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4" r:id="rId2"/>
  </p:sldMasterIdLst>
  <p:notesMasterIdLst>
    <p:notesMasterId r:id="rId31"/>
  </p:notesMasterIdLst>
  <p:sldIdLst>
    <p:sldId id="305" r:id="rId3"/>
    <p:sldId id="448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53" r:id="rId16"/>
    <p:sldId id="490" r:id="rId17"/>
    <p:sldId id="476" r:id="rId18"/>
    <p:sldId id="455" r:id="rId19"/>
    <p:sldId id="451" r:id="rId20"/>
    <p:sldId id="452" r:id="rId21"/>
    <p:sldId id="488" r:id="rId22"/>
    <p:sldId id="454" r:id="rId23"/>
    <p:sldId id="430" r:id="rId24"/>
    <p:sldId id="489" r:id="rId25"/>
    <p:sldId id="353" r:id="rId26"/>
    <p:sldId id="449" r:id="rId27"/>
    <p:sldId id="315" r:id="rId28"/>
    <p:sldId id="473" r:id="rId29"/>
    <p:sldId id="447" r:id="rId3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8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300">
                <a:solidFill>
                  <a:prstClr val="black"/>
                </a:solidFill>
                <a:latin typeface="Arial" charset="0"/>
                <a:cs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0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5973-D9D5-42CF-80C5-72F7A9C6BC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9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3FAF49"/>
                </a:solidFill>
              </a:rPr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9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62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2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7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7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7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2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7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12" y="285750"/>
            <a:ext cx="3578431" cy="1219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73942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0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1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99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7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70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814" y="352805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207062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025912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093361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033791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3461133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82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70" y="4850621"/>
            <a:ext cx="428625" cy="2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572" tIns="35786" rIns="71572" bIns="35786">
            <a:spAutoFit/>
          </a:bodyPr>
          <a:lstStyle/>
          <a:p>
            <a:pPr algn="r" defTabSz="713290"/>
            <a:fld id="{06E71FF4-9C28-440D-8D38-F1A3EAAE7374}" type="slidenum">
              <a:rPr lang="en-US" sz="1400">
                <a:solidFill>
                  <a:srgbClr val="003D78"/>
                </a:solidFill>
                <a:latin typeface="Trebuchet MS" pitchFamily="34" charset="0"/>
                <a:cs typeface="Arial" pitchFamily="34" charset="0"/>
              </a:rPr>
              <a:pPr algn="r" defTabSz="713290"/>
              <a:t>‹#›</a:t>
            </a:fld>
            <a:endParaRPr lang="en-US" sz="1400">
              <a:solidFill>
                <a:srgbClr val="003D78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Picture 73" descr="2011-08-22 horizontal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5130"/>
            <a:ext cx="184785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83"/>
            <a:ext cx="8229600" cy="854869"/>
          </a:xfrm>
          <a:prstGeom prst="rect">
            <a:avLst/>
          </a:prstGeom>
        </p:spPr>
        <p:txBody>
          <a:bodyPr lIns="91295" tIns="45648" rIns="91295" bIns="4564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48" y="1639327"/>
            <a:ext cx="6602329" cy="3142885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spcBef>
                <a:spcPts val="17"/>
              </a:spcBef>
              <a:spcAft>
                <a:spcPts val="1260"/>
              </a:spcAft>
              <a:defRPr sz="2500" b="1">
                <a:solidFill>
                  <a:schemeClr val="bg1"/>
                </a:solidFill>
              </a:defRPr>
            </a:lvl1pPr>
            <a:lvl2pPr>
              <a:spcBef>
                <a:spcPts val="17"/>
              </a:spcBef>
              <a:spcAft>
                <a:spcPts val="1260"/>
              </a:spcAft>
              <a:defRPr sz="2200">
                <a:solidFill>
                  <a:schemeClr val="bg1"/>
                </a:solidFill>
              </a:defRPr>
            </a:lvl2pPr>
            <a:lvl3pPr>
              <a:spcBef>
                <a:spcPts val="17"/>
              </a:spcBef>
              <a:spcAft>
                <a:spcPts val="1260"/>
              </a:spcAft>
              <a:defRPr sz="20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4650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</p:sldLayoutIdLst>
  <p:hf hdr="0" dt="0"/>
  <p:txStyles>
    <p:titleStyle>
      <a:lvl1pPr algn="ctr" defTabSz="912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3" indent="-342373" algn="l" defTabSz="912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3" indent="-285316" algn="l" defTabSz="9129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0" indent="-228239" algn="l" defTabSz="9129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14" indent="-228239" algn="l" defTabSz="9129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9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9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87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8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7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42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D78FC3-DC2E-49BF-8CBF-79F29CEF94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1CC031-1F76-4751-AEA2-1B30B6A7661A}"/>
              </a:ext>
            </a:extLst>
          </p:cNvPr>
          <p:cNvSpPr/>
          <p:nvPr/>
        </p:nvSpPr>
        <p:spPr>
          <a:xfrm>
            <a:off x="6481497" y="3009271"/>
            <a:ext cx="2526920" cy="2145330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98116" y="3157499"/>
            <a:ext cx="2893679" cy="23906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11" y="55950"/>
            <a:ext cx="8917806" cy="553852"/>
          </a:xfrm>
          <a:prstGeom prst="rect">
            <a:avLst/>
          </a:prstGeom>
          <a:solidFill>
            <a:schemeClr val="accent2">
              <a:alpha val="65000"/>
            </a:schemeClr>
          </a:solidFill>
        </p:spPr>
        <p:txBody>
          <a:bodyPr wrap="square" lIns="91295" tIns="45648" rIns="91295" bIns="45648" rtlCol="0">
            <a:spAutoFit/>
          </a:bodyPr>
          <a:lstStyle/>
          <a:p>
            <a:pPr algn="ctr" defTabSz="912989"/>
            <a:r>
              <a:rPr lang="en-US" sz="3000" dirty="0">
                <a:solidFill>
                  <a:srgbClr val="FFFFFF"/>
                </a:solidFill>
              </a:rPr>
              <a:t>Survey Basics and Longitudinal Profile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F7DBF-8E7D-4D7F-BA4E-59A39EC1B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64" y="4167834"/>
            <a:ext cx="714341" cy="92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D9227-50B5-4A42-B7A4-98C0C97AE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80" y="4167834"/>
            <a:ext cx="1397211" cy="92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E3D63-485A-4E88-A52B-BAAE04458B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22" y="3157499"/>
            <a:ext cx="2245583" cy="8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Terms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65213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Height of Instrument (HI)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The elevation of the line of sight.  Determined by adding the BS rod reading to the known elevation of the Point on which the BS was taken. </a:t>
            </a:r>
          </a:p>
          <a:p>
            <a:pPr algn="just"/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Side Shot (SS)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A reading to locate a point that is off the traverse or that is not intended to be used as a base of the survey.  Usually to determine position of object to reference on drawing.</a:t>
            </a:r>
          </a:p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EB0D8-9E11-457B-BE95-4BCC5E340491}"/>
              </a:ext>
            </a:extLst>
          </p:cNvPr>
          <p:cNvSpPr txBox="1"/>
          <p:nvPr/>
        </p:nvSpPr>
        <p:spPr>
          <a:xfrm>
            <a:off x="6905413" y="824915"/>
            <a:ext cx="2238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NRCS Part 650 Engineering Field Handbook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Chapter 1 - Surveying</a:t>
            </a:r>
          </a:p>
        </p:txBody>
      </p:sp>
    </p:spTree>
    <p:extLst>
      <p:ext uri="{BB962C8B-B14F-4D97-AF65-F5344CB8AC3E}">
        <p14:creationId xmlns:p14="http://schemas.microsoft.com/office/powerpoint/2010/main" val="139590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Terms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7" y="765979"/>
            <a:ext cx="621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Longitudinal Profile (Long-Pro)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Typically measured from upstream to downstream in the channel </a:t>
            </a:r>
            <a:r>
              <a:rPr lang="en-US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thalweg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, characterizes the average stream slope and depths of riffles, pools, runs, glides, step/pools. </a:t>
            </a:r>
          </a:p>
          <a:p>
            <a:pPr algn="just"/>
            <a:r>
              <a:rPr lang="en-US" sz="2400" u="sng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Cross Section (CS)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Profile made perpendicular to the center line of the survey, extending a sufficient distance on each side of the center line to provide a view of the surrounding terrain.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EB0D8-9E11-457B-BE95-4BCC5E340491}"/>
              </a:ext>
            </a:extLst>
          </p:cNvPr>
          <p:cNvSpPr txBox="1"/>
          <p:nvPr/>
        </p:nvSpPr>
        <p:spPr>
          <a:xfrm>
            <a:off x="6905413" y="824915"/>
            <a:ext cx="2238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NRCS Part 650 Engineering Field Handbook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Chapter 1 - Surveying</a:t>
            </a:r>
          </a:p>
        </p:txBody>
      </p:sp>
    </p:spTree>
    <p:extLst>
      <p:ext uri="{BB962C8B-B14F-4D97-AF65-F5344CB8AC3E}">
        <p14:creationId xmlns:p14="http://schemas.microsoft.com/office/powerpoint/2010/main" val="204790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– Laser level</a:t>
            </a:r>
          </a:p>
        </p:txBody>
      </p:sp>
      <p:pic>
        <p:nvPicPr>
          <p:cNvPr id="4" name="Picture 2" descr="Image result for laser level field setup">
            <a:extLst>
              <a:ext uri="{FF2B5EF4-FFF2-40B4-BE49-F238E27FC236}">
                <a16:creationId xmlns:a16="http://schemas.microsoft.com/office/drawing/2014/main" id="{CA387064-41BD-4578-8F0A-7240C607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924" y="1124372"/>
            <a:ext cx="3071483" cy="23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5AF42-2B3D-497A-B421-531D46691CB1}"/>
              </a:ext>
            </a:extLst>
          </p:cNvPr>
          <p:cNvSpPr txBox="1"/>
          <p:nvPr/>
        </p:nvSpPr>
        <p:spPr>
          <a:xfrm>
            <a:off x="403013" y="949313"/>
            <a:ext cx="50698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Choosing Location</a:t>
            </a:r>
          </a:p>
          <a:p>
            <a:pPr lvl="0"/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	-Site Distance </a:t>
            </a:r>
          </a:p>
          <a:p>
            <a:pPr lvl="0"/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Set-Up &amp; Leveling</a:t>
            </a:r>
          </a:p>
          <a:p>
            <a:pPr lvl="0"/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	-Solid Ground – No Movement!</a:t>
            </a:r>
          </a:p>
          <a:p>
            <a:pPr lvl="0"/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Rod Assembly</a:t>
            </a:r>
          </a:p>
          <a:p>
            <a:pPr lvl="0"/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	-Securely Attach Receiver</a:t>
            </a:r>
          </a:p>
        </p:txBody>
      </p:sp>
    </p:spTree>
    <p:extLst>
      <p:ext uri="{BB962C8B-B14F-4D97-AF65-F5344CB8AC3E}">
        <p14:creationId xmlns:p14="http://schemas.microsoft.com/office/powerpoint/2010/main" val="415291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– Laser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5AF42-2B3D-497A-B421-531D46691CB1}"/>
              </a:ext>
            </a:extLst>
          </p:cNvPr>
          <p:cNvSpPr txBox="1"/>
          <p:nvPr/>
        </p:nvSpPr>
        <p:spPr>
          <a:xfrm>
            <a:off x="304800" y="781352"/>
            <a:ext cx="5069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Setting Up Field Book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Record Site Location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Project Name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Address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People Present &amp; Task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Date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Field Conditions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Equipment Used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North Arrow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E50FB-620F-470A-ADF2-F3E7136B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117" y="781352"/>
            <a:ext cx="2735801" cy="4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Some suggestions on taking field survey notes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9D379A-22E0-4700-846E-6B5A100CA385}"/>
              </a:ext>
            </a:extLst>
          </p:cNvPr>
          <p:cNvSpPr txBox="1">
            <a:spLocks/>
          </p:cNvSpPr>
          <p:nvPr/>
        </p:nvSpPr>
        <p:spPr bwMode="auto">
          <a:xfrm>
            <a:off x="248159" y="830827"/>
            <a:ext cx="6457439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Concise, yet complete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Who, where, when, </a:t>
            </a:r>
            <a:r>
              <a:rPr lang="en-US" sz="1800" b="1" i="1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Shoot a benchmark and document location (photo helps)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Record Height of Instrument (HI)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Every survey point needs 3 pieces of information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Distance on tape / station (ST)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Foresight / rod reading (FS)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Note (describe what your data point represents)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09632-0DF7-46D2-A388-83BDC0DD7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60531" y="1669750"/>
            <a:ext cx="3863171" cy="21730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760DB-1B4B-4123-9100-7377B6D78EF2}"/>
              </a:ext>
            </a:extLst>
          </p:cNvPr>
          <p:cNvSpPr txBox="1"/>
          <p:nvPr/>
        </p:nvSpPr>
        <p:spPr>
          <a:xfrm>
            <a:off x="304800" y="4131315"/>
            <a:ext cx="493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More to come next week in the field!!</a:t>
            </a:r>
          </a:p>
        </p:txBody>
      </p:sp>
    </p:spTree>
    <p:extLst>
      <p:ext uri="{BB962C8B-B14F-4D97-AF65-F5344CB8AC3E}">
        <p14:creationId xmlns:p14="http://schemas.microsoft.com/office/powerpoint/2010/main" val="336152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 morphology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5954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Fluvial Processes and channel characteristics for longitudinal survey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BF9F570-C94E-48F0-B78F-FB5F2FBADB22}"/>
              </a:ext>
            </a:extLst>
          </p:cNvPr>
          <p:cNvSpPr/>
          <p:nvPr/>
        </p:nvSpPr>
        <p:spPr>
          <a:xfrm>
            <a:off x="4800602" y="1599448"/>
            <a:ext cx="4125310" cy="29415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2751402-5760-42CC-BA75-3222A1ECCE5C}"/>
              </a:ext>
            </a:extLst>
          </p:cNvPr>
          <p:cNvSpPr/>
          <p:nvPr/>
        </p:nvSpPr>
        <p:spPr>
          <a:xfrm>
            <a:off x="218088" y="1599448"/>
            <a:ext cx="4125312" cy="294154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00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 morphology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59548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Slope dictates dominant bedform type and length and spacing of bed features</a:t>
            </a:r>
          </a:p>
        </p:txBody>
      </p:sp>
      <p:pic>
        <p:nvPicPr>
          <p:cNvPr id="12" name="Picture 11" descr="1 headwaters stable.JPG">
            <a:extLst>
              <a:ext uri="{FF2B5EF4-FFF2-40B4-BE49-F238E27FC236}">
                <a16:creationId xmlns:a16="http://schemas.microsoft.com/office/drawing/2014/main" id="{480FCFC9-425C-4978-A479-C34A1755F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8" y="1768045"/>
            <a:ext cx="2299263" cy="26621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B6FAAA-C7FD-4DC7-9CC4-5F3941108FB1}"/>
              </a:ext>
            </a:extLst>
          </p:cNvPr>
          <p:cNvSpPr txBox="1"/>
          <p:nvPr/>
        </p:nvSpPr>
        <p:spPr>
          <a:xfrm>
            <a:off x="2413100" y="3010868"/>
            <a:ext cx="201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step / plunge pool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9B963-A585-4941-81D0-303D53DDD357}"/>
              </a:ext>
            </a:extLst>
          </p:cNvPr>
          <p:cNvSpPr txBox="1"/>
          <p:nvPr/>
        </p:nvSpPr>
        <p:spPr>
          <a:xfrm>
            <a:off x="2438400" y="3266571"/>
            <a:ext cx="90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6.1 %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4211E-9BF7-4743-8806-2DCF6FC53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36" y="873985"/>
            <a:ext cx="3366063" cy="18934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CB022B-009D-461F-AB45-48FBDC88258E}"/>
              </a:ext>
            </a:extLst>
          </p:cNvPr>
          <p:cNvSpPr txBox="1"/>
          <p:nvPr/>
        </p:nvSpPr>
        <p:spPr>
          <a:xfrm>
            <a:off x="4135562" y="2047004"/>
            <a:ext cx="192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‘pocket-water’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0D992-65AD-422C-93DE-F20C21679D8F}"/>
              </a:ext>
            </a:extLst>
          </p:cNvPr>
          <p:cNvSpPr txBox="1"/>
          <p:nvPr/>
        </p:nvSpPr>
        <p:spPr>
          <a:xfrm>
            <a:off x="4842183" y="2330667"/>
            <a:ext cx="86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3.2 %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2D98ED-4627-4807-B83D-C9ABFAE812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875401"/>
            <a:ext cx="3333967" cy="18753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A3989A-DF2E-4893-B39A-4BFC4C99445D}"/>
              </a:ext>
            </a:extLst>
          </p:cNvPr>
          <p:cNvSpPr txBox="1"/>
          <p:nvPr/>
        </p:nvSpPr>
        <p:spPr>
          <a:xfrm>
            <a:off x="4038600" y="4013746"/>
            <a:ext cx="192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riffle / pool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7806E6-AF73-4CF4-8154-DA07005F91DA}"/>
              </a:ext>
            </a:extLst>
          </p:cNvPr>
          <p:cNvSpPr txBox="1"/>
          <p:nvPr/>
        </p:nvSpPr>
        <p:spPr>
          <a:xfrm>
            <a:off x="4474739" y="4254126"/>
            <a:ext cx="86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1.2 %</a:t>
            </a:r>
          </a:p>
        </p:txBody>
      </p:sp>
    </p:spTree>
    <p:extLst>
      <p:ext uri="{BB962C8B-B14F-4D97-AF65-F5344CB8AC3E}">
        <p14:creationId xmlns:p14="http://schemas.microsoft.com/office/powerpoint/2010/main" val="335118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Energy dissipation mechanism varies by slope….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788972"/>
            <a:ext cx="46135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High-gradient        vertical (plunge pools)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Low-gradient         floodplain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5AEEB5-8A73-478C-AB6D-659A13201767}"/>
              </a:ext>
            </a:extLst>
          </p:cNvPr>
          <p:cNvCxnSpPr/>
          <p:nvPr/>
        </p:nvCxnSpPr>
        <p:spPr>
          <a:xfrm>
            <a:off x="2057400" y="971550"/>
            <a:ext cx="355700" cy="0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845060-5A41-4B23-AC9D-66F7F876D774}"/>
              </a:ext>
            </a:extLst>
          </p:cNvPr>
          <p:cNvCxnSpPr/>
          <p:nvPr/>
        </p:nvCxnSpPr>
        <p:spPr>
          <a:xfrm>
            <a:off x="2057400" y="1352550"/>
            <a:ext cx="355700" cy="0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1B4891-51B7-46BF-84D6-3110F604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73" y="3439216"/>
            <a:ext cx="4824131" cy="1230153"/>
          </a:xfrm>
          <a:prstGeom prst="rect">
            <a:avLst/>
          </a:prstGeom>
        </p:spPr>
      </p:pic>
      <p:pic>
        <p:nvPicPr>
          <p:cNvPr id="19" name="Picture 18" descr="1 headwaters stable.JPG">
            <a:extLst>
              <a:ext uri="{FF2B5EF4-FFF2-40B4-BE49-F238E27FC236}">
                <a16:creationId xmlns:a16="http://schemas.microsoft.com/office/drawing/2014/main" id="{3A129C9B-AD61-4C93-B594-7CDCB6F5DD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2" y="1594916"/>
            <a:ext cx="1592898" cy="1844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1EB1FD-8218-4465-A64A-1574B2CD6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1535240"/>
            <a:ext cx="2788970" cy="15687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530AD7-5A55-474A-8175-5D59E9A791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35240"/>
            <a:ext cx="2788968" cy="15687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300B78-D858-4F38-9634-DDFC1390A236}"/>
              </a:ext>
            </a:extLst>
          </p:cNvPr>
          <p:cNvCxnSpPr>
            <a:cxnSpLocks/>
          </p:cNvCxnSpPr>
          <p:nvPr/>
        </p:nvCxnSpPr>
        <p:spPr>
          <a:xfrm flipH="1">
            <a:off x="6789104" y="3181350"/>
            <a:ext cx="421880" cy="513167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520EC6-8CF5-489F-966E-907469EC3FBF}"/>
              </a:ext>
            </a:extLst>
          </p:cNvPr>
          <p:cNvCxnSpPr>
            <a:cxnSpLocks/>
          </p:cNvCxnSpPr>
          <p:nvPr/>
        </p:nvCxnSpPr>
        <p:spPr>
          <a:xfrm>
            <a:off x="4442485" y="3142692"/>
            <a:ext cx="1" cy="257866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3A1D5E-0768-4B25-92BC-654CCE95928D}"/>
              </a:ext>
            </a:extLst>
          </p:cNvPr>
          <p:cNvCxnSpPr>
            <a:cxnSpLocks/>
          </p:cNvCxnSpPr>
          <p:nvPr/>
        </p:nvCxnSpPr>
        <p:spPr>
          <a:xfrm>
            <a:off x="1524000" y="3521885"/>
            <a:ext cx="440973" cy="345265"/>
          </a:xfrm>
          <a:prstGeom prst="straightConnector1">
            <a:avLst/>
          </a:prstGeom>
          <a:ln w="19050"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8B68691-C38F-4C1B-ABA1-5E14576A65D6}"/>
              </a:ext>
            </a:extLst>
          </p:cNvPr>
          <p:cNvSpPr/>
          <p:nvPr/>
        </p:nvSpPr>
        <p:spPr>
          <a:xfrm>
            <a:off x="5614238" y="4603243"/>
            <a:ext cx="129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>
                <a:solidFill>
                  <a:schemeClr val="accent3">
                    <a:lumMod val="50000"/>
                  </a:schemeClr>
                </a:solidFill>
              </a:rPr>
              <a:t>Wildland Hydrology</a:t>
            </a:r>
          </a:p>
        </p:txBody>
      </p:sp>
    </p:spTree>
    <p:extLst>
      <p:ext uri="{BB962C8B-B14F-4D97-AF65-F5344CB8AC3E}">
        <p14:creationId xmlns:p14="http://schemas.microsoft.com/office/powerpoint/2010/main" val="241058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 is the key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990826-A079-481D-BB9B-D71A112493F3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Channel Slope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dictates dominant </a:t>
            </a:r>
            <a:r>
              <a:rPr lang="en-US" sz="1800" b="1" i="1" dirty="0" err="1">
                <a:solidFill>
                  <a:schemeClr val="accent3">
                    <a:lumMod val="50000"/>
                  </a:schemeClr>
                </a:solidFill>
              </a:rPr>
              <a:t>bedform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 &amp; grade controls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drives bed shear and entrainment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Maintains substrate transport and stability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     (balance)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As channel slope increases…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channels become less sinuous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energy dissipation more vertical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grade control more frequent and robust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79156-EC0B-4E1B-9366-B11DECE4D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78" y="1669143"/>
            <a:ext cx="3928228" cy="29461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76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Natural grade control maintains channel slope and stability.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C8D60-6CA6-4CE5-AE3A-A881ED799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05" y="903659"/>
            <a:ext cx="2284228" cy="17131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23E61-D8A5-4915-8B1E-A85015299A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724150"/>
            <a:ext cx="2514600" cy="1885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69A53-8E55-465E-AF72-B5B9AFC296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924148"/>
            <a:ext cx="3046228" cy="17135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ADCE7-95A3-4C5C-8361-9265D7330F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24149"/>
            <a:ext cx="2589028" cy="1941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DD4D0-E0CA-45AD-95A5-F3E8D44949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5" y="919053"/>
            <a:ext cx="2514600" cy="1885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1090F2-FC63-40C3-904F-FE812B7A7F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886740"/>
            <a:ext cx="2297813" cy="1723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8808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59548"/>
            <a:ext cx="441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Total Station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Hand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Dumpy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GPS Survey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Laser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Tape Measure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BDCEC-8D53-4705-8DCA-305A2A2E5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327" y="932399"/>
            <a:ext cx="3338763" cy="36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 is the key.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2B561AD-DAD5-474C-8442-2469CE48EE87}"/>
              </a:ext>
            </a:extLst>
          </p:cNvPr>
          <p:cNvSpPr txBox="1"/>
          <p:nvPr/>
        </p:nvSpPr>
        <p:spPr>
          <a:xfrm>
            <a:off x="1968849" y="3320875"/>
            <a:ext cx="1168453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5" dirty="0">
                <a:latin typeface="Arial"/>
                <a:cs typeface="Arial"/>
              </a:rPr>
              <a:t>concave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E214450-DEF4-4C9E-B018-E6A0B50EA496}"/>
              </a:ext>
            </a:extLst>
          </p:cNvPr>
          <p:cNvSpPr/>
          <p:nvPr/>
        </p:nvSpPr>
        <p:spPr>
          <a:xfrm>
            <a:off x="1828555" y="3003629"/>
            <a:ext cx="1884826" cy="300743"/>
          </a:xfrm>
          <a:custGeom>
            <a:avLst/>
            <a:gdLst/>
            <a:ahLst/>
            <a:cxnLst/>
            <a:rect l="l" t="t" r="r" b="b"/>
            <a:pathLst>
              <a:path w="1720850" h="344170">
                <a:moveTo>
                  <a:pt x="1720595" y="121157"/>
                </a:moveTo>
                <a:lnTo>
                  <a:pt x="16001" y="0"/>
                </a:lnTo>
                <a:lnTo>
                  <a:pt x="0" y="223265"/>
                </a:lnTo>
                <a:lnTo>
                  <a:pt x="1704594" y="343661"/>
                </a:lnTo>
                <a:lnTo>
                  <a:pt x="1720595" y="12115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49705A6-C1AC-437C-B63B-438D537AC664}"/>
              </a:ext>
            </a:extLst>
          </p:cNvPr>
          <p:cNvSpPr/>
          <p:nvPr/>
        </p:nvSpPr>
        <p:spPr>
          <a:xfrm>
            <a:off x="1823221" y="2999055"/>
            <a:ext cx="1897346" cy="311286"/>
          </a:xfrm>
          <a:custGeom>
            <a:avLst/>
            <a:gdLst/>
            <a:ahLst/>
            <a:cxnLst/>
            <a:rect l="l" t="t" r="r" b="b"/>
            <a:pathLst>
              <a:path w="1732279" h="356235">
                <a:moveTo>
                  <a:pt x="1732026" y="121919"/>
                </a:moveTo>
                <a:lnTo>
                  <a:pt x="16001" y="0"/>
                </a:lnTo>
                <a:lnTo>
                  <a:pt x="0" y="233934"/>
                </a:lnTo>
                <a:lnTo>
                  <a:pt x="6095" y="234367"/>
                </a:lnTo>
                <a:lnTo>
                  <a:pt x="6095" y="223265"/>
                </a:lnTo>
                <a:lnTo>
                  <a:pt x="11079" y="223620"/>
                </a:lnTo>
                <a:lnTo>
                  <a:pt x="21335" y="80518"/>
                </a:lnTo>
                <a:lnTo>
                  <a:pt x="21335" y="11430"/>
                </a:lnTo>
                <a:lnTo>
                  <a:pt x="26669" y="6095"/>
                </a:lnTo>
                <a:lnTo>
                  <a:pt x="26669" y="11809"/>
                </a:lnTo>
                <a:lnTo>
                  <a:pt x="1720184" y="132233"/>
                </a:lnTo>
                <a:lnTo>
                  <a:pt x="1720595" y="126491"/>
                </a:lnTo>
                <a:lnTo>
                  <a:pt x="1725168" y="132587"/>
                </a:lnTo>
                <a:lnTo>
                  <a:pt x="1725168" y="217620"/>
                </a:lnTo>
                <a:lnTo>
                  <a:pt x="1732026" y="121919"/>
                </a:lnTo>
                <a:close/>
              </a:path>
              <a:path w="1732279" h="356235">
                <a:moveTo>
                  <a:pt x="11079" y="223620"/>
                </a:moveTo>
                <a:lnTo>
                  <a:pt x="6095" y="223265"/>
                </a:lnTo>
                <a:lnTo>
                  <a:pt x="10667" y="229361"/>
                </a:lnTo>
                <a:lnTo>
                  <a:pt x="11079" y="223620"/>
                </a:lnTo>
                <a:close/>
              </a:path>
              <a:path w="1732279" h="356235">
                <a:moveTo>
                  <a:pt x="1710689" y="355529"/>
                </a:moveTo>
                <a:lnTo>
                  <a:pt x="1710689" y="344423"/>
                </a:lnTo>
                <a:lnTo>
                  <a:pt x="1704594" y="349757"/>
                </a:lnTo>
                <a:lnTo>
                  <a:pt x="1704594" y="343990"/>
                </a:lnTo>
                <a:lnTo>
                  <a:pt x="11079" y="223620"/>
                </a:lnTo>
                <a:lnTo>
                  <a:pt x="10667" y="229361"/>
                </a:lnTo>
                <a:lnTo>
                  <a:pt x="6095" y="223265"/>
                </a:lnTo>
                <a:lnTo>
                  <a:pt x="6095" y="234367"/>
                </a:lnTo>
                <a:lnTo>
                  <a:pt x="1704594" y="355095"/>
                </a:lnTo>
                <a:lnTo>
                  <a:pt x="1704594" y="349757"/>
                </a:lnTo>
                <a:lnTo>
                  <a:pt x="1705005" y="344019"/>
                </a:lnTo>
                <a:lnTo>
                  <a:pt x="1705005" y="355124"/>
                </a:lnTo>
                <a:lnTo>
                  <a:pt x="1710689" y="355529"/>
                </a:lnTo>
                <a:close/>
              </a:path>
              <a:path w="1732279" h="356235">
                <a:moveTo>
                  <a:pt x="26669" y="6095"/>
                </a:moveTo>
                <a:lnTo>
                  <a:pt x="21335" y="11430"/>
                </a:lnTo>
                <a:lnTo>
                  <a:pt x="26262" y="11780"/>
                </a:lnTo>
                <a:lnTo>
                  <a:pt x="26669" y="6095"/>
                </a:lnTo>
                <a:close/>
              </a:path>
              <a:path w="1732279" h="356235">
                <a:moveTo>
                  <a:pt x="26262" y="11780"/>
                </a:moveTo>
                <a:lnTo>
                  <a:pt x="21335" y="11430"/>
                </a:lnTo>
                <a:lnTo>
                  <a:pt x="21335" y="80518"/>
                </a:lnTo>
                <a:lnTo>
                  <a:pt x="26262" y="11780"/>
                </a:lnTo>
                <a:close/>
              </a:path>
              <a:path w="1732279" h="356235">
                <a:moveTo>
                  <a:pt x="26669" y="11809"/>
                </a:moveTo>
                <a:lnTo>
                  <a:pt x="26669" y="6095"/>
                </a:lnTo>
                <a:lnTo>
                  <a:pt x="26262" y="11780"/>
                </a:lnTo>
                <a:lnTo>
                  <a:pt x="26669" y="11809"/>
                </a:lnTo>
                <a:close/>
              </a:path>
              <a:path w="1732279" h="356235">
                <a:moveTo>
                  <a:pt x="1710689" y="344423"/>
                </a:moveTo>
                <a:lnTo>
                  <a:pt x="1705005" y="344019"/>
                </a:lnTo>
                <a:lnTo>
                  <a:pt x="1704594" y="349757"/>
                </a:lnTo>
                <a:lnTo>
                  <a:pt x="1710689" y="344423"/>
                </a:lnTo>
                <a:close/>
              </a:path>
              <a:path w="1732279" h="356235">
                <a:moveTo>
                  <a:pt x="1725168" y="217620"/>
                </a:moveTo>
                <a:lnTo>
                  <a:pt x="1725168" y="132587"/>
                </a:lnTo>
                <a:lnTo>
                  <a:pt x="1720184" y="132233"/>
                </a:lnTo>
                <a:lnTo>
                  <a:pt x="1705005" y="344019"/>
                </a:lnTo>
                <a:lnTo>
                  <a:pt x="1710689" y="344423"/>
                </a:lnTo>
                <a:lnTo>
                  <a:pt x="1710689" y="355529"/>
                </a:lnTo>
                <a:lnTo>
                  <a:pt x="1715262" y="355853"/>
                </a:lnTo>
                <a:lnTo>
                  <a:pt x="1725168" y="217620"/>
                </a:lnTo>
                <a:close/>
              </a:path>
              <a:path w="1732279" h="356235">
                <a:moveTo>
                  <a:pt x="1725168" y="132587"/>
                </a:moveTo>
                <a:lnTo>
                  <a:pt x="1720595" y="126491"/>
                </a:lnTo>
                <a:lnTo>
                  <a:pt x="1720184" y="132233"/>
                </a:lnTo>
                <a:lnTo>
                  <a:pt x="1725168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2E44339-6EEC-4F55-B73E-456429DB43F4}"/>
              </a:ext>
            </a:extLst>
          </p:cNvPr>
          <p:cNvSpPr/>
          <p:nvPr/>
        </p:nvSpPr>
        <p:spPr>
          <a:xfrm>
            <a:off x="1902467" y="2699381"/>
            <a:ext cx="1740161" cy="367883"/>
          </a:xfrm>
          <a:custGeom>
            <a:avLst/>
            <a:gdLst/>
            <a:ahLst/>
            <a:cxnLst/>
            <a:rect l="l" t="t" r="r" b="b"/>
            <a:pathLst>
              <a:path w="1588770" h="421004">
                <a:moveTo>
                  <a:pt x="1588770" y="415290"/>
                </a:moveTo>
                <a:lnTo>
                  <a:pt x="1325880" y="2286"/>
                </a:lnTo>
                <a:lnTo>
                  <a:pt x="1324355" y="762"/>
                </a:lnTo>
                <a:lnTo>
                  <a:pt x="1322832" y="0"/>
                </a:lnTo>
                <a:lnTo>
                  <a:pt x="316991" y="0"/>
                </a:lnTo>
                <a:lnTo>
                  <a:pt x="315467" y="762"/>
                </a:lnTo>
                <a:lnTo>
                  <a:pt x="314706" y="1524"/>
                </a:lnTo>
                <a:lnTo>
                  <a:pt x="0" y="301752"/>
                </a:lnTo>
                <a:lnTo>
                  <a:pt x="7619" y="310134"/>
                </a:lnTo>
                <a:lnTo>
                  <a:pt x="318516" y="12787"/>
                </a:lnTo>
                <a:lnTo>
                  <a:pt x="318516" y="10668"/>
                </a:lnTo>
                <a:lnTo>
                  <a:pt x="322325" y="9144"/>
                </a:lnTo>
                <a:lnTo>
                  <a:pt x="322326" y="10668"/>
                </a:lnTo>
                <a:lnTo>
                  <a:pt x="1316736" y="10668"/>
                </a:lnTo>
                <a:lnTo>
                  <a:pt x="1316736" y="8382"/>
                </a:lnTo>
                <a:lnTo>
                  <a:pt x="1321308" y="10668"/>
                </a:lnTo>
                <a:lnTo>
                  <a:pt x="1321308" y="15551"/>
                </a:lnTo>
                <a:lnTo>
                  <a:pt x="1579626" y="420624"/>
                </a:lnTo>
                <a:lnTo>
                  <a:pt x="1588770" y="415290"/>
                </a:lnTo>
                <a:close/>
              </a:path>
              <a:path w="1588770" h="421004">
                <a:moveTo>
                  <a:pt x="322325" y="9144"/>
                </a:moveTo>
                <a:lnTo>
                  <a:pt x="318516" y="10668"/>
                </a:lnTo>
                <a:lnTo>
                  <a:pt x="320732" y="10668"/>
                </a:lnTo>
                <a:lnTo>
                  <a:pt x="322325" y="9144"/>
                </a:lnTo>
                <a:close/>
              </a:path>
              <a:path w="1588770" h="421004">
                <a:moveTo>
                  <a:pt x="320732" y="10668"/>
                </a:moveTo>
                <a:lnTo>
                  <a:pt x="318516" y="10668"/>
                </a:lnTo>
                <a:lnTo>
                  <a:pt x="318516" y="12787"/>
                </a:lnTo>
                <a:lnTo>
                  <a:pt x="320732" y="10668"/>
                </a:lnTo>
                <a:close/>
              </a:path>
              <a:path w="1588770" h="421004">
                <a:moveTo>
                  <a:pt x="322326" y="10668"/>
                </a:moveTo>
                <a:lnTo>
                  <a:pt x="322325" y="9144"/>
                </a:lnTo>
                <a:lnTo>
                  <a:pt x="320732" y="10668"/>
                </a:lnTo>
                <a:lnTo>
                  <a:pt x="322326" y="10668"/>
                </a:lnTo>
                <a:close/>
              </a:path>
              <a:path w="1588770" h="421004">
                <a:moveTo>
                  <a:pt x="1321308" y="10668"/>
                </a:moveTo>
                <a:lnTo>
                  <a:pt x="1316736" y="8382"/>
                </a:lnTo>
                <a:lnTo>
                  <a:pt x="1318193" y="10668"/>
                </a:lnTo>
                <a:lnTo>
                  <a:pt x="1321308" y="10668"/>
                </a:lnTo>
                <a:close/>
              </a:path>
              <a:path w="1588770" h="421004">
                <a:moveTo>
                  <a:pt x="1318193" y="10668"/>
                </a:moveTo>
                <a:lnTo>
                  <a:pt x="1316736" y="8382"/>
                </a:lnTo>
                <a:lnTo>
                  <a:pt x="1316736" y="10668"/>
                </a:lnTo>
                <a:lnTo>
                  <a:pt x="1318193" y="10668"/>
                </a:lnTo>
                <a:close/>
              </a:path>
              <a:path w="1588770" h="421004">
                <a:moveTo>
                  <a:pt x="1321308" y="15551"/>
                </a:moveTo>
                <a:lnTo>
                  <a:pt x="1321308" y="10668"/>
                </a:lnTo>
                <a:lnTo>
                  <a:pt x="1318193" y="10668"/>
                </a:lnTo>
                <a:lnTo>
                  <a:pt x="1321308" y="15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AB3721F0-F96A-4A6D-BF09-6D88F47AFB8E}"/>
              </a:ext>
            </a:extLst>
          </p:cNvPr>
          <p:cNvSpPr/>
          <p:nvPr/>
        </p:nvSpPr>
        <p:spPr>
          <a:xfrm>
            <a:off x="693175" y="2830785"/>
            <a:ext cx="3533876" cy="502163"/>
          </a:xfrm>
          <a:custGeom>
            <a:avLst/>
            <a:gdLst/>
            <a:ahLst/>
            <a:cxnLst/>
            <a:rect l="l" t="t" r="r" b="b"/>
            <a:pathLst>
              <a:path w="3226435" h="574675">
                <a:moveTo>
                  <a:pt x="750235" y="375857"/>
                </a:moveTo>
                <a:lnTo>
                  <a:pt x="11430" y="0"/>
                </a:lnTo>
                <a:lnTo>
                  <a:pt x="0" y="22098"/>
                </a:lnTo>
                <a:lnTo>
                  <a:pt x="742950" y="400049"/>
                </a:lnTo>
                <a:lnTo>
                  <a:pt x="747521" y="400157"/>
                </a:lnTo>
                <a:lnTo>
                  <a:pt x="747522" y="375665"/>
                </a:lnTo>
                <a:lnTo>
                  <a:pt x="750235" y="375857"/>
                </a:lnTo>
                <a:close/>
              </a:path>
              <a:path w="3226435" h="574675">
                <a:moveTo>
                  <a:pt x="752856" y="377189"/>
                </a:moveTo>
                <a:lnTo>
                  <a:pt x="750235" y="375857"/>
                </a:lnTo>
                <a:lnTo>
                  <a:pt x="747522" y="375665"/>
                </a:lnTo>
                <a:lnTo>
                  <a:pt x="752856" y="377189"/>
                </a:lnTo>
                <a:close/>
              </a:path>
              <a:path w="3226435" h="574675">
                <a:moveTo>
                  <a:pt x="752856" y="400532"/>
                </a:moveTo>
                <a:lnTo>
                  <a:pt x="752856" y="377189"/>
                </a:lnTo>
                <a:lnTo>
                  <a:pt x="747522" y="375665"/>
                </a:lnTo>
                <a:lnTo>
                  <a:pt x="747521" y="400157"/>
                </a:lnTo>
                <a:lnTo>
                  <a:pt x="752856" y="400532"/>
                </a:lnTo>
                <a:close/>
              </a:path>
              <a:path w="3226435" h="574675">
                <a:moveTo>
                  <a:pt x="3226308" y="550163"/>
                </a:moveTo>
                <a:lnTo>
                  <a:pt x="750235" y="375857"/>
                </a:lnTo>
                <a:lnTo>
                  <a:pt x="752856" y="377189"/>
                </a:lnTo>
                <a:lnTo>
                  <a:pt x="752856" y="400532"/>
                </a:lnTo>
                <a:lnTo>
                  <a:pt x="3224784" y="574547"/>
                </a:lnTo>
                <a:lnTo>
                  <a:pt x="3226308" y="550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E79128F3-34C7-4124-8350-C02D6004916B}"/>
              </a:ext>
            </a:extLst>
          </p:cNvPr>
          <p:cNvSpPr/>
          <p:nvPr/>
        </p:nvSpPr>
        <p:spPr>
          <a:xfrm>
            <a:off x="1663200" y="1343311"/>
            <a:ext cx="1884826" cy="301298"/>
          </a:xfrm>
          <a:custGeom>
            <a:avLst/>
            <a:gdLst/>
            <a:ahLst/>
            <a:cxnLst/>
            <a:rect l="l" t="t" r="r" b="b"/>
            <a:pathLst>
              <a:path w="1720850" h="344805">
                <a:moveTo>
                  <a:pt x="1720595" y="121157"/>
                </a:moveTo>
                <a:lnTo>
                  <a:pt x="16001" y="0"/>
                </a:lnTo>
                <a:lnTo>
                  <a:pt x="0" y="223265"/>
                </a:lnTo>
                <a:lnTo>
                  <a:pt x="1704594" y="344423"/>
                </a:lnTo>
                <a:lnTo>
                  <a:pt x="1720595" y="12115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B898326-EAEA-4142-8AD9-053C9F7643B1}"/>
              </a:ext>
            </a:extLst>
          </p:cNvPr>
          <p:cNvSpPr/>
          <p:nvPr/>
        </p:nvSpPr>
        <p:spPr>
          <a:xfrm>
            <a:off x="1657867" y="1338658"/>
            <a:ext cx="1897346" cy="311286"/>
          </a:xfrm>
          <a:custGeom>
            <a:avLst/>
            <a:gdLst/>
            <a:ahLst/>
            <a:cxnLst/>
            <a:rect l="l" t="t" r="r" b="b"/>
            <a:pathLst>
              <a:path w="1732279" h="356235">
                <a:moveTo>
                  <a:pt x="1732026" y="121919"/>
                </a:moveTo>
                <a:lnTo>
                  <a:pt x="16001" y="0"/>
                </a:lnTo>
                <a:lnTo>
                  <a:pt x="0" y="233934"/>
                </a:lnTo>
                <a:lnTo>
                  <a:pt x="6095" y="234367"/>
                </a:lnTo>
                <a:lnTo>
                  <a:pt x="6095" y="223265"/>
                </a:lnTo>
                <a:lnTo>
                  <a:pt x="11079" y="223620"/>
                </a:lnTo>
                <a:lnTo>
                  <a:pt x="21335" y="80518"/>
                </a:lnTo>
                <a:lnTo>
                  <a:pt x="21335" y="11430"/>
                </a:lnTo>
                <a:lnTo>
                  <a:pt x="26669" y="6095"/>
                </a:lnTo>
                <a:lnTo>
                  <a:pt x="26669" y="11809"/>
                </a:lnTo>
                <a:lnTo>
                  <a:pt x="1720188" y="132179"/>
                </a:lnTo>
                <a:lnTo>
                  <a:pt x="1720595" y="126491"/>
                </a:lnTo>
                <a:lnTo>
                  <a:pt x="1725929" y="132587"/>
                </a:lnTo>
                <a:lnTo>
                  <a:pt x="1725929" y="206986"/>
                </a:lnTo>
                <a:lnTo>
                  <a:pt x="1732026" y="121919"/>
                </a:lnTo>
                <a:close/>
              </a:path>
              <a:path w="1732279" h="356235">
                <a:moveTo>
                  <a:pt x="11079" y="223620"/>
                </a:moveTo>
                <a:lnTo>
                  <a:pt x="6095" y="223265"/>
                </a:lnTo>
                <a:lnTo>
                  <a:pt x="10667" y="229361"/>
                </a:lnTo>
                <a:lnTo>
                  <a:pt x="11079" y="223620"/>
                </a:lnTo>
                <a:close/>
              </a:path>
              <a:path w="1732279" h="356235">
                <a:moveTo>
                  <a:pt x="1710689" y="355529"/>
                </a:moveTo>
                <a:lnTo>
                  <a:pt x="1710689" y="344423"/>
                </a:lnTo>
                <a:lnTo>
                  <a:pt x="1704594" y="349757"/>
                </a:lnTo>
                <a:lnTo>
                  <a:pt x="1704594" y="343990"/>
                </a:lnTo>
                <a:lnTo>
                  <a:pt x="11079" y="223620"/>
                </a:lnTo>
                <a:lnTo>
                  <a:pt x="10667" y="229361"/>
                </a:lnTo>
                <a:lnTo>
                  <a:pt x="6095" y="223265"/>
                </a:lnTo>
                <a:lnTo>
                  <a:pt x="6095" y="234367"/>
                </a:lnTo>
                <a:lnTo>
                  <a:pt x="1704594" y="355095"/>
                </a:lnTo>
                <a:lnTo>
                  <a:pt x="1704594" y="349757"/>
                </a:lnTo>
                <a:lnTo>
                  <a:pt x="1705005" y="344019"/>
                </a:lnTo>
                <a:lnTo>
                  <a:pt x="1705005" y="355124"/>
                </a:lnTo>
                <a:lnTo>
                  <a:pt x="1710689" y="355529"/>
                </a:lnTo>
                <a:close/>
              </a:path>
              <a:path w="1732279" h="356235">
                <a:moveTo>
                  <a:pt x="26669" y="6095"/>
                </a:moveTo>
                <a:lnTo>
                  <a:pt x="21335" y="11430"/>
                </a:lnTo>
                <a:lnTo>
                  <a:pt x="26262" y="11780"/>
                </a:lnTo>
                <a:lnTo>
                  <a:pt x="26669" y="6095"/>
                </a:lnTo>
                <a:close/>
              </a:path>
              <a:path w="1732279" h="356235">
                <a:moveTo>
                  <a:pt x="26262" y="11780"/>
                </a:moveTo>
                <a:lnTo>
                  <a:pt x="21335" y="11430"/>
                </a:lnTo>
                <a:lnTo>
                  <a:pt x="21335" y="80518"/>
                </a:lnTo>
                <a:lnTo>
                  <a:pt x="26262" y="11780"/>
                </a:lnTo>
                <a:close/>
              </a:path>
              <a:path w="1732279" h="356235">
                <a:moveTo>
                  <a:pt x="26669" y="11809"/>
                </a:moveTo>
                <a:lnTo>
                  <a:pt x="26669" y="6095"/>
                </a:lnTo>
                <a:lnTo>
                  <a:pt x="26262" y="11780"/>
                </a:lnTo>
                <a:lnTo>
                  <a:pt x="26669" y="11809"/>
                </a:lnTo>
                <a:close/>
              </a:path>
              <a:path w="1732279" h="356235">
                <a:moveTo>
                  <a:pt x="1710689" y="344423"/>
                </a:moveTo>
                <a:lnTo>
                  <a:pt x="1705005" y="344019"/>
                </a:lnTo>
                <a:lnTo>
                  <a:pt x="1704594" y="349757"/>
                </a:lnTo>
                <a:lnTo>
                  <a:pt x="1710689" y="344423"/>
                </a:lnTo>
                <a:close/>
              </a:path>
              <a:path w="1732279" h="356235">
                <a:moveTo>
                  <a:pt x="1725929" y="206986"/>
                </a:moveTo>
                <a:lnTo>
                  <a:pt x="1725929" y="132587"/>
                </a:lnTo>
                <a:lnTo>
                  <a:pt x="1720188" y="132179"/>
                </a:lnTo>
                <a:lnTo>
                  <a:pt x="1705005" y="344019"/>
                </a:lnTo>
                <a:lnTo>
                  <a:pt x="1710689" y="344423"/>
                </a:lnTo>
                <a:lnTo>
                  <a:pt x="1710689" y="355529"/>
                </a:lnTo>
                <a:lnTo>
                  <a:pt x="1715262" y="355853"/>
                </a:lnTo>
                <a:lnTo>
                  <a:pt x="1725929" y="206986"/>
                </a:lnTo>
                <a:close/>
              </a:path>
              <a:path w="1732279" h="356235">
                <a:moveTo>
                  <a:pt x="1725929" y="132587"/>
                </a:moveTo>
                <a:lnTo>
                  <a:pt x="1720595" y="126491"/>
                </a:lnTo>
                <a:lnTo>
                  <a:pt x="1720188" y="132179"/>
                </a:lnTo>
                <a:lnTo>
                  <a:pt x="1725929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2A5A9330-8895-41C8-A5A8-1E701D175F9B}"/>
              </a:ext>
            </a:extLst>
          </p:cNvPr>
          <p:cNvSpPr/>
          <p:nvPr/>
        </p:nvSpPr>
        <p:spPr>
          <a:xfrm>
            <a:off x="1737114" y="1038982"/>
            <a:ext cx="1740161" cy="367883"/>
          </a:xfrm>
          <a:custGeom>
            <a:avLst/>
            <a:gdLst/>
            <a:ahLst/>
            <a:cxnLst/>
            <a:rect l="l" t="t" r="r" b="b"/>
            <a:pathLst>
              <a:path w="1588770" h="421005">
                <a:moveTo>
                  <a:pt x="1588770" y="415290"/>
                </a:moveTo>
                <a:lnTo>
                  <a:pt x="1325880" y="2286"/>
                </a:lnTo>
                <a:lnTo>
                  <a:pt x="1324355" y="762"/>
                </a:lnTo>
                <a:lnTo>
                  <a:pt x="1322832" y="0"/>
                </a:lnTo>
                <a:lnTo>
                  <a:pt x="316991" y="0"/>
                </a:lnTo>
                <a:lnTo>
                  <a:pt x="315467" y="762"/>
                </a:lnTo>
                <a:lnTo>
                  <a:pt x="314706" y="1524"/>
                </a:lnTo>
                <a:lnTo>
                  <a:pt x="0" y="301752"/>
                </a:lnTo>
                <a:lnTo>
                  <a:pt x="7619" y="310134"/>
                </a:lnTo>
                <a:lnTo>
                  <a:pt x="318516" y="12787"/>
                </a:lnTo>
                <a:lnTo>
                  <a:pt x="318516" y="10668"/>
                </a:lnTo>
                <a:lnTo>
                  <a:pt x="322325" y="9144"/>
                </a:lnTo>
                <a:lnTo>
                  <a:pt x="322326" y="10668"/>
                </a:lnTo>
                <a:lnTo>
                  <a:pt x="1316736" y="10668"/>
                </a:lnTo>
                <a:lnTo>
                  <a:pt x="1316736" y="8382"/>
                </a:lnTo>
                <a:lnTo>
                  <a:pt x="1321308" y="10668"/>
                </a:lnTo>
                <a:lnTo>
                  <a:pt x="1321308" y="15551"/>
                </a:lnTo>
                <a:lnTo>
                  <a:pt x="1579626" y="420624"/>
                </a:lnTo>
                <a:lnTo>
                  <a:pt x="1588770" y="415290"/>
                </a:lnTo>
                <a:close/>
              </a:path>
              <a:path w="1588770" h="421005">
                <a:moveTo>
                  <a:pt x="322325" y="9144"/>
                </a:moveTo>
                <a:lnTo>
                  <a:pt x="318516" y="10668"/>
                </a:lnTo>
                <a:lnTo>
                  <a:pt x="320732" y="10668"/>
                </a:lnTo>
                <a:lnTo>
                  <a:pt x="322325" y="9144"/>
                </a:lnTo>
                <a:close/>
              </a:path>
              <a:path w="1588770" h="421005">
                <a:moveTo>
                  <a:pt x="320732" y="10668"/>
                </a:moveTo>
                <a:lnTo>
                  <a:pt x="318516" y="10668"/>
                </a:lnTo>
                <a:lnTo>
                  <a:pt x="318516" y="12787"/>
                </a:lnTo>
                <a:lnTo>
                  <a:pt x="320732" y="10668"/>
                </a:lnTo>
                <a:close/>
              </a:path>
              <a:path w="1588770" h="421005">
                <a:moveTo>
                  <a:pt x="322326" y="10668"/>
                </a:moveTo>
                <a:lnTo>
                  <a:pt x="322325" y="9144"/>
                </a:lnTo>
                <a:lnTo>
                  <a:pt x="320732" y="10668"/>
                </a:lnTo>
                <a:lnTo>
                  <a:pt x="322326" y="10668"/>
                </a:lnTo>
                <a:close/>
              </a:path>
              <a:path w="1588770" h="421005">
                <a:moveTo>
                  <a:pt x="1321308" y="10668"/>
                </a:moveTo>
                <a:lnTo>
                  <a:pt x="1316736" y="8382"/>
                </a:lnTo>
                <a:lnTo>
                  <a:pt x="1318193" y="10668"/>
                </a:lnTo>
                <a:lnTo>
                  <a:pt x="1321308" y="10668"/>
                </a:lnTo>
                <a:close/>
              </a:path>
              <a:path w="1588770" h="421005">
                <a:moveTo>
                  <a:pt x="1318193" y="10668"/>
                </a:moveTo>
                <a:lnTo>
                  <a:pt x="1316736" y="8382"/>
                </a:lnTo>
                <a:lnTo>
                  <a:pt x="1316736" y="10668"/>
                </a:lnTo>
                <a:lnTo>
                  <a:pt x="1318193" y="10668"/>
                </a:lnTo>
                <a:close/>
              </a:path>
              <a:path w="1588770" h="421005">
                <a:moveTo>
                  <a:pt x="1321308" y="15551"/>
                </a:moveTo>
                <a:lnTo>
                  <a:pt x="1321308" y="10668"/>
                </a:lnTo>
                <a:lnTo>
                  <a:pt x="1318193" y="10668"/>
                </a:lnTo>
                <a:lnTo>
                  <a:pt x="1321308" y="15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9B46F733-2D83-48A9-A169-B4C19AEFE9DA}"/>
              </a:ext>
            </a:extLst>
          </p:cNvPr>
          <p:cNvSpPr/>
          <p:nvPr/>
        </p:nvSpPr>
        <p:spPr>
          <a:xfrm>
            <a:off x="696984" y="1472263"/>
            <a:ext cx="3678541" cy="218066"/>
          </a:xfrm>
          <a:custGeom>
            <a:avLst/>
            <a:gdLst/>
            <a:ahLst/>
            <a:cxnLst/>
            <a:rect l="l" t="t" r="r" b="b"/>
            <a:pathLst>
              <a:path w="3358515" h="249555">
                <a:moveTo>
                  <a:pt x="3358134" y="224789"/>
                </a:moveTo>
                <a:lnTo>
                  <a:pt x="1524" y="0"/>
                </a:lnTo>
                <a:lnTo>
                  <a:pt x="0" y="24384"/>
                </a:lnTo>
                <a:lnTo>
                  <a:pt x="3356610" y="249173"/>
                </a:lnTo>
                <a:lnTo>
                  <a:pt x="3358134" y="224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4EF349ED-85CC-4F75-AE3F-887BCA2AC04D}"/>
              </a:ext>
            </a:extLst>
          </p:cNvPr>
          <p:cNvSpPr txBox="1"/>
          <p:nvPr/>
        </p:nvSpPr>
        <p:spPr>
          <a:xfrm>
            <a:off x="1712223" y="1796061"/>
            <a:ext cx="1087774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5" dirty="0">
                <a:latin typeface="Arial"/>
                <a:cs typeface="Arial"/>
              </a:rPr>
              <a:t>uniform</a:t>
            </a:r>
            <a:endParaRPr sz="2050">
              <a:latin typeface="Arial"/>
              <a:cs typeface="Arial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95AC5FA9-B5A3-4366-9CA0-A883DACF94EA}"/>
              </a:ext>
            </a:extLst>
          </p:cNvPr>
          <p:cNvSpPr/>
          <p:nvPr/>
        </p:nvSpPr>
        <p:spPr>
          <a:xfrm>
            <a:off x="5356614" y="1299877"/>
            <a:ext cx="1884826" cy="301298"/>
          </a:xfrm>
          <a:custGeom>
            <a:avLst/>
            <a:gdLst/>
            <a:ahLst/>
            <a:cxnLst/>
            <a:rect l="l" t="t" r="r" b="b"/>
            <a:pathLst>
              <a:path w="1720850" h="344805">
                <a:moveTo>
                  <a:pt x="1720595" y="121157"/>
                </a:moveTo>
                <a:lnTo>
                  <a:pt x="16001" y="0"/>
                </a:lnTo>
                <a:lnTo>
                  <a:pt x="0" y="223265"/>
                </a:lnTo>
                <a:lnTo>
                  <a:pt x="1704594" y="344423"/>
                </a:lnTo>
                <a:lnTo>
                  <a:pt x="1720595" y="12115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A8DCF38-548B-423B-8F61-16FD85D1055D}"/>
              </a:ext>
            </a:extLst>
          </p:cNvPr>
          <p:cNvSpPr/>
          <p:nvPr/>
        </p:nvSpPr>
        <p:spPr>
          <a:xfrm>
            <a:off x="5351281" y="1295905"/>
            <a:ext cx="1897346" cy="310731"/>
          </a:xfrm>
          <a:custGeom>
            <a:avLst/>
            <a:gdLst/>
            <a:ahLst/>
            <a:cxnLst/>
            <a:rect l="l" t="t" r="r" b="b"/>
            <a:pathLst>
              <a:path w="1732279" h="355600">
                <a:moveTo>
                  <a:pt x="1732026" y="121919"/>
                </a:moveTo>
                <a:lnTo>
                  <a:pt x="16001" y="0"/>
                </a:lnTo>
                <a:lnTo>
                  <a:pt x="0" y="233172"/>
                </a:lnTo>
                <a:lnTo>
                  <a:pt x="6095" y="233605"/>
                </a:lnTo>
                <a:lnTo>
                  <a:pt x="6095" y="223265"/>
                </a:lnTo>
                <a:lnTo>
                  <a:pt x="11026" y="223616"/>
                </a:lnTo>
                <a:lnTo>
                  <a:pt x="21335" y="80263"/>
                </a:lnTo>
                <a:lnTo>
                  <a:pt x="21335" y="10668"/>
                </a:lnTo>
                <a:lnTo>
                  <a:pt x="26669" y="6095"/>
                </a:lnTo>
                <a:lnTo>
                  <a:pt x="26669" y="11047"/>
                </a:lnTo>
                <a:lnTo>
                  <a:pt x="1720237" y="131475"/>
                </a:lnTo>
                <a:lnTo>
                  <a:pt x="1720595" y="126491"/>
                </a:lnTo>
                <a:lnTo>
                  <a:pt x="1725168" y="131825"/>
                </a:lnTo>
                <a:lnTo>
                  <a:pt x="1725168" y="217308"/>
                </a:lnTo>
                <a:lnTo>
                  <a:pt x="1732026" y="121919"/>
                </a:lnTo>
                <a:close/>
              </a:path>
              <a:path w="1732279" h="355600">
                <a:moveTo>
                  <a:pt x="11026" y="223616"/>
                </a:moveTo>
                <a:lnTo>
                  <a:pt x="6095" y="223265"/>
                </a:lnTo>
                <a:lnTo>
                  <a:pt x="10667" y="228600"/>
                </a:lnTo>
                <a:lnTo>
                  <a:pt x="11026" y="223616"/>
                </a:lnTo>
                <a:close/>
              </a:path>
              <a:path w="1732279" h="355600">
                <a:moveTo>
                  <a:pt x="1710689" y="354767"/>
                </a:moveTo>
                <a:lnTo>
                  <a:pt x="1710689" y="344423"/>
                </a:lnTo>
                <a:lnTo>
                  <a:pt x="1704594" y="348995"/>
                </a:lnTo>
                <a:lnTo>
                  <a:pt x="1704594" y="343990"/>
                </a:lnTo>
                <a:lnTo>
                  <a:pt x="11026" y="223616"/>
                </a:lnTo>
                <a:lnTo>
                  <a:pt x="10667" y="228600"/>
                </a:lnTo>
                <a:lnTo>
                  <a:pt x="6095" y="223265"/>
                </a:lnTo>
                <a:lnTo>
                  <a:pt x="6095" y="233605"/>
                </a:lnTo>
                <a:lnTo>
                  <a:pt x="1704594" y="354333"/>
                </a:lnTo>
                <a:lnTo>
                  <a:pt x="1704594" y="348995"/>
                </a:lnTo>
                <a:lnTo>
                  <a:pt x="1704952" y="344016"/>
                </a:lnTo>
                <a:lnTo>
                  <a:pt x="1704952" y="354359"/>
                </a:lnTo>
                <a:lnTo>
                  <a:pt x="1710689" y="354767"/>
                </a:lnTo>
                <a:close/>
              </a:path>
              <a:path w="1732279" h="355600">
                <a:moveTo>
                  <a:pt x="26669" y="6095"/>
                </a:moveTo>
                <a:lnTo>
                  <a:pt x="21335" y="10668"/>
                </a:lnTo>
                <a:lnTo>
                  <a:pt x="26315" y="11022"/>
                </a:lnTo>
                <a:lnTo>
                  <a:pt x="26669" y="6095"/>
                </a:lnTo>
                <a:close/>
              </a:path>
              <a:path w="1732279" h="355600">
                <a:moveTo>
                  <a:pt x="26315" y="11022"/>
                </a:moveTo>
                <a:lnTo>
                  <a:pt x="21335" y="10668"/>
                </a:lnTo>
                <a:lnTo>
                  <a:pt x="21335" y="80263"/>
                </a:lnTo>
                <a:lnTo>
                  <a:pt x="26315" y="11022"/>
                </a:lnTo>
                <a:close/>
              </a:path>
              <a:path w="1732279" h="355600">
                <a:moveTo>
                  <a:pt x="26669" y="11047"/>
                </a:moveTo>
                <a:lnTo>
                  <a:pt x="26669" y="6095"/>
                </a:lnTo>
                <a:lnTo>
                  <a:pt x="26315" y="11022"/>
                </a:lnTo>
                <a:lnTo>
                  <a:pt x="26669" y="11047"/>
                </a:lnTo>
                <a:close/>
              </a:path>
              <a:path w="1732279" h="355600">
                <a:moveTo>
                  <a:pt x="1710689" y="344423"/>
                </a:moveTo>
                <a:lnTo>
                  <a:pt x="1704952" y="344016"/>
                </a:lnTo>
                <a:lnTo>
                  <a:pt x="1704594" y="348995"/>
                </a:lnTo>
                <a:lnTo>
                  <a:pt x="1710689" y="344423"/>
                </a:lnTo>
                <a:close/>
              </a:path>
              <a:path w="1732279" h="355600">
                <a:moveTo>
                  <a:pt x="1725168" y="217308"/>
                </a:moveTo>
                <a:lnTo>
                  <a:pt x="1725168" y="131825"/>
                </a:lnTo>
                <a:lnTo>
                  <a:pt x="1720237" y="131475"/>
                </a:lnTo>
                <a:lnTo>
                  <a:pt x="1704952" y="344016"/>
                </a:lnTo>
                <a:lnTo>
                  <a:pt x="1710689" y="344423"/>
                </a:lnTo>
                <a:lnTo>
                  <a:pt x="1710689" y="354767"/>
                </a:lnTo>
                <a:lnTo>
                  <a:pt x="1715262" y="355091"/>
                </a:lnTo>
                <a:lnTo>
                  <a:pt x="1725168" y="217308"/>
                </a:lnTo>
                <a:close/>
              </a:path>
              <a:path w="1732279" h="355600">
                <a:moveTo>
                  <a:pt x="1725168" y="131825"/>
                </a:moveTo>
                <a:lnTo>
                  <a:pt x="1720595" y="126491"/>
                </a:lnTo>
                <a:lnTo>
                  <a:pt x="1720237" y="131475"/>
                </a:lnTo>
                <a:lnTo>
                  <a:pt x="1725168" y="13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14A443A0-A7E8-4DF4-9012-7E81BA2A5CD1}"/>
              </a:ext>
            </a:extLst>
          </p:cNvPr>
          <p:cNvSpPr/>
          <p:nvPr/>
        </p:nvSpPr>
        <p:spPr>
          <a:xfrm>
            <a:off x="5430527" y="995628"/>
            <a:ext cx="1740161" cy="368438"/>
          </a:xfrm>
          <a:custGeom>
            <a:avLst/>
            <a:gdLst/>
            <a:ahLst/>
            <a:cxnLst/>
            <a:rect l="l" t="t" r="r" b="b"/>
            <a:pathLst>
              <a:path w="1588770" h="421639">
                <a:moveTo>
                  <a:pt x="1588770" y="415290"/>
                </a:moveTo>
                <a:lnTo>
                  <a:pt x="1325880" y="3048"/>
                </a:lnTo>
                <a:lnTo>
                  <a:pt x="1322832" y="0"/>
                </a:lnTo>
                <a:lnTo>
                  <a:pt x="316991" y="0"/>
                </a:lnTo>
                <a:lnTo>
                  <a:pt x="315467" y="762"/>
                </a:lnTo>
                <a:lnTo>
                  <a:pt x="314706" y="1524"/>
                </a:lnTo>
                <a:lnTo>
                  <a:pt x="0" y="302514"/>
                </a:lnTo>
                <a:lnTo>
                  <a:pt x="7619" y="310134"/>
                </a:lnTo>
                <a:lnTo>
                  <a:pt x="318516" y="13540"/>
                </a:lnTo>
                <a:lnTo>
                  <a:pt x="318516" y="11430"/>
                </a:lnTo>
                <a:lnTo>
                  <a:pt x="322325" y="9906"/>
                </a:lnTo>
                <a:lnTo>
                  <a:pt x="322325" y="11430"/>
                </a:lnTo>
                <a:lnTo>
                  <a:pt x="1316736" y="11430"/>
                </a:lnTo>
                <a:lnTo>
                  <a:pt x="1316736" y="8382"/>
                </a:lnTo>
                <a:lnTo>
                  <a:pt x="1321308" y="11430"/>
                </a:lnTo>
                <a:lnTo>
                  <a:pt x="1321308" y="15564"/>
                </a:lnTo>
                <a:lnTo>
                  <a:pt x="1579626" y="421386"/>
                </a:lnTo>
                <a:lnTo>
                  <a:pt x="1588770" y="415290"/>
                </a:lnTo>
                <a:close/>
              </a:path>
              <a:path w="1588770" h="421639">
                <a:moveTo>
                  <a:pt x="322325" y="9906"/>
                </a:moveTo>
                <a:lnTo>
                  <a:pt x="318516" y="11430"/>
                </a:lnTo>
                <a:lnTo>
                  <a:pt x="320728" y="11430"/>
                </a:lnTo>
                <a:lnTo>
                  <a:pt x="322325" y="9906"/>
                </a:lnTo>
                <a:close/>
              </a:path>
              <a:path w="1588770" h="421639">
                <a:moveTo>
                  <a:pt x="320728" y="11430"/>
                </a:moveTo>
                <a:lnTo>
                  <a:pt x="318516" y="11430"/>
                </a:lnTo>
                <a:lnTo>
                  <a:pt x="318516" y="13540"/>
                </a:lnTo>
                <a:lnTo>
                  <a:pt x="320728" y="11430"/>
                </a:lnTo>
                <a:close/>
              </a:path>
              <a:path w="1588770" h="421639">
                <a:moveTo>
                  <a:pt x="322325" y="11430"/>
                </a:moveTo>
                <a:lnTo>
                  <a:pt x="322325" y="9906"/>
                </a:lnTo>
                <a:lnTo>
                  <a:pt x="320728" y="11430"/>
                </a:lnTo>
                <a:lnTo>
                  <a:pt x="322325" y="11430"/>
                </a:lnTo>
                <a:close/>
              </a:path>
              <a:path w="1588770" h="421639">
                <a:moveTo>
                  <a:pt x="1321308" y="11430"/>
                </a:moveTo>
                <a:lnTo>
                  <a:pt x="1316736" y="8382"/>
                </a:lnTo>
                <a:lnTo>
                  <a:pt x="1318676" y="11429"/>
                </a:lnTo>
                <a:lnTo>
                  <a:pt x="1321308" y="11430"/>
                </a:lnTo>
                <a:close/>
              </a:path>
              <a:path w="1588770" h="421639">
                <a:moveTo>
                  <a:pt x="1318676" y="11430"/>
                </a:moveTo>
                <a:lnTo>
                  <a:pt x="1316736" y="8382"/>
                </a:lnTo>
                <a:lnTo>
                  <a:pt x="1316736" y="11430"/>
                </a:lnTo>
                <a:lnTo>
                  <a:pt x="1318676" y="11430"/>
                </a:lnTo>
                <a:close/>
              </a:path>
              <a:path w="1588770" h="421639">
                <a:moveTo>
                  <a:pt x="1321308" y="15564"/>
                </a:moveTo>
                <a:lnTo>
                  <a:pt x="1321308" y="11430"/>
                </a:lnTo>
                <a:lnTo>
                  <a:pt x="1318676" y="11430"/>
                </a:lnTo>
                <a:lnTo>
                  <a:pt x="1321308" y="1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1A812517-0F9E-4E18-A3F6-F7077EFDD65A}"/>
              </a:ext>
            </a:extLst>
          </p:cNvPr>
          <p:cNvSpPr/>
          <p:nvPr/>
        </p:nvSpPr>
        <p:spPr>
          <a:xfrm>
            <a:off x="4369824" y="1459149"/>
            <a:ext cx="3841289" cy="464987"/>
          </a:xfrm>
          <a:custGeom>
            <a:avLst/>
            <a:gdLst/>
            <a:ahLst/>
            <a:cxnLst/>
            <a:rect l="l" t="t" r="r" b="b"/>
            <a:pathLst>
              <a:path w="3507104" h="532130">
                <a:moveTo>
                  <a:pt x="3506724" y="510539"/>
                </a:moveTo>
                <a:lnTo>
                  <a:pt x="2937510" y="208025"/>
                </a:lnTo>
                <a:lnTo>
                  <a:pt x="2934462" y="206501"/>
                </a:lnTo>
                <a:lnTo>
                  <a:pt x="2931414" y="206394"/>
                </a:lnTo>
                <a:lnTo>
                  <a:pt x="1524" y="0"/>
                </a:lnTo>
                <a:lnTo>
                  <a:pt x="0" y="24384"/>
                </a:lnTo>
                <a:lnTo>
                  <a:pt x="2926080" y="230510"/>
                </a:lnTo>
                <a:lnTo>
                  <a:pt x="2926080" y="229361"/>
                </a:lnTo>
                <a:lnTo>
                  <a:pt x="2931414" y="230885"/>
                </a:lnTo>
                <a:lnTo>
                  <a:pt x="2931414" y="232196"/>
                </a:lnTo>
                <a:lnTo>
                  <a:pt x="3495294" y="531875"/>
                </a:lnTo>
                <a:lnTo>
                  <a:pt x="3506724" y="510539"/>
                </a:lnTo>
                <a:close/>
              </a:path>
              <a:path w="3507104" h="532130">
                <a:moveTo>
                  <a:pt x="2931414" y="230885"/>
                </a:moveTo>
                <a:lnTo>
                  <a:pt x="2926080" y="229361"/>
                </a:lnTo>
                <a:lnTo>
                  <a:pt x="2928570" y="230685"/>
                </a:lnTo>
                <a:lnTo>
                  <a:pt x="2931414" y="230885"/>
                </a:lnTo>
                <a:close/>
              </a:path>
              <a:path w="3507104" h="532130">
                <a:moveTo>
                  <a:pt x="2928570" y="230685"/>
                </a:moveTo>
                <a:lnTo>
                  <a:pt x="2926080" y="229361"/>
                </a:lnTo>
                <a:lnTo>
                  <a:pt x="2926080" y="230510"/>
                </a:lnTo>
                <a:lnTo>
                  <a:pt x="2928570" y="230685"/>
                </a:lnTo>
                <a:close/>
              </a:path>
              <a:path w="3507104" h="532130">
                <a:moveTo>
                  <a:pt x="2931414" y="232196"/>
                </a:moveTo>
                <a:lnTo>
                  <a:pt x="2931414" y="230885"/>
                </a:lnTo>
                <a:lnTo>
                  <a:pt x="2928570" y="230685"/>
                </a:lnTo>
                <a:lnTo>
                  <a:pt x="2931414" y="23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B9D09690-B0C9-4C61-9CD4-16E33347039F}"/>
              </a:ext>
            </a:extLst>
          </p:cNvPr>
          <p:cNvSpPr txBox="1"/>
          <p:nvPr/>
        </p:nvSpPr>
        <p:spPr>
          <a:xfrm>
            <a:off x="5576325" y="1815111"/>
            <a:ext cx="1009876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5" dirty="0">
                <a:latin typeface="Arial"/>
                <a:cs typeface="Arial"/>
              </a:rPr>
              <a:t>convex</a:t>
            </a:r>
            <a:endParaRPr sz="2050">
              <a:latin typeface="Arial"/>
              <a:cs typeface="Arial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8DB21949-8DBF-4162-912F-F17EDDD9D93A}"/>
              </a:ext>
            </a:extLst>
          </p:cNvPr>
          <p:cNvSpPr/>
          <p:nvPr/>
        </p:nvSpPr>
        <p:spPr>
          <a:xfrm>
            <a:off x="5284987" y="2871883"/>
            <a:ext cx="1884826" cy="301298"/>
          </a:xfrm>
          <a:custGeom>
            <a:avLst/>
            <a:gdLst/>
            <a:ahLst/>
            <a:cxnLst/>
            <a:rect l="l" t="t" r="r" b="b"/>
            <a:pathLst>
              <a:path w="1720850" h="344804">
                <a:moveTo>
                  <a:pt x="1720595" y="121157"/>
                </a:moveTo>
                <a:lnTo>
                  <a:pt x="16001" y="0"/>
                </a:lnTo>
                <a:lnTo>
                  <a:pt x="0" y="223265"/>
                </a:lnTo>
                <a:lnTo>
                  <a:pt x="1704594" y="344423"/>
                </a:lnTo>
                <a:lnTo>
                  <a:pt x="1720595" y="12115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7B4B3AEF-EE57-4DFE-8B98-469D98DE8A44}"/>
              </a:ext>
            </a:extLst>
          </p:cNvPr>
          <p:cNvSpPr/>
          <p:nvPr/>
        </p:nvSpPr>
        <p:spPr>
          <a:xfrm>
            <a:off x="5278890" y="2867992"/>
            <a:ext cx="1897346" cy="311286"/>
          </a:xfrm>
          <a:custGeom>
            <a:avLst/>
            <a:gdLst/>
            <a:ahLst/>
            <a:cxnLst/>
            <a:rect l="l" t="t" r="r" b="b"/>
            <a:pathLst>
              <a:path w="1732279" h="356235">
                <a:moveTo>
                  <a:pt x="1732026" y="121919"/>
                </a:moveTo>
                <a:lnTo>
                  <a:pt x="16763" y="0"/>
                </a:lnTo>
                <a:lnTo>
                  <a:pt x="0" y="233934"/>
                </a:lnTo>
                <a:lnTo>
                  <a:pt x="6095" y="234367"/>
                </a:lnTo>
                <a:lnTo>
                  <a:pt x="6095" y="223265"/>
                </a:lnTo>
                <a:lnTo>
                  <a:pt x="11837" y="223674"/>
                </a:lnTo>
                <a:lnTo>
                  <a:pt x="21335" y="91149"/>
                </a:lnTo>
                <a:lnTo>
                  <a:pt x="21335" y="10668"/>
                </a:lnTo>
                <a:lnTo>
                  <a:pt x="27431" y="6095"/>
                </a:lnTo>
                <a:lnTo>
                  <a:pt x="27431" y="11101"/>
                </a:lnTo>
                <a:lnTo>
                  <a:pt x="1721000" y="131475"/>
                </a:lnTo>
                <a:lnTo>
                  <a:pt x="1721358" y="126491"/>
                </a:lnTo>
                <a:lnTo>
                  <a:pt x="1725930" y="131825"/>
                </a:lnTo>
                <a:lnTo>
                  <a:pt x="1725930" y="211037"/>
                </a:lnTo>
                <a:lnTo>
                  <a:pt x="1732026" y="121919"/>
                </a:lnTo>
                <a:close/>
              </a:path>
              <a:path w="1732279" h="356235">
                <a:moveTo>
                  <a:pt x="11837" y="223674"/>
                </a:moveTo>
                <a:lnTo>
                  <a:pt x="6095" y="223265"/>
                </a:lnTo>
                <a:lnTo>
                  <a:pt x="11429" y="229361"/>
                </a:lnTo>
                <a:lnTo>
                  <a:pt x="11837" y="223674"/>
                </a:lnTo>
                <a:close/>
              </a:path>
              <a:path w="1732279" h="356235">
                <a:moveTo>
                  <a:pt x="1710689" y="355475"/>
                </a:moveTo>
                <a:lnTo>
                  <a:pt x="1710689" y="344423"/>
                </a:lnTo>
                <a:lnTo>
                  <a:pt x="1705356" y="349757"/>
                </a:lnTo>
                <a:lnTo>
                  <a:pt x="1705356" y="344044"/>
                </a:lnTo>
                <a:lnTo>
                  <a:pt x="11837" y="223674"/>
                </a:lnTo>
                <a:lnTo>
                  <a:pt x="11429" y="229361"/>
                </a:lnTo>
                <a:lnTo>
                  <a:pt x="6095" y="223265"/>
                </a:lnTo>
                <a:lnTo>
                  <a:pt x="6095" y="234367"/>
                </a:lnTo>
                <a:lnTo>
                  <a:pt x="1705356" y="355096"/>
                </a:lnTo>
                <a:lnTo>
                  <a:pt x="1705356" y="349757"/>
                </a:lnTo>
                <a:lnTo>
                  <a:pt x="1705763" y="344073"/>
                </a:lnTo>
                <a:lnTo>
                  <a:pt x="1705763" y="355125"/>
                </a:lnTo>
                <a:lnTo>
                  <a:pt x="1710689" y="355475"/>
                </a:lnTo>
                <a:close/>
              </a:path>
              <a:path w="1732279" h="356235">
                <a:moveTo>
                  <a:pt x="27431" y="6095"/>
                </a:moveTo>
                <a:lnTo>
                  <a:pt x="21335" y="10668"/>
                </a:lnTo>
                <a:lnTo>
                  <a:pt x="27075" y="11075"/>
                </a:lnTo>
                <a:lnTo>
                  <a:pt x="27431" y="6095"/>
                </a:lnTo>
                <a:close/>
              </a:path>
              <a:path w="1732279" h="356235">
                <a:moveTo>
                  <a:pt x="27075" y="11075"/>
                </a:moveTo>
                <a:lnTo>
                  <a:pt x="21335" y="10668"/>
                </a:lnTo>
                <a:lnTo>
                  <a:pt x="21335" y="91149"/>
                </a:lnTo>
                <a:lnTo>
                  <a:pt x="27075" y="11075"/>
                </a:lnTo>
                <a:close/>
              </a:path>
              <a:path w="1732279" h="356235">
                <a:moveTo>
                  <a:pt x="27431" y="11101"/>
                </a:moveTo>
                <a:lnTo>
                  <a:pt x="27431" y="6095"/>
                </a:lnTo>
                <a:lnTo>
                  <a:pt x="27075" y="11075"/>
                </a:lnTo>
                <a:lnTo>
                  <a:pt x="27431" y="11101"/>
                </a:lnTo>
                <a:close/>
              </a:path>
              <a:path w="1732279" h="356235">
                <a:moveTo>
                  <a:pt x="1710689" y="344423"/>
                </a:moveTo>
                <a:lnTo>
                  <a:pt x="1705763" y="344073"/>
                </a:lnTo>
                <a:lnTo>
                  <a:pt x="1705356" y="349757"/>
                </a:lnTo>
                <a:lnTo>
                  <a:pt x="1710689" y="344423"/>
                </a:lnTo>
                <a:close/>
              </a:path>
              <a:path w="1732279" h="356235">
                <a:moveTo>
                  <a:pt x="1725930" y="211037"/>
                </a:moveTo>
                <a:lnTo>
                  <a:pt x="1725930" y="131825"/>
                </a:lnTo>
                <a:lnTo>
                  <a:pt x="1721000" y="131475"/>
                </a:lnTo>
                <a:lnTo>
                  <a:pt x="1705763" y="344073"/>
                </a:lnTo>
                <a:lnTo>
                  <a:pt x="1710689" y="344423"/>
                </a:lnTo>
                <a:lnTo>
                  <a:pt x="1710689" y="355475"/>
                </a:lnTo>
                <a:lnTo>
                  <a:pt x="1716024" y="355853"/>
                </a:lnTo>
                <a:lnTo>
                  <a:pt x="1725930" y="211037"/>
                </a:lnTo>
                <a:close/>
              </a:path>
              <a:path w="1732279" h="356235">
                <a:moveTo>
                  <a:pt x="1725930" y="131825"/>
                </a:moveTo>
                <a:lnTo>
                  <a:pt x="1721358" y="126491"/>
                </a:lnTo>
                <a:lnTo>
                  <a:pt x="1721000" y="131475"/>
                </a:lnTo>
                <a:lnTo>
                  <a:pt x="1725930" y="13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589AFA87-BE4F-4119-99D0-EA6B0F8A1B05}"/>
              </a:ext>
            </a:extLst>
          </p:cNvPr>
          <p:cNvSpPr/>
          <p:nvPr/>
        </p:nvSpPr>
        <p:spPr>
          <a:xfrm>
            <a:off x="5358900" y="2568316"/>
            <a:ext cx="1740161" cy="367883"/>
          </a:xfrm>
          <a:custGeom>
            <a:avLst/>
            <a:gdLst/>
            <a:ahLst/>
            <a:cxnLst/>
            <a:rect l="l" t="t" r="r" b="b"/>
            <a:pathLst>
              <a:path w="1588770" h="421004">
                <a:moveTo>
                  <a:pt x="1588770" y="414528"/>
                </a:moveTo>
                <a:lnTo>
                  <a:pt x="1325117" y="2286"/>
                </a:lnTo>
                <a:lnTo>
                  <a:pt x="1324355" y="762"/>
                </a:lnTo>
                <a:lnTo>
                  <a:pt x="1322832" y="0"/>
                </a:lnTo>
                <a:lnTo>
                  <a:pt x="315467" y="0"/>
                </a:lnTo>
                <a:lnTo>
                  <a:pt x="313944" y="1524"/>
                </a:lnTo>
                <a:lnTo>
                  <a:pt x="0" y="301752"/>
                </a:lnTo>
                <a:lnTo>
                  <a:pt x="7619" y="309372"/>
                </a:lnTo>
                <a:lnTo>
                  <a:pt x="317753" y="12787"/>
                </a:lnTo>
                <a:lnTo>
                  <a:pt x="317753" y="10668"/>
                </a:lnTo>
                <a:lnTo>
                  <a:pt x="321563" y="9144"/>
                </a:lnTo>
                <a:lnTo>
                  <a:pt x="321563" y="10668"/>
                </a:lnTo>
                <a:lnTo>
                  <a:pt x="1315973" y="10668"/>
                </a:lnTo>
                <a:lnTo>
                  <a:pt x="1315973" y="8382"/>
                </a:lnTo>
                <a:lnTo>
                  <a:pt x="1320545" y="10668"/>
                </a:lnTo>
                <a:lnTo>
                  <a:pt x="1320545" y="15530"/>
                </a:lnTo>
                <a:lnTo>
                  <a:pt x="1579626" y="420624"/>
                </a:lnTo>
                <a:lnTo>
                  <a:pt x="1588770" y="414528"/>
                </a:lnTo>
                <a:close/>
              </a:path>
              <a:path w="1588770" h="421004">
                <a:moveTo>
                  <a:pt x="321563" y="9144"/>
                </a:moveTo>
                <a:lnTo>
                  <a:pt x="317753" y="10668"/>
                </a:lnTo>
                <a:lnTo>
                  <a:pt x="319970" y="10668"/>
                </a:lnTo>
                <a:lnTo>
                  <a:pt x="321563" y="9144"/>
                </a:lnTo>
                <a:close/>
              </a:path>
              <a:path w="1588770" h="421004">
                <a:moveTo>
                  <a:pt x="319970" y="10668"/>
                </a:moveTo>
                <a:lnTo>
                  <a:pt x="317753" y="10668"/>
                </a:lnTo>
                <a:lnTo>
                  <a:pt x="317753" y="12787"/>
                </a:lnTo>
                <a:lnTo>
                  <a:pt x="319970" y="10668"/>
                </a:lnTo>
                <a:close/>
              </a:path>
              <a:path w="1588770" h="421004">
                <a:moveTo>
                  <a:pt x="321563" y="10668"/>
                </a:moveTo>
                <a:lnTo>
                  <a:pt x="321563" y="9144"/>
                </a:lnTo>
                <a:lnTo>
                  <a:pt x="319970" y="10668"/>
                </a:lnTo>
                <a:lnTo>
                  <a:pt x="321563" y="10668"/>
                </a:lnTo>
                <a:close/>
              </a:path>
              <a:path w="1588770" h="421004">
                <a:moveTo>
                  <a:pt x="1320545" y="10668"/>
                </a:moveTo>
                <a:lnTo>
                  <a:pt x="1315973" y="8382"/>
                </a:lnTo>
                <a:lnTo>
                  <a:pt x="1317436" y="10668"/>
                </a:lnTo>
                <a:lnTo>
                  <a:pt x="1320545" y="10668"/>
                </a:lnTo>
                <a:close/>
              </a:path>
              <a:path w="1588770" h="421004">
                <a:moveTo>
                  <a:pt x="1317436" y="10668"/>
                </a:moveTo>
                <a:lnTo>
                  <a:pt x="1315973" y="8382"/>
                </a:lnTo>
                <a:lnTo>
                  <a:pt x="1315973" y="10668"/>
                </a:lnTo>
                <a:lnTo>
                  <a:pt x="1317436" y="10668"/>
                </a:lnTo>
                <a:close/>
              </a:path>
              <a:path w="1588770" h="421004">
                <a:moveTo>
                  <a:pt x="1320545" y="15530"/>
                </a:moveTo>
                <a:lnTo>
                  <a:pt x="1320545" y="10668"/>
                </a:lnTo>
                <a:lnTo>
                  <a:pt x="1317436" y="10668"/>
                </a:lnTo>
                <a:lnTo>
                  <a:pt x="1320545" y="15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2F2452E4-643F-4D7B-924C-69F53FB915C9}"/>
              </a:ext>
            </a:extLst>
          </p:cNvPr>
          <p:cNvSpPr/>
          <p:nvPr/>
        </p:nvSpPr>
        <p:spPr>
          <a:xfrm>
            <a:off x="4149607" y="2736977"/>
            <a:ext cx="4004039" cy="760181"/>
          </a:xfrm>
          <a:custGeom>
            <a:avLst/>
            <a:gdLst/>
            <a:ahLst/>
            <a:cxnLst/>
            <a:rect l="l" t="t" r="r" b="b"/>
            <a:pathLst>
              <a:path w="3655695" h="869950">
                <a:moveTo>
                  <a:pt x="749357" y="375797"/>
                </a:moveTo>
                <a:lnTo>
                  <a:pt x="10667" y="0"/>
                </a:lnTo>
                <a:lnTo>
                  <a:pt x="0" y="22098"/>
                </a:lnTo>
                <a:lnTo>
                  <a:pt x="741425" y="398525"/>
                </a:lnTo>
                <a:lnTo>
                  <a:pt x="744473" y="400049"/>
                </a:lnTo>
                <a:lnTo>
                  <a:pt x="747521" y="400159"/>
                </a:lnTo>
                <a:lnTo>
                  <a:pt x="747521" y="375665"/>
                </a:lnTo>
                <a:lnTo>
                  <a:pt x="749357" y="375797"/>
                </a:lnTo>
                <a:close/>
              </a:path>
              <a:path w="3655695" h="869950">
                <a:moveTo>
                  <a:pt x="752093" y="377189"/>
                </a:moveTo>
                <a:lnTo>
                  <a:pt x="749357" y="375797"/>
                </a:lnTo>
                <a:lnTo>
                  <a:pt x="747521" y="375665"/>
                </a:lnTo>
                <a:lnTo>
                  <a:pt x="752093" y="377189"/>
                </a:lnTo>
                <a:close/>
              </a:path>
              <a:path w="3655695" h="869950">
                <a:moveTo>
                  <a:pt x="752093" y="400487"/>
                </a:moveTo>
                <a:lnTo>
                  <a:pt x="752093" y="377189"/>
                </a:lnTo>
                <a:lnTo>
                  <a:pt x="747521" y="375665"/>
                </a:lnTo>
                <a:lnTo>
                  <a:pt x="747521" y="400159"/>
                </a:lnTo>
                <a:lnTo>
                  <a:pt x="752093" y="400487"/>
                </a:lnTo>
                <a:close/>
              </a:path>
              <a:path w="3655695" h="869950">
                <a:moveTo>
                  <a:pt x="3655314" y="847343"/>
                </a:moveTo>
                <a:lnTo>
                  <a:pt x="3086099" y="544829"/>
                </a:lnTo>
                <a:lnTo>
                  <a:pt x="3084575" y="544067"/>
                </a:lnTo>
                <a:lnTo>
                  <a:pt x="3083051" y="544067"/>
                </a:lnTo>
                <a:lnTo>
                  <a:pt x="3081528" y="543305"/>
                </a:lnTo>
                <a:lnTo>
                  <a:pt x="749357" y="375797"/>
                </a:lnTo>
                <a:lnTo>
                  <a:pt x="752093" y="377189"/>
                </a:lnTo>
                <a:lnTo>
                  <a:pt x="752093" y="400487"/>
                </a:lnTo>
                <a:lnTo>
                  <a:pt x="3074669" y="567361"/>
                </a:lnTo>
                <a:lnTo>
                  <a:pt x="3074669" y="566927"/>
                </a:lnTo>
                <a:lnTo>
                  <a:pt x="3079241" y="567689"/>
                </a:lnTo>
                <a:lnTo>
                  <a:pt x="3079241" y="569357"/>
                </a:lnTo>
                <a:lnTo>
                  <a:pt x="3643883" y="869441"/>
                </a:lnTo>
                <a:lnTo>
                  <a:pt x="3655314" y="847343"/>
                </a:lnTo>
                <a:close/>
              </a:path>
              <a:path w="3655695" h="869950">
                <a:moveTo>
                  <a:pt x="3079241" y="567689"/>
                </a:moveTo>
                <a:lnTo>
                  <a:pt x="3074669" y="566927"/>
                </a:lnTo>
                <a:lnTo>
                  <a:pt x="3075613" y="567429"/>
                </a:lnTo>
                <a:lnTo>
                  <a:pt x="3079241" y="567689"/>
                </a:lnTo>
                <a:close/>
              </a:path>
              <a:path w="3655695" h="869950">
                <a:moveTo>
                  <a:pt x="3075613" y="567429"/>
                </a:moveTo>
                <a:lnTo>
                  <a:pt x="3074669" y="566927"/>
                </a:lnTo>
                <a:lnTo>
                  <a:pt x="3074669" y="567361"/>
                </a:lnTo>
                <a:lnTo>
                  <a:pt x="3075613" y="567429"/>
                </a:lnTo>
                <a:close/>
              </a:path>
              <a:path w="3655695" h="869950">
                <a:moveTo>
                  <a:pt x="3079241" y="569357"/>
                </a:moveTo>
                <a:lnTo>
                  <a:pt x="3079241" y="567689"/>
                </a:lnTo>
                <a:lnTo>
                  <a:pt x="3075613" y="567429"/>
                </a:lnTo>
                <a:lnTo>
                  <a:pt x="3079241" y="569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4">
            <a:extLst>
              <a:ext uri="{FF2B5EF4-FFF2-40B4-BE49-F238E27FC236}">
                <a16:creationId xmlns:a16="http://schemas.microsoft.com/office/drawing/2014/main" id="{D5354B22-1168-4F7D-B781-1B6DB7399356}"/>
              </a:ext>
            </a:extLst>
          </p:cNvPr>
          <p:cNvSpPr txBox="1"/>
          <p:nvPr/>
        </p:nvSpPr>
        <p:spPr>
          <a:xfrm>
            <a:off x="5604149" y="3345947"/>
            <a:ext cx="2228406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5" dirty="0">
                <a:latin typeface="Arial"/>
                <a:cs typeface="Arial"/>
              </a:rPr>
              <a:t>concave/convex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C1D5BE0E-6204-4933-A393-B7B650B1F0ED}"/>
              </a:ext>
            </a:extLst>
          </p:cNvPr>
          <p:cNvSpPr/>
          <p:nvPr/>
        </p:nvSpPr>
        <p:spPr>
          <a:xfrm>
            <a:off x="6830798" y="3042279"/>
            <a:ext cx="1045348" cy="334591"/>
          </a:xfrm>
          <a:custGeom>
            <a:avLst/>
            <a:gdLst/>
            <a:ahLst/>
            <a:cxnLst/>
            <a:rect l="l" t="t" r="r" b="b"/>
            <a:pathLst>
              <a:path w="954404" h="382904">
                <a:moveTo>
                  <a:pt x="954024" y="238571"/>
                </a:moveTo>
                <a:lnTo>
                  <a:pt x="954024" y="233237"/>
                </a:lnTo>
                <a:lnTo>
                  <a:pt x="944575" y="199170"/>
                </a:lnTo>
                <a:lnTo>
                  <a:pt x="892894" y="137771"/>
                </a:lnTo>
                <a:lnTo>
                  <a:pt x="853101" y="110717"/>
                </a:lnTo>
                <a:lnTo>
                  <a:pt x="805632" y="86276"/>
                </a:lnTo>
                <a:lnTo>
                  <a:pt x="751709" y="64587"/>
                </a:lnTo>
                <a:lnTo>
                  <a:pt x="692552" y="45789"/>
                </a:lnTo>
                <a:lnTo>
                  <a:pt x="629379" y="30019"/>
                </a:lnTo>
                <a:lnTo>
                  <a:pt x="563412" y="17416"/>
                </a:lnTo>
                <a:lnTo>
                  <a:pt x="495871" y="8118"/>
                </a:lnTo>
                <a:lnTo>
                  <a:pt x="427975" y="2263"/>
                </a:lnTo>
                <a:lnTo>
                  <a:pt x="361848" y="20"/>
                </a:lnTo>
                <a:lnTo>
                  <a:pt x="360502" y="0"/>
                </a:lnTo>
                <a:lnTo>
                  <a:pt x="296001" y="1436"/>
                </a:lnTo>
                <a:lnTo>
                  <a:pt x="234363" y="6740"/>
                </a:lnTo>
                <a:lnTo>
                  <a:pt x="177251" y="16040"/>
                </a:lnTo>
                <a:lnTo>
                  <a:pt x="125886" y="29474"/>
                </a:lnTo>
                <a:lnTo>
                  <a:pt x="81486" y="47181"/>
                </a:lnTo>
                <a:lnTo>
                  <a:pt x="45273" y="69299"/>
                </a:lnTo>
                <a:lnTo>
                  <a:pt x="2285" y="127319"/>
                </a:lnTo>
                <a:lnTo>
                  <a:pt x="0" y="137987"/>
                </a:lnTo>
                <a:lnTo>
                  <a:pt x="0" y="153989"/>
                </a:lnTo>
                <a:lnTo>
                  <a:pt x="16915" y="198347"/>
                </a:lnTo>
                <a:lnTo>
                  <a:pt x="32004" y="143321"/>
                </a:lnTo>
                <a:lnTo>
                  <a:pt x="32766" y="140273"/>
                </a:lnTo>
                <a:lnTo>
                  <a:pt x="32766" y="137225"/>
                </a:lnTo>
                <a:lnTo>
                  <a:pt x="34290" y="131129"/>
                </a:lnTo>
                <a:lnTo>
                  <a:pt x="72604" y="89055"/>
                </a:lnTo>
                <a:lnTo>
                  <a:pt x="113294" y="68470"/>
                </a:lnTo>
                <a:lnTo>
                  <a:pt x="162687" y="53154"/>
                </a:lnTo>
                <a:lnTo>
                  <a:pt x="217856" y="42504"/>
                </a:lnTo>
                <a:lnTo>
                  <a:pt x="275875" y="35919"/>
                </a:lnTo>
                <a:lnTo>
                  <a:pt x="333819" y="32797"/>
                </a:lnTo>
                <a:lnTo>
                  <a:pt x="360502" y="32368"/>
                </a:lnTo>
                <a:lnTo>
                  <a:pt x="388761" y="32536"/>
                </a:lnTo>
                <a:lnTo>
                  <a:pt x="438095" y="34559"/>
                </a:lnTo>
                <a:lnTo>
                  <a:pt x="477932" y="38190"/>
                </a:lnTo>
                <a:lnTo>
                  <a:pt x="493776" y="40451"/>
                </a:lnTo>
                <a:lnTo>
                  <a:pt x="517398" y="42737"/>
                </a:lnTo>
                <a:lnTo>
                  <a:pt x="540258" y="46547"/>
                </a:lnTo>
                <a:lnTo>
                  <a:pt x="554245" y="48169"/>
                </a:lnTo>
                <a:lnTo>
                  <a:pt x="570966" y="50738"/>
                </a:lnTo>
                <a:lnTo>
                  <a:pt x="611139" y="58631"/>
                </a:lnTo>
                <a:lnTo>
                  <a:pt x="657845" y="70064"/>
                </a:lnTo>
                <a:lnTo>
                  <a:pt x="708149" y="84873"/>
                </a:lnTo>
                <a:lnTo>
                  <a:pt x="759118" y="102897"/>
                </a:lnTo>
                <a:lnTo>
                  <a:pt x="807818" y="123971"/>
                </a:lnTo>
                <a:lnTo>
                  <a:pt x="851316" y="147933"/>
                </a:lnTo>
                <a:lnTo>
                  <a:pt x="886677" y="174621"/>
                </a:lnTo>
                <a:lnTo>
                  <a:pt x="918047" y="219407"/>
                </a:lnTo>
                <a:lnTo>
                  <a:pt x="921258" y="235523"/>
                </a:lnTo>
                <a:lnTo>
                  <a:pt x="921258" y="303102"/>
                </a:lnTo>
                <a:lnTo>
                  <a:pt x="922840" y="301800"/>
                </a:lnTo>
                <a:lnTo>
                  <a:pt x="936547" y="286103"/>
                </a:lnTo>
                <a:lnTo>
                  <a:pt x="946564" y="268612"/>
                </a:lnTo>
                <a:lnTo>
                  <a:pt x="952500" y="249239"/>
                </a:lnTo>
                <a:lnTo>
                  <a:pt x="954024" y="238571"/>
                </a:lnTo>
                <a:close/>
              </a:path>
              <a:path w="954404" h="382904">
                <a:moveTo>
                  <a:pt x="921258" y="303102"/>
                </a:moveTo>
                <a:lnTo>
                  <a:pt x="921258" y="241619"/>
                </a:lnTo>
                <a:lnTo>
                  <a:pt x="919734" y="247715"/>
                </a:lnTo>
                <a:lnTo>
                  <a:pt x="911935" y="263262"/>
                </a:lnTo>
                <a:lnTo>
                  <a:pt x="867948" y="300785"/>
                </a:lnTo>
                <a:lnTo>
                  <a:pt x="825130" y="318938"/>
                </a:lnTo>
                <a:lnTo>
                  <a:pt x="774938" y="332287"/>
                </a:lnTo>
                <a:lnTo>
                  <a:pt x="720304" y="341422"/>
                </a:lnTo>
                <a:lnTo>
                  <a:pt x="664159" y="346931"/>
                </a:lnTo>
                <a:lnTo>
                  <a:pt x="609435" y="349403"/>
                </a:lnTo>
                <a:lnTo>
                  <a:pt x="583522" y="349684"/>
                </a:lnTo>
                <a:lnTo>
                  <a:pt x="559064" y="349428"/>
                </a:lnTo>
                <a:lnTo>
                  <a:pt x="515977" y="347593"/>
                </a:lnTo>
                <a:lnTo>
                  <a:pt x="459142" y="341407"/>
                </a:lnTo>
                <a:lnTo>
                  <a:pt x="435864" y="339155"/>
                </a:lnTo>
                <a:lnTo>
                  <a:pt x="382462" y="331303"/>
                </a:lnTo>
                <a:lnTo>
                  <a:pt x="337027" y="321978"/>
                </a:lnTo>
                <a:lnTo>
                  <a:pt x="286879" y="309440"/>
                </a:lnTo>
                <a:lnTo>
                  <a:pt x="234363" y="293618"/>
                </a:lnTo>
                <a:lnTo>
                  <a:pt x="183260" y="274935"/>
                </a:lnTo>
                <a:lnTo>
                  <a:pt x="135196" y="253072"/>
                </a:lnTo>
                <a:lnTo>
                  <a:pt x="93233" y="228203"/>
                </a:lnTo>
                <a:lnTo>
                  <a:pt x="60076" y="200382"/>
                </a:lnTo>
                <a:lnTo>
                  <a:pt x="32766" y="153227"/>
                </a:lnTo>
                <a:lnTo>
                  <a:pt x="32004" y="150179"/>
                </a:lnTo>
                <a:lnTo>
                  <a:pt x="32004" y="217773"/>
                </a:lnTo>
                <a:lnTo>
                  <a:pt x="67309" y="249396"/>
                </a:lnTo>
                <a:lnTo>
                  <a:pt x="114020" y="278494"/>
                </a:lnTo>
                <a:lnTo>
                  <a:pt x="167762" y="303687"/>
                </a:lnTo>
                <a:lnTo>
                  <a:pt x="225569" y="325016"/>
                </a:lnTo>
                <a:lnTo>
                  <a:pt x="284472" y="342519"/>
                </a:lnTo>
                <a:lnTo>
                  <a:pt x="341506" y="356235"/>
                </a:lnTo>
                <a:lnTo>
                  <a:pt x="393702" y="366201"/>
                </a:lnTo>
                <a:lnTo>
                  <a:pt x="438095" y="372458"/>
                </a:lnTo>
                <a:lnTo>
                  <a:pt x="459486" y="374502"/>
                </a:lnTo>
                <a:lnTo>
                  <a:pt x="480059" y="376493"/>
                </a:lnTo>
                <a:lnTo>
                  <a:pt x="521006" y="380216"/>
                </a:lnTo>
                <a:lnTo>
                  <a:pt x="563412" y="382084"/>
                </a:lnTo>
                <a:lnTo>
                  <a:pt x="583522" y="382291"/>
                </a:lnTo>
                <a:lnTo>
                  <a:pt x="590053" y="382286"/>
                </a:lnTo>
                <a:lnTo>
                  <a:pt x="640435" y="381023"/>
                </a:lnTo>
                <a:lnTo>
                  <a:pt x="697989" y="376739"/>
                </a:lnTo>
                <a:lnTo>
                  <a:pt x="756437" y="368773"/>
                </a:lnTo>
                <a:lnTo>
                  <a:pt x="812648" y="356425"/>
                </a:lnTo>
                <a:lnTo>
                  <a:pt x="863490" y="338997"/>
                </a:lnTo>
                <a:lnTo>
                  <a:pt x="905833" y="315790"/>
                </a:lnTo>
                <a:lnTo>
                  <a:pt x="921258" y="3031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EFC7A77A-437F-4991-86D7-13C4ADAD1013}"/>
              </a:ext>
            </a:extLst>
          </p:cNvPr>
          <p:cNvSpPr txBox="1"/>
          <p:nvPr/>
        </p:nvSpPr>
        <p:spPr>
          <a:xfrm>
            <a:off x="7308851" y="2426048"/>
            <a:ext cx="10203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potential headcut</a:t>
            </a:r>
            <a:endParaRPr sz="1700">
              <a:latin typeface="Arial"/>
              <a:cs typeface="Arial"/>
            </a:endParaRP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26B68A0B-362A-4FF5-89AD-BD98C33B348E}"/>
              </a:ext>
            </a:extLst>
          </p:cNvPr>
          <p:cNvSpPr/>
          <p:nvPr/>
        </p:nvSpPr>
        <p:spPr>
          <a:xfrm>
            <a:off x="1058354" y="3001341"/>
            <a:ext cx="1046044" cy="334591"/>
          </a:xfrm>
          <a:custGeom>
            <a:avLst/>
            <a:gdLst/>
            <a:ahLst/>
            <a:cxnLst/>
            <a:rect l="l" t="t" r="r" b="b"/>
            <a:pathLst>
              <a:path w="955039" h="382904">
                <a:moveTo>
                  <a:pt x="954786" y="238890"/>
                </a:moveTo>
                <a:lnTo>
                  <a:pt x="954786" y="232794"/>
                </a:lnTo>
                <a:lnTo>
                  <a:pt x="945280" y="198835"/>
                </a:lnTo>
                <a:lnTo>
                  <a:pt x="893597" y="137610"/>
                </a:lnTo>
                <a:lnTo>
                  <a:pt x="853848" y="110621"/>
                </a:lnTo>
                <a:lnTo>
                  <a:pt x="806445" y="86233"/>
                </a:lnTo>
                <a:lnTo>
                  <a:pt x="752602" y="64584"/>
                </a:lnTo>
                <a:lnTo>
                  <a:pt x="693533" y="45814"/>
                </a:lnTo>
                <a:lnTo>
                  <a:pt x="630451" y="30061"/>
                </a:lnTo>
                <a:lnTo>
                  <a:pt x="564570" y="17463"/>
                </a:lnTo>
                <a:lnTo>
                  <a:pt x="497104" y="8161"/>
                </a:lnTo>
                <a:lnTo>
                  <a:pt x="429267" y="2292"/>
                </a:lnTo>
                <a:lnTo>
                  <a:pt x="362413" y="0"/>
                </a:lnTo>
                <a:lnTo>
                  <a:pt x="297334" y="1409"/>
                </a:lnTo>
                <a:lnTo>
                  <a:pt x="235665" y="6673"/>
                </a:lnTo>
                <a:lnTo>
                  <a:pt x="178480" y="15925"/>
                </a:lnTo>
                <a:lnTo>
                  <a:pt x="126991" y="29305"/>
                </a:lnTo>
                <a:lnTo>
                  <a:pt x="82414" y="46952"/>
                </a:lnTo>
                <a:lnTo>
                  <a:pt x="45962" y="69003"/>
                </a:lnTo>
                <a:lnTo>
                  <a:pt x="2286" y="126876"/>
                </a:lnTo>
                <a:lnTo>
                  <a:pt x="0" y="142878"/>
                </a:lnTo>
                <a:lnTo>
                  <a:pt x="0" y="148974"/>
                </a:lnTo>
                <a:lnTo>
                  <a:pt x="17909" y="198779"/>
                </a:lnTo>
                <a:lnTo>
                  <a:pt x="32766" y="140592"/>
                </a:lnTo>
                <a:lnTo>
                  <a:pt x="33528" y="136782"/>
                </a:lnTo>
                <a:lnTo>
                  <a:pt x="34290" y="134496"/>
                </a:lnTo>
                <a:lnTo>
                  <a:pt x="35052" y="130686"/>
                </a:lnTo>
                <a:lnTo>
                  <a:pt x="44565" y="115100"/>
                </a:lnTo>
                <a:lnTo>
                  <a:pt x="73936" y="88721"/>
                </a:lnTo>
                <a:lnTo>
                  <a:pt x="114710" y="68222"/>
                </a:lnTo>
                <a:lnTo>
                  <a:pt x="164018" y="52989"/>
                </a:lnTo>
                <a:lnTo>
                  <a:pt x="218994" y="42410"/>
                </a:lnTo>
                <a:lnTo>
                  <a:pt x="276770" y="35871"/>
                </a:lnTo>
                <a:lnTo>
                  <a:pt x="334480" y="32760"/>
                </a:lnTo>
                <a:lnTo>
                  <a:pt x="361122" y="32319"/>
                </a:lnTo>
                <a:lnTo>
                  <a:pt x="389255" y="32463"/>
                </a:lnTo>
                <a:lnTo>
                  <a:pt x="438777" y="34407"/>
                </a:lnTo>
                <a:lnTo>
                  <a:pt x="478532" y="37858"/>
                </a:lnTo>
                <a:lnTo>
                  <a:pt x="494538" y="40008"/>
                </a:lnTo>
                <a:lnTo>
                  <a:pt x="518160" y="43056"/>
                </a:lnTo>
                <a:lnTo>
                  <a:pt x="541020" y="46104"/>
                </a:lnTo>
                <a:lnTo>
                  <a:pt x="555212" y="47916"/>
                </a:lnTo>
                <a:lnTo>
                  <a:pt x="572067" y="50626"/>
                </a:lnTo>
                <a:lnTo>
                  <a:pt x="612327" y="58676"/>
                </a:lnTo>
                <a:lnTo>
                  <a:pt x="658933" y="70129"/>
                </a:lnTo>
                <a:lnTo>
                  <a:pt x="709017" y="84860"/>
                </a:lnTo>
                <a:lnTo>
                  <a:pt x="759714" y="102744"/>
                </a:lnTo>
                <a:lnTo>
                  <a:pt x="808154" y="123656"/>
                </a:lnTo>
                <a:lnTo>
                  <a:pt x="851472" y="147470"/>
                </a:lnTo>
                <a:lnTo>
                  <a:pt x="886800" y="174062"/>
                </a:lnTo>
                <a:lnTo>
                  <a:pt x="911272" y="203307"/>
                </a:lnTo>
                <a:lnTo>
                  <a:pt x="922020" y="235080"/>
                </a:lnTo>
                <a:lnTo>
                  <a:pt x="922020" y="302617"/>
                </a:lnTo>
                <a:lnTo>
                  <a:pt x="922730" y="302038"/>
                </a:lnTo>
                <a:lnTo>
                  <a:pt x="936652" y="286358"/>
                </a:lnTo>
                <a:lnTo>
                  <a:pt x="946957" y="268893"/>
                </a:lnTo>
                <a:lnTo>
                  <a:pt x="953262" y="249558"/>
                </a:lnTo>
                <a:lnTo>
                  <a:pt x="954786" y="238890"/>
                </a:lnTo>
                <a:close/>
              </a:path>
              <a:path w="955039" h="382904">
                <a:moveTo>
                  <a:pt x="922020" y="302617"/>
                </a:moveTo>
                <a:lnTo>
                  <a:pt x="922020" y="241938"/>
                </a:lnTo>
                <a:lnTo>
                  <a:pt x="920496" y="248034"/>
                </a:lnTo>
                <a:lnTo>
                  <a:pt x="912473" y="263492"/>
                </a:lnTo>
                <a:lnTo>
                  <a:pt x="868119" y="300873"/>
                </a:lnTo>
                <a:lnTo>
                  <a:pt x="825256" y="319004"/>
                </a:lnTo>
                <a:lnTo>
                  <a:pt x="775133" y="332365"/>
                </a:lnTo>
                <a:lnTo>
                  <a:pt x="720642" y="341521"/>
                </a:lnTo>
                <a:lnTo>
                  <a:pt x="664674" y="347039"/>
                </a:lnTo>
                <a:lnTo>
                  <a:pt x="610121" y="349485"/>
                </a:lnTo>
                <a:lnTo>
                  <a:pt x="584278" y="349732"/>
                </a:lnTo>
                <a:lnTo>
                  <a:pt x="559874" y="349423"/>
                </a:lnTo>
                <a:lnTo>
                  <a:pt x="537270" y="348630"/>
                </a:lnTo>
                <a:lnTo>
                  <a:pt x="516827" y="347422"/>
                </a:lnTo>
                <a:lnTo>
                  <a:pt x="498906" y="345870"/>
                </a:lnTo>
                <a:lnTo>
                  <a:pt x="483870" y="344046"/>
                </a:lnTo>
                <a:lnTo>
                  <a:pt x="460248" y="341760"/>
                </a:lnTo>
                <a:lnTo>
                  <a:pt x="436626" y="338712"/>
                </a:lnTo>
                <a:lnTo>
                  <a:pt x="421177" y="337017"/>
                </a:lnTo>
                <a:lnTo>
                  <a:pt x="403220" y="334477"/>
                </a:lnTo>
                <a:lnTo>
                  <a:pt x="361122" y="326891"/>
                </a:lnTo>
                <a:lnTo>
                  <a:pt x="313014" y="316022"/>
                </a:lnTo>
                <a:lnTo>
                  <a:pt x="261583" y="301934"/>
                </a:lnTo>
                <a:lnTo>
                  <a:pt x="209511" y="284695"/>
                </a:lnTo>
                <a:lnTo>
                  <a:pt x="159485" y="264371"/>
                </a:lnTo>
                <a:lnTo>
                  <a:pt x="114189" y="241027"/>
                </a:lnTo>
                <a:lnTo>
                  <a:pt x="76308" y="214731"/>
                </a:lnTo>
                <a:lnTo>
                  <a:pt x="48526" y="185548"/>
                </a:lnTo>
                <a:lnTo>
                  <a:pt x="32766" y="150498"/>
                </a:lnTo>
                <a:lnTo>
                  <a:pt x="32766" y="217920"/>
                </a:lnTo>
                <a:lnTo>
                  <a:pt x="68413" y="249812"/>
                </a:lnTo>
                <a:lnTo>
                  <a:pt x="115084" y="278809"/>
                </a:lnTo>
                <a:lnTo>
                  <a:pt x="168728" y="303856"/>
                </a:lnTo>
                <a:lnTo>
                  <a:pt x="226410" y="325016"/>
                </a:lnTo>
                <a:lnTo>
                  <a:pt x="285193" y="342349"/>
                </a:lnTo>
                <a:lnTo>
                  <a:pt x="342139" y="355916"/>
                </a:lnTo>
                <a:lnTo>
                  <a:pt x="394313" y="365780"/>
                </a:lnTo>
                <a:lnTo>
                  <a:pt x="438777" y="372000"/>
                </a:lnTo>
                <a:lnTo>
                  <a:pt x="457200" y="373764"/>
                </a:lnTo>
                <a:lnTo>
                  <a:pt x="480822" y="376812"/>
                </a:lnTo>
                <a:lnTo>
                  <a:pt x="504444" y="378336"/>
                </a:lnTo>
                <a:lnTo>
                  <a:pt x="521150" y="379917"/>
                </a:lnTo>
                <a:lnTo>
                  <a:pt x="541020" y="381177"/>
                </a:lnTo>
                <a:lnTo>
                  <a:pt x="562897" y="382001"/>
                </a:lnTo>
                <a:lnTo>
                  <a:pt x="584278" y="382294"/>
                </a:lnTo>
                <a:lnTo>
                  <a:pt x="591224" y="382294"/>
                </a:lnTo>
                <a:lnTo>
                  <a:pt x="640596" y="381149"/>
                </a:lnTo>
                <a:lnTo>
                  <a:pt x="697972" y="376930"/>
                </a:lnTo>
                <a:lnTo>
                  <a:pt x="756227" y="368992"/>
                </a:lnTo>
                <a:lnTo>
                  <a:pt x="812293" y="356650"/>
                </a:lnTo>
                <a:lnTo>
                  <a:pt x="863098" y="339220"/>
                </a:lnTo>
                <a:lnTo>
                  <a:pt x="905575" y="316017"/>
                </a:lnTo>
                <a:lnTo>
                  <a:pt x="922020" y="3026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8">
            <a:extLst>
              <a:ext uri="{FF2B5EF4-FFF2-40B4-BE49-F238E27FC236}">
                <a16:creationId xmlns:a16="http://schemas.microsoft.com/office/drawing/2014/main" id="{4DCC5D3C-5BE7-4AB1-AB39-68F08DC9347E}"/>
              </a:ext>
            </a:extLst>
          </p:cNvPr>
          <p:cNvSpPr txBox="1"/>
          <p:nvPr/>
        </p:nvSpPr>
        <p:spPr>
          <a:xfrm>
            <a:off x="846699" y="2355616"/>
            <a:ext cx="123104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Zon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deposition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6" name="object 29">
            <a:extLst>
              <a:ext uri="{FF2B5EF4-FFF2-40B4-BE49-F238E27FC236}">
                <a16:creationId xmlns:a16="http://schemas.microsoft.com/office/drawing/2014/main" id="{2D6E06B6-26E4-4237-A93F-FC998B0A0B47}"/>
              </a:ext>
            </a:extLst>
          </p:cNvPr>
          <p:cNvSpPr/>
          <p:nvPr/>
        </p:nvSpPr>
        <p:spPr>
          <a:xfrm>
            <a:off x="6958126" y="1479390"/>
            <a:ext cx="1045348" cy="334036"/>
          </a:xfrm>
          <a:custGeom>
            <a:avLst/>
            <a:gdLst/>
            <a:ahLst/>
            <a:cxnLst/>
            <a:rect l="l" t="t" r="r" b="b"/>
            <a:pathLst>
              <a:path w="954404" h="382269">
                <a:moveTo>
                  <a:pt x="954023" y="244042"/>
                </a:moveTo>
                <a:lnTo>
                  <a:pt x="954023" y="233374"/>
                </a:lnTo>
                <a:lnTo>
                  <a:pt x="945050" y="199370"/>
                </a:lnTo>
                <a:lnTo>
                  <a:pt x="894081" y="138046"/>
                </a:lnTo>
                <a:lnTo>
                  <a:pt x="854536" y="111004"/>
                </a:lnTo>
                <a:lnTo>
                  <a:pt x="807250" y="86562"/>
                </a:lnTo>
                <a:lnTo>
                  <a:pt x="753450" y="64859"/>
                </a:lnTo>
                <a:lnTo>
                  <a:pt x="694361" y="46035"/>
                </a:lnTo>
                <a:lnTo>
                  <a:pt x="631206" y="30228"/>
                </a:lnTo>
                <a:lnTo>
                  <a:pt x="565212" y="17579"/>
                </a:lnTo>
                <a:lnTo>
                  <a:pt x="497605" y="8227"/>
                </a:lnTo>
                <a:lnTo>
                  <a:pt x="429608" y="2310"/>
                </a:lnTo>
                <a:lnTo>
                  <a:pt x="363301" y="0"/>
                </a:lnTo>
                <a:lnTo>
                  <a:pt x="360695" y="7"/>
                </a:lnTo>
                <a:lnTo>
                  <a:pt x="297348" y="1344"/>
                </a:lnTo>
                <a:lnTo>
                  <a:pt x="235376" y="6598"/>
                </a:lnTo>
                <a:lnTo>
                  <a:pt x="178234" y="15795"/>
                </a:lnTo>
                <a:lnTo>
                  <a:pt x="126670" y="29151"/>
                </a:lnTo>
                <a:lnTo>
                  <a:pt x="82067" y="46779"/>
                </a:lnTo>
                <a:lnTo>
                  <a:pt x="45653" y="68819"/>
                </a:lnTo>
                <a:lnTo>
                  <a:pt x="2285" y="126694"/>
                </a:lnTo>
                <a:lnTo>
                  <a:pt x="761" y="132028"/>
                </a:lnTo>
                <a:lnTo>
                  <a:pt x="761" y="138124"/>
                </a:lnTo>
                <a:lnTo>
                  <a:pt x="0" y="143458"/>
                </a:lnTo>
                <a:lnTo>
                  <a:pt x="17674" y="198771"/>
                </a:lnTo>
                <a:lnTo>
                  <a:pt x="32765" y="218048"/>
                </a:lnTo>
                <a:lnTo>
                  <a:pt x="32765" y="140410"/>
                </a:lnTo>
                <a:lnTo>
                  <a:pt x="36172" y="126761"/>
                </a:lnTo>
                <a:lnTo>
                  <a:pt x="70990" y="90457"/>
                </a:lnTo>
                <a:lnTo>
                  <a:pt x="107366" y="71513"/>
                </a:lnTo>
                <a:lnTo>
                  <a:pt x="145647" y="58281"/>
                </a:lnTo>
                <a:lnTo>
                  <a:pt x="185165" y="48208"/>
                </a:lnTo>
                <a:lnTo>
                  <a:pt x="228335" y="40908"/>
                </a:lnTo>
                <a:lnTo>
                  <a:pt x="268453" y="36147"/>
                </a:lnTo>
                <a:lnTo>
                  <a:pt x="308986" y="33222"/>
                </a:lnTo>
                <a:lnTo>
                  <a:pt x="349718" y="32016"/>
                </a:lnTo>
                <a:lnTo>
                  <a:pt x="376874" y="32110"/>
                </a:lnTo>
                <a:lnTo>
                  <a:pt x="417450" y="33508"/>
                </a:lnTo>
                <a:lnTo>
                  <a:pt x="457641" y="36313"/>
                </a:lnTo>
                <a:lnTo>
                  <a:pt x="517397" y="42874"/>
                </a:lnTo>
                <a:lnTo>
                  <a:pt x="541243" y="45952"/>
                </a:lnTo>
                <a:lnTo>
                  <a:pt x="591567" y="54262"/>
                </a:lnTo>
                <a:lnTo>
                  <a:pt x="635278" y="64039"/>
                </a:lnTo>
                <a:lnTo>
                  <a:pt x="683746" y="77079"/>
                </a:lnTo>
                <a:lnTo>
                  <a:pt x="734179" y="93289"/>
                </a:lnTo>
                <a:lnTo>
                  <a:pt x="783788" y="112574"/>
                </a:lnTo>
                <a:lnTo>
                  <a:pt x="829783" y="134841"/>
                </a:lnTo>
                <a:lnTo>
                  <a:pt x="869373" y="159995"/>
                </a:lnTo>
                <a:lnTo>
                  <a:pt x="899769" y="187943"/>
                </a:lnTo>
                <a:lnTo>
                  <a:pt x="922019" y="234898"/>
                </a:lnTo>
                <a:lnTo>
                  <a:pt x="922019" y="302080"/>
                </a:lnTo>
                <a:lnTo>
                  <a:pt x="936011" y="286428"/>
                </a:lnTo>
                <a:lnTo>
                  <a:pt x="946582" y="268852"/>
                </a:lnTo>
                <a:lnTo>
                  <a:pt x="953261" y="249376"/>
                </a:lnTo>
                <a:lnTo>
                  <a:pt x="954023" y="244042"/>
                </a:lnTo>
                <a:close/>
              </a:path>
              <a:path w="954404" h="382269">
                <a:moveTo>
                  <a:pt x="922019" y="302080"/>
                </a:moveTo>
                <a:lnTo>
                  <a:pt x="922019" y="238708"/>
                </a:lnTo>
                <a:lnTo>
                  <a:pt x="921257" y="241756"/>
                </a:lnTo>
                <a:lnTo>
                  <a:pt x="921257" y="244804"/>
                </a:lnTo>
                <a:lnTo>
                  <a:pt x="920495" y="247852"/>
                </a:lnTo>
                <a:lnTo>
                  <a:pt x="886103" y="289822"/>
                </a:lnTo>
                <a:lnTo>
                  <a:pt x="847939" y="310587"/>
                </a:lnTo>
                <a:lnTo>
                  <a:pt x="800989" y="326255"/>
                </a:lnTo>
                <a:lnTo>
                  <a:pt x="748169" y="337406"/>
                </a:lnTo>
                <a:lnTo>
                  <a:pt x="692398" y="344619"/>
                </a:lnTo>
                <a:lnTo>
                  <a:pt x="636592" y="348472"/>
                </a:lnTo>
                <a:lnTo>
                  <a:pt x="583668" y="349545"/>
                </a:lnTo>
                <a:lnTo>
                  <a:pt x="559198" y="349220"/>
                </a:lnTo>
                <a:lnTo>
                  <a:pt x="536542" y="348417"/>
                </a:lnTo>
                <a:lnTo>
                  <a:pt x="516066" y="347208"/>
                </a:lnTo>
                <a:lnTo>
                  <a:pt x="498132" y="345667"/>
                </a:lnTo>
                <a:lnTo>
                  <a:pt x="483107" y="343864"/>
                </a:lnTo>
                <a:lnTo>
                  <a:pt x="459485" y="341578"/>
                </a:lnTo>
                <a:lnTo>
                  <a:pt x="436625" y="338530"/>
                </a:lnTo>
                <a:lnTo>
                  <a:pt x="420979" y="336794"/>
                </a:lnTo>
                <a:lnTo>
                  <a:pt x="402890" y="334236"/>
                </a:lnTo>
                <a:lnTo>
                  <a:pt x="360695" y="326674"/>
                </a:lnTo>
                <a:lnTo>
                  <a:pt x="312658" y="315887"/>
                </a:lnTo>
                <a:lnTo>
                  <a:pt x="261397" y="301912"/>
                </a:lnTo>
                <a:lnTo>
                  <a:pt x="209530" y="284790"/>
                </a:lnTo>
                <a:lnTo>
                  <a:pt x="159678" y="264561"/>
                </a:lnTo>
                <a:lnTo>
                  <a:pt x="114456" y="241263"/>
                </a:lnTo>
                <a:lnTo>
                  <a:pt x="76485" y="214938"/>
                </a:lnTo>
                <a:lnTo>
                  <a:pt x="48382" y="185625"/>
                </a:lnTo>
                <a:lnTo>
                  <a:pt x="32765" y="153364"/>
                </a:lnTo>
                <a:lnTo>
                  <a:pt x="32765" y="218048"/>
                </a:lnTo>
                <a:lnTo>
                  <a:pt x="68425" y="249893"/>
                </a:lnTo>
                <a:lnTo>
                  <a:pt x="114997" y="278865"/>
                </a:lnTo>
                <a:lnTo>
                  <a:pt x="168415" y="303846"/>
                </a:lnTo>
                <a:lnTo>
                  <a:pt x="225812" y="324918"/>
                </a:lnTo>
                <a:lnTo>
                  <a:pt x="284319" y="342163"/>
                </a:lnTo>
                <a:lnTo>
                  <a:pt x="341068" y="355665"/>
                </a:lnTo>
                <a:lnTo>
                  <a:pt x="393194" y="365505"/>
                </a:lnTo>
                <a:lnTo>
                  <a:pt x="437827" y="371767"/>
                </a:lnTo>
                <a:lnTo>
                  <a:pt x="456437" y="373582"/>
                </a:lnTo>
                <a:lnTo>
                  <a:pt x="480821" y="376630"/>
                </a:lnTo>
                <a:lnTo>
                  <a:pt x="504443" y="378154"/>
                </a:lnTo>
                <a:lnTo>
                  <a:pt x="521441" y="379732"/>
                </a:lnTo>
                <a:lnTo>
                  <a:pt x="541243" y="380995"/>
                </a:lnTo>
                <a:lnTo>
                  <a:pt x="563478" y="381855"/>
                </a:lnTo>
                <a:lnTo>
                  <a:pt x="583668" y="382160"/>
                </a:lnTo>
                <a:lnTo>
                  <a:pt x="591567" y="382192"/>
                </a:lnTo>
                <a:lnTo>
                  <a:pt x="613760" y="382010"/>
                </a:lnTo>
                <a:lnTo>
                  <a:pt x="669310" y="379495"/>
                </a:lnTo>
                <a:lnTo>
                  <a:pt x="727153" y="373604"/>
                </a:lnTo>
                <a:lnTo>
                  <a:pt x="784311" y="363632"/>
                </a:lnTo>
                <a:lnTo>
                  <a:pt x="837809" y="348876"/>
                </a:lnTo>
                <a:lnTo>
                  <a:pt x="884671" y="328630"/>
                </a:lnTo>
                <a:lnTo>
                  <a:pt x="921921" y="3021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0">
            <a:extLst>
              <a:ext uri="{FF2B5EF4-FFF2-40B4-BE49-F238E27FC236}">
                <a16:creationId xmlns:a16="http://schemas.microsoft.com/office/drawing/2014/main" id="{8EFACD0C-3D00-4988-89BA-84CD09A64DFF}"/>
              </a:ext>
            </a:extLst>
          </p:cNvPr>
          <p:cNvSpPr txBox="1"/>
          <p:nvPr/>
        </p:nvSpPr>
        <p:spPr>
          <a:xfrm>
            <a:off x="7365991" y="931223"/>
            <a:ext cx="10203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potential headcut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C3BB92B4-4AFD-4E31-B473-CD60E9B5584F}"/>
              </a:ext>
            </a:extLst>
          </p:cNvPr>
          <p:cNvSpPr/>
          <p:nvPr/>
        </p:nvSpPr>
        <p:spPr>
          <a:xfrm>
            <a:off x="4547793" y="2874209"/>
            <a:ext cx="1045348" cy="334036"/>
          </a:xfrm>
          <a:custGeom>
            <a:avLst/>
            <a:gdLst/>
            <a:ahLst/>
            <a:cxnLst/>
            <a:rect l="l" t="t" r="r" b="b"/>
            <a:pathLst>
              <a:path w="954404" h="382270">
                <a:moveTo>
                  <a:pt x="954024" y="243828"/>
                </a:moveTo>
                <a:lnTo>
                  <a:pt x="954024" y="233160"/>
                </a:lnTo>
                <a:lnTo>
                  <a:pt x="944951" y="199154"/>
                </a:lnTo>
                <a:lnTo>
                  <a:pt x="893783" y="137835"/>
                </a:lnTo>
                <a:lnTo>
                  <a:pt x="854141" y="110802"/>
                </a:lnTo>
                <a:lnTo>
                  <a:pt x="806763" y="86371"/>
                </a:lnTo>
                <a:lnTo>
                  <a:pt x="752877" y="64684"/>
                </a:lnTo>
                <a:lnTo>
                  <a:pt x="693709" y="45879"/>
                </a:lnTo>
                <a:lnTo>
                  <a:pt x="630487" y="30097"/>
                </a:lnTo>
                <a:lnTo>
                  <a:pt x="564439" y="17476"/>
                </a:lnTo>
                <a:lnTo>
                  <a:pt x="496790" y="8156"/>
                </a:lnTo>
                <a:lnTo>
                  <a:pt x="428769" y="2277"/>
                </a:lnTo>
                <a:lnTo>
                  <a:pt x="362239" y="1"/>
                </a:lnTo>
                <a:lnTo>
                  <a:pt x="360678" y="0"/>
                </a:lnTo>
                <a:lnTo>
                  <a:pt x="296517" y="1401"/>
                </a:lnTo>
                <a:lnTo>
                  <a:pt x="234740" y="6683"/>
                </a:lnTo>
                <a:lnTo>
                  <a:pt x="177500" y="15964"/>
                </a:lnTo>
                <a:lnTo>
                  <a:pt x="126022" y="29383"/>
                </a:lnTo>
                <a:lnTo>
                  <a:pt x="81535" y="47082"/>
                </a:lnTo>
                <a:lnTo>
                  <a:pt x="45265" y="69198"/>
                </a:lnTo>
                <a:lnTo>
                  <a:pt x="2286" y="127242"/>
                </a:lnTo>
                <a:lnTo>
                  <a:pt x="0" y="143244"/>
                </a:lnTo>
                <a:lnTo>
                  <a:pt x="0" y="148578"/>
                </a:lnTo>
                <a:lnTo>
                  <a:pt x="762" y="153912"/>
                </a:lnTo>
                <a:lnTo>
                  <a:pt x="762" y="159246"/>
                </a:lnTo>
                <a:lnTo>
                  <a:pt x="7427" y="179490"/>
                </a:lnTo>
                <a:lnTo>
                  <a:pt x="17913" y="198659"/>
                </a:lnTo>
                <a:lnTo>
                  <a:pt x="31866" y="216765"/>
                </a:lnTo>
                <a:lnTo>
                  <a:pt x="32766" y="217664"/>
                </a:lnTo>
                <a:lnTo>
                  <a:pt x="32766" y="140196"/>
                </a:lnTo>
                <a:lnTo>
                  <a:pt x="35052" y="131052"/>
                </a:lnTo>
                <a:lnTo>
                  <a:pt x="73574" y="88768"/>
                </a:lnTo>
                <a:lnTo>
                  <a:pt x="114338" y="68128"/>
                </a:lnTo>
                <a:lnTo>
                  <a:pt x="163538" y="52880"/>
                </a:lnTo>
                <a:lnTo>
                  <a:pt x="218562" y="42292"/>
                </a:lnTo>
                <a:lnTo>
                  <a:pt x="276429" y="35763"/>
                </a:lnTo>
                <a:lnTo>
                  <a:pt x="334249" y="32659"/>
                </a:lnTo>
                <a:lnTo>
                  <a:pt x="360678" y="32219"/>
                </a:lnTo>
                <a:lnTo>
                  <a:pt x="389133" y="32345"/>
                </a:lnTo>
                <a:lnTo>
                  <a:pt x="438192" y="34189"/>
                </a:lnTo>
                <a:lnTo>
                  <a:pt x="478536" y="37556"/>
                </a:lnTo>
                <a:lnTo>
                  <a:pt x="517398" y="42660"/>
                </a:lnTo>
                <a:lnTo>
                  <a:pt x="541159" y="46488"/>
                </a:lnTo>
                <a:lnTo>
                  <a:pt x="555402" y="48290"/>
                </a:lnTo>
                <a:lnTo>
                  <a:pt x="612635" y="58933"/>
                </a:lnTo>
                <a:lnTo>
                  <a:pt x="659048" y="70227"/>
                </a:lnTo>
                <a:lnTo>
                  <a:pt x="708818" y="84767"/>
                </a:lnTo>
                <a:lnTo>
                  <a:pt x="759161" y="102454"/>
                </a:lnTo>
                <a:lnTo>
                  <a:pt x="807293" y="123190"/>
                </a:lnTo>
                <a:lnTo>
                  <a:pt x="850429" y="146880"/>
                </a:lnTo>
                <a:lnTo>
                  <a:pt x="885785" y="173423"/>
                </a:lnTo>
                <a:lnTo>
                  <a:pt x="910577" y="202724"/>
                </a:lnTo>
                <a:lnTo>
                  <a:pt x="922020" y="234684"/>
                </a:lnTo>
                <a:lnTo>
                  <a:pt x="922020" y="302326"/>
                </a:lnTo>
                <a:lnTo>
                  <a:pt x="922298" y="302098"/>
                </a:lnTo>
                <a:lnTo>
                  <a:pt x="936300" y="286318"/>
                </a:lnTo>
                <a:lnTo>
                  <a:pt x="946747" y="268703"/>
                </a:lnTo>
                <a:lnTo>
                  <a:pt x="953262" y="249162"/>
                </a:lnTo>
                <a:lnTo>
                  <a:pt x="954024" y="243828"/>
                </a:lnTo>
                <a:close/>
              </a:path>
              <a:path w="954404" h="382270">
                <a:moveTo>
                  <a:pt x="922020" y="302326"/>
                </a:moveTo>
                <a:lnTo>
                  <a:pt x="922020" y="238494"/>
                </a:lnTo>
                <a:lnTo>
                  <a:pt x="921258" y="241542"/>
                </a:lnTo>
                <a:lnTo>
                  <a:pt x="921258" y="244590"/>
                </a:lnTo>
                <a:lnTo>
                  <a:pt x="920496" y="247638"/>
                </a:lnTo>
                <a:lnTo>
                  <a:pt x="886273" y="289581"/>
                </a:lnTo>
                <a:lnTo>
                  <a:pt x="848126" y="310373"/>
                </a:lnTo>
                <a:lnTo>
                  <a:pt x="801141" y="326090"/>
                </a:lnTo>
                <a:lnTo>
                  <a:pt x="748253" y="337298"/>
                </a:lnTo>
                <a:lnTo>
                  <a:pt x="692400" y="344564"/>
                </a:lnTo>
                <a:lnTo>
                  <a:pt x="636518" y="348453"/>
                </a:lnTo>
                <a:lnTo>
                  <a:pt x="583544" y="349532"/>
                </a:lnTo>
                <a:lnTo>
                  <a:pt x="559066" y="349194"/>
                </a:lnTo>
                <a:lnTo>
                  <a:pt x="536416" y="348367"/>
                </a:lnTo>
                <a:lnTo>
                  <a:pt x="515962" y="347120"/>
                </a:lnTo>
                <a:lnTo>
                  <a:pt x="498070" y="345524"/>
                </a:lnTo>
                <a:lnTo>
                  <a:pt x="483108" y="343650"/>
                </a:lnTo>
                <a:lnTo>
                  <a:pt x="459486" y="341364"/>
                </a:lnTo>
                <a:lnTo>
                  <a:pt x="420981" y="337155"/>
                </a:lnTo>
                <a:lnTo>
                  <a:pt x="382679" y="330948"/>
                </a:lnTo>
                <a:lnTo>
                  <a:pt x="337214" y="321609"/>
                </a:lnTo>
                <a:lnTo>
                  <a:pt x="287211" y="309151"/>
                </a:lnTo>
                <a:lnTo>
                  <a:pt x="235293" y="293589"/>
                </a:lnTo>
                <a:lnTo>
                  <a:pt x="184083" y="274936"/>
                </a:lnTo>
                <a:lnTo>
                  <a:pt x="136206" y="253209"/>
                </a:lnTo>
                <a:lnTo>
                  <a:pt x="94286" y="228420"/>
                </a:lnTo>
                <a:lnTo>
                  <a:pt x="60947" y="200585"/>
                </a:lnTo>
                <a:lnTo>
                  <a:pt x="32766" y="153150"/>
                </a:lnTo>
                <a:lnTo>
                  <a:pt x="32766" y="217664"/>
                </a:lnTo>
                <a:lnTo>
                  <a:pt x="68757" y="249840"/>
                </a:lnTo>
                <a:lnTo>
                  <a:pt x="115267" y="278815"/>
                </a:lnTo>
                <a:lnTo>
                  <a:pt x="168563" y="303790"/>
                </a:lnTo>
                <a:lnTo>
                  <a:pt x="225815" y="324865"/>
                </a:lnTo>
                <a:lnTo>
                  <a:pt x="284188" y="342141"/>
                </a:lnTo>
                <a:lnTo>
                  <a:pt x="340850" y="355717"/>
                </a:lnTo>
                <a:lnTo>
                  <a:pt x="392971" y="365695"/>
                </a:lnTo>
                <a:lnTo>
                  <a:pt x="438192" y="372222"/>
                </a:lnTo>
                <a:lnTo>
                  <a:pt x="480822" y="376416"/>
                </a:lnTo>
                <a:lnTo>
                  <a:pt x="504444" y="378702"/>
                </a:lnTo>
                <a:lnTo>
                  <a:pt x="563393" y="381854"/>
                </a:lnTo>
                <a:lnTo>
                  <a:pt x="591558" y="382070"/>
                </a:lnTo>
                <a:lnTo>
                  <a:pt x="613732" y="381822"/>
                </a:lnTo>
                <a:lnTo>
                  <a:pt x="669394" y="379226"/>
                </a:lnTo>
                <a:lnTo>
                  <a:pt x="727372" y="373333"/>
                </a:lnTo>
                <a:lnTo>
                  <a:pt x="784658" y="363408"/>
                </a:lnTo>
                <a:lnTo>
                  <a:pt x="838246" y="348716"/>
                </a:lnTo>
                <a:lnTo>
                  <a:pt x="885129" y="328525"/>
                </a:lnTo>
                <a:lnTo>
                  <a:pt x="905115" y="316137"/>
                </a:lnTo>
                <a:lnTo>
                  <a:pt x="922020" y="3023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96179EB9-3FB7-4B15-A866-C169BEABAB69}"/>
              </a:ext>
            </a:extLst>
          </p:cNvPr>
          <p:cNvSpPr txBox="1"/>
          <p:nvPr/>
        </p:nvSpPr>
        <p:spPr>
          <a:xfrm>
            <a:off x="4342232" y="2254353"/>
            <a:ext cx="123104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Zon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deposition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4" name="object 33">
            <a:extLst>
              <a:ext uri="{FF2B5EF4-FFF2-40B4-BE49-F238E27FC236}">
                <a16:creationId xmlns:a16="http://schemas.microsoft.com/office/drawing/2014/main" id="{0A6EF569-2610-486A-97FF-BA29AA26A63A}"/>
              </a:ext>
            </a:extLst>
          </p:cNvPr>
          <p:cNvSpPr txBox="1"/>
          <p:nvPr/>
        </p:nvSpPr>
        <p:spPr>
          <a:xfrm>
            <a:off x="1313011" y="788845"/>
            <a:ext cx="2585203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ideal,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preferred</a:t>
            </a:r>
            <a:r>
              <a:rPr sz="1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sett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6" name="object 34">
            <a:extLst>
              <a:ext uri="{FF2B5EF4-FFF2-40B4-BE49-F238E27FC236}">
                <a16:creationId xmlns:a16="http://schemas.microsoft.com/office/drawing/2014/main" id="{5E84278A-EC5D-4551-91E2-9C8D1BB02749}"/>
              </a:ext>
            </a:extLst>
          </p:cNvPr>
          <p:cNvSpPr/>
          <p:nvPr/>
        </p:nvSpPr>
        <p:spPr>
          <a:xfrm>
            <a:off x="3616206" y="3894386"/>
            <a:ext cx="1884826" cy="301298"/>
          </a:xfrm>
          <a:custGeom>
            <a:avLst/>
            <a:gdLst/>
            <a:ahLst/>
            <a:cxnLst/>
            <a:rect l="l" t="t" r="r" b="b"/>
            <a:pathLst>
              <a:path w="1720850" h="344804">
                <a:moveTo>
                  <a:pt x="1720595" y="121157"/>
                </a:moveTo>
                <a:lnTo>
                  <a:pt x="16001" y="0"/>
                </a:lnTo>
                <a:lnTo>
                  <a:pt x="0" y="223265"/>
                </a:lnTo>
                <a:lnTo>
                  <a:pt x="1704594" y="344423"/>
                </a:lnTo>
                <a:lnTo>
                  <a:pt x="1720595" y="12115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id="{4592F91C-8310-4E63-8D05-73D6E42AC159}"/>
              </a:ext>
            </a:extLst>
          </p:cNvPr>
          <p:cNvSpPr/>
          <p:nvPr/>
        </p:nvSpPr>
        <p:spPr>
          <a:xfrm>
            <a:off x="3610111" y="3890494"/>
            <a:ext cx="1897346" cy="311286"/>
          </a:xfrm>
          <a:custGeom>
            <a:avLst/>
            <a:gdLst/>
            <a:ahLst/>
            <a:cxnLst/>
            <a:rect l="l" t="t" r="r" b="b"/>
            <a:pathLst>
              <a:path w="1732279" h="356235">
                <a:moveTo>
                  <a:pt x="1732026" y="121919"/>
                </a:moveTo>
                <a:lnTo>
                  <a:pt x="16763" y="0"/>
                </a:lnTo>
                <a:lnTo>
                  <a:pt x="0" y="233934"/>
                </a:lnTo>
                <a:lnTo>
                  <a:pt x="6095" y="234367"/>
                </a:lnTo>
                <a:lnTo>
                  <a:pt x="6095" y="223265"/>
                </a:lnTo>
                <a:lnTo>
                  <a:pt x="11837" y="223674"/>
                </a:lnTo>
                <a:lnTo>
                  <a:pt x="21335" y="91149"/>
                </a:lnTo>
                <a:lnTo>
                  <a:pt x="21335" y="10668"/>
                </a:lnTo>
                <a:lnTo>
                  <a:pt x="27431" y="6095"/>
                </a:lnTo>
                <a:lnTo>
                  <a:pt x="27431" y="11101"/>
                </a:lnTo>
                <a:lnTo>
                  <a:pt x="1720999" y="131475"/>
                </a:lnTo>
                <a:lnTo>
                  <a:pt x="1721358" y="126491"/>
                </a:lnTo>
                <a:lnTo>
                  <a:pt x="1725930" y="131825"/>
                </a:lnTo>
                <a:lnTo>
                  <a:pt x="1725930" y="206986"/>
                </a:lnTo>
                <a:lnTo>
                  <a:pt x="1732026" y="121919"/>
                </a:lnTo>
                <a:close/>
              </a:path>
              <a:path w="1732279" h="356235">
                <a:moveTo>
                  <a:pt x="11837" y="223674"/>
                </a:moveTo>
                <a:lnTo>
                  <a:pt x="6095" y="223265"/>
                </a:lnTo>
                <a:lnTo>
                  <a:pt x="11429" y="229361"/>
                </a:lnTo>
                <a:lnTo>
                  <a:pt x="11837" y="223674"/>
                </a:lnTo>
                <a:close/>
              </a:path>
              <a:path w="1732279" h="356235">
                <a:moveTo>
                  <a:pt x="1710689" y="355529"/>
                </a:moveTo>
                <a:lnTo>
                  <a:pt x="1710689" y="344423"/>
                </a:lnTo>
                <a:lnTo>
                  <a:pt x="1705356" y="348995"/>
                </a:lnTo>
                <a:lnTo>
                  <a:pt x="1705356" y="344044"/>
                </a:lnTo>
                <a:lnTo>
                  <a:pt x="11837" y="223674"/>
                </a:lnTo>
                <a:lnTo>
                  <a:pt x="11429" y="229361"/>
                </a:lnTo>
                <a:lnTo>
                  <a:pt x="6095" y="223265"/>
                </a:lnTo>
                <a:lnTo>
                  <a:pt x="6095" y="234367"/>
                </a:lnTo>
                <a:lnTo>
                  <a:pt x="1705356" y="355149"/>
                </a:lnTo>
                <a:lnTo>
                  <a:pt x="1705356" y="348995"/>
                </a:lnTo>
                <a:lnTo>
                  <a:pt x="1705710" y="344070"/>
                </a:lnTo>
                <a:lnTo>
                  <a:pt x="1705710" y="355175"/>
                </a:lnTo>
                <a:lnTo>
                  <a:pt x="1710689" y="355529"/>
                </a:lnTo>
                <a:close/>
              </a:path>
              <a:path w="1732279" h="356235">
                <a:moveTo>
                  <a:pt x="27431" y="6095"/>
                </a:moveTo>
                <a:lnTo>
                  <a:pt x="21335" y="10668"/>
                </a:lnTo>
                <a:lnTo>
                  <a:pt x="27075" y="11075"/>
                </a:lnTo>
                <a:lnTo>
                  <a:pt x="27431" y="6095"/>
                </a:lnTo>
                <a:close/>
              </a:path>
              <a:path w="1732279" h="356235">
                <a:moveTo>
                  <a:pt x="27075" y="11075"/>
                </a:moveTo>
                <a:lnTo>
                  <a:pt x="21335" y="10668"/>
                </a:lnTo>
                <a:lnTo>
                  <a:pt x="21335" y="91149"/>
                </a:lnTo>
                <a:lnTo>
                  <a:pt x="27075" y="11075"/>
                </a:lnTo>
                <a:close/>
              </a:path>
              <a:path w="1732279" h="356235">
                <a:moveTo>
                  <a:pt x="27431" y="11101"/>
                </a:moveTo>
                <a:lnTo>
                  <a:pt x="27431" y="6095"/>
                </a:lnTo>
                <a:lnTo>
                  <a:pt x="27075" y="11075"/>
                </a:lnTo>
                <a:lnTo>
                  <a:pt x="27431" y="11101"/>
                </a:lnTo>
                <a:close/>
              </a:path>
              <a:path w="1732279" h="356235">
                <a:moveTo>
                  <a:pt x="1710689" y="344423"/>
                </a:moveTo>
                <a:lnTo>
                  <a:pt x="1705710" y="344070"/>
                </a:lnTo>
                <a:lnTo>
                  <a:pt x="1705356" y="348995"/>
                </a:lnTo>
                <a:lnTo>
                  <a:pt x="1710689" y="344423"/>
                </a:lnTo>
                <a:close/>
              </a:path>
              <a:path w="1732279" h="356235">
                <a:moveTo>
                  <a:pt x="1725930" y="206986"/>
                </a:moveTo>
                <a:lnTo>
                  <a:pt x="1725930" y="131825"/>
                </a:lnTo>
                <a:lnTo>
                  <a:pt x="1720999" y="131475"/>
                </a:lnTo>
                <a:lnTo>
                  <a:pt x="1705710" y="344070"/>
                </a:lnTo>
                <a:lnTo>
                  <a:pt x="1710689" y="344423"/>
                </a:lnTo>
                <a:lnTo>
                  <a:pt x="1710689" y="355529"/>
                </a:lnTo>
                <a:lnTo>
                  <a:pt x="1715262" y="355853"/>
                </a:lnTo>
                <a:lnTo>
                  <a:pt x="1725930" y="206986"/>
                </a:lnTo>
                <a:close/>
              </a:path>
              <a:path w="1732279" h="356235">
                <a:moveTo>
                  <a:pt x="1725930" y="131825"/>
                </a:moveTo>
                <a:lnTo>
                  <a:pt x="1721358" y="126491"/>
                </a:lnTo>
                <a:lnTo>
                  <a:pt x="1720999" y="131475"/>
                </a:lnTo>
                <a:lnTo>
                  <a:pt x="1725930" y="13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6">
            <a:extLst>
              <a:ext uri="{FF2B5EF4-FFF2-40B4-BE49-F238E27FC236}">
                <a16:creationId xmlns:a16="http://schemas.microsoft.com/office/drawing/2014/main" id="{AA69C8D1-0ACF-4222-9BD9-94DDDE93BA9E}"/>
              </a:ext>
            </a:extLst>
          </p:cNvPr>
          <p:cNvSpPr/>
          <p:nvPr/>
        </p:nvSpPr>
        <p:spPr>
          <a:xfrm>
            <a:off x="3690119" y="3590819"/>
            <a:ext cx="1740161" cy="367883"/>
          </a:xfrm>
          <a:custGeom>
            <a:avLst/>
            <a:gdLst/>
            <a:ahLst/>
            <a:cxnLst/>
            <a:rect l="l" t="t" r="r" b="b"/>
            <a:pathLst>
              <a:path w="1588770" h="421004">
                <a:moveTo>
                  <a:pt x="1588770" y="414528"/>
                </a:moveTo>
                <a:lnTo>
                  <a:pt x="1325117" y="2286"/>
                </a:lnTo>
                <a:lnTo>
                  <a:pt x="1324355" y="762"/>
                </a:lnTo>
                <a:lnTo>
                  <a:pt x="1322832" y="0"/>
                </a:lnTo>
                <a:lnTo>
                  <a:pt x="315467" y="0"/>
                </a:lnTo>
                <a:lnTo>
                  <a:pt x="313944" y="762"/>
                </a:lnTo>
                <a:lnTo>
                  <a:pt x="0" y="301752"/>
                </a:lnTo>
                <a:lnTo>
                  <a:pt x="7619" y="309372"/>
                </a:lnTo>
                <a:lnTo>
                  <a:pt x="317753" y="12787"/>
                </a:lnTo>
                <a:lnTo>
                  <a:pt x="317753" y="10668"/>
                </a:lnTo>
                <a:lnTo>
                  <a:pt x="321563" y="9144"/>
                </a:lnTo>
                <a:lnTo>
                  <a:pt x="321563" y="10668"/>
                </a:lnTo>
                <a:lnTo>
                  <a:pt x="1315973" y="10668"/>
                </a:lnTo>
                <a:lnTo>
                  <a:pt x="1315973" y="7620"/>
                </a:lnTo>
                <a:lnTo>
                  <a:pt x="1320545" y="10668"/>
                </a:lnTo>
                <a:lnTo>
                  <a:pt x="1320545" y="14781"/>
                </a:lnTo>
                <a:lnTo>
                  <a:pt x="1579626" y="420624"/>
                </a:lnTo>
                <a:lnTo>
                  <a:pt x="1588770" y="414528"/>
                </a:lnTo>
                <a:close/>
              </a:path>
              <a:path w="1588770" h="421004">
                <a:moveTo>
                  <a:pt x="321563" y="9144"/>
                </a:moveTo>
                <a:lnTo>
                  <a:pt x="317753" y="10668"/>
                </a:lnTo>
                <a:lnTo>
                  <a:pt x="319970" y="10668"/>
                </a:lnTo>
                <a:lnTo>
                  <a:pt x="321563" y="9144"/>
                </a:lnTo>
                <a:close/>
              </a:path>
              <a:path w="1588770" h="421004">
                <a:moveTo>
                  <a:pt x="319970" y="10668"/>
                </a:moveTo>
                <a:lnTo>
                  <a:pt x="317753" y="10668"/>
                </a:lnTo>
                <a:lnTo>
                  <a:pt x="317753" y="12787"/>
                </a:lnTo>
                <a:lnTo>
                  <a:pt x="319970" y="10668"/>
                </a:lnTo>
                <a:close/>
              </a:path>
              <a:path w="1588770" h="421004">
                <a:moveTo>
                  <a:pt x="321563" y="10668"/>
                </a:moveTo>
                <a:lnTo>
                  <a:pt x="321563" y="9144"/>
                </a:lnTo>
                <a:lnTo>
                  <a:pt x="319970" y="10668"/>
                </a:lnTo>
                <a:lnTo>
                  <a:pt x="321563" y="10668"/>
                </a:lnTo>
                <a:close/>
              </a:path>
              <a:path w="1588770" h="421004">
                <a:moveTo>
                  <a:pt x="1320545" y="10668"/>
                </a:moveTo>
                <a:lnTo>
                  <a:pt x="1315973" y="7620"/>
                </a:lnTo>
                <a:lnTo>
                  <a:pt x="1317919" y="10668"/>
                </a:lnTo>
                <a:lnTo>
                  <a:pt x="1320545" y="10668"/>
                </a:lnTo>
                <a:close/>
              </a:path>
              <a:path w="1588770" h="421004">
                <a:moveTo>
                  <a:pt x="1317919" y="10668"/>
                </a:moveTo>
                <a:lnTo>
                  <a:pt x="1315973" y="7620"/>
                </a:lnTo>
                <a:lnTo>
                  <a:pt x="1315973" y="10668"/>
                </a:lnTo>
                <a:lnTo>
                  <a:pt x="1317919" y="10668"/>
                </a:lnTo>
                <a:close/>
              </a:path>
              <a:path w="1588770" h="421004">
                <a:moveTo>
                  <a:pt x="1320545" y="14781"/>
                </a:moveTo>
                <a:lnTo>
                  <a:pt x="1320545" y="10668"/>
                </a:lnTo>
                <a:lnTo>
                  <a:pt x="1317919" y="10668"/>
                </a:lnTo>
                <a:lnTo>
                  <a:pt x="1320545" y="1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7">
            <a:extLst>
              <a:ext uri="{FF2B5EF4-FFF2-40B4-BE49-F238E27FC236}">
                <a16:creationId xmlns:a16="http://schemas.microsoft.com/office/drawing/2014/main" id="{44A6040D-89A0-4910-99CD-5B6A2998CC24}"/>
              </a:ext>
            </a:extLst>
          </p:cNvPr>
          <p:cNvSpPr/>
          <p:nvPr/>
        </p:nvSpPr>
        <p:spPr>
          <a:xfrm>
            <a:off x="922535" y="3884998"/>
            <a:ext cx="4824043" cy="320719"/>
          </a:xfrm>
          <a:custGeom>
            <a:avLst/>
            <a:gdLst/>
            <a:ahLst/>
            <a:cxnLst/>
            <a:rect l="l" t="t" r="r" b="b"/>
            <a:pathLst>
              <a:path w="4404360" h="367029">
                <a:moveTo>
                  <a:pt x="4404360" y="342137"/>
                </a:moveTo>
                <a:lnTo>
                  <a:pt x="2677668" y="224027"/>
                </a:lnTo>
                <a:lnTo>
                  <a:pt x="2286" y="0"/>
                </a:lnTo>
                <a:lnTo>
                  <a:pt x="0" y="24384"/>
                </a:lnTo>
                <a:lnTo>
                  <a:pt x="2675382" y="248411"/>
                </a:lnTo>
                <a:lnTo>
                  <a:pt x="4402836" y="366521"/>
                </a:lnTo>
                <a:lnTo>
                  <a:pt x="4404360" y="342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8">
            <a:extLst>
              <a:ext uri="{FF2B5EF4-FFF2-40B4-BE49-F238E27FC236}">
                <a16:creationId xmlns:a16="http://schemas.microsoft.com/office/drawing/2014/main" id="{061BA8F7-6995-4AE6-9C44-A0E965AA32D7}"/>
              </a:ext>
            </a:extLst>
          </p:cNvPr>
          <p:cNvSpPr txBox="1"/>
          <p:nvPr/>
        </p:nvSpPr>
        <p:spPr>
          <a:xfrm>
            <a:off x="3480062" y="4286176"/>
            <a:ext cx="1880652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10" dirty="0">
                <a:latin typeface="Arial"/>
                <a:cs typeface="Arial"/>
              </a:rPr>
              <a:t>vertical</a:t>
            </a:r>
            <a:r>
              <a:rPr sz="2050" b="1" spc="-5" dirty="0">
                <a:latin typeface="Arial"/>
                <a:cs typeface="Arial"/>
              </a:rPr>
              <a:t> </a:t>
            </a:r>
            <a:r>
              <a:rPr sz="2050" b="1" spc="-10" dirty="0">
                <a:latin typeface="Arial"/>
                <a:cs typeface="Arial"/>
              </a:rPr>
              <a:t>offset</a:t>
            </a:r>
            <a:endParaRPr sz="2050">
              <a:latin typeface="Arial"/>
              <a:cs typeface="Arial"/>
            </a:endParaRPr>
          </a:p>
        </p:txBody>
      </p:sp>
      <p:sp>
        <p:nvSpPr>
          <p:cNvPr id="76" name="object 39">
            <a:extLst>
              <a:ext uri="{FF2B5EF4-FFF2-40B4-BE49-F238E27FC236}">
                <a16:creationId xmlns:a16="http://schemas.microsoft.com/office/drawing/2014/main" id="{633DBF79-7CA9-4098-9C5C-D9817C7D272E}"/>
              </a:ext>
            </a:extLst>
          </p:cNvPr>
          <p:cNvSpPr/>
          <p:nvPr/>
        </p:nvSpPr>
        <p:spPr>
          <a:xfrm>
            <a:off x="5303273" y="4238348"/>
            <a:ext cx="2745865" cy="688602"/>
          </a:xfrm>
          <a:custGeom>
            <a:avLst/>
            <a:gdLst/>
            <a:ahLst/>
            <a:cxnLst/>
            <a:rect l="l" t="t" r="r" b="b"/>
            <a:pathLst>
              <a:path w="2506979" h="788034">
                <a:moveTo>
                  <a:pt x="24384" y="631751"/>
                </a:moveTo>
                <a:lnTo>
                  <a:pt x="24384" y="618744"/>
                </a:lnTo>
                <a:lnTo>
                  <a:pt x="12954" y="606552"/>
                </a:lnTo>
                <a:lnTo>
                  <a:pt x="12953" y="25908"/>
                </a:lnTo>
                <a:lnTo>
                  <a:pt x="12596" y="54864"/>
                </a:lnTo>
                <a:lnTo>
                  <a:pt x="0" y="605028"/>
                </a:lnTo>
                <a:lnTo>
                  <a:pt x="0" y="625602"/>
                </a:lnTo>
                <a:lnTo>
                  <a:pt x="4572" y="630936"/>
                </a:lnTo>
                <a:lnTo>
                  <a:pt x="12954" y="631031"/>
                </a:lnTo>
                <a:lnTo>
                  <a:pt x="24384" y="631751"/>
                </a:lnTo>
                <a:close/>
              </a:path>
              <a:path w="2506979" h="788034">
                <a:moveTo>
                  <a:pt x="37337" y="25908"/>
                </a:moveTo>
                <a:lnTo>
                  <a:pt x="37337" y="0"/>
                </a:lnTo>
                <a:lnTo>
                  <a:pt x="12953" y="0"/>
                </a:lnTo>
                <a:lnTo>
                  <a:pt x="12954" y="606552"/>
                </a:lnTo>
                <a:lnTo>
                  <a:pt x="24384" y="607271"/>
                </a:lnTo>
                <a:lnTo>
                  <a:pt x="24384" y="605028"/>
                </a:lnTo>
                <a:lnTo>
                  <a:pt x="36983" y="54866"/>
                </a:lnTo>
                <a:lnTo>
                  <a:pt x="37337" y="25908"/>
                </a:lnTo>
                <a:close/>
              </a:path>
              <a:path w="2506979" h="788034">
                <a:moveTo>
                  <a:pt x="2506980" y="763523"/>
                </a:moveTo>
                <a:lnTo>
                  <a:pt x="12954" y="606552"/>
                </a:lnTo>
                <a:lnTo>
                  <a:pt x="24384" y="618744"/>
                </a:lnTo>
                <a:lnTo>
                  <a:pt x="24384" y="631751"/>
                </a:lnTo>
                <a:lnTo>
                  <a:pt x="2505456" y="787907"/>
                </a:lnTo>
                <a:lnTo>
                  <a:pt x="2506980" y="763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0">
            <a:extLst>
              <a:ext uri="{FF2B5EF4-FFF2-40B4-BE49-F238E27FC236}">
                <a16:creationId xmlns:a16="http://schemas.microsoft.com/office/drawing/2014/main" id="{A8D0120B-5D60-4985-8DA8-B90ADF9E044E}"/>
              </a:ext>
            </a:extLst>
          </p:cNvPr>
          <p:cNvSpPr/>
          <p:nvPr/>
        </p:nvSpPr>
        <p:spPr>
          <a:xfrm>
            <a:off x="5386048" y="4278529"/>
            <a:ext cx="169704" cy="454999"/>
          </a:xfrm>
          <a:custGeom>
            <a:avLst/>
            <a:gdLst/>
            <a:ahLst/>
            <a:cxnLst/>
            <a:rect l="l" t="t" r="r" b="b"/>
            <a:pathLst>
              <a:path w="154939" h="520700">
                <a:moveTo>
                  <a:pt x="144787" y="130303"/>
                </a:moveTo>
                <a:lnTo>
                  <a:pt x="142778" y="118871"/>
                </a:lnTo>
                <a:lnTo>
                  <a:pt x="66578" y="0"/>
                </a:lnTo>
                <a:lnTo>
                  <a:pt x="1046" y="124205"/>
                </a:lnTo>
                <a:lnTo>
                  <a:pt x="50" y="126179"/>
                </a:lnTo>
                <a:lnTo>
                  <a:pt x="0" y="137467"/>
                </a:lnTo>
                <a:lnTo>
                  <a:pt x="8118" y="146714"/>
                </a:lnTo>
                <a:lnTo>
                  <a:pt x="20366" y="147011"/>
                </a:lnTo>
                <a:lnTo>
                  <a:pt x="29240" y="139445"/>
                </a:lnTo>
                <a:lnTo>
                  <a:pt x="52100" y="96665"/>
                </a:lnTo>
                <a:lnTo>
                  <a:pt x="52100" y="32765"/>
                </a:lnTo>
                <a:lnTo>
                  <a:pt x="84104" y="31241"/>
                </a:lnTo>
                <a:lnTo>
                  <a:pt x="86508" y="91239"/>
                </a:lnTo>
                <a:lnTo>
                  <a:pt x="116230" y="137588"/>
                </a:lnTo>
                <a:lnTo>
                  <a:pt x="126108" y="143026"/>
                </a:lnTo>
                <a:lnTo>
                  <a:pt x="138302" y="140414"/>
                </a:lnTo>
                <a:lnTo>
                  <a:pt x="144787" y="130303"/>
                </a:lnTo>
                <a:close/>
              </a:path>
              <a:path w="154939" h="520700">
                <a:moveTo>
                  <a:pt x="102392" y="493005"/>
                </a:moveTo>
                <a:lnTo>
                  <a:pt x="102392" y="487679"/>
                </a:lnTo>
                <a:lnTo>
                  <a:pt x="70388" y="488441"/>
                </a:lnTo>
                <a:lnTo>
                  <a:pt x="68013" y="429248"/>
                </a:lnTo>
                <a:lnTo>
                  <a:pt x="37814" y="382154"/>
                </a:lnTo>
                <a:lnTo>
                  <a:pt x="28033" y="376804"/>
                </a:lnTo>
                <a:lnTo>
                  <a:pt x="16191" y="380028"/>
                </a:lnTo>
                <a:lnTo>
                  <a:pt x="9706" y="389846"/>
                </a:lnTo>
                <a:lnTo>
                  <a:pt x="11714" y="401573"/>
                </a:lnTo>
                <a:lnTo>
                  <a:pt x="87914" y="520445"/>
                </a:lnTo>
                <a:lnTo>
                  <a:pt x="102392" y="493005"/>
                </a:lnTo>
                <a:close/>
              </a:path>
              <a:path w="154939" h="520700">
                <a:moveTo>
                  <a:pt x="86508" y="91239"/>
                </a:moveTo>
                <a:lnTo>
                  <a:pt x="84104" y="31241"/>
                </a:lnTo>
                <a:lnTo>
                  <a:pt x="52100" y="32765"/>
                </a:lnTo>
                <a:lnTo>
                  <a:pt x="54386" y="89725"/>
                </a:lnTo>
                <a:lnTo>
                  <a:pt x="54386" y="41147"/>
                </a:lnTo>
                <a:lnTo>
                  <a:pt x="82580" y="39623"/>
                </a:lnTo>
                <a:lnTo>
                  <a:pt x="82580" y="85114"/>
                </a:lnTo>
                <a:lnTo>
                  <a:pt x="86508" y="91239"/>
                </a:lnTo>
                <a:close/>
              </a:path>
              <a:path w="154939" h="520700">
                <a:moveTo>
                  <a:pt x="54486" y="92201"/>
                </a:moveTo>
                <a:lnTo>
                  <a:pt x="52100" y="32765"/>
                </a:lnTo>
                <a:lnTo>
                  <a:pt x="52100" y="96665"/>
                </a:lnTo>
                <a:lnTo>
                  <a:pt x="54486" y="92201"/>
                </a:lnTo>
                <a:close/>
              </a:path>
              <a:path w="154939" h="520700">
                <a:moveTo>
                  <a:pt x="82580" y="39623"/>
                </a:moveTo>
                <a:lnTo>
                  <a:pt x="54386" y="41147"/>
                </a:lnTo>
                <a:lnTo>
                  <a:pt x="69321" y="64437"/>
                </a:lnTo>
                <a:lnTo>
                  <a:pt x="82580" y="39623"/>
                </a:lnTo>
                <a:close/>
              </a:path>
              <a:path w="154939" h="520700">
                <a:moveTo>
                  <a:pt x="69321" y="64437"/>
                </a:moveTo>
                <a:lnTo>
                  <a:pt x="54386" y="41147"/>
                </a:lnTo>
                <a:lnTo>
                  <a:pt x="54386" y="89725"/>
                </a:lnTo>
                <a:lnTo>
                  <a:pt x="54486" y="92201"/>
                </a:lnTo>
                <a:lnTo>
                  <a:pt x="69321" y="64437"/>
                </a:lnTo>
                <a:close/>
              </a:path>
              <a:path w="154939" h="520700">
                <a:moveTo>
                  <a:pt x="100011" y="428237"/>
                </a:moveTo>
                <a:lnTo>
                  <a:pt x="86508" y="91239"/>
                </a:lnTo>
                <a:lnTo>
                  <a:pt x="69321" y="64437"/>
                </a:lnTo>
                <a:lnTo>
                  <a:pt x="54486" y="92201"/>
                </a:lnTo>
                <a:lnTo>
                  <a:pt x="68013" y="429248"/>
                </a:lnTo>
                <a:lnTo>
                  <a:pt x="85172" y="456007"/>
                </a:lnTo>
                <a:lnTo>
                  <a:pt x="100011" y="428237"/>
                </a:lnTo>
                <a:close/>
              </a:path>
              <a:path w="154939" h="520700">
                <a:moveTo>
                  <a:pt x="85172" y="456007"/>
                </a:moveTo>
                <a:lnTo>
                  <a:pt x="68013" y="429248"/>
                </a:lnTo>
                <a:lnTo>
                  <a:pt x="70388" y="488441"/>
                </a:lnTo>
                <a:lnTo>
                  <a:pt x="71912" y="488405"/>
                </a:lnTo>
                <a:lnTo>
                  <a:pt x="71912" y="480821"/>
                </a:lnTo>
                <a:lnTo>
                  <a:pt x="85172" y="456007"/>
                </a:lnTo>
                <a:close/>
              </a:path>
              <a:path w="154939" h="520700">
                <a:moveTo>
                  <a:pt x="82580" y="85114"/>
                </a:moveTo>
                <a:lnTo>
                  <a:pt x="82580" y="39623"/>
                </a:lnTo>
                <a:lnTo>
                  <a:pt x="69321" y="64437"/>
                </a:lnTo>
                <a:lnTo>
                  <a:pt x="82580" y="85114"/>
                </a:lnTo>
                <a:close/>
              </a:path>
              <a:path w="154939" h="520700">
                <a:moveTo>
                  <a:pt x="100106" y="479297"/>
                </a:moveTo>
                <a:lnTo>
                  <a:pt x="85172" y="456007"/>
                </a:lnTo>
                <a:lnTo>
                  <a:pt x="71912" y="480821"/>
                </a:lnTo>
                <a:lnTo>
                  <a:pt x="100106" y="479297"/>
                </a:lnTo>
                <a:close/>
              </a:path>
              <a:path w="154939" h="520700">
                <a:moveTo>
                  <a:pt x="100106" y="487734"/>
                </a:moveTo>
                <a:lnTo>
                  <a:pt x="100106" y="479297"/>
                </a:lnTo>
                <a:lnTo>
                  <a:pt x="71912" y="480821"/>
                </a:lnTo>
                <a:lnTo>
                  <a:pt x="71912" y="488405"/>
                </a:lnTo>
                <a:lnTo>
                  <a:pt x="100106" y="487734"/>
                </a:lnTo>
                <a:close/>
              </a:path>
              <a:path w="154939" h="520700">
                <a:moveTo>
                  <a:pt x="102392" y="487679"/>
                </a:moveTo>
                <a:lnTo>
                  <a:pt x="100011" y="428237"/>
                </a:lnTo>
                <a:lnTo>
                  <a:pt x="85172" y="456007"/>
                </a:lnTo>
                <a:lnTo>
                  <a:pt x="100106" y="479297"/>
                </a:lnTo>
                <a:lnTo>
                  <a:pt x="100106" y="487734"/>
                </a:lnTo>
                <a:lnTo>
                  <a:pt x="102392" y="487679"/>
                </a:lnTo>
                <a:close/>
              </a:path>
              <a:path w="154939" h="520700">
                <a:moveTo>
                  <a:pt x="154682" y="393421"/>
                </a:moveTo>
                <a:lnTo>
                  <a:pt x="154237" y="382032"/>
                </a:lnTo>
                <a:lnTo>
                  <a:pt x="145595" y="373303"/>
                </a:lnTo>
                <a:lnTo>
                  <a:pt x="133767" y="372992"/>
                </a:lnTo>
                <a:lnTo>
                  <a:pt x="125252" y="380999"/>
                </a:lnTo>
                <a:lnTo>
                  <a:pt x="100011" y="428237"/>
                </a:lnTo>
                <a:lnTo>
                  <a:pt x="102392" y="487679"/>
                </a:lnTo>
                <a:lnTo>
                  <a:pt x="102392" y="493005"/>
                </a:lnTo>
                <a:lnTo>
                  <a:pt x="153446" y="396239"/>
                </a:lnTo>
                <a:lnTo>
                  <a:pt x="154682" y="3934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1">
            <a:extLst>
              <a:ext uri="{FF2B5EF4-FFF2-40B4-BE49-F238E27FC236}">
                <a16:creationId xmlns:a16="http://schemas.microsoft.com/office/drawing/2014/main" id="{E335C671-3151-4C65-B8BA-BB04F0DB205C}"/>
              </a:ext>
            </a:extLst>
          </p:cNvPr>
          <p:cNvSpPr/>
          <p:nvPr/>
        </p:nvSpPr>
        <p:spPr>
          <a:xfrm>
            <a:off x="5366520" y="4205511"/>
            <a:ext cx="1871612" cy="118189"/>
          </a:xfrm>
          <a:custGeom>
            <a:avLst/>
            <a:gdLst/>
            <a:ahLst/>
            <a:cxnLst/>
            <a:rect l="l" t="t" r="r" b="b"/>
            <a:pathLst>
              <a:path w="1708784" h="135254">
                <a:moveTo>
                  <a:pt x="99060" y="6857"/>
                </a:moveTo>
                <a:lnTo>
                  <a:pt x="1524" y="0"/>
                </a:lnTo>
                <a:lnTo>
                  <a:pt x="0" y="22098"/>
                </a:lnTo>
                <a:lnTo>
                  <a:pt x="97536" y="28193"/>
                </a:lnTo>
                <a:lnTo>
                  <a:pt x="99060" y="6857"/>
                </a:lnTo>
                <a:close/>
              </a:path>
              <a:path w="1708784" h="135254">
                <a:moveTo>
                  <a:pt x="185928" y="12191"/>
                </a:moveTo>
                <a:lnTo>
                  <a:pt x="163830" y="11429"/>
                </a:lnTo>
                <a:lnTo>
                  <a:pt x="162306" y="32765"/>
                </a:lnTo>
                <a:lnTo>
                  <a:pt x="184404" y="34289"/>
                </a:lnTo>
                <a:lnTo>
                  <a:pt x="185928" y="12191"/>
                </a:lnTo>
                <a:close/>
              </a:path>
              <a:path w="1708784" h="135254">
                <a:moveTo>
                  <a:pt x="336804" y="22859"/>
                </a:moveTo>
                <a:lnTo>
                  <a:pt x="250698" y="16763"/>
                </a:lnTo>
                <a:lnTo>
                  <a:pt x="249174" y="38099"/>
                </a:lnTo>
                <a:lnTo>
                  <a:pt x="336042" y="44195"/>
                </a:lnTo>
                <a:lnTo>
                  <a:pt x="336804" y="22859"/>
                </a:lnTo>
                <a:close/>
              </a:path>
              <a:path w="1708784" h="135254">
                <a:moveTo>
                  <a:pt x="423672" y="28193"/>
                </a:moveTo>
                <a:lnTo>
                  <a:pt x="402336" y="26669"/>
                </a:lnTo>
                <a:lnTo>
                  <a:pt x="400812" y="48767"/>
                </a:lnTo>
                <a:lnTo>
                  <a:pt x="422148" y="50291"/>
                </a:lnTo>
                <a:lnTo>
                  <a:pt x="423672" y="28193"/>
                </a:lnTo>
                <a:close/>
              </a:path>
              <a:path w="1708784" h="135254">
                <a:moveTo>
                  <a:pt x="575310" y="38099"/>
                </a:moveTo>
                <a:lnTo>
                  <a:pt x="488442" y="32765"/>
                </a:lnTo>
                <a:lnTo>
                  <a:pt x="486918" y="54101"/>
                </a:lnTo>
                <a:lnTo>
                  <a:pt x="573786" y="60197"/>
                </a:lnTo>
                <a:lnTo>
                  <a:pt x="575310" y="38099"/>
                </a:lnTo>
                <a:close/>
              </a:path>
              <a:path w="1708784" h="135254">
                <a:moveTo>
                  <a:pt x="661416" y="44195"/>
                </a:moveTo>
                <a:lnTo>
                  <a:pt x="640080" y="42671"/>
                </a:lnTo>
                <a:lnTo>
                  <a:pt x="638556" y="64007"/>
                </a:lnTo>
                <a:lnTo>
                  <a:pt x="659892" y="65531"/>
                </a:lnTo>
                <a:lnTo>
                  <a:pt x="661416" y="44195"/>
                </a:lnTo>
                <a:close/>
              </a:path>
              <a:path w="1708784" h="135254">
                <a:moveTo>
                  <a:pt x="813054" y="54101"/>
                </a:moveTo>
                <a:lnTo>
                  <a:pt x="726186" y="48005"/>
                </a:lnTo>
                <a:lnTo>
                  <a:pt x="725424" y="70103"/>
                </a:lnTo>
                <a:lnTo>
                  <a:pt x="811530" y="75437"/>
                </a:lnTo>
                <a:lnTo>
                  <a:pt x="813054" y="54101"/>
                </a:lnTo>
                <a:close/>
              </a:path>
              <a:path w="1708784" h="135254">
                <a:moveTo>
                  <a:pt x="899922" y="59435"/>
                </a:moveTo>
                <a:lnTo>
                  <a:pt x="877824" y="58673"/>
                </a:lnTo>
                <a:lnTo>
                  <a:pt x="876300" y="80009"/>
                </a:lnTo>
                <a:lnTo>
                  <a:pt x="898398" y="81533"/>
                </a:lnTo>
                <a:lnTo>
                  <a:pt x="899922" y="59435"/>
                </a:lnTo>
                <a:close/>
              </a:path>
              <a:path w="1708784" h="135254">
                <a:moveTo>
                  <a:pt x="1050798" y="70103"/>
                </a:moveTo>
                <a:lnTo>
                  <a:pt x="964692" y="64007"/>
                </a:lnTo>
                <a:lnTo>
                  <a:pt x="963168" y="85343"/>
                </a:lnTo>
                <a:lnTo>
                  <a:pt x="1050036" y="91439"/>
                </a:lnTo>
                <a:lnTo>
                  <a:pt x="1050798" y="70103"/>
                </a:lnTo>
                <a:close/>
              </a:path>
              <a:path w="1708784" h="135254">
                <a:moveTo>
                  <a:pt x="1137666" y="75437"/>
                </a:moveTo>
                <a:lnTo>
                  <a:pt x="1116330" y="73913"/>
                </a:lnTo>
                <a:lnTo>
                  <a:pt x="1114806" y="96011"/>
                </a:lnTo>
                <a:lnTo>
                  <a:pt x="1136142" y="97535"/>
                </a:lnTo>
                <a:lnTo>
                  <a:pt x="1137666" y="75437"/>
                </a:lnTo>
                <a:close/>
              </a:path>
              <a:path w="1708784" h="135254">
                <a:moveTo>
                  <a:pt x="1289304" y="85343"/>
                </a:moveTo>
                <a:lnTo>
                  <a:pt x="1202436" y="80009"/>
                </a:lnTo>
                <a:lnTo>
                  <a:pt x="1200912" y="101345"/>
                </a:lnTo>
                <a:lnTo>
                  <a:pt x="1287780" y="107441"/>
                </a:lnTo>
                <a:lnTo>
                  <a:pt x="1289304" y="85343"/>
                </a:lnTo>
                <a:close/>
              </a:path>
              <a:path w="1708784" h="135254">
                <a:moveTo>
                  <a:pt x="1375410" y="91439"/>
                </a:moveTo>
                <a:lnTo>
                  <a:pt x="1354074" y="89915"/>
                </a:lnTo>
                <a:lnTo>
                  <a:pt x="1352550" y="111251"/>
                </a:lnTo>
                <a:lnTo>
                  <a:pt x="1373886" y="112775"/>
                </a:lnTo>
                <a:lnTo>
                  <a:pt x="1375410" y="91439"/>
                </a:lnTo>
                <a:close/>
              </a:path>
              <a:path w="1708784" h="135254">
                <a:moveTo>
                  <a:pt x="1527048" y="101345"/>
                </a:moveTo>
                <a:lnTo>
                  <a:pt x="1440180" y="95249"/>
                </a:lnTo>
                <a:lnTo>
                  <a:pt x="1439418" y="117347"/>
                </a:lnTo>
                <a:lnTo>
                  <a:pt x="1525524" y="122681"/>
                </a:lnTo>
                <a:lnTo>
                  <a:pt x="1527048" y="101345"/>
                </a:lnTo>
                <a:close/>
              </a:path>
              <a:path w="1708784" h="135254">
                <a:moveTo>
                  <a:pt x="1613916" y="106679"/>
                </a:moveTo>
                <a:lnTo>
                  <a:pt x="1591818" y="105917"/>
                </a:lnTo>
                <a:lnTo>
                  <a:pt x="1590294" y="127253"/>
                </a:lnTo>
                <a:lnTo>
                  <a:pt x="1612392" y="128777"/>
                </a:lnTo>
                <a:lnTo>
                  <a:pt x="1613916" y="106679"/>
                </a:lnTo>
                <a:close/>
              </a:path>
              <a:path w="1708784" h="135254">
                <a:moveTo>
                  <a:pt x="1708404" y="113537"/>
                </a:moveTo>
                <a:lnTo>
                  <a:pt x="1678686" y="111251"/>
                </a:lnTo>
                <a:lnTo>
                  <a:pt x="1677162" y="132587"/>
                </a:lnTo>
                <a:lnTo>
                  <a:pt x="1706880" y="134873"/>
                </a:lnTo>
                <a:lnTo>
                  <a:pt x="1708404" y="1135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42">
            <a:extLst>
              <a:ext uri="{FF2B5EF4-FFF2-40B4-BE49-F238E27FC236}">
                <a16:creationId xmlns:a16="http://schemas.microsoft.com/office/drawing/2014/main" id="{F7553F91-BA18-4174-8969-AABA536F804E}"/>
              </a:ext>
            </a:extLst>
          </p:cNvPr>
          <p:cNvSpPr/>
          <p:nvPr/>
        </p:nvSpPr>
        <p:spPr>
          <a:xfrm>
            <a:off x="1742448" y="4526615"/>
            <a:ext cx="3863546" cy="236378"/>
          </a:xfrm>
          <a:custGeom>
            <a:avLst/>
            <a:gdLst/>
            <a:ahLst/>
            <a:cxnLst/>
            <a:rect l="l" t="t" r="r" b="b"/>
            <a:pathLst>
              <a:path w="3527425" h="270510">
                <a:moveTo>
                  <a:pt x="99060" y="6857"/>
                </a:moveTo>
                <a:lnTo>
                  <a:pt x="1524" y="0"/>
                </a:lnTo>
                <a:lnTo>
                  <a:pt x="0" y="21336"/>
                </a:lnTo>
                <a:lnTo>
                  <a:pt x="97536" y="28193"/>
                </a:lnTo>
                <a:lnTo>
                  <a:pt x="99060" y="6857"/>
                </a:lnTo>
                <a:close/>
              </a:path>
              <a:path w="3527425" h="270510">
                <a:moveTo>
                  <a:pt x="185928" y="12953"/>
                </a:moveTo>
                <a:lnTo>
                  <a:pt x="163830" y="11429"/>
                </a:lnTo>
                <a:lnTo>
                  <a:pt x="162306" y="32765"/>
                </a:lnTo>
                <a:lnTo>
                  <a:pt x="184404" y="34289"/>
                </a:lnTo>
                <a:lnTo>
                  <a:pt x="185928" y="12953"/>
                </a:lnTo>
                <a:close/>
              </a:path>
              <a:path w="3527425" h="270510">
                <a:moveTo>
                  <a:pt x="336804" y="23621"/>
                </a:moveTo>
                <a:lnTo>
                  <a:pt x="250698" y="17525"/>
                </a:lnTo>
                <a:lnTo>
                  <a:pt x="249174" y="38861"/>
                </a:lnTo>
                <a:lnTo>
                  <a:pt x="335280" y="44957"/>
                </a:lnTo>
                <a:lnTo>
                  <a:pt x="336804" y="23621"/>
                </a:lnTo>
                <a:close/>
              </a:path>
              <a:path w="3527425" h="270510">
                <a:moveTo>
                  <a:pt x="423672" y="29717"/>
                </a:moveTo>
                <a:lnTo>
                  <a:pt x="401574" y="28193"/>
                </a:lnTo>
                <a:lnTo>
                  <a:pt x="400050" y="49529"/>
                </a:lnTo>
                <a:lnTo>
                  <a:pt x="422148" y="51053"/>
                </a:lnTo>
                <a:lnTo>
                  <a:pt x="423672" y="29717"/>
                </a:lnTo>
                <a:close/>
              </a:path>
              <a:path w="3527425" h="270510">
                <a:moveTo>
                  <a:pt x="575310" y="40385"/>
                </a:moveTo>
                <a:lnTo>
                  <a:pt x="488442" y="34289"/>
                </a:lnTo>
                <a:lnTo>
                  <a:pt x="486918" y="55625"/>
                </a:lnTo>
                <a:lnTo>
                  <a:pt x="573786" y="61721"/>
                </a:lnTo>
                <a:lnTo>
                  <a:pt x="575310" y="40385"/>
                </a:lnTo>
                <a:close/>
              </a:path>
              <a:path w="3527425" h="270510">
                <a:moveTo>
                  <a:pt x="661416" y="46481"/>
                </a:moveTo>
                <a:lnTo>
                  <a:pt x="640080" y="44957"/>
                </a:lnTo>
                <a:lnTo>
                  <a:pt x="638556" y="66293"/>
                </a:lnTo>
                <a:lnTo>
                  <a:pt x="659892" y="67817"/>
                </a:lnTo>
                <a:lnTo>
                  <a:pt x="661416" y="46481"/>
                </a:lnTo>
                <a:close/>
              </a:path>
              <a:path w="3527425" h="270510">
                <a:moveTo>
                  <a:pt x="813054" y="57149"/>
                </a:moveTo>
                <a:lnTo>
                  <a:pt x="726186" y="51053"/>
                </a:lnTo>
                <a:lnTo>
                  <a:pt x="724662" y="72389"/>
                </a:lnTo>
                <a:lnTo>
                  <a:pt x="811530" y="78485"/>
                </a:lnTo>
                <a:lnTo>
                  <a:pt x="813054" y="57149"/>
                </a:lnTo>
                <a:close/>
              </a:path>
              <a:path w="3527425" h="270510">
                <a:moveTo>
                  <a:pt x="899160" y="63245"/>
                </a:moveTo>
                <a:lnTo>
                  <a:pt x="877824" y="61721"/>
                </a:lnTo>
                <a:lnTo>
                  <a:pt x="876300" y="83057"/>
                </a:lnTo>
                <a:lnTo>
                  <a:pt x="897636" y="84581"/>
                </a:lnTo>
                <a:lnTo>
                  <a:pt x="899160" y="63245"/>
                </a:lnTo>
                <a:close/>
              </a:path>
              <a:path w="3527425" h="270510">
                <a:moveTo>
                  <a:pt x="1050798" y="73913"/>
                </a:moveTo>
                <a:lnTo>
                  <a:pt x="963930" y="67817"/>
                </a:lnTo>
                <a:lnTo>
                  <a:pt x="962406" y="89153"/>
                </a:lnTo>
                <a:lnTo>
                  <a:pt x="1049274" y="95249"/>
                </a:lnTo>
                <a:lnTo>
                  <a:pt x="1050798" y="73913"/>
                </a:lnTo>
                <a:close/>
              </a:path>
              <a:path w="3527425" h="270510">
                <a:moveTo>
                  <a:pt x="1137666" y="80009"/>
                </a:moveTo>
                <a:lnTo>
                  <a:pt x="1115568" y="78485"/>
                </a:lnTo>
                <a:lnTo>
                  <a:pt x="1114044" y="100583"/>
                </a:lnTo>
                <a:lnTo>
                  <a:pt x="1136142" y="102107"/>
                </a:lnTo>
                <a:lnTo>
                  <a:pt x="1137666" y="80009"/>
                </a:lnTo>
                <a:close/>
              </a:path>
              <a:path w="3527425" h="270510">
                <a:moveTo>
                  <a:pt x="1288542" y="90677"/>
                </a:moveTo>
                <a:lnTo>
                  <a:pt x="1202436" y="84581"/>
                </a:lnTo>
                <a:lnTo>
                  <a:pt x="1200912" y="106679"/>
                </a:lnTo>
                <a:lnTo>
                  <a:pt x="1287018" y="112775"/>
                </a:lnTo>
                <a:lnTo>
                  <a:pt x="1288542" y="90677"/>
                </a:lnTo>
                <a:close/>
              </a:path>
              <a:path w="3527425" h="270510">
                <a:moveTo>
                  <a:pt x="1375410" y="96773"/>
                </a:moveTo>
                <a:lnTo>
                  <a:pt x="1353312" y="95249"/>
                </a:lnTo>
                <a:lnTo>
                  <a:pt x="1351788" y="117347"/>
                </a:lnTo>
                <a:lnTo>
                  <a:pt x="1373886" y="118871"/>
                </a:lnTo>
                <a:lnTo>
                  <a:pt x="1375410" y="96773"/>
                </a:lnTo>
                <a:close/>
              </a:path>
              <a:path w="3527425" h="270510">
                <a:moveTo>
                  <a:pt x="1526286" y="107441"/>
                </a:moveTo>
                <a:lnTo>
                  <a:pt x="1440180" y="101345"/>
                </a:lnTo>
                <a:lnTo>
                  <a:pt x="1438656" y="123443"/>
                </a:lnTo>
                <a:lnTo>
                  <a:pt x="1524762" y="129539"/>
                </a:lnTo>
                <a:lnTo>
                  <a:pt x="1526286" y="107441"/>
                </a:lnTo>
                <a:close/>
              </a:path>
              <a:path w="3527425" h="270510">
                <a:moveTo>
                  <a:pt x="1613154" y="113537"/>
                </a:moveTo>
                <a:lnTo>
                  <a:pt x="1591818" y="112013"/>
                </a:lnTo>
                <a:lnTo>
                  <a:pt x="1590294" y="134111"/>
                </a:lnTo>
                <a:lnTo>
                  <a:pt x="1611630" y="135635"/>
                </a:lnTo>
                <a:lnTo>
                  <a:pt x="1613154" y="113537"/>
                </a:lnTo>
                <a:close/>
              </a:path>
              <a:path w="3527425" h="270510">
                <a:moveTo>
                  <a:pt x="1764792" y="124205"/>
                </a:moveTo>
                <a:lnTo>
                  <a:pt x="1677924" y="118109"/>
                </a:lnTo>
                <a:lnTo>
                  <a:pt x="1676400" y="140207"/>
                </a:lnTo>
                <a:lnTo>
                  <a:pt x="1763268" y="146303"/>
                </a:lnTo>
                <a:lnTo>
                  <a:pt x="1764792" y="124205"/>
                </a:lnTo>
                <a:close/>
              </a:path>
              <a:path w="3527425" h="270510">
                <a:moveTo>
                  <a:pt x="1850898" y="130301"/>
                </a:moveTo>
                <a:lnTo>
                  <a:pt x="1829562" y="128777"/>
                </a:lnTo>
                <a:lnTo>
                  <a:pt x="1828038" y="150875"/>
                </a:lnTo>
                <a:lnTo>
                  <a:pt x="1849374" y="152399"/>
                </a:lnTo>
                <a:lnTo>
                  <a:pt x="1850898" y="130301"/>
                </a:lnTo>
                <a:close/>
              </a:path>
              <a:path w="3527425" h="270510">
                <a:moveTo>
                  <a:pt x="2002536" y="140969"/>
                </a:moveTo>
                <a:lnTo>
                  <a:pt x="1915668" y="134873"/>
                </a:lnTo>
                <a:lnTo>
                  <a:pt x="1914144" y="156971"/>
                </a:lnTo>
                <a:lnTo>
                  <a:pt x="2001012" y="163067"/>
                </a:lnTo>
                <a:lnTo>
                  <a:pt x="2002536" y="140969"/>
                </a:lnTo>
                <a:close/>
              </a:path>
              <a:path w="3527425" h="270510">
                <a:moveTo>
                  <a:pt x="2088642" y="147065"/>
                </a:moveTo>
                <a:lnTo>
                  <a:pt x="2067306" y="145541"/>
                </a:lnTo>
                <a:lnTo>
                  <a:pt x="2065782" y="167639"/>
                </a:lnTo>
                <a:lnTo>
                  <a:pt x="2087118" y="169163"/>
                </a:lnTo>
                <a:lnTo>
                  <a:pt x="2088642" y="147065"/>
                </a:lnTo>
                <a:close/>
              </a:path>
              <a:path w="3527425" h="270510">
                <a:moveTo>
                  <a:pt x="2240280" y="157733"/>
                </a:moveTo>
                <a:lnTo>
                  <a:pt x="2154174" y="151637"/>
                </a:lnTo>
                <a:lnTo>
                  <a:pt x="2152650" y="173735"/>
                </a:lnTo>
                <a:lnTo>
                  <a:pt x="2238756" y="179831"/>
                </a:lnTo>
                <a:lnTo>
                  <a:pt x="2240280" y="157733"/>
                </a:lnTo>
                <a:close/>
              </a:path>
              <a:path w="3527425" h="270510">
                <a:moveTo>
                  <a:pt x="2327148" y="163829"/>
                </a:moveTo>
                <a:lnTo>
                  <a:pt x="2305050" y="162305"/>
                </a:lnTo>
                <a:lnTo>
                  <a:pt x="2303526" y="184403"/>
                </a:lnTo>
                <a:lnTo>
                  <a:pt x="2325624" y="185927"/>
                </a:lnTo>
                <a:lnTo>
                  <a:pt x="2327148" y="163829"/>
                </a:lnTo>
                <a:close/>
              </a:path>
              <a:path w="3527425" h="270510">
                <a:moveTo>
                  <a:pt x="2478024" y="175259"/>
                </a:moveTo>
                <a:lnTo>
                  <a:pt x="2391918" y="168401"/>
                </a:lnTo>
                <a:lnTo>
                  <a:pt x="2390394" y="190499"/>
                </a:lnTo>
                <a:lnTo>
                  <a:pt x="2476500" y="196595"/>
                </a:lnTo>
                <a:lnTo>
                  <a:pt x="2478024" y="175259"/>
                </a:lnTo>
                <a:close/>
              </a:path>
              <a:path w="3527425" h="270510">
                <a:moveTo>
                  <a:pt x="2564892" y="181355"/>
                </a:moveTo>
                <a:lnTo>
                  <a:pt x="2543556" y="179831"/>
                </a:lnTo>
                <a:lnTo>
                  <a:pt x="2542032" y="201167"/>
                </a:lnTo>
                <a:lnTo>
                  <a:pt x="2563368" y="202691"/>
                </a:lnTo>
                <a:lnTo>
                  <a:pt x="2564892" y="181355"/>
                </a:lnTo>
                <a:close/>
              </a:path>
              <a:path w="3527425" h="270510">
                <a:moveTo>
                  <a:pt x="2716530" y="192023"/>
                </a:moveTo>
                <a:lnTo>
                  <a:pt x="2629662" y="185927"/>
                </a:lnTo>
                <a:lnTo>
                  <a:pt x="2628138" y="207263"/>
                </a:lnTo>
                <a:lnTo>
                  <a:pt x="2715006" y="213359"/>
                </a:lnTo>
                <a:lnTo>
                  <a:pt x="2716530" y="192023"/>
                </a:lnTo>
                <a:close/>
              </a:path>
              <a:path w="3527425" h="270510">
                <a:moveTo>
                  <a:pt x="2802636" y="198119"/>
                </a:moveTo>
                <a:lnTo>
                  <a:pt x="2781300" y="196595"/>
                </a:lnTo>
                <a:lnTo>
                  <a:pt x="2779776" y="217931"/>
                </a:lnTo>
                <a:lnTo>
                  <a:pt x="2801112" y="219455"/>
                </a:lnTo>
                <a:lnTo>
                  <a:pt x="2802636" y="198119"/>
                </a:lnTo>
                <a:close/>
              </a:path>
              <a:path w="3527425" h="270510">
                <a:moveTo>
                  <a:pt x="2954274" y="208787"/>
                </a:moveTo>
                <a:lnTo>
                  <a:pt x="2867406" y="202691"/>
                </a:lnTo>
                <a:lnTo>
                  <a:pt x="2865882" y="224027"/>
                </a:lnTo>
                <a:lnTo>
                  <a:pt x="2952750" y="230123"/>
                </a:lnTo>
                <a:lnTo>
                  <a:pt x="2954274" y="208787"/>
                </a:lnTo>
                <a:close/>
              </a:path>
              <a:path w="3527425" h="270510">
                <a:moveTo>
                  <a:pt x="3040380" y="214883"/>
                </a:moveTo>
                <a:lnTo>
                  <a:pt x="3019044" y="213359"/>
                </a:lnTo>
                <a:lnTo>
                  <a:pt x="3017520" y="234695"/>
                </a:lnTo>
                <a:lnTo>
                  <a:pt x="3038856" y="236219"/>
                </a:lnTo>
                <a:lnTo>
                  <a:pt x="3040380" y="214883"/>
                </a:lnTo>
                <a:close/>
              </a:path>
              <a:path w="3527425" h="270510">
                <a:moveTo>
                  <a:pt x="3192018" y="225551"/>
                </a:moveTo>
                <a:lnTo>
                  <a:pt x="3105150" y="219455"/>
                </a:lnTo>
                <a:lnTo>
                  <a:pt x="3103626" y="240791"/>
                </a:lnTo>
                <a:lnTo>
                  <a:pt x="3190494" y="246887"/>
                </a:lnTo>
                <a:lnTo>
                  <a:pt x="3192018" y="225551"/>
                </a:lnTo>
                <a:close/>
              </a:path>
              <a:path w="3527425" h="270510">
                <a:moveTo>
                  <a:pt x="3278886" y="231647"/>
                </a:moveTo>
                <a:lnTo>
                  <a:pt x="3256788" y="230123"/>
                </a:lnTo>
                <a:lnTo>
                  <a:pt x="3255264" y="251459"/>
                </a:lnTo>
                <a:lnTo>
                  <a:pt x="3277362" y="252983"/>
                </a:lnTo>
                <a:lnTo>
                  <a:pt x="3278886" y="231647"/>
                </a:lnTo>
                <a:close/>
              </a:path>
              <a:path w="3527425" h="270510">
                <a:moveTo>
                  <a:pt x="3429762" y="242315"/>
                </a:moveTo>
                <a:lnTo>
                  <a:pt x="3343656" y="236219"/>
                </a:lnTo>
                <a:lnTo>
                  <a:pt x="3342132" y="257555"/>
                </a:lnTo>
                <a:lnTo>
                  <a:pt x="3428238" y="263651"/>
                </a:lnTo>
                <a:lnTo>
                  <a:pt x="3429762" y="242315"/>
                </a:lnTo>
                <a:close/>
              </a:path>
              <a:path w="3527425" h="270510">
                <a:moveTo>
                  <a:pt x="3527298" y="249173"/>
                </a:moveTo>
                <a:lnTo>
                  <a:pt x="3494532" y="246887"/>
                </a:lnTo>
                <a:lnTo>
                  <a:pt x="3493008" y="268223"/>
                </a:lnTo>
                <a:lnTo>
                  <a:pt x="3525774" y="270509"/>
                </a:lnTo>
                <a:lnTo>
                  <a:pt x="3527298" y="2491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41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Geomorphic site assessment is essential for success.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990826-A079-481D-BB9B-D71A112493F3}"/>
              </a:ext>
            </a:extLst>
          </p:cNvPr>
          <p:cNvSpPr txBox="1">
            <a:spLocks/>
          </p:cNvSpPr>
          <p:nvPr/>
        </p:nvSpPr>
        <p:spPr bwMode="auto">
          <a:xfrm>
            <a:off x="228600" y="819150"/>
            <a:ext cx="9982200" cy="49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If we don’t know what’s broken, how can we fix it?</a:t>
            </a:r>
          </a:p>
          <a:p>
            <a:pPr marL="285750" lvl="2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A different way of thinking (what does the stream need?)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accent3">
                    <a:lumMod val="50000"/>
                  </a:schemeClr>
                </a:solidFill>
              </a:rPr>
              <a:t>Continuity, functionality, and longevity (not just replace, but maintain)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8754E-E506-4173-A1ED-62CFC712D2B0}"/>
              </a:ext>
            </a:extLst>
          </p:cNvPr>
          <p:cNvSpPr/>
          <p:nvPr/>
        </p:nvSpPr>
        <p:spPr>
          <a:xfrm>
            <a:off x="7986252" y="4054116"/>
            <a:ext cx="114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>
                <a:solidFill>
                  <a:schemeClr val="accent3">
                    <a:lumMod val="50000"/>
                  </a:schemeClr>
                </a:solidFill>
              </a:rPr>
              <a:t>Wildland Hydrology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C4345-AA4A-4A22-8C07-8349E1C14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458" y="2609235"/>
            <a:ext cx="4475036" cy="1444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0CBCD9-228C-4678-942D-59035F31E9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55018"/>
            <a:ext cx="4114800" cy="23145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874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685B-7979-449A-9BD0-C701F997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Longitudinal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948-A1FB-43B6-B62F-E46EDD7B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2779"/>
            <a:ext cx="5442213" cy="3505200"/>
          </a:xfrm>
        </p:spPr>
        <p:txBody>
          <a:bodyPr>
            <a:normAutofit fontScale="32500" lnSpcReduction="20000"/>
          </a:bodyPr>
          <a:lstStyle/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Slope of upstream and downstream channels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Existing invert elevations 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Type, spacing, and length of bed features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Grade controls</a:t>
            </a:r>
          </a:p>
          <a:p>
            <a:pPr marL="400050" marR="76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361315" algn="l"/>
              </a:tabLst>
            </a:pPr>
            <a:r>
              <a:rPr lang="en-US" sz="5500" b="1" i="1" dirty="0"/>
              <a:t>- Relative stability (tie-in points)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Pool depth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Road-surface elevations</a:t>
            </a:r>
          </a:p>
          <a:p>
            <a:pPr marL="457200" marR="76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361315" algn="l"/>
              </a:tabLst>
            </a:pPr>
            <a:r>
              <a:rPr lang="en-US" sz="5500" b="1" i="1" dirty="0"/>
              <a:t>- Minimum coverage over new culvert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AC1E2-D70F-4CC7-8650-CBA9DD7C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F7042-B465-4730-800E-86D0EFD0894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4A183-194D-458A-B7B4-A09BCF51D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99" y="1952172"/>
            <a:ext cx="4383001" cy="2636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45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4" y="261212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bed features</a:t>
            </a:r>
          </a:p>
        </p:txBody>
      </p:sp>
      <p:sp>
        <p:nvSpPr>
          <p:cNvPr id="130" name="object 4">
            <a:extLst>
              <a:ext uri="{FF2B5EF4-FFF2-40B4-BE49-F238E27FC236}">
                <a16:creationId xmlns:a16="http://schemas.microsoft.com/office/drawing/2014/main" id="{30EB24ED-E957-465D-A326-AC8AD712A8B3}"/>
              </a:ext>
            </a:extLst>
          </p:cNvPr>
          <p:cNvSpPr txBox="1"/>
          <p:nvPr/>
        </p:nvSpPr>
        <p:spPr>
          <a:xfrm>
            <a:off x="4978479" y="776704"/>
            <a:ext cx="324485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spc="5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Step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an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Pools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dirty="0">
                <a:solidFill>
                  <a:srgbClr val="00B050"/>
                </a:solidFill>
                <a:latin typeface="Arial"/>
                <a:cs typeface="Arial"/>
              </a:rPr>
              <a:t>Riffle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an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Pools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spc="5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Larg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Woody</a:t>
            </a:r>
            <a:r>
              <a:rPr sz="2000" b="1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50"/>
                </a:solidFill>
                <a:latin typeface="Arial"/>
                <a:cs typeface="Arial"/>
              </a:rPr>
              <a:t>Debris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spc="10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Transverse</a:t>
            </a:r>
            <a:r>
              <a:rPr sz="2000" b="1" spc="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Ribs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spc="10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Particle</a:t>
            </a:r>
            <a:r>
              <a:rPr sz="2000" b="1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Clusters</a:t>
            </a:r>
            <a:endParaRPr lang="en-US" sz="20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FFFFFF"/>
              </a:buClr>
              <a:tabLst>
                <a:tab pos="292735" algn="l"/>
              </a:tabLst>
            </a:pPr>
            <a:r>
              <a:rPr lang="en-US" sz="2000" b="1" spc="10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Gravel</a:t>
            </a:r>
            <a:r>
              <a:rPr sz="2000" b="1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B050"/>
                </a:solidFill>
                <a:latin typeface="Arial"/>
                <a:cs typeface="Arial"/>
              </a:rPr>
              <a:t>Bars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object 5">
            <a:extLst>
              <a:ext uri="{FF2B5EF4-FFF2-40B4-BE49-F238E27FC236}">
                <a16:creationId xmlns:a16="http://schemas.microsoft.com/office/drawing/2014/main" id="{AD7E5C65-C02F-4B66-AABE-46B368D609F4}"/>
              </a:ext>
            </a:extLst>
          </p:cNvPr>
          <p:cNvSpPr/>
          <p:nvPr/>
        </p:nvSpPr>
        <p:spPr>
          <a:xfrm>
            <a:off x="2234015" y="2407091"/>
            <a:ext cx="24130" cy="14604"/>
          </a:xfrm>
          <a:custGeom>
            <a:avLst/>
            <a:gdLst/>
            <a:ahLst/>
            <a:cxnLst/>
            <a:rect l="l" t="t" r="r" b="b"/>
            <a:pathLst>
              <a:path w="24130" h="14605">
                <a:moveTo>
                  <a:pt x="6857" y="13715"/>
                </a:moveTo>
                <a:lnTo>
                  <a:pt x="3809" y="6857"/>
                </a:lnTo>
                <a:lnTo>
                  <a:pt x="0" y="8381"/>
                </a:lnTo>
                <a:lnTo>
                  <a:pt x="761" y="12953"/>
                </a:lnTo>
                <a:lnTo>
                  <a:pt x="4571" y="14477"/>
                </a:lnTo>
                <a:lnTo>
                  <a:pt x="6095" y="14477"/>
                </a:lnTo>
                <a:lnTo>
                  <a:pt x="6857" y="13715"/>
                </a:lnTo>
                <a:close/>
              </a:path>
              <a:path w="24130" h="14605">
                <a:moveTo>
                  <a:pt x="20573" y="8381"/>
                </a:moveTo>
                <a:lnTo>
                  <a:pt x="17525" y="761"/>
                </a:lnTo>
                <a:lnTo>
                  <a:pt x="16763" y="1523"/>
                </a:lnTo>
                <a:lnTo>
                  <a:pt x="16001" y="1523"/>
                </a:lnTo>
                <a:lnTo>
                  <a:pt x="14477" y="2285"/>
                </a:lnTo>
                <a:lnTo>
                  <a:pt x="7619" y="4571"/>
                </a:lnTo>
                <a:lnTo>
                  <a:pt x="5333" y="6095"/>
                </a:lnTo>
                <a:lnTo>
                  <a:pt x="3809" y="6857"/>
                </a:lnTo>
                <a:lnTo>
                  <a:pt x="6857" y="13715"/>
                </a:lnTo>
                <a:lnTo>
                  <a:pt x="9143" y="12953"/>
                </a:lnTo>
                <a:lnTo>
                  <a:pt x="10667" y="12191"/>
                </a:lnTo>
                <a:lnTo>
                  <a:pt x="17525" y="9905"/>
                </a:lnTo>
                <a:lnTo>
                  <a:pt x="19049" y="9143"/>
                </a:lnTo>
                <a:lnTo>
                  <a:pt x="19811" y="9143"/>
                </a:lnTo>
                <a:lnTo>
                  <a:pt x="20573" y="8381"/>
                </a:lnTo>
                <a:close/>
              </a:path>
              <a:path w="24130" h="14605">
                <a:moveTo>
                  <a:pt x="23621" y="5333"/>
                </a:moveTo>
                <a:lnTo>
                  <a:pt x="22859" y="3809"/>
                </a:lnTo>
                <a:lnTo>
                  <a:pt x="22097" y="1523"/>
                </a:lnTo>
                <a:lnTo>
                  <a:pt x="19811" y="0"/>
                </a:lnTo>
                <a:lnTo>
                  <a:pt x="17525" y="761"/>
                </a:lnTo>
                <a:lnTo>
                  <a:pt x="20573" y="8381"/>
                </a:lnTo>
                <a:lnTo>
                  <a:pt x="22097" y="7619"/>
                </a:lnTo>
                <a:lnTo>
                  <a:pt x="23621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6">
            <a:extLst>
              <a:ext uri="{FF2B5EF4-FFF2-40B4-BE49-F238E27FC236}">
                <a16:creationId xmlns:a16="http://schemas.microsoft.com/office/drawing/2014/main" id="{087A25ED-8DEF-4C27-9BC3-9C73669B8C0E}"/>
              </a:ext>
            </a:extLst>
          </p:cNvPr>
          <p:cNvSpPr/>
          <p:nvPr/>
        </p:nvSpPr>
        <p:spPr>
          <a:xfrm>
            <a:off x="1030817" y="813748"/>
            <a:ext cx="3206750" cy="161696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3" name="object 7">
            <a:extLst>
              <a:ext uri="{FF2B5EF4-FFF2-40B4-BE49-F238E27FC236}">
                <a16:creationId xmlns:a16="http://schemas.microsoft.com/office/drawing/2014/main" id="{A8FEF273-6B38-4D99-B69A-FC0D2787420D}"/>
              </a:ext>
            </a:extLst>
          </p:cNvPr>
          <p:cNvSpPr/>
          <p:nvPr/>
        </p:nvSpPr>
        <p:spPr>
          <a:xfrm>
            <a:off x="1022436" y="806129"/>
            <a:ext cx="3206750" cy="1633220"/>
          </a:xfrm>
          <a:custGeom>
            <a:avLst/>
            <a:gdLst/>
            <a:ahLst/>
            <a:cxnLst/>
            <a:rect l="l" t="t" r="r" b="b"/>
            <a:pathLst>
              <a:path w="3206750" h="1633220">
                <a:moveTo>
                  <a:pt x="3206495" y="1632966"/>
                </a:moveTo>
                <a:lnTo>
                  <a:pt x="3206495" y="0"/>
                </a:lnTo>
                <a:lnTo>
                  <a:pt x="0" y="0"/>
                </a:lnTo>
                <a:lnTo>
                  <a:pt x="0" y="1632966"/>
                </a:lnTo>
                <a:lnTo>
                  <a:pt x="3809" y="1632966"/>
                </a:lnTo>
                <a:lnTo>
                  <a:pt x="3809" y="7620"/>
                </a:lnTo>
                <a:lnTo>
                  <a:pt x="8381" y="3810"/>
                </a:lnTo>
                <a:lnTo>
                  <a:pt x="8381" y="7620"/>
                </a:lnTo>
                <a:lnTo>
                  <a:pt x="3198114" y="7620"/>
                </a:lnTo>
                <a:lnTo>
                  <a:pt x="3198114" y="3810"/>
                </a:lnTo>
                <a:lnTo>
                  <a:pt x="3201924" y="7620"/>
                </a:lnTo>
                <a:lnTo>
                  <a:pt x="3201924" y="1632966"/>
                </a:lnTo>
                <a:lnTo>
                  <a:pt x="3206495" y="1632966"/>
                </a:lnTo>
                <a:close/>
              </a:path>
              <a:path w="3206750" h="1633220">
                <a:moveTo>
                  <a:pt x="8381" y="7620"/>
                </a:moveTo>
                <a:lnTo>
                  <a:pt x="8381" y="3810"/>
                </a:lnTo>
                <a:lnTo>
                  <a:pt x="3809" y="7620"/>
                </a:lnTo>
                <a:lnTo>
                  <a:pt x="8381" y="7620"/>
                </a:lnTo>
                <a:close/>
              </a:path>
              <a:path w="3206750" h="1633220">
                <a:moveTo>
                  <a:pt x="8382" y="1624584"/>
                </a:moveTo>
                <a:lnTo>
                  <a:pt x="8381" y="7620"/>
                </a:lnTo>
                <a:lnTo>
                  <a:pt x="3809" y="7620"/>
                </a:lnTo>
                <a:lnTo>
                  <a:pt x="3810" y="1624584"/>
                </a:lnTo>
                <a:lnTo>
                  <a:pt x="8382" y="1624584"/>
                </a:lnTo>
                <a:close/>
              </a:path>
              <a:path w="3206750" h="1633220">
                <a:moveTo>
                  <a:pt x="3201924" y="1624584"/>
                </a:moveTo>
                <a:lnTo>
                  <a:pt x="3810" y="1624584"/>
                </a:lnTo>
                <a:lnTo>
                  <a:pt x="8382" y="1629156"/>
                </a:lnTo>
                <a:lnTo>
                  <a:pt x="8382" y="1632966"/>
                </a:lnTo>
                <a:lnTo>
                  <a:pt x="3198114" y="1632966"/>
                </a:lnTo>
                <a:lnTo>
                  <a:pt x="3198114" y="1629156"/>
                </a:lnTo>
                <a:lnTo>
                  <a:pt x="3201924" y="1624584"/>
                </a:lnTo>
                <a:close/>
              </a:path>
              <a:path w="3206750" h="1633220">
                <a:moveTo>
                  <a:pt x="8382" y="1632966"/>
                </a:moveTo>
                <a:lnTo>
                  <a:pt x="8382" y="1629156"/>
                </a:lnTo>
                <a:lnTo>
                  <a:pt x="3810" y="1624584"/>
                </a:lnTo>
                <a:lnTo>
                  <a:pt x="3809" y="1632966"/>
                </a:lnTo>
                <a:lnTo>
                  <a:pt x="8382" y="1632966"/>
                </a:lnTo>
                <a:close/>
              </a:path>
              <a:path w="3206750" h="1633220">
                <a:moveTo>
                  <a:pt x="3201924" y="7620"/>
                </a:moveTo>
                <a:lnTo>
                  <a:pt x="3198114" y="3810"/>
                </a:lnTo>
                <a:lnTo>
                  <a:pt x="3198114" y="7620"/>
                </a:lnTo>
                <a:lnTo>
                  <a:pt x="3201924" y="7620"/>
                </a:lnTo>
                <a:close/>
              </a:path>
              <a:path w="3206750" h="1633220">
                <a:moveTo>
                  <a:pt x="3201924" y="1624584"/>
                </a:moveTo>
                <a:lnTo>
                  <a:pt x="3201924" y="7620"/>
                </a:lnTo>
                <a:lnTo>
                  <a:pt x="3198114" y="7620"/>
                </a:lnTo>
                <a:lnTo>
                  <a:pt x="3198114" y="1624584"/>
                </a:lnTo>
                <a:lnTo>
                  <a:pt x="3201924" y="1624584"/>
                </a:lnTo>
                <a:close/>
              </a:path>
              <a:path w="3206750" h="1633220">
                <a:moveTo>
                  <a:pt x="3201924" y="1632966"/>
                </a:moveTo>
                <a:lnTo>
                  <a:pt x="3201924" y="1624584"/>
                </a:lnTo>
                <a:lnTo>
                  <a:pt x="3198114" y="1629156"/>
                </a:lnTo>
                <a:lnTo>
                  <a:pt x="3198114" y="1632966"/>
                </a:lnTo>
                <a:lnTo>
                  <a:pt x="3201924" y="1632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8">
            <a:extLst>
              <a:ext uri="{FF2B5EF4-FFF2-40B4-BE49-F238E27FC236}">
                <a16:creationId xmlns:a16="http://schemas.microsoft.com/office/drawing/2014/main" id="{1728A813-644F-4A35-88A7-B0F5CE9BF899}"/>
              </a:ext>
            </a:extLst>
          </p:cNvPr>
          <p:cNvSpPr txBox="1"/>
          <p:nvPr/>
        </p:nvSpPr>
        <p:spPr>
          <a:xfrm>
            <a:off x="1315805" y="2116482"/>
            <a:ext cx="2849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9">
            <a:extLst>
              <a:ext uri="{FF2B5EF4-FFF2-40B4-BE49-F238E27FC236}">
                <a16:creationId xmlns:a16="http://schemas.microsoft.com/office/drawing/2014/main" id="{334F0893-2E51-4BEC-8B57-0AB2F20A2C59}"/>
              </a:ext>
            </a:extLst>
          </p:cNvPr>
          <p:cNvSpPr txBox="1"/>
          <p:nvPr/>
        </p:nvSpPr>
        <p:spPr>
          <a:xfrm>
            <a:off x="1532975" y="1839113"/>
            <a:ext cx="2849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6" name="object 10">
            <a:extLst>
              <a:ext uri="{FF2B5EF4-FFF2-40B4-BE49-F238E27FC236}">
                <a16:creationId xmlns:a16="http://schemas.microsoft.com/office/drawing/2014/main" id="{FE8572C2-9733-44A6-A536-9AC8861C5194}"/>
              </a:ext>
            </a:extLst>
          </p:cNvPr>
          <p:cNvSpPr txBox="1"/>
          <p:nvPr/>
        </p:nvSpPr>
        <p:spPr>
          <a:xfrm>
            <a:off x="1555075" y="1589176"/>
            <a:ext cx="38186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7" name="object 11">
            <a:extLst>
              <a:ext uri="{FF2B5EF4-FFF2-40B4-BE49-F238E27FC236}">
                <a16:creationId xmlns:a16="http://schemas.microsoft.com/office/drawing/2014/main" id="{33F92DF2-047D-4104-A11A-9D2C6076FE35}"/>
              </a:ext>
            </a:extLst>
          </p:cNvPr>
          <p:cNvSpPr txBox="1"/>
          <p:nvPr/>
        </p:nvSpPr>
        <p:spPr>
          <a:xfrm>
            <a:off x="1795864" y="1434490"/>
            <a:ext cx="38186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8" name="object 12">
            <a:extLst>
              <a:ext uri="{FF2B5EF4-FFF2-40B4-BE49-F238E27FC236}">
                <a16:creationId xmlns:a16="http://schemas.microsoft.com/office/drawing/2014/main" id="{8DF7AF63-C30C-4808-B278-213413A57314}"/>
              </a:ext>
            </a:extLst>
          </p:cNvPr>
          <p:cNvSpPr/>
          <p:nvPr/>
        </p:nvSpPr>
        <p:spPr>
          <a:xfrm>
            <a:off x="1501733" y="2084003"/>
            <a:ext cx="1812925" cy="85090"/>
          </a:xfrm>
          <a:custGeom>
            <a:avLst/>
            <a:gdLst/>
            <a:ahLst/>
            <a:cxnLst/>
            <a:rect l="l" t="t" r="r" b="b"/>
            <a:pathLst>
              <a:path w="1812925" h="85089">
                <a:moveTo>
                  <a:pt x="640842" y="79281"/>
                </a:moveTo>
                <a:lnTo>
                  <a:pt x="640842" y="68579"/>
                </a:lnTo>
                <a:lnTo>
                  <a:pt x="519684" y="73913"/>
                </a:lnTo>
                <a:lnTo>
                  <a:pt x="349758" y="63188"/>
                </a:lnTo>
                <a:lnTo>
                  <a:pt x="108204" y="44957"/>
                </a:lnTo>
                <a:lnTo>
                  <a:pt x="107442" y="44957"/>
                </a:lnTo>
                <a:lnTo>
                  <a:pt x="0" y="54863"/>
                </a:lnTo>
                <a:lnTo>
                  <a:pt x="762" y="65531"/>
                </a:lnTo>
                <a:lnTo>
                  <a:pt x="107442" y="55696"/>
                </a:lnTo>
                <a:lnTo>
                  <a:pt x="349758" y="74675"/>
                </a:lnTo>
                <a:lnTo>
                  <a:pt x="518922" y="84581"/>
                </a:lnTo>
                <a:lnTo>
                  <a:pt x="640842" y="79281"/>
                </a:lnTo>
                <a:close/>
              </a:path>
              <a:path w="1812925" h="85089">
                <a:moveTo>
                  <a:pt x="107853" y="55658"/>
                </a:moveTo>
                <a:lnTo>
                  <a:pt x="107442" y="55625"/>
                </a:lnTo>
                <a:lnTo>
                  <a:pt x="107853" y="55658"/>
                </a:lnTo>
                <a:close/>
              </a:path>
              <a:path w="1812925" h="85089">
                <a:moveTo>
                  <a:pt x="108204" y="55685"/>
                </a:moveTo>
                <a:lnTo>
                  <a:pt x="107853" y="55658"/>
                </a:lnTo>
                <a:lnTo>
                  <a:pt x="108204" y="55685"/>
                </a:lnTo>
                <a:close/>
              </a:path>
              <a:path w="1812925" h="85089">
                <a:moveTo>
                  <a:pt x="1144524" y="58673"/>
                </a:moveTo>
                <a:lnTo>
                  <a:pt x="1144524" y="48005"/>
                </a:lnTo>
                <a:lnTo>
                  <a:pt x="1143000" y="48005"/>
                </a:lnTo>
                <a:lnTo>
                  <a:pt x="1143000" y="47864"/>
                </a:lnTo>
                <a:lnTo>
                  <a:pt x="963930" y="31241"/>
                </a:lnTo>
                <a:lnTo>
                  <a:pt x="788670" y="31241"/>
                </a:lnTo>
                <a:lnTo>
                  <a:pt x="788670" y="32003"/>
                </a:lnTo>
                <a:lnTo>
                  <a:pt x="787908" y="32003"/>
                </a:lnTo>
                <a:lnTo>
                  <a:pt x="640080" y="68579"/>
                </a:lnTo>
                <a:lnTo>
                  <a:pt x="640842" y="68579"/>
                </a:lnTo>
                <a:lnTo>
                  <a:pt x="640842" y="79281"/>
                </a:lnTo>
                <a:lnTo>
                  <a:pt x="642366" y="79247"/>
                </a:lnTo>
                <a:lnTo>
                  <a:pt x="789432" y="42860"/>
                </a:lnTo>
                <a:lnTo>
                  <a:pt x="789432" y="42671"/>
                </a:lnTo>
                <a:lnTo>
                  <a:pt x="963930" y="42671"/>
                </a:lnTo>
                <a:lnTo>
                  <a:pt x="1143000" y="58606"/>
                </a:lnTo>
                <a:lnTo>
                  <a:pt x="1143000" y="48005"/>
                </a:lnTo>
                <a:lnTo>
                  <a:pt x="1143451" y="47906"/>
                </a:lnTo>
                <a:lnTo>
                  <a:pt x="1143451" y="58646"/>
                </a:lnTo>
                <a:lnTo>
                  <a:pt x="1144524" y="58673"/>
                </a:lnTo>
                <a:close/>
              </a:path>
              <a:path w="1812925" h="85089">
                <a:moveTo>
                  <a:pt x="790194" y="42671"/>
                </a:moveTo>
                <a:lnTo>
                  <a:pt x="789432" y="42671"/>
                </a:lnTo>
                <a:lnTo>
                  <a:pt x="789432" y="42860"/>
                </a:lnTo>
                <a:lnTo>
                  <a:pt x="790194" y="42671"/>
                </a:lnTo>
                <a:close/>
              </a:path>
              <a:path w="1812925" h="85089">
                <a:moveTo>
                  <a:pt x="1812798" y="64769"/>
                </a:moveTo>
                <a:lnTo>
                  <a:pt x="1578864" y="5333"/>
                </a:lnTo>
                <a:lnTo>
                  <a:pt x="1576578" y="5281"/>
                </a:lnTo>
                <a:lnTo>
                  <a:pt x="1424178" y="0"/>
                </a:lnTo>
                <a:lnTo>
                  <a:pt x="1312164" y="10667"/>
                </a:lnTo>
                <a:lnTo>
                  <a:pt x="1143451" y="47906"/>
                </a:lnTo>
                <a:lnTo>
                  <a:pt x="1144524" y="48005"/>
                </a:lnTo>
                <a:lnTo>
                  <a:pt x="1144524" y="58673"/>
                </a:lnTo>
                <a:lnTo>
                  <a:pt x="1145286" y="58673"/>
                </a:lnTo>
                <a:lnTo>
                  <a:pt x="1314450" y="21335"/>
                </a:lnTo>
                <a:lnTo>
                  <a:pt x="1424940" y="10667"/>
                </a:lnTo>
                <a:lnTo>
                  <a:pt x="1577340" y="16001"/>
                </a:lnTo>
                <a:lnTo>
                  <a:pt x="1577340" y="16196"/>
                </a:lnTo>
                <a:lnTo>
                  <a:pt x="1809750" y="75437"/>
                </a:lnTo>
                <a:lnTo>
                  <a:pt x="1812798" y="64769"/>
                </a:lnTo>
                <a:close/>
              </a:path>
              <a:path w="1812925" h="85089">
                <a:moveTo>
                  <a:pt x="1577340" y="16196"/>
                </a:moveTo>
                <a:lnTo>
                  <a:pt x="1577340" y="16001"/>
                </a:lnTo>
                <a:lnTo>
                  <a:pt x="1576578" y="16001"/>
                </a:lnTo>
                <a:lnTo>
                  <a:pt x="1577340" y="161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">
            <a:extLst>
              <a:ext uri="{FF2B5EF4-FFF2-40B4-BE49-F238E27FC236}">
                <a16:creationId xmlns:a16="http://schemas.microsoft.com/office/drawing/2014/main" id="{21528190-2C0E-4B1D-A738-AB5B8FEA413B}"/>
              </a:ext>
            </a:extLst>
          </p:cNvPr>
          <p:cNvSpPr/>
          <p:nvPr/>
        </p:nvSpPr>
        <p:spPr>
          <a:xfrm>
            <a:off x="1702902" y="1825685"/>
            <a:ext cx="1674495" cy="89535"/>
          </a:xfrm>
          <a:custGeom>
            <a:avLst/>
            <a:gdLst/>
            <a:ahLst/>
            <a:cxnLst/>
            <a:rect l="l" t="t" r="r" b="b"/>
            <a:pathLst>
              <a:path w="1674495" h="89535">
                <a:moveTo>
                  <a:pt x="255270" y="89153"/>
                </a:moveTo>
                <a:lnTo>
                  <a:pt x="255270" y="77723"/>
                </a:lnTo>
                <a:lnTo>
                  <a:pt x="253746" y="77723"/>
                </a:lnTo>
                <a:lnTo>
                  <a:pt x="253746" y="77596"/>
                </a:lnTo>
                <a:lnTo>
                  <a:pt x="762" y="56387"/>
                </a:lnTo>
                <a:lnTo>
                  <a:pt x="0" y="67817"/>
                </a:lnTo>
                <a:lnTo>
                  <a:pt x="253746" y="88330"/>
                </a:lnTo>
                <a:lnTo>
                  <a:pt x="253746" y="77723"/>
                </a:lnTo>
                <a:lnTo>
                  <a:pt x="254199" y="77634"/>
                </a:lnTo>
                <a:lnTo>
                  <a:pt x="254199" y="88367"/>
                </a:lnTo>
                <a:lnTo>
                  <a:pt x="254508" y="88391"/>
                </a:lnTo>
                <a:lnTo>
                  <a:pt x="254508" y="89153"/>
                </a:lnTo>
                <a:lnTo>
                  <a:pt x="255270" y="89153"/>
                </a:lnTo>
                <a:close/>
              </a:path>
              <a:path w="1674495" h="89535">
                <a:moveTo>
                  <a:pt x="980694" y="62483"/>
                </a:moveTo>
                <a:lnTo>
                  <a:pt x="980694" y="51815"/>
                </a:lnTo>
                <a:lnTo>
                  <a:pt x="979932" y="51815"/>
                </a:lnTo>
                <a:lnTo>
                  <a:pt x="773430" y="35813"/>
                </a:lnTo>
                <a:lnTo>
                  <a:pt x="465582" y="35813"/>
                </a:lnTo>
                <a:lnTo>
                  <a:pt x="254199" y="77634"/>
                </a:lnTo>
                <a:lnTo>
                  <a:pt x="255270" y="77723"/>
                </a:lnTo>
                <a:lnTo>
                  <a:pt x="255270" y="89153"/>
                </a:lnTo>
                <a:lnTo>
                  <a:pt x="256032" y="88391"/>
                </a:lnTo>
                <a:lnTo>
                  <a:pt x="466344" y="46783"/>
                </a:lnTo>
                <a:lnTo>
                  <a:pt x="466344" y="46481"/>
                </a:lnTo>
                <a:lnTo>
                  <a:pt x="773430" y="46481"/>
                </a:lnTo>
                <a:lnTo>
                  <a:pt x="979932" y="62483"/>
                </a:lnTo>
                <a:lnTo>
                  <a:pt x="980694" y="62483"/>
                </a:lnTo>
                <a:close/>
              </a:path>
              <a:path w="1674495" h="89535">
                <a:moveTo>
                  <a:pt x="467868" y="46481"/>
                </a:moveTo>
                <a:lnTo>
                  <a:pt x="466344" y="46481"/>
                </a:lnTo>
                <a:lnTo>
                  <a:pt x="466344" y="46783"/>
                </a:lnTo>
                <a:lnTo>
                  <a:pt x="467868" y="46481"/>
                </a:lnTo>
                <a:close/>
              </a:path>
              <a:path w="1674495" h="89535">
                <a:moveTo>
                  <a:pt x="980345" y="51789"/>
                </a:moveTo>
                <a:lnTo>
                  <a:pt x="979932" y="51757"/>
                </a:lnTo>
                <a:lnTo>
                  <a:pt x="980345" y="51789"/>
                </a:lnTo>
                <a:close/>
              </a:path>
              <a:path w="1674495" h="89535">
                <a:moveTo>
                  <a:pt x="1560576" y="77723"/>
                </a:moveTo>
                <a:lnTo>
                  <a:pt x="1560576" y="67055"/>
                </a:lnTo>
                <a:lnTo>
                  <a:pt x="1557528" y="67817"/>
                </a:lnTo>
                <a:lnTo>
                  <a:pt x="1557528" y="66875"/>
                </a:lnTo>
                <a:lnTo>
                  <a:pt x="1392174" y="57101"/>
                </a:lnTo>
                <a:lnTo>
                  <a:pt x="1143762" y="41147"/>
                </a:lnTo>
                <a:lnTo>
                  <a:pt x="980345" y="51789"/>
                </a:lnTo>
                <a:lnTo>
                  <a:pt x="980694" y="51815"/>
                </a:lnTo>
                <a:lnTo>
                  <a:pt x="980694" y="62483"/>
                </a:lnTo>
                <a:lnTo>
                  <a:pt x="1144524" y="51815"/>
                </a:lnTo>
                <a:lnTo>
                  <a:pt x="1392936" y="67863"/>
                </a:lnTo>
                <a:lnTo>
                  <a:pt x="1557528" y="77588"/>
                </a:lnTo>
                <a:lnTo>
                  <a:pt x="1557528" y="67817"/>
                </a:lnTo>
                <a:lnTo>
                  <a:pt x="1558936" y="66959"/>
                </a:lnTo>
                <a:lnTo>
                  <a:pt x="1558936" y="77672"/>
                </a:lnTo>
                <a:lnTo>
                  <a:pt x="1560576" y="77723"/>
                </a:lnTo>
                <a:close/>
              </a:path>
              <a:path w="1674495" h="89535">
                <a:moveTo>
                  <a:pt x="1560576" y="67055"/>
                </a:moveTo>
                <a:lnTo>
                  <a:pt x="1558936" y="66959"/>
                </a:lnTo>
                <a:lnTo>
                  <a:pt x="1557528" y="67817"/>
                </a:lnTo>
                <a:lnTo>
                  <a:pt x="1560576" y="67055"/>
                </a:lnTo>
                <a:close/>
              </a:path>
              <a:path w="1674495" h="89535">
                <a:moveTo>
                  <a:pt x="1674114" y="9143"/>
                </a:moveTo>
                <a:lnTo>
                  <a:pt x="1668780" y="0"/>
                </a:lnTo>
                <a:lnTo>
                  <a:pt x="1558936" y="66959"/>
                </a:lnTo>
                <a:lnTo>
                  <a:pt x="1560576" y="67055"/>
                </a:lnTo>
                <a:lnTo>
                  <a:pt x="1560576" y="77723"/>
                </a:lnTo>
                <a:lnTo>
                  <a:pt x="1562100" y="77723"/>
                </a:lnTo>
                <a:lnTo>
                  <a:pt x="1562862" y="76961"/>
                </a:lnTo>
                <a:lnTo>
                  <a:pt x="1674114" y="9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">
            <a:extLst>
              <a:ext uri="{FF2B5EF4-FFF2-40B4-BE49-F238E27FC236}">
                <a16:creationId xmlns:a16="http://schemas.microsoft.com/office/drawing/2014/main" id="{DD2C7E6C-77FB-4238-A415-C129DDBD4A9F}"/>
              </a:ext>
            </a:extLst>
          </p:cNvPr>
          <p:cNvSpPr/>
          <p:nvPr/>
        </p:nvSpPr>
        <p:spPr>
          <a:xfrm>
            <a:off x="1728809" y="1600132"/>
            <a:ext cx="1453515" cy="119380"/>
          </a:xfrm>
          <a:custGeom>
            <a:avLst/>
            <a:gdLst/>
            <a:ahLst/>
            <a:cxnLst/>
            <a:rect l="l" t="t" r="r" b="b"/>
            <a:pathLst>
              <a:path w="1453514" h="119380">
                <a:moveTo>
                  <a:pt x="350520" y="118872"/>
                </a:moveTo>
                <a:lnTo>
                  <a:pt x="350520" y="107442"/>
                </a:lnTo>
                <a:lnTo>
                  <a:pt x="345186" y="112776"/>
                </a:lnTo>
                <a:lnTo>
                  <a:pt x="345186" y="106826"/>
                </a:lnTo>
                <a:lnTo>
                  <a:pt x="172212" y="86868"/>
                </a:lnTo>
                <a:lnTo>
                  <a:pt x="2286" y="48768"/>
                </a:lnTo>
                <a:lnTo>
                  <a:pt x="0" y="59436"/>
                </a:lnTo>
                <a:lnTo>
                  <a:pt x="169926" y="97536"/>
                </a:lnTo>
                <a:lnTo>
                  <a:pt x="345186" y="118329"/>
                </a:lnTo>
                <a:lnTo>
                  <a:pt x="345186" y="112776"/>
                </a:lnTo>
                <a:lnTo>
                  <a:pt x="345467" y="106859"/>
                </a:lnTo>
                <a:lnTo>
                  <a:pt x="345467" y="118362"/>
                </a:lnTo>
                <a:lnTo>
                  <a:pt x="348996" y="118781"/>
                </a:lnTo>
                <a:lnTo>
                  <a:pt x="350520" y="118872"/>
                </a:lnTo>
                <a:close/>
              </a:path>
              <a:path w="1453514" h="119380">
                <a:moveTo>
                  <a:pt x="350520" y="107442"/>
                </a:moveTo>
                <a:lnTo>
                  <a:pt x="345467" y="106859"/>
                </a:lnTo>
                <a:lnTo>
                  <a:pt x="345186" y="112776"/>
                </a:lnTo>
                <a:lnTo>
                  <a:pt x="350520" y="107442"/>
                </a:lnTo>
                <a:close/>
              </a:path>
              <a:path w="1453514" h="119380">
                <a:moveTo>
                  <a:pt x="1239774" y="76200"/>
                </a:moveTo>
                <a:lnTo>
                  <a:pt x="1239774" y="65532"/>
                </a:lnTo>
                <a:lnTo>
                  <a:pt x="1238250" y="65532"/>
                </a:lnTo>
                <a:lnTo>
                  <a:pt x="1075182" y="59436"/>
                </a:lnTo>
                <a:lnTo>
                  <a:pt x="834390" y="35814"/>
                </a:lnTo>
                <a:lnTo>
                  <a:pt x="692658" y="25146"/>
                </a:lnTo>
                <a:lnTo>
                  <a:pt x="489204" y="35695"/>
                </a:lnTo>
                <a:lnTo>
                  <a:pt x="486156" y="35814"/>
                </a:lnTo>
                <a:lnTo>
                  <a:pt x="485394" y="36576"/>
                </a:lnTo>
                <a:lnTo>
                  <a:pt x="348996" y="92202"/>
                </a:lnTo>
                <a:lnTo>
                  <a:pt x="347472" y="92964"/>
                </a:lnTo>
                <a:lnTo>
                  <a:pt x="345948" y="95250"/>
                </a:lnTo>
                <a:lnTo>
                  <a:pt x="345948" y="96774"/>
                </a:lnTo>
                <a:lnTo>
                  <a:pt x="345467" y="106859"/>
                </a:lnTo>
                <a:lnTo>
                  <a:pt x="350520" y="107442"/>
                </a:lnTo>
                <a:lnTo>
                  <a:pt x="350520" y="118872"/>
                </a:lnTo>
                <a:lnTo>
                  <a:pt x="351282" y="118872"/>
                </a:lnTo>
                <a:lnTo>
                  <a:pt x="352806" y="118110"/>
                </a:lnTo>
                <a:lnTo>
                  <a:pt x="353568" y="117348"/>
                </a:lnTo>
                <a:lnTo>
                  <a:pt x="353568" y="102870"/>
                </a:lnTo>
                <a:lnTo>
                  <a:pt x="356616" y="97536"/>
                </a:lnTo>
                <a:lnTo>
                  <a:pt x="356616" y="101602"/>
                </a:lnTo>
                <a:lnTo>
                  <a:pt x="487680" y="47115"/>
                </a:lnTo>
                <a:lnTo>
                  <a:pt x="487680" y="46482"/>
                </a:lnTo>
                <a:lnTo>
                  <a:pt x="693420" y="35814"/>
                </a:lnTo>
                <a:lnTo>
                  <a:pt x="833628" y="46482"/>
                </a:lnTo>
                <a:lnTo>
                  <a:pt x="1073658" y="70104"/>
                </a:lnTo>
                <a:lnTo>
                  <a:pt x="1238250" y="76171"/>
                </a:lnTo>
                <a:lnTo>
                  <a:pt x="1239774" y="76200"/>
                </a:lnTo>
                <a:close/>
              </a:path>
              <a:path w="1453514" h="119380">
                <a:moveTo>
                  <a:pt x="356616" y="97536"/>
                </a:moveTo>
                <a:lnTo>
                  <a:pt x="353568" y="102870"/>
                </a:lnTo>
                <a:lnTo>
                  <a:pt x="356418" y="101684"/>
                </a:lnTo>
                <a:lnTo>
                  <a:pt x="356616" y="97536"/>
                </a:lnTo>
                <a:close/>
              </a:path>
              <a:path w="1453514" h="119380">
                <a:moveTo>
                  <a:pt x="356418" y="101684"/>
                </a:moveTo>
                <a:lnTo>
                  <a:pt x="353568" y="102870"/>
                </a:lnTo>
                <a:lnTo>
                  <a:pt x="353568" y="117348"/>
                </a:lnTo>
                <a:lnTo>
                  <a:pt x="355092" y="116586"/>
                </a:lnTo>
                <a:lnTo>
                  <a:pt x="355854" y="115062"/>
                </a:lnTo>
                <a:lnTo>
                  <a:pt x="355854" y="113538"/>
                </a:lnTo>
                <a:lnTo>
                  <a:pt x="356418" y="101684"/>
                </a:lnTo>
                <a:close/>
              </a:path>
              <a:path w="1453514" h="119380">
                <a:moveTo>
                  <a:pt x="356616" y="101602"/>
                </a:moveTo>
                <a:lnTo>
                  <a:pt x="356616" y="97536"/>
                </a:lnTo>
                <a:lnTo>
                  <a:pt x="356418" y="101684"/>
                </a:lnTo>
                <a:lnTo>
                  <a:pt x="356616" y="101602"/>
                </a:lnTo>
                <a:close/>
              </a:path>
              <a:path w="1453514" h="119380">
                <a:moveTo>
                  <a:pt x="489204" y="46482"/>
                </a:moveTo>
                <a:lnTo>
                  <a:pt x="487680" y="46482"/>
                </a:lnTo>
                <a:lnTo>
                  <a:pt x="487680" y="47115"/>
                </a:lnTo>
                <a:lnTo>
                  <a:pt x="489204" y="46482"/>
                </a:lnTo>
                <a:close/>
              </a:path>
              <a:path w="1453514" h="119380">
                <a:moveTo>
                  <a:pt x="1238412" y="65481"/>
                </a:moveTo>
                <a:lnTo>
                  <a:pt x="1238250" y="65475"/>
                </a:lnTo>
                <a:lnTo>
                  <a:pt x="1238412" y="65481"/>
                </a:lnTo>
                <a:close/>
              </a:path>
              <a:path w="1453514" h="119380">
                <a:moveTo>
                  <a:pt x="1453134" y="10668"/>
                </a:moveTo>
                <a:lnTo>
                  <a:pt x="1450086" y="0"/>
                </a:lnTo>
                <a:lnTo>
                  <a:pt x="1238412" y="65481"/>
                </a:lnTo>
                <a:lnTo>
                  <a:pt x="1239774" y="65532"/>
                </a:lnTo>
                <a:lnTo>
                  <a:pt x="1239774" y="76200"/>
                </a:lnTo>
                <a:lnTo>
                  <a:pt x="1241298" y="76200"/>
                </a:lnTo>
                <a:lnTo>
                  <a:pt x="1453134" y="10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5">
            <a:extLst>
              <a:ext uri="{FF2B5EF4-FFF2-40B4-BE49-F238E27FC236}">
                <a16:creationId xmlns:a16="http://schemas.microsoft.com/office/drawing/2014/main" id="{7EB0872D-3C8E-42D3-B5C9-93E25B4F7A84}"/>
              </a:ext>
            </a:extLst>
          </p:cNvPr>
          <p:cNvSpPr/>
          <p:nvPr/>
        </p:nvSpPr>
        <p:spPr>
          <a:xfrm>
            <a:off x="1970364" y="1454591"/>
            <a:ext cx="1121410" cy="67945"/>
          </a:xfrm>
          <a:custGeom>
            <a:avLst/>
            <a:gdLst/>
            <a:ahLst/>
            <a:cxnLst/>
            <a:rect l="l" t="t" r="r" b="b"/>
            <a:pathLst>
              <a:path w="1121410" h="67944">
                <a:moveTo>
                  <a:pt x="1120902" y="9906"/>
                </a:moveTo>
                <a:lnTo>
                  <a:pt x="1117854" y="0"/>
                </a:lnTo>
                <a:lnTo>
                  <a:pt x="1091946" y="8382"/>
                </a:lnTo>
                <a:lnTo>
                  <a:pt x="998982" y="28956"/>
                </a:lnTo>
                <a:lnTo>
                  <a:pt x="888492" y="50292"/>
                </a:lnTo>
                <a:lnTo>
                  <a:pt x="742950" y="57150"/>
                </a:lnTo>
                <a:lnTo>
                  <a:pt x="611124" y="46482"/>
                </a:lnTo>
                <a:lnTo>
                  <a:pt x="493014" y="32766"/>
                </a:lnTo>
                <a:lnTo>
                  <a:pt x="252984" y="25908"/>
                </a:lnTo>
                <a:lnTo>
                  <a:pt x="92964" y="25908"/>
                </a:lnTo>
                <a:lnTo>
                  <a:pt x="1524" y="10668"/>
                </a:lnTo>
                <a:lnTo>
                  <a:pt x="0" y="21336"/>
                </a:lnTo>
                <a:lnTo>
                  <a:pt x="92202" y="36576"/>
                </a:lnTo>
                <a:lnTo>
                  <a:pt x="252984" y="36576"/>
                </a:lnTo>
                <a:lnTo>
                  <a:pt x="492252" y="43434"/>
                </a:lnTo>
                <a:lnTo>
                  <a:pt x="610362" y="57150"/>
                </a:lnTo>
                <a:lnTo>
                  <a:pt x="742188" y="67818"/>
                </a:lnTo>
                <a:lnTo>
                  <a:pt x="888492" y="60960"/>
                </a:lnTo>
                <a:lnTo>
                  <a:pt x="1000506" y="39624"/>
                </a:lnTo>
                <a:lnTo>
                  <a:pt x="1094994" y="19050"/>
                </a:lnTo>
                <a:lnTo>
                  <a:pt x="1120902" y="9906"/>
                </a:lnTo>
                <a:close/>
              </a:path>
              <a:path w="1121410" h="67944">
                <a:moveTo>
                  <a:pt x="93726" y="25908"/>
                </a:moveTo>
                <a:lnTo>
                  <a:pt x="92964" y="25782"/>
                </a:lnTo>
                <a:lnTo>
                  <a:pt x="93726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6">
            <a:extLst>
              <a:ext uri="{FF2B5EF4-FFF2-40B4-BE49-F238E27FC236}">
                <a16:creationId xmlns:a16="http://schemas.microsoft.com/office/drawing/2014/main" id="{E2F21FA2-C106-4B7B-BDD3-40207CA7AB97}"/>
              </a:ext>
            </a:extLst>
          </p:cNvPr>
          <p:cNvSpPr txBox="1"/>
          <p:nvPr/>
        </p:nvSpPr>
        <p:spPr>
          <a:xfrm>
            <a:off x="1977222" y="2010564"/>
            <a:ext cx="296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5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3" name="object 17">
            <a:extLst>
              <a:ext uri="{FF2B5EF4-FFF2-40B4-BE49-F238E27FC236}">
                <a16:creationId xmlns:a16="http://schemas.microsoft.com/office/drawing/2014/main" id="{67D56C22-91FA-4C4C-BB63-17A41C1299CB}"/>
              </a:ext>
            </a:extLst>
          </p:cNvPr>
          <p:cNvSpPr txBox="1"/>
          <p:nvPr/>
        </p:nvSpPr>
        <p:spPr>
          <a:xfrm>
            <a:off x="2493096" y="1759107"/>
            <a:ext cx="39686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5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8">
            <a:extLst>
              <a:ext uri="{FF2B5EF4-FFF2-40B4-BE49-F238E27FC236}">
                <a16:creationId xmlns:a16="http://schemas.microsoft.com/office/drawing/2014/main" id="{69B2CB7C-1FEE-4EB9-A24E-D95ECE8201D5}"/>
              </a:ext>
            </a:extLst>
          </p:cNvPr>
          <p:cNvSpPr txBox="1"/>
          <p:nvPr/>
        </p:nvSpPr>
        <p:spPr>
          <a:xfrm>
            <a:off x="2155527" y="1541937"/>
            <a:ext cx="39686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5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5" name="object 19">
            <a:extLst>
              <a:ext uri="{FF2B5EF4-FFF2-40B4-BE49-F238E27FC236}">
                <a16:creationId xmlns:a16="http://schemas.microsoft.com/office/drawing/2014/main" id="{3AB1E1C0-299C-4F39-9368-9EED51FB0F68}"/>
              </a:ext>
            </a:extLst>
          </p:cNvPr>
          <p:cNvSpPr txBox="1"/>
          <p:nvPr/>
        </p:nvSpPr>
        <p:spPr>
          <a:xfrm>
            <a:off x="2234777" y="2267363"/>
            <a:ext cx="296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5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F64193C8-B2E4-4BBA-9EF0-73764EC086C9}"/>
              </a:ext>
            </a:extLst>
          </p:cNvPr>
          <p:cNvSpPr/>
          <p:nvPr/>
        </p:nvSpPr>
        <p:spPr>
          <a:xfrm>
            <a:off x="1025484" y="2508437"/>
            <a:ext cx="3217164" cy="224256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21">
            <a:extLst>
              <a:ext uri="{FF2B5EF4-FFF2-40B4-BE49-F238E27FC236}">
                <a16:creationId xmlns:a16="http://schemas.microsoft.com/office/drawing/2014/main" id="{0B52AC42-C59B-4B35-A310-A596038CCDA8}"/>
              </a:ext>
            </a:extLst>
          </p:cNvPr>
          <p:cNvSpPr/>
          <p:nvPr/>
        </p:nvSpPr>
        <p:spPr>
          <a:xfrm>
            <a:off x="1017101" y="2500054"/>
            <a:ext cx="3233420" cy="2259330"/>
          </a:xfrm>
          <a:custGeom>
            <a:avLst/>
            <a:gdLst/>
            <a:ahLst/>
            <a:cxnLst/>
            <a:rect l="l" t="t" r="r" b="b"/>
            <a:pathLst>
              <a:path w="3233420" h="2259329">
                <a:moveTo>
                  <a:pt x="3233166" y="2259330"/>
                </a:moveTo>
                <a:lnTo>
                  <a:pt x="3233166" y="0"/>
                </a:lnTo>
                <a:lnTo>
                  <a:pt x="0" y="0"/>
                </a:lnTo>
                <a:lnTo>
                  <a:pt x="0" y="2259330"/>
                </a:lnTo>
                <a:lnTo>
                  <a:pt x="3810" y="2259330"/>
                </a:lnTo>
                <a:lnTo>
                  <a:pt x="3809" y="8382"/>
                </a:lnTo>
                <a:lnTo>
                  <a:pt x="8382" y="3810"/>
                </a:lnTo>
                <a:lnTo>
                  <a:pt x="8382" y="8382"/>
                </a:lnTo>
                <a:lnTo>
                  <a:pt x="3225546" y="8382"/>
                </a:lnTo>
                <a:lnTo>
                  <a:pt x="3225546" y="3810"/>
                </a:lnTo>
                <a:lnTo>
                  <a:pt x="3229356" y="8382"/>
                </a:lnTo>
                <a:lnTo>
                  <a:pt x="3229356" y="2259330"/>
                </a:lnTo>
                <a:lnTo>
                  <a:pt x="3233166" y="2259330"/>
                </a:lnTo>
                <a:close/>
              </a:path>
              <a:path w="3233420" h="2259329">
                <a:moveTo>
                  <a:pt x="8382" y="8382"/>
                </a:moveTo>
                <a:lnTo>
                  <a:pt x="8382" y="3810"/>
                </a:lnTo>
                <a:lnTo>
                  <a:pt x="3809" y="8382"/>
                </a:lnTo>
                <a:lnTo>
                  <a:pt x="8382" y="8382"/>
                </a:lnTo>
                <a:close/>
              </a:path>
              <a:path w="3233420" h="2259329">
                <a:moveTo>
                  <a:pt x="8382" y="2250948"/>
                </a:moveTo>
                <a:lnTo>
                  <a:pt x="8382" y="8382"/>
                </a:lnTo>
                <a:lnTo>
                  <a:pt x="3809" y="8382"/>
                </a:lnTo>
                <a:lnTo>
                  <a:pt x="3810" y="2250948"/>
                </a:lnTo>
                <a:lnTo>
                  <a:pt x="8382" y="2250948"/>
                </a:lnTo>
                <a:close/>
              </a:path>
              <a:path w="3233420" h="2259329">
                <a:moveTo>
                  <a:pt x="3229356" y="2250948"/>
                </a:moveTo>
                <a:lnTo>
                  <a:pt x="3810" y="2250948"/>
                </a:lnTo>
                <a:lnTo>
                  <a:pt x="8382" y="2254758"/>
                </a:lnTo>
                <a:lnTo>
                  <a:pt x="8382" y="2259330"/>
                </a:lnTo>
                <a:lnTo>
                  <a:pt x="3225546" y="2259330"/>
                </a:lnTo>
                <a:lnTo>
                  <a:pt x="3225546" y="2254758"/>
                </a:lnTo>
                <a:lnTo>
                  <a:pt x="3229356" y="2250948"/>
                </a:lnTo>
                <a:close/>
              </a:path>
              <a:path w="3233420" h="2259329">
                <a:moveTo>
                  <a:pt x="8382" y="2259330"/>
                </a:moveTo>
                <a:lnTo>
                  <a:pt x="8382" y="2254758"/>
                </a:lnTo>
                <a:lnTo>
                  <a:pt x="3810" y="2250948"/>
                </a:lnTo>
                <a:lnTo>
                  <a:pt x="3810" y="2259330"/>
                </a:lnTo>
                <a:lnTo>
                  <a:pt x="8382" y="2259330"/>
                </a:lnTo>
                <a:close/>
              </a:path>
              <a:path w="3233420" h="2259329">
                <a:moveTo>
                  <a:pt x="3229356" y="8382"/>
                </a:moveTo>
                <a:lnTo>
                  <a:pt x="3225546" y="3810"/>
                </a:lnTo>
                <a:lnTo>
                  <a:pt x="3225546" y="8382"/>
                </a:lnTo>
                <a:lnTo>
                  <a:pt x="3229356" y="8382"/>
                </a:lnTo>
                <a:close/>
              </a:path>
              <a:path w="3233420" h="2259329">
                <a:moveTo>
                  <a:pt x="3229356" y="2250948"/>
                </a:moveTo>
                <a:lnTo>
                  <a:pt x="3229356" y="8382"/>
                </a:lnTo>
                <a:lnTo>
                  <a:pt x="3225546" y="8382"/>
                </a:lnTo>
                <a:lnTo>
                  <a:pt x="3225546" y="2250948"/>
                </a:lnTo>
                <a:lnTo>
                  <a:pt x="3229356" y="2250948"/>
                </a:lnTo>
                <a:close/>
              </a:path>
              <a:path w="3233420" h="2259329">
                <a:moveTo>
                  <a:pt x="3229356" y="2259330"/>
                </a:moveTo>
                <a:lnTo>
                  <a:pt x="3229356" y="2250948"/>
                </a:lnTo>
                <a:lnTo>
                  <a:pt x="3225546" y="2254758"/>
                </a:lnTo>
                <a:lnTo>
                  <a:pt x="3225546" y="2259330"/>
                </a:lnTo>
                <a:lnTo>
                  <a:pt x="3229356" y="2259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22">
            <a:extLst>
              <a:ext uri="{FF2B5EF4-FFF2-40B4-BE49-F238E27FC236}">
                <a16:creationId xmlns:a16="http://schemas.microsoft.com/office/drawing/2014/main" id="{9F52B036-A985-4F8F-8292-2AC1B59984B3}"/>
              </a:ext>
            </a:extLst>
          </p:cNvPr>
          <p:cNvSpPr/>
          <p:nvPr/>
        </p:nvSpPr>
        <p:spPr>
          <a:xfrm>
            <a:off x="2246970" y="3976810"/>
            <a:ext cx="1964055" cy="222885"/>
          </a:xfrm>
          <a:custGeom>
            <a:avLst/>
            <a:gdLst/>
            <a:ahLst/>
            <a:cxnLst/>
            <a:rect l="l" t="t" r="r" b="b"/>
            <a:pathLst>
              <a:path w="1964054" h="222885">
                <a:moveTo>
                  <a:pt x="431811" y="211576"/>
                </a:moveTo>
                <a:lnTo>
                  <a:pt x="205740" y="178307"/>
                </a:lnTo>
                <a:lnTo>
                  <a:pt x="204215" y="178395"/>
                </a:lnTo>
                <a:lnTo>
                  <a:pt x="0" y="201929"/>
                </a:lnTo>
                <a:lnTo>
                  <a:pt x="762" y="212597"/>
                </a:lnTo>
                <a:lnTo>
                  <a:pt x="204215" y="189907"/>
                </a:lnTo>
                <a:lnTo>
                  <a:pt x="204215" y="189737"/>
                </a:lnTo>
                <a:lnTo>
                  <a:pt x="205740" y="189737"/>
                </a:lnTo>
                <a:lnTo>
                  <a:pt x="205740" y="189957"/>
                </a:lnTo>
                <a:lnTo>
                  <a:pt x="429768" y="222175"/>
                </a:lnTo>
                <a:lnTo>
                  <a:pt x="429768" y="212597"/>
                </a:lnTo>
                <a:lnTo>
                  <a:pt x="431811" y="211576"/>
                </a:lnTo>
                <a:close/>
              </a:path>
              <a:path w="1964054" h="222885">
                <a:moveTo>
                  <a:pt x="204881" y="189833"/>
                </a:moveTo>
                <a:lnTo>
                  <a:pt x="204215" y="189737"/>
                </a:lnTo>
                <a:lnTo>
                  <a:pt x="204215" y="189907"/>
                </a:lnTo>
                <a:lnTo>
                  <a:pt x="204881" y="189833"/>
                </a:lnTo>
                <a:close/>
              </a:path>
              <a:path w="1964054" h="222885">
                <a:moveTo>
                  <a:pt x="205740" y="189957"/>
                </a:moveTo>
                <a:lnTo>
                  <a:pt x="205740" y="189737"/>
                </a:lnTo>
                <a:lnTo>
                  <a:pt x="204881" y="189833"/>
                </a:lnTo>
                <a:lnTo>
                  <a:pt x="205740" y="189957"/>
                </a:lnTo>
                <a:close/>
              </a:path>
              <a:path w="1964054" h="222885">
                <a:moveTo>
                  <a:pt x="433578" y="211835"/>
                </a:moveTo>
                <a:lnTo>
                  <a:pt x="431811" y="211576"/>
                </a:lnTo>
                <a:lnTo>
                  <a:pt x="429768" y="212597"/>
                </a:lnTo>
                <a:lnTo>
                  <a:pt x="433578" y="211835"/>
                </a:lnTo>
                <a:close/>
              </a:path>
              <a:path w="1964054" h="222885">
                <a:moveTo>
                  <a:pt x="433578" y="222503"/>
                </a:moveTo>
                <a:lnTo>
                  <a:pt x="433578" y="211835"/>
                </a:lnTo>
                <a:lnTo>
                  <a:pt x="429768" y="212597"/>
                </a:lnTo>
                <a:lnTo>
                  <a:pt x="429768" y="222175"/>
                </a:lnTo>
                <a:lnTo>
                  <a:pt x="431811" y="222469"/>
                </a:lnTo>
                <a:lnTo>
                  <a:pt x="433578" y="222503"/>
                </a:lnTo>
                <a:close/>
              </a:path>
              <a:path w="1964054" h="222885">
                <a:moveTo>
                  <a:pt x="494489" y="180237"/>
                </a:moveTo>
                <a:lnTo>
                  <a:pt x="431811" y="211576"/>
                </a:lnTo>
                <a:lnTo>
                  <a:pt x="433578" y="211835"/>
                </a:lnTo>
                <a:lnTo>
                  <a:pt x="433578" y="222503"/>
                </a:lnTo>
                <a:lnTo>
                  <a:pt x="435102" y="222503"/>
                </a:lnTo>
                <a:lnTo>
                  <a:pt x="493776" y="192837"/>
                </a:lnTo>
                <a:lnTo>
                  <a:pt x="493776" y="182117"/>
                </a:lnTo>
                <a:lnTo>
                  <a:pt x="494489" y="180237"/>
                </a:lnTo>
                <a:close/>
              </a:path>
              <a:path w="1964054" h="222885">
                <a:moveTo>
                  <a:pt x="496823" y="179069"/>
                </a:moveTo>
                <a:lnTo>
                  <a:pt x="494489" y="180237"/>
                </a:lnTo>
                <a:lnTo>
                  <a:pt x="493776" y="182117"/>
                </a:lnTo>
                <a:lnTo>
                  <a:pt x="496823" y="179069"/>
                </a:lnTo>
                <a:close/>
              </a:path>
              <a:path w="1964054" h="222885">
                <a:moveTo>
                  <a:pt x="496823" y="191296"/>
                </a:moveTo>
                <a:lnTo>
                  <a:pt x="496823" y="179069"/>
                </a:lnTo>
                <a:lnTo>
                  <a:pt x="493776" y="182117"/>
                </a:lnTo>
                <a:lnTo>
                  <a:pt x="493776" y="192837"/>
                </a:lnTo>
                <a:lnTo>
                  <a:pt x="496823" y="191296"/>
                </a:lnTo>
                <a:close/>
              </a:path>
              <a:path w="1964054" h="222885">
                <a:moveTo>
                  <a:pt x="1591056" y="195071"/>
                </a:moveTo>
                <a:lnTo>
                  <a:pt x="1591056" y="184403"/>
                </a:lnTo>
                <a:lnTo>
                  <a:pt x="1589532" y="184403"/>
                </a:lnTo>
                <a:lnTo>
                  <a:pt x="1589532" y="184203"/>
                </a:lnTo>
                <a:lnTo>
                  <a:pt x="1086612" y="118109"/>
                </a:lnTo>
                <a:lnTo>
                  <a:pt x="726186" y="89915"/>
                </a:lnTo>
                <a:lnTo>
                  <a:pt x="530352" y="89915"/>
                </a:lnTo>
                <a:lnTo>
                  <a:pt x="528066" y="91439"/>
                </a:lnTo>
                <a:lnTo>
                  <a:pt x="527304" y="93725"/>
                </a:lnTo>
                <a:lnTo>
                  <a:pt x="494489" y="180237"/>
                </a:lnTo>
                <a:lnTo>
                  <a:pt x="496823" y="179069"/>
                </a:lnTo>
                <a:lnTo>
                  <a:pt x="496823" y="191296"/>
                </a:lnTo>
                <a:lnTo>
                  <a:pt x="502920" y="188213"/>
                </a:lnTo>
                <a:lnTo>
                  <a:pt x="503681" y="187451"/>
                </a:lnTo>
                <a:lnTo>
                  <a:pt x="504444" y="185927"/>
                </a:lnTo>
                <a:lnTo>
                  <a:pt x="532638" y="111598"/>
                </a:lnTo>
                <a:lnTo>
                  <a:pt x="532638" y="101345"/>
                </a:lnTo>
                <a:lnTo>
                  <a:pt x="537972" y="97535"/>
                </a:lnTo>
                <a:lnTo>
                  <a:pt x="537972" y="101345"/>
                </a:lnTo>
                <a:lnTo>
                  <a:pt x="726186" y="101345"/>
                </a:lnTo>
                <a:lnTo>
                  <a:pt x="1085850" y="128777"/>
                </a:lnTo>
                <a:lnTo>
                  <a:pt x="1589532" y="195071"/>
                </a:lnTo>
                <a:lnTo>
                  <a:pt x="1589532" y="184403"/>
                </a:lnTo>
                <a:lnTo>
                  <a:pt x="1590030" y="184269"/>
                </a:lnTo>
                <a:lnTo>
                  <a:pt x="1590030" y="195071"/>
                </a:lnTo>
                <a:lnTo>
                  <a:pt x="1591056" y="195071"/>
                </a:lnTo>
                <a:close/>
              </a:path>
              <a:path w="1964054" h="222885">
                <a:moveTo>
                  <a:pt x="537972" y="97535"/>
                </a:moveTo>
                <a:lnTo>
                  <a:pt x="532638" y="101345"/>
                </a:lnTo>
                <a:lnTo>
                  <a:pt x="536526" y="101345"/>
                </a:lnTo>
                <a:lnTo>
                  <a:pt x="537972" y="97535"/>
                </a:lnTo>
                <a:close/>
              </a:path>
              <a:path w="1964054" h="222885">
                <a:moveTo>
                  <a:pt x="536526" y="101345"/>
                </a:moveTo>
                <a:lnTo>
                  <a:pt x="532638" y="101345"/>
                </a:lnTo>
                <a:lnTo>
                  <a:pt x="532638" y="111598"/>
                </a:lnTo>
                <a:lnTo>
                  <a:pt x="536526" y="101345"/>
                </a:lnTo>
                <a:close/>
              </a:path>
              <a:path w="1964054" h="222885">
                <a:moveTo>
                  <a:pt x="537972" y="101345"/>
                </a:moveTo>
                <a:lnTo>
                  <a:pt x="537972" y="97535"/>
                </a:lnTo>
                <a:lnTo>
                  <a:pt x="536526" y="101345"/>
                </a:lnTo>
                <a:lnTo>
                  <a:pt x="537972" y="101345"/>
                </a:lnTo>
                <a:close/>
              </a:path>
              <a:path w="1964054" h="222885">
                <a:moveTo>
                  <a:pt x="1591056" y="184403"/>
                </a:moveTo>
                <a:lnTo>
                  <a:pt x="1590030" y="184269"/>
                </a:lnTo>
                <a:lnTo>
                  <a:pt x="1589532" y="184403"/>
                </a:lnTo>
                <a:lnTo>
                  <a:pt x="1591056" y="184403"/>
                </a:lnTo>
                <a:close/>
              </a:path>
              <a:path w="1964054" h="222885">
                <a:moveTo>
                  <a:pt x="1875112" y="107138"/>
                </a:moveTo>
                <a:lnTo>
                  <a:pt x="1590030" y="184269"/>
                </a:lnTo>
                <a:lnTo>
                  <a:pt x="1591056" y="184403"/>
                </a:lnTo>
                <a:lnTo>
                  <a:pt x="1591056" y="195071"/>
                </a:lnTo>
                <a:lnTo>
                  <a:pt x="1591818" y="195071"/>
                </a:lnTo>
                <a:lnTo>
                  <a:pt x="1873758" y="118992"/>
                </a:lnTo>
                <a:lnTo>
                  <a:pt x="1873758" y="108965"/>
                </a:lnTo>
                <a:lnTo>
                  <a:pt x="1875112" y="107138"/>
                </a:lnTo>
                <a:close/>
              </a:path>
              <a:path w="1964054" h="222885">
                <a:moveTo>
                  <a:pt x="1876806" y="106679"/>
                </a:moveTo>
                <a:lnTo>
                  <a:pt x="1875112" y="107138"/>
                </a:lnTo>
                <a:lnTo>
                  <a:pt x="1873758" y="108965"/>
                </a:lnTo>
                <a:lnTo>
                  <a:pt x="1876806" y="106679"/>
                </a:lnTo>
                <a:close/>
              </a:path>
              <a:path w="1964054" h="222885">
                <a:moveTo>
                  <a:pt x="1876806" y="118170"/>
                </a:moveTo>
                <a:lnTo>
                  <a:pt x="1876806" y="106679"/>
                </a:lnTo>
                <a:lnTo>
                  <a:pt x="1873758" y="108965"/>
                </a:lnTo>
                <a:lnTo>
                  <a:pt x="1873758" y="118992"/>
                </a:lnTo>
                <a:lnTo>
                  <a:pt x="1876806" y="118170"/>
                </a:lnTo>
                <a:close/>
              </a:path>
              <a:path w="1964054" h="222885">
                <a:moveTo>
                  <a:pt x="1963674" y="6095"/>
                </a:moveTo>
                <a:lnTo>
                  <a:pt x="1954530" y="0"/>
                </a:lnTo>
                <a:lnTo>
                  <a:pt x="1875112" y="107138"/>
                </a:lnTo>
                <a:lnTo>
                  <a:pt x="1876806" y="106679"/>
                </a:lnTo>
                <a:lnTo>
                  <a:pt x="1876806" y="118170"/>
                </a:lnTo>
                <a:lnTo>
                  <a:pt x="1879854" y="117347"/>
                </a:lnTo>
                <a:lnTo>
                  <a:pt x="1881377" y="116585"/>
                </a:lnTo>
                <a:lnTo>
                  <a:pt x="1882902" y="115061"/>
                </a:lnTo>
                <a:lnTo>
                  <a:pt x="1963674" y="6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3">
            <a:extLst>
              <a:ext uri="{FF2B5EF4-FFF2-40B4-BE49-F238E27FC236}">
                <a16:creationId xmlns:a16="http://schemas.microsoft.com/office/drawing/2014/main" id="{5646C65B-1033-40C3-9B64-E72979F874FE}"/>
              </a:ext>
            </a:extLst>
          </p:cNvPr>
          <p:cNvSpPr txBox="1"/>
          <p:nvPr/>
        </p:nvSpPr>
        <p:spPr>
          <a:xfrm>
            <a:off x="3207979" y="4218133"/>
            <a:ext cx="3388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50" name="object 24">
            <a:extLst>
              <a:ext uri="{FF2B5EF4-FFF2-40B4-BE49-F238E27FC236}">
                <a16:creationId xmlns:a16="http://schemas.microsoft.com/office/drawing/2014/main" id="{FA09BF04-3286-41CF-AF99-6DBFDFF9DBD9}"/>
              </a:ext>
            </a:extLst>
          </p:cNvPr>
          <p:cNvSpPr/>
          <p:nvPr/>
        </p:nvSpPr>
        <p:spPr>
          <a:xfrm>
            <a:off x="1641942" y="3469319"/>
            <a:ext cx="257810" cy="260985"/>
          </a:xfrm>
          <a:custGeom>
            <a:avLst/>
            <a:gdLst/>
            <a:ahLst/>
            <a:cxnLst/>
            <a:rect l="l" t="t" r="r" b="b"/>
            <a:pathLst>
              <a:path w="257810" h="260985">
                <a:moveTo>
                  <a:pt x="215385" y="49902"/>
                </a:moveTo>
                <a:lnTo>
                  <a:pt x="207639" y="42410"/>
                </a:lnTo>
                <a:lnTo>
                  <a:pt x="0" y="252983"/>
                </a:lnTo>
                <a:lnTo>
                  <a:pt x="7619" y="260603"/>
                </a:lnTo>
                <a:lnTo>
                  <a:pt x="215385" y="49902"/>
                </a:lnTo>
                <a:close/>
              </a:path>
              <a:path w="257810" h="260985">
                <a:moveTo>
                  <a:pt x="257555" y="0"/>
                </a:moveTo>
                <a:lnTo>
                  <a:pt x="188213" y="23621"/>
                </a:lnTo>
                <a:lnTo>
                  <a:pt x="207639" y="42410"/>
                </a:lnTo>
                <a:lnTo>
                  <a:pt x="215645" y="34289"/>
                </a:lnTo>
                <a:lnTo>
                  <a:pt x="223265" y="41909"/>
                </a:lnTo>
                <a:lnTo>
                  <a:pt x="223265" y="57524"/>
                </a:lnTo>
                <a:lnTo>
                  <a:pt x="234695" y="68579"/>
                </a:lnTo>
                <a:lnTo>
                  <a:pt x="257555" y="0"/>
                </a:lnTo>
                <a:close/>
              </a:path>
              <a:path w="257810" h="260985">
                <a:moveTo>
                  <a:pt x="223265" y="41909"/>
                </a:moveTo>
                <a:lnTo>
                  <a:pt x="215645" y="34289"/>
                </a:lnTo>
                <a:lnTo>
                  <a:pt x="207639" y="42410"/>
                </a:lnTo>
                <a:lnTo>
                  <a:pt x="215385" y="49902"/>
                </a:lnTo>
                <a:lnTo>
                  <a:pt x="223265" y="41909"/>
                </a:lnTo>
                <a:close/>
              </a:path>
              <a:path w="257810" h="260985">
                <a:moveTo>
                  <a:pt x="223265" y="57524"/>
                </a:moveTo>
                <a:lnTo>
                  <a:pt x="223265" y="41909"/>
                </a:lnTo>
                <a:lnTo>
                  <a:pt x="215385" y="49902"/>
                </a:lnTo>
                <a:lnTo>
                  <a:pt x="223265" y="57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5">
            <a:extLst>
              <a:ext uri="{FF2B5EF4-FFF2-40B4-BE49-F238E27FC236}">
                <a16:creationId xmlns:a16="http://schemas.microsoft.com/office/drawing/2014/main" id="{579E31C9-77A5-4C2C-939E-11F27C8CFF07}"/>
              </a:ext>
            </a:extLst>
          </p:cNvPr>
          <p:cNvSpPr txBox="1"/>
          <p:nvPr/>
        </p:nvSpPr>
        <p:spPr>
          <a:xfrm>
            <a:off x="2285890" y="3015945"/>
            <a:ext cx="490033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900" dirty="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430"/>
              </a:spcBef>
            </a:pPr>
            <a:r>
              <a:rPr sz="900" b="1" spc="15" dirty="0">
                <a:solidFill>
                  <a:srgbClr val="00FFFF"/>
                </a:solidFill>
                <a:latin typeface="Arial"/>
                <a:cs typeface="Arial"/>
              </a:rPr>
              <a:t>pool</a:t>
            </a:r>
            <a:endParaRPr sz="900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152" name="object 26">
            <a:extLst>
              <a:ext uri="{FF2B5EF4-FFF2-40B4-BE49-F238E27FC236}">
                <a16:creationId xmlns:a16="http://schemas.microsoft.com/office/drawing/2014/main" id="{46D412B7-F3FE-4934-ACCA-6638B50BD576}"/>
              </a:ext>
            </a:extLst>
          </p:cNvPr>
          <p:cNvSpPr txBox="1"/>
          <p:nvPr/>
        </p:nvSpPr>
        <p:spPr>
          <a:xfrm>
            <a:off x="1070696" y="3667117"/>
            <a:ext cx="1555115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5" dirty="0">
                <a:solidFill>
                  <a:srgbClr val="FF0000"/>
                </a:solidFill>
                <a:latin typeface="Arial"/>
                <a:cs typeface="Arial"/>
              </a:rPr>
              <a:t>riff</a:t>
            </a: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9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crest</a:t>
            </a:r>
            <a:endParaRPr sz="9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260"/>
              </a:spcBef>
            </a:pPr>
            <a:r>
              <a:rPr sz="900" b="1" spc="15" dirty="0">
                <a:solidFill>
                  <a:srgbClr val="00FFFF"/>
                </a:solidFill>
                <a:latin typeface="Arial"/>
                <a:cs typeface="Arial"/>
              </a:rPr>
              <a:t>pool</a:t>
            </a:r>
            <a:endParaRPr sz="900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153" name="object 27">
            <a:extLst>
              <a:ext uri="{FF2B5EF4-FFF2-40B4-BE49-F238E27FC236}">
                <a16:creationId xmlns:a16="http://schemas.microsoft.com/office/drawing/2014/main" id="{08385BB2-FFD3-4D5A-BB62-8C30C61EDB3D}"/>
              </a:ext>
            </a:extLst>
          </p:cNvPr>
          <p:cNvSpPr/>
          <p:nvPr/>
        </p:nvSpPr>
        <p:spPr>
          <a:xfrm>
            <a:off x="1942170" y="3399977"/>
            <a:ext cx="601345" cy="73660"/>
          </a:xfrm>
          <a:custGeom>
            <a:avLst/>
            <a:gdLst/>
            <a:ahLst/>
            <a:cxnLst/>
            <a:rect l="l" t="t" r="r" b="b"/>
            <a:pathLst>
              <a:path w="601344" h="73660">
                <a:moveTo>
                  <a:pt x="411480" y="73151"/>
                </a:moveTo>
                <a:lnTo>
                  <a:pt x="411480" y="62483"/>
                </a:lnTo>
                <a:lnTo>
                  <a:pt x="409956" y="62483"/>
                </a:lnTo>
                <a:lnTo>
                  <a:pt x="409956" y="62346"/>
                </a:lnTo>
                <a:lnTo>
                  <a:pt x="259079" y="48767"/>
                </a:lnTo>
                <a:lnTo>
                  <a:pt x="0" y="51053"/>
                </a:lnTo>
                <a:lnTo>
                  <a:pt x="762" y="62483"/>
                </a:lnTo>
                <a:lnTo>
                  <a:pt x="259079" y="59435"/>
                </a:lnTo>
                <a:lnTo>
                  <a:pt x="409956" y="73083"/>
                </a:lnTo>
                <a:lnTo>
                  <a:pt x="409956" y="62483"/>
                </a:lnTo>
                <a:lnTo>
                  <a:pt x="410295" y="62377"/>
                </a:lnTo>
                <a:lnTo>
                  <a:pt x="410295" y="73113"/>
                </a:lnTo>
                <a:lnTo>
                  <a:pt x="411480" y="73151"/>
                </a:lnTo>
                <a:close/>
              </a:path>
              <a:path w="601344" h="73660">
                <a:moveTo>
                  <a:pt x="601218" y="9905"/>
                </a:moveTo>
                <a:lnTo>
                  <a:pt x="597408" y="0"/>
                </a:lnTo>
                <a:lnTo>
                  <a:pt x="514350" y="29717"/>
                </a:lnTo>
                <a:lnTo>
                  <a:pt x="410295" y="62377"/>
                </a:lnTo>
                <a:lnTo>
                  <a:pt x="411480" y="62483"/>
                </a:lnTo>
                <a:lnTo>
                  <a:pt x="411480" y="73151"/>
                </a:lnTo>
                <a:lnTo>
                  <a:pt x="413004" y="73151"/>
                </a:lnTo>
                <a:lnTo>
                  <a:pt x="518159" y="39623"/>
                </a:lnTo>
                <a:lnTo>
                  <a:pt x="601218" y="99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28">
            <a:extLst>
              <a:ext uri="{FF2B5EF4-FFF2-40B4-BE49-F238E27FC236}">
                <a16:creationId xmlns:a16="http://schemas.microsoft.com/office/drawing/2014/main" id="{7BAA35AF-341A-4774-A05D-175FF5E8F19B}"/>
              </a:ext>
            </a:extLst>
          </p:cNvPr>
          <p:cNvSpPr/>
          <p:nvPr/>
        </p:nvSpPr>
        <p:spPr>
          <a:xfrm>
            <a:off x="1651848" y="3774881"/>
            <a:ext cx="549910" cy="407034"/>
          </a:xfrm>
          <a:custGeom>
            <a:avLst/>
            <a:gdLst/>
            <a:ahLst/>
            <a:cxnLst/>
            <a:rect l="l" t="t" r="r" b="b"/>
            <a:pathLst>
              <a:path w="549910" h="407035">
                <a:moveTo>
                  <a:pt x="500455" y="364028"/>
                </a:moveTo>
                <a:lnTo>
                  <a:pt x="6095" y="0"/>
                </a:lnTo>
                <a:lnTo>
                  <a:pt x="0" y="8382"/>
                </a:lnTo>
                <a:lnTo>
                  <a:pt x="493937" y="372847"/>
                </a:lnTo>
                <a:lnTo>
                  <a:pt x="500455" y="364028"/>
                </a:lnTo>
                <a:close/>
              </a:path>
              <a:path w="549910" h="407035">
                <a:moveTo>
                  <a:pt x="509015" y="400033"/>
                </a:moveTo>
                <a:lnTo>
                  <a:pt x="509015" y="370331"/>
                </a:lnTo>
                <a:lnTo>
                  <a:pt x="502919" y="379475"/>
                </a:lnTo>
                <a:lnTo>
                  <a:pt x="493937" y="372847"/>
                </a:lnTo>
                <a:lnTo>
                  <a:pt x="477773" y="394715"/>
                </a:lnTo>
                <a:lnTo>
                  <a:pt x="509015" y="400033"/>
                </a:lnTo>
                <a:close/>
              </a:path>
              <a:path w="549910" h="407035">
                <a:moveTo>
                  <a:pt x="509015" y="370331"/>
                </a:moveTo>
                <a:lnTo>
                  <a:pt x="500455" y="364028"/>
                </a:lnTo>
                <a:lnTo>
                  <a:pt x="493937" y="372847"/>
                </a:lnTo>
                <a:lnTo>
                  <a:pt x="502919" y="379475"/>
                </a:lnTo>
                <a:lnTo>
                  <a:pt x="509015" y="370331"/>
                </a:lnTo>
                <a:close/>
              </a:path>
              <a:path w="549910" h="407035">
                <a:moveTo>
                  <a:pt x="549401" y="406908"/>
                </a:moveTo>
                <a:lnTo>
                  <a:pt x="516635" y="342138"/>
                </a:lnTo>
                <a:lnTo>
                  <a:pt x="500455" y="364028"/>
                </a:lnTo>
                <a:lnTo>
                  <a:pt x="509015" y="370331"/>
                </a:lnTo>
                <a:lnTo>
                  <a:pt x="509015" y="400033"/>
                </a:lnTo>
                <a:lnTo>
                  <a:pt x="549401" y="406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29">
            <a:extLst>
              <a:ext uri="{FF2B5EF4-FFF2-40B4-BE49-F238E27FC236}">
                <a16:creationId xmlns:a16="http://schemas.microsoft.com/office/drawing/2014/main" id="{F71C1BF6-E309-459D-95EA-038181CE2CA9}"/>
              </a:ext>
            </a:extLst>
          </p:cNvPr>
          <p:cNvSpPr/>
          <p:nvPr/>
        </p:nvSpPr>
        <p:spPr>
          <a:xfrm>
            <a:off x="2201249" y="3265102"/>
            <a:ext cx="190500" cy="117475"/>
          </a:xfrm>
          <a:custGeom>
            <a:avLst/>
            <a:gdLst/>
            <a:ahLst/>
            <a:cxnLst/>
            <a:rect l="l" t="t" r="r" b="b"/>
            <a:pathLst>
              <a:path w="190500" h="117475">
                <a:moveTo>
                  <a:pt x="52954" y="79326"/>
                </a:moveTo>
                <a:lnTo>
                  <a:pt x="38862" y="55626"/>
                </a:lnTo>
                <a:lnTo>
                  <a:pt x="0" y="117348"/>
                </a:lnTo>
                <a:lnTo>
                  <a:pt x="44196" y="114091"/>
                </a:lnTo>
                <a:lnTo>
                  <a:pt x="44196" y="84582"/>
                </a:lnTo>
                <a:lnTo>
                  <a:pt x="52954" y="79326"/>
                </a:lnTo>
                <a:close/>
              </a:path>
              <a:path w="190500" h="117475">
                <a:moveTo>
                  <a:pt x="58364" y="88425"/>
                </a:moveTo>
                <a:lnTo>
                  <a:pt x="52954" y="79326"/>
                </a:lnTo>
                <a:lnTo>
                  <a:pt x="44196" y="84582"/>
                </a:lnTo>
                <a:lnTo>
                  <a:pt x="49530" y="93726"/>
                </a:lnTo>
                <a:lnTo>
                  <a:pt x="58364" y="88425"/>
                </a:lnTo>
                <a:close/>
              </a:path>
              <a:path w="190500" h="117475">
                <a:moveTo>
                  <a:pt x="72390" y="112014"/>
                </a:moveTo>
                <a:lnTo>
                  <a:pt x="58364" y="88425"/>
                </a:lnTo>
                <a:lnTo>
                  <a:pt x="49530" y="93726"/>
                </a:lnTo>
                <a:lnTo>
                  <a:pt x="44196" y="84582"/>
                </a:lnTo>
                <a:lnTo>
                  <a:pt x="44196" y="114091"/>
                </a:lnTo>
                <a:lnTo>
                  <a:pt x="72390" y="112014"/>
                </a:lnTo>
                <a:close/>
              </a:path>
              <a:path w="190500" h="117475">
                <a:moveTo>
                  <a:pt x="190500" y="9144"/>
                </a:moveTo>
                <a:lnTo>
                  <a:pt x="185166" y="0"/>
                </a:lnTo>
                <a:lnTo>
                  <a:pt x="52954" y="79326"/>
                </a:lnTo>
                <a:lnTo>
                  <a:pt x="58364" y="88425"/>
                </a:lnTo>
                <a:lnTo>
                  <a:pt x="190500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30">
            <a:extLst>
              <a:ext uri="{FF2B5EF4-FFF2-40B4-BE49-F238E27FC236}">
                <a16:creationId xmlns:a16="http://schemas.microsoft.com/office/drawing/2014/main" id="{B6E21AC6-2666-4626-BB5C-8D53D3CE1B12}"/>
              </a:ext>
            </a:extLst>
          </p:cNvPr>
          <p:cNvSpPr/>
          <p:nvPr/>
        </p:nvSpPr>
        <p:spPr>
          <a:xfrm>
            <a:off x="2115905" y="3106607"/>
            <a:ext cx="158750" cy="163195"/>
          </a:xfrm>
          <a:custGeom>
            <a:avLst/>
            <a:gdLst/>
            <a:ahLst/>
            <a:cxnLst/>
            <a:rect l="l" t="t" r="r" b="b"/>
            <a:pathLst>
              <a:path w="158750" h="163195">
                <a:moveTo>
                  <a:pt x="41335" y="112333"/>
                </a:moveTo>
                <a:lnTo>
                  <a:pt x="22097" y="93726"/>
                </a:lnTo>
                <a:lnTo>
                  <a:pt x="0" y="163068"/>
                </a:lnTo>
                <a:lnTo>
                  <a:pt x="33527" y="151146"/>
                </a:lnTo>
                <a:lnTo>
                  <a:pt x="33527" y="120396"/>
                </a:lnTo>
                <a:lnTo>
                  <a:pt x="41335" y="112333"/>
                </a:lnTo>
                <a:close/>
              </a:path>
              <a:path w="158750" h="163195">
                <a:moveTo>
                  <a:pt x="49449" y="120180"/>
                </a:moveTo>
                <a:lnTo>
                  <a:pt x="41335" y="112333"/>
                </a:lnTo>
                <a:lnTo>
                  <a:pt x="33527" y="120396"/>
                </a:lnTo>
                <a:lnTo>
                  <a:pt x="41909" y="128016"/>
                </a:lnTo>
                <a:lnTo>
                  <a:pt x="49449" y="120180"/>
                </a:lnTo>
                <a:close/>
              </a:path>
              <a:path w="158750" h="163195">
                <a:moveTo>
                  <a:pt x="68579" y="138684"/>
                </a:moveTo>
                <a:lnTo>
                  <a:pt x="49449" y="120180"/>
                </a:lnTo>
                <a:lnTo>
                  <a:pt x="41909" y="128016"/>
                </a:lnTo>
                <a:lnTo>
                  <a:pt x="33527" y="120396"/>
                </a:lnTo>
                <a:lnTo>
                  <a:pt x="33527" y="151146"/>
                </a:lnTo>
                <a:lnTo>
                  <a:pt x="68579" y="138684"/>
                </a:lnTo>
                <a:close/>
              </a:path>
              <a:path w="158750" h="163195">
                <a:moveTo>
                  <a:pt x="158495" y="6858"/>
                </a:moveTo>
                <a:lnTo>
                  <a:pt x="150113" y="0"/>
                </a:lnTo>
                <a:lnTo>
                  <a:pt x="41335" y="112333"/>
                </a:lnTo>
                <a:lnTo>
                  <a:pt x="49449" y="120180"/>
                </a:lnTo>
                <a:lnTo>
                  <a:pt x="158495" y="685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31">
            <a:extLst>
              <a:ext uri="{FF2B5EF4-FFF2-40B4-BE49-F238E27FC236}">
                <a16:creationId xmlns:a16="http://schemas.microsoft.com/office/drawing/2014/main" id="{09E95D7A-C1EB-49E4-83B3-6F2CD5C3FAB1}"/>
              </a:ext>
            </a:extLst>
          </p:cNvPr>
          <p:cNvSpPr txBox="1"/>
          <p:nvPr/>
        </p:nvSpPr>
        <p:spPr>
          <a:xfrm>
            <a:off x="2595203" y="3447696"/>
            <a:ext cx="33426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8" name="object 32">
            <a:extLst>
              <a:ext uri="{FF2B5EF4-FFF2-40B4-BE49-F238E27FC236}">
                <a16:creationId xmlns:a16="http://schemas.microsoft.com/office/drawing/2014/main" id="{F313EB11-EADB-4214-98DF-96AFE5627F90}"/>
              </a:ext>
            </a:extLst>
          </p:cNvPr>
          <p:cNvSpPr/>
          <p:nvPr/>
        </p:nvSpPr>
        <p:spPr>
          <a:xfrm>
            <a:off x="4991571" y="3337006"/>
            <a:ext cx="3345968" cy="14141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33">
            <a:extLst>
              <a:ext uri="{FF2B5EF4-FFF2-40B4-BE49-F238E27FC236}">
                <a16:creationId xmlns:a16="http://schemas.microsoft.com/office/drawing/2014/main" id="{8ADF8368-A6DD-45E3-B6D4-724391C2BD36}"/>
              </a:ext>
            </a:extLst>
          </p:cNvPr>
          <p:cNvSpPr/>
          <p:nvPr/>
        </p:nvSpPr>
        <p:spPr>
          <a:xfrm>
            <a:off x="4983190" y="3328624"/>
            <a:ext cx="3363787" cy="1432400"/>
          </a:xfrm>
          <a:custGeom>
            <a:avLst/>
            <a:gdLst/>
            <a:ahLst/>
            <a:cxnLst/>
            <a:rect l="l" t="t" r="r" b="b"/>
            <a:pathLst>
              <a:path w="3236595" h="1346834">
                <a:moveTo>
                  <a:pt x="3236214" y="1346453"/>
                </a:moveTo>
                <a:lnTo>
                  <a:pt x="3236214" y="0"/>
                </a:lnTo>
                <a:lnTo>
                  <a:pt x="0" y="0"/>
                </a:lnTo>
                <a:lnTo>
                  <a:pt x="0" y="1346453"/>
                </a:lnTo>
                <a:lnTo>
                  <a:pt x="3809" y="1346453"/>
                </a:lnTo>
                <a:lnTo>
                  <a:pt x="3809" y="8381"/>
                </a:lnTo>
                <a:lnTo>
                  <a:pt x="8381" y="4571"/>
                </a:lnTo>
                <a:lnTo>
                  <a:pt x="8381" y="8381"/>
                </a:lnTo>
                <a:lnTo>
                  <a:pt x="3227831" y="8381"/>
                </a:lnTo>
                <a:lnTo>
                  <a:pt x="3227831" y="4571"/>
                </a:lnTo>
                <a:lnTo>
                  <a:pt x="3231641" y="8381"/>
                </a:lnTo>
                <a:lnTo>
                  <a:pt x="3231642" y="1346453"/>
                </a:lnTo>
                <a:lnTo>
                  <a:pt x="3236214" y="1346453"/>
                </a:lnTo>
                <a:close/>
              </a:path>
              <a:path w="3236595" h="1346834">
                <a:moveTo>
                  <a:pt x="8381" y="8381"/>
                </a:moveTo>
                <a:lnTo>
                  <a:pt x="8381" y="4571"/>
                </a:lnTo>
                <a:lnTo>
                  <a:pt x="3809" y="8381"/>
                </a:lnTo>
                <a:lnTo>
                  <a:pt x="8381" y="8381"/>
                </a:lnTo>
                <a:close/>
              </a:path>
              <a:path w="3236595" h="1346834">
                <a:moveTo>
                  <a:pt x="8381" y="1338071"/>
                </a:moveTo>
                <a:lnTo>
                  <a:pt x="8381" y="8381"/>
                </a:lnTo>
                <a:lnTo>
                  <a:pt x="3809" y="8381"/>
                </a:lnTo>
                <a:lnTo>
                  <a:pt x="3809" y="1338071"/>
                </a:lnTo>
                <a:lnTo>
                  <a:pt x="8381" y="1338071"/>
                </a:lnTo>
                <a:close/>
              </a:path>
              <a:path w="3236595" h="1346834">
                <a:moveTo>
                  <a:pt x="3231642" y="1338071"/>
                </a:moveTo>
                <a:lnTo>
                  <a:pt x="3809" y="1338071"/>
                </a:lnTo>
                <a:lnTo>
                  <a:pt x="8381" y="1341881"/>
                </a:lnTo>
                <a:lnTo>
                  <a:pt x="8381" y="1346453"/>
                </a:lnTo>
                <a:lnTo>
                  <a:pt x="3227832" y="1346453"/>
                </a:lnTo>
                <a:lnTo>
                  <a:pt x="3227832" y="1341881"/>
                </a:lnTo>
                <a:lnTo>
                  <a:pt x="3231642" y="1338071"/>
                </a:lnTo>
                <a:close/>
              </a:path>
              <a:path w="3236595" h="1346834">
                <a:moveTo>
                  <a:pt x="8381" y="1346453"/>
                </a:moveTo>
                <a:lnTo>
                  <a:pt x="8381" y="1341881"/>
                </a:lnTo>
                <a:lnTo>
                  <a:pt x="3809" y="1338071"/>
                </a:lnTo>
                <a:lnTo>
                  <a:pt x="3809" y="1346453"/>
                </a:lnTo>
                <a:lnTo>
                  <a:pt x="8381" y="1346453"/>
                </a:lnTo>
                <a:close/>
              </a:path>
              <a:path w="3236595" h="1346834">
                <a:moveTo>
                  <a:pt x="3231641" y="8381"/>
                </a:moveTo>
                <a:lnTo>
                  <a:pt x="3227831" y="4571"/>
                </a:lnTo>
                <a:lnTo>
                  <a:pt x="3227831" y="8381"/>
                </a:lnTo>
                <a:lnTo>
                  <a:pt x="3231641" y="8381"/>
                </a:lnTo>
                <a:close/>
              </a:path>
              <a:path w="3236595" h="1346834">
                <a:moveTo>
                  <a:pt x="3231642" y="1338071"/>
                </a:moveTo>
                <a:lnTo>
                  <a:pt x="3231641" y="8381"/>
                </a:lnTo>
                <a:lnTo>
                  <a:pt x="3227831" y="8381"/>
                </a:lnTo>
                <a:lnTo>
                  <a:pt x="3227832" y="1338071"/>
                </a:lnTo>
                <a:lnTo>
                  <a:pt x="3231642" y="1338071"/>
                </a:lnTo>
                <a:close/>
              </a:path>
              <a:path w="3236595" h="1346834">
                <a:moveTo>
                  <a:pt x="3231642" y="1346453"/>
                </a:moveTo>
                <a:lnTo>
                  <a:pt x="3231642" y="1338071"/>
                </a:lnTo>
                <a:lnTo>
                  <a:pt x="3227832" y="1341881"/>
                </a:lnTo>
                <a:lnTo>
                  <a:pt x="3227832" y="1346453"/>
                </a:lnTo>
                <a:lnTo>
                  <a:pt x="3231642" y="134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34">
            <a:extLst>
              <a:ext uri="{FF2B5EF4-FFF2-40B4-BE49-F238E27FC236}">
                <a16:creationId xmlns:a16="http://schemas.microsoft.com/office/drawing/2014/main" id="{795EB90C-8ED2-454F-B230-FE497F1374CA}"/>
              </a:ext>
            </a:extLst>
          </p:cNvPr>
          <p:cNvSpPr/>
          <p:nvPr/>
        </p:nvSpPr>
        <p:spPr>
          <a:xfrm>
            <a:off x="5350473" y="4147774"/>
            <a:ext cx="2834504" cy="307281"/>
          </a:xfrm>
          <a:custGeom>
            <a:avLst/>
            <a:gdLst/>
            <a:ahLst/>
            <a:cxnLst/>
            <a:rect l="l" t="t" r="r" b="b"/>
            <a:pathLst>
              <a:path w="2727325" h="288925">
                <a:moveTo>
                  <a:pt x="163068" y="45719"/>
                </a:moveTo>
                <a:lnTo>
                  <a:pt x="3048" y="0"/>
                </a:lnTo>
                <a:lnTo>
                  <a:pt x="0" y="9906"/>
                </a:lnTo>
                <a:lnTo>
                  <a:pt x="160020" y="56387"/>
                </a:lnTo>
                <a:lnTo>
                  <a:pt x="162306" y="56478"/>
                </a:lnTo>
                <a:lnTo>
                  <a:pt x="162306" y="45719"/>
                </a:lnTo>
                <a:lnTo>
                  <a:pt x="163068" y="45719"/>
                </a:lnTo>
                <a:close/>
              </a:path>
              <a:path w="2727325" h="288925">
                <a:moveTo>
                  <a:pt x="868662" y="196807"/>
                </a:moveTo>
                <a:lnTo>
                  <a:pt x="755142" y="116585"/>
                </a:lnTo>
                <a:lnTo>
                  <a:pt x="754380" y="115823"/>
                </a:lnTo>
                <a:lnTo>
                  <a:pt x="752856" y="115823"/>
                </a:lnTo>
                <a:lnTo>
                  <a:pt x="162306" y="45719"/>
                </a:lnTo>
                <a:lnTo>
                  <a:pt x="162306" y="56478"/>
                </a:lnTo>
                <a:lnTo>
                  <a:pt x="749046" y="126220"/>
                </a:lnTo>
                <a:lnTo>
                  <a:pt x="749046" y="125729"/>
                </a:lnTo>
                <a:lnTo>
                  <a:pt x="751332" y="126491"/>
                </a:lnTo>
                <a:lnTo>
                  <a:pt x="751332" y="127345"/>
                </a:lnTo>
                <a:lnTo>
                  <a:pt x="863346" y="206501"/>
                </a:lnTo>
                <a:lnTo>
                  <a:pt x="864108" y="207263"/>
                </a:lnTo>
                <a:lnTo>
                  <a:pt x="865632" y="207263"/>
                </a:lnTo>
                <a:lnTo>
                  <a:pt x="867156" y="207477"/>
                </a:lnTo>
                <a:lnTo>
                  <a:pt x="867156" y="196595"/>
                </a:lnTo>
                <a:lnTo>
                  <a:pt x="868662" y="196807"/>
                </a:lnTo>
                <a:close/>
              </a:path>
              <a:path w="2727325" h="288925">
                <a:moveTo>
                  <a:pt x="751332" y="126491"/>
                </a:moveTo>
                <a:lnTo>
                  <a:pt x="749046" y="125729"/>
                </a:lnTo>
                <a:lnTo>
                  <a:pt x="749880" y="126319"/>
                </a:lnTo>
                <a:lnTo>
                  <a:pt x="751332" y="126491"/>
                </a:lnTo>
                <a:close/>
              </a:path>
              <a:path w="2727325" h="288925">
                <a:moveTo>
                  <a:pt x="749880" y="126319"/>
                </a:moveTo>
                <a:lnTo>
                  <a:pt x="749046" y="125729"/>
                </a:lnTo>
                <a:lnTo>
                  <a:pt x="749046" y="126220"/>
                </a:lnTo>
                <a:lnTo>
                  <a:pt x="749880" y="126319"/>
                </a:lnTo>
                <a:close/>
              </a:path>
              <a:path w="2727325" h="288925">
                <a:moveTo>
                  <a:pt x="751332" y="127345"/>
                </a:moveTo>
                <a:lnTo>
                  <a:pt x="751332" y="126491"/>
                </a:lnTo>
                <a:lnTo>
                  <a:pt x="749880" y="126319"/>
                </a:lnTo>
                <a:lnTo>
                  <a:pt x="751332" y="127345"/>
                </a:lnTo>
                <a:close/>
              </a:path>
              <a:path w="2727325" h="288925">
                <a:moveTo>
                  <a:pt x="869442" y="197357"/>
                </a:moveTo>
                <a:lnTo>
                  <a:pt x="868662" y="196807"/>
                </a:lnTo>
                <a:lnTo>
                  <a:pt x="867156" y="196595"/>
                </a:lnTo>
                <a:lnTo>
                  <a:pt x="869442" y="197357"/>
                </a:lnTo>
                <a:close/>
              </a:path>
              <a:path w="2727325" h="288925">
                <a:moveTo>
                  <a:pt x="869442" y="207798"/>
                </a:moveTo>
                <a:lnTo>
                  <a:pt x="869442" y="197357"/>
                </a:lnTo>
                <a:lnTo>
                  <a:pt x="867156" y="196595"/>
                </a:lnTo>
                <a:lnTo>
                  <a:pt x="867156" y="207477"/>
                </a:lnTo>
                <a:lnTo>
                  <a:pt x="869442" y="207798"/>
                </a:lnTo>
                <a:close/>
              </a:path>
              <a:path w="2727325" h="288925">
                <a:moveTo>
                  <a:pt x="1575816" y="288035"/>
                </a:moveTo>
                <a:lnTo>
                  <a:pt x="1575816" y="277289"/>
                </a:lnTo>
                <a:lnTo>
                  <a:pt x="1078992" y="226313"/>
                </a:lnTo>
                <a:lnTo>
                  <a:pt x="868662" y="196807"/>
                </a:lnTo>
                <a:lnTo>
                  <a:pt x="869442" y="197357"/>
                </a:lnTo>
                <a:lnTo>
                  <a:pt x="869442" y="207798"/>
                </a:lnTo>
                <a:lnTo>
                  <a:pt x="1077468" y="236981"/>
                </a:lnTo>
                <a:lnTo>
                  <a:pt x="1575816" y="288035"/>
                </a:lnTo>
                <a:close/>
              </a:path>
              <a:path w="2727325" h="288925">
                <a:moveTo>
                  <a:pt x="1576196" y="277328"/>
                </a:moveTo>
                <a:lnTo>
                  <a:pt x="1575816" y="277289"/>
                </a:lnTo>
                <a:lnTo>
                  <a:pt x="1576196" y="277328"/>
                </a:lnTo>
                <a:close/>
              </a:path>
              <a:path w="2727325" h="288925">
                <a:moveTo>
                  <a:pt x="1576578" y="288035"/>
                </a:moveTo>
                <a:lnTo>
                  <a:pt x="1576578" y="277367"/>
                </a:lnTo>
                <a:lnTo>
                  <a:pt x="1575816" y="277367"/>
                </a:lnTo>
                <a:lnTo>
                  <a:pt x="1575816" y="288797"/>
                </a:lnTo>
                <a:lnTo>
                  <a:pt x="1576578" y="288035"/>
                </a:lnTo>
                <a:close/>
              </a:path>
              <a:path w="2727325" h="288925">
                <a:moveTo>
                  <a:pt x="2503932" y="273557"/>
                </a:moveTo>
                <a:lnTo>
                  <a:pt x="2503932" y="262889"/>
                </a:lnTo>
                <a:lnTo>
                  <a:pt x="2503170" y="262889"/>
                </a:lnTo>
                <a:lnTo>
                  <a:pt x="2042922" y="229361"/>
                </a:lnTo>
                <a:lnTo>
                  <a:pt x="2041398" y="229361"/>
                </a:lnTo>
                <a:lnTo>
                  <a:pt x="1576196" y="277328"/>
                </a:lnTo>
                <a:lnTo>
                  <a:pt x="1576578" y="277367"/>
                </a:lnTo>
                <a:lnTo>
                  <a:pt x="1576578" y="288035"/>
                </a:lnTo>
                <a:lnTo>
                  <a:pt x="2042160" y="240869"/>
                </a:lnTo>
                <a:lnTo>
                  <a:pt x="2503170" y="273557"/>
                </a:lnTo>
                <a:lnTo>
                  <a:pt x="2503932" y="273557"/>
                </a:lnTo>
                <a:close/>
              </a:path>
              <a:path w="2727325" h="288925">
                <a:moveTo>
                  <a:pt x="2042607" y="240823"/>
                </a:moveTo>
                <a:lnTo>
                  <a:pt x="2042160" y="240791"/>
                </a:lnTo>
                <a:lnTo>
                  <a:pt x="2042607" y="240823"/>
                </a:lnTo>
                <a:close/>
              </a:path>
              <a:path w="2727325" h="288925">
                <a:moveTo>
                  <a:pt x="2042922" y="240846"/>
                </a:moveTo>
                <a:lnTo>
                  <a:pt x="2042607" y="240823"/>
                </a:lnTo>
                <a:lnTo>
                  <a:pt x="2042922" y="240846"/>
                </a:lnTo>
                <a:close/>
              </a:path>
              <a:path w="2727325" h="288925">
                <a:moveTo>
                  <a:pt x="2503519" y="262860"/>
                </a:moveTo>
                <a:lnTo>
                  <a:pt x="2503170" y="262834"/>
                </a:lnTo>
                <a:lnTo>
                  <a:pt x="2503519" y="262860"/>
                </a:lnTo>
                <a:close/>
              </a:path>
              <a:path w="2727325" h="288925">
                <a:moveTo>
                  <a:pt x="2727198" y="255269"/>
                </a:moveTo>
                <a:lnTo>
                  <a:pt x="2725674" y="243839"/>
                </a:lnTo>
                <a:lnTo>
                  <a:pt x="2503519" y="262860"/>
                </a:lnTo>
                <a:lnTo>
                  <a:pt x="2503932" y="262889"/>
                </a:lnTo>
                <a:lnTo>
                  <a:pt x="2503932" y="273557"/>
                </a:lnTo>
                <a:lnTo>
                  <a:pt x="2727198" y="2552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35">
            <a:extLst>
              <a:ext uri="{FF2B5EF4-FFF2-40B4-BE49-F238E27FC236}">
                <a16:creationId xmlns:a16="http://schemas.microsoft.com/office/drawing/2014/main" id="{175AC67F-6AA4-4C8D-8EC3-E78854146166}"/>
              </a:ext>
            </a:extLst>
          </p:cNvPr>
          <p:cNvSpPr/>
          <p:nvPr/>
        </p:nvSpPr>
        <p:spPr>
          <a:xfrm>
            <a:off x="5932642" y="3961845"/>
            <a:ext cx="2169930" cy="66859"/>
          </a:xfrm>
          <a:custGeom>
            <a:avLst/>
            <a:gdLst/>
            <a:ahLst/>
            <a:cxnLst/>
            <a:rect l="l" t="t" r="r" b="b"/>
            <a:pathLst>
              <a:path w="2087879" h="62864">
                <a:moveTo>
                  <a:pt x="249174" y="58674"/>
                </a:moveTo>
                <a:lnTo>
                  <a:pt x="249174" y="47244"/>
                </a:lnTo>
                <a:lnTo>
                  <a:pt x="248412" y="47244"/>
                </a:lnTo>
                <a:lnTo>
                  <a:pt x="762" y="28956"/>
                </a:lnTo>
                <a:lnTo>
                  <a:pt x="0" y="39624"/>
                </a:lnTo>
                <a:lnTo>
                  <a:pt x="248412" y="58674"/>
                </a:lnTo>
                <a:lnTo>
                  <a:pt x="249174" y="58674"/>
                </a:lnTo>
                <a:close/>
              </a:path>
              <a:path w="2087879" h="62864">
                <a:moveTo>
                  <a:pt x="248732" y="47211"/>
                </a:moveTo>
                <a:lnTo>
                  <a:pt x="248412" y="47187"/>
                </a:lnTo>
                <a:lnTo>
                  <a:pt x="248732" y="47211"/>
                </a:lnTo>
                <a:close/>
              </a:path>
              <a:path w="2087879" h="62864">
                <a:moveTo>
                  <a:pt x="1088971" y="51600"/>
                </a:moveTo>
                <a:lnTo>
                  <a:pt x="924306" y="0"/>
                </a:lnTo>
                <a:lnTo>
                  <a:pt x="672846" y="0"/>
                </a:lnTo>
                <a:lnTo>
                  <a:pt x="533400" y="18288"/>
                </a:lnTo>
                <a:lnTo>
                  <a:pt x="248732" y="47211"/>
                </a:lnTo>
                <a:lnTo>
                  <a:pt x="249174" y="47244"/>
                </a:lnTo>
                <a:lnTo>
                  <a:pt x="249174" y="58674"/>
                </a:lnTo>
                <a:lnTo>
                  <a:pt x="249936" y="58674"/>
                </a:lnTo>
                <a:lnTo>
                  <a:pt x="534162" y="28956"/>
                </a:lnTo>
                <a:lnTo>
                  <a:pt x="674370" y="10668"/>
                </a:lnTo>
                <a:lnTo>
                  <a:pt x="922020" y="10668"/>
                </a:lnTo>
                <a:lnTo>
                  <a:pt x="922020" y="11143"/>
                </a:lnTo>
                <a:lnTo>
                  <a:pt x="1086612" y="62484"/>
                </a:lnTo>
                <a:lnTo>
                  <a:pt x="1087374" y="62484"/>
                </a:lnTo>
                <a:lnTo>
                  <a:pt x="1087374" y="51816"/>
                </a:lnTo>
                <a:lnTo>
                  <a:pt x="1088971" y="51600"/>
                </a:lnTo>
                <a:close/>
              </a:path>
              <a:path w="2087879" h="62864">
                <a:moveTo>
                  <a:pt x="922020" y="11143"/>
                </a:moveTo>
                <a:lnTo>
                  <a:pt x="922020" y="10668"/>
                </a:lnTo>
                <a:lnTo>
                  <a:pt x="920496" y="10668"/>
                </a:lnTo>
                <a:lnTo>
                  <a:pt x="922020" y="11143"/>
                </a:lnTo>
                <a:close/>
              </a:path>
              <a:path w="2087879" h="62864">
                <a:moveTo>
                  <a:pt x="1089660" y="51816"/>
                </a:moveTo>
                <a:lnTo>
                  <a:pt x="1088971" y="51600"/>
                </a:lnTo>
                <a:lnTo>
                  <a:pt x="1087374" y="51816"/>
                </a:lnTo>
                <a:lnTo>
                  <a:pt x="1089660" y="51816"/>
                </a:lnTo>
                <a:close/>
              </a:path>
              <a:path w="2087879" h="62864">
                <a:moveTo>
                  <a:pt x="1089660" y="62380"/>
                </a:moveTo>
                <a:lnTo>
                  <a:pt x="1089660" y="51816"/>
                </a:lnTo>
                <a:lnTo>
                  <a:pt x="1087374" y="51816"/>
                </a:lnTo>
                <a:lnTo>
                  <a:pt x="1087374" y="62484"/>
                </a:lnTo>
                <a:lnTo>
                  <a:pt x="1089660" y="62380"/>
                </a:lnTo>
                <a:close/>
              </a:path>
              <a:path w="2087879" h="62864">
                <a:moveTo>
                  <a:pt x="2087880" y="28956"/>
                </a:moveTo>
                <a:lnTo>
                  <a:pt x="2086356" y="18288"/>
                </a:lnTo>
                <a:lnTo>
                  <a:pt x="1940814" y="35814"/>
                </a:lnTo>
                <a:lnTo>
                  <a:pt x="1279398" y="25908"/>
                </a:lnTo>
                <a:lnTo>
                  <a:pt x="1088971" y="51600"/>
                </a:lnTo>
                <a:lnTo>
                  <a:pt x="1089660" y="51816"/>
                </a:lnTo>
                <a:lnTo>
                  <a:pt x="1089660" y="62380"/>
                </a:lnTo>
                <a:lnTo>
                  <a:pt x="1279398" y="36679"/>
                </a:lnTo>
                <a:lnTo>
                  <a:pt x="1940814" y="46482"/>
                </a:lnTo>
                <a:lnTo>
                  <a:pt x="2087880" y="28956"/>
                </a:lnTo>
                <a:close/>
              </a:path>
              <a:path w="2087879" h="62864">
                <a:moveTo>
                  <a:pt x="1280084" y="36586"/>
                </a:moveTo>
                <a:lnTo>
                  <a:pt x="1279398" y="36576"/>
                </a:lnTo>
                <a:lnTo>
                  <a:pt x="1280084" y="365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36">
            <a:extLst>
              <a:ext uri="{FF2B5EF4-FFF2-40B4-BE49-F238E27FC236}">
                <a16:creationId xmlns:a16="http://schemas.microsoft.com/office/drawing/2014/main" id="{BD018B40-251B-40D7-9C10-7B4E9A61E508}"/>
              </a:ext>
            </a:extLst>
          </p:cNvPr>
          <p:cNvSpPr txBox="1"/>
          <p:nvPr/>
        </p:nvSpPr>
        <p:spPr>
          <a:xfrm>
            <a:off x="7717246" y="3582954"/>
            <a:ext cx="62029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riff</a:t>
            </a:r>
            <a:r>
              <a:rPr sz="900" b="1"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</a:t>
            </a:r>
            <a:r>
              <a:rPr sz="9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crest</a:t>
            </a:r>
            <a:endParaRPr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" name="object 37">
            <a:extLst>
              <a:ext uri="{FF2B5EF4-FFF2-40B4-BE49-F238E27FC236}">
                <a16:creationId xmlns:a16="http://schemas.microsoft.com/office/drawing/2014/main" id="{8C9936B2-E40A-4ABD-8C37-36B51F965F4C}"/>
              </a:ext>
            </a:extLst>
          </p:cNvPr>
          <p:cNvSpPr txBox="1"/>
          <p:nvPr/>
        </p:nvSpPr>
        <p:spPr>
          <a:xfrm>
            <a:off x="7180037" y="3627037"/>
            <a:ext cx="29997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15" dirty="0">
                <a:solidFill>
                  <a:srgbClr val="00FFFF"/>
                </a:solidFill>
                <a:latin typeface="Arial"/>
                <a:cs typeface="Arial"/>
              </a:rPr>
              <a:t>pool</a:t>
            </a:r>
            <a:endParaRPr sz="900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164" name="object 38">
            <a:extLst>
              <a:ext uri="{FF2B5EF4-FFF2-40B4-BE49-F238E27FC236}">
                <a16:creationId xmlns:a16="http://schemas.microsoft.com/office/drawing/2014/main" id="{42E5C175-D7C1-4420-A21E-B2183B6E31F5}"/>
              </a:ext>
            </a:extLst>
          </p:cNvPr>
          <p:cNvSpPr/>
          <p:nvPr/>
        </p:nvSpPr>
        <p:spPr>
          <a:xfrm>
            <a:off x="6818085" y="3676856"/>
            <a:ext cx="352416" cy="148575"/>
          </a:xfrm>
          <a:custGeom>
            <a:avLst/>
            <a:gdLst/>
            <a:ahLst/>
            <a:cxnLst/>
            <a:rect l="l" t="t" r="r" b="b"/>
            <a:pathLst>
              <a:path w="339089" h="139700">
                <a:moveTo>
                  <a:pt x="58955" y="103621"/>
                </a:moveTo>
                <a:lnTo>
                  <a:pt x="49529" y="78486"/>
                </a:lnTo>
                <a:lnTo>
                  <a:pt x="0" y="131826"/>
                </a:lnTo>
                <a:lnTo>
                  <a:pt x="48767" y="136959"/>
                </a:lnTo>
                <a:lnTo>
                  <a:pt x="48767" y="107442"/>
                </a:lnTo>
                <a:lnTo>
                  <a:pt x="58955" y="103621"/>
                </a:lnTo>
                <a:close/>
              </a:path>
              <a:path w="339089" h="139700">
                <a:moveTo>
                  <a:pt x="62932" y="114226"/>
                </a:moveTo>
                <a:lnTo>
                  <a:pt x="58955" y="103621"/>
                </a:lnTo>
                <a:lnTo>
                  <a:pt x="48767" y="107442"/>
                </a:lnTo>
                <a:lnTo>
                  <a:pt x="52577" y="118110"/>
                </a:lnTo>
                <a:lnTo>
                  <a:pt x="62932" y="114226"/>
                </a:lnTo>
                <a:close/>
              </a:path>
              <a:path w="339089" h="139700">
                <a:moveTo>
                  <a:pt x="72389" y="139446"/>
                </a:moveTo>
                <a:lnTo>
                  <a:pt x="62932" y="114226"/>
                </a:lnTo>
                <a:lnTo>
                  <a:pt x="52577" y="118110"/>
                </a:lnTo>
                <a:lnTo>
                  <a:pt x="48767" y="107442"/>
                </a:lnTo>
                <a:lnTo>
                  <a:pt x="48767" y="136959"/>
                </a:lnTo>
                <a:lnTo>
                  <a:pt x="72389" y="139446"/>
                </a:lnTo>
                <a:close/>
              </a:path>
              <a:path w="339089" h="139700">
                <a:moveTo>
                  <a:pt x="339089" y="10668"/>
                </a:moveTo>
                <a:lnTo>
                  <a:pt x="335279" y="0"/>
                </a:lnTo>
                <a:lnTo>
                  <a:pt x="58955" y="103621"/>
                </a:lnTo>
                <a:lnTo>
                  <a:pt x="62932" y="114226"/>
                </a:lnTo>
                <a:lnTo>
                  <a:pt x="339089" y="10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39">
            <a:extLst>
              <a:ext uri="{FF2B5EF4-FFF2-40B4-BE49-F238E27FC236}">
                <a16:creationId xmlns:a16="http://schemas.microsoft.com/office/drawing/2014/main" id="{820CA04F-1757-462A-A74A-5446F94CED3C}"/>
              </a:ext>
            </a:extLst>
          </p:cNvPr>
          <p:cNvSpPr/>
          <p:nvPr/>
        </p:nvSpPr>
        <p:spPr>
          <a:xfrm>
            <a:off x="6212295" y="3836877"/>
            <a:ext cx="1469058" cy="45719"/>
          </a:xfrm>
          <a:custGeom>
            <a:avLst/>
            <a:gdLst/>
            <a:ahLst/>
            <a:cxnLst/>
            <a:rect l="l" t="t" r="r" b="b"/>
            <a:pathLst>
              <a:path w="1413510" h="41275">
                <a:moveTo>
                  <a:pt x="1413510" y="38861"/>
                </a:moveTo>
                <a:lnTo>
                  <a:pt x="1413510" y="27431"/>
                </a:lnTo>
                <a:lnTo>
                  <a:pt x="1010412" y="30479"/>
                </a:lnTo>
                <a:lnTo>
                  <a:pt x="730758" y="28955"/>
                </a:lnTo>
                <a:lnTo>
                  <a:pt x="631698" y="22097"/>
                </a:lnTo>
                <a:lnTo>
                  <a:pt x="398526" y="22040"/>
                </a:lnTo>
                <a:lnTo>
                  <a:pt x="198120" y="6857"/>
                </a:lnTo>
                <a:lnTo>
                  <a:pt x="0" y="0"/>
                </a:lnTo>
                <a:lnTo>
                  <a:pt x="0" y="10668"/>
                </a:lnTo>
                <a:lnTo>
                  <a:pt x="198120" y="17525"/>
                </a:lnTo>
                <a:lnTo>
                  <a:pt x="398526" y="32765"/>
                </a:lnTo>
                <a:lnTo>
                  <a:pt x="631698" y="32765"/>
                </a:lnTo>
                <a:lnTo>
                  <a:pt x="729996" y="39623"/>
                </a:lnTo>
                <a:lnTo>
                  <a:pt x="1010412" y="41147"/>
                </a:lnTo>
                <a:lnTo>
                  <a:pt x="1413510" y="388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40">
            <a:extLst>
              <a:ext uri="{FF2B5EF4-FFF2-40B4-BE49-F238E27FC236}">
                <a16:creationId xmlns:a16="http://schemas.microsoft.com/office/drawing/2014/main" id="{DABD5CA0-F4B8-4DFD-8FFC-F52B8489593E}"/>
              </a:ext>
            </a:extLst>
          </p:cNvPr>
          <p:cNvSpPr/>
          <p:nvPr/>
        </p:nvSpPr>
        <p:spPr>
          <a:xfrm>
            <a:off x="7628090" y="3705051"/>
            <a:ext cx="277181" cy="164108"/>
          </a:xfrm>
          <a:custGeom>
            <a:avLst/>
            <a:gdLst/>
            <a:ahLst/>
            <a:cxnLst/>
            <a:rect l="l" t="t" r="r" b="b"/>
            <a:pathLst>
              <a:path w="266700" h="154304">
                <a:moveTo>
                  <a:pt x="54509" y="117267"/>
                </a:moveTo>
                <a:lnTo>
                  <a:pt x="41147" y="93726"/>
                </a:lnTo>
                <a:lnTo>
                  <a:pt x="0" y="153924"/>
                </a:lnTo>
                <a:lnTo>
                  <a:pt x="44957" y="151582"/>
                </a:lnTo>
                <a:lnTo>
                  <a:pt x="44957" y="122682"/>
                </a:lnTo>
                <a:lnTo>
                  <a:pt x="54509" y="117267"/>
                </a:lnTo>
                <a:close/>
              </a:path>
              <a:path w="266700" h="154304">
                <a:moveTo>
                  <a:pt x="59734" y="126473"/>
                </a:moveTo>
                <a:lnTo>
                  <a:pt x="54509" y="117267"/>
                </a:lnTo>
                <a:lnTo>
                  <a:pt x="44957" y="122682"/>
                </a:lnTo>
                <a:lnTo>
                  <a:pt x="50291" y="131826"/>
                </a:lnTo>
                <a:lnTo>
                  <a:pt x="59734" y="126473"/>
                </a:lnTo>
                <a:close/>
              </a:path>
              <a:path w="266700" h="154304">
                <a:moveTo>
                  <a:pt x="73151" y="150114"/>
                </a:moveTo>
                <a:lnTo>
                  <a:pt x="59734" y="126473"/>
                </a:lnTo>
                <a:lnTo>
                  <a:pt x="50291" y="131826"/>
                </a:lnTo>
                <a:lnTo>
                  <a:pt x="44957" y="122682"/>
                </a:lnTo>
                <a:lnTo>
                  <a:pt x="44957" y="151582"/>
                </a:lnTo>
                <a:lnTo>
                  <a:pt x="73151" y="150114"/>
                </a:lnTo>
                <a:close/>
              </a:path>
              <a:path w="266700" h="154304">
                <a:moveTo>
                  <a:pt x="266699" y="9144"/>
                </a:moveTo>
                <a:lnTo>
                  <a:pt x="261365" y="0"/>
                </a:lnTo>
                <a:lnTo>
                  <a:pt x="54509" y="117267"/>
                </a:lnTo>
                <a:lnTo>
                  <a:pt x="59734" y="126473"/>
                </a:lnTo>
                <a:lnTo>
                  <a:pt x="266699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41">
            <a:extLst>
              <a:ext uri="{FF2B5EF4-FFF2-40B4-BE49-F238E27FC236}">
                <a16:creationId xmlns:a16="http://schemas.microsoft.com/office/drawing/2014/main" id="{1748CC73-3221-4BAB-B5EE-625183FA3EAA}"/>
              </a:ext>
            </a:extLst>
          </p:cNvPr>
          <p:cNvSpPr/>
          <p:nvPr/>
        </p:nvSpPr>
        <p:spPr>
          <a:xfrm>
            <a:off x="5389336" y="3819351"/>
            <a:ext cx="513444" cy="186394"/>
          </a:xfrm>
          <a:custGeom>
            <a:avLst/>
            <a:gdLst/>
            <a:ahLst/>
            <a:cxnLst/>
            <a:rect l="l" t="t" r="r" b="b"/>
            <a:pathLst>
              <a:path w="494030" h="175260">
                <a:moveTo>
                  <a:pt x="433397" y="139225"/>
                </a:moveTo>
                <a:lnTo>
                  <a:pt x="3810" y="0"/>
                </a:lnTo>
                <a:lnTo>
                  <a:pt x="0" y="10668"/>
                </a:lnTo>
                <a:lnTo>
                  <a:pt x="430113" y="149078"/>
                </a:lnTo>
                <a:lnTo>
                  <a:pt x="433397" y="139225"/>
                </a:lnTo>
                <a:close/>
              </a:path>
              <a:path w="494030" h="175260">
                <a:moveTo>
                  <a:pt x="443484" y="171770"/>
                </a:moveTo>
                <a:lnTo>
                  <a:pt x="443484" y="142494"/>
                </a:lnTo>
                <a:lnTo>
                  <a:pt x="440436" y="152399"/>
                </a:lnTo>
                <a:lnTo>
                  <a:pt x="430113" y="149078"/>
                </a:lnTo>
                <a:lnTo>
                  <a:pt x="421386" y="175260"/>
                </a:lnTo>
                <a:lnTo>
                  <a:pt x="443484" y="171770"/>
                </a:lnTo>
                <a:close/>
              </a:path>
              <a:path w="494030" h="175260">
                <a:moveTo>
                  <a:pt x="443484" y="142494"/>
                </a:moveTo>
                <a:lnTo>
                  <a:pt x="433397" y="139225"/>
                </a:lnTo>
                <a:lnTo>
                  <a:pt x="430113" y="149078"/>
                </a:lnTo>
                <a:lnTo>
                  <a:pt x="440436" y="152399"/>
                </a:lnTo>
                <a:lnTo>
                  <a:pt x="443484" y="142494"/>
                </a:lnTo>
                <a:close/>
              </a:path>
              <a:path w="494030" h="175260">
                <a:moveTo>
                  <a:pt x="493776" y="163829"/>
                </a:moveTo>
                <a:lnTo>
                  <a:pt x="441960" y="113537"/>
                </a:lnTo>
                <a:lnTo>
                  <a:pt x="433397" y="139225"/>
                </a:lnTo>
                <a:lnTo>
                  <a:pt x="443484" y="142494"/>
                </a:lnTo>
                <a:lnTo>
                  <a:pt x="443484" y="171770"/>
                </a:lnTo>
                <a:lnTo>
                  <a:pt x="493776" y="1638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42">
            <a:extLst>
              <a:ext uri="{FF2B5EF4-FFF2-40B4-BE49-F238E27FC236}">
                <a16:creationId xmlns:a16="http://schemas.microsoft.com/office/drawing/2014/main" id="{92DC5F78-823F-48AC-B4FD-CF5D1BFDA16B}"/>
              </a:ext>
            </a:extLst>
          </p:cNvPr>
          <p:cNvSpPr/>
          <p:nvPr/>
        </p:nvSpPr>
        <p:spPr>
          <a:xfrm>
            <a:off x="5304754" y="3823923"/>
            <a:ext cx="67314" cy="317411"/>
          </a:xfrm>
          <a:custGeom>
            <a:avLst/>
            <a:gdLst/>
            <a:ahLst/>
            <a:cxnLst/>
            <a:rect l="l" t="t" r="r" b="b"/>
            <a:pathLst>
              <a:path w="64769" h="298450">
                <a:moveTo>
                  <a:pt x="64769" y="233172"/>
                </a:moveTo>
                <a:lnTo>
                  <a:pt x="37406" y="232850"/>
                </a:lnTo>
                <a:lnTo>
                  <a:pt x="37338" y="243840"/>
                </a:lnTo>
                <a:lnTo>
                  <a:pt x="26670" y="243840"/>
                </a:lnTo>
                <a:lnTo>
                  <a:pt x="26670" y="232723"/>
                </a:lnTo>
                <a:lnTo>
                  <a:pt x="0" y="232410"/>
                </a:lnTo>
                <a:lnTo>
                  <a:pt x="26670" y="287020"/>
                </a:lnTo>
                <a:lnTo>
                  <a:pt x="26670" y="243840"/>
                </a:lnTo>
                <a:lnTo>
                  <a:pt x="26739" y="287162"/>
                </a:lnTo>
                <a:lnTo>
                  <a:pt x="32004" y="297942"/>
                </a:lnTo>
                <a:lnTo>
                  <a:pt x="64769" y="233172"/>
                </a:lnTo>
                <a:close/>
              </a:path>
              <a:path w="64769" h="298450">
                <a:moveTo>
                  <a:pt x="37406" y="232850"/>
                </a:moveTo>
                <a:lnTo>
                  <a:pt x="26739" y="232724"/>
                </a:lnTo>
                <a:lnTo>
                  <a:pt x="26670" y="243840"/>
                </a:lnTo>
                <a:lnTo>
                  <a:pt x="37338" y="243840"/>
                </a:lnTo>
                <a:lnTo>
                  <a:pt x="37406" y="232850"/>
                </a:lnTo>
                <a:close/>
              </a:path>
              <a:path w="64769" h="298450">
                <a:moveTo>
                  <a:pt x="38861" y="0"/>
                </a:moveTo>
                <a:lnTo>
                  <a:pt x="28193" y="0"/>
                </a:lnTo>
                <a:lnTo>
                  <a:pt x="26739" y="232724"/>
                </a:lnTo>
                <a:lnTo>
                  <a:pt x="37406" y="232850"/>
                </a:lnTo>
                <a:lnTo>
                  <a:pt x="3886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43">
            <a:extLst>
              <a:ext uri="{FF2B5EF4-FFF2-40B4-BE49-F238E27FC236}">
                <a16:creationId xmlns:a16="http://schemas.microsoft.com/office/drawing/2014/main" id="{0E3587EC-33C5-44AC-8FD0-3D525E076E1E}"/>
              </a:ext>
            </a:extLst>
          </p:cNvPr>
          <p:cNvSpPr txBox="1"/>
          <p:nvPr/>
        </p:nvSpPr>
        <p:spPr>
          <a:xfrm>
            <a:off x="5072745" y="3691194"/>
            <a:ext cx="3183619" cy="619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</a:t>
            </a:r>
            <a:r>
              <a:rPr sz="900" b="1" spc="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</a:t>
            </a:r>
            <a:r>
              <a:rPr sz="900" b="1" spc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900" b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sz="900" b="1" spc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900" b="1" spc="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rse</a:t>
            </a:r>
            <a:r>
              <a:rPr sz="900" b="1" spc="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</a:t>
            </a:r>
            <a:r>
              <a:rPr sz="900" b="1" spc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ib</a:t>
            </a:r>
            <a:endParaRPr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2753360">
              <a:lnSpc>
                <a:spcPct val="104600"/>
              </a:lnSpc>
            </a:pPr>
            <a:r>
              <a:rPr sz="900" b="1" spc="15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</a:t>
            </a:r>
            <a:r>
              <a:rPr sz="900" b="1" spc="1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article</a:t>
            </a:r>
            <a:r>
              <a:rPr sz="900" b="1" spc="5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cluster</a:t>
            </a:r>
            <a:endParaRPr sz="9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0" name="object 44">
            <a:extLst>
              <a:ext uri="{FF2B5EF4-FFF2-40B4-BE49-F238E27FC236}">
                <a16:creationId xmlns:a16="http://schemas.microsoft.com/office/drawing/2014/main" id="{B83BA5A3-E962-4BE4-A8B6-EF111751ABD1}"/>
              </a:ext>
            </a:extLst>
          </p:cNvPr>
          <p:cNvSpPr/>
          <p:nvPr/>
        </p:nvSpPr>
        <p:spPr>
          <a:xfrm>
            <a:off x="7324815" y="4092909"/>
            <a:ext cx="512123" cy="70236"/>
          </a:xfrm>
          <a:custGeom>
            <a:avLst/>
            <a:gdLst/>
            <a:ahLst/>
            <a:cxnLst/>
            <a:rect l="l" t="t" r="r" b="b"/>
            <a:pathLst>
              <a:path w="492760" h="66039">
                <a:moveTo>
                  <a:pt x="64769" y="27394"/>
                </a:moveTo>
                <a:lnTo>
                  <a:pt x="64769" y="0"/>
                </a:lnTo>
                <a:lnTo>
                  <a:pt x="0" y="32766"/>
                </a:lnTo>
                <a:lnTo>
                  <a:pt x="54101" y="60135"/>
                </a:lnTo>
                <a:lnTo>
                  <a:pt x="54101" y="27431"/>
                </a:lnTo>
                <a:lnTo>
                  <a:pt x="64769" y="27394"/>
                </a:lnTo>
                <a:close/>
              </a:path>
              <a:path w="492760" h="66039">
                <a:moveTo>
                  <a:pt x="492251" y="37337"/>
                </a:moveTo>
                <a:lnTo>
                  <a:pt x="492251" y="25907"/>
                </a:lnTo>
                <a:lnTo>
                  <a:pt x="54101" y="27431"/>
                </a:lnTo>
                <a:lnTo>
                  <a:pt x="54101" y="38100"/>
                </a:lnTo>
                <a:lnTo>
                  <a:pt x="492251" y="37337"/>
                </a:lnTo>
                <a:close/>
              </a:path>
              <a:path w="492760" h="66039">
                <a:moveTo>
                  <a:pt x="64769" y="65532"/>
                </a:moveTo>
                <a:lnTo>
                  <a:pt x="64769" y="38081"/>
                </a:lnTo>
                <a:lnTo>
                  <a:pt x="54101" y="38100"/>
                </a:lnTo>
                <a:lnTo>
                  <a:pt x="54101" y="60135"/>
                </a:lnTo>
                <a:lnTo>
                  <a:pt x="64769" y="6553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29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3"/>
          <p:cNvSpPr txBox="1"/>
          <p:nvPr/>
        </p:nvSpPr>
        <p:spPr>
          <a:xfrm>
            <a:off x="382470" y="891015"/>
            <a:ext cx="3919551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120" lvl="0" indent="0" algn="l" defTabSz="4572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6A6A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Transitional points along the channel profile</a:t>
            </a:r>
          </a:p>
          <a:p>
            <a:pPr marL="12700" marR="71120" lvl="0" indent="0" algn="l" defTabSz="4572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6A6A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Riffle crests</a:t>
            </a:r>
          </a:p>
          <a:p>
            <a:pPr marL="12700" marR="71120" lvl="0" indent="0" algn="l" defTabSz="4572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6A6A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Top and base of steps, cascades &amp; LWD</a:t>
            </a:r>
          </a:p>
          <a:p>
            <a:pPr marL="12700" marR="71120" lvl="0" indent="0" algn="l" defTabSz="4572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6A6A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Bed feature between grade control crests (one point at minimum)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srgbClr val="A6A6A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12700" marR="85090" lvl="0" indent="0" algn="l" defTabSz="457200" rtl="0" eaLnBrk="1" fontAlgn="auto" latinLnBrk="0" hangingPunct="1">
              <a:lnSpc>
                <a:spcPts val="2030"/>
              </a:lnSpc>
              <a:spcBef>
                <a:spcPts val="445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6A6A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Rock clusters (‘key pieces’) or transverse ribs (extended riffles &amp; ‘pocket water’)</a:t>
            </a:r>
          </a:p>
          <a:p>
            <a:pPr marL="12700" marR="85090" lvl="0" indent="0" algn="l" defTabSz="457200" rtl="0" eaLnBrk="1" fontAlgn="auto" latinLnBrk="0" hangingPunct="1">
              <a:lnSpc>
                <a:spcPts val="2030"/>
              </a:lnSpc>
              <a:spcBef>
                <a:spcPts val="445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4465" algn="l"/>
              </a:tabLst>
              <a:defRPr/>
            </a:pPr>
            <a:r>
              <a:rPr lang="en-US" b="1" i="1" dirty="0">
                <a:solidFill>
                  <a:srgbClr val="A6A6A6">
                    <a:lumMod val="50000"/>
                  </a:srgbClr>
                </a:solidFill>
                <a:latin typeface="Gill Sans MT"/>
              </a:rPr>
              <a:t>Other notable features (bedrock, etc.)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srgbClr val="A6A6A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5AA29BB-5CCC-435F-BDCC-B33598DDF561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FAF49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Typical Measuring Points for Longitudinal Profiles</a:t>
            </a:r>
          </a:p>
        </p:txBody>
      </p:sp>
      <p:pic>
        <p:nvPicPr>
          <p:cNvPr id="5" name="Picture 4" descr="A path with trees on the side of a trail&#10;&#10;Description automatically generated">
            <a:extLst>
              <a:ext uri="{FF2B5EF4-FFF2-40B4-BE49-F238E27FC236}">
                <a16:creationId xmlns:a16="http://schemas.microsoft.com/office/drawing/2014/main" id="{F0CC966C-3AC2-4AEE-84FA-1ECC7FCC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568" y="807883"/>
            <a:ext cx="3393758" cy="38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Connecting the dots…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27886"/>
            <a:ext cx="70866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Objective is to re-establish channel continuity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minimize channel adjustment (erosion and sedimentation)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increase longevity of the new crossing (flood resiliency)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accent3">
                    <a:lumMod val="50000"/>
                  </a:schemeClr>
                </a:solidFill>
              </a:rPr>
              <a:t>maintain AOP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81B8B-B3F5-4379-9A03-AB872D3446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95" y="2402823"/>
            <a:ext cx="7086600" cy="257119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5B000AA-71AD-4912-9ACE-1470DB2F0502}"/>
              </a:ext>
            </a:extLst>
          </p:cNvPr>
          <p:cNvSpPr/>
          <p:nvPr/>
        </p:nvSpPr>
        <p:spPr>
          <a:xfrm>
            <a:off x="5305602" y="4236248"/>
            <a:ext cx="1297392" cy="429371"/>
          </a:xfrm>
          <a:prstGeom prst="wedgeRectCallout">
            <a:avLst>
              <a:gd name="adj1" fmla="val -63674"/>
              <a:gd name="adj2" fmla="val -1067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Plunge pool disrupting continuity</a:t>
            </a:r>
          </a:p>
        </p:txBody>
      </p:sp>
    </p:spTree>
    <p:extLst>
      <p:ext uri="{BB962C8B-B14F-4D97-AF65-F5344CB8AC3E}">
        <p14:creationId xmlns:p14="http://schemas.microsoft.com/office/powerpoint/2010/main" val="59420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03BFED-83B9-4054-BD46-C5E596702DB0}"/>
              </a:ext>
            </a:extLst>
          </p:cNvPr>
          <p:cNvSpPr/>
          <p:nvPr/>
        </p:nvSpPr>
        <p:spPr>
          <a:xfrm>
            <a:off x="2068075" y="3299254"/>
            <a:ext cx="6030098" cy="827903"/>
          </a:xfrm>
          <a:custGeom>
            <a:avLst/>
            <a:gdLst>
              <a:gd name="connsiteX0" fmla="*/ 0 w 8040130"/>
              <a:gd name="connsiteY0" fmla="*/ 0 h 1103870"/>
              <a:gd name="connsiteX1" fmla="*/ 1540476 w 8040130"/>
              <a:gd name="connsiteY1" fmla="*/ 362465 h 1103870"/>
              <a:gd name="connsiteX2" fmla="*/ 2660822 w 8040130"/>
              <a:gd name="connsiteY2" fmla="*/ 856735 h 1103870"/>
              <a:gd name="connsiteX3" fmla="*/ 4497860 w 8040130"/>
              <a:gd name="connsiteY3" fmla="*/ 296562 h 1103870"/>
              <a:gd name="connsiteX4" fmla="*/ 5700584 w 8040130"/>
              <a:gd name="connsiteY4" fmla="*/ 551935 h 1103870"/>
              <a:gd name="connsiteX5" fmla="*/ 6730314 w 8040130"/>
              <a:gd name="connsiteY5" fmla="*/ 1103870 h 1103870"/>
              <a:gd name="connsiteX6" fmla="*/ 7809470 w 8040130"/>
              <a:gd name="connsiteY6" fmla="*/ 659027 h 1103870"/>
              <a:gd name="connsiteX7" fmla="*/ 8040130 w 8040130"/>
              <a:gd name="connsiteY7" fmla="*/ 700216 h 110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40130" h="1103870">
                <a:moveTo>
                  <a:pt x="0" y="0"/>
                </a:moveTo>
                <a:lnTo>
                  <a:pt x="1540476" y="362465"/>
                </a:lnTo>
                <a:lnTo>
                  <a:pt x="2660822" y="856735"/>
                </a:lnTo>
                <a:lnTo>
                  <a:pt x="4497860" y="296562"/>
                </a:lnTo>
                <a:lnTo>
                  <a:pt x="5700584" y="551935"/>
                </a:lnTo>
                <a:lnTo>
                  <a:pt x="6730314" y="1103870"/>
                </a:lnTo>
                <a:lnTo>
                  <a:pt x="7809470" y="659027"/>
                </a:lnTo>
                <a:lnTo>
                  <a:pt x="8040130" y="700216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0953E8-BF56-4A0C-81B1-AE8860FCEC87}"/>
              </a:ext>
            </a:extLst>
          </p:cNvPr>
          <p:cNvCxnSpPr>
            <a:cxnSpLocks/>
          </p:cNvCxnSpPr>
          <p:nvPr/>
        </p:nvCxnSpPr>
        <p:spPr>
          <a:xfrm>
            <a:off x="3052119" y="4112474"/>
            <a:ext cx="4559643" cy="24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63656D-62AC-472B-9705-11AC88024993}"/>
              </a:ext>
            </a:extLst>
          </p:cNvPr>
          <p:cNvCxnSpPr>
            <a:cxnSpLocks/>
          </p:cNvCxnSpPr>
          <p:nvPr/>
        </p:nvCxnSpPr>
        <p:spPr>
          <a:xfrm>
            <a:off x="3052119" y="2741156"/>
            <a:ext cx="4559643" cy="24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2D0AC0-790D-45E2-A8BD-2E512AEDA549}"/>
              </a:ext>
            </a:extLst>
          </p:cNvPr>
          <p:cNvCxnSpPr>
            <a:cxnSpLocks/>
          </p:cNvCxnSpPr>
          <p:nvPr/>
        </p:nvCxnSpPr>
        <p:spPr>
          <a:xfrm>
            <a:off x="3052119" y="3008591"/>
            <a:ext cx="460784" cy="12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B037894-B8E5-4F57-A6EE-53E55CFB86CA}"/>
              </a:ext>
            </a:extLst>
          </p:cNvPr>
          <p:cNvSpPr txBox="1"/>
          <p:nvPr/>
        </p:nvSpPr>
        <p:spPr>
          <a:xfrm>
            <a:off x="3052120" y="2826998"/>
            <a:ext cx="641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FLOW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105377-621B-4938-A152-C72CE0A0DE06}"/>
              </a:ext>
            </a:extLst>
          </p:cNvPr>
          <p:cNvCxnSpPr/>
          <p:nvPr/>
        </p:nvCxnSpPr>
        <p:spPr>
          <a:xfrm>
            <a:off x="3486150" y="3999202"/>
            <a:ext cx="548331" cy="8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7C02012-C841-465C-A22B-14B259EED7A5}"/>
              </a:ext>
            </a:extLst>
          </p:cNvPr>
          <p:cNvSpPr txBox="1"/>
          <p:nvPr/>
        </p:nvSpPr>
        <p:spPr>
          <a:xfrm>
            <a:off x="3249827" y="3858617"/>
            <a:ext cx="339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6”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46FAE4-60CE-4331-BEDB-A1E57CEAA720}"/>
              </a:ext>
            </a:extLst>
          </p:cNvPr>
          <p:cNvCxnSpPr>
            <a:cxnSpLocks/>
          </p:cNvCxnSpPr>
          <p:nvPr/>
        </p:nvCxnSpPr>
        <p:spPr>
          <a:xfrm>
            <a:off x="4063056" y="3941806"/>
            <a:ext cx="0" cy="185351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BD1494-48A4-4357-9086-95E1C7EB0B70}"/>
              </a:ext>
            </a:extLst>
          </p:cNvPr>
          <p:cNvCxnSpPr>
            <a:cxnSpLocks/>
          </p:cNvCxnSpPr>
          <p:nvPr/>
        </p:nvCxnSpPr>
        <p:spPr>
          <a:xfrm>
            <a:off x="5441800" y="3516934"/>
            <a:ext cx="0" cy="71931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0A30D4-9C1E-4BC1-A9AA-9E6DDD705CAE}"/>
              </a:ext>
            </a:extLst>
          </p:cNvPr>
          <p:cNvCxnSpPr/>
          <p:nvPr/>
        </p:nvCxnSpPr>
        <p:spPr>
          <a:xfrm>
            <a:off x="4880990" y="3949639"/>
            <a:ext cx="548331" cy="8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0D9FFB-DDCA-409D-B18B-B51211E1297B}"/>
              </a:ext>
            </a:extLst>
          </p:cNvPr>
          <p:cNvSpPr txBox="1"/>
          <p:nvPr/>
        </p:nvSpPr>
        <p:spPr>
          <a:xfrm>
            <a:off x="4601154" y="3837833"/>
            <a:ext cx="339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24”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29CD3E-1D6D-485F-AC8C-CEE6F2EBBDBE}"/>
              </a:ext>
            </a:extLst>
          </p:cNvPr>
          <p:cNvSpPr txBox="1"/>
          <p:nvPr/>
        </p:nvSpPr>
        <p:spPr>
          <a:xfrm>
            <a:off x="1912691" y="3086436"/>
            <a:ext cx="791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riffle crest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69D4C3-6042-412C-99DD-A6BBED95E9FF}"/>
              </a:ext>
            </a:extLst>
          </p:cNvPr>
          <p:cNvSpPr txBox="1"/>
          <p:nvPr/>
        </p:nvSpPr>
        <p:spPr>
          <a:xfrm>
            <a:off x="3787346" y="3518493"/>
            <a:ext cx="641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pool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10441F-C3BD-4E2B-B33F-BCE10A301EFB}"/>
              </a:ext>
            </a:extLst>
          </p:cNvPr>
          <p:cNvSpPr txBox="1"/>
          <p:nvPr/>
        </p:nvSpPr>
        <p:spPr>
          <a:xfrm>
            <a:off x="5322207" y="3290137"/>
            <a:ext cx="791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riffle crest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732A03-102A-4D9B-81C6-5CF77F2E2744}"/>
              </a:ext>
            </a:extLst>
          </p:cNvPr>
          <p:cNvSpPr txBox="1"/>
          <p:nvPr/>
        </p:nvSpPr>
        <p:spPr>
          <a:xfrm>
            <a:off x="6815604" y="3680891"/>
            <a:ext cx="641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pool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592D7B-F313-4DDA-9FE3-A099E6C3080A}"/>
              </a:ext>
            </a:extLst>
          </p:cNvPr>
          <p:cNvSpPr txBox="1"/>
          <p:nvPr/>
        </p:nvSpPr>
        <p:spPr>
          <a:xfrm>
            <a:off x="2735393" y="4339326"/>
            <a:ext cx="137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CULVERT INVERT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BD90FD-377E-40F2-9C41-D428F68E5EBF}"/>
              </a:ext>
            </a:extLst>
          </p:cNvPr>
          <p:cNvCxnSpPr>
            <a:cxnSpLocks/>
          </p:cNvCxnSpPr>
          <p:nvPr/>
        </p:nvCxnSpPr>
        <p:spPr>
          <a:xfrm flipV="1">
            <a:off x="3911782" y="4236245"/>
            <a:ext cx="517233" cy="20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D49E34F-E165-44B2-9A20-EB633276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Pools matter, too…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B91F706-3803-44DD-A885-7F08B9D402E9}"/>
              </a:ext>
            </a:extLst>
          </p:cNvPr>
          <p:cNvSpPr txBox="1">
            <a:spLocks/>
          </p:cNvSpPr>
          <p:nvPr/>
        </p:nvSpPr>
        <p:spPr bwMode="auto">
          <a:xfrm>
            <a:off x="164055" y="890169"/>
            <a:ext cx="9982200" cy="16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Bedform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 variability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Vertical adjustment potential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Needed for streambed stability and AOP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Influences structure </a:t>
            </a:r>
            <a:r>
              <a:rPr lang="en-US" sz="1800" b="1" i="1" dirty="0">
                <a:solidFill>
                  <a:srgbClr val="00B050"/>
                </a:solidFill>
              </a:rPr>
              <a:t>bury depth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, structure type, bottom vs. bottomless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891BB-5D3E-4FDB-BB32-3702DB42E7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95" y="2402823"/>
            <a:ext cx="7086600" cy="257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/>
              <a:t>Stability of grade controls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9D379A-22E0-4700-846E-6B5A100CA385}"/>
              </a:ext>
            </a:extLst>
          </p:cNvPr>
          <p:cNvSpPr txBox="1">
            <a:spLocks/>
          </p:cNvSpPr>
          <p:nvPr/>
        </p:nvSpPr>
        <p:spPr bwMode="auto">
          <a:xfrm>
            <a:off x="248159" y="830827"/>
            <a:ext cx="8667241" cy="37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Needed to inform tie-in points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Rate relative stability (good, moderate, poor)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Based on what’s typical</a:t>
            </a: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Use your best judgement</a:t>
            </a: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sz="1800" kern="0" dirty="0">
              <a:latin typeface="Gill Sans MT" panose="020B05020201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4B5075-0284-4832-828B-78B7801E9745}"/>
              </a:ext>
            </a:extLst>
          </p:cNvPr>
          <p:cNvSpPr/>
          <p:nvPr/>
        </p:nvSpPr>
        <p:spPr>
          <a:xfrm>
            <a:off x="3116893" y="3550998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FCA2F8-08C2-434A-82E5-F682F76583C2}"/>
              </a:ext>
            </a:extLst>
          </p:cNvPr>
          <p:cNvSpPr/>
          <p:nvPr/>
        </p:nvSpPr>
        <p:spPr>
          <a:xfrm>
            <a:off x="6464996" y="391112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B74E2D2-4EBC-4DFB-80AA-CA7CC14ED30C}"/>
              </a:ext>
            </a:extLst>
          </p:cNvPr>
          <p:cNvSpPr/>
          <p:nvPr/>
        </p:nvSpPr>
        <p:spPr>
          <a:xfrm>
            <a:off x="1923884" y="4075906"/>
            <a:ext cx="1193009" cy="256936"/>
          </a:xfrm>
          <a:prstGeom prst="wedgeRectCallout">
            <a:avLst>
              <a:gd name="adj1" fmla="val 53631"/>
              <a:gd name="adj2" fmla="val -1694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Woody debris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9CFE484-16FF-408C-ADAE-26F01D62C427}"/>
              </a:ext>
            </a:extLst>
          </p:cNvPr>
          <p:cNvSpPr/>
          <p:nvPr/>
        </p:nvSpPr>
        <p:spPr>
          <a:xfrm>
            <a:off x="6579297" y="4372214"/>
            <a:ext cx="1042792" cy="256936"/>
          </a:xfrm>
          <a:prstGeom prst="wedgeRectCallout">
            <a:avLst>
              <a:gd name="adj1" fmla="val -43490"/>
              <a:gd name="adj2" fmla="val -1450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Rock cluster</a:t>
            </a:r>
          </a:p>
        </p:txBody>
      </p:sp>
    </p:spTree>
    <p:extLst>
      <p:ext uri="{BB962C8B-B14F-4D97-AF65-F5344CB8AC3E}">
        <p14:creationId xmlns:p14="http://schemas.microsoft.com/office/powerpoint/2010/main" val="120606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9417-D757-4063-8BC4-0E2D867B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Questions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CB840-673D-421B-BA9B-5410567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D24A88-4A4C-4BC6-9061-63F02A92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95350"/>
            <a:ext cx="6553200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64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28600" y="859548"/>
            <a:ext cx="4419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2400" dirty="0"/>
              <a:t>Total Station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Slope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Elevation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Data Collector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02539-98CC-4E9B-B2FE-BF9A05662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90" y="1003055"/>
            <a:ext cx="3302668" cy="3302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1FC407-2B78-46A5-BCAE-EB267DF50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619" y="1615357"/>
            <a:ext cx="921161" cy="29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198521" y="765979"/>
            <a:ext cx="441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Hand Level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Dumpy Level</a:t>
            </a:r>
            <a:endParaRPr lang="en-US" sz="2000" dirty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Hand Held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Quick to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Cheap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Not as accurate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Need 2 People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1 for Rod &amp; 1 for Level 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E430B-3EA2-4A10-9965-6D24A5D1FB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319" y="3310407"/>
            <a:ext cx="2155428" cy="984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0C83F-B0BC-45F9-9FA3-CF9BD6DB6D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770" y="848781"/>
            <a:ext cx="2305013" cy="2305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01371-06AE-4E89-A6AB-28E453AC37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384" y="1608979"/>
            <a:ext cx="692335" cy="22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58834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GPS Survey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Consultant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High accuracy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Elevation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Slope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Angle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Reserve for complicated sites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Be on-site when survey is performed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54162-DA35-4304-AF6F-D780EFB6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46" y="1001700"/>
            <a:ext cx="2686855" cy="26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68397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Laser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Transmitter &amp; Receiver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Most are self leveling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Some can do slope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Can be used by one person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Sight limitations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Vegetation, slope &amp; elevation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Need to be able to see the Transmitter</a:t>
            </a:r>
          </a:p>
          <a:p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C57E1-FA48-4CBD-B183-2FF25FEE6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693" y="920415"/>
            <a:ext cx="2642581" cy="29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6839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Stream Survey Equipment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Measuring Rods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Tenths vs.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Tape Measure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Recommend 200 ft. tape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Field Books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Write everything down in the field.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Flagging, Stakes, Hammer, Marker, Paint, etc. </a:t>
            </a:r>
          </a:p>
          <a:p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330EE-C14E-42FB-929B-935F20D9D9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4021" y="1373539"/>
            <a:ext cx="2989217" cy="19231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71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Terms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732986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Benchmark (BM)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A point of known or assumed permanent elevation.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Brass pin, nail in a tree, or cap in concrete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A lone metal stake</a:t>
            </a:r>
          </a:p>
          <a:p>
            <a:pPr algn="just"/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Turning Point (TP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– A point on which the elevation is determined in the process of leveling, but which is no longer needed after necessary readings have been taken.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Should be located on a firm object such as a stone, fence post, etc.</a:t>
            </a:r>
          </a:p>
          <a:p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EB0D8-9E11-457B-BE95-4BCC5E340491}"/>
              </a:ext>
            </a:extLst>
          </p:cNvPr>
          <p:cNvSpPr txBox="1"/>
          <p:nvPr/>
        </p:nvSpPr>
        <p:spPr>
          <a:xfrm>
            <a:off x="6905770" y="765979"/>
            <a:ext cx="2238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NRCS Part 650 Engineering Field Handbook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Chapter 1 - Surveying</a:t>
            </a:r>
          </a:p>
        </p:txBody>
      </p:sp>
    </p:spTree>
    <p:extLst>
      <p:ext uri="{BB962C8B-B14F-4D97-AF65-F5344CB8AC3E}">
        <p14:creationId xmlns:p14="http://schemas.microsoft.com/office/powerpoint/2010/main" val="274765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basics - Terms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204536" y="765979"/>
            <a:ext cx="6878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Backsight</a:t>
            </a:r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 (BS) </a:t>
            </a:r>
            <a:r>
              <a:rPr lang="en-US" sz="2400" dirty="0">
                <a:latin typeface="Calibri" panose="020F0502020204030204" pitchFamily="34" charset="0"/>
              </a:rPr>
              <a:t>- A rod reading taken on a point of known elevation. It is the first reading taken on a Benchmark or Turning Point.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Foresight (FS) </a:t>
            </a:r>
            <a:r>
              <a:rPr lang="en-US" sz="2400" dirty="0">
                <a:latin typeface="Calibri" panose="020F0502020204030204" pitchFamily="34" charset="0"/>
              </a:rPr>
              <a:t>– Rod reading taken on any point on which an elevation is to be determined.  Only one BS is taken during each setup.  All other readings are FS.</a:t>
            </a:r>
          </a:p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EB0D8-9E11-457B-BE95-4BCC5E340491}"/>
              </a:ext>
            </a:extLst>
          </p:cNvPr>
          <p:cNvSpPr txBox="1"/>
          <p:nvPr/>
        </p:nvSpPr>
        <p:spPr>
          <a:xfrm>
            <a:off x="6905413" y="824915"/>
            <a:ext cx="2238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NRCS Part 650 Engineering Field Handbook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Chapter 1 - Surveying</a:t>
            </a:r>
          </a:p>
        </p:txBody>
      </p:sp>
    </p:spTree>
    <p:extLst>
      <p:ext uri="{BB962C8B-B14F-4D97-AF65-F5344CB8AC3E}">
        <p14:creationId xmlns:p14="http://schemas.microsoft.com/office/powerpoint/2010/main" val="1782104694"/>
      </p:ext>
    </p:extLst>
  </p:cSld>
  <p:clrMapOvr>
    <a:masterClrMapping/>
  </p:clrMapOvr>
</p:sld>
</file>

<file path=ppt/theme/theme1.xml><?xml version="1.0" encoding="utf-8"?>
<a:theme xmlns:a="http://schemas.openxmlformats.org/drawingml/2006/main" name="TU PPT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PP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 PPT Template</Template>
  <TotalTime>861</TotalTime>
  <Words>1107</Words>
  <Application>Microsoft Office PowerPoint</Application>
  <PresentationFormat>On-screen Show (16:9)</PresentationFormat>
  <Paragraphs>255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Gill Sans MT</vt:lpstr>
      <vt:lpstr>Times New Roman</vt:lpstr>
      <vt:lpstr>Trebuchet MS</vt:lpstr>
      <vt:lpstr>Wingdings</vt:lpstr>
      <vt:lpstr>TU PPT Template</vt:lpstr>
      <vt:lpstr>TU PP Template</vt:lpstr>
      <vt:lpstr>PowerPoint Presentation</vt:lpstr>
      <vt:lpstr>Survey basics - Introduction</vt:lpstr>
      <vt:lpstr>Survey basics - Introduction</vt:lpstr>
      <vt:lpstr>Survey basics - Introduction</vt:lpstr>
      <vt:lpstr>Survey basics - Introduction</vt:lpstr>
      <vt:lpstr>Survey basics - Introduction</vt:lpstr>
      <vt:lpstr>Survey basics - Introduction</vt:lpstr>
      <vt:lpstr>Survey basics - Terms</vt:lpstr>
      <vt:lpstr>Survey basics - Terms</vt:lpstr>
      <vt:lpstr>Survey basics - Terms</vt:lpstr>
      <vt:lpstr>Survey basics - Terms</vt:lpstr>
      <vt:lpstr>Survey basics – Laser level</vt:lpstr>
      <vt:lpstr>Survey basics – Laser level</vt:lpstr>
      <vt:lpstr>Some suggestions on taking field survey notes</vt:lpstr>
      <vt:lpstr>Stream morphology </vt:lpstr>
      <vt:lpstr>Stream morphology </vt:lpstr>
      <vt:lpstr>Energy dissipation mechanism varies by slope….</vt:lpstr>
      <vt:lpstr>Slope is the key</vt:lpstr>
      <vt:lpstr>Natural grade control maintains channel slope and stability.</vt:lpstr>
      <vt:lpstr>Slope is the key.</vt:lpstr>
      <vt:lpstr>Geomorphic site assessment is essential for success.</vt:lpstr>
      <vt:lpstr>Longitudinal Profile</vt:lpstr>
      <vt:lpstr>Key bed features</vt:lpstr>
      <vt:lpstr>PowerPoint Presentation</vt:lpstr>
      <vt:lpstr>Connecting the dots…</vt:lpstr>
      <vt:lpstr>Pools matter, too…</vt:lpstr>
      <vt:lpstr>Stability of grade controls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Organism Passage</dc:title>
  <dc:creator>Kathleen Lavelle</dc:creator>
  <cp:lastModifiedBy>Corradini, Kenneth Joseph</cp:lastModifiedBy>
  <cp:revision>23</cp:revision>
  <cp:lastPrinted>2019-04-08T20:14:20Z</cp:lastPrinted>
  <dcterms:created xsi:type="dcterms:W3CDTF">2016-09-29T12:33:49Z</dcterms:created>
  <dcterms:modified xsi:type="dcterms:W3CDTF">2021-02-16T23:59:27Z</dcterms:modified>
</cp:coreProperties>
</file>