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407"/>
  </p:notesMasterIdLst>
  <p:sldIdLst>
    <p:sldId id="260" r:id="rId5"/>
    <p:sldId id="259"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5" r:id="rId29"/>
    <p:sldId id="284"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2" r:id="rId46"/>
    <p:sldId id="301" r:id="rId47"/>
    <p:sldId id="303" r:id="rId48"/>
    <p:sldId id="304" r:id="rId49"/>
    <p:sldId id="305" r:id="rId50"/>
    <p:sldId id="306" r:id="rId51"/>
    <p:sldId id="307" r:id="rId52"/>
    <p:sldId id="308" r:id="rId53"/>
    <p:sldId id="309" r:id="rId54"/>
    <p:sldId id="310" r:id="rId55"/>
    <p:sldId id="311" r:id="rId56"/>
    <p:sldId id="313" r:id="rId57"/>
    <p:sldId id="312" r:id="rId58"/>
    <p:sldId id="316" r:id="rId59"/>
    <p:sldId id="317" r:id="rId60"/>
    <p:sldId id="318" r:id="rId61"/>
    <p:sldId id="319" r:id="rId62"/>
    <p:sldId id="320" r:id="rId63"/>
    <p:sldId id="321" r:id="rId64"/>
    <p:sldId id="322" r:id="rId65"/>
    <p:sldId id="323" r:id="rId66"/>
    <p:sldId id="324" r:id="rId67"/>
    <p:sldId id="325" r:id="rId68"/>
    <p:sldId id="326" r:id="rId69"/>
    <p:sldId id="327" r:id="rId70"/>
    <p:sldId id="328" r:id="rId71"/>
    <p:sldId id="329" r:id="rId72"/>
    <p:sldId id="330" r:id="rId73"/>
    <p:sldId id="331" r:id="rId74"/>
    <p:sldId id="332" r:id="rId75"/>
    <p:sldId id="333" r:id="rId76"/>
    <p:sldId id="948" r:id="rId77"/>
    <p:sldId id="1856" r:id="rId78"/>
    <p:sldId id="1959" r:id="rId79"/>
    <p:sldId id="1960" r:id="rId80"/>
    <p:sldId id="1961" r:id="rId81"/>
    <p:sldId id="1913" r:id="rId82"/>
    <p:sldId id="1962" r:id="rId83"/>
    <p:sldId id="1963" r:id="rId84"/>
    <p:sldId id="1964" r:id="rId85"/>
    <p:sldId id="1965" r:id="rId86"/>
    <p:sldId id="1966" r:id="rId87"/>
    <p:sldId id="1967" r:id="rId88"/>
    <p:sldId id="1968" r:id="rId89"/>
    <p:sldId id="1969" r:id="rId90"/>
    <p:sldId id="1970" r:id="rId91"/>
    <p:sldId id="1971" r:id="rId92"/>
    <p:sldId id="1972" r:id="rId93"/>
    <p:sldId id="1973" r:id="rId94"/>
    <p:sldId id="1974" r:id="rId95"/>
    <p:sldId id="1975" r:id="rId96"/>
    <p:sldId id="1976" r:id="rId97"/>
    <p:sldId id="1977" r:id="rId98"/>
    <p:sldId id="1978" r:id="rId99"/>
    <p:sldId id="1979" r:id="rId100"/>
    <p:sldId id="1980" r:id="rId101"/>
    <p:sldId id="1981" r:id="rId102"/>
    <p:sldId id="1982" r:id="rId103"/>
    <p:sldId id="1983" r:id="rId104"/>
    <p:sldId id="1984" r:id="rId105"/>
    <p:sldId id="1985" r:id="rId106"/>
    <p:sldId id="1986" r:id="rId107"/>
    <p:sldId id="1987" r:id="rId108"/>
    <p:sldId id="1988" r:id="rId109"/>
    <p:sldId id="1989" r:id="rId110"/>
    <p:sldId id="1990" r:id="rId111"/>
    <p:sldId id="1991" r:id="rId112"/>
    <p:sldId id="1992" r:id="rId113"/>
    <p:sldId id="1993" r:id="rId114"/>
    <p:sldId id="1994" r:id="rId115"/>
    <p:sldId id="1995" r:id="rId116"/>
    <p:sldId id="1998" r:id="rId117"/>
    <p:sldId id="1997" r:id="rId118"/>
    <p:sldId id="1999" r:id="rId119"/>
    <p:sldId id="2001" r:id="rId120"/>
    <p:sldId id="2002" r:id="rId121"/>
    <p:sldId id="2003" r:id="rId122"/>
    <p:sldId id="2289" r:id="rId123"/>
    <p:sldId id="2004" r:id="rId124"/>
    <p:sldId id="2005" r:id="rId125"/>
    <p:sldId id="2006" r:id="rId126"/>
    <p:sldId id="2007" r:id="rId127"/>
    <p:sldId id="2008" r:id="rId128"/>
    <p:sldId id="2009" r:id="rId129"/>
    <p:sldId id="2010" r:id="rId130"/>
    <p:sldId id="2011" r:id="rId131"/>
    <p:sldId id="2288" r:id="rId132"/>
    <p:sldId id="2012" r:id="rId133"/>
    <p:sldId id="2013" r:id="rId134"/>
    <p:sldId id="2014" r:id="rId135"/>
    <p:sldId id="2015" r:id="rId136"/>
    <p:sldId id="2016" r:id="rId137"/>
    <p:sldId id="2017" r:id="rId138"/>
    <p:sldId id="2018" r:id="rId139"/>
    <p:sldId id="2019" r:id="rId140"/>
    <p:sldId id="2020" r:id="rId141"/>
    <p:sldId id="2021" r:id="rId142"/>
    <p:sldId id="2022" r:id="rId143"/>
    <p:sldId id="2023" r:id="rId144"/>
    <p:sldId id="2024" r:id="rId145"/>
    <p:sldId id="2025" r:id="rId146"/>
    <p:sldId id="2026" r:id="rId147"/>
    <p:sldId id="2027" r:id="rId148"/>
    <p:sldId id="2028" r:id="rId149"/>
    <p:sldId id="2029" r:id="rId150"/>
    <p:sldId id="2030" r:id="rId151"/>
    <p:sldId id="2031" r:id="rId152"/>
    <p:sldId id="2032" r:id="rId153"/>
    <p:sldId id="2033" r:id="rId154"/>
    <p:sldId id="2034" r:id="rId155"/>
    <p:sldId id="2035" r:id="rId156"/>
    <p:sldId id="2036" r:id="rId157"/>
    <p:sldId id="2037" r:id="rId158"/>
    <p:sldId id="2038" r:id="rId159"/>
    <p:sldId id="2039" r:id="rId160"/>
    <p:sldId id="2040" r:id="rId161"/>
    <p:sldId id="2041" r:id="rId162"/>
    <p:sldId id="2042" r:id="rId163"/>
    <p:sldId id="2043" r:id="rId164"/>
    <p:sldId id="2044" r:id="rId165"/>
    <p:sldId id="2045" r:id="rId166"/>
    <p:sldId id="2046" r:id="rId167"/>
    <p:sldId id="2047" r:id="rId168"/>
    <p:sldId id="2048" r:id="rId169"/>
    <p:sldId id="2049" r:id="rId170"/>
    <p:sldId id="2050" r:id="rId171"/>
    <p:sldId id="2051" r:id="rId172"/>
    <p:sldId id="2052" r:id="rId173"/>
    <p:sldId id="2053" r:id="rId174"/>
    <p:sldId id="2055" r:id="rId175"/>
    <p:sldId id="2056" r:id="rId176"/>
    <p:sldId id="2057" r:id="rId177"/>
    <p:sldId id="2058" r:id="rId178"/>
    <p:sldId id="2059" r:id="rId179"/>
    <p:sldId id="2060" r:id="rId180"/>
    <p:sldId id="2061" r:id="rId181"/>
    <p:sldId id="2062" r:id="rId182"/>
    <p:sldId id="2063" r:id="rId183"/>
    <p:sldId id="2064" r:id="rId184"/>
    <p:sldId id="2065" r:id="rId185"/>
    <p:sldId id="2067" r:id="rId186"/>
    <p:sldId id="2068" r:id="rId187"/>
    <p:sldId id="2066" r:id="rId188"/>
    <p:sldId id="2290" r:id="rId189"/>
    <p:sldId id="2069" r:id="rId190"/>
    <p:sldId id="2070" r:id="rId191"/>
    <p:sldId id="2071" r:id="rId192"/>
    <p:sldId id="2072" r:id="rId193"/>
    <p:sldId id="2073" r:id="rId194"/>
    <p:sldId id="2074" r:id="rId195"/>
    <p:sldId id="2075" r:id="rId196"/>
    <p:sldId id="2076" r:id="rId197"/>
    <p:sldId id="2077" r:id="rId198"/>
    <p:sldId id="2078" r:id="rId199"/>
    <p:sldId id="2079" r:id="rId200"/>
    <p:sldId id="2080" r:id="rId201"/>
    <p:sldId id="2081" r:id="rId202"/>
    <p:sldId id="2082" r:id="rId203"/>
    <p:sldId id="2083" r:id="rId204"/>
    <p:sldId id="2084" r:id="rId205"/>
    <p:sldId id="2085" r:id="rId206"/>
    <p:sldId id="2086" r:id="rId207"/>
    <p:sldId id="2087" r:id="rId208"/>
    <p:sldId id="2088" r:id="rId209"/>
    <p:sldId id="2089" r:id="rId210"/>
    <p:sldId id="2090" r:id="rId211"/>
    <p:sldId id="2091" r:id="rId212"/>
    <p:sldId id="2092" r:id="rId213"/>
    <p:sldId id="2093" r:id="rId214"/>
    <p:sldId id="2096" r:id="rId215"/>
    <p:sldId id="2094" r:id="rId216"/>
    <p:sldId id="2095" r:id="rId217"/>
    <p:sldId id="2097" r:id="rId218"/>
    <p:sldId id="2098" r:id="rId219"/>
    <p:sldId id="2099" r:id="rId220"/>
    <p:sldId id="2100" r:id="rId221"/>
    <p:sldId id="2101" r:id="rId222"/>
    <p:sldId id="2102" r:id="rId223"/>
    <p:sldId id="2103" r:id="rId224"/>
    <p:sldId id="2105" r:id="rId225"/>
    <p:sldId id="2106" r:id="rId226"/>
    <p:sldId id="2107" r:id="rId227"/>
    <p:sldId id="2108" r:id="rId228"/>
    <p:sldId id="2109" r:id="rId229"/>
    <p:sldId id="2110" r:id="rId230"/>
    <p:sldId id="2111" r:id="rId231"/>
    <p:sldId id="2112" r:id="rId232"/>
    <p:sldId id="2113" r:id="rId233"/>
    <p:sldId id="2115" r:id="rId234"/>
    <p:sldId id="2116" r:id="rId235"/>
    <p:sldId id="2117" r:id="rId236"/>
    <p:sldId id="2114" r:id="rId237"/>
    <p:sldId id="2119" r:id="rId238"/>
    <p:sldId id="2120" r:id="rId239"/>
    <p:sldId id="2121" r:id="rId240"/>
    <p:sldId id="2122" r:id="rId241"/>
    <p:sldId id="2123" r:id="rId242"/>
    <p:sldId id="2124" r:id="rId243"/>
    <p:sldId id="2125" r:id="rId244"/>
    <p:sldId id="2126" r:id="rId245"/>
    <p:sldId id="2127" r:id="rId246"/>
    <p:sldId id="2128" r:id="rId247"/>
    <p:sldId id="2129" r:id="rId248"/>
    <p:sldId id="2130" r:id="rId249"/>
    <p:sldId id="2131" r:id="rId250"/>
    <p:sldId id="2132" r:id="rId251"/>
    <p:sldId id="2133" r:id="rId252"/>
    <p:sldId id="2134" r:id="rId253"/>
    <p:sldId id="2135" r:id="rId254"/>
    <p:sldId id="2136" r:id="rId255"/>
    <p:sldId id="2137" r:id="rId256"/>
    <p:sldId id="2138" r:id="rId257"/>
    <p:sldId id="2139" r:id="rId258"/>
    <p:sldId id="2140" r:id="rId259"/>
    <p:sldId id="2141" r:id="rId260"/>
    <p:sldId id="2142" r:id="rId261"/>
    <p:sldId id="2143" r:id="rId262"/>
    <p:sldId id="2144" r:id="rId263"/>
    <p:sldId id="2145" r:id="rId264"/>
    <p:sldId id="2147" r:id="rId265"/>
    <p:sldId id="2148" r:id="rId266"/>
    <p:sldId id="2151" r:id="rId267"/>
    <p:sldId id="2150" r:id="rId268"/>
    <p:sldId id="2149" r:id="rId269"/>
    <p:sldId id="2153" r:id="rId270"/>
    <p:sldId id="2152" r:id="rId271"/>
    <p:sldId id="2154" r:id="rId272"/>
    <p:sldId id="2155" r:id="rId273"/>
    <p:sldId id="2156" r:id="rId274"/>
    <p:sldId id="2157" r:id="rId275"/>
    <p:sldId id="2158" r:id="rId276"/>
    <p:sldId id="2160" r:id="rId277"/>
    <p:sldId id="2161" r:id="rId278"/>
    <p:sldId id="2164" r:id="rId279"/>
    <p:sldId id="2165" r:id="rId280"/>
    <p:sldId id="2166" r:id="rId281"/>
    <p:sldId id="2167" r:id="rId282"/>
    <p:sldId id="2168" r:id="rId283"/>
    <p:sldId id="2169" r:id="rId284"/>
    <p:sldId id="2170" r:id="rId285"/>
    <p:sldId id="2171" r:id="rId286"/>
    <p:sldId id="2172" r:id="rId287"/>
    <p:sldId id="2173" r:id="rId288"/>
    <p:sldId id="2174" r:id="rId289"/>
    <p:sldId id="2175" r:id="rId290"/>
    <p:sldId id="2176" r:id="rId291"/>
    <p:sldId id="2177" r:id="rId292"/>
    <p:sldId id="2178" r:id="rId293"/>
    <p:sldId id="2179" r:id="rId294"/>
    <p:sldId id="2180" r:id="rId295"/>
    <p:sldId id="2181" r:id="rId296"/>
    <p:sldId id="2182" r:id="rId297"/>
    <p:sldId id="2183" r:id="rId298"/>
    <p:sldId id="2184" r:id="rId299"/>
    <p:sldId id="2185" r:id="rId300"/>
    <p:sldId id="2187" r:id="rId301"/>
    <p:sldId id="2186" r:id="rId302"/>
    <p:sldId id="2188" r:id="rId303"/>
    <p:sldId id="2189" r:id="rId304"/>
    <p:sldId id="2190" r:id="rId305"/>
    <p:sldId id="2191" r:id="rId306"/>
    <p:sldId id="2192" r:id="rId307"/>
    <p:sldId id="2193" r:id="rId308"/>
    <p:sldId id="2194" r:id="rId309"/>
    <p:sldId id="2195" r:id="rId310"/>
    <p:sldId id="2196" r:id="rId311"/>
    <p:sldId id="2197" r:id="rId312"/>
    <p:sldId id="2198" r:id="rId313"/>
    <p:sldId id="2199" r:id="rId314"/>
    <p:sldId id="2291" r:id="rId315"/>
    <p:sldId id="2200" r:id="rId316"/>
    <p:sldId id="2201" r:id="rId317"/>
    <p:sldId id="2202" r:id="rId318"/>
    <p:sldId id="2203" r:id="rId319"/>
    <p:sldId id="2204" r:id="rId320"/>
    <p:sldId id="2205" r:id="rId321"/>
    <p:sldId id="2206" r:id="rId322"/>
    <p:sldId id="2207" r:id="rId323"/>
    <p:sldId id="2208" r:id="rId324"/>
    <p:sldId id="2209" r:id="rId325"/>
    <p:sldId id="2210" r:id="rId326"/>
    <p:sldId id="2211" r:id="rId327"/>
    <p:sldId id="2212" r:id="rId328"/>
    <p:sldId id="2213" r:id="rId329"/>
    <p:sldId id="2214" r:id="rId330"/>
    <p:sldId id="2215" r:id="rId331"/>
    <p:sldId id="2216" r:id="rId332"/>
    <p:sldId id="2217" r:id="rId333"/>
    <p:sldId id="2218" r:id="rId334"/>
    <p:sldId id="2219" r:id="rId335"/>
    <p:sldId id="2220" r:id="rId336"/>
    <p:sldId id="2221" r:id="rId337"/>
    <p:sldId id="2222" r:id="rId338"/>
    <p:sldId id="2223" r:id="rId339"/>
    <p:sldId id="2292" r:id="rId340"/>
    <p:sldId id="2224" r:id="rId341"/>
    <p:sldId id="2225" r:id="rId342"/>
    <p:sldId id="2226" r:id="rId343"/>
    <p:sldId id="2227" r:id="rId344"/>
    <p:sldId id="2228" r:id="rId345"/>
    <p:sldId id="2229" r:id="rId346"/>
    <p:sldId id="2230" r:id="rId347"/>
    <p:sldId id="2231" r:id="rId348"/>
    <p:sldId id="2232" r:id="rId349"/>
    <p:sldId id="2233" r:id="rId350"/>
    <p:sldId id="2234" r:id="rId351"/>
    <p:sldId id="2235" r:id="rId352"/>
    <p:sldId id="2236" r:id="rId353"/>
    <p:sldId id="2237" r:id="rId354"/>
    <p:sldId id="2238" r:id="rId355"/>
    <p:sldId id="2239" r:id="rId356"/>
    <p:sldId id="2240" r:id="rId357"/>
    <p:sldId id="2241" r:id="rId358"/>
    <p:sldId id="2242" r:id="rId359"/>
    <p:sldId id="2243" r:id="rId360"/>
    <p:sldId id="2244" r:id="rId361"/>
    <p:sldId id="2245" r:id="rId362"/>
    <p:sldId id="2246" r:id="rId363"/>
    <p:sldId id="2247" r:id="rId364"/>
    <p:sldId id="2294" r:id="rId365"/>
    <p:sldId id="2293" r:id="rId366"/>
    <p:sldId id="2248" r:id="rId367"/>
    <p:sldId id="2249" r:id="rId368"/>
    <p:sldId id="2250" r:id="rId369"/>
    <p:sldId id="2251" r:id="rId370"/>
    <p:sldId id="2252" r:id="rId371"/>
    <p:sldId id="2253" r:id="rId372"/>
    <p:sldId id="2254" r:id="rId373"/>
    <p:sldId id="2255" r:id="rId374"/>
    <p:sldId id="2256" r:id="rId375"/>
    <p:sldId id="2257" r:id="rId376"/>
    <p:sldId id="2258" r:id="rId377"/>
    <p:sldId id="2259" r:id="rId378"/>
    <p:sldId id="2260" r:id="rId379"/>
    <p:sldId id="2261" r:id="rId380"/>
    <p:sldId id="2262" r:id="rId381"/>
    <p:sldId id="2263" r:id="rId382"/>
    <p:sldId id="2264" r:id="rId383"/>
    <p:sldId id="2265" r:id="rId384"/>
    <p:sldId id="2266" r:id="rId385"/>
    <p:sldId id="2267" r:id="rId386"/>
    <p:sldId id="2268" r:id="rId387"/>
    <p:sldId id="2269" r:id="rId388"/>
    <p:sldId id="2270" r:id="rId389"/>
    <p:sldId id="2271" r:id="rId390"/>
    <p:sldId id="2272" r:id="rId391"/>
    <p:sldId id="2273" r:id="rId392"/>
    <p:sldId id="2274" r:id="rId393"/>
    <p:sldId id="2275" r:id="rId394"/>
    <p:sldId id="2276" r:id="rId395"/>
    <p:sldId id="2278" r:id="rId396"/>
    <p:sldId id="2277" r:id="rId397"/>
    <p:sldId id="2279" r:id="rId398"/>
    <p:sldId id="2280" r:id="rId399"/>
    <p:sldId id="2281" r:id="rId400"/>
    <p:sldId id="2282" r:id="rId401"/>
    <p:sldId id="2283" r:id="rId402"/>
    <p:sldId id="2284" r:id="rId403"/>
    <p:sldId id="2285" r:id="rId404"/>
    <p:sldId id="2286" r:id="rId405"/>
    <p:sldId id="2287" r:id="rId40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38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24FCF4-1EA8-48F2-99DC-6421DE79D163}" v="5" dt="2024-12-16T14:16:34.8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89" autoAdjust="0"/>
    <p:restoredTop sz="82726" autoAdjust="0"/>
  </p:normalViewPr>
  <p:slideViewPr>
    <p:cSldViewPr snapToGrid="0">
      <p:cViewPr varScale="1">
        <p:scale>
          <a:sx n="138" d="100"/>
          <a:sy n="138" d="100"/>
        </p:scale>
        <p:origin x="1020" y="96"/>
      </p:cViewPr>
      <p:guideLst/>
    </p:cSldViewPr>
  </p:slideViewPr>
  <p:notesTextViewPr>
    <p:cViewPr>
      <p:scale>
        <a:sx n="3" d="2"/>
        <a:sy n="3" d="2"/>
      </p:scale>
      <p:origin x="0" y="0"/>
    </p:cViewPr>
  </p:notesTextViewPr>
  <p:sorterViewPr>
    <p:cViewPr varScale="1">
      <p:scale>
        <a:sx n="100" d="100"/>
        <a:sy n="100" d="100"/>
      </p:scale>
      <p:origin x="0" y="-4333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99" Type="http://schemas.openxmlformats.org/officeDocument/2006/relationships/slide" Target="slides/slide295.xml"/><Relationship Id="rId21" Type="http://schemas.openxmlformats.org/officeDocument/2006/relationships/slide" Target="slides/slide17.xml"/><Relationship Id="rId63" Type="http://schemas.openxmlformats.org/officeDocument/2006/relationships/slide" Target="slides/slide59.xml"/><Relationship Id="rId159" Type="http://schemas.openxmlformats.org/officeDocument/2006/relationships/slide" Target="slides/slide155.xml"/><Relationship Id="rId324" Type="http://schemas.openxmlformats.org/officeDocument/2006/relationships/slide" Target="slides/slide320.xml"/><Relationship Id="rId366" Type="http://schemas.openxmlformats.org/officeDocument/2006/relationships/slide" Target="slides/slide362.xml"/><Relationship Id="rId170" Type="http://schemas.openxmlformats.org/officeDocument/2006/relationships/slide" Target="slides/slide166.xml"/><Relationship Id="rId226" Type="http://schemas.openxmlformats.org/officeDocument/2006/relationships/slide" Target="slides/slide222.xml"/><Relationship Id="rId268" Type="http://schemas.openxmlformats.org/officeDocument/2006/relationships/slide" Target="slides/slide264.xml"/><Relationship Id="rId32" Type="http://schemas.openxmlformats.org/officeDocument/2006/relationships/slide" Target="slides/slide28.xml"/><Relationship Id="rId74" Type="http://schemas.openxmlformats.org/officeDocument/2006/relationships/slide" Target="slides/slide70.xml"/><Relationship Id="rId128" Type="http://schemas.openxmlformats.org/officeDocument/2006/relationships/slide" Target="slides/slide124.xml"/><Relationship Id="rId335" Type="http://schemas.openxmlformats.org/officeDocument/2006/relationships/slide" Target="slides/slide331.xml"/><Relationship Id="rId377" Type="http://schemas.openxmlformats.org/officeDocument/2006/relationships/slide" Target="slides/slide373.xml"/><Relationship Id="rId5" Type="http://schemas.openxmlformats.org/officeDocument/2006/relationships/slide" Target="slides/slide1.xml"/><Relationship Id="rId181" Type="http://schemas.openxmlformats.org/officeDocument/2006/relationships/slide" Target="slides/slide177.xml"/><Relationship Id="rId237" Type="http://schemas.openxmlformats.org/officeDocument/2006/relationships/slide" Target="slides/slide233.xml"/><Relationship Id="rId402" Type="http://schemas.openxmlformats.org/officeDocument/2006/relationships/slide" Target="slides/slide398.xml"/><Relationship Id="rId279" Type="http://schemas.openxmlformats.org/officeDocument/2006/relationships/slide" Target="slides/slide275.xml"/><Relationship Id="rId43" Type="http://schemas.openxmlformats.org/officeDocument/2006/relationships/slide" Target="slides/slide39.xml"/><Relationship Id="rId139" Type="http://schemas.openxmlformats.org/officeDocument/2006/relationships/slide" Target="slides/slide135.xml"/><Relationship Id="rId290" Type="http://schemas.openxmlformats.org/officeDocument/2006/relationships/slide" Target="slides/slide286.xml"/><Relationship Id="rId304" Type="http://schemas.openxmlformats.org/officeDocument/2006/relationships/slide" Target="slides/slide300.xml"/><Relationship Id="rId346" Type="http://schemas.openxmlformats.org/officeDocument/2006/relationships/slide" Target="slides/slide342.xml"/><Relationship Id="rId388" Type="http://schemas.openxmlformats.org/officeDocument/2006/relationships/slide" Target="slides/slide384.xml"/><Relationship Id="rId85" Type="http://schemas.openxmlformats.org/officeDocument/2006/relationships/slide" Target="slides/slide81.xml"/><Relationship Id="rId150" Type="http://schemas.openxmlformats.org/officeDocument/2006/relationships/slide" Target="slides/slide146.xml"/><Relationship Id="rId192" Type="http://schemas.openxmlformats.org/officeDocument/2006/relationships/slide" Target="slides/slide188.xml"/><Relationship Id="rId206" Type="http://schemas.openxmlformats.org/officeDocument/2006/relationships/slide" Target="slides/slide202.xml"/><Relationship Id="rId248" Type="http://schemas.openxmlformats.org/officeDocument/2006/relationships/slide" Target="slides/slide244.xml"/><Relationship Id="rId12" Type="http://schemas.openxmlformats.org/officeDocument/2006/relationships/slide" Target="slides/slide8.xml"/><Relationship Id="rId108" Type="http://schemas.openxmlformats.org/officeDocument/2006/relationships/slide" Target="slides/slide104.xml"/><Relationship Id="rId315" Type="http://schemas.openxmlformats.org/officeDocument/2006/relationships/slide" Target="slides/slide311.xml"/><Relationship Id="rId357" Type="http://schemas.openxmlformats.org/officeDocument/2006/relationships/slide" Target="slides/slide353.xml"/><Relationship Id="rId54" Type="http://schemas.openxmlformats.org/officeDocument/2006/relationships/slide" Target="slides/slide50.xml"/><Relationship Id="rId96" Type="http://schemas.openxmlformats.org/officeDocument/2006/relationships/slide" Target="slides/slide92.xml"/><Relationship Id="rId161" Type="http://schemas.openxmlformats.org/officeDocument/2006/relationships/slide" Target="slides/slide157.xml"/><Relationship Id="rId217" Type="http://schemas.openxmlformats.org/officeDocument/2006/relationships/slide" Target="slides/slide213.xml"/><Relationship Id="rId399" Type="http://schemas.openxmlformats.org/officeDocument/2006/relationships/slide" Target="slides/slide395.xml"/><Relationship Id="rId259" Type="http://schemas.openxmlformats.org/officeDocument/2006/relationships/slide" Target="slides/slide255.xml"/><Relationship Id="rId23" Type="http://schemas.openxmlformats.org/officeDocument/2006/relationships/slide" Target="slides/slide19.xml"/><Relationship Id="rId119" Type="http://schemas.openxmlformats.org/officeDocument/2006/relationships/slide" Target="slides/slide115.xml"/><Relationship Id="rId270" Type="http://schemas.openxmlformats.org/officeDocument/2006/relationships/slide" Target="slides/slide266.xml"/><Relationship Id="rId326" Type="http://schemas.openxmlformats.org/officeDocument/2006/relationships/slide" Target="slides/slide322.xml"/><Relationship Id="rId65" Type="http://schemas.openxmlformats.org/officeDocument/2006/relationships/slide" Target="slides/slide61.xml"/><Relationship Id="rId130" Type="http://schemas.openxmlformats.org/officeDocument/2006/relationships/slide" Target="slides/slide126.xml"/><Relationship Id="rId368" Type="http://schemas.openxmlformats.org/officeDocument/2006/relationships/slide" Target="slides/slide364.xml"/><Relationship Id="rId172" Type="http://schemas.openxmlformats.org/officeDocument/2006/relationships/slide" Target="slides/slide168.xml"/><Relationship Id="rId228" Type="http://schemas.openxmlformats.org/officeDocument/2006/relationships/slide" Target="slides/slide224.xml"/><Relationship Id="rId281" Type="http://schemas.openxmlformats.org/officeDocument/2006/relationships/slide" Target="slides/slide277.xml"/><Relationship Id="rId337" Type="http://schemas.openxmlformats.org/officeDocument/2006/relationships/slide" Target="slides/slide333.xml"/><Relationship Id="rId34" Type="http://schemas.openxmlformats.org/officeDocument/2006/relationships/slide" Target="slides/slide30.xml"/><Relationship Id="rId76" Type="http://schemas.openxmlformats.org/officeDocument/2006/relationships/slide" Target="slides/slide72.xml"/><Relationship Id="rId141" Type="http://schemas.openxmlformats.org/officeDocument/2006/relationships/slide" Target="slides/slide137.xml"/><Relationship Id="rId379" Type="http://schemas.openxmlformats.org/officeDocument/2006/relationships/slide" Target="slides/slide375.xml"/><Relationship Id="rId7" Type="http://schemas.openxmlformats.org/officeDocument/2006/relationships/slide" Target="slides/slide3.xml"/><Relationship Id="rId183" Type="http://schemas.openxmlformats.org/officeDocument/2006/relationships/slide" Target="slides/slide179.xml"/><Relationship Id="rId239" Type="http://schemas.openxmlformats.org/officeDocument/2006/relationships/slide" Target="slides/slide235.xml"/><Relationship Id="rId390" Type="http://schemas.openxmlformats.org/officeDocument/2006/relationships/slide" Target="slides/slide386.xml"/><Relationship Id="rId404" Type="http://schemas.openxmlformats.org/officeDocument/2006/relationships/slide" Target="slides/slide400.xml"/><Relationship Id="rId250" Type="http://schemas.openxmlformats.org/officeDocument/2006/relationships/slide" Target="slides/slide246.xml"/><Relationship Id="rId292" Type="http://schemas.openxmlformats.org/officeDocument/2006/relationships/slide" Target="slides/slide288.xml"/><Relationship Id="rId306" Type="http://schemas.openxmlformats.org/officeDocument/2006/relationships/slide" Target="slides/slide302.xml"/><Relationship Id="rId45" Type="http://schemas.openxmlformats.org/officeDocument/2006/relationships/slide" Target="slides/slide41.xml"/><Relationship Id="rId87" Type="http://schemas.openxmlformats.org/officeDocument/2006/relationships/slide" Target="slides/slide83.xml"/><Relationship Id="rId110" Type="http://schemas.openxmlformats.org/officeDocument/2006/relationships/slide" Target="slides/slide106.xml"/><Relationship Id="rId348" Type="http://schemas.openxmlformats.org/officeDocument/2006/relationships/slide" Target="slides/slide344.xml"/><Relationship Id="rId152" Type="http://schemas.openxmlformats.org/officeDocument/2006/relationships/slide" Target="slides/slide148.xml"/><Relationship Id="rId194" Type="http://schemas.openxmlformats.org/officeDocument/2006/relationships/slide" Target="slides/slide190.xml"/><Relationship Id="rId208" Type="http://schemas.openxmlformats.org/officeDocument/2006/relationships/slide" Target="slides/slide204.xml"/><Relationship Id="rId261" Type="http://schemas.openxmlformats.org/officeDocument/2006/relationships/slide" Target="slides/slide257.xml"/><Relationship Id="rId14" Type="http://schemas.openxmlformats.org/officeDocument/2006/relationships/slide" Target="slides/slide10.xml"/><Relationship Id="rId56" Type="http://schemas.openxmlformats.org/officeDocument/2006/relationships/slide" Target="slides/slide52.xml"/><Relationship Id="rId317" Type="http://schemas.openxmlformats.org/officeDocument/2006/relationships/slide" Target="slides/slide313.xml"/><Relationship Id="rId359" Type="http://schemas.openxmlformats.org/officeDocument/2006/relationships/slide" Target="slides/slide355.xml"/><Relationship Id="rId98" Type="http://schemas.openxmlformats.org/officeDocument/2006/relationships/slide" Target="slides/slide94.xml"/><Relationship Id="rId121" Type="http://schemas.openxmlformats.org/officeDocument/2006/relationships/slide" Target="slides/slide117.xml"/><Relationship Id="rId163" Type="http://schemas.openxmlformats.org/officeDocument/2006/relationships/slide" Target="slides/slide159.xml"/><Relationship Id="rId219" Type="http://schemas.openxmlformats.org/officeDocument/2006/relationships/slide" Target="slides/slide215.xml"/><Relationship Id="rId370" Type="http://schemas.openxmlformats.org/officeDocument/2006/relationships/slide" Target="slides/slide366.xml"/><Relationship Id="rId230" Type="http://schemas.openxmlformats.org/officeDocument/2006/relationships/slide" Target="slides/slide226.xml"/><Relationship Id="rId25" Type="http://schemas.openxmlformats.org/officeDocument/2006/relationships/slide" Target="slides/slide21.xml"/><Relationship Id="rId67" Type="http://schemas.openxmlformats.org/officeDocument/2006/relationships/slide" Target="slides/slide63.xml"/><Relationship Id="rId272" Type="http://schemas.openxmlformats.org/officeDocument/2006/relationships/slide" Target="slides/slide268.xml"/><Relationship Id="rId328" Type="http://schemas.openxmlformats.org/officeDocument/2006/relationships/slide" Target="slides/slide324.xml"/><Relationship Id="rId132" Type="http://schemas.openxmlformats.org/officeDocument/2006/relationships/slide" Target="slides/slide128.xml"/><Relationship Id="rId174" Type="http://schemas.openxmlformats.org/officeDocument/2006/relationships/slide" Target="slides/slide170.xml"/><Relationship Id="rId381" Type="http://schemas.openxmlformats.org/officeDocument/2006/relationships/slide" Target="slides/slide377.xml"/><Relationship Id="rId241" Type="http://schemas.openxmlformats.org/officeDocument/2006/relationships/slide" Target="slides/slide237.xml"/><Relationship Id="rId36" Type="http://schemas.openxmlformats.org/officeDocument/2006/relationships/slide" Target="slides/slide32.xml"/><Relationship Id="rId283" Type="http://schemas.openxmlformats.org/officeDocument/2006/relationships/slide" Target="slides/slide279.xml"/><Relationship Id="rId339" Type="http://schemas.openxmlformats.org/officeDocument/2006/relationships/slide" Target="slides/slide335.xml"/><Relationship Id="rId78" Type="http://schemas.openxmlformats.org/officeDocument/2006/relationships/slide" Target="slides/slide74.xml"/><Relationship Id="rId101" Type="http://schemas.openxmlformats.org/officeDocument/2006/relationships/slide" Target="slides/slide97.xml"/><Relationship Id="rId143" Type="http://schemas.openxmlformats.org/officeDocument/2006/relationships/slide" Target="slides/slide139.xml"/><Relationship Id="rId185" Type="http://schemas.openxmlformats.org/officeDocument/2006/relationships/slide" Target="slides/slide181.xml"/><Relationship Id="rId350" Type="http://schemas.openxmlformats.org/officeDocument/2006/relationships/slide" Target="slides/slide346.xml"/><Relationship Id="rId406" Type="http://schemas.openxmlformats.org/officeDocument/2006/relationships/slide" Target="slides/slide402.xml"/><Relationship Id="rId9" Type="http://schemas.openxmlformats.org/officeDocument/2006/relationships/slide" Target="slides/slide5.xml"/><Relationship Id="rId210" Type="http://schemas.openxmlformats.org/officeDocument/2006/relationships/slide" Target="slides/slide206.xml"/><Relationship Id="rId392" Type="http://schemas.openxmlformats.org/officeDocument/2006/relationships/slide" Target="slides/slide388.xml"/><Relationship Id="rId252" Type="http://schemas.openxmlformats.org/officeDocument/2006/relationships/slide" Target="slides/slide248.xml"/><Relationship Id="rId294" Type="http://schemas.openxmlformats.org/officeDocument/2006/relationships/slide" Target="slides/slide290.xml"/><Relationship Id="rId308" Type="http://schemas.openxmlformats.org/officeDocument/2006/relationships/slide" Target="slides/slide304.xml"/><Relationship Id="rId47" Type="http://schemas.openxmlformats.org/officeDocument/2006/relationships/slide" Target="slides/slide43.xml"/><Relationship Id="rId89" Type="http://schemas.openxmlformats.org/officeDocument/2006/relationships/slide" Target="slides/slide85.xml"/><Relationship Id="rId112" Type="http://schemas.openxmlformats.org/officeDocument/2006/relationships/slide" Target="slides/slide108.xml"/><Relationship Id="rId154" Type="http://schemas.openxmlformats.org/officeDocument/2006/relationships/slide" Target="slides/slide150.xml"/><Relationship Id="rId361" Type="http://schemas.openxmlformats.org/officeDocument/2006/relationships/slide" Target="slides/slide357.xml"/><Relationship Id="rId196" Type="http://schemas.openxmlformats.org/officeDocument/2006/relationships/slide" Target="slides/slide192.xml"/><Relationship Id="rId16" Type="http://schemas.openxmlformats.org/officeDocument/2006/relationships/slide" Target="slides/slide12.xml"/><Relationship Id="rId221" Type="http://schemas.openxmlformats.org/officeDocument/2006/relationships/slide" Target="slides/slide217.xml"/><Relationship Id="rId263" Type="http://schemas.openxmlformats.org/officeDocument/2006/relationships/slide" Target="slides/slide259.xml"/><Relationship Id="rId319" Type="http://schemas.openxmlformats.org/officeDocument/2006/relationships/slide" Target="slides/slide315.xml"/><Relationship Id="rId58" Type="http://schemas.openxmlformats.org/officeDocument/2006/relationships/slide" Target="slides/slide54.xml"/><Relationship Id="rId123" Type="http://schemas.openxmlformats.org/officeDocument/2006/relationships/slide" Target="slides/slide119.xml"/><Relationship Id="rId330" Type="http://schemas.openxmlformats.org/officeDocument/2006/relationships/slide" Target="slides/slide326.xml"/><Relationship Id="rId165" Type="http://schemas.openxmlformats.org/officeDocument/2006/relationships/slide" Target="slides/slide161.xml"/><Relationship Id="rId372" Type="http://schemas.openxmlformats.org/officeDocument/2006/relationships/slide" Target="slides/slide368.xml"/><Relationship Id="rId232" Type="http://schemas.openxmlformats.org/officeDocument/2006/relationships/slide" Target="slides/slide228.xml"/><Relationship Id="rId274" Type="http://schemas.openxmlformats.org/officeDocument/2006/relationships/slide" Target="slides/slide270.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320" Type="http://schemas.openxmlformats.org/officeDocument/2006/relationships/slide" Target="slides/slide316.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341" Type="http://schemas.openxmlformats.org/officeDocument/2006/relationships/slide" Target="slides/slide337.xml"/><Relationship Id="rId362" Type="http://schemas.openxmlformats.org/officeDocument/2006/relationships/slide" Target="slides/slide358.xml"/><Relationship Id="rId383" Type="http://schemas.openxmlformats.org/officeDocument/2006/relationships/slide" Target="slides/slide379.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slide" Target="slides/slide239.xml"/><Relationship Id="rId264" Type="http://schemas.openxmlformats.org/officeDocument/2006/relationships/slide" Target="slides/slide260.xml"/><Relationship Id="rId285" Type="http://schemas.openxmlformats.org/officeDocument/2006/relationships/slide" Target="slides/slide28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310" Type="http://schemas.openxmlformats.org/officeDocument/2006/relationships/slide" Target="slides/slide306.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331" Type="http://schemas.openxmlformats.org/officeDocument/2006/relationships/slide" Target="slides/slide327.xml"/><Relationship Id="rId352" Type="http://schemas.openxmlformats.org/officeDocument/2006/relationships/slide" Target="slides/slide348.xml"/><Relationship Id="rId373" Type="http://schemas.openxmlformats.org/officeDocument/2006/relationships/slide" Target="slides/slide369.xml"/><Relationship Id="rId394" Type="http://schemas.openxmlformats.org/officeDocument/2006/relationships/slide" Target="slides/slide390.xml"/><Relationship Id="rId408" Type="http://schemas.openxmlformats.org/officeDocument/2006/relationships/presProps" Target="presProps.xml"/><Relationship Id="rId1" Type="http://schemas.openxmlformats.org/officeDocument/2006/relationships/customXml" Target="../customXml/item1.xml"/><Relationship Id="rId212" Type="http://schemas.openxmlformats.org/officeDocument/2006/relationships/slide" Target="slides/slide208.xml"/><Relationship Id="rId233" Type="http://schemas.openxmlformats.org/officeDocument/2006/relationships/slide" Target="slides/slide229.xml"/><Relationship Id="rId254" Type="http://schemas.openxmlformats.org/officeDocument/2006/relationships/slide" Target="slides/slide250.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275" Type="http://schemas.openxmlformats.org/officeDocument/2006/relationships/slide" Target="slides/slide271.xml"/><Relationship Id="rId296" Type="http://schemas.openxmlformats.org/officeDocument/2006/relationships/slide" Target="slides/slide292.xml"/><Relationship Id="rId300" Type="http://schemas.openxmlformats.org/officeDocument/2006/relationships/slide" Target="slides/slide296.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321" Type="http://schemas.openxmlformats.org/officeDocument/2006/relationships/slide" Target="slides/slide317.xml"/><Relationship Id="rId342" Type="http://schemas.openxmlformats.org/officeDocument/2006/relationships/slide" Target="slides/slide338.xml"/><Relationship Id="rId363" Type="http://schemas.openxmlformats.org/officeDocument/2006/relationships/slide" Target="slides/slide359.xml"/><Relationship Id="rId384" Type="http://schemas.openxmlformats.org/officeDocument/2006/relationships/slide" Target="slides/slide380.xml"/><Relationship Id="rId202" Type="http://schemas.openxmlformats.org/officeDocument/2006/relationships/slide" Target="slides/slide198.xml"/><Relationship Id="rId223" Type="http://schemas.openxmlformats.org/officeDocument/2006/relationships/slide" Target="slides/slide219.xml"/><Relationship Id="rId244" Type="http://schemas.openxmlformats.org/officeDocument/2006/relationships/slide" Target="slides/slide240.xml"/><Relationship Id="rId18" Type="http://schemas.openxmlformats.org/officeDocument/2006/relationships/slide" Target="slides/slide14.xml"/><Relationship Id="rId39" Type="http://schemas.openxmlformats.org/officeDocument/2006/relationships/slide" Target="slides/slide35.xml"/><Relationship Id="rId265" Type="http://schemas.openxmlformats.org/officeDocument/2006/relationships/slide" Target="slides/slide261.xml"/><Relationship Id="rId286" Type="http://schemas.openxmlformats.org/officeDocument/2006/relationships/slide" Target="slides/slide282.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311" Type="http://schemas.openxmlformats.org/officeDocument/2006/relationships/slide" Target="slides/slide307.xml"/><Relationship Id="rId332" Type="http://schemas.openxmlformats.org/officeDocument/2006/relationships/slide" Target="slides/slide328.xml"/><Relationship Id="rId353" Type="http://schemas.openxmlformats.org/officeDocument/2006/relationships/slide" Target="slides/slide349.xml"/><Relationship Id="rId374" Type="http://schemas.openxmlformats.org/officeDocument/2006/relationships/slide" Target="slides/slide370.xml"/><Relationship Id="rId395" Type="http://schemas.openxmlformats.org/officeDocument/2006/relationships/slide" Target="slides/slide391.xml"/><Relationship Id="rId409" Type="http://schemas.openxmlformats.org/officeDocument/2006/relationships/viewProps" Target="viewProps.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slide" Target="slides/slide230.xml"/><Relationship Id="rId2" Type="http://schemas.openxmlformats.org/officeDocument/2006/relationships/customXml" Target="../customXml/item2.xml"/><Relationship Id="rId29" Type="http://schemas.openxmlformats.org/officeDocument/2006/relationships/slide" Target="slides/slide25.xml"/><Relationship Id="rId255" Type="http://schemas.openxmlformats.org/officeDocument/2006/relationships/slide" Target="slides/slide251.xml"/><Relationship Id="rId276" Type="http://schemas.openxmlformats.org/officeDocument/2006/relationships/slide" Target="slides/slide272.xml"/><Relationship Id="rId297" Type="http://schemas.openxmlformats.org/officeDocument/2006/relationships/slide" Target="slides/slide293.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301" Type="http://schemas.openxmlformats.org/officeDocument/2006/relationships/slide" Target="slides/slide297.xml"/><Relationship Id="rId322" Type="http://schemas.openxmlformats.org/officeDocument/2006/relationships/slide" Target="slides/slide318.xml"/><Relationship Id="rId343" Type="http://schemas.openxmlformats.org/officeDocument/2006/relationships/slide" Target="slides/slide339.xml"/><Relationship Id="rId364" Type="http://schemas.openxmlformats.org/officeDocument/2006/relationships/slide" Target="slides/slide360.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385" Type="http://schemas.openxmlformats.org/officeDocument/2006/relationships/slide" Target="slides/slide381.xml"/><Relationship Id="rId19" Type="http://schemas.openxmlformats.org/officeDocument/2006/relationships/slide" Target="slides/slide15.xml"/><Relationship Id="rId224" Type="http://schemas.openxmlformats.org/officeDocument/2006/relationships/slide" Target="slides/slide220.xml"/><Relationship Id="rId245" Type="http://schemas.openxmlformats.org/officeDocument/2006/relationships/slide" Target="slides/slide241.xml"/><Relationship Id="rId266" Type="http://schemas.openxmlformats.org/officeDocument/2006/relationships/slide" Target="slides/slide262.xml"/><Relationship Id="rId287" Type="http://schemas.openxmlformats.org/officeDocument/2006/relationships/slide" Target="slides/slide283.xml"/><Relationship Id="rId410" Type="http://schemas.openxmlformats.org/officeDocument/2006/relationships/theme" Target="theme/theme1.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312" Type="http://schemas.openxmlformats.org/officeDocument/2006/relationships/slide" Target="slides/slide308.xml"/><Relationship Id="rId333" Type="http://schemas.openxmlformats.org/officeDocument/2006/relationships/slide" Target="slides/slide329.xml"/><Relationship Id="rId354" Type="http://schemas.openxmlformats.org/officeDocument/2006/relationships/slide" Target="slides/slide350.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75" Type="http://schemas.openxmlformats.org/officeDocument/2006/relationships/slide" Target="slides/slide371.xml"/><Relationship Id="rId396" Type="http://schemas.openxmlformats.org/officeDocument/2006/relationships/slide" Target="slides/slide392.xml"/><Relationship Id="rId3" Type="http://schemas.openxmlformats.org/officeDocument/2006/relationships/customXml" Target="../customXml/item3.xml"/><Relationship Id="rId214" Type="http://schemas.openxmlformats.org/officeDocument/2006/relationships/slide" Target="slides/slide210.xml"/><Relationship Id="rId235" Type="http://schemas.openxmlformats.org/officeDocument/2006/relationships/slide" Target="slides/slide231.xml"/><Relationship Id="rId256" Type="http://schemas.openxmlformats.org/officeDocument/2006/relationships/slide" Target="slides/slide252.xml"/><Relationship Id="rId277" Type="http://schemas.openxmlformats.org/officeDocument/2006/relationships/slide" Target="slides/slide273.xml"/><Relationship Id="rId298" Type="http://schemas.openxmlformats.org/officeDocument/2006/relationships/slide" Target="slides/slide294.xml"/><Relationship Id="rId400" Type="http://schemas.openxmlformats.org/officeDocument/2006/relationships/slide" Target="slides/slide396.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302" Type="http://schemas.openxmlformats.org/officeDocument/2006/relationships/slide" Target="slides/slide298.xml"/><Relationship Id="rId323" Type="http://schemas.openxmlformats.org/officeDocument/2006/relationships/slide" Target="slides/slide319.xml"/><Relationship Id="rId344" Type="http://schemas.openxmlformats.org/officeDocument/2006/relationships/slide" Target="slides/slide340.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179" Type="http://schemas.openxmlformats.org/officeDocument/2006/relationships/slide" Target="slides/slide175.xml"/><Relationship Id="rId365" Type="http://schemas.openxmlformats.org/officeDocument/2006/relationships/slide" Target="slides/slide361.xml"/><Relationship Id="rId386" Type="http://schemas.openxmlformats.org/officeDocument/2006/relationships/slide" Target="slides/slide382.xml"/><Relationship Id="rId190" Type="http://schemas.openxmlformats.org/officeDocument/2006/relationships/slide" Target="slides/slide186.xml"/><Relationship Id="rId204" Type="http://schemas.openxmlformats.org/officeDocument/2006/relationships/slide" Target="slides/slide200.xml"/><Relationship Id="rId225" Type="http://schemas.openxmlformats.org/officeDocument/2006/relationships/slide" Target="slides/slide221.xml"/><Relationship Id="rId246" Type="http://schemas.openxmlformats.org/officeDocument/2006/relationships/slide" Target="slides/slide242.xml"/><Relationship Id="rId267" Type="http://schemas.openxmlformats.org/officeDocument/2006/relationships/slide" Target="slides/slide263.xml"/><Relationship Id="rId288" Type="http://schemas.openxmlformats.org/officeDocument/2006/relationships/slide" Target="slides/slide284.xml"/><Relationship Id="rId411" Type="http://schemas.openxmlformats.org/officeDocument/2006/relationships/tableStyles" Target="tableStyles.xml"/><Relationship Id="rId106" Type="http://schemas.openxmlformats.org/officeDocument/2006/relationships/slide" Target="slides/slide102.xml"/><Relationship Id="rId127" Type="http://schemas.openxmlformats.org/officeDocument/2006/relationships/slide" Target="slides/slide123.xml"/><Relationship Id="rId313" Type="http://schemas.openxmlformats.org/officeDocument/2006/relationships/slide" Target="slides/slide309.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94" Type="http://schemas.openxmlformats.org/officeDocument/2006/relationships/slide" Target="slides/slide90.xml"/><Relationship Id="rId148" Type="http://schemas.openxmlformats.org/officeDocument/2006/relationships/slide" Target="slides/slide144.xml"/><Relationship Id="rId169" Type="http://schemas.openxmlformats.org/officeDocument/2006/relationships/slide" Target="slides/slide165.xml"/><Relationship Id="rId334" Type="http://schemas.openxmlformats.org/officeDocument/2006/relationships/slide" Target="slides/slide330.xml"/><Relationship Id="rId355" Type="http://schemas.openxmlformats.org/officeDocument/2006/relationships/slide" Target="slides/slide351.xml"/><Relationship Id="rId376" Type="http://schemas.openxmlformats.org/officeDocument/2006/relationships/slide" Target="slides/slide372.xml"/><Relationship Id="rId397" Type="http://schemas.openxmlformats.org/officeDocument/2006/relationships/slide" Target="slides/slide393.xml"/><Relationship Id="rId4" Type="http://schemas.openxmlformats.org/officeDocument/2006/relationships/slideMaster" Target="slideMasters/slideMaster1.xml"/><Relationship Id="rId180" Type="http://schemas.openxmlformats.org/officeDocument/2006/relationships/slide" Target="slides/slide176.xml"/><Relationship Id="rId215" Type="http://schemas.openxmlformats.org/officeDocument/2006/relationships/slide" Target="slides/slide211.xml"/><Relationship Id="rId236" Type="http://schemas.openxmlformats.org/officeDocument/2006/relationships/slide" Target="slides/slide232.xml"/><Relationship Id="rId257" Type="http://schemas.openxmlformats.org/officeDocument/2006/relationships/slide" Target="slides/slide253.xml"/><Relationship Id="rId278" Type="http://schemas.openxmlformats.org/officeDocument/2006/relationships/slide" Target="slides/slide274.xml"/><Relationship Id="rId401" Type="http://schemas.openxmlformats.org/officeDocument/2006/relationships/slide" Target="slides/slide397.xml"/><Relationship Id="rId303" Type="http://schemas.openxmlformats.org/officeDocument/2006/relationships/slide" Target="slides/slide299.xml"/><Relationship Id="rId42" Type="http://schemas.openxmlformats.org/officeDocument/2006/relationships/slide" Target="slides/slide38.xml"/><Relationship Id="rId84" Type="http://schemas.openxmlformats.org/officeDocument/2006/relationships/slide" Target="slides/slide80.xml"/><Relationship Id="rId138" Type="http://schemas.openxmlformats.org/officeDocument/2006/relationships/slide" Target="slides/slide134.xml"/><Relationship Id="rId345" Type="http://schemas.openxmlformats.org/officeDocument/2006/relationships/slide" Target="slides/slide341.xml"/><Relationship Id="rId387" Type="http://schemas.openxmlformats.org/officeDocument/2006/relationships/slide" Target="slides/slide383.xml"/><Relationship Id="rId191" Type="http://schemas.openxmlformats.org/officeDocument/2006/relationships/slide" Target="slides/slide187.xml"/><Relationship Id="rId205" Type="http://schemas.openxmlformats.org/officeDocument/2006/relationships/slide" Target="slides/slide201.xml"/><Relationship Id="rId247" Type="http://schemas.openxmlformats.org/officeDocument/2006/relationships/slide" Target="slides/slide243.xml"/><Relationship Id="rId412" Type="http://schemas.microsoft.com/office/2015/10/relationships/revisionInfo" Target="revisionInfo.xml"/><Relationship Id="rId107" Type="http://schemas.openxmlformats.org/officeDocument/2006/relationships/slide" Target="slides/slide103.xml"/><Relationship Id="rId289" Type="http://schemas.openxmlformats.org/officeDocument/2006/relationships/slide" Target="slides/slide285.xml"/><Relationship Id="rId11" Type="http://schemas.openxmlformats.org/officeDocument/2006/relationships/slide" Target="slides/slide7.xml"/><Relationship Id="rId53" Type="http://schemas.openxmlformats.org/officeDocument/2006/relationships/slide" Target="slides/slide49.xml"/><Relationship Id="rId149" Type="http://schemas.openxmlformats.org/officeDocument/2006/relationships/slide" Target="slides/slide145.xml"/><Relationship Id="rId314" Type="http://schemas.openxmlformats.org/officeDocument/2006/relationships/slide" Target="slides/slide310.xml"/><Relationship Id="rId356" Type="http://schemas.openxmlformats.org/officeDocument/2006/relationships/slide" Target="slides/slide352.xml"/><Relationship Id="rId398" Type="http://schemas.openxmlformats.org/officeDocument/2006/relationships/slide" Target="slides/slide394.xml"/><Relationship Id="rId95" Type="http://schemas.openxmlformats.org/officeDocument/2006/relationships/slide" Target="slides/slide91.xml"/><Relationship Id="rId160" Type="http://schemas.openxmlformats.org/officeDocument/2006/relationships/slide" Target="slides/slide156.xml"/><Relationship Id="rId216" Type="http://schemas.openxmlformats.org/officeDocument/2006/relationships/slide" Target="slides/slide212.xml"/><Relationship Id="rId258" Type="http://schemas.openxmlformats.org/officeDocument/2006/relationships/slide" Target="slides/slide254.xml"/><Relationship Id="rId22" Type="http://schemas.openxmlformats.org/officeDocument/2006/relationships/slide" Target="slides/slide18.xml"/><Relationship Id="rId64" Type="http://schemas.openxmlformats.org/officeDocument/2006/relationships/slide" Target="slides/slide60.xml"/><Relationship Id="rId118" Type="http://schemas.openxmlformats.org/officeDocument/2006/relationships/slide" Target="slides/slide114.xml"/><Relationship Id="rId325" Type="http://schemas.openxmlformats.org/officeDocument/2006/relationships/slide" Target="slides/slide321.xml"/><Relationship Id="rId367" Type="http://schemas.openxmlformats.org/officeDocument/2006/relationships/slide" Target="slides/slide363.xml"/><Relationship Id="rId171" Type="http://schemas.openxmlformats.org/officeDocument/2006/relationships/slide" Target="slides/slide167.xml"/><Relationship Id="rId227" Type="http://schemas.openxmlformats.org/officeDocument/2006/relationships/slide" Target="slides/slide223.xml"/><Relationship Id="rId269" Type="http://schemas.openxmlformats.org/officeDocument/2006/relationships/slide" Target="slides/slide265.xml"/><Relationship Id="rId33" Type="http://schemas.openxmlformats.org/officeDocument/2006/relationships/slide" Target="slides/slide29.xml"/><Relationship Id="rId129" Type="http://schemas.openxmlformats.org/officeDocument/2006/relationships/slide" Target="slides/slide125.xml"/><Relationship Id="rId280" Type="http://schemas.openxmlformats.org/officeDocument/2006/relationships/slide" Target="slides/slide276.xml"/><Relationship Id="rId336" Type="http://schemas.openxmlformats.org/officeDocument/2006/relationships/slide" Target="slides/slide332.xml"/><Relationship Id="rId75" Type="http://schemas.openxmlformats.org/officeDocument/2006/relationships/slide" Target="slides/slide71.xml"/><Relationship Id="rId140" Type="http://schemas.openxmlformats.org/officeDocument/2006/relationships/slide" Target="slides/slide136.xml"/><Relationship Id="rId182" Type="http://schemas.openxmlformats.org/officeDocument/2006/relationships/slide" Target="slides/slide178.xml"/><Relationship Id="rId378" Type="http://schemas.openxmlformats.org/officeDocument/2006/relationships/slide" Target="slides/slide374.xml"/><Relationship Id="rId403" Type="http://schemas.openxmlformats.org/officeDocument/2006/relationships/slide" Target="slides/slide399.xml"/><Relationship Id="rId6" Type="http://schemas.openxmlformats.org/officeDocument/2006/relationships/slide" Target="slides/slide2.xml"/><Relationship Id="rId238" Type="http://schemas.openxmlformats.org/officeDocument/2006/relationships/slide" Target="slides/slide234.xml"/><Relationship Id="rId291" Type="http://schemas.openxmlformats.org/officeDocument/2006/relationships/slide" Target="slides/slide287.xml"/><Relationship Id="rId305" Type="http://schemas.openxmlformats.org/officeDocument/2006/relationships/slide" Target="slides/slide301.xml"/><Relationship Id="rId347" Type="http://schemas.openxmlformats.org/officeDocument/2006/relationships/slide" Target="slides/slide343.xml"/><Relationship Id="rId44" Type="http://schemas.openxmlformats.org/officeDocument/2006/relationships/slide" Target="slides/slide40.xml"/><Relationship Id="rId86" Type="http://schemas.openxmlformats.org/officeDocument/2006/relationships/slide" Target="slides/slide82.xml"/><Relationship Id="rId151" Type="http://schemas.openxmlformats.org/officeDocument/2006/relationships/slide" Target="slides/slide147.xml"/><Relationship Id="rId389" Type="http://schemas.openxmlformats.org/officeDocument/2006/relationships/slide" Target="slides/slide385.xml"/><Relationship Id="rId193" Type="http://schemas.openxmlformats.org/officeDocument/2006/relationships/slide" Target="slides/slide189.xml"/><Relationship Id="rId207" Type="http://schemas.openxmlformats.org/officeDocument/2006/relationships/slide" Target="slides/slide203.xml"/><Relationship Id="rId249" Type="http://schemas.openxmlformats.org/officeDocument/2006/relationships/slide" Target="slides/slide245.xml"/><Relationship Id="rId13" Type="http://schemas.openxmlformats.org/officeDocument/2006/relationships/slide" Target="slides/slide9.xml"/><Relationship Id="rId109" Type="http://schemas.openxmlformats.org/officeDocument/2006/relationships/slide" Target="slides/slide105.xml"/><Relationship Id="rId260" Type="http://schemas.openxmlformats.org/officeDocument/2006/relationships/slide" Target="slides/slide256.xml"/><Relationship Id="rId316" Type="http://schemas.openxmlformats.org/officeDocument/2006/relationships/slide" Target="slides/slide312.xml"/><Relationship Id="rId55" Type="http://schemas.openxmlformats.org/officeDocument/2006/relationships/slide" Target="slides/slide51.xml"/><Relationship Id="rId97" Type="http://schemas.openxmlformats.org/officeDocument/2006/relationships/slide" Target="slides/slide93.xml"/><Relationship Id="rId120" Type="http://schemas.openxmlformats.org/officeDocument/2006/relationships/slide" Target="slides/slide116.xml"/><Relationship Id="rId358" Type="http://schemas.openxmlformats.org/officeDocument/2006/relationships/slide" Target="slides/slide354.xml"/><Relationship Id="rId162" Type="http://schemas.openxmlformats.org/officeDocument/2006/relationships/slide" Target="slides/slide158.xml"/><Relationship Id="rId218" Type="http://schemas.openxmlformats.org/officeDocument/2006/relationships/slide" Target="slides/slide214.xml"/><Relationship Id="rId271" Type="http://schemas.openxmlformats.org/officeDocument/2006/relationships/slide" Target="slides/slide267.xml"/><Relationship Id="rId24" Type="http://schemas.openxmlformats.org/officeDocument/2006/relationships/slide" Target="slides/slide20.xml"/><Relationship Id="rId66" Type="http://schemas.openxmlformats.org/officeDocument/2006/relationships/slide" Target="slides/slide62.xml"/><Relationship Id="rId131" Type="http://schemas.openxmlformats.org/officeDocument/2006/relationships/slide" Target="slides/slide127.xml"/><Relationship Id="rId327" Type="http://schemas.openxmlformats.org/officeDocument/2006/relationships/slide" Target="slides/slide323.xml"/><Relationship Id="rId369" Type="http://schemas.openxmlformats.org/officeDocument/2006/relationships/slide" Target="slides/slide365.xml"/><Relationship Id="rId173" Type="http://schemas.openxmlformats.org/officeDocument/2006/relationships/slide" Target="slides/slide169.xml"/><Relationship Id="rId229" Type="http://schemas.openxmlformats.org/officeDocument/2006/relationships/slide" Target="slides/slide225.xml"/><Relationship Id="rId380" Type="http://schemas.openxmlformats.org/officeDocument/2006/relationships/slide" Target="slides/slide376.xml"/><Relationship Id="rId240" Type="http://schemas.openxmlformats.org/officeDocument/2006/relationships/slide" Target="slides/slide236.xml"/><Relationship Id="rId35" Type="http://schemas.openxmlformats.org/officeDocument/2006/relationships/slide" Target="slides/slide31.xml"/><Relationship Id="rId77" Type="http://schemas.openxmlformats.org/officeDocument/2006/relationships/slide" Target="slides/slide73.xml"/><Relationship Id="rId100" Type="http://schemas.openxmlformats.org/officeDocument/2006/relationships/slide" Target="slides/slide96.xml"/><Relationship Id="rId282" Type="http://schemas.openxmlformats.org/officeDocument/2006/relationships/slide" Target="slides/slide278.xml"/><Relationship Id="rId338" Type="http://schemas.openxmlformats.org/officeDocument/2006/relationships/slide" Target="slides/slide334.xml"/><Relationship Id="rId8" Type="http://schemas.openxmlformats.org/officeDocument/2006/relationships/slide" Target="slides/slide4.xml"/><Relationship Id="rId142" Type="http://schemas.openxmlformats.org/officeDocument/2006/relationships/slide" Target="slides/slide138.xml"/><Relationship Id="rId184" Type="http://schemas.openxmlformats.org/officeDocument/2006/relationships/slide" Target="slides/slide180.xml"/><Relationship Id="rId391" Type="http://schemas.openxmlformats.org/officeDocument/2006/relationships/slide" Target="slides/slide387.xml"/><Relationship Id="rId405" Type="http://schemas.openxmlformats.org/officeDocument/2006/relationships/slide" Target="slides/slide401.xml"/><Relationship Id="rId251" Type="http://schemas.openxmlformats.org/officeDocument/2006/relationships/slide" Target="slides/slide247.xml"/><Relationship Id="rId46" Type="http://schemas.openxmlformats.org/officeDocument/2006/relationships/slide" Target="slides/slide42.xml"/><Relationship Id="rId293" Type="http://schemas.openxmlformats.org/officeDocument/2006/relationships/slide" Target="slides/slide289.xml"/><Relationship Id="rId307" Type="http://schemas.openxmlformats.org/officeDocument/2006/relationships/slide" Target="slides/slide303.xml"/><Relationship Id="rId349" Type="http://schemas.openxmlformats.org/officeDocument/2006/relationships/slide" Target="slides/slide345.xml"/><Relationship Id="rId88" Type="http://schemas.openxmlformats.org/officeDocument/2006/relationships/slide" Target="slides/slide84.xml"/><Relationship Id="rId111" Type="http://schemas.openxmlformats.org/officeDocument/2006/relationships/slide" Target="slides/slide107.xml"/><Relationship Id="rId153" Type="http://schemas.openxmlformats.org/officeDocument/2006/relationships/slide" Target="slides/slide149.xml"/><Relationship Id="rId195" Type="http://schemas.openxmlformats.org/officeDocument/2006/relationships/slide" Target="slides/slide191.xml"/><Relationship Id="rId209" Type="http://schemas.openxmlformats.org/officeDocument/2006/relationships/slide" Target="slides/slide205.xml"/><Relationship Id="rId360" Type="http://schemas.openxmlformats.org/officeDocument/2006/relationships/slide" Target="slides/slide356.xml"/><Relationship Id="rId220" Type="http://schemas.openxmlformats.org/officeDocument/2006/relationships/slide" Target="slides/slide216.xml"/><Relationship Id="rId15" Type="http://schemas.openxmlformats.org/officeDocument/2006/relationships/slide" Target="slides/slide11.xml"/><Relationship Id="rId57" Type="http://schemas.openxmlformats.org/officeDocument/2006/relationships/slide" Target="slides/slide53.xml"/><Relationship Id="rId262" Type="http://schemas.openxmlformats.org/officeDocument/2006/relationships/slide" Target="slides/slide258.xml"/><Relationship Id="rId318" Type="http://schemas.openxmlformats.org/officeDocument/2006/relationships/slide" Target="slides/slide314.xml"/><Relationship Id="rId99" Type="http://schemas.openxmlformats.org/officeDocument/2006/relationships/slide" Target="slides/slide95.xml"/><Relationship Id="rId122" Type="http://schemas.openxmlformats.org/officeDocument/2006/relationships/slide" Target="slides/slide118.xml"/><Relationship Id="rId164" Type="http://schemas.openxmlformats.org/officeDocument/2006/relationships/slide" Target="slides/slide160.xml"/><Relationship Id="rId371" Type="http://schemas.openxmlformats.org/officeDocument/2006/relationships/slide" Target="slides/slide367.xml"/><Relationship Id="rId26" Type="http://schemas.openxmlformats.org/officeDocument/2006/relationships/slide" Target="slides/slide22.xml"/><Relationship Id="rId231" Type="http://schemas.openxmlformats.org/officeDocument/2006/relationships/slide" Target="slides/slide227.xml"/><Relationship Id="rId273" Type="http://schemas.openxmlformats.org/officeDocument/2006/relationships/slide" Target="slides/slide269.xml"/><Relationship Id="rId329" Type="http://schemas.openxmlformats.org/officeDocument/2006/relationships/slide" Target="slides/slide325.xml"/><Relationship Id="rId68" Type="http://schemas.openxmlformats.org/officeDocument/2006/relationships/slide" Target="slides/slide64.xml"/><Relationship Id="rId133" Type="http://schemas.openxmlformats.org/officeDocument/2006/relationships/slide" Target="slides/slide129.xml"/><Relationship Id="rId175" Type="http://schemas.openxmlformats.org/officeDocument/2006/relationships/slide" Target="slides/slide171.xml"/><Relationship Id="rId340" Type="http://schemas.openxmlformats.org/officeDocument/2006/relationships/slide" Target="slides/slide336.xml"/><Relationship Id="rId200" Type="http://schemas.openxmlformats.org/officeDocument/2006/relationships/slide" Target="slides/slide196.xml"/><Relationship Id="rId382" Type="http://schemas.openxmlformats.org/officeDocument/2006/relationships/slide" Target="slides/slide378.xml"/><Relationship Id="rId242" Type="http://schemas.openxmlformats.org/officeDocument/2006/relationships/slide" Target="slides/slide238.xml"/><Relationship Id="rId284" Type="http://schemas.openxmlformats.org/officeDocument/2006/relationships/slide" Target="slides/slide280.xml"/><Relationship Id="rId37" Type="http://schemas.openxmlformats.org/officeDocument/2006/relationships/slide" Target="slides/slide33.xml"/><Relationship Id="rId79" Type="http://schemas.openxmlformats.org/officeDocument/2006/relationships/slide" Target="slides/slide75.xml"/><Relationship Id="rId102" Type="http://schemas.openxmlformats.org/officeDocument/2006/relationships/slide" Target="slides/slide98.xml"/><Relationship Id="rId144" Type="http://schemas.openxmlformats.org/officeDocument/2006/relationships/slide" Target="slides/slide140.xml"/><Relationship Id="rId90" Type="http://schemas.openxmlformats.org/officeDocument/2006/relationships/slide" Target="slides/slide86.xml"/><Relationship Id="rId186" Type="http://schemas.openxmlformats.org/officeDocument/2006/relationships/slide" Target="slides/slide182.xml"/><Relationship Id="rId351" Type="http://schemas.openxmlformats.org/officeDocument/2006/relationships/slide" Target="slides/slide347.xml"/><Relationship Id="rId393" Type="http://schemas.openxmlformats.org/officeDocument/2006/relationships/slide" Target="slides/slide389.xml"/><Relationship Id="rId407" Type="http://schemas.openxmlformats.org/officeDocument/2006/relationships/notesMaster" Target="notesMasters/notesMaster1.xml"/><Relationship Id="rId211" Type="http://schemas.openxmlformats.org/officeDocument/2006/relationships/slide" Target="slides/slide207.xml"/><Relationship Id="rId253" Type="http://schemas.openxmlformats.org/officeDocument/2006/relationships/slide" Target="slides/slide249.xml"/><Relationship Id="rId295" Type="http://schemas.openxmlformats.org/officeDocument/2006/relationships/slide" Target="slides/slide291.xml"/><Relationship Id="rId309" Type="http://schemas.openxmlformats.org/officeDocument/2006/relationships/slide" Target="slides/slide30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DGR or LVR Funding</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6D9-4703-91D9-0FB98ADA93B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6D9-4703-91D9-0FB98ADA93B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6D9-4703-91D9-0FB98ADA93B9}"/>
              </c:ext>
            </c:extLst>
          </c:dPt>
          <c:dLbls>
            <c:delete val="1"/>
          </c:dLbls>
          <c:cat>
            <c:strRef>
              <c:f>Sheet1!$A$2:$A$4</c:f>
              <c:strCache>
                <c:ptCount val="3"/>
                <c:pt idx="0">
                  <c:v>Administration Funds</c:v>
                </c:pt>
                <c:pt idx="1">
                  <c:v>Education Funds</c:v>
                </c:pt>
                <c:pt idx="2">
                  <c:v>Project funds</c:v>
                </c:pt>
              </c:strCache>
            </c:strRef>
          </c:cat>
          <c:val>
            <c:numRef>
              <c:f>Sheet1!$B$2:$B$4</c:f>
              <c:numCache>
                <c:formatCode>0%</c:formatCode>
                <c:ptCount val="3"/>
                <c:pt idx="0">
                  <c:v>0.1</c:v>
                </c:pt>
                <c:pt idx="1">
                  <c:v>0.1</c:v>
                </c:pt>
                <c:pt idx="2">
                  <c:v>0.8</c:v>
                </c:pt>
              </c:numCache>
            </c:numRef>
          </c:val>
          <c:extLst>
            <c:ext xmlns:c16="http://schemas.microsoft.com/office/drawing/2014/chart" uri="{C3380CC4-5D6E-409C-BE32-E72D297353CC}">
              <c16:uniqueId val="{00000006-86D9-4703-91D9-0FB98ADA93B9}"/>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902912621359223"/>
          <c:y val="2.5380710659898477E-2"/>
          <c:w val="0.60194174757281549"/>
          <c:h val="0.9441624365482234"/>
        </c:manualLayout>
      </c:layout>
      <c:pieChart>
        <c:varyColors val="1"/>
        <c:ser>
          <c:idx val="0"/>
          <c:order val="0"/>
          <c:tx>
            <c:strRef>
              <c:f>Sheet1!$B$1</c:f>
              <c:strCache>
                <c:ptCount val="1"/>
                <c:pt idx="0">
                  <c:v>DGR or LVR Funding</c:v>
                </c:pt>
              </c:strCache>
            </c:strRef>
          </c:tx>
          <c:dPt>
            <c:idx val="0"/>
            <c:bubble3D val="0"/>
            <c:spPr>
              <a:solidFill>
                <a:schemeClr val="accent3"/>
              </a:solidFill>
              <a:ln w="19050">
                <a:solidFill>
                  <a:schemeClr val="lt1"/>
                </a:solidFill>
              </a:ln>
              <a:effectLst/>
            </c:spPr>
            <c:extLst>
              <c:ext xmlns:c16="http://schemas.microsoft.com/office/drawing/2014/chart" uri="{C3380CC4-5D6E-409C-BE32-E72D297353CC}">
                <c16:uniqueId val="{00000001-E5E0-495F-86E0-AB541518A8DC}"/>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E5E0-495F-86E0-AB541518A8DC}"/>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E5E0-495F-86E0-AB541518A8DC}"/>
              </c:ext>
            </c:extLst>
          </c:dPt>
          <c:dPt>
            <c:idx val="3"/>
            <c:bubble3D val="0"/>
            <c:spPr>
              <a:solidFill>
                <a:schemeClr val="accent3"/>
              </a:solidFill>
              <a:ln w="19050">
                <a:solidFill>
                  <a:schemeClr val="lt1"/>
                </a:solidFill>
              </a:ln>
              <a:effectLst/>
            </c:spPr>
            <c:extLst>
              <c:ext xmlns:c16="http://schemas.microsoft.com/office/drawing/2014/chart" uri="{C3380CC4-5D6E-409C-BE32-E72D297353CC}">
                <c16:uniqueId val="{00000007-E5E0-495F-86E0-AB541518A8DC}"/>
              </c:ext>
            </c:extLst>
          </c:dPt>
          <c:dPt>
            <c:idx val="4"/>
            <c:bubble3D val="0"/>
            <c:spPr>
              <a:solidFill>
                <a:schemeClr val="accent3"/>
              </a:solidFill>
              <a:ln w="19050">
                <a:solidFill>
                  <a:schemeClr val="lt1"/>
                </a:solidFill>
              </a:ln>
              <a:effectLst/>
            </c:spPr>
            <c:extLst>
              <c:ext xmlns:c16="http://schemas.microsoft.com/office/drawing/2014/chart" uri="{C3380CC4-5D6E-409C-BE32-E72D297353CC}">
                <c16:uniqueId val="{00000009-E5E0-495F-86E0-AB541518A8DC}"/>
              </c:ext>
            </c:extLst>
          </c:dPt>
          <c:dLbls>
            <c:delete val="1"/>
          </c:dLbls>
          <c:cat>
            <c:strRef>
              <c:f>Sheet1!$A$2:$A$6</c:f>
              <c:strCache>
                <c:ptCount val="5"/>
                <c:pt idx="0">
                  <c:v>Admin to project</c:v>
                </c:pt>
                <c:pt idx="1">
                  <c:v>Administration</c:v>
                </c:pt>
                <c:pt idx="2">
                  <c:v>Education</c:v>
                </c:pt>
                <c:pt idx="3">
                  <c:v>Edu to Project</c:v>
                </c:pt>
                <c:pt idx="4">
                  <c:v>Projects</c:v>
                </c:pt>
              </c:strCache>
            </c:strRef>
          </c:cat>
          <c:val>
            <c:numRef>
              <c:f>Sheet1!$B$2:$B$6</c:f>
              <c:numCache>
                <c:formatCode>0%</c:formatCode>
                <c:ptCount val="5"/>
                <c:pt idx="0">
                  <c:v>0.03</c:v>
                </c:pt>
                <c:pt idx="1">
                  <c:v>7.0000000000000007E-2</c:v>
                </c:pt>
                <c:pt idx="2">
                  <c:v>0.03</c:v>
                </c:pt>
                <c:pt idx="3">
                  <c:v>7.0000000000000007E-2</c:v>
                </c:pt>
                <c:pt idx="4">
                  <c:v>0.8</c:v>
                </c:pt>
              </c:numCache>
            </c:numRef>
          </c:val>
          <c:extLst>
            <c:ext xmlns:c16="http://schemas.microsoft.com/office/drawing/2014/chart" uri="{C3380CC4-5D6E-409C-BE32-E72D297353CC}">
              <c16:uniqueId val="{0000000A-E5E0-495F-86E0-AB541518A8DC}"/>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902912621359223"/>
          <c:y val="2.5380710659898477E-2"/>
          <c:w val="0.60194174757281549"/>
          <c:h val="0.9441624365482234"/>
        </c:manualLayout>
      </c:layout>
      <c:pieChart>
        <c:varyColors val="1"/>
        <c:ser>
          <c:idx val="0"/>
          <c:order val="0"/>
          <c:tx>
            <c:strRef>
              <c:f>Sheet1!$B$1</c:f>
              <c:strCache>
                <c:ptCount val="1"/>
                <c:pt idx="0">
                  <c:v>DGR or LVR Funding</c:v>
                </c:pt>
              </c:strCache>
            </c:strRef>
          </c:tx>
          <c:dPt>
            <c:idx val="0"/>
            <c:bubble3D val="0"/>
            <c:spPr>
              <a:solidFill>
                <a:schemeClr val="accent3"/>
              </a:solidFill>
              <a:ln w="19050">
                <a:solidFill>
                  <a:schemeClr val="lt1"/>
                </a:solidFill>
              </a:ln>
              <a:effectLst/>
            </c:spPr>
            <c:extLst>
              <c:ext xmlns:c16="http://schemas.microsoft.com/office/drawing/2014/chart" uri="{C3380CC4-5D6E-409C-BE32-E72D297353CC}">
                <c16:uniqueId val="{00000001-E5E0-495F-86E0-AB541518A8DC}"/>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E5E0-495F-86E0-AB541518A8DC}"/>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E5E0-495F-86E0-AB541518A8DC}"/>
              </c:ext>
            </c:extLst>
          </c:dPt>
          <c:dPt>
            <c:idx val="3"/>
            <c:bubble3D val="0"/>
            <c:spPr>
              <a:solidFill>
                <a:schemeClr val="accent3"/>
              </a:solidFill>
              <a:ln w="19050">
                <a:solidFill>
                  <a:schemeClr val="lt1"/>
                </a:solidFill>
              </a:ln>
              <a:effectLst/>
            </c:spPr>
            <c:extLst>
              <c:ext xmlns:c16="http://schemas.microsoft.com/office/drawing/2014/chart" uri="{C3380CC4-5D6E-409C-BE32-E72D297353CC}">
                <c16:uniqueId val="{00000007-E5E0-495F-86E0-AB541518A8DC}"/>
              </c:ext>
            </c:extLst>
          </c:dPt>
          <c:dPt>
            <c:idx val="4"/>
            <c:bubble3D val="0"/>
            <c:spPr>
              <a:solidFill>
                <a:schemeClr val="accent3"/>
              </a:solidFill>
              <a:ln w="19050">
                <a:solidFill>
                  <a:schemeClr val="lt1"/>
                </a:solidFill>
              </a:ln>
              <a:effectLst/>
            </c:spPr>
            <c:extLst>
              <c:ext xmlns:c16="http://schemas.microsoft.com/office/drawing/2014/chart" uri="{C3380CC4-5D6E-409C-BE32-E72D297353CC}">
                <c16:uniqueId val="{00000009-E5E0-495F-86E0-AB541518A8DC}"/>
              </c:ext>
            </c:extLst>
          </c:dPt>
          <c:dLbls>
            <c:delete val="1"/>
          </c:dLbls>
          <c:cat>
            <c:strRef>
              <c:f>Sheet1!$A$2:$A$6</c:f>
              <c:strCache>
                <c:ptCount val="5"/>
                <c:pt idx="0">
                  <c:v>Admin to project</c:v>
                </c:pt>
                <c:pt idx="1">
                  <c:v>Administration</c:v>
                </c:pt>
                <c:pt idx="2">
                  <c:v>Education</c:v>
                </c:pt>
                <c:pt idx="3">
                  <c:v>Edu to Project</c:v>
                </c:pt>
                <c:pt idx="4">
                  <c:v>Projects</c:v>
                </c:pt>
              </c:strCache>
            </c:strRef>
          </c:cat>
          <c:val>
            <c:numRef>
              <c:f>Sheet1!$B$2:$B$6</c:f>
              <c:numCache>
                <c:formatCode>0%</c:formatCode>
                <c:ptCount val="5"/>
                <c:pt idx="0">
                  <c:v>0.03</c:v>
                </c:pt>
                <c:pt idx="1">
                  <c:v>7.0000000000000007E-2</c:v>
                </c:pt>
                <c:pt idx="2">
                  <c:v>0.03</c:v>
                </c:pt>
                <c:pt idx="3">
                  <c:v>7.0000000000000007E-2</c:v>
                </c:pt>
                <c:pt idx="4">
                  <c:v>0.8</c:v>
                </c:pt>
              </c:numCache>
            </c:numRef>
          </c:val>
          <c:extLst>
            <c:ext xmlns:c16="http://schemas.microsoft.com/office/drawing/2014/chart" uri="{C3380CC4-5D6E-409C-BE32-E72D297353CC}">
              <c16:uniqueId val="{0000000A-E5E0-495F-86E0-AB541518A8DC}"/>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902912621359223"/>
          <c:y val="2.5380710659898477E-2"/>
          <c:w val="0.60194174757281549"/>
          <c:h val="0.9441624365482234"/>
        </c:manualLayout>
      </c:layout>
      <c:pieChart>
        <c:varyColors val="1"/>
        <c:ser>
          <c:idx val="0"/>
          <c:order val="0"/>
          <c:tx>
            <c:strRef>
              <c:f>Sheet1!$B$1</c:f>
              <c:strCache>
                <c:ptCount val="1"/>
                <c:pt idx="0">
                  <c:v>DGR or LVR Funding</c:v>
                </c:pt>
              </c:strCache>
            </c:strRef>
          </c:tx>
          <c:dPt>
            <c:idx val="0"/>
            <c:bubble3D val="0"/>
            <c:spPr>
              <a:solidFill>
                <a:schemeClr val="accent3"/>
              </a:solidFill>
              <a:ln w="19050">
                <a:solidFill>
                  <a:schemeClr val="lt1"/>
                </a:solidFill>
              </a:ln>
              <a:effectLst/>
            </c:spPr>
            <c:extLst>
              <c:ext xmlns:c16="http://schemas.microsoft.com/office/drawing/2014/chart" uri="{C3380CC4-5D6E-409C-BE32-E72D297353CC}">
                <c16:uniqueId val="{00000001-E5E0-495F-86E0-AB541518A8DC}"/>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E5E0-495F-86E0-AB541518A8DC}"/>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E5E0-495F-86E0-AB541518A8DC}"/>
              </c:ext>
            </c:extLst>
          </c:dPt>
          <c:dPt>
            <c:idx val="3"/>
            <c:bubble3D val="0"/>
            <c:spPr>
              <a:solidFill>
                <a:schemeClr val="accent3"/>
              </a:solidFill>
              <a:ln w="19050">
                <a:solidFill>
                  <a:schemeClr val="lt1"/>
                </a:solidFill>
              </a:ln>
              <a:effectLst/>
            </c:spPr>
            <c:extLst>
              <c:ext xmlns:c16="http://schemas.microsoft.com/office/drawing/2014/chart" uri="{C3380CC4-5D6E-409C-BE32-E72D297353CC}">
                <c16:uniqueId val="{00000007-E5E0-495F-86E0-AB541518A8DC}"/>
              </c:ext>
            </c:extLst>
          </c:dPt>
          <c:dPt>
            <c:idx val="4"/>
            <c:bubble3D val="0"/>
            <c:spPr>
              <a:solidFill>
                <a:schemeClr val="accent3"/>
              </a:solidFill>
              <a:ln w="19050">
                <a:solidFill>
                  <a:schemeClr val="lt1"/>
                </a:solidFill>
              </a:ln>
              <a:effectLst/>
            </c:spPr>
            <c:extLst>
              <c:ext xmlns:c16="http://schemas.microsoft.com/office/drawing/2014/chart" uri="{C3380CC4-5D6E-409C-BE32-E72D297353CC}">
                <c16:uniqueId val="{00000009-E5E0-495F-86E0-AB541518A8DC}"/>
              </c:ext>
            </c:extLst>
          </c:dPt>
          <c:dLbls>
            <c:delete val="1"/>
          </c:dLbls>
          <c:cat>
            <c:strRef>
              <c:f>Sheet1!$A$2:$A$6</c:f>
              <c:strCache>
                <c:ptCount val="5"/>
                <c:pt idx="0">
                  <c:v>Admin to project</c:v>
                </c:pt>
                <c:pt idx="1">
                  <c:v>Administration</c:v>
                </c:pt>
                <c:pt idx="2">
                  <c:v>Education</c:v>
                </c:pt>
                <c:pt idx="3">
                  <c:v>Edu to Project</c:v>
                </c:pt>
                <c:pt idx="4">
                  <c:v>Projects</c:v>
                </c:pt>
              </c:strCache>
            </c:strRef>
          </c:cat>
          <c:val>
            <c:numRef>
              <c:f>Sheet1!$B$2:$B$6</c:f>
              <c:numCache>
                <c:formatCode>0%</c:formatCode>
                <c:ptCount val="5"/>
                <c:pt idx="0">
                  <c:v>0.03</c:v>
                </c:pt>
                <c:pt idx="1">
                  <c:v>7.0000000000000007E-2</c:v>
                </c:pt>
                <c:pt idx="2">
                  <c:v>0.03</c:v>
                </c:pt>
                <c:pt idx="3">
                  <c:v>7.0000000000000007E-2</c:v>
                </c:pt>
                <c:pt idx="4">
                  <c:v>0.8</c:v>
                </c:pt>
              </c:numCache>
            </c:numRef>
          </c:val>
          <c:extLst>
            <c:ext xmlns:c16="http://schemas.microsoft.com/office/drawing/2014/chart" uri="{C3380CC4-5D6E-409C-BE32-E72D297353CC}">
              <c16:uniqueId val="{0000000A-E5E0-495F-86E0-AB541518A8DC}"/>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r>
              <a:rPr lang="en-US" dirty="0"/>
              <a:t>DGR Grant</a:t>
            </a:r>
            <a:r>
              <a:rPr lang="en-US" baseline="0" dirty="0"/>
              <a:t> Recipients</a:t>
            </a:r>
          </a:p>
          <a:p>
            <a:pPr>
              <a:defRPr/>
            </a:pPr>
            <a:r>
              <a:rPr lang="en-US" baseline="0" dirty="0"/>
              <a:t>(1997-2020)</a:t>
            </a:r>
            <a:endParaRPr lang="en-US" dirty="0"/>
          </a:p>
        </c:rich>
      </c:tx>
      <c:layout>
        <c:manualLayout>
          <c:xMode val="edge"/>
          <c:yMode val="edge"/>
          <c:x val="0.18474251547433573"/>
          <c:y val="2.5434508269094092E-2"/>
        </c:manualLayout>
      </c:layout>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DGR Applicants (1997-2020)</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A030-42C6-A55B-01366DC2B674}"/>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A030-42C6-A55B-01366DC2B674}"/>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4-A030-42C6-A55B-01366DC2B674}"/>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A030-42C6-A55B-01366DC2B674}"/>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1-A030-42C6-A55B-01366DC2B674}"/>
                </c:ext>
              </c:extLst>
            </c:dLbl>
            <c:dLbl>
              <c:idx val="1"/>
              <c:layout>
                <c:manualLayout>
                  <c:x val="-3.342245989304813E-2"/>
                  <c:y val="-3.179313533636791E-3"/>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030-42C6-A55B-01366DC2B674}"/>
                </c:ext>
              </c:extLst>
            </c:dLbl>
            <c:dLbl>
              <c:idx val="2"/>
              <c:layout>
                <c:manualLayout>
                  <c:x val="1.0026737967914439E-2"/>
                  <c:y val="-2.5434508269094092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A030-42C6-A55B-01366DC2B674}"/>
                </c:ext>
              </c:extLst>
            </c:dLbl>
            <c:dLbl>
              <c:idx val="3"/>
              <c:layout>
                <c:manualLayout>
                  <c:x val="7.6871657754010628E-2"/>
                  <c:y val="0"/>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A030-42C6-A55B-01366DC2B674}"/>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Township</c:v>
                </c:pt>
                <c:pt idx="1">
                  <c:v>Borough</c:v>
                </c:pt>
                <c:pt idx="2">
                  <c:v>City</c:v>
                </c:pt>
                <c:pt idx="3">
                  <c:v>Other</c:v>
                </c:pt>
              </c:strCache>
            </c:strRef>
          </c:cat>
          <c:val>
            <c:numRef>
              <c:f>Sheet1!$B$2:$B$5</c:f>
              <c:numCache>
                <c:formatCode>General</c:formatCode>
                <c:ptCount val="4"/>
                <c:pt idx="0">
                  <c:v>981</c:v>
                </c:pt>
                <c:pt idx="1">
                  <c:v>54</c:v>
                </c:pt>
                <c:pt idx="2">
                  <c:v>5</c:v>
                </c:pt>
                <c:pt idx="3">
                  <c:v>20</c:v>
                </c:pt>
              </c:numCache>
            </c:numRef>
          </c:val>
          <c:extLst>
            <c:ext xmlns:c16="http://schemas.microsoft.com/office/drawing/2014/chart" uri="{C3380CC4-5D6E-409C-BE32-E72D297353CC}">
              <c16:uniqueId val="{00000000-A030-42C6-A55B-01366DC2B674}"/>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r>
              <a:rPr lang="en-US"/>
              <a:t>LVR </a:t>
            </a:r>
            <a:r>
              <a:rPr lang="en-US" dirty="0"/>
              <a:t>Grant</a:t>
            </a:r>
            <a:r>
              <a:rPr lang="en-US" baseline="0" dirty="0"/>
              <a:t> Recipients</a:t>
            </a:r>
          </a:p>
          <a:p>
            <a:pPr>
              <a:defRPr/>
            </a:pPr>
            <a:r>
              <a:rPr lang="en-US" baseline="0" dirty="0"/>
              <a:t>(1997-2020)</a:t>
            </a:r>
            <a:endParaRPr lang="en-US" dirty="0"/>
          </a:p>
        </c:rich>
      </c:tx>
      <c:layout>
        <c:manualLayout>
          <c:xMode val="edge"/>
          <c:yMode val="edge"/>
          <c:x val="0.18474251547433573"/>
          <c:y val="2.5434508269094092E-2"/>
        </c:manualLayout>
      </c:layout>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LVR Grant Recipients (1997-2020)</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230C-4C29-8100-19D7E91A54F4}"/>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230C-4C29-8100-19D7E91A54F4}"/>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230C-4C29-8100-19D7E91A54F4}"/>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230C-4C29-8100-19D7E91A54F4}"/>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1-230C-4C29-8100-19D7E91A54F4}"/>
                </c:ext>
              </c:extLst>
            </c:dLbl>
            <c:dLbl>
              <c:idx val="1"/>
              <c:layout>
                <c:manualLayout>
                  <c:x val="-3.342245989304813E-2"/>
                  <c:y val="-3.179313533636791E-3"/>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30C-4C29-8100-19D7E91A54F4}"/>
                </c:ext>
              </c:extLst>
            </c:dLbl>
            <c:dLbl>
              <c:idx val="2"/>
              <c:layout>
                <c:manualLayout>
                  <c:x val="1.0026737967914439E-2"/>
                  <c:y val="-2.5434508269094092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230C-4C29-8100-19D7E91A54F4}"/>
                </c:ext>
              </c:extLst>
            </c:dLbl>
            <c:dLbl>
              <c:idx val="3"/>
              <c:layout>
                <c:manualLayout>
                  <c:x val="7.6871657754010628E-2"/>
                  <c:y val="0"/>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230C-4C29-8100-19D7E91A54F4}"/>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Township</c:v>
                </c:pt>
                <c:pt idx="1">
                  <c:v>Borough</c:v>
                </c:pt>
                <c:pt idx="2">
                  <c:v>City</c:v>
                </c:pt>
                <c:pt idx="3">
                  <c:v>Other</c:v>
                </c:pt>
              </c:strCache>
            </c:strRef>
          </c:cat>
          <c:val>
            <c:numRef>
              <c:f>Sheet1!$B$2:$B$5</c:f>
              <c:numCache>
                <c:formatCode>General</c:formatCode>
                <c:ptCount val="4"/>
                <c:pt idx="0">
                  <c:v>402</c:v>
                </c:pt>
                <c:pt idx="1">
                  <c:v>81</c:v>
                </c:pt>
                <c:pt idx="2">
                  <c:v>7</c:v>
                </c:pt>
                <c:pt idx="3">
                  <c:v>1</c:v>
                </c:pt>
              </c:numCache>
            </c:numRef>
          </c:val>
          <c:extLst>
            <c:ext xmlns:c16="http://schemas.microsoft.com/office/drawing/2014/chart" uri="{C3380CC4-5D6E-409C-BE32-E72D297353CC}">
              <c16:uniqueId val="{00000008-230C-4C29-8100-19D7E91A54F4}"/>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859792-D1E3-487C-B1BE-66472B65AC08}" type="datetimeFigureOut">
              <a:rPr lang="en-US" smtClean="0"/>
              <a:t>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82C9BA-2BF3-4744-805A-6B8DC9A1D07B}" type="slidenum">
              <a:rPr lang="en-US" smtClean="0"/>
              <a:t>‹#›</a:t>
            </a:fld>
            <a:endParaRPr lang="en-US"/>
          </a:p>
        </p:txBody>
      </p:sp>
    </p:spTree>
    <p:extLst>
      <p:ext uri="{BB962C8B-B14F-4D97-AF65-F5344CB8AC3E}">
        <p14:creationId xmlns:p14="http://schemas.microsoft.com/office/powerpoint/2010/main" val="812790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the road is the low spot, water collects there and washes out the road surface.</a:t>
            </a:r>
          </a:p>
          <a:p>
            <a:endParaRPr lang="en-US" dirty="0"/>
          </a:p>
        </p:txBody>
      </p:sp>
      <p:sp>
        <p:nvSpPr>
          <p:cNvPr id="4" name="Slide Number Placeholder 3"/>
          <p:cNvSpPr>
            <a:spLocks noGrp="1"/>
          </p:cNvSpPr>
          <p:nvPr>
            <p:ph type="sldNum" sz="quarter" idx="5"/>
          </p:nvPr>
        </p:nvSpPr>
        <p:spPr/>
        <p:txBody>
          <a:bodyPr/>
          <a:lstStyle/>
          <a:p>
            <a:fld id="{C482C9BA-2BF3-4744-805A-6B8DC9A1D07B}" type="slidenum">
              <a:rPr lang="en-US" smtClean="0"/>
              <a:t>12</a:t>
            </a:fld>
            <a:endParaRPr lang="en-US"/>
          </a:p>
        </p:txBody>
      </p:sp>
    </p:spTree>
    <p:extLst>
      <p:ext uri="{BB962C8B-B14F-4D97-AF65-F5344CB8AC3E}">
        <p14:creationId xmlns:p14="http://schemas.microsoft.com/office/powerpoint/2010/main" val="1659333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b="0" u="none" dirty="0">
                <a:cs typeface="Calibri"/>
              </a:rPr>
              <a:t>This is an example timeline of a district that has already contracted FY 24-25 funds, and what their timeline looks like moving forward to plan for projects that will be funded with the FY 25-26 funds.</a:t>
            </a:r>
          </a:p>
          <a:p>
            <a:endParaRPr lang="en-US" sz="3200" b="0" u="none" dirty="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82C9BA-2BF3-4744-805A-6B8DC9A1D0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202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b="1" u="sng" dirty="0">
                <a:cs typeface="Calibri"/>
              </a:rPr>
              <a:t>Sample Timeline</a:t>
            </a:r>
          </a:p>
          <a:p>
            <a:pPr lvl="1"/>
            <a:r>
              <a:rPr lang="en-US" sz="2800" b="1" dirty="0">
                <a:cs typeface="Calibri"/>
              </a:rPr>
              <a:t>Summer/Fall 2024 </a:t>
            </a:r>
            <a:r>
              <a:rPr lang="en-US" sz="2800" dirty="0">
                <a:cs typeface="Calibri"/>
              </a:rPr>
              <a:t>– </a:t>
            </a:r>
            <a:r>
              <a:rPr lang="en-US" dirty="0">
                <a:cs typeface="Calibri"/>
              </a:rPr>
              <a:t>Complete pre-application meetings</a:t>
            </a:r>
            <a:endParaRPr lang="en-US" sz="2800" dirty="0">
              <a:cs typeface="Calibri"/>
            </a:endParaRPr>
          </a:p>
          <a:p>
            <a:pPr lvl="1"/>
            <a:r>
              <a:rPr lang="en-US" sz="2800" b="1" dirty="0">
                <a:cs typeface="Calibri"/>
              </a:rPr>
              <a:t>Winter 2025 </a:t>
            </a:r>
            <a:r>
              <a:rPr lang="en-US" sz="2800" dirty="0">
                <a:cs typeface="Calibri"/>
              </a:rPr>
              <a:t>– </a:t>
            </a:r>
            <a:r>
              <a:rPr lang="en-US" dirty="0">
                <a:cs typeface="Calibri"/>
              </a:rPr>
              <a:t>Accept applications</a:t>
            </a:r>
            <a:endParaRPr lang="en-US" sz="2800" dirty="0">
              <a:cs typeface="Calibri"/>
            </a:endParaRPr>
          </a:p>
          <a:p>
            <a:pPr lvl="1"/>
            <a:r>
              <a:rPr lang="en-US" sz="2800" b="1" dirty="0">
                <a:cs typeface="Calibri"/>
              </a:rPr>
              <a:t>Spring 2025 </a:t>
            </a:r>
            <a:r>
              <a:rPr lang="en-US" sz="2800" dirty="0">
                <a:cs typeface="Calibri"/>
              </a:rPr>
              <a:t>– </a:t>
            </a:r>
            <a:r>
              <a:rPr lang="en-US" dirty="0">
                <a:cs typeface="Calibri"/>
              </a:rPr>
              <a:t>Rank project applications</a:t>
            </a:r>
          </a:p>
          <a:p>
            <a:pPr lvl="1"/>
            <a:r>
              <a:rPr lang="en-US" sz="2800" b="1" dirty="0">
                <a:cs typeface="Calibri"/>
              </a:rPr>
              <a:t>May 2025 </a:t>
            </a:r>
            <a:r>
              <a:rPr lang="en-US" sz="2600" dirty="0">
                <a:cs typeface="Calibri"/>
              </a:rPr>
              <a:t>– find out FY 25-26 allocation</a:t>
            </a:r>
            <a:endParaRPr lang="en-US" sz="3000" dirty="0">
              <a:cs typeface="Calibri"/>
            </a:endParaRPr>
          </a:p>
          <a:p>
            <a:pPr lvl="1"/>
            <a:r>
              <a:rPr lang="en-US" sz="2800" b="1" dirty="0">
                <a:cs typeface="Calibri"/>
              </a:rPr>
              <a:t>June/July 2025 </a:t>
            </a:r>
          </a:p>
          <a:p>
            <a:pPr lvl="2"/>
            <a:r>
              <a:rPr lang="en-US" sz="2400" dirty="0">
                <a:cs typeface="Calibri"/>
              </a:rPr>
              <a:t>Once new allocation amount is known, hold QAB meeting and recommend projects for funding</a:t>
            </a:r>
            <a:endParaRPr lang="en-US" sz="2800" dirty="0">
              <a:cs typeface="Calibri"/>
            </a:endParaRPr>
          </a:p>
          <a:p>
            <a:pPr lvl="2"/>
            <a:r>
              <a:rPr lang="en-US" sz="2400" dirty="0">
                <a:cs typeface="Calibri"/>
              </a:rPr>
              <a:t>Approve projects at District Board meeting</a:t>
            </a:r>
            <a:endParaRPr lang="en-US" sz="2800" dirty="0">
              <a:cs typeface="Calibri"/>
            </a:endParaRPr>
          </a:p>
          <a:p>
            <a:pPr lvl="2"/>
            <a:r>
              <a:rPr lang="en-US" sz="2400" dirty="0">
                <a:cs typeface="Calibri"/>
              </a:rPr>
              <a:t>Contract the new projects with FY 25-26 funds</a:t>
            </a:r>
            <a:endParaRPr lang="en-US" sz="2800" dirty="0">
              <a:cs typeface="Calibri"/>
            </a:endParaRPr>
          </a:p>
          <a:p>
            <a:pPr lvl="1"/>
            <a:r>
              <a:rPr lang="en-US" sz="2800" b="1" dirty="0">
                <a:cs typeface="Calibri"/>
              </a:rPr>
              <a:t>July 2025 </a:t>
            </a:r>
            <a:r>
              <a:rPr lang="en-US" sz="2800" b="1" dirty="0">
                <a:solidFill>
                  <a:prstClr val="black"/>
                </a:solidFill>
                <a:cs typeface="Calibri"/>
              </a:rPr>
              <a:t>–</a:t>
            </a:r>
            <a:r>
              <a:rPr lang="en-US" sz="2800" b="1" dirty="0">
                <a:cs typeface="Calibri"/>
              </a:rPr>
              <a:t> October 2026 </a:t>
            </a:r>
            <a:r>
              <a:rPr lang="en-US" sz="2800" dirty="0">
                <a:cs typeface="Calibri"/>
              </a:rPr>
              <a:t>– </a:t>
            </a:r>
            <a:r>
              <a:rPr lang="en-US" dirty="0">
                <a:cs typeface="Calibri"/>
              </a:rPr>
              <a:t>Complete Construction</a:t>
            </a:r>
            <a:endParaRPr lang="en-US" sz="2800" dirty="0">
              <a:cs typeface="Calibri"/>
            </a:endParaRPr>
          </a:p>
          <a:p>
            <a:pPr lvl="1"/>
            <a:r>
              <a:rPr lang="en-US" sz="2800" b="1" dirty="0">
                <a:cs typeface="Calibri"/>
              </a:rPr>
              <a:t>November/December 2026 </a:t>
            </a:r>
            <a:r>
              <a:rPr lang="en-US" sz="2800" dirty="0">
                <a:cs typeface="Calibri"/>
              </a:rPr>
              <a:t>– </a:t>
            </a:r>
            <a:r>
              <a:rPr lang="en-US" dirty="0">
                <a:cs typeface="Calibri"/>
              </a:rPr>
              <a:t>Close out project including reimbursement to project participant</a:t>
            </a:r>
            <a:endParaRPr lang="en-US" sz="2800" dirty="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82C9BA-2BF3-4744-805A-6B8DC9A1D0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2364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b="0" u="none" dirty="0">
                <a:cs typeface="Calibri"/>
              </a:rPr>
              <a:t>It’s fall 2024. If you haven’t allocated your FY 24-25 funds yet, you can of course still do so and complete projects within 2 years, but there is less time from when the contract is signed to the spending deadline.</a:t>
            </a:r>
          </a:p>
          <a:p>
            <a:endParaRPr lang="en-US" sz="3200" b="0" u="none" dirty="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82C9BA-2BF3-4744-805A-6B8DC9A1D0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57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please contact SCC staff as needed for admin &amp; financial assistance, such as help budgeting, prepping for QAB meetings, reviewing completion report invoices, reviewing received applications, etc.</a:t>
            </a:r>
          </a:p>
        </p:txBody>
      </p:sp>
      <p:sp>
        <p:nvSpPr>
          <p:cNvPr id="4" name="Slide Number Placeholder 3"/>
          <p:cNvSpPr>
            <a:spLocks noGrp="1"/>
          </p:cNvSpPr>
          <p:nvPr>
            <p:ph type="sldNum" sz="quarter" idx="5"/>
          </p:nvPr>
        </p:nvSpPr>
        <p:spPr/>
        <p:txBody>
          <a:bodyPr/>
          <a:lstStyle/>
          <a:p>
            <a:fld id="{C482C9BA-2BF3-4744-805A-6B8DC9A1D07B}" type="slidenum">
              <a:rPr lang="en-US" smtClean="0"/>
              <a:t>126</a:t>
            </a:fld>
            <a:endParaRPr lang="en-US"/>
          </a:p>
        </p:txBody>
      </p:sp>
    </p:spTree>
    <p:extLst>
      <p:ext uri="{BB962C8B-B14F-4D97-AF65-F5344CB8AC3E}">
        <p14:creationId xmlns:p14="http://schemas.microsoft.com/office/powerpoint/2010/main" val="699291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Raising the road and creating crown forces water off the road</a:t>
            </a:r>
          </a:p>
          <a:p>
            <a:endParaRPr lang="en-US" dirty="0"/>
          </a:p>
        </p:txBody>
      </p:sp>
      <p:sp>
        <p:nvSpPr>
          <p:cNvPr id="4" name="Slide Number Placeholder 3"/>
          <p:cNvSpPr>
            <a:spLocks noGrp="1"/>
          </p:cNvSpPr>
          <p:nvPr>
            <p:ph type="sldNum" sz="quarter" idx="5"/>
          </p:nvPr>
        </p:nvSpPr>
        <p:spPr/>
        <p:txBody>
          <a:bodyPr/>
          <a:lstStyle/>
          <a:p>
            <a:fld id="{C482C9BA-2BF3-4744-805A-6B8DC9A1D07B}" type="slidenum">
              <a:rPr lang="en-US" smtClean="0"/>
              <a:t>13</a:t>
            </a:fld>
            <a:endParaRPr lang="en-US"/>
          </a:p>
        </p:txBody>
      </p:sp>
    </p:spTree>
    <p:extLst>
      <p:ext uri="{BB962C8B-B14F-4D97-AF65-F5344CB8AC3E}">
        <p14:creationId xmlns:p14="http://schemas.microsoft.com/office/powerpoint/2010/main" val="3568582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Shale road fille being placed to raise and crown the road</a:t>
            </a:r>
          </a:p>
        </p:txBody>
      </p:sp>
      <p:sp>
        <p:nvSpPr>
          <p:cNvPr id="4" name="Slide Number Placeholder 3"/>
          <p:cNvSpPr>
            <a:spLocks noGrp="1"/>
          </p:cNvSpPr>
          <p:nvPr>
            <p:ph type="sldNum" sz="quarter" idx="5"/>
          </p:nvPr>
        </p:nvSpPr>
        <p:spPr/>
        <p:txBody>
          <a:bodyPr/>
          <a:lstStyle/>
          <a:p>
            <a:fld id="{C482C9BA-2BF3-4744-805A-6B8DC9A1D07B}" type="slidenum">
              <a:rPr lang="en-US" smtClean="0"/>
              <a:t>14</a:t>
            </a:fld>
            <a:endParaRPr lang="en-US"/>
          </a:p>
        </p:txBody>
      </p:sp>
    </p:spTree>
    <p:extLst>
      <p:ext uri="{BB962C8B-B14F-4D97-AF65-F5344CB8AC3E}">
        <p14:creationId xmlns:p14="http://schemas.microsoft.com/office/powerpoint/2010/main" val="2489922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shallow cross pipes are also installed to make sure there isn’t too much water in the roadside ditches</a:t>
            </a:r>
          </a:p>
        </p:txBody>
      </p:sp>
      <p:sp>
        <p:nvSpPr>
          <p:cNvPr id="4" name="Slide Number Placeholder 3"/>
          <p:cNvSpPr>
            <a:spLocks noGrp="1"/>
          </p:cNvSpPr>
          <p:nvPr>
            <p:ph type="sldNum" sz="quarter" idx="5"/>
          </p:nvPr>
        </p:nvSpPr>
        <p:spPr/>
        <p:txBody>
          <a:bodyPr/>
          <a:lstStyle/>
          <a:p>
            <a:fld id="{C482C9BA-2BF3-4744-805A-6B8DC9A1D07B}" type="slidenum">
              <a:rPr lang="en-US" smtClean="0"/>
              <a:t>15</a:t>
            </a:fld>
            <a:endParaRPr lang="en-US"/>
          </a:p>
        </p:txBody>
      </p:sp>
    </p:spTree>
    <p:extLst>
      <p:ext uri="{BB962C8B-B14F-4D97-AF65-F5344CB8AC3E}">
        <p14:creationId xmlns:p14="http://schemas.microsoft.com/office/powerpoint/2010/main" val="1453781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Funding increase provided enough funding to be able to afford larger, more complex projects such as stream crossing replacements. Photos are from Wilhelm Rd, Washington County, completed 2023 (pre-standard but incorporated updated guidance)</a:t>
            </a:r>
          </a:p>
        </p:txBody>
      </p:sp>
      <p:sp>
        <p:nvSpPr>
          <p:cNvPr id="4" name="Slide Number Placeholder 3"/>
          <p:cNvSpPr>
            <a:spLocks noGrp="1"/>
          </p:cNvSpPr>
          <p:nvPr>
            <p:ph type="sldNum" sz="quarter" idx="5"/>
          </p:nvPr>
        </p:nvSpPr>
        <p:spPr/>
        <p:txBody>
          <a:bodyPr/>
          <a:lstStyle/>
          <a:p>
            <a:fld id="{C482C9BA-2BF3-4744-805A-6B8DC9A1D07B}" type="slidenum">
              <a:rPr lang="en-US" smtClean="0"/>
              <a:t>23</a:t>
            </a:fld>
            <a:endParaRPr lang="en-US"/>
          </a:p>
        </p:txBody>
      </p:sp>
    </p:spTree>
    <p:extLst>
      <p:ext uri="{BB962C8B-B14F-4D97-AF65-F5344CB8AC3E}">
        <p14:creationId xmlns:p14="http://schemas.microsoft.com/office/powerpoint/2010/main" val="1980736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82C9BA-2BF3-4744-805A-6B8DC9A1D07B}" type="slidenum">
              <a:rPr lang="en-US" smtClean="0"/>
              <a:t>30</a:t>
            </a:fld>
            <a:endParaRPr lang="en-US"/>
          </a:p>
        </p:txBody>
      </p:sp>
    </p:spTree>
    <p:extLst>
      <p:ext uri="{BB962C8B-B14F-4D97-AF65-F5344CB8AC3E}">
        <p14:creationId xmlns:p14="http://schemas.microsoft.com/office/powerpoint/2010/main" val="3319496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82C9BA-2BF3-4744-805A-6B8DC9A1D07B}" type="slidenum">
              <a:rPr lang="en-US" smtClean="0"/>
              <a:t>40</a:t>
            </a:fld>
            <a:endParaRPr lang="en-US"/>
          </a:p>
        </p:txBody>
      </p:sp>
    </p:spTree>
    <p:extLst>
      <p:ext uri="{BB962C8B-B14F-4D97-AF65-F5344CB8AC3E}">
        <p14:creationId xmlns:p14="http://schemas.microsoft.com/office/powerpoint/2010/main" val="1658947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Quote from Dave Morrison, Center for Dirt and Gravel Road Studies</a:t>
            </a:r>
          </a:p>
        </p:txBody>
      </p:sp>
      <p:sp>
        <p:nvSpPr>
          <p:cNvPr id="4" name="Slide Number Placeholder 3"/>
          <p:cNvSpPr>
            <a:spLocks noGrp="1"/>
          </p:cNvSpPr>
          <p:nvPr>
            <p:ph type="sldNum" sz="quarter" idx="5"/>
          </p:nvPr>
        </p:nvSpPr>
        <p:spPr/>
        <p:txBody>
          <a:bodyPr/>
          <a:lstStyle/>
          <a:p>
            <a:fld id="{C482C9BA-2BF3-4744-805A-6B8DC9A1D07B}" type="slidenum">
              <a:rPr lang="en-US" smtClean="0"/>
              <a:t>50</a:t>
            </a:fld>
            <a:endParaRPr lang="en-US"/>
          </a:p>
        </p:txBody>
      </p:sp>
    </p:spTree>
    <p:extLst>
      <p:ext uri="{BB962C8B-B14F-4D97-AF65-F5344CB8AC3E}">
        <p14:creationId xmlns:p14="http://schemas.microsoft.com/office/powerpoint/2010/main" val="2007536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Have grant applications ranked and ready for QAB recommendation with the intent of using those applications to commit the upcoming allocation immediately.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82C9BA-2BF3-4744-805A-6B8DC9A1D0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2156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D2889C9-57F5-48E6-AA56-44EEE7AF8E3E}" type="datetime1">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663700-3A89-4CBA-B718-BF3D5FB1ED19}" type="datetime1">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E6D22D-C4A2-41F0-A2C3-84D0420A840D}" type="datetime1">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C67251-7939-4AC1-9DDE-BF643105FDF2}" type="datetime1">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F85297-EBA8-4E96-AF34-8F50F84931F2}" type="datetime1">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D928E3-9639-4717-BE71-59B752825A99}" type="datetime1">
              <a:rPr lang="en-US" smtClean="0"/>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6414A2-D833-4D81-B16D-E3E3170CFC30}" type="datetime1">
              <a:rPr lang="en-US" smtClean="0"/>
              <a:t>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B7BC1BF-4361-4C35-A9B4-3D2D7B88A9D6}" type="datetime1">
              <a:rPr lang="en-US" smtClean="0"/>
              <a:t>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8DF385-9399-434A-8D74-229889C67C94}" type="datetime1">
              <a:rPr lang="en-US" smtClean="0"/>
              <a:t>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9DFAA17-C759-4335-AD29-074272CE7C37}" type="datetime1">
              <a:rPr lang="en-US" smtClean="0"/>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8CA8CA-1474-4E2E-8432-DD2E946D1D94}" type="datetime1">
              <a:rPr lang="en-US" smtClean="0"/>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8578D0-EB05-4D0B-8BF2-66EC6758A63A}" type="datetime1">
              <a:rPr lang="en-US" smtClean="0"/>
              <a:t>2/4/2025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dirtandgravel.psu.edu/" TargetMode="Externa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1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dirtandgravel.psu.edu/pa-program-resources/" TargetMode="Externa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17.xml.rels><?xml version="1.0" encoding="UTF-8" standalone="yes"?>
<Relationships xmlns="http://schemas.openxmlformats.org/package/2006/relationships"><Relationship Id="rId3" Type="http://schemas.openxmlformats.org/officeDocument/2006/relationships/hyperlink" Target="https://dirtandgravel.psu.edu/pa-program-resources/" TargetMode="External"/><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18.xml.rels><?xml version="1.0" encoding="UTF-8" standalone="yes"?>
<Relationships xmlns="http://schemas.openxmlformats.org/package/2006/relationships"><Relationship Id="rId3" Type="http://schemas.openxmlformats.org/officeDocument/2006/relationships/hyperlink" Target="https://dirtandgravel.psu.edu/education-training/" TargetMode="External"/><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19.xml.rels><?xml version="1.0" encoding="UTF-8" standalone="yes"?>
<Relationships xmlns="http://schemas.openxmlformats.org/package/2006/relationships"><Relationship Id="rId3" Type="http://schemas.openxmlformats.org/officeDocument/2006/relationships/hyperlink" Target="https://dirtandgravel.psu.edu/education-training/" TargetMode="External"/><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dirtandgravel.psu.edu/education-training/program-administration/admin-training/" TargetMode="Externa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2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hyperlink" Target="https://commons.wikimedia.org/wiki/File:Cartoon_Woman_Looking_Enjoying_The_Flying_Money_Around_Her.svg" TargetMode="External"/><Relationship Id="rId2" Type="http://schemas.openxmlformats.org/officeDocument/2006/relationships/hyperlink" Target="https://dirtandgravel.psu.edu/education-training/program-administration/financial-training-registration/" TargetMode="External"/><Relationship Id="rId1" Type="http://schemas.openxmlformats.org/officeDocument/2006/relationships/slideLayout" Target="../slideLayouts/slideLayout2.xml"/><Relationship Id="rId6" Type="http://schemas.openxmlformats.org/officeDocument/2006/relationships/hyperlink" Target="https://en.wikipedia.org/wiki/File:Happy_Man_Throwing_Money_Cartoon.svg" TargetMode="External"/><Relationship Id="rId5" Type="http://schemas.openxmlformats.org/officeDocument/2006/relationships/image" Target="../media/image63.png"/><Relationship Id="rId4" Type="http://schemas.openxmlformats.org/officeDocument/2006/relationships/image" Target="../media/image62.png"/></Relationships>
</file>

<file path=ppt/slides/_rels/slide1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dirtandgravel.psu.edu/education-training/esm-course/in-person-esm-trainings/" TargetMode="Externa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1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dirtandgravel.psu.edu/education-training/esm-boot-camp/" TargetMode="Externa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12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dirtandgravel.psu.edu/education-training/stream-crossings/" TargetMode="Externa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1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12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hyperlink" Target="https://dirtandgravel.psu.edu/wp-content/uploads/DGLVR_Handout_New_Participants.pdf" TargetMode="External"/><Relationship Id="rId2" Type="http://schemas.openxmlformats.org/officeDocument/2006/relationships/hyperlink" Target="https://dirtandgravel.psu.edu/pa-program-resources/program-specific-resources/blank-forms/" TargetMode="Externa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2.jpeg"/><Relationship Id="rId4" Type="http://schemas.openxmlformats.org/officeDocument/2006/relationships/hyperlink" Target="https://dirtandgravel.psu.edu/wp-content/uploads/Example_DGLVR_Projects.pdf" TargetMode="External"/></Relationships>
</file>

<file path=ppt/slides/_rels/slide12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1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hyperlink" Target="https://www.dirtandgravel.psu.edu/docs/Webinars/Webinar_Municipal_Bidding_4_14_2020.pdf" TargetMode="External"/><Relationship Id="rId7" Type="http://schemas.openxmlformats.org/officeDocument/2006/relationships/hyperlink" Target="https://www.dirtandgravel.psu.edu/docs/Webinars/Webinar_COSTARS_and_Purchasing_6_9_2020.pptx" TargetMode="External"/><Relationship Id="rId2" Type="http://schemas.openxmlformats.org/officeDocument/2006/relationships/hyperlink" Target="https://www.dirtandgravel.psu.edu/docs/Webinars/Webinar_Municipal_Bidding_4_14_2020.mp4" TargetMode="External"/><Relationship Id="rId1" Type="http://schemas.openxmlformats.org/officeDocument/2006/relationships/slideLayout" Target="../slideLayouts/slideLayout2.xml"/><Relationship Id="rId6" Type="http://schemas.openxmlformats.org/officeDocument/2006/relationships/hyperlink" Target="https://www.dirtandgravel.psu.edu/docs/Webinars/Webinar_COSTARS_and_Purchasing_6_9_2020.pdf" TargetMode="External"/><Relationship Id="rId5" Type="http://schemas.openxmlformats.org/officeDocument/2006/relationships/hyperlink" Target="https://www.dirtandgravel.psu.edu/docs/Webinars/Webinar_COSTARS_and_Purchasing_6_9_2020.mp4" TargetMode="External"/><Relationship Id="rId4" Type="http://schemas.openxmlformats.org/officeDocument/2006/relationships/hyperlink" Target="https://www.dirtandgravel.psu.edu/docs/Webinars/Webinar_Municipal_Bidding_4_14_2020.pptx" TargetMode="External"/></Relationships>
</file>

<file path=ppt/slides/_rels/slide1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dirtandgravelroads.org/" TargetMode="Externa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14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14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1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1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hyperlink" Target="https://www.dirtandgravel.psu.edu/docs/Webinars/Webinar_Prevailing_Wage_1_27_2022.mp4" TargetMode="External"/><Relationship Id="rId2" Type="http://schemas.openxmlformats.org/officeDocument/2006/relationships/hyperlink" Target="https://www.dirtandgravel.psu.edu/education-and-training/webinars/past-webinars" TargetMode="Externa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s://www.dirtandgravel.psu.edu/docs/Webinars/Webinar_Prevailing_Wage_II_4_7_2022.mp4" TargetMode="External"/></Relationships>
</file>

<file path=ppt/slides/_rels/slide1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mailto:hfishel@psats.org" TargetMode="Externa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hyperlink" Target="http://www.dirtandgravelroads.org/" TargetMode="External"/><Relationship Id="rId4" Type="http://schemas.openxmlformats.org/officeDocument/2006/relationships/image" Target="../media/image91.png"/></Relationships>
</file>

<file path=ppt/slides/_rels/slide16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hyperlink" Target="https://www.dirtandgravel.psu.edu/docs/Webinars/Webinar_Funding_Opportunities_3_9_2023.pdf" TargetMode="External"/><Relationship Id="rId2" Type="http://schemas.openxmlformats.org/officeDocument/2006/relationships/hyperlink" Target="https://www.dirtandgravel.psu.edu/docs/Webinars/Webinar_Funding_Opportunities_3_9_2023.mp4" TargetMode="Externa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s://www.dirtandgravel.psu.edu/docs/Webinars/Webinar_Funding_Opportunities_3_9_2023.pptx" TargetMode="External"/></Relationships>
</file>

<file path=ppt/slides/_rels/slide17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hyperlink" Target="https://dirtandgravel.psu.edu/pa-program-resources/program-specific-resources/blank-form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13.png"/><Relationship Id="rId4" Type="http://schemas.openxmlformats.org/officeDocument/2006/relationships/image" Target="../media/image22.png"/></Relationships>
</file>

<file path=ppt/slides/_rels/slide18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hyperlink" Target="https://dirtandgravel.psu.edu/pa-program-resources/program-specific-resources/blank-forms/" TargetMode="External"/><Relationship Id="rId7" Type="http://schemas.openxmlformats.org/officeDocument/2006/relationships/image" Target="../media/image98.png"/><Relationship Id="rId2" Type="http://schemas.openxmlformats.org/officeDocument/2006/relationships/hyperlink" Target="https://dirtandgravel.psu.edu/wp-content/uploads/2022/03/Road_Fill_RFQ_2020_06_11.docx" TargetMode="Externa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hyperlink" Target="https://dirtandgravel.psu.edu/general-resources/driving-surface-aggregate-dsa/" TargetMode="External"/><Relationship Id="rId4" Type="http://schemas.openxmlformats.org/officeDocument/2006/relationships/hyperlink" Target="https://dirtandgravel.psu.edu/wp-content/uploads/DSA_Handbook_05_2023_Appendix_E.docx" TargetMode="External"/></Relationships>
</file>

<file path=ppt/slides/_rels/slide18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8" Type="http://schemas.openxmlformats.org/officeDocument/2006/relationships/hyperlink" Target="https://dirtandgravel.psu.edu/" TargetMode="External"/><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19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9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9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hyperlink" Target="https://dirtandgravel.psu.edu/" TargetMode="External"/></Relationships>
</file>

<file path=ppt/slides/_rels/slide19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19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hyperlink" Target="https://dirtandgravel.psu.edu/"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mailto:shlaw@pa.gov" TargetMode="External"/><Relationship Id="rId2" Type="http://schemas.openxmlformats.org/officeDocument/2006/relationships/hyperlink" Target="mailto:jchallenge@pa.gov" TargetMode="External"/><Relationship Id="rId1" Type="http://schemas.openxmlformats.org/officeDocument/2006/relationships/slideLayout" Target="../slideLayouts/slideLayout2.xml"/><Relationship Id="rId6" Type="http://schemas.openxmlformats.org/officeDocument/2006/relationships/hyperlink" Target="mailto:smb201@psu.eduu" TargetMode="External"/><Relationship Id="rId5" Type="http://schemas.openxmlformats.org/officeDocument/2006/relationships/image" Target="../media/image2.jpeg"/><Relationship Id="rId4" Type="http://schemas.openxmlformats.org/officeDocument/2006/relationships/hyperlink" Target="mailto:anmickey@pa.gov"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201.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hyperlink" Target="https://dirtandgravel.psu.edu/" TargetMode="Externa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20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png"/></Relationships>
</file>

<file path=ppt/slides/_rels/slide20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hyperlink" Target="https://www.dirtandgravel.psu.edu/docs/Webinars/Webinar_Project_Work_Plan_App_Release_6_13_2023.pdf" TargetMode="External"/><Relationship Id="rId2" Type="http://schemas.openxmlformats.org/officeDocument/2006/relationships/hyperlink" Target="https://www.dirtandgravel.psu.edu/docs/Webinars/Webinar_Project_Work_Plan_App_Release_6_13_2023.mp4" TargetMode="Externa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hyperlink" Target="https://dirtandgravel.psu.edu/wp-content/uploads/Project_Work_Plan_Application_Quick_Guide.pdf" TargetMode="External"/><Relationship Id="rId4" Type="http://schemas.openxmlformats.org/officeDocument/2006/relationships/hyperlink" Target="https://www.dirtandgravel.psu.edu/docs/Webinars/Webinar_Project_Work_Plan_App_Release_6_13_2023.pptx" TargetMode="External"/></Relationships>
</file>

<file path=ppt/slides/_rels/slide20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https://dirtandgravel.psu.edu/" TargetMode="External"/><Relationship Id="rId5" Type="http://schemas.openxmlformats.org/officeDocument/2006/relationships/image" Target="../media/image120.png"/><Relationship Id="rId4" Type="http://schemas.openxmlformats.org/officeDocument/2006/relationships/image" Target="../media/image119.png"/></Relationships>
</file>

<file path=ppt/slides/_rels/slide20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hyperlink" Target="https://www.dirtandgravel.psu.edu/docs/Webinars/Admin_Mini_Filling_Out_Grant_Applications_2_28_2023.mp4" TargetMode="External"/><Relationship Id="rId2" Type="http://schemas.openxmlformats.org/officeDocument/2006/relationships/hyperlink" Target="https://www.dirtandgravel.psu.edu/docs/Webinars/Webinar_Better_Grant_Applications_1_12_2023.mp4" TargetMode="Externa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s://www.dirtandgravel.psu.edu/docs/Webinars/Admin_Mini_Reviewing_Grant_Applications_2_28_2023.mp4" TargetMode="External"/></Relationships>
</file>

<file path=ppt/slides/_rels/slide20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hyperlink" Target="https://dirtandgravel.psu.edu/" TargetMode="External"/><Relationship Id="rId4" Type="http://schemas.openxmlformats.org/officeDocument/2006/relationships/image" Target="../media/image124.png"/></Relationships>
</file>

<file path=ppt/slides/_rels/slide21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hyperlink" Target="http://www.dirtandgravelroads.org/" TargetMode="External"/></Relationships>
</file>

<file path=ppt/slides/_rels/slide21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hyperlink" Target="https://dirtandgravel.psu.edu/" TargetMode="External"/></Relationships>
</file>

<file path=ppt/slides/_rels/slide21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hyperlink" Target="https://dirtandgravel.psu.edu/" TargetMode="External"/></Relationships>
</file>

<file path=ppt/slides/_rels/slide21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hyperlink" Target="https://dirtandgravel.psu.edu/" TargetMode="External"/></Relationships>
</file>

<file path=ppt/slides/_rels/slide2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png"/></Relationships>
</file>

<file path=ppt/slides/_rels/slide2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hyperlink" Target="https://dirtandgravel.psu.edu/" TargetMode="Externa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23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jpeg"/></Relationships>
</file>

<file path=ppt/slides/_rels/slide245.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hyperlink" Target="https://www.agriculture.pa.gov/Pages/Sunshine-Act.aspx" TargetMode="Externa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3" Type="http://schemas.openxmlformats.org/officeDocument/2006/relationships/image" Target="../media/image150.png"/><Relationship Id="rId7" Type="http://schemas.openxmlformats.org/officeDocument/2006/relationships/hyperlink" Target="http://www.dirtandgravelroads.org/" TargetMode="Externa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3" Type="http://schemas.openxmlformats.org/officeDocument/2006/relationships/hyperlink" Target="http://www.dirtandgravel.psu.edu/pa-program-resources/conservation-districts"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265.xml.rels><?xml version="1.0" encoding="UTF-8" standalone="yes"?>
<Relationships xmlns="http://schemas.openxmlformats.org/package/2006/relationships"><Relationship Id="rId3" Type="http://schemas.openxmlformats.org/officeDocument/2006/relationships/hyperlink" Target="https://dirtandgravel.psu.edu/education-training/program-administration/"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hyperlink" Target="https://www.dirtandgravel.psu.edu/docs/Webinars/Admin_Mini_QAB_Overview_2_28_2023.mp4" TargetMode="External"/></Relationships>
</file>

<file path=ppt/slides/_rels/slide266.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57.jpeg"/></Relationships>
</file>

<file path=ppt/slides/_rels/slide27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57.jpeg"/></Relationships>
</file>

<file path=ppt/slides/_rels/slide27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3" Type="http://schemas.openxmlformats.org/officeDocument/2006/relationships/image" Target="../media/image161.gi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66.jpeg"/><Relationship Id="rId5" Type="http://schemas.openxmlformats.org/officeDocument/2006/relationships/image" Target="../media/image165.jpeg"/><Relationship Id="rId4" Type="http://schemas.openxmlformats.org/officeDocument/2006/relationships/image" Target="../media/image164.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0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69.png"/></Relationships>
</file>

<file path=ppt/slides/_rels/slide304.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73.png"/></Relationships>
</file>

<file path=ppt/slides/_rels/slide30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76.png"/></Relationships>
</file>

<file path=ppt/slides/_rels/slide309.xml.rels><?xml version="1.0" encoding="UTF-8" standalone="yes"?>
<Relationships xmlns="http://schemas.openxmlformats.org/package/2006/relationships"><Relationship Id="rId3" Type="http://schemas.openxmlformats.org/officeDocument/2006/relationships/hyperlink" Target="https://www.dirtandgravel.psu.edu/education-and-training/webinars/past-webinars" TargetMode="Externa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https://www.dirtandgravel.psu.edu/docs/Webinars/Webinar_DGLVR_Stream_Crossing_Design_and_Replacement_Standard_5_25_2022.mp4" TargetMode="External"/><Relationship Id="rId5" Type="http://schemas.openxmlformats.org/officeDocument/2006/relationships/hyperlink" Target="https://www.dirtandgravel.psu.edu/docs/Webinars/Webinar_DGLVR_Stream_Crossing_Replacement_Policy_5_26_2022.mp4" TargetMode="External"/><Relationship Id="rId4" Type="http://schemas.openxmlformats.org/officeDocument/2006/relationships/hyperlink" Target="https://www.dirtandgravel.psu.edu/docs/Webinars/Webinar_DGLVR_Stream_Crossing_Replacement_Technical_Manual_5_27_2022.mp4"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79.jpeg"/><Relationship Id="rId4" Type="http://schemas.openxmlformats.org/officeDocument/2006/relationships/image" Target="../media/image178.jpeg"/></Relationships>
</file>

<file path=ppt/slides/_rels/slide311.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84.jpeg"/></Relationships>
</file>

<file path=ppt/slides/_rels/slide315.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87.jpeg"/></Relationships>
</file>

<file path=ppt/slides/_rels/slide317.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3" Type="http://schemas.openxmlformats.org/officeDocument/2006/relationships/hyperlink" Target="https://www.usgs.gov/streamstats" TargetMode="External"/><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90.jpeg"/><Relationship Id="rId4" Type="http://schemas.openxmlformats.org/officeDocument/2006/relationships/image" Target="../media/image189.jpeg"/></Relationships>
</file>

<file path=ppt/slides/_rels/slide319.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92.jpeg"/><Relationship Id="rId4" Type="http://schemas.openxmlformats.org/officeDocument/2006/relationships/image" Target="../media/image191.jpeg"/></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3" Type="http://schemas.openxmlformats.org/officeDocument/2006/relationships/hyperlink" Target="https://www.dirtandgravel.psu.edu/docs/Webinars/Webinar_Stream_Update_and_Emerging_Issues_2_8_2024.mp4" TargetMode="External"/><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hyperlink" Target="https://www.dirtandgravel.psu.edu/docs/Webinars/Webinar_Stream_Notifications_and_Exemptions_1_5_2023.mp4" TargetMode="External"/><Relationship Id="rId4" Type="http://schemas.openxmlformats.org/officeDocument/2006/relationships/hyperlink" Target="https://www.dirtandgravel.psu.edu/docs/Webinars/Webinar_Wetness_Index_Error_Checker_Financial_12_17_2020.mp4" TargetMode="External"/></Relationships>
</file>

<file path=ppt/slides/_rels/slide3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01.jpeg"/></Relationships>
</file>

<file path=ppt/slides/_rels/slide335.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3" Type="http://schemas.openxmlformats.org/officeDocument/2006/relationships/hyperlink" Target="https://www.dirtandgravel.psu.edu/docs/Webinars/Webinar_Stream_Notifications_and_Exemptions_1_5_2023.mp4"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06.jpeg"/></Relationships>
</file>

<file path=ppt/slides/_rels/slide344.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12.jpeg"/></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17.jpeg"/></Relationships>
</file>

<file path=ppt/slides/_rels/slide354.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3" Type="http://schemas.openxmlformats.org/officeDocument/2006/relationships/hyperlink" Target="http://www.dirtandgravelroads.org/"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21.png"/></Relationships>
</file>

<file path=ppt/slides/_rels/slide358.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3" Type="http://schemas.openxmlformats.org/officeDocument/2006/relationships/hyperlink" Target="https://dirtandgravel.psu.edu/general-resources/driving-surface-aggregate-dsa/"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24.png"/></Relationships>
</file>

<file path=ppt/slides/_rels/slide361.xml.rels><?xml version="1.0" encoding="UTF-8" standalone="yes"?>
<Relationships xmlns="http://schemas.openxmlformats.org/package/2006/relationships"><Relationship Id="rId3" Type="http://schemas.openxmlformats.org/officeDocument/2006/relationships/hyperlink" Target="https://dirtandgravel.psu.edu/pa-program-resources/program-specific-resources/blank-forms/"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25.png"/></Relationships>
</file>

<file path=ppt/slides/_rels/slide362.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3" Type="http://schemas.openxmlformats.org/officeDocument/2006/relationships/hyperlink" Target="https://www.dirtandgravel.psu.edu/docs/Webinars/Webinar_DSA_Season_3_21_2024.mp4" TargetMode="External"/><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hyperlink" Target="https://www.dirtandgravel.psu.edu/docs/Webinars/Webinar_DSA_Season_3_21_2024.pptx" TargetMode="External"/><Relationship Id="rId4" Type="http://schemas.openxmlformats.org/officeDocument/2006/relationships/hyperlink" Target="https://www.dirtandgravel.psu.edu/docs/Webinars/Webinar_DSA_Season_3_21_2024.pdf" TargetMode="External"/></Relationships>
</file>

<file path=ppt/slides/_rels/slide36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33.jpeg"/></Relationships>
</file>

<file path=ppt/slides/_rels/slide374.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38.jpeg"/><Relationship Id="rId4" Type="http://schemas.openxmlformats.org/officeDocument/2006/relationships/image" Target="../media/image237.jpeg"/></Relationships>
</file>

<file path=ppt/slides/_rels/slide377.xml.rels><?xml version="1.0" encoding="UTF-8" standalone="yes"?>
<Relationships xmlns="http://schemas.openxmlformats.org/package/2006/relationships"><Relationship Id="rId3" Type="http://schemas.openxmlformats.org/officeDocument/2006/relationships/hyperlink" Target="https://www.dirtandgravel.psu.edu/docs/Webinars/Webinar_Underdrain_2_15_2024.mp4" TargetMode="External"/><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40.jpeg"/><Relationship Id="rId4" Type="http://schemas.openxmlformats.org/officeDocument/2006/relationships/image" Target="../media/image239.jpeg"/></Relationships>
</file>

<file path=ppt/slides/_rels/slide378.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8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8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87.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88.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89.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9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9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9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93.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9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95.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2.xml"/></Relationships>
</file>

<file path=ppt/slides/_rels/slide39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97.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98.xml.rels><?xml version="1.0" encoding="UTF-8" standalone="yes"?>
<Relationships xmlns="http://schemas.openxmlformats.org/package/2006/relationships"><Relationship Id="rId3" Type="http://schemas.openxmlformats.org/officeDocument/2006/relationships/hyperlink" Target="https://www.dirtandgravel.psu.edu/docs/Webinars/Webinar_DEP_GP11_Stream_Crossings_for_Engineers_12_5_2023.mp4" TargetMode="External"/><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hyperlink" Target="https://www.dirtandgravel.psu.edu/docs/Webinars/Webinar_DEP_Chapter_105_Permitting_Examples_7_11_2023.mp4" TargetMode="External"/><Relationship Id="rId4" Type="http://schemas.openxmlformats.org/officeDocument/2006/relationships/hyperlink" Target="https://www.dirtandgravel.psu.edu/docs/Webinars/Webinar_DEP_GP11_Stream_Crossings_for_Engineers_12_5_2023.pdf" TargetMode="External"/></Relationships>
</file>

<file path=ppt/slides/_rels/slide39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400.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1.xml.rels><?xml version="1.0" encoding="UTF-8" standalone="yes"?>
<Relationships xmlns="http://schemas.openxmlformats.org/package/2006/relationships"><Relationship Id="rId2" Type="http://schemas.openxmlformats.org/officeDocument/2006/relationships/image" Target="../media/image250.jpeg"/><Relationship Id="rId1" Type="http://schemas.openxmlformats.org/officeDocument/2006/relationships/slideLayout" Target="../slideLayouts/slideLayout2.xml"/></Relationships>
</file>

<file path=ppt/slides/_rels/slide402.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mailto:smb201@psu.edu" TargetMode="External"/><Relationship Id="rId5" Type="http://schemas.openxmlformats.org/officeDocument/2006/relationships/hyperlink" Target="mailto:jchallenge@pa.gov" TargetMode="External"/><Relationship Id="rId4" Type="http://schemas.openxmlformats.org/officeDocument/2006/relationships/image" Target="../media/image252.jpeg"/></Relationships>
</file>

<file path=ppt/slides/_rels/slide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dirtandgravel.psu.edu/pa-program-resources/qa-qc/"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dirtandgravel.psu.edu/docs/Webinars/Webinar_QAQC_Round_4_Wrap_Up_Round_5_Changes_4_11_2024.mp4" TargetMode="External"/><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hyperlink" Target="https://www.dirtandgravel.psu.edu/docs/Webinars/Webinar_QAQC_Round_4_Wrap_Up_Round_5_Changes_4_11_2024.pptx" TargetMode="External"/><Relationship Id="rId4" Type="http://schemas.openxmlformats.org/officeDocument/2006/relationships/hyperlink" Target="https://www.dirtandgravel.psu.edu/docs/Webinars/Webinar_QAQC_Round_4_Wrap_Up_Round_5_Changes_4_11_2024.pdf"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www.dirtandgravelroads.org/"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6.svg"/><Relationship Id="rId4" Type="http://schemas.openxmlformats.org/officeDocument/2006/relationships/image" Target="../media/image45.svg"/></Relationships>
</file>

<file path=ppt/slides/_rels/slide7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6.svg"/><Relationship Id="rId5" Type="http://schemas.openxmlformats.org/officeDocument/2006/relationships/image" Target="../media/image45.svg"/><Relationship Id="rId4" Type="http://schemas.openxmlformats.org/officeDocument/2006/relationships/image" Target="../media/image44.png"/></Relationships>
</file>

<file path=ppt/slides/_rels/slide7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5.svg"/><Relationship Id="rId4" Type="http://schemas.openxmlformats.org/officeDocument/2006/relationships/image" Target="../media/image44.png"/></Relationships>
</file>

<file path=ppt/slides/_rels/slide7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hyperlink" Target="https://commons.wikimedia.org/wiki/File:Fly_fishing_on_the_South_Santiam.jpg"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dirtandgravel.psu.edu/education-training/webinars/past-webinars/"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hyperlink" Target="https://www.istockphoto.com/illustrations/money-falling" TargetMode="External"/></Relationships>
</file>

<file path=ppt/slides/_rels/slide8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mailto:ryling@pa.gov" TargetMode="Externa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A957C-961E-4395-8485-B8D431F1F601}"/>
              </a:ext>
            </a:extLst>
          </p:cNvPr>
          <p:cNvSpPr>
            <a:spLocks noGrp="1"/>
          </p:cNvSpPr>
          <p:nvPr>
            <p:ph type="ctrTitle"/>
          </p:nvPr>
        </p:nvSpPr>
        <p:spPr>
          <a:xfrm>
            <a:off x="871817" y="1424937"/>
            <a:ext cx="10448365" cy="2049896"/>
          </a:xfrm>
        </p:spPr>
        <p:txBody>
          <a:bodyPr>
            <a:normAutofit fontScale="90000"/>
          </a:bodyPr>
          <a:lstStyle/>
          <a:p>
            <a:r>
              <a:rPr lang="en-US" b="1" dirty="0">
                <a:latin typeface="Calibri"/>
                <a:ea typeface="+mj-lt"/>
                <a:cs typeface="+mj-lt"/>
              </a:rPr>
              <a:t>Administrative Training</a:t>
            </a:r>
            <a:br>
              <a:rPr lang="en-US" b="1" i="1" dirty="0">
                <a:latin typeface="Calibri"/>
                <a:ea typeface="+mj-lt"/>
                <a:cs typeface="+mj-lt"/>
              </a:rPr>
            </a:br>
            <a:r>
              <a:rPr lang="en-US" sz="4900" b="1" i="1" dirty="0">
                <a:latin typeface="Calibri"/>
                <a:ea typeface="+mj-lt"/>
                <a:cs typeface="+mj-lt"/>
              </a:rPr>
              <a:t>Dirt, Gravel, and Low Volume Road Program</a:t>
            </a:r>
            <a:endParaRPr lang="en-US" dirty="0"/>
          </a:p>
        </p:txBody>
      </p:sp>
      <p:sp>
        <p:nvSpPr>
          <p:cNvPr id="3" name="Subtitle 2">
            <a:extLst>
              <a:ext uri="{FF2B5EF4-FFF2-40B4-BE49-F238E27FC236}">
                <a16:creationId xmlns:a16="http://schemas.microsoft.com/office/drawing/2014/main" id="{9A6A6EC0-7FC8-47A2-9A18-C5ABF78B28A9}"/>
              </a:ext>
            </a:extLst>
          </p:cNvPr>
          <p:cNvSpPr>
            <a:spLocks noGrp="1"/>
          </p:cNvSpPr>
          <p:nvPr>
            <p:ph type="subTitle" idx="1"/>
          </p:nvPr>
        </p:nvSpPr>
        <p:spPr>
          <a:xfrm>
            <a:off x="1524000" y="3722254"/>
            <a:ext cx="9144000" cy="1808534"/>
          </a:xfrm>
        </p:spPr>
        <p:txBody>
          <a:bodyPr vert="horz" lIns="91440" tIns="45720" rIns="91440" bIns="45720" rtlCol="0" anchor="t">
            <a:normAutofit fontScale="92500"/>
          </a:bodyPr>
          <a:lstStyle/>
          <a:p>
            <a:r>
              <a:rPr lang="en-US" dirty="0">
                <a:cs typeface="Calibri"/>
              </a:rPr>
              <a:t>PA State Conservation Commission</a:t>
            </a:r>
          </a:p>
          <a:p>
            <a:r>
              <a:rPr lang="en-US" dirty="0">
                <a:cs typeface="Calibri"/>
              </a:rPr>
              <a:t>Justin Challenger, Director of Financial and Technical Assistance Programs</a:t>
            </a:r>
          </a:p>
          <a:p>
            <a:r>
              <a:rPr lang="en-US" dirty="0">
                <a:cs typeface="Calibri"/>
              </a:rPr>
              <a:t>Sherri Law, Conservation Program Specialist</a:t>
            </a:r>
          </a:p>
          <a:p>
            <a:r>
              <a:rPr lang="en-US" dirty="0">
                <a:cs typeface="Calibri"/>
              </a:rPr>
              <a:t>Andy Mickey, Conservation Program Specialist</a:t>
            </a:r>
          </a:p>
        </p:txBody>
      </p:sp>
      <p:sp>
        <p:nvSpPr>
          <p:cNvPr id="9" name="Rectangle 8">
            <a:extLst>
              <a:ext uri="{FF2B5EF4-FFF2-40B4-BE49-F238E27FC236}">
                <a16:creationId xmlns:a16="http://schemas.microsoft.com/office/drawing/2014/main" id="{72C5F2AB-4A03-584D-2EE4-FB5968A78045}"/>
              </a:ext>
            </a:extLst>
          </p:cNvPr>
          <p:cNvSpPr/>
          <p:nvPr/>
        </p:nvSpPr>
        <p:spPr>
          <a:xfrm>
            <a:off x="295834" y="107576"/>
            <a:ext cx="9000565" cy="430305"/>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0" name="Rectangle 9">
            <a:extLst>
              <a:ext uri="{FF2B5EF4-FFF2-40B4-BE49-F238E27FC236}">
                <a16:creationId xmlns:a16="http://schemas.microsoft.com/office/drawing/2014/main" id="{0C82DD32-9AB5-1D3F-A628-6A94BABAC84D}"/>
              </a:ext>
            </a:extLst>
          </p:cNvPr>
          <p:cNvSpPr/>
          <p:nvPr/>
        </p:nvSpPr>
        <p:spPr>
          <a:xfrm>
            <a:off x="295834" y="609599"/>
            <a:ext cx="9000565" cy="13447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1" name="Rectangle 10">
            <a:extLst>
              <a:ext uri="{FF2B5EF4-FFF2-40B4-BE49-F238E27FC236}">
                <a16:creationId xmlns:a16="http://schemas.microsoft.com/office/drawing/2014/main" id="{D14D7CEA-B301-DE62-4FD6-B1744FB04F1A}"/>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68F7CB38-325B-3460-794E-97313E2765D4}"/>
              </a:ext>
            </a:extLst>
          </p:cNvPr>
          <p:cNvSpPr/>
          <p:nvPr/>
        </p:nvSpPr>
        <p:spPr>
          <a:xfrm>
            <a:off x="10381127" y="6185646"/>
            <a:ext cx="1425387" cy="519952"/>
          </a:xfrm>
          <a:prstGeom prst="rect">
            <a:avLst/>
          </a:prstGeom>
          <a:solidFill>
            <a:srgbClr val="00B05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Calibri"/>
            </a:endParaRPr>
          </a:p>
        </p:txBody>
      </p:sp>
      <p:pic>
        <p:nvPicPr>
          <p:cNvPr id="4" name="Picture 4">
            <a:extLst>
              <a:ext uri="{FF2B5EF4-FFF2-40B4-BE49-F238E27FC236}">
                <a16:creationId xmlns:a16="http://schemas.microsoft.com/office/drawing/2014/main" id="{AE656782-5B12-A1BD-B049-F7F8927157F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40153" y="1961"/>
            <a:ext cx="2232212" cy="1520078"/>
          </a:xfrm>
          <a:prstGeom prst="rect">
            <a:avLst/>
          </a:prstGeom>
        </p:spPr>
      </p:pic>
    </p:spTree>
    <p:extLst>
      <p:ext uri="{BB962C8B-B14F-4D97-AF65-F5344CB8AC3E}">
        <p14:creationId xmlns:p14="http://schemas.microsoft.com/office/powerpoint/2010/main" val="174612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cs typeface="Calibri Light"/>
              </a:rPr>
              <a:t>DGLVR Program History</a:t>
            </a: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pic>
        <p:nvPicPr>
          <p:cNvPr id="9" name="Picture 2">
            <a:extLst>
              <a:ext uri="{FF2B5EF4-FFF2-40B4-BE49-F238E27FC236}">
                <a16:creationId xmlns:a16="http://schemas.microsoft.com/office/drawing/2014/main" id="{2E05B19F-6A43-7586-E81F-0AF70CD406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9420" y="1221493"/>
            <a:ext cx="1405218" cy="951800"/>
          </a:xfrm>
          <a:prstGeom prst="rect">
            <a:avLst/>
          </a:prstGeom>
        </p:spPr>
      </p:pic>
      <p:pic>
        <p:nvPicPr>
          <p:cNvPr id="11" name="Picture 10">
            <a:extLst>
              <a:ext uri="{FF2B5EF4-FFF2-40B4-BE49-F238E27FC236}">
                <a16:creationId xmlns:a16="http://schemas.microsoft.com/office/drawing/2014/main" id="{3867AA5E-A515-7768-5EAD-51B984EDB1F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3474" y="2979489"/>
            <a:ext cx="2153852" cy="1253150"/>
          </a:xfrm>
          <a:prstGeom prst="rect">
            <a:avLst/>
          </a:prstGeom>
        </p:spPr>
      </p:pic>
      <p:pic>
        <p:nvPicPr>
          <p:cNvPr id="13" name="Picture 12">
            <a:extLst>
              <a:ext uri="{FF2B5EF4-FFF2-40B4-BE49-F238E27FC236}">
                <a16:creationId xmlns:a16="http://schemas.microsoft.com/office/drawing/2014/main" id="{EBB79166-3289-EECC-2F0E-BEA52A43C53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1966" y="4831587"/>
            <a:ext cx="2156489" cy="1253150"/>
          </a:xfrm>
          <a:prstGeom prst="rect">
            <a:avLst/>
          </a:prstGeom>
        </p:spPr>
      </p:pic>
      <p:sp>
        <p:nvSpPr>
          <p:cNvPr id="15" name="TextBox 14">
            <a:extLst>
              <a:ext uri="{FF2B5EF4-FFF2-40B4-BE49-F238E27FC236}">
                <a16:creationId xmlns:a16="http://schemas.microsoft.com/office/drawing/2014/main" id="{2C637C5E-1A9F-3E63-3A8F-748DDC5B192A}"/>
              </a:ext>
            </a:extLst>
          </p:cNvPr>
          <p:cNvSpPr txBox="1"/>
          <p:nvPr/>
        </p:nvSpPr>
        <p:spPr>
          <a:xfrm>
            <a:off x="3161208" y="1367680"/>
            <a:ext cx="6151694" cy="1269578"/>
          </a:xfrm>
          <a:prstGeom prst="rect">
            <a:avLst/>
          </a:prstGeom>
          <a:noFill/>
        </p:spPr>
        <p:txBody>
          <a:bodyPr wrap="square" rtlCol="0">
            <a:spAutoFit/>
          </a:bodyPr>
          <a:lstStyle/>
          <a:p>
            <a:pPr marL="342900" lvl="1" defTabSz="685800">
              <a:defRPr/>
            </a:pPr>
            <a:r>
              <a:rPr lang="en-US" sz="2100" b="1" u="sng" dirty="0">
                <a:solidFill>
                  <a:prstClr val="black"/>
                </a:solidFill>
                <a:latin typeface="Calibri"/>
              </a:rPr>
              <a:t>State Conservation Commission:</a:t>
            </a:r>
          </a:p>
          <a:p>
            <a:pPr marL="685800" lvl="1" indent="-342900" defTabSz="685800">
              <a:buFont typeface="Arial" panose="020B0604020202020204" pitchFamily="34" charset="0"/>
              <a:buChar char="•"/>
              <a:defRPr/>
            </a:pPr>
            <a:r>
              <a:rPr lang="en-US" sz="2100" dirty="0">
                <a:solidFill>
                  <a:prstClr val="black"/>
                </a:solidFill>
                <a:latin typeface="Calibri" panose="020F0502020204030204"/>
              </a:rPr>
              <a:t>Establishes statewide DGLVR policy</a:t>
            </a:r>
          </a:p>
          <a:p>
            <a:pPr marL="685800" lvl="1" indent="-342900" defTabSz="685800">
              <a:buFont typeface="Arial" panose="020B0604020202020204" pitchFamily="34" charset="0"/>
              <a:buChar char="•"/>
              <a:defRPr/>
            </a:pPr>
            <a:r>
              <a:rPr lang="en-US" sz="2100" dirty="0">
                <a:solidFill>
                  <a:prstClr val="black"/>
                </a:solidFill>
                <a:latin typeface="Calibri" panose="020F0502020204030204"/>
              </a:rPr>
              <a:t>provides funding to county conservation districts</a:t>
            </a:r>
          </a:p>
          <a:p>
            <a:pPr marL="342900" lvl="1" defTabSz="685800">
              <a:defRPr/>
            </a:pPr>
            <a:endParaRPr lang="en-US" sz="1350" dirty="0">
              <a:solidFill>
                <a:prstClr val="black"/>
              </a:solidFill>
              <a:latin typeface="Calibri"/>
            </a:endParaRPr>
          </a:p>
        </p:txBody>
      </p:sp>
      <p:sp>
        <p:nvSpPr>
          <p:cNvPr id="17" name="TextBox 16">
            <a:extLst>
              <a:ext uri="{FF2B5EF4-FFF2-40B4-BE49-F238E27FC236}">
                <a16:creationId xmlns:a16="http://schemas.microsoft.com/office/drawing/2014/main" id="{565C5F07-51EA-83FB-18CB-830D00EB3A89}"/>
              </a:ext>
            </a:extLst>
          </p:cNvPr>
          <p:cNvSpPr txBox="1"/>
          <p:nvPr/>
        </p:nvSpPr>
        <p:spPr>
          <a:xfrm>
            <a:off x="3460446" y="4496164"/>
            <a:ext cx="6056811" cy="1384995"/>
          </a:xfrm>
          <a:prstGeom prst="rect">
            <a:avLst/>
          </a:prstGeom>
          <a:noFill/>
        </p:spPr>
        <p:txBody>
          <a:bodyPr wrap="square" rtlCol="0">
            <a:spAutoFit/>
          </a:bodyPr>
          <a:lstStyle/>
          <a:p>
            <a:pPr defTabSz="685800">
              <a:defRPr/>
            </a:pPr>
            <a:r>
              <a:rPr lang="en-US" sz="2100" b="1" u="sng" dirty="0">
                <a:solidFill>
                  <a:prstClr val="black"/>
                </a:solidFill>
                <a:latin typeface="Calibri"/>
              </a:rPr>
              <a:t>Local Road Owners:</a:t>
            </a:r>
          </a:p>
          <a:p>
            <a:pPr marL="342900" indent="-342900" defTabSz="685800">
              <a:buFont typeface="Arial" panose="020B0604020202020204" pitchFamily="34" charset="0"/>
              <a:buChar char="•"/>
              <a:defRPr/>
            </a:pPr>
            <a:r>
              <a:rPr lang="en-US" sz="2100" dirty="0">
                <a:solidFill>
                  <a:prstClr val="black"/>
                </a:solidFill>
                <a:latin typeface="Calibri"/>
              </a:rPr>
              <a:t>Apply to conservation district for DGLVR grants</a:t>
            </a:r>
          </a:p>
          <a:p>
            <a:pPr marL="342900" indent="-342900" defTabSz="685800">
              <a:buFont typeface="Arial" panose="020B0604020202020204" pitchFamily="34" charset="0"/>
              <a:buChar char="•"/>
              <a:defRPr/>
            </a:pPr>
            <a:r>
              <a:rPr lang="en-US" sz="2100" dirty="0">
                <a:solidFill>
                  <a:prstClr val="black"/>
                </a:solidFill>
                <a:latin typeface="Calibri"/>
              </a:rPr>
              <a:t>Receive grant funds from conservation district</a:t>
            </a:r>
          </a:p>
          <a:p>
            <a:pPr marL="342900" indent="-342900" defTabSz="685800">
              <a:buFont typeface="Arial" panose="020B0604020202020204" pitchFamily="34" charset="0"/>
              <a:buChar char="•"/>
              <a:defRPr/>
            </a:pPr>
            <a:r>
              <a:rPr lang="en-US" sz="2100" dirty="0">
                <a:solidFill>
                  <a:prstClr val="black"/>
                </a:solidFill>
                <a:latin typeface="Calibri"/>
              </a:rPr>
              <a:t>Construct road project or hire a contractor</a:t>
            </a:r>
            <a:endParaRPr lang="en-US" sz="1350" dirty="0">
              <a:solidFill>
                <a:prstClr val="black"/>
              </a:solidFill>
              <a:latin typeface="Calibri"/>
            </a:endParaRPr>
          </a:p>
        </p:txBody>
      </p:sp>
      <p:grpSp>
        <p:nvGrpSpPr>
          <p:cNvPr id="18" name="Group 17">
            <a:extLst>
              <a:ext uri="{FF2B5EF4-FFF2-40B4-BE49-F238E27FC236}">
                <a16:creationId xmlns:a16="http://schemas.microsoft.com/office/drawing/2014/main" id="{7B04B0C1-29D3-8BBF-5988-473C79308B61}"/>
              </a:ext>
            </a:extLst>
          </p:cNvPr>
          <p:cNvGrpSpPr/>
          <p:nvPr/>
        </p:nvGrpSpPr>
        <p:grpSpPr>
          <a:xfrm>
            <a:off x="1438500" y="2380540"/>
            <a:ext cx="527060" cy="600164"/>
            <a:chOff x="1387996" y="1686054"/>
            <a:chExt cx="702747" cy="800218"/>
          </a:xfrm>
        </p:grpSpPr>
        <p:sp>
          <p:nvSpPr>
            <p:cNvPr id="19" name="Arrow: Down 18">
              <a:extLst>
                <a:ext uri="{FF2B5EF4-FFF2-40B4-BE49-F238E27FC236}">
                  <a16:creationId xmlns:a16="http://schemas.microsoft.com/office/drawing/2014/main" id="{7330FE0E-A98E-71AA-F896-1C34AE46AB47}"/>
                </a:ext>
              </a:extLst>
            </p:cNvPr>
            <p:cNvSpPr/>
            <p:nvPr/>
          </p:nvSpPr>
          <p:spPr>
            <a:xfrm>
              <a:off x="1387996" y="1767163"/>
              <a:ext cx="702747" cy="697189"/>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1350">
                <a:solidFill>
                  <a:prstClr val="white"/>
                </a:solidFill>
                <a:latin typeface="Calibri"/>
              </a:endParaRPr>
            </a:p>
          </p:txBody>
        </p:sp>
        <p:sp>
          <p:nvSpPr>
            <p:cNvPr id="20" name="TextBox 19">
              <a:extLst>
                <a:ext uri="{FF2B5EF4-FFF2-40B4-BE49-F238E27FC236}">
                  <a16:creationId xmlns:a16="http://schemas.microsoft.com/office/drawing/2014/main" id="{BB454A94-58BA-0352-BE0D-EE4B4F878C7D}"/>
                </a:ext>
              </a:extLst>
            </p:cNvPr>
            <p:cNvSpPr txBox="1"/>
            <p:nvPr/>
          </p:nvSpPr>
          <p:spPr>
            <a:xfrm>
              <a:off x="1511024" y="1686054"/>
              <a:ext cx="408562" cy="800218"/>
            </a:xfrm>
            <a:prstGeom prst="rect">
              <a:avLst/>
            </a:prstGeom>
            <a:noFill/>
          </p:spPr>
          <p:txBody>
            <a:bodyPr wrap="square" rtlCol="0">
              <a:spAutoFit/>
            </a:bodyPr>
            <a:lstStyle/>
            <a:p>
              <a:pPr defTabSz="685800">
                <a:defRPr/>
              </a:pPr>
              <a:r>
                <a:rPr lang="en-US" sz="3300" b="1" dirty="0">
                  <a:solidFill>
                    <a:srgbClr val="70AD47">
                      <a:lumMod val="75000"/>
                    </a:srgbClr>
                  </a:solidFill>
                  <a:latin typeface="Calibri" panose="020F0502020204030204"/>
                </a:rPr>
                <a:t>$</a:t>
              </a:r>
            </a:p>
          </p:txBody>
        </p:sp>
      </p:grpSp>
      <p:grpSp>
        <p:nvGrpSpPr>
          <p:cNvPr id="21" name="Group 20">
            <a:extLst>
              <a:ext uri="{FF2B5EF4-FFF2-40B4-BE49-F238E27FC236}">
                <a16:creationId xmlns:a16="http://schemas.microsoft.com/office/drawing/2014/main" id="{4D862906-CC49-6FC4-2FAD-4D6574F5A8A6}"/>
              </a:ext>
            </a:extLst>
          </p:cNvPr>
          <p:cNvGrpSpPr/>
          <p:nvPr/>
        </p:nvGrpSpPr>
        <p:grpSpPr>
          <a:xfrm>
            <a:off x="1481864" y="4310657"/>
            <a:ext cx="527060" cy="600164"/>
            <a:chOff x="1445815" y="4259543"/>
            <a:chExt cx="702747" cy="800218"/>
          </a:xfrm>
        </p:grpSpPr>
        <p:sp>
          <p:nvSpPr>
            <p:cNvPr id="22" name="Arrow: Down 21">
              <a:extLst>
                <a:ext uri="{FF2B5EF4-FFF2-40B4-BE49-F238E27FC236}">
                  <a16:creationId xmlns:a16="http://schemas.microsoft.com/office/drawing/2014/main" id="{8F33AFAD-EA02-B729-A7F1-BD163C0D3445}"/>
                </a:ext>
              </a:extLst>
            </p:cNvPr>
            <p:cNvSpPr/>
            <p:nvPr/>
          </p:nvSpPr>
          <p:spPr>
            <a:xfrm>
              <a:off x="1445815" y="4334412"/>
              <a:ext cx="702747" cy="697189"/>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1350">
                <a:solidFill>
                  <a:prstClr val="white"/>
                </a:solidFill>
                <a:latin typeface="Calibri"/>
              </a:endParaRPr>
            </a:p>
          </p:txBody>
        </p:sp>
        <p:sp>
          <p:nvSpPr>
            <p:cNvPr id="23" name="TextBox 22">
              <a:extLst>
                <a:ext uri="{FF2B5EF4-FFF2-40B4-BE49-F238E27FC236}">
                  <a16:creationId xmlns:a16="http://schemas.microsoft.com/office/drawing/2014/main" id="{E86F938A-8660-C932-EF5D-690E3CB2EE6F}"/>
                </a:ext>
              </a:extLst>
            </p:cNvPr>
            <p:cNvSpPr txBox="1"/>
            <p:nvPr/>
          </p:nvSpPr>
          <p:spPr>
            <a:xfrm>
              <a:off x="1568843" y="4259543"/>
              <a:ext cx="408562" cy="800218"/>
            </a:xfrm>
            <a:prstGeom prst="rect">
              <a:avLst/>
            </a:prstGeom>
            <a:noFill/>
          </p:spPr>
          <p:txBody>
            <a:bodyPr wrap="square" rtlCol="0">
              <a:spAutoFit/>
            </a:bodyPr>
            <a:lstStyle/>
            <a:p>
              <a:pPr defTabSz="685800">
                <a:defRPr/>
              </a:pPr>
              <a:r>
                <a:rPr lang="en-US" sz="3300" b="1" dirty="0">
                  <a:solidFill>
                    <a:srgbClr val="70AD47">
                      <a:lumMod val="75000"/>
                    </a:srgbClr>
                  </a:solidFill>
                  <a:latin typeface="Calibri" panose="020F0502020204030204"/>
                </a:rPr>
                <a:t>$</a:t>
              </a:r>
            </a:p>
          </p:txBody>
        </p:sp>
      </p:grpSp>
      <p:sp>
        <p:nvSpPr>
          <p:cNvPr id="24" name="TextBox 23">
            <a:extLst>
              <a:ext uri="{FF2B5EF4-FFF2-40B4-BE49-F238E27FC236}">
                <a16:creationId xmlns:a16="http://schemas.microsoft.com/office/drawing/2014/main" id="{CFD9051D-6442-2822-7FA5-576E06087D2B}"/>
              </a:ext>
            </a:extLst>
          </p:cNvPr>
          <p:cNvSpPr txBox="1"/>
          <p:nvPr/>
        </p:nvSpPr>
        <p:spPr>
          <a:xfrm>
            <a:off x="3460446" y="2794750"/>
            <a:ext cx="6243848" cy="1384995"/>
          </a:xfrm>
          <a:prstGeom prst="rect">
            <a:avLst/>
          </a:prstGeom>
          <a:noFill/>
        </p:spPr>
        <p:txBody>
          <a:bodyPr wrap="square" rtlCol="0">
            <a:spAutoFit/>
          </a:bodyPr>
          <a:lstStyle/>
          <a:p>
            <a:pPr defTabSz="685800">
              <a:defRPr/>
            </a:pPr>
            <a:r>
              <a:rPr lang="en-US" sz="2100" b="1" u="sng" dirty="0">
                <a:solidFill>
                  <a:prstClr val="black"/>
                </a:solidFill>
                <a:latin typeface="Calibri"/>
              </a:rPr>
              <a:t>County Conservation Districts:</a:t>
            </a:r>
          </a:p>
          <a:p>
            <a:pPr marL="342900" indent="-342900" defTabSz="685800">
              <a:buFont typeface="Arial" panose="020B0604020202020204" pitchFamily="34" charset="0"/>
              <a:buChar char="•"/>
              <a:defRPr/>
            </a:pPr>
            <a:r>
              <a:rPr lang="en-US" sz="2100" dirty="0">
                <a:solidFill>
                  <a:prstClr val="black"/>
                </a:solidFill>
                <a:latin typeface="Calibri"/>
              </a:rPr>
              <a:t>Establishes local policy </a:t>
            </a:r>
          </a:p>
          <a:p>
            <a:pPr marL="342900" indent="-342900" defTabSz="685800">
              <a:buFont typeface="Arial" panose="020B0604020202020204" pitchFamily="34" charset="0"/>
              <a:buChar char="•"/>
              <a:defRPr/>
            </a:pPr>
            <a:r>
              <a:rPr lang="en-US" sz="2100" dirty="0">
                <a:solidFill>
                  <a:prstClr val="black"/>
                </a:solidFill>
                <a:latin typeface="Calibri"/>
              </a:rPr>
              <a:t>Runs local grant program </a:t>
            </a:r>
          </a:p>
          <a:p>
            <a:pPr marL="342900" indent="-342900" defTabSz="685800">
              <a:buFont typeface="Arial" panose="020B0604020202020204" pitchFamily="34" charset="0"/>
              <a:buChar char="•"/>
              <a:defRPr/>
            </a:pPr>
            <a:r>
              <a:rPr lang="en-US" sz="2100" dirty="0">
                <a:solidFill>
                  <a:prstClr val="black"/>
                </a:solidFill>
                <a:latin typeface="Calibri"/>
              </a:rPr>
              <a:t>Provides grant funds to road owners</a:t>
            </a:r>
          </a:p>
        </p:txBody>
      </p:sp>
    </p:spTree>
    <p:extLst>
      <p:ext uri="{BB962C8B-B14F-4D97-AF65-F5344CB8AC3E}">
        <p14:creationId xmlns:p14="http://schemas.microsoft.com/office/powerpoint/2010/main" val="76665390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0" y="1325274"/>
            <a:ext cx="7383354" cy="4755732"/>
          </a:xfrm>
        </p:spPr>
        <p:txBody>
          <a:bodyPr vert="horz" lIns="91440" tIns="45720" rIns="91440" bIns="45720" rtlCol="0" anchor="t">
            <a:normAutofit/>
          </a:bodyPr>
          <a:lstStyle/>
          <a:p>
            <a:pPr marL="0" indent="0" algn="ctr">
              <a:buNone/>
            </a:pPr>
            <a:r>
              <a:rPr lang="en-US" dirty="0"/>
              <a:t>How do we determine what portion of shared expenses are eligible DGR and LVR expenses?</a:t>
            </a:r>
          </a:p>
          <a:p>
            <a:pPr marL="0" indent="0" algn="ctr">
              <a:buNone/>
            </a:pPr>
            <a:r>
              <a:rPr lang="en-US" sz="2000" dirty="0"/>
              <a:t>   </a:t>
            </a:r>
          </a:p>
          <a:p>
            <a:r>
              <a:rPr lang="en-US" u="sng" dirty="0"/>
              <a:t>Cost Allocation Method (CAM):</a:t>
            </a:r>
          </a:p>
          <a:p>
            <a:pPr lvl="1"/>
            <a:r>
              <a:rPr lang="en-US" dirty="0"/>
              <a:t>Method for splitting shared costs proportionately between multiple programs </a:t>
            </a:r>
          </a:p>
          <a:p>
            <a:pPr lvl="1"/>
            <a:endParaRPr lang="en-US" dirty="0"/>
          </a:p>
          <a:p>
            <a:pPr marL="457200" indent="-457200">
              <a:buFont typeface="Arial" panose="020B0604020202020204" pitchFamily="34" charset="0"/>
              <a:buChar char="•"/>
            </a:pPr>
            <a:r>
              <a:rPr lang="en-US" sz="2800" dirty="0"/>
              <a:t>Splitting a dinner bill with friends is a cost allocation method</a:t>
            </a:r>
          </a:p>
          <a:p>
            <a:pPr marL="914400" lvl="1" indent="-457200">
              <a:buFont typeface="Arial" panose="020B0604020202020204" pitchFamily="34" charset="0"/>
              <a:buChar char="•"/>
            </a:pPr>
            <a:r>
              <a:rPr lang="en-US" sz="2800" dirty="0"/>
              <a:t>You only pay for what you ate</a:t>
            </a:r>
          </a:p>
          <a:p>
            <a:pPr lvl="1"/>
            <a:endParaRPr lang="en-US" dirty="0"/>
          </a:p>
          <a:p>
            <a:pPr marL="1371600" lvl="3" indent="0">
              <a:buNone/>
            </a:pPr>
            <a:endParaRPr lang="en-US" sz="2600" dirty="0"/>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3.4.2: Cost Allocation Methods</a:t>
            </a:r>
          </a:p>
        </p:txBody>
      </p:sp>
      <p:pic>
        <p:nvPicPr>
          <p:cNvPr id="5" name="Picture 4">
            <a:extLst>
              <a:ext uri="{FF2B5EF4-FFF2-40B4-BE49-F238E27FC236}">
                <a16:creationId xmlns:a16="http://schemas.microsoft.com/office/drawing/2014/main" id="{70970437-0629-75F8-F103-8AB48570E7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17096" y="1565093"/>
            <a:ext cx="4079074" cy="4405401"/>
          </a:xfrm>
          <a:prstGeom prst="rect">
            <a:avLst/>
          </a:prstGeom>
        </p:spPr>
      </p:pic>
    </p:spTree>
    <p:extLst>
      <p:ext uri="{BB962C8B-B14F-4D97-AF65-F5344CB8AC3E}">
        <p14:creationId xmlns:p14="http://schemas.microsoft.com/office/powerpoint/2010/main" val="294244904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0" y="1325274"/>
            <a:ext cx="9824714" cy="5075524"/>
          </a:xfrm>
        </p:spPr>
        <p:txBody>
          <a:bodyPr vert="horz" lIns="91440" tIns="45720" rIns="91440" bIns="45720" rtlCol="0" anchor="t">
            <a:normAutofit/>
          </a:bodyPr>
          <a:lstStyle/>
          <a:p>
            <a:pPr marL="0" indent="0">
              <a:buNone/>
            </a:pPr>
            <a:r>
              <a:rPr lang="en-US" sz="3200" b="1" u="sng" dirty="0"/>
              <a:t>Cost Allocation Method Policy</a:t>
            </a:r>
            <a:endParaRPr lang="en-US" sz="1800" dirty="0"/>
          </a:p>
          <a:p>
            <a:r>
              <a:rPr lang="en-US" dirty="0"/>
              <a:t>Must be utilized for shared district expenses, such as vehicles, rent, office supplies, phone/Internet, etc.</a:t>
            </a:r>
          </a:p>
          <a:p>
            <a:r>
              <a:rPr lang="en-US" dirty="0"/>
              <a:t>Must be available to the SCC upon request</a:t>
            </a:r>
          </a:p>
          <a:p>
            <a:r>
              <a:rPr lang="en-US" sz="2800" dirty="0"/>
              <a:t>The cost allocation method used must be based on </a:t>
            </a:r>
            <a:r>
              <a:rPr lang="en-US" sz="2800" b="1" u="sng" dirty="0"/>
              <a:t>how much of the shared expense is actually used for the DGLVR Program</a:t>
            </a:r>
            <a:r>
              <a:rPr lang="en-US" sz="2800" dirty="0"/>
              <a:t>.</a:t>
            </a:r>
          </a:p>
          <a:p>
            <a:pPr lvl="4"/>
            <a:endParaRPr lang="en-US" sz="2600" dirty="0"/>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3.4.2: Cost Allocation Methods</a:t>
            </a:r>
          </a:p>
        </p:txBody>
      </p:sp>
    </p:spTree>
    <p:extLst>
      <p:ext uri="{BB962C8B-B14F-4D97-AF65-F5344CB8AC3E}">
        <p14:creationId xmlns:p14="http://schemas.microsoft.com/office/powerpoint/2010/main" val="171368375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0" y="1325274"/>
            <a:ext cx="9824714" cy="5075524"/>
          </a:xfrm>
        </p:spPr>
        <p:txBody>
          <a:bodyPr vert="horz" lIns="91440" tIns="45720" rIns="91440" bIns="45720" rtlCol="0" anchor="t">
            <a:normAutofit/>
          </a:bodyPr>
          <a:lstStyle/>
          <a:p>
            <a:pPr marL="0" indent="0">
              <a:buNone/>
            </a:pPr>
            <a:r>
              <a:rPr lang="en-US" sz="3200" b="1" u="sng" dirty="0"/>
              <a:t>Cost Allocation Method Policy</a:t>
            </a:r>
            <a:endParaRPr lang="en-US" sz="2000" dirty="0"/>
          </a:p>
          <a:p>
            <a:r>
              <a:rPr lang="en-US" dirty="0"/>
              <a:t>The percent of shared expenses that are eligible DGR expenses are </a:t>
            </a:r>
            <a:r>
              <a:rPr lang="en-US" b="1" dirty="0"/>
              <a:t>equal to the percent of the expense </a:t>
            </a:r>
            <a:r>
              <a:rPr lang="en-US" b="1" u="sng" dirty="0"/>
              <a:t>used for</a:t>
            </a:r>
            <a:r>
              <a:rPr lang="en-US" b="1" dirty="0"/>
              <a:t> DGR activities. </a:t>
            </a:r>
          </a:p>
          <a:p>
            <a:r>
              <a:rPr lang="en-US" dirty="0"/>
              <a:t>The percent of shared expenses that are eligible LVR expenses are equal to the </a:t>
            </a:r>
            <a:r>
              <a:rPr lang="en-US" b="1" dirty="0"/>
              <a:t>percent of the expense </a:t>
            </a:r>
            <a:r>
              <a:rPr lang="en-US" b="1" u="sng" dirty="0"/>
              <a:t>used for</a:t>
            </a:r>
            <a:r>
              <a:rPr lang="en-US" b="1" dirty="0"/>
              <a:t> LVR activities. </a:t>
            </a:r>
          </a:p>
          <a:p>
            <a:r>
              <a:rPr lang="en-US" sz="3000" dirty="0"/>
              <a:t>If the CAM is based on staff time:</a:t>
            </a:r>
          </a:p>
          <a:p>
            <a:pPr lvl="1"/>
            <a:r>
              <a:rPr lang="en-US" sz="2600" dirty="0"/>
              <a:t>The percent of shared expenses that are eligible DGR expenses </a:t>
            </a:r>
            <a:r>
              <a:rPr lang="en-US" sz="2600" i="1" u="sng" dirty="0"/>
              <a:t>are equal to the percent of staff time spent on DGR activities</a:t>
            </a:r>
            <a:r>
              <a:rPr lang="en-US" sz="2600" dirty="0"/>
              <a:t>. </a:t>
            </a:r>
          </a:p>
          <a:p>
            <a:pPr lvl="1"/>
            <a:r>
              <a:rPr lang="en-US" sz="2600" dirty="0"/>
              <a:t>The percent of staff time spent on DGR activities must be calculated compared to the total staff time spent on all programs/activities sharing the expense. </a:t>
            </a:r>
          </a:p>
          <a:p>
            <a:pPr lvl="4"/>
            <a:endParaRPr lang="en-US" sz="2600" dirty="0"/>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3.4.2: Cost Allocation Methods</a:t>
            </a:r>
          </a:p>
        </p:txBody>
      </p:sp>
    </p:spTree>
    <p:extLst>
      <p:ext uri="{BB962C8B-B14F-4D97-AF65-F5344CB8AC3E}">
        <p14:creationId xmlns:p14="http://schemas.microsoft.com/office/powerpoint/2010/main" val="153693771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0" y="1325274"/>
            <a:ext cx="9824714" cy="5075524"/>
          </a:xfrm>
        </p:spPr>
        <p:txBody>
          <a:bodyPr vert="horz" lIns="91440" tIns="45720" rIns="91440" bIns="45720" rtlCol="0" anchor="t">
            <a:normAutofit lnSpcReduction="10000"/>
          </a:bodyPr>
          <a:lstStyle/>
          <a:p>
            <a:pPr marL="0" indent="0">
              <a:buNone/>
            </a:pPr>
            <a:r>
              <a:rPr lang="en-US" sz="3600" b="1" u="sng" dirty="0"/>
              <a:t>Unacceptable Expense / Cost Allocation Method Examples:</a:t>
            </a:r>
          </a:p>
          <a:p>
            <a:r>
              <a:rPr lang="en-US" sz="3000" dirty="0"/>
              <a:t>District utilizes only DGLVR program funds to purchase a vehicle and pay for vehicle expenses, but the vehicle is shared by all district programs </a:t>
            </a:r>
          </a:p>
          <a:p>
            <a:r>
              <a:rPr lang="en-US" sz="3000" dirty="0"/>
              <a:t>District technician spends 5% of their time on DGR and 3% of their time on LVR, but 50% of their salary and benefits are paid for with DGLVR funds</a:t>
            </a:r>
          </a:p>
          <a:p>
            <a:r>
              <a:rPr lang="en-US" sz="3000" dirty="0"/>
              <a:t>A District spends 15% of their total staff time on DGR activities. 15% of a new backhoe for an applicant is paid for with DGR funds. </a:t>
            </a:r>
            <a:r>
              <a:rPr lang="en-US" sz="2600" dirty="0"/>
              <a:t>(DGLVR funds cannot be used to buy equipment for applicants)</a:t>
            </a:r>
            <a:endParaRPr lang="en-US" sz="3500" dirty="0"/>
          </a:p>
          <a:p>
            <a:pPr lvl="4"/>
            <a:endParaRPr lang="en-US" sz="2600" dirty="0"/>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3.4.2: Cost Allocation Methods</a:t>
            </a:r>
          </a:p>
        </p:txBody>
      </p:sp>
    </p:spTree>
    <p:extLst>
      <p:ext uri="{BB962C8B-B14F-4D97-AF65-F5344CB8AC3E}">
        <p14:creationId xmlns:p14="http://schemas.microsoft.com/office/powerpoint/2010/main" val="346367517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0" y="1325274"/>
            <a:ext cx="9824714" cy="5075524"/>
          </a:xfrm>
        </p:spPr>
        <p:txBody>
          <a:bodyPr vert="horz" lIns="91440" tIns="45720" rIns="91440" bIns="45720" rtlCol="0" anchor="t">
            <a:normAutofit/>
          </a:bodyPr>
          <a:lstStyle/>
          <a:p>
            <a:r>
              <a:rPr lang="en-US" sz="3600" dirty="0"/>
              <a:t>Need help with CAMs?</a:t>
            </a:r>
          </a:p>
          <a:p>
            <a:r>
              <a:rPr lang="en-US" sz="3200" dirty="0"/>
              <a:t>Attend financial training!</a:t>
            </a:r>
          </a:p>
          <a:p>
            <a:r>
              <a:rPr lang="en-US" sz="3200" dirty="0"/>
              <a:t>Contact the SCC for assistance</a:t>
            </a:r>
          </a:p>
          <a:p>
            <a:r>
              <a:rPr lang="en-US" sz="3200" dirty="0"/>
              <a:t>Examples</a:t>
            </a:r>
          </a:p>
          <a:p>
            <a:pPr lvl="1"/>
            <a:r>
              <a:rPr lang="en-US" sz="2800" dirty="0"/>
              <a:t>Appendix E of Admin Manual</a:t>
            </a:r>
          </a:p>
          <a:p>
            <a:pPr lvl="1"/>
            <a:r>
              <a:rPr lang="en-US" sz="2800" dirty="0"/>
              <a:t>Spreadsheet template available</a:t>
            </a:r>
          </a:p>
          <a:p>
            <a:pPr lvl="4"/>
            <a:endParaRPr lang="en-US" sz="2600" dirty="0"/>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3.4.2: Cost Allocation Methods</a:t>
            </a:r>
          </a:p>
        </p:txBody>
      </p:sp>
      <p:pic>
        <p:nvPicPr>
          <p:cNvPr id="4" name="Picture 3">
            <a:extLst>
              <a:ext uri="{FF2B5EF4-FFF2-40B4-BE49-F238E27FC236}">
                <a16:creationId xmlns:a16="http://schemas.microsoft.com/office/drawing/2014/main" id="{362AEB10-D347-BF3A-97E0-F29BB41A8BF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11915" y="1540426"/>
            <a:ext cx="6224989" cy="4203143"/>
          </a:xfrm>
          <a:prstGeom prst="rect">
            <a:avLst/>
          </a:prstGeom>
          <a:ln>
            <a:solidFill>
              <a:schemeClr val="tx1"/>
            </a:solidFill>
          </a:ln>
        </p:spPr>
      </p:pic>
    </p:spTree>
    <p:extLst>
      <p:ext uri="{BB962C8B-B14F-4D97-AF65-F5344CB8AC3E}">
        <p14:creationId xmlns:p14="http://schemas.microsoft.com/office/powerpoint/2010/main" val="357127208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0" y="1325274"/>
            <a:ext cx="6224989" cy="5075524"/>
          </a:xfrm>
        </p:spPr>
        <p:txBody>
          <a:bodyPr vert="horz" lIns="91440" tIns="45720" rIns="91440" bIns="45720" rtlCol="0" anchor="t">
            <a:normAutofit/>
          </a:bodyPr>
          <a:lstStyle/>
          <a:p>
            <a:pPr marL="0" indent="0">
              <a:buNone/>
            </a:pPr>
            <a:r>
              <a:rPr lang="en-US" sz="3600" b="1" u="sng" dirty="0"/>
              <a:t>Project Funds</a:t>
            </a:r>
          </a:p>
          <a:p>
            <a:r>
              <a:rPr lang="en-US" dirty="0"/>
              <a:t>At least 80% of funds must go to projects.</a:t>
            </a:r>
          </a:p>
          <a:p>
            <a:r>
              <a:rPr lang="en-US" baseline="0" dirty="0"/>
              <a:t>Project funds are totaled by the GIS system from the information a District submits for each project</a:t>
            </a:r>
          </a:p>
          <a:p>
            <a:r>
              <a:rPr lang="en-US" dirty="0"/>
              <a:t>Eligible project expenses outlined in Section 3.7</a:t>
            </a:r>
            <a:endParaRPr lang="en-US" baseline="0" dirty="0"/>
          </a:p>
          <a:p>
            <a:pPr lvl="4"/>
            <a:endParaRPr lang="en-US" sz="2600" dirty="0"/>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3.4.5: Project Funds</a:t>
            </a:r>
          </a:p>
        </p:txBody>
      </p:sp>
      <p:pic>
        <p:nvPicPr>
          <p:cNvPr id="5" name="Picture 4">
            <a:extLst>
              <a:ext uri="{FF2B5EF4-FFF2-40B4-BE49-F238E27FC236}">
                <a16:creationId xmlns:a16="http://schemas.microsoft.com/office/drawing/2014/main" id="{41201F56-D498-AB1F-C43F-3BCD497D347D}"/>
              </a:ext>
            </a:extLst>
          </p:cNvPr>
          <p:cNvPicPr>
            <a:picLocks noChangeAspect="1"/>
          </p:cNvPicPr>
          <p:nvPr/>
        </p:nvPicPr>
        <p:blipFill>
          <a:blip r:embed="rId3"/>
          <a:stretch>
            <a:fillRect/>
          </a:stretch>
        </p:blipFill>
        <p:spPr>
          <a:xfrm>
            <a:off x="6520819" y="2233865"/>
            <a:ext cx="5410117" cy="3043191"/>
          </a:xfrm>
          <a:prstGeom prst="rect">
            <a:avLst/>
          </a:prstGeom>
        </p:spPr>
      </p:pic>
    </p:spTree>
    <p:extLst>
      <p:ext uri="{BB962C8B-B14F-4D97-AF65-F5344CB8AC3E}">
        <p14:creationId xmlns:p14="http://schemas.microsoft.com/office/powerpoint/2010/main" val="411426382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0" y="1325274"/>
            <a:ext cx="6224989" cy="5075524"/>
          </a:xfrm>
        </p:spPr>
        <p:txBody>
          <a:bodyPr vert="horz" lIns="91440" tIns="45720" rIns="91440" bIns="45720" rtlCol="0" anchor="t">
            <a:normAutofit/>
          </a:bodyPr>
          <a:lstStyle/>
          <a:p>
            <a:pPr marL="0" indent="0">
              <a:buNone/>
            </a:pPr>
            <a:r>
              <a:rPr lang="en-US" sz="3900" b="1" u="sng" dirty="0"/>
              <a:t>Interest Funds</a:t>
            </a:r>
          </a:p>
          <a:p>
            <a:r>
              <a:rPr lang="en-US" b="1" dirty="0"/>
              <a:t>ALL interest accrued on ALL categories of DGLVR funds (even admin and </a:t>
            </a:r>
            <a:r>
              <a:rPr lang="en-US" b="1" dirty="0" err="1"/>
              <a:t>edu</a:t>
            </a:r>
            <a:r>
              <a:rPr lang="en-US" b="1" dirty="0"/>
              <a:t>) must be spent on DGLVR projects.</a:t>
            </a:r>
          </a:p>
          <a:p>
            <a:r>
              <a:rPr lang="en-US" dirty="0"/>
              <a:t>DGR interest must </a:t>
            </a:r>
            <a:r>
              <a:rPr lang="en-US" baseline="0" dirty="0"/>
              <a:t>go to DGR projects and LVR interest must go to LVR projects.</a:t>
            </a:r>
          </a:p>
          <a:p>
            <a:r>
              <a:rPr lang="en-US" sz="2800" dirty="0"/>
              <a:t>Interest tracked in quarterly reporting</a:t>
            </a:r>
          </a:p>
          <a:p>
            <a:endParaRPr lang="en-US" baseline="0" dirty="0"/>
          </a:p>
          <a:p>
            <a:pPr lvl="4"/>
            <a:endParaRPr lang="en-US" sz="2600" dirty="0"/>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3.4.6: Interest Funds</a:t>
            </a:r>
          </a:p>
        </p:txBody>
      </p:sp>
      <p:pic>
        <p:nvPicPr>
          <p:cNvPr id="4" name="Picture 3">
            <a:extLst>
              <a:ext uri="{FF2B5EF4-FFF2-40B4-BE49-F238E27FC236}">
                <a16:creationId xmlns:a16="http://schemas.microsoft.com/office/drawing/2014/main" id="{00E96CDB-66CB-1EF7-59D9-9408EF0ECDC3}"/>
              </a:ext>
            </a:extLst>
          </p:cNvPr>
          <p:cNvPicPr>
            <a:picLocks noChangeAspect="1"/>
          </p:cNvPicPr>
          <p:nvPr/>
        </p:nvPicPr>
        <p:blipFill>
          <a:blip r:embed="rId3"/>
          <a:stretch>
            <a:fillRect/>
          </a:stretch>
        </p:blipFill>
        <p:spPr>
          <a:xfrm>
            <a:off x="6947365" y="2396083"/>
            <a:ext cx="5038725" cy="2825872"/>
          </a:xfrm>
          <a:prstGeom prst="rect">
            <a:avLst/>
          </a:prstGeom>
          <a:ln w="38100">
            <a:solidFill>
              <a:schemeClr val="tx1"/>
            </a:solidFill>
          </a:ln>
        </p:spPr>
      </p:pic>
      <p:sp>
        <p:nvSpPr>
          <p:cNvPr id="7" name="Right Arrow 5">
            <a:extLst>
              <a:ext uri="{FF2B5EF4-FFF2-40B4-BE49-F238E27FC236}">
                <a16:creationId xmlns:a16="http://schemas.microsoft.com/office/drawing/2014/main" id="{F0E34F67-134D-39FE-5F78-F752A609BF3A}"/>
              </a:ext>
            </a:extLst>
          </p:cNvPr>
          <p:cNvSpPr/>
          <p:nvPr/>
        </p:nvSpPr>
        <p:spPr>
          <a:xfrm>
            <a:off x="6398056" y="4029389"/>
            <a:ext cx="11430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0904391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0" y="1325274"/>
            <a:ext cx="9585017" cy="5075524"/>
          </a:xfrm>
        </p:spPr>
        <p:txBody>
          <a:bodyPr vert="horz" lIns="91440" tIns="45720" rIns="91440" bIns="45720" rtlCol="0" anchor="t">
            <a:normAutofit/>
          </a:bodyPr>
          <a:lstStyle/>
          <a:p>
            <a:pPr marL="0" lvl="0" indent="0">
              <a:buNone/>
            </a:pPr>
            <a:r>
              <a:rPr lang="en-US" sz="3200" b="1" u="sng" kern="1200" dirty="0">
                <a:solidFill>
                  <a:schemeClr val="tx1"/>
                </a:solidFill>
                <a:effectLst/>
                <a:latin typeface="+mn-lt"/>
                <a:ea typeface="+mn-ea"/>
                <a:cs typeface="+mn-cs"/>
              </a:rPr>
              <a:t>Demonstration Projects</a:t>
            </a:r>
          </a:p>
          <a:p>
            <a:pPr lvl="0"/>
            <a:r>
              <a:rPr lang="en-US" b="1" kern="1200" dirty="0">
                <a:solidFill>
                  <a:schemeClr val="tx1"/>
                </a:solidFill>
                <a:effectLst/>
              </a:rPr>
              <a:t>District-funded outside of ranking system.</a:t>
            </a:r>
          </a:p>
          <a:p>
            <a:r>
              <a:rPr lang="en-US" b="1" dirty="0"/>
              <a:t>Showcase new technology, education site, etc.</a:t>
            </a:r>
          </a:p>
          <a:p>
            <a:pPr lvl="1"/>
            <a:r>
              <a:rPr lang="en-US" b="1" dirty="0"/>
              <a:t>Only education or administrative funds can be used.  </a:t>
            </a:r>
          </a:p>
          <a:p>
            <a:pPr lvl="1"/>
            <a:r>
              <a:rPr lang="en-US" dirty="0"/>
              <a:t>Must follow existing Program policies: </a:t>
            </a:r>
            <a:r>
              <a:rPr lang="en-US" sz="1800" dirty="0"/>
              <a:t>be on an eligible public road; have off ROW permissions; have environmental benefit; meet LVR traffic counts; etc.</a:t>
            </a:r>
          </a:p>
          <a:p>
            <a:pPr lvl="1"/>
            <a:r>
              <a:rPr lang="en-US" dirty="0"/>
              <a:t>Must have QAB and district board Approval.</a:t>
            </a:r>
          </a:p>
          <a:p>
            <a:pPr lvl="1"/>
            <a:r>
              <a:rPr lang="en-US" dirty="0"/>
              <a:t>Must have a contract, MOU, or other agreement with the road-owning entity.</a:t>
            </a:r>
          </a:p>
          <a:p>
            <a:pPr lvl="1"/>
            <a:r>
              <a:rPr lang="en-US" dirty="0"/>
              <a:t>Contact Center or Commission staff before contracting a Demo project.</a:t>
            </a:r>
          </a:p>
          <a:p>
            <a:endParaRPr lang="en-US" baseline="0" dirty="0"/>
          </a:p>
          <a:p>
            <a:pPr lvl="4"/>
            <a:endParaRPr lang="en-US" sz="2600" dirty="0"/>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3.4.7: Demonstration Projects</a:t>
            </a:r>
          </a:p>
        </p:txBody>
      </p:sp>
    </p:spTree>
    <p:extLst>
      <p:ext uri="{BB962C8B-B14F-4D97-AF65-F5344CB8AC3E}">
        <p14:creationId xmlns:p14="http://schemas.microsoft.com/office/powerpoint/2010/main" val="88659318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0" y="1325274"/>
            <a:ext cx="9585017" cy="5075524"/>
          </a:xfrm>
        </p:spPr>
        <p:txBody>
          <a:bodyPr vert="horz" lIns="91440" tIns="45720" rIns="91440" bIns="45720" rtlCol="0" anchor="t">
            <a:normAutofit/>
          </a:bodyPr>
          <a:lstStyle/>
          <a:p>
            <a:pPr marL="0" lvl="0" indent="0">
              <a:buNone/>
            </a:pPr>
            <a:r>
              <a:rPr lang="en-US" sz="3200" b="1" u="sng" kern="1200" dirty="0">
                <a:solidFill>
                  <a:schemeClr val="tx1"/>
                </a:solidFill>
                <a:effectLst/>
                <a:latin typeface="+mn-lt"/>
                <a:ea typeface="+mn-ea"/>
                <a:cs typeface="+mn-cs"/>
              </a:rPr>
              <a:t>Demonstration Projects</a:t>
            </a:r>
          </a:p>
          <a:p>
            <a:pPr lvl="0"/>
            <a:r>
              <a:rPr lang="en-US" kern="1200" dirty="0">
                <a:solidFill>
                  <a:schemeClr val="tx1"/>
                </a:solidFill>
                <a:effectLst/>
                <a:latin typeface="+mn-lt"/>
                <a:ea typeface="+mn-ea"/>
                <a:cs typeface="+mn-cs"/>
              </a:rPr>
              <a:t>Do not use to circumvent standard training requirements and normal project agreements.</a:t>
            </a:r>
          </a:p>
          <a:p>
            <a:pPr lvl="1"/>
            <a:r>
              <a:rPr lang="en-US" sz="2800" b="1" dirty="0"/>
              <a:t>Regular project </a:t>
            </a:r>
            <a:r>
              <a:rPr lang="en-US" sz="2800" dirty="0"/>
              <a:t>(application, ranking) -  any funds</a:t>
            </a:r>
          </a:p>
          <a:p>
            <a:pPr lvl="1"/>
            <a:r>
              <a:rPr lang="en-US" sz="2800" b="1" kern="1200" dirty="0">
                <a:solidFill>
                  <a:schemeClr val="tx1"/>
                </a:solidFill>
                <a:effectLst/>
                <a:latin typeface="+mn-lt"/>
                <a:ea typeface="+mn-ea"/>
                <a:cs typeface="+mn-cs"/>
              </a:rPr>
              <a:t>Demo Project </a:t>
            </a:r>
            <a:r>
              <a:rPr lang="en-US" sz="2800" kern="1200" dirty="0">
                <a:solidFill>
                  <a:schemeClr val="tx1"/>
                </a:solidFill>
                <a:effectLst/>
                <a:latin typeface="+mn-lt"/>
                <a:ea typeface="+mn-ea"/>
                <a:cs typeface="+mn-cs"/>
              </a:rPr>
              <a:t>– admin/</a:t>
            </a:r>
            <a:r>
              <a:rPr lang="en-US" sz="2800" kern="1200" dirty="0" err="1">
                <a:solidFill>
                  <a:schemeClr val="tx1"/>
                </a:solidFill>
                <a:effectLst/>
                <a:latin typeface="+mn-lt"/>
                <a:ea typeface="+mn-ea"/>
                <a:cs typeface="+mn-cs"/>
              </a:rPr>
              <a:t>edu</a:t>
            </a:r>
            <a:r>
              <a:rPr lang="en-US" sz="2800" kern="1200" dirty="0">
                <a:solidFill>
                  <a:schemeClr val="tx1"/>
                </a:solidFill>
                <a:effectLst/>
                <a:latin typeface="+mn-lt"/>
                <a:ea typeface="+mn-ea"/>
                <a:cs typeface="+mn-cs"/>
              </a:rPr>
              <a:t> funds only</a:t>
            </a:r>
          </a:p>
          <a:p>
            <a:pPr lvl="1"/>
            <a:endParaRPr lang="en-US" sz="2800" dirty="0"/>
          </a:p>
          <a:p>
            <a:r>
              <a:rPr lang="en-US" kern="1200" dirty="0">
                <a:solidFill>
                  <a:schemeClr val="tx1"/>
                </a:solidFill>
                <a:effectLst/>
                <a:latin typeface="+mn-lt"/>
                <a:ea typeface="+mn-ea"/>
                <a:cs typeface="+mn-cs"/>
              </a:rPr>
              <a:t>You can do “educatio</a:t>
            </a:r>
            <a:r>
              <a:rPr lang="en-US" sz="2400" dirty="0"/>
              <a:t>n </a:t>
            </a:r>
            <a:r>
              <a:rPr lang="en-US" dirty="0"/>
              <a:t>and outreach” efforts on any project.</a:t>
            </a:r>
            <a:endParaRPr lang="en-US" sz="3200" kern="1200" dirty="0">
              <a:solidFill>
                <a:schemeClr val="tx1"/>
              </a:solidFill>
              <a:effectLst/>
              <a:latin typeface="+mn-lt"/>
              <a:ea typeface="+mn-ea"/>
              <a:cs typeface="+mn-cs"/>
            </a:endParaRPr>
          </a:p>
          <a:p>
            <a:endParaRPr lang="en-US" baseline="0" dirty="0"/>
          </a:p>
          <a:p>
            <a:pPr lvl="4"/>
            <a:endParaRPr lang="en-US" sz="2600" dirty="0"/>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3.4.7: Demonstration Projects</a:t>
            </a:r>
          </a:p>
        </p:txBody>
      </p:sp>
    </p:spTree>
    <p:extLst>
      <p:ext uri="{BB962C8B-B14F-4D97-AF65-F5344CB8AC3E}">
        <p14:creationId xmlns:p14="http://schemas.microsoft.com/office/powerpoint/2010/main" val="59171355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0" y="1325274"/>
            <a:ext cx="9585017" cy="5075524"/>
          </a:xfrm>
        </p:spPr>
        <p:txBody>
          <a:bodyPr vert="horz" lIns="91440" tIns="45720" rIns="91440" bIns="45720" rtlCol="0" anchor="t">
            <a:normAutofit/>
          </a:bodyPr>
          <a:lstStyle/>
          <a:p>
            <a:pPr marL="0" indent="0">
              <a:buNone/>
            </a:pPr>
            <a:r>
              <a:rPr lang="en-US" b="1" u="sng" dirty="0"/>
              <a:t>Verifying Funds</a:t>
            </a:r>
          </a:p>
          <a:p>
            <a:pPr lvl="0"/>
            <a:r>
              <a:rPr lang="en-US" dirty="0"/>
              <a:t>QAQC team will request itemized documentation of DGLVR income and expenses</a:t>
            </a:r>
          </a:p>
          <a:p>
            <a:pPr lvl="1"/>
            <a:r>
              <a:rPr lang="en-US" sz="2800" dirty="0"/>
              <a:t>DGR and LVR will both be checked</a:t>
            </a:r>
          </a:p>
          <a:p>
            <a:pPr lvl="0"/>
            <a:r>
              <a:rPr lang="en-US" kern="1200" dirty="0">
                <a:solidFill>
                  <a:schemeClr val="tx1"/>
                </a:solidFill>
                <a:effectLst/>
                <a:latin typeface="+mn-lt"/>
                <a:ea typeface="+mn-ea"/>
                <a:cs typeface="+mn-cs"/>
              </a:rPr>
              <a:t>These funds will be cross referenced with figures entered (by the District) into the GIS system.</a:t>
            </a:r>
          </a:p>
          <a:p>
            <a:pPr lvl="1"/>
            <a:r>
              <a:rPr lang="en-US" sz="2800" kern="1200" dirty="0">
                <a:solidFill>
                  <a:schemeClr val="tx1"/>
                </a:solidFill>
                <a:effectLst/>
                <a:latin typeface="+mn-lt"/>
                <a:ea typeface="+mn-ea"/>
                <a:cs typeface="+mn-cs"/>
              </a:rPr>
              <a:t>Check that quarterly report figures are accurate</a:t>
            </a:r>
          </a:p>
          <a:p>
            <a:pPr lvl="0"/>
            <a:r>
              <a:rPr lang="en-US" dirty="0"/>
              <a:t>District will be asked to provide sufficient evidence of actual expenditures (QuickBooks, Copy of checks, invoices, etc.)</a:t>
            </a:r>
          </a:p>
          <a:p>
            <a:pPr lvl="1"/>
            <a:r>
              <a:rPr lang="en-US" sz="2800" kern="1200" dirty="0">
                <a:solidFill>
                  <a:schemeClr val="tx1"/>
                </a:solidFill>
                <a:effectLst/>
                <a:latin typeface="+mn-lt"/>
                <a:ea typeface="+mn-ea"/>
                <a:cs typeface="+mn-cs"/>
              </a:rPr>
              <a:t>Check that expenses are eligible</a:t>
            </a:r>
          </a:p>
          <a:p>
            <a:endParaRPr lang="en-US" baseline="0" dirty="0"/>
          </a:p>
          <a:p>
            <a:pPr lvl="4"/>
            <a:endParaRPr lang="en-US" sz="2600" dirty="0"/>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3.4: Accounting of Funds</a:t>
            </a:r>
          </a:p>
        </p:txBody>
      </p:sp>
    </p:spTree>
    <p:extLst>
      <p:ext uri="{BB962C8B-B14F-4D97-AF65-F5344CB8AC3E}">
        <p14:creationId xmlns:p14="http://schemas.microsoft.com/office/powerpoint/2010/main" val="1557802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1" y="1325274"/>
            <a:ext cx="6447033" cy="4727559"/>
          </a:xfrm>
        </p:spPr>
        <p:txBody>
          <a:bodyPr vert="horz" lIns="91440" tIns="45720" rIns="91440" bIns="45720" rtlCol="0" anchor="t">
            <a:normAutofit/>
          </a:bodyPr>
          <a:lstStyle/>
          <a:p>
            <a:r>
              <a:rPr lang="en-US" dirty="0"/>
              <a:t>The DGLVR Program provides </a:t>
            </a:r>
            <a:r>
              <a:rPr lang="en-US" u="sng" dirty="0"/>
              <a:t>education</a:t>
            </a:r>
            <a:r>
              <a:rPr lang="en-US" dirty="0"/>
              <a:t> and </a:t>
            </a:r>
            <a:r>
              <a:rPr lang="en-US" u="sng" dirty="0"/>
              <a:t>grant funding</a:t>
            </a:r>
            <a:r>
              <a:rPr lang="en-US" dirty="0"/>
              <a:t> to local road owners</a:t>
            </a:r>
          </a:p>
          <a:p>
            <a:r>
              <a:rPr lang="en-US" dirty="0"/>
              <a:t>Goal: Environmentally Sensitive Road Maintenance (ESM)</a:t>
            </a:r>
          </a:p>
          <a:p>
            <a:pPr lvl="1"/>
            <a:r>
              <a:rPr lang="en-US" dirty="0"/>
              <a:t>Spread out and slow down storm water</a:t>
            </a:r>
          </a:p>
          <a:p>
            <a:pPr lvl="1"/>
            <a:r>
              <a:rPr lang="en-US" dirty="0"/>
              <a:t>Reduce road erosion</a:t>
            </a:r>
          </a:p>
          <a:p>
            <a:pPr lvl="1"/>
            <a:r>
              <a:rPr lang="en-US" dirty="0"/>
              <a:t>Keep sediment out of streams </a:t>
            </a:r>
          </a:p>
          <a:p>
            <a:pPr lvl="1"/>
            <a:endParaRPr lang="en-US" dirty="0"/>
          </a:p>
          <a:p>
            <a:pPr marL="342900" lvl="1" indent="0">
              <a:buNone/>
            </a:pPr>
            <a:endParaRPr lang="en-US" dirty="0"/>
          </a:p>
          <a:p>
            <a:endParaRPr lang="en-US" sz="2400" dirty="0">
              <a:cs typeface="Calibri"/>
            </a:endParaRPr>
          </a:p>
          <a:p>
            <a:endParaRPr lang="en-US" dirty="0">
              <a:cs typeface="Calibri"/>
            </a:endParaRPr>
          </a:p>
          <a:p>
            <a:pPr marL="0" indent="0">
              <a:buNone/>
            </a:pPr>
            <a:endParaRPr lang="en-US" dirty="0">
              <a:solidFill>
                <a:srgbClr val="FF0000"/>
              </a:solidFill>
              <a:cs typeface="Calibri"/>
            </a:endParaRP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cs typeface="Calibri Light"/>
              </a:rPr>
              <a:t>DGLVR Program History</a:t>
            </a: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pic>
        <p:nvPicPr>
          <p:cNvPr id="5" name="Picture 4">
            <a:extLst>
              <a:ext uri="{FF2B5EF4-FFF2-40B4-BE49-F238E27FC236}">
                <a16:creationId xmlns:a16="http://schemas.microsoft.com/office/drawing/2014/main" id="{39773101-1E5F-B3C8-826A-D1C9AF8F08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00579" y="1836994"/>
            <a:ext cx="5095590" cy="38216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013398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0" y="1325274"/>
            <a:ext cx="9585017" cy="5075524"/>
          </a:xfrm>
        </p:spPr>
        <p:txBody>
          <a:bodyPr vert="horz" lIns="91440" tIns="45720" rIns="91440" bIns="45720" rtlCol="0" anchor="t">
            <a:normAutofit/>
          </a:bodyPr>
          <a:lstStyle/>
          <a:p>
            <a:pPr marL="0" indent="0">
              <a:buNone/>
            </a:pPr>
            <a:r>
              <a:rPr lang="en-US" b="1" u="sng" dirty="0"/>
              <a:t>Dispersing Funds to Grant Recipients</a:t>
            </a:r>
          </a:p>
          <a:p>
            <a:r>
              <a:rPr lang="en-US" dirty="0"/>
              <a:t>Districts can advance up to 50% of funds to grant recipients</a:t>
            </a:r>
          </a:p>
          <a:p>
            <a:r>
              <a:rPr lang="en-US" dirty="0"/>
              <a:t>Up to 70% of grant can be paid on a cash-expended basis</a:t>
            </a:r>
          </a:p>
          <a:p>
            <a:pPr lvl="1"/>
            <a:r>
              <a:rPr lang="en-US" dirty="0"/>
              <a:t>Receipts/invoices required to show advance and additional funds were spent on eligible expenses</a:t>
            </a:r>
          </a:p>
          <a:p>
            <a:r>
              <a:rPr lang="en-US" dirty="0"/>
              <a:t>At least 30% of grant must be retained until project completion</a:t>
            </a:r>
          </a:p>
          <a:p>
            <a:r>
              <a:rPr lang="en-US" dirty="0"/>
              <a:t>Conservation districts should develop individual policies regarding payment to grantees</a:t>
            </a:r>
          </a:p>
          <a:p>
            <a:r>
              <a:rPr lang="en-US" dirty="0"/>
              <a:t>Written schedule of payments is included in contract</a:t>
            </a:r>
            <a:endParaRPr lang="en-US" sz="2600" dirty="0"/>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3.5: Dispersing Funds to Grant Recipients</a:t>
            </a:r>
          </a:p>
        </p:txBody>
      </p:sp>
    </p:spTree>
    <p:extLst>
      <p:ext uri="{BB962C8B-B14F-4D97-AF65-F5344CB8AC3E}">
        <p14:creationId xmlns:p14="http://schemas.microsoft.com/office/powerpoint/2010/main" val="13359285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0" y="1325274"/>
            <a:ext cx="9585017" cy="5075524"/>
          </a:xfrm>
        </p:spPr>
        <p:txBody>
          <a:bodyPr vert="horz" lIns="91440" tIns="45720" rIns="91440" bIns="45720" rtlCol="0" anchor="t">
            <a:normAutofit fontScale="92500" lnSpcReduction="20000"/>
          </a:bodyPr>
          <a:lstStyle/>
          <a:p>
            <a:r>
              <a:rPr lang="en-US" dirty="0"/>
              <a:t>In some cases, the grant recipient may request additional time or addition funding above the contracted amount to complete a project.  </a:t>
            </a:r>
          </a:p>
          <a:p>
            <a:r>
              <a:rPr lang="en-US" dirty="0"/>
              <a:t>Approval is at the discretion of the district board, based either on a case-by-case basis or by county policy. </a:t>
            </a:r>
          </a:p>
          <a:p>
            <a:r>
              <a:rPr lang="en-US" dirty="0"/>
              <a:t>Districts may develop their own policies for handling cost overruns and time extensions, provided they are consistent with Commission policy. </a:t>
            </a:r>
          </a:p>
          <a:p>
            <a:pPr lvl="1"/>
            <a:r>
              <a:rPr lang="en-US" dirty="0"/>
              <a:t>It is up to the discretion of the conservation district board if amendments to existing contracts must be recommended by the QAB. </a:t>
            </a:r>
          </a:p>
          <a:p>
            <a:pPr lvl="1"/>
            <a:r>
              <a:rPr lang="en-US" dirty="0"/>
              <a:t>Options include but are not limited to: requiring district board approval; requiring QAB and district board approval; empowering CD staff to approve amendments, etc.  There is no additional funding from the Commission to pay for cost overruns.</a:t>
            </a:r>
          </a:p>
          <a:p>
            <a:r>
              <a:rPr lang="en-US" dirty="0"/>
              <a:t>Amendments must be approved by the district board according to policies they establish. </a:t>
            </a: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3.5.3: Contract Amendments</a:t>
            </a:r>
          </a:p>
        </p:txBody>
      </p:sp>
    </p:spTree>
    <p:extLst>
      <p:ext uri="{BB962C8B-B14F-4D97-AF65-F5344CB8AC3E}">
        <p14:creationId xmlns:p14="http://schemas.microsoft.com/office/powerpoint/2010/main" val="321533436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0" y="1325274"/>
            <a:ext cx="9585017" cy="5075524"/>
          </a:xfrm>
        </p:spPr>
        <p:txBody>
          <a:bodyPr vert="horz" lIns="91440" tIns="45720" rIns="91440" bIns="45720" rtlCol="0" anchor="t">
            <a:normAutofit/>
          </a:bodyPr>
          <a:lstStyle/>
          <a:p>
            <a:r>
              <a:rPr lang="en-US" dirty="0"/>
              <a:t>Amendment maximum: 40  percent or less of the initial contract amount</a:t>
            </a:r>
          </a:p>
          <a:p>
            <a:r>
              <a:rPr lang="en-US" dirty="0"/>
              <a:t>Multiple amendments may be granted, provided the total of all amendments is not more than 40 percent of the initial contract amount. </a:t>
            </a:r>
          </a:p>
          <a:p>
            <a:r>
              <a:rPr lang="en-US" dirty="0"/>
              <a:t>For contract amendments over 40 percent, written approval is required from the State Conservation Commission. </a:t>
            </a:r>
          </a:p>
          <a:p>
            <a:pPr lvl="1"/>
            <a:r>
              <a:rPr lang="en-US" dirty="0"/>
              <a:t>Handled in GIS</a:t>
            </a: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3.5.3: Contract Amendments</a:t>
            </a:r>
          </a:p>
        </p:txBody>
      </p:sp>
    </p:spTree>
    <p:extLst>
      <p:ext uri="{BB962C8B-B14F-4D97-AF65-F5344CB8AC3E}">
        <p14:creationId xmlns:p14="http://schemas.microsoft.com/office/powerpoint/2010/main" val="172376171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cs typeface="Calibri Light"/>
            </a:endParaRPr>
          </a:p>
        </p:txBody>
      </p:sp>
      <p:pic>
        <p:nvPicPr>
          <p:cNvPr id="3" name="Picture 2">
            <a:extLst>
              <a:ext uri="{FF2B5EF4-FFF2-40B4-BE49-F238E27FC236}">
                <a16:creationId xmlns:a16="http://schemas.microsoft.com/office/drawing/2014/main" id="{E5BA7EF4-6D35-91D3-CFE9-0D5D610A1167}"/>
              </a:ext>
            </a:extLst>
          </p:cNvPr>
          <p:cNvPicPr>
            <a:picLocks noChangeAspect="1"/>
          </p:cNvPicPr>
          <p:nvPr/>
        </p:nvPicPr>
        <p:blipFill>
          <a:blip r:embed="rId2"/>
          <a:stretch>
            <a:fillRect/>
          </a:stretch>
        </p:blipFill>
        <p:spPr>
          <a:xfrm>
            <a:off x="1024491" y="539302"/>
            <a:ext cx="9767334" cy="5779396"/>
          </a:xfrm>
          <a:prstGeom prst="rect">
            <a:avLst/>
          </a:prstGeom>
        </p:spPr>
      </p:pic>
      <p:sp>
        <p:nvSpPr>
          <p:cNvPr id="5" name="TextBox 4">
            <a:extLst>
              <a:ext uri="{FF2B5EF4-FFF2-40B4-BE49-F238E27FC236}">
                <a16:creationId xmlns:a16="http://schemas.microsoft.com/office/drawing/2014/main" id="{E2738739-F641-572E-6DBD-EE0DA00532EF}"/>
              </a:ext>
            </a:extLst>
          </p:cNvPr>
          <p:cNvSpPr txBox="1"/>
          <p:nvPr/>
        </p:nvSpPr>
        <p:spPr>
          <a:xfrm>
            <a:off x="157716" y="94277"/>
            <a:ext cx="3933321" cy="461665"/>
          </a:xfrm>
          <a:prstGeom prst="rect">
            <a:avLst/>
          </a:prstGeom>
          <a:solidFill>
            <a:schemeClr val="bg1"/>
          </a:solidFill>
          <a:ln>
            <a:solidFill>
              <a:schemeClr val="tx1"/>
            </a:solidFill>
          </a:ln>
        </p:spPr>
        <p:txBody>
          <a:bodyPr wrap="none" rtlCol="0">
            <a:spAutoFit/>
          </a:bodyPr>
          <a:lstStyle/>
          <a:p>
            <a:r>
              <a:rPr lang="en-US" sz="2400" b="1" dirty="0"/>
              <a:t>Has to be a lawyer involved…</a:t>
            </a:r>
          </a:p>
        </p:txBody>
      </p:sp>
      <p:sp>
        <p:nvSpPr>
          <p:cNvPr id="6" name="Rectangle 5">
            <a:extLst>
              <a:ext uri="{FF2B5EF4-FFF2-40B4-BE49-F238E27FC236}">
                <a16:creationId xmlns:a16="http://schemas.microsoft.com/office/drawing/2014/main" id="{791045EC-AD5D-6CF9-766C-F9147CD15061}"/>
              </a:ext>
            </a:extLst>
          </p:cNvPr>
          <p:cNvSpPr/>
          <p:nvPr/>
        </p:nvSpPr>
        <p:spPr>
          <a:xfrm>
            <a:off x="0" y="6581001"/>
            <a:ext cx="9208008" cy="276999"/>
          </a:xfrm>
          <a:prstGeom prst="rect">
            <a:avLst/>
          </a:prstGeom>
          <a:solidFill>
            <a:schemeClr val="tx1"/>
          </a:solidFill>
        </p:spPr>
        <p:txBody>
          <a:bodyPr wrap="square">
            <a:spAutoFit/>
          </a:bodyPr>
          <a:lstStyle/>
          <a:p>
            <a:r>
              <a:rPr lang="en-US" sz="1200" dirty="0">
                <a:solidFill>
                  <a:schemeClr val="bg1"/>
                </a:solidFill>
              </a:rPr>
              <a:t>http://www.rd.com/slideshows/funny-road-signs/</a:t>
            </a:r>
          </a:p>
        </p:txBody>
      </p:sp>
    </p:spTree>
    <p:extLst>
      <p:ext uri="{BB962C8B-B14F-4D97-AF65-F5344CB8AC3E}">
        <p14:creationId xmlns:p14="http://schemas.microsoft.com/office/powerpoint/2010/main" val="327831946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cs typeface="Calibri"/>
              </a:rPr>
              <a:t>Chapter 3: Conservation District Role</a:t>
            </a: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cs typeface="Calibri Light"/>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7773"/>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11" name="Subtitle 2">
            <a:extLst>
              <a:ext uri="{FF2B5EF4-FFF2-40B4-BE49-F238E27FC236}">
                <a16:creationId xmlns:a16="http://schemas.microsoft.com/office/drawing/2014/main" id="{14B63144-8C74-93FA-594E-C3E3277ECEAA}"/>
              </a:ext>
            </a:extLst>
          </p:cNvPr>
          <p:cNvSpPr txBox="1">
            <a:spLocks/>
          </p:cNvSpPr>
          <p:nvPr/>
        </p:nvSpPr>
        <p:spPr>
          <a:xfrm>
            <a:off x="471256" y="1175168"/>
            <a:ext cx="8229600" cy="4953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strike="sngStrike" dirty="0">
                <a:solidFill>
                  <a:schemeClr val="bg1">
                    <a:lumMod val="50000"/>
                  </a:schemeClr>
                </a:solidFill>
              </a:rPr>
              <a:t>3.1 CD Structure</a:t>
            </a:r>
          </a:p>
          <a:p>
            <a:r>
              <a:rPr lang="en-US" sz="1800" strike="sngStrike" dirty="0">
                <a:solidFill>
                  <a:schemeClr val="bg1">
                    <a:lumMod val="50000"/>
                  </a:schemeClr>
                </a:solidFill>
              </a:rPr>
              <a:t>3.2 Overview</a:t>
            </a:r>
          </a:p>
          <a:p>
            <a:r>
              <a:rPr lang="en-US" sz="2400" dirty="0">
                <a:solidFill>
                  <a:schemeClr val="bg1">
                    <a:lumMod val="50000"/>
                  </a:schemeClr>
                </a:solidFill>
              </a:rPr>
              <a:t>3.3</a:t>
            </a:r>
            <a:r>
              <a:rPr lang="en-US" sz="2400" baseline="0" dirty="0">
                <a:solidFill>
                  <a:schemeClr val="bg1">
                    <a:lumMod val="50000"/>
                  </a:schemeClr>
                </a:solidFill>
              </a:rPr>
              <a:t> Receiving Funds from SCC</a:t>
            </a:r>
          </a:p>
          <a:p>
            <a:r>
              <a:rPr lang="en-US" sz="2400" dirty="0">
                <a:solidFill>
                  <a:schemeClr val="bg1">
                    <a:lumMod val="50000"/>
                  </a:schemeClr>
                </a:solidFill>
              </a:rPr>
              <a:t>3.4 Accounting of funds at CD</a:t>
            </a:r>
          </a:p>
          <a:p>
            <a:r>
              <a:rPr lang="en-US" sz="2400" baseline="0" dirty="0">
                <a:solidFill>
                  <a:schemeClr val="bg1">
                    <a:lumMod val="50000"/>
                  </a:schemeClr>
                </a:solidFill>
              </a:rPr>
              <a:t>3.5 Dispersing funds to Grant Recipients</a:t>
            </a:r>
          </a:p>
          <a:p>
            <a:r>
              <a:rPr lang="en-US" b="1" u="sng" baseline="0" dirty="0">
                <a:solidFill>
                  <a:schemeClr val="accent1"/>
                </a:solidFill>
              </a:rPr>
              <a:t>3.6 CD Educational opportunities</a:t>
            </a:r>
          </a:p>
          <a:p>
            <a:r>
              <a:rPr lang="en-US" dirty="0"/>
              <a:t>3.7 Program Eligibility</a:t>
            </a:r>
          </a:p>
          <a:p>
            <a:r>
              <a:rPr lang="en-US" sz="4400" baseline="0" dirty="0"/>
              <a:t>3.8 Administering Projects</a:t>
            </a:r>
          </a:p>
          <a:p>
            <a:r>
              <a:rPr lang="en-US" sz="1800" dirty="0"/>
              <a:t>3.9 GIS System</a:t>
            </a:r>
          </a:p>
          <a:p>
            <a:r>
              <a:rPr lang="en-US" sz="1800" dirty="0"/>
              <a:t>3.10 Quarterly Reports</a:t>
            </a:r>
          </a:p>
          <a:p>
            <a:r>
              <a:rPr lang="en-US" sz="1800" dirty="0"/>
              <a:t>3.11 Annual Summary Reports</a:t>
            </a:r>
            <a:endParaRPr lang="en-US" sz="2400" dirty="0"/>
          </a:p>
        </p:txBody>
      </p:sp>
    </p:spTree>
    <p:extLst>
      <p:ext uri="{BB962C8B-B14F-4D97-AF65-F5344CB8AC3E}">
        <p14:creationId xmlns:p14="http://schemas.microsoft.com/office/powerpoint/2010/main" val="408907721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0" y="1325274"/>
            <a:ext cx="9585017" cy="5075524"/>
          </a:xfrm>
        </p:spPr>
        <p:txBody>
          <a:bodyPr vert="horz" lIns="91440" tIns="45720" rIns="91440" bIns="45720" rtlCol="0" anchor="t">
            <a:normAutofit/>
          </a:bodyPr>
          <a:lstStyle/>
          <a:p>
            <a:pPr marL="0" indent="0">
              <a:buNone/>
            </a:pPr>
            <a:r>
              <a:rPr lang="en-US" sz="2000" dirty="0">
                <a:hlinkClick r:id="rId2"/>
              </a:rPr>
              <a:t>https://dirtandgravel.psu.edu/</a:t>
            </a:r>
            <a:r>
              <a:rPr lang="en-US" sz="2000" dirty="0"/>
              <a:t> </a:t>
            </a: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3.6: District Educational Opportunities</a:t>
            </a:r>
          </a:p>
        </p:txBody>
      </p:sp>
      <p:pic>
        <p:nvPicPr>
          <p:cNvPr id="4" name="Picture 3">
            <a:extLst>
              <a:ext uri="{FF2B5EF4-FFF2-40B4-BE49-F238E27FC236}">
                <a16:creationId xmlns:a16="http://schemas.microsoft.com/office/drawing/2014/main" id="{2CE00452-435F-3860-9B5E-83197815C3F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6048" y="1804803"/>
            <a:ext cx="8366951" cy="42360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050475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0" y="1325274"/>
            <a:ext cx="9585017" cy="5075524"/>
          </a:xfrm>
        </p:spPr>
        <p:txBody>
          <a:bodyPr vert="horz" lIns="91440" tIns="45720" rIns="91440" bIns="45720" rtlCol="0" anchor="t">
            <a:normAutofit/>
          </a:bodyPr>
          <a:lstStyle/>
          <a:p>
            <a:pPr marL="0" indent="-114300">
              <a:buNone/>
            </a:pPr>
            <a:r>
              <a:rPr lang="en-US" sz="2000" dirty="0">
                <a:cs typeface="Calibri"/>
                <a:hlinkClick r:id="rId2"/>
              </a:rPr>
              <a:t>https://dirtandgravel.psu.edu/pa-program-resources/</a:t>
            </a:r>
            <a:r>
              <a:rPr lang="en-US" sz="2000" dirty="0">
                <a:cs typeface="Calibri"/>
              </a:rPr>
              <a:t> </a:t>
            </a: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3.6: District Educational Opportunities</a:t>
            </a:r>
          </a:p>
        </p:txBody>
      </p:sp>
      <p:pic>
        <p:nvPicPr>
          <p:cNvPr id="5" name="Picture 4">
            <a:extLst>
              <a:ext uri="{FF2B5EF4-FFF2-40B4-BE49-F238E27FC236}">
                <a16:creationId xmlns:a16="http://schemas.microsoft.com/office/drawing/2014/main" id="{9E821816-E23B-651B-FDA4-7A6EED99C0B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7200" y="1696975"/>
            <a:ext cx="8052194" cy="49085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8272F69D-D8F7-9EE9-04B8-B3ABCB7CCA2A}"/>
              </a:ext>
            </a:extLst>
          </p:cNvPr>
          <p:cNvSpPr txBox="1"/>
          <p:nvPr/>
        </p:nvSpPr>
        <p:spPr>
          <a:xfrm>
            <a:off x="3589617" y="3362779"/>
            <a:ext cx="3443146" cy="2031325"/>
          </a:xfrm>
          <a:prstGeom prst="rect">
            <a:avLst/>
          </a:prstGeom>
          <a:solidFill>
            <a:schemeClr val="bg1"/>
          </a:solidFill>
          <a:ln w="28575">
            <a:solidFill>
              <a:schemeClr val="accent1"/>
            </a:solidFill>
          </a:ln>
        </p:spPr>
        <p:txBody>
          <a:bodyPr wrap="square" rtlCol="0">
            <a:spAutoFit/>
          </a:bodyPr>
          <a:lstStyle/>
          <a:p>
            <a:pPr defTabSz="685800"/>
            <a:r>
              <a:rPr lang="en-US" sz="2100" b="1" u="sng" dirty="0">
                <a:solidFill>
                  <a:prstClr val="black"/>
                </a:solidFill>
                <a:latin typeface="Calibri"/>
              </a:rPr>
              <a:t>PA Program Resources</a:t>
            </a:r>
          </a:p>
          <a:p>
            <a:pPr marL="173831" indent="-173831" defTabSz="685800">
              <a:buFont typeface="Arial" panose="020B0604020202020204" pitchFamily="34" charset="0"/>
              <a:buChar char="•"/>
            </a:pPr>
            <a:r>
              <a:rPr lang="en-US" sz="2100" dirty="0">
                <a:solidFill>
                  <a:prstClr val="black"/>
                </a:solidFill>
                <a:latin typeface="Calibri"/>
              </a:rPr>
              <a:t>Standard forms</a:t>
            </a:r>
          </a:p>
          <a:p>
            <a:pPr marL="173831" indent="-173831" defTabSz="685800">
              <a:buFont typeface="Arial" panose="020B0604020202020204" pitchFamily="34" charset="0"/>
              <a:buChar char="•"/>
            </a:pPr>
            <a:r>
              <a:rPr lang="en-US" sz="2100" dirty="0">
                <a:solidFill>
                  <a:prstClr val="black"/>
                </a:solidFill>
                <a:latin typeface="Calibri"/>
              </a:rPr>
              <a:t>Blank forms</a:t>
            </a:r>
          </a:p>
          <a:p>
            <a:pPr marL="173831" indent="-173831" defTabSz="685800">
              <a:buFont typeface="Arial" panose="020B0604020202020204" pitchFamily="34" charset="0"/>
              <a:buChar char="•"/>
            </a:pPr>
            <a:r>
              <a:rPr lang="en-US" sz="2100" dirty="0">
                <a:solidFill>
                  <a:prstClr val="black"/>
                </a:solidFill>
                <a:latin typeface="Calibri"/>
              </a:rPr>
              <a:t>Example/sample forms</a:t>
            </a:r>
          </a:p>
          <a:p>
            <a:pPr marL="209550" indent="-209550" defTabSz="685800">
              <a:buFont typeface="Arial" panose="020B0604020202020204" pitchFamily="34" charset="0"/>
              <a:buChar char="•"/>
            </a:pPr>
            <a:r>
              <a:rPr lang="en-US" sz="2100" dirty="0">
                <a:solidFill>
                  <a:prstClr val="black"/>
                </a:solidFill>
                <a:latin typeface="Calibri"/>
              </a:rPr>
              <a:t>Reference documents</a:t>
            </a:r>
          </a:p>
          <a:p>
            <a:pPr marL="209550" indent="-209550" defTabSz="685800">
              <a:buFont typeface="Arial" panose="020B0604020202020204" pitchFamily="34" charset="0"/>
              <a:buChar char="•"/>
            </a:pPr>
            <a:r>
              <a:rPr lang="en-US" sz="2100" dirty="0">
                <a:solidFill>
                  <a:prstClr val="black"/>
                </a:solidFill>
                <a:latin typeface="Calibri"/>
              </a:rPr>
              <a:t>Admin Manual</a:t>
            </a:r>
            <a:endParaRPr lang="en-US" sz="2100" b="1" dirty="0">
              <a:solidFill>
                <a:prstClr val="black"/>
              </a:solidFill>
              <a:latin typeface="Calibri"/>
            </a:endParaRPr>
          </a:p>
        </p:txBody>
      </p:sp>
      <p:sp>
        <p:nvSpPr>
          <p:cNvPr id="9" name="Arrow: Right 8">
            <a:extLst>
              <a:ext uri="{FF2B5EF4-FFF2-40B4-BE49-F238E27FC236}">
                <a16:creationId xmlns:a16="http://schemas.microsoft.com/office/drawing/2014/main" id="{8932AE3D-480E-F02E-1388-D487C9E52237}"/>
              </a:ext>
            </a:extLst>
          </p:cNvPr>
          <p:cNvSpPr/>
          <p:nvPr/>
        </p:nvSpPr>
        <p:spPr>
          <a:xfrm rot="10800000">
            <a:off x="2058971" y="3877033"/>
            <a:ext cx="1317055" cy="6478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Tree>
    <p:extLst>
      <p:ext uri="{BB962C8B-B14F-4D97-AF65-F5344CB8AC3E}">
        <p14:creationId xmlns:p14="http://schemas.microsoft.com/office/powerpoint/2010/main" val="161326732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4" name="Picture 3">
            <a:extLst>
              <a:ext uri="{FF2B5EF4-FFF2-40B4-BE49-F238E27FC236}">
                <a16:creationId xmlns:a16="http://schemas.microsoft.com/office/drawing/2014/main" id="{9F6B87FD-5E74-9267-5CEA-7208A06309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5487" y="1804179"/>
            <a:ext cx="6744878" cy="4836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0" y="1325274"/>
            <a:ext cx="9585017" cy="5075524"/>
          </a:xfrm>
        </p:spPr>
        <p:txBody>
          <a:bodyPr vert="horz" lIns="91440" tIns="45720" rIns="91440" bIns="45720" rtlCol="0" anchor="t">
            <a:normAutofit/>
          </a:bodyPr>
          <a:lstStyle/>
          <a:p>
            <a:pPr marL="0" indent="-114300">
              <a:buNone/>
            </a:pPr>
            <a:r>
              <a:rPr lang="en-US" sz="2000" dirty="0">
                <a:cs typeface="Calibri"/>
                <a:hlinkClick r:id="rId3"/>
              </a:rPr>
              <a:t>https://dirtandgravel.psu.edu/pa-program-resources/</a:t>
            </a:r>
            <a:r>
              <a:rPr lang="en-US" sz="2000" dirty="0">
                <a:cs typeface="Calibri"/>
              </a:rPr>
              <a:t> </a:t>
            </a: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3.6: District Educational Opportunities</a:t>
            </a:r>
          </a:p>
        </p:txBody>
      </p:sp>
      <p:sp>
        <p:nvSpPr>
          <p:cNvPr id="8" name="TextBox 7">
            <a:extLst>
              <a:ext uri="{FF2B5EF4-FFF2-40B4-BE49-F238E27FC236}">
                <a16:creationId xmlns:a16="http://schemas.microsoft.com/office/drawing/2014/main" id="{8272F69D-D8F7-9EE9-04B8-B3ABCB7CCA2A}"/>
              </a:ext>
            </a:extLst>
          </p:cNvPr>
          <p:cNvSpPr txBox="1"/>
          <p:nvPr/>
        </p:nvSpPr>
        <p:spPr>
          <a:xfrm>
            <a:off x="3523629" y="3573347"/>
            <a:ext cx="3443146" cy="2354491"/>
          </a:xfrm>
          <a:prstGeom prst="rect">
            <a:avLst/>
          </a:prstGeom>
          <a:solidFill>
            <a:schemeClr val="bg1"/>
          </a:solidFill>
          <a:ln w="28575">
            <a:solidFill>
              <a:schemeClr val="accent1"/>
            </a:solidFill>
          </a:ln>
        </p:spPr>
        <p:txBody>
          <a:bodyPr wrap="square" rtlCol="0">
            <a:spAutoFit/>
          </a:bodyPr>
          <a:lstStyle/>
          <a:p>
            <a:pPr defTabSz="685800"/>
            <a:r>
              <a:rPr lang="en-US" sz="2100" b="1" u="sng" dirty="0">
                <a:solidFill>
                  <a:prstClr val="black"/>
                </a:solidFill>
                <a:latin typeface="Calibri"/>
              </a:rPr>
              <a:t>General Resources</a:t>
            </a:r>
          </a:p>
          <a:p>
            <a:pPr marL="173831" indent="-173831" defTabSz="685800">
              <a:buFont typeface="Arial" panose="020B0604020202020204" pitchFamily="34" charset="0"/>
              <a:buChar char="•"/>
            </a:pPr>
            <a:r>
              <a:rPr lang="en-US" sz="2100" dirty="0">
                <a:solidFill>
                  <a:prstClr val="black"/>
                </a:solidFill>
                <a:latin typeface="Calibri"/>
              </a:rPr>
              <a:t>GIS</a:t>
            </a:r>
          </a:p>
          <a:p>
            <a:pPr marL="173831" indent="-173831" defTabSz="685800">
              <a:buFont typeface="Arial" panose="020B0604020202020204" pitchFamily="34" charset="0"/>
              <a:buChar char="•"/>
            </a:pPr>
            <a:r>
              <a:rPr lang="en-US" sz="2100" dirty="0">
                <a:solidFill>
                  <a:prstClr val="black"/>
                </a:solidFill>
                <a:latin typeface="Calibri"/>
              </a:rPr>
              <a:t>Materials Calculator</a:t>
            </a:r>
          </a:p>
          <a:p>
            <a:pPr marL="173831" indent="-173831" defTabSz="685800">
              <a:buFont typeface="Arial" panose="020B0604020202020204" pitchFamily="34" charset="0"/>
              <a:buChar char="•"/>
            </a:pPr>
            <a:r>
              <a:rPr lang="en-US" sz="2100" dirty="0">
                <a:solidFill>
                  <a:prstClr val="black"/>
                </a:solidFill>
                <a:latin typeface="Calibri"/>
              </a:rPr>
              <a:t>Technical Bulletins</a:t>
            </a:r>
          </a:p>
          <a:p>
            <a:pPr marL="173831" indent="-173831" defTabSz="685800">
              <a:buFont typeface="Arial" panose="020B0604020202020204" pitchFamily="34" charset="0"/>
              <a:buChar char="•"/>
            </a:pPr>
            <a:r>
              <a:rPr lang="en-US" sz="2100" dirty="0">
                <a:solidFill>
                  <a:prstClr val="black"/>
                </a:solidFill>
                <a:latin typeface="Calibri"/>
              </a:rPr>
              <a:t>DSA</a:t>
            </a:r>
          </a:p>
          <a:p>
            <a:pPr marL="173831" indent="-173831" defTabSz="685800">
              <a:buFont typeface="Arial" panose="020B0604020202020204" pitchFamily="34" charset="0"/>
              <a:buChar char="•"/>
            </a:pPr>
            <a:r>
              <a:rPr lang="en-US" sz="2100" dirty="0">
                <a:solidFill>
                  <a:prstClr val="black"/>
                </a:solidFill>
                <a:latin typeface="Calibri"/>
              </a:rPr>
              <a:t>Stream Crossings</a:t>
            </a:r>
          </a:p>
          <a:p>
            <a:pPr marL="173831" indent="-173831" defTabSz="685800">
              <a:buFont typeface="Arial" panose="020B0604020202020204" pitchFamily="34" charset="0"/>
              <a:buChar char="•"/>
            </a:pPr>
            <a:r>
              <a:rPr lang="en-US" sz="2100" dirty="0">
                <a:solidFill>
                  <a:prstClr val="black"/>
                </a:solidFill>
                <a:latin typeface="Calibri"/>
              </a:rPr>
              <a:t>Standard details</a:t>
            </a:r>
            <a:endParaRPr lang="en-US" sz="2100" b="1" dirty="0">
              <a:solidFill>
                <a:prstClr val="black"/>
              </a:solidFill>
              <a:latin typeface="Calibri"/>
            </a:endParaRPr>
          </a:p>
        </p:txBody>
      </p:sp>
      <p:sp>
        <p:nvSpPr>
          <p:cNvPr id="9" name="Arrow: Right 8">
            <a:extLst>
              <a:ext uri="{FF2B5EF4-FFF2-40B4-BE49-F238E27FC236}">
                <a16:creationId xmlns:a16="http://schemas.microsoft.com/office/drawing/2014/main" id="{8932AE3D-480E-F02E-1388-D487C9E52237}"/>
              </a:ext>
            </a:extLst>
          </p:cNvPr>
          <p:cNvSpPr/>
          <p:nvPr/>
        </p:nvSpPr>
        <p:spPr>
          <a:xfrm rot="10800000">
            <a:off x="1992983" y="4087601"/>
            <a:ext cx="1317055" cy="6478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Tree>
    <p:extLst>
      <p:ext uri="{BB962C8B-B14F-4D97-AF65-F5344CB8AC3E}">
        <p14:creationId xmlns:p14="http://schemas.microsoft.com/office/powerpoint/2010/main" val="126663672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5" name="Picture 4">
            <a:extLst>
              <a:ext uri="{FF2B5EF4-FFF2-40B4-BE49-F238E27FC236}">
                <a16:creationId xmlns:a16="http://schemas.microsoft.com/office/drawing/2014/main" id="{48FA12D4-59C8-4AB8-BBF6-0E39F591E8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5487" y="1752223"/>
            <a:ext cx="6800211" cy="48860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0" y="1325274"/>
            <a:ext cx="9585017" cy="5075524"/>
          </a:xfrm>
        </p:spPr>
        <p:txBody>
          <a:bodyPr vert="horz" lIns="91440" tIns="45720" rIns="91440" bIns="45720" rtlCol="0" anchor="t">
            <a:normAutofit/>
          </a:bodyPr>
          <a:lstStyle/>
          <a:p>
            <a:pPr marL="0" indent="-114300">
              <a:buNone/>
            </a:pPr>
            <a:r>
              <a:rPr lang="en-US" sz="2000" dirty="0">
                <a:cs typeface="Calibri"/>
                <a:hlinkClick r:id="rId3"/>
              </a:rPr>
              <a:t>https://dirtandgravel.psu.edu/education-training/</a:t>
            </a:r>
            <a:r>
              <a:rPr lang="en-US" sz="2000" dirty="0">
                <a:cs typeface="Calibri"/>
              </a:rPr>
              <a:t> </a:t>
            </a: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3.6: District Educational Opportunities</a:t>
            </a:r>
          </a:p>
        </p:txBody>
      </p:sp>
      <p:sp>
        <p:nvSpPr>
          <p:cNvPr id="8" name="TextBox 7">
            <a:extLst>
              <a:ext uri="{FF2B5EF4-FFF2-40B4-BE49-F238E27FC236}">
                <a16:creationId xmlns:a16="http://schemas.microsoft.com/office/drawing/2014/main" id="{8272F69D-D8F7-9EE9-04B8-B3ABCB7CCA2A}"/>
              </a:ext>
            </a:extLst>
          </p:cNvPr>
          <p:cNvSpPr txBox="1"/>
          <p:nvPr/>
        </p:nvSpPr>
        <p:spPr>
          <a:xfrm>
            <a:off x="3523629" y="3573347"/>
            <a:ext cx="3443146" cy="1708160"/>
          </a:xfrm>
          <a:prstGeom prst="rect">
            <a:avLst/>
          </a:prstGeom>
          <a:solidFill>
            <a:schemeClr val="bg1"/>
          </a:solidFill>
          <a:ln w="28575">
            <a:solidFill>
              <a:schemeClr val="accent1"/>
            </a:solidFill>
          </a:ln>
        </p:spPr>
        <p:txBody>
          <a:bodyPr wrap="square" rtlCol="0">
            <a:spAutoFit/>
          </a:bodyPr>
          <a:lstStyle/>
          <a:p>
            <a:pPr defTabSz="685800"/>
            <a:r>
              <a:rPr lang="en-US" sz="2100" b="1" u="sng" dirty="0">
                <a:solidFill>
                  <a:prstClr val="black"/>
                </a:solidFill>
                <a:latin typeface="Calibri"/>
              </a:rPr>
              <a:t>Education/Training</a:t>
            </a:r>
          </a:p>
          <a:p>
            <a:pPr marL="173831" indent="-173831" defTabSz="685800">
              <a:buFont typeface="Arial" panose="020B0604020202020204" pitchFamily="34" charset="0"/>
              <a:buChar char="•"/>
            </a:pPr>
            <a:r>
              <a:rPr lang="en-US" sz="2100" dirty="0">
                <a:solidFill>
                  <a:prstClr val="black"/>
                </a:solidFill>
                <a:latin typeface="Calibri"/>
              </a:rPr>
              <a:t>Remote Learning Center</a:t>
            </a:r>
          </a:p>
          <a:p>
            <a:pPr marL="173831" indent="-173831" defTabSz="685800">
              <a:buFont typeface="Arial" panose="020B0604020202020204" pitchFamily="34" charset="0"/>
              <a:buChar char="•"/>
            </a:pPr>
            <a:r>
              <a:rPr lang="en-US" sz="2100" dirty="0">
                <a:solidFill>
                  <a:prstClr val="black"/>
                </a:solidFill>
                <a:latin typeface="Calibri"/>
              </a:rPr>
              <a:t>Course Attendance Tracker</a:t>
            </a:r>
          </a:p>
          <a:p>
            <a:pPr marL="173831" indent="-173831" defTabSz="685800">
              <a:buFont typeface="Arial" panose="020B0604020202020204" pitchFamily="34" charset="0"/>
              <a:buChar char="•"/>
            </a:pPr>
            <a:r>
              <a:rPr lang="en-US" sz="2100" dirty="0">
                <a:solidFill>
                  <a:prstClr val="black"/>
                </a:solidFill>
                <a:latin typeface="Calibri"/>
              </a:rPr>
              <a:t>Webinars </a:t>
            </a:r>
          </a:p>
          <a:p>
            <a:pPr marL="173831" indent="-173831" defTabSz="685800">
              <a:buFont typeface="Arial" panose="020B0604020202020204" pitchFamily="34" charset="0"/>
              <a:buChar char="•"/>
            </a:pPr>
            <a:r>
              <a:rPr lang="en-US" sz="2100" dirty="0">
                <a:solidFill>
                  <a:prstClr val="black"/>
                </a:solidFill>
                <a:latin typeface="Calibri"/>
              </a:rPr>
              <a:t>Registration for trainings</a:t>
            </a:r>
          </a:p>
        </p:txBody>
      </p:sp>
      <p:sp>
        <p:nvSpPr>
          <p:cNvPr id="9" name="Arrow: Right 8">
            <a:extLst>
              <a:ext uri="{FF2B5EF4-FFF2-40B4-BE49-F238E27FC236}">
                <a16:creationId xmlns:a16="http://schemas.microsoft.com/office/drawing/2014/main" id="{8932AE3D-480E-F02E-1388-D487C9E52237}"/>
              </a:ext>
            </a:extLst>
          </p:cNvPr>
          <p:cNvSpPr/>
          <p:nvPr/>
        </p:nvSpPr>
        <p:spPr>
          <a:xfrm rot="10800000">
            <a:off x="1992983" y="4087601"/>
            <a:ext cx="1317055" cy="6478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Tree>
    <p:extLst>
      <p:ext uri="{BB962C8B-B14F-4D97-AF65-F5344CB8AC3E}">
        <p14:creationId xmlns:p14="http://schemas.microsoft.com/office/powerpoint/2010/main" val="165012855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5" name="Picture 4">
            <a:extLst>
              <a:ext uri="{FF2B5EF4-FFF2-40B4-BE49-F238E27FC236}">
                <a16:creationId xmlns:a16="http://schemas.microsoft.com/office/drawing/2014/main" id="{48FA12D4-59C8-4AB8-BBF6-0E39F591E8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5487" y="1752223"/>
            <a:ext cx="6800211" cy="48860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0" y="1325274"/>
            <a:ext cx="9585017" cy="5075524"/>
          </a:xfrm>
        </p:spPr>
        <p:txBody>
          <a:bodyPr vert="horz" lIns="91440" tIns="45720" rIns="91440" bIns="45720" rtlCol="0" anchor="t">
            <a:normAutofit/>
          </a:bodyPr>
          <a:lstStyle/>
          <a:p>
            <a:pPr marL="0" indent="-114300">
              <a:buNone/>
            </a:pPr>
            <a:r>
              <a:rPr lang="en-US" sz="2000" dirty="0">
                <a:cs typeface="Calibri"/>
                <a:hlinkClick r:id="rId3"/>
              </a:rPr>
              <a:t>https://dirtandgravel.psu.edu/education-training/</a:t>
            </a:r>
            <a:r>
              <a:rPr lang="en-US" sz="2000" dirty="0">
                <a:cs typeface="Calibri"/>
              </a:rPr>
              <a:t> </a:t>
            </a: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3.6: District Educational Opportunities</a:t>
            </a:r>
          </a:p>
        </p:txBody>
      </p:sp>
      <p:sp>
        <p:nvSpPr>
          <p:cNvPr id="8" name="TextBox 7">
            <a:extLst>
              <a:ext uri="{FF2B5EF4-FFF2-40B4-BE49-F238E27FC236}">
                <a16:creationId xmlns:a16="http://schemas.microsoft.com/office/drawing/2014/main" id="{8272F69D-D8F7-9EE9-04B8-B3ABCB7CCA2A}"/>
              </a:ext>
            </a:extLst>
          </p:cNvPr>
          <p:cNvSpPr txBox="1"/>
          <p:nvPr/>
        </p:nvSpPr>
        <p:spPr>
          <a:xfrm>
            <a:off x="3680847" y="4595288"/>
            <a:ext cx="4005130" cy="1708160"/>
          </a:xfrm>
          <a:prstGeom prst="rect">
            <a:avLst/>
          </a:prstGeom>
          <a:solidFill>
            <a:schemeClr val="bg1"/>
          </a:solidFill>
          <a:ln w="28575">
            <a:solidFill>
              <a:schemeClr val="accent1"/>
            </a:solidFill>
          </a:ln>
        </p:spPr>
        <p:txBody>
          <a:bodyPr wrap="square" rtlCol="0">
            <a:spAutoFit/>
          </a:bodyPr>
          <a:lstStyle/>
          <a:p>
            <a:pPr defTabSz="685800"/>
            <a:r>
              <a:rPr lang="en-US" sz="2100" b="1" u="sng" dirty="0">
                <a:solidFill>
                  <a:prstClr val="black"/>
                </a:solidFill>
                <a:latin typeface="Calibri"/>
              </a:rPr>
              <a:t>Program Administrative Training</a:t>
            </a:r>
          </a:p>
          <a:p>
            <a:pPr marL="173831" indent="-173831" defTabSz="685800">
              <a:buFont typeface="Arial" panose="020B0604020202020204" pitchFamily="34" charset="0"/>
              <a:buChar char="•"/>
            </a:pPr>
            <a:r>
              <a:rPr lang="en-US" sz="2100" dirty="0">
                <a:solidFill>
                  <a:prstClr val="black"/>
                </a:solidFill>
                <a:latin typeface="Calibri"/>
              </a:rPr>
              <a:t>Slides from this presentation</a:t>
            </a:r>
          </a:p>
          <a:p>
            <a:pPr marL="173831" indent="-173831" defTabSz="685800">
              <a:buFont typeface="Arial" panose="020B0604020202020204" pitchFamily="34" charset="0"/>
              <a:buChar char="•"/>
            </a:pPr>
            <a:r>
              <a:rPr lang="en-US" sz="2100" dirty="0">
                <a:solidFill>
                  <a:prstClr val="black"/>
                </a:solidFill>
                <a:latin typeface="Calibri"/>
              </a:rPr>
              <a:t>Financial training hand outs</a:t>
            </a:r>
          </a:p>
          <a:p>
            <a:pPr marL="173831" indent="-173831" defTabSz="685800">
              <a:buFont typeface="Arial" panose="020B0604020202020204" pitchFamily="34" charset="0"/>
              <a:buChar char="•"/>
            </a:pPr>
            <a:r>
              <a:rPr lang="en-US" sz="2100" dirty="0">
                <a:solidFill>
                  <a:prstClr val="black"/>
                </a:solidFill>
                <a:latin typeface="Calibri"/>
              </a:rPr>
              <a:t>Register for Admin and Financial Trainings</a:t>
            </a:r>
          </a:p>
        </p:txBody>
      </p:sp>
      <p:sp>
        <p:nvSpPr>
          <p:cNvPr id="9" name="Arrow: Right 8">
            <a:extLst>
              <a:ext uri="{FF2B5EF4-FFF2-40B4-BE49-F238E27FC236}">
                <a16:creationId xmlns:a16="http://schemas.microsoft.com/office/drawing/2014/main" id="{8932AE3D-480E-F02E-1388-D487C9E52237}"/>
              </a:ext>
            </a:extLst>
          </p:cNvPr>
          <p:cNvSpPr/>
          <p:nvPr/>
        </p:nvSpPr>
        <p:spPr>
          <a:xfrm rot="10800000">
            <a:off x="2161745" y="5125422"/>
            <a:ext cx="1317055" cy="6478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Tree>
    <p:extLst>
      <p:ext uri="{BB962C8B-B14F-4D97-AF65-F5344CB8AC3E}">
        <p14:creationId xmlns:p14="http://schemas.microsoft.com/office/powerpoint/2010/main" val="236545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cs typeface="Calibri Light"/>
              </a:rPr>
              <a:t>DGLVR Program History</a:t>
            </a: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pic>
        <p:nvPicPr>
          <p:cNvPr id="8" name="Picture 7">
            <a:extLst>
              <a:ext uri="{FF2B5EF4-FFF2-40B4-BE49-F238E27FC236}">
                <a16:creationId xmlns:a16="http://schemas.microsoft.com/office/drawing/2014/main" id="{69DA4A06-ABCC-E272-AFF6-79A7636D590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76344" y="1616354"/>
            <a:ext cx="5674040" cy="4255530"/>
          </a:xfrm>
          <a:prstGeom prst="rect">
            <a:avLst/>
          </a:prstGeom>
        </p:spPr>
      </p:pic>
      <p:sp>
        <p:nvSpPr>
          <p:cNvPr id="9" name="TextBox 8">
            <a:extLst>
              <a:ext uri="{FF2B5EF4-FFF2-40B4-BE49-F238E27FC236}">
                <a16:creationId xmlns:a16="http://schemas.microsoft.com/office/drawing/2014/main" id="{7664AD78-E14F-9F1F-B02B-CFFF35679455}"/>
              </a:ext>
            </a:extLst>
          </p:cNvPr>
          <p:cNvSpPr txBox="1"/>
          <p:nvPr/>
        </p:nvSpPr>
        <p:spPr>
          <a:xfrm>
            <a:off x="203635" y="1712980"/>
            <a:ext cx="1166802" cy="369332"/>
          </a:xfrm>
          <a:prstGeom prst="rect">
            <a:avLst/>
          </a:prstGeom>
          <a:solidFill>
            <a:schemeClr val="bg1">
              <a:lumMod val="85000"/>
              <a:alpha val="82000"/>
            </a:schemeClr>
          </a:solidFill>
        </p:spPr>
        <p:txBody>
          <a:bodyPr wrap="square" rtlCol="0">
            <a:spAutoFit/>
          </a:bodyPr>
          <a:lstStyle/>
          <a:p>
            <a:pPr algn="ctr"/>
            <a:r>
              <a:rPr lang="en-US" b="1" dirty="0"/>
              <a:t>BEFORE</a:t>
            </a:r>
          </a:p>
        </p:txBody>
      </p:sp>
      <p:grpSp>
        <p:nvGrpSpPr>
          <p:cNvPr id="11" name="Group 10">
            <a:extLst>
              <a:ext uri="{FF2B5EF4-FFF2-40B4-BE49-F238E27FC236}">
                <a16:creationId xmlns:a16="http://schemas.microsoft.com/office/drawing/2014/main" id="{2DFC18F2-1432-674B-BD48-13DDC7A26494}"/>
              </a:ext>
            </a:extLst>
          </p:cNvPr>
          <p:cNvGrpSpPr/>
          <p:nvPr/>
        </p:nvGrpSpPr>
        <p:grpSpPr>
          <a:xfrm>
            <a:off x="1319972" y="3594357"/>
            <a:ext cx="4013705" cy="293101"/>
            <a:chOff x="1182848" y="3385327"/>
            <a:chExt cx="4748169" cy="325558"/>
          </a:xfrm>
        </p:grpSpPr>
        <p:cxnSp>
          <p:nvCxnSpPr>
            <p:cNvPr id="13" name="Straight Connector 12">
              <a:extLst>
                <a:ext uri="{FF2B5EF4-FFF2-40B4-BE49-F238E27FC236}">
                  <a16:creationId xmlns:a16="http://schemas.microsoft.com/office/drawing/2014/main" id="{5092A70E-C55D-1EA9-F5A0-BE51328504E8}"/>
                </a:ext>
              </a:extLst>
            </p:cNvPr>
            <p:cNvCxnSpPr>
              <a:cxnSpLocks/>
            </p:cNvCxnSpPr>
            <p:nvPr/>
          </p:nvCxnSpPr>
          <p:spPr>
            <a:xfrm>
              <a:off x="1435779" y="3710885"/>
              <a:ext cx="4222071" cy="0"/>
            </a:xfrm>
            <a:prstGeom prst="line">
              <a:avLst/>
            </a:prstGeom>
            <a:noFill/>
            <a:ln w="38100" cap="flat" cmpd="sng" algn="ctr">
              <a:solidFill>
                <a:srgbClr val="FF0000"/>
              </a:solidFill>
              <a:prstDash val="dash"/>
              <a:miter lim="800000"/>
            </a:ln>
            <a:effectLst/>
          </p:spPr>
        </p:cxnSp>
        <p:cxnSp>
          <p:nvCxnSpPr>
            <p:cNvPr id="15" name="Straight Connector 14">
              <a:extLst>
                <a:ext uri="{FF2B5EF4-FFF2-40B4-BE49-F238E27FC236}">
                  <a16:creationId xmlns:a16="http://schemas.microsoft.com/office/drawing/2014/main" id="{B50555E0-5798-C805-4AF2-85A020AC6958}"/>
                </a:ext>
              </a:extLst>
            </p:cNvPr>
            <p:cNvCxnSpPr>
              <a:cxnSpLocks/>
            </p:cNvCxnSpPr>
            <p:nvPr/>
          </p:nvCxnSpPr>
          <p:spPr>
            <a:xfrm flipH="1" flipV="1">
              <a:off x="1182848" y="3429000"/>
              <a:ext cx="252931" cy="281885"/>
            </a:xfrm>
            <a:prstGeom prst="line">
              <a:avLst/>
            </a:prstGeom>
            <a:noFill/>
            <a:ln w="38100" cap="flat" cmpd="sng" algn="ctr">
              <a:solidFill>
                <a:srgbClr val="FF0000"/>
              </a:solidFill>
              <a:prstDash val="dash"/>
              <a:miter lim="800000"/>
            </a:ln>
            <a:effectLst/>
          </p:spPr>
        </p:cxnSp>
        <p:cxnSp>
          <p:nvCxnSpPr>
            <p:cNvPr id="17" name="Straight Connector 16">
              <a:extLst>
                <a:ext uri="{FF2B5EF4-FFF2-40B4-BE49-F238E27FC236}">
                  <a16:creationId xmlns:a16="http://schemas.microsoft.com/office/drawing/2014/main" id="{1EA32EE4-6B30-994B-F825-4176114D3197}"/>
                </a:ext>
              </a:extLst>
            </p:cNvPr>
            <p:cNvCxnSpPr>
              <a:cxnSpLocks/>
            </p:cNvCxnSpPr>
            <p:nvPr/>
          </p:nvCxnSpPr>
          <p:spPr>
            <a:xfrm flipV="1">
              <a:off x="5646730" y="3385327"/>
              <a:ext cx="284287" cy="325558"/>
            </a:xfrm>
            <a:prstGeom prst="line">
              <a:avLst/>
            </a:prstGeom>
            <a:noFill/>
            <a:ln w="38100" cap="flat" cmpd="sng" algn="ctr">
              <a:solidFill>
                <a:srgbClr val="FF0000"/>
              </a:solidFill>
              <a:prstDash val="dash"/>
              <a:miter lim="800000"/>
            </a:ln>
            <a:effectLst/>
          </p:spPr>
        </p:cxnSp>
      </p:grpSp>
      <p:grpSp>
        <p:nvGrpSpPr>
          <p:cNvPr id="18" name="Group 17">
            <a:extLst>
              <a:ext uri="{FF2B5EF4-FFF2-40B4-BE49-F238E27FC236}">
                <a16:creationId xmlns:a16="http://schemas.microsoft.com/office/drawing/2014/main" id="{536A6264-34C7-36BF-6B8B-83F1BBF1D30A}"/>
              </a:ext>
            </a:extLst>
          </p:cNvPr>
          <p:cNvGrpSpPr/>
          <p:nvPr/>
        </p:nvGrpSpPr>
        <p:grpSpPr>
          <a:xfrm>
            <a:off x="2399790" y="3122898"/>
            <a:ext cx="2954283" cy="1707300"/>
            <a:chOff x="2557349" y="2716512"/>
            <a:chExt cx="3494885" cy="1896362"/>
          </a:xfrm>
        </p:grpSpPr>
        <p:sp>
          <p:nvSpPr>
            <p:cNvPr id="19" name="TextBox 18">
              <a:extLst>
                <a:ext uri="{FF2B5EF4-FFF2-40B4-BE49-F238E27FC236}">
                  <a16:creationId xmlns:a16="http://schemas.microsoft.com/office/drawing/2014/main" id="{ABBF8CE7-7091-3A13-5A34-7488615F3726}"/>
                </a:ext>
              </a:extLst>
            </p:cNvPr>
            <p:cNvSpPr txBox="1"/>
            <p:nvPr/>
          </p:nvSpPr>
          <p:spPr>
            <a:xfrm>
              <a:off x="4799431" y="2716512"/>
              <a:ext cx="1252803" cy="341859"/>
            </a:xfrm>
            <a:prstGeom prst="rect">
              <a:avLst/>
            </a:prstGeom>
            <a:solidFill>
              <a:sysClr val="window" lastClr="FFFFFF">
                <a:lumMod val="85000"/>
                <a:alpha val="80000"/>
              </a:sysClr>
            </a:solidFill>
          </p:spPr>
          <p:txBody>
            <a:bodyPr wrap="square" rtlCol="0">
              <a:spAutoFit/>
            </a:bodyPr>
            <a:lstStyle/>
            <a:p>
              <a:pPr algn="ctr" defTabSz="685800">
                <a:defRPr/>
              </a:pPr>
              <a:r>
                <a:rPr lang="en-US" sz="1400" b="1" kern="0" dirty="0">
                  <a:solidFill>
                    <a:srgbClr val="0091C4"/>
                  </a:solidFill>
                  <a:latin typeface="Calibri" panose="020F0502020204030204"/>
                </a:rPr>
                <a:t>Water Flow</a:t>
              </a:r>
              <a:endParaRPr lang="en-US" sz="1100" b="1" kern="0" dirty="0">
                <a:solidFill>
                  <a:srgbClr val="0091C4"/>
                </a:solidFill>
                <a:latin typeface="Calibri" panose="020F0502020204030204"/>
              </a:endParaRPr>
            </a:p>
          </p:txBody>
        </p:sp>
        <p:cxnSp>
          <p:nvCxnSpPr>
            <p:cNvPr id="20" name="Straight Arrow Connector 19">
              <a:extLst>
                <a:ext uri="{FF2B5EF4-FFF2-40B4-BE49-F238E27FC236}">
                  <a16:creationId xmlns:a16="http://schemas.microsoft.com/office/drawing/2014/main" id="{08984892-F354-23B6-7E7B-88B06D5C3A33}"/>
                </a:ext>
              </a:extLst>
            </p:cNvPr>
            <p:cNvCxnSpPr>
              <a:cxnSpLocks/>
            </p:cNvCxnSpPr>
            <p:nvPr/>
          </p:nvCxnSpPr>
          <p:spPr>
            <a:xfrm>
              <a:off x="4045355" y="3147115"/>
              <a:ext cx="324656" cy="1465759"/>
            </a:xfrm>
            <a:prstGeom prst="straightConnector1">
              <a:avLst/>
            </a:prstGeom>
            <a:noFill/>
            <a:ln w="57150" cap="flat" cmpd="sng" algn="ctr">
              <a:solidFill>
                <a:srgbClr val="33CCFF"/>
              </a:solidFill>
              <a:prstDash val="solid"/>
              <a:miter lim="800000"/>
              <a:tailEnd type="triangle"/>
            </a:ln>
            <a:effectLst/>
          </p:spPr>
        </p:cxnSp>
        <p:cxnSp>
          <p:nvCxnSpPr>
            <p:cNvPr id="21" name="Straight Arrow Connector 20">
              <a:extLst>
                <a:ext uri="{FF2B5EF4-FFF2-40B4-BE49-F238E27FC236}">
                  <a16:creationId xmlns:a16="http://schemas.microsoft.com/office/drawing/2014/main" id="{BBCC7116-FBAD-8D88-5474-B98CB8618EA9}"/>
                </a:ext>
              </a:extLst>
            </p:cNvPr>
            <p:cNvCxnSpPr>
              <a:cxnSpLocks/>
            </p:cNvCxnSpPr>
            <p:nvPr/>
          </p:nvCxnSpPr>
          <p:spPr>
            <a:xfrm flipH="1">
              <a:off x="2557349" y="3147115"/>
              <a:ext cx="729160" cy="1465759"/>
            </a:xfrm>
            <a:prstGeom prst="straightConnector1">
              <a:avLst/>
            </a:prstGeom>
            <a:noFill/>
            <a:ln w="57150" cap="flat" cmpd="sng" algn="ctr">
              <a:solidFill>
                <a:srgbClr val="33CCFF"/>
              </a:solidFill>
              <a:prstDash val="solid"/>
              <a:miter lim="800000"/>
              <a:tailEnd type="triangle"/>
            </a:ln>
            <a:effectLst/>
          </p:spPr>
        </p:cxnSp>
      </p:grpSp>
      <p:sp>
        <p:nvSpPr>
          <p:cNvPr id="22" name="Arrow: Down 21">
            <a:extLst>
              <a:ext uri="{FF2B5EF4-FFF2-40B4-BE49-F238E27FC236}">
                <a16:creationId xmlns:a16="http://schemas.microsoft.com/office/drawing/2014/main" id="{6D96EC92-6AB6-8E1D-A2A5-E4CD3DA8CEEE}"/>
              </a:ext>
            </a:extLst>
          </p:cNvPr>
          <p:cNvSpPr/>
          <p:nvPr/>
        </p:nvSpPr>
        <p:spPr>
          <a:xfrm>
            <a:off x="4223522" y="2257429"/>
            <a:ext cx="390024" cy="687290"/>
          </a:xfrm>
          <a:prstGeom prst="downArrow">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TextBox 22">
            <a:extLst>
              <a:ext uri="{FF2B5EF4-FFF2-40B4-BE49-F238E27FC236}">
                <a16:creationId xmlns:a16="http://schemas.microsoft.com/office/drawing/2014/main" id="{D17948AC-CA26-BCAB-3B21-BCCFC6BAA659}"/>
              </a:ext>
            </a:extLst>
          </p:cNvPr>
          <p:cNvSpPr txBox="1"/>
          <p:nvPr/>
        </p:nvSpPr>
        <p:spPr>
          <a:xfrm>
            <a:off x="3932062" y="1826801"/>
            <a:ext cx="972945" cy="369332"/>
          </a:xfrm>
          <a:prstGeom prst="rect">
            <a:avLst/>
          </a:prstGeom>
          <a:solidFill>
            <a:schemeClr val="accent1">
              <a:lumMod val="20000"/>
              <a:lumOff val="80000"/>
              <a:alpha val="82000"/>
            </a:schemeClr>
          </a:solidFill>
        </p:spPr>
        <p:txBody>
          <a:bodyPr wrap="square" rtlCol="0">
            <a:spAutoFit/>
          </a:bodyPr>
          <a:lstStyle/>
          <a:p>
            <a:pPr algn="ctr"/>
            <a:r>
              <a:rPr lang="en-US" b="1" dirty="0"/>
              <a:t>Stream</a:t>
            </a:r>
          </a:p>
        </p:txBody>
      </p:sp>
    </p:spTree>
    <p:extLst>
      <p:ext uri="{BB962C8B-B14F-4D97-AF65-F5344CB8AC3E}">
        <p14:creationId xmlns:p14="http://schemas.microsoft.com/office/powerpoint/2010/main" val="85304538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1" y="1325274"/>
            <a:ext cx="8405110" cy="5075524"/>
          </a:xfrm>
        </p:spPr>
        <p:txBody>
          <a:bodyPr vert="horz" lIns="91440" tIns="45720" rIns="91440" bIns="45720" rtlCol="0" anchor="t">
            <a:normAutofit/>
          </a:bodyPr>
          <a:lstStyle/>
          <a:p>
            <a:pPr marL="0" indent="0">
              <a:buNone/>
            </a:pPr>
            <a:r>
              <a:rPr lang="en-US" b="1" u="sng" dirty="0"/>
              <a:t>Admin Training (</a:t>
            </a:r>
            <a:r>
              <a:rPr lang="en-US" b="1" u="sng" dirty="0" err="1"/>
              <a:t>ZZZzzzzz</a:t>
            </a:r>
            <a:r>
              <a:rPr lang="en-US" b="1" u="sng" dirty="0"/>
              <a:t>…)</a:t>
            </a:r>
          </a:p>
          <a:p>
            <a:pPr lvl="0"/>
            <a:r>
              <a:rPr lang="en-US" sz="2400" dirty="0"/>
              <a:t>Covers administrative policies and guidance provided in the admin manual</a:t>
            </a:r>
          </a:p>
          <a:p>
            <a:pPr lvl="0"/>
            <a:r>
              <a:rPr lang="en-US" sz="2400" dirty="0">
                <a:solidFill>
                  <a:srgbClr val="FF0000"/>
                </a:solidFill>
              </a:rPr>
              <a:t>Required for staff persons most involved with the program</a:t>
            </a:r>
          </a:p>
          <a:p>
            <a:pPr lvl="0"/>
            <a:r>
              <a:rPr lang="en-US" sz="2400" dirty="0"/>
              <a:t>Required Every 3 years</a:t>
            </a:r>
          </a:p>
          <a:p>
            <a:pPr defTabSz="685800"/>
            <a:r>
              <a:rPr lang="en-US" sz="2000" b="1" dirty="0">
                <a:solidFill>
                  <a:prstClr val="black"/>
                </a:solidFill>
                <a:latin typeface="Lato" panose="020F0502020204030203" pitchFamily="34" charset="0"/>
              </a:rPr>
              <a:t>2024 Admin Trainings:</a:t>
            </a:r>
          </a:p>
          <a:p>
            <a:pPr lvl="1" defTabSz="685800"/>
            <a:r>
              <a:rPr lang="en-US" sz="1600" dirty="0">
                <a:solidFill>
                  <a:prstClr val="black"/>
                </a:solidFill>
                <a:latin typeface="Lato" panose="020F0502020204030203" pitchFamily="34" charset="0"/>
              </a:rPr>
              <a:t>March (Berks County)</a:t>
            </a:r>
          </a:p>
          <a:p>
            <a:pPr lvl="1" defTabSz="685800"/>
            <a:r>
              <a:rPr lang="en-US" sz="1600" dirty="0">
                <a:solidFill>
                  <a:prstClr val="black"/>
                </a:solidFill>
                <a:latin typeface="Lato" panose="020F0502020204030203" pitchFamily="34" charset="0"/>
              </a:rPr>
              <a:t>May (Westmoreland County)</a:t>
            </a:r>
          </a:p>
          <a:p>
            <a:pPr lvl="1" defTabSz="685800"/>
            <a:r>
              <a:rPr lang="en-US" sz="1600" dirty="0">
                <a:solidFill>
                  <a:prstClr val="black"/>
                </a:solidFill>
                <a:latin typeface="Lato" panose="020F0502020204030203" pitchFamily="34" charset="0"/>
              </a:rPr>
              <a:t>July (Centre County)</a:t>
            </a:r>
          </a:p>
          <a:p>
            <a:pPr lvl="1" defTabSz="685800"/>
            <a:r>
              <a:rPr lang="en-US" sz="1600" dirty="0">
                <a:solidFill>
                  <a:prstClr val="black"/>
                </a:solidFill>
                <a:latin typeface="Lato" panose="020F0502020204030203" pitchFamily="34" charset="0"/>
              </a:rPr>
              <a:t>October (Luzerne County)</a:t>
            </a:r>
          </a:p>
          <a:p>
            <a:pPr lvl="1" defTabSz="685800"/>
            <a:r>
              <a:rPr lang="en-US" sz="1600" dirty="0">
                <a:solidFill>
                  <a:prstClr val="black"/>
                </a:solidFill>
                <a:latin typeface="Lato" panose="020F0502020204030203" pitchFamily="34" charset="0"/>
              </a:rPr>
              <a:t>December (Venango County)</a:t>
            </a:r>
          </a:p>
          <a:p>
            <a:pPr defTabSz="685800">
              <a:buFont typeface="Arial" panose="020B0604020202020204" pitchFamily="34" charset="0"/>
              <a:buChar char="•"/>
            </a:pPr>
            <a:endParaRPr lang="en-US" sz="1400" b="1" dirty="0">
              <a:solidFill>
                <a:prstClr val="black"/>
              </a:solidFill>
              <a:latin typeface="Lato" panose="020F0502020204030203" pitchFamily="34" charset="0"/>
            </a:endParaRPr>
          </a:p>
          <a:p>
            <a:pPr defTabSz="685800">
              <a:buFont typeface="Arial" panose="020B0604020202020204" pitchFamily="34" charset="0"/>
              <a:buChar char="•"/>
            </a:pPr>
            <a:r>
              <a:rPr lang="en-US" sz="1600" b="1" dirty="0">
                <a:solidFill>
                  <a:prstClr val="black"/>
                </a:solidFill>
                <a:latin typeface="Lato" panose="020F0502020204030203" pitchFamily="34" charset="0"/>
              </a:rPr>
              <a:t>Registration: </a:t>
            </a:r>
            <a:r>
              <a:rPr lang="en-US" sz="1600" b="1" dirty="0">
                <a:solidFill>
                  <a:prstClr val="black"/>
                </a:solidFill>
                <a:latin typeface="Lato" panose="020F0502020204030203" pitchFamily="34" charset="0"/>
                <a:hlinkClick r:id="rId2"/>
              </a:rPr>
              <a:t>https://dirtandgravel.psu.edu/education-training/program-administration/admin-training/</a:t>
            </a:r>
            <a:r>
              <a:rPr lang="en-US" sz="1600" b="1" dirty="0">
                <a:solidFill>
                  <a:prstClr val="black"/>
                </a:solidFill>
                <a:latin typeface="Lato" panose="020F0502020204030203" pitchFamily="34" charset="0"/>
              </a:rPr>
              <a:t>  </a:t>
            </a:r>
          </a:p>
          <a:p>
            <a:pPr lvl="0"/>
            <a:endParaRPr lang="en-US" sz="1800" dirty="0"/>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3.6: District Educational Opportunities</a:t>
            </a:r>
          </a:p>
        </p:txBody>
      </p:sp>
      <p:pic>
        <p:nvPicPr>
          <p:cNvPr id="4" name="Picture 6" descr="Diagram, engineering drawing&#10;&#10;Description automatically generated">
            <a:extLst>
              <a:ext uri="{FF2B5EF4-FFF2-40B4-BE49-F238E27FC236}">
                <a16:creationId xmlns:a16="http://schemas.microsoft.com/office/drawing/2014/main" id="{27376011-24F1-B256-CF94-4784EDA5AFE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84437" y="1598189"/>
            <a:ext cx="3286908" cy="4372305"/>
          </a:xfrm>
          <a:prstGeom prst="rect">
            <a:avLst/>
          </a:prstGeom>
        </p:spPr>
      </p:pic>
      <p:sp>
        <p:nvSpPr>
          <p:cNvPr id="7" name="Rectangle 6">
            <a:extLst>
              <a:ext uri="{FF2B5EF4-FFF2-40B4-BE49-F238E27FC236}">
                <a16:creationId xmlns:a16="http://schemas.microsoft.com/office/drawing/2014/main" id="{38663659-CB98-0238-35F0-FE152BE4EC45}"/>
              </a:ext>
            </a:extLst>
          </p:cNvPr>
          <p:cNvSpPr/>
          <p:nvPr/>
        </p:nvSpPr>
        <p:spPr>
          <a:xfrm>
            <a:off x="632115" y="6324600"/>
            <a:ext cx="3711533" cy="230832"/>
          </a:xfrm>
          <a:prstGeom prst="rect">
            <a:avLst/>
          </a:prstGeom>
        </p:spPr>
        <p:txBody>
          <a:bodyPr wrap="square">
            <a:spAutoFit/>
          </a:bodyPr>
          <a:lstStyle/>
          <a:p>
            <a:pPr defTabSz="685800"/>
            <a:r>
              <a:rPr lang="en-US" sz="900" i="1" dirty="0">
                <a:solidFill>
                  <a:prstClr val="black"/>
                </a:solidFill>
                <a:latin typeface="Calibri"/>
              </a:rPr>
              <a:t>http://anintrospectiveworld.blogspot.com/2012/08/sleeping-in-class.html</a:t>
            </a:r>
          </a:p>
        </p:txBody>
      </p:sp>
    </p:spTree>
    <p:extLst>
      <p:ext uri="{BB962C8B-B14F-4D97-AF65-F5344CB8AC3E}">
        <p14:creationId xmlns:p14="http://schemas.microsoft.com/office/powerpoint/2010/main" val="186741271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1" y="1325274"/>
            <a:ext cx="8405110" cy="4725903"/>
          </a:xfrm>
        </p:spPr>
        <p:txBody>
          <a:bodyPr vert="horz" lIns="91440" tIns="45720" rIns="91440" bIns="45720" rtlCol="0" anchor="t">
            <a:normAutofit fontScale="92500" lnSpcReduction="10000"/>
          </a:bodyPr>
          <a:lstStyle/>
          <a:p>
            <a:pPr marL="0" indent="0">
              <a:buNone/>
            </a:pPr>
            <a:r>
              <a:rPr lang="en-US" sz="3000" b="1" u="sng" dirty="0"/>
              <a:t>Financial Training </a:t>
            </a:r>
          </a:p>
          <a:p>
            <a:pPr lvl="0"/>
            <a:r>
              <a:rPr lang="en-US" sz="2400" dirty="0"/>
              <a:t>Highly recommended that at least one CD staff per county attend. Geared towards admin staff but all CD roles welcome.</a:t>
            </a:r>
          </a:p>
          <a:p>
            <a:pPr lvl="0"/>
            <a:r>
              <a:rPr lang="en-US" sz="2400" dirty="0"/>
              <a:t>Covers: financial policy, QAQC financial review, budgeting, documenting funds, spending requirements, reconciling local and GIS account balances, GIS financial tools, and more!</a:t>
            </a:r>
          </a:p>
          <a:p>
            <a:pPr defTabSz="685800"/>
            <a:r>
              <a:rPr lang="en-US" sz="2200" b="1" dirty="0">
                <a:solidFill>
                  <a:prstClr val="black"/>
                </a:solidFill>
                <a:latin typeface="Lato" panose="020F0502020204030203" pitchFamily="34" charset="0"/>
              </a:rPr>
              <a:t>2024 Financial Trainings:</a:t>
            </a:r>
          </a:p>
          <a:p>
            <a:pPr lvl="1" defTabSz="685800"/>
            <a:r>
              <a:rPr lang="en-US" sz="1700" dirty="0">
                <a:solidFill>
                  <a:prstClr val="black"/>
                </a:solidFill>
                <a:latin typeface="Lato" panose="020F0502020204030203" pitchFamily="34" charset="0"/>
              </a:rPr>
              <a:t>March (Berks County)</a:t>
            </a:r>
          </a:p>
          <a:p>
            <a:pPr lvl="1" defTabSz="685800"/>
            <a:r>
              <a:rPr lang="en-US" sz="1700" dirty="0">
                <a:solidFill>
                  <a:prstClr val="black"/>
                </a:solidFill>
                <a:latin typeface="Lato" panose="020F0502020204030203" pitchFamily="34" charset="0"/>
              </a:rPr>
              <a:t>May (Westmoreland County)</a:t>
            </a:r>
          </a:p>
          <a:p>
            <a:pPr lvl="1" defTabSz="685800"/>
            <a:r>
              <a:rPr lang="en-US" sz="1700" dirty="0">
                <a:solidFill>
                  <a:prstClr val="black"/>
                </a:solidFill>
                <a:latin typeface="Lato" panose="020F0502020204030203" pitchFamily="34" charset="0"/>
              </a:rPr>
              <a:t>July (Centre County)</a:t>
            </a:r>
          </a:p>
          <a:p>
            <a:pPr lvl="1" defTabSz="685800"/>
            <a:r>
              <a:rPr lang="en-US" sz="1700" dirty="0">
                <a:solidFill>
                  <a:prstClr val="black"/>
                </a:solidFill>
                <a:latin typeface="Lato" panose="020F0502020204030203" pitchFamily="34" charset="0"/>
              </a:rPr>
              <a:t>October (Luzerne County)</a:t>
            </a:r>
          </a:p>
          <a:p>
            <a:pPr lvl="1" defTabSz="685800"/>
            <a:r>
              <a:rPr lang="en-US" sz="1700" dirty="0">
                <a:solidFill>
                  <a:prstClr val="black"/>
                </a:solidFill>
                <a:latin typeface="Lato" panose="020F0502020204030203" pitchFamily="34" charset="0"/>
              </a:rPr>
              <a:t>December (Venango County)</a:t>
            </a:r>
          </a:p>
          <a:p>
            <a:pPr defTabSz="685800">
              <a:buFont typeface="Arial" panose="020B0604020202020204" pitchFamily="34" charset="0"/>
              <a:buChar char="•"/>
            </a:pPr>
            <a:endParaRPr lang="en-US" sz="2000" b="1" dirty="0">
              <a:solidFill>
                <a:prstClr val="black"/>
              </a:solidFill>
              <a:latin typeface="Lato" panose="020F0502020204030203" pitchFamily="34" charset="0"/>
            </a:endParaRPr>
          </a:p>
          <a:p>
            <a:pPr defTabSz="685800">
              <a:buFont typeface="Arial" panose="020B0604020202020204" pitchFamily="34" charset="0"/>
              <a:buChar char="•"/>
            </a:pPr>
            <a:r>
              <a:rPr lang="en-US" sz="1900" b="1" dirty="0">
                <a:solidFill>
                  <a:prstClr val="black"/>
                </a:solidFill>
                <a:latin typeface="Lato" panose="020F0502020204030203" pitchFamily="34" charset="0"/>
              </a:rPr>
              <a:t>Registration: </a:t>
            </a:r>
            <a:r>
              <a:rPr lang="en-US" sz="1900" dirty="0">
                <a:solidFill>
                  <a:prstClr val="black"/>
                </a:solidFill>
                <a:latin typeface="Lato" panose="020F0502020204030203" pitchFamily="34" charset="0"/>
                <a:hlinkClick r:id="rId2"/>
              </a:rPr>
              <a:t>https://dirtandgravel.psu.edu/education-training/program-administration/financial-training-registration/</a:t>
            </a:r>
            <a:r>
              <a:rPr lang="en-US" sz="1900" dirty="0">
                <a:solidFill>
                  <a:prstClr val="black"/>
                </a:solidFill>
                <a:latin typeface="Lato" panose="020F0502020204030203" pitchFamily="34" charset="0"/>
              </a:rPr>
              <a:t> </a:t>
            </a:r>
          </a:p>
          <a:p>
            <a:pPr lvl="0"/>
            <a:endParaRPr lang="en-US" sz="1800" dirty="0"/>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3.6: District Educational Opportunities</a:t>
            </a:r>
          </a:p>
        </p:txBody>
      </p:sp>
      <p:pic>
        <p:nvPicPr>
          <p:cNvPr id="5" name="Picture 8">
            <a:extLst>
              <a:ext uri="{FF2B5EF4-FFF2-40B4-BE49-F238E27FC236}">
                <a16:creationId xmlns:a16="http://schemas.microsoft.com/office/drawing/2014/main" id="{93F4EF86-7715-EAE4-CDEC-84966AFF90D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956869" y="3511711"/>
            <a:ext cx="2235131" cy="23621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a:extLst>
              <a:ext uri="{FF2B5EF4-FFF2-40B4-BE49-F238E27FC236}">
                <a16:creationId xmlns:a16="http://schemas.microsoft.com/office/drawing/2014/main" id="{889ED016-2BEE-2233-9F8B-E4B86DA7E24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429818" y="1432392"/>
            <a:ext cx="2222432" cy="260342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B6F77D7-3CC8-5F5E-1ADC-97E0B6DB5C65}"/>
              </a:ext>
            </a:extLst>
          </p:cNvPr>
          <p:cNvSpPr txBox="1"/>
          <p:nvPr/>
        </p:nvSpPr>
        <p:spPr>
          <a:xfrm>
            <a:off x="268940" y="6483999"/>
            <a:ext cx="8798669" cy="196208"/>
          </a:xfrm>
          <a:prstGeom prst="rect">
            <a:avLst/>
          </a:prstGeom>
          <a:noFill/>
        </p:spPr>
        <p:txBody>
          <a:bodyPr wrap="square" rtlCol="0">
            <a:spAutoFit/>
          </a:bodyPr>
          <a:lstStyle/>
          <a:p>
            <a:pPr defTabSz="685800"/>
            <a:r>
              <a:rPr lang="en-US" sz="675" dirty="0">
                <a:latin typeface="Calibri"/>
                <a:hlinkClick r:id="rId6">
                  <a:extLst>
                    <a:ext uri="{A12FA001-AC4F-418D-AE19-62706E023703}">
                      <ahyp:hlinkClr xmlns:ahyp="http://schemas.microsoft.com/office/drawing/2018/hyperlinkcolor" val="tx"/>
                    </a:ext>
                  </a:extLst>
                </a:hlinkClick>
              </a:rPr>
              <a:t>https://en.wikipedia.org/wiki/File:Happy_Man_Throwing_Money_Cartoon.svg</a:t>
            </a:r>
            <a:r>
              <a:rPr lang="en-US" sz="675" dirty="0">
                <a:latin typeface="Calibri"/>
              </a:rPr>
              <a:t> </a:t>
            </a:r>
            <a:r>
              <a:rPr lang="en-US" sz="675" dirty="0">
                <a:latin typeface="Calibri"/>
                <a:hlinkClick r:id="rId7">
                  <a:extLst>
                    <a:ext uri="{A12FA001-AC4F-418D-AE19-62706E023703}">
                      <ahyp:hlinkClr xmlns:ahyp="http://schemas.microsoft.com/office/drawing/2018/hyperlinkcolor" val="tx"/>
                    </a:ext>
                  </a:extLst>
                </a:hlinkClick>
              </a:rPr>
              <a:t>https://commons.wikimedia.org/wiki/File:Cartoon_Woman_Looking_Enjoying_The_Flying_Money_Around_Her.svg</a:t>
            </a:r>
            <a:endParaRPr lang="en-US" sz="675" dirty="0">
              <a:latin typeface="Calibri"/>
            </a:endParaRPr>
          </a:p>
        </p:txBody>
      </p:sp>
    </p:spTree>
    <p:extLst>
      <p:ext uri="{BB962C8B-B14F-4D97-AF65-F5344CB8AC3E}">
        <p14:creationId xmlns:p14="http://schemas.microsoft.com/office/powerpoint/2010/main" val="115800972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1" y="1325274"/>
            <a:ext cx="7323629" cy="4725903"/>
          </a:xfrm>
        </p:spPr>
        <p:txBody>
          <a:bodyPr vert="horz" lIns="91440" tIns="45720" rIns="91440" bIns="45720" rtlCol="0" anchor="t">
            <a:normAutofit fontScale="92500" lnSpcReduction="10000"/>
          </a:bodyPr>
          <a:lstStyle/>
          <a:p>
            <a:pPr marL="0" indent="0">
              <a:buNone/>
            </a:pPr>
            <a:r>
              <a:rPr lang="en-US" sz="3000" b="1" u="sng" dirty="0"/>
              <a:t>ESM Training</a:t>
            </a:r>
          </a:p>
          <a:p>
            <a:r>
              <a:rPr lang="en-US" sz="2800" dirty="0"/>
              <a:t>Training course that covers road maintenance principals</a:t>
            </a:r>
            <a:endParaRPr lang="en-US" sz="2800" dirty="0">
              <a:cs typeface="Calibri"/>
            </a:endParaRPr>
          </a:p>
          <a:p>
            <a:pPr lvl="0"/>
            <a:r>
              <a:rPr lang="en-US" sz="2800" u="sng" dirty="0">
                <a:solidFill>
                  <a:srgbClr val="FF0000"/>
                </a:solidFill>
              </a:rPr>
              <a:t>Mandatory for district staff </a:t>
            </a:r>
            <a:r>
              <a:rPr lang="en-US" sz="2800" dirty="0"/>
              <a:t>involved with the program</a:t>
            </a:r>
            <a:endParaRPr lang="en-US" sz="2800" dirty="0">
              <a:cs typeface="Calibri"/>
            </a:endParaRPr>
          </a:p>
          <a:p>
            <a:pPr lvl="0"/>
            <a:r>
              <a:rPr lang="en-US" sz="2800" dirty="0"/>
              <a:t>Mandatory for at least one district QAB member</a:t>
            </a:r>
            <a:endParaRPr lang="en-US" sz="2800" dirty="0">
              <a:cs typeface="Calibri"/>
            </a:endParaRPr>
          </a:p>
          <a:p>
            <a:r>
              <a:rPr lang="en-US" sz="2800" dirty="0"/>
              <a:t>Highly recommended for everyone involved in the program</a:t>
            </a:r>
          </a:p>
          <a:p>
            <a:r>
              <a:rPr lang="en-US" sz="2800" dirty="0"/>
              <a:t>Certification valid for 5 years </a:t>
            </a:r>
            <a:r>
              <a:rPr lang="en-US" sz="2200" dirty="0"/>
              <a:t>(expires 12/31 of 5</a:t>
            </a:r>
            <a:r>
              <a:rPr lang="en-US" sz="2200" baseline="30000" dirty="0"/>
              <a:t>th</a:t>
            </a:r>
            <a:r>
              <a:rPr lang="en-US" sz="2200" dirty="0"/>
              <a:t> year)</a:t>
            </a:r>
          </a:p>
          <a:p>
            <a:r>
              <a:rPr lang="en-US" sz="2800" dirty="0">
                <a:cs typeface="Calibri"/>
              </a:rPr>
              <a:t>12 scheduled each year around the state</a:t>
            </a:r>
          </a:p>
          <a:p>
            <a:r>
              <a:rPr lang="en-US" sz="2400" dirty="0">
                <a:cs typeface="Calibri"/>
                <a:hlinkClick r:id="rId2"/>
              </a:rPr>
              <a:t>https://dirtandgravel.psu.edu/education-training/esm-course/in-person-esm-trainings/</a:t>
            </a:r>
            <a:r>
              <a:rPr lang="en-US" sz="2400" dirty="0">
                <a:cs typeface="Calibri"/>
              </a:rPr>
              <a:t> </a:t>
            </a:r>
          </a:p>
          <a:p>
            <a:pPr lvl="0"/>
            <a:endParaRPr lang="en-US" sz="1800" dirty="0"/>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3.6: District Educational Opportunities</a:t>
            </a:r>
          </a:p>
        </p:txBody>
      </p:sp>
      <p:pic>
        <p:nvPicPr>
          <p:cNvPr id="11" name="Picture 10" descr="A person giving a presentation to an audience&#10;&#10;Description automatically generated with medium confidence">
            <a:extLst>
              <a:ext uri="{FF2B5EF4-FFF2-40B4-BE49-F238E27FC236}">
                <a16:creationId xmlns:a16="http://schemas.microsoft.com/office/drawing/2014/main" id="{3C996EC4-5060-2800-AA6B-3E65C6B1497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619460" y="1513076"/>
            <a:ext cx="4187053" cy="45381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3957561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1" y="1325274"/>
            <a:ext cx="6661150" cy="4725903"/>
          </a:xfrm>
        </p:spPr>
        <p:txBody>
          <a:bodyPr vert="horz" lIns="91440" tIns="45720" rIns="91440" bIns="45720" rtlCol="0" anchor="t">
            <a:normAutofit/>
          </a:bodyPr>
          <a:lstStyle/>
          <a:p>
            <a:pPr marL="0" indent="0">
              <a:buNone/>
            </a:pPr>
            <a:r>
              <a:rPr lang="en-US" sz="2800" b="1" u="sng" dirty="0"/>
              <a:t>ESM Boot Camp</a:t>
            </a:r>
          </a:p>
          <a:p>
            <a:pPr lvl="0"/>
            <a:r>
              <a:rPr lang="en-US" sz="2800" dirty="0"/>
              <a:t>Two scheduled in 2024: Sept 3-5 and Sept 17-19, State College area</a:t>
            </a:r>
            <a:endParaRPr lang="en-US" sz="2800" kern="1200" dirty="0">
              <a:solidFill>
                <a:schemeClr val="tx1"/>
              </a:solidFill>
              <a:effectLst/>
              <a:latin typeface="+mn-lt"/>
              <a:ea typeface="+mn-ea"/>
              <a:cs typeface="+mn-cs"/>
            </a:endParaRPr>
          </a:p>
          <a:p>
            <a:pPr lvl="0"/>
            <a:r>
              <a:rPr lang="en-US" sz="2800" dirty="0"/>
              <a:t>Multi day training geared towards new DGLVR technicians at conservation districts</a:t>
            </a:r>
          </a:p>
          <a:p>
            <a:pPr lvl="0"/>
            <a:r>
              <a:rPr lang="en-US" sz="2800" dirty="0"/>
              <a:t>Construction basics, project design, in-depth advice for installing ESM practices, and more!</a:t>
            </a:r>
          </a:p>
          <a:p>
            <a:pPr lvl="0"/>
            <a:r>
              <a:rPr lang="en-US" sz="2400" dirty="0">
                <a:hlinkClick r:id="rId2"/>
              </a:rPr>
              <a:t>https://dirtandgravel.psu.edu/education-training/esm-boot-camp/</a:t>
            </a:r>
            <a:endParaRPr lang="en-US" sz="1600" dirty="0"/>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3.6: District Educational Opportunities</a:t>
            </a:r>
          </a:p>
        </p:txBody>
      </p:sp>
      <p:pic>
        <p:nvPicPr>
          <p:cNvPr id="5" name="Picture 4" descr="A picture containing outdoor, sky, tree, ground&#10;&#10;Description automatically generated">
            <a:extLst>
              <a:ext uri="{FF2B5EF4-FFF2-40B4-BE49-F238E27FC236}">
                <a16:creationId xmlns:a16="http://schemas.microsoft.com/office/drawing/2014/main" id="{1F0FCEA9-3CAA-F6CE-FADC-DC28AF4CD6C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192834" y="1760684"/>
            <a:ext cx="4547788" cy="37848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6438394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1" y="1325274"/>
            <a:ext cx="6661150" cy="4725903"/>
          </a:xfrm>
        </p:spPr>
        <p:txBody>
          <a:bodyPr vert="horz" lIns="91440" tIns="45720" rIns="91440" bIns="45720" rtlCol="0" anchor="t">
            <a:normAutofit lnSpcReduction="10000"/>
          </a:bodyPr>
          <a:lstStyle/>
          <a:p>
            <a:pPr marL="0" indent="0">
              <a:buNone/>
            </a:pPr>
            <a:r>
              <a:rPr lang="en-US" b="1" u="sng" dirty="0"/>
              <a:t>Annual Maintenance Workshop</a:t>
            </a:r>
          </a:p>
          <a:p>
            <a:pPr lvl="0"/>
            <a:r>
              <a:rPr lang="en-US" dirty="0"/>
              <a:t>Break out classes, field tour, vendor reception, banquet</a:t>
            </a:r>
          </a:p>
          <a:p>
            <a:pPr lvl="0"/>
            <a:r>
              <a:rPr lang="en-US" dirty="0"/>
              <a:t>ESM certified individual may attend annual workshop at least once every 5 yrs. in lieu of ESM training, provided their certification is not expired.</a:t>
            </a:r>
          </a:p>
          <a:p>
            <a:pPr lvl="0"/>
            <a:r>
              <a:rPr lang="en-US" dirty="0"/>
              <a:t>Highly recommended that all conservation district staff involved in DGLVR Program attend.</a:t>
            </a:r>
          </a:p>
          <a:p>
            <a:pPr lvl="0"/>
            <a:r>
              <a:rPr lang="en-US" b="1" dirty="0">
                <a:solidFill>
                  <a:srgbClr val="FF0000"/>
                </a:solidFill>
              </a:rPr>
              <a:t>2024 workshop</a:t>
            </a:r>
            <a:r>
              <a:rPr lang="en-US" dirty="0">
                <a:solidFill>
                  <a:srgbClr val="FF0000"/>
                </a:solidFill>
              </a:rPr>
              <a:t>: Dubois, PA Oct 8-10 </a:t>
            </a: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3.6: District Educational Opportunities</a:t>
            </a:r>
          </a:p>
        </p:txBody>
      </p:sp>
      <p:pic>
        <p:nvPicPr>
          <p:cNvPr id="7" name="Picture 6" descr="A picture containing outdoor, nature, air, coming&#10;&#10;Description automatically generated">
            <a:extLst>
              <a:ext uri="{FF2B5EF4-FFF2-40B4-BE49-F238E27FC236}">
                <a16:creationId xmlns:a16="http://schemas.microsoft.com/office/drawing/2014/main" id="{9024A38A-5E3F-40DD-5181-A9EEB663F71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7248757" y="1931471"/>
            <a:ext cx="4392320" cy="37910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5973656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1" y="1325274"/>
            <a:ext cx="6661150" cy="4725903"/>
          </a:xfrm>
        </p:spPr>
        <p:txBody>
          <a:bodyPr vert="horz" lIns="91440" tIns="45720" rIns="91440" bIns="45720" rtlCol="0" anchor="t">
            <a:normAutofit/>
          </a:bodyPr>
          <a:lstStyle/>
          <a:p>
            <a:pPr marL="0" indent="0">
              <a:buNone/>
            </a:pPr>
            <a:r>
              <a:rPr lang="en-US" b="1" u="sng" dirty="0"/>
              <a:t>Stream Crossing Certification</a:t>
            </a:r>
          </a:p>
          <a:p>
            <a:r>
              <a:rPr lang="en-US" dirty="0"/>
              <a:t>CD staff must be certified before the QAB can recommend or the conservation district can approve a contract for a project involving a stream crossing. </a:t>
            </a:r>
          </a:p>
          <a:p>
            <a:r>
              <a:rPr lang="en-US" dirty="0"/>
              <a:t>Certification valid for 3 years</a:t>
            </a:r>
          </a:p>
          <a:p>
            <a:r>
              <a:rPr lang="en-US" dirty="0">
                <a:cs typeface="Calibri"/>
              </a:rPr>
              <a:t>4-day, in person in Centre County area</a:t>
            </a:r>
          </a:p>
          <a:p>
            <a:r>
              <a:rPr lang="en-US" dirty="0">
                <a:cs typeface="Calibri"/>
              </a:rPr>
              <a:t>Walks through project lifecycle</a:t>
            </a:r>
          </a:p>
          <a:p>
            <a:r>
              <a:rPr lang="en-US" sz="2000" dirty="0">
                <a:solidFill>
                  <a:prstClr val="black"/>
                </a:solidFill>
                <a:latin typeface="Calibri"/>
                <a:hlinkClick r:id="rId2"/>
              </a:rPr>
              <a:t>https://dirtandgravel.psu.edu/education-training/stream-crossings/</a:t>
            </a:r>
            <a:r>
              <a:rPr lang="en-US" sz="2000" dirty="0">
                <a:solidFill>
                  <a:prstClr val="black"/>
                </a:solidFill>
                <a:latin typeface="Calibri"/>
              </a:rPr>
              <a:t> </a:t>
            </a:r>
          </a:p>
          <a:p>
            <a:endParaRPr lang="en-US" dirty="0">
              <a:cs typeface="Calibri"/>
            </a:endParaRPr>
          </a:p>
          <a:p>
            <a:pPr lvl="0"/>
            <a:endParaRPr lang="en-US" dirty="0">
              <a:solidFill>
                <a:srgbClr val="FF0000"/>
              </a:solidFill>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3.6: District Educational Opportunities</a:t>
            </a:r>
          </a:p>
        </p:txBody>
      </p:sp>
      <p:pic>
        <p:nvPicPr>
          <p:cNvPr id="4" name="Picture 3">
            <a:extLst>
              <a:ext uri="{FF2B5EF4-FFF2-40B4-BE49-F238E27FC236}">
                <a16:creationId xmlns:a16="http://schemas.microsoft.com/office/drawing/2014/main" id="{A5F224B2-8F95-D7AC-3813-89F42F57EAB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186936" y="1932260"/>
            <a:ext cx="4720876" cy="34417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8205134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1" y="1325274"/>
            <a:ext cx="6199237" cy="4725903"/>
          </a:xfrm>
        </p:spPr>
        <p:txBody>
          <a:bodyPr vert="horz" lIns="91440" tIns="45720" rIns="91440" bIns="45720" rtlCol="0" anchor="t">
            <a:normAutofit fontScale="92500" lnSpcReduction="10000"/>
          </a:bodyPr>
          <a:lstStyle/>
          <a:p>
            <a:pPr marL="0" indent="0">
              <a:buNone/>
            </a:pPr>
            <a:r>
              <a:rPr lang="en-US" sz="3000" b="1" u="sng" dirty="0"/>
              <a:t>Technical Assistance</a:t>
            </a:r>
          </a:p>
          <a:p>
            <a:pPr lvl="0"/>
            <a:r>
              <a:rPr lang="en-US" dirty="0"/>
              <a:t>Conducted primarily by Center staff</a:t>
            </a:r>
          </a:p>
          <a:p>
            <a:pPr lvl="0"/>
            <a:r>
              <a:rPr lang="en-US" b="1" dirty="0"/>
              <a:t>Initiated by districts</a:t>
            </a:r>
          </a:p>
          <a:p>
            <a:pPr lvl="0"/>
            <a:r>
              <a:rPr lang="en-US" dirty="0"/>
              <a:t>Small group training for districts and municipalities</a:t>
            </a:r>
          </a:p>
          <a:p>
            <a:pPr lvl="0"/>
            <a:r>
              <a:rPr lang="en-US" dirty="0"/>
              <a:t>Help with:</a:t>
            </a:r>
          </a:p>
          <a:p>
            <a:pPr lvl="1"/>
            <a:r>
              <a:rPr lang="en-US" dirty="0"/>
              <a:t>Project design / layout</a:t>
            </a:r>
          </a:p>
          <a:p>
            <a:pPr lvl="1"/>
            <a:r>
              <a:rPr lang="en-US" dirty="0"/>
              <a:t>Meet with applicants</a:t>
            </a:r>
          </a:p>
          <a:p>
            <a:pPr lvl="1"/>
            <a:r>
              <a:rPr lang="en-US" dirty="0"/>
              <a:t>Aggregate placement</a:t>
            </a:r>
          </a:p>
          <a:p>
            <a:pPr lvl="1"/>
            <a:r>
              <a:rPr lang="en-US" dirty="0"/>
              <a:t>Project implementation</a:t>
            </a:r>
          </a:p>
          <a:p>
            <a:pPr lvl="1"/>
            <a:r>
              <a:rPr lang="en-US" dirty="0"/>
              <a:t>Whatever the conservation </a:t>
            </a:r>
          </a:p>
          <a:p>
            <a:pPr marL="342900" lvl="1" indent="0">
              <a:buNone/>
            </a:pPr>
            <a:r>
              <a:rPr lang="en-US" dirty="0"/>
              <a:t>    district needs!</a:t>
            </a:r>
          </a:p>
          <a:p>
            <a:endParaRPr lang="en-US" dirty="0">
              <a:cs typeface="Calibri"/>
            </a:endParaRPr>
          </a:p>
          <a:p>
            <a:pPr lvl="0"/>
            <a:endParaRPr lang="en-US" dirty="0">
              <a:solidFill>
                <a:srgbClr val="FF0000"/>
              </a:solidFill>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3.6: District Educational Opportunities</a:t>
            </a:r>
          </a:p>
        </p:txBody>
      </p:sp>
      <p:pic>
        <p:nvPicPr>
          <p:cNvPr id="5" name="Picture 4" descr="A group of people standing on a road&#10;&#10;Description automatically generated with low confidence">
            <a:extLst>
              <a:ext uri="{FF2B5EF4-FFF2-40B4-BE49-F238E27FC236}">
                <a16:creationId xmlns:a16="http://schemas.microsoft.com/office/drawing/2014/main" id="{78218323-E295-81DE-E46E-B0F24461FB5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622329" y="1758274"/>
            <a:ext cx="4870723" cy="41136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6064954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1" y="1325274"/>
            <a:ext cx="6199237" cy="4725903"/>
          </a:xfrm>
        </p:spPr>
        <p:txBody>
          <a:bodyPr vert="horz" lIns="91440" tIns="45720" rIns="91440" bIns="45720" rtlCol="0" anchor="t">
            <a:normAutofit/>
          </a:bodyPr>
          <a:lstStyle/>
          <a:p>
            <a:pPr marL="0" lvl="0" indent="0">
              <a:buNone/>
            </a:pPr>
            <a:r>
              <a:rPr lang="en-US" b="1" dirty="0"/>
              <a:t>Education </a:t>
            </a:r>
            <a:r>
              <a:rPr lang="en-US" b="1" u="sng" dirty="0">
                <a:solidFill>
                  <a:srgbClr val="FF0000"/>
                </a:solidFill>
              </a:rPr>
              <a:t>by Districts </a:t>
            </a:r>
            <a:r>
              <a:rPr lang="en-US" b="1" dirty="0"/>
              <a:t>for applicants:</a:t>
            </a:r>
          </a:p>
          <a:p>
            <a:pPr marL="457200" lvl="1" indent="0">
              <a:buNone/>
            </a:pPr>
            <a:r>
              <a:rPr lang="en-US" b="1" dirty="0"/>
              <a:t>Participate in existing events</a:t>
            </a:r>
          </a:p>
          <a:p>
            <a:pPr lvl="2"/>
            <a:r>
              <a:rPr lang="en-US" sz="2400" dirty="0"/>
              <a:t>Municipal Conventions</a:t>
            </a:r>
          </a:p>
          <a:p>
            <a:pPr lvl="2"/>
            <a:r>
              <a:rPr lang="en-US" sz="2400" dirty="0"/>
              <a:t>Contractor Workshops</a:t>
            </a:r>
          </a:p>
          <a:p>
            <a:pPr lvl="2"/>
            <a:r>
              <a:rPr lang="en-US" sz="2400" dirty="0"/>
              <a:t>Legislative Breakfasts</a:t>
            </a:r>
          </a:p>
          <a:p>
            <a:pPr lvl="2"/>
            <a:r>
              <a:rPr lang="en-US" sz="2400" dirty="0"/>
              <a:t>Municipal Visits</a:t>
            </a:r>
          </a:p>
          <a:p>
            <a:pPr marL="457200" lvl="1" indent="0">
              <a:buFont typeface="Arial" panose="020B0604020202020204" pitchFamily="34" charset="0"/>
              <a:buNone/>
            </a:pPr>
            <a:r>
              <a:rPr lang="en-US" b="1" dirty="0"/>
              <a:t>Hold new events</a:t>
            </a:r>
          </a:p>
          <a:p>
            <a:pPr lvl="2"/>
            <a:r>
              <a:rPr lang="en-US" sz="2400" dirty="0">
                <a:solidFill>
                  <a:prstClr val="black"/>
                </a:solidFill>
              </a:rPr>
              <a:t>Demo Days</a:t>
            </a:r>
          </a:p>
          <a:p>
            <a:pPr lvl="2"/>
            <a:r>
              <a:rPr lang="en-US" sz="2400" dirty="0">
                <a:solidFill>
                  <a:prstClr val="black"/>
                </a:solidFill>
              </a:rPr>
              <a:t>Program Update Sessions</a:t>
            </a:r>
          </a:p>
          <a:p>
            <a:pPr lvl="2"/>
            <a:r>
              <a:rPr lang="en-US" sz="2400" dirty="0">
                <a:solidFill>
                  <a:prstClr val="black"/>
                </a:solidFill>
              </a:rPr>
              <a:t>Project tours</a:t>
            </a:r>
          </a:p>
          <a:p>
            <a:pPr marL="457200" lvl="1" indent="0">
              <a:buFont typeface="Arial" panose="020B0604020202020204" pitchFamily="34" charset="0"/>
              <a:buNone/>
            </a:pPr>
            <a:r>
              <a:rPr lang="en-US" b="1" dirty="0"/>
              <a:t>Promotion: </a:t>
            </a:r>
            <a:r>
              <a:rPr lang="en-US" dirty="0"/>
              <a:t>press releases, signs, emails</a:t>
            </a:r>
          </a:p>
          <a:p>
            <a:endParaRPr lang="en-US" dirty="0">
              <a:cs typeface="Calibri"/>
            </a:endParaRPr>
          </a:p>
          <a:p>
            <a:pPr lvl="0"/>
            <a:endParaRPr lang="en-US" dirty="0">
              <a:solidFill>
                <a:srgbClr val="FF0000"/>
              </a:solidFill>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3.6: District Educational Opportunities</a:t>
            </a:r>
          </a:p>
        </p:txBody>
      </p:sp>
      <p:pic>
        <p:nvPicPr>
          <p:cNvPr id="4" name="Picture 3" descr="A sign on the grass&#10;&#10;Description automatically generated with low confidence">
            <a:extLst>
              <a:ext uri="{FF2B5EF4-FFF2-40B4-BE49-F238E27FC236}">
                <a16:creationId xmlns:a16="http://schemas.microsoft.com/office/drawing/2014/main" id="{F71A49CD-729F-A114-BCD0-0ADA8D17C4E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495068" y="1956217"/>
            <a:ext cx="5386494" cy="37024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6705985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1" y="1325274"/>
            <a:ext cx="6199237" cy="5075524"/>
          </a:xfrm>
        </p:spPr>
        <p:txBody>
          <a:bodyPr vert="horz" lIns="91440" tIns="45720" rIns="91440" bIns="45720" rtlCol="0" anchor="t">
            <a:normAutofit fontScale="70000" lnSpcReduction="20000"/>
          </a:bodyPr>
          <a:lstStyle/>
          <a:p>
            <a:pPr marL="0" lvl="0" indent="0">
              <a:buNone/>
            </a:pPr>
            <a:r>
              <a:rPr lang="en-US" sz="3600" b="1" dirty="0"/>
              <a:t>Education </a:t>
            </a:r>
            <a:r>
              <a:rPr lang="en-US" sz="3600" b="1" u="sng" dirty="0">
                <a:solidFill>
                  <a:srgbClr val="FF0000"/>
                </a:solidFill>
              </a:rPr>
              <a:t>by Districts </a:t>
            </a:r>
            <a:r>
              <a:rPr lang="en-US" sz="3600" b="1" dirty="0"/>
              <a:t>for applicants:</a:t>
            </a:r>
          </a:p>
          <a:p>
            <a:r>
              <a:rPr lang="en-US" sz="3600" dirty="0"/>
              <a:t>New flyers available for CD use:</a:t>
            </a:r>
          </a:p>
          <a:p>
            <a:pPr lvl="1"/>
            <a:r>
              <a:rPr lang="en-US" sz="2900" dirty="0"/>
              <a:t>On Blank Forms webpage (scroll down to “Example Forms”)</a:t>
            </a:r>
            <a:endParaRPr lang="en-US" sz="2300" dirty="0"/>
          </a:p>
          <a:p>
            <a:pPr lvl="1"/>
            <a:r>
              <a:rPr lang="en-US" sz="2600" dirty="0">
                <a:hlinkClick r:id="rId2"/>
              </a:rPr>
              <a:t>Blank Forms - Center for Dirt and Gravel Road Studies</a:t>
            </a:r>
            <a:endParaRPr lang="en-US" sz="2600" dirty="0"/>
          </a:p>
          <a:p>
            <a:pPr marL="457200" lvl="1" indent="0">
              <a:buNone/>
            </a:pPr>
            <a:endParaRPr lang="en-US" sz="2600" dirty="0"/>
          </a:p>
          <a:p>
            <a:pPr algn="l">
              <a:buFont typeface="Arial" panose="020B0604020202020204" pitchFamily="34" charset="0"/>
              <a:buChar char="•"/>
            </a:pPr>
            <a:r>
              <a:rPr lang="en-US" b="0" i="0" u="none" strike="noStrike" dirty="0">
                <a:solidFill>
                  <a:srgbClr val="525252"/>
                </a:solidFill>
                <a:effectLst/>
                <a:latin typeface="Lato" panose="020F0502020204030203" pitchFamily="34" charset="0"/>
                <a:hlinkClick r:id="rId3"/>
              </a:rPr>
              <a:t>DGLVR Handout for New Participants</a:t>
            </a:r>
            <a:r>
              <a:rPr lang="en-US" b="0" i="0" dirty="0">
                <a:solidFill>
                  <a:srgbClr val="525252"/>
                </a:solidFill>
                <a:effectLst/>
                <a:latin typeface="Lato" panose="020F0502020204030203" pitchFamily="34" charset="0"/>
              </a:rPr>
              <a:t>: </a:t>
            </a:r>
            <a:r>
              <a:rPr lang="en-US" sz="2600" b="0" i="0" dirty="0">
                <a:solidFill>
                  <a:srgbClr val="525252"/>
                </a:solidFill>
                <a:effectLst/>
                <a:latin typeface="Lato" panose="020F0502020204030203" pitchFamily="34" charset="0"/>
              </a:rPr>
              <a:t>This 2-page flyer provides a brief overview and introduction to the DGLVR Program. It is geared towards an audience of potential grant applicants to get them interested in the program and provide the first steps to getting involved.</a:t>
            </a:r>
          </a:p>
          <a:p>
            <a:pPr algn="l">
              <a:buFont typeface="Arial" panose="020B0604020202020204" pitchFamily="34" charset="0"/>
              <a:buChar char="•"/>
            </a:pPr>
            <a:r>
              <a:rPr lang="en-US" b="0" i="0" u="none" strike="noStrike" dirty="0">
                <a:solidFill>
                  <a:srgbClr val="525252"/>
                </a:solidFill>
                <a:effectLst/>
                <a:latin typeface="Lato" panose="020F0502020204030203" pitchFamily="34" charset="0"/>
                <a:hlinkClick r:id="rId4"/>
              </a:rPr>
              <a:t>Example DGLVR Projects</a:t>
            </a:r>
            <a:r>
              <a:rPr lang="en-US" b="0" i="0" dirty="0">
                <a:solidFill>
                  <a:srgbClr val="525252"/>
                </a:solidFill>
                <a:effectLst/>
                <a:latin typeface="Lato" panose="020F0502020204030203" pitchFamily="34" charset="0"/>
              </a:rPr>
              <a:t>: </a:t>
            </a:r>
            <a:r>
              <a:rPr lang="en-US" sz="2600" b="0" i="0" dirty="0">
                <a:solidFill>
                  <a:srgbClr val="525252"/>
                </a:solidFill>
                <a:effectLst/>
                <a:latin typeface="Lato" panose="020F0502020204030203" pitchFamily="34" charset="0"/>
              </a:rPr>
              <a:t>This 2-page flyer shows example before and after pictures of completed DGLVR projects and frequent issues addressed by the DGLVR Program. This document is intended for conservation districts to share with potential grant applicants to help illustrate what types of road issues may be a good fit for Program funding.</a:t>
            </a:r>
            <a:endParaRPr lang="en-US" b="0" i="0" dirty="0">
              <a:solidFill>
                <a:srgbClr val="525252"/>
              </a:solidFill>
              <a:effectLst/>
              <a:latin typeface="Lato" panose="020F0502020204030203" pitchFamily="34" charset="0"/>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3.6: District Educational Opportunities</a:t>
            </a:r>
          </a:p>
        </p:txBody>
      </p:sp>
      <p:pic>
        <p:nvPicPr>
          <p:cNvPr id="7" name="Picture 6">
            <a:extLst>
              <a:ext uri="{FF2B5EF4-FFF2-40B4-BE49-F238E27FC236}">
                <a16:creationId xmlns:a16="http://schemas.microsoft.com/office/drawing/2014/main" id="{5E38E014-BD42-9BCC-7130-1EA1CF89563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05724" y="0"/>
            <a:ext cx="5322007"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9216303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cs typeface="Calibri Light"/>
            </a:endParaRPr>
          </a:p>
        </p:txBody>
      </p:sp>
      <p:sp>
        <p:nvSpPr>
          <p:cNvPr id="6" name="Rectangle 5">
            <a:extLst>
              <a:ext uri="{FF2B5EF4-FFF2-40B4-BE49-F238E27FC236}">
                <a16:creationId xmlns:a16="http://schemas.microsoft.com/office/drawing/2014/main" id="{791045EC-AD5D-6CF9-766C-F9147CD15061}"/>
              </a:ext>
            </a:extLst>
          </p:cNvPr>
          <p:cNvSpPr/>
          <p:nvPr/>
        </p:nvSpPr>
        <p:spPr>
          <a:xfrm>
            <a:off x="0" y="6581001"/>
            <a:ext cx="9208008" cy="276999"/>
          </a:xfrm>
          <a:prstGeom prst="rect">
            <a:avLst/>
          </a:prstGeom>
          <a:solidFill>
            <a:schemeClr val="tx1"/>
          </a:solidFill>
        </p:spPr>
        <p:txBody>
          <a:bodyPr wrap="square">
            <a:spAutoFit/>
          </a:bodyPr>
          <a:lstStyle/>
          <a:p>
            <a:r>
              <a:rPr lang="en-US" sz="1200" dirty="0">
                <a:solidFill>
                  <a:schemeClr val="bg1"/>
                </a:solidFill>
              </a:rPr>
              <a:t>http://www.shiply.com/blog/uploaded_images/funny_road_signs_21-746380.jpg</a:t>
            </a:r>
          </a:p>
        </p:txBody>
      </p:sp>
      <p:pic>
        <p:nvPicPr>
          <p:cNvPr id="4" name="Picture 3">
            <a:extLst>
              <a:ext uri="{FF2B5EF4-FFF2-40B4-BE49-F238E27FC236}">
                <a16:creationId xmlns:a16="http://schemas.microsoft.com/office/drawing/2014/main" id="{EFCF4405-00A0-8849-E1C6-41F794396DC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681" y="66675"/>
            <a:ext cx="12100638" cy="6276197"/>
          </a:xfrm>
          <a:prstGeom prst="rect">
            <a:avLst/>
          </a:prstGeom>
        </p:spPr>
      </p:pic>
    </p:spTree>
    <p:extLst>
      <p:ext uri="{BB962C8B-B14F-4D97-AF65-F5344CB8AC3E}">
        <p14:creationId xmlns:p14="http://schemas.microsoft.com/office/powerpoint/2010/main" val="756643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cs typeface="Calibri Light"/>
              </a:rPr>
              <a:t>DGLVR Program History</a:t>
            </a: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pic>
        <p:nvPicPr>
          <p:cNvPr id="8" name="Picture 7">
            <a:extLst>
              <a:ext uri="{FF2B5EF4-FFF2-40B4-BE49-F238E27FC236}">
                <a16:creationId xmlns:a16="http://schemas.microsoft.com/office/drawing/2014/main" id="{69DA4A06-ABCC-E272-AFF6-79A7636D590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76344" y="1616354"/>
            <a:ext cx="5674040" cy="4255530"/>
          </a:xfrm>
          <a:prstGeom prst="rect">
            <a:avLst/>
          </a:prstGeom>
        </p:spPr>
      </p:pic>
      <p:sp>
        <p:nvSpPr>
          <p:cNvPr id="9" name="TextBox 8">
            <a:extLst>
              <a:ext uri="{FF2B5EF4-FFF2-40B4-BE49-F238E27FC236}">
                <a16:creationId xmlns:a16="http://schemas.microsoft.com/office/drawing/2014/main" id="{7664AD78-E14F-9F1F-B02B-CFFF35679455}"/>
              </a:ext>
            </a:extLst>
          </p:cNvPr>
          <p:cNvSpPr txBox="1"/>
          <p:nvPr/>
        </p:nvSpPr>
        <p:spPr>
          <a:xfrm>
            <a:off x="203635" y="1712980"/>
            <a:ext cx="972945" cy="369332"/>
          </a:xfrm>
          <a:prstGeom prst="rect">
            <a:avLst/>
          </a:prstGeom>
          <a:solidFill>
            <a:schemeClr val="bg1">
              <a:lumMod val="85000"/>
              <a:alpha val="82000"/>
            </a:schemeClr>
          </a:solidFill>
        </p:spPr>
        <p:txBody>
          <a:bodyPr wrap="square" rtlCol="0">
            <a:spAutoFit/>
          </a:bodyPr>
          <a:lstStyle/>
          <a:p>
            <a:pPr algn="ctr"/>
            <a:r>
              <a:rPr lang="en-US" b="1" dirty="0"/>
              <a:t>BEFORE</a:t>
            </a:r>
          </a:p>
        </p:txBody>
      </p:sp>
      <p:grpSp>
        <p:nvGrpSpPr>
          <p:cNvPr id="11" name="Group 10">
            <a:extLst>
              <a:ext uri="{FF2B5EF4-FFF2-40B4-BE49-F238E27FC236}">
                <a16:creationId xmlns:a16="http://schemas.microsoft.com/office/drawing/2014/main" id="{2DFC18F2-1432-674B-BD48-13DDC7A26494}"/>
              </a:ext>
            </a:extLst>
          </p:cNvPr>
          <p:cNvGrpSpPr/>
          <p:nvPr/>
        </p:nvGrpSpPr>
        <p:grpSpPr>
          <a:xfrm>
            <a:off x="1319972" y="3594357"/>
            <a:ext cx="4013705" cy="293101"/>
            <a:chOff x="1182848" y="3385327"/>
            <a:chExt cx="4748169" cy="325558"/>
          </a:xfrm>
        </p:grpSpPr>
        <p:cxnSp>
          <p:nvCxnSpPr>
            <p:cNvPr id="13" name="Straight Connector 12">
              <a:extLst>
                <a:ext uri="{FF2B5EF4-FFF2-40B4-BE49-F238E27FC236}">
                  <a16:creationId xmlns:a16="http://schemas.microsoft.com/office/drawing/2014/main" id="{5092A70E-C55D-1EA9-F5A0-BE51328504E8}"/>
                </a:ext>
              </a:extLst>
            </p:cNvPr>
            <p:cNvCxnSpPr>
              <a:cxnSpLocks/>
            </p:cNvCxnSpPr>
            <p:nvPr/>
          </p:nvCxnSpPr>
          <p:spPr>
            <a:xfrm>
              <a:off x="1435779" y="3710885"/>
              <a:ext cx="4222071" cy="0"/>
            </a:xfrm>
            <a:prstGeom prst="line">
              <a:avLst/>
            </a:prstGeom>
            <a:noFill/>
            <a:ln w="38100" cap="flat" cmpd="sng" algn="ctr">
              <a:solidFill>
                <a:srgbClr val="FF0000"/>
              </a:solidFill>
              <a:prstDash val="dash"/>
              <a:miter lim="800000"/>
            </a:ln>
            <a:effectLst/>
          </p:spPr>
        </p:cxnSp>
        <p:cxnSp>
          <p:nvCxnSpPr>
            <p:cNvPr id="15" name="Straight Connector 14">
              <a:extLst>
                <a:ext uri="{FF2B5EF4-FFF2-40B4-BE49-F238E27FC236}">
                  <a16:creationId xmlns:a16="http://schemas.microsoft.com/office/drawing/2014/main" id="{B50555E0-5798-C805-4AF2-85A020AC6958}"/>
                </a:ext>
              </a:extLst>
            </p:cNvPr>
            <p:cNvCxnSpPr>
              <a:cxnSpLocks/>
            </p:cNvCxnSpPr>
            <p:nvPr/>
          </p:nvCxnSpPr>
          <p:spPr>
            <a:xfrm flipH="1" flipV="1">
              <a:off x="1182848" y="3429000"/>
              <a:ext cx="252931" cy="281885"/>
            </a:xfrm>
            <a:prstGeom prst="line">
              <a:avLst/>
            </a:prstGeom>
            <a:noFill/>
            <a:ln w="38100" cap="flat" cmpd="sng" algn="ctr">
              <a:solidFill>
                <a:srgbClr val="FF0000"/>
              </a:solidFill>
              <a:prstDash val="dash"/>
              <a:miter lim="800000"/>
            </a:ln>
            <a:effectLst/>
          </p:spPr>
        </p:cxnSp>
        <p:cxnSp>
          <p:nvCxnSpPr>
            <p:cNvPr id="17" name="Straight Connector 16">
              <a:extLst>
                <a:ext uri="{FF2B5EF4-FFF2-40B4-BE49-F238E27FC236}">
                  <a16:creationId xmlns:a16="http://schemas.microsoft.com/office/drawing/2014/main" id="{1EA32EE4-6B30-994B-F825-4176114D3197}"/>
                </a:ext>
              </a:extLst>
            </p:cNvPr>
            <p:cNvCxnSpPr>
              <a:cxnSpLocks/>
            </p:cNvCxnSpPr>
            <p:nvPr/>
          </p:nvCxnSpPr>
          <p:spPr>
            <a:xfrm flipV="1">
              <a:off x="5646730" y="3385327"/>
              <a:ext cx="284287" cy="325558"/>
            </a:xfrm>
            <a:prstGeom prst="line">
              <a:avLst/>
            </a:prstGeom>
            <a:noFill/>
            <a:ln w="38100" cap="flat" cmpd="sng" algn="ctr">
              <a:solidFill>
                <a:srgbClr val="FF0000"/>
              </a:solidFill>
              <a:prstDash val="dash"/>
              <a:miter lim="800000"/>
            </a:ln>
            <a:effectLst/>
          </p:spPr>
        </p:cxnSp>
      </p:grpSp>
      <p:grpSp>
        <p:nvGrpSpPr>
          <p:cNvPr id="18" name="Group 17">
            <a:extLst>
              <a:ext uri="{FF2B5EF4-FFF2-40B4-BE49-F238E27FC236}">
                <a16:creationId xmlns:a16="http://schemas.microsoft.com/office/drawing/2014/main" id="{536A6264-34C7-36BF-6B8B-83F1BBF1D30A}"/>
              </a:ext>
            </a:extLst>
          </p:cNvPr>
          <p:cNvGrpSpPr/>
          <p:nvPr/>
        </p:nvGrpSpPr>
        <p:grpSpPr>
          <a:xfrm>
            <a:off x="2399790" y="3122898"/>
            <a:ext cx="2954283" cy="1707300"/>
            <a:chOff x="2557349" y="2716512"/>
            <a:chExt cx="3494885" cy="1896362"/>
          </a:xfrm>
        </p:grpSpPr>
        <p:sp>
          <p:nvSpPr>
            <p:cNvPr id="19" name="TextBox 18">
              <a:extLst>
                <a:ext uri="{FF2B5EF4-FFF2-40B4-BE49-F238E27FC236}">
                  <a16:creationId xmlns:a16="http://schemas.microsoft.com/office/drawing/2014/main" id="{ABBF8CE7-7091-3A13-5A34-7488615F3726}"/>
                </a:ext>
              </a:extLst>
            </p:cNvPr>
            <p:cNvSpPr txBox="1"/>
            <p:nvPr/>
          </p:nvSpPr>
          <p:spPr>
            <a:xfrm>
              <a:off x="4799431" y="2716512"/>
              <a:ext cx="1252803" cy="341859"/>
            </a:xfrm>
            <a:prstGeom prst="rect">
              <a:avLst/>
            </a:prstGeom>
            <a:solidFill>
              <a:sysClr val="window" lastClr="FFFFFF">
                <a:lumMod val="85000"/>
                <a:alpha val="80000"/>
              </a:sysClr>
            </a:solidFill>
          </p:spPr>
          <p:txBody>
            <a:bodyPr wrap="square" rtlCol="0">
              <a:spAutoFit/>
            </a:bodyPr>
            <a:lstStyle/>
            <a:p>
              <a:pPr algn="ctr" defTabSz="685800">
                <a:defRPr/>
              </a:pPr>
              <a:r>
                <a:rPr lang="en-US" sz="1400" b="1" kern="0" dirty="0">
                  <a:solidFill>
                    <a:srgbClr val="0091C4"/>
                  </a:solidFill>
                  <a:latin typeface="Calibri" panose="020F0502020204030204"/>
                </a:rPr>
                <a:t>Water Flow</a:t>
              </a:r>
              <a:endParaRPr lang="en-US" sz="1100" b="1" kern="0" dirty="0">
                <a:solidFill>
                  <a:srgbClr val="0091C4"/>
                </a:solidFill>
                <a:latin typeface="Calibri" panose="020F0502020204030204"/>
              </a:endParaRPr>
            </a:p>
          </p:txBody>
        </p:sp>
        <p:cxnSp>
          <p:nvCxnSpPr>
            <p:cNvPr id="20" name="Straight Arrow Connector 19">
              <a:extLst>
                <a:ext uri="{FF2B5EF4-FFF2-40B4-BE49-F238E27FC236}">
                  <a16:creationId xmlns:a16="http://schemas.microsoft.com/office/drawing/2014/main" id="{08984892-F354-23B6-7E7B-88B06D5C3A33}"/>
                </a:ext>
              </a:extLst>
            </p:cNvPr>
            <p:cNvCxnSpPr>
              <a:cxnSpLocks/>
            </p:cNvCxnSpPr>
            <p:nvPr/>
          </p:nvCxnSpPr>
          <p:spPr>
            <a:xfrm>
              <a:off x="4045355" y="3147115"/>
              <a:ext cx="324656" cy="1465759"/>
            </a:xfrm>
            <a:prstGeom prst="straightConnector1">
              <a:avLst/>
            </a:prstGeom>
            <a:noFill/>
            <a:ln w="57150" cap="flat" cmpd="sng" algn="ctr">
              <a:solidFill>
                <a:srgbClr val="33CCFF"/>
              </a:solidFill>
              <a:prstDash val="solid"/>
              <a:miter lim="800000"/>
              <a:tailEnd type="triangle"/>
            </a:ln>
            <a:effectLst/>
          </p:spPr>
        </p:cxnSp>
        <p:cxnSp>
          <p:nvCxnSpPr>
            <p:cNvPr id="21" name="Straight Arrow Connector 20">
              <a:extLst>
                <a:ext uri="{FF2B5EF4-FFF2-40B4-BE49-F238E27FC236}">
                  <a16:creationId xmlns:a16="http://schemas.microsoft.com/office/drawing/2014/main" id="{BBCC7116-FBAD-8D88-5474-B98CB8618EA9}"/>
                </a:ext>
              </a:extLst>
            </p:cNvPr>
            <p:cNvCxnSpPr>
              <a:cxnSpLocks/>
            </p:cNvCxnSpPr>
            <p:nvPr/>
          </p:nvCxnSpPr>
          <p:spPr>
            <a:xfrm flipH="1">
              <a:off x="2557349" y="3147115"/>
              <a:ext cx="729160" cy="1465759"/>
            </a:xfrm>
            <a:prstGeom prst="straightConnector1">
              <a:avLst/>
            </a:prstGeom>
            <a:noFill/>
            <a:ln w="57150" cap="flat" cmpd="sng" algn="ctr">
              <a:solidFill>
                <a:srgbClr val="33CCFF"/>
              </a:solidFill>
              <a:prstDash val="solid"/>
              <a:miter lim="800000"/>
              <a:tailEnd type="triangle"/>
            </a:ln>
            <a:effectLst/>
          </p:spPr>
        </p:cxnSp>
      </p:grpSp>
      <p:sp>
        <p:nvSpPr>
          <p:cNvPr id="22" name="Arrow: Down 21">
            <a:extLst>
              <a:ext uri="{FF2B5EF4-FFF2-40B4-BE49-F238E27FC236}">
                <a16:creationId xmlns:a16="http://schemas.microsoft.com/office/drawing/2014/main" id="{6D96EC92-6AB6-8E1D-A2A5-E4CD3DA8CEEE}"/>
              </a:ext>
            </a:extLst>
          </p:cNvPr>
          <p:cNvSpPr/>
          <p:nvPr/>
        </p:nvSpPr>
        <p:spPr>
          <a:xfrm>
            <a:off x="4223522" y="2257429"/>
            <a:ext cx="390024" cy="687290"/>
          </a:xfrm>
          <a:prstGeom prst="downArrow">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TextBox 22">
            <a:extLst>
              <a:ext uri="{FF2B5EF4-FFF2-40B4-BE49-F238E27FC236}">
                <a16:creationId xmlns:a16="http://schemas.microsoft.com/office/drawing/2014/main" id="{D17948AC-CA26-BCAB-3B21-BCCFC6BAA659}"/>
              </a:ext>
            </a:extLst>
          </p:cNvPr>
          <p:cNvSpPr txBox="1"/>
          <p:nvPr/>
        </p:nvSpPr>
        <p:spPr>
          <a:xfrm>
            <a:off x="3932062" y="1826801"/>
            <a:ext cx="972945" cy="369332"/>
          </a:xfrm>
          <a:prstGeom prst="rect">
            <a:avLst/>
          </a:prstGeom>
          <a:solidFill>
            <a:schemeClr val="accent1">
              <a:lumMod val="20000"/>
              <a:lumOff val="80000"/>
              <a:alpha val="82000"/>
            </a:schemeClr>
          </a:solidFill>
        </p:spPr>
        <p:txBody>
          <a:bodyPr wrap="square" rtlCol="0">
            <a:spAutoFit/>
          </a:bodyPr>
          <a:lstStyle/>
          <a:p>
            <a:pPr algn="ctr"/>
            <a:r>
              <a:rPr lang="en-US" b="1" dirty="0"/>
              <a:t>Stream</a:t>
            </a:r>
          </a:p>
        </p:txBody>
      </p:sp>
      <p:pic>
        <p:nvPicPr>
          <p:cNvPr id="3" name="Picture 2" descr="A gravel road with trees on either side of it&#10;&#10;Description automatically generated with low confidence">
            <a:extLst>
              <a:ext uri="{FF2B5EF4-FFF2-40B4-BE49-F238E27FC236}">
                <a16:creationId xmlns:a16="http://schemas.microsoft.com/office/drawing/2014/main" id="{1AAC797E-498A-EBE9-1E14-909FA58D4E5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68776" y="1621631"/>
            <a:ext cx="5667004" cy="4250253"/>
          </a:xfrm>
          <a:prstGeom prst="rect">
            <a:avLst/>
          </a:prstGeom>
        </p:spPr>
      </p:pic>
      <p:sp>
        <p:nvSpPr>
          <p:cNvPr id="4" name="TextBox 3">
            <a:extLst>
              <a:ext uri="{FF2B5EF4-FFF2-40B4-BE49-F238E27FC236}">
                <a16:creationId xmlns:a16="http://schemas.microsoft.com/office/drawing/2014/main" id="{06DC79E1-04CF-F52D-AF82-C58012866620}"/>
              </a:ext>
            </a:extLst>
          </p:cNvPr>
          <p:cNvSpPr txBox="1"/>
          <p:nvPr/>
        </p:nvSpPr>
        <p:spPr>
          <a:xfrm>
            <a:off x="6046449" y="1710976"/>
            <a:ext cx="904767" cy="369332"/>
          </a:xfrm>
          <a:prstGeom prst="rect">
            <a:avLst/>
          </a:prstGeom>
          <a:solidFill>
            <a:schemeClr val="bg1">
              <a:lumMod val="85000"/>
              <a:alpha val="82000"/>
            </a:schemeClr>
          </a:solidFill>
        </p:spPr>
        <p:txBody>
          <a:bodyPr wrap="square" rtlCol="0">
            <a:spAutoFit/>
          </a:bodyPr>
          <a:lstStyle/>
          <a:p>
            <a:pPr algn="ctr"/>
            <a:r>
              <a:rPr lang="en-US" b="1" dirty="0"/>
              <a:t>AFTER</a:t>
            </a:r>
          </a:p>
        </p:txBody>
      </p:sp>
      <p:grpSp>
        <p:nvGrpSpPr>
          <p:cNvPr id="5" name="Group 4">
            <a:extLst>
              <a:ext uri="{FF2B5EF4-FFF2-40B4-BE49-F238E27FC236}">
                <a16:creationId xmlns:a16="http://schemas.microsoft.com/office/drawing/2014/main" id="{3E563FB0-A2D5-8B3F-9FE5-39DB30DD1ADC}"/>
              </a:ext>
            </a:extLst>
          </p:cNvPr>
          <p:cNvGrpSpPr/>
          <p:nvPr/>
        </p:nvGrpSpPr>
        <p:grpSpPr>
          <a:xfrm>
            <a:off x="6572154" y="3559360"/>
            <a:ext cx="4748294" cy="332624"/>
            <a:chOff x="6707755" y="3429001"/>
            <a:chExt cx="4779395" cy="334802"/>
          </a:xfrm>
        </p:grpSpPr>
        <p:cxnSp>
          <p:nvCxnSpPr>
            <p:cNvPr id="6" name="Straight Connector 5">
              <a:extLst>
                <a:ext uri="{FF2B5EF4-FFF2-40B4-BE49-F238E27FC236}">
                  <a16:creationId xmlns:a16="http://schemas.microsoft.com/office/drawing/2014/main" id="{B2BA87D9-ACB8-34B2-CB7D-BAE2CAB8C96B}"/>
                </a:ext>
              </a:extLst>
            </p:cNvPr>
            <p:cNvCxnSpPr>
              <a:cxnSpLocks/>
            </p:cNvCxnSpPr>
            <p:nvPr/>
          </p:nvCxnSpPr>
          <p:spPr>
            <a:xfrm flipV="1">
              <a:off x="6707755" y="3429001"/>
              <a:ext cx="2455295" cy="334802"/>
            </a:xfrm>
            <a:prstGeom prst="line">
              <a:avLst/>
            </a:prstGeom>
            <a:noFill/>
            <a:ln w="38100" cap="flat" cmpd="sng" algn="ctr">
              <a:solidFill>
                <a:srgbClr val="FF0000"/>
              </a:solidFill>
              <a:prstDash val="dash"/>
              <a:miter lim="800000"/>
            </a:ln>
            <a:effectLst/>
          </p:spPr>
        </p:cxnSp>
        <p:cxnSp>
          <p:nvCxnSpPr>
            <p:cNvPr id="24" name="Straight Connector 23">
              <a:extLst>
                <a:ext uri="{FF2B5EF4-FFF2-40B4-BE49-F238E27FC236}">
                  <a16:creationId xmlns:a16="http://schemas.microsoft.com/office/drawing/2014/main" id="{728FC1D7-9FAC-7455-74D0-6F7D6A78CF36}"/>
                </a:ext>
              </a:extLst>
            </p:cNvPr>
            <p:cNvCxnSpPr>
              <a:cxnSpLocks/>
            </p:cNvCxnSpPr>
            <p:nvPr/>
          </p:nvCxnSpPr>
          <p:spPr>
            <a:xfrm>
              <a:off x="9163050" y="3429001"/>
              <a:ext cx="2324100" cy="334802"/>
            </a:xfrm>
            <a:prstGeom prst="line">
              <a:avLst/>
            </a:prstGeom>
            <a:noFill/>
            <a:ln w="38100" cap="flat" cmpd="sng" algn="ctr">
              <a:solidFill>
                <a:srgbClr val="FF0000"/>
              </a:solidFill>
              <a:prstDash val="dash"/>
              <a:miter lim="800000"/>
            </a:ln>
            <a:effectLst/>
          </p:spPr>
        </p:cxnSp>
      </p:grpSp>
      <p:grpSp>
        <p:nvGrpSpPr>
          <p:cNvPr id="25" name="Group 24">
            <a:extLst>
              <a:ext uri="{FF2B5EF4-FFF2-40B4-BE49-F238E27FC236}">
                <a16:creationId xmlns:a16="http://schemas.microsoft.com/office/drawing/2014/main" id="{F63A7FE5-BAFD-36A7-A00A-38558F0743BC}"/>
              </a:ext>
            </a:extLst>
          </p:cNvPr>
          <p:cNvGrpSpPr/>
          <p:nvPr/>
        </p:nvGrpSpPr>
        <p:grpSpPr>
          <a:xfrm>
            <a:off x="7535895" y="2765758"/>
            <a:ext cx="3784553" cy="907257"/>
            <a:chOff x="7476817" y="2582477"/>
            <a:chExt cx="3809340" cy="913198"/>
          </a:xfrm>
        </p:grpSpPr>
        <p:sp>
          <p:nvSpPr>
            <p:cNvPr id="26" name="TextBox 25">
              <a:extLst>
                <a:ext uri="{FF2B5EF4-FFF2-40B4-BE49-F238E27FC236}">
                  <a16:creationId xmlns:a16="http://schemas.microsoft.com/office/drawing/2014/main" id="{1DC93E79-AEEB-E4E8-E187-12BBE5E7B242}"/>
                </a:ext>
              </a:extLst>
            </p:cNvPr>
            <p:cNvSpPr txBox="1"/>
            <p:nvPr/>
          </p:nvSpPr>
          <p:spPr>
            <a:xfrm>
              <a:off x="10208377" y="2582477"/>
              <a:ext cx="1077780" cy="309793"/>
            </a:xfrm>
            <a:prstGeom prst="rect">
              <a:avLst/>
            </a:prstGeom>
            <a:solidFill>
              <a:sysClr val="window" lastClr="FFFFFF">
                <a:lumMod val="85000"/>
                <a:alpha val="80000"/>
              </a:sysClr>
            </a:solidFill>
          </p:spPr>
          <p:txBody>
            <a:bodyPr wrap="square" rtlCol="0">
              <a:spAutoFit/>
            </a:bodyPr>
            <a:lstStyle/>
            <a:p>
              <a:pPr algn="ctr" defTabSz="685800">
                <a:defRPr/>
              </a:pPr>
              <a:r>
                <a:rPr lang="en-US" sz="1400" b="1" kern="0" dirty="0">
                  <a:solidFill>
                    <a:srgbClr val="0091C4"/>
                  </a:solidFill>
                  <a:latin typeface="Calibri" panose="020F0502020204030204"/>
                </a:rPr>
                <a:t>Water Flow</a:t>
              </a:r>
              <a:endParaRPr lang="en-US" sz="1100" b="1" kern="0" dirty="0">
                <a:solidFill>
                  <a:srgbClr val="0091C4"/>
                </a:solidFill>
                <a:latin typeface="Calibri" panose="020F0502020204030204"/>
              </a:endParaRPr>
            </a:p>
          </p:txBody>
        </p:sp>
        <p:cxnSp>
          <p:nvCxnSpPr>
            <p:cNvPr id="27" name="Straight Arrow Connector 26">
              <a:extLst>
                <a:ext uri="{FF2B5EF4-FFF2-40B4-BE49-F238E27FC236}">
                  <a16:creationId xmlns:a16="http://schemas.microsoft.com/office/drawing/2014/main" id="{DFE1538A-7DF6-3319-C444-9FD80E7409F8}"/>
                </a:ext>
              </a:extLst>
            </p:cNvPr>
            <p:cNvCxnSpPr>
              <a:cxnSpLocks/>
            </p:cNvCxnSpPr>
            <p:nvPr/>
          </p:nvCxnSpPr>
          <p:spPr>
            <a:xfrm>
              <a:off x="9081226" y="3211150"/>
              <a:ext cx="1650320" cy="284525"/>
            </a:xfrm>
            <a:prstGeom prst="straightConnector1">
              <a:avLst/>
            </a:prstGeom>
            <a:noFill/>
            <a:ln w="57150" cap="flat" cmpd="sng" algn="ctr">
              <a:solidFill>
                <a:srgbClr val="33CCFF"/>
              </a:solidFill>
              <a:prstDash val="solid"/>
              <a:miter lim="800000"/>
              <a:tailEnd type="triangle"/>
            </a:ln>
            <a:effectLst/>
          </p:spPr>
        </p:cxnSp>
        <p:cxnSp>
          <p:nvCxnSpPr>
            <p:cNvPr id="28" name="Straight Arrow Connector 27">
              <a:extLst>
                <a:ext uri="{FF2B5EF4-FFF2-40B4-BE49-F238E27FC236}">
                  <a16:creationId xmlns:a16="http://schemas.microsoft.com/office/drawing/2014/main" id="{E2F12FA5-7C01-B030-0EA4-B9C5F4E95495}"/>
                </a:ext>
              </a:extLst>
            </p:cNvPr>
            <p:cNvCxnSpPr>
              <a:cxnSpLocks/>
            </p:cNvCxnSpPr>
            <p:nvPr/>
          </p:nvCxnSpPr>
          <p:spPr>
            <a:xfrm flipH="1">
              <a:off x="7476817" y="3211150"/>
              <a:ext cx="1309117" cy="174177"/>
            </a:xfrm>
            <a:prstGeom prst="straightConnector1">
              <a:avLst/>
            </a:prstGeom>
            <a:noFill/>
            <a:ln w="57150" cap="flat" cmpd="sng" algn="ctr">
              <a:solidFill>
                <a:srgbClr val="33CCFF"/>
              </a:solidFill>
              <a:prstDash val="solid"/>
              <a:miter lim="800000"/>
              <a:tailEnd type="triangle"/>
            </a:ln>
            <a:effectLst/>
          </p:spPr>
        </p:cxnSp>
      </p:grpSp>
      <p:cxnSp>
        <p:nvCxnSpPr>
          <p:cNvPr id="29" name="Straight Arrow Connector 28">
            <a:extLst>
              <a:ext uri="{FF2B5EF4-FFF2-40B4-BE49-F238E27FC236}">
                <a16:creationId xmlns:a16="http://schemas.microsoft.com/office/drawing/2014/main" id="{5078D372-11E1-00A8-B1BF-4C9D9F6E1A45}"/>
              </a:ext>
            </a:extLst>
          </p:cNvPr>
          <p:cNvCxnSpPr>
            <a:cxnSpLocks/>
          </p:cNvCxnSpPr>
          <p:nvPr/>
        </p:nvCxnSpPr>
        <p:spPr>
          <a:xfrm flipH="1">
            <a:off x="6186487" y="3220139"/>
            <a:ext cx="1737550" cy="882536"/>
          </a:xfrm>
          <a:prstGeom prst="straightConnector1">
            <a:avLst/>
          </a:prstGeom>
          <a:noFill/>
          <a:ln w="76200" cap="flat" cmpd="sng" algn="ctr">
            <a:solidFill>
              <a:srgbClr val="33CCFF"/>
            </a:solidFill>
            <a:prstDash val="solid"/>
            <a:miter lim="800000"/>
            <a:tailEnd type="triangle"/>
          </a:ln>
          <a:effectLst/>
        </p:spPr>
      </p:cxnSp>
    </p:spTree>
    <p:extLst>
      <p:ext uri="{BB962C8B-B14F-4D97-AF65-F5344CB8AC3E}">
        <p14:creationId xmlns:p14="http://schemas.microsoft.com/office/powerpoint/2010/main" val="296145826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cs typeface="Calibri"/>
              </a:rPr>
              <a:t>Chapter 3: Conservation District Role</a:t>
            </a: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cs typeface="Calibri Light"/>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7773"/>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11" name="Subtitle 2">
            <a:extLst>
              <a:ext uri="{FF2B5EF4-FFF2-40B4-BE49-F238E27FC236}">
                <a16:creationId xmlns:a16="http://schemas.microsoft.com/office/drawing/2014/main" id="{14B63144-8C74-93FA-594E-C3E3277ECEAA}"/>
              </a:ext>
            </a:extLst>
          </p:cNvPr>
          <p:cNvSpPr txBox="1">
            <a:spLocks/>
          </p:cNvSpPr>
          <p:nvPr/>
        </p:nvSpPr>
        <p:spPr>
          <a:xfrm>
            <a:off x="471256" y="1175168"/>
            <a:ext cx="8229600" cy="4953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strike="sngStrike" dirty="0">
                <a:solidFill>
                  <a:schemeClr val="bg1">
                    <a:lumMod val="50000"/>
                  </a:schemeClr>
                </a:solidFill>
              </a:rPr>
              <a:t>3.1 CD Structure</a:t>
            </a:r>
          </a:p>
          <a:p>
            <a:r>
              <a:rPr lang="en-US" sz="1800" strike="sngStrike" dirty="0">
                <a:solidFill>
                  <a:schemeClr val="bg1">
                    <a:lumMod val="50000"/>
                  </a:schemeClr>
                </a:solidFill>
              </a:rPr>
              <a:t>3.2 Overview</a:t>
            </a:r>
          </a:p>
          <a:p>
            <a:r>
              <a:rPr lang="en-US" sz="2400" dirty="0">
                <a:solidFill>
                  <a:schemeClr val="bg1">
                    <a:lumMod val="50000"/>
                  </a:schemeClr>
                </a:solidFill>
              </a:rPr>
              <a:t>3.3</a:t>
            </a:r>
            <a:r>
              <a:rPr lang="en-US" sz="2400" baseline="0" dirty="0">
                <a:solidFill>
                  <a:schemeClr val="bg1">
                    <a:lumMod val="50000"/>
                  </a:schemeClr>
                </a:solidFill>
              </a:rPr>
              <a:t> Receiving Funds from SCC</a:t>
            </a:r>
          </a:p>
          <a:p>
            <a:r>
              <a:rPr lang="en-US" sz="2400" dirty="0">
                <a:solidFill>
                  <a:schemeClr val="bg1">
                    <a:lumMod val="50000"/>
                  </a:schemeClr>
                </a:solidFill>
              </a:rPr>
              <a:t>3.4 Accounting of funds at CD</a:t>
            </a:r>
          </a:p>
          <a:p>
            <a:r>
              <a:rPr lang="en-US" sz="2400" baseline="0" dirty="0">
                <a:solidFill>
                  <a:schemeClr val="bg1">
                    <a:lumMod val="50000"/>
                  </a:schemeClr>
                </a:solidFill>
              </a:rPr>
              <a:t>3.5 Dispersing funds to Grant Recipients</a:t>
            </a:r>
          </a:p>
          <a:p>
            <a:r>
              <a:rPr lang="en-US" baseline="0" dirty="0">
                <a:solidFill>
                  <a:schemeClr val="bg1">
                    <a:lumMod val="50000"/>
                  </a:schemeClr>
                </a:solidFill>
              </a:rPr>
              <a:t>3.6 CD Educational opportunities</a:t>
            </a:r>
          </a:p>
          <a:p>
            <a:r>
              <a:rPr lang="en-US" b="1" u="sng" dirty="0">
                <a:solidFill>
                  <a:schemeClr val="accent1"/>
                </a:solidFill>
              </a:rPr>
              <a:t>3.7 Program Eligibility</a:t>
            </a:r>
          </a:p>
          <a:p>
            <a:r>
              <a:rPr lang="en-US" sz="4400" baseline="0" dirty="0"/>
              <a:t>3.8 Administering Projects</a:t>
            </a:r>
          </a:p>
          <a:p>
            <a:r>
              <a:rPr lang="en-US" sz="1800" dirty="0"/>
              <a:t>3.9 GIS System</a:t>
            </a:r>
          </a:p>
          <a:p>
            <a:r>
              <a:rPr lang="en-US" sz="1800" dirty="0"/>
              <a:t>3.10 Quarterly Reports</a:t>
            </a:r>
          </a:p>
          <a:p>
            <a:r>
              <a:rPr lang="en-US" sz="1800" dirty="0"/>
              <a:t>3.11 Annual Summary Reports</a:t>
            </a:r>
            <a:endParaRPr lang="en-US" sz="2400" dirty="0"/>
          </a:p>
        </p:txBody>
      </p:sp>
    </p:spTree>
    <p:extLst>
      <p:ext uri="{BB962C8B-B14F-4D97-AF65-F5344CB8AC3E}">
        <p14:creationId xmlns:p14="http://schemas.microsoft.com/office/powerpoint/2010/main" val="338856001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1" y="1325274"/>
            <a:ext cx="9170897" cy="4725903"/>
          </a:xfrm>
        </p:spPr>
        <p:txBody>
          <a:bodyPr vert="horz" lIns="91440" tIns="45720" rIns="91440" bIns="45720" rtlCol="0" anchor="t">
            <a:normAutofit fontScale="92500" lnSpcReduction="10000"/>
          </a:bodyPr>
          <a:lstStyle/>
          <a:p>
            <a:pPr marL="0" lvl="0" indent="0">
              <a:buNone/>
            </a:pPr>
            <a:r>
              <a:rPr lang="en-US" sz="3200" b="1" u="sng" kern="1200" dirty="0">
                <a:solidFill>
                  <a:schemeClr val="tx1"/>
                </a:solidFill>
                <a:effectLst/>
                <a:latin typeface="+mn-lt"/>
                <a:ea typeface="+mn-ea"/>
                <a:cs typeface="+mn-cs"/>
              </a:rPr>
              <a:t>Eligible Applicants</a:t>
            </a:r>
          </a:p>
          <a:p>
            <a:pPr lvl="0"/>
            <a:r>
              <a:rPr lang="en-US" sz="3200" kern="1200" dirty="0">
                <a:solidFill>
                  <a:schemeClr val="tx1"/>
                </a:solidFill>
                <a:effectLst/>
                <a:latin typeface="+mn-lt"/>
                <a:ea typeface="+mn-ea"/>
                <a:cs typeface="+mn-cs"/>
              </a:rPr>
              <a:t>Public entities that own roads</a:t>
            </a:r>
            <a:endParaRPr lang="en-US" sz="4400" kern="1200" dirty="0">
              <a:solidFill>
                <a:schemeClr val="tx1"/>
              </a:solidFill>
              <a:effectLst/>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3200" kern="1200" dirty="0">
                <a:solidFill>
                  <a:srgbClr val="FF0000"/>
                </a:solidFill>
                <a:effectLst/>
                <a:latin typeface="+mn-lt"/>
                <a:ea typeface="+mn-ea"/>
                <a:cs typeface="+mn-cs"/>
              </a:rPr>
              <a:t>Person in charge of the project </a:t>
            </a:r>
            <a:r>
              <a:rPr lang="en-US" sz="3200" kern="1200" dirty="0">
                <a:solidFill>
                  <a:schemeClr val="tx1"/>
                </a:solidFill>
                <a:effectLst/>
                <a:latin typeface="+mn-lt"/>
                <a:ea typeface="+mn-ea"/>
                <a:cs typeface="+mn-cs"/>
              </a:rPr>
              <a:t>must be ESM certified to apply</a:t>
            </a:r>
            <a:endParaRPr lang="en-US" dirty="0">
              <a:effectLst/>
            </a:endParaRPr>
          </a:p>
          <a:p>
            <a:pPr lvl="0"/>
            <a:r>
              <a:rPr lang="en-US" sz="3200" kern="1200" dirty="0">
                <a:solidFill>
                  <a:schemeClr val="tx1"/>
                </a:solidFill>
                <a:effectLst/>
                <a:latin typeface="+mn-lt"/>
                <a:ea typeface="+mn-ea"/>
                <a:cs typeface="+mn-cs"/>
              </a:rPr>
              <a:t>Municipalities (</a:t>
            </a:r>
            <a:r>
              <a:rPr lang="en-US" sz="2400" kern="1200" dirty="0">
                <a:solidFill>
                  <a:schemeClr val="tx1"/>
                </a:solidFill>
                <a:effectLst/>
                <a:latin typeface="+mn-lt"/>
                <a:ea typeface="+mn-ea"/>
                <a:cs typeface="+mn-cs"/>
              </a:rPr>
              <a:t>1400+ </a:t>
            </a:r>
            <a:r>
              <a:rPr lang="en-US" sz="2400" kern="1200" dirty="0" err="1">
                <a:solidFill>
                  <a:schemeClr val="tx1"/>
                </a:solidFill>
                <a:effectLst/>
                <a:latin typeface="+mn-lt"/>
                <a:ea typeface="+mn-ea"/>
                <a:cs typeface="+mn-cs"/>
              </a:rPr>
              <a:t>twps</a:t>
            </a:r>
            <a:r>
              <a:rPr lang="en-US" sz="2400" kern="1200" dirty="0">
                <a:solidFill>
                  <a:schemeClr val="tx1"/>
                </a:solidFill>
                <a:effectLst/>
                <a:latin typeface="+mn-lt"/>
                <a:ea typeface="+mn-ea"/>
                <a:cs typeface="+mn-cs"/>
              </a:rPr>
              <a:t>, 800+ boroughs</a:t>
            </a:r>
            <a:r>
              <a:rPr lang="en-US" sz="3600" kern="1200" dirty="0">
                <a:solidFill>
                  <a:schemeClr val="tx1"/>
                </a:solidFill>
                <a:effectLst/>
                <a:latin typeface="+mn-lt"/>
                <a:ea typeface="+mn-ea"/>
                <a:cs typeface="+mn-cs"/>
              </a:rPr>
              <a:t>,</a:t>
            </a:r>
            <a:r>
              <a:rPr lang="en-US" sz="3600" kern="1200" baseline="0" dirty="0">
                <a:solidFill>
                  <a:schemeClr val="tx1"/>
                </a:solidFill>
                <a:effectLst/>
                <a:latin typeface="+mn-lt"/>
                <a:ea typeface="+mn-ea"/>
                <a:cs typeface="+mn-cs"/>
              </a:rPr>
              <a:t> </a:t>
            </a:r>
            <a:r>
              <a:rPr lang="en-US" sz="2400" kern="1200" dirty="0">
                <a:solidFill>
                  <a:schemeClr val="tx1"/>
                </a:solidFill>
                <a:effectLst/>
                <a:latin typeface="+mn-lt"/>
                <a:ea typeface="+mn-ea"/>
                <a:cs typeface="+mn-cs"/>
              </a:rPr>
              <a:t>50+ cities)</a:t>
            </a:r>
            <a:endParaRPr lang="en-US" sz="3600" kern="1200" dirty="0">
              <a:solidFill>
                <a:schemeClr val="tx1"/>
              </a:solidFill>
              <a:effectLst/>
              <a:latin typeface="+mn-lt"/>
              <a:ea typeface="+mn-ea"/>
              <a:cs typeface="+mn-cs"/>
            </a:endParaRPr>
          </a:p>
          <a:p>
            <a:pPr lvl="0"/>
            <a:r>
              <a:rPr lang="en-US" sz="3200" kern="1200" dirty="0">
                <a:solidFill>
                  <a:schemeClr val="tx1"/>
                </a:solidFill>
                <a:effectLst/>
                <a:latin typeface="+mn-lt"/>
                <a:ea typeface="+mn-ea"/>
                <a:cs typeface="+mn-cs"/>
              </a:rPr>
              <a:t>State entities such as:</a:t>
            </a:r>
            <a:endParaRPr lang="en-US" sz="44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PennDOT, Fish &amp; Boat</a:t>
            </a:r>
            <a:endParaRPr lang="en-US" sz="40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County and other  Government entities</a:t>
            </a:r>
            <a:endParaRPr lang="en-US" sz="4000" kern="1200" dirty="0">
              <a:solidFill>
                <a:schemeClr val="tx1"/>
              </a:solidFill>
              <a:effectLst/>
              <a:latin typeface="+mn-lt"/>
              <a:ea typeface="+mn-ea"/>
              <a:cs typeface="+mn-cs"/>
            </a:endParaRPr>
          </a:p>
          <a:p>
            <a:pPr lvl="0"/>
            <a:r>
              <a:rPr lang="en-US" sz="3200" kern="1200" dirty="0">
                <a:solidFill>
                  <a:schemeClr val="tx1"/>
                </a:solidFill>
                <a:effectLst/>
                <a:latin typeface="+mn-lt"/>
                <a:ea typeface="+mn-ea"/>
                <a:cs typeface="+mn-cs"/>
              </a:rPr>
              <a:t>Federal roads and private roads are </a:t>
            </a:r>
            <a:r>
              <a:rPr lang="en-US" sz="3200" u="sng" kern="1200" dirty="0">
                <a:solidFill>
                  <a:schemeClr val="tx1"/>
                </a:solidFill>
                <a:effectLst/>
                <a:latin typeface="+mn-lt"/>
                <a:ea typeface="+mn-ea"/>
                <a:cs typeface="+mn-cs"/>
              </a:rPr>
              <a:t>NOT </a:t>
            </a:r>
            <a:r>
              <a:rPr lang="en-US" sz="3200" kern="1200" dirty="0">
                <a:solidFill>
                  <a:schemeClr val="tx1"/>
                </a:solidFill>
                <a:effectLst/>
                <a:latin typeface="+mn-lt"/>
                <a:ea typeface="+mn-ea"/>
                <a:cs typeface="+mn-cs"/>
              </a:rPr>
              <a:t>eligible</a:t>
            </a:r>
            <a:endParaRPr lang="en-US" sz="44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All public roads are “born” in legislation</a:t>
            </a:r>
            <a:endParaRPr lang="en-US" sz="4000" kern="1200" dirty="0">
              <a:solidFill>
                <a:schemeClr val="tx1"/>
              </a:solidFill>
              <a:effectLst/>
              <a:latin typeface="+mn-lt"/>
              <a:ea typeface="+mn-ea"/>
              <a:cs typeface="+mn-cs"/>
            </a:endParaRPr>
          </a:p>
          <a:p>
            <a:pPr lvl="0"/>
            <a:endParaRPr lang="en-US" dirty="0">
              <a:solidFill>
                <a:srgbClr val="FF0000"/>
              </a:solidFill>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3.7.1: Eligible Applicants</a:t>
            </a:r>
          </a:p>
        </p:txBody>
      </p:sp>
    </p:spTree>
    <p:extLst>
      <p:ext uri="{BB962C8B-B14F-4D97-AF65-F5344CB8AC3E}">
        <p14:creationId xmlns:p14="http://schemas.microsoft.com/office/powerpoint/2010/main" val="64183353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1" y="1325274"/>
            <a:ext cx="9170897" cy="4725903"/>
          </a:xfrm>
        </p:spPr>
        <p:txBody>
          <a:bodyPr vert="horz" lIns="91440" tIns="45720" rIns="91440" bIns="45720" rtlCol="0" anchor="t">
            <a:normAutofit/>
          </a:bodyPr>
          <a:lstStyle/>
          <a:p>
            <a:pPr marL="0" lvl="0" indent="0">
              <a:buNone/>
            </a:pPr>
            <a:r>
              <a:rPr lang="en-US" sz="3200" b="1" u="sng" kern="1200" dirty="0">
                <a:solidFill>
                  <a:schemeClr val="tx1"/>
                </a:solidFill>
                <a:effectLst/>
                <a:latin typeface="+mn-lt"/>
                <a:ea typeface="+mn-ea"/>
                <a:cs typeface="+mn-cs"/>
              </a:rPr>
              <a:t>Ineligible Entities</a:t>
            </a:r>
          </a:p>
          <a:p>
            <a:pPr lvl="0"/>
            <a:r>
              <a:rPr lang="en-US" sz="3200" kern="1200" dirty="0">
                <a:solidFill>
                  <a:schemeClr val="tx1"/>
                </a:solidFill>
                <a:effectLst/>
                <a:latin typeface="+mn-lt"/>
                <a:ea typeface="+mn-ea"/>
                <a:cs typeface="+mn-cs"/>
              </a:rPr>
              <a:t>Federal Government</a:t>
            </a:r>
          </a:p>
          <a:p>
            <a:pPr lvl="1"/>
            <a:r>
              <a:rPr lang="en-US" dirty="0"/>
              <a:t>National Parks and Forest Roads</a:t>
            </a:r>
          </a:p>
          <a:p>
            <a:pPr lvl="1"/>
            <a:r>
              <a:rPr lang="en-US" kern="1200" dirty="0">
                <a:solidFill>
                  <a:schemeClr val="tx1"/>
                </a:solidFill>
                <a:effectLst/>
                <a:latin typeface="+mn-lt"/>
                <a:ea typeface="+mn-ea"/>
                <a:cs typeface="+mn-cs"/>
              </a:rPr>
              <a:t>US Army Corps of Engine</a:t>
            </a:r>
            <a:r>
              <a:rPr lang="en-US" dirty="0"/>
              <a:t>ers (</a:t>
            </a:r>
            <a:r>
              <a:rPr lang="en-US" kern="1200" dirty="0">
                <a:solidFill>
                  <a:schemeClr val="tx1"/>
                </a:solidFill>
                <a:effectLst/>
                <a:latin typeface="+mn-lt"/>
                <a:ea typeface="+mn-ea"/>
                <a:cs typeface="+mn-cs"/>
              </a:rPr>
              <a:t>ACOE) Lands</a:t>
            </a:r>
          </a:p>
          <a:p>
            <a:pPr lvl="0"/>
            <a:r>
              <a:rPr lang="en-US" dirty="0"/>
              <a:t>Private Road Owners:</a:t>
            </a:r>
          </a:p>
          <a:p>
            <a:pPr lvl="1"/>
            <a:r>
              <a:rPr lang="en-US" dirty="0"/>
              <a:t>Homeowners Associations</a:t>
            </a:r>
          </a:p>
          <a:p>
            <a:pPr lvl="1"/>
            <a:r>
              <a:rPr lang="en-US" dirty="0"/>
              <a:t>Conservancies</a:t>
            </a:r>
          </a:p>
          <a:p>
            <a:pPr lvl="1"/>
            <a:r>
              <a:rPr lang="en-US" dirty="0"/>
              <a:t>Non-Profits</a:t>
            </a:r>
          </a:p>
          <a:p>
            <a:pPr lvl="1"/>
            <a:r>
              <a:rPr lang="en-US" dirty="0"/>
              <a:t>Etc.</a:t>
            </a:r>
          </a:p>
          <a:p>
            <a:r>
              <a:rPr lang="en-US" sz="3600" kern="1200" dirty="0">
                <a:solidFill>
                  <a:srgbClr val="FF0000"/>
                </a:solidFill>
                <a:effectLst/>
                <a:latin typeface="+mn-lt"/>
                <a:ea typeface="+mn-ea"/>
                <a:cs typeface="+mn-cs"/>
              </a:rPr>
              <a:t>PA Game Commission - new</a:t>
            </a:r>
            <a:endParaRPr lang="en-US" dirty="0">
              <a:solidFill>
                <a:srgbClr val="FF0000"/>
              </a:solidFill>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3.7.1: Eligible Applicants</a:t>
            </a:r>
          </a:p>
        </p:txBody>
      </p:sp>
    </p:spTree>
    <p:extLst>
      <p:ext uri="{BB962C8B-B14F-4D97-AF65-F5344CB8AC3E}">
        <p14:creationId xmlns:p14="http://schemas.microsoft.com/office/powerpoint/2010/main" val="55835448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3" y="1145981"/>
            <a:ext cx="9170897" cy="4725903"/>
          </a:xfrm>
        </p:spPr>
        <p:txBody>
          <a:bodyPr vert="horz" lIns="91440" tIns="45720" rIns="91440" bIns="45720" rtlCol="0" anchor="t">
            <a:normAutofit/>
          </a:bodyPr>
          <a:lstStyle/>
          <a:p>
            <a:pPr marL="0" lvl="0" indent="0">
              <a:buNone/>
            </a:pPr>
            <a:r>
              <a:rPr lang="en-US" sz="3200" b="1" u="sng" kern="1200" dirty="0">
                <a:solidFill>
                  <a:schemeClr val="tx1"/>
                </a:solidFill>
                <a:effectLst/>
                <a:latin typeface="+mn-lt"/>
                <a:ea typeface="+mn-ea"/>
                <a:cs typeface="+mn-cs"/>
              </a:rPr>
              <a:t>Eligible Applicants</a:t>
            </a:r>
          </a:p>
          <a:p>
            <a:pPr lvl="0"/>
            <a:r>
              <a:rPr lang="en-US" sz="2400" kern="1200" dirty="0">
                <a:solidFill>
                  <a:schemeClr val="tx1"/>
                </a:solidFill>
                <a:effectLst/>
                <a:latin typeface="+mn-lt"/>
                <a:ea typeface="+mn-ea"/>
                <a:cs typeface="+mn-cs"/>
              </a:rPr>
              <a:t>Public entities that own roads</a:t>
            </a:r>
          </a:p>
          <a:p>
            <a:pPr marL="0" indent="0">
              <a:buNone/>
            </a:pPr>
            <a:endParaRPr lang="en-US" dirty="0">
              <a:solidFill>
                <a:srgbClr val="FF0000"/>
              </a:solidFill>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3.7.1: Eligible Applicants</a:t>
            </a:r>
          </a:p>
        </p:txBody>
      </p:sp>
      <p:graphicFrame>
        <p:nvGraphicFramePr>
          <p:cNvPr id="9" name="Chart 8">
            <a:extLst>
              <a:ext uri="{FF2B5EF4-FFF2-40B4-BE49-F238E27FC236}">
                <a16:creationId xmlns:a16="http://schemas.microsoft.com/office/drawing/2014/main" id="{A6C3AE7A-052B-B74E-CA60-B83DDD29C1F6}"/>
              </a:ext>
            </a:extLst>
          </p:cNvPr>
          <p:cNvGraphicFramePr/>
          <p:nvPr>
            <p:extLst>
              <p:ext uri="{D42A27DB-BD31-4B8C-83A1-F6EECF244321}">
                <p14:modId xmlns:p14="http://schemas.microsoft.com/office/powerpoint/2010/main" val="1885591505"/>
              </p:ext>
            </p:extLst>
          </p:nvPr>
        </p:nvGraphicFramePr>
        <p:xfrm>
          <a:off x="825350" y="2225039"/>
          <a:ext cx="4274970" cy="417575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79C12447-8823-C3FC-4391-DCF465D877E6}"/>
              </a:ext>
            </a:extLst>
          </p:cNvPr>
          <p:cNvGraphicFramePr/>
          <p:nvPr>
            <p:extLst>
              <p:ext uri="{D42A27DB-BD31-4B8C-83A1-F6EECF244321}">
                <p14:modId xmlns:p14="http://schemas.microsoft.com/office/powerpoint/2010/main" val="1310004548"/>
              </p:ext>
            </p:extLst>
          </p:nvPr>
        </p:nvGraphicFramePr>
        <p:xfrm>
          <a:off x="5904454" y="2225038"/>
          <a:ext cx="4274970" cy="417575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3468600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1" y="1325274"/>
            <a:ext cx="9170897" cy="4725903"/>
          </a:xfrm>
        </p:spPr>
        <p:txBody>
          <a:bodyPr vert="horz" lIns="91440" tIns="45720" rIns="91440" bIns="45720" rtlCol="0" anchor="t">
            <a:normAutofit/>
          </a:bodyPr>
          <a:lstStyle/>
          <a:p>
            <a:pPr lvl="0"/>
            <a:r>
              <a:rPr lang="en-US" sz="3200" kern="1200" dirty="0">
                <a:solidFill>
                  <a:schemeClr val="tx1"/>
                </a:solidFill>
                <a:effectLst/>
                <a:latin typeface="+mn-lt"/>
                <a:ea typeface="+mn-ea"/>
                <a:cs typeface="+mn-cs"/>
              </a:rPr>
              <a:t>The entity that owns the “right of way” </a:t>
            </a:r>
            <a:r>
              <a:rPr lang="en-US" sz="3200" dirty="0"/>
              <a:t>is the determining factor, not who owns the adjacent land</a:t>
            </a:r>
            <a:endParaRPr lang="en-US" sz="4800" kern="1200" dirty="0">
              <a:solidFill>
                <a:schemeClr val="tx1"/>
              </a:solidFill>
              <a:effectLst/>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3200" kern="1200" dirty="0">
                <a:effectLst/>
                <a:latin typeface="+mn-lt"/>
                <a:ea typeface="+mn-ea"/>
                <a:cs typeface="+mn-cs"/>
              </a:rPr>
              <a:t>Contracts and payments can only be made with the entity that owns the road</a:t>
            </a:r>
            <a:endParaRPr lang="en-US" sz="3200" dirty="0">
              <a:effectLst/>
            </a:endParaRPr>
          </a:p>
          <a:p>
            <a:pPr lvl="0"/>
            <a:r>
              <a:rPr lang="en-US" sz="3200" kern="1200" dirty="0">
                <a:solidFill>
                  <a:schemeClr val="tx1"/>
                </a:solidFill>
                <a:effectLst/>
                <a:latin typeface="+mn-lt"/>
                <a:ea typeface="+mn-ea"/>
                <a:cs typeface="+mn-cs"/>
              </a:rPr>
              <a:t>Questionable situations?</a:t>
            </a:r>
          </a:p>
          <a:p>
            <a:pPr lvl="1"/>
            <a:r>
              <a:rPr lang="en-US" dirty="0"/>
              <a:t>Check for liquid fuels funding</a:t>
            </a:r>
          </a:p>
          <a:p>
            <a:pPr lvl="1"/>
            <a:r>
              <a:rPr lang="en-US" dirty="0"/>
              <a:t>Courthouse records</a:t>
            </a:r>
          </a:p>
          <a:p>
            <a:pPr lvl="1"/>
            <a:r>
              <a:rPr lang="en-US" dirty="0"/>
              <a:t>Responsibility of the applicant to prove ownership</a:t>
            </a:r>
          </a:p>
          <a:p>
            <a:endParaRPr lang="en-US" dirty="0">
              <a:solidFill>
                <a:srgbClr val="FF0000"/>
              </a:solidFill>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3.7.1.3: Determining Road Ownership</a:t>
            </a:r>
          </a:p>
        </p:txBody>
      </p:sp>
    </p:spTree>
    <p:extLst>
      <p:ext uri="{BB962C8B-B14F-4D97-AF65-F5344CB8AC3E}">
        <p14:creationId xmlns:p14="http://schemas.microsoft.com/office/powerpoint/2010/main" val="3900598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1" y="1325274"/>
            <a:ext cx="8178865" cy="4725903"/>
          </a:xfrm>
        </p:spPr>
        <p:txBody>
          <a:bodyPr vert="horz" lIns="91440" tIns="45720" rIns="91440" bIns="45720" rtlCol="0" anchor="t">
            <a:normAutofit/>
          </a:bodyPr>
          <a:lstStyle/>
          <a:p>
            <a:pPr lvl="0"/>
            <a:r>
              <a:rPr lang="en-US" sz="3000" b="1" kern="1200" dirty="0">
                <a:solidFill>
                  <a:schemeClr val="tx1"/>
                </a:solidFill>
                <a:effectLst/>
                <a:latin typeface="+mj-lt"/>
                <a:ea typeface="+mj-ea"/>
                <a:cs typeface="+mj-cs"/>
              </a:rPr>
              <a:t>Dirt and Gravel Road</a:t>
            </a:r>
          </a:p>
          <a:p>
            <a:pPr lvl="1"/>
            <a:r>
              <a:rPr lang="en-US" sz="2800" kern="1200" dirty="0">
                <a:solidFill>
                  <a:schemeClr val="tx1"/>
                </a:solidFill>
                <a:effectLst/>
                <a:latin typeface="+mn-lt"/>
                <a:ea typeface="+mn-ea"/>
                <a:cs typeface="+mn-cs"/>
              </a:rPr>
              <a:t>“Unbound” surfaces</a:t>
            </a:r>
          </a:p>
          <a:p>
            <a:pPr lvl="1"/>
            <a:r>
              <a:rPr lang="en-US" sz="2800" kern="1200" dirty="0">
                <a:solidFill>
                  <a:schemeClr val="tx1"/>
                </a:solidFill>
                <a:effectLst/>
                <a:latin typeface="+mn-lt"/>
                <a:ea typeface="+mn-ea"/>
                <a:cs typeface="+mn-cs"/>
              </a:rPr>
              <a:t>“gradable”</a:t>
            </a:r>
          </a:p>
          <a:p>
            <a:pPr lvl="0"/>
            <a:r>
              <a:rPr lang="en-US" sz="3000" b="1" kern="1200" dirty="0">
                <a:solidFill>
                  <a:schemeClr val="tx1"/>
                </a:solidFill>
                <a:effectLst/>
                <a:latin typeface="+mj-lt"/>
                <a:ea typeface="+mj-ea"/>
                <a:cs typeface="+mj-cs"/>
              </a:rPr>
              <a:t>Paved Low Volume Road</a:t>
            </a:r>
            <a:endParaRPr lang="en-US" sz="32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Surface bound with asphalt, oil, or other binder</a:t>
            </a:r>
          </a:p>
          <a:p>
            <a:pPr lvl="1"/>
            <a:r>
              <a:rPr lang="en-US" sz="2800" kern="1200" dirty="0">
                <a:solidFill>
                  <a:schemeClr val="tx1"/>
                </a:solidFill>
                <a:effectLst/>
                <a:latin typeface="+mn-lt"/>
                <a:ea typeface="+mn-ea"/>
                <a:cs typeface="+mn-cs"/>
              </a:rPr>
              <a:t>Includes “tar and chip”</a:t>
            </a:r>
          </a:p>
          <a:p>
            <a:pPr lvl="1"/>
            <a:r>
              <a:rPr lang="en-US" sz="2800" kern="1200" dirty="0">
                <a:solidFill>
                  <a:schemeClr val="tx1"/>
                </a:solidFill>
                <a:effectLst/>
                <a:latin typeface="+mn-lt"/>
                <a:ea typeface="+mn-ea"/>
                <a:cs typeface="+mn-cs"/>
              </a:rPr>
              <a:t>500 vehicles a day or less – traffic count required</a:t>
            </a:r>
          </a:p>
          <a:p>
            <a:r>
              <a:rPr lang="en-US" dirty="0"/>
              <a:t>The source of project funding (DGR vs LVR) is determined based on the existing surface of the road.</a:t>
            </a:r>
          </a:p>
          <a:p>
            <a:endParaRPr lang="en-US" dirty="0">
              <a:solidFill>
                <a:srgbClr val="FF0000"/>
              </a:solidFill>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3.7.2: Eligible Roads</a:t>
            </a:r>
          </a:p>
        </p:txBody>
      </p:sp>
      <p:pic>
        <p:nvPicPr>
          <p:cNvPr id="4" name="Picture 3">
            <a:extLst>
              <a:ext uri="{FF2B5EF4-FFF2-40B4-BE49-F238E27FC236}">
                <a16:creationId xmlns:a16="http://schemas.microsoft.com/office/drawing/2014/main" id="{716CDA27-2D89-7E4B-204F-BDF6078E09F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267306" y="2063659"/>
            <a:ext cx="3699461" cy="2476363"/>
          </a:xfrm>
          <a:prstGeom prst="rect">
            <a:avLst/>
          </a:prstGeom>
        </p:spPr>
      </p:pic>
    </p:spTree>
    <p:extLst>
      <p:ext uri="{BB962C8B-B14F-4D97-AF65-F5344CB8AC3E}">
        <p14:creationId xmlns:p14="http://schemas.microsoft.com/office/powerpoint/2010/main" val="413347313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1" y="1325274"/>
            <a:ext cx="9170897" cy="4725903"/>
          </a:xfrm>
        </p:spPr>
        <p:txBody>
          <a:bodyPr vert="horz" lIns="91440" tIns="45720" rIns="91440" bIns="45720" rtlCol="0" anchor="t">
            <a:normAutofit/>
          </a:bodyPr>
          <a:lstStyle/>
          <a:p>
            <a:r>
              <a:rPr lang="en-US" sz="3200" dirty="0"/>
              <a:t>Surface Conservations</a:t>
            </a:r>
          </a:p>
          <a:p>
            <a:pPr lvl="1"/>
            <a:r>
              <a:rPr lang="en-US" sz="2800" kern="1200" dirty="0">
                <a:solidFill>
                  <a:schemeClr val="tx1"/>
                </a:solidFill>
                <a:effectLst/>
                <a:latin typeface="+mn-lt"/>
                <a:ea typeface="+mn-ea"/>
                <a:cs typeface="+mn-cs"/>
              </a:rPr>
              <a:t>Converting poorly constructed LVR into a DGR may utilize either LVR or DGR funding</a:t>
            </a:r>
          </a:p>
          <a:p>
            <a:endParaRPr lang="en-US" dirty="0">
              <a:solidFill>
                <a:srgbClr val="FF0000"/>
              </a:solidFill>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3.7.2: Eligible Roads</a:t>
            </a:r>
          </a:p>
        </p:txBody>
      </p:sp>
      <p:pic>
        <p:nvPicPr>
          <p:cNvPr id="7" name="Picture 6" descr="A road with trees on the side&#10;&#10;Description automatically generated with medium confidence">
            <a:extLst>
              <a:ext uri="{FF2B5EF4-FFF2-40B4-BE49-F238E27FC236}">
                <a16:creationId xmlns:a16="http://schemas.microsoft.com/office/drawing/2014/main" id="{F4BA91A8-4397-39D8-0064-901A3291B8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06998" y="2850194"/>
            <a:ext cx="6910759" cy="3595428"/>
          </a:xfrm>
          <a:prstGeom prst="rect">
            <a:avLst/>
          </a:prstGeom>
        </p:spPr>
      </p:pic>
      <p:sp>
        <p:nvSpPr>
          <p:cNvPr id="4" name="TextBox 3">
            <a:extLst>
              <a:ext uri="{FF2B5EF4-FFF2-40B4-BE49-F238E27FC236}">
                <a16:creationId xmlns:a16="http://schemas.microsoft.com/office/drawing/2014/main" id="{8C5D1369-23C3-8D6B-AA5F-0D18C315AD99}"/>
              </a:ext>
            </a:extLst>
          </p:cNvPr>
          <p:cNvSpPr txBox="1"/>
          <p:nvPr/>
        </p:nvSpPr>
        <p:spPr>
          <a:xfrm>
            <a:off x="6672728" y="5314266"/>
            <a:ext cx="1038712" cy="461665"/>
          </a:xfrm>
          <a:prstGeom prst="rect">
            <a:avLst/>
          </a:prstGeom>
          <a:noFill/>
        </p:spPr>
        <p:txBody>
          <a:bodyPr wrap="square" rtlCol="0">
            <a:spAutoFit/>
          </a:bodyPr>
          <a:lstStyle/>
          <a:p>
            <a:pPr algn="ctr"/>
            <a:r>
              <a:rPr lang="en-US" sz="2400" b="1" dirty="0">
                <a:solidFill>
                  <a:schemeClr val="bg1"/>
                </a:solidFill>
              </a:rPr>
              <a:t>DSA</a:t>
            </a:r>
          </a:p>
        </p:txBody>
      </p:sp>
      <p:sp>
        <p:nvSpPr>
          <p:cNvPr id="5" name="TextBox 4">
            <a:extLst>
              <a:ext uri="{FF2B5EF4-FFF2-40B4-BE49-F238E27FC236}">
                <a16:creationId xmlns:a16="http://schemas.microsoft.com/office/drawing/2014/main" id="{B9C676D0-E8A9-0BF5-A717-6524D8B46B7F}"/>
              </a:ext>
            </a:extLst>
          </p:cNvPr>
          <p:cNvSpPr txBox="1"/>
          <p:nvPr/>
        </p:nvSpPr>
        <p:spPr>
          <a:xfrm>
            <a:off x="2985842" y="5400645"/>
            <a:ext cx="1851512" cy="461665"/>
          </a:xfrm>
          <a:prstGeom prst="rect">
            <a:avLst/>
          </a:prstGeom>
          <a:noFill/>
        </p:spPr>
        <p:txBody>
          <a:bodyPr wrap="square" rtlCol="0">
            <a:spAutoFit/>
          </a:bodyPr>
          <a:lstStyle/>
          <a:p>
            <a:pPr algn="ctr"/>
            <a:r>
              <a:rPr lang="en-US" sz="2400" b="1" dirty="0">
                <a:solidFill>
                  <a:schemeClr val="bg1"/>
                </a:solidFill>
              </a:rPr>
              <a:t>old chip seal</a:t>
            </a:r>
          </a:p>
        </p:txBody>
      </p:sp>
    </p:spTree>
    <p:extLst>
      <p:ext uri="{BB962C8B-B14F-4D97-AF65-F5344CB8AC3E}">
        <p14:creationId xmlns:p14="http://schemas.microsoft.com/office/powerpoint/2010/main" val="224068963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1" y="1325274"/>
            <a:ext cx="9170897" cy="4725903"/>
          </a:xfrm>
        </p:spPr>
        <p:txBody>
          <a:bodyPr vert="horz" lIns="91440" tIns="45720" rIns="91440" bIns="45720" rtlCol="0" anchor="t">
            <a:normAutofit/>
          </a:bodyPr>
          <a:lstStyle/>
          <a:p>
            <a:r>
              <a:rPr lang="en-US" sz="3200" dirty="0"/>
              <a:t>Eligible Projects</a:t>
            </a:r>
          </a:p>
          <a:p>
            <a:pPr lvl="1"/>
            <a:r>
              <a:rPr lang="en-US" sz="2800" kern="1200" dirty="0">
                <a:solidFill>
                  <a:schemeClr val="tx1"/>
                </a:solidFill>
                <a:effectLst/>
                <a:latin typeface="+mn-lt"/>
                <a:ea typeface="+mn-ea"/>
                <a:cs typeface="+mn-cs"/>
              </a:rPr>
              <a:t>Focus on environmental </a:t>
            </a:r>
            <a:r>
              <a:rPr lang="en-US" sz="2800" u="sng" kern="1200" dirty="0">
                <a:solidFill>
                  <a:schemeClr val="tx1"/>
                </a:solidFill>
                <a:effectLst/>
                <a:latin typeface="+mn-lt"/>
                <a:ea typeface="+mn-ea"/>
                <a:cs typeface="+mn-cs"/>
              </a:rPr>
              <a:t>and</a:t>
            </a:r>
            <a:r>
              <a:rPr lang="en-US" sz="2800" kern="1200" dirty="0">
                <a:solidFill>
                  <a:schemeClr val="tx1"/>
                </a:solidFill>
                <a:effectLst/>
                <a:latin typeface="+mn-lt"/>
                <a:ea typeface="+mn-ea"/>
                <a:cs typeface="+mn-cs"/>
              </a:rPr>
              <a:t> road improvements</a:t>
            </a:r>
          </a:p>
          <a:p>
            <a:endParaRPr lang="en-US" dirty="0">
              <a:solidFill>
                <a:srgbClr val="FF0000"/>
              </a:solidFill>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3.7.3: Eligible Projects</a:t>
            </a:r>
          </a:p>
        </p:txBody>
      </p:sp>
      <p:pic>
        <p:nvPicPr>
          <p:cNvPr id="4" name="Picture 3" descr="A picture containing grass, sky, outdoor, field&#10;&#10;Description automatically generated">
            <a:extLst>
              <a:ext uri="{FF2B5EF4-FFF2-40B4-BE49-F238E27FC236}">
                <a16:creationId xmlns:a16="http://schemas.microsoft.com/office/drawing/2014/main" id="{3D7814E1-2C9A-79A1-7D64-7A34AC645DE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5487" y="2361314"/>
            <a:ext cx="11019210" cy="4039484"/>
          </a:xfrm>
          <a:prstGeom prst="rect">
            <a:avLst/>
          </a:prstGeom>
        </p:spPr>
      </p:pic>
    </p:spTree>
    <p:extLst>
      <p:ext uri="{BB962C8B-B14F-4D97-AF65-F5344CB8AC3E}">
        <p14:creationId xmlns:p14="http://schemas.microsoft.com/office/powerpoint/2010/main" val="110337549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1" y="1325274"/>
            <a:ext cx="9170897" cy="4725903"/>
          </a:xfrm>
        </p:spPr>
        <p:txBody>
          <a:bodyPr vert="horz" lIns="91440" tIns="45720" rIns="91440" bIns="45720" rtlCol="0" anchor="t">
            <a:normAutofit lnSpcReduction="10000"/>
          </a:bodyPr>
          <a:lstStyle/>
          <a:p>
            <a:pPr marL="0" lvl="0" indent="0">
              <a:buNone/>
            </a:pPr>
            <a:r>
              <a:rPr lang="en-US" sz="3200" b="1" u="sng" kern="1200" dirty="0">
                <a:solidFill>
                  <a:schemeClr val="tx1"/>
                </a:solidFill>
                <a:effectLst/>
                <a:latin typeface="+mn-lt"/>
                <a:ea typeface="+mn-ea"/>
                <a:cs typeface="+mn-cs"/>
              </a:rPr>
              <a:t>Eligible Projects</a:t>
            </a:r>
          </a:p>
          <a:p>
            <a:pPr lvl="0"/>
            <a:r>
              <a:rPr lang="en-US" sz="3200" kern="1200" dirty="0">
                <a:solidFill>
                  <a:schemeClr val="tx1"/>
                </a:solidFill>
                <a:effectLst/>
                <a:latin typeface="+mn-lt"/>
                <a:ea typeface="+mn-ea"/>
                <a:cs typeface="+mn-cs"/>
              </a:rPr>
              <a:t>Use ESM practices as described in section 1.4</a:t>
            </a:r>
            <a:endParaRPr lang="en-US" sz="44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Spread out and slow down storm water</a:t>
            </a:r>
          </a:p>
          <a:p>
            <a:pPr lvl="1"/>
            <a:r>
              <a:rPr lang="en-US" sz="2800" kern="1200" dirty="0">
                <a:solidFill>
                  <a:schemeClr val="tx1"/>
                </a:solidFill>
                <a:effectLst/>
                <a:latin typeface="+mn-lt"/>
                <a:ea typeface="+mn-ea"/>
                <a:cs typeface="+mn-cs"/>
              </a:rPr>
              <a:t>Reduce sediment</a:t>
            </a:r>
            <a:endParaRPr lang="en-US" sz="40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Reduce concentrated drainage</a:t>
            </a:r>
          </a:p>
          <a:p>
            <a:r>
              <a:rPr lang="en-US" dirty="0"/>
              <a:t>Program focus is on long-term environmental and road improvements</a:t>
            </a:r>
          </a:p>
          <a:p>
            <a:pPr lvl="1"/>
            <a:r>
              <a:rPr lang="en-US" kern="1200" dirty="0">
                <a:solidFill>
                  <a:schemeClr val="tx1"/>
                </a:solidFill>
                <a:effectLst/>
                <a:latin typeface="+mn-lt"/>
                <a:ea typeface="+mn-ea"/>
                <a:cs typeface="+mn-cs"/>
              </a:rPr>
              <a:t>“routine maintenance” is not eligible for funding</a:t>
            </a:r>
          </a:p>
          <a:p>
            <a:pPr lvl="2"/>
            <a:r>
              <a:rPr lang="en-US" dirty="0"/>
              <a:t>Crack sealing</a:t>
            </a:r>
          </a:p>
          <a:p>
            <a:pPr lvl="2"/>
            <a:r>
              <a:rPr lang="en-US" kern="1200" dirty="0">
                <a:solidFill>
                  <a:schemeClr val="tx1"/>
                </a:solidFill>
                <a:effectLst/>
                <a:latin typeface="+mn-lt"/>
                <a:ea typeface="+mn-ea"/>
                <a:cs typeface="+mn-cs"/>
              </a:rPr>
              <a:t>Grading roads</a:t>
            </a:r>
          </a:p>
          <a:p>
            <a:pPr lvl="2"/>
            <a:r>
              <a:rPr lang="en-US" dirty="0"/>
              <a:t>Bridge repairs, work on undersized stream crossings</a:t>
            </a:r>
            <a:endParaRPr lang="en-US" dirty="0">
              <a:solidFill>
                <a:srgbClr val="FF0000"/>
              </a:solidFill>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3.7.3: Eligible Projects</a:t>
            </a:r>
          </a:p>
        </p:txBody>
      </p:sp>
    </p:spTree>
    <p:extLst>
      <p:ext uri="{BB962C8B-B14F-4D97-AF65-F5344CB8AC3E}">
        <p14:creationId xmlns:p14="http://schemas.microsoft.com/office/powerpoint/2010/main" val="193527761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1" y="1325274"/>
            <a:ext cx="9170897" cy="4725903"/>
          </a:xfrm>
        </p:spPr>
        <p:txBody>
          <a:bodyPr vert="horz" lIns="91440" tIns="45720" rIns="91440" bIns="45720" rtlCol="0" anchor="t">
            <a:normAutofit lnSpcReduction="10000"/>
          </a:bodyPr>
          <a:lstStyle/>
          <a:p>
            <a:pPr marL="0" lvl="0" indent="0">
              <a:buNone/>
            </a:pPr>
            <a:r>
              <a:rPr lang="en-US" sz="3200" b="1" u="sng" kern="1200" dirty="0">
                <a:solidFill>
                  <a:schemeClr val="tx1"/>
                </a:solidFill>
                <a:effectLst/>
                <a:latin typeface="+mn-lt"/>
                <a:ea typeface="+mn-ea"/>
                <a:cs typeface="+mn-cs"/>
              </a:rPr>
              <a:t>Eligible Projects</a:t>
            </a:r>
          </a:p>
          <a:p>
            <a:pPr lvl="0"/>
            <a:r>
              <a:rPr lang="en-US" sz="3200" kern="1200" dirty="0">
                <a:solidFill>
                  <a:schemeClr val="tx1"/>
                </a:solidFill>
                <a:effectLst/>
                <a:latin typeface="+mn-lt"/>
                <a:ea typeface="+mn-ea"/>
                <a:cs typeface="+mn-cs"/>
              </a:rPr>
              <a:t>Use ESM practices as described in section 1.4</a:t>
            </a:r>
            <a:endParaRPr lang="en-US" sz="44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Spread out and slow down storm water</a:t>
            </a:r>
          </a:p>
          <a:p>
            <a:pPr lvl="1"/>
            <a:r>
              <a:rPr lang="en-US" sz="2800" kern="1200" dirty="0">
                <a:solidFill>
                  <a:schemeClr val="tx1"/>
                </a:solidFill>
                <a:effectLst/>
                <a:latin typeface="+mn-lt"/>
                <a:ea typeface="+mn-ea"/>
                <a:cs typeface="+mn-cs"/>
              </a:rPr>
              <a:t>Reduce sediment</a:t>
            </a:r>
            <a:endParaRPr lang="en-US" sz="40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Reduce concentrated drainage</a:t>
            </a:r>
          </a:p>
          <a:p>
            <a:r>
              <a:rPr lang="en-US" dirty="0"/>
              <a:t>Program focus is on long-term environmental and road improvements</a:t>
            </a:r>
          </a:p>
          <a:p>
            <a:pPr lvl="1"/>
            <a:r>
              <a:rPr lang="en-US" kern="1200" dirty="0">
                <a:solidFill>
                  <a:schemeClr val="tx1"/>
                </a:solidFill>
                <a:effectLst/>
                <a:latin typeface="+mn-lt"/>
                <a:ea typeface="+mn-ea"/>
                <a:cs typeface="+mn-cs"/>
              </a:rPr>
              <a:t>“routine maintenance” is not eligible for funding</a:t>
            </a:r>
          </a:p>
          <a:p>
            <a:pPr lvl="2"/>
            <a:r>
              <a:rPr lang="en-US" dirty="0"/>
              <a:t>Crack sealing</a:t>
            </a:r>
          </a:p>
          <a:p>
            <a:pPr lvl="2"/>
            <a:r>
              <a:rPr lang="en-US" kern="1200" dirty="0">
                <a:solidFill>
                  <a:schemeClr val="tx1"/>
                </a:solidFill>
                <a:effectLst/>
                <a:latin typeface="+mn-lt"/>
                <a:ea typeface="+mn-ea"/>
                <a:cs typeface="+mn-cs"/>
              </a:rPr>
              <a:t>Grading roads</a:t>
            </a:r>
          </a:p>
          <a:p>
            <a:pPr lvl="2"/>
            <a:r>
              <a:rPr lang="en-US" dirty="0"/>
              <a:t>Bridge repairs, work on undersized stream crossings</a:t>
            </a:r>
            <a:endParaRPr lang="en-US" dirty="0">
              <a:solidFill>
                <a:srgbClr val="FF0000"/>
              </a:solidFill>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3.7.3: Eligible Projects</a:t>
            </a:r>
          </a:p>
        </p:txBody>
      </p:sp>
    </p:spTree>
    <p:extLst>
      <p:ext uri="{BB962C8B-B14F-4D97-AF65-F5344CB8AC3E}">
        <p14:creationId xmlns:p14="http://schemas.microsoft.com/office/powerpoint/2010/main" val="602610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cs typeface="Calibri Light"/>
              </a:rPr>
              <a:t>DGLVR Program History</a:t>
            </a: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pic>
        <p:nvPicPr>
          <p:cNvPr id="3" name="Picture 2" descr="A machine on the road&#10;&#10;Description automatically generated with medium confidence">
            <a:extLst>
              <a:ext uri="{FF2B5EF4-FFF2-40B4-BE49-F238E27FC236}">
                <a16:creationId xmlns:a16="http://schemas.microsoft.com/office/drawing/2014/main" id="{FB541512-15F9-244B-8F3F-F200EF47E86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7471" y="1635487"/>
            <a:ext cx="5648529" cy="42363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descr="A picture containing ground, outdoor, nature, rock&#10;&#10;Description automatically generated">
            <a:extLst>
              <a:ext uri="{FF2B5EF4-FFF2-40B4-BE49-F238E27FC236}">
                <a16:creationId xmlns:a16="http://schemas.microsoft.com/office/drawing/2014/main" id="{AA9BE5F7-F7AE-4473-18CE-8E775D063BC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490207" y="1635487"/>
            <a:ext cx="4994334" cy="42363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405584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1" y="1325274"/>
            <a:ext cx="9170897" cy="4725903"/>
          </a:xfrm>
        </p:spPr>
        <p:txBody>
          <a:bodyPr vert="horz" lIns="91440" tIns="45720" rIns="91440" bIns="45720" rtlCol="0" anchor="t">
            <a:normAutofit/>
          </a:bodyPr>
          <a:lstStyle/>
          <a:p>
            <a:pPr marL="0" lvl="0" indent="0">
              <a:buNone/>
            </a:pPr>
            <a:r>
              <a:rPr lang="en-US" sz="3200" b="1" u="sng" kern="1200" dirty="0">
                <a:solidFill>
                  <a:schemeClr val="tx1"/>
                </a:solidFill>
                <a:effectLst/>
                <a:latin typeface="+mn-lt"/>
                <a:ea typeface="+mn-ea"/>
                <a:cs typeface="+mn-cs"/>
              </a:rPr>
              <a:t>Eligible Project Expenses</a:t>
            </a:r>
          </a:p>
          <a:p>
            <a:pPr lvl="0"/>
            <a:r>
              <a:rPr lang="en-US" sz="3200" kern="1200" dirty="0">
                <a:solidFill>
                  <a:schemeClr val="tx1"/>
                </a:solidFill>
                <a:effectLst/>
                <a:latin typeface="+mn-lt"/>
                <a:ea typeface="+mn-ea"/>
                <a:cs typeface="+mn-cs"/>
              </a:rPr>
              <a:t>No program specific purchase requirements (use applicant’s established procedures for bidding and purchasing)</a:t>
            </a:r>
          </a:p>
          <a:p>
            <a:pPr lvl="0"/>
            <a:r>
              <a:rPr lang="en-US" sz="3200" kern="1200" dirty="0">
                <a:solidFill>
                  <a:schemeClr val="tx1"/>
                </a:solidFill>
                <a:effectLst/>
                <a:latin typeface="+mn-lt"/>
                <a:ea typeface="+mn-ea"/>
                <a:cs typeface="+mn-cs"/>
              </a:rPr>
              <a:t>Records of purchases must be kept (by the grant recipient) for 7</a:t>
            </a:r>
            <a:r>
              <a:rPr lang="en-US" sz="3200" kern="1200" baseline="0" dirty="0">
                <a:solidFill>
                  <a:schemeClr val="tx1"/>
                </a:solidFill>
                <a:effectLst/>
                <a:latin typeface="+mn-lt"/>
                <a:ea typeface="+mn-ea"/>
                <a:cs typeface="+mn-cs"/>
              </a:rPr>
              <a:t> </a:t>
            </a:r>
            <a:r>
              <a:rPr lang="en-US" sz="3200" kern="1200" dirty="0">
                <a:solidFill>
                  <a:schemeClr val="tx1"/>
                </a:solidFill>
                <a:effectLst/>
                <a:latin typeface="+mn-lt"/>
                <a:ea typeface="+mn-ea"/>
                <a:cs typeface="+mn-cs"/>
              </a:rPr>
              <a:t>years from project completion</a:t>
            </a:r>
          </a:p>
          <a:p>
            <a:pPr lvl="0"/>
            <a:r>
              <a:rPr lang="en-US" sz="3200" kern="1200" dirty="0">
                <a:solidFill>
                  <a:schemeClr val="tx1"/>
                </a:solidFill>
                <a:effectLst/>
                <a:latin typeface="+mn-lt"/>
                <a:ea typeface="+mn-ea"/>
                <a:cs typeface="+mn-cs"/>
              </a:rPr>
              <a:t>Applicants can apply for the full cost of all materials, equipment, and labor</a:t>
            </a: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3.7.3: Eligible Projects</a:t>
            </a:r>
          </a:p>
        </p:txBody>
      </p:sp>
    </p:spTree>
    <p:extLst>
      <p:ext uri="{BB962C8B-B14F-4D97-AF65-F5344CB8AC3E}">
        <p14:creationId xmlns:p14="http://schemas.microsoft.com/office/powerpoint/2010/main" val="288757722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1" y="1325274"/>
            <a:ext cx="9170897" cy="4725903"/>
          </a:xfrm>
        </p:spPr>
        <p:txBody>
          <a:bodyPr vert="horz" lIns="91440" tIns="45720" rIns="91440" bIns="45720" rtlCol="0" anchor="t">
            <a:normAutofit fontScale="85000" lnSpcReduction="20000"/>
          </a:bodyPr>
          <a:lstStyle/>
          <a:p>
            <a:pPr marL="0" lvl="0" indent="0">
              <a:buNone/>
            </a:pPr>
            <a:r>
              <a:rPr lang="en-US" sz="3200" b="1" u="sng" kern="1200" dirty="0">
                <a:solidFill>
                  <a:schemeClr val="tx1"/>
                </a:solidFill>
                <a:effectLst/>
                <a:latin typeface="+mn-lt"/>
                <a:ea typeface="+mn-ea"/>
                <a:cs typeface="+mn-cs"/>
              </a:rPr>
              <a:t>Municipal Purchasing webinars</a:t>
            </a:r>
          </a:p>
          <a:p>
            <a:pPr algn="l">
              <a:buFont typeface="Arial" panose="020B0604020202020204" pitchFamily="34" charset="0"/>
              <a:buChar char="•"/>
            </a:pPr>
            <a:r>
              <a:rPr lang="en-US" sz="2600" b="1" i="0" dirty="0">
                <a:solidFill>
                  <a:srgbClr val="525252"/>
                </a:solidFill>
                <a:effectLst/>
                <a:latin typeface="var(--h3_typography-font-family)"/>
              </a:rPr>
              <a:t>April 14, 2020: </a:t>
            </a:r>
            <a:r>
              <a:rPr lang="en-US" sz="2600" b="1" i="0" dirty="0">
                <a:solidFill>
                  <a:srgbClr val="FF0000"/>
                </a:solidFill>
                <a:effectLst/>
                <a:latin typeface="var(--h3_typography-font-family)"/>
              </a:rPr>
              <a:t>Municipal Bidding</a:t>
            </a:r>
          </a:p>
          <a:p>
            <a:pPr marL="742950" lvl="1" indent="-285750" algn="l">
              <a:buFont typeface="Arial" panose="020B0604020202020204" pitchFamily="34" charset="0"/>
              <a:buChar char="•"/>
            </a:pPr>
            <a:r>
              <a:rPr lang="en-US" sz="1800" b="0" i="0" dirty="0">
                <a:solidFill>
                  <a:srgbClr val="525252"/>
                </a:solidFill>
                <a:effectLst/>
                <a:latin typeface="Lato" panose="020F0502020204030203" pitchFamily="34" charset="0"/>
              </a:rPr>
              <a:t>This webinar reviewed various aspects of the municipal bidding process as it relates to municipal projects funded through the DGLVR Program.  It covered an overview of the bidding process and provided additional resources.</a:t>
            </a:r>
          </a:p>
          <a:p>
            <a:pPr marL="742950" lvl="1" indent="-285750" algn="l">
              <a:buFont typeface="Arial" panose="020B0604020202020204" pitchFamily="34" charset="0"/>
              <a:buChar char="•"/>
            </a:pPr>
            <a:r>
              <a:rPr lang="en-US" sz="1800" b="0" i="0" u="none" strike="noStrike" dirty="0">
                <a:solidFill>
                  <a:srgbClr val="525252"/>
                </a:solidFill>
                <a:effectLst/>
                <a:latin typeface="Lato" panose="020F0502020204030203" pitchFamily="34" charset="0"/>
                <a:hlinkClick r:id="rId2"/>
              </a:rPr>
              <a:t>Webinar Download</a:t>
            </a:r>
            <a:r>
              <a:rPr lang="en-US" sz="1800" b="0" i="0" dirty="0">
                <a:solidFill>
                  <a:srgbClr val="525252"/>
                </a:solidFill>
                <a:effectLst/>
                <a:latin typeface="Lato" panose="020F0502020204030203" pitchFamily="34" charset="0"/>
              </a:rPr>
              <a:t> (66.3 MB): MP4 format </a:t>
            </a:r>
            <a:r>
              <a:rPr lang="en-US" sz="1800" b="0" i="1" dirty="0">
                <a:solidFill>
                  <a:srgbClr val="525252"/>
                </a:solidFill>
                <a:effectLst/>
                <a:latin typeface="Lato" panose="020F0502020204030203" pitchFamily="34" charset="0"/>
              </a:rPr>
              <a:t> (~ 1 hour 8 minutes)</a:t>
            </a:r>
            <a:endParaRPr lang="en-US" sz="1800" b="0" i="0" dirty="0">
              <a:solidFill>
                <a:srgbClr val="525252"/>
              </a:solidFill>
              <a:effectLst/>
              <a:latin typeface="Lato" panose="020F0502020204030203" pitchFamily="34" charset="0"/>
            </a:endParaRPr>
          </a:p>
          <a:p>
            <a:pPr marL="742950" lvl="1" indent="-285750" algn="l">
              <a:buFont typeface="Arial" panose="020B0604020202020204" pitchFamily="34" charset="0"/>
              <a:buChar char="•"/>
            </a:pPr>
            <a:r>
              <a:rPr lang="en-US" sz="1800" b="0" i="0" dirty="0">
                <a:solidFill>
                  <a:srgbClr val="525252"/>
                </a:solidFill>
                <a:effectLst/>
                <a:latin typeface="Lato" panose="020F0502020204030203" pitchFamily="34" charset="0"/>
              </a:rPr>
              <a:t>Presentation Downloads:</a:t>
            </a:r>
          </a:p>
          <a:p>
            <a:pPr marL="1143000" lvl="2" indent="-228600" algn="l">
              <a:buFont typeface="Arial" panose="020B0604020202020204" pitchFamily="34" charset="0"/>
              <a:buChar char="•"/>
            </a:pPr>
            <a:r>
              <a:rPr lang="en-US" sz="1600" b="0" i="0" u="none" strike="noStrike" dirty="0">
                <a:solidFill>
                  <a:srgbClr val="525252"/>
                </a:solidFill>
                <a:effectLst/>
                <a:latin typeface="Lato" panose="020F0502020204030203" pitchFamily="34" charset="0"/>
                <a:hlinkClick r:id="rId3"/>
              </a:rPr>
              <a:t>Adobe PDF</a:t>
            </a:r>
            <a:r>
              <a:rPr lang="en-US" sz="1600" b="0" i="0" dirty="0">
                <a:solidFill>
                  <a:srgbClr val="525252"/>
                </a:solidFill>
                <a:effectLst/>
                <a:latin typeface="Lato" panose="020F0502020204030203" pitchFamily="34" charset="0"/>
              </a:rPr>
              <a:t> (8.81 MB)</a:t>
            </a:r>
          </a:p>
          <a:p>
            <a:pPr marL="1143000" lvl="2" indent="-228600" algn="l">
              <a:buFont typeface="Arial" panose="020B0604020202020204" pitchFamily="34" charset="0"/>
              <a:buChar char="•"/>
            </a:pPr>
            <a:r>
              <a:rPr lang="en-US" sz="1600" b="0" i="0" u="none" strike="noStrike" dirty="0">
                <a:solidFill>
                  <a:srgbClr val="525252"/>
                </a:solidFill>
                <a:effectLst/>
                <a:latin typeface="Lato" panose="020F0502020204030203" pitchFamily="34" charset="0"/>
                <a:hlinkClick r:id="rId4"/>
              </a:rPr>
              <a:t>MS </a:t>
            </a:r>
            <a:r>
              <a:rPr lang="en-US" sz="1600" b="0" i="0" u="none" strike="noStrike" dirty="0" err="1">
                <a:solidFill>
                  <a:srgbClr val="525252"/>
                </a:solidFill>
                <a:effectLst/>
                <a:latin typeface="Lato" panose="020F0502020204030203" pitchFamily="34" charset="0"/>
                <a:hlinkClick r:id="rId4"/>
              </a:rPr>
              <a:t>Powerpoint</a:t>
            </a:r>
            <a:r>
              <a:rPr lang="en-US" sz="1600" b="0" i="0" dirty="0">
                <a:solidFill>
                  <a:srgbClr val="525252"/>
                </a:solidFill>
                <a:effectLst/>
                <a:latin typeface="Lato" panose="020F0502020204030203" pitchFamily="34" charset="0"/>
              </a:rPr>
              <a:t> (16.9 MB)</a:t>
            </a:r>
          </a:p>
          <a:p>
            <a:pPr algn="l">
              <a:buFont typeface="Arial" panose="020B0604020202020204" pitchFamily="34" charset="0"/>
              <a:buChar char="•"/>
            </a:pPr>
            <a:r>
              <a:rPr lang="en-US" sz="2600" b="1" i="0" dirty="0">
                <a:solidFill>
                  <a:srgbClr val="525252"/>
                </a:solidFill>
                <a:effectLst/>
                <a:latin typeface="var(--h3_typography-font-family)"/>
              </a:rPr>
              <a:t>June 9, 2020: </a:t>
            </a:r>
            <a:r>
              <a:rPr lang="en-US" sz="2600" b="1" i="0" dirty="0">
                <a:solidFill>
                  <a:srgbClr val="FF0000"/>
                </a:solidFill>
                <a:effectLst/>
                <a:latin typeface="var(--h3_typography-font-family)"/>
              </a:rPr>
              <a:t>COSTARS and Purchasing</a:t>
            </a:r>
          </a:p>
          <a:p>
            <a:pPr marL="742950" lvl="1" indent="-285750" algn="l">
              <a:buFont typeface="Arial" panose="020B0604020202020204" pitchFamily="34" charset="0"/>
              <a:buChar char="•"/>
            </a:pPr>
            <a:r>
              <a:rPr lang="en-US" sz="1900" b="0" i="0" dirty="0">
                <a:solidFill>
                  <a:srgbClr val="525252"/>
                </a:solidFill>
                <a:effectLst/>
                <a:latin typeface="Lato" panose="020F0502020204030203" pitchFamily="34" charset="0"/>
              </a:rPr>
              <a:t>As part of the 4/14/20 “Municipal Bidding” webinar, there was some discussion and a request for more information about the COSTARS program, a cooperative purchasing program designed to make purchasing both easier and price competitive for public entities. Felicia Campbell &amp; Kim </a:t>
            </a:r>
            <a:r>
              <a:rPr lang="en-US" sz="1900" b="0" i="0" dirty="0" err="1">
                <a:solidFill>
                  <a:srgbClr val="525252"/>
                </a:solidFill>
                <a:effectLst/>
                <a:latin typeface="Lato" panose="020F0502020204030203" pitchFamily="34" charset="0"/>
              </a:rPr>
              <a:t>Bullivant</a:t>
            </a:r>
            <a:r>
              <a:rPr lang="en-US" sz="1900" b="0" i="0" dirty="0">
                <a:solidFill>
                  <a:srgbClr val="525252"/>
                </a:solidFill>
                <a:effectLst/>
                <a:latin typeface="Lato" panose="020F0502020204030203" pitchFamily="34" charset="0"/>
              </a:rPr>
              <a:t>, two representatives from COSTARS, presented information and answered available for questions.</a:t>
            </a:r>
          </a:p>
          <a:p>
            <a:pPr marL="742950" lvl="1" indent="-285750" algn="l">
              <a:buFont typeface="Arial" panose="020B0604020202020204" pitchFamily="34" charset="0"/>
              <a:buChar char="•"/>
            </a:pPr>
            <a:r>
              <a:rPr lang="en-US" sz="1900" b="0" i="0" u="none" strike="noStrike" dirty="0">
                <a:solidFill>
                  <a:srgbClr val="525252"/>
                </a:solidFill>
                <a:effectLst/>
                <a:latin typeface="Lato" panose="020F0502020204030203" pitchFamily="34" charset="0"/>
                <a:hlinkClick r:id="rId5"/>
              </a:rPr>
              <a:t>Webinar Download</a:t>
            </a:r>
            <a:r>
              <a:rPr lang="en-US" sz="1900" b="0" i="0" dirty="0">
                <a:solidFill>
                  <a:srgbClr val="525252"/>
                </a:solidFill>
                <a:effectLst/>
                <a:latin typeface="Lato" panose="020F0502020204030203" pitchFamily="34" charset="0"/>
              </a:rPr>
              <a:t> (178 MB): MP4 format </a:t>
            </a:r>
            <a:r>
              <a:rPr lang="en-US" sz="1900" b="0" i="1" dirty="0">
                <a:solidFill>
                  <a:srgbClr val="525252"/>
                </a:solidFill>
                <a:effectLst/>
                <a:latin typeface="Lato" panose="020F0502020204030203" pitchFamily="34" charset="0"/>
              </a:rPr>
              <a:t> (~ 1 hour 19 minutes)</a:t>
            </a:r>
            <a:endParaRPr lang="en-US" sz="1900" b="0" i="0" dirty="0">
              <a:solidFill>
                <a:srgbClr val="525252"/>
              </a:solidFill>
              <a:effectLst/>
              <a:latin typeface="Lato" panose="020F0502020204030203" pitchFamily="34" charset="0"/>
            </a:endParaRPr>
          </a:p>
          <a:p>
            <a:pPr marL="742950" lvl="1" indent="-285750" algn="l">
              <a:buFont typeface="Arial" panose="020B0604020202020204" pitchFamily="34" charset="0"/>
              <a:buChar char="•"/>
            </a:pPr>
            <a:r>
              <a:rPr lang="en-US" sz="1900" b="0" i="0" dirty="0">
                <a:solidFill>
                  <a:srgbClr val="525252"/>
                </a:solidFill>
                <a:effectLst/>
                <a:latin typeface="Lato" panose="020F0502020204030203" pitchFamily="34" charset="0"/>
              </a:rPr>
              <a:t>Presentation Downloads:</a:t>
            </a:r>
          </a:p>
          <a:p>
            <a:pPr marL="1143000" lvl="2" indent="-228600" algn="l">
              <a:buFont typeface="Arial" panose="020B0604020202020204" pitchFamily="34" charset="0"/>
              <a:buChar char="•"/>
            </a:pPr>
            <a:r>
              <a:rPr lang="en-US" sz="1700" b="0" i="0" u="none" strike="noStrike" dirty="0">
                <a:solidFill>
                  <a:srgbClr val="525252"/>
                </a:solidFill>
                <a:effectLst/>
                <a:latin typeface="Lato" panose="020F0502020204030203" pitchFamily="34" charset="0"/>
                <a:hlinkClick r:id="rId6"/>
              </a:rPr>
              <a:t>Adobe PDF</a:t>
            </a:r>
            <a:r>
              <a:rPr lang="en-US" sz="1700" b="0" i="0" dirty="0">
                <a:solidFill>
                  <a:srgbClr val="525252"/>
                </a:solidFill>
                <a:effectLst/>
                <a:latin typeface="Lato" panose="020F0502020204030203" pitchFamily="34" charset="0"/>
              </a:rPr>
              <a:t> (7.3 MB)</a:t>
            </a:r>
          </a:p>
          <a:p>
            <a:pPr marL="1143000" lvl="2" indent="-228600" algn="l">
              <a:buFont typeface="Arial" panose="020B0604020202020204" pitchFamily="34" charset="0"/>
              <a:buChar char="•"/>
            </a:pPr>
            <a:r>
              <a:rPr lang="en-US" sz="1700" b="0" i="0" u="none" strike="noStrike" dirty="0">
                <a:solidFill>
                  <a:srgbClr val="525252"/>
                </a:solidFill>
                <a:effectLst/>
                <a:latin typeface="Lato" panose="020F0502020204030203" pitchFamily="34" charset="0"/>
                <a:hlinkClick r:id="rId7"/>
              </a:rPr>
              <a:t>MS </a:t>
            </a:r>
            <a:r>
              <a:rPr lang="en-US" sz="1700" b="0" i="0" u="none" strike="noStrike" dirty="0" err="1">
                <a:solidFill>
                  <a:srgbClr val="525252"/>
                </a:solidFill>
                <a:effectLst/>
                <a:latin typeface="Lato" panose="020F0502020204030203" pitchFamily="34" charset="0"/>
                <a:hlinkClick r:id="rId7"/>
              </a:rPr>
              <a:t>Powerpoint</a:t>
            </a:r>
            <a:r>
              <a:rPr lang="en-US" sz="1700" b="0" i="0" dirty="0">
                <a:solidFill>
                  <a:srgbClr val="525252"/>
                </a:solidFill>
                <a:effectLst/>
                <a:latin typeface="Lato" panose="020F0502020204030203" pitchFamily="34" charset="0"/>
              </a:rPr>
              <a:t> (8.72 MB)</a:t>
            </a: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3.7.3: Eligible Projects</a:t>
            </a:r>
          </a:p>
        </p:txBody>
      </p:sp>
    </p:spTree>
    <p:extLst>
      <p:ext uri="{BB962C8B-B14F-4D97-AF65-F5344CB8AC3E}">
        <p14:creationId xmlns:p14="http://schemas.microsoft.com/office/powerpoint/2010/main" val="354548536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3" y="1201268"/>
            <a:ext cx="9170897" cy="4725903"/>
          </a:xfrm>
        </p:spPr>
        <p:txBody>
          <a:bodyPr vert="horz" lIns="91440" tIns="45720" rIns="91440" bIns="45720" rtlCol="0" anchor="t">
            <a:normAutofit/>
          </a:bodyPr>
          <a:lstStyle/>
          <a:p>
            <a:pPr marL="0" lvl="0" indent="0">
              <a:buNone/>
            </a:pPr>
            <a:r>
              <a:rPr lang="en-US" sz="3200" b="1" u="sng" kern="1200" dirty="0">
                <a:solidFill>
                  <a:schemeClr val="tx1"/>
                </a:solidFill>
                <a:effectLst/>
                <a:latin typeface="+mn-lt"/>
                <a:ea typeface="+mn-ea"/>
                <a:cs typeface="+mn-cs"/>
              </a:rPr>
              <a:t>Materials</a:t>
            </a:r>
          </a:p>
          <a:p>
            <a:pPr lvl="0"/>
            <a:r>
              <a:rPr lang="en-US" sz="3200" kern="1200" dirty="0">
                <a:solidFill>
                  <a:schemeClr val="tx1"/>
                </a:solidFill>
                <a:effectLst/>
                <a:latin typeface="+mn-lt"/>
                <a:ea typeface="+mn-ea"/>
                <a:cs typeface="+mn-cs"/>
              </a:rPr>
              <a:t>Typical materials include pipe, stone, fabric, etc.</a:t>
            </a:r>
            <a:endParaRPr lang="en-US" sz="4400" kern="1200" dirty="0">
              <a:solidFill>
                <a:schemeClr val="tx1"/>
              </a:solidFill>
              <a:effectLst/>
              <a:latin typeface="+mn-lt"/>
              <a:ea typeface="+mn-ea"/>
              <a:cs typeface="+mn-cs"/>
            </a:endParaRPr>
          </a:p>
          <a:p>
            <a:pPr lvl="0"/>
            <a:r>
              <a:rPr lang="en-US" sz="3200" kern="1200" dirty="0">
                <a:solidFill>
                  <a:schemeClr val="tx1"/>
                </a:solidFill>
                <a:effectLst/>
                <a:latin typeface="+mn-lt"/>
                <a:ea typeface="+mn-ea"/>
                <a:cs typeface="+mn-cs"/>
              </a:rPr>
              <a:t>Products with leaching potential must meet SCC standards for non-pollution.  Approved </a:t>
            </a:r>
            <a:r>
              <a:rPr lang="en-US" sz="3200" kern="1200" dirty="0">
                <a:effectLst/>
                <a:latin typeface="+mn-lt"/>
                <a:ea typeface="+mn-ea"/>
                <a:cs typeface="+mn-cs"/>
              </a:rPr>
              <a:t>products list on </a:t>
            </a:r>
            <a:r>
              <a:rPr lang="en-US" sz="3200" kern="1200" dirty="0">
                <a:effectLst/>
                <a:latin typeface="+mn-lt"/>
                <a:ea typeface="+mn-ea"/>
                <a:cs typeface="+mn-cs"/>
                <a:hlinkClick r:id="rId2">
                  <a:extLst>
                    <a:ext uri="{A12FA001-AC4F-418D-AE19-62706E023703}">
                      <ahyp:hlinkClr xmlns:ahyp="http://schemas.microsoft.com/office/drawing/2018/hyperlinkcolor" val="tx"/>
                    </a:ext>
                  </a:extLst>
                </a:hlinkClick>
              </a:rPr>
              <a:t>www.dirtandgravelroads.org</a:t>
            </a:r>
            <a:r>
              <a:rPr lang="en-US" sz="3200" kern="1200" dirty="0">
                <a:effectLst/>
                <a:latin typeface="+mn-lt"/>
                <a:ea typeface="+mn-ea"/>
                <a:cs typeface="+mn-cs"/>
              </a:rPr>
              <a:t>.</a:t>
            </a: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3.7.4: Eligible Project Expenses</a:t>
            </a:r>
          </a:p>
        </p:txBody>
      </p:sp>
      <p:pic>
        <p:nvPicPr>
          <p:cNvPr id="4" name="Picture 3" descr="A picture containing outdoor, tree, grass, orange&#10;&#10;Description automatically generated">
            <a:extLst>
              <a:ext uri="{FF2B5EF4-FFF2-40B4-BE49-F238E27FC236}">
                <a16:creationId xmlns:a16="http://schemas.microsoft.com/office/drawing/2014/main" id="{C6BD94F0-DB21-8E49-34B1-AA2BF69751E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748637" y="3794433"/>
            <a:ext cx="3673750" cy="2286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A picture containing outdoor, grass, ground, way&#10;&#10;Description automatically generated">
            <a:extLst>
              <a:ext uri="{FF2B5EF4-FFF2-40B4-BE49-F238E27FC236}">
                <a16:creationId xmlns:a16="http://schemas.microsoft.com/office/drawing/2014/main" id="{33D008FE-7365-331D-587C-EA89B2B5BA3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84272" y="3826692"/>
            <a:ext cx="3824636" cy="22865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6DB3CE8B-BE29-CFF3-EBF7-D6D52BC6BCE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5400000">
            <a:off x="4980632" y="3703059"/>
            <a:ext cx="2230736" cy="24035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0386836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3" y="1201268"/>
            <a:ext cx="9170897" cy="4725903"/>
          </a:xfrm>
        </p:spPr>
        <p:txBody>
          <a:bodyPr vert="horz" lIns="91440" tIns="45720" rIns="91440" bIns="45720" rtlCol="0" anchor="t">
            <a:normAutofit/>
          </a:bodyPr>
          <a:lstStyle/>
          <a:p>
            <a:pPr marL="0" lvl="0" indent="0">
              <a:buNone/>
            </a:pPr>
            <a:r>
              <a:rPr lang="en-US" sz="3200" b="1" u="sng" kern="1200" dirty="0">
                <a:solidFill>
                  <a:schemeClr val="tx1"/>
                </a:solidFill>
                <a:effectLst/>
                <a:latin typeface="+mn-lt"/>
                <a:ea typeface="+mn-ea"/>
                <a:cs typeface="+mn-cs"/>
              </a:rPr>
              <a:t>Materials</a:t>
            </a:r>
          </a:p>
          <a:p>
            <a:r>
              <a:rPr lang="en-US" dirty="0"/>
              <a:t>Inlets and outlets of all cross pipes </a:t>
            </a:r>
            <a:r>
              <a:rPr lang="en-US" u="sng" dirty="0"/>
              <a:t>must</a:t>
            </a:r>
            <a:r>
              <a:rPr lang="en-US" dirty="0"/>
              <a:t> have erosion protection, </a:t>
            </a:r>
            <a:r>
              <a:rPr lang="en-US" u="sng" dirty="0"/>
              <a:t>such as headwalls, </a:t>
            </a:r>
            <a:r>
              <a:rPr lang="en-US" u="sng" dirty="0" err="1"/>
              <a:t>endwalls</a:t>
            </a:r>
            <a:r>
              <a:rPr lang="en-US" dirty="0"/>
              <a:t>, drop inlet boxes, and/or rip rap. All stream crossing structures must have a headwall and </a:t>
            </a:r>
            <a:r>
              <a:rPr lang="en-US" dirty="0" err="1"/>
              <a:t>endwall</a:t>
            </a:r>
            <a:r>
              <a:rPr lang="en-US" dirty="0"/>
              <a:t>.</a:t>
            </a: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3.7.4: Eligible Project Expenses</a:t>
            </a:r>
          </a:p>
        </p:txBody>
      </p:sp>
      <p:pic>
        <p:nvPicPr>
          <p:cNvPr id="7" name="Picture 6" descr="A picture containing tree, outdoor&#10;&#10;Description automatically generated">
            <a:extLst>
              <a:ext uri="{FF2B5EF4-FFF2-40B4-BE49-F238E27FC236}">
                <a16:creationId xmlns:a16="http://schemas.microsoft.com/office/drawing/2014/main" id="{2041D4F9-77E4-B62E-E6AD-C14EE017A49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5838567" y="3439338"/>
            <a:ext cx="3390901" cy="33702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A picture containing outdoor, rock&#10;&#10;Description automatically generated">
            <a:extLst>
              <a:ext uri="{FF2B5EF4-FFF2-40B4-BE49-F238E27FC236}">
                <a16:creationId xmlns:a16="http://schemas.microsoft.com/office/drawing/2014/main" id="{8B16503B-A3B3-424B-A608-FBA6B624D11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2105" y="3428999"/>
            <a:ext cx="4521200" cy="3390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2139718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3" y="1201268"/>
            <a:ext cx="9170897" cy="4725903"/>
          </a:xfrm>
        </p:spPr>
        <p:txBody>
          <a:bodyPr vert="horz" lIns="91440" tIns="45720" rIns="91440" bIns="45720" rtlCol="0" anchor="t">
            <a:normAutofit/>
          </a:bodyPr>
          <a:lstStyle/>
          <a:p>
            <a:pPr marL="0" lvl="0" indent="0">
              <a:buNone/>
            </a:pPr>
            <a:r>
              <a:rPr lang="en-US" sz="3200" b="1" u="sng" kern="1200" dirty="0">
                <a:solidFill>
                  <a:schemeClr val="tx1"/>
                </a:solidFill>
                <a:effectLst/>
                <a:latin typeface="+mn-lt"/>
                <a:ea typeface="+mn-ea"/>
                <a:cs typeface="+mn-cs"/>
              </a:rPr>
              <a:t>Equipment</a:t>
            </a:r>
          </a:p>
          <a:p>
            <a:pPr lvl="0"/>
            <a:r>
              <a:rPr lang="en-US" kern="1200" dirty="0">
                <a:solidFill>
                  <a:schemeClr val="tx1"/>
                </a:solidFill>
                <a:effectLst/>
                <a:latin typeface="+mn-lt"/>
                <a:ea typeface="+mn-ea"/>
                <a:cs typeface="+mn-cs"/>
              </a:rPr>
              <a:t>Reimbursement of applicant owned equipment  is eligible (@ FEMA rates)</a:t>
            </a:r>
          </a:p>
          <a:p>
            <a:pPr lvl="0"/>
            <a:r>
              <a:rPr lang="en-US" sz="3200" dirty="0"/>
              <a:t>Equipment c</a:t>
            </a:r>
            <a:r>
              <a:rPr lang="en-US" kern="1200" dirty="0">
                <a:solidFill>
                  <a:schemeClr val="tx1"/>
                </a:solidFill>
                <a:effectLst/>
                <a:latin typeface="+mn-lt"/>
                <a:ea typeface="+mn-ea"/>
                <a:cs typeface="+mn-cs"/>
              </a:rPr>
              <a:t>an be rented, in which</a:t>
            </a:r>
            <a:r>
              <a:rPr lang="en-US" kern="1200" baseline="0" dirty="0">
                <a:solidFill>
                  <a:schemeClr val="tx1"/>
                </a:solidFill>
                <a:effectLst/>
                <a:latin typeface="+mn-lt"/>
                <a:ea typeface="+mn-ea"/>
                <a:cs typeface="+mn-cs"/>
              </a:rPr>
              <a:t> FEMA rates do not apply (use actual rental cost)</a:t>
            </a: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3.7.4: Eligible Project Expenses</a:t>
            </a:r>
          </a:p>
        </p:txBody>
      </p:sp>
      <p:pic>
        <p:nvPicPr>
          <p:cNvPr id="4" name="Picture 3" descr="A picture containing ground, person, outdoor, farm machine&#10;&#10;Description automatically generated">
            <a:extLst>
              <a:ext uri="{FF2B5EF4-FFF2-40B4-BE49-F238E27FC236}">
                <a16:creationId xmlns:a16="http://schemas.microsoft.com/office/drawing/2014/main" id="{FE3E54B6-FD89-E79A-72D5-37A6C56CEC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42112" y="3648721"/>
            <a:ext cx="4191000" cy="3143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A picture containing tree, ground, outdoor, power shovel&#10;&#10;Description automatically generated">
            <a:extLst>
              <a:ext uri="{FF2B5EF4-FFF2-40B4-BE49-F238E27FC236}">
                <a16:creationId xmlns:a16="http://schemas.microsoft.com/office/drawing/2014/main" id="{8DDEBE7E-9D93-C308-8C0B-90EF82E5BE9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7484" y="3648720"/>
            <a:ext cx="4279038" cy="32092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0205217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3" y="1201268"/>
            <a:ext cx="9170897" cy="4725903"/>
          </a:xfrm>
        </p:spPr>
        <p:txBody>
          <a:bodyPr vert="horz" lIns="91440" tIns="45720" rIns="91440" bIns="45720" rtlCol="0" anchor="t">
            <a:normAutofit/>
          </a:bodyPr>
          <a:lstStyle/>
          <a:p>
            <a:pPr marL="0" lvl="0" indent="0">
              <a:buNone/>
            </a:pPr>
            <a:r>
              <a:rPr lang="en-US" sz="3200" b="1" u="sng" kern="1200" dirty="0">
                <a:solidFill>
                  <a:schemeClr val="tx1"/>
                </a:solidFill>
                <a:effectLst/>
                <a:latin typeface="+mn-lt"/>
                <a:ea typeface="+mn-ea"/>
                <a:cs typeface="+mn-cs"/>
              </a:rPr>
              <a:t>Equipment</a:t>
            </a:r>
          </a:p>
          <a:p>
            <a:pPr lvl="0"/>
            <a:r>
              <a:rPr lang="en-US" dirty="0"/>
              <a:t>Contact Commission or Center staff for questions about equipment without listed FEMA rates. </a:t>
            </a:r>
          </a:p>
          <a:p>
            <a:pPr lvl="0"/>
            <a:r>
              <a:rPr lang="en-US" dirty="0"/>
              <a:t>Where FEMA rates do not accurately reflect local equipment costs, applicants may request approval to use other rates, if written documentation can be provided.</a:t>
            </a: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3.7.4: Eligible Project Expenses</a:t>
            </a:r>
          </a:p>
        </p:txBody>
      </p:sp>
    </p:spTree>
    <p:extLst>
      <p:ext uri="{BB962C8B-B14F-4D97-AF65-F5344CB8AC3E}">
        <p14:creationId xmlns:p14="http://schemas.microsoft.com/office/powerpoint/2010/main" val="168744628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2" descr="http://global3.memecdn.com/Road-work_o_3401.jpg">
            <a:extLst>
              <a:ext uri="{FF2B5EF4-FFF2-40B4-BE49-F238E27FC236}">
                <a16:creationId xmlns:a16="http://schemas.microsoft.com/office/drawing/2014/main" id="{74ECCC07-DCE8-02E1-CE1A-FC6EA5D0833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8915400" cy="692854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DD523FB-AA98-C0B2-8B18-B4F04C8D9315}"/>
              </a:ext>
            </a:extLst>
          </p:cNvPr>
          <p:cNvSpPr txBox="1"/>
          <p:nvPr/>
        </p:nvSpPr>
        <p:spPr>
          <a:xfrm>
            <a:off x="0" y="0"/>
            <a:ext cx="5625771" cy="461665"/>
          </a:xfrm>
          <a:prstGeom prst="rect">
            <a:avLst/>
          </a:prstGeom>
          <a:solidFill>
            <a:schemeClr val="bg1"/>
          </a:solidFill>
          <a:ln>
            <a:solidFill>
              <a:schemeClr val="tx1"/>
            </a:solidFill>
          </a:ln>
        </p:spPr>
        <p:txBody>
          <a:bodyPr wrap="none" rtlCol="0">
            <a:spAutoFit/>
          </a:bodyPr>
          <a:lstStyle/>
          <a:p>
            <a:r>
              <a:rPr lang="en-US" sz="2400" b="1" dirty="0"/>
              <a:t>Does this go under equipment, or labor???</a:t>
            </a:r>
          </a:p>
        </p:txBody>
      </p:sp>
    </p:spTree>
    <p:extLst>
      <p:ext uri="{BB962C8B-B14F-4D97-AF65-F5344CB8AC3E}">
        <p14:creationId xmlns:p14="http://schemas.microsoft.com/office/powerpoint/2010/main" val="246939853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3" y="1201268"/>
            <a:ext cx="9170897" cy="4725903"/>
          </a:xfrm>
        </p:spPr>
        <p:txBody>
          <a:bodyPr vert="horz" lIns="91440" tIns="45720" rIns="91440" bIns="45720" rtlCol="0" anchor="t">
            <a:normAutofit/>
          </a:bodyPr>
          <a:lstStyle/>
          <a:p>
            <a:pPr marL="0" lvl="0" indent="0">
              <a:buNone/>
            </a:pPr>
            <a:r>
              <a:rPr lang="en-US" sz="3200" b="1" u="sng" kern="1200" dirty="0">
                <a:solidFill>
                  <a:schemeClr val="tx1"/>
                </a:solidFill>
                <a:effectLst/>
                <a:latin typeface="+mn-lt"/>
                <a:ea typeface="+mn-ea"/>
                <a:cs typeface="+mn-cs"/>
              </a:rPr>
              <a:t>Labor</a:t>
            </a:r>
          </a:p>
          <a:p>
            <a:pPr lvl="0"/>
            <a:r>
              <a:rPr lang="en-US" sz="3200" kern="1200" dirty="0">
                <a:solidFill>
                  <a:schemeClr val="tx1"/>
                </a:solidFill>
                <a:effectLst/>
                <a:latin typeface="+mn-lt"/>
                <a:ea typeface="+mn-ea"/>
                <a:cs typeface="+mn-cs"/>
              </a:rPr>
              <a:t>Reimbursement of labor and equipment operators is an eligible expense.</a:t>
            </a:r>
          </a:p>
          <a:p>
            <a:pPr lvl="0"/>
            <a:r>
              <a:rPr lang="en-US" sz="3200" dirty="0"/>
              <a:t>Labor rates may include wage and benefits.</a:t>
            </a:r>
            <a:endParaRPr lang="en-US" kern="1200" dirty="0">
              <a:solidFill>
                <a:schemeClr val="tx1"/>
              </a:solidFill>
              <a:effectLst/>
              <a:latin typeface="+mn-lt"/>
              <a:ea typeface="+mn-ea"/>
              <a:cs typeface="+mn-cs"/>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3.7.4: Eligible Project Expenses</a:t>
            </a:r>
          </a:p>
        </p:txBody>
      </p:sp>
      <p:pic>
        <p:nvPicPr>
          <p:cNvPr id="4" name="Picture 3" descr="A picture containing tree, outdoor, ground, dirt&#10;&#10;Description automatically generated">
            <a:extLst>
              <a:ext uri="{FF2B5EF4-FFF2-40B4-BE49-F238E27FC236}">
                <a16:creationId xmlns:a16="http://schemas.microsoft.com/office/drawing/2014/main" id="{CC785C74-EBF4-7A55-BD09-8CF3FA1D9FA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57400" y="3364637"/>
            <a:ext cx="5029200" cy="34806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0377849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3" y="1201268"/>
            <a:ext cx="9170897" cy="4725903"/>
          </a:xfrm>
        </p:spPr>
        <p:txBody>
          <a:bodyPr vert="horz" lIns="91440" tIns="45720" rIns="91440" bIns="45720" rtlCol="0" anchor="t">
            <a:normAutofit/>
          </a:bodyPr>
          <a:lstStyle/>
          <a:p>
            <a:pPr marL="0" lvl="0" indent="0">
              <a:buNone/>
            </a:pPr>
            <a:r>
              <a:rPr lang="en-US" sz="3600" b="1" u="sng" dirty="0"/>
              <a:t>Municipal Labor</a:t>
            </a:r>
            <a:endParaRPr lang="en-US" sz="3200" kern="1200" dirty="0">
              <a:solidFill>
                <a:schemeClr val="tx1"/>
              </a:solidFill>
              <a:effectLst/>
              <a:latin typeface="+mn-lt"/>
              <a:ea typeface="+mn-ea"/>
              <a:cs typeface="+mn-cs"/>
            </a:endParaRPr>
          </a:p>
          <a:p>
            <a:pPr lvl="0"/>
            <a:r>
              <a:rPr lang="en-US" sz="3200" kern="1200" dirty="0">
                <a:solidFill>
                  <a:schemeClr val="tx1"/>
                </a:solidFill>
                <a:effectLst/>
                <a:latin typeface="+mn-lt"/>
                <a:ea typeface="+mn-ea"/>
                <a:cs typeface="+mn-cs"/>
              </a:rPr>
              <a:t>Reimbursement of labor and equipment operators is an eligible expense</a:t>
            </a:r>
          </a:p>
          <a:p>
            <a:r>
              <a:rPr lang="en-US" sz="3600" dirty="0"/>
              <a:t>Labor rates may include wage and benefits.</a:t>
            </a:r>
          </a:p>
          <a:p>
            <a:pPr lvl="0"/>
            <a:r>
              <a:rPr lang="en-US" sz="4000" b="1" u="sng" kern="1200" dirty="0">
                <a:effectLst/>
              </a:rPr>
              <a:t>PREVAILING WAGE</a:t>
            </a:r>
            <a:r>
              <a:rPr lang="en-US" sz="4000" b="1" kern="1200" dirty="0">
                <a:effectLst/>
              </a:rPr>
              <a:t>:</a:t>
            </a:r>
            <a:r>
              <a:rPr lang="en-US" sz="5400" b="1" dirty="0"/>
              <a:t> </a:t>
            </a:r>
            <a:r>
              <a:rPr lang="en-US" sz="3600" kern="1200" dirty="0">
                <a:effectLst/>
                <a:latin typeface="+mn-lt"/>
                <a:ea typeface="+mn-ea"/>
                <a:cs typeface="+mn-cs"/>
              </a:rPr>
              <a:t>Does not apply to projects done with Municipal labor force.</a:t>
            </a:r>
            <a:endParaRPr lang="en-US" sz="3600" dirty="0"/>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3.7.4: Eligible Project Expenses</a:t>
            </a:r>
          </a:p>
        </p:txBody>
      </p:sp>
    </p:spTree>
    <p:extLst>
      <p:ext uri="{BB962C8B-B14F-4D97-AF65-F5344CB8AC3E}">
        <p14:creationId xmlns:p14="http://schemas.microsoft.com/office/powerpoint/2010/main" val="124569136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3" y="1201268"/>
            <a:ext cx="9170897" cy="4725903"/>
          </a:xfrm>
        </p:spPr>
        <p:txBody>
          <a:bodyPr vert="horz" lIns="91440" tIns="45720" rIns="91440" bIns="45720" rtlCol="0" anchor="t">
            <a:normAutofit/>
          </a:bodyPr>
          <a:lstStyle/>
          <a:p>
            <a:pPr marL="0" lvl="0" indent="0">
              <a:buNone/>
            </a:pPr>
            <a:r>
              <a:rPr lang="en-US" sz="3600" b="1" u="sng" kern="1200" dirty="0">
                <a:solidFill>
                  <a:schemeClr val="tx1"/>
                </a:solidFill>
                <a:effectLst/>
                <a:latin typeface="+mn-lt"/>
                <a:ea typeface="+mn-ea"/>
                <a:cs typeface="+mn-cs"/>
              </a:rPr>
              <a:t>Contractors</a:t>
            </a:r>
          </a:p>
          <a:p>
            <a:pPr lvl="0"/>
            <a:r>
              <a:rPr lang="en-US" sz="3600" kern="1200" dirty="0">
                <a:solidFill>
                  <a:schemeClr val="tx1"/>
                </a:solidFill>
                <a:effectLst/>
                <a:latin typeface="+mn-lt"/>
                <a:ea typeface="+mn-ea"/>
                <a:cs typeface="+mn-cs"/>
              </a:rPr>
              <a:t>Projects may be completed in whole or in part by contractors</a:t>
            </a:r>
          </a:p>
          <a:p>
            <a:pPr lvl="0"/>
            <a:r>
              <a:rPr lang="en-US" sz="3600" kern="1200" dirty="0">
                <a:solidFill>
                  <a:schemeClr val="tx1"/>
                </a:solidFill>
                <a:effectLst/>
                <a:latin typeface="+mn-lt"/>
                <a:ea typeface="+mn-ea"/>
                <a:cs typeface="+mn-cs"/>
              </a:rPr>
              <a:t>Grant recipients use their standard bidding procedures</a:t>
            </a:r>
          </a:p>
          <a:p>
            <a:pPr lvl="0"/>
            <a:r>
              <a:rPr lang="en-US" sz="3600" kern="1200" dirty="0">
                <a:solidFill>
                  <a:schemeClr val="tx1"/>
                </a:solidFill>
                <a:effectLst/>
                <a:latin typeface="+mn-lt"/>
                <a:ea typeface="+mn-ea"/>
                <a:cs typeface="+mn-cs"/>
              </a:rPr>
              <a:t>Districts must make payments to the grant recipient, </a:t>
            </a:r>
            <a:r>
              <a:rPr lang="en-US" sz="3600" u="sng" kern="1200" dirty="0">
                <a:solidFill>
                  <a:schemeClr val="tx1"/>
                </a:solidFill>
                <a:effectLst/>
                <a:latin typeface="+mn-lt"/>
                <a:ea typeface="+mn-ea"/>
                <a:cs typeface="+mn-cs"/>
              </a:rPr>
              <a:t>not the contractors</a:t>
            </a: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3.7.4: Eligible Project Expenses</a:t>
            </a:r>
          </a:p>
        </p:txBody>
      </p:sp>
    </p:spTree>
    <p:extLst>
      <p:ext uri="{BB962C8B-B14F-4D97-AF65-F5344CB8AC3E}">
        <p14:creationId xmlns:p14="http://schemas.microsoft.com/office/powerpoint/2010/main" val="791083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cs typeface="Calibri Light"/>
              </a:rPr>
              <a:t>DGLVR Program History</a:t>
            </a: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pic>
        <p:nvPicPr>
          <p:cNvPr id="5" name="Picture 4" descr="A picture containing outdoor, ground, grass, hydrant&#10;&#10;Description automatically generated">
            <a:extLst>
              <a:ext uri="{FF2B5EF4-FFF2-40B4-BE49-F238E27FC236}">
                <a16:creationId xmlns:a16="http://schemas.microsoft.com/office/drawing/2014/main" id="{623CEFE2-EF87-5840-E874-46AB4C4D54F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87047" y="1298652"/>
            <a:ext cx="6278569" cy="47089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8097451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3" y="1201268"/>
            <a:ext cx="9170897" cy="4725903"/>
          </a:xfrm>
        </p:spPr>
        <p:txBody>
          <a:bodyPr vert="horz" lIns="91440" tIns="45720" rIns="91440" bIns="45720" rtlCol="0" anchor="t">
            <a:normAutofit lnSpcReduction="10000"/>
          </a:bodyPr>
          <a:lstStyle/>
          <a:p>
            <a:r>
              <a:rPr lang="en-US" b="1" u="sng" dirty="0">
                <a:solidFill>
                  <a:srgbClr val="FF0000"/>
                </a:solidFill>
              </a:rPr>
              <a:t>PREVAILING WAGE</a:t>
            </a:r>
            <a:r>
              <a:rPr lang="en-US" b="1" dirty="0">
                <a:solidFill>
                  <a:srgbClr val="FF0000"/>
                </a:solidFill>
              </a:rPr>
              <a:t>:</a:t>
            </a:r>
            <a:r>
              <a:rPr lang="en-US" sz="4800" b="1" dirty="0">
                <a:solidFill>
                  <a:srgbClr val="FF0000"/>
                </a:solidFill>
              </a:rPr>
              <a:t> </a:t>
            </a:r>
            <a:r>
              <a:rPr lang="en-US" dirty="0">
                <a:solidFill>
                  <a:srgbClr val="FF0000"/>
                </a:solidFill>
              </a:rPr>
              <a:t>Projects where the estimated </a:t>
            </a:r>
            <a:r>
              <a:rPr lang="en-US" u="sng" dirty="0">
                <a:solidFill>
                  <a:srgbClr val="FF0000"/>
                </a:solidFill>
              </a:rPr>
              <a:t>total project cost </a:t>
            </a:r>
            <a:r>
              <a:rPr lang="en-US" dirty="0">
                <a:solidFill>
                  <a:srgbClr val="FF0000"/>
                </a:solidFill>
              </a:rPr>
              <a:t>exceeds $25,000 (</a:t>
            </a:r>
            <a:r>
              <a:rPr lang="en-US" u="sng" dirty="0">
                <a:solidFill>
                  <a:srgbClr val="FF0000"/>
                </a:solidFill>
              </a:rPr>
              <a:t>NOT</a:t>
            </a:r>
            <a:r>
              <a:rPr lang="en-US" dirty="0">
                <a:solidFill>
                  <a:srgbClr val="FF0000"/>
                </a:solidFill>
              </a:rPr>
              <a:t> $100,000) are subject to the prevailing wage act for </a:t>
            </a:r>
            <a:r>
              <a:rPr lang="en-US" u="sng" dirty="0">
                <a:solidFill>
                  <a:srgbClr val="FF0000"/>
                </a:solidFill>
              </a:rPr>
              <a:t>contracted</a:t>
            </a:r>
            <a:r>
              <a:rPr lang="en-US" dirty="0">
                <a:solidFill>
                  <a:srgbClr val="FF0000"/>
                </a:solidFill>
              </a:rPr>
              <a:t> labor. </a:t>
            </a:r>
          </a:p>
          <a:p>
            <a:endParaRPr lang="en-US" dirty="0">
              <a:solidFill>
                <a:srgbClr val="FF0000"/>
              </a:solidFill>
            </a:endParaRPr>
          </a:p>
          <a:p>
            <a:pPr marL="0" lvl="1" indent="0">
              <a:buNone/>
            </a:pPr>
            <a:r>
              <a:rPr lang="en-US" u="sng" dirty="0"/>
              <a:t>It is the responsibility of the grant recipient:</a:t>
            </a:r>
          </a:p>
          <a:p>
            <a:pPr marL="342900" lvl="1" indent="-342900"/>
            <a:r>
              <a:rPr lang="en-US" dirty="0"/>
              <a:t>To obtain the Prevailing Wage Act scale for the area (from the Prevailing Wage Division of the Pennsylvania Department of Labor and Industry)</a:t>
            </a:r>
          </a:p>
          <a:p>
            <a:pPr marL="342900" lvl="1" indent="-342900"/>
            <a:r>
              <a:rPr lang="en-US" dirty="0"/>
              <a:t>Include the PW wage scale in any proposal to solicit bids for the contract. </a:t>
            </a:r>
          </a:p>
          <a:p>
            <a:pPr marL="342900" lvl="1" indent="-342900"/>
            <a:r>
              <a:rPr lang="en-US" dirty="0"/>
              <a:t>If the Prevailing Wage Act applies, the advertisement shall also note this fact.</a:t>
            </a:r>
            <a:endParaRPr lang="en-US" sz="2800" kern="1200" dirty="0">
              <a:effectLst/>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3.7.4: Eligible Project Expenses</a:t>
            </a:r>
          </a:p>
        </p:txBody>
      </p:sp>
    </p:spTree>
    <p:extLst>
      <p:ext uri="{BB962C8B-B14F-4D97-AF65-F5344CB8AC3E}">
        <p14:creationId xmlns:p14="http://schemas.microsoft.com/office/powerpoint/2010/main" val="230415452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3" y="1201268"/>
            <a:ext cx="9170897" cy="4725903"/>
          </a:xfrm>
        </p:spPr>
        <p:txBody>
          <a:bodyPr vert="horz" lIns="91440" tIns="45720" rIns="91440" bIns="45720" rtlCol="0" anchor="t">
            <a:normAutofit/>
          </a:bodyPr>
          <a:lstStyle/>
          <a:p>
            <a:r>
              <a:rPr lang="en-US" b="1" u="sng" dirty="0">
                <a:solidFill>
                  <a:srgbClr val="FF0000"/>
                </a:solidFill>
              </a:rPr>
              <a:t>PREVAILING WAGE</a:t>
            </a:r>
            <a:r>
              <a:rPr lang="en-US" b="1" dirty="0">
                <a:solidFill>
                  <a:srgbClr val="FF0000"/>
                </a:solidFill>
              </a:rPr>
              <a:t>:</a:t>
            </a:r>
            <a:r>
              <a:rPr lang="en-US" sz="4800" b="1" dirty="0">
                <a:solidFill>
                  <a:srgbClr val="FF0000"/>
                </a:solidFill>
              </a:rPr>
              <a:t> </a:t>
            </a:r>
            <a:r>
              <a:rPr lang="en-US" dirty="0">
                <a:solidFill>
                  <a:srgbClr val="FF0000"/>
                </a:solidFill>
              </a:rPr>
              <a:t>Projects where the estimated </a:t>
            </a:r>
            <a:r>
              <a:rPr lang="en-US" u="sng" dirty="0">
                <a:solidFill>
                  <a:srgbClr val="FF0000"/>
                </a:solidFill>
              </a:rPr>
              <a:t>total project cost </a:t>
            </a:r>
            <a:r>
              <a:rPr lang="en-US" dirty="0">
                <a:solidFill>
                  <a:srgbClr val="FF0000"/>
                </a:solidFill>
              </a:rPr>
              <a:t>exceeds $25,000 (</a:t>
            </a:r>
            <a:r>
              <a:rPr lang="en-US" u="sng" dirty="0">
                <a:solidFill>
                  <a:srgbClr val="FF0000"/>
                </a:solidFill>
              </a:rPr>
              <a:t>NOT</a:t>
            </a:r>
            <a:r>
              <a:rPr lang="en-US" dirty="0">
                <a:solidFill>
                  <a:srgbClr val="FF0000"/>
                </a:solidFill>
              </a:rPr>
              <a:t> $100,000) are subject to the prevailing wage act for </a:t>
            </a:r>
            <a:r>
              <a:rPr lang="en-US" u="sng" dirty="0">
                <a:solidFill>
                  <a:srgbClr val="FF0000"/>
                </a:solidFill>
              </a:rPr>
              <a:t>contracted</a:t>
            </a:r>
            <a:r>
              <a:rPr lang="en-US" dirty="0">
                <a:solidFill>
                  <a:srgbClr val="FF0000"/>
                </a:solidFill>
              </a:rPr>
              <a:t> labor. </a:t>
            </a:r>
          </a:p>
          <a:p>
            <a:endParaRPr lang="en-US" dirty="0">
              <a:solidFill>
                <a:srgbClr val="FF0000"/>
              </a:solidFill>
            </a:endParaRPr>
          </a:p>
          <a:p>
            <a:pPr lvl="1"/>
            <a:r>
              <a:rPr lang="en-US" sz="2800" u="sng" kern="1200" dirty="0">
                <a:effectLst/>
                <a:latin typeface="+mn-lt"/>
                <a:ea typeface="+mn-ea"/>
                <a:cs typeface="+mn-cs"/>
              </a:rPr>
              <a:t>Total Project Costs:</a:t>
            </a:r>
            <a:r>
              <a:rPr lang="en-US" sz="2800" kern="1200" dirty="0">
                <a:effectLst/>
                <a:latin typeface="+mn-lt"/>
                <a:ea typeface="+mn-ea"/>
                <a:cs typeface="+mn-cs"/>
              </a:rPr>
              <a:t> include other grant sources and in-kind material (not equipment/labor).  </a:t>
            </a:r>
          </a:p>
          <a:p>
            <a:pPr lvl="1"/>
            <a:r>
              <a:rPr lang="en-US" sz="2800" kern="1200" dirty="0">
                <a:effectLst/>
                <a:latin typeface="+mn-lt"/>
                <a:ea typeface="+mn-ea"/>
                <a:cs typeface="+mn-cs"/>
              </a:rPr>
              <a:t>Cannot “split” projects to avoid PW.</a:t>
            </a:r>
          </a:p>
          <a:p>
            <a:pPr lvl="1"/>
            <a:r>
              <a:rPr lang="en-US" sz="2800" dirty="0"/>
              <a:t>PW does not apply to municipal labor.</a:t>
            </a:r>
          </a:p>
          <a:p>
            <a:pPr lvl="1"/>
            <a:r>
              <a:rPr lang="en-US" sz="2800" kern="1200" dirty="0">
                <a:effectLst/>
              </a:rPr>
              <a:t>PW must be documented in project file</a:t>
            </a: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3.7.4: Eligible Project Expenses</a:t>
            </a:r>
          </a:p>
        </p:txBody>
      </p:sp>
    </p:spTree>
    <p:extLst>
      <p:ext uri="{BB962C8B-B14F-4D97-AF65-F5344CB8AC3E}">
        <p14:creationId xmlns:p14="http://schemas.microsoft.com/office/powerpoint/2010/main" val="232494375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3" y="1201268"/>
            <a:ext cx="9170897" cy="4725903"/>
          </a:xfrm>
        </p:spPr>
        <p:txBody>
          <a:bodyPr vert="horz" lIns="91440" tIns="45720" rIns="91440" bIns="45720" rtlCol="0" anchor="t">
            <a:normAutofit/>
          </a:bodyPr>
          <a:lstStyle/>
          <a:p>
            <a:r>
              <a:rPr lang="en-US" b="1" u="sng" dirty="0">
                <a:solidFill>
                  <a:srgbClr val="FF0000"/>
                </a:solidFill>
              </a:rPr>
              <a:t>PREVAILING WAGE FAQ</a:t>
            </a:r>
            <a:r>
              <a:rPr lang="en-US" b="1" dirty="0">
                <a:solidFill>
                  <a:srgbClr val="FF0000"/>
                </a:solidFill>
              </a:rPr>
              <a:t>: 19 Q&amp;As</a:t>
            </a:r>
          </a:p>
          <a:p>
            <a:endParaRPr lang="en-US" dirty="0">
              <a:solidFill>
                <a:srgbClr val="FF0000"/>
              </a:solidFill>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3.7.4: Eligible Project Expenses</a:t>
            </a:r>
          </a:p>
        </p:txBody>
      </p:sp>
      <p:pic>
        <p:nvPicPr>
          <p:cNvPr id="4" name="Picture 3">
            <a:extLst>
              <a:ext uri="{FF2B5EF4-FFF2-40B4-BE49-F238E27FC236}">
                <a16:creationId xmlns:a16="http://schemas.microsoft.com/office/drawing/2014/main" id="{E3F410A2-9F57-0023-E9CA-27CC273F91E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6480" y="1783351"/>
            <a:ext cx="9144000" cy="48820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3064303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3" y="1201268"/>
            <a:ext cx="9170897" cy="4725903"/>
          </a:xfrm>
        </p:spPr>
        <p:txBody>
          <a:bodyPr vert="horz" lIns="91440" tIns="45720" rIns="91440" bIns="45720" rtlCol="0" anchor="t">
            <a:normAutofit/>
          </a:bodyPr>
          <a:lstStyle/>
          <a:p>
            <a:r>
              <a:rPr lang="en-US" b="1" u="sng" dirty="0">
                <a:solidFill>
                  <a:srgbClr val="FF0000"/>
                </a:solidFill>
              </a:rPr>
              <a:t>PREVAILING WAGE FAQ</a:t>
            </a:r>
            <a:r>
              <a:rPr lang="en-US" b="1" dirty="0">
                <a:solidFill>
                  <a:srgbClr val="FF0000"/>
                </a:solidFill>
              </a:rPr>
              <a:t>: 19 Q&amp;As</a:t>
            </a:r>
          </a:p>
          <a:p>
            <a:endParaRPr lang="en-US" dirty="0">
              <a:solidFill>
                <a:srgbClr val="FF0000"/>
              </a:solidFill>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3.7.4: Eligible Project Expenses</a:t>
            </a:r>
          </a:p>
        </p:txBody>
      </p:sp>
      <p:pic>
        <p:nvPicPr>
          <p:cNvPr id="5" name="Picture 4">
            <a:extLst>
              <a:ext uri="{FF2B5EF4-FFF2-40B4-BE49-F238E27FC236}">
                <a16:creationId xmlns:a16="http://schemas.microsoft.com/office/drawing/2014/main" id="{19ECD271-38EE-630B-19C5-9B1B90609748}"/>
              </a:ext>
            </a:extLst>
          </p:cNvPr>
          <p:cNvPicPr>
            <a:picLocks noChangeAspect="1"/>
          </p:cNvPicPr>
          <p:nvPr/>
        </p:nvPicPr>
        <p:blipFill>
          <a:blip r:embed="rId3"/>
          <a:stretch>
            <a:fillRect/>
          </a:stretch>
        </p:blipFill>
        <p:spPr>
          <a:xfrm>
            <a:off x="385487" y="1849254"/>
            <a:ext cx="9420804" cy="4648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a:extLst>
              <a:ext uri="{FF2B5EF4-FFF2-40B4-BE49-F238E27FC236}">
                <a16:creationId xmlns:a16="http://schemas.microsoft.com/office/drawing/2014/main" id="{21D7CFD7-2B88-CDBF-FD6D-F6D863421E84}"/>
              </a:ext>
            </a:extLst>
          </p:cNvPr>
          <p:cNvSpPr/>
          <p:nvPr/>
        </p:nvSpPr>
        <p:spPr>
          <a:xfrm>
            <a:off x="5578362" y="3297054"/>
            <a:ext cx="2438400" cy="304800"/>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555489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3" y="1201268"/>
            <a:ext cx="9170897" cy="4725903"/>
          </a:xfrm>
        </p:spPr>
        <p:txBody>
          <a:bodyPr vert="horz" lIns="91440" tIns="45720" rIns="91440" bIns="45720" rtlCol="0" anchor="t">
            <a:normAutofit/>
          </a:bodyPr>
          <a:lstStyle/>
          <a:p>
            <a:r>
              <a:rPr lang="en-US" b="1" u="sng" dirty="0">
                <a:solidFill>
                  <a:srgbClr val="FF0000"/>
                </a:solidFill>
              </a:rPr>
              <a:t>PREVAILING WAGE DGLVR Documents</a:t>
            </a:r>
            <a:endParaRPr lang="en-US" b="1" dirty="0">
              <a:solidFill>
                <a:srgbClr val="FF0000"/>
              </a:solidFill>
            </a:endParaRPr>
          </a:p>
          <a:p>
            <a:endParaRPr lang="en-US" dirty="0">
              <a:solidFill>
                <a:srgbClr val="FF0000"/>
              </a:solidFill>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3.7.4: Eligible Project Expenses</a:t>
            </a:r>
          </a:p>
        </p:txBody>
      </p:sp>
      <p:sp>
        <p:nvSpPr>
          <p:cNvPr id="4" name="TextBox 3">
            <a:extLst>
              <a:ext uri="{FF2B5EF4-FFF2-40B4-BE49-F238E27FC236}">
                <a16:creationId xmlns:a16="http://schemas.microsoft.com/office/drawing/2014/main" id="{D4532667-9473-BCD0-FCE3-599E00886895}"/>
              </a:ext>
            </a:extLst>
          </p:cNvPr>
          <p:cNvSpPr txBox="1"/>
          <p:nvPr/>
        </p:nvSpPr>
        <p:spPr>
          <a:xfrm>
            <a:off x="295833" y="1753062"/>
            <a:ext cx="4850388" cy="2308324"/>
          </a:xfrm>
          <a:prstGeom prst="rect">
            <a:avLst/>
          </a:prstGeom>
          <a:noFill/>
        </p:spPr>
        <p:txBody>
          <a:bodyPr wrap="square" rtlCol="0">
            <a:spAutoFit/>
          </a:bodyPr>
          <a:lstStyle/>
          <a:p>
            <a:r>
              <a:rPr lang="en-US" sz="2400" b="1" dirty="0"/>
              <a:t>PW Notification Letter (F) </a:t>
            </a:r>
          </a:p>
          <a:p>
            <a:pPr marL="285750" indent="-285750">
              <a:buFontTx/>
              <a:buChar char="-"/>
            </a:pPr>
            <a:r>
              <a:rPr lang="en-US" sz="2400" dirty="0"/>
              <a:t>Required for </a:t>
            </a:r>
            <a:r>
              <a:rPr lang="en-US" sz="2400" u="sng" dirty="0"/>
              <a:t>all projects </a:t>
            </a:r>
          </a:p>
          <a:p>
            <a:pPr marL="285750" indent="-285750">
              <a:buFontTx/>
              <a:buChar char="-"/>
            </a:pPr>
            <a:r>
              <a:rPr lang="en-US" sz="2400" dirty="0"/>
              <a:t>Ensures grant recipient knows PW requirements</a:t>
            </a:r>
          </a:p>
          <a:p>
            <a:pPr marL="285750" indent="-285750">
              <a:buFontTx/>
              <a:buChar char="-"/>
            </a:pPr>
            <a:r>
              <a:rPr lang="en-US" sz="2400" dirty="0"/>
              <a:t>Must be signed when contract is signed</a:t>
            </a:r>
          </a:p>
        </p:txBody>
      </p:sp>
      <p:sp>
        <p:nvSpPr>
          <p:cNvPr id="8" name="TextBox 7">
            <a:extLst>
              <a:ext uri="{FF2B5EF4-FFF2-40B4-BE49-F238E27FC236}">
                <a16:creationId xmlns:a16="http://schemas.microsoft.com/office/drawing/2014/main" id="{DDC7852B-DF39-22E0-0A5D-7A3D6F2DCA4F}"/>
              </a:ext>
            </a:extLst>
          </p:cNvPr>
          <p:cNvSpPr txBox="1"/>
          <p:nvPr/>
        </p:nvSpPr>
        <p:spPr>
          <a:xfrm>
            <a:off x="5729881" y="1728228"/>
            <a:ext cx="4267200" cy="2308324"/>
          </a:xfrm>
          <a:prstGeom prst="rect">
            <a:avLst/>
          </a:prstGeom>
          <a:noFill/>
        </p:spPr>
        <p:txBody>
          <a:bodyPr wrap="square" rtlCol="0">
            <a:spAutoFit/>
          </a:bodyPr>
          <a:lstStyle/>
          <a:p>
            <a:r>
              <a:rPr lang="en-US" sz="2400" b="1" dirty="0"/>
              <a:t>PW Certification (G) </a:t>
            </a:r>
            <a:r>
              <a:rPr lang="en-US" sz="2400" b="1" dirty="0">
                <a:solidFill>
                  <a:schemeClr val="accent1"/>
                </a:solidFill>
              </a:rPr>
              <a:t>two pages</a:t>
            </a:r>
          </a:p>
          <a:p>
            <a:pPr marL="285750" indent="-285750">
              <a:buFontTx/>
              <a:buChar char="-"/>
            </a:pPr>
            <a:r>
              <a:rPr lang="en-US" sz="2400" dirty="0"/>
              <a:t>Required for all projects </a:t>
            </a:r>
            <a:r>
              <a:rPr lang="en-US" sz="2400" u="sng" dirty="0"/>
              <a:t>where PW applies</a:t>
            </a:r>
          </a:p>
          <a:p>
            <a:pPr marL="285750" indent="-285750">
              <a:buFontTx/>
              <a:buChar char="-"/>
            </a:pPr>
            <a:r>
              <a:rPr lang="en-US" sz="2400" dirty="0"/>
              <a:t>Required before making final payment</a:t>
            </a:r>
          </a:p>
          <a:p>
            <a:pPr marL="285750" indent="-285750">
              <a:buFontTx/>
              <a:buChar char="-"/>
            </a:pPr>
            <a:endParaRPr lang="en-US" sz="2400" dirty="0"/>
          </a:p>
        </p:txBody>
      </p:sp>
      <p:pic>
        <p:nvPicPr>
          <p:cNvPr id="9" name="Picture 8">
            <a:extLst>
              <a:ext uri="{FF2B5EF4-FFF2-40B4-BE49-F238E27FC236}">
                <a16:creationId xmlns:a16="http://schemas.microsoft.com/office/drawing/2014/main" id="{C878378F-FFA2-0EAD-F904-763C4B9F63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309897">
            <a:off x="378853" y="3929926"/>
            <a:ext cx="5154797" cy="4741401"/>
          </a:xfrm>
          <a:prstGeom prst="rect">
            <a:avLst/>
          </a:prstGeom>
          <a:ln w="38100">
            <a:solidFill>
              <a:schemeClr val="tx1"/>
            </a:solidFill>
          </a:ln>
        </p:spPr>
      </p:pic>
      <p:pic>
        <p:nvPicPr>
          <p:cNvPr id="11" name="Picture 10">
            <a:extLst>
              <a:ext uri="{FF2B5EF4-FFF2-40B4-BE49-F238E27FC236}">
                <a16:creationId xmlns:a16="http://schemas.microsoft.com/office/drawing/2014/main" id="{1AEACFA9-D282-EC11-78B3-EE1D08F3A92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24381">
            <a:off x="4803294" y="3899840"/>
            <a:ext cx="5631918" cy="4646332"/>
          </a:xfrm>
          <a:prstGeom prst="rect">
            <a:avLst/>
          </a:prstGeom>
          <a:ln w="38100">
            <a:solidFill>
              <a:schemeClr val="tx1"/>
            </a:solidFill>
          </a:ln>
        </p:spPr>
      </p:pic>
      <p:sp>
        <p:nvSpPr>
          <p:cNvPr id="13" name="Rectangle 12">
            <a:extLst>
              <a:ext uri="{FF2B5EF4-FFF2-40B4-BE49-F238E27FC236}">
                <a16:creationId xmlns:a16="http://schemas.microsoft.com/office/drawing/2014/main" id="{78E5A9E9-7369-6EFE-4546-BFCA83BBAB39}"/>
              </a:ext>
            </a:extLst>
          </p:cNvPr>
          <p:cNvSpPr/>
          <p:nvPr/>
        </p:nvSpPr>
        <p:spPr>
          <a:xfrm>
            <a:off x="2506411" y="5396041"/>
            <a:ext cx="5011550" cy="1138773"/>
          </a:xfrm>
          <a:prstGeom prst="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Attachments F and G to Contract </a:t>
            </a:r>
          </a:p>
          <a:p>
            <a:pPr algn="ctr"/>
            <a:r>
              <a:rPr lang="en-US" sz="2000" b="1" dirty="0">
                <a:solidFill>
                  <a:sysClr val="windowText" lastClr="000000"/>
                </a:solidFill>
              </a:rPr>
              <a:t>(Contract and attachments are automatically generated in GIS)</a:t>
            </a:r>
            <a:endParaRPr lang="en-US" sz="2000" dirty="0">
              <a:solidFill>
                <a:sysClr val="windowText" lastClr="000000"/>
              </a:solidFill>
            </a:endParaRPr>
          </a:p>
        </p:txBody>
      </p:sp>
    </p:spTree>
    <p:extLst>
      <p:ext uri="{BB962C8B-B14F-4D97-AF65-F5344CB8AC3E}">
        <p14:creationId xmlns:p14="http://schemas.microsoft.com/office/powerpoint/2010/main" val="428019558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3" y="1201268"/>
            <a:ext cx="9170897" cy="4725903"/>
          </a:xfrm>
        </p:spPr>
        <p:txBody>
          <a:bodyPr vert="horz" lIns="91440" tIns="45720" rIns="91440" bIns="45720" rtlCol="0" anchor="t">
            <a:normAutofit/>
          </a:bodyPr>
          <a:lstStyle/>
          <a:p>
            <a:pPr marL="0" indent="0">
              <a:buNone/>
            </a:pPr>
            <a:r>
              <a:rPr lang="en-US" b="1" u="sng" dirty="0"/>
              <a:t>3.7.4.5  Prevailing Wage Documentation</a:t>
            </a:r>
          </a:p>
          <a:p>
            <a:pPr marL="0" indent="0">
              <a:buNone/>
            </a:pPr>
            <a:r>
              <a:rPr lang="en-US" sz="2000" dirty="0"/>
              <a:t>    </a:t>
            </a:r>
          </a:p>
          <a:p>
            <a:pPr marL="0" indent="0" algn="just">
              <a:spcBef>
                <a:spcPts val="0"/>
              </a:spcBef>
              <a:buNone/>
              <a:tabLst>
                <a:tab pos="342900" algn="l"/>
                <a:tab pos="685800" algn="l"/>
              </a:tabLst>
            </a:pPr>
            <a:r>
              <a:rPr lang="en-US" sz="2800" dirty="0">
                <a:ea typeface="Times New Roman" panose="02020603050405020304" pitchFamily="18" charset="0"/>
              </a:rPr>
              <a:t>If </a:t>
            </a:r>
            <a:r>
              <a:rPr lang="en-US" sz="2800" b="1" dirty="0">
                <a:solidFill>
                  <a:schemeClr val="accent1"/>
                </a:solidFill>
                <a:ea typeface="Times New Roman" panose="02020603050405020304" pitchFamily="18" charset="0"/>
              </a:rPr>
              <a:t>federal funds </a:t>
            </a:r>
            <a:r>
              <a:rPr lang="en-US" sz="2800" dirty="0">
                <a:ea typeface="Times New Roman" panose="02020603050405020304" pitchFamily="18" charset="0"/>
              </a:rPr>
              <a:t>are involved in a project, federal prevailing wage requirements </a:t>
            </a:r>
            <a:r>
              <a:rPr lang="en-US" sz="2800" b="1" dirty="0">
                <a:solidFill>
                  <a:schemeClr val="accent1"/>
                </a:solidFill>
                <a:ea typeface="Times New Roman" panose="02020603050405020304" pitchFamily="18" charset="0"/>
              </a:rPr>
              <a:t>(Davis Bacon Act) often supersedes PA prevailing wage.</a:t>
            </a:r>
            <a:r>
              <a:rPr lang="en-US" sz="2800" dirty="0">
                <a:ea typeface="Times New Roman" panose="02020603050405020304" pitchFamily="18" charset="0"/>
              </a:rPr>
              <a:t> </a:t>
            </a:r>
          </a:p>
          <a:p>
            <a:pPr marL="0" indent="0" algn="just">
              <a:spcBef>
                <a:spcPts val="0"/>
              </a:spcBef>
              <a:buNone/>
              <a:tabLst>
                <a:tab pos="342900" algn="l"/>
                <a:tab pos="685800" algn="l"/>
              </a:tabLst>
            </a:pPr>
            <a:endParaRPr lang="en-US" dirty="0">
              <a:ea typeface="Times New Roman" panose="02020603050405020304" pitchFamily="18" charset="0"/>
            </a:endParaRPr>
          </a:p>
          <a:p>
            <a:pPr marL="0" indent="0" algn="just">
              <a:spcBef>
                <a:spcPts val="0"/>
              </a:spcBef>
              <a:buNone/>
              <a:tabLst>
                <a:tab pos="342900" algn="l"/>
                <a:tab pos="685800" algn="l"/>
              </a:tabLst>
            </a:pPr>
            <a:r>
              <a:rPr lang="en-US" sz="2800" dirty="0">
                <a:ea typeface="Times New Roman" panose="02020603050405020304" pitchFamily="18" charset="0"/>
              </a:rPr>
              <a:t>Davis Bacon requirements are acceptable to the DGLVR program in this case, and Certified Payroll forms accepted by the US Department of Labor must be completed and kept in the project file.</a:t>
            </a:r>
          </a:p>
          <a:p>
            <a:endParaRPr lang="en-US" dirty="0">
              <a:solidFill>
                <a:srgbClr val="FF0000"/>
              </a:solidFill>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3.7.4: Eligible Project Expenses</a:t>
            </a:r>
          </a:p>
        </p:txBody>
      </p:sp>
    </p:spTree>
    <p:extLst>
      <p:ext uri="{BB962C8B-B14F-4D97-AF65-F5344CB8AC3E}">
        <p14:creationId xmlns:p14="http://schemas.microsoft.com/office/powerpoint/2010/main" val="251763653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3" y="1201268"/>
            <a:ext cx="9325687" cy="4879738"/>
          </a:xfrm>
        </p:spPr>
        <p:txBody>
          <a:bodyPr vert="horz" lIns="91440" tIns="45720" rIns="91440" bIns="45720" rtlCol="0" anchor="t">
            <a:normAutofit fontScale="85000" lnSpcReduction="20000"/>
          </a:bodyPr>
          <a:lstStyle/>
          <a:p>
            <a:r>
              <a:rPr lang="en-US" dirty="0">
                <a:hlinkClick r:id="rId2"/>
              </a:rPr>
              <a:t>https://www.dirtandgravel.psu.edu/education-and-training/webinars/past-webinars</a:t>
            </a:r>
            <a:r>
              <a:rPr lang="en-US" dirty="0"/>
              <a:t> </a:t>
            </a:r>
          </a:p>
          <a:p>
            <a:pPr marL="0" indent="0">
              <a:buNone/>
            </a:pPr>
            <a:endParaRPr lang="en-US" dirty="0"/>
          </a:p>
          <a:p>
            <a:r>
              <a:rPr lang="en-US" b="1" dirty="0">
                <a:effectLst/>
                <a:latin typeface="var(--h3_typography-font-family)"/>
              </a:rPr>
              <a:t>January 27, 2022: Prevailing Wage</a:t>
            </a:r>
          </a:p>
          <a:p>
            <a:pPr>
              <a:buFont typeface="Arial" panose="020B0604020202020204" pitchFamily="34" charset="0"/>
              <a:buChar char="•"/>
            </a:pPr>
            <a:r>
              <a:rPr lang="en-US" sz="2600" b="0" i="0" dirty="0">
                <a:solidFill>
                  <a:srgbClr val="525252"/>
                </a:solidFill>
                <a:effectLst/>
                <a:latin typeface="Lato" panose="020F0502020204030203" pitchFamily="34" charset="0"/>
              </a:rPr>
              <a:t>This webinar provided an overview of Prevailing Wage requirements for DGLVR Program with some updated examples.</a:t>
            </a:r>
          </a:p>
          <a:p>
            <a:pPr>
              <a:buFont typeface="Arial" panose="020B0604020202020204" pitchFamily="34" charset="0"/>
              <a:buChar char="•"/>
            </a:pPr>
            <a:r>
              <a:rPr lang="en-US" sz="2600" b="0" i="0" u="none" strike="noStrike" dirty="0">
                <a:solidFill>
                  <a:srgbClr val="525252"/>
                </a:solidFill>
                <a:effectLst/>
                <a:latin typeface="Lato" panose="020F0502020204030203" pitchFamily="34" charset="0"/>
                <a:hlinkClick r:id="rId3"/>
              </a:rPr>
              <a:t>Webinar Download</a:t>
            </a:r>
            <a:r>
              <a:rPr lang="en-US" sz="2600" b="0" i="0" dirty="0">
                <a:solidFill>
                  <a:srgbClr val="525252"/>
                </a:solidFill>
                <a:effectLst/>
                <a:latin typeface="Lato" panose="020F0502020204030203" pitchFamily="34" charset="0"/>
              </a:rPr>
              <a:t> (72.2 MB): MP4 format </a:t>
            </a:r>
            <a:r>
              <a:rPr lang="en-US" sz="2600" b="0" i="1" dirty="0">
                <a:solidFill>
                  <a:srgbClr val="525252"/>
                </a:solidFill>
                <a:effectLst/>
                <a:latin typeface="Lato" panose="020F0502020204030203" pitchFamily="34" charset="0"/>
              </a:rPr>
              <a:t> (~34 minutes)</a:t>
            </a:r>
            <a:endParaRPr lang="en-US" sz="2600" b="0" i="0" dirty="0">
              <a:solidFill>
                <a:srgbClr val="525252"/>
              </a:solidFill>
              <a:effectLst/>
              <a:latin typeface="Lato" panose="020F0502020204030203" pitchFamily="34" charset="0"/>
            </a:endParaRPr>
          </a:p>
          <a:p>
            <a:pPr marL="0" indent="0">
              <a:buNone/>
            </a:pPr>
            <a:endParaRPr lang="en-US" sz="2600" b="1" i="0" dirty="0">
              <a:effectLst/>
              <a:latin typeface="var(--h3_typography-font-family)"/>
            </a:endParaRPr>
          </a:p>
          <a:p>
            <a:pPr algn="l"/>
            <a:r>
              <a:rPr lang="en-US" b="1" i="0" dirty="0">
                <a:effectLst/>
                <a:latin typeface="var(--h3_typography-font-family)"/>
              </a:rPr>
              <a:t>April 7, 2022: Prevailing Wage II</a:t>
            </a:r>
          </a:p>
          <a:p>
            <a:pPr algn="l">
              <a:buFont typeface="Arial" panose="020B0604020202020204" pitchFamily="34" charset="0"/>
              <a:buChar char="•"/>
            </a:pPr>
            <a:r>
              <a:rPr lang="en-US" sz="2600" b="0" i="0" dirty="0">
                <a:solidFill>
                  <a:srgbClr val="525252"/>
                </a:solidFill>
                <a:effectLst/>
                <a:latin typeface="Lato" panose="020F0502020204030203" pitchFamily="34" charset="0"/>
              </a:rPr>
              <a:t>This webinar was the second part of an earlier PW webinar this spring, with this webinar involving invited speakers. Speakers from the U.S. Department of Labor and PA Department of Labor and Industry joined this webinar to discuss Prevailing Wage and answer questions related to the DGLVR Program.</a:t>
            </a:r>
          </a:p>
          <a:p>
            <a:pPr algn="l">
              <a:buFont typeface="Arial" panose="020B0604020202020204" pitchFamily="34" charset="0"/>
              <a:buChar char="•"/>
            </a:pPr>
            <a:r>
              <a:rPr lang="en-US" sz="2600" b="0" i="0" u="none" strike="noStrike" dirty="0">
                <a:solidFill>
                  <a:srgbClr val="525252"/>
                </a:solidFill>
                <a:effectLst/>
                <a:latin typeface="Lato" panose="020F0502020204030203" pitchFamily="34" charset="0"/>
                <a:hlinkClick r:id="rId4"/>
              </a:rPr>
              <a:t>Webinar Download</a:t>
            </a:r>
            <a:r>
              <a:rPr lang="en-US" sz="2600" b="0" i="0" dirty="0">
                <a:solidFill>
                  <a:srgbClr val="525252"/>
                </a:solidFill>
                <a:effectLst/>
                <a:latin typeface="Lato" panose="020F0502020204030203" pitchFamily="34" charset="0"/>
              </a:rPr>
              <a:t> (344 MB): MP4 format </a:t>
            </a:r>
            <a:r>
              <a:rPr lang="en-US" sz="2600" b="0" i="1" dirty="0">
                <a:solidFill>
                  <a:srgbClr val="525252"/>
                </a:solidFill>
                <a:effectLst/>
                <a:latin typeface="Lato" panose="020F0502020204030203" pitchFamily="34" charset="0"/>
              </a:rPr>
              <a:t> (~1 hour, 37 minutes)</a:t>
            </a:r>
            <a:endParaRPr lang="en-US" dirty="0">
              <a:solidFill>
                <a:srgbClr val="FF0000"/>
              </a:solidFill>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3.7.4: Eligible Project Expenses</a:t>
            </a:r>
          </a:p>
        </p:txBody>
      </p:sp>
    </p:spTree>
    <p:extLst>
      <p:ext uri="{BB962C8B-B14F-4D97-AF65-F5344CB8AC3E}">
        <p14:creationId xmlns:p14="http://schemas.microsoft.com/office/powerpoint/2010/main" val="299497251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3" y="1201268"/>
            <a:ext cx="9170897" cy="4725903"/>
          </a:xfrm>
        </p:spPr>
        <p:txBody>
          <a:bodyPr vert="horz" lIns="91440" tIns="45720" rIns="91440" bIns="45720" rtlCol="0" anchor="t">
            <a:normAutofit/>
          </a:bodyPr>
          <a:lstStyle/>
          <a:p>
            <a:pPr marL="457200" lvl="1" indent="0">
              <a:buFont typeface="Arial" panose="020B0604020202020204" pitchFamily="34" charset="0"/>
              <a:buNone/>
            </a:pPr>
            <a:r>
              <a:rPr lang="en-US" sz="3600" b="1" u="sng" dirty="0"/>
              <a:t>Additional Information:</a:t>
            </a:r>
          </a:p>
          <a:p>
            <a:pPr marL="457200" lvl="1" indent="0">
              <a:buFont typeface="Arial" panose="020B0604020202020204" pitchFamily="34" charset="0"/>
              <a:buNone/>
            </a:pPr>
            <a:endParaRPr lang="en-US" sz="3600" b="1" u="sng" dirty="0">
              <a:ea typeface="Times New Roman"/>
            </a:endParaRPr>
          </a:p>
          <a:p>
            <a:pPr marL="457200" lvl="1" indent="0">
              <a:buFont typeface="Arial" panose="020B0604020202020204" pitchFamily="34" charset="0"/>
              <a:buNone/>
            </a:pPr>
            <a:r>
              <a:rPr lang="en-US" sz="3600" b="1" u="sng" dirty="0">
                <a:ea typeface="Times New Roman"/>
              </a:rPr>
              <a:t>Brian </a:t>
            </a:r>
            <a:r>
              <a:rPr lang="en-US" sz="3600" b="1" u="sng" dirty="0" err="1">
                <a:ea typeface="Times New Roman"/>
              </a:rPr>
              <a:t>Smolock</a:t>
            </a:r>
            <a:r>
              <a:rPr lang="en-US" sz="3600" dirty="0">
                <a:ea typeface="Times New Roman"/>
              </a:rPr>
              <a:t>, </a:t>
            </a:r>
            <a:br>
              <a:rPr lang="en-US" dirty="0">
                <a:ea typeface="Times New Roman"/>
              </a:rPr>
            </a:br>
            <a:r>
              <a:rPr lang="en-US" dirty="0"/>
              <a:t>Labor Law Investigator</a:t>
            </a:r>
          </a:p>
          <a:p>
            <a:pPr marL="457200" lvl="1" indent="0">
              <a:buFont typeface="Arial" panose="020B0604020202020204" pitchFamily="34" charset="0"/>
              <a:buNone/>
            </a:pPr>
            <a:r>
              <a:rPr lang="en-US" dirty="0"/>
              <a:t>PA Department of Labor and Industry</a:t>
            </a:r>
          </a:p>
          <a:p>
            <a:pPr marL="457200" lvl="1" indent="0">
              <a:buNone/>
            </a:pPr>
            <a:r>
              <a:rPr lang="en-US" u="sng" dirty="0">
                <a:hlinkClick r:id="rId2"/>
              </a:rPr>
              <a:t>717-787-0606</a:t>
            </a:r>
          </a:p>
          <a:p>
            <a:pPr marL="457200" lvl="1" indent="0">
              <a:buNone/>
            </a:pPr>
            <a:r>
              <a:rPr lang="en-US" u="sng" dirty="0">
                <a:hlinkClick r:id="rId2"/>
              </a:rPr>
              <a:t>bsmolock@pa.gov</a:t>
            </a:r>
            <a:endParaRPr lang="en-US" dirty="0">
              <a:ea typeface="Times New Roman"/>
            </a:endParaRPr>
          </a:p>
          <a:p>
            <a:endParaRPr lang="en-US" dirty="0">
              <a:solidFill>
                <a:srgbClr val="FF0000"/>
              </a:solidFill>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3.7.4: Eligible Project Expenses</a:t>
            </a:r>
          </a:p>
        </p:txBody>
      </p:sp>
    </p:spTree>
    <p:extLst>
      <p:ext uri="{BB962C8B-B14F-4D97-AF65-F5344CB8AC3E}">
        <p14:creationId xmlns:p14="http://schemas.microsoft.com/office/powerpoint/2010/main" val="171810925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3" y="1201268"/>
            <a:ext cx="9170897" cy="4725903"/>
          </a:xfrm>
        </p:spPr>
        <p:txBody>
          <a:bodyPr vert="horz" lIns="91440" tIns="45720" rIns="91440" bIns="45720" rtlCol="0" anchor="t">
            <a:normAutofit/>
          </a:bodyPr>
          <a:lstStyle/>
          <a:p>
            <a:r>
              <a:rPr lang="en-US" b="1" u="sng" dirty="0">
                <a:solidFill>
                  <a:srgbClr val="FF0000"/>
                </a:solidFill>
              </a:rPr>
              <a:t>In Kind Contributions</a:t>
            </a:r>
            <a:endParaRPr lang="en-US" b="1" dirty="0">
              <a:solidFill>
                <a:srgbClr val="FF0000"/>
              </a:solidFill>
            </a:endParaRPr>
          </a:p>
          <a:p>
            <a:endParaRPr lang="en-US" sz="1800" b="1" dirty="0">
              <a:solidFill>
                <a:schemeClr val="bg1">
                  <a:lumMod val="75000"/>
                </a:schemeClr>
              </a:solidFill>
            </a:endParaRPr>
          </a:p>
          <a:p>
            <a:pPr lvl="1"/>
            <a:r>
              <a:rPr lang="en-US" sz="2800" b="1" kern="1200" dirty="0">
                <a:effectLst/>
              </a:rPr>
              <a:t>In-Kind: </a:t>
            </a:r>
            <a:r>
              <a:rPr lang="en-US" sz="2800" kern="1200" dirty="0">
                <a:effectLst/>
              </a:rPr>
              <a:t>materials, equipment, and labor funded by other sources, typically the applicant</a:t>
            </a:r>
          </a:p>
          <a:p>
            <a:pPr lvl="1"/>
            <a:r>
              <a:rPr lang="en-US" sz="2800" kern="1200" dirty="0">
                <a:effectLst/>
              </a:rPr>
              <a:t>No Statewide requirement for in kind amounts</a:t>
            </a:r>
          </a:p>
          <a:p>
            <a:pPr lvl="1"/>
            <a:r>
              <a:rPr lang="en-US" b="1" dirty="0"/>
              <a:t>Only contributions that meet all Program policies may be counted as in-kind contributions.</a:t>
            </a:r>
          </a:p>
          <a:p>
            <a:pPr lvl="2"/>
            <a:r>
              <a:rPr lang="en-US" i="1" kern="1200" dirty="0">
                <a:effectLst/>
              </a:rPr>
              <a:t>Stream crossings, DSA, FDR are most common</a:t>
            </a:r>
          </a:p>
          <a:p>
            <a:endParaRPr lang="en-US" dirty="0">
              <a:solidFill>
                <a:srgbClr val="FF0000"/>
              </a:solidFill>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3.7.4: Eligible Project Expenses</a:t>
            </a:r>
          </a:p>
        </p:txBody>
      </p:sp>
    </p:spTree>
    <p:extLst>
      <p:ext uri="{BB962C8B-B14F-4D97-AF65-F5344CB8AC3E}">
        <p14:creationId xmlns:p14="http://schemas.microsoft.com/office/powerpoint/2010/main" val="260627906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3" y="1201268"/>
            <a:ext cx="9170897" cy="4725903"/>
          </a:xfrm>
        </p:spPr>
        <p:txBody>
          <a:bodyPr vert="horz" lIns="91440" tIns="45720" rIns="91440" bIns="45720" rtlCol="0" anchor="t">
            <a:normAutofit/>
          </a:bodyPr>
          <a:lstStyle/>
          <a:p>
            <a:pPr marL="0" indent="0">
              <a:buNone/>
            </a:pPr>
            <a:r>
              <a:rPr lang="en-US" b="1" u="sng" dirty="0"/>
              <a:t>3.7.4.7  Consultants, Engineering, and Permitting Costs</a:t>
            </a:r>
          </a:p>
          <a:p>
            <a:pPr marL="0" indent="0">
              <a:buNone/>
            </a:pPr>
            <a:r>
              <a:rPr lang="en-US" sz="1800" dirty="0"/>
              <a:t>   </a:t>
            </a:r>
          </a:p>
          <a:p>
            <a:pPr algn="just">
              <a:spcBef>
                <a:spcPts val="0"/>
              </a:spcBef>
              <a:tabLst>
                <a:tab pos="342900" algn="l"/>
                <a:tab pos="685800" algn="l"/>
              </a:tabLst>
            </a:pPr>
            <a:r>
              <a:rPr lang="en-US" sz="2400" dirty="0">
                <a:ea typeface="Times New Roman" panose="02020603050405020304" pitchFamily="18" charset="0"/>
              </a:rPr>
              <a:t>Program funds can be used to cover engineering, permitting, or similar consultant costs, but such costs are limited:</a:t>
            </a:r>
          </a:p>
          <a:p>
            <a:pPr lvl="1" algn="just">
              <a:spcBef>
                <a:spcPts val="0"/>
              </a:spcBef>
              <a:tabLst>
                <a:tab pos="342900" algn="l"/>
                <a:tab pos="685800" algn="l"/>
              </a:tabLst>
            </a:pPr>
            <a:r>
              <a:rPr lang="en-US" sz="2400" dirty="0">
                <a:ea typeface="Times New Roman" panose="02020603050405020304" pitchFamily="18" charset="0"/>
              </a:rPr>
              <a:t> to a maximum of 20 percent of the total contract amount between the district and the grant recipient, </a:t>
            </a:r>
          </a:p>
          <a:p>
            <a:pPr lvl="1" algn="just">
              <a:spcBef>
                <a:spcPts val="0"/>
              </a:spcBef>
              <a:tabLst>
                <a:tab pos="342900" algn="l"/>
                <a:tab pos="685800" algn="l"/>
              </a:tabLst>
            </a:pPr>
            <a:r>
              <a:rPr lang="en-US" sz="2400" dirty="0">
                <a:ea typeface="Times New Roman" panose="02020603050405020304" pitchFamily="18" charset="0"/>
              </a:rPr>
              <a:t>with a maximum of $25,000 total for engineering, permitting, or similar consultant costs. </a:t>
            </a:r>
          </a:p>
          <a:p>
            <a:pPr algn="just">
              <a:spcBef>
                <a:spcPts val="0"/>
              </a:spcBef>
              <a:tabLst>
                <a:tab pos="342900" algn="l"/>
                <a:tab pos="685800" algn="l"/>
              </a:tabLst>
            </a:pPr>
            <a:r>
              <a:rPr lang="en-US" sz="2400" dirty="0">
                <a:ea typeface="Times New Roman" panose="02020603050405020304" pitchFamily="18" charset="0"/>
              </a:rPr>
              <a:t>Note this limit is defined as up to 20 percent of the contract amount (Program contracted funds), not 20 percent of the total project value (which could include in-kind or other funds). </a:t>
            </a:r>
          </a:p>
          <a:p>
            <a:pPr algn="just">
              <a:spcBef>
                <a:spcPts val="0"/>
              </a:spcBef>
              <a:tabLst>
                <a:tab pos="342900" algn="l"/>
                <a:tab pos="685800" algn="l"/>
              </a:tabLst>
            </a:pPr>
            <a:r>
              <a:rPr lang="en-US" sz="2400" b="1" dirty="0">
                <a:solidFill>
                  <a:srgbClr val="FF0000"/>
                </a:solidFill>
              </a:rPr>
              <a:t>If the DGLVR project is not completed, consultant, engineering, and permitting costs are not an eligible DGLVR expense.</a:t>
            </a:r>
          </a:p>
          <a:p>
            <a:endParaRPr lang="en-US" dirty="0">
              <a:solidFill>
                <a:srgbClr val="FF0000"/>
              </a:solidFill>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3.7.4: Eligible Project Expenses</a:t>
            </a:r>
          </a:p>
        </p:txBody>
      </p:sp>
    </p:spTree>
    <p:extLst>
      <p:ext uri="{BB962C8B-B14F-4D97-AF65-F5344CB8AC3E}">
        <p14:creationId xmlns:p14="http://schemas.microsoft.com/office/powerpoint/2010/main" val="3710787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cs typeface="Calibri Light"/>
              </a:rPr>
              <a:t>DGLVR Program History</a:t>
            </a: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Content Placeholder 5">
            <a:extLst>
              <a:ext uri="{FF2B5EF4-FFF2-40B4-BE49-F238E27FC236}">
                <a16:creationId xmlns:a16="http://schemas.microsoft.com/office/drawing/2014/main" id="{5EF61F40-1953-BFDD-2FF3-8310BE3FDA38}"/>
              </a:ext>
            </a:extLst>
          </p:cNvPr>
          <p:cNvSpPr>
            <a:spLocks noGrp="1"/>
          </p:cNvSpPr>
          <p:nvPr>
            <p:ph idx="1"/>
          </p:nvPr>
        </p:nvSpPr>
        <p:spPr>
          <a:xfrm>
            <a:off x="721849" y="2419753"/>
            <a:ext cx="5776606" cy="3247246"/>
          </a:xfrm>
        </p:spPr>
        <p:txBody>
          <a:bodyPr vert="horz" lIns="68580" tIns="34290" rIns="68580" bIns="34290" rtlCol="0" anchor="t">
            <a:normAutofit/>
          </a:bodyPr>
          <a:lstStyle/>
          <a:p>
            <a:pPr marL="0" indent="0">
              <a:buNone/>
            </a:pPr>
            <a:r>
              <a:rPr lang="en-US" sz="3500" dirty="0"/>
              <a:t>Benefits:</a:t>
            </a:r>
          </a:p>
          <a:p>
            <a:r>
              <a:rPr lang="en-US" sz="3000" dirty="0"/>
              <a:t>Reduce time and money needed for long term road maintenance</a:t>
            </a:r>
          </a:p>
          <a:p>
            <a:r>
              <a:rPr lang="en-US" sz="3000" dirty="0"/>
              <a:t>Improve water quality</a:t>
            </a:r>
          </a:p>
          <a:p>
            <a:r>
              <a:rPr lang="en-US" sz="3000" dirty="0"/>
              <a:t>Better roads for everyone to drive on</a:t>
            </a:r>
          </a:p>
          <a:p>
            <a:pPr marL="0" indent="0">
              <a:buNone/>
            </a:pPr>
            <a:endParaRPr lang="en-US" dirty="0">
              <a:solidFill>
                <a:srgbClr val="FF0000"/>
              </a:solidFill>
              <a:cs typeface="Calibri"/>
            </a:endParaRPr>
          </a:p>
        </p:txBody>
      </p:sp>
      <p:sp>
        <p:nvSpPr>
          <p:cNvPr id="4" name="TextBox 3">
            <a:extLst>
              <a:ext uri="{FF2B5EF4-FFF2-40B4-BE49-F238E27FC236}">
                <a16:creationId xmlns:a16="http://schemas.microsoft.com/office/drawing/2014/main" id="{9D6FDD36-A8DC-51B9-8E36-ED194150D348}"/>
              </a:ext>
            </a:extLst>
          </p:cNvPr>
          <p:cNvSpPr txBox="1"/>
          <p:nvPr/>
        </p:nvSpPr>
        <p:spPr>
          <a:xfrm>
            <a:off x="38587" y="1506420"/>
            <a:ext cx="7210223" cy="584775"/>
          </a:xfrm>
          <a:prstGeom prst="rect">
            <a:avLst/>
          </a:prstGeom>
          <a:noFill/>
        </p:spPr>
        <p:txBody>
          <a:bodyPr wrap="square" rtlCol="0">
            <a:spAutoFit/>
          </a:bodyPr>
          <a:lstStyle/>
          <a:p>
            <a:pPr algn="ctr" defTabSz="685800"/>
            <a:r>
              <a:rPr lang="en-US" sz="3200" b="1" i="1" dirty="0">
                <a:solidFill>
                  <a:srgbClr val="4472C4"/>
                </a:solidFill>
                <a:latin typeface="Arial Black" panose="020B0A04020102020204" pitchFamily="34" charset="0"/>
                <a:ea typeface="ADLaM Display" panose="020F0502020204030204" pitchFamily="2" charset="0"/>
                <a:cs typeface="ADLaM Display" panose="020F0502020204030204" pitchFamily="2" charset="0"/>
              </a:rPr>
              <a:t>Better Roads, Cleaner Streams</a:t>
            </a:r>
          </a:p>
        </p:txBody>
      </p:sp>
      <p:pic>
        <p:nvPicPr>
          <p:cNvPr id="6" name="Picture 5" descr="A picture containing tree, outdoor, grass, nature&#10;&#10;Description automatically generated">
            <a:extLst>
              <a:ext uri="{FF2B5EF4-FFF2-40B4-BE49-F238E27FC236}">
                <a16:creationId xmlns:a16="http://schemas.microsoft.com/office/drawing/2014/main" id="{6ABC62A8-0B6D-DD8E-045C-638AAB29771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7272763" y="1854026"/>
            <a:ext cx="4387928" cy="38450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0743437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3" y="1201268"/>
            <a:ext cx="9170897" cy="4725903"/>
          </a:xfrm>
        </p:spPr>
        <p:txBody>
          <a:bodyPr vert="horz" lIns="91440" tIns="45720" rIns="91440" bIns="45720" rtlCol="0" anchor="t">
            <a:normAutofit fontScale="92500" lnSpcReduction="10000"/>
          </a:bodyPr>
          <a:lstStyle/>
          <a:p>
            <a:pPr marL="0" indent="0">
              <a:buNone/>
            </a:pPr>
            <a:r>
              <a:rPr lang="en-US" b="1" u="sng" dirty="0"/>
              <a:t>3.7.4.7  Consultants, Engineering, and Permitting Costs</a:t>
            </a:r>
          </a:p>
          <a:p>
            <a:pPr marL="0" indent="0">
              <a:buNone/>
            </a:pPr>
            <a:r>
              <a:rPr lang="en-US" sz="2000" dirty="0"/>
              <a:t>    </a:t>
            </a:r>
          </a:p>
          <a:p>
            <a:pPr algn="just">
              <a:spcBef>
                <a:spcPts val="0"/>
              </a:spcBef>
              <a:tabLst>
                <a:tab pos="342900" algn="l"/>
                <a:tab pos="685800" algn="l"/>
              </a:tabLst>
            </a:pPr>
            <a:r>
              <a:rPr lang="en-US" sz="2800" dirty="0">
                <a:ea typeface="Times New Roman" panose="02020603050405020304" pitchFamily="18" charset="0"/>
              </a:rPr>
              <a:t>Example 1: a $30,000 contract on a project totaling $50,000 is limited to 20% of the contract, or $6,000, for engineering and permitting. </a:t>
            </a:r>
          </a:p>
          <a:p>
            <a:pPr algn="just">
              <a:spcBef>
                <a:spcPts val="0"/>
              </a:spcBef>
              <a:tabLst>
                <a:tab pos="342900" algn="l"/>
                <a:tab pos="685800" algn="l"/>
              </a:tabLst>
            </a:pPr>
            <a:endParaRPr lang="en-US" sz="2800" dirty="0">
              <a:ea typeface="Times New Roman" panose="02020603050405020304" pitchFamily="18" charset="0"/>
            </a:endParaRPr>
          </a:p>
          <a:p>
            <a:pPr algn="just">
              <a:spcBef>
                <a:spcPts val="0"/>
              </a:spcBef>
              <a:tabLst>
                <a:tab pos="342900" algn="l"/>
                <a:tab pos="685800" algn="l"/>
              </a:tabLst>
            </a:pPr>
            <a:r>
              <a:rPr lang="en-US" sz="2800" dirty="0">
                <a:ea typeface="Times New Roman" panose="02020603050405020304" pitchFamily="18" charset="0"/>
              </a:rPr>
              <a:t>Example 2: For a $140,000 contract, 20% of the contract would be $28,000, but the program will only fund up to the maximum of $25,000. </a:t>
            </a:r>
          </a:p>
          <a:p>
            <a:pPr algn="just">
              <a:spcBef>
                <a:spcPts val="0"/>
              </a:spcBef>
              <a:tabLst>
                <a:tab pos="342900" algn="l"/>
                <a:tab pos="685800" algn="l"/>
              </a:tabLst>
            </a:pPr>
            <a:endParaRPr lang="en-US" sz="2800" dirty="0">
              <a:ea typeface="Times New Roman" panose="02020603050405020304" pitchFamily="18" charset="0"/>
            </a:endParaRPr>
          </a:p>
          <a:p>
            <a:pPr algn="just">
              <a:spcBef>
                <a:spcPts val="0"/>
              </a:spcBef>
              <a:tabLst>
                <a:tab pos="342900" algn="l"/>
                <a:tab pos="685800" algn="l"/>
              </a:tabLst>
            </a:pPr>
            <a:r>
              <a:rPr lang="en-US" sz="2800" dirty="0">
                <a:ea typeface="Times New Roman" panose="02020603050405020304" pitchFamily="18" charset="0"/>
              </a:rPr>
              <a:t>Preparation or design costs such as engineering or surveying that are incurred before the contract is signed are not eligible for grant reimbursement but can be counted as in-kind.</a:t>
            </a:r>
          </a:p>
          <a:p>
            <a:endParaRPr lang="en-US" dirty="0">
              <a:solidFill>
                <a:srgbClr val="FF0000"/>
              </a:solidFill>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3.7.4: Eligible Project Expenses</a:t>
            </a:r>
          </a:p>
        </p:txBody>
      </p:sp>
    </p:spTree>
    <p:extLst>
      <p:ext uri="{BB962C8B-B14F-4D97-AF65-F5344CB8AC3E}">
        <p14:creationId xmlns:p14="http://schemas.microsoft.com/office/powerpoint/2010/main" val="76083593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319712-13E2-E987-0344-F36C1535696A}"/>
              </a:ext>
            </a:extLst>
          </p:cNvPr>
          <p:cNvPicPr>
            <a:picLocks noChangeAspect="1"/>
          </p:cNvPicPr>
          <p:nvPr/>
        </p:nvPicPr>
        <p:blipFill>
          <a:blip r:embed="rId2"/>
          <a:stretch>
            <a:fillRect/>
          </a:stretch>
        </p:blipFill>
        <p:spPr>
          <a:xfrm>
            <a:off x="2623814" y="0"/>
            <a:ext cx="7386961" cy="6667631"/>
          </a:xfrm>
          <a:prstGeom prst="rect">
            <a:avLst/>
          </a:prstGeom>
        </p:spPr>
      </p:pic>
      <p:sp>
        <p:nvSpPr>
          <p:cNvPr id="8" name="TextBox 7">
            <a:extLst>
              <a:ext uri="{FF2B5EF4-FFF2-40B4-BE49-F238E27FC236}">
                <a16:creationId xmlns:a16="http://schemas.microsoft.com/office/drawing/2014/main" id="{0C6CC123-18CE-2489-9C5C-D78B784138CD}"/>
              </a:ext>
            </a:extLst>
          </p:cNvPr>
          <p:cNvSpPr txBox="1"/>
          <p:nvPr/>
        </p:nvSpPr>
        <p:spPr>
          <a:xfrm>
            <a:off x="0" y="0"/>
            <a:ext cx="3491661" cy="461665"/>
          </a:xfrm>
          <a:prstGeom prst="rect">
            <a:avLst/>
          </a:prstGeom>
          <a:solidFill>
            <a:schemeClr val="bg1"/>
          </a:solidFill>
          <a:ln>
            <a:solidFill>
              <a:schemeClr val="tx1"/>
            </a:solidFill>
          </a:ln>
        </p:spPr>
        <p:txBody>
          <a:bodyPr wrap="none" rtlCol="0">
            <a:spAutoFit/>
          </a:bodyPr>
          <a:lstStyle/>
          <a:p>
            <a:r>
              <a:rPr lang="en-US" sz="2400" b="1" dirty="0"/>
              <a:t>Speaking of Engineering…</a:t>
            </a:r>
          </a:p>
        </p:txBody>
      </p:sp>
      <p:sp>
        <p:nvSpPr>
          <p:cNvPr id="9" name="Rectangle 8">
            <a:extLst>
              <a:ext uri="{FF2B5EF4-FFF2-40B4-BE49-F238E27FC236}">
                <a16:creationId xmlns:a16="http://schemas.microsoft.com/office/drawing/2014/main" id="{C6ABFC03-9EA6-3F24-A073-EB777C05AB2F}"/>
              </a:ext>
            </a:extLst>
          </p:cNvPr>
          <p:cNvSpPr/>
          <p:nvPr/>
        </p:nvSpPr>
        <p:spPr>
          <a:xfrm>
            <a:off x="0" y="6581001"/>
            <a:ext cx="9208008" cy="276999"/>
          </a:xfrm>
          <a:prstGeom prst="rect">
            <a:avLst/>
          </a:prstGeom>
          <a:solidFill>
            <a:schemeClr val="tx1"/>
          </a:solidFill>
        </p:spPr>
        <p:txBody>
          <a:bodyPr wrap="square">
            <a:spAutoFit/>
          </a:bodyPr>
          <a:lstStyle/>
          <a:p>
            <a:r>
              <a:rPr lang="en-US" sz="1200" dirty="0">
                <a:solidFill>
                  <a:schemeClr val="bg1"/>
                </a:solidFill>
              </a:rPr>
              <a:t>http://www.rd.com/slideshows/funny-road-signs/</a:t>
            </a:r>
          </a:p>
        </p:txBody>
      </p:sp>
    </p:spTree>
    <p:extLst>
      <p:ext uri="{BB962C8B-B14F-4D97-AF65-F5344CB8AC3E}">
        <p14:creationId xmlns:p14="http://schemas.microsoft.com/office/powerpoint/2010/main" val="319653955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3" y="1201268"/>
            <a:ext cx="9170897" cy="4725903"/>
          </a:xfrm>
        </p:spPr>
        <p:txBody>
          <a:bodyPr vert="horz" lIns="91440" tIns="45720" rIns="91440" bIns="45720" rtlCol="0" anchor="t">
            <a:normAutofit/>
          </a:bodyPr>
          <a:lstStyle/>
          <a:p>
            <a:r>
              <a:rPr lang="en-US" b="1" u="sng" dirty="0"/>
              <a:t>Right-of-way</a:t>
            </a:r>
            <a:r>
              <a:rPr lang="en-US" b="1" dirty="0"/>
              <a:t>:</a:t>
            </a:r>
          </a:p>
          <a:p>
            <a:pPr lvl="1"/>
            <a:r>
              <a:rPr lang="en-US" b="1" dirty="0"/>
              <a:t>Publicly owned road corridor.</a:t>
            </a:r>
          </a:p>
          <a:p>
            <a:pPr lvl="1"/>
            <a:r>
              <a:rPr lang="en-US" b="1" dirty="0"/>
              <a:t>Typically 33’ width </a:t>
            </a:r>
            <a:r>
              <a:rPr lang="en-US" dirty="0"/>
              <a:t>(16.5’ from road Centerline) for municipal roads.</a:t>
            </a:r>
          </a:p>
          <a:p>
            <a:pPr lvl="1"/>
            <a:r>
              <a:rPr lang="en-US" dirty="0"/>
              <a:t>Exceptions do apply, sometime up to 50’.</a:t>
            </a:r>
          </a:p>
          <a:p>
            <a:endParaRPr lang="en-US" dirty="0">
              <a:solidFill>
                <a:srgbClr val="FF0000"/>
              </a:solidFill>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3.7.4.8: Working off the Right-of-Way</a:t>
            </a:r>
          </a:p>
        </p:txBody>
      </p:sp>
      <p:pic>
        <p:nvPicPr>
          <p:cNvPr id="4" name="Picture 2" descr="http://old.mcallen.net/images/engineering/typical%20row.jpg">
            <a:extLst>
              <a:ext uri="{FF2B5EF4-FFF2-40B4-BE49-F238E27FC236}">
                <a16:creationId xmlns:a16="http://schemas.microsoft.com/office/drawing/2014/main" id="{06F3BA4D-2B20-2873-F7FB-ACFF12793491}"/>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13213" y="3207151"/>
            <a:ext cx="8780410" cy="333271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1EB27F1-A3D3-7CFD-BF4E-32160A2B86CA}"/>
              </a:ext>
            </a:extLst>
          </p:cNvPr>
          <p:cNvSpPr/>
          <p:nvPr/>
        </p:nvSpPr>
        <p:spPr>
          <a:xfrm>
            <a:off x="268940" y="6644502"/>
            <a:ext cx="4572000" cy="276999"/>
          </a:xfrm>
          <a:prstGeom prst="rect">
            <a:avLst/>
          </a:prstGeom>
        </p:spPr>
        <p:txBody>
          <a:bodyPr>
            <a:spAutoFit/>
          </a:bodyPr>
          <a:lstStyle/>
          <a:p>
            <a:r>
              <a:rPr lang="en-US" sz="1200" i="1" dirty="0"/>
              <a:t>http://old.mcallen.net/landingpages/lp_engineering/roa_permits.aspx</a:t>
            </a:r>
          </a:p>
        </p:txBody>
      </p:sp>
    </p:spTree>
    <p:extLst>
      <p:ext uri="{BB962C8B-B14F-4D97-AF65-F5344CB8AC3E}">
        <p14:creationId xmlns:p14="http://schemas.microsoft.com/office/powerpoint/2010/main" val="33232418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3" y="1201268"/>
            <a:ext cx="9170897" cy="4725903"/>
          </a:xfrm>
        </p:spPr>
        <p:txBody>
          <a:bodyPr vert="horz" lIns="91440" tIns="45720" rIns="91440" bIns="45720" rtlCol="0" anchor="t">
            <a:normAutofit/>
          </a:bodyPr>
          <a:lstStyle/>
          <a:p>
            <a:r>
              <a:rPr lang="en-US" b="1" dirty="0"/>
              <a:t>Written permission from landowners is required when working outside the right-of-way.</a:t>
            </a:r>
          </a:p>
          <a:p>
            <a:r>
              <a:rPr lang="en-US" dirty="0"/>
              <a:t>Districts can use their own form, or the example provided in manual, </a:t>
            </a:r>
            <a:r>
              <a:rPr lang="en-US" u="sng" dirty="0"/>
              <a:t>but must use something</a:t>
            </a:r>
            <a:r>
              <a:rPr lang="en-US" dirty="0"/>
              <a:t>!</a:t>
            </a:r>
          </a:p>
          <a:p>
            <a:endParaRPr lang="en-US" dirty="0">
              <a:solidFill>
                <a:srgbClr val="FF0000"/>
              </a:solidFill>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3.7.4.8: Working off the Right-of-Way</a:t>
            </a:r>
          </a:p>
        </p:txBody>
      </p:sp>
      <p:pic>
        <p:nvPicPr>
          <p:cNvPr id="7" name="Picture 3">
            <a:extLst>
              <a:ext uri="{FF2B5EF4-FFF2-40B4-BE49-F238E27FC236}">
                <a16:creationId xmlns:a16="http://schemas.microsoft.com/office/drawing/2014/main" id="{25E0D882-FC98-1BAA-423F-48DB7C45862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379213">
            <a:off x="5500823" y="3397913"/>
            <a:ext cx="5810250" cy="76676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8" name="Picture 2">
            <a:extLst>
              <a:ext uri="{FF2B5EF4-FFF2-40B4-BE49-F238E27FC236}">
                <a16:creationId xmlns:a16="http://schemas.microsoft.com/office/drawing/2014/main" id="{267D10A1-A336-3C7A-D428-3BBFB5FEAF3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21044944">
            <a:off x="863086" y="3459572"/>
            <a:ext cx="5543550" cy="7505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9" name="Rectangle 8">
            <a:extLst>
              <a:ext uri="{FF2B5EF4-FFF2-40B4-BE49-F238E27FC236}">
                <a16:creationId xmlns:a16="http://schemas.microsoft.com/office/drawing/2014/main" id="{18CC46DA-2730-CE5B-0D8F-C00B22303F06}"/>
              </a:ext>
            </a:extLst>
          </p:cNvPr>
          <p:cNvSpPr/>
          <p:nvPr/>
        </p:nvSpPr>
        <p:spPr>
          <a:xfrm>
            <a:off x="3634861" y="4053396"/>
            <a:ext cx="4859150" cy="954107"/>
          </a:xfrm>
          <a:prstGeom prst="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Word Version Available Online</a:t>
            </a:r>
          </a:p>
          <a:p>
            <a:pPr algn="ctr"/>
            <a:r>
              <a:rPr lang="en-US" sz="2800" b="1" dirty="0">
                <a:solidFill>
                  <a:sysClr val="windowText" lastClr="000000"/>
                </a:solidFill>
                <a:hlinkClick r:id="rId5"/>
              </a:rPr>
              <a:t>www.dirtandgravelroads.org</a:t>
            </a:r>
            <a:r>
              <a:rPr lang="en-US" sz="2800" b="1" dirty="0">
                <a:solidFill>
                  <a:sysClr val="windowText" lastClr="000000"/>
                </a:solidFill>
              </a:rPr>
              <a:t> </a:t>
            </a:r>
            <a:endParaRPr lang="en-US" sz="2000" dirty="0">
              <a:solidFill>
                <a:sysClr val="windowText" lastClr="000000"/>
              </a:solidFill>
            </a:endParaRPr>
          </a:p>
        </p:txBody>
      </p:sp>
    </p:spTree>
    <p:extLst>
      <p:ext uri="{BB962C8B-B14F-4D97-AF65-F5344CB8AC3E}">
        <p14:creationId xmlns:p14="http://schemas.microsoft.com/office/powerpoint/2010/main" val="270912966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3" y="1201268"/>
            <a:ext cx="9170897" cy="4725903"/>
          </a:xfrm>
        </p:spPr>
        <p:txBody>
          <a:bodyPr vert="horz" lIns="91440" tIns="45720" rIns="91440" bIns="45720" rtlCol="0" anchor="t">
            <a:normAutofit/>
          </a:bodyPr>
          <a:lstStyle/>
          <a:p>
            <a:pPr marL="0" lvl="0" indent="0">
              <a:buNone/>
            </a:pPr>
            <a:r>
              <a:rPr lang="en-US" sz="2400" b="1" kern="1200" dirty="0">
                <a:solidFill>
                  <a:schemeClr val="tx1"/>
                </a:solidFill>
                <a:effectLst/>
                <a:latin typeface="+mn-lt"/>
                <a:ea typeface="+mn-ea"/>
                <a:cs typeface="+mn-cs"/>
              </a:rPr>
              <a:t>Working </a:t>
            </a:r>
            <a:r>
              <a:rPr lang="en-US" sz="2400" b="1" dirty="0"/>
              <a:t>outside the</a:t>
            </a:r>
            <a:r>
              <a:rPr lang="en-US" sz="2000" b="1" kern="1200" dirty="0">
                <a:solidFill>
                  <a:schemeClr val="tx1"/>
                </a:solidFill>
                <a:effectLst/>
                <a:latin typeface="+mn-lt"/>
                <a:ea typeface="+mn-ea"/>
                <a:cs typeface="+mn-cs"/>
              </a:rPr>
              <a:t> </a:t>
            </a:r>
            <a:r>
              <a:rPr lang="en-US" sz="2400" b="1" kern="1200" dirty="0">
                <a:solidFill>
                  <a:schemeClr val="tx1"/>
                </a:solidFill>
                <a:effectLst/>
                <a:latin typeface="+mn-lt"/>
                <a:ea typeface="+mn-ea"/>
                <a:cs typeface="+mn-cs"/>
              </a:rPr>
              <a:t>right-of-way is permissible with DGLVR funds only under certain conditions:</a:t>
            </a:r>
            <a:endParaRPr lang="en-US" sz="3600" b="1" kern="1200" dirty="0">
              <a:solidFill>
                <a:schemeClr val="tx1"/>
              </a:solidFill>
              <a:effectLst/>
              <a:latin typeface="+mn-lt"/>
              <a:ea typeface="+mn-ea"/>
              <a:cs typeface="+mn-cs"/>
            </a:endParaRPr>
          </a:p>
          <a:p>
            <a:r>
              <a:rPr lang="en-US" sz="2800" kern="1200" dirty="0">
                <a:solidFill>
                  <a:schemeClr val="tx1"/>
                </a:solidFill>
                <a:effectLst/>
                <a:latin typeface="+mn-lt"/>
                <a:ea typeface="+mn-ea"/>
                <a:cs typeface="+mn-cs"/>
              </a:rPr>
              <a:t>Must be directly necessary to the successful completion of the project </a:t>
            </a:r>
            <a:r>
              <a:rPr lang="en-US" sz="2800" u="sng" kern="1200" dirty="0">
                <a:solidFill>
                  <a:schemeClr val="tx1"/>
                </a:solidFill>
                <a:effectLst/>
                <a:latin typeface="+mn-lt"/>
                <a:ea typeface="+mn-ea"/>
                <a:cs typeface="+mn-cs"/>
              </a:rPr>
              <a:t>on a public road.</a:t>
            </a:r>
            <a:endParaRPr lang="en-US" sz="4000" u="sng" kern="1200" dirty="0">
              <a:solidFill>
                <a:schemeClr val="tx1"/>
              </a:solidFill>
              <a:effectLst/>
              <a:latin typeface="+mn-lt"/>
              <a:ea typeface="+mn-ea"/>
              <a:cs typeface="+mn-cs"/>
            </a:endParaRPr>
          </a:p>
          <a:p>
            <a:r>
              <a:rPr lang="en-US" sz="2800" kern="1200" dirty="0">
                <a:solidFill>
                  <a:schemeClr val="tx1"/>
                </a:solidFill>
                <a:effectLst/>
                <a:latin typeface="+mn-lt"/>
                <a:ea typeface="+mn-ea"/>
                <a:cs typeface="+mn-cs"/>
              </a:rPr>
              <a:t>Limited in scope to cost effective practices that directly reduce road impacts </a:t>
            </a:r>
            <a:endParaRPr lang="en-US" sz="4000" kern="1200" dirty="0">
              <a:solidFill>
                <a:schemeClr val="tx1"/>
              </a:solidFill>
              <a:effectLst/>
              <a:latin typeface="+mn-lt"/>
              <a:ea typeface="+mn-ea"/>
              <a:cs typeface="+mn-cs"/>
            </a:endParaRPr>
          </a:p>
          <a:p>
            <a:r>
              <a:rPr lang="en-US" sz="2800" b="1" kern="1200" dirty="0">
                <a:solidFill>
                  <a:srgbClr val="FF0000"/>
                </a:solidFill>
                <a:effectLst/>
                <a:latin typeface="+mn-lt"/>
                <a:ea typeface="+mn-ea"/>
                <a:cs typeface="+mn-cs"/>
              </a:rPr>
              <a:t>Grant recipient </a:t>
            </a:r>
            <a:r>
              <a:rPr lang="en-US" sz="2800" b="1" u="sng" kern="1200" dirty="0">
                <a:solidFill>
                  <a:srgbClr val="FF0000"/>
                </a:solidFill>
                <a:effectLst/>
                <a:latin typeface="+mn-lt"/>
                <a:ea typeface="+mn-ea"/>
                <a:cs typeface="+mn-cs"/>
              </a:rPr>
              <a:t>MUST</a:t>
            </a:r>
            <a:r>
              <a:rPr lang="en-US" sz="2800" b="1" kern="1200" dirty="0">
                <a:solidFill>
                  <a:srgbClr val="FF0000"/>
                </a:solidFill>
                <a:effectLst/>
                <a:latin typeface="+mn-lt"/>
                <a:ea typeface="+mn-ea"/>
                <a:cs typeface="+mn-cs"/>
              </a:rPr>
              <a:t> obtain written permission before starting the project</a:t>
            </a:r>
            <a:endParaRPr lang="en-US" sz="4000" b="1" kern="1200" dirty="0">
              <a:solidFill>
                <a:srgbClr val="FF0000"/>
              </a:solidFill>
              <a:effectLst/>
              <a:latin typeface="+mn-lt"/>
              <a:ea typeface="+mn-ea"/>
              <a:cs typeface="+mn-cs"/>
            </a:endParaRPr>
          </a:p>
          <a:p>
            <a:r>
              <a:rPr lang="en-US" sz="2800" kern="1200" dirty="0">
                <a:effectLst/>
                <a:latin typeface="+mn-lt"/>
                <a:ea typeface="+mn-ea"/>
                <a:cs typeface="+mn-cs"/>
              </a:rPr>
              <a:t>Districts must keep a copy of written permission in the project file</a:t>
            </a:r>
          </a:p>
          <a:p>
            <a:endParaRPr lang="en-US" dirty="0">
              <a:solidFill>
                <a:srgbClr val="FF0000"/>
              </a:solidFill>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3.7.4.8: Working off the Right-of-Way</a:t>
            </a:r>
          </a:p>
        </p:txBody>
      </p:sp>
    </p:spTree>
    <p:extLst>
      <p:ext uri="{BB962C8B-B14F-4D97-AF65-F5344CB8AC3E}">
        <p14:creationId xmlns:p14="http://schemas.microsoft.com/office/powerpoint/2010/main" val="213066754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3" y="1201268"/>
            <a:ext cx="9170897" cy="4725903"/>
          </a:xfrm>
        </p:spPr>
        <p:txBody>
          <a:bodyPr vert="horz" lIns="91440" tIns="45720" rIns="91440" bIns="45720" rtlCol="0" anchor="t">
            <a:normAutofit/>
          </a:bodyPr>
          <a:lstStyle/>
          <a:p>
            <a:pPr marL="0" indent="0">
              <a:buNone/>
            </a:pPr>
            <a:r>
              <a:rPr lang="en-US" sz="2800" b="1" u="sng" dirty="0"/>
              <a:t>3.7.4.8  Working Off Right-of-Way</a:t>
            </a:r>
          </a:p>
          <a:p>
            <a:r>
              <a:rPr lang="en-US" dirty="0"/>
              <a:t>Landowner permission should be sought </a:t>
            </a:r>
            <a:r>
              <a:rPr lang="en-US" b="1" dirty="0"/>
              <a:t>as early as possible</a:t>
            </a:r>
            <a:r>
              <a:rPr lang="en-US" dirty="0"/>
              <a:t> in the funding process, ideally before contracting, to ensure the project can be implemented as planned.</a:t>
            </a:r>
          </a:p>
          <a:p>
            <a:endParaRPr lang="en-US" sz="1600" dirty="0"/>
          </a:p>
          <a:p>
            <a:pPr algn="just">
              <a:spcBef>
                <a:spcPts val="0"/>
              </a:spcBef>
              <a:tabLst>
                <a:tab pos="342900" algn="l"/>
                <a:tab pos="685800" algn="l"/>
              </a:tabLst>
            </a:pPr>
            <a:r>
              <a:rPr lang="en-US" dirty="0">
                <a:ea typeface="Times New Roman" panose="02020603050405020304" pitchFamily="18" charset="0"/>
              </a:rPr>
              <a:t>In some cases, landowner permission may be instrumental to implementing a successful DGLVR project (additional culvert outlets for example). </a:t>
            </a:r>
          </a:p>
          <a:p>
            <a:endParaRPr lang="en-US" dirty="0">
              <a:solidFill>
                <a:srgbClr val="FF0000"/>
              </a:solidFill>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3.7.4.8: Working off the Right-of-Way</a:t>
            </a:r>
          </a:p>
        </p:txBody>
      </p:sp>
    </p:spTree>
    <p:extLst>
      <p:ext uri="{BB962C8B-B14F-4D97-AF65-F5344CB8AC3E}">
        <p14:creationId xmlns:p14="http://schemas.microsoft.com/office/powerpoint/2010/main" val="283027260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3" y="1201268"/>
            <a:ext cx="9170897" cy="4725903"/>
          </a:xfrm>
        </p:spPr>
        <p:txBody>
          <a:bodyPr vert="horz" lIns="91440" tIns="45720" rIns="91440" bIns="45720" rtlCol="0" anchor="t">
            <a:normAutofit/>
          </a:bodyPr>
          <a:lstStyle/>
          <a:p>
            <a:pPr marL="0" indent="0">
              <a:buNone/>
            </a:pPr>
            <a:r>
              <a:rPr lang="en-US" b="1" u="sng" dirty="0"/>
              <a:t>3.7.4.8  Working Off Right-of-Way</a:t>
            </a:r>
          </a:p>
          <a:p>
            <a:r>
              <a:rPr lang="en-US" sz="3000" dirty="0"/>
              <a:t>What happens if a landowner does not provide permission?</a:t>
            </a:r>
          </a:p>
          <a:p>
            <a:pPr lvl="1" algn="just">
              <a:spcBef>
                <a:spcPts val="0"/>
              </a:spcBef>
              <a:tabLst>
                <a:tab pos="342900" algn="l"/>
                <a:tab pos="685800" algn="l"/>
              </a:tabLst>
            </a:pPr>
            <a:r>
              <a:rPr lang="en-US" sz="2600" dirty="0">
                <a:ea typeface="Times New Roman" panose="02020603050405020304" pitchFamily="18" charset="0"/>
              </a:rPr>
              <a:t>In some cases, a viable alternative may exist to implement a successful plan without landowner permission</a:t>
            </a:r>
          </a:p>
          <a:p>
            <a:pPr lvl="1" algn="just">
              <a:spcBef>
                <a:spcPts val="0"/>
              </a:spcBef>
              <a:tabLst>
                <a:tab pos="342900" algn="l"/>
                <a:tab pos="685800" algn="l"/>
              </a:tabLst>
            </a:pPr>
            <a:r>
              <a:rPr lang="en-US" sz="2600" dirty="0">
                <a:ea typeface="Times New Roman" panose="02020603050405020304" pitchFamily="18" charset="0"/>
              </a:rPr>
              <a:t>In other cases, sufficient water quality improvements cannot be made due to landowner constraints. </a:t>
            </a:r>
            <a:r>
              <a:rPr lang="en-US" sz="2600" b="1" u="sng" dirty="0">
                <a:ea typeface="Times New Roman" panose="02020603050405020304" pitchFamily="18" charset="0"/>
              </a:rPr>
              <a:t>In such cases, DGLVR funding may be better spent on a different project location. </a:t>
            </a:r>
          </a:p>
          <a:p>
            <a:pPr lvl="1" algn="just">
              <a:spcBef>
                <a:spcPts val="0"/>
              </a:spcBef>
              <a:tabLst>
                <a:tab pos="342900" algn="l"/>
                <a:tab pos="685800" algn="l"/>
              </a:tabLst>
            </a:pPr>
            <a:r>
              <a:rPr lang="en-US" sz="2600" dirty="0">
                <a:ea typeface="Times New Roman" panose="02020603050405020304" pitchFamily="18" charset="0"/>
              </a:rPr>
              <a:t>Contact the SCC in questionable circumstances where a lack of landowner permission may hinder successful project implementation. </a:t>
            </a:r>
          </a:p>
          <a:p>
            <a:endParaRPr lang="en-US" dirty="0">
              <a:solidFill>
                <a:srgbClr val="FF0000"/>
              </a:solidFill>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3.7.4.8: Working off the Right-of-Way</a:t>
            </a:r>
          </a:p>
        </p:txBody>
      </p:sp>
    </p:spTree>
    <p:extLst>
      <p:ext uri="{BB962C8B-B14F-4D97-AF65-F5344CB8AC3E}">
        <p14:creationId xmlns:p14="http://schemas.microsoft.com/office/powerpoint/2010/main" val="241707397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3" y="1201268"/>
            <a:ext cx="9170897" cy="4725903"/>
          </a:xfrm>
        </p:spPr>
        <p:txBody>
          <a:bodyPr vert="horz" lIns="91440" tIns="45720" rIns="91440" bIns="45720" rtlCol="0" anchor="t">
            <a:normAutofit/>
          </a:bodyPr>
          <a:lstStyle/>
          <a:p>
            <a:pPr marL="457200" lvl="1" indent="0">
              <a:buNone/>
            </a:pPr>
            <a:r>
              <a:rPr lang="en-US" sz="2800" b="1" dirty="0"/>
              <a:t>In certain situations, off-right-of-way work requires the prior written approval from the SCC before a contract can be signed:</a:t>
            </a:r>
          </a:p>
          <a:p>
            <a:pPr lvl="1">
              <a:buFont typeface="Arial" panose="020B0604020202020204" pitchFamily="34" charset="0"/>
              <a:buChar char="•"/>
            </a:pPr>
            <a:r>
              <a:rPr lang="en-US" sz="2800" dirty="0"/>
              <a:t> Where off-right-of-way work is more than </a:t>
            </a:r>
            <a:r>
              <a:rPr lang="en-US" sz="2800" b="1" dirty="0">
                <a:solidFill>
                  <a:srgbClr val="FF0000"/>
                </a:solidFill>
              </a:rPr>
              <a:t>35% of the total </a:t>
            </a:r>
            <a:r>
              <a:rPr lang="en-US" sz="2800" dirty="0"/>
              <a:t>project costs (including program funds and in-kind contributions)</a:t>
            </a:r>
          </a:p>
          <a:p>
            <a:pPr lvl="1">
              <a:buFont typeface="Arial" panose="020B0604020202020204" pitchFamily="34" charset="0"/>
              <a:buChar char="•"/>
            </a:pPr>
            <a:r>
              <a:rPr lang="en-US" sz="2800" dirty="0"/>
              <a:t>Where work extends more than </a:t>
            </a:r>
            <a:r>
              <a:rPr lang="en-US" sz="2800" b="1" dirty="0">
                <a:solidFill>
                  <a:srgbClr val="FF0000"/>
                </a:solidFill>
              </a:rPr>
              <a:t>500 feet off of the right-of-way</a:t>
            </a:r>
            <a:r>
              <a:rPr lang="en-US" sz="2800" dirty="0"/>
              <a:t>. </a:t>
            </a:r>
            <a:endParaRPr lang="en-US" sz="2800" kern="1200" dirty="0">
              <a:effectLst/>
            </a:endParaRPr>
          </a:p>
          <a:p>
            <a:endParaRPr lang="en-US" dirty="0">
              <a:solidFill>
                <a:srgbClr val="FF0000"/>
              </a:solidFill>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3.7.4.8: Working off the Right-of-Way</a:t>
            </a:r>
          </a:p>
        </p:txBody>
      </p:sp>
    </p:spTree>
    <p:extLst>
      <p:ext uri="{BB962C8B-B14F-4D97-AF65-F5344CB8AC3E}">
        <p14:creationId xmlns:p14="http://schemas.microsoft.com/office/powerpoint/2010/main" val="377177354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3" y="1201268"/>
            <a:ext cx="9170897" cy="4725903"/>
          </a:xfrm>
        </p:spPr>
        <p:txBody>
          <a:bodyPr vert="horz" lIns="91440" tIns="45720" rIns="91440" bIns="45720" rtlCol="0" anchor="t">
            <a:normAutofit/>
          </a:bodyPr>
          <a:lstStyle/>
          <a:p>
            <a:pPr marL="0" lvl="0" indent="0">
              <a:buNone/>
            </a:pPr>
            <a:r>
              <a:rPr lang="en-US" sz="3200" b="1" kern="1200" dirty="0">
                <a:solidFill>
                  <a:schemeClr val="tx1"/>
                </a:solidFill>
                <a:effectLst/>
                <a:latin typeface="+mn-lt"/>
                <a:ea typeface="+mn-ea"/>
                <a:cs typeface="+mn-cs"/>
              </a:rPr>
              <a:t>Landowner permission is </a:t>
            </a:r>
            <a:r>
              <a:rPr lang="en-US" sz="3200" b="1" u="sng" kern="1200" dirty="0">
                <a:solidFill>
                  <a:schemeClr val="tx1"/>
                </a:solidFill>
                <a:effectLst/>
                <a:latin typeface="+mn-lt"/>
                <a:ea typeface="+mn-ea"/>
                <a:cs typeface="+mn-cs"/>
              </a:rPr>
              <a:t>suggested</a:t>
            </a:r>
            <a:r>
              <a:rPr lang="en-US" sz="3200" b="1" kern="1200" dirty="0">
                <a:solidFill>
                  <a:schemeClr val="tx1"/>
                </a:solidFill>
                <a:effectLst/>
                <a:latin typeface="+mn-lt"/>
                <a:ea typeface="+mn-ea"/>
                <a:cs typeface="+mn-cs"/>
              </a:rPr>
              <a:t> when off-right-of-way impacts are expected, even if work is done within right-of-way.</a:t>
            </a:r>
          </a:p>
          <a:p>
            <a:r>
              <a:rPr lang="en-US" u="sng" dirty="0"/>
              <a:t>New pipes and turnouts.</a:t>
            </a:r>
          </a:p>
          <a:p>
            <a:r>
              <a:rPr lang="en-US" dirty="0"/>
              <a:t>Subsurface drainage</a:t>
            </a:r>
          </a:p>
          <a:p>
            <a:pPr lvl="1"/>
            <a:r>
              <a:rPr lang="en-US" dirty="0"/>
              <a:t>French mattress</a:t>
            </a:r>
          </a:p>
          <a:p>
            <a:r>
              <a:rPr lang="en-US" dirty="0"/>
              <a:t>Driveway issues.</a:t>
            </a:r>
          </a:p>
          <a:p>
            <a:r>
              <a:rPr lang="en-US" dirty="0"/>
              <a:t>Road fill jobs.</a:t>
            </a:r>
          </a:p>
          <a:p>
            <a:endParaRPr lang="en-US" dirty="0">
              <a:solidFill>
                <a:srgbClr val="FF0000"/>
              </a:solidFill>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3.7.4.8: Working off the Right-of-Way</a:t>
            </a:r>
          </a:p>
        </p:txBody>
      </p:sp>
    </p:spTree>
    <p:extLst>
      <p:ext uri="{BB962C8B-B14F-4D97-AF65-F5344CB8AC3E}">
        <p14:creationId xmlns:p14="http://schemas.microsoft.com/office/powerpoint/2010/main" val="41832980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3" y="1201268"/>
            <a:ext cx="9170897" cy="4725903"/>
          </a:xfrm>
        </p:spPr>
        <p:txBody>
          <a:bodyPr vert="horz" lIns="91440" tIns="45720" rIns="91440" bIns="45720" rtlCol="0" anchor="t">
            <a:normAutofit/>
          </a:bodyPr>
          <a:lstStyle/>
          <a:p>
            <a:r>
              <a:rPr lang="en-US" sz="3200" b="1" kern="1200" dirty="0">
                <a:solidFill>
                  <a:schemeClr val="tx1"/>
                </a:solidFill>
                <a:effectLst/>
                <a:latin typeface="+mn-lt"/>
                <a:ea typeface="+mn-ea"/>
                <a:cs typeface="+mn-cs"/>
              </a:rPr>
              <a:t>Program funds may be combined with other funds to pay for a project.</a:t>
            </a:r>
          </a:p>
          <a:p>
            <a:pPr lvl="1"/>
            <a:r>
              <a:rPr lang="en-US" sz="2800" dirty="0"/>
              <a:t>Detailed accounting of which funds were spent on which portions of the project must be maintained</a:t>
            </a:r>
          </a:p>
          <a:p>
            <a:pPr lvl="1"/>
            <a:r>
              <a:rPr lang="en-US" sz="2800" dirty="0"/>
              <a:t>Other funding sources may be used as matching funds, provided the program funds are used on eligible projects</a:t>
            </a:r>
          </a:p>
          <a:p>
            <a:pPr lvl="1"/>
            <a:r>
              <a:rPr lang="en-US" sz="2800" dirty="0"/>
              <a:t>Must still adhere to non-pollution standards and ESM practices</a:t>
            </a:r>
          </a:p>
          <a:p>
            <a:endParaRPr lang="en-US" dirty="0">
              <a:solidFill>
                <a:srgbClr val="FF0000"/>
              </a:solidFill>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3.7.4.9: Combined Funds</a:t>
            </a:r>
          </a:p>
        </p:txBody>
      </p:sp>
    </p:spTree>
    <p:extLst>
      <p:ext uri="{BB962C8B-B14F-4D97-AF65-F5344CB8AC3E}">
        <p14:creationId xmlns:p14="http://schemas.microsoft.com/office/powerpoint/2010/main" val="833018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cs typeface="Calibri Light"/>
              </a:rPr>
              <a:t>DGLVR Program History</a:t>
            </a: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Content Placeholder 5">
            <a:extLst>
              <a:ext uri="{FF2B5EF4-FFF2-40B4-BE49-F238E27FC236}">
                <a16:creationId xmlns:a16="http://schemas.microsoft.com/office/drawing/2014/main" id="{B6E6B09B-11E2-7B0E-AF9D-F4A92DE19D4A}"/>
              </a:ext>
            </a:extLst>
          </p:cNvPr>
          <p:cNvSpPr>
            <a:spLocks noGrp="1"/>
          </p:cNvSpPr>
          <p:nvPr>
            <p:ph idx="1"/>
          </p:nvPr>
        </p:nvSpPr>
        <p:spPr>
          <a:xfrm>
            <a:off x="214530" y="1432393"/>
            <a:ext cx="5787444" cy="4340583"/>
          </a:xfrm>
        </p:spPr>
        <p:txBody>
          <a:bodyPr vert="horz" lIns="68580" tIns="34290" rIns="68580" bIns="34290" rtlCol="0" anchor="t">
            <a:normAutofit/>
          </a:bodyPr>
          <a:lstStyle/>
          <a:p>
            <a:r>
              <a:rPr lang="en-US" b="1" dirty="0"/>
              <a:t>2000:</a:t>
            </a:r>
            <a:r>
              <a:rPr lang="en-US" dirty="0"/>
              <a:t> conservation districts identify 12,000+ pollution sites in all watersheds</a:t>
            </a:r>
          </a:p>
          <a:p>
            <a:r>
              <a:rPr lang="en-US" b="1" dirty="0"/>
              <a:t>2001:</a:t>
            </a:r>
            <a:r>
              <a:rPr lang="en-US" dirty="0"/>
              <a:t> PSU Center for Dirt and Gravel Road Studies created to conduct training, outreach, and technical assistance</a:t>
            </a:r>
          </a:p>
          <a:p>
            <a:endParaRPr lang="en-US" dirty="0">
              <a:cs typeface="Calibri"/>
            </a:endParaRPr>
          </a:p>
          <a:p>
            <a:pPr lvl="1"/>
            <a:endParaRPr lang="en-US" dirty="0">
              <a:cs typeface="Calibri"/>
            </a:endParaRPr>
          </a:p>
          <a:p>
            <a:endParaRPr lang="en-US" dirty="0">
              <a:cs typeface="Calibri"/>
            </a:endParaRPr>
          </a:p>
          <a:p>
            <a:pPr marL="0" indent="0">
              <a:buNone/>
            </a:pPr>
            <a:endParaRPr lang="en-US" dirty="0">
              <a:solidFill>
                <a:srgbClr val="FF0000"/>
              </a:solidFill>
              <a:cs typeface="Calibri"/>
            </a:endParaRPr>
          </a:p>
        </p:txBody>
      </p:sp>
      <p:pic>
        <p:nvPicPr>
          <p:cNvPr id="4" name="Picture 3" descr="A person giving a presentation to an audience&#10;&#10;Description automatically generated">
            <a:extLst>
              <a:ext uri="{FF2B5EF4-FFF2-40B4-BE49-F238E27FC236}">
                <a16:creationId xmlns:a16="http://schemas.microsoft.com/office/drawing/2014/main" id="{ECD447B5-6070-0D62-E212-373EE6598D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20757" y="1531301"/>
            <a:ext cx="5787444" cy="43405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0967276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3" y="1201268"/>
            <a:ext cx="9170897" cy="4725903"/>
          </a:xfrm>
        </p:spPr>
        <p:txBody>
          <a:bodyPr vert="horz" lIns="91440" tIns="45720" rIns="91440" bIns="45720" rtlCol="0" anchor="t">
            <a:normAutofit/>
          </a:bodyPr>
          <a:lstStyle/>
          <a:p>
            <a:pPr algn="l">
              <a:buFont typeface="Arial" panose="020B0604020202020204" pitchFamily="34" charset="0"/>
              <a:buChar char="•"/>
            </a:pPr>
            <a:r>
              <a:rPr lang="en-US" sz="3800" b="1" dirty="0"/>
              <a:t>Recorded webinar on combining funds:</a:t>
            </a:r>
          </a:p>
          <a:p>
            <a:pPr algn="l">
              <a:buFont typeface="Arial" panose="020B0604020202020204" pitchFamily="34" charset="0"/>
              <a:buChar char="•"/>
            </a:pPr>
            <a:r>
              <a:rPr lang="en-US" b="1" i="0" dirty="0">
                <a:solidFill>
                  <a:srgbClr val="525252"/>
                </a:solidFill>
                <a:effectLst/>
                <a:latin typeface="var(--h3_typography-font-family)"/>
              </a:rPr>
              <a:t>March 9, 2023: Leveraging Other Funding with DGLVR funds</a:t>
            </a:r>
          </a:p>
          <a:p>
            <a:pPr marL="742950" lvl="1" indent="-285750" algn="l">
              <a:buFont typeface="Arial" panose="020B0604020202020204" pitchFamily="34" charset="0"/>
              <a:buChar char="•"/>
            </a:pPr>
            <a:r>
              <a:rPr lang="en-US" b="0" i="0" dirty="0">
                <a:solidFill>
                  <a:srgbClr val="525252"/>
                </a:solidFill>
                <a:effectLst/>
                <a:latin typeface="Lato" panose="020F0502020204030203" pitchFamily="34" charset="0"/>
              </a:rPr>
              <a:t>With over $20 million going on the ground with DGLVR projects every year, there are numerous opportunities to use money spent on DGLVR projects as in-kind to obtain additional funding from a variety of sources. This webinar covered those opportunities.</a:t>
            </a:r>
          </a:p>
          <a:p>
            <a:pPr marL="742950" lvl="1" indent="-285750" algn="l">
              <a:buFont typeface="Arial" panose="020B0604020202020204" pitchFamily="34" charset="0"/>
              <a:buChar char="•"/>
            </a:pPr>
            <a:r>
              <a:rPr lang="en-US" b="0" i="0" u="none" strike="noStrike" dirty="0">
                <a:solidFill>
                  <a:srgbClr val="525252"/>
                </a:solidFill>
                <a:effectLst/>
                <a:latin typeface="Lato" panose="020F0502020204030203" pitchFamily="34" charset="0"/>
                <a:hlinkClick r:id="rId2"/>
              </a:rPr>
              <a:t>Webinar Download</a:t>
            </a:r>
            <a:r>
              <a:rPr lang="en-US" b="0" i="0" dirty="0">
                <a:solidFill>
                  <a:srgbClr val="525252"/>
                </a:solidFill>
                <a:effectLst/>
                <a:latin typeface="Lato" panose="020F0502020204030203" pitchFamily="34" charset="0"/>
              </a:rPr>
              <a:t> (125 MB): MP4 format </a:t>
            </a:r>
            <a:r>
              <a:rPr lang="en-US" b="0" i="1" dirty="0">
                <a:solidFill>
                  <a:srgbClr val="525252"/>
                </a:solidFill>
                <a:effectLst/>
                <a:latin typeface="Lato" panose="020F0502020204030203" pitchFamily="34" charset="0"/>
              </a:rPr>
              <a:t> (~55 minutes)</a:t>
            </a:r>
            <a:endParaRPr lang="en-US" b="0" i="0" dirty="0">
              <a:solidFill>
                <a:srgbClr val="525252"/>
              </a:solidFill>
              <a:effectLst/>
              <a:latin typeface="Lato" panose="020F0502020204030203" pitchFamily="34" charset="0"/>
            </a:endParaRPr>
          </a:p>
          <a:p>
            <a:pPr marL="742950" lvl="1" indent="-285750" algn="l">
              <a:buFont typeface="Arial" panose="020B0604020202020204" pitchFamily="34" charset="0"/>
              <a:buChar char="•"/>
            </a:pPr>
            <a:r>
              <a:rPr lang="en-US" b="0" i="0" dirty="0">
                <a:solidFill>
                  <a:srgbClr val="525252"/>
                </a:solidFill>
                <a:effectLst/>
                <a:latin typeface="Lato" panose="020F0502020204030203" pitchFamily="34" charset="0"/>
              </a:rPr>
              <a:t>Presentation Downloads:</a:t>
            </a:r>
          </a:p>
          <a:p>
            <a:pPr marL="1143000" lvl="2" indent="-228600" algn="l">
              <a:buFont typeface="Arial" panose="020B0604020202020204" pitchFamily="34" charset="0"/>
              <a:buChar char="•"/>
            </a:pPr>
            <a:r>
              <a:rPr lang="en-US" b="0" i="0" u="none" strike="noStrike" dirty="0">
                <a:solidFill>
                  <a:srgbClr val="525252"/>
                </a:solidFill>
                <a:effectLst/>
                <a:latin typeface="Lato" panose="020F0502020204030203" pitchFamily="34" charset="0"/>
                <a:hlinkClick r:id="rId3"/>
              </a:rPr>
              <a:t>Adobe PDF</a:t>
            </a:r>
            <a:r>
              <a:rPr lang="en-US" b="0" i="0" dirty="0">
                <a:solidFill>
                  <a:srgbClr val="525252"/>
                </a:solidFill>
                <a:effectLst/>
                <a:latin typeface="Lato" panose="020F0502020204030203" pitchFamily="34" charset="0"/>
              </a:rPr>
              <a:t> (2.54 MB)</a:t>
            </a:r>
          </a:p>
          <a:p>
            <a:pPr marL="1143000" lvl="2" indent="-228600" algn="l">
              <a:buFont typeface="Arial" panose="020B0604020202020204" pitchFamily="34" charset="0"/>
              <a:buChar char="•"/>
            </a:pPr>
            <a:r>
              <a:rPr lang="en-US" b="0" i="0" u="none" strike="noStrike" dirty="0">
                <a:solidFill>
                  <a:srgbClr val="525252"/>
                </a:solidFill>
                <a:effectLst/>
                <a:latin typeface="Lato" panose="020F0502020204030203" pitchFamily="34" charset="0"/>
                <a:hlinkClick r:id="rId4"/>
              </a:rPr>
              <a:t>MS </a:t>
            </a:r>
            <a:r>
              <a:rPr lang="en-US" b="0" i="0" u="none" strike="noStrike" dirty="0" err="1">
                <a:solidFill>
                  <a:srgbClr val="525252"/>
                </a:solidFill>
                <a:effectLst/>
                <a:latin typeface="Lato" panose="020F0502020204030203" pitchFamily="34" charset="0"/>
                <a:hlinkClick r:id="rId4"/>
              </a:rPr>
              <a:t>Powerpoint</a:t>
            </a:r>
            <a:r>
              <a:rPr lang="en-US" b="0" i="0" dirty="0">
                <a:solidFill>
                  <a:srgbClr val="525252"/>
                </a:solidFill>
                <a:effectLst/>
                <a:latin typeface="Lato" panose="020F0502020204030203" pitchFamily="34" charset="0"/>
              </a:rPr>
              <a:t> (5.94 MB)</a:t>
            </a:r>
          </a:p>
          <a:p>
            <a:endParaRPr lang="en-US" dirty="0">
              <a:solidFill>
                <a:srgbClr val="FF0000"/>
              </a:solidFill>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3.7.4.9: Combined Funds</a:t>
            </a:r>
          </a:p>
        </p:txBody>
      </p:sp>
    </p:spTree>
    <p:extLst>
      <p:ext uri="{BB962C8B-B14F-4D97-AF65-F5344CB8AC3E}">
        <p14:creationId xmlns:p14="http://schemas.microsoft.com/office/powerpoint/2010/main" val="66144854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cs typeface="Calibri"/>
              </a:rPr>
              <a:t>Chapter 3: Conservation District Role</a:t>
            </a: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cs typeface="Calibri Light"/>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7773"/>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11" name="Subtitle 2">
            <a:extLst>
              <a:ext uri="{FF2B5EF4-FFF2-40B4-BE49-F238E27FC236}">
                <a16:creationId xmlns:a16="http://schemas.microsoft.com/office/drawing/2014/main" id="{14B63144-8C74-93FA-594E-C3E3277ECEAA}"/>
              </a:ext>
            </a:extLst>
          </p:cNvPr>
          <p:cNvSpPr txBox="1">
            <a:spLocks/>
          </p:cNvSpPr>
          <p:nvPr/>
        </p:nvSpPr>
        <p:spPr>
          <a:xfrm>
            <a:off x="471256" y="1175168"/>
            <a:ext cx="8229600" cy="4953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strike="sngStrike" dirty="0">
                <a:solidFill>
                  <a:schemeClr val="bg1">
                    <a:lumMod val="50000"/>
                  </a:schemeClr>
                </a:solidFill>
              </a:rPr>
              <a:t>3.1 CD Structure</a:t>
            </a:r>
          </a:p>
          <a:p>
            <a:r>
              <a:rPr lang="en-US" sz="1800" strike="sngStrike" dirty="0">
                <a:solidFill>
                  <a:schemeClr val="bg1">
                    <a:lumMod val="50000"/>
                  </a:schemeClr>
                </a:solidFill>
              </a:rPr>
              <a:t>3.2 Overview</a:t>
            </a:r>
          </a:p>
          <a:p>
            <a:r>
              <a:rPr lang="en-US" sz="2400" dirty="0">
                <a:solidFill>
                  <a:schemeClr val="bg1">
                    <a:lumMod val="50000"/>
                  </a:schemeClr>
                </a:solidFill>
              </a:rPr>
              <a:t>3.3</a:t>
            </a:r>
            <a:r>
              <a:rPr lang="en-US" sz="2400" baseline="0" dirty="0">
                <a:solidFill>
                  <a:schemeClr val="bg1">
                    <a:lumMod val="50000"/>
                  </a:schemeClr>
                </a:solidFill>
              </a:rPr>
              <a:t> Receiving Funds from SCC</a:t>
            </a:r>
          </a:p>
          <a:p>
            <a:r>
              <a:rPr lang="en-US" sz="2400" dirty="0">
                <a:solidFill>
                  <a:schemeClr val="bg1">
                    <a:lumMod val="50000"/>
                  </a:schemeClr>
                </a:solidFill>
              </a:rPr>
              <a:t>3.4 Accounting of funds at CD</a:t>
            </a:r>
          </a:p>
          <a:p>
            <a:r>
              <a:rPr lang="en-US" sz="2400" baseline="0" dirty="0">
                <a:solidFill>
                  <a:schemeClr val="bg1">
                    <a:lumMod val="50000"/>
                  </a:schemeClr>
                </a:solidFill>
              </a:rPr>
              <a:t>3.5 Dispersing funds to Grant Recipients</a:t>
            </a:r>
          </a:p>
          <a:p>
            <a:r>
              <a:rPr lang="en-US" baseline="0" dirty="0">
                <a:solidFill>
                  <a:schemeClr val="bg1">
                    <a:lumMod val="50000"/>
                  </a:schemeClr>
                </a:solidFill>
              </a:rPr>
              <a:t>3.6 CD Educational opportunities</a:t>
            </a:r>
          </a:p>
          <a:p>
            <a:r>
              <a:rPr lang="en-US" dirty="0">
                <a:solidFill>
                  <a:schemeClr val="bg1">
                    <a:lumMod val="50000"/>
                  </a:schemeClr>
                </a:solidFill>
              </a:rPr>
              <a:t>3.7 Program Eligibility</a:t>
            </a:r>
          </a:p>
          <a:p>
            <a:r>
              <a:rPr lang="en-US" sz="4400" b="1" u="sng" baseline="0" dirty="0">
                <a:solidFill>
                  <a:schemeClr val="accent1"/>
                </a:solidFill>
              </a:rPr>
              <a:t>3.8 Administering Projects</a:t>
            </a:r>
          </a:p>
          <a:p>
            <a:r>
              <a:rPr lang="en-US" sz="1800" dirty="0"/>
              <a:t>3.9 GIS System</a:t>
            </a:r>
          </a:p>
          <a:p>
            <a:r>
              <a:rPr lang="en-US" sz="1800" dirty="0"/>
              <a:t>3.10 Quarterly Reports</a:t>
            </a:r>
          </a:p>
          <a:p>
            <a:r>
              <a:rPr lang="en-US" sz="1800" dirty="0"/>
              <a:t>3.11 Annual Summary Reports</a:t>
            </a:r>
            <a:endParaRPr lang="en-US" sz="2400" dirty="0"/>
          </a:p>
        </p:txBody>
      </p:sp>
    </p:spTree>
    <p:extLst>
      <p:ext uri="{BB962C8B-B14F-4D97-AF65-F5344CB8AC3E}">
        <p14:creationId xmlns:p14="http://schemas.microsoft.com/office/powerpoint/2010/main" val="271784408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cs typeface="Calibri"/>
              </a:rPr>
              <a:t>Chapter 3: Conservation District Role</a:t>
            </a: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cs typeface="Calibri Light"/>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7773"/>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11" name="Subtitle 2">
            <a:extLst>
              <a:ext uri="{FF2B5EF4-FFF2-40B4-BE49-F238E27FC236}">
                <a16:creationId xmlns:a16="http://schemas.microsoft.com/office/drawing/2014/main" id="{14B63144-8C74-93FA-594E-C3E3277ECEAA}"/>
              </a:ext>
            </a:extLst>
          </p:cNvPr>
          <p:cNvSpPr txBox="1">
            <a:spLocks/>
          </p:cNvSpPr>
          <p:nvPr/>
        </p:nvSpPr>
        <p:spPr>
          <a:xfrm>
            <a:off x="471256" y="1175168"/>
            <a:ext cx="8229600" cy="4953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b="1" u="sng" baseline="0" dirty="0">
                <a:solidFill>
                  <a:schemeClr val="accent1"/>
                </a:solidFill>
              </a:rPr>
              <a:t>3.8 Administering Projects</a:t>
            </a:r>
          </a:p>
          <a:p>
            <a:pPr marL="457200" lvl="1" indent="0">
              <a:buNone/>
            </a:pPr>
            <a:r>
              <a:rPr lang="en-US" dirty="0"/>
              <a:t>3.8.1 Notification to Applicants</a:t>
            </a:r>
          </a:p>
          <a:p>
            <a:pPr marL="457200" lvl="1" indent="0">
              <a:buNone/>
            </a:pPr>
            <a:r>
              <a:rPr lang="en-US" dirty="0"/>
              <a:t>3.8.2 Pre-Application Site Visit</a:t>
            </a:r>
          </a:p>
          <a:p>
            <a:pPr marL="457200" lvl="1" indent="0">
              <a:buNone/>
            </a:pPr>
            <a:r>
              <a:rPr lang="en-US" dirty="0"/>
              <a:t>3.8.3 Pre-Design Site Visit</a:t>
            </a:r>
          </a:p>
          <a:p>
            <a:pPr marL="457200" lvl="1" indent="0">
              <a:buNone/>
            </a:pPr>
            <a:r>
              <a:rPr lang="en-US" dirty="0"/>
              <a:t>3.8.4 Receiving Grant Applications</a:t>
            </a:r>
          </a:p>
          <a:p>
            <a:pPr marL="457200" lvl="1" indent="0">
              <a:buNone/>
            </a:pPr>
            <a:r>
              <a:rPr lang="en-US" dirty="0"/>
              <a:t>3.8.5 Contracting</a:t>
            </a:r>
          </a:p>
          <a:p>
            <a:pPr marL="457200" lvl="1" indent="0">
              <a:buNone/>
            </a:pPr>
            <a:r>
              <a:rPr lang="en-US" dirty="0"/>
              <a:t>3.8.6 Pre-Project Logistics</a:t>
            </a:r>
          </a:p>
          <a:p>
            <a:pPr marL="457200" lvl="1" indent="0">
              <a:buNone/>
            </a:pPr>
            <a:r>
              <a:rPr lang="en-US" dirty="0"/>
              <a:t>3.8.7 Project Oversight</a:t>
            </a:r>
          </a:p>
          <a:p>
            <a:pPr marL="457200" lvl="1" indent="0">
              <a:buNone/>
            </a:pPr>
            <a:r>
              <a:rPr lang="en-US" dirty="0"/>
              <a:t>3.8.8 Contract Amendments</a:t>
            </a:r>
          </a:p>
          <a:p>
            <a:pPr marL="457200" lvl="1" indent="0">
              <a:buNone/>
            </a:pPr>
            <a:r>
              <a:rPr lang="en-US" dirty="0"/>
              <a:t>3.8.9 Project Completion</a:t>
            </a:r>
          </a:p>
          <a:p>
            <a:pPr marL="457200" lvl="1" indent="0">
              <a:buNone/>
            </a:pPr>
            <a:r>
              <a:rPr lang="en-US" dirty="0"/>
              <a:t>3.8.10 Project File Retention</a:t>
            </a:r>
          </a:p>
        </p:txBody>
      </p:sp>
    </p:spTree>
    <p:extLst>
      <p:ext uri="{BB962C8B-B14F-4D97-AF65-F5344CB8AC3E}">
        <p14:creationId xmlns:p14="http://schemas.microsoft.com/office/powerpoint/2010/main" val="184452613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3" y="1201268"/>
            <a:ext cx="9170897" cy="4725903"/>
          </a:xfrm>
        </p:spPr>
        <p:txBody>
          <a:bodyPr vert="horz" lIns="91440" tIns="45720" rIns="91440" bIns="45720" rtlCol="0" anchor="t">
            <a:normAutofit fontScale="92500" lnSpcReduction="10000"/>
          </a:bodyPr>
          <a:lstStyle/>
          <a:p>
            <a:r>
              <a:rPr lang="en-US" sz="2800" b="1" u="sng" dirty="0">
                <a:cs typeface="Calibri"/>
              </a:rPr>
              <a:t>Sample Timeline</a:t>
            </a:r>
          </a:p>
          <a:p>
            <a:pPr lvl="1"/>
            <a:r>
              <a:rPr lang="en-US" sz="2400" b="1" dirty="0">
                <a:cs typeface="Calibri"/>
              </a:rPr>
              <a:t>Summer/Fall 2024 </a:t>
            </a:r>
            <a:r>
              <a:rPr lang="en-US" sz="2400" dirty="0">
                <a:cs typeface="Calibri"/>
              </a:rPr>
              <a:t>– </a:t>
            </a:r>
            <a:r>
              <a:rPr lang="en-US" sz="2000" dirty="0">
                <a:cs typeface="Calibri"/>
              </a:rPr>
              <a:t>Complete pre-application meetings</a:t>
            </a:r>
            <a:endParaRPr lang="en-US" sz="2400" dirty="0">
              <a:cs typeface="Calibri"/>
            </a:endParaRPr>
          </a:p>
          <a:p>
            <a:pPr lvl="1"/>
            <a:r>
              <a:rPr lang="en-US" sz="2400" b="1" dirty="0">
                <a:cs typeface="Calibri"/>
              </a:rPr>
              <a:t>Winter 2024 </a:t>
            </a:r>
            <a:r>
              <a:rPr lang="en-US" sz="2400" dirty="0">
                <a:cs typeface="Calibri"/>
              </a:rPr>
              <a:t>– </a:t>
            </a:r>
            <a:r>
              <a:rPr lang="en-US" sz="2000" dirty="0">
                <a:cs typeface="Calibri"/>
              </a:rPr>
              <a:t>Accept applications</a:t>
            </a:r>
            <a:endParaRPr lang="en-US" sz="2400" dirty="0">
              <a:cs typeface="Calibri"/>
            </a:endParaRPr>
          </a:p>
          <a:p>
            <a:pPr lvl="1"/>
            <a:r>
              <a:rPr lang="en-US" sz="2400" b="1" dirty="0">
                <a:cs typeface="Calibri"/>
              </a:rPr>
              <a:t>Spring 2025 </a:t>
            </a:r>
            <a:r>
              <a:rPr lang="en-US" sz="2400" dirty="0">
                <a:cs typeface="Calibri"/>
              </a:rPr>
              <a:t>– </a:t>
            </a:r>
            <a:r>
              <a:rPr lang="en-US" sz="2000" dirty="0">
                <a:cs typeface="Calibri"/>
              </a:rPr>
              <a:t>Rank project applications</a:t>
            </a:r>
            <a:endParaRPr lang="en-US" sz="2400" dirty="0">
              <a:cs typeface="Calibri"/>
            </a:endParaRPr>
          </a:p>
          <a:p>
            <a:pPr lvl="1"/>
            <a:r>
              <a:rPr lang="en-US" sz="2400" b="1" dirty="0">
                <a:cs typeface="Calibri"/>
              </a:rPr>
              <a:t>June/July 2025 </a:t>
            </a:r>
          </a:p>
          <a:p>
            <a:pPr lvl="2"/>
            <a:r>
              <a:rPr lang="en-US" sz="2000" dirty="0">
                <a:cs typeface="Calibri"/>
              </a:rPr>
              <a:t>Once new allocation amount is known, hold QAB meeting and recommend projects for funding</a:t>
            </a:r>
            <a:endParaRPr lang="en-US" sz="2400" dirty="0">
              <a:cs typeface="Calibri"/>
            </a:endParaRPr>
          </a:p>
          <a:p>
            <a:pPr lvl="2"/>
            <a:r>
              <a:rPr lang="en-US" sz="2000" dirty="0">
                <a:cs typeface="Calibri"/>
              </a:rPr>
              <a:t>Approve projects at District Board meeting</a:t>
            </a:r>
            <a:endParaRPr lang="en-US" sz="2400" dirty="0">
              <a:cs typeface="Calibri"/>
            </a:endParaRPr>
          </a:p>
          <a:p>
            <a:pPr lvl="2"/>
            <a:r>
              <a:rPr lang="en-US" sz="2000" dirty="0">
                <a:cs typeface="Calibri"/>
              </a:rPr>
              <a:t>Contract the new projects</a:t>
            </a:r>
            <a:endParaRPr lang="en-US" sz="2400" dirty="0">
              <a:cs typeface="Calibri"/>
            </a:endParaRPr>
          </a:p>
          <a:p>
            <a:pPr lvl="1"/>
            <a:r>
              <a:rPr lang="en-US" sz="2400" b="1" dirty="0">
                <a:cs typeface="Calibri"/>
              </a:rPr>
              <a:t>July 2025 </a:t>
            </a:r>
            <a:r>
              <a:rPr lang="en-US" sz="2400" b="1" dirty="0">
                <a:solidFill>
                  <a:prstClr val="black"/>
                </a:solidFill>
                <a:cs typeface="Calibri"/>
              </a:rPr>
              <a:t>–</a:t>
            </a:r>
            <a:r>
              <a:rPr lang="en-US" sz="2400" b="1" dirty="0">
                <a:cs typeface="Calibri"/>
              </a:rPr>
              <a:t> October 2026 </a:t>
            </a:r>
            <a:r>
              <a:rPr lang="en-US" sz="2400" dirty="0">
                <a:cs typeface="Calibri"/>
              </a:rPr>
              <a:t>– </a:t>
            </a:r>
            <a:r>
              <a:rPr lang="en-US" sz="2000" dirty="0">
                <a:cs typeface="Calibri"/>
              </a:rPr>
              <a:t>Complete Construction</a:t>
            </a:r>
            <a:endParaRPr lang="en-US" sz="2400" dirty="0">
              <a:cs typeface="Calibri"/>
            </a:endParaRPr>
          </a:p>
          <a:p>
            <a:pPr lvl="1"/>
            <a:r>
              <a:rPr lang="en-US" sz="2400" b="1" dirty="0">
                <a:cs typeface="Calibri"/>
              </a:rPr>
              <a:t>November/December 2026 </a:t>
            </a:r>
            <a:r>
              <a:rPr lang="en-US" sz="2400" dirty="0">
                <a:cs typeface="Calibri"/>
              </a:rPr>
              <a:t>– </a:t>
            </a:r>
            <a:r>
              <a:rPr lang="en-US" sz="2000" dirty="0">
                <a:cs typeface="Calibri"/>
              </a:rPr>
              <a:t>Close out project including reimbursement to project participant</a:t>
            </a:r>
          </a:p>
          <a:p>
            <a:pPr lvl="1"/>
            <a:endParaRPr lang="en-US" sz="2000" dirty="0">
              <a:cs typeface="Calibri"/>
            </a:endParaRPr>
          </a:p>
          <a:p>
            <a:pPr marL="342900" lvl="1" indent="0" algn="ctr">
              <a:buNone/>
            </a:pPr>
            <a:r>
              <a:rPr lang="en-US" sz="3600" b="1" dirty="0">
                <a:solidFill>
                  <a:srgbClr val="00B0F0"/>
                </a:solidFill>
                <a:cs typeface="Calibri"/>
              </a:rPr>
              <a:t>Run an annual grant program!</a:t>
            </a:r>
          </a:p>
          <a:p>
            <a:endParaRPr lang="en-US" dirty="0">
              <a:solidFill>
                <a:srgbClr val="FF0000"/>
              </a:solidFill>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3.8: Administering Projects</a:t>
            </a:r>
          </a:p>
        </p:txBody>
      </p:sp>
    </p:spTree>
    <p:extLst>
      <p:ext uri="{BB962C8B-B14F-4D97-AF65-F5344CB8AC3E}">
        <p14:creationId xmlns:p14="http://schemas.microsoft.com/office/powerpoint/2010/main" val="127908213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3" y="1201268"/>
            <a:ext cx="9170897" cy="4725903"/>
          </a:xfrm>
        </p:spPr>
        <p:txBody>
          <a:bodyPr vert="horz" lIns="91440" tIns="45720" rIns="91440" bIns="45720" rtlCol="0" anchor="t">
            <a:normAutofit lnSpcReduction="10000"/>
          </a:bodyPr>
          <a:lstStyle/>
          <a:p>
            <a:pPr marL="0" lvl="0" indent="0">
              <a:buNone/>
            </a:pPr>
            <a:r>
              <a:rPr lang="en-US" sz="3200" b="1" u="sng" kern="1200" dirty="0">
                <a:solidFill>
                  <a:schemeClr val="tx1"/>
                </a:solidFill>
                <a:effectLst/>
                <a:latin typeface="+mn-lt"/>
                <a:ea typeface="+mn-ea"/>
                <a:cs typeface="+mn-cs"/>
              </a:rPr>
              <a:t>Key to successful DGLVR Projects:</a:t>
            </a:r>
          </a:p>
          <a:p>
            <a:pPr marL="0" lvl="0" indent="0">
              <a:buNone/>
            </a:pPr>
            <a:endParaRPr lang="en-US" sz="3200" b="1" u="sng" dirty="0"/>
          </a:p>
          <a:p>
            <a:pPr marL="0" lvl="0" indent="0" algn="ctr">
              <a:buNone/>
            </a:pPr>
            <a:r>
              <a:rPr lang="en-US" sz="6000" b="1" kern="1200" dirty="0">
                <a:solidFill>
                  <a:srgbClr val="00B0F0"/>
                </a:solidFill>
                <a:effectLst/>
                <a:latin typeface="+mn-lt"/>
                <a:ea typeface="+mn-ea"/>
                <a:cs typeface="+mn-cs"/>
              </a:rPr>
              <a:t>Communication</a:t>
            </a:r>
            <a:endParaRPr lang="en-US" sz="4000" b="1" kern="1200" dirty="0">
              <a:solidFill>
                <a:srgbClr val="00B0F0"/>
              </a:solidFill>
              <a:effectLst/>
              <a:latin typeface="+mn-lt"/>
              <a:ea typeface="+mn-ea"/>
              <a:cs typeface="+mn-cs"/>
            </a:endParaRPr>
          </a:p>
          <a:p>
            <a:pPr marL="0" lvl="0" indent="0" algn="ctr">
              <a:buNone/>
            </a:pPr>
            <a:endParaRPr lang="en-US" sz="2800" b="1" dirty="0"/>
          </a:p>
          <a:p>
            <a:pPr marL="0" lvl="0" indent="0" algn="ctr">
              <a:buNone/>
            </a:pPr>
            <a:r>
              <a:rPr lang="en-US" sz="3200" b="1" kern="1200" dirty="0">
                <a:solidFill>
                  <a:schemeClr val="tx1"/>
                </a:solidFill>
                <a:effectLst/>
                <a:latin typeface="+mn-lt"/>
                <a:ea typeface="+mn-ea"/>
                <a:cs typeface="+mn-cs"/>
              </a:rPr>
              <a:t>More district involvement throughout the project lifecycle </a:t>
            </a:r>
          </a:p>
          <a:p>
            <a:pPr marL="0" lvl="0" indent="0" algn="ctr">
              <a:buNone/>
            </a:pPr>
            <a:r>
              <a:rPr lang="en-US" sz="4400" b="1" kern="1200" dirty="0">
                <a:solidFill>
                  <a:schemeClr val="tx1"/>
                </a:solidFill>
                <a:effectLst/>
                <a:latin typeface="+mn-lt"/>
                <a:ea typeface="+mn-ea"/>
                <a:cs typeface="+mn-cs"/>
              </a:rPr>
              <a:t>=</a:t>
            </a:r>
            <a:r>
              <a:rPr lang="en-US" sz="3200" b="1" kern="1200" dirty="0">
                <a:solidFill>
                  <a:schemeClr val="tx1"/>
                </a:solidFill>
                <a:effectLst/>
                <a:latin typeface="+mn-lt"/>
                <a:ea typeface="+mn-ea"/>
                <a:cs typeface="+mn-cs"/>
              </a:rPr>
              <a:t> </a:t>
            </a:r>
          </a:p>
          <a:p>
            <a:pPr marL="0" lvl="0" indent="0" algn="ctr">
              <a:buNone/>
            </a:pPr>
            <a:r>
              <a:rPr lang="en-US" sz="3200" b="1" kern="1200" dirty="0">
                <a:solidFill>
                  <a:schemeClr val="tx1"/>
                </a:solidFill>
                <a:effectLst/>
                <a:latin typeface="+mn-lt"/>
                <a:ea typeface="+mn-ea"/>
                <a:cs typeface="+mn-cs"/>
              </a:rPr>
              <a:t>better projects</a:t>
            </a:r>
            <a:endParaRPr lang="en-US" dirty="0">
              <a:solidFill>
                <a:srgbClr val="FF0000"/>
              </a:solidFill>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3.8: Administering Projects</a:t>
            </a:r>
          </a:p>
        </p:txBody>
      </p:sp>
    </p:spTree>
    <p:extLst>
      <p:ext uri="{BB962C8B-B14F-4D97-AF65-F5344CB8AC3E}">
        <p14:creationId xmlns:p14="http://schemas.microsoft.com/office/powerpoint/2010/main" val="278520793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3" y="1201268"/>
            <a:ext cx="9170897" cy="4725903"/>
          </a:xfrm>
        </p:spPr>
        <p:txBody>
          <a:bodyPr vert="horz" lIns="91440" tIns="45720" rIns="91440" bIns="45720" rtlCol="0" anchor="t">
            <a:normAutofit/>
          </a:bodyPr>
          <a:lstStyle/>
          <a:p>
            <a:pPr marL="0" lvl="0" indent="0">
              <a:buNone/>
            </a:pPr>
            <a:r>
              <a:rPr lang="en-US" sz="3200" b="1" u="sng" kern="1200" dirty="0">
                <a:solidFill>
                  <a:schemeClr val="tx1"/>
                </a:solidFill>
                <a:effectLst/>
                <a:latin typeface="+mn-lt"/>
                <a:ea typeface="+mn-ea"/>
                <a:cs typeface="+mn-cs"/>
              </a:rPr>
              <a:t>Key to successful DGLVR Projects:</a:t>
            </a:r>
            <a:endParaRPr lang="en-US" sz="3600" b="1" dirty="0"/>
          </a:p>
          <a:p>
            <a:r>
              <a:rPr lang="en-US" kern="1200" dirty="0">
                <a:solidFill>
                  <a:schemeClr val="tx1"/>
                </a:solidFill>
                <a:effectLst/>
                <a:latin typeface="+mn-lt"/>
                <a:ea typeface="+mn-ea"/>
                <a:cs typeface="+mn-cs"/>
              </a:rPr>
              <a:t>Check in with grant applicants at each stage of the project</a:t>
            </a:r>
          </a:p>
          <a:p>
            <a:pPr lvl="1"/>
            <a:r>
              <a:rPr lang="en-US" dirty="0"/>
              <a:t>Make sure they are making progress on the project</a:t>
            </a:r>
          </a:p>
          <a:p>
            <a:pPr lvl="1"/>
            <a:r>
              <a:rPr lang="en-US" kern="1200" dirty="0">
                <a:solidFill>
                  <a:schemeClr val="tx1"/>
                </a:solidFill>
                <a:effectLst/>
                <a:latin typeface="+mn-lt"/>
                <a:ea typeface="+mn-ea"/>
                <a:cs typeface="+mn-cs"/>
              </a:rPr>
              <a:t>Make sure the project </a:t>
            </a:r>
            <a:r>
              <a:rPr lang="en-US" dirty="0"/>
              <a:t>meets DGLVR policy</a:t>
            </a:r>
          </a:p>
          <a:p>
            <a:pPr lvl="1"/>
            <a:r>
              <a:rPr lang="en-US" kern="1200" dirty="0">
                <a:solidFill>
                  <a:schemeClr val="tx1"/>
                </a:solidFill>
                <a:effectLst/>
                <a:latin typeface="+mn-lt"/>
                <a:ea typeface="+mn-ea"/>
                <a:cs typeface="+mn-cs"/>
              </a:rPr>
              <a:t>It saves time and effort to prevent issues from happening instead of trying to fix them later</a:t>
            </a:r>
          </a:p>
          <a:p>
            <a:pPr lvl="1"/>
            <a:r>
              <a:rPr lang="en-US" dirty="0"/>
              <a:t>Reach out to SCC and Center ASAP if you have questions </a:t>
            </a:r>
          </a:p>
          <a:p>
            <a:pPr marL="457200" lvl="1" indent="0">
              <a:buNone/>
            </a:pPr>
            <a:endParaRPr lang="en-US" dirty="0"/>
          </a:p>
          <a:p>
            <a:pPr marL="457200" lvl="1" indent="0">
              <a:buNone/>
            </a:pPr>
            <a:r>
              <a:rPr lang="en-US" sz="3200" b="1" kern="1200" dirty="0">
                <a:solidFill>
                  <a:srgbClr val="00B0F0"/>
                </a:solidFill>
                <a:effectLst/>
                <a:latin typeface="+mn-lt"/>
                <a:ea typeface="+mn-ea"/>
                <a:cs typeface="+mn-cs"/>
              </a:rPr>
              <a:t>“You learn a lot more by </a:t>
            </a:r>
            <a:r>
              <a:rPr lang="en-US" sz="3200" b="1" u="sng" kern="1200" dirty="0">
                <a:solidFill>
                  <a:srgbClr val="00B0F0"/>
                </a:solidFill>
                <a:effectLst/>
                <a:latin typeface="+mn-lt"/>
                <a:ea typeface="+mn-ea"/>
                <a:cs typeface="+mn-cs"/>
              </a:rPr>
              <a:t>asking</a:t>
            </a:r>
            <a:r>
              <a:rPr lang="en-US" sz="3200" b="1" kern="1200" dirty="0">
                <a:solidFill>
                  <a:srgbClr val="00B0F0"/>
                </a:solidFill>
                <a:effectLst/>
                <a:latin typeface="+mn-lt"/>
                <a:ea typeface="+mn-ea"/>
                <a:cs typeface="+mn-cs"/>
              </a:rPr>
              <a:t> than assuming”</a:t>
            </a:r>
          </a:p>
          <a:p>
            <a:pPr marL="0" lvl="0" indent="0" algn="ctr">
              <a:buNone/>
            </a:pPr>
            <a:endParaRPr lang="en-US" dirty="0">
              <a:solidFill>
                <a:srgbClr val="FF0000"/>
              </a:solidFill>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3.8: Administering Projects</a:t>
            </a:r>
          </a:p>
        </p:txBody>
      </p:sp>
    </p:spTree>
    <p:extLst>
      <p:ext uri="{BB962C8B-B14F-4D97-AF65-F5344CB8AC3E}">
        <p14:creationId xmlns:p14="http://schemas.microsoft.com/office/powerpoint/2010/main" val="57193466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B8D2B8-9808-8C02-2042-E2E76AB33E2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845838" y="3300263"/>
            <a:ext cx="4682425" cy="2780743"/>
          </a:xfrm>
          <a:prstGeom prst="rect">
            <a:avLst/>
          </a:prstGeom>
        </p:spPr>
      </p:pic>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3" y="1201268"/>
            <a:ext cx="9170897" cy="4725903"/>
          </a:xfrm>
        </p:spPr>
        <p:txBody>
          <a:bodyPr vert="horz" lIns="91440" tIns="45720" rIns="91440" bIns="45720" rtlCol="0" anchor="t">
            <a:normAutofit/>
          </a:bodyPr>
          <a:lstStyle/>
          <a:p>
            <a:pPr marL="0" lvl="0" indent="0">
              <a:buNone/>
            </a:pPr>
            <a:r>
              <a:rPr lang="en-US" sz="3200" b="1" u="sng" kern="1200" dirty="0">
                <a:solidFill>
                  <a:schemeClr val="tx1"/>
                </a:solidFill>
                <a:effectLst/>
                <a:latin typeface="+mn-lt"/>
                <a:ea typeface="+mn-ea"/>
                <a:cs typeface="+mn-cs"/>
              </a:rPr>
              <a:t>Key to successful DGLVR Projects:</a:t>
            </a:r>
            <a:endParaRPr lang="en-US" sz="3600" b="1" dirty="0"/>
          </a:p>
          <a:p>
            <a:pPr marL="0" lvl="0" indent="0" algn="ctr">
              <a:buNone/>
            </a:pPr>
            <a:r>
              <a:rPr lang="en-US" sz="4800" b="1" kern="1200" dirty="0">
                <a:solidFill>
                  <a:srgbClr val="00B0F0"/>
                </a:solidFill>
                <a:effectLst/>
                <a:latin typeface="+mn-lt"/>
                <a:ea typeface="+mn-ea"/>
                <a:cs typeface="+mn-cs"/>
              </a:rPr>
              <a:t>Communication</a:t>
            </a:r>
          </a:p>
          <a:p>
            <a:pPr marL="0" lvl="0" indent="0" algn="ctr">
              <a:buNone/>
            </a:pPr>
            <a:r>
              <a:rPr lang="en-US" kern="1200" dirty="0">
                <a:solidFill>
                  <a:schemeClr val="tx1"/>
                </a:solidFill>
                <a:effectLst/>
                <a:latin typeface="+mn-lt"/>
                <a:ea typeface="+mn-ea"/>
                <a:cs typeface="+mn-cs"/>
              </a:rPr>
              <a:t>Reach out to SCC and </a:t>
            </a:r>
            <a:r>
              <a:rPr lang="en-US" b="1" u="sng" kern="1200" dirty="0">
                <a:solidFill>
                  <a:schemeClr val="tx1"/>
                </a:solidFill>
                <a:effectLst/>
                <a:latin typeface="+mn-lt"/>
                <a:ea typeface="+mn-ea"/>
                <a:cs typeface="+mn-cs"/>
              </a:rPr>
              <a:t>Center as early in the project lifecycle </a:t>
            </a:r>
            <a:r>
              <a:rPr lang="en-US" kern="1200" dirty="0">
                <a:solidFill>
                  <a:schemeClr val="tx1"/>
                </a:solidFill>
                <a:effectLst/>
                <a:latin typeface="+mn-lt"/>
                <a:ea typeface="+mn-ea"/>
                <a:cs typeface="+mn-cs"/>
              </a:rPr>
              <a:t>as possible if you need assistance</a:t>
            </a:r>
          </a:p>
          <a:p>
            <a:pPr marL="0" lvl="0" indent="0" algn="ctr">
              <a:buNone/>
            </a:pPr>
            <a:endParaRPr lang="en-US" dirty="0">
              <a:solidFill>
                <a:srgbClr val="FF0000"/>
              </a:solidFill>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3.8: Administering Projects</a:t>
            </a:r>
          </a:p>
        </p:txBody>
      </p:sp>
      <p:sp>
        <p:nvSpPr>
          <p:cNvPr id="5" name="TextBox 4">
            <a:extLst>
              <a:ext uri="{FF2B5EF4-FFF2-40B4-BE49-F238E27FC236}">
                <a16:creationId xmlns:a16="http://schemas.microsoft.com/office/drawing/2014/main" id="{2C79E47C-7BE4-5258-43CD-740B0D2C0EC5}"/>
              </a:ext>
            </a:extLst>
          </p:cNvPr>
          <p:cNvSpPr txBox="1"/>
          <p:nvPr/>
        </p:nvSpPr>
        <p:spPr>
          <a:xfrm>
            <a:off x="295833" y="6291733"/>
            <a:ext cx="9533967" cy="307777"/>
          </a:xfrm>
          <a:prstGeom prst="rect">
            <a:avLst/>
          </a:prstGeom>
          <a:noFill/>
        </p:spPr>
        <p:txBody>
          <a:bodyPr wrap="square" rtlCol="0">
            <a:spAutoFit/>
          </a:bodyPr>
          <a:lstStyle/>
          <a:p>
            <a:r>
              <a:rPr lang="en-US" sz="1400" dirty="0"/>
              <a:t>https://core-services.org/core-skills-needed-to-manage-your-team/</a:t>
            </a:r>
          </a:p>
        </p:txBody>
      </p:sp>
    </p:spTree>
    <p:extLst>
      <p:ext uri="{BB962C8B-B14F-4D97-AF65-F5344CB8AC3E}">
        <p14:creationId xmlns:p14="http://schemas.microsoft.com/office/powerpoint/2010/main" val="208842401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3" y="1201268"/>
            <a:ext cx="9170897" cy="4725903"/>
          </a:xfrm>
        </p:spPr>
        <p:txBody>
          <a:bodyPr vert="horz" lIns="91440" tIns="45720" rIns="91440" bIns="45720" rtlCol="0" anchor="t">
            <a:normAutofit/>
          </a:bodyPr>
          <a:lstStyle/>
          <a:p>
            <a:pPr marL="0" lvl="0" indent="0">
              <a:buNone/>
            </a:pPr>
            <a:r>
              <a:rPr lang="en-US" sz="3200" b="1" u="sng" kern="1200" dirty="0">
                <a:solidFill>
                  <a:schemeClr val="tx1"/>
                </a:solidFill>
                <a:effectLst/>
                <a:latin typeface="+mn-lt"/>
                <a:ea typeface="+mn-ea"/>
                <a:cs typeface="+mn-cs"/>
              </a:rPr>
              <a:t>Notifying Applicants</a:t>
            </a:r>
          </a:p>
          <a:p>
            <a:pPr lvl="0"/>
            <a:r>
              <a:rPr lang="en-US" sz="3200" kern="1200" dirty="0">
                <a:solidFill>
                  <a:schemeClr val="tx1"/>
                </a:solidFill>
                <a:effectLst/>
                <a:latin typeface="+mn-lt"/>
                <a:ea typeface="+mn-ea"/>
                <a:cs typeface="+mn-cs"/>
              </a:rPr>
              <a:t>Districts are responsible for i</a:t>
            </a:r>
            <a:r>
              <a:rPr lang="en-US" sz="3200" u="sng" kern="1200" dirty="0">
                <a:solidFill>
                  <a:schemeClr val="tx1"/>
                </a:solidFill>
                <a:effectLst/>
                <a:latin typeface="+mn-lt"/>
                <a:ea typeface="+mn-ea"/>
                <a:cs typeface="+mn-cs"/>
              </a:rPr>
              <a:t>nforming all potential applicants</a:t>
            </a:r>
            <a:r>
              <a:rPr lang="en-US" sz="3200" kern="1200" dirty="0">
                <a:solidFill>
                  <a:schemeClr val="tx1"/>
                </a:solidFill>
                <a:effectLst/>
                <a:latin typeface="+mn-lt"/>
                <a:ea typeface="+mn-ea"/>
                <a:cs typeface="+mn-cs"/>
              </a:rPr>
              <a:t> of:</a:t>
            </a:r>
          </a:p>
          <a:p>
            <a:pPr lvl="1"/>
            <a:r>
              <a:rPr lang="en-US" dirty="0"/>
              <a:t>funding availability</a:t>
            </a:r>
          </a:p>
          <a:p>
            <a:pPr lvl="1"/>
            <a:r>
              <a:rPr lang="en-US" dirty="0"/>
              <a:t>Application deadlines</a:t>
            </a:r>
          </a:p>
          <a:p>
            <a:pPr lvl="1"/>
            <a:r>
              <a:rPr lang="en-US" kern="1200" dirty="0">
                <a:solidFill>
                  <a:schemeClr val="tx1"/>
                </a:solidFill>
                <a:effectLst/>
                <a:latin typeface="+mn-lt"/>
                <a:ea typeface="+mn-ea"/>
                <a:cs typeface="+mn-cs"/>
              </a:rPr>
              <a:t>Other information necessary </a:t>
            </a:r>
            <a:r>
              <a:rPr lang="en-US" dirty="0"/>
              <a:t>for Program Participation</a:t>
            </a:r>
            <a:endParaRPr lang="en-US" kern="1200" dirty="0">
              <a:solidFill>
                <a:schemeClr val="tx1"/>
              </a:solidFill>
              <a:effectLst/>
              <a:latin typeface="+mn-lt"/>
              <a:ea typeface="+mn-ea"/>
              <a:cs typeface="+mn-cs"/>
            </a:endParaRPr>
          </a:p>
          <a:p>
            <a:pPr lvl="0"/>
            <a:r>
              <a:rPr lang="en-US" dirty="0"/>
              <a:t>Districts should work with their QAB to develop strategies for insuring equal access and notifications</a:t>
            </a:r>
            <a:endParaRPr lang="en-US" sz="3200" kern="1200" dirty="0">
              <a:solidFill>
                <a:schemeClr val="tx1"/>
              </a:solidFill>
              <a:effectLst/>
              <a:latin typeface="+mn-lt"/>
              <a:ea typeface="+mn-ea"/>
              <a:cs typeface="+mn-cs"/>
            </a:endParaRPr>
          </a:p>
          <a:p>
            <a:pPr marL="0" lvl="0" indent="0" algn="ctr">
              <a:buNone/>
            </a:pPr>
            <a:endParaRPr lang="en-US" dirty="0">
              <a:solidFill>
                <a:srgbClr val="FF0000"/>
              </a:solidFill>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3.8.1: Notification to Applicants</a:t>
            </a:r>
          </a:p>
        </p:txBody>
      </p:sp>
    </p:spTree>
    <p:extLst>
      <p:ext uri="{BB962C8B-B14F-4D97-AF65-F5344CB8AC3E}">
        <p14:creationId xmlns:p14="http://schemas.microsoft.com/office/powerpoint/2010/main" val="343644416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3" y="1201268"/>
            <a:ext cx="9170897" cy="4725903"/>
          </a:xfrm>
        </p:spPr>
        <p:txBody>
          <a:bodyPr vert="horz" lIns="91440" tIns="45720" rIns="91440" bIns="45720" rtlCol="0" anchor="t">
            <a:normAutofit/>
          </a:bodyPr>
          <a:lstStyle/>
          <a:p>
            <a:pPr marL="0" lvl="0" indent="0">
              <a:buNone/>
            </a:pPr>
            <a:r>
              <a:rPr lang="en-US" sz="3200" b="1" u="sng" kern="1200" dirty="0">
                <a:effectLst/>
                <a:latin typeface="+mn-lt"/>
                <a:ea typeface="+mn-ea"/>
                <a:cs typeface="+mn-cs"/>
              </a:rPr>
              <a:t>Pre-app site visit</a:t>
            </a:r>
          </a:p>
          <a:p>
            <a:pPr lvl="0"/>
            <a:r>
              <a:rPr lang="en-US" kern="1200" dirty="0">
                <a:solidFill>
                  <a:srgbClr val="FF0000"/>
                </a:solidFill>
                <a:effectLst/>
                <a:latin typeface="+mn-lt"/>
                <a:ea typeface="+mn-ea"/>
                <a:cs typeface="+mn-cs"/>
              </a:rPr>
              <a:t>Districts should meet with potential applicants on site </a:t>
            </a:r>
            <a:r>
              <a:rPr lang="en-US" u="sng" kern="1200" dirty="0">
                <a:solidFill>
                  <a:srgbClr val="FF0000"/>
                </a:solidFill>
                <a:effectLst/>
                <a:latin typeface="+mn-lt"/>
                <a:ea typeface="+mn-ea"/>
                <a:cs typeface="+mn-cs"/>
              </a:rPr>
              <a:t>BEFORE</a:t>
            </a:r>
            <a:r>
              <a:rPr lang="en-US" kern="1200" dirty="0">
                <a:solidFill>
                  <a:srgbClr val="FF0000"/>
                </a:solidFill>
                <a:effectLst/>
                <a:latin typeface="+mn-lt"/>
                <a:ea typeface="+mn-ea"/>
                <a:cs typeface="+mn-cs"/>
              </a:rPr>
              <a:t> an application is submitted</a:t>
            </a:r>
          </a:p>
          <a:p>
            <a:pPr lvl="0"/>
            <a:r>
              <a:rPr lang="en-US" kern="1200" dirty="0">
                <a:solidFill>
                  <a:schemeClr val="tx1"/>
                </a:solidFill>
                <a:effectLst/>
                <a:latin typeface="+mn-lt"/>
                <a:ea typeface="+mn-ea"/>
                <a:cs typeface="+mn-cs"/>
              </a:rPr>
              <a:t>Early discussion of potential problems (permitting, funding availability, etc.)</a:t>
            </a:r>
          </a:p>
          <a:p>
            <a:pPr lvl="0"/>
            <a:r>
              <a:rPr lang="en-US" kern="1200" dirty="0">
                <a:solidFill>
                  <a:schemeClr val="tx1"/>
                </a:solidFill>
                <a:effectLst/>
                <a:latin typeface="+mn-lt"/>
                <a:ea typeface="+mn-ea"/>
                <a:cs typeface="+mn-cs"/>
              </a:rPr>
              <a:t>Best interest of both parties.</a:t>
            </a:r>
          </a:p>
          <a:p>
            <a:pPr lvl="0"/>
            <a:r>
              <a:rPr lang="en-US" dirty="0"/>
              <a:t>Look at potential landowner or off-ROW issues</a:t>
            </a:r>
          </a:p>
          <a:p>
            <a:pPr lvl="0"/>
            <a:r>
              <a:rPr lang="en-US" kern="1200" dirty="0">
                <a:solidFill>
                  <a:schemeClr val="tx1"/>
                </a:solidFill>
                <a:effectLst/>
                <a:latin typeface="+mn-lt"/>
                <a:ea typeface="+mn-ea"/>
                <a:cs typeface="+mn-cs"/>
              </a:rPr>
              <a:t>Checklist available</a:t>
            </a:r>
          </a:p>
          <a:p>
            <a:pPr marL="0" lvl="0" indent="0" algn="ctr">
              <a:buNone/>
            </a:pPr>
            <a:endParaRPr lang="en-US" dirty="0">
              <a:solidFill>
                <a:srgbClr val="FF0000"/>
              </a:solidFill>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3.8.2: Pre-application site visit</a:t>
            </a:r>
          </a:p>
        </p:txBody>
      </p:sp>
    </p:spTree>
    <p:extLst>
      <p:ext uri="{BB962C8B-B14F-4D97-AF65-F5344CB8AC3E}">
        <p14:creationId xmlns:p14="http://schemas.microsoft.com/office/powerpoint/2010/main" val="324461619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65852" y="1256901"/>
            <a:ext cx="4837023" cy="4725903"/>
          </a:xfrm>
        </p:spPr>
        <p:txBody>
          <a:bodyPr vert="horz" lIns="91440" tIns="45720" rIns="91440" bIns="45720" rtlCol="0" anchor="t">
            <a:normAutofit fontScale="92500" lnSpcReduction="20000"/>
          </a:bodyPr>
          <a:lstStyle/>
          <a:p>
            <a:pPr marL="233363" lvl="0" indent="-233363"/>
            <a:r>
              <a:rPr lang="en-US" sz="3200" kern="1200" dirty="0">
                <a:effectLst/>
              </a:rPr>
              <a:t>Project lifecycle checklist</a:t>
            </a:r>
          </a:p>
          <a:p>
            <a:pPr marL="233363" lvl="0" indent="-233363"/>
            <a:r>
              <a:rPr lang="en-US" sz="3200" kern="1200" dirty="0">
                <a:effectLst/>
              </a:rPr>
              <a:t>Pre-application Checklist</a:t>
            </a:r>
          </a:p>
          <a:p>
            <a:pPr marL="233363" indent="-233363"/>
            <a:r>
              <a:rPr lang="en-US" sz="3200" dirty="0"/>
              <a:t>Bid Package Review Checklist</a:t>
            </a:r>
          </a:p>
          <a:p>
            <a:pPr marL="233363" lvl="0" indent="-233363"/>
            <a:r>
              <a:rPr lang="en-US" sz="3200" dirty="0"/>
              <a:t>Pre-construction Checklist</a:t>
            </a:r>
          </a:p>
          <a:p>
            <a:pPr marL="233363" lvl="0" indent="-233363"/>
            <a:r>
              <a:rPr lang="en-US" sz="3200" kern="1200" dirty="0">
                <a:effectLst/>
              </a:rPr>
              <a:t>Project Hard File Checklist</a:t>
            </a:r>
          </a:p>
          <a:p>
            <a:pPr marL="233363" lvl="0" indent="-233363"/>
            <a:r>
              <a:rPr lang="en-US" sz="3200" dirty="0"/>
              <a:t>Project Narrative</a:t>
            </a:r>
          </a:p>
          <a:p>
            <a:pPr marL="233363" lvl="0" indent="-233363"/>
            <a:r>
              <a:rPr lang="en-US" sz="3200" kern="1200" dirty="0">
                <a:effectLst/>
              </a:rPr>
              <a:t>Project Timeline</a:t>
            </a:r>
          </a:p>
          <a:p>
            <a:pPr marL="233363" lvl="0" indent="-233363"/>
            <a:endParaRPr lang="en-US" sz="3200" dirty="0"/>
          </a:p>
          <a:p>
            <a:pPr marL="0" lvl="0" indent="0">
              <a:buNone/>
            </a:pPr>
            <a:r>
              <a:rPr lang="en-US" sz="3200" kern="1200" dirty="0">
                <a:effectLst/>
              </a:rPr>
              <a:t>NOT REQUIRED, for </a:t>
            </a:r>
            <a:br>
              <a:rPr lang="en-US" sz="3200" kern="1200" dirty="0">
                <a:effectLst/>
              </a:rPr>
            </a:br>
            <a:r>
              <a:rPr lang="en-US" sz="3200" kern="1200" dirty="0">
                <a:effectLst/>
              </a:rPr>
              <a:t>your benefit</a:t>
            </a:r>
          </a:p>
          <a:p>
            <a:pPr marL="0" lvl="0" indent="0" algn="ctr">
              <a:buNone/>
            </a:pPr>
            <a:endParaRPr lang="en-US" dirty="0">
              <a:solidFill>
                <a:srgbClr val="FF0000"/>
              </a:solidFill>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Checklists &amp; Tools</a:t>
            </a:r>
          </a:p>
        </p:txBody>
      </p:sp>
      <p:pic>
        <p:nvPicPr>
          <p:cNvPr id="4" name="Picture 3">
            <a:extLst>
              <a:ext uri="{FF2B5EF4-FFF2-40B4-BE49-F238E27FC236}">
                <a16:creationId xmlns:a16="http://schemas.microsoft.com/office/drawing/2014/main" id="{1E868684-0D96-91B0-0684-6FEF0B2A600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510082" y="1230070"/>
            <a:ext cx="5583737" cy="43572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E1C20CBC-F1EC-B4C4-2867-DD86FE76C0C1}"/>
              </a:ext>
            </a:extLst>
          </p:cNvPr>
          <p:cNvSpPr txBox="1"/>
          <p:nvPr/>
        </p:nvSpPr>
        <p:spPr>
          <a:xfrm>
            <a:off x="5382079" y="5588769"/>
            <a:ext cx="6087871" cy="646331"/>
          </a:xfrm>
          <a:prstGeom prst="rect">
            <a:avLst/>
          </a:prstGeom>
          <a:noFill/>
        </p:spPr>
        <p:txBody>
          <a:bodyPr wrap="square" rtlCol="0">
            <a:spAutoFit/>
          </a:bodyPr>
          <a:lstStyle/>
          <a:p>
            <a:r>
              <a:rPr lang="en-US" dirty="0">
                <a:hlinkClick r:id="rId4"/>
              </a:rPr>
              <a:t>https://dirtandgravel.psu.edu/pa-program-resources/program-specific-resources/blank-forms/</a:t>
            </a:r>
            <a:r>
              <a:rPr lang="en-US" dirty="0"/>
              <a:t> </a:t>
            </a:r>
          </a:p>
        </p:txBody>
      </p:sp>
    </p:spTree>
    <p:extLst>
      <p:ext uri="{BB962C8B-B14F-4D97-AF65-F5344CB8AC3E}">
        <p14:creationId xmlns:p14="http://schemas.microsoft.com/office/powerpoint/2010/main" val="1606805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cs typeface="Calibri Light"/>
              </a:rPr>
              <a:t>DGLVR Program History</a:t>
            </a: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pic>
        <p:nvPicPr>
          <p:cNvPr id="8" name="Picture 2">
            <a:extLst>
              <a:ext uri="{FF2B5EF4-FFF2-40B4-BE49-F238E27FC236}">
                <a16:creationId xmlns:a16="http://schemas.microsoft.com/office/drawing/2014/main" id="{176ACFA3-B9CB-5EF6-9367-57BC780FB8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98159" y="1341097"/>
            <a:ext cx="1405218" cy="951800"/>
          </a:xfrm>
          <a:prstGeom prst="rect">
            <a:avLst/>
          </a:prstGeom>
        </p:spPr>
      </p:pic>
      <p:pic>
        <p:nvPicPr>
          <p:cNvPr id="9" name="Picture 8">
            <a:extLst>
              <a:ext uri="{FF2B5EF4-FFF2-40B4-BE49-F238E27FC236}">
                <a16:creationId xmlns:a16="http://schemas.microsoft.com/office/drawing/2014/main" id="{0AA7DD57-33FE-4613-7029-8CDDDFAD541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4390" y="3045935"/>
            <a:ext cx="2073333" cy="1206303"/>
          </a:xfrm>
          <a:prstGeom prst="rect">
            <a:avLst/>
          </a:prstGeom>
        </p:spPr>
      </p:pic>
      <p:pic>
        <p:nvPicPr>
          <p:cNvPr id="11" name="Picture 10">
            <a:extLst>
              <a:ext uri="{FF2B5EF4-FFF2-40B4-BE49-F238E27FC236}">
                <a16:creationId xmlns:a16="http://schemas.microsoft.com/office/drawing/2014/main" id="{CA4AB260-B74E-3C49-30F0-3288CA746D2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68637" y="4896636"/>
            <a:ext cx="2156489" cy="1253150"/>
          </a:xfrm>
          <a:prstGeom prst="rect">
            <a:avLst/>
          </a:prstGeom>
        </p:spPr>
      </p:pic>
      <p:pic>
        <p:nvPicPr>
          <p:cNvPr id="13" name="Picture 4" descr="cdgrs_logo_raster2">
            <a:extLst>
              <a:ext uri="{FF2B5EF4-FFF2-40B4-BE49-F238E27FC236}">
                <a16:creationId xmlns:a16="http://schemas.microsoft.com/office/drawing/2014/main" id="{E2A5C2D2-E1CA-5F02-7FDB-5E4A0F478F3F}"/>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546070" y="2999088"/>
            <a:ext cx="2686050" cy="816457"/>
          </a:xfrm>
          <a:prstGeom prst="rect">
            <a:avLst/>
          </a:prstGeom>
          <a:noFill/>
          <a:ln w="9525">
            <a:noFill/>
            <a:miter lim="800000"/>
            <a:headEnd/>
            <a:tailEnd/>
          </a:ln>
        </p:spPr>
      </p:pic>
      <p:grpSp>
        <p:nvGrpSpPr>
          <p:cNvPr id="15" name="Group 14">
            <a:extLst>
              <a:ext uri="{FF2B5EF4-FFF2-40B4-BE49-F238E27FC236}">
                <a16:creationId xmlns:a16="http://schemas.microsoft.com/office/drawing/2014/main" id="{648646CF-4F6D-21B7-58E8-48651AB157A1}"/>
              </a:ext>
            </a:extLst>
          </p:cNvPr>
          <p:cNvGrpSpPr/>
          <p:nvPr/>
        </p:nvGrpSpPr>
        <p:grpSpPr>
          <a:xfrm>
            <a:off x="3623143" y="3462672"/>
            <a:ext cx="1665155" cy="1838382"/>
            <a:chOff x="3741865" y="3148218"/>
            <a:chExt cx="2220207" cy="2451176"/>
          </a:xfrm>
        </p:grpSpPr>
        <p:grpSp>
          <p:nvGrpSpPr>
            <p:cNvPr id="17" name="Group 16">
              <a:extLst>
                <a:ext uri="{FF2B5EF4-FFF2-40B4-BE49-F238E27FC236}">
                  <a16:creationId xmlns:a16="http://schemas.microsoft.com/office/drawing/2014/main" id="{B898EC20-EE9A-2FFF-6D8B-B1E2F98BF509}"/>
                </a:ext>
              </a:extLst>
            </p:cNvPr>
            <p:cNvGrpSpPr/>
            <p:nvPr/>
          </p:nvGrpSpPr>
          <p:grpSpPr>
            <a:xfrm>
              <a:off x="3741865" y="3148218"/>
              <a:ext cx="2067808" cy="546175"/>
              <a:chOff x="4648201" y="3187625"/>
              <a:chExt cx="1613155" cy="546175"/>
            </a:xfrm>
          </p:grpSpPr>
          <p:sp>
            <p:nvSpPr>
              <p:cNvPr id="21" name="TextBox 20">
                <a:extLst>
                  <a:ext uri="{FF2B5EF4-FFF2-40B4-BE49-F238E27FC236}">
                    <a16:creationId xmlns:a16="http://schemas.microsoft.com/office/drawing/2014/main" id="{C0F1ABAE-303A-86FB-4019-0B2732135D58}"/>
                  </a:ext>
                </a:extLst>
              </p:cNvPr>
              <p:cNvSpPr txBox="1"/>
              <p:nvPr/>
            </p:nvSpPr>
            <p:spPr>
              <a:xfrm rot="20979452">
                <a:off x="5002374" y="3187625"/>
                <a:ext cx="1027035" cy="400110"/>
              </a:xfrm>
              <a:prstGeom prst="rect">
                <a:avLst/>
              </a:prstGeom>
              <a:noFill/>
            </p:spPr>
            <p:txBody>
              <a:bodyPr wrap="square" rtlCol="0">
                <a:spAutoFit/>
              </a:bodyPr>
              <a:lstStyle/>
              <a:p>
                <a:pPr algn="ctr" defTabSz="685800">
                  <a:defRPr/>
                </a:pPr>
                <a:r>
                  <a:rPr lang="en-US" sz="1350" b="1" dirty="0">
                    <a:solidFill>
                      <a:prstClr val="black"/>
                    </a:solidFill>
                    <a:latin typeface="Arial" panose="020B0604020202020204" pitchFamily="34" charset="0"/>
                    <a:cs typeface="Arial" panose="020B0604020202020204" pitchFamily="34" charset="0"/>
                  </a:rPr>
                  <a:t>training</a:t>
                </a:r>
              </a:p>
            </p:txBody>
          </p:sp>
          <p:cxnSp>
            <p:nvCxnSpPr>
              <p:cNvPr id="22" name="Straight Arrow Connector 21">
                <a:extLst>
                  <a:ext uri="{FF2B5EF4-FFF2-40B4-BE49-F238E27FC236}">
                    <a16:creationId xmlns:a16="http://schemas.microsoft.com/office/drawing/2014/main" id="{0F1125A1-6423-A330-898C-1A09B68CB889}"/>
                  </a:ext>
                </a:extLst>
              </p:cNvPr>
              <p:cNvCxnSpPr/>
              <p:nvPr/>
            </p:nvCxnSpPr>
            <p:spPr>
              <a:xfrm flipH="1">
                <a:off x="4648201" y="3429000"/>
                <a:ext cx="1613155" cy="30480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6FC6BD1F-C9E4-6DD3-29FE-D112233363B3}"/>
                </a:ext>
              </a:extLst>
            </p:cNvPr>
            <p:cNvGrpSpPr/>
            <p:nvPr/>
          </p:nvGrpSpPr>
          <p:grpSpPr>
            <a:xfrm>
              <a:off x="3894264" y="3694393"/>
              <a:ext cx="2067808" cy="1905001"/>
              <a:chOff x="4800600" y="3850076"/>
              <a:chExt cx="1752600" cy="1788725"/>
            </a:xfrm>
          </p:grpSpPr>
          <p:sp>
            <p:nvSpPr>
              <p:cNvPr id="19" name="TextBox 18">
                <a:extLst>
                  <a:ext uri="{FF2B5EF4-FFF2-40B4-BE49-F238E27FC236}">
                    <a16:creationId xmlns:a16="http://schemas.microsoft.com/office/drawing/2014/main" id="{721EF7D8-6C99-34E7-2D6F-A0465D4E1E8F}"/>
                  </a:ext>
                </a:extLst>
              </p:cNvPr>
              <p:cNvSpPr txBox="1"/>
              <p:nvPr/>
            </p:nvSpPr>
            <p:spPr>
              <a:xfrm rot="19004530">
                <a:off x="5118120" y="4404555"/>
                <a:ext cx="927063" cy="375688"/>
              </a:xfrm>
              <a:prstGeom prst="rect">
                <a:avLst/>
              </a:prstGeom>
              <a:noFill/>
            </p:spPr>
            <p:txBody>
              <a:bodyPr wrap="square" rtlCol="0">
                <a:spAutoFit/>
              </a:bodyPr>
              <a:lstStyle/>
              <a:p>
                <a:pPr algn="ctr" defTabSz="685800">
                  <a:defRPr/>
                </a:pPr>
                <a:r>
                  <a:rPr lang="en-US" sz="1350" b="1" dirty="0">
                    <a:solidFill>
                      <a:prstClr val="black"/>
                    </a:solidFill>
                    <a:latin typeface="Arial" panose="020B0604020202020204" pitchFamily="34" charset="0"/>
                    <a:cs typeface="Arial" panose="020B0604020202020204" pitchFamily="34" charset="0"/>
                  </a:rPr>
                  <a:t>training</a:t>
                </a:r>
              </a:p>
            </p:txBody>
          </p:sp>
          <p:cxnSp>
            <p:nvCxnSpPr>
              <p:cNvPr id="20" name="Straight Arrow Connector 19">
                <a:extLst>
                  <a:ext uri="{FF2B5EF4-FFF2-40B4-BE49-F238E27FC236}">
                    <a16:creationId xmlns:a16="http://schemas.microsoft.com/office/drawing/2014/main" id="{D0D6B2EC-F484-6A4B-CDD0-4B07D82C6B16}"/>
                  </a:ext>
                </a:extLst>
              </p:cNvPr>
              <p:cNvCxnSpPr>
                <a:cxnSpLocks/>
              </p:cNvCxnSpPr>
              <p:nvPr/>
            </p:nvCxnSpPr>
            <p:spPr>
              <a:xfrm flipH="1">
                <a:off x="4800600" y="3850076"/>
                <a:ext cx="1752600" cy="178872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3" name="TextBox 22">
            <a:extLst>
              <a:ext uri="{FF2B5EF4-FFF2-40B4-BE49-F238E27FC236}">
                <a16:creationId xmlns:a16="http://schemas.microsoft.com/office/drawing/2014/main" id="{C7500386-5007-35A4-BAE8-7E2B5B32708F}"/>
              </a:ext>
            </a:extLst>
          </p:cNvPr>
          <p:cNvSpPr txBox="1"/>
          <p:nvPr/>
        </p:nvSpPr>
        <p:spPr>
          <a:xfrm>
            <a:off x="3580450" y="1353187"/>
            <a:ext cx="6151694" cy="1269578"/>
          </a:xfrm>
          <a:prstGeom prst="rect">
            <a:avLst/>
          </a:prstGeom>
          <a:noFill/>
        </p:spPr>
        <p:txBody>
          <a:bodyPr wrap="square" rtlCol="0">
            <a:spAutoFit/>
          </a:bodyPr>
          <a:lstStyle/>
          <a:p>
            <a:pPr marL="342900" lvl="1" defTabSz="685800">
              <a:defRPr/>
            </a:pPr>
            <a:r>
              <a:rPr lang="en-US" sz="2100" b="1" u="sng" dirty="0">
                <a:solidFill>
                  <a:prstClr val="black"/>
                </a:solidFill>
                <a:latin typeface="Calibri"/>
              </a:rPr>
              <a:t>Penn State Center for Dirt and Gravel Road Studies:</a:t>
            </a:r>
          </a:p>
          <a:p>
            <a:pPr marL="685800" lvl="1" indent="-342900" defTabSz="685800">
              <a:buFont typeface="Arial" panose="020B0604020202020204" pitchFamily="34" charset="0"/>
              <a:buChar char="•"/>
              <a:defRPr/>
            </a:pPr>
            <a:r>
              <a:rPr lang="en-US" sz="2100" dirty="0">
                <a:solidFill>
                  <a:prstClr val="black"/>
                </a:solidFill>
                <a:latin typeface="Calibri"/>
              </a:rPr>
              <a:t>Receives funding from SCC DGLVR Program</a:t>
            </a:r>
          </a:p>
          <a:p>
            <a:pPr marL="342900" lvl="1" defTabSz="685800">
              <a:defRPr/>
            </a:pPr>
            <a:endParaRPr lang="en-US" sz="1350" dirty="0">
              <a:solidFill>
                <a:prstClr val="black"/>
              </a:solidFill>
              <a:latin typeface="Calibri"/>
            </a:endParaRPr>
          </a:p>
        </p:txBody>
      </p:sp>
      <p:sp>
        <p:nvSpPr>
          <p:cNvPr id="24" name="TextBox 23">
            <a:extLst>
              <a:ext uri="{FF2B5EF4-FFF2-40B4-BE49-F238E27FC236}">
                <a16:creationId xmlns:a16="http://schemas.microsoft.com/office/drawing/2014/main" id="{BAE380D9-FC6C-5BD4-AC6A-DB10D89BF4DC}"/>
              </a:ext>
            </a:extLst>
          </p:cNvPr>
          <p:cNvSpPr txBox="1"/>
          <p:nvPr/>
        </p:nvSpPr>
        <p:spPr>
          <a:xfrm>
            <a:off x="4615845" y="4168908"/>
            <a:ext cx="5344900" cy="2239074"/>
          </a:xfrm>
          <a:prstGeom prst="rect">
            <a:avLst/>
          </a:prstGeom>
          <a:noFill/>
        </p:spPr>
        <p:txBody>
          <a:bodyPr wrap="square" rtlCol="0">
            <a:spAutoFit/>
          </a:bodyPr>
          <a:lstStyle/>
          <a:p>
            <a:pPr marL="685800" lvl="1" indent="-342900" defTabSz="685800">
              <a:buFont typeface="Arial" panose="020B0604020202020204" pitchFamily="34" charset="0"/>
              <a:buChar char="•"/>
              <a:defRPr/>
            </a:pPr>
            <a:r>
              <a:rPr lang="en-US" sz="2100" dirty="0">
                <a:solidFill>
                  <a:prstClr val="black"/>
                </a:solidFill>
                <a:latin typeface="Calibri"/>
              </a:rPr>
              <a:t>Provides education and outreach for the DGLVR Program, including:</a:t>
            </a:r>
          </a:p>
          <a:p>
            <a:pPr marL="1143000" lvl="2" indent="-342900" defTabSz="685800">
              <a:buFont typeface="Arial" panose="020B0604020202020204" pitchFamily="34" charset="0"/>
              <a:buChar char="•"/>
              <a:defRPr/>
            </a:pPr>
            <a:r>
              <a:rPr lang="en-US" sz="2100" dirty="0">
                <a:solidFill>
                  <a:prstClr val="black"/>
                </a:solidFill>
                <a:latin typeface="Calibri"/>
              </a:rPr>
              <a:t>ESM Training for grant applicants</a:t>
            </a:r>
          </a:p>
          <a:p>
            <a:pPr marL="1143000" lvl="2" indent="-342900" defTabSz="685800">
              <a:buFont typeface="Arial" panose="020B0604020202020204" pitchFamily="34" charset="0"/>
              <a:buChar char="•"/>
              <a:defRPr/>
            </a:pPr>
            <a:r>
              <a:rPr lang="en-US" sz="2100" dirty="0">
                <a:solidFill>
                  <a:prstClr val="black"/>
                </a:solidFill>
                <a:latin typeface="Calibri"/>
              </a:rPr>
              <a:t>Trainings for conservation districts</a:t>
            </a:r>
          </a:p>
          <a:p>
            <a:pPr marL="1143000" lvl="2" indent="-342900" defTabSz="685800">
              <a:buFont typeface="Arial" panose="020B0604020202020204" pitchFamily="34" charset="0"/>
              <a:buChar char="•"/>
              <a:defRPr/>
            </a:pPr>
            <a:r>
              <a:rPr lang="en-US" sz="2100" dirty="0">
                <a:solidFill>
                  <a:prstClr val="black"/>
                </a:solidFill>
                <a:latin typeface="Calibri"/>
              </a:rPr>
              <a:t>Technical assistance for conservation districts</a:t>
            </a:r>
          </a:p>
          <a:p>
            <a:pPr marL="342900" lvl="1" defTabSz="685800">
              <a:defRPr/>
            </a:pPr>
            <a:endParaRPr lang="en-US" sz="1350" dirty="0">
              <a:solidFill>
                <a:prstClr val="black"/>
              </a:solidFill>
              <a:latin typeface="Calibri"/>
            </a:endParaRPr>
          </a:p>
        </p:txBody>
      </p:sp>
      <p:grpSp>
        <p:nvGrpSpPr>
          <p:cNvPr id="25" name="Group 24">
            <a:extLst>
              <a:ext uri="{FF2B5EF4-FFF2-40B4-BE49-F238E27FC236}">
                <a16:creationId xmlns:a16="http://schemas.microsoft.com/office/drawing/2014/main" id="{A4575EF5-5EE2-BC81-5725-EEAA0DD5431C}"/>
              </a:ext>
            </a:extLst>
          </p:cNvPr>
          <p:cNvGrpSpPr/>
          <p:nvPr/>
        </p:nvGrpSpPr>
        <p:grpSpPr>
          <a:xfrm>
            <a:off x="1917526" y="2229873"/>
            <a:ext cx="527060" cy="600164"/>
            <a:chOff x="1387996" y="1686054"/>
            <a:chExt cx="702747" cy="800218"/>
          </a:xfrm>
        </p:grpSpPr>
        <p:sp>
          <p:nvSpPr>
            <p:cNvPr id="26" name="Arrow: Down 25">
              <a:extLst>
                <a:ext uri="{FF2B5EF4-FFF2-40B4-BE49-F238E27FC236}">
                  <a16:creationId xmlns:a16="http://schemas.microsoft.com/office/drawing/2014/main" id="{7C84B775-6F9A-E6ED-C81C-975DABD38C5D}"/>
                </a:ext>
              </a:extLst>
            </p:cNvPr>
            <p:cNvSpPr/>
            <p:nvPr/>
          </p:nvSpPr>
          <p:spPr>
            <a:xfrm>
              <a:off x="1387996" y="1767163"/>
              <a:ext cx="702747" cy="697189"/>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1350">
                <a:solidFill>
                  <a:prstClr val="white"/>
                </a:solidFill>
                <a:latin typeface="Calibri"/>
              </a:endParaRPr>
            </a:p>
          </p:txBody>
        </p:sp>
        <p:sp>
          <p:nvSpPr>
            <p:cNvPr id="27" name="TextBox 26">
              <a:extLst>
                <a:ext uri="{FF2B5EF4-FFF2-40B4-BE49-F238E27FC236}">
                  <a16:creationId xmlns:a16="http://schemas.microsoft.com/office/drawing/2014/main" id="{3A9E3A24-4959-A826-EF9F-85E0FEB44C37}"/>
                </a:ext>
              </a:extLst>
            </p:cNvPr>
            <p:cNvSpPr txBox="1"/>
            <p:nvPr/>
          </p:nvSpPr>
          <p:spPr>
            <a:xfrm>
              <a:off x="1511024" y="1686054"/>
              <a:ext cx="408562" cy="800218"/>
            </a:xfrm>
            <a:prstGeom prst="rect">
              <a:avLst/>
            </a:prstGeom>
            <a:noFill/>
          </p:spPr>
          <p:txBody>
            <a:bodyPr wrap="square" rtlCol="0">
              <a:spAutoFit/>
            </a:bodyPr>
            <a:lstStyle/>
            <a:p>
              <a:pPr defTabSz="685800">
                <a:defRPr/>
              </a:pPr>
              <a:r>
                <a:rPr lang="en-US" sz="3300" b="1" dirty="0">
                  <a:solidFill>
                    <a:srgbClr val="70AD47">
                      <a:lumMod val="75000"/>
                    </a:srgbClr>
                  </a:solidFill>
                  <a:latin typeface="Calibri" panose="020F0502020204030204"/>
                </a:rPr>
                <a:t>$</a:t>
              </a:r>
            </a:p>
          </p:txBody>
        </p:sp>
      </p:grpSp>
      <p:grpSp>
        <p:nvGrpSpPr>
          <p:cNvPr id="28" name="Group 27">
            <a:extLst>
              <a:ext uri="{FF2B5EF4-FFF2-40B4-BE49-F238E27FC236}">
                <a16:creationId xmlns:a16="http://schemas.microsoft.com/office/drawing/2014/main" id="{BABDCB46-1CB7-5F7A-F406-E3B399604140}"/>
              </a:ext>
            </a:extLst>
          </p:cNvPr>
          <p:cNvGrpSpPr/>
          <p:nvPr/>
        </p:nvGrpSpPr>
        <p:grpSpPr>
          <a:xfrm>
            <a:off x="1910283" y="4212850"/>
            <a:ext cx="527060" cy="600164"/>
            <a:chOff x="1445815" y="4259543"/>
            <a:chExt cx="702747" cy="800218"/>
          </a:xfrm>
        </p:grpSpPr>
        <p:sp>
          <p:nvSpPr>
            <p:cNvPr id="29" name="Arrow: Down 28">
              <a:extLst>
                <a:ext uri="{FF2B5EF4-FFF2-40B4-BE49-F238E27FC236}">
                  <a16:creationId xmlns:a16="http://schemas.microsoft.com/office/drawing/2014/main" id="{D1F92837-BF60-2676-6F70-0BF21DE38811}"/>
                </a:ext>
              </a:extLst>
            </p:cNvPr>
            <p:cNvSpPr/>
            <p:nvPr/>
          </p:nvSpPr>
          <p:spPr>
            <a:xfrm>
              <a:off x="1445815" y="4334412"/>
              <a:ext cx="702747" cy="697189"/>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1350">
                <a:solidFill>
                  <a:prstClr val="white"/>
                </a:solidFill>
                <a:latin typeface="Calibri"/>
              </a:endParaRPr>
            </a:p>
          </p:txBody>
        </p:sp>
        <p:sp>
          <p:nvSpPr>
            <p:cNvPr id="30" name="TextBox 29">
              <a:extLst>
                <a:ext uri="{FF2B5EF4-FFF2-40B4-BE49-F238E27FC236}">
                  <a16:creationId xmlns:a16="http://schemas.microsoft.com/office/drawing/2014/main" id="{B3A041FE-0885-643F-713F-882ABC0863FD}"/>
                </a:ext>
              </a:extLst>
            </p:cNvPr>
            <p:cNvSpPr txBox="1"/>
            <p:nvPr/>
          </p:nvSpPr>
          <p:spPr>
            <a:xfrm>
              <a:off x="1568843" y="4259543"/>
              <a:ext cx="408562" cy="800218"/>
            </a:xfrm>
            <a:prstGeom prst="rect">
              <a:avLst/>
            </a:prstGeom>
            <a:noFill/>
          </p:spPr>
          <p:txBody>
            <a:bodyPr wrap="square" rtlCol="0">
              <a:spAutoFit/>
            </a:bodyPr>
            <a:lstStyle/>
            <a:p>
              <a:pPr defTabSz="685800">
                <a:defRPr/>
              </a:pPr>
              <a:r>
                <a:rPr lang="en-US" sz="3300" b="1" dirty="0">
                  <a:solidFill>
                    <a:srgbClr val="70AD47">
                      <a:lumMod val="75000"/>
                    </a:srgbClr>
                  </a:solidFill>
                  <a:latin typeface="Calibri" panose="020F0502020204030204"/>
                </a:rPr>
                <a:t>$</a:t>
              </a:r>
            </a:p>
          </p:txBody>
        </p:sp>
      </p:grpSp>
      <p:grpSp>
        <p:nvGrpSpPr>
          <p:cNvPr id="31" name="Group 30">
            <a:extLst>
              <a:ext uri="{FF2B5EF4-FFF2-40B4-BE49-F238E27FC236}">
                <a16:creationId xmlns:a16="http://schemas.microsoft.com/office/drawing/2014/main" id="{C22E3A93-08E1-658E-8B90-5D0CAB8981B8}"/>
              </a:ext>
            </a:extLst>
          </p:cNvPr>
          <p:cNvGrpSpPr/>
          <p:nvPr/>
        </p:nvGrpSpPr>
        <p:grpSpPr>
          <a:xfrm>
            <a:off x="3157300" y="2356685"/>
            <a:ext cx="1659275" cy="573766"/>
            <a:chOff x="3120741" y="1673570"/>
            <a:chExt cx="2212366" cy="765021"/>
          </a:xfrm>
        </p:grpSpPr>
        <p:sp>
          <p:nvSpPr>
            <p:cNvPr id="32" name="Arrow: Down 31">
              <a:extLst>
                <a:ext uri="{FF2B5EF4-FFF2-40B4-BE49-F238E27FC236}">
                  <a16:creationId xmlns:a16="http://schemas.microsoft.com/office/drawing/2014/main" id="{929ED67C-C189-A510-1FA6-83537DC20C7F}"/>
                </a:ext>
              </a:extLst>
            </p:cNvPr>
            <p:cNvSpPr/>
            <p:nvPr/>
          </p:nvSpPr>
          <p:spPr>
            <a:xfrm rot="17990670">
              <a:off x="3844413" y="949898"/>
              <a:ext cx="765021" cy="2212366"/>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1350">
                <a:solidFill>
                  <a:prstClr val="white"/>
                </a:solidFill>
                <a:latin typeface="Calibri"/>
              </a:endParaRPr>
            </a:p>
          </p:txBody>
        </p:sp>
        <p:sp>
          <p:nvSpPr>
            <p:cNvPr id="33" name="TextBox 32">
              <a:extLst>
                <a:ext uri="{FF2B5EF4-FFF2-40B4-BE49-F238E27FC236}">
                  <a16:creationId xmlns:a16="http://schemas.microsoft.com/office/drawing/2014/main" id="{9BE28078-1210-CE34-77B3-87CF02CEF840}"/>
                </a:ext>
              </a:extLst>
            </p:cNvPr>
            <p:cNvSpPr txBox="1"/>
            <p:nvPr/>
          </p:nvSpPr>
          <p:spPr>
            <a:xfrm>
              <a:off x="3969118" y="1722779"/>
              <a:ext cx="408563" cy="615553"/>
            </a:xfrm>
            <a:prstGeom prst="rect">
              <a:avLst/>
            </a:prstGeom>
            <a:noFill/>
          </p:spPr>
          <p:txBody>
            <a:bodyPr wrap="square" rtlCol="0">
              <a:spAutoFit/>
            </a:bodyPr>
            <a:lstStyle/>
            <a:p>
              <a:pPr defTabSz="685800">
                <a:defRPr/>
              </a:pPr>
              <a:r>
                <a:rPr lang="en-US" sz="2400" b="1" dirty="0">
                  <a:solidFill>
                    <a:srgbClr val="70AD47">
                      <a:lumMod val="75000"/>
                    </a:srgbClr>
                  </a:solidFill>
                  <a:latin typeface="Calibri" panose="020F0502020204030204"/>
                </a:rPr>
                <a:t>$</a:t>
              </a:r>
            </a:p>
          </p:txBody>
        </p:sp>
      </p:grpSp>
      <p:sp>
        <p:nvSpPr>
          <p:cNvPr id="34" name="TextBox 33">
            <a:extLst>
              <a:ext uri="{FF2B5EF4-FFF2-40B4-BE49-F238E27FC236}">
                <a16:creationId xmlns:a16="http://schemas.microsoft.com/office/drawing/2014/main" id="{88F0F04B-ED09-FA1C-C67E-031712F4497E}"/>
              </a:ext>
            </a:extLst>
          </p:cNvPr>
          <p:cNvSpPr txBox="1"/>
          <p:nvPr/>
        </p:nvSpPr>
        <p:spPr>
          <a:xfrm>
            <a:off x="1022942" y="2772588"/>
            <a:ext cx="2600201" cy="323165"/>
          </a:xfrm>
          <a:prstGeom prst="rect">
            <a:avLst/>
          </a:prstGeom>
          <a:noFill/>
        </p:spPr>
        <p:txBody>
          <a:bodyPr wrap="square" rtlCol="0">
            <a:spAutoFit/>
          </a:bodyPr>
          <a:lstStyle/>
          <a:p>
            <a:pPr defTabSz="685800">
              <a:defRPr/>
            </a:pPr>
            <a:r>
              <a:rPr lang="en-US" sz="1500" b="1" dirty="0">
                <a:solidFill>
                  <a:prstClr val="black"/>
                </a:solidFill>
                <a:latin typeface="Calibri"/>
              </a:rPr>
              <a:t>County Conservation Districts</a:t>
            </a:r>
          </a:p>
        </p:txBody>
      </p:sp>
      <p:sp>
        <p:nvSpPr>
          <p:cNvPr id="35" name="TextBox 34">
            <a:extLst>
              <a:ext uri="{FF2B5EF4-FFF2-40B4-BE49-F238E27FC236}">
                <a16:creationId xmlns:a16="http://schemas.microsoft.com/office/drawing/2014/main" id="{A6AC029F-EC47-1E4C-1894-439576435404}"/>
              </a:ext>
            </a:extLst>
          </p:cNvPr>
          <p:cNvSpPr txBox="1"/>
          <p:nvPr/>
        </p:nvSpPr>
        <p:spPr>
          <a:xfrm>
            <a:off x="1532776" y="4726932"/>
            <a:ext cx="1684947" cy="323165"/>
          </a:xfrm>
          <a:prstGeom prst="rect">
            <a:avLst/>
          </a:prstGeom>
          <a:noFill/>
        </p:spPr>
        <p:txBody>
          <a:bodyPr wrap="square" rtlCol="0">
            <a:spAutoFit/>
          </a:bodyPr>
          <a:lstStyle/>
          <a:p>
            <a:pPr defTabSz="685800">
              <a:defRPr/>
            </a:pPr>
            <a:r>
              <a:rPr lang="en-US" sz="1500" b="1" dirty="0">
                <a:solidFill>
                  <a:prstClr val="black"/>
                </a:solidFill>
                <a:latin typeface="Calibri"/>
              </a:rPr>
              <a:t>Local road owners</a:t>
            </a:r>
          </a:p>
        </p:txBody>
      </p:sp>
      <p:sp>
        <p:nvSpPr>
          <p:cNvPr id="36" name="TextBox 35">
            <a:extLst>
              <a:ext uri="{FF2B5EF4-FFF2-40B4-BE49-F238E27FC236}">
                <a16:creationId xmlns:a16="http://schemas.microsoft.com/office/drawing/2014/main" id="{21AA1715-88FF-1240-DF5C-6C031E995465}"/>
              </a:ext>
            </a:extLst>
          </p:cNvPr>
          <p:cNvSpPr txBox="1"/>
          <p:nvPr/>
        </p:nvSpPr>
        <p:spPr>
          <a:xfrm>
            <a:off x="1090707" y="1120585"/>
            <a:ext cx="2887304" cy="323165"/>
          </a:xfrm>
          <a:prstGeom prst="rect">
            <a:avLst/>
          </a:prstGeom>
          <a:noFill/>
        </p:spPr>
        <p:txBody>
          <a:bodyPr wrap="square" rtlCol="0">
            <a:spAutoFit/>
          </a:bodyPr>
          <a:lstStyle/>
          <a:p>
            <a:pPr defTabSz="685800">
              <a:defRPr/>
            </a:pPr>
            <a:r>
              <a:rPr lang="en-US" sz="1500" b="1" dirty="0">
                <a:solidFill>
                  <a:prstClr val="black"/>
                </a:solidFill>
                <a:latin typeface="Calibri"/>
              </a:rPr>
              <a:t>State Conservation Commission</a:t>
            </a:r>
          </a:p>
        </p:txBody>
      </p:sp>
    </p:spTree>
    <p:extLst>
      <p:ext uri="{BB962C8B-B14F-4D97-AF65-F5344CB8AC3E}">
        <p14:creationId xmlns:p14="http://schemas.microsoft.com/office/powerpoint/2010/main" val="286490152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65852" y="1256901"/>
            <a:ext cx="4837023" cy="4725903"/>
          </a:xfrm>
        </p:spPr>
        <p:txBody>
          <a:bodyPr vert="horz" lIns="91440" tIns="45720" rIns="91440" bIns="45720" rtlCol="0" anchor="t">
            <a:normAutofit fontScale="92500" lnSpcReduction="20000"/>
          </a:bodyPr>
          <a:lstStyle/>
          <a:p>
            <a:pPr marL="233363" lvl="0" indent="-233363"/>
            <a:r>
              <a:rPr lang="en-US" sz="3200" b="1" kern="1200" dirty="0">
                <a:solidFill>
                  <a:srgbClr val="00B0F0"/>
                </a:solidFill>
                <a:effectLst/>
              </a:rPr>
              <a:t>Project lifecycle checklist</a:t>
            </a:r>
          </a:p>
          <a:p>
            <a:pPr marL="233363" lvl="0" indent="-233363"/>
            <a:r>
              <a:rPr lang="en-US" sz="3200" kern="1200" dirty="0">
                <a:effectLst/>
              </a:rPr>
              <a:t>Pre-application Checklist</a:t>
            </a:r>
          </a:p>
          <a:p>
            <a:pPr marL="233363" indent="-233363"/>
            <a:r>
              <a:rPr lang="en-US" sz="3200" dirty="0"/>
              <a:t>Bid Package Review Checklist</a:t>
            </a:r>
          </a:p>
          <a:p>
            <a:pPr marL="233363" lvl="0" indent="-233363"/>
            <a:r>
              <a:rPr lang="en-US" sz="3200" dirty="0"/>
              <a:t>Pre-construction Checklist</a:t>
            </a:r>
          </a:p>
          <a:p>
            <a:pPr marL="233363" lvl="0" indent="-233363"/>
            <a:r>
              <a:rPr lang="en-US" sz="3200" kern="1200" dirty="0">
                <a:effectLst/>
              </a:rPr>
              <a:t>Project Hard File Checklist</a:t>
            </a:r>
          </a:p>
          <a:p>
            <a:pPr marL="233363" lvl="0" indent="-233363"/>
            <a:r>
              <a:rPr lang="en-US" sz="3200" dirty="0"/>
              <a:t>Project Narrative</a:t>
            </a:r>
          </a:p>
          <a:p>
            <a:pPr marL="233363" lvl="0" indent="-233363"/>
            <a:r>
              <a:rPr lang="en-US" sz="3200" kern="1200" dirty="0">
                <a:effectLst/>
              </a:rPr>
              <a:t>Project Timeline</a:t>
            </a:r>
          </a:p>
          <a:p>
            <a:pPr marL="233363" lvl="0" indent="-233363"/>
            <a:endParaRPr lang="en-US" sz="3200" dirty="0"/>
          </a:p>
          <a:p>
            <a:pPr marL="0" lvl="0" indent="0">
              <a:buNone/>
            </a:pPr>
            <a:r>
              <a:rPr lang="en-US" sz="3200" kern="1200" dirty="0">
                <a:effectLst/>
              </a:rPr>
              <a:t>NOT REQUIRED, for </a:t>
            </a:r>
            <a:br>
              <a:rPr lang="en-US" sz="3200" kern="1200" dirty="0">
                <a:effectLst/>
              </a:rPr>
            </a:br>
            <a:r>
              <a:rPr lang="en-US" sz="3200" kern="1200" dirty="0">
                <a:effectLst/>
              </a:rPr>
              <a:t>your benefit</a:t>
            </a:r>
          </a:p>
          <a:p>
            <a:pPr marL="0" lvl="0" indent="0" algn="ctr">
              <a:buNone/>
            </a:pPr>
            <a:endParaRPr lang="en-US" dirty="0">
              <a:solidFill>
                <a:srgbClr val="FF0000"/>
              </a:solidFill>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Checklists &amp; Tools</a:t>
            </a:r>
          </a:p>
        </p:txBody>
      </p:sp>
      <p:pic>
        <p:nvPicPr>
          <p:cNvPr id="7" name="Picture 6">
            <a:extLst>
              <a:ext uri="{FF2B5EF4-FFF2-40B4-BE49-F238E27FC236}">
                <a16:creationId xmlns:a16="http://schemas.microsoft.com/office/drawing/2014/main" id="{69C52022-91D6-7B33-6D37-6BC5BF383F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44314"/>
            <a:ext cx="5012899" cy="66612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4031540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65852" y="1256901"/>
            <a:ext cx="4837023" cy="4725903"/>
          </a:xfrm>
        </p:spPr>
        <p:txBody>
          <a:bodyPr vert="horz" lIns="91440" tIns="45720" rIns="91440" bIns="45720" rtlCol="0" anchor="t">
            <a:normAutofit fontScale="92500" lnSpcReduction="20000"/>
          </a:bodyPr>
          <a:lstStyle/>
          <a:p>
            <a:pPr marL="233363" lvl="0" indent="-233363"/>
            <a:r>
              <a:rPr lang="en-US" sz="3200" dirty="0"/>
              <a:t>Project lifecycle checklist</a:t>
            </a:r>
          </a:p>
          <a:p>
            <a:pPr marL="233363" indent="-233363"/>
            <a:r>
              <a:rPr lang="en-US" sz="3200" b="1" dirty="0">
                <a:solidFill>
                  <a:srgbClr val="00B0F0"/>
                </a:solidFill>
              </a:rPr>
              <a:t>Pre-application Checklist</a:t>
            </a:r>
          </a:p>
          <a:p>
            <a:pPr marL="233363" indent="-233363"/>
            <a:r>
              <a:rPr lang="en-US" sz="3200" dirty="0"/>
              <a:t>Bid Package Review Checklist</a:t>
            </a:r>
          </a:p>
          <a:p>
            <a:pPr marL="233363" lvl="0" indent="-233363"/>
            <a:r>
              <a:rPr lang="en-US" sz="3200" dirty="0"/>
              <a:t>Pre-construction Checklist</a:t>
            </a:r>
          </a:p>
          <a:p>
            <a:pPr marL="233363" lvl="0" indent="-233363"/>
            <a:r>
              <a:rPr lang="en-US" sz="3200" kern="1200" dirty="0">
                <a:effectLst/>
              </a:rPr>
              <a:t>Project Hard File Checklist</a:t>
            </a:r>
          </a:p>
          <a:p>
            <a:pPr marL="233363" lvl="0" indent="-233363"/>
            <a:r>
              <a:rPr lang="en-US" sz="3200" dirty="0"/>
              <a:t>Project Narrative</a:t>
            </a:r>
          </a:p>
          <a:p>
            <a:pPr marL="233363" lvl="0" indent="-233363"/>
            <a:r>
              <a:rPr lang="en-US" sz="3200" kern="1200" dirty="0">
                <a:effectLst/>
              </a:rPr>
              <a:t>Project Timeline</a:t>
            </a:r>
          </a:p>
          <a:p>
            <a:pPr marL="233363" lvl="0" indent="-233363"/>
            <a:endParaRPr lang="en-US" sz="3200" dirty="0"/>
          </a:p>
          <a:p>
            <a:pPr marL="0" lvl="0" indent="0">
              <a:buNone/>
            </a:pPr>
            <a:r>
              <a:rPr lang="en-US" sz="3200" kern="1200" dirty="0">
                <a:effectLst/>
              </a:rPr>
              <a:t>NOT REQUIRED, for </a:t>
            </a:r>
            <a:br>
              <a:rPr lang="en-US" sz="3200" kern="1200" dirty="0">
                <a:effectLst/>
              </a:rPr>
            </a:br>
            <a:r>
              <a:rPr lang="en-US" sz="3200" kern="1200" dirty="0">
                <a:effectLst/>
              </a:rPr>
              <a:t>your benefit</a:t>
            </a:r>
          </a:p>
          <a:p>
            <a:pPr marL="0" lvl="0" indent="0" algn="ctr">
              <a:buNone/>
            </a:pPr>
            <a:endParaRPr lang="en-US" dirty="0">
              <a:solidFill>
                <a:srgbClr val="FF0000"/>
              </a:solidFill>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Checklists &amp; Tools</a:t>
            </a:r>
          </a:p>
        </p:txBody>
      </p:sp>
      <p:pic>
        <p:nvPicPr>
          <p:cNvPr id="4" name="Picture 3">
            <a:extLst>
              <a:ext uri="{FF2B5EF4-FFF2-40B4-BE49-F238E27FC236}">
                <a16:creationId xmlns:a16="http://schemas.microsoft.com/office/drawing/2014/main" id="{501F25E3-7FB3-86E7-A9F7-6D77A3F519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5999" y="69621"/>
            <a:ext cx="4837023" cy="66359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5410158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3" y="1201268"/>
            <a:ext cx="9170897" cy="4725903"/>
          </a:xfrm>
        </p:spPr>
        <p:txBody>
          <a:bodyPr vert="horz" lIns="91440" tIns="45720" rIns="91440" bIns="45720" rtlCol="0" anchor="t">
            <a:normAutofit fontScale="85000" lnSpcReduction="10000"/>
          </a:bodyPr>
          <a:lstStyle/>
          <a:p>
            <a:pPr marL="0" lvl="0" indent="0">
              <a:buNone/>
            </a:pPr>
            <a:r>
              <a:rPr lang="en-US" sz="3200" b="1" u="sng" kern="1200" dirty="0">
                <a:effectLst/>
                <a:latin typeface="+mn-lt"/>
                <a:ea typeface="+mn-ea"/>
                <a:cs typeface="+mn-cs"/>
              </a:rPr>
              <a:t>Pre-design site visit</a:t>
            </a:r>
          </a:p>
          <a:p>
            <a:pPr lvl="0"/>
            <a:r>
              <a:rPr lang="en-US" sz="3300" kern="1200" dirty="0">
                <a:effectLst/>
                <a:latin typeface="+mn-lt"/>
                <a:ea typeface="+mn-ea"/>
                <a:cs typeface="+mn-cs"/>
              </a:rPr>
              <a:t>If a project requires engineering</a:t>
            </a:r>
          </a:p>
          <a:p>
            <a:pPr lvl="0"/>
            <a:r>
              <a:rPr lang="en-US" sz="3300" dirty="0">
                <a:solidFill>
                  <a:srgbClr val="FF0000"/>
                </a:solidFill>
              </a:rPr>
              <a:t>I</a:t>
            </a:r>
            <a:r>
              <a:rPr lang="en-US" sz="3300" kern="1200" dirty="0">
                <a:solidFill>
                  <a:srgbClr val="FF0000"/>
                </a:solidFill>
                <a:effectLst/>
                <a:latin typeface="+mn-lt"/>
                <a:ea typeface="+mn-ea"/>
                <a:cs typeface="+mn-cs"/>
              </a:rPr>
              <a:t>t is highly recommended that districts meet with the grant recipient and engineer on site </a:t>
            </a:r>
            <a:r>
              <a:rPr lang="en-US" sz="3300" u="sng" kern="1200" dirty="0">
                <a:solidFill>
                  <a:srgbClr val="FF0000"/>
                </a:solidFill>
                <a:effectLst/>
                <a:latin typeface="+mn-lt"/>
                <a:ea typeface="+mn-ea"/>
                <a:cs typeface="+mn-cs"/>
              </a:rPr>
              <a:t>BEFORE</a:t>
            </a:r>
            <a:r>
              <a:rPr lang="en-US" sz="3300" kern="1200" dirty="0">
                <a:solidFill>
                  <a:srgbClr val="FF0000"/>
                </a:solidFill>
                <a:effectLst/>
                <a:latin typeface="+mn-lt"/>
                <a:ea typeface="+mn-ea"/>
                <a:cs typeface="+mn-cs"/>
              </a:rPr>
              <a:t> design work is started</a:t>
            </a:r>
          </a:p>
          <a:p>
            <a:pPr lvl="0"/>
            <a:r>
              <a:rPr lang="en-US" sz="3300" dirty="0"/>
              <a:t>Make sure the engineer understands DGLVR requirements</a:t>
            </a:r>
          </a:p>
          <a:p>
            <a:r>
              <a:rPr lang="en-US" sz="3300" dirty="0"/>
              <a:t>Early discussion of potential problems (permitting, funding availability, etc.)</a:t>
            </a:r>
          </a:p>
          <a:p>
            <a:pPr lvl="0"/>
            <a:r>
              <a:rPr lang="en-US" sz="3300" kern="1200" dirty="0">
                <a:solidFill>
                  <a:schemeClr val="tx1"/>
                </a:solidFill>
                <a:effectLst/>
                <a:latin typeface="+mn-lt"/>
                <a:ea typeface="+mn-ea"/>
                <a:cs typeface="+mn-cs"/>
              </a:rPr>
              <a:t>Best interest of both parties.</a:t>
            </a:r>
          </a:p>
          <a:p>
            <a:pPr lvl="0"/>
            <a:r>
              <a:rPr lang="en-US" sz="3300" kern="1200" dirty="0">
                <a:solidFill>
                  <a:schemeClr val="tx1"/>
                </a:solidFill>
                <a:effectLst/>
                <a:latin typeface="+mn-lt"/>
                <a:ea typeface="+mn-ea"/>
                <a:cs typeface="+mn-cs"/>
              </a:rPr>
              <a:t>Keep in mind that engineering expenses incurred before a contract is signed are NOT eligible for reimbursement with DGLVR funds</a:t>
            </a:r>
            <a:endParaRPr lang="en-US" sz="3300" dirty="0">
              <a:solidFill>
                <a:srgbClr val="FF0000"/>
              </a:solidFill>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3.8.3: Pre-Design site visit</a:t>
            </a:r>
          </a:p>
        </p:txBody>
      </p:sp>
    </p:spTree>
    <p:extLst>
      <p:ext uri="{BB962C8B-B14F-4D97-AF65-F5344CB8AC3E}">
        <p14:creationId xmlns:p14="http://schemas.microsoft.com/office/powerpoint/2010/main" val="385173100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4" y="1201268"/>
            <a:ext cx="5498196" cy="4984378"/>
          </a:xfrm>
        </p:spPr>
        <p:txBody>
          <a:bodyPr vert="horz" lIns="91440" tIns="45720" rIns="91440" bIns="45720" rtlCol="0" anchor="t">
            <a:normAutofit/>
          </a:bodyPr>
          <a:lstStyle/>
          <a:p>
            <a:pPr marL="0" lvl="0" indent="0">
              <a:buNone/>
            </a:pPr>
            <a:r>
              <a:rPr lang="en-US" sz="3200" b="1" u="sng" kern="1200" dirty="0">
                <a:effectLst/>
                <a:latin typeface="+mn-lt"/>
                <a:ea typeface="+mn-ea"/>
                <a:cs typeface="+mn-cs"/>
              </a:rPr>
              <a:t>Pre-design site visit</a:t>
            </a:r>
          </a:p>
          <a:p>
            <a:pPr lvl="0"/>
            <a:r>
              <a:rPr lang="en-US" sz="3200" kern="1200" dirty="0">
                <a:effectLst/>
                <a:latin typeface="+mn-lt"/>
                <a:ea typeface="+mn-ea"/>
                <a:cs typeface="+mn-cs"/>
              </a:rPr>
              <a:t>For stream crossing design:</a:t>
            </a:r>
          </a:p>
          <a:p>
            <a:pPr lvl="1"/>
            <a:r>
              <a:rPr lang="en-US" dirty="0">
                <a:solidFill>
                  <a:schemeClr val="tx1"/>
                </a:solidFill>
              </a:rPr>
              <a:t>Recommended to use th</a:t>
            </a:r>
            <a:r>
              <a:rPr lang="en-US" dirty="0"/>
              <a:t>e Request for Proposals (RFP) to select an engineer or at least communicate to the engineer what is being asked of them</a:t>
            </a:r>
          </a:p>
          <a:p>
            <a:r>
              <a:rPr lang="en-US" dirty="0"/>
              <a:t>Pros:</a:t>
            </a:r>
          </a:p>
          <a:p>
            <a:pPr lvl="1"/>
            <a:r>
              <a:rPr lang="en-US" dirty="0"/>
              <a:t>Clearly define stream restoration design requirements</a:t>
            </a:r>
          </a:p>
          <a:p>
            <a:pPr lvl="1"/>
            <a:r>
              <a:rPr lang="en-US" dirty="0"/>
              <a:t>Receive itemized cost proposal</a:t>
            </a:r>
          </a:p>
          <a:p>
            <a:pPr lvl="1"/>
            <a:r>
              <a:rPr lang="en-US" dirty="0"/>
              <a:t>Set timeline expectations</a:t>
            </a: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3.8.3: Pre-Design site visit</a:t>
            </a:r>
          </a:p>
        </p:txBody>
      </p:sp>
      <p:pic>
        <p:nvPicPr>
          <p:cNvPr id="4" name="Picture 3">
            <a:extLst>
              <a:ext uri="{FF2B5EF4-FFF2-40B4-BE49-F238E27FC236}">
                <a16:creationId xmlns:a16="http://schemas.microsoft.com/office/drawing/2014/main" id="{8594A652-6A56-FBF8-0B9D-218224DE6C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64845" y="235583"/>
            <a:ext cx="5643768" cy="64298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4900381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65852" y="1256901"/>
            <a:ext cx="4837023" cy="4725903"/>
          </a:xfrm>
        </p:spPr>
        <p:txBody>
          <a:bodyPr vert="horz" lIns="91440" tIns="45720" rIns="91440" bIns="45720" rtlCol="0" anchor="t">
            <a:normAutofit fontScale="92500" lnSpcReduction="20000"/>
          </a:bodyPr>
          <a:lstStyle/>
          <a:p>
            <a:pPr marL="233363" lvl="0" indent="-233363"/>
            <a:r>
              <a:rPr lang="en-US" sz="3200" dirty="0"/>
              <a:t>Project lifecycle checklist</a:t>
            </a:r>
          </a:p>
          <a:p>
            <a:pPr marL="233363" indent="-233363"/>
            <a:r>
              <a:rPr lang="en-US" sz="3200" dirty="0"/>
              <a:t>Pre-application Checklist</a:t>
            </a:r>
          </a:p>
          <a:p>
            <a:pPr marL="233363" indent="-233363"/>
            <a:r>
              <a:rPr lang="en-US" sz="3200" b="1" dirty="0">
                <a:solidFill>
                  <a:srgbClr val="00B0F0"/>
                </a:solidFill>
              </a:rPr>
              <a:t>Bid Package Review Checklist</a:t>
            </a:r>
          </a:p>
          <a:p>
            <a:pPr marL="233363" lvl="0" indent="-233363"/>
            <a:r>
              <a:rPr lang="en-US" sz="3200" dirty="0"/>
              <a:t>Pre-construction Checklist</a:t>
            </a:r>
          </a:p>
          <a:p>
            <a:pPr marL="233363" lvl="0" indent="-233363"/>
            <a:r>
              <a:rPr lang="en-US" sz="3200" kern="1200" dirty="0">
                <a:effectLst/>
              </a:rPr>
              <a:t>Project Hard File Checklist</a:t>
            </a:r>
          </a:p>
          <a:p>
            <a:pPr marL="233363" lvl="0" indent="-233363"/>
            <a:r>
              <a:rPr lang="en-US" sz="3200" dirty="0"/>
              <a:t>Project Narrative</a:t>
            </a:r>
          </a:p>
          <a:p>
            <a:pPr marL="233363" lvl="0" indent="-233363"/>
            <a:r>
              <a:rPr lang="en-US" sz="3200" kern="1200" dirty="0">
                <a:effectLst/>
              </a:rPr>
              <a:t>Project Timeline</a:t>
            </a:r>
          </a:p>
          <a:p>
            <a:pPr marL="233363" lvl="0" indent="-233363"/>
            <a:endParaRPr lang="en-US" sz="3200" dirty="0"/>
          </a:p>
          <a:p>
            <a:pPr marL="0" lvl="0" indent="0">
              <a:buNone/>
            </a:pPr>
            <a:r>
              <a:rPr lang="en-US" sz="3200" kern="1200" dirty="0">
                <a:effectLst/>
              </a:rPr>
              <a:t>NOT REQUIRED, for </a:t>
            </a:r>
            <a:br>
              <a:rPr lang="en-US" sz="3200" kern="1200" dirty="0">
                <a:effectLst/>
              </a:rPr>
            </a:br>
            <a:r>
              <a:rPr lang="en-US" sz="3200" kern="1200" dirty="0">
                <a:effectLst/>
              </a:rPr>
              <a:t>your benefit</a:t>
            </a:r>
          </a:p>
          <a:p>
            <a:pPr marL="0" lvl="0" indent="0" algn="ctr">
              <a:buNone/>
            </a:pPr>
            <a:endParaRPr lang="en-US" dirty="0">
              <a:solidFill>
                <a:srgbClr val="FF0000"/>
              </a:solidFill>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Checklists &amp; Tools</a:t>
            </a:r>
          </a:p>
        </p:txBody>
      </p:sp>
      <p:pic>
        <p:nvPicPr>
          <p:cNvPr id="5" name="Picture 4">
            <a:extLst>
              <a:ext uri="{FF2B5EF4-FFF2-40B4-BE49-F238E27FC236}">
                <a16:creationId xmlns:a16="http://schemas.microsoft.com/office/drawing/2014/main" id="{A299BAA4-E87E-D1FD-F929-E478C49B3E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50762" y="60006"/>
            <a:ext cx="4871383" cy="67379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7455892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95833"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4" y="1201268"/>
            <a:ext cx="5498196" cy="4984378"/>
          </a:xfrm>
        </p:spPr>
        <p:txBody>
          <a:bodyPr vert="horz" lIns="91440" tIns="45720" rIns="91440" bIns="45720" rtlCol="0" anchor="t">
            <a:normAutofit/>
          </a:bodyPr>
          <a:lstStyle/>
          <a:p>
            <a:pPr marL="0" lvl="0" indent="0">
              <a:buNone/>
            </a:pPr>
            <a:r>
              <a:rPr lang="en-US" sz="3200" b="1" u="sng" kern="1200" dirty="0">
                <a:effectLst/>
                <a:latin typeface="+mn-lt"/>
                <a:ea typeface="+mn-ea"/>
                <a:cs typeface="+mn-cs"/>
              </a:rPr>
              <a:t>Bidding Resources</a:t>
            </a:r>
          </a:p>
          <a:p>
            <a:pPr algn="l">
              <a:buFont typeface="Arial" panose="020B0604020202020204" pitchFamily="34" charset="0"/>
              <a:buChar char="•"/>
            </a:pPr>
            <a:r>
              <a:rPr lang="en-US" sz="2400" b="0" i="0" u="none" strike="noStrike" dirty="0">
                <a:solidFill>
                  <a:srgbClr val="525252"/>
                </a:solidFill>
                <a:effectLst/>
                <a:latin typeface="Lato" panose="020F0502020204030203" pitchFamily="34" charset="0"/>
                <a:hlinkClick r:id="rId2"/>
              </a:rPr>
              <a:t>Road Fill RFQ</a:t>
            </a:r>
            <a:r>
              <a:rPr lang="en-US" sz="2400" b="0" i="0" dirty="0">
                <a:solidFill>
                  <a:srgbClr val="525252"/>
                </a:solidFill>
                <a:effectLst/>
                <a:latin typeface="Lato" panose="020F0502020204030203" pitchFamily="34" charset="0"/>
              </a:rPr>
              <a:t> (</a:t>
            </a:r>
            <a:r>
              <a:rPr lang="en-US" sz="2400" b="0" i="0" dirty="0">
                <a:solidFill>
                  <a:srgbClr val="525252"/>
                </a:solidFill>
                <a:effectLst/>
                <a:latin typeface="Lato" panose="020F0502020204030203" pitchFamily="34" charset="0"/>
                <a:hlinkClick r:id="rId3"/>
              </a:rPr>
              <a:t>Blank Forms Page</a:t>
            </a:r>
            <a:r>
              <a:rPr lang="en-US" sz="2400" b="0" i="0" dirty="0">
                <a:solidFill>
                  <a:srgbClr val="525252"/>
                </a:solidFill>
                <a:effectLst/>
                <a:latin typeface="Lato" panose="020F0502020204030203" pitchFamily="34" charset="0"/>
              </a:rPr>
              <a:t>): This optional Request for Quote allows users to specify the type or quality of material for use as road fill in projects. The RFQ is provided in an editable format and can be customized by users.</a:t>
            </a:r>
          </a:p>
          <a:p>
            <a:pPr algn="l">
              <a:buFont typeface="Arial" panose="020B0604020202020204" pitchFamily="34" charset="0"/>
              <a:buChar char="•"/>
            </a:pPr>
            <a:r>
              <a:rPr lang="en-US" sz="2400" b="0" i="0" u="none" strike="noStrike" dirty="0">
                <a:solidFill>
                  <a:srgbClr val="525252"/>
                </a:solidFill>
                <a:effectLst/>
                <a:latin typeface="Lato" panose="020F0502020204030203" pitchFamily="34" charset="0"/>
                <a:hlinkClick r:id="rId4"/>
              </a:rPr>
              <a:t>DSA </a:t>
            </a:r>
            <a:r>
              <a:rPr lang="en-US" sz="2400" dirty="0">
                <a:solidFill>
                  <a:srgbClr val="525252"/>
                </a:solidFill>
                <a:latin typeface="Lato" panose="020F0502020204030203" pitchFamily="34" charset="0"/>
                <a:hlinkClick r:id="rId4"/>
              </a:rPr>
              <a:t>S</a:t>
            </a:r>
            <a:r>
              <a:rPr lang="en-US" sz="2400" b="0" i="0" u="none" strike="noStrike" dirty="0">
                <a:solidFill>
                  <a:srgbClr val="525252"/>
                </a:solidFill>
                <a:effectLst/>
                <a:latin typeface="Lato" panose="020F0502020204030203" pitchFamily="34" charset="0"/>
                <a:hlinkClick r:id="rId4"/>
              </a:rPr>
              <a:t>ample Request for Quote and Quote Form</a:t>
            </a:r>
            <a:r>
              <a:rPr lang="en-US" sz="2400" b="0" i="0" dirty="0">
                <a:solidFill>
                  <a:srgbClr val="525252"/>
                </a:solidFill>
                <a:effectLst/>
                <a:latin typeface="Lato" panose="020F0502020204030203" pitchFamily="34" charset="0"/>
              </a:rPr>
              <a:t> (</a:t>
            </a:r>
            <a:r>
              <a:rPr lang="en-US" sz="2400" b="0" i="0" dirty="0">
                <a:solidFill>
                  <a:srgbClr val="525252"/>
                </a:solidFill>
                <a:effectLst/>
                <a:latin typeface="Lato" panose="020F0502020204030203" pitchFamily="34" charset="0"/>
                <a:hlinkClick r:id="rId5"/>
              </a:rPr>
              <a:t>DSA webpage/DSA handbook appendix E</a:t>
            </a:r>
            <a:r>
              <a:rPr lang="en-US" sz="2400" b="0" i="0" dirty="0">
                <a:solidFill>
                  <a:srgbClr val="525252"/>
                </a:solidFill>
                <a:effectLst/>
                <a:latin typeface="Lato" panose="020F0502020204030203" pitchFamily="34" charset="0"/>
              </a:rPr>
              <a:t>): Use is optional to assist in bidding process. MS Word document. </a:t>
            </a:r>
            <a:endParaRPr lang="en-US" dirty="0"/>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Checklists &amp; Tools</a:t>
            </a:r>
          </a:p>
        </p:txBody>
      </p:sp>
      <p:pic>
        <p:nvPicPr>
          <p:cNvPr id="7" name="Picture 6">
            <a:extLst>
              <a:ext uri="{FF2B5EF4-FFF2-40B4-BE49-F238E27FC236}">
                <a16:creationId xmlns:a16="http://schemas.microsoft.com/office/drawing/2014/main" id="{D1AB86AA-91D5-84C8-3F4E-0063087E78F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31895" y="0"/>
            <a:ext cx="5091165"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7293771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65852" y="1256901"/>
            <a:ext cx="4837023" cy="4725903"/>
          </a:xfrm>
        </p:spPr>
        <p:txBody>
          <a:bodyPr vert="horz" lIns="91440" tIns="45720" rIns="91440" bIns="45720" rtlCol="0" anchor="t">
            <a:normAutofit fontScale="92500" lnSpcReduction="20000"/>
          </a:bodyPr>
          <a:lstStyle/>
          <a:p>
            <a:pPr marL="233363" lvl="0" indent="-233363"/>
            <a:r>
              <a:rPr lang="en-US" sz="3200" dirty="0"/>
              <a:t>Project lifecycle checklist</a:t>
            </a:r>
          </a:p>
          <a:p>
            <a:pPr marL="233363" indent="-233363"/>
            <a:r>
              <a:rPr lang="en-US" sz="3200" dirty="0"/>
              <a:t>Pre-application Checklist</a:t>
            </a:r>
          </a:p>
          <a:p>
            <a:pPr marL="233363" indent="-233363"/>
            <a:r>
              <a:rPr lang="en-US" sz="3200" dirty="0"/>
              <a:t>Bid Package Review Checklist</a:t>
            </a:r>
          </a:p>
          <a:p>
            <a:pPr marL="233363" lvl="0" indent="-233363"/>
            <a:r>
              <a:rPr lang="en-US" sz="3200" b="1" dirty="0">
                <a:solidFill>
                  <a:srgbClr val="00B0F0"/>
                </a:solidFill>
              </a:rPr>
              <a:t>Pre-construction Checklist</a:t>
            </a:r>
          </a:p>
          <a:p>
            <a:pPr marL="233363" lvl="0" indent="-233363"/>
            <a:r>
              <a:rPr lang="en-US" sz="3200" kern="1200" dirty="0">
                <a:effectLst/>
              </a:rPr>
              <a:t>Project Hard File Checklist</a:t>
            </a:r>
          </a:p>
          <a:p>
            <a:pPr marL="233363" lvl="0" indent="-233363"/>
            <a:r>
              <a:rPr lang="en-US" sz="3200" dirty="0"/>
              <a:t>Project Narrative</a:t>
            </a:r>
          </a:p>
          <a:p>
            <a:pPr marL="233363" lvl="0" indent="-233363"/>
            <a:r>
              <a:rPr lang="en-US" sz="3200" kern="1200" dirty="0">
                <a:effectLst/>
              </a:rPr>
              <a:t>Project Timeline</a:t>
            </a:r>
          </a:p>
          <a:p>
            <a:pPr marL="233363" lvl="0" indent="-233363"/>
            <a:endParaRPr lang="en-US" sz="3200" dirty="0"/>
          </a:p>
          <a:p>
            <a:pPr marL="0" lvl="0" indent="0">
              <a:buNone/>
            </a:pPr>
            <a:r>
              <a:rPr lang="en-US" sz="3200" kern="1200" dirty="0">
                <a:effectLst/>
              </a:rPr>
              <a:t>NOT REQUIRED, for </a:t>
            </a:r>
            <a:br>
              <a:rPr lang="en-US" sz="3200" kern="1200" dirty="0">
                <a:effectLst/>
              </a:rPr>
            </a:br>
            <a:r>
              <a:rPr lang="en-US" sz="3200" kern="1200" dirty="0">
                <a:effectLst/>
              </a:rPr>
              <a:t>your benefit</a:t>
            </a:r>
          </a:p>
          <a:p>
            <a:pPr marL="0" lvl="0" indent="0" algn="ctr">
              <a:buNone/>
            </a:pPr>
            <a:endParaRPr lang="en-US" dirty="0">
              <a:solidFill>
                <a:srgbClr val="FF0000"/>
              </a:solidFill>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Checklists &amp; Tools</a:t>
            </a:r>
          </a:p>
        </p:txBody>
      </p:sp>
      <p:pic>
        <p:nvPicPr>
          <p:cNvPr id="4" name="Picture 3">
            <a:extLst>
              <a:ext uri="{FF2B5EF4-FFF2-40B4-BE49-F238E27FC236}">
                <a16:creationId xmlns:a16="http://schemas.microsoft.com/office/drawing/2014/main" id="{25DCC5F6-B5D1-28A4-F968-049EF34B4A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54232" y="64244"/>
            <a:ext cx="5097056" cy="67274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4835143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65852" y="1256901"/>
            <a:ext cx="4837023" cy="4725903"/>
          </a:xfrm>
        </p:spPr>
        <p:txBody>
          <a:bodyPr vert="horz" lIns="91440" tIns="45720" rIns="91440" bIns="45720" rtlCol="0" anchor="t">
            <a:normAutofit fontScale="92500" lnSpcReduction="20000"/>
          </a:bodyPr>
          <a:lstStyle/>
          <a:p>
            <a:pPr marL="233363" lvl="0" indent="-233363"/>
            <a:r>
              <a:rPr lang="en-US" sz="3200" dirty="0"/>
              <a:t>Project lifecycle checklist</a:t>
            </a:r>
          </a:p>
          <a:p>
            <a:pPr marL="233363" indent="-233363"/>
            <a:r>
              <a:rPr lang="en-US" sz="3200" dirty="0"/>
              <a:t>Pre-application Checklist</a:t>
            </a:r>
          </a:p>
          <a:p>
            <a:pPr marL="233363" indent="-233363"/>
            <a:r>
              <a:rPr lang="en-US" sz="3200" dirty="0"/>
              <a:t>Bid Package Review Checklist</a:t>
            </a:r>
          </a:p>
          <a:p>
            <a:pPr marL="233363" lvl="0" indent="-233363"/>
            <a:r>
              <a:rPr lang="en-US" sz="3200" dirty="0"/>
              <a:t>Pre-construction Checklist</a:t>
            </a:r>
          </a:p>
          <a:p>
            <a:pPr marL="233363" lvl="0" indent="-233363"/>
            <a:r>
              <a:rPr lang="en-US" sz="3200" b="1" dirty="0">
                <a:solidFill>
                  <a:srgbClr val="00B0F0"/>
                </a:solidFill>
              </a:rPr>
              <a:t>Project Hard File Checklist</a:t>
            </a:r>
          </a:p>
          <a:p>
            <a:pPr marL="233363" lvl="0" indent="-233363"/>
            <a:r>
              <a:rPr lang="en-US" sz="3200" dirty="0"/>
              <a:t>Project Narrative</a:t>
            </a:r>
          </a:p>
          <a:p>
            <a:pPr marL="233363" lvl="0" indent="-233363"/>
            <a:r>
              <a:rPr lang="en-US" sz="3200" kern="1200" dirty="0">
                <a:effectLst/>
              </a:rPr>
              <a:t>Project Timeline</a:t>
            </a:r>
          </a:p>
          <a:p>
            <a:pPr marL="233363" lvl="0" indent="-233363"/>
            <a:endParaRPr lang="en-US" sz="3200" dirty="0"/>
          </a:p>
          <a:p>
            <a:pPr marL="0" lvl="0" indent="0">
              <a:buNone/>
            </a:pPr>
            <a:r>
              <a:rPr lang="en-US" sz="3200" kern="1200" dirty="0">
                <a:effectLst/>
              </a:rPr>
              <a:t>NOT REQUIRED, for </a:t>
            </a:r>
            <a:br>
              <a:rPr lang="en-US" sz="3200" kern="1200" dirty="0">
                <a:effectLst/>
              </a:rPr>
            </a:br>
            <a:r>
              <a:rPr lang="en-US" sz="3200" kern="1200" dirty="0">
                <a:effectLst/>
              </a:rPr>
              <a:t>your benefit</a:t>
            </a:r>
          </a:p>
          <a:p>
            <a:pPr marL="0" lvl="0" indent="0" algn="ctr">
              <a:buNone/>
            </a:pPr>
            <a:endParaRPr lang="en-US" dirty="0">
              <a:solidFill>
                <a:srgbClr val="FF0000"/>
              </a:solidFill>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Checklists &amp; Tools</a:t>
            </a:r>
          </a:p>
        </p:txBody>
      </p:sp>
      <p:pic>
        <p:nvPicPr>
          <p:cNvPr id="5" name="Picture 4">
            <a:extLst>
              <a:ext uri="{FF2B5EF4-FFF2-40B4-BE49-F238E27FC236}">
                <a16:creationId xmlns:a16="http://schemas.microsoft.com/office/drawing/2014/main" id="{4B5B27E6-2499-0883-F355-CBD6F28555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48807" y="0"/>
            <a:ext cx="5729111"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5233034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65852" y="1256901"/>
            <a:ext cx="4837023" cy="4725903"/>
          </a:xfrm>
        </p:spPr>
        <p:txBody>
          <a:bodyPr vert="horz" lIns="91440" tIns="45720" rIns="91440" bIns="45720" rtlCol="0" anchor="t">
            <a:normAutofit fontScale="92500" lnSpcReduction="20000"/>
          </a:bodyPr>
          <a:lstStyle/>
          <a:p>
            <a:pPr marL="233363" lvl="0" indent="-233363"/>
            <a:r>
              <a:rPr lang="en-US" sz="3200" dirty="0"/>
              <a:t>Project lifecycle checklist</a:t>
            </a:r>
          </a:p>
          <a:p>
            <a:pPr marL="233363" indent="-233363"/>
            <a:r>
              <a:rPr lang="en-US" sz="3200" dirty="0"/>
              <a:t>Pre-application Checklist</a:t>
            </a:r>
          </a:p>
          <a:p>
            <a:pPr marL="233363" indent="-233363"/>
            <a:r>
              <a:rPr lang="en-US" sz="3200" dirty="0"/>
              <a:t>Bid Package Review Checklist</a:t>
            </a:r>
          </a:p>
          <a:p>
            <a:pPr marL="233363" lvl="0" indent="-233363"/>
            <a:r>
              <a:rPr lang="en-US" sz="3200" dirty="0"/>
              <a:t>Pre-construction Checklist</a:t>
            </a:r>
          </a:p>
          <a:p>
            <a:pPr marL="233363" lvl="0" indent="-233363"/>
            <a:r>
              <a:rPr lang="en-US" sz="3200" dirty="0"/>
              <a:t>Project Hard File Checklist</a:t>
            </a:r>
          </a:p>
          <a:p>
            <a:pPr marL="233363" lvl="0" indent="-233363"/>
            <a:r>
              <a:rPr lang="en-US" sz="3200" b="1" dirty="0">
                <a:solidFill>
                  <a:srgbClr val="00B0F0"/>
                </a:solidFill>
              </a:rPr>
              <a:t>Project Narrative</a:t>
            </a:r>
          </a:p>
          <a:p>
            <a:pPr marL="233363" lvl="0" indent="-233363"/>
            <a:r>
              <a:rPr lang="en-US" sz="3200" kern="1200" dirty="0">
                <a:effectLst/>
              </a:rPr>
              <a:t>Project Timeline</a:t>
            </a:r>
          </a:p>
          <a:p>
            <a:pPr marL="233363" lvl="0" indent="-233363"/>
            <a:endParaRPr lang="en-US" sz="3200" dirty="0"/>
          </a:p>
          <a:p>
            <a:pPr marL="0" lvl="0" indent="0">
              <a:buNone/>
            </a:pPr>
            <a:r>
              <a:rPr lang="en-US" sz="3200" kern="1200" dirty="0">
                <a:effectLst/>
              </a:rPr>
              <a:t>NOT REQUIRED, for </a:t>
            </a:r>
            <a:br>
              <a:rPr lang="en-US" sz="3200" kern="1200" dirty="0">
                <a:effectLst/>
              </a:rPr>
            </a:br>
            <a:r>
              <a:rPr lang="en-US" sz="3200" kern="1200" dirty="0">
                <a:effectLst/>
              </a:rPr>
              <a:t>your benefit</a:t>
            </a:r>
          </a:p>
          <a:p>
            <a:pPr marL="0" lvl="0" indent="0" algn="ctr">
              <a:buNone/>
            </a:pPr>
            <a:endParaRPr lang="en-US" dirty="0">
              <a:solidFill>
                <a:srgbClr val="FF0000"/>
              </a:solidFill>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Checklists &amp; Tools</a:t>
            </a:r>
          </a:p>
        </p:txBody>
      </p:sp>
      <p:pic>
        <p:nvPicPr>
          <p:cNvPr id="4" name="Picture 3">
            <a:extLst>
              <a:ext uri="{FF2B5EF4-FFF2-40B4-BE49-F238E27FC236}">
                <a16:creationId xmlns:a16="http://schemas.microsoft.com/office/drawing/2014/main" id="{74F2075F-9ABE-BCD0-52BA-14BE07E19C13}"/>
              </a:ext>
            </a:extLst>
          </p:cNvPr>
          <p:cNvPicPr>
            <a:picLocks noChangeAspect="1"/>
          </p:cNvPicPr>
          <p:nvPr/>
        </p:nvPicPr>
        <p:blipFill>
          <a:blip r:embed="rId3"/>
          <a:stretch>
            <a:fillRect/>
          </a:stretch>
        </p:blipFill>
        <p:spPr>
          <a:xfrm>
            <a:off x="5837536" y="0"/>
            <a:ext cx="5497814"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9724142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65852" y="1256901"/>
            <a:ext cx="4837023" cy="4725903"/>
          </a:xfrm>
        </p:spPr>
        <p:txBody>
          <a:bodyPr vert="horz" lIns="91440" tIns="45720" rIns="91440" bIns="45720" rtlCol="0" anchor="t">
            <a:normAutofit fontScale="92500" lnSpcReduction="20000"/>
          </a:bodyPr>
          <a:lstStyle/>
          <a:p>
            <a:pPr marL="233363" lvl="0" indent="-233363"/>
            <a:r>
              <a:rPr lang="en-US" sz="3200" dirty="0"/>
              <a:t>Project lifecycle checklist</a:t>
            </a:r>
          </a:p>
          <a:p>
            <a:pPr marL="233363" indent="-233363"/>
            <a:r>
              <a:rPr lang="en-US" sz="3200" dirty="0"/>
              <a:t>Pre-application Checklist</a:t>
            </a:r>
          </a:p>
          <a:p>
            <a:pPr marL="233363" indent="-233363"/>
            <a:r>
              <a:rPr lang="en-US" sz="3200" dirty="0"/>
              <a:t>Bid Package Review Checklist</a:t>
            </a:r>
          </a:p>
          <a:p>
            <a:pPr marL="233363" lvl="0" indent="-233363"/>
            <a:r>
              <a:rPr lang="en-US" sz="3200" dirty="0"/>
              <a:t>Pre-construction Checklist</a:t>
            </a:r>
          </a:p>
          <a:p>
            <a:pPr marL="233363" lvl="0" indent="-233363"/>
            <a:r>
              <a:rPr lang="en-US" sz="3200" dirty="0"/>
              <a:t>Project Hard File Checklist</a:t>
            </a:r>
          </a:p>
          <a:p>
            <a:pPr marL="233363" lvl="0" indent="-233363"/>
            <a:r>
              <a:rPr lang="en-US" sz="3200" dirty="0"/>
              <a:t>Project Narrative</a:t>
            </a:r>
          </a:p>
          <a:p>
            <a:pPr marL="233363" lvl="0" indent="-233363"/>
            <a:r>
              <a:rPr lang="en-US" sz="3200" b="1" dirty="0">
                <a:solidFill>
                  <a:srgbClr val="00B0F0"/>
                </a:solidFill>
              </a:rPr>
              <a:t>Project Timeline</a:t>
            </a:r>
          </a:p>
          <a:p>
            <a:pPr marL="233363" lvl="0" indent="-233363"/>
            <a:endParaRPr lang="en-US" sz="3200" dirty="0"/>
          </a:p>
          <a:p>
            <a:pPr marL="0" lvl="0" indent="0">
              <a:buNone/>
            </a:pPr>
            <a:r>
              <a:rPr lang="en-US" sz="3200" kern="1200" dirty="0">
                <a:effectLst/>
              </a:rPr>
              <a:t>NOT REQUIRED, for </a:t>
            </a:r>
            <a:br>
              <a:rPr lang="en-US" sz="3200" kern="1200" dirty="0">
                <a:effectLst/>
              </a:rPr>
            </a:br>
            <a:r>
              <a:rPr lang="en-US" sz="3200" kern="1200" dirty="0">
                <a:effectLst/>
              </a:rPr>
              <a:t>your benefit</a:t>
            </a:r>
          </a:p>
          <a:p>
            <a:pPr marL="0" lvl="0" indent="0" algn="ctr">
              <a:buNone/>
            </a:pPr>
            <a:endParaRPr lang="en-US" dirty="0">
              <a:solidFill>
                <a:srgbClr val="FF0000"/>
              </a:solidFill>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Checklists &amp; Tools</a:t>
            </a:r>
          </a:p>
        </p:txBody>
      </p:sp>
      <p:pic>
        <p:nvPicPr>
          <p:cNvPr id="5" name="Picture 4">
            <a:extLst>
              <a:ext uri="{FF2B5EF4-FFF2-40B4-BE49-F238E27FC236}">
                <a16:creationId xmlns:a16="http://schemas.microsoft.com/office/drawing/2014/main" id="{2A8CDDD2-7586-D5AC-E9F7-017C850EED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8977" y="-2311"/>
            <a:ext cx="6019800" cy="7244325"/>
          </a:xfrm>
          <a:prstGeom prst="rect">
            <a:avLst/>
          </a:prstGeom>
          <a:ln w="38100">
            <a:solidFill>
              <a:schemeClr val="tx1"/>
            </a:solidFill>
          </a:ln>
        </p:spPr>
      </p:pic>
    </p:spTree>
    <p:extLst>
      <p:ext uri="{BB962C8B-B14F-4D97-AF65-F5344CB8AC3E}">
        <p14:creationId xmlns:p14="http://schemas.microsoft.com/office/powerpoint/2010/main" val="37120999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cs typeface="Calibri Light"/>
              </a:rPr>
              <a:t>DGLVR Program History</a:t>
            </a: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Content Placeholder 5">
            <a:extLst>
              <a:ext uri="{FF2B5EF4-FFF2-40B4-BE49-F238E27FC236}">
                <a16:creationId xmlns:a16="http://schemas.microsoft.com/office/drawing/2014/main" id="{B6E6B09B-11E2-7B0E-AF9D-F4A92DE19D4A}"/>
              </a:ext>
            </a:extLst>
          </p:cNvPr>
          <p:cNvSpPr>
            <a:spLocks noGrp="1"/>
          </p:cNvSpPr>
          <p:nvPr>
            <p:ph idx="1"/>
          </p:nvPr>
        </p:nvSpPr>
        <p:spPr>
          <a:xfrm>
            <a:off x="214530" y="1432393"/>
            <a:ext cx="5787444" cy="4620441"/>
          </a:xfrm>
        </p:spPr>
        <p:txBody>
          <a:bodyPr vert="horz" lIns="68580" tIns="34290" rIns="68580" bIns="34290" rtlCol="0" anchor="t">
            <a:normAutofit fontScale="92500" lnSpcReduction="10000"/>
          </a:bodyPr>
          <a:lstStyle/>
          <a:p>
            <a:r>
              <a:rPr lang="en-US" b="1" dirty="0">
                <a:solidFill>
                  <a:schemeClr val="bg1">
                    <a:lumMod val="65000"/>
                  </a:schemeClr>
                </a:solidFill>
              </a:rPr>
              <a:t>2000:</a:t>
            </a:r>
            <a:r>
              <a:rPr lang="en-US" dirty="0">
                <a:solidFill>
                  <a:schemeClr val="bg1">
                    <a:lumMod val="65000"/>
                  </a:schemeClr>
                </a:solidFill>
              </a:rPr>
              <a:t> conservation districts identify 12,000+ pollution sites in all watersheds</a:t>
            </a:r>
          </a:p>
          <a:p>
            <a:r>
              <a:rPr lang="en-US" b="1" dirty="0">
                <a:solidFill>
                  <a:schemeClr val="bg1">
                    <a:lumMod val="65000"/>
                  </a:schemeClr>
                </a:solidFill>
              </a:rPr>
              <a:t>2001:</a:t>
            </a:r>
            <a:r>
              <a:rPr lang="en-US" dirty="0">
                <a:solidFill>
                  <a:schemeClr val="bg1">
                    <a:lumMod val="65000"/>
                  </a:schemeClr>
                </a:solidFill>
              </a:rPr>
              <a:t> PSU Center for Dirt and Gravel Road Studies created to conduct training, outreach, and technical assistance</a:t>
            </a:r>
          </a:p>
          <a:p>
            <a:r>
              <a:rPr lang="en-US" b="1" dirty="0"/>
              <a:t>2008:</a:t>
            </a:r>
            <a:r>
              <a:rPr lang="en-US" dirty="0"/>
              <a:t> Second state-wide assessment increases pollution sites to 16,500+</a:t>
            </a:r>
          </a:p>
          <a:p>
            <a:r>
              <a:rPr lang="en-US" b="1" dirty="0"/>
              <a:t>2009: </a:t>
            </a:r>
            <a:r>
              <a:rPr lang="en-US" dirty="0"/>
              <a:t>2,000</a:t>
            </a:r>
            <a:r>
              <a:rPr lang="en-US" baseline="30000" dirty="0"/>
              <a:t>th</a:t>
            </a:r>
            <a:r>
              <a:rPr lang="en-US" dirty="0"/>
              <a:t> project completed</a:t>
            </a:r>
          </a:p>
          <a:p>
            <a:r>
              <a:rPr lang="en-US" b="1" dirty="0"/>
              <a:t>2013: </a:t>
            </a:r>
            <a:r>
              <a:rPr lang="en-US" dirty="0"/>
              <a:t>Act 89 increases funding from $5 million to $35 million annually and adds low volume roads to the program</a:t>
            </a:r>
            <a:endParaRPr lang="en-US" sz="2800" dirty="0">
              <a:cs typeface="Calibri"/>
            </a:endParaRPr>
          </a:p>
          <a:p>
            <a:endParaRPr lang="en-US" dirty="0"/>
          </a:p>
          <a:p>
            <a:endParaRPr lang="en-US" dirty="0">
              <a:cs typeface="Calibri"/>
            </a:endParaRPr>
          </a:p>
          <a:p>
            <a:pPr lvl="1"/>
            <a:endParaRPr lang="en-US" dirty="0">
              <a:cs typeface="Calibri"/>
            </a:endParaRPr>
          </a:p>
          <a:p>
            <a:endParaRPr lang="en-US" dirty="0">
              <a:cs typeface="Calibri"/>
            </a:endParaRPr>
          </a:p>
          <a:p>
            <a:pPr marL="0" indent="0">
              <a:buNone/>
            </a:pPr>
            <a:endParaRPr lang="en-US" dirty="0">
              <a:solidFill>
                <a:srgbClr val="FF0000"/>
              </a:solidFill>
              <a:cs typeface="Calibri"/>
            </a:endParaRPr>
          </a:p>
        </p:txBody>
      </p:sp>
      <p:pic>
        <p:nvPicPr>
          <p:cNvPr id="5" name="Picture 4" descr="A car on a dirt road in the woods&#10;&#10;Description automatically generated with medium confidence">
            <a:extLst>
              <a:ext uri="{FF2B5EF4-FFF2-40B4-BE49-F238E27FC236}">
                <a16:creationId xmlns:a16="http://schemas.microsoft.com/office/drawing/2014/main" id="{4EC0D8D5-C359-3849-8FAB-696016CACE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38656" y="1638934"/>
            <a:ext cx="5469455" cy="41020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2347562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cs typeface="Calibri"/>
              </a:rPr>
              <a:t>Chapter 3: Conservation District Role</a:t>
            </a: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cs typeface="Calibri Light"/>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7773"/>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11" name="Subtitle 2">
            <a:extLst>
              <a:ext uri="{FF2B5EF4-FFF2-40B4-BE49-F238E27FC236}">
                <a16:creationId xmlns:a16="http://schemas.microsoft.com/office/drawing/2014/main" id="{14B63144-8C74-93FA-594E-C3E3277ECEAA}"/>
              </a:ext>
            </a:extLst>
          </p:cNvPr>
          <p:cNvSpPr txBox="1">
            <a:spLocks/>
          </p:cNvSpPr>
          <p:nvPr/>
        </p:nvSpPr>
        <p:spPr>
          <a:xfrm>
            <a:off x="471256" y="1175168"/>
            <a:ext cx="8229600" cy="4953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b="1" u="sng" baseline="0" dirty="0">
                <a:solidFill>
                  <a:schemeClr val="accent1"/>
                </a:solidFill>
              </a:rPr>
              <a:t>3.8 Administering Projects</a:t>
            </a:r>
          </a:p>
          <a:p>
            <a:pPr marL="457200" lvl="1" indent="0">
              <a:buNone/>
            </a:pPr>
            <a:r>
              <a:rPr lang="en-US" dirty="0"/>
              <a:t>3.8.1 Notification to Applicants</a:t>
            </a:r>
          </a:p>
          <a:p>
            <a:pPr marL="457200" lvl="1" indent="0">
              <a:buNone/>
            </a:pPr>
            <a:r>
              <a:rPr lang="en-US" dirty="0"/>
              <a:t>3.8.2 Pre-Application Site Visit</a:t>
            </a:r>
          </a:p>
          <a:p>
            <a:pPr marL="457200" lvl="1" indent="0">
              <a:buNone/>
            </a:pPr>
            <a:r>
              <a:rPr lang="en-US" dirty="0"/>
              <a:t>3.8.3 Pre-Design Site Visit</a:t>
            </a:r>
          </a:p>
          <a:p>
            <a:pPr marL="457200" lvl="1" indent="0">
              <a:buNone/>
            </a:pPr>
            <a:r>
              <a:rPr lang="en-US" b="1" dirty="0">
                <a:solidFill>
                  <a:schemeClr val="accent1"/>
                </a:solidFill>
              </a:rPr>
              <a:t>3.8.4 Receiving Grant Applications</a:t>
            </a:r>
          </a:p>
          <a:p>
            <a:pPr marL="457200" lvl="1" indent="0">
              <a:buNone/>
            </a:pPr>
            <a:r>
              <a:rPr lang="en-US" dirty="0"/>
              <a:t>3.8.5 Contracting</a:t>
            </a:r>
          </a:p>
          <a:p>
            <a:pPr marL="457200" lvl="1" indent="0">
              <a:buNone/>
            </a:pPr>
            <a:r>
              <a:rPr lang="en-US" dirty="0"/>
              <a:t>3.8.6 Pre-Project Logistics</a:t>
            </a:r>
          </a:p>
          <a:p>
            <a:pPr marL="457200" lvl="1" indent="0">
              <a:buNone/>
            </a:pPr>
            <a:r>
              <a:rPr lang="en-US" dirty="0"/>
              <a:t>3.8.7 Project Oversight</a:t>
            </a:r>
          </a:p>
          <a:p>
            <a:pPr marL="457200" lvl="1" indent="0">
              <a:buNone/>
            </a:pPr>
            <a:r>
              <a:rPr lang="en-US" dirty="0"/>
              <a:t>3.8.8 Contract Amendments</a:t>
            </a:r>
          </a:p>
          <a:p>
            <a:pPr marL="457200" lvl="1" indent="0">
              <a:buNone/>
            </a:pPr>
            <a:r>
              <a:rPr lang="en-US" dirty="0"/>
              <a:t>3.8.9 Project Completion</a:t>
            </a:r>
          </a:p>
          <a:p>
            <a:pPr marL="457200" lvl="1" indent="0">
              <a:buNone/>
            </a:pPr>
            <a:r>
              <a:rPr lang="en-US" dirty="0"/>
              <a:t>3.8.10 Project File Retention</a:t>
            </a:r>
          </a:p>
        </p:txBody>
      </p:sp>
    </p:spTree>
    <p:extLst>
      <p:ext uri="{BB962C8B-B14F-4D97-AF65-F5344CB8AC3E}">
        <p14:creationId xmlns:p14="http://schemas.microsoft.com/office/powerpoint/2010/main" val="160042908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3" y="1201268"/>
            <a:ext cx="9170897" cy="4725903"/>
          </a:xfrm>
        </p:spPr>
        <p:txBody>
          <a:bodyPr vert="horz" lIns="91440" tIns="45720" rIns="91440" bIns="45720" rtlCol="0" anchor="t">
            <a:normAutofit lnSpcReduction="10000"/>
          </a:bodyPr>
          <a:lstStyle/>
          <a:p>
            <a:pPr marL="0" lvl="0" indent="0">
              <a:buNone/>
            </a:pPr>
            <a:r>
              <a:rPr lang="en-US" sz="3200" b="1" u="sng" kern="1200" dirty="0">
                <a:effectLst/>
                <a:latin typeface="+mn-lt"/>
                <a:ea typeface="+mn-ea"/>
                <a:cs typeface="+mn-cs"/>
              </a:rPr>
              <a:t>Process</a:t>
            </a:r>
          </a:p>
          <a:p>
            <a:pPr marL="74295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3200" kern="1200" dirty="0">
                <a:solidFill>
                  <a:schemeClr val="tx1"/>
                </a:solidFill>
                <a:effectLst/>
              </a:rPr>
              <a:t>Receive Applications</a:t>
            </a:r>
          </a:p>
          <a:p>
            <a:pPr marL="74295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3200" kern="1200" dirty="0">
                <a:solidFill>
                  <a:schemeClr val="tx1"/>
                </a:solidFill>
                <a:effectLst/>
              </a:rPr>
              <a:t>Work with applicants to revise if needed.</a:t>
            </a:r>
            <a:endParaRPr lang="en-US" sz="3200" dirty="0">
              <a:effectLst/>
            </a:endParaRPr>
          </a:p>
          <a:p>
            <a:pPr marL="74295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3200" kern="1200" dirty="0">
                <a:solidFill>
                  <a:schemeClr val="tx1"/>
                </a:solidFill>
                <a:effectLst/>
              </a:rPr>
              <a:t>Review for completeness and accuracy.</a:t>
            </a:r>
            <a:endParaRPr lang="en-US" sz="3200" dirty="0">
              <a:effectLst/>
            </a:endParaRPr>
          </a:p>
          <a:p>
            <a:pPr marL="74295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3200" kern="1200" dirty="0">
                <a:solidFill>
                  <a:schemeClr val="tx1"/>
                </a:solidFill>
                <a:effectLst/>
              </a:rPr>
              <a:t>Completed applications get forwarded to </a:t>
            </a:r>
            <a:r>
              <a:rPr lang="en-US" sz="3200" b="1" u="sng" kern="1200" dirty="0">
                <a:solidFill>
                  <a:schemeClr val="tx1"/>
                </a:solidFill>
                <a:effectLst/>
              </a:rPr>
              <a:t>QAB</a:t>
            </a:r>
            <a:r>
              <a:rPr lang="en-US" sz="3200" kern="1200" dirty="0">
                <a:solidFill>
                  <a:schemeClr val="tx1"/>
                </a:solidFill>
                <a:effectLst/>
              </a:rPr>
              <a:t> for review and ranking.</a:t>
            </a:r>
          </a:p>
          <a:p>
            <a:pPr marL="74295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3200" kern="1200" dirty="0">
                <a:solidFill>
                  <a:schemeClr val="tx1"/>
                </a:solidFill>
                <a:effectLst/>
              </a:rPr>
              <a:t>QAB recommendations taken to District</a:t>
            </a:r>
            <a:r>
              <a:rPr lang="en-US" sz="3200" kern="1200" baseline="0" dirty="0">
                <a:solidFill>
                  <a:schemeClr val="tx1"/>
                </a:solidFill>
                <a:effectLst/>
              </a:rPr>
              <a:t> Board for action</a:t>
            </a:r>
          </a:p>
          <a:p>
            <a:pPr marL="74295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3200" kern="1200" baseline="0" dirty="0">
                <a:solidFill>
                  <a:schemeClr val="tx1"/>
                </a:solidFill>
                <a:effectLst/>
              </a:rPr>
              <a:t>Contract can then be made with grant recipient.</a:t>
            </a:r>
            <a:endParaRPr lang="en-US" sz="3200" dirty="0">
              <a:effectLst/>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3.8.4: Receiving Grant Applications</a:t>
            </a:r>
          </a:p>
        </p:txBody>
      </p:sp>
    </p:spTree>
    <p:extLst>
      <p:ext uri="{BB962C8B-B14F-4D97-AF65-F5344CB8AC3E}">
        <p14:creationId xmlns:p14="http://schemas.microsoft.com/office/powerpoint/2010/main" val="407916028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3" y="1201268"/>
            <a:ext cx="9170897" cy="4725903"/>
          </a:xfrm>
        </p:spPr>
        <p:txBody>
          <a:bodyPr vert="horz" lIns="91440" tIns="45720" rIns="91440" bIns="45720" rtlCol="0" anchor="t">
            <a:normAutofit lnSpcReduction="10000"/>
          </a:bodyPr>
          <a:lstStyle/>
          <a:p>
            <a:pPr marL="0" indent="0">
              <a:buNone/>
              <a:defRPr/>
            </a:pPr>
            <a:r>
              <a:rPr lang="en-US" b="1" u="sng" dirty="0"/>
              <a:t>Receiving Grant Apps</a:t>
            </a:r>
            <a:endParaRPr lang="en-US" dirty="0"/>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kern="1200" dirty="0">
                <a:solidFill>
                  <a:schemeClr val="tx1"/>
                </a:solidFill>
                <a:effectLst/>
                <a:latin typeface="+mn-lt"/>
                <a:ea typeface="+mn-ea"/>
                <a:cs typeface="+mn-cs"/>
              </a:rPr>
              <a:t>Districts may set application periods, or they may have an open application period</a:t>
            </a:r>
          </a:p>
          <a:p>
            <a:pPr lvl="1" indent="-342900">
              <a:buFont typeface="Arial" panose="020B0604020202020204" pitchFamily="34" charset="0"/>
              <a:buChar char="•"/>
              <a:defRPr/>
            </a:pPr>
            <a:r>
              <a:rPr lang="en-US" dirty="0"/>
              <a:t>Recommended to prepare applications that can be constructed the first full calendar year of the allocation</a:t>
            </a:r>
            <a:endParaRPr lang="en-US" dirty="0">
              <a:effectLst/>
            </a:endParaRPr>
          </a:p>
          <a:p>
            <a:pPr lvl="0"/>
            <a:r>
              <a:rPr lang="en-US" kern="1200" dirty="0">
                <a:solidFill>
                  <a:schemeClr val="accent1"/>
                </a:solidFill>
                <a:effectLst/>
                <a:latin typeface="+mn-lt"/>
                <a:ea typeface="+mn-ea"/>
                <a:cs typeface="+mn-cs"/>
              </a:rPr>
              <a:t>One page application</a:t>
            </a:r>
            <a:endParaRPr lang="en-US" sz="4000" kern="1200" dirty="0">
              <a:solidFill>
                <a:schemeClr val="accent1"/>
              </a:solidFill>
              <a:effectLst/>
              <a:latin typeface="+mn-lt"/>
              <a:ea typeface="+mn-ea"/>
              <a:cs typeface="+mn-cs"/>
            </a:endParaRPr>
          </a:p>
          <a:p>
            <a:pPr lvl="0"/>
            <a:r>
              <a:rPr lang="en-US" kern="1200" dirty="0">
                <a:solidFill>
                  <a:schemeClr val="tx1"/>
                </a:solidFill>
                <a:effectLst/>
                <a:latin typeface="+mn-lt"/>
                <a:ea typeface="+mn-ea"/>
                <a:cs typeface="+mn-cs"/>
              </a:rPr>
              <a:t>Districts may develop their own policy  for unfunded applications</a:t>
            </a:r>
            <a:endParaRPr lang="en-US" sz="40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Disapprove</a:t>
            </a:r>
            <a:endParaRPr lang="en-US" sz="40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Retain</a:t>
            </a:r>
            <a:endParaRPr lang="en-US" sz="40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Resubmit</a:t>
            </a:r>
            <a:endParaRPr lang="en-US" sz="3200" dirty="0">
              <a:effectLst/>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3.8.4: Receiving Grant Applications</a:t>
            </a:r>
          </a:p>
        </p:txBody>
      </p:sp>
    </p:spTree>
    <p:extLst>
      <p:ext uri="{BB962C8B-B14F-4D97-AF65-F5344CB8AC3E}">
        <p14:creationId xmlns:p14="http://schemas.microsoft.com/office/powerpoint/2010/main" val="47863065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3" y="1201268"/>
            <a:ext cx="9170897" cy="4725903"/>
          </a:xfrm>
        </p:spPr>
        <p:txBody>
          <a:bodyPr vert="horz" lIns="91440" tIns="45720" rIns="91440" bIns="45720" rtlCol="0" anchor="t">
            <a:normAutofit/>
          </a:bodyPr>
          <a:lstStyle/>
          <a:p>
            <a:pPr marL="0" indent="0">
              <a:buNone/>
            </a:pPr>
            <a:r>
              <a:rPr lang="en-US" b="1" u="sng" dirty="0">
                <a:ea typeface="Times New Roman"/>
              </a:rPr>
              <a:t>Grant app and forms used to apply to CD</a:t>
            </a:r>
          </a:p>
          <a:p>
            <a:r>
              <a:rPr lang="en-US" dirty="0">
                <a:ea typeface="Times New Roman"/>
              </a:rPr>
              <a:t>Project-specific Grant Application</a:t>
            </a:r>
          </a:p>
          <a:p>
            <a:r>
              <a:rPr lang="en-US" u="sng" dirty="0">
                <a:ea typeface="Times New Roman"/>
              </a:rPr>
              <a:t>Optional</a:t>
            </a:r>
            <a:r>
              <a:rPr lang="en-US" dirty="0">
                <a:ea typeface="Times New Roman"/>
              </a:rPr>
              <a:t> cost summary forms</a:t>
            </a:r>
          </a:p>
          <a:p>
            <a:r>
              <a:rPr lang="en-US" dirty="0">
                <a:ea typeface="Times New Roman"/>
              </a:rPr>
              <a:t>Project Sketch (back of grant app)</a:t>
            </a:r>
          </a:p>
          <a:p>
            <a:r>
              <a:rPr lang="en-US" dirty="0">
                <a:ea typeface="Times New Roman"/>
              </a:rPr>
              <a:t>Instructions for all forms</a:t>
            </a: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3.8.4: Receiving Grant Applications</a:t>
            </a:r>
          </a:p>
        </p:txBody>
      </p:sp>
    </p:spTree>
    <p:extLst>
      <p:ext uri="{BB962C8B-B14F-4D97-AF65-F5344CB8AC3E}">
        <p14:creationId xmlns:p14="http://schemas.microsoft.com/office/powerpoint/2010/main" val="385107174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3.8.4: Receiving Grant Applications</a:t>
            </a:r>
          </a:p>
        </p:txBody>
      </p:sp>
      <p:grpSp>
        <p:nvGrpSpPr>
          <p:cNvPr id="7" name="Group 6">
            <a:extLst>
              <a:ext uri="{FF2B5EF4-FFF2-40B4-BE49-F238E27FC236}">
                <a16:creationId xmlns:a16="http://schemas.microsoft.com/office/drawing/2014/main" id="{C59D971B-CB83-2704-4AC3-7566FBE900AB}"/>
              </a:ext>
            </a:extLst>
          </p:cNvPr>
          <p:cNvGrpSpPr/>
          <p:nvPr/>
        </p:nvGrpSpPr>
        <p:grpSpPr>
          <a:xfrm>
            <a:off x="296403" y="41293"/>
            <a:ext cx="4808671" cy="6895982"/>
            <a:chOff x="-1795394" y="-1149654"/>
            <a:chExt cx="12925425" cy="16655224"/>
          </a:xfrm>
        </p:grpSpPr>
        <p:pic>
          <p:nvPicPr>
            <p:cNvPr id="8" name="Picture 7">
              <a:extLst>
                <a:ext uri="{FF2B5EF4-FFF2-40B4-BE49-F238E27FC236}">
                  <a16:creationId xmlns:a16="http://schemas.microsoft.com/office/drawing/2014/main" id="{47EBB1D3-BE5B-D03C-3DBB-B0DD470C4E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1054" y="7111453"/>
              <a:ext cx="12787302" cy="8394117"/>
            </a:xfrm>
            <a:prstGeom prst="rect">
              <a:avLst/>
            </a:prstGeom>
          </p:spPr>
        </p:pic>
        <p:pic>
          <p:nvPicPr>
            <p:cNvPr id="9" name="Picture 8">
              <a:extLst>
                <a:ext uri="{FF2B5EF4-FFF2-40B4-BE49-F238E27FC236}">
                  <a16:creationId xmlns:a16="http://schemas.microsoft.com/office/drawing/2014/main" id="{0B8EB81B-C31C-0C0E-174F-E6ECC1E411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95394" y="-1149654"/>
              <a:ext cx="12925425" cy="8296275"/>
            </a:xfrm>
            <a:prstGeom prst="rect">
              <a:avLst/>
            </a:prstGeom>
          </p:spPr>
        </p:pic>
      </p:grpSp>
      <p:sp>
        <p:nvSpPr>
          <p:cNvPr id="13" name="Rectangle 12">
            <a:extLst>
              <a:ext uri="{FF2B5EF4-FFF2-40B4-BE49-F238E27FC236}">
                <a16:creationId xmlns:a16="http://schemas.microsoft.com/office/drawing/2014/main" id="{1E38C227-6BB8-E847-C69B-DE45F713475E}"/>
              </a:ext>
            </a:extLst>
          </p:cNvPr>
          <p:cNvSpPr/>
          <p:nvPr/>
        </p:nvSpPr>
        <p:spPr>
          <a:xfrm>
            <a:off x="1704905" y="734724"/>
            <a:ext cx="1864805" cy="1015663"/>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Grant Application (front)</a:t>
            </a:r>
            <a:endParaRPr lang="en-US" sz="2000" dirty="0">
              <a:solidFill>
                <a:srgbClr val="FF0000"/>
              </a:solidFill>
            </a:endParaRPr>
          </a:p>
        </p:txBody>
      </p:sp>
      <p:grpSp>
        <p:nvGrpSpPr>
          <p:cNvPr id="20" name="Group 19">
            <a:extLst>
              <a:ext uri="{FF2B5EF4-FFF2-40B4-BE49-F238E27FC236}">
                <a16:creationId xmlns:a16="http://schemas.microsoft.com/office/drawing/2014/main" id="{E70AE1AF-0E38-1B41-8A62-183652C94A43}"/>
              </a:ext>
            </a:extLst>
          </p:cNvPr>
          <p:cNvGrpSpPr/>
          <p:nvPr/>
        </p:nvGrpSpPr>
        <p:grpSpPr>
          <a:xfrm>
            <a:off x="5471864" y="163326"/>
            <a:ext cx="5015231" cy="6500681"/>
            <a:chOff x="4836471" y="192608"/>
            <a:chExt cx="5015231" cy="6500681"/>
          </a:xfrm>
        </p:grpSpPr>
        <p:pic>
          <p:nvPicPr>
            <p:cNvPr id="11" name="Picture 2">
              <a:extLst>
                <a:ext uri="{FF2B5EF4-FFF2-40B4-BE49-F238E27FC236}">
                  <a16:creationId xmlns:a16="http://schemas.microsoft.com/office/drawing/2014/main" id="{0CFABA71-2FA6-DF4A-BDB9-EE643D5BEE1F}"/>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36471" y="192608"/>
              <a:ext cx="5015231" cy="65006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grpSp>
          <p:nvGrpSpPr>
            <p:cNvPr id="15" name="Group 14">
              <a:extLst>
                <a:ext uri="{FF2B5EF4-FFF2-40B4-BE49-F238E27FC236}">
                  <a16:creationId xmlns:a16="http://schemas.microsoft.com/office/drawing/2014/main" id="{CE8E3F23-7DAC-B48A-6517-BD654A96F519}"/>
                </a:ext>
              </a:extLst>
            </p:cNvPr>
            <p:cNvGrpSpPr/>
            <p:nvPr/>
          </p:nvGrpSpPr>
          <p:grpSpPr>
            <a:xfrm>
              <a:off x="4988871" y="752434"/>
              <a:ext cx="4588716" cy="4431783"/>
              <a:chOff x="-762000" y="-3348038"/>
              <a:chExt cx="11039475" cy="14249400"/>
            </a:xfrm>
          </p:grpSpPr>
          <p:pic>
            <p:nvPicPr>
              <p:cNvPr id="17" name="Picture 16">
                <a:extLst>
                  <a:ext uri="{FF2B5EF4-FFF2-40B4-BE49-F238E27FC236}">
                    <a16:creationId xmlns:a16="http://schemas.microsoft.com/office/drawing/2014/main" id="{A7647E2D-4CDF-C8EB-DF1C-7AE8F4C359B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2000" y="-3348038"/>
                <a:ext cx="11039475" cy="8067675"/>
              </a:xfrm>
              <a:prstGeom prst="rect">
                <a:avLst/>
              </a:prstGeom>
            </p:spPr>
          </p:pic>
          <p:pic>
            <p:nvPicPr>
              <p:cNvPr id="18" name="Picture 17">
                <a:extLst>
                  <a:ext uri="{FF2B5EF4-FFF2-40B4-BE49-F238E27FC236}">
                    <a16:creationId xmlns:a16="http://schemas.microsoft.com/office/drawing/2014/main" id="{190A0D62-E587-1850-E0D6-E25B0E9D710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2465" y="4719637"/>
                <a:ext cx="10934700" cy="6181725"/>
              </a:xfrm>
              <a:prstGeom prst="rect">
                <a:avLst/>
              </a:prstGeom>
            </p:spPr>
          </p:pic>
        </p:grpSp>
      </p:grpSp>
      <p:sp>
        <p:nvSpPr>
          <p:cNvPr id="19" name="Rectangle 18">
            <a:extLst>
              <a:ext uri="{FF2B5EF4-FFF2-40B4-BE49-F238E27FC236}">
                <a16:creationId xmlns:a16="http://schemas.microsoft.com/office/drawing/2014/main" id="{51326D32-77F0-740F-D5AA-A062259D742B}"/>
              </a:ext>
            </a:extLst>
          </p:cNvPr>
          <p:cNvSpPr/>
          <p:nvPr/>
        </p:nvSpPr>
        <p:spPr>
          <a:xfrm>
            <a:off x="4801949" y="5634038"/>
            <a:ext cx="5780017" cy="1077218"/>
          </a:xfrm>
          <a:prstGeom prst="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Attachment A to Contract </a:t>
            </a:r>
          </a:p>
          <a:p>
            <a:pPr algn="ctr"/>
            <a:r>
              <a:rPr lang="en-US" b="1" dirty="0">
                <a:solidFill>
                  <a:sysClr val="windowText" lastClr="000000"/>
                </a:solidFill>
              </a:rPr>
              <a:t>(Grant application is appendix C in admin manual. Contract available at </a:t>
            </a:r>
            <a:r>
              <a:rPr lang="en-US" b="1" dirty="0">
                <a:solidFill>
                  <a:sysClr val="windowText" lastClr="000000"/>
                </a:solidFill>
                <a:hlinkClick r:id="rId8"/>
              </a:rPr>
              <a:t>https://dirtandgravel.psu.edu/</a:t>
            </a:r>
            <a:r>
              <a:rPr lang="en-US" b="1" dirty="0">
                <a:solidFill>
                  <a:sysClr val="windowText" lastClr="000000"/>
                </a:solidFill>
              </a:rPr>
              <a:t>)</a:t>
            </a:r>
            <a:endParaRPr lang="en-US" dirty="0">
              <a:solidFill>
                <a:sysClr val="windowText" lastClr="000000"/>
              </a:solidFill>
            </a:endParaRPr>
          </a:p>
        </p:txBody>
      </p:sp>
    </p:spTree>
    <p:extLst>
      <p:ext uri="{BB962C8B-B14F-4D97-AF65-F5344CB8AC3E}">
        <p14:creationId xmlns:p14="http://schemas.microsoft.com/office/powerpoint/2010/main" val="184758321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3.8.4: Receiving Grant Applications</a:t>
            </a:r>
          </a:p>
        </p:txBody>
      </p:sp>
      <p:sp>
        <p:nvSpPr>
          <p:cNvPr id="5" name="Content Placeholder 4">
            <a:extLst>
              <a:ext uri="{FF2B5EF4-FFF2-40B4-BE49-F238E27FC236}">
                <a16:creationId xmlns:a16="http://schemas.microsoft.com/office/drawing/2014/main" id="{26E4CC08-099A-EC68-2576-5C6BB27D18F5}"/>
              </a:ext>
            </a:extLst>
          </p:cNvPr>
          <p:cNvSpPr>
            <a:spLocks noGrp="1"/>
          </p:cNvSpPr>
          <p:nvPr>
            <p:ph idx="1"/>
          </p:nvPr>
        </p:nvSpPr>
        <p:spPr/>
        <p:txBody>
          <a:bodyPr/>
          <a:lstStyle/>
          <a:p>
            <a:endParaRPr lang="en-US"/>
          </a:p>
        </p:txBody>
      </p:sp>
      <p:grpSp>
        <p:nvGrpSpPr>
          <p:cNvPr id="11" name="Group 10">
            <a:extLst>
              <a:ext uri="{FF2B5EF4-FFF2-40B4-BE49-F238E27FC236}">
                <a16:creationId xmlns:a16="http://schemas.microsoft.com/office/drawing/2014/main" id="{70084176-F62A-7E2B-107A-5D94E3B84CD5}"/>
              </a:ext>
            </a:extLst>
          </p:cNvPr>
          <p:cNvGrpSpPr/>
          <p:nvPr/>
        </p:nvGrpSpPr>
        <p:grpSpPr>
          <a:xfrm>
            <a:off x="105329" y="0"/>
            <a:ext cx="9112638" cy="10831975"/>
            <a:chOff x="-1796929" y="-904170"/>
            <a:chExt cx="12925425" cy="16655224"/>
          </a:xfrm>
        </p:grpSpPr>
        <p:pic>
          <p:nvPicPr>
            <p:cNvPr id="13" name="Picture 12">
              <a:extLst>
                <a:ext uri="{FF2B5EF4-FFF2-40B4-BE49-F238E27FC236}">
                  <a16:creationId xmlns:a16="http://schemas.microsoft.com/office/drawing/2014/main" id="{89121DFB-EB99-203B-62D3-17B9FEB64B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2590" y="7356936"/>
              <a:ext cx="12787302" cy="8394118"/>
            </a:xfrm>
            <a:prstGeom prst="rect">
              <a:avLst/>
            </a:prstGeom>
          </p:spPr>
        </p:pic>
        <p:pic>
          <p:nvPicPr>
            <p:cNvPr id="15" name="Picture 14">
              <a:extLst>
                <a:ext uri="{FF2B5EF4-FFF2-40B4-BE49-F238E27FC236}">
                  <a16:creationId xmlns:a16="http://schemas.microsoft.com/office/drawing/2014/main" id="{C621C983-392A-FA46-A95E-D8FBD65F4C4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96929" y="-904170"/>
              <a:ext cx="12925425" cy="8296275"/>
            </a:xfrm>
            <a:prstGeom prst="rect">
              <a:avLst/>
            </a:prstGeom>
          </p:spPr>
        </p:pic>
      </p:grpSp>
      <p:sp>
        <p:nvSpPr>
          <p:cNvPr id="17" name="Rectangle 16">
            <a:extLst>
              <a:ext uri="{FF2B5EF4-FFF2-40B4-BE49-F238E27FC236}">
                <a16:creationId xmlns:a16="http://schemas.microsoft.com/office/drawing/2014/main" id="{57A5EDA8-5DAA-456B-510E-2C4FF4968371}"/>
              </a:ext>
            </a:extLst>
          </p:cNvPr>
          <p:cNvSpPr/>
          <p:nvPr/>
        </p:nvSpPr>
        <p:spPr>
          <a:xfrm>
            <a:off x="136589" y="46615"/>
            <a:ext cx="2360105"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Grant App - Top</a:t>
            </a:r>
            <a:endParaRPr lang="en-US" sz="2000" dirty="0">
              <a:solidFill>
                <a:srgbClr val="FF0000"/>
              </a:solidFill>
            </a:endParaRPr>
          </a:p>
        </p:txBody>
      </p:sp>
      <p:grpSp>
        <p:nvGrpSpPr>
          <p:cNvPr id="20" name="Group 19">
            <a:extLst>
              <a:ext uri="{FF2B5EF4-FFF2-40B4-BE49-F238E27FC236}">
                <a16:creationId xmlns:a16="http://schemas.microsoft.com/office/drawing/2014/main" id="{10BF0331-6098-A06C-D639-F689585AC632}"/>
              </a:ext>
            </a:extLst>
          </p:cNvPr>
          <p:cNvGrpSpPr/>
          <p:nvPr/>
        </p:nvGrpSpPr>
        <p:grpSpPr>
          <a:xfrm>
            <a:off x="6083724" y="150537"/>
            <a:ext cx="1672211" cy="938351"/>
            <a:chOff x="5991780" y="585649"/>
            <a:chExt cx="1672211" cy="938351"/>
          </a:xfrm>
        </p:grpSpPr>
        <p:sp>
          <p:nvSpPr>
            <p:cNvPr id="18" name="Down Arrow 4">
              <a:extLst>
                <a:ext uri="{FF2B5EF4-FFF2-40B4-BE49-F238E27FC236}">
                  <a16:creationId xmlns:a16="http://schemas.microsoft.com/office/drawing/2014/main" id="{F7638D1E-7FFC-7C06-7E30-50E43414402C}"/>
                </a:ext>
              </a:extLst>
            </p:cNvPr>
            <p:cNvSpPr/>
            <p:nvPr/>
          </p:nvSpPr>
          <p:spPr>
            <a:xfrm>
              <a:off x="6703505" y="1241286"/>
              <a:ext cx="383095" cy="282714"/>
            </a:xfrm>
            <a:prstGeom prst="down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5660A65-E67E-790D-1A9C-4318F7F1DB15}"/>
                </a:ext>
              </a:extLst>
            </p:cNvPr>
            <p:cNvSpPr/>
            <p:nvPr/>
          </p:nvSpPr>
          <p:spPr>
            <a:xfrm>
              <a:off x="5991780" y="585649"/>
              <a:ext cx="1672211" cy="707886"/>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District Use Only Box</a:t>
              </a:r>
              <a:endParaRPr lang="en-US" sz="2000" dirty="0">
                <a:solidFill>
                  <a:srgbClr val="FF0000"/>
                </a:solidFill>
              </a:endParaRPr>
            </a:p>
          </p:txBody>
        </p:sp>
      </p:grpSp>
      <p:sp>
        <p:nvSpPr>
          <p:cNvPr id="21" name="Rectangle 20">
            <a:extLst>
              <a:ext uri="{FF2B5EF4-FFF2-40B4-BE49-F238E27FC236}">
                <a16:creationId xmlns:a16="http://schemas.microsoft.com/office/drawing/2014/main" id="{DF4F3F7D-AFB5-AAD0-0CCE-0386647C9410}"/>
              </a:ext>
            </a:extLst>
          </p:cNvPr>
          <p:cNvSpPr/>
          <p:nvPr/>
        </p:nvSpPr>
        <p:spPr>
          <a:xfrm>
            <a:off x="1524000" y="2538919"/>
            <a:ext cx="1672211" cy="400110"/>
          </a:xfrm>
          <a:prstGeom prst="rect">
            <a:avLst/>
          </a:prstGeom>
          <a:solidFill>
            <a:srgbClr val="FFFF99"/>
          </a:solidFill>
          <a:ln>
            <a:solidFill>
              <a:schemeClr val="tx1"/>
            </a:solidFill>
          </a:ln>
        </p:spPr>
        <p:txBody>
          <a:bodyPr wrap="square">
            <a:spAutoFit/>
          </a:bodyPr>
          <a:lstStyle/>
          <a:p>
            <a:pPr algn="ctr"/>
            <a:r>
              <a:rPr lang="en-US" sz="2000" b="1" dirty="0">
                <a:solidFill>
                  <a:srgbClr val="FF0000"/>
                </a:solidFill>
              </a:rPr>
              <a:t>Applicant Info</a:t>
            </a:r>
            <a:endParaRPr lang="en-US" sz="2000" dirty="0">
              <a:solidFill>
                <a:srgbClr val="FF0000"/>
              </a:solidFill>
            </a:endParaRPr>
          </a:p>
        </p:txBody>
      </p:sp>
      <p:sp>
        <p:nvSpPr>
          <p:cNvPr id="22" name="Rectangle 21">
            <a:extLst>
              <a:ext uri="{FF2B5EF4-FFF2-40B4-BE49-F238E27FC236}">
                <a16:creationId xmlns:a16="http://schemas.microsoft.com/office/drawing/2014/main" id="{B2B6343C-0B41-A86D-CFA8-8613F13F7357}"/>
              </a:ext>
            </a:extLst>
          </p:cNvPr>
          <p:cNvSpPr/>
          <p:nvPr/>
        </p:nvSpPr>
        <p:spPr>
          <a:xfrm>
            <a:off x="1524000" y="4451648"/>
            <a:ext cx="1672211" cy="400110"/>
          </a:xfrm>
          <a:prstGeom prst="rect">
            <a:avLst/>
          </a:prstGeom>
          <a:solidFill>
            <a:srgbClr val="FFFF99"/>
          </a:solidFill>
          <a:ln>
            <a:solidFill>
              <a:schemeClr val="tx1"/>
            </a:solidFill>
          </a:ln>
        </p:spPr>
        <p:txBody>
          <a:bodyPr wrap="square">
            <a:spAutoFit/>
          </a:bodyPr>
          <a:lstStyle/>
          <a:p>
            <a:pPr algn="ctr"/>
            <a:r>
              <a:rPr lang="en-US" sz="2000" b="1" dirty="0">
                <a:solidFill>
                  <a:srgbClr val="FF0000"/>
                </a:solidFill>
              </a:rPr>
              <a:t>Project Info</a:t>
            </a:r>
            <a:endParaRPr lang="en-US" sz="2000" dirty="0">
              <a:solidFill>
                <a:srgbClr val="FF0000"/>
              </a:solidFill>
            </a:endParaRPr>
          </a:p>
        </p:txBody>
      </p:sp>
      <p:sp>
        <p:nvSpPr>
          <p:cNvPr id="23" name="Oval 22">
            <a:extLst>
              <a:ext uri="{FF2B5EF4-FFF2-40B4-BE49-F238E27FC236}">
                <a16:creationId xmlns:a16="http://schemas.microsoft.com/office/drawing/2014/main" id="{35E49EE4-B2B1-CEC1-4CA7-CA3174BA21AE}"/>
              </a:ext>
            </a:extLst>
          </p:cNvPr>
          <p:cNvSpPr/>
          <p:nvPr/>
        </p:nvSpPr>
        <p:spPr>
          <a:xfrm>
            <a:off x="5485284" y="4695855"/>
            <a:ext cx="32004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416932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3.8.4: Receiving Grant Applications</a:t>
            </a:r>
          </a:p>
        </p:txBody>
      </p:sp>
      <p:sp>
        <p:nvSpPr>
          <p:cNvPr id="5" name="Content Placeholder 4">
            <a:extLst>
              <a:ext uri="{FF2B5EF4-FFF2-40B4-BE49-F238E27FC236}">
                <a16:creationId xmlns:a16="http://schemas.microsoft.com/office/drawing/2014/main" id="{26E4CC08-099A-EC68-2576-5C6BB27D18F5}"/>
              </a:ext>
            </a:extLst>
          </p:cNvPr>
          <p:cNvSpPr>
            <a:spLocks noGrp="1"/>
          </p:cNvSpPr>
          <p:nvPr>
            <p:ph idx="1"/>
          </p:nvPr>
        </p:nvSpPr>
        <p:spPr/>
        <p:txBody>
          <a:bodyPr/>
          <a:lstStyle/>
          <a:p>
            <a:endParaRPr lang="en-US"/>
          </a:p>
        </p:txBody>
      </p:sp>
      <p:grpSp>
        <p:nvGrpSpPr>
          <p:cNvPr id="11" name="Group 10">
            <a:extLst>
              <a:ext uri="{FF2B5EF4-FFF2-40B4-BE49-F238E27FC236}">
                <a16:creationId xmlns:a16="http://schemas.microsoft.com/office/drawing/2014/main" id="{70084176-F62A-7E2B-107A-5D94E3B84CD5}"/>
              </a:ext>
            </a:extLst>
          </p:cNvPr>
          <p:cNvGrpSpPr/>
          <p:nvPr/>
        </p:nvGrpSpPr>
        <p:grpSpPr>
          <a:xfrm>
            <a:off x="354090" y="-4020590"/>
            <a:ext cx="9112638" cy="10831975"/>
            <a:chOff x="-1796929" y="-904170"/>
            <a:chExt cx="12925425" cy="16655223"/>
          </a:xfrm>
        </p:grpSpPr>
        <p:pic>
          <p:nvPicPr>
            <p:cNvPr id="13" name="Picture 12">
              <a:extLst>
                <a:ext uri="{FF2B5EF4-FFF2-40B4-BE49-F238E27FC236}">
                  <a16:creationId xmlns:a16="http://schemas.microsoft.com/office/drawing/2014/main" id="{89121DFB-EB99-203B-62D3-17B9FEB64B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2590" y="7356935"/>
              <a:ext cx="12787302" cy="8394118"/>
            </a:xfrm>
            <a:prstGeom prst="rect">
              <a:avLst/>
            </a:prstGeom>
          </p:spPr>
        </p:pic>
        <p:pic>
          <p:nvPicPr>
            <p:cNvPr id="15" name="Picture 14">
              <a:extLst>
                <a:ext uri="{FF2B5EF4-FFF2-40B4-BE49-F238E27FC236}">
                  <a16:creationId xmlns:a16="http://schemas.microsoft.com/office/drawing/2014/main" id="{C621C983-392A-FA46-A95E-D8FBD65F4C4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96929" y="-904170"/>
              <a:ext cx="12925425" cy="8296275"/>
            </a:xfrm>
            <a:prstGeom prst="rect">
              <a:avLst/>
            </a:prstGeom>
          </p:spPr>
        </p:pic>
      </p:grpSp>
      <p:sp>
        <p:nvSpPr>
          <p:cNvPr id="17" name="Rectangle 16">
            <a:extLst>
              <a:ext uri="{FF2B5EF4-FFF2-40B4-BE49-F238E27FC236}">
                <a16:creationId xmlns:a16="http://schemas.microsoft.com/office/drawing/2014/main" id="{57A5EDA8-5DAA-456B-510E-2C4FF4968371}"/>
              </a:ext>
            </a:extLst>
          </p:cNvPr>
          <p:cNvSpPr/>
          <p:nvPr/>
        </p:nvSpPr>
        <p:spPr>
          <a:xfrm>
            <a:off x="136589" y="46615"/>
            <a:ext cx="2360105"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Grant App - Bottom</a:t>
            </a:r>
            <a:endParaRPr lang="en-US" sz="2000" dirty="0">
              <a:solidFill>
                <a:srgbClr val="FF0000"/>
              </a:solidFill>
            </a:endParaRPr>
          </a:p>
        </p:txBody>
      </p:sp>
      <p:sp>
        <p:nvSpPr>
          <p:cNvPr id="23" name="Oval 22">
            <a:extLst>
              <a:ext uri="{FF2B5EF4-FFF2-40B4-BE49-F238E27FC236}">
                <a16:creationId xmlns:a16="http://schemas.microsoft.com/office/drawing/2014/main" id="{35E49EE4-B2B1-CEC1-4CA7-CA3174BA21AE}"/>
              </a:ext>
            </a:extLst>
          </p:cNvPr>
          <p:cNvSpPr/>
          <p:nvPr/>
        </p:nvSpPr>
        <p:spPr>
          <a:xfrm>
            <a:off x="268940" y="5505856"/>
            <a:ext cx="3867125" cy="53286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EAB0540-F6B8-A227-F9EC-327E184E795C}"/>
              </a:ext>
            </a:extLst>
          </p:cNvPr>
          <p:cNvSpPr/>
          <p:nvPr/>
        </p:nvSpPr>
        <p:spPr>
          <a:xfrm>
            <a:off x="3985013" y="4318019"/>
            <a:ext cx="1672211" cy="1015663"/>
          </a:xfrm>
          <a:prstGeom prst="rect">
            <a:avLst/>
          </a:prstGeom>
          <a:solidFill>
            <a:srgbClr val="FFFF99"/>
          </a:solidFill>
          <a:ln>
            <a:solidFill>
              <a:schemeClr val="tx1"/>
            </a:solidFill>
          </a:ln>
        </p:spPr>
        <p:txBody>
          <a:bodyPr wrap="square">
            <a:spAutoFit/>
          </a:bodyPr>
          <a:lstStyle/>
          <a:p>
            <a:pPr algn="ctr"/>
            <a:r>
              <a:rPr lang="en-US" sz="2000" b="1" dirty="0">
                <a:solidFill>
                  <a:srgbClr val="FF0000"/>
                </a:solidFill>
              </a:rPr>
              <a:t>Additional Cost Sheets Available</a:t>
            </a:r>
          </a:p>
        </p:txBody>
      </p:sp>
      <p:sp>
        <p:nvSpPr>
          <p:cNvPr id="6" name="Rectangle 5">
            <a:extLst>
              <a:ext uri="{FF2B5EF4-FFF2-40B4-BE49-F238E27FC236}">
                <a16:creationId xmlns:a16="http://schemas.microsoft.com/office/drawing/2014/main" id="{A1778A3B-AD5A-65A8-F3C9-AA96FE2B7840}"/>
              </a:ext>
            </a:extLst>
          </p:cNvPr>
          <p:cNvSpPr/>
          <p:nvPr/>
        </p:nvSpPr>
        <p:spPr>
          <a:xfrm>
            <a:off x="6150176" y="2850911"/>
            <a:ext cx="1672211" cy="400110"/>
          </a:xfrm>
          <a:prstGeom prst="rect">
            <a:avLst/>
          </a:prstGeom>
          <a:solidFill>
            <a:srgbClr val="FFFF99"/>
          </a:solidFill>
          <a:ln>
            <a:solidFill>
              <a:schemeClr val="tx1"/>
            </a:solidFill>
          </a:ln>
        </p:spPr>
        <p:txBody>
          <a:bodyPr wrap="square">
            <a:spAutoFit/>
          </a:bodyPr>
          <a:lstStyle/>
          <a:p>
            <a:pPr algn="ctr"/>
            <a:r>
              <a:rPr lang="en-US" sz="2000" b="1" dirty="0">
                <a:solidFill>
                  <a:srgbClr val="FF0000"/>
                </a:solidFill>
              </a:rPr>
              <a:t>In-Kind $</a:t>
            </a:r>
            <a:endParaRPr lang="en-US" sz="2000" dirty="0">
              <a:solidFill>
                <a:srgbClr val="FF0000"/>
              </a:solidFill>
            </a:endParaRPr>
          </a:p>
        </p:txBody>
      </p:sp>
      <p:sp>
        <p:nvSpPr>
          <p:cNvPr id="7" name="Rectangle 6">
            <a:extLst>
              <a:ext uri="{FF2B5EF4-FFF2-40B4-BE49-F238E27FC236}">
                <a16:creationId xmlns:a16="http://schemas.microsoft.com/office/drawing/2014/main" id="{DB44370F-9DCC-D36F-58C3-98E3124E94F1}"/>
              </a:ext>
            </a:extLst>
          </p:cNvPr>
          <p:cNvSpPr/>
          <p:nvPr/>
        </p:nvSpPr>
        <p:spPr>
          <a:xfrm>
            <a:off x="1461781" y="2850911"/>
            <a:ext cx="2209800" cy="400110"/>
          </a:xfrm>
          <a:prstGeom prst="rect">
            <a:avLst/>
          </a:prstGeom>
          <a:solidFill>
            <a:srgbClr val="FFFF99"/>
          </a:solidFill>
          <a:ln>
            <a:solidFill>
              <a:schemeClr val="tx1"/>
            </a:solidFill>
          </a:ln>
        </p:spPr>
        <p:txBody>
          <a:bodyPr wrap="square">
            <a:spAutoFit/>
          </a:bodyPr>
          <a:lstStyle/>
          <a:p>
            <a:pPr algn="ctr"/>
            <a:r>
              <a:rPr lang="en-US" sz="2000" b="1" dirty="0">
                <a:solidFill>
                  <a:srgbClr val="FF0000"/>
                </a:solidFill>
              </a:rPr>
              <a:t>Grant Request $</a:t>
            </a:r>
            <a:endParaRPr lang="en-US" sz="2000" dirty="0">
              <a:solidFill>
                <a:srgbClr val="FF0000"/>
              </a:solidFill>
            </a:endParaRPr>
          </a:p>
        </p:txBody>
      </p:sp>
    </p:spTree>
    <p:extLst>
      <p:ext uri="{BB962C8B-B14F-4D97-AF65-F5344CB8AC3E}">
        <p14:creationId xmlns:p14="http://schemas.microsoft.com/office/powerpoint/2010/main" val="2015596437"/>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3.8.4: Receiving Grant Applications</a:t>
            </a:r>
          </a:p>
        </p:txBody>
      </p:sp>
      <p:sp>
        <p:nvSpPr>
          <p:cNvPr id="5" name="Content Placeholder 4">
            <a:extLst>
              <a:ext uri="{FF2B5EF4-FFF2-40B4-BE49-F238E27FC236}">
                <a16:creationId xmlns:a16="http://schemas.microsoft.com/office/drawing/2014/main" id="{26E4CC08-099A-EC68-2576-5C6BB27D18F5}"/>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id="{9569124C-0A95-1B63-F8AC-B14AD3456A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9333" y="152402"/>
            <a:ext cx="8915400" cy="6410425"/>
          </a:xfrm>
          <a:prstGeom prst="rect">
            <a:avLst/>
          </a:prstGeom>
        </p:spPr>
      </p:pic>
      <p:sp>
        <p:nvSpPr>
          <p:cNvPr id="23" name="Oval 22">
            <a:extLst>
              <a:ext uri="{FF2B5EF4-FFF2-40B4-BE49-F238E27FC236}">
                <a16:creationId xmlns:a16="http://schemas.microsoft.com/office/drawing/2014/main" id="{35E49EE4-B2B1-CEC1-4CA7-CA3174BA21AE}"/>
              </a:ext>
            </a:extLst>
          </p:cNvPr>
          <p:cNvSpPr/>
          <p:nvPr/>
        </p:nvSpPr>
        <p:spPr>
          <a:xfrm>
            <a:off x="3342343" y="645752"/>
            <a:ext cx="2703171" cy="4155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7A5EDA8-5DAA-456B-510E-2C4FF4968371}"/>
              </a:ext>
            </a:extLst>
          </p:cNvPr>
          <p:cNvSpPr/>
          <p:nvPr/>
        </p:nvSpPr>
        <p:spPr>
          <a:xfrm>
            <a:off x="136590" y="46615"/>
            <a:ext cx="1447662" cy="707886"/>
          </a:xfrm>
          <a:prstGeom prst="rect">
            <a:avLst/>
          </a:prstGeom>
          <a:solidFill>
            <a:srgbClr val="FFFF00"/>
          </a:solidFill>
          <a:ln>
            <a:solidFill>
              <a:schemeClr val="tx1"/>
            </a:solidFill>
          </a:ln>
        </p:spPr>
        <p:txBody>
          <a:bodyPr wrap="square">
            <a:spAutoFit/>
          </a:bodyPr>
          <a:lstStyle/>
          <a:p>
            <a:pPr algn="ctr"/>
            <a:r>
              <a:rPr lang="en-US" sz="2000" b="1" u="sng" dirty="0">
                <a:solidFill>
                  <a:srgbClr val="FF0000"/>
                </a:solidFill>
              </a:rPr>
              <a:t>OPTIONAL</a:t>
            </a:r>
            <a:r>
              <a:rPr lang="en-US" sz="2000" b="1" dirty="0">
                <a:solidFill>
                  <a:srgbClr val="FF0000"/>
                </a:solidFill>
              </a:rPr>
              <a:t> cost details</a:t>
            </a:r>
            <a:endParaRPr lang="en-US" sz="2000" dirty="0">
              <a:solidFill>
                <a:srgbClr val="FF0000"/>
              </a:solidFill>
            </a:endParaRPr>
          </a:p>
        </p:txBody>
      </p:sp>
      <p:sp>
        <p:nvSpPr>
          <p:cNvPr id="9" name="Rectangle 8">
            <a:extLst>
              <a:ext uri="{FF2B5EF4-FFF2-40B4-BE49-F238E27FC236}">
                <a16:creationId xmlns:a16="http://schemas.microsoft.com/office/drawing/2014/main" id="{AC93662E-03E9-D6B6-8B2D-25CCC8298868}"/>
              </a:ext>
            </a:extLst>
          </p:cNvPr>
          <p:cNvSpPr/>
          <p:nvPr/>
        </p:nvSpPr>
        <p:spPr>
          <a:xfrm>
            <a:off x="3762815" y="3962400"/>
            <a:ext cx="5183065" cy="1077218"/>
          </a:xfrm>
          <a:prstGeom prst="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Attachment A to Contract </a:t>
            </a:r>
          </a:p>
          <a:p>
            <a:pPr algn="ctr"/>
            <a:r>
              <a:rPr lang="en-US" b="1" dirty="0">
                <a:solidFill>
                  <a:sysClr val="windowText" lastClr="000000"/>
                </a:solidFill>
              </a:rPr>
              <a:t>(Grant application is appendix C in admin manual. Contract available at </a:t>
            </a:r>
            <a:r>
              <a:rPr lang="en-US" b="1" dirty="0">
                <a:solidFill>
                  <a:sysClr val="windowText" lastClr="000000"/>
                </a:solidFill>
                <a:hlinkClick r:id="rId4"/>
              </a:rPr>
              <a:t>https://dirtandgravel.psu.edu/</a:t>
            </a:r>
            <a:r>
              <a:rPr lang="en-US" b="1" dirty="0">
                <a:solidFill>
                  <a:sysClr val="windowText" lastClr="000000"/>
                </a:solidFill>
              </a:rPr>
              <a:t>)</a:t>
            </a:r>
            <a:endParaRPr lang="en-US" dirty="0">
              <a:solidFill>
                <a:sysClr val="windowText" lastClr="000000"/>
              </a:solidFill>
            </a:endParaRPr>
          </a:p>
        </p:txBody>
      </p:sp>
    </p:spTree>
    <p:extLst>
      <p:ext uri="{BB962C8B-B14F-4D97-AF65-F5344CB8AC3E}">
        <p14:creationId xmlns:p14="http://schemas.microsoft.com/office/powerpoint/2010/main" val="153060090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3.8.4: Receiving Grant Applications</a:t>
            </a:r>
          </a:p>
        </p:txBody>
      </p:sp>
      <p:sp>
        <p:nvSpPr>
          <p:cNvPr id="5" name="Content Placeholder 4">
            <a:extLst>
              <a:ext uri="{FF2B5EF4-FFF2-40B4-BE49-F238E27FC236}">
                <a16:creationId xmlns:a16="http://schemas.microsoft.com/office/drawing/2014/main" id="{26E4CC08-099A-EC68-2576-5C6BB27D18F5}"/>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id="{9569124C-0A95-1B63-F8AC-B14AD3456A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9333" y="152402"/>
            <a:ext cx="8915400" cy="6410425"/>
          </a:xfrm>
          <a:prstGeom prst="rect">
            <a:avLst/>
          </a:prstGeom>
        </p:spPr>
      </p:pic>
      <p:sp>
        <p:nvSpPr>
          <p:cNvPr id="23" name="Oval 22">
            <a:extLst>
              <a:ext uri="{FF2B5EF4-FFF2-40B4-BE49-F238E27FC236}">
                <a16:creationId xmlns:a16="http://schemas.microsoft.com/office/drawing/2014/main" id="{35E49EE4-B2B1-CEC1-4CA7-CA3174BA21AE}"/>
              </a:ext>
            </a:extLst>
          </p:cNvPr>
          <p:cNvSpPr/>
          <p:nvPr/>
        </p:nvSpPr>
        <p:spPr>
          <a:xfrm>
            <a:off x="3392829" y="656960"/>
            <a:ext cx="2703171" cy="4396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7A5EDA8-5DAA-456B-510E-2C4FF4968371}"/>
              </a:ext>
            </a:extLst>
          </p:cNvPr>
          <p:cNvSpPr/>
          <p:nvPr/>
        </p:nvSpPr>
        <p:spPr>
          <a:xfrm>
            <a:off x="136589" y="46615"/>
            <a:ext cx="2360105"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Grant App - Bottom</a:t>
            </a:r>
            <a:endParaRPr lang="en-US" sz="2000" dirty="0">
              <a:solidFill>
                <a:srgbClr val="FF0000"/>
              </a:solidFill>
            </a:endParaRPr>
          </a:p>
        </p:txBody>
      </p:sp>
      <p:pic>
        <p:nvPicPr>
          <p:cNvPr id="6" name="Picture 5">
            <a:extLst>
              <a:ext uri="{FF2B5EF4-FFF2-40B4-BE49-F238E27FC236}">
                <a16:creationId xmlns:a16="http://schemas.microsoft.com/office/drawing/2014/main" id="{D2CFC09A-E2F0-4A36-4C5D-E84CD1833C3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30532" y="1241293"/>
            <a:ext cx="7178040" cy="3577242"/>
          </a:xfrm>
          <a:prstGeom prst="rect">
            <a:avLst/>
          </a:prstGeom>
          <a:ln w="57150">
            <a:solidFill>
              <a:schemeClr val="tx1"/>
            </a:solidFill>
          </a:ln>
        </p:spPr>
      </p:pic>
      <p:cxnSp>
        <p:nvCxnSpPr>
          <p:cNvPr id="7" name="Straight Arrow Connector 6">
            <a:extLst>
              <a:ext uri="{FF2B5EF4-FFF2-40B4-BE49-F238E27FC236}">
                <a16:creationId xmlns:a16="http://schemas.microsoft.com/office/drawing/2014/main" id="{0BD01DB3-4EF4-DCE4-AE00-B7FD31DEEB1E}"/>
              </a:ext>
            </a:extLst>
          </p:cNvPr>
          <p:cNvCxnSpPr/>
          <p:nvPr/>
        </p:nvCxnSpPr>
        <p:spPr>
          <a:xfrm flipH="1" flipV="1">
            <a:off x="2087604" y="2555304"/>
            <a:ext cx="1091222" cy="2743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522580A-6489-BBD8-07D7-540D5C12BC02}"/>
              </a:ext>
            </a:extLst>
          </p:cNvPr>
          <p:cNvCxnSpPr/>
          <p:nvPr/>
        </p:nvCxnSpPr>
        <p:spPr>
          <a:xfrm flipH="1" flipV="1">
            <a:off x="3331422" y="2716672"/>
            <a:ext cx="2819204" cy="268619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302FD34-FE2E-A8B1-34C5-9A37661AA575}"/>
              </a:ext>
            </a:extLst>
          </p:cNvPr>
          <p:cNvCxnSpPr/>
          <p:nvPr/>
        </p:nvCxnSpPr>
        <p:spPr>
          <a:xfrm flipH="1" flipV="1">
            <a:off x="4556190" y="2555304"/>
            <a:ext cx="3918732" cy="27305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19E99192-D372-4071-69F2-69CED50C9BE4}"/>
              </a:ext>
            </a:extLst>
          </p:cNvPr>
          <p:cNvSpPr/>
          <p:nvPr/>
        </p:nvSpPr>
        <p:spPr>
          <a:xfrm>
            <a:off x="1230532" y="803738"/>
            <a:ext cx="3731705"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Bottom of Grant Application</a:t>
            </a:r>
            <a:endParaRPr lang="en-US" sz="2000" dirty="0">
              <a:solidFill>
                <a:srgbClr val="FF0000"/>
              </a:solidFill>
            </a:endParaRPr>
          </a:p>
        </p:txBody>
      </p:sp>
    </p:spTree>
    <p:extLst>
      <p:ext uri="{BB962C8B-B14F-4D97-AF65-F5344CB8AC3E}">
        <p14:creationId xmlns:p14="http://schemas.microsoft.com/office/powerpoint/2010/main" val="239405277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3.8.4: Receiving Grant Applications</a:t>
            </a:r>
          </a:p>
        </p:txBody>
      </p:sp>
      <p:sp>
        <p:nvSpPr>
          <p:cNvPr id="5" name="Content Placeholder 4">
            <a:extLst>
              <a:ext uri="{FF2B5EF4-FFF2-40B4-BE49-F238E27FC236}">
                <a16:creationId xmlns:a16="http://schemas.microsoft.com/office/drawing/2014/main" id="{26E4CC08-099A-EC68-2576-5C6BB27D18F5}"/>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94F1E058-5B38-EE33-B15A-207A201602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6589" y="152401"/>
            <a:ext cx="9060574" cy="6556801"/>
          </a:xfrm>
          <a:prstGeom prst="rect">
            <a:avLst/>
          </a:prstGeom>
        </p:spPr>
      </p:pic>
      <p:sp>
        <p:nvSpPr>
          <p:cNvPr id="9" name="Rectangle 8">
            <a:extLst>
              <a:ext uri="{FF2B5EF4-FFF2-40B4-BE49-F238E27FC236}">
                <a16:creationId xmlns:a16="http://schemas.microsoft.com/office/drawing/2014/main" id="{AC93662E-03E9-D6B6-8B2D-25CCC8298868}"/>
              </a:ext>
            </a:extLst>
          </p:cNvPr>
          <p:cNvSpPr/>
          <p:nvPr/>
        </p:nvSpPr>
        <p:spPr>
          <a:xfrm>
            <a:off x="3762815" y="3962400"/>
            <a:ext cx="5183065" cy="1077218"/>
          </a:xfrm>
          <a:prstGeom prst="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Attachment A to Contract </a:t>
            </a:r>
          </a:p>
          <a:p>
            <a:pPr algn="ctr"/>
            <a:r>
              <a:rPr lang="en-US" b="1" dirty="0">
                <a:solidFill>
                  <a:sysClr val="windowText" lastClr="000000"/>
                </a:solidFill>
              </a:rPr>
              <a:t>(Grant application is appendix C in admin manual. Contract available at </a:t>
            </a:r>
            <a:r>
              <a:rPr lang="en-US" b="1" dirty="0">
                <a:solidFill>
                  <a:sysClr val="windowText" lastClr="000000"/>
                </a:solidFill>
                <a:hlinkClick r:id="rId4"/>
              </a:rPr>
              <a:t>https://dirtandgravel.psu.edu/</a:t>
            </a:r>
            <a:r>
              <a:rPr lang="en-US" b="1" dirty="0">
                <a:solidFill>
                  <a:sysClr val="windowText" lastClr="000000"/>
                </a:solidFill>
              </a:rPr>
              <a:t>)</a:t>
            </a:r>
            <a:endParaRPr lang="en-US" dirty="0">
              <a:solidFill>
                <a:sysClr val="windowText" lastClr="000000"/>
              </a:solidFill>
            </a:endParaRPr>
          </a:p>
        </p:txBody>
      </p:sp>
      <p:sp>
        <p:nvSpPr>
          <p:cNvPr id="23" name="Oval 22">
            <a:extLst>
              <a:ext uri="{FF2B5EF4-FFF2-40B4-BE49-F238E27FC236}">
                <a16:creationId xmlns:a16="http://schemas.microsoft.com/office/drawing/2014/main" id="{35E49EE4-B2B1-CEC1-4CA7-CA3174BA21AE}"/>
              </a:ext>
            </a:extLst>
          </p:cNvPr>
          <p:cNvSpPr/>
          <p:nvPr/>
        </p:nvSpPr>
        <p:spPr>
          <a:xfrm>
            <a:off x="3392829" y="681036"/>
            <a:ext cx="2703171" cy="4155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9B7D3C8-ED9E-8FAE-A4C6-3FA1B370C021}"/>
              </a:ext>
            </a:extLst>
          </p:cNvPr>
          <p:cNvSpPr/>
          <p:nvPr/>
        </p:nvSpPr>
        <p:spPr>
          <a:xfrm>
            <a:off x="136590" y="46615"/>
            <a:ext cx="1447662" cy="707886"/>
          </a:xfrm>
          <a:prstGeom prst="rect">
            <a:avLst/>
          </a:prstGeom>
          <a:solidFill>
            <a:srgbClr val="FFFF00"/>
          </a:solidFill>
          <a:ln>
            <a:solidFill>
              <a:schemeClr val="tx1"/>
            </a:solidFill>
          </a:ln>
        </p:spPr>
        <p:txBody>
          <a:bodyPr wrap="square">
            <a:spAutoFit/>
          </a:bodyPr>
          <a:lstStyle/>
          <a:p>
            <a:pPr algn="ctr"/>
            <a:r>
              <a:rPr lang="en-US" sz="2000" b="1" u="sng" dirty="0">
                <a:solidFill>
                  <a:srgbClr val="FF0000"/>
                </a:solidFill>
              </a:rPr>
              <a:t>OPTIONAL</a:t>
            </a:r>
            <a:r>
              <a:rPr lang="en-US" sz="2000" b="1" dirty="0">
                <a:solidFill>
                  <a:srgbClr val="FF0000"/>
                </a:solidFill>
              </a:rPr>
              <a:t> cost details</a:t>
            </a:r>
            <a:endParaRPr lang="en-US" sz="2000" dirty="0">
              <a:solidFill>
                <a:srgbClr val="FF0000"/>
              </a:solidFill>
            </a:endParaRPr>
          </a:p>
        </p:txBody>
      </p:sp>
    </p:spTree>
    <p:extLst>
      <p:ext uri="{BB962C8B-B14F-4D97-AF65-F5344CB8AC3E}">
        <p14:creationId xmlns:p14="http://schemas.microsoft.com/office/powerpoint/2010/main" val="2605975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1" y="1325274"/>
            <a:ext cx="4844340" cy="4727559"/>
          </a:xfrm>
        </p:spPr>
        <p:txBody>
          <a:bodyPr vert="horz" lIns="91440" tIns="45720" rIns="91440" bIns="45720" rtlCol="0" anchor="t">
            <a:normAutofit fontScale="92500" lnSpcReduction="10000"/>
          </a:bodyPr>
          <a:lstStyle/>
          <a:p>
            <a:r>
              <a:rPr lang="en-US" sz="2000" b="1" u="sng" dirty="0"/>
              <a:t>Justin Challenger</a:t>
            </a:r>
          </a:p>
          <a:p>
            <a:pPr lvl="1"/>
            <a:r>
              <a:rPr lang="en-US" sz="1800" dirty="0"/>
              <a:t>PROGRAM Manager</a:t>
            </a:r>
          </a:p>
          <a:p>
            <a:pPr lvl="1"/>
            <a:r>
              <a:rPr lang="en-US" sz="1800" dirty="0"/>
              <a:t>State Conservation Commission</a:t>
            </a:r>
          </a:p>
          <a:p>
            <a:pPr lvl="1"/>
            <a:r>
              <a:rPr lang="en-US" sz="1800" dirty="0"/>
              <a:t>Pa Department of Agriculture</a:t>
            </a:r>
          </a:p>
          <a:p>
            <a:pPr lvl="1"/>
            <a:r>
              <a:rPr lang="en-US" sz="1800" dirty="0">
                <a:hlinkClick r:id="rId2"/>
              </a:rPr>
              <a:t>jchallenge@pa.gov</a:t>
            </a:r>
            <a:r>
              <a:rPr lang="en-US" sz="1800" dirty="0"/>
              <a:t>  </a:t>
            </a:r>
          </a:p>
          <a:p>
            <a:pPr lvl="1"/>
            <a:r>
              <a:rPr lang="en-US" sz="1800" dirty="0"/>
              <a:t>717-772-4187</a:t>
            </a:r>
          </a:p>
          <a:p>
            <a:r>
              <a:rPr lang="en-US" sz="2000" b="1" u="sng" dirty="0"/>
              <a:t>Sherri Law</a:t>
            </a:r>
          </a:p>
          <a:p>
            <a:pPr lvl="1"/>
            <a:r>
              <a:rPr lang="en-US" sz="1800" dirty="0"/>
              <a:t>State Conservation Commission</a:t>
            </a:r>
          </a:p>
          <a:p>
            <a:pPr lvl="1"/>
            <a:r>
              <a:rPr lang="en-US" sz="1800" dirty="0"/>
              <a:t>Pa Department of Agriculture</a:t>
            </a:r>
          </a:p>
          <a:p>
            <a:pPr lvl="1"/>
            <a:r>
              <a:rPr lang="en-US" sz="1800" dirty="0">
                <a:hlinkClick r:id="rId3"/>
              </a:rPr>
              <a:t>shlaw@pa.gov</a:t>
            </a:r>
            <a:r>
              <a:rPr lang="en-US" sz="1800" dirty="0"/>
              <a:t> </a:t>
            </a:r>
          </a:p>
          <a:p>
            <a:pPr lvl="1"/>
            <a:r>
              <a:rPr lang="en-US" sz="1800" dirty="0"/>
              <a:t>223 – 666 – 2567 / Cell: 717-480-230</a:t>
            </a:r>
            <a:r>
              <a:rPr lang="en-US" sz="2000" dirty="0"/>
              <a:t>3</a:t>
            </a:r>
          </a:p>
          <a:p>
            <a:r>
              <a:rPr lang="en-US" sz="2000" b="1" u="sng" dirty="0"/>
              <a:t>Andy Mickey</a:t>
            </a:r>
          </a:p>
          <a:p>
            <a:pPr lvl="1"/>
            <a:r>
              <a:rPr lang="en-US" sz="1800" dirty="0"/>
              <a:t>State Conservation Commission</a:t>
            </a:r>
          </a:p>
          <a:p>
            <a:pPr lvl="1"/>
            <a:r>
              <a:rPr lang="en-US" sz="1800" dirty="0"/>
              <a:t>Pa Department of Agriculture</a:t>
            </a:r>
          </a:p>
          <a:p>
            <a:pPr lvl="1"/>
            <a:r>
              <a:rPr lang="en-US" sz="1800" dirty="0">
                <a:hlinkClick r:id="rId4"/>
              </a:rPr>
              <a:t>anmickey@pa.gov</a:t>
            </a:r>
            <a:r>
              <a:rPr lang="en-US" sz="1800" dirty="0"/>
              <a:t> </a:t>
            </a:r>
          </a:p>
          <a:p>
            <a:pPr lvl="1"/>
            <a:r>
              <a:rPr lang="en-US" sz="1800" dirty="0"/>
              <a:t>717-257-6549/ Cell: 717-645-0075</a:t>
            </a:r>
            <a:endParaRPr lang="en-US" sz="1800" b="1" u="sng" dirty="0"/>
          </a:p>
          <a:p>
            <a:endParaRPr lang="en-US" sz="3200" dirty="0">
              <a:cs typeface="Calibri"/>
            </a:endParaRPr>
          </a:p>
          <a:p>
            <a:endParaRPr lang="en-US" sz="3200" dirty="0">
              <a:cs typeface="Calibri"/>
            </a:endParaRPr>
          </a:p>
          <a:p>
            <a:endParaRPr lang="en-US" sz="2800" dirty="0">
              <a:cs typeface="Calibri"/>
            </a:endParaRPr>
          </a:p>
          <a:p>
            <a:pPr lvl="1"/>
            <a:endParaRPr lang="en-US" dirty="0">
              <a:cs typeface="Calibri"/>
            </a:endParaRPr>
          </a:p>
          <a:p>
            <a:endParaRPr lang="en-US" dirty="0">
              <a:cs typeface="Calibri"/>
            </a:endParaRPr>
          </a:p>
          <a:p>
            <a:pPr marL="0" indent="0">
              <a:buNone/>
            </a:pPr>
            <a:endParaRPr lang="en-US" dirty="0">
              <a:solidFill>
                <a:srgbClr val="FF0000"/>
              </a:solidFill>
              <a:cs typeface="Calibri"/>
            </a:endParaRP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cs typeface="Calibri Light"/>
              </a:rPr>
              <a:t>Introduction</a:t>
            </a: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Content Placeholder 5">
            <a:extLst>
              <a:ext uri="{FF2B5EF4-FFF2-40B4-BE49-F238E27FC236}">
                <a16:creationId xmlns:a16="http://schemas.microsoft.com/office/drawing/2014/main" id="{89B0C2B8-F1A1-5164-01DF-415D31C838C8}"/>
              </a:ext>
            </a:extLst>
          </p:cNvPr>
          <p:cNvSpPr txBox="1">
            <a:spLocks/>
          </p:cNvSpPr>
          <p:nvPr/>
        </p:nvSpPr>
        <p:spPr>
          <a:xfrm>
            <a:off x="5140171" y="1399429"/>
            <a:ext cx="4844340" cy="443821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u="sng" dirty="0"/>
              <a:t>Steve Bloser</a:t>
            </a:r>
          </a:p>
          <a:p>
            <a:pPr marL="285750" indent="-285750">
              <a:spcBef>
                <a:spcPct val="20000"/>
              </a:spcBef>
              <a:buFont typeface="Arial" panose="020B0604020202020204" pitchFamily="34" charset="0"/>
              <a:buChar char="–"/>
            </a:pPr>
            <a:r>
              <a:rPr lang="en-US" sz="1700" dirty="0"/>
              <a:t>CENTER Director</a:t>
            </a:r>
          </a:p>
          <a:p>
            <a:pPr marL="285750" indent="-285750">
              <a:spcBef>
                <a:spcPct val="20000"/>
              </a:spcBef>
              <a:buFont typeface="Arial" panose="020B0604020202020204" pitchFamily="34" charset="0"/>
              <a:buChar char="–"/>
            </a:pPr>
            <a:r>
              <a:rPr lang="en-US" sz="1700" dirty="0"/>
              <a:t>PSU Center for Dirt and Gravel Roads</a:t>
            </a:r>
          </a:p>
          <a:p>
            <a:pPr marL="285750" indent="-285750">
              <a:spcBef>
                <a:spcPct val="20000"/>
              </a:spcBef>
              <a:buFont typeface="Arial" panose="020B0604020202020204" pitchFamily="34" charset="0"/>
              <a:buChar char="–"/>
            </a:pPr>
            <a:r>
              <a:rPr lang="en-US" sz="1700" dirty="0">
                <a:hlinkClick r:id="rId6"/>
              </a:rPr>
              <a:t>smb201@psu.edu</a:t>
            </a:r>
            <a:r>
              <a:rPr lang="en-US" sz="1700" dirty="0"/>
              <a:t>  </a:t>
            </a:r>
          </a:p>
          <a:p>
            <a:pPr marL="285750" indent="-285750">
              <a:spcBef>
                <a:spcPct val="20000"/>
              </a:spcBef>
              <a:buFont typeface="Arial" panose="020B0604020202020204" pitchFamily="34" charset="0"/>
              <a:buChar char="–"/>
            </a:pPr>
            <a:r>
              <a:rPr lang="en-US" sz="1700" dirty="0"/>
              <a:t>814-865-5355</a:t>
            </a:r>
          </a:p>
          <a:p>
            <a:endParaRPr lang="en-US" sz="3200" dirty="0">
              <a:cs typeface="Calibri"/>
            </a:endParaRPr>
          </a:p>
          <a:p>
            <a:endParaRPr lang="en-US" sz="3200" dirty="0">
              <a:cs typeface="Calibri"/>
            </a:endParaRPr>
          </a:p>
          <a:p>
            <a:endParaRPr lang="en-US" dirty="0">
              <a:cs typeface="Calibri"/>
            </a:endParaRPr>
          </a:p>
          <a:p>
            <a:pPr lvl="1"/>
            <a:endParaRPr lang="en-US" dirty="0">
              <a:cs typeface="Calibri"/>
            </a:endParaRPr>
          </a:p>
          <a:p>
            <a:endParaRPr lang="en-US" dirty="0">
              <a:cs typeface="Calibri"/>
            </a:endParaRPr>
          </a:p>
          <a:p>
            <a:pPr marL="0" indent="0">
              <a:buFont typeface="Arial" panose="020B0604020202020204" pitchFamily="34" charset="0"/>
              <a:buNone/>
            </a:pPr>
            <a:endParaRPr lang="en-US" dirty="0">
              <a:solidFill>
                <a:srgbClr val="FF0000"/>
              </a:solidFill>
              <a:cs typeface="Calibri"/>
            </a:endParaRPr>
          </a:p>
        </p:txBody>
      </p:sp>
    </p:spTree>
    <p:extLst>
      <p:ext uri="{BB962C8B-B14F-4D97-AF65-F5344CB8AC3E}">
        <p14:creationId xmlns:p14="http://schemas.microsoft.com/office/powerpoint/2010/main" val="24343142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cs typeface="Calibri Light"/>
              </a:rPr>
              <a:t>DGLVR Program History</a:t>
            </a: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pic>
        <p:nvPicPr>
          <p:cNvPr id="8" name="Picture 7" descr="A dirt road with trees on the side&#10;&#10;Description automatically generated with low confidence">
            <a:extLst>
              <a:ext uri="{FF2B5EF4-FFF2-40B4-BE49-F238E27FC236}">
                <a16:creationId xmlns:a16="http://schemas.microsoft.com/office/drawing/2014/main" id="{58D7433D-9D78-0E7B-7E28-012A942DF26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4082" y="1233733"/>
            <a:ext cx="6859480" cy="48387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Content Placeholder 5">
            <a:extLst>
              <a:ext uri="{FF2B5EF4-FFF2-40B4-BE49-F238E27FC236}">
                <a16:creationId xmlns:a16="http://schemas.microsoft.com/office/drawing/2014/main" id="{9B9FC90D-F74B-8A96-9CEC-2E0815BA9EA2}"/>
              </a:ext>
            </a:extLst>
          </p:cNvPr>
          <p:cNvSpPr>
            <a:spLocks noGrp="1"/>
          </p:cNvSpPr>
          <p:nvPr>
            <p:ph idx="1"/>
          </p:nvPr>
        </p:nvSpPr>
        <p:spPr>
          <a:xfrm>
            <a:off x="7642236" y="1432393"/>
            <a:ext cx="4332951" cy="4620441"/>
          </a:xfrm>
        </p:spPr>
        <p:txBody>
          <a:bodyPr vert="horz" lIns="68580" tIns="34290" rIns="68580" bIns="34290" rtlCol="0" anchor="t">
            <a:normAutofit/>
          </a:bodyPr>
          <a:lstStyle/>
          <a:p>
            <a:r>
              <a:rPr lang="en-US" dirty="0"/>
              <a:t>Dirt and Gravel Roads</a:t>
            </a:r>
          </a:p>
          <a:p>
            <a:pPr lvl="1"/>
            <a:r>
              <a:rPr lang="en-US" dirty="0">
                <a:cs typeface="Calibri"/>
              </a:rPr>
              <a:t>Unpaved surface of natural material or rock aggregate with no binder</a:t>
            </a:r>
          </a:p>
          <a:p>
            <a:endParaRPr lang="en-US" dirty="0"/>
          </a:p>
          <a:p>
            <a:endParaRPr lang="en-US" dirty="0">
              <a:cs typeface="Calibri"/>
            </a:endParaRPr>
          </a:p>
          <a:p>
            <a:pPr lvl="1"/>
            <a:endParaRPr lang="en-US" dirty="0">
              <a:cs typeface="Calibri"/>
            </a:endParaRPr>
          </a:p>
          <a:p>
            <a:endParaRPr lang="en-US" dirty="0">
              <a:cs typeface="Calibri"/>
            </a:endParaRPr>
          </a:p>
          <a:p>
            <a:pPr marL="0" indent="0">
              <a:buNone/>
            </a:pPr>
            <a:endParaRPr lang="en-US" dirty="0">
              <a:solidFill>
                <a:srgbClr val="FF0000"/>
              </a:solidFill>
              <a:cs typeface="Calibri"/>
            </a:endParaRPr>
          </a:p>
        </p:txBody>
      </p:sp>
    </p:spTree>
    <p:extLst>
      <p:ext uri="{BB962C8B-B14F-4D97-AF65-F5344CB8AC3E}">
        <p14:creationId xmlns:p14="http://schemas.microsoft.com/office/powerpoint/2010/main" val="212924967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3.8.4: Receiving Grant Applications</a:t>
            </a:r>
          </a:p>
        </p:txBody>
      </p:sp>
      <p:sp>
        <p:nvSpPr>
          <p:cNvPr id="5" name="Content Placeholder 4">
            <a:extLst>
              <a:ext uri="{FF2B5EF4-FFF2-40B4-BE49-F238E27FC236}">
                <a16:creationId xmlns:a16="http://schemas.microsoft.com/office/drawing/2014/main" id="{26E4CC08-099A-EC68-2576-5C6BB27D18F5}"/>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94F1E058-5B38-EE33-B15A-207A201602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6589" y="152401"/>
            <a:ext cx="9060574" cy="6556801"/>
          </a:xfrm>
          <a:prstGeom prst="rect">
            <a:avLst/>
          </a:prstGeom>
        </p:spPr>
      </p:pic>
      <p:sp>
        <p:nvSpPr>
          <p:cNvPr id="23" name="Oval 22">
            <a:extLst>
              <a:ext uri="{FF2B5EF4-FFF2-40B4-BE49-F238E27FC236}">
                <a16:creationId xmlns:a16="http://schemas.microsoft.com/office/drawing/2014/main" id="{35E49EE4-B2B1-CEC1-4CA7-CA3174BA21AE}"/>
              </a:ext>
            </a:extLst>
          </p:cNvPr>
          <p:cNvSpPr/>
          <p:nvPr/>
        </p:nvSpPr>
        <p:spPr>
          <a:xfrm>
            <a:off x="3392829" y="681036"/>
            <a:ext cx="2703171" cy="4155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9B7D3C8-ED9E-8FAE-A4C6-3FA1B370C021}"/>
              </a:ext>
            </a:extLst>
          </p:cNvPr>
          <p:cNvSpPr/>
          <p:nvPr/>
        </p:nvSpPr>
        <p:spPr>
          <a:xfrm>
            <a:off x="136590" y="46615"/>
            <a:ext cx="1447662" cy="707886"/>
          </a:xfrm>
          <a:prstGeom prst="rect">
            <a:avLst/>
          </a:prstGeom>
          <a:solidFill>
            <a:srgbClr val="FFFF00"/>
          </a:solidFill>
          <a:ln>
            <a:solidFill>
              <a:schemeClr val="tx1"/>
            </a:solidFill>
          </a:ln>
        </p:spPr>
        <p:txBody>
          <a:bodyPr wrap="square">
            <a:spAutoFit/>
          </a:bodyPr>
          <a:lstStyle/>
          <a:p>
            <a:pPr algn="ctr"/>
            <a:r>
              <a:rPr lang="en-US" sz="2000" b="1" u="sng" dirty="0">
                <a:solidFill>
                  <a:srgbClr val="FF0000"/>
                </a:solidFill>
              </a:rPr>
              <a:t>OPTIONAL</a:t>
            </a:r>
            <a:r>
              <a:rPr lang="en-US" sz="2000" b="1" dirty="0">
                <a:solidFill>
                  <a:srgbClr val="FF0000"/>
                </a:solidFill>
              </a:rPr>
              <a:t> cost details</a:t>
            </a:r>
            <a:endParaRPr lang="en-US" sz="2000" dirty="0">
              <a:solidFill>
                <a:srgbClr val="FF0000"/>
              </a:solidFill>
            </a:endParaRPr>
          </a:p>
        </p:txBody>
      </p:sp>
      <p:sp>
        <p:nvSpPr>
          <p:cNvPr id="7" name="Rectangle 6">
            <a:extLst>
              <a:ext uri="{FF2B5EF4-FFF2-40B4-BE49-F238E27FC236}">
                <a16:creationId xmlns:a16="http://schemas.microsoft.com/office/drawing/2014/main" id="{534B936C-0980-1140-D4A3-7075A8A58EB7}"/>
              </a:ext>
            </a:extLst>
          </p:cNvPr>
          <p:cNvSpPr/>
          <p:nvPr/>
        </p:nvSpPr>
        <p:spPr>
          <a:xfrm>
            <a:off x="1412003" y="633195"/>
            <a:ext cx="3731705"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Bottom of Grant Application</a:t>
            </a:r>
            <a:endParaRPr lang="en-US" sz="2000" dirty="0">
              <a:solidFill>
                <a:srgbClr val="FF0000"/>
              </a:solidFill>
            </a:endParaRPr>
          </a:p>
        </p:txBody>
      </p:sp>
      <p:pic>
        <p:nvPicPr>
          <p:cNvPr id="8" name="Picture 7">
            <a:extLst>
              <a:ext uri="{FF2B5EF4-FFF2-40B4-BE49-F238E27FC236}">
                <a16:creationId xmlns:a16="http://schemas.microsoft.com/office/drawing/2014/main" id="{34DC178E-F95B-A8AD-FE42-0AB723698B3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432785" y="1056153"/>
            <a:ext cx="7178040" cy="3577242"/>
          </a:xfrm>
          <a:prstGeom prst="rect">
            <a:avLst/>
          </a:prstGeom>
          <a:ln w="57150">
            <a:solidFill>
              <a:schemeClr val="tx1"/>
            </a:solidFill>
          </a:ln>
        </p:spPr>
      </p:pic>
      <p:cxnSp>
        <p:nvCxnSpPr>
          <p:cNvPr id="11" name="Straight Arrow Connector 10">
            <a:extLst>
              <a:ext uri="{FF2B5EF4-FFF2-40B4-BE49-F238E27FC236}">
                <a16:creationId xmlns:a16="http://schemas.microsoft.com/office/drawing/2014/main" id="{BF57750B-B09A-BF32-0501-B63E429F534A}"/>
              </a:ext>
            </a:extLst>
          </p:cNvPr>
          <p:cNvCxnSpPr/>
          <p:nvPr/>
        </p:nvCxnSpPr>
        <p:spPr>
          <a:xfrm flipV="1">
            <a:off x="3006413" y="2158010"/>
            <a:ext cx="2606040" cy="32956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84956A9-8F0A-8DBB-0B27-D910DA1FA947}"/>
              </a:ext>
            </a:extLst>
          </p:cNvPr>
          <p:cNvCxnSpPr/>
          <p:nvPr/>
        </p:nvCxnSpPr>
        <p:spPr>
          <a:xfrm flipV="1">
            <a:off x="5764853" y="2558060"/>
            <a:ext cx="990600" cy="2895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A57FFC9-3A48-9724-CBFA-D8097B945E4A}"/>
              </a:ext>
            </a:extLst>
          </p:cNvPr>
          <p:cNvCxnSpPr/>
          <p:nvPr/>
        </p:nvCxnSpPr>
        <p:spPr>
          <a:xfrm flipH="1" flipV="1">
            <a:off x="8127053" y="2558060"/>
            <a:ext cx="457200" cy="2895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801861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3.8.4: Receiving Grant Applications</a:t>
            </a:r>
          </a:p>
        </p:txBody>
      </p:sp>
      <p:sp>
        <p:nvSpPr>
          <p:cNvPr id="5" name="Content Placeholder 4">
            <a:extLst>
              <a:ext uri="{FF2B5EF4-FFF2-40B4-BE49-F238E27FC236}">
                <a16:creationId xmlns:a16="http://schemas.microsoft.com/office/drawing/2014/main" id="{26E4CC08-099A-EC68-2576-5C6BB27D18F5}"/>
              </a:ext>
            </a:extLst>
          </p:cNvPr>
          <p:cNvSpPr>
            <a:spLocks noGrp="1"/>
          </p:cNvSpPr>
          <p:nvPr>
            <p:ph idx="1"/>
          </p:nvPr>
        </p:nvSpPr>
        <p:spPr/>
        <p:txBody>
          <a:bodyPr/>
          <a:lstStyle/>
          <a:p>
            <a:endParaRPr lang="en-US" dirty="0"/>
          </a:p>
        </p:txBody>
      </p:sp>
      <p:sp>
        <p:nvSpPr>
          <p:cNvPr id="9" name="Rectangle 8">
            <a:extLst>
              <a:ext uri="{FF2B5EF4-FFF2-40B4-BE49-F238E27FC236}">
                <a16:creationId xmlns:a16="http://schemas.microsoft.com/office/drawing/2014/main" id="{96E6C7D0-7C39-A968-4577-043EB3FDE243}"/>
              </a:ext>
            </a:extLst>
          </p:cNvPr>
          <p:cNvSpPr/>
          <p:nvPr/>
        </p:nvSpPr>
        <p:spPr>
          <a:xfrm>
            <a:off x="138659" y="49016"/>
            <a:ext cx="2281811" cy="707886"/>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Project Sketch </a:t>
            </a:r>
          </a:p>
          <a:p>
            <a:pPr algn="ctr"/>
            <a:r>
              <a:rPr lang="en-US" sz="2000" b="1" dirty="0">
                <a:solidFill>
                  <a:srgbClr val="FF0000"/>
                </a:solidFill>
              </a:rPr>
              <a:t>(back of grant app)</a:t>
            </a:r>
            <a:endParaRPr lang="en-US" sz="2000" dirty="0">
              <a:solidFill>
                <a:srgbClr val="FF0000"/>
              </a:solidFill>
            </a:endParaRPr>
          </a:p>
        </p:txBody>
      </p:sp>
      <p:pic>
        <p:nvPicPr>
          <p:cNvPr id="17" name="Picture 2">
            <a:extLst>
              <a:ext uri="{FF2B5EF4-FFF2-40B4-BE49-F238E27FC236}">
                <a16:creationId xmlns:a16="http://schemas.microsoft.com/office/drawing/2014/main" id="{F7E29F5E-E0BE-27E7-4621-8C5290B8F93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 y="3429000"/>
            <a:ext cx="4396719" cy="29450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4" name="Picture 2">
            <a:extLst>
              <a:ext uri="{FF2B5EF4-FFF2-40B4-BE49-F238E27FC236}">
                <a16:creationId xmlns:a16="http://schemas.microsoft.com/office/drawing/2014/main" id="{0FF96FBF-29FC-6D60-A89C-E7E707D36ED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000" y="132513"/>
            <a:ext cx="4894728" cy="63444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grpSp>
        <p:nvGrpSpPr>
          <p:cNvPr id="19" name="Group 18">
            <a:extLst>
              <a:ext uri="{FF2B5EF4-FFF2-40B4-BE49-F238E27FC236}">
                <a16:creationId xmlns:a16="http://schemas.microsoft.com/office/drawing/2014/main" id="{BD6998E0-CA42-5C52-2464-5643E9CBD55E}"/>
              </a:ext>
            </a:extLst>
          </p:cNvPr>
          <p:cNvGrpSpPr/>
          <p:nvPr/>
        </p:nvGrpSpPr>
        <p:grpSpPr>
          <a:xfrm>
            <a:off x="4724400" y="1187834"/>
            <a:ext cx="4114800" cy="3974075"/>
            <a:chOff x="-762000" y="-3348038"/>
            <a:chExt cx="11039475" cy="14249400"/>
          </a:xfrm>
        </p:grpSpPr>
        <p:pic>
          <p:nvPicPr>
            <p:cNvPr id="20" name="Picture 19">
              <a:extLst>
                <a:ext uri="{FF2B5EF4-FFF2-40B4-BE49-F238E27FC236}">
                  <a16:creationId xmlns:a16="http://schemas.microsoft.com/office/drawing/2014/main" id="{FF1FF633-B8FE-D2B7-7277-486BA8CE043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2000" y="-3348038"/>
              <a:ext cx="11039475" cy="8067675"/>
            </a:xfrm>
            <a:prstGeom prst="rect">
              <a:avLst/>
            </a:prstGeom>
          </p:spPr>
        </p:pic>
        <p:pic>
          <p:nvPicPr>
            <p:cNvPr id="21" name="Picture 20">
              <a:extLst>
                <a:ext uri="{FF2B5EF4-FFF2-40B4-BE49-F238E27FC236}">
                  <a16:creationId xmlns:a16="http://schemas.microsoft.com/office/drawing/2014/main" id="{3E50AFAB-4B84-510C-340C-050C640C136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2465" y="4719637"/>
              <a:ext cx="10934700" cy="6181725"/>
            </a:xfrm>
            <a:prstGeom prst="rect">
              <a:avLst/>
            </a:prstGeom>
          </p:spPr>
        </p:pic>
      </p:grpSp>
      <p:sp>
        <p:nvSpPr>
          <p:cNvPr id="22" name="Rectangle 21">
            <a:extLst>
              <a:ext uri="{FF2B5EF4-FFF2-40B4-BE49-F238E27FC236}">
                <a16:creationId xmlns:a16="http://schemas.microsoft.com/office/drawing/2014/main" id="{255DC999-168F-1D69-4C34-7C835A6CDCA9}"/>
              </a:ext>
            </a:extLst>
          </p:cNvPr>
          <p:cNvSpPr/>
          <p:nvPr/>
        </p:nvSpPr>
        <p:spPr>
          <a:xfrm>
            <a:off x="-6236" y="1943625"/>
            <a:ext cx="5183065" cy="1077218"/>
          </a:xfrm>
          <a:prstGeom prst="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Attachment A to Contract </a:t>
            </a:r>
          </a:p>
          <a:p>
            <a:pPr algn="ctr"/>
            <a:r>
              <a:rPr lang="en-US" b="1" dirty="0">
                <a:solidFill>
                  <a:sysClr val="windowText" lastClr="000000"/>
                </a:solidFill>
              </a:rPr>
              <a:t>(Grant application is appendix C in admin manual. Contract available at </a:t>
            </a:r>
            <a:r>
              <a:rPr lang="en-US" b="1" dirty="0">
                <a:solidFill>
                  <a:sysClr val="windowText" lastClr="000000"/>
                </a:solidFill>
                <a:hlinkClick r:id="rId7"/>
              </a:rPr>
              <a:t>https://dirtandgravel.psu.edu/</a:t>
            </a:r>
            <a:r>
              <a:rPr lang="en-US" b="1" dirty="0">
                <a:solidFill>
                  <a:sysClr val="windowText" lastClr="000000"/>
                </a:solidFill>
              </a:rPr>
              <a:t>)</a:t>
            </a:r>
            <a:endParaRPr lang="en-US" dirty="0">
              <a:solidFill>
                <a:sysClr val="windowText" lastClr="000000"/>
              </a:solidFill>
            </a:endParaRPr>
          </a:p>
        </p:txBody>
      </p:sp>
      <p:sp>
        <p:nvSpPr>
          <p:cNvPr id="18" name="Down Arrow 11">
            <a:extLst>
              <a:ext uri="{FF2B5EF4-FFF2-40B4-BE49-F238E27FC236}">
                <a16:creationId xmlns:a16="http://schemas.microsoft.com/office/drawing/2014/main" id="{23E45E90-243D-C16F-BA0D-5F0D13D5CCCB}"/>
              </a:ext>
            </a:extLst>
          </p:cNvPr>
          <p:cNvSpPr/>
          <p:nvPr/>
        </p:nvSpPr>
        <p:spPr>
          <a:xfrm rot="17777661">
            <a:off x="4380452" y="4890902"/>
            <a:ext cx="383095" cy="798032"/>
          </a:xfrm>
          <a:prstGeom prst="down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237840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3.8.4: Receiving Grant Applications</a:t>
            </a:r>
          </a:p>
        </p:txBody>
      </p:sp>
      <p:grpSp>
        <p:nvGrpSpPr>
          <p:cNvPr id="4" name="Group 3">
            <a:extLst>
              <a:ext uri="{FF2B5EF4-FFF2-40B4-BE49-F238E27FC236}">
                <a16:creationId xmlns:a16="http://schemas.microsoft.com/office/drawing/2014/main" id="{7702963E-BE57-04D2-E5BA-2AF946A294AB}"/>
              </a:ext>
            </a:extLst>
          </p:cNvPr>
          <p:cNvGrpSpPr/>
          <p:nvPr/>
        </p:nvGrpSpPr>
        <p:grpSpPr>
          <a:xfrm>
            <a:off x="295833" y="1129813"/>
            <a:ext cx="5728267" cy="5055833"/>
            <a:chOff x="-762000" y="-3348038"/>
            <a:chExt cx="11039475" cy="14249400"/>
          </a:xfrm>
        </p:grpSpPr>
        <p:pic>
          <p:nvPicPr>
            <p:cNvPr id="6" name="Picture 5">
              <a:extLst>
                <a:ext uri="{FF2B5EF4-FFF2-40B4-BE49-F238E27FC236}">
                  <a16:creationId xmlns:a16="http://schemas.microsoft.com/office/drawing/2014/main" id="{33C5959C-26C9-8633-8425-86DB86F368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0" y="-3348038"/>
              <a:ext cx="11039475" cy="8067675"/>
            </a:xfrm>
            <a:prstGeom prst="rect">
              <a:avLst/>
            </a:prstGeom>
          </p:spPr>
        </p:pic>
        <p:pic>
          <p:nvPicPr>
            <p:cNvPr id="7" name="Picture 6">
              <a:extLst>
                <a:ext uri="{FF2B5EF4-FFF2-40B4-BE49-F238E27FC236}">
                  <a16:creationId xmlns:a16="http://schemas.microsoft.com/office/drawing/2014/main" id="{D22B0B86-55EE-EBDC-EFE9-0D01CC12795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2465" y="4719637"/>
              <a:ext cx="10934700" cy="6181725"/>
            </a:xfrm>
            <a:prstGeom prst="rect">
              <a:avLst/>
            </a:prstGeom>
          </p:spPr>
        </p:pic>
      </p:grpSp>
      <p:pic>
        <p:nvPicPr>
          <p:cNvPr id="8" name="Picture 7">
            <a:extLst>
              <a:ext uri="{FF2B5EF4-FFF2-40B4-BE49-F238E27FC236}">
                <a16:creationId xmlns:a16="http://schemas.microsoft.com/office/drawing/2014/main" id="{70CA184A-3F45-F5CC-D219-4469077D3B7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37958" y="1192954"/>
            <a:ext cx="4562407" cy="49646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6588583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3" y="1201268"/>
            <a:ext cx="5510163" cy="4725903"/>
          </a:xfrm>
        </p:spPr>
        <p:txBody>
          <a:bodyPr vert="horz" lIns="91440" tIns="45720" rIns="91440" bIns="4572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GIS Project Sketcher</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prstClr val="black"/>
                </a:solidFill>
                <a:latin typeface="Calibri" panose="020F0502020204030204"/>
              </a:rPr>
              <a:t>Separate App from “GIS Mapper”</a:t>
            </a:r>
          </a:p>
          <a:p>
            <a:pPr marL="914400" lvl="1" indent="-457200">
              <a:buFont typeface="Arial" panose="020B0604020202020204" pitchFamily="34" charset="0"/>
              <a:buChar char="•"/>
              <a:defRPr/>
            </a:pPr>
            <a:r>
              <a:rPr lang="en-US" sz="2800" dirty="0">
                <a:solidFill>
                  <a:prstClr val="black"/>
                </a:solidFill>
                <a:latin typeface="Calibri" panose="020F0502020204030204"/>
              </a:rPr>
              <a:t>Login through CDGRS website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Can print out plans, attach to grant application.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Plans can be saved and “tweaked” to create “as-builts” or reflect project</a:t>
            </a:r>
            <a:r>
              <a:rPr lang="en-US" sz="2800" dirty="0">
                <a:solidFill>
                  <a:prstClr val="black"/>
                </a:solidFill>
                <a:latin typeface="Calibri" panose="020F0502020204030204"/>
              </a:rPr>
              <a:t> changes.</a:t>
            </a: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3.8.4: Receiving Grant Applications</a:t>
            </a:r>
          </a:p>
        </p:txBody>
      </p:sp>
      <p:pic>
        <p:nvPicPr>
          <p:cNvPr id="4" name="Picture 3">
            <a:extLst>
              <a:ext uri="{FF2B5EF4-FFF2-40B4-BE49-F238E27FC236}">
                <a16:creationId xmlns:a16="http://schemas.microsoft.com/office/drawing/2014/main" id="{6F9C237D-BAF6-F606-ADB6-7D547A1F6EF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13122" y="1690868"/>
            <a:ext cx="5817092" cy="4124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9663454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3" y="1201268"/>
            <a:ext cx="9170895" cy="4725903"/>
          </a:xfrm>
        </p:spPr>
        <p:txBody>
          <a:bodyPr vert="horz" lIns="91440" tIns="45720" rIns="91440" bIns="45720" rtlCol="0" anchor="t">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GIS Project Sketcher – Webinar</a:t>
            </a:r>
          </a:p>
          <a:p>
            <a:pPr algn="l">
              <a:buFont typeface="Arial" panose="020B0604020202020204" pitchFamily="34" charset="0"/>
              <a:buChar char="•"/>
            </a:pPr>
            <a:r>
              <a:rPr lang="en-US" sz="2800" b="1" i="0" dirty="0">
                <a:solidFill>
                  <a:srgbClr val="525252"/>
                </a:solidFill>
                <a:effectLst/>
                <a:latin typeface="var(--h3_typography-font-family)"/>
              </a:rPr>
              <a:t>June 13, 2023: DGLVR Project Work Plan Application</a:t>
            </a:r>
          </a:p>
          <a:p>
            <a:pPr marL="742950" lvl="1" indent="-285750" algn="l">
              <a:buFont typeface="Arial" panose="020B0604020202020204" pitchFamily="34" charset="0"/>
              <a:buChar char="•"/>
            </a:pPr>
            <a:r>
              <a:rPr lang="en-US" b="0" i="0" dirty="0">
                <a:solidFill>
                  <a:srgbClr val="525252"/>
                </a:solidFill>
                <a:effectLst/>
                <a:latin typeface="Lato" panose="020F0502020204030203" pitchFamily="34" charset="0"/>
              </a:rPr>
              <a:t>Since debuting the idea at the 2022 workshop, we have been working with developers to create a “Project Sketch Application” in the DGLVR GIS system. The propose of this application is to allow CDs (and applicants and others) to create simple project layout maps to accompany grant applications for the DGLVR Program. This webinar served as a demonstration/mini-training on the sketcher, and CDs were provided access to the sketcher app immediately after the webinar.</a:t>
            </a:r>
          </a:p>
          <a:p>
            <a:pPr marL="742950" lvl="1" indent="-285750" algn="l">
              <a:buFont typeface="Arial" panose="020B0604020202020204" pitchFamily="34" charset="0"/>
              <a:buChar char="•"/>
            </a:pPr>
            <a:r>
              <a:rPr lang="en-US" b="0" i="0" u="none" strike="noStrike" dirty="0">
                <a:solidFill>
                  <a:srgbClr val="525252"/>
                </a:solidFill>
                <a:effectLst/>
                <a:latin typeface="Lato" panose="020F0502020204030203" pitchFamily="34" charset="0"/>
                <a:hlinkClick r:id="rId2"/>
              </a:rPr>
              <a:t>Webinar Download</a:t>
            </a:r>
            <a:r>
              <a:rPr lang="en-US" b="0" i="0" dirty="0">
                <a:solidFill>
                  <a:srgbClr val="525252"/>
                </a:solidFill>
                <a:effectLst/>
                <a:latin typeface="Lato" panose="020F0502020204030203" pitchFamily="34" charset="0"/>
              </a:rPr>
              <a:t> (191 MB): MP4 format </a:t>
            </a:r>
            <a:r>
              <a:rPr lang="en-US" b="0" i="1" dirty="0">
                <a:solidFill>
                  <a:srgbClr val="525252"/>
                </a:solidFill>
                <a:effectLst/>
                <a:latin typeface="Lato" panose="020F0502020204030203" pitchFamily="34" charset="0"/>
              </a:rPr>
              <a:t> (~57 minutes)</a:t>
            </a:r>
            <a:endParaRPr lang="en-US" b="0" i="0" dirty="0">
              <a:solidFill>
                <a:srgbClr val="525252"/>
              </a:solidFill>
              <a:effectLst/>
              <a:latin typeface="Lato" panose="020F0502020204030203" pitchFamily="34" charset="0"/>
            </a:endParaRPr>
          </a:p>
          <a:p>
            <a:pPr marL="742950" lvl="1" indent="-285750" algn="l">
              <a:buFont typeface="Arial" panose="020B0604020202020204" pitchFamily="34" charset="0"/>
              <a:buChar char="•"/>
            </a:pPr>
            <a:r>
              <a:rPr lang="en-US" b="0" i="0" dirty="0">
                <a:solidFill>
                  <a:srgbClr val="525252"/>
                </a:solidFill>
                <a:effectLst/>
                <a:latin typeface="Lato" panose="020F0502020204030203" pitchFamily="34" charset="0"/>
              </a:rPr>
              <a:t>Presentation Downloads:</a:t>
            </a:r>
          </a:p>
          <a:p>
            <a:pPr marL="1143000" lvl="2" indent="-228600" algn="l">
              <a:buFont typeface="Arial" panose="020B0604020202020204" pitchFamily="34" charset="0"/>
              <a:buChar char="•"/>
            </a:pPr>
            <a:r>
              <a:rPr lang="en-US" b="0" i="0" u="none" strike="noStrike" dirty="0">
                <a:solidFill>
                  <a:srgbClr val="525252"/>
                </a:solidFill>
                <a:effectLst/>
                <a:latin typeface="Lato" panose="020F0502020204030203" pitchFamily="34" charset="0"/>
                <a:hlinkClick r:id="rId3"/>
              </a:rPr>
              <a:t>Adobe PDF</a:t>
            </a:r>
            <a:r>
              <a:rPr lang="en-US" b="0" i="0" dirty="0">
                <a:solidFill>
                  <a:srgbClr val="525252"/>
                </a:solidFill>
                <a:effectLst/>
                <a:latin typeface="Lato" panose="020F0502020204030203" pitchFamily="34" charset="0"/>
              </a:rPr>
              <a:t> (6.42 MB)</a:t>
            </a:r>
          </a:p>
          <a:p>
            <a:pPr marL="1143000" lvl="2" indent="-228600" algn="l">
              <a:buFont typeface="Arial" panose="020B0604020202020204" pitchFamily="34" charset="0"/>
              <a:buChar char="•"/>
            </a:pPr>
            <a:r>
              <a:rPr lang="en-US" b="0" i="0" u="none" strike="noStrike" dirty="0">
                <a:solidFill>
                  <a:srgbClr val="525252"/>
                </a:solidFill>
                <a:effectLst/>
                <a:latin typeface="Lato" panose="020F0502020204030203" pitchFamily="34" charset="0"/>
                <a:hlinkClick r:id="rId4"/>
              </a:rPr>
              <a:t>MS </a:t>
            </a:r>
            <a:r>
              <a:rPr lang="en-US" b="0" i="0" u="none" strike="noStrike" dirty="0" err="1">
                <a:solidFill>
                  <a:srgbClr val="525252"/>
                </a:solidFill>
                <a:effectLst/>
                <a:latin typeface="Lato" panose="020F0502020204030203" pitchFamily="34" charset="0"/>
                <a:hlinkClick r:id="rId4"/>
              </a:rPr>
              <a:t>Powerpoint</a:t>
            </a:r>
            <a:r>
              <a:rPr lang="en-US" b="0" i="0" dirty="0">
                <a:solidFill>
                  <a:srgbClr val="525252"/>
                </a:solidFill>
                <a:effectLst/>
                <a:latin typeface="Lato" panose="020F0502020204030203" pitchFamily="34" charset="0"/>
              </a:rPr>
              <a:t> (3.86 MB)</a:t>
            </a:r>
          </a:p>
          <a:p>
            <a:pPr marL="1143000" lvl="2" indent="-228600" algn="l">
              <a:buFont typeface="Arial" panose="020B0604020202020204" pitchFamily="34" charset="0"/>
              <a:buChar char="•"/>
            </a:pPr>
            <a:r>
              <a:rPr lang="en-US" b="0" i="0" u="none" strike="noStrike" dirty="0">
                <a:solidFill>
                  <a:srgbClr val="525252"/>
                </a:solidFill>
                <a:effectLst/>
                <a:latin typeface="Lato" panose="020F0502020204030203" pitchFamily="34" charset="0"/>
                <a:hlinkClick r:id="rId5"/>
              </a:rPr>
              <a:t>Project Work Plan Application Quick Guide</a:t>
            </a:r>
            <a:r>
              <a:rPr lang="en-US" b="0" i="0" dirty="0">
                <a:solidFill>
                  <a:srgbClr val="525252"/>
                </a:solidFill>
                <a:effectLst/>
                <a:latin typeface="Lato" panose="020F0502020204030203" pitchFamily="34" charset="0"/>
              </a:rPr>
              <a:t> (583 KB): This guide will provide the basics steps needed to create a Work Plan suitable for a Grant Application.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3.8.4: Receiving Grant Applications</a:t>
            </a:r>
          </a:p>
        </p:txBody>
      </p:sp>
    </p:spTree>
    <p:extLst>
      <p:ext uri="{BB962C8B-B14F-4D97-AF65-F5344CB8AC3E}">
        <p14:creationId xmlns:p14="http://schemas.microsoft.com/office/powerpoint/2010/main" val="134466478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3.8.4: Receiving Grant Applications</a:t>
            </a:r>
          </a:p>
        </p:txBody>
      </p:sp>
      <p:pic>
        <p:nvPicPr>
          <p:cNvPr id="7" name="Picture 3">
            <a:extLst>
              <a:ext uri="{FF2B5EF4-FFF2-40B4-BE49-F238E27FC236}">
                <a16:creationId xmlns:a16="http://schemas.microsoft.com/office/drawing/2014/main" id="{36D24369-C943-4436-1658-6F469A36767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49909" y="1303640"/>
            <a:ext cx="4493515" cy="58220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8" name="Picture 3">
            <a:extLst>
              <a:ext uri="{FF2B5EF4-FFF2-40B4-BE49-F238E27FC236}">
                <a16:creationId xmlns:a16="http://schemas.microsoft.com/office/drawing/2014/main" id="{513E4F7B-6C8E-971B-8EB1-ED9BA63F70A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296929">
            <a:off x="6943866" y="1740923"/>
            <a:ext cx="4501916" cy="59400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9" name="Picture 2">
            <a:extLst>
              <a:ext uri="{FF2B5EF4-FFF2-40B4-BE49-F238E27FC236}">
                <a16:creationId xmlns:a16="http://schemas.microsoft.com/office/drawing/2014/main" id="{9B8484D3-CD69-A86E-ADBA-539106FA784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20870272">
            <a:off x="764591" y="1527954"/>
            <a:ext cx="4470675" cy="57930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1" name="Rectangle 10">
            <a:extLst>
              <a:ext uri="{FF2B5EF4-FFF2-40B4-BE49-F238E27FC236}">
                <a16:creationId xmlns:a16="http://schemas.microsoft.com/office/drawing/2014/main" id="{28140ECC-0C84-AF98-2442-866E61242714}"/>
              </a:ext>
            </a:extLst>
          </p:cNvPr>
          <p:cNvSpPr/>
          <p:nvPr/>
        </p:nvSpPr>
        <p:spPr>
          <a:xfrm>
            <a:off x="3171730" y="5000131"/>
            <a:ext cx="5183065" cy="1077218"/>
          </a:xfrm>
          <a:prstGeom prst="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Attachment A to Contract </a:t>
            </a:r>
          </a:p>
          <a:p>
            <a:pPr algn="ctr"/>
            <a:r>
              <a:rPr lang="en-US" b="1" dirty="0">
                <a:solidFill>
                  <a:sysClr val="windowText" lastClr="000000"/>
                </a:solidFill>
              </a:rPr>
              <a:t>(Grant application is appendix C in admin manual. Contract available at </a:t>
            </a:r>
            <a:r>
              <a:rPr lang="en-US" b="1" dirty="0">
                <a:solidFill>
                  <a:sysClr val="windowText" lastClr="000000"/>
                </a:solidFill>
                <a:hlinkClick r:id="rId6"/>
              </a:rPr>
              <a:t>https://dirtandgravel.psu.edu/</a:t>
            </a:r>
            <a:r>
              <a:rPr lang="en-US" b="1" dirty="0">
                <a:solidFill>
                  <a:sysClr val="windowText" lastClr="000000"/>
                </a:solidFill>
              </a:rPr>
              <a:t>)</a:t>
            </a:r>
            <a:endParaRPr lang="en-US" dirty="0">
              <a:solidFill>
                <a:sysClr val="windowText" lastClr="000000"/>
              </a:solidFill>
            </a:endParaRPr>
          </a:p>
        </p:txBody>
      </p:sp>
      <p:sp>
        <p:nvSpPr>
          <p:cNvPr id="13" name="Rectangle 12">
            <a:extLst>
              <a:ext uri="{FF2B5EF4-FFF2-40B4-BE49-F238E27FC236}">
                <a16:creationId xmlns:a16="http://schemas.microsoft.com/office/drawing/2014/main" id="{8DE42C61-E554-467E-90E7-9F56DAECE9EC}"/>
              </a:ext>
            </a:extLst>
          </p:cNvPr>
          <p:cNvSpPr/>
          <p:nvPr/>
        </p:nvSpPr>
        <p:spPr>
          <a:xfrm>
            <a:off x="204522" y="1219120"/>
            <a:ext cx="4581349"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Grant App Instructions, Sample Sketch</a:t>
            </a:r>
            <a:endParaRPr lang="en-US" sz="2000" dirty="0">
              <a:solidFill>
                <a:srgbClr val="FF0000"/>
              </a:solidFill>
            </a:endParaRPr>
          </a:p>
        </p:txBody>
      </p:sp>
    </p:spTree>
    <p:extLst>
      <p:ext uri="{BB962C8B-B14F-4D97-AF65-F5344CB8AC3E}">
        <p14:creationId xmlns:p14="http://schemas.microsoft.com/office/powerpoint/2010/main" val="58676621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3" y="1201268"/>
            <a:ext cx="9170895" cy="4725903"/>
          </a:xfrm>
        </p:spPr>
        <p:txBody>
          <a:bodyPr vert="horz" lIns="91440" tIns="45720" rIns="91440" bIns="45720" rtlCol="0" anchor="t">
            <a:normAutofit/>
          </a:bodyPr>
          <a:lstStyle/>
          <a:p>
            <a:r>
              <a:rPr lang="en-US" b="1" dirty="0">
                <a:ea typeface="Times New Roman"/>
              </a:rPr>
              <a:t>Grant forms available online</a:t>
            </a:r>
          </a:p>
          <a:p>
            <a:pPr lvl="1"/>
            <a:r>
              <a:rPr lang="en-US" b="1" dirty="0">
                <a:ea typeface="Times New Roman"/>
              </a:rPr>
              <a:t>With or without instructions</a:t>
            </a:r>
          </a:p>
          <a:p>
            <a:pPr marL="0" indent="0">
              <a:buNone/>
            </a:pPr>
            <a:endParaRPr lang="en-US" dirty="0"/>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3.8.4: Receiving Grant Applications</a:t>
            </a:r>
          </a:p>
        </p:txBody>
      </p:sp>
      <p:pic>
        <p:nvPicPr>
          <p:cNvPr id="4" name="Picture 3">
            <a:extLst>
              <a:ext uri="{FF2B5EF4-FFF2-40B4-BE49-F238E27FC236}">
                <a16:creationId xmlns:a16="http://schemas.microsoft.com/office/drawing/2014/main" id="{FDF2293F-B5F0-C4AD-E5F5-B0C39DEA8C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0314" y="2200182"/>
            <a:ext cx="9144000" cy="53564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1014039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3" y="1201268"/>
            <a:ext cx="11103095" cy="4879737"/>
          </a:xfrm>
        </p:spPr>
        <p:txBody>
          <a:bodyPr vert="horz" lIns="91440" tIns="45720" rIns="91440" bIns="45720" rtlCol="0" anchor="t">
            <a:normAutofit/>
          </a:bodyPr>
          <a:lstStyle/>
          <a:p>
            <a:pPr algn="l"/>
            <a:r>
              <a:rPr lang="en-US" sz="2400" b="1" i="0" dirty="0">
                <a:effectLst/>
                <a:latin typeface="var(--h3_typography-font-family)"/>
              </a:rPr>
              <a:t>January 12, 2023: Better Grant Applications</a:t>
            </a:r>
          </a:p>
          <a:p>
            <a:pPr lvl="1"/>
            <a:r>
              <a:rPr lang="en-US" sz="1600" b="0" i="0" dirty="0">
                <a:solidFill>
                  <a:srgbClr val="525252"/>
                </a:solidFill>
                <a:effectLst/>
                <a:latin typeface="Lato" panose="020F0502020204030203" pitchFamily="34" charset="0"/>
              </a:rPr>
              <a:t>This webinar discussed some common shortcomings of grant applications from applicants and considerations for improvement.</a:t>
            </a:r>
          </a:p>
          <a:p>
            <a:pPr lvl="1"/>
            <a:r>
              <a:rPr lang="en-US" sz="1600" b="0" i="0" u="none" strike="noStrike" dirty="0">
                <a:solidFill>
                  <a:srgbClr val="525252"/>
                </a:solidFill>
                <a:effectLst/>
                <a:latin typeface="Lato" panose="020F0502020204030203" pitchFamily="34" charset="0"/>
                <a:hlinkClick r:id="rId2"/>
              </a:rPr>
              <a:t>Webinar Download</a:t>
            </a:r>
            <a:r>
              <a:rPr lang="en-US" sz="1600" b="0" i="0" dirty="0">
                <a:solidFill>
                  <a:srgbClr val="525252"/>
                </a:solidFill>
                <a:effectLst/>
                <a:latin typeface="Lato" panose="020F0502020204030203" pitchFamily="34" charset="0"/>
              </a:rPr>
              <a:t> (75.6 MB): MP4 format </a:t>
            </a:r>
            <a:r>
              <a:rPr lang="en-US" sz="1600" b="0" i="1" dirty="0">
                <a:solidFill>
                  <a:srgbClr val="525252"/>
                </a:solidFill>
                <a:effectLst/>
                <a:latin typeface="Lato" panose="020F0502020204030203" pitchFamily="34" charset="0"/>
              </a:rPr>
              <a:t> (~47 minutes)</a:t>
            </a:r>
            <a:endParaRPr lang="en-US" sz="1600" b="0" i="0" dirty="0">
              <a:solidFill>
                <a:srgbClr val="525252"/>
              </a:solidFill>
              <a:effectLst/>
              <a:latin typeface="Lato" panose="020F0502020204030203" pitchFamily="34" charset="0"/>
            </a:endParaRPr>
          </a:p>
          <a:p>
            <a:pPr algn="l">
              <a:buFont typeface="Arial" panose="020B0604020202020204" pitchFamily="34" charset="0"/>
              <a:buChar char="•"/>
            </a:pPr>
            <a:r>
              <a:rPr lang="en-US" sz="2400" b="1" dirty="0">
                <a:latin typeface="var(--h3_typography-font-family)"/>
              </a:rPr>
              <a:t>Filling out grant application paperwork</a:t>
            </a:r>
            <a:r>
              <a:rPr lang="en-US" sz="2000" b="1" i="0" dirty="0">
                <a:solidFill>
                  <a:srgbClr val="525252"/>
                </a:solidFill>
                <a:effectLst/>
                <a:latin typeface="Lato" panose="020F0502020204030203" pitchFamily="34" charset="0"/>
              </a:rPr>
              <a:t>.</a:t>
            </a:r>
            <a:r>
              <a:rPr lang="en-US" sz="2000" b="0" i="0" dirty="0">
                <a:solidFill>
                  <a:srgbClr val="525252"/>
                </a:solidFill>
                <a:effectLst/>
                <a:latin typeface="Lato" panose="020F0502020204030203" pitchFamily="34" charset="0"/>
              </a:rPr>
              <a:t> </a:t>
            </a:r>
          </a:p>
          <a:p>
            <a:pPr lvl="1"/>
            <a:r>
              <a:rPr lang="en-US" sz="1600" b="0" i="0" dirty="0">
                <a:solidFill>
                  <a:srgbClr val="525252"/>
                </a:solidFill>
                <a:effectLst/>
                <a:latin typeface="Lato" panose="020F0502020204030203" pitchFamily="34" charset="0"/>
              </a:rPr>
              <a:t>Intended audience: Potential Applicants (and CD staff). </a:t>
            </a:r>
          </a:p>
          <a:p>
            <a:pPr lvl="1"/>
            <a:r>
              <a:rPr lang="en-US" sz="1600" b="0" i="0" dirty="0">
                <a:solidFill>
                  <a:srgbClr val="525252"/>
                </a:solidFill>
                <a:effectLst/>
                <a:latin typeface="Lato" panose="020F0502020204030203" pitchFamily="34" charset="0"/>
              </a:rPr>
              <a:t>This presentation walks through how to fill out the grant application paperwork. Guidance is also provided on eligibility, preparing to fill out the grant application, and what to do if you if you have questions. This presentation will be helpful for applicants as well as conservation district staff administering the DGLVR Program.</a:t>
            </a:r>
          </a:p>
          <a:p>
            <a:pPr marL="742950" lvl="1" indent="-285750" algn="l">
              <a:buFont typeface="Arial" panose="020B0604020202020204" pitchFamily="34" charset="0"/>
              <a:buChar char="•"/>
            </a:pPr>
            <a:r>
              <a:rPr lang="en-US" sz="1600" b="0" i="0" u="none" strike="noStrike" dirty="0">
                <a:solidFill>
                  <a:srgbClr val="525252"/>
                </a:solidFill>
                <a:effectLst/>
                <a:latin typeface="Lato" panose="020F0502020204030203" pitchFamily="34" charset="0"/>
                <a:hlinkClick r:id="rId3"/>
              </a:rPr>
              <a:t>Webinar Download</a:t>
            </a:r>
            <a:r>
              <a:rPr lang="en-US" sz="1600" b="0" i="0" dirty="0">
                <a:solidFill>
                  <a:srgbClr val="525252"/>
                </a:solidFill>
                <a:effectLst/>
                <a:latin typeface="Lato" panose="020F0502020204030203" pitchFamily="34" charset="0"/>
              </a:rPr>
              <a:t> (92.4 MB): MP4 format </a:t>
            </a:r>
            <a:r>
              <a:rPr lang="en-US" sz="1600" b="0" i="1" dirty="0">
                <a:solidFill>
                  <a:srgbClr val="525252"/>
                </a:solidFill>
                <a:effectLst/>
                <a:latin typeface="Lato" panose="020F0502020204030203" pitchFamily="34" charset="0"/>
              </a:rPr>
              <a:t> (~43 minutes)</a:t>
            </a:r>
            <a:endParaRPr lang="en-US" sz="1600" b="0" i="0" dirty="0">
              <a:solidFill>
                <a:srgbClr val="525252"/>
              </a:solidFill>
              <a:effectLst/>
              <a:latin typeface="Lato" panose="020F0502020204030203" pitchFamily="34" charset="0"/>
            </a:endParaRPr>
          </a:p>
          <a:p>
            <a:pPr algn="l">
              <a:buFont typeface="Arial" panose="020B0604020202020204" pitchFamily="34" charset="0"/>
              <a:buChar char="•"/>
            </a:pPr>
            <a:r>
              <a:rPr lang="en-US" sz="2400" b="1" dirty="0">
                <a:latin typeface="var(--h3_typography-font-family)"/>
              </a:rPr>
              <a:t>Reviewing grant applications</a:t>
            </a:r>
            <a:r>
              <a:rPr lang="en-US" sz="2000" b="1" i="0" dirty="0">
                <a:solidFill>
                  <a:srgbClr val="525252"/>
                </a:solidFill>
                <a:effectLst/>
                <a:latin typeface="Lato" panose="020F0502020204030203" pitchFamily="34" charset="0"/>
              </a:rPr>
              <a:t>.</a:t>
            </a:r>
            <a:r>
              <a:rPr lang="en-US" sz="2000" b="0" i="0" dirty="0">
                <a:solidFill>
                  <a:srgbClr val="525252"/>
                </a:solidFill>
                <a:effectLst/>
                <a:latin typeface="Lato" panose="020F0502020204030203" pitchFamily="34" charset="0"/>
              </a:rPr>
              <a:t> </a:t>
            </a:r>
          </a:p>
          <a:p>
            <a:pPr lvl="1"/>
            <a:r>
              <a:rPr lang="en-US" sz="1600" b="0" i="0" dirty="0">
                <a:solidFill>
                  <a:srgbClr val="525252"/>
                </a:solidFill>
                <a:effectLst/>
                <a:latin typeface="Lato" panose="020F0502020204030203" pitchFamily="34" charset="0"/>
              </a:rPr>
              <a:t>Intended audience: Conservation Districts. </a:t>
            </a:r>
          </a:p>
          <a:p>
            <a:pPr lvl="1"/>
            <a:r>
              <a:rPr lang="en-US" sz="1600" b="0" i="0" dirty="0">
                <a:solidFill>
                  <a:srgbClr val="525252"/>
                </a:solidFill>
                <a:effectLst/>
                <a:latin typeface="Lato" panose="020F0502020204030203" pitchFamily="34" charset="0"/>
              </a:rPr>
              <a:t>This presentation explains what conservation districts should do after DGLVR grant applications are received and before the QAB meeting where applications are ranked. Conservation district staff of varying experience levels will benefit from this presentation.</a:t>
            </a:r>
          </a:p>
          <a:p>
            <a:pPr marL="742950" lvl="1" indent="-285750" algn="l">
              <a:buFont typeface="Arial" panose="020B0604020202020204" pitchFamily="34" charset="0"/>
              <a:buChar char="•"/>
            </a:pPr>
            <a:r>
              <a:rPr lang="en-US" sz="1600" b="0" i="0" u="none" strike="noStrike" dirty="0">
                <a:solidFill>
                  <a:srgbClr val="525252"/>
                </a:solidFill>
                <a:effectLst/>
                <a:latin typeface="Lato" panose="020F0502020204030203" pitchFamily="34" charset="0"/>
                <a:hlinkClick r:id="rId4"/>
              </a:rPr>
              <a:t>Webinar Download</a:t>
            </a:r>
            <a:r>
              <a:rPr lang="en-US" sz="1600" b="0" i="0" dirty="0">
                <a:solidFill>
                  <a:srgbClr val="525252"/>
                </a:solidFill>
                <a:effectLst/>
                <a:latin typeface="Lato" panose="020F0502020204030203" pitchFamily="34" charset="0"/>
              </a:rPr>
              <a:t> (98.5 MB): MP4 format </a:t>
            </a:r>
            <a:r>
              <a:rPr lang="en-US" sz="1600" b="0" i="1" dirty="0">
                <a:solidFill>
                  <a:srgbClr val="525252"/>
                </a:solidFill>
                <a:effectLst/>
                <a:latin typeface="Lato" panose="020F0502020204030203" pitchFamily="34" charset="0"/>
              </a:rPr>
              <a:t> (~53 minutes)</a:t>
            </a:r>
            <a:endParaRPr lang="en-US" sz="1600" b="0" i="0" dirty="0">
              <a:solidFill>
                <a:srgbClr val="525252"/>
              </a:solidFill>
              <a:effectLst/>
              <a:latin typeface="Lato" panose="020F0502020204030203" pitchFamily="34" charset="0"/>
            </a:endParaRPr>
          </a:p>
          <a:p>
            <a:endParaRPr lang="en-US" sz="1800" dirty="0"/>
          </a:p>
          <a:p>
            <a:pPr algn="l">
              <a:buFont typeface="Arial" panose="020B0604020202020204" pitchFamily="34" charset="0"/>
              <a:buChar char="•"/>
            </a:pPr>
            <a:endParaRPr lang="en-US" sz="2800" b="0" i="0" dirty="0">
              <a:solidFill>
                <a:srgbClr val="525252"/>
              </a:solidFill>
              <a:effectLst/>
              <a:latin typeface="Lato" panose="020F0502020204030203" pitchFamily="34" charset="0"/>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3.8.4: Receiving Grant Applications</a:t>
            </a:r>
          </a:p>
        </p:txBody>
      </p:sp>
    </p:spTree>
    <p:extLst>
      <p:ext uri="{BB962C8B-B14F-4D97-AF65-F5344CB8AC3E}">
        <p14:creationId xmlns:p14="http://schemas.microsoft.com/office/powerpoint/2010/main" val="200481322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11" name="Picture 10">
            <a:extLst>
              <a:ext uri="{FF2B5EF4-FFF2-40B4-BE49-F238E27FC236}">
                <a16:creationId xmlns:a16="http://schemas.microsoft.com/office/drawing/2014/main" id="{BC30FFB7-43EC-6E0C-BB2E-821E5812CAA7}"/>
              </a:ext>
            </a:extLst>
          </p:cNvPr>
          <p:cNvPicPr>
            <a:picLocks noChangeAspect="1"/>
          </p:cNvPicPr>
          <p:nvPr/>
        </p:nvPicPr>
        <p:blipFill>
          <a:blip r:embed="rId2"/>
          <a:stretch>
            <a:fillRect/>
          </a:stretch>
        </p:blipFill>
        <p:spPr>
          <a:xfrm>
            <a:off x="255190" y="0"/>
            <a:ext cx="11248534" cy="6581001"/>
          </a:xfrm>
          <a:prstGeom prst="rect">
            <a:avLst/>
          </a:prstGeom>
        </p:spPr>
      </p:pic>
      <p:sp>
        <p:nvSpPr>
          <p:cNvPr id="13" name="Rectangle 12">
            <a:extLst>
              <a:ext uri="{FF2B5EF4-FFF2-40B4-BE49-F238E27FC236}">
                <a16:creationId xmlns:a16="http://schemas.microsoft.com/office/drawing/2014/main" id="{7AFEDD2C-CD0D-842C-F296-0AEF6DBBFFEF}"/>
              </a:ext>
            </a:extLst>
          </p:cNvPr>
          <p:cNvSpPr/>
          <p:nvPr/>
        </p:nvSpPr>
        <p:spPr>
          <a:xfrm>
            <a:off x="255190" y="6581001"/>
            <a:ext cx="11248534" cy="276999"/>
          </a:xfrm>
          <a:prstGeom prst="rect">
            <a:avLst/>
          </a:prstGeom>
          <a:solidFill>
            <a:schemeClr val="tx1"/>
          </a:solidFill>
        </p:spPr>
        <p:txBody>
          <a:bodyPr wrap="square">
            <a:spAutoFit/>
          </a:bodyPr>
          <a:lstStyle/>
          <a:p>
            <a:r>
              <a:rPr lang="en-US" sz="1200" dirty="0">
                <a:solidFill>
                  <a:schemeClr val="bg1"/>
                </a:solidFill>
              </a:rPr>
              <a:t>http://www.shiply.com/blog/uploaded_images/funny_road_signs_21-746380.jpg</a:t>
            </a:r>
          </a:p>
        </p:txBody>
      </p:sp>
    </p:spTree>
    <p:extLst>
      <p:ext uri="{BB962C8B-B14F-4D97-AF65-F5344CB8AC3E}">
        <p14:creationId xmlns:p14="http://schemas.microsoft.com/office/powerpoint/2010/main" val="48006827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cs typeface="Calibri"/>
              </a:rPr>
              <a:t>Chapter 3: Conservation District Role</a:t>
            </a: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cs typeface="Calibri Light"/>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7773"/>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11" name="Subtitle 2">
            <a:extLst>
              <a:ext uri="{FF2B5EF4-FFF2-40B4-BE49-F238E27FC236}">
                <a16:creationId xmlns:a16="http://schemas.microsoft.com/office/drawing/2014/main" id="{14B63144-8C74-93FA-594E-C3E3277ECEAA}"/>
              </a:ext>
            </a:extLst>
          </p:cNvPr>
          <p:cNvSpPr txBox="1">
            <a:spLocks/>
          </p:cNvSpPr>
          <p:nvPr/>
        </p:nvSpPr>
        <p:spPr>
          <a:xfrm>
            <a:off x="471256" y="1175168"/>
            <a:ext cx="8229600" cy="4953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b="1" u="sng" baseline="0" dirty="0">
                <a:solidFill>
                  <a:schemeClr val="accent1"/>
                </a:solidFill>
              </a:rPr>
              <a:t>3.8 Administering Projects</a:t>
            </a:r>
          </a:p>
          <a:p>
            <a:pPr marL="457200" lvl="1" indent="0">
              <a:buNone/>
            </a:pPr>
            <a:r>
              <a:rPr lang="en-US" dirty="0">
                <a:solidFill>
                  <a:schemeClr val="bg1">
                    <a:lumMod val="50000"/>
                  </a:schemeClr>
                </a:solidFill>
              </a:rPr>
              <a:t>3.8.1 Notification to Applicants</a:t>
            </a:r>
          </a:p>
          <a:p>
            <a:pPr marL="457200" lvl="1" indent="0">
              <a:buNone/>
            </a:pPr>
            <a:r>
              <a:rPr lang="en-US" dirty="0">
                <a:solidFill>
                  <a:schemeClr val="bg1">
                    <a:lumMod val="50000"/>
                  </a:schemeClr>
                </a:solidFill>
              </a:rPr>
              <a:t>3.8.2 Pre-Application Site Visit</a:t>
            </a:r>
          </a:p>
          <a:p>
            <a:pPr marL="457200" lvl="1" indent="0">
              <a:buNone/>
            </a:pPr>
            <a:r>
              <a:rPr lang="en-US" dirty="0">
                <a:solidFill>
                  <a:schemeClr val="bg1">
                    <a:lumMod val="50000"/>
                  </a:schemeClr>
                </a:solidFill>
              </a:rPr>
              <a:t>3.8.3 Pre-Design Site Visit</a:t>
            </a:r>
          </a:p>
          <a:p>
            <a:pPr marL="457200" lvl="1" indent="0">
              <a:buNone/>
            </a:pPr>
            <a:r>
              <a:rPr lang="en-US" dirty="0">
                <a:solidFill>
                  <a:schemeClr val="bg1">
                    <a:lumMod val="50000"/>
                  </a:schemeClr>
                </a:solidFill>
              </a:rPr>
              <a:t>3.8.4 Receiving Grant Applications</a:t>
            </a:r>
          </a:p>
          <a:p>
            <a:pPr marL="457200" lvl="1" indent="0">
              <a:buNone/>
            </a:pPr>
            <a:r>
              <a:rPr lang="en-US" b="1" dirty="0">
                <a:solidFill>
                  <a:schemeClr val="accent1"/>
                </a:solidFill>
              </a:rPr>
              <a:t>3.8.5 Contracting</a:t>
            </a:r>
          </a:p>
          <a:p>
            <a:pPr marL="457200" lvl="1" indent="0">
              <a:buNone/>
            </a:pPr>
            <a:r>
              <a:rPr lang="en-US" dirty="0"/>
              <a:t>3.8.6 Pre-Project Logistics</a:t>
            </a:r>
          </a:p>
          <a:p>
            <a:pPr marL="457200" lvl="1" indent="0">
              <a:buNone/>
            </a:pPr>
            <a:r>
              <a:rPr lang="en-US" dirty="0"/>
              <a:t>3.8.7 Project Oversight</a:t>
            </a:r>
          </a:p>
          <a:p>
            <a:pPr marL="457200" lvl="1" indent="0">
              <a:buNone/>
            </a:pPr>
            <a:r>
              <a:rPr lang="en-US" b="1" dirty="0">
                <a:solidFill>
                  <a:schemeClr val="accent1"/>
                </a:solidFill>
              </a:rPr>
              <a:t>3.8.8 Contract Amendments</a:t>
            </a:r>
          </a:p>
          <a:p>
            <a:pPr marL="457200" lvl="1" indent="0">
              <a:buNone/>
            </a:pPr>
            <a:r>
              <a:rPr lang="en-US" dirty="0"/>
              <a:t>3.8.9 Project Completion</a:t>
            </a:r>
          </a:p>
          <a:p>
            <a:pPr marL="457200" lvl="1" indent="0">
              <a:buNone/>
            </a:pPr>
            <a:r>
              <a:rPr lang="en-US" dirty="0"/>
              <a:t>3.8.10 Project File Retention</a:t>
            </a:r>
          </a:p>
        </p:txBody>
      </p:sp>
    </p:spTree>
    <p:extLst>
      <p:ext uri="{BB962C8B-B14F-4D97-AF65-F5344CB8AC3E}">
        <p14:creationId xmlns:p14="http://schemas.microsoft.com/office/powerpoint/2010/main" val="2177899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cs typeface="Calibri Light"/>
              </a:rPr>
              <a:t>DGLVR Program History</a:t>
            </a: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9" name="Content Placeholder 5">
            <a:extLst>
              <a:ext uri="{FF2B5EF4-FFF2-40B4-BE49-F238E27FC236}">
                <a16:creationId xmlns:a16="http://schemas.microsoft.com/office/drawing/2014/main" id="{9B9FC90D-F74B-8A96-9CEC-2E0815BA9EA2}"/>
              </a:ext>
            </a:extLst>
          </p:cNvPr>
          <p:cNvSpPr>
            <a:spLocks noGrp="1"/>
          </p:cNvSpPr>
          <p:nvPr>
            <p:ph idx="1"/>
          </p:nvPr>
        </p:nvSpPr>
        <p:spPr>
          <a:xfrm>
            <a:off x="7642236" y="1432393"/>
            <a:ext cx="4332951" cy="4620441"/>
          </a:xfrm>
        </p:spPr>
        <p:txBody>
          <a:bodyPr vert="horz" lIns="68580" tIns="34290" rIns="68580" bIns="34290" rtlCol="0" anchor="t">
            <a:normAutofit/>
          </a:bodyPr>
          <a:lstStyle/>
          <a:p>
            <a:r>
              <a:rPr lang="en-US" dirty="0"/>
              <a:t>“Low Volume” Roads</a:t>
            </a:r>
          </a:p>
          <a:p>
            <a:pPr lvl="1"/>
            <a:r>
              <a:rPr lang="en-US" dirty="0">
                <a:cs typeface="Calibri"/>
              </a:rPr>
              <a:t>Paved or sealed (includes “tar and chip”)</a:t>
            </a:r>
          </a:p>
          <a:p>
            <a:pPr lvl="1"/>
            <a:r>
              <a:rPr lang="en-US" dirty="0">
                <a:cs typeface="Calibri"/>
              </a:rPr>
              <a:t>Have low traffic volume:</a:t>
            </a:r>
          </a:p>
          <a:p>
            <a:pPr lvl="2"/>
            <a:r>
              <a:rPr lang="en-US" dirty="0">
                <a:cs typeface="Calibri"/>
              </a:rPr>
              <a:t>500 or less vehicles per day</a:t>
            </a:r>
          </a:p>
          <a:p>
            <a:endParaRPr lang="en-US" dirty="0"/>
          </a:p>
          <a:p>
            <a:endParaRPr lang="en-US" dirty="0">
              <a:cs typeface="Calibri"/>
            </a:endParaRPr>
          </a:p>
          <a:p>
            <a:pPr lvl="1"/>
            <a:endParaRPr lang="en-US" dirty="0">
              <a:cs typeface="Calibri"/>
            </a:endParaRPr>
          </a:p>
          <a:p>
            <a:endParaRPr lang="en-US" dirty="0">
              <a:cs typeface="Calibri"/>
            </a:endParaRPr>
          </a:p>
          <a:p>
            <a:pPr marL="0" indent="0">
              <a:buNone/>
            </a:pPr>
            <a:endParaRPr lang="en-US" dirty="0">
              <a:solidFill>
                <a:srgbClr val="FF0000"/>
              </a:solidFill>
              <a:cs typeface="Calibri"/>
            </a:endParaRPr>
          </a:p>
        </p:txBody>
      </p:sp>
      <p:pic>
        <p:nvPicPr>
          <p:cNvPr id="3" name="Picture 2" descr="A picture containing tree, outdoor, stone&#10;&#10;Description automatically generated">
            <a:extLst>
              <a:ext uri="{FF2B5EF4-FFF2-40B4-BE49-F238E27FC236}">
                <a16:creationId xmlns:a16="http://schemas.microsoft.com/office/drawing/2014/main" id="{CBEDE697-260E-75B1-30CB-57AC13ED23F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1540422" y="442860"/>
            <a:ext cx="4799437" cy="64390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8191197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3" y="1201268"/>
            <a:ext cx="9197788" cy="4984378"/>
          </a:xfrm>
        </p:spPr>
        <p:txBody>
          <a:bodyPr vert="horz" lIns="91440" tIns="45720" rIns="91440" bIns="4572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prstClr val="black"/>
                </a:solidFill>
                <a:effectLst/>
                <a:uLnTx/>
                <a:uFillTx/>
                <a:latin typeface="Calibri" panose="020F0502020204030204"/>
                <a:ea typeface="+mn-ea"/>
                <a:cs typeface="+mn-cs"/>
              </a:rPr>
              <a:t>Contracting</a:t>
            </a:r>
          </a:p>
          <a:p>
            <a:pPr lvl="0"/>
            <a:r>
              <a:rPr lang="en-US" sz="3200" kern="1200" dirty="0">
                <a:solidFill>
                  <a:schemeClr val="tx1"/>
                </a:solidFill>
                <a:effectLst/>
                <a:latin typeface="+mn-lt"/>
                <a:ea typeface="+mn-ea"/>
                <a:cs typeface="+mn-cs"/>
              </a:rPr>
              <a:t>Contract must be in place before anything happens</a:t>
            </a:r>
            <a:endParaRPr lang="en-US" sz="44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No fund advances can take place without a contract</a:t>
            </a:r>
            <a:endParaRPr lang="en-US" sz="40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No work can begin without a contract</a:t>
            </a:r>
          </a:p>
          <a:p>
            <a:pPr lvl="1"/>
            <a:r>
              <a:rPr lang="en-US" sz="2800" dirty="0"/>
              <a:t>No expenses, such as engineering costs, can be incurred before a contract is signed</a:t>
            </a:r>
          </a:p>
          <a:p>
            <a:r>
              <a:rPr lang="en-US" sz="3200" dirty="0"/>
              <a:t>CDs can </a:t>
            </a:r>
            <a:r>
              <a:rPr lang="en-US" sz="3200" u="sng" dirty="0"/>
              <a:t>add</a:t>
            </a:r>
            <a:r>
              <a:rPr lang="en-US" sz="3200" dirty="0"/>
              <a:t> provisions to contract</a:t>
            </a:r>
          </a:p>
          <a:p>
            <a:pPr lvl="1"/>
            <a:r>
              <a:rPr lang="en-US" sz="2800" dirty="0"/>
              <a:t>Need to be approved by your solicitor.</a:t>
            </a:r>
          </a:p>
          <a:p>
            <a:pPr lvl="1"/>
            <a:r>
              <a:rPr lang="en-US" sz="2800" dirty="0"/>
              <a:t>Need to notify SCC.</a:t>
            </a:r>
          </a:p>
          <a:p>
            <a:pPr lvl="1"/>
            <a:endParaRPr lang="en-US" sz="2800" dirty="0"/>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3.8.5: Contracting</a:t>
            </a:r>
          </a:p>
        </p:txBody>
      </p:sp>
    </p:spTree>
    <p:extLst>
      <p:ext uri="{BB962C8B-B14F-4D97-AF65-F5344CB8AC3E}">
        <p14:creationId xmlns:p14="http://schemas.microsoft.com/office/powerpoint/2010/main" val="223607810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3.8.5: Contracting</a:t>
            </a:r>
          </a:p>
        </p:txBody>
      </p:sp>
      <p:pic>
        <p:nvPicPr>
          <p:cNvPr id="5" name="Picture 2">
            <a:extLst>
              <a:ext uri="{FF2B5EF4-FFF2-40B4-BE49-F238E27FC236}">
                <a16:creationId xmlns:a16="http://schemas.microsoft.com/office/drawing/2014/main" id="{D90238BC-2F7D-8161-CEFA-FBEA6723DCB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4082" y="1096628"/>
            <a:ext cx="3984955" cy="55242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 name="Picture 3">
            <a:extLst>
              <a:ext uri="{FF2B5EF4-FFF2-40B4-BE49-F238E27FC236}">
                <a16:creationId xmlns:a16="http://schemas.microsoft.com/office/drawing/2014/main" id="{CEC450B9-C5DB-8978-4451-5684730AFC9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85629" y="983014"/>
            <a:ext cx="3767663" cy="56681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8" name="Rounded Rectangle 10">
            <a:extLst>
              <a:ext uri="{FF2B5EF4-FFF2-40B4-BE49-F238E27FC236}">
                <a16:creationId xmlns:a16="http://schemas.microsoft.com/office/drawing/2014/main" id="{D7E4B8EB-897B-0C88-5A45-4D6B77D35BAE}"/>
              </a:ext>
            </a:extLst>
          </p:cNvPr>
          <p:cNvSpPr/>
          <p:nvPr/>
        </p:nvSpPr>
        <p:spPr>
          <a:xfrm>
            <a:off x="8704726" y="2918222"/>
            <a:ext cx="3352800" cy="1021556"/>
          </a:xfrm>
          <a:prstGeom prst="roundRect">
            <a:avLst/>
          </a:prstGeom>
          <a:solidFill>
            <a:srgbClr val="00B0F0"/>
          </a:solidFill>
          <a:ln w="28575">
            <a:solidFill>
              <a:schemeClr val="tx1"/>
            </a:solidFill>
          </a:ln>
        </p:spPr>
        <p:txBody>
          <a:bodyPr wrap="square">
            <a:spAutoFit/>
          </a:bodyPr>
          <a:lstStyle/>
          <a:p>
            <a:pPr algn="ctr"/>
            <a:r>
              <a:rPr lang="en-US" b="1" dirty="0">
                <a:solidFill>
                  <a:sysClr val="windowText" lastClr="000000"/>
                </a:solidFill>
              </a:rPr>
              <a:t>Available at</a:t>
            </a:r>
            <a:endParaRPr lang="en-US" sz="1400" dirty="0">
              <a:solidFill>
                <a:sysClr val="windowText" lastClr="000000"/>
              </a:solidFill>
            </a:endParaRPr>
          </a:p>
          <a:p>
            <a:pPr algn="ctr"/>
            <a:r>
              <a:rPr lang="en-US" b="1" dirty="0">
                <a:solidFill>
                  <a:sysClr val="windowText" lastClr="000000"/>
                </a:solidFill>
                <a:hlinkClick r:id="rId5"/>
              </a:rPr>
              <a:t>https://dirtandgravel.psu.edu/</a:t>
            </a:r>
            <a:r>
              <a:rPr lang="en-US" b="1" dirty="0">
                <a:solidFill>
                  <a:sysClr val="windowText" lastClr="000000"/>
                </a:solidFill>
              </a:rPr>
              <a:t> </a:t>
            </a:r>
            <a:br>
              <a:rPr lang="en-US" b="1" dirty="0">
                <a:solidFill>
                  <a:sysClr val="windowText" lastClr="000000"/>
                </a:solidFill>
              </a:rPr>
            </a:br>
            <a:r>
              <a:rPr lang="en-US" b="1" dirty="0">
                <a:solidFill>
                  <a:sysClr val="windowText" lastClr="000000"/>
                </a:solidFill>
              </a:rPr>
              <a:t>and generated in GIS</a:t>
            </a:r>
          </a:p>
        </p:txBody>
      </p:sp>
    </p:spTree>
    <p:extLst>
      <p:ext uri="{BB962C8B-B14F-4D97-AF65-F5344CB8AC3E}">
        <p14:creationId xmlns:p14="http://schemas.microsoft.com/office/powerpoint/2010/main" val="260481387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3" y="1201268"/>
            <a:ext cx="9170895" cy="4984378"/>
          </a:xfrm>
        </p:spPr>
        <p:txBody>
          <a:bodyPr vert="horz" lIns="91440" tIns="45720" rIns="91440" bIns="45720" rtlCol="0" anchor="t">
            <a:normAutofit/>
          </a:bodyPr>
          <a:lstStyle/>
          <a:p>
            <a:r>
              <a:rPr lang="en-US" b="1" dirty="0">
                <a:ea typeface="Times New Roman"/>
              </a:rPr>
              <a:t>2-page contract between CD and grantee</a:t>
            </a:r>
          </a:p>
          <a:p>
            <a:r>
              <a:rPr lang="en-US" b="1" dirty="0"/>
              <a:t>Other documents attached to contract:</a:t>
            </a: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3.8.5: Contracting</a:t>
            </a:r>
          </a:p>
        </p:txBody>
      </p:sp>
      <p:pic>
        <p:nvPicPr>
          <p:cNvPr id="4" name="Picture 3">
            <a:extLst>
              <a:ext uri="{FF2B5EF4-FFF2-40B4-BE49-F238E27FC236}">
                <a16:creationId xmlns:a16="http://schemas.microsoft.com/office/drawing/2014/main" id="{D2372084-A411-2932-DFDA-10C00F0EB624}"/>
              </a:ext>
            </a:extLst>
          </p:cNvPr>
          <p:cNvPicPr>
            <a:picLocks noChangeAspect="1"/>
          </p:cNvPicPr>
          <p:nvPr/>
        </p:nvPicPr>
        <p:blipFill>
          <a:blip r:embed="rId3"/>
          <a:stretch>
            <a:fillRect/>
          </a:stretch>
        </p:blipFill>
        <p:spPr>
          <a:xfrm>
            <a:off x="297067" y="2248675"/>
            <a:ext cx="9288443" cy="3348038"/>
          </a:xfrm>
          <a:prstGeom prst="rect">
            <a:avLst/>
          </a:prstGeom>
        </p:spPr>
      </p:pic>
      <p:sp>
        <p:nvSpPr>
          <p:cNvPr id="9" name="Rounded Rectangle 5">
            <a:extLst>
              <a:ext uri="{FF2B5EF4-FFF2-40B4-BE49-F238E27FC236}">
                <a16:creationId xmlns:a16="http://schemas.microsoft.com/office/drawing/2014/main" id="{82277141-C299-F3B3-4C51-A65317697BC9}"/>
              </a:ext>
            </a:extLst>
          </p:cNvPr>
          <p:cNvSpPr/>
          <p:nvPr/>
        </p:nvSpPr>
        <p:spPr>
          <a:xfrm>
            <a:off x="3017239" y="5550434"/>
            <a:ext cx="3848100" cy="1055608"/>
          </a:xfrm>
          <a:prstGeom prst="round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Must Generate Contract using the GIS System</a:t>
            </a:r>
            <a:endParaRPr lang="en-US" sz="2000" dirty="0">
              <a:solidFill>
                <a:sysClr val="windowText" lastClr="000000"/>
              </a:solidFill>
            </a:endParaRPr>
          </a:p>
        </p:txBody>
      </p:sp>
    </p:spTree>
    <p:extLst>
      <p:ext uri="{BB962C8B-B14F-4D97-AF65-F5344CB8AC3E}">
        <p14:creationId xmlns:p14="http://schemas.microsoft.com/office/powerpoint/2010/main" val="52036142"/>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17" name="Picture 16">
            <a:extLst>
              <a:ext uri="{FF2B5EF4-FFF2-40B4-BE49-F238E27FC236}">
                <a16:creationId xmlns:a16="http://schemas.microsoft.com/office/drawing/2014/main" id="{947DDF5B-94AB-154C-027F-285305241BE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119" r="-1"/>
          <a:stretch/>
        </p:blipFill>
        <p:spPr>
          <a:xfrm>
            <a:off x="1374171" y="1231192"/>
            <a:ext cx="6987326" cy="56485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3.8.5: Contracting</a:t>
            </a:r>
          </a:p>
        </p:txBody>
      </p:sp>
      <p:sp>
        <p:nvSpPr>
          <p:cNvPr id="5" name="TextBox 4">
            <a:extLst>
              <a:ext uri="{FF2B5EF4-FFF2-40B4-BE49-F238E27FC236}">
                <a16:creationId xmlns:a16="http://schemas.microsoft.com/office/drawing/2014/main" id="{ABAC6E7E-D891-409F-E848-6D478740B64F}"/>
              </a:ext>
            </a:extLst>
          </p:cNvPr>
          <p:cNvSpPr txBox="1"/>
          <p:nvPr/>
        </p:nvSpPr>
        <p:spPr>
          <a:xfrm>
            <a:off x="4740675" y="2158365"/>
            <a:ext cx="1714957" cy="584775"/>
          </a:xfrm>
          <a:prstGeom prst="rect">
            <a:avLst/>
          </a:prstGeom>
          <a:noFill/>
        </p:spPr>
        <p:txBody>
          <a:bodyPr wrap="none" rtlCol="0">
            <a:spAutoFit/>
          </a:bodyPr>
          <a:lstStyle/>
          <a:p>
            <a:r>
              <a:rPr lang="en-US" sz="3200" b="1" dirty="0">
                <a:solidFill>
                  <a:srgbClr val="FF0000"/>
                </a:solidFill>
              </a:rPr>
              <a:t>50% max</a:t>
            </a:r>
          </a:p>
        </p:txBody>
      </p:sp>
      <p:sp>
        <p:nvSpPr>
          <p:cNvPr id="7" name="TextBox 6">
            <a:extLst>
              <a:ext uri="{FF2B5EF4-FFF2-40B4-BE49-F238E27FC236}">
                <a16:creationId xmlns:a16="http://schemas.microsoft.com/office/drawing/2014/main" id="{01913F83-09E1-A36E-C769-29C334D32586}"/>
              </a:ext>
            </a:extLst>
          </p:cNvPr>
          <p:cNvSpPr txBox="1"/>
          <p:nvPr/>
        </p:nvSpPr>
        <p:spPr>
          <a:xfrm>
            <a:off x="7359667" y="4355119"/>
            <a:ext cx="1648208" cy="584775"/>
          </a:xfrm>
          <a:prstGeom prst="rect">
            <a:avLst/>
          </a:prstGeom>
          <a:noFill/>
        </p:spPr>
        <p:txBody>
          <a:bodyPr wrap="none" rtlCol="0">
            <a:spAutoFit/>
          </a:bodyPr>
          <a:lstStyle/>
          <a:p>
            <a:r>
              <a:rPr lang="en-US" sz="3200" b="1" dirty="0">
                <a:solidFill>
                  <a:srgbClr val="FF0000"/>
                </a:solidFill>
              </a:rPr>
              <a:t>30% min</a:t>
            </a:r>
          </a:p>
        </p:txBody>
      </p:sp>
      <p:cxnSp>
        <p:nvCxnSpPr>
          <p:cNvPr id="8" name="Straight Arrow Connector 7">
            <a:extLst>
              <a:ext uri="{FF2B5EF4-FFF2-40B4-BE49-F238E27FC236}">
                <a16:creationId xmlns:a16="http://schemas.microsoft.com/office/drawing/2014/main" id="{E6669A07-411C-478B-2F9C-9284C9F9AD47}"/>
              </a:ext>
            </a:extLst>
          </p:cNvPr>
          <p:cNvCxnSpPr/>
          <p:nvPr/>
        </p:nvCxnSpPr>
        <p:spPr>
          <a:xfrm flipH="1">
            <a:off x="4740675" y="4661214"/>
            <a:ext cx="2730082" cy="82759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28BE359-61D6-DA03-1B41-200FDA8EA1C5}"/>
              </a:ext>
            </a:extLst>
          </p:cNvPr>
          <p:cNvCxnSpPr>
            <a:stCxn id="5" idx="1"/>
          </p:cNvCxnSpPr>
          <p:nvPr/>
        </p:nvCxnSpPr>
        <p:spPr>
          <a:xfrm flipH="1">
            <a:off x="3064275" y="2450753"/>
            <a:ext cx="1676400" cy="95897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9FA85B9-88D6-4FC3-92FD-502FBB4E78E8}"/>
              </a:ext>
            </a:extLst>
          </p:cNvPr>
          <p:cNvSpPr/>
          <p:nvPr/>
        </p:nvSpPr>
        <p:spPr>
          <a:xfrm>
            <a:off x="0" y="5925664"/>
            <a:ext cx="4859150" cy="954107"/>
          </a:xfrm>
          <a:prstGeom prst="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Available Online</a:t>
            </a:r>
          </a:p>
          <a:p>
            <a:pPr algn="ctr"/>
            <a:r>
              <a:rPr lang="en-US" sz="2800" b="1" dirty="0">
                <a:solidFill>
                  <a:sysClr val="windowText" lastClr="000000"/>
                </a:solidFill>
                <a:hlinkClick r:id="rId4"/>
              </a:rPr>
              <a:t>www.dirtandgravelroads.org</a:t>
            </a:r>
            <a:r>
              <a:rPr lang="en-US" sz="2800" b="1" dirty="0">
                <a:solidFill>
                  <a:sysClr val="windowText" lastClr="000000"/>
                </a:solidFill>
              </a:rPr>
              <a:t> </a:t>
            </a:r>
            <a:endParaRPr lang="en-US" sz="2000" dirty="0">
              <a:solidFill>
                <a:sysClr val="windowText" lastClr="000000"/>
              </a:solidFill>
            </a:endParaRPr>
          </a:p>
        </p:txBody>
      </p:sp>
      <p:sp>
        <p:nvSpPr>
          <p:cNvPr id="15" name="Rectangle 14">
            <a:extLst>
              <a:ext uri="{FF2B5EF4-FFF2-40B4-BE49-F238E27FC236}">
                <a16:creationId xmlns:a16="http://schemas.microsoft.com/office/drawing/2014/main" id="{FE744D29-B54A-1DC6-D28C-9F50962DAE6E}"/>
              </a:ext>
            </a:extLst>
          </p:cNvPr>
          <p:cNvSpPr/>
          <p:nvPr/>
        </p:nvSpPr>
        <p:spPr>
          <a:xfrm>
            <a:off x="5253581" y="6062990"/>
            <a:ext cx="3570021" cy="523220"/>
          </a:xfrm>
          <a:prstGeom prst="rect">
            <a:avLst/>
          </a:prstGeom>
          <a:solidFill>
            <a:srgbClr val="FFFF00"/>
          </a:solidFill>
          <a:ln w="28575">
            <a:solidFill>
              <a:schemeClr val="tx1"/>
            </a:solidFill>
          </a:ln>
        </p:spPr>
        <p:txBody>
          <a:bodyPr wrap="square">
            <a:spAutoFit/>
          </a:bodyPr>
          <a:lstStyle/>
          <a:p>
            <a:pPr algn="ctr"/>
            <a:r>
              <a:rPr lang="en-US" sz="2800" b="1" dirty="0">
                <a:solidFill>
                  <a:sysClr val="windowText" lastClr="000000"/>
                </a:solidFill>
              </a:rPr>
              <a:t>Must Generate in GIS</a:t>
            </a:r>
            <a:endParaRPr lang="en-US" sz="2000" dirty="0">
              <a:solidFill>
                <a:sysClr val="windowText" lastClr="000000"/>
              </a:solidFill>
            </a:endParaRPr>
          </a:p>
        </p:txBody>
      </p:sp>
    </p:spTree>
    <p:extLst>
      <p:ext uri="{BB962C8B-B14F-4D97-AF65-F5344CB8AC3E}">
        <p14:creationId xmlns:p14="http://schemas.microsoft.com/office/powerpoint/2010/main" val="44797617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4" y="1201268"/>
            <a:ext cx="6362141" cy="4984378"/>
          </a:xfrm>
        </p:spPr>
        <p:txBody>
          <a:bodyPr vert="horz" lIns="91440" tIns="45720" rIns="91440" bIns="45720" rtlCol="0" anchor="t">
            <a:normAutofit/>
          </a:bodyPr>
          <a:lstStyle/>
          <a:p>
            <a:r>
              <a:rPr lang="en-US" b="1" dirty="0">
                <a:ea typeface="Times New Roman"/>
              </a:rPr>
              <a:t>If needed, a simple one-page amendment form can be used to: </a:t>
            </a:r>
          </a:p>
          <a:p>
            <a:pPr lvl="1"/>
            <a:r>
              <a:rPr lang="en-US" dirty="0">
                <a:ea typeface="Times New Roman"/>
              </a:rPr>
              <a:t>increase contract by up to </a:t>
            </a:r>
            <a:r>
              <a:rPr lang="en-US" dirty="0">
                <a:solidFill>
                  <a:srgbClr val="FF0000"/>
                </a:solidFill>
                <a:ea typeface="Times New Roman"/>
              </a:rPr>
              <a:t>40%  </a:t>
            </a:r>
            <a:r>
              <a:rPr lang="en-US" i="1" dirty="0">
                <a:ea typeface="Times New Roman"/>
              </a:rPr>
              <a:t>(total of original contract)</a:t>
            </a:r>
            <a:endParaRPr lang="en-US" i="1" dirty="0">
              <a:solidFill>
                <a:srgbClr val="FF0000"/>
              </a:solidFill>
              <a:ea typeface="Times New Roman"/>
            </a:endParaRPr>
          </a:p>
          <a:p>
            <a:pPr lvl="1"/>
            <a:r>
              <a:rPr lang="en-US" dirty="0">
                <a:ea typeface="Times New Roman"/>
              </a:rPr>
              <a:t>extend completion date</a:t>
            </a:r>
            <a:endParaRPr lang="en-US" dirty="0">
              <a:solidFill>
                <a:srgbClr val="FF0000"/>
              </a:solidFill>
              <a:ea typeface="Times New Roman"/>
            </a:endParaRPr>
          </a:p>
          <a:p>
            <a:pPr lvl="1"/>
            <a:r>
              <a:rPr lang="en-US" dirty="0">
                <a:ea typeface="Times New Roman"/>
              </a:rPr>
              <a:t>Increase both funds and time</a:t>
            </a: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3.8.8: Contract Amendments</a:t>
            </a:r>
          </a:p>
        </p:txBody>
      </p:sp>
      <p:pic>
        <p:nvPicPr>
          <p:cNvPr id="5" name="Picture 4">
            <a:extLst>
              <a:ext uri="{FF2B5EF4-FFF2-40B4-BE49-F238E27FC236}">
                <a16:creationId xmlns:a16="http://schemas.microsoft.com/office/drawing/2014/main" id="{1530BCD6-1F75-C329-0380-12005976C3B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67525" y="43223"/>
            <a:ext cx="5055535" cy="65355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ounded Rectangle 6">
            <a:extLst>
              <a:ext uri="{FF2B5EF4-FFF2-40B4-BE49-F238E27FC236}">
                <a16:creationId xmlns:a16="http://schemas.microsoft.com/office/drawing/2014/main" id="{78EEA263-4E3D-FE19-040B-654B03B5DC93}"/>
              </a:ext>
            </a:extLst>
          </p:cNvPr>
          <p:cNvSpPr/>
          <p:nvPr/>
        </p:nvSpPr>
        <p:spPr>
          <a:xfrm>
            <a:off x="1870543" y="4775629"/>
            <a:ext cx="3733800" cy="1123712"/>
          </a:xfrm>
          <a:prstGeom prst="roundRect">
            <a:avLst/>
          </a:prstGeom>
          <a:solidFill>
            <a:srgbClr val="00B0F0"/>
          </a:solidFill>
          <a:ln w="28575">
            <a:solidFill>
              <a:schemeClr val="tx1"/>
            </a:solidFill>
          </a:ln>
        </p:spPr>
        <p:txBody>
          <a:bodyPr wrap="square">
            <a:spAutoFit/>
          </a:bodyPr>
          <a:lstStyle/>
          <a:p>
            <a:pPr algn="ctr"/>
            <a:r>
              <a:rPr lang="en-US" sz="2000" b="1" dirty="0">
                <a:solidFill>
                  <a:sysClr val="windowText" lastClr="000000"/>
                </a:solidFill>
              </a:rPr>
              <a:t>Available at</a:t>
            </a:r>
            <a:endParaRPr lang="en-US" sz="1600" dirty="0">
              <a:solidFill>
                <a:sysClr val="windowText" lastClr="000000"/>
              </a:solidFill>
            </a:endParaRPr>
          </a:p>
          <a:p>
            <a:pPr algn="ctr"/>
            <a:r>
              <a:rPr lang="en-US" sz="2000" b="1" dirty="0">
                <a:solidFill>
                  <a:sysClr val="windowText" lastClr="000000"/>
                </a:solidFill>
                <a:hlinkClick r:id="rId4"/>
              </a:rPr>
              <a:t>https://dirtandgravel.psu.edu/</a:t>
            </a:r>
            <a:r>
              <a:rPr lang="en-US" sz="2000" b="1" dirty="0">
                <a:solidFill>
                  <a:sysClr val="windowText" lastClr="000000"/>
                </a:solidFill>
              </a:rPr>
              <a:t> </a:t>
            </a:r>
            <a:br>
              <a:rPr lang="en-US" sz="2000" b="1" dirty="0">
                <a:solidFill>
                  <a:sysClr val="windowText" lastClr="000000"/>
                </a:solidFill>
              </a:rPr>
            </a:br>
            <a:r>
              <a:rPr lang="en-US" sz="2000" b="1" dirty="0">
                <a:solidFill>
                  <a:sysClr val="windowText" lastClr="000000"/>
                </a:solidFill>
              </a:rPr>
              <a:t>and generated in GIS</a:t>
            </a:r>
          </a:p>
        </p:txBody>
      </p:sp>
      <p:sp>
        <p:nvSpPr>
          <p:cNvPr id="8" name="Rectangle 7">
            <a:extLst>
              <a:ext uri="{FF2B5EF4-FFF2-40B4-BE49-F238E27FC236}">
                <a16:creationId xmlns:a16="http://schemas.microsoft.com/office/drawing/2014/main" id="{D2B25E90-A338-6537-64A1-60FE3EC1C767}"/>
              </a:ext>
            </a:extLst>
          </p:cNvPr>
          <p:cNvSpPr/>
          <p:nvPr/>
        </p:nvSpPr>
        <p:spPr>
          <a:xfrm>
            <a:off x="1952432" y="4156829"/>
            <a:ext cx="3570021" cy="523220"/>
          </a:xfrm>
          <a:prstGeom prst="rect">
            <a:avLst/>
          </a:prstGeom>
          <a:solidFill>
            <a:srgbClr val="FFFF00"/>
          </a:solidFill>
          <a:ln w="28575">
            <a:solidFill>
              <a:schemeClr val="tx1"/>
            </a:solidFill>
          </a:ln>
        </p:spPr>
        <p:txBody>
          <a:bodyPr wrap="square">
            <a:spAutoFit/>
          </a:bodyPr>
          <a:lstStyle/>
          <a:p>
            <a:pPr algn="ctr"/>
            <a:r>
              <a:rPr lang="en-US" sz="2800" b="1" dirty="0">
                <a:solidFill>
                  <a:sysClr val="windowText" lastClr="000000"/>
                </a:solidFill>
              </a:rPr>
              <a:t>Must Generate in GIS</a:t>
            </a:r>
            <a:endParaRPr lang="en-US" sz="2000" dirty="0">
              <a:solidFill>
                <a:sysClr val="windowText" lastClr="000000"/>
              </a:solidFill>
            </a:endParaRPr>
          </a:p>
        </p:txBody>
      </p:sp>
    </p:spTree>
    <p:extLst>
      <p:ext uri="{BB962C8B-B14F-4D97-AF65-F5344CB8AC3E}">
        <p14:creationId xmlns:p14="http://schemas.microsoft.com/office/powerpoint/2010/main" val="188468157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3.8.8: Contract Amendments</a:t>
            </a:r>
          </a:p>
        </p:txBody>
      </p:sp>
      <p:pic>
        <p:nvPicPr>
          <p:cNvPr id="11" name="Picture 10">
            <a:extLst>
              <a:ext uri="{FF2B5EF4-FFF2-40B4-BE49-F238E27FC236}">
                <a16:creationId xmlns:a16="http://schemas.microsoft.com/office/drawing/2014/main" id="{2C6BB6A6-D806-0957-74CB-C396C4A365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0581" y="1187668"/>
            <a:ext cx="8354505" cy="43840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Rounded Rectangle 12">
            <a:extLst>
              <a:ext uri="{FF2B5EF4-FFF2-40B4-BE49-F238E27FC236}">
                <a16:creationId xmlns:a16="http://schemas.microsoft.com/office/drawing/2014/main" id="{0E5658AF-3C75-E576-2909-BE427972300B}"/>
              </a:ext>
            </a:extLst>
          </p:cNvPr>
          <p:cNvSpPr/>
          <p:nvPr/>
        </p:nvSpPr>
        <p:spPr>
          <a:xfrm>
            <a:off x="685800" y="5638800"/>
            <a:ext cx="3733800" cy="1123712"/>
          </a:xfrm>
          <a:prstGeom prst="roundRect">
            <a:avLst/>
          </a:prstGeom>
          <a:solidFill>
            <a:srgbClr val="00B0F0"/>
          </a:solidFill>
          <a:ln w="28575">
            <a:solidFill>
              <a:schemeClr val="tx1"/>
            </a:solidFill>
          </a:ln>
        </p:spPr>
        <p:txBody>
          <a:bodyPr wrap="square">
            <a:spAutoFit/>
          </a:bodyPr>
          <a:lstStyle/>
          <a:p>
            <a:pPr algn="ctr"/>
            <a:r>
              <a:rPr lang="en-US" sz="2000" b="1" dirty="0">
                <a:solidFill>
                  <a:sysClr val="windowText" lastClr="000000"/>
                </a:solidFill>
              </a:rPr>
              <a:t>Available at</a:t>
            </a:r>
            <a:endParaRPr lang="en-US" sz="1600" dirty="0">
              <a:solidFill>
                <a:sysClr val="windowText" lastClr="000000"/>
              </a:solidFill>
            </a:endParaRPr>
          </a:p>
          <a:p>
            <a:pPr algn="ctr"/>
            <a:r>
              <a:rPr lang="en-US" sz="2000" b="1" dirty="0">
                <a:solidFill>
                  <a:sysClr val="windowText" lastClr="000000"/>
                </a:solidFill>
                <a:hlinkClick r:id="rId4"/>
              </a:rPr>
              <a:t>https://dirtandgravel.psu.edu/</a:t>
            </a:r>
            <a:r>
              <a:rPr lang="en-US" sz="2000" b="1" dirty="0">
                <a:solidFill>
                  <a:sysClr val="windowText" lastClr="000000"/>
                </a:solidFill>
              </a:rPr>
              <a:t> </a:t>
            </a:r>
            <a:br>
              <a:rPr lang="en-US" sz="2000" b="1" dirty="0">
                <a:solidFill>
                  <a:sysClr val="windowText" lastClr="000000"/>
                </a:solidFill>
              </a:rPr>
            </a:br>
            <a:r>
              <a:rPr lang="en-US" sz="2000" b="1" dirty="0">
                <a:solidFill>
                  <a:sysClr val="windowText" lastClr="000000"/>
                </a:solidFill>
              </a:rPr>
              <a:t>and generated in GIS</a:t>
            </a:r>
          </a:p>
        </p:txBody>
      </p:sp>
      <p:sp>
        <p:nvSpPr>
          <p:cNvPr id="15" name="Down Arrow 9">
            <a:extLst>
              <a:ext uri="{FF2B5EF4-FFF2-40B4-BE49-F238E27FC236}">
                <a16:creationId xmlns:a16="http://schemas.microsoft.com/office/drawing/2014/main" id="{CF59C3A9-A81F-BC4A-B696-3620AD23B22B}"/>
              </a:ext>
            </a:extLst>
          </p:cNvPr>
          <p:cNvSpPr/>
          <p:nvPr/>
        </p:nvSpPr>
        <p:spPr>
          <a:xfrm rot="20706985">
            <a:off x="8271852" y="1241698"/>
            <a:ext cx="383095" cy="555965"/>
          </a:xfrm>
          <a:prstGeom prst="down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F2B80F3-3EB6-47F2-62FA-BA491DCC7155}"/>
              </a:ext>
            </a:extLst>
          </p:cNvPr>
          <p:cNvSpPr/>
          <p:nvPr/>
        </p:nvSpPr>
        <p:spPr>
          <a:xfrm>
            <a:off x="6497674" y="591832"/>
            <a:ext cx="2510411" cy="707886"/>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Limited to 40% of contract</a:t>
            </a:r>
            <a:endParaRPr lang="en-US" sz="2000" dirty="0">
              <a:solidFill>
                <a:srgbClr val="FF0000"/>
              </a:solidFill>
            </a:endParaRPr>
          </a:p>
        </p:txBody>
      </p:sp>
      <p:sp>
        <p:nvSpPr>
          <p:cNvPr id="18" name="Down Arrow 10">
            <a:extLst>
              <a:ext uri="{FF2B5EF4-FFF2-40B4-BE49-F238E27FC236}">
                <a16:creationId xmlns:a16="http://schemas.microsoft.com/office/drawing/2014/main" id="{E2F17D91-C4A8-A5EC-012E-B97A9A8E6898}"/>
              </a:ext>
            </a:extLst>
          </p:cNvPr>
          <p:cNvSpPr/>
          <p:nvPr/>
        </p:nvSpPr>
        <p:spPr>
          <a:xfrm rot="13589844">
            <a:off x="7212882" y="4811635"/>
            <a:ext cx="431281" cy="573888"/>
          </a:xfrm>
          <a:prstGeom prst="down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DD1951A-1824-4D8A-FFB2-4F7DBB7FF72D}"/>
              </a:ext>
            </a:extLst>
          </p:cNvPr>
          <p:cNvSpPr/>
          <p:nvPr/>
        </p:nvSpPr>
        <p:spPr>
          <a:xfrm>
            <a:off x="4874564" y="5201838"/>
            <a:ext cx="2591341" cy="707886"/>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Can be used to extend completion date.</a:t>
            </a:r>
            <a:endParaRPr lang="en-US" sz="2000" dirty="0">
              <a:solidFill>
                <a:srgbClr val="FF0000"/>
              </a:solidFill>
            </a:endParaRPr>
          </a:p>
        </p:txBody>
      </p:sp>
    </p:spTree>
    <p:extLst>
      <p:ext uri="{BB962C8B-B14F-4D97-AF65-F5344CB8AC3E}">
        <p14:creationId xmlns:p14="http://schemas.microsoft.com/office/powerpoint/2010/main" val="501532051"/>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3.8.8: Contract Amendments</a:t>
            </a:r>
          </a:p>
        </p:txBody>
      </p:sp>
      <p:sp>
        <p:nvSpPr>
          <p:cNvPr id="4" name="Subtitle 2">
            <a:extLst>
              <a:ext uri="{FF2B5EF4-FFF2-40B4-BE49-F238E27FC236}">
                <a16:creationId xmlns:a16="http://schemas.microsoft.com/office/drawing/2014/main" id="{E57B7850-6184-44BD-1B46-699EB28099DA}"/>
              </a:ext>
            </a:extLst>
          </p:cNvPr>
          <p:cNvSpPr txBox="1">
            <a:spLocks/>
          </p:cNvSpPr>
          <p:nvPr/>
        </p:nvSpPr>
        <p:spPr>
          <a:xfrm>
            <a:off x="485775" y="1320609"/>
            <a:ext cx="4152900" cy="46650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ea typeface="Times New Roman"/>
              </a:rPr>
              <a:t>Amendment Instructions</a:t>
            </a:r>
            <a:endParaRPr lang="en-US" sz="3200" b="1" u="sng" dirty="0"/>
          </a:p>
        </p:txBody>
      </p:sp>
      <p:pic>
        <p:nvPicPr>
          <p:cNvPr id="5" name="Picture 4">
            <a:extLst>
              <a:ext uri="{FF2B5EF4-FFF2-40B4-BE49-F238E27FC236}">
                <a16:creationId xmlns:a16="http://schemas.microsoft.com/office/drawing/2014/main" id="{0AF11CA9-494D-D45B-ED7C-79342A1D58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20898401">
            <a:off x="4218726" y="1473115"/>
            <a:ext cx="6669199" cy="72369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Rounded Rectangle 7">
            <a:extLst>
              <a:ext uri="{FF2B5EF4-FFF2-40B4-BE49-F238E27FC236}">
                <a16:creationId xmlns:a16="http://schemas.microsoft.com/office/drawing/2014/main" id="{D8B52A8D-F851-31D8-9C24-18A10860FA9C}"/>
              </a:ext>
            </a:extLst>
          </p:cNvPr>
          <p:cNvSpPr/>
          <p:nvPr/>
        </p:nvSpPr>
        <p:spPr>
          <a:xfrm>
            <a:off x="121050" y="3945799"/>
            <a:ext cx="3581400" cy="783193"/>
          </a:xfrm>
          <a:prstGeom prst="roundRect">
            <a:avLst/>
          </a:prstGeom>
          <a:solidFill>
            <a:srgbClr val="00B0F0"/>
          </a:solidFill>
          <a:ln w="28575">
            <a:solidFill>
              <a:schemeClr val="tx1"/>
            </a:solidFill>
          </a:ln>
        </p:spPr>
        <p:txBody>
          <a:bodyPr wrap="square">
            <a:spAutoFit/>
          </a:bodyPr>
          <a:lstStyle/>
          <a:p>
            <a:pPr algn="ctr"/>
            <a:r>
              <a:rPr lang="en-US" sz="2000" b="1" dirty="0">
                <a:solidFill>
                  <a:sysClr val="windowText" lastClr="000000"/>
                </a:solidFill>
              </a:rPr>
              <a:t>Available at</a:t>
            </a:r>
            <a:endParaRPr lang="en-US" sz="1600" dirty="0">
              <a:solidFill>
                <a:sysClr val="windowText" lastClr="000000"/>
              </a:solidFill>
            </a:endParaRPr>
          </a:p>
          <a:p>
            <a:pPr algn="ctr"/>
            <a:r>
              <a:rPr lang="en-US" sz="2000" b="1" dirty="0">
                <a:solidFill>
                  <a:sysClr val="windowText" lastClr="000000"/>
                </a:solidFill>
                <a:hlinkClick r:id="rId4"/>
              </a:rPr>
              <a:t>https://dirtandgravel.psu.edu/</a:t>
            </a:r>
            <a:r>
              <a:rPr lang="en-US" sz="2000" b="1" dirty="0">
                <a:solidFill>
                  <a:sysClr val="windowText" lastClr="000000"/>
                </a:solidFill>
              </a:rPr>
              <a:t> </a:t>
            </a:r>
          </a:p>
        </p:txBody>
      </p:sp>
    </p:spTree>
    <p:extLst>
      <p:ext uri="{BB962C8B-B14F-4D97-AF65-F5344CB8AC3E}">
        <p14:creationId xmlns:p14="http://schemas.microsoft.com/office/powerpoint/2010/main" val="236723570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3.8.5: Contracting</a:t>
            </a:r>
          </a:p>
        </p:txBody>
      </p:sp>
      <p:sp>
        <p:nvSpPr>
          <p:cNvPr id="4" name="Subtitle 2">
            <a:extLst>
              <a:ext uri="{FF2B5EF4-FFF2-40B4-BE49-F238E27FC236}">
                <a16:creationId xmlns:a16="http://schemas.microsoft.com/office/drawing/2014/main" id="{E57B7850-6184-44BD-1B46-699EB28099DA}"/>
              </a:ext>
            </a:extLst>
          </p:cNvPr>
          <p:cNvSpPr txBox="1">
            <a:spLocks/>
          </p:cNvSpPr>
          <p:nvPr/>
        </p:nvSpPr>
        <p:spPr>
          <a:xfrm>
            <a:off x="485775" y="1320609"/>
            <a:ext cx="9429750" cy="46650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Cancelling a contract</a:t>
            </a:r>
          </a:p>
          <a:p>
            <a:r>
              <a:rPr lang="en-US" dirty="0"/>
              <a:t>If a contract cannot be completed in a reasonable timeframe (2+ years), the district should consider closing out or canceling the contract.</a:t>
            </a:r>
          </a:p>
          <a:p>
            <a:r>
              <a:rPr lang="en-US" dirty="0"/>
              <a:t>Districts who maintain open contracts for multiple years may see reduced allocations in future years at the discretion of the State Conservation Commission. </a:t>
            </a:r>
            <a:endParaRPr lang="en-US" sz="2800" b="1" u="sng" kern="1200" dirty="0">
              <a:solidFill>
                <a:schemeClr val="tx1"/>
              </a:solidFill>
              <a:effectLst/>
            </a:endParaRPr>
          </a:p>
        </p:txBody>
      </p:sp>
    </p:spTree>
    <p:extLst>
      <p:ext uri="{BB962C8B-B14F-4D97-AF65-F5344CB8AC3E}">
        <p14:creationId xmlns:p14="http://schemas.microsoft.com/office/powerpoint/2010/main" val="89295252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How to Cancel a Contract?</a:t>
            </a:r>
          </a:p>
        </p:txBody>
      </p:sp>
      <p:sp>
        <p:nvSpPr>
          <p:cNvPr id="4" name="Subtitle 2">
            <a:extLst>
              <a:ext uri="{FF2B5EF4-FFF2-40B4-BE49-F238E27FC236}">
                <a16:creationId xmlns:a16="http://schemas.microsoft.com/office/drawing/2014/main" id="{E57B7850-6184-44BD-1B46-699EB28099DA}"/>
              </a:ext>
            </a:extLst>
          </p:cNvPr>
          <p:cNvSpPr txBox="1">
            <a:spLocks/>
          </p:cNvSpPr>
          <p:nvPr/>
        </p:nvSpPr>
        <p:spPr>
          <a:xfrm>
            <a:off x="485775" y="1320609"/>
            <a:ext cx="9429750" cy="46650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Reach out to SCC</a:t>
            </a:r>
          </a:p>
          <a:p>
            <a:r>
              <a:rPr lang="en-US" kern="1200" dirty="0">
                <a:solidFill>
                  <a:schemeClr val="tx1"/>
                </a:solidFill>
                <a:effectLst/>
              </a:rPr>
              <a:t>Document in writing the request to cancel the contract and acceptancy by the other party</a:t>
            </a:r>
          </a:p>
          <a:p>
            <a:pPr lvl="1"/>
            <a:r>
              <a:rPr lang="en-US" dirty="0"/>
              <a:t>Letters, emails, board meeting minutes</a:t>
            </a:r>
          </a:p>
          <a:p>
            <a:r>
              <a:rPr lang="en-US" kern="1200" dirty="0">
                <a:solidFill>
                  <a:schemeClr val="tx1"/>
                </a:solidFill>
                <a:effectLst/>
              </a:rPr>
              <a:t>Any </a:t>
            </a:r>
            <a:r>
              <a:rPr lang="en-US" dirty="0"/>
              <a:t>advanced funds not spent on eligible expenses must be returned to the CD</a:t>
            </a:r>
          </a:p>
          <a:p>
            <a:pPr lvl="1"/>
            <a:r>
              <a:rPr lang="en-US" kern="1200" dirty="0">
                <a:solidFill>
                  <a:schemeClr val="tx1"/>
                </a:solidFill>
                <a:effectLst/>
              </a:rPr>
              <a:t>CD may request interest as well</a:t>
            </a:r>
          </a:p>
          <a:p>
            <a:r>
              <a:rPr lang="en-US" dirty="0"/>
              <a:t>Report returned funds in GIS</a:t>
            </a:r>
          </a:p>
          <a:p>
            <a:pPr lvl="1"/>
            <a:r>
              <a:rPr lang="en-US" kern="1200" dirty="0">
                <a:solidFill>
                  <a:schemeClr val="tx1"/>
                </a:solidFill>
                <a:effectLst/>
              </a:rPr>
              <a:t>Wo</a:t>
            </a:r>
            <a:r>
              <a:rPr lang="en-US" dirty="0"/>
              <a:t>rk with Ken</a:t>
            </a:r>
            <a:endParaRPr lang="en-US" kern="1200" dirty="0">
              <a:solidFill>
                <a:schemeClr val="tx1"/>
              </a:solidFill>
              <a:effectLst/>
            </a:endParaRPr>
          </a:p>
        </p:txBody>
      </p:sp>
    </p:spTree>
    <p:extLst>
      <p:ext uri="{BB962C8B-B14F-4D97-AF65-F5344CB8AC3E}">
        <p14:creationId xmlns:p14="http://schemas.microsoft.com/office/powerpoint/2010/main" val="30085559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cs typeface="Calibri"/>
              </a:rPr>
              <a:t>Chapter 3: Conservation District Role</a:t>
            </a: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cs typeface="Calibri Light"/>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7773"/>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11" name="Subtitle 2">
            <a:extLst>
              <a:ext uri="{FF2B5EF4-FFF2-40B4-BE49-F238E27FC236}">
                <a16:creationId xmlns:a16="http://schemas.microsoft.com/office/drawing/2014/main" id="{14B63144-8C74-93FA-594E-C3E3277ECEAA}"/>
              </a:ext>
            </a:extLst>
          </p:cNvPr>
          <p:cNvSpPr txBox="1">
            <a:spLocks/>
          </p:cNvSpPr>
          <p:nvPr/>
        </p:nvSpPr>
        <p:spPr>
          <a:xfrm>
            <a:off x="471256" y="1175168"/>
            <a:ext cx="8229600" cy="4953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b="1" u="sng" baseline="0" dirty="0">
                <a:solidFill>
                  <a:schemeClr val="accent1"/>
                </a:solidFill>
              </a:rPr>
              <a:t>3.8 Administering Projects</a:t>
            </a:r>
          </a:p>
          <a:p>
            <a:pPr marL="457200" lvl="1" indent="0">
              <a:buNone/>
            </a:pPr>
            <a:r>
              <a:rPr lang="en-US" dirty="0">
                <a:solidFill>
                  <a:schemeClr val="bg1">
                    <a:lumMod val="50000"/>
                  </a:schemeClr>
                </a:solidFill>
              </a:rPr>
              <a:t>3.8.1 Notification to Applicants</a:t>
            </a:r>
          </a:p>
          <a:p>
            <a:pPr marL="457200" lvl="1" indent="0">
              <a:buNone/>
            </a:pPr>
            <a:r>
              <a:rPr lang="en-US" dirty="0">
                <a:solidFill>
                  <a:schemeClr val="bg1">
                    <a:lumMod val="50000"/>
                  </a:schemeClr>
                </a:solidFill>
              </a:rPr>
              <a:t>3.8.2 Pre-Application Site Visit</a:t>
            </a:r>
          </a:p>
          <a:p>
            <a:pPr marL="457200" lvl="1" indent="0">
              <a:buNone/>
            </a:pPr>
            <a:r>
              <a:rPr lang="en-US" dirty="0">
                <a:solidFill>
                  <a:schemeClr val="bg1">
                    <a:lumMod val="50000"/>
                  </a:schemeClr>
                </a:solidFill>
              </a:rPr>
              <a:t>3.8.3 Pre-Design Site Visit</a:t>
            </a:r>
          </a:p>
          <a:p>
            <a:pPr marL="457200" lvl="1" indent="0">
              <a:buNone/>
            </a:pPr>
            <a:r>
              <a:rPr lang="en-US" dirty="0">
                <a:solidFill>
                  <a:schemeClr val="bg1">
                    <a:lumMod val="50000"/>
                  </a:schemeClr>
                </a:solidFill>
              </a:rPr>
              <a:t>3.8.4 Receiving Grant Applications</a:t>
            </a:r>
          </a:p>
          <a:p>
            <a:pPr marL="457200" lvl="1" indent="0">
              <a:buNone/>
            </a:pPr>
            <a:r>
              <a:rPr lang="en-US" dirty="0">
                <a:solidFill>
                  <a:schemeClr val="bg1">
                    <a:lumMod val="50000"/>
                  </a:schemeClr>
                </a:solidFill>
              </a:rPr>
              <a:t>3.8.5 Contracting</a:t>
            </a:r>
          </a:p>
          <a:p>
            <a:pPr marL="457200" lvl="1" indent="0">
              <a:buNone/>
            </a:pPr>
            <a:r>
              <a:rPr lang="en-US" b="1" dirty="0">
                <a:solidFill>
                  <a:schemeClr val="accent1"/>
                </a:solidFill>
              </a:rPr>
              <a:t>3.8.6 Pre-Project Logistics</a:t>
            </a:r>
          </a:p>
          <a:p>
            <a:pPr marL="457200" lvl="1" indent="0">
              <a:buNone/>
            </a:pPr>
            <a:r>
              <a:rPr lang="en-US" dirty="0"/>
              <a:t>3.8.7 Project Oversight</a:t>
            </a:r>
          </a:p>
          <a:p>
            <a:pPr marL="457200" lvl="1" indent="0">
              <a:buNone/>
            </a:pPr>
            <a:r>
              <a:rPr lang="en-US" dirty="0">
                <a:solidFill>
                  <a:schemeClr val="bg1">
                    <a:lumMod val="50000"/>
                  </a:schemeClr>
                </a:solidFill>
              </a:rPr>
              <a:t>3.8.8 Contract Amendments</a:t>
            </a:r>
          </a:p>
          <a:p>
            <a:pPr marL="457200" lvl="1" indent="0">
              <a:buNone/>
            </a:pPr>
            <a:r>
              <a:rPr lang="en-US" dirty="0"/>
              <a:t>3.8.9 Project Completion</a:t>
            </a:r>
          </a:p>
          <a:p>
            <a:pPr marL="457200" lvl="1" indent="0">
              <a:buNone/>
            </a:pPr>
            <a:r>
              <a:rPr lang="en-US" dirty="0"/>
              <a:t>3.8.10 Project File Retention</a:t>
            </a:r>
          </a:p>
        </p:txBody>
      </p:sp>
    </p:spTree>
    <p:extLst>
      <p:ext uri="{BB962C8B-B14F-4D97-AF65-F5344CB8AC3E}">
        <p14:creationId xmlns:p14="http://schemas.microsoft.com/office/powerpoint/2010/main" val="9823973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cs typeface="Calibri Light"/>
              </a:rPr>
              <a:t>DGLVR Program History</a:t>
            </a: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6" name="TextBox 5">
            <a:extLst>
              <a:ext uri="{FF2B5EF4-FFF2-40B4-BE49-F238E27FC236}">
                <a16:creationId xmlns:a16="http://schemas.microsoft.com/office/drawing/2014/main" id="{1A4CE3CD-80C2-E149-5893-92CD03CC1207}"/>
              </a:ext>
            </a:extLst>
          </p:cNvPr>
          <p:cNvSpPr txBox="1"/>
          <p:nvPr/>
        </p:nvSpPr>
        <p:spPr>
          <a:xfrm>
            <a:off x="2629636" y="1346185"/>
            <a:ext cx="4134045" cy="1061829"/>
          </a:xfrm>
          <a:prstGeom prst="rect">
            <a:avLst/>
          </a:prstGeom>
          <a:solidFill>
            <a:schemeClr val="accent6">
              <a:lumMod val="20000"/>
              <a:lumOff val="80000"/>
            </a:schemeClr>
          </a:solidFill>
          <a:ln>
            <a:solidFill>
              <a:srgbClr val="00B050"/>
            </a:solidFill>
          </a:ln>
        </p:spPr>
        <p:txBody>
          <a:bodyPr wrap="square" rtlCol="0">
            <a:spAutoFit/>
          </a:bodyPr>
          <a:lstStyle/>
          <a:p>
            <a:pPr algn="ctr" defTabSz="685800"/>
            <a:r>
              <a:rPr lang="en-US" sz="2100" dirty="0">
                <a:solidFill>
                  <a:srgbClr val="4472C4"/>
                </a:solidFill>
                <a:latin typeface="Calibri" panose="020F0502020204030204"/>
              </a:rPr>
              <a:t>Section 9106 of the PA Vehicle Code</a:t>
            </a:r>
          </a:p>
          <a:p>
            <a:pPr algn="ctr" defTabSz="685800"/>
            <a:r>
              <a:rPr lang="en-US" sz="2100" dirty="0">
                <a:solidFill>
                  <a:prstClr val="black"/>
                </a:solidFill>
                <a:latin typeface="Calibri" panose="020F0502020204030204"/>
              </a:rPr>
              <a:t>Non-lapsing annual allocation of </a:t>
            </a:r>
            <a:r>
              <a:rPr lang="en-US" sz="2100" b="1" dirty="0">
                <a:solidFill>
                  <a:prstClr val="black"/>
                </a:solidFill>
                <a:latin typeface="Calibri" panose="020F0502020204030204"/>
              </a:rPr>
              <a:t>$35 million </a:t>
            </a:r>
            <a:r>
              <a:rPr lang="en-US" sz="2100" dirty="0">
                <a:solidFill>
                  <a:prstClr val="black"/>
                </a:solidFill>
                <a:latin typeface="Calibri" panose="020F0502020204030204"/>
              </a:rPr>
              <a:t>for the DGR Program </a:t>
            </a:r>
          </a:p>
        </p:txBody>
      </p:sp>
      <p:sp>
        <p:nvSpPr>
          <p:cNvPr id="8" name="TextBox 7">
            <a:extLst>
              <a:ext uri="{FF2B5EF4-FFF2-40B4-BE49-F238E27FC236}">
                <a16:creationId xmlns:a16="http://schemas.microsoft.com/office/drawing/2014/main" id="{3763358C-3A72-B8A1-2313-5907BD743E2D}"/>
              </a:ext>
            </a:extLst>
          </p:cNvPr>
          <p:cNvSpPr txBox="1"/>
          <p:nvPr/>
        </p:nvSpPr>
        <p:spPr>
          <a:xfrm>
            <a:off x="614082" y="3039687"/>
            <a:ext cx="4105871" cy="1677382"/>
          </a:xfrm>
          <a:prstGeom prst="rect">
            <a:avLst/>
          </a:prstGeom>
          <a:solidFill>
            <a:schemeClr val="accent6">
              <a:lumMod val="20000"/>
              <a:lumOff val="80000"/>
            </a:schemeClr>
          </a:solidFill>
          <a:ln>
            <a:solidFill>
              <a:srgbClr val="00B050"/>
            </a:solidFill>
          </a:ln>
        </p:spPr>
        <p:txBody>
          <a:bodyPr wrap="square" rtlCol="0">
            <a:spAutoFit/>
          </a:bodyPr>
          <a:lstStyle/>
          <a:p>
            <a:pPr algn="ctr" defTabSz="685800"/>
            <a:r>
              <a:rPr lang="en-US" sz="2100" b="1" dirty="0">
                <a:solidFill>
                  <a:prstClr val="black"/>
                </a:solidFill>
                <a:latin typeface="Calibri" panose="020F0502020204030204"/>
              </a:rPr>
              <a:t>$28 million</a:t>
            </a:r>
            <a:r>
              <a:rPr lang="en-US" sz="2100" dirty="0">
                <a:solidFill>
                  <a:prstClr val="black"/>
                </a:solidFill>
                <a:latin typeface="Calibri" panose="020F0502020204030204"/>
              </a:rPr>
              <a:t>: PA State Conservation Commission (SCC)</a:t>
            </a:r>
          </a:p>
          <a:p>
            <a:pPr algn="ctr" defTabSz="685800"/>
            <a:endParaRPr lang="en-US" sz="2100" dirty="0">
              <a:solidFill>
                <a:prstClr val="black"/>
              </a:solidFill>
              <a:latin typeface="Calibri" panose="020F0502020204030204"/>
            </a:endParaRPr>
          </a:p>
          <a:p>
            <a:pPr defTabSz="685800"/>
            <a:r>
              <a:rPr lang="en-US" sz="2000" b="1" dirty="0">
                <a:solidFill>
                  <a:prstClr val="black"/>
                </a:solidFill>
                <a:latin typeface="Calibri" panose="020F0502020204030204"/>
              </a:rPr>
              <a:t>$ 8 million </a:t>
            </a:r>
            <a:r>
              <a:rPr lang="en-US" sz="2000" dirty="0">
                <a:solidFill>
                  <a:prstClr val="black"/>
                </a:solidFill>
                <a:latin typeface="Calibri" panose="020F0502020204030204"/>
              </a:rPr>
              <a:t>for Low Volume Roads </a:t>
            </a:r>
          </a:p>
          <a:p>
            <a:pPr defTabSz="685800"/>
            <a:r>
              <a:rPr lang="en-US" sz="2000" b="1" dirty="0">
                <a:solidFill>
                  <a:prstClr val="black"/>
                </a:solidFill>
              </a:rPr>
              <a:t>$20 million </a:t>
            </a:r>
            <a:r>
              <a:rPr lang="en-US" sz="2000" dirty="0">
                <a:solidFill>
                  <a:prstClr val="black"/>
                </a:solidFill>
              </a:rPr>
              <a:t>for Dirt and Gravel Roads </a:t>
            </a:r>
          </a:p>
        </p:txBody>
      </p:sp>
      <p:sp>
        <p:nvSpPr>
          <p:cNvPr id="11" name="TextBox 10">
            <a:extLst>
              <a:ext uri="{FF2B5EF4-FFF2-40B4-BE49-F238E27FC236}">
                <a16:creationId xmlns:a16="http://schemas.microsoft.com/office/drawing/2014/main" id="{FD744988-D270-6D56-BD24-56CB0A7FDE8C}"/>
              </a:ext>
            </a:extLst>
          </p:cNvPr>
          <p:cNvSpPr txBox="1"/>
          <p:nvPr/>
        </p:nvSpPr>
        <p:spPr>
          <a:xfrm>
            <a:off x="5517299" y="3039687"/>
            <a:ext cx="3523211" cy="1061829"/>
          </a:xfrm>
          <a:prstGeom prst="rect">
            <a:avLst/>
          </a:prstGeom>
          <a:solidFill>
            <a:schemeClr val="accent6">
              <a:lumMod val="20000"/>
              <a:lumOff val="80000"/>
            </a:schemeClr>
          </a:solidFill>
          <a:ln>
            <a:solidFill>
              <a:srgbClr val="00B050"/>
            </a:solidFill>
          </a:ln>
        </p:spPr>
        <p:txBody>
          <a:bodyPr wrap="square" rtlCol="0">
            <a:spAutoFit/>
          </a:bodyPr>
          <a:lstStyle/>
          <a:p>
            <a:pPr algn="ctr" defTabSz="685800"/>
            <a:r>
              <a:rPr lang="en-US" sz="2100" b="1" dirty="0">
                <a:solidFill>
                  <a:prstClr val="black"/>
                </a:solidFill>
                <a:latin typeface="Calibri" panose="020F0502020204030204"/>
              </a:rPr>
              <a:t>$7 million</a:t>
            </a:r>
            <a:r>
              <a:rPr lang="en-US" sz="2100" dirty="0">
                <a:solidFill>
                  <a:prstClr val="black"/>
                </a:solidFill>
                <a:latin typeface="Calibri" panose="020F0502020204030204"/>
              </a:rPr>
              <a:t>: PA Department of Conservation and Natural Resources (DCNR)</a:t>
            </a:r>
          </a:p>
        </p:txBody>
      </p:sp>
      <p:sp>
        <p:nvSpPr>
          <p:cNvPr id="13" name="Arrow: Down 12">
            <a:extLst>
              <a:ext uri="{FF2B5EF4-FFF2-40B4-BE49-F238E27FC236}">
                <a16:creationId xmlns:a16="http://schemas.microsoft.com/office/drawing/2014/main" id="{8ACFBC03-E907-8DAC-18B9-EF3251ECB99C}"/>
              </a:ext>
            </a:extLst>
          </p:cNvPr>
          <p:cNvSpPr/>
          <p:nvPr/>
        </p:nvSpPr>
        <p:spPr>
          <a:xfrm rot="2659630">
            <a:off x="4308464" y="2540162"/>
            <a:ext cx="301691" cy="43716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5" name="Arrow: Down 14">
            <a:extLst>
              <a:ext uri="{FF2B5EF4-FFF2-40B4-BE49-F238E27FC236}">
                <a16:creationId xmlns:a16="http://schemas.microsoft.com/office/drawing/2014/main" id="{2E37E07A-ADEB-D634-60EE-CF78ADCAB0E4}"/>
              </a:ext>
            </a:extLst>
          </p:cNvPr>
          <p:cNvSpPr/>
          <p:nvPr/>
        </p:nvSpPr>
        <p:spPr>
          <a:xfrm rot="19110339">
            <a:off x="5256727" y="2520613"/>
            <a:ext cx="314929" cy="43076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Tree>
    <p:extLst>
      <p:ext uri="{BB962C8B-B14F-4D97-AF65-F5344CB8AC3E}">
        <p14:creationId xmlns:p14="http://schemas.microsoft.com/office/powerpoint/2010/main" val="194369638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3.8.6 Pre-Project Logistics</a:t>
            </a:r>
          </a:p>
        </p:txBody>
      </p:sp>
      <p:sp>
        <p:nvSpPr>
          <p:cNvPr id="4" name="Subtitle 2">
            <a:extLst>
              <a:ext uri="{FF2B5EF4-FFF2-40B4-BE49-F238E27FC236}">
                <a16:creationId xmlns:a16="http://schemas.microsoft.com/office/drawing/2014/main" id="{E57B7850-6184-44BD-1B46-699EB28099DA}"/>
              </a:ext>
            </a:extLst>
          </p:cNvPr>
          <p:cNvSpPr txBox="1">
            <a:spLocks/>
          </p:cNvSpPr>
          <p:nvPr/>
        </p:nvSpPr>
        <p:spPr>
          <a:xfrm>
            <a:off x="485775" y="1320609"/>
            <a:ext cx="9429750" cy="46650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u="sng" kern="1200" dirty="0">
                <a:solidFill>
                  <a:schemeClr val="tx1"/>
                </a:solidFill>
                <a:effectLst/>
                <a:latin typeface="+mn-lt"/>
                <a:ea typeface="+mn-ea"/>
                <a:cs typeface="+mn-cs"/>
              </a:rPr>
              <a:t>Pre project logistics</a:t>
            </a:r>
          </a:p>
          <a:p>
            <a:r>
              <a:rPr lang="en-US" sz="3200" kern="1200" dirty="0">
                <a:solidFill>
                  <a:schemeClr val="tx1"/>
                </a:solidFill>
                <a:effectLst/>
                <a:latin typeface="+mn-lt"/>
                <a:ea typeface="+mn-ea"/>
                <a:cs typeface="+mn-cs"/>
              </a:rPr>
              <a:t>It is the responsibility of the </a:t>
            </a:r>
            <a:r>
              <a:rPr lang="en-US" sz="3200" u="sng" kern="1200" dirty="0">
                <a:solidFill>
                  <a:schemeClr val="tx1"/>
                </a:solidFill>
                <a:effectLst/>
                <a:latin typeface="+mn-lt"/>
                <a:ea typeface="+mn-ea"/>
                <a:cs typeface="+mn-cs"/>
              </a:rPr>
              <a:t>grant recipient</a:t>
            </a:r>
            <a:r>
              <a:rPr lang="en-US" sz="3200" kern="1200" dirty="0">
                <a:solidFill>
                  <a:schemeClr val="tx1"/>
                </a:solidFill>
                <a:effectLst/>
                <a:latin typeface="+mn-lt"/>
                <a:ea typeface="+mn-ea"/>
                <a:cs typeface="+mn-cs"/>
              </a:rPr>
              <a:t> to </a:t>
            </a:r>
            <a:r>
              <a:rPr lang="en-US" sz="3200" dirty="0"/>
              <a:t>e</a:t>
            </a:r>
            <a:r>
              <a:rPr lang="en-US" sz="3200" kern="1200" dirty="0">
                <a:solidFill>
                  <a:schemeClr val="tx1"/>
                </a:solidFill>
                <a:effectLst/>
                <a:latin typeface="+mn-lt"/>
                <a:ea typeface="+mn-ea"/>
                <a:cs typeface="+mn-cs"/>
              </a:rPr>
              <a:t>nsure that all necessary permits are obtained and any other pre-project requirements are met (1-call, PNDI, etc.)</a:t>
            </a:r>
          </a:p>
          <a:p>
            <a:r>
              <a:rPr lang="en-US" sz="3200" kern="1200" dirty="0">
                <a:solidFill>
                  <a:schemeClr val="tx1"/>
                </a:solidFill>
                <a:effectLst/>
                <a:latin typeface="+mn-lt"/>
                <a:ea typeface="+mn-ea"/>
                <a:cs typeface="+mn-cs"/>
              </a:rPr>
              <a:t>It is the responsibility of the </a:t>
            </a:r>
            <a:r>
              <a:rPr lang="en-US" sz="3200" u="sng" kern="1200" dirty="0">
                <a:solidFill>
                  <a:schemeClr val="tx1"/>
                </a:solidFill>
                <a:effectLst/>
                <a:latin typeface="+mn-lt"/>
                <a:ea typeface="+mn-ea"/>
                <a:cs typeface="+mn-cs"/>
              </a:rPr>
              <a:t>district</a:t>
            </a:r>
            <a:r>
              <a:rPr lang="en-US" sz="3200" kern="1200" dirty="0">
                <a:solidFill>
                  <a:schemeClr val="tx1"/>
                </a:solidFill>
                <a:effectLst/>
                <a:latin typeface="+mn-lt"/>
                <a:ea typeface="+mn-ea"/>
                <a:cs typeface="+mn-cs"/>
              </a:rPr>
              <a:t> to verify that permits have been obtained before work can begin on the portion of the project that requires a permit.</a:t>
            </a:r>
          </a:p>
        </p:txBody>
      </p:sp>
    </p:spTree>
    <p:extLst>
      <p:ext uri="{BB962C8B-B14F-4D97-AF65-F5344CB8AC3E}">
        <p14:creationId xmlns:p14="http://schemas.microsoft.com/office/powerpoint/2010/main" val="359607590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3.8.6 Pre-Project Logistics</a:t>
            </a:r>
          </a:p>
        </p:txBody>
      </p:sp>
      <p:sp>
        <p:nvSpPr>
          <p:cNvPr id="4" name="Subtitle 2">
            <a:extLst>
              <a:ext uri="{FF2B5EF4-FFF2-40B4-BE49-F238E27FC236}">
                <a16:creationId xmlns:a16="http://schemas.microsoft.com/office/drawing/2014/main" id="{E57B7850-6184-44BD-1B46-699EB28099DA}"/>
              </a:ext>
            </a:extLst>
          </p:cNvPr>
          <p:cNvSpPr txBox="1">
            <a:spLocks/>
          </p:cNvSpPr>
          <p:nvPr/>
        </p:nvSpPr>
        <p:spPr>
          <a:xfrm>
            <a:off x="485775" y="1320609"/>
            <a:ext cx="9429750" cy="46650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u="sng" dirty="0"/>
              <a:t>Pre project logistics</a:t>
            </a:r>
          </a:p>
          <a:p>
            <a:pPr lvl="0"/>
            <a:r>
              <a:rPr lang="en-US" sz="3200" kern="1200" dirty="0">
                <a:solidFill>
                  <a:schemeClr val="tx1"/>
                </a:solidFill>
                <a:effectLst/>
                <a:latin typeface="+mn-lt"/>
                <a:ea typeface="+mn-ea"/>
                <a:cs typeface="+mn-cs"/>
              </a:rPr>
              <a:t>Pre-project meeting </a:t>
            </a:r>
            <a:r>
              <a:rPr lang="en-US" sz="2000" i="1" kern="1200" dirty="0">
                <a:solidFill>
                  <a:schemeClr val="tx1"/>
                </a:solidFill>
                <a:effectLst/>
                <a:latin typeface="+mn-lt"/>
                <a:ea typeface="+mn-ea"/>
                <a:cs typeface="+mn-cs"/>
              </a:rPr>
              <a:t>(separate from pre-application meeting)</a:t>
            </a:r>
            <a:endParaRPr lang="en-US" sz="3200" i="1" kern="1200" dirty="0">
              <a:solidFill>
                <a:schemeClr val="tx1"/>
              </a:solidFill>
              <a:effectLst/>
              <a:latin typeface="+mn-lt"/>
              <a:ea typeface="+mn-ea"/>
              <a:cs typeface="+mn-cs"/>
            </a:endParaRPr>
          </a:p>
          <a:p>
            <a:pPr lvl="1"/>
            <a:r>
              <a:rPr lang="en-US" sz="2800" dirty="0"/>
              <a:t>Grant recipients MUST notify the conservation district before beginning work on a project.</a:t>
            </a:r>
          </a:p>
          <a:p>
            <a:pPr lvl="1"/>
            <a:r>
              <a:rPr lang="en-US" sz="2800" dirty="0"/>
              <a:t> The amount of notice is spelled out in the contract with the district. </a:t>
            </a:r>
          </a:p>
          <a:p>
            <a:pPr lvl="1"/>
            <a:r>
              <a:rPr lang="en-US" sz="2800" kern="1200" dirty="0">
                <a:solidFill>
                  <a:schemeClr val="tx1"/>
                </a:solidFill>
                <a:effectLst/>
                <a:latin typeface="+mn-lt"/>
                <a:ea typeface="+mn-ea"/>
                <a:cs typeface="+mn-cs"/>
              </a:rPr>
              <a:t>Contractors and sub-contractors are strongly encouraged to attend.</a:t>
            </a:r>
          </a:p>
          <a:p>
            <a:pPr lvl="1"/>
            <a:r>
              <a:rPr lang="en-US" sz="2800" kern="1200" dirty="0">
                <a:solidFill>
                  <a:schemeClr val="tx1"/>
                </a:solidFill>
                <a:effectLst/>
                <a:latin typeface="+mn-lt"/>
                <a:ea typeface="+mn-ea"/>
                <a:cs typeface="+mn-cs"/>
              </a:rPr>
              <a:t>Notify Center</a:t>
            </a:r>
            <a:r>
              <a:rPr lang="en-US" sz="2800" kern="1200" baseline="0" dirty="0">
                <a:solidFill>
                  <a:schemeClr val="tx1"/>
                </a:solidFill>
                <a:effectLst/>
                <a:latin typeface="+mn-lt"/>
                <a:ea typeface="+mn-ea"/>
                <a:cs typeface="+mn-cs"/>
              </a:rPr>
              <a:t> of planned DSA placements.</a:t>
            </a:r>
          </a:p>
          <a:p>
            <a:pPr lvl="1"/>
            <a:r>
              <a:rPr lang="en-US" sz="2800" dirty="0"/>
              <a:t>Checklist available</a:t>
            </a:r>
            <a:r>
              <a:rPr lang="en-US" sz="2800" kern="1200" baseline="0" dirty="0">
                <a:solidFill>
                  <a:schemeClr val="tx1"/>
                </a:solidFill>
                <a:effectLst/>
                <a:latin typeface="+mn-lt"/>
                <a:ea typeface="+mn-ea"/>
                <a:cs typeface="+mn-cs"/>
              </a:rPr>
              <a:t> </a:t>
            </a:r>
            <a:endParaRPr lang="en-US" sz="28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27509918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cs typeface="Calibri"/>
              </a:rPr>
              <a:t>Chapter 3: Conservation District Role</a:t>
            </a: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cs typeface="Calibri Light"/>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7773"/>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11" name="Subtitle 2">
            <a:extLst>
              <a:ext uri="{FF2B5EF4-FFF2-40B4-BE49-F238E27FC236}">
                <a16:creationId xmlns:a16="http://schemas.microsoft.com/office/drawing/2014/main" id="{14B63144-8C74-93FA-594E-C3E3277ECEAA}"/>
              </a:ext>
            </a:extLst>
          </p:cNvPr>
          <p:cNvSpPr txBox="1">
            <a:spLocks/>
          </p:cNvSpPr>
          <p:nvPr/>
        </p:nvSpPr>
        <p:spPr>
          <a:xfrm>
            <a:off x="471256" y="1175168"/>
            <a:ext cx="8229600" cy="4953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b="1" u="sng" baseline="0" dirty="0">
                <a:solidFill>
                  <a:schemeClr val="accent1"/>
                </a:solidFill>
              </a:rPr>
              <a:t>3.8 Administering Projects</a:t>
            </a:r>
          </a:p>
          <a:p>
            <a:pPr marL="457200" lvl="1" indent="0">
              <a:buNone/>
            </a:pPr>
            <a:r>
              <a:rPr lang="en-US" dirty="0">
                <a:solidFill>
                  <a:schemeClr val="bg1">
                    <a:lumMod val="50000"/>
                  </a:schemeClr>
                </a:solidFill>
              </a:rPr>
              <a:t>3.8.1 Notification to Applicants</a:t>
            </a:r>
          </a:p>
          <a:p>
            <a:pPr marL="457200" lvl="1" indent="0">
              <a:buNone/>
            </a:pPr>
            <a:r>
              <a:rPr lang="en-US" dirty="0">
                <a:solidFill>
                  <a:schemeClr val="bg1">
                    <a:lumMod val="50000"/>
                  </a:schemeClr>
                </a:solidFill>
              </a:rPr>
              <a:t>3.8.2 Pre-Application Site Visit</a:t>
            </a:r>
          </a:p>
          <a:p>
            <a:pPr marL="457200" lvl="1" indent="0">
              <a:buNone/>
            </a:pPr>
            <a:r>
              <a:rPr lang="en-US" dirty="0">
                <a:solidFill>
                  <a:schemeClr val="bg1">
                    <a:lumMod val="50000"/>
                  </a:schemeClr>
                </a:solidFill>
              </a:rPr>
              <a:t>3.8.3 Pre-Design Site Visit</a:t>
            </a:r>
          </a:p>
          <a:p>
            <a:pPr marL="457200" lvl="1" indent="0">
              <a:buNone/>
            </a:pPr>
            <a:r>
              <a:rPr lang="en-US" dirty="0">
                <a:solidFill>
                  <a:schemeClr val="bg1">
                    <a:lumMod val="50000"/>
                  </a:schemeClr>
                </a:solidFill>
              </a:rPr>
              <a:t>3.8.4 Receiving Grant Applications</a:t>
            </a:r>
          </a:p>
          <a:p>
            <a:pPr marL="457200" lvl="1" indent="0">
              <a:buNone/>
            </a:pPr>
            <a:r>
              <a:rPr lang="en-US" dirty="0">
                <a:solidFill>
                  <a:schemeClr val="bg1">
                    <a:lumMod val="50000"/>
                  </a:schemeClr>
                </a:solidFill>
              </a:rPr>
              <a:t>3.8.5 Contracting</a:t>
            </a:r>
          </a:p>
          <a:p>
            <a:pPr marL="457200" lvl="1" indent="0">
              <a:buNone/>
            </a:pPr>
            <a:r>
              <a:rPr lang="en-US" dirty="0">
                <a:solidFill>
                  <a:schemeClr val="bg1">
                    <a:lumMod val="50000"/>
                  </a:schemeClr>
                </a:solidFill>
              </a:rPr>
              <a:t>3.8.6 Pre-Project Logistics</a:t>
            </a:r>
          </a:p>
          <a:p>
            <a:pPr marL="457200" lvl="1" indent="0">
              <a:buNone/>
            </a:pPr>
            <a:r>
              <a:rPr lang="en-US" b="1" dirty="0">
                <a:solidFill>
                  <a:schemeClr val="accent1"/>
                </a:solidFill>
              </a:rPr>
              <a:t>3.8.7 Project Oversight</a:t>
            </a:r>
          </a:p>
          <a:p>
            <a:pPr marL="457200" lvl="1" indent="0">
              <a:buNone/>
            </a:pPr>
            <a:r>
              <a:rPr lang="en-US" dirty="0">
                <a:solidFill>
                  <a:schemeClr val="bg1">
                    <a:lumMod val="50000"/>
                  </a:schemeClr>
                </a:solidFill>
              </a:rPr>
              <a:t>3.8.8 Contract Amendments</a:t>
            </a:r>
          </a:p>
          <a:p>
            <a:pPr marL="457200" lvl="1" indent="0">
              <a:buNone/>
            </a:pPr>
            <a:r>
              <a:rPr lang="en-US" dirty="0"/>
              <a:t>3.8.9 Project Completion</a:t>
            </a:r>
          </a:p>
          <a:p>
            <a:pPr marL="457200" lvl="1" indent="0">
              <a:buNone/>
            </a:pPr>
            <a:r>
              <a:rPr lang="en-US" dirty="0"/>
              <a:t>3.8.10 Project File Retention</a:t>
            </a:r>
          </a:p>
        </p:txBody>
      </p:sp>
    </p:spTree>
    <p:extLst>
      <p:ext uri="{BB962C8B-B14F-4D97-AF65-F5344CB8AC3E}">
        <p14:creationId xmlns:p14="http://schemas.microsoft.com/office/powerpoint/2010/main" val="187000303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3.8.7 Project Oversight</a:t>
            </a:r>
          </a:p>
        </p:txBody>
      </p:sp>
      <p:sp>
        <p:nvSpPr>
          <p:cNvPr id="4" name="Subtitle 2">
            <a:extLst>
              <a:ext uri="{FF2B5EF4-FFF2-40B4-BE49-F238E27FC236}">
                <a16:creationId xmlns:a16="http://schemas.microsoft.com/office/drawing/2014/main" id="{E57B7850-6184-44BD-1B46-699EB28099DA}"/>
              </a:ext>
            </a:extLst>
          </p:cNvPr>
          <p:cNvSpPr txBox="1">
            <a:spLocks/>
          </p:cNvSpPr>
          <p:nvPr/>
        </p:nvSpPr>
        <p:spPr>
          <a:xfrm>
            <a:off x="485775" y="1320609"/>
            <a:ext cx="9429750" cy="46650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3200" b="1" u="sng" kern="1200" dirty="0">
                <a:solidFill>
                  <a:schemeClr val="tx1"/>
                </a:solidFill>
                <a:effectLst/>
                <a:latin typeface="+mn-lt"/>
                <a:ea typeface="+mn-ea"/>
                <a:cs typeface="+mn-cs"/>
              </a:rPr>
              <a:t>Project Oversight</a:t>
            </a:r>
          </a:p>
          <a:p>
            <a:pPr lvl="0"/>
            <a:r>
              <a:rPr lang="en-US" sz="2800" kern="1200" dirty="0">
                <a:solidFill>
                  <a:schemeClr val="tx1"/>
                </a:solidFill>
                <a:effectLst/>
                <a:latin typeface="+mn-lt"/>
                <a:ea typeface="+mn-ea"/>
                <a:cs typeface="+mn-cs"/>
              </a:rPr>
              <a:t>District must ensure that project work is performed in accordance with contract and attachments, as well as Program policy and standards:</a:t>
            </a:r>
            <a:endParaRPr lang="en-US" sz="4000" kern="1200" dirty="0">
              <a:solidFill>
                <a:schemeClr val="tx1"/>
              </a:solidFill>
              <a:effectLst/>
              <a:latin typeface="+mn-lt"/>
              <a:ea typeface="+mn-ea"/>
              <a:cs typeface="+mn-cs"/>
            </a:endParaRPr>
          </a:p>
          <a:p>
            <a:pPr lvl="2"/>
            <a:r>
              <a:rPr lang="en-US" sz="2800" kern="1200" dirty="0">
                <a:solidFill>
                  <a:schemeClr val="tx1"/>
                </a:solidFill>
                <a:effectLst/>
                <a:latin typeface="+mn-lt"/>
                <a:ea typeface="+mn-ea"/>
                <a:cs typeface="+mn-cs"/>
              </a:rPr>
              <a:t>Stay involved</a:t>
            </a:r>
            <a:endParaRPr lang="en-US" sz="4000" kern="1200" dirty="0">
              <a:solidFill>
                <a:schemeClr val="tx1"/>
              </a:solidFill>
              <a:effectLst/>
              <a:latin typeface="+mn-lt"/>
              <a:ea typeface="+mn-ea"/>
              <a:cs typeface="+mn-cs"/>
            </a:endParaRPr>
          </a:p>
          <a:p>
            <a:pPr lvl="2"/>
            <a:r>
              <a:rPr lang="en-US" sz="2800" kern="1200" dirty="0">
                <a:solidFill>
                  <a:schemeClr val="tx1"/>
                </a:solidFill>
                <a:effectLst/>
                <a:latin typeface="+mn-lt"/>
                <a:ea typeface="+mn-ea"/>
                <a:cs typeface="+mn-cs"/>
              </a:rPr>
              <a:t>Have an on-site presence</a:t>
            </a:r>
            <a:endParaRPr lang="en-US" sz="4000" kern="1200" dirty="0">
              <a:solidFill>
                <a:schemeClr val="tx1"/>
              </a:solidFill>
              <a:effectLst/>
              <a:latin typeface="+mn-lt"/>
              <a:ea typeface="+mn-ea"/>
              <a:cs typeface="+mn-cs"/>
            </a:endParaRPr>
          </a:p>
          <a:p>
            <a:pPr lvl="2"/>
            <a:r>
              <a:rPr lang="en-US" sz="2800" kern="1200" dirty="0">
                <a:solidFill>
                  <a:schemeClr val="tx1"/>
                </a:solidFill>
                <a:effectLst/>
                <a:latin typeface="+mn-lt"/>
                <a:ea typeface="+mn-ea"/>
                <a:cs typeface="+mn-cs"/>
              </a:rPr>
              <a:t>Pay attention</a:t>
            </a:r>
            <a:endParaRPr lang="en-US" sz="4000" kern="1200" dirty="0">
              <a:solidFill>
                <a:schemeClr val="tx1"/>
              </a:solidFill>
              <a:effectLst/>
              <a:latin typeface="+mn-lt"/>
              <a:ea typeface="+mn-ea"/>
              <a:cs typeface="+mn-cs"/>
            </a:endParaRPr>
          </a:p>
          <a:p>
            <a:pPr lvl="2"/>
            <a:r>
              <a:rPr lang="en-US" sz="2800" kern="1200" dirty="0">
                <a:solidFill>
                  <a:schemeClr val="tx1"/>
                </a:solidFill>
                <a:effectLst/>
                <a:latin typeface="+mn-lt"/>
                <a:ea typeface="+mn-ea"/>
                <a:cs typeface="+mn-cs"/>
              </a:rPr>
              <a:t>Call </a:t>
            </a:r>
            <a:r>
              <a:rPr lang="en-US" sz="2800" dirty="0"/>
              <a:t>Center/SCC </a:t>
            </a:r>
            <a:r>
              <a:rPr lang="en-US" sz="2800" kern="1200" dirty="0">
                <a:solidFill>
                  <a:schemeClr val="tx1"/>
                </a:solidFill>
                <a:effectLst/>
                <a:latin typeface="+mn-lt"/>
                <a:ea typeface="+mn-ea"/>
                <a:cs typeface="+mn-cs"/>
              </a:rPr>
              <a:t>for help if needed</a:t>
            </a:r>
            <a:endParaRPr lang="en-US" sz="4000" kern="1200" dirty="0">
              <a:solidFill>
                <a:schemeClr val="tx1"/>
              </a:solidFill>
              <a:effectLst/>
              <a:latin typeface="+mn-lt"/>
              <a:ea typeface="+mn-ea"/>
              <a:cs typeface="+mn-cs"/>
            </a:endParaRPr>
          </a:p>
          <a:p>
            <a:pPr lvl="2"/>
            <a:r>
              <a:rPr lang="en-US" sz="2800" kern="1200" dirty="0">
                <a:solidFill>
                  <a:schemeClr val="tx1"/>
                </a:solidFill>
                <a:effectLst/>
                <a:latin typeface="+mn-lt"/>
                <a:ea typeface="+mn-ea"/>
                <a:cs typeface="+mn-cs"/>
              </a:rPr>
              <a:t>No excuses!</a:t>
            </a:r>
            <a:endParaRPr lang="en-US" sz="4000" kern="1200" dirty="0">
              <a:solidFill>
                <a:schemeClr val="tx1"/>
              </a:solidFill>
              <a:effectLst/>
              <a:latin typeface="+mn-lt"/>
              <a:ea typeface="+mn-ea"/>
              <a:cs typeface="+mn-cs"/>
            </a:endParaRPr>
          </a:p>
          <a:p>
            <a:r>
              <a:rPr lang="en-US" sz="2800" kern="1200" dirty="0">
                <a:solidFill>
                  <a:schemeClr val="tx1"/>
                </a:solidFill>
                <a:effectLst/>
                <a:latin typeface="+mn-lt"/>
                <a:ea typeface="+mn-ea"/>
                <a:cs typeface="+mn-cs"/>
              </a:rPr>
              <a:t>When it comes to project oversight, remember…</a:t>
            </a:r>
            <a:endParaRPr lang="en-US" sz="4000" kern="1200" dirty="0">
              <a:solidFill>
                <a:srgbClr val="FF0000"/>
              </a:solidFill>
              <a:effectLst/>
              <a:latin typeface="+mn-lt"/>
              <a:ea typeface="+mn-ea"/>
              <a:cs typeface="+mn-cs"/>
            </a:endParaRPr>
          </a:p>
          <a:p>
            <a:pPr lvl="1"/>
            <a:endParaRPr lang="en-US" sz="28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183695758"/>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3.8.6 Pre-Project Logistics</a:t>
            </a:r>
          </a:p>
        </p:txBody>
      </p:sp>
      <p:pic>
        <p:nvPicPr>
          <p:cNvPr id="5" name="Picture 4" descr="A picture containing outdoor, sky, grass&#10;&#10;Description automatically generated">
            <a:extLst>
              <a:ext uri="{FF2B5EF4-FFF2-40B4-BE49-F238E27FC236}">
                <a16:creationId xmlns:a16="http://schemas.microsoft.com/office/drawing/2014/main" id="{E465A545-FE19-1A13-9BFC-FFE6819D06E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6146" y="-15227"/>
            <a:ext cx="12019708" cy="6873227"/>
          </a:xfrm>
          <a:prstGeom prst="rect">
            <a:avLst/>
          </a:prstGeom>
        </p:spPr>
      </p:pic>
      <p:sp>
        <p:nvSpPr>
          <p:cNvPr id="6" name="Subtitle 2">
            <a:extLst>
              <a:ext uri="{FF2B5EF4-FFF2-40B4-BE49-F238E27FC236}">
                <a16:creationId xmlns:a16="http://schemas.microsoft.com/office/drawing/2014/main" id="{3EBA5A8A-6D66-B17C-8EDC-BDFC82B96BBA}"/>
              </a:ext>
            </a:extLst>
          </p:cNvPr>
          <p:cNvSpPr txBox="1">
            <a:spLocks/>
          </p:cNvSpPr>
          <p:nvPr/>
        </p:nvSpPr>
        <p:spPr>
          <a:xfrm>
            <a:off x="1981200" y="5968385"/>
            <a:ext cx="8229600" cy="685800"/>
          </a:xfrm>
          <a:prstGeom prst="rect">
            <a:avLst/>
          </a:prstGeom>
          <a:solidFill>
            <a:schemeClr val="bg1">
              <a:alpha val="65098"/>
            </a:schemeClr>
          </a:solidFill>
        </p:spPr>
        <p:txBody>
          <a:bodyPr vert="horz" lIns="91440" tIns="45720" rIns="91440" bIns="45720" rtlCol="0" anchor="ct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5400" b="1" dirty="0">
                <a:ln/>
                <a:effectLst>
                  <a:outerShdw blurRad="38100" dist="38100" dir="2700000" algn="tl">
                    <a:srgbClr val="000000">
                      <a:alpha val="43137"/>
                    </a:srgbClr>
                  </a:outerShdw>
                </a:effectLst>
              </a:rPr>
              <a:t>More involvement = better projects</a:t>
            </a:r>
          </a:p>
        </p:txBody>
      </p:sp>
      <p:sp>
        <p:nvSpPr>
          <p:cNvPr id="7" name="Rectangle 6">
            <a:extLst>
              <a:ext uri="{FF2B5EF4-FFF2-40B4-BE49-F238E27FC236}">
                <a16:creationId xmlns:a16="http://schemas.microsoft.com/office/drawing/2014/main" id="{A1552B5B-FE5A-05D4-2477-6F8EED2CAB42}"/>
              </a:ext>
            </a:extLst>
          </p:cNvPr>
          <p:cNvSpPr/>
          <p:nvPr/>
        </p:nvSpPr>
        <p:spPr>
          <a:xfrm>
            <a:off x="1497106" y="74584"/>
            <a:ext cx="9144000" cy="1446550"/>
          </a:xfrm>
          <a:prstGeom prst="rect">
            <a:avLst/>
          </a:prstGeom>
          <a:solidFill>
            <a:schemeClr val="bg1">
              <a:alpha val="65098"/>
            </a:schemeClr>
          </a:solid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kern="1200" dirty="0">
                <a:ln/>
                <a:latin typeface="+mn-lt"/>
                <a:ea typeface="+mn-ea"/>
                <a:cs typeface="+mn-cs"/>
              </a:rPr>
              <a:t>“You get what you </a:t>
            </a:r>
            <a:r>
              <a:rPr lang="en-US" sz="4400" b="1" u="sng" kern="1200" dirty="0">
                <a:ln/>
                <a:latin typeface="+mn-lt"/>
                <a:ea typeface="+mn-ea"/>
                <a:cs typeface="+mn-cs"/>
              </a:rPr>
              <a:t>inspect</a:t>
            </a:r>
            <a:r>
              <a:rPr lang="en-US" sz="4400" b="1" kern="1200" dirty="0">
                <a:ln/>
                <a:latin typeface="+mn-lt"/>
                <a:ea typeface="+mn-ea"/>
                <a:cs typeface="+mn-cs"/>
              </a:rPr>
              <a:t>, </a:t>
            </a:r>
          </a:p>
          <a:p>
            <a:pPr algn="ctr"/>
            <a:r>
              <a:rPr lang="en-US" sz="4400" b="1" kern="1200" dirty="0">
                <a:ln/>
                <a:latin typeface="+mn-lt"/>
                <a:ea typeface="+mn-ea"/>
                <a:cs typeface="+mn-cs"/>
              </a:rPr>
              <a:t>not what you </a:t>
            </a:r>
            <a:r>
              <a:rPr lang="en-US" sz="4400" b="1" u="sng" kern="1200" dirty="0">
                <a:ln/>
                <a:latin typeface="+mn-lt"/>
                <a:ea typeface="+mn-ea"/>
                <a:cs typeface="+mn-cs"/>
              </a:rPr>
              <a:t>expect</a:t>
            </a:r>
            <a:r>
              <a:rPr lang="en-US" sz="4400" b="1" kern="1200" dirty="0">
                <a:ln/>
                <a:latin typeface="+mn-lt"/>
                <a:ea typeface="+mn-ea"/>
                <a:cs typeface="+mn-cs"/>
              </a:rPr>
              <a:t>”</a:t>
            </a:r>
            <a:endParaRPr lang="en-US" sz="4400" b="1" dirty="0">
              <a:ln/>
            </a:endParaRPr>
          </a:p>
        </p:txBody>
      </p:sp>
    </p:spTree>
    <p:extLst>
      <p:ext uri="{BB962C8B-B14F-4D97-AF65-F5344CB8AC3E}">
        <p14:creationId xmlns:p14="http://schemas.microsoft.com/office/powerpoint/2010/main" val="1301195675"/>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3.8.7 Project Oversight</a:t>
            </a:r>
          </a:p>
        </p:txBody>
      </p:sp>
      <p:sp>
        <p:nvSpPr>
          <p:cNvPr id="4" name="Subtitle 2">
            <a:extLst>
              <a:ext uri="{FF2B5EF4-FFF2-40B4-BE49-F238E27FC236}">
                <a16:creationId xmlns:a16="http://schemas.microsoft.com/office/drawing/2014/main" id="{E57B7850-6184-44BD-1B46-699EB28099DA}"/>
              </a:ext>
            </a:extLst>
          </p:cNvPr>
          <p:cNvSpPr txBox="1">
            <a:spLocks/>
          </p:cNvSpPr>
          <p:nvPr/>
        </p:nvSpPr>
        <p:spPr>
          <a:xfrm>
            <a:off x="485775" y="1320609"/>
            <a:ext cx="6438900" cy="46650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3600" b="1" u="sng" kern="1200" dirty="0">
                <a:solidFill>
                  <a:schemeClr val="tx1"/>
                </a:solidFill>
                <a:effectLst/>
                <a:latin typeface="+mn-lt"/>
                <a:ea typeface="+mn-ea"/>
                <a:cs typeface="+mn-cs"/>
              </a:rPr>
              <a:t>Project Oversight</a:t>
            </a:r>
          </a:p>
          <a:p>
            <a:pPr lvl="0"/>
            <a:r>
              <a:rPr lang="en-US" sz="3200" kern="1200" dirty="0">
                <a:solidFill>
                  <a:schemeClr val="tx1"/>
                </a:solidFill>
                <a:effectLst/>
                <a:latin typeface="+mn-lt"/>
                <a:ea typeface="+mn-ea"/>
                <a:cs typeface="+mn-cs"/>
              </a:rPr>
              <a:t>Make sure you are on site:</a:t>
            </a:r>
          </a:p>
          <a:p>
            <a:pPr lvl="1"/>
            <a:r>
              <a:rPr lang="en-US" sz="2800" dirty="0"/>
              <a:t>First day(s) of project work</a:t>
            </a:r>
          </a:p>
          <a:p>
            <a:pPr lvl="1"/>
            <a:r>
              <a:rPr lang="en-US" sz="2800" dirty="0"/>
              <a:t>When project moves to a new phase or practice</a:t>
            </a:r>
          </a:p>
          <a:p>
            <a:pPr lvl="1"/>
            <a:r>
              <a:rPr lang="en-US" sz="2800" dirty="0"/>
              <a:t>When critical practices or practices new to the applicant are being installed</a:t>
            </a:r>
          </a:p>
          <a:p>
            <a:pPr lvl="1"/>
            <a:r>
              <a:rPr lang="en-US" sz="2800" dirty="0"/>
              <a:t>For regular check-ins</a:t>
            </a:r>
          </a:p>
          <a:p>
            <a:pPr lvl="1"/>
            <a:endParaRPr lang="en-US" sz="2800" kern="1200" dirty="0">
              <a:solidFill>
                <a:schemeClr val="tx1"/>
              </a:solidFill>
              <a:effectLst/>
              <a:latin typeface="+mn-lt"/>
              <a:ea typeface="+mn-ea"/>
              <a:cs typeface="+mn-cs"/>
            </a:endParaRPr>
          </a:p>
        </p:txBody>
      </p:sp>
      <p:pic>
        <p:nvPicPr>
          <p:cNvPr id="5" name="Picture 4">
            <a:extLst>
              <a:ext uri="{FF2B5EF4-FFF2-40B4-BE49-F238E27FC236}">
                <a16:creationId xmlns:a16="http://schemas.microsoft.com/office/drawing/2014/main" id="{C21A49F9-4685-3CEE-B6AA-87C4C7F560CE}"/>
              </a:ext>
            </a:extLst>
          </p:cNvPr>
          <p:cNvPicPr>
            <a:picLocks noChangeAspect="1"/>
          </p:cNvPicPr>
          <p:nvPr/>
        </p:nvPicPr>
        <p:blipFill>
          <a:blip r:embed="rId3"/>
          <a:stretch>
            <a:fillRect/>
          </a:stretch>
        </p:blipFill>
        <p:spPr>
          <a:xfrm>
            <a:off x="7063068" y="1513076"/>
            <a:ext cx="4514850" cy="4514850"/>
          </a:xfrm>
          <a:prstGeom prst="rect">
            <a:avLst/>
          </a:prstGeom>
        </p:spPr>
      </p:pic>
      <p:sp>
        <p:nvSpPr>
          <p:cNvPr id="6" name="TextBox 5">
            <a:extLst>
              <a:ext uri="{FF2B5EF4-FFF2-40B4-BE49-F238E27FC236}">
                <a16:creationId xmlns:a16="http://schemas.microsoft.com/office/drawing/2014/main" id="{24F0CC1E-63E3-32B4-949C-350041DCED24}"/>
              </a:ext>
            </a:extLst>
          </p:cNvPr>
          <p:cNvSpPr txBox="1"/>
          <p:nvPr/>
        </p:nvSpPr>
        <p:spPr>
          <a:xfrm>
            <a:off x="457200" y="6399311"/>
            <a:ext cx="9533967" cy="307777"/>
          </a:xfrm>
          <a:prstGeom prst="rect">
            <a:avLst/>
          </a:prstGeom>
          <a:noFill/>
        </p:spPr>
        <p:txBody>
          <a:bodyPr wrap="square" rtlCol="0">
            <a:spAutoFit/>
          </a:bodyPr>
          <a:lstStyle/>
          <a:p>
            <a:r>
              <a:rPr lang="en-US" sz="1400" dirty="0"/>
              <a:t>https://melmagazine.com/en-us/story/sunday-funnies-trapped-at-the-office </a:t>
            </a:r>
          </a:p>
        </p:txBody>
      </p:sp>
    </p:spTree>
    <p:extLst>
      <p:ext uri="{BB962C8B-B14F-4D97-AF65-F5344CB8AC3E}">
        <p14:creationId xmlns:p14="http://schemas.microsoft.com/office/powerpoint/2010/main" val="667500052"/>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3.8.7 Project Oversight</a:t>
            </a:r>
          </a:p>
        </p:txBody>
      </p:sp>
      <p:sp>
        <p:nvSpPr>
          <p:cNvPr id="4" name="Subtitle 2">
            <a:extLst>
              <a:ext uri="{FF2B5EF4-FFF2-40B4-BE49-F238E27FC236}">
                <a16:creationId xmlns:a16="http://schemas.microsoft.com/office/drawing/2014/main" id="{E57B7850-6184-44BD-1B46-699EB28099DA}"/>
              </a:ext>
            </a:extLst>
          </p:cNvPr>
          <p:cNvSpPr txBox="1">
            <a:spLocks/>
          </p:cNvSpPr>
          <p:nvPr/>
        </p:nvSpPr>
        <p:spPr>
          <a:xfrm>
            <a:off x="485775" y="1320609"/>
            <a:ext cx="5886450" cy="46650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3600" b="1" u="sng" kern="1200" dirty="0">
                <a:solidFill>
                  <a:schemeClr val="tx1"/>
                </a:solidFill>
                <a:effectLst/>
                <a:latin typeface="+mn-lt"/>
                <a:ea typeface="+mn-ea"/>
                <a:cs typeface="+mn-cs"/>
              </a:rPr>
              <a:t>Project Oversight</a:t>
            </a:r>
          </a:p>
          <a:p>
            <a:pPr lvl="0"/>
            <a:r>
              <a:rPr lang="en-US" kern="1200" dirty="0">
                <a:solidFill>
                  <a:schemeClr val="tx1"/>
                </a:solidFill>
                <a:effectLst/>
                <a:latin typeface="+mn-lt"/>
                <a:ea typeface="+mn-ea"/>
                <a:cs typeface="+mn-cs"/>
              </a:rPr>
              <a:t>Be confident asking the road crew/contractor to build ESM practices</a:t>
            </a:r>
          </a:p>
          <a:p>
            <a:r>
              <a:rPr lang="en-US" dirty="0"/>
              <a:t>This is an educational program</a:t>
            </a:r>
          </a:p>
          <a:p>
            <a:r>
              <a:rPr lang="en-US" dirty="0"/>
              <a:t>This is a grant program, and the CD holds the purse strings</a:t>
            </a:r>
          </a:p>
          <a:p>
            <a:pPr lvl="1"/>
            <a:r>
              <a:rPr lang="en-US" dirty="0"/>
              <a:t>Ensure work is done properly</a:t>
            </a:r>
          </a:p>
          <a:p>
            <a:pPr lvl="1"/>
            <a:r>
              <a:rPr lang="en-US" dirty="0"/>
              <a:t>Require remediations where necessary</a:t>
            </a:r>
          </a:p>
          <a:p>
            <a:pPr lvl="1"/>
            <a:r>
              <a:rPr lang="en-US" dirty="0"/>
              <a:t>Don’t pay for subpar work</a:t>
            </a:r>
          </a:p>
          <a:p>
            <a:pPr lvl="1"/>
            <a:endParaRPr lang="en-US" sz="2800" kern="1200" dirty="0">
              <a:solidFill>
                <a:schemeClr val="tx1"/>
              </a:solidFill>
              <a:effectLst/>
              <a:latin typeface="+mn-lt"/>
              <a:ea typeface="+mn-ea"/>
              <a:cs typeface="+mn-cs"/>
            </a:endParaRPr>
          </a:p>
        </p:txBody>
      </p:sp>
      <p:pic>
        <p:nvPicPr>
          <p:cNvPr id="7" name="Picture 6" descr="A picture containing outdoor, ground, tree, nature&#10;&#10;Description automatically generated">
            <a:extLst>
              <a:ext uri="{FF2B5EF4-FFF2-40B4-BE49-F238E27FC236}">
                <a16:creationId xmlns:a16="http://schemas.microsoft.com/office/drawing/2014/main" id="{170E8DB8-E8C5-65BE-CEAA-07AB545C90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67474" y="1666312"/>
            <a:ext cx="5470513" cy="41028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3737482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EEC7F1-843F-6AAF-66B6-DD955F870B6A}"/>
              </a:ext>
            </a:extLst>
          </p:cNvPr>
          <p:cNvPicPr>
            <a:picLocks noChangeAspect="1"/>
          </p:cNvPicPr>
          <p:nvPr/>
        </p:nvPicPr>
        <p:blipFill>
          <a:blip r:embed="rId2"/>
          <a:stretch>
            <a:fillRect/>
          </a:stretch>
        </p:blipFill>
        <p:spPr>
          <a:xfrm>
            <a:off x="2832008" y="97347"/>
            <a:ext cx="6313919" cy="6663306"/>
          </a:xfrm>
          <a:prstGeom prst="rect">
            <a:avLst/>
          </a:prstGeom>
        </p:spPr>
      </p:pic>
    </p:spTree>
    <p:extLst>
      <p:ext uri="{BB962C8B-B14F-4D97-AF65-F5344CB8AC3E}">
        <p14:creationId xmlns:p14="http://schemas.microsoft.com/office/powerpoint/2010/main" val="1946819050"/>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cs typeface="Calibri"/>
              </a:rPr>
              <a:t>Chapter 3: Conservation District Role</a:t>
            </a: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cs typeface="Calibri Light"/>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7773"/>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11" name="Subtitle 2">
            <a:extLst>
              <a:ext uri="{FF2B5EF4-FFF2-40B4-BE49-F238E27FC236}">
                <a16:creationId xmlns:a16="http://schemas.microsoft.com/office/drawing/2014/main" id="{14B63144-8C74-93FA-594E-C3E3277ECEAA}"/>
              </a:ext>
            </a:extLst>
          </p:cNvPr>
          <p:cNvSpPr txBox="1">
            <a:spLocks/>
          </p:cNvSpPr>
          <p:nvPr/>
        </p:nvSpPr>
        <p:spPr>
          <a:xfrm>
            <a:off x="471256" y="1175168"/>
            <a:ext cx="8229600" cy="4953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b="1" u="sng" baseline="0" dirty="0">
                <a:solidFill>
                  <a:schemeClr val="accent1"/>
                </a:solidFill>
              </a:rPr>
              <a:t>3.8 Administering Projects</a:t>
            </a:r>
          </a:p>
          <a:p>
            <a:pPr marL="457200" lvl="1" indent="0">
              <a:buNone/>
            </a:pPr>
            <a:r>
              <a:rPr lang="en-US" dirty="0">
                <a:solidFill>
                  <a:schemeClr val="bg1">
                    <a:lumMod val="50000"/>
                  </a:schemeClr>
                </a:solidFill>
              </a:rPr>
              <a:t>3.8.1 Notification to Applicants</a:t>
            </a:r>
          </a:p>
          <a:p>
            <a:pPr marL="457200" lvl="1" indent="0">
              <a:buNone/>
            </a:pPr>
            <a:r>
              <a:rPr lang="en-US" dirty="0">
                <a:solidFill>
                  <a:schemeClr val="bg1">
                    <a:lumMod val="50000"/>
                  </a:schemeClr>
                </a:solidFill>
              </a:rPr>
              <a:t>3.8.2 Pre-Application Site Visit</a:t>
            </a:r>
          </a:p>
          <a:p>
            <a:pPr marL="457200" lvl="1" indent="0">
              <a:buNone/>
            </a:pPr>
            <a:r>
              <a:rPr lang="en-US" dirty="0">
                <a:solidFill>
                  <a:schemeClr val="bg1">
                    <a:lumMod val="50000"/>
                  </a:schemeClr>
                </a:solidFill>
              </a:rPr>
              <a:t>3.8.3 Pre-Design Site Visit</a:t>
            </a:r>
          </a:p>
          <a:p>
            <a:pPr marL="457200" lvl="1" indent="0">
              <a:buNone/>
            </a:pPr>
            <a:r>
              <a:rPr lang="en-US" dirty="0">
                <a:solidFill>
                  <a:schemeClr val="bg1">
                    <a:lumMod val="50000"/>
                  </a:schemeClr>
                </a:solidFill>
              </a:rPr>
              <a:t>3.8.4 Receiving Grant Applications</a:t>
            </a:r>
          </a:p>
          <a:p>
            <a:pPr marL="457200" lvl="1" indent="0">
              <a:buNone/>
            </a:pPr>
            <a:r>
              <a:rPr lang="en-US" dirty="0">
                <a:solidFill>
                  <a:schemeClr val="bg1">
                    <a:lumMod val="50000"/>
                  </a:schemeClr>
                </a:solidFill>
              </a:rPr>
              <a:t>3.8.5 Contracting</a:t>
            </a:r>
          </a:p>
          <a:p>
            <a:pPr marL="457200" lvl="1" indent="0">
              <a:buNone/>
            </a:pPr>
            <a:r>
              <a:rPr lang="en-US" dirty="0">
                <a:solidFill>
                  <a:schemeClr val="bg1">
                    <a:lumMod val="50000"/>
                  </a:schemeClr>
                </a:solidFill>
              </a:rPr>
              <a:t>3.8.6 Pre-Project Logistics</a:t>
            </a:r>
          </a:p>
          <a:p>
            <a:pPr marL="457200" lvl="1" indent="0">
              <a:buNone/>
            </a:pPr>
            <a:r>
              <a:rPr lang="en-US" dirty="0">
                <a:solidFill>
                  <a:schemeClr val="bg1">
                    <a:lumMod val="50000"/>
                  </a:schemeClr>
                </a:solidFill>
              </a:rPr>
              <a:t>3.8.7 Project Oversight</a:t>
            </a:r>
          </a:p>
          <a:p>
            <a:pPr marL="457200" lvl="1" indent="0">
              <a:buNone/>
            </a:pPr>
            <a:r>
              <a:rPr lang="en-US" dirty="0">
                <a:solidFill>
                  <a:schemeClr val="bg1">
                    <a:lumMod val="50000"/>
                  </a:schemeClr>
                </a:solidFill>
              </a:rPr>
              <a:t>3.8.8 Contract Amendments</a:t>
            </a:r>
          </a:p>
          <a:p>
            <a:pPr marL="457200" lvl="1" indent="0">
              <a:buNone/>
            </a:pPr>
            <a:r>
              <a:rPr lang="en-US" b="1" dirty="0">
                <a:solidFill>
                  <a:schemeClr val="accent1"/>
                </a:solidFill>
              </a:rPr>
              <a:t>3.8.9 Project Completion</a:t>
            </a:r>
          </a:p>
          <a:p>
            <a:pPr marL="457200" lvl="1" indent="0">
              <a:buNone/>
            </a:pPr>
            <a:r>
              <a:rPr lang="en-US" dirty="0"/>
              <a:t>3.8.10 Project File Retention</a:t>
            </a:r>
          </a:p>
        </p:txBody>
      </p:sp>
    </p:spTree>
    <p:extLst>
      <p:ext uri="{BB962C8B-B14F-4D97-AF65-F5344CB8AC3E}">
        <p14:creationId xmlns:p14="http://schemas.microsoft.com/office/powerpoint/2010/main" val="786655516"/>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3.8.9 Project Completion</a:t>
            </a:r>
          </a:p>
        </p:txBody>
      </p:sp>
      <p:sp>
        <p:nvSpPr>
          <p:cNvPr id="4" name="Subtitle 2">
            <a:extLst>
              <a:ext uri="{FF2B5EF4-FFF2-40B4-BE49-F238E27FC236}">
                <a16:creationId xmlns:a16="http://schemas.microsoft.com/office/drawing/2014/main" id="{E57B7850-6184-44BD-1B46-699EB28099DA}"/>
              </a:ext>
            </a:extLst>
          </p:cNvPr>
          <p:cNvSpPr txBox="1">
            <a:spLocks/>
          </p:cNvSpPr>
          <p:nvPr/>
        </p:nvSpPr>
        <p:spPr>
          <a:xfrm>
            <a:off x="485775" y="1320609"/>
            <a:ext cx="8801100" cy="46650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kern="1200" dirty="0">
                <a:effectLst/>
              </a:rPr>
              <a:t>Prior to </a:t>
            </a:r>
            <a:r>
              <a:rPr lang="en-US" sz="3200" b="1" dirty="0"/>
              <a:t>final payment, the following are required:</a:t>
            </a:r>
          </a:p>
          <a:p>
            <a:r>
              <a:rPr lang="en-US" dirty="0"/>
              <a:t>Final onsite inspection</a:t>
            </a:r>
          </a:p>
          <a:p>
            <a:r>
              <a:rPr lang="en-US" dirty="0"/>
              <a:t>Signed project completion report</a:t>
            </a:r>
          </a:p>
          <a:p>
            <a:pPr lvl="1"/>
            <a:r>
              <a:rPr lang="en-US" dirty="0"/>
              <a:t>Summarizes funding</a:t>
            </a:r>
          </a:p>
          <a:p>
            <a:pPr lvl="1"/>
            <a:r>
              <a:rPr lang="en-US" dirty="0"/>
              <a:t>Summarizes work</a:t>
            </a:r>
          </a:p>
          <a:p>
            <a:pPr lvl="1"/>
            <a:r>
              <a:rPr lang="en-US" dirty="0"/>
              <a:t>Signed by CD and grantee</a:t>
            </a:r>
          </a:p>
          <a:p>
            <a:pPr lvl="1"/>
            <a:r>
              <a:rPr lang="en-US" dirty="0"/>
              <a:t>Must be signed and retained with project files.</a:t>
            </a:r>
          </a:p>
          <a:p>
            <a:r>
              <a:rPr lang="en-US" dirty="0"/>
              <a:t>Receipts for all grant expenditures</a:t>
            </a:r>
          </a:p>
          <a:p>
            <a:pPr lvl="1"/>
            <a:endParaRPr lang="en-US" sz="28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9250053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cs typeface="Calibri Light"/>
              </a:rPr>
              <a:t>DGLVR Program History</a:t>
            </a: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Content Placeholder 5">
            <a:extLst>
              <a:ext uri="{FF2B5EF4-FFF2-40B4-BE49-F238E27FC236}">
                <a16:creationId xmlns:a16="http://schemas.microsoft.com/office/drawing/2014/main" id="{75A0B5D2-5A77-2643-A3B9-8627783843CA}"/>
              </a:ext>
            </a:extLst>
          </p:cNvPr>
          <p:cNvSpPr>
            <a:spLocks noGrp="1"/>
          </p:cNvSpPr>
          <p:nvPr>
            <p:ph idx="1"/>
          </p:nvPr>
        </p:nvSpPr>
        <p:spPr>
          <a:xfrm>
            <a:off x="295833" y="1432393"/>
            <a:ext cx="11156492" cy="1461727"/>
          </a:xfrm>
        </p:spPr>
        <p:txBody>
          <a:bodyPr vert="horz" lIns="68580" tIns="34290" rIns="68580" bIns="34290" rtlCol="0" anchor="t">
            <a:normAutofit lnSpcReduction="10000"/>
          </a:bodyPr>
          <a:lstStyle/>
          <a:p>
            <a:r>
              <a:rPr lang="en-US" b="1" dirty="0"/>
              <a:t>2015:</a:t>
            </a:r>
            <a:r>
              <a:rPr lang="en-US" dirty="0"/>
              <a:t> first 74 paved LVR contracts completed. DGR contracts pass 3,000</a:t>
            </a:r>
          </a:p>
          <a:p>
            <a:r>
              <a:rPr lang="en-US" b="1" dirty="0"/>
              <a:t>2021:</a:t>
            </a:r>
            <a:r>
              <a:rPr lang="en-US" dirty="0"/>
              <a:t> Program completes 6,000</a:t>
            </a:r>
            <a:r>
              <a:rPr lang="en-US" baseline="30000" dirty="0"/>
              <a:t>th</a:t>
            </a:r>
            <a:r>
              <a:rPr lang="en-US" dirty="0"/>
              <a:t> project</a:t>
            </a:r>
          </a:p>
          <a:p>
            <a:r>
              <a:rPr lang="en-US" b="1" dirty="0"/>
              <a:t>2022:</a:t>
            </a:r>
            <a:r>
              <a:rPr lang="en-US" dirty="0"/>
              <a:t> CD spending passes $250 million </a:t>
            </a:r>
          </a:p>
          <a:p>
            <a:endParaRPr lang="en-US" sz="2400" dirty="0">
              <a:cs typeface="Calibri"/>
            </a:endParaRPr>
          </a:p>
          <a:p>
            <a:endParaRPr lang="en-US" dirty="0">
              <a:cs typeface="Calibri"/>
            </a:endParaRPr>
          </a:p>
          <a:p>
            <a:pPr lvl="1"/>
            <a:endParaRPr lang="en-US" dirty="0">
              <a:cs typeface="Calibri"/>
            </a:endParaRPr>
          </a:p>
          <a:p>
            <a:endParaRPr lang="en-US" dirty="0">
              <a:cs typeface="Calibri"/>
            </a:endParaRPr>
          </a:p>
          <a:p>
            <a:pPr marL="0" indent="0">
              <a:buNone/>
            </a:pPr>
            <a:endParaRPr lang="en-US" dirty="0">
              <a:solidFill>
                <a:srgbClr val="FF0000"/>
              </a:solidFill>
              <a:cs typeface="Calibri"/>
            </a:endParaRPr>
          </a:p>
        </p:txBody>
      </p:sp>
      <p:grpSp>
        <p:nvGrpSpPr>
          <p:cNvPr id="4" name="Group 3">
            <a:extLst>
              <a:ext uri="{FF2B5EF4-FFF2-40B4-BE49-F238E27FC236}">
                <a16:creationId xmlns:a16="http://schemas.microsoft.com/office/drawing/2014/main" id="{E98184AC-A5C2-0D81-6056-E65892F5AF53}"/>
              </a:ext>
            </a:extLst>
          </p:cNvPr>
          <p:cNvGrpSpPr/>
          <p:nvPr/>
        </p:nvGrpSpPr>
        <p:grpSpPr>
          <a:xfrm>
            <a:off x="840779" y="2894120"/>
            <a:ext cx="4177194" cy="3132896"/>
            <a:chOff x="1163910" y="3385564"/>
            <a:chExt cx="4437160" cy="3327870"/>
          </a:xfrm>
        </p:grpSpPr>
        <p:pic>
          <p:nvPicPr>
            <p:cNvPr id="5" name="Picture 4" descr="A picture containing tree, outdoor, forest, black&#10;&#10;Description automatically generated">
              <a:extLst>
                <a:ext uri="{FF2B5EF4-FFF2-40B4-BE49-F238E27FC236}">
                  <a16:creationId xmlns:a16="http://schemas.microsoft.com/office/drawing/2014/main" id="{29D3F93F-71B9-074D-F9A6-0B1EE67E6C7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63910" y="3385564"/>
              <a:ext cx="4437160" cy="33278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27CC5361-9545-2D2D-926E-41E5E1B444C6}"/>
                </a:ext>
              </a:extLst>
            </p:cNvPr>
            <p:cNvSpPr txBox="1"/>
            <p:nvPr/>
          </p:nvSpPr>
          <p:spPr>
            <a:xfrm>
              <a:off x="1248981" y="3407695"/>
              <a:ext cx="975750" cy="392317"/>
            </a:xfrm>
            <a:prstGeom prst="rect">
              <a:avLst/>
            </a:prstGeom>
            <a:solidFill>
              <a:schemeClr val="accent4">
                <a:lumMod val="20000"/>
                <a:lumOff val="80000"/>
              </a:schemeClr>
            </a:solidFill>
            <a:ln>
              <a:solidFill>
                <a:schemeClr val="tx1"/>
              </a:solidFill>
            </a:ln>
          </p:spPr>
          <p:txBody>
            <a:bodyPr wrap="square" rtlCol="0">
              <a:spAutoFit/>
            </a:bodyPr>
            <a:lstStyle/>
            <a:p>
              <a:pPr algn="ctr" defTabSz="685800"/>
              <a:r>
                <a:rPr lang="en-US" b="1" dirty="0">
                  <a:solidFill>
                    <a:prstClr val="black"/>
                  </a:solidFill>
                  <a:latin typeface="Calibri" panose="020F0502020204030204"/>
                </a:rPr>
                <a:t>Before</a:t>
              </a:r>
              <a:endParaRPr lang="en-US" sz="1350" dirty="0">
                <a:solidFill>
                  <a:prstClr val="black"/>
                </a:solidFill>
                <a:latin typeface="Calibri" panose="020F0502020204030204"/>
              </a:endParaRPr>
            </a:p>
          </p:txBody>
        </p:sp>
      </p:grpSp>
      <p:grpSp>
        <p:nvGrpSpPr>
          <p:cNvPr id="17" name="Group 16">
            <a:extLst>
              <a:ext uri="{FF2B5EF4-FFF2-40B4-BE49-F238E27FC236}">
                <a16:creationId xmlns:a16="http://schemas.microsoft.com/office/drawing/2014/main" id="{C25C5844-EC1E-C365-D5AE-671A9B7809D6}"/>
              </a:ext>
            </a:extLst>
          </p:cNvPr>
          <p:cNvGrpSpPr/>
          <p:nvPr/>
        </p:nvGrpSpPr>
        <p:grpSpPr>
          <a:xfrm>
            <a:off x="5232445" y="2894120"/>
            <a:ext cx="4154023" cy="3115517"/>
            <a:chOff x="6228560" y="3447461"/>
            <a:chExt cx="4412546" cy="3309409"/>
          </a:xfrm>
        </p:grpSpPr>
        <p:pic>
          <p:nvPicPr>
            <p:cNvPr id="18" name="Picture 17">
              <a:extLst>
                <a:ext uri="{FF2B5EF4-FFF2-40B4-BE49-F238E27FC236}">
                  <a16:creationId xmlns:a16="http://schemas.microsoft.com/office/drawing/2014/main" id="{316B75ED-7C1C-296B-F502-2AC309C60B5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28560" y="3447461"/>
              <a:ext cx="4412546" cy="33094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TextBox 18">
              <a:extLst>
                <a:ext uri="{FF2B5EF4-FFF2-40B4-BE49-F238E27FC236}">
                  <a16:creationId xmlns:a16="http://schemas.microsoft.com/office/drawing/2014/main" id="{B5A730D3-0D53-253A-9D42-226F45F8E249}"/>
                </a:ext>
              </a:extLst>
            </p:cNvPr>
            <p:cNvSpPr txBox="1"/>
            <p:nvPr/>
          </p:nvSpPr>
          <p:spPr>
            <a:xfrm>
              <a:off x="6323438" y="3469592"/>
              <a:ext cx="840412" cy="392317"/>
            </a:xfrm>
            <a:prstGeom prst="rect">
              <a:avLst/>
            </a:prstGeom>
            <a:solidFill>
              <a:schemeClr val="accent4">
                <a:lumMod val="20000"/>
                <a:lumOff val="80000"/>
              </a:schemeClr>
            </a:solidFill>
            <a:ln>
              <a:solidFill>
                <a:schemeClr val="tx1"/>
              </a:solidFill>
            </a:ln>
          </p:spPr>
          <p:txBody>
            <a:bodyPr wrap="square" rtlCol="0">
              <a:spAutoFit/>
            </a:bodyPr>
            <a:lstStyle/>
            <a:p>
              <a:pPr algn="ctr" defTabSz="685800"/>
              <a:r>
                <a:rPr lang="en-US" b="1" dirty="0">
                  <a:solidFill>
                    <a:prstClr val="black"/>
                  </a:solidFill>
                  <a:latin typeface="Calibri" panose="020F0502020204030204"/>
                </a:rPr>
                <a:t>After</a:t>
              </a:r>
              <a:endParaRPr lang="en-US" dirty="0">
                <a:solidFill>
                  <a:prstClr val="black"/>
                </a:solidFill>
                <a:latin typeface="Calibri" panose="020F0502020204030204"/>
              </a:endParaRPr>
            </a:p>
          </p:txBody>
        </p:sp>
      </p:grpSp>
    </p:spTree>
    <p:extLst>
      <p:ext uri="{BB962C8B-B14F-4D97-AF65-F5344CB8AC3E}">
        <p14:creationId xmlns:p14="http://schemas.microsoft.com/office/powerpoint/2010/main" val="3172034320"/>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3.8.9 Project Completion</a:t>
            </a:r>
          </a:p>
        </p:txBody>
      </p:sp>
      <p:sp>
        <p:nvSpPr>
          <p:cNvPr id="4" name="Subtitle 2">
            <a:extLst>
              <a:ext uri="{FF2B5EF4-FFF2-40B4-BE49-F238E27FC236}">
                <a16:creationId xmlns:a16="http://schemas.microsoft.com/office/drawing/2014/main" id="{E57B7850-6184-44BD-1B46-699EB28099DA}"/>
              </a:ext>
            </a:extLst>
          </p:cNvPr>
          <p:cNvSpPr txBox="1">
            <a:spLocks/>
          </p:cNvSpPr>
          <p:nvPr/>
        </p:nvSpPr>
        <p:spPr>
          <a:xfrm>
            <a:off x="485775" y="1320609"/>
            <a:ext cx="9296400" cy="46650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t>3.8.9.1 Final Inspection</a:t>
            </a:r>
          </a:p>
          <a:p>
            <a:pPr marL="0" indent="0">
              <a:buNone/>
            </a:pPr>
            <a:r>
              <a:rPr lang="en-US" sz="3000" b="1" dirty="0"/>
              <a:t>A final inspection must be completed onsite involving the district and grant recipient</a:t>
            </a:r>
          </a:p>
          <a:p>
            <a:r>
              <a:rPr lang="en-US" dirty="0"/>
              <a:t>Verify the project is completed in accordance with Program standards and to the satisfaction of the district. </a:t>
            </a:r>
          </a:p>
          <a:p>
            <a:pPr lvl="1"/>
            <a:r>
              <a:rPr lang="en-US" dirty="0"/>
              <a:t>Including in-kind work, work proposed in work plan, etc.</a:t>
            </a:r>
          </a:p>
          <a:p>
            <a:r>
              <a:rPr lang="en-US" dirty="0"/>
              <a:t>Allows the district to summarize the project work elements and costs on the project completion report.</a:t>
            </a:r>
          </a:p>
          <a:p>
            <a:r>
              <a:rPr lang="en-US" dirty="0"/>
              <a:t>Document any changes made from the grant application that have not already been documented. </a:t>
            </a:r>
            <a:endParaRPr lang="en-US" b="1" dirty="0"/>
          </a:p>
          <a:p>
            <a:pPr lvl="1"/>
            <a:endParaRPr lang="en-US" sz="28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24106908"/>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3.8.9 Project Completion</a:t>
            </a:r>
          </a:p>
        </p:txBody>
      </p:sp>
      <p:sp>
        <p:nvSpPr>
          <p:cNvPr id="4" name="Subtitle 2">
            <a:extLst>
              <a:ext uri="{FF2B5EF4-FFF2-40B4-BE49-F238E27FC236}">
                <a16:creationId xmlns:a16="http://schemas.microsoft.com/office/drawing/2014/main" id="{E57B7850-6184-44BD-1B46-699EB28099DA}"/>
              </a:ext>
            </a:extLst>
          </p:cNvPr>
          <p:cNvSpPr txBox="1">
            <a:spLocks/>
          </p:cNvSpPr>
          <p:nvPr/>
        </p:nvSpPr>
        <p:spPr>
          <a:xfrm>
            <a:off x="295833" y="1320609"/>
            <a:ext cx="5576055" cy="46650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t>3.8.9.2 Final Project Remediation (if necessary)</a:t>
            </a:r>
          </a:p>
          <a:p>
            <a:r>
              <a:rPr lang="en-US" dirty="0"/>
              <a:t>Remediation work may be required before the project can be consider “complete”</a:t>
            </a:r>
          </a:p>
          <a:p>
            <a:r>
              <a:rPr lang="en-US" dirty="0"/>
              <a:t>The district should verify remediation work meets Program standards prior to making final payment</a:t>
            </a:r>
          </a:p>
          <a:p>
            <a:pPr lvl="1"/>
            <a:endParaRPr lang="en-US" sz="2800" kern="1200" dirty="0">
              <a:solidFill>
                <a:schemeClr val="tx1"/>
              </a:solidFill>
              <a:effectLst/>
              <a:latin typeface="+mn-lt"/>
              <a:ea typeface="+mn-ea"/>
              <a:cs typeface="+mn-cs"/>
            </a:endParaRPr>
          </a:p>
        </p:txBody>
      </p:sp>
      <p:pic>
        <p:nvPicPr>
          <p:cNvPr id="5" name="Picture 4" descr="A picture containing grass, outdoor, ground&#10;&#10;Description automatically generated">
            <a:extLst>
              <a:ext uri="{FF2B5EF4-FFF2-40B4-BE49-F238E27FC236}">
                <a16:creationId xmlns:a16="http://schemas.microsoft.com/office/drawing/2014/main" id="{E549842B-FE53-2FA3-0E3F-D91D663B6ED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15313" y="1831039"/>
            <a:ext cx="5833336" cy="36458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05796760"/>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3.8.9 Project Completion</a:t>
            </a:r>
          </a:p>
        </p:txBody>
      </p:sp>
      <p:grpSp>
        <p:nvGrpSpPr>
          <p:cNvPr id="5" name="Group 4">
            <a:extLst>
              <a:ext uri="{FF2B5EF4-FFF2-40B4-BE49-F238E27FC236}">
                <a16:creationId xmlns:a16="http://schemas.microsoft.com/office/drawing/2014/main" id="{EF664345-7FB3-6E2D-55B4-89A0C01270D2}"/>
              </a:ext>
            </a:extLst>
          </p:cNvPr>
          <p:cNvGrpSpPr/>
          <p:nvPr/>
        </p:nvGrpSpPr>
        <p:grpSpPr>
          <a:xfrm>
            <a:off x="5468018" y="152402"/>
            <a:ext cx="4443235" cy="6705599"/>
            <a:chOff x="-390525" y="-76200"/>
            <a:chExt cx="9925050" cy="13443318"/>
          </a:xfrm>
        </p:grpSpPr>
        <p:pic>
          <p:nvPicPr>
            <p:cNvPr id="6" name="Picture 5">
              <a:extLst>
                <a:ext uri="{FF2B5EF4-FFF2-40B4-BE49-F238E27FC236}">
                  <a16:creationId xmlns:a16="http://schemas.microsoft.com/office/drawing/2014/main" id="{3C20F507-2C14-05F9-CB71-1908DAAA01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0525" y="-76200"/>
              <a:ext cx="9925050" cy="7010400"/>
            </a:xfrm>
            <a:prstGeom prst="rect">
              <a:avLst/>
            </a:prstGeom>
          </p:spPr>
        </p:pic>
        <p:pic>
          <p:nvPicPr>
            <p:cNvPr id="7" name="Picture 6">
              <a:extLst>
                <a:ext uri="{FF2B5EF4-FFF2-40B4-BE49-F238E27FC236}">
                  <a16:creationId xmlns:a16="http://schemas.microsoft.com/office/drawing/2014/main" id="{58EDA076-F94E-C1BE-63E4-371995BB13C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66702" y="6858002"/>
              <a:ext cx="9677399" cy="6509116"/>
            </a:xfrm>
            <a:prstGeom prst="rect">
              <a:avLst/>
            </a:prstGeom>
          </p:spPr>
        </p:pic>
      </p:grpSp>
      <p:grpSp>
        <p:nvGrpSpPr>
          <p:cNvPr id="8" name="Group 7">
            <a:extLst>
              <a:ext uri="{FF2B5EF4-FFF2-40B4-BE49-F238E27FC236}">
                <a16:creationId xmlns:a16="http://schemas.microsoft.com/office/drawing/2014/main" id="{16BA402F-0F7A-3D0E-1328-2A0AB92EA773}"/>
              </a:ext>
            </a:extLst>
          </p:cNvPr>
          <p:cNvGrpSpPr/>
          <p:nvPr/>
        </p:nvGrpSpPr>
        <p:grpSpPr>
          <a:xfrm>
            <a:off x="254887" y="251011"/>
            <a:ext cx="4774226" cy="6596887"/>
            <a:chOff x="176212" y="-490538"/>
            <a:chExt cx="8791575" cy="11340797"/>
          </a:xfrm>
        </p:grpSpPr>
        <p:pic>
          <p:nvPicPr>
            <p:cNvPr id="9" name="Picture 8">
              <a:extLst>
                <a:ext uri="{FF2B5EF4-FFF2-40B4-BE49-F238E27FC236}">
                  <a16:creationId xmlns:a16="http://schemas.microsoft.com/office/drawing/2014/main" id="{4511B23B-7CE1-9AE7-F0B4-DB2802553D7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6212" y="-490538"/>
              <a:ext cx="8791575" cy="7839075"/>
            </a:xfrm>
            <a:prstGeom prst="rect">
              <a:avLst/>
            </a:prstGeom>
          </p:spPr>
        </p:pic>
        <p:pic>
          <p:nvPicPr>
            <p:cNvPr id="11" name="Picture 10">
              <a:extLst>
                <a:ext uri="{FF2B5EF4-FFF2-40B4-BE49-F238E27FC236}">
                  <a16:creationId xmlns:a16="http://schemas.microsoft.com/office/drawing/2014/main" id="{DDB707B0-1AAE-50B0-FD7A-0CE9129D122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5858" y="7297434"/>
              <a:ext cx="8677275" cy="3552825"/>
            </a:xfrm>
            <a:prstGeom prst="rect">
              <a:avLst/>
            </a:prstGeom>
          </p:spPr>
        </p:pic>
      </p:grpSp>
      <p:sp>
        <p:nvSpPr>
          <p:cNvPr id="13" name="Rectangle 12">
            <a:extLst>
              <a:ext uri="{FF2B5EF4-FFF2-40B4-BE49-F238E27FC236}">
                <a16:creationId xmlns:a16="http://schemas.microsoft.com/office/drawing/2014/main" id="{38125D14-1839-F95E-D588-E3B4C6E2A7C1}"/>
              </a:ext>
            </a:extLst>
          </p:cNvPr>
          <p:cNvSpPr/>
          <p:nvPr/>
        </p:nvSpPr>
        <p:spPr>
          <a:xfrm>
            <a:off x="579205" y="2856256"/>
            <a:ext cx="3817001"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Financial Summary</a:t>
            </a:r>
            <a:endParaRPr lang="en-US" sz="2000" dirty="0">
              <a:solidFill>
                <a:srgbClr val="FF0000"/>
              </a:solidFill>
            </a:endParaRPr>
          </a:p>
        </p:txBody>
      </p:sp>
      <p:sp>
        <p:nvSpPr>
          <p:cNvPr id="15" name="Rectangle 14">
            <a:extLst>
              <a:ext uri="{FF2B5EF4-FFF2-40B4-BE49-F238E27FC236}">
                <a16:creationId xmlns:a16="http://schemas.microsoft.com/office/drawing/2014/main" id="{8A4B8E26-27F4-37CB-7D4C-D5A96889CDF4}"/>
              </a:ext>
            </a:extLst>
          </p:cNvPr>
          <p:cNvSpPr/>
          <p:nvPr/>
        </p:nvSpPr>
        <p:spPr>
          <a:xfrm>
            <a:off x="587166" y="1453287"/>
            <a:ext cx="3817001"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Project Info</a:t>
            </a:r>
            <a:endParaRPr lang="en-US" sz="2000" dirty="0">
              <a:solidFill>
                <a:srgbClr val="FF0000"/>
              </a:solidFill>
            </a:endParaRPr>
          </a:p>
        </p:txBody>
      </p:sp>
      <p:sp>
        <p:nvSpPr>
          <p:cNvPr id="17" name="Rectangle 16">
            <a:extLst>
              <a:ext uri="{FF2B5EF4-FFF2-40B4-BE49-F238E27FC236}">
                <a16:creationId xmlns:a16="http://schemas.microsoft.com/office/drawing/2014/main" id="{C0F1C44C-6190-6BB5-E456-F1D701AEE7AA}"/>
              </a:ext>
            </a:extLst>
          </p:cNvPr>
          <p:cNvSpPr/>
          <p:nvPr/>
        </p:nvSpPr>
        <p:spPr>
          <a:xfrm>
            <a:off x="5887293" y="3076797"/>
            <a:ext cx="3817001"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ESM Practice Summary</a:t>
            </a:r>
            <a:endParaRPr lang="en-US" sz="2000" dirty="0">
              <a:solidFill>
                <a:srgbClr val="FF0000"/>
              </a:solidFill>
            </a:endParaRPr>
          </a:p>
        </p:txBody>
      </p:sp>
      <p:sp>
        <p:nvSpPr>
          <p:cNvPr id="18" name="Rectangle 17">
            <a:extLst>
              <a:ext uri="{FF2B5EF4-FFF2-40B4-BE49-F238E27FC236}">
                <a16:creationId xmlns:a16="http://schemas.microsoft.com/office/drawing/2014/main" id="{4C373A67-064C-13C9-433D-594CAF737725}"/>
              </a:ext>
            </a:extLst>
          </p:cNvPr>
          <p:cNvSpPr/>
          <p:nvPr/>
        </p:nvSpPr>
        <p:spPr>
          <a:xfrm>
            <a:off x="509260" y="5650811"/>
            <a:ext cx="3817001"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Notes and Signatures</a:t>
            </a:r>
            <a:endParaRPr lang="en-US" sz="2000" dirty="0">
              <a:solidFill>
                <a:srgbClr val="FF0000"/>
              </a:solidFill>
            </a:endParaRPr>
          </a:p>
        </p:txBody>
      </p:sp>
      <p:sp>
        <p:nvSpPr>
          <p:cNvPr id="19" name="Rounded Rectangle 12">
            <a:extLst>
              <a:ext uri="{FF2B5EF4-FFF2-40B4-BE49-F238E27FC236}">
                <a16:creationId xmlns:a16="http://schemas.microsoft.com/office/drawing/2014/main" id="{D6278289-30C0-0BEF-A536-176B26EC5B0B}"/>
              </a:ext>
            </a:extLst>
          </p:cNvPr>
          <p:cNvSpPr/>
          <p:nvPr/>
        </p:nvSpPr>
        <p:spPr>
          <a:xfrm>
            <a:off x="7806964" y="4934308"/>
            <a:ext cx="4089436" cy="1123712"/>
          </a:xfrm>
          <a:prstGeom prst="roundRect">
            <a:avLst/>
          </a:prstGeom>
          <a:solidFill>
            <a:srgbClr val="00B0F0"/>
          </a:solidFill>
          <a:ln w="28575">
            <a:solidFill>
              <a:schemeClr val="tx1"/>
            </a:solidFill>
          </a:ln>
        </p:spPr>
        <p:txBody>
          <a:bodyPr wrap="square">
            <a:spAutoFit/>
          </a:bodyPr>
          <a:lstStyle/>
          <a:p>
            <a:pPr algn="ctr"/>
            <a:r>
              <a:rPr lang="en-US" sz="2000" b="1" dirty="0">
                <a:solidFill>
                  <a:sysClr val="windowText" lastClr="000000"/>
                </a:solidFill>
              </a:rPr>
              <a:t>Available at</a:t>
            </a:r>
            <a:endParaRPr lang="en-US" sz="1600" dirty="0">
              <a:solidFill>
                <a:sysClr val="windowText" lastClr="000000"/>
              </a:solidFill>
            </a:endParaRPr>
          </a:p>
          <a:p>
            <a:pPr algn="ctr"/>
            <a:r>
              <a:rPr lang="en-US" sz="2000" b="1" dirty="0">
                <a:solidFill>
                  <a:sysClr val="windowText" lastClr="000000"/>
                </a:solidFill>
                <a:hlinkClick r:id="rId7"/>
              </a:rPr>
              <a:t>https://dirtandgravel.psu.edu/</a:t>
            </a:r>
            <a:r>
              <a:rPr lang="en-US" sz="2000" b="1" dirty="0">
                <a:solidFill>
                  <a:sysClr val="windowText" lastClr="000000"/>
                </a:solidFill>
              </a:rPr>
              <a:t> </a:t>
            </a:r>
            <a:br>
              <a:rPr lang="en-US" sz="2000" b="1" dirty="0">
                <a:solidFill>
                  <a:sysClr val="windowText" lastClr="000000"/>
                </a:solidFill>
              </a:rPr>
            </a:br>
            <a:r>
              <a:rPr lang="en-US" sz="2000" b="1" dirty="0">
                <a:solidFill>
                  <a:sysClr val="windowText" lastClr="000000"/>
                </a:solidFill>
              </a:rPr>
              <a:t>and generated in GIS</a:t>
            </a:r>
          </a:p>
        </p:txBody>
      </p:sp>
      <p:sp>
        <p:nvSpPr>
          <p:cNvPr id="20" name="Rectangle 19">
            <a:extLst>
              <a:ext uri="{FF2B5EF4-FFF2-40B4-BE49-F238E27FC236}">
                <a16:creationId xmlns:a16="http://schemas.microsoft.com/office/drawing/2014/main" id="{FA1A147D-028C-4849-553C-0829029A247E}"/>
              </a:ext>
            </a:extLst>
          </p:cNvPr>
          <p:cNvSpPr/>
          <p:nvPr/>
        </p:nvSpPr>
        <p:spPr>
          <a:xfrm>
            <a:off x="157337" y="152403"/>
            <a:ext cx="4871776" cy="663442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5DAA595-33A2-E916-31C5-D46C46F30FE0}"/>
              </a:ext>
            </a:extLst>
          </p:cNvPr>
          <p:cNvSpPr/>
          <p:nvPr/>
        </p:nvSpPr>
        <p:spPr>
          <a:xfrm>
            <a:off x="5468018" y="71170"/>
            <a:ext cx="4387800" cy="663442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6460409"/>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3.8.9 Project Completion</a:t>
            </a:r>
          </a:p>
        </p:txBody>
      </p:sp>
      <p:sp>
        <p:nvSpPr>
          <p:cNvPr id="4" name="Subtitle 2">
            <a:extLst>
              <a:ext uri="{FF2B5EF4-FFF2-40B4-BE49-F238E27FC236}">
                <a16:creationId xmlns:a16="http://schemas.microsoft.com/office/drawing/2014/main" id="{E57B7850-6184-44BD-1B46-699EB28099DA}"/>
              </a:ext>
            </a:extLst>
          </p:cNvPr>
          <p:cNvSpPr txBox="1">
            <a:spLocks/>
          </p:cNvSpPr>
          <p:nvPr/>
        </p:nvSpPr>
        <p:spPr>
          <a:xfrm>
            <a:off x="485774" y="1320609"/>
            <a:ext cx="5000625" cy="466501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kern="1200" dirty="0">
                <a:effectLst/>
              </a:rPr>
              <a:t>Other documentation may also be required</a:t>
            </a:r>
            <a:r>
              <a:rPr lang="en-US" sz="4000" b="1" dirty="0"/>
              <a:t>:</a:t>
            </a:r>
          </a:p>
          <a:p>
            <a:r>
              <a:rPr lang="en-US" sz="3200" dirty="0"/>
              <a:t>File checklist summarizes required paperwork</a:t>
            </a:r>
          </a:p>
          <a:p>
            <a:r>
              <a:rPr lang="en-US" sz="3200" dirty="0"/>
              <a:t>Recommend to collect documentation throughout the project, don’t just wait until the end</a:t>
            </a:r>
          </a:p>
          <a:p>
            <a:r>
              <a:rPr lang="en-US" sz="3200" b="1" u="sng" dirty="0"/>
              <a:t>Needed prior to making final payment to the grant recipient</a:t>
            </a:r>
            <a:endParaRPr lang="en-US" sz="3200" dirty="0"/>
          </a:p>
          <a:p>
            <a:pPr lvl="1"/>
            <a:endParaRPr lang="en-US" sz="2800" kern="1200" dirty="0">
              <a:solidFill>
                <a:schemeClr val="tx1"/>
              </a:solidFill>
              <a:effectLst/>
              <a:latin typeface="+mn-lt"/>
              <a:ea typeface="+mn-ea"/>
              <a:cs typeface="+mn-cs"/>
            </a:endParaRPr>
          </a:p>
        </p:txBody>
      </p:sp>
      <p:pic>
        <p:nvPicPr>
          <p:cNvPr id="5" name="Picture 4">
            <a:extLst>
              <a:ext uri="{FF2B5EF4-FFF2-40B4-BE49-F238E27FC236}">
                <a16:creationId xmlns:a16="http://schemas.microsoft.com/office/drawing/2014/main" id="{29E4E017-8EBA-CE9D-3ABC-DB051B1474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26687" y="163326"/>
            <a:ext cx="5465354" cy="65422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14656698"/>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cs typeface="Calibri"/>
              </a:rPr>
              <a:t>Chapter 3: Conservation District Role</a:t>
            </a: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cs typeface="Calibri Light"/>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7773"/>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11" name="Subtitle 2">
            <a:extLst>
              <a:ext uri="{FF2B5EF4-FFF2-40B4-BE49-F238E27FC236}">
                <a16:creationId xmlns:a16="http://schemas.microsoft.com/office/drawing/2014/main" id="{14B63144-8C74-93FA-594E-C3E3277ECEAA}"/>
              </a:ext>
            </a:extLst>
          </p:cNvPr>
          <p:cNvSpPr txBox="1">
            <a:spLocks/>
          </p:cNvSpPr>
          <p:nvPr/>
        </p:nvSpPr>
        <p:spPr>
          <a:xfrm>
            <a:off x="471256" y="1175168"/>
            <a:ext cx="8229600" cy="4953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b="1" u="sng" baseline="0" dirty="0">
                <a:solidFill>
                  <a:schemeClr val="accent1"/>
                </a:solidFill>
              </a:rPr>
              <a:t>3.8 Administering Projects</a:t>
            </a:r>
          </a:p>
          <a:p>
            <a:pPr marL="457200" lvl="1" indent="0">
              <a:buNone/>
            </a:pPr>
            <a:r>
              <a:rPr lang="en-US" dirty="0">
                <a:solidFill>
                  <a:schemeClr val="bg1">
                    <a:lumMod val="50000"/>
                  </a:schemeClr>
                </a:solidFill>
              </a:rPr>
              <a:t>3.8.1 Notification to Applicants</a:t>
            </a:r>
          </a:p>
          <a:p>
            <a:pPr marL="457200" lvl="1" indent="0">
              <a:buNone/>
            </a:pPr>
            <a:r>
              <a:rPr lang="en-US" dirty="0">
                <a:solidFill>
                  <a:schemeClr val="bg1">
                    <a:lumMod val="50000"/>
                  </a:schemeClr>
                </a:solidFill>
              </a:rPr>
              <a:t>3.8.2 Pre-Application Site Visit</a:t>
            </a:r>
          </a:p>
          <a:p>
            <a:pPr marL="457200" lvl="1" indent="0">
              <a:buNone/>
            </a:pPr>
            <a:r>
              <a:rPr lang="en-US" dirty="0">
                <a:solidFill>
                  <a:schemeClr val="bg1">
                    <a:lumMod val="50000"/>
                  </a:schemeClr>
                </a:solidFill>
              </a:rPr>
              <a:t>3.8.3 Pre-Design Site Visit</a:t>
            </a:r>
          </a:p>
          <a:p>
            <a:pPr marL="457200" lvl="1" indent="0">
              <a:buNone/>
            </a:pPr>
            <a:r>
              <a:rPr lang="en-US" dirty="0">
                <a:solidFill>
                  <a:schemeClr val="bg1">
                    <a:lumMod val="50000"/>
                  </a:schemeClr>
                </a:solidFill>
              </a:rPr>
              <a:t>3.8.4 Receiving Grant Applications</a:t>
            </a:r>
          </a:p>
          <a:p>
            <a:pPr marL="457200" lvl="1" indent="0">
              <a:buNone/>
            </a:pPr>
            <a:r>
              <a:rPr lang="en-US" dirty="0">
                <a:solidFill>
                  <a:schemeClr val="bg1">
                    <a:lumMod val="50000"/>
                  </a:schemeClr>
                </a:solidFill>
              </a:rPr>
              <a:t>3.8.5 Contracting</a:t>
            </a:r>
          </a:p>
          <a:p>
            <a:pPr marL="457200" lvl="1" indent="0">
              <a:buNone/>
            </a:pPr>
            <a:r>
              <a:rPr lang="en-US" dirty="0">
                <a:solidFill>
                  <a:schemeClr val="bg1">
                    <a:lumMod val="50000"/>
                  </a:schemeClr>
                </a:solidFill>
              </a:rPr>
              <a:t>3.8.6 Pre-Project Logistics</a:t>
            </a:r>
          </a:p>
          <a:p>
            <a:pPr marL="457200" lvl="1" indent="0">
              <a:buNone/>
            </a:pPr>
            <a:r>
              <a:rPr lang="en-US" dirty="0">
                <a:solidFill>
                  <a:schemeClr val="bg1">
                    <a:lumMod val="50000"/>
                  </a:schemeClr>
                </a:solidFill>
              </a:rPr>
              <a:t>3.8.7 Project Oversight</a:t>
            </a:r>
          </a:p>
          <a:p>
            <a:pPr marL="457200" lvl="1" indent="0">
              <a:buNone/>
            </a:pPr>
            <a:r>
              <a:rPr lang="en-US" dirty="0">
                <a:solidFill>
                  <a:schemeClr val="bg1">
                    <a:lumMod val="50000"/>
                  </a:schemeClr>
                </a:solidFill>
              </a:rPr>
              <a:t>3.8.8 Contract Amendments</a:t>
            </a:r>
          </a:p>
          <a:p>
            <a:pPr marL="457200" lvl="1" indent="0">
              <a:buNone/>
            </a:pPr>
            <a:r>
              <a:rPr lang="en-US" dirty="0">
                <a:solidFill>
                  <a:schemeClr val="bg1">
                    <a:lumMod val="50000"/>
                  </a:schemeClr>
                </a:solidFill>
              </a:rPr>
              <a:t>3.8.9 Project Completion</a:t>
            </a:r>
          </a:p>
          <a:p>
            <a:pPr marL="457200" lvl="1" indent="0">
              <a:buNone/>
            </a:pPr>
            <a:r>
              <a:rPr lang="en-US" b="1" dirty="0">
                <a:solidFill>
                  <a:schemeClr val="accent1"/>
                </a:solidFill>
              </a:rPr>
              <a:t>3.8.10 Project File Retention</a:t>
            </a:r>
          </a:p>
        </p:txBody>
      </p:sp>
    </p:spTree>
    <p:extLst>
      <p:ext uri="{BB962C8B-B14F-4D97-AF65-F5344CB8AC3E}">
        <p14:creationId xmlns:p14="http://schemas.microsoft.com/office/powerpoint/2010/main" val="2413024497"/>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3.8.10 Project File Retention</a:t>
            </a:r>
          </a:p>
        </p:txBody>
      </p:sp>
      <p:sp>
        <p:nvSpPr>
          <p:cNvPr id="4" name="Subtitle 2">
            <a:extLst>
              <a:ext uri="{FF2B5EF4-FFF2-40B4-BE49-F238E27FC236}">
                <a16:creationId xmlns:a16="http://schemas.microsoft.com/office/drawing/2014/main" id="{E57B7850-6184-44BD-1B46-699EB28099DA}"/>
              </a:ext>
            </a:extLst>
          </p:cNvPr>
          <p:cNvSpPr txBox="1">
            <a:spLocks/>
          </p:cNvSpPr>
          <p:nvPr/>
        </p:nvSpPr>
        <p:spPr>
          <a:xfrm>
            <a:off x="485775" y="1320609"/>
            <a:ext cx="9296400" cy="46650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All records relating to the Program must be kept for a minimum of 7 years from the date of final payment on a project</a:t>
            </a:r>
          </a:p>
          <a:p>
            <a:pPr marL="0" indent="0">
              <a:buNone/>
            </a:pPr>
            <a:r>
              <a:rPr lang="en-US" sz="1100" b="1" dirty="0"/>
              <a:t>       </a:t>
            </a:r>
            <a:endParaRPr lang="en-US" sz="1100" dirty="0"/>
          </a:p>
          <a:p>
            <a:pPr lvl="1"/>
            <a:r>
              <a:rPr lang="en-US" sz="2800" dirty="0"/>
              <a:t>See File Checklist for paperwork required to be in project file</a:t>
            </a:r>
          </a:p>
          <a:p>
            <a:pPr marL="457200" lvl="1" indent="0">
              <a:buNone/>
            </a:pPr>
            <a:r>
              <a:rPr lang="en-US" sz="1200" dirty="0"/>
              <a:t>   </a:t>
            </a:r>
          </a:p>
          <a:p>
            <a:pPr lvl="1"/>
            <a:r>
              <a:rPr lang="en-US" sz="2800" dirty="0"/>
              <a:t>It is recommended to keep additional relevant documentation beyond the minimum required to be in the hard file</a:t>
            </a:r>
          </a:p>
          <a:p>
            <a:pPr lvl="2"/>
            <a:r>
              <a:rPr lang="en-US" sz="2400" dirty="0"/>
              <a:t>Communications with project participants, photos, bid documents if applicable, etc.</a:t>
            </a:r>
          </a:p>
          <a:p>
            <a:pPr lvl="1"/>
            <a:endParaRPr lang="en-US" sz="28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71413935"/>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cs typeface="Calibri"/>
              </a:rPr>
              <a:t>Chapter 3: Conservation District Role</a:t>
            </a: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cs typeface="Calibri Light"/>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7773"/>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11" name="Subtitle 2">
            <a:extLst>
              <a:ext uri="{FF2B5EF4-FFF2-40B4-BE49-F238E27FC236}">
                <a16:creationId xmlns:a16="http://schemas.microsoft.com/office/drawing/2014/main" id="{14B63144-8C74-93FA-594E-C3E3277ECEAA}"/>
              </a:ext>
            </a:extLst>
          </p:cNvPr>
          <p:cNvSpPr txBox="1">
            <a:spLocks/>
          </p:cNvSpPr>
          <p:nvPr/>
        </p:nvSpPr>
        <p:spPr>
          <a:xfrm>
            <a:off x="471256" y="1175168"/>
            <a:ext cx="8229600" cy="4953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strike="sngStrike" dirty="0">
                <a:solidFill>
                  <a:schemeClr val="bg1">
                    <a:lumMod val="50000"/>
                  </a:schemeClr>
                </a:solidFill>
              </a:rPr>
              <a:t>3.1 CD Structure</a:t>
            </a:r>
          </a:p>
          <a:p>
            <a:r>
              <a:rPr lang="en-US" sz="1800" strike="sngStrike" dirty="0">
                <a:solidFill>
                  <a:schemeClr val="bg1">
                    <a:lumMod val="50000"/>
                  </a:schemeClr>
                </a:solidFill>
              </a:rPr>
              <a:t>3.2 Overview</a:t>
            </a:r>
          </a:p>
          <a:p>
            <a:r>
              <a:rPr lang="en-US" sz="2400" dirty="0">
                <a:solidFill>
                  <a:schemeClr val="bg1">
                    <a:lumMod val="50000"/>
                  </a:schemeClr>
                </a:solidFill>
              </a:rPr>
              <a:t>3.3</a:t>
            </a:r>
            <a:r>
              <a:rPr lang="en-US" sz="2400" baseline="0" dirty="0">
                <a:solidFill>
                  <a:schemeClr val="bg1">
                    <a:lumMod val="50000"/>
                  </a:schemeClr>
                </a:solidFill>
              </a:rPr>
              <a:t> Receiving Funds from SCC</a:t>
            </a:r>
          </a:p>
          <a:p>
            <a:r>
              <a:rPr lang="en-US" sz="2400" dirty="0">
                <a:solidFill>
                  <a:schemeClr val="bg1">
                    <a:lumMod val="50000"/>
                  </a:schemeClr>
                </a:solidFill>
              </a:rPr>
              <a:t>3.4 Accounting of funds at CD</a:t>
            </a:r>
          </a:p>
          <a:p>
            <a:r>
              <a:rPr lang="en-US" sz="2400" baseline="0" dirty="0">
                <a:solidFill>
                  <a:schemeClr val="bg1">
                    <a:lumMod val="50000"/>
                  </a:schemeClr>
                </a:solidFill>
              </a:rPr>
              <a:t>3.5 Dispersing funds to Grant Recipients</a:t>
            </a:r>
          </a:p>
          <a:p>
            <a:r>
              <a:rPr lang="en-US" baseline="0" dirty="0">
                <a:solidFill>
                  <a:schemeClr val="bg1">
                    <a:lumMod val="50000"/>
                  </a:schemeClr>
                </a:solidFill>
              </a:rPr>
              <a:t>3.6 CD Educational opportunities</a:t>
            </a:r>
          </a:p>
          <a:p>
            <a:r>
              <a:rPr lang="en-US" dirty="0">
                <a:solidFill>
                  <a:schemeClr val="bg1">
                    <a:lumMod val="50000"/>
                  </a:schemeClr>
                </a:solidFill>
              </a:rPr>
              <a:t>3.7 Program Eligibility</a:t>
            </a:r>
          </a:p>
          <a:p>
            <a:r>
              <a:rPr lang="en-US" sz="4400" baseline="0" dirty="0">
                <a:solidFill>
                  <a:schemeClr val="bg1">
                    <a:lumMod val="50000"/>
                  </a:schemeClr>
                </a:solidFill>
              </a:rPr>
              <a:t>3.8 Administering Projects</a:t>
            </a:r>
          </a:p>
          <a:p>
            <a:r>
              <a:rPr lang="en-US" sz="1800" b="1" u="sng" dirty="0">
                <a:solidFill>
                  <a:schemeClr val="accent1"/>
                </a:solidFill>
              </a:rPr>
              <a:t>3.9 GIS System</a:t>
            </a:r>
          </a:p>
          <a:p>
            <a:r>
              <a:rPr lang="en-US" sz="1800" b="1" u="sng" dirty="0">
                <a:solidFill>
                  <a:schemeClr val="accent1"/>
                </a:solidFill>
              </a:rPr>
              <a:t>3.10 Quarterly Reports</a:t>
            </a:r>
          </a:p>
          <a:p>
            <a:r>
              <a:rPr lang="en-US" sz="1800" b="1" u="sng" dirty="0">
                <a:solidFill>
                  <a:schemeClr val="accent1"/>
                </a:solidFill>
              </a:rPr>
              <a:t>3.11 Annual Summary Reports</a:t>
            </a:r>
            <a:endParaRPr lang="en-US" sz="2400" b="1" u="sng" dirty="0">
              <a:solidFill>
                <a:schemeClr val="accent1"/>
              </a:solidFill>
            </a:endParaRPr>
          </a:p>
        </p:txBody>
      </p:sp>
    </p:spTree>
    <p:extLst>
      <p:ext uri="{BB962C8B-B14F-4D97-AF65-F5344CB8AC3E}">
        <p14:creationId xmlns:p14="http://schemas.microsoft.com/office/powerpoint/2010/main" val="358146032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3.9 GIS </a:t>
            </a:r>
          </a:p>
        </p:txBody>
      </p:sp>
      <p:sp>
        <p:nvSpPr>
          <p:cNvPr id="4" name="Subtitle 2">
            <a:extLst>
              <a:ext uri="{FF2B5EF4-FFF2-40B4-BE49-F238E27FC236}">
                <a16:creationId xmlns:a16="http://schemas.microsoft.com/office/drawing/2014/main" id="{E57B7850-6184-44BD-1B46-699EB28099DA}"/>
              </a:ext>
            </a:extLst>
          </p:cNvPr>
          <p:cNvSpPr txBox="1">
            <a:spLocks/>
          </p:cNvSpPr>
          <p:nvPr/>
        </p:nvSpPr>
        <p:spPr>
          <a:xfrm>
            <a:off x="407894" y="1201268"/>
            <a:ext cx="9296400" cy="46650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2800" b="1" u="sng" kern="1200" dirty="0">
                <a:solidFill>
                  <a:schemeClr val="tx1"/>
                </a:solidFill>
                <a:effectLst/>
                <a:latin typeface="+mn-lt"/>
                <a:ea typeface="+mn-ea"/>
                <a:cs typeface="+mn-cs"/>
              </a:rPr>
              <a:t>GIS reporting</a:t>
            </a:r>
          </a:p>
          <a:p>
            <a:pPr lvl="0"/>
            <a:r>
              <a:rPr lang="en-US" sz="2800" kern="1200" dirty="0">
                <a:solidFill>
                  <a:schemeClr val="tx1"/>
                </a:solidFill>
                <a:effectLst/>
              </a:rPr>
              <a:t>CDs use customized Geographical Information System (GIS) to track all project </a:t>
            </a:r>
            <a:r>
              <a:rPr lang="en-US" dirty="0"/>
              <a:t>location, deliverables</a:t>
            </a:r>
            <a:r>
              <a:rPr lang="en-US" sz="2800" kern="1200" dirty="0">
                <a:solidFill>
                  <a:schemeClr val="tx1"/>
                </a:solidFill>
                <a:effectLst/>
              </a:rPr>
              <a:t> and spending.</a:t>
            </a:r>
          </a:p>
          <a:p>
            <a:pPr lvl="0"/>
            <a:r>
              <a:rPr lang="en-US" dirty="0"/>
              <a:t>Use system to generate </a:t>
            </a:r>
            <a:r>
              <a:rPr lang="en-US" u="sng" dirty="0">
                <a:solidFill>
                  <a:srgbClr val="FF0000"/>
                </a:solidFill>
              </a:rPr>
              <a:t>quarterly</a:t>
            </a:r>
            <a:r>
              <a:rPr lang="en-US" dirty="0"/>
              <a:t> reports to SCC.</a:t>
            </a:r>
            <a:endParaRPr lang="en-US" sz="2800" kern="1200" dirty="0">
              <a:solidFill>
                <a:schemeClr val="tx1"/>
              </a:solidFill>
              <a:effectLst/>
            </a:endParaRPr>
          </a:p>
          <a:p>
            <a:pPr lvl="1"/>
            <a:endParaRPr lang="en-US" sz="2800" kern="1200" dirty="0">
              <a:solidFill>
                <a:schemeClr val="tx1"/>
              </a:solidFill>
              <a:effectLst/>
              <a:latin typeface="+mn-lt"/>
              <a:ea typeface="+mn-ea"/>
              <a:cs typeface="+mn-cs"/>
            </a:endParaRPr>
          </a:p>
        </p:txBody>
      </p:sp>
      <p:pic>
        <p:nvPicPr>
          <p:cNvPr id="5" name="Picture 4">
            <a:extLst>
              <a:ext uri="{FF2B5EF4-FFF2-40B4-BE49-F238E27FC236}">
                <a16:creationId xmlns:a16="http://schemas.microsoft.com/office/drawing/2014/main" id="{3E460C11-D0F7-19CD-9E75-61D89DE0B025}"/>
              </a:ext>
            </a:extLst>
          </p:cNvPr>
          <p:cNvPicPr>
            <a:picLocks noChangeAspect="1"/>
          </p:cNvPicPr>
          <p:nvPr/>
        </p:nvPicPr>
        <p:blipFill>
          <a:blip r:embed="rId3" cstate="email">
            <a:clrChange>
              <a:clrFrom>
                <a:srgbClr val="FFEBBE"/>
              </a:clrFrom>
              <a:clrTo>
                <a:srgbClr val="FFEBBE">
                  <a:alpha val="0"/>
                </a:srgbClr>
              </a:clrTo>
            </a:clrChange>
            <a:extLst>
              <a:ext uri="{28A0092B-C50C-407E-A947-70E740481C1C}">
                <a14:useLocalDpi xmlns:a14="http://schemas.microsoft.com/office/drawing/2010/main"/>
              </a:ext>
            </a:extLst>
          </a:blip>
          <a:stretch>
            <a:fillRect/>
          </a:stretch>
        </p:blipFill>
        <p:spPr>
          <a:xfrm>
            <a:off x="1714500" y="2966390"/>
            <a:ext cx="6720840" cy="3903185"/>
          </a:xfrm>
          <a:prstGeom prst="rect">
            <a:avLst/>
          </a:prstGeom>
        </p:spPr>
      </p:pic>
    </p:spTree>
    <p:extLst>
      <p:ext uri="{BB962C8B-B14F-4D97-AF65-F5344CB8AC3E}">
        <p14:creationId xmlns:p14="http://schemas.microsoft.com/office/powerpoint/2010/main" val="965203390"/>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3.9 GIS </a:t>
            </a:r>
          </a:p>
        </p:txBody>
      </p:sp>
      <p:sp>
        <p:nvSpPr>
          <p:cNvPr id="4" name="Subtitle 2">
            <a:extLst>
              <a:ext uri="{FF2B5EF4-FFF2-40B4-BE49-F238E27FC236}">
                <a16:creationId xmlns:a16="http://schemas.microsoft.com/office/drawing/2014/main" id="{E57B7850-6184-44BD-1B46-699EB28099DA}"/>
              </a:ext>
            </a:extLst>
          </p:cNvPr>
          <p:cNvSpPr txBox="1">
            <a:spLocks/>
          </p:cNvSpPr>
          <p:nvPr/>
        </p:nvSpPr>
        <p:spPr>
          <a:xfrm>
            <a:off x="485775" y="1320609"/>
            <a:ext cx="9296400" cy="46650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3600" b="1" u="sng" kern="1200" dirty="0">
                <a:solidFill>
                  <a:schemeClr val="tx1"/>
                </a:solidFill>
                <a:effectLst/>
                <a:latin typeface="+mn-lt"/>
                <a:ea typeface="+mn-ea"/>
                <a:cs typeface="+mn-cs"/>
              </a:rPr>
              <a:t>GIS </a:t>
            </a:r>
            <a:r>
              <a:rPr lang="en-US" sz="3600" b="1" u="sng" dirty="0"/>
              <a:t>Reporting</a:t>
            </a:r>
            <a:endParaRPr lang="en-US" sz="3600" b="1" u="sng" kern="1200" dirty="0">
              <a:solidFill>
                <a:schemeClr val="tx1"/>
              </a:solidFill>
              <a:effectLst/>
              <a:latin typeface="+mn-lt"/>
              <a:ea typeface="+mn-ea"/>
              <a:cs typeface="+mn-cs"/>
            </a:endParaRPr>
          </a:p>
          <a:p>
            <a:r>
              <a:rPr lang="en-US" sz="2800" b="1" kern="1200" dirty="0">
                <a:solidFill>
                  <a:schemeClr val="tx1"/>
                </a:solidFill>
                <a:effectLst/>
                <a:latin typeface="+mn-lt"/>
                <a:ea typeface="+mn-ea"/>
                <a:cs typeface="+mn-cs"/>
              </a:rPr>
              <a:t>ALL Program reporting done in GIS</a:t>
            </a:r>
          </a:p>
          <a:p>
            <a:r>
              <a:rPr lang="en-US" sz="2800" kern="1200" dirty="0">
                <a:solidFill>
                  <a:schemeClr val="tx1"/>
                </a:solidFill>
                <a:effectLst/>
                <a:latin typeface="+mn-lt"/>
                <a:ea typeface="+mn-ea"/>
                <a:cs typeface="+mn-cs"/>
              </a:rPr>
              <a:t>Please attend a GIS training if you are responsible for record keeping and reporting for Program.</a:t>
            </a:r>
          </a:p>
          <a:p>
            <a:pPr lvl="1"/>
            <a:r>
              <a:rPr lang="en-US" dirty="0"/>
              <a:t>Scheduled one-on-one with Ken Corradini</a:t>
            </a:r>
            <a:endParaRPr lang="en-US" kern="1200" dirty="0">
              <a:solidFill>
                <a:schemeClr val="tx1"/>
              </a:solidFill>
              <a:effectLst/>
              <a:latin typeface="+mn-lt"/>
              <a:ea typeface="+mn-ea"/>
              <a:cs typeface="+mn-cs"/>
            </a:endParaRPr>
          </a:p>
          <a:p>
            <a:r>
              <a:rPr lang="en-US" dirty="0"/>
              <a:t>Abbreviated GIS training offered for Manager GIS role</a:t>
            </a:r>
          </a:p>
          <a:p>
            <a:pPr lvl="1"/>
            <a:endParaRPr lang="en-US" sz="28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115551215"/>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3.9 GIS </a:t>
            </a:r>
          </a:p>
        </p:txBody>
      </p:sp>
      <p:sp>
        <p:nvSpPr>
          <p:cNvPr id="4" name="Subtitle 2">
            <a:extLst>
              <a:ext uri="{FF2B5EF4-FFF2-40B4-BE49-F238E27FC236}">
                <a16:creationId xmlns:a16="http://schemas.microsoft.com/office/drawing/2014/main" id="{E57B7850-6184-44BD-1B46-699EB28099DA}"/>
              </a:ext>
            </a:extLst>
          </p:cNvPr>
          <p:cNvSpPr txBox="1">
            <a:spLocks/>
          </p:cNvSpPr>
          <p:nvPr/>
        </p:nvSpPr>
        <p:spPr>
          <a:xfrm>
            <a:off x="485775" y="1320609"/>
            <a:ext cx="9296400" cy="466501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All contracts, amendments, and completion reports </a:t>
            </a:r>
            <a:r>
              <a:rPr lang="en-US" b="1" u="sng" dirty="0"/>
              <a:t>must be generated using the GIS system.</a:t>
            </a:r>
          </a:p>
          <a:p>
            <a:r>
              <a:rPr lang="en-US" dirty="0"/>
              <a:t>All funded projects are required to be filled out in the GIS to the extent practical including:</a:t>
            </a:r>
          </a:p>
          <a:p>
            <a:pPr lvl="1"/>
            <a:r>
              <a:rPr lang="en-US" dirty="0"/>
              <a:t>Assessment (if applicable)</a:t>
            </a:r>
          </a:p>
          <a:p>
            <a:pPr lvl="1"/>
            <a:r>
              <a:rPr lang="en-US" dirty="0"/>
              <a:t>Grant application</a:t>
            </a:r>
          </a:p>
          <a:p>
            <a:pPr lvl="1"/>
            <a:r>
              <a:rPr lang="en-US" dirty="0"/>
              <a:t>Contract</a:t>
            </a:r>
          </a:p>
          <a:p>
            <a:pPr lvl="1"/>
            <a:r>
              <a:rPr lang="en-US" dirty="0"/>
              <a:t>Amendments (if applicable)</a:t>
            </a:r>
          </a:p>
          <a:p>
            <a:pPr lvl="1"/>
            <a:r>
              <a:rPr lang="en-US" dirty="0"/>
              <a:t>Payment(s)</a:t>
            </a:r>
          </a:p>
          <a:p>
            <a:pPr lvl="1"/>
            <a:r>
              <a:rPr lang="en-US" dirty="0"/>
              <a:t>Completion report</a:t>
            </a:r>
          </a:p>
          <a:p>
            <a:pPr lvl="1"/>
            <a:r>
              <a:rPr lang="en-US" dirty="0"/>
              <a:t>Photos (if applicable)</a:t>
            </a:r>
          </a:p>
          <a:p>
            <a:pPr lvl="1"/>
            <a:r>
              <a:rPr lang="en-US" dirty="0"/>
              <a:t>Any additional supporting files</a:t>
            </a:r>
            <a:endParaRPr lang="en-US" sz="28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5934129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cs typeface="Calibri Light"/>
              </a:rPr>
              <a:t>Introduction</a:t>
            </a: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Content Placeholder 5">
            <a:extLst>
              <a:ext uri="{FF2B5EF4-FFF2-40B4-BE49-F238E27FC236}">
                <a16:creationId xmlns:a16="http://schemas.microsoft.com/office/drawing/2014/main" id="{75A0B5D2-5A77-2643-A3B9-8627783843CA}"/>
              </a:ext>
            </a:extLst>
          </p:cNvPr>
          <p:cNvSpPr>
            <a:spLocks noGrp="1"/>
          </p:cNvSpPr>
          <p:nvPr>
            <p:ph idx="1"/>
          </p:nvPr>
        </p:nvSpPr>
        <p:spPr>
          <a:xfrm>
            <a:off x="295833" y="1432393"/>
            <a:ext cx="11156492" cy="4009619"/>
          </a:xfrm>
        </p:spPr>
        <p:txBody>
          <a:bodyPr vert="horz" lIns="68580" tIns="34290" rIns="68580" bIns="34290" rtlCol="0" anchor="t">
            <a:normAutofit fontScale="85000" lnSpcReduction="20000"/>
          </a:bodyPr>
          <a:lstStyle/>
          <a:p>
            <a:r>
              <a:rPr lang="en-US" sz="4000" b="1" dirty="0">
                <a:solidFill>
                  <a:schemeClr val="accent1"/>
                </a:solidFill>
              </a:rPr>
              <a:t>Program Fundamentals</a:t>
            </a:r>
            <a:endParaRPr lang="en-US" sz="3600" b="1" u="sng" dirty="0">
              <a:solidFill>
                <a:schemeClr val="accent1"/>
              </a:solidFill>
            </a:endParaRPr>
          </a:p>
          <a:p>
            <a:endParaRPr lang="en-US" b="1" dirty="0"/>
          </a:p>
          <a:p>
            <a:pPr marL="914400" lvl="1" indent="-457200">
              <a:buFont typeface="Arial" panose="020B0604020202020204" pitchFamily="34" charset="0"/>
              <a:buChar char="•"/>
            </a:pPr>
            <a:r>
              <a:rPr lang="en-US" sz="3200" b="1" dirty="0"/>
              <a:t>Focus on environmental and road improvement projects</a:t>
            </a:r>
          </a:p>
          <a:p>
            <a:pPr marL="914400" lvl="1" indent="-457200">
              <a:buFont typeface="Arial" panose="020B0604020202020204" pitchFamily="34" charset="0"/>
              <a:buChar char="•"/>
            </a:pPr>
            <a:endParaRPr lang="en-US" sz="3200" b="1" dirty="0"/>
          </a:p>
          <a:p>
            <a:pPr marL="914400" lvl="1" indent="-457200">
              <a:buFont typeface="Arial" panose="020B0604020202020204" pitchFamily="34" charset="0"/>
              <a:buChar char="•"/>
            </a:pPr>
            <a:r>
              <a:rPr lang="en-US" sz="3200" b="1" dirty="0">
                <a:solidFill>
                  <a:schemeClr val="accent1"/>
                </a:solidFill>
              </a:rPr>
              <a:t>Local control</a:t>
            </a:r>
          </a:p>
          <a:p>
            <a:pPr marL="1371600" lvl="2" indent="-457200">
              <a:buFont typeface="Arial" panose="020B0604020202020204" pitchFamily="34" charset="0"/>
              <a:buChar char="•"/>
            </a:pPr>
            <a:r>
              <a:rPr lang="en-US" sz="3200" dirty="0"/>
              <a:t>Conservation District runs local Program</a:t>
            </a:r>
          </a:p>
          <a:p>
            <a:pPr marL="1371600" lvl="2" indent="-457200">
              <a:buFont typeface="Arial" panose="020B0604020202020204" pitchFamily="34" charset="0"/>
              <a:buChar char="•"/>
            </a:pPr>
            <a:r>
              <a:rPr lang="en-US" sz="3200" dirty="0"/>
              <a:t>Quality Assurance Boards at County</a:t>
            </a:r>
          </a:p>
          <a:p>
            <a:pPr marL="1371600" lvl="2" indent="-457200">
              <a:buFont typeface="Arial" panose="020B0604020202020204" pitchFamily="34" charset="0"/>
              <a:buChar char="•"/>
            </a:pPr>
            <a:r>
              <a:rPr lang="en-US" sz="3200" dirty="0"/>
              <a:t>State guidance and local policies</a:t>
            </a:r>
          </a:p>
          <a:p>
            <a:pPr marL="1371600" lvl="2" indent="-457200">
              <a:buFont typeface="Arial" panose="020B0604020202020204" pitchFamily="34" charset="0"/>
              <a:buChar char="•"/>
            </a:pPr>
            <a:endParaRPr lang="en-US" sz="3200" dirty="0"/>
          </a:p>
          <a:p>
            <a:pPr marL="914400" lvl="1" indent="-457200">
              <a:buFont typeface="Arial" panose="020B0604020202020204" pitchFamily="34" charset="0"/>
              <a:buChar char="•"/>
            </a:pPr>
            <a:r>
              <a:rPr lang="en-US" sz="3200" dirty="0"/>
              <a:t>Application and Grant Process, 90%+ of applicants are townships.</a:t>
            </a:r>
          </a:p>
          <a:p>
            <a:endParaRPr lang="en-US" sz="2400" dirty="0">
              <a:cs typeface="Calibri"/>
            </a:endParaRPr>
          </a:p>
          <a:p>
            <a:endParaRPr lang="en-US" dirty="0">
              <a:cs typeface="Calibri"/>
            </a:endParaRPr>
          </a:p>
          <a:p>
            <a:pPr lvl="1"/>
            <a:endParaRPr lang="en-US" dirty="0">
              <a:cs typeface="Calibri"/>
            </a:endParaRPr>
          </a:p>
          <a:p>
            <a:endParaRPr lang="en-US" dirty="0">
              <a:cs typeface="Calibri"/>
            </a:endParaRPr>
          </a:p>
          <a:p>
            <a:pPr marL="0" indent="0">
              <a:buNone/>
            </a:pPr>
            <a:endParaRPr lang="en-US" dirty="0">
              <a:solidFill>
                <a:srgbClr val="FF0000"/>
              </a:solidFill>
              <a:cs typeface="Calibri"/>
            </a:endParaRPr>
          </a:p>
        </p:txBody>
      </p:sp>
    </p:spTree>
    <p:extLst>
      <p:ext uri="{BB962C8B-B14F-4D97-AF65-F5344CB8AC3E}">
        <p14:creationId xmlns:p14="http://schemas.microsoft.com/office/powerpoint/2010/main" val="18941171"/>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3.10 Quarterly Reports </a:t>
            </a:r>
          </a:p>
        </p:txBody>
      </p:sp>
      <p:sp>
        <p:nvSpPr>
          <p:cNvPr id="4" name="Subtitle 2">
            <a:extLst>
              <a:ext uri="{FF2B5EF4-FFF2-40B4-BE49-F238E27FC236}">
                <a16:creationId xmlns:a16="http://schemas.microsoft.com/office/drawing/2014/main" id="{E57B7850-6184-44BD-1B46-699EB28099DA}"/>
              </a:ext>
            </a:extLst>
          </p:cNvPr>
          <p:cNvSpPr txBox="1">
            <a:spLocks/>
          </p:cNvSpPr>
          <p:nvPr/>
        </p:nvSpPr>
        <p:spPr>
          <a:xfrm>
            <a:off x="485775" y="1320609"/>
            <a:ext cx="4405466" cy="46650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Districts must keep documentation for all Program expenses and income according to section 3.4</a:t>
            </a:r>
          </a:p>
          <a:p>
            <a:r>
              <a:rPr lang="en-US" dirty="0"/>
              <a:t>Financial staff involved in the DGLVR Program must complete a quarterly report GIS training to gain access to the quarterly report system.</a:t>
            </a:r>
          </a:p>
        </p:txBody>
      </p:sp>
      <p:pic>
        <p:nvPicPr>
          <p:cNvPr id="5" name="Picture 4">
            <a:extLst>
              <a:ext uri="{FF2B5EF4-FFF2-40B4-BE49-F238E27FC236}">
                <a16:creationId xmlns:a16="http://schemas.microsoft.com/office/drawing/2014/main" id="{14207A03-18CB-0EB3-15D4-7E7EB0EE9250}"/>
              </a:ext>
            </a:extLst>
          </p:cNvPr>
          <p:cNvPicPr>
            <a:picLocks noChangeAspect="1"/>
          </p:cNvPicPr>
          <p:nvPr/>
        </p:nvPicPr>
        <p:blipFill>
          <a:blip r:embed="rId3"/>
          <a:stretch>
            <a:fillRect/>
          </a:stretch>
        </p:blipFill>
        <p:spPr>
          <a:xfrm>
            <a:off x="5153025" y="1318506"/>
            <a:ext cx="6553200" cy="4762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5771636"/>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3.10 Quarterly Reports </a:t>
            </a:r>
          </a:p>
        </p:txBody>
      </p:sp>
      <p:sp>
        <p:nvSpPr>
          <p:cNvPr id="4" name="Subtitle 2">
            <a:extLst>
              <a:ext uri="{FF2B5EF4-FFF2-40B4-BE49-F238E27FC236}">
                <a16:creationId xmlns:a16="http://schemas.microsoft.com/office/drawing/2014/main" id="{E57B7850-6184-44BD-1B46-699EB28099DA}"/>
              </a:ext>
            </a:extLst>
          </p:cNvPr>
          <p:cNvSpPr txBox="1">
            <a:spLocks/>
          </p:cNvSpPr>
          <p:nvPr/>
        </p:nvSpPr>
        <p:spPr>
          <a:xfrm>
            <a:off x="485774" y="1320609"/>
            <a:ext cx="9572625" cy="466501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 order to submit quarterly reports, the following must be completed:</a:t>
            </a:r>
          </a:p>
          <a:p>
            <a:pPr lvl="1"/>
            <a:r>
              <a:rPr lang="en-US" dirty="0"/>
              <a:t>All income (advances, replenishments, interest) and expenses (project, administrative, and education/training) must be entered</a:t>
            </a:r>
          </a:p>
          <a:p>
            <a:pPr lvl="1"/>
            <a:r>
              <a:rPr lang="en-US" dirty="0"/>
              <a:t>Local and GIS account balances must match before the quarterly report is submitted each quarter </a:t>
            </a:r>
          </a:p>
          <a:p>
            <a:pPr lvl="1"/>
            <a:r>
              <a:rPr lang="en-US" dirty="0"/>
              <a:t>Information on funded projects is also required, including checking that all currently open contracts are in good standing and are not expired. The GIS includes a contract verifier tool that can be used during this process.</a:t>
            </a:r>
          </a:p>
          <a:p>
            <a:pPr lvl="1"/>
            <a:r>
              <a:rPr lang="en-US" dirty="0"/>
              <a:t>Complete the summary of Program activities from district staff for the quarter.  </a:t>
            </a:r>
          </a:p>
          <a:p>
            <a:pPr lvl="1"/>
            <a:r>
              <a:rPr lang="en-US" dirty="0"/>
              <a:t>The Conservation District Manager, or its</a:t>
            </a:r>
            <a:r>
              <a:rPr lang="en-US" dirty="0">
                <a:solidFill>
                  <a:srgbClr val="FF0000"/>
                </a:solidFill>
              </a:rPr>
              <a:t> </a:t>
            </a:r>
            <a:r>
              <a:rPr lang="en-US" dirty="0"/>
              <a:t>approved designee, is required to submit the report.  </a:t>
            </a:r>
          </a:p>
        </p:txBody>
      </p:sp>
    </p:spTree>
    <p:extLst>
      <p:ext uri="{BB962C8B-B14F-4D97-AF65-F5344CB8AC3E}">
        <p14:creationId xmlns:p14="http://schemas.microsoft.com/office/powerpoint/2010/main" val="1858696305"/>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3.10 Quarterly Reports </a:t>
            </a:r>
          </a:p>
        </p:txBody>
      </p:sp>
      <p:sp>
        <p:nvSpPr>
          <p:cNvPr id="4" name="Subtitle 2">
            <a:extLst>
              <a:ext uri="{FF2B5EF4-FFF2-40B4-BE49-F238E27FC236}">
                <a16:creationId xmlns:a16="http://schemas.microsoft.com/office/drawing/2014/main" id="{E57B7850-6184-44BD-1B46-699EB28099DA}"/>
              </a:ext>
            </a:extLst>
          </p:cNvPr>
          <p:cNvSpPr txBox="1">
            <a:spLocks/>
          </p:cNvSpPr>
          <p:nvPr/>
        </p:nvSpPr>
        <p:spPr>
          <a:xfrm>
            <a:off x="485775" y="1320609"/>
            <a:ext cx="3267076" cy="46650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cs typeface="Calibri"/>
              </a:rPr>
              <a:t>DGLVR Quarterly Report “Quick Guide” available</a:t>
            </a:r>
          </a:p>
          <a:p>
            <a:r>
              <a:rPr lang="en-US" sz="2800" dirty="0"/>
              <a:t>Contact the SCC and CDGRS for assistance with quarterly reports</a:t>
            </a:r>
          </a:p>
        </p:txBody>
      </p:sp>
      <p:pic>
        <p:nvPicPr>
          <p:cNvPr id="5" name="Picture 4">
            <a:extLst>
              <a:ext uri="{FF2B5EF4-FFF2-40B4-BE49-F238E27FC236}">
                <a16:creationId xmlns:a16="http://schemas.microsoft.com/office/drawing/2014/main" id="{A70F2E0D-4C7C-B0EC-BD96-B4EAC4A237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84568" y="1522752"/>
            <a:ext cx="7693350" cy="43491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35422985"/>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3.11 Annual Reports </a:t>
            </a:r>
          </a:p>
        </p:txBody>
      </p:sp>
      <p:sp>
        <p:nvSpPr>
          <p:cNvPr id="4" name="Subtitle 2">
            <a:extLst>
              <a:ext uri="{FF2B5EF4-FFF2-40B4-BE49-F238E27FC236}">
                <a16:creationId xmlns:a16="http://schemas.microsoft.com/office/drawing/2014/main" id="{E57B7850-6184-44BD-1B46-699EB28099DA}"/>
              </a:ext>
            </a:extLst>
          </p:cNvPr>
          <p:cNvSpPr txBox="1">
            <a:spLocks/>
          </p:cNvSpPr>
          <p:nvPr/>
        </p:nvSpPr>
        <p:spPr>
          <a:xfrm>
            <a:off x="295833" y="1284970"/>
            <a:ext cx="5610225" cy="466501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Completing the Annual Summary Report includes:</a:t>
            </a:r>
          </a:p>
          <a:p>
            <a:pPr lvl="1"/>
            <a:r>
              <a:rPr lang="en-US" dirty="0"/>
              <a:t>Ensuring all quarterly reports are submitted and accepted</a:t>
            </a:r>
          </a:p>
          <a:p>
            <a:pPr lvl="1"/>
            <a:r>
              <a:rPr lang="en-US" dirty="0"/>
              <a:t>Entering average limestone DSA cost </a:t>
            </a:r>
          </a:p>
          <a:p>
            <a:pPr lvl="1"/>
            <a:r>
              <a:rPr lang="en-US" dirty="0"/>
              <a:t>Managing project errors. </a:t>
            </a:r>
          </a:p>
          <a:p>
            <a:r>
              <a:rPr lang="en-US" sz="2600" dirty="0"/>
              <a:t>The average cost of limestone aggregate (DSA) delivered (not placed) is a small factor in District Allocations </a:t>
            </a:r>
          </a:p>
          <a:p>
            <a:pPr lvl="1"/>
            <a:r>
              <a:rPr lang="en-US" dirty="0"/>
              <a:t>in accordance with section 9106, the law that created the Dirt and Gravel Road Program.</a:t>
            </a:r>
          </a:p>
        </p:txBody>
      </p:sp>
      <p:pic>
        <p:nvPicPr>
          <p:cNvPr id="5" name="Picture 4">
            <a:extLst>
              <a:ext uri="{FF2B5EF4-FFF2-40B4-BE49-F238E27FC236}">
                <a16:creationId xmlns:a16="http://schemas.microsoft.com/office/drawing/2014/main" id="{470C8132-FC95-6A04-C3DA-DAC5AF7E98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10582" y="1513076"/>
            <a:ext cx="5885585" cy="35624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Subtitle 2">
            <a:extLst>
              <a:ext uri="{FF2B5EF4-FFF2-40B4-BE49-F238E27FC236}">
                <a16:creationId xmlns:a16="http://schemas.microsoft.com/office/drawing/2014/main" id="{111C1987-747B-95A4-C07B-070BAC903BA6}"/>
              </a:ext>
            </a:extLst>
          </p:cNvPr>
          <p:cNvSpPr txBox="1">
            <a:spLocks/>
          </p:cNvSpPr>
          <p:nvPr/>
        </p:nvSpPr>
        <p:spPr>
          <a:xfrm>
            <a:off x="6096000" y="5244908"/>
            <a:ext cx="5610225" cy="77579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i="1" dirty="0"/>
              <a:t>An annual December webinar walks through how to complete the ASR</a:t>
            </a:r>
          </a:p>
        </p:txBody>
      </p:sp>
    </p:spTree>
    <p:extLst>
      <p:ext uri="{BB962C8B-B14F-4D97-AF65-F5344CB8AC3E}">
        <p14:creationId xmlns:p14="http://schemas.microsoft.com/office/powerpoint/2010/main" val="342743770"/>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3.11 Annual Reports </a:t>
            </a:r>
          </a:p>
        </p:txBody>
      </p:sp>
      <p:pic>
        <p:nvPicPr>
          <p:cNvPr id="13" name="Picture 12">
            <a:extLst>
              <a:ext uri="{FF2B5EF4-FFF2-40B4-BE49-F238E27FC236}">
                <a16:creationId xmlns:a16="http://schemas.microsoft.com/office/drawing/2014/main" id="{12311D59-1C3B-1498-BC84-7762ADCB2C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18589" y="1997147"/>
            <a:ext cx="4752429" cy="61092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a:extLst>
              <a:ext uri="{FF2B5EF4-FFF2-40B4-BE49-F238E27FC236}">
                <a16:creationId xmlns:a16="http://schemas.microsoft.com/office/drawing/2014/main" id="{63CC3FA7-4146-D85B-16C5-3DE2969460D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89668" y="1201268"/>
            <a:ext cx="4829152" cy="62189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7DB678D6-F17C-198E-E3F1-788B64640E1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87842" y="660469"/>
            <a:ext cx="4721993" cy="61092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97B41736-45B9-EBBD-C61E-E19DC27787D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5210" y="105015"/>
            <a:ext cx="4753208" cy="61092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72964137"/>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DB2E22-A75F-0B1F-C7F6-E3F54DA35567}"/>
              </a:ext>
            </a:extLst>
          </p:cNvPr>
          <p:cNvPicPr>
            <a:picLocks noChangeAspect="1"/>
          </p:cNvPicPr>
          <p:nvPr/>
        </p:nvPicPr>
        <p:blipFill>
          <a:blip r:embed="rId2"/>
          <a:stretch>
            <a:fillRect/>
          </a:stretch>
        </p:blipFill>
        <p:spPr>
          <a:xfrm>
            <a:off x="1420820" y="-32657"/>
            <a:ext cx="9350360" cy="6890657"/>
          </a:xfrm>
          <a:prstGeom prst="rect">
            <a:avLst/>
          </a:prstGeom>
        </p:spPr>
      </p:pic>
    </p:spTree>
    <p:extLst>
      <p:ext uri="{BB962C8B-B14F-4D97-AF65-F5344CB8AC3E}">
        <p14:creationId xmlns:p14="http://schemas.microsoft.com/office/powerpoint/2010/main" val="95706830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cs typeface="Calibri"/>
              </a:rPr>
              <a:t>Administrative Manual</a:t>
            </a: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cs typeface="Calibri Light"/>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7773"/>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11" name="Subtitle 2">
            <a:extLst>
              <a:ext uri="{FF2B5EF4-FFF2-40B4-BE49-F238E27FC236}">
                <a16:creationId xmlns:a16="http://schemas.microsoft.com/office/drawing/2014/main" id="{14B63144-8C74-93FA-594E-C3E3277ECEAA}"/>
              </a:ext>
            </a:extLst>
          </p:cNvPr>
          <p:cNvSpPr txBox="1">
            <a:spLocks/>
          </p:cNvSpPr>
          <p:nvPr/>
        </p:nvSpPr>
        <p:spPr>
          <a:xfrm>
            <a:off x="471256" y="1175168"/>
            <a:ext cx="8229600" cy="4953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arenR"/>
            </a:pPr>
            <a:r>
              <a:rPr lang="en-US" sz="3200" b="1" u="sng" dirty="0">
                <a:solidFill>
                  <a:schemeClr val="bg1">
                    <a:lumMod val="50000"/>
                  </a:schemeClr>
                </a:solidFill>
              </a:rPr>
              <a:t>Introduction</a:t>
            </a:r>
          </a:p>
          <a:p>
            <a:pPr marL="514350" indent="-514350">
              <a:buFont typeface="+mj-lt"/>
              <a:buAutoNum type="arabicParenR"/>
            </a:pPr>
            <a:r>
              <a:rPr lang="en-US" sz="3200" b="1" u="sng" dirty="0">
                <a:solidFill>
                  <a:schemeClr val="bg1">
                    <a:lumMod val="50000"/>
                  </a:schemeClr>
                </a:solidFill>
              </a:rPr>
              <a:t>SCC Role</a:t>
            </a:r>
          </a:p>
          <a:p>
            <a:pPr marL="514350" indent="-514350">
              <a:buFont typeface="+mj-lt"/>
              <a:buAutoNum type="arabicParenR"/>
            </a:pPr>
            <a:r>
              <a:rPr lang="en-US" sz="3200" b="1" u="sng" dirty="0">
                <a:solidFill>
                  <a:schemeClr val="bg1">
                    <a:lumMod val="50000"/>
                  </a:schemeClr>
                </a:solidFill>
              </a:rPr>
              <a:t>Conservation District Role</a:t>
            </a:r>
          </a:p>
          <a:p>
            <a:pPr marL="514350" indent="-514350">
              <a:buFont typeface="+mj-lt"/>
              <a:buAutoNum type="arabicParenR"/>
            </a:pPr>
            <a:r>
              <a:rPr lang="en-US" sz="3200" b="1" u="sng" dirty="0">
                <a:solidFill>
                  <a:schemeClr val="accent1"/>
                </a:solidFill>
              </a:rPr>
              <a:t>Quality Assurance Board</a:t>
            </a:r>
          </a:p>
          <a:p>
            <a:pPr marL="514350" indent="-514350">
              <a:buFont typeface="+mj-lt"/>
              <a:buAutoNum type="arabicParenR"/>
            </a:pPr>
            <a:r>
              <a:rPr lang="en-US" sz="3200" b="1" dirty="0"/>
              <a:t>Applicant Role</a:t>
            </a:r>
          </a:p>
          <a:p>
            <a:pPr marL="514350" indent="-514350">
              <a:buFont typeface="+mj-lt"/>
              <a:buAutoNum type="arabicParenR"/>
            </a:pPr>
            <a:r>
              <a:rPr lang="en-US" sz="3200" b="1" dirty="0"/>
              <a:t>Center for Dirt and Gravel Roads</a:t>
            </a:r>
          </a:p>
          <a:p>
            <a:pPr marL="514350" indent="-514350">
              <a:buFont typeface="+mj-lt"/>
              <a:buAutoNum type="arabicParenR"/>
            </a:pPr>
            <a:r>
              <a:rPr lang="en-US" sz="3200" b="1" dirty="0"/>
              <a:t>Additional Policies</a:t>
            </a:r>
          </a:p>
          <a:p>
            <a:pPr marL="514350" indent="-514350">
              <a:buFont typeface="+mj-lt"/>
              <a:buAutoNum type="arabicParenR"/>
            </a:pPr>
            <a:r>
              <a:rPr lang="en-US" sz="3200" b="1" dirty="0"/>
              <a:t>Permits and Other Requirements</a:t>
            </a:r>
          </a:p>
          <a:p>
            <a:pPr marL="0" indent="0">
              <a:buFont typeface="+mj-lt"/>
              <a:buNone/>
            </a:pPr>
            <a:r>
              <a:rPr lang="en-US" sz="3200" b="1" dirty="0"/>
              <a:t>Appendices</a:t>
            </a:r>
          </a:p>
        </p:txBody>
      </p:sp>
      <p:pic>
        <p:nvPicPr>
          <p:cNvPr id="3" name="Picture 2">
            <a:extLst>
              <a:ext uri="{FF2B5EF4-FFF2-40B4-BE49-F238E27FC236}">
                <a16:creationId xmlns:a16="http://schemas.microsoft.com/office/drawing/2014/main" id="{2866D035-6E68-9014-93F1-B75D786C558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08582" y="1509930"/>
            <a:ext cx="3567447" cy="46150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91366014"/>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4.0 Quality Assurance Board</a:t>
            </a:r>
          </a:p>
        </p:txBody>
      </p:sp>
      <p:sp>
        <p:nvSpPr>
          <p:cNvPr id="4" name="Subtitle 2">
            <a:extLst>
              <a:ext uri="{FF2B5EF4-FFF2-40B4-BE49-F238E27FC236}">
                <a16:creationId xmlns:a16="http://schemas.microsoft.com/office/drawing/2014/main" id="{E57B7850-6184-44BD-1B46-699EB28099DA}"/>
              </a:ext>
            </a:extLst>
          </p:cNvPr>
          <p:cNvSpPr txBox="1">
            <a:spLocks/>
          </p:cNvSpPr>
          <p:nvPr/>
        </p:nvSpPr>
        <p:spPr>
          <a:xfrm>
            <a:off x="485774" y="1320609"/>
            <a:ext cx="7239001" cy="46650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u="sng" kern="1200" dirty="0">
                <a:solidFill>
                  <a:schemeClr val="tx1"/>
                </a:solidFill>
                <a:effectLst/>
                <a:latin typeface="+mn-lt"/>
                <a:ea typeface="+mn-ea"/>
                <a:cs typeface="+mn-cs"/>
              </a:rPr>
              <a:t>Quality Assurance Board</a:t>
            </a:r>
            <a:r>
              <a:rPr lang="en-US" sz="2800" b="1" kern="1200" dirty="0">
                <a:solidFill>
                  <a:schemeClr val="tx1"/>
                </a:solidFill>
                <a:effectLst/>
                <a:latin typeface="+mn-lt"/>
                <a:ea typeface="+mn-ea"/>
                <a:cs typeface="+mn-cs"/>
              </a:rPr>
              <a:t>  </a:t>
            </a:r>
            <a:r>
              <a:rPr lang="en-US" b="1" i="1" dirty="0">
                <a:solidFill>
                  <a:srgbClr val="FF0000"/>
                </a:solidFill>
                <a:latin typeface="Times New Roman"/>
                <a:ea typeface="Times New Roman"/>
              </a:rPr>
              <a:t>-§ 9106, (E)</a:t>
            </a:r>
            <a:endParaRPr lang="en-US" sz="3200" b="1" dirty="0">
              <a:solidFill>
                <a:srgbClr val="FF0000"/>
              </a:solidFill>
              <a:latin typeface="Times New Roman"/>
              <a:ea typeface="Times New Roman"/>
            </a:endParaRPr>
          </a:p>
          <a:p>
            <a:pPr lvl="1"/>
            <a:endParaRPr lang="en-US" dirty="0"/>
          </a:p>
        </p:txBody>
      </p:sp>
      <p:sp>
        <p:nvSpPr>
          <p:cNvPr id="6" name="Rounded Rectangle 6">
            <a:extLst>
              <a:ext uri="{FF2B5EF4-FFF2-40B4-BE49-F238E27FC236}">
                <a16:creationId xmlns:a16="http://schemas.microsoft.com/office/drawing/2014/main" id="{A0735CA6-9C02-9C01-E49F-890FFAE47307}"/>
              </a:ext>
            </a:extLst>
          </p:cNvPr>
          <p:cNvSpPr/>
          <p:nvPr/>
        </p:nvSpPr>
        <p:spPr>
          <a:xfrm>
            <a:off x="295833" y="1881003"/>
            <a:ext cx="8686800" cy="4415155"/>
          </a:xfrm>
          <a:prstGeom prst="roundRect">
            <a:avLst/>
          </a:prstGeom>
          <a:solidFill>
            <a:srgbClr val="FFFFCC"/>
          </a:solidFill>
          <a:ln w="9525">
            <a:solidFill>
              <a:srgbClr val="003300"/>
            </a:solidFill>
            <a:miter lim="800000"/>
            <a:headEnd/>
            <a:tailEnd/>
          </a:ln>
          <a:effectLst>
            <a:outerShdw blurRad="50800" dist="38100" dir="8100000" algn="tr" rotWithShape="0">
              <a:prstClr val="black">
                <a:alpha val="40000"/>
              </a:prstClr>
            </a:outerShdw>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114300" marR="0" indent="228600" algn="just">
              <a:spcBef>
                <a:spcPts val="0"/>
              </a:spcBef>
              <a:spcAft>
                <a:spcPts val="0"/>
              </a:spcAft>
              <a:tabLst>
                <a:tab pos="457200" algn="l"/>
                <a:tab pos="914400" algn="l"/>
              </a:tabLst>
            </a:pPr>
            <a:r>
              <a:rPr lang="en-US" sz="2400" i="1" dirty="0">
                <a:effectLst/>
                <a:latin typeface="Times New Roman"/>
                <a:ea typeface="Times New Roman"/>
              </a:rPr>
              <a:t>Within the conservation district a Quality Assurance Board shall be impaneled to establish and administer the grant program. The four-member QAB is to be comprised of </a:t>
            </a:r>
            <a:r>
              <a:rPr lang="en-US" sz="2400" i="1" dirty="0">
                <a:solidFill>
                  <a:srgbClr val="FF0000"/>
                </a:solidFill>
                <a:effectLst/>
                <a:latin typeface="Times New Roman"/>
                <a:ea typeface="Times New Roman"/>
              </a:rPr>
              <a:t>a nonvoting chairman appointed by the conservation district </a:t>
            </a:r>
            <a:r>
              <a:rPr lang="en-US" sz="2400" i="1" dirty="0">
                <a:effectLst/>
                <a:latin typeface="Times New Roman"/>
                <a:ea typeface="Times New Roman"/>
              </a:rPr>
              <a:t>directors and </a:t>
            </a:r>
            <a:r>
              <a:rPr lang="en-US" sz="2400" i="1" dirty="0">
                <a:solidFill>
                  <a:srgbClr val="FF0000"/>
                </a:solidFill>
                <a:effectLst/>
                <a:latin typeface="Times New Roman"/>
                <a:ea typeface="Times New Roman"/>
              </a:rPr>
              <a:t>one local representative appointed by each of the following entities: </a:t>
            </a:r>
            <a:endParaRPr lang="en-US" sz="2800" dirty="0">
              <a:solidFill>
                <a:srgbClr val="FF0000"/>
              </a:solidFill>
              <a:effectLst/>
              <a:latin typeface="Times New Roman"/>
              <a:ea typeface="Times New Roman"/>
            </a:endParaRPr>
          </a:p>
          <a:p>
            <a:pPr marL="114300" marR="0" indent="228600" algn="just">
              <a:spcBef>
                <a:spcPts val="0"/>
              </a:spcBef>
              <a:spcAft>
                <a:spcPts val="0"/>
              </a:spcAft>
              <a:tabLst>
                <a:tab pos="457200" algn="l"/>
                <a:tab pos="914400" algn="l"/>
              </a:tabLst>
            </a:pPr>
            <a:r>
              <a:rPr lang="en-US" sz="2400" i="1" dirty="0">
                <a:solidFill>
                  <a:srgbClr val="FF0000"/>
                </a:solidFill>
                <a:effectLst/>
                <a:latin typeface="Times New Roman"/>
                <a:ea typeface="Times New Roman"/>
              </a:rPr>
              <a:t>(1) The Federal Natural Resource Conservation Service </a:t>
            </a:r>
            <a:endParaRPr lang="en-US" sz="2800" dirty="0">
              <a:solidFill>
                <a:srgbClr val="FF0000"/>
              </a:solidFill>
              <a:effectLst/>
              <a:latin typeface="Times New Roman"/>
              <a:ea typeface="Times New Roman"/>
            </a:endParaRPr>
          </a:p>
          <a:p>
            <a:pPr marL="114300" marR="0" indent="228600" algn="just">
              <a:spcBef>
                <a:spcPts val="0"/>
              </a:spcBef>
              <a:spcAft>
                <a:spcPts val="0"/>
              </a:spcAft>
              <a:tabLst>
                <a:tab pos="457200" algn="l"/>
                <a:tab pos="914400" algn="l"/>
              </a:tabLst>
            </a:pPr>
            <a:r>
              <a:rPr lang="en-US" sz="2400" i="1" dirty="0">
                <a:solidFill>
                  <a:srgbClr val="FF0000"/>
                </a:solidFill>
                <a:effectLst/>
                <a:latin typeface="Times New Roman"/>
                <a:ea typeface="Times New Roman"/>
              </a:rPr>
              <a:t>(2) The Pennsylvania Fish and Boat Commission </a:t>
            </a:r>
            <a:endParaRPr lang="en-US" sz="2800" dirty="0">
              <a:solidFill>
                <a:srgbClr val="FF0000"/>
              </a:solidFill>
              <a:effectLst/>
              <a:latin typeface="Times New Roman"/>
              <a:ea typeface="Times New Roman"/>
            </a:endParaRPr>
          </a:p>
          <a:p>
            <a:pPr marL="114300" marR="0" indent="228600" algn="just">
              <a:spcBef>
                <a:spcPts val="0"/>
              </a:spcBef>
              <a:spcAft>
                <a:spcPts val="0"/>
              </a:spcAft>
              <a:tabLst>
                <a:tab pos="457200" algn="l"/>
                <a:tab pos="914400" algn="l"/>
              </a:tabLst>
            </a:pPr>
            <a:r>
              <a:rPr lang="en-US" sz="2400" i="1" dirty="0">
                <a:solidFill>
                  <a:srgbClr val="FF0000"/>
                </a:solidFill>
                <a:effectLst/>
                <a:latin typeface="Times New Roman"/>
                <a:ea typeface="Times New Roman"/>
              </a:rPr>
              <a:t>(3) The county conservation district </a:t>
            </a:r>
            <a:endParaRPr lang="en-US" sz="2800" dirty="0">
              <a:solidFill>
                <a:srgbClr val="FF0000"/>
              </a:solidFill>
              <a:effectLst/>
              <a:latin typeface="Times New Roman"/>
              <a:ea typeface="Times New Roman"/>
            </a:endParaRPr>
          </a:p>
          <a:p>
            <a:pPr marL="114300" marR="0" indent="228600" algn="just">
              <a:spcBef>
                <a:spcPts val="0"/>
              </a:spcBef>
              <a:spcAft>
                <a:spcPts val="0"/>
              </a:spcAft>
              <a:tabLst>
                <a:tab pos="457200" algn="l"/>
                <a:tab pos="914400" algn="l"/>
              </a:tabLst>
            </a:pPr>
            <a:r>
              <a:rPr lang="en-US" sz="2400" i="1" dirty="0">
                <a:effectLst/>
                <a:latin typeface="Times New Roman"/>
                <a:ea typeface="Times New Roman"/>
              </a:rPr>
              <a:t>If circumstances require, the chairman may vote to decide a tie vote. </a:t>
            </a:r>
            <a:endParaRPr lang="en-US" sz="2800" dirty="0">
              <a:effectLst/>
              <a:latin typeface="Times New Roman"/>
              <a:ea typeface="Times New Roman"/>
            </a:endParaRPr>
          </a:p>
        </p:txBody>
      </p:sp>
    </p:spTree>
    <p:extLst>
      <p:ext uri="{BB962C8B-B14F-4D97-AF65-F5344CB8AC3E}">
        <p14:creationId xmlns:p14="http://schemas.microsoft.com/office/powerpoint/2010/main" val="890660540"/>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4.0 Quality Assurance Board</a:t>
            </a:r>
          </a:p>
        </p:txBody>
      </p:sp>
      <p:sp>
        <p:nvSpPr>
          <p:cNvPr id="4" name="Subtitle 2">
            <a:extLst>
              <a:ext uri="{FF2B5EF4-FFF2-40B4-BE49-F238E27FC236}">
                <a16:creationId xmlns:a16="http://schemas.microsoft.com/office/drawing/2014/main" id="{E57B7850-6184-44BD-1B46-699EB28099DA}"/>
              </a:ext>
            </a:extLst>
          </p:cNvPr>
          <p:cNvSpPr txBox="1">
            <a:spLocks/>
          </p:cNvSpPr>
          <p:nvPr/>
        </p:nvSpPr>
        <p:spPr>
          <a:xfrm>
            <a:off x="485774" y="1320609"/>
            <a:ext cx="7239001" cy="46650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u="sng" kern="1200" dirty="0">
                <a:solidFill>
                  <a:schemeClr val="tx1"/>
                </a:solidFill>
                <a:effectLst/>
                <a:latin typeface="+mn-lt"/>
                <a:ea typeface="+mn-ea"/>
                <a:cs typeface="+mn-cs"/>
              </a:rPr>
              <a:t>Quality Assurance Board</a:t>
            </a:r>
            <a:r>
              <a:rPr lang="en-US" sz="2800" b="1" kern="1200" dirty="0">
                <a:solidFill>
                  <a:schemeClr val="tx1"/>
                </a:solidFill>
                <a:effectLst/>
                <a:latin typeface="+mn-lt"/>
                <a:ea typeface="+mn-ea"/>
                <a:cs typeface="+mn-cs"/>
              </a:rPr>
              <a:t>  </a:t>
            </a:r>
            <a:r>
              <a:rPr lang="en-US" b="1" u="sng" dirty="0">
                <a:solidFill>
                  <a:srgbClr val="FF0000"/>
                </a:solidFill>
                <a:ea typeface="Times New Roman"/>
              </a:rPr>
              <a:t>Why?</a:t>
            </a:r>
            <a:endParaRPr lang="en-US" sz="3200" b="1" u="sng" dirty="0">
              <a:solidFill>
                <a:srgbClr val="FF0000"/>
              </a:solidFill>
              <a:ea typeface="Times New Roman"/>
            </a:endParaRPr>
          </a:p>
          <a:p>
            <a:pPr lvl="1"/>
            <a:endParaRPr lang="en-US" dirty="0"/>
          </a:p>
        </p:txBody>
      </p:sp>
    </p:spTree>
    <p:extLst>
      <p:ext uri="{BB962C8B-B14F-4D97-AF65-F5344CB8AC3E}">
        <p14:creationId xmlns:p14="http://schemas.microsoft.com/office/powerpoint/2010/main" val="3388549540"/>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4.0 Quality Assurance Board</a:t>
            </a:r>
          </a:p>
        </p:txBody>
      </p:sp>
      <p:sp>
        <p:nvSpPr>
          <p:cNvPr id="4" name="Subtitle 2">
            <a:extLst>
              <a:ext uri="{FF2B5EF4-FFF2-40B4-BE49-F238E27FC236}">
                <a16:creationId xmlns:a16="http://schemas.microsoft.com/office/drawing/2014/main" id="{E57B7850-6184-44BD-1B46-699EB28099DA}"/>
              </a:ext>
            </a:extLst>
          </p:cNvPr>
          <p:cNvSpPr txBox="1">
            <a:spLocks/>
          </p:cNvSpPr>
          <p:nvPr/>
        </p:nvSpPr>
        <p:spPr>
          <a:xfrm>
            <a:off x="485774" y="1320609"/>
            <a:ext cx="9197788" cy="466501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800" b="1" u="sng" kern="1200" dirty="0">
                <a:solidFill>
                  <a:schemeClr val="tx1"/>
                </a:solidFill>
                <a:effectLst/>
                <a:latin typeface="+mn-lt"/>
                <a:ea typeface="+mn-ea"/>
                <a:cs typeface="+mn-cs"/>
              </a:rPr>
              <a:t>Quality Assurance Board</a:t>
            </a:r>
            <a:r>
              <a:rPr lang="en-US" sz="3800" b="1" kern="1200" dirty="0">
                <a:solidFill>
                  <a:schemeClr val="tx1"/>
                </a:solidFill>
                <a:effectLst/>
                <a:latin typeface="+mn-lt"/>
                <a:ea typeface="+mn-ea"/>
                <a:cs typeface="+mn-cs"/>
              </a:rPr>
              <a:t>  </a:t>
            </a:r>
            <a:r>
              <a:rPr lang="en-US" sz="3800" b="1" u="sng" dirty="0">
                <a:solidFill>
                  <a:srgbClr val="FF0000"/>
                </a:solidFill>
                <a:ea typeface="Times New Roman"/>
              </a:rPr>
              <a:t>Why?</a:t>
            </a:r>
          </a:p>
          <a:p>
            <a:pPr marL="0" indent="0">
              <a:buNone/>
            </a:pPr>
            <a:endParaRPr lang="en-US" sz="3200" b="1" u="sng" dirty="0">
              <a:solidFill>
                <a:srgbClr val="FF0000"/>
              </a:solidFill>
              <a:ea typeface="Times New Roman"/>
            </a:endParaRPr>
          </a:p>
          <a:p>
            <a:pPr marL="0" indent="0">
              <a:buNone/>
            </a:pPr>
            <a:r>
              <a:rPr lang="en-US" sz="3600" b="1" u="sng" dirty="0">
                <a:solidFill>
                  <a:srgbClr val="FF0000"/>
                </a:solidFill>
                <a:ea typeface="Times New Roman"/>
              </a:rPr>
              <a:t>Local Involvement and Control</a:t>
            </a:r>
          </a:p>
          <a:p>
            <a:pPr marL="0" indent="0">
              <a:buNone/>
            </a:pPr>
            <a:r>
              <a:rPr lang="en-US" sz="3600" u="sng" dirty="0">
                <a:ea typeface="Times New Roman"/>
              </a:rPr>
              <a:t>NRCS</a:t>
            </a:r>
            <a:r>
              <a:rPr lang="en-US" sz="3600" dirty="0">
                <a:ea typeface="Times New Roman"/>
              </a:rPr>
              <a:t> – Federal: conservation and erosion</a:t>
            </a:r>
          </a:p>
          <a:p>
            <a:pPr marL="0" indent="0">
              <a:buNone/>
            </a:pPr>
            <a:r>
              <a:rPr lang="en-US" sz="3600" u="sng" dirty="0">
                <a:ea typeface="Times New Roman"/>
              </a:rPr>
              <a:t>PAFBC</a:t>
            </a:r>
            <a:r>
              <a:rPr lang="en-US" sz="3600" dirty="0">
                <a:ea typeface="Times New Roman"/>
              </a:rPr>
              <a:t> – State: aquatics and hydrology</a:t>
            </a:r>
          </a:p>
          <a:p>
            <a:pPr marL="0" indent="0">
              <a:buNone/>
            </a:pPr>
            <a:r>
              <a:rPr lang="en-US" sz="3600" u="sng" dirty="0">
                <a:ea typeface="Times New Roman"/>
              </a:rPr>
              <a:t>District</a:t>
            </a:r>
            <a:r>
              <a:rPr lang="en-US" sz="3600" dirty="0">
                <a:ea typeface="Times New Roman"/>
              </a:rPr>
              <a:t> – County: conservation multi-discipline</a:t>
            </a:r>
          </a:p>
          <a:p>
            <a:pPr marL="0" indent="0">
              <a:buNone/>
            </a:pPr>
            <a:endParaRPr lang="en-US" sz="3600" dirty="0">
              <a:ea typeface="Times New Roman"/>
            </a:endParaRPr>
          </a:p>
          <a:p>
            <a:pPr marL="0" indent="0">
              <a:buNone/>
            </a:pPr>
            <a:r>
              <a:rPr lang="en-US" sz="3600" dirty="0">
                <a:ea typeface="Times New Roman"/>
              </a:rPr>
              <a:t>Who knows best for the County?  </a:t>
            </a:r>
          </a:p>
          <a:p>
            <a:pPr marL="0" indent="0">
              <a:buNone/>
            </a:pPr>
            <a:r>
              <a:rPr lang="en-US" sz="3600" dirty="0">
                <a:ea typeface="Times New Roman"/>
              </a:rPr>
              <a:t>People in the County!</a:t>
            </a:r>
          </a:p>
          <a:p>
            <a:pPr marL="0" indent="0">
              <a:buNone/>
            </a:pPr>
            <a:endParaRPr lang="en-US" sz="3200" b="1" u="sng" dirty="0">
              <a:solidFill>
                <a:srgbClr val="FF0000"/>
              </a:solidFill>
              <a:ea typeface="Times New Roman"/>
            </a:endParaRPr>
          </a:p>
        </p:txBody>
      </p:sp>
    </p:spTree>
    <p:extLst>
      <p:ext uri="{BB962C8B-B14F-4D97-AF65-F5344CB8AC3E}">
        <p14:creationId xmlns:p14="http://schemas.microsoft.com/office/powerpoint/2010/main" val="30608615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cs typeface="Calibri Light"/>
              </a:rPr>
              <a:t>Introduction</a:t>
            </a: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Content Placeholder 5">
            <a:extLst>
              <a:ext uri="{FF2B5EF4-FFF2-40B4-BE49-F238E27FC236}">
                <a16:creationId xmlns:a16="http://schemas.microsoft.com/office/drawing/2014/main" id="{75A0B5D2-5A77-2643-A3B9-8627783843CA}"/>
              </a:ext>
            </a:extLst>
          </p:cNvPr>
          <p:cNvSpPr>
            <a:spLocks noGrp="1"/>
          </p:cNvSpPr>
          <p:nvPr>
            <p:ph idx="1"/>
          </p:nvPr>
        </p:nvSpPr>
        <p:spPr>
          <a:xfrm>
            <a:off x="286696" y="1176939"/>
            <a:ext cx="11156492" cy="4009619"/>
          </a:xfrm>
        </p:spPr>
        <p:txBody>
          <a:bodyPr vert="horz" lIns="68580" tIns="34290" rIns="68580" bIns="34290" rtlCol="0" anchor="t">
            <a:normAutofit/>
          </a:bodyPr>
          <a:lstStyle/>
          <a:p>
            <a:r>
              <a:rPr lang="en-US" sz="4000" b="1" dirty="0">
                <a:solidFill>
                  <a:schemeClr val="accent1"/>
                </a:solidFill>
              </a:rPr>
              <a:t>What do we mean by “Local Control”?</a:t>
            </a:r>
            <a:endParaRPr lang="en-US" sz="3600" u="sng" dirty="0">
              <a:solidFill>
                <a:schemeClr val="accent1"/>
              </a:solidFill>
            </a:endParaRPr>
          </a:p>
          <a:p>
            <a:pPr lvl="1"/>
            <a:endParaRPr lang="en-US" dirty="0">
              <a:cs typeface="Calibri"/>
            </a:endParaRPr>
          </a:p>
          <a:p>
            <a:endParaRPr lang="en-US" dirty="0">
              <a:cs typeface="Calibri"/>
            </a:endParaRPr>
          </a:p>
          <a:p>
            <a:pPr marL="0" indent="0">
              <a:buNone/>
            </a:pPr>
            <a:endParaRPr lang="en-US" dirty="0">
              <a:solidFill>
                <a:srgbClr val="FF0000"/>
              </a:solidFill>
              <a:cs typeface="Calibri"/>
            </a:endParaRPr>
          </a:p>
        </p:txBody>
      </p:sp>
    </p:spTree>
    <p:extLst>
      <p:ext uri="{BB962C8B-B14F-4D97-AF65-F5344CB8AC3E}">
        <p14:creationId xmlns:p14="http://schemas.microsoft.com/office/powerpoint/2010/main" val="770144526"/>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4.0 Quality Assurance Board</a:t>
            </a:r>
          </a:p>
        </p:txBody>
      </p:sp>
      <p:sp>
        <p:nvSpPr>
          <p:cNvPr id="4" name="Subtitle 2">
            <a:extLst>
              <a:ext uri="{FF2B5EF4-FFF2-40B4-BE49-F238E27FC236}">
                <a16:creationId xmlns:a16="http://schemas.microsoft.com/office/drawing/2014/main" id="{E57B7850-6184-44BD-1B46-699EB28099DA}"/>
              </a:ext>
            </a:extLst>
          </p:cNvPr>
          <p:cNvSpPr txBox="1">
            <a:spLocks/>
          </p:cNvSpPr>
          <p:nvPr/>
        </p:nvSpPr>
        <p:spPr>
          <a:xfrm>
            <a:off x="485774" y="1320609"/>
            <a:ext cx="8526146" cy="46650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sz="3200" b="1" u="sng" kern="1200" dirty="0">
                <a:solidFill>
                  <a:schemeClr val="tx1"/>
                </a:solidFill>
                <a:effectLst/>
                <a:latin typeface="+mn-lt"/>
                <a:ea typeface="+mn-ea"/>
                <a:cs typeface="+mn-cs"/>
              </a:rPr>
              <a:t>Local control</a:t>
            </a:r>
            <a:r>
              <a:rPr lang="en-US" sz="3200" kern="1200" dirty="0">
                <a:solidFill>
                  <a:schemeClr val="tx1"/>
                </a:solidFill>
                <a:effectLst/>
                <a:latin typeface="+mn-lt"/>
                <a:ea typeface="+mn-ea"/>
                <a:cs typeface="+mn-cs"/>
              </a:rPr>
              <a:t> within guidelines established by the commission.</a:t>
            </a:r>
            <a:endParaRPr lang="en-US" sz="4400" kern="1200" dirty="0">
              <a:solidFill>
                <a:schemeClr val="tx1"/>
              </a:solidFill>
              <a:effectLst/>
              <a:latin typeface="+mn-lt"/>
              <a:ea typeface="+mn-ea"/>
              <a:cs typeface="+mn-cs"/>
            </a:endParaRPr>
          </a:p>
          <a:p>
            <a:pPr lvl="0"/>
            <a:r>
              <a:rPr lang="en-US" sz="3200" kern="1200" dirty="0">
                <a:solidFill>
                  <a:schemeClr val="tx1"/>
                </a:solidFill>
                <a:effectLst/>
                <a:latin typeface="+mn-lt"/>
                <a:ea typeface="+mn-ea"/>
                <a:cs typeface="+mn-cs"/>
              </a:rPr>
              <a:t>QAB’s purpose is to advise and assist the conservation district board.</a:t>
            </a:r>
            <a:endParaRPr lang="en-US" sz="4400" kern="1200" dirty="0">
              <a:solidFill>
                <a:schemeClr val="tx1"/>
              </a:solidFill>
              <a:effectLst/>
              <a:latin typeface="+mn-lt"/>
              <a:ea typeface="+mn-ea"/>
              <a:cs typeface="+mn-cs"/>
            </a:endParaRPr>
          </a:p>
          <a:p>
            <a:pPr lvl="1"/>
            <a:r>
              <a:rPr lang="en-US" sz="3200" kern="1200" dirty="0">
                <a:solidFill>
                  <a:srgbClr val="FF0000"/>
                </a:solidFill>
                <a:effectLst/>
              </a:rPr>
              <a:t>QAB is advisory only</a:t>
            </a:r>
            <a:endParaRPr lang="en-US" sz="3200" dirty="0">
              <a:solidFill>
                <a:srgbClr val="FF0000"/>
              </a:solidFill>
            </a:endParaRPr>
          </a:p>
          <a:p>
            <a:pPr lvl="1"/>
            <a:r>
              <a:rPr lang="en-US" sz="3200" kern="1200" dirty="0">
                <a:solidFill>
                  <a:srgbClr val="FF0000"/>
                </a:solidFill>
                <a:effectLst/>
              </a:rPr>
              <a:t>District </a:t>
            </a:r>
            <a:r>
              <a:rPr lang="en-US" sz="3200" dirty="0">
                <a:solidFill>
                  <a:srgbClr val="FF0000"/>
                </a:solidFill>
              </a:rPr>
              <a:t>B</a:t>
            </a:r>
            <a:r>
              <a:rPr lang="en-US" sz="3200" kern="1200" dirty="0">
                <a:solidFill>
                  <a:srgbClr val="FF0000"/>
                </a:solidFill>
                <a:effectLst/>
              </a:rPr>
              <a:t>oard has the final say</a:t>
            </a:r>
          </a:p>
          <a:p>
            <a:pPr marL="0" indent="0">
              <a:buNone/>
            </a:pPr>
            <a:endParaRPr lang="en-US" sz="3200" b="1" u="sng" dirty="0">
              <a:solidFill>
                <a:srgbClr val="FF0000"/>
              </a:solidFill>
              <a:ea typeface="Times New Roman"/>
            </a:endParaRPr>
          </a:p>
        </p:txBody>
      </p:sp>
    </p:spTree>
    <p:extLst>
      <p:ext uri="{BB962C8B-B14F-4D97-AF65-F5344CB8AC3E}">
        <p14:creationId xmlns:p14="http://schemas.microsoft.com/office/powerpoint/2010/main" val="1920953053"/>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4.1 QAB Composition</a:t>
            </a:r>
          </a:p>
        </p:txBody>
      </p:sp>
      <p:sp>
        <p:nvSpPr>
          <p:cNvPr id="4" name="Subtitle 2">
            <a:extLst>
              <a:ext uri="{FF2B5EF4-FFF2-40B4-BE49-F238E27FC236}">
                <a16:creationId xmlns:a16="http://schemas.microsoft.com/office/drawing/2014/main" id="{E57B7850-6184-44BD-1B46-699EB28099DA}"/>
              </a:ext>
            </a:extLst>
          </p:cNvPr>
          <p:cNvSpPr txBox="1">
            <a:spLocks/>
          </p:cNvSpPr>
          <p:nvPr/>
        </p:nvSpPr>
        <p:spPr>
          <a:xfrm>
            <a:off x="485774" y="1320609"/>
            <a:ext cx="8980954" cy="466501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3200" kern="1200" dirty="0">
                <a:solidFill>
                  <a:schemeClr val="tx1"/>
                </a:solidFill>
                <a:effectLst/>
                <a:latin typeface="+mn-lt"/>
                <a:ea typeface="+mn-ea"/>
                <a:cs typeface="+mn-cs"/>
              </a:rPr>
              <a:t>Composition of  the QAB is established by law:</a:t>
            </a:r>
            <a:endParaRPr lang="en-US" sz="4400" kern="1200" dirty="0">
              <a:solidFill>
                <a:schemeClr val="tx1"/>
              </a:solidFill>
              <a:effectLst/>
              <a:latin typeface="+mn-lt"/>
              <a:ea typeface="+mn-ea"/>
              <a:cs typeface="+mn-cs"/>
            </a:endParaRPr>
          </a:p>
          <a:p>
            <a:pPr lvl="1"/>
            <a:r>
              <a:rPr lang="en-US" sz="2800" u="sng" kern="1200" dirty="0">
                <a:solidFill>
                  <a:schemeClr val="tx1"/>
                </a:solidFill>
                <a:effectLst/>
                <a:latin typeface="+mn-lt"/>
                <a:ea typeface="+mn-ea"/>
                <a:cs typeface="+mn-cs"/>
              </a:rPr>
              <a:t>Only</a:t>
            </a:r>
            <a:r>
              <a:rPr lang="en-US" sz="2800" kern="1200" dirty="0">
                <a:solidFill>
                  <a:schemeClr val="tx1"/>
                </a:solidFill>
                <a:effectLst/>
                <a:latin typeface="+mn-lt"/>
                <a:ea typeface="+mn-ea"/>
                <a:cs typeface="+mn-cs"/>
              </a:rPr>
              <a:t> 4 members</a:t>
            </a:r>
            <a:endParaRPr lang="en-US" sz="4000" kern="1200" dirty="0">
              <a:solidFill>
                <a:schemeClr val="tx1"/>
              </a:solidFill>
              <a:effectLst/>
              <a:latin typeface="+mn-lt"/>
              <a:ea typeface="+mn-ea"/>
              <a:cs typeface="+mn-cs"/>
            </a:endParaRPr>
          </a:p>
          <a:p>
            <a:pPr lvl="2"/>
            <a:r>
              <a:rPr lang="en-US" sz="2400" kern="1200" dirty="0">
                <a:solidFill>
                  <a:schemeClr val="tx1"/>
                </a:solidFill>
                <a:effectLst/>
                <a:latin typeface="+mn-lt"/>
                <a:ea typeface="+mn-ea"/>
                <a:cs typeface="+mn-cs"/>
              </a:rPr>
              <a:t>Non-voting chair appointed by district board</a:t>
            </a:r>
            <a:endParaRPr lang="en-US" sz="3600" kern="1200" dirty="0">
              <a:solidFill>
                <a:schemeClr val="tx1"/>
              </a:solidFill>
              <a:effectLst/>
              <a:latin typeface="+mn-lt"/>
              <a:ea typeface="+mn-ea"/>
              <a:cs typeface="+mn-cs"/>
            </a:endParaRPr>
          </a:p>
          <a:p>
            <a:pPr lvl="2"/>
            <a:r>
              <a:rPr lang="en-US" sz="2400" kern="1200" dirty="0">
                <a:solidFill>
                  <a:schemeClr val="tx1"/>
                </a:solidFill>
                <a:effectLst/>
                <a:latin typeface="+mn-lt"/>
                <a:ea typeface="+mn-ea"/>
                <a:cs typeface="+mn-cs"/>
              </a:rPr>
              <a:t>One voting member appointed by the district board</a:t>
            </a:r>
            <a:endParaRPr lang="en-US" sz="3600" kern="1200" dirty="0">
              <a:solidFill>
                <a:schemeClr val="tx1"/>
              </a:solidFill>
              <a:effectLst/>
              <a:latin typeface="+mn-lt"/>
              <a:ea typeface="+mn-ea"/>
              <a:cs typeface="+mn-cs"/>
            </a:endParaRPr>
          </a:p>
          <a:p>
            <a:pPr lvl="2"/>
            <a:r>
              <a:rPr lang="en-US" sz="2400" kern="1200" dirty="0">
                <a:solidFill>
                  <a:schemeClr val="tx1"/>
                </a:solidFill>
                <a:effectLst/>
                <a:latin typeface="+mn-lt"/>
                <a:ea typeface="+mn-ea"/>
                <a:cs typeface="+mn-cs"/>
              </a:rPr>
              <a:t>One voting member appointed by  Fish and Boat commission</a:t>
            </a:r>
            <a:endParaRPr lang="en-US" sz="3600" kern="1200" dirty="0">
              <a:solidFill>
                <a:schemeClr val="tx1"/>
              </a:solidFill>
              <a:effectLst/>
              <a:latin typeface="+mn-lt"/>
              <a:ea typeface="+mn-ea"/>
              <a:cs typeface="+mn-cs"/>
            </a:endParaRPr>
          </a:p>
          <a:p>
            <a:pPr lvl="2"/>
            <a:r>
              <a:rPr lang="en-US" sz="2400" kern="1200" dirty="0">
                <a:solidFill>
                  <a:schemeClr val="tx1"/>
                </a:solidFill>
                <a:effectLst/>
                <a:latin typeface="+mn-lt"/>
                <a:ea typeface="+mn-ea"/>
                <a:cs typeface="+mn-cs"/>
              </a:rPr>
              <a:t>One voting member appointed by NRCS</a:t>
            </a:r>
            <a:endParaRPr lang="en-US" sz="36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Chairman may only vote to decide a tie</a:t>
            </a:r>
            <a:endParaRPr lang="en-US" sz="40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Voting members appointed by the agencies do not have to be employees</a:t>
            </a:r>
            <a:endParaRPr lang="en-US" sz="40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All QAB members are strongly encouraged to take ESM training</a:t>
            </a:r>
            <a:endParaRPr lang="en-US" sz="4000" kern="1200" dirty="0">
              <a:solidFill>
                <a:schemeClr val="tx1"/>
              </a:solidFill>
              <a:effectLst/>
              <a:latin typeface="+mn-lt"/>
              <a:ea typeface="+mn-ea"/>
              <a:cs typeface="+mn-cs"/>
            </a:endParaRPr>
          </a:p>
          <a:p>
            <a:pPr lvl="2"/>
            <a:r>
              <a:rPr lang="en-US" sz="2400" kern="1200" dirty="0">
                <a:solidFill>
                  <a:schemeClr val="tx1"/>
                </a:solidFill>
                <a:effectLst/>
                <a:latin typeface="+mn-lt"/>
                <a:ea typeface="+mn-ea"/>
                <a:cs typeface="+mn-cs"/>
              </a:rPr>
              <a:t>At least one district member </a:t>
            </a:r>
            <a:r>
              <a:rPr lang="en-US" sz="2400" u="sng" kern="1200" dirty="0">
                <a:solidFill>
                  <a:schemeClr val="tx1"/>
                </a:solidFill>
                <a:effectLst/>
                <a:latin typeface="+mn-lt"/>
                <a:ea typeface="+mn-ea"/>
                <a:cs typeface="+mn-cs"/>
              </a:rPr>
              <a:t>must</a:t>
            </a:r>
            <a:r>
              <a:rPr lang="en-US" sz="2400" kern="1200" dirty="0">
                <a:solidFill>
                  <a:schemeClr val="tx1"/>
                </a:solidFill>
                <a:effectLst/>
                <a:latin typeface="+mn-lt"/>
                <a:ea typeface="+mn-ea"/>
                <a:cs typeface="+mn-cs"/>
              </a:rPr>
              <a:t> take ESM training</a:t>
            </a:r>
          </a:p>
          <a:p>
            <a:pPr lvl="1">
              <a:lnSpc>
                <a:spcPct val="100000"/>
              </a:lnSpc>
              <a:spcBef>
                <a:spcPct val="20000"/>
              </a:spcBef>
              <a:defRPr/>
            </a:pPr>
            <a:r>
              <a:rPr lang="en-US" sz="2800" kern="1200" dirty="0">
                <a:solidFill>
                  <a:schemeClr val="tx1"/>
                </a:solidFill>
                <a:effectLst/>
                <a:latin typeface="+mn-lt"/>
                <a:ea typeface="+mn-ea"/>
                <a:cs typeface="+mn-cs"/>
              </a:rPr>
              <a:t>QAB can have as many advisors as they deem necessary, but advisors are non-voting</a:t>
            </a:r>
          </a:p>
          <a:p>
            <a:pPr marL="0" indent="0">
              <a:buNone/>
            </a:pPr>
            <a:endParaRPr lang="en-US" sz="3200" b="1" u="sng" dirty="0">
              <a:solidFill>
                <a:srgbClr val="FF0000"/>
              </a:solidFill>
              <a:ea typeface="Times New Roman"/>
            </a:endParaRPr>
          </a:p>
        </p:txBody>
      </p:sp>
    </p:spTree>
    <p:extLst>
      <p:ext uri="{BB962C8B-B14F-4D97-AF65-F5344CB8AC3E}">
        <p14:creationId xmlns:p14="http://schemas.microsoft.com/office/powerpoint/2010/main" val="3638390397"/>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4.1 QAB Composition</a:t>
            </a:r>
          </a:p>
        </p:txBody>
      </p:sp>
      <p:sp>
        <p:nvSpPr>
          <p:cNvPr id="4" name="Subtitle 2">
            <a:extLst>
              <a:ext uri="{FF2B5EF4-FFF2-40B4-BE49-F238E27FC236}">
                <a16:creationId xmlns:a16="http://schemas.microsoft.com/office/drawing/2014/main" id="{E57B7850-6184-44BD-1B46-699EB28099DA}"/>
              </a:ext>
            </a:extLst>
          </p:cNvPr>
          <p:cNvSpPr txBox="1">
            <a:spLocks/>
          </p:cNvSpPr>
          <p:nvPr/>
        </p:nvSpPr>
        <p:spPr>
          <a:xfrm>
            <a:off x="485774" y="1320609"/>
            <a:ext cx="8980954" cy="46650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3600" b="1" u="sng" dirty="0"/>
              <a:t>NRCS and PAFBC (not CD) designate their QAB appointees</a:t>
            </a:r>
            <a:endParaRPr lang="en-US" sz="3200" b="1" u="sng" kern="1200" dirty="0">
              <a:solidFill>
                <a:schemeClr val="tx1"/>
              </a:solidFill>
              <a:effectLst/>
              <a:latin typeface="+mn-lt"/>
              <a:ea typeface="+mn-ea"/>
              <a:cs typeface="+mn-cs"/>
            </a:endParaRPr>
          </a:p>
          <a:p>
            <a:pPr lvl="0"/>
            <a:r>
              <a:rPr lang="en-US" sz="3600" dirty="0"/>
              <a:t>Does not have to be NRCS/PAFBC employee.</a:t>
            </a:r>
          </a:p>
          <a:p>
            <a:pPr lvl="0"/>
            <a:r>
              <a:rPr lang="en-US" sz="3600" dirty="0"/>
              <a:t>Can also designate an alternate.</a:t>
            </a:r>
          </a:p>
          <a:p>
            <a:pPr lvl="1"/>
            <a:r>
              <a:rPr lang="en-US" sz="3200" dirty="0"/>
              <a:t>Alternates only vote if the voting member for that agency cannot attend a meeting</a:t>
            </a:r>
          </a:p>
          <a:p>
            <a:pPr lvl="0"/>
            <a:r>
              <a:rPr lang="en-US" sz="3600" dirty="0"/>
              <a:t>Should have appointment in writing</a:t>
            </a:r>
          </a:p>
          <a:p>
            <a:pPr lvl="0"/>
            <a:r>
              <a:rPr lang="en-US" sz="3600" i="1" dirty="0"/>
              <a:t>Sample appointment letter:</a:t>
            </a:r>
          </a:p>
          <a:p>
            <a:pPr marL="0" indent="0">
              <a:buNone/>
            </a:pPr>
            <a:endParaRPr lang="en-US" sz="3200" b="1" u="sng" dirty="0">
              <a:solidFill>
                <a:srgbClr val="FF0000"/>
              </a:solidFill>
              <a:ea typeface="Times New Roman"/>
            </a:endParaRPr>
          </a:p>
        </p:txBody>
      </p:sp>
    </p:spTree>
    <p:extLst>
      <p:ext uri="{BB962C8B-B14F-4D97-AF65-F5344CB8AC3E}">
        <p14:creationId xmlns:p14="http://schemas.microsoft.com/office/powerpoint/2010/main" val="2976243593"/>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4.1 QAB Composition</a:t>
            </a:r>
          </a:p>
        </p:txBody>
      </p:sp>
      <p:sp>
        <p:nvSpPr>
          <p:cNvPr id="5" name="Subtitle 2">
            <a:extLst>
              <a:ext uri="{FF2B5EF4-FFF2-40B4-BE49-F238E27FC236}">
                <a16:creationId xmlns:a16="http://schemas.microsoft.com/office/drawing/2014/main" id="{8319DF3F-1439-0CAF-DD9A-D118B179E304}"/>
              </a:ext>
            </a:extLst>
          </p:cNvPr>
          <p:cNvSpPr txBox="1">
            <a:spLocks/>
          </p:cNvSpPr>
          <p:nvPr/>
        </p:nvSpPr>
        <p:spPr>
          <a:xfrm>
            <a:off x="268940" y="2202961"/>
            <a:ext cx="6068824" cy="8233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t>Sample appointment letter</a:t>
            </a:r>
            <a:endParaRPr lang="en-US" sz="5200" dirty="0"/>
          </a:p>
          <a:p>
            <a:pPr marL="0" indent="0">
              <a:buNone/>
            </a:pPr>
            <a:endParaRPr lang="en-US" sz="3200" b="1" u="sng" dirty="0">
              <a:solidFill>
                <a:srgbClr val="FF0000"/>
              </a:solidFill>
              <a:ea typeface="Times New Roman"/>
            </a:endParaRPr>
          </a:p>
        </p:txBody>
      </p:sp>
      <p:pic>
        <p:nvPicPr>
          <p:cNvPr id="7" name="Picture 2">
            <a:extLst>
              <a:ext uri="{FF2B5EF4-FFF2-40B4-BE49-F238E27FC236}">
                <a16:creationId xmlns:a16="http://schemas.microsoft.com/office/drawing/2014/main" id="{8C486F66-1D58-3298-1509-9D082F44630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93810" y="0"/>
            <a:ext cx="5429250" cy="68364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8" name="Rounded Rectangle 6">
            <a:extLst>
              <a:ext uri="{FF2B5EF4-FFF2-40B4-BE49-F238E27FC236}">
                <a16:creationId xmlns:a16="http://schemas.microsoft.com/office/drawing/2014/main" id="{23539878-993E-2F8B-1393-9221C0835ABC}"/>
              </a:ext>
            </a:extLst>
          </p:cNvPr>
          <p:cNvSpPr/>
          <p:nvPr/>
        </p:nvSpPr>
        <p:spPr>
          <a:xfrm>
            <a:off x="2289922" y="3649625"/>
            <a:ext cx="2209800" cy="2009061"/>
          </a:xfrm>
          <a:prstGeom prst="round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Word Version Available online</a:t>
            </a:r>
            <a:endParaRPr lang="en-US" sz="2000" dirty="0">
              <a:solidFill>
                <a:sysClr val="windowText" lastClr="000000"/>
              </a:solidFill>
            </a:endParaRPr>
          </a:p>
        </p:txBody>
      </p:sp>
    </p:spTree>
    <p:extLst>
      <p:ext uri="{BB962C8B-B14F-4D97-AF65-F5344CB8AC3E}">
        <p14:creationId xmlns:p14="http://schemas.microsoft.com/office/powerpoint/2010/main" val="193587124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4.2 QAB Meetings</a:t>
            </a:r>
          </a:p>
        </p:txBody>
      </p:sp>
      <p:sp>
        <p:nvSpPr>
          <p:cNvPr id="4" name="Subtitle 2">
            <a:extLst>
              <a:ext uri="{FF2B5EF4-FFF2-40B4-BE49-F238E27FC236}">
                <a16:creationId xmlns:a16="http://schemas.microsoft.com/office/drawing/2014/main" id="{E57B7850-6184-44BD-1B46-699EB28099DA}"/>
              </a:ext>
            </a:extLst>
          </p:cNvPr>
          <p:cNvSpPr txBox="1">
            <a:spLocks/>
          </p:cNvSpPr>
          <p:nvPr/>
        </p:nvSpPr>
        <p:spPr>
          <a:xfrm>
            <a:off x="485774" y="1320609"/>
            <a:ext cx="8980954" cy="46650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sz="3200" kern="1200" dirty="0">
                <a:solidFill>
                  <a:schemeClr val="tx1"/>
                </a:solidFill>
                <a:effectLst/>
                <a:latin typeface="+mn-lt"/>
                <a:ea typeface="+mn-ea"/>
                <a:cs typeface="+mn-cs"/>
              </a:rPr>
              <a:t>On a regular schedule or as needed</a:t>
            </a:r>
            <a:endParaRPr lang="en-US" sz="4400" kern="1200" dirty="0">
              <a:solidFill>
                <a:schemeClr val="tx1"/>
              </a:solidFill>
              <a:effectLst/>
              <a:latin typeface="+mn-lt"/>
              <a:ea typeface="+mn-ea"/>
              <a:cs typeface="+mn-cs"/>
            </a:endParaRPr>
          </a:p>
          <a:p>
            <a:pPr lvl="0"/>
            <a:r>
              <a:rPr lang="en-US" sz="3200" kern="1200" dirty="0">
                <a:solidFill>
                  <a:schemeClr val="tx1"/>
                </a:solidFill>
                <a:effectLst/>
                <a:latin typeface="+mn-lt"/>
                <a:ea typeface="+mn-ea"/>
                <a:cs typeface="+mn-cs"/>
              </a:rPr>
              <a:t>Common action items at a QAB:</a:t>
            </a:r>
            <a:endParaRPr lang="en-US" sz="44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Review grant applications</a:t>
            </a:r>
            <a:endParaRPr lang="en-US" sz="40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Recommend projects for funding to the district board</a:t>
            </a:r>
            <a:endParaRPr lang="en-US" sz="40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Review completed projects</a:t>
            </a:r>
            <a:endParaRPr lang="en-US" sz="40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Recommend local policies to district board</a:t>
            </a:r>
            <a:endParaRPr lang="en-US" sz="4000" kern="1200" dirty="0">
              <a:solidFill>
                <a:schemeClr val="tx1"/>
              </a:solidFill>
              <a:effectLst/>
              <a:latin typeface="+mn-lt"/>
              <a:ea typeface="+mn-ea"/>
              <a:cs typeface="+mn-cs"/>
            </a:endParaRPr>
          </a:p>
          <a:p>
            <a:pPr lvl="0"/>
            <a:r>
              <a:rPr lang="en-US" sz="3200" kern="1200" dirty="0">
                <a:solidFill>
                  <a:schemeClr val="tx1"/>
                </a:solidFill>
                <a:effectLst/>
                <a:latin typeface="+mn-lt"/>
                <a:ea typeface="+mn-ea"/>
                <a:cs typeface="+mn-cs"/>
              </a:rPr>
              <a:t>At least 2 of the 3 voting members (quorum) on any recommendations to the district board</a:t>
            </a:r>
            <a:endParaRPr lang="en-US" sz="4400" kern="1200" dirty="0">
              <a:solidFill>
                <a:schemeClr val="tx1"/>
              </a:solidFill>
              <a:effectLst/>
              <a:latin typeface="+mn-lt"/>
              <a:ea typeface="+mn-ea"/>
              <a:cs typeface="+mn-cs"/>
            </a:endParaRPr>
          </a:p>
          <a:p>
            <a:pPr marL="0" indent="0">
              <a:buNone/>
            </a:pPr>
            <a:endParaRPr lang="en-US" sz="3200" b="1" u="sng" dirty="0">
              <a:solidFill>
                <a:srgbClr val="FF0000"/>
              </a:solidFill>
              <a:ea typeface="Times New Roman"/>
            </a:endParaRPr>
          </a:p>
        </p:txBody>
      </p:sp>
    </p:spTree>
    <p:extLst>
      <p:ext uri="{BB962C8B-B14F-4D97-AF65-F5344CB8AC3E}">
        <p14:creationId xmlns:p14="http://schemas.microsoft.com/office/powerpoint/2010/main" val="384711174"/>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4.2 QAB Meetings</a:t>
            </a:r>
          </a:p>
        </p:txBody>
      </p:sp>
      <p:sp>
        <p:nvSpPr>
          <p:cNvPr id="4" name="Subtitle 2">
            <a:extLst>
              <a:ext uri="{FF2B5EF4-FFF2-40B4-BE49-F238E27FC236}">
                <a16:creationId xmlns:a16="http://schemas.microsoft.com/office/drawing/2014/main" id="{E57B7850-6184-44BD-1B46-699EB28099DA}"/>
              </a:ext>
            </a:extLst>
          </p:cNvPr>
          <p:cNvSpPr txBox="1">
            <a:spLocks/>
          </p:cNvSpPr>
          <p:nvPr/>
        </p:nvSpPr>
        <p:spPr>
          <a:xfrm>
            <a:off x="485774" y="1320609"/>
            <a:ext cx="8980954" cy="46650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3200" b="1" u="sng" kern="1200" dirty="0">
                <a:solidFill>
                  <a:schemeClr val="tx1"/>
                </a:solidFill>
                <a:effectLst/>
                <a:latin typeface="+mn-lt"/>
                <a:ea typeface="+mn-ea"/>
                <a:cs typeface="+mn-cs"/>
              </a:rPr>
              <a:t>QAB Meetings</a:t>
            </a:r>
            <a:r>
              <a:rPr lang="en-US" sz="3600" b="1" u="sng" dirty="0"/>
              <a:t> must be </a:t>
            </a:r>
            <a:r>
              <a:rPr lang="en-US" sz="3600" b="1" u="sng" dirty="0" err="1"/>
              <a:t>Sunshined</a:t>
            </a:r>
            <a:endParaRPr lang="en-US" sz="4400" b="1" u="sng" dirty="0"/>
          </a:p>
          <a:p>
            <a:pPr marL="0" indent="0">
              <a:buNone/>
            </a:pPr>
            <a:endParaRPr lang="en-US" sz="3200" b="1" u="sng" dirty="0">
              <a:solidFill>
                <a:srgbClr val="FF0000"/>
              </a:solidFill>
              <a:ea typeface="Times New Roman"/>
            </a:endParaRPr>
          </a:p>
        </p:txBody>
      </p:sp>
      <p:sp>
        <p:nvSpPr>
          <p:cNvPr id="5" name="Rounded Rectangle 3">
            <a:extLst>
              <a:ext uri="{FF2B5EF4-FFF2-40B4-BE49-F238E27FC236}">
                <a16:creationId xmlns:a16="http://schemas.microsoft.com/office/drawing/2014/main" id="{0784A7DC-AB89-030A-DB4F-71A634922288}"/>
              </a:ext>
            </a:extLst>
          </p:cNvPr>
          <p:cNvSpPr/>
          <p:nvPr/>
        </p:nvSpPr>
        <p:spPr>
          <a:xfrm>
            <a:off x="450408" y="2242618"/>
            <a:ext cx="7772400" cy="2219007"/>
          </a:xfrm>
          <a:prstGeom prst="roundRect">
            <a:avLst/>
          </a:prstGeom>
          <a:solidFill>
            <a:srgbClr val="FFFFCC"/>
          </a:solidFill>
          <a:ln w="9525">
            <a:solidFill>
              <a:srgbClr val="003300"/>
            </a:solidFill>
            <a:miter lim="800000"/>
            <a:headEnd/>
            <a:tailEnd/>
          </a:ln>
          <a:effectLst>
            <a:outerShdw blurRad="50800" dist="38100" dir="8100000" algn="tr" rotWithShape="0">
              <a:prstClr val="black">
                <a:alpha val="40000"/>
              </a:prstClr>
            </a:outerShdw>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114300" indent="228600" algn="just">
              <a:tabLst>
                <a:tab pos="457200" algn="l"/>
                <a:tab pos="914400" algn="l"/>
              </a:tabLst>
            </a:pPr>
            <a:r>
              <a:rPr lang="en-US" sz="2000" i="1" dirty="0">
                <a:solidFill>
                  <a:prstClr val="black"/>
                </a:solidFill>
                <a:latin typeface="Times New Roman"/>
                <a:ea typeface="Times New Roman"/>
              </a:rPr>
              <a:t>The Pennsylvania Sunshine Act requires all public agencies to </a:t>
            </a:r>
            <a:r>
              <a:rPr lang="en-US" sz="2000" i="1" u="sng" dirty="0">
                <a:solidFill>
                  <a:prstClr val="black"/>
                </a:solidFill>
                <a:latin typeface="Times New Roman"/>
                <a:ea typeface="Times New Roman"/>
              </a:rPr>
              <a:t>take all official actions and conduct all deliberations leading up to official actions </a:t>
            </a:r>
            <a:r>
              <a:rPr lang="en-US" sz="2000" i="1" dirty="0">
                <a:solidFill>
                  <a:prstClr val="black"/>
                </a:solidFill>
                <a:latin typeface="Times New Roman"/>
                <a:ea typeface="Times New Roman"/>
              </a:rPr>
              <a:t>at public meetings. The Act covers all such actions by municipal governing bodies, committees of these governing bodies and municipal boards and commissions. </a:t>
            </a:r>
            <a:endParaRPr lang="en-US" sz="2400" dirty="0">
              <a:solidFill>
                <a:prstClr val="black"/>
              </a:solidFill>
              <a:latin typeface="Times New Roman"/>
              <a:ea typeface="Times New Roman"/>
            </a:endParaRPr>
          </a:p>
          <a:p>
            <a:pPr indent="228600" algn="ctr">
              <a:tabLst>
                <a:tab pos="457200" algn="l"/>
                <a:tab pos="914400" algn="l"/>
              </a:tabLst>
            </a:pPr>
            <a:r>
              <a:rPr lang="en-US" sz="2000" i="1" dirty="0">
                <a:solidFill>
                  <a:prstClr val="black"/>
                </a:solidFill>
                <a:latin typeface="Times New Roman"/>
                <a:ea typeface="Times New Roman"/>
              </a:rPr>
              <a:t>-Open Meetings, the Sunshine Act (Pennsylvania)</a:t>
            </a:r>
            <a:endParaRPr lang="en-US" sz="2400" dirty="0">
              <a:solidFill>
                <a:prstClr val="black"/>
              </a:solidFill>
              <a:latin typeface="Times New Roman"/>
              <a:ea typeface="Times New Roman"/>
            </a:endParaRPr>
          </a:p>
        </p:txBody>
      </p:sp>
      <p:sp>
        <p:nvSpPr>
          <p:cNvPr id="6" name="Subtitle 2">
            <a:extLst>
              <a:ext uri="{FF2B5EF4-FFF2-40B4-BE49-F238E27FC236}">
                <a16:creationId xmlns:a16="http://schemas.microsoft.com/office/drawing/2014/main" id="{E30510F3-6114-642B-44EB-808FA0CE9013}"/>
              </a:ext>
            </a:extLst>
          </p:cNvPr>
          <p:cNvSpPr txBox="1">
            <a:spLocks/>
          </p:cNvSpPr>
          <p:nvPr/>
        </p:nvSpPr>
        <p:spPr>
          <a:xfrm>
            <a:off x="450408" y="4970240"/>
            <a:ext cx="8229600" cy="934013"/>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3000" dirty="0"/>
              <a:t>Agenda posting requirements added in 2021</a:t>
            </a:r>
          </a:p>
          <a:p>
            <a:endParaRPr lang="en-US" sz="2200" dirty="0">
              <a:hlinkClick r:id="" action="ppaction://noaction"/>
            </a:endParaRPr>
          </a:p>
        </p:txBody>
      </p:sp>
      <p:pic>
        <p:nvPicPr>
          <p:cNvPr id="7" name="Picture 6">
            <a:extLst>
              <a:ext uri="{FF2B5EF4-FFF2-40B4-BE49-F238E27FC236}">
                <a16:creationId xmlns:a16="http://schemas.microsoft.com/office/drawing/2014/main" id="{0038829F-4D46-6BB6-1886-4DBA5340CB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52308" y="2125063"/>
            <a:ext cx="3089284" cy="3089284"/>
          </a:xfrm>
          <a:prstGeom prst="rect">
            <a:avLst/>
          </a:prstGeom>
        </p:spPr>
      </p:pic>
      <p:sp>
        <p:nvSpPr>
          <p:cNvPr id="8" name="TextBox 7">
            <a:extLst>
              <a:ext uri="{FF2B5EF4-FFF2-40B4-BE49-F238E27FC236}">
                <a16:creationId xmlns:a16="http://schemas.microsoft.com/office/drawing/2014/main" id="{03E911D6-6266-53AD-DBF2-C9D031A710CF}"/>
              </a:ext>
            </a:extLst>
          </p:cNvPr>
          <p:cNvSpPr txBox="1"/>
          <p:nvPr/>
        </p:nvSpPr>
        <p:spPr>
          <a:xfrm>
            <a:off x="485774" y="6388392"/>
            <a:ext cx="7400925" cy="276999"/>
          </a:xfrm>
          <a:prstGeom prst="rect">
            <a:avLst/>
          </a:prstGeom>
          <a:noFill/>
        </p:spPr>
        <p:txBody>
          <a:bodyPr wrap="square" rtlCol="0">
            <a:spAutoFit/>
          </a:bodyPr>
          <a:lstStyle/>
          <a:p>
            <a:r>
              <a:rPr lang="en-US" sz="1200" i="1" dirty="0"/>
              <a:t>https://commons.wikimedia.org/wiki/File:Sun_wearing_sunglasses.svg</a:t>
            </a:r>
          </a:p>
        </p:txBody>
      </p:sp>
    </p:spTree>
    <p:extLst>
      <p:ext uri="{BB962C8B-B14F-4D97-AF65-F5344CB8AC3E}">
        <p14:creationId xmlns:p14="http://schemas.microsoft.com/office/powerpoint/2010/main" val="1214626748"/>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4.3.1 Project Ranking / Sunshine Act</a:t>
            </a:r>
          </a:p>
        </p:txBody>
      </p:sp>
      <p:sp>
        <p:nvSpPr>
          <p:cNvPr id="4" name="Subtitle 2">
            <a:extLst>
              <a:ext uri="{FF2B5EF4-FFF2-40B4-BE49-F238E27FC236}">
                <a16:creationId xmlns:a16="http://schemas.microsoft.com/office/drawing/2014/main" id="{E57B7850-6184-44BD-1B46-699EB28099DA}"/>
              </a:ext>
            </a:extLst>
          </p:cNvPr>
          <p:cNvSpPr txBox="1">
            <a:spLocks/>
          </p:cNvSpPr>
          <p:nvPr/>
        </p:nvSpPr>
        <p:spPr>
          <a:xfrm>
            <a:off x="485774" y="1320609"/>
            <a:ext cx="8980954" cy="46650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t>Cannot vote via email</a:t>
            </a:r>
          </a:p>
          <a:p>
            <a:r>
              <a:rPr lang="en-US" sz="3000" dirty="0"/>
              <a:t>Can vote in a virtual meeting or conference call if the public has access to join</a:t>
            </a:r>
          </a:p>
          <a:p>
            <a:r>
              <a:rPr lang="en-US" dirty="0"/>
              <a:t>Field visits by the QAB are not subject to Sunshine Act requirements as long as </a:t>
            </a:r>
            <a:r>
              <a:rPr lang="en-US" u="sng" dirty="0"/>
              <a:t>no deliberations of QAB business occurs </a:t>
            </a:r>
            <a:r>
              <a:rPr lang="en-US" dirty="0"/>
              <a:t>and no official actions or recommendations are made during the visit. </a:t>
            </a:r>
          </a:p>
          <a:p>
            <a:r>
              <a:rPr lang="en-US" sz="2000" dirty="0">
                <a:hlinkClick r:id="rId3"/>
              </a:rPr>
              <a:t>https://www.agriculture.pa.gov/Pages/Sunshine-Act.aspx</a:t>
            </a:r>
            <a:endParaRPr lang="en-US" sz="2000" dirty="0">
              <a:hlinkClick r:id="" action="ppaction://noaction"/>
            </a:endParaRPr>
          </a:p>
          <a:p>
            <a:r>
              <a:rPr lang="en-US" sz="2000" dirty="0">
                <a:hlinkClick r:id="" action="ppaction://noaction"/>
              </a:rPr>
              <a:t>https://www.openrecords.pa.gov/SunshineAct.cfm</a:t>
            </a:r>
            <a:endParaRPr lang="en-US" sz="2400" dirty="0"/>
          </a:p>
          <a:p>
            <a:pPr marL="0" indent="0">
              <a:buNone/>
            </a:pPr>
            <a:endParaRPr lang="en-US" sz="3200" b="1" u="sng" dirty="0">
              <a:solidFill>
                <a:srgbClr val="FF0000"/>
              </a:solidFill>
              <a:ea typeface="Times New Roman"/>
            </a:endParaRPr>
          </a:p>
        </p:txBody>
      </p:sp>
    </p:spTree>
    <p:extLst>
      <p:ext uri="{BB962C8B-B14F-4D97-AF65-F5344CB8AC3E}">
        <p14:creationId xmlns:p14="http://schemas.microsoft.com/office/powerpoint/2010/main" val="874628264"/>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4.3 QAB Role in Projects</a:t>
            </a:r>
          </a:p>
        </p:txBody>
      </p:sp>
      <p:sp>
        <p:nvSpPr>
          <p:cNvPr id="4" name="Subtitle 2">
            <a:extLst>
              <a:ext uri="{FF2B5EF4-FFF2-40B4-BE49-F238E27FC236}">
                <a16:creationId xmlns:a16="http://schemas.microsoft.com/office/drawing/2014/main" id="{E57B7850-6184-44BD-1B46-699EB28099DA}"/>
              </a:ext>
            </a:extLst>
          </p:cNvPr>
          <p:cNvSpPr txBox="1">
            <a:spLocks/>
          </p:cNvSpPr>
          <p:nvPr/>
        </p:nvSpPr>
        <p:spPr>
          <a:xfrm>
            <a:off x="485774" y="1320609"/>
            <a:ext cx="8980954" cy="46650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kern="1200" dirty="0">
                <a:solidFill>
                  <a:schemeClr val="tx1"/>
                </a:solidFill>
                <a:effectLst/>
                <a:latin typeface="+mn-lt"/>
                <a:ea typeface="+mn-ea"/>
                <a:cs typeface="+mn-cs"/>
              </a:rPr>
              <a:t>QAB members should become familiar with applicant’s worksites:</a:t>
            </a:r>
          </a:p>
          <a:p>
            <a:pPr marL="0" indent="0">
              <a:buNone/>
            </a:pPr>
            <a:endParaRPr lang="en-US" sz="32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Site visits as a group</a:t>
            </a:r>
          </a:p>
          <a:p>
            <a:pPr lvl="1"/>
            <a:r>
              <a:rPr lang="en-US" sz="2800" dirty="0"/>
              <a:t>Site visits individually</a:t>
            </a:r>
            <a:endParaRPr lang="en-US" sz="3200" kern="1200" dirty="0">
              <a:solidFill>
                <a:schemeClr val="tx1"/>
              </a:solidFill>
              <a:effectLst/>
              <a:latin typeface="+mn-lt"/>
              <a:ea typeface="+mn-ea"/>
              <a:cs typeface="+mn-cs"/>
            </a:endParaRPr>
          </a:p>
          <a:p>
            <a:pPr lvl="1"/>
            <a:r>
              <a:rPr lang="en-US" sz="2800" dirty="0"/>
              <a:t>Photo tour from District staff</a:t>
            </a:r>
          </a:p>
          <a:p>
            <a:pPr lvl="1"/>
            <a:r>
              <a:rPr lang="en-US" sz="2800" kern="1200" dirty="0">
                <a:solidFill>
                  <a:schemeClr val="tx1"/>
                </a:solidFill>
                <a:effectLst/>
                <a:latin typeface="+mn-lt"/>
                <a:ea typeface="+mn-ea"/>
                <a:cs typeface="+mn-cs"/>
              </a:rPr>
              <a:t>Paper application review only</a:t>
            </a:r>
          </a:p>
          <a:p>
            <a:pPr lvl="1"/>
            <a:r>
              <a:rPr lang="en-US" sz="2800" dirty="0"/>
              <a:t>Throw darts at “application dartboard”</a:t>
            </a:r>
            <a:endParaRPr lang="en-US" sz="3600" b="1" u="sng" dirty="0">
              <a:solidFill>
                <a:srgbClr val="FF0000"/>
              </a:solidFill>
              <a:ea typeface="Times New Roman"/>
            </a:endParaRPr>
          </a:p>
        </p:txBody>
      </p:sp>
      <p:sp>
        <p:nvSpPr>
          <p:cNvPr id="5" name="TextBox 4">
            <a:extLst>
              <a:ext uri="{FF2B5EF4-FFF2-40B4-BE49-F238E27FC236}">
                <a16:creationId xmlns:a16="http://schemas.microsoft.com/office/drawing/2014/main" id="{0A248926-8FB1-58C0-D77F-2CD1E3C25934}"/>
              </a:ext>
            </a:extLst>
          </p:cNvPr>
          <p:cNvSpPr txBox="1"/>
          <p:nvPr/>
        </p:nvSpPr>
        <p:spPr>
          <a:xfrm>
            <a:off x="7466020" y="2621088"/>
            <a:ext cx="1651542" cy="461665"/>
          </a:xfrm>
          <a:prstGeom prst="rect">
            <a:avLst/>
          </a:prstGeom>
          <a:noFill/>
        </p:spPr>
        <p:txBody>
          <a:bodyPr wrap="none" rtlCol="0">
            <a:spAutoFit/>
          </a:bodyPr>
          <a:lstStyle/>
          <a:p>
            <a:r>
              <a:rPr lang="en-US" sz="2400" b="1" dirty="0">
                <a:solidFill>
                  <a:srgbClr val="FF0000"/>
                </a:solidFill>
              </a:rPr>
              <a:t>Best option</a:t>
            </a:r>
          </a:p>
        </p:txBody>
      </p:sp>
      <p:sp>
        <p:nvSpPr>
          <p:cNvPr id="6" name="TextBox 5">
            <a:extLst>
              <a:ext uri="{FF2B5EF4-FFF2-40B4-BE49-F238E27FC236}">
                <a16:creationId xmlns:a16="http://schemas.microsoft.com/office/drawing/2014/main" id="{44F1DEA3-7626-F645-BDB5-CBBE00D40CD5}"/>
              </a:ext>
            </a:extLst>
          </p:cNvPr>
          <p:cNvSpPr txBox="1"/>
          <p:nvPr/>
        </p:nvSpPr>
        <p:spPr>
          <a:xfrm>
            <a:off x="6998071" y="5075726"/>
            <a:ext cx="2587440" cy="461665"/>
          </a:xfrm>
          <a:prstGeom prst="rect">
            <a:avLst/>
          </a:prstGeom>
          <a:noFill/>
        </p:spPr>
        <p:txBody>
          <a:bodyPr wrap="none" rtlCol="0">
            <a:spAutoFit/>
          </a:bodyPr>
          <a:lstStyle/>
          <a:p>
            <a:r>
              <a:rPr lang="en-US" sz="2400" b="1" dirty="0">
                <a:solidFill>
                  <a:srgbClr val="FF0000"/>
                </a:solidFill>
              </a:rPr>
              <a:t>Not recommended</a:t>
            </a:r>
          </a:p>
        </p:txBody>
      </p:sp>
      <p:cxnSp>
        <p:nvCxnSpPr>
          <p:cNvPr id="7" name="Straight Arrow Connector 6">
            <a:extLst>
              <a:ext uri="{FF2B5EF4-FFF2-40B4-BE49-F238E27FC236}">
                <a16:creationId xmlns:a16="http://schemas.microsoft.com/office/drawing/2014/main" id="{93F1BB01-7B69-AF8D-F426-73844A03AFBA}"/>
              </a:ext>
            </a:extLst>
          </p:cNvPr>
          <p:cNvCxnSpPr>
            <a:cxnSpLocks/>
            <a:endCxn id="6" idx="0"/>
          </p:cNvCxnSpPr>
          <p:nvPr/>
        </p:nvCxnSpPr>
        <p:spPr>
          <a:xfrm flipH="1">
            <a:off x="8291791" y="3154489"/>
            <a:ext cx="19684" cy="192123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7330015"/>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4.3 QAB Role in Projects</a:t>
            </a:r>
          </a:p>
        </p:txBody>
      </p:sp>
      <p:sp>
        <p:nvSpPr>
          <p:cNvPr id="4" name="Subtitle 2">
            <a:extLst>
              <a:ext uri="{FF2B5EF4-FFF2-40B4-BE49-F238E27FC236}">
                <a16:creationId xmlns:a16="http://schemas.microsoft.com/office/drawing/2014/main" id="{E57B7850-6184-44BD-1B46-699EB28099DA}"/>
              </a:ext>
            </a:extLst>
          </p:cNvPr>
          <p:cNvSpPr txBox="1">
            <a:spLocks/>
          </p:cNvSpPr>
          <p:nvPr/>
        </p:nvSpPr>
        <p:spPr>
          <a:xfrm>
            <a:off x="485774" y="1320609"/>
            <a:ext cx="8980954" cy="46650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kern="1200" dirty="0">
                <a:solidFill>
                  <a:schemeClr val="tx1"/>
                </a:solidFill>
                <a:effectLst/>
                <a:latin typeface="+mn-lt"/>
                <a:ea typeface="+mn-ea"/>
                <a:cs typeface="+mn-cs"/>
              </a:rPr>
              <a:t>Each County must have written Project Ranking Criteria</a:t>
            </a:r>
          </a:p>
          <a:p>
            <a:pPr lvl="1"/>
            <a:r>
              <a:rPr lang="en-US" sz="2800" kern="1200" dirty="0">
                <a:solidFill>
                  <a:schemeClr val="tx1"/>
                </a:solidFill>
                <a:effectLst/>
                <a:latin typeface="+mn-lt"/>
                <a:ea typeface="+mn-ea"/>
                <a:cs typeface="+mn-cs"/>
              </a:rPr>
              <a:t>Based on local priorities.</a:t>
            </a:r>
          </a:p>
          <a:p>
            <a:pPr lvl="1"/>
            <a:r>
              <a:rPr lang="en-US" sz="2800" dirty="0"/>
              <a:t>Can have separate DGR and LVR or combined.</a:t>
            </a:r>
          </a:p>
          <a:p>
            <a:pPr lvl="1"/>
            <a:r>
              <a:rPr lang="en-US" sz="2800" kern="1200" dirty="0">
                <a:solidFill>
                  <a:schemeClr val="tx1"/>
                </a:solidFill>
                <a:effectLst/>
                <a:latin typeface="+mn-lt"/>
                <a:ea typeface="+mn-ea"/>
                <a:cs typeface="+mn-cs"/>
              </a:rPr>
              <a:t>Must provide for equal access.</a:t>
            </a:r>
          </a:p>
          <a:p>
            <a:pPr lvl="1"/>
            <a:r>
              <a:rPr lang="en-US" sz="2800" dirty="0"/>
              <a:t>Example template available on Center’s website.</a:t>
            </a:r>
          </a:p>
        </p:txBody>
      </p:sp>
    </p:spTree>
    <p:extLst>
      <p:ext uri="{BB962C8B-B14F-4D97-AF65-F5344CB8AC3E}">
        <p14:creationId xmlns:p14="http://schemas.microsoft.com/office/powerpoint/2010/main" val="3131277351"/>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4.3 QAB Role in Projects</a:t>
            </a:r>
          </a:p>
        </p:txBody>
      </p:sp>
      <p:pic>
        <p:nvPicPr>
          <p:cNvPr id="5" name="Picture 2">
            <a:extLst>
              <a:ext uri="{FF2B5EF4-FFF2-40B4-BE49-F238E27FC236}">
                <a16:creationId xmlns:a16="http://schemas.microsoft.com/office/drawing/2014/main" id="{2CBFBA47-8B95-E52B-AF86-A0033993974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8940" y="334742"/>
            <a:ext cx="4290847" cy="2417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a:extLst>
              <a:ext uri="{FF2B5EF4-FFF2-40B4-BE49-F238E27FC236}">
                <a16:creationId xmlns:a16="http://schemas.microsoft.com/office/drawing/2014/main" id="{297FCADB-0728-0700-00EE-0033165AAD4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8939" y="2778937"/>
            <a:ext cx="4101371" cy="3372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a:extLst>
              <a:ext uri="{FF2B5EF4-FFF2-40B4-BE49-F238E27FC236}">
                <a16:creationId xmlns:a16="http://schemas.microsoft.com/office/drawing/2014/main" id="{43F7F58E-9C71-2A74-12C8-0B241A0D89C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07886" y="342449"/>
            <a:ext cx="4434205" cy="3340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a:extLst>
              <a:ext uri="{FF2B5EF4-FFF2-40B4-BE49-F238E27FC236}">
                <a16:creationId xmlns:a16="http://schemas.microsoft.com/office/drawing/2014/main" id="{B483D644-9325-BA85-60CD-7522E0A8A0D7}"/>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968705" y="3402508"/>
            <a:ext cx="4281805" cy="2055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a:extLst>
              <a:ext uri="{FF2B5EF4-FFF2-40B4-BE49-F238E27FC236}">
                <a16:creationId xmlns:a16="http://schemas.microsoft.com/office/drawing/2014/main" id="{7E9C5F15-D743-8BE9-190C-3D2D227329A8}"/>
              </a:ext>
            </a:extLst>
          </p:cNvPr>
          <p:cNvSpPr/>
          <p:nvPr/>
        </p:nvSpPr>
        <p:spPr>
          <a:xfrm>
            <a:off x="228601" y="326760"/>
            <a:ext cx="4331186" cy="5858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17CD0CC-9083-28D7-CB49-B44987681BC2}"/>
              </a:ext>
            </a:extLst>
          </p:cNvPr>
          <p:cNvSpPr/>
          <p:nvPr/>
        </p:nvSpPr>
        <p:spPr>
          <a:xfrm>
            <a:off x="4820590" y="342449"/>
            <a:ext cx="4437710" cy="602451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F47BF76-C1E7-ADFB-80C7-09DEB4A29456}"/>
              </a:ext>
            </a:extLst>
          </p:cNvPr>
          <p:cNvSpPr/>
          <p:nvPr/>
        </p:nvSpPr>
        <p:spPr>
          <a:xfrm>
            <a:off x="385189" y="1863317"/>
            <a:ext cx="3853838" cy="523220"/>
          </a:xfrm>
          <a:prstGeom prst="rect">
            <a:avLst/>
          </a:prstGeom>
          <a:solidFill>
            <a:srgbClr val="FFFF00"/>
          </a:solidFill>
          <a:ln>
            <a:solidFill>
              <a:schemeClr val="tx1"/>
            </a:solidFill>
          </a:ln>
        </p:spPr>
        <p:txBody>
          <a:bodyPr wrap="square">
            <a:spAutoFit/>
          </a:bodyPr>
          <a:lstStyle/>
          <a:p>
            <a:r>
              <a:rPr lang="en-US" sz="2800" b="1" dirty="0">
                <a:solidFill>
                  <a:srgbClr val="FF0000"/>
                </a:solidFill>
              </a:rPr>
              <a:t>Application Validation</a:t>
            </a:r>
            <a:endParaRPr lang="en-US" sz="2800" dirty="0">
              <a:solidFill>
                <a:srgbClr val="FF0000"/>
              </a:solidFill>
            </a:endParaRPr>
          </a:p>
        </p:txBody>
      </p:sp>
      <p:sp>
        <p:nvSpPr>
          <p:cNvPr id="15" name="Rectangle 14">
            <a:extLst>
              <a:ext uri="{FF2B5EF4-FFF2-40B4-BE49-F238E27FC236}">
                <a16:creationId xmlns:a16="http://schemas.microsoft.com/office/drawing/2014/main" id="{2D1D47D2-4D07-667B-9277-FBF663848885}"/>
              </a:ext>
            </a:extLst>
          </p:cNvPr>
          <p:cNvSpPr/>
          <p:nvPr/>
        </p:nvSpPr>
        <p:spPr>
          <a:xfrm>
            <a:off x="385189" y="4454093"/>
            <a:ext cx="3853838" cy="523220"/>
          </a:xfrm>
          <a:prstGeom prst="rect">
            <a:avLst/>
          </a:prstGeom>
          <a:solidFill>
            <a:srgbClr val="FFFF00"/>
          </a:solidFill>
          <a:ln>
            <a:solidFill>
              <a:schemeClr val="tx1"/>
            </a:solidFill>
          </a:ln>
        </p:spPr>
        <p:txBody>
          <a:bodyPr wrap="square">
            <a:spAutoFit/>
          </a:bodyPr>
          <a:lstStyle/>
          <a:p>
            <a:pPr algn="ctr"/>
            <a:r>
              <a:rPr lang="en-US" sz="2800" b="1" dirty="0">
                <a:solidFill>
                  <a:srgbClr val="FF0000"/>
                </a:solidFill>
              </a:rPr>
              <a:t>Problem</a:t>
            </a:r>
            <a:endParaRPr lang="en-US" sz="2800" dirty="0">
              <a:solidFill>
                <a:srgbClr val="FF0000"/>
              </a:solidFill>
            </a:endParaRPr>
          </a:p>
        </p:txBody>
      </p:sp>
      <p:sp>
        <p:nvSpPr>
          <p:cNvPr id="17" name="Rectangle 16">
            <a:extLst>
              <a:ext uri="{FF2B5EF4-FFF2-40B4-BE49-F238E27FC236}">
                <a16:creationId xmlns:a16="http://schemas.microsoft.com/office/drawing/2014/main" id="{6A7BDD7C-98AE-EB03-3B0B-D59C7DCC4911}"/>
              </a:ext>
            </a:extLst>
          </p:cNvPr>
          <p:cNvSpPr/>
          <p:nvPr/>
        </p:nvSpPr>
        <p:spPr>
          <a:xfrm>
            <a:off x="5045198" y="1591144"/>
            <a:ext cx="3853838" cy="523220"/>
          </a:xfrm>
          <a:prstGeom prst="rect">
            <a:avLst/>
          </a:prstGeom>
          <a:solidFill>
            <a:srgbClr val="FFFF00"/>
          </a:solidFill>
          <a:ln>
            <a:solidFill>
              <a:schemeClr val="tx1"/>
            </a:solidFill>
          </a:ln>
        </p:spPr>
        <p:txBody>
          <a:bodyPr wrap="square">
            <a:spAutoFit/>
          </a:bodyPr>
          <a:lstStyle/>
          <a:p>
            <a:pPr algn="ctr"/>
            <a:r>
              <a:rPr lang="en-US" sz="2800" b="1" dirty="0">
                <a:solidFill>
                  <a:srgbClr val="FF0000"/>
                </a:solidFill>
              </a:rPr>
              <a:t>Solution</a:t>
            </a:r>
            <a:endParaRPr lang="en-US" sz="2800" dirty="0">
              <a:solidFill>
                <a:srgbClr val="FF0000"/>
              </a:solidFill>
            </a:endParaRPr>
          </a:p>
        </p:txBody>
      </p:sp>
      <p:sp>
        <p:nvSpPr>
          <p:cNvPr id="18" name="Rectangle 17">
            <a:extLst>
              <a:ext uri="{FF2B5EF4-FFF2-40B4-BE49-F238E27FC236}">
                <a16:creationId xmlns:a16="http://schemas.microsoft.com/office/drawing/2014/main" id="{015A4534-6833-0FA0-A1A9-45AD65352ED9}"/>
              </a:ext>
            </a:extLst>
          </p:cNvPr>
          <p:cNvSpPr/>
          <p:nvPr/>
        </p:nvSpPr>
        <p:spPr>
          <a:xfrm>
            <a:off x="5098070" y="2750495"/>
            <a:ext cx="3853838" cy="523220"/>
          </a:xfrm>
          <a:prstGeom prst="rect">
            <a:avLst/>
          </a:prstGeom>
          <a:solidFill>
            <a:srgbClr val="FFFF00"/>
          </a:solidFill>
          <a:ln>
            <a:solidFill>
              <a:schemeClr val="tx1"/>
            </a:solidFill>
          </a:ln>
        </p:spPr>
        <p:txBody>
          <a:bodyPr wrap="square">
            <a:spAutoFit/>
          </a:bodyPr>
          <a:lstStyle/>
          <a:p>
            <a:pPr algn="ctr"/>
            <a:r>
              <a:rPr lang="en-US" sz="2800" b="1" dirty="0" err="1">
                <a:solidFill>
                  <a:srgbClr val="FF0000"/>
                </a:solidFill>
              </a:rPr>
              <a:t>Misc</a:t>
            </a:r>
            <a:endParaRPr lang="en-US" sz="2800" dirty="0">
              <a:solidFill>
                <a:srgbClr val="FF0000"/>
              </a:solidFill>
            </a:endParaRPr>
          </a:p>
        </p:txBody>
      </p:sp>
      <p:sp>
        <p:nvSpPr>
          <p:cNvPr id="19" name="Rectangle 18">
            <a:extLst>
              <a:ext uri="{FF2B5EF4-FFF2-40B4-BE49-F238E27FC236}">
                <a16:creationId xmlns:a16="http://schemas.microsoft.com/office/drawing/2014/main" id="{39EA78FD-21A1-3A11-3F86-812DD0E1F1D1}"/>
              </a:ext>
            </a:extLst>
          </p:cNvPr>
          <p:cNvSpPr/>
          <p:nvPr/>
        </p:nvSpPr>
        <p:spPr>
          <a:xfrm>
            <a:off x="5045198" y="4977313"/>
            <a:ext cx="3853838" cy="523220"/>
          </a:xfrm>
          <a:prstGeom prst="rect">
            <a:avLst/>
          </a:prstGeom>
          <a:solidFill>
            <a:srgbClr val="FFFF00"/>
          </a:solidFill>
          <a:ln>
            <a:solidFill>
              <a:schemeClr val="tx1"/>
            </a:solidFill>
          </a:ln>
        </p:spPr>
        <p:txBody>
          <a:bodyPr wrap="square">
            <a:spAutoFit/>
          </a:bodyPr>
          <a:lstStyle/>
          <a:p>
            <a:pPr algn="ctr"/>
            <a:r>
              <a:rPr lang="en-US" sz="2800" b="1" dirty="0">
                <a:solidFill>
                  <a:srgbClr val="FF0000"/>
                </a:solidFill>
              </a:rPr>
              <a:t>Other thoughts</a:t>
            </a:r>
            <a:endParaRPr lang="en-US" sz="2800" dirty="0">
              <a:solidFill>
                <a:srgbClr val="FF0000"/>
              </a:solidFill>
            </a:endParaRPr>
          </a:p>
        </p:txBody>
      </p:sp>
      <p:sp>
        <p:nvSpPr>
          <p:cNvPr id="20" name="TextBox 19">
            <a:extLst>
              <a:ext uri="{FF2B5EF4-FFF2-40B4-BE49-F238E27FC236}">
                <a16:creationId xmlns:a16="http://schemas.microsoft.com/office/drawing/2014/main" id="{AB964B25-74C5-5A95-D0B7-ADF071DB6C95}"/>
              </a:ext>
            </a:extLst>
          </p:cNvPr>
          <p:cNvSpPr txBox="1"/>
          <p:nvPr/>
        </p:nvSpPr>
        <p:spPr>
          <a:xfrm>
            <a:off x="1524000" y="5594549"/>
            <a:ext cx="6236128" cy="1200329"/>
          </a:xfrm>
          <a:prstGeom prst="rect">
            <a:avLst/>
          </a:prstGeom>
          <a:solidFill>
            <a:schemeClr val="accent1">
              <a:lumMod val="40000"/>
              <a:lumOff val="60000"/>
            </a:schemeClr>
          </a:solidFill>
          <a:ln w="28575">
            <a:solidFill>
              <a:schemeClr val="tx2">
                <a:lumMod val="75000"/>
              </a:schemeClr>
            </a:solidFill>
          </a:ln>
          <a:effectLst>
            <a:outerShdw blurRad="50800" dist="38100" dir="5400000" algn="t" rotWithShape="0">
              <a:prstClr val="black">
                <a:alpha val="40000"/>
              </a:prstClr>
            </a:outerShdw>
          </a:effectLst>
        </p:spPr>
        <p:txBody>
          <a:bodyPr wrap="square" rtlCol="0">
            <a:spAutoFit/>
          </a:bodyPr>
          <a:lstStyle/>
          <a:p>
            <a:pPr algn="ctr"/>
            <a:r>
              <a:rPr lang="en-US" sz="2400" b="1" dirty="0"/>
              <a:t>Ranking Criteria Webinar Recorded 12/11/14</a:t>
            </a:r>
          </a:p>
          <a:p>
            <a:pPr algn="ctr"/>
            <a:r>
              <a:rPr lang="en-US" sz="2400" b="1" dirty="0"/>
              <a:t>Recording and PowerPoint available online</a:t>
            </a:r>
          </a:p>
          <a:p>
            <a:pPr algn="ctr"/>
            <a:r>
              <a:rPr lang="en-US" sz="2400" b="1" dirty="0">
                <a:hlinkClick r:id="rId7"/>
              </a:rPr>
              <a:t>www.dirtandgravelroads.org</a:t>
            </a:r>
            <a:r>
              <a:rPr lang="en-US" sz="2400" b="1" dirty="0"/>
              <a:t> </a:t>
            </a:r>
          </a:p>
        </p:txBody>
      </p:sp>
    </p:spTree>
    <p:extLst>
      <p:ext uri="{BB962C8B-B14F-4D97-AF65-F5344CB8AC3E}">
        <p14:creationId xmlns:p14="http://schemas.microsoft.com/office/powerpoint/2010/main" val="10943873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cs typeface="Calibri Light"/>
              </a:rPr>
              <a:t>Introduction</a:t>
            </a: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Content Placeholder 5">
            <a:extLst>
              <a:ext uri="{FF2B5EF4-FFF2-40B4-BE49-F238E27FC236}">
                <a16:creationId xmlns:a16="http://schemas.microsoft.com/office/drawing/2014/main" id="{75A0B5D2-5A77-2643-A3B9-8627783843CA}"/>
              </a:ext>
            </a:extLst>
          </p:cNvPr>
          <p:cNvSpPr>
            <a:spLocks noGrp="1"/>
          </p:cNvSpPr>
          <p:nvPr>
            <p:ph idx="1"/>
          </p:nvPr>
        </p:nvSpPr>
        <p:spPr>
          <a:xfrm>
            <a:off x="286696" y="1176939"/>
            <a:ext cx="11156492" cy="4009619"/>
          </a:xfrm>
        </p:spPr>
        <p:txBody>
          <a:bodyPr vert="horz" lIns="68580" tIns="34290" rIns="68580" bIns="34290" rtlCol="0" anchor="t">
            <a:normAutofit/>
          </a:bodyPr>
          <a:lstStyle/>
          <a:p>
            <a:r>
              <a:rPr lang="en-US" sz="4000" b="1" dirty="0">
                <a:solidFill>
                  <a:schemeClr val="accent1"/>
                </a:solidFill>
              </a:rPr>
              <a:t>What do we mean by “Local Control”?</a:t>
            </a:r>
            <a:endParaRPr lang="en-US" sz="3600" u="sng" dirty="0">
              <a:solidFill>
                <a:schemeClr val="accent1"/>
              </a:solidFill>
            </a:endParaRPr>
          </a:p>
          <a:p>
            <a:pPr lvl="1"/>
            <a:endParaRPr lang="en-US" dirty="0">
              <a:cs typeface="Calibri"/>
            </a:endParaRPr>
          </a:p>
          <a:p>
            <a:endParaRPr lang="en-US" dirty="0">
              <a:cs typeface="Calibri"/>
            </a:endParaRPr>
          </a:p>
          <a:p>
            <a:pPr marL="0" indent="0">
              <a:buNone/>
            </a:pPr>
            <a:endParaRPr lang="en-US" dirty="0">
              <a:solidFill>
                <a:srgbClr val="FF0000"/>
              </a:solidFill>
              <a:cs typeface="Calibri"/>
            </a:endParaRPr>
          </a:p>
        </p:txBody>
      </p:sp>
      <p:sp>
        <p:nvSpPr>
          <p:cNvPr id="4" name="TextBox 3">
            <a:extLst>
              <a:ext uri="{FF2B5EF4-FFF2-40B4-BE49-F238E27FC236}">
                <a16:creationId xmlns:a16="http://schemas.microsoft.com/office/drawing/2014/main" id="{F2826FD6-1599-ECFA-F065-8AC5AF238C55}"/>
              </a:ext>
            </a:extLst>
          </p:cNvPr>
          <p:cNvSpPr txBox="1"/>
          <p:nvPr/>
        </p:nvSpPr>
        <p:spPr>
          <a:xfrm>
            <a:off x="2684765" y="1744361"/>
            <a:ext cx="4058099" cy="769441"/>
          </a:xfrm>
          <a:prstGeom prst="rect">
            <a:avLst/>
          </a:prstGeom>
          <a:noFill/>
        </p:spPr>
        <p:txBody>
          <a:bodyPr wrap="none" rtlCol="0">
            <a:spAutoFit/>
          </a:bodyPr>
          <a:lstStyle/>
          <a:p>
            <a:r>
              <a:rPr lang="en-US" sz="4400" b="1" dirty="0"/>
              <a:t>0% Local Control</a:t>
            </a:r>
          </a:p>
        </p:txBody>
      </p:sp>
      <p:pic>
        <p:nvPicPr>
          <p:cNvPr id="5" name="Picture 2" descr="http://mnprairieroots.files.wordpress.com/2013/07/fourth-cars.jpg">
            <a:extLst>
              <a:ext uri="{FF2B5EF4-FFF2-40B4-BE49-F238E27FC236}">
                <a16:creationId xmlns:a16="http://schemas.microsoft.com/office/drawing/2014/main" id="{5CE80300-10CD-36E2-55D0-6919751DAA7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10874" y="2564606"/>
            <a:ext cx="6208109" cy="41409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918144"/>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4.3 QAB Role in Projects</a:t>
            </a:r>
          </a:p>
        </p:txBody>
      </p:sp>
      <p:sp>
        <p:nvSpPr>
          <p:cNvPr id="4" name="Subtitle 2">
            <a:extLst>
              <a:ext uri="{FF2B5EF4-FFF2-40B4-BE49-F238E27FC236}">
                <a16:creationId xmlns:a16="http://schemas.microsoft.com/office/drawing/2014/main" id="{E57B7850-6184-44BD-1B46-699EB28099DA}"/>
              </a:ext>
            </a:extLst>
          </p:cNvPr>
          <p:cNvSpPr txBox="1">
            <a:spLocks/>
          </p:cNvSpPr>
          <p:nvPr/>
        </p:nvSpPr>
        <p:spPr>
          <a:xfrm>
            <a:off x="485774" y="1320609"/>
            <a:ext cx="8980954" cy="46650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kern="1200" dirty="0">
                <a:solidFill>
                  <a:schemeClr val="tx1"/>
                </a:solidFill>
                <a:effectLst/>
                <a:latin typeface="+mn-lt"/>
                <a:ea typeface="+mn-ea"/>
                <a:cs typeface="+mn-cs"/>
              </a:rPr>
              <a:t>QAB makes funding recommendations based on the ranking criteria it establishes</a:t>
            </a:r>
          </a:p>
          <a:p>
            <a:r>
              <a:rPr lang="en-US" sz="3200" kern="1200" dirty="0">
                <a:solidFill>
                  <a:schemeClr val="tx1"/>
                </a:solidFill>
                <a:effectLst/>
                <a:latin typeface="+mn-lt"/>
                <a:ea typeface="+mn-ea"/>
                <a:cs typeface="+mn-cs"/>
              </a:rPr>
              <a:t>District board then considers QAB recommendations</a:t>
            </a:r>
          </a:p>
          <a:p>
            <a:r>
              <a:rPr lang="en-US" sz="3200" kern="1200" dirty="0">
                <a:solidFill>
                  <a:schemeClr val="tx1"/>
                </a:solidFill>
                <a:effectLst/>
                <a:latin typeface="+mn-lt"/>
                <a:ea typeface="+mn-ea"/>
                <a:cs typeface="+mn-cs"/>
              </a:rPr>
              <a:t>When the district board approves an application, district staff may then develop and secure a contract.</a:t>
            </a:r>
          </a:p>
        </p:txBody>
      </p:sp>
    </p:spTree>
    <p:extLst>
      <p:ext uri="{BB962C8B-B14F-4D97-AF65-F5344CB8AC3E}">
        <p14:creationId xmlns:p14="http://schemas.microsoft.com/office/powerpoint/2010/main" val="372635904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4.3 QAB Role in Projects</a:t>
            </a:r>
          </a:p>
        </p:txBody>
      </p:sp>
      <p:sp>
        <p:nvSpPr>
          <p:cNvPr id="4" name="Subtitle 2">
            <a:extLst>
              <a:ext uri="{FF2B5EF4-FFF2-40B4-BE49-F238E27FC236}">
                <a16:creationId xmlns:a16="http://schemas.microsoft.com/office/drawing/2014/main" id="{E57B7850-6184-44BD-1B46-699EB28099DA}"/>
              </a:ext>
            </a:extLst>
          </p:cNvPr>
          <p:cNvSpPr txBox="1">
            <a:spLocks/>
          </p:cNvSpPr>
          <p:nvPr/>
        </p:nvSpPr>
        <p:spPr>
          <a:xfrm>
            <a:off x="485774" y="1320609"/>
            <a:ext cx="8980954" cy="46650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sz="3200" kern="1200" dirty="0">
                <a:solidFill>
                  <a:schemeClr val="tx1"/>
                </a:solidFill>
                <a:effectLst/>
                <a:latin typeface="+mn-lt"/>
                <a:ea typeface="+mn-ea"/>
                <a:cs typeface="+mn-cs"/>
              </a:rPr>
              <a:t>After contract is secured, district staff is responsible for project administration, oversight, and inspection.</a:t>
            </a:r>
            <a:endParaRPr lang="en-US" sz="4000" kern="1200" dirty="0">
              <a:solidFill>
                <a:schemeClr val="tx1"/>
              </a:solidFill>
              <a:effectLst/>
              <a:latin typeface="+mn-lt"/>
              <a:ea typeface="+mn-ea"/>
              <a:cs typeface="+mn-cs"/>
            </a:endParaRPr>
          </a:p>
          <a:p>
            <a:pPr lvl="0"/>
            <a:r>
              <a:rPr lang="en-US" sz="3200" kern="1200" dirty="0">
                <a:solidFill>
                  <a:schemeClr val="tx1"/>
                </a:solidFill>
                <a:effectLst/>
                <a:latin typeface="+mn-lt"/>
                <a:ea typeface="+mn-ea"/>
                <a:cs typeface="+mn-cs"/>
              </a:rPr>
              <a:t>Future funding decisions for the project may be made by the board with minimal QAB involvement.</a:t>
            </a:r>
            <a:endParaRPr lang="en-US" sz="40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i.e.  District board could approve a contract amendment without QAB involvement</a:t>
            </a:r>
            <a:endParaRPr lang="en-US" sz="36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022954309"/>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4.3 QAB Role in Projects</a:t>
            </a:r>
          </a:p>
        </p:txBody>
      </p:sp>
      <p:sp>
        <p:nvSpPr>
          <p:cNvPr id="4" name="Subtitle 2">
            <a:extLst>
              <a:ext uri="{FF2B5EF4-FFF2-40B4-BE49-F238E27FC236}">
                <a16:creationId xmlns:a16="http://schemas.microsoft.com/office/drawing/2014/main" id="{E57B7850-6184-44BD-1B46-699EB28099DA}"/>
              </a:ext>
            </a:extLst>
          </p:cNvPr>
          <p:cNvSpPr txBox="1">
            <a:spLocks/>
          </p:cNvSpPr>
          <p:nvPr/>
        </p:nvSpPr>
        <p:spPr>
          <a:xfrm>
            <a:off x="485774" y="1320609"/>
            <a:ext cx="8980954" cy="466501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kern="1200" dirty="0">
                <a:solidFill>
                  <a:schemeClr val="tx1"/>
                </a:solidFill>
                <a:effectLst/>
                <a:latin typeface="+mn-lt"/>
                <a:ea typeface="+mn-ea"/>
                <a:cs typeface="+mn-cs"/>
              </a:rPr>
              <a:t>Developing local policy is a major function of the QAB:</a:t>
            </a:r>
          </a:p>
          <a:p>
            <a:pPr lvl="0"/>
            <a:r>
              <a:rPr lang="en-US" sz="3200" kern="1200" dirty="0">
                <a:solidFill>
                  <a:schemeClr val="tx1"/>
                </a:solidFill>
                <a:effectLst/>
                <a:latin typeface="+mn-lt"/>
                <a:ea typeface="+mn-ea"/>
                <a:cs typeface="+mn-cs"/>
              </a:rPr>
              <a:t>QABs develop policy</a:t>
            </a:r>
          </a:p>
          <a:p>
            <a:pPr lvl="0"/>
            <a:r>
              <a:rPr lang="en-US" sz="3200" kern="1200" dirty="0">
                <a:solidFill>
                  <a:schemeClr val="tx1"/>
                </a:solidFill>
                <a:effectLst/>
                <a:latin typeface="+mn-lt"/>
                <a:ea typeface="+mn-ea"/>
                <a:cs typeface="+mn-cs"/>
              </a:rPr>
              <a:t>District board adopts policy</a:t>
            </a:r>
          </a:p>
          <a:p>
            <a:pPr marL="0" indent="0">
              <a:buNone/>
            </a:pPr>
            <a:r>
              <a:rPr lang="en-US" sz="3500" b="1" u="sng" dirty="0"/>
              <a:t>Required Local Policies</a:t>
            </a:r>
          </a:p>
          <a:p>
            <a:r>
              <a:rPr lang="en-US" sz="3000" kern="1200" dirty="0">
                <a:solidFill>
                  <a:schemeClr val="tx1"/>
                </a:solidFill>
                <a:effectLst/>
                <a:latin typeface="+mn-lt"/>
                <a:ea typeface="+mn-ea"/>
                <a:cs typeface="+mn-cs"/>
              </a:rPr>
              <a:t>Equal Access</a:t>
            </a:r>
          </a:p>
          <a:p>
            <a:r>
              <a:rPr lang="en-US" sz="3000" dirty="0"/>
              <a:t>Conflict of Interest</a:t>
            </a:r>
          </a:p>
          <a:p>
            <a:r>
              <a:rPr lang="en-US" sz="3000" dirty="0"/>
              <a:t>Project Ranking</a:t>
            </a:r>
          </a:p>
          <a:p>
            <a:r>
              <a:rPr lang="en-US" sz="3000" dirty="0"/>
              <a:t>Incentives for training</a:t>
            </a:r>
          </a:p>
          <a:p>
            <a:r>
              <a:rPr lang="en-US" sz="3000" dirty="0"/>
              <a:t>Non-pollution standards</a:t>
            </a:r>
          </a:p>
          <a:p>
            <a:pPr lvl="0"/>
            <a:endParaRPr lang="en-US" sz="3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408466627"/>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4.3 QAB Role in Projects</a:t>
            </a:r>
          </a:p>
        </p:txBody>
      </p:sp>
      <p:sp>
        <p:nvSpPr>
          <p:cNvPr id="4" name="Subtitle 2">
            <a:extLst>
              <a:ext uri="{FF2B5EF4-FFF2-40B4-BE49-F238E27FC236}">
                <a16:creationId xmlns:a16="http://schemas.microsoft.com/office/drawing/2014/main" id="{E57B7850-6184-44BD-1B46-699EB28099DA}"/>
              </a:ext>
            </a:extLst>
          </p:cNvPr>
          <p:cNvSpPr txBox="1">
            <a:spLocks/>
          </p:cNvSpPr>
          <p:nvPr/>
        </p:nvSpPr>
        <p:spPr>
          <a:xfrm>
            <a:off x="485774" y="1320609"/>
            <a:ext cx="8980954" cy="46650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u="sng" dirty="0"/>
              <a:t>Optional Local Policies</a:t>
            </a:r>
          </a:p>
          <a:p>
            <a:r>
              <a:rPr lang="en-US" kern="1200" dirty="0">
                <a:solidFill>
                  <a:schemeClr val="tx1"/>
                </a:solidFill>
                <a:effectLst/>
                <a:latin typeface="+mn-lt"/>
                <a:ea typeface="+mn-ea"/>
                <a:cs typeface="+mn-cs"/>
              </a:rPr>
              <a:t>QAB can recommend policies for use within County Program.</a:t>
            </a:r>
          </a:p>
          <a:p>
            <a:r>
              <a:rPr lang="en-US" dirty="0"/>
              <a:t>Can be “more stringent” than Statewide policy.</a:t>
            </a:r>
          </a:p>
          <a:p>
            <a:r>
              <a:rPr lang="en-US" dirty="0"/>
              <a:t>Cannot conflict with Statewide policy.</a:t>
            </a:r>
          </a:p>
          <a:p>
            <a:r>
              <a:rPr lang="en-US" dirty="0"/>
              <a:t>Examples:</a:t>
            </a:r>
          </a:p>
          <a:p>
            <a:pPr lvl="1"/>
            <a:r>
              <a:rPr lang="en-US" dirty="0"/>
              <a:t>Deadlines for applications</a:t>
            </a:r>
          </a:p>
          <a:p>
            <a:pPr lvl="1"/>
            <a:r>
              <a:rPr lang="en-US" dirty="0"/>
              <a:t>Limiting use of DSA or number of stream crossings</a:t>
            </a:r>
          </a:p>
          <a:p>
            <a:pPr lvl="1"/>
            <a:r>
              <a:rPr lang="en-US" dirty="0"/>
              <a:t>Ongoing maintenance requirements</a:t>
            </a:r>
          </a:p>
          <a:p>
            <a:pPr marL="0" lvl="0" indent="0">
              <a:buNone/>
            </a:pPr>
            <a:endParaRPr lang="en-US" sz="3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877153385"/>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4.3 QAB Role in Projects</a:t>
            </a:r>
          </a:p>
        </p:txBody>
      </p:sp>
      <p:sp>
        <p:nvSpPr>
          <p:cNvPr id="4" name="Subtitle 2">
            <a:extLst>
              <a:ext uri="{FF2B5EF4-FFF2-40B4-BE49-F238E27FC236}">
                <a16:creationId xmlns:a16="http://schemas.microsoft.com/office/drawing/2014/main" id="{E57B7850-6184-44BD-1B46-699EB28099DA}"/>
              </a:ext>
            </a:extLst>
          </p:cNvPr>
          <p:cNvSpPr txBox="1">
            <a:spLocks/>
          </p:cNvSpPr>
          <p:nvPr/>
        </p:nvSpPr>
        <p:spPr>
          <a:xfrm>
            <a:off x="485774" y="1320609"/>
            <a:ext cx="3600451" cy="46650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3200" b="1" kern="1200" dirty="0">
                <a:solidFill>
                  <a:schemeClr val="tx1"/>
                </a:solidFill>
                <a:effectLst/>
                <a:latin typeface="+mn-lt"/>
                <a:ea typeface="+mn-ea"/>
                <a:cs typeface="+mn-cs"/>
              </a:rPr>
              <a:t>Individual County pages have contact info and policies</a:t>
            </a:r>
          </a:p>
          <a:p>
            <a:pPr marL="0" lvl="0" indent="0">
              <a:buNone/>
            </a:pPr>
            <a:endParaRPr lang="en-US" sz="3600" b="1" dirty="0"/>
          </a:p>
          <a:p>
            <a:pPr marL="0" lvl="0" indent="0">
              <a:buNone/>
            </a:pPr>
            <a:r>
              <a:rPr lang="en-US" sz="2000" b="1" dirty="0">
                <a:hlinkClick r:id="rId3"/>
              </a:rPr>
              <a:t>http://www.dirtandgravel.psu.edu/pa-program-resources/conservation-districts</a:t>
            </a:r>
            <a:r>
              <a:rPr lang="en-US" sz="2000" b="1" dirty="0"/>
              <a:t> </a:t>
            </a:r>
            <a:endParaRPr lang="en-US" sz="2000" b="1" kern="1200" dirty="0">
              <a:solidFill>
                <a:schemeClr val="tx1"/>
              </a:solidFill>
              <a:effectLst/>
            </a:endParaRPr>
          </a:p>
          <a:p>
            <a:pPr marL="0" lvl="0" indent="0">
              <a:buNone/>
            </a:pPr>
            <a:endParaRPr lang="en-US" sz="3200" kern="1200" dirty="0">
              <a:solidFill>
                <a:schemeClr val="tx1"/>
              </a:solidFill>
              <a:effectLst/>
              <a:latin typeface="+mn-lt"/>
              <a:ea typeface="+mn-ea"/>
              <a:cs typeface="+mn-cs"/>
            </a:endParaRPr>
          </a:p>
        </p:txBody>
      </p:sp>
      <p:pic>
        <p:nvPicPr>
          <p:cNvPr id="5" name="Picture 4">
            <a:extLst>
              <a:ext uri="{FF2B5EF4-FFF2-40B4-BE49-F238E27FC236}">
                <a16:creationId xmlns:a16="http://schemas.microsoft.com/office/drawing/2014/main" id="{FB4256A7-B718-0C9A-0B26-0DFA15D6503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1067"/>
          <a:stretch/>
        </p:blipFill>
        <p:spPr>
          <a:xfrm>
            <a:off x="4467225" y="1490795"/>
            <a:ext cx="6553200" cy="46267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67741525"/>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4.3 QAB Role in Projects</a:t>
            </a:r>
          </a:p>
        </p:txBody>
      </p:sp>
      <p:sp>
        <p:nvSpPr>
          <p:cNvPr id="4" name="Subtitle 2">
            <a:extLst>
              <a:ext uri="{FF2B5EF4-FFF2-40B4-BE49-F238E27FC236}">
                <a16:creationId xmlns:a16="http://schemas.microsoft.com/office/drawing/2014/main" id="{E57B7850-6184-44BD-1B46-699EB28099DA}"/>
              </a:ext>
            </a:extLst>
          </p:cNvPr>
          <p:cNvSpPr txBox="1">
            <a:spLocks/>
          </p:cNvSpPr>
          <p:nvPr/>
        </p:nvSpPr>
        <p:spPr>
          <a:xfrm>
            <a:off x="485774" y="1320609"/>
            <a:ext cx="8980954" cy="466501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kern="1200" dirty="0">
                <a:solidFill>
                  <a:schemeClr val="tx1"/>
                </a:solidFill>
                <a:effectLst/>
                <a:latin typeface="+mn-lt"/>
                <a:ea typeface="+mn-ea"/>
                <a:cs typeface="+mn-cs"/>
              </a:rPr>
              <a:t>Recorded QAB training:</a:t>
            </a:r>
            <a:endParaRPr lang="en-US" sz="3200" b="0" i="0" dirty="0">
              <a:solidFill>
                <a:srgbClr val="525252"/>
              </a:solidFill>
              <a:effectLst/>
              <a:latin typeface="Lato" panose="020F0502020204030203" pitchFamily="34" charset="0"/>
            </a:endParaRPr>
          </a:p>
          <a:p>
            <a:r>
              <a:rPr lang="en-US" b="1" dirty="0"/>
              <a:t>Geared towards QAB members</a:t>
            </a:r>
          </a:p>
          <a:p>
            <a:r>
              <a:rPr lang="en-US" b="1" kern="1200" dirty="0">
                <a:solidFill>
                  <a:schemeClr val="tx1"/>
                </a:solidFill>
                <a:effectLst/>
                <a:latin typeface="+mn-lt"/>
                <a:ea typeface="+mn-ea"/>
                <a:cs typeface="+mn-cs"/>
              </a:rPr>
              <a:t>Largely a repeat of this section of Admin Training</a:t>
            </a:r>
          </a:p>
          <a:p>
            <a:pPr marL="0" indent="0">
              <a:buNone/>
            </a:pPr>
            <a:r>
              <a:rPr lang="en-US" sz="2000" b="1" dirty="0">
                <a:hlinkClick r:id="rId3"/>
              </a:rPr>
              <a:t>https://dirtandgravel.psu.edu/education-training/program-administration/</a:t>
            </a:r>
            <a:endParaRPr lang="en-US" sz="2000" b="1" dirty="0"/>
          </a:p>
          <a:p>
            <a:endParaRPr lang="en-US" sz="2000" b="0" i="0" dirty="0">
              <a:solidFill>
                <a:srgbClr val="525252"/>
              </a:solidFill>
              <a:effectLst/>
              <a:latin typeface="Lato" panose="020F0502020204030203" pitchFamily="34" charset="0"/>
            </a:endParaRPr>
          </a:p>
          <a:p>
            <a:r>
              <a:rPr lang="en-US" b="1" i="0" dirty="0">
                <a:solidFill>
                  <a:srgbClr val="525252"/>
                </a:solidFill>
                <a:effectLst/>
                <a:latin typeface="Lato" panose="020F0502020204030203" pitchFamily="34" charset="0"/>
              </a:rPr>
              <a:t>Quality Assurance Board (QAB) overview.</a:t>
            </a:r>
            <a:r>
              <a:rPr lang="en-US" b="0" i="0" dirty="0">
                <a:solidFill>
                  <a:srgbClr val="525252"/>
                </a:solidFill>
                <a:effectLst/>
                <a:latin typeface="Lato" panose="020F0502020204030203" pitchFamily="34" charset="0"/>
              </a:rPr>
              <a:t> </a:t>
            </a:r>
          </a:p>
          <a:p>
            <a:pPr lvl="1"/>
            <a:r>
              <a:rPr lang="en-US" sz="2000" b="0" i="0" dirty="0">
                <a:solidFill>
                  <a:srgbClr val="525252"/>
                </a:solidFill>
                <a:effectLst/>
                <a:latin typeface="Lato" panose="020F0502020204030203" pitchFamily="34" charset="0"/>
              </a:rPr>
              <a:t>This presentation reviews the role of the county Quality Assurance Board (QAB) in local DGLVR Programs, including QAB composition, meeting guidelines, role in project ranking, and role in local policy. This is a great introduction for new QAB members as well as a useful refresher for experienced QAB members. Conservation district staff administering the DGLVR Program will also benefit from this QAB overview.</a:t>
            </a:r>
          </a:p>
          <a:p>
            <a:pPr lvl="1"/>
            <a:r>
              <a:rPr lang="en-US" sz="2000" b="0" i="0" u="none" strike="noStrike" dirty="0">
                <a:solidFill>
                  <a:srgbClr val="525252"/>
                </a:solidFill>
                <a:effectLst/>
                <a:latin typeface="Lato" panose="020F0502020204030203" pitchFamily="34" charset="0"/>
                <a:hlinkClick r:id="rId4"/>
              </a:rPr>
              <a:t>Webinar Download</a:t>
            </a:r>
            <a:r>
              <a:rPr lang="en-US" sz="2000" b="0" i="0" dirty="0">
                <a:solidFill>
                  <a:srgbClr val="525252"/>
                </a:solidFill>
                <a:effectLst/>
                <a:latin typeface="Lato" panose="020F0502020204030203" pitchFamily="34" charset="0"/>
              </a:rPr>
              <a:t> (98.5 MB): MP4 format </a:t>
            </a:r>
            <a:r>
              <a:rPr lang="en-US" sz="2000" b="0" i="1" dirty="0">
                <a:solidFill>
                  <a:srgbClr val="525252"/>
                </a:solidFill>
                <a:effectLst/>
                <a:latin typeface="Lato" panose="020F0502020204030203" pitchFamily="34" charset="0"/>
              </a:rPr>
              <a:t> (~36 minutes)</a:t>
            </a:r>
            <a:endParaRPr lang="en-US" b="1" kern="1200" dirty="0">
              <a:solidFill>
                <a:schemeClr val="tx1"/>
              </a:solidFill>
              <a:effectLst/>
              <a:latin typeface="+mn-lt"/>
              <a:ea typeface="+mn-ea"/>
              <a:cs typeface="+mn-cs"/>
            </a:endParaRPr>
          </a:p>
          <a:p>
            <a:pPr marL="0" lvl="0" indent="0">
              <a:buNone/>
            </a:pPr>
            <a:endParaRPr lang="en-US" sz="3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044764641"/>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E3063C-9357-F4F6-392B-23FC9BF16323}"/>
              </a:ext>
            </a:extLst>
          </p:cNvPr>
          <p:cNvPicPr>
            <a:picLocks noChangeAspect="1"/>
          </p:cNvPicPr>
          <p:nvPr/>
        </p:nvPicPr>
        <p:blipFill>
          <a:blip r:embed="rId2"/>
          <a:stretch>
            <a:fillRect/>
          </a:stretch>
        </p:blipFill>
        <p:spPr>
          <a:xfrm>
            <a:off x="108284" y="0"/>
            <a:ext cx="11776807" cy="6480279"/>
          </a:xfrm>
          <a:prstGeom prst="rect">
            <a:avLst/>
          </a:prstGeom>
        </p:spPr>
      </p:pic>
      <p:sp>
        <p:nvSpPr>
          <p:cNvPr id="4" name="Rectangle 3">
            <a:extLst>
              <a:ext uri="{FF2B5EF4-FFF2-40B4-BE49-F238E27FC236}">
                <a16:creationId xmlns:a16="http://schemas.microsoft.com/office/drawing/2014/main" id="{B43B856C-36A3-ABD8-5F41-AE6A5A06BC40}"/>
              </a:ext>
            </a:extLst>
          </p:cNvPr>
          <p:cNvSpPr/>
          <p:nvPr/>
        </p:nvSpPr>
        <p:spPr>
          <a:xfrm>
            <a:off x="0" y="6488668"/>
            <a:ext cx="5201104" cy="369332"/>
          </a:xfrm>
          <a:prstGeom prst="rect">
            <a:avLst/>
          </a:prstGeom>
        </p:spPr>
        <p:txBody>
          <a:bodyPr wrap="none">
            <a:spAutoFit/>
          </a:bodyPr>
          <a:lstStyle/>
          <a:p>
            <a:r>
              <a:rPr lang="en-US" dirty="0">
                <a:solidFill>
                  <a:schemeClr val="bg1"/>
                </a:solidFill>
              </a:rPr>
              <a:t>https://www.flickr.com/photos/halfbyte/2649002573</a:t>
            </a:r>
          </a:p>
        </p:txBody>
      </p:sp>
    </p:spTree>
    <p:extLst>
      <p:ext uri="{BB962C8B-B14F-4D97-AF65-F5344CB8AC3E}">
        <p14:creationId xmlns:p14="http://schemas.microsoft.com/office/powerpoint/2010/main" val="2378538592"/>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cs typeface="Calibri"/>
              </a:rPr>
              <a:t>Administrative Manual</a:t>
            </a: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cs typeface="Calibri Light"/>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7773"/>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11" name="Subtitle 2">
            <a:extLst>
              <a:ext uri="{FF2B5EF4-FFF2-40B4-BE49-F238E27FC236}">
                <a16:creationId xmlns:a16="http://schemas.microsoft.com/office/drawing/2014/main" id="{14B63144-8C74-93FA-594E-C3E3277ECEAA}"/>
              </a:ext>
            </a:extLst>
          </p:cNvPr>
          <p:cNvSpPr txBox="1">
            <a:spLocks/>
          </p:cNvSpPr>
          <p:nvPr/>
        </p:nvSpPr>
        <p:spPr>
          <a:xfrm>
            <a:off x="471256" y="1175168"/>
            <a:ext cx="8229600" cy="4953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arenR"/>
            </a:pPr>
            <a:r>
              <a:rPr lang="en-US" sz="3200" b="1" u="sng" dirty="0">
                <a:solidFill>
                  <a:schemeClr val="bg1">
                    <a:lumMod val="50000"/>
                  </a:schemeClr>
                </a:solidFill>
              </a:rPr>
              <a:t>Introduction</a:t>
            </a:r>
          </a:p>
          <a:p>
            <a:pPr marL="514350" indent="-514350">
              <a:buFont typeface="+mj-lt"/>
              <a:buAutoNum type="arabicParenR"/>
            </a:pPr>
            <a:r>
              <a:rPr lang="en-US" sz="3200" b="1" u="sng" dirty="0">
                <a:solidFill>
                  <a:schemeClr val="bg1">
                    <a:lumMod val="50000"/>
                  </a:schemeClr>
                </a:solidFill>
              </a:rPr>
              <a:t>SCC Role</a:t>
            </a:r>
          </a:p>
          <a:p>
            <a:pPr marL="514350" indent="-514350">
              <a:buFont typeface="+mj-lt"/>
              <a:buAutoNum type="arabicParenR"/>
            </a:pPr>
            <a:r>
              <a:rPr lang="en-US" sz="3200" b="1" u="sng" dirty="0">
                <a:solidFill>
                  <a:schemeClr val="bg1">
                    <a:lumMod val="50000"/>
                  </a:schemeClr>
                </a:solidFill>
              </a:rPr>
              <a:t>Conservation District Role</a:t>
            </a:r>
          </a:p>
          <a:p>
            <a:pPr marL="514350" indent="-514350">
              <a:buFont typeface="+mj-lt"/>
              <a:buAutoNum type="arabicParenR"/>
            </a:pPr>
            <a:r>
              <a:rPr lang="en-US" sz="3200" b="1" u="sng" dirty="0">
                <a:solidFill>
                  <a:schemeClr val="bg1">
                    <a:lumMod val="50000"/>
                  </a:schemeClr>
                </a:solidFill>
              </a:rPr>
              <a:t>Quality Assurance Board</a:t>
            </a:r>
          </a:p>
          <a:p>
            <a:pPr marL="514350" indent="-514350">
              <a:buFont typeface="+mj-lt"/>
              <a:buAutoNum type="arabicParenR"/>
            </a:pPr>
            <a:r>
              <a:rPr lang="en-US" sz="3200" b="1" u="sng" dirty="0">
                <a:solidFill>
                  <a:schemeClr val="accent1"/>
                </a:solidFill>
              </a:rPr>
              <a:t>Applicant Role</a:t>
            </a:r>
          </a:p>
          <a:p>
            <a:pPr marL="514350" indent="-514350">
              <a:buFont typeface="+mj-lt"/>
              <a:buAutoNum type="arabicParenR"/>
            </a:pPr>
            <a:r>
              <a:rPr lang="en-US" sz="3200" b="1" dirty="0"/>
              <a:t>Center for Dirt and Gravel Roads</a:t>
            </a:r>
          </a:p>
          <a:p>
            <a:pPr marL="514350" indent="-514350">
              <a:buFont typeface="+mj-lt"/>
              <a:buAutoNum type="arabicParenR"/>
            </a:pPr>
            <a:r>
              <a:rPr lang="en-US" sz="3200" b="1" dirty="0"/>
              <a:t>Additional Policies</a:t>
            </a:r>
          </a:p>
          <a:p>
            <a:pPr marL="514350" indent="-514350">
              <a:buFont typeface="+mj-lt"/>
              <a:buAutoNum type="arabicParenR"/>
            </a:pPr>
            <a:r>
              <a:rPr lang="en-US" sz="3200" b="1" dirty="0"/>
              <a:t>Permits and Other Requirements</a:t>
            </a:r>
          </a:p>
          <a:p>
            <a:pPr marL="0" indent="0">
              <a:buFont typeface="+mj-lt"/>
              <a:buNone/>
            </a:pPr>
            <a:r>
              <a:rPr lang="en-US" sz="3200" b="1" dirty="0"/>
              <a:t>Appendices</a:t>
            </a:r>
          </a:p>
        </p:txBody>
      </p:sp>
      <p:pic>
        <p:nvPicPr>
          <p:cNvPr id="3" name="Picture 2">
            <a:extLst>
              <a:ext uri="{FF2B5EF4-FFF2-40B4-BE49-F238E27FC236}">
                <a16:creationId xmlns:a16="http://schemas.microsoft.com/office/drawing/2014/main" id="{6E7030EA-A7B5-922F-E360-1F9088B249A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08582" y="1509930"/>
            <a:ext cx="3567447" cy="46150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26096273"/>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5.0 Applicant Role</a:t>
            </a:r>
          </a:p>
        </p:txBody>
      </p:sp>
      <p:sp>
        <p:nvSpPr>
          <p:cNvPr id="4" name="Subtitle 2">
            <a:extLst>
              <a:ext uri="{FF2B5EF4-FFF2-40B4-BE49-F238E27FC236}">
                <a16:creationId xmlns:a16="http://schemas.microsoft.com/office/drawing/2014/main" id="{E57B7850-6184-44BD-1B46-699EB28099DA}"/>
              </a:ext>
            </a:extLst>
          </p:cNvPr>
          <p:cNvSpPr txBox="1">
            <a:spLocks/>
          </p:cNvSpPr>
          <p:nvPr/>
        </p:nvSpPr>
        <p:spPr>
          <a:xfrm>
            <a:off x="485774" y="1320609"/>
            <a:ext cx="8980954" cy="46650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kern="1200" dirty="0">
                <a:solidFill>
                  <a:schemeClr val="tx1"/>
                </a:solidFill>
                <a:effectLst/>
                <a:latin typeface="+mn-lt"/>
                <a:ea typeface="+mn-ea"/>
                <a:cs typeface="+mn-cs"/>
              </a:rPr>
              <a:t>Designed as standalone section you can copy and give to new potential applicants.</a:t>
            </a:r>
          </a:p>
          <a:p>
            <a:r>
              <a:rPr lang="en-US" sz="3200" dirty="0"/>
              <a:t>Most information is repetitive from SCC and District section, just written with applicants in mind.</a:t>
            </a:r>
            <a:endParaRPr lang="en-US" kern="1200" dirty="0">
              <a:solidFill>
                <a:schemeClr val="tx1"/>
              </a:solidFill>
              <a:effectLst/>
              <a:latin typeface="+mn-lt"/>
              <a:ea typeface="+mn-ea"/>
              <a:cs typeface="+mn-cs"/>
            </a:endParaRPr>
          </a:p>
          <a:p>
            <a:pPr marL="0" lvl="0" indent="0">
              <a:buNone/>
            </a:pPr>
            <a:endParaRPr lang="en-US" sz="3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503889472"/>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cs typeface="Calibri"/>
              </a:rPr>
              <a:t>Administrative Manual</a:t>
            </a: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cs typeface="Calibri Light"/>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7773"/>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11" name="Subtitle 2">
            <a:extLst>
              <a:ext uri="{FF2B5EF4-FFF2-40B4-BE49-F238E27FC236}">
                <a16:creationId xmlns:a16="http://schemas.microsoft.com/office/drawing/2014/main" id="{14B63144-8C74-93FA-594E-C3E3277ECEAA}"/>
              </a:ext>
            </a:extLst>
          </p:cNvPr>
          <p:cNvSpPr txBox="1">
            <a:spLocks/>
          </p:cNvSpPr>
          <p:nvPr/>
        </p:nvSpPr>
        <p:spPr>
          <a:xfrm>
            <a:off x="471256" y="1175168"/>
            <a:ext cx="8229600" cy="4953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arenR"/>
            </a:pPr>
            <a:r>
              <a:rPr lang="en-US" sz="3200" b="1" u="sng" dirty="0">
                <a:solidFill>
                  <a:schemeClr val="bg1">
                    <a:lumMod val="50000"/>
                  </a:schemeClr>
                </a:solidFill>
              </a:rPr>
              <a:t>Introduction</a:t>
            </a:r>
          </a:p>
          <a:p>
            <a:pPr marL="514350" indent="-514350">
              <a:buFont typeface="+mj-lt"/>
              <a:buAutoNum type="arabicParenR"/>
            </a:pPr>
            <a:r>
              <a:rPr lang="en-US" sz="3200" b="1" u="sng" dirty="0">
                <a:solidFill>
                  <a:schemeClr val="bg1">
                    <a:lumMod val="50000"/>
                  </a:schemeClr>
                </a:solidFill>
              </a:rPr>
              <a:t>SCC Role</a:t>
            </a:r>
          </a:p>
          <a:p>
            <a:pPr marL="514350" indent="-514350">
              <a:buFont typeface="+mj-lt"/>
              <a:buAutoNum type="arabicParenR"/>
            </a:pPr>
            <a:r>
              <a:rPr lang="en-US" sz="3200" b="1" u="sng" dirty="0">
                <a:solidFill>
                  <a:schemeClr val="bg1">
                    <a:lumMod val="50000"/>
                  </a:schemeClr>
                </a:solidFill>
              </a:rPr>
              <a:t>Conservation District Role</a:t>
            </a:r>
          </a:p>
          <a:p>
            <a:pPr marL="514350" indent="-514350">
              <a:buFont typeface="+mj-lt"/>
              <a:buAutoNum type="arabicParenR"/>
            </a:pPr>
            <a:r>
              <a:rPr lang="en-US" sz="3200" b="1" u="sng" dirty="0">
                <a:solidFill>
                  <a:schemeClr val="bg1">
                    <a:lumMod val="50000"/>
                  </a:schemeClr>
                </a:solidFill>
              </a:rPr>
              <a:t>Quality Assurance Board</a:t>
            </a:r>
          </a:p>
          <a:p>
            <a:pPr marL="514350" indent="-514350">
              <a:buFont typeface="+mj-lt"/>
              <a:buAutoNum type="arabicParenR"/>
            </a:pPr>
            <a:r>
              <a:rPr lang="en-US" sz="3200" b="1" u="sng" dirty="0">
                <a:solidFill>
                  <a:schemeClr val="bg1">
                    <a:lumMod val="50000"/>
                  </a:schemeClr>
                </a:solidFill>
              </a:rPr>
              <a:t>Applicant Role</a:t>
            </a:r>
          </a:p>
          <a:p>
            <a:pPr marL="514350" indent="-514350">
              <a:buFont typeface="+mj-lt"/>
              <a:buAutoNum type="arabicParenR"/>
            </a:pPr>
            <a:r>
              <a:rPr lang="en-US" sz="3200" b="1" u="sng" dirty="0">
                <a:solidFill>
                  <a:schemeClr val="accent1"/>
                </a:solidFill>
              </a:rPr>
              <a:t>Center for Dirt and Gravel Roads</a:t>
            </a:r>
          </a:p>
          <a:p>
            <a:pPr marL="514350" indent="-514350">
              <a:buFont typeface="+mj-lt"/>
              <a:buAutoNum type="arabicParenR"/>
            </a:pPr>
            <a:r>
              <a:rPr lang="en-US" sz="3200" b="1" dirty="0"/>
              <a:t>Additional Policies</a:t>
            </a:r>
          </a:p>
          <a:p>
            <a:pPr marL="514350" indent="-514350">
              <a:buFont typeface="+mj-lt"/>
              <a:buAutoNum type="arabicParenR"/>
            </a:pPr>
            <a:r>
              <a:rPr lang="en-US" sz="3200" b="1" dirty="0"/>
              <a:t>Permits and Other Requirements</a:t>
            </a:r>
          </a:p>
          <a:p>
            <a:pPr marL="0" indent="0">
              <a:buFont typeface="+mj-lt"/>
              <a:buNone/>
            </a:pPr>
            <a:r>
              <a:rPr lang="en-US" sz="3200" b="1" dirty="0"/>
              <a:t>Appendices</a:t>
            </a:r>
          </a:p>
        </p:txBody>
      </p:sp>
      <p:pic>
        <p:nvPicPr>
          <p:cNvPr id="3" name="Picture 2">
            <a:extLst>
              <a:ext uri="{FF2B5EF4-FFF2-40B4-BE49-F238E27FC236}">
                <a16:creationId xmlns:a16="http://schemas.microsoft.com/office/drawing/2014/main" id="{6EED5D21-E3E5-2EBE-4741-15E1B398960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08582" y="1509930"/>
            <a:ext cx="3567447" cy="46150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40324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cs typeface="Calibri Light"/>
              </a:rPr>
              <a:t>Introduction</a:t>
            </a: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Content Placeholder 5">
            <a:extLst>
              <a:ext uri="{FF2B5EF4-FFF2-40B4-BE49-F238E27FC236}">
                <a16:creationId xmlns:a16="http://schemas.microsoft.com/office/drawing/2014/main" id="{75A0B5D2-5A77-2643-A3B9-8627783843CA}"/>
              </a:ext>
            </a:extLst>
          </p:cNvPr>
          <p:cNvSpPr>
            <a:spLocks noGrp="1"/>
          </p:cNvSpPr>
          <p:nvPr>
            <p:ph idx="1"/>
          </p:nvPr>
        </p:nvSpPr>
        <p:spPr>
          <a:xfrm>
            <a:off x="286696" y="1176939"/>
            <a:ext cx="11156492" cy="4009619"/>
          </a:xfrm>
        </p:spPr>
        <p:txBody>
          <a:bodyPr vert="horz" lIns="68580" tIns="34290" rIns="68580" bIns="34290" rtlCol="0" anchor="t">
            <a:normAutofit/>
          </a:bodyPr>
          <a:lstStyle/>
          <a:p>
            <a:r>
              <a:rPr lang="en-US" sz="4000" b="1" dirty="0">
                <a:solidFill>
                  <a:schemeClr val="accent1"/>
                </a:solidFill>
              </a:rPr>
              <a:t>What do we mean by “Local Control”?</a:t>
            </a:r>
            <a:endParaRPr lang="en-US" sz="3600" u="sng" dirty="0">
              <a:solidFill>
                <a:schemeClr val="accent1"/>
              </a:solidFill>
            </a:endParaRPr>
          </a:p>
          <a:p>
            <a:pPr lvl="1"/>
            <a:endParaRPr lang="en-US" dirty="0">
              <a:cs typeface="Calibri"/>
            </a:endParaRPr>
          </a:p>
          <a:p>
            <a:endParaRPr lang="en-US" dirty="0">
              <a:cs typeface="Calibri"/>
            </a:endParaRPr>
          </a:p>
          <a:p>
            <a:pPr marL="0" indent="0">
              <a:buNone/>
            </a:pPr>
            <a:endParaRPr lang="en-US" dirty="0">
              <a:solidFill>
                <a:srgbClr val="FF0000"/>
              </a:solidFill>
              <a:cs typeface="Calibri"/>
            </a:endParaRPr>
          </a:p>
        </p:txBody>
      </p:sp>
      <p:sp>
        <p:nvSpPr>
          <p:cNvPr id="4" name="TextBox 3">
            <a:extLst>
              <a:ext uri="{FF2B5EF4-FFF2-40B4-BE49-F238E27FC236}">
                <a16:creationId xmlns:a16="http://schemas.microsoft.com/office/drawing/2014/main" id="{F2826FD6-1599-ECFA-F065-8AC5AF238C55}"/>
              </a:ext>
            </a:extLst>
          </p:cNvPr>
          <p:cNvSpPr txBox="1"/>
          <p:nvPr/>
        </p:nvSpPr>
        <p:spPr>
          <a:xfrm>
            <a:off x="2684765" y="1744361"/>
            <a:ext cx="4628768" cy="769441"/>
          </a:xfrm>
          <a:prstGeom prst="rect">
            <a:avLst/>
          </a:prstGeom>
          <a:noFill/>
        </p:spPr>
        <p:txBody>
          <a:bodyPr wrap="none" rtlCol="0">
            <a:spAutoFit/>
          </a:bodyPr>
          <a:lstStyle/>
          <a:p>
            <a:r>
              <a:rPr lang="en-US" sz="4400" b="1" dirty="0"/>
              <a:t>100% Local Control</a:t>
            </a:r>
          </a:p>
        </p:txBody>
      </p:sp>
      <p:pic>
        <p:nvPicPr>
          <p:cNvPr id="6" name="Picture 6" descr="http://farm2.staticflickr.com/1141/3165496861_bed9879c22_o.jpg">
            <a:extLst>
              <a:ext uri="{FF2B5EF4-FFF2-40B4-BE49-F238E27FC236}">
                <a16:creationId xmlns:a16="http://schemas.microsoft.com/office/drawing/2014/main" id="{31C6AC50-EE41-AE0B-669F-AB71E87A1BA9}"/>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214299" y="2441747"/>
            <a:ext cx="7858680" cy="42749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1449950"/>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6.0 Center Role</a:t>
            </a:r>
          </a:p>
        </p:txBody>
      </p:sp>
      <p:grpSp>
        <p:nvGrpSpPr>
          <p:cNvPr id="23" name="Group 22">
            <a:extLst>
              <a:ext uri="{FF2B5EF4-FFF2-40B4-BE49-F238E27FC236}">
                <a16:creationId xmlns:a16="http://schemas.microsoft.com/office/drawing/2014/main" id="{080B9815-1AEF-FD41-11EE-0F2D28DE1483}"/>
              </a:ext>
            </a:extLst>
          </p:cNvPr>
          <p:cNvGrpSpPr/>
          <p:nvPr/>
        </p:nvGrpSpPr>
        <p:grpSpPr>
          <a:xfrm>
            <a:off x="295834" y="963835"/>
            <a:ext cx="9144000" cy="5894165"/>
            <a:chOff x="0" y="963834"/>
            <a:chExt cx="9144000" cy="5894165"/>
          </a:xfrm>
        </p:grpSpPr>
        <p:sp>
          <p:nvSpPr>
            <p:cNvPr id="5" name="Rectangle 2">
              <a:extLst>
                <a:ext uri="{FF2B5EF4-FFF2-40B4-BE49-F238E27FC236}">
                  <a16:creationId xmlns:a16="http://schemas.microsoft.com/office/drawing/2014/main" id="{688E5DBD-B561-0C50-9AC7-3DCDC3BCFFFE}"/>
                </a:ext>
              </a:extLst>
            </p:cNvPr>
            <p:cNvSpPr>
              <a:spLocks noChangeArrowheads="1"/>
            </p:cNvSpPr>
            <p:nvPr/>
          </p:nvSpPr>
          <p:spPr bwMode="auto">
            <a:xfrm>
              <a:off x="0" y="963835"/>
              <a:ext cx="9144000" cy="5894164"/>
            </a:xfrm>
            <a:prstGeom prst="rect">
              <a:avLst/>
            </a:prstGeom>
            <a:solidFill>
              <a:schemeClr val="bg1"/>
            </a:solidFill>
            <a:ln w="9525">
              <a:solidFill>
                <a:schemeClr val="bg1"/>
              </a:solidFill>
              <a:miter lim="800000"/>
              <a:headEnd/>
              <a:tailEnd/>
            </a:ln>
          </p:spPr>
          <p:txBody>
            <a:bodyPr wrap="none" anchor="ctr"/>
            <a:lstStyle/>
            <a:p>
              <a:pPr algn="ctr"/>
              <a:endParaRPr lang="en-US" b="0"/>
            </a:p>
          </p:txBody>
        </p:sp>
        <p:pic>
          <p:nvPicPr>
            <p:cNvPr id="6" name="Picture 4" descr="cdgrs_logo_raster2">
              <a:extLst>
                <a:ext uri="{FF2B5EF4-FFF2-40B4-BE49-F238E27FC236}">
                  <a16:creationId xmlns:a16="http://schemas.microsoft.com/office/drawing/2014/main" id="{4C673D35-B4BB-6CFD-10B7-A99001121FD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11501" y="1053350"/>
              <a:ext cx="3713362" cy="1128720"/>
            </a:xfrm>
            <a:prstGeom prst="rect">
              <a:avLst/>
            </a:prstGeom>
            <a:noFill/>
            <a:ln w="9525">
              <a:noFill/>
              <a:miter lim="800000"/>
              <a:headEnd/>
              <a:tailEnd/>
            </a:ln>
          </p:spPr>
        </p:pic>
        <p:pic>
          <p:nvPicPr>
            <p:cNvPr id="7" name="Picture 5" descr="scc_color">
              <a:extLst>
                <a:ext uri="{FF2B5EF4-FFF2-40B4-BE49-F238E27FC236}">
                  <a16:creationId xmlns:a16="http://schemas.microsoft.com/office/drawing/2014/main" id="{C12121CF-1A5B-CE6A-6EA0-06E2D32B9DB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58208" y="990544"/>
              <a:ext cx="1339245" cy="908049"/>
            </a:xfrm>
            <a:prstGeom prst="rect">
              <a:avLst/>
            </a:prstGeom>
            <a:noFill/>
            <a:ln w="9525">
              <a:noFill/>
              <a:miter lim="800000"/>
              <a:headEnd/>
              <a:tailEnd/>
            </a:ln>
          </p:spPr>
        </p:pic>
        <p:sp>
          <p:nvSpPr>
            <p:cNvPr id="8" name="Line 6">
              <a:extLst>
                <a:ext uri="{FF2B5EF4-FFF2-40B4-BE49-F238E27FC236}">
                  <a16:creationId xmlns:a16="http://schemas.microsoft.com/office/drawing/2014/main" id="{0D213044-B320-C75F-490E-4304602ED4C0}"/>
                </a:ext>
              </a:extLst>
            </p:cNvPr>
            <p:cNvSpPr>
              <a:spLocks noChangeShapeType="1"/>
            </p:cNvSpPr>
            <p:nvPr/>
          </p:nvSpPr>
          <p:spPr bwMode="auto">
            <a:xfrm flipH="1">
              <a:off x="4248149" y="963834"/>
              <a:ext cx="11113" cy="5894165"/>
            </a:xfrm>
            <a:prstGeom prst="line">
              <a:avLst/>
            </a:prstGeom>
            <a:noFill/>
            <a:ln w="38100">
              <a:solidFill>
                <a:schemeClr val="tx1"/>
              </a:solidFill>
              <a:prstDash val="sysDot"/>
              <a:round/>
              <a:headEnd/>
              <a:tailEnd/>
            </a:ln>
          </p:spPr>
          <p:txBody>
            <a:bodyPr/>
            <a:lstStyle/>
            <a:p>
              <a:endParaRPr lang="en-US"/>
            </a:p>
          </p:txBody>
        </p:sp>
        <p:sp>
          <p:nvSpPr>
            <p:cNvPr id="9" name="Text Box 7">
              <a:extLst>
                <a:ext uri="{FF2B5EF4-FFF2-40B4-BE49-F238E27FC236}">
                  <a16:creationId xmlns:a16="http://schemas.microsoft.com/office/drawing/2014/main" id="{96AED594-A17F-5C49-1035-41FDE8BAB43B}"/>
                </a:ext>
              </a:extLst>
            </p:cNvPr>
            <p:cNvSpPr txBox="1">
              <a:spLocks noChangeArrowheads="1"/>
            </p:cNvSpPr>
            <p:nvPr/>
          </p:nvSpPr>
          <p:spPr bwMode="auto">
            <a:xfrm>
              <a:off x="71438" y="1835210"/>
              <a:ext cx="4105275" cy="396875"/>
            </a:xfrm>
            <a:prstGeom prst="rect">
              <a:avLst/>
            </a:prstGeom>
            <a:noFill/>
            <a:ln w="9525">
              <a:noFill/>
              <a:miter lim="800000"/>
              <a:headEnd/>
              <a:tailEnd/>
            </a:ln>
          </p:spPr>
          <p:txBody>
            <a:bodyPr wrap="none">
              <a:spAutoFit/>
            </a:bodyPr>
            <a:lstStyle/>
            <a:p>
              <a:r>
                <a:rPr lang="en-US" sz="2000" dirty="0"/>
                <a:t>Dirt and Gravel Road PROGRAM</a:t>
              </a:r>
            </a:p>
          </p:txBody>
        </p:sp>
        <p:sp>
          <p:nvSpPr>
            <p:cNvPr id="11" name="Text Box 8">
              <a:extLst>
                <a:ext uri="{FF2B5EF4-FFF2-40B4-BE49-F238E27FC236}">
                  <a16:creationId xmlns:a16="http://schemas.microsoft.com/office/drawing/2014/main" id="{FEF7F2D6-1410-213E-1F05-8F7BB5DBA5BD}"/>
                </a:ext>
              </a:extLst>
            </p:cNvPr>
            <p:cNvSpPr txBox="1">
              <a:spLocks noChangeArrowheads="1"/>
            </p:cNvSpPr>
            <p:nvPr/>
          </p:nvSpPr>
          <p:spPr bwMode="auto">
            <a:xfrm>
              <a:off x="762000" y="2743200"/>
              <a:ext cx="3581400" cy="457200"/>
            </a:xfrm>
            <a:prstGeom prst="rect">
              <a:avLst/>
            </a:prstGeom>
            <a:noFill/>
            <a:ln w="9525">
              <a:noFill/>
              <a:miter lim="800000"/>
              <a:headEnd/>
              <a:tailEnd/>
            </a:ln>
          </p:spPr>
          <p:txBody>
            <a:bodyPr>
              <a:spAutoFit/>
            </a:bodyPr>
            <a:lstStyle/>
            <a:p>
              <a:r>
                <a:rPr lang="en-US" sz="2400" i="1"/>
                <a:t>Funding Support</a:t>
              </a:r>
              <a:r>
                <a:rPr lang="en-US" sz="2400" b="0" i="1"/>
                <a:t>	</a:t>
              </a:r>
            </a:p>
          </p:txBody>
        </p:sp>
        <p:sp>
          <p:nvSpPr>
            <p:cNvPr id="13" name="Rectangle 9">
              <a:extLst>
                <a:ext uri="{FF2B5EF4-FFF2-40B4-BE49-F238E27FC236}">
                  <a16:creationId xmlns:a16="http://schemas.microsoft.com/office/drawing/2014/main" id="{5FC15C7D-C7A7-C187-89FC-3ECA70811D7B}"/>
                </a:ext>
              </a:extLst>
            </p:cNvPr>
            <p:cNvSpPr>
              <a:spLocks noChangeArrowheads="1"/>
            </p:cNvSpPr>
            <p:nvPr/>
          </p:nvSpPr>
          <p:spPr bwMode="auto">
            <a:xfrm>
              <a:off x="762000" y="3429000"/>
              <a:ext cx="3505200" cy="457200"/>
            </a:xfrm>
            <a:prstGeom prst="rect">
              <a:avLst/>
            </a:prstGeom>
            <a:noFill/>
            <a:ln w="9525" algn="ctr">
              <a:noFill/>
              <a:miter lim="800000"/>
              <a:headEnd/>
              <a:tailEnd/>
            </a:ln>
          </p:spPr>
          <p:txBody>
            <a:bodyPr>
              <a:spAutoFit/>
            </a:bodyPr>
            <a:lstStyle/>
            <a:p>
              <a:r>
                <a:rPr lang="en-US" sz="2400" i="1"/>
                <a:t>Guidance</a:t>
              </a:r>
              <a:endParaRPr lang="en-US" sz="2400" b="0" i="1"/>
            </a:p>
          </p:txBody>
        </p:sp>
        <p:sp>
          <p:nvSpPr>
            <p:cNvPr id="15" name="Text Box 10">
              <a:extLst>
                <a:ext uri="{FF2B5EF4-FFF2-40B4-BE49-F238E27FC236}">
                  <a16:creationId xmlns:a16="http://schemas.microsoft.com/office/drawing/2014/main" id="{C9B06BA7-9132-0183-3D44-7441B478C497}"/>
                </a:ext>
              </a:extLst>
            </p:cNvPr>
            <p:cNvSpPr txBox="1">
              <a:spLocks noChangeArrowheads="1"/>
            </p:cNvSpPr>
            <p:nvPr/>
          </p:nvSpPr>
          <p:spPr bwMode="auto">
            <a:xfrm>
              <a:off x="5264150" y="2314575"/>
              <a:ext cx="3651250" cy="4208463"/>
            </a:xfrm>
            <a:prstGeom prst="rect">
              <a:avLst/>
            </a:prstGeom>
            <a:noFill/>
            <a:ln w="9525">
              <a:noFill/>
              <a:miter lim="800000"/>
              <a:headEnd/>
              <a:tailEnd/>
            </a:ln>
          </p:spPr>
          <p:txBody>
            <a:bodyPr wrap="none">
              <a:spAutoFit/>
            </a:bodyPr>
            <a:lstStyle/>
            <a:p>
              <a:r>
                <a:rPr lang="en-US" sz="2400"/>
                <a:t>Education</a:t>
              </a:r>
            </a:p>
            <a:p>
              <a:pPr>
                <a:buFontTx/>
                <a:buChar char="-"/>
              </a:pPr>
              <a:r>
                <a:rPr lang="en-US" b="0"/>
                <a:t> 2 day ESM training</a:t>
              </a:r>
            </a:p>
            <a:p>
              <a:pPr>
                <a:buFontTx/>
                <a:buChar char="-"/>
              </a:pPr>
              <a:r>
                <a:rPr lang="en-US" b="0"/>
                <a:t> Annual Workshops</a:t>
              </a:r>
            </a:p>
            <a:p>
              <a:pPr>
                <a:buFontTx/>
                <a:buChar char="-"/>
              </a:pPr>
              <a:r>
                <a:rPr lang="en-US" b="0"/>
                <a:t> Demonstration Days</a:t>
              </a:r>
            </a:p>
            <a:p>
              <a:r>
                <a:rPr lang="en-US" sz="2400"/>
                <a:t>Outreach</a:t>
              </a:r>
            </a:p>
            <a:p>
              <a:r>
                <a:rPr lang="en-US" b="0"/>
                <a:t>- Technical Documentation</a:t>
              </a:r>
            </a:p>
            <a:p>
              <a:r>
                <a:rPr lang="en-US" b="0"/>
                <a:t>- Website</a:t>
              </a:r>
            </a:p>
            <a:p>
              <a:pPr>
                <a:buFontTx/>
                <a:buChar char="-"/>
              </a:pPr>
              <a:r>
                <a:rPr lang="en-US" b="0"/>
                <a:t> Newsletter</a:t>
              </a:r>
            </a:p>
            <a:p>
              <a:pPr>
                <a:buFontTx/>
                <a:buChar char="-"/>
              </a:pPr>
              <a:r>
                <a:rPr lang="en-US" b="0"/>
                <a:t> Interagency cooperation</a:t>
              </a:r>
            </a:p>
            <a:p>
              <a:r>
                <a:rPr lang="en-US" sz="2400"/>
                <a:t>Program Support</a:t>
              </a:r>
            </a:p>
            <a:p>
              <a:pPr>
                <a:buFontTx/>
                <a:buChar char="-"/>
              </a:pPr>
              <a:r>
                <a:rPr lang="en-US" b="0"/>
                <a:t> Advisory Groups</a:t>
              </a:r>
            </a:p>
            <a:p>
              <a:pPr>
                <a:buFontTx/>
                <a:buChar char="-"/>
              </a:pPr>
              <a:r>
                <a:rPr lang="en-US" b="0"/>
                <a:t> </a:t>
              </a:r>
              <a:r>
                <a:rPr lang="en-US" b="0" u="sng"/>
                <a:t>Technical Assistance to Districts</a:t>
              </a:r>
            </a:p>
            <a:p>
              <a:pPr>
                <a:buFontTx/>
                <a:buChar char="-"/>
              </a:pPr>
              <a:r>
                <a:rPr lang="en-US" b="0"/>
                <a:t> Quality Assurance effort</a:t>
              </a:r>
            </a:p>
            <a:p>
              <a:pPr>
                <a:buFontTx/>
                <a:buChar char="-"/>
              </a:pPr>
              <a:r>
                <a:rPr lang="en-US" b="0"/>
                <a:t> Geographic Information Systems</a:t>
              </a:r>
            </a:p>
          </p:txBody>
        </p:sp>
        <p:sp>
          <p:nvSpPr>
            <p:cNvPr id="17" name="Line 11">
              <a:extLst>
                <a:ext uri="{FF2B5EF4-FFF2-40B4-BE49-F238E27FC236}">
                  <a16:creationId xmlns:a16="http://schemas.microsoft.com/office/drawing/2014/main" id="{6CFFE0D3-9DD5-B9C4-453F-439CBED886CB}"/>
                </a:ext>
              </a:extLst>
            </p:cNvPr>
            <p:cNvSpPr>
              <a:spLocks noChangeShapeType="1"/>
            </p:cNvSpPr>
            <p:nvPr/>
          </p:nvSpPr>
          <p:spPr bwMode="auto">
            <a:xfrm>
              <a:off x="0" y="2314575"/>
              <a:ext cx="9144000" cy="0"/>
            </a:xfrm>
            <a:prstGeom prst="line">
              <a:avLst/>
            </a:prstGeom>
            <a:noFill/>
            <a:ln w="9525">
              <a:solidFill>
                <a:schemeClr val="tx1"/>
              </a:solidFill>
              <a:round/>
              <a:headEnd/>
              <a:tailEnd/>
            </a:ln>
          </p:spPr>
          <p:txBody>
            <a:bodyPr/>
            <a:lstStyle/>
            <a:p>
              <a:endParaRPr lang="en-US"/>
            </a:p>
          </p:txBody>
        </p:sp>
        <p:sp>
          <p:nvSpPr>
            <p:cNvPr id="18" name="Line 13">
              <a:extLst>
                <a:ext uri="{FF2B5EF4-FFF2-40B4-BE49-F238E27FC236}">
                  <a16:creationId xmlns:a16="http://schemas.microsoft.com/office/drawing/2014/main" id="{15C689F7-052C-296E-23E8-1BDFD1F77F8D}"/>
                </a:ext>
              </a:extLst>
            </p:cNvPr>
            <p:cNvSpPr>
              <a:spLocks noChangeShapeType="1"/>
            </p:cNvSpPr>
            <p:nvPr/>
          </p:nvSpPr>
          <p:spPr bwMode="auto">
            <a:xfrm>
              <a:off x="3429000" y="2971800"/>
              <a:ext cx="1371600" cy="0"/>
            </a:xfrm>
            <a:prstGeom prst="line">
              <a:avLst/>
            </a:prstGeom>
            <a:noFill/>
            <a:ln w="76200">
              <a:solidFill>
                <a:srgbClr val="FF0000"/>
              </a:solidFill>
              <a:round/>
              <a:headEnd/>
              <a:tailEnd type="triangle" w="med" len="med"/>
            </a:ln>
          </p:spPr>
          <p:txBody>
            <a:bodyPr/>
            <a:lstStyle/>
            <a:p>
              <a:endParaRPr lang="en-US"/>
            </a:p>
          </p:txBody>
        </p:sp>
        <p:sp>
          <p:nvSpPr>
            <p:cNvPr id="19" name="Line 14">
              <a:extLst>
                <a:ext uri="{FF2B5EF4-FFF2-40B4-BE49-F238E27FC236}">
                  <a16:creationId xmlns:a16="http://schemas.microsoft.com/office/drawing/2014/main" id="{FCFCB274-FC5A-6515-05EC-DDDCF0844899}"/>
                </a:ext>
              </a:extLst>
            </p:cNvPr>
            <p:cNvSpPr>
              <a:spLocks noChangeShapeType="1"/>
            </p:cNvSpPr>
            <p:nvPr/>
          </p:nvSpPr>
          <p:spPr bwMode="auto">
            <a:xfrm>
              <a:off x="2286000" y="3702050"/>
              <a:ext cx="2514600" cy="0"/>
            </a:xfrm>
            <a:prstGeom prst="line">
              <a:avLst/>
            </a:prstGeom>
            <a:noFill/>
            <a:ln w="76200">
              <a:solidFill>
                <a:srgbClr val="FF0000"/>
              </a:solidFill>
              <a:round/>
              <a:headEnd/>
              <a:tailEnd type="triangle" w="med" len="med"/>
            </a:ln>
          </p:spPr>
          <p:txBody>
            <a:bodyPr/>
            <a:lstStyle/>
            <a:p>
              <a:endParaRPr lang="en-US"/>
            </a:p>
          </p:txBody>
        </p:sp>
        <p:sp>
          <p:nvSpPr>
            <p:cNvPr id="20" name="AutoShape 15">
              <a:extLst>
                <a:ext uri="{FF2B5EF4-FFF2-40B4-BE49-F238E27FC236}">
                  <a16:creationId xmlns:a16="http://schemas.microsoft.com/office/drawing/2014/main" id="{5FB8C66D-BA3C-1250-D846-76747A3940CA}"/>
                </a:ext>
              </a:extLst>
            </p:cNvPr>
            <p:cNvSpPr>
              <a:spLocks/>
            </p:cNvSpPr>
            <p:nvPr/>
          </p:nvSpPr>
          <p:spPr bwMode="auto">
            <a:xfrm>
              <a:off x="4724400" y="2438400"/>
              <a:ext cx="457200" cy="3810000"/>
            </a:xfrm>
            <a:prstGeom prst="leftBrace">
              <a:avLst>
                <a:gd name="adj1" fmla="val 69444"/>
                <a:gd name="adj2" fmla="val 50000"/>
              </a:avLst>
            </a:prstGeom>
            <a:noFill/>
            <a:ln w="76200">
              <a:solidFill>
                <a:srgbClr val="FF0000"/>
              </a:solidFill>
              <a:round/>
              <a:headEnd/>
              <a:tailEnd/>
            </a:ln>
          </p:spPr>
          <p:txBody>
            <a:bodyPr wrap="none" anchor="ctr"/>
            <a:lstStyle/>
            <a:p>
              <a:endParaRPr lang="en-US"/>
            </a:p>
          </p:txBody>
        </p:sp>
        <p:sp>
          <p:nvSpPr>
            <p:cNvPr id="21" name="Line 17">
              <a:extLst>
                <a:ext uri="{FF2B5EF4-FFF2-40B4-BE49-F238E27FC236}">
                  <a16:creationId xmlns:a16="http://schemas.microsoft.com/office/drawing/2014/main" id="{A3AA2AA7-9FC6-6BED-4857-CA2CC003D14F}"/>
                </a:ext>
              </a:extLst>
            </p:cNvPr>
            <p:cNvSpPr>
              <a:spLocks noChangeShapeType="1"/>
            </p:cNvSpPr>
            <p:nvPr/>
          </p:nvSpPr>
          <p:spPr bwMode="auto">
            <a:xfrm>
              <a:off x="3886200" y="4343400"/>
              <a:ext cx="838200" cy="0"/>
            </a:xfrm>
            <a:prstGeom prst="line">
              <a:avLst/>
            </a:prstGeom>
            <a:noFill/>
            <a:ln w="76200">
              <a:solidFill>
                <a:srgbClr val="FF0000"/>
              </a:solidFill>
              <a:round/>
              <a:headEnd type="triangle" w="med" len="med"/>
              <a:tailEnd/>
            </a:ln>
          </p:spPr>
          <p:txBody>
            <a:bodyPr/>
            <a:lstStyle/>
            <a:p>
              <a:endParaRPr lang="en-US"/>
            </a:p>
          </p:txBody>
        </p:sp>
        <p:sp>
          <p:nvSpPr>
            <p:cNvPr id="22" name="Text Box 19">
              <a:extLst>
                <a:ext uri="{FF2B5EF4-FFF2-40B4-BE49-F238E27FC236}">
                  <a16:creationId xmlns:a16="http://schemas.microsoft.com/office/drawing/2014/main" id="{A6507F00-3C88-E916-9BA8-F204D4FAB7F8}"/>
                </a:ext>
              </a:extLst>
            </p:cNvPr>
            <p:cNvSpPr txBox="1">
              <a:spLocks noChangeArrowheads="1"/>
            </p:cNvSpPr>
            <p:nvPr/>
          </p:nvSpPr>
          <p:spPr bwMode="auto">
            <a:xfrm>
              <a:off x="495300" y="4328615"/>
              <a:ext cx="3581400" cy="2308324"/>
            </a:xfrm>
            <a:prstGeom prst="rect">
              <a:avLst/>
            </a:prstGeom>
            <a:noFill/>
            <a:ln w="9525">
              <a:noFill/>
              <a:miter lim="800000"/>
              <a:headEnd/>
              <a:tailEnd/>
            </a:ln>
          </p:spPr>
          <p:txBody>
            <a:bodyPr>
              <a:spAutoFit/>
            </a:bodyPr>
            <a:lstStyle/>
            <a:p>
              <a:pPr marL="342900" indent="-342900">
                <a:buFont typeface="Arial" panose="020B0604020202020204" pitchFamily="34" charset="0"/>
                <a:buChar char="•"/>
              </a:pPr>
              <a:r>
                <a:rPr lang="en-US" sz="2400" dirty="0"/>
                <a:t>Make Policy</a:t>
              </a:r>
            </a:p>
            <a:p>
              <a:pPr marL="342900" indent="-342900">
                <a:buFont typeface="Arial" panose="020B0604020202020204" pitchFamily="34" charset="0"/>
                <a:buChar char="•"/>
              </a:pPr>
              <a:r>
                <a:rPr lang="en-US" sz="2400" dirty="0"/>
                <a:t>“Administer” Program</a:t>
              </a:r>
            </a:p>
            <a:p>
              <a:pPr marL="342900" indent="-342900">
                <a:buFont typeface="Arial" panose="020B0604020202020204" pitchFamily="34" charset="0"/>
                <a:buChar char="•"/>
              </a:pPr>
              <a:r>
                <a:rPr lang="en-US" sz="2400" b="0" dirty="0"/>
                <a:t>QAQC</a:t>
              </a:r>
            </a:p>
            <a:p>
              <a:pPr marL="342900" indent="-342900">
                <a:buFont typeface="Arial" panose="020B0604020202020204" pitchFamily="34" charset="0"/>
                <a:buChar char="•"/>
              </a:pPr>
              <a:r>
                <a:rPr lang="en-US" sz="2400" dirty="0"/>
                <a:t>Coordinate with legislatures and other agencies</a:t>
              </a:r>
              <a:endParaRPr lang="en-US" sz="2400" b="0" dirty="0"/>
            </a:p>
          </p:txBody>
        </p:sp>
      </p:grpSp>
    </p:spTree>
    <p:extLst>
      <p:ext uri="{BB962C8B-B14F-4D97-AF65-F5344CB8AC3E}">
        <p14:creationId xmlns:p14="http://schemas.microsoft.com/office/powerpoint/2010/main" val="1977799728"/>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6.0 Center Role</a:t>
            </a:r>
          </a:p>
        </p:txBody>
      </p:sp>
      <p:sp>
        <p:nvSpPr>
          <p:cNvPr id="5" name="Rectangle 2">
            <a:extLst>
              <a:ext uri="{FF2B5EF4-FFF2-40B4-BE49-F238E27FC236}">
                <a16:creationId xmlns:a16="http://schemas.microsoft.com/office/drawing/2014/main" id="{688E5DBD-B561-0C50-9AC7-3DCDC3BCFFFE}"/>
              </a:ext>
            </a:extLst>
          </p:cNvPr>
          <p:cNvSpPr>
            <a:spLocks noChangeArrowheads="1"/>
          </p:cNvSpPr>
          <p:nvPr/>
        </p:nvSpPr>
        <p:spPr bwMode="auto">
          <a:xfrm>
            <a:off x="295834" y="963836"/>
            <a:ext cx="9144000" cy="5894164"/>
          </a:xfrm>
          <a:prstGeom prst="rect">
            <a:avLst/>
          </a:prstGeom>
          <a:solidFill>
            <a:schemeClr val="bg1"/>
          </a:solidFill>
          <a:ln w="9525">
            <a:solidFill>
              <a:schemeClr val="bg1"/>
            </a:solidFill>
            <a:miter lim="800000"/>
            <a:headEnd/>
            <a:tailEnd/>
          </a:ln>
        </p:spPr>
        <p:txBody>
          <a:bodyPr wrap="none" anchor="ctr"/>
          <a:lstStyle/>
          <a:p>
            <a:pPr algn="ctr"/>
            <a:endParaRPr lang="en-US" b="0"/>
          </a:p>
        </p:txBody>
      </p:sp>
      <p:pic>
        <p:nvPicPr>
          <p:cNvPr id="6" name="Picture 4" descr="cdgrs_logo_raster2">
            <a:extLst>
              <a:ext uri="{FF2B5EF4-FFF2-40B4-BE49-F238E27FC236}">
                <a16:creationId xmlns:a16="http://schemas.microsoft.com/office/drawing/2014/main" id="{4C673D35-B4BB-6CFD-10B7-A99001121FD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07335" y="1053351"/>
            <a:ext cx="3713362" cy="1128720"/>
          </a:xfrm>
          <a:prstGeom prst="rect">
            <a:avLst/>
          </a:prstGeom>
          <a:noFill/>
          <a:ln w="9525">
            <a:noFill/>
            <a:miter lim="800000"/>
            <a:headEnd/>
            <a:tailEnd/>
          </a:ln>
        </p:spPr>
      </p:pic>
      <p:pic>
        <p:nvPicPr>
          <p:cNvPr id="7" name="Picture 5" descr="scc_color">
            <a:extLst>
              <a:ext uri="{FF2B5EF4-FFF2-40B4-BE49-F238E27FC236}">
                <a16:creationId xmlns:a16="http://schemas.microsoft.com/office/drawing/2014/main" id="{C12121CF-1A5B-CE6A-6EA0-06E2D32B9DB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54042" y="990545"/>
            <a:ext cx="1339245" cy="908049"/>
          </a:xfrm>
          <a:prstGeom prst="rect">
            <a:avLst/>
          </a:prstGeom>
          <a:noFill/>
          <a:ln w="9525">
            <a:noFill/>
            <a:miter lim="800000"/>
            <a:headEnd/>
            <a:tailEnd/>
          </a:ln>
        </p:spPr>
      </p:pic>
      <p:sp>
        <p:nvSpPr>
          <p:cNvPr id="8" name="Line 6">
            <a:extLst>
              <a:ext uri="{FF2B5EF4-FFF2-40B4-BE49-F238E27FC236}">
                <a16:creationId xmlns:a16="http://schemas.microsoft.com/office/drawing/2014/main" id="{0D213044-B320-C75F-490E-4304602ED4C0}"/>
              </a:ext>
            </a:extLst>
          </p:cNvPr>
          <p:cNvSpPr>
            <a:spLocks noChangeShapeType="1"/>
          </p:cNvSpPr>
          <p:nvPr/>
        </p:nvSpPr>
        <p:spPr bwMode="auto">
          <a:xfrm flipH="1">
            <a:off x="4543983" y="963835"/>
            <a:ext cx="11113" cy="5894165"/>
          </a:xfrm>
          <a:prstGeom prst="line">
            <a:avLst/>
          </a:prstGeom>
          <a:noFill/>
          <a:ln w="38100">
            <a:solidFill>
              <a:schemeClr val="tx1"/>
            </a:solidFill>
            <a:prstDash val="sysDot"/>
            <a:round/>
            <a:headEnd/>
            <a:tailEnd/>
          </a:ln>
        </p:spPr>
        <p:txBody>
          <a:bodyPr/>
          <a:lstStyle/>
          <a:p>
            <a:endParaRPr lang="en-US"/>
          </a:p>
        </p:txBody>
      </p:sp>
      <p:sp>
        <p:nvSpPr>
          <p:cNvPr id="9" name="Text Box 7">
            <a:extLst>
              <a:ext uri="{FF2B5EF4-FFF2-40B4-BE49-F238E27FC236}">
                <a16:creationId xmlns:a16="http://schemas.microsoft.com/office/drawing/2014/main" id="{96AED594-A17F-5C49-1035-41FDE8BAB43B}"/>
              </a:ext>
            </a:extLst>
          </p:cNvPr>
          <p:cNvSpPr txBox="1">
            <a:spLocks noChangeArrowheads="1"/>
          </p:cNvSpPr>
          <p:nvPr/>
        </p:nvSpPr>
        <p:spPr bwMode="auto">
          <a:xfrm>
            <a:off x="367272" y="1835211"/>
            <a:ext cx="4105275" cy="396875"/>
          </a:xfrm>
          <a:prstGeom prst="rect">
            <a:avLst/>
          </a:prstGeom>
          <a:noFill/>
          <a:ln w="9525">
            <a:noFill/>
            <a:miter lim="800000"/>
            <a:headEnd/>
            <a:tailEnd/>
          </a:ln>
        </p:spPr>
        <p:txBody>
          <a:bodyPr wrap="none">
            <a:spAutoFit/>
          </a:bodyPr>
          <a:lstStyle/>
          <a:p>
            <a:r>
              <a:rPr lang="en-US" sz="2000" dirty="0"/>
              <a:t>Dirt and Gravel Road PROGRAM</a:t>
            </a:r>
          </a:p>
        </p:txBody>
      </p:sp>
      <p:sp>
        <p:nvSpPr>
          <p:cNvPr id="17" name="Line 11">
            <a:extLst>
              <a:ext uri="{FF2B5EF4-FFF2-40B4-BE49-F238E27FC236}">
                <a16:creationId xmlns:a16="http://schemas.microsoft.com/office/drawing/2014/main" id="{6CFFE0D3-9DD5-B9C4-453F-439CBED886CB}"/>
              </a:ext>
            </a:extLst>
          </p:cNvPr>
          <p:cNvSpPr>
            <a:spLocks noChangeShapeType="1"/>
          </p:cNvSpPr>
          <p:nvPr/>
        </p:nvSpPr>
        <p:spPr bwMode="auto">
          <a:xfrm>
            <a:off x="295834" y="2314576"/>
            <a:ext cx="9144000" cy="0"/>
          </a:xfrm>
          <a:prstGeom prst="line">
            <a:avLst/>
          </a:prstGeom>
          <a:noFill/>
          <a:ln w="9525">
            <a:solidFill>
              <a:schemeClr val="tx1"/>
            </a:solidFill>
            <a:round/>
            <a:headEnd/>
            <a:tailEnd/>
          </a:ln>
        </p:spPr>
        <p:txBody>
          <a:bodyPr/>
          <a:lstStyle/>
          <a:p>
            <a:endParaRPr lang="en-US"/>
          </a:p>
        </p:txBody>
      </p:sp>
      <p:sp>
        <p:nvSpPr>
          <p:cNvPr id="4" name="Text Box 10">
            <a:extLst>
              <a:ext uri="{FF2B5EF4-FFF2-40B4-BE49-F238E27FC236}">
                <a16:creationId xmlns:a16="http://schemas.microsoft.com/office/drawing/2014/main" id="{62266219-6DEF-97C3-427E-A3F1304567D8}"/>
              </a:ext>
            </a:extLst>
          </p:cNvPr>
          <p:cNvSpPr txBox="1">
            <a:spLocks noChangeArrowheads="1"/>
          </p:cNvSpPr>
          <p:nvPr/>
        </p:nvSpPr>
        <p:spPr bwMode="auto">
          <a:xfrm>
            <a:off x="5264150" y="2984480"/>
            <a:ext cx="3102516" cy="3416320"/>
          </a:xfrm>
          <a:prstGeom prst="rect">
            <a:avLst/>
          </a:prstGeom>
          <a:noFill/>
          <a:ln w="9525">
            <a:noFill/>
            <a:miter lim="800000"/>
            <a:headEnd/>
            <a:tailEnd/>
          </a:ln>
        </p:spPr>
        <p:txBody>
          <a:bodyPr wrap="none">
            <a:spAutoFit/>
          </a:bodyPr>
          <a:lstStyle/>
          <a:p>
            <a:pPr marL="342900" indent="-342900">
              <a:buFont typeface="Arial" panose="020B0604020202020204" pitchFamily="34" charset="0"/>
              <a:buChar char="•"/>
            </a:pPr>
            <a:r>
              <a:rPr lang="en-US" sz="2400" b="1" dirty="0"/>
              <a:t>Trainings</a:t>
            </a:r>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r>
              <a:rPr lang="en-US" sz="2400" b="1" dirty="0"/>
              <a:t>Technical Assistance</a:t>
            </a:r>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r>
              <a:rPr lang="en-US" sz="2400" b="1" dirty="0"/>
              <a:t>Outreach</a:t>
            </a:r>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r>
              <a:rPr lang="en-US" sz="2400" b="1" dirty="0"/>
              <a:t>GIS/Reporting</a:t>
            </a:r>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r>
              <a:rPr lang="en-US" sz="2400" b="1" dirty="0"/>
              <a:t>General Questions</a:t>
            </a:r>
          </a:p>
        </p:txBody>
      </p:sp>
      <p:sp>
        <p:nvSpPr>
          <p:cNvPr id="24" name="Text Box 19">
            <a:extLst>
              <a:ext uri="{FF2B5EF4-FFF2-40B4-BE49-F238E27FC236}">
                <a16:creationId xmlns:a16="http://schemas.microsoft.com/office/drawing/2014/main" id="{9440CF6F-A770-27B9-19DB-782C94D5353D}"/>
              </a:ext>
            </a:extLst>
          </p:cNvPr>
          <p:cNvSpPr txBox="1">
            <a:spLocks noChangeArrowheads="1"/>
          </p:cNvSpPr>
          <p:nvPr/>
        </p:nvSpPr>
        <p:spPr bwMode="auto">
          <a:xfrm>
            <a:off x="349885" y="2971800"/>
            <a:ext cx="3848100" cy="3785652"/>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en-US" sz="2400" b="1" dirty="0"/>
              <a:t>Policy </a:t>
            </a:r>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r>
              <a:rPr lang="en-US" sz="2400" b="1" dirty="0"/>
              <a:t>Legal</a:t>
            </a:r>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r>
              <a:rPr lang="en-US" sz="2400" b="1" dirty="0"/>
              <a:t>Allocation/replenishment</a:t>
            </a:r>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r>
              <a:rPr lang="en-US" sz="2400" b="1" dirty="0"/>
              <a:t>QAQC</a:t>
            </a:r>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r>
              <a:rPr lang="en-US" sz="2400" b="1" dirty="0"/>
              <a:t>General Questions</a:t>
            </a:r>
          </a:p>
          <a:p>
            <a:pPr marL="342900" indent="-342900">
              <a:buFont typeface="Arial" panose="020B0604020202020204" pitchFamily="34" charset="0"/>
              <a:buChar char="•"/>
            </a:pPr>
            <a:endParaRPr lang="en-US" sz="2400" b="1" dirty="0"/>
          </a:p>
        </p:txBody>
      </p:sp>
      <p:sp>
        <p:nvSpPr>
          <p:cNvPr id="25" name="Text Box 19">
            <a:extLst>
              <a:ext uri="{FF2B5EF4-FFF2-40B4-BE49-F238E27FC236}">
                <a16:creationId xmlns:a16="http://schemas.microsoft.com/office/drawing/2014/main" id="{33C54725-A2EC-D2FA-AD3B-4B3F2C095EC7}"/>
              </a:ext>
            </a:extLst>
          </p:cNvPr>
          <p:cNvSpPr txBox="1">
            <a:spLocks noChangeArrowheads="1"/>
          </p:cNvSpPr>
          <p:nvPr/>
        </p:nvSpPr>
        <p:spPr bwMode="auto">
          <a:xfrm>
            <a:off x="1704744" y="2356516"/>
            <a:ext cx="5932170" cy="646331"/>
          </a:xfrm>
          <a:prstGeom prst="rect">
            <a:avLst/>
          </a:prstGeom>
          <a:solidFill>
            <a:schemeClr val="bg1"/>
          </a:solidFill>
          <a:ln w="9525">
            <a:noFill/>
            <a:miter lim="800000"/>
            <a:headEnd/>
            <a:tailEnd/>
          </a:ln>
        </p:spPr>
        <p:txBody>
          <a:bodyPr wrap="square">
            <a:spAutoFit/>
          </a:bodyPr>
          <a:lstStyle/>
          <a:p>
            <a:r>
              <a:rPr lang="en-US" sz="3600" b="1" dirty="0"/>
              <a:t>Got a Question?  Who to ask:</a:t>
            </a:r>
          </a:p>
        </p:txBody>
      </p:sp>
    </p:spTree>
    <p:extLst>
      <p:ext uri="{BB962C8B-B14F-4D97-AF65-F5344CB8AC3E}">
        <p14:creationId xmlns:p14="http://schemas.microsoft.com/office/powerpoint/2010/main" val="907283596"/>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cs typeface="Calibri"/>
              </a:rPr>
              <a:t>Administrative Manual</a:t>
            </a: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cs typeface="Calibri Light"/>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7773"/>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11" name="Subtitle 2">
            <a:extLst>
              <a:ext uri="{FF2B5EF4-FFF2-40B4-BE49-F238E27FC236}">
                <a16:creationId xmlns:a16="http://schemas.microsoft.com/office/drawing/2014/main" id="{14B63144-8C74-93FA-594E-C3E3277ECEAA}"/>
              </a:ext>
            </a:extLst>
          </p:cNvPr>
          <p:cNvSpPr txBox="1">
            <a:spLocks/>
          </p:cNvSpPr>
          <p:nvPr/>
        </p:nvSpPr>
        <p:spPr>
          <a:xfrm>
            <a:off x="471256" y="1175168"/>
            <a:ext cx="8229600" cy="4953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arenR"/>
            </a:pPr>
            <a:r>
              <a:rPr lang="en-US" sz="3200" b="1" u="sng" dirty="0">
                <a:solidFill>
                  <a:schemeClr val="bg1">
                    <a:lumMod val="50000"/>
                  </a:schemeClr>
                </a:solidFill>
              </a:rPr>
              <a:t>Introduction</a:t>
            </a:r>
          </a:p>
          <a:p>
            <a:pPr marL="514350" indent="-514350">
              <a:buFont typeface="+mj-lt"/>
              <a:buAutoNum type="arabicParenR"/>
            </a:pPr>
            <a:r>
              <a:rPr lang="en-US" sz="3200" b="1" u="sng" dirty="0">
                <a:solidFill>
                  <a:schemeClr val="bg1">
                    <a:lumMod val="50000"/>
                  </a:schemeClr>
                </a:solidFill>
              </a:rPr>
              <a:t>SCC Role</a:t>
            </a:r>
          </a:p>
          <a:p>
            <a:pPr marL="514350" indent="-514350">
              <a:buFont typeface="+mj-lt"/>
              <a:buAutoNum type="arabicParenR"/>
            </a:pPr>
            <a:r>
              <a:rPr lang="en-US" sz="3200" b="1" u="sng" dirty="0">
                <a:solidFill>
                  <a:schemeClr val="bg1">
                    <a:lumMod val="50000"/>
                  </a:schemeClr>
                </a:solidFill>
              </a:rPr>
              <a:t>Conservation District Role</a:t>
            </a:r>
          </a:p>
          <a:p>
            <a:pPr marL="514350" indent="-514350">
              <a:buFont typeface="+mj-lt"/>
              <a:buAutoNum type="arabicParenR"/>
            </a:pPr>
            <a:r>
              <a:rPr lang="en-US" sz="3200" b="1" u="sng" dirty="0">
                <a:solidFill>
                  <a:schemeClr val="bg1">
                    <a:lumMod val="50000"/>
                  </a:schemeClr>
                </a:solidFill>
              </a:rPr>
              <a:t>Quality Assurance Board</a:t>
            </a:r>
          </a:p>
          <a:p>
            <a:pPr marL="514350" indent="-514350">
              <a:buFont typeface="+mj-lt"/>
              <a:buAutoNum type="arabicParenR"/>
            </a:pPr>
            <a:r>
              <a:rPr lang="en-US" sz="3200" b="1" u="sng" dirty="0">
                <a:solidFill>
                  <a:schemeClr val="bg1">
                    <a:lumMod val="50000"/>
                  </a:schemeClr>
                </a:solidFill>
              </a:rPr>
              <a:t>Applicant Role</a:t>
            </a:r>
          </a:p>
          <a:p>
            <a:pPr marL="514350" indent="-514350">
              <a:buFont typeface="+mj-lt"/>
              <a:buAutoNum type="arabicParenR"/>
            </a:pPr>
            <a:r>
              <a:rPr lang="en-US" sz="3200" b="1" u="sng" dirty="0">
                <a:solidFill>
                  <a:schemeClr val="bg1">
                    <a:lumMod val="50000"/>
                  </a:schemeClr>
                </a:solidFill>
              </a:rPr>
              <a:t>Center for Dirt and Gravel Roads</a:t>
            </a:r>
          </a:p>
          <a:p>
            <a:pPr marL="514350" indent="-514350">
              <a:buFont typeface="+mj-lt"/>
              <a:buAutoNum type="arabicParenR"/>
            </a:pPr>
            <a:r>
              <a:rPr lang="en-US" sz="3200" b="1" u="sng" dirty="0">
                <a:solidFill>
                  <a:schemeClr val="accent1"/>
                </a:solidFill>
              </a:rPr>
              <a:t>Additional Policies</a:t>
            </a:r>
          </a:p>
          <a:p>
            <a:pPr marL="514350" indent="-514350">
              <a:buFont typeface="+mj-lt"/>
              <a:buAutoNum type="arabicParenR"/>
            </a:pPr>
            <a:r>
              <a:rPr lang="en-US" sz="3200" b="1" dirty="0"/>
              <a:t>Permits and Other Requirements</a:t>
            </a:r>
          </a:p>
          <a:p>
            <a:pPr marL="0" indent="0">
              <a:buFont typeface="+mj-lt"/>
              <a:buNone/>
            </a:pPr>
            <a:r>
              <a:rPr lang="en-US" sz="3200" b="1" dirty="0"/>
              <a:t>Appendices</a:t>
            </a:r>
          </a:p>
        </p:txBody>
      </p:sp>
      <p:pic>
        <p:nvPicPr>
          <p:cNvPr id="3" name="Picture 2">
            <a:extLst>
              <a:ext uri="{FF2B5EF4-FFF2-40B4-BE49-F238E27FC236}">
                <a16:creationId xmlns:a16="http://schemas.microsoft.com/office/drawing/2014/main" id="{07C156D7-0BE7-F24C-8B4B-52CAC6A7F4C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08582" y="1509930"/>
            <a:ext cx="3567447" cy="46150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44746440"/>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7.0 Additional Program Policies</a:t>
            </a:r>
          </a:p>
        </p:txBody>
      </p:sp>
      <p:sp>
        <p:nvSpPr>
          <p:cNvPr id="4" name="Subtitle 2">
            <a:extLst>
              <a:ext uri="{FF2B5EF4-FFF2-40B4-BE49-F238E27FC236}">
                <a16:creationId xmlns:a16="http://schemas.microsoft.com/office/drawing/2014/main" id="{E57B7850-6184-44BD-1B46-699EB28099DA}"/>
              </a:ext>
            </a:extLst>
          </p:cNvPr>
          <p:cNvSpPr txBox="1">
            <a:spLocks/>
          </p:cNvSpPr>
          <p:nvPr/>
        </p:nvSpPr>
        <p:spPr>
          <a:xfrm>
            <a:off x="485774" y="1320609"/>
            <a:ext cx="8980954" cy="46650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kern="1200" dirty="0">
                <a:solidFill>
                  <a:schemeClr val="tx1"/>
                </a:solidFill>
                <a:effectLst/>
                <a:latin typeface="+mn-lt"/>
                <a:ea typeface="+mn-ea"/>
                <a:cs typeface="+mn-cs"/>
              </a:rPr>
              <a:t>Some policies that don’t necessarily apply to every project: </a:t>
            </a:r>
          </a:p>
          <a:p>
            <a:r>
              <a:rPr lang="en-US" sz="3200" b="1" kern="1200" dirty="0">
                <a:solidFill>
                  <a:srgbClr val="00B0F0"/>
                </a:solidFill>
                <a:effectLst/>
                <a:latin typeface="+mn-lt"/>
                <a:ea typeface="+mn-ea"/>
                <a:cs typeface="+mn-cs"/>
              </a:rPr>
              <a:t>7.1 Stream Crossing Replacement Policy</a:t>
            </a:r>
          </a:p>
          <a:p>
            <a:r>
              <a:rPr lang="en-US" sz="3200" kern="1200" dirty="0">
                <a:effectLst/>
                <a:latin typeface="+mn-lt"/>
                <a:ea typeface="+mn-ea"/>
                <a:cs typeface="+mn-cs"/>
              </a:rPr>
              <a:t>7.2 Driving Surface Aggregate</a:t>
            </a:r>
          </a:p>
          <a:p>
            <a:r>
              <a:rPr lang="en-US" sz="3200" dirty="0"/>
              <a:t>7.3 Full Depth Reclamation</a:t>
            </a:r>
          </a:p>
          <a:p>
            <a:r>
              <a:rPr lang="en-US" sz="3200" kern="1200" dirty="0">
                <a:effectLst/>
                <a:latin typeface="+mn-lt"/>
                <a:ea typeface="+mn-ea"/>
                <a:cs typeface="+mn-cs"/>
              </a:rPr>
              <a:t>7.4 LVR Policies</a:t>
            </a:r>
          </a:p>
          <a:p>
            <a:r>
              <a:rPr lang="en-US" sz="3200" dirty="0"/>
              <a:t>7.5 Traffic Counts</a:t>
            </a:r>
          </a:p>
          <a:p>
            <a:pPr marL="0" lvl="0" indent="0">
              <a:buNone/>
            </a:pPr>
            <a:endParaRPr lang="en-US" sz="3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446949632"/>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7.1 Stream Crossing Replacement</a:t>
            </a:r>
          </a:p>
        </p:txBody>
      </p:sp>
      <p:sp>
        <p:nvSpPr>
          <p:cNvPr id="4" name="Subtitle 2">
            <a:extLst>
              <a:ext uri="{FF2B5EF4-FFF2-40B4-BE49-F238E27FC236}">
                <a16:creationId xmlns:a16="http://schemas.microsoft.com/office/drawing/2014/main" id="{E57B7850-6184-44BD-1B46-699EB28099DA}"/>
              </a:ext>
            </a:extLst>
          </p:cNvPr>
          <p:cNvSpPr txBox="1">
            <a:spLocks/>
          </p:cNvSpPr>
          <p:nvPr/>
        </p:nvSpPr>
        <p:spPr>
          <a:xfrm>
            <a:off x="485774" y="1320609"/>
            <a:ext cx="5842837" cy="476039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t>Policy for replacing culverts and bridges.</a:t>
            </a:r>
          </a:p>
          <a:p>
            <a:r>
              <a:rPr lang="en-US" sz="3000" dirty="0"/>
              <a:t>Applies to both DGR and LVR projects.</a:t>
            </a:r>
          </a:p>
          <a:p>
            <a:r>
              <a:rPr lang="en-US" sz="3000" dirty="0"/>
              <a:t>Limits replacements to areas where structure is causing problem with stream.</a:t>
            </a:r>
          </a:p>
          <a:p>
            <a:pPr lvl="1"/>
            <a:r>
              <a:rPr lang="en-US" sz="2600" dirty="0"/>
              <a:t>Existing structures must be undersized and causing stream instabilities.</a:t>
            </a:r>
          </a:p>
          <a:p>
            <a:pPr lvl="1"/>
            <a:r>
              <a:rPr lang="en-US" sz="2600" dirty="0"/>
              <a:t>New structures must be sized to properly accommodate stream flow, bed load, and achieve stream continuity through the roadway.</a:t>
            </a:r>
          </a:p>
          <a:p>
            <a:pPr marL="0" lvl="0" indent="0">
              <a:buNone/>
            </a:pPr>
            <a:endParaRPr lang="en-US" sz="3200" kern="1200" dirty="0">
              <a:solidFill>
                <a:schemeClr val="tx1"/>
              </a:solidFill>
              <a:effectLst/>
              <a:latin typeface="+mn-lt"/>
              <a:ea typeface="+mn-ea"/>
              <a:cs typeface="+mn-cs"/>
            </a:endParaRPr>
          </a:p>
        </p:txBody>
      </p:sp>
      <p:pic>
        <p:nvPicPr>
          <p:cNvPr id="5" name="Picture 4">
            <a:extLst>
              <a:ext uri="{FF2B5EF4-FFF2-40B4-BE49-F238E27FC236}">
                <a16:creationId xmlns:a16="http://schemas.microsoft.com/office/drawing/2014/main" id="{E132B416-EA9B-10FB-33B7-55E8FCDD96A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14557" y="1796728"/>
            <a:ext cx="5291956" cy="38619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13592665"/>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7.1 Stream Crossing Replacement</a:t>
            </a:r>
          </a:p>
        </p:txBody>
      </p:sp>
      <p:sp>
        <p:nvSpPr>
          <p:cNvPr id="4" name="Subtitle 2">
            <a:extLst>
              <a:ext uri="{FF2B5EF4-FFF2-40B4-BE49-F238E27FC236}">
                <a16:creationId xmlns:a16="http://schemas.microsoft.com/office/drawing/2014/main" id="{E57B7850-6184-44BD-1B46-699EB28099DA}"/>
              </a:ext>
            </a:extLst>
          </p:cNvPr>
          <p:cNvSpPr txBox="1">
            <a:spLocks/>
          </p:cNvSpPr>
          <p:nvPr/>
        </p:nvSpPr>
        <p:spPr>
          <a:xfrm>
            <a:off x="485775" y="2018609"/>
            <a:ext cx="5000626" cy="40623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Gravel deposition upstream </a:t>
            </a:r>
            <a:r>
              <a:rPr lang="en-US" sz="2400" dirty="0"/>
              <a:t>(constant “cleaning”)</a:t>
            </a:r>
          </a:p>
          <a:p>
            <a:r>
              <a:rPr lang="en-US" dirty="0"/>
              <a:t>“Firehose effect” erosion downstream</a:t>
            </a:r>
          </a:p>
          <a:p>
            <a:r>
              <a:rPr lang="en-US" dirty="0"/>
              <a:t>Often barriers to aquatic life</a:t>
            </a:r>
          </a:p>
          <a:p>
            <a:pPr marL="0" lvl="0" indent="0">
              <a:buNone/>
            </a:pPr>
            <a:endParaRPr lang="en-US" sz="3200" kern="1200" dirty="0">
              <a:solidFill>
                <a:schemeClr val="tx1"/>
              </a:solidFill>
              <a:effectLst/>
              <a:latin typeface="+mn-lt"/>
              <a:ea typeface="+mn-ea"/>
              <a:cs typeface="+mn-cs"/>
            </a:endParaRPr>
          </a:p>
        </p:txBody>
      </p:sp>
      <p:pic>
        <p:nvPicPr>
          <p:cNvPr id="6" name="Picture 2">
            <a:extLst>
              <a:ext uri="{FF2B5EF4-FFF2-40B4-BE49-F238E27FC236}">
                <a16:creationId xmlns:a16="http://schemas.microsoft.com/office/drawing/2014/main" id="{6F965669-AE85-D833-D4BB-CC67FADCB68A}"/>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276335" y="2063994"/>
            <a:ext cx="6646173" cy="3655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1C164F9D-0F9F-0D80-08B0-5E8DBFA08EBF}"/>
              </a:ext>
            </a:extLst>
          </p:cNvPr>
          <p:cNvSpPr txBox="1"/>
          <p:nvPr/>
        </p:nvSpPr>
        <p:spPr>
          <a:xfrm>
            <a:off x="372862" y="1192326"/>
            <a:ext cx="9516862" cy="584775"/>
          </a:xfrm>
          <a:prstGeom prst="rect">
            <a:avLst/>
          </a:prstGeom>
          <a:noFill/>
        </p:spPr>
        <p:txBody>
          <a:bodyPr wrap="square" rtlCol="0">
            <a:spAutoFit/>
          </a:bodyPr>
          <a:lstStyle/>
          <a:p>
            <a:r>
              <a:rPr lang="en-US" sz="3200" b="1" dirty="0"/>
              <a:t>Undersized Structures cause stream instability</a:t>
            </a:r>
            <a:endParaRPr lang="en-US" dirty="0"/>
          </a:p>
        </p:txBody>
      </p:sp>
    </p:spTree>
    <p:extLst>
      <p:ext uri="{BB962C8B-B14F-4D97-AF65-F5344CB8AC3E}">
        <p14:creationId xmlns:p14="http://schemas.microsoft.com/office/powerpoint/2010/main" val="3254455991"/>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A7C86D2-BDF3-60A1-9548-79FF1687606D}"/>
              </a:ext>
            </a:extLst>
          </p:cNvPr>
          <p:cNvSpPr/>
          <p:nvPr/>
        </p:nvSpPr>
        <p:spPr>
          <a:xfrm>
            <a:off x="5678311" y="164919"/>
            <a:ext cx="557213" cy="6324600"/>
          </a:xfrm>
          <a:prstGeom prst="rect">
            <a:avLst/>
          </a:prstGeom>
          <a:solidFill>
            <a:srgbClr val="00B0F0"/>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 name="Slide Number Placeholder 3">
            <a:extLst>
              <a:ext uri="{FF2B5EF4-FFF2-40B4-BE49-F238E27FC236}">
                <a16:creationId xmlns:a16="http://schemas.microsoft.com/office/drawing/2014/main" id="{F3E4EAFC-1722-6C45-7088-F649AEC0766B}"/>
              </a:ext>
            </a:extLst>
          </p:cNvPr>
          <p:cNvSpPr>
            <a:spLocks noGrp="1"/>
          </p:cNvSpPr>
          <p:nvPr>
            <p:ph type="sldNum" sz="quarter" idx="12"/>
          </p:nvPr>
        </p:nvSpPr>
        <p:spPr/>
        <p:txBody>
          <a:bodyPr/>
          <a:lstStyle/>
          <a:p>
            <a:fld id="{330EA680-D336-4FF7-8B7A-9848BB0A1C32}" type="slidenum">
              <a:rPr lang="en-US" smtClean="0"/>
              <a:t>276</a:t>
            </a:fld>
            <a:endParaRPr lang="en-US"/>
          </a:p>
        </p:txBody>
      </p:sp>
      <p:sp>
        <p:nvSpPr>
          <p:cNvPr id="13" name="Rectangle: Rounded Corners 12">
            <a:extLst>
              <a:ext uri="{FF2B5EF4-FFF2-40B4-BE49-F238E27FC236}">
                <a16:creationId xmlns:a16="http://schemas.microsoft.com/office/drawing/2014/main" id="{CF4D21BD-7461-2BBB-916B-D432EF34FDCB}"/>
              </a:ext>
            </a:extLst>
          </p:cNvPr>
          <p:cNvSpPr/>
          <p:nvPr/>
        </p:nvSpPr>
        <p:spPr>
          <a:xfrm>
            <a:off x="2742198" y="2804866"/>
            <a:ext cx="6429437" cy="1453088"/>
          </a:xfrm>
          <a:prstGeom prst="roundRect">
            <a:avLst/>
          </a:prstGeom>
          <a:solidFill>
            <a:sysClr val="windowText" lastClr="000000">
              <a:lumMod val="75000"/>
              <a:lumOff val="25000"/>
            </a:sysClr>
          </a:solidFill>
          <a:ln w="15875" cap="rnd" cmpd="sng" algn="ctr">
            <a:solidFill>
              <a:sysClr val="windowText" lastClr="000000">
                <a:lumMod val="85000"/>
                <a:lumOff val="15000"/>
              </a:sys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 name="Rectangle: Rounded Corners 13">
            <a:extLst>
              <a:ext uri="{FF2B5EF4-FFF2-40B4-BE49-F238E27FC236}">
                <a16:creationId xmlns:a16="http://schemas.microsoft.com/office/drawing/2014/main" id="{99236864-FB39-A1A2-A5E5-E44523D5B646}"/>
              </a:ext>
            </a:extLst>
          </p:cNvPr>
          <p:cNvSpPr/>
          <p:nvPr/>
        </p:nvSpPr>
        <p:spPr>
          <a:xfrm rot="16200000">
            <a:off x="5177066" y="3164624"/>
            <a:ext cx="1559701" cy="708065"/>
          </a:xfrm>
          <a:prstGeom prst="roundRect">
            <a:avLst/>
          </a:prstGeom>
          <a:solidFill>
            <a:sysClr val="window" lastClr="FFFFFF">
              <a:lumMod val="75000"/>
            </a:sysClr>
          </a:solidFill>
          <a:ln w="15875" cap="rnd" cmpd="sng" algn="ctr">
            <a:solidFill>
              <a:sysClr val="window" lastClr="FFFFFF">
                <a:lumMod val="50000"/>
              </a:sys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 name="TextBox 14">
            <a:extLst>
              <a:ext uri="{FF2B5EF4-FFF2-40B4-BE49-F238E27FC236}">
                <a16:creationId xmlns:a16="http://schemas.microsoft.com/office/drawing/2014/main" id="{DFA515A9-6081-EFE5-E87A-AA8E624E0494}"/>
              </a:ext>
            </a:extLst>
          </p:cNvPr>
          <p:cNvSpPr txBox="1"/>
          <p:nvPr/>
        </p:nvSpPr>
        <p:spPr>
          <a:xfrm>
            <a:off x="1219200" y="5661955"/>
            <a:ext cx="1463389" cy="369332"/>
          </a:xfrm>
          <a:prstGeom prst="rect">
            <a:avLst/>
          </a:prstGeom>
          <a:noFill/>
        </p:spPr>
        <p:txBody>
          <a:bodyPr wrap="square" rtlCol="0">
            <a:spAutoFit/>
          </a:bodyPr>
          <a:lstStyle/>
          <a:p>
            <a:r>
              <a:rPr lang="en-US" dirty="0"/>
              <a:t>Stream Flow</a:t>
            </a:r>
          </a:p>
        </p:txBody>
      </p:sp>
      <p:cxnSp>
        <p:nvCxnSpPr>
          <p:cNvPr id="16" name="Straight Arrow Connector 15">
            <a:extLst>
              <a:ext uri="{FF2B5EF4-FFF2-40B4-BE49-F238E27FC236}">
                <a16:creationId xmlns:a16="http://schemas.microsoft.com/office/drawing/2014/main" id="{9D00422C-85F1-F38D-2579-409CEAB95AA2}"/>
              </a:ext>
            </a:extLst>
          </p:cNvPr>
          <p:cNvCxnSpPr/>
          <p:nvPr/>
        </p:nvCxnSpPr>
        <p:spPr>
          <a:xfrm flipV="1">
            <a:off x="1866900" y="4980418"/>
            <a:ext cx="0" cy="58218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4894186-6EA6-BDC7-D441-FC5BF565235E}"/>
              </a:ext>
            </a:extLst>
          </p:cNvPr>
          <p:cNvSpPr txBox="1"/>
          <p:nvPr/>
        </p:nvSpPr>
        <p:spPr>
          <a:xfrm>
            <a:off x="595852" y="449014"/>
            <a:ext cx="2484295" cy="1692771"/>
          </a:xfrm>
          <a:prstGeom prst="rect">
            <a:avLst/>
          </a:prstGeom>
          <a:noFill/>
        </p:spPr>
        <p:txBody>
          <a:bodyPr wrap="square" rtlCol="0">
            <a:spAutoFit/>
          </a:bodyPr>
          <a:lstStyle/>
          <a:p>
            <a:pPr algn="ctr"/>
            <a:r>
              <a:rPr lang="en-US" sz="2800" b="1" dirty="0"/>
              <a:t>Low Flow conditions </a:t>
            </a:r>
          </a:p>
          <a:p>
            <a:pPr algn="ctr"/>
            <a:r>
              <a:rPr lang="en-US" sz="2400" dirty="0"/>
              <a:t>(has not rained in a while)</a:t>
            </a:r>
          </a:p>
        </p:txBody>
      </p:sp>
      <p:sp>
        <p:nvSpPr>
          <p:cNvPr id="18" name="TextBox 17">
            <a:extLst>
              <a:ext uri="{FF2B5EF4-FFF2-40B4-BE49-F238E27FC236}">
                <a16:creationId xmlns:a16="http://schemas.microsoft.com/office/drawing/2014/main" id="{1C583340-5339-87E0-76E2-9321C5ABC07D}"/>
              </a:ext>
            </a:extLst>
          </p:cNvPr>
          <p:cNvSpPr txBox="1"/>
          <p:nvPr/>
        </p:nvSpPr>
        <p:spPr>
          <a:xfrm>
            <a:off x="2858979" y="3397028"/>
            <a:ext cx="838200" cy="369332"/>
          </a:xfrm>
          <a:prstGeom prst="rect">
            <a:avLst/>
          </a:prstGeom>
          <a:noFill/>
        </p:spPr>
        <p:txBody>
          <a:bodyPr wrap="square" rtlCol="0">
            <a:spAutoFit/>
          </a:bodyPr>
          <a:lstStyle/>
          <a:p>
            <a:r>
              <a:rPr lang="en-US" dirty="0">
                <a:solidFill>
                  <a:prstClr val="white"/>
                </a:solidFill>
                <a:latin typeface="Candara"/>
              </a:rPr>
              <a:t>Road</a:t>
            </a:r>
          </a:p>
        </p:txBody>
      </p:sp>
    </p:spTree>
    <p:extLst>
      <p:ext uri="{BB962C8B-B14F-4D97-AF65-F5344CB8AC3E}">
        <p14:creationId xmlns:p14="http://schemas.microsoft.com/office/powerpoint/2010/main" val="821964632"/>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3E4EAFC-1722-6C45-7088-F649AEC0766B}"/>
              </a:ext>
            </a:extLst>
          </p:cNvPr>
          <p:cNvSpPr>
            <a:spLocks noGrp="1"/>
          </p:cNvSpPr>
          <p:nvPr>
            <p:ph type="sldNum" sz="quarter" idx="12"/>
          </p:nvPr>
        </p:nvSpPr>
        <p:spPr/>
        <p:txBody>
          <a:bodyPr/>
          <a:lstStyle/>
          <a:p>
            <a:fld id="{330EA680-D336-4FF7-8B7A-9848BB0A1C32}" type="slidenum">
              <a:rPr lang="en-US" smtClean="0"/>
              <a:t>277</a:t>
            </a:fld>
            <a:endParaRPr lang="en-US"/>
          </a:p>
        </p:txBody>
      </p:sp>
      <p:sp>
        <p:nvSpPr>
          <p:cNvPr id="12" name="Rectangle 11">
            <a:extLst>
              <a:ext uri="{FF2B5EF4-FFF2-40B4-BE49-F238E27FC236}">
                <a16:creationId xmlns:a16="http://schemas.microsoft.com/office/drawing/2014/main" id="{ACFB543A-0168-6D66-B9ED-C4294D4F49AD}"/>
              </a:ext>
            </a:extLst>
          </p:cNvPr>
          <p:cNvSpPr/>
          <p:nvPr/>
        </p:nvSpPr>
        <p:spPr>
          <a:xfrm>
            <a:off x="5678311" y="164919"/>
            <a:ext cx="557213" cy="6324600"/>
          </a:xfrm>
          <a:prstGeom prst="rect">
            <a:avLst/>
          </a:prstGeom>
          <a:solidFill>
            <a:srgbClr val="00B0F0"/>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 name="Rectangle: Rounded Corners 12">
            <a:extLst>
              <a:ext uri="{FF2B5EF4-FFF2-40B4-BE49-F238E27FC236}">
                <a16:creationId xmlns:a16="http://schemas.microsoft.com/office/drawing/2014/main" id="{CF4D21BD-7461-2BBB-916B-D432EF34FDCB}"/>
              </a:ext>
            </a:extLst>
          </p:cNvPr>
          <p:cNvSpPr/>
          <p:nvPr/>
        </p:nvSpPr>
        <p:spPr>
          <a:xfrm>
            <a:off x="2742198" y="2804866"/>
            <a:ext cx="6429437" cy="1453088"/>
          </a:xfrm>
          <a:prstGeom prst="roundRect">
            <a:avLst/>
          </a:prstGeom>
          <a:solidFill>
            <a:sysClr val="windowText" lastClr="000000">
              <a:lumMod val="75000"/>
              <a:lumOff val="25000"/>
            </a:sysClr>
          </a:solidFill>
          <a:ln w="15875" cap="rnd" cmpd="sng" algn="ctr">
            <a:solidFill>
              <a:sysClr val="windowText" lastClr="000000">
                <a:lumMod val="85000"/>
                <a:lumOff val="15000"/>
              </a:sys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 name="TextBox 14">
            <a:extLst>
              <a:ext uri="{FF2B5EF4-FFF2-40B4-BE49-F238E27FC236}">
                <a16:creationId xmlns:a16="http://schemas.microsoft.com/office/drawing/2014/main" id="{DFA515A9-6081-EFE5-E87A-AA8E624E0494}"/>
              </a:ext>
            </a:extLst>
          </p:cNvPr>
          <p:cNvSpPr txBox="1"/>
          <p:nvPr/>
        </p:nvSpPr>
        <p:spPr>
          <a:xfrm>
            <a:off x="1219200" y="5661955"/>
            <a:ext cx="1463389" cy="369332"/>
          </a:xfrm>
          <a:prstGeom prst="rect">
            <a:avLst/>
          </a:prstGeom>
          <a:noFill/>
        </p:spPr>
        <p:txBody>
          <a:bodyPr wrap="square" rtlCol="0">
            <a:spAutoFit/>
          </a:bodyPr>
          <a:lstStyle/>
          <a:p>
            <a:r>
              <a:rPr lang="en-US" dirty="0"/>
              <a:t>Stream Flow</a:t>
            </a:r>
          </a:p>
        </p:txBody>
      </p:sp>
      <p:cxnSp>
        <p:nvCxnSpPr>
          <p:cNvPr id="16" name="Straight Arrow Connector 15">
            <a:extLst>
              <a:ext uri="{FF2B5EF4-FFF2-40B4-BE49-F238E27FC236}">
                <a16:creationId xmlns:a16="http://schemas.microsoft.com/office/drawing/2014/main" id="{9D00422C-85F1-F38D-2579-409CEAB95AA2}"/>
              </a:ext>
            </a:extLst>
          </p:cNvPr>
          <p:cNvCxnSpPr/>
          <p:nvPr/>
        </p:nvCxnSpPr>
        <p:spPr>
          <a:xfrm flipV="1">
            <a:off x="1866900" y="4980418"/>
            <a:ext cx="0" cy="58218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C583340-5339-87E0-76E2-9321C5ABC07D}"/>
              </a:ext>
            </a:extLst>
          </p:cNvPr>
          <p:cNvSpPr txBox="1"/>
          <p:nvPr/>
        </p:nvSpPr>
        <p:spPr>
          <a:xfrm>
            <a:off x="2858979" y="3397028"/>
            <a:ext cx="838200" cy="369332"/>
          </a:xfrm>
          <a:prstGeom prst="rect">
            <a:avLst/>
          </a:prstGeom>
          <a:noFill/>
        </p:spPr>
        <p:txBody>
          <a:bodyPr wrap="square" rtlCol="0">
            <a:spAutoFit/>
          </a:bodyPr>
          <a:lstStyle/>
          <a:p>
            <a:r>
              <a:rPr lang="en-US" dirty="0">
                <a:solidFill>
                  <a:prstClr val="white"/>
                </a:solidFill>
                <a:latin typeface="Candara"/>
              </a:rPr>
              <a:t>Road</a:t>
            </a:r>
          </a:p>
        </p:txBody>
      </p:sp>
      <p:grpSp>
        <p:nvGrpSpPr>
          <p:cNvPr id="23" name="Group 22">
            <a:extLst>
              <a:ext uri="{FF2B5EF4-FFF2-40B4-BE49-F238E27FC236}">
                <a16:creationId xmlns:a16="http://schemas.microsoft.com/office/drawing/2014/main" id="{E89639FE-489E-39DA-AE34-193740F7CB8A}"/>
              </a:ext>
            </a:extLst>
          </p:cNvPr>
          <p:cNvGrpSpPr/>
          <p:nvPr/>
        </p:nvGrpSpPr>
        <p:grpSpPr>
          <a:xfrm>
            <a:off x="759246" y="299777"/>
            <a:ext cx="1812037" cy="2095231"/>
            <a:chOff x="683794" y="277344"/>
            <a:chExt cx="1812037" cy="2095231"/>
          </a:xfrm>
        </p:grpSpPr>
        <p:sp>
          <p:nvSpPr>
            <p:cNvPr id="24" name="Thought Bubble: Cloud 23">
              <a:extLst>
                <a:ext uri="{FF2B5EF4-FFF2-40B4-BE49-F238E27FC236}">
                  <a16:creationId xmlns:a16="http://schemas.microsoft.com/office/drawing/2014/main" id="{B20AC7A7-DD53-CF98-08BA-67381E4FDDA9}"/>
                </a:ext>
              </a:extLst>
            </p:cNvPr>
            <p:cNvSpPr/>
            <p:nvPr/>
          </p:nvSpPr>
          <p:spPr>
            <a:xfrm>
              <a:off x="683794" y="277344"/>
              <a:ext cx="1790700" cy="1183237"/>
            </a:xfrm>
            <a:prstGeom prst="cloudCallout">
              <a:avLst/>
            </a:prstGeom>
            <a:solidFill>
              <a:srgbClr val="DFE3E5">
                <a:lumMod val="75000"/>
              </a:srgbClr>
            </a:solidFill>
            <a:ln w="15875" cap="rnd"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25" name="Teardrop 24">
              <a:extLst>
                <a:ext uri="{FF2B5EF4-FFF2-40B4-BE49-F238E27FC236}">
                  <a16:creationId xmlns:a16="http://schemas.microsoft.com/office/drawing/2014/main" id="{39542B52-1C0B-6D50-E537-E6A8C0C3455C}"/>
                </a:ext>
              </a:extLst>
            </p:cNvPr>
            <p:cNvSpPr/>
            <p:nvPr/>
          </p:nvSpPr>
          <p:spPr>
            <a:xfrm rot="18967037">
              <a:off x="1392339" y="1625515"/>
              <a:ext cx="155761" cy="174908"/>
            </a:xfrm>
            <a:prstGeom prst="teardrop">
              <a:avLst/>
            </a:prstGeom>
            <a:solidFill>
              <a:srgbClr val="1CADE4"/>
            </a:solidFill>
            <a:ln w="15875" cap="rnd" cmpd="sng" algn="ctr">
              <a:solidFill>
                <a:srgbClr val="1CADE4">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26" name="Lightning Bolt 25">
              <a:extLst>
                <a:ext uri="{FF2B5EF4-FFF2-40B4-BE49-F238E27FC236}">
                  <a16:creationId xmlns:a16="http://schemas.microsoft.com/office/drawing/2014/main" id="{00D60035-1747-579B-3733-9ACFC4181B33}"/>
                </a:ext>
              </a:extLst>
            </p:cNvPr>
            <p:cNvSpPr/>
            <p:nvPr/>
          </p:nvSpPr>
          <p:spPr>
            <a:xfrm flipH="1">
              <a:off x="964788" y="1308328"/>
              <a:ext cx="457767" cy="826744"/>
            </a:xfrm>
            <a:prstGeom prst="lightningBolt">
              <a:avLst/>
            </a:prstGeom>
            <a:solidFill>
              <a:srgbClr val="FFFF00"/>
            </a:solidFill>
            <a:ln w="15875" cap="rnd"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27" name="Teardrop 26">
              <a:extLst>
                <a:ext uri="{FF2B5EF4-FFF2-40B4-BE49-F238E27FC236}">
                  <a16:creationId xmlns:a16="http://schemas.microsoft.com/office/drawing/2014/main" id="{0EAEC411-1F01-9654-8FDB-D109457B1725}"/>
                </a:ext>
              </a:extLst>
            </p:cNvPr>
            <p:cNvSpPr/>
            <p:nvPr/>
          </p:nvSpPr>
          <p:spPr>
            <a:xfrm rot="18967037">
              <a:off x="1586459" y="1925613"/>
              <a:ext cx="155761" cy="174908"/>
            </a:xfrm>
            <a:prstGeom prst="teardrop">
              <a:avLst/>
            </a:prstGeom>
            <a:solidFill>
              <a:srgbClr val="1CADE4"/>
            </a:solidFill>
            <a:ln w="15875" cap="rnd" cmpd="sng" algn="ctr">
              <a:solidFill>
                <a:srgbClr val="1CADE4">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28" name="Teardrop 27">
              <a:extLst>
                <a:ext uri="{FF2B5EF4-FFF2-40B4-BE49-F238E27FC236}">
                  <a16:creationId xmlns:a16="http://schemas.microsoft.com/office/drawing/2014/main" id="{F8485BB0-D751-FF02-FDF7-705C2822110A}"/>
                </a:ext>
              </a:extLst>
            </p:cNvPr>
            <p:cNvSpPr/>
            <p:nvPr/>
          </p:nvSpPr>
          <p:spPr>
            <a:xfrm rot="18967037">
              <a:off x="1698039" y="1491414"/>
              <a:ext cx="155761" cy="174908"/>
            </a:xfrm>
            <a:prstGeom prst="teardrop">
              <a:avLst/>
            </a:prstGeom>
            <a:solidFill>
              <a:srgbClr val="1CADE4"/>
            </a:solidFill>
            <a:ln w="15875" cap="rnd" cmpd="sng" algn="ctr">
              <a:solidFill>
                <a:srgbClr val="1CADE4">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29" name="Teardrop 28">
              <a:extLst>
                <a:ext uri="{FF2B5EF4-FFF2-40B4-BE49-F238E27FC236}">
                  <a16:creationId xmlns:a16="http://schemas.microsoft.com/office/drawing/2014/main" id="{D8E6D2B3-898A-A4AE-DE6F-67476DA51755}"/>
                </a:ext>
              </a:extLst>
            </p:cNvPr>
            <p:cNvSpPr/>
            <p:nvPr/>
          </p:nvSpPr>
          <p:spPr>
            <a:xfrm rot="18967037">
              <a:off x="1238319" y="2197667"/>
              <a:ext cx="155761" cy="174908"/>
            </a:xfrm>
            <a:prstGeom prst="teardrop">
              <a:avLst/>
            </a:prstGeom>
            <a:solidFill>
              <a:srgbClr val="1CADE4"/>
            </a:solidFill>
            <a:ln w="15875" cap="rnd" cmpd="sng" algn="ctr">
              <a:solidFill>
                <a:srgbClr val="1CADE4">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30" name="Teardrop 29">
              <a:extLst>
                <a:ext uri="{FF2B5EF4-FFF2-40B4-BE49-F238E27FC236}">
                  <a16:creationId xmlns:a16="http://schemas.microsoft.com/office/drawing/2014/main" id="{15F42B72-C51E-6320-4C0F-BC0D020EE7A7}"/>
                </a:ext>
              </a:extLst>
            </p:cNvPr>
            <p:cNvSpPr/>
            <p:nvPr/>
          </p:nvSpPr>
          <p:spPr>
            <a:xfrm rot="18967037">
              <a:off x="2003738" y="1655459"/>
              <a:ext cx="155761" cy="174908"/>
            </a:xfrm>
            <a:prstGeom prst="teardrop">
              <a:avLst/>
            </a:prstGeom>
            <a:solidFill>
              <a:srgbClr val="1CADE4"/>
            </a:solidFill>
            <a:ln w="15875" cap="rnd" cmpd="sng" algn="ctr">
              <a:solidFill>
                <a:srgbClr val="1CADE4">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31" name="Teardrop 30">
              <a:extLst>
                <a:ext uri="{FF2B5EF4-FFF2-40B4-BE49-F238E27FC236}">
                  <a16:creationId xmlns:a16="http://schemas.microsoft.com/office/drawing/2014/main" id="{C6F2B524-87E6-C84C-F294-6FED2D420BF7}"/>
                </a:ext>
              </a:extLst>
            </p:cNvPr>
            <p:cNvSpPr/>
            <p:nvPr/>
          </p:nvSpPr>
          <p:spPr>
            <a:xfrm rot="18967037">
              <a:off x="848236" y="1538440"/>
              <a:ext cx="155761" cy="174908"/>
            </a:xfrm>
            <a:prstGeom prst="teardrop">
              <a:avLst/>
            </a:prstGeom>
            <a:solidFill>
              <a:srgbClr val="1CADE4"/>
            </a:solidFill>
            <a:ln w="15875" cap="rnd" cmpd="sng" algn="ctr">
              <a:solidFill>
                <a:srgbClr val="1CADE4">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32" name="Teardrop 31">
              <a:extLst>
                <a:ext uri="{FF2B5EF4-FFF2-40B4-BE49-F238E27FC236}">
                  <a16:creationId xmlns:a16="http://schemas.microsoft.com/office/drawing/2014/main" id="{4D925D09-B045-42AF-5D18-C27530CC45B9}"/>
                </a:ext>
              </a:extLst>
            </p:cNvPr>
            <p:cNvSpPr/>
            <p:nvPr/>
          </p:nvSpPr>
          <p:spPr>
            <a:xfrm rot="18967037">
              <a:off x="1886982" y="2197667"/>
              <a:ext cx="155761" cy="174908"/>
            </a:xfrm>
            <a:prstGeom prst="teardrop">
              <a:avLst/>
            </a:prstGeom>
            <a:solidFill>
              <a:srgbClr val="1CADE4"/>
            </a:solidFill>
            <a:ln w="15875" cap="rnd" cmpd="sng" algn="ctr">
              <a:solidFill>
                <a:srgbClr val="1CADE4">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33" name="Teardrop 32">
              <a:extLst>
                <a:ext uri="{FF2B5EF4-FFF2-40B4-BE49-F238E27FC236}">
                  <a16:creationId xmlns:a16="http://schemas.microsoft.com/office/drawing/2014/main" id="{600B3662-DC07-0F29-CBA1-D902E74872F7}"/>
                </a:ext>
              </a:extLst>
            </p:cNvPr>
            <p:cNvSpPr/>
            <p:nvPr/>
          </p:nvSpPr>
          <p:spPr>
            <a:xfrm rot="18967037">
              <a:off x="2340070" y="1963628"/>
              <a:ext cx="155761" cy="174908"/>
            </a:xfrm>
            <a:prstGeom prst="teardrop">
              <a:avLst/>
            </a:prstGeom>
            <a:solidFill>
              <a:srgbClr val="1CADE4"/>
            </a:solidFill>
            <a:ln w="15875" cap="rnd" cmpd="sng" algn="ctr">
              <a:solidFill>
                <a:srgbClr val="1CADE4">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34" name="Teardrop 33">
              <a:extLst>
                <a:ext uri="{FF2B5EF4-FFF2-40B4-BE49-F238E27FC236}">
                  <a16:creationId xmlns:a16="http://schemas.microsoft.com/office/drawing/2014/main" id="{B2A71472-8014-6976-86AE-74634AF5B0FF}"/>
                </a:ext>
              </a:extLst>
            </p:cNvPr>
            <p:cNvSpPr/>
            <p:nvPr/>
          </p:nvSpPr>
          <p:spPr>
            <a:xfrm rot="18967037">
              <a:off x="2279858" y="1271962"/>
              <a:ext cx="155761" cy="174908"/>
            </a:xfrm>
            <a:prstGeom prst="teardrop">
              <a:avLst/>
            </a:prstGeom>
            <a:solidFill>
              <a:srgbClr val="1CADE4"/>
            </a:solidFill>
            <a:ln w="15875" cap="rnd" cmpd="sng" algn="ctr">
              <a:solidFill>
                <a:srgbClr val="1CADE4">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grpSp>
      <p:sp>
        <p:nvSpPr>
          <p:cNvPr id="35" name="Rectangle: Rounded Corners 34">
            <a:extLst>
              <a:ext uri="{FF2B5EF4-FFF2-40B4-BE49-F238E27FC236}">
                <a16:creationId xmlns:a16="http://schemas.microsoft.com/office/drawing/2014/main" id="{86F3A07F-482A-DADF-DFB9-E697800AE90B}"/>
              </a:ext>
            </a:extLst>
          </p:cNvPr>
          <p:cNvSpPr/>
          <p:nvPr/>
        </p:nvSpPr>
        <p:spPr>
          <a:xfrm>
            <a:off x="5215415" y="5562600"/>
            <a:ext cx="1518409" cy="1033729"/>
          </a:xfrm>
          <a:prstGeom prst="roundRect">
            <a:avLst/>
          </a:prstGeom>
          <a:solidFill>
            <a:srgbClr val="1CADE4"/>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6" name="Rectangle: Rounded Corners 35">
            <a:extLst>
              <a:ext uri="{FF2B5EF4-FFF2-40B4-BE49-F238E27FC236}">
                <a16:creationId xmlns:a16="http://schemas.microsoft.com/office/drawing/2014/main" id="{8F8F9D2D-E939-6F2B-FA58-653CAFC6FB68}"/>
              </a:ext>
            </a:extLst>
          </p:cNvPr>
          <p:cNvSpPr/>
          <p:nvPr/>
        </p:nvSpPr>
        <p:spPr>
          <a:xfrm>
            <a:off x="5187907" y="0"/>
            <a:ext cx="1518409" cy="1559701"/>
          </a:xfrm>
          <a:prstGeom prst="roundRect">
            <a:avLst/>
          </a:prstGeom>
          <a:solidFill>
            <a:srgbClr val="1CADE4"/>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7" name="Isosceles Triangle 36">
            <a:extLst>
              <a:ext uri="{FF2B5EF4-FFF2-40B4-BE49-F238E27FC236}">
                <a16:creationId xmlns:a16="http://schemas.microsoft.com/office/drawing/2014/main" id="{CC4DC9D8-CB71-013C-2040-48ADF72E4D93}"/>
              </a:ext>
            </a:extLst>
          </p:cNvPr>
          <p:cNvSpPr/>
          <p:nvPr/>
        </p:nvSpPr>
        <p:spPr>
          <a:xfrm>
            <a:off x="5242927" y="3229146"/>
            <a:ext cx="1463389" cy="2417619"/>
          </a:xfrm>
          <a:prstGeom prst="triangle">
            <a:avLst/>
          </a:prstGeom>
          <a:solidFill>
            <a:srgbClr val="1CADE4"/>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8" name="Isosceles Triangle 37">
            <a:extLst>
              <a:ext uri="{FF2B5EF4-FFF2-40B4-BE49-F238E27FC236}">
                <a16:creationId xmlns:a16="http://schemas.microsoft.com/office/drawing/2014/main" id="{FD2C5E20-F01A-D2EF-D500-37C512495C1F}"/>
              </a:ext>
            </a:extLst>
          </p:cNvPr>
          <p:cNvSpPr/>
          <p:nvPr/>
        </p:nvSpPr>
        <p:spPr>
          <a:xfrm rot="10800000">
            <a:off x="5187908" y="1341335"/>
            <a:ext cx="1518408" cy="2429982"/>
          </a:xfrm>
          <a:prstGeom prst="triangle">
            <a:avLst/>
          </a:prstGeom>
          <a:solidFill>
            <a:srgbClr val="1CADE4"/>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 name="Rectangle: Rounded Corners 13">
            <a:extLst>
              <a:ext uri="{FF2B5EF4-FFF2-40B4-BE49-F238E27FC236}">
                <a16:creationId xmlns:a16="http://schemas.microsoft.com/office/drawing/2014/main" id="{99236864-FB39-A1A2-A5E5-E44523D5B646}"/>
              </a:ext>
            </a:extLst>
          </p:cNvPr>
          <p:cNvSpPr/>
          <p:nvPr/>
        </p:nvSpPr>
        <p:spPr>
          <a:xfrm rot="16200000">
            <a:off x="5177066" y="3164624"/>
            <a:ext cx="1559701" cy="708065"/>
          </a:xfrm>
          <a:prstGeom prst="roundRect">
            <a:avLst/>
          </a:prstGeom>
          <a:solidFill>
            <a:sysClr val="window" lastClr="FFFFFF">
              <a:lumMod val="75000"/>
            </a:sysClr>
          </a:solidFill>
          <a:ln w="15875" cap="rnd" cmpd="sng" algn="ctr">
            <a:solidFill>
              <a:sysClr val="window" lastClr="FFFFFF">
                <a:lumMod val="50000"/>
              </a:sys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Tree>
    <p:extLst>
      <p:ext uri="{BB962C8B-B14F-4D97-AF65-F5344CB8AC3E}">
        <p14:creationId xmlns:p14="http://schemas.microsoft.com/office/powerpoint/2010/main" val="4106767334"/>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3E4EAFC-1722-6C45-7088-F649AEC0766B}"/>
              </a:ext>
            </a:extLst>
          </p:cNvPr>
          <p:cNvSpPr>
            <a:spLocks noGrp="1"/>
          </p:cNvSpPr>
          <p:nvPr>
            <p:ph type="sldNum" sz="quarter" idx="12"/>
          </p:nvPr>
        </p:nvSpPr>
        <p:spPr/>
        <p:txBody>
          <a:bodyPr/>
          <a:lstStyle/>
          <a:p>
            <a:fld id="{330EA680-D336-4FF7-8B7A-9848BB0A1C32}" type="slidenum">
              <a:rPr lang="en-US" smtClean="0"/>
              <a:t>278</a:t>
            </a:fld>
            <a:endParaRPr lang="en-US"/>
          </a:p>
        </p:txBody>
      </p:sp>
      <p:sp>
        <p:nvSpPr>
          <p:cNvPr id="12" name="Rectangle 11">
            <a:extLst>
              <a:ext uri="{FF2B5EF4-FFF2-40B4-BE49-F238E27FC236}">
                <a16:creationId xmlns:a16="http://schemas.microsoft.com/office/drawing/2014/main" id="{ACFB543A-0168-6D66-B9ED-C4294D4F49AD}"/>
              </a:ext>
            </a:extLst>
          </p:cNvPr>
          <p:cNvSpPr/>
          <p:nvPr/>
        </p:nvSpPr>
        <p:spPr>
          <a:xfrm>
            <a:off x="5678311" y="164919"/>
            <a:ext cx="557213" cy="6324600"/>
          </a:xfrm>
          <a:prstGeom prst="rect">
            <a:avLst/>
          </a:prstGeom>
          <a:solidFill>
            <a:srgbClr val="00B0F0"/>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 name="TextBox 14">
            <a:extLst>
              <a:ext uri="{FF2B5EF4-FFF2-40B4-BE49-F238E27FC236}">
                <a16:creationId xmlns:a16="http://schemas.microsoft.com/office/drawing/2014/main" id="{DFA515A9-6081-EFE5-E87A-AA8E624E0494}"/>
              </a:ext>
            </a:extLst>
          </p:cNvPr>
          <p:cNvSpPr txBox="1"/>
          <p:nvPr/>
        </p:nvSpPr>
        <p:spPr>
          <a:xfrm>
            <a:off x="1219200" y="5661955"/>
            <a:ext cx="1463389" cy="369332"/>
          </a:xfrm>
          <a:prstGeom prst="rect">
            <a:avLst/>
          </a:prstGeom>
          <a:noFill/>
        </p:spPr>
        <p:txBody>
          <a:bodyPr wrap="square" rtlCol="0">
            <a:spAutoFit/>
          </a:bodyPr>
          <a:lstStyle/>
          <a:p>
            <a:r>
              <a:rPr lang="en-US" dirty="0"/>
              <a:t>Stream Flow</a:t>
            </a:r>
          </a:p>
        </p:txBody>
      </p:sp>
      <p:cxnSp>
        <p:nvCxnSpPr>
          <p:cNvPr id="16" name="Straight Arrow Connector 15">
            <a:extLst>
              <a:ext uri="{FF2B5EF4-FFF2-40B4-BE49-F238E27FC236}">
                <a16:creationId xmlns:a16="http://schemas.microsoft.com/office/drawing/2014/main" id="{9D00422C-85F1-F38D-2579-409CEAB95AA2}"/>
              </a:ext>
            </a:extLst>
          </p:cNvPr>
          <p:cNvCxnSpPr/>
          <p:nvPr/>
        </p:nvCxnSpPr>
        <p:spPr>
          <a:xfrm flipV="1">
            <a:off x="1866900" y="4980418"/>
            <a:ext cx="0" cy="58218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CF4D21BD-7461-2BBB-916B-D432EF34FDCB}"/>
              </a:ext>
            </a:extLst>
          </p:cNvPr>
          <p:cNvSpPr/>
          <p:nvPr/>
        </p:nvSpPr>
        <p:spPr>
          <a:xfrm>
            <a:off x="2742198" y="2804866"/>
            <a:ext cx="6429437" cy="1453088"/>
          </a:xfrm>
          <a:prstGeom prst="roundRect">
            <a:avLst/>
          </a:prstGeom>
          <a:solidFill>
            <a:sysClr val="windowText" lastClr="000000">
              <a:lumMod val="75000"/>
              <a:lumOff val="25000"/>
            </a:sysClr>
          </a:solidFill>
          <a:ln w="15875" cap="rnd" cmpd="sng" algn="ctr">
            <a:solidFill>
              <a:sysClr val="windowText" lastClr="000000">
                <a:lumMod val="85000"/>
                <a:lumOff val="15000"/>
              </a:sys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 name="TextBox 17">
            <a:extLst>
              <a:ext uri="{FF2B5EF4-FFF2-40B4-BE49-F238E27FC236}">
                <a16:creationId xmlns:a16="http://schemas.microsoft.com/office/drawing/2014/main" id="{1C583340-5339-87E0-76E2-9321C5ABC07D}"/>
              </a:ext>
            </a:extLst>
          </p:cNvPr>
          <p:cNvSpPr txBox="1"/>
          <p:nvPr/>
        </p:nvSpPr>
        <p:spPr>
          <a:xfrm>
            <a:off x="2858979" y="3397028"/>
            <a:ext cx="838200" cy="369332"/>
          </a:xfrm>
          <a:prstGeom prst="rect">
            <a:avLst/>
          </a:prstGeom>
          <a:noFill/>
        </p:spPr>
        <p:txBody>
          <a:bodyPr wrap="square" rtlCol="0">
            <a:spAutoFit/>
          </a:bodyPr>
          <a:lstStyle/>
          <a:p>
            <a:r>
              <a:rPr lang="en-US" dirty="0">
                <a:solidFill>
                  <a:prstClr val="white"/>
                </a:solidFill>
                <a:latin typeface="Candara"/>
              </a:rPr>
              <a:t>Road</a:t>
            </a:r>
          </a:p>
        </p:txBody>
      </p:sp>
      <p:sp>
        <p:nvSpPr>
          <p:cNvPr id="35" name="Rectangle: Rounded Corners 34">
            <a:extLst>
              <a:ext uri="{FF2B5EF4-FFF2-40B4-BE49-F238E27FC236}">
                <a16:creationId xmlns:a16="http://schemas.microsoft.com/office/drawing/2014/main" id="{86F3A07F-482A-DADF-DFB9-E697800AE90B}"/>
              </a:ext>
            </a:extLst>
          </p:cNvPr>
          <p:cNvSpPr/>
          <p:nvPr/>
        </p:nvSpPr>
        <p:spPr>
          <a:xfrm>
            <a:off x="5215415" y="5562600"/>
            <a:ext cx="1518409" cy="1033729"/>
          </a:xfrm>
          <a:prstGeom prst="roundRect">
            <a:avLst/>
          </a:prstGeom>
          <a:solidFill>
            <a:srgbClr val="1CADE4"/>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6" name="Rectangle: Rounded Corners 35">
            <a:extLst>
              <a:ext uri="{FF2B5EF4-FFF2-40B4-BE49-F238E27FC236}">
                <a16:creationId xmlns:a16="http://schemas.microsoft.com/office/drawing/2014/main" id="{8F8F9D2D-E939-6F2B-FA58-653CAFC6FB68}"/>
              </a:ext>
            </a:extLst>
          </p:cNvPr>
          <p:cNvSpPr/>
          <p:nvPr/>
        </p:nvSpPr>
        <p:spPr>
          <a:xfrm>
            <a:off x="5187907" y="0"/>
            <a:ext cx="1518409" cy="1559701"/>
          </a:xfrm>
          <a:prstGeom prst="roundRect">
            <a:avLst/>
          </a:prstGeom>
          <a:solidFill>
            <a:srgbClr val="1CADE4"/>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7" name="Isosceles Triangle 36">
            <a:extLst>
              <a:ext uri="{FF2B5EF4-FFF2-40B4-BE49-F238E27FC236}">
                <a16:creationId xmlns:a16="http://schemas.microsoft.com/office/drawing/2014/main" id="{CC4DC9D8-CB71-013C-2040-48ADF72E4D93}"/>
              </a:ext>
            </a:extLst>
          </p:cNvPr>
          <p:cNvSpPr/>
          <p:nvPr/>
        </p:nvSpPr>
        <p:spPr>
          <a:xfrm>
            <a:off x="5242927" y="3229146"/>
            <a:ext cx="1463389" cy="2417619"/>
          </a:xfrm>
          <a:prstGeom prst="triangle">
            <a:avLst/>
          </a:prstGeom>
          <a:solidFill>
            <a:srgbClr val="1CADE4"/>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 name="Chord 4">
            <a:extLst>
              <a:ext uri="{FF2B5EF4-FFF2-40B4-BE49-F238E27FC236}">
                <a16:creationId xmlns:a16="http://schemas.microsoft.com/office/drawing/2014/main" id="{5CE736AE-6CB5-A8E1-EBEC-BBDBB9C7D1B9}"/>
              </a:ext>
            </a:extLst>
          </p:cNvPr>
          <p:cNvSpPr/>
          <p:nvPr/>
        </p:nvSpPr>
        <p:spPr>
          <a:xfrm rot="17529824">
            <a:off x="5390715" y="3869023"/>
            <a:ext cx="1205346" cy="1226128"/>
          </a:xfrm>
          <a:prstGeom prst="chord">
            <a:avLst/>
          </a:prstGeom>
          <a:solidFill>
            <a:srgbClr val="1CADE4"/>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8" name="Isosceles Triangle 37">
            <a:extLst>
              <a:ext uri="{FF2B5EF4-FFF2-40B4-BE49-F238E27FC236}">
                <a16:creationId xmlns:a16="http://schemas.microsoft.com/office/drawing/2014/main" id="{FD2C5E20-F01A-D2EF-D500-37C512495C1F}"/>
              </a:ext>
            </a:extLst>
          </p:cNvPr>
          <p:cNvSpPr/>
          <p:nvPr/>
        </p:nvSpPr>
        <p:spPr>
          <a:xfrm rot="10800000">
            <a:off x="5187908" y="1341335"/>
            <a:ext cx="1518408" cy="2429982"/>
          </a:xfrm>
          <a:prstGeom prst="triangle">
            <a:avLst/>
          </a:prstGeom>
          <a:solidFill>
            <a:srgbClr val="1CADE4"/>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 name="Chord 6">
            <a:extLst>
              <a:ext uri="{FF2B5EF4-FFF2-40B4-BE49-F238E27FC236}">
                <a16:creationId xmlns:a16="http://schemas.microsoft.com/office/drawing/2014/main" id="{176E6CDB-4D4B-F386-6894-1C64A38E45F5}"/>
              </a:ext>
            </a:extLst>
          </p:cNvPr>
          <p:cNvSpPr/>
          <p:nvPr/>
        </p:nvSpPr>
        <p:spPr>
          <a:xfrm rot="6715984">
            <a:off x="5337348" y="1964223"/>
            <a:ext cx="1205346" cy="1226128"/>
          </a:xfrm>
          <a:prstGeom prst="chord">
            <a:avLst/>
          </a:prstGeom>
          <a:solidFill>
            <a:srgbClr val="1CADE4"/>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 name="Rectangle: Rounded Corners 13">
            <a:extLst>
              <a:ext uri="{FF2B5EF4-FFF2-40B4-BE49-F238E27FC236}">
                <a16:creationId xmlns:a16="http://schemas.microsoft.com/office/drawing/2014/main" id="{99236864-FB39-A1A2-A5E5-E44523D5B646}"/>
              </a:ext>
            </a:extLst>
          </p:cNvPr>
          <p:cNvSpPr/>
          <p:nvPr/>
        </p:nvSpPr>
        <p:spPr>
          <a:xfrm rot="16200000">
            <a:off x="5177066" y="3164624"/>
            <a:ext cx="1559701" cy="708065"/>
          </a:xfrm>
          <a:prstGeom prst="roundRect">
            <a:avLst/>
          </a:prstGeom>
          <a:solidFill>
            <a:sysClr val="window" lastClr="FFFFFF">
              <a:lumMod val="75000"/>
            </a:sysClr>
          </a:solidFill>
          <a:ln w="15875" cap="rnd" cmpd="sng" algn="ctr">
            <a:solidFill>
              <a:sysClr val="window" lastClr="FFFFFF">
                <a:lumMod val="50000"/>
              </a:sys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Tree>
    <p:extLst>
      <p:ext uri="{BB962C8B-B14F-4D97-AF65-F5344CB8AC3E}">
        <p14:creationId xmlns:p14="http://schemas.microsoft.com/office/powerpoint/2010/main" val="3719494256"/>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3E4EAFC-1722-6C45-7088-F649AEC0766B}"/>
              </a:ext>
            </a:extLst>
          </p:cNvPr>
          <p:cNvSpPr>
            <a:spLocks noGrp="1"/>
          </p:cNvSpPr>
          <p:nvPr>
            <p:ph type="sldNum" sz="quarter" idx="12"/>
          </p:nvPr>
        </p:nvSpPr>
        <p:spPr/>
        <p:txBody>
          <a:bodyPr/>
          <a:lstStyle/>
          <a:p>
            <a:fld id="{330EA680-D336-4FF7-8B7A-9848BB0A1C32}" type="slidenum">
              <a:rPr lang="en-US" smtClean="0"/>
              <a:t>279</a:t>
            </a:fld>
            <a:endParaRPr lang="en-US"/>
          </a:p>
        </p:txBody>
      </p:sp>
      <p:sp>
        <p:nvSpPr>
          <p:cNvPr id="12" name="Rectangle 11">
            <a:extLst>
              <a:ext uri="{FF2B5EF4-FFF2-40B4-BE49-F238E27FC236}">
                <a16:creationId xmlns:a16="http://schemas.microsoft.com/office/drawing/2014/main" id="{ACFB543A-0168-6D66-B9ED-C4294D4F49AD}"/>
              </a:ext>
            </a:extLst>
          </p:cNvPr>
          <p:cNvSpPr/>
          <p:nvPr/>
        </p:nvSpPr>
        <p:spPr>
          <a:xfrm>
            <a:off x="5678311" y="164919"/>
            <a:ext cx="557213" cy="6324600"/>
          </a:xfrm>
          <a:prstGeom prst="rect">
            <a:avLst/>
          </a:prstGeom>
          <a:solidFill>
            <a:srgbClr val="00B0F0"/>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 name="TextBox 14">
            <a:extLst>
              <a:ext uri="{FF2B5EF4-FFF2-40B4-BE49-F238E27FC236}">
                <a16:creationId xmlns:a16="http://schemas.microsoft.com/office/drawing/2014/main" id="{DFA515A9-6081-EFE5-E87A-AA8E624E0494}"/>
              </a:ext>
            </a:extLst>
          </p:cNvPr>
          <p:cNvSpPr txBox="1"/>
          <p:nvPr/>
        </p:nvSpPr>
        <p:spPr>
          <a:xfrm>
            <a:off x="1219200" y="5661955"/>
            <a:ext cx="1463389" cy="369332"/>
          </a:xfrm>
          <a:prstGeom prst="rect">
            <a:avLst/>
          </a:prstGeom>
          <a:noFill/>
        </p:spPr>
        <p:txBody>
          <a:bodyPr wrap="square" rtlCol="0">
            <a:spAutoFit/>
          </a:bodyPr>
          <a:lstStyle/>
          <a:p>
            <a:r>
              <a:rPr lang="en-US" dirty="0"/>
              <a:t>Stream Flow</a:t>
            </a:r>
          </a:p>
        </p:txBody>
      </p:sp>
      <p:cxnSp>
        <p:nvCxnSpPr>
          <p:cNvPr id="16" name="Straight Arrow Connector 15">
            <a:extLst>
              <a:ext uri="{FF2B5EF4-FFF2-40B4-BE49-F238E27FC236}">
                <a16:creationId xmlns:a16="http://schemas.microsoft.com/office/drawing/2014/main" id="{9D00422C-85F1-F38D-2579-409CEAB95AA2}"/>
              </a:ext>
            </a:extLst>
          </p:cNvPr>
          <p:cNvCxnSpPr/>
          <p:nvPr/>
        </p:nvCxnSpPr>
        <p:spPr>
          <a:xfrm flipV="1">
            <a:off x="1866900" y="4980418"/>
            <a:ext cx="0" cy="58218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CF4D21BD-7461-2BBB-916B-D432EF34FDCB}"/>
              </a:ext>
            </a:extLst>
          </p:cNvPr>
          <p:cNvSpPr/>
          <p:nvPr/>
        </p:nvSpPr>
        <p:spPr>
          <a:xfrm>
            <a:off x="2742198" y="2804866"/>
            <a:ext cx="6429437" cy="1453088"/>
          </a:xfrm>
          <a:prstGeom prst="roundRect">
            <a:avLst/>
          </a:prstGeom>
          <a:solidFill>
            <a:sysClr val="windowText" lastClr="000000">
              <a:lumMod val="75000"/>
              <a:lumOff val="25000"/>
            </a:sysClr>
          </a:solidFill>
          <a:ln w="15875" cap="rnd" cmpd="sng" algn="ctr">
            <a:solidFill>
              <a:sysClr val="windowText" lastClr="000000">
                <a:lumMod val="85000"/>
                <a:lumOff val="15000"/>
              </a:sys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 name="TextBox 17">
            <a:extLst>
              <a:ext uri="{FF2B5EF4-FFF2-40B4-BE49-F238E27FC236}">
                <a16:creationId xmlns:a16="http://schemas.microsoft.com/office/drawing/2014/main" id="{1C583340-5339-87E0-76E2-9321C5ABC07D}"/>
              </a:ext>
            </a:extLst>
          </p:cNvPr>
          <p:cNvSpPr txBox="1"/>
          <p:nvPr/>
        </p:nvSpPr>
        <p:spPr>
          <a:xfrm>
            <a:off x="2858979" y="3397028"/>
            <a:ext cx="838200" cy="369332"/>
          </a:xfrm>
          <a:prstGeom prst="rect">
            <a:avLst/>
          </a:prstGeom>
          <a:noFill/>
        </p:spPr>
        <p:txBody>
          <a:bodyPr wrap="square" rtlCol="0">
            <a:spAutoFit/>
          </a:bodyPr>
          <a:lstStyle/>
          <a:p>
            <a:r>
              <a:rPr lang="en-US" dirty="0">
                <a:solidFill>
                  <a:prstClr val="white"/>
                </a:solidFill>
                <a:latin typeface="Candara"/>
              </a:rPr>
              <a:t>Road</a:t>
            </a:r>
          </a:p>
        </p:txBody>
      </p:sp>
      <p:sp>
        <p:nvSpPr>
          <p:cNvPr id="35" name="Rectangle: Rounded Corners 34">
            <a:extLst>
              <a:ext uri="{FF2B5EF4-FFF2-40B4-BE49-F238E27FC236}">
                <a16:creationId xmlns:a16="http://schemas.microsoft.com/office/drawing/2014/main" id="{86F3A07F-482A-DADF-DFB9-E697800AE90B}"/>
              </a:ext>
            </a:extLst>
          </p:cNvPr>
          <p:cNvSpPr/>
          <p:nvPr/>
        </p:nvSpPr>
        <p:spPr>
          <a:xfrm>
            <a:off x="5215415" y="5562600"/>
            <a:ext cx="1518409" cy="1033729"/>
          </a:xfrm>
          <a:prstGeom prst="roundRect">
            <a:avLst/>
          </a:prstGeom>
          <a:solidFill>
            <a:srgbClr val="1CADE4"/>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6" name="Rectangle: Rounded Corners 35">
            <a:extLst>
              <a:ext uri="{FF2B5EF4-FFF2-40B4-BE49-F238E27FC236}">
                <a16:creationId xmlns:a16="http://schemas.microsoft.com/office/drawing/2014/main" id="{8F8F9D2D-E939-6F2B-FA58-653CAFC6FB68}"/>
              </a:ext>
            </a:extLst>
          </p:cNvPr>
          <p:cNvSpPr/>
          <p:nvPr/>
        </p:nvSpPr>
        <p:spPr>
          <a:xfrm>
            <a:off x="5187907" y="0"/>
            <a:ext cx="1518409" cy="1559701"/>
          </a:xfrm>
          <a:prstGeom prst="roundRect">
            <a:avLst/>
          </a:prstGeom>
          <a:solidFill>
            <a:srgbClr val="1CADE4"/>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7" name="Isosceles Triangle 36">
            <a:extLst>
              <a:ext uri="{FF2B5EF4-FFF2-40B4-BE49-F238E27FC236}">
                <a16:creationId xmlns:a16="http://schemas.microsoft.com/office/drawing/2014/main" id="{CC4DC9D8-CB71-013C-2040-48ADF72E4D93}"/>
              </a:ext>
            </a:extLst>
          </p:cNvPr>
          <p:cNvSpPr/>
          <p:nvPr/>
        </p:nvSpPr>
        <p:spPr>
          <a:xfrm>
            <a:off x="5242927" y="3229146"/>
            <a:ext cx="1463389" cy="2417619"/>
          </a:xfrm>
          <a:prstGeom prst="triangle">
            <a:avLst/>
          </a:prstGeom>
          <a:solidFill>
            <a:srgbClr val="1CADE4"/>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 name="Chord 4">
            <a:extLst>
              <a:ext uri="{FF2B5EF4-FFF2-40B4-BE49-F238E27FC236}">
                <a16:creationId xmlns:a16="http://schemas.microsoft.com/office/drawing/2014/main" id="{5CE736AE-6CB5-A8E1-EBEC-BBDBB9C7D1B9}"/>
              </a:ext>
            </a:extLst>
          </p:cNvPr>
          <p:cNvSpPr/>
          <p:nvPr/>
        </p:nvSpPr>
        <p:spPr>
          <a:xfrm rot="17529824">
            <a:off x="5390715" y="3869023"/>
            <a:ext cx="1205346" cy="1226128"/>
          </a:xfrm>
          <a:prstGeom prst="chord">
            <a:avLst/>
          </a:prstGeom>
          <a:solidFill>
            <a:srgbClr val="1CADE4"/>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8" name="Isosceles Triangle 37">
            <a:extLst>
              <a:ext uri="{FF2B5EF4-FFF2-40B4-BE49-F238E27FC236}">
                <a16:creationId xmlns:a16="http://schemas.microsoft.com/office/drawing/2014/main" id="{FD2C5E20-F01A-D2EF-D500-37C512495C1F}"/>
              </a:ext>
            </a:extLst>
          </p:cNvPr>
          <p:cNvSpPr/>
          <p:nvPr/>
        </p:nvSpPr>
        <p:spPr>
          <a:xfrm rot="10800000">
            <a:off x="5187908" y="1341335"/>
            <a:ext cx="1518408" cy="2429982"/>
          </a:xfrm>
          <a:prstGeom prst="triangle">
            <a:avLst/>
          </a:prstGeom>
          <a:solidFill>
            <a:srgbClr val="1CADE4"/>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 name="Chord 6">
            <a:extLst>
              <a:ext uri="{FF2B5EF4-FFF2-40B4-BE49-F238E27FC236}">
                <a16:creationId xmlns:a16="http://schemas.microsoft.com/office/drawing/2014/main" id="{176E6CDB-4D4B-F386-6894-1C64A38E45F5}"/>
              </a:ext>
            </a:extLst>
          </p:cNvPr>
          <p:cNvSpPr/>
          <p:nvPr/>
        </p:nvSpPr>
        <p:spPr>
          <a:xfrm rot="6715984">
            <a:off x="5337348" y="1964223"/>
            <a:ext cx="1205346" cy="1226128"/>
          </a:xfrm>
          <a:prstGeom prst="chord">
            <a:avLst/>
          </a:prstGeom>
          <a:solidFill>
            <a:srgbClr val="1CADE4"/>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 name="Rectangle: Rounded Corners 13">
            <a:extLst>
              <a:ext uri="{FF2B5EF4-FFF2-40B4-BE49-F238E27FC236}">
                <a16:creationId xmlns:a16="http://schemas.microsoft.com/office/drawing/2014/main" id="{99236864-FB39-A1A2-A5E5-E44523D5B646}"/>
              </a:ext>
            </a:extLst>
          </p:cNvPr>
          <p:cNvSpPr/>
          <p:nvPr/>
        </p:nvSpPr>
        <p:spPr>
          <a:xfrm rot="16200000">
            <a:off x="5177066" y="3164624"/>
            <a:ext cx="1559701" cy="708065"/>
          </a:xfrm>
          <a:prstGeom prst="roundRect">
            <a:avLst/>
          </a:prstGeom>
          <a:solidFill>
            <a:sysClr val="window" lastClr="FFFFFF">
              <a:lumMod val="75000"/>
            </a:sysClr>
          </a:solidFill>
          <a:ln w="15875" cap="rnd" cmpd="sng" algn="ctr">
            <a:solidFill>
              <a:sysClr val="window" lastClr="FFFFFF">
                <a:lumMod val="50000"/>
              </a:sys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nvGrpSpPr>
          <p:cNvPr id="2" name="Group 2">
            <a:extLst>
              <a:ext uri="{FF2B5EF4-FFF2-40B4-BE49-F238E27FC236}">
                <a16:creationId xmlns:a16="http://schemas.microsoft.com/office/drawing/2014/main" id="{93E07EDA-BC54-98A1-FF9F-A3F1E31BFC04}"/>
              </a:ext>
            </a:extLst>
          </p:cNvPr>
          <p:cNvGrpSpPr/>
          <p:nvPr/>
        </p:nvGrpSpPr>
        <p:grpSpPr>
          <a:xfrm>
            <a:off x="5622605" y="4401444"/>
            <a:ext cx="872020" cy="1846942"/>
            <a:chOff x="5596425" y="4404951"/>
            <a:chExt cx="1162693" cy="2462589"/>
          </a:xfrm>
        </p:grpSpPr>
        <p:sp>
          <p:nvSpPr>
            <p:cNvPr id="3" name="Oval 2">
              <a:extLst>
                <a:ext uri="{FF2B5EF4-FFF2-40B4-BE49-F238E27FC236}">
                  <a16:creationId xmlns:a16="http://schemas.microsoft.com/office/drawing/2014/main" id="{F840DDD5-05E6-EC6B-DA2E-8B2F7418181D}"/>
                </a:ext>
              </a:extLst>
            </p:cNvPr>
            <p:cNvSpPr/>
            <p:nvPr/>
          </p:nvSpPr>
          <p:spPr>
            <a:xfrm>
              <a:off x="5808982" y="4404951"/>
              <a:ext cx="161947" cy="197421"/>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8" name="Oval 7">
              <a:extLst>
                <a:ext uri="{FF2B5EF4-FFF2-40B4-BE49-F238E27FC236}">
                  <a16:creationId xmlns:a16="http://schemas.microsoft.com/office/drawing/2014/main" id="{DE3664B5-3128-2F3C-B8DA-2F572495B358}"/>
                </a:ext>
              </a:extLst>
            </p:cNvPr>
            <p:cNvSpPr/>
            <p:nvPr/>
          </p:nvSpPr>
          <p:spPr>
            <a:xfrm>
              <a:off x="5905627" y="5927891"/>
              <a:ext cx="161946" cy="197421"/>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9" name="Oval 8">
              <a:extLst>
                <a:ext uri="{FF2B5EF4-FFF2-40B4-BE49-F238E27FC236}">
                  <a16:creationId xmlns:a16="http://schemas.microsoft.com/office/drawing/2014/main" id="{622750F4-0742-FA74-61BF-5E0A2645818F}"/>
                </a:ext>
              </a:extLst>
            </p:cNvPr>
            <p:cNvSpPr/>
            <p:nvPr/>
          </p:nvSpPr>
          <p:spPr>
            <a:xfrm>
              <a:off x="6211583" y="6268960"/>
              <a:ext cx="206375" cy="240264"/>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10" name="Oval 9">
              <a:extLst>
                <a:ext uri="{FF2B5EF4-FFF2-40B4-BE49-F238E27FC236}">
                  <a16:creationId xmlns:a16="http://schemas.microsoft.com/office/drawing/2014/main" id="{8585910A-BFBC-990C-9644-4534FF97BB53}"/>
                </a:ext>
              </a:extLst>
            </p:cNvPr>
            <p:cNvSpPr/>
            <p:nvPr/>
          </p:nvSpPr>
          <p:spPr>
            <a:xfrm>
              <a:off x="6185691" y="5657033"/>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11" name="Oval 10">
              <a:extLst>
                <a:ext uri="{FF2B5EF4-FFF2-40B4-BE49-F238E27FC236}">
                  <a16:creationId xmlns:a16="http://schemas.microsoft.com/office/drawing/2014/main" id="{AFB21BAC-6533-F309-FF6C-E56846AC58B8}"/>
                </a:ext>
              </a:extLst>
            </p:cNvPr>
            <p:cNvSpPr/>
            <p:nvPr/>
          </p:nvSpPr>
          <p:spPr>
            <a:xfrm>
              <a:off x="5970929" y="5519205"/>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17" name="Oval 16">
              <a:extLst>
                <a:ext uri="{FF2B5EF4-FFF2-40B4-BE49-F238E27FC236}">
                  <a16:creationId xmlns:a16="http://schemas.microsoft.com/office/drawing/2014/main" id="{6E0A8523-D8AB-A176-255E-877BEA0AE4AE}"/>
                </a:ext>
              </a:extLst>
            </p:cNvPr>
            <p:cNvSpPr/>
            <p:nvPr/>
          </p:nvSpPr>
          <p:spPr>
            <a:xfrm>
              <a:off x="6095797" y="4796822"/>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19" name="Oval 18">
              <a:extLst>
                <a:ext uri="{FF2B5EF4-FFF2-40B4-BE49-F238E27FC236}">
                  <a16:creationId xmlns:a16="http://schemas.microsoft.com/office/drawing/2014/main" id="{44186A54-E439-585E-DF56-3AF40F0709F0}"/>
                </a:ext>
              </a:extLst>
            </p:cNvPr>
            <p:cNvSpPr/>
            <p:nvPr/>
          </p:nvSpPr>
          <p:spPr>
            <a:xfrm>
              <a:off x="6317330" y="5324743"/>
              <a:ext cx="206375" cy="240264"/>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20" name="Oval 19">
              <a:extLst>
                <a:ext uri="{FF2B5EF4-FFF2-40B4-BE49-F238E27FC236}">
                  <a16:creationId xmlns:a16="http://schemas.microsoft.com/office/drawing/2014/main" id="{10D38550-41AB-C9F1-EE7F-B5C7D6469237}"/>
                </a:ext>
              </a:extLst>
            </p:cNvPr>
            <p:cNvSpPr/>
            <p:nvPr/>
          </p:nvSpPr>
          <p:spPr>
            <a:xfrm rot="3942739">
              <a:off x="6096192" y="5825824"/>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21" name="Oval 20">
              <a:extLst>
                <a:ext uri="{FF2B5EF4-FFF2-40B4-BE49-F238E27FC236}">
                  <a16:creationId xmlns:a16="http://schemas.microsoft.com/office/drawing/2014/main" id="{957ACF11-8A49-21F5-FCCC-EC1BFA2188E2}"/>
                </a:ext>
              </a:extLst>
            </p:cNvPr>
            <p:cNvSpPr/>
            <p:nvPr/>
          </p:nvSpPr>
          <p:spPr>
            <a:xfrm rot="3942739">
              <a:off x="5916054" y="5347956"/>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22" name="Oval 21">
              <a:extLst>
                <a:ext uri="{FF2B5EF4-FFF2-40B4-BE49-F238E27FC236}">
                  <a16:creationId xmlns:a16="http://schemas.microsoft.com/office/drawing/2014/main" id="{9070FE42-4104-921B-4F36-5D826B61F2A6}"/>
                </a:ext>
              </a:extLst>
            </p:cNvPr>
            <p:cNvSpPr/>
            <p:nvPr/>
          </p:nvSpPr>
          <p:spPr>
            <a:xfrm rot="3942739">
              <a:off x="5931023" y="6327105"/>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23" name="Oval 22">
              <a:extLst>
                <a:ext uri="{FF2B5EF4-FFF2-40B4-BE49-F238E27FC236}">
                  <a16:creationId xmlns:a16="http://schemas.microsoft.com/office/drawing/2014/main" id="{5481A23D-51C6-6D8A-415C-C5FCC57CD4AC}"/>
                </a:ext>
              </a:extLst>
            </p:cNvPr>
            <p:cNvSpPr/>
            <p:nvPr/>
          </p:nvSpPr>
          <p:spPr>
            <a:xfrm rot="3942739">
              <a:off x="6257575" y="4737512"/>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24" name="Rectangle 23">
              <a:extLst>
                <a:ext uri="{FF2B5EF4-FFF2-40B4-BE49-F238E27FC236}">
                  <a16:creationId xmlns:a16="http://schemas.microsoft.com/office/drawing/2014/main" id="{91B74299-B9EB-0C16-1190-2E75960334BB}"/>
                </a:ext>
              </a:extLst>
            </p:cNvPr>
            <p:cNvSpPr/>
            <p:nvPr/>
          </p:nvSpPr>
          <p:spPr>
            <a:xfrm rot="4910715">
              <a:off x="6251803" y="6360225"/>
              <a:ext cx="877991" cy="136639"/>
            </a:xfrm>
            <a:prstGeom prst="rect">
              <a:avLst/>
            </a:prstGeom>
            <a:solidFill>
              <a:srgbClr val="663300"/>
            </a:solidFill>
            <a:ln>
              <a:solidFill>
                <a:srgbClr val="462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25" name="Rectangle 24">
              <a:extLst>
                <a:ext uri="{FF2B5EF4-FFF2-40B4-BE49-F238E27FC236}">
                  <a16:creationId xmlns:a16="http://schemas.microsoft.com/office/drawing/2014/main" id="{5ABFCCD0-C107-680C-F585-73865EFBB80C}"/>
                </a:ext>
              </a:extLst>
            </p:cNvPr>
            <p:cNvSpPr/>
            <p:nvPr/>
          </p:nvSpPr>
          <p:spPr>
            <a:xfrm rot="5856299">
              <a:off x="5026783" y="6062144"/>
              <a:ext cx="1188769" cy="49485"/>
            </a:xfrm>
            <a:prstGeom prst="rect">
              <a:avLst/>
            </a:prstGeom>
            <a:solidFill>
              <a:srgbClr val="663300"/>
            </a:solidFill>
            <a:ln>
              <a:solidFill>
                <a:srgbClr val="462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26" name="Oval 25">
              <a:extLst>
                <a:ext uri="{FF2B5EF4-FFF2-40B4-BE49-F238E27FC236}">
                  <a16:creationId xmlns:a16="http://schemas.microsoft.com/office/drawing/2014/main" id="{1587E071-10C5-798A-89A5-69558E463CA8}"/>
                </a:ext>
              </a:extLst>
            </p:cNvPr>
            <p:cNvSpPr/>
            <p:nvPr/>
          </p:nvSpPr>
          <p:spPr>
            <a:xfrm>
              <a:off x="5970929" y="4995867"/>
              <a:ext cx="161947" cy="197421"/>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grpSp>
    </p:spTree>
    <p:extLst>
      <p:ext uri="{BB962C8B-B14F-4D97-AF65-F5344CB8AC3E}">
        <p14:creationId xmlns:p14="http://schemas.microsoft.com/office/powerpoint/2010/main" val="33971576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cs typeface="Calibri Light"/>
              </a:rPr>
              <a:t>Introduction</a:t>
            </a: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Content Placeholder 5">
            <a:extLst>
              <a:ext uri="{FF2B5EF4-FFF2-40B4-BE49-F238E27FC236}">
                <a16:creationId xmlns:a16="http://schemas.microsoft.com/office/drawing/2014/main" id="{75A0B5D2-5A77-2643-A3B9-8627783843CA}"/>
              </a:ext>
            </a:extLst>
          </p:cNvPr>
          <p:cNvSpPr>
            <a:spLocks noGrp="1"/>
          </p:cNvSpPr>
          <p:nvPr>
            <p:ph idx="1"/>
          </p:nvPr>
        </p:nvSpPr>
        <p:spPr>
          <a:xfrm>
            <a:off x="286696" y="1176939"/>
            <a:ext cx="11156492" cy="4009619"/>
          </a:xfrm>
        </p:spPr>
        <p:txBody>
          <a:bodyPr vert="horz" lIns="68580" tIns="34290" rIns="68580" bIns="34290" rtlCol="0" anchor="t">
            <a:normAutofit/>
          </a:bodyPr>
          <a:lstStyle/>
          <a:p>
            <a:r>
              <a:rPr lang="en-US" sz="4000" b="1" dirty="0">
                <a:solidFill>
                  <a:schemeClr val="accent1"/>
                </a:solidFill>
              </a:rPr>
              <a:t>What do we mean by “Local Control”?</a:t>
            </a:r>
            <a:endParaRPr lang="en-US" sz="3600" u="sng" dirty="0">
              <a:solidFill>
                <a:schemeClr val="accent1"/>
              </a:solidFill>
            </a:endParaRPr>
          </a:p>
          <a:p>
            <a:pPr lvl="1"/>
            <a:endParaRPr lang="en-US" dirty="0">
              <a:cs typeface="Calibri"/>
            </a:endParaRPr>
          </a:p>
          <a:p>
            <a:endParaRPr lang="en-US" dirty="0">
              <a:cs typeface="Calibri"/>
            </a:endParaRPr>
          </a:p>
          <a:p>
            <a:pPr marL="0" indent="0">
              <a:buNone/>
            </a:pPr>
            <a:endParaRPr lang="en-US" dirty="0">
              <a:solidFill>
                <a:srgbClr val="FF0000"/>
              </a:solidFill>
              <a:cs typeface="Calibri"/>
            </a:endParaRPr>
          </a:p>
        </p:txBody>
      </p:sp>
      <p:sp>
        <p:nvSpPr>
          <p:cNvPr id="4" name="TextBox 3">
            <a:extLst>
              <a:ext uri="{FF2B5EF4-FFF2-40B4-BE49-F238E27FC236}">
                <a16:creationId xmlns:a16="http://schemas.microsoft.com/office/drawing/2014/main" id="{F2826FD6-1599-ECFA-F065-8AC5AF238C55}"/>
              </a:ext>
            </a:extLst>
          </p:cNvPr>
          <p:cNvSpPr txBox="1"/>
          <p:nvPr/>
        </p:nvSpPr>
        <p:spPr>
          <a:xfrm>
            <a:off x="2471701" y="1703871"/>
            <a:ext cx="5366277" cy="769441"/>
          </a:xfrm>
          <a:prstGeom prst="rect">
            <a:avLst/>
          </a:prstGeom>
          <a:noFill/>
        </p:spPr>
        <p:txBody>
          <a:bodyPr wrap="none" rtlCol="0">
            <a:spAutoFit/>
          </a:bodyPr>
          <a:lstStyle/>
          <a:p>
            <a:r>
              <a:rPr lang="en-US" sz="4400" b="1" dirty="0"/>
              <a:t>Effective Local Control</a:t>
            </a:r>
          </a:p>
        </p:txBody>
      </p:sp>
      <p:pic>
        <p:nvPicPr>
          <p:cNvPr id="5" name="Picture 2" descr="http://extras.mnginteractive.com/live/media/site21/2013/0720/20130720_071237_0217HOV.jpg">
            <a:extLst>
              <a:ext uri="{FF2B5EF4-FFF2-40B4-BE49-F238E27FC236}">
                <a16:creationId xmlns:a16="http://schemas.microsoft.com/office/drawing/2014/main" id="{CA5CB18A-D3A8-F915-12D7-B43D801B53B9}"/>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563"/>
          <a:stretch/>
        </p:blipFill>
        <p:spPr bwMode="auto">
          <a:xfrm>
            <a:off x="1011719" y="2473312"/>
            <a:ext cx="7974859" cy="43636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413564"/>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3E4EAFC-1722-6C45-7088-F649AEC0766B}"/>
              </a:ext>
            </a:extLst>
          </p:cNvPr>
          <p:cNvSpPr>
            <a:spLocks noGrp="1"/>
          </p:cNvSpPr>
          <p:nvPr>
            <p:ph type="sldNum" sz="quarter" idx="12"/>
          </p:nvPr>
        </p:nvSpPr>
        <p:spPr/>
        <p:txBody>
          <a:bodyPr/>
          <a:lstStyle/>
          <a:p>
            <a:fld id="{330EA680-D336-4FF7-8B7A-9848BB0A1C32}" type="slidenum">
              <a:rPr lang="en-US" smtClean="0"/>
              <a:t>280</a:t>
            </a:fld>
            <a:endParaRPr lang="en-US"/>
          </a:p>
        </p:txBody>
      </p:sp>
      <p:sp>
        <p:nvSpPr>
          <p:cNvPr id="12" name="Rectangle 11">
            <a:extLst>
              <a:ext uri="{FF2B5EF4-FFF2-40B4-BE49-F238E27FC236}">
                <a16:creationId xmlns:a16="http://schemas.microsoft.com/office/drawing/2014/main" id="{ACFB543A-0168-6D66-B9ED-C4294D4F49AD}"/>
              </a:ext>
            </a:extLst>
          </p:cNvPr>
          <p:cNvSpPr/>
          <p:nvPr/>
        </p:nvSpPr>
        <p:spPr>
          <a:xfrm>
            <a:off x="5678311" y="164919"/>
            <a:ext cx="557213" cy="6324600"/>
          </a:xfrm>
          <a:prstGeom prst="rect">
            <a:avLst/>
          </a:prstGeom>
          <a:solidFill>
            <a:srgbClr val="00B0F0"/>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 name="TextBox 14">
            <a:extLst>
              <a:ext uri="{FF2B5EF4-FFF2-40B4-BE49-F238E27FC236}">
                <a16:creationId xmlns:a16="http://schemas.microsoft.com/office/drawing/2014/main" id="{DFA515A9-6081-EFE5-E87A-AA8E624E0494}"/>
              </a:ext>
            </a:extLst>
          </p:cNvPr>
          <p:cNvSpPr txBox="1"/>
          <p:nvPr/>
        </p:nvSpPr>
        <p:spPr>
          <a:xfrm>
            <a:off x="1219200" y="5661955"/>
            <a:ext cx="1463389" cy="369332"/>
          </a:xfrm>
          <a:prstGeom prst="rect">
            <a:avLst/>
          </a:prstGeom>
          <a:noFill/>
        </p:spPr>
        <p:txBody>
          <a:bodyPr wrap="square" rtlCol="0">
            <a:spAutoFit/>
          </a:bodyPr>
          <a:lstStyle/>
          <a:p>
            <a:r>
              <a:rPr lang="en-US" dirty="0"/>
              <a:t>Stream Flow</a:t>
            </a:r>
          </a:p>
        </p:txBody>
      </p:sp>
      <p:cxnSp>
        <p:nvCxnSpPr>
          <p:cNvPr id="16" name="Straight Arrow Connector 15">
            <a:extLst>
              <a:ext uri="{FF2B5EF4-FFF2-40B4-BE49-F238E27FC236}">
                <a16:creationId xmlns:a16="http://schemas.microsoft.com/office/drawing/2014/main" id="{9D00422C-85F1-F38D-2579-409CEAB95AA2}"/>
              </a:ext>
            </a:extLst>
          </p:cNvPr>
          <p:cNvCxnSpPr/>
          <p:nvPr/>
        </p:nvCxnSpPr>
        <p:spPr>
          <a:xfrm flipV="1">
            <a:off x="1866900" y="4980418"/>
            <a:ext cx="0" cy="58218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CF4D21BD-7461-2BBB-916B-D432EF34FDCB}"/>
              </a:ext>
            </a:extLst>
          </p:cNvPr>
          <p:cNvSpPr/>
          <p:nvPr/>
        </p:nvSpPr>
        <p:spPr>
          <a:xfrm>
            <a:off x="2742198" y="2804866"/>
            <a:ext cx="6429437" cy="1453088"/>
          </a:xfrm>
          <a:prstGeom prst="roundRect">
            <a:avLst/>
          </a:prstGeom>
          <a:solidFill>
            <a:sysClr val="windowText" lastClr="000000">
              <a:lumMod val="75000"/>
              <a:lumOff val="25000"/>
            </a:sysClr>
          </a:solidFill>
          <a:ln w="15875" cap="rnd" cmpd="sng" algn="ctr">
            <a:solidFill>
              <a:sysClr val="windowText" lastClr="000000">
                <a:lumMod val="85000"/>
                <a:lumOff val="15000"/>
              </a:sys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 name="TextBox 17">
            <a:extLst>
              <a:ext uri="{FF2B5EF4-FFF2-40B4-BE49-F238E27FC236}">
                <a16:creationId xmlns:a16="http://schemas.microsoft.com/office/drawing/2014/main" id="{1C583340-5339-87E0-76E2-9321C5ABC07D}"/>
              </a:ext>
            </a:extLst>
          </p:cNvPr>
          <p:cNvSpPr txBox="1"/>
          <p:nvPr/>
        </p:nvSpPr>
        <p:spPr>
          <a:xfrm>
            <a:off x="2858979" y="3397028"/>
            <a:ext cx="838200" cy="369332"/>
          </a:xfrm>
          <a:prstGeom prst="rect">
            <a:avLst/>
          </a:prstGeom>
          <a:noFill/>
        </p:spPr>
        <p:txBody>
          <a:bodyPr wrap="square" rtlCol="0">
            <a:spAutoFit/>
          </a:bodyPr>
          <a:lstStyle/>
          <a:p>
            <a:r>
              <a:rPr lang="en-US" dirty="0">
                <a:solidFill>
                  <a:prstClr val="white"/>
                </a:solidFill>
                <a:latin typeface="Candara"/>
              </a:rPr>
              <a:t>Road</a:t>
            </a:r>
          </a:p>
        </p:txBody>
      </p:sp>
      <p:sp>
        <p:nvSpPr>
          <p:cNvPr id="35" name="Rectangle: Rounded Corners 34">
            <a:extLst>
              <a:ext uri="{FF2B5EF4-FFF2-40B4-BE49-F238E27FC236}">
                <a16:creationId xmlns:a16="http://schemas.microsoft.com/office/drawing/2014/main" id="{86F3A07F-482A-DADF-DFB9-E697800AE90B}"/>
              </a:ext>
            </a:extLst>
          </p:cNvPr>
          <p:cNvSpPr/>
          <p:nvPr/>
        </p:nvSpPr>
        <p:spPr>
          <a:xfrm>
            <a:off x="5215415" y="5562600"/>
            <a:ext cx="1518409" cy="1033729"/>
          </a:xfrm>
          <a:prstGeom prst="roundRect">
            <a:avLst/>
          </a:prstGeom>
          <a:solidFill>
            <a:srgbClr val="1CADE4"/>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6" name="Rectangle: Rounded Corners 35">
            <a:extLst>
              <a:ext uri="{FF2B5EF4-FFF2-40B4-BE49-F238E27FC236}">
                <a16:creationId xmlns:a16="http://schemas.microsoft.com/office/drawing/2014/main" id="{8F8F9D2D-E939-6F2B-FA58-653CAFC6FB68}"/>
              </a:ext>
            </a:extLst>
          </p:cNvPr>
          <p:cNvSpPr/>
          <p:nvPr/>
        </p:nvSpPr>
        <p:spPr>
          <a:xfrm>
            <a:off x="5187907" y="0"/>
            <a:ext cx="1518409" cy="1559701"/>
          </a:xfrm>
          <a:prstGeom prst="roundRect">
            <a:avLst/>
          </a:prstGeom>
          <a:solidFill>
            <a:srgbClr val="1CADE4"/>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7" name="Isosceles Triangle 36">
            <a:extLst>
              <a:ext uri="{FF2B5EF4-FFF2-40B4-BE49-F238E27FC236}">
                <a16:creationId xmlns:a16="http://schemas.microsoft.com/office/drawing/2014/main" id="{CC4DC9D8-CB71-013C-2040-48ADF72E4D93}"/>
              </a:ext>
            </a:extLst>
          </p:cNvPr>
          <p:cNvSpPr/>
          <p:nvPr/>
        </p:nvSpPr>
        <p:spPr>
          <a:xfrm>
            <a:off x="5242927" y="3229146"/>
            <a:ext cx="1463389" cy="2417619"/>
          </a:xfrm>
          <a:prstGeom prst="triangle">
            <a:avLst/>
          </a:prstGeom>
          <a:solidFill>
            <a:srgbClr val="1CADE4"/>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 name="Chord 4">
            <a:extLst>
              <a:ext uri="{FF2B5EF4-FFF2-40B4-BE49-F238E27FC236}">
                <a16:creationId xmlns:a16="http://schemas.microsoft.com/office/drawing/2014/main" id="{5CE736AE-6CB5-A8E1-EBEC-BBDBB9C7D1B9}"/>
              </a:ext>
            </a:extLst>
          </p:cNvPr>
          <p:cNvSpPr/>
          <p:nvPr/>
        </p:nvSpPr>
        <p:spPr>
          <a:xfrm rot="17529824">
            <a:off x="5390715" y="3869023"/>
            <a:ext cx="1205346" cy="1226128"/>
          </a:xfrm>
          <a:prstGeom prst="chord">
            <a:avLst/>
          </a:prstGeom>
          <a:solidFill>
            <a:srgbClr val="1CADE4"/>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8" name="Isosceles Triangle 37">
            <a:extLst>
              <a:ext uri="{FF2B5EF4-FFF2-40B4-BE49-F238E27FC236}">
                <a16:creationId xmlns:a16="http://schemas.microsoft.com/office/drawing/2014/main" id="{FD2C5E20-F01A-D2EF-D500-37C512495C1F}"/>
              </a:ext>
            </a:extLst>
          </p:cNvPr>
          <p:cNvSpPr/>
          <p:nvPr/>
        </p:nvSpPr>
        <p:spPr>
          <a:xfrm rot="10800000">
            <a:off x="5187908" y="1341335"/>
            <a:ext cx="1518408" cy="2429982"/>
          </a:xfrm>
          <a:prstGeom prst="triangle">
            <a:avLst/>
          </a:prstGeom>
          <a:solidFill>
            <a:srgbClr val="1CADE4"/>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 name="Chord 6">
            <a:extLst>
              <a:ext uri="{FF2B5EF4-FFF2-40B4-BE49-F238E27FC236}">
                <a16:creationId xmlns:a16="http://schemas.microsoft.com/office/drawing/2014/main" id="{176E6CDB-4D4B-F386-6894-1C64A38E45F5}"/>
              </a:ext>
            </a:extLst>
          </p:cNvPr>
          <p:cNvSpPr/>
          <p:nvPr/>
        </p:nvSpPr>
        <p:spPr>
          <a:xfrm rot="6715984">
            <a:off x="5337348" y="1964223"/>
            <a:ext cx="1205346" cy="1226128"/>
          </a:xfrm>
          <a:prstGeom prst="chord">
            <a:avLst/>
          </a:prstGeom>
          <a:solidFill>
            <a:srgbClr val="1CADE4"/>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nvGrpSpPr>
          <p:cNvPr id="2" name="Group 2">
            <a:extLst>
              <a:ext uri="{FF2B5EF4-FFF2-40B4-BE49-F238E27FC236}">
                <a16:creationId xmlns:a16="http://schemas.microsoft.com/office/drawing/2014/main" id="{93E07EDA-BC54-98A1-FF9F-A3F1E31BFC04}"/>
              </a:ext>
            </a:extLst>
          </p:cNvPr>
          <p:cNvGrpSpPr/>
          <p:nvPr/>
        </p:nvGrpSpPr>
        <p:grpSpPr>
          <a:xfrm>
            <a:off x="5589173" y="3745174"/>
            <a:ext cx="872020" cy="1846942"/>
            <a:chOff x="5596425" y="4404951"/>
            <a:chExt cx="1162693" cy="2462589"/>
          </a:xfrm>
        </p:grpSpPr>
        <p:sp>
          <p:nvSpPr>
            <p:cNvPr id="3" name="Oval 2">
              <a:extLst>
                <a:ext uri="{FF2B5EF4-FFF2-40B4-BE49-F238E27FC236}">
                  <a16:creationId xmlns:a16="http://schemas.microsoft.com/office/drawing/2014/main" id="{F840DDD5-05E6-EC6B-DA2E-8B2F7418181D}"/>
                </a:ext>
              </a:extLst>
            </p:cNvPr>
            <p:cNvSpPr/>
            <p:nvPr/>
          </p:nvSpPr>
          <p:spPr>
            <a:xfrm>
              <a:off x="5808982" y="4404951"/>
              <a:ext cx="161947" cy="197421"/>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8" name="Oval 7">
              <a:extLst>
                <a:ext uri="{FF2B5EF4-FFF2-40B4-BE49-F238E27FC236}">
                  <a16:creationId xmlns:a16="http://schemas.microsoft.com/office/drawing/2014/main" id="{DE3664B5-3128-2F3C-B8DA-2F572495B358}"/>
                </a:ext>
              </a:extLst>
            </p:cNvPr>
            <p:cNvSpPr/>
            <p:nvPr/>
          </p:nvSpPr>
          <p:spPr>
            <a:xfrm>
              <a:off x="5905627" y="5927891"/>
              <a:ext cx="161946" cy="197421"/>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9" name="Oval 8">
              <a:extLst>
                <a:ext uri="{FF2B5EF4-FFF2-40B4-BE49-F238E27FC236}">
                  <a16:creationId xmlns:a16="http://schemas.microsoft.com/office/drawing/2014/main" id="{622750F4-0742-FA74-61BF-5E0A2645818F}"/>
                </a:ext>
              </a:extLst>
            </p:cNvPr>
            <p:cNvSpPr/>
            <p:nvPr/>
          </p:nvSpPr>
          <p:spPr>
            <a:xfrm>
              <a:off x="6211583" y="6268960"/>
              <a:ext cx="206375" cy="240264"/>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10" name="Oval 9">
              <a:extLst>
                <a:ext uri="{FF2B5EF4-FFF2-40B4-BE49-F238E27FC236}">
                  <a16:creationId xmlns:a16="http://schemas.microsoft.com/office/drawing/2014/main" id="{8585910A-BFBC-990C-9644-4534FF97BB53}"/>
                </a:ext>
              </a:extLst>
            </p:cNvPr>
            <p:cNvSpPr/>
            <p:nvPr/>
          </p:nvSpPr>
          <p:spPr>
            <a:xfrm>
              <a:off x="6185691" y="5657033"/>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11" name="Oval 10">
              <a:extLst>
                <a:ext uri="{FF2B5EF4-FFF2-40B4-BE49-F238E27FC236}">
                  <a16:creationId xmlns:a16="http://schemas.microsoft.com/office/drawing/2014/main" id="{AFB21BAC-6533-F309-FF6C-E56846AC58B8}"/>
                </a:ext>
              </a:extLst>
            </p:cNvPr>
            <p:cNvSpPr/>
            <p:nvPr/>
          </p:nvSpPr>
          <p:spPr>
            <a:xfrm>
              <a:off x="5970929" y="5519205"/>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17" name="Oval 16">
              <a:extLst>
                <a:ext uri="{FF2B5EF4-FFF2-40B4-BE49-F238E27FC236}">
                  <a16:creationId xmlns:a16="http://schemas.microsoft.com/office/drawing/2014/main" id="{6E0A8523-D8AB-A176-255E-877BEA0AE4AE}"/>
                </a:ext>
              </a:extLst>
            </p:cNvPr>
            <p:cNvSpPr/>
            <p:nvPr/>
          </p:nvSpPr>
          <p:spPr>
            <a:xfrm>
              <a:off x="6095797" y="4796822"/>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19" name="Oval 18">
              <a:extLst>
                <a:ext uri="{FF2B5EF4-FFF2-40B4-BE49-F238E27FC236}">
                  <a16:creationId xmlns:a16="http://schemas.microsoft.com/office/drawing/2014/main" id="{44186A54-E439-585E-DF56-3AF40F0709F0}"/>
                </a:ext>
              </a:extLst>
            </p:cNvPr>
            <p:cNvSpPr/>
            <p:nvPr/>
          </p:nvSpPr>
          <p:spPr>
            <a:xfrm>
              <a:off x="6317330" y="5324743"/>
              <a:ext cx="206375" cy="240264"/>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20" name="Oval 19">
              <a:extLst>
                <a:ext uri="{FF2B5EF4-FFF2-40B4-BE49-F238E27FC236}">
                  <a16:creationId xmlns:a16="http://schemas.microsoft.com/office/drawing/2014/main" id="{10D38550-41AB-C9F1-EE7F-B5C7D6469237}"/>
                </a:ext>
              </a:extLst>
            </p:cNvPr>
            <p:cNvSpPr/>
            <p:nvPr/>
          </p:nvSpPr>
          <p:spPr>
            <a:xfrm rot="3942739">
              <a:off x="6096192" y="5825824"/>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21" name="Oval 20">
              <a:extLst>
                <a:ext uri="{FF2B5EF4-FFF2-40B4-BE49-F238E27FC236}">
                  <a16:creationId xmlns:a16="http://schemas.microsoft.com/office/drawing/2014/main" id="{957ACF11-8A49-21F5-FCCC-EC1BFA2188E2}"/>
                </a:ext>
              </a:extLst>
            </p:cNvPr>
            <p:cNvSpPr/>
            <p:nvPr/>
          </p:nvSpPr>
          <p:spPr>
            <a:xfrm rot="3942739">
              <a:off x="5916054" y="5347956"/>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22" name="Oval 21">
              <a:extLst>
                <a:ext uri="{FF2B5EF4-FFF2-40B4-BE49-F238E27FC236}">
                  <a16:creationId xmlns:a16="http://schemas.microsoft.com/office/drawing/2014/main" id="{9070FE42-4104-921B-4F36-5D826B61F2A6}"/>
                </a:ext>
              </a:extLst>
            </p:cNvPr>
            <p:cNvSpPr/>
            <p:nvPr/>
          </p:nvSpPr>
          <p:spPr>
            <a:xfrm rot="3942739">
              <a:off x="5931023" y="6327105"/>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23" name="Oval 22">
              <a:extLst>
                <a:ext uri="{FF2B5EF4-FFF2-40B4-BE49-F238E27FC236}">
                  <a16:creationId xmlns:a16="http://schemas.microsoft.com/office/drawing/2014/main" id="{5481A23D-51C6-6D8A-415C-C5FCC57CD4AC}"/>
                </a:ext>
              </a:extLst>
            </p:cNvPr>
            <p:cNvSpPr/>
            <p:nvPr/>
          </p:nvSpPr>
          <p:spPr>
            <a:xfrm rot="3942739">
              <a:off x="6257575" y="4737512"/>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24" name="Rectangle 23">
              <a:extLst>
                <a:ext uri="{FF2B5EF4-FFF2-40B4-BE49-F238E27FC236}">
                  <a16:creationId xmlns:a16="http://schemas.microsoft.com/office/drawing/2014/main" id="{91B74299-B9EB-0C16-1190-2E75960334BB}"/>
                </a:ext>
              </a:extLst>
            </p:cNvPr>
            <p:cNvSpPr/>
            <p:nvPr/>
          </p:nvSpPr>
          <p:spPr>
            <a:xfrm rot="4910715">
              <a:off x="6251803" y="6360225"/>
              <a:ext cx="877991" cy="136639"/>
            </a:xfrm>
            <a:prstGeom prst="rect">
              <a:avLst/>
            </a:prstGeom>
            <a:solidFill>
              <a:srgbClr val="663300"/>
            </a:solidFill>
            <a:ln>
              <a:solidFill>
                <a:srgbClr val="462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25" name="Rectangle 24">
              <a:extLst>
                <a:ext uri="{FF2B5EF4-FFF2-40B4-BE49-F238E27FC236}">
                  <a16:creationId xmlns:a16="http://schemas.microsoft.com/office/drawing/2014/main" id="{5ABFCCD0-C107-680C-F585-73865EFBB80C}"/>
                </a:ext>
              </a:extLst>
            </p:cNvPr>
            <p:cNvSpPr/>
            <p:nvPr/>
          </p:nvSpPr>
          <p:spPr>
            <a:xfrm rot="5856299">
              <a:off x="5026783" y="6062144"/>
              <a:ext cx="1188769" cy="49485"/>
            </a:xfrm>
            <a:prstGeom prst="rect">
              <a:avLst/>
            </a:prstGeom>
            <a:solidFill>
              <a:srgbClr val="663300"/>
            </a:solidFill>
            <a:ln>
              <a:solidFill>
                <a:srgbClr val="462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26" name="Oval 25">
              <a:extLst>
                <a:ext uri="{FF2B5EF4-FFF2-40B4-BE49-F238E27FC236}">
                  <a16:creationId xmlns:a16="http://schemas.microsoft.com/office/drawing/2014/main" id="{1587E071-10C5-798A-89A5-69558E463CA8}"/>
                </a:ext>
              </a:extLst>
            </p:cNvPr>
            <p:cNvSpPr/>
            <p:nvPr/>
          </p:nvSpPr>
          <p:spPr>
            <a:xfrm>
              <a:off x="5970929" y="4995867"/>
              <a:ext cx="161947" cy="197421"/>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grpSp>
      <p:sp>
        <p:nvSpPr>
          <p:cNvPr id="14" name="Rectangle: Rounded Corners 13">
            <a:extLst>
              <a:ext uri="{FF2B5EF4-FFF2-40B4-BE49-F238E27FC236}">
                <a16:creationId xmlns:a16="http://schemas.microsoft.com/office/drawing/2014/main" id="{99236864-FB39-A1A2-A5E5-E44523D5B646}"/>
              </a:ext>
            </a:extLst>
          </p:cNvPr>
          <p:cNvSpPr/>
          <p:nvPr/>
        </p:nvSpPr>
        <p:spPr>
          <a:xfrm rot="16200000">
            <a:off x="5177066" y="3164624"/>
            <a:ext cx="1559701" cy="708065"/>
          </a:xfrm>
          <a:prstGeom prst="roundRect">
            <a:avLst/>
          </a:prstGeom>
          <a:solidFill>
            <a:sysClr val="window" lastClr="FFFFFF">
              <a:lumMod val="75000"/>
            </a:sysClr>
          </a:solidFill>
          <a:ln w="15875" cap="rnd" cmpd="sng" algn="ctr">
            <a:solidFill>
              <a:sysClr val="window" lastClr="FFFFFF">
                <a:lumMod val="50000"/>
              </a:sys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Tree>
    <p:extLst>
      <p:ext uri="{BB962C8B-B14F-4D97-AF65-F5344CB8AC3E}">
        <p14:creationId xmlns:p14="http://schemas.microsoft.com/office/powerpoint/2010/main" val="720661617"/>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3E4EAFC-1722-6C45-7088-F649AEC0766B}"/>
              </a:ext>
            </a:extLst>
          </p:cNvPr>
          <p:cNvSpPr>
            <a:spLocks noGrp="1"/>
          </p:cNvSpPr>
          <p:nvPr>
            <p:ph type="sldNum" sz="quarter" idx="12"/>
          </p:nvPr>
        </p:nvSpPr>
        <p:spPr/>
        <p:txBody>
          <a:bodyPr/>
          <a:lstStyle/>
          <a:p>
            <a:fld id="{330EA680-D336-4FF7-8B7A-9848BB0A1C32}" type="slidenum">
              <a:rPr lang="en-US" smtClean="0"/>
              <a:t>281</a:t>
            </a:fld>
            <a:endParaRPr lang="en-US"/>
          </a:p>
        </p:txBody>
      </p:sp>
      <p:sp>
        <p:nvSpPr>
          <p:cNvPr id="12" name="Rectangle 11">
            <a:extLst>
              <a:ext uri="{FF2B5EF4-FFF2-40B4-BE49-F238E27FC236}">
                <a16:creationId xmlns:a16="http://schemas.microsoft.com/office/drawing/2014/main" id="{ACFB543A-0168-6D66-B9ED-C4294D4F49AD}"/>
              </a:ext>
            </a:extLst>
          </p:cNvPr>
          <p:cNvSpPr/>
          <p:nvPr/>
        </p:nvSpPr>
        <p:spPr>
          <a:xfrm>
            <a:off x="5678311" y="164919"/>
            <a:ext cx="557213" cy="6324600"/>
          </a:xfrm>
          <a:prstGeom prst="rect">
            <a:avLst/>
          </a:prstGeom>
          <a:solidFill>
            <a:srgbClr val="00B0F0"/>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 name="TextBox 14">
            <a:extLst>
              <a:ext uri="{FF2B5EF4-FFF2-40B4-BE49-F238E27FC236}">
                <a16:creationId xmlns:a16="http://schemas.microsoft.com/office/drawing/2014/main" id="{DFA515A9-6081-EFE5-E87A-AA8E624E0494}"/>
              </a:ext>
            </a:extLst>
          </p:cNvPr>
          <p:cNvSpPr txBox="1"/>
          <p:nvPr/>
        </p:nvSpPr>
        <p:spPr>
          <a:xfrm>
            <a:off x="1219200" y="5661955"/>
            <a:ext cx="1463389" cy="369332"/>
          </a:xfrm>
          <a:prstGeom prst="rect">
            <a:avLst/>
          </a:prstGeom>
          <a:noFill/>
        </p:spPr>
        <p:txBody>
          <a:bodyPr wrap="square" rtlCol="0">
            <a:spAutoFit/>
          </a:bodyPr>
          <a:lstStyle/>
          <a:p>
            <a:r>
              <a:rPr lang="en-US" dirty="0"/>
              <a:t>Stream Flow</a:t>
            </a:r>
          </a:p>
        </p:txBody>
      </p:sp>
      <p:cxnSp>
        <p:nvCxnSpPr>
          <p:cNvPr id="16" name="Straight Arrow Connector 15">
            <a:extLst>
              <a:ext uri="{FF2B5EF4-FFF2-40B4-BE49-F238E27FC236}">
                <a16:creationId xmlns:a16="http://schemas.microsoft.com/office/drawing/2014/main" id="{9D00422C-85F1-F38D-2579-409CEAB95AA2}"/>
              </a:ext>
            </a:extLst>
          </p:cNvPr>
          <p:cNvCxnSpPr/>
          <p:nvPr/>
        </p:nvCxnSpPr>
        <p:spPr>
          <a:xfrm flipV="1">
            <a:off x="1866900" y="4980418"/>
            <a:ext cx="0" cy="58218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CF4D21BD-7461-2BBB-916B-D432EF34FDCB}"/>
              </a:ext>
            </a:extLst>
          </p:cNvPr>
          <p:cNvSpPr/>
          <p:nvPr/>
        </p:nvSpPr>
        <p:spPr>
          <a:xfrm>
            <a:off x="2742198" y="2804866"/>
            <a:ext cx="6429437" cy="1453088"/>
          </a:xfrm>
          <a:prstGeom prst="roundRect">
            <a:avLst/>
          </a:prstGeom>
          <a:solidFill>
            <a:sysClr val="windowText" lastClr="000000">
              <a:lumMod val="75000"/>
              <a:lumOff val="25000"/>
            </a:sysClr>
          </a:solidFill>
          <a:ln w="15875" cap="rnd" cmpd="sng" algn="ctr">
            <a:solidFill>
              <a:sysClr val="windowText" lastClr="000000">
                <a:lumMod val="85000"/>
                <a:lumOff val="15000"/>
              </a:sys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 name="TextBox 17">
            <a:extLst>
              <a:ext uri="{FF2B5EF4-FFF2-40B4-BE49-F238E27FC236}">
                <a16:creationId xmlns:a16="http://schemas.microsoft.com/office/drawing/2014/main" id="{1C583340-5339-87E0-76E2-9321C5ABC07D}"/>
              </a:ext>
            </a:extLst>
          </p:cNvPr>
          <p:cNvSpPr txBox="1"/>
          <p:nvPr/>
        </p:nvSpPr>
        <p:spPr>
          <a:xfrm>
            <a:off x="2858979" y="3397028"/>
            <a:ext cx="838200" cy="369332"/>
          </a:xfrm>
          <a:prstGeom prst="rect">
            <a:avLst/>
          </a:prstGeom>
          <a:noFill/>
        </p:spPr>
        <p:txBody>
          <a:bodyPr wrap="square" rtlCol="0">
            <a:spAutoFit/>
          </a:bodyPr>
          <a:lstStyle/>
          <a:p>
            <a:r>
              <a:rPr lang="en-US" dirty="0">
                <a:solidFill>
                  <a:prstClr val="white"/>
                </a:solidFill>
                <a:latin typeface="Candara"/>
              </a:rPr>
              <a:t>Road</a:t>
            </a:r>
          </a:p>
        </p:txBody>
      </p:sp>
      <p:sp>
        <p:nvSpPr>
          <p:cNvPr id="35" name="Rectangle: Rounded Corners 34">
            <a:extLst>
              <a:ext uri="{FF2B5EF4-FFF2-40B4-BE49-F238E27FC236}">
                <a16:creationId xmlns:a16="http://schemas.microsoft.com/office/drawing/2014/main" id="{86F3A07F-482A-DADF-DFB9-E697800AE90B}"/>
              </a:ext>
            </a:extLst>
          </p:cNvPr>
          <p:cNvSpPr/>
          <p:nvPr/>
        </p:nvSpPr>
        <p:spPr>
          <a:xfrm>
            <a:off x="5215415" y="5562600"/>
            <a:ext cx="1518409" cy="1033729"/>
          </a:xfrm>
          <a:prstGeom prst="roundRect">
            <a:avLst/>
          </a:prstGeom>
          <a:solidFill>
            <a:srgbClr val="1CADE4"/>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6" name="Rectangle: Rounded Corners 35">
            <a:extLst>
              <a:ext uri="{FF2B5EF4-FFF2-40B4-BE49-F238E27FC236}">
                <a16:creationId xmlns:a16="http://schemas.microsoft.com/office/drawing/2014/main" id="{8F8F9D2D-E939-6F2B-FA58-653CAFC6FB68}"/>
              </a:ext>
            </a:extLst>
          </p:cNvPr>
          <p:cNvSpPr/>
          <p:nvPr/>
        </p:nvSpPr>
        <p:spPr>
          <a:xfrm>
            <a:off x="5187907" y="0"/>
            <a:ext cx="1518409" cy="1559701"/>
          </a:xfrm>
          <a:prstGeom prst="roundRect">
            <a:avLst/>
          </a:prstGeom>
          <a:solidFill>
            <a:srgbClr val="1CADE4"/>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7" name="Isosceles Triangle 36">
            <a:extLst>
              <a:ext uri="{FF2B5EF4-FFF2-40B4-BE49-F238E27FC236}">
                <a16:creationId xmlns:a16="http://schemas.microsoft.com/office/drawing/2014/main" id="{CC4DC9D8-CB71-013C-2040-48ADF72E4D93}"/>
              </a:ext>
            </a:extLst>
          </p:cNvPr>
          <p:cNvSpPr/>
          <p:nvPr/>
        </p:nvSpPr>
        <p:spPr>
          <a:xfrm>
            <a:off x="5242927" y="3229146"/>
            <a:ext cx="1463389" cy="2417619"/>
          </a:xfrm>
          <a:prstGeom prst="triangle">
            <a:avLst/>
          </a:prstGeom>
          <a:solidFill>
            <a:srgbClr val="1CADE4"/>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 name="Chord 4">
            <a:extLst>
              <a:ext uri="{FF2B5EF4-FFF2-40B4-BE49-F238E27FC236}">
                <a16:creationId xmlns:a16="http://schemas.microsoft.com/office/drawing/2014/main" id="{5CE736AE-6CB5-A8E1-EBEC-BBDBB9C7D1B9}"/>
              </a:ext>
            </a:extLst>
          </p:cNvPr>
          <p:cNvSpPr/>
          <p:nvPr/>
        </p:nvSpPr>
        <p:spPr>
          <a:xfrm rot="17529824">
            <a:off x="5390715" y="3869023"/>
            <a:ext cx="1205346" cy="1226128"/>
          </a:xfrm>
          <a:prstGeom prst="chord">
            <a:avLst/>
          </a:prstGeom>
          <a:solidFill>
            <a:srgbClr val="1CADE4"/>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8" name="Isosceles Triangle 37">
            <a:extLst>
              <a:ext uri="{FF2B5EF4-FFF2-40B4-BE49-F238E27FC236}">
                <a16:creationId xmlns:a16="http://schemas.microsoft.com/office/drawing/2014/main" id="{FD2C5E20-F01A-D2EF-D500-37C512495C1F}"/>
              </a:ext>
            </a:extLst>
          </p:cNvPr>
          <p:cNvSpPr/>
          <p:nvPr/>
        </p:nvSpPr>
        <p:spPr>
          <a:xfrm rot="10800000">
            <a:off x="5187908" y="1341335"/>
            <a:ext cx="1518408" cy="2429982"/>
          </a:xfrm>
          <a:prstGeom prst="triangle">
            <a:avLst/>
          </a:prstGeom>
          <a:solidFill>
            <a:srgbClr val="1CADE4"/>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 name="Chord 6">
            <a:extLst>
              <a:ext uri="{FF2B5EF4-FFF2-40B4-BE49-F238E27FC236}">
                <a16:creationId xmlns:a16="http://schemas.microsoft.com/office/drawing/2014/main" id="{176E6CDB-4D4B-F386-6894-1C64A38E45F5}"/>
              </a:ext>
            </a:extLst>
          </p:cNvPr>
          <p:cNvSpPr/>
          <p:nvPr/>
        </p:nvSpPr>
        <p:spPr>
          <a:xfrm rot="6715984">
            <a:off x="5337348" y="1964223"/>
            <a:ext cx="1205346" cy="1226128"/>
          </a:xfrm>
          <a:prstGeom prst="chord">
            <a:avLst/>
          </a:prstGeom>
          <a:solidFill>
            <a:srgbClr val="1CADE4"/>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 name="Rectangle: Rounded Corners 13">
            <a:extLst>
              <a:ext uri="{FF2B5EF4-FFF2-40B4-BE49-F238E27FC236}">
                <a16:creationId xmlns:a16="http://schemas.microsoft.com/office/drawing/2014/main" id="{99236864-FB39-A1A2-A5E5-E44523D5B646}"/>
              </a:ext>
            </a:extLst>
          </p:cNvPr>
          <p:cNvSpPr/>
          <p:nvPr/>
        </p:nvSpPr>
        <p:spPr>
          <a:xfrm rot="16200000">
            <a:off x="5177066" y="3164624"/>
            <a:ext cx="1559701" cy="708065"/>
          </a:xfrm>
          <a:prstGeom prst="roundRect">
            <a:avLst/>
          </a:prstGeom>
          <a:solidFill>
            <a:sysClr val="window" lastClr="FFFFFF">
              <a:lumMod val="75000"/>
            </a:sysClr>
          </a:solidFill>
          <a:ln w="15875" cap="rnd" cmpd="sng" algn="ctr">
            <a:solidFill>
              <a:sysClr val="window" lastClr="FFFFFF">
                <a:lumMod val="50000"/>
              </a:sys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3" name="Oval 32">
            <a:extLst>
              <a:ext uri="{FF2B5EF4-FFF2-40B4-BE49-F238E27FC236}">
                <a16:creationId xmlns:a16="http://schemas.microsoft.com/office/drawing/2014/main" id="{119CB829-0169-E6B8-8AE9-630A7C1D7EF5}"/>
              </a:ext>
            </a:extLst>
          </p:cNvPr>
          <p:cNvSpPr/>
          <p:nvPr/>
        </p:nvSpPr>
        <p:spPr>
          <a:xfrm rot="645263">
            <a:off x="5219440" y="2179568"/>
            <a:ext cx="483101" cy="768896"/>
          </a:xfrm>
          <a:prstGeom prst="ellipse">
            <a:avLst/>
          </a:prstGeom>
          <a:solidFill>
            <a:srgbClr val="1CADE4"/>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4" name="Oval 33">
            <a:extLst>
              <a:ext uri="{FF2B5EF4-FFF2-40B4-BE49-F238E27FC236}">
                <a16:creationId xmlns:a16="http://schemas.microsoft.com/office/drawing/2014/main" id="{54620BB3-7B06-62C5-F7E8-164DB5F2667F}"/>
              </a:ext>
            </a:extLst>
          </p:cNvPr>
          <p:cNvSpPr/>
          <p:nvPr/>
        </p:nvSpPr>
        <p:spPr>
          <a:xfrm rot="20893942">
            <a:off x="6232085" y="2143405"/>
            <a:ext cx="483101" cy="768896"/>
          </a:xfrm>
          <a:prstGeom prst="ellipse">
            <a:avLst/>
          </a:prstGeom>
          <a:solidFill>
            <a:srgbClr val="1CADE4"/>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9" name="Rectangle: Rounded Corners 38">
            <a:extLst>
              <a:ext uri="{FF2B5EF4-FFF2-40B4-BE49-F238E27FC236}">
                <a16:creationId xmlns:a16="http://schemas.microsoft.com/office/drawing/2014/main" id="{52C52FD1-371C-3D9E-54EB-DABB28A658D4}"/>
              </a:ext>
            </a:extLst>
          </p:cNvPr>
          <p:cNvSpPr/>
          <p:nvPr/>
        </p:nvSpPr>
        <p:spPr>
          <a:xfrm rot="1322832">
            <a:off x="6346158" y="2722332"/>
            <a:ext cx="114300" cy="150205"/>
          </a:xfrm>
          <a:prstGeom prst="roundRect">
            <a:avLst/>
          </a:prstGeom>
          <a:solidFill>
            <a:sysClr val="windowText" lastClr="000000">
              <a:lumMod val="75000"/>
              <a:lumOff val="25000"/>
            </a:sysClr>
          </a:solidFill>
          <a:ln w="15875" cap="rnd" cmpd="sng" algn="ctr">
            <a:solidFill>
              <a:sysClr val="windowText" lastClr="000000">
                <a:lumMod val="85000"/>
                <a:lumOff val="15000"/>
              </a:sys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0" name="Rectangle: Rounded Corners 39">
            <a:extLst>
              <a:ext uri="{FF2B5EF4-FFF2-40B4-BE49-F238E27FC236}">
                <a16:creationId xmlns:a16="http://schemas.microsoft.com/office/drawing/2014/main" id="{EEBB3556-1891-E485-D8D8-E3B72B4D68E2}"/>
              </a:ext>
            </a:extLst>
          </p:cNvPr>
          <p:cNvSpPr/>
          <p:nvPr/>
        </p:nvSpPr>
        <p:spPr>
          <a:xfrm>
            <a:off x="6477412" y="2675044"/>
            <a:ext cx="169078" cy="203957"/>
          </a:xfrm>
          <a:prstGeom prst="roundRect">
            <a:avLst/>
          </a:prstGeom>
          <a:solidFill>
            <a:sysClr val="windowText" lastClr="000000">
              <a:lumMod val="75000"/>
              <a:lumOff val="25000"/>
            </a:sysClr>
          </a:solidFill>
          <a:ln w="15875" cap="rnd" cmpd="sng" algn="ctr">
            <a:solidFill>
              <a:sysClr val="windowText" lastClr="000000">
                <a:lumMod val="85000"/>
                <a:lumOff val="15000"/>
              </a:sys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1" name="Rectangle: Rounded Corners 40">
            <a:extLst>
              <a:ext uri="{FF2B5EF4-FFF2-40B4-BE49-F238E27FC236}">
                <a16:creationId xmlns:a16="http://schemas.microsoft.com/office/drawing/2014/main" id="{9065A6EF-D2E9-44D5-0117-7C812069EA03}"/>
              </a:ext>
            </a:extLst>
          </p:cNvPr>
          <p:cNvSpPr/>
          <p:nvPr/>
        </p:nvSpPr>
        <p:spPr>
          <a:xfrm rot="5880205">
            <a:off x="5459010" y="2761019"/>
            <a:ext cx="169078" cy="132936"/>
          </a:xfrm>
          <a:prstGeom prst="roundRect">
            <a:avLst/>
          </a:prstGeom>
          <a:solidFill>
            <a:sysClr val="windowText" lastClr="000000">
              <a:lumMod val="75000"/>
              <a:lumOff val="25000"/>
            </a:sysClr>
          </a:solidFill>
          <a:ln w="15875" cap="rnd" cmpd="sng" algn="ctr">
            <a:solidFill>
              <a:sysClr val="windowText" lastClr="000000">
                <a:lumMod val="85000"/>
                <a:lumOff val="15000"/>
              </a:sys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2" name="Rectangle: Rounded Corners 41">
            <a:extLst>
              <a:ext uri="{FF2B5EF4-FFF2-40B4-BE49-F238E27FC236}">
                <a16:creationId xmlns:a16="http://schemas.microsoft.com/office/drawing/2014/main" id="{369CC64E-3D1D-9B85-D9E0-91462E0B84BA}"/>
              </a:ext>
            </a:extLst>
          </p:cNvPr>
          <p:cNvSpPr/>
          <p:nvPr/>
        </p:nvSpPr>
        <p:spPr>
          <a:xfrm rot="20623410">
            <a:off x="5229047" y="2766681"/>
            <a:ext cx="229255" cy="159595"/>
          </a:xfrm>
          <a:prstGeom prst="roundRect">
            <a:avLst/>
          </a:prstGeom>
          <a:solidFill>
            <a:sysClr val="windowText" lastClr="000000">
              <a:lumMod val="75000"/>
              <a:lumOff val="25000"/>
            </a:sysClr>
          </a:solidFill>
          <a:ln w="15875" cap="rnd" cmpd="sng" algn="ctr">
            <a:solidFill>
              <a:sysClr val="windowText" lastClr="000000">
                <a:lumMod val="85000"/>
                <a:lumOff val="15000"/>
              </a:sys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nvGrpSpPr>
          <p:cNvPr id="67" name="Group 6">
            <a:extLst>
              <a:ext uri="{FF2B5EF4-FFF2-40B4-BE49-F238E27FC236}">
                <a16:creationId xmlns:a16="http://schemas.microsoft.com/office/drawing/2014/main" id="{7ACC8A76-6F44-DC93-1280-FD885F8C64FD}"/>
              </a:ext>
            </a:extLst>
          </p:cNvPr>
          <p:cNvGrpSpPr/>
          <p:nvPr/>
        </p:nvGrpSpPr>
        <p:grpSpPr>
          <a:xfrm>
            <a:off x="5708178" y="4355694"/>
            <a:ext cx="527346" cy="856599"/>
            <a:chOff x="2004958" y="5020686"/>
            <a:chExt cx="703128" cy="1142132"/>
          </a:xfrm>
        </p:grpSpPr>
        <p:sp>
          <p:nvSpPr>
            <p:cNvPr id="68" name="Oval 67">
              <a:extLst>
                <a:ext uri="{FF2B5EF4-FFF2-40B4-BE49-F238E27FC236}">
                  <a16:creationId xmlns:a16="http://schemas.microsoft.com/office/drawing/2014/main" id="{F19762AE-C67C-76DF-D3F2-0A31696D4DC2}"/>
                </a:ext>
              </a:extLst>
            </p:cNvPr>
            <p:cNvSpPr/>
            <p:nvPr/>
          </p:nvSpPr>
          <p:spPr>
            <a:xfrm>
              <a:off x="2360057" y="5082633"/>
              <a:ext cx="161946" cy="197421"/>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69" name="Oval 68">
              <a:extLst>
                <a:ext uri="{FF2B5EF4-FFF2-40B4-BE49-F238E27FC236}">
                  <a16:creationId xmlns:a16="http://schemas.microsoft.com/office/drawing/2014/main" id="{FCAF0318-8208-CC37-D7DF-4462B9BA1A03}"/>
                </a:ext>
              </a:extLst>
            </p:cNvPr>
            <p:cNvSpPr/>
            <p:nvPr/>
          </p:nvSpPr>
          <p:spPr>
            <a:xfrm>
              <a:off x="2256351" y="5965397"/>
              <a:ext cx="161946" cy="197421"/>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70" name="Oval 69">
              <a:extLst>
                <a:ext uri="{FF2B5EF4-FFF2-40B4-BE49-F238E27FC236}">
                  <a16:creationId xmlns:a16="http://schemas.microsoft.com/office/drawing/2014/main" id="{6EE96902-7A87-806C-26AC-B04D305D65DF}"/>
                </a:ext>
              </a:extLst>
            </p:cNvPr>
            <p:cNvSpPr/>
            <p:nvPr/>
          </p:nvSpPr>
          <p:spPr>
            <a:xfrm>
              <a:off x="2094406" y="5680899"/>
              <a:ext cx="161946" cy="197421"/>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71" name="Oval 70">
              <a:extLst>
                <a:ext uri="{FF2B5EF4-FFF2-40B4-BE49-F238E27FC236}">
                  <a16:creationId xmlns:a16="http://schemas.microsoft.com/office/drawing/2014/main" id="{13795AD7-A6C4-1F5F-5F0F-B564436EB352}"/>
                </a:ext>
              </a:extLst>
            </p:cNvPr>
            <p:cNvSpPr/>
            <p:nvPr/>
          </p:nvSpPr>
          <p:spPr>
            <a:xfrm>
              <a:off x="2063124" y="5058963"/>
              <a:ext cx="161946" cy="197421"/>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72" name="Oval 71">
              <a:extLst>
                <a:ext uri="{FF2B5EF4-FFF2-40B4-BE49-F238E27FC236}">
                  <a16:creationId xmlns:a16="http://schemas.microsoft.com/office/drawing/2014/main" id="{7EFEDF36-213E-6856-510C-29744A799E48}"/>
                </a:ext>
              </a:extLst>
            </p:cNvPr>
            <p:cNvSpPr/>
            <p:nvPr/>
          </p:nvSpPr>
          <p:spPr>
            <a:xfrm>
              <a:off x="2247640" y="5424091"/>
              <a:ext cx="161946" cy="197421"/>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73" name="Oval 72">
              <a:extLst>
                <a:ext uri="{FF2B5EF4-FFF2-40B4-BE49-F238E27FC236}">
                  <a16:creationId xmlns:a16="http://schemas.microsoft.com/office/drawing/2014/main" id="{0CE234FE-AFE9-38AB-632B-743D818FDDDD}"/>
                </a:ext>
              </a:extLst>
            </p:cNvPr>
            <p:cNvSpPr/>
            <p:nvPr/>
          </p:nvSpPr>
          <p:spPr>
            <a:xfrm>
              <a:off x="2501712" y="5340747"/>
              <a:ext cx="206374" cy="240264"/>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74" name="Oval 73">
              <a:extLst>
                <a:ext uri="{FF2B5EF4-FFF2-40B4-BE49-F238E27FC236}">
                  <a16:creationId xmlns:a16="http://schemas.microsoft.com/office/drawing/2014/main" id="{2DFD5BF3-766A-D270-4A65-3D1D9907CA01}"/>
                </a:ext>
              </a:extLst>
            </p:cNvPr>
            <p:cNvSpPr/>
            <p:nvPr/>
          </p:nvSpPr>
          <p:spPr>
            <a:xfrm>
              <a:off x="2241094" y="5668924"/>
              <a:ext cx="206374" cy="240264"/>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75" name="Oval 74">
              <a:extLst>
                <a:ext uri="{FF2B5EF4-FFF2-40B4-BE49-F238E27FC236}">
                  <a16:creationId xmlns:a16="http://schemas.microsoft.com/office/drawing/2014/main" id="{99C4FCAF-B645-B618-56B2-7CAD07AB3398}"/>
                </a:ext>
              </a:extLst>
            </p:cNvPr>
            <p:cNvSpPr/>
            <p:nvPr/>
          </p:nvSpPr>
          <p:spPr>
            <a:xfrm>
              <a:off x="2153165" y="5157674"/>
              <a:ext cx="206374" cy="240264"/>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76" name="Oval 75">
              <a:extLst>
                <a:ext uri="{FF2B5EF4-FFF2-40B4-BE49-F238E27FC236}">
                  <a16:creationId xmlns:a16="http://schemas.microsoft.com/office/drawing/2014/main" id="{05199F2B-9C91-A975-9DD7-9773ADBBCC79}"/>
                </a:ext>
              </a:extLst>
            </p:cNvPr>
            <p:cNvSpPr/>
            <p:nvPr/>
          </p:nvSpPr>
          <p:spPr>
            <a:xfrm>
              <a:off x="2018696" y="5384704"/>
              <a:ext cx="206374" cy="240264"/>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77" name="Oval 76">
              <a:extLst>
                <a:ext uri="{FF2B5EF4-FFF2-40B4-BE49-F238E27FC236}">
                  <a16:creationId xmlns:a16="http://schemas.microsoft.com/office/drawing/2014/main" id="{4D53D627-33B7-4707-4F55-B95D11E63D48}"/>
                </a:ext>
              </a:extLst>
            </p:cNvPr>
            <p:cNvSpPr/>
            <p:nvPr/>
          </p:nvSpPr>
          <p:spPr>
            <a:xfrm>
              <a:off x="2229115" y="5077168"/>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78" name="Oval 77">
              <a:extLst>
                <a:ext uri="{FF2B5EF4-FFF2-40B4-BE49-F238E27FC236}">
                  <a16:creationId xmlns:a16="http://schemas.microsoft.com/office/drawing/2014/main" id="{315A7A4B-85AD-9D17-589F-1A050ABA22E2}"/>
                </a:ext>
              </a:extLst>
            </p:cNvPr>
            <p:cNvSpPr/>
            <p:nvPr/>
          </p:nvSpPr>
          <p:spPr>
            <a:xfrm>
              <a:off x="2436615" y="5807220"/>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79" name="Oval 78">
              <a:extLst>
                <a:ext uri="{FF2B5EF4-FFF2-40B4-BE49-F238E27FC236}">
                  <a16:creationId xmlns:a16="http://schemas.microsoft.com/office/drawing/2014/main" id="{C5B42438-125E-304E-4CE8-A1B152A45B3E}"/>
                </a:ext>
              </a:extLst>
            </p:cNvPr>
            <p:cNvSpPr/>
            <p:nvPr/>
          </p:nvSpPr>
          <p:spPr>
            <a:xfrm>
              <a:off x="2478327" y="5175673"/>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80" name="Oval 79">
              <a:extLst>
                <a:ext uri="{FF2B5EF4-FFF2-40B4-BE49-F238E27FC236}">
                  <a16:creationId xmlns:a16="http://schemas.microsoft.com/office/drawing/2014/main" id="{2779E97F-0C67-3F27-623A-B85301CBDB73}"/>
                </a:ext>
              </a:extLst>
            </p:cNvPr>
            <p:cNvSpPr/>
            <p:nvPr/>
          </p:nvSpPr>
          <p:spPr>
            <a:xfrm>
              <a:off x="2207164" y="5617452"/>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81" name="Oval 80">
              <a:extLst>
                <a:ext uri="{FF2B5EF4-FFF2-40B4-BE49-F238E27FC236}">
                  <a16:creationId xmlns:a16="http://schemas.microsoft.com/office/drawing/2014/main" id="{FA7F8561-C4A9-70D6-E458-2C36CA0426DA}"/>
                </a:ext>
              </a:extLst>
            </p:cNvPr>
            <p:cNvSpPr/>
            <p:nvPr/>
          </p:nvSpPr>
          <p:spPr>
            <a:xfrm>
              <a:off x="2167874" y="5885594"/>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82" name="Oval 81">
              <a:extLst>
                <a:ext uri="{FF2B5EF4-FFF2-40B4-BE49-F238E27FC236}">
                  <a16:creationId xmlns:a16="http://schemas.microsoft.com/office/drawing/2014/main" id="{77C48BB2-39F9-CE96-A577-4A7057877EB4}"/>
                </a:ext>
              </a:extLst>
            </p:cNvPr>
            <p:cNvSpPr/>
            <p:nvPr/>
          </p:nvSpPr>
          <p:spPr>
            <a:xfrm>
              <a:off x="2429051" y="5567397"/>
              <a:ext cx="161946" cy="197421"/>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83" name="Oval 82">
              <a:extLst>
                <a:ext uri="{FF2B5EF4-FFF2-40B4-BE49-F238E27FC236}">
                  <a16:creationId xmlns:a16="http://schemas.microsoft.com/office/drawing/2014/main" id="{D3849815-6FE2-69C0-1505-73FF5AB690C9}"/>
                </a:ext>
              </a:extLst>
            </p:cNvPr>
            <p:cNvSpPr/>
            <p:nvPr/>
          </p:nvSpPr>
          <p:spPr>
            <a:xfrm>
              <a:off x="2004958" y="5266961"/>
              <a:ext cx="161946" cy="83075"/>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84" name="Oval 83">
              <a:extLst>
                <a:ext uri="{FF2B5EF4-FFF2-40B4-BE49-F238E27FC236}">
                  <a16:creationId xmlns:a16="http://schemas.microsoft.com/office/drawing/2014/main" id="{03585D78-F56F-6E9C-D0FD-E55AF54D3D08}"/>
                </a:ext>
              </a:extLst>
            </p:cNvPr>
            <p:cNvSpPr/>
            <p:nvPr/>
          </p:nvSpPr>
          <p:spPr>
            <a:xfrm>
              <a:off x="2338958" y="5280054"/>
              <a:ext cx="206374" cy="240264"/>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85" name="Oval 84">
              <a:extLst>
                <a:ext uri="{FF2B5EF4-FFF2-40B4-BE49-F238E27FC236}">
                  <a16:creationId xmlns:a16="http://schemas.microsoft.com/office/drawing/2014/main" id="{F2A25225-B37E-A485-98BA-8D6DFD85A9AA}"/>
                </a:ext>
              </a:extLst>
            </p:cNvPr>
            <p:cNvSpPr/>
            <p:nvPr/>
          </p:nvSpPr>
          <p:spPr>
            <a:xfrm rot="3942739">
              <a:off x="2386827" y="5897393"/>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86" name="Oval 85">
              <a:extLst>
                <a:ext uri="{FF2B5EF4-FFF2-40B4-BE49-F238E27FC236}">
                  <a16:creationId xmlns:a16="http://schemas.microsoft.com/office/drawing/2014/main" id="{263DE362-D48B-A767-F42B-853E503BD005}"/>
                </a:ext>
              </a:extLst>
            </p:cNvPr>
            <p:cNvSpPr/>
            <p:nvPr/>
          </p:nvSpPr>
          <p:spPr>
            <a:xfrm rot="3942739">
              <a:off x="2080002" y="5589911"/>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87" name="Oval 86">
              <a:extLst>
                <a:ext uri="{FF2B5EF4-FFF2-40B4-BE49-F238E27FC236}">
                  <a16:creationId xmlns:a16="http://schemas.microsoft.com/office/drawing/2014/main" id="{5731A28C-6D63-0B6B-DE75-364C7D6820B5}"/>
                </a:ext>
              </a:extLst>
            </p:cNvPr>
            <p:cNvSpPr/>
            <p:nvPr/>
          </p:nvSpPr>
          <p:spPr>
            <a:xfrm rot="3942739">
              <a:off x="2357927" y="5541795"/>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88" name="Oval 87">
              <a:extLst>
                <a:ext uri="{FF2B5EF4-FFF2-40B4-BE49-F238E27FC236}">
                  <a16:creationId xmlns:a16="http://schemas.microsoft.com/office/drawing/2014/main" id="{F78C2A2B-2997-0F56-49FD-41695517D37B}"/>
                </a:ext>
              </a:extLst>
            </p:cNvPr>
            <p:cNvSpPr/>
            <p:nvPr/>
          </p:nvSpPr>
          <p:spPr>
            <a:xfrm rot="3942739">
              <a:off x="2242171" y="5365719"/>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89" name="Oval 88">
              <a:extLst>
                <a:ext uri="{FF2B5EF4-FFF2-40B4-BE49-F238E27FC236}">
                  <a16:creationId xmlns:a16="http://schemas.microsoft.com/office/drawing/2014/main" id="{A4EA2366-A229-1C02-0A56-00B6069933E6}"/>
                </a:ext>
              </a:extLst>
            </p:cNvPr>
            <p:cNvSpPr/>
            <p:nvPr/>
          </p:nvSpPr>
          <p:spPr>
            <a:xfrm rot="3942739">
              <a:off x="2303010" y="5029225"/>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grpSp>
      <p:grpSp>
        <p:nvGrpSpPr>
          <p:cNvPr id="90" name="Group 8">
            <a:extLst>
              <a:ext uri="{FF2B5EF4-FFF2-40B4-BE49-F238E27FC236}">
                <a16:creationId xmlns:a16="http://schemas.microsoft.com/office/drawing/2014/main" id="{FDD3A1F3-4C14-8D69-9919-BA07C459377B}"/>
              </a:ext>
            </a:extLst>
          </p:cNvPr>
          <p:cNvGrpSpPr/>
          <p:nvPr/>
        </p:nvGrpSpPr>
        <p:grpSpPr>
          <a:xfrm>
            <a:off x="5351076" y="4320996"/>
            <a:ext cx="1212752" cy="96032"/>
            <a:chOff x="5292587" y="4876175"/>
            <a:chExt cx="1617002" cy="128042"/>
          </a:xfrm>
        </p:grpSpPr>
        <p:sp>
          <p:nvSpPr>
            <p:cNvPr id="91" name="Rectangle 90">
              <a:extLst>
                <a:ext uri="{FF2B5EF4-FFF2-40B4-BE49-F238E27FC236}">
                  <a16:creationId xmlns:a16="http://schemas.microsoft.com/office/drawing/2014/main" id="{36B78449-ACF6-1A87-4722-E98A5955CF4D}"/>
                </a:ext>
              </a:extLst>
            </p:cNvPr>
            <p:cNvSpPr/>
            <p:nvPr/>
          </p:nvSpPr>
          <p:spPr>
            <a:xfrm rot="20991184">
              <a:off x="5292587" y="4913907"/>
              <a:ext cx="1617002" cy="90310"/>
            </a:xfrm>
            <a:prstGeom prst="rect">
              <a:avLst/>
            </a:prstGeom>
            <a:solidFill>
              <a:srgbClr val="663300"/>
            </a:solidFill>
            <a:ln>
              <a:solidFill>
                <a:srgbClr val="462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92" name="Rectangle 91">
              <a:extLst>
                <a:ext uri="{FF2B5EF4-FFF2-40B4-BE49-F238E27FC236}">
                  <a16:creationId xmlns:a16="http://schemas.microsoft.com/office/drawing/2014/main" id="{7FB023FA-F737-B244-C886-C54934CA2CA8}"/>
                </a:ext>
              </a:extLst>
            </p:cNvPr>
            <p:cNvSpPr/>
            <p:nvPr/>
          </p:nvSpPr>
          <p:spPr>
            <a:xfrm rot="313495">
              <a:off x="5353404" y="4876175"/>
              <a:ext cx="1385254" cy="63584"/>
            </a:xfrm>
            <a:prstGeom prst="rect">
              <a:avLst/>
            </a:prstGeom>
            <a:solidFill>
              <a:srgbClr val="663300"/>
            </a:solidFill>
            <a:ln>
              <a:solidFill>
                <a:srgbClr val="462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grpSp>
    </p:spTree>
    <p:extLst>
      <p:ext uri="{BB962C8B-B14F-4D97-AF65-F5344CB8AC3E}">
        <p14:creationId xmlns:p14="http://schemas.microsoft.com/office/powerpoint/2010/main" val="626862995"/>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3E4EAFC-1722-6C45-7088-F649AEC0766B}"/>
              </a:ext>
            </a:extLst>
          </p:cNvPr>
          <p:cNvSpPr>
            <a:spLocks noGrp="1"/>
          </p:cNvSpPr>
          <p:nvPr>
            <p:ph type="sldNum" sz="quarter" idx="12"/>
          </p:nvPr>
        </p:nvSpPr>
        <p:spPr/>
        <p:txBody>
          <a:bodyPr/>
          <a:lstStyle/>
          <a:p>
            <a:fld id="{330EA680-D336-4FF7-8B7A-9848BB0A1C32}" type="slidenum">
              <a:rPr lang="en-US" smtClean="0"/>
              <a:t>282</a:t>
            </a:fld>
            <a:endParaRPr lang="en-US"/>
          </a:p>
        </p:txBody>
      </p:sp>
      <p:sp>
        <p:nvSpPr>
          <p:cNvPr id="12" name="Rectangle 11">
            <a:extLst>
              <a:ext uri="{FF2B5EF4-FFF2-40B4-BE49-F238E27FC236}">
                <a16:creationId xmlns:a16="http://schemas.microsoft.com/office/drawing/2014/main" id="{ACFB543A-0168-6D66-B9ED-C4294D4F49AD}"/>
              </a:ext>
            </a:extLst>
          </p:cNvPr>
          <p:cNvSpPr/>
          <p:nvPr/>
        </p:nvSpPr>
        <p:spPr>
          <a:xfrm>
            <a:off x="5678311" y="164919"/>
            <a:ext cx="557213" cy="6324600"/>
          </a:xfrm>
          <a:prstGeom prst="rect">
            <a:avLst/>
          </a:prstGeom>
          <a:solidFill>
            <a:srgbClr val="00B0F0"/>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 name="TextBox 14">
            <a:extLst>
              <a:ext uri="{FF2B5EF4-FFF2-40B4-BE49-F238E27FC236}">
                <a16:creationId xmlns:a16="http://schemas.microsoft.com/office/drawing/2014/main" id="{DFA515A9-6081-EFE5-E87A-AA8E624E0494}"/>
              </a:ext>
            </a:extLst>
          </p:cNvPr>
          <p:cNvSpPr txBox="1"/>
          <p:nvPr/>
        </p:nvSpPr>
        <p:spPr>
          <a:xfrm>
            <a:off x="1219200" y="5661955"/>
            <a:ext cx="1463389" cy="369332"/>
          </a:xfrm>
          <a:prstGeom prst="rect">
            <a:avLst/>
          </a:prstGeom>
          <a:noFill/>
        </p:spPr>
        <p:txBody>
          <a:bodyPr wrap="square" rtlCol="0">
            <a:spAutoFit/>
          </a:bodyPr>
          <a:lstStyle/>
          <a:p>
            <a:r>
              <a:rPr lang="en-US" dirty="0"/>
              <a:t>Stream Flow</a:t>
            </a:r>
          </a:p>
        </p:txBody>
      </p:sp>
      <p:cxnSp>
        <p:nvCxnSpPr>
          <p:cNvPr id="16" name="Straight Arrow Connector 15">
            <a:extLst>
              <a:ext uri="{FF2B5EF4-FFF2-40B4-BE49-F238E27FC236}">
                <a16:creationId xmlns:a16="http://schemas.microsoft.com/office/drawing/2014/main" id="{9D00422C-85F1-F38D-2579-409CEAB95AA2}"/>
              </a:ext>
            </a:extLst>
          </p:cNvPr>
          <p:cNvCxnSpPr/>
          <p:nvPr/>
        </p:nvCxnSpPr>
        <p:spPr>
          <a:xfrm flipV="1">
            <a:off x="1866900" y="4980418"/>
            <a:ext cx="0" cy="58218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CF4D21BD-7461-2BBB-916B-D432EF34FDCB}"/>
              </a:ext>
            </a:extLst>
          </p:cNvPr>
          <p:cNvSpPr/>
          <p:nvPr/>
        </p:nvSpPr>
        <p:spPr>
          <a:xfrm>
            <a:off x="2742198" y="2804866"/>
            <a:ext cx="6429437" cy="1453088"/>
          </a:xfrm>
          <a:prstGeom prst="roundRect">
            <a:avLst/>
          </a:prstGeom>
          <a:solidFill>
            <a:sysClr val="windowText" lastClr="000000">
              <a:lumMod val="75000"/>
              <a:lumOff val="25000"/>
            </a:sysClr>
          </a:solidFill>
          <a:ln w="15875" cap="rnd" cmpd="sng" algn="ctr">
            <a:solidFill>
              <a:sysClr val="windowText" lastClr="000000">
                <a:lumMod val="85000"/>
                <a:lumOff val="15000"/>
              </a:sys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 name="TextBox 17">
            <a:extLst>
              <a:ext uri="{FF2B5EF4-FFF2-40B4-BE49-F238E27FC236}">
                <a16:creationId xmlns:a16="http://schemas.microsoft.com/office/drawing/2014/main" id="{1C583340-5339-87E0-76E2-9321C5ABC07D}"/>
              </a:ext>
            </a:extLst>
          </p:cNvPr>
          <p:cNvSpPr txBox="1"/>
          <p:nvPr/>
        </p:nvSpPr>
        <p:spPr>
          <a:xfrm>
            <a:off x="2858979" y="3397028"/>
            <a:ext cx="838200" cy="369332"/>
          </a:xfrm>
          <a:prstGeom prst="rect">
            <a:avLst/>
          </a:prstGeom>
          <a:noFill/>
        </p:spPr>
        <p:txBody>
          <a:bodyPr wrap="square" rtlCol="0">
            <a:spAutoFit/>
          </a:bodyPr>
          <a:lstStyle/>
          <a:p>
            <a:r>
              <a:rPr lang="en-US" dirty="0">
                <a:solidFill>
                  <a:prstClr val="white"/>
                </a:solidFill>
                <a:latin typeface="Candara"/>
              </a:rPr>
              <a:t>Road</a:t>
            </a:r>
          </a:p>
        </p:txBody>
      </p:sp>
      <p:sp>
        <p:nvSpPr>
          <p:cNvPr id="35" name="Rectangle: Rounded Corners 34">
            <a:extLst>
              <a:ext uri="{FF2B5EF4-FFF2-40B4-BE49-F238E27FC236}">
                <a16:creationId xmlns:a16="http://schemas.microsoft.com/office/drawing/2014/main" id="{86F3A07F-482A-DADF-DFB9-E697800AE90B}"/>
              </a:ext>
            </a:extLst>
          </p:cNvPr>
          <p:cNvSpPr/>
          <p:nvPr/>
        </p:nvSpPr>
        <p:spPr>
          <a:xfrm>
            <a:off x="5215415" y="5562600"/>
            <a:ext cx="1518409" cy="1033729"/>
          </a:xfrm>
          <a:prstGeom prst="roundRect">
            <a:avLst/>
          </a:prstGeom>
          <a:solidFill>
            <a:srgbClr val="1CADE4"/>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6" name="Rectangle: Rounded Corners 35">
            <a:extLst>
              <a:ext uri="{FF2B5EF4-FFF2-40B4-BE49-F238E27FC236}">
                <a16:creationId xmlns:a16="http://schemas.microsoft.com/office/drawing/2014/main" id="{8F8F9D2D-E939-6F2B-FA58-653CAFC6FB68}"/>
              </a:ext>
            </a:extLst>
          </p:cNvPr>
          <p:cNvSpPr/>
          <p:nvPr/>
        </p:nvSpPr>
        <p:spPr>
          <a:xfrm>
            <a:off x="5187907" y="0"/>
            <a:ext cx="1518409" cy="1559701"/>
          </a:xfrm>
          <a:prstGeom prst="roundRect">
            <a:avLst/>
          </a:prstGeom>
          <a:solidFill>
            <a:srgbClr val="1CADE4"/>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7" name="Isosceles Triangle 36">
            <a:extLst>
              <a:ext uri="{FF2B5EF4-FFF2-40B4-BE49-F238E27FC236}">
                <a16:creationId xmlns:a16="http://schemas.microsoft.com/office/drawing/2014/main" id="{CC4DC9D8-CB71-013C-2040-48ADF72E4D93}"/>
              </a:ext>
            </a:extLst>
          </p:cNvPr>
          <p:cNvSpPr/>
          <p:nvPr/>
        </p:nvSpPr>
        <p:spPr>
          <a:xfrm>
            <a:off x="5242927" y="3229146"/>
            <a:ext cx="1463389" cy="2417619"/>
          </a:xfrm>
          <a:prstGeom prst="triangle">
            <a:avLst/>
          </a:prstGeom>
          <a:solidFill>
            <a:srgbClr val="1CADE4"/>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 name="Chord 4">
            <a:extLst>
              <a:ext uri="{FF2B5EF4-FFF2-40B4-BE49-F238E27FC236}">
                <a16:creationId xmlns:a16="http://schemas.microsoft.com/office/drawing/2014/main" id="{5CE736AE-6CB5-A8E1-EBEC-BBDBB9C7D1B9}"/>
              </a:ext>
            </a:extLst>
          </p:cNvPr>
          <p:cNvSpPr/>
          <p:nvPr/>
        </p:nvSpPr>
        <p:spPr>
          <a:xfrm rot="17529824">
            <a:off x="5390715" y="3869023"/>
            <a:ext cx="1205346" cy="1226128"/>
          </a:xfrm>
          <a:prstGeom prst="chord">
            <a:avLst/>
          </a:prstGeom>
          <a:solidFill>
            <a:srgbClr val="1CADE4"/>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8" name="Isosceles Triangle 37">
            <a:extLst>
              <a:ext uri="{FF2B5EF4-FFF2-40B4-BE49-F238E27FC236}">
                <a16:creationId xmlns:a16="http://schemas.microsoft.com/office/drawing/2014/main" id="{FD2C5E20-F01A-D2EF-D500-37C512495C1F}"/>
              </a:ext>
            </a:extLst>
          </p:cNvPr>
          <p:cNvSpPr/>
          <p:nvPr/>
        </p:nvSpPr>
        <p:spPr>
          <a:xfrm rot="10800000">
            <a:off x="5187908" y="1341335"/>
            <a:ext cx="1518408" cy="2429982"/>
          </a:xfrm>
          <a:prstGeom prst="triangle">
            <a:avLst/>
          </a:prstGeom>
          <a:solidFill>
            <a:srgbClr val="1CADE4"/>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 name="Chord 6">
            <a:extLst>
              <a:ext uri="{FF2B5EF4-FFF2-40B4-BE49-F238E27FC236}">
                <a16:creationId xmlns:a16="http://schemas.microsoft.com/office/drawing/2014/main" id="{176E6CDB-4D4B-F386-6894-1C64A38E45F5}"/>
              </a:ext>
            </a:extLst>
          </p:cNvPr>
          <p:cNvSpPr/>
          <p:nvPr/>
        </p:nvSpPr>
        <p:spPr>
          <a:xfrm rot="6715984">
            <a:off x="5337348" y="1964223"/>
            <a:ext cx="1205346" cy="1226128"/>
          </a:xfrm>
          <a:prstGeom prst="chord">
            <a:avLst/>
          </a:prstGeom>
          <a:solidFill>
            <a:srgbClr val="1CADE4"/>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 name="Rectangle: Rounded Corners 13">
            <a:extLst>
              <a:ext uri="{FF2B5EF4-FFF2-40B4-BE49-F238E27FC236}">
                <a16:creationId xmlns:a16="http://schemas.microsoft.com/office/drawing/2014/main" id="{99236864-FB39-A1A2-A5E5-E44523D5B646}"/>
              </a:ext>
            </a:extLst>
          </p:cNvPr>
          <p:cNvSpPr/>
          <p:nvPr/>
        </p:nvSpPr>
        <p:spPr>
          <a:xfrm rot="16200000">
            <a:off x="5177066" y="3164624"/>
            <a:ext cx="1559701" cy="708065"/>
          </a:xfrm>
          <a:prstGeom prst="roundRect">
            <a:avLst/>
          </a:prstGeom>
          <a:solidFill>
            <a:sysClr val="window" lastClr="FFFFFF">
              <a:lumMod val="75000"/>
            </a:sysClr>
          </a:solidFill>
          <a:ln w="15875" cap="rnd" cmpd="sng" algn="ctr">
            <a:solidFill>
              <a:sysClr val="window" lastClr="FFFFFF">
                <a:lumMod val="50000"/>
              </a:sys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3" name="Oval 32">
            <a:extLst>
              <a:ext uri="{FF2B5EF4-FFF2-40B4-BE49-F238E27FC236}">
                <a16:creationId xmlns:a16="http://schemas.microsoft.com/office/drawing/2014/main" id="{119CB829-0169-E6B8-8AE9-630A7C1D7EF5}"/>
              </a:ext>
            </a:extLst>
          </p:cNvPr>
          <p:cNvSpPr/>
          <p:nvPr/>
        </p:nvSpPr>
        <p:spPr>
          <a:xfrm rot="645263">
            <a:off x="5219440" y="2179568"/>
            <a:ext cx="483101" cy="768896"/>
          </a:xfrm>
          <a:prstGeom prst="ellipse">
            <a:avLst/>
          </a:prstGeom>
          <a:solidFill>
            <a:srgbClr val="1CADE4"/>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4" name="Oval 33">
            <a:extLst>
              <a:ext uri="{FF2B5EF4-FFF2-40B4-BE49-F238E27FC236}">
                <a16:creationId xmlns:a16="http://schemas.microsoft.com/office/drawing/2014/main" id="{54620BB3-7B06-62C5-F7E8-164DB5F2667F}"/>
              </a:ext>
            </a:extLst>
          </p:cNvPr>
          <p:cNvSpPr/>
          <p:nvPr/>
        </p:nvSpPr>
        <p:spPr>
          <a:xfrm rot="20893942">
            <a:off x="6232085" y="2143405"/>
            <a:ext cx="483101" cy="768896"/>
          </a:xfrm>
          <a:prstGeom prst="ellipse">
            <a:avLst/>
          </a:prstGeom>
          <a:solidFill>
            <a:srgbClr val="1CADE4"/>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9" name="Rectangle: Rounded Corners 38">
            <a:extLst>
              <a:ext uri="{FF2B5EF4-FFF2-40B4-BE49-F238E27FC236}">
                <a16:creationId xmlns:a16="http://schemas.microsoft.com/office/drawing/2014/main" id="{52C52FD1-371C-3D9E-54EB-DABB28A658D4}"/>
              </a:ext>
            </a:extLst>
          </p:cNvPr>
          <p:cNvSpPr/>
          <p:nvPr/>
        </p:nvSpPr>
        <p:spPr>
          <a:xfrm rot="1322832">
            <a:off x="6256801" y="1512621"/>
            <a:ext cx="114300" cy="150205"/>
          </a:xfrm>
          <a:prstGeom prst="roundRect">
            <a:avLst/>
          </a:prstGeom>
          <a:solidFill>
            <a:sysClr val="windowText" lastClr="000000">
              <a:lumMod val="75000"/>
              <a:lumOff val="25000"/>
            </a:sysClr>
          </a:solidFill>
          <a:ln w="15875" cap="rnd" cmpd="sng" algn="ctr">
            <a:solidFill>
              <a:sysClr val="windowText" lastClr="000000">
                <a:lumMod val="85000"/>
                <a:lumOff val="15000"/>
              </a:sys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0" name="Rectangle: Rounded Corners 39">
            <a:extLst>
              <a:ext uri="{FF2B5EF4-FFF2-40B4-BE49-F238E27FC236}">
                <a16:creationId xmlns:a16="http://schemas.microsoft.com/office/drawing/2014/main" id="{EEBB3556-1891-E485-D8D8-E3B72B4D68E2}"/>
              </a:ext>
            </a:extLst>
          </p:cNvPr>
          <p:cNvSpPr/>
          <p:nvPr/>
        </p:nvSpPr>
        <p:spPr>
          <a:xfrm>
            <a:off x="6424093" y="2639216"/>
            <a:ext cx="169078" cy="203957"/>
          </a:xfrm>
          <a:prstGeom prst="roundRect">
            <a:avLst/>
          </a:prstGeom>
          <a:solidFill>
            <a:sysClr val="windowText" lastClr="000000">
              <a:lumMod val="75000"/>
              <a:lumOff val="25000"/>
            </a:sysClr>
          </a:solidFill>
          <a:ln w="15875" cap="rnd" cmpd="sng" algn="ctr">
            <a:solidFill>
              <a:sysClr val="windowText" lastClr="000000">
                <a:lumMod val="85000"/>
                <a:lumOff val="15000"/>
              </a:sys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1" name="Rectangle: Rounded Corners 40">
            <a:extLst>
              <a:ext uri="{FF2B5EF4-FFF2-40B4-BE49-F238E27FC236}">
                <a16:creationId xmlns:a16="http://schemas.microsoft.com/office/drawing/2014/main" id="{9065A6EF-D2E9-44D5-0117-7C812069EA03}"/>
              </a:ext>
            </a:extLst>
          </p:cNvPr>
          <p:cNvSpPr/>
          <p:nvPr/>
        </p:nvSpPr>
        <p:spPr>
          <a:xfrm rot="5880205">
            <a:off x="5371927" y="2637510"/>
            <a:ext cx="169078" cy="132936"/>
          </a:xfrm>
          <a:prstGeom prst="roundRect">
            <a:avLst/>
          </a:prstGeom>
          <a:solidFill>
            <a:sysClr val="windowText" lastClr="000000">
              <a:lumMod val="75000"/>
              <a:lumOff val="25000"/>
            </a:sysClr>
          </a:solidFill>
          <a:ln w="15875" cap="rnd" cmpd="sng" algn="ctr">
            <a:solidFill>
              <a:sysClr val="windowText" lastClr="000000">
                <a:lumMod val="85000"/>
                <a:lumOff val="15000"/>
              </a:sys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2" name="Rectangle: Rounded Corners 41">
            <a:extLst>
              <a:ext uri="{FF2B5EF4-FFF2-40B4-BE49-F238E27FC236}">
                <a16:creationId xmlns:a16="http://schemas.microsoft.com/office/drawing/2014/main" id="{369CC64E-3D1D-9B85-D9E0-91462E0B84BA}"/>
              </a:ext>
            </a:extLst>
          </p:cNvPr>
          <p:cNvSpPr/>
          <p:nvPr/>
        </p:nvSpPr>
        <p:spPr>
          <a:xfrm rot="4836745">
            <a:off x="5631585" y="1995009"/>
            <a:ext cx="229255" cy="159595"/>
          </a:xfrm>
          <a:prstGeom prst="roundRect">
            <a:avLst/>
          </a:prstGeom>
          <a:solidFill>
            <a:sysClr val="windowText" lastClr="000000">
              <a:lumMod val="75000"/>
              <a:lumOff val="25000"/>
            </a:sysClr>
          </a:solidFill>
          <a:ln w="15875" cap="rnd" cmpd="sng" algn="ctr">
            <a:solidFill>
              <a:sysClr val="windowText" lastClr="000000">
                <a:lumMod val="85000"/>
                <a:lumOff val="15000"/>
              </a:sys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nvGrpSpPr>
          <p:cNvPr id="67" name="Group 6">
            <a:extLst>
              <a:ext uri="{FF2B5EF4-FFF2-40B4-BE49-F238E27FC236}">
                <a16:creationId xmlns:a16="http://schemas.microsoft.com/office/drawing/2014/main" id="{7ACC8A76-6F44-DC93-1280-FD885F8C64FD}"/>
              </a:ext>
            </a:extLst>
          </p:cNvPr>
          <p:cNvGrpSpPr/>
          <p:nvPr/>
        </p:nvGrpSpPr>
        <p:grpSpPr>
          <a:xfrm>
            <a:off x="5708178" y="4355694"/>
            <a:ext cx="527346" cy="856599"/>
            <a:chOff x="2004958" y="5020686"/>
            <a:chExt cx="703128" cy="1142132"/>
          </a:xfrm>
        </p:grpSpPr>
        <p:sp>
          <p:nvSpPr>
            <p:cNvPr id="68" name="Oval 67">
              <a:extLst>
                <a:ext uri="{FF2B5EF4-FFF2-40B4-BE49-F238E27FC236}">
                  <a16:creationId xmlns:a16="http://schemas.microsoft.com/office/drawing/2014/main" id="{F19762AE-C67C-76DF-D3F2-0A31696D4DC2}"/>
                </a:ext>
              </a:extLst>
            </p:cNvPr>
            <p:cNvSpPr/>
            <p:nvPr/>
          </p:nvSpPr>
          <p:spPr>
            <a:xfrm>
              <a:off x="2360057" y="5082633"/>
              <a:ext cx="161946" cy="197421"/>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69" name="Oval 68">
              <a:extLst>
                <a:ext uri="{FF2B5EF4-FFF2-40B4-BE49-F238E27FC236}">
                  <a16:creationId xmlns:a16="http://schemas.microsoft.com/office/drawing/2014/main" id="{FCAF0318-8208-CC37-D7DF-4462B9BA1A03}"/>
                </a:ext>
              </a:extLst>
            </p:cNvPr>
            <p:cNvSpPr/>
            <p:nvPr/>
          </p:nvSpPr>
          <p:spPr>
            <a:xfrm>
              <a:off x="2256351" y="5965397"/>
              <a:ext cx="161946" cy="197421"/>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70" name="Oval 69">
              <a:extLst>
                <a:ext uri="{FF2B5EF4-FFF2-40B4-BE49-F238E27FC236}">
                  <a16:creationId xmlns:a16="http://schemas.microsoft.com/office/drawing/2014/main" id="{6EE96902-7A87-806C-26AC-B04D305D65DF}"/>
                </a:ext>
              </a:extLst>
            </p:cNvPr>
            <p:cNvSpPr/>
            <p:nvPr/>
          </p:nvSpPr>
          <p:spPr>
            <a:xfrm>
              <a:off x="2094406" y="5680899"/>
              <a:ext cx="161946" cy="197421"/>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71" name="Oval 70">
              <a:extLst>
                <a:ext uri="{FF2B5EF4-FFF2-40B4-BE49-F238E27FC236}">
                  <a16:creationId xmlns:a16="http://schemas.microsoft.com/office/drawing/2014/main" id="{13795AD7-A6C4-1F5F-5F0F-B564436EB352}"/>
                </a:ext>
              </a:extLst>
            </p:cNvPr>
            <p:cNvSpPr/>
            <p:nvPr/>
          </p:nvSpPr>
          <p:spPr>
            <a:xfrm>
              <a:off x="2063124" y="5058963"/>
              <a:ext cx="161946" cy="197421"/>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72" name="Oval 71">
              <a:extLst>
                <a:ext uri="{FF2B5EF4-FFF2-40B4-BE49-F238E27FC236}">
                  <a16:creationId xmlns:a16="http://schemas.microsoft.com/office/drawing/2014/main" id="{7EFEDF36-213E-6856-510C-29744A799E48}"/>
                </a:ext>
              </a:extLst>
            </p:cNvPr>
            <p:cNvSpPr/>
            <p:nvPr/>
          </p:nvSpPr>
          <p:spPr>
            <a:xfrm>
              <a:off x="2247640" y="5424091"/>
              <a:ext cx="161946" cy="197421"/>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73" name="Oval 72">
              <a:extLst>
                <a:ext uri="{FF2B5EF4-FFF2-40B4-BE49-F238E27FC236}">
                  <a16:creationId xmlns:a16="http://schemas.microsoft.com/office/drawing/2014/main" id="{0CE234FE-AFE9-38AB-632B-743D818FDDDD}"/>
                </a:ext>
              </a:extLst>
            </p:cNvPr>
            <p:cNvSpPr/>
            <p:nvPr/>
          </p:nvSpPr>
          <p:spPr>
            <a:xfrm>
              <a:off x="2501712" y="5340747"/>
              <a:ext cx="206374" cy="240264"/>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74" name="Oval 73">
              <a:extLst>
                <a:ext uri="{FF2B5EF4-FFF2-40B4-BE49-F238E27FC236}">
                  <a16:creationId xmlns:a16="http://schemas.microsoft.com/office/drawing/2014/main" id="{2DFD5BF3-766A-D270-4A65-3D1D9907CA01}"/>
                </a:ext>
              </a:extLst>
            </p:cNvPr>
            <p:cNvSpPr/>
            <p:nvPr/>
          </p:nvSpPr>
          <p:spPr>
            <a:xfrm>
              <a:off x="2241094" y="5668924"/>
              <a:ext cx="206374" cy="240264"/>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75" name="Oval 74">
              <a:extLst>
                <a:ext uri="{FF2B5EF4-FFF2-40B4-BE49-F238E27FC236}">
                  <a16:creationId xmlns:a16="http://schemas.microsoft.com/office/drawing/2014/main" id="{99C4FCAF-B645-B618-56B2-7CAD07AB3398}"/>
                </a:ext>
              </a:extLst>
            </p:cNvPr>
            <p:cNvSpPr/>
            <p:nvPr/>
          </p:nvSpPr>
          <p:spPr>
            <a:xfrm>
              <a:off x="2153165" y="5157674"/>
              <a:ext cx="206374" cy="240264"/>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76" name="Oval 75">
              <a:extLst>
                <a:ext uri="{FF2B5EF4-FFF2-40B4-BE49-F238E27FC236}">
                  <a16:creationId xmlns:a16="http://schemas.microsoft.com/office/drawing/2014/main" id="{05199F2B-9C91-A975-9DD7-9773ADBBCC79}"/>
                </a:ext>
              </a:extLst>
            </p:cNvPr>
            <p:cNvSpPr/>
            <p:nvPr/>
          </p:nvSpPr>
          <p:spPr>
            <a:xfrm>
              <a:off x="2018696" y="5384704"/>
              <a:ext cx="206374" cy="240264"/>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77" name="Oval 76">
              <a:extLst>
                <a:ext uri="{FF2B5EF4-FFF2-40B4-BE49-F238E27FC236}">
                  <a16:creationId xmlns:a16="http://schemas.microsoft.com/office/drawing/2014/main" id="{4D53D627-33B7-4707-4F55-B95D11E63D48}"/>
                </a:ext>
              </a:extLst>
            </p:cNvPr>
            <p:cNvSpPr/>
            <p:nvPr/>
          </p:nvSpPr>
          <p:spPr>
            <a:xfrm>
              <a:off x="2229115" y="5077168"/>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78" name="Oval 77">
              <a:extLst>
                <a:ext uri="{FF2B5EF4-FFF2-40B4-BE49-F238E27FC236}">
                  <a16:creationId xmlns:a16="http://schemas.microsoft.com/office/drawing/2014/main" id="{315A7A4B-85AD-9D17-589F-1A050ABA22E2}"/>
                </a:ext>
              </a:extLst>
            </p:cNvPr>
            <p:cNvSpPr/>
            <p:nvPr/>
          </p:nvSpPr>
          <p:spPr>
            <a:xfrm>
              <a:off x="2436615" y="5807220"/>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79" name="Oval 78">
              <a:extLst>
                <a:ext uri="{FF2B5EF4-FFF2-40B4-BE49-F238E27FC236}">
                  <a16:creationId xmlns:a16="http://schemas.microsoft.com/office/drawing/2014/main" id="{C5B42438-125E-304E-4CE8-A1B152A45B3E}"/>
                </a:ext>
              </a:extLst>
            </p:cNvPr>
            <p:cNvSpPr/>
            <p:nvPr/>
          </p:nvSpPr>
          <p:spPr>
            <a:xfrm>
              <a:off x="2478327" y="5175673"/>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80" name="Oval 79">
              <a:extLst>
                <a:ext uri="{FF2B5EF4-FFF2-40B4-BE49-F238E27FC236}">
                  <a16:creationId xmlns:a16="http://schemas.microsoft.com/office/drawing/2014/main" id="{2779E97F-0C67-3F27-623A-B85301CBDB73}"/>
                </a:ext>
              </a:extLst>
            </p:cNvPr>
            <p:cNvSpPr/>
            <p:nvPr/>
          </p:nvSpPr>
          <p:spPr>
            <a:xfrm>
              <a:off x="2207164" y="5617452"/>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81" name="Oval 80">
              <a:extLst>
                <a:ext uri="{FF2B5EF4-FFF2-40B4-BE49-F238E27FC236}">
                  <a16:creationId xmlns:a16="http://schemas.microsoft.com/office/drawing/2014/main" id="{FA7F8561-C4A9-70D6-E458-2C36CA0426DA}"/>
                </a:ext>
              </a:extLst>
            </p:cNvPr>
            <p:cNvSpPr/>
            <p:nvPr/>
          </p:nvSpPr>
          <p:spPr>
            <a:xfrm>
              <a:off x="2167874" y="5885594"/>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82" name="Oval 81">
              <a:extLst>
                <a:ext uri="{FF2B5EF4-FFF2-40B4-BE49-F238E27FC236}">
                  <a16:creationId xmlns:a16="http://schemas.microsoft.com/office/drawing/2014/main" id="{77C48BB2-39F9-CE96-A577-4A7057877EB4}"/>
                </a:ext>
              </a:extLst>
            </p:cNvPr>
            <p:cNvSpPr/>
            <p:nvPr/>
          </p:nvSpPr>
          <p:spPr>
            <a:xfrm>
              <a:off x="2429051" y="5567397"/>
              <a:ext cx="161946" cy="197421"/>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83" name="Oval 82">
              <a:extLst>
                <a:ext uri="{FF2B5EF4-FFF2-40B4-BE49-F238E27FC236}">
                  <a16:creationId xmlns:a16="http://schemas.microsoft.com/office/drawing/2014/main" id="{D3849815-6FE2-69C0-1505-73FF5AB690C9}"/>
                </a:ext>
              </a:extLst>
            </p:cNvPr>
            <p:cNvSpPr/>
            <p:nvPr/>
          </p:nvSpPr>
          <p:spPr>
            <a:xfrm>
              <a:off x="2004958" y="5266961"/>
              <a:ext cx="161946" cy="83075"/>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84" name="Oval 83">
              <a:extLst>
                <a:ext uri="{FF2B5EF4-FFF2-40B4-BE49-F238E27FC236}">
                  <a16:creationId xmlns:a16="http://schemas.microsoft.com/office/drawing/2014/main" id="{03585D78-F56F-6E9C-D0FD-E55AF54D3D08}"/>
                </a:ext>
              </a:extLst>
            </p:cNvPr>
            <p:cNvSpPr/>
            <p:nvPr/>
          </p:nvSpPr>
          <p:spPr>
            <a:xfrm>
              <a:off x="2338958" y="5280054"/>
              <a:ext cx="206374" cy="240264"/>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85" name="Oval 84">
              <a:extLst>
                <a:ext uri="{FF2B5EF4-FFF2-40B4-BE49-F238E27FC236}">
                  <a16:creationId xmlns:a16="http://schemas.microsoft.com/office/drawing/2014/main" id="{F2A25225-B37E-A485-98BA-8D6DFD85A9AA}"/>
                </a:ext>
              </a:extLst>
            </p:cNvPr>
            <p:cNvSpPr/>
            <p:nvPr/>
          </p:nvSpPr>
          <p:spPr>
            <a:xfrm rot="3942739">
              <a:off x="2386827" y="5897393"/>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86" name="Oval 85">
              <a:extLst>
                <a:ext uri="{FF2B5EF4-FFF2-40B4-BE49-F238E27FC236}">
                  <a16:creationId xmlns:a16="http://schemas.microsoft.com/office/drawing/2014/main" id="{263DE362-D48B-A767-F42B-853E503BD005}"/>
                </a:ext>
              </a:extLst>
            </p:cNvPr>
            <p:cNvSpPr/>
            <p:nvPr/>
          </p:nvSpPr>
          <p:spPr>
            <a:xfrm rot="3942739">
              <a:off x="2080002" y="5589911"/>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87" name="Oval 86">
              <a:extLst>
                <a:ext uri="{FF2B5EF4-FFF2-40B4-BE49-F238E27FC236}">
                  <a16:creationId xmlns:a16="http://schemas.microsoft.com/office/drawing/2014/main" id="{5731A28C-6D63-0B6B-DE75-364C7D6820B5}"/>
                </a:ext>
              </a:extLst>
            </p:cNvPr>
            <p:cNvSpPr/>
            <p:nvPr/>
          </p:nvSpPr>
          <p:spPr>
            <a:xfrm rot="3942739">
              <a:off x="2357927" y="5541795"/>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88" name="Oval 87">
              <a:extLst>
                <a:ext uri="{FF2B5EF4-FFF2-40B4-BE49-F238E27FC236}">
                  <a16:creationId xmlns:a16="http://schemas.microsoft.com/office/drawing/2014/main" id="{F78C2A2B-2997-0F56-49FD-41695517D37B}"/>
                </a:ext>
              </a:extLst>
            </p:cNvPr>
            <p:cNvSpPr/>
            <p:nvPr/>
          </p:nvSpPr>
          <p:spPr>
            <a:xfrm rot="3942739">
              <a:off x="2242171" y="5365719"/>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89" name="Oval 88">
              <a:extLst>
                <a:ext uri="{FF2B5EF4-FFF2-40B4-BE49-F238E27FC236}">
                  <a16:creationId xmlns:a16="http://schemas.microsoft.com/office/drawing/2014/main" id="{A4EA2366-A229-1C02-0A56-00B6069933E6}"/>
                </a:ext>
              </a:extLst>
            </p:cNvPr>
            <p:cNvSpPr/>
            <p:nvPr/>
          </p:nvSpPr>
          <p:spPr>
            <a:xfrm rot="3942739">
              <a:off x="2303010" y="5029225"/>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grpSp>
      <p:grpSp>
        <p:nvGrpSpPr>
          <p:cNvPr id="90" name="Group 8">
            <a:extLst>
              <a:ext uri="{FF2B5EF4-FFF2-40B4-BE49-F238E27FC236}">
                <a16:creationId xmlns:a16="http://schemas.microsoft.com/office/drawing/2014/main" id="{FDD3A1F3-4C14-8D69-9919-BA07C459377B}"/>
              </a:ext>
            </a:extLst>
          </p:cNvPr>
          <p:cNvGrpSpPr/>
          <p:nvPr/>
        </p:nvGrpSpPr>
        <p:grpSpPr>
          <a:xfrm>
            <a:off x="5351076" y="4320996"/>
            <a:ext cx="1212752" cy="96032"/>
            <a:chOff x="5292587" y="4876175"/>
            <a:chExt cx="1617002" cy="128042"/>
          </a:xfrm>
        </p:grpSpPr>
        <p:sp>
          <p:nvSpPr>
            <p:cNvPr id="91" name="Rectangle 90">
              <a:extLst>
                <a:ext uri="{FF2B5EF4-FFF2-40B4-BE49-F238E27FC236}">
                  <a16:creationId xmlns:a16="http://schemas.microsoft.com/office/drawing/2014/main" id="{36B78449-ACF6-1A87-4722-E98A5955CF4D}"/>
                </a:ext>
              </a:extLst>
            </p:cNvPr>
            <p:cNvSpPr/>
            <p:nvPr/>
          </p:nvSpPr>
          <p:spPr>
            <a:xfrm rot="20991184">
              <a:off x="5292587" y="4913907"/>
              <a:ext cx="1617002" cy="90310"/>
            </a:xfrm>
            <a:prstGeom prst="rect">
              <a:avLst/>
            </a:prstGeom>
            <a:solidFill>
              <a:srgbClr val="663300"/>
            </a:solidFill>
            <a:ln>
              <a:solidFill>
                <a:srgbClr val="462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92" name="Rectangle 91">
              <a:extLst>
                <a:ext uri="{FF2B5EF4-FFF2-40B4-BE49-F238E27FC236}">
                  <a16:creationId xmlns:a16="http://schemas.microsoft.com/office/drawing/2014/main" id="{7FB023FA-F737-B244-C886-C54934CA2CA8}"/>
                </a:ext>
              </a:extLst>
            </p:cNvPr>
            <p:cNvSpPr/>
            <p:nvPr/>
          </p:nvSpPr>
          <p:spPr>
            <a:xfrm rot="313495">
              <a:off x="5353404" y="4876175"/>
              <a:ext cx="1385254" cy="63584"/>
            </a:xfrm>
            <a:prstGeom prst="rect">
              <a:avLst/>
            </a:prstGeom>
            <a:solidFill>
              <a:srgbClr val="663300"/>
            </a:solidFill>
            <a:ln>
              <a:solidFill>
                <a:srgbClr val="462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grpSp>
    </p:spTree>
    <p:extLst>
      <p:ext uri="{BB962C8B-B14F-4D97-AF65-F5344CB8AC3E}">
        <p14:creationId xmlns:p14="http://schemas.microsoft.com/office/powerpoint/2010/main" val="368268681"/>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3E4EAFC-1722-6C45-7088-F649AEC0766B}"/>
              </a:ext>
            </a:extLst>
          </p:cNvPr>
          <p:cNvSpPr>
            <a:spLocks noGrp="1"/>
          </p:cNvSpPr>
          <p:nvPr>
            <p:ph type="sldNum" sz="quarter" idx="12"/>
          </p:nvPr>
        </p:nvSpPr>
        <p:spPr/>
        <p:txBody>
          <a:bodyPr/>
          <a:lstStyle/>
          <a:p>
            <a:fld id="{330EA680-D336-4FF7-8B7A-9848BB0A1C32}" type="slidenum">
              <a:rPr lang="en-US" smtClean="0"/>
              <a:t>283</a:t>
            </a:fld>
            <a:endParaRPr lang="en-US"/>
          </a:p>
        </p:txBody>
      </p:sp>
      <p:sp>
        <p:nvSpPr>
          <p:cNvPr id="12" name="Rectangle 11">
            <a:extLst>
              <a:ext uri="{FF2B5EF4-FFF2-40B4-BE49-F238E27FC236}">
                <a16:creationId xmlns:a16="http://schemas.microsoft.com/office/drawing/2014/main" id="{ACFB543A-0168-6D66-B9ED-C4294D4F49AD}"/>
              </a:ext>
            </a:extLst>
          </p:cNvPr>
          <p:cNvSpPr/>
          <p:nvPr/>
        </p:nvSpPr>
        <p:spPr>
          <a:xfrm>
            <a:off x="5678311" y="164919"/>
            <a:ext cx="557213" cy="6324600"/>
          </a:xfrm>
          <a:prstGeom prst="rect">
            <a:avLst/>
          </a:prstGeom>
          <a:solidFill>
            <a:srgbClr val="00B0F0"/>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 name="TextBox 14">
            <a:extLst>
              <a:ext uri="{FF2B5EF4-FFF2-40B4-BE49-F238E27FC236}">
                <a16:creationId xmlns:a16="http://schemas.microsoft.com/office/drawing/2014/main" id="{DFA515A9-6081-EFE5-E87A-AA8E624E0494}"/>
              </a:ext>
            </a:extLst>
          </p:cNvPr>
          <p:cNvSpPr txBox="1"/>
          <p:nvPr/>
        </p:nvSpPr>
        <p:spPr>
          <a:xfrm>
            <a:off x="1219200" y="5661955"/>
            <a:ext cx="1463389" cy="369332"/>
          </a:xfrm>
          <a:prstGeom prst="rect">
            <a:avLst/>
          </a:prstGeom>
          <a:noFill/>
        </p:spPr>
        <p:txBody>
          <a:bodyPr wrap="square" rtlCol="0">
            <a:spAutoFit/>
          </a:bodyPr>
          <a:lstStyle/>
          <a:p>
            <a:r>
              <a:rPr lang="en-US" dirty="0"/>
              <a:t>Stream Flow</a:t>
            </a:r>
          </a:p>
        </p:txBody>
      </p:sp>
      <p:cxnSp>
        <p:nvCxnSpPr>
          <p:cNvPr id="16" name="Straight Arrow Connector 15">
            <a:extLst>
              <a:ext uri="{FF2B5EF4-FFF2-40B4-BE49-F238E27FC236}">
                <a16:creationId xmlns:a16="http://schemas.microsoft.com/office/drawing/2014/main" id="{9D00422C-85F1-F38D-2579-409CEAB95AA2}"/>
              </a:ext>
            </a:extLst>
          </p:cNvPr>
          <p:cNvCxnSpPr/>
          <p:nvPr/>
        </p:nvCxnSpPr>
        <p:spPr>
          <a:xfrm flipV="1">
            <a:off x="1866900" y="4980418"/>
            <a:ext cx="0" cy="58218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CF4D21BD-7461-2BBB-916B-D432EF34FDCB}"/>
              </a:ext>
            </a:extLst>
          </p:cNvPr>
          <p:cNvSpPr/>
          <p:nvPr/>
        </p:nvSpPr>
        <p:spPr>
          <a:xfrm>
            <a:off x="2742198" y="2804866"/>
            <a:ext cx="6429437" cy="1453088"/>
          </a:xfrm>
          <a:prstGeom prst="roundRect">
            <a:avLst/>
          </a:prstGeom>
          <a:solidFill>
            <a:sysClr val="windowText" lastClr="000000">
              <a:lumMod val="75000"/>
              <a:lumOff val="25000"/>
            </a:sysClr>
          </a:solidFill>
          <a:ln w="15875" cap="rnd" cmpd="sng" algn="ctr">
            <a:solidFill>
              <a:sysClr val="windowText" lastClr="000000">
                <a:lumMod val="85000"/>
                <a:lumOff val="15000"/>
              </a:sys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 name="TextBox 17">
            <a:extLst>
              <a:ext uri="{FF2B5EF4-FFF2-40B4-BE49-F238E27FC236}">
                <a16:creationId xmlns:a16="http://schemas.microsoft.com/office/drawing/2014/main" id="{1C583340-5339-87E0-76E2-9321C5ABC07D}"/>
              </a:ext>
            </a:extLst>
          </p:cNvPr>
          <p:cNvSpPr txBox="1"/>
          <p:nvPr/>
        </p:nvSpPr>
        <p:spPr>
          <a:xfrm>
            <a:off x="2858979" y="3397028"/>
            <a:ext cx="838200" cy="369332"/>
          </a:xfrm>
          <a:prstGeom prst="rect">
            <a:avLst/>
          </a:prstGeom>
          <a:noFill/>
        </p:spPr>
        <p:txBody>
          <a:bodyPr wrap="square" rtlCol="0">
            <a:spAutoFit/>
          </a:bodyPr>
          <a:lstStyle/>
          <a:p>
            <a:r>
              <a:rPr lang="en-US" dirty="0">
                <a:solidFill>
                  <a:prstClr val="white"/>
                </a:solidFill>
                <a:latin typeface="Candara"/>
              </a:rPr>
              <a:t>Road</a:t>
            </a:r>
          </a:p>
        </p:txBody>
      </p:sp>
      <p:sp>
        <p:nvSpPr>
          <p:cNvPr id="35" name="Rectangle: Rounded Corners 34">
            <a:extLst>
              <a:ext uri="{FF2B5EF4-FFF2-40B4-BE49-F238E27FC236}">
                <a16:creationId xmlns:a16="http://schemas.microsoft.com/office/drawing/2014/main" id="{86F3A07F-482A-DADF-DFB9-E697800AE90B}"/>
              </a:ext>
            </a:extLst>
          </p:cNvPr>
          <p:cNvSpPr/>
          <p:nvPr/>
        </p:nvSpPr>
        <p:spPr>
          <a:xfrm>
            <a:off x="5215415" y="5562600"/>
            <a:ext cx="1518409" cy="1033729"/>
          </a:xfrm>
          <a:prstGeom prst="roundRect">
            <a:avLst/>
          </a:prstGeom>
          <a:solidFill>
            <a:srgbClr val="1CADE4"/>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6" name="Rectangle: Rounded Corners 35">
            <a:extLst>
              <a:ext uri="{FF2B5EF4-FFF2-40B4-BE49-F238E27FC236}">
                <a16:creationId xmlns:a16="http://schemas.microsoft.com/office/drawing/2014/main" id="{8F8F9D2D-E939-6F2B-FA58-653CAFC6FB68}"/>
              </a:ext>
            </a:extLst>
          </p:cNvPr>
          <p:cNvSpPr/>
          <p:nvPr/>
        </p:nvSpPr>
        <p:spPr>
          <a:xfrm>
            <a:off x="5187907" y="0"/>
            <a:ext cx="1518409" cy="1559701"/>
          </a:xfrm>
          <a:prstGeom prst="roundRect">
            <a:avLst/>
          </a:prstGeom>
          <a:solidFill>
            <a:srgbClr val="1CADE4"/>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7" name="Isosceles Triangle 36">
            <a:extLst>
              <a:ext uri="{FF2B5EF4-FFF2-40B4-BE49-F238E27FC236}">
                <a16:creationId xmlns:a16="http://schemas.microsoft.com/office/drawing/2014/main" id="{CC4DC9D8-CB71-013C-2040-48ADF72E4D93}"/>
              </a:ext>
            </a:extLst>
          </p:cNvPr>
          <p:cNvSpPr/>
          <p:nvPr/>
        </p:nvSpPr>
        <p:spPr>
          <a:xfrm>
            <a:off x="5242927" y="3229146"/>
            <a:ext cx="1463389" cy="2417619"/>
          </a:xfrm>
          <a:prstGeom prst="triangle">
            <a:avLst/>
          </a:prstGeom>
          <a:solidFill>
            <a:srgbClr val="1CADE4"/>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 name="Chord 4">
            <a:extLst>
              <a:ext uri="{FF2B5EF4-FFF2-40B4-BE49-F238E27FC236}">
                <a16:creationId xmlns:a16="http://schemas.microsoft.com/office/drawing/2014/main" id="{5CE736AE-6CB5-A8E1-EBEC-BBDBB9C7D1B9}"/>
              </a:ext>
            </a:extLst>
          </p:cNvPr>
          <p:cNvSpPr/>
          <p:nvPr/>
        </p:nvSpPr>
        <p:spPr>
          <a:xfrm rot="17529824">
            <a:off x="5390715" y="3869023"/>
            <a:ext cx="1205346" cy="1226128"/>
          </a:xfrm>
          <a:prstGeom prst="chord">
            <a:avLst/>
          </a:prstGeom>
          <a:solidFill>
            <a:srgbClr val="1CADE4"/>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8" name="Isosceles Triangle 37">
            <a:extLst>
              <a:ext uri="{FF2B5EF4-FFF2-40B4-BE49-F238E27FC236}">
                <a16:creationId xmlns:a16="http://schemas.microsoft.com/office/drawing/2014/main" id="{FD2C5E20-F01A-D2EF-D500-37C512495C1F}"/>
              </a:ext>
            </a:extLst>
          </p:cNvPr>
          <p:cNvSpPr/>
          <p:nvPr/>
        </p:nvSpPr>
        <p:spPr>
          <a:xfrm rot="10800000">
            <a:off x="5187908" y="1341335"/>
            <a:ext cx="1518408" cy="2429982"/>
          </a:xfrm>
          <a:prstGeom prst="triangle">
            <a:avLst/>
          </a:prstGeom>
          <a:solidFill>
            <a:srgbClr val="1CADE4"/>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 name="Chord 6">
            <a:extLst>
              <a:ext uri="{FF2B5EF4-FFF2-40B4-BE49-F238E27FC236}">
                <a16:creationId xmlns:a16="http://schemas.microsoft.com/office/drawing/2014/main" id="{176E6CDB-4D4B-F386-6894-1C64A38E45F5}"/>
              </a:ext>
            </a:extLst>
          </p:cNvPr>
          <p:cNvSpPr/>
          <p:nvPr/>
        </p:nvSpPr>
        <p:spPr>
          <a:xfrm rot="6715984">
            <a:off x="5337348" y="1964223"/>
            <a:ext cx="1205346" cy="1226128"/>
          </a:xfrm>
          <a:prstGeom prst="chord">
            <a:avLst/>
          </a:prstGeom>
          <a:solidFill>
            <a:srgbClr val="1CADE4"/>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 name="Rectangle: Rounded Corners 13">
            <a:extLst>
              <a:ext uri="{FF2B5EF4-FFF2-40B4-BE49-F238E27FC236}">
                <a16:creationId xmlns:a16="http://schemas.microsoft.com/office/drawing/2014/main" id="{99236864-FB39-A1A2-A5E5-E44523D5B646}"/>
              </a:ext>
            </a:extLst>
          </p:cNvPr>
          <p:cNvSpPr/>
          <p:nvPr/>
        </p:nvSpPr>
        <p:spPr>
          <a:xfrm rot="16200000">
            <a:off x="5177066" y="3164624"/>
            <a:ext cx="1559701" cy="708065"/>
          </a:xfrm>
          <a:prstGeom prst="roundRect">
            <a:avLst/>
          </a:prstGeom>
          <a:solidFill>
            <a:sysClr val="window" lastClr="FFFFFF">
              <a:lumMod val="75000"/>
            </a:sysClr>
          </a:solidFill>
          <a:ln w="15875" cap="rnd" cmpd="sng" algn="ctr">
            <a:solidFill>
              <a:sysClr val="window" lastClr="FFFFFF">
                <a:lumMod val="50000"/>
              </a:sys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3" name="Oval 32">
            <a:extLst>
              <a:ext uri="{FF2B5EF4-FFF2-40B4-BE49-F238E27FC236}">
                <a16:creationId xmlns:a16="http://schemas.microsoft.com/office/drawing/2014/main" id="{119CB829-0169-E6B8-8AE9-630A7C1D7EF5}"/>
              </a:ext>
            </a:extLst>
          </p:cNvPr>
          <p:cNvSpPr/>
          <p:nvPr/>
        </p:nvSpPr>
        <p:spPr>
          <a:xfrm rot="645263">
            <a:off x="5219440" y="2179568"/>
            <a:ext cx="483101" cy="768896"/>
          </a:xfrm>
          <a:prstGeom prst="ellipse">
            <a:avLst/>
          </a:prstGeom>
          <a:solidFill>
            <a:srgbClr val="1CADE4"/>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4" name="Oval 33">
            <a:extLst>
              <a:ext uri="{FF2B5EF4-FFF2-40B4-BE49-F238E27FC236}">
                <a16:creationId xmlns:a16="http://schemas.microsoft.com/office/drawing/2014/main" id="{54620BB3-7B06-62C5-F7E8-164DB5F2667F}"/>
              </a:ext>
            </a:extLst>
          </p:cNvPr>
          <p:cNvSpPr/>
          <p:nvPr/>
        </p:nvSpPr>
        <p:spPr>
          <a:xfrm rot="20893942">
            <a:off x="6232085" y="2143405"/>
            <a:ext cx="483101" cy="768896"/>
          </a:xfrm>
          <a:prstGeom prst="ellipse">
            <a:avLst/>
          </a:prstGeom>
          <a:solidFill>
            <a:srgbClr val="1CADE4"/>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0" name="Rectangle: Rounded Corners 39">
            <a:extLst>
              <a:ext uri="{FF2B5EF4-FFF2-40B4-BE49-F238E27FC236}">
                <a16:creationId xmlns:a16="http://schemas.microsoft.com/office/drawing/2014/main" id="{EEBB3556-1891-E485-D8D8-E3B72B4D68E2}"/>
              </a:ext>
            </a:extLst>
          </p:cNvPr>
          <p:cNvSpPr/>
          <p:nvPr/>
        </p:nvSpPr>
        <p:spPr>
          <a:xfrm>
            <a:off x="6031921" y="1421805"/>
            <a:ext cx="169078" cy="203957"/>
          </a:xfrm>
          <a:prstGeom prst="roundRect">
            <a:avLst/>
          </a:prstGeom>
          <a:solidFill>
            <a:sysClr val="windowText" lastClr="000000">
              <a:lumMod val="75000"/>
              <a:lumOff val="25000"/>
            </a:sysClr>
          </a:solidFill>
          <a:ln w="15875" cap="rnd" cmpd="sng" algn="ctr">
            <a:solidFill>
              <a:sysClr val="windowText" lastClr="000000">
                <a:lumMod val="85000"/>
                <a:lumOff val="15000"/>
              </a:sys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1" name="Rectangle: Rounded Corners 40">
            <a:extLst>
              <a:ext uri="{FF2B5EF4-FFF2-40B4-BE49-F238E27FC236}">
                <a16:creationId xmlns:a16="http://schemas.microsoft.com/office/drawing/2014/main" id="{9065A6EF-D2E9-44D5-0117-7C812069EA03}"/>
              </a:ext>
            </a:extLst>
          </p:cNvPr>
          <p:cNvSpPr/>
          <p:nvPr/>
        </p:nvSpPr>
        <p:spPr>
          <a:xfrm rot="5880205">
            <a:off x="5552303" y="874952"/>
            <a:ext cx="169078" cy="132936"/>
          </a:xfrm>
          <a:prstGeom prst="roundRect">
            <a:avLst/>
          </a:prstGeom>
          <a:solidFill>
            <a:sysClr val="windowText" lastClr="000000">
              <a:lumMod val="75000"/>
              <a:lumOff val="25000"/>
            </a:sysClr>
          </a:solidFill>
          <a:ln w="15875" cap="rnd" cmpd="sng" algn="ctr">
            <a:solidFill>
              <a:sysClr val="windowText" lastClr="000000">
                <a:lumMod val="85000"/>
                <a:lumOff val="15000"/>
              </a:sys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2" name="Rectangle: Rounded Corners 41">
            <a:extLst>
              <a:ext uri="{FF2B5EF4-FFF2-40B4-BE49-F238E27FC236}">
                <a16:creationId xmlns:a16="http://schemas.microsoft.com/office/drawing/2014/main" id="{369CC64E-3D1D-9B85-D9E0-91462E0B84BA}"/>
              </a:ext>
            </a:extLst>
          </p:cNvPr>
          <p:cNvSpPr/>
          <p:nvPr/>
        </p:nvSpPr>
        <p:spPr>
          <a:xfrm rot="4836745">
            <a:off x="5684669" y="203312"/>
            <a:ext cx="229255" cy="159595"/>
          </a:xfrm>
          <a:prstGeom prst="roundRect">
            <a:avLst/>
          </a:prstGeom>
          <a:solidFill>
            <a:sysClr val="windowText" lastClr="000000">
              <a:lumMod val="75000"/>
              <a:lumOff val="25000"/>
            </a:sysClr>
          </a:solidFill>
          <a:ln w="15875" cap="rnd" cmpd="sng" algn="ctr">
            <a:solidFill>
              <a:sysClr val="windowText" lastClr="000000">
                <a:lumMod val="85000"/>
                <a:lumOff val="15000"/>
              </a:sys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nvGrpSpPr>
          <p:cNvPr id="67" name="Group 6">
            <a:extLst>
              <a:ext uri="{FF2B5EF4-FFF2-40B4-BE49-F238E27FC236}">
                <a16:creationId xmlns:a16="http://schemas.microsoft.com/office/drawing/2014/main" id="{7ACC8A76-6F44-DC93-1280-FD885F8C64FD}"/>
              </a:ext>
            </a:extLst>
          </p:cNvPr>
          <p:cNvGrpSpPr/>
          <p:nvPr/>
        </p:nvGrpSpPr>
        <p:grpSpPr>
          <a:xfrm>
            <a:off x="5708178" y="4355694"/>
            <a:ext cx="527346" cy="856599"/>
            <a:chOff x="2004958" y="5020686"/>
            <a:chExt cx="703128" cy="1142132"/>
          </a:xfrm>
        </p:grpSpPr>
        <p:sp>
          <p:nvSpPr>
            <p:cNvPr id="68" name="Oval 67">
              <a:extLst>
                <a:ext uri="{FF2B5EF4-FFF2-40B4-BE49-F238E27FC236}">
                  <a16:creationId xmlns:a16="http://schemas.microsoft.com/office/drawing/2014/main" id="{F19762AE-C67C-76DF-D3F2-0A31696D4DC2}"/>
                </a:ext>
              </a:extLst>
            </p:cNvPr>
            <p:cNvSpPr/>
            <p:nvPr/>
          </p:nvSpPr>
          <p:spPr>
            <a:xfrm>
              <a:off x="2360057" y="5082633"/>
              <a:ext cx="161946" cy="197421"/>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69" name="Oval 68">
              <a:extLst>
                <a:ext uri="{FF2B5EF4-FFF2-40B4-BE49-F238E27FC236}">
                  <a16:creationId xmlns:a16="http://schemas.microsoft.com/office/drawing/2014/main" id="{FCAF0318-8208-CC37-D7DF-4462B9BA1A03}"/>
                </a:ext>
              </a:extLst>
            </p:cNvPr>
            <p:cNvSpPr/>
            <p:nvPr/>
          </p:nvSpPr>
          <p:spPr>
            <a:xfrm>
              <a:off x="2256351" y="5965397"/>
              <a:ext cx="161946" cy="197421"/>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70" name="Oval 69">
              <a:extLst>
                <a:ext uri="{FF2B5EF4-FFF2-40B4-BE49-F238E27FC236}">
                  <a16:creationId xmlns:a16="http://schemas.microsoft.com/office/drawing/2014/main" id="{6EE96902-7A87-806C-26AC-B04D305D65DF}"/>
                </a:ext>
              </a:extLst>
            </p:cNvPr>
            <p:cNvSpPr/>
            <p:nvPr/>
          </p:nvSpPr>
          <p:spPr>
            <a:xfrm>
              <a:off x="2094406" y="5680899"/>
              <a:ext cx="161946" cy="197421"/>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71" name="Oval 70">
              <a:extLst>
                <a:ext uri="{FF2B5EF4-FFF2-40B4-BE49-F238E27FC236}">
                  <a16:creationId xmlns:a16="http://schemas.microsoft.com/office/drawing/2014/main" id="{13795AD7-A6C4-1F5F-5F0F-B564436EB352}"/>
                </a:ext>
              </a:extLst>
            </p:cNvPr>
            <p:cNvSpPr/>
            <p:nvPr/>
          </p:nvSpPr>
          <p:spPr>
            <a:xfrm>
              <a:off x="2063124" y="5058963"/>
              <a:ext cx="161946" cy="197421"/>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72" name="Oval 71">
              <a:extLst>
                <a:ext uri="{FF2B5EF4-FFF2-40B4-BE49-F238E27FC236}">
                  <a16:creationId xmlns:a16="http://schemas.microsoft.com/office/drawing/2014/main" id="{7EFEDF36-213E-6856-510C-29744A799E48}"/>
                </a:ext>
              </a:extLst>
            </p:cNvPr>
            <p:cNvSpPr/>
            <p:nvPr/>
          </p:nvSpPr>
          <p:spPr>
            <a:xfrm>
              <a:off x="2247640" y="5424091"/>
              <a:ext cx="161946" cy="197421"/>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73" name="Oval 72">
              <a:extLst>
                <a:ext uri="{FF2B5EF4-FFF2-40B4-BE49-F238E27FC236}">
                  <a16:creationId xmlns:a16="http://schemas.microsoft.com/office/drawing/2014/main" id="{0CE234FE-AFE9-38AB-632B-743D818FDDDD}"/>
                </a:ext>
              </a:extLst>
            </p:cNvPr>
            <p:cNvSpPr/>
            <p:nvPr/>
          </p:nvSpPr>
          <p:spPr>
            <a:xfrm>
              <a:off x="2501712" y="5340747"/>
              <a:ext cx="206374" cy="240264"/>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74" name="Oval 73">
              <a:extLst>
                <a:ext uri="{FF2B5EF4-FFF2-40B4-BE49-F238E27FC236}">
                  <a16:creationId xmlns:a16="http://schemas.microsoft.com/office/drawing/2014/main" id="{2DFD5BF3-766A-D270-4A65-3D1D9907CA01}"/>
                </a:ext>
              </a:extLst>
            </p:cNvPr>
            <p:cNvSpPr/>
            <p:nvPr/>
          </p:nvSpPr>
          <p:spPr>
            <a:xfrm>
              <a:off x="2241094" y="5668924"/>
              <a:ext cx="206374" cy="240264"/>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75" name="Oval 74">
              <a:extLst>
                <a:ext uri="{FF2B5EF4-FFF2-40B4-BE49-F238E27FC236}">
                  <a16:creationId xmlns:a16="http://schemas.microsoft.com/office/drawing/2014/main" id="{99C4FCAF-B645-B618-56B2-7CAD07AB3398}"/>
                </a:ext>
              </a:extLst>
            </p:cNvPr>
            <p:cNvSpPr/>
            <p:nvPr/>
          </p:nvSpPr>
          <p:spPr>
            <a:xfrm>
              <a:off x="2153165" y="5157674"/>
              <a:ext cx="206374" cy="240264"/>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76" name="Oval 75">
              <a:extLst>
                <a:ext uri="{FF2B5EF4-FFF2-40B4-BE49-F238E27FC236}">
                  <a16:creationId xmlns:a16="http://schemas.microsoft.com/office/drawing/2014/main" id="{05199F2B-9C91-A975-9DD7-9773ADBBCC79}"/>
                </a:ext>
              </a:extLst>
            </p:cNvPr>
            <p:cNvSpPr/>
            <p:nvPr/>
          </p:nvSpPr>
          <p:spPr>
            <a:xfrm>
              <a:off x="2018696" y="5384704"/>
              <a:ext cx="206374" cy="240264"/>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77" name="Oval 76">
              <a:extLst>
                <a:ext uri="{FF2B5EF4-FFF2-40B4-BE49-F238E27FC236}">
                  <a16:creationId xmlns:a16="http://schemas.microsoft.com/office/drawing/2014/main" id="{4D53D627-33B7-4707-4F55-B95D11E63D48}"/>
                </a:ext>
              </a:extLst>
            </p:cNvPr>
            <p:cNvSpPr/>
            <p:nvPr/>
          </p:nvSpPr>
          <p:spPr>
            <a:xfrm>
              <a:off x="2229115" y="5077168"/>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78" name="Oval 77">
              <a:extLst>
                <a:ext uri="{FF2B5EF4-FFF2-40B4-BE49-F238E27FC236}">
                  <a16:creationId xmlns:a16="http://schemas.microsoft.com/office/drawing/2014/main" id="{315A7A4B-85AD-9D17-589F-1A050ABA22E2}"/>
                </a:ext>
              </a:extLst>
            </p:cNvPr>
            <p:cNvSpPr/>
            <p:nvPr/>
          </p:nvSpPr>
          <p:spPr>
            <a:xfrm>
              <a:off x="2436615" y="5807220"/>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79" name="Oval 78">
              <a:extLst>
                <a:ext uri="{FF2B5EF4-FFF2-40B4-BE49-F238E27FC236}">
                  <a16:creationId xmlns:a16="http://schemas.microsoft.com/office/drawing/2014/main" id="{C5B42438-125E-304E-4CE8-A1B152A45B3E}"/>
                </a:ext>
              </a:extLst>
            </p:cNvPr>
            <p:cNvSpPr/>
            <p:nvPr/>
          </p:nvSpPr>
          <p:spPr>
            <a:xfrm>
              <a:off x="2478327" y="5175673"/>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80" name="Oval 79">
              <a:extLst>
                <a:ext uri="{FF2B5EF4-FFF2-40B4-BE49-F238E27FC236}">
                  <a16:creationId xmlns:a16="http://schemas.microsoft.com/office/drawing/2014/main" id="{2779E97F-0C67-3F27-623A-B85301CBDB73}"/>
                </a:ext>
              </a:extLst>
            </p:cNvPr>
            <p:cNvSpPr/>
            <p:nvPr/>
          </p:nvSpPr>
          <p:spPr>
            <a:xfrm>
              <a:off x="2207164" y="5617452"/>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81" name="Oval 80">
              <a:extLst>
                <a:ext uri="{FF2B5EF4-FFF2-40B4-BE49-F238E27FC236}">
                  <a16:creationId xmlns:a16="http://schemas.microsoft.com/office/drawing/2014/main" id="{FA7F8561-C4A9-70D6-E458-2C36CA0426DA}"/>
                </a:ext>
              </a:extLst>
            </p:cNvPr>
            <p:cNvSpPr/>
            <p:nvPr/>
          </p:nvSpPr>
          <p:spPr>
            <a:xfrm>
              <a:off x="2167874" y="5885594"/>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82" name="Oval 81">
              <a:extLst>
                <a:ext uri="{FF2B5EF4-FFF2-40B4-BE49-F238E27FC236}">
                  <a16:creationId xmlns:a16="http://schemas.microsoft.com/office/drawing/2014/main" id="{77C48BB2-39F9-CE96-A577-4A7057877EB4}"/>
                </a:ext>
              </a:extLst>
            </p:cNvPr>
            <p:cNvSpPr/>
            <p:nvPr/>
          </p:nvSpPr>
          <p:spPr>
            <a:xfrm>
              <a:off x="2429051" y="5567397"/>
              <a:ext cx="161946" cy="197421"/>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83" name="Oval 82">
              <a:extLst>
                <a:ext uri="{FF2B5EF4-FFF2-40B4-BE49-F238E27FC236}">
                  <a16:creationId xmlns:a16="http://schemas.microsoft.com/office/drawing/2014/main" id="{D3849815-6FE2-69C0-1505-73FF5AB690C9}"/>
                </a:ext>
              </a:extLst>
            </p:cNvPr>
            <p:cNvSpPr/>
            <p:nvPr/>
          </p:nvSpPr>
          <p:spPr>
            <a:xfrm>
              <a:off x="2004958" y="5266961"/>
              <a:ext cx="161946" cy="83075"/>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84" name="Oval 83">
              <a:extLst>
                <a:ext uri="{FF2B5EF4-FFF2-40B4-BE49-F238E27FC236}">
                  <a16:creationId xmlns:a16="http://schemas.microsoft.com/office/drawing/2014/main" id="{03585D78-F56F-6E9C-D0FD-E55AF54D3D08}"/>
                </a:ext>
              </a:extLst>
            </p:cNvPr>
            <p:cNvSpPr/>
            <p:nvPr/>
          </p:nvSpPr>
          <p:spPr>
            <a:xfrm>
              <a:off x="2338958" y="5280054"/>
              <a:ext cx="206374" cy="240264"/>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85" name="Oval 84">
              <a:extLst>
                <a:ext uri="{FF2B5EF4-FFF2-40B4-BE49-F238E27FC236}">
                  <a16:creationId xmlns:a16="http://schemas.microsoft.com/office/drawing/2014/main" id="{F2A25225-B37E-A485-98BA-8D6DFD85A9AA}"/>
                </a:ext>
              </a:extLst>
            </p:cNvPr>
            <p:cNvSpPr/>
            <p:nvPr/>
          </p:nvSpPr>
          <p:spPr>
            <a:xfrm rot="3942739">
              <a:off x="2386827" y="5897393"/>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86" name="Oval 85">
              <a:extLst>
                <a:ext uri="{FF2B5EF4-FFF2-40B4-BE49-F238E27FC236}">
                  <a16:creationId xmlns:a16="http://schemas.microsoft.com/office/drawing/2014/main" id="{263DE362-D48B-A767-F42B-853E503BD005}"/>
                </a:ext>
              </a:extLst>
            </p:cNvPr>
            <p:cNvSpPr/>
            <p:nvPr/>
          </p:nvSpPr>
          <p:spPr>
            <a:xfrm rot="3942739">
              <a:off x="2080002" y="5589911"/>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87" name="Oval 86">
              <a:extLst>
                <a:ext uri="{FF2B5EF4-FFF2-40B4-BE49-F238E27FC236}">
                  <a16:creationId xmlns:a16="http://schemas.microsoft.com/office/drawing/2014/main" id="{5731A28C-6D63-0B6B-DE75-364C7D6820B5}"/>
                </a:ext>
              </a:extLst>
            </p:cNvPr>
            <p:cNvSpPr/>
            <p:nvPr/>
          </p:nvSpPr>
          <p:spPr>
            <a:xfrm rot="3942739">
              <a:off x="2357927" y="5541795"/>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88" name="Oval 87">
              <a:extLst>
                <a:ext uri="{FF2B5EF4-FFF2-40B4-BE49-F238E27FC236}">
                  <a16:creationId xmlns:a16="http://schemas.microsoft.com/office/drawing/2014/main" id="{F78C2A2B-2997-0F56-49FD-41695517D37B}"/>
                </a:ext>
              </a:extLst>
            </p:cNvPr>
            <p:cNvSpPr/>
            <p:nvPr/>
          </p:nvSpPr>
          <p:spPr>
            <a:xfrm rot="3942739">
              <a:off x="2242171" y="5365719"/>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89" name="Oval 88">
              <a:extLst>
                <a:ext uri="{FF2B5EF4-FFF2-40B4-BE49-F238E27FC236}">
                  <a16:creationId xmlns:a16="http://schemas.microsoft.com/office/drawing/2014/main" id="{A4EA2366-A229-1C02-0A56-00B6069933E6}"/>
                </a:ext>
              </a:extLst>
            </p:cNvPr>
            <p:cNvSpPr/>
            <p:nvPr/>
          </p:nvSpPr>
          <p:spPr>
            <a:xfrm rot="3942739">
              <a:off x="2303010" y="5029225"/>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grpSp>
      <p:grpSp>
        <p:nvGrpSpPr>
          <p:cNvPr id="90" name="Group 8">
            <a:extLst>
              <a:ext uri="{FF2B5EF4-FFF2-40B4-BE49-F238E27FC236}">
                <a16:creationId xmlns:a16="http://schemas.microsoft.com/office/drawing/2014/main" id="{FDD3A1F3-4C14-8D69-9919-BA07C459377B}"/>
              </a:ext>
            </a:extLst>
          </p:cNvPr>
          <p:cNvGrpSpPr/>
          <p:nvPr/>
        </p:nvGrpSpPr>
        <p:grpSpPr>
          <a:xfrm>
            <a:off x="5351076" y="4320996"/>
            <a:ext cx="1212752" cy="96032"/>
            <a:chOff x="5292587" y="4876175"/>
            <a:chExt cx="1617002" cy="128042"/>
          </a:xfrm>
        </p:grpSpPr>
        <p:sp>
          <p:nvSpPr>
            <p:cNvPr id="91" name="Rectangle 90">
              <a:extLst>
                <a:ext uri="{FF2B5EF4-FFF2-40B4-BE49-F238E27FC236}">
                  <a16:creationId xmlns:a16="http://schemas.microsoft.com/office/drawing/2014/main" id="{36B78449-ACF6-1A87-4722-E98A5955CF4D}"/>
                </a:ext>
              </a:extLst>
            </p:cNvPr>
            <p:cNvSpPr/>
            <p:nvPr/>
          </p:nvSpPr>
          <p:spPr>
            <a:xfrm rot="20991184">
              <a:off x="5292587" y="4913907"/>
              <a:ext cx="1617002" cy="90310"/>
            </a:xfrm>
            <a:prstGeom prst="rect">
              <a:avLst/>
            </a:prstGeom>
            <a:solidFill>
              <a:srgbClr val="663300"/>
            </a:solidFill>
            <a:ln>
              <a:solidFill>
                <a:srgbClr val="462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92" name="Rectangle 91">
              <a:extLst>
                <a:ext uri="{FF2B5EF4-FFF2-40B4-BE49-F238E27FC236}">
                  <a16:creationId xmlns:a16="http://schemas.microsoft.com/office/drawing/2014/main" id="{7FB023FA-F737-B244-C886-C54934CA2CA8}"/>
                </a:ext>
              </a:extLst>
            </p:cNvPr>
            <p:cNvSpPr/>
            <p:nvPr/>
          </p:nvSpPr>
          <p:spPr>
            <a:xfrm rot="313495">
              <a:off x="5353404" y="4876175"/>
              <a:ext cx="1385254" cy="63584"/>
            </a:xfrm>
            <a:prstGeom prst="rect">
              <a:avLst/>
            </a:prstGeom>
            <a:solidFill>
              <a:srgbClr val="663300"/>
            </a:solidFill>
            <a:ln>
              <a:solidFill>
                <a:srgbClr val="462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grpSp>
    </p:spTree>
    <p:extLst>
      <p:ext uri="{BB962C8B-B14F-4D97-AF65-F5344CB8AC3E}">
        <p14:creationId xmlns:p14="http://schemas.microsoft.com/office/powerpoint/2010/main" val="820946280"/>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BB7AB-047A-83BD-37F8-99B6130BFF2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F88F05F-94AB-82C8-AD5A-2058189DC101}"/>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E9ACE3F-4ECF-2B88-02D6-873633386E67}"/>
              </a:ext>
            </a:extLst>
          </p:cNvPr>
          <p:cNvSpPr>
            <a:spLocks noGrp="1"/>
          </p:cNvSpPr>
          <p:nvPr>
            <p:ph type="sldNum" sz="quarter" idx="12"/>
          </p:nvPr>
        </p:nvSpPr>
        <p:spPr/>
        <p:txBody>
          <a:bodyPr/>
          <a:lstStyle/>
          <a:p>
            <a:fld id="{330EA680-D336-4FF7-8B7A-9848BB0A1C32}" type="slidenum">
              <a:rPr lang="en-US" smtClean="0"/>
              <a:t>284</a:t>
            </a:fld>
            <a:endParaRPr lang="en-US"/>
          </a:p>
        </p:txBody>
      </p:sp>
      <p:pic>
        <p:nvPicPr>
          <p:cNvPr id="5" name="Picture 4">
            <a:extLst>
              <a:ext uri="{FF2B5EF4-FFF2-40B4-BE49-F238E27FC236}">
                <a16:creationId xmlns:a16="http://schemas.microsoft.com/office/drawing/2014/main" id="{3F293C04-FB12-DFA1-57E2-A02CD6CAA19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67598" y="6241"/>
            <a:ext cx="8256803" cy="6851759"/>
          </a:xfrm>
          <a:prstGeom prst="rect">
            <a:avLst/>
          </a:prstGeom>
        </p:spPr>
      </p:pic>
    </p:spTree>
    <p:extLst>
      <p:ext uri="{BB962C8B-B14F-4D97-AF65-F5344CB8AC3E}">
        <p14:creationId xmlns:p14="http://schemas.microsoft.com/office/powerpoint/2010/main" val="2823847968"/>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7.1 Stream Crossing Replacement</a:t>
            </a:r>
          </a:p>
        </p:txBody>
      </p:sp>
      <p:sp>
        <p:nvSpPr>
          <p:cNvPr id="9" name="TextBox 8">
            <a:extLst>
              <a:ext uri="{FF2B5EF4-FFF2-40B4-BE49-F238E27FC236}">
                <a16:creationId xmlns:a16="http://schemas.microsoft.com/office/drawing/2014/main" id="{66488463-DA7C-9EDF-11A9-C151EF429B8C}"/>
              </a:ext>
            </a:extLst>
          </p:cNvPr>
          <p:cNvSpPr txBox="1"/>
          <p:nvPr/>
        </p:nvSpPr>
        <p:spPr>
          <a:xfrm>
            <a:off x="268940" y="4963943"/>
            <a:ext cx="11421026" cy="1815882"/>
          </a:xfrm>
          <a:prstGeom prst="rect">
            <a:avLst/>
          </a:prstGeom>
          <a:noFill/>
        </p:spPr>
        <p:txBody>
          <a:bodyPr wrap="square" rtlCol="0">
            <a:spAutoFit/>
          </a:bodyPr>
          <a:lstStyle/>
          <a:p>
            <a:r>
              <a:rPr lang="en-US" sz="2800" b="1" u="sng" dirty="0" err="1"/>
              <a:t>Bankfull</a:t>
            </a:r>
            <a:r>
              <a:rPr lang="en-US" sz="2800" b="1" u="sng" dirty="0"/>
              <a:t> Width</a:t>
            </a:r>
            <a:r>
              <a:rPr lang="en-US" sz="2800" dirty="0"/>
              <a:t>: Width of channel at </a:t>
            </a:r>
            <a:r>
              <a:rPr lang="en-US" sz="2800" dirty="0" err="1"/>
              <a:t>bankfull</a:t>
            </a:r>
            <a:r>
              <a:rPr lang="en-US" sz="2800" dirty="0"/>
              <a:t> elevation</a:t>
            </a:r>
            <a:endParaRPr lang="en-US" sz="3200" dirty="0"/>
          </a:p>
          <a:p>
            <a:r>
              <a:rPr lang="en-US" sz="2800" b="1" u="sng" dirty="0" err="1"/>
              <a:t>Bankfull</a:t>
            </a:r>
            <a:r>
              <a:rPr lang="en-US" sz="2800" b="1" u="sng" dirty="0"/>
              <a:t> Elevation:</a:t>
            </a:r>
            <a:r>
              <a:rPr lang="en-US" sz="2800" dirty="0"/>
              <a:t> the point at which the stream typically accesses the floodplain. Channel dimensions at this elevation convey the channel-forming or dominant discharge.</a:t>
            </a:r>
            <a:endParaRPr lang="en-US" sz="3200" dirty="0"/>
          </a:p>
        </p:txBody>
      </p:sp>
      <p:grpSp>
        <p:nvGrpSpPr>
          <p:cNvPr id="17" name="Group 16">
            <a:extLst>
              <a:ext uri="{FF2B5EF4-FFF2-40B4-BE49-F238E27FC236}">
                <a16:creationId xmlns:a16="http://schemas.microsoft.com/office/drawing/2014/main" id="{19CDDB6D-C7C1-8240-AB96-550BC2BBC597}"/>
              </a:ext>
            </a:extLst>
          </p:cNvPr>
          <p:cNvGrpSpPr/>
          <p:nvPr/>
        </p:nvGrpSpPr>
        <p:grpSpPr>
          <a:xfrm>
            <a:off x="997755" y="1316329"/>
            <a:ext cx="8837713" cy="3564383"/>
            <a:chOff x="127743" y="1318335"/>
            <a:chExt cx="10134600" cy="4087437"/>
          </a:xfrm>
        </p:grpSpPr>
        <p:pic>
          <p:nvPicPr>
            <p:cNvPr id="8" name="Picture 2" descr="Bankfull.">
              <a:extLst>
                <a:ext uri="{FF2B5EF4-FFF2-40B4-BE49-F238E27FC236}">
                  <a16:creationId xmlns:a16="http://schemas.microsoft.com/office/drawing/2014/main" id="{84EBA2FD-36B1-76EF-D706-458299E595C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743" y="1318335"/>
              <a:ext cx="10134600" cy="408743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2A6069B-FB89-3FCC-EE2F-DAC7051D1CAB}"/>
                </a:ext>
              </a:extLst>
            </p:cNvPr>
            <p:cNvSpPr txBox="1"/>
            <p:nvPr/>
          </p:nvSpPr>
          <p:spPr>
            <a:xfrm>
              <a:off x="4321520" y="2232734"/>
              <a:ext cx="1739258" cy="954107"/>
            </a:xfrm>
            <a:prstGeom prst="rect">
              <a:avLst/>
            </a:prstGeom>
            <a:solidFill>
              <a:schemeClr val="bg1"/>
            </a:solidFill>
          </p:spPr>
          <p:txBody>
            <a:bodyPr wrap="none" rtlCol="0">
              <a:spAutoFit/>
            </a:bodyPr>
            <a:lstStyle/>
            <a:p>
              <a:pPr algn="ctr"/>
              <a:r>
                <a:rPr lang="en-US" sz="2800" b="1" dirty="0">
                  <a:solidFill>
                    <a:srgbClr val="FF0000"/>
                  </a:solidFill>
                </a:rPr>
                <a:t>BANKFULL</a:t>
              </a:r>
            </a:p>
            <a:p>
              <a:pPr algn="ctr"/>
              <a:r>
                <a:rPr lang="en-US" sz="2800" b="1" dirty="0">
                  <a:solidFill>
                    <a:srgbClr val="FF0000"/>
                  </a:solidFill>
                </a:rPr>
                <a:t>WIDTH</a:t>
              </a:r>
            </a:p>
          </p:txBody>
        </p:sp>
        <p:cxnSp>
          <p:nvCxnSpPr>
            <p:cNvPr id="13" name="Straight Connector 12">
              <a:extLst>
                <a:ext uri="{FF2B5EF4-FFF2-40B4-BE49-F238E27FC236}">
                  <a16:creationId xmlns:a16="http://schemas.microsoft.com/office/drawing/2014/main" id="{2E0F9B48-9B65-A85A-56C9-4E5B11269DC2}"/>
                </a:ext>
              </a:extLst>
            </p:cNvPr>
            <p:cNvCxnSpPr/>
            <p:nvPr/>
          </p:nvCxnSpPr>
          <p:spPr>
            <a:xfrm>
              <a:off x="3594843" y="2385134"/>
              <a:ext cx="0" cy="2133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7B56811-657F-4ADE-DA80-69A1E1E4578E}"/>
                </a:ext>
              </a:extLst>
            </p:cNvPr>
            <p:cNvCxnSpPr/>
            <p:nvPr/>
          </p:nvCxnSpPr>
          <p:spPr>
            <a:xfrm>
              <a:off x="6734283" y="2385134"/>
              <a:ext cx="0" cy="2133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82272696"/>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3E4EAFC-1722-6C45-7088-F649AEC0766B}"/>
              </a:ext>
            </a:extLst>
          </p:cNvPr>
          <p:cNvSpPr>
            <a:spLocks noGrp="1"/>
          </p:cNvSpPr>
          <p:nvPr>
            <p:ph type="sldNum" sz="quarter" idx="12"/>
          </p:nvPr>
        </p:nvSpPr>
        <p:spPr/>
        <p:txBody>
          <a:bodyPr/>
          <a:lstStyle/>
          <a:p>
            <a:fld id="{330EA680-D336-4FF7-8B7A-9848BB0A1C32}" type="slidenum">
              <a:rPr lang="en-US" smtClean="0"/>
              <a:t>286</a:t>
            </a:fld>
            <a:endParaRPr lang="en-US"/>
          </a:p>
        </p:txBody>
      </p:sp>
      <p:sp>
        <p:nvSpPr>
          <p:cNvPr id="12" name="Rectangle 11">
            <a:extLst>
              <a:ext uri="{FF2B5EF4-FFF2-40B4-BE49-F238E27FC236}">
                <a16:creationId xmlns:a16="http://schemas.microsoft.com/office/drawing/2014/main" id="{ACFB543A-0168-6D66-B9ED-C4294D4F49AD}"/>
              </a:ext>
            </a:extLst>
          </p:cNvPr>
          <p:cNvSpPr/>
          <p:nvPr/>
        </p:nvSpPr>
        <p:spPr>
          <a:xfrm>
            <a:off x="5678311" y="164919"/>
            <a:ext cx="557213" cy="6324600"/>
          </a:xfrm>
          <a:prstGeom prst="rect">
            <a:avLst/>
          </a:prstGeom>
          <a:solidFill>
            <a:srgbClr val="00B0F0"/>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 name="TextBox 14">
            <a:extLst>
              <a:ext uri="{FF2B5EF4-FFF2-40B4-BE49-F238E27FC236}">
                <a16:creationId xmlns:a16="http://schemas.microsoft.com/office/drawing/2014/main" id="{DFA515A9-6081-EFE5-E87A-AA8E624E0494}"/>
              </a:ext>
            </a:extLst>
          </p:cNvPr>
          <p:cNvSpPr txBox="1"/>
          <p:nvPr/>
        </p:nvSpPr>
        <p:spPr>
          <a:xfrm>
            <a:off x="1219200" y="5661955"/>
            <a:ext cx="1463389" cy="369332"/>
          </a:xfrm>
          <a:prstGeom prst="rect">
            <a:avLst/>
          </a:prstGeom>
          <a:noFill/>
        </p:spPr>
        <p:txBody>
          <a:bodyPr wrap="square" rtlCol="0">
            <a:spAutoFit/>
          </a:bodyPr>
          <a:lstStyle/>
          <a:p>
            <a:r>
              <a:rPr lang="en-US" dirty="0"/>
              <a:t>Stream Flow</a:t>
            </a:r>
          </a:p>
        </p:txBody>
      </p:sp>
      <p:cxnSp>
        <p:nvCxnSpPr>
          <p:cNvPr id="16" name="Straight Arrow Connector 15">
            <a:extLst>
              <a:ext uri="{FF2B5EF4-FFF2-40B4-BE49-F238E27FC236}">
                <a16:creationId xmlns:a16="http://schemas.microsoft.com/office/drawing/2014/main" id="{9D00422C-85F1-F38D-2579-409CEAB95AA2}"/>
              </a:ext>
            </a:extLst>
          </p:cNvPr>
          <p:cNvCxnSpPr/>
          <p:nvPr/>
        </p:nvCxnSpPr>
        <p:spPr>
          <a:xfrm flipV="1">
            <a:off x="1866900" y="4980418"/>
            <a:ext cx="0" cy="58218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CF4D21BD-7461-2BBB-916B-D432EF34FDCB}"/>
              </a:ext>
            </a:extLst>
          </p:cNvPr>
          <p:cNvSpPr/>
          <p:nvPr/>
        </p:nvSpPr>
        <p:spPr>
          <a:xfrm>
            <a:off x="2742198" y="2804866"/>
            <a:ext cx="6429437" cy="1453088"/>
          </a:xfrm>
          <a:prstGeom prst="roundRect">
            <a:avLst/>
          </a:prstGeom>
          <a:solidFill>
            <a:sysClr val="windowText" lastClr="000000">
              <a:lumMod val="75000"/>
              <a:lumOff val="25000"/>
            </a:sysClr>
          </a:solidFill>
          <a:ln w="15875" cap="rnd" cmpd="sng" algn="ctr">
            <a:solidFill>
              <a:sysClr val="windowText" lastClr="000000">
                <a:lumMod val="85000"/>
                <a:lumOff val="15000"/>
              </a:sys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 name="TextBox 17">
            <a:extLst>
              <a:ext uri="{FF2B5EF4-FFF2-40B4-BE49-F238E27FC236}">
                <a16:creationId xmlns:a16="http://schemas.microsoft.com/office/drawing/2014/main" id="{1C583340-5339-87E0-76E2-9321C5ABC07D}"/>
              </a:ext>
            </a:extLst>
          </p:cNvPr>
          <p:cNvSpPr txBox="1"/>
          <p:nvPr/>
        </p:nvSpPr>
        <p:spPr>
          <a:xfrm>
            <a:off x="2858979" y="3397028"/>
            <a:ext cx="838200" cy="369332"/>
          </a:xfrm>
          <a:prstGeom prst="rect">
            <a:avLst/>
          </a:prstGeom>
          <a:noFill/>
        </p:spPr>
        <p:txBody>
          <a:bodyPr wrap="square" rtlCol="0">
            <a:spAutoFit/>
          </a:bodyPr>
          <a:lstStyle/>
          <a:p>
            <a:r>
              <a:rPr lang="en-US" dirty="0">
                <a:solidFill>
                  <a:prstClr val="white"/>
                </a:solidFill>
                <a:latin typeface="Candara"/>
              </a:rPr>
              <a:t>Road</a:t>
            </a:r>
          </a:p>
        </p:txBody>
      </p:sp>
      <p:sp>
        <p:nvSpPr>
          <p:cNvPr id="35" name="Rectangle: Rounded Corners 34">
            <a:extLst>
              <a:ext uri="{FF2B5EF4-FFF2-40B4-BE49-F238E27FC236}">
                <a16:creationId xmlns:a16="http://schemas.microsoft.com/office/drawing/2014/main" id="{86F3A07F-482A-DADF-DFB9-E697800AE90B}"/>
              </a:ext>
            </a:extLst>
          </p:cNvPr>
          <p:cNvSpPr/>
          <p:nvPr/>
        </p:nvSpPr>
        <p:spPr>
          <a:xfrm>
            <a:off x="5215415" y="5562600"/>
            <a:ext cx="1518409" cy="1033729"/>
          </a:xfrm>
          <a:prstGeom prst="roundRect">
            <a:avLst/>
          </a:prstGeom>
          <a:solidFill>
            <a:srgbClr val="1CADE4"/>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6" name="Rectangle: Rounded Corners 35">
            <a:extLst>
              <a:ext uri="{FF2B5EF4-FFF2-40B4-BE49-F238E27FC236}">
                <a16:creationId xmlns:a16="http://schemas.microsoft.com/office/drawing/2014/main" id="{8F8F9D2D-E939-6F2B-FA58-653CAFC6FB68}"/>
              </a:ext>
            </a:extLst>
          </p:cNvPr>
          <p:cNvSpPr/>
          <p:nvPr/>
        </p:nvSpPr>
        <p:spPr>
          <a:xfrm>
            <a:off x="5187907" y="0"/>
            <a:ext cx="1518409" cy="1559701"/>
          </a:xfrm>
          <a:prstGeom prst="roundRect">
            <a:avLst/>
          </a:prstGeom>
          <a:solidFill>
            <a:srgbClr val="1CADE4"/>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7" name="Isosceles Triangle 36">
            <a:extLst>
              <a:ext uri="{FF2B5EF4-FFF2-40B4-BE49-F238E27FC236}">
                <a16:creationId xmlns:a16="http://schemas.microsoft.com/office/drawing/2014/main" id="{CC4DC9D8-CB71-013C-2040-48ADF72E4D93}"/>
              </a:ext>
            </a:extLst>
          </p:cNvPr>
          <p:cNvSpPr/>
          <p:nvPr/>
        </p:nvSpPr>
        <p:spPr>
          <a:xfrm>
            <a:off x="5242927" y="3229146"/>
            <a:ext cx="1463389" cy="2417619"/>
          </a:xfrm>
          <a:prstGeom prst="triangle">
            <a:avLst/>
          </a:prstGeom>
          <a:solidFill>
            <a:srgbClr val="1CADE4"/>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 name="Chord 4">
            <a:extLst>
              <a:ext uri="{FF2B5EF4-FFF2-40B4-BE49-F238E27FC236}">
                <a16:creationId xmlns:a16="http://schemas.microsoft.com/office/drawing/2014/main" id="{5CE736AE-6CB5-A8E1-EBEC-BBDBB9C7D1B9}"/>
              </a:ext>
            </a:extLst>
          </p:cNvPr>
          <p:cNvSpPr/>
          <p:nvPr/>
        </p:nvSpPr>
        <p:spPr>
          <a:xfrm rot="17529824">
            <a:off x="5390715" y="3869023"/>
            <a:ext cx="1205346" cy="1226128"/>
          </a:xfrm>
          <a:prstGeom prst="chord">
            <a:avLst/>
          </a:prstGeom>
          <a:solidFill>
            <a:srgbClr val="1CADE4"/>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8" name="Isosceles Triangle 37">
            <a:extLst>
              <a:ext uri="{FF2B5EF4-FFF2-40B4-BE49-F238E27FC236}">
                <a16:creationId xmlns:a16="http://schemas.microsoft.com/office/drawing/2014/main" id="{FD2C5E20-F01A-D2EF-D500-37C512495C1F}"/>
              </a:ext>
            </a:extLst>
          </p:cNvPr>
          <p:cNvSpPr/>
          <p:nvPr/>
        </p:nvSpPr>
        <p:spPr>
          <a:xfrm rot="10800000">
            <a:off x="5187908" y="1341335"/>
            <a:ext cx="1518408" cy="2429982"/>
          </a:xfrm>
          <a:prstGeom prst="triangle">
            <a:avLst/>
          </a:prstGeom>
          <a:solidFill>
            <a:srgbClr val="1CADE4"/>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 name="Chord 6">
            <a:extLst>
              <a:ext uri="{FF2B5EF4-FFF2-40B4-BE49-F238E27FC236}">
                <a16:creationId xmlns:a16="http://schemas.microsoft.com/office/drawing/2014/main" id="{176E6CDB-4D4B-F386-6894-1C64A38E45F5}"/>
              </a:ext>
            </a:extLst>
          </p:cNvPr>
          <p:cNvSpPr/>
          <p:nvPr/>
        </p:nvSpPr>
        <p:spPr>
          <a:xfrm rot="6715984">
            <a:off x="5337348" y="1964223"/>
            <a:ext cx="1205346" cy="1226128"/>
          </a:xfrm>
          <a:prstGeom prst="chord">
            <a:avLst/>
          </a:prstGeom>
          <a:solidFill>
            <a:srgbClr val="1CADE4"/>
          </a:solidFill>
          <a:ln w="15875" cap="rnd"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 name="Rectangle 1">
            <a:extLst>
              <a:ext uri="{FF2B5EF4-FFF2-40B4-BE49-F238E27FC236}">
                <a16:creationId xmlns:a16="http://schemas.microsoft.com/office/drawing/2014/main" id="{69E6B4EF-8632-8D8C-FAED-DFCADC3947F3}"/>
              </a:ext>
            </a:extLst>
          </p:cNvPr>
          <p:cNvSpPr/>
          <p:nvPr/>
        </p:nvSpPr>
        <p:spPr>
          <a:xfrm>
            <a:off x="5095030" y="2643693"/>
            <a:ext cx="1704162" cy="1775486"/>
          </a:xfrm>
          <a:prstGeom prst="rect">
            <a:avLst/>
          </a:prstGeom>
          <a:solidFill>
            <a:sysClr val="window" lastClr="FFFFFF">
              <a:lumMod val="75000"/>
            </a:sysClr>
          </a:solidFill>
          <a:ln w="15875" cap="rnd" cmpd="sng" algn="ctr">
            <a:solidFill>
              <a:sysClr val="window" lastClr="FFFFFF">
                <a:lumMod val="50000"/>
              </a:sys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Tree>
    <p:extLst>
      <p:ext uri="{BB962C8B-B14F-4D97-AF65-F5344CB8AC3E}">
        <p14:creationId xmlns:p14="http://schemas.microsoft.com/office/powerpoint/2010/main" val="3234582558"/>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68468A7-C3A5-9D14-1C35-8F7602909F13}"/>
              </a:ext>
            </a:extLst>
          </p:cNvPr>
          <p:cNvSpPr/>
          <p:nvPr/>
        </p:nvSpPr>
        <p:spPr>
          <a:xfrm>
            <a:off x="5408503" y="320675"/>
            <a:ext cx="1077216" cy="6400800"/>
          </a:xfrm>
          <a:prstGeom prst="roundRect">
            <a:avLst/>
          </a:prstGeom>
          <a:solidFill>
            <a:srgbClr val="1CADE4"/>
          </a:solidFill>
          <a:ln w="15875" cap="rnd" cmpd="sng" algn="ctr">
            <a:solidFill>
              <a:srgbClr val="1CADE4">
                <a:shade val="50000"/>
              </a:srgb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 name="Slide Number Placeholder 3">
            <a:extLst>
              <a:ext uri="{FF2B5EF4-FFF2-40B4-BE49-F238E27FC236}">
                <a16:creationId xmlns:a16="http://schemas.microsoft.com/office/drawing/2014/main" id="{F3E4EAFC-1722-6C45-7088-F649AEC0766B}"/>
              </a:ext>
            </a:extLst>
          </p:cNvPr>
          <p:cNvSpPr>
            <a:spLocks noGrp="1"/>
          </p:cNvSpPr>
          <p:nvPr>
            <p:ph type="sldNum" sz="quarter" idx="12"/>
          </p:nvPr>
        </p:nvSpPr>
        <p:spPr/>
        <p:txBody>
          <a:bodyPr/>
          <a:lstStyle/>
          <a:p>
            <a:fld id="{330EA680-D336-4FF7-8B7A-9848BB0A1C32}" type="slidenum">
              <a:rPr lang="en-US" smtClean="0"/>
              <a:t>287</a:t>
            </a:fld>
            <a:endParaRPr lang="en-US"/>
          </a:p>
        </p:txBody>
      </p:sp>
      <p:sp>
        <p:nvSpPr>
          <p:cNvPr id="15" name="TextBox 14">
            <a:extLst>
              <a:ext uri="{FF2B5EF4-FFF2-40B4-BE49-F238E27FC236}">
                <a16:creationId xmlns:a16="http://schemas.microsoft.com/office/drawing/2014/main" id="{DFA515A9-6081-EFE5-E87A-AA8E624E0494}"/>
              </a:ext>
            </a:extLst>
          </p:cNvPr>
          <p:cNvSpPr txBox="1"/>
          <p:nvPr/>
        </p:nvSpPr>
        <p:spPr>
          <a:xfrm>
            <a:off x="1219200" y="5661955"/>
            <a:ext cx="1463389" cy="369332"/>
          </a:xfrm>
          <a:prstGeom prst="rect">
            <a:avLst/>
          </a:prstGeom>
          <a:noFill/>
        </p:spPr>
        <p:txBody>
          <a:bodyPr wrap="square" rtlCol="0">
            <a:spAutoFit/>
          </a:bodyPr>
          <a:lstStyle/>
          <a:p>
            <a:r>
              <a:rPr lang="en-US" dirty="0"/>
              <a:t>Stream Flow</a:t>
            </a:r>
          </a:p>
        </p:txBody>
      </p:sp>
      <p:cxnSp>
        <p:nvCxnSpPr>
          <p:cNvPr id="16" name="Straight Arrow Connector 15">
            <a:extLst>
              <a:ext uri="{FF2B5EF4-FFF2-40B4-BE49-F238E27FC236}">
                <a16:creationId xmlns:a16="http://schemas.microsoft.com/office/drawing/2014/main" id="{9D00422C-85F1-F38D-2579-409CEAB95AA2}"/>
              </a:ext>
            </a:extLst>
          </p:cNvPr>
          <p:cNvCxnSpPr/>
          <p:nvPr/>
        </p:nvCxnSpPr>
        <p:spPr>
          <a:xfrm flipV="1">
            <a:off x="1866900" y="4980418"/>
            <a:ext cx="0" cy="58218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CF4D21BD-7461-2BBB-916B-D432EF34FDCB}"/>
              </a:ext>
            </a:extLst>
          </p:cNvPr>
          <p:cNvSpPr/>
          <p:nvPr/>
        </p:nvSpPr>
        <p:spPr>
          <a:xfrm>
            <a:off x="2742198" y="2804866"/>
            <a:ext cx="6429437" cy="1453088"/>
          </a:xfrm>
          <a:prstGeom prst="roundRect">
            <a:avLst/>
          </a:prstGeom>
          <a:solidFill>
            <a:sysClr val="windowText" lastClr="000000">
              <a:lumMod val="75000"/>
              <a:lumOff val="25000"/>
            </a:sysClr>
          </a:solidFill>
          <a:ln w="15875" cap="rnd" cmpd="sng" algn="ctr">
            <a:solidFill>
              <a:sysClr val="windowText" lastClr="000000">
                <a:lumMod val="85000"/>
                <a:lumOff val="15000"/>
              </a:sys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 name="TextBox 17">
            <a:extLst>
              <a:ext uri="{FF2B5EF4-FFF2-40B4-BE49-F238E27FC236}">
                <a16:creationId xmlns:a16="http://schemas.microsoft.com/office/drawing/2014/main" id="{1C583340-5339-87E0-76E2-9321C5ABC07D}"/>
              </a:ext>
            </a:extLst>
          </p:cNvPr>
          <p:cNvSpPr txBox="1"/>
          <p:nvPr/>
        </p:nvSpPr>
        <p:spPr>
          <a:xfrm>
            <a:off x="2858979" y="3397028"/>
            <a:ext cx="838200" cy="369332"/>
          </a:xfrm>
          <a:prstGeom prst="rect">
            <a:avLst/>
          </a:prstGeom>
          <a:noFill/>
        </p:spPr>
        <p:txBody>
          <a:bodyPr wrap="square" rtlCol="0">
            <a:spAutoFit/>
          </a:bodyPr>
          <a:lstStyle/>
          <a:p>
            <a:r>
              <a:rPr lang="en-US" dirty="0">
                <a:solidFill>
                  <a:prstClr val="white"/>
                </a:solidFill>
                <a:latin typeface="Candara"/>
              </a:rPr>
              <a:t>Road</a:t>
            </a:r>
          </a:p>
        </p:txBody>
      </p:sp>
      <p:sp>
        <p:nvSpPr>
          <p:cNvPr id="2" name="Rectangle 1">
            <a:extLst>
              <a:ext uri="{FF2B5EF4-FFF2-40B4-BE49-F238E27FC236}">
                <a16:creationId xmlns:a16="http://schemas.microsoft.com/office/drawing/2014/main" id="{69E6B4EF-8632-8D8C-FAED-DFCADC3947F3}"/>
              </a:ext>
            </a:extLst>
          </p:cNvPr>
          <p:cNvSpPr/>
          <p:nvPr/>
        </p:nvSpPr>
        <p:spPr>
          <a:xfrm>
            <a:off x="5095030" y="2643693"/>
            <a:ext cx="1704162" cy="1775486"/>
          </a:xfrm>
          <a:prstGeom prst="rect">
            <a:avLst/>
          </a:prstGeom>
          <a:solidFill>
            <a:sysClr val="window" lastClr="FFFFFF">
              <a:lumMod val="75000"/>
            </a:sysClr>
          </a:solidFill>
          <a:ln w="15875" cap="rnd" cmpd="sng" algn="ctr">
            <a:solidFill>
              <a:sysClr val="window" lastClr="FFFFFF">
                <a:lumMod val="50000"/>
              </a:sys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Tree>
    <p:extLst>
      <p:ext uri="{BB962C8B-B14F-4D97-AF65-F5344CB8AC3E}">
        <p14:creationId xmlns:p14="http://schemas.microsoft.com/office/powerpoint/2010/main" val="3725820728"/>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68468A7-C3A5-9D14-1C35-8F7602909F13}"/>
              </a:ext>
            </a:extLst>
          </p:cNvPr>
          <p:cNvSpPr/>
          <p:nvPr/>
        </p:nvSpPr>
        <p:spPr>
          <a:xfrm>
            <a:off x="5408503" y="320675"/>
            <a:ext cx="1077216" cy="6400800"/>
          </a:xfrm>
          <a:prstGeom prst="roundRect">
            <a:avLst/>
          </a:prstGeom>
          <a:solidFill>
            <a:srgbClr val="1CADE4"/>
          </a:solidFill>
          <a:ln w="15875" cap="rnd" cmpd="sng" algn="ctr">
            <a:solidFill>
              <a:srgbClr val="1CADE4">
                <a:shade val="50000"/>
              </a:srgb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 name="Slide Number Placeholder 3">
            <a:extLst>
              <a:ext uri="{FF2B5EF4-FFF2-40B4-BE49-F238E27FC236}">
                <a16:creationId xmlns:a16="http://schemas.microsoft.com/office/drawing/2014/main" id="{F3E4EAFC-1722-6C45-7088-F649AEC0766B}"/>
              </a:ext>
            </a:extLst>
          </p:cNvPr>
          <p:cNvSpPr>
            <a:spLocks noGrp="1"/>
          </p:cNvSpPr>
          <p:nvPr>
            <p:ph type="sldNum" sz="quarter" idx="12"/>
          </p:nvPr>
        </p:nvSpPr>
        <p:spPr/>
        <p:txBody>
          <a:bodyPr/>
          <a:lstStyle/>
          <a:p>
            <a:fld id="{330EA680-D336-4FF7-8B7A-9848BB0A1C32}" type="slidenum">
              <a:rPr lang="en-US" smtClean="0"/>
              <a:t>288</a:t>
            </a:fld>
            <a:endParaRPr lang="en-US"/>
          </a:p>
        </p:txBody>
      </p:sp>
      <p:sp>
        <p:nvSpPr>
          <p:cNvPr id="15" name="TextBox 14">
            <a:extLst>
              <a:ext uri="{FF2B5EF4-FFF2-40B4-BE49-F238E27FC236}">
                <a16:creationId xmlns:a16="http://schemas.microsoft.com/office/drawing/2014/main" id="{DFA515A9-6081-EFE5-E87A-AA8E624E0494}"/>
              </a:ext>
            </a:extLst>
          </p:cNvPr>
          <p:cNvSpPr txBox="1"/>
          <p:nvPr/>
        </p:nvSpPr>
        <p:spPr>
          <a:xfrm>
            <a:off x="1219200" y="5661955"/>
            <a:ext cx="1463389" cy="369332"/>
          </a:xfrm>
          <a:prstGeom prst="rect">
            <a:avLst/>
          </a:prstGeom>
          <a:noFill/>
        </p:spPr>
        <p:txBody>
          <a:bodyPr wrap="square" rtlCol="0">
            <a:spAutoFit/>
          </a:bodyPr>
          <a:lstStyle/>
          <a:p>
            <a:r>
              <a:rPr lang="en-US" dirty="0"/>
              <a:t>Stream Flow</a:t>
            </a:r>
          </a:p>
        </p:txBody>
      </p:sp>
      <p:cxnSp>
        <p:nvCxnSpPr>
          <p:cNvPr id="16" name="Straight Arrow Connector 15">
            <a:extLst>
              <a:ext uri="{FF2B5EF4-FFF2-40B4-BE49-F238E27FC236}">
                <a16:creationId xmlns:a16="http://schemas.microsoft.com/office/drawing/2014/main" id="{9D00422C-85F1-F38D-2579-409CEAB95AA2}"/>
              </a:ext>
            </a:extLst>
          </p:cNvPr>
          <p:cNvCxnSpPr/>
          <p:nvPr/>
        </p:nvCxnSpPr>
        <p:spPr>
          <a:xfrm flipV="1">
            <a:off x="1866900" y="4980418"/>
            <a:ext cx="0" cy="58218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CF4D21BD-7461-2BBB-916B-D432EF34FDCB}"/>
              </a:ext>
            </a:extLst>
          </p:cNvPr>
          <p:cNvSpPr/>
          <p:nvPr/>
        </p:nvSpPr>
        <p:spPr>
          <a:xfrm>
            <a:off x="2742198" y="2804866"/>
            <a:ext cx="6429437" cy="1453088"/>
          </a:xfrm>
          <a:prstGeom prst="roundRect">
            <a:avLst/>
          </a:prstGeom>
          <a:solidFill>
            <a:sysClr val="windowText" lastClr="000000">
              <a:lumMod val="75000"/>
              <a:lumOff val="25000"/>
            </a:sysClr>
          </a:solidFill>
          <a:ln w="15875" cap="rnd" cmpd="sng" algn="ctr">
            <a:solidFill>
              <a:sysClr val="windowText" lastClr="000000">
                <a:lumMod val="85000"/>
                <a:lumOff val="15000"/>
              </a:sys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 name="TextBox 17">
            <a:extLst>
              <a:ext uri="{FF2B5EF4-FFF2-40B4-BE49-F238E27FC236}">
                <a16:creationId xmlns:a16="http://schemas.microsoft.com/office/drawing/2014/main" id="{1C583340-5339-87E0-76E2-9321C5ABC07D}"/>
              </a:ext>
            </a:extLst>
          </p:cNvPr>
          <p:cNvSpPr txBox="1"/>
          <p:nvPr/>
        </p:nvSpPr>
        <p:spPr>
          <a:xfrm>
            <a:off x="2858979" y="3397028"/>
            <a:ext cx="838200" cy="369332"/>
          </a:xfrm>
          <a:prstGeom prst="rect">
            <a:avLst/>
          </a:prstGeom>
          <a:noFill/>
        </p:spPr>
        <p:txBody>
          <a:bodyPr wrap="square" rtlCol="0">
            <a:spAutoFit/>
          </a:bodyPr>
          <a:lstStyle/>
          <a:p>
            <a:r>
              <a:rPr lang="en-US" dirty="0">
                <a:solidFill>
                  <a:prstClr val="white"/>
                </a:solidFill>
                <a:latin typeface="Candara"/>
              </a:rPr>
              <a:t>Road</a:t>
            </a:r>
          </a:p>
        </p:txBody>
      </p:sp>
      <p:grpSp>
        <p:nvGrpSpPr>
          <p:cNvPr id="3" name="Group 2">
            <a:extLst>
              <a:ext uri="{FF2B5EF4-FFF2-40B4-BE49-F238E27FC236}">
                <a16:creationId xmlns:a16="http://schemas.microsoft.com/office/drawing/2014/main" id="{749D4076-C3A5-855B-ACE0-2704638EB464}"/>
              </a:ext>
            </a:extLst>
          </p:cNvPr>
          <p:cNvGrpSpPr/>
          <p:nvPr/>
        </p:nvGrpSpPr>
        <p:grpSpPr>
          <a:xfrm>
            <a:off x="5116416" y="1355678"/>
            <a:ext cx="378610" cy="1509896"/>
            <a:chOff x="5031332" y="666630"/>
            <a:chExt cx="504813" cy="2013195"/>
          </a:xfrm>
        </p:grpSpPr>
        <p:sp>
          <p:nvSpPr>
            <p:cNvPr id="5" name="Oval 4">
              <a:extLst>
                <a:ext uri="{FF2B5EF4-FFF2-40B4-BE49-F238E27FC236}">
                  <a16:creationId xmlns:a16="http://schemas.microsoft.com/office/drawing/2014/main" id="{F9FBCE1F-137C-1A0B-46AB-DCD52204F7DE}"/>
                </a:ext>
              </a:extLst>
            </p:cNvPr>
            <p:cNvSpPr/>
            <p:nvPr/>
          </p:nvSpPr>
          <p:spPr>
            <a:xfrm rot="16200000">
              <a:off x="5020536" y="2319182"/>
              <a:ext cx="189596" cy="132009"/>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 name="Oval 5">
              <a:extLst>
                <a:ext uri="{FF2B5EF4-FFF2-40B4-BE49-F238E27FC236}">
                  <a16:creationId xmlns:a16="http://schemas.microsoft.com/office/drawing/2014/main" id="{BF21CA5E-D6B6-9AA5-0164-F465C23E8C30}"/>
                </a:ext>
              </a:extLst>
            </p:cNvPr>
            <p:cNvSpPr/>
            <p:nvPr/>
          </p:nvSpPr>
          <p:spPr>
            <a:xfrm>
              <a:off x="5092621" y="1971405"/>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 name="Oval 6">
              <a:extLst>
                <a:ext uri="{FF2B5EF4-FFF2-40B4-BE49-F238E27FC236}">
                  <a16:creationId xmlns:a16="http://schemas.microsoft.com/office/drawing/2014/main" id="{6A9C4494-C90E-5FD0-359A-3AEC9443C969}"/>
                </a:ext>
              </a:extLst>
            </p:cNvPr>
            <p:cNvSpPr/>
            <p:nvPr/>
          </p:nvSpPr>
          <p:spPr>
            <a:xfrm>
              <a:off x="5265208" y="108038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 name="Oval 8">
              <a:extLst>
                <a:ext uri="{FF2B5EF4-FFF2-40B4-BE49-F238E27FC236}">
                  <a16:creationId xmlns:a16="http://schemas.microsoft.com/office/drawing/2014/main" id="{6C6D50E9-87D1-A7BE-3451-0225D6153A1D}"/>
                </a:ext>
              </a:extLst>
            </p:cNvPr>
            <p:cNvSpPr/>
            <p:nvPr/>
          </p:nvSpPr>
          <p:spPr>
            <a:xfrm>
              <a:off x="5144876" y="886631"/>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 name="Oval 9">
              <a:extLst>
                <a:ext uri="{FF2B5EF4-FFF2-40B4-BE49-F238E27FC236}">
                  <a16:creationId xmlns:a16="http://schemas.microsoft.com/office/drawing/2014/main" id="{5E386FA0-8FFD-BF53-2870-30822EF18B47}"/>
                </a:ext>
              </a:extLst>
            </p:cNvPr>
            <p:cNvSpPr/>
            <p:nvPr/>
          </p:nvSpPr>
          <p:spPr>
            <a:xfrm>
              <a:off x="5101264" y="2356549"/>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 name="Oval 10">
              <a:extLst>
                <a:ext uri="{FF2B5EF4-FFF2-40B4-BE49-F238E27FC236}">
                  <a16:creationId xmlns:a16="http://schemas.microsoft.com/office/drawing/2014/main" id="{3FE74B49-732F-9EB2-6AD9-9CB720B0FE60}"/>
                </a:ext>
              </a:extLst>
            </p:cNvPr>
            <p:cNvSpPr/>
            <p:nvPr/>
          </p:nvSpPr>
          <p:spPr>
            <a:xfrm>
              <a:off x="5079356" y="71603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 name="Oval 11">
              <a:extLst>
                <a:ext uri="{FF2B5EF4-FFF2-40B4-BE49-F238E27FC236}">
                  <a16:creationId xmlns:a16="http://schemas.microsoft.com/office/drawing/2014/main" id="{70089276-3B9D-69AA-3D2C-AEDA5BF3DBD8}"/>
                </a:ext>
              </a:extLst>
            </p:cNvPr>
            <p:cNvSpPr/>
            <p:nvPr/>
          </p:nvSpPr>
          <p:spPr>
            <a:xfrm>
              <a:off x="5220320" y="133991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 name="Oval 13">
              <a:extLst>
                <a:ext uri="{FF2B5EF4-FFF2-40B4-BE49-F238E27FC236}">
                  <a16:creationId xmlns:a16="http://schemas.microsoft.com/office/drawing/2014/main" id="{F8FE01B5-9B79-D176-81F5-FE4A29224E84}"/>
                </a:ext>
              </a:extLst>
            </p:cNvPr>
            <p:cNvSpPr/>
            <p:nvPr/>
          </p:nvSpPr>
          <p:spPr>
            <a:xfrm>
              <a:off x="5187033" y="184171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 name="Oval 16">
              <a:extLst>
                <a:ext uri="{FF2B5EF4-FFF2-40B4-BE49-F238E27FC236}">
                  <a16:creationId xmlns:a16="http://schemas.microsoft.com/office/drawing/2014/main" id="{CAD3F67F-6878-62BB-1FB2-175ACC685D50}"/>
                </a:ext>
              </a:extLst>
            </p:cNvPr>
            <p:cNvSpPr/>
            <p:nvPr/>
          </p:nvSpPr>
          <p:spPr>
            <a:xfrm>
              <a:off x="5310015" y="9832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 name="Oval 18">
              <a:extLst>
                <a:ext uri="{FF2B5EF4-FFF2-40B4-BE49-F238E27FC236}">
                  <a16:creationId xmlns:a16="http://schemas.microsoft.com/office/drawing/2014/main" id="{12B80B80-92E1-19D9-E192-9AACEDAC544D}"/>
                </a:ext>
              </a:extLst>
            </p:cNvPr>
            <p:cNvSpPr/>
            <p:nvPr/>
          </p:nvSpPr>
          <p:spPr>
            <a:xfrm>
              <a:off x="5327820" y="1566559"/>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 name="Oval 19">
              <a:extLst>
                <a:ext uri="{FF2B5EF4-FFF2-40B4-BE49-F238E27FC236}">
                  <a16:creationId xmlns:a16="http://schemas.microsoft.com/office/drawing/2014/main" id="{C5FCCC71-E66A-9B5B-B7E9-766C696E0B9C}"/>
                </a:ext>
              </a:extLst>
            </p:cNvPr>
            <p:cNvSpPr/>
            <p:nvPr/>
          </p:nvSpPr>
          <p:spPr>
            <a:xfrm>
              <a:off x="5321999" y="1794456"/>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 name="Oval 20">
              <a:extLst>
                <a:ext uri="{FF2B5EF4-FFF2-40B4-BE49-F238E27FC236}">
                  <a16:creationId xmlns:a16="http://schemas.microsoft.com/office/drawing/2014/main" id="{E1935A01-EB8F-2D13-66D8-039AD20FE9A2}"/>
                </a:ext>
              </a:extLst>
            </p:cNvPr>
            <p:cNvSpPr/>
            <p:nvPr/>
          </p:nvSpPr>
          <p:spPr>
            <a:xfrm>
              <a:off x="5224127" y="241131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 name="Oval 21">
              <a:extLst>
                <a:ext uri="{FF2B5EF4-FFF2-40B4-BE49-F238E27FC236}">
                  <a16:creationId xmlns:a16="http://schemas.microsoft.com/office/drawing/2014/main" id="{71C29744-D1F5-616C-14F5-F694ED602670}"/>
                </a:ext>
              </a:extLst>
            </p:cNvPr>
            <p:cNvSpPr/>
            <p:nvPr/>
          </p:nvSpPr>
          <p:spPr>
            <a:xfrm>
              <a:off x="5128294" y="666630"/>
              <a:ext cx="265067"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 name="Oval 22">
              <a:extLst>
                <a:ext uri="{FF2B5EF4-FFF2-40B4-BE49-F238E27FC236}">
                  <a16:creationId xmlns:a16="http://schemas.microsoft.com/office/drawing/2014/main" id="{1B7AE8B1-2AD8-2C69-A761-4AED5C15C396}"/>
                </a:ext>
              </a:extLst>
            </p:cNvPr>
            <p:cNvSpPr/>
            <p:nvPr/>
          </p:nvSpPr>
          <p:spPr>
            <a:xfrm rot="1674560">
              <a:off x="5062563" y="1124077"/>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 name="Oval 23">
              <a:extLst>
                <a:ext uri="{FF2B5EF4-FFF2-40B4-BE49-F238E27FC236}">
                  <a16:creationId xmlns:a16="http://schemas.microsoft.com/office/drawing/2014/main" id="{2732625B-B858-030E-072B-3114881307D9}"/>
                </a:ext>
              </a:extLst>
            </p:cNvPr>
            <p:cNvSpPr/>
            <p:nvPr/>
          </p:nvSpPr>
          <p:spPr>
            <a:xfrm rot="3942739">
              <a:off x="5206037" y="2402918"/>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5" name="Oval 24">
              <a:extLst>
                <a:ext uri="{FF2B5EF4-FFF2-40B4-BE49-F238E27FC236}">
                  <a16:creationId xmlns:a16="http://schemas.microsoft.com/office/drawing/2014/main" id="{87E4D76A-8BAF-6838-8826-C5FF280B481E}"/>
                </a:ext>
              </a:extLst>
            </p:cNvPr>
            <p:cNvSpPr/>
            <p:nvPr/>
          </p:nvSpPr>
          <p:spPr>
            <a:xfrm rot="3942739">
              <a:off x="5065358" y="142266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 name="Oval 25">
              <a:extLst>
                <a:ext uri="{FF2B5EF4-FFF2-40B4-BE49-F238E27FC236}">
                  <a16:creationId xmlns:a16="http://schemas.microsoft.com/office/drawing/2014/main" id="{AFBEF0A7-7C30-7621-14E8-E16F347775E3}"/>
                </a:ext>
              </a:extLst>
            </p:cNvPr>
            <p:cNvSpPr/>
            <p:nvPr/>
          </p:nvSpPr>
          <p:spPr>
            <a:xfrm rot="3942739">
              <a:off x="5108815" y="2234919"/>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 name="Oval 26">
              <a:extLst>
                <a:ext uri="{FF2B5EF4-FFF2-40B4-BE49-F238E27FC236}">
                  <a16:creationId xmlns:a16="http://schemas.microsoft.com/office/drawing/2014/main" id="{B2A49563-CD46-251F-5846-7F2AC5381A74}"/>
                </a:ext>
              </a:extLst>
            </p:cNvPr>
            <p:cNvSpPr/>
            <p:nvPr/>
          </p:nvSpPr>
          <p:spPr>
            <a:xfrm rot="3942739">
              <a:off x="5168387" y="147574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 name="Oval 27">
              <a:extLst>
                <a:ext uri="{FF2B5EF4-FFF2-40B4-BE49-F238E27FC236}">
                  <a16:creationId xmlns:a16="http://schemas.microsoft.com/office/drawing/2014/main" id="{51611A95-4012-4C21-569B-A6E3DCC41802}"/>
                </a:ext>
              </a:extLst>
            </p:cNvPr>
            <p:cNvSpPr/>
            <p:nvPr/>
          </p:nvSpPr>
          <p:spPr>
            <a:xfrm rot="3942739">
              <a:off x="5033179" y="1061771"/>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 name="Oval 28">
              <a:extLst>
                <a:ext uri="{FF2B5EF4-FFF2-40B4-BE49-F238E27FC236}">
                  <a16:creationId xmlns:a16="http://schemas.microsoft.com/office/drawing/2014/main" id="{69FEFA73-8EC7-AA9F-F83B-1788A29DF782}"/>
                </a:ext>
              </a:extLst>
            </p:cNvPr>
            <p:cNvSpPr/>
            <p:nvPr/>
          </p:nvSpPr>
          <p:spPr>
            <a:xfrm>
              <a:off x="5118986" y="1586930"/>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 name="Oval 29">
              <a:extLst>
                <a:ext uri="{FF2B5EF4-FFF2-40B4-BE49-F238E27FC236}">
                  <a16:creationId xmlns:a16="http://schemas.microsoft.com/office/drawing/2014/main" id="{F0203767-8EF8-C327-B828-833E9A9D20CF}"/>
                </a:ext>
              </a:extLst>
            </p:cNvPr>
            <p:cNvSpPr/>
            <p:nvPr/>
          </p:nvSpPr>
          <p:spPr>
            <a:xfrm>
              <a:off x="5152978" y="211986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1" name="Oval 30">
              <a:extLst>
                <a:ext uri="{FF2B5EF4-FFF2-40B4-BE49-F238E27FC236}">
                  <a16:creationId xmlns:a16="http://schemas.microsoft.com/office/drawing/2014/main" id="{4CD6DF01-D931-4B60-6BEB-BA58431281DA}"/>
                </a:ext>
              </a:extLst>
            </p:cNvPr>
            <p:cNvSpPr/>
            <p:nvPr/>
          </p:nvSpPr>
          <p:spPr>
            <a:xfrm>
              <a:off x="5346160" y="2134240"/>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2" name="Oval 31">
              <a:extLst>
                <a:ext uri="{FF2B5EF4-FFF2-40B4-BE49-F238E27FC236}">
                  <a16:creationId xmlns:a16="http://schemas.microsoft.com/office/drawing/2014/main" id="{D891A762-CAC9-AA5D-0E4C-5CF8CF227E54}"/>
                </a:ext>
              </a:extLst>
            </p:cNvPr>
            <p:cNvSpPr/>
            <p:nvPr/>
          </p:nvSpPr>
          <p:spPr>
            <a:xfrm>
              <a:off x="5106151" y="18293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3" name="Oval 32">
              <a:extLst>
                <a:ext uri="{FF2B5EF4-FFF2-40B4-BE49-F238E27FC236}">
                  <a16:creationId xmlns:a16="http://schemas.microsoft.com/office/drawing/2014/main" id="{7B526593-1DC9-E31E-B97E-36752F529E84}"/>
                </a:ext>
              </a:extLst>
            </p:cNvPr>
            <p:cNvSpPr/>
            <p:nvPr/>
          </p:nvSpPr>
          <p:spPr>
            <a:xfrm>
              <a:off x="5264652" y="705341"/>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34" name="Group 33">
            <a:extLst>
              <a:ext uri="{FF2B5EF4-FFF2-40B4-BE49-F238E27FC236}">
                <a16:creationId xmlns:a16="http://schemas.microsoft.com/office/drawing/2014/main" id="{A6EC0FD6-7E71-A569-D6F7-DB18282FCD02}"/>
              </a:ext>
            </a:extLst>
          </p:cNvPr>
          <p:cNvGrpSpPr/>
          <p:nvPr/>
        </p:nvGrpSpPr>
        <p:grpSpPr>
          <a:xfrm>
            <a:off x="6363524" y="1341720"/>
            <a:ext cx="354068" cy="1514520"/>
            <a:chOff x="6633355" y="698930"/>
            <a:chExt cx="472090" cy="2019360"/>
          </a:xfrm>
        </p:grpSpPr>
        <p:sp>
          <p:nvSpPr>
            <p:cNvPr id="35" name="Oval 34">
              <a:extLst>
                <a:ext uri="{FF2B5EF4-FFF2-40B4-BE49-F238E27FC236}">
                  <a16:creationId xmlns:a16="http://schemas.microsoft.com/office/drawing/2014/main" id="{1FD2D9CA-B5A6-9B05-D7F2-439B8CD39C4B}"/>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6" name="Oval 35">
              <a:extLst>
                <a:ext uri="{FF2B5EF4-FFF2-40B4-BE49-F238E27FC236}">
                  <a16:creationId xmlns:a16="http://schemas.microsoft.com/office/drawing/2014/main" id="{EDB0FD23-5047-9533-598D-3FBAFF8F3AB4}"/>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7" name="Oval 36">
              <a:extLst>
                <a:ext uri="{FF2B5EF4-FFF2-40B4-BE49-F238E27FC236}">
                  <a16:creationId xmlns:a16="http://schemas.microsoft.com/office/drawing/2014/main" id="{A66E2F0C-7D00-BB12-CE16-5836DDB651A7}"/>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8" name="Oval 37">
              <a:extLst>
                <a:ext uri="{FF2B5EF4-FFF2-40B4-BE49-F238E27FC236}">
                  <a16:creationId xmlns:a16="http://schemas.microsoft.com/office/drawing/2014/main" id="{0C3A788E-93EF-3124-1C42-1FB3AE4D2BF4}"/>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9" name="Oval 38">
              <a:extLst>
                <a:ext uri="{FF2B5EF4-FFF2-40B4-BE49-F238E27FC236}">
                  <a16:creationId xmlns:a16="http://schemas.microsoft.com/office/drawing/2014/main" id="{ACE32C73-CB6A-B527-C823-B4587E3FA6FA}"/>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0" name="Oval 39">
              <a:extLst>
                <a:ext uri="{FF2B5EF4-FFF2-40B4-BE49-F238E27FC236}">
                  <a16:creationId xmlns:a16="http://schemas.microsoft.com/office/drawing/2014/main" id="{7CB68AE5-7744-8A54-8B4D-EE9B113702E5}"/>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1" name="Oval 40">
              <a:extLst>
                <a:ext uri="{FF2B5EF4-FFF2-40B4-BE49-F238E27FC236}">
                  <a16:creationId xmlns:a16="http://schemas.microsoft.com/office/drawing/2014/main" id="{09C12377-B922-65ED-8399-48C73133A4FA}"/>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2" name="Oval 41">
              <a:extLst>
                <a:ext uri="{FF2B5EF4-FFF2-40B4-BE49-F238E27FC236}">
                  <a16:creationId xmlns:a16="http://schemas.microsoft.com/office/drawing/2014/main" id="{0643322B-0AEC-1779-EDBF-8DB829B39669}"/>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3" name="Oval 42">
              <a:extLst>
                <a:ext uri="{FF2B5EF4-FFF2-40B4-BE49-F238E27FC236}">
                  <a16:creationId xmlns:a16="http://schemas.microsoft.com/office/drawing/2014/main" id="{65985479-D6A8-E942-6DCD-480CD563F806}"/>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4" name="Oval 43">
              <a:extLst>
                <a:ext uri="{FF2B5EF4-FFF2-40B4-BE49-F238E27FC236}">
                  <a16:creationId xmlns:a16="http://schemas.microsoft.com/office/drawing/2014/main" id="{CE8E13B5-4D51-A255-7DF6-766FEA04B850}"/>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5" name="Oval 44">
              <a:extLst>
                <a:ext uri="{FF2B5EF4-FFF2-40B4-BE49-F238E27FC236}">
                  <a16:creationId xmlns:a16="http://schemas.microsoft.com/office/drawing/2014/main" id="{13882A2E-7F5C-D03B-BFEA-6E56058B7F69}"/>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6" name="Oval 45">
              <a:extLst>
                <a:ext uri="{FF2B5EF4-FFF2-40B4-BE49-F238E27FC236}">
                  <a16:creationId xmlns:a16="http://schemas.microsoft.com/office/drawing/2014/main" id="{7DD8ECC6-DD87-36D4-8B8D-C2AADCD3AA51}"/>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7" name="Oval 46">
              <a:extLst>
                <a:ext uri="{FF2B5EF4-FFF2-40B4-BE49-F238E27FC236}">
                  <a16:creationId xmlns:a16="http://schemas.microsoft.com/office/drawing/2014/main" id="{569FCDC6-474A-089A-D259-5EDAB2FC2DCE}"/>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8" name="Oval 47">
              <a:extLst>
                <a:ext uri="{FF2B5EF4-FFF2-40B4-BE49-F238E27FC236}">
                  <a16:creationId xmlns:a16="http://schemas.microsoft.com/office/drawing/2014/main" id="{EEDCCE16-E3D3-1A20-FF64-1ADD59960B38}"/>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9" name="Oval 48">
              <a:extLst>
                <a:ext uri="{FF2B5EF4-FFF2-40B4-BE49-F238E27FC236}">
                  <a16:creationId xmlns:a16="http://schemas.microsoft.com/office/drawing/2014/main" id="{89DBAB0A-D81F-3A3B-19C3-8B743281ACA8}"/>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0" name="Oval 49">
              <a:extLst>
                <a:ext uri="{FF2B5EF4-FFF2-40B4-BE49-F238E27FC236}">
                  <a16:creationId xmlns:a16="http://schemas.microsoft.com/office/drawing/2014/main" id="{117653C0-5877-C7A9-E7A6-6ABCD8F6D288}"/>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1" name="Oval 50">
              <a:extLst>
                <a:ext uri="{FF2B5EF4-FFF2-40B4-BE49-F238E27FC236}">
                  <a16:creationId xmlns:a16="http://schemas.microsoft.com/office/drawing/2014/main" id="{41B22B5A-798F-9502-64CB-FA2165EEBA4B}"/>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2" name="Oval 51">
              <a:extLst>
                <a:ext uri="{FF2B5EF4-FFF2-40B4-BE49-F238E27FC236}">
                  <a16:creationId xmlns:a16="http://schemas.microsoft.com/office/drawing/2014/main" id="{A56D6F6C-0401-9032-AB0C-6C84216AE74F}"/>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3" name="Oval 52">
              <a:extLst>
                <a:ext uri="{FF2B5EF4-FFF2-40B4-BE49-F238E27FC236}">
                  <a16:creationId xmlns:a16="http://schemas.microsoft.com/office/drawing/2014/main" id="{7CB89B7D-3987-D5D3-0D14-690FDC725614}"/>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54" name="Group 53">
            <a:extLst>
              <a:ext uri="{FF2B5EF4-FFF2-40B4-BE49-F238E27FC236}">
                <a16:creationId xmlns:a16="http://schemas.microsoft.com/office/drawing/2014/main" id="{C74C17C2-FA1D-27C5-0305-3FBB8508B848}"/>
              </a:ext>
            </a:extLst>
          </p:cNvPr>
          <p:cNvGrpSpPr/>
          <p:nvPr/>
        </p:nvGrpSpPr>
        <p:grpSpPr>
          <a:xfrm>
            <a:off x="5095030" y="4359631"/>
            <a:ext cx="378610" cy="1509896"/>
            <a:chOff x="5031332" y="666630"/>
            <a:chExt cx="504813" cy="2013195"/>
          </a:xfrm>
        </p:grpSpPr>
        <p:sp>
          <p:nvSpPr>
            <p:cNvPr id="55" name="Oval 54">
              <a:extLst>
                <a:ext uri="{FF2B5EF4-FFF2-40B4-BE49-F238E27FC236}">
                  <a16:creationId xmlns:a16="http://schemas.microsoft.com/office/drawing/2014/main" id="{905BA068-3436-B577-309B-552E3ECF0FAA}"/>
                </a:ext>
              </a:extLst>
            </p:cNvPr>
            <p:cNvSpPr/>
            <p:nvPr/>
          </p:nvSpPr>
          <p:spPr>
            <a:xfrm rot="16200000">
              <a:off x="5020536" y="2319182"/>
              <a:ext cx="189596" cy="132009"/>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6" name="Oval 55">
              <a:extLst>
                <a:ext uri="{FF2B5EF4-FFF2-40B4-BE49-F238E27FC236}">
                  <a16:creationId xmlns:a16="http://schemas.microsoft.com/office/drawing/2014/main" id="{49CE1F28-963B-762A-525B-D60E55E46B19}"/>
                </a:ext>
              </a:extLst>
            </p:cNvPr>
            <p:cNvSpPr/>
            <p:nvPr/>
          </p:nvSpPr>
          <p:spPr>
            <a:xfrm>
              <a:off x="5092621" y="1971405"/>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7" name="Oval 56">
              <a:extLst>
                <a:ext uri="{FF2B5EF4-FFF2-40B4-BE49-F238E27FC236}">
                  <a16:creationId xmlns:a16="http://schemas.microsoft.com/office/drawing/2014/main" id="{3812A5A1-E3F4-11F2-581E-534B5797D230}"/>
                </a:ext>
              </a:extLst>
            </p:cNvPr>
            <p:cNvSpPr/>
            <p:nvPr/>
          </p:nvSpPr>
          <p:spPr>
            <a:xfrm>
              <a:off x="5265208" y="108038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8" name="Oval 57">
              <a:extLst>
                <a:ext uri="{FF2B5EF4-FFF2-40B4-BE49-F238E27FC236}">
                  <a16:creationId xmlns:a16="http://schemas.microsoft.com/office/drawing/2014/main" id="{85CBC5C6-55A8-5DAD-9CB5-57CE1C858DBF}"/>
                </a:ext>
              </a:extLst>
            </p:cNvPr>
            <p:cNvSpPr/>
            <p:nvPr/>
          </p:nvSpPr>
          <p:spPr>
            <a:xfrm>
              <a:off x="5144876" y="886631"/>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9" name="Oval 58">
              <a:extLst>
                <a:ext uri="{FF2B5EF4-FFF2-40B4-BE49-F238E27FC236}">
                  <a16:creationId xmlns:a16="http://schemas.microsoft.com/office/drawing/2014/main" id="{F8A4F445-4CE9-8E7B-3CBC-10AFCCB2696F}"/>
                </a:ext>
              </a:extLst>
            </p:cNvPr>
            <p:cNvSpPr/>
            <p:nvPr/>
          </p:nvSpPr>
          <p:spPr>
            <a:xfrm>
              <a:off x="5101264" y="2356549"/>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0" name="Oval 59">
              <a:extLst>
                <a:ext uri="{FF2B5EF4-FFF2-40B4-BE49-F238E27FC236}">
                  <a16:creationId xmlns:a16="http://schemas.microsoft.com/office/drawing/2014/main" id="{B7DF0A38-B586-11B2-6F53-929EB324FB6F}"/>
                </a:ext>
              </a:extLst>
            </p:cNvPr>
            <p:cNvSpPr/>
            <p:nvPr/>
          </p:nvSpPr>
          <p:spPr>
            <a:xfrm>
              <a:off x="5079356" y="71603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1" name="Oval 60">
              <a:extLst>
                <a:ext uri="{FF2B5EF4-FFF2-40B4-BE49-F238E27FC236}">
                  <a16:creationId xmlns:a16="http://schemas.microsoft.com/office/drawing/2014/main" id="{F787C6CC-C1F2-8068-ED79-E29357AA5EC4}"/>
                </a:ext>
              </a:extLst>
            </p:cNvPr>
            <p:cNvSpPr/>
            <p:nvPr/>
          </p:nvSpPr>
          <p:spPr>
            <a:xfrm>
              <a:off x="5220320" y="133991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2" name="Oval 61">
              <a:extLst>
                <a:ext uri="{FF2B5EF4-FFF2-40B4-BE49-F238E27FC236}">
                  <a16:creationId xmlns:a16="http://schemas.microsoft.com/office/drawing/2014/main" id="{AB9A84FD-C5DE-DB51-E3D3-ECB657EC65F7}"/>
                </a:ext>
              </a:extLst>
            </p:cNvPr>
            <p:cNvSpPr/>
            <p:nvPr/>
          </p:nvSpPr>
          <p:spPr>
            <a:xfrm>
              <a:off x="5187033" y="184171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3" name="Oval 62">
              <a:extLst>
                <a:ext uri="{FF2B5EF4-FFF2-40B4-BE49-F238E27FC236}">
                  <a16:creationId xmlns:a16="http://schemas.microsoft.com/office/drawing/2014/main" id="{4F4F7B8D-B152-AF2D-1DE2-C66E52FFE198}"/>
                </a:ext>
              </a:extLst>
            </p:cNvPr>
            <p:cNvSpPr/>
            <p:nvPr/>
          </p:nvSpPr>
          <p:spPr>
            <a:xfrm>
              <a:off x="5310015" y="9832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4" name="Oval 63">
              <a:extLst>
                <a:ext uri="{FF2B5EF4-FFF2-40B4-BE49-F238E27FC236}">
                  <a16:creationId xmlns:a16="http://schemas.microsoft.com/office/drawing/2014/main" id="{3B7B95BF-5421-8F4E-010E-E0DEEFD1C08D}"/>
                </a:ext>
              </a:extLst>
            </p:cNvPr>
            <p:cNvSpPr/>
            <p:nvPr/>
          </p:nvSpPr>
          <p:spPr>
            <a:xfrm>
              <a:off x="5327820" y="1566559"/>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5" name="Oval 64">
              <a:extLst>
                <a:ext uri="{FF2B5EF4-FFF2-40B4-BE49-F238E27FC236}">
                  <a16:creationId xmlns:a16="http://schemas.microsoft.com/office/drawing/2014/main" id="{DCCE56BC-68F7-2307-5F46-41B3B23F08C3}"/>
                </a:ext>
              </a:extLst>
            </p:cNvPr>
            <p:cNvSpPr/>
            <p:nvPr/>
          </p:nvSpPr>
          <p:spPr>
            <a:xfrm>
              <a:off x="5321999" y="1794456"/>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6" name="Oval 65">
              <a:extLst>
                <a:ext uri="{FF2B5EF4-FFF2-40B4-BE49-F238E27FC236}">
                  <a16:creationId xmlns:a16="http://schemas.microsoft.com/office/drawing/2014/main" id="{731768D2-99E4-C3D8-2667-D972F363B22D}"/>
                </a:ext>
              </a:extLst>
            </p:cNvPr>
            <p:cNvSpPr/>
            <p:nvPr/>
          </p:nvSpPr>
          <p:spPr>
            <a:xfrm>
              <a:off x="5224127" y="241131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7" name="Oval 66">
              <a:extLst>
                <a:ext uri="{FF2B5EF4-FFF2-40B4-BE49-F238E27FC236}">
                  <a16:creationId xmlns:a16="http://schemas.microsoft.com/office/drawing/2014/main" id="{35EAE7E4-AC5E-5BE1-B900-A594A7AADE17}"/>
                </a:ext>
              </a:extLst>
            </p:cNvPr>
            <p:cNvSpPr/>
            <p:nvPr/>
          </p:nvSpPr>
          <p:spPr>
            <a:xfrm>
              <a:off x="5128294" y="666630"/>
              <a:ext cx="265067"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8" name="Oval 67">
              <a:extLst>
                <a:ext uri="{FF2B5EF4-FFF2-40B4-BE49-F238E27FC236}">
                  <a16:creationId xmlns:a16="http://schemas.microsoft.com/office/drawing/2014/main" id="{0FEB8D76-0221-C1FA-D989-9074CC53CCCF}"/>
                </a:ext>
              </a:extLst>
            </p:cNvPr>
            <p:cNvSpPr/>
            <p:nvPr/>
          </p:nvSpPr>
          <p:spPr>
            <a:xfrm rot="1674560">
              <a:off x="5062563" y="1124077"/>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9" name="Oval 68">
              <a:extLst>
                <a:ext uri="{FF2B5EF4-FFF2-40B4-BE49-F238E27FC236}">
                  <a16:creationId xmlns:a16="http://schemas.microsoft.com/office/drawing/2014/main" id="{F41F22C7-D91F-1F70-6D1F-8B3A655D99DF}"/>
                </a:ext>
              </a:extLst>
            </p:cNvPr>
            <p:cNvSpPr/>
            <p:nvPr/>
          </p:nvSpPr>
          <p:spPr>
            <a:xfrm rot="3942739">
              <a:off x="5206037" y="2402918"/>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0" name="Oval 69">
              <a:extLst>
                <a:ext uri="{FF2B5EF4-FFF2-40B4-BE49-F238E27FC236}">
                  <a16:creationId xmlns:a16="http://schemas.microsoft.com/office/drawing/2014/main" id="{14088DF7-7922-5DE6-2100-1FAB7D7752FA}"/>
                </a:ext>
              </a:extLst>
            </p:cNvPr>
            <p:cNvSpPr/>
            <p:nvPr/>
          </p:nvSpPr>
          <p:spPr>
            <a:xfrm rot="3942739">
              <a:off x="5065358" y="142266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1" name="Oval 70">
              <a:extLst>
                <a:ext uri="{FF2B5EF4-FFF2-40B4-BE49-F238E27FC236}">
                  <a16:creationId xmlns:a16="http://schemas.microsoft.com/office/drawing/2014/main" id="{F69CBB1E-A691-FEDD-81E7-D0F2FE178CDD}"/>
                </a:ext>
              </a:extLst>
            </p:cNvPr>
            <p:cNvSpPr/>
            <p:nvPr/>
          </p:nvSpPr>
          <p:spPr>
            <a:xfrm rot="3942739">
              <a:off x="5108815" y="2234919"/>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2" name="Oval 71">
              <a:extLst>
                <a:ext uri="{FF2B5EF4-FFF2-40B4-BE49-F238E27FC236}">
                  <a16:creationId xmlns:a16="http://schemas.microsoft.com/office/drawing/2014/main" id="{C64FD0AC-812D-88B6-751B-C42AB3E9F4D8}"/>
                </a:ext>
              </a:extLst>
            </p:cNvPr>
            <p:cNvSpPr/>
            <p:nvPr/>
          </p:nvSpPr>
          <p:spPr>
            <a:xfrm rot="3942739">
              <a:off x="5168387" y="147574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3" name="Oval 72">
              <a:extLst>
                <a:ext uri="{FF2B5EF4-FFF2-40B4-BE49-F238E27FC236}">
                  <a16:creationId xmlns:a16="http://schemas.microsoft.com/office/drawing/2014/main" id="{AE5D8571-4C28-2C6B-AC85-DBFC75D9FCDD}"/>
                </a:ext>
              </a:extLst>
            </p:cNvPr>
            <p:cNvSpPr/>
            <p:nvPr/>
          </p:nvSpPr>
          <p:spPr>
            <a:xfrm rot="3942739">
              <a:off x="5033179" y="1061771"/>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4" name="Oval 73">
              <a:extLst>
                <a:ext uri="{FF2B5EF4-FFF2-40B4-BE49-F238E27FC236}">
                  <a16:creationId xmlns:a16="http://schemas.microsoft.com/office/drawing/2014/main" id="{A7CEF668-7B50-878C-8DCA-77E8B724A170}"/>
                </a:ext>
              </a:extLst>
            </p:cNvPr>
            <p:cNvSpPr/>
            <p:nvPr/>
          </p:nvSpPr>
          <p:spPr>
            <a:xfrm>
              <a:off x="5118986" y="1586930"/>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5" name="Oval 74">
              <a:extLst>
                <a:ext uri="{FF2B5EF4-FFF2-40B4-BE49-F238E27FC236}">
                  <a16:creationId xmlns:a16="http://schemas.microsoft.com/office/drawing/2014/main" id="{BB5C627C-9A46-25E2-F429-006BD8DD0E9B}"/>
                </a:ext>
              </a:extLst>
            </p:cNvPr>
            <p:cNvSpPr/>
            <p:nvPr/>
          </p:nvSpPr>
          <p:spPr>
            <a:xfrm>
              <a:off x="5152978" y="211986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6" name="Oval 75">
              <a:extLst>
                <a:ext uri="{FF2B5EF4-FFF2-40B4-BE49-F238E27FC236}">
                  <a16:creationId xmlns:a16="http://schemas.microsoft.com/office/drawing/2014/main" id="{FDEC6A8D-789A-5A7B-EF42-154E914EB1EF}"/>
                </a:ext>
              </a:extLst>
            </p:cNvPr>
            <p:cNvSpPr/>
            <p:nvPr/>
          </p:nvSpPr>
          <p:spPr>
            <a:xfrm>
              <a:off x="5346160" y="2134240"/>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7" name="Oval 76">
              <a:extLst>
                <a:ext uri="{FF2B5EF4-FFF2-40B4-BE49-F238E27FC236}">
                  <a16:creationId xmlns:a16="http://schemas.microsoft.com/office/drawing/2014/main" id="{FB5E53FC-3DCF-FF44-7EB4-02691FC19D9F}"/>
                </a:ext>
              </a:extLst>
            </p:cNvPr>
            <p:cNvSpPr/>
            <p:nvPr/>
          </p:nvSpPr>
          <p:spPr>
            <a:xfrm>
              <a:off x="5106151" y="18293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8" name="Oval 77">
              <a:extLst>
                <a:ext uri="{FF2B5EF4-FFF2-40B4-BE49-F238E27FC236}">
                  <a16:creationId xmlns:a16="http://schemas.microsoft.com/office/drawing/2014/main" id="{5FBB66DA-535D-F366-966C-500BE7D05447}"/>
                </a:ext>
              </a:extLst>
            </p:cNvPr>
            <p:cNvSpPr/>
            <p:nvPr/>
          </p:nvSpPr>
          <p:spPr>
            <a:xfrm>
              <a:off x="5264652" y="705341"/>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79" name="Group 78">
            <a:extLst>
              <a:ext uri="{FF2B5EF4-FFF2-40B4-BE49-F238E27FC236}">
                <a16:creationId xmlns:a16="http://schemas.microsoft.com/office/drawing/2014/main" id="{2605B651-2025-9FC3-6BD9-9C316D3999AA}"/>
              </a:ext>
            </a:extLst>
          </p:cNvPr>
          <p:cNvGrpSpPr/>
          <p:nvPr/>
        </p:nvGrpSpPr>
        <p:grpSpPr>
          <a:xfrm>
            <a:off x="6385935" y="4381113"/>
            <a:ext cx="354068" cy="1514520"/>
            <a:chOff x="6633355" y="698930"/>
            <a:chExt cx="472090" cy="2019360"/>
          </a:xfrm>
        </p:grpSpPr>
        <p:sp>
          <p:nvSpPr>
            <p:cNvPr id="80" name="Oval 79">
              <a:extLst>
                <a:ext uri="{FF2B5EF4-FFF2-40B4-BE49-F238E27FC236}">
                  <a16:creationId xmlns:a16="http://schemas.microsoft.com/office/drawing/2014/main" id="{1BF1BE81-F5D7-B46B-89AD-4F23B59638D1}"/>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1" name="Oval 80">
              <a:extLst>
                <a:ext uri="{FF2B5EF4-FFF2-40B4-BE49-F238E27FC236}">
                  <a16:creationId xmlns:a16="http://schemas.microsoft.com/office/drawing/2014/main" id="{160EE8DE-76A6-FEAA-4834-2DEBCF0D9A05}"/>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2" name="Oval 81">
              <a:extLst>
                <a:ext uri="{FF2B5EF4-FFF2-40B4-BE49-F238E27FC236}">
                  <a16:creationId xmlns:a16="http://schemas.microsoft.com/office/drawing/2014/main" id="{189DE92F-E1E0-625A-48DD-0F6270C9AB1A}"/>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3" name="Oval 82">
              <a:extLst>
                <a:ext uri="{FF2B5EF4-FFF2-40B4-BE49-F238E27FC236}">
                  <a16:creationId xmlns:a16="http://schemas.microsoft.com/office/drawing/2014/main" id="{D3617F39-0ADE-5241-1462-27209203A800}"/>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4" name="Oval 83">
              <a:extLst>
                <a:ext uri="{FF2B5EF4-FFF2-40B4-BE49-F238E27FC236}">
                  <a16:creationId xmlns:a16="http://schemas.microsoft.com/office/drawing/2014/main" id="{720E4915-57AF-0BD3-685A-08DA0BEA7531}"/>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5" name="Oval 84">
              <a:extLst>
                <a:ext uri="{FF2B5EF4-FFF2-40B4-BE49-F238E27FC236}">
                  <a16:creationId xmlns:a16="http://schemas.microsoft.com/office/drawing/2014/main" id="{FCDE0C09-65CE-DC5D-AD77-5CB24297D117}"/>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6" name="Oval 85">
              <a:extLst>
                <a:ext uri="{FF2B5EF4-FFF2-40B4-BE49-F238E27FC236}">
                  <a16:creationId xmlns:a16="http://schemas.microsoft.com/office/drawing/2014/main" id="{BE16C615-FEAC-EE3B-9977-6A80EABBA86D}"/>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7" name="Oval 86">
              <a:extLst>
                <a:ext uri="{FF2B5EF4-FFF2-40B4-BE49-F238E27FC236}">
                  <a16:creationId xmlns:a16="http://schemas.microsoft.com/office/drawing/2014/main" id="{E7D1F12D-7FBB-9B7A-6D0E-00CA1EEDC840}"/>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8" name="Oval 87">
              <a:extLst>
                <a:ext uri="{FF2B5EF4-FFF2-40B4-BE49-F238E27FC236}">
                  <a16:creationId xmlns:a16="http://schemas.microsoft.com/office/drawing/2014/main" id="{5FEF3C39-180E-619A-3D27-41FD5F53CEB0}"/>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9" name="Oval 88">
              <a:extLst>
                <a:ext uri="{FF2B5EF4-FFF2-40B4-BE49-F238E27FC236}">
                  <a16:creationId xmlns:a16="http://schemas.microsoft.com/office/drawing/2014/main" id="{9DB09248-FF91-A7A9-4CF4-470279EFD394}"/>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0" name="Oval 89">
              <a:extLst>
                <a:ext uri="{FF2B5EF4-FFF2-40B4-BE49-F238E27FC236}">
                  <a16:creationId xmlns:a16="http://schemas.microsoft.com/office/drawing/2014/main" id="{43A7A1FA-33B7-079E-465F-722080A907F8}"/>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1" name="Oval 90">
              <a:extLst>
                <a:ext uri="{FF2B5EF4-FFF2-40B4-BE49-F238E27FC236}">
                  <a16:creationId xmlns:a16="http://schemas.microsoft.com/office/drawing/2014/main" id="{CCDD3474-68BF-759F-B76F-7CAB8D114772}"/>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2" name="Oval 91">
              <a:extLst>
                <a:ext uri="{FF2B5EF4-FFF2-40B4-BE49-F238E27FC236}">
                  <a16:creationId xmlns:a16="http://schemas.microsoft.com/office/drawing/2014/main" id="{5C2130F6-633C-24F9-4614-8C14A73B03BF}"/>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3" name="Oval 92">
              <a:extLst>
                <a:ext uri="{FF2B5EF4-FFF2-40B4-BE49-F238E27FC236}">
                  <a16:creationId xmlns:a16="http://schemas.microsoft.com/office/drawing/2014/main" id="{BA4046B0-3D4B-F827-526F-668BFDB333AD}"/>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4" name="Oval 93">
              <a:extLst>
                <a:ext uri="{FF2B5EF4-FFF2-40B4-BE49-F238E27FC236}">
                  <a16:creationId xmlns:a16="http://schemas.microsoft.com/office/drawing/2014/main" id="{81DAB908-8317-9882-AD0D-439A9547CE78}"/>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5" name="Oval 94">
              <a:extLst>
                <a:ext uri="{FF2B5EF4-FFF2-40B4-BE49-F238E27FC236}">
                  <a16:creationId xmlns:a16="http://schemas.microsoft.com/office/drawing/2014/main" id="{6BC2FEB8-3B6F-BC4D-BE41-A87325E62A34}"/>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6" name="Oval 95">
              <a:extLst>
                <a:ext uri="{FF2B5EF4-FFF2-40B4-BE49-F238E27FC236}">
                  <a16:creationId xmlns:a16="http://schemas.microsoft.com/office/drawing/2014/main" id="{88F4D3DC-2A3E-AAA4-3ABE-9EACA27C664B}"/>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7" name="Oval 96">
              <a:extLst>
                <a:ext uri="{FF2B5EF4-FFF2-40B4-BE49-F238E27FC236}">
                  <a16:creationId xmlns:a16="http://schemas.microsoft.com/office/drawing/2014/main" id="{78D03BAC-F90A-50EF-62B3-600EE8974F0E}"/>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8" name="Oval 97">
              <a:extLst>
                <a:ext uri="{FF2B5EF4-FFF2-40B4-BE49-F238E27FC236}">
                  <a16:creationId xmlns:a16="http://schemas.microsoft.com/office/drawing/2014/main" id="{EED3C387-E4D2-C234-A199-FAB9DA9DA97C}"/>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ndara"/>
                <a:ea typeface="+mn-ea"/>
                <a:cs typeface="+mn-cs"/>
              </a:endParaRPr>
            </a:p>
          </p:txBody>
        </p:sp>
      </p:grpSp>
      <p:grpSp>
        <p:nvGrpSpPr>
          <p:cNvPr id="99" name="Group 98">
            <a:extLst>
              <a:ext uri="{FF2B5EF4-FFF2-40B4-BE49-F238E27FC236}">
                <a16:creationId xmlns:a16="http://schemas.microsoft.com/office/drawing/2014/main" id="{30D8B33F-D12A-FB65-DCB2-7947043529C8}"/>
              </a:ext>
            </a:extLst>
          </p:cNvPr>
          <p:cNvGrpSpPr/>
          <p:nvPr/>
        </p:nvGrpSpPr>
        <p:grpSpPr>
          <a:xfrm>
            <a:off x="5098387" y="168125"/>
            <a:ext cx="378610" cy="1509896"/>
            <a:chOff x="5031332" y="666630"/>
            <a:chExt cx="504813" cy="2013195"/>
          </a:xfrm>
        </p:grpSpPr>
        <p:sp>
          <p:nvSpPr>
            <p:cNvPr id="100" name="Oval 99">
              <a:extLst>
                <a:ext uri="{FF2B5EF4-FFF2-40B4-BE49-F238E27FC236}">
                  <a16:creationId xmlns:a16="http://schemas.microsoft.com/office/drawing/2014/main" id="{81F4808A-DE45-FA5A-BE32-961313A6D654}"/>
                </a:ext>
              </a:extLst>
            </p:cNvPr>
            <p:cNvSpPr/>
            <p:nvPr/>
          </p:nvSpPr>
          <p:spPr>
            <a:xfrm rot="16200000">
              <a:off x="5020536" y="2319182"/>
              <a:ext cx="189596" cy="132009"/>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1" name="Oval 100">
              <a:extLst>
                <a:ext uri="{FF2B5EF4-FFF2-40B4-BE49-F238E27FC236}">
                  <a16:creationId xmlns:a16="http://schemas.microsoft.com/office/drawing/2014/main" id="{68D1D665-76CE-EB2D-D415-B3D428D6CB18}"/>
                </a:ext>
              </a:extLst>
            </p:cNvPr>
            <p:cNvSpPr/>
            <p:nvPr/>
          </p:nvSpPr>
          <p:spPr>
            <a:xfrm>
              <a:off x="5092621" y="1971405"/>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2" name="Oval 101">
              <a:extLst>
                <a:ext uri="{FF2B5EF4-FFF2-40B4-BE49-F238E27FC236}">
                  <a16:creationId xmlns:a16="http://schemas.microsoft.com/office/drawing/2014/main" id="{532B0CA2-3716-7F50-386C-7CB00305FCD5}"/>
                </a:ext>
              </a:extLst>
            </p:cNvPr>
            <p:cNvSpPr/>
            <p:nvPr/>
          </p:nvSpPr>
          <p:spPr>
            <a:xfrm>
              <a:off x="5265208" y="108038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3" name="Oval 102">
              <a:extLst>
                <a:ext uri="{FF2B5EF4-FFF2-40B4-BE49-F238E27FC236}">
                  <a16:creationId xmlns:a16="http://schemas.microsoft.com/office/drawing/2014/main" id="{F8173DF9-0769-D1D9-9B25-A2FFE209C223}"/>
                </a:ext>
              </a:extLst>
            </p:cNvPr>
            <p:cNvSpPr/>
            <p:nvPr/>
          </p:nvSpPr>
          <p:spPr>
            <a:xfrm>
              <a:off x="5144876" y="886631"/>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4" name="Oval 103">
              <a:extLst>
                <a:ext uri="{FF2B5EF4-FFF2-40B4-BE49-F238E27FC236}">
                  <a16:creationId xmlns:a16="http://schemas.microsoft.com/office/drawing/2014/main" id="{64B56016-442E-884B-5153-0CD7D7628799}"/>
                </a:ext>
              </a:extLst>
            </p:cNvPr>
            <p:cNvSpPr/>
            <p:nvPr/>
          </p:nvSpPr>
          <p:spPr>
            <a:xfrm>
              <a:off x="5101264" y="2356549"/>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5" name="Oval 104">
              <a:extLst>
                <a:ext uri="{FF2B5EF4-FFF2-40B4-BE49-F238E27FC236}">
                  <a16:creationId xmlns:a16="http://schemas.microsoft.com/office/drawing/2014/main" id="{DA57D619-45EA-766C-E1CE-80F11863E23B}"/>
                </a:ext>
              </a:extLst>
            </p:cNvPr>
            <p:cNvSpPr/>
            <p:nvPr/>
          </p:nvSpPr>
          <p:spPr>
            <a:xfrm>
              <a:off x="5079356" y="71603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6" name="Oval 105">
              <a:extLst>
                <a:ext uri="{FF2B5EF4-FFF2-40B4-BE49-F238E27FC236}">
                  <a16:creationId xmlns:a16="http://schemas.microsoft.com/office/drawing/2014/main" id="{DC25ED71-38D4-62EA-5EB1-4425A93F56A8}"/>
                </a:ext>
              </a:extLst>
            </p:cNvPr>
            <p:cNvSpPr/>
            <p:nvPr/>
          </p:nvSpPr>
          <p:spPr>
            <a:xfrm>
              <a:off x="5220320" y="133991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7" name="Oval 106">
              <a:extLst>
                <a:ext uri="{FF2B5EF4-FFF2-40B4-BE49-F238E27FC236}">
                  <a16:creationId xmlns:a16="http://schemas.microsoft.com/office/drawing/2014/main" id="{25E36FED-CE43-5209-B67A-A6394008949E}"/>
                </a:ext>
              </a:extLst>
            </p:cNvPr>
            <p:cNvSpPr/>
            <p:nvPr/>
          </p:nvSpPr>
          <p:spPr>
            <a:xfrm>
              <a:off x="5187033" y="184171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8" name="Oval 107">
              <a:extLst>
                <a:ext uri="{FF2B5EF4-FFF2-40B4-BE49-F238E27FC236}">
                  <a16:creationId xmlns:a16="http://schemas.microsoft.com/office/drawing/2014/main" id="{2C7B6677-DCC1-638B-8160-3D1CC1E8EB3E}"/>
                </a:ext>
              </a:extLst>
            </p:cNvPr>
            <p:cNvSpPr/>
            <p:nvPr/>
          </p:nvSpPr>
          <p:spPr>
            <a:xfrm>
              <a:off x="5310015" y="9832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9" name="Oval 108">
              <a:extLst>
                <a:ext uri="{FF2B5EF4-FFF2-40B4-BE49-F238E27FC236}">
                  <a16:creationId xmlns:a16="http://schemas.microsoft.com/office/drawing/2014/main" id="{7CCCEDA7-EDA8-5736-5F49-F6547FB97ACE}"/>
                </a:ext>
              </a:extLst>
            </p:cNvPr>
            <p:cNvSpPr/>
            <p:nvPr/>
          </p:nvSpPr>
          <p:spPr>
            <a:xfrm>
              <a:off x="5327820" y="1566559"/>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0" name="Oval 109">
              <a:extLst>
                <a:ext uri="{FF2B5EF4-FFF2-40B4-BE49-F238E27FC236}">
                  <a16:creationId xmlns:a16="http://schemas.microsoft.com/office/drawing/2014/main" id="{E4E6893B-CEA6-BC29-32D6-997FBEC648F1}"/>
                </a:ext>
              </a:extLst>
            </p:cNvPr>
            <p:cNvSpPr/>
            <p:nvPr/>
          </p:nvSpPr>
          <p:spPr>
            <a:xfrm>
              <a:off x="5321999" y="1794456"/>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1" name="Oval 110">
              <a:extLst>
                <a:ext uri="{FF2B5EF4-FFF2-40B4-BE49-F238E27FC236}">
                  <a16:creationId xmlns:a16="http://schemas.microsoft.com/office/drawing/2014/main" id="{B46F95AD-46CC-8CCB-00EF-BEF93ED64F16}"/>
                </a:ext>
              </a:extLst>
            </p:cNvPr>
            <p:cNvSpPr/>
            <p:nvPr/>
          </p:nvSpPr>
          <p:spPr>
            <a:xfrm>
              <a:off x="5224127" y="241131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2" name="Oval 111">
              <a:extLst>
                <a:ext uri="{FF2B5EF4-FFF2-40B4-BE49-F238E27FC236}">
                  <a16:creationId xmlns:a16="http://schemas.microsoft.com/office/drawing/2014/main" id="{E5D4EF05-9071-85B1-91EA-20857FFC19C7}"/>
                </a:ext>
              </a:extLst>
            </p:cNvPr>
            <p:cNvSpPr/>
            <p:nvPr/>
          </p:nvSpPr>
          <p:spPr>
            <a:xfrm>
              <a:off x="5128294" y="666630"/>
              <a:ext cx="265067"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3" name="Oval 112">
              <a:extLst>
                <a:ext uri="{FF2B5EF4-FFF2-40B4-BE49-F238E27FC236}">
                  <a16:creationId xmlns:a16="http://schemas.microsoft.com/office/drawing/2014/main" id="{630FC73E-EA63-7B93-6105-EE2F897B8E9D}"/>
                </a:ext>
              </a:extLst>
            </p:cNvPr>
            <p:cNvSpPr/>
            <p:nvPr/>
          </p:nvSpPr>
          <p:spPr>
            <a:xfrm rot="1674560">
              <a:off x="5062563" y="1124077"/>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4" name="Oval 113">
              <a:extLst>
                <a:ext uri="{FF2B5EF4-FFF2-40B4-BE49-F238E27FC236}">
                  <a16:creationId xmlns:a16="http://schemas.microsoft.com/office/drawing/2014/main" id="{609DA55F-921B-72F7-B730-79579265C9CC}"/>
                </a:ext>
              </a:extLst>
            </p:cNvPr>
            <p:cNvSpPr/>
            <p:nvPr/>
          </p:nvSpPr>
          <p:spPr>
            <a:xfrm rot="3942739">
              <a:off x="5206037" y="2402918"/>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5" name="Oval 114">
              <a:extLst>
                <a:ext uri="{FF2B5EF4-FFF2-40B4-BE49-F238E27FC236}">
                  <a16:creationId xmlns:a16="http://schemas.microsoft.com/office/drawing/2014/main" id="{25C4D93C-D547-E742-8920-B5621E59F9A5}"/>
                </a:ext>
              </a:extLst>
            </p:cNvPr>
            <p:cNvSpPr/>
            <p:nvPr/>
          </p:nvSpPr>
          <p:spPr>
            <a:xfrm rot="3942739">
              <a:off x="5065358" y="142266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6" name="Oval 115">
              <a:extLst>
                <a:ext uri="{FF2B5EF4-FFF2-40B4-BE49-F238E27FC236}">
                  <a16:creationId xmlns:a16="http://schemas.microsoft.com/office/drawing/2014/main" id="{41A79A0E-3671-1690-3F44-CFDC91A012FF}"/>
                </a:ext>
              </a:extLst>
            </p:cNvPr>
            <p:cNvSpPr/>
            <p:nvPr/>
          </p:nvSpPr>
          <p:spPr>
            <a:xfrm rot="3942739">
              <a:off x="5108815" y="2234919"/>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7" name="Oval 116">
              <a:extLst>
                <a:ext uri="{FF2B5EF4-FFF2-40B4-BE49-F238E27FC236}">
                  <a16:creationId xmlns:a16="http://schemas.microsoft.com/office/drawing/2014/main" id="{7AB4C907-204C-E7B5-5990-0177E58EB74F}"/>
                </a:ext>
              </a:extLst>
            </p:cNvPr>
            <p:cNvSpPr/>
            <p:nvPr/>
          </p:nvSpPr>
          <p:spPr>
            <a:xfrm rot="3942739">
              <a:off x="5168387" y="147574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8" name="Oval 117">
              <a:extLst>
                <a:ext uri="{FF2B5EF4-FFF2-40B4-BE49-F238E27FC236}">
                  <a16:creationId xmlns:a16="http://schemas.microsoft.com/office/drawing/2014/main" id="{AAF8E5D3-FE56-FB2E-2346-C048DC11D04E}"/>
                </a:ext>
              </a:extLst>
            </p:cNvPr>
            <p:cNvSpPr/>
            <p:nvPr/>
          </p:nvSpPr>
          <p:spPr>
            <a:xfrm rot="3942739">
              <a:off x="5033179" y="1061771"/>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9" name="Oval 118">
              <a:extLst>
                <a:ext uri="{FF2B5EF4-FFF2-40B4-BE49-F238E27FC236}">
                  <a16:creationId xmlns:a16="http://schemas.microsoft.com/office/drawing/2014/main" id="{91FA0111-D292-5CEA-E58A-D1E2E78751E7}"/>
                </a:ext>
              </a:extLst>
            </p:cNvPr>
            <p:cNvSpPr/>
            <p:nvPr/>
          </p:nvSpPr>
          <p:spPr>
            <a:xfrm>
              <a:off x="5118986" y="1586930"/>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0" name="Oval 119">
              <a:extLst>
                <a:ext uri="{FF2B5EF4-FFF2-40B4-BE49-F238E27FC236}">
                  <a16:creationId xmlns:a16="http://schemas.microsoft.com/office/drawing/2014/main" id="{0675DBF0-291A-078C-2E32-F9626E1E687A}"/>
                </a:ext>
              </a:extLst>
            </p:cNvPr>
            <p:cNvSpPr/>
            <p:nvPr/>
          </p:nvSpPr>
          <p:spPr>
            <a:xfrm>
              <a:off x="5152978" y="211986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1" name="Oval 120">
              <a:extLst>
                <a:ext uri="{FF2B5EF4-FFF2-40B4-BE49-F238E27FC236}">
                  <a16:creationId xmlns:a16="http://schemas.microsoft.com/office/drawing/2014/main" id="{1BC143DD-5812-C556-D99C-05B3FBD3043C}"/>
                </a:ext>
              </a:extLst>
            </p:cNvPr>
            <p:cNvSpPr/>
            <p:nvPr/>
          </p:nvSpPr>
          <p:spPr>
            <a:xfrm>
              <a:off x="5346160" y="2134240"/>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2" name="Oval 121">
              <a:extLst>
                <a:ext uri="{FF2B5EF4-FFF2-40B4-BE49-F238E27FC236}">
                  <a16:creationId xmlns:a16="http://schemas.microsoft.com/office/drawing/2014/main" id="{5533F2E3-CF16-5D00-5730-8216DE2A1BAA}"/>
                </a:ext>
              </a:extLst>
            </p:cNvPr>
            <p:cNvSpPr/>
            <p:nvPr/>
          </p:nvSpPr>
          <p:spPr>
            <a:xfrm>
              <a:off x="5106151" y="18293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3" name="Oval 122">
              <a:extLst>
                <a:ext uri="{FF2B5EF4-FFF2-40B4-BE49-F238E27FC236}">
                  <a16:creationId xmlns:a16="http://schemas.microsoft.com/office/drawing/2014/main" id="{A6F5E72D-6413-730D-D0C3-AB712520BCA5}"/>
                </a:ext>
              </a:extLst>
            </p:cNvPr>
            <p:cNvSpPr/>
            <p:nvPr/>
          </p:nvSpPr>
          <p:spPr>
            <a:xfrm>
              <a:off x="5264652" y="705341"/>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124" name="Group 123">
            <a:extLst>
              <a:ext uri="{FF2B5EF4-FFF2-40B4-BE49-F238E27FC236}">
                <a16:creationId xmlns:a16="http://schemas.microsoft.com/office/drawing/2014/main" id="{F49C48D7-9BD8-333C-730D-6D5E4EC0CDCA}"/>
              </a:ext>
            </a:extLst>
          </p:cNvPr>
          <p:cNvGrpSpPr/>
          <p:nvPr/>
        </p:nvGrpSpPr>
        <p:grpSpPr>
          <a:xfrm>
            <a:off x="6347626" y="239746"/>
            <a:ext cx="354068" cy="1514520"/>
            <a:chOff x="6633355" y="698930"/>
            <a:chExt cx="472090" cy="2019360"/>
          </a:xfrm>
        </p:grpSpPr>
        <p:sp>
          <p:nvSpPr>
            <p:cNvPr id="125" name="Oval 124">
              <a:extLst>
                <a:ext uri="{FF2B5EF4-FFF2-40B4-BE49-F238E27FC236}">
                  <a16:creationId xmlns:a16="http://schemas.microsoft.com/office/drawing/2014/main" id="{6756412D-A075-19B7-1CFB-748CC07CA4ED}"/>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6" name="Oval 125">
              <a:extLst>
                <a:ext uri="{FF2B5EF4-FFF2-40B4-BE49-F238E27FC236}">
                  <a16:creationId xmlns:a16="http://schemas.microsoft.com/office/drawing/2014/main" id="{840B6CDF-4354-41A3-BA3E-47BCB39A22B5}"/>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7" name="Oval 126">
              <a:extLst>
                <a:ext uri="{FF2B5EF4-FFF2-40B4-BE49-F238E27FC236}">
                  <a16:creationId xmlns:a16="http://schemas.microsoft.com/office/drawing/2014/main" id="{7782E460-11F4-C828-0A36-5F25A5066054}"/>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8" name="Oval 127">
              <a:extLst>
                <a:ext uri="{FF2B5EF4-FFF2-40B4-BE49-F238E27FC236}">
                  <a16:creationId xmlns:a16="http://schemas.microsoft.com/office/drawing/2014/main" id="{EB2B6F6F-27EB-A0CD-6316-1C0BB39CF681}"/>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9" name="Oval 128">
              <a:extLst>
                <a:ext uri="{FF2B5EF4-FFF2-40B4-BE49-F238E27FC236}">
                  <a16:creationId xmlns:a16="http://schemas.microsoft.com/office/drawing/2014/main" id="{8F933FEE-989B-9E9F-B58B-F30FBF38E9DF}"/>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0" name="Oval 129">
              <a:extLst>
                <a:ext uri="{FF2B5EF4-FFF2-40B4-BE49-F238E27FC236}">
                  <a16:creationId xmlns:a16="http://schemas.microsoft.com/office/drawing/2014/main" id="{3F20AF02-5505-2EAC-9824-130B71050EEA}"/>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1" name="Oval 130">
              <a:extLst>
                <a:ext uri="{FF2B5EF4-FFF2-40B4-BE49-F238E27FC236}">
                  <a16:creationId xmlns:a16="http://schemas.microsoft.com/office/drawing/2014/main" id="{51E135D1-417F-C7CE-1FAA-F94A47E76D19}"/>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2" name="Oval 131">
              <a:extLst>
                <a:ext uri="{FF2B5EF4-FFF2-40B4-BE49-F238E27FC236}">
                  <a16:creationId xmlns:a16="http://schemas.microsoft.com/office/drawing/2014/main" id="{BFA38EE5-F770-E5C1-8DDE-8164D6D8DD8A}"/>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3" name="Oval 132">
              <a:extLst>
                <a:ext uri="{FF2B5EF4-FFF2-40B4-BE49-F238E27FC236}">
                  <a16:creationId xmlns:a16="http://schemas.microsoft.com/office/drawing/2014/main" id="{688175ED-E9AA-5DE0-648B-B02622A14E3C}"/>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4" name="Oval 133">
              <a:extLst>
                <a:ext uri="{FF2B5EF4-FFF2-40B4-BE49-F238E27FC236}">
                  <a16:creationId xmlns:a16="http://schemas.microsoft.com/office/drawing/2014/main" id="{304F2CA1-6864-39AF-A41B-04A4F419B57E}"/>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5" name="Oval 134">
              <a:extLst>
                <a:ext uri="{FF2B5EF4-FFF2-40B4-BE49-F238E27FC236}">
                  <a16:creationId xmlns:a16="http://schemas.microsoft.com/office/drawing/2014/main" id="{AC600246-5D43-22C0-8BC9-968A9E7DE5E6}"/>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6" name="Oval 135">
              <a:extLst>
                <a:ext uri="{FF2B5EF4-FFF2-40B4-BE49-F238E27FC236}">
                  <a16:creationId xmlns:a16="http://schemas.microsoft.com/office/drawing/2014/main" id="{400B1B76-795A-E21F-5EF9-3B6A8167D762}"/>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7" name="Oval 136">
              <a:extLst>
                <a:ext uri="{FF2B5EF4-FFF2-40B4-BE49-F238E27FC236}">
                  <a16:creationId xmlns:a16="http://schemas.microsoft.com/office/drawing/2014/main" id="{2B5BE19C-6CA4-7DCE-2C84-2DC91584F92B}"/>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8" name="Oval 137">
              <a:extLst>
                <a:ext uri="{FF2B5EF4-FFF2-40B4-BE49-F238E27FC236}">
                  <a16:creationId xmlns:a16="http://schemas.microsoft.com/office/drawing/2014/main" id="{0577F302-AD95-FB80-0738-0F2EEB840589}"/>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9" name="Oval 138">
              <a:extLst>
                <a:ext uri="{FF2B5EF4-FFF2-40B4-BE49-F238E27FC236}">
                  <a16:creationId xmlns:a16="http://schemas.microsoft.com/office/drawing/2014/main" id="{2763577C-845B-B9B5-E584-4DC2359624F0}"/>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0" name="Oval 139">
              <a:extLst>
                <a:ext uri="{FF2B5EF4-FFF2-40B4-BE49-F238E27FC236}">
                  <a16:creationId xmlns:a16="http://schemas.microsoft.com/office/drawing/2014/main" id="{061894B2-BDAC-B140-D334-0A545410DF92}"/>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1" name="Oval 140">
              <a:extLst>
                <a:ext uri="{FF2B5EF4-FFF2-40B4-BE49-F238E27FC236}">
                  <a16:creationId xmlns:a16="http://schemas.microsoft.com/office/drawing/2014/main" id="{77F84313-907F-5EE4-F3D7-A0DED814E48D}"/>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2" name="Oval 141">
              <a:extLst>
                <a:ext uri="{FF2B5EF4-FFF2-40B4-BE49-F238E27FC236}">
                  <a16:creationId xmlns:a16="http://schemas.microsoft.com/office/drawing/2014/main" id="{9984ABBC-FF13-B1A0-F990-0CC4903767B0}"/>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3" name="Oval 142">
              <a:extLst>
                <a:ext uri="{FF2B5EF4-FFF2-40B4-BE49-F238E27FC236}">
                  <a16:creationId xmlns:a16="http://schemas.microsoft.com/office/drawing/2014/main" id="{05387AE8-6109-8505-447C-6D436C3BBE00}"/>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144" name="Group 143">
            <a:extLst>
              <a:ext uri="{FF2B5EF4-FFF2-40B4-BE49-F238E27FC236}">
                <a16:creationId xmlns:a16="http://schemas.microsoft.com/office/drawing/2014/main" id="{EE3D00B7-204D-0A99-3A23-310C37A96AF4}"/>
              </a:ext>
            </a:extLst>
          </p:cNvPr>
          <p:cNvGrpSpPr/>
          <p:nvPr/>
        </p:nvGrpSpPr>
        <p:grpSpPr>
          <a:xfrm>
            <a:off x="5096322" y="5204562"/>
            <a:ext cx="378610" cy="1509896"/>
            <a:chOff x="5031332" y="666630"/>
            <a:chExt cx="504813" cy="2013195"/>
          </a:xfrm>
        </p:grpSpPr>
        <p:sp>
          <p:nvSpPr>
            <p:cNvPr id="145" name="Oval 144">
              <a:extLst>
                <a:ext uri="{FF2B5EF4-FFF2-40B4-BE49-F238E27FC236}">
                  <a16:creationId xmlns:a16="http://schemas.microsoft.com/office/drawing/2014/main" id="{4CCE5EFD-4BFD-1C71-AD81-EA2ADC01828D}"/>
                </a:ext>
              </a:extLst>
            </p:cNvPr>
            <p:cNvSpPr/>
            <p:nvPr/>
          </p:nvSpPr>
          <p:spPr>
            <a:xfrm rot="16200000">
              <a:off x="5020536" y="2319182"/>
              <a:ext cx="189596" cy="132009"/>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6" name="Oval 145">
              <a:extLst>
                <a:ext uri="{FF2B5EF4-FFF2-40B4-BE49-F238E27FC236}">
                  <a16:creationId xmlns:a16="http://schemas.microsoft.com/office/drawing/2014/main" id="{74E3B7F1-66A4-2674-DCCE-52A3D8330FD3}"/>
                </a:ext>
              </a:extLst>
            </p:cNvPr>
            <p:cNvSpPr/>
            <p:nvPr/>
          </p:nvSpPr>
          <p:spPr>
            <a:xfrm>
              <a:off x="5092621" y="1971405"/>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7" name="Oval 146">
              <a:extLst>
                <a:ext uri="{FF2B5EF4-FFF2-40B4-BE49-F238E27FC236}">
                  <a16:creationId xmlns:a16="http://schemas.microsoft.com/office/drawing/2014/main" id="{A476A638-DAFC-4258-F943-56F19202D6ED}"/>
                </a:ext>
              </a:extLst>
            </p:cNvPr>
            <p:cNvSpPr/>
            <p:nvPr/>
          </p:nvSpPr>
          <p:spPr>
            <a:xfrm>
              <a:off x="5265208" y="108038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8" name="Oval 147">
              <a:extLst>
                <a:ext uri="{FF2B5EF4-FFF2-40B4-BE49-F238E27FC236}">
                  <a16:creationId xmlns:a16="http://schemas.microsoft.com/office/drawing/2014/main" id="{49885CE4-5905-AFFC-B968-3DEA94F71902}"/>
                </a:ext>
              </a:extLst>
            </p:cNvPr>
            <p:cNvSpPr/>
            <p:nvPr/>
          </p:nvSpPr>
          <p:spPr>
            <a:xfrm>
              <a:off x="5144876" y="886631"/>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9" name="Oval 148">
              <a:extLst>
                <a:ext uri="{FF2B5EF4-FFF2-40B4-BE49-F238E27FC236}">
                  <a16:creationId xmlns:a16="http://schemas.microsoft.com/office/drawing/2014/main" id="{5A81D4BA-FFA1-7502-AF80-4B3725B362B8}"/>
                </a:ext>
              </a:extLst>
            </p:cNvPr>
            <p:cNvSpPr/>
            <p:nvPr/>
          </p:nvSpPr>
          <p:spPr>
            <a:xfrm>
              <a:off x="5101264" y="2356549"/>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0" name="Oval 149">
              <a:extLst>
                <a:ext uri="{FF2B5EF4-FFF2-40B4-BE49-F238E27FC236}">
                  <a16:creationId xmlns:a16="http://schemas.microsoft.com/office/drawing/2014/main" id="{D8194AFE-F5F9-DCCB-BB0E-3ABC4270B8BD}"/>
                </a:ext>
              </a:extLst>
            </p:cNvPr>
            <p:cNvSpPr/>
            <p:nvPr/>
          </p:nvSpPr>
          <p:spPr>
            <a:xfrm>
              <a:off x="5079356" y="71603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1" name="Oval 150">
              <a:extLst>
                <a:ext uri="{FF2B5EF4-FFF2-40B4-BE49-F238E27FC236}">
                  <a16:creationId xmlns:a16="http://schemas.microsoft.com/office/drawing/2014/main" id="{DF398E56-75CA-BC8E-7678-47EB387C4D98}"/>
                </a:ext>
              </a:extLst>
            </p:cNvPr>
            <p:cNvSpPr/>
            <p:nvPr/>
          </p:nvSpPr>
          <p:spPr>
            <a:xfrm>
              <a:off x="5220320" y="133991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2" name="Oval 151">
              <a:extLst>
                <a:ext uri="{FF2B5EF4-FFF2-40B4-BE49-F238E27FC236}">
                  <a16:creationId xmlns:a16="http://schemas.microsoft.com/office/drawing/2014/main" id="{6D4FC02C-82A7-94FE-C190-4B1A39A4B5E7}"/>
                </a:ext>
              </a:extLst>
            </p:cNvPr>
            <p:cNvSpPr/>
            <p:nvPr/>
          </p:nvSpPr>
          <p:spPr>
            <a:xfrm>
              <a:off x="5187033" y="184171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3" name="Oval 152">
              <a:extLst>
                <a:ext uri="{FF2B5EF4-FFF2-40B4-BE49-F238E27FC236}">
                  <a16:creationId xmlns:a16="http://schemas.microsoft.com/office/drawing/2014/main" id="{A49C9D9C-C20B-BC14-7B1A-CA9E6B78389C}"/>
                </a:ext>
              </a:extLst>
            </p:cNvPr>
            <p:cNvSpPr/>
            <p:nvPr/>
          </p:nvSpPr>
          <p:spPr>
            <a:xfrm>
              <a:off x="5310015" y="9832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4" name="Oval 153">
              <a:extLst>
                <a:ext uri="{FF2B5EF4-FFF2-40B4-BE49-F238E27FC236}">
                  <a16:creationId xmlns:a16="http://schemas.microsoft.com/office/drawing/2014/main" id="{AF2D3CE1-090B-6362-AB5C-BD35140C02E9}"/>
                </a:ext>
              </a:extLst>
            </p:cNvPr>
            <p:cNvSpPr/>
            <p:nvPr/>
          </p:nvSpPr>
          <p:spPr>
            <a:xfrm>
              <a:off x="5327820" y="1566559"/>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5" name="Oval 154">
              <a:extLst>
                <a:ext uri="{FF2B5EF4-FFF2-40B4-BE49-F238E27FC236}">
                  <a16:creationId xmlns:a16="http://schemas.microsoft.com/office/drawing/2014/main" id="{34103796-DD12-A7D0-6C16-34D78DD735FC}"/>
                </a:ext>
              </a:extLst>
            </p:cNvPr>
            <p:cNvSpPr/>
            <p:nvPr/>
          </p:nvSpPr>
          <p:spPr>
            <a:xfrm>
              <a:off x="5321999" y="1794456"/>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6" name="Oval 155">
              <a:extLst>
                <a:ext uri="{FF2B5EF4-FFF2-40B4-BE49-F238E27FC236}">
                  <a16:creationId xmlns:a16="http://schemas.microsoft.com/office/drawing/2014/main" id="{457C34F7-A864-0741-D786-5AACCACB0580}"/>
                </a:ext>
              </a:extLst>
            </p:cNvPr>
            <p:cNvSpPr/>
            <p:nvPr/>
          </p:nvSpPr>
          <p:spPr>
            <a:xfrm>
              <a:off x="5224127" y="241131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7" name="Oval 156">
              <a:extLst>
                <a:ext uri="{FF2B5EF4-FFF2-40B4-BE49-F238E27FC236}">
                  <a16:creationId xmlns:a16="http://schemas.microsoft.com/office/drawing/2014/main" id="{93A4E001-D088-3396-FC7D-43B7E1CAF6CD}"/>
                </a:ext>
              </a:extLst>
            </p:cNvPr>
            <p:cNvSpPr/>
            <p:nvPr/>
          </p:nvSpPr>
          <p:spPr>
            <a:xfrm>
              <a:off x="5128294" y="666630"/>
              <a:ext cx="265067"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8" name="Oval 157">
              <a:extLst>
                <a:ext uri="{FF2B5EF4-FFF2-40B4-BE49-F238E27FC236}">
                  <a16:creationId xmlns:a16="http://schemas.microsoft.com/office/drawing/2014/main" id="{AD205755-07F1-2633-10E8-CF34246116A6}"/>
                </a:ext>
              </a:extLst>
            </p:cNvPr>
            <p:cNvSpPr/>
            <p:nvPr/>
          </p:nvSpPr>
          <p:spPr>
            <a:xfrm rot="1674560">
              <a:off x="5062563" y="1124077"/>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9" name="Oval 158">
              <a:extLst>
                <a:ext uri="{FF2B5EF4-FFF2-40B4-BE49-F238E27FC236}">
                  <a16:creationId xmlns:a16="http://schemas.microsoft.com/office/drawing/2014/main" id="{F8706AF3-ECEA-D5EB-4263-BF4FAC87BB8F}"/>
                </a:ext>
              </a:extLst>
            </p:cNvPr>
            <p:cNvSpPr/>
            <p:nvPr/>
          </p:nvSpPr>
          <p:spPr>
            <a:xfrm rot="3942739">
              <a:off x="5206037" y="2402918"/>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0" name="Oval 159">
              <a:extLst>
                <a:ext uri="{FF2B5EF4-FFF2-40B4-BE49-F238E27FC236}">
                  <a16:creationId xmlns:a16="http://schemas.microsoft.com/office/drawing/2014/main" id="{12D304EB-CE53-4109-8F04-EBB580722715}"/>
                </a:ext>
              </a:extLst>
            </p:cNvPr>
            <p:cNvSpPr/>
            <p:nvPr/>
          </p:nvSpPr>
          <p:spPr>
            <a:xfrm rot="3942739">
              <a:off x="5065358" y="142266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1" name="Oval 160">
              <a:extLst>
                <a:ext uri="{FF2B5EF4-FFF2-40B4-BE49-F238E27FC236}">
                  <a16:creationId xmlns:a16="http://schemas.microsoft.com/office/drawing/2014/main" id="{78F705E7-8180-C440-40AC-8C6FD18C1B09}"/>
                </a:ext>
              </a:extLst>
            </p:cNvPr>
            <p:cNvSpPr/>
            <p:nvPr/>
          </p:nvSpPr>
          <p:spPr>
            <a:xfrm rot="3942739">
              <a:off x="5108815" y="2234919"/>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2" name="Oval 161">
              <a:extLst>
                <a:ext uri="{FF2B5EF4-FFF2-40B4-BE49-F238E27FC236}">
                  <a16:creationId xmlns:a16="http://schemas.microsoft.com/office/drawing/2014/main" id="{7EBD1FE0-1AC1-8BCC-F4E2-6D7BD4153091}"/>
                </a:ext>
              </a:extLst>
            </p:cNvPr>
            <p:cNvSpPr/>
            <p:nvPr/>
          </p:nvSpPr>
          <p:spPr>
            <a:xfrm rot="3942739">
              <a:off x="5168387" y="147574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3" name="Oval 162">
              <a:extLst>
                <a:ext uri="{FF2B5EF4-FFF2-40B4-BE49-F238E27FC236}">
                  <a16:creationId xmlns:a16="http://schemas.microsoft.com/office/drawing/2014/main" id="{5489A4CA-5325-EC31-8FFB-8D819463061D}"/>
                </a:ext>
              </a:extLst>
            </p:cNvPr>
            <p:cNvSpPr/>
            <p:nvPr/>
          </p:nvSpPr>
          <p:spPr>
            <a:xfrm rot="3942739">
              <a:off x="5033179" y="1061771"/>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4" name="Oval 163">
              <a:extLst>
                <a:ext uri="{FF2B5EF4-FFF2-40B4-BE49-F238E27FC236}">
                  <a16:creationId xmlns:a16="http://schemas.microsoft.com/office/drawing/2014/main" id="{879B03ED-C727-E99C-55DC-A123990BD79A}"/>
                </a:ext>
              </a:extLst>
            </p:cNvPr>
            <p:cNvSpPr/>
            <p:nvPr/>
          </p:nvSpPr>
          <p:spPr>
            <a:xfrm>
              <a:off x="5118986" y="1586930"/>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5" name="Oval 164">
              <a:extLst>
                <a:ext uri="{FF2B5EF4-FFF2-40B4-BE49-F238E27FC236}">
                  <a16:creationId xmlns:a16="http://schemas.microsoft.com/office/drawing/2014/main" id="{817B7F6D-9B56-CFE7-7CB3-EAE657BA902B}"/>
                </a:ext>
              </a:extLst>
            </p:cNvPr>
            <p:cNvSpPr/>
            <p:nvPr/>
          </p:nvSpPr>
          <p:spPr>
            <a:xfrm>
              <a:off x="5152978" y="211986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6" name="Oval 165">
              <a:extLst>
                <a:ext uri="{FF2B5EF4-FFF2-40B4-BE49-F238E27FC236}">
                  <a16:creationId xmlns:a16="http://schemas.microsoft.com/office/drawing/2014/main" id="{5506E163-EC78-5953-A699-2D93AC6D1FA3}"/>
                </a:ext>
              </a:extLst>
            </p:cNvPr>
            <p:cNvSpPr/>
            <p:nvPr/>
          </p:nvSpPr>
          <p:spPr>
            <a:xfrm>
              <a:off x="5346160" y="2134240"/>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7" name="Oval 166">
              <a:extLst>
                <a:ext uri="{FF2B5EF4-FFF2-40B4-BE49-F238E27FC236}">
                  <a16:creationId xmlns:a16="http://schemas.microsoft.com/office/drawing/2014/main" id="{E88812A0-CC73-48BC-C100-E9AC7EBC1F9A}"/>
                </a:ext>
              </a:extLst>
            </p:cNvPr>
            <p:cNvSpPr/>
            <p:nvPr/>
          </p:nvSpPr>
          <p:spPr>
            <a:xfrm>
              <a:off x="5106151" y="18293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8" name="Oval 167">
              <a:extLst>
                <a:ext uri="{FF2B5EF4-FFF2-40B4-BE49-F238E27FC236}">
                  <a16:creationId xmlns:a16="http://schemas.microsoft.com/office/drawing/2014/main" id="{36775F2B-B071-9BB6-E17E-1EBAF1D7B0BF}"/>
                </a:ext>
              </a:extLst>
            </p:cNvPr>
            <p:cNvSpPr/>
            <p:nvPr/>
          </p:nvSpPr>
          <p:spPr>
            <a:xfrm>
              <a:off x="5264652" y="705341"/>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169" name="Group 168">
            <a:extLst>
              <a:ext uri="{FF2B5EF4-FFF2-40B4-BE49-F238E27FC236}">
                <a16:creationId xmlns:a16="http://schemas.microsoft.com/office/drawing/2014/main" id="{7A58B257-D617-3BA5-6274-AEF598EDF00E}"/>
              </a:ext>
            </a:extLst>
          </p:cNvPr>
          <p:cNvGrpSpPr/>
          <p:nvPr/>
        </p:nvGrpSpPr>
        <p:grpSpPr>
          <a:xfrm>
            <a:off x="6403734" y="5206955"/>
            <a:ext cx="354068" cy="1514520"/>
            <a:chOff x="6633355" y="698930"/>
            <a:chExt cx="472090" cy="2019360"/>
          </a:xfrm>
        </p:grpSpPr>
        <p:sp>
          <p:nvSpPr>
            <p:cNvPr id="170" name="Oval 169">
              <a:extLst>
                <a:ext uri="{FF2B5EF4-FFF2-40B4-BE49-F238E27FC236}">
                  <a16:creationId xmlns:a16="http://schemas.microsoft.com/office/drawing/2014/main" id="{A970F65B-4C68-40CB-5CAF-19A93E4C8AA6}"/>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1" name="Oval 170">
              <a:extLst>
                <a:ext uri="{FF2B5EF4-FFF2-40B4-BE49-F238E27FC236}">
                  <a16:creationId xmlns:a16="http://schemas.microsoft.com/office/drawing/2014/main" id="{7692B9F4-07A9-ADDD-A6EF-BA01A9BB4DBE}"/>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2" name="Oval 171">
              <a:extLst>
                <a:ext uri="{FF2B5EF4-FFF2-40B4-BE49-F238E27FC236}">
                  <a16:creationId xmlns:a16="http://schemas.microsoft.com/office/drawing/2014/main" id="{4891E49B-C210-0A71-95B0-5530C3A70BBB}"/>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3" name="Oval 172">
              <a:extLst>
                <a:ext uri="{FF2B5EF4-FFF2-40B4-BE49-F238E27FC236}">
                  <a16:creationId xmlns:a16="http://schemas.microsoft.com/office/drawing/2014/main" id="{FE6FA653-E42F-5557-11C0-F3ED73C48581}"/>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4" name="Oval 173">
              <a:extLst>
                <a:ext uri="{FF2B5EF4-FFF2-40B4-BE49-F238E27FC236}">
                  <a16:creationId xmlns:a16="http://schemas.microsoft.com/office/drawing/2014/main" id="{6395BEF6-9843-2DAD-9BE9-14975F42B7B8}"/>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5" name="Oval 174">
              <a:extLst>
                <a:ext uri="{FF2B5EF4-FFF2-40B4-BE49-F238E27FC236}">
                  <a16:creationId xmlns:a16="http://schemas.microsoft.com/office/drawing/2014/main" id="{5461D033-0DB6-696F-AD4B-E8F24708E4FA}"/>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6" name="Oval 175">
              <a:extLst>
                <a:ext uri="{FF2B5EF4-FFF2-40B4-BE49-F238E27FC236}">
                  <a16:creationId xmlns:a16="http://schemas.microsoft.com/office/drawing/2014/main" id="{C32DD741-8F10-9131-212F-5040E334DEEC}"/>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7" name="Oval 176">
              <a:extLst>
                <a:ext uri="{FF2B5EF4-FFF2-40B4-BE49-F238E27FC236}">
                  <a16:creationId xmlns:a16="http://schemas.microsoft.com/office/drawing/2014/main" id="{0033BC87-AE74-D8A9-197E-F3247FA415EA}"/>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8" name="Oval 177">
              <a:extLst>
                <a:ext uri="{FF2B5EF4-FFF2-40B4-BE49-F238E27FC236}">
                  <a16:creationId xmlns:a16="http://schemas.microsoft.com/office/drawing/2014/main" id="{985FCE84-91F6-F777-54F8-ADD0BE24C7A0}"/>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9" name="Oval 178">
              <a:extLst>
                <a:ext uri="{FF2B5EF4-FFF2-40B4-BE49-F238E27FC236}">
                  <a16:creationId xmlns:a16="http://schemas.microsoft.com/office/drawing/2014/main" id="{B8202697-A6D0-ED2C-F0E6-FAA4D5CCA03F}"/>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0" name="Oval 179">
              <a:extLst>
                <a:ext uri="{FF2B5EF4-FFF2-40B4-BE49-F238E27FC236}">
                  <a16:creationId xmlns:a16="http://schemas.microsoft.com/office/drawing/2014/main" id="{53206896-1220-6C78-EECA-DF9EC6842B5D}"/>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1" name="Oval 180">
              <a:extLst>
                <a:ext uri="{FF2B5EF4-FFF2-40B4-BE49-F238E27FC236}">
                  <a16:creationId xmlns:a16="http://schemas.microsoft.com/office/drawing/2014/main" id="{4389D295-B88E-1713-C32D-AD4E7AA2C797}"/>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2" name="Oval 181">
              <a:extLst>
                <a:ext uri="{FF2B5EF4-FFF2-40B4-BE49-F238E27FC236}">
                  <a16:creationId xmlns:a16="http://schemas.microsoft.com/office/drawing/2014/main" id="{5BC6BC7B-0DF1-AE83-D67C-FD0C9292704D}"/>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3" name="Oval 182">
              <a:extLst>
                <a:ext uri="{FF2B5EF4-FFF2-40B4-BE49-F238E27FC236}">
                  <a16:creationId xmlns:a16="http://schemas.microsoft.com/office/drawing/2014/main" id="{C732AFC8-D41E-CE25-DFBE-2A60538D91C3}"/>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4" name="Oval 183">
              <a:extLst>
                <a:ext uri="{FF2B5EF4-FFF2-40B4-BE49-F238E27FC236}">
                  <a16:creationId xmlns:a16="http://schemas.microsoft.com/office/drawing/2014/main" id="{03F669DE-7A3E-1FF0-4C2D-8E8C58199126}"/>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5" name="Oval 184">
              <a:extLst>
                <a:ext uri="{FF2B5EF4-FFF2-40B4-BE49-F238E27FC236}">
                  <a16:creationId xmlns:a16="http://schemas.microsoft.com/office/drawing/2014/main" id="{CD60ED3D-E0F6-1F6E-6BF1-CD909583EC66}"/>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6" name="Oval 185">
              <a:extLst>
                <a:ext uri="{FF2B5EF4-FFF2-40B4-BE49-F238E27FC236}">
                  <a16:creationId xmlns:a16="http://schemas.microsoft.com/office/drawing/2014/main" id="{1FE7A78F-B5B6-7BCD-CFB8-7BFDEF4136CD}"/>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7" name="Oval 186">
              <a:extLst>
                <a:ext uri="{FF2B5EF4-FFF2-40B4-BE49-F238E27FC236}">
                  <a16:creationId xmlns:a16="http://schemas.microsoft.com/office/drawing/2014/main" id="{0B656CC8-DF3E-8E83-4B69-2E6282041106}"/>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8" name="Oval 187">
              <a:extLst>
                <a:ext uri="{FF2B5EF4-FFF2-40B4-BE49-F238E27FC236}">
                  <a16:creationId xmlns:a16="http://schemas.microsoft.com/office/drawing/2014/main" id="{663461A2-3EFD-EC9E-9CC1-3E961F9A605C}"/>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189" name="Group 188">
            <a:extLst>
              <a:ext uri="{FF2B5EF4-FFF2-40B4-BE49-F238E27FC236}">
                <a16:creationId xmlns:a16="http://schemas.microsoft.com/office/drawing/2014/main" id="{E940B15E-807B-44B1-2BEB-5DA65A551C44}"/>
              </a:ext>
            </a:extLst>
          </p:cNvPr>
          <p:cNvGrpSpPr/>
          <p:nvPr/>
        </p:nvGrpSpPr>
        <p:grpSpPr>
          <a:xfrm>
            <a:off x="5118447" y="929070"/>
            <a:ext cx="1569534" cy="1339090"/>
            <a:chOff x="3757492" y="1002209"/>
            <a:chExt cx="1569534" cy="1339090"/>
          </a:xfrm>
        </p:grpSpPr>
        <p:grpSp>
          <p:nvGrpSpPr>
            <p:cNvPr id="190" name="Group 189">
              <a:extLst>
                <a:ext uri="{FF2B5EF4-FFF2-40B4-BE49-F238E27FC236}">
                  <a16:creationId xmlns:a16="http://schemas.microsoft.com/office/drawing/2014/main" id="{A8A53FAF-5916-4AC9-7A62-575AAB1B82AF}"/>
                </a:ext>
              </a:extLst>
            </p:cNvPr>
            <p:cNvGrpSpPr/>
            <p:nvPr/>
          </p:nvGrpSpPr>
          <p:grpSpPr>
            <a:xfrm rot="5400000">
              <a:off x="4384531" y="1407005"/>
              <a:ext cx="354068" cy="1514520"/>
              <a:chOff x="6633355" y="698930"/>
              <a:chExt cx="472090" cy="2019360"/>
            </a:xfrm>
          </p:grpSpPr>
          <p:sp>
            <p:nvSpPr>
              <p:cNvPr id="231" name="Oval 230">
                <a:extLst>
                  <a:ext uri="{FF2B5EF4-FFF2-40B4-BE49-F238E27FC236}">
                    <a16:creationId xmlns:a16="http://schemas.microsoft.com/office/drawing/2014/main" id="{7C7612F2-55C4-B661-1303-265B28995C2B}"/>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2" name="Oval 231">
                <a:extLst>
                  <a:ext uri="{FF2B5EF4-FFF2-40B4-BE49-F238E27FC236}">
                    <a16:creationId xmlns:a16="http://schemas.microsoft.com/office/drawing/2014/main" id="{7E78575E-0B1C-F42C-1761-5B070559CA81}"/>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3" name="Oval 232">
                <a:extLst>
                  <a:ext uri="{FF2B5EF4-FFF2-40B4-BE49-F238E27FC236}">
                    <a16:creationId xmlns:a16="http://schemas.microsoft.com/office/drawing/2014/main" id="{BF2E3A99-2FE9-8B30-C291-FDDECA93F7D6}"/>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4" name="Oval 233">
                <a:extLst>
                  <a:ext uri="{FF2B5EF4-FFF2-40B4-BE49-F238E27FC236}">
                    <a16:creationId xmlns:a16="http://schemas.microsoft.com/office/drawing/2014/main" id="{1E432FDF-71CE-CA80-8F46-42ECDD22E932}"/>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5" name="Oval 234">
                <a:extLst>
                  <a:ext uri="{FF2B5EF4-FFF2-40B4-BE49-F238E27FC236}">
                    <a16:creationId xmlns:a16="http://schemas.microsoft.com/office/drawing/2014/main" id="{3C432109-96CF-66B6-BCA6-65D14A716D8B}"/>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6" name="Oval 235">
                <a:extLst>
                  <a:ext uri="{FF2B5EF4-FFF2-40B4-BE49-F238E27FC236}">
                    <a16:creationId xmlns:a16="http://schemas.microsoft.com/office/drawing/2014/main" id="{805C3988-C037-BBBB-01B4-850278BF2A30}"/>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7" name="Oval 236">
                <a:extLst>
                  <a:ext uri="{FF2B5EF4-FFF2-40B4-BE49-F238E27FC236}">
                    <a16:creationId xmlns:a16="http://schemas.microsoft.com/office/drawing/2014/main" id="{95749F42-A82C-180B-D421-55CBAA2780DC}"/>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8" name="Oval 237">
                <a:extLst>
                  <a:ext uri="{FF2B5EF4-FFF2-40B4-BE49-F238E27FC236}">
                    <a16:creationId xmlns:a16="http://schemas.microsoft.com/office/drawing/2014/main" id="{C8E7413F-23A8-26EC-1C12-7970A8588D03}"/>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9" name="Oval 238">
                <a:extLst>
                  <a:ext uri="{FF2B5EF4-FFF2-40B4-BE49-F238E27FC236}">
                    <a16:creationId xmlns:a16="http://schemas.microsoft.com/office/drawing/2014/main" id="{44D89E73-1FCA-6096-C32B-6F89B04E9CBE}"/>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0" name="Oval 239">
                <a:extLst>
                  <a:ext uri="{FF2B5EF4-FFF2-40B4-BE49-F238E27FC236}">
                    <a16:creationId xmlns:a16="http://schemas.microsoft.com/office/drawing/2014/main" id="{5875A4AC-19C9-2C75-02A6-49252AFA01F5}"/>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1" name="Oval 240">
                <a:extLst>
                  <a:ext uri="{FF2B5EF4-FFF2-40B4-BE49-F238E27FC236}">
                    <a16:creationId xmlns:a16="http://schemas.microsoft.com/office/drawing/2014/main" id="{ED897304-B644-4A05-84B5-2FB262CB3FC9}"/>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2" name="Oval 241">
                <a:extLst>
                  <a:ext uri="{FF2B5EF4-FFF2-40B4-BE49-F238E27FC236}">
                    <a16:creationId xmlns:a16="http://schemas.microsoft.com/office/drawing/2014/main" id="{00EBFB5A-3C05-805C-AB26-923E7F20B1DD}"/>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3" name="Oval 242">
                <a:extLst>
                  <a:ext uri="{FF2B5EF4-FFF2-40B4-BE49-F238E27FC236}">
                    <a16:creationId xmlns:a16="http://schemas.microsoft.com/office/drawing/2014/main" id="{11AE72B0-5157-1293-AF32-24955DB5FF0F}"/>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4" name="Oval 243">
                <a:extLst>
                  <a:ext uri="{FF2B5EF4-FFF2-40B4-BE49-F238E27FC236}">
                    <a16:creationId xmlns:a16="http://schemas.microsoft.com/office/drawing/2014/main" id="{7A39F844-48CD-D2DB-59F7-AB31D658D5E3}"/>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5" name="Oval 244">
                <a:extLst>
                  <a:ext uri="{FF2B5EF4-FFF2-40B4-BE49-F238E27FC236}">
                    <a16:creationId xmlns:a16="http://schemas.microsoft.com/office/drawing/2014/main" id="{E0D40372-5F92-27FE-3A4B-796326AB0F07}"/>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6" name="Oval 245">
                <a:extLst>
                  <a:ext uri="{FF2B5EF4-FFF2-40B4-BE49-F238E27FC236}">
                    <a16:creationId xmlns:a16="http://schemas.microsoft.com/office/drawing/2014/main" id="{8F11B1BD-C467-C11F-1FEE-F486C719E8B6}"/>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7" name="Oval 246">
                <a:extLst>
                  <a:ext uri="{FF2B5EF4-FFF2-40B4-BE49-F238E27FC236}">
                    <a16:creationId xmlns:a16="http://schemas.microsoft.com/office/drawing/2014/main" id="{50D506B9-FB23-E158-81A3-1DA015CB3B13}"/>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8" name="Oval 247">
                <a:extLst>
                  <a:ext uri="{FF2B5EF4-FFF2-40B4-BE49-F238E27FC236}">
                    <a16:creationId xmlns:a16="http://schemas.microsoft.com/office/drawing/2014/main" id="{93C88155-BAF9-44FE-7C0D-135510AFACA6}"/>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9" name="Oval 248">
                <a:extLst>
                  <a:ext uri="{FF2B5EF4-FFF2-40B4-BE49-F238E27FC236}">
                    <a16:creationId xmlns:a16="http://schemas.microsoft.com/office/drawing/2014/main" id="{C49ED29E-631C-0D76-7049-59C5A57B168E}"/>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191" name="Group 190">
              <a:extLst>
                <a:ext uri="{FF2B5EF4-FFF2-40B4-BE49-F238E27FC236}">
                  <a16:creationId xmlns:a16="http://schemas.microsoft.com/office/drawing/2014/main" id="{FA6DFCB3-B1D7-2C38-D2B3-6A1109803962}"/>
                </a:ext>
              </a:extLst>
            </p:cNvPr>
            <p:cNvGrpSpPr/>
            <p:nvPr/>
          </p:nvGrpSpPr>
          <p:grpSpPr>
            <a:xfrm rot="5400000">
              <a:off x="4337718" y="922971"/>
              <a:ext cx="354068" cy="1514520"/>
              <a:chOff x="6633355" y="698930"/>
              <a:chExt cx="472090" cy="2019360"/>
            </a:xfrm>
          </p:grpSpPr>
          <p:sp>
            <p:nvSpPr>
              <p:cNvPr id="212" name="Oval 211">
                <a:extLst>
                  <a:ext uri="{FF2B5EF4-FFF2-40B4-BE49-F238E27FC236}">
                    <a16:creationId xmlns:a16="http://schemas.microsoft.com/office/drawing/2014/main" id="{08DFCFDA-CD8B-6106-DCAF-E8B7C610583F}"/>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3" name="Oval 212">
                <a:extLst>
                  <a:ext uri="{FF2B5EF4-FFF2-40B4-BE49-F238E27FC236}">
                    <a16:creationId xmlns:a16="http://schemas.microsoft.com/office/drawing/2014/main" id="{4A4834FC-60F5-2A3A-6D95-204CB34BBF06}"/>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4" name="Oval 213">
                <a:extLst>
                  <a:ext uri="{FF2B5EF4-FFF2-40B4-BE49-F238E27FC236}">
                    <a16:creationId xmlns:a16="http://schemas.microsoft.com/office/drawing/2014/main" id="{77DA08CA-FB0F-B18F-3ADB-45804FDB692B}"/>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5" name="Oval 214">
                <a:extLst>
                  <a:ext uri="{FF2B5EF4-FFF2-40B4-BE49-F238E27FC236}">
                    <a16:creationId xmlns:a16="http://schemas.microsoft.com/office/drawing/2014/main" id="{B5AC7BC0-5610-8142-22B6-2F618B0C8B58}"/>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6" name="Oval 215">
                <a:extLst>
                  <a:ext uri="{FF2B5EF4-FFF2-40B4-BE49-F238E27FC236}">
                    <a16:creationId xmlns:a16="http://schemas.microsoft.com/office/drawing/2014/main" id="{5AAE73EA-824A-4143-24BB-68F363CEF5F3}"/>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7" name="Oval 216">
                <a:extLst>
                  <a:ext uri="{FF2B5EF4-FFF2-40B4-BE49-F238E27FC236}">
                    <a16:creationId xmlns:a16="http://schemas.microsoft.com/office/drawing/2014/main" id="{1B6E3C78-F290-119B-C393-456D7F978A27}"/>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8" name="Oval 217">
                <a:extLst>
                  <a:ext uri="{FF2B5EF4-FFF2-40B4-BE49-F238E27FC236}">
                    <a16:creationId xmlns:a16="http://schemas.microsoft.com/office/drawing/2014/main" id="{372A1167-F704-3F88-EA02-8F8D0161E7D6}"/>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9" name="Oval 218">
                <a:extLst>
                  <a:ext uri="{FF2B5EF4-FFF2-40B4-BE49-F238E27FC236}">
                    <a16:creationId xmlns:a16="http://schemas.microsoft.com/office/drawing/2014/main" id="{CE4F341A-6474-592C-C83D-7088A1507119}"/>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0" name="Oval 219">
                <a:extLst>
                  <a:ext uri="{FF2B5EF4-FFF2-40B4-BE49-F238E27FC236}">
                    <a16:creationId xmlns:a16="http://schemas.microsoft.com/office/drawing/2014/main" id="{4128C254-0C97-6175-9CDA-1EEEFF4ECD1B}"/>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1" name="Oval 220">
                <a:extLst>
                  <a:ext uri="{FF2B5EF4-FFF2-40B4-BE49-F238E27FC236}">
                    <a16:creationId xmlns:a16="http://schemas.microsoft.com/office/drawing/2014/main" id="{E2B0068B-0F58-3C09-B036-BDA9DA6DA69D}"/>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2" name="Oval 221">
                <a:extLst>
                  <a:ext uri="{FF2B5EF4-FFF2-40B4-BE49-F238E27FC236}">
                    <a16:creationId xmlns:a16="http://schemas.microsoft.com/office/drawing/2014/main" id="{39E88C08-5161-7FAF-AAD4-CC59E64E7998}"/>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3" name="Oval 222">
                <a:extLst>
                  <a:ext uri="{FF2B5EF4-FFF2-40B4-BE49-F238E27FC236}">
                    <a16:creationId xmlns:a16="http://schemas.microsoft.com/office/drawing/2014/main" id="{94ED4A34-8983-EAA4-2D96-AF470C8E08AD}"/>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4" name="Oval 223">
                <a:extLst>
                  <a:ext uri="{FF2B5EF4-FFF2-40B4-BE49-F238E27FC236}">
                    <a16:creationId xmlns:a16="http://schemas.microsoft.com/office/drawing/2014/main" id="{2E801E96-BE66-A166-95D7-C9BA5B1D71B5}"/>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5" name="Oval 224">
                <a:extLst>
                  <a:ext uri="{FF2B5EF4-FFF2-40B4-BE49-F238E27FC236}">
                    <a16:creationId xmlns:a16="http://schemas.microsoft.com/office/drawing/2014/main" id="{F6197171-B179-4D8B-6395-26EAF57F2E0F}"/>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6" name="Oval 225">
                <a:extLst>
                  <a:ext uri="{FF2B5EF4-FFF2-40B4-BE49-F238E27FC236}">
                    <a16:creationId xmlns:a16="http://schemas.microsoft.com/office/drawing/2014/main" id="{6F07900D-61AE-A4BA-50D9-92CF8D6838CE}"/>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7" name="Oval 226">
                <a:extLst>
                  <a:ext uri="{FF2B5EF4-FFF2-40B4-BE49-F238E27FC236}">
                    <a16:creationId xmlns:a16="http://schemas.microsoft.com/office/drawing/2014/main" id="{253E50AF-E9BB-09B8-1153-80276F15A19A}"/>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8" name="Oval 227">
                <a:extLst>
                  <a:ext uri="{FF2B5EF4-FFF2-40B4-BE49-F238E27FC236}">
                    <a16:creationId xmlns:a16="http://schemas.microsoft.com/office/drawing/2014/main" id="{3F4D852E-D0D6-E5E6-D44F-8A78B8D92F75}"/>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9" name="Oval 228">
                <a:extLst>
                  <a:ext uri="{FF2B5EF4-FFF2-40B4-BE49-F238E27FC236}">
                    <a16:creationId xmlns:a16="http://schemas.microsoft.com/office/drawing/2014/main" id="{57C68F4A-32FB-685B-4590-BA695E203D7B}"/>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0" name="Oval 229">
                <a:extLst>
                  <a:ext uri="{FF2B5EF4-FFF2-40B4-BE49-F238E27FC236}">
                    <a16:creationId xmlns:a16="http://schemas.microsoft.com/office/drawing/2014/main" id="{52C25AAB-388A-E714-2B70-A936B598F414}"/>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192" name="Group 191">
              <a:extLst>
                <a:ext uri="{FF2B5EF4-FFF2-40B4-BE49-F238E27FC236}">
                  <a16:creationId xmlns:a16="http://schemas.microsoft.com/office/drawing/2014/main" id="{DF260A0A-A64E-E9AF-E7C1-917E43201E30}"/>
                </a:ext>
              </a:extLst>
            </p:cNvPr>
            <p:cNvGrpSpPr/>
            <p:nvPr/>
          </p:nvGrpSpPr>
          <p:grpSpPr>
            <a:xfrm rot="5400000">
              <a:off x="4392732" y="421983"/>
              <a:ext cx="354068" cy="1514520"/>
              <a:chOff x="6633355" y="698930"/>
              <a:chExt cx="472090" cy="2019360"/>
            </a:xfrm>
          </p:grpSpPr>
          <p:sp>
            <p:nvSpPr>
              <p:cNvPr id="193" name="Oval 192">
                <a:extLst>
                  <a:ext uri="{FF2B5EF4-FFF2-40B4-BE49-F238E27FC236}">
                    <a16:creationId xmlns:a16="http://schemas.microsoft.com/office/drawing/2014/main" id="{2A050E94-2625-C2CC-E27F-3113934A55D4}"/>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4" name="Oval 193">
                <a:extLst>
                  <a:ext uri="{FF2B5EF4-FFF2-40B4-BE49-F238E27FC236}">
                    <a16:creationId xmlns:a16="http://schemas.microsoft.com/office/drawing/2014/main" id="{B3E59F20-B05C-7111-D800-5AA37E4026B9}"/>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5" name="Oval 194">
                <a:extLst>
                  <a:ext uri="{FF2B5EF4-FFF2-40B4-BE49-F238E27FC236}">
                    <a16:creationId xmlns:a16="http://schemas.microsoft.com/office/drawing/2014/main" id="{70DECAAE-652C-D336-A6EE-B0FE4DED3E61}"/>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6" name="Oval 195">
                <a:extLst>
                  <a:ext uri="{FF2B5EF4-FFF2-40B4-BE49-F238E27FC236}">
                    <a16:creationId xmlns:a16="http://schemas.microsoft.com/office/drawing/2014/main" id="{C05490E7-627E-CD7E-7669-9515667C927B}"/>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7" name="Oval 196">
                <a:extLst>
                  <a:ext uri="{FF2B5EF4-FFF2-40B4-BE49-F238E27FC236}">
                    <a16:creationId xmlns:a16="http://schemas.microsoft.com/office/drawing/2014/main" id="{A8BC32A4-4598-4DAF-666B-EAD2853804BD}"/>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8" name="Oval 197">
                <a:extLst>
                  <a:ext uri="{FF2B5EF4-FFF2-40B4-BE49-F238E27FC236}">
                    <a16:creationId xmlns:a16="http://schemas.microsoft.com/office/drawing/2014/main" id="{919532C7-F268-834D-89D2-E0BE92DAAC3A}"/>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9" name="Oval 198">
                <a:extLst>
                  <a:ext uri="{FF2B5EF4-FFF2-40B4-BE49-F238E27FC236}">
                    <a16:creationId xmlns:a16="http://schemas.microsoft.com/office/drawing/2014/main" id="{FDB8B385-14AF-23A6-4387-BB1F7C6615A0}"/>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0" name="Oval 199">
                <a:extLst>
                  <a:ext uri="{FF2B5EF4-FFF2-40B4-BE49-F238E27FC236}">
                    <a16:creationId xmlns:a16="http://schemas.microsoft.com/office/drawing/2014/main" id="{86344CC8-C90D-5BB0-593A-4706CF037D64}"/>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1" name="Oval 200">
                <a:extLst>
                  <a:ext uri="{FF2B5EF4-FFF2-40B4-BE49-F238E27FC236}">
                    <a16:creationId xmlns:a16="http://schemas.microsoft.com/office/drawing/2014/main" id="{1C1B81EB-71EF-CC8D-A395-FF395792C5D2}"/>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2" name="Oval 201">
                <a:extLst>
                  <a:ext uri="{FF2B5EF4-FFF2-40B4-BE49-F238E27FC236}">
                    <a16:creationId xmlns:a16="http://schemas.microsoft.com/office/drawing/2014/main" id="{6CE33AA1-AA5B-0779-7FDD-511715CAD229}"/>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3" name="Oval 202">
                <a:extLst>
                  <a:ext uri="{FF2B5EF4-FFF2-40B4-BE49-F238E27FC236}">
                    <a16:creationId xmlns:a16="http://schemas.microsoft.com/office/drawing/2014/main" id="{46CDE945-FDD1-C410-2A84-BFD4FFC182E1}"/>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4" name="Oval 203">
                <a:extLst>
                  <a:ext uri="{FF2B5EF4-FFF2-40B4-BE49-F238E27FC236}">
                    <a16:creationId xmlns:a16="http://schemas.microsoft.com/office/drawing/2014/main" id="{ADC0F725-430B-8A8F-C400-E701C11D5742}"/>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5" name="Oval 204">
                <a:extLst>
                  <a:ext uri="{FF2B5EF4-FFF2-40B4-BE49-F238E27FC236}">
                    <a16:creationId xmlns:a16="http://schemas.microsoft.com/office/drawing/2014/main" id="{3B95B3BA-54C5-9586-E38D-15BCC4606219}"/>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6" name="Oval 205">
                <a:extLst>
                  <a:ext uri="{FF2B5EF4-FFF2-40B4-BE49-F238E27FC236}">
                    <a16:creationId xmlns:a16="http://schemas.microsoft.com/office/drawing/2014/main" id="{6CFEE5C7-72B0-0092-398F-D65D3D306642}"/>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7" name="Oval 206">
                <a:extLst>
                  <a:ext uri="{FF2B5EF4-FFF2-40B4-BE49-F238E27FC236}">
                    <a16:creationId xmlns:a16="http://schemas.microsoft.com/office/drawing/2014/main" id="{09C0C4E3-2D17-4CAE-91E4-389B79666CBF}"/>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8" name="Oval 207">
                <a:extLst>
                  <a:ext uri="{FF2B5EF4-FFF2-40B4-BE49-F238E27FC236}">
                    <a16:creationId xmlns:a16="http://schemas.microsoft.com/office/drawing/2014/main" id="{AAFFDA3E-2A38-1A89-20EB-79013C14B405}"/>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9" name="Oval 208">
                <a:extLst>
                  <a:ext uri="{FF2B5EF4-FFF2-40B4-BE49-F238E27FC236}">
                    <a16:creationId xmlns:a16="http://schemas.microsoft.com/office/drawing/2014/main" id="{51D34787-D0CF-A4F7-810D-DDFB2A8DD81A}"/>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0" name="Oval 209">
                <a:extLst>
                  <a:ext uri="{FF2B5EF4-FFF2-40B4-BE49-F238E27FC236}">
                    <a16:creationId xmlns:a16="http://schemas.microsoft.com/office/drawing/2014/main" id="{50276A72-1D44-37F6-F087-47385F17D556}"/>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1" name="Oval 210">
                <a:extLst>
                  <a:ext uri="{FF2B5EF4-FFF2-40B4-BE49-F238E27FC236}">
                    <a16:creationId xmlns:a16="http://schemas.microsoft.com/office/drawing/2014/main" id="{47F8E528-3E71-7A76-12EA-58278336B966}"/>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grpSp>
        <p:nvGrpSpPr>
          <p:cNvPr id="250" name="Group 249">
            <a:extLst>
              <a:ext uri="{FF2B5EF4-FFF2-40B4-BE49-F238E27FC236}">
                <a16:creationId xmlns:a16="http://schemas.microsoft.com/office/drawing/2014/main" id="{10BD0F85-F172-0290-31EB-66E935708203}"/>
              </a:ext>
            </a:extLst>
          </p:cNvPr>
          <p:cNvGrpSpPr/>
          <p:nvPr/>
        </p:nvGrpSpPr>
        <p:grpSpPr>
          <a:xfrm>
            <a:off x="5144545" y="4930389"/>
            <a:ext cx="1569534" cy="1339090"/>
            <a:chOff x="3757492" y="1002209"/>
            <a:chExt cx="1569534" cy="1339090"/>
          </a:xfrm>
        </p:grpSpPr>
        <p:grpSp>
          <p:nvGrpSpPr>
            <p:cNvPr id="251" name="Group 250">
              <a:extLst>
                <a:ext uri="{FF2B5EF4-FFF2-40B4-BE49-F238E27FC236}">
                  <a16:creationId xmlns:a16="http://schemas.microsoft.com/office/drawing/2014/main" id="{2B3EEB28-31B1-15F1-0A5C-455BF78D7BA7}"/>
                </a:ext>
              </a:extLst>
            </p:cNvPr>
            <p:cNvGrpSpPr/>
            <p:nvPr/>
          </p:nvGrpSpPr>
          <p:grpSpPr>
            <a:xfrm rot="5400000">
              <a:off x="4384531" y="1407005"/>
              <a:ext cx="354068" cy="1514520"/>
              <a:chOff x="6633355" y="698930"/>
              <a:chExt cx="472090" cy="2019360"/>
            </a:xfrm>
          </p:grpSpPr>
          <p:sp>
            <p:nvSpPr>
              <p:cNvPr id="292" name="Oval 291">
                <a:extLst>
                  <a:ext uri="{FF2B5EF4-FFF2-40B4-BE49-F238E27FC236}">
                    <a16:creationId xmlns:a16="http://schemas.microsoft.com/office/drawing/2014/main" id="{22164CFC-C311-26DA-BD93-A9F2574CAC30}"/>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3" name="Oval 292">
                <a:extLst>
                  <a:ext uri="{FF2B5EF4-FFF2-40B4-BE49-F238E27FC236}">
                    <a16:creationId xmlns:a16="http://schemas.microsoft.com/office/drawing/2014/main" id="{22CE2B84-BFA2-AA9A-1F6D-C15F44E3CE49}"/>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4" name="Oval 293">
                <a:extLst>
                  <a:ext uri="{FF2B5EF4-FFF2-40B4-BE49-F238E27FC236}">
                    <a16:creationId xmlns:a16="http://schemas.microsoft.com/office/drawing/2014/main" id="{714F0E42-EBCD-1301-F079-9C2A27D997A8}"/>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5" name="Oval 294">
                <a:extLst>
                  <a:ext uri="{FF2B5EF4-FFF2-40B4-BE49-F238E27FC236}">
                    <a16:creationId xmlns:a16="http://schemas.microsoft.com/office/drawing/2014/main" id="{E3F67A30-D75B-F8C3-B3D3-58A1BD8356DA}"/>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6" name="Oval 295">
                <a:extLst>
                  <a:ext uri="{FF2B5EF4-FFF2-40B4-BE49-F238E27FC236}">
                    <a16:creationId xmlns:a16="http://schemas.microsoft.com/office/drawing/2014/main" id="{385872EB-5F0C-6148-2566-A0A3A077FFBF}"/>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7" name="Oval 296">
                <a:extLst>
                  <a:ext uri="{FF2B5EF4-FFF2-40B4-BE49-F238E27FC236}">
                    <a16:creationId xmlns:a16="http://schemas.microsoft.com/office/drawing/2014/main" id="{063BBD34-B78D-3539-E9D9-EF9C74C42502}"/>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8" name="Oval 297">
                <a:extLst>
                  <a:ext uri="{FF2B5EF4-FFF2-40B4-BE49-F238E27FC236}">
                    <a16:creationId xmlns:a16="http://schemas.microsoft.com/office/drawing/2014/main" id="{96097405-58BF-CD90-86F5-D7F0B4DDC148}"/>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9" name="Oval 298">
                <a:extLst>
                  <a:ext uri="{FF2B5EF4-FFF2-40B4-BE49-F238E27FC236}">
                    <a16:creationId xmlns:a16="http://schemas.microsoft.com/office/drawing/2014/main" id="{4F35A41A-F231-7CF7-DEA7-78ED283EF5AF}"/>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0" name="Oval 299">
                <a:extLst>
                  <a:ext uri="{FF2B5EF4-FFF2-40B4-BE49-F238E27FC236}">
                    <a16:creationId xmlns:a16="http://schemas.microsoft.com/office/drawing/2014/main" id="{B67652D5-42A8-89AC-F1FA-753F6D2A0A25}"/>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1" name="Oval 300">
                <a:extLst>
                  <a:ext uri="{FF2B5EF4-FFF2-40B4-BE49-F238E27FC236}">
                    <a16:creationId xmlns:a16="http://schemas.microsoft.com/office/drawing/2014/main" id="{24D9247D-3F73-8CA9-9770-90FDE2B1F936}"/>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2" name="Oval 301">
                <a:extLst>
                  <a:ext uri="{FF2B5EF4-FFF2-40B4-BE49-F238E27FC236}">
                    <a16:creationId xmlns:a16="http://schemas.microsoft.com/office/drawing/2014/main" id="{3AE17D0E-4FCF-EBEB-59C8-C3EDD36FCD75}"/>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3" name="Oval 302">
                <a:extLst>
                  <a:ext uri="{FF2B5EF4-FFF2-40B4-BE49-F238E27FC236}">
                    <a16:creationId xmlns:a16="http://schemas.microsoft.com/office/drawing/2014/main" id="{5130D884-61CC-EAF0-7AF0-EB1F8659EA79}"/>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4" name="Oval 303">
                <a:extLst>
                  <a:ext uri="{FF2B5EF4-FFF2-40B4-BE49-F238E27FC236}">
                    <a16:creationId xmlns:a16="http://schemas.microsoft.com/office/drawing/2014/main" id="{2D82E203-6CC2-3ED8-D886-EAF5CCDD9774}"/>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5" name="Oval 304">
                <a:extLst>
                  <a:ext uri="{FF2B5EF4-FFF2-40B4-BE49-F238E27FC236}">
                    <a16:creationId xmlns:a16="http://schemas.microsoft.com/office/drawing/2014/main" id="{9182726C-06EE-C844-58D6-E0E3AF1A52E2}"/>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6" name="Oval 305">
                <a:extLst>
                  <a:ext uri="{FF2B5EF4-FFF2-40B4-BE49-F238E27FC236}">
                    <a16:creationId xmlns:a16="http://schemas.microsoft.com/office/drawing/2014/main" id="{A4B241E1-95D0-2A32-C1DF-E87B908C1DA7}"/>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7" name="Oval 306">
                <a:extLst>
                  <a:ext uri="{FF2B5EF4-FFF2-40B4-BE49-F238E27FC236}">
                    <a16:creationId xmlns:a16="http://schemas.microsoft.com/office/drawing/2014/main" id="{FFB92B7F-4BAB-890D-B4FA-64C310C94773}"/>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8" name="Oval 307">
                <a:extLst>
                  <a:ext uri="{FF2B5EF4-FFF2-40B4-BE49-F238E27FC236}">
                    <a16:creationId xmlns:a16="http://schemas.microsoft.com/office/drawing/2014/main" id="{EC97DAA2-D68E-66CC-6025-082A2CFFA6A8}"/>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9" name="Oval 308">
                <a:extLst>
                  <a:ext uri="{FF2B5EF4-FFF2-40B4-BE49-F238E27FC236}">
                    <a16:creationId xmlns:a16="http://schemas.microsoft.com/office/drawing/2014/main" id="{1AA89925-74BF-1C4C-4CC5-3BFFBEB7E9D2}"/>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10" name="Oval 309">
                <a:extLst>
                  <a:ext uri="{FF2B5EF4-FFF2-40B4-BE49-F238E27FC236}">
                    <a16:creationId xmlns:a16="http://schemas.microsoft.com/office/drawing/2014/main" id="{BEA34CA0-632E-0E99-6BB3-BE0C3DDC55B5}"/>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252" name="Group 251">
              <a:extLst>
                <a:ext uri="{FF2B5EF4-FFF2-40B4-BE49-F238E27FC236}">
                  <a16:creationId xmlns:a16="http://schemas.microsoft.com/office/drawing/2014/main" id="{6BFB43EE-9F85-BF75-D6C9-C98D0783A687}"/>
                </a:ext>
              </a:extLst>
            </p:cNvPr>
            <p:cNvGrpSpPr/>
            <p:nvPr/>
          </p:nvGrpSpPr>
          <p:grpSpPr>
            <a:xfrm rot="5400000">
              <a:off x="4337718" y="922971"/>
              <a:ext cx="354068" cy="1514520"/>
              <a:chOff x="6633355" y="698930"/>
              <a:chExt cx="472090" cy="2019360"/>
            </a:xfrm>
          </p:grpSpPr>
          <p:sp>
            <p:nvSpPr>
              <p:cNvPr id="273" name="Oval 272">
                <a:extLst>
                  <a:ext uri="{FF2B5EF4-FFF2-40B4-BE49-F238E27FC236}">
                    <a16:creationId xmlns:a16="http://schemas.microsoft.com/office/drawing/2014/main" id="{5F644AC3-1B41-8DDC-9455-95860B680C98}"/>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4" name="Oval 273">
                <a:extLst>
                  <a:ext uri="{FF2B5EF4-FFF2-40B4-BE49-F238E27FC236}">
                    <a16:creationId xmlns:a16="http://schemas.microsoft.com/office/drawing/2014/main" id="{C6B8BAC5-0289-686F-F57E-3C34BF401ED6}"/>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5" name="Oval 274">
                <a:extLst>
                  <a:ext uri="{FF2B5EF4-FFF2-40B4-BE49-F238E27FC236}">
                    <a16:creationId xmlns:a16="http://schemas.microsoft.com/office/drawing/2014/main" id="{34B457BA-FF9C-6753-E978-4F791934F9CF}"/>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6" name="Oval 275">
                <a:extLst>
                  <a:ext uri="{FF2B5EF4-FFF2-40B4-BE49-F238E27FC236}">
                    <a16:creationId xmlns:a16="http://schemas.microsoft.com/office/drawing/2014/main" id="{E08A3012-627B-B77E-688A-4B82219E76C2}"/>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7" name="Oval 276">
                <a:extLst>
                  <a:ext uri="{FF2B5EF4-FFF2-40B4-BE49-F238E27FC236}">
                    <a16:creationId xmlns:a16="http://schemas.microsoft.com/office/drawing/2014/main" id="{118FD334-C423-B6A0-E824-A568CDE0682A}"/>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8" name="Oval 277">
                <a:extLst>
                  <a:ext uri="{FF2B5EF4-FFF2-40B4-BE49-F238E27FC236}">
                    <a16:creationId xmlns:a16="http://schemas.microsoft.com/office/drawing/2014/main" id="{18A3A95E-7F7D-8561-B609-4F297E5EDE3E}"/>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9" name="Oval 278">
                <a:extLst>
                  <a:ext uri="{FF2B5EF4-FFF2-40B4-BE49-F238E27FC236}">
                    <a16:creationId xmlns:a16="http://schemas.microsoft.com/office/drawing/2014/main" id="{051BD7D7-12FD-C90D-D894-3FEDF71F4581}"/>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0" name="Oval 279">
                <a:extLst>
                  <a:ext uri="{FF2B5EF4-FFF2-40B4-BE49-F238E27FC236}">
                    <a16:creationId xmlns:a16="http://schemas.microsoft.com/office/drawing/2014/main" id="{89B16682-A03E-E2C3-175D-A469C80F3892}"/>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1" name="Oval 280">
                <a:extLst>
                  <a:ext uri="{FF2B5EF4-FFF2-40B4-BE49-F238E27FC236}">
                    <a16:creationId xmlns:a16="http://schemas.microsoft.com/office/drawing/2014/main" id="{5209D1BE-0106-C085-560F-AA21CE78CA5C}"/>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2" name="Oval 281">
                <a:extLst>
                  <a:ext uri="{FF2B5EF4-FFF2-40B4-BE49-F238E27FC236}">
                    <a16:creationId xmlns:a16="http://schemas.microsoft.com/office/drawing/2014/main" id="{62FE378B-B9EE-FAAE-7A9D-2653B0C0EC8C}"/>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3" name="Oval 282">
                <a:extLst>
                  <a:ext uri="{FF2B5EF4-FFF2-40B4-BE49-F238E27FC236}">
                    <a16:creationId xmlns:a16="http://schemas.microsoft.com/office/drawing/2014/main" id="{6010B128-1057-21F2-4ED2-11FAEB6D7736}"/>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4" name="Oval 283">
                <a:extLst>
                  <a:ext uri="{FF2B5EF4-FFF2-40B4-BE49-F238E27FC236}">
                    <a16:creationId xmlns:a16="http://schemas.microsoft.com/office/drawing/2014/main" id="{704CDE4E-5EEC-2F54-943E-D885B4B3C473}"/>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5" name="Oval 284">
                <a:extLst>
                  <a:ext uri="{FF2B5EF4-FFF2-40B4-BE49-F238E27FC236}">
                    <a16:creationId xmlns:a16="http://schemas.microsoft.com/office/drawing/2014/main" id="{47CBC26C-35BD-BACF-FA05-D6C7D75E0220}"/>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6" name="Oval 285">
                <a:extLst>
                  <a:ext uri="{FF2B5EF4-FFF2-40B4-BE49-F238E27FC236}">
                    <a16:creationId xmlns:a16="http://schemas.microsoft.com/office/drawing/2014/main" id="{AB7D8B04-AF0F-B86F-DB15-C61613964375}"/>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7" name="Oval 286">
                <a:extLst>
                  <a:ext uri="{FF2B5EF4-FFF2-40B4-BE49-F238E27FC236}">
                    <a16:creationId xmlns:a16="http://schemas.microsoft.com/office/drawing/2014/main" id="{DE73999C-F0D7-3F8A-85DC-F0DF474FE771}"/>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8" name="Oval 287">
                <a:extLst>
                  <a:ext uri="{FF2B5EF4-FFF2-40B4-BE49-F238E27FC236}">
                    <a16:creationId xmlns:a16="http://schemas.microsoft.com/office/drawing/2014/main" id="{F68B6EA3-EFE2-0839-B319-3028082F655C}"/>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9" name="Oval 288">
                <a:extLst>
                  <a:ext uri="{FF2B5EF4-FFF2-40B4-BE49-F238E27FC236}">
                    <a16:creationId xmlns:a16="http://schemas.microsoft.com/office/drawing/2014/main" id="{2122B397-7055-F878-4715-16B67AAFE934}"/>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0" name="Oval 289">
                <a:extLst>
                  <a:ext uri="{FF2B5EF4-FFF2-40B4-BE49-F238E27FC236}">
                    <a16:creationId xmlns:a16="http://schemas.microsoft.com/office/drawing/2014/main" id="{B49F001B-0627-7A15-7023-726E81F2C3AC}"/>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1" name="Oval 290">
                <a:extLst>
                  <a:ext uri="{FF2B5EF4-FFF2-40B4-BE49-F238E27FC236}">
                    <a16:creationId xmlns:a16="http://schemas.microsoft.com/office/drawing/2014/main" id="{9A12E6AA-0AC9-5243-BA44-36EFDE00D9EB}"/>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253" name="Group 252">
              <a:extLst>
                <a:ext uri="{FF2B5EF4-FFF2-40B4-BE49-F238E27FC236}">
                  <a16:creationId xmlns:a16="http://schemas.microsoft.com/office/drawing/2014/main" id="{6C6C1329-D896-C892-DB4A-0D096ADF2955}"/>
                </a:ext>
              </a:extLst>
            </p:cNvPr>
            <p:cNvGrpSpPr/>
            <p:nvPr/>
          </p:nvGrpSpPr>
          <p:grpSpPr>
            <a:xfrm rot="5400000">
              <a:off x="4392732" y="421983"/>
              <a:ext cx="354068" cy="1514520"/>
              <a:chOff x="6633355" y="698930"/>
              <a:chExt cx="472090" cy="2019360"/>
            </a:xfrm>
          </p:grpSpPr>
          <p:sp>
            <p:nvSpPr>
              <p:cNvPr id="254" name="Oval 253">
                <a:extLst>
                  <a:ext uri="{FF2B5EF4-FFF2-40B4-BE49-F238E27FC236}">
                    <a16:creationId xmlns:a16="http://schemas.microsoft.com/office/drawing/2014/main" id="{08F382E0-BF13-C72A-8003-B4D35B999D20}"/>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55" name="Oval 254">
                <a:extLst>
                  <a:ext uri="{FF2B5EF4-FFF2-40B4-BE49-F238E27FC236}">
                    <a16:creationId xmlns:a16="http://schemas.microsoft.com/office/drawing/2014/main" id="{AFD49680-18C2-07C1-FEFB-0A00F72AFC22}"/>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56" name="Oval 255">
                <a:extLst>
                  <a:ext uri="{FF2B5EF4-FFF2-40B4-BE49-F238E27FC236}">
                    <a16:creationId xmlns:a16="http://schemas.microsoft.com/office/drawing/2014/main" id="{63F4905D-12F4-DC80-5803-2CD3CE499A13}"/>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57" name="Oval 256">
                <a:extLst>
                  <a:ext uri="{FF2B5EF4-FFF2-40B4-BE49-F238E27FC236}">
                    <a16:creationId xmlns:a16="http://schemas.microsoft.com/office/drawing/2014/main" id="{5836D09E-457F-94CB-8344-AAAE59CA00BD}"/>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58" name="Oval 257">
                <a:extLst>
                  <a:ext uri="{FF2B5EF4-FFF2-40B4-BE49-F238E27FC236}">
                    <a16:creationId xmlns:a16="http://schemas.microsoft.com/office/drawing/2014/main" id="{450E80BC-4F35-65C0-B006-66691EBE5BE5}"/>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59" name="Oval 258">
                <a:extLst>
                  <a:ext uri="{FF2B5EF4-FFF2-40B4-BE49-F238E27FC236}">
                    <a16:creationId xmlns:a16="http://schemas.microsoft.com/office/drawing/2014/main" id="{5A1A60D9-2156-84C4-FD84-ADC61C0AF2DC}"/>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0" name="Oval 259">
                <a:extLst>
                  <a:ext uri="{FF2B5EF4-FFF2-40B4-BE49-F238E27FC236}">
                    <a16:creationId xmlns:a16="http://schemas.microsoft.com/office/drawing/2014/main" id="{7D93D920-C113-2F8C-83D1-6044900E93BE}"/>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1" name="Oval 260">
                <a:extLst>
                  <a:ext uri="{FF2B5EF4-FFF2-40B4-BE49-F238E27FC236}">
                    <a16:creationId xmlns:a16="http://schemas.microsoft.com/office/drawing/2014/main" id="{226143A3-09BB-86D1-F33B-9015E921D6AD}"/>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2" name="Oval 261">
                <a:extLst>
                  <a:ext uri="{FF2B5EF4-FFF2-40B4-BE49-F238E27FC236}">
                    <a16:creationId xmlns:a16="http://schemas.microsoft.com/office/drawing/2014/main" id="{9955E75E-31D4-EAF3-C036-27D0158E157F}"/>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3" name="Oval 262">
                <a:extLst>
                  <a:ext uri="{FF2B5EF4-FFF2-40B4-BE49-F238E27FC236}">
                    <a16:creationId xmlns:a16="http://schemas.microsoft.com/office/drawing/2014/main" id="{DEA1A056-6D2B-CF4E-5D18-69D5D6A3867C}"/>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4" name="Oval 263">
                <a:extLst>
                  <a:ext uri="{FF2B5EF4-FFF2-40B4-BE49-F238E27FC236}">
                    <a16:creationId xmlns:a16="http://schemas.microsoft.com/office/drawing/2014/main" id="{D612FA96-DEF4-2843-928C-15BFF75EE8ED}"/>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5" name="Oval 264">
                <a:extLst>
                  <a:ext uri="{FF2B5EF4-FFF2-40B4-BE49-F238E27FC236}">
                    <a16:creationId xmlns:a16="http://schemas.microsoft.com/office/drawing/2014/main" id="{B9742E80-BF1E-457D-0D16-837A75F6C413}"/>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6" name="Oval 265">
                <a:extLst>
                  <a:ext uri="{FF2B5EF4-FFF2-40B4-BE49-F238E27FC236}">
                    <a16:creationId xmlns:a16="http://schemas.microsoft.com/office/drawing/2014/main" id="{BE8E6094-B390-3010-57B6-B08D95FAF5C7}"/>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7" name="Oval 266">
                <a:extLst>
                  <a:ext uri="{FF2B5EF4-FFF2-40B4-BE49-F238E27FC236}">
                    <a16:creationId xmlns:a16="http://schemas.microsoft.com/office/drawing/2014/main" id="{A6B4811F-9070-A48E-3CBF-DEABE1B96CB1}"/>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8" name="Oval 267">
                <a:extLst>
                  <a:ext uri="{FF2B5EF4-FFF2-40B4-BE49-F238E27FC236}">
                    <a16:creationId xmlns:a16="http://schemas.microsoft.com/office/drawing/2014/main" id="{457401B1-FB7D-B836-7328-8FCDA0CD1728}"/>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9" name="Oval 268">
                <a:extLst>
                  <a:ext uri="{FF2B5EF4-FFF2-40B4-BE49-F238E27FC236}">
                    <a16:creationId xmlns:a16="http://schemas.microsoft.com/office/drawing/2014/main" id="{2BAFD86B-B7BB-9817-CB54-C5D74170CB70}"/>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0" name="Oval 269">
                <a:extLst>
                  <a:ext uri="{FF2B5EF4-FFF2-40B4-BE49-F238E27FC236}">
                    <a16:creationId xmlns:a16="http://schemas.microsoft.com/office/drawing/2014/main" id="{2FAB8012-1894-39BD-3055-1EE20AEB3A94}"/>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1" name="Oval 270">
                <a:extLst>
                  <a:ext uri="{FF2B5EF4-FFF2-40B4-BE49-F238E27FC236}">
                    <a16:creationId xmlns:a16="http://schemas.microsoft.com/office/drawing/2014/main" id="{BA5E711D-A9D8-430C-F60C-C2D07FC156A0}"/>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2" name="Oval 271">
                <a:extLst>
                  <a:ext uri="{FF2B5EF4-FFF2-40B4-BE49-F238E27FC236}">
                    <a16:creationId xmlns:a16="http://schemas.microsoft.com/office/drawing/2014/main" id="{9348B064-481D-0BD3-A8AB-9B844BEFB61E}"/>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sp>
        <p:nvSpPr>
          <p:cNvPr id="2" name="Rectangle 1">
            <a:extLst>
              <a:ext uri="{FF2B5EF4-FFF2-40B4-BE49-F238E27FC236}">
                <a16:creationId xmlns:a16="http://schemas.microsoft.com/office/drawing/2014/main" id="{69E6B4EF-8632-8D8C-FAED-DFCADC3947F3}"/>
              </a:ext>
            </a:extLst>
          </p:cNvPr>
          <p:cNvSpPr/>
          <p:nvPr/>
        </p:nvSpPr>
        <p:spPr>
          <a:xfrm>
            <a:off x="5095030" y="2643693"/>
            <a:ext cx="1704162" cy="1775486"/>
          </a:xfrm>
          <a:prstGeom prst="rect">
            <a:avLst/>
          </a:prstGeom>
          <a:solidFill>
            <a:sysClr val="window" lastClr="FFFFFF">
              <a:lumMod val="75000"/>
            </a:sysClr>
          </a:solidFill>
          <a:ln w="15875" cap="rnd" cmpd="sng" algn="ctr">
            <a:solidFill>
              <a:sysClr val="window" lastClr="FFFFFF">
                <a:lumMod val="50000"/>
              </a:sys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Tree>
    <p:extLst>
      <p:ext uri="{BB962C8B-B14F-4D97-AF65-F5344CB8AC3E}">
        <p14:creationId xmlns:p14="http://schemas.microsoft.com/office/powerpoint/2010/main" val="1777093658"/>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68468A7-C3A5-9D14-1C35-8F7602909F13}"/>
              </a:ext>
            </a:extLst>
          </p:cNvPr>
          <p:cNvSpPr/>
          <p:nvPr/>
        </p:nvSpPr>
        <p:spPr>
          <a:xfrm>
            <a:off x="5408503" y="320675"/>
            <a:ext cx="1077216" cy="6400800"/>
          </a:xfrm>
          <a:prstGeom prst="roundRect">
            <a:avLst/>
          </a:prstGeom>
          <a:solidFill>
            <a:srgbClr val="1CADE4"/>
          </a:solidFill>
          <a:ln w="15875" cap="rnd" cmpd="sng" algn="ctr">
            <a:solidFill>
              <a:srgbClr val="1CADE4">
                <a:shade val="50000"/>
              </a:srgb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 name="Slide Number Placeholder 3">
            <a:extLst>
              <a:ext uri="{FF2B5EF4-FFF2-40B4-BE49-F238E27FC236}">
                <a16:creationId xmlns:a16="http://schemas.microsoft.com/office/drawing/2014/main" id="{F3E4EAFC-1722-6C45-7088-F649AEC0766B}"/>
              </a:ext>
            </a:extLst>
          </p:cNvPr>
          <p:cNvSpPr>
            <a:spLocks noGrp="1"/>
          </p:cNvSpPr>
          <p:nvPr>
            <p:ph type="sldNum" sz="quarter" idx="12"/>
          </p:nvPr>
        </p:nvSpPr>
        <p:spPr/>
        <p:txBody>
          <a:bodyPr/>
          <a:lstStyle/>
          <a:p>
            <a:fld id="{330EA680-D336-4FF7-8B7A-9848BB0A1C32}" type="slidenum">
              <a:rPr lang="en-US" smtClean="0"/>
              <a:t>289</a:t>
            </a:fld>
            <a:endParaRPr lang="en-US"/>
          </a:p>
        </p:txBody>
      </p:sp>
      <p:sp>
        <p:nvSpPr>
          <p:cNvPr id="15" name="TextBox 14">
            <a:extLst>
              <a:ext uri="{FF2B5EF4-FFF2-40B4-BE49-F238E27FC236}">
                <a16:creationId xmlns:a16="http://schemas.microsoft.com/office/drawing/2014/main" id="{DFA515A9-6081-EFE5-E87A-AA8E624E0494}"/>
              </a:ext>
            </a:extLst>
          </p:cNvPr>
          <p:cNvSpPr txBox="1"/>
          <p:nvPr/>
        </p:nvSpPr>
        <p:spPr>
          <a:xfrm>
            <a:off x="1219200" y="5661955"/>
            <a:ext cx="1463389" cy="369332"/>
          </a:xfrm>
          <a:prstGeom prst="rect">
            <a:avLst/>
          </a:prstGeom>
          <a:noFill/>
        </p:spPr>
        <p:txBody>
          <a:bodyPr wrap="square" rtlCol="0">
            <a:spAutoFit/>
          </a:bodyPr>
          <a:lstStyle/>
          <a:p>
            <a:r>
              <a:rPr lang="en-US" dirty="0"/>
              <a:t>Stream Flow</a:t>
            </a:r>
          </a:p>
        </p:txBody>
      </p:sp>
      <p:cxnSp>
        <p:nvCxnSpPr>
          <p:cNvPr id="16" name="Straight Arrow Connector 15">
            <a:extLst>
              <a:ext uri="{FF2B5EF4-FFF2-40B4-BE49-F238E27FC236}">
                <a16:creationId xmlns:a16="http://schemas.microsoft.com/office/drawing/2014/main" id="{9D00422C-85F1-F38D-2579-409CEAB95AA2}"/>
              </a:ext>
            </a:extLst>
          </p:cNvPr>
          <p:cNvCxnSpPr/>
          <p:nvPr/>
        </p:nvCxnSpPr>
        <p:spPr>
          <a:xfrm flipV="1">
            <a:off x="1866900" y="4980418"/>
            <a:ext cx="0" cy="58218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CF4D21BD-7461-2BBB-916B-D432EF34FDCB}"/>
              </a:ext>
            </a:extLst>
          </p:cNvPr>
          <p:cNvSpPr/>
          <p:nvPr/>
        </p:nvSpPr>
        <p:spPr>
          <a:xfrm>
            <a:off x="2742198" y="2804866"/>
            <a:ext cx="6429437" cy="1453088"/>
          </a:xfrm>
          <a:prstGeom prst="roundRect">
            <a:avLst/>
          </a:prstGeom>
          <a:solidFill>
            <a:sysClr val="windowText" lastClr="000000">
              <a:lumMod val="75000"/>
              <a:lumOff val="25000"/>
            </a:sysClr>
          </a:solidFill>
          <a:ln w="15875" cap="rnd" cmpd="sng" algn="ctr">
            <a:solidFill>
              <a:sysClr val="windowText" lastClr="000000">
                <a:lumMod val="85000"/>
                <a:lumOff val="15000"/>
              </a:sys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 name="TextBox 17">
            <a:extLst>
              <a:ext uri="{FF2B5EF4-FFF2-40B4-BE49-F238E27FC236}">
                <a16:creationId xmlns:a16="http://schemas.microsoft.com/office/drawing/2014/main" id="{1C583340-5339-87E0-76E2-9321C5ABC07D}"/>
              </a:ext>
            </a:extLst>
          </p:cNvPr>
          <p:cNvSpPr txBox="1"/>
          <p:nvPr/>
        </p:nvSpPr>
        <p:spPr>
          <a:xfrm>
            <a:off x="2858979" y="3397028"/>
            <a:ext cx="838200" cy="369332"/>
          </a:xfrm>
          <a:prstGeom prst="rect">
            <a:avLst/>
          </a:prstGeom>
          <a:noFill/>
        </p:spPr>
        <p:txBody>
          <a:bodyPr wrap="square" rtlCol="0">
            <a:spAutoFit/>
          </a:bodyPr>
          <a:lstStyle/>
          <a:p>
            <a:r>
              <a:rPr lang="en-US" dirty="0">
                <a:solidFill>
                  <a:prstClr val="white"/>
                </a:solidFill>
                <a:latin typeface="Candara"/>
              </a:rPr>
              <a:t>Road</a:t>
            </a:r>
          </a:p>
        </p:txBody>
      </p:sp>
      <p:grpSp>
        <p:nvGrpSpPr>
          <p:cNvPr id="3" name="Group 2">
            <a:extLst>
              <a:ext uri="{FF2B5EF4-FFF2-40B4-BE49-F238E27FC236}">
                <a16:creationId xmlns:a16="http://schemas.microsoft.com/office/drawing/2014/main" id="{749D4076-C3A5-855B-ACE0-2704638EB464}"/>
              </a:ext>
            </a:extLst>
          </p:cNvPr>
          <p:cNvGrpSpPr/>
          <p:nvPr/>
        </p:nvGrpSpPr>
        <p:grpSpPr>
          <a:xfrm>
            <a:off x="5116416" y="1355678"/>
            <a:ext cx="378610" cy="1509896"/>
            <a:chOff x="5031332" y="666630"/>
            <a:chExt cx="504813" cy="2013195"/>
          </a:xfrm>
        </p:grpSpPr>
        <p:sp>
          <p:nvSpPr>
            <p:cNvPr id="5" name="Oval 4">
              <a:extLst>
                <a:ext uri="{FF2B5EF4-FFF2-40B4-BE49-F238E27FC236}">
                  <a16:creationId xmlns:a16="http://schemas.microsoft.com/office/drawing/2014/main" id="{F9FBCE1F-137C-1A0B-46AB-DCD52204F7DE}"/>
                </a:ext>
              </a:extLst>
            </p:cNvPr>
            <p:cNvSpPr/>
            <p:nvPr/>
          </p:nvSpPr>
          <p:spPr>
            <a:xfrm rot="16200000">
              <a:off x="5020536" y="2319182"/>
              <a:ext cx="189596" cy="132009"/>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 name="Oval 5">
              <a:extLst>
                <a:ext uri="{FF2B5EF4-FFF2-40B4-BE49-F238E27FC236}">
                  <a16:creationId xmlns:a16="http://schemas.microsoft.com/office/drawing/2014/main" id="{BF21CA5E-D6B6-9AA5-0164-F465C23E8C30}"/>
                </a:ext>
              </a:extLst>
            </p:cNvPr>
            <p:cNvSpPr/>
            <p:nvPr/>
          </p:nvSpPr>
          <p:spPr>
            <a:xfrm>
              <a:off x="5092621" y="1971405"/>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 name="Oval 6">
              <a:extLst>
                <a:ext uri="{FF2B5EF4-FFF2-40B4-BE49-F238E27FC236}">
                  <a16:creationId xmlns:a16="http://schemas.microsoft.com/office/drawing/2014/main" id="{6A9C4494-C90E-5FD0-359A-3AEC9443C969}"/>
                </a:ext>
              </a:extLst>
            </p:cNvPr>
            <p:cNvSpPr/>
            <p:nvPr/>
          </p:nvSpPr>
          <p:spPr>
            <a:xfrm>
              <a:off x="5265208" y="108038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 name="Oval 8">
              <a:extLst>
                <a:ext uri="{FF2B5EF4-FFF2-40B4-BE49-F238E27FC236}">
                  <a16:creationId xmlns:a16="http://schemas.microsoft.com/office/drawing/2014/main" id="{6C6D50E9-87D1-A7BE-3451-0225D6153A1D}"/>
                </a:ext>
              </a:extLst>
            </p:cNvPr>
            <p:cNvSpPr/>
            <p:nvPr/>
          </p:nvSpPr>
          <p:spPr>
            <a:xfrm>
              <a:off x="5144876" y="886631"/>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 name="Oval 9">
              <a:extLst>
                <a:ext uri="{FF2B5EF4-FFF2-40B4-BE49-F238E27FC236}">
                  <a16:creationId xmlns:a16="http://schemas.microsoft.com/office/drawing/2014/main" id="{5E386FA0-8FFD-BF53-2870-30822EF18B47}"/>
                </a:ext>
              </a:extLst>
            </p:cNvPr>
            <p:cNvSpPr/>
            <p:nvPr/>
          </p:nvSpPr>
          <p:spPr>
            <a:xfrm>
              <a:off x="5101264" y="2356549"/>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 name="Oval 10">
              <a:extLst>
                <a:ext uri="{FF2B5EF4-FFF2-40B4-BE49-F238E27FC236}">
                  <a16:creationId xmlns:a16="http://schemas.microsoft.com/office/drawing/2014/main" id="{3FE74B49-732F-9EB2-6AD9-9CB720B0FE60}"/>
                </a:ext>
              </a:extLst>
            </p:cNvPr>
            <p:cNvSpPr/>
            <p:nvPr/>
          </p:nvSpPr>
          <p:spPr>
            <a:xfrm>
              <a:off x="5079356" y="71603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 name="Oval 11">
              <a:extLst>
                <a:ext uri="{FF2B5EF4-FFF2-40B4-BE49-F238E27FC236}">
                  <a16:creationId xmlns:a16="http://schemas.microsoft.com/office/drawing/2014/main" id="{70089276-3B9D-69AA-3D2C-AEDA5BF3DBD8}"/>
                </a:ext>
              </a:extLst>
            </p:cNvPr>
            <p:cNvSpPr/>
            <p:nvPr/>
          </p:nvSpPr>
          <p:spPr>
            <a:xfrm>
              <a:off x="5220320" y="133991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 name="Oval 13">
              <a:extLst>
                <a:ext uri="{FF2B5EF4-FFF2-40B4-BE49-F238E27FC236}">
                  <a16:creationId xmlns:a16="http://schemas.microsoft.com/office/drawing/2014/main" id="{F8FE01B5-9B79-D176-81F5-FE4A29224E84}"/>
                </a:ext>
              </a:extLst>
            </p:cNvPr>
            <p:cNvSpPr/>
            <p:nvPr/>
          </p:nvSpPr>
          <p:spPr>
            <a:xfrm>
              <a:off x="5187033" y="184171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 name="Oval 16">
              <a:extLst>
                <a:ext uri="{FF2B5EF4-FFF2-40B4-BE49-F238E27FC236}">
                  <a16:creationId xmlns:a16="http://schemas.microsoft.com/office/drawing/2014/main" id="{CAD3F67F-6878-62BB-1FB2-175ACC685D50}"/>
                </a:ext>
              </a:extLst>
            </p:cNvPr>
            <p:cNvSpPr/>
            <p:nvPr/>
          </p:nvSpPr>
          <p:spPr>
            <a:xfrm>
              <a:off x="5310015" y="9832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 name="Oval 18">
              <a:extLst>
                <a:ext uri="{FF2B5EF4-FFF2-40B4-BE49-F238E27FC236}">
                  <a16:creationId xmlns:a16="http://schemas.microsoft.com/office/drawing/2014/main" id="{12B80B80-92E1-19D9-E192-9AACEDAC544D}"/>
                </a:ext>
              </a:extLst>
            </p:cNvPr>
            <p:cNvSpPr/>
            <p:nvPr/>
          </p:nvSpPr>
          <p:spPr>
            <a:xfrm>
              <a:off x="5327820" y="1566559"/>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 name="Oval 19">
              <a:extLst>
                <a:ext uri="{FF2B5EF4-FFF2-40B4-BE49-F238E27FC236}">
                  <a16:creationId xmlns:a16="http://schemas.microsoft.com/office/drawing/2014/main" id="{C5FCCC71-E66A-9B5B-B7E9-766C696E0B9C}"/>
                </a:ext>
              </a:extLst>
            </p:cNvPr>
            <p:cNvSpPr/>
            <p:nvPr/>
          </p:nvSpPr>
          <p:spPr>
            <a:xfrm>
              <a:off x="5321999" y="1794456"/>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 name="Oval 20">
              <a:extLst>
                <a:ext uri="{FF2B5EF4-FFF2-40B4-BE49-F238E27FC236}">
                  <a16:creationId xmlns:a16="http://schemas.microsoft.com/office/drawing/2014/main" id="{E1935A01-EB8F-2D13-66D8-039AD20FE9A2}"/>
                </a:ext>
              </a:extLst>
            </p:cNvPr>
            <p:cNvSpPr/>
            <p:nvPr/>
          </p:nvSpPr>
          <p:spPr>
            <a:xfrm>
              <a:off x="5224127" y="241131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 name="Oval 21">
              <a:extLst>
                <a:ext uri="{FF2B5EF4-FFF2-40B4-BE49-F238E27FC236}">
                  <a16:creationId xmlns:a16="http://schemas.microsoft.com/office/drawing/2014/main" id="{71C29744-D1F5-616C-14F5-F694ED602670}"/>
                </a:ext>
              </a:extLst>
            </p:cNvPr>
            <p:cNvSpPr/>
            <p:nvPr/>
          </p:nvSpPr>
          <p:spPr>
            <a:xfrm>
              <a:off x="5128294" y="666630"/>
              <a:ext cx="265067"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 name="Oval 22">
              <a:extLst>
                <a:ext uri="{FF2B5EF4-FFF2-40B4-BE49-F238E27FC236}">
                  <a16:creationId xmlns:a16="http://schemas.microsoft.com/office/drawing/2014/main" id="{1B7AE8B1-2AD8-2C69-A761-4AED5C15C396}"/>
                </a:ext>
              </a:extLst>
            </p:cNvPr>
            <p:cNvSpPr/>
            <p:nvPr/>
          </p:nvSpPr>
          <p:spPr>
            <a:xfrm rot="1674560">
              <a:off x="5062563" y="1124077"/>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 name="Oval 23">
              <a:extLst>
                <a:ext uri="{FF2B5EF4-FFF2-40B4-BE49-F238E27FC236}">
                  <a16:creationId xmlns:a16="http://schemas.microsoft.com/office/drawing/2014/main" id="{2732625B-B858-030E-072B-3114881307D9}"/>
                </a:ext>
              </a:extLst>
            </p:cNvPr>
            <p:cNvSpPr/>
            <p:nvPr/>
          </p:nvSpPr>
          <p:spPr>
            <a:xfrm rot="3942739">
              <a:off x="5206037" y="2402918"/>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5" name="Oval 24">
              <a:extLst>
                <a:ext uri="{FF2B5EF4-FFF2-40B4-BE49-F238E27FC236}">
                  <a16:creationId xmlns:a16="http://schemas.microsoft.com/office/drawing/2014/main" id="{87E4D76A-8BAF-6838-8826-C5FF280B481E}"/>
                </a:ext>
              </a:extLst>
            </p:cNvPr>
            <p:cNvSpPr/>
            <p:nvPr/>
          </p:nvSpPr>
          <p:spPr>
            <a:xfrm rot="3942739">
              <a:off x="5065358" y="142266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 name="Oval 25">
              <a:extLst>
                <a:ext uri="{FF2B5EF4-FFF2-40B4-BE49-F238E27FC236}">
                  <a16:creationId xmlns:a16="http://schemas.microsoft.com/office/drawing/2014/main" id="{AFBEF0A7-7C30-7621-14E8-E16F347775E3}"/>
                </a:ext>
              </a:extLst>
            </p:cNvPr>
            <p:cNvSpPr/>
            <p:nvPr/>
          </p:nvSpPr>
          <p:spPr>
            <a:xfrm rot="3942739">
              <a:off x="5108815" y="2234919"/>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 name="Oval 26">
              <a:extLst>
                <a:ext uri="{FF2B5EF4-FFF2-40B4-BE49-F238E27FC236}">
                  <a16:creationId xmlns:a16="http://schemas.microsoft.com/office/drawing/2014/main" id="{B2A49563-CD46-251F-5846-7F2AC5381A74}"/>
                </a:ext>
              </a:extLst>
            </p:cNvPr>
            <p:cNvSpPr/>
            <p:nvPr/>
          </p:nvSpPr>
          <p:spPr>
            <a:xfrm rot="3942739">
              <a:off x="5168387" y="147574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 name="Oval 27">
              <a:extLst>
                <a:ext uri="{FF2B5EF4-FFF2-40B4-BE49-F238E27FC236}">
                  <a16:creationId xmlns:a16="http://schemas.microsoft.com/office/drawing/2014/main" id="{51611A95-4012-4C21-569B-A6E3DCC41802}"/>
                </a:ext>
              </a:extLst>
            </p:cNvPr>
            <p:cNvSpPr/>
            <p:nvPr/>
          </p:nvSpPr>
          <p:spPr>
            <a:xfrm rot="3942739">
              <a:off x="5033179" y="1061771"/>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 name="Oval 28">
              <a:extLst>
                <a:ext uri="{FF2B5EF4-FFF2-40B4-BE49-F238E27FC236}">
                  <a16:creationId xmlns:a16="http://schemas.microsoft.com/office/drawing/2014/main" id="{69FEFA73-8EC7-AA9F-F83B-1788A29DF782}"/>
                </a:ext>
              </a:extLst>
            </p:cNvPr>
            <p:cNvSpPr/>
            <p:nvPr/>
          </p:nvSpPr>
          <p:spPr>
            <a:xfrm>
              <a:off x="5118986" y="1586930"/>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 name="Oval 29">
              <a:extLst>
                <a:ext uri="{FF2B5EF4-FFF2-40B4-BE49-F238E27FC236}">
                  <a16:creationId xmlns:a16="http://schemas.microsoft.com/office/drawing/2014/main" id="{F0203767-8EF8-C327-B828-833E9A9D20CF}"/>
                </a:ext>
              </a:extLst>
            </p:cNvPr>
            <p:cNvSpPr/>
            <p:nvPr/>
          </p:nvSpPr>
          <p:spPr>
            <a:xfrm>
              <a:off x="5152978" y="211986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1" name="Oval 30">
              <a:extLst>
                <a:ext uri="{FF2B5EF4-FFF2-40B4-BE49-F238E27FC236}">
                  <a16:creationId xmlns:a16="http://schemas.microsoft.com/office/drawing/2014/main" id="{4CD6DF01-D931-4B60-6BEB-BA58431281DA}"/>
                </a:ext>
              </a:extLst>
            </p:cNvPr>
            <p:cNvSpPr/>
            <p:nvPr/>
          </p:nvSpPr>
          <p:spPr>
            <a:xfrm>
              <a:off x="5346160" y="2134240"/>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2" name="Oval 31">
              <a:extLst>
                <a:ext uri="{FF2B5EF4-FFF2-40B4-BE49-F238E27FC236}">
                  <a16:creationId xmlns:a16="http://schemas.microsoft.com/office/drawing/2014/main" id="{D891A762-CAC9-AA5D-0E4C-5CF8CF227E54}"/>
                </a:ext>
              </a:extLst>
            </p:cNvPr>
            <p:cNvSpPr/>
            <p:nvPr/>
          </p:nvSpPr>
          <p:spPr>
            <a:xfrm>
              <a:off x="5106151" y="18293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3" name="Oval 32">
              <a:extLst>
                <a:ext uri="{FF2B5EF4-FFF2-40B4-BE49-F238E27FC236}">
                  <a16:creationId xmlns:a16="http://schemas.microsoft.com/office/drawing/2014/main" id="{7B526593-1DC9-E31E-B97E-36752F529E84}"/>
                </a:ext>
              </a:extLst>
            </p:cNvPr>
            <p:cNvSpPr/>
            <p:nvPr/>
          </p:nvSpPr>
          <p:spPr>
            <a:xfrm>
              <a:off x="5264652" y="705341"/>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34" name="Group 33">
            <a:extLst>
              <a:ext uri="{FF2B5EF4-FFF2-40B4-BE49-F238E27FC236}">
                <a16:creationId xmlns:a16="http://schemas.microsoft.com/office/drawing/2014/main" id="{A6EC0FD6-7E71-A569-D6F7-DB18282FCD02}"/>
              </a:ext>
            </a:extLst>
          </p:cNvPr>
          <p:cNvGrpSpPr/>
          <p:nvPr/>
        </p:nvGrpSpPr>
        <p:grpSpPr>
          <a:xfrm>
            <a:off x="6363524" y="1341720"/>
            <a:ext cx="354068" cy="1514520"/>
            <a:chOff x="6633355" y="698930"/>
            <a:chExt cx="472090" cy="2019360"/>
          </a:xfrm>
        </p:grpSpPr>
        <p:sp>
          <p:nvSpPr>
            <p:cNvPr id="35" name="Oval 34">
              <a:extLst>
                <a:ext uri="{FF2B5EF4-FFF2-40B4-BE49-F238E27FC236}">
                  <a16:creationId xmlns:a16="http://schemas.microsoft.com/office/drawing/2014/main" id="{1FD2D9CA-B5A6-9B05-D7F2-439B8CD39C4B}"/>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6" name="Oval 35">
              <a:extLst>
                <a:ext uri="{FF2B5EF4-FFF2-40B4-BE49-F238E27FC236}">
                  <a16:creationId xmlns:a16="http://schemas.microsoft.com/office/drawing/2014/main" id="{EDB0FD23-5047-9533-598D-3FBAFF8F3AB4}"/>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7" name="Oval 36">
              <a:extLst>
                <a:ext uri="{FF2B5EF4-FFF2-40B4-BE49-F238E27FC236}">
                  <a16:creationId xmlns:a16="http://schemas.microsoft.com/office/drawing/2014/main" id="{A66E2F0C-7D00-BB12-CE16-5836DDB651A7}"/>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8" name="Oval 37">
              <a:extLst>
                <a:ext uri="{FF2B5EF4-FFF2-40B4-BE49-F238E27FC236}">
                  <a16:creationId xmlns:a16="http://schemas.microsoft.com/office/drawing/2014/main" id="{0C3A788E-93EF-3124-1C42-1FB3AE4D2BF4}"/>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9" name="Oval 38">
              <a:extLst>
                <a:ext uri="{FF2B5EF4-FFF2-40B4-BE49-F238E27FC236}">
                  <a16:creationId xmlns:a16="http://schemas.microsoft.com/office/drawing/2014/main" id="{ACE32C73-CB6A-B527-C823-B4587E3FA6FA}"/>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0" name="Oval 39">
              <a:extLst>
                <a:ext uri="{FF2B5EF4-FFF2-40B4-BE49-F238E27FC236}">
                  <a16:creationId xmlns:a16="http://schemas.microsoft.com/office/drawing/2014/main" id="{7CB68AE5-7744-8A54-8B4D-EE9B113702E5}"/>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1" name="Oval 40">
              <a:extLst>
                <a:ext uri="{FF2B5EF4-FFF2-40B4-BE49-F238E27FC236}">
                  <a16:creationId xmlns:a16="http://schemas.microsoft.com/office/drawing/2014/main" id="{09C12377-B922-65ED-8399-48C73133A4FA}"/>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2" name="Oval 41">
              <a:extLst>
                <a:ext uri="{FF2B5EF4-FFF2-40B4-BE49-F238E27FC236}">
                  <a16:creationId xmlns:a16="http://schemas.microsoft.com/office/drawing/2014/main" id="{0643322B-0AEC-1779-EDBF-8DB829B39669}"/>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3" name="Oval 42">
              <a:extLst>
                <a:ext uri="{FF2B5EF4-FFF2-40B4-BE49-F238E27FC236}">
                  <a16:creationId xmlns:a16="http://schemas.microsoft.com/office/drawing/2014/main" id="{65985479-D6A8-E942-6DCD-480CD563F806}"/>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4" name="Oval 43">
              <a:extLst>
                <a:ext uri="{FF2B5EF4-FFF2-40B4-BE49-F238E27FC236}">
                  <a16:creationId xmlns:a16="http://schemas.microsoft.com/office/drawing/2014/main" id="{CE8E13B5-4D51-A255-7DF6-766FEA04B850}"/>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5" name="Oval 44">
              <a:extLst>
                <a:ext uri="{FF2B5EF4-FFF2-40B4-BE49-F238E27FC236}">
                  <a16:creationId xmlns:a16="http://schemas.microsoft.com/office/drawing/2014/main" id="{13882A2E-7F5C-D03B-BFEA-6E56058B7F69}"/>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6" name="Oval 45">
              <a:extLst>
                <a:ext uri="{FF2B5EF4-FFF2-40B4-BE49-F238E27FC236}">
                  <a16:creationId xmlns:a16="http://schemas.microsoft.com/office/drawing/2014/main" id="{7DD8ECC6-DD87-36D4-8B8D-C2AADCD3AA51}"/>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7" name="Oval 46">
              <a:extLst>
                <a:ext uri="{FF2B5EF4-FFF2-40B4-BE49-F238E27FC236}">
                  <a16:creationId xmlns:a16="http://schemas.microsoft.com/office/drawing/2014/main" id="{569FCDC6-474A-089A-D259-5EDAB2FC2DCE}"/>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8" name="Oval 47">
              <a:extLst>
                <a:ext uri="{FF2B5EF4-FFF2-40B4-BE49-F238E27FC236}">
                  <a16:creationId xmlns:a16="http://schemas.microsoft.com/office/drawing/2014/main" id="{EEDCCE16-E3D3-1A20-FF64-1ADD59960B38}"/>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9" name="Oval 48">
              <a:extLst>
                <a:ext uri="{FF2B5EF4-FFF2-40B4-BE49-F238E27FC236}">
                  <a16:creationId xmlns:a16="http://schemas.microsoft.com/office/drawing/2014/main" id="{89DBAB0A-D81F-3A3B-19C3-8B743281ACA8}"/>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0" name="Oval 49">
              <a:extLst>
                <a:ext uri="{FF2B5EF4-FFF2-40B4-BE49-F238E27FC236}">
                  <a16:creationId xmlns:a16="http://schemas.microsoft.com/office/drawing/2014/main" id="{117653C0-5877-C7A9-E7A6-6ABCD8F6D288}"/>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1" name="Oval 50">
              <a:extLst>
                <a:ext uri="{FF2B5EF4-FFF2-40B4-BE49-F238E27FC236}">
                  <a16:creationId xmlns:a16="http://schemas.microsoft.com/office/drawing/2014/main" id="{41B22B5A-798F-9502-64CB-FA2165EEBA4B}"/>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2" name="Oval 51">
              <a:extLst>
                <a:ext uri="{FF2B5EF4-FFF2-40B4-BE49-F238E27FC236}">
                  <a16:creationId xmlns:a16="http://schemas.microsoft.com/office/drawing/2014/main" id="{A56D6F6C-0401-9032-AB0C-6C84216AE74F}"/>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3" name="Oval 52">
              <a:extLst>
                <a:ext uri="{FF2B5EF4-FFF2-40B4-BE49-F238E27FC236}">
                  <a16:creationId xmlns:a16="http://schemas.microsoft.com/office/drawing/2014/main" id="{7CB89B7D-3987-D5D3-0D14-690FDC725614}"/>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54" name="Group 53">
            <a:extLst>
              <a:ext uri="{FF2B5EF4-FFF2-40B4-BE49-F238E27FC236}">
                <a16:creationId xmlns:a16="http://schemas.microsoft.com/office/drawing/2014/main" id="{C74C17C2-FA1D-27C5-0305-3FBB8508B848}"/>
              </a:ext>
            </a:extLst>
          </p:cNvPr>
          <p:cNvGrpSpPr/>
          <p:nvPr/>
        </p:nvGrpSpPr>
        <p:grpSpPr>
          <a:xfrm>
            <a:off x="5095030" y="4359631"/>
            <a:ext cx="378610" cy="1509896"/>
            <a:chOff x="5031332" y="666630"/>
            <a:chExt cx="504813" cy="2013195"/>
          </a:xfrm>
        </p:grpSpPr>
        <p:sp>
          <p:nvSpPr>
            <p:cNvPr id="55" name="Oval 54">
              <a:extLst>
                <a:ext uri="{FF2B5EF4-FFF2-40B4-BE49-F238E27FC236}">
                  <a16:creationId xmlns:a16="http://schemas.microsoft.com/office/drawing/2014/main" id="{905BA068-3436-B577-309B-552E3ECF0FAA}"/>
                </a:ext>
              </a:extLst>
            </p:cNvPr>
            <p:cNvSpPr/>
            <p:nvPr/>
          </p:nvSpPr>
          <p:spPr>
            <a:xfrm rot="16200000">
              <a:off x="5020536" y="2319182"/>
              <a:ext cx="189596" cy="132009"/>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6" name="Oval 55">
              <a:extLst>
                <a:ext uri="{FF2B5EF4-FFF2-40B4-BE49-F238E27FC236}">
                  <a16:creationId xmlns:a16="http://schemas.microsoft.com/office/drawing/2014/main" id="{49CE1F28-963B-762A-525B-D60E55E46B19}"/>
                </a:ext>
              </a:extLst>
            </p:cNvPr>
            <p:cNvSpPr/>
            <p:nvPr/>
          </p:nvSpPr>
          <p:spPr>
            <a:xfrm>
              <a:off x="5092621" y="1971405"/>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7" name="Oval 56">
              <a:extLst>
                <a:ext uri="{FF2B5EF4-FFF2-40B4-BE49-F238E27FC236}">
                  <a16:creationId xmlns:a16="http://schemas.microsoft.com/office/drawing/2014/main" id="{3812A5A1-E3F4-11F2-581E-534B5797D230}"/>
                </a:ext>
              </a:extLst>
            </p:cNvPr>
            <p:cNvSpPr/>
            <p:nvPr/>
          </p:nvSpPr>
          <p:spPr>
            <a:xfrm>
              <a:off x="5265208" y="108038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8" name="Oval 57">
              <a:extLst>
                <a:ext uri="{FF2B5EF4-FFF2-40B4-BE49-F238E27FC236}">
                  <a16:creationId xmlns:a16="http://schemas.microsoft.com/office/drawing/2014/main" id="{85CBC5C6-55A8-5DAD-9CB5-57CE1C858DBF}"/>
                </a:ext>
              </a:extLst>
            </p:cNvPr>
            <p:cNvSpPr/>
            <p:nvPr/>
          </p:nvSpPr>
          <p:spPr>
            <a:xfrm>
              <a:off x="5144876" y="886631"/>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9" name="Oval 58">
              <a:extLst>
                <a:ext uri="{FF2B5EF4-FFF2-40B4-BE49-F238E27FC236}">
                  <a16:creationId xmlns:a16="http://schemas.microsoft.com/office/drawing/2014/main" id="{F8A4F445-4CE9-8E7B-3CBC-10AFCCB2696F}"/>
                </a:ext>
              </a:extLst>
            </p:cNvPr>
            <p:cNvSpPr/>
            <p:nvPr/>
          </p:nvSpPr>
          <p:spPr>
            <a:xfrm>
              <a:off x="5101264" y="2356549"/>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0" name="Oval 59">
              <a:extLst>
                <a:ext uri="{FF2B5EF4-FFF2-40B4-BE49-F238E27FC236}">
                  <a16:creationId xmlns:a16="http://schemas.microsoft.com/office/drawing/2014/main" id="{B7DF0A38-B586-11B2-6F53-929EB324FB6F}"/>
                </a:ext>
              </a:extLst>
            </p:cNvPr>
            <p:cNvSpPr/>
            <p:nvPr/>
          </p:nvSpPr>
          <p:spPr>
            <a:xfrm>
              <a:off x="5079356" y="71603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1" name="Oval 60">
              <a:extLst>
                <a:ext uri="{FF2B5EF4-FFF2-40B4-BE49-F238E27FC236}">
                  <a16:creationId xmlns:a16="http://schemas.microsoft.com/office/drawing/2014/main" id="{F787C6CC-C1F2-8068-ED79-E29357AA5EC4}"/>
                </a:ext>
              </a:extLst>
            </p:cNvPr>
            <p:cNvSpPr/>
            <p:nvPr/>
          </p:nvSpPr>
          <p:spPr>
            <a:xfrm>
              <a:off x="5220320" y="133991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2" name="Oval 61">
              <a:extLst>
                <a:ext uri="{FF2B5EF4-FFF2-40B4-BE49-F238E27FC236}">
                  <a16:creationId xmlns:a16="http://schemas.microsoft.com/office/drawing/2014/main" id="{AB9A84FD-C5DE-DB51-E3D3-ECB657EC65F7}"/>
                </a:ext>
              </a:extLst>
            </p:cNvPr>
            <p:cNvSpPr/>
            <p:nvPr/>
          </p:nvSpPr>
          <p:spPr>
            <a:xfrm>
              <a:off x="5187033" y="184171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3" name="Oval 62">
              <a:extLst>
                <a:ext uri="{FF2B5EF4-FFF2-40B4-BE49-F238E27FC236}">
                  <a16:creationId xmlns:a16="http://schemas.microsoft.com/office/drawing/2014/main" id="{4F4F7B8D-B152-AF2D-1DE2-C66E52FFE198}"/>
                </a:ext>
              </a:extLst>
            </p:cNvPr>
            <p:cNvSpPr/>
            <p:nvPr/>
          </p:nvSpPr>
          <p:spPr>
            <a:xfrm>
              <a:off x="5310015" y="9832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4" name="Oval 63">
              <a:extLst>
                <a:ext uri="{FF2B5EF4-FFF2-40B4-BE49-F238E27FC236}">
                  <a16:creationId xmlns:a16="http://schemas.microsoft.com/office/drawing/2014/main" id="{3B7B95BF-5421-8F4E-010E-E0DEEFD1C08D}"/>
                </a:ext>
              </a:extLst>
            </p:cNvPr>
            <p:cNvSpPr/>
            <p:nvPr/>
          </p:nvSpPr>
          <p:spPr>
            <a:xfrm>
              <a:off x="5327820" y="1566559"/>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5" name="Oval 64">
              <a:extLst>
                <a:ext uri="{FF2B5EF4-FFF2-40B4-BE49-F238E27FC236}">
                  <a16:creationId xmlns:a16="http://schemas.microsoft.com/office/drawing/2014/main" id="{DCCE56BC-68F7-2307-5F46-41B3B23F08C3}"/>
                </a:ext>
              </a:extLst>
            </p:cNvPr>
            <p:cNvSpPr/>
            <p:nvPr/>
          </p:nvSpPr>
          <p:spPr>
            <a:xfrm>
              <a:off x="5321999" y="1794456"/>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6" name="Oval 65">
              <a:extLst>
                <a:ext uri="{FF2B5EF4-FFF2-40B4-BE49-F238E27FC236}">
                  <a16:creationId xmlns:a16="http://schemas.microsoft.com/office/drawing/2014/main" id="{731768D2-99E4-C3D8-2667-D972F363B22D}"/>
                </a:ext>
              </a:extLst>
            </p:cNvPr>
            <p:cNvSpPr/>
            <p:nvPr/>
          </p:nvSpPr>
          <p:spPr>
            <a:xfrm>
              <a:off x="5224127" y="241131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7" name="Oval 66">
              <a:extLst>
                <a:ext uri="{FF2B5EF4-FFF2-40B4-BE49-F238E27FC236}">
                  <a16:creationId xmlns:a16="http://schemas.microsoft.com/office/drawing/2014/main" id="{35EAE7E4-AC5E-5BE1-B900-A594A7AADE17}"/>
                </a:ext>
              </a:extLst>
            </p:cNvPr>
            <p:cNvSpPr/>
            <p:nvPr/>
          </p:nvSpPr>
          <p:spPr>
            <a:xfrm>
              <a:off x="5128294" y="666630"/>
              <a:ext cx="265067"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8" name="Oval 67">
              <a:extLst>
                <a:ext uri="{FF2B5EF4-FFF2-40B4-BE49-F238E27FC236}">
                  <a16:creationId xmlns:a16="http://schemas.microsoft.com/office/drawing/2014/main" id="{0FEB8D76-0221-C1FA-D989-9074CC53CCCF}"/>
                </a:ext>
              </a:extLst>
            </p:cNvPr>
            <p:cNvSpPr/>
            <p:nvPr/>
          </p:nvSpPr>
          <p:spPr>
            <a:xfrm rot="1674560">
              <a:off x="5062563" y="1124077"/>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9" name="Oval 68">
              <a:extLst>
                <a:ext uri="{FF2B5EF4-FFF2-40B4-BE49-F238E27FC236}">
                  <a16:creationId xmlns:a16="http://schemas.microsoft.com/office/drawing/2014/main" id="{F41F22C7-D91F-1F70-6D1F-8B3A655D99DF}"/>
                </a:ext>
              </a:extLst>
            </p:cNvPr>
            <p:cNvSpPr/>
            <p:nvPr/>
          </p:nvSpPr>
          <p:spPr>
            <a:xfrm rot="3942739">
              <a:off x="5206037" y="2402918"/>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0" name="Oval 69">
              <a:extLst>
                <a:ext uri="{FF2B5EF4-FFF2-40B4-BE49-F238E27FC236}">
                  <a16:creationId xmlns:a16="http://schemas.microsoft.com/office/drawing/2014/main" id="{14088DF7-7922-5DE6-2100-1FAB7D7752FA}"/>
                </a:ext>
              </a:extLst>
            </p:cNvPr>
            <p:cNvSpPr/>
            <p:nvPr/>
          </p:nvSpPr>
          <p:spPr>
            <a:xfrm rot="3942739">
              <a:off x="5065358" y="142266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1" name="Oval 70">
              <a:extLst>
                <a:ext uri="{FF2B5EF4-FFF2-40B4-BE49-F238E27FC236}">
                  <a16:creationId xmlns:a16="http://schemas.microsoft.com/office/drawing/2014/main" id="{F69CBB1E-A691-FEDD-81E7-D0F2FE178CDD}"/>
                </a:ext>
              </a:extLst>
            </p:cNvPr>
            <p:cNvSpPr/>
            <p:nvPr/>
          </p:nvSpPr>
          <p:spPr>
            <a:xfrm rot="3942739">
              <a:off x="5108815" y="2234919"/>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2" name="Oval 71">
              <a:extLst>
                <a:ext uri="{FF2B5EF4-FFF2-40B4-BE49-F238E27FC236}">
                  <a16:creationId xmlns:a16="http://schemas.microsoft.com/office/drawing/2014/main" id="{C64FD0AC-812D-88B6-751B-C42AB3E9F4D8}"/>
                </a:ext>
              </a:extLst>
            </p:cNvPr>
            <p:cNvSpPr/>
            <p:nvPr/>
          </p:nvSpPr>
          <p:spPr>
            <a:xfrm rot="3942739">
              <a:off x="5168387" y="147574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3" name="Oval 72">
              <a:extLst>
                <a:ext uri="{FF2B5EF4-FFF2-40B4-BE49-F238E27FC236}">
                  <a16:creationId xmlns:a16="http://schemas.microsoft.com/office/drawing/2014/main" id="{AE5D8571-4C28-2C6B-AC85-DBFC75D9FCDD}"/>
                </a:ext>
              </a:extLst>
            </p:cNvPr>
            <p:cNvSpPr/>
            <p:nvPr/>
          </p:nvSpPr>
          <p:spPr>
            <a:xfrm rot="3942739">
              <a:off x="5033179" y="1061771"/>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4" name="Oval 73">
              <a:extLst>
                <a:ext uri="{FF2B5EF4-FFF2-40B4-BE49-F238E27FC236}">
                  <a16:creationId xmlns:a16="http://schemas.microsoft.com/office/drawing/2014/main" id="{A7CEF668-7B50-878C-8DCA-77E8B724A170}"/>
                </a:ext>
              </a:extLst>
            </p:cNvPr>
            <p:cNvSpPr/>
            <p:nvPr/>
          </p:nvSpPr>
          <p:spPr>
            <a:xfrm>
              <a:off x="5118986" y="1586930"/>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5" name="Oval 74">
              <a:extLst>
                <a:ext uri="{FF2B5EF4-FFF2-40B4-BE49-F238E27FC236}">
                  <a16:creationId xmlns:a16="http://schemas.microsoft.com/office/drawing/2014/main" id="{BB5C627C-9A46-25E2-F429-006BD8DD0E9B}"/>
                </a:ext>
              </a:extLst>
            </p:cNvPr>
            <p:cNvSpPr/>
            <p:nvPr/>
          </p:nvSpPr>
          <p:spPr>
            <a:xfrm>
              <a:off x="5152978" y="211986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6" name="Oval 75">
              <a:extLst>
                <a:ext uri="{FF2B5EF4-FFF2-40B4-BE49-F238E27FC236}">
                  <a16:creationId xmlns:a16="http://schemas.microsoft.com/office/drawing/2014/main" id="{FDEC6A8D-789A-5A7B-EF42-154E914EB1EF}"/>
                </a:ext>
              </a:extLst>
            </p:cNvPr>
            <p:cNvSpPr/>
            <p:nvPr/>
          </p:nvSpPr>
          <p:spPr>
            <a:xfrm>
              <a:off x="5346160" y="2134240"/>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7" name="Oval 76">
              <a:extLst>
                <a:ext uri="{FF2B5EF4-FFF2-40B4-BE49-F238E27FC236}">
                  <a16:creationId xmlns:a16="http://schemas.microsoft.com/office/drawing/2014/main" id="{FB5E53FC-3DCF-FF44-7EB4-02691FC19D9F}"/>
                </a:ext>
              </a:extLst>
            </p:cNvPr>
            <p:cNvSpPr/>
            <p:nvPr/>
          </p:nvSpPr>
          <p:spPr>
            <a:xfrm>
              <a:off x="5106151" y="18293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8" name="Oval 77">
              <a:extLst>
                <a:ext uri="{FF2B5EF4-FFF2-40B4-BE49-F238E27FC236}">
                  <a16:creationId xmlns:a16="http://schemas.microsoft.com/office/drawing/2014/main" id="{5FBB66DA-535D-F366-966C-500BE7D05447}"/>
                </a:ext>
              </a:extLst>
            </p:cNvPr>
            <p:cNvSpPr/>
            <p:nvPr/>
          </p:nvSpPr>
          <p:spPr>
            <a:xfrm>
              <a:off x="5264652" y="705341"/>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79" name="Group 78">
            <a:extLst>
              <a:ext uri="{FF2B5EF4-FFF2-40B4-BE49-F238E27FC236}">
                <a16:creationId xmlns:a16="http://schemas.microsoft.com/office/drawing/2014/main" id="{2605B651-2025-9FC3-6BD9-9C316D3999AA}"/>
              </a:ext>
            </a:extLst>
          </p:cNvPr>
          <p:cNvGrpSpPr/>
          <p:nvPr/>
        </p:nvGrpSpPr>
        <p:grpSpPr>
          <a:xfrm>
            <a:off x="6385935" y="4381113"/>
            <a:ext cx="354068" cy="1514520"/>
            <a:chOff x="6633355" y="698930"/>
            <a:chExt cx="472090" cy="2019360"/>
          </a:xfrm>
        </p:grpSpPr>
        <p:sp>
          <p:nvSpPr>
            <p:cNvPr id="80" name="Oval 79">
              <a:extLst>
                <a:ext uri="{FF2B5EF4-FFF2-40B4-BE49-F238E27FC236}">
                  <a16:creationId xmlns:a16="http://schemas.microsoft.com/office/drawing/2014/main" id="{1BF1BE81-F5D7-B46B-89AD-4F23B59638D1}"/>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1" name="Oval 80">
              <a:extLst>
                <a:ext uri="{FF2B5EF4-FFF2-40B4-BE49-F238E27FC236}">
                  <a16:creationId xmlns:a16="http://schemas.microsoft.com/office/drawing/2014/main" id="{160EE8DE-76A6-FEAA-4834-2DEBCF0D9A05}"/>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2" name="Oval 81">
              <a:extLst>
                <a:ext uri="{FF2B5EF4-FFF2-40B4-BE49-F238E27FC236}">
                  <a16:creationId xmlns:a16="http://schemas.microsoft.com/office/drawing/2014/main" id="{189DE92F-E1E0-625A-48DD-0F6270C9AB1A}"/>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3" name="Oval 82">
              <a:extLst>
                <a:ext uri="{FF2B5EF4-FFF2-40B4-BE49-F238E27FC236}">
                  <a16:creationId xmlns:a16="http://schemas.microsoft.com/office/drawing/2014/main" id="{D3617F39-0ADE-5241-1462-27209203A800}"/>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4" name="Oval 83">
              <a:extLst>
                <a:ext uri="{FF2B5EF4-FFF2-40B4-BE49-F238E27FC236}">
                  <a16:creationId xmlns:a16="http://schemas.microsoft.com/office/drawing/2014/main" id="{720E4915-57AF-0BD3-685A-08DA0BEA7531}"/>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5" name="Oval 84">
              <a:extLst>
                <a:ext uri="{FF2B5EF4-FFF2-40B4-BE49-F238E27FC236}">
                  <a16:creationId xmlns:a16="http://schemas.microsoft.com/office/drawing/2014/main" id="{FCDE0C09-65CE-DC5D-AD77-5CB24297D117}"/>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6" name="Oval 85">
              <a:extLst>
                <a:ext uri="{FF2B5EF4-FFF2-40B4-BE49-F238E27FC236}">
                  <a16:creationId xmlns:a16="http://schemas.microsoft.com/office/drawing/2014/main" id="{BE16C615-FEAC-EE3B-9977-6A80EABBA86D}"/>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7" name="Oval 86">
              <a:extLst>
                <a:ext uri="{FF2B5EF4-FFF2-40B4-BE49-F238E27FC236}">
                  <a16:creationId xmlns:a16="http://schemas.microsoft.com/office/drawing/2014/main" id="{E7D1F12D-7FBB-9B7A-6D0E-00CA1EEDC840}"/>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8" name="Oval 87">
              <a:extLst>
                <a:ext uri="{FF2B5EF4-FFF2-40B4-BE49-F238E27FC236}">
                  <a16:creationId xmlns:a16="http://schemas.microsoft.com/office/drawing/2014/main" id="{5FEF3C39-180E-619A-3D27-41FD5F53CEB0}"/>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9" name="Oval 88">
              <a:extLst>
                <a:ext uri="{FF2B5EF4-FFF2-40B4-BE49-F238E27FC236}">
                  <a16:creationId xmlns:a16="http://schemas.microsoft.com/office/drawing/2014/main" id="{9DB09248-FF91-A7A9-4CF4-470279EFD394}"/>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0" name="Oval 89">
              <a:extLst>
                <a:ext uri="{FF2B5EF4-FFF2-40B4-BE49-F238E27FC236}">
                  <a16:creationId xmlns:a16="http://schemas.microsoft.com/office/drawing/2014/main" id="{43A7A1FA-33B7-079E-465F-722080A907F8}"/>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1" name="Oval 90">
              <a:extLst>
                <a:ext uri="{FF2B5EF4-FFF2-40B4-BE49-F238E27FC236}">
                  <a16:creationId xmlns:a16="http://schemas.microsoft.com/office/drawing/2014/main" id="{CCDD3474-68BF-759F-B76F-7CAB8D114772}"/>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2" name="Oval 91">
              <a:extLst>
                <a:ext uri="{FF2B5EF4-FFF2-40B4-BE49-F238E27FC236}">
                  <a16:creationId xmlns:a16="http://schemas.microsoft.com/office/drawing/2014/main" id="{5C2130F6-633C-24F9-4614-8C14A73B03BF}"/>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3" name="Oval 92">
              <a:extLst>
                <a:ext uri="{FF2B5EF4-FFF2-40B4-BE49-F238E27FC236}">
                  <a16:creationId xmlns:a16="http://schemas.microsoft.com/office/drawing/2014/main" id="{BA4046B0-3D4B-F827-526F-668BFDB333AD}"/>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4" name="Oval 93">
              <a:extLst>
                <a:ext uri="{FF2B5EF4-FFF2-40B4-BE49-F238E27FC236}">
                  <a16:creationId xmlns:a16="http://schemas.microsoft.com/office/drawing/2014/main" id="{81DAB908-8317-9882-AD0D-439A9547CE78}"/>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5" name="Oval 94">
              <a:extLst>
                <a:ext uri="{FF2B5EF4-FFF2-40B4-BE49-F238E27FC236}">
                  <a16:creationId xmlns:a16="http://schemas.microsoft.com/office/drawing/2014/main" id="{6BC2FEB8-3B6F-BC4D-BE41-A87325E62A34}"/>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6" name="Oval 95">
              <a:extLst>
                <a:ext uri="{FF2B5EF4-FFF2-40B4-BE49-F238E27FC236}">
                  <a16:creationId xmlns:a16="http://schemas.microsoft.com/office/drawing/2014/main" id="{88F4D3DC-2A3E-AAA4-3ABE-9EACA27C664B}"/>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7" name="Oval 96">
              <a:extLst>
                <a:ext uri="{FF2B5EF4-FFF2-40B4-BE49-F238E27FC236}">
                  <a16:creationId xmlns:a16="http://schemas.microsoft.com/office/drawing/2014/main" id="{78D03BAC-F90A-50EF-62B3-600EE8974F0E}"/>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8" name="Oval 97">
              <a:extLst>
                <a:ext uri="{FF2B5EF4-FFF2-40B4-BE49-F238E27FC236}">
                  <a16:creationId xmlns:a16="http://schemas.microsoft.com/office/drawing/2014/main" id="{EED3C387-E4D2-C234-A199-FAB9DA9DA97C}"/>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ndara"/>
                <a:ea typeface="+mn-ea"/>
                <a:cs typeface="+mn-cs"/>
              </a:endParaRPr>
            </a:p>
          </p:txBody>
        </p:sp>
      </p:grpSp>
      <p:grpSp>
        <p:nvGrpSpPr>
          <p:cNvPr id="99" name="Group 98">
            <a:extLst>
              <a:ext uri="{FF2B5EF4-FFF2-40B4-BE49-F238E27FC236}">
                <a16:creationId xmlns:a16="http://schemas.microsoft.com/office/drawing/2014/main" id="{30D8B33F-D12A-FB65-DCB2-7947043529C8}"/>
              </a:ext>
            </a:extLst>
          </p:cNvPr>
          <p:cNvGrpSpPr/>
          <p:nvPr/>
        </p:nvGrpSpPr>
        <p:grpSpPr>
          <a:xfrm>
            <a:off x="5098387" y="168125"/>
            <a:ext cx="378610" cy="1509896"/>
            <a:chOff x="5031332" y="666630"/>
            <a:chExt cx="504813" cy="2013195"/>
          </a:xfrm>
        </p:grpSpPr>
        <p:sp>
          <p:nvSpPr>
            <p:cNvPr id="100" name="Oval 99">
              <a:extLst>
                <a:ext uri="{FF2B5EF4-FFF2-40B4-BE49-F238E27FC236}">
                  <a16:creationId xmlns:a16="http://schemas.microsoft.com/office/drawing/2014/main" id="{81F4808A-DE45-FA5A-BE32-961313A6D654}"/>
                </a:ext>
              </a:extLst>
            </p:cNvPr>
            <p:cNvSpPr/>
            <p:nvPr/>
          </p:nvSpPr>
          <p:spPr>
            <a:xfrm rot="16200000">
              <a:off x="5020536" y="2319182"/>
              <a:ext cx="189596" cy="132009"/>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1" name="Oval 100">
              <a:extLst>
                <a:ext uri="{FF2B5EF4-FFF2-40B4-BE49-F238E27FC236}">
                  <a16:creationId xmlns:a16="http://schemas.microsoft.com/office/drawing/2014/main" id="{68D1D665-76CE-EB2D-D415-B3D428D6CB18}"/>
                </a:ext>
              </a:extLst>
            </p:cNvPr>
            <p:cNvSpPr/>
            <p:nvPr/>
          </p:nvSpPr>
          <p:spPr>
            <a:xfrm>
              <a:off x="5092621" y="1971405"/>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2" name="Oval 101">
              <a:extLst>
                <a:ext uri="{FF2B5EF4-FFF2-40B4-BE49-F238E27FC236}">
                  <a16:creationId xmlns:a16="http://schemas.microsoft.com/office/drawing/2014/main" id="{532B0CA2-3716-7F50-386C-7CB00305FCD5}"/>
                </a:ext>
              </a:extLst>
            </p:cNvPr>
            <p:cNvSpPr/>
            <p:nvPr/>
          </p:nvSpPr>
          <p:spPr>
            <a:xfrm>
              <a:off x="5265208" y="108038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3" name="Oval 102">
              <a:extLst>
                <a:ext uri="{FF2B5EF4-FFF2-40B4-BE49-F238E27FC236}">
                  <a16:creationId xmlns:a16="http://schemas.microsoft.com/office/drawing/2014/main" id="{F8173DF9-0769-D1D9-9B25-A2FFE209C223}"/>
                </a:ext>
              </a:extLst>
            </p:cNvPr>
            <p:cNvSpPr/>
            <p:nvPr/>
          </p:nvSpPr>
          <p:spPr>
            <a:xfrm>
              <a:off x="5144876" y="886631"/>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4" name="Oval 103">
              <a:extLst>
                <a:ext uri="{FF2B5EF4-FFF2-40B4-BE49-F238E27FC236}">
                  <a16:creationId xmlns:a16="http://schemas.microsoft.com/office/drawing/2014/main" id="{64B56016-442E-884B-5153-0CD7D7628799}"/>
                </a:ext>
              </a:extLst>
            </p:cNvPr>
            <p:cNvSpPr/>
            <p:nvPr/>
          </p:nvSpPr>
          <p:spPr>
            <a:xfrm>
              <a:off x="5101264" y="2356549"/>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5" name="Oval 104">
              <a:extLst>
                <a:ext uri="{FF2B5EF4-FFF2-40B4-BE49-F238E27FC236}">
                  <a16:creationId xmlns:a16="http://schemas.microsoft.com/office/drawing/2014/main" id="{DA57D619-45EA-766C-E1CE-80F11863E23B}"/>
                </a:ext>
              </a:extLst>
            </p:cNvPr>
            <p:cNvSpPr/>
            <p:nvPr/>
          </p:nvSpPr>
          <p:spPr>
            <a:xfrm>
              <a:off x="5079356" y="71603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6" name="Oval 105">
              <a:extLst>
                <a:ext uri="{FF2B5EF4-FFF2-40B4-BE49-F238E27FC236}">
                  <a16:creationId xmlns:a16="http://schemas.microsoft.com/office/drawing/2014/main" id="{DC25ED71-38D4-62EA-5EB1-4425A93F56A8}"/>
                </a:ext>
              </a:extLst>
            </p:cNvPr>
            <p:cNvSpPr/>
            <p:nvPr/>
          </p:nvSpPr>
          <p:spPr>
            <a:xfrm>
              <a:off x="5220320" y="133991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7" name="Oval 106">
              <a:extLst>
                <a:ext uri="{FF2B5EF4-FFF2-40B4-BE49-F238E27FC236}">
                  <a16:creationId xmlns:a16="http://schemas.microsoft.com/office/drawing/2014/main" id="{25E36FED-CE43-5209-B67A-A6394008949E}"/>
                </a:ext>
              </a:extLst>
            </p:cNvPr>
            <p:cNvSpPr/>
            <p:nvPr/>
          </p:nvSpPr>
          <p:spPr>
            <a:xfrm>
              <a:off x="5187033" y="184171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8" name="Oval 107">
              <a:extLst>
                <a:ext uri="{FF2B5EF4-FFF2-40B4-BE49-F238E27FC236}">
                  <a16:creationId xmlns:a16="http://schemas.microsoft.com/office/drawing/2014/main" id="{2C7B6677-DCC1-638B-8160-3D1CC1E8EB3E}"/>
                </a:ext>
              </a:extLst>
            </p:cNvPr>
            <p:cNvSpPr/>
            <p:nvPr/>
          </p:nvSpPr>
          <p:spPr>
            <a:xfrm>
              <a:off x="5310015" y="9832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9" name="Oval 108">
              <a:extLst>
                <a:ext uri="{FF2B5EF4-FFF2-40B4-BE49-F238E27FC236}">
                  <a16:creationId xmlns:a16="http://schemas.microsoft.com/office/drawing/2014/main" id="{7CCCEDA7-EDA8-5736-5F49-F6547FB97ACE}"/>
                </a:ext>
              </a:extLst>
            </p:cNvPr>
            <p:cNvSpPr/>
            <p:nvPr/>
          </p:nvSpPr>
          <p:spPr>
            <a:xfrm>
              <a:off x="5327820" y="1566559"/>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0" name="Oval 109">
              <a:extLst>
                <a:ext uri="{FF2B5EF4-FFF2-40B4-BE49-F238E27FC236}">
                  <a16:creationId xmlns:a16="http://schemas.microsoft.com/office/drawing/2014/main" id="{E4E6893B-CEA6-BC29-32D6-997FBEC648F1}"/>
                </a:ext>
              </a:extLst>
            </p:cNvPr>
            <p:cNvSpPr/>
            <p:nvPr/>
          </p:nvSpPr>
          <p:spPr>
            <a:xfrm>
              <a:off x="5321999" y="1794456"/>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1" name="Oval 110">
              <a:extLst>
                <a:ext uri="{FF2B5EF4-FFF2-40B4-BE49-F238E27FC236}">
                  <a16:creationId xmlns:a16="http://schemas.microsoft.com/office/drawing/2014/main" id="{B46F95AD-46CC-8CCB-00EF-BEF93ED64F16}"/>
                </a:ext>
              </a:extLst>
            </p:cNvPr>
            <p:cNvSpPr/>
            <p:nvPr/>
          </p:nvSpPr>
          <p:spPr>
            <a:xfrm>
              <a:off x="5224127" y="241131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2" name="Oval 111">
              <a:extLst>
                <a:ext uri="{FF2B5EF4-FFF2-40B4-BE49-F238E27FC236}">
                  <a16:creationId xmlns:a16="http://schemas.microsoft.com/office/drawing/2014/main" id="{E5D4EF05-9071-85B1-91EA-20857FFC19C7}"/>
                </a:ext>
              </a:extLst>
            </p:cNvPr>
            <p:cNvSpPr/>
            <p:nvPr/>
          </p:nvSpPr>
          <p:spPr>
            <a:xfrm>
              <a:off x="5128294" y="666630"/>
              <a:ext cx="265067"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3" name="Oval 112">
              <a:extLst>
                <a:ext uri="{FF2B5EF4-FFF2-40B4-BE49-F238E27FC236}">
                  <a16:creationId xmlns:a16="http://schemas.microsoft.com/office/drawing/2014/main" id="{630FC73E-EA63-7B93-6105-EE2F897B8E9D}"/>
                </a:ext>
              </a:extLst>
            </p:cNvPr>
            <p:cNvSpPr/>
            <p:nvPr/>
          </p:nvSpPr>
          <p:spPr>
            <a:xfrm rot="1674560">
              <a:off x="5062563" y="1124077"/>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4" name="Oval 113">
              <a:extLst>
                <a:ext uri="{FF2B5EF4-FFF2-40B4-BE49-F238E27FC236}">
                  <a16:creationId xmlns:a16="http://schemas.microsoft.com/office/drawing/2014/main" id="{609DA55F-921B-72F7-B730-79579265C9CC}"/>
                </a:ext>
              </a:extLst>
            </p:cNvPr>
            <p:cNvSpPr/>
            <p:nvPr/>
          </p:nvSpPr>
          <p:spPr>
            <a:xfrm rot="3942739">
              <a:off x="5206037" y="2402918"/>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5" name="Oval 114">
              <a:extLst>
                <a:ext uri="{FF2B5EF4-FFF2-40B4-BE49-F238E27FC236}">
                  <a16:creationId xmlns:a16="http://schemas.microsoft.com/office/drawing/2014/main" id="{25C4D93C-D547-E742-8920-B5621E59F9A5}"/>
                </a:ext>
              </a:extLst>
            </p:cNvPr>
            <p:cNvSpPr/>
            <p:nvPr/>
          </p:nvSpPr>
          <p:spPr>
            <a:xfrm rot="3942739">
              <a:off x="5065358" y="142266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6" name="Oval 115">
              <a:extLst>
                <a:ext uri="{FF2B5EF4-FFF2-40B4-BE49-F238E27FC236}">
                  <a16:creationId xmlns:a16="http://schemas.microsoft.com/office/drawing/2014/main" id="{41A79A0E-3671-1690-3F44-CFDC91A012FF}"/>
                </a:ext>
              </a:extLst>
            </p:cNvPr>
            <p:cNvSpPr/>
            <p:nvPr/>
          </p:nvSpPr>
          <p:spPr>
            <a:xfrm rot="3942739">
              <a:off x="5108815" y="2234919"/>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7" name="Oval 116">
              <a:extLst>
                <a:ext uri="{FF2B5EF4-FFF2-40B4-BE49-F238E27FC236}">
                  <a16:creationId xmlns:a16="http://schemas.microsoft.com/office/drawing/2014/main" id="{7AB4C907-204C-E7B5-5990-0177E58EB74F}"/>
                </a:ext>
              </a:extLst>
            </p:cNvPr>
            <p:cNvSpPr/>
            <p:nvPr/>
          </p:nvSpPr>
          <p:spPr>
            <a:xfrm rot="3942739">
              <a:off x="5168387" y="147574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8" name="Oval 117">
              <a:extLst>
                <a:ext uri="{FF2B5EF4-FFF2-40B4-BE49-F238E27FC236}">
                  <a16:creationId xmlns:a16="http://schemas.microsoft.com/office/drawing/2014/main" id="{AAF8E5D3-FE56-FB2E-2346-C048DC11D04E}"/>
                </a:ext>
              </a:extLst>
            </p:cNvPr>
            <p:cNvSpPr/>
            <p:nvPr/>
          </p:nvSpPr>
          <p:spPr>
            <a:xfrm rot="3942739">
              <a:off x="5033179" y="1061771"/>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9" name="Oval 118">
              <a:extLst>
                <a:ext uri="{FF2B5EF4-FFF2-40B4-BE49-F238E27FC236}">
                  <a16:creationId xmlns:a16="http://schemas.microsoft.com/office/drawing/2014/main" id="{91FA0111-D292-5CEA-E58A-D1E2E78751E7}"/>
                </a:ext>
              </a:extLst>
            </p:cNvPr>
            <p:cNvSpPr/>
            <p:nvPr/>
          </p:nvSpPr>
          <p:spPr>
            <a:xfrm>
              <a:off x="5118986" y="1586930"/>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0" name="Oval 119">
              <a:extLst>
                <a:ext uri="{FF2B5EF4-FFF2-40B4-BE49-F238E27FC236}">
                  <a16:creationId xmlns:a16="http://schemas.microsoft.com/office/drawing/2014/main" id="{0675DBF0-291A-078C-2E32-F9626E1E687A}"/>
                </a:ext>
              </a:extLst>
            </p:cNvPr>
            <p:cNvSpPr/>
            <p:nvPr/>
          </p:nvSpPr>
          <p:spPr>
            <a:xfrm>
              <a:off x="5152978" y="211986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1" name="Oval 120">
              <a:extLst>
                <a:ext uri="{FF2B5EF4-FFF2-40B4-BE49-F238E27FC236}">
                  <a16:creationId xmlns:a16="http://schemas.microsoft.com/office/drawing/2014/main" id="{1BC143DD-5812-C556-D99C-05B3FBD3043C}"/>
                </a:ext>
              </a:extLst>
            </p:cNvPr>
            <p:cNvSpPr/>
            <p:nvPr/>
          </p:nvSpPr>
          <p:spPr>
            <a:xfrm>
              <a:off x="5346160" y="2134240"/>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2" name="Oval 121">
              <a:extLst>
                <a:ext uri="{FF2B5EF4-FFF2-40B4-BE49-F238E27FC236}">
                  <a16:creationId xmlns:a16="http://schemas.microsoft.com/office/drawing/2014/main" id="{5533F2E3-CF16-5D00-5730-8216DE2A1BAA}"/>
                </a:ext>
              </a:extLst>
            </p:cNvPr>
            <p:cNvSpPr/>
            <p:nvPr/>
          </p:nvSpPr>
          <p:spPr>
            <a:xfrm>
              <a:off x="5106151" y="18293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3" name="Oval 122">
              <a:extLst>
                <a:ext uri="{FF2B5EF4-FFF2-40B4-BE49-F238E27FC236}">
                  <a16:creationId xmlns:a16="http://schemas.microsoft.com/office/drawing/2014/main" id="{A6F5E72D-6413-730D-D0C3-AB712520BCA5}"/>
                </a:ext>
              </a:extLst>
            </p:cNvPr>
            <p:cNvSpPr/>
            <p:nvPr/>
          </p:nvSpPr>
          <p:spPr>
            <a:xfrm>
              <a:off x="5264652" y="705341"/>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124" name="Group 123">
            <a:extLst>
              <a:ext uri="{FF2B5EF4-FFF2-40B4-BE49-F238E27FC236}">
                <a16:creationId xmlns:a16="http://schemas.microsoft.com/office/drawing/2014/main" id="{F49C48D7-9BD8-333C-730D-6D5E4EC0CDCA}"/>
              </a:ext>
            </a:extLst>
          </p:cNvPr>
          <p:cNvGrpSpPr/>
          <p:nvPr/>
        </p:nvGrpSpPr>
        <p:grpSpPr>
          <a:xfrm>
            <a:off x="6347626" y="239746"/>
            <a:ext cx="354068" cy="1514520"/>
            <a:chOff x="6633355" y="698930"/>
            <a:chExt cx="472090" cy="2019360"/>
          </a:xfrm>
        </p:grpSpPr>
        <p:sp>
          <p:nvSpPr>
            <p:cNvPr id="125" name="Oval 124">
              <a:extLst>
                <a:ext uri="{FF2B5EF4-FFF2-40B4-BE49-F238E27FC236}">
                  <a16:creationId xmlns:a16="http://schemas.microsoft.com/office/drawing/2014/main" id="{6756412D-A075-19B7-1CFB-748CC07CA4ED}"/>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6" name="Oval 125">
              <a:extLst>
                <a:ext uri="{FF2B5EF4-FFF2-40B4-BE49-F238E27FC236}">
                  <a16:creationId xmlns:a16="http://schemas.microsoft.com/office/drawing/2014/main" id="{840B6CDF-4354-41A3-BA3E-47BCB39A22B5}"/>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7" name="Oval 126">
              <a:extLst>
                <a:ext uri="{FF2B5EF4-FFF2-40B4-BE49-F238E27FC236}">
                  <a16:creationId xmlns:a16="http://schemas.microsoft.com/office/drawing/2014/main" id="{7782E460-11F4-C828-0A36-5F25A5066054}"/>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8" name="Oval 127">
              <a:extLst>
                <a:ext uri="{FF2B5EF4-FFF2-40B4-BE49-F238E27FC236}">
                  <a16:creationId xmlns:a16="http://schemas.microsoft.com/office/drawing/2014/main" id="{EB2B6F6F-27EB-A0CD-6316-1C0BB39CF681}"/>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9" name="Oval 128">
              <a:extLst>
                <a:ext uri="{FF2B5EF4-FFF2-40B4-BE49-F238E27FC236}">
                  <a16:creationId xmlns:a16="http://schemas.microsoft.com/office/drawing/2014/main" id="{8F933FEE-989B-9E9F-B58B-F30FBF38E9DF}"/>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0" name="Oval 129">
              <a:extLst>
                <a:ext uri="{FF2B5EF4-FFF2-40B4-BE49-F238E27FC236}">
                  <a16:creationId xmlns:a16="http://schemas.microsoft.com/office/drawing/2014/main" id="{3F20AF02-5505-2EAC-9824-130B71050EEA}"/>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1" name="Oval 130">
              <a:extLst>
                <a:ext uri="{FF2B5EF4-FFF2-40B4-BE49-F238E27FC236}">
                  <a16:creationId xmlns:a16="http://schemas.microsoft.com/office/drawing/2014/main" id="{51E135D1-417F-C7CE-1FAA-F94A47E76D19}"/>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2" name="Oval 131">
              <a:extLst>
                <a:ext uri="{FF2B5EF4-FFF2-40B4-BE49-F238E27FC236}">
                  <a16:creationId xmlns:a16="http://schemas.microsoft.com/office/drawing/2014/main" id="{BFA38EE5-F770-E5C1-8DDE-8164D6D8DD8A}"/>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3" name="Oval 132">
              <a:extLst>
                <a:ext uri="{FF2B5EF4-FFF2-40B4-BE49-F238E27FC236}">
                  <a16:creationId xmlns:a16="http://schemas.microsoft.com/office/drawing/2014/main" id="{688175ED-E9AA-5DE0-648B-B02622A14E3C}"/>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4" name="Oval 133">
              <a:extLst>
                <a:ext uri="{FF2B5EF4-FFF2-40B4-BE49-F238E27FC236}">
                  <a16:creationId xmlns:a16="http://schemas.microsoft.com/office/drawing/2014/main" id="{304F2CA1-6864-39AF-A41B-04A4F419B57E}"/>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5" name="Oval 134">
              <a:extLst>
                <a:ext uri="{FF2B5EF4-FFF2-40B4-BE49-F238E27FC236}">
                  <a16:creationId xmlns:a16="http://schemas.microsoft.com/office/drawing/2014/main" id="{AC600246-5D43-22C0-8BC9-968A9E7DE5E6}"/>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6" name="Oval 135">
              <a:extLst>
                <a:ext uri="{FF2B5EF4-FFF2-40B4-BE49-F238E27FC236}">
                  <a16:creationId xmlns:a16="http://schemas.microsoft.com/office/drawing/2014/main" id="{400B1B76-795A-E21F-5EF9-3B6A8167D762}"/>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7" name="Oval 136">
              <a:extLst>
                <a:ext uri="{FF2B5EF4-FFF2-40B4-BE49-F238E27FC236}">
                  <a16:creationId xmlns:a16="http://schemas.microsoft.com/office/drawing/2014/main" id="{2B5BE19C-6CA4-7DCE-2C84-2DC91584F92B}"/>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8" name="Oval 137">
              <a:extLst>
                <a:ext uri="{FF2B5EF4-FFF2-40B4-BE49-F238E27FC236}">
                  <a16:creationId xmlns:a16="http://schemas.microsoft.com/office/drawing/2014/main" id="{0577F302-AD95-FB80-0738-0F2EEB840589}"/>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9" name="Oval 138">
              <a:extLst>
                <a:ext uri="{FF2B5EF4-FFF2-40B4-BE49-F238E27FC236}">
                  <a16:creationId xmlns:a16="http://schemas.microsoft.com/office/drawing/2014/main" id="{2763577C-845B-B9B5-E584-4DC2359624F0}"/>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0" name="Oval 139">
              <a:extLst>
                <a:ext uri="{FF2B5EF4-FFF2-40B4-BE49-F238E27FC236}">
                  <a16:creationId xmlns:a16="http://schemas.microsoft.com/office/drawing/2014/main" id="{061894B2-BDAC-B140-D334-0A545410DF92}"/>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1" name="Oval 140">
              <a:extLst>
                <a:ext uri="{FF2B5EF4-FFF2-40B4-BE49-F238E27FC236}">
                  <a16:creationId xmlns:a16="http://schemas.microsoft.com/office/drawing/2014/main" id="{77F84313-907F-5EE4-F3D7-A0DED814E48D}"/>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2" name="Oval 141">
              <a:extLst>
                <a:ext uri="{FF2B5EF4-FFF2-40B4-BE49-F238E27FC236}">
                  <a16:creationId xmlns:a16="http://schemas.microsoft.com/office/drawing/2014/main" id="{9984ABBC-FF13-B1A0-F990-0CC4903767B0}"/>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3" name="Oval 142">
              <a:extLst>
                <a:ext uri="{FF2B5EF4-FFF2-40B4-BE49-F238E27FC236}">
                  <a16:creationId xmlns:a16="http://schemas.microsoft.com/office/drawing/2014/main" id="{05387AE8-6109-8505-447C-6D436C3BBE00}"/>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144" name="Group 143">
            <a:extLst>
              <a:ext uri="{FF2B5EF4-FFF2-40B4-BE49-F238E27FC236}">
                <a16:creationId xmlns:a16="http://schemas.microsoft.com/office/drawing/2014/main" id="{EE3D00B7-204D-0A99-3A23-310C37A96AF4}"/>
              </a:ext>
            </a:extLst>
          </p:cNvPr>
          <p:cNvGrpSpPr/>
          <p:nvPr/>
        </p:nvGrpSpPr>
        <p:grpSpPr>
          <a:xfrm>
            <a:off x="5096322" y="5204562"/>
            <a:ext cx="378610" cy="1509896"/>
            <a:chOff x="5031332" y="666630"/>
            <a:chExt cx="504813" cy="2013195"/>
          </a:xfrm>
        </p:grpSpPr>
        <p:sp>
          <p:nvSpPr>
            <p:cNvPr id="145" name="Oval 144">
              <a:extLst>
                <a:ext uri="{FF2B5EF4-FFF2-40B4-BE49-F238E27FC236}">
                  <a16:creationId xmlns:a16="http://schemas.microsoft.com/office/drawing/2014/main" id="{4CCE5EFD-4BFD-1C71-AD81-EA2ADC01828D}"/>
                </a:ext>
              </a:extLst>
            </p:cNvPr>
            <p:cNvSpPr/>
            <p:nvPr/>
          </p:nvSpPr>
          <p:spPr>
            <a:xfrm rot="16200000">
              <a:off x="5020536" y="2319182"/>
              <a:ext cx="189596" cy="132009"/>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6" name="Oval 145">
              <a:extLst>
                <a:ext uri="{FF2B5EF4-FFF2-40B4-BE49-F238E27FC236}">
                  <a16:creationId xmlns:a16="http://schemas.microsoft.com/office/drawing/2014/main" id="{74E3B7F1-66A4-2674-DCCE-52A3D8330FD3}"/>
                </a:ext>
              </a:extLst>
            </p:cNvPr>
            <p:cNvSpPr/>
            <p:nvPr/>
          </p:nvSpPr>
          <p:spPr>
            <a:xfrm>
              <a:off x="5092621" y="1971405"/>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7" name="Oval 146">
              <a:extLst>
                <a:ext uri="{FF2B5EF4-FFF2-40B4-BE49-F238E27FC236}">
                  <a16:creationId xmlns:a16="http://schemas.microsoft.com/office/drawing/2014/main" id="{A476A638-DAFC-4258-F943-56F19202D6ED}"/>
                </a:ext>
              </a:extLst>
            </p:cNvPr>
            <p:cNvSpPr/>
            <p:nvPr/>
          </p:nvSpPr>
          <p:spPr>
            <a:xfrm>
              <a:off x="5265208" y="108038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8" name="Oval 147">
              <a:extLst>
                <a:ext uri="{FF2B5EF4-FFF2-40B4-BE49-F238E27FC236}">
                  <a16:creationId xmlns:a16="http://schemas.microsoft.com/office/drawing/2014/main" id="{49885CE4-5905-AFFC-B968-3DEA94F71902}"/>
                </a:ext>
              </a:extLst>
            </p:cNvPr>
            <p:cNvSpPr/>
            <p:nvPr/>
          </p:nvSpPr>
          <p:spPr>
            <a:xfrm>
              <a:off x="5144876" y="886631"/>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9" name="Oval 148">
              <a:extLst>
                <a:ext uri="{FF2B5EF4-FFF2-40B4-BE49-F238E27FC236}">
                  <a16:creationId xmlns:a16="http://schemas.microsoft.com/office/drawing/2014/main" id="{5A81D4BA-FFA1-7502-AF80-4B3725B362B8}"/>
                </a:ext>
              </a:extLst>
            </p:cNvPr>
            <p:cNvSpPr/>
            <p:nvPr/>
          </p:nvSpPr>
          <p:spPr>
            <a:xfrm>
              <a:off x="5101264" y="2356549"/>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0" name="Oval 149">
              <a:extLst>
                <a:ext uri="{FF2B5EF4-FFF2-40B4-BE49-F238E27FC236}">
                  <a16:creationId xmlns:a16="http://schemas.microsoft.com/office/drawing/2014/main" id="{D8194AFE-F5F9-DCCB-BB0E-3ABC4270B8BD}"/>
                </a:ext>
              </a:extLst>
            </p:cNvPr>
            <p:cNvSpPr/>
            <p:nvPr/>
          </p:nvSpPr>
          <p:spPr>
            <a:xfrm>
              <a:off x="5079356" y="71603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1" name="Oval 150">
              <a:extLst>
                <a:ext uri="{FF2B5EF4-FFF2-40B4-BE49-F238E27FC236}">
                  <a16:creationId xmlns:a16="http://schemas.microsoft.com/office/drawing/2014/main" id="{DF398E56-75CA-BC8E-7678-47EB387C4D98}"/>
                </a:ext>
              </a:extLst>
            </p:cNvPr>
            <p:cNvSpPr/>
            <p:nvPr/>
          </p:nvSpPr>
          <p:spPr>
            <a:xfrm>
              <a:off x="5220320" y="133991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2" name="Oval 151">
              <a:extLst>
                <a:ext uri="{FF2B5EF4-FFF2-40B4-BE49-F238E27FC236}">
                  <a16:creationId xmlns:a16="http://schemas.microsoft.com/office/drawing/2014/main" id="{6D4FC02C-82A7-94FE-C190-4B1A39A4B5E7}"/>
                </a:ext>
              </a:extLst>
            </p:cNvPr>
            <p:cNvSpPr/>
            <p:nvPr/>
          </p:nvSpPr>
          <p:spPr>
            <a:xfrm>
              <a:off x="5187033" y="184171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3" name="Oval 152">
              <a:extLst>
                <a:ext uri="{FF2B5EF4-FFF2-40B4-BE49-F238E27FC236}">
                  <a16:creationId xmlns:a16="http://schemas.microsoft.com/office/drawing/2014/main" id="{A49C9D9C-C20B-BC14-7B1A-CA9E6B78389C}"/>
                </a:ext>
              </a:extLst>
            </p:cNvPr>
            <p:cNvSpPr/>
            <p:nvPr/>
          </p:nvSpPr>
          <p:spPr>
            <a:xfrm>
              <a:off x="5310015" y="9832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4" name="Oval 153">
              <a:extLst>
                <a:ext uri="{FF2B5EF4-FFF2-40B4-BE49-F238E27FC236}">
                  <a16:creationId xmlns:a16="http://schemas.microsoft.com/office/drawing/2014/main" id="{AF2D3CE1-090B-6362-AB5C-BD35140C02E9}"/>
                </a:ext>
              </a:extLst>
            </p:cNvPr>
            <p:cNvSpPr/>
            <p:nvPr/>
          </p:nvSpPr>
          <p:spPr>
            <a:xfrm>
              <a:off x="5327820" y="1566559"/>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5" name="Oval 154">
              <a:extLst>
                <a:ext uri="{FF2B5EF4-FFF2-40B4-BE49-F238E27FC236}">
                  <a16:creationId xmlns:a16="http://schemas.microsoft.com/office/drawing/2014/main" id="{34103796-DD12-A7D0-6C16-34D78DD735FC}"/>
                </a:ext>
              </a:extLst>
            </p:cNvPr>
            <p:cNvSpPr/>
            <p:nvPr/>
          </p:nvSpPr>
          <p:spPr>
            <a:xfrm>
              <a:off x="5321999" y="1794456"/>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6" name="Oval 155">
              <a:extLst>
                <a:ext uri="{FF2B5EF4-FFF2-40B4-BE49-F238E27FC236}">
                  <a16:creationId xmlns:a16="http://schemas.microsoft.com/office/drawing/2014/main" id="{457C34F7-A864-0741-D786-5AACCACB0580}"/>
                </a:ext>
              </a:extLst>
            </p:cNvPr>
            <p:cNvSpPr/>
            <p:nvPr/>
          </p:nvSpPr>
          <p:spPr>
            <a:xfrm>
              <a:off x="5224127" y="241131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7" name="Oval 156">
              <a:extLst>
                <a:ext uri="{FF2B5EF4-FFF2-40B4-BE49-F238E27FC236}">
                  <a16:creationId xmlns:a16="http://schemas.microsoft.com/office/drawing/2014/main" id="{93A4E001-D088-3396-FC7D-43B7E1CAF6CD}"/>
                </a:ext>
              </a:extLst>
            </p:cNvPr>
            <p:cNvSpPr/>
            <p:nvPr/>
          </p:nvSpPr>
          <p:spPr>
            <a:xfrm>
              <a:off x="5128294" y="666630"/>
              <a:ext cx="265067"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8" name="Oval 157">
              <a:extLst>
                <a:ext uri="{FF2B5EF4-FFF2-40B4-BE49-F238E27FC236}">
                  <a16:creationId xmlns:a16="http://schemas.microsoft.com/office/drawing/2014/main" id="{AD205755-07F1-2633-10E8-CF34246116A6}"/>
                </a:ext>
              </a:extLst>
            </p:cNvPr>
            <p:cNvSpPr/>
            <p:nvPr/>
          </p:nvSpPr>
          <p:spPr>
            <a:xfrm rot="1674560">
              <a:off x="5062563" y="1124077"/>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9" name="Oval 158">
              <a:extLst>
                <a:ext uri="{FF2B5EF4-FFF2-40B4-BE49-F238E27FC236}">
                  <a16:creationId xmlns:a16="http://schemas.microsoft.com/office/drawing/2014/main" id="{F8706AF3-ECEA-D5EB-4263-BF4FAC87BB8F}"/>
                </a:ext>
              </a:extLst>
            </p:cNvPr>
            <p:cNvSpPr/>
            <p:nvPr/>
          </p:nvSpPr>
          <p:spPr>
            <a:xfrm rot="3942739">
              <a:off x="5206037" y="2402918"/>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0" name="Oval 159">
              <a:extLst>
                <a:ext uri="{FF2B5EF4-FFF2-40B4-BE49-F238E27FC236}">
                  <a16:creationId xmlns:a16="http://schemas.microsoft.com/office/drawing/2014/main" id="{12D304EB-CE53-4109-8F04-EBB580722715}"/>
                </a:ext>
              </a:extLst>
            </p:cNvPr>
            <p:cNvSpPr/>
            <p:nvPr/>
          </p:nvSpPr>
          <p:spPr>
            <a:xfrm rot="3942739">
              <a:off x="5065358" y="142266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1" name="Oval 160">
              <a:extLst>
                <a:ext uri="{FF2B5EF4-FFF2-40B4-BE49-F238E27FC236}">
                  <a16:creationId xmlns:a16="http://schemas.microsoft.com/office/drawing/2014/main" id="{78F705E7-8180-C440-40AC-8C6FD18C1B09}"/>
                </a:ext>
              </a:extLst>
            </p:cNvPr>
            <p:cNvSpPr/>
            <p:nvPr/>
          </p:nvSpPr>
          <p:spPr>
            <a:xfrm rot="3942739">
              <a:off x="5108815" y="2234919"/>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2" name="Oval 161">
              <a:extLst>
                <a:ext uri="{FF2B5EF4-FFF2-40B4-BE49-F238E27FC236}">
                  <a16:creationId xmlns:a16="http://schemas.microsoft.com/office/drawing/2014/main" id="{7EBD1FE0-1AC1-8BCC-F4E2-6D7BD4153091}"/>
                </a:ext>
              </a:extLst>
            </p:cNvPr>
            <p:cNvSpPr/>
            <p:nvPr/>
          </p:nvSpPr>
          <p:spPr>
            <a:xfrm rot="3942739">
              <a:off x="5168387" y="147574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3" name="Oval 162">
              <a:extLst>
                <a:ext uri="{FF2B5EF4-FFF2-40B4-BE49-F238E27FC236}">
                  <a16:creationId xmlns:a16="http://schemas.microsoft.com/office/drawing/2014/main" id="{5489A4CA-5325-EC31-8FFB-8D819463061D}"/>
                </a:ext>
              </a:extLst>
            </p:cNvPr>
            <p:cNvSpPr/>
            <p:nvPr/>
          </p:nvSpPr>
          <p:spPr>
            <a:xfrm rot="3942739">
              <a:off x="5033179" y="1061771"/>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4" name="Oval 163">
              <a:extLst>
                <a:ext uri="{FF2B5EF4-FFF2-40B4-BE49-F238E27FC236}">
                  <a16:creationId xmlns:a16="http://schemas.microsoft.com/office/drawing/2014/main" id="{879B03ED-C727-E99C-55DC-A123990BD79A}"/>
                </a:ext>
              </a:extLst>
            </p:cNvPr>
            <p:cNvSpPr/>
            <p:nvPr/>
          </p:nvSpPr>
          <p:spPr>
            <a:xfrm>
              <a:off x="5118986" y="1586930"/>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5" name="Oval 164">
              <a:extLst>
                <a:ext uri="{FF2B5EF4-FFF2-40B4-BE49-F238E27FC236}">
                  <a16:creationId xmlns:a16="http://schemas.microsoft.com/office/drawing/2014/main" id="{817B7F6D-9B56-CFE7-7CB3-EAE657BA902B}"/>
                </a:ext>
              </a:extLst>
            </p:cNvPr>
            <p:cNvSpPr/>
            <p:nvPr/>
          </p:nvSpPr>
          <p:spPr>
            <a:xfrm>
              <a:off x="5152978" y="211986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6" name="Oval 165">
              <a:extLst>
                <a:ext uri="{FF2B5EF4-FFF2-40B4-BE49-F238E27FC236}">
                  <a16:creationId xmlns:a16="http://schemas.microsoft.com/office/drawing/2014/main" id="{5506E163-EC78-5953-A699-2D93AC6D1FA3}"/>
                </a:ext>
              </a:extLst>
            </p:cNvPr>
            <p:cNvSpPr/>
            <p:nvPr/>
          </p:nvSpPr>
          <p:spPr>
            <a:xfrm>
              <a:off x="5346160" y="2134240"/>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7" name="Oval 166">
              <a:extLst>
                <a:ext uri="{FF2B5EF4-FFF2-40B4-BE49-F238E27FC236}">
                  <a16:creationId xmlns:a16="http://schemas.microsoft.com/office/drawing/2014/main" id="{E88812A0-CC73-48BC-C100-E9AC7EBC1F9A}"/>
                </a:ext>
              </a:extLst>
            </p:cNvPr>
            <p:cNvSpPr/>
            <p:nvPr/>
          </p:nvSpPr>
          <p:spPr>
            <a:xfrm>
              <a:off x="5106151" y="18293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8" name="Oval 167">
              <a:extLst>
                <a:ext uri="{FF2B5EF4-FFF2-40B4-BE49-F238E27FC236}">
                  <a16:creationId xmlns:a16="http://schemas.microsoft.com/office/drawing/2014/main" id="{36775F2B-B071-9BB6-E17E-1EBAF1D7B0BF}"/>
                </a:ext>
              </a:extLst>
            </p:cNvPr>
            <p:cNvSpPr/>
            <p:nvPr/>
          </p:nvSpPr>
          <p:spPr>
            <a:xfrm>
              <a:off x="5264652" y="705341"/>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169" name="Group 168">
            <a:extLst>
              <a:ext uri="{FF2B5EF4-FFF2-40B4-BE49-F238E27FC236}">
                <a16:creationId xmlns:a16="http://schemas.microsoft.com/office/drawing/2014/main" id="{7A58B257-D617-3BA5-6274-AEF598EDF00E}"/>
              </a:ext>
            </a:extLst>
          </p:cNvPr>
          <p:cNvGrpSpPr/>
          <p:nvPr/>
        </p:nvGrpSpPr>
        <p:grpSpPr>
          <a:xfrm>
            <a:off x="6403734" y="5206955"/>
            <a:ext cx="354068" cy="1514520"/>
            <a:chOff x="6633355" y="698930"/>
            <a:chExt cx="472090" cy="2019360"/>
          </a:xfrm>
        </p:grpSpPr>
        <p:sp>
          <p:nvSpPr>
            <p:cNvPr id="170" name="Oval 169">
              <a:extLst>
                <a:ext uri="{FF2B5EF4-FFF2-40B4-BE49-F238E27FC236}">
                  <a16:creationId xmlns:a16="http://schemas.microsoft.com/office/drawing/2014/main" id="{A970F65B-4C68-40CB-5CAF-19A93E4C8AA6}"/>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1" name="Oval 170">
              <a:extLst>
                <a:ext uri="{FF2B5EF4-FFF2-40B4-BE49-F238E27FC236}">
                  <a16:creationId xmlns:a16="http://schemas.microsoft.com/office/drawing/2014/main" id="{7692B9F4-07A9-ADDD-A6EF-BA01A9BB4DBE}"/>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2" name="Oval 171">
              <a:extLst>
                <a:ext uri="{FF2B5EF4-FFF2-40B4-BE49-F238E27FC236}">
                  <a16:creationId xmlns:a16="http://schemas.microsoft.com/office/drawing/2014/main" id="{4891E49B-C210-0A71-95B0-5530C3A70BBB}"/>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3" name="Oval 172">
              <a:extLst>
                <a:ext uri="{FF2B5EF4-FFF2-40B4-BE49-F238E27FC236}">
                  <a16:creationId xmlns:a16="http://schemas.microsoft.com/office/drawing/2014/main" id="{FE6FA653-E42F-5557-11C0-F3ED73C48581}"/>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4" name="Oval 173">
              <a:extLst>
                <a:ext uri="{FF2B5EF4-FFF2-40B4-BE49-F238E27FC236}">
                  <a16:creationId xmlns:a16="http://schemas.microsoft.com/office/drawing/2014/main" id="{6395BEF6-9843-2DAD-9BE9-14975F42B7B8}"/>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5" name="Oval 174">
              <a:extLst>
                <a:ext uri="{FF2B5EF4-FFF2-40B4-BE49-F238E27FC236}">
                  <a16:creationId xmlns:a16="http://schemas.microsoft.com/office/drawing/2014/main" id="{5461D033-0DB6-696F-AD4B-E8F24708E4FA}"/>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6" name="Oval 175">
              <a:extLst>
                <a:ext uri="{FF2B5EF4-FFF2-40B4-BE49-F238E27FC236}">
                  <a16:creationId xmlns:a16="http://schemas.microsoft.com/office/drawing/2014/main" id="{C32DD741-8F10-9131-212F-5040E334DEEC}"/>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7" name="Oval 176">
              <a:extLst>
                <a:ext uri="{FF2B5EF4-FFF2-40B4-BE49-F238E27FC236}">
                  <a16:creationId xmlns:a16="http://schemas.microsoft.com/office/drawing/2014/main" id="{0033BC87-AE74-D8A9-197E-F3247FA415EA}"/>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8" name="Oval 177">
              <a:extLst>
                <a:ext uri="{FF2B5EF4-FFF2-40B4-BE49-F238E27FC236}">
                  <a16:creationId xmlns:a16="http://schemas.microsoft.com/office/drawing/2014/main" id="{985FCE84-91F6-F777-54F8-ADD0BE24C7A0}"/>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9" name="Oval 178">
              <a:extLst>
                <a:ext uri="{FF2B5EF4-FFF2-40B4-BE49-F238E27FC236}">
                  <a16:creationId xmlns:a16="http://schemas.microsoft.com/office/drawing/2014/main" id="{B8202697-A6D0-ED2C-F0E6-FAA4D5CCA03F}"/>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0" name="Oval 179">
              <a:extLst>
                <a:ext uri="{FF2B5EF4-FFF2-40B4-BE49-F238E27FC236}">
                  <a16:creationId xmlns:a16="http://schemas.microsoft.com/office/drawing/2014/main" id="{53206896-1220-6C78-EECA-DF9EC6842B5D}"/>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1" name="Oval 180">
              <a:extLst>
                <a:ext uri="{FF2B5EF4-FFF2-40B4-BE49-F238E27FC236}">
                  <a16:creationId xmlns:a16="http://schemas.microsoft.com/office/drawing/2014/main" id="{4389D295-B88E-1713-C32D-AD4E7AA2C797}"/>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2" name="Oval 181">
              <a:extLst>
                <a:ext uri="{FF2B5EF4-FFF2-40B4-BE49-F238E27FC236}">
                  <a16:creationId xmlns:a16="http://schemas.microsoft.com/office/drawing/2014/main" id="{5BC6BC7B-0DF1-AE83-D67C-FD0C9292704D}"/>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3" name="Oval 182">
              <a:extLst>
                <a:ext uri="{FF2B5EF4-FFF2-40B4-BE49-F238E27FC236}">
                  <a16:creationId xmlns:a16="http://schemas.microsoft.com/office/drawing/2014/main" id="{C732AFC8-D41E-CE25-DFBE-2A60538D91C3}"/>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4" name="Oval 183">
              <a:extLst>
                <a:ext uri="{FF2B5EF4-FFF2-40B4-BE49-F238E27FC236}">
                  <a16:creationId xmlns:a16="http://schemas.microsoft.com/office/drawing/2014/main" id="{03F669DE-7A3E-1FF0-4C2D-8E8C58199126}"/>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5" name="Oval 184">
              <a:extLst>
                <a:ext uri="{FF2B5EF4-FFF2-40B4-BE49-F238E27FC236}">
                  <a16:creationId xmlns:a16="http://schemas.microsoft.com/office/drawing/2014/main" id="{CD60ED3D-E0F6-1F6E-6BF1-CD909583EC66}"/>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6" name="Oval 185">
              <a:extLst>
                <a:ext uri="{FF2B5EF4-FFF2-40B4-BE49-F238E27FC236}">
                  <a16:creationId xmlns:a16="http://schemas.microsoft.com/office/drawing/2014/main" id="{1FE7A78F-B5B6-7BCD-CFB8-7BFDEF4136CD}"/>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7" name="Oval 186">
              <a:extLst>
                <a:ext uri="{FF2B5EF4-FFF2-40B4-BE49-F238E27FC236}">
                  <a16:creationId xmlns:a16="http://schemas.microsoft.com/office/drawing/2014/main" id="{0B656CC8-DF3E-8E83-4B69-2E6282041106}"/>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8" name="Oval 187">
              <a:extLst>
                <a:ext uri="{FF2B5EF4-FFF2-40B4-BE49-F238E27FC236}">
                  <a16:creationId xmlns:a16="http://schemas.microsoft.com/office/drawing/2014/main" id="{663461A2-3EFD-EC9E-9CC1-3E961F9A605C}"/>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189" name="Group 188">
            <a:extLst>
              <a:ext uri="{FF2B5EF4-FFF2-40B4-BE49-F238E27FC236}">
                <a16:creationId xmlns:a16="http://schemas.microsoft.com/office/drawing/2014/main" id="{E940B15E-807B-44B1-2BEB-5DA65A551C44}"/>
              </a:ext>
            </a:extLst>
          </p:cNvPr>
          <p:cNvGrpSpPr/>
          <p:nvPr/>
        </p:nvGrpSpPr>
        <p:grpSpPr>
          <a:xfrm>
            <a:off x="5118447" y="929070"/>
            <a:ext cx="1569534" cy="1339090"/>
            <a:chOff x="3757492" y="1002209"/>
            <a:chExt cx="1569534" cy="1339090"/>
          </a:xfrm>
        </p:grpSpPr>
        <p:grpSp>
          <p:nvGrpSpPr>
            <p:cNvPr id="190" name="Group 189">
              <a:extLst>
                <a:ext uri="{FF2B5EF4-FFF2-40B4-BE49-F238E27FC236}">
                  <a16:creationId xmlns:a16="http://schemas.microsoft.com/office/drawing/2014/main" id="{A8A53FAF-5916-4AC9-7A62-575AAB1B82AF}"/>
                </a:ext>
              </a:extLst>
            </p:cNvPr>
            <p:cNvGrpSpPr/>
            <p:nvPr/>
          </p:nvGrpSpPr>
          <p:grpSpPr>
            <a:xfrm rot="5400000">
              <a:off x="4384531" y="1407005"/>
              <a:ext cx="354068" cy="1514520"/>
              <a:chOff x="6633355" y="698930"/>
              <a:chExt cx="472090" cy="2019360"/>
            </a:xfrm>
          </p:grpSpPr>
          <p:sp>
            <p:nvSpPr>
              <p:cNvPr id="231" name="Oval 230">
                <a:extLst>
                  <a:ext uri="{FF2B5EF4-FFF2-40B4-BE49-F238E27FC236}">
                    <a16:creationId xmlns:a16="http://schemas.microsoft.com/office/drawing/2014/main" id="{7C7612F2-55C4-B661-1303-265B28995C2B}"/>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2" name="Oval 231">
                <a:extLst>
                  <a:ext uri="{FF2B5EF4-FFF2-40B4-BE49-F238E27FC236}">
                    <a16:creationId xmlns:a16="http://schemas.microsoft.com/office/drawing/2014/main" id="{7E78575E-0B1C-F42C-1761-5B070559CA81}"/>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3" name="Oval 232">
                <a:extLst>
                  <a:ext uri="{FF2B5EF4-FFF2-40B4-BE49-F238E27FC236}">
                    <a16:creationId xmlns:a16="http://schemas.microsoft.com/office/drawing/2014/main" id="{BF2E3A99-2FE9-8B30-C291-FDDECA93F7D6}"/>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4" name="Oval 233">
                <a:extLst>
                  <a:ext uri="{FF2B5EF4-FFF2-40B4-BE49-F238E27FC236}">
                    <a16:creationId xmlns:a16="http://schemas.microsoft.com/office/drawing/2014/main" id="{1E432FDF-71CE-CA80-8F46-42ECDD22E932}"/>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5" name="Oval 234">
                <a:extLst>
                  <a:ext uri="{FF2B5EF4-FFF2-40B4-BE49-F238E27FC236}">
                    <a16:creationId xmlns:a16="http://schemas.microsoft.com/office/drawing/2014/main" id="{3C432109-96CF-66B6-BCA6-65D14A716D8B}"/>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6" name="Oval 235">
                <a:extLst>
                  <a:ext uri="{FF2B5EF4-FFF2-40B4-BE49-F238E27FC236}">
                    <a16:creationId xmlns:a16="http://schemas.microsoft.com/office/drawing/2014/main" id="{805C3988-C037-BBBB-01B4-850278BF2A30}"/>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7" name="Oval 236">
                <a:extLst>
                  <a:ext uri="{FF2B5EF4-FFF2-40B4-BE49-F238E27FC236}">
                    <a16:creationId xmlns:a16="http://schemas.microsoft.com/office/drawing/2014/main" id="{95749F42-A82C-180B-D421-55CBAA2780DC}"/>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8" name="Oval 237">
                <a:extLst>
                  <a:ext uri="{FF2B5EF4-FFF2-40B4-BE49-F238E27FC236}">
                    <a16:creationId xmlns:a16="http://schemas.microsoft.com/office/drawing/2014/main" id="{C8E7413F-23A8-26EC-1C12-7970A8588D03}"/>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9" name="Oval 238">
                <a:extLst>
                  <a:ext uri="{FF2B5EF4-FFF2-40B4-BE49-F238E27FC236}">
                    <a16:creationId xmlns:a16="http://schemas.microsoft.com/office/drawing/2014/main" id="{44D89E73-1FCA-6096-C32B-6F89B04E9CBE}"/>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0" name="Oval 239">
                <a:extLst>
                  <a:ext uri="{FF2B5EF4-FFF2-40B4-BE49-F238E27FC236}">
                    <a16:creationId xmlns:a16="http://schemas.microsoft.com/office/drawing/2014/main" id="{5875A4AC-19C9-2C75-02A6-49252AFA01F5}"/>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1" name="Oval 240">
                <a:extLst>
                  <a:ext uri="{FF2B5EF4-FFF2-40B4-BE49-F238E27FC236}">
                    <a16:creationId xmlns:a16="http://schemas.microsoft.com/office/drawing/2014/main" id="{ED897304-B644-4A05-84B5-2FB262CB3FC9}"/>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2" name="Oval 241">
                <a:extLst>
                  <a:ext uri="{FF2B5EF4-FFF2-40B4-BE49-F238E27FC236}">
                    <a16:creationId xmlns:a16="http://schemas.microsoft.com/office/drawing/2014/main" id="{00EBFB5A-3C05-805C-AB26-923E7F20B1DD}"/>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3" name="Oval 242">
                <a:extLst>
                  <a:ext uri="{FF2B5EF4-FFF2-40B4-BE49-F238E27FC236}">
                    <a16:creationId xmlns:a16="http://schemas.microsoft.com/office/drawing/2014/main" id="{11AE72B0-5157-1293-AF32-24955DB5FF0F}"/>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4" name="Oval 243">
                <a:extLst>
                  <a:ext uri="{FF2B5EF4-FFF2-40B4-BE49-F238E27FC236}">
                    <a16:creationId xmlns:a16="http://schemas.microsoft.com/office/drawing/2014/main" id="{7A39F844-48CD-D2DB-59F7-AB31D658D5E3}"/>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5" name="Oval 244">
                <a:extLst>
                  <a:ext uri="{FF2B5EF4-FFF2-40B4-BE49-F238E27FC236}">
                    <a16:creationId xmlns:a16="http://schemas.microsoft.com/office/drawing/2014/main" id="{E0D40372-5F92-27FE-3A4B-796326AB0F07}"/>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6" name="Oval 245">
                <a:extLst>
                  <a:ext uri="{FF2B5EF4-FFF2-40B4-BE49-F238E27FC236}">
                    <a16:creationId xmlns:a16="http://schemas.microsoft.com/office/drawing/2014/main" id="{8F11B1BD-C467-C11F-1FEE-F486C719E8B6}"/>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7" name="Oval 246">
                <a:extLst>
                  <a:ext uri="{FF2B5EF4-FFF2-40B4-BE49-F238E27FC236}">
                    <a16:creationId xmlns:a16="http://schemas.microsoft.com/office/drawing/2014/main" id="{50D506B9-FB23-E158-81A3-1DA015CB3B13}"/>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8" name="Oval 247">
                <a:extLst>
                  <a:ext uri="{FF2B5EF4-FFF2-40B4-BE49-F238E27FC236}">
                    <a16:creationId xmlns:a16="http://schemas.microsoft.com/office/drawing/2014/main" id="{93C88155-BAF9-44FE-7C0D-135510AFACA6}"/>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9" name="Oval 248">
                <a:extLst>
                  <a:ext uri="{FF2B5EF4-FFF2-40B4-BE49-F238E27FC236}">
                    <a16:creationId xmlns:a16="http://schemas.microsoft.com/office/drawing/2014/main" id="{C49ED29E-631C-0D76-7049-59C5A57B168E}"/>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191" name="Group 190">
              <a:extLst>
                <a:ext uri="{FF2B5EF4-FFF2-40B4-BE49-F238E27FC236}">
                  <a16:creationId xmlns:a16="http://schemas.microsoft.com/office/drawing/2014/main" id="{FA6DFCB3-B1D7-2C38-D2B3-6A1109803962}"/>
                </a:ext>
              </a:extLst>
            </p:cNvPr>
            <p:cNvGrpSpPr/>
            <p:nvPr/>
          </p:nvGrpSpPr>
          <p:grpSpPr>
            <a:xfrm rot="5400000">
              <a:off x="4337718" y="922971"/>
              <a:ext cx="354068" cy="1514520"/>
              <a:chOff x="6633355" y="698930"/>
              <a:chExt cx="472090" cy="2019360"/>
            </a:xfrm>
          </p:grpSpPr>
          <p:sp>
            <p:nvSpPr>
              <p:cNvPr id="212" name="Oval 211">
                <a:extLst>
                  <a:ext uri="{FF2B5EF4-FFF2-40B4-BE49-F238E27FC236}">
                    <a16:creationId xmlns:a16="http://schemas.microsoft.com/office/drawing/2014/main" id="{08DFCFDA-CD8B-6106-DCAF-E8B7C610583F}"/>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3" name="Oval 212">
                <a:extLst>
                  <a:ext uri="{FF2B5EF4-FFF2-40B4-BE49-F238E27FC236}">
                    <a16:creationId xmlns:a16="http://schemas.microsoft.com/office/drawing/2014/main" id="{4A4834FC-60F5-2A3A-6D95-204CB34BBF06}"/>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4" name="Oval 213">
                <a:extLst>
                  <a:ext uri="{FF2B5EF4-FFF2-40B4-BE49-F238E27FC236}">
                    <a16:creationId xmlns:a16="http://schemas.microsoft.com/office/drawing/2014/main" id="{77DA08CA-FB0F-B18F-3ADB-45804FDB692B}"/>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5" name="Oval 214">
                <a:extLst>
                  <a:ext uri="{FF2B5EF4-FFF2-40B4-BE49-F238E27FC236}">
                    <a16:creationId xmlns:a16="http://schemas.microsoft.com/office/drawing/2014/main" id="{B5AC7BC0-5610-8142-22B6-2F618B0C8B58}"/>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6" name="Oval 215">
                <a:extLst>
                  <a:ext uri="{FF2B5EF4-FFF2-40B4-BE49-F238E27FC236}">
                    <a16:creationId xmlns:a16="http://schemas.microsoft.com/office/drawing/2014/main" id="{5AAE73EA-824A-4143-24BB-68F363CEF5F3}"/>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7" name="Oval 216">
                <a:extLst>
                  <a:ext uri="{FF2B5EF4-FFF2-40B4-BE49-F238E27FC236}">
                    <a16:creationId xmlns:a16="http://schemas.microsoft.com/office/drawing/2014/main" id="{1B6E3C78-F290-119B-C393-456D7F978A27}"/>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8" name="Oval 217">
                <a:extLst>
                  <a:ext uri="{FF2B5EF4-FFF2-40B4-BE49-F238E27FC236}">
                    <a16:creationId xmlns:a16="http://schemas.microsoft.com/office/drawing/2014/main" id="{372A1167-F704-3F88-EA02-8F8D0161E7D6}"/>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9" name="Oval 218">
                <a:extLst>
                  <a:ext uri="{FF2B5EF4-FFF2-40B4-BE49-F238E27FC236}">
                    <a16:creationId xmlns:a16="http://schemas.microsoft.com/office/drawing/2014/main" id="{CE4F341A-6474-592C-C83D-7088A1507119}"/>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0" name="Oval 219">
                <a:extLst>
                  <a:ext uri="{FF2B5EF4-FFF2-40B4-BE49-F238E27FC236}">
                    <a16:creationId xmlns:a16="http://schemas.microsoft.com/office/drawing/2014/main" id="{4128C254-0C97-6175-9CDA-1EEEFF4ECD1B}"/>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1" name="Oval 220">
                <a:extLst>
                  <a:ext uri="{FF2B5EF4-FFF2-40B4-BE49-F238E27FC236}">
                    <a16:creationId xmlns:a16="http://schemas.microsoft.com/office/drawing/2014/main" id="{E2B0068B-0F58-3C09-B036-BDA9DA6DA69D}"/>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2" name="Oval 221">
                <a:extLst>
                  <a:ext uri="{FF2B5EF4-FFF2-40B4-BE49-F238E27FC236}">
                    <a16:creationId xmlns:a16="http://schemas.microsoft.com/office/drawing/2014/main" id="{39E88C08-5161-7FAF-AAD4-CC59E64E7998}"/>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3" name="Oval 222">
                <a:extLst>
                  <a:ext uri="{FF2B5EF4-FFF2-40B4-BE49-F238E27FC236}">
                    <a16:creationId xmlns:a16="http://schemas.microsoft.com/office/drawing/2014/main" id="{94ED4A34-8983-EAA4-2D96-AF470C8E08AD}"/>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4" name="Oval 223">
                <a:extLst>
                  <a:ext uri="{FF2B5EF4-FFF2-40B4-BE49-F238E27FC236}">
                    <a16:creationId xmlns:a16="http://schemas.microsoft.com/office/drawing/2014/main" id="{2E801E96-BE66-A166-95D7-C9BA5B1D71B5}"/>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5" name="Oval 224">
                <a:extLst>
                  <a:ext uri="{FF2B5EF4-FFF2-40B4-BE49-F238E27FC236}">
                    <a16:creationId xmlns:a16="http://schemas.microsoft.com/office/drawing/2014/main" id="{F6197171-B179-4D8B-6395-26EAF57F2E0F}"/>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6" name="Oval 225">
                <a:extLst>
                  <a:ext uri="{FF2B5EF4-FFF2-40B4-BE49-F238E27FC236}">
                    <a16:creationId xmlns:a16="http://schemas.microsoft.com/office/drawing/2014/main" id="{6F07900D-61AE-A4BA-50D9-92CF8D6838CE}"/>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7" name="Oval 226">
                <a:extLst>
                  <a:ext uri="{FF2B5EF4-FFF2-40B4-BE49-F238E27FC236}">
                    <a16:creationId xmlns:a16="http://schemas.microsoft.com/office/drawing/2014/main" id="{253E50AF-E9BB-09B8-1153-80276F15A19A}"/>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8" name="Oval 227">
                <a:extLst>
                  <a:ext uri="{FF2B5EF4-FFF2-40B4-BE49-F238E27FC236}">
                    <a16:creationId xmlns:a16="http://schemas.microsoft.com/office/drawing/2014/main" id="{3F4D852E-D0D6-E5E6-D44F-8A78B8D92F75}"/>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9" name="Oval 228">
                <a:extLst>
                  <a:ext uri="{FF2B5EF4-FFF2-40B4-BE49-F238E27FC236}">
                    <a16:creationId xmlns:a16="http://schemas.microsoft.com/office/drawing/2014/main" id="{57C68F4A-32FB-685B-4590-BA695E203D7B}"/>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0" name="Oval 229">
                <a:extLst>
                  <a:ext uri="{FF2B5EF4-FFF2-40B4-BE49-F238E27FC236}">
                    <a16:creationId xmlns:a16="http://schemas.microsoft.com/office/drawing/2014/main" id="{52C25AAB-388A-E714-2B70-A936B598F414}"/>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192" name="Group 191">
              <a:extLst>
                <a:ext uri="{FF2B5EF4-FFF2-40B4-BE49-F238E27FC236}">
                  <a16:creationId xmlns:a16="http://schemas.microsoft.com/office/drawing/2014/main" id="{DF260A0A-A64E-E9AF-E7C1-917E43201E30}"/>
                </a:ext>
              </a:extLst>
            </p:cNvPr>
            <p:cNvGrpSpPr/>
            <p:nvPr/>
          </p:nvGrpSpPr>
          <p:grpSpPr>
            <a:xfrm rot="5400000">
              <a:off x="4392732" y="421983"/>
              <a:ext cx="354068" cy="1514520"/>
              <a:chOff x="6633355" y="698930"/>
              <a:chExt cx="472090" cy="2019360"/>
            </a:xfrm>
          </p:grpSpPr>
          <p:sp>
            <p:nvSpPr>
              <p:cNvPr id="193" name="Oval 192">
                <a:extLst>
                  <a:ext uri="{FF2B5EF4-FFF2-40B4-BE49-F238E27FC236}">
                    <a16:creationId xmlns:a16="http://schemas.microsoft.com/office/drawing/2014/main" id="{2A050E94-2625-C2CC-E27F-3113934A55D4}"/>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4" name="Oval 193">
                <a:extLst>
                  <a:ext uri="{FF2B5EF4-FFF2-40B4-BE49-F238E27FC236}">
                    <a16:creationId xmlns:a16="http://schemas.microsoft.com/office/drawing/2014/main" id="{B3E59F20-B05C-7111-D800-5AA37E4026B9}"/>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5" name="Oval 194">
                <a:extLst>
                  <a:ext uri="{FF2B5EF4-FFF2-40B4-BE49-F238E27FC236}">
                    <a16:creationId xmlns:a16="http://schemas.microsoft.com/office/drawing/2014/main" id="{70DECAAE-652C-D336-A6EE-B0FE4DED3E61}"/>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6" name="Oval 195">
                <a:extLst>
                  <a:ext uri="{FF2B5EF4-FFF2-40B4-BE49-F238E27FC236}">
                    <a16:creationId xmlns:a16="http://schemas.microsoft.com/office/drawing/2014/main" id="{C05490E7-627E-CD7E-7669-9515667C927B}"/>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7" name="Oval 196">
                <a:extLst>
                  <a:ext uri="{FF2B5EF4-FFF2-40B4-BE49-F238E27FC236}">
                    <a16:creationId xmlns:a16="http://schemas.microsoft.com/office/drawing/2014/main" id="{A8BC32A4-4598-4DAF-666B-EAD2853804BD}"/>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8" name="Oval 197">
                <a:extLst>
                  <a:ext uri="{FF2B5EF4-FFF2-40B4-BE49-F238E27FC236}">
                    <a16:creationId xmlns:a16="http://schemas.microsoft.com/office/drawing/2014/main" id="{919532C7-F268-834D-89D2-E0BE92DAAC3A}"/>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9" name="Oval 198">
                <a:extLst>
                  <a:ext uri="{FF2B5EF4-FFF2-40B4-BE49-F238E27FC236}">
                    <a16:creationId xmlns:a16="http://schemas.microsoft.com/office/drawing/2014/main" id="{FDB8B385-14AF-23A6-4387-BB1F7C6615A0}"/>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0" name="Oval 199">
                <a:extLst>
                  <a:ext uri="{FF2B5EF4-FFF2-40B4-BE49-F238E27FC236}">
                    <a16:creationId xmlns:a16="http://schemas.microsoft.com/office/drawing/2014/main" id="{86344CC8-C90D-5BB0-593A-4706CF037D64}"/>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1" name="Oval 200">
                <a:extLst>
                  <a:ext uri="{FF2B5EF4-FFF2-40B4-BE49-F238E27FC236}">
                    <a16:creationId xmlns:a16="http://schemas.microsoft.com/office/drawing/2014/main" id="{1C1B81EB-71EF-CC8D-A395-FF395792C5D2}"/>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2" name="Oval 201">
                <a:extLst>
                  <a:ext uri="{FF2B5EF4-FFF2-40B4-BE49-F238E27FC236}">
                    <a16:creationId xmlns:a16="http://schemas.microsoft.com/office/drawing/2014/main" id="{6CE33AA1-AA5B-0779-7FDD-511715CAD229}"/>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3" name="Oval 202">
                <a:extLst>
                  <a:ext uri="{FF2B5EF4-FFF2-40B4-BE49-F238E27FC236}">
                    <a16:creationId xmlns:a16="http://schemas.microsoft.com/office/drawing/2014/main" id="{46CDE945-FDD1-C410-2A84-BFD4FFC182E1}"/>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4" name="Oval 203">
                <a:extLst>
                  <a:ext uri="{FF2B5EF4-FFF2-40B4-BE49-F238E27FC236}">
                    <a16:creationId xmlns:a16="http://schemas.microsoft.com/office/drawing/2014/main" id="{ADC0F725-430B-8A8F-C400-E701C11D5742}"/>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5" name="Oval 204">
                <a:extLst>
                  <a:ext uri="{FF2B5EF4-FFF2-40B4-BE49-F238E27FC236}">
                    <a16:creationId xmlns:a16="http://schemas.microsoft.com/office/drawing/2014/main" id="{3B95B3BA-54C5-9586-E38D-15BCC4606219}"/>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6" name="Oval 205">
                <a:extLst>
                  <a:ext uri="{FF2B5EF4-FFF2-40B4-BE49-F238E27FC236}">
                    <a16:creationId xmlns:a16="http://schemas.microsoft.com/office/drawing/2014/main" id="{6CFEE5C7-72B0-0092-398F-D65D3D306642}"/>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7" name="Oval 206">
                <a:extLst>
                  <a:ext uri="{FF2B5EF4-FFF2-40B4-BE49-F238E27FC236}">
                    <a16:creationId xmlns:a16="http://schemas.microsoft.com/office/drawing/2014/main" id="{09C0C4E3-2D17-4CAE-91E4-389B79666CBF}"/>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8" name="Oval 207">
                <a:extLst>
                  <a:ext uri="{FF2B5EF4-FFF2-40B4-BE49-F238E27FC236}">
                    <a16:creationId xmlns:a16="http://schemas.microsoft.com/office/drawing/2014/main" id="{AAFFDA3E-2A38-1A89-20EB-79013C14B405}"/>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9" name="Oval 208">
                <a:extLst>
                  <a:ext uri="{FF2B5EF4-FFF2-40B4-BE49-F238E27FC236}">
                    <a16:creationId xmlns:a16="http://schemas.microsoft.com/office/drawing/2014/main" id="{51D34787-D0CF-A4F7-810D-DDFB2A8DD81A}"/>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0" name="Oval 209">
                <a:extLst>
                  <a:ext uri="{FF2B5EF4-FFF2-40B4-BE49-F238E27FC236}">
                    <a16:creationId xmlns:a16="http://schemas.microsoft.com/office/drawing/2014/main" id="{50276A72-1D44-37F6-F087-47385F17D556}"/>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1" name="Oval 210">
                <a:extLst>
                  <a:ext uri="{FF2B5EF4-FFF2-40B4-BE49-F238E27FC236}">
                    <a16:creationId xmlns:a16="http://schemas.microsoft.com/office/drawing/2014/main" id="{47F8E528-3E71-7A76-12EA-58278336B966}"/>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grpSp>
        <p:nvGrpSpPr>
          <p:cNvPr id="250" name="Group 249">
            <a:extLst>
              <a:ext uri="{FF2B5EF4-FFF2-40B4-BE49-F238E27FC236}">
                <a16:creationId xmlns:a16="http://schemas.microsoft.com/office/drawing/2014/main" id="{10BD0F85-F172-0290-31EB-66E935708203}"/>
              </a:ext>
            </a:extLst>
          </p:cNvPr>
          <p:cNvGrpSpPr/>
          <p:nvPr/>
        </p:nvGrpSpPr>
        <p:grpSpPr>
          <a:xfrm>
            <a:off x="5144545" y="4930389"/>
            <a:ext cx="1569534" cy="1339090"/>
            <a:chOff x="3757492" y="1002209"/>
            <a:chExt cx="1569534" cy="1339090"/>
          </a:xfrm>
        </p:grpSpPr>
        <p:grpSp>
          <p:nvGrpSpPr>
            <p:cNvPr id="251" name="Group 250">
              <a:extLst>
                <a:ext uri="{FF2B5EF4-FFF2-40B4-BE49-F238E27FC236}">
                  <a16:creationId xmlns:a16="http://schemas.microsoft.com/office/drawing/2014/main" id="{2B3EEB28-31B1-15F1-0A5C-455BF78D7BA7}"/>
                </a:ext>
              </a:extLst>
            </p:cNvPr>
            <p:cNvGrpSpPr/>
            <p:nvPr/>
          </p:nvGrpSpPr>
          <p:grpSpPr>
            <a:xfrm rot="5400000">
              <a:off x="4384531" y="1407005"/>
              <a:ext cx="354068" cy="1514520"/>
              <a:chOff x="6633355" y="698930"/>
              <a:chExt cx="472090" cy="2019360"/>
            </a:xfrm>
          </p:grpSpPr>
          <p:sp>
            <p:nvSpPr>
              <p:cNvPr id="292" name="Oval 291">
                <a:extLst>
                  <a:ext uri="{FF2B5EF4-FFF2-40B4-BE49-F238E27FC236}">
                    <a16:creationId xmlns:a16="http://schemas.microsoft.com/office/drawing/2014/main" id="{22164CFC-C311-26DA-BD93-A9F2574CAC30}"/>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3" name="Oval 292">
                <a:extLst>
                  <a:ext uri="{FF2B5EF4-FFF2-40B4-BE49-F238E27FC236}">
                    <a16:creationId xmlns:a16="http://schemas.microsoft.com/office/drawing/2014/main" id="{22CE2B84-BFA2-AA9A-1F6D-C15F44E3CE49}"/>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4" name="Oval 293">
                <a:extLst>
                  <a:ext uri="{FF2B5EF4-FFF2-40B4-BE49-F238E27FC236}">
                    <a16:creationId xmlns:a16="http://schemas.microsoft.com/office/drawing/2014/main" id="{714F0E42-EBCD-1301-F079-9C2A27D997A8}"/>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5" name="Oval 294">
                <a:extLst>
                  <a:ext uri="{FF2B5EF4-FFF2-40B4-BE49-F238E27FC236}">
                    <a16:creationId xmlns:a16="http://schemas.microsoft.com/office/drawing/2014/main" id="{E3F67A30-D75B-F8C3-B3D3-58A1BD8356DA}"/>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6" name="Oval 295">
                <a:extLst>
                  <a:ext uri="{FF2B5EF4-FFF2-40B4-BE49-F238E27FC236}">
                    <a16:creationId xmlns:a16="http://schemas.microsoft.com/office/drawing/2014/main" id="{385872EB-5F0C-6148-2566-A0A3A077FFBF}"/>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7" name="Oval 296">
                <a:extLst>
                  <a:ext uri="{FF2B5EF4-FFF2-40B4-BE49-F238E27FC236}">
                    <a16:creationId xmlns:a16="http://schemas.microsoft.com/office/drawing/2014/main" id="{063BBD34-B78D-3539-E9D9-EF9C74C42502}"/>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8" name="Oval 297">
                <a:extLst>
                  <a:ext uri="{FF2B5EF4-FFF2-40B4-BE49-F238E27FC236}">
                    <a16:creationId xmlns:a16="http://schemas.microsoft.com/office/drawing/2014/main" id="{96097405-58BF-CD90-86F5-D7F0B4DDC148}"/>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9" name="Oval 298">
                <a:extLst>
                  <a:ext uri="{FF2B5EF4-FFF2-40B4-BE49-F238E27FC236}">
                    <a16:creationId xmlns:a16="http://schemas.microsoft.com/office/drawing/2014/main" id="{4F35A41A-F231-7CF7-DEA7-78ED283EF5AF}"/>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0" name="Oval 299">
                <a:extLst>
                  <a:ext uri="{FF2B5EF4-FFF2-40B4-BE49-F238E27FC236}">
                    <a16:creationId xmlns:a16="http://schemas.microsoft.com/office/drawing/2014/main" id="{B67652D5-42A8-89AC-F1FA-753F6D2A0A25}"/>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1" name="Oval 300">
                <a:extLst>
                  <a:ext uri="{FF2B5EF4-FFF2-40B4-BE49-F238E27FC236}">
                    <a16:creationId xmlns:a16="http://schemas.microsoft.com/office/drawing/2014/main" id="{24D9247D-3F73-8CA9-9770-90FDE2B1F936}"/>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2" name="Oval 301">
                <a:extLst>
                  <a:ext uri="{FF2B5EF4-FFF2-40B4-BE49-F238E27FC236}">
                    <a16:creationId xmlns:a16="http://schemas.microsoft.com/office/drawing/2014/main" id="{3AE17D0E-4FCF-EBEB-59C8-C3EDD36FCD75}"/>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3" name="Oval 302">
                <a:extLst>
                  <a:ext uri="{FF2B5EF4-FFF2-40B4-BE49-F238E27FC236}">
                    <a16:creationId xmlns:a16="http://schemas.microsoft.com/office/drawing/2014/main" id="{5130D884-61CC-EAF0-7AF0-EB1F8659EA79}"/>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4" name="Oval 303">
                <a:extLst>
                  <a:ext uri="{FF2B5EF4-FFF2-40B4-BE49-F238E27FC236}">
                    <a16:creationId xmlns:a16="http://schemas.microsoft.com/office/drawing/2014/main" id="{2D82E203-6CC2-3ED8-D886-EAF5CCDD9774}"/>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5" name="Oval 304">
                <a:extLst>
                  <a:ext uri="{FF2B5EF4-FFF2-40B4-BE49-F238E27FC236}">
                    <a16:creationId xmlns:a16="http://schemas.microsoft.com/office/drawing/2014/main" id="{9182726C-06EE-C844-58D6-E0E3AF1A52E2}"/>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6" name="Oval 305">
                <a:extLst>
                  <a:ext uri="{FF2B5EF4-FFF2-40B4-BE49-F238E27FC236}">
                    <a16:creationId xmlns:a16="http://schemas.microsoft.com/office/drawing/2014/main" id="{A4B241E1-95D0-2A32-C1DF-E87B908C1DA7}"/>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7" name="Oval 306">
                <a:extLst>
                  <a:ext uri="{FF2B5EF4-FFF2-40B4-BE49-F238E27FC236}">
                    <a16:creationId xmlns:a16="http://schemas.microsoft.com/office/drawing/2014/main" id="{FFB92B7F-4BAB-890D-B4FA-64C310C94773}"/>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8" name="Oval 307">
                <a:extLst>
                  <a:ext uri="{FF2B5EF4-FFF2-40B4-BE49-F238E27FC236}">
                    <a16:creationId xmlns:a16="http://schemas.microsoft.com/office/drawing/2014/main" id="{EC97DAA2-D68E-66CC-6025-082A2CFFA6A8}"/>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9" name="Oval 308">
                <a:extLst>
                  <a:ext uri="{FF2B5EF4-FFF2-40B4-BE49-F238E27FC236}">
                    <a16:creationId xmlns:a16="http://schemas.microsoft.com/office/drawing/2014/main" id="{1AA89925-74BF-1C4C-4CC5-3BFFBEB7E9D2}"/>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10" name="Oval 309">
                <a:extLst>
                  <a:ext uri="{FF2B5EF4-FFF2-40B4-BE49-F238E27FC236}">
                    <a16:creationId xmlns:a16="http://schemas.microsoft.com/office/drawing/2014/main" id="{BEA34CA0-632E-0E99-6BB3-BE0C3DDC55B5}"/>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252" name="Group 251">
              <a:extLst>
                <a:ext uri="{FF2B5EF4-FFF2-40B4-BE49-F238E27FC236}">
                  <a16:creationId xmlns:a16="http://schemas.microsoft.com/office/drawing/2014/main" id="{6BFB43EE-9F85-BF75-D6C9-C98D0783A687}"/>
                </a:ext>
              </a:extLst>
            </p:cNvPr>
            <p:cNvGrpSpPr/>
            <p:nvPr/>
          </p:nvGrpSpPr>
          <p:grpSpPr>
            <a:xfrm rot="5400000">
              <a:off x="4337718" y="922971"/>
              <a:ext cx="354068" cy="1514520"/>
              <a:chOff x="6633355" y="698930"/>
              <a:chExt cx="472090" cy="2019360"/>
            </a:xfrm>
          </p:grpSpPr>
          <p:sp>
            <p:nvSpPr>
              <p:cNvPr id="273" name="Oval 272">
                <a:extLst>
                  <a:ext uri="{FF2B5EF4-FFF2-40B4-BE49-F238E27FC236}">
                    <a16:creationId xmlns:a16="http://schemas.microsoft.com/office/drawing/2014/main" id="{5F644AC3-1B41-8DDC-9455-95860B680C98}"/>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4" name="Oval 273">
                <a:extLst>
                  <a:ext uri="{FF2B5EF4-FFF2-40B4-BE49-F238E27FC236}">
                    <a16:creationId xmlns:a16="http://schemas.microsoft.com/office/drawing/2014/main" id="{C6B8BAC5-0289-686F-F57E-3C34BF401ED6}"/>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5" name="Oval 274">
                <a:extLst>
                  <a:ext uri="{FF2B5EF4-FFF2-40B4-BE49-F238E27FC236}">
                    <a16:creationId xmlns:a16="http://schemas.microsoft.com/office/drawing/2014/main" id="{34B457BA-FF9C-6753-E978-4F791934F9CF}"/>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6" name="Oval 275">
                <a:extLst>
                  <a:ext uri="{FF2B5EF4-FFF2-40B4-BE49-F238E27FC236}">
                    <a16:creationId xmlns:a16="http://schemas.microsoft.com/office/drawing/2014/main" id="{E08A3012-627B-B77E-688A-4B82219E76C2}"/>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7" name="Oval 276">
                <a:extLst>
                  <a:ext uri="{FF2B5EF4-FFF2-40B4-BE49-F238E27FC236}">
                    <a16:creationId xmlns:a16="http://schemas.microsoft.com/office/drawing/2014/main" id="{118FD334-C423-B6A0-E824-A568CDE0682A}"/>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8" name="Oval 277">
                <a:extLst>
                  <a:ext uri="{FF2B5EF4-FFF2-40B4-BE49-F238E27FC236}">
                    <a16:creationId xmlns:a16="http://schemas.microsoft.com/office/drawing/2014/main" id="{18A3A95E-7F7D-8561-B609-4F297E5EDE3E}"/>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9" name="Oval 278">
                <a:extLst>
                  <a:ext uri="{FF2B5EF4-FFF2-40B4-BE49-F238E27FC236}">
                    <a16:creationId xmlns:a16="http://schemas.microsoft.com/office/drawing/2014/main" id="{051BD7D7-12FD-C90D-D894-3FEDF71F4581}"/>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0" name="Oval 279">
                <a:extLst>
                  <a:ext uri="{FF2B5EF4-FFF2-40B4-BE49-F238E27FC236}">
                    <a16:creationId xmlns:a16="http://schemas.microsoft.com/office/drawing/2014/main" id="{89B16682-A03E-E2C3-175D-A469C80F3892}"/>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1" name="Oval 280">
                <a:extLst>
                  <a:ext uri="{FF2B5EF4-FFF2-40B4-BE49-F238E27FC236}">
                    <a16:creationId xmlns:a16="http://schemas.microsoft.com/office/drawing/2014/main" id="{5209D1BE-0106-C085-560F-AA21CE78CA5C}"/>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2" name="Oval 281">
                <a:extLst>
                  <a:ext uri="{FF2B5EF4-FFF2-40B4-BE49-F238E27FC236}">
                    <a16:creationId xmlns:a16="http://schemas.microsoft.com/office/drawing/2014/main" id="{62FE378B-B9EE-FAAE-7A9D-2653B0C0EC8C}"/>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3" name="Oval 282">
                <a:extLst>
                  <a:ext uri="{FF2B5EF4-FFF2-40B4-BE49-F238E27FC236}">
                    <a16:creationId xmlns:a16="http://schemas.microsoft.com/office/drawing/2014/main" id="{6010B128-1057-21F2-4ED2-11FAEB6D7736}"/>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4" name="Oval 283">
                <a:extLst>
                  <a:ext uri="{FF2B5EF4-FFF2-40B4-BE49-F238E27FC236}">
                    <a16:creationId xmlns:a16="http://schemas.microsoft.com/office/drawing/2014/main" id="{704CDE4E-5EEC-2F54-943E-D885B4B3C473}"/>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5" name="Oval 284">
                <a:extLst>
                  <a:ext uri="{FF2B5EF4-FFF2-40B4-BE49-F238E27FC236}">
                    <a16:creationId xmlns:a16="http://schemas.microsoft.com/office/drawing/2014/main" id="{47CBC26C-35BD-BACF-FA05-D6C7D75E0220}"/>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6" name="Oval 285">
                <a:extLst>
                  <a:ext uri="{FF2B5EF4-FFF2-40B4-BE49-F238E27FC236}">
                    <a16:creationId xmlns:a16="http://schemas.microsoft.com/office/drawing/2014/main" id="{AB7D8B04-AF0F-B86F-DB15-C61613964375}"/>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7" name="Oval 286">
                <a:extLst>
                  <a:ext uri="{FF2B5EF4-FFF2-40B4-BE49-F238E27FC236}">
                    <a16:creationId xmlns:a16="http://schemas.microsoft.com/office/drawing/2014/main" id="{DE73999C-F0D7-3F8A-85DC-F0DF474FE771}"/>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8" name="Oval 287">
                <a:extLst>
                  <a:ext uri="{FF2B5EF4-FFF2-40B4-BE49-F238E27FC236}">
                    <a16:creationId xmlns:a16="http://schemas.microsoft.com/office/drawing/2014/main" id="{F68B6EA3-EFE2-0839-B319-3028082F655C}"/>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9" name="Oval 288">
                <a:extLst>
                  <a:ext uri="{FF2B5EF4-FFF2-40B4-BE49-F238E27FC236}">
                    <a16:creationId xmlns:a16="http://schemas.microsoft.com/office/drawing/2014/main" id="{2122B397-7055-F878-4715-16B67AAFE934}"/>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0" name="Oval 289">
                <a:extLst>
                  <a:ext uri="{FF2B5EF4-FFF2-40B4-BE49-F238E27FC236}">
                    <a16:creationId xmlns:a16="http://schemas.microsoft.com/office/drawing/2014/main" id="{B49F001B-0627-7A15-7023-726E81F2C3AC}"/>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1" name="Oval 290">
                <a:extLst>
                  <a:ext uri="{FF2B5EF4-FFF2-40B4-BE49-F238E27FC236}">
                    <a16:creationId xmlns:a16="http://schemas.microsoft.com/office/drawing/2014/main" id="{9A12E6AA-0AC9-5243-BA44-36EFDE00D9EB}"/>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253" name="Group 252">
              <a:extLst>
                <a:ext uri="{FF2B5EF4-FFF2-40B4-BE49-F238E27FC236}">
                  <a16:creationId xmlns:a16="http://schemas.microsoft.com/office/drawing/2014/main" id="{6C6C1329-D896-C892-DB4A-0D096ADF2955}"/>
                </a:ext>
              </a:extLst>
            </p:cNvPr>
            <p:cNvGrpSpPr/>
            <p:nvPr/>
          </p:nvGrpSpPr>
          <p:grpSpPr>
            <a:xfrm rot="5400000">
              <a:off x="4392732" y="421983"/>
              <a:ext cx="354068" cy="1514520"/>
              <a:chOff x="6633355" y="698930"/>
              <a:chExt cx="472090" cy="2019360"/>
            </a:xfrm>
          </p:grpSpPr>
          <p:sp>
            <p:nvSpPr>
              <p:cNvPr id="254" name="Oval 253">
                <a:extLst>
                  <a:ext uri="{FF2B5EF4-FFF2-40B4-BE49-F238E27FC236}">
                    <a16:creationId xmlns:a16="http://schemas.microsoft.com/office/drawing/2014/main" id="{08F382E0-BF13-C72A-8003-B4D35B999D20}"/>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55" name="Oval 254">
                <a:extLst>
                  <a:ext uri="{FF2B5EF4-FFF2-40B4-BE49-F238E27FC236}">
                    <a16:creationId xmlns:a16="http://schemas.microsoft.com/office/drawing/2014/main" id="{AFD49680-18C2-07C1-FEFB-0A00F72AFC22}"/>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56" name="Oval 255">
                <a:extLst>
                  <a:ext uri="{FF2B5EF4-FFF2-40B4-BE49-F238E27FC236}">
                    <a16:creationId xmlns:a16="http://schemas.microsoft.com/office/drawing/2014/main" id="{63F4905D-12F4-DC80-5803-2CD3CE499A13}"/>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57" name="Oval 256">
                <a:extLst>
                  <a:ext uri="{FF2B5EF4-FFF2-40B4-BE49-F238E27FC236}">
                    <a16:creationId xmlns:a16="http://schemas.microsoft.com/office/drawing/2014/main" id="{5836D09E-457F-94CB-8344-AAAE59CA00BD}"/>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58" name="Oval 257">
                <a:extLst>
                  <a:ext uri="{FF2B5EF4-FFF2-40B4-BE49-F238E27FC236}">
                    <a16:creationId xmlns:a16="http://schemas.microsoft.com/office/drawing/2014/main" id="{450E80BC-4F35-65C0-B006-66691EBE5BE5}"/>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59" name="Oval 258">
                <a:extLst>
                  <a:ext uri="{FF2B5EF4-FFF2-40B4-BE49-F238E27FC236}">
                    <a16:creationId xmlns:a16="http://schemas.microsoft.com/office/drawing/2014/main" id="{5A1A60D9-2156-84C4-FD84-ADC61C0AF2DC}"/>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0" name="Oval 259">
                <a:extLst>
                  <a:ext uri="{FF2B5EF4-FFF2-40B4-BE49-F238E27FC236}">
                    <a16:creationId xmlns:a16="http://schemas.microsoft.com/office/drawing/2014/main" id="{7D93D920-C113-2F8C-83D1-6044900E93BE}"/>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1" name="Oval 260">
                <a:extLst>
                  <a:ext uri="{FF2B5EF4-FFF2-40B4-BE49-F238E27FC236}">
                    <a16:creationId xmlns:a16="http://schemas.microsoft.com/office/drawing/2014/main" id="{226143A3-09BB-86D1-F33B-9015E921D6AD}"/>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2" name="Oval 261">
                <a:extLst>
                  <a:ext uri="{FF2B5EF4-FFF2-40B4-BE49-F238E27FC236}">
                    <a16:creationId xmlns:a16="http://schemas.microsoft.com/office/drawing/2014/main" id="{9955E75E-31D4-EAF3-C036-27D0158E157F}"/>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3" name="Oval 262">
                <a:extLst>
                  <a:ext uri="{FF2B5EF4-FFF2-40B4-BE49-F238E27FC236}">
                    <a16:creationId xmlns:a16="http://schemas.microsoft.com/office/drawing/2014/main" id="{DEA1A056-6D2B-CF4E-5D18-69D5D6A3867C}"/>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4" name="Oval 263">
                <a:extLst>
                  <a:ext uri="{FF2B5EF4-FFF2-40B4-BE49-F238E27FC236}">
                    <a16:creationId xmlns:a16="http://schemas.microsoft.com/office/drawing/2014/main" id="{D612FA96-DEF4-2843-928C-15BFF75EE8ED}"/>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5" name="Oval 264">
                <a:extLst>
                  <a:ext uri="{FF2B5EF4-FFF2-40B4-BE49-F238E27FC236}">
                    <a16:creationId xmlns:a16="http://schemas.microsoft.com/office/drawing/2014/main" id="{B9742E80-BF1E-457D-0D16-837A75F6C413}"/>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6" name="Oval 265">
                <a:extLst>
                  <a:ext uri="{FF2B5EF4-FFF2-40B4-BE49-F238E27FC236}">
                    <a16:creationId xmlns:a16="http://schemas.microsoft.com/office/drawing/2014/main" id="{BE8E6094-B390-3010-57B6-B08D95FAF5C7}"/>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7" name="Oval 266">
                <a:extLst>
                  <a:ext uri="{FF2B5EF4-FFF2-40B4-BE49-F238E27FC236}">
                    <a16:creationId xmlns:a16="http://schemas.microsoft.com/office/drawing/2014/main" id="{A6B4811F-9070-A48E-3CBF-DEABE1B96CB1}"/>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8" name="Oval 267">
                <a:extLst>
                  <a:ext uri="{FF2B5EF4-FFF2-40B4-BE49-F238E27FC236}">
                    <a16:creationId xmlns:a16="http://schemas.microsoft.com/office/drawing/2014/main" id="{457401B1-FB7D-B836-7328-8FCDA0CD1728}"/>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9" name="Oval 268">
                <a:extLst>
                  <a:ext uri="{FF2B5EF4-FFF2-40B4-BE49-F238E27FC236}">
                    <a16:creationId xmlns:a16="http://schemas.microsoft.com/office/drawing/2014/main" id="{2BAFD86B-B7BB-9817-CB54-C5D74170CB70}"/>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0" name="Oval 269">
                <a:extLst>
                  <a:ext uri="{FF2B5EF4-FFF2-40B4-BE49-F238E27FC236}">
                    <a16:creationId xmlns:a16="http://schemas.microsoft.com/office/drawing/2014/main" id="{2FAB8012-1894-39BD-3055-1EE20AEB3A94}"/>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1" name="Oval 270">
                <a:extLst>
                  <a:ext uri="{FF2B5EF4-FFF2-40B4-BE49-F238E27FC236}">
                    <a16:creationId xmlns:a16="http://schemas.microsoft.com/office/drawing/2014/main" id="{BA5E711D-A9D8-430C-F60C-C2D07FC156A0}"/>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2" name="Oval 271">
                <a:extLst>
                  <a:ext uri="{FF2B5EF4-FFF2-40B4-BE49-F238E27FC236}">
                    <a16:creationId xmlns:a16="http://schemas.microsoft.com/office/drawing/2014/main" id="{9348B064-481D-0BD3-A8AB-9B844BEFB61E}"/>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sp>
        <p:nvSpPr>
          <p:cNvPr id="2" name="Rectangle 1">
            <a:extLst>
              <a:ext uri="{FF2B5EF4-FFF2-40B4-BE49-F238E27FC236}">
                <a16:creationId xmlns:a16="http://schemas.microsoft.com/office/drawing/2014/main" id="{69E6B4EF-8632-8D8C-FAED-DFCADC3947F3}"/>
              </a:ext>
            </a:extLst>
          </p:cNvPr>
          <p:cNvSpPr/>
          <p:nvPr/>
        </p:nvSpPr>
        <p:spPr>
          <a:xfrm>
            <a:off x="5095030" y="2643693"/>
            <a:ext cx="1704162" cy="1775486"/>
          </a:xfrm>
          <a:prstGeom prst="rect">
            <a:avLst/>
          </a:prstGeom>
          <a:solidFill>
            <a:sysClr val="window" lastClr="FFFFFF">
              <a:lumMod val="75000"/>
            </a:sysClr>
          </a:solidFill>
          <a:ln w="15875" cap="rnd" cmpd="sng" algn="ctr">
            <a:solidFill>
              <a:sysClr val="window" lastClr="FFFFFF">
                <a:lumMod val="50000"/>
              </a:sys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nvGrpSpPr>
          <p:cNvPr id="311" name="Group 310">
            <a:extLst>
              <a:ext uri="{FF2B5EF4-FFF2-40B4-BE49-F238E27FC236}">
                <a16:creationId xmlns:a16="http://schemas.microsoft.com/office/drawing/2014/main" id="{09E9CFC6-966D-51D2-71EB-3E778727D016}"/>
              </a:ext>
            </a:extLst>
          </p:cNvPr>
          <p:cNvGrpSpPr/>
          <p:nvPr/>
        </p:nvGrpSpPr>
        <p:grpSpPr>
          <a:xfrm>
            <a:off x="5567033" y="4756893"/>
            <a:ext cx="640313" cy="1742851"/>
            <a:chOff x="6133988" y="4446455"/>
            <a:chExt cx="640313" cy="1827514"/>
          </a:xfrm>
        </p:grpSpPr>
        <p:grpSp>
          <p:nvGrpSpPr>
            <p:cNvPr id="312" name="Group 3">
              <a:extLst>
                <a:ext uri="{FF2B5EF4-FFF2-40B4-BE49-F238E27FC236}">
                  <a16:creationId xmlns:a16="http://schemas.microsoft.com/office/drawing/2014/main" id="{719EC72F-653B-1150-5EF9-C0A7544C367B}"/>
                </a:ext>
              </a:extLst>
            </p:cNvPr>
            <p:cNvGrpSpPr/>
            <p:nvPr/>
          </p:nvGrpSpPr>
          <p:grpSpPr>
            <a:xfrm>
              <a:off x="6133988" y="4446455"/>
              <a:ext cx="619262" cy="1180741"/>
              <a:chOff x="5663350" y="5063895"/>
              <a:chExt cx="825683" cy="1574322"/>
            </a:xfrm>
          </p:grpSpPr>
          <p:sp>
            <p:nvSpPr>
              <p:cNvPr id="322" name="Oval 321">
                <a:extLst>
                  <a:ext uri="{FF2B5EF4-FFF2-40B4-BE49-F238E27FC236}">
                    <a16:creationId xmlns:a16="http://schemas.microsoft.com/office/drawing/2014/main" id="{533A6E79-7976-3846-40DA-EA13F8831673}"/>
                  </a:ext>
                </a:extLst>
              </p:cNvPr>
              <p:cNvSpPr/>
              <p:nvPr/>
            </p:nvSpPr>
            <p:spPr>
              <a:xfrm>
                <a:off x="6250095" y="6397953"/>
                <a:ext cx="206374" cy="240264"/>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23" name="Oval 322">
                <a:extLst>
                  <a:ext uri="{FF2B5EF4-FFF2-40B4-BE49-F238E27FC236}">
                    <a16:creationId xmlns:a16="http://schemas.microsoft.com/office/drawing/2014/main" id="{8B1E4F2F-BD37-DD50-7660-9E41C9764C4B}"/>
                  </a:ext>
                </a:extLst>
              </p:cNvPr>
              <p:cNvSpPr/>
              <p:nvPr/>
            </p:nvSpPr>
            <p:spPr>
              <a:xfrm>
                <a:off x="6282659" y="5379746"/>
                <a:ext cx="206374" cy="240264"/>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24" name="Oval 323">
                <a:extLst>
                  <a:ext uri="{FF2B5EF4-FFF2-40B4-BE49-F238E27FC236}">
                    <a16:creationId xmlns:a16="http://schemas.microsoft.com/office/drawing/2014/main" id="{63A36B56-F279-F2ED-CA08-B7CA57EA1224}"/>
                  </a:ext>
                </a:extLst>
              </p:cNvPr>
              <p:cNvSpPr/>
              <p:nvPr/>
            </p:nvSpPr>
            <p:spPr>
              <a:xfrm rot="3942739">
                <a:off x="5893244" y="6349296"/>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26" name="Oval 325">
                <a:extLst>
                  <a:ext uri="{FF2B5EF4-FFF2-40B4-BE49-F238E27FC236}">
                    <a16:creationId xmlns:a16="http://schemas.microsoft.com/office/drawing/2014/main" id="{7DF3AE1D-9444-1D35-1076-ADD56A7AB9B9}"/>
                  </a:ext>
                </a:extLst>
              </p:cNvPr>
              <p:cNvSpPr/>
              <p:nvPr/>
            </p:nvSpPr>
            <p:spPr>
              <a:xfrm>
                <a:off x="5989382" y="5957371"/>
                <a:ext cx="161946" cy="197421"/>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27" name="Oval 326">
                <a:extLst>
                  <a:ext uri="{FF2B5EF4-FFF2-40B4-BE49-F238E27FC236}">
                    <a16:creationId xmlns:a16="http://schemas.microsoft.com/office/drawing/2014/main" id="{717F59BD-6865-7FBA-7F24-8A80FB98D71F}"/>
                  </a:ext>
                </a:extLst>
              </p:cNvPr>
              <p:cNvSpPr/>
              <p:nvPr/>
            </p:nvSpPr>
            <p:spPr>
              <a:xfrm>
                <a:off x="6156346" y="5665275"/>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29" name="Oval 328">
                <a:extLst>
                  <a:ext uri="{FF2B5EF4-FFF2-40B4-BE49-F238E27FC236}">
                    <a16:creationId xmlns:a16="http://schemas.microsoft.com/office/drawing/2014/main" id="{CD59747E-B8FE-259B-9F2F-C3B3ABB7A0C1}"/>
                  </a:ext>
                </a:extLst>
              </p:cNvPr>
              <p:cNvSpPr/>
              <p:nvPr/>
            </p:nvSpPr>
            <p:spPr>
              <a:xfrm rot="5041617">
                <a:off x="6040232" y="5072434"/>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31" name="Oval 330">
                <a:extLst>
                  <a:ext uri="{FF2B5EF4-FFF2-40B4-BE49-F238E27FC236}">
                    <a16:creationId xmlns:a16="http://schemas.microsoft.com/office/drawing/2014/main" id="{7FBC15F3-2416-B65E-C55D-F58A678F5BEE}"/>
                  </a:ext>
                </a:extLst>
              </p:cNvPr>
              <p:cNvSpPr/>
              <p:nvPr/>
            </p:nvSpPr>
            <p:spPr>
              <a:xfrm rot="3942739">
                <a:off x="5880915" y="5379716"/>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34" name="Rectangle 333">
                <a:extLst>
                  <a:ext uri="{FF2B5EF4-FFF2-40B4-BE49-F238E27FC236}">
                    <a16:creationId xmlns:a16="http://schemas.microsoft.com/office/drawing/2014/main" id="{EC59BD78-DE8E-EDAB-26A8-A90E22F8B9C5}"/>
                  </a:ext>
                </a:extLst>
              </p:cNvPr>
              <p:cNvSpPr/>
              <p:nvPr/>
            </p:nvSpPr>
            <p:spPr>
              <a:xfrm rot="5856299">
                <a:off x="5093708" y="5761606"/>
                <a:ext cx="1188769" cy="49485"/>
              </a:xfrm>
              <a:prstGeom prst="rect">
                <a:avLst/>
              </a:prstGeom>
              <a:solidFill>
                <a:srgbClr val="663300"/>
              </a:solidFill>
              <a:ln>
                <a:solidFill>
                  <a:srgbClr val="462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grpSp>
        <p:sp>
          <p:nvSpPr>
            <p:cNvPr id="313" name="Rectangle 312">
              <a:extLst>
                <a:ext uri="{FF2B5EF4-FFF2-40B4-BE49-F238E27FC236}">
                  <a16:creationId xmlns:a16="http://schemas.microsoft.com/office/drawing/2014/main" id="{DF8EE6D7-A9EA-196D-DC62-AE7597FE74BA}"/>
                </a:ext>
              </a:extLst>
            </p:cNvPr>
            <p:cNvSpPr/>
            <p:nvPr/>
          </p:nvSpPr>
          <p:spPr>
            <a:xfrm rot="5605970">
              <a:off x="6534844" y="5989968"/>
              <a:ext cx="356459" cy="122455"/>
            </a:xfrm>
            <a:prstGeom prst="rect">
              <a:avLst/>
            </a:prstGeom>
            <a:solidFill>
              <a:srgbClr val="663300"/>
            </a:solidFill>
            <a:ln>
              <a:solidFill>
                <a:srgbClr val="462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14" name="Oval 313">
              <a:extLst>
                <a:ext uri="{FF2B5EF4-FFF2-40B4-BE49-F238E27FC236}">
                  <a16:creationId xmlns:a16="http://schemas.microsoft.com/office/drawing/2014/main" id="{F9A820C6-8A50-9837-C108-936C4E51C998}"/>
                </a:ext>
              </a:extLst>
            </p:cNvPr>
            <p:cNvSpPr/>
            <p:nvPr/>
          </p:nvSpPr>
          <p:spPr>
            <a:xfrm>
              <a:off x="6271915" y="5721395"/>
              <a:ext cx="154780" cy="180198"/>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15" name="Oval 314">
              <a:extLst>
                <a:ext uri="{FF2B5EF4-FFF2-40B4-BE49-F238E27FC236}">
                  <a16:creationId xmlns:a16="http://schemas.microsoft.com/office/drawing/2014/main" id="{FDC53BEA-8BC6-E0DD-3413-9F25D935B276}"/>
                </a:ext>
              </a:extLst>
            </p:cNvPr>
            <p:cNvSpPr/>
            <p:nvPr/>
          </p:nvSpPr>
          <p:spPr>
            <a:xfrm>
              <a:off x="6455393" y="6121603"/>
              <a:ext cx="85794" cy="72985"/>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16" name="Oval 315">
              <a:extLst>
                <a:ext uri="{FF2B5EF4-FFF2-40B4-BE49-F238E27FC236}">
                  <a16:creationId xmlns:a16="http://schemas.microsoft.com/office/drawing/2014/main" id="{E6AB5554-F475-BB36-E468-4C13F4302EF0}"/>
                </a:ext>
              </a:extLst>
            </p:cNvPr>
            <p:cNvSpPr/>
            <p:nvPr/>
          </p:nvSpPr>
          <p:spPr>
            <a:xfrm rot="3942739">
              <a:off x="6229765" y="6194579"/>
              <a:ext cx="85794" cy="72985"/>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grpSp>
    </p:spTree>
    <p:extLst>
      <p:ext uri="{BB962C8B-B14F-4D97-AF65-F5344CB8AC3E}">
        <p14:creationId xmlns:p14="http://schemas.microsoft.com/office/powerpoint/2010/main" val="4741694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cs typeface="Calibri Light"/>
              </a:rPr>
              <a:t>Introduction</a:t>
            </a: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9" name="TextBox 8">
            <a:extLst>
              <a:ext uri="{FF2B5EF4-FFF2-40B4-BE49-F238E27FC236}">
                <a16:creationId xmlns:a16="http://schemas.microsoft.com/office/drawing/2014/main" id="{EE9C3E5A-34FB-E22D-0BCB-877CBD4EEDDF}"/>
              </a:ext>
            </a:extLst>
          </p:cNvPr>
          <p:cNvSpPr txBox="1"/>
          <p:nvPr/>
        </p:nvSpPr>
        <p:spPr>
          <a:xfrm>
            <a:off x="168214" y="1133750"/>
            <a:ext cx="8382000" cy="800219"/>
          </a:xfrm>
          <a:prstGeom prst="rect">
            <a:avLst/>
          </a:prstGeom>
          <a:noFill/>
        </p:spPr>
        <p:txBody>
          <a:bodyPr wrap="square" rtlCol="0">
            <a:spAutoFit/>
          </a:bodyPr>
          <a:lstStyle/>
          <a:p>
            <a:r>
              <a:rPr lang="en-US" sz="3200" b="1" dirty="0"/>
              <a:t>Overall balancing act</a:t>
            </a:r>
            <a:endParaRPr lang="en-US" sz="2800" b="1" dirty="0"/>
          </a:p>
          <a:p>
            <a:endParaRPr lang="en-US" sz="1400" b="1" dirty="0">
              <a:solidFill>
                <a:prstClr val="white"/>
              </a:solidFill>
            </a:endParaRPr>
          </a:p>
        </p:txBody>
      </p:sp>
      <p:pic>
        <p:nvPicPr>
          <p:cNvPr id="11" name="Picture 2" descr="http://etc.usf.edu/clipart/41800/41848/balance_41848_lg.gif">
            <a:extLst>
              <a:ext uri="{FF2B5EF4-FFF2-40B4-BE49-F238E27FC236}">
                <a16:creationId xmlns:a16="http://schemas.microsoft.com/office/drawing/2014/main" id="{FDBA2D4C-57FD-D1E3-919A-B6F35D3D555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21979" b="20357"/>
          <a:stretch/>
        </p:blipFill>
        <p:spPr bwMode="auto">
          <a:xfrm>
            <a:off x="385487" y="1687640"/>
            <a:ext cx="9153522" cy="449800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C14D6C8-49F4-E310-8E28-2DE899886D67}"/>
              </a:ext>
            </a:extLst>
          </p:cNvPr>
          <p:cNvSpPr txBox="1"/>
          <p:nvPr/>
        </p:nvSpPr>
        <p:spPr>
          <a:xfrm>
            <a:off x="871259" y="2109064"/>
            <a:ext cx="3862386" cy="1200329"/>
          </a:xfrm>
          <a:prstGeom prst="rect">
            <a:avLst/>
          </a:prstGeom>
          <a:noFill/>
        </p:spPr>
        <p:txBody>
          <a:bodyPr wrap="square" rtlCol="0">
            <a:spAutoFit/>
          </a:bodyPr>
          <a:lstStyle/>
          <a:p>
            <a:pPr algn="ctr"/>
            <a:r>
              <a:rPr lang="en-US" sz="3600" b="1" dirty="0">
                <a:solidFill>
                  <a:srgbClr val="FF0000"/>
                </a:solidFill>
              </a:rPr>
              <a:t>Need for Increased Accountability</a:t>
            </a:r>
          </a:p>
        </p:txBody>
      </p:sp>
      <p:sp>
        <p:nvSpPr>
          <p:cNvPr id="15" name="TextBox 14">
            <a:extLst>
              <a:ext uri="{FF2B5EF4-FFF2-40B4-BE49-F238E27FC236}">
                <a16:creationId xmlns:a16="http://schemas.microsoft.com/office/drawing/2014/main" id="{E6A1DF50-1CF7-2B18-15C7-687B26744ECA}"/>
              </a:ext>
            </a:extLst>
          </p:cNvPr>
          <p:cNvSpPr txBox="1"/>
          <p:nvPr/>
        </p:nvSpPr>
        <p:spPr>
          <a:xfrm>
            <a:off x="5348009" y="2128025"/>
            <a:ext cx="3862386" cy="1200329"/>
          </a:xfrm>
          <a:prstGeom prst="rect">
            <a:avLst/>
          </a:prstGeom>
          <a:noFill/>
        </p:spPr>
        <p:txBody>
          <a:bodyPr wrap="square" rtlCol="0">
            <a:spAutoFit/>
          </a:bodyPr>
          <a:lstStyle/>
          <a:p>
            <a:pPr algn="ctr"/>
            <a:r>
              <a:rPr lang="en-US" sz="3600" b="1" dirty="0">
                <a:solidFill>
                  <a:srgbClr val="FF0000"/>
                </a:solidFill>
              </a:rPr>
              <a:t>Simplicity and Local Control</a:t>
            </a:r>
          </a:p>
        </p:txBody>
      </p:sp>
    </p:spTree>
    <p:extLst>
      <p:ext uri="{BB962C8B-B14F-4D97-AF65-F5344CB8AC3E}">
        <p14:creationId xmlns:p14="http://schemas.microsoft.com/office/powerpoint/2010/main" val="3868781035"/>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68468A7-C3A5-9D14-1C35-8F7602909F13}"/>
              </a:ext>
            </a:extLst>
          </p:cNvPr>
          <p:cNvSpPr/>
          <p:nvPr/>
        </p:nvSpPr>
        <p:spPr>
          <a:xfrm>
            <a:off x="5408503" y="320675"/>
            <a:ext cx="1077216" cy="6400800"/>
          </a:xfrm>
          <a:prstGeom prst="roundRect">
            <a:avLst/>
          </a:prstGeom>
          <a:solidFill>
            <a:srgbClr val="1CADE4"/>
          </a:solidFill>
          <a:ln w="15875" cap="rnd" cmpd="sng" algn="ctr">
            <a:solidFill>
              <a:srgbClr val="1CADE4">
                <a:shade val="50000"/>
              </a:srgb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 name="Slide Number Placeholder 3">
            <a:extLst>
              <a:ext uri="{FF2B5EF4-FFF2-40B4-BE49-F238E27FC236}">
                <a16:creationId xmlns:a16="http://schemas.microsoft.com/office/drawing/2014/main" id="{F3E4EAFC-1722-6C45-7088-F649AEC0766B}"/>
              </a:ext>
            </a:extLst>
          </p:cNvPr>
          <p:cNvSpPr>
            <a:spLocks noGrp="1"/>
          </p:cNvSpPr>
          <p:nvPr>
            <p:ph type="sldNum" sz="quarter" idx="12"/>
          </p:nvPr>
        </p:nvSpPr>
        <p:spPr/>
        <p:txBody>
          <a:bodyPr/>
          <a:lstStyle/>
          <a:p>
            <a:fld id="{330EA680-D336-4FF7-8B7A-9848BB0A1C32}" type="slidenum">
              <a:rPr lang="en-US" smtClean="0"/>
              <a:t>290</a:t>
            </a:fld>
            <a:endParaRPr lang="en-US"/>
          </a:p>
        </p:txBody>
      </p:sp>
      <p:sp>
        <p:nvSpPr>
          <p:cNvPr id="15" name="TextBox 14">
            <a:extLst>
              <a:ext uri="{FF2B5EF4-FFF2-40B4-BE49-F238E27FC236}">
                <a16:creationId xmlns:a16="http://schemas.microsoft.com/office/drawing/2014/main" id="{DFA515A9-6081-EFE5-E87A-AA8E624E0494}"/>
              </a:ext>
            </a:extLst>
          </p:cNvPr>
          <p:cNvSpPr txBox="1"/>
          <p:nvPr/>
        </p:nvSpPr>
        <p:spPr>
          <a:xfrm>
            <a:off x="1219200" y="5661955"/>
            <a:ext cx="1463389" cy="369332"/>
          </a:xfrm>
          <a:prstGeom prst="rect">
            <a:avLst/>
          </a:prstGeom>
          <a:noFill/>
        </p:spPr>
        <p:txBody>
          <a:bodyPr wrap="square" rtlCol="0">
            <a:spAutoFit/>
          </a:bodyPr>
          <a:lstStyle/>
          <a:p>
            <a:r>
              <a:rPr lang="en-US" dirty="0"/>
              <a:t>Stream Flow</a:t>
            </a:r>
          </a:p>
        </p:txBody>
      </p:sp>
      <p:cxnSp>
        <p:nvCxnSpPr>
          <p:cNvPr id="16" name="Straight Arrow Connector 15">
            <a:extLst>
              <a:ext uri="{FF2B5EF4-FFF2-40B4-BE49-F238E27FC236}">
                <a16:creationId xmlns:a16="http://schemas.microsoft.com/office/drawing/2014/main" id="{9D00422C-85F1-F38D-2579-409CEAB95AA2}"/>
              </a:ext>
            </a:extLst>
          </p:cNvPr>
          <p:cNvCxnSpPr/>
          <p:nvPr/>
        </p:nvCxnSpPr>
        <p:spPr>
          <a:xfrm flipV="1">
            <a:off x="1866900" y="4980418"/>
            <a:ext cx="0" cy="58218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CF4D21BD-7461-2BBB-916B-D432EF34FDCB}"/>
              </a:ext>
            </a:extLst>
          </p:cNvPr>
          <p:cNvSpPr/>
          <p:nvPr/>
        </p:nvSpPr>
        <p:spPr>
          <a:xfrm>
            <a:off x="2742198" y="2804866"/>
            <a:ext cx="6429437" cy="1453088"/>
          </a:xfrm>
          <a:prstGeom prst="roundRect">
            <a:avLst/>
          </a:prstGeom>
          <a:solidFill>
            <a:sysClr val="windowText" lastClr="000000">
              <a:lumMod val="75000"/>
              <a:lumOff val="25000"/>
            </a:sysClr>
          </a:solidFill>
          <a:ln w="15875" cap="rnd" cmpd="sng" algn="ctr">
            <a:solidFill>
              <a:sysClr val="windowText" lastClr="000000">
                <a:lumMod val="85000"/>
                <a:lumOff val="15000"/>
              </a:sys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 name="TextBox 17">
            <a:extLst>
              <a:ext uri="{FF2B5EF4-FFF2-40B4-BE49-F238E27FC236}">
                <a16:creationId xmlns:a16="http://schemas.microsoft.com/office/drawing/2014/main" id="{1C583340-5339-87E0-76E2-9321C5ABC07D}"/>
              </a:ext>
            </a:extLst>
          </p:cNvPr>
          <p:cNvSpPr txBox="1"/>
          <p:nvPr/>
        </p:nvSpPr>
        <p:spPr>
          <a:xfrm>
            <a:off x="2858979" y="3397028"/>
            <a:ext cx="838200" cy="369332"/>
          </a:xfrm>
          <a:prstGeom prst="rect">
            <a:avLst/>
          </a:prstGeom>
          <a:noFill/>
        </p:spPr>
        <p:txBody>
          <a:bodyPr wrap="square" rtlCol="0">
            <a:spAutoFit/>
          </a:bodyPr>
          <a:lstStyle/>
          <a:p>
            <a:r>
              <a:rPr lang="en-US" dirty="0">
                <a:solidFill>
                  <a:prstClr val="white"/>
                </a:solidFill>
                <a:latin typeface="Candara"/>
              </a:rPr>
              <a:t>Road</a:t>
            </a:r>
          </a:p>
        </p:txBody>
      </p:sp>
      <p:grpSp>
        <p:nvGrpSpPr>
          <p:cNvPr id="3" name="Group 2">
            <a:extLst>
              <a:ext uri="{FF2B5EF4-FFF2-40B4-BE49-F238E27FC236}">
                <a16:creationId xmlns:a16="http://schemas.microsoft.com/office/drawing/2014/main" id="{749D4076-C3A5-855B-ACE0-2704638EB464}"/>
              </a:ext>
            </a:extLst>
          </p:cNvPr>
          <p:cNvGrpSpPr/>
          <p:nvPr/>
        </p:nvGrpSpPr>
        <p:grpSpPr>
          <a:xfrm>
            <a:off x="5116416" y="1355678"/>
            <a:ext cx="378610" cy="1509896"/>
            <a:chOff x="5031332" y="666630"/>
            <a:chExt cx="504813" cy="2013195"/>
          </a:xfrm>
        </p:grpSpPr>
        <p:sp>
          <p:nvSpPr>
            <p:cNvPr id="5" name="Oval 4">
              <a:extLst>
                <a:ext uri="{FF2B5EF4-FFF2-40B4-BE49-F238E27FC236}">
                  <a16:creationId xmlns:a16="http://schemas.microsoft.com/office/drawing/2014/main" id="{F9FBCE1F-137C-1A0B-46AB-DCD52204F7DE}"/>
                </a:ext>
              </a:extLst>
            </p:cNvPr>
            <p:cNvSpPr/>
            <p:nvPr/>
          </p:nvSpPr>
          <p:spPr>
            <a:xfrm rot="16200000">
              <a:off x="5020536" y="2319182"/>
              <a:ext cx="189596" cy="132009"/>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 name="Oval 5">
              <a:extLst>
                <a:ext uri="{FF2B5EF4-FFF2-40B4-BE49-F238E27FC236}">
                  <a16:creationId xmlns:a16="http://schemas.microsoft.com/office/drawing/2014/main" id="{BF21CA5E-D6B6-9AA5-0164-F465C23E8C30}"/>
                </a:ext>
              </a:extLst>
            </p:cNvPr>
            <p:cNvSpPr/>
            <p:nvPr/>
          </p:nvSpPr>
          <p:spPr>
            <a:xfrm>
              <a:off x="5092621" y="1971405"/>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 name="Oval 6">
              <a:extLst>
                <a:ext uri="{FF2B5EF4-FFF2-40B4-BE49-F238E27FC236}">
                  <a16:creationId xmlns:a16="http://schemas.microsoft.com/office/drawing/2014/main" id="{6A9C4494-C90E-5FD0-359A-3AEC9443C969}"/>
                </a:ext>
              </a:extLst>
            </p:cNvPr>
            <p:cNvSpPr/>
            <p:nvPr/>
          </p:nvSpPr>
          <p:spPr>
            <a:xfrm>
              <a:off x="5265208" y="108038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 name="Oval 8">
              <a:extLst>
                <a:ext uri="{FF2B5EF4-FFF2-40B4-BE49-F238E27FC236}">
                  <a16:creationId xmlns:a16="http://schemas.microsoft.com/office/drawing/2014/main" id="{6C6D50E9-87D1-A7BE-3451-0225D6153A1D}"/>
                </a:ext>
              </a:extLst>
            </p:cNvPr>
            <p:cNvSpPr/>
            <p:nvPr/>
          </p:nvSpPr>
          <p:spPr>
            <a:xfrm>
              <a:off x="5144876" y="886631"/>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 name="Oval 9">
              <a:extLst>
                <a:ext uri="{FF2B5EF4-FFF2-40B4-BE49-F238E27FC236}">
                  <a16:creationId xmlns:a16="http://schemas.microsoft.com/office/drawing/2014/main" id="{5E386FA0-8FFD-BF53-2870-30822EF18B47}"/>
                </a:ext>
              </a:extLst>
            </p:cNvPr>
            <p:cNvSpPr/>
            <p:nvPr/>
          </p:nvSpPr>
          <p:spPr>
            <a:xfrm>
              <a:off x="5101264" y="2356549"/>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 name="Oval 10">
              <a:extLst>
                <a:ext uri="{FF2B5EF4-FFF2-40B4-BE49-F238E27FC236}">
                  <a16:creationId xmlns:a16="http://schemas.microsoft.com/office/drawing/2014/main" id="{3FE74B49-732F-9EB2-6AD9-9CB720B0FE60}"/>
                </a:ext>
              </a:extLst>
            </p:cNvPr>
            <p:cNvSpPr/>
            <p:nvPr/>
          </p:nvSpPr>
          <p:spPr>
            <a:xfrm>
              <a:off x="5079356" y="71603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 name="Oval 11">
              <a:extLst>
                <a:ext uri="{FF2B5EF4-FFF2-40B4-BE49-F238E27FC236}">
                  <a16:creationId xmlns:a16="http://schemas.microsoft.com/office/drawing/2014/main" id="{70089276-3B9D-69AA-3D2C-AEDA5BF3DBD8}"/>
                </a:ext>
              </a:extLst>
            </p:cNvPr>
            <p:cNvSpPr/>
            <p:nvPr/>
          </p:nvSpPr>
          <p:spPr>
            <a:xfrm>
              <a:off x="5220320" y="133991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 name="Oval 13">
              <a:extLst>
                <a:ext uri="{FF2B5EF4-FFF2-40B4-BE49-F238E27FC236}">
                  <a16:creationId xmlns:a16="http://schemas.microsoft.com/office/drawing/2014/main" id="{F8FE01B5-9B79-D176-81F5-FE4A29224E84}"/>
                </a:ext>
              </a:extLst>
            </p:cNvPr>
            <p:cNvSpPr/>
            <p:nvPr/>
          </p:nvSpPr>
          <p:spPr>
            <a:xfrm>
              <a:off x="5187033" y="184171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 name="Oval 16">
              <a:extLst>
                <a:ext uri="{FF2B5EF4-FFF2-40B4-BE49-F238E27FC236}">
                  <a16:creationId xmlns:a16="http://schemas.microsoft.com/office/drawing/2014/main" id="{CAD3F67F-6878-62BB-1FB2-175ACC685D50}"/>
                </a:ext>
              </a:extLst>
            </p:cNvPr>
            <p:cNvSpPr/>
            <p:nvPr/>
          </p:nvSpPr>
          <p:spPr>
            <a:xfrm>
              <a:off x="5310015" y="9832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 name="Oval 18">
              <a:extLst>
                <a:ext uri="{FF2B5EF4-FFF2-40B4-BE49-F238E27FC236}">
                  <a16:creationId xmlns:a16="http://schemas.microsoft.com/office/drawing/2014/main" id="{12B80B80-92E1-19D9-E192-9AACEDAC544D}"/>
                </a:ext>
              </a:extLst>
            </p:cNvPr>
            <p:cNvSpPr/>
            <p:nvPr/>
          </p:nvSpPr>
          <p:spPr>
            <a:xfrm>
              <a:off x="5327820" y="1566559"/>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 name="Oval 19">
              <a:extLst>
                <a:ext uri="{FF2B5EF4-FFF2-40B4-BE49-F238E27FC236}">
                  <a16:creationId xmlns:a16="http://schemas.microsoft.com/office/drawing/2014/main" id="{C5FCCC71-E66A-9B5B-B7E9-766C696E0B9C}"/>
                </a:ext>
              </a:extLst>
            </p:cNvPr>
            <p:cNvSpPr/>
            <p:nvPr/>
          </p:nvSpPr>
          <p:spPr>
            <a:xfrm>
              <a:off x="5321999" y="1794456"/>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 name="Oval 20">
              <a:extLst>
                <a:ext uri="{FF2B5EF4-FFF2-40B4-BE49-F238E27FC236}">
                  <a16:creationId xmlns:a16="http://schemas.microsoft.com/office/drawing/2014/main" id="{E1935A01-EB8F-2D13-66D8-039AD20FE9A2}"/>
                </a:ext>
              </a:extLst>
            </p:cNvPr>
            <p:cNvSpPr/>
            <p:nvPr/>
          </p:nvSpPr>
          <p:spPr>
            <a:xfrm>
              <a:off x="5224127" y="241131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 name="Oval 21">
              <a:extLst>
                <a:ext uri="{FF2B5EF4-FFF2-40B4-BE49-F238E27FC236}">
                  <a16:creationId xmlns:a16="http://schemas.microsoft.com/office/drawing/2014/main" id="{71C29744-D1F5-616C-14F5-F694ED602670}"/>
                </a:ext>
              </a:extLst>
            </p:cNvPr>
            <p:cNvSpPr/>
            <p:nvPr/>
          </p:nvSpPr>
          <p:spPr>
            <a:xfrm>
              <a:off x="5128294" y="666630"/>
              <a:ext cx="265067"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 name="Oval 22">
              <a:extLst>
                <a:ext uri="{FF2B5EF4-FFF2-40B4-BE49-F238E27FC236}">
                  <a16:creationId xmlns:a16="http://schemas.microsoft.com/office/drawing/2014/main" id="{1B7AE8B1-2AD8-2C69-A761-4AED5C15C396}"/>
                </a:ext>
              </a:extLst>
            </p:cNvPr>
            <p:cNvSpPr/>
            <p:nvPr/>
          </p:nvSpPr>
          <p:spPr>
            <a:xfrm rot="1674560">
              <a:off x="5062563" y="1124077"/>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 name="Oval 23">
              <a:extLst>
                <a:ext uri="{FF2B5EF4-FFF2-40B4-BE49-F238E27FC236}">
                  <a16:creationId xmlns:a16="http://schemas.microsoft.com/office/drawing/2014/main" id="{2732625B-B858-030E-072B-3114881307D9}"/>
                </a:ext>
              </a:extLst>
            </p:cNvPr>
            <p:cNvSpPr/>
            <p:nvPr/>
          </p:nvSpPr>
          <p:spPr>
            <a:xfrm rot="3942739">
              <a:off x="5206037" y="2402918"/>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5" name="Oval 24">
              <a:extLst>
                <a:ext uri="{FF2B5EF4-FFF2-40B4-BE49-F238E27FC236}">
                  <a16:creationId xmlns:a16="http://schemas.microsoft.com/office/drawing/2014/main" id="{87E4D76A-8BAF-6838-8826-C5FF280B481E}"/>
                </a:ext>
              </a:extLst>
            </p:cNvPr>
            <p:cNvSpPr/>
            <p:nvPr/>
          </p:nvSpPr>
          <p:spPr>
            <a:xfrm rot="3942739">
              <a:off x="5065358" y="142266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 name="Oval 25">
              <a:extLst>
                <a:ext uri="{FF2B5EF4-FFF2-40B4-BE49-F238E27FC236}">
                  <a16:creationId xmlns:a16="http://schemas.microsoft.com/office/drawing/2014/main" id="{AFBEF0A7-7C30-7621-14E8-E16F347775E3}"/>
                </a:ext>
              </a:extLst>
            </p:cNvPr>
            <p:cNvSpPr/>
            <p:nvPr/>
          </p:nvSpPr>
          <p:spPr>
            <a:xfrm rot="3942739">
              <a:off x="5108815" y="2234919"/>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 name="Oval 26">
              <a:extLst>
                <a:ext uri="{FF2B5EF4-FFF2-40B4-BE49-F238E27FC236}">
                  <a16:creationId xmlns:a16="http://schemas.microsoft.com/office/drawing/2014/main" id="{B2A49563-CD46-251F-5846-7F2AC5381A74}"/>
                </a:ext>
              </a:extLst>
            </p:cNvPr>
            <p:cNvSpPr/>
            <p:nvPr/>
          </p:nvSpPr>
          <p:spPr>
            <a:xfrm rot="3942739">
              <a:off x="5168387" y="147574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 name="Oval 27">
              <a:extLst>
                <a:ext uri="{FF2B5EF4-FFF2-40B4-BE49-F238E27FC236}">
                  <a16:creationId xmlns:a16="http://schemas.microsoft.com/office/drawing/2014/main" id="{51611A95-4012-4C21-569B-A6E3DCC41802}"/>
                </a:ext>
              </a:extLst>
            </p:cNvPr>
            <p:cNvSpPr/>
            <p:nvPr/>
          </p:nvSpPr>
          <p:spPr>
            <a:xfrm rot="3942739">
              <a:off x="5033179" y="1061771"/>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 name="Oval 28">
              <a:extLst>
                <a:ext uri="{FF2B5EF4-FFF2-40B4-BE49-F238E27FC236}">
                  <a16:creationId xmlns:a16="http://schemas.microsoft.com/office/drawing/2014/main" id="{69FEFA73-8EC7-AA9F-F83B-1788A29DF782}"/>
                </a:ext>
              </a:extLst>
            </p:cNvPr>
            <p:cNvSpPr/>
            <p:nvPr/>
          </p:nvSpPr>
          <p:spPr>
            <a:xfrm>
              <a:off x="5118986" y="1586930"/>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 name="Oval 29">
              <a:extLst>
                <a:ext uri="{FF2B5EF4-FFF2-40B4-BE49-F238E27FC236}">
                  <a16:creationId xmlns:a16="http://schemas.microsoft.com/office/drawing/2014/main" id="{F0203767-8EF8-C327-B828-833E9A9D20CF}"/>
                </a:ext>
              </a:extLst>
            </p:cNvPr>
            <p:cNvSpPr/>
            <p:nvPr/>
          </p:nvSpPr>
          <p:spPr>
            <a:xfrm>
              <a:off x="5152978" y="211986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1" name="Oval 30">
              <a:extLst>
                <a:ext uri="{FF2B5EF4-FFF2-40B4-BE49-F238E27FC236}">
                  <a16:creationId xmlns:a16="http://schemas.microsoft.com/office/drawing/2014/main" id="{4CD6DF01-D931-4B60-6BEB-BA58431281DA}"/>
                </a:ext>
              </a:extLst>
            </p:cNvPr>
            <p:cNvSpPr/>
            <p:nvPr/>
          </p:nvSpPr>
          <p:spPr>
            <a:xfrm>
              <a:off x="5346160" y="2134240"/>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2" name="Oval 31">
              <a:extLst>
                <a:ext uri="{FF2B5EF4-FFF2-40B4-BE49-F238E27FC236}">
                  <a16:creationId xmlns:a16="http://schemas.microsoft.com/office/drawing/2014/main" id="{D891A762-CAC9-AA5D-0E4C-5CF8CF227E54}"/>
                </a:ext>
              </a:extLst>
            </p:cNvPr>
            <p:cNvSpPr/>
            <p:nvPr/>
          </p:nvSpPr>
          <p:spPr>
            <a:xfrm>
              <a:off x="5106151" y="18293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3" name="Oval 32">
              <a:extLst>
                <a:ext uri="{FF2B5EF4-FFF2-40B4-BE49-F238E27FC236}">
                  <a16:creationId xmlns:a16="http://schemas.microsoft.com/office/drawing/2014/main" id="{7B526593-1DC9-E31E-B97E-36752F529E84}"/>
                </a:ext>
              </a:extLst>
            </p:cNvPr>
            <p:cNvSpPr/>
            <p:nvPr/>
          </p:nvSpPr>
          <p:spPr>
            <a:xfrm>
              <a:off x="5264652" y="705341"/>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34" name="Group 33">
            <a:extLst>
              <a:ext uri="{FF2B5EF4-FFF2-40B4-BE49-F238E27FC236}">
                <a16:creationId xmlns:a16="http://schemas.microsoft.com/office/drawing/2014/main" id="{A6EC0FD6-7E71-A569-D6F7-DB18282FCD02}"/>
              </a:ext>
            </a:extLst>
          </p:cNvPr>
          <p:cNvGrpSpPr/>
          <p:nvPr/>
        </p:nvGrpSpPr>
        <p:grpSpPr>
          <a:xfrm>
            <a:off x="6363524" y="1341720"/>
            <a:ext cx="354068" cy="1514520"/>
            <a:chOff x="6633355" y="698930"/>
            <a:chExt cx="472090" cy="2019360"/>
          </a:xfrm>
        </p:grpSpPr>
        <p:sp>
          <p:nvSpPr>
            <p:cNvPr id="35" name="Oval 34">
              <a:extLst>
                <a:ext uri="{FF2B5EF4-FFF2-40B4-BE49-F238E27FC236}">
                  <a16:creationId xmlns:a16="http://schemas.microsoft.com/office/drawing/2014/main" id="{1FD2D9CA-B5A6-9B05-D7F2-439B8CD39C4B}"/>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6" name="Oval 35">
              <a:extLst>
                <a:ext uri="{FF2B5EF4-FFF2-40B4-BE49-F238E27FC236}">
                  <a16:creationId xmlns:a16="http://schemas.microsoft.com/office/drawing/2014/main" id="{EDB0FD23-5047-9533-598D-3FBAFF8F3AB4}"/>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7" name="Oval 36">
              <a:extLst>
                <a:ext uri="{FF2B5EF4-FFF2-40B4-BE49-F238E27FC236}">
                  <a16:creationId xmlns:a16="http://schemas.microsoft.com/office/drawing/2014/main" id="{A66E2F0C-7D00-BB12-CE16-5836DDB651A7}"/>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8" name="Oval 37">
              <a:extLst>
                <a:ext uri="{FF2B5EF4-FFF2-40B4-BE49-F238E27FC236}">
                  <a16:creationId xmlns:a16="http://schemas.microsoft.com/office/drawing/2014/main" id="{0C3A788E-93EF-3124-1C42-1FB3AE4D2BF4}"/>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9" name="Oval 38">
              <a:extLst>
                <a:ext uri="{FF2B5EF4-FFF2-40B4-BE49-F238E27FC236}">
                  <a16:creationId xmlns:a16="http://schemas.microsoft.com/office/drawing/2014/main" id="{ACE32C73-CB6A-B527-C823-B4587E3FA6FA}"/>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0" name="Oval 39">
              <a:extLst>
                <a:ext uri="{FF2B5EF4-FFF2-40B4-BE49-F238E27FC236}">
                  <a16:creationId xmlns:a16="http://schemas.microsoft.com/office/drawing/2014/main" id="{7CB68AE5-7744-8A54-8B4D-EE9B113702E5}"/>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1" name="Oval 40">
              <a:extLst>
                <a:ext uri="{FF2B5EF4-FFF2-40B4-BE49-F238E27FC236}">
                  <a16:creationId xmlns:a16="http://schemas.microsoft.com/office/drawing/2014/main" id="{09C12377-B922-65ED-8399-48C73133A4FA}"/>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2" name="Oval 41">
              <a:extLst>
                <a:ext uri="{FF2B5EF4-FFF2-40B4-BE49-F238E27FC236}">
                  <a16:creationId xmlns:a16="http://schemas.microsoft.com/office/drawing/2014/main" id="{0643322B-0AEC-1779-EDBF-8DB829B39669}"/>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3" name="Oval 42">
              <a:extLst>
                <a:ext uri="{FF2B5EF4-FFF2-40B4-BE49-F238E27FC236}">
                  <a16:creationId xmlns:a16="http://schemas.microsoft.com/office/drawing/2014/main" id="{65985479-D6A8-E942-6DCD-480CD563F806}"/>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4" name="Oval 43">
              <a:extLst>
                <a:ext uri="{FF2B5EF4-FFF2-40B4-BE49-F238E27FC236}">
                  <a16:creationId xmlns:a16="http://schemas.microsoft.com/office/drawing/2014/main" id="{CE8E13B5-4D51-A255-7DF6-766FEA04B850}"/>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5" name="Oval 44">
              <a:extLst>
                <a:ext uri="{FF2B5EF4-FFF2-40B4-BE49-F238E27FC236}">
                  <a16:creationId xmlns:a16="http://schemas.microsoft.com/office/drawing/2014/main" id="{13882A2E-7F5C-D03B-BFEA-6E56058B7F69}"/>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6" name="Oval 45">
              <a:extLst>
                <a:ext uri="{FF2B5EF4-FFF2-40B4-BE49-F238E27FC236}">
                  <a16:creationId xmlns:a16="http://schemas.microsoft.com/office/drawing/2014/main" id="{7DD8ECC6-DD87-36D4-8B8D-C2AADCD3AA51}"/>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7" name="Oval 46">
              <a:extLst>
                <a:ext uri="{FF2B5EF4-FFF2-40B4-BE49-F238E27FC236}">
                  <a16:creationId xmlns:a16="http://schemas.microsoft.com/office/drawing/2014/main" id="{569FCDC6-474A-089A-D259-5EDAB2FC2DCE}"/>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8" name="Oval 47">
              <a:extLst>
                <a:ext uri="{FF2B5EF4-FFF2-40B4-BE49-F238E27FC236}">
                  <a16:creationId xmlns:a16="http://schemas.microsoft.com/office/drawing/2014/main" id="{EEDCCE16-E3D3-1A20-FF64-1ADD59960B38}"/>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9" name="Oval 48">
              <a:extLst>
                <a:ext uri="{FF2B5EF4-FFF2-40B4-BE49-F238E27FC236}">
                  <a16:creationId xmlns:a16="http://schemas.microsoft.com/office/drawing/2014/main" id="{89DBAB0A-D81F-3A3B-19C3-8B743281ACA8}"/>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0" name="Oval 49">
              <a:extLst>
                <a:ext uri="{FF2B5EF4-FFF2-40B4-BE49-F238E27FC236}">
                  <a16:creationId xmlns:a16="http://schemas.microsoft.com/office/drawing/2014/main" id="{117653C0-5877-C7A9-E7A6-6ABCD8F6D288}"/>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1" name="Oval 50">
              <a:extLst>
                <a:ext uri="{FF2B5EF4-FFF2-40B4-BE49-F238E27FC236}">
                  <a16:creationId xmlns:a16="http://schemas.microsoft.com/office/drawing/2014/main" id="{41B22B5A-798F-9502-64CB-FA2165EEBA4B}"/>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2" name="Oval 51">
              <a:extLst>
                <a:ext uri="{FF2B5EF4-FFF2-40B4-BE49-F238E27FC236}">
                  <a16:creationId xmlns:a16="http://schemas.microsoft.com/office/drawing/2014/main" id="{A56D6F6C-0401-9032-AB0C-6C84216AE74F}"/>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3" name="Oval 52">
              <a:extLst>
                <a:ext uri="{FF2B5EF4-FFF2-40B4-BE49-F238E27FC236}">
                  <a16:creationId xmlns:a16="http://schemas.microsoft.com/office/drawing/2014/main" id="{7CB89B7D-3987-D5D3-0D14-690FDC725614}"/>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54" name="Group 53">
            <a:extLst>
              <a:ext uri="{FF2B5EF4-FFF2-40B4-BE49-F238E27FC236}">
                <a16:creationId xmlns:a16="http://schemas.microsoft.com/office/drawing/2014/main" id="{C74C17C2-FA1D-27C5-0305-3FBB8508B848}"/>
              </a:ext>
            </a:extLst>
          </p:cNvPr>
          <p:cNvGrpSpPr/>
          <p:nvPr/>
        </p:nvGrpSpPr>
        <p:grpSpPr>
          <a:xfrm>
            <a:off x="5095030" y="4359631"/>
            <a:ext cx="378610" cy="1509896"/>
            <a:chOff x="5031332" y="666630"/>
            <a:chExt cx="504813" cy="2013195"/>
          </a:xfrm>
        </p:grpSpPr>
        <p:sp>
          <p:nvSpPr>
            <p:cNvPr id="55" name="Oval 54">
              <a:extLst>
                <a:ext uri="{FF2B5EF4-FFF2-40B4-BE49-F238E27FC236}">
                  <a16:creationId xmlns:a16="http://schemas.microsoft.com/office/drawing/2014/main" id="{905BA068-3436-B577-309B-552E3ECF0FAA}"/>
                </a:ext>
              </a:extLst>
            </p:cNvPr>
            <p:cNvSpPr/>
            <p:nvPr/>
          </p:nvSpPr>
          <p:spPr>
            <a:xfrm rot="16200000">
              <a:off x="5020536" y="2319182"/>
              <a:ext cx="189596" cy="132009"/>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6" name="Oval 55">
              <a:extLst>
                <a:ext uri="{FF2B5EF4-FFF2-40B4-BE49-F238E27FC236}">
                  <a16:creationId xmlns:a16="http://schemas.microsoft.com/office/drawing/2014/main" id="{49CE1F28-963B-762A-525B-D60E55E46B19}"/>
                </a:ext>
              </a:extLst>
            </p:cNvPr>
            <p:cNvSpPr/>
            <p:nvPr/>
          </p:nvSpPr>
          <p:spPr>
            <a:xfrm>
              <a:off x="5092621" y="1971405"/>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7" name="Oval 56">
              <a:extLst>
                <a:ext uri="{FF2B5EF4-FFF2-40B4-BE49-F238E27FC236}">
                  <a16:creationId xmlns:a16="http://schemas.microsoft.com/office/drawing/2014/main" id="{3812A5A1-E3F4-11F2-581E-534B5797D230}"/>
                </a:ext>
              </a:extLst>
            </p:cNvPr>
            <p:cNvSpPr/>
            <p:nvPr/>
          </p:nvSpPr>
          <p:spPr>
            <a:xfrm>
              <a:off x="5265208" y="108038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8" name="Oval 57">
              <a:extLst>
                <a:ext uri="{FF2B5EF4-FFF2-40B4-BE49-F238E27FC236}">
                  <a16:creationId xmlns:a16="http://schemas.microsoft.com/office/drawing/2014/main" id="{85CBC5C6-55A8-5DAD-9CB5-57CE1C858DBF}"/>
                </a:ext>
              </a:extLst>
            </p:cNvPr>
            <p:cNvSpPr/>
            <p:nvPr/>
          </p:nvSpPr>
          <p:spPr>
            <a:xfrm>
              <a:off x="5144876" y="886631"/>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9" name="Oval 58">
              <a:extLst>
                <a:ext uri="{FF2B5EF4-FFF2-40B4-BE49-F238E27FC236}">
                  <a16:creationId xmlns:a16="http://schemas.microsoft.com/office/drawing/2014/main" id="{F8A4F445-4CE9-8E7B-3CBC-10AFCCB2696F}"/>
                </a:ext>
              </a:extLst>
            </p:cNvPr>
            <p:cNvSpPr/>
            <p:nvPr/>
          </p:nvSpPr>
          <p:spPr>
            <a:xfrm>
              <a:off x="5101264" y="2356549"/>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0" name="Oval 59">
              <a:extLst>
                <a:ext uri="{FF2B5EF4-FFF2-40B4-BE49-F238E27FC236}">
                  <a16:creationId xmlns:a16="http://schemas.microsoft.com/office/drawing/2014/main" id="{B7DF0A38-B586-11B2-6F53-929EB324FB6F}"/>
                </a:ext>
              </a:extLst>
            </p:cNvPr>
            <p:cNvSpPr/>
            <p:nvPr/>
          </p:nvSpPr>
          <p:spPr>
            <a:xfrm>
              <a:off x="5079356" y="71603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1" name="Oval 60">
              <a:extLst>
                <a:ext uri="{FF2B5EF4-FFF2-40B4-BE49-F238E27FC236}">
                  <a16:creationId xmlns:a16="http://schemas.microsoft.com/office/drawing/2014/main" id="{F787C6CC-C1F2-8068-ED79-E29357AA5EC4}"/>
                </a:ext>
              </a:extLst>
            </p:cNvPr>
            <p:cNvSpPr/>
            <p:nvPr/>
          </p:nvSpPr>
          <p:spPr>
            <a:xfrm>
              <a:off x="5220320" y="133991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2" name="Oval 61">
              <a:extLst>
                <a:ext uri="{FF2B5EF4-FFF2-40B4-BE49-F238E27FC236}">
                  <a16:creationId xmlns:a16="http://schemas.microsoft.com/office/drawing/2014/main" id="{AB9A84FD-C5DE-DB51-E3D3-ECB657EC65F7}"/>
                </a:ext>
              </a:extLst>
            </p:cNvPr>
            <p:cNvSpPr/>
            <p:nvPr/>
          </p:nvSpPr>
          <p:spPr>
            <a:xfrm>
              <a:off x="5187033" y="184171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3" name="Oval 62">
              <a:extLst>
                <a:ext uri="{FF2B5EF4-FFF2-40B4-BE49-F238E27FC236}">
                  <a16:creationId xmlns:a16="http://schemas.microsoft.com/office/drawing/2014/main" id="{4F4F7B8D-B152-AF2D-1DE2-C66E52FFE198}"/>
                </a:ext>
              </a:extLst>
            </p:cNvPr>
            <p:cNvSpPr/>
            <p:nvPr/>
          </p:nvSpPr>
          <p:spPr>
            <a:xfrm>
              <a:off x="5310015" y="9832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4" name="Oval 63">
              <a:extLst>
                <a:ext uri="{FF2B5EF4-FFF2-40B4-BE49-F238E27FC236}">
                  <a16:creationId xmlns:a16="http://schemas.microsoft.com/office/drawing/2014/main" id="{3B7B95BF-5421-8F4E-010E-E0DEEFD1C08D}"/>
                </a:ext>
              </a:extLst>
            </p:cNvPr>
            <p:cNvSpPr/>
            <p:nvPr/>
          </p:nvSpPr>
          <p:spPr>
            <a:xfrm>
              <a:off x="5327820" y="1566559"/>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5" name="Oval 64">
              <a:extLst>
                <a:ext uri="{FF2B5EF4-FFF2-40B4-BE49-F238E27FC236}">
                  <a16:creationId xmlns:a16="http://schemas.microsoft.com/office/drawing/2014/main" id="{DCCE56BC-68F7-2307-5F46-41B3B23F08C3}"/>
                </a:ext>
              </a:extLst>
            </p:cNvPr>
            <p:cNvSpPr/>
            <p:nvPr/>
          </p:nvSpPr>
          <p:spPr>
            <a:xfrm>
              <a:off x="5321999" y="1794456"/>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6" name="Oval 65">
              <a:extLst>
                <a:ext uri="{FF2B5EF4-FFF2-40B4-BE49-F238E27FC236}">
                  <a16:creationId xmlns:a16="http://schemas.microsoft.com/office/drawing/2014/main" id="{731768D2-99E4-C3D8-2667-D972F363B22D}"/>
                </a:ext>
              </a:extLst>
            </p:cNvPr>
            <p:cNvSpPr/>
            <p:nvPr/>
          </p:nvSpPr>
          <p:spPr>
            <a:xfrm>
              <a:off x="5224127" y="241131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7" name="Oval 66">
              <a:extLst>
                <a:ext uri="{FF2B5EF4-FFF2-40B4-BE49-F238E27FC236}">
                  <a16:creationId xmlns:a16="http://schemas.microsoft.com/office/drawing/2014/main" id="{35EAE7E4-AC5E-5BE1-B900-A594A7AADE17}"/>
                </a:ext>
              </a:extLst>
            </p:cNvPr>
            <p:cNvSpPr/>
            <p:nvPr/>
          </p:nvSpPr>
          <p:spPr>
            <a:xfrm>
              <a:off x="5128294" y="666630"/>
              <a:ext cx="265067"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8" name="Oval 67">
              <a:extLst>
                <a:ext uri="{FF2B5EF4-FFF2-40B4-BE49-F238E27FC236}">
                  <a16:creationId xmlns:a16="http://schemas.microsoft.com/office/drawing/2014/main" id="{0FEB8D76-0221-C1FA-D989-9074CC53CCCF}"/>
                </a:ext>
              </a:extLst>
            </p:cNvPr>
            <p:cNvSpPr/>
            <p:nvPr/>
          </p:nvSpPr>
          <p:spPr>
            <a:xfrm rot="1674560">
              <a:off x="5062563" y="1124077"/>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9" name="Oval 68">
              <a:extLst>
                <a:ext uri="{FF2B5EF4-FFF2-40B4-BE49-F238E27FC236}">
                  <a16:creationId xmlns:a16="http://schemas.microsoft.com/office/drawing/2014/main" id="{F41F22C7-D91F-1F70-6D1F-8B3A655D99DF}"/>
                </a:ext>
              </a:extLst>
            </p:cNvPr>
            <p:cNvSpPr/>
            <p:nvPr/>
          </p:nvSpPr>
          <p:spPr>
            <a:xfrm rot="3942739">
              <a:off x="5206037" y="2402918"/>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0" name="Oval 69">
              <a:extLst>
                <a:ext uri="{FF2B5EF4-FFF2-40B4-BE49-F238E27FC236}">
                  <a16:creationId xmlns:a16="http://schemas.microsoft.com/office/drawing/2014/main" id="{14088DF7-7922-5DE6-2100-1FAB7D7752FA}"/>
                </a:ext>
              </a:extLst>
            </p:cNvPr>
            <p:cNvSpPr/>
            <p:nvPr/>
          </p:nvSpPr>
          <p:spPr>
            <a:xfrm rot="3942739">
              <a:off x="5065358" y="142266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1" name="Oval 70">
              <a:extLst>
                <a:ext uri="{FF2B5EF4-FFF2-40B4-BE49-F238E27FC236}">
                  <a16:creationId xmlns:a16="http://schemas.microsoft.com/office/drawing/2014/main" id="{F69CBB1E-A691-FEDD-81E7-D0F2FE178CDD}"/>
                </a:ext>
              </a:extLst>
            </p:cNvPr>
            <p:cNvSpPr/>
            <p:nvPr/>
          </p:nvSpPr>
          <p:spPr>
            <a:xfrm rot="3942739">
              <a:off x="5108815" y="2234919"/>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2" name="Oval 71">
              <a:extLst>
                <a:ext uri="{FF2B5EF4-FFF2-40B4-BE49-F238E27FC236}">
                  <a16:creationId xmlns:a16="http://schemas.microsoft.com/office/drawing/2014/main" id="{C64FD0AC-812D-88B6-751B-C42AB3E9F4D8}"/>
                </a:ext>
              </a:extLst>
            </p:cNvPr>
            <p:cNvSpPr/>
            <p:nvPr/>
          </p:nvSpPr>
          <p:spPr>
            <a:xfrm rot="3942739">
              <a:off x="5168387" y="147574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3" name="Oval 72">
              <a:extLst>
                <a:ext uri="{FF2B5EF4-FFF2-40B4-BE49-F238E27FC236}">
                  <a16:creationId xmlns:a16="http://schemas.microsoft.com/office/drawing/2014/main" id="{AE5D8571-4C28-2C6B-AC85-DBFC75D9FCDD}"/>
                </a:ext>
              </a:extLst>
            </p:cNvPr>
            <p:cNvSpPr/>
            <p:nvPr/>
          </p:nvSpPr>
          <p:spPr>
            <a:xfrm rot="3942739">
              <a:off x="5033179" y="1061771"/>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4" name="Oval 73">
              <a:extLst>
                <a:ext uri="{FF2B5EF4-FFF2-40B4-BE49-F238E27FC236}">
                  <a16:creationId xmlns:a16="http://schemas.microsoft.com/office/drawing/2014/main" id="{A7CEF668-7B50-878C-8DCA-77E8B724A170}"/>
                </a:ext>
              </a:extLst>
            </p:cNvPr>
            <p:cNvSpPr/>
            <p:nvPr/>
          </p:nvSpPr>
          <p:spPr>
            <a:xfrm>
              <a:off x="5118986" y="1586930"/>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5" name="Oval 74">
              <a:extLst>
                <a:ext uri="{FF2B5EF4-FFF2-40B4-BE49-F238E27FC236}">
                  <a16:creationId xmlns:a16="http://schemas.microsoft.com/office/drawing/2014/main" id="{BB5C627C-9A46-25E2-F429-006BD8DD0E9B}"/>
                </a:ext>
              </a:extLst>
            </p:cNvPr>
            <p:cNvSpPr/>
            <p:nvPr/>
          </p:nvSpPr>
          <p:spPr>
            <a:xfrm>
              <a:off x="5152978" y="211986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6" name="Oval 75">
              <a:extLst>
                <a:ext uri="{FF2B5EF4-FFF2-40B4-BE49-F238E27FC236}">
                  <a16:creationId xmlns:a16="http://schemas.microsoft.com/office/drawing/2014/main" id="{FDEC6A8D-789A-5A7B-EF42-154E914EB1EF}"/>
                </a:ext>
              </a:extLst>
            </p:cNvPr>
            <p:cNvSpPr/>
            <p:nvPr/>
          </p:nvSpPr>
          <p:spPr>
            <a:xfrm>
              <a:off x="5346160" y="2134240"/>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7" name="Oval 76">
              <a:extLst>
                <a:ext uri="{FF2B5EF4-FFF2-40B4-BE49-F238E27FC236}">
                  <a16:creationId xmlns:a16="http://schemas.microsoft.com/office/drawing/2014/main" id="{FB5E53FC-3DCF-FF44-7EB4-02691FC19D9F}"/>
                </a:ext>
              </a:extLst>
            </p:cNvPr>
            <p:cNvSpPr/>
            <p:nvPr/>
          </p:nvSpPr>
          <p:spPr>
            <a:xfrm>
              <a:off x="5106151" y="18293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8" name="Oval 77">
              <a:extLst>
                <a:ext uri="{FF2B5EF4-FFF2-40B4-BE49-F238E27FC236}">
                  <a16:creationId xmlns:a16="http://schemas.microsoft.com/office/drawing/2014/main" id="{5FBB66DA-535D-F366-966C-500BE7D05447}"/>
                </a:ext>
              </a:extLst>
            </p:cNvPr>
            <p:cNvSpPr/>
            <p:nvPr/>
          </p:nvSpPr>
          <p:spPr>
            <a:xfrm>
              <a:off x="5264652" y="705341"/>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79" name="Group 78">
            <a:extLst>
              <a:ext uri="{FF2B5EF4-FFF2-40B4-BE49-F238E27FC236}">
                <a16:creationId xmlns:a16="http://schemas.microsoft.com/office/drawing/2014/main" id="{2605B651-2025-9FC3-6BD9-9C316D3999AA}"/>
              </a:ext>
            </a:extLst>
          </p:cNvPr>
          <p:cNvGrpSpPr/>
          <p:nvPr/>
        </p:nvGrpSpPr>
        <p:grpSpPr>
          <a:xfrm>
            <a:off x="6385935" y="4381113"/>
            <a:ext cx="354068" cy="1514520"/>
            <a:chOff x="6633355" y="698930"/>
            <a:chExt cx="472090" cy="2019360"/>
          </a:xfrm>
        </p:grpSpPr>
        <p:sp>
          <p:nvSpPr>
            <p:cNvPr id="80" name="Oval 79">
              <a:extLst>
                <a:ext uri="{FF2B5EF4-FFF2-40B4-BE49-F238E27FC236}">
                  <a16:creationId xmlns:a16="http://schemas.microsoft.com/office/drawing/2014/main" id="{1BF1BE81-F5D7-B46B-89AD-4F23B59638D1}"/>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1" name="Oval 80">
              <a:extLst>
                <a:ext uri="{FF2B5EF4-FFF2-40B4-BE49-F238E27FC236}">
                  <a16:creationId xmlns:a16="http://schemas.microsoft.com/office/drawing/2014/main" id="{160EE8DE-76A6-FEAA-4834-2DEBCF0D9A05}"/>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2" name="Oval 81">
              <a:extLst>
                <a:ext uri="{FF2B5EF4-FFF2-40B4-BE49-F238E27FC236}">
                  <a16:creationId xmlns:a16="http://schemas.microsoft.com/office/drawing/2014/main" id="{189DE92F-E1E0-625A-48DD-0F6270C9AB1A}"/>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3" name="Oval 82">
              <a:extLst>
                <a:ext uri="{FF2B5EF4-FFF2-40B4-BE49-F238E27FC236}">
                  <a16:creationId xmlns:a16="http://schemas.microsoft.com/office/drawing/2014/main" id="{D3617F39-0ADE-5241-1462-27209203A800}"/>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4" name="Oval 83">
              <a:extLst>
                <a:ext uri="{FF2B5EF4-FFF2-40B4-BE49-F238E27FC236}">
                  <a16:creationId xmlns:a16="http://schemas.microsoft.com/office/drawing/2014/main" id="{720E4915-57AF-0BD3-685A-08DA0BEA7531}"/>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5" name="Oval 84">
              <a:extLst>
                <a:ext uri="{FF2B5EF4-FFF2-40B4-BE49-F238E27FC236}">
                  <a16:creationId xmlns:a16="http://schemas.microsoft.com/office/drawing/2014/main" id="{FCDE0C09-65CE-DC5D-AD77-5CB24297D117}"/>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6" name="Oval 85">
              <a:extLst>
                <a:ext uri="{FF2B5EF4-FFF2-40B4-BE49-F238E27FC236}">
                  <a16:creationId xmlns:a16="http://schemas.microsoft.com/office/drawing/2014/main" id="{BE16C615-FEAC-EE3B-9977-6A80EABBA86D}"/>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7" name="Oval 86">
              <a:extLst>
                <a:ext uri="{FF2B5EF4-FFF2-40B4-BE49-F238E27FC236}">
                  <a16:creationId xmlns:a16="http://schemas.microsoft.com/office/drawing/2014/main" id="{E7D1F12D-7FBB-9B7A-6D0E-00CA1EEDC840}"/>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8" name="Oval 87">
              <a:extLst>
                <a:ext uri="{FF2B5EF4-FFF2-40B4-BE49-F238E27FC236}">
                  <a16:creationId xmlns:a16="http://schemas.microsoft.com/office/drawing/2014/main" id="{5FEF3C39-180E-619A-3D27-41FD5F53CEB0}"/>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9" name="Oval 88">
              <a:extLst>
                <a:ext uri="{FF2B5EF4-FFF2-40B4-BE49-F238E27FC236}">
                  <a16:creationId xmlns:a16="http://schemas.microsoft.com/office/drawing/2014/main" id="{9DB09248-FF91-A7A9-4CF4-470279EFD394}"/>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0" name="Oval 89">
              <a:extLst>
                <a:ext uri="{FF2B5EF4-FFF2-40B4-BE49-F238E27FC236}">
                  <a16:creationId xmlns:a16="http://schemas.microsoft.com/office/drawing/2014/main" id="{43A7A1FA-33B7-079E-465F-722080A907F8}"/>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1" name="Oval 90">
              <a:extLst>
                <a:ext uri="{FF2B5EF4-FFF2-40B4-BE49-F238E27FC236}">
                  <a16:creationId xmlns:a16="http://schemas.microsoft.com/office/drawing/2014/main" id="{CCDD3474-68BF-759F-B76F-7CAB8D114772}"/>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2" name="Oval 91">
              <a:extLst>
                <a:ext uri="{FF2B5EF4-FFF2-40B4-BE49-F238E27FC236}">
                  <a16:creationId xmlns:a16="http://schemas.microsoft.com/office/drawing/2014/main" id="{5C2130F6-633C-24F9-4614-8C14A73B03BF}"/>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3" name="Oval 92">
              <a:extLst>
                <a:ext uri="{FF2B5EF4-FFF2-40B4-BE49-F238E27FC236}">
                  <a16:creationId xmlns:a16="http://schemas.microsoft.com/office/drawing/2014/main" id="{BA4046B0-3D4B-F827-526F-668BFDB333AD}"/>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4" name="Oval 93">
              <a:extLst>
                <a:ext uri="{FF2B5EF4-FFF2-40B4-BE49-F238E27FC236}">
                  <a16:creationId xmlns:a16="http://schemas.microsoft.com/office/drawing/2014/main" id="{81DAB908-8317-9882-AD0D-439A9547CE78}"/>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5" name="Oval 94">
              <a:extLst>
                <a:ext uri="{FF2B5EF4-FFF2-40B4-BE49-F238E27FC236}">
                  <a16:creationId xmlns:a16="http://schemas.microsoft.com/office/drawing/2014/main" id="{6BC2FEB8-3B6F-BC4D-BE41-A87325E62A34}"/>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6" name="Oval 95">
              <a:extLst>
                <a:ext uri="{FF2B5EF4-FFF2-40B4-BE49-F238E27FC236}">
                  <a16:creationId xmlns:a16="http://schemas.microsoft.com/office/drawing/2014/main" id="{88F4D3DC-2A3E-AAA4-3ABE-9EACA27C664B}"/>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7" name="Oval 96">
              <a:extLst>
                <a:ext uri="{FF2B5EF4-FFF2-40B4-BE49-F238E27FC236}">
                  <a16:creationId xmlns:a16="http://schemas.microsoft.com/office/drawing/2014/main" id="{78D03BAC-F90A-50EF-62B3-600EE8974F0E}"/>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8" name="Oval 97">
              <a:extLst>
                <a:ext uri="{FF2B5EF4-FFF2-40B4-BE49-F238E27FC236}">
                  <a16:creationId xmlns:a16="http://schemas.microsoft.com/office/drawing/2014/main" id="{EED3C387-E4D2-C234-A199-FAB9DA9DA97C}"/>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ndara"/>
                <a:ea typeface="+mn-ea"/>
                <a:cs typeface="+mn-cs"/>
              </a:endParaRPr>
            </a:p>
          </p:txBody>
        </p:sp>
      </p:grpSp>
      <p:grpSp>
        <p:nvGrpSpPr>
          <p:cNvPr id="99" name="Group 98">
            <a:extLst>
              <a:ext uri="{FF2B5EF4-FFF2-40B4-BE49-F238E27FC236}">
                <a16:creationId xmlns:a16="http://schemas.microsoft.com/office/drawing/2014/main" id="{30D8B33F-D12A-FB65-DCB2-7947043529C8}"/>
              </a:ext>
            </a:extLst>
          </p:cNvPr>
          <p:cNvGrpSpPr/>
          <p:nvPr/>
        </p:nvGrpSpPr>
        <p:grpSpPr>
          <a:xfrm>
            <a:off x="5098387" y="168125"/>
            <a:ext cx="378610" cy="1509896"/>
            <a:chOff x="5031332" y="666630"/>
            <a:chExt cx="504813" cy="2013195"/>
          </a:xfrm>
        </p:grpSpPr>
        <p:sp>
          <p:nvSpPr>
            <p:cNvPr id="100" name="Oval 99">
              <a:extLst>
                <a:ext uri="{FF2B5EF4-FFF2-40B4-BE49-F238E27FC236}">
                  <a16:creationId xmlns:a16="http://schemas.microsoft.com/office/drawing/2014/main" id="{81F4808A-DE45-FA5A-BE32-961313A6D654}"/>
                </a:ext>
              </a:extLst>
            </p:cNvPr>
            <p:cNvSpPr/>
            <p:nvPr/>
          </p:nvSpPr>
          <p:spPr>
            <a:xfrm rot="16200000">
              <a:off x="5020536" y="2319182"/>
              <a:ext cx="189596" cy="132009"/>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1" name="Oval 100">
              <a:extLst>
                <a:ext uri="{FF2B5EF4-FFF2-40B4-BE49-F238E27FC236}">
                  <a16:creationId xmlns:a16="http://schemas.microsoft.com/office/drawing/2014/main" id="{68D1D665-76CE-EB2D-D415-B3D428D6CB18}"/>
                </a:ext>
              </a:extLst>
            </p:cNvPr>
            <p:cNvSpPr/>
            <p:nvPr/>
          </p:nvSpPr>
          <p:spPr>
            <a:xfrm>
              <a:off x="5092621" y="1971405"/>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2" name="Oval 101">
              <a:extLst>
                <a:ext uri="{FF2B5EF4-FFF2-40B4-BE49-F238E27FC236}">
                  <a16:creationId xmlns:a16="http://schemas.microsoft.com/office/drawing/2014/main" id="{532B0CA2-3716-7F50-386C-7CB00305FCD5}"/>
                </a:ext>
              </a:extLst>
            </p:cNvPr>
            <p:cNvSpPr/>
            <p:nvPr/>
          </p:nvSpPr>
          <p:spPr>
            <a:xfrm>
              <a:off x="5265208" y="108038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3" name="Oval 102">
              <a:extLst>
                <a:ext uri="{FF2B5EF4-FFF2-40B4-BE49-F238E27FC236}">
                  <a16:creationId xmlns:a16="http://schemas.microsoft.com/office/drawing/2014/main" id="{F8173DF9-0769-D1D9-9B25-A2FFE209C223}"/>
                </a:ext>
              </a:extLst>
            </p:cNvPr>
            <p:cNvSpPr/>
            <p:nvPr/>
          </p:nvSpPr>
          <p:spPr>
            <a:xfrm>
              <a:off x="5144876" y="886631"/>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4" name="Oval 103">
              <a:extLst>
                <a:ext uri="{FF2B5EF4-FFF2-40B4-BE49-F238E27FC236}">
                  <a16:creationId xmlns:a16="http://schemas.microsoft.com/office/drawing/2014/main" id="{64B56016-442E-884B-5153-0CD7D7628799}"/>
                </a:ext>
              </a:extLst>
            </p:cNvPr>
            <p:cNvSpPr/>
            <p:nvPr/>
          </p:nvSpPr>
          <p:spPr>
            <a:xfrm>
              <a:off x="5101264" y="2356549"/>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5" name="Oval 104">
              <a:extLst>
                <a:ext uri="{FF2B5EF4-FFF2-40B4-BE49-F238E27FC236}">
                  <a16:creationId xmlns:a16="http://schemas.microsoft.com/office/drawing/2014/main" id="{DA57D619-45EA-766C-E1CE-80F11863E23B}"/>
                </a:ext>
              </a:extLst>
            </p:cNvPr>
            <p:cNvSpPr/>
            <p:nvPr/>
          </p:nvSpPr>
          <p:spPr>
            <a:xfrm>
              <a:off x="5079356" y="71603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6" name="Oval 105">
              <a:extLst>
                <a:ext uri="{FF2B5EF4-FFF2-40B4-BE49-F238E27FC236}">
                  <a16:creationId xmlns:a16="http://schemas.microsoft.com/office/drawing/2014/main" id="{DC25ED71-38D4-62EA-5EB1-4425A93F56A8}"/>
                </a:ext>
              </a:extLst>
            </p:cNvPr>
            <p:cNvSpPr/>
            <p:nvPr/>
          </p:nvSpPr>
          <p:spPr>
            <a:xfrm>
              <a:off x="5220320" y="133991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7" name="Oval 106">
              <a:extLst>
                <a:ext uri="{FF2B5EF4-FFF2-40B4-BE49-F238E27FC236}">
                  <a16:creationId xmlns:a16="http://schemas.microsoft.com/office/drawing/2014/main" id="{25E36FED-CE43-5209-B67A-A6394008949E}"/>
                </a:ext>
              </a:extLst>
            </p:cNvPr>
            <p:cNvSpPr/>
            <p:nvPr/>
          </p:nvSpPr>
          <p:spPr>
            <a:xfrm>
              <a:off x="5187033" y="184171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8" name="Oval 107">
              <a:extLst>
                <a:ext uri="{FF2B5EF4-FFF2-40B4-BE49-F238E27FC236}">
                  <a16:creationId xmlns:a16="http://schemas.microsoft.com/office/drawing/2014/main" id="{2C7B6677-DCC1-638B-8160-3D1CC1E8EB3E}"/>
                </a:ext>
              </a:extLst>
            </p:cNvPr>
            <p:cNvSpPr/>
            <p:nvPr/>
          </p:nvSpPr>
          <p:spPr>
            <a:xfrm>
              <a:off x="5310015" y="9832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9" name="Oval 108">
              <a:extLst>
                <a:ext uri="{FF2B5EF4-FFF2-40B4-BE49-F238E27FC236}">
                  <a16:creationId xmlns:a16="http://schemas.microsoft.com/office/drawing/2014/main" id="{7CCCEDA7-EDA8-5736-5F49-F6547FB97ACE}"/>
                </a:ext>
              </a:extLst>
            </p:cNvPr>
            <p:cNvSpPr/>
            <p:nvPr/>
          </p:nvSpPr>
          <p:spPr>
            <a:xfrm>
              <a:off x="5327820" y="1566559"/>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0" name="Oval 109">
              <a:extLst>
                <a:ext uri="{FF2B5EF4-FFF2-40B4-BE49-F238E27FC236}">
                  <a16:creationId xmlns:a16="http://schemas.microsoft.com/office/drawing/2014/main" id="{E4E6893B-CEA6-BC29-32D6-997FBEC648F1}"/>
                </a:ext>
              </a:extLst>
            </p:cNvPr>
            <p:cNvSpPr/>
            <p:nvPr/>
          </p:nvSpPr>
          <p:spPr>
            <a:xfrm>
              <a:off x="5321999" y="1794456"/>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1" name="Oval 110">
              <a:extLst>
                <a:ext uri="{FF2B5EF4-FFF2-40B4-BE49-F238E27FC236}">
                  <a16:creationId xmlns:a16="http://schemas.microsoft.com/office/drawing/2014/main" id="{B46F95AD-46CC-8CCB-00EF-BEF93ED64F16}"/>
                </a:ext>
              </a:extLst>
            </p:cNvPr>
            <p:cNvSpPr/>
            <p:nvPr/>
          </p:nvSpPr>
          <p:spPr>
            <a:xfrm>
              <a:off x="5224127" y="241131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2" name="Oval 111">
              <a:extLst>
                <a:ext uri="{FF2B5EF4-FFF2-40B4-BE49-F238E27FC236}">
                  <a16:creationId xmlns:a16="http://schemas.microsoft.com/office/drawing/2014/main" id="{E5D4EF05-9071-85B1-91EA-20857FFC19C7}"/>
                </a:ext>
              </a:extLst>
            </p:cNvPr>
            <p:cNvSpPr/>
            <p:nvPr/>
          </p:nvSpPr>
          <p:spPr>
            <a:xfrm>
              <a:off x="5128294" y="666630"/>
              <a:ext cx="265067"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3" name="Oval 112">
              <a:extLst>
                <a:ext uri="{FF2B5EF4-FFF2-40B4-BE49-F238E27FC236}">
                  <a16:creationId xmlns:a16="http://schemas.microsoft.com/office/drawing/2014/main" id="{630FC73E-EA63-7B93-6105-EE2F897B8E9D}"/>
                </a:ext>
              </a:extLst>
            </p:cNvPr>
            <p:cNvSpPr/>
            <p:nvPr/>
          </p:nvSpPr>
          <p:spPr>
            <a:xfrm rot="1674560">
              <a:off x="5062563" y="1124077"/>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4" name="Oval 113">
              <a:extLst>
                <a:ext uri="{FF2B5EF4-FFF2-40B4-BE49-F238E27FC236}">
                  <a16:creationId xmlns:a16="http://schemas.microsoft.com/office/drawing/2014/main" id="{609DA55F-921B-72F7-B730-79579265C9CC}"/>
                </a:ext>
              </a:extLst>
            </p:cNvPr>
            <p:cNvSpPr/>
            <p:nvPr/>
          </p:nvSpPr>
          <p:spPr>
            <a:xfrm rot="3942739">
              <a:off x="5206037" y="2402918"/>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5" name="Oval 114">
              <a:extLst>
                <a:ext uri="{FF2B5EF4-FFF2-40B4-BE49-F238E27FC236}">
                  <a16:creationId xmlns:a16="http://schemas.microsoft.com/office/drawing/2014/main" id="{25C4D93C-D547-E742-8920-B5621E59F9A5}"/>
                </a:ext>
              </a:extLst>
            </p:cNvPr>
            <p:cNvSpPr/>
            <p:nvPr/>
          </p:nvSpPr>
          <p:spPr>
            <a:xfrm rot="3942739">
              <a:off x="5065358" y="142266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6" name="Oval 115">
              <a:extLst>
                <a:ext uri="{FF2B5EF4-FFF2-40B4-BE49-F238E27FC236}">
                  <a16:creationId xmlns:a16="http://schemas.microsoft.com/office/drawing/2014/main" id="{41A79A0E-3671-1690-3F44-CFDC91A012FF}"/>
                </a:ext>
              </a:extLst>
            </p:cNvPr>
            <p:cNvSpPr/>
            <p:nvPr/>
          </p:nvSpPr>
          <p:spPr>
            <a:xfrm rot="3942739">
              <a:off x="5108815" y="2234919"/>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7" name="Oval 116">
              <a:extLst>
                <a:ext uri="{FF2B5EF4-FFF2-40B4-BE49-F238E27FC236}">
                  <a16:creationId xmlns:a16="http://schemas.microsoft.com/office/drawing/2014/main" id="{7AB4C907-204C-E7B5-5990-0177E58EB74F}"/>
                </a:ext>
              </a:extLst>
            </p:cNvPr>
            <p:cNvSpPr/>
            <p:nvPr/>
          </p:nvSpPr>
          <p:spPr>
            <a:xfrm rot="3942739">
              <a:off x="5168387" y="147574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8" name="Oval 117">
              <a:extLst>
                <a:ext uri="{FF2B5EF4-FFF2-40B4-BE49-F238E27FC236}">
                  <a16:creationId xmlns:a16="http://schemas.microsoft.com/office/drawing/2014/main" id="{AAF8E5D3-FE56-FB2E-2346-C048DC11D04E}"/>
                </a:ext>
              </a:extLst>
            </p:cNvPr>
            <p:cNvSpPr/>
            <p:nvPr/>
          </p:nvSpPr>
          <p:spPr>
            <a:xfrm rot="3942739">
              <a:off x="5033179" y="1061771"/>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9" name="Oval 118">
              <a:extLst>
                <a:ext uri="{FF2B5EF4-FFF2-40B4-BE49-F238E27FC236}">
                  <a16:creationId xmlns:a16="http://schemas.microsoft.com/office/drawing/2014/main" id="{91FA0111-D292-5CEA-E58A-D1E2E78751E7}"/>
                </a:ext>
              </a:extLst>
            </p:cNvPr>
            <p:cNvSpPr/>
            <p:nvPr/>
          </p:nvSpPr>
          <p:spPr>
            <a:xfrm>
              <a:off x="5118986" y="1586930"/>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0" name="Oval 119">
              <a:extLst>
                <a:ext uri="{FF2B5EF4-FFF2-40B4-BE49-F238E27FC236}">
                  <a16:creationId xmlns:a16="http://schemas.microsoft.com/office/drawing/2014/main" id="{0675DBF0-291A-078C-2E32-F9626E1E687A}"/>
                </a:ext>
              </a:extLst>
            </p:cNvPr>
            <p:cNvSpPr/>
            <p:nvPr/>
          </p:nvSpPr>
          <p:spPr>
            <a:xfrm>
              <a:off x="5152978" y="211986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1" name="Oval 120">
              <a:extLst>
                <a:ext uri="{FF2B5EF4-FFF2-40B4-BE49-F238E27FC236}">
                  <a16:creationId xmlns:a16="http://schemas.microsoft.com/office/drawing/2014/main" id="{1BC143DD-5812-C556-D99C-05B3FBD3043C}"/>
                </a:ext>
              </a:extLst>
            </p:cNvPr>
            <p:cNvSpPr/>
            <p:nvPr/>
          </p:nvSpPr>
          <p:spPr>
            <a:xfrm>
              <a:off x="5346160" y="2134240"/>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2" name="Oval 121">
              <a:extLst>
                <a:ext uri="{FF2B5EF4-FFF2-40B4-BE49-F238E27FC236}">
                  <a16:creationId xmlns:a16="http://schemas.microsoft.com/office/drawing/2014/main" id="{5533F2E3-CF16-5D00-5730-8216DE2A1BAA}"/>
                </a:ext>
              </a:extLst>
            </p:cNvPr>
            <p:cNvSpPr/>
            <p:nvPr/>
          </p:nvSpPr>
          <p:spPr>
            <a:xfrm>
              <a:off x="5106151" y="18293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3" name="Oval 122">
              <a:extLst>
                <a:ext uri="{FF2B5EF4-FFF2-40B4-BE49-F238E27FC236}">
                  <a16:creationId xmlns:a16="http://schemas.microsoft.com/office/drawing/2014/main" id="{A6F5E72D-6413-730D-D0C3-AB712520BCA5}"/>
                </a:ext>
              </a:extLst>
            </p:cNvPr>
            <p:cNvSpPr/>
            <p:nvPr/>
          </p:nvSpPr>
          <p:spPr>
            <a:xfrm>
              <a:off x="5264652" y="705341"/>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124" name="Group 123">
            <a:extLst>
              <a:ext uri="{FF2B5EF4-FFF2-40B4-BE49-F238E27FC236}">
                <a16:creationId xmlns:a16="http://schemas.microsoft.com/office/drawing/2014/main" id="{F49C48D7-9BD8-333C-730D-6D5E4EC0CDCA}"/>
              </a:ext>
            </a:extLst>
          </p:cNvPr>
          <p:cNvGrpSpPr/>
          <p:nvPr/>
        </p:nvGrpSpPr>
        <p:grpSpPr>
          <a:xfrm>
            <a:off x="6347626" y="239746"/>
            <a:ext cx="354068" cy="1514520"/>
            <a:chOff x="6633355" y="698930"/>
            <a:chExt cx="472090" cy="2019360"/>
          </a:xfrm>
        </p:grpSpPr>
        <p:sp>
          <p:nvSpPr>
            <p:cNvPr id="125" name="Oval 124">
              <a:extLst>
                <a:ext uri="{FF2B5EF4-FFF2-40B4-BE49-F238E27FC236}">
                  <a16:creationId xmlns:a16="http://schemas.microsoft.com/office/drawing/2014/main" id="{6756412D-A075-19B7-1CFB-748CC07CA4ED}"/>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6" name="Oval 125">
              <a:extLst>
                <a:ext uri="{FF2B5EF4-FFF2-40B4-BE49-F238E27FC236}">
                  <a16:creationId xmlns:a16="http://schemas.microsoft.com/office/drawing/2014/main" id="{840B6CDF-4354-41A3-BA3E-47BCB39A22B5}"/>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7" name="Oval 126">
              <a:extLst>
                <a:ext uri="{FF2B5EF4-FFF2-40B4-BE49-F238E27FC236}">
                  <a16:creationId xmlns:a16="http://schemas.microsoft.com/office/drawing/2014/main" id="{7782E460-11F4-C828-0A36-5F25A5066054}"/>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8" name="Oval 127">
              <a:extLst>
                <a:ext uri="{FF2B5EF4-FFF2-40B4-BE49-F238E27FC236}">
                  <a16:creationId xmlns:a16="http://schemas.microsoft.com/office/drawing/2014/main" id="{EB2B6F6F-27EB-A0CD-6316-1C0BB39CF681}"/>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9" name="Oval 128">
              <a:extLst>
                <a:ext uri="{FF2B5EF4-FFF2-40B4-BE49-F238E27FC236}">
                  <a16:creationId xmlns:a16="http://schemas.microsoft.com/office/drawing/2014/main" id="{8F933FEE-989B-9E9F-B58B-F30FBF38E9DF}"/>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0" name="Oval 129">
              <a:extLst>
                <a:ext uri="{FF2B5EF4-FFF2-40B4-BE49-F238E27FC236}">
                  <a16:creationId xmlns:a16="http://schemas.microsoft.com/office/drawing/2014/main" id="{3F20AF02-5505-2EAC-9824-130B71050EEA}"/>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1" name="Oval 130">
              <a:extLst>
                <a:ext uri="{FF2B5EF4-FFF2-40B4-BE49-F238E27FC236}">
                  <a16:creationId xmlns:a16="http://schemas.microsoft.com/office/drawing/2014/main" id="{51E135D1-417F-C7CE-1FAA-F94A47E76D19}"/>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2" name="Oval 131">
              <a:extLst>
                <a:ext uri="{FF2B5EF4-FFF2-40B4-BE49-F238E27FC236}">
                  <a16:creationId xmlns:a16="http://schemas.microsoft.com/office/drawing/2014/main" id="{BFA38EE5-F770-E5C1-8DDE-8164D6D8DD8A}"/>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3" name="Oval 132">
              <a:extLst>
                <a:ext uri="{FF2B5EF4-FFF2-40B4-BE49-F238E27FC236}">
                  <a16:creationId xmlns:a16="http://schemas.microsoft.com/office/drawing/2014/main" id="{688175ED-E9AA-5DE0-648B-B02622A14E3C}"/>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4" name="Oval 133">
              <a:extLst>
                <a:ext uri="{FF2B5EF4-FFF2-40B4-BE49-F238E27FC236}">
                  <a16:creationId xmlns:a16="http://schemas.microsoft.com/office/drawing/2014/main" id="{304F2CA1-6864-39AF-A41B-04A4F419B57E}"/>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5" name="Oval 134">
              <a:extLst>
                <a:ext uri="{FF2B5EF4-FFF2-40B4-BE49-F238E27FC236}">
                  <a16:creationId xmlns:a16="http://schemas.microsoft.com/office/drawing/2014/main" id="{AC600246-5D43-22C0-8BC9-968A9E7DE5E6}"/>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6" name="Oval 135">
              <a:extLst>
                <a:ext uri="{FF2B5EF4-FFF2-40B4-BE49-F238E27FC236}">
                  <a16:creationId xmlns:a16="http://schemas.microsoft.com/office/drawing/2014/main" id="{400B1B76-795A-E21F-5EF9-3B6A8167D762}"/>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7" name="Oval 136">
              <a:extLst>
                <a:ext uri="{FF2B5EF4-FFF2-40B4-BE49-F238E27FC236}">
                  <a16:creationId xmlns:a16="http://schemas.microsoft.com/office/drawing/2014/main" id="{2B5BE19C-6CA4-7DCE-2C84-2DC91584F92B}"/>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8" name="Oval 137">
              <a:extLst>
                <a:ext uri="{FF2B5EF4-FFF2-40B4-BE49-F238E27FC236}">
                  <a16:creationId xmlns:a16="http://schemas.microsoft.com/office/drawing/2014/main" id="{0577F302-AD95-FB80-0738-0F2EEB840589}"/>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9" name="Oval 138">
              <a:extLst>
                <a:ext uri="{FF2B5EF4-FFF2-40B4-BE49-F238E27FC236}">
                  <a16:creationId xmlns:a16="http://schemas.microsoft.com/office/drawing/2014/main" id="{2763577C-845B-B9B5-E584-4DC2359624F0}"/>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0" name="Oval 139">
              <a:extLst>
                <a:ext uri="{FF2B5EF4-FFF2-40B4-BE49-F238E27FC236}">
                  <a16:creationId xmlns:a16="http://schemas.microsoft.com/office/drawing/2014/main" id="{061894B2-BDAC-B140-D334-0A545410DF92}"/>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1" name="Oval 140">
              <a:extLst>
                <a:ext uri="{FF2B5EF4-FFF2-40B4-BE49-F238E27FC236}">
                  <a16:creationId xmlns:a16="http://schemas.microsoft.com/office/drawing/2014/main" id="{77F84313-907F-5EE4-F3D7-A0DED814E48D}"/>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2" name="Oval 141">
              <a:extLst>
                <a:ext uri="{FF2B5EF4-FFF2-40B4-BE49-F238E27FC236}">
                  <a16:creationId xmlns:a16="http://schemas.microsoft.com/office/drawing/2014/main" id="{9984ABBC-FF13-B1A0-F990-0CC4903767B0}"/>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3" name="Oval 142">
              <a:extLst>
                <a:ext uri="{FF2B5EF4-FFF2-40B4-BE49-F238E27FC236}">
                  <a16:creationId xmlns:a16="http://schemas.microsoft.com/office/drawing/2014/main" id="{05387AE8-6109-8505-447C-6D436C3BBE00}"/>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144" name="Group 143">
            <a:extLst>
              <a:ext uri="{FF2B5EF4-FFF2-40B4-BE49-F238E27FC236}">
                <a16:creationId xmlns:a16="http://schemas.microsoft.com/office/drawing/2014/main" id="{EE3D00B7-204D-0A99-3A23-310C37A96AF4}"/>
              </a:ext>
            </a:extLst>
          </p:cNvPr>
          <p:cNvGrpSpPr/>
          <p:nvPr/>
        </p:nvGrpSpPr>
        <p:grpSpPr>
          <a:xfrm>
            <a:off x="5096322" y="5204562"/>
            <a:ext cx="378610" cy="1509896"/>
            <a:chOff x="5031332" y="666630"/>
            <a:chExt cx="504813" cy="2013195"/>
          </a:xfrm>
        </p:grpSpPr>
        <p:sp>
          <p:nvSpPr>
            <p:cNvPr id="145" name="Oval 144">
              <a:extLst>
                <a:ext uri="{FF2B5EF4-FFF2-40B4-BE49-F238E27FC236}">
                  <a16:creationId xmlns:a16="http://schemas.microsoft.com/office/drawing/2014/main" id="{4CCE5EFD-4BFD-1C71-AD81-EA2ADC01828D}"/>
                </a:ext>
              </a:extLst>
            </p:cNvPr>
            <p:cNvSpPr/>
            <p:nvPr/>
          </p:nvSpPr>
          <p:spPr>
            <a:xfrm rot="16200000">
              <a:off x="5020536" y="2319182"/>
              <a:ext cx="189596" cy="132009"/>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6" name="Oval 145">
              <a:extLst>
                <a:ext uri="{FF2B5EF4-FFF2-40B4-BE49-F238E27FC236}">
                  <a16:creationId xmlns:a16="http://schemas.microsoft.com/office/drawing/2014/main" id="{74E3B7F1-66A4-2674-DCCE-52A3D8330FD3}"/>
                </a:ext>
              </a:extLst>
            </p:cNvPr>
            <p:cNvSpPr/>
            <p:nvPr/>
          </p:nvSpPr>
          <p:spPr>
            <a:xfrm>
              <a:off x="5092621" y="1971405"/>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7" name="Oval 146">
              <a:extLst>
                <a:ext uri="{FF2B5EF4-FFF2-40B4-BE49-F238E27FC236}">
                  <a16:creationId xmlns:a16="http://schemas.microsoft.com/office/drawing/2014/main" id="{A476A638-DAFC-4258-F943-56F19202D6ED}"/>
                </a:ext>
              </a:extLst>
            </p:cNvPr>
            <p:cNvSpPr/>
            <p:nvPr/>
          </p:nvSpPr>
          <p:spPr>
            <a:xfrm>
              <a:off x="5265208" y="108038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8" name="Oval 147">
              <a:extLst>
                <a:ext uri="{FF2B5EF4-FFF2-40B4-BE49-F238E27FC236}">
                  <a16:creationId xmlns:a16="http://schemas.microsoft.com/office/drawing/2014/main" id="{49885CE4-5905-AFFC-B968-3DEA94F71902}"/>
                </a:ext>
              </a:extLst>
            </p:cNvPr>
            <p:cNvSpPr/>
            <p:nvPr/>
          </p:nvSpPr>
          <p:spPr>
            <a:xfrm>
              <a:off x="5144876" y="886631"/>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9" name="Oval 148">
              <a:extLst>
                <a:ext uri="{FF2B5EF4-FFF2-40B4-BE49-F238E27FC236}">
                  <a16:creationId xmlns:a16="http://schemas.microsoft.com/office/drawing/2014/main" id="{5A81D4BA-FFA1-7502-AF80-4B3725B362B8}"/>
                </a:ext>
              </a:extLst>
            </p:cNvPr>
            <p:cNvSpPr/>
            <p:nvPr/>
          </p:nvSpPr>
          <p:spPr>
            <a:xfrm>
              <a:off x="5101264" y="2356549"/>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0" name="Oval 149">
              <a:extLst>
                <a:ext uri="{FF2B5EF4-FFF2-40B4-BE49-F238E27FC236}">
                  <a16:creationId xmlns:a16="http://schemas.microsoft.com/office/drawing/2014/main" id="{D8194AFE-F5F9-DCCB-BB0E-3ABC4270B8BD}"/>
                </a:ext>
              </a:extLst>
            </p:cNvPr>
            <p:cNvSpPr/>
            <p:nvPr/>
          </p:nvSpPr>
          <p:spPr>
            <a:xfrm>
              <a:off x="5079356" y="71603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1" name="Oval 150">
              <a:extLst>
                <a:ext uri="{FF2B5EF4-FFF2-40B4-BE49-F238E27FC236}">
                  <a16:creationId xmlns:a16="http://schemas.microsoft.com/office/drawing/2014/main" id="{DF398E56-75CA-BC8E-7678-47EB387C4D98}"/>
                </a:ext>
              </a:extLst>
            </p:cNvPr>
            <p:cNvSpPr/>
            <p:nvPr/>
          </p:nvSpPr>
          <p:spPr>
            <a:xfrm>
              <a:off x="5220320" y="133991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2" name="Oval 151">
              <a:extLst>
                <a:ext uri="{FF2B5EF4-FFF2-40B4-BE49-F238E27FC236}">
                  <a16:creationId xmlns:a16="http://schemas.microsoft.com/office/drawing/2014/main" id="{6D4FC02C-82A7-94FE-C190-4B1A39A4B5E7}"/>
                </a:ext>
              </a:extLst>
            </p:cNvPr>
            <p:cNvSpPr/>
            <p:nvPr/>
          </p:nvSpPr>
          <p:spPr>
            <a:xfrm>
              <a:off x="5187033" y="184171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3" name="Oval 152">
              <a:extLst>
                <a:ext uri="{FF2B5EF4-FFF2-40B4-BE49-F238E27FC236}">
                  <a16:creationId xmlns:a16="http://schemas.microsoft.com/office/drawing/2014/main" id="{A49C9D9C-C20B-BC14-7B1A-CA9E6B78389C}"/>
                </a:ext>
              </a:extLst>
            </p:cNvPr>
            <p:cNvSpPr/>
            <p:nvPr/>
          </p:nvSpPr>
          <p:spPr>
            <a:xfrm>
              <a:off x="5310015" y="9832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4" name="Oval 153">
              <a:extLst>
                <a:ext uri="{FF2B5EF4-FFF2-40B4-BE49-F238E27FC236}">
                  <a16:creationId xmlns:a16="http://schemas.microsoft.com/office/drawing/2014/main" id="{AF2D3CE1-090B-6362-AB5C-BD35140C02E9}"/>
                </a:ext>
              </a:extLst>
            </p:cNvPr>
            <p:cNvSpPr/>
            <p:nvPr/>
          </p:nvSpPr>
          <p:spPr>
            <a:xfrm>
              <a:off x="5327820" y="1566559"/>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5" name="Oval 154">
              <a:extLst>
                <a:ext uri="{FF2B5EF4-FFF2-40B4-BE49-F238E27FC236}">
                  <a16:creationId xmlns:a16="http://schemas.microsoft.com/office/drawing/2014/main" id="{34103796-DD12-A7D0-6C16-34D78DD735FC}"/>
                </a:ext>
              </a:extLst>
            </p:cNvPr>
            <p:cNvSpPr/>
            <p:nvPr/>
          </p:nvSpPr>
          <p:spPr>
            <a:xfrm>
              <a:off x="5321999" y="1794456"/>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6" name="Oval 155">
              <a:extLst>
                <a:ext uri="{FF2B5EF4-FFF2-40B4-BE49-F238E27FC236}">
                  <a16:creationId xmlns:a16="http://schemas.microsoft.com/office/drawing/2014/main" id="{457C34F7-A864-0741-D786-5AACCACB0580}"/>
                </a:ext>
              </a:extLst>
            </p:cNvPr>
            <p:cNvSpPr/>
            <p:nvPr/>
          </p:nvSpPr>
          <p:spPr>
            <a:xfrm>
              <a:off x="5224127" y="241131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7" name="Oval 156">
              <a:extLst>
                <a:ext uri="{FF2B5EF4-FFF2-40B4-BE49-F238E27FC236}">
                  <a16:creationId xmlns:a16="http://schemas.microsoft.com/office/drawing/2014/main" id="{93A4E001-D088-3396-FC7D-43B7E1CAF6CD}"/>
                </a:ext>
              </a:extLst>
            </p:cNvPr>
            <p:cNvSpPr/>
            <p:nvPr/>
          </p:nvSpPr>
          <p:spPr>
            <a:xfrm>
              <a:off x="5128294" y="666630"/>
              <a:ext cx="265067"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8" name="Oval 157">
              <a:extLst>
                <a:ext uri="{FF2B5EF4-FFF2-40B4-BE49-F238E27FC236}">
                  <a16:creationId xmlns:a16="http://schemas.microsoft.com/office/drawing/2014/main" id="{AD205755-07F1-2633-10E8-CF34246116A6}"/>
                </a:ext>
              </a:extLst>
            </p:cNvPr>
            <p:cNvSpPr/>
            <p:nvPr/>
          </p:nvSpPr>
          <p:spPr>
            <a:xfrm rot="1674560">
              <a:off x="5062563" y="1124077"/>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9" name="Oval 158">
              <a:extLst>
                <a:ext uri="{FF2B5EF4-FFF2-40B4-BE49-F238E27FC236}">
                  <a16:creationId xmlns:a16="http://schemas.microsoft.com/office/drawing/2014/main" id="{F8706AF3-ECEA-D5EB-4263-BF4FAC87BB8F}"/>
                </a:ext>
              </a:extLst>
            </p:cNvPr>
            <p:cNvSpPr/>
            <p:nvPr/>
          </p:nvSpPr>
          <p:spPr>
            <a:xfrm rot="3942739">
              <a:off x="5206037" y="2402918"/>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0" name="Oval 159">
              <a:extLst>
                <a:ext uri="{FF2B5EF4-FFF2-40B4-BE49-F238E27FC236}">
                  <a16:creationId xmlns:a16="http://schemas.microsoft.com/office/drawing/2014/main" id="{12D304EB-CE53-4109-8F04-EBB580722715}"/>
                </a:ext>
              </a:extLst>
            </p:cNvPr>
            <p:cNvSpPr/>
            <p:nvPr/>
          </p:nvSpPr>
          <p:spPr>
            <a:xfrm rot="3942739">
              <a:off x="5065358" y="142266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1" name="Oval 160">
              <a:extLst>
                <a:ext uri="{FF2B5EF4-FFF2-40B4-BE49-F238E27FC236}">
                  <a16:creationId xmlns:a16="http://schemas.microsoft.com/office/drawing/2014/main" id="{78F705E7-8180-C440-40AC-8C6FD18C1B09}"/>
                </a:ext>
              </a:extLst>
            </p:cNvPr>
            <p:cNvSpPr/>
            <p:nvPr/>
          </p:nvSpPr>
          <p:spPr>
            <a:xfrm rot="3942739">
              <a:off x="5108815" y="2234919"/>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2" name="Oval 161">
              <a:extLst>
                <a:ext uri="{FF2B5EF4-FFF2-40B4-BE49-F238E27FC236}">
                  <a16:creationId xmlns:a16="http://schemas.microsoft.com/office/drawing/2014/main" id="{7EBD1FE0-1AC1-8BCC-F4E2-6D7BD4153091}"/>
                </a:ext>
              </a:extLst>
            </p:cNvPr>
            <p:cNvSpPr/>
            <p:nvPr/>
          </p:nvSpPr>
          <p:spPr>
            <a:xfrm rot="3942739">
              <a:off x="5168387" y="147574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3" name="Oval 162">
              <a:extLst>
                <a:ext uri="{FF2B5EF4-FFF2-40B4-BE49-F238E27FC236}">
                  <a16:creationId xmlns:a16="http://schemas.microsoft.com/office/drawing/2014/main" id="{5489A4CA-5325-EC31-8FFB-8D819463061D}"/>
                </a:ext>
              </a:extLst>
            </p:cNvPr>
            <p:cNvSpPr/>
            <p:nvPr/>
          </p:nvSpPr>
          <p:spPr>
            <a:xfrm rot="3942739">
              <a:off x="5033179" y="1061771"/>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4" name="Oval 163">
              <a:extLst>
                <a:ext uri="{FF2B5EF4-FFF2-40B4-BE49-F238E27FC236}">
                  <a16:creationId xmlns:a16="http://schemas.microsoft.com/office/drawing/2014/main" id="{879B03ED-C727-E99C-55DC-A123990BD79A}"/>
                </a:ext>
              </a:extLst>
            </p:cNvPr>
            <p:cNvSpPr/>
            <p:nvPr/>
          </p:nvSpPr>
          <p:spPr>
            <a:xfrm>
              <a:off x="5118986" y="1586930"/>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5" name="Oval 164">
              <a:extLst>
                <a:ext uri="{FF2B5EF4-FFF2-40B4-BE49-F238E27FC236}">
                  <a16:creationId xmlns:a16="http://schemas.microsoft.com/office/drawing/2014/main" id="{817B7F6D-9B56-CFE7-7CB3-EAE657BA902B}"/>
                </a:ext>
              </a:extLst>
            </p:cNvPr>
            <p:cNvSpPr/>
            <p:nvPr/>
          </p:nvSpPr>
          <p:spPr>
            <a:xfrm>
              <a:off x="5152978" y="211986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6" name="Oval 165">
              <a:extLst>
                <a:ext uri="{FF2B5EF4-FFF2-40B4-BE49-F238E27FC236}">
                  <a16:creationId xmlns:a16="http://schemas.microsoft.com/office/drawing/2014/main" id="{5506E163-EC78-5953-A699-2D93AC6D1FA3}"/>
                </a:ext>
              </a:extLst>
            </p:cNvPr>
            <p:cNvSpPr/>
            <p:nvPr/>
          </p:nvSpPr>
          <p:spPr>
            <a:xfrm>
              <a:off x="5346160" y="2134240"/>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7" name="Oval 166">
              <a:extLst>
                <a:ext uri="{FF2B5EF4-FFF2-40B4-BE49-F238E27FC236}">
                  <a16:creationId xmlns:a16="http://schemas.microsoft.com/office/drawing/2014/main" id="{E88812A0-CC73-48BC-C100-E9AC7EBC1F9A}"/>
                </a:ext>
              </a:extLst>
            </p:cNvPr>
            <p:cNvSpPr/>
            <p:nvPr/>
          </p:nvSpPr>
          <p:spPr>
            <a:xfrm>
              <a:off x="5106151" y="18293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8" name="Oval 167">
              <a:extLst>
                <a:ext uri="{FF2B5EF4-FFF2-40B4-BE49-F238E27FC236}">
                  <a16:creationId xmlns:a16="http://schemas.microsoft.com/office/drawing/2014/main" id="{36775F2B-B071-9BB6-E17E-1EBAF1D7B0BF}"/>
                </a:ext>
              </a:extLst>
            </p:cNvPr>
            <p:cNvSpPr/>
            <p:nvPr/>
          </p:nvSpPr>
          <p:spPr>
            <a:xfrm>
              <a:off x="5264652" y="705341"/>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169" name="Group 168">
            <a:extLst>
              <a:ext uri="{FF2B5EF4-FFF2-40B4-BE49-F238E27FC236}">
                <a16:creationId xmlns:a16="http://schemas.microsoft.com/office/drawing/2014/main" id="{7A58B257-D617-3BA5-6274-AEF598EDF00E}"/>
              </a:ext>
            </a:extLst>
          </p:cNvPr>
          <p:cNvGrpSpPr/>
          <p:nvPr/>
        </p:nvGrpSpPr>
        <p:grpSpPr>
          <a:xfrm>
            <a:off x="6403734" y="5206955"/>
            <a:ext cx="354068" cy="1514520"/>
            <a:chOff x="6633355" y="698930"/>
            <a:chExt cx="472090" cy="2019360"/>
          </a:xfrm>
        </p:grpSpPr>
        <p:sp>
          <p:nvSpPr>
            <p:cNvPr id="170" name="Oval 169">
              <a:extLst>
                <a:ext uri="{FF2B5EF4-FFF2-40B4-BE49-F238E27FC236}">
                  <a16:creationId xmlns:a16="http://schemas.microsoft.com/office/drawing/2014/main" id="{A970F65B-4C68-40CB-5CAF-19A93E4C8AA6}"/>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1" name="Oval 170">
              <a:extLst>
                <a:ext uri="{FF2B5EF4-FFF2-40B4-BE49-F238E27FC236}">
                  <a16:creationId xmlns:a16="http://schemas.microsoft.com/office/drawing/2014/main" id="{7692B9F4-07A9-ADDD-A6EF-BA01A9BB4DBE}"/>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2" name="Oval 171">
              <a:extLst>
                <a:ext uri="{FF2B5EF4-FFF2-40B4-BE49-F238E27FC236}">
                  <a16:creationId xmlns:a16="http://schemas.microsoft.com/office/drawing/2014/main" id="{4891E49B-C210-0A71-95B0-5530C3A70BBB}"/>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3" name="Oval 172">
              <a:extLst>
                <a:ext uri="{FF2B5EF4-FFF2-40B4-BE49-F238E27FC236}">
                  <a16:creationId xmlns:a16="http://schemas.microsoft.com/office/drawing/2014/main" id="{FE6FA653-E42F-5557-11C0-F3ED73C48581}"/>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4" name="Oval 173">
              <a:extLst>
                <a:ext uri="{FF2B5EF4-FFF2-40B4-BE49-F238E27FC236}">
                  <a16:creationId xmlns:a16="http://schemas.microsoft.com/office/drawing/2014/main" id="{6395BEF6-9843-2DAD-9BE9-14975F42B7B8}"/>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5" name="Oval 174">
              <a:extLst>
                <a:ext uri="{FF2B5EF4-FFF2-40B4-BE49-F238E27FC236}">
                  <a16:creationId xmlns:a16="http://schemas.microsoft.com/office/drawing/2014/main" id="{5461D033-0DB6-696F-AD4B-E8F24708E4FA}"/>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6" name="Oval 175">
              <a:extLst>
                <a:ext uri="{FF2B5EF4-FFF2-40B4-BE49-F238E27FC236}">
                  <a16:creationId xmlns:a16="http://schemas.microsoft.com/office/drawing/2014/main" id="{C32DD741-8F10-9131-212F-5040E334DEEC}"/>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7" name="Oval 176">
              <a:extLst>
                <a:ext uri="{FF2B5EF4-FFF2-40B4-BE49-F238E27FC236}">
                  <a16:creationId xmlns:a16="http://schemas.microsoft.com/office/drawing/2014/main" id="{0033BC87-AE74-D8A9-197E-F3247FA415EA}"/>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8" name="Oval 177">
              <a:extLst>
                <a:ext uri="{FF2B5EF4-FFF2-40B4-BE49-F238E27FC236}">
                  <a16:creationId xmlns:a16="http://schemas.microsoft.com/office/drawing/2014/main" id="{985FCE84-91F6-F777-54F8-ADD0BE24C7A0}"/>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9" name="Oval 178">
              <a:extLst>
                <a:ext uri="{FF2B5EF4-FFF2-40B4-BE49-F238E27FC236}">
                  <a16:creationId xmlns:a16="http://schemas.microsoft.com/office/drawing/2014/main" id="{B8202697-A6D0-ED2C-F0E6-FAA4D5CCA03F}"/>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0" name="Oval 179">
              <a:extLst>
                <a:ext uri="{FF2B5EF4-FFF2-40B4-BE49-F238E27FC236}">
                  <a16:creationId xmlns:a16="http://schemas.microsoft.com/office/drawing/2014/main" id="{53206896-1220-6C78-EECA-DF9EC6842B5D}"/>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1" name="Oval 180">
              <a:extLst>
                <a:ext uri="{FF2B5EF4-FFF2-40B4-BE49-F238E27FC236}">
                  <a16:creationId xmlns:a16="http://schemas.microsoft.com/office/drawing/2014/main" id="{4389D295-B88E-1713-C32D-AD4E7AA2C797}"/>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2" name="Oval 181">
              <a:extLst>
                <a:ext uri="{FF2B5EF4-FFF2-40B4-BE49-F238E27FC236}">
                  <a16:creationId xmlns:a16="http://schemas.microsoft.com/office/drawing/2014/main" id="{5BC6BC7B-0DF1-AE83-D67C-FD0C9292704D}"/>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3" name="Oval 182">
              <a:extLst>
                <a:ext uri="{FF2B5EF4-FFF2-40B4-BE49-F238E27FC236}">
                  <a16:creationId xmlns:a16="http://schemas.microsoft.com/office/drawing/2014/main" id="{C732AFC8-D41E-CE25-DFBE-2A60538D91C3}"/>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4" name="Oval 183">
              <a:extLst>
                <a:ext uri="{FF2B5EF4-FFF2-40B4-BE49-F238E27FC236}">
                  <a16:creationId xmlns:a16="http://schemas.microsoft.com/office/drawing/2014/main" id="{03F669DE-7A3E-1FF0-4C2D-8E8C58199126}"/>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5" name="Oval 184">
              <a:extLst>
                <a:ext uri="{FF2B5EF4-FFF2-40B4-BE49-F238E27FC236}">
                  <a16:creationId xmlns:a16="http://schemas.microsoft.com/office/drawing/2014/main" id="{CD60ED3D-E0F6-1F6E-6BF1-CD909583EC66}"/>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6" name="Oval 185">
              <a:extLst>
                <a:ext uri="{FF2B5EF4-FFF2-40B4-BE49-F238E27FC236}">
                  <a16:creationId xmlns:a16="http://schemas.microsoft.com/office/drawing/2014/main" id="{1FE7A78F-B5B6-7BCD-CFB8-7BFDEF4136CD}"/>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7" name="Oval 186">
              <a:extLst>
                <a:ext uri="{FF2B5EF4-FFF2-40B4-BE49-F238E27FC236}">
                  <a16:creationId xmlns:a16="http://schemas.microsoft.com/office/drawing/2014/main" id="{0B656CC8-DF3E-8E83-4B69-2E6282041106}"/>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8" name="Oval 187">
              <a:extLst>
                <a:ext uri="{FF2B5EF4-FFF2-40B4-BE49-F238E27FC236}">
                  <a16:creationId xmlns:a16="http://schemas.microsoft.com/office/drawing/2014/main" id="{663461A2-3EFD-EC9E-9CC1-3E961F9A605C}"/>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189" name="Group 188">
            <a:extLst>
              <a:ext uri="{FF2B5EF4-FFF2-40B4-BE49-F238E27FC236}">
                <a16:creationId xmlns:a16="http://schemas.microsoft.com/office/drawing/2014/main" id="{E940B15E-807B-44B1-2BEB-5DA65A551C44}"/>
              </a:ext>
            </a:extLst>
          </p:cNvPr>
          <p:cNvGrpSpPr/>
          <p:nvPr/>
        </p:nvGrpSpPr>
        <p:grpSpPr>
          <a:xfrm>
            <a:off x="5118447" y="929070"/>
            <a:ext cx="1569534" cy="1339090"/>
            <a:chOff x="3757492" y="1002209"/>
            <a:chExt cx="1569534" cy="1339090"/>
          </a:xfrm>
        </p:grpSpPr>
        <p:grpSp>
          <p:nvGrpSpPr>
            <p:cNvPr id="190" name="Group 189">
              <a:extLst>
                <a:ext uri="{FF2B5EF4-FFF2-40B4-BE49-F238E27FC236}">
                  <a16:creationId xmlns:a16="http://schemas.microsoft.com/office/drawing/2014/main" id="{A8A53FAF-5916-4AC9-7A62-575AAB1B82AF}"/>
                </a:ext>
              </a:extLst>
            </p:cNvPr>
            <p:cNvGrpSpPr/>
            <p:nvPr/>
          </p:nvGrpSpPr>
          <p:grpSpPr>
            <a:xfrm rot="5400000">
              <a:off x="4384531" y="1407005"/>
              <a:ext cx="354068" cy="1514520"/>
              <a:chOff x="6633355" y="698930"/>
              <a:chExt cx="472090" cy="2019360"/>
            </a:xfrm>
          </p:grpSpPr>
          <p:sp>
            <p:nvSpPr>
              <p:cNvPr id="231" name="Oval 230">
                <a:extLst>
                  <a:ext uri="{FF2B5EF4-FFF2-40B4-BE49-F238E27FC236}">
                    <a16:creationId xmlns:a16="http://schemas.microsoft.com/office/drawing/2014/main" id="{7C7612F2-55C4-B661-1303-265B28995C2B}"/>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2" name="Oval 231">
                <a:extLst>
                  <a:ext uri="{FF2B5EF4-FFF2-40B4-BE49-F238E27FC236}">
                    <a16:creationId xmlns:a16="http://schemas.microsoft.com/office/drawing/2014/main" id="{7E78575E-0B1C-F42C-1761-5B070559CA81}"/>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3" name="Oval 232">
                <a:extLst>
                  <a:ext uri="{FF2B5EF4-FFF2-40B4-BE49-F238E27FC236}">
                    <a16:creationId xmlns:a16="http://schemas.microsoft.com/office/drawing/2014/main" id="{BF2E3A99-2FE9-8B30-C291-FDDECA93F7D6}"/>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4" name="Oval 233">
                <a:extLst>
                  <a:ext uri="{FF2B5EF4-FFF2-40B4-BE49-F238E27FC236}">
                    <a16:creationId xmlns:a16="http://schemas.microsoft.com/office/drawing/2014/main" id="{1E432FDF-71CE-CA80-8F46-42ECDD22E932}"/>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5" name="Oval 234">
                <a:extLst>
                  <a:ext uri="{FF2B5EF4-FFF2-40B4-BE49-F238E27FC236}">
                    <a16:creationId xmlns:a16="http://schemas.microsoft.com/office/drawing/2014/main" id="{3C432109-96CF-66B6-BCA6-65D14A716D8B}"/>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6" name="Oval 235">
                <a:extLst>
                  <a:ext uri="{FF2B5EF4-FFF2-40B4-BE49-F238E27FC236}">
                    <a16:creationId xmlns:a16="http://schemas.microsoft.com/office/drawing/2014/main" id="{805C3988-C037-BBBB-01B4-850278BF2A30}"/>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7" name="Oval 236">
                <a:extLst>
                  <a:ext uri="{FF2B5EF4-FFF2-40B4-BE49-F238E27FC236}">
                    <a16:creationId xmlns:a16="http://schemas.microsoft.com/office/drawing/2014/main" id="{95749F42-A82C-180B-D421-55CBAA2780DC}"/>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8" name="Oval 237">
                <a:extLst>
                  <a:ext uri="{FF2B5EF4-FFF2-40B4-BE49-F238E27FC236}">
                    <a16:creationId xmlns:a16="http://schemas.microsoft.com/office/drawing/2014/main" id="{C8E7413F-23A8-26EC-1C12-7970A8588D03}"/>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9" name="Oval 238">
                <a:extLst>
                  <a:ext uri="{FF2B5EF4-FFF2-40B4-BE49-F238E27FC236}">
                    <a16:creationId xmlns:a16="http://schemas.microsoft.com/office/drawing/2014/main" id="{44D89E73-1FCA-6096-C32B-6F89B04E9CBE}"/>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0" name="Oval 239">
                <a:extLst>
                  <a:ext uri="{FF2B5EF4-FFF2-40B4-BE49-F238E27FC236}">
                    <a16:creationId xmlns:a16="http://schemas.microsoft.com/office/drawing/2014/main" id="{5875A4AC-19C9-2C75-02A6-49252AFA01F5}"/>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1" name="Oval 240">
                <a:extLst>
                  <a:ext uri="{FF2B5EF4-FFF2-40B4-BE49-F238E27FC236}">
                    <a16:creationId xmlns:a16="http://schemas.microsoft.com/office/drawing/2014/main" id="{ED897304-B644-4A05-84B5-2FB262CB3FC9}"/>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2" name="Oval 241">
                <a:extLst>
                  <a:ext uri="{FF2B5EF4-FFF2-40B4-BE49-F238E27FC236}">
                    <a16:creationId xmlns:a16="http://schemas.microsoft.com/office/drawing/2014/main" id="{00EBFB5A-3C05-805C-AB26-923E7F20B1DD}"/>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3" name="Oval 242">
                <a:extLst>
                  <a:ext uri="{FF2B5EF4-FFF2-40B4-BE49-F238E27FC236}">
                    <a16:creationId xmlns:a16="http://schemas.microsoft.com/office/drawing/2014/main" id="{11AE72B0-5157-1293-AF32-24955DB5FF0F}"/>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4" name="Oval 243">
                <a:extLst>
                  <a:ext uri="{FF2B5EF4-FFF2-40B4-BE49-F238E27FC236}">
                    <a16:creationId xmlns:a16="http://schemas.microsoft.com/office/drawing/2014/main" id="{7A39F844-48CD-D2DB-59F7-AB31D658D5E3}"/>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5" name="Oval 244">
                <a:extLst>
                  <a:ext uri="{FF2B5EF4-FFF2-40B4-BE49-F238E27FC236}">
                    <a16:creationId xmlns:a16="http://schemas.microsoft.com/office/drawing/2014/main" id="{E0D40372-5F92-27FE-3A4B-796326AB0F07}"/>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6" name="Oval 245">
                <a:extLst>
                  <a:ext uri="{FF2B5EF4-FFF2-40B4-BE49-F238E27FC236}">
                    <a16:creationId xmlns:a16="http://schemas.microsoft.com/office/drawing/2014/main" id="{8F11B1BD-C467-C11F-1FEE-F486C719E8B6}"/>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7" name="Oval 246">
                <a:extLst>
                  <a:ext uri="{FF2B5EF4-FFF2-40B4-BE49-F238E27FC236}">
                    <a16:creationId xmlns:a16="http://schemas.microsoft.com/office/drawing/2014/main" id="{50D506B9-FB23-E158-81A3-1DA015CB3B13}"/>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8" name="Oval 247">
                <a:extLst>
                  <a:ext uri="{FF2B5EF4-FFF2-40B4-BE49-F238E27FC236}">
                    <a16:creationId xmlns:a16="http://schemas.microsoft.com/office/drawing/2014/main" id="{93C88155-BAF9-44FE-7C0D-135510AFACA6}"/>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9" name="Oval 248">
                <a:extLst>
                  <a:ext uri="{FF2B5EF4-FFF2-40B4-BE49-F238E27FC236}">
                    <a16:creationId xmlns:a16="http://schemas.microsoft.com/office/drawing/2014/main" id="{C49ED29E-631C-0D76-7049-59C5A57B168E}"/>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191" name="Group 190">
              <a:extLst>
                <a:ext uri="{FF2B5EF4-FFF2-40B4-BE49-F238E27FC236}">
                  <a16:creationId xmlns:a16="http://schemas.microsoft.com/office/drawing/2014/main" id="{FA6DFCB3-B1D7-2C38-D2B3-6A1109803962}"/>
                </a:ext>
              </a:extLst>
            </p:cNvPr>
            <p:cNvGrpSpPr/>
            <p:nvPr/>
          </p:nvGrpSpPr>
          <p:grpSpPr>
            <a:xfrm rot="5400000">
              <a:off x="4337718" y="922971"/>
              <a:ext cx="354068" cy="1514520"/>
              <a:chOff x="6633355" y="698930"/>
              <a:chExt cx="472090" cy="2019360"/>
            </a:xfrm>
          </p:grpSpPr>
          <p:sp>
            <p:nvSpPr>
              <p:cNvPr id="212" name="Oval 211">
                <a:extLst>
                  <a:ext uri="{FF2B5EF4-FFF2-40B4-BE49-F238E27FC236}">
                    <a16:creationId xmlns:a16="http://schemas.microsoft.com/office/drawing/2014/main" id="{08DFCFDA-CD8B-6106-DCAF-E8B7C610583F}"/>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3" name="Oval 212">
                <a:extLst>
                  <a:ext uri="{FF2B5EF4-FFF2-40B4-BE49-F238E27FC236}">
                    <a16:creationId xmlns:a16="http://schemas.microsoft.com/office/drawing/2014/main" id="{4A4834FC-60F5-2A3A-6D95-204CB34BBF06}"/>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4" name="Oval 213">
                <a:extLst>
                  <a:ext uri="{FF2B5EF4-FFF2-40B4-BE49-F238E27FC236}">
                    <a16:creationId xmlns:a16="http://schemas.microsoft.com/office/drawing/2014/main" id="{77DA08CA-FB0F-B18F-3ADB-45804FDB692B}"/>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5" name="Oval 214">
                <a:extLst>
                  <a:ext uri="{FF2B5EF4-FFF2-40B4-BE49-F238E27FC236}">
                    <a16:creationId xmlns:a16="http://schemas.microsoft.com/office/drawing/2014/main" id="{B5AC7BC0-5610-8142-22B6-2F618B0C8B58}"/>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6" name="Oval 215">
                <a:extLst>
                  <a:ext uri="{FF2B5EF4-FFF2-40B4-BE49-F238E27FC236}">
                    <a16:creationId xmlns:a16="http://schemas.microsoft.com/office/drawing/2014/main" id="{5AAE73EA-824A-4143-24BB-68F363CEF5F3}"/>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7" name="Oval 216">
                <a:extLst>
                  <a:ext uri="{FF2B5EF4-FFF2-40B4-BE49-F238E27FC236}">
                    <a16:creationId xmlns:a16="http://schemas.microsoft.com/office/drawing/2014/main" id="{1B6E3C78-F290-119B-C393-456D7F978A27}"/>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8" name="Oval 217">
                <a:extLst>
                  <a:ext uri="{FF2B5EF4-FFF2-40B4-BE49-F238E27FC236}">
                    <a16:creationId xmlns:a16="http://schemas.microsoft.com/office/drawing/2014/main" id="{372A1167-F704-3F88-EA02-8F8D0161E7D6}"/>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9" name="Oval 218">
                <a:extLst>
                  <a:ext uri="{FF2B5EF4-FFF2-40B4-BE49-F238E27FC236}">
                    <a16:creationId xmlns:a16="http://schemas.microsoft.com/office/drawing/2014/main" id="{CE4F341A-6474-592C-C83D-7088A1507119}"/>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0" name="Oval 219">
                <a:extLst>
                  <a:ext uri="{FF2B5EF4-FFF2-40B4-BE49-F238E27FC236}">
                    <a16:creationId xmlns:a16="http://schemas.microsoft.com/office/drawing/2014/main" id="{4128C254-0C97-6175-9CDA-1EEEFF4ECD1B}"/>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1" name="Oval 220">
                <a:extLst>
                  <a:ext uri="{FF2B5EF4-FFF2-40B4-BE49-F238E27FC236}">
                    <a16:creationId xmlns:a16="http://schemas.microsoft.com/office/drawing/2014/main" id="{E2B0068B-0F58-3C09-B036-BDA9DA6DA69D}"/>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2" name="Oval 221">
                <a:extLst>
                  <a:ext uri="{FF2B5EF4-FFF2-40B4-BE49-F238E27FC236}">
                    <a16:creationId xmlns:a16="http://schemas.microsoft.com/office/drawing/2014/main" id="{39E88C08-5161-7FAF-AAD4-CC59E64E7998}"/>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3" name="Oval 222">
                <a:extLst>
                  <a:ext uri="{FF2B5EF4-FFF2-40B4-BE49-F238E27FC236}">
                    <a16:creationId xmlns:a16="http://schemas.microsoft.com/office/drawing/2014/main" id="{94ED4A34-8983-EAA4-2D96-AF470C8E08AD}"/>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4" name="Oval 223">
                <a:extLst>
                  <a:ext uri="{FF2B5EF4-FFF2-40B4-BE49-F238E27FC236}">
                    <a16:creationId xmlns:a16="http://schemas.microsoft.com/office/drawing/2014/main" id="{2E801E96-BE66-A166-95D7-C9BA5B1D71B5}"/>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5" name="Oval 224">
                <a:extLst>
                  <a:ext uri="{FF2B5EF4-FFF2-40B4-BE49-F238E27FC236}">
                    <a16:creationId xmlns:a16="http://schemas.microsoft.com/office/drawing/2014/main" id="{F6197171-B179-4D8B-6395-26EAF57F2E0F}"/>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6" name="Oval 225">
                <a:extLst>
                  <a:ext uri="{FF2B5EF4-FFF2-40B4-BE49-F238E27FC236}">
                    <a16:creationId xmlns:a16="http://schemas.microsoft.com/office/drawing/2014/main" id="{6F07900D-61AE-A4BA-50D9-92CF8D6838CE}"/>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7" name="Oval 226">
                <a:extLst>
                  <a:ext uri="{FF2B5EF4-FFF2-40B4-BE49-F238E27FC236}">
                    <a16:creationId xmlns:a16="http://schemas.microsoft.com/office/drawing/2014/main" id="{253E50AF-E9BB-09B8-1153-80276F15A19A}"/>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8" name="Oval 227">
                <a:extLst>
                  <a:ext uri="{FF2B5EF4-FFF2-40B4-BE49-F238E27FC236}">
                    <a16:creationId xmlns:a16="http://schemas.microsoft.com/office/drawing/2014/main" id="{3F4D852E-D0D6-E5E6-D44F-8A78B8D92F75}"/>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9" name="Oval 228">
                <a:extLst>
                  <a:ext uri="{FF2B5EF4-FFF2-40B4-BE49-F238E27FC236}">
                    <a16:creationId xmlns:a16="http://schemas.microsoft.com/office/drawing/2014/main" id="{57C68F4A-32FB-685B-4590-BA695E203D7B}"/>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0" name="Oval 229">
                <a:extLst>
                  <a:ext uri="{FF2B5EF4-FFF2-40B4-BE49-F238E27FC236}">
                    <a16:creationId xmlns:a16="http://schemas.microsoft.com/office/drawing/2014/main" id="{52C25AAB-388A-E714-2B70-A936B598F414}"/>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192" name="Group 191">
              <a:extLst>
                <a:ext uri="{FF2B5EF4-FFF2-40B4-BE49-F238E27FC236}">
                  <a16:creationId xmlns:a16="http://schemas.microsoft.com/office/drawing/2014/main" id="{DF260A0A-A64E-E9AF-E7C1-917E43201E30}"/>
                </a:ext>
              </a:extLst>
            </p:cNvPr>
            <p:cNvGrpSpPr/>
            <p:nvPr/>
          </p:nvGrpSpPr>
          <p:grpSpPr>
            <a:xfrm rot="5400000">
              <a:off x="4392732" y="421983"/>
              <a:ext cx="354068" cy="1514520"/>
              <a:chOff x="6633355" y="698930"/>
              <a:chExt cx="472090" cy="2019360"/>
            </a:xfrm>
          </p:grpSpPr>
          <p:sp>
            <p:nvSpPr>
              <p:cNvPr id="193" name="Oval 192">
                <a:extLst>
                  <a:ext uri="{FF2B5EF4-FFF2-40B4-BE49-F238E27FC236}">
                    <a16:creationId xmlns:a16="http://schemas.microsoft.com/office/drawing/2014/main" id="{2A050E94-2625-C2CC-E27F-3113934A55D4}"/>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4" name="Oval 193">
                <a:extLst>
                  <a:ext uri="{FF2B5EF4-FFF2-40B4-BE49-F238E27FC236}">
                    <a16:creationId xmlns:a16="http://schemas.microsoft.com/office/drawing/2014/main" id="{B3E59F20-B05C-7111-D800-5AA37E4026B9}"/>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5" name="Oval 194">
                <a:extLst>
                  <a:ext uri="{FF2B5EF4-FFF2-40B4-BE49-F238E27FC236}">
                    <a16:creationId xmlns:a16="http://schemas.microsoft.com/office/drawing/2014/main" id="{70DECAAE-652C-D336-A6EE-B0FE4DED3E61}"/>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6" name="Oval 195">
                <a:extLst>
                  <a:ext uri="{FF2B5EF4-FFF2-40B4-BE49-F238E27FC236}">
                    <a16:creationId xmlns:a16="http://schemas.microsoft.com/office/drawing/2014/main" id="{C05490E7-627E-CD7E-7669-9515667C927B}"/>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7" name="Oval 196">
                <a:extLst>
                  <a:ext uri="{FF2B5EF4-FFF2-40B4-BE49-F238E27FC236}">
                    <a16:creationId xmlns:a16="http://schemas.microsoft.com/office/drawing/2014/main" id="{A8BC32A4-4598-4DAF-666B-EAD2853804BD}"/>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8" name="Oval 197">
                <a:extLst>
                  <a:ext uri="{FF2B5EF4-FFF2-40B4-BE49-F238E27FC236}">
                    <a16:creationId xmlns:a16="http://schemas.microsoft.com/office/drawing/2014/main" id="{919532C7-F268-834D-89D2-E0BE92DAAC3A}"/>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9" name="Oval 198">
                <a:extLst>
                  <a:ext uri="{FF2B5EF4-FFF2-40B4-BE49-F238E27FC236}">
                    <a16:creationId xmlns:a16="http://schemas.microsoft.com/office/drawing/2014/main" id="{FDB8B385-14AF-23A6-4387-BB1F7C6615A0}"/>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0" name="Oval 199">
                <a:extLst>
                  <a:ext uri="{FF2B5EF4-FFF2-40B4-BE49-F238E27FC236}">
                    <a16:creationId xmlns:a16="http://schemas.microsoft.com/office/drawing/2014/main" id="{86344CC8-C90D-5BB0-593A-4706CF037D64}"/>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1" name="Oval 200">
                <a:extLst>
                  <a:ext uri="{FF2B5EF4-FFF2-40B4-BE49-F238E27FC236}">
                    <a16:creationId xmlns:a16="http://schemas.microsoft.com/office/drawing/2014/main" id="{1C1B81EB-71EF-CC8D-A395-FF395792C5D2}"/>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2" name="Oval 201">
                <a:extLst>
                  <a:ext uri="{FF2B5EF4-FFF2-40B4-BE49-F238E27FC236}">
                    <a16:creationId xmlns:a16="http://schemas.microsoft.com/office/drawing/2014/main" id="{6CE33AA1-AA5B-0779-7FDD-511715CAD229}"/>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3" name="Oval 202">
                <a:extLst>
                  <a:ext uri="{FF2B5EF4-FFF2-40B4-BE49-F238E27FC236}">
                    <a16:creationId xmlns:a16="http://schemas.microsoft.com/office/drawing/2014/main" id="{46CDE945-FDD1-C410-2A84-BFD4FFC182E1}"/>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4" name="Oval 203">
                <a:extLst>
                  <a:ext uri="{FF2B5EF4-FFF2-40B4-BE49-F238E27FC236}">
                    <a16:creationId xmlns:a16="http://schemas.microsoft.com/office/drawing/2014/main" id="{ADC0F725-430B-8A8F-C400-E701C11D5742}"/>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5" name="Oval 204">
                <a:extLst>
                  <a:ext uri="{FF2B5EF4-FFF2-40B4-BE49-F238E27FC236}">
                    <a16:creationId xmlns:a16="http://schemas.microsoft.com/office/drawing/2014/main" id="{3B95B3BA-54C5-9586-E38D-15BCC4606219}"/>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6" name="Oval 205">
                <a:extLst>
                  <a:ext uri="{FF2B5EF4-FFF2-40B4-BE49-F238E27FC236}">
                    <a16:creationId xmlns:a16="http://schemas.microsoft.com/office/drawing/2014/main" id="{6CFEE5C7-72B0-0092-398F-D65D3D306642}"/>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7" name="Oval 206">
                <a:extLst>
                  <a:ext uri="{FF2B5EF4-FFF2-40B4-BE49-F238E27FC236}">
                    <a16:creationId xmlns:a16="http://schemas.microsoft.com/office/drawing/2014/main" id="{09C0C4E3-2D17-4CAE-91E4-389B79666CBF}"/>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8" name="Oval 207">
                <a:extLst>
                  <a:ext uri="{FF2B5EF4-FFF2-40B4-BE49-F238E27FC236}">
                    <a16:creationId xmlns:a16="http://schemas.microsoft.com/office/drawing/2014/main" id="{AAFFDA3E-2A38-1A89-20EB-79013C14B405}"/>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9" name="Oval 208">
                <a:extLst>
                  <a:ext uri="{FF2B5EF4-FFF2-40B4-BE49-F238E27FC236}">
                    <a16:creationId xmlns:a16="http://schemas.microsoft.com/office/drawing/2014/main" id="{51D34787-D0CF-A4F7-810D-DDFB2A8DD81A}"/>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0" name="Oval 209">
                <a:extLst>
                  <a:ext uri="{FF2B5EF4-FFF2-40B4-BE49-F238E27FC236}">
                    <a16:creationId xmlns:a16="http://schemas.microsoft.com/office/drawing/2014/main" id="{50276A72-1D44-37F6-F087-47385F17D556}"/>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1" name="Oval 210">
                <a:extLst>
                  <a:ext uri="{FF2B5EF4-FFF2-40B4-BE49-F238E27FC236}">
                    <a16:creationId xmlns:a16="http://schemas.microsoft.com/office/drawing/2014/main" id="{47F8E528-3E71-7A76-12EA-58278336B966}"/>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grpSp>
        <p:nvGrpSpPr>
          <p:cNvPr id="250" name="Group 249">
            <a:extLst>
              <a:ext uri="{FF2B5EF4-FFF2-40B4-BE49-F238E27FC236}">
                <a16:creationId xmlns:a16="http://schemas.microsoft.com/office/drawing/2014/main" id="{10BD0F85-F172-0290-31EB-66E935708203}"/>
              </a:ext>
            </a:extLst>
          </p:cNvPr>
          <p:cNvGrpSpPr/>
          <p:nvPr/>
        </p:nvGrpSpPr>
        <p:grpSpPr>
          <a:xfrm>
            <a:off x="5144545" y="4930389"/>
            <a:ext cx="1569534" cy="1339090"/>
            <a:chOff x="3757492" y="1002209"/>
            <a:chExt cx="1569534" cy="1339090"/>
          </a:xfrm>
        </p:grpSpPr>
        <p:grpSp>
          <p:nvGrpSpPr>
            <p:cNvPr id="251" name="Group 250">
              <a:extLst>
                <a:ext uri="{FF2B5EF4-FFF2-40B4-BE49-F238E27FC236}">
                  <a16:creationId xmlns:a16="http://schemas.microsoft.com/office/drawing/2014/main" id="{2B3EEB28-31B1-15F1-0A5C-455BF78D7BA7}"/>
                </a:ext>
              </a:extLst>
            </p:cNvPr>
            <p:cNvGrpSpPr/>
            <p:nvPr/>
          </p:nvGrpSpPr>
          <p:grpSpPr>
            <a:xfrm rot="5400000">
              <a:off x="4384531" y="1407005"/>
              <a:ext cx="354068" cy="1514520"/>
              <a:chOff x="6633355" y="698930"/>
              <a:chExt cx="472090" cy="2019360"/>
            </a:xfrm>
          </p:grpSpPr>
          <p:sp>
            <p:nvSpPr>
              <p:cNvPr id="292" name="Oval 291">
                <a:extLst>
                  <a:ext uri="{FF2B5EF4-FFF2-40B4-BE49-F238E27FC236}">
                    <a16:creationId xmlns:a16="http://schemas.microsoft.com/office/drawing/2014/main" id="{22164CFC-C311-26DA-BD93-A9F2574CAC30}"/>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3" name="Oval 292">
                <a:extLst>
                  <a:ext uri="{FF2B5EF4-FFF2-40B4-BE49-F238E27FC236}">
                    <a16:creationId xmlns:a16="http://schemas.microsoft.com/office/drawing/2014/main" id="{22CE2B84-BFA2-AA9A-1F6D-C15F44E3CE49}"/>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4" name="Oval 293">
                <a:extLst>
                  <a:ext uri="{FF2B5EF4-FFF2-40B4-BE49-F238E27FC236}">
                    <a16:creationId xmlns:a16="http://schemas.microsoft.com/office/drawing/2014/main" id="{714F0E42-EBCD-1301-F079-9C2A27D997A8}"/>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5" name="Oval 294">
                <a:extLst>
                  <a:ext uri="{FF2B5EF4-FFF2-40B4-BE49-F238E27FC236}">
                    <a16:creationId xmlns:a16="http://schemas.microsoft.com/office/drawing/2014/main" id="{E3F67A30-D75B-F8C3-B3D3-58A1BD8356DA}"/>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6" name="Oval 295">
                <a:extLst>
                  <a:ext uri="{FF2B5EF4-FFF2-40B4-BE49-F238E27FC236}">
                    <a16:creationId xmlns:a16="http://schemas.microsoft.com/office/drawing/2014/main" id="{385872EB-5F0C-6148-2566-A0A3A077FFBF}"/>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7" name="Oval 296">
                <a:extLst>
                  <a:ext uri="{FF2B5EF4-FFF2-40B4-BE49-F238E27FC236}">
                    <a16:creationId xmlns:a16="http://schemas.microsoft.com/office/drawing/2014/main" id="{063BBD34-B78D-3539-E9D9-EF9C74C42502}"/>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8" name="Oval 297">
                <a:extLst>
                  <a:ext uri="{FF2B5EF4-FFF2-40B4-BE49-F238E27FC236}">
                    <a16:creationId xmlns:a16="http://schemas.microsoft.com/office/drawing/2014/main" id="{96097405-58BF-CD90-86F5-D7F0B4DDC148}"/>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9" name="Oval 298">
                <a:extLst>
                  <a:ext uri="{FF2B5EF4-FFF2-40B4-BE49-F238E27FC236}">
                    <a16:creationId xmlns:a16="http://schemas.microsoft.com/office/drawing/2014/main" id="{4F35A41A-F231-7CF7-DEA7-78ED283EF5AF}"/>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0" name="Oval 299">
                <a:extLst>
                  <a:ext uri="{FF2B5EF4-FFF2-40B4-BE49-F238E27FC236}">
                    <a16:creationId xmlns:a16="http://schemas.microsoft.com/office/drawing/2014/main" id="{B67652D5-42A8-89AC-F1FA-753F6D2A0A25}"/>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1" name="Oval 300">
                <a:extLst>
                  <a:ext uri="{FF2B5EF4-FFF2-40B4-BE49-F238E27FC236}">
                    <a16:creationId xmlns:a16="http://schemas.microsoft.com/office/drawing/2014/main" id="{24D9247D-3F73-8CA9-9770-90FDE2B1F936}"/>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2" name="Oval 301">
                <a:extLst>
                  <a:ext uri="{FF2B5EF4-FFF2-40B4-BE49-F238E27FC236}">
                    <a16:creationId xmlns:a16="http://schemas.microsoft.com/office/drawing/2014/main" id="{3AE17D0E-4FCF-EBEB-59C8-C3EDD36FCD75}"/>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3" name="Oval 302">
                <a:extLst>
                  <a:ext uri="{FF2B5EF4-FFF2-40B4-BE49-F238E27FC236}">
                    <a16:creationId xmlns:a16="http://schemas.microsoft.com/office/drawing/2014/main" id="{5130D884-61CC-EAF0-7AF0-EB1F8659EA79}"/>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4" name="Oval 303">
                <a:extLst>
                  <a:ext uri="{FF2B5EF4-FFF2-40B4-BE49-F238E27FC236}">
                    <a16:creationId xmlns:a16="http://schemas.microsoft.com/office/drawing/2014/main" id="{2D82E203-6CC2-3ED8-D886-EAF5CCDD9774}"/>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5" name="Oval 304">
                <a:extLst>
                  <a:ext uri="{FF2B5EF4-FFF2-40B4-BE49-F238E27FC236}">
                    <a16:creationId xmlns:a16="http://schemas.microsoft.com/office/drawing/2014/main" id="{9182726C-06EE-C844-58D6-E0E3AF1A52E2}"/>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6" name="Oval 305">
                <a:extLst>
                  <a:ext uri="{FF2B5EF4-FFF2-40B4-BE49-F238E27FC236}">
                    <a16:creationId xmlns:a16="http://schemas.microsoft.com/office/drawing/2014/main" id="{A4B241E1-95D0-2A32-C1DF-E87B908C1DA7}"/>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7" name="Oval 306">
                <a:extLst>
                  <a:ext uri="{FF2B5EF4-FFF2-40B4-BE49-F238E27FC236}">
                    <a16:creationId xmlns:a16="http://schemas.microsoft.com/office/drawing/2014/main" id="{FFB92B7F-4BAB-890D-B4FA-64C310C94773}"/>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8" name="Oval 307">
                <a:extLst>
                  <a:ext uri="{FF2B5EF4-FFF2-40B4-BE49-F238E27FC236}">
                    <a16:creationId xmlns:a16="http://schemas.microsoft.com/office/drawing/2014/main" id="{EC97DAA2-D68E-66CC-6025-082A2CFFA6A8}"/>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9" name="Oval 308">
                <a:extLst>
                  <a:ext uri="{FF2B5EF4-FFF2-40B4-BE49-F238E27FC236}">
                    <a16:creationId xmlns:a16="http://schemas.microsoft.com/office/drawing/2014/main" id="{1AA89925-74BF-1C4C-4CC5-3BFFBEB7E9D2}"/>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10" name="Oval 309">
                <a:extLst>
                  <a:ext uri="{FF2B5EF4-FFF2-40B4-BE49-F238E27FC236}">
                    <a16:creationId xmlns:a16="http://schemas.microsoft.com/office/drawing/2014/main" id="{BEA34CA0-632E-0E99-6BB3-BE0C3DDC55B5}"/>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252" name="Group 251">
              <a:extLst>
                <a:ext uri="{FF2B5EF4-FFF2-40B4-BE49-F238E27FC236}">
                  <a16:creationId xmlns:a16="http://schemas.microsoft.com/office/drawing/2014/main" id="{6BFB43EE-9F85-BF75-D6C9-C98D0783A687}"/>
                </a:ext>
              </a:extLst>
            </p:cNvPr>
            <p:cNvGrpSpPr/>
            <p:nvPr/>
          </p:nvGrpSpPr>
          <p:grpSpPr>
            <a:xfrm rot="5400000">
              <a:off x="4337718" y="922971"/>
              <a:ext cx="354068" cy="1514520"/>
              <a:chOff x="6633355" y="698930"/>
              <a:chExt cx="472090" cy="2019360"/>
            </a:xfrm>
          </p:grpSpPr>
          <p:sp>
            <p:nvSpPr>
              <p:cNvPr id="273" name="Oval 272">
                <a:extLst>
                  <a:ext uri="{FF2B5EF4-FFF2-40B4-BE49-F238E27FC236}">
                    <a16:creationId xmlns:a16="http://schemas.microsoft.com/office/drawing/2014/main" id="{5F644AC3-1B41-8DDC-9455-95860B680C98}"/>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4" name="Oval 273">
                <a:extLst>
                  <a:ext uri="{FF2B5EF4-FFF2-40B4-BE49-F238E27FC236}">
                    <a16:creationId xmlns:a16="http://schemas.microsoft.com/office/drawing/2014/main" id="{C6B8BAC5-0289-686F-F57E-3C34BF401ED6}"/>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5" name="Oval 274">
                <a:extLst>
                  <a:ext uri="{FF2B5EF4-FFF2-40B4-BE49-F238E27FC236}">
                    <a16:creationId xmlns:a16="http://schemas.microsoft.com/office/drawing/2014/main" id="{34B457BA-FF9C-6753-E978-4F791934F9CF}"/>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6" name="Oval 275">
                <a:extLst>
                  <a:ext uri="{FF2B5EF4-FFF2-40B4-BE49-F238E27FC236}">
                    <a16:creationId xmlns:a16="http://schemas.microsoft.com/office/drawing/2014/main" id="{E08A3012-627B-B77E-688A-4B82219E76C2}"/>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7" name="Oval 276">
                <a:extLst>
                  <a:ext uri="{FF2B5EF4-FFF2-40B4-BE49-F238E27FC236}">
                    <a16:creationId xmlns:a16="http://schemas.microsoft.com/office/drawing/2014/main" id="{118FD334-C423-B6A0-E824-A568CDE0682A}"/>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8" name="Oval 277">
                <a:extLst>
                  <a:ext uri="{FF2B5EF4-FFF2-40B4-BE49-F238E27FC236}">
                    <a16:creationId xmlns:a16="http://schemas.microsoft.com/office/drawing/2014/main" id="{18A3A95E-7F7D-8561-B609-4F297E5EDE3E}"/>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9" name="Oval 278">
                <a:extLst>
                  <a:ext uri="{FF2B5EF4-FFF2-40B4-BE49-F238E27FC236}">
                    <a16:creationId xmlns:a16="http://schemas.microsoft.com/office/drawing/2014/main" id="{051BD7D7-12FD-C90D-D894-3FEDF71F4581}"/>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0" name="Oval 279">
                <a:extLst>
                  <a:ext uri="{FF2B5EF4-FFF2-40B4-BE49-F238E27FC236}">
                    <a16:creationId xmlns:a16="http://schemas.microsoft.com/office/drawing/2014/main" id="{89B16682-A03E-E2C3-175D-A469C80F3892}"/>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1" name="Oval 280">
                <a:extLst>
                  <a:ext uri="{FF2B5EF4-FFF2-40B4-BE49-F238E27FC236}">
                    <a16:creationId xmlns:a16="http://schemas.microsoft.com/office/drawing/2014/main" id="{5209D1BE-0106-C085-560F-AA21CE78CA5C}"/>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2" name="Oval 281">
                <a:extLst>
                  <a:ext uri="{FF2B5EF4-FFF2-40B4-BE49-F238E27FC236}">
                    <a16:creationId xmlns:a16="http://schemas.microsoft.com/office/drawing/2014/main" id="{62FE378B-B9EE-FAAE-7A9D-2653B0C0EC8C}"/>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3" name="Oval 282">
                <a:extLst>
                  <a:ext uri="{FF2B5EF4-FFF2-40B4-BE49-F238E27FC236}">
                    <a16:creationId xmlns:a16="http://schemas.microsoft.com/office/drawing/2014/main" id="{6010B128-1057-21F2-4ED2-11FAEB6D7736}"/>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4" name="Oval 283">
                <a:extLst>
                  <a:ext uri="{FF2B5EF4-FFF2-40B4-BE49-F238E27FC236}">
                    <a16:creationId xmlns:a16="http://schemas.microsoft.com/office/drawing/2014/main" id="{704CDE4E-5EEC-2F54-943E-D885B4B3C473}"/>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5" name="Oval 284">
                <a:extLst>
                  <a:ext uri="{FF2B5EF4-FFF2-40B4-BE49-F238E27FC236}">
                    <a16:creationId xmlns:a16="http://schemas.microsoft.com/office/drawing/2014/main" id="{47CBC26C-35BD-BACF-FA05-D6C7D75E0220}"/>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6" name="Oval 285">
                <a:extLst>
                  <a:ext uri="{FF2B5EF4-FFF2-40B4-BE49-F238E27FC236}">
                    <a16:creationId xmlns:a16="http://schemas.microsoft.com/office/drawing/2014/main" id="{AB7D8B04-AF0F-B86F-DB15-C61613964375}"/>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7" name="Oval 286">
                <a:extLst>
                  <a:ext uri="{FF2B5EF4-FFF2-40B4-BE49-F238E27FC236}">
                    <a16:creationId xmlns:a16="http://schemas.microsoft.com/office/drawing/2014/main" id="{DE73999C-F0D7-3F8A-85DC-F0DF474FE771}"/>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8" name="Oval 287">
                <a:extLst>
                  <a:ext uri="{FF2B5EF4-FFF2-40B4-BE49-F238E27FC236}">
                    <a16:creationId xmlns:a16="http://schemas.microsoft.com/office/drawing/2014/main" id="{F68B6EA3-EFE2-0839-B319-3028082F655C}"/>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9" name="Oval 288">
                <a:extLst>
                  <a:ext uri="{FF2B5EF4-FFF2-40B4-BE49-F238E27FC236}">
                    <a16:creationId xmlns:a16="http://schemas.microsoft.com/office/drawing/2014/main" id="{2122B397-7055-F878-4715-16B67AAFE934}"/>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0" name="Oval 289">
                <a:extLst>
                  <a:ext uri="{FF2B5EF4-FFF2-40B4-BE49-F238E27FC236}">
                    <a16:creationId xmlns:a16="http://schemas.microsoft.com/office/drawing/2014/main" id="{B49F001B-0627-7A15-7023-726E81F2C3AC}"/>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1" name="Oval 290">
                <a:extLst>
                  <a:ext uri="{FF2B5EF4-FFF2-40B4-BE49-F238E27FC236}">
                    <a16:creationId xmlns:a16="http://schemas.microsoft.com/office/drawing/2014/main" id="{9A12E6AA-0AC9-5243-BA44-36EFDE00D9EB}"/>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253" name="Group 252">
              <a:extLst>
                <a:ext uri="{FF2B5EF4-FFF2-40B4-BE49-F238E27FC236}">
                  <a16:creationId xmlns:a16="http://schemas.microsoft.com/office/drawing/2014/main" id="{6C6C1329-D896-C892-DB4A-0D096ADF2955}"/>
                </a:ext>
              </a:extLst>
            </p:cNvPr>
            <p:cNvGrpSpPr/>
            <p:nvPr/>
          </p:nvGrpSpPr>
          <p:grpSpPr>
            <a:xfrm rot="5400000">
              <a:off x="4392732" y="421983"/>
              <a:ext cx="354068" cy="1514520"/>
              <a:chOff x="6633355" y="698930"/>
              <a:chExt cx="472090" cy="2019360"/>
            </a:xfrm>
          </p:grpSpPr>
          <p:sp>
            <p:nvSpPr>
              <p:cNvPr id="254" name="Oval 253">
                <a:extLst>
                  <a:ext uri="{FF2B5EF4-FFF2-40B4-BE49-F238E27FC236}">
                    <a16:creationId xmlns:a16="http://schemas.microsoft.com/office/drawing/2014/main" id="{08F382E0-BF13-C72A-8003-B4D35B999D20}"/>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55" name="Oval 254">
                <a:extLst>
                  <a:ext uri="{FF2B5EF4-FFF2-40B4-BE49-F238E27FC236}">
                    <a16:creationId xmlns:a16="http://schemas.microsoft.com/office/drawing/2014/main" id="{AFD49680-18C2-07C1-FEFB-0A00F72AFC22}"/>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56" name="Oval 255">
                <a:extLst>
                  <a:ext uri="{FF2B5EF4-FFF2-40B4-BE49-F238E27FC236}">
                    <a16:creationId xmlns:a16="http://schemas.microsoft.com/office/drawing/2014/main" id="{63F4905D-12F4-DC80-5803-2CD3CE499A13}"/>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57" name="Oval 256">
                <a:extLst>
                  <a:ext uri="{FF2B5EF4-FFF2-40B4-BE49-F238E27FC236}">
                    <a16:creationId xmlns:a16="http://schemas.microsoft.com/office/drawing/2014/main" id="{5836D09E-457F-94CB-8344-AAAE59CA00BD}"/>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58" name="Oval 257">
                <a:extLst>
                  <a:ext uri="{FF2B5EF4-FFF2-40B4-BE49-F238E27FC236}">
                    <a16:creationId xmlns:a16="http://schemas.microsoft.com/office/drawing/2014/main" id="{450E80BC-4F35-65C0-B006-66691EBE5BE5}"/>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59" name="Oval 258">
                <a:extLst>
                  <a:ext uri="{FF2B5EF4-FFF2-40B4-BE49-F238E27FC236}">
                    <a16:creationId xmlns:a16="http://schemas.microsoft.com/office/drawing/2014/main" id="{5A1A60D9-2156-84C4-FD84-ADC61C0AF2DC}"/>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0" name="Oval 259">
                <a:extLst>
                  <a:ext uri="{FF2B5EF4-FFF2-40B4-BE49-F238E27FC236}">
                    <a16:creationId xmlns:a16="http://schemas.microsoft.com/office/drawing/2014/main" id="{7D93D920-C113-2F8C-83D1-6044900E93BE}"/>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1" name="Oval 260">
                <a:extLst>
                  <a:ext uri="{FF2B5EF4-FFF2-40B4-BE49-F238E27FC236}">
                    <a16:creationId xmlns:a16="http://schemas.microsoft.com/office/drawing/2014/main" id="{226143A3-09BB-86D1-F33B-9015E921D6AD}"/>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2" name="Oval 261">
                <a:extLst>
                  <a:ext uri="{FF2B5EF4-FFF2-40B4-BE49-F238E27FC236}">
                    <a16:creationId xmlns:a16="http://schemas.microsoft.com/office/drawing/2014/main" id="{9955E75E-31D4-EAF3-C036-27D0158E157F}"/>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3" name="Oval 262">
                <a:extLst>
                  <a:ext uri="{FF2B5EF4-FFF2-40B4-BE49-F238E27FC236}">
                    <a16:creationId xmlns:a16="http://schemas.microsoft.com/office/drawing/2014/main" id="{DEA1A056-6D2B-CF4E-5D18-69D5D6A3867C}"/>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4" name="Oval 263">
                <a:extLst>
                  <a:ext uri="{FF2B5EF4-FFF2-40B4-BE49-F238E27FC236}">
                    <a16:creationId xmlns:a16="http://schemas.microsoft.com/office/drawing/2014/main" id="{D612FA96-DEF4-2843-928C-15BFF75EE8ED}"/>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5" name="Oval 264">
                <a:extLst>
                  <a:ext uri="{FF2B5EF4-FFF2-40B4-BE49-F238E27FC236}">
                    <a16:creationId xmlns:a16="http://schemas.microsoft.com/office/drawing/2014/main" id="{B9742E80-BF1E-457D-0D16-837A75F6C413}"/>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6" name="Oval 265">
                <a:extLst>
                  <a:ext uri="{FF2B5EF4-FFF2-40B4-BE49-F238E27FC236}">
                    <a16:creationId xmlns:a16="http://schemas.microsoft.com/office/drawing/2014/main" id="{BE8E6094-B390-3010-57B6-B08D95FAF5C7}"/>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7" name="Oval 266">
                <a:extLst>
                  <a:ext uri="{FF2B5EF4-FFF2-40B4-BE49-F238E27FC236}">
                    <a16:creationId xmlns:a16="http://schemas.microsoft.com/office/drawing/2014/main" id="{A6B4811F-9070-A48E-3CBF-DEABE1B96CB1}"/>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8" name="Oval 267">
                <a:extLst>
                  <a:ext uri="{FF2B5EF4-FFF2-40B4-BE49-F238E27FC236}">
                    <a16:creationId xmlns:a16="http://schemas.microsoft.com/office/drawing/2014/main" id="{457401B1-FB7D-B836-7328-8FCDA0CD1728}"/>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9" name="Oval 268">
                <a:extLst>
                  <a:ext uri="{FF2B5EF4-FFF2-40B4-BE49-F238E27FC236}">
                    <a16:creationId xmlns:a16="http://schemas.microsoft.com/office/drawing/2014/main" id="{2BAFD86B-B7BB-9817-CB54-C5D74170CB70}"/>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0" name="Oval 269">
                <a:extLst>
                  <a:ext uri="{FF2B5EF4-FFF2-40B4-BE49-F238E27FC236}">
                    <a16:creationId xmlns:a16="http://schemas.microsoft.com/office/drawing/2014/main" id="{2FAB8012-1894-39BD-3055-1EE20AEB3A94}"/>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1" name="Oval 270">
                <a:extLst>
                  <a:ext uri="{FF2B5EF4-FFF2-40B4-BE49-F238E27FC236}">
                    <a16:creationId xmlns:a16="http://schemas.microsoft.com/office/drawing/2014/main" id="{BA5E711D-A9D8-430C-F60C-C2D07FC156A0}"/>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2" name="Oval 271">
                <a:extLst>
                  <a:ext uri="{FF2B5EF4-FFF2-40B4-BE49-F238E27FC236}">
                    <a16:creationId xmlns:a16="http://schemas.microsoft.com/office/drawing/2014/main" id="{9348B064-481D-0BD3-A8AB-9B844BEFB61E}"/>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grpSp>
        <p:nvGrpSpPr>
          <p:cNvPr id="311" name="Group 310">
            <a:extLst>
              <a:ext uri="{FF2B5EF4-FFF2-40B4-BE49-F238E27FC236}">
                <a16:creationId xmlns:a16="http://schemas.microsoft.com/office/drawing/2014/main" id="{09E9CFC6-966D-51D2-71EB-3E778727D016}"/>
              </a:ext>
            </a:extLst>
          </p:cNvPr>
          <p:cNvGrpSpPr/>
          <p:nvPr/>
        </p:nvGrpSpPr>
        <p:grpSpPr>
          <a:xfrm>
            <a:off x="5575833" y="4331785"/>
            <a:ext cx="640313" cy="1742851"/>
            <a:chOff x="6133988" y="4446455"/>
            <a:chExt cx="640313" cy="1827514"/>
          </a:xfrm>
        </p:grpSpPr>
        <p:grpSp>
          <p:nvGrpSpPr>
            <p:cNvPr id="312" name="Group 3">
              <a:extLst>
                <a:ext uri="{FF2B5EF4-FFF2-40B4-BE49-F238E27FC236}">
                  <a16:creationId xmlns:a16="http://schemas.microsoft.com/office/drawing/2014/main" id="{719EC72F-653B-1150-5EF9-C0A7544C367B}"/>
                </a:ext>
              </a:extLst>
            </p:cNvPr>
            <p:cNvGrpSpPr/>
            <p:nvPr/>
          </p:nvGrpSpPr>
          <p:grpSpPr>
            <a:xfrm>
              <a:off x="6133988" y="4446455"/>
              <a:ext cx="619262" cy="1180741"/>
              <a:chOff x="5663350" y="5063895"/>
              <a:chExt cx="825683" cy="1574322"/>
            </a:xfrm>
          </p:grpSpPr>
          <p:sp>
            <p:nvSpPr>
              <p:cNvPr id="322" name="Oval 321">
                <a:extLst>
                  <a:ext uri="{FF2B5EF4-FFF2-40B4-BE49-F238E27FC236}">
                    <a16:creationId xmlns:a16="http://schemas.microsoft.com/office/drawing/2014/main" id="{533A6E79-7976-3846-40DA-EA13F8831673}"/>
                  </a:ext>
                </a:extLst>
              </p:cNvPr>
              <p:cNvSpPr/>
              <p:nvPr/>
            </p:nvSpPr>
            <p:spPr>
              <a:xfrm>
                <a:off x="6250095" y="6397953"/>
                <a:ext cx="206374" cy="240264"/>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23" name="Oval 322">
                <a:extLst>
                  <a:ext uri="{FF2B5EF4-FFF2-40B4-BE49-F238E27FC236}">
                    <a16:creationId xmlns:a16="http://schemas.microsoft.com/office/drawing/2014/main" id="{8B1E4F2F-BD37-DD50-7660-9E41C9764C4B}"/>
                  </a:ext>
                </a:extLst>
              </p:cNvPr>
              <p:cNvSpPr/>
              <p:nvPr/>
            </p:nvSpPr>
            <p:spPr>
              <a:xfrm>
                <a:off x="6282659" y="5379746"/>
                <a:ext cx="206374" cy="240264"/>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24" name="Oval 323">
                <a:extLst>
                  <a:ext uri="{FF2B5EF4-FFF2-40B4-BE49-F238E27FC236}">
                    <a16:creationId xmlns:a16="http://schemas.microsoft.com/office/drawing/2014/main" id="{63A36B56-F279-F2ED-CA08-B7CA57EA1224}"/>
                  </a:ext>
                </a:extLst>
              </p:cNvPr>
              <p:cNvSpPr/>
              <p:nvPr/>
            </p:nvSpPr>
            <p:spPr>
              <a:xfrm rot="3942739">
                <a:off x="5893244" y="6349296"/>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26" name="Oval 325">
                <a:extLst>
                  <a:ext uri="{FF2B5EF4-FFF2-40B4-BE49-F238E27FC236}">
                    <a16:creationId xmlns:a16="http://schemas.microsoft.com/office/drawing/2014/main" id="{7DF3AE1D-9444-1D35-1076-ADD56A7AB9B9}"/>
                  </a:ext>
                </a:extLst>
              </p:cNvPr>
              <p:cNvSpPr/>
              <p:nvPr/>
            </p:nvSpPr>
            <p:spPr>
              <a:xfrm>
                <a:off x="5989382" y="5957371"/>
                <a:ext cx="161946" cy="197421"/>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27" name="Oval 326">
                <a:extLst>
                  <a:ext uri="{FF2B5EF4-FFF2-40B4-BE49-F238E27FC236}">
                    <a16:creationId xmlns:a16="http://schemas.microsoft.com/office/drawing/2014/main" id="{717F59BD-6865-7FBA-7F24-8A80FB98D71F}"/>
                  </a:ext>
                </a:extLst>
              </p:cNvPr>
              <p:cNvSpPr/>
              <p:nvPr/>
            </p:nvSpPr>
            <p:spPr>
              <a:xfrm>
                <a:off x="6156346" y="5665275"/>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29" name="Oval 328">
                <a:extLst>
                  <a:ext uri="{FF2B5EF4-FFF2-40B4-BE49-F238E27FC236}">
                    <a16:creationId xmlns:a16="http://schemas.microsoft.com/office/drawing/2014/main" id="{CD59747E-B8FE-259B-9F2F-C3B3ABB7A0C1}"/>
                  </a:ext>
                </a:extLst>
              </p:cNvPr>
              <p:cNvSpPr/>
              <p:nvPr/>
            </p:nvSpPr>
            <p:spPr>
              <a:xfrm rot="5041617">
                <a:off x="6040232" y="5072434"/>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31" name="Oval 330">
                <a:extLst>
                  <a:ext uri="{FF2B5EF4-FFF2-40B4-BE49-F238E27FC236}">
                    <a16:creationId xmlns:a16="http://schemas.microsoft.com/office/drawing/2014/main" id="{7FBC15F3-2416-B65E-C55D-F58A678F5BEE}"/>
                  </a:ext>
                </a:extLst>
              </p:cNvPr>
              <p:cNvSpPr/>
              <p:nvPr/>
            </p:nvSpPr>
            <p:spPr>
              <a:xfrm rot="3942739">
                <a:off x="5880915" y="5379716"/>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34" name="Rectangle 333">
                <a:extLst>
                  <a:ext uri="{FF2B5EF4-FFF2-40B4-BE49-F238E27FC236}">
                    <a16:creationId xmlns:a16="http://schemas.microsoft.com/office/drawing/2014/main" id="{EC59BD78-DE8E-EDAB-26A8-A90E22F8B9C5}"/>
                  </a:ext>
                </a:extLst>
              </p:cNvPr>
              <p:cNvSpPr/>
              <p:nvPr/>
            </p:nvSpPr>
            <p:spPr>
              <a:xfrm rot="5856299">
                <a:off x="5093708" y="5761606"/>
                <a:ext cx="1188769" cy="49485"/>
              </a:xfrm>
              <a:prstGeom prst="rect">
                <a:avLst/>
              </a:prstGeom>
              <a:solidFill>
                <a:srgbClr val="663300"/>
              </a:solidFill>
              <a:ln>
                <a:solidFill>
                  <a:srgbClr val="462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grpSp>
        <p:sp>
          <p:nvSpPr>
            <p:cNvPr id="313" name="Rectangle 312">
              <a:extLst>
                <a:ext uri="{FF2B5EF4-FFF2-40B4-BE49-F238E27FC236}">
                  <a16:creationId xmlns:a16="http://schemas.microsoft.com/office/drawing/2014/main" id="{DF8EE6D7-A9EA-196D-DC62-AE7597FE74BA}"/>
                </a:ext>
              </a:extLst>
            </p:cNvPr>
            <p:cNvSpPr/>
            <p:nvPr/>
          </p:nvSpPr>
          <p:spPr>
            <a:xfrm rot="5605970">
              <a:off x="6534844" y="5989968"/>
              <a:ext cx="356459" cy="122455"/>
            </a:xfrm>
            <a:prstGeom prst="rect">
              <a:avLst/>
            </a:prstGeom>
            <a:solidFill>
              <a:srgbClr val="663300"/>
            </a:solidFill>
            <a:ln>
              <a:solidFill>
                <a:srgbClr val="462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14" name="Oval 313">
              <a:extLst>
                <a:ext uri="{FF2B5EF4-FFF2-40B4-BE49-F238E27FC236}">
                  <a16:creationId xmlns:a16="http://schemas.microsoft.com/office/drawing/2014/main" id="{F9A820C6-8A50-9837-C108-936C4E51C998}"/>
                </a:ext>
              </a:extLst>
            </p:cNvPr>
            <p:cNvSpPr/>
            <p:nvPr/>
          </p:nvSpPr>
          <p:spPr>
            <a:xfrm>
              <a:off x="6271915" y="5721395"/>
              <a:ext cx="154780" cy="180198"/>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15" name="Oval 314">
              <a:extLst>
                <a:ext uri="{FF2B5EF4-FFF2-40B4-BE49-F238E27FC236}">
                  <a16:creationId xmlns:a16="http://schemas.microsoft.com/office/drawing/2014/main" id="{FDC53BEA-8BC6-E0DD-3413-9F25D935B276}"/>
                </a:ext>
              </a:extLst>
            </p:cNvPr>
            <p:cNvSpPr/>
            <p:nvPr/>
          </p:nvSpPr>
          <p:spPr>
            <a:xfrm>
              <a:off x="6455393" y="6121603"/>
              <a:ext cx="85794" cy="72985"/>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16" name="Oval 315">
              <a:extLst>
                <a:ext uri="{FF2B5EF4-FFF2-40B4-BE49-F238E27FC236}">
                  <a16:creationId xmlns:a16="http://schemas.microsoft.com/office/drawing/2014/main" id="{E6AB5554-F475-BB36-E468-4C13F4302EF0}"/>
                </a:ext>
              </a:extLst>
            </p:cNvPr>
            <p:cNvSpPr/>
            <p:nvPr/>
          </p:nvSpPr>
          <p:spPr>
            <a:xfrm rot="3942739">
              <a:off x="6229765" y="6194579"/>
              <a:ext cx="85794" cy="72985"/>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grpSp>
      <p:sp>
        <p:nvSpPr>
          <p:cNvPr id="2" name="Rectangle 1">
            <a:extLst>
              <a:ext uri="{FF2B5EF4-FFF2-40B4-BE49-F238E27FC236}">
                <a16:creationId xmlns:a16="http://schemas.microsoft.com/office/drawing/2014/main" id="{69E6B4EF-8632-8D8C-FAED-DFCADC3947F3}"/>
              </a:ext>
            </a:extLst>
          </p:cNvPr>
          <p:cNvSpPr/>
          <p:nvPr/>
        </p:nvSpPr>
        <p:spPr>
          <a:xfrm>
            <a:off x="5095030" y="2643693"/>
            <a:ext cx="1704162" cy="1775486"/>
          </a:xfrm>
          <a:prstGeom prst="rect">
            <a:avLst/>
          </a:prstGeom>
          <a:solidFill>
            <a:sysClr val="window" lastClr="FFFFFF">
              <a:lumMod val="75000"/>
            </a:sysClr>
          </a:solidFill>
          <a:ln w="15875" cap="rnd" cmpd="sng" algn="ctr">
            <a:solidFill>
              <a:sysClr val="window" lastClr="FFFFFF">
                <a:lumMod val="50000"/>
              </a:sys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Tree>
    <p:extLst>
      <p:ext uri="{BB962C8B-B14F-4D97-AF65-F5344CB8AC3E}">
        <p14:creationId xmlns:p14="http://schemas.microsoft.com/office/powerpoint/2010/main" val="1670027101"/>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68468A7-C3A5-9D14-1C35-8F7602909F13}"/>
              </a:ext>
            </a:extLst>
          </p:cNvPr>
          <p:cNvSpPr/>
          <p:nvPr/>
        </p:nvSpPr>
        <p:spPr>
          <a:xfrm>
            <a:off x="5408503" y="320675"/>
            <a:ext cx="1077216" cy="6400800"/>
          </a:xfrm>
          <a:prstGeom prst="roundRect">
            <a:avLst/>
          </a:prstGeom>
          <a:solidFill>
            <a:srgbClr val="1CADE4"/>
          </a:solidFill>
          <a:ln w="15875" cap="rnd" cmpd="sng" algn="ctr">
            <a:solidFill>
              <a:srgbClr val="1CADE4">
                <a:shade val="50000"/>
              </a:srgb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 name="Slide Number Placeholder 3">
            <a:extLst>
              <a:ext uri="{FF2B5EF4-FFF2-40B4-BE49-F238E27FC236}">
                <a16:creationId xmlns:a16="http://schemas.microsoft.com/office/drawing/2014/main" id="{F3E4EAFC-1722-6C45-7088-F649AEC0766B}"/>
              </a:ext>
            </a:extLst>
          </p:cNvPr>
          <p:cNvSpPr>
            <a:spLocks noGrp="1"/>
          </p:cNvSpPr>
          <p:nvPr>
            <p:ph type="sldNum" sz="quarter" idx="12"/>
          </p:nvPr>
        </p:nvSpPr>
        <p:spPr/>
        <p:txBody>
          <a:bodyPr/>
          <a:lstStyle/>
          <a:p>
            <a:fld id="{330EA680-D336-4FF7-8B7A-9848BB0A1C32}" type="slidenum">
              <a:rPr lang="en-US" smtClean="0"/>
              <a:t>291</a:t>
            </a:fld>
            <a:endParaRPr lang="en-US"/>
          </a:p>
        </p:txBody>
      </p:sp>
      <p:sp>
        <p:nvSpPr>
          <p:cNvPr id="15" name="TextBox 14">
            <a:extLst>
              <a:ext uri="{FF2B5EF4-FFF2-40B4-BE49-F238E27FC236}">
                <a16:creationId xmlns:a16="http://schemas.microsoft.com/office/drawing/2014/main" id="{DFA515A9-6081-EFE5-E87A-AA8E624E0494}"/>
              </a:ext>
            </a:extLst>
          </p:cNvPr>
          <p:cNvSpPr txBox="1"/>
          <p:nvPr/>
        </p:nvSpPr>
        <p:spPr>
          <a:xfrm>
            <a:off x="1219200" y="5661955"/>
            <a:ext cx="1463389" cy="369332"/>
          </a:xfrm>
          <a:prstGeom prst="rect">
            <a:avLst/>
          </a:prstGeom>
          <a:noFill/>
        </p:spPr>
        <p:txBody>
          <a:bodyPr wrap="square" rtlCol="0">
            <a:spAutoFit/>
          </a:bodyPr>
          <a:lstStyle/>
          <a:p>
            <a:r>
              <a:rPr lang="en-US" dirty="0"/>
              <a:t>Stream Flow</a:t>
            </a:r>
          </a:p>
        </p:txBody>
      </p:sp>
      <p:cxnSp>
        <p:nvCxnSpPr>
          <p:cNvPr id="16" name="Straight Arrow Connector 15">
            <a:extLst>
              <a:ext uri="{FF2B5EF4-FFF2-40B4-BE49-F238E27FC236}">
                <a16:creationId xmlns:a16="http://schemas.microsoft.com/office/drawing/2014/main" id="{9D00422C-85F1-F38D-2579-409CEAB95AA2}"/>
              </a:ext>
            </a:extLst>
          </p:cNvPr>
          <p:cNvCxnSpPr/>
          <p:nvPr/>
        </p:nvCxnSpPr>
        <p:spPr>
          <a:xfrm flipV="1">
            <a:off x="1866900" y="4980418"/>
            <a:ext cx="0" cy="58218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CF4D21BD-7461-2BBB-916B-D432EF34FDCB}"/>
              </a:ext>
            </a:extLst>
          </p:cNvPr>
          <p:cNvSpPr/>
          <p:nvPr/>
        </p:nvSpPr>
        <p:spPr>
          <a:xfrm>
            <a:off x="2742198" y="2804866"/>
            <a:ext cx="6429437" cy="1453088"/>
          </a:xfrm>
          <a:prstGeom prst="roundRect">
            <a:avLst/>
          </a:prstGeom>
          <a:solidFill>
            <a:sysClr val="windowText" lastClr="000000">
              <a:lumMod val="75000"/>
              <a:lumOff val="25000"/>
            </a:sysClr>
          </a:solidFill>
          <a:ln w="15875" cap="rnd" cmpd="sng" algn="ctr">
            <a:solidFill>
              <a:sysClr val="windowText" lastClr="000000">
                <a:lumMod val="85000"/>
                <a:lumOff val="15000"/>
              </a:sys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 name="TextBox 17">
            <a:extLst>
              <a:ext uri="{FF2B5EF4-FFF2-40B4-BE49-F238E27FC236}">
                <a16:creationId xmlns:a16="http://schemas.microsoft.com/office/drawing/2014/main" id="{1C583340-5339-87E0-76E2-9321C5ABC07D}"/>
              </a:ext>
            </a:extLst>
          </p:cNvPr>
          <p:cNvSpPr txBox="1"/>
          <p:nvPr/>
        </p:nvSpPr>
        <p:spPr>
          <a:xfrm>
            <a:off x="2858979" y="3397028"/>
            <a:ext cx="838200" cy="369332"/>
          </a:xfrm>
          <a:prstGeom prst="rect">
            <a:avLst/>
          </a:prstGeom>
          <a:noFill/>
        </p:spPr>
        <p:txBody>
          <a:bodyPr wrap="square" rtlCol="0">
            <a:spAutoFit/>
          </a:bodyPr>
          <a:lstStyle/>
          <a:p>
            <a:r>
              <a:rPr lang="en-US" dirty="0">
                <a:solidFill>
                  <a:prstClr val="white"/>
                </a:solidFill>
                <a:latin typeface="Candara"/>
              </a:rPr>
              <a:t>Road</a:t>
            </a:r>
          </a:p>
        </p:txBody>
      </p:sp>
      <p:grpSp>
        <p:nvGrpSpPr>
          <p:cNvPr id="3" name="Group 2">
            <a:extLst>
              <a:ext uri="{FF2B5EF4-FFF2-40B4-BE49-F238E27FC236}">
                <a16:creationId xmlns:a16="http://schemas.microsoft.com/office/drawing/2014/main" id="{749D4076-C3A5-855B-ACE0-2704638EB464}"/>
              </a:ext>
            </a:extLst>
          </p:cNvPr>
          <p:cNvGrpSpPr/>
          <p:nvPr/>
        </p:nvGrpSpPr>
        <p:grpSpPr>
          <a:xfrm>
            <a:off x="5116416" y="1355678"/>
            <a:ext cx="378610" cy="1509896"/>
            <a:chOff x="5031332" y="666630"/>
            <a:chExt cx="504813" cy="2013195"/>
          </a:xfrm>
        </p:grpSpPr>
        <p:sp>
          <p:nvSpPr>
            <p:cNvPr id="5" name="Oval 4">
              <a:extLst>
                <a:ext uri="{FF2B5EF4-FFF2-40B4-BE49-F238E27FC236}">
                  <a16:creationId xmlns:a16="http://schemas.microsoft.com/office/drawing/2014/main" id="{F9FBCE1F-137C-1A0B-46AB-DCD52204F7DE}"/>
                </a:ext>
              </a:extLst>
            </p:cNvPr>
            <p:cNvSpPr/>
            <p:nvPr/>
          </p:nvSpPr>
          <p:spPr>
            <a:xfrm rot="16200000">
              <a:off x="5020536" y="2319182"/>
              <a:ext cx="189596" cy="132009"/>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 name="Oval 5">
              <a:extLst>
                <a:ext uri="{FF2B5EF4-FFF2-40B4-BE49-F238E27FC236}">
                  <a16:creationId xmlns:a16="http://schemas.microsoft.com/office/drawing/2014/main" id="{BF21CA5E-D6B6-9AA5-0164-F465C23E8C30}"/>
                </a:ext>
              </a:extLst>
            </p:cNvPr>
            <p:cNvSpPr/>
            <p:nvPr/>
          </p:nvSpPr>
          <p:spPr>
            <a:xfrm>
              <a:off x="5092621" y="1971405"/>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 name="Oval 6">
              <a:extLst>
                <a:ext uri="{FF2B5EF4-FFF2-40B4-BE49-F238E27FC236}">
                  <a16:creationId xmlns:a16="http://schemas.microsoft.com/office/drawing/2014/main" id="{6A9C4494-C90E-5FD0-359A-3AEC9443C969}"/>
                </a:ext>
              </a:extLst>
            </p:cNvPr>
            <p:cNvSpPr/>
            <p:nvPr/>
          </p:nvSpPr>
          <p:spPr>
            <a:xfrm>
              <a:off x="5265208" y="108038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 name="Oval 8">
              <a:extLst>
                <a:ext uri="{FF2B5EF4-FFF2-40B4-BE49-F238E27FC236}">
                  <a16:creationId xmlns:a16="http://schemas.microsoft.com/office/drawing/2014/main" id="{6C6D50E9-87D1-A7BE-3451-0225D6153A1D}"/>
                </a:ext>
              </a:extLst>
            </p:cNvPr>
            <p:cNvSpPr/>
            <p:nvPr/>
          </p:nvSpPr>
          <p:spPr>
            <a:xfrm>
              <a:off x="5144876" y="886631"/>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 name="Oval 9">
              <a:extLst>
                <a:ext uri="{FF2B5EF4-FFF2-40B4-BE49-F238E27FC236}">
                  <a16:creationId xmlns:a16="http://schemas.microsoft.com/office/drawing/2014/main" id="{5E386FA0-8FFD-BF53-2870-30822EF18B47}"/>
                </a:ext>
              </a:extLst>
            </p:cNvPr>
            <p:cNvSpPr/>
            <p:nvPr/>
          </p:nvSpPr>
          <p:spPr>
            <a:xfrm>
              <a:off x="5101264" y="2356549"/>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 name="Oval 10">
              <a:extLst>
                <a:ext uri="{FF2B5EF4-FFF2-40B4-BE49-F238E27FC236}">
                  <a16:creationId xmlns:a16="http://schemas.microsoft.com/office/drawing/2014/main" id="{3FE74B49-732F-9EB2-6AD9-9CB720B0FE60}"/>
                </a:ext>
              </a:extLst>
            </p:cNvPr>
            <p:cNvSpPr/>
            <p:nvPr/>
          </p:nvSpPr>
          <p:spPr>
            <a:xfrm>
              <a:off x="5079356" y="71603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 name="Oval 11">
              <a:extLst>
                <a:ext uri="{FF2B5EF4-FFF2-40B4-BE49-F238E27FC236}">
                  <a16:creationId xmlns:a16="http://schemas.microsoft.com/office/drawing/2014/main" id="{70089276-3B9D-69AA-3D2C-AEDA5BF3DBD8}"/>
                </a:ext>
              </a:extLst>
            </p:cNvPr>
            <p:cNvSpPr/>
            <p:nvPr/>
          </p:nvSpPr>
          <p:spPr>
            <a:xfrm>
              <a:off x="5220320" y="133991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 name="Oval 13">
              <a:extLst>
                <a:ext uri="{FF2B5EF4-FFF2-40B4-BE49-F238E27FC236}">
                  <a16:creationId xmlns:a16="http://schemas.microsoft.com/office/drawing/2014/main" id="{F8FE01B5-9B79-D176-81F5-FE4A29224E84}"/>
                </a:ext>
              </a:extLst>
            </p:cNvPr>
            <p:cNvSpPr/>
            <p:nvPr/>
          </p:nvSpPr>
          <p:spPr>
            <a:xfrm>
              <a:off x="5187033" y="184171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 name="Oval 16">
              <a:extLst>
                <a:ext uri="{FF2B5EF4-FFF2-40B4-BE49-F238E27FC236}">
                  <a16:creationId xmlns:a16="http://schemas.microsoft.com/office/drawing/2014/main" id="{CAD3F67F-6878-62BB-1FB2-175ACC685D50}"/>
                </a:ext>
              </a:extLst>
            </p:cNvPr>
            <p:cNvSpPr/>
            <p:nvPr/>
          </p:nvSpPr>
          <p:spPr>
            <a:xfrm>
              <a:off x="5310015" y="9832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 name="Oval 18">
              <a:extLst>
                <a:ext uri="{FF2B5EF4-FFF2-40B4-BE49-F238E27FC236}">
                  <a16:creationId xmlns:a16="http://schemas.microsoft.com/office/drawing/2014/main" id="{12B80B80-92E1-19D9-E192-9AACEDAC544D}"/>
                </a:ext>
              </a:extLst>
            </p:cNvPr>
            <p:cNvSpPr/>
            <p:nvPr/>
          </p:nvSpPr>
          <p:spPr>
            <a:xfrm>
              <a:off x="5327820" y="1566559"/>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 name="Oval 19">
              <a:extLst>
                <a:ext uri="{FF2B5EF4-FFF2-40B4-BE49-F238E27FC236}">
                  <a16:creationId xmlns:a16="http://schemas.microsoft.com/office/drawing/2014/main" id="{C5FCCC71-E66A-9B5B-B7E9-766C696E0B9C}"/>
                </a:ext>
              </a:extLst>
            </p:cNvPr>
            <p:cNvSpPr/>
            <p:nvPr/>
          </p:nvSpPr>
          <p:spPr>
            <a:xfrm>
              <a:off x="5321999" y="1794456"/>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 name="Oval 20">
              <a:extLst>
                <a:ext uri="{FF2B5EF4-FFF2-40B4-BE49-F238E27FC236}">
                  <a16:creationId xmlns:a16="http://schemas.microsoft.com/office/drawing/2014/main" id="{E1935A01-EB8F-2D13-66D8-039AD20FE9A2}"/>
                </a:ext>
              </a:extLst>
            </p:cNvPr>
            <p:cNvSpPr/>
            <p:nvPr/>
          </p:nvSpPr>
          <p:spPr>
            <a:xfrm>
              <a:off x="5224127" y="241131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 name="Oval 21">
              <a:extLst>
                <a:ext uri="{FF2B5EF4-FFF2-40B4-BE49-F238E27FC236}">
                  <a16:creationId xmlns:a16="http://schemas.microsoft.com/office/drawing/2014/main" id="{71C29744-D1F5-616C-14F5-F694ED602670}"/>
                </a:ext>
              </a:extLst>
            </p:cNvPr>
            <p:cNvSpPr/>
            <p:nvPr/>
          </p:nvSpPr>
          <p:spPr>
            <a:xfrm>
              <a:off x="5128294" y="666630"/>
              <a:ext cx="265067"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 name="Oval 22">
              <a:extLst>
                <a:ext uri="{FF2B5EF4-FFF2-40B4-BE49-F238E27FC236}">
                  <a16:creationId xmlns:a16="http://schemas.microsoft.com/office/drawing/2014/main" id="{1B7AE8B1-2AD8-2C69-A761-4AED5C15C396}"/>
                </a:ext>
              </a:extLst>
            </p:cNvPr>
            <p:cNvSpPr/>
            <p:nvPr/>
          </p:nvSpPr>
          <p:spPr>
            <a:xfrm rot="1674560">
              <a:off x="5062563" y="1124077"/>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 name="Oval 23">
              <a:extLst>
                <a:ext uri="{FF2B5EF4-FFF2-40B4-BE49-F238E27FC236}">
                  <a16:creationId xmlns:a16="http://schemas.microsoft.com/office/drawing/2014/main" id="{2732625B-B858-030E-072B-3114881307D9}"/>
                </a:ext>
              </a:extLst>
            </p:cNvPr>
            <p:cNvSpPr/>
            <p:nvPr/>
          </p:nvSpPr>
          <p:spPr>
            <a:xfrm rot="3942739">
              <a:off x="5206037" y="2402918"/>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5" name="Oval 24">
              <a:extLst>
                <a:ext uri="{FF2B5EF4-FFF2-40B4-BE49-F238E27FC236}">
                  <a16:creationId xmlns:a16="http://schemas.microsoft.com/office/drawing/2014/main" id="{87E4D76A-8BAF-6838-8826-C5FF280B481E}"/>
                </a:ext>
              </a:extLst>
            </p:cNvPr>
            <p:cNvSpPr/>
            <p:nvPr/>
          </p:nvSpPr>
          <p:spPr>
            <a:xfrm rot="3942739">
              <a:off x="5065358" y="142266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 name="Oval 25">
              <a:extLst>
                <a:ext uri="{FF2B5EF4-FFF2-40B4-BE49-F238E27FC236}">
                  <a16:creationId xmlns:a16="http://schemas.microsoft.com/office/drawing/2014/main" id="{AFBEF0A7-7C30-7621-14E8-E16F347775E3}"/>
                </a:ext>
              </a:extLst>
            </p:cNvPr>
            <p:cNvSpPr/>
            <p:nvPr/>
          </p:nvSpPr>
          <p:spPr>
            <a:xfrm rot="3942739">
              <a:off x="5108815" y="2234919"/>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 name="Oval 26">
              <a:extLst>
                <a:ext uri="{FF2B5EF4-FFF2-40B4-BE49-F238E27FC236}">
                  <a16:creationId xmlns:a16="http://schemas.microsoft.com/office/drawing/2014/main" id="{B2A49563-CD46-251F-5846-7F2AC5381A74}"/>
                </a:ext>
              </a:extLst>
            </p:cNvPr>
            <p:cNvSpPr/>
            <p:nvPr/>
          </p:nvSpPr>
          <p:spPr>
            <a:xfrm rot="3942739">
              <a:off x="5168387" y="147574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 name="Oval 27">
              <a:extLst>
                <a:ext uri="{FF2B5EF4-FFF2-40B4-BE49-F238E27FC236}">
                  <a16:creationId xmlns:a16="http://schemas.microsoft.com/office/drawing/2014/main" id="{51611A95-4012-4C21-569B-A6E3DCC41802}"/>
                </a:ext>
              </a:extLst>
            </p:cNvPr>
            <p:cNvSpPr/>
            <p:nvPr/>
          </p:nvSpPr>
          <p:spPr>
            <a:xfrm rot="3942739">
              <a:off x="5033179" y="1061771"/>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 name="Oval 28">
              <a:extLst>
                <a:ext uri="{FF2B5EF4-FFF2-40B4-BE49-F238E27FC236}">
                  <a16:creationId xmlns:a16="http://schemas.microsoft.com/office/drawing/2014/main" id="{69FEFA73-8EC7-AA9F-F83B-1788A29DF782}"/>
                </a:ext>
              </a:extLst>
            </p:cNvPr>
            <p:cNvSpPr/>
            <p:nvPr/>
          </p:nvSpPr>
          <p:spPr>
            <a:xfrm>
              <a:off x="5118986" y="1586930"/>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 name="Oval 29">
              <a:extLst>
                <a:ext uri="{FF2B5EF4-FFF2-40B4-BE49-F238E27FC236}">
                  <a16:creationId xmlns:a16="http://schemas.microsoft.com/office/drawing/2014/main" id="{F0203767-8EF8-C327-B828-833E9A9D20CF}"/>
                </a:ext>
              </a:extLst>
            </p:cNvPr>
            <p:cNvSpPr/>
            <p:nvPr/>
          </p:nvSpPr>
          <p:spPr>
            <a:xfrm>
              <a:off x="5152978" y="211986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1" name="Oval 30">
              <a:extLst>
                <a:ext uri="{FF2B5EF4-FFF2-40B4-BE49-F238E27FC236}">
                  <a16:creationId xmlns:a16="http://schemas.microsoft.com/office/drawing/2014/main" id="{4CD6DF01-D931-4B60-6BEB-BA58431281DA}"/>
                </a:ext>
              </a:extLst>
            </p:cNvPr>
            <p:cNvSpPr/>
            <p:nvPr/>
          </p:nvSpPr>
          <p:spPr>
            <a:xfrm>
              <a:off x="5346160" y="2134240"/>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2" name="Oval 31">
              <a:extLst>
                <a:ext uri="{FF2B5EF4-FFF2-40B4-BE49-F238E27FC236}">
                  <a16:creationId xmlns:a16="http://schemas.microsoft.com/office/drawing/2014/main" id="{D891A762-CAC9-AA5D-0E4C-5CF8CF227E54}"/>
                </a:ext>
              </a:extLst>
            </p:cNvPr>
            <p:cNvSpPr/>
            <p:nvPr/>
          </p:nvSpPr>
          <p:spPr>
            <a:xfrm>
              <a:off x="5106151" y="18293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3" name="Oval 32">
              <a:extLst>
                <a:ext uri="{FF2B5EF4-FFF2-40B4-BE49-F238E27FC236}">
                  <a16:creationId xmlns:a16="http://schemas.microsoft.com/office/drawing/2014/main" id="{7B526593-1DC9-E31E-B97E-36752F529E84}"/>
                </a:ext>
              </a:extLst>
            </p:cNvPr>
            <p:cNvSpPr/>
            <p:nvPr/>
          </p:nvSpPr>
          <p:spPr>
            <a:xfrm>
              <a:off x="5264652" y="705341"/>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34" name="Group 33">
            <a:extLst>
              <a:ext uri="{FF2B5EF4-FFF2-40B4-BE49-F238E27FC236}">
                <a16:creationId xmlns:a16="http://schemas.microsoft.com/office/drawing/2014/main" id="{A6EC0FD6-7E71-A569-D6F7-DB18282FCD02}"/>
              </a:ext>
            </a:extLst>
          </p:cNvPr>
          <p:cNvGrpSpPr/>
          <p:nvPr/>
        </p:nvGrpSpPr>
        <p:grpSpPr>
          <a:xfrm>
            <a:off x="6363524" y="1341720"/>
            <a:ext cx="354068" cy="1514520"/>
            <a:chOff x="6633355" y="698930"/>
            <a:chExt cx="472090" cy="2019360"/>
          </a:xfrm>
        </p:grpSpPr>
        <p:sp>
          <p:nvSpPr>
            <p:cNvPr id="35" name="Oval 34">
              <a:extLst>
                <a:ext uri="{FF2B5EF4-FFF2-40B4-BE49-F238E27FC236}">
                  <a16:creationId xmlns:a16="http://schemas.microsoft.com/office/drawing/2014/main" id="{1FD2D9CA-B5A6-9B05-D7F2-439B8CD39C4B}"/>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6" name="Oval 35">
              <a:extLst>
                <a:ext uri="{FF2B5EF4-FFF2-40B4-BE49-F238E27FC236}">
                  <a16:creationId xmlns:a16="http://schemas.microsoft.com/office/drawing/2014/main" id="{EDB0FD23-5047-9533-598D-3FBAFF8F3AB4}"/>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7" name="Oval 36">
              <a:extLst>
                <a:ext uri="{FF2B5EF4-FFF2-40B4-BE49-F238E27FC236}">
                  <a16:creationId xmlns:a16="http://schemas.microsoft.com/office/drawing/2014/main" id="{A66E2F0C-7D00-BB12-CE16-5836DDB651A7}"/>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8" name="Oval 37">
              <a:extLst>
                <a:ext uri="{FF2B5EF4-FFF2-40B4-BE49-F238E27FC236}">
                  <a16:creationId xmlns:a16="http://schemas.microsoft.com/office/drawing/2014/main" id="{0C3A788E-93EF-3124-1C42-1FB3AE4D2BF4}"/>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9" name="Oval 38">
              <a:extLst>
                <a:ext uri="{FF2B5EF4-FFF2-40B4-BE49-F238E27FC236}">
                  <a16:creationId xmlns:a16="http://schemas.microsoft.com/office/drawing/2014/main" id="{ACE32C73-CB6A-B527-C823-B4587E3FA6FA}"/>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0" name="Oval 39">
              <a:extLst>
                <a:ext uri="{FF2B5EF4-FFF2-40B4-BE49-F238E27FC236}">
                  <a16:creationId xmlns:a16="http://schemas.microsoft.com/office/drawing/2014/main" id="{7CB68AE5-7744-8A54-8B4D-EE9B113702E5}"/>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1" name="Oval 40">
              <a:extLst>
                <a:ext uri="{FF2B5EF4-FFF2-40B4-BE49-F238E27FC236}">
                  <a16:creationId xmlns:a16="http://schemas.microsoft.com/office/drawing/2014/main" id="{09C12377-B922-65ED-8399-48C73133A4FA}"/>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2" name="Oval 41">
              <a:extLst>
                <a:ext uri="{FF2B5EF4-FFF2-40B4-BE49-F238E27FC236}">
                  <a16:creationId xmlns:a16="http://schemas.microsoft.com/office/drawing/2014/main" id="{0643322B-0AEC-1779-EDBF-8DB829B39669}"/>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3" name="Oval 42">
              <a:extLst>
                <a:ext uri="{FF2B5EF4-FFF2-40B4-BE49-F238E27FC236}">
                  <a16:creationId xmlns:a16="http://schemas.microsoft.com/office/drawing/2014/main" id="{65985479-D6A8-E942-6DCD-480CD563F806}"/>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4" name="Oval 43">
              <a:extLst>
                <a:ext uri="{FF2B5EF4-FFF2-40B4-BE49-F238E27FC236}">
                  <a16:creationId xmlns:a16="http://schemas.microsoft.com/office/drawing/2014/main" id="{CE8E13B5-4D51-A255-7DF6-766FEA04B850}"/>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5" name="Oval 44">
              <a:extLst>
                <a:ext uri="{FF2B5EF4-FFF2-40B4-BE49-F238E27FC236}">
                  <a16:creationId xmlns:a16="http://schemas.microsoft.com/office/drawing/2014/main" id="{13882A2E-7F5C-D03B-BFEA-6E56058B7F69}"/>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6" name="Oval 45">
              <a:extLst>
                <a:ext uri="{FF2B5EF4-FFF2-40B4-BE49-F238E27FC236}">
                  <a16:creationId xmlns:a16="http://schemas.microsoft.com/office/drawing/2014/main" id="{7DD8ECC6-DD87-36D4-8B8D-C2AADCD3AA51}"/>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7" name="Oval 46">
              <a:extLst>
                <a:ext uri="{FF2B5EF4-FFF2-40B4-BE49-F238E27FC236}">
                  <a16:creationId xmlns:a16="http://schemas.microsoft.com/office/drawing/2014/main" id="{569FCDC6-474A-089A-D259-5EDAB2FC2DCE}"/>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8" name="Oval 47">
              <a:extLst>
                <a:ext uri="{FF2B5EF4-FFF2-40B4-BE49-F238E27FC236}">
                  <a16:creationId xmlns:a16="http://schemas.microsoft.com/office/drawing/2014/main" id="{EEDCCE16-E3D3-1A20-FF64-1ADD59960B38}"/>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9" name="Oval 48">
              <a:extLst>
                <a:ext uri="{FF2B5EF4-FFF2-40B4-BE49-F238E27FC236}">
                  <a16:creationId xmlns:a16="http://schemas.microsoft.com/office/drawing/2014/main" id="{89DBAB0A-D81F-3A3B-19C3-8B743281ACA8}"/>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0" name="Oval 49">
              <a:extLst>
                <a:ext uri="{FF2B5EF4-FFF2-40B4-BE49-F238E27FC236}">
                  <a16:creationId xmlns:a16="http://schemas.microsoft.com/office/drawing/2014/main" id="{117653C0-5877-C7A9-E7A6-6ABCD8F6D288}"/>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1" name="Oval 50">
              <a:extLst>
                <a:ext uri="{FF2B5EF4-FFF2-40B4-BE49-F238E27FC236}">
                  <a16:creationId xmlns:a16="http://schemas.microsoft.com/office/drawing/2014/main" id="{41B22B5A-798F-9502-64CB-FA2165EEBA4B}"/>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2" name="Oval 51">
              <a:extLst>
                <a:ext uri="{FF2B5EF4-FFF2-40B4-BE49-F238E27FC236}">
                  <a16:creationId xmlns:a16="http://schemas.microsoft.com/office/drawing/2014/main" id="{A56D6F6C-0401-9032-AB0C-6C84216AE74F}"/>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3" name="Oval 52">
              <a:extLst>
                <a:ext uri="{FF2B5EF4-FFF2-40B4-BE49-F238E27FC236}">
                  <a16:creationId xmlns:a16="http://schemas.microsoft.com/office/drawing/2014/main" id="{7CB89B7D-3987-D5D3-0D14-690FDC725614}"/>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54" name="Group 53">
            <a:extLst>
              <a:ext uri="{FF2B5EF4-FFF2-40B4-BE49-F238E27FC236}">
                <a16:creationId xmlns:a16="http://schemas.microsoft.com/office/drawing/2014/main" id="{C74C17C2-FA1D-27C5-0305-3FBB8508B848}"/>
              </a:ext>
            </a:extLst>
          </p:cNvPr>
          <p:cNvGrpSpPr/>
          <p:nvPr/>
        </p:nvGrpSpPr>
        <p:grpSpPr>
          <a:xfrm>
            <a:off x="5095030" y="4359631"/>
            <a:ext cx="378610" cy="1509896"/>
            <a:chOff x="5031332" y="666630"/>
            <a:chExt cx="504813" cy="2013195"/>
          </a:xfrm>
        </p:grpSpPr>
        <p:sp>
          <p:nvSpPr>
            <p:cNvPr id="55" name="Oval 54">
              <a:extLst>
                <a:ext uri="{FF2B5EF4-FFF2-40B4-BE49-F238E27FC236}">
                  <a16:creationId xmlns:a16="http://schemas.microsoft.com/office/drawing/2014/main" id="{905BA068-3436-B577-309B-552E3ECF0FAA}"/>
                </a:ext>
              </a:extLst>
            </p:cNvPr>
            <p:cNvSpPr/>
            <p:nvPr/>
          </p:nvSpPr>
          <p:spPr>
            <a:xfrm rot="16200000">
              <a:off x="5020536" y="2319182"/>
              <a:ext cx="189596" cy="132009"/>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6" name="Oval 55">
              <a:extLst>
                <a:ext uri="{FF2B5EF4-FFF2-40B4-BE49-F238E27FC236}">
                  <a16:creationId xmlns:a16="http://schemas.microsoft.com/office/drawing/2014/main" id="{49CE1F28-963B-762A-525B-D60E55E46B19}"/>
                </a:ext>
              </a:extLst>
            </p:cNvPr>
            <p:cNvSpPr/>
            <p:nvPr/>
          </p:nvSpPr>
          <p:spPr>
            <a:xfrm>
              <a:off x="5092621" y="1971405"/>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7" name="Oval 56">
              <a:extLst>
                <a:ext uri="{FF2B5EF4-FFF2-40B4-BE49-F238E27FC236}">
                  <a16:creationId xmlns:a16="http://schemas.microsoft.com/office/drawing/2014/main" id="{3812A5A1-E3F4-11F2-581E-534B5797D230}"/>
                </a:ext>
              </a:extLst>
            </p:cNvPr>
            <p:cNvSpPr/>
            <p:nvPr/>
          </p:nvSpPr>
          <p:spPr>
            <a:xfrm>
              <a:off x="5265208" y="108038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8" name="Oval 57">
              <a:extLst>
                <a:ext uri="{FF2B5EF4-FFF2-40B4-BE49-F238E27FC236}">
                  <a16:creationId xmlns:a16="http://schemas.microsoft.com/office/drawing/2014/main" id="{85CBC5C6-55A8-5DAD-9CB5-57CE1C858DBF}"/>
                </a:ext>
              </a:extLst>
            </p:cNvPr>
            <p:cNvSpPr/>
            <p:nvPr/>
          </p:nvSpPr>
          <p:spPr>
            <a:xfrm>
              <a:off x="5144876" y="886631"/>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9" name="Oval 58">
              <a:extLst>
                <a:ext uri="{FF2B5EF4-FFF2-40B4-BE49-F238E27FC236}">
                  <a16:creationId xmlns:a16="http://schemas.microsoft.com/office/drawing/2014/main" id="{F8A4F445-4CE9-8E7B-3CBC-10AFCCB2696F}"/>
                </a:ext>
              </a:extLst>
            </p:cNvPr>
            <p:cNvSpPr/>
            <p:nvPr/>
          </p:nvSpPr>
          <p:spPr>
            <a:xfrm>
              <a:off x="5101264" y="2356549"/>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0" name="Oval 59">
              <a:extLst>
                <a:ext uri="{FF2B5EF4-FFF2-40B4-BE49-F238E27FC236}">
                  <a16:creationId xmlns:a16="http://schemas.microsoft.com/office/drawing/2014/main" id="{B7DF0A38-B586-11B2-6F53-929EB324FB6F}"/>
                </a:ext>
              </a:extLst>
            </p:cNvPr>
            <p:cNvSpPr/>
            <p:nvPr/>
          </p:nvSpPr>
          <p:spPr>
            <a:xfrm>
              <a:off x="5079356" y="71603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1" name="Oval 60">
              <a:extLst>
                <a:ext uri="{FF2B5EF4-FFF2-40B4-BE49-F238E27FC236}">
                  <a16:creationId xmlns:a16="http://schemas.microsoft.com/office/drawing/2014/main" id="{F787C6CC-C1F2-8068-ED79-E29357AA5EC4}"/>
                </a:ext>
              </a:extLst>
            </p:cNvPr>
            <p:cNvSpPr/>
            <p:nvPr/>
          </p:nvSpPr>
          <p:spPr>
            <a:xfrm>
              <a:off x="5220320" y="133991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2" name="Oval 61">
              <a:extLst>
                <a:ext uri="{FF2B5EF4-FFF2-40B4-BE49-F238E27FC236}">
                  <a16:creationId xmlns:a16="http://schemas.microsoft.com/office/drawing/2014/main" id="{AB9A84FD-C5DE-DB51-E3D3-ECB657EC65F7}"/>
                </a:ext>
              </a:extLst>
            </p:cNvPr>
            <p:cNvSpPr/>
            <p:nvPr/>
          </p:nvSpPr>
          <p:spPr>
            <a:xfrm>
              <a:off x="5187033" y="184171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3" name="Oval 62">
              <a:extLst>
                <a:ext uri="{FF2B5EF4-FFF2-40B4-BE49-F238E27FC236}">
                  <a16:creationId xmlns:a16="http://schemas.microsoft.com/office/drawing/2014/main" id="{4F4F7B8D-B152-AF2D-1DE2-C66E52FFE198}"/>
                </a:ext>
              </a:extLst>
            </p:cNvPr>
            <p:cNvSpPr/>
            <p:nvPr/>
          </p:nvSpPr>
          <p:spPr>
            <a:xfrm>
              <a:off x="5310015" y="9832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4" name="Oval 63">
              <a:extLst>
                <a:ext uri="{FF2B5EF4-FFF2-40B4-BE49-F238E27FC236}">
                  <a16:creationId xmlns:a16="http://schemas.microsoft.com/office/drawing/2014/main" id="{3B7B95BF-5421-8F4E-010E-E0DEEFD1C08D}"/>
                </a:ext>
              </a:extLst>
            </p:cNvPr>
            <p:cNvSpPr/>
            <p:nvPr/>
          </p:nvSpPr>
          <p:spPr>
            <a:xfrm>
              <a:off x="5327820" y="1566559"/>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5" name="Oval 64">
              <a:extLst>
                <a:ext uri="{FF2B5EF4-FFF2-40B4-BE49-F238E27FC236}">
                  <a16:creationId xmlns:a16="http://schemas.microsoft.com/office/drawing/2014/main" id="{DCCE56BC-68F7-2307-5F46-41B3B23F08C3}"/>
                </a:ext>
              </a:extLst>
            </p:cNvPr>
            <p:cNvSpPr/>
            <p:nvPr/>
          </p:nvSpPr>
          <p:spPr>
            <a:xfrm>
              <a:off x="5321999" y="1794456"/>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6" name="Oval 65">
              <a:extLst>
                <a:ext uri="{FF2B5EF4-FFF2-40B4-BE49-F238E27FC236}">
                  <a16:creationId xmlns:a16="http://schemas.microsoft.com/office/drawing/2014/main" id="{731768D2-99E4-C3D8-2667-D972F363B22D}"/>
                </a:ext>
              </a:extLst>
            </p:cNvPr>
            <p:cNvSpPr/>
            <p:nvPr/>
          </p:nvSpPr>
          <p:spPr>
            <a:xfrm>
              <a:off x="5224127" y="241131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7" name="Oval 66">
              <a:extLst>
                <a:ext uri="{FF2B5EF4-FFF2-40B4-BE49-F238E27FC236}">
                  <a16:creationId xmlns:a16="http://schemas.microsoft.com/office/drawing/2014/main" id="{35EAE7E4-AC5E-5BE1-B900-A594A7AADE17}"/>
                </a:ext>
              </a:extLst>
            </p:cNvPr>
            <p:cNvSpPr/>
            <p:nvPr/>
          </p:nvSpPr>
          <p:spPr>
            <a:xfrm>
              <a:off x="5128294" y="666630"/>
              <a:ext cx="265067"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8" name="Oval 67">
              <a:extLst>
                <a:ext uri="{FF2B5EF4-FFF2-40B4-BE49-F238E27FC236}">
                  <a16:creationId xmlns:a16="http://schemas.microsoft.com/office/drawing/2014/main" id="{0FEB8D76-0221-C1FA-D989-9074CC53CCCF}"/>
                </a:ext>
              </a:extLst>
            </p:cNvPr>
            <p:cNvSpPr/>
            <p:nvPr/>
          </p:nvSpPr>
          <p:spPr>
            <a:xfrm rot="1674560">
              <a:off x="5062563" y="1124077"/>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9" name="Oval 68">
              <a:extLst>
                <a:ext uri="{FF2B5EF4-FFF2-40B4-BE49-F238E27FC236}">
                  <a16:creationId xmlns:a16="http://schemas.microsoft.com/office/drawing/2014/main" id="{F41F22C7-D91F-1F70-6D1F-8B3A655D99DF}"/>
                </a:ext>
              </a:extLst>
            </p:cNvPr>
            <p:cNvSpPr/>
            <p:nvPr/>
          </p:nvSpPr>
          <p:spPr>
            <a:xfrm rot="3942739">
              <a:off x="5206037" y="2402918"/>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0" name="Oval 69">
              <a:extLst>
                <a:ext uri="{FF2B5EF4-FFF2-40B4-BE49-F238E27FC236}">
                  <a16:creationId xmlns:a16="http://schemas.microsoft.com/office/drawing/2014/main" id="{14088DF7-7922-5DE6-2100-1FAB7D7752FA}"/>
                </a:ext>
              </a:extLst>
            </p:cNvPr>
            <p:cNvSpPr/>
            <p:nvPr/>
          </p:nvSpPr>
          <p:spPr>
            <a:xfrm rot="3942739">
              <a:off x="5065358" y="142266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1" name="Oval 70">
              <a:extLst>
                <a:ext uri="{FF2B5EF4-FFF2-40B4-BE49-F238E27FC236}">
                  <a16:creationId xmlns:a16="http://schemas.microsoft.com/office/drawing/2014/main" id="{F69CBB1E-A691-FEDD-81E7-D0F2FE178CDD}"/>
                </a:ext>
              </a:extLst>
            </p:cNvPr>
            <p:cNvSpPr/>
            <p:nvPr/>
          </p:nvSpPr>
          <p:spPr>
            <a:xfrm rot="3942739">
              <a:off x="5108815" y="2234919"/>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2" name="Oval 71">
              <a:extLst>
                <a:ext uri="{FF2B5EF4-FFF2-40B4-BE49-F238E27FC236}">
                  <a16:creationId xmlns:a16="http://schemas.microsoft.com/office/drawing/2014/main" id="{C64FD0AC-812D-88B6-751B-C42AB3E9F4D8}"/>
                </a:ext>
              </a:extLst>
            </p:cNvPr>
            <p:cNvSpPr/>
            <p:nvPr/>
          </p:nvSpPr>
          <p:spPr>
            <a:xfrm rot="3942739">
              <a:off x="5168387" y="147574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3" name="Oval 72">
              <a:extLst>
                <a:ext uri="{FF2B5EF4-FFF2-40B4-BE49-F238E27FC236}">
                  <a16:creationId xmlns:a16="http://schemas.microsoft.com/office/drawing/2014/main" id="{AE5D8571-4C28-2C6B-AC85-DBFC75D9FCDD}"/>
                </a:ext>
              </a:extLst>
            </p:cNvPr>
            <p:cNvSpPr/>
            <p:nvPr/>
          </p:nvSpPr>
          <p:spPr>
            <a:xfrm rot="3942739">
              <a:off x="5033179" y="1061771"/>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4" name="Oval 73">
              <a:extLst>
                <a:ext uri="{FF2B5EF4-FFF2-40B4-BE49-F238E27FC236}">
                  <a16:creationId xmlns:a16="http://schemas.microsoft.com/office/drawing/2014/main" id="{A7CEF668-7B50-878C-8DCA-77E8B724A170}"/>
                </a:ext>
              </a:extLst>
            </p:cNvPr>
            <p:cNvSpPr/>
            <p:nvPr/>
          </p:nvSpPr>
          <p:spPr>
            <a:xfrm>
              <a:off x="5118986" y="1586930"/>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5" name="Oval 74">
              <a:extLst>
                <a:ext uri="{FF2B5EF4-FFF2-40B4-BE49-F238E27FC236}">
                  <a16:creationId xmlns:a16="http://schemas.microsoft.com/office/drawing/2014/main" id="{BB5C627C-9A46-25E2-F429-006BD8DD0E9B}"/>
                </a:ext>
              </a:extLst>
            </p:cNvPr>
            <p:cNvSpPr/>
            <p:nvPr/>
          </p:nvSpPr>
          <p:spPr>
            <a:xfrm>
              <a:off x="5152978" y="211986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6" name="Oval 75">
              <a:extLst>
                <a:ext uri="{FF2B5EF4-FFF2-40B4-BE49-F238E27FC236}">
                  <a16:creationId xmlns:a16="http://schemas.microsoft.com/office/drawing/2014/main" id="{FDEC6A8D-789A-5A7B-EF42-154E914EB1EF}"/>
                </a:ext>
              </a:extLst>
            </p:cNvPr>
            <p:cNvSpPr/>
            <p:nvPr/>
          </p:nvSpPr>
          <p:spPr>
            <a:xfrm>
              <a:off x="5346160" y="2134240"/>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7" name="Oval 76">
              <a:extLst>
                <a:ext uri="{FF2B5EF4-FFF2-40B4-BE49-F238E27FC236}">
                  <a16:creationId xmlns:a16="http://schemas.microsoft.com/office/drawing/2014/main" id="{FB5E53FC-3DCF-FF44-7EB4-02691FC19D9F}"/>
                </a:ext>
              </a:extLst>
            </p:cNvPr>
            <p:cNvSpPr/>
            <p:nvPr/>
          </p:nvSpPr>
          <p:spPr>
            <a:xfrm>
              <a:off x="5106151" y="18293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8" name="Oval 77">
              <a:extLst>
                <a:ext uri="{FF2B5EF4-FFF2-40B4-BE49-F238E27FC236}">
                  <a16:creationId xmlns:a16="http://schemas.microsoft.com/office/drawing/2014/main" id="{5FBB66DA-535D-F366-966C-500BE7D05447}"/>
                </a:ext>
              </a:extLst>
            </p:cNvPr>
            <p:cNvSpPr/>
            <p:nvPr/>
          </p:nvSpPr>
          <p:spPr>
            <a:xfrm>
              <a:off x="5264652" y="705341"/>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79" name="Group 78">
            <a:extLst>
              <a:ext uri="{FF2B5EF4-FFF2-40B4-BE49-F238E27FC236}">
                <a16:creationId xmlns:a16="http://schemas.microsoft.com/office/drawing/2014/main" id="{2605B651-2025-9FC3-6BD9-9C316D3999AA}"/>
              </a:ext>
            </a:extLst>
          </p:cNvPr>
          <p:cNvGrpSpPr/>
          <p:nvPr/>
        </p:nvGrpSpPr>
        <p:grpSpPr>
          <a:xfrm>
            <a:off x="6385935" y="4381113"/>
            <a:ext cx="354068" cy="1514520"/>
            <a:chOff x="6633355" y="698930"/>
            <a:chExt cx="472090" cy="2019360"/>
          </a:xfrm>
        </p:grpSpPr>
        <p:sp>
          <p:nvSpPr>
            <p:cNvPr id="80" name="Oval 79">
              <a:extLst>
                <a:ext uri="{FF2B5EF4-FFF2-40B4-BE49-F238E27FC236}">
                  <a16:creationId xmlns:a16="http://schemas.microsoft.com/office/drawing/2014/main" id="{1BF1BE81-F5D7-B46B-89AD-4F23B59638D1}"/>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1" name="Oval 80">
              <a:extLst>
                <a:ext uri="{FF2B5EF4-FFF2-40B4-BE49-F238E27FC236}">
                  <a16:creationId xmlns:a16="http://schemas.microsoft.com/office/drawing/2014/main" id="{160EE8DE-76A6-FEAA-4834-2DEBCF0D9A05}"/>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2" name="Oval 81">
              <a:extLst>
                <a:ext uri="{FF2B5EF4-FFF2-40B4-BE49-F238E27FC236}">
                  <a16:creationId xmlns:a16="http://schemas.microsoft.com/office/drawing/2014/main" id="{189DE92F-E1E0-625A-48DD-0F6270C9AB1A}"/>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3" name="Oval 82">
              <a:extLst>
                <a:ext uri="{FF2B5EF4-FFF2-40B4-BE49-F238E27FC236}">
                  <a16:creationId xmlns:a16="http://schemas.microsoft.com/office/drawing/2014/main" id="{D3617F39-0ADE-5241-1462-27209203A800}"/>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4" name="Oval 83">
              <a:extLst>
                <a:ext uri="{FF2B5EF4-FFF2-40B4-BE49-F238E27FC236}">
                  <a16:creationId xmlns:a16="http://schemas.microsoft.com/office/drawing/2014/main" id="{720E4915-57AF-0BD3-685A-08DA0BEA7531}"/>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5" name="Oval 84">
              <a:extLst>
                <a:ext uri="{FF2B5EF4-FFF2-40B4-BE49-F238E27FC236}">
                  <a16:creationId xmlns:a16="http://schemas.microsoft.com/office/drawing/2014/main" id="{FCDE0C09-65CE-DC5D-AD77-5CB24297D117}"/>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6" name="Oval 85">
              <a:extLst>
                <a:ext uri="{FF2B5EF4-FFF2-40B4-BE49-F238E27FC236}">
                  <a16:creationId xmlns:a16="http://schemas.microsoft.com/office/drawing/2014/main" id="{BE16C615-FEAC-EE3B-9977-6A80EABBA86D}"/>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7" name="Oval 86">
              <a:extLst>
                <a:ext uri="{FF2B5EF4-FFF2-40B4-BE49-F238E27FC236}">
                  <a16:creationId xmlns:a16="http://schemas.microsoft.com/office/drawing/2014/main" id="{E7D1F12D-7FBB-9B7A-6D0E-00CA1EEDC840}"/>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8" name="Oval 87">
              <a:extLst>
                <a:ext uri="{FF2B5EF4-FFF2-40B4-BE49-F238E27FC236}">
                  <a16:creationId xmlns:a16="http://schemas.microsoft.com/office/drawing/2014/main" id="{5FEF3C39-180E-619A-3D27-41FD5F53CEB0}"/>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9" name="Oval 88">
              <a:extLst>
                <a:ext uri="{FF2B5EF4-FFF2-40B4-BE49-F238E27FC236}">
                  <a16:creationId xmlns:a16="http://schemas.microsoft.com/office/drawing/2014/main" id="{9DB09248-FF91-A7A9-4CF4-470279EFD394}"/>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0" name="Oval 89">
              <a:extLst>
                <a:ext uri="{FF2B5EF4-FFF2-40B4-BE49-F238E27FC236}">
                  <a16:creationId xmlns:a16="http://schemas.microsoft.com/office/drawing/2014/main" id="{43A7A1FA-33B7-079E-465F-722080A907F8}"/>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1" name="Oval 90">
              <a:extLst>
                <a:ext uri="{FF2B5EF4-FFF2-40B4-BE49-F238E27FC236}">
                  <a16:creationId xmlns:a16="http://schemas.microsoft.com/office/drawing/2014/main" id="{CCDD3474-68BF-759F-B76F-7CAB8D114772}"/>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2" name="Oval 91">
              <a:extLst>
                <a:ext uri="{FF2B5EF4-FFF2-40B4-BE49-F238E27FC236}">
                  <a16:creationId xmlns:a16="http://schemas.microsoft.com/office/drawing/2014/main" id="{5C2130F6-633C-24F9-4614-8C14A73B03BF}"/>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3" name="Oval 92">
              <a:extLst>
                <a:ext uri="{FF2B5EF4-FFF2-40B4-BE49-F238E27FC236}">
                  <a16:creationId xmlns:a16="http://schemas.microsoft.com/office/drawing/2014/main" id="{BA4046B0-3D4B-F827-526F-668BFDB333AD}"/>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4" name="Oval 93">
              <a:extLst>
                <a:ext uri="{FF2B5EF4-FFF2-40B4-BE49-F238E27FC236}">
                  <a16:creationId xmlns:a16="http://schemas.microsoft.com/office/drawing/2014/main" id="{81DAB908-8317-9882-AD0D-439A9547CE78}"/>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5" name="Oval 94">
              <a:extLst>
                <a:ext uri="{FF2B5EF4-FFF2-40B4-BE49-F238E27FC236}">
                  <a16:creationId xmlns:a16="http://schemas.microsoft.com/office/drawing/2014/main" id="{6BC2FEB8-3B6F-BC4D-BE41-A87325E62A34}"/>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6" name="Oval 95">
              <a:extLst>
                <a:ext uri="{FF2B5EF4-FFF2-40B4-BE49-F238E27FC236}">
                  <a16:creationId xmlns:a16="http://schemas.microsoft.com/office/drawing/2014/main" id="{88F4D3DC-2A3E-AAA4-3ABE-9EACA27C664B}"/>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7" name="Oval 96">
              <a:extLst>
                <a:ext uri="{FF2B5EF4-FFF2-40B4-BE49-F238E27FC236}">
                  <a16:creationId xmlns:a16="http://schemas.microsoft.com/office/drawing/2014/main" id="{78D03BAC-F90A-50EF-62B3-600EE8974F0E}"/>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8" name="Oval 97">
              <a:extLst>
                <a:ext uri="{FF2B5EF4-FFF2-40B4-BE49-F238E27FC236}">
                  <a16:creationId xmlns:a16="http://schemas.microsoft.com/office/drawing/2014/main" id="{EED3C387-E4D2-C234-A199-FAB9DA9DA97C}"/>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ndara"/>
                <a:ea typeface="+mn-ea"/>
                <a:cs typeface="+mn-cs"/>
              </a:endParaRPr>
            </a:p>
          </p:txBody>
        </p:sp>
      </p:grpSp>
      <p:grpSp>
        <p:nvGrpSpPr>
          <p:cNvPr id="99" name="Group 98">
            <a:extLst>
              <a:ext uri="{FF2B5EF4-FFF2-40B4-BE49-F238E27FC236}">
                <a16:creationId xmlns:a16="http://schemas.microsoft.com/office/drawing/2014/main" id="{30D8B33F-D12A-FB65-DCB2-7947043529C8}"/>
              </a:ext>
            </a:extLst>
          </p:cNvPr>
          <p:cNvGrpSpPr/>
          <p:nvPr/>
        </p:nvGrpSpPr>
        <p:grpSpPr>
          <a:xfrm>
            <a:off x="5098387" y="168125"/>
            <a:ext cx="378610" cy="1509896"/>
            <a:chOff x="5031332" y="666630"/>
            <a:chExt cx="504813" cy="2013195"/>
          </a:xfrm>
        </p:grpSpPr>
        <p:sp>
          <p:nvSpPr>
            <p:cNvPr id="100" name="Oval 99">
              <a:extLst>
                <a:ext uri="{FF2B5EF4-FFF2-40B4-BE49-F238E27FC236}">
                  <a16:creationId xmlns:a16="http://schemas.microsoft.com/office/drawing/2014/main" id="{81F4808A-DE45-FA5A-BE32-961313A6D654}"/>
                </a:ext>
              </a:extLst>
            </p:cNvPr>
            <p:cNvSpPr/>
            <p:nvPr/>
          </p:nvSpPr>
          <p:spPr>
            <a:xfrm rot="16200000">
              <a:off x="5020536" y="2319182"/>
              <a:ext cx="189596" cy="132009"/>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1" name="Oval 100">
              <a:extLst>
                <a:ext uri="{FF2B5EF4-FFF2-40B4-BE49-F238E27FC236}">
                  <a16:creationId xmlns:a16="http://schemas.microsoft.com/office/drawing/2014/main" id="{68D1D665-76CE-EB2D-D415-B3D428D6CB18}"/>
                </a:ext>
              </a:extLst>
            </p:cNvPr>
            <p:cNvSpPr/>
            <p:nvPr/>
          </p:nvSpPr>
          <p:spPr>
            <a:xfrm>
              <a:off x="5092621" y="1971405"/>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2" name="Oval 101">
              <a:extLst>
                <a:ext uri="{FF2B5EF4-FFF2-40B4-BE49-F238E27FC236}">
                  <a16:creationId xmlns:a16="http://schemas.microsoft.com/office/drawing/2014/main" id="{532B0CA2-3716-7F50-386C-7CB00305FCD5}"/>
                </a:ext>
              </a:extLst>
            </p:cNvPr>
            <p:cNvSpPr/>
            <p:nvPr/>
          </p:nvSpPr>
          <p:spPr>
            <a:xfrm>
              <a:off x="5265208" y="108038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3" name="Oval 102">
              <a:extLst>
                <a:ext uri="{FF2B5EF4-FFF2-40B4-BE49-F238E27FC236}">
                  <a16:creationId xmlns:a16="http://schemas.microsoft.com/office/drawing/2014/main" id="{F8173DF9-0769-D1D9-9B25-A2FFE209C223}"/>
                </a:ext>
              </a:extLst>
            </p:cNvPr>
            <p:cNvSpPr/>
            <p:nvPr/>
          </p:nvSpPr>
          <p:spPr>
            <a:xfrm>
              <a:off x="5144876" y="886631"/>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4" name="Oval 103">
              <a:extLst>
                <a:ext uri="{FF2B5EF4-FFF2-40B4-BE49-F238E27FC236}">
                  <a16:creationId xmlns:a16="http://schemas.microsoft.com/office/drawing/2014/main" id="{64B56016-442E-884B-5153-0CD7D7628799}"/>
                </a:ext>
              </a:extLst>
            </p:cNvPr>
            <p:cNvSpPr/>
            <p:nvPr/>
          </p:nvSpPr>
          <p:spPr>
            <a:xfrm>
              <a:off x="5101264" y="2356549"/>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5" name="Oval 104">
              <a:extLst>
                <a:ext uri="{FF2B5EF4-FFF2-40B4-BE49-F238E27FC236}">
                  <a16:creationId xmlns:a16="http://schemas.microsoft.com/office/drawing/2014/main" id="{DA57D619-45EA-766C-E1CE-80F11863E23B}"/>
                </a:ext>
              </a:extLst>
            </p:cNvPr>
            <p:cNvSpPr/>
            <p:nvPr/>
          </p:nvSpPr>
          <p:spPr>
            <a:xfrm>
              <a:off x="5079356" y="71603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6" name="Oval 105">
              <a:extLst>
                <a:ext uri="{FF2B5EF4-FFF2-40B4-BE49-F238E27FC236}">
                  <a16:creationId xmlns:a16="http://schemas.microsoft.com/office/drawing/2014/main" id="{DC25ED71-38D4-62EA-5EB1-4425A93F56A8}"/>
                </a:ext>
              </a:extLst>
            </p:cNvPr>
            <p:cNvSpPr/>
            <p:nvPr/>
          </p:nvSpPr>
          <p:spPr>
            <a:xfrm>
              <a:off x="5220320" y="133991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7" name="Oval 106">
              <a:extLst>
                <a:ext uri="{FF2B5EF4-FFF2-40B4-BE49-F238E27FC236}">
                  <a16:creationId xmlns:a16="http://schemas.microsoft.com/office/drawing/2014/main" id="{25E36FED-CE43-5209-B67A-A6394008949E}"/>
                </a:ext>
              </a:extLst>
            </p:cNvPr>
            <p:cNvSpPr/>
            <p:nvPr/>
          </p:nvSpPr>
          <p:spPr>
            <a:xfrm>
              <a:off x="5187033" y="184171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8" name="Oval 107">
              <a:extLst>
                <a:ext uri="{FF2B5EF4-FFF2-40B4-BE49-F238E27FC236}">
                  <a16:creationId xmlns:a16="http://schemas.microsoft.com/office/drawing/2014/main" id="{2C7B6677-DCC1-638B-8160-3D1CC1E8EB3E}"/>
                </a:ext>
              </a:extLst>
            </p:cNvPr>
            <p:cNvSpPr/>
            <p:nvPr/>
          </p:nvSpPr>
          <p:spPr>
            <a:xfrm>
              <a:off x="5310015" y="9832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9" name="Oval 108">
              <a:extLst>
                <a:ext uri="{FF2B5EF4-FFF2-40B4-BE49-F238E27FC236}">
                  <a16:creationId xmlns:a16="http://schemas.microsoft.com/office/drawing/2014/main" id="{7CCCEDA7-EDA8-5736-5F49-F6547FB97ACE}"/>
                </a:ext>
              </a:extLst>
            </p:cNvPr>
            <p:cNvSpPr/>
            <p:nvPr/>
          </p:nvSpPr>
          <p:spPr>
            <a:xfrm>
              <a:off x="5327820" y="1566559"/>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0" name="Oval 109">
              <a:extLst>
                <a:ext uri="{FF2B5EF4-FFF2-40B4-BE49-F238E27FC236}">
                  <a16:creationId xmlns:a16="http://schemas.microsoft.com/office/drawing/2014/main" id="{E4E6893B-CEA6-BC29-32D6-997FBEC648F1}"/>
                </a:ext>
              </a:extLst>
            </p:cNvPr>
            <p:cNvSpPr/>
            <p:nvPr/>
          </p:nvSpPr>
          <p:spPr>
            <a:xfrm>
              <a:off x="5321999" y="1794456"/>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1" name="Oval 110">
              <a:extLst>
                <a:ext uri="{FF2B5EF4-FFF2-40B4-BE49-F238E27FC236}">
                  <a16:creationId xmlns:a16="http://schemas.microsoft.com/office/drawing/2014/main" id="{B46F95AD-46CC-8CCB-00EF-BEF93ED64F16}"/>
                </a:ext>
              </a:extLst>
            </p:cNvPr>
            <p:cNvSpPr/>
            <p:nvPr/>
          </p:nvSpPr>
          <p:spPr>
            <a:xfrm>
              <a:off x="5224127" y="241131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2" name="Oval 111">
              <a:extLst>
                <a:ext uri="{FF2B5EF4-FFF2-40B4-BE49-F238E27FC236}">
                  <a16:creationId xmlns:a16="http://schemas.microsoft.com/office/drawing/2014/main" id="{E5D4EF05-9071-85B1-91EA-20857FFC19C7}"/>
                </a:ext>
              </a:extLst>
            </p:cNvPr>
            <p:cNvSpPr/>
            <p:nvPr/>
          </p:nvSpPr>
          <p:spPr>
            <a:xfrm>
              <a:off x="5128294" y="666630"/>
              <a:ext cx="265067"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3" name="Oval 112">
              <a:extLst>
                <a:ext uri="{FF2B5EF4-FFF2-40B4-BE49-F238E27FC236}">
                  <a16:creationId xmlns:a16="http://schemas.microsoft.com/office/drawing/2014/main" id="{630FC73E-EA63-7B93-6105-EE2F897B8E9D}"/>
                </a:ext>
              </a:extLst>
            </p:cNvPr>
            <p:cNvSpPr/>
            <p:nvPr/>
          </p:nvSpPr>
          <p:spPr>
            <a:xfrm rot="1674560">
              <a:off x="5062563" y="1124077"/>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4" name="Oval 113">
              <a:extLst>
                <a:ext uri="{FF2B5EF4-FFF2-40B4-BE49-F238E27FC236}">
                  <a16:creationId xmlns:a16="http://schemas.microsoft.com/office/drawing/2014/main" id="{609DA55F-921B-72F7-B730-79579265C9CC}"/>
                </a:ext>
              </a:extLst>
            </p:cNvPr>
            <p:cNvSpPr/>
            <p:nvPr/>
          </p:nvSpPr>
          <p:spPr>
            <a:xfrm rot="3942739">
              <a:off x="5206037" y="2402918"/>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5" name="Oval 114">
              <a:extLst>
                <a:ext uri="{FF2B5EF4-FFF2-40B4-BE49-F238E27FC236}">
                  <a16:creationId xmlns:a16="http://schemas.microsoft.com/office/drawing/2014/main" id="{25C4D93C-D547-E742-8920-B5621E59F9A5}"/>
                </a:ext>
              </a:extLst>
            </p:cNvPr>
            <p:cNvSpPr/>
            <p:nvPr/>
          </p:nvSpPr>
          <p:spPr>
            <a:xfrm rot="3942739">
              <a:off x="5065358" y="142266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6" name="Oval 115">
              <a:extLst>
                <a:ext uri="{FF2B5EF4-FFF2-40B4-BE49-F238E27FC236}">
                  <a16:creationId xmlns:a16="http://schemas.microsoft.com/office/drawing/2014/main" id="{41A79A0E-3671-1690-3F44-CFDC91A012FF}"/>
                </a:ext>
              </a:extLst>
            </p:cNvPr>
            <p:cNvSpPr/>
            <p:nvPr/>
          </p:nvSpPr>
          <p:spPr>
            <a:xfrm rot="3942739">
              <a:off x="5108815" y="2234919"/>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7" name="Oval 116">
              <a:extLst>
                <a:ext uri="{FF2B5EF4-FFF2-40B4-BE49-F238E27FC236}">
                  <a16:creationId xmlns:a16="http://schemas.microsoft.com/office/drawing/2014/main" id="{7AB4C907-204C-E7B5-5990-0177E58EB74F}"/>
                </a:ext>
              </a:extLst>
            </p:cNvPr>
            <p:cNvSpPr/>
            <p:nvPr/>
          </p:nvSpPr>
          <p:spPr>
            <a:xfrm rot="3942739">
              <a:off x="5168387" y="147574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8" name="Oval 117">
              <a:extLst>
                <a:ext uri="{FF2B5EF4-FFF2-40B4-BE49-F238E27FC236}">
                  <a16:creationId xmlns:a16="http://schemas.microsoft.com/office/drawing/2014/main" id="{AAF8E5D3-FE56-FB2E-2346-C048DC11D04E}"/>
                </a:ext>
              </a:extLst>
            </p:cNvPr>
            <p:cNvSpPr/>
            <p:nvPr/>
          </p:nvSpPr>
          <p:spPr>
            <a:xfrm rot="3942739">
              <a:off x="5033179" y="1061771"/>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9" name="Oval 118">
              <a:extLst>
                <a:ext uri="{FF2B5EF4-FFF2-40B4-BE49-F238E27FC236}">
                  <a16:creationId xmlns:a16="http://schemas.microsoft.com/office/drawing/2014/main" id="{91FA0111-D292-5CEA-E58A-D1E2E78751E7}"/>
                </a:ext>
              </a:extLst>
            </p:cNvPr>
            <p:cNvSpPr/>
            <p:nvPr/>
          </p:nvSpPr>
          <p:spPr>
            <a:xfrm>
              <a:off x="5118986" y="1586930"/>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0" name="Oval 119">
              <a:extLst>
                <a:ext uri="{FF2B5EF4-FFF2-40B4-BE49-F238E27FC236}">
                  <a16:creationId xmlns:a16="http://schemas.microsoft.com/office/drawing/2014/main" id="{0675DBF0-291A-078C-2E32-F9626E1E687A}"/>
                </a:ext>
              </a:extLst>
            </p:cNvPr>
            <p:cNvSpPr/>
            <p:nvPr/>
          </p:nvSpPr>
          <p:spPr>
            <a:xfrm>
              <a:off x="5152978" y="211986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1" name="Oval 120">
              <a:extLst>
                <a:ext uri="{FF2B5EF4-FFF2-40B4-BE49-F238E27FC236}">
                  <a16:creationId xmlns:a16="http://schemas.microsoft.com/office/drawing/2014/main" id="{1BC143DD-5812-C556-D99C-05B3FBD3043C}"/>
                </a:ext>
              </a:extLst>
            </p:cNvPr>
            <p:cNvSpPr/>
            <p:nvPr/>
          </p:nvSpPr>
          <p:spPr>
            <a:xfrm>
              <a:off x="5346160" y="2134240"/>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2" name="Oval 121">
              <a:extLst>
                <a:ext uri="{FF2B5EF4-FFF2-40B4-BE49-F238E27FC236}">
                  <a16:creationId xmlns:a16="http://schemas.microsoft.com/office/drawing/2014/main" id="{5533F2E3-CF16-5D00-5730-8216DE2A1BAA}"/>
                </a:ext>
              </a:extLst>
            </p:cNvPr>
            <p:cNvSpPr/>
            <p:nvPr/>
          </p:nvSpPr>
          <p:spPr>
            <a:xfrm>
              <a:off x="5106151" y="18293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3" name="Oval 122">
              <a:extLst>
                <a:ext uri="{FF2B5EF4-FFF2-40B4-BE49-F238E27FC236}">
                  <a16:creationId xmlns:a16="http://schemas.microsoft.com/office/drawing/2014/main" id="{A6F5E72D-6413-730D-D0C3-AB712520BCA5}"/>
                </a:ext>
              </a:extLst>
            </p:cNvPr>
            <p:cNvSpPr/>
            <p:nvPr/>
          </p:nvSpPr>
          <p:spPr>
            <a:xfrm>
              <a:off x="5264652" y="705341"/>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124" name="Group 123">
            <a:extLst>
              <a:ext uri="{FF2B5EF4-FFF2-40B4-BE49-F238E27FC236}">
                <a16:creationId xmlns:a16="http://schemas.microsoft.com/office/drawing/2014/main" id="{F49C48D7-9BD8-333C-730D-6D5E4EC0CDCA}"/>
              </a:ext>
            </a:extLst>
          </p:cNvPr>
          <p:cNvGrpSpPr/>
          <p:nvPr/>
        </p:nvGrpSpPr>
        <p:grpSpPr>
          <a:xfrm>
            <a:off x="6347626" y="239746"/>
            <a:ext cx="354068" cy="1514520"/>
            <a:chOff x="6633355" y="698930"/>
            <a:chExt cx="472090" cy="2019360"/>
          </a:xfrm>
        </p:grpSpPr>
        <p:sp>
          <p:nvSpPr>
            <p:cNvPr id="125" name="Oval 124">
              <a:extLst>
                <a:ext uri="{FF2B5EF4-FFF2-40B4-BE49-F238E27FC236}">
                  <a16:creationId xmlns:a16="http://schemas.microsoft.com/office/drawing/2014/main" id="{6756412D-A075-19B7-1CFB-748CC07CA4ED}"/>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6" name="Oval 125">
              <a:extLst>
                <a:ext uri="{FF2B5EF4-FFF2-40B4-BE49-F238E27FC236}">
                  <a16:creationId xmlns:a16="http://schemas.microsoft.com/office/drawing/2014/main" id="{840B6CDF-4354-41A3-BA3E-47BCB39A22B5}"/>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7" name="Oval 126">
              <a:extLst>
                <a:ext uri="{FF2B5EF4-FFF2-40B4-BE49-F238E27FC236}">
                  <a16:creationId xmlns:a16="http://schemas.microsoft.com/office/drawing/2014/main" id="{7782E460-11F4-C828-0A36-5F25A5066054}"/>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8" name="Oval 127">
              <a:extLst>
                <a:ext uri="{FF2B5EF4-FFF2-40B4-BE49-F238E27FC236}">
                  <a16:creationId xmlns:a16="http://schemas.microsoft.com/office/drawing/2014/main" id="{EB2B6F6F-27EB-A0CD-6316-1C0BB39CF681}"/>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9" name="Oval 128">
              <a:extLst>
                <a:ext uri="{FF2B5EF4-FFF2-40B4-BE49-F238E27FC236}">
                  <a16:creationId xmlns:a16="http://schemas.microsoft.com/office/drawing/2014/main" id="{8F933FEE-989B-9E9F-B58B-F30FBF38E9DF}"/>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0" name="Oval 129">
              <a:extLst>
                <a:ext uri="{FF2B5EF4-FFF2-40B4-BE49-F238E27FC236}">
                  <a16:creationId xmlns:a16="http://schemas.microsoft.com/office/drawing/2014/main" id="{3F20AF02-5505-2EAC-9824-130B71050EEA}"/>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1" name="Oval 130">
              <a:extLst>
                <a:ext uri="{FF2B5EF4-FFF2-40B4-BE49-F238E27FC236}">
                  <a16:creationId xmlns:a16="http://schemas.microsoft.com/office/drawing/2014/main" id="{51E135D1-417F-C7CE-1FAA-F94A47E76D19}"/>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2" name="Oval 131">
              <a:extLst>
                <a:ext uri="{FF2B5EF4-FFF2-40B4-BE49-F238E27FC236}">
                  <a16:creationId xmlns:a16="http://schemas.microsoft.com/office/drawing/2014/main" id="{BFA38EE5-F770-E5C1-8DDE-8164D6D8DD8A}"/>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3" name="Oval 132">
              <a:extLst>
                <a:ext uri="{FF2B5EF4-FFF2-40B4-BE49-F238E27FC236}">
                  <a16:creationId xmlns:a16="http://schemas.microsoft.com/office/drawing/2014/main" id="{688175ED-E9AA-5DE0-648B-B02622A14E3C}"/>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4" name="Oval 133">
              <a:extLst>
                <a:ext uri="{FF2B5EF4-FFF2-40B4-BE49-F238E27FC236}">
                  <a16:creationId xmlns:a16="http://schemas.microsoft.com/office/drawing/2014/main" id="{304F2CA1-6864-39AF-A41B-04A4F419B57E}"/>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5" name="Oval 134">
              <a:extLst>
                <a:ext uri="{FF2B5EF4-FFF2-40B4-BE49-F238E27FC236}">
                  <a16:creationId xmlns:a16="http://schemas.microsoft.com/office/drawing/2014/main" id="{AC600246-5D43-22C0-8BC9-968A9E7DE5E6}"/>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6" name="Oval 135">
              <a:extLst>
                <a:ext uri="{FF2B5EF4-FFF2-40B4-BE49-F238E27FC236}">
                  <a16:creationId xmlns:a16="http://schemas.microsoft.com/office/drawing/2014/main" id="{400B1B76-795A-E21F-5EF9-3B6A8167D762}"/>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7" name="Oval 136">
              <a:extLst>
                <a:ext uri="{FF2B5EF4-FFF2-40B4-BE49-F238E27FC236}">
                  <a16:creationId xmlns:a16="http://schemas.microsoft.com/office/drawing/2014/main" id="{2B5BE19C-6CA4-7DCE-2C84-2DC91584F92B}"/>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8" name="Oval 137">
              <a:extLst>
                <a:ext uri="{FF2B5EF4-FFF2-40B4-BE49-F238E27FC236}">
                  <a16:creationId xmlns:a16="http://schemas.microsoft.com/office/drawing/2014/main" id="{0577F302-AD95-FB80-0738-0F2EEB840589}"/>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9" name="Oval 138">
              <a:extLst>
                <a:ext uri="{FF2B5EF4-FFF2-40B4-BE49-F238E27FC236}">
                  <a16:creationId xmlns:a16="http://schemas.microsoft.com/office/drawing/2014/main" id="{2763577C-845B-B9B5-E584-4DC2359624F0}"/>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0" name="Oval 139">
              <a:extLst>
                <a:ext uri="{FF2B5EF4-FFF2-40B4-BE49-F238E27FC236}">
                  <a16:creationId xmlns:a16="http://schemas.microsoft.com/office/drawing/2014/main" id="{061894B2-BDAC-B140-D334-0A545410DF92}"/>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1" name="Oval 140">
              <a:extLst>
                <a:ext uri="{FF2B5EF4-FFF2-40B4-BE49-F238E27FC236}">
                  <a16:creationId xmlns:a16="http://schemas.microsoft.com/office/drawing/2014/main" id="{77F84313-907F-5EE4-F3D7-A0DED814E48D}"/>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2" name="Oval 141">
              <a:extLst>
                <a:ext uri="{FF2B5EF4-FFF2-40B4-BE49-F238E27FC236}">
                  <a16:creationId xmlns:a16="http://schemas.microsoft.com/office/drawing/2014/main" id="{9984ABBC-FF13-B1A0-F990-0CC4903767B0}"/>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3" name="Oval 142">
              <a:extLst>
                <a:ext uri="{FF2B5EF4-FFF2-40B4-BE49-F238E27FC236}">
                  <a16:creationId xmlns:a16="http://schemas.microsoft.com/office/drawing/2014/main" id="{05387AE8-6109-8505-447C-6D436C3BBE00}"/>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144" name="Group 143">
            <a:extLst>
              <a:ext uri="{FF2B5EF4-FFF2-40B4-BE49-F238E27FC236}">
                <a16:creationId xmlns:a16="http://schemas.microsoft.com/office/drawing/2014/main" id="{EE3D00B7-204D-0A99-3A23-310C37A96AF4}"/>
              </a:ext>
            </a:extLst>
          </p:cNvPr>
          <p:cNvGrpSpPr/>
          <p:nvPr/>
        </p:nvGrpSpPr>
        <p:grpSpPr>
          <a:xfrm>
            <a:off x="5096322" y="5204562"/>
            <a:ext cx="378610" cy="1509896"/>
            <a:chOff x="5031332" y="666630"/>
            <a:chExt cx="504813" cy="2013195"/>
          </a:xfrm>
        </p:grpSpPr>
        <p:sp>
          <p:nvSpPr>
            <p:cNvPr id="145" name="Oval 144">
              <a:extLst>
                <a:ext uri="{FF2B5EF4-FFF2-40B4-BE49-F238E27FC236}">
                  <a16:creationId xmlns:a16="http://schemas.microsoft.com/office/drawing/2014/main" id="{4CCE5EFD-4BFD-1C71-AD81-EA2ADC01828D}"/>
                </a:ext>
              </a:extLst>
            </p:cNvPr>
            <p:cNvSpPr/>
            <p:nvPr/>
          </p:nvSpPr>
          <p:spPr>
            <a:xfrm rot="16200000">
              <a:off x="5020536" y="2319182"/>
              <a:ext cx="189596" cy="132009"/>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6" name="Oval 145">
              <a:extLst>
                <a:ext uri="{FF2B5EF4-FFF2-40B4-BE49-F238E27FC236}">
                  <a16:creationId xmlns:a16="http://schemas.microsoft.com/office/drawing/2014/main" id="{74E3B7F1-66A4-2674-DCCE-52A3D8330FD3}"/>
                </a:ext>
              </a:extLst>
            </p:cNvPr>
            <p:cNvSpPr/>
            <p:nvPr/>
          </p:nvSpPr>
          <p:spPr>
            <a:xfrm>
              <a:off x="5092621" y="1971405"/>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7" name="Oval 146">
              <a:extLst>
                <a:ext uri="{FF2B5EF4-FFF2-40B4-BE49-F238E27FC236}">
                  <a16:creationId xmlns:a16="http://schemas.microsoft.com/office/drawing/2014/main" id="{A476A638-DAFC-4258-F943-56F19202D6ED}"/>
                </a:ext>
              </a:extLst>
            </p:cNvPr>
            <p:cNvSpPr/>
            <p:nvPr/>
          </p:nvSpPr>
          <p:spPr>
            <a:xfrm>
              <a:off x="5265208" y="108038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8" name="Oval 147">
              <a:extLst>
                <a:ext uri="{FF2B5EF4-FFF2-40B4-BE49-F238E27FC236}">
                  <a16:creationId xmlns:a16="http://schemas.microsoft.com/office/drawing/2014/main" id="{49885CE4-5905-AFFC-B968-3DEA94F71902}"/>
                </a:ext>
              </a:extLst>
            </p:cNvPr>
            <p:cNvSpPr/>
            <p:nvPr/>
          </p:nvSpPr>
          <p:spPr>
            <a:xfrm>
              <a:off x="5144876" y="886631"/>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9" name="Oval 148">
              <a:extLst>
                <a:ext uri="{FF2B5EF4-FFF2-40B4-BE49-F238E27FC236}">
                  <a16:creationId xmlns:a16="http://schemas.microsoft.com/office/drawing/2014/main" id="{5A81D4BA-FFA1-7502-AF80-4B3725B362B8}"/>
                </a:ext>
              </a:extLst>
            </p:cNvPr>
            <p:cNvSpPr/>
            <p:nvPr/>
          </p:nvSpPr>
          <p:spPr>
            <a:xfrm>
              <a:off x="5101264" y="2356549"/>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0" name="Oval 149">
              <a:extLst>
                <a:ext uri="{FF2B5EF4-FFF2-40B4-BE49-F238E27FC236}">
                  <a16:creationId xmlns:a16="http://schemas.microsoft.com/office/drawing/2014/main" id="{D8194AFE-F5F9-DCCB-BB0E-3ABC4270B8BD}"/>
                </a:ext>
              </a:extLst>
            </p:cNvPr>
            <p:cNvSpPr/>
            <p:nvPr/>
          </p:nvSpPr>
          <p:spPr>
            <a:xfrm>
              <a:off x="5079356" y="71603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1" name="Oval 150">
              <a:extLst>
                <a:ext uri="{FF2B5EF4-FFF2-40B4-BE49-F238E27FC236}">
                  <a16:creationId xmlns:a16="http://schemas.microsoft.com/office/drawing/2014/main" id="{DF398E56-75CA-BC8E-7678-47EB387C4D98}"/>
                </a:ext>
              </a:extLst>
            </p:cNvPr>
            <p:cNvSpPr/>
            <p:nvPr/>
          </p:nvSpPr>
          <p:spPr>
            <a:xfrm>
              <a:off x="5220320" y="133991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2" name="Oval 151">
              <a:extLst>
                <a:ext uri="{FF2B5EF4-FFF2-40B4-BE49-F238E27FC236}">
                  <a16:creationId xmlns:a16="http://schemas.microsoft.com/office/drawing/2014/main" id="{6D4FC02C-82A7-94FE-C190-4B1A39A4B5E7}"/>
                </a:ext>
              </a:extLst>
            </p:cNvPr>
            <p:cNvSpPr/>
            <p:nvPr/>
          </p:nvSpPr>
          <p:spPr>
            <a:xfrm>
              <a:off x="5187033" y="184171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3" name="Oval 152">
              <a:extLst>
                <a:ext uri="{FF2B5EF4-FFF2-40B4-BE49-F238E27FC236}">
                  <a16:creationId xmlns:a16="http://schemas.microsoft.com/office/drawing/2014/main" id="{A49C9D9C-C20B-BC14-7B1A-CA9E6B78389C}"/>
                </a:ext>
              </a:extLst>
            </p:cNvPr>
            <p:cNvSpPr/>
            <p:nvPr/>
          </p:nvSpPr>
          <p:spPr>
            <a:xfrm>
              <a:off x="5310015" y="9832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4" name="Oval 153">
              <a:extLst>
                <a:ext uri="{FF2B5EF4-FFF2-40B4-BE49-F238E27FC236}">
                  <a16:creationId xmlns:a16="http://schemas.microsoft.com/office/drawing/2014/main" id="{AF2D3CE1-090B-6362-AB5C-BD35140C02E9}"/>
                </a:ext>
              </a:extLst>
            </p:cNvPr>
            <p:cNvSpPr/>
            <p:nvPr/>
          </p:nvSpPr>
          <p:spPr>
            <a:xfrm>
              <a:off x="5327820" y="1566559"/>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5" name="Oval 154">
              <a:extLst>
                <a:ext uri="{FF2B5EF4-FFF2-40B4-BE49-F238E27FC236}">
                  <a16:creationId xmlns:a16="http://schemas.microsoft.com/office/drawing/2014/main" id="{34103796-DD12-A7D0-6C16-34D78DD735FC}"/>
                </a:ext>
              </a:extLst>
            </p:cNvPr>
            <p:cNvSpPr/>
            <p:nvPr/>
          </p:nvSpPr>
          <p:spPr>
            <a:xfrm>
              <a:off x="5321999" y="1794456"/>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6" name="Oval 155">
              <a:extLst>
                <a:ext uri="{FF2B5EF4-FFF2-40B4-BE49-F238E27FC236}">
                  <a16:creationId xmlns:a16="http://schemas.microsoft.com/office/drawing/2014/main" id="{457C34F7-A864-0741-D786-5AACCACB0580}"/>
                </a:ext>
              </a:extLst>
            </p:cNvPr>
            <p:cNvSpPr/>
            <p:nvPr/>
          </p:nvSpPr>
          <p:spPr>
            <a:xfrm>
              <a:off x="5224127" y="241131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7" name="Oval 156">
              <a:extLst>
                <a:ext uri="{FF2B5EF4-FFF2-40B4-BE49-F238E27FC236}">
                  <a16:creationId xmlns:a16="http://schemas.microsoft.com/office/drawing/2014/main" id="{93A4E001-D088-3396-FC7D-43B7E1CAF6CD}"/>
                </a:ext>
              </a:extLst>
            </p:cNvPr>
            <p:cNvSpPr/>
            <p:nvPr/>
          </p:nvSpPr>
          <p:spPr>
            <a:xfrm>
              <a:off x="5128294" y="666630"/>
              <a:ext cx="265067"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8" name="Oval 157">
              <a:extLst>
                <a:ext uri="{FF2B5EF4-FFF2-40B4-BE49-F238E27FC236}">
                  <a16:creationId xmlns:a16="http://schemas.microsoft.com/office/drawing/2014/main" id="{AD205755-07F1-2633-10E8-CF34246116A6}"/>
                </a:ext>
              </a:extLst>
            </p:cNvPr>
            <p:cNvSpPr/>
            <p:nvPr/>
          </p:nvSpPr>
          <p:spPr>
            <a:xfrm rot="1674560">
              <a:off x="5062563" y="1124077"/>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9" name="Oval 158">
              <a:extLst>
                <a:ext uri="{FF2B5EF4-FFF2-40B4-BE49-F238E27FC236}">
                  <a16:creationId xmlns:a16="http://schemas.microsoft.com/office/drawing/2014/main" id="{F8706AF3-ECEA-D5EB-4263-BF4FAC87BB8F}"/>
                </a:ext>
              </a:extLst>
            </p:cNvPr>
            <p:cNvSpPr/>
            <p:nvPr/>
          </p:nvSpPr>
          <p:spPr>
            <a:xfrm rot="3942739">
              <a:off x="5206037" y="2402918"/>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0" name="Oval 159">
              <a:extLst>
                <a:ext uri="{FF2B5EF4-FFF2-40B4-BE49-F238E27FC236}">
                  <a16:creationId xmlns:a16="http://schemas.microsoft.com/office/drawing/2014/main" id="{12D304EB-CE53-4109-8F04-EBB580722715}"/>
                </a:ext>
              </a:extLst>
            </p:cNvPr>
            <p:cNvSpPr/>
            <p:nvPr/>
          </p:nvSpPr>
          <p:spPr>
            <a:xfrm rot="3942739">
              <a:off x="5065358" y="142266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1" name="Oval 160">
              <a:extLst>
                <a:ext uri="{FF2B5EF4-FFF2-40B4-BE49-F238E27FC236}">
                  <a16:creationId xmlns:a16="http://schemas.microsoft.com/office/drawing/2014/main" id="{78F705E7-8180-C440-40AC-8C6FD18C1B09}"/>
                </a:ext>
              </a:extLst>
            </p:cNvPr>
            <p:cNvSpPr/>
            <p:nvPr/>
          </p:nvSpPr>
          <p:spPr>
            <a:xfrm rot="3942739">
              <a:off x="5108815" y="2234919"/>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2" name="Oval 161">
              <a:extLst>
                <a:ext uri="{FF2B5EF4-FFF2-40B4-BE49-F238E27FC236}">
                  <a16:creationId xmlns:a16="http://schemas.microsoft.com/office/drawing/2014/main" id="{7EBD1FE0-1AC1-8BCC-F4E2-6D7BD4153091}"/>
                </a:ext>
              </a:extLst>
            </p:cNvPr>
            <p:cNvSpPr/>
            <p:nvPr/>
          </p:nvSpPr>
          <p:spPr>
            <a:xfrm rot="3942739">
              <a:off x="5168387" y="147574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3" name="Oval 162">
              <a:extLst>
                <a:ext uri="{FF2B5EF4-FFF2-40B4-BE49-F238E27FC236}">
                  <a16:creationId xmlns:a16="http://schemas.microsoft.com/office/drawing/2014/main" id="{5489A4CA-5325-EC31-8FFB-8D819463061D}"/>
                </a:ext>
              </a:extLst>
            </p:cNvPr>
            <p:cNvSpPr/>
            <p:nvPr/>
          </p:nvSpPr>
          <p:spPr>
            <a:xfrm rot="3942739">
              <a:off x="5033179" y="1061771"/>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4" name="Oval 163">
              <a:extLst>
                <a:ext uri="{FF2B5EF4-FFF2-40B4-BE49-F238E27FC236}">
                  <a16:creationId xmlns:a16="http://schemas.microsoft.com/office/drawing/2014/main" id="{879B03ED-C727-E99C-55DC-A123990BD79A}"/>
                </a:ext>
              </a:extLst>
            </p:cNvPr>
            <p:cNvSpPr/>
            <p:nvPr/>
          </p:nvSpPr>
          <p:spPr>
            <a:xfrm>
              <a:off x="5118986" y="1586930"/>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5" name="Oval 164">
              <a:extLst>
                <a:ext uri="{FF2B5EF4-FFF2-40B4-BE49-F238E27FC236}">
                  <a16:creationId xmlns:a16="http://schemas.microsoft.com/office/drawing/2014/main" id="{817B7F6D-9B56-CFE7-7CB3-EAE657BA902B}"/>
                </a:ext>
              </a:extLst>
            </p:cNvPr>
            <p:cNvSpPr/>
            <p:nvPr/>
          </p:nvSpPr>
          <p:spPr>
            <a:xfrm>
              <a:off x="5152978" y="211986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6" name="Oval 165">
              <a:extLst>
                <a:ext uri="{FF2B5EF4-FFF2-40B4-BE49-F238E27FC236}">
                  <a16:creationId xmlns:a16="http://schemas.microsoft.com/office/drawing/2014/main" id="{5506E163-EC78-5953-A699-2D93AC6D1FA3}"/>
                </a:ext>
              </a:extLst>
            </p:cNvPr>
            <p:cNvSpPr/>
            <p:nvPr/>
          </p:nvSpPr>
          <p:spPr>
            <a:xfrm>
              <a:off x="5346160" y="2134240"/>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7" name="Oval 166">
              <a:extLst>
                <a:ext uri="{FF2B5EF4-FFF2-40B4-BE49-F238E27FC236}">
                  <a16:creationId xmlns:a16="http://schemas.microsoft.com/office/drawing/2014/main" id="{E88812A0-CC73-48BC-C100-E9AC7EBC1F9A}"/>
                </a:ext>
              </a:extLst>
            </p:cNvPr>
            <p:cNvSpPr/>
            <p:nvPr/>
          </p:nvSpPr>
          <p:spPr>
            <a:xfrm>
              <a:off x="5106151" y="18293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8" name="Oval 167">
              <a:extLst>
                <a:ext uri="{FF2B5EF4-FFF2-40B4-BE49-F238E27FC236}">
                  <a16:creationId xmlns:a16="http://schemas.microsoft.com/office/drawing/2014/main" id="{36775F2B-B071-9BB6-E17E-1EBAF1D7B0BF}"/>
                </a:ext>
              </a:extLst>
            </p:cNvPr>
            <p:cNvSpPr/>
            <p:nvPr/>
          </p:nvSpPr>
          <p:spPr>
            <a:xfrm>
              <a:off x="5264652" y="705341"/>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169" name="Group 168">
            <a:extLst>
              <a:ext uri="{FF2B5EF4-FFF2-40B4-BE49-F238E27FC236}">
                <a16:creationId xmlns:a16="http://schemas.microsoft.com/office/drawing/2014/main" id="{7A58B257-D617-3BA5-6274-AEF598EDF00E}"/>
              </a:ext>
            </a:extLst>
          </p:cNvPr>
          <p:cNvGrpSpPr/>
          <p:nvPr/>
        </p:nvGrpSpPr>
        <p:grpSpPr>
          <a:xfrm>
            <a:off x="6403734" y="5206955"/>
            <a:ext cx="354068" cy="1514520"/>
            <a:chOff x="6633355" y="698930"/>
            <a:chExt cx="472090" cy="2019360"/>
          </a:xfrm>
        </p:grpSpPr>
        <p:sp>
          <p:nvSpPr>
            <p:cNvPr id="170" name="Oval 169">
              <a:extLst>
                <a:ext uri="{FF2B5EF4-FFF2-40B4-BE49-F238E27FC236}">
                  <a16:creationId xmlns:a16="http://schemas.microsoft.com/office/drawing/2014/main" id="{A970F65B-4C68-40CB-5CAF-19A93E4C8AA6}"/>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1" name="Oval 170">
              <a:extLst>
                <a:ext uri="{FF2B5EF4-FFF2-40B4-BE49-F238E27FC236}">
                  <a16:creationId xmlns:a16="http://schemas.microsoft.com/office/drawing/2014/main" id="{7692B9F4-07A9-ADDD-A6EF-BA01A9BB4DBE}"/>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2" name="Oval 171">
              <a:extLst>
                <a:ext uri="{FF2B5EF4-FFF2-40B4-BE49-F238E27FC236}">
                  <a16:creationId xmlns:a16="http://schemas.microsoft.com/office/drawing/2014/main" id="{4891E49B-C210-0A71-95B0-5530C3A70BBB}"/>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3" name="Oval 172">
              <a:extLst>
                <a:ext uri="{FF2B5EF4-FFF2-40B4-BE49-F238E27FC236}">
                  <a16:creationId xmlns:a16="http://schemas.microsoft.com/office/drawing/2014/main" id="{FE6FA653-E42F-5557-11C0-F3ED73C48581}"/>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4" name="Oval 173">
              <a:extLst>
                <a:ext uri="{FF2B5EF4-FFF2-40B4-BE49-F238E27FC236}">
                  <a16:creationId xmlns:a16="http://schemas.microsoft.com/office/drawing/2014/main" id="{6395BEF6-9843-2DAD-9BE9-14975F42B7B8}"/>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5" name="Oval 174">
              <a:extLst>
                <a:ext uri="{FF2B5EF4-FFF2-40B4-BE49-F238E27FC236}">
                  <a16:creationId xmlns:a16="http://schemas.microsoft.com/office/drawing/2014/main" id="{5461D033-0DB6-696F-AD4B-E8F24708E4FA}"/>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6" name="Oval 175">
              <a:extLst>
                <a:ext uri="{FF2B5EF4-FFF2-40B4-BE49-F238E27FC236}">
                  <a16:creationId xmlns:a16="http://schemas.microsoft.com/office/drawing/2014/main" id="{C32DD741-8F10-9131-212F-5040E334DEEC}"/>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7" name="Oval 176">
              <a:extLst>
                <a:ext uri="{FF2B5EF4-FFF2-40B4-BE49-F238E27FC236}">
                  <a16:creationId xmlns:a16="http://schemas.microsoft.com/office/drawing/2014/main" id="{0033BC87-AE74-D8A9-197E-F3247FA415EA}"/>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8" name="Oval 177">
              <a:extLst>
                <a:ext uri="{FF2B5EF4-FFF2-40B4-BE49-F238E27FC236}">
                  <a16:creationId xmlns:a16="http://schemas.microsoft.com/office/drawing/2014/main" id="{985FCE84-91F6-F777-54F8-ADD0BE24C7A0}"/>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9" name="Oval 178">
              <a:extLst>
                <a:ext uri="{FF2B5EF4-FFF2-40B4-BE49-F238E27FC236}">
                  <a16:creationId xmlns:a16="http://schemas.microsoft.com/office/drawing/2014/main" id="{B8202697-A6D0-ED2C-F0E6-FAA4D5CCA03F}"/>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0" name="Oval 179">
              <a:extLst>
                <a:ext uri="{FF2B5EF4-FFF2-40B4-BE49-F238E27FC236}">
                  <a16:creationId xmlns:a16="http://schemas.microsoft.com/office/drawing/2014/main" id="{53206896-1220-6C78-EECA-DF9EC6842B5D}"/>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1" name="Oval 180">
              <a:extLst>
                <a:ext uri="{FF2B5EF4-FFF2-40B4-BE49-F238E27FC236}">
                  <a16:creationId xmlns:a16="http://schemas.microsoft.com/office/drawing/2014/main" id="{4389D295-B88E-1713-C32D-AD4E7AA2C797}"/>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2" name="Oval 181">
              <a:extLst>
                <a:ext uri="{FF2B5EF4-FFF2-40B4-BE49-F238E27FC236}">
                  <a16:creationId xmlns:a16="http://schemas.microsoft.com/office/drawing/2014/main" id="{5BC6BC7B-0DF1-AE83-D67C-FD0C9292704D}"/>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3" name="Oval 182">
              <a:extLst>
                <a:ext uri="{FF2B5EF4-FFF2-40B4-BE49-F238E27FC236}">
                  <a16:creationId xmlns:a16="http://schemas.microsoft.com/office/drawing/2014/main" id="{C732AFC8-D41E-CE25-DFBE-2A60538D91C3}"/>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4" name="Oval 183">
              <a:extLst>
                <a:ext uri="{FF2B5EF4-FFF2-40B4-BE49-F238E27FC236}">
                  <a16:creationId xmlns:a16="http://schemas.microsoft.com/office/drawing/2014/main" id="{03F669DE-7A3E-1FF0-4C2D-8E8C58199126}"/>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5" name="Oval 184">
              <a:extLst>
                <a:ext uri="{FF2B5EF4-FFF2-40B4-BE49-F238E27FC236}">
                  <a16:creationId xmlns:a16="http://schemas.microsoft.com/office/drawing/2014/main" id="{CD60ED3D-E0F6-1F6E-6BF1-CD909583EC66}"/>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6" name="Oval 185">
              <a:extLst>
                <a:ext uri="{FF2B5EF4-FFF2-40B4-BE49-F238E27FC236}">
                  <a16:creationId xmlns:a16="http://schemas.microsoft.com/office/drawing/2014/main" id="{1FE7A78F-B5B6-7BCD-CFB8-7BFDEF4136CD}"/>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7" name="Oval 186">
              <a:extLst>
                <a:ext uri="{FF2B5EF4-FFF2-40B4-BE49-F238E27FC236}">
                  <a16:creationId xmlns:a16="http://schemas.microsoft.com/office/drawing/2014/main" id="{0B656CC8-DF3E-8E83-4B69-2E6282041106}"/>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8" name="Oval 187">
              <a:extLst>
                <a:ext uri="{FF2B5EF4-FFF2-40B4-BE49-F238E27FC236}">
                  <a16:creationId xmlns:a16="http://schemas.microsoft.com/office/drawing/2014/main" id="{663461A2-3EFD-EC9E-9CC1-3E961F9A605C}"/>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189" name="Group 188">
            <a:extLst>
              <a:ext uri="{FF2B5EF4-FFF2-40B4-BE49-F238E27FC236}">
                <a16:creationId xmlns:a16="http://schemas.microsoft.com/office/drawing/2014/main" id="{E940B15E-807B-44B1-2BEB-5DA65A551C44}"/>
              </a:ext>
            </a:extLst>
          </p:cNvPr>
          <p:cNvGrpSpPr/>
          <p:nvPr/>
        </p:nvGrpSpPr>
        <p:grpSpPr>
          <a:xfrm>
            <a:off x="5118447" y="929070"/>
            <a:ext cx="1569534" cy="1339090"/>
            <a:chOff x="3757492" y="1002209"/>
            <a:chExt cx="1569534" cy="1339090"/>
          </a:xfrm>
        </p:grpSpPr>
        <p:grpSp>
          <p:nvGrpSpPr>
            <p:cNvPr id="190" name="Group 189">
              <a:extLst>
                <a:ext uri="{FF2B5EF4-FFF2-40B4-BE49-F238E27FC236}">
                  <a16:creationId xmlns:a16="http://schemas.microsoft.com/office/drawing/2014/main" id="{A8A53FAF-5916-4AC9-7A62-575AAB1B82AF}"/>
                </a:ext>
              </a:extLst>
            </p:cNvPr>
            <p:cNvGrpSpPr/>
            <p:nvPr/>
          </p:nvGrpSpPr>
          <p:grpSpPr>
            <a:xfrm rot="5400000">
              <a:off x="4384531" y="1407005"/>
              <a:ext cx="354068" cy="1514520"/>
              <a:chOff x="6633355" y="698930"/>
              <a:chExt cx="472090" cy="2019360"/>
            </a:xfrm>
          </p:grpSpPr>
          <p:sp>
            <p:nvSpPr>
              <p:cNvPr id="231" name="Oval 230">
                <a:extLst>
                  <a:ext uri="{FF2B5EF4-FFF2-40B4-BE49-F238E27FC236}">
                    <a16:creationId xmlns:a16="http://schemas.microsoft.com/office/drawing/2014/main" id="{7C7612F2-55C4-B661-1303-265B28995C2B}"/>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2" name="Oval 231">
                <a:extLst>
                  <a:ext uri="{FF2B5EF4-FFF2-40B4-BE49-F238E27FC236}">
                    <a16:creationId xmlns:a16="http://schemas.microsoft.com/office/drawing/2014/main" id="{7E78575E-0B1C-F42C-1761-5B070559CA81}"/>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3" name="Oval 232">
                <a:extLst>
                  <a:ext uri="{FF2B5EF4-FFF2-40B4-BE49-F238E27FC236}">
                    <a16:creationId xmlns:a16="http://schemas.microsoft.com/office/drawing/2014/main" id="{BF2E3A99-2FE9-8B30-C291-FDDECA93F7D6}"/>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4" name="Oval 233">
                <a:extLst>
                  <a:ext uri="{FF2B5EF4-FFF2-40B4-BE49-F238E27FC236}">
                    <a16:creationId xmlns:a16="http://schemas.microsoft.com/office/drawing/2014/main" id="{1E432FDF-71CE-CA80-8F46-42ECDD22E932}"/>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5" name="Oval 234">
                <a:extLst>
                  <a:ext uri="{FF2B5EF4-FFF2-40B4-BE49-F238E27FC236}">
                    <a16:creationId xmlns:a16="http://schemas.microsoft.com/office/drawing/2014/main" id="{3C432109-96CF-66B6-BCA6-65D14A716D8B}"/>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6" name="Oval 235">
                <a:extLst>
                  <a:ext uri="{FF2B5EF4-FFF2-40B4-BE49-F238E27FC236}">
                    <a16:creationId xmlns:a16="http://schemas.microsoft.com/office/drawing/2014/main" id="{805C3988-C037-BBBB-01B4-850278BF2A30}"/>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7" name="Oval 236">
                <a:extLst>
                  <a:ext uri="{FF2B5EF4-FFF2-40B4-BE49-F238E27FC236}">
                    <a16:creationId xmlns:a16="http://schemas.microsoft.com/office/drawing/2014/main" id="{95749F42-A82C-180B-D421-55CBAA2780DC}"/>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8" name="Oval 237">
                <a:extLst>
                  <a:ext uri="{FF2B5EF4-FFF2-40B4-BE49-F238E27FC236}">
                    <a16:creationId xmlns:a16="http://schemas.microsoft.com/office/drawing/2014/main" id="{C8E7413F-23A8-26EC-1C12-7970A8588D03}"/>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9" name="Oval 238">
                <a:extLst>
                  <a:ext uri="{FF2B5EF4-FFF2-40B4-BE49-F238E27FC236}">
                    <a16:creationId xmlns:a16="http://schemas.microsoft.com/office/drawing/2014/main" id="{44D89E73-1FCA-6096-C32B-6F89B04E9CBE}"/>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0" name="Oval 239">
                <a:extLst>
                  <a:ext uri="{FF2B5EF4-FFF2-40B4-BE49-F238E27FC236}">
                    <a16:creationId xmlns:a16="http://schemas.microsoft.com/office/drawing/2014/main" id="{5875A4AC-19C9-2C75-02A6-49252AFA01F5}"/>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1" name="Oval 240">
                <a:extLst>
                  <a:ext uri="{FF2B5EF4-FFF2-40B4-BE49-F238E27FC236}">
                    <a16:creationId xmlns:a16="http://schemas.microsoft.com/office/drawing/2014/main" id="{ED897304-B644-4A05-84B5-2FB262CB3FC9}"/>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2" name="Oval 241">
                <a:extLst>
                  <a:ext uri="{FF2B5EF4-FFF2-40B4-BE49-F238E27FC236}">
                    <a16:creationId xmlns:a16="http://schemas.microsoft.com/office/drawing/2014/main" id="{00EBFB5A-3C05-805C-AB26-923E7F20B1DD}"/>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3" name="Oval 242">
                <a:extLst>
                  <a:ext uri="{FF2B5EF4-FFF2-40B4-BE49-F238E27FC236}">
                    <a16:creationId xmlns:a16="http://schemas.microsoft.com/office/drawing/2014/main" id="{11AE72B0-5157-1293-AF32-24955DB5FF0F}"/>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4" name="Oval 243">
                <a:extLst>
                  <a:ext uri="{FF2B5EF4-FFF2-40B4-BE49-F238E27FC236}">
                    <a16:creationId xmlns:a16="http://schemas.microsoft.com/office/drawing/2014/main" id="{7A39F844-48CD-D2DB-59F7-AB31D658D5E3}"/>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5" name="Oval 244">
                <a:extLst>
                  <a:ext uri="{FF2B5EF4-FFF2-40B4-BE49-F238E27FC236}">
                    <a16:creationId xmlns:a16="http://schemas.microsoft.com/office/drawing/2014/main" id="{E0D40372-5F92-27FE-3A4B-796326AB0F07}"/>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6" name="Oval 245">
                <a:extLst>
                  <a:ext uri="{FF2B5EF4-FFF2-40B4-BE49-F238E27FC236}">
                    <a16:creationId xmlns:a16="http://schemas.microsoft.com/office/drawing/2014/main" id="{8F11B1BD-C467-C11F-1FEE-F486C719E8B6}"/>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7" name="Oval 246">
                <a:extLst>
                  <a:ext uri="{FF2B5EF4-FFF2-40B4-BE49-F238E27FC236}">
                    <a16:creationId xmlns:a16="http://schemas.microsoft.com/office/drawing/2014/main" id="{50D506B9-FB23-E158-81A3-1DA015CB3B13}"/>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8" name="Oval 247">
                <a:extLst>
                  <a:ext uri="{FF2B5EF4-FFF2-40B4-BE49-F238E27FC236}">
                    <a16:creationId xmlns:a16="http://schemas.microsoft.com/office/drawing/2014/main" id="{93C88155-BAF9-44FE-7C0D-135510AFACA6}"/>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9" name="Oval 248">
                <a:extLst>
                  <a:ext uri="{FF2B5EF4-FFF2-40B4-BE49-F238E27FC236}">
                    <a16:creationId xmlns:a16="http://schemas.microsoft.com/office/drawing/2014/main" id="{C49ED29E-631C-0D76-7049-59C5A57B168E}"/>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191" name="Group 190">
              <a:extLst>
                <a:ext uri="{FF2B5EF4-FFF2-40B4-BE49-F238E27FC236}">
                  <a16:creationId xmlns:a16="http://schemas.microsoft.com/office/drawing/2014/main" id="{FA6DFCB3-B1D7-2C38-D2B3-6A1109803962}"/>
                </a:ext>
              </a:extLst>
            </p:cNvPr>
            <p:cNvGrpSpPr/>
            <p:nvPr/>
          </p:nvGrpSpPr>
          <p:grpSpPr>
            <a:xfrm rot="5400000">
              <a:off x="4337718" y="922971"/>
              <a:ext cx="354068" cy="1514520"/>
              <a:chOff x="6633355" y="698930"/>
              <a:chExt cx="472090" cy="2019360"/>
            </a:xfrm>
          </p:grpSpPr>
          <p:sp>
            <p:nvSpPr>
              <p:cNvPr id="212" name="Oval 211">
                <a:extLst>
                  <a:ext uri="{FF2B5EF4-FFF2-40B4-BE49-F238E27FC236}">
                    <a16:creationId xmlns:a16="http://schemas.microsoft.com/office/drawing/2014/main" id="{08DFCFDA-CD8B-6106-DCAF-E8B7C610583F}"/>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3" name="Oval 212">
                <a:extLst>
                  <a:ext uri="{FF2B5EF4-FFF2-40B4-BE49-F238E27FC236}">
                    <a16:creationId xmlns:a16="http://schemas.microsoft.com/office/drawing/2014/main" id="{4A4834FC-60F5-2A3A-6D95-204CB34BBF06}"/>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4" name="Oval 213">
                <a:extLst>
                  <a:ext uri="{FF2B5EF4-FFF2-40B4-BE49-F238E27FC236}">
                    <a16:creationId xmlns:a16="http://schemas.microsoft.com/office/drawing/2014/main" id="{77DA08CA-FB0F-B18F-3ADB-45804FDB692B}"/>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5" name="Oval 214">
                <a:extLst>
                  <a:ext uri="{FF2B5EF4-FFF2-40B4-BE49-F238E27FC236}">
                    <a16:creationId xmlns:a16="http://schemas.microsoft.com/office/drawing/2014/main" id="{B5AC7BC0-5610-8142-22B6-2F618B0C8B58}"/>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6" name="Oval 215">
                <a:extLst>
                  <a:ext uri="{FF2B5EF4-FFF2-40B4-BE49-F238E27FC236}">
                    <a16:creationId xmlns:a16="http://schemas.microsoft.com/office/drawing/2014/main" id="{5AAE73EA-824A-4143-24BB-68F363CEF5F3}"/>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7" name="Oval 216">
                <a:extLst>
                  <a:ext uri="{FF2B5EF4-FFF2-40B4-BE49-F238E27FC236}">
                    <a16:creationId xmlns:a16="http://schemas.microsoft.com/office/drawing/2014/main" id="{1B6E3C78-F290-119B-C393-456D7F978A27}"/>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8" name="Oval 217">
                <a:extLst>
                  <a:ext uri="{FF2B5EF4-FFF2-40B4-BE49-F238E27FC236}">
                    <a16:creationId xmlns:a16="http://schemas.microsoft.com/office/drawing/2014/main" id="{372A1167-F704-3F88-EA02-8F8D0161E7D6}"/>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9" name="Oval 218">
                <a:extLst>
                  <a:ext uri="{FF2B5EF4-FFF2-40B4-BE49-F238E27FC236}">
                    <a16:creationId xmlns:a16="http://schemas.microsoft.com/office/drawing/2014/main" id="{CE4F341A-6474-592C-C83D-7088A1507119}"/>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0" name="Oval 219">
                <a:extLst>
                  <a:ext uri="{FF2B5EF4-FFF2-40B4-BE49-F238E27FC236}">
                    <a16:creationId xmlns:a16="http://schemas.microsoft.com/office/drawing/2014/main" id="{4128C254-0C97-6175-9CDA-1EEEFF4ECD1B}"/>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1" name="Oval 220">
                <a:extLst>
                  <a:ext uri="{FF2B5EF4-FFF2-40B4-BE49-F238E27FC236}">
                    <a16:creationId xmlns:a16="http://schemas.microsoft.com/office/drawing/2014/main" id="{E2B0068B-0F58-3C09-B036-BDA9DA6DA69D}"/>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2" name="Oval 221">
                <a:extLst>
                  <a:ext uri="{FF2B5EF4-FFF2-40B4-BE49-F238E27FC236}">
                    <a16:creationId xmlns:a16="http://schemas.microsoft.com/office/drawing/2014/main" id="{39E88C08-5161-7FAF-AAD4-CC59E64E7998}"/>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3" name="Oval 222">
                <a:extLst>
                  <a:ext uri="{FF2B5EF4-FFF2-40B4-BE49-F238E27FC236}">
                    <a16:creationId xmlns:a16="http://schemas.microsoft.com/office/drawing/2014/main" id="{94ED4A34-8983-EAA4-2D96-AF470C8E08AD}"/>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4" name="Oval 223">
                <a:extLst>
                  <a:ext uri="{FF2B5EF4-FFF2-40B4-BE49-F238E27FC236}">
                    <a16:creationId xmlns:a16="http://schemas.microsoft.com/office/drawing/2014/main" id="{2E801E96-BE66-A166-95D7-C9BA5B1D71B5}"/>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5" name="Oval 224">
                <a:extLst>
                  <a:ext uri="{FF2B5EF4-FFF2-40B4-BE49-F238E27FC236}">
                    <a16:creationId xmlns:a16="http://schemas.microsoft.com/office/drawing/2014/main" id="{F6197171-B179-4D8B-6395-26EAF57F2E0F}"/>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6" name="Oval 225">
                <a:extLst>
                  <a:ext uri="{FF2B5EF4-FFF2-40B4-BE49-F238E27FC236}">
                    <a16:creationId xmlns:a16="http://schemas.microsoft.com/office/drawing/2014/main" id="{6F07900D-61AE-A4BA-50D9-92CF8D6838CE}"/>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7" name="Oval 226">
                <a:extLst>
                  <a:ext uri="{FF2B5EF4-FFF2-40B4-BE49-F238E27FC236}">
                    <a16:creationId xmlns:a16="http://schemas.microsoft.com/office/drawing/2014/main" id="{253E50AF-E9BB-09B8-1153-80276F15A19A}"/>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8" name="Oval 227">
                <a:extLst>
                  <a:ext uri="{FF2B5EF4-FFF2-40B4-BE49-F238E27FC236}">
                    <a16:creationId xmlns:a16="http://schemas.microsoft.com/office/drawing/2014/main" id="{3F4D852E-D0D6-E5E6-D44F-8A78B8D92F75}"/>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9" name="Oval 228">
                <a:extLst>
                  <a:ext uri="{FF2B5EF4-FFF2-40B4-BE49-F238E27FC236}">
                    <a16:creationId xmlns:a16="http://schemas.microsoft.com/office/drawing/2014/main" id="{57C68F4A-32FB-685B-4590-BA695E203D7B}"/>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0" name="Oval 229">
                <a:extLst>
                  <a:ext uri="{FF2B5EF4-FFF2-40B4-BE49-F238E27FC236}">
                    <a16:creationId xmlns:a16="http://schemas.microsoft.com/office/drawing/2014/main" id="{52C25AAB-388A-E714-2B70-A936B598F414}"/>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192" name="Group 191">
              <a:extLst>
                <a:ext uri="{FF2B5EF4-FFF2-40B4-BE49-F238E27FC236}">
                  <a16:creationId xmlns:a16="http://schemas.microsoft.com/office/drawing/2014/main" id="{DF260A0A-A64E-E9AF-E7C1-917E43201E30}"/>
                </a:ext>
              </a:extLst>
            </p:cNvPr>
            <p:cNvGrpSpPr/>
            <p:nvPr/>
          </p:nvGrpSpPr>
          <p:grpSpPr>
            <a:xfrm rot="5400000">
              <a:off x="4392732" y="421983"/>
              <a:ext cx="354068" cy="1514520"/>
              <a:chOff x="6633355" y="698930"/>
              <a:chExt cx="472090" cy="2019360"/>
            </a:xfrm>
          </p:grpSpPr>
          <p:sp>
            <p:nvSpPr>
              <p:cNvPr id="193" name="Oval 192">
                <a:extLst>
                  <a:ext uri="{FF2B5EF4-FFF2-40B4-BE49-F238E27FC236}">
                    <a16:creationId xmlns:a16="http://schemas.microsoft.com/office/drawing/2014/main" id="{2A050E94-2625-C2CC-E27F-3113934A55D4}"/>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4" name="Oval 193">
                <a:extLst>
                  <a:ext uri="{FF2B5EF4-FFF2-40B4-BE49-F238E27FC236}">
                    <a16:creationId xmlns:a16="http://schemas.microsoft.com/office/drawing/2014/main" id="{B3E59F20-B05C-7111-D800-5AA37E4026B9}"/>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5" name="Oval 194">
                <a:extLst>
                  <a:ext uri="{FF2B5EF4-FFF2-40B4-BE49-F238E27FC236}">
                    <a16:creationId xmlns:a16="http://schemas.microsoft.com/office/drawing/2014/main" id="{70DECAAE-652C-D336-A6EE-B0FE4DED3E61}"/>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6" name="Oval 195">
                <a:extLst>
                  <a:ext uri="{FF2B5EF4-FFF2-40B4-BE49-F238E27FC236}">
                    <a16:creationId xmlns:a16="http://schemas.microsoft.com/office/drawing/2014/main" id="{C05490E7-627E-CD7E-7669-9515667C927B}"/>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7" name="Oval 196">
                <a:extLst>
                  <a:ext uri="{FF2B5EF4-FFF2-40B4-BE49-F238E27FC236}">
                    <a16:creationId xmlns:a16="http://schemas.microsoft.com/office/drawing/2014/main" id="{A8BC32A4-4598-4DAF-666B-EAD2853804BD}"/>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8" name="Oval 197">
                <a:extLst>
                  <a:ext uri="{FF2B5EF4-FFF2-40B4-BE49-F238E27FC236}">
                    <a16:creationId xmlns:a16="http://schemas.microsoft.com/office/drawing/2014/main" id="{919532C7-F268-834D-89D2-E0BE92DAAC3A}"/>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9" name="Oval 198">
                <a:extLst>
                  <a:ext uri="{FF2B5EF4-FFF2-40B4-BE49-F238E27FC236}">
                    <a16:creationId xmlns:a16="http://schemas.microsoft.com/office/drawing/2014/main" id="{FDB8B385-14AF-23A6-4387-BB1F7C6615A0}"/>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0" name="Oval 199">
                <a:extLst>
                  <a:ext uri="{FF2B5EF4-FFF2-40B4-BE49-F238E27FC236}">
                    <a16:creationId xmlns:a16="http://schemas.microsoft.com/office/drawing/2014/main" id="{86344CC8-C90D-5BB0-593A-4706CF037D64}"/>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1" name="Oval 200">
                <a:extLst>
                  <a:ext uri="{FF2B5EF4-FFF2-40B4-BE49-F238E27FC236}">
                    <a16:creationId xmlns:a16="http://schemas.microsoft.com/office/drawing/2014/main" id="{1C1B81EB-71EF-CC8D-A395-FF395792C5D2}"/>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2" name="Oval 201">
                <a:extLst>
                  <a:ext uri="{FF2B5EF4-FFF2-40B4-BE49-F238E27FC236}">
                    <a16:creationId xmlns:a16="http://schemas.microsoft.com/office/drawing/2014/main" id="{6CE33AA1-AA5B-0779-7FDD-511715CAD229}"/>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3" name="Oval 202">
                <a:extLst>
                  <a:ext uri="{FF2B5EF4-FFF2-40B4-BE49-F238E27FC236}">
                    <a16:creationId xmlns:a16="http://schemas.microsoft.com/office/drawing/2014/main" id="{46CDE945-FDD1-C410-2A84-BFD4FFC182E1}"/>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4" name="Oval 203">
                <a:extLst>
                  <a:ext uri="{FF2B5EF4-FFF2-40B4-BE49-F238E27FC236}">
                    <a16:creationId xmlns:a16="http://schemas.microsoft.com/office/drawing/2014/main" id="{ADC0F725-430B-8A8F-C400-E701C11D5742}"/>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5" name="Oval 204">
                <a:extLst>
                  <a:ext uri="{FF2B5EF4-FFF2-40B4-BE49-F238E27FC236}">
                    <a16:creationId xmlns:a16="http://schemas.microsoft.com/office/drawing/2014/main" id="{3B95B3BA-54C5-9586-E38D-15BCC4606219}"/>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6" name="Oval 205">
                <a:extLst>
                  <a:ext uri="{FF2B5EF4-FFF2-40B4-BE49-F238E27FC236}">
                    <a16:creationId xmlns:a16="http://schemas.microsoft.com/office/drawing/2014/main" id="{6CFEE5C7-72B0-0092-398F-D65D3D306642}"/>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7" name="Oval 206">
                <a:extLst>
                  <a:ext uri="{FF2B5EF4-FFF2-40B4-BE49-F238E27FC236}">
                    <a16:creationId xmlns:a16="http://schemas.microsoft.com/office/drawing/2014/main" id="{09C0C4E3-2D17-4CAE-91E4-389B79666CBF}"/>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8" name="Oval 207">
                <a:extLst>
                  <a:ext uri="{FF2B5EF4-FFF2-40B4-BE49-F238E27FC236}">
                    <a16:creationId xmlns:a16="http://schemas.microsoft.com/office/drawing/2014/main" id="{AAFFDA3E-2A38-1A89-20EB-79013C14B405}"/>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9" name="Oval 208">
                <a:extLst>
                  <a:ext uri="{FF2B5EF4-FFF2-40B4-BE49-F238E27FC236}">
                    <a16:creationId xmlns:a16="http://schemas.microsoft.com/office/drawing/2014/main" id="{51D34787-D0CF-A4F7-810D-DDFB2A8DD81A}"/>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0" name="Oval 209">
                <a:extLst>
                  <a:ext uri="{FF2B5EF4-FFF2-40B4-BE49-F238E27FC236}">
                    <a16:creationId xmlns:a16="http://schemas.microsoft.com/office/drawing/2014/main" id="{50276A72-1D44-37F6-F087-47385F17D556}"/>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1" name="Oval 210">
                <a:extLst>
                  <a:ext uri="{FF2B5EF4-FFF2-40B4-BE49-F238E27FC236}">
                    <a16:creationId xmlns:a16="http://schemas.microsoft.com/office/drawing/2014/main" id="{47F8E528-3E71-7A76-12EA-58278336B966}"/>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grpSp>
        <p:nvGrpSpPr>
          <p:cNvPr id="250" name="Group 249">
            <a:extLst>
              <a:ext uri="{FF2B5EF4-FFF2-40B4-BE49-F238E27FC236}">
                <a16:creationId xmlns:a16="http://schemas.microsoft.com/office/drawing/2014/main" id="{10BD0F85-F172-0290-31EB-66E935708203}"/>
              </a:ext>
            </a:extLst>
          </p:cNvPr>
          <p:cNvGrpSpPr/>
          <p:nvPr/>
        </p:nvGrpSpPr>
        <p:grpSpPr>
          <a:xfrm>
            <a:off x="5144545" y="4930389"/>
            <a:ext cx="1569534" cy="1339090"/>
            <a:chOff x="3757492" y="1002209"/>
            <a:chExt cx="1569534" cy="1339090"/>
          </a:xfrm>
        </p:grpSpPr>
        <p:grpSp>
          <p:nvGrpSpPr>
            <p:cNvPr id="251" name="Group 250">
              <a:extLst>
                <a:ext uri="{FF2B5EF4-FFF2-40B4-BE49-F238E27FC236}">
                  <a16:creationId xmlns:a16="http://schemas.microsoft.com/office/drawing/2014/main" id="{2B3EEB28-31B1-15F1-0A5C-455BF78D7BA7}"/>
                </a:ext>
              </a:extLst>
            </p:cNvPr>
            <p:cNvGrpSpPr/>
            <p:nvPr/>
          </p:nvGrpSpPr>
          <p:grpSpPr>
            <a:xfrm rot="5400000">
              <a:off x="4384531" y="1407005"/>
              <a:ext cx="354068" cy="1514520"/>
              <a:chOff x="6633355" y="698930"/>
              <a:chExt cx="472090" cy="2019360"/>
            </a:xfrm>
          </p:grpSpPr>
          <p:sp>
            <p:nvSpPr>
              <p:cNvPr id="292" name="Oval 291">
                <a:extLst>
                  <a:ext uri="{FF2B5EF4-FFF2-40B4-BE49-F238E27FC236}">
                    <a16:creationId xmlns:a16="http://schemas.microsoft.com/office/drawing/2014/main" id="{22164CFC-C311-26DA-BD93-A9F2574CAC30}"/>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3" name="Oval 292">
                <a:extLst>
                  <a:ext uri="{FF2B5EF4-FFF2-40B4-BE49-F238E27FC236}">
                    <a16:creationId xmlns:a16="http://schemas.microsoft.com/office/drawing/2014/main" id="{22CE2B84-BFA2-AA9A-1F6D-C15F44E3CE49}"/>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4" name="Oval 293">
                <a:extLst>
                  <a:ext uri="{FF2B5EF4-FFF2-40B4-BE49-F238E27FC236}">
                    <a16:creationId xmlns:a16="http://schemas.microsoft.com/office/drawing/2014/main" id="{714F0E42-EBCD-1301-F079-9C2A27D997A8}"/>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5" name="Oval 294">
                <a:extLst>
                  <a:ext uri="{FF2B5EF4-FFF2-40B4-BE49-F238E27FC236}">
                    <a16:creationId xmlns:a16="http://schemas.microsoft.com/office/drawing/2014/main" id="{E3F67A30-D75B-F8C3-B3D3-58A1BD8356DA}"/>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6" name="Oval 295">
                <a:extLst>
                  <a:ext uri="{FF2B5EF4-FFF2-40B4-BE49-F238E27FC236}">
                    <a16:creationId xmlns:a16="http://schemas.microsoft.com/office/drawing/2014/main" id="{385872EB-5F0C-6148-2566-A0A3A077FFBF}"/>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7" name="Oval 296">
                <a:extLst>
                  <a:ext uri="{FF2B5EF4-FFF2-40B4-BE49-F238E27FC236}">
                    <a16:creationId xmlns:a16="http://schemas.microsoft.com/office/drawing/2014/main" id="{063BBD34-B78D-3539-E9D9-EF9C74C42502}"/>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8" name="Oval 297">
                <a:extLst>
                  <a:ext uri="{FF2B5EF4-FFF2-40B4-BE49-F238E27FC236}">
                    <a16:creationId xmlns:a16="http://schemas.microsoft.com/office/drawing/2014/main" id="{96097405-58BF-CD90-86F5-D7F0B4DDC148}"/>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9" name="Oval 298">
                <a:extLst>
                  <a:ext uri="{FF2B5EF4-FFF2-40B4-BE49-F238E27FC236}">
                    <a16:creationId xmlns:a16="http://schemas.microsoft.com/office/drawing/2014/main" id="{4F35A41A-F231-7CF7-DEA7-78ED283EF5AF}"/>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0" name="Oval 299">
                <a:extLst>
                  <a:ext uri="{FF2B5EF4-FFF2-40B4-BE49-F238E27FC236}">
                    <a16:creationId xmlns:a16="http://schemas.microsoft.com/office/drawing/2014/main" id="{B67652D5-42A8-89AC-F1FA-753F6D2A0A25}"/>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1" name="Oval 300">
                <a:extLst>
                  <a:ext uri="{FF2B5EF4-FFF2-40B4-BE49-F238E27FC236}">
                    <a16:creationId xmlns:a16="http://schemas.microsoft.com/office/drawing/2014/main" id="{24D9247D-3F73-8CA9-9770-90FDE2B1F936}"/>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2" name="Oval 301">
                <a:extLst>
                  <a:ext uri="{FF2B5EF4-FFF2-40B4-BE49-F238E27FC236}">
                    <a16:creationId xmlns:a16="http://schemas.microsoft.com/office/drawing/2014/main" id="{3AE17D0E-4FCF-EBEB-59C8-C3EDD36FCD75}"/>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3" name="Oval 302">
                <a:extLst>
                  <a:ext uri="{FF2B5EF4-FFF2-40B4-BE49-F238E27FC236}">
                    <a16:creationId xmlns:a16="http://schemas.microsoft.com/office/drawing/2014/main" id="{5130D884-61CC-EAF0-7AF0-EB1F8659EA79}"/>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4" name="Oval 303">
                <a:extLst>
                  <a:ext uri="{FF2B5EF4-FFF2-40B4-BE49-F238E27FC236}">
                    <a16:creationId xmlns:a16="http://schemas.microsoft.com/office/drawing/2014/main" id="{2D82E203-6CC2-3ED8-D886-EAF5CCDD9774}"/>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5" name="Oval 304">
                <a:extLst>
                  <a:ext uri="{FF2B5EF4-FFF2-40B4-BE49-F238E27FC236}">
                    <a16:creationId xmlns:a16="http://schemas.microsoft.com/office/drawing/2014/main" id="{9182726C-06EE-C844-58D6-E0E3AF1A52E2}"/>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6" name="Oval 305">
                <a:extLst>
                  <a:ext uri="{FF2B5EF4-FFF2-40B4-BE49-F238E27FC236}">
                    <a16:creationId xmlns:a16="http://schemas.microsoft.com/office/drawing/2014/main" id="{A4B241E1-95D0-2A32-C1DF-E87B908C1DA7}"/>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7" name="Oval 306">
                <a:extLst>
                  <a:ext uri="{FF2B5EF4-FFF2-40B4-BE49-F238E27FC236}">
                    <a16:creationId xmlns:a16="http://schemas.microsoft.com/office/drawing/2014/main" id="{FFB92B7F-4BAB-890D-B4FA-64C310C94773}"/>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8" name="Oval 307">
                <a:extLst>
                  <a:ext uri="{FF2B5EF4-FFF2-40B4-BE49-F238E27FC236}">
                    <a16:creationId xmlns:a16="http://schemas.microsoft.com/office/drawing/2014/main" id="{EC97DAA2-D68E-66CC-6025-082A2CFFA6A8}"/>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9" name="Oval 308">
                <a:extLst>
                  <a:ext uri="{FF2B5EF4-FFF2-40B4-BE49-F238E27FC236}">
                    <a16:creationId xmlns:a16="http://schemas.microsoft.com/office/drawing/2014/main" id="{1AA89925-74BF-1C4C-4CC5-3BFFBEB7E9D2}"/>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10" name="Oval 309">
                <a:extLst>
                  <a:ext uri="{FF2B5EF4-FFF2-40B4-BE49-F238E27FC236}">
                    <a16:creationId xmlns:a16="http://schemas.microsoft.com/office/drawing/2014/main" id="{BEA34CA0-632E-0E99-6BB3-BE0C3DDC55B5}"/>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252" name="Group 251">
              <a:extLst>
                <a:ext uri="{FF2B5EF4-FFF2-40B4-BE49-F238E27FC236}">
                  <a16:creationId xmlns:a16="http://schemas.microsoft.com/office/drawing/2014/main" id="{6BFB43EE-9F85-BF75-D6C9-C98D0783A687}"/>
                </a:ext>
              </a:extLst>
            </p:cNvPr>
            <p:cNvGrpSpPr/>
            <p:nvPr/>
          </p:nvGrpSpPr>
          <p:grpSpPr>
            <a:xfrm rot="5400000">
              <a:off x="4337718" y="922971"/>
              <a:ext cx="354068" cy="1514520"/>
              <a:chOff x="6633355" y="698930"/>
              <a:chExt cx="472090" cy="2019360"/>
            </a:xfrm>
          </p:grpSpPr>
          <p:sp>
            <p:nvSpPr>
              <p:cNvPr id="273" name="Oval 272">
                <a:extLst>
                  <a:ext uri="{FF2B5EF4-FFF2-40B4-BE49-F238E27FC236}">
                    <a16:creationId xmlns:a16="http://schemas.microsoft.com/office/drawing/2014/main" id="{5F644AC3-1B41-8DDC-9455-95860B680C98}"/>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4" name="Oval 273">
                <a:extLst>
                  <a:ext uri="{FF2B5EF4-FFF2-40B4-BE49-F238E27FC236}">
                    <a16:creationId xmlns:a16="http://schemas.microsoft.com/office/drawing/2014/main" id="{C6B8BAC5-0289-686F-F57E-3C34BF401ED6}"/>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5" name="Oval 274">
                <a:extLst>
                  <a:ext uri="{FF2B5EF4-FFF2-40B4-BE49-F238E27FC236}">
                    <a16:creationId xmlns:a16="http://schemas.microsoft.com/office/drawing/2014/main" id="{34B457BA-FF9C-6753-E978-4F791934F9CF}"/>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6" name="Oval 275">
                <a:extLst>
                  <a:ext uri="{FF2B5EF4-FFF2-40B4-BE49-F238E27FC236}">
                    <a16:creationId xmlns:a16="http://schemas.microsoft.com/office/drawing/2014/main" id="{E08A3012-627B-B77E-688A-4B82219E76C2}"/>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7" name="Oval 276">
                <a:extLst>
                  <a:ext uri="{FF2B5EF4-FFF2-40B4-BE49-F238E27FC236}">
                    <a16:creationId xmlns:a16="http://schemas.microsoft.com/office/drawing/2014/main" id="{118FD334-C423-B6A0-E824-A568CDE0682A}"/>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8" name="Oval 277">
                <a:extLst>
                  <a:ext uri="{FF2B5EF4-FFF2-40B4-BE49-F238E27FC236}">
                    <a16:creationId xmlns:a16="http://schemas.microsoft.com/office/drawing/2014/main" id="{18A3A95E-7F7D-8561-B609-4F297E5EDE3E}"/>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9" name="Oval 278">
                <a:extLst>
                  <a:ext uri="{FF2B5EF4-FFF2-40B4-BE49-F238E27FC236}">
                    <a16:creationId xmlns:a16="http://schemas.microsoft.com/office/drawing/2014/main" id="{051BD7D7-12FD-C90D-D894-3FEDF71F4581}"/>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0" name="Oval 279">
                <a:extLst>
                  <a:ext uri="{FF2B5EF4-FFF2-40B4-BE49-F238E27FC236}">
                    <a16:creationId xmlns:a16="http://schemas.microsoft.com/office/drawing/2014/main" id="{89B16682-A03E-E2C3-175D-A469C80F3892}"/>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1" name="Oval 280">
                <a:extLst>
                  <a:ext uri="{FF2B5EF4-FFF2-40B4-BE49-F238E27FC236}">
                    <a16:creationId xmlns:a16="http://schemas.microsoft.com/office/drawing/2014/main" id="{5209D1BE-0106-C085-560F-AA21CE78CA5C}"/>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2" name="Oval 281">
                <a:extLst>
                  <a:ext uri="{FF2B5EF4-FFF2-40B4-BE49-F238E27FC236}">
                    <a16:creationId xmlns:a16="http://schemas.microsoft.com/office/drawing/2014/main" id="{62FE378B-B9EE-FAAE-7A9D-2653B0C0EC8C}"/>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3" name="Oval 282">
                <a:extLst>
                  <a:ext uri="{FF2B5EF4-FFF2-40B4-BE49-F238E27FC236}">
                    <a16:creationId xmlns:a16="http://schemas.microsoft.com/office/drawing/2014/main" id="{6010B128-1057-21F2-4ED2-11FAEB6D7736}"/>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4" name="Oval 283">
                <a:extLst>
                  <a:ext uri="{FF2B5EF4-FFF2-40B4-BE49-F238E27FC236}">
                    <a16:creationId xmlns:a16="http://schemas.microsoft.com/office/drawing/2014/main" id="{704CDE4E-5EEC-2F54-943E-D885B4B3C473}"/>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5" name="Oval 284">
                <a:extLst>
                  <a:ext uri="{FF2B5EF4-FFF2-40B4-BE49-F238E27FC236}">
                    <a16:creationId xmlns:a16="http://schemas.microsoft.com/office/drawing/2014/main" id="{47CBC26C-35BD-BACF-FA05-D6C7D75E0220}"/>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6" name="Oval 285">
                <a:extLst>
                  <a:ext uri="{FF2B5EF4-FFF2-40B4-BE49-F238E27FC236}">
                    <a16:creationId xmlns:a16="http://schemas.microsoft.com/office/drawing/2014/main" id="{AB7D8B04-AF0F-B86F-DB15-C61613964375}"/>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7" name="Oval 286">
                <a:extLst>
                  <a:ext uri="{FF2B5EF4-FFF2-40B4-BE49-F238E27FC236}">
                    <a16:creationId xmlns:a16="http://schemas.microsoft.com/office/drawing/2014/main" id="{DE73999C-F0D7-3F8A-85DC-F0DF474FE771}"/>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8" name="Oval 287">
                <a:extLst>
                  <a:ext uri="{FF2B5EF4-FFF2-40B4-BE49-F238E27FC236}">
                    <a16:creationId xmlns:a16="http://schemas.microsoft.com/office/drawing/2014/main" id="{F68B6EA3-EFE2-0839-B319-3028082F655C}"/>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9" name="Oval 288">
                <a:extLst>
                  <a:ext uri="{FF2B5EF4-FFF2-40B4-BE49-F238E27FC236}">
                    <a16:creationId xmlns:a16="http://schemas.microsoft.com/office/drawing/2014/main" id="{2122B397-7055-F878-4715-16B67AAFE934}"/>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0" name="Oval 289">
                <a:extLst>
                  <a:ext uri="{FF2B5EF4-FFF2-40B4-BE49-F238E27FC236}">
                    <a16:creationId xmlns:a16="http://schemas.microsoft.com/office/drawing/2014/main" id="{B49F001B-0627-7A15-7023-726E81F2C3AC}"/>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1" name="Oval 290">
                <a:extLst>
                  <a:ext uri="{FF2B5EF4-FFF2-40B4-BE49-F238E27FC236}">
                    <a16:creationId xmlns:a16="http://schemas.microsoft.com/office/drawing/2014/main" id="{9A12E6AA-0AC9-5243-BA44-36EFDE00D9EB}"/>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253" name="Group 252">
              <a:extLst>
                <a:ext uri="{FF2B5EF4-FFF2-40B4-BE49-F238E27FC236}">
                  <a16:creationId xmlns:a16="http://schemas.microsoft.com/office/drawing/2014/main" id="{6C6C1329-D896-C892-DB4A-0D096ADF2955}"/>
                </a:ext>
              </a:extLst>
            </p:cNvPr>
            <p:cNvGrpSpPr/>
            <p:nvPr/>
          </p:nvGrpSpPr>
          <p:grpSpPr>
            <a:xfrm rot="5400000">
              <a:off x="4392732" y="421983"/>
              <a:ext cx="354068" cy="1514520"/>
              <a:chOff x="6633355" y="698930"/>
              <a:chExt cx="472090" cy="2019360"/>
            </a:xfrm>
          </p:grpSpPr>
          <p:sp>
            <p:nvSpPr>
              <p:cNvPr id="254" name="Oval 253">
                <a:extLst>
                  <a:ext uri="{FF2B5EF4-FFF2-40B4-BE49-F238E27FC236}">
                    <a16:creationId xmlns:a16="http://schemas.microsoft.com/office/drawing/2014/main" id="{08F382E0-BF13-C72A-8003-B4D35B999D20}"/>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55" name="Oval 254">
                <a:extLst>
                  <a:ext uri="{FF2B5EF4-FFF2-40B4-BE49-F238E27FC236}">
                    <a16:creationId xmlns:a16="http://schemas.microsoft.com/office/drawing/2014/main" id="{AFD49680-18C2-07C1-FEFB-0A00F72AFC22}"/>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56" name="Oval 255">
                <a:extLst>
                  <a:ext uri="{FF2B5EF4-FFF2-40B4-BE49-F238E27FC236}">
                    <a16:creationId xmlns:a16="http://schemas.microsoft.com/office/drawing/2014/main" id="{63F4905D-12F4-DC80-5803-2CD3CE499A13}"/>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57" name="Oval 256">
                <a:extLst>
                  <a:ext uri="{FF2B5EF4-FFF2-40B4-BE49-F238E27FC236}">
                    <a16:creationId xmlns:a16="http://schemas.microsoft.com/office/drawing/2014/main" id="{5836D09E-457F-94CB-8344-AAAE59CA00BD}"/>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58" name="Oval 257">
                <a:extLst>
                  <a:ext uri="{FF2B5EF4-FFF2-40B4-BE49-F238E27FC236}">
                    <a16:creationId xmlns:a16="http://schemas.microsoft.com/office/drawing/2014/main" id="{450E80BC-4F35-65C0-B006-66691EBE5BE5}"/>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59" name="Oval 258">
                <a:extLst>
                  <a:ext uri="{FF2B5EF4-FFF2-40B4-BE49-F238E27FC236}">
                    <a16:creationId xmlns:a16="http://schemas.microsoft.com/office/drawing/2014/main" id="{5A1A60D9-2156-84C4-FD84-ADC61C0AF2DC}"/>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0" name="Oval 259">
                <a:extLst>
                  <a:ext uri="{FF2B5EF4-FFF2-40B4-BE49-F238E27FC236}">
                    <a16:creationId xmlns:a16="http://schemas.microsoft.com/office/drawing/2014/main" id="{7D93D920-C113-2F8C-83D1-6044900E93BE}"/>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1" name="Oval 260">
                <a:extLst>
                  <a:ext uri="{FF2B5EF4-FFF2-40B4-BE49-F238E27FC236}">
                    <a16:creationId xmlns:a16="http://schemas.microsoft.com/office/drawing/2014/main" id="{226143A3-09BB-86D1-F33B-9015E921D6AD}"/>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2" name="Oval 261">
                <a:extLst>
                  <a:ext uri="{FF2B5EF4-FFF2-40B4-BE49-F238E27FC236}">
                    <a16:creationId xmlns:a16="http://schemas.microsoft.com/office/drawing/2014/main" id="{9955E75E-31D4-EAF3-C036-27D0158E157F}"/>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3" name="Oval 262">
                <a:extLst>
                  <a:ext uri="{FF2B5EF4-FFF2-40B4-BE49-F238E27FC236}">
                    <a16:creationId xmlns:a16="http://schemas.microsoft.com/office/drawing/2014/main" id="{DEA1A056-6D2B-CF4E-5D18-69D5D6A3867C}"/>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4" name="Oval 263">
                <a:extLst>
                  <a:ext uri="{FF2B5EF4-FFF2-40B4-BE49-F238E27FC236}">
                    <a16:creationId xmlns:a16="http://schemas.microsoft.com/office/drawing/2014/main" id="{D612FA96-DEF4-2843-928C-15BFF75EE8ED}"/>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5" name="Oval 264">
                <a:extLst>
                  <a:ext uri="{FF2B5EF4-FFF2-40B4-BE49-F238E27FC236}">
                    <a16:creationId xmlns:a16="http://schemas.microsoft.com/office/drawing/2014/main" id="{B9742E80-BF1E-457D-0D16-837A75F6C413}"/>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6" name="Oval 265">
                <a:extLst>
                  <a:ext uri="{FF2B5EF4-FFF2-40B4-BE49-F238E27FC236}">
                    <a16:creationId xmlns:a16="http://schemas.microsoft.com/office/drawing/2014/main" id="{BE8E6094-B390-3010-57B6-B08D95FAF5C7}"/>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7" name="Oval 266">
                <a:extLst>
                  <a:ext uri="{FF2B5EF4-FFF2-40B4-BE49-F238E27FC236}">
                    <a16:creationId xmlns:a16="http://schemas.microsoft.com/office/drawing/2014/main" id="{A6B4811F-9070-A48E-3CBF-DEABE1B96CB1}"/>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8" name="Oval 267">
                <a:extLst>
                  <a:ext uri="{FF2B5EF4-FFF2-40B4-BE49-F238E27FC236}">
                    <a16:creationId xmlns:a16="http://schemas.microsoft.com/office/drawing/2014/main" id="{457401B1-FB7D-B836-7328-8FCDA0CD1728}"/>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9" name="Oval 268">
                <a:extLst>
                  <a:ext uri="{FF2B5EF4-FFF2-40B4-BE49-F238E27FC236}">
                    <a16:creationId xmlns:a16="http://schemas.microsoft.com/office/drawing/2014/main" id="{2BAFD86B-B7BB-9817-CB54-C5D74170CB70}"/>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0" name="Oval 269">
                <a:extLst>
                  <a:ext uri="{FF2B5EF4-FFF2-40B4-BE49-F238E27FC236}">
                    <a16:creationId xmlns:a16="http://schemas.microsoft.com/office/drawing/2014/main" id="{2FAB8012-1894-39BD-3055-1EE20AEB3A94}"/>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1" name="Oval 270">
                <a:extLst>
                  <a:ext uri="{FF2B5EF4-FFF2-40B4-BE49-F238E27FC236}">
                    <a16:creationId xmlns:a16="http://schemas.microsoft.com/office/drawing/2014/main" id="{BA5E711D-A9D8-430C-F60C-C2D07FC156A0}"/>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2" name="Oval 271">
                <a:extLst>
                  <a:ext uri="{FF2B5EF4-FFF2-40B4-BE49-F238E27FC236}">
                    <a16:creationId xmlns:a16="http://schemas.microsoft.com/office/drawing/2014/main" id="{9348B064-481D-0BD3-A8AB-9B844BEFB61E}"/>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grpSp>
        <p:nvGrpSpPr>
          <p:cNvPr id="311" name="Group 310">
            <a:extLst>
              <a:ext uri="{FF2B5EF4-FFF2-40B4-BE49-F238E27FC236}">
                <a16:creationId xmlns:a16="http://schemas.microsoft.com/office/drawing/2014/main" id="{09E9CFC6-966D-51D2-71EB-3E778727D016}"/>
              </a:ext>
            </a:extLst>
          </p:cNvPr>
          <p:cNvGrpSpPr/>
          <p:nvPr/>
        </p:nvGrpSpPr>
        <p:grpSpPr>
          <a:xfrm>
            <a:off x="5610386" y="3808406"/>
            <a:ext cx="640313" cy="1742851"/>
            <a:chOff x="6133988" y="4446455"/>
            <a:chExt cx="640313" cy="1827514"/>
          </a:xfrm>
        </p:grpSpPr>
        <p:grpSp>
          <p:nvGrpSpPr>
            <p:cNvPr id="312" name="Group 3">
              <a:extLst>
                <a:ext uri="{FF2B5EF4-FFF2-40B4-BE49-F238E27FC236}">
                  <a16:creationId xmlns:a16="http://schemas.microsoft.com/office/drawing/2014/main" id="{719EC72F-653B-1150-5EF9-C0A7544C367B}"/>
                </a:ext>
              </a:extLst>
            </p:cNvPr>
            <p:cNvGrpSpPr/>
            <p:nvPr/>
          </p:nvGrpSpPr>
          <p:grpSpPr>
            <a:xfrm>
              <a:off x="6133988" y="4446455"/>
              <a:ext cx="619262" cy="1180741"/>
              <a:chOff x="5663350" y="5063895"/>
              <a:chExt cx="825683" cy="1574322"/>
            </a:xfrm>
          </p:grpSpPr>
          <p:sp>
            <p:nvSpPr>
              <p:cNvPr id="322" name="Oval 321">
                <a:extLst>
                  <a:ext uri="{FF2B5EF4-FFF2-40B4-BE49-F238E27FC236}">
                    <a16:creationId xmlns:a16="http://schemas.microsoft.com/office/drawing/2014/main" id="{533A6E79-7976-3846-40DA-EA13F8831673}"/>
                  </a:ext>
                </a:extLst>
              </p:cNvPr>
              <p:cNvSpPr/>
              <p:nvPr/>
            </p:nvSpPr>
            <p:spPr>
              <a:xfrm>
                <a:off x="6250095" y="6397953"/>
                <a:ext cx="206374" cy="240264"/>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23" name="Oval 322">
                <a:extLst>
                  <a:ext uri="{FF2B5EF4-FFF2-40B4-BE49-F238E27FC236}">
                    <a16:creationId xmlns:a16="http://schemas.microsoft.com/office/drawing/2014/main" id="{8B1E4F2F-BD37-DD50-7660-9E41C9764C4B}"/>
                  </a:ext>
                </a:extLst>
              </p:cNvPr>
              <p:cNvSpPr/>
              <p:nvPr/>
            </p:nvSpPr>
            <p:spPr>
              <a:xfrm>
                <a:off x="6282659" y="5379746"/>
                <a:ext cx="206374" cy="240264"/>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24" name="Oval 323">
                <a:extLst>
                  <a:ext uri="{FF2B5EF4-FFF2-40B4-BE49-F238E27FC236}">
                    <a16:creationId xmlns:a16="http://schemas.microsoft.com/office/drawing/2014/main" id="{63A36B56-F279-F2ED-CA08-B7CA57EA1224}"/>
                  </a:ext>
                </a:extLst>
              </p:cNvPr>
              <p:cNvSpPr/>
              <p:nvPr/>
            </p:nvSpPr>
            <p:spPr>
              <a:xfrm rot="3942739">
                <a:off x="5893244" y="6349296"/>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26" name="Oval 325">
                <a:extLst>
                  <a:ext uri="{FF2B5EF4-FFF2-40B4-BE49-F238E27FC236}">
                    <a16:creationId xmlns:a16="http://schemas.microsoft.com/office/drawing/2014/main" id="{7DF3AE1D-9444-1D35-1076-ADD56A7AB9B9}"/>
                  </a:ext>
                </a:extLst>
              </p:cNvPr>
              <p:cNvSpPr/>
              <p:nvPr/>
            </p:nvSpPr>
            <p:spPr>
              <a:xfrm>
                <a:off x="5989382" y="5957371"/>
                <a:ext cx="161946" cy="197421"/>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27" name="Oval 326">
                <a:extLst>
                  <a:ext uri="{FF2B5EF4-FFF2-40B4-BE49-F238E27FC236}">
                    <a16:creationId xmlns:a16="http://schemas.microsoft.com/office/drawing/2014/main" id="{717F59BD-6865-7FBA-7F24-8A80FB98D71F}"/>
                  </a:ext>
                </a:extLst>
              </p:cNvPr>
              <p:cNvSpPr/>
              <p:nvPr/>
            </p:nvSpPr>
            <p:spPr>
              <a:xfrm>
                <a:off x="6156346" y="5665275"/>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29" name="Oval 328">
                <a:extLst>
                  <a:ext uri="{FF2B5EF4-FFF2-40B4-BE49-F238E27FC236}">
                    <a16:creationId xmlns:a16="http://schemas.microsoft.com/office/drawing/2014/main" id="{CD59747E-B8FE-259B-9F2F-C3B3ABB7A0C1}"/>
                  </a:ext>
                </a:extLst>
              </p:cNvPr>
              <p:cNvSpPr/>
              <p:nvPr/>
            </p:nvSpPr>
            <p:spPr>
              <a:xfrm rot="5041617">
                <a:off x="6040232" y="5072434"/>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31" name="Oval 330">
                <a:extLst>
                  <a:ext uri="{FF2B5EF4-FFF2-40B4-BE49-F238E27FC236}">
                    <a16:creationId xmlns:a16="http://schemas.microsoft.com/office/drawing/2014/main" id="{7FBC15F3-2416-B65E-C55D-F58A678F5BEE}"/>
                  </a:ext>
                </a:extLst>
              </p:cNvPr>
              <p:cNvSpPr/>
              <p:nvPr/>
            </p:nvSpPr>
            <p:spPr>
              <a:xfrm rot="3942739">
                <a:off x="5880915" y="5379716"/>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34" name="Rectangle 333">
                <a:extLst>
                  <a:ext uri="{FF2B5EF4-FFF2-40B4-BE49-F238E27FC236}">
                    <a16:creationId xmlns:a16="http://schemas.microsoft.com/office/drawing/2014/main" id="{EC59BD78-DE8E-EDAB-26A8-A90E22F8B9C5}"/>
                  </a:ext>
                </a:extLst>
              </p:cNvPr>
              <p:cNvSpPr/>
              <p:nvPr/>
            </p:nvSpPr>
            <p:spPr>
              <a:xfrm rot="5856299">
                <a:off x="5093708" y="5761606"/>
                <a:ext cx="1188769" cy="49485"/>
              </a:xfrm>
              <a:prstGeom prst="rect">
                <a:avLst/>
              </a:prstGeom>
              <a:solidFill>
                <a:srgbClr val="663300"/>
              </a:solidFill>
              <a:ln>
                <a:solidFill>
                  <a:srgbClr val="462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grpSp>
        <p:sp>
          <p:nvSpPr>
            <p:cNvPr id="313" name="Rectangle 312">
              <a:extLst>
                <a:ext uri="{FF2B5EF4-FFF2-40B4-BE49-F238E27FC236}">
                  <a16:creationId xmlns:a16="http://schemas.microsoft.com/office/drawing/2014/main" id="{DF8EE6D7-A9EA-196D-DC62-AE7597FE74BA}"/>
                </a:ext>
              </a:extLst>
            </p:cNvPr>
            <p:cNvSpPr/>
            <p:nvPr/>
          </p:nvSpPr>
          <p:spPr>
            <a:xfrm rot="5605970">
              <a:off x="6534844" y="5989968"/>
              <a:ext cx="356459" cy="122455"/>
            </a:xfrm>
            <a:prstGeom prst="rect">
              <a:avLst/>
            </a:prstGeom>
            <a:solidFill>
              <a:srgbClr val="663300"/>
            </a:solidFill>
            <a:ln>
              <a:solidFill>
                <a:srgbClr val="462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14" name="Oval 313">
              <a:extLst>
                <a:ext uri="{FF2B5EF4-FFF2-40B4-BE49-F238E27FC236}">
                  <a16:creationId xmlns:a16="http://schemas.microsoft.com/office/drawing/2014/main" id="{F9A820C6-8A50-9837-C108-936C4E51C998}"/>
                </a:ext>
              </a:extLst>
            </p:cNvPr>
            <p:cNvSpPr/>
            <p:nvPr/>
          </p:nvSpPr>
          <p:spPr>
            <a:xfrm>
              <a:off x="6271915" y="5721395"/>
              <a:ext cx="154780" cy="180198"/>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15" name="Oval 314">
              <a:extLst>
                <a:ext uri="{FF2B5EF4-FFF2-40B4-BE49-F238E27FC236}">
                  <a16:creationId xmlns:a16="http://schemas.microsoft.com/office/drawing/2014/main" id="{FDC53BEA-8BC6-E0DD-3413-9F25D935B276}"/>
                </a:ext>
              </a:extLst>
            </p:cNvPr>
            <p:cNvSpPr/>
            <p:nvPr/>
          </p:nvSpPr>
          <p:spPr>
            <a:xfrm>
              <a:off x="6455393" y="6121603"/>
              <a:ext cx="85794" cy="72985"/>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16" name="Oval 315">
              <a:extLst>
                <a:ext uri="{FF2B5EF4-FFF2-40B4-BE49-F238E27FC236}">
                  <a16:creationId xmlns:a16="http://schemas.microsoft.com/office/drawing/2014/main" id="{E6AB5554-F475-BB36-E468-4C13F4302EF0}"/>
                </a:ext>
              </a:extLst>
            </p:cNvPr>
            <p:cNvSpPr/>
            <p:nvPr/>
          </p:nvSpPr>
          <p:spPr>
            <a:xfrm rot="3942739">
              <a:off x="6229765" y="6194579"/>
              <a:ext cx="85794" cy="72985"/>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grpSp>
      <p:sp>
        <p:nvSpPr>
          <p:cNvPr id="2" name="Rectangle 1">
            <a:extLst>
              <a:ext uri="{FF2B5EF4-FFF2-40B4-BE49-F238E27FC236}">
                <a16:creationId xmlns:a16="http://schemas.microsoft.com/office/drawing/2014/main" id="{69E6B4EF-8632-8D8C-FAED-DFCADC3947F3}"/>
              </a:ext>
            </a:extLst>
          </p:cNvPr>
          <p:cNvSpPr/>
          <p:nvPr/>
        </p:nvSpPr>
        <p:spPr>
          <a:xfrm>
            <a:off x="5095030" y="2643693"/>
            <a:ext cx="1704162" cy="1775486"/>
          </a:xfrm>
          <a:prstGeom prst="rect">
            <a:avLst/>
          </a:prstGeom>
          <a:solidFill>
            <a:sysClr val="window" lastClr="FFFFFF">
              <a:lumMod val="75000"/>
            </a:sysClr>
          </a:solidFill>
          <a:ln w="15875" cap="rnd" cmpd="sng" algn="ctr">
            <a:solidFill>
              <a:sysClr val="window" lastClr="FFFFFF">
                <a:lumMod val="50000"/>
              </a:sys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Tree>
    <p:extLst>
      <p:ext uri="{BB962C8B-B14F-4D97-AF65-F5344CB8AC3E}">
        <p14:creationId xmlns:p14="http://schemas.microsoft.com/office/powerpoint/2010/main" val="2129650859"/>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68468A7-C3A5-9D14-1C35-8F7602909F13}"/>
              </a:ext>
            </a:extLst>
          </p:cNvPr>
          <p:cNvSpPr/>
          <p:nvPr/>
        </p:nvSpPr>
        <p:spPr>
          <a:xfrm>
            <a:off x="5408503" y="320675"/>
            <a:ext cx="1077216" cy="6400800"/>
          </a:xfrm>
          <a:prstGeom prst="roundRect">
            <a:avLst/>
          </a:prstGeom>
          <a:solidFill>
            <a:srgbClr val="1CADE4"/>
          </a:solidFill>
          <a:ln w="15875" cap="rnd" cmpd="sng" algn="ctr">
            <a:solidFill>
              <a:srgbClr val="1CADE4">
                <a:shade val="50000"/>
              </a:srgb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 name="Slide Number Placeholder 3">
            <a:extLst>
              <a:ext uri="{FF2B5EF4-FFF2-40B4-BE49-F238E27FC236}">
                <a16:creationId xmlns:a16="http://schemas.microsoft.com/office/drawing/2014/main" id="{F3E4EAFC-1722-6C45-7088-F649AEC0766B}"/>
              </a:ext>
            </a:extLst>
          </p:cNvPr>
          <p:cNvSpPr>
            <a:spLocks noGrp="1"/>
          </p:cNvSpPr>
          <p:nvPr>
            <p:ph type="sldNum" sz="quarter" idx="12"/>
          </p:nvPr>
        </p:nvSpPr>
        <p:spPr/>
        <p:txBody>
          <a:bodyPr/>
          <a:lstStyle/>
          <a:p>
            <a:fld id="{330EA680-D336-4FF7-8B7A-9848BB0A1C32}" type="slidenum">
              <a:rPr lang="en-US" smtClean="0"/>
              <a:t>292</a:t>
            </a:fld>
            <a:endParaRPr lang="en-US"/>
          </a:p>
        </p:txBody>
      </p:sp>
      <p:sp>
        <p:nvSpPr>
          <p:cNvPr id="15" name="TextBox 14">
            <a:extLst>
              <a:ext uri="{FF2B5EF4-FFF2-40B4-BE49-F238E27FC236}">
                <a16:creationId xmlns:a16="http://schemas.microsoft.com/office/drawing/2014/main" id="{DFA515A9-6081-EFE5-E87A-AA8E624E0494}"/>
              </a:ext>
            </a:extLst>
          </p:cNvPr>
          <p:cNvSpPr txBox="1"/>
          <p:nvPr/>
        </p:nvSpPr>
        <p:spPr>
          <a:xfrm>
            <a:off x="1219200" y="5661955"/>
            <a:ext cx="1463389" cy="369332"/>
          </a:xfrm>
          <a:prstGeom prst="rect">
            <a:avLst/>
          </a:prstGeom>
          <a:noFill/>
        </p:spPr>
        <p:txBody>
          <a:bodyPr wrap="square" rtlCol="0">
            <a:spAutoFit/>
          </a:bodyPr>
          <a:lstStyle/>
          <a:p>
            <a:r>
              <a:rPr lang="en-US" dirty="0"/>
              <a:t>Stream Flow</a:t>
            </a:r>
          </a:p>
        </p:txBody>
      </p:sp>
      <p:cxnSp>
        <p:nvCxnSpPr>
          <p:cNvPr id="16" name="Straight Arrow Connector 15">
            <a:extLst>
              <a:ext uri="{FF2B5EF4-FFF2-40B4-BE49-F238E27FC236}">
                <a16:creationId xmlns:a16="http://schemas.microsoft.com/office/drawing/2014/main" id="{9D00422C-85F1-F38D-2579-409CEAB95AA2}"/>
              </a:ext>
            </a:extLst>
          </p:cNvPr>
          <p:cNvCxnSpPr/>
          <p:nvPr/>
        </p:nvCxnSpPr>
        <p:spPr>
          <a:xfrm flipV="1">
            <a:off x="1866900" y="4980418"/>
            <a:ext cx="0" cy="58218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CF4D21BD-7461-2BBB-916B-D432EF34FDCB}"/>
              </a:ext>
            </a:extLst>
          </p:cNvPr>
          <p:cNvSpPr/>
          <p:nvPr/>
        </p:nvSpPr>
        <p:spPr>
          <a:xfrm>
            <a:off x="2742198" y="2804866"/>
            <a:ext cx="6429437" cy="1453088"/>
          </a:xfrm>
          <a:prstGeom prst="roundRect">
            <a:avLst/>
          </a:prstGeom>
          <a:solidFill>
            <a:sysClr val="windowText" lastClr="000000">
              <a:lumMod val="75000"/>
              <a:lumOff val="25000"/>
            </a:sysClr>
          </a:solidFill>
          <a:ln w="15875" cap="rnd" cmpd="sng" algn="ctr">
            <a:solidFill>
              <a:sysClr val="windowText" lastClr="000000">
                <a:lumMod val="85000"/>
                <a:lumOff val="15000"/>
              </a:sys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 name="TextBox 17">
            <a:extLst>
              <a:ext uri="{FF2B5EF4-FFF2-40B4-BE49-F238E27FC236}">
                <a16:creationId xmlns:a16="http://schemas.microsoft.com/office/drawing/2014/main" id="{1C583340-5339-87E0-76E2-9321C5ABC07D}"/>
              </a:ext>
            </a:extLst>
          </p:cNvPr>
          <p:cNvSpPr txBox="1"/>
          <p:nvPr/>
        </p:nvSpPr>
        <p:spPr>
          <a:xfrm>
            <a:off x="2858979" y="3397028"/>
            <a:ext cx="838200" cy="369332"/>
          </a:xfrm>
          <a:prstGeom prst="rect">
            <a:avLst/>
          </a:prstGeom>
          <a:noFill/>
        </p:spPr>
        <p:txBody>
          <a:bodyPr wrap="square" rtlCol="0">
            <a:spAutoFit/>
          </a:bodyPr>
          <a:lstStyle/>
          <a:p>
            <a:r>
              <a:rPr lang="en-US" dirty="0">
                <a:solidFill>
                  <a:prstClr val="white"/>
                </a:solidFill>
                <a:latin typeface="Candara"/>
              </a:rPr>
              <a:t>Road</a:t>
            </a:r>
          </a:p>
        </p:txBody>
      </p:sp>
      <p:grpSp>
        <p:nvGrpSpPr>
          <p:cNvPr id="3" name="Group 2">
            <a:extLst>
              <a:ext uri="{FF2B5EF4-FFF2-40B4-BE49-F238E27FC236}">
                <a16:creationId xmlns:a16="http://schemas.microsoft.com/office/drawing/2014/main" id="{749D4076-C3A5-855B-ACE0-2704638EB464}"/>
              </a:ext>
            </a:extLst>
          </p:cNvPr>
          <p:cNvGrpSpPr/>
          <p:nvPr/>
        </p:nvGrpSpPr>
        <p:grpSpPr>
          <a:xfrm>
            <a:off x="5116416" y="1355678"/>
            <a:ext cx="378610" cy="1509896"/>
            <a:chOff x="5031332" y="666630"/>
            <a:chExt cx="504813" cy="2013195"/>
          </a:xfrm>
        </p:grpSpPr>
        <p:sp>
          <p:nvSpPr>
            <p:cNvPr id="5" name="Oval 4">
              <a:extLst>
                <a:ext uri="{FF2B5EF4-FFF2-40B4-BE49-F238E27FC236}">
                  <a16:creationId xmlns:a16="http://schemas.microsoft.com/office/drawing/2014/main" id="{F9FBCE1F-137C-1A0B-46AB-DCD52204F7DE}"/>
                </a:ext>
              </a:extLst>
            </p:cNvPr>
            <p:cNvSpPr/>
            <p:nvPr/>
          </p:nvSpPr>
          <p:spPr>
            <a:xfrm rot="16200000">
              <a:off x="5020536" y="2319182"/>
              <a:ext cx="189596" cy="132009"/>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 name="Oval 5">
              <a:extLst>
                <a:ext uri="{FF2B5EF4-FFF2-40B4-BE49-F238E27FC236}">
                  <a16:creationId xmlns:a16="http://schemas.microsoft.com/office/drawing/2014/main" id="{BF21CA5E-D6B6-9AA5-0164-F465C23E8C30}"/>
                </a:ext>
              </a:extLst>
            </p:cNvPr>
            <p:cNvSpPr/>
            <p:nvPr/>
          </p:nvSpPr>
          <p:spPr>
            <a:xfrm>
              <a:off x="5092621" y="1971405"/>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 name="Oval 6">
              <a:extLst>
                <a:ext uri="{FF2B5EF4-FFF2-40B4-BE49-F238E27FC236}">
                  <a16:creationId xmlns:a16="http://schemas.microsoft.com/office/drawing/2014/main" id="{6A9C4494-C90E-5FD0-359A-3AEC9443C969}"/>
                </a:ext>
              </a:extLst>
            </p:cNvPr>
            <p:cNvSpPr/>
            <p:nvPr/>
          </p:nvSpPr>
          <p:spPr>
            <a:xfrm>
              <a:off x="5265208" y="108038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 name="Oval 8">
              <a:extLst>
                <a:ext uri="{FF2B5EF4-FFF2-40B4-BE49-F238E27FC236}">
                  <a16:creationId xmlns:a16="http://schemas.microsoft.com/office/drawing/2014/main" id="{6C6D50E9-87D1-A7BE-3451-0225D6153A1D}"/>
                </a:ext>
              </a:extLst>
            </p:cNvPr>
            <p:cNvSpPr/>
            <p:nvPr/>
          </p:nvSpPr>
          <p:spPr>
            <a:xfrm>
              <a:off x="5144876" y="886631"/>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 name="Oval 9">
              <a:extLst>
                <a:ext uri="{FF2B5EF4-FFF2-40B4-BE49-F238E27FC236}">
                  <a16:creationId xmlns:a16="http://schemas.microsoft.com/office/drawing/2014/main" id="{5E386FA0-8FFD-BF53-2870-30822EF18B47}"/>
                </a:ext>
              </a:extLst>
            </p:cNvPr>
            <p:cNvSpPr/>
            <p:nvPr/>
          </p:nvSpPr>
          <p:spPr>
            <a:xfrm>
              <a:off x="5101264" y="2356549"/>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 name="Oval 10">
              <a:extLst>
                <a:ext uri="{FF2B5EF4-FFF2-40B4-BE49-F238E27FC236}">
                  <a16:creationId xmlns:a16="http://schemas.microsoft.com/office/drawing/2014/main" id="{3FE74B49-732F-9EB2-6AD9-9CB720B0FE60}"/>
                </a:ext>
              </a:extLst>
            </p:cNvPr>
            <p:cNvSpPr/>
            <p:nvPr/>
          </p:nvSpPr>
          <p:spPr>
            <a:xfrm>
              <a:off x="5079356" y="71603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 name="Oval 11">
              <a:extLst>
                <a:ext uri="{FF2B5EF4-FFF2-40B4-BE49-F238E27FC236}">
                  <a16:creationId xmlns:a16="http://schemas.microsoft.com/office/drawing/2014/main" id="{70089276-3B9D-69AA-3D2C-AEDA5BF3DBD8}"/>
                </a:ext>
              </a:extLst>
            </p:cNvPr>
            <p:cNvSpPr/>
            <p:nvPr/>
          </p:nvSpPr>
          <p:spPr>
            <a:xfrm>
              <a:off x="5220320" y="133991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 name="Oval 13">
              <a:extLst>
                <a:ext uri="{FF2B5EF4-FFF2-40B4-BE49-F238E27FC236}">
                  <a16:creationId xmlns:a16="http://schemas.microsoft.com/office/drawing/2014/main" id="{F8FE01B5-9B79-D176-81F5-FE4A29224E84}"/>
                </a:ext>
              </a:extLst>
            </p:cNvPr>
            <p:cNvSpPr/>
            <p:nvPr/>
          </p:nvSpPr>
          <p:spPr>
            <a:xfrm>
              <a:off x="5187033" y="184171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 name="Oval 16">
              <a:extLst>
                <a:ext uri="{FF2B5EF4-FFF2-40B4-BE49-F238E27FC236}">
                  <a16:creationId xmlns:a16="http://schemas.microsoft.com/office/drawing/2014/main" id="{CAD3F67F-6878-62BB-1FB2-175ACC685D50}"/>
                </a:ext>
              </a:extLst>
            </p:cNvPr>
            <p:cNvSpPr/>
            <p:nvPr/>
          </p:nvSpPr>
          <p:spPr>
            <a:xfrm>
              <a:off x="5310015" y="9832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 name="Oval 18">
              <a:extLst>
                <a:ext uri="{FF2B5EF4-FFF2-40B4-BE49-F238E27FC236}">
                  <a16:creationId xmlns:a16="http://schemas.microsoft.com/office/drawing/2014/main" id="{12B80B80-92E1-19D9-E192-9AACEDAC544D}"/>
                </a:ext>
              </a:extLst>
            </p:cNvPr>
            <p:cNvSpPr/>
            <p:nvPr/>
          </p:nvSpPr>
          <p:spPr>
            <a:xfrm>
              <a:off x="5327820" y="1566559"/>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 name="Oval 19">
              <a:extLst>
                <a:ext uri="{FF2B5EF4-FFF2-40B4-BE49-F238E27FC236}">
                  <a16:creationId xmlns:a16="http://schemas.microsoft.com/office/drawing/2014/main" id="{C5FCCC71-E66A-9B5B-B7E9-766C696E0B9C}"/>
                </a:ext>
              </a:extLst>
            </p:cNvPr>
            <p:cNvSpPr/>
            <p:nvPr/>
          </p:nvSpPr>
          <p:spPr>
            <a:xfrm>
              <a:off x="5321999" y="1794456"/>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 name="Oval 20">
              <a:extLst>
                <a:ext uri="{FF2B5EF4-FFF2-40B4-BE49-F238E27FC236}">
                  <a16:creationId xmlns:a16="http://schemas.microsoft.com/office/drawing/2014/main" id="{E1935A01-EB8F-2D13-66D8-039AD20FE9A2}"/>
                </a:ext>
              </a:extLst>
            </p:cNvPr>
            <p:cNvSpPr/>
            <p:nvPr/>
          </p:nvSpPr>
          <p:spPr>
            <a:xfrm>
              <a:off x="5224127" y="241131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 name="Oval 21">
              <a:extLst>
                <a:ext uri="{FF2B5EF4-FFF2-40B4-BE49-F238E27FC236}">
                  <a16:creationId xmlns:a16="http://schemas.microsoft.com/office/drawing/2014/main" id="{71C29744-D1F5-616C-14F5-F694ED602670}"/>
                </a:ext>
              </a:extLst>
            </p:cNvPr>
            <p:cNvSpPr/>
            <p:nvPr/>
          </p:nvSpPr>
          <p:spPr>
            <a:xfrm>
              <a:off x="5128294" y="666630"/>
              <a:ext cx="265067"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 name="Oval 22">
              <a:extLst>
                <a:ext uri="{FF2B5EF4-FFF2-40B4-BE49-F238E27FC236}">
                  <a16:creationId xmlns:a16="http://schemas.microsoft.com/office/drawing/2014/main" id="{1B7AE8B1-2AD8-2C69-A761-4AED5C15C396}"/>
                </a:ext>
              </a:extLst>
            </p:cNvPr>
            <p:cNvSpPr/>
            <p:nvPr/>
          </p:nvSpPr>
          <p:spPr>
            <a:xfrm rot="1674560">
              <a:off x="5062563" y="1124077"/>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 name="Oval 23">
              <a:extLst>
                <a:ext uri="{FF2B5EF4-FFF2-40B4-BE49-F238E27FC236}">
                  <a16:creationId xmlns:a16="http://schemas.microsoft.com/office/drawing/2014/main" id="{2732625B-B858-030E-072B-3114881307D9}"/>
                </a:ext>
              </a:extLst>
            </p:cNvPr>
            <p:cNvSpPr/>
            <p:nvPr/>
          </p:nvSpPr>
          <p:spPr>
            <a:xfrm rot="3942739">
              <a:off x="5206037" y="2402918"/>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5" name="Oval 24">
              <a:extLst>
                <a:ext uri="{FF2B5EF4-FFF2-40B4-BE49-F238E27FC236}">
                  <a16:creationId xmlns:a16="http://schemas.microsoft.com/office/drawing/2014/main" id="{87E4D76A-8BAF-6838-8826-C5FF280B481E}"/>
                </a:ext>
              </a:extLst>
            </p:cNvPr>
            <p:cNvSpPr/>
            <p:nvPr/>
          </p:nvSpPr>
          <p:spPr>
            <a:xfrm rot="3942739">
              <a:off x="5065358" y="142266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 name="Oval 25">
              <a:extLst>
                <a:ext uri="{FF2B5EF4-FFF2-40B4-BE49-F238E27FC236}">
                  <a16:creationId xmlns:a16="http://schemas.microsoft.com/office/drawing/2014/main" id="{AFBEF0A7-7C30-7621-14E8-E16F347775E3}"/>
                </a:ext>
              </a:extLst>
            </p:cNvPr>
            <p:cNvSpPr/>
            <p:nvPr/>
          </p:nvSpPr>
          <p:spPr>
            <a:xfrm rot="3942739">
              <a:off x="5108815" y="2234919"/>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 name="Oval 26">
              <a:extLst>
                <a:ext uri="{FF2B5EF4-FFF2-40B4-BE49-F238E27FC236}">
                  <a16:creationId xmlns:a16="http://schemas.microsoft.com/office/drawing/2014/main" id="{B2A49563-CD46-251F-5846-7F2AC5381A74}"/>
                </a:ext>
              </a:extLst>
            </p:cNvPr>
            <p:cNvSpPr/>
            <p:nvPr/>
          </p:nvSpPr>
          <p:spPr>
            <a:xfrm rot="3942739">
              <a:off x="5168387" y="147574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 name="Oval 27">
              <a:extLst>
                <a:ext uri="{FF2B5EF4-FFF2-40B4-BE49-F238E27FC236}">
                  <a16:creationId xmlns:a16="http://schemas.microsoft.com/office/drawing/2014/main" id="{51611A95-4012-4C21-569B-A6E3DCC41802}"/>
                </a:ext>
              </a:extLst>
            </p:cNvPr>
            <p:cNvSpPr/>
            <p:nvPr/>
          </p:nvSpPr>
          <p:spPr>
            <a:xfrm rot="3942739">
              <a:off x="5033179" y="1061771"/>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 name="Oval 28">
              <a:extLst>
                <a:ext uri="{FF2B5EF4-FFF2-40B4-BE49-F238E27FC236}">
                  <a16:creationId xmlns:a16="http://schemas.microsoft.com/office/drawing/2014/main" id="{69FEFA73-8EC7-AA9F-F83B-1788A29DF782}"/>
                </a:ext>
              </a:extLst>
            </p:cNvPr>
            <p:cNvSpPr/>
            <p:nvPr/>
          </p:nvSpPr>
          <p:spPr>
            <a:xfrm>
              <a:off x="5118986" y="1586930"/>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 name="Oval 29">
              <a:extLst>
                <a:ext uri="{FF2B5EF4-FFF2-40B4-BE49-F238E27FC236}">
                  <a16:creationId xmlns:a16="http://schemas.microsoft.com/office/drawing/2014/main" id="{F0203767-8EF8-C327-B828-833E9A9D20CF}"/>
                </a:ext>
              </a:extLst>
            </p:cNvPr>
            <p:cNvSpPr/>
            <p:nvPr/>
          </p:nvSpPr>
          <p:spPr>
            <a:xfrm>
              <a:off x="5152978" y="211986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1" name="Oval 30">
              <a:extLst>
                <a:ext uri="{FF2B5EF4-FFF2-40B4-BE49-F238E27FC236}">
                  <a16:creationId xmlns:a16="http://schemas.microsoft.com/office/drawing/2014/main" id="{4CD6DF01-D931-4B60-6BEB-BA58431281DA}"/>
                </a:ext>
              </a:extLst>
            </p:cNvPr>
            <p:cNvSpPr/>
            <p:nvPr/>
          </p:nvSpPr>
          <p:spPr>
            <a:xfrm>
              <a:off x="5346160" y="2134240"/>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2" name="Oval 31">
              <a:extLst>
                <a:ext uri="{FF2B5EF4-FFF2-40B4-BE49-F238E27FC236}">
                  <a16:creationId xmlns:a16="http://schemas.microsoft.com/office/drawing/2014/main" id="{D891A762-CAC9-AA5D-0E4C-5CF8CF227E54}"/>
                </a:ext>
              </a:extLst>
            </p:cNvPr>
            <p:cNvSpPr/>
            <p:nvPr/>
          </p:nvSpPr>
          <p:spPr>
            <a:xfrm>
              <a:off x="5106151" y="18293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3" name="Oval 32">
              <a:extLst>
                <a:ext uri="{FF2B5EF4-FFF2-40B4-BE49-F238E27FC236}">
                  <a16:creationId xmlns:a16="http://schemas.microsoft.com/office/drawing/2014/main" id="{7B526593-1DC9-E31E-B97E-36752F529E84}"/>
                </a:ext>
              </a:extLst>
            </p:cNvPr>
            <p:cNvSpPr/>
            <p:nvPr/>
          </p:nvSpPr>
          <p:spPr>
            <a:xfrm>
              <a:off x="5264652" y="705341"/>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34" name="Group 33">
            <a:extLst>
              <a:ext uri="{FF2B5EF4-FFF2-40B4-BE49-F238E27FC236}">
                <a16:creationId xmlns:a16="http://schemas.microsoft.com/office/drawing/2014/main" id="{A6EC0FD6-7E71-A569-D6F7-DB18282FCD02}"/>
              </a:ext>
            </a:extLst>
          </p:cNvPr>
          <p:cNvGrpSpPr/>
          <p:nvPr/>
        </p:nvGrpSpPr>
        <p:grpSpPr>
          <a:xfrm>
            <a:off x="6363524" y="1341720"/>
            <a:ext cx="354068" cy="1514520"/>
            <a:chOff x="6633355" y="698930"/>
            <a:chExt cx="472090" cy="2019360"/>
          </a:xfrm>
        </p:grpSpPr>
        <p:sp>
          <p:nvSpPr>
            <p:cNvPr id="35" name="Oval 34">
              <a:extLst>
                <a:ext uri="{FF2B5EF4-FFF2-40B4-BE49-F238E27FC236}">
                  <a16:creationId xmlns:a16="http://schemas.microsoft.com/office/drawing/2014/main" id="{1FD2D9CA-B5A6-9B05-D7F2-439B8CD39C4B}"/>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6" name="Oval 35">
              <a:extLst>
                <a:ext uri="{FF2B5EF4-FFF2-40B4-BE49-F238E27FC236}">
                  <a16:creationId xmlns:a16="http://schemas.microsoft.com/office/drawing/2014/main" id="{EDB0FD23-5047-9533-598D-3FBAFF8F3AB4}"/>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7" name="Oval 36">
              <a:extLst>
                <a:ext uri="{FF2B5EF4-FFF2-40B4-BE49-F238E27FC236}">
                  <a16:creationId xmlns:a16="http://schemas.microsoft.com/office/drawing/2014/main" id="{A66E2F0C-7D00-BB12-CE16-5836DDB651A7}"/>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8" name="Oval 37">
              <a:extLst>
                <a:ext uri="{FF2B5EF4-FFF2-40B4-BE49-F238E27FC236}">
                  <a16:creationId xmlns:a16="http://schemas.microsoft.com/office/drawing/2014/main" id="{0C3A788E-93EF-3124-1C42-1FB3AE4D2BF4}"/>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9" name="Oval 38">
              <a:extLst>
                <a:ext uri="{FF2B5EF4-FFF2-40B4-BE49-F238E27FC236}">
                  <a16:creationId xmlns:a16="http://schemas.microsoft.com/office/drawing/2014/main" id="{ACE32C73-CB6A-B527-C823-B4587E3FA6FA}"/>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0" name="Oval 39">
              <a:extLst>
                <a:ext uri="{FF2B5EF4-FFF2-40B4-BE49-F238E27FC236}">
                  <a16:creationId xmlns:a16="http://schemas.microsoft.com/office/drawing/2014/main" id="{7CB68AE5-7744-8A54-8B4D-EE9B113702E5}"/>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1" name="Oval 40">
              <a:extLst>
                <a:ext uri="{FF2B5EF4-FFF2-40B4-BE49-F238E27FC236}">
                  <a16:creationId xmlns:a16="http://schemas.microsoft.com/office/drawing/2014/main" id="{09C12377-B922-65ED-8399-48C73133A4FA}"/>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2" name="Oval 41">
              <a:extLst>
                <a:ext uri="{FF2B5EF4-FFF2-40B4-BE49-F238E27FC236}">
                  <a16:creationId xmlns:a16="http://schemas.microsoft.com/office/drawing/2014/main" id="{0643322B-0AEC-1779-EDBF-8DB829B39669}"/>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3" name="Oval 42">
              <a:extLst>
                <a:ext uri="{FF2B5EF4-FFF2-40B4-BE49-F238E27FC236}">
                  <a16:creationId xmlns:a16="http://schemas.microsoft.com/office/drawing/2014/main" id="{65985479-D6A8-E942-6DCD-480CD563F806}"/>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4" name="Oval 43">
              <a:extLst>
                <a:ext uri="{FF2B5EF4-FFF2-40B4-BE49-F238E27FC236}">
                  <a16:creationId xmlns:a16="http://schemas.microsoft.com/office/drawing/2014/main" id="{CE8E13B5-4D51-A255-7DF6-766FEA04B850}"/>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5" name="Oval 44">
              <a:extLst>
                <a:ext uri="{FF2B5EF4-FFF2-40B4-BE49-F238E27FC236}">
                  <a16:creationId xmlns:a16="http://schemas.microsoft.com/office/drawing/2014/main" id="{13882A2E-7F5C-D03B-BFEA-6E56058B7F69}"/>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6" name="Oval 45">
              <a:extLst>
                <a:ext uri="{FF2B5EF4-FFF2-40B4-BE49-F238E27FC236}">
                  <a16:creationId xmlns:a16="http://schemas.microsoft.com/office/drawing/2014/main" id="{7DD8ECC6-DD87-36D4-8B8D-C2AADCD3AA51}"/>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7" name="Oval 46">
              <a:extLst>
                <a:ext uri="{FF2B5EF4-FFF2-40B4-BE49-F238E27FC236}">
                  <a16:creationId xmlns:a16="http://schemas.microsoft.com/office/drawing/2014/main" id="{569FCDC6-474A-089A-D259-5EDAB2FC2DCE}"/>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8" name="Oval 47">
              <a:extLst>
                <a:ext uri="{FF2B5EF4-FFF2-40B4-BE49-F238E27FC236}">
                  <a16:creationId xmlns:a16="http://schemas.microsoft.com/office/drawing/2014/main" id="{EEDCCE16-E3D3-1A20-FF64-1ADD59960B38}"/>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9" name="Oval 48">
              <a:extLst>
                <a:ext uri="{FF2B5EF4-FFF2-40B4-BE49-F238E27FC236}">
                  <a16:creationId xmlns:a16="http://schemas.microsoft.com/office/drawing/2014/main" id="{89DBAB0A-D81F-3A3B-19C3-8B743281ACA8}"/>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0" name="Oval 49">
              <a:extLst>
                <a:ext uri="{FF2B5EF4-FFF2-40B4-BE49-F238E27FC236}">
                  <a16:creationId xmlns:a16="http://schemas.microsoft.com/office/drawing/2014/main" id="{117653C0-5877-C7A9-E7A6-6ABCD8F6D288}"/>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1" name="Oval 50">
              <a:extLst>
                <a:ext uri="{FF2B5EF4-FFF2-40B4-BE49-F238E27FC236}">
                  <a16:creationId xmlns:a16="http://schemas.microsoft.com/office/drawing/2014/main" id="{41B22B5A-798F-9502-64CB-FA2165EEBA4B}"/>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2" name="Oval 51">
              <a:extLst>
                <a:ext uri="{FF2B5EF4-FFF2-40B4-BE49-F238E27FC236}">
                  <a16:creationId xmlns:a16="http://schemas.microsoft.com/office/drawing/2014/main" id="{A56D6F6C-0401-9032-AB0C-6C84216AE74F}"/>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3" name="Oval 52">
              <a:extLst>
                <a:ext uri="{FF2B5EF4-FFF2-40B4-BE49-F238E27FC236}">
                  <a16:creationId xmlns:a16="http://schemas.microsoft.com/office/drawing/2014/main" id="{7CB89B7D-3987-D5D3-0D14-690FDC725614}"/>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54" name="Group 53">
            <a:extLst>
              <a:ext uri="{FF2B5EF4-FFF2-40B4-BE49-F238E27FC236}">
                <a16:creationId xmlns:a16="http://schemas.microsoft.com/office/drawing/2014/main" id="{C74C17C2-FA1D-27C5-0305-3FBB8508B848}"/>
              </a:ext>
            </a:extLst>
          </p:cNvPr>
          <p:cNvGrpSpPr/>
          <p:nvPr/>
        </p:nvGrpSpPr>
        <p:grpSpPr>
          <a:xfrm>
            <a:off x="5095030" y="4359631"/>
            <a:ext cx="378610" cy="1509896"/>
            <a:chOff x="5031332" y="666630"/>
            <a:chExt cx="504813" cy="2013195"/>
          </a:xfrm>
        </p:grpSpPr>
        <p:sp>
          <p:nvSpPr>
            <p:cNvPr id="55" name="Oval 54">
              <a:extLst>
                <a:ext uri="{FF2B5EF4-FFF2-40B4-BE49-F238E27FC236}">
                  <a16:creationId xmlns:a16="http://schemas.microsoft.com/office/drawing/2014/main" id="{905BA068-3436-B577-309B-552E3ECF0FAA}"/>
                </a:ext>
              </a:extLst>
            </p:cNvPr>
            <p:cNvSpPr/>
            <p:nvPr/>
          </p:nvSpPr>
          <p:spPr>
            <a:xfrm rot="16200000">
              <a:off x="5020536" y="2319182"/>
              <a:ext cx="189596" cy="132009"/>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6" name="Oval 55">
              <a:extLst>
                <a:ext uri="{FF2B5EF4-FFF2-40B4-BE49-F238E27FC236}">
                  <a16:creationId xmlns:a16="http://schemas.microsoft.com/office/drawing/2014/main" id="{49CE1F28-963B-762A-525B-D60E55E46B19}"/>
                </a:ext>
              </a:extLst>
            </p:cNvPr>
            <p:cNvSpPr/>
            <p:nvPr/>
          </p:nvSpPr>
          <p:spPr>
            <a:xfrm>
              <a:off x="5092621" y="1971405"/>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7" name="Oval 56">
              <a:extLst>
                <a:ext uri="{FF2B5EF4-FFF2-40B4-BE49-F238E27FC236}">
                  <a16:creationId xmlns:a16="http://schemas.microsoft.com/office/drawing/2014/main" id="{3812A5A1-E3F4-11F2-581E-534B5797D230}"/>
                </a:ext>
              </a:extLst>
            </p:cNvPr>
            <p:cNvSpPr/>
            <p:nvPr/>
          </p:nvSpPr>
          <p:spPr>
            <a:xfrm>
              <a:off x="5265208" y="108038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8" name="Oval 57">
              <a:extLst>
                <a:ext uri="{FF2B5EF4-FFF2-40B4-BE49-F238E27FC236}">
                  <a16:creationId xmlns:a16="http://schemas.microsoft.com/office/drawing/2014/main" id="{85CBC5C6-55A8-5DAD-9CB5-57CE1C858DBF}"/>
                </a:ext>
              </a:extLst>
            </p:cNvPr>
            <p:cNvSpPr/>
            <p:nvPr/>
          </p:nvSpPr>
          <p:spPr>
            <a:xfrm>
              <a:off x="5144876" y="886631"/>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9" name="Oval 58">
              <a:extLst>
                <a:ext uri="{FF2B5EF4-FFF2-40B4-BE49-F238E27FC236}">
                  <a16:creationId xmlns:a16="http://schemas.microsoft.com/office/drawing/2014/main" id="{F8A4F445-4CE9-8E7B-3CBC-10AFCCB2696F}"/>
                </a:ext>
              </a:extLst>
            </p:cNvPr>
            <p:cNvSpPr/>
            <p:nvPr/>
          </p:nvSpPr>
          <p:spPr>
            <a:xfrm>
              <a:off x="5101264" y="2356549"/>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0" name="Oval 59">
              <a:extLst>
                <a:ext uri="{FF2B5EF4-FFF2-40B4-BE49-F238E27FC236}">
                  <a16:creationId xmlns:a16="http://schemas.microsoft.com/office/drawing/2014/main" id="{B7DF0A38-B586-11B2-6F53-929EB324FB6F}"/>
                </a:ext>
              </a:extLst>
            </p:cNvPr>
            <p:cNvSpPr/>
            <p:nvPr/>
          </p:nvSpPr>
          <p:spPr>
            <a:xfrm>
              <a:off x="5079356" y="71603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1" name="Oval 60">
              <a:extLst>
                <a:ext uri="{FF2B5EF4-FFF2-40B4-BE49-F238E27FC236}">
                  <a16:creationId xmlns:a16="http://schemas.microsoft.com/office/drawing/2014/main" id="{F787C6CC-C1F2-8068-ED79-E29357AA5EC4}"/>
                </a:ext>
              </a:extLst>
            </p:cNvPr>
            <p:cNvSpPr/>
            <p:nvPr/>
          </p:nvSpPr>
          <p:spPr>
            <a:xfrm>
              <a:off x="5220320" y="133991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2" name="Oval 61">
              <a:extLst>
                <a:ext uri="{FF2B5EF4-FFF2-40B4-BE49-F238E27FC236}">
                  <a16:creationId xmlns:a16="http://schemas.microsoft.com/office/drawing/2014/main" id="{AB9A84FD-C5DE-DB51-E3D3-ECB657EC65F7}"/>
                </a:ext>
              </a:extLst>
            </p:cNvPr>
            <p:cNvSpPr/>
            <p:nvPr/>
          </p:nvSpPr>
          <p:spPr>
            <a:xfrm>
              <a:off x="5187033" y="184171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3" name="Oval 62">
              <a:extLst>
                <a:ext uri="{FF2B5EF4-FFF2-40B4-BE49-F238E27FC236}">
                  <a16:creationId xmlns:a16="http://schemas.microsoft.com/office/drawing/2014/main" id="{4F4F7B8D-B152-AF2D-1DE2-C66E52FFE198}"/>
                </a:ext>
              </a:extLst>
            </p:cNvPr>
            <p:cNvSpPr/>
            <p:nvPr/>
          </p:nvSpPr>
          <p:spPr>
            <a:xfrm>
              <a:off x="5310015" y="9832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4" name="Oval 63">
              <a:extLst>
                <a:ext uri="{FF2B5EF4-FFF2-40B4-BE49-F238E27FC236}">
                  <a16:creationId xmlns:a16="http://schemas.microsoft.com/office/drawing/2014/main" id="{3B7B95BF-5421-8F4E-010E-E0DEEFD1C08D}"/>
                </a:ext>
              </a:extLst>
            </p:cNvPr>
            <p:cNvSpPr/>
            <p:nvPr/>
          </p:nvSpPr>
          <p:spPr>
            <a:xfrm>
              <a:off x="5327820" y="1566559"/>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5" name="Oval 64">
              <a:extLst>
                <a:ext uri="{FF2B5EF4-FFF2-40B4-BE49-F238E27FC236}">
                  <a16:creationId xmlns:a16="http://schemas.microsoft.com/office/drawing/2014/main" id="{DCCE56BC-68F7-2307-5F46-41B3B23F08C3}"/>
                </a:ext>
              </a:extLst>
            </p:cNvPr>
            <p:cNvSpPr/>
            <p:nvPr/>
          </p:nvSpPr>
          <p:spPr>
            <a:xfrm>
              <a:off x="5321999" y="1794456"/>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6" name="Oval 65">
              <a:extLst>
                <a:ext uri="{FF2B5EF4-FFF2-40B4-BE49-F238E27FC236}">
                  <a16:creationId xmlns:a16="http://schemas.microsoft.com/office/drawing/2014/main" id="{731768D2-99E4-C3D8-2667-D972F363B22D}"/>
                </a:ext>
              </a:extLst>
            </p:cNvPr>
            <p:cNvSpPr/>
            <p:nvPr/>
          </p:nvSpPr>
          <p:spPr>
            <a:xfrm>
              <a:off x="5224127" y="241131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7" name="Oval 66">
              <a:extLst>
                <a:ext uri="{FF2B5EF4-FFF2-40B4-BE49-F238E27FC236}">
                  <a16:creationId xmlns:a16="http://schemas.microsoft.com/office/drawing/2014/main" id="{35EAE7E4-AC5E-5BE1-B900-A594A7AADE17}"/>
                </a:ext>
              </a:extLst>
            </p:cNvPr>
            <p:cNvSpPr/>
            <p:nvPr/>
          </p:nvSpPr>
          <p:spPr>
            <a:xfrm>
              <a:off x="5128294" y="666630"/>
              <a:ext cx="265067"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8" name="Oval 67">
              <a:extLst>
                <a:ext uri="{FF2B5EF4-FFF2-40B4-BE49-F238E27FC236}">
                  <a16:creationId xmlns:a16="http://schemas.microsoft.com/office/drawing/2014/main" id="{0FEB8D76-0221-C1FA-D989-9074CC53CCCF}"/>
                </a:ext>
              </a:extLst>
            </p:cNvPr>
            <p:cNvSpPr/>
            <p:nvPr/>
          </p:nvSpPr>
          <p:spPr>
            <a:xfrm rot="1674560">
              <a:off x="5062563" y="1124077"/>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9" name="Oval 68">
              <a:extLst>
                <a:ext uri="{FF2B5EF4-FFF2-40B4-BE49-F238E27FC236}">
                  <a16:creationId xmlns:a16="http://schemas.microsoft.com/office/drawing/2014/main" id="{F41F22C7-D91F-1F70-6D1F-8B3A655D99DF}"/>
                </a:ext>
              </a:extLst>
            </p:cNvPr>
            <p:cNvSpPr/>
            <p:nvPr/>
          </p:nvSpPr>
          <p:spPr>
            <a:xfrm rot="3942739">
              <a:off x="5206037" y="2402918"/>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0" name="Oval 69">
              <a:extLst>
                <a:ext uri="{FF2B5EF4-FFF2-40B4-BE49-F238E27FC236}">
                  <a16:creationId xmlns:a16="http://schemas.microsoft.com/office/drawing/2014/main" id="{14088DF7-7922-5DE6-2100-1FAB7D7752FA}"/>
                </a:ext>
              </a:extLst>
            </p:cNvPr>
            <p:cNvSpPr/>
            <p:nvPr/>
          </p:nvSpPr>
          <p:spPr>
            <a:xfrm rot="3942739">
              <a:off x="5065358" y="142266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1" name="Oval 70">
              <a:extLst>
                <a:ext uri="{FF2B5EF4-FFF2-40B4-BE49-F238E27FC236}">
                  <a16:creationId xmlns:a16="http://schemas.microsoft.com/office/drawing/2014/main" id="{F69CBB1E-A691-FEDD-81E7-D0F2FE178CDD}"/>
                </a:ext>
              </a:extLst>
            </p:cNvPr>
            <p:cNvSpPr/>
            <p:nvPr/>
          </p:nvSpPr>
          <p:spPr>
            <a:xfrm rot="3942739">
              <a:off x="5108815" y="2234919"/>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2" name="Oval 71">
              <a:extLst>
                <a:ext uri="{FF2B5EF4-FFF2-40B4-BE49-F238E27FC236}">
                  <a16:creationId xmlns:a16="http://schemas.microsoft.com/office/drawing/2014/main" id="{C64FD0AC-812D-88B6-751B-C42AB3E9F4D8}"/>
                </a:ext>
              </a:extLst>
            </p:cNvPr>
            <p:cNvSpPr/>
            <p:nvPr/>
          </p:nvSpPr>
          <p:spPr>
            <a:xfrm rot="3942739">
              <a:off x="5168387" y="147574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3" name="Oval 72">
              <a:extLst>
                <a:ext uri="{FF2B5EF4-FFF2-40B4-BE49-F238E27FC236}">
                  <a16:creationId xmlns:a16="http://schemas.microsoft.com/office/drawing/2014/main" id="{AE5D8571-4C28-2C6B-AC85-DBFC75D9FCDD}"/>
                </a:ext>
              </a:extLst>
            </p:cNvPr>
            <p:cNvSpPr/>
            <p:nvPr/>
          </p:nvSpPr>
          <p:spPr>
            <a:xfrm rot="3942739">
              <a:off x="5033179" y="1061771"/>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4" name="Oval 73">
              <a:extLst>
                <a:ext uri="{FF2B5EF4-FFF2-40B4-BE49-F238E27FC236}">
                  <a16:creationId xmlns:a16="http://schemas.microsoft.com/office/drawing/2014/main" id="{A7CEF668-7B50-878C-8DCA-77E8B724A170}"/>
                </a:ext>
              </a:extLst>
            </p:cNvPr>
            <p:cNvSpPr/>
            <p:nvPr/>
          </p:nvSpPr>
          <p:spPr>
            <a:xfrm>
              <a:off x="5118986" y="1586930"/>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5" name="Oval 74">
              <a:extLst>
                <a:ext uri="{FF2B5EF4-FFF2-40B4-BE49-F238E27FC236}">
                  <a16:creationId xmlns:a16="http://schemas.microsoft.com/office/drawing/2014/main" id="{BB5C627C-9A46-25E2-F429-006BD8DD0E9B}"/>
                </a:ext>
              </a:extLst>
            </p:cNvPr>
            <p:cNvSpPr/>
            <p:nvPr/>
          </p:nvSpPr>
          <p:spPr>
            <a:xfrm>
              <a:off x="5152978" y="211986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6" name="Oval 75">
              <a:extLst>
                <a:ext uri="{FF2B5EF4-FFF2-40B4-BE49-F238E27FC236}">
                  <a16:creationId xmlns:a16="http://schemas.microsoft.com/office/drawing/2014/main" id="{FDEC6A8D-789A-5A7B-EF42-154E914EB1EF}"/>
                </a:ext>
              </a:extLst>
            </p:cNvPr>
            <p:cNvSpPr/>
            <p:nvPr/>
          </p:nvSpPr>
          <p:spPr>
            <a:xfrm>
              <a:off x="5346160" y="2134240"/>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7" name="Oval 76">
              <a:extLst>
                <a:ext uri="{FF2B5EF4-FFF2-40B4-BE49-F238E27FC236}">
                  <a16:creationId xmlns:a16="http://schemas.microsoft.com/office/drawing/2014/main" id="{FB5E53FC-3DCF-FF44-7EB4-02691FC19D9F}"/>
                </a:ext>
              </a:extLst>
            </p:cNvPr>
            <p:cNvSpPr/>
            <p:nvPr/>
          </p:nvSpPr>
          <p:spPr>
            <a:xfrm>
              <a:off x="5106151" y="18293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8" name="Oval 77">
              <a:extLst>
                <a:ext uri="{FF2B5EF4-FFF2-40B4-BE49-F238E27FC236}">
                  <a16:creationId xmlns:a16="http://schemas.microsoft.com/office/drawing/2014/main" id="{5FBB66DA-535D-F366-966C-500BE7D05447}"/>
                </a:ext>
              </a:extLst>
            </p:cNvPr>
            <p:cNvSpPr/>
            <p:nvPr/>
          </p:nvSpPr>
          <p:spPr>
            <a:xfrm>
              <a:off x="5264652" y="705341"/>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79" name="Group 78">
            <a:extLst>
              <a:ext uri="{FF2B5EF4-FFF2-40B4-BE49-F238E27FC236}">
                <a16:creationId xmlns:a16="http://schemas.microsoft.com/office/drawing/2014/main" id="{2605B651-2025-9FC3-6BD9-9C316D3999AA}"/>
              </a:ext>
            </a:extLst>
          </p:cNvPr>
          <p:cNvGrpSpPr/>
          <p:nvPr/>
        </p:nvGrpSpPr>
        <p:grpSpPr>
          <a:xfrm>
            <a:off x="6385935" y="4381113"/>
            <a:ext cx="354068" cy="1514520"/>
            <a:chOff x="6633355" y="698930"/>
            <a:chExt cx="472090" cy="2019360"/>
          </a:xfrm>
        </p:grpSpPr>
        <p:sp>
          <p:nvSpPr>
            <p:cNvPr id="80" name="Oval 79">
              <a:extLst>
                <a:ext uri="{FF2B5EF4-FFF2-40B4-BE49-F238E27FC236}">
                  <a16:creationId xmlns:a16="http://schemas.microsoft.com/office/drawing/2014/main" id="{1BF1BE81-F5D7-B46B-89AD-4F23B59638D1}"/>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1" name="Oval 80">
              <a:extLst>
                <a:ext uri="{FF2B5EF4-FFF2-40B4-BE49-F238E27FC236}">
                  <a16:creationId xmlns:a16="http://schemas.microsoft.com/office/drawing/2014/main" id="{160EE8DE-76A6-FEAA-4834-2DEBCF0D9A05}"/>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2" name="Oval 81">
              <a:extLst>
                <a:ext uri="{FF2B5EF4-FFF2-40B4-BE49-F238E27FC236}">
                  <a16:creationId xmlns:a16="http://schemas.microsoft.com/office/drawing/2014/main" id="{189DE92F-E1E0-625A-48DD-0F6270C9AB1A}"/>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3" name="Oval 82">
              <a:extLst>
                <a:ext uri="{FF2B5EF4-FFF2-40B4-BE49-F238E27FC236}">
                  <a16:creationId xmlns:a16="http://schemas.microsoft.com/office/drawing/2014/main" id="{D3617F39-0ADE-5241-1462-27209203A800}"/>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4" name="Oval 83">
              <a:extLst>
                <a:ext uri="{FF2B5EF4-FFF2-40B4-BE49-F238E27FC236}">
                  <a16:creationId xmlns:a16="http://schemas.microsoft.com/office/drawing/2014/main" id="{720E4915-57AF-0BD3-685A-08DA0BEA7531}"/>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5" name="Oval 84">
              <a:extLst>
                <a:ext uri="{FF2B5EF4-FFF2-40B4-BE49-F238E27FC236}">
                  <a16:creationId xmlns:a16="http://schemas.microsoft.com/office/drawing/2014/main" id="{FCDE0C09-65CE-DC5D-AD77-5CB24297D117}"/>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6" name="Oval 85">
              <a:extLst>
                <a:ext uri="{FF2B5EF4-FFF2-40B4-BE49-F238E27FC236}">
                  <a16:creationId xmlns:a16="http://schemas.microsoft.com/office/drawing/2014/main" id="{BE16C615-FEAC-EE3B-9977-6A80EABBA86D}"/>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7" name="Oval 86">
              <a:extLst>
                <a:ext uri="{FF2B5EF4-FFF2-40B4-BE49-F238E27FC236}">
                  <a16:creationId xmlns:a16="http://schemas.microsoft.com/office/drawing/2014/main" id="{E7D1F12D-7FBB-9B7A-6D0E-00CA1EEDC840}"/>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8" name="Oval 87">
              <a:extLst>
                <a:ext uri="{FF2B5EF4-FFF2-40B4-BE49-F238E27FC236}">
                  <a16:creationId xmlns:a16="http://schemas.microsoft.com/office/drawing/2014/main" id="{5FEF3C39-180E-619A-3D27-41FD5F53CEB0}"/>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9" name="Oval 88">
              <a:extLst>
                <a:ext uri="{FF2B5EF4-FFF2-40B4-BE49-F238E27FC236}">
                  <a16:creationId xmlns:a16="http://schemas.microsoft.com/office/drawing/2014/main" id="{9DB09248-FF91-A7A9-4CF4-470279EFD394}"/>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0" name="Oval 89">
              <a:extLst>
                <a:ext uri="{FF2B5EF4-FFF2-40B4-BE49-F238E27FC236}">
                  <a16:creationId xmlns:a16="http://schemas.microsoft.com/office/drawing/2014/main" id="{43A7A1FA-33B7-079E-465F-722080A907F8}"/>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1" name="Oval 90">
              <a:extLst>
                <a:ext uri="{FF2B5EF4-FFF2-40B4-BE49-F238E27FC236}">
                  <a16:creationId xmlns:a16="http://schemas.microsoft.com/office/drawing/2014/main" id="{CCDD3474-68BF-759F-B76F-7CAB8D114772}"/>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2" name="Oval 91">
              <a:extLst>
                <a:ext uri="{FF2B5EF4-FFF2-40B4-BE49-F238E27FC236}">
                  <a16:creationId xmlns:a16="http://schemas.microsoft.com/office/drawing/2014/main" id="{5C2130F6-633C-24F9-4614-8C14A73B03BF}"/>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3" name="Oval 92">
              <a:extLst>
                <a:ext uri="{FF2B5EF4-FFF2-40B4-BE49-F238E27FC236}">
                  <a16:creationId xmlns:a16="http://schemas.microsoft.com/office/drawing/2014/main" id="{BA4046B0-3D4B-F827-526F-668BFDB333AD}"/>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4" name="Oval 93">
              <a:extLst>
                <a:ext uri="{FF2B5EF4-FFF2-40B4-BE49-F238E27FC236}">
                  <a16:creationId xmlns:a16="http://schemas.microsoft.com/office/drawing/2014/main" id="{81DAB908-8317-9882-AD0D-439A9547CE78}"/>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5" name="Oval 94">
              <a:extLst>
                <a:ext uri="{FF2B5EF4-FFF2-40B4-BE49-F238E27FC236}">
                  <a16:creationId xmlns:a16="http://schemas.microsoft.com/office/drawing/2014/main" id="{6BC2FEB8-3B6F-BC4D-BE41-A87325E62A34}"/>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6" name="Oval 95">
              <a:extLst>
                <a:ext uri="{FF2B5EF4-FFF2-40B4-BE49-F238E27FC236}">
                  <a16:creationId xmlns:a16="http://schemas.microsoft.com/office/drawing/2014/main" id="{88F4D3DC-2A3E-AAA4-3ABE-9EACA27C664B}"/>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7" name="Oval 96">
              <a:extLst>
                <a:ext uri="{FF2B5EF4-FFF2-40B4-BE49-F238E27FC236}">
                  <a16:creationId xmlns:a16="http://schemas.microsoft.com/office/drawing/2014/main" id="{78D03BAC-F90A-50EF-62B3-600EE8974F0E}"/>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8" name="Oval 97">
              <a:extLst>
                <a:ext uri="{FF2B5EF4-FFF2-40B4-BE49-F238E27FC236}">
                  <a16:creationId xmlns:a16="http://schemas.microsoft.com/office/drawing/2014/main" id="{EED3C387-E4D2-C234-A199-FAB9DA9DA97C}"/>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ndara"/>
                <a:ea typeface="+mn-ea"/>
                <a:cs typeface="+mn-cs"/>
              </a:endParaRPr>
            </a:p>
          </p:txBody>
        </p:sp>
      </p:grpSp>
      <p:grpSp>
        <p:nvGrpSpPr>
          <p:cNvPr id="99" name="Group 98">
            <a:extLst>
              <a:ext uri="{FF2B5EF4-FFF2-40B4-BE49-F238E27FC236}">
                <a16:creationId xmlns:a16="http://schemas.microsoft.com/office/drawing/2014/main" id="{30D8B33F-D12A-FB65-DCB2-7947043529C8}"/>
              </a:ext>
            </a:extLst>
          </p:cNvPr>
          <p:cNvGrpSpPr/>
          <p:nvPr/>
        </p:nvGrpSpPr>
        <p:grpSpPr>
          <a:xfrm>
            <a:off x="5098387" y="168125"/>
            <a:ext cx="378610" cy="1509896"/>
            <a:chOff x="5031332" y="666630"/>
            <a:chExt cx="504813" cy="2013195"/>
          </a:xfrm>
        </p:grpSpPr>
        <p:sp>
          <p:nvSpPr>
            <p:cNvPr id="100" name="Oval 99">
              <a:extLst>
                <a:ext uri="{FF2B5EF4-FFF2-40B4-BE49-F238E27FC236}">
                  <a16:creationId xmlns:a16="http://schemas.microsoft.com/office/drawing/2014/main" id="{81F4808A-DE45-FA5A-BE32-961313A6D654}"/>
                </a:ext>
              </a:extLst>
            </p:cNvPr>
            <p:cNvSpPr/>
            <p:nvPr/>
          </p:nvSpPr>
          <p:spPr>
            <a:xfrm rot="16200000">
              <a:off x="5020536" y="2319182"/>
              <a:ext cx="189596" cy="132009"/>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1" name="Oval 100">
              <a:extLst>
                <a:ext uri="{FF2B5EF4-FFF2-40B4-BE49-F238E27FC236}">
                  <a16:creationId xmlns:a16="http://schemas.microsoft.com/office/drawing/2014/main" id="{68D1D665-76CE-EB2D-D415-B3D428D6CB18}"/>
                </a:ext>
              </a:extLst>
            </p:cNvPr>
            <p:cNvSpPr/>
            <p:nvPr/>
          </p:nvSpPr>
          <p:spPr>
            <a:xfrm>
              <a:off x="5092621" y="1971405"/>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2" name="Oval 101">
              <a:extLst>
                <a:ext uri="{FF2B5EF4-FFF2-40B4-BE49-F238E27FC236}">
                  <a16:creationId xmlns:a16="http://schemas.microsoft.com/office/drawing/2014/main" id="{532B0CA2-3716-7F50-386C-7CB00305FCD5}"/>
                </a:ext>
              </a:extLst>
            </p:cNvPr>
            <p:cNvSpPr/>
            <p:nvPr/>
          </p:nvSpPr>
          <p:spPr>
            <a:xfrm>
              <a:off x="5265208" y="108038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3" name="Oval 102">
              <a:extLst>
                <a:ext uri="{FF2B5EF4-FFF2-40B4-BE49-F238E27FC236}">
                  <a16:creationId xmlns:a16="http://schemas.microsoft.com/office/drawing/2014/main" id="{F8173DF9-0769-D1D9-9B25-A2FFE209C223}"/>
                </a:ext>
              </a:extLst>
            </p:cNvPr>
            <p:cNvSpPr/>
            <p:nvPr/>
          </p:nvSpPr>
          <p:spPr>
            <a:xfrm>
              <a:off x="5144876" y="886631"/>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4" name="Oval 103">
              <a:extLst>
                <a:ext uri="{FF2B5EF4-FFF2-40B4-BE49-F238E27FC236}">
                  <a16:creationId xmlns:a16="http://schemas.microsoft.com/office/drawing/2014/main" id="{64B56016-442E-884B-5153-0CD7D7628799}"/>
                </a:ext>
              </a:extLst>
            </p:cNvPr>
            <p:cNvSpPr/>
            <p:nvPr/>
          </p:nvSpPr>
          <p:spPr>
            <a:xfrm>
              <a:off x="5101264" y="2356549"/>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5" name="Oval 104">
              <a:extLst>
                <a:ext uri="{FF2B5EF4-FFF2-40B4-BE49-F238E27FC236}">
                  <a16:creationId xmlns:a16="http://schemas.microsoft.com/office/drawing/2014/main" id="{DA57D619-45EA-766C-E1CE-80F11863E23B}"/>
                </a:ext>
              </a:extLst>
            </p:cNvPr>
            <p:cNvSpPr/>
            <p:nvPr/>
          </p:nvSpPr>
          <p:spPr>
            <a:xfrm>
              <a:off x="5079356" y="71603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6" name="Oval 105">
              <a:extLst>
                <a:ext uri="{FF2B5EF4-FFF2-40B4-BE49-F238E27FC236}">
                  <a16:creationId xmlns:a16="http://schemas.microsoft.com/office/drawing/2014/main" id="{DC25ED71-38D4-62EA-5EB1-4425A93F56A8}"/>
                </a:ext>
              </a:extLst>
            </p:cNvPr>
            <p:cNvSpPr/>
            <p:nvPr/>
          </p:nvSpPr>
          <p:spPr>
            <a:xfrm>
              <a:off x="5220320" y="133991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7" name="Oval 106">
              <a:extLst>
                <a:ext uri="{FF2B5EF4-FFF2-40B4-BE49-F238E27FC236}">
                  <a16:creationId xmlns:a16="http://schemas.microsoft.com/office/drawing/2014/main" id="{25E36FED-CE43-5209-B67A-A6394008949E}"/>
                </a:ext>
              </a:extLst>
            </p:cNvPr>
            <p:cNvSpPr/>
            <p:nvPr/>
          </p:nvSpPr>
          <p:spPr>
            <a:xfrm>
              <a:off x="5187033" y="184171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8" name="Oval 107">
              <a:extLst>
                <a:ext uri="{FF2B5EF4-FFF2-40B4-BE49-F238E27FC236}">
                  <a16:creationId xmlns:a16="http://schemas.microsoft.com/office/drawing/2014/main" id="{2C7B6677-DCC1-638B-8160-3D1CC1E8EB3E}"/>
                </a:ext>
              </a:extLst>
            </p:cNvPr>
            <p:cNvSpPr/>
            <p:nvPr/>
          </p:nvSpPr>
          <p:spPr>
            <a:xfrm>
              <a:off x="5310015" y="9832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9" name="Oval 108">
              <a:extLst>
                <a:ext uri="{FF2B5EF4-FFF2-40B4-BE49-F238E27FC236}">
                  <a16:creationId xmlns:a16="http://schemas.microsoft.com/office/drawing/2014/main" id="{7CCCEDA7-EDA8-5736-5F49-F6547FB97ACE}"/>
                </a:ext>
              </a:extLst>
            </p:cNvPr>
            <p:cNvSpPr/>
            <p:nvPr/>
          </p:nvSpPr>
          <p:spPr>
            <a:xfrm>
              <a:off x="5327820" y="1566559"/>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0" name="Oval 109">
              <a:extLst>
                <a:ext uri="{FF2B5EF4-FFF2-40B4-BE49-F238E27FC236}">
                  <a16:creationId xmlns:a16="http://schemas.microsoft.com/office/drawing/2014/main" id="{E4E6893B-CEA6-BC29-32D6-997FBEC648F1}"/>
                </a:ext>
              </a:extLst>
            </p:cNvPr>
            <p:cNvSpPr/>
            <p:nvPr/>
          </p:nvSpPr>
          <p:spPr>
            <a:xfrm>
              <a:off x="5321999" y="1794456"/>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1" name="Oval 110">
              <a:extLst>
                <a:ext uri="{FF2B5EF4-FFF2-40B4-BE49-F238E27FC236}">
                  <a16:creationId xmlns:a16="http://schemas.microsoft.com/office/drawing/2014/main" id="{B46F95AD-46CC-8CCB-00EF-BEF93ED64F16}"/>
                </a:ext>
              </a:extLst>
            </p:cNvPr>
            <p:cNvSpPr/>
            <p:nvPr/>
          </p:nvSpPr>
          <p:spPr>
            <a:xfrm>
              <a:off x="5224127" y="241131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2" name="Oval 111">
              <a:extLst>
                <a:ext uri="{FF2B5EF4-FFF2-40B4-BE49-F238E27FC236}">
                  <a16:creationId xmlns:a16="http://schemas.microsoft.com/office/drawing/2014/main" id="{E5D4EF05-9071-85B1-91EA-20857FFC19C7}"/>
                </a:ext>
              </a:extLst>
            </p:cNvPr>
            <p:cNvSpPr/>
            <p:nvPr/>
          </p:nvSpPr>
          <p:spPr>
            <a:xfrm>
              <a:off x="5128294" y="666630"/>
              <a:ext cx="265067"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3" name="Oval 112">
              <a:extLst>
                <a:ext uri="{FF2B5EF4-FFF2-40B4-BE49-F238E27FC236}">
                  <a16:creationId xmlns:a16="http://schemas.microsoft.com/office/drawing/2014/main" id="{630FC73E-EA63-7B93-6105-EE2F897B8E9D}"/>
                </a:ext>
              </a:extLst>
            </p:cNvPr>
            <p:cNvSpPr/>
            <p:nvPr/>
          </p:nvSpPr>
          <p:spPr>
            <a:xfrm rot="1674560">
              <a:off x="5062563" y="1124077"/>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4" name="Oval 113">
              <a:extLst>
                <a:ext uri="{FF2B5EF4-FFF2-40B4-BE49-F238E27FC236}">
                  <a16:creationId xmlns:a16="http://schemas.microsoft.com/office/drawing/2014/main" id="{609DA55F-921B-72F7-B730-79579265C9CC}"/>
                </a:ext>
              </a:extLst>
            </p:cNvPr>
            <p:cNvSpPr/>
            <p:nvPr/>
          </p:nvSpPr>
          <p:spPr>
            <a:xfrm rot="3942739">
              <a:off x="5206037" y="2402918"/>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5" name="Oval 114">
              <a:extLst>
                <a:ext uri="{FF2B5EF4-FFF2-40B4-BE49-F238E27FC236}">
                  <a16:creationId xmlns:a16="http://schemas.microsoft.com/office/drawing/2014/main" id="{25C4D93C-D547-E742-8920-B5621E59F9A5}"/>
                </a:ext>
              </a:extLst>
            </p:cNvPr>
            <p:cNvSpPr/>
            <p:nvPr/>
          </p:nvSpPr>
          <p:spPr>
            <a:xfrm rot="3942739">
              <a:off x="5065358" y="142266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6" name="Oval 115">
              <a:extLst>
                <a:ext uri="{FF2B5EF4-FFF2-40B4-BE49-F238E27FC236}">
                  <a16:creationId xmlns:a16="http://schemas.microsoft.com/office/drawing/2014/main" id="{41A79A0E-3671-1690-3F44-CFDC91A012FF}"/>
                </a:ext>
              </a:extLst>
            </p:cNvPr>
            <p:cNvSpPr/>
            <p:nvPr/>
          </p:nvSpPr>
          <p:spPr>
            <a:xfrm rot="3942739">
              <a:off x="5108815" y="2234919"/>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7" name="Oval 116">
              <a:extLst>
                <a:ext uri="{FF2B5EF4-FFF2-40B4-BE49-F238E27FC236}">
                  <a16:creationId xmlns:a16="http://schemas.microsoft.com/office/drawing/2014/main" id="{7AB4C907-204C-E7B5-5990-0177E58EB74F}"/>
                </a:ext>
              </a:extLst>
            </p:cNvPr>
            <p:cNvSpPr/>
            <p:nvPr/>
          </p:nvSpPr>
          <p:spPr>
            <a:xfrm rot="3942739">
              <a:off x="5168387" y="147574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8" name="Oval 117">
              <a:extLst>
                <a:ext uri="{FF2B5EF4-FFF2-40B4-BE49-F238E27FC236}">
                  <a16:creationId xmlns:a16="http://schemas.microsoft.com/office/drawing/2014/main" id="{AAF8E5D3-FE56-FB2E-2346-C048DC11D04E}"/>
                </a:ext>
              </a:extLst>
            </p:cNvPr>
            <p:cNvSpPr/>
            <p:nvPr/>
          </p:nvSpPr>
          <p:spPr>
            <a:xfrm rot="3942739">
              <a:off x="5033179" y="1061771"/>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9" name="Oval 118">
              <a:extLst>
                <a:ext uri="{FF2B5EF4-FFF2-40B4-BE49-F238E27FC236}">
                  <a16:creationId xmlns:a16="http://schemas.microsoft.com/office/drawing/2014/main" id="{91FA0111-D292-5CEA-E58A-D1E2E78751E7}"/>
                </a:ext>
              </a:extLst>
            </p:cNvPr>
            <p:cNvSpPr/>
            <p:nvPr/>
          </p:nvSpPr>
          <p:spPr>
            <a:xfrm>
              <a:off x="5118986" y="1586930"/>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0" name="Oval 119">
              <a:extLst>
                <a:ext uri="{FF2B5EF4-FFF2-40B4-BE49-F238E27FC236}">
                  <a16:creationId xmlns:a16="http://schemas.microsoft.com/office/drawing/2014/main" id="{0675DBF0-291A-078C-2E32-F9626E1E687A}"/>
                </a:ext>
              </a:extLst>
            </p:cNvPr>
            <p:cNvSpPr/>
            <p:nvPr/>
          </p:nvSpPr>
          <p:spPr>
            <a:xfrm>
              <a:off x="5152978" y="211986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1" name="Oval 120">
              <a:extLst>
                <a:ext uri="{FF2B5EF4-FFF2-40B4-BE49-F238E27FC236}">
                  <a16:creationId xmlns:a16="http://schemas.microsoft.com/office/drawing/2014/main" id="{1BC143DD-5812-C556-D99C-05B3FBD3043C}"/>
                </a:ext>
              </a:extLst>
            </p:cNvPr>
            <p:cNvSpPr/>
            <p:nvPr/>
          </p:nvSpPr>
          <p:spPr>
            <a:xfrm>
              <a:off x="5346160" y="2134240"/>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2" name="Oval 121">
              <a:extLst>
                <a:ext uri="{FF2B5EF4-FFF2-40B4-BE49-F238E27FC236}">
                  <a16:creationId xmlns:a16="http://schemas.microsoft.com/office/drawing/2014/main" id="{5533F2E3-CF16-5D00-5730-8216DE2A1BAA}"/>
                </a:ext>
              </a:extLst>
            </p:cNvPr>
            <p:cNvSpPr/>
            <p:nvPr/>
          </p:nvSpPr>
          <p:spPr>
            <a:xfrm>
              <a:off x="5106151" y="18293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3" name="Oval 122">
              <a:extLst>
                <a:ext uri="{FF2B5EF4-FFF2-40B4-BE49-F238E27FC236}">
                  <a16:creationId xmlns:a16="http://schemas.microsoft.com/office/drawing/2014/main" id="{A6F5E72D-6413-730D-D0C3-AB712520BCA5}"/>
                </a:ext>
              </a:extLst>
            </p:cNvPr>
            <p:cNvSpPr/>
            <p:nvPr/>
          </p:nvSpPr>
          <p:spPr>
            <a:xfrm>
              <a:off x="5264652" y="705341"/>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124" name="Group 123">
            <a:extLst>
              <a:ext uri="{FF2B5EF4-FFF2-40B4-BE49-F238E27FC236}">
                <a16:creationId xmlns:a16="http://schemas.microsoft.com/office/drawing/2014/main" id="{F49C48D7-9BD8-333C-730D-6D5E4EC0CDCA}"/>
              </a:ext>
            </a:extLst>
          </p:cNvPr>
          <p:cNvGrpSpPr/>
          <p:nvPr/>
        </p:nvGrpSpPr>
        <p:grpSpPr>
          <a:xfrm>
            <a:off x="6347626" y="239746"/>
            <a:ext cx="354068" cy="1514520"/>
            <a:chOff x="6633355" y="698930"/>
            <a:chExt cx="472090" cy="2019360"/>
          </a:xfrm>
        </p:grpSpPr>
        <p:sp>
          <p:nvSpPr>
            <p:cNvPr id="125" name="Oval 124">
              <a:extLst>
                <a:ext uri="{FF2B5EF4-FFF2-40B4-BE49-F238E27FC236}">
                  <a16:creationId xmlns:a16="http://schemas.microsoft.com/office/drawing/2014/main" id="{6756412D-A075-19B7-1CFB-748CC07CA4ED}"/>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6" name="Oval 125">
              <a:extLst>
                <a:ext uri="{FF2B5EF4-FFF2-40B4-BE49-F238E27FC236}">
                  <a16:creationId xmlns:a16="http://schemas.microsoft.com/office/drawing/2014/main" id="{840B6CDF-4354-41A3-BA3E-47BCB39A22B5}"/>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7" name="Oval 126">
              <a:extLst>
                <a:ext uri="{FF2B5EF4-FFF2-40B4-BE49-F238E27FC236}">
                  <a16:creationId xmlns:a16="http://schemas.microsoft.com/office/drawing/2014/main" id="{7782E460-11F4-C828-0A36-5F25A5066054}"/>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8" name="Oval 127">
              <a:extLst>
                <a:ext uri="{FF2B5EF4-FFF2-40B4-BE49-F238E27FC236}">
                  <a16:creationId xmlns:a16="http://schemas.microsoft.com/office/drawing/2014/main" id="{EB2B6F6F-27EB-A0CD-6316-1C0BB39CF681}"/>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9" name="Oval 128">
              <a:extLst>
                <a:ext uri="{FF2B5EF4-FFF2-40B4-BE49-F238E27FC236}">
                  <a16:creationId xmlns:a16="http://schemas.microsoft.com/office/drawing/2014/main" id="{8F933FEE-989B-9E9F-B58B-F30FBF38E9DF}"/>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0" name="Oval 129">
              <a:extLst>
                <a:ext uri="{FF2B5EF4-FFF2-40B4-BE49-F238E27FC236}">
                  <a16:creationId xmlns:a16="http://schemas.microsoft.com/office/drawing/2014/main" id="{3F20AF02-5505-2EAC-9824-130B71050EEA}"/>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1" name="Oval 130">
              <a:extLst>
                <a:ext uri="{FF2B5EF4-FFF2-40B4-BE49-F238E27FC236}">
                  <a16:creationId xmlns:a16="http://schemas.microsoft.com/office/drawing/2014/main" id="{51E135D1-417F-C7CE-1FAA-F94A47E76D19}"/>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2" name="Oval 131">
              <a:extLst>
                <a:ext uri="{FF2B5EF4-FFF2-40B4-BE49-F238E27FC236}">
                  <a16:creationId xmlns:a16="http://schemas.microsoft.com/office/drawing/2014/main" id="{BFA38EE5-F770-E5C1-8DDE-8164D6D8DD8A}"/>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3" name="Oval 132">
              <a:extLst>
                <a:ext uri="{FF2B5EF4-FFF2-40B4-BE49-F238E27FC236}">
                  <a16:creationId xmlns:a16="http://schemas.microsoft.com/office/drawing/2014/main" id="{688175ED-E9AA-5DE0-648B-B02622A14E3C}"/>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4" name="Oval 133">
              <a:extLst>
                <a:ext uri="{FF2B5EF4-FFF2-40B4-BE49-F238E27FC236}">
                  <a16:creationId xmlns:a16="http://schemas.microsoft.com/office/drawing/2014/main" id="{304F2CA1-6864-39AF-A41B-04A4F419B57E}"/>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5" name="Oval 134">
              <a:extLst>
                <a:ext uri="{FF2B5EF4-FFF2-40B4-BE49-F238E27FC236}">
                  <a16:creationId xmlns:a16="http://schemas.microsoft.com/office/drawing/2014/main" id="{AC600246-5D43-22C0-8BC9-968A9E7DE5E6}"/>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6" name="Oval 135">
              <a:extLst>
                <a:ext uri="{FF2B5EF4-FFF2-40B4-BE49-F238E27FC236}">
                  <a16:creationId xmlns:a16="http://schemas.microsoft.com/office/drawing/2014/main" id="{400B1B76-795A-E21F-5EF9-3B6A8167D762}"/>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7" name="Oval 136">
              <a:extLst>
                <a:ext uri="{FF2B5EF4-FFF2-40B4-BE49-F238E27FC236}">
                  <a16:creationId xmlns:a16="http://schemas.microsoft.com/office/drawing/2014/main" id="{2B5BE19C-6CA4-7DCE-2C84-2DC91584F92B}"/>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8" name="Oval 137">
              <a:extLst>
                <a:ext uri="{FF2B5EF4-FFF2-40B4-BE49-F238E27FC236}">
                  <a16:creationId xmlns:a16="http://schemas.microsoft.com/office/drawing/2014/main" id="{0577F302-AD95-FB80-0738-0F2EEB840589}"/>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9" name="Oval 138">
              <a:extLst>
                <a:ext uri="{FF2B5EF4-FFF2-40B4-BE49-F238E27FC236}">
                  <a16:creationId xmlns:a16="http://schemas.microsoft.com/office/drawing/2014/main" id="{2763577C-845B-B9B5-E584-4DC2359624F0}"/>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0" name="Oval 139">
              <a:extLst>
                <a:ext uri="{FF2B5EF4-FFF2-40B4-BE49-F238E27FC236}">
                  <a16:creationId xmlns:a16="http://schemas.microsoft.com/office/drawing/2014/main" id="{061894B2-BDAC-B140-D334-0A545410DF92}"/>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1" name="Oval 140">
              <a:extLst>
                <a:ext uri="{FF2B5EF4-FFF2-40B4-BE49-F238E27FC236}">
                  <a16:creationId xmlns:a16="http://schemas.microsoft.com/office/drawing/2014/main" id="{77F84313-907F-5EE4-F3D7-A0DED814E48D}"/>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2" name="Oval 141">
              <a:extLst>
                <a:ext uri="{FF2B5EF4-FFF2-40B4-BE49-F238E27FC236}">
                  <a16:creationId xmlns:a16="http://schemas.microsoft.com/office/drawing/2014/main" id="{9984ABBC-FF13-B1A0-F990-0CC4903767B0}"/>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3" name="Oval 142">
              <a:extLst>
                <a:ext uri="{FF2B5EF4-FFF2-40B4-BE49-F238E27FC236}">
                  <a16:creationId xmlns:a16="http://schemas.microsoft.com/office/drawing/2014/main" id="{05387AE8-6109-8505-447C-6D436C3BBE00}"/>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144" name="Group 143">
            <a:extLst>
              <a:ext uri="{FF2B5EF4-FFF2-40B4-BE49-F238E27FC236}">
                <a16:creationId xmlns:a16="http://schemas.microsoft.com/office/drawing/2014/main" id="{EE3D00B7-204D-0A99-3A23-310C37A96AF4}"/>
              </a:ext>
            </a:extLst>
          </p:cNvPr>
          <p:cNvGrpSpPr/>
          <p:nvPr/>
        </p:nvGrpSpPr>
        <p:grpSpPr>
          <a:xfrm>
            <a:off x="5096322" y="5204562"/>
            <a:ext cx="378610" cy="1509896"/>
            <a:chOff x="5031332" y="666630"/>
            <a:chExt cx="504813" cy="2013195"/>
          </a:xfrm>
        </p:grpSpPr>
        <p:sp>
          <p:nvSpPr>
            <p:cNvPr id="145" name="Oval 144">
              <a:extLst>
                <a:ext uri="{FF2B5EF4-FFF2-40B4-BE49-F238E27FC236}">
                  <a16:creationId xmlns:a16="http://schemas.microsoft.com/office/drawing/2014/main" id="{4CCE5EFD-4BFD-1C71-AD81-EA2ADC01828D}"/>
                </a:ext>
              </a:extLst>
            </p:cNvPr>
            <p:cNvSpPr/>
            <p:nvPr/>
          </p:nvSpPr>
          <p:spPr>
            <a:xfrm rot="16200000">
              <a:off x="5020536" y="2319182"/>
              <a:ext cx="189596" cy="132009"/>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6" name="Oval 145">
              <a:extLst>
                <a:ext uri="{FF2B5EF4-FFF2-40B4-BE49-F238E27FC236}">
                  <a16:creationId xmlns:a16="http://schemas.microsoft.com/office/drawing/2014/main" id="{74E3B7F1-66A4-2674-DCCE-52A3D8330FD3}"/>
                </a:ext>
              </a:extLst>
            </p:cNvPr>
            <p:cNvSpPr/>
            <p:nvPr/>
          </p:nvSpPr>
          <p:spPr>
            <a:xfrm>
              <a:off x="5092621" y="1971405"/>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7" name="Oval 146">
              <a:extLst>
                <a:ext uri="{FF2B5EF4-FFF2-40B4-BE49-F238E27FC236}">
                  <a16:creationId xmlns:a16="http://schemas.microsoft.com/office/drawing/2014/main" id="{A476A638-DAFC-4258-F943-56F19202D6ED}"/>
                </a:ext>
              </a:extLst>
            </p:cNvPr>
            <p:cNvSpPr/>
            <p:nvPr/>
          </p:nvSpPr>
          <p:spPr>
            <a:xfrm>
              <a:off x="5265208" y="108038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8" name="Oval 147">
              <a:extLst>
                <a:ext uri="{FF2B5EF4-FFF2-40B4-BE49-F238E27FC236}">
                  <a16:creationId xmlns:a16="http://schemas.microsoft.com/office/drawing/2014/main" id="{49885CE4-5905-AFFC-B968-3DEA94F71902}"/>
                </a:ext>
              </a:extLst>
            </p:cNvPr>
            <p:cNvSpPr/>
            <p:nvPr/>
          </p:nvSpPr>
          <p:spPr>
            <a:xfrm>
              <a:off x="5144876" y="886631"/>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9" name="Oval 148">
              <a:extLst>
                <a:ext uri="{FF2B5EF4-FFF2-40B4-BE49-F238E27FC236}">
                  <a16:creationId xmlns:a16="http://schemas.microsoft.com/office/drawing/2014/main" id="{5A81D4BA-FFA1-7502-AF80-4B3725B362B8}"/>
                </a:ext>
              </a:extLst>
            </p:cNvPr>
            <p:cNvSpPr/>
            <p:nvPr/>
          </p:nvSpPr>
          <p:spPr>
            <a:xfrm>
              <a:off x="5101264" y="2356549"/>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0" name="Oval 149">
              <a:extLst>
                <a:ext uri="{FF2B5EF4-FFF2-40B4-BE49-F238E27FC236}">
                  <a16:creationId xmlns:a16="http://schemas.microsoft.com/office/drawing/2014/main" id="{D8194AFE-F5F9-DCCB-BB0E-3ABC4270B8BD}"/>
                </a:ext>
              </a:extLst>
            </p:cNvPr>
            <p:cNvSpPr/>
            <p:nvPr/>
          </p:nvSpPr>
          <p:spPr>
            <a:xfrm>
              <a:off x="5079356" y="71603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1" name="Oval 150">
              <a:extLst>
                <a:ext uri="{FF2B5EF4-FFF2-40B4-BE49-F238E27FC236}">
                  <a16:creationId xmlns:a16="http://schemas.microsoft.com/office/drawing/2014/main" id="{DF398E56-75CA-BC8E-7678-47EB387C4D98}"/>
                </a:ext>
              </a:extLst>
            </p:cNvPr>
            <p:cNvSpPr/>
            <p:nvPr/>
          </p:nvSpPr>
          <p:spPr>
            <a:xfrm>
              <a:off x="5220320" y="133991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2" name="Oval 151">
              <a:extLst>
                <a:ext uri="{FF2B5EF4-FFF2-40B4-BE49-F238E27FC236}">
                  <a16:creationId xmlns:a16="http://schemas.microsoft.com/office/drawing/2014/main" id="{6D4FC02C-82A7-94FE-C190-4B1A39A4B5E7}"/>
                </a:ext>
              </a:extLst>
            </p:cNvPr>
            <p:cNvSpPr/>
            <p:nvPr/>
          </p:nvSpPr>
          <p:spPr>
            <a:xfrm>
              <a:off x="5187033" y="184171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3" name="Oval 152">
              <a:extLst>
                <a:ext uri="{FF2B5EF4-FFF2-40B4-BE49-F238E27FC236}">
                  <a16:creationId xmlns:a16="http://schemas.microsoft.com/office/drawing/2014/main" id="{A49C9D9C-C20B-BC14-7B1A-CA9E6B78389C}"/>
                </a:ext>
              </a:extLst>
            </p:cNvPr>
            <p:cNvSpPr/>
            <p:nvPr/>
          </p:nvSpPr>
          <p:spPr>
            <a:xfrm>
              <a:off x="5310015" y="9832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4" name="Oval 153">
              <a:extLst>
                <a:ext uri="{FF2B5EF4-FFF2-40B4-BE49-F238E27FC236}">
                  <a16:creationId xmlns:a16="http://schemas.microsoft.com/office/drawing/2014/main" id="{AF2D3CE1-090B-6362-AB5C-BD35140C02E9}"/>
                </a:ext>
              </a:extLst>
            </p:cNvPr>
            <p:cNvSpPr/>
            <p:nvPr/>
          </p:nvSpPr>
          <p:spPr>
            <a:xfrm>
              <a:off x="5327820" y="1566559"/>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5" name="Oval 154">
              <a:extLst>
                <a:ext uri="{FF2B5EF4-FFF2-40B4-BE49-F238E27FC236}">
                  <a16:creationId xmlns:a16="http://schemas.microsoft.com/office/drawing/2014/main" id="{34103796-DD12-A7D0-6C16-34D78DD735FC}"/>
                </a:ext>
              </a:extLst>
            </p:cNvPr>
            <p:cNvSpPr/>
            <p:nvPr/>
          </p:nvSpPr>
          <p:spPr>
            <a:xfrm>
              <a:off x="5321999" y="1794456"/>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6" name="Oval 155">
              <a:extLst>
                <a:ext uri="{FF2B5EF4-FFF2-40B4-BE49-F238E27FC236}">
                  <a16:creationId xmlns:a16="http://schemas.microsoft.com/office/drawing/2014/main" id="{457C34F7-A864-0741-D786-5AACCACB0580}"/>
                </a:ext>
              </a:extLst>
            </p:cNvPr>
            <p:cNvSpPr/>
            <p:nvPr/>
          </p:nvSpPr>
          <p:spPr>
            <a:xfrm>
              <a:off x="5224127" y="241131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7" name="Oval 156">
              <a:extLst>
                <a:ext uri="{FF2B5EF4-FFF2-40B4-BE49-F238E27FC236}">
                  <a16:creationId xmlns:a16="http://schemas.microsoft.com/office/drawing/2014/main" id="{93A4E001-D088-3396-FC7D-43B7E1CAF6CD}"/>
                </a:ext>
              </a:extLst>
            </p:cNvPr>
            <p:cNvSpPr/>
            <p:nvPr/>
          </p:nvSpPr>
          <p:spPr>
            <a:xfrm>
              <a:off x="5128294" y="666630"/>
              <a:ext cx="265067"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8" name="Oval 157">
              <a:extLst>
                <a:ext uri="{FF2B5EF4-FFF2-40B4-BE49-F238E27FC236}">
                  <a16:creationId xmlns:a16="http://schemas.microsoft.com/office/drawing/2014/main" id="{AD205755-07F1-2633-10E8-CF34246116A6}"/>
                </a:ext>
              </a:extLst>
            </p:cNvPr>
            <p:cNvSpPr/>
            <p:nvPr/>
          </p:nvSpPr>
          <p:spPr>
            <a:xfrm rot="1674560">
              <a:off x="5062563" y="1124077"/>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9" name="Oval 158">
              <a:extLst>
                <a:ext uri="{FF2B5EF4-FFF2-40B4-BE49-F238E27FC236}">
                  <a16:creationId xmlns:a16="http://schemas.microsoft.com/office/drawing/2014/main" id="{F8706AF3-ECEA-D5EB-4263-BF4FAC87BB8F}"/>
                </a:ext>
              </a:extLst>
            </p:cNvPr>
            <p:cNvSpPr/>
            <p:nvPr/>
          </p:nvSpPr>
          <p:spPr>
            <a:xfrm rot="3942739">
              <a:off x="5206037" y="2402918"/>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0" name="Oval 159">
              <a:extLst>
                <a:ext uri="{FF2B5EF4-FFF2-40B4-BE49-F238E27FC236}">
                  <a16:creationId xmlns:a16="http://schemas.microsoft.com/office/drawing/2014/main" id="{12D304EB-CE53-4109-8F04-EBB580722715}"/>
                </a:ext>
              </a:extLst>
            </p:cNvPr>
            <p:cNvSpPr/>
            <p:nvPr/>
          </p:nvSpPr>
          <p:spPr>
            <a:xfrm rot="3942739">
              <a:off x="5065358" y="142266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1" name="Oval 160">
              <a:extLst>
                <a:ext uri="{FF2B5EF4-FFF2-40B4-BE49-F238E27FC236}">
                  <a16:creationId xmlns:a16="http://schemas.microsoft.com/office/drawing/2014/main" id="{78F705E7-8180-C440-40AC-8C6FD18C1B09}"/>
                </a:ext>
              </a:extLst>
            </p:cNvPr>
            <p:cNvSpPr/>
            <p:nvPr/>
          </p:nvSpPr>
          <p:spPr>
            <a:xfrm rot="3942739">
              <a:off x="5108815" y="2234919"/>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2" name="Oval 161">
              <a:extLst>
                <a:ext uri="{FF2B5EF4-FFF2-40B4-BE49-F238E27FC236}">
                  <a16:creationId xmlns:a16="http://schemas.microsoft.com/office/drawing/2014/main" id="{7EBD1FE0-1AC1-8BCC-F4E2-6D7BD4153091}"/>
                </a:ext>
              </a:extLst>
            </p:cNvPr>
            <p:cNvSpPr/>
            <p:nvPr/>
          </p:nvSpPr>
          <p:spPr>
            <a:xfrm rot="3942739">
              <a:off x="5168387" y="147574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3" name="Oval 162">
              <a:extLst>
                <a:ext uri="{FF2B5EF4-FFF2-40B4-BE49-F238E27FC236}">
                  <a16:creationId xmlns:a16="http://schemas.microsoft.com/office/drawing/2014/main" id="{5489A4CA-5325-EC31-8FFB-8D819463061D}"/>
                </a:ext>
              </a:extLst>
            </p:cNvPr>
            <p:cNvSpPr/>
            <p:nvPr/>
          </p:nvSpPr>
          <p:spPr>
            <a:xfrm rot="3942739">
              <a:off x="5033179" y="1061771"/>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4" name="Oval 163">
              <a:extLst>
                <a:ext uri="{FF2B5EF4-FFF2-40B4-BE49-F238E27FC236}">
                  <a16:creationId xmlns:a16="http://schemas.microsoft.com/office/drawing/2014/main" id="{879B03ED-C727-E99C-55DC-A123990BD79A}"/>
                </a:ext>
              </a:extLst>
            </p:cNvPr>
            <p:cNvSpPr/>
            <p:nvPr/>
          </p:nvSpPr>
          <p:spPr>
            <a:xfrm>
              <a:off x="5118986" y="1586930"/>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5" name="Oval 164">
              <a:extLst>
                <a:ext uri="{FF2B5EF4-FFF2-40B4-BE49-F238E27FC236}">
                  <a16:creationId xmlns:a16="http://schemas.microsoft.com/office/drawing/2014/main" id="{817B7F6D-9B56-CFE7-7CB3-EAE657BA902B}"/>
                </a:ext>
              </a:extLst>
            </p:cNvPr>
            <p:cNvSpPr/>
            <p:nvPr/>
          </p:nvSpPr>
          <p:spPr>
            <a:xfrm>
              <a:off x="5152978" y="211986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6" name="Oval 165">
              <a:extLst>
                <a:ext uri="{FF2B5EF4-FFF2-40B4-BE49-F238E27FC236}">
                  <a16:creationId xmlns:a16="http://schemas.microsoft.com/office/drawing/2014/main" id="{5506E163-EC78-5953-A699-2D93AC6D1FA3}"/>
                </a:ext>
              </a:extLst>
            </p:cNvPr>
            <p:cNvSpPr/>
            <p:nvPr/>
          </p:nvSpPr>
          <p:spPr>
            <a:xfrm>
              <a:off x="5346160" y="2134240"/>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7" name="Oval 166">
              <a:extLst>
                <a:ext uri="{FF2B5EF4-FFF2-40B4-BE49-F238E27FC236}">
                  <a16:creationId xmlns:a16="http://schemas.microsoft.com/office/drawing/2014/main" id="{E88812A0-CC73-48BC-C100-E9AC7EBC1F9A}"/>
                </a:ext>
              </a:extLst>
            </p:cNvPr>
            <p:cNvSpPr/>
            <p:nvPr/>
          </p:nvSpPr>
          <p:spPr>
            <a:xfrm>
              <a:off x="5106151" y="18293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8" name="Oval 167">
              <a:extLst>
                <a:ext uri="{FF2B5EF4-FFF2-40B4-BE49-F238E27FC236}">
                  <a16:creationId xmlns:a16="http://schemas.microsoft.com/office/drawing/2014/main" id="{36775F2B-B071-9BB6-E17E-1EBAF1D7B0BF}"/>
                </a:ext>
              </a:extLst>
            </p:cNvPr>
            <p:cNvSpPr/>
            <p:nvPr/>
          </p:nvSpPr>
          <p:spPr>
            <a:xfrm>
              <a:off x="5264652" y="705341"/>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169" name="Group 168">
            <a:extLst>
              <a:ext uri="{FF2B5EF4-FFF2-40B4-BE49-F238E27FC236}">
                <a16:creationId xmlns:a16="http://schemas.microsoft.com/office/drawing/2014/main" id="{7A58B257-D617-3BA5-6274-AEF598EDF00E}"/>
              </a:ext>
            </a:extLst>
          </p:cNvPr>
          <p:cNvGrpSpPr/>
          <p:nvPr/>
        </p:nvGrpSpPr>
        <p:grpSpPr>
          <a:xfrm>
            <a:off x="6403734" y="5206955"/>
            <a:ext cx="354068" cy="1514520"/>
            <a:chOff x="6633355" y="698930"/>
            <a:chExt cx="472090" cy="2019360"/>
          </a:xfrm>
        </p:grpSpPr>
        <p:sp>
          <p:nvSpPr>
            <p:cNvPr id="170" name="Oval 169">
              <a:extLst>
                <a:ext uri="{FF2B5EF4-FFF2-40B4-BE49-F238E27FC236}">
                  <a16:creationId xmlns:a16="http://schemas.microsoft.com/office/drawing/2014/main" id="{A970F65B-4C68-40CB-5CAF-19A93E4C8AA6}"/>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1" name="Oval 170">
              <a:extLst>
                <a:ext uri="{FF2B5EF4-FFF2-40B4-BE49-F238E27FC236}">
                  <a16:creationId xmlns:a16="http://schemas.microsoft.com/office/drawing/2014/main" id="{7692B9F4-07A9-ADDD-A6EF-BA01A9BB4DBE}"/>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2" name="Oval 171">
              <a:extLst>
                <a:ext uri="{FF2B5EF4-FFF2-40B4-BE49-F238E27FC236}">
                  <a16:creationId xmlns:a16="http://schemas.microsoft.com/office/drawing/2014/main" id="{4891E49B-C210-0A71-95B0-5530C3A70BBB}"/>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3" name="Oval 172">
              <a:extLst>
                <a:ext uri="{FF2B5EF4-FFF2-40B4-BE49-F238E27FC236}">
                  <a16:creationId xmlns:a16="http://schemas.microsoft.com/office/drawing/2014/main" id="{FE6FA653-E42F-5557-11C0-F3ED73C48581}"/>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4" name="Oval 173">
              <a:extLst>
                <a:ext uri="{FF2B5EF4-FFF2-40B4-BE49-F238E27FC236}">
                  <a16:creationId xmlns:a16="http://schemas.microsoft.com/office/drawing/2014/main" id="{6395BEF6-9843-2DAD-9BE9-14975F42B7B8}"/>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5" name="Oval 174">
              <a:extLst>
                <a:ext uri="{FF2B5EF4-FFF2-40B4-BE49-F238E27FC236}">
                  <a16:creationId xmlns:a16="http://schemas.microsoft.com/office/drawing/2014/main" id="{5461D033-0DB6-696F-AD4B-E8F24708E4FA}"/>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6" name="Oval 175">
              <a:extLst>
                <a:ext uri="{FF2B5EF4-FFF2-40B4-BE49-F238E27FC236}">
                  <a16:creationId xmlns:a16="http://schemas.microsoft.com/office/drawing/2014/main" id="{C32DD741-8F10-9131-212F-5040E334DEEC}"/>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7" name="Oval 176">
              <a:extLst>
                <a:ext uri="{FF2B5EF4-FFF2-40B4-BE49-F238E27FC236}">
                  <a16:creationId xmlns:a16="http://schemas.microsoft.com/office/drawing/2014/main" id="{0033BC87-AE74-D8A9-197E-F3247FA415EA}"/>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8" name="Oval 177">
              <a:extLst>
                <a:ext uri="{FF2B5EF4-FFF2-40B4-BE49-F238E27FC236}">
                  <a16:creationId xmlns:a16="http://schemas.microsoft.com/office/drawing/2014/main" id="{985FCE84-91F6-F777-54F8-ADD0BE24C7A0}"/>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9" name="Oval 178">
              <a:extLst>
                <a:ext uri="{FF2B5EF4-FFF2-40B4-BE49-F238E27FC236}">
                  <a16:creationId xmlns:a16="http://schemas.microsoft.com/office/drawing/2014/main" id="{B8202697-A6D0-ED2C-F0E6-FAA4D5CCA03F}"/>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0" name="Oval 179">
              <a:extLst>
                <a:ext uri="{FF2B5EF4-FFF2-40B4-BE49-F238E27FC236}">
                  <a16:creationId xmlns:a16="http://schemas.microsoft.com/office/drawing/2014/main" id="{53206896-1220-6C78-EECA-DF9EC6842B5D}"/>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1" name="Oval 180">
              <a:extLst>
                <a:ext uri="{FF2B5EF4-FFF2-40B4-BE49-F238E27FC236}">
                  <a16:creationId xmlns:a16="http://schemas.microsoft.com/office/drawing/2014/main" id="{4389D295-B88E-1713-C32D-AD4E7AA2C797}"/>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2" name="Oval 181">
              <a:extLst>
                <a:ext uri="{FF2B5EF4-FFF2-40B4-BE49-F238E27FC236}">
                  <a16:creationId xmlns:a16="http://schemas.microsoft.com/office/drawing/2014/main" id="{5BC6BC7B-0DF1-AE83-D67C-FD0C9292704D}"/>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3" name="Oval 182">
              <a:extLst>
                <a:ext uri="{FF2B5EF4-FFF2-40B4-BE49-F238E27FC236}">
                  <a16:creationId xmlns:a16="http://schemas.microsoft.com/office/drawing/2014/main" id="{C732AFC8-D41E-CE25-DFBE-2A60538D91C3}"/>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4" name="Oval 183">
              <a:extLst>
                <a:ext uri="{FF2B5EF4-FFF2-40B4-BE49-F238E27FC236}">
                  <a16:creationId xmlns:a16="http://schemas.microsoft.com/office/drawing/2014/main" id="{03F669DE-7A3E-1FF0-4C2D-8E8C58199126}"/>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5" name="Oval 184">
              <a:extLst>
                <a:ext uri="{FF2B5EF4-FFF2-40B4-BE49-F238E27FC236}">
                  <a16:creationId xmlns:a16="http://schemas.microsoft.com/office/drawing/2014/main" id="{CD60ED3D-E0F6-1F6E-6BF1-CD909583EC66}"/>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6" name="Oval 185">
              <a:extLst>
                <a:ext uri="{FF2B5EF4-FFF2-40B4-BE49-F238E27FC236}">
                  <a16:creationId xmlns:a16="http://schemas.microsoft.com/office/drawing/2014/main" id="{1FE7A78F-B5B6-7BCD-CFB8-7BFDEF4136CD}"/>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7" name="Oval 186">
              <a:extLst>
                <a:ext uri="{FF2B5EF4-FFF2-40B4-BE49-F238E27FC236}">
                  <a16:creationId xmlns:a16="http://schemas.microsoft.com/office/drawing/2014/main" id="{0B656CC8-DF3E-8E83-4B69-2E6282041106}"/>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8" name="Oval 187">
              <a:extLst>
                <a:ext uri="{FF2B5EF4-FFF2-40B4-BE49-F238E27FC236}">
                  <a16:creationId xmlns:a16="http://schemas.microsoft.com/office/drawing/2014/main" id="{663461A2-3EFD-EC9E-9CC1-3E961F9A605C}"/>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189" name="Group 188">
            <a:extLst>
              <a:ext uri="{FF2B5EF4-FFF2-40B4-BE49-F238E27FC236}">
                <a16:creationId xmlns:a16="http://schemas.microsoft.com/office/drawing/2014/main" id="{E940B15E-807B-44B1-2BEB-5DA65A551C44}"/>
              </a:ext>
            </a:extLst>
          </p:cNvPr>
          <p:cNvGrpSpPr/>
          <p:nvPr/>
        </p:nvGrpSpPr>
        <p:grpSpPr>
          <a:xfrm>
            <a:off x="5118447" y="929070"/>
            <a:ext cx="1569534" cy="1339090"/>
            <a:chOff x="3757492" y="1002209"/>
            <a:chExt cx="1569534" cy="1339090"/>
          </a:xfrm>
        </p:grpSpPr>
        <p:grpSp>
          <p:nvGrpSpPr>
            <p:cNvPr id="190" name="Group 189">
              <a:extLst>
                <a:ext uri="{FF2B5EF4-FFF2-40B4-BE49-F238E27FC236}">
                  <a16:creationId xmlns:a16="http://schemas.microsoft.com/office/drawing/2014/main" id="{A8A53FAF-5916-4AC9-7A62-575AAB1B82AF}"/>
                </a:ext>
              </a:extLst>
            </p:cNvPr>
            <p:cNvGrpSpPr/>
            <p:nvPr/>
          </p:nvGrpSpPr>
          <p:grpSpPr>
            <a:xfrm rot="5400000">
              <a:off x="4384531" y="1407005"/>
              <a:ext cx="354068" cy="1514520"/>
              <a:chOff x="6633355" y="698930"/>
              <a:chExt cx="472090" cy="2019360"/>
            </a:xfrm>
          </p:grpSpPr>
          <p:sp>
            <p:nvSpPr>
              <p:cNvPr id="231" name="Oval 230">
                <a:extLst>
                  <a:ext uri="{FF2B5EF4-FFF2-40B4-BE49-F238E27FC236}">
                    <a16:creationId xmlns:a16="http://schemas.microsoft.com/office/drawing/2014/main" id="{7C7612F2-55C4-B661-1303-265B28995C2B}"/>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2" name="Oval 231">
                <a:extLst>
                  <a:ext uri="{FF2B5EF4-FFF2-40B4-BE49-F238E27FC236}">
                    <a16:creationId xmlns:a16="http://schemas.microsoft.com/office/drawing/2014/main" id="{7E78575E-0B1C-F42C-1761-5B070559CA81}"/>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3" name="Oval 232">
                <a:extLst>
                  <a:ext uri="{FF2B5EF4-FFF2-40B4-BE49-F238E27FC236}">
                    <a16:creationId xmlns:a16="http://schemas.microsoft.com/office/drawing/2014/main" id="{BF2E3A99-2FE9-8B30-C291-FDDECA93F7D6}"/>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4" name="Oval 233">
                <a:extLst>
                  <a:ext uri="{FF2B5EF4-FFF2-40B4-BE49-F238E27FC236}">
                    <a16:creationId xmlns:a16="http://schemas.microsoft.com/office/drawing/2014/main" id="{1E432FDF-71CE-CA80-8F46-42ECDD22E932}"/>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5" name="Oval 234">
                <a:extLst>
                  <a:ext uri="{FF2B5EF4-FFF2-40B4-BE49-F238E27FC236}">
                    <a16:creationId xmlns:a16="http://schemas.microsoft.com/office/drawing/2014/main" id="{3C432109-96CF-66B6-BCA6-65D14A716D8B}"/>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6" name="Oval 235">
                <a:extLst>
                  <a:ext uri="{FF2B5EF4-FFF2-40B4-BE49-F238E27FC236}">
                    <a16:creationId xmlns:a16="http://schemas.microsoft.com/office/drawing/2014/main" id="{805C3988-C037-BBBB-01B4-850278BF2A30}"/>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7" name="Oval 236">
                <a:extLst>
                  <a:ext uri="{FF2B5EF4-FFF2-40B4-BE49-F238E27FC236}">
                    <a16:creationId xmlns:a16="http://schemas.microsoft.com/office/drawing/2014/main" id="{95749F42-A82C-180B-D421-55CBAA2780DC}"/>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8" name="Oval 237">
                <a:extLst>
                  <a:ext uri="{FF2B5EF4-FFF2-40B4-BE49-F238E27FC236}">
                    <a16:creationId xmlns:a16="http://schemas.microsoft.com/office/drawing/2014/main" id="{C8E7413F-23A8-26EC-1C12-7970A8588D03}"/>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9" name="Oval 238">
                <a:extLst>
                  <a:ext uri="{FF2B5EF4-FFF2-40B4-BE49-F238E27FC236}">
                    <a16:creationId xmlns:a16="http://schemas.microsoft.com/office/drawing/2014/main" id="{44D89E73-1FCA-6096-C32B-6F89B04E9CBE}"/>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0" name="Oval 239">
                <a:extLst>
                  <a:ext uri="{FF2B5EF4-FFF2-40B4-BE49-F238E27FC236}">
                    <a16:creationId xmlns:a16="http://schemas.microsoft.com/office/drawing/2014/main" id="{5875A4AC-19C9-2C75-02A6-49252AFA01F5}"/>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1" name="Oval 240">
                <a:extLst>
                  <a:ext uri="{FF2B5EF4-FFF2-40B4-BE49-F238E27FC236}">
                    <a16:creationId xmlns:a16="http://schemas.microsoft.com/office/drawing/2014/main" id="{ED897304-B644-4A05-84B5-2FB262CB3FC9}"/>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2" name="Oval 241">
                <a:extLst>
                  <a:ext uri="{FF2B5EF4-FFF2-40B4-BE49-F238E27FC236}">
                    <a16:creationId xmlns:a16="http://schemas.microsoft.com/office/drawing/2014/main" id="{00EBFB5A-3C05-805C-AB26-923E7F20B1DD}"/>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3" name="Oval 242">
                <a:extLst>
                  <a:ext uri="{FF2B5EF4-FFF2-40B4-BE49-F238E27FC236}">
                    <a16:creationId xmlns:a16="http://schemas.microsoft.com/office/drawing/2014/main" id="{11AE72B0-5157-1293-AF32-24955DB5FF0F}"/>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4" name="Oval 243">
                <a:extLst>
                  <a:ext uri="{FF2B5EF4-FFF2-40B4-BE49-F238E27FC236}">
                    <a16:creationId xmlns:a16="http://schemas.microsoft.com/office/drawing/2014/main" id="{7A39F844-48CD-D2DB-59F7-AB31D658D5E3}"/>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5" name="Oval 244">
                <a:extLst>
                  <a:ext uri="{FF2B5EF4-FFF2-40B4-BE49-F238E27FC236}">
                    <a16:creationId xmlns:a16="http://schemas.microsoft.com/office/drawing/2014/main" id="{E0D40372-5F92-27FE-3A4B-796326AB0F07}"/>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6" name="Oval 245">
                <a:extLst>
                  <a:ext uri="{FF2B5EF4-FFF2-40B4-BE49-F238E27FC236}">
                    <a16:creationId xmlns:a16="http://schemas.microsoft.com/office/drawing/2014/main" id="{8F11B1BD-C467-C11F-1FEE-F486C719E8B6}"/>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7" name="Oval 246">
                <a:extLst>
                  <a:ext uri="{FF2B5EF4-FFF2-40B4-BE49-F238E27FC236}">
                    <a16:creationId xmlns:a16="http://schemas.microsoft.com/office/drawing/2014/main" id="{50D506B9-FB23-E158-81A3-1DA015CB3B13}"/>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8" name="Oval 247">
                <a:extLst>
                  <a:ext uri="{FF2B5EF4-FFF2-40B4-BE49-F238E27FC236}">
                    <a16:creationId xmlns:a16="http://schemas.microsoft.com/office/drawing/2014/main" id="{93C88155-BAF9-44FE-7C0D-135510AFACA6}"/>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9" name="Oval 248">
                <a:extLst>
                  <a:ext uri="{FF2B5EF4-FFF2-40B4-BE49-F238E27FC236}">
                    <a16:creationId xmlns:a16="http://schemas.microsoft.com/office/drawing/2014/main" id="{C49ED29E-631C-0D76-7049-59C5A57B168E}"/>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191" name="Group 190">
              <a:extLst>
                <a:ext uri="{FF2B5EF4-FFF2-40B4-BE49-F238E27FC236}">
                  <a16:creationId xmlns:a16="http://schemas.microsoft.com/office/drawing/2014/main" id="{FA6DFCB3-B1D7-2C38-D2B3-6A1109803962}"/>
                </a:ext>
              </a:extLst>
            </p:cNvPr>
            <p:cNvGrpSpPr/>
            <p:nvPr/>
          </p:nvGrpSpPr>
          <p:grpSpPr>
            <a:xfrm rot="5400000">
              <a:off x="4337718" y="922971"/>
              <a:ext cx="354068" cy="1514520"/>
              <a:chOff x="6633355" y="698930"/>
              <a:chExt cx="472090" cy="2019360"/>
            </a:xfrm>
          </p:grpSpPr>
          <p:sp>
            <p:nvSpPr>
              <p:cNvPr id="212" name="Oval 211">
                <a:extLst>
                  <a:ext uri="{FF2B5EF4-FFF2-40B4-BE49-F238E27FC236}">
                    <a16:creationId xmlns:a16="http://schemas.microsoft.com/office/drawing/2014/main" id="{08DFCFDA-CD8B-6106-DCAF-E8B7C610583F}"/>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3" name="Oval 212">
                <a:extLst>
                  <a:ext uri="{FF2B5EF4-FFF2-40B4-BE49-F238E27FC236}">
                    <a16:creationId xmlns:a16="http://schemas.microsoft.com/office/drawing/2014/main" id="{4A4834FC-60F5-2A3A-6D95-204CB34BBF06}"/>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4" name="Oval 213">
                <a:extLst>
                  <a:ext uri="{FF2B5EF4-FFF2-40B4-BE49-F238E27FC236}">
                    <a16:creationId xmlns:a16="http://schemas.microsoft.com/office/drawing/2014/main" id="{77DA08CA-FB0F-B18F-3ADB-45804FDB692B}"/>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5" name="Oval 214">
                <a:extLst>
                  <a:ext uri="{FF2B5EF4-FFF2-40B4-BE49-F238E27FC236}">
                    <a16:creationId xmlns:a16="http://schemas.microsoft.com/office/drawing/2014/main" id="{B5AC7BC0-5610-8142-22B6-2F618B0C8B58}"/>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6" name="Oval 215">
                <a:extLst>
                  <a:ext uri="{FF2B5EF4-FFF2-40B4-BE49-F238E27FC236}">
                    <a16:creationId xmlns:a16="http://schemas.microsoft.com/office/drawing/2014/main" id="{5AAE73EA-824A-4143-24BB-68F363CEF5F3}"/>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7" name="Oval 216">
                <a:extLst>
                  <a:ext uri="{FF2B5EF4-FFF2-40B4-BE49-F238E27FC236}">
                    <a16:creationId xmlns:a16="http://schemas.microsoft.com/office/drawing/2014/main" id="{1B6E3C78-F290-119B-C393-456D7F978A27}"/>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8" name="Oval 217">
                <a:extLst>
                  <a:ext uri="{FF2B5EF4-FFF2-40B4-BE49-F238E27FC236}">
                    <a16:creationId xmlns:a16="http://schemas.microsoft.com/office/drawing/2014/main" id="{372A1167-F704-3F88-EA02-8F8D0161E7D6}"/>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9" name="Oval 218">
                <a:extLst>
                  <a:ext uri="{FF2B5EF4-FFF2-40B4-BE49-F238E27FC236}">
                    <a16:creationId xmlns:a16="http://schemas.microsoft.com/office/drawing/2014/main" id="{CE4F341A-6474-592C-C83D-7088A1507119}"/>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0" name="Oval 219">
                <a:extLst>
                  <a:ext uri="{FF2B5EF4-FFF2-40B4-BE49-F238E27FC236}">
                    <a16:creationId xmlns:a16="http://schemas.microsoft.com/office/drawing/2014/main" id="{4128C254-0C97-6175-9CDA-1EEEFF4ECD1B}"/>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1" name="Oval 220">
                <a:extLst>
                  <a:ext uri="{FF2B5EF4-FFF2-40B4-BE49-F238E27FC236}">
                    <a16:creationId xmlns:a16="http://schemas.microsoft.com/office/drawing/2014/main" id="{E2B0068B-0F58-3C09-B036-BDA9DA6DA69D}"/>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2" name="Oval 221">
                <a:extLst>
                  <a:ext uri="{FF2B5EF4-FFF2-40B4-BE49-F238E27FC236}">
                    <a16:creationId xmlns:a16="http://schemas.microsoft.com/office/drawing/2014/main" id="{39E88C08-5161-7FAF-AAD4-CC59E64E7998}"/>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3" name="Oval 222">
                <a:extLst>
                  <a:ext uri="{FF2B5EF4-FFF2-40B4-BE49-F238E27FC236}">
                    <a16:creationId xmlns:a16="http://schemas.microsoft.com/office/drawing/2014/main" id="{94ED4A34-8983-EAA4-2D96-AF470C8E08AD}"/>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4" name="Oval 223">
                <a:extLst>
                  <a:ext uri="{FF2B5EF4-FFF2-40B4-BE49-F238E27FC236}">
                    <a16:creationId xmlns:a16="http://schemas.microsoft.com/office/drawing/2014/main" id="{2E801E96-BE66-A166-95D7-C9BA5B1D71B5}"/>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5" name="Oval 224">
                <a:extLst>
                  <a:ext uri="{FF2B5EF4-FFF2-40B4-BE49-F238E27FC236}">
                    <a16:creationId xmlns:a16="http://schemas.microsoft.com/office/drawing/2014/main" id="{F6197171-B179-4D8B-6395-26EAF57F2E0F}"/>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6" name="Oval 225">
                <a:extLst>
                  <a:ext uri="{FF2B5EF4-FFF2-40B4-BE49-F238E27FC236}">
                    <a16:creationId xmlns:a16="http://schemas.microsoft.com/office/drawing/2014/main" id="{6F07900D-61AE-A4BA-50D9-92CF8D6838CE}"/>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7" name="Oval 226">
                <a:extLst>
                  <a:ext uri="{FF2B5EF4-FFF2-40B4-BE49-F238E27FC236}">
                    <a16:creationId xmlns:a16="http://schemas.microsoft.com/office/drawing/2014/main" id="{253E50AF-E9BB-09B8-1153-80276F15A19A}"/>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8" name="Oval 227">
                <a:extLst>
                  <a:ext uri="{FF2B5EF4-FFF2-40B4-BE49-F238E27FC236}">
                    <a16:creationId xmlns:a16="http://schemas.microsoft.com/office/drawing/2014/main" id="{3F4D852E-D0D6-E5E6-D44F-8A78B8D92F75}"/>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9" name="Oval 228">
                <a:extLst>
                  <a:ext uri="{FF2B5EF4-FFF2-40B4-BE49-F238E27FC236}">
                    <a16:creationId xmlns:a16="http://schemas.microsoft.com/office/drawing/2014/main" id="{57C68F4A-32FB-685B-4590-BA695E203D7B}"/>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0" name="Oval 229">
                <a:extLst>
                  <a:ext uri="{FF2B5EF4-FFF2-40B4-BE49-F238E27FC236}">
                    <a16:creationId xmlns:a16="http://schemas.microsoft.com/office/drawing/2014/main" id="{52C25AAB-388A-E714-2B70-A936B598F414}"/>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192" name="Group 191">
              <a:extLst>
                <a:ext uri="{FF2B5EF4-FFF2-40B4-BE49-F238E27FC236}">
                  <a16:creationId xmlns:a16="http://schemas.microsoft.com/office/drawing/2014/main" id="{DF260A0A-A64E-E9AF-E7C1-917E43201E30}"/>
                </a:ext>
              </a:extLst>
            </p:cNvPr>
            <p:cNvGrpSpPr/>
            <p:nvPr/>
          </p:nvGrpSpPr>
          <p:grpSpPr>
            <a:xfrm rot="5400000">
              <a:off x="4392732" y="421983"/>
              <a:ext cx="354068" cy="1514520"/>
              <a:chOff x="6633355" y="698930"/>
              <a:chExt cx="472090" cy="2019360"/>
            </a:xfrm>
          </p:grpSpPr>
          <p:sp>
            <p:nvSpPr>
              <p:cNvPr id="193" name="Oval 192">
                <a:extLst>
                  <a:ext uri="{FF2B5EF4-FFF2-40B4-BE49-F238E27FC236}">
                    <a16:creationId xmlns:a16="http://schemas.microsoft.com/office/drawing/2014/main" id="{2A050E94-2625-C2CC-E27F-3113934A55D4}"/>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4" name="Oval 193">
                <a:extLst>
                  <a:ext uri="{FF2B5EF4-FFF2-40B4-BE49-F238E27FC236}">
                    <a16:creationId xmlns:a16="http://schemas.microsoft.com/office/drawing/2014/main" id="{B3E59F20-B05C-7111-D800-5AA37E4026B9}"/>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5" name="Oval 194">
                <a:extLst>
                  <a:ext uri="{FF2B5EF4-FFF2-40B4-BE49-F238E27FC236}">
                    <a16:creationId xmlns:a16="http://schemas.microsoft.com/office/drawing/2014/main" id="{70DECAAE-652C-D336-A6EE-B0FE4DED3E61}"/>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6" name="Oval 195">
                <a:extLst>
                  <a:ext uri="{FF2B5EF4-FFF2-40B4-BE49-F238E27FC236}">
                    <a16:creationId xmlns:a16="http://schemas.microsoft.com/office/drawing/2014/main" id="{C05490E7-627E-CD7E-7669-9515667C927B}"/>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7" name="Oval 196">
                <a:extLst>
                  <a:ext uri="{FF2B5EF4-FFF2-40B4-BE49-F238E27FC236}">
                    <a16:creationId xmlns:a16="http://schemas.microsoft.com/office/drawing/2014/main" id="{A8BC32A4-4598-4DAF-666B-EAD2853804BD}"/>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8" name="Oval 197">
                <a:extLst>
                  <a:ext uri="{FF2B5EF4-FFF2-40B4-BE49-F238E27FC236}">
                    <a16:creationId xmlns:a16="http://schemas.microsoft.com/office/drawing/2014/main" id="{919532C7-F268-834D-89D2-E0BE92DAAC3A}"/>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9" name="Oval 198">
                <a:extLst>
                  <a:ext uri="{FF2B5EF4-FFF2-40B4-BE49-F238E27FC236}">
                    <a16:creationId xmlns:a16="http://schemas.microsoft.com/office/drawing/2014/main" id="{FDB8B385-14AF-23A6-4387-BB1F7C6615A0}"/>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0" name="Oval 199">
                <a:extLst>
                  <a:ext uri="{FF2B5EF4-FFF2-40B4-BE49-F238E27FC236}">
                    <a16:creationId xmlns:a16="http://schemas.microsoft.com/office/drawing/2014/main" id="{86344CC8-C90D-5BB0-593A-4706CF037D64}"/>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1" name="Oval 200">
                <a:extLst>
                  <a:ext uri="{FF2B5EF4-FFF2-40B4-BE49-F238E27FC236}">
                    <a16:creationId xmlns:a16="http://schemas.microsoft.com/office/drawing/2014/main" id="{1C1B81EB-71EF-CC8D-A395-FF395792C5D2}"/>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2" name="Oval 201">
                <a:extLst>
                  <a:ext uri="{FF2B5EF4-FFF2-40B4-BE49-F238E27FC236}">
                    <a16:creationId xmlns:a16="http://schemas.microsoft.com/office/drawing/2014/main" id="{6CE33AA1-AA5B-0779-7FDD-511715CAD229}"/>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3" name="Oval 202">
                <a:extLst>
                  <a:ext uri="{FF2B5EF4-FFF2-40B4-BE49-F238E27FC236}">
                    <a16:creationId xmlns:a16="http://schemas.microsoft.com/office/drawing/2014/main" id="{46CDE945-FDD1-C410-2A84-BFD4FFC182E1}"/>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4" name="Oval 203">
                <a:extLst>
                  <a:ext uri="{FF2B5EF4-FFF2-40B4-BE49-F238E27FC236}">
                    <a16:creationId xmlns:a16="http://schemas.microsoft.com/office/drawing/2014/main" id="{ADC0F725-430B-8A8F-C400-E701C11D5742}"/>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5" name="Oval 204">
                <a:extLst>
                  <a:ext uri="{FF2B5EF4-FFF2-40B4-BE49-F238E27FC236}">
                    <a16:creationId xmlns:a16="http://schemas.microsoft.com/office/drawing/2014/main" id="{3B95B3BA-54C5-9586-E38D-15BCC4606219}"/>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6" name="Oval 205">
                <a:extLst>
                  <a:ext uri="{FF2B5EF4-FFF2-40B4-BE49-F238E27FC236}">
                    <a16:creationId xmlns:a16="http://schemas.microsoft.com/office/drawing/2014/main" id="{6CFEE5C7-72B0-0092-398F-D65D3D306642}"/>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7" name="Oval 206">
                <a:extLst>
                  <a:ext uri="{FF2B5EF4-FFF2-40B4-BE49-F238E27FC236}">
                    <a16:creationId xmlns:a16="http://schemas.microsoft.com/office/drawing/2014/main" id="{09C0C4E3-2D17-4CAE-91E4-389B79666CBF}"/>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8" name="Oval 207">
                <a:extLst>
                  <a:ext uri="{FF2B5EF4-FFF2-40B4-BE49-F238E27FC236}">
                    <a16:creationId xmlns:a16="http://schemas.microsoft.com/office/drawing/2014/main" id="{AAFFDA3E-2A38-1A89-20EB-79013C14B405}"/>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9" name="Oval 208">
                <a:extLst>
                  <a:ext uri="{FF2B5EF4-FFF2-40B4-BE49-F238E27FC236}">
                    <a16:creationId xmlns:a16="http://schemas.microsoft.com/office/drawing/2014/main" id="{51D34787-D0CF-A4F7-810D-DDFB2A8DD81A}"/>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0" name="Oval 209">
                <a:extLst>
                  <a:ext uri="{FF2B5EF4-FFF2-40B4-BE49-F238E27FC236}">
                    <a16:creationId xmlns:a16="http://schemas.microsoft.com/office/drawing/2014/main" id="{50276A72-1D44-37F6-F087-47385F17D556}"/>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1" name="Oval 210">
                <a:extLst>
                  <a:ext uri="{FF2B5EF4-FFF2-40B4-BE49-F238E27FC236}">
                    <a16:creationId xmlns:a16="http://schemas.microsoft.com/office/drawing/2014/main" id="{47F8E528-3E71-7A76-12EA-58278336B966}"/>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grpSp>
        <p:nvGrpSpPr>
          <p:cNvPr id="250" name="Group 249">
            <a:extLst>
              <a:ext uri="{FF2B5EF4-FFF2-40B4-BE49-F238E27FC236}">
                <a16:creationId xmlns:a16="http://schemas.microsoft.com/office/drawing/2014/main" id="{10BD0F85-F172-0290-31EB-66E935708203}"/>
              </a:ext>
            </a:extLst>
          </p:cNvPr>
          <p:cNvGrpSpPr/>
          <p:nvPr/>
        </p:nvGrpSpPr>
        <p:grpSpPr>
          <a:xfrm>
            <a:off x="5144545" y="4930389"/>
            <a:ext cx="1569534" cy="1339090"/>
            <a:chOff x="3757492" y="1002209"/>
            <a:chExt cx="1569534" cy="1339090"/>
          </a:xfrm>
        </p:grpSpPr>
        <p:grpSp>
          <p:nvGrpSpPr>
            <p:cNvPr id="251" name="Group 250">
              <a:extLst>
                <a:ext uri="{FF2B5EF4-FFF2-40B4-BE49-F238E27FC236}">
                  <a16:creationId xmlns:a16="http://schemas.microsoft.com/office/drawing/2014/main" id="{2B3EEB28-31B1-15F1-0A5C-455BF78D7BA7}"/>
                </a:ext>
              </a:extLst>
            </p:cNvPr>
            <p:cNvGrpSpPr/>
            <p:nvPr/>
          </p:nvGrpSpPr>
          <p:grpSpPr>
            <a:xfrm rot="5400000">
              <a:off x="4384531" y="1407005"/>
              <a:ext cx="354068" cy="1514520"/>
              <a:chOff x="6633355" y="698930"/>
              <a:chExt cx="472090" cy="2019360"/>
            </a:xfrm>
          </p:grpSpPr>
          <p:sp>
            <p:nvSpPr>
              <p:cNvPr id="292" name="Oval 291">
                <a:extLst>
                  <a:ext uri="{FF2B5EF4-FFF2-40B4-BE49-F238E27FC236}">
                    <a16:creationId xmlns:a16="http://schemas.microsoft.com/office/drawing/2014/main" id="{22164CFC-C311-26DA-BD93-A9F2574CAC30}"/>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3" name="Oval 292">
                <a:extLst>
                  <a:ext uri="{FF2B5EF4-FFF2-40B4-BE49-F238E27FC236}">
                    <a16:creationId xmlns:a16="http://schemas.microsoft.com/office/drawing/2014/main" id="{22CE2B84-BFA2-AA9A-1F6D-C15F44E3CE49}"/>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4" name="Oval 293">
                <a:extLst>
                  <a:ext uri="{FF2B5EF4-FFF2-40B4-BE49-F238E27FC236}">
                    <a16:creationId xmlns:a16="http://schemas.microsoft.com/office/drawing/2014/main" id="{714F0E42-EBCD-1301-F079-9C2A27D997A8}"/>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5" name="Oval 294">
                <a:extLst>
                  <a:ext uri="{FF2B5EF4-FFF2-40B4-BE49-F238E27FC236}">
                    <a16:creationId xmlns:a16="http://schemas.microsoft.com/office/drawing/2014/main" id="{E3F67A30-D75B-F8C3-B3D3-58A1BD8356DA}"/>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6" name="Oval 295">
                <a:extLst>
                  <a:ext uri="{FF2B5EF4-FFF2-40B4-BE49-F238E27FC236}">
                    <a16:creationId xmlns:a16="http://schemas.microsoft.com/office/drawing/2014/main" id="{385872EB-5F0C-6148-2566-A0A3A077FFBF}"/>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7" name="Oval 296">
                <a:extLst>
                  <a:ext uri="{FF2B5EF4-FFF2-40B4-BE49-F238E27FC236}">
                    <a16:creationId xmlns:a16="http://schemas.microsoft.com/office/drawing/2014/main" id="{063BBD34-B78D-3539-E9D9-EF9C74C42502}"/>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8" name="Oval 297">
                <a:extLst>
                  <a:ext uri="{FF2B5EF4-FFF2-40B4-BE49-F238E27FC236}">
                    <a16:creationId xmlns:a16="http://schemas.microsoft.com/office/drawing/2014/main" id="{96097405-58BF-CD90-86F5-D7F0B4DDC148}"/>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9" name="Oval 298">
                <a:extLst>
                  <a:ext uri="{FF2B5EF4-FFF2-40B4-BE49-F238E27FC236}">
                    <a16:creationId xmlns:a16="http://schemas.microsoft.com/office/drawing/2014/main" id="{4F35A41A-F231-7CF7-DEA7-78ED283EF5AF}"/>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0" name="Oval 299">
                <a:extLst>
                  <a:ext uri="{FF2B5EF4-FFF2-40B4-BE49-F238E27FC236}">
                    <a16:creationId xmlns:a16="http://schemas.microsoft.com/office/drawing/2014/main" id="{B67652D5-42A8-89AC-F1FA-753F6D2A0A25}"/>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1" name="Oval 300">
                <a:extLst>
                  <a:ext uri="{FF2B5EF4-FFF2-40B4-BE49-F238E27FC236}">
                    <a16:creationId xmlns:a16="http://schemas.microsoft.com/office/drawing/2014/main" id="{24D9247D-3F73-8CA9-9770-90FDE2B1F936}"/>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2" name="Oval 301">
                <a:extLst>
                  <a:ext uri="{FF2B5EF4-FFF2-40B4-BE49-F238E27FC236}">
                    <a16:creationId xmlns:a16="http://schemas.microsoft.com/office/drawing/2014/main" id="{3AE17D0E-4FCF-EBEB-59C8-C3EDD36FCD75}"/>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3" name="Oval 302">
                <a:extLst>
                  <a:ext uri="{FF2B5EF4-FFF2-40B4-BE49-F238E27FC236}">
                    <a16:creationId xmlns:a16="http://schemas.microsoft.com/office/drawing/2014/main" id="{5130D884-61CC-EAF0-7AF0-EB1F8659EA79}"/>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4" name="Oval 303">
                <a:extLst>
                  <a:ext uri="{FF2B5EF4-FFF2-40B4-BE49-F238E27FC236}">
                    <a16:creationId xmlns:a16="http://schemas.microsoft.com/office/drawing/2014/main" id="{2D82E203-6CC2-3ED8-D886-EAF5CCDD9774}"/>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5" name="Oval 304">
                <a:extLst>
                  <a:ext uri="{FF2B5EF4-FFF2-40B4-BE49-F238E27FC236}">
                    <a16:creationId xmlns:a16="http://schemas.microsoft.com/office/drawing/2014/main" id="{9182726C-06EE-C844-58D6-E0E3AF1A52E2}"/>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6" name="Oval 305">
                <a:extLst>
                  <a:ext uri="{FF2B5EF4-FFF2-40B4-BE49-F238E27FC236}">
                    <a16:creationId xmlns:a16="http://schemas.microsoft.com/office/drawing/2014/main" id="{A4B241E1-95D0-2A32-C1DF-E87B908C1DA7}"/>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7" name="Oval 306">
                <a:extLst>
                  <a:ext uri="{FF2B5EF4-FFF2-40B4-BE49-F238E27FC236}">
                    <a16:creationId xmlns:a16="http://schemas.microsoft.com/office/drawing/2014/main" id="{FFB92B7F-4BAB-890D-B4FA-64C310C94773}"/>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8" name="Oval 307">
                <a:extLst>
                  <a:ext uri="{FF2B5EF4-FFF2-40B4-BE49-F238E27FC236}">
                    <a16:creationId xmlns:a16="http://schemas.microsoft.com/office/drawing/2014/main" id="{EC97DAA2-D68E-66CC-6025-082A2CFFA6A8}"/>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9" name="Oval 308">
                <a:extLst>
                  <a:ext uri="{FF2B5EF4-FFF2-40B4-BE49-F238E27FC236}">
                    <a16:creationId xmlns:a16="http://schemas.microsoft.com/office/drawing/2014/main" id="{1AA89925-74BF-1C4C-4CC5-3BFFBEB7E9D2}"/>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10" name="Oval 309">
                <a:extLst>
                  <a:ext uri="{FF2B5EF4-FFF2-40B4-BE49-F238E27FC236}">
                    <a16:creationId xmlns:a16="http://schemas.microsoft.com/office/drawing/2014/main" id="{BEA34CA0-632E-0E99-6BB3-BE0C3DDC55B5}"/>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252" name="Group 251">
              <a:extLst>
                <a:ext uri="{FF2B5EF4-FFF2-40B4-BE49-F238E27FC236}">
                  <a16:creationId xmlns:a16="http://schemas.microsoft.com/office/drawing/2014/main" id="{6BFB43EE-9F85-BF75-D6C9-C98D0783A687}"/>
                </a:ext>
              </a:extLst>
            </p:cNvPr>
            <p:cNvGrpSpPr/>
            <p:nvPr/>
          </p:nvGrpSpPr>
          <p:grpSpPr>
            <a:xfrm rot="5400000">
              <a:off x="4337718" y="922971"/>
              <a:ext cx="354068" cy="1514520"/>
              <a:chOff x="6633355" y="698930"/>
              <a:chExt cx="472090" cy="2019360"/>
            </a:xfrm>
          </p:grpSpPr>
          <p:sp>
            <p:nvSpPr>
              <p:cNvPr id="273" name="Oval 272">
                <a:extLst>
                  <a:ext uri="{FF2B5EF4-FFF2-40B4-BE49-F238E27FC236}">
                    <a16:creationId xmlns:a16="http://schemas.microsoft.com/office/drawing/2014/main" id="{5F644AC3-1B41-8DDC-9455-95860B680C98}"/>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4" name="Oval 273">
                <a:extLst>
                  <a:ext uri="{FF2B5EF4-FFF2-40B4-BE49-F238E27FC236}">
                    <a16:creationId xmlns:a16="http://schemas.microsoft.com/office/drawing/2014/main" id="{C6B8BAC5-0289-686F-F57E-3C34BF401ED6}"/>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5" name="Oval 274">
                <a:extLst>
                  <a:ext uri="{FF2B5EF4-FFF2-40B4-BE49-F238E27FC236}">
                    <a16:creationId xmlns:a16="http://schemas.microsoft.com/office/drawing/2014/main" id="{34B457BA-FF9C-6753-E978-4F791934F9CF}"/>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6" name="Oval 275">
                <a:extLst>
                  <a:ext uri="{FF2B5EF4-FFF2-40B4-BE49-F238E27FC236}">
                    <a16:creationId xmlns:a16="http://schemas.microsoft.com/office/drawing/2014/main" id="{E08A3012-627B-B77E-688A-4B82219E76C2}"/>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7" name="Oval 276">
                <a:extLst>
                  <a:ext uri="{FF2B5EF4-FFF2-40B4-BE49-F238E27FC236}">
                    <a16:creationId xmlns:a16="http://schemas.microsoft.com/office/drawing/2014/main" id="{118FD334-C423-B6A0-E824-A568CDE0682A}"/>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8" name="Oval 277">
                <a:extLst>
                  <a:ext uri="{FF2B5EF4-FFF2-40B4-BE49-F238E27FC236}">
                    <a16:creationId xmlns:a16="http://schemas.microsoft.com/office/drawing/2014/main" id="{18A3A95E-7F7D-8561-B609-4F297E5EDE3E}"/>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9" name="Oval 278">
                <a:extLst>
                  <a:ext uri="{FF2B5EF4-FFF2-40B4-BE49-F238E27FC236}">
                    <a16:creationId xmlns:a16="http://schemas.microsoft.com/office/drawing/2014/main" id="{051BD7D7-12FD-C90D-D894-3FEDF71F4581}"/>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0" name="Oval 279">
                <a:extLst>
                  <a:ext uri="{FF2B5EF4-FFF2-40B4-BE49-F238E27FC236}">
                    <a16:creationId xmlns:a16="http://schemas.microsoft.com/office/drawing/2014/main" id="{89B16682-A03E-E2C3-175D-A469C80F3892}"/>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1" name="Oval 280">
                <a:extLst>
                  <a:ext uri="{FF2B5EF4-FFF2-40B4-BE49-F238E27FC236}">
                    <a16:creationId xmlns:a16="http://schemas.microsoft.com/office/drawing/2014/main" id="{5209D1BE-0106-C085-560F-AA21CE78CA5C}"/>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2" name="Oval 281">
                <a:extLst>
                  <a:ext uri="{FF2B5EF4-FFF2-40B4-BE49-F238E27FC236}">
                    <a16:creationId xmlns:a16="http://schemas.microsoft.com/office/drawing/2014/main" id="{62FE378B-B9EE-FAAE-7A9D-2653B0C0EC8C}"/>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3" name="Oval 282">
                <a:extLst>
                  <a:ext uri="{FF2B5EF4-FFF2-40B4-BE49-F238E27FC236}">
                    <a16:creationId xmlns:a16="http://schemas.microsoft.com/office/drawing/2014/main" id="{6010B128-1057-21F2-4ED2-11FAEB6D7736}"/>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4" name="Oval 283">
                <a:extLst>
                  <a:ext uri="{FF2B5EF4-FFF2-40B4-BE49-F238E27FC236}">
                    <a16:creationId xmlns:a16="http://schemas.microsoft.com/office/drawing/2014/main" id="{704CDE4E-5EEC-2F54-943E-D885B4B3C473}"/>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5" name="Oval 284">
                <a:extLst>
                  <a:ext uri="{FF2B5EF4-FFF2-40B4-BE49-F238E27FC236}">
                    <a16:creationId xmlns:a16="http://schemas.microsoft.com/office/drawing/2014/main" id="{47CBC26C-35BD-BACF-FA05-D6C7D75E0220}"/>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6" name="Oval 285">
                <a:extLst>
                  <a:ext uri="{FF2B5EF4-FFF2-40B4-BE49-F238E27FC236}">
                    <a16:creationId xmlns:a16="http://schemas.microsoft.com/office/drawing/2014/main" id="{AB7D8B04-AF0F-B86F-DB15-C61613964375}"/>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7" name="Oval 286">
                <a:extLst>
                  <a:ext uri="{FF2B5EF4-FFF2-40B4-BE49-F238E27FC236}">
                    <a16:creationId xmlns:a16="http://schemas.microsoft.com/office/drawing/2014/main" id="{DE73999C-F0D7-3F8A-85DC-F0DF474FE771}"/>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8" name="Oval 287">
                <a:extLst>
                  <a:ext uri="{FF2B5EF4-FFF2-40B4-BE49-F238E27FC236}">
                    <a16:creationId xmlns:a16="http://schemas.microsoft.com/office/drawing/2014/main" id="{F68B6EA3-EFE2-0839-B319-3028082F655C}"/>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9" name="Oval 288">
                <a:extLst>
                  <a:ext uri="{FF2B5EF4-FFF2-40B4-BE49-F238E27FC236}">
                    <a16:creationId xmlns:a16="http://schemas.microsoft.com/office/drawing/2014/main" id="{2122B397-7055-F878-4715-16B67AAFE934}"/>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0" name="Oval 289">
                <a:extLst>
                  <a:ext uri="{FF2B5EF4-FFF2-40B4-BE49-F238E27FC236}">
                    <a16:creationId xmlns:a16="http://schemas.microsoft.com/office/drawing/2014/main" id="{B49F001B-0627-7A15-7023-726E81F2C3AC}"/>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1" name="Oval 290">
                <a:extLst>
                  <a:ext uri="{FF2B5EF4-FFF2-40B4-BE49-F238E27FC236}">
                    <a16:creationId xmlns:a16="http://schemas.microsoft.com/office/drawing/2014/main" id="{9A12E6AA-0AC9-5243-BA44-36EFDE00D9EB}"/>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253" name="Group 252">
              <a:extLst>
                <a:ext uri="{FF2B5EF4-FFF2-40B4-BE49-F238E27FC236}">
                  <a16:creationId xmlns:a16="http://schemas.microsoft.com/office/drawing/2014/main" id="{6C6C1329-D896-C892-DB4A-0D096ADF2955}"/>
                </a:ext>
              </a:extLst>
            </p:cNvPr>
            <p:cNvGrpSpPr/>
            <p:nvPr/>
          </p:nvGrpSpPr>
          <p:grpSpPr>
            <a:xfrm rot="5400000">
              <a:off x="4392732" y="421983"/>
              <a:ext cx="354068" cy="1514520"/>
              <a:chOff x="6633355" y="698930"/>
              <a:chExt cx="472090" cy="2019360"/>
            </a:xfrm>
          </p:grpSpPr>
          <p:sp>
            <p:nvSpPr>
              <p:cNvPr id="254" name="Oval 253">
                <a:extLst>
                  <a:ext uri="{FF2B5EF4-FFF2-40B4-BE49-F238E27FC236}">
                    <a16:creationId xmlns:a16="http://schemas.microsoft.com/office/drawing/2014/main" id="{08F382E0-BF13-C72A-8003-B4D35B999D20}"/>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55" name="Oval 254">
                <a:extLst>
                  <a:ext uri="{FF2B5EF4-FFF2-40B4-BE49-F238E27FC236}">
                    <a16:creationId xmlns:a16="http://schemas.microsoft.com/office/drawing/2014/main" id="{AFD49680-18C2-07C1-FEFB-0A00F72AFC22}"/>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56" name="Oval 255">
                <a:extLst>
                  <a:ext uri="{FF2B5EF4-FFF2-40B4-BE49-F238E27FC236}">
                    <a16:creationId xmlns:a16="http://schemas.microsoft.com/office/drawing/2014/main" id="{63F4905D-12F4-DC80-5803-2CD3CE499A13}"/>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57" name="Oval 256">
                <a:extLst>
                  <a:ext uri="{FF2B5EF4-FFF2-40B4-BE49-F238E27FC236}">
                    <a16:creationId xmlns:a16="http://schemas.microsoft.com/office/drawing/2014/main" id="{5836D09E-457F-94CB-8344-AAAE59CA00BD}"/>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58" name="Oval 257">
                <a:extLst>
                  <a:ext uri="{FF2B5EF4-FFF2-40B4-BE49-F238E27FC236}">
                    <a16:creationId xmlns:a16="http://schemas.microsoft.com/office/drawing/2014/main" id="{450E80BC-4F35-65C0-B006-66691EBE5BE5}"/>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59" name="Oval 258">
                <a:extLst>
                  <a:ext uri="{FF2B5EF4-FFF2-40B4-BE49-F238E27FC236}">
                    <a16:creationId xmlns:a16="http://schemas.microsoft.com/office/drawing/2014/main" id="{5A1A60D9-2156-84C4-FD84-ADC61C0AF2DC}"/>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0" name="Oval 259">
                <a:extLst>
                  <a:ext uri="{FF2B5EF4-FFF2-40B4-BE49-F238E27FC236}">
                    <a16:creationId xmlns:a16="http://schemas.microsoft.com/office/drawing/2014/main" id="{7D93D920-C113-2F8C-83D1-6044900E93BE}"/>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1" name="Oval 260">
                <a:extLst>
                  <a:ext uri="{FF2B5EF4-FFF2-40B4-BE49-F238E27FC236}">
                    <a16:creationId xmlns:a16="http://schemas.microsoft.com/office/drawing/2014/main" id="{226143A3-09BB-86D1-F33B-9015E921D6AD}"/>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2" name="Oval 261">
                <a:extLst>
                  <a:ext uri="{FF2B5EF4-FFF2-40B4-BE49-F238E27FC236}">
                    <a16:creationId xmlns:a16="http://schemas.microsoft.com/office/drawing/2014/main" id="{9955E75E-31D4-EAF3-C036-27D0158E157F}"/>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3" name="Oval 262">
                <a:extLst>
                  <a:ext uri="{FF2B5EF4-FFF2-40B4-BE49-F238E27FC236}">
                    <a16:creationId xmlns:a16="http://schemas.microsoft.com/office/drawing/2014/main" id="{DEA1A056-6D2B-CF4E-5D18-69D5D6A3867C}"/>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4" name="Oval 263">
                <a:extLst>
                  <a:ext uri="{FF2B5EF4-FFF2-40B4-BE49-F238E27FC236}">
                    <a16:creationId xmlns:a16="http://schemas.microsoft.com/office/drawing/2014/main" id="{D612FA96-DEF4-2843-928C-15BFF75EE8ED}"/>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5" name="Oval 264">
                <a:extLst>
                  <a:ext uri="{FF2B5EF4-FFF2-40B4-BE49-F238E27FC236}">
                    <a16:creationId xmlns:a16="http://schemas.microsoft.com/office/drawing/2014/main" id="{B9742E80-BF1E-457D-0D16-837A75F6C413}"/>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6" name="Oval 265">
                <a:extLst>
                  <a:ext uri="{FF2B5EF4-FFF2-40B4-BE49-F238E27FC236}">
                    <a16:creationId xmlns:a16="http://schemas.microsoft.com/office/drawing/2014/main" id="{BE8E6094-B390-3010-57B6-B08D95FAF5C7}"/>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7" name="Oval 266">
                <a:extLst>
                  <a:ext uri="{FF2B5EF4-FFF2-40B4-BE49-F238E27FC236}">
                    <a16:creationId xmlns:a16="http://schemas.microsoft.com/office/drawing/2014/main" id="{A6B4811F-9070-A48E-3CBF-DEABE1B96CB1}"/>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8" name="Oval 267">
                <a:extLst>
                  <a:ext uri="{FF2B5EF4-FFF2-40B4-BE49-F238E27FC236}">
                    <a16:creationId xmlns:a16="http://schemas.microsoft.com/office/drawing/2014/main" id="{457401B1-FB7D-B836-7328-8FCDA0CD1728}"/>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9" name="Oval 268">
                <a:extLst>
                  <a:ext uri="{FF2B5EF4-FFF2-40B4-BE49-F238E27FC236}">
                    <a16:creationId xmlns:a16="http://schemas.microsoft.com/office/drawing/2014/main" id="{2BAFD86B-B7BB-9817-CB54-C5D74170CB70}"/>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0" name="Oval 269">
                <a:extLst>
                  <a:ext uri="{FF2B5EF4-FFF2-40B4-BE49-F238E27FC236}">
                    <a16:creationId xmlns:a16="http://schemas.microsoft.com/office/drawing/2014/main" id="{2FAB8012-1894-39BD-3055-1EE20AEB3A94}"/>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1" name="Oval 270">
                <a:extLst>
                  <a:ext uri="{FF2B5EF4-FFF2-40B4-BE49-F238E27FC236}">
                    <a16:creationId xmlns:a16="http://schemas.microsoft.com/office/drawing/2014/main" id="{BA5E711D-A9D8-430C-F60C-C2D07FC156A0}"/>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2" name="Oval 271">
                <a:extLst>
                  <a:ext uri="{FF2B5EF4-FFF2-40B4-BE49-F238E27FC236}">
                    <a16:creationId xmlns:a16="http://schemas.microsoft.com/office/drawing/2014/main" id="{9348B064-481D-0BD3-A8AB-9B844BEFB61E}"/>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grpSp>
        <p:nvGrpSpPr>
          <p:cNvPr id="311" name="Group 310">
            <a:extLst>
              <a:ext uri="{FF2B5EF4-FFF2-40B4-BE49-F238E27FC236}">
                <a16:creationId xmlns:a16="http://schemas.microsoft.com/office/drawing/2014/main" id="{09E9CFC6-966D-51D2-71EB-3E778727D016}"/>
              </a:ext>
            </a:extLst>
          </p:cNvPr>
          <p:cNvGrpSpPr/>
          <p:nvPr/>
        </p:nvGrpSpPr>
        <p:grpSpPr>
          <a:xfrm>
            <a:off x="5652201" y="2876190"/>
            <a:ext cx="640313" cy="1742851"/>
            <a:chOff x="6133988" y="4446455"/>
            <a:chExt cx="640313" cy="1827514"/>
          </a:xfrm>
        </p:grpSpPr>
        <p:grpSp>
          <p:nvGrpSpPr>
            <p:cNvPr id="312" name="Group 3">
              <a:extLst>
                <a:ext uri="{FF2B5EF4-FFF2-40B4-BE49-F238E27FC236}">
                  <a16:creationId xmlns:a16="http://schemas.microsoft.com/office/drawing/2014/main" id="{719EC72F-653B-1150-5EF9-C0A7544C367B}"/>
                </a:ext>
              </a:extLst>
            </p:cNvPr>
            <p:cNvGrpSpPr/>
            <p:nvPr/>
          </p:nvGrpSpPr>
          <p:grpSpPr>
            <a:xfrm>
              <a:off x="6133988" y="4446455"/>
              <a:ext cx="619262" cy="1180741"/>
              <a:chOff x="5663350" y="5063895"/>
              <a:chExt cx="825683" cy="1574322"/>
            </a:xfrm>
          </p:grpSpPr>
          <p:sp>
            <p:nvSpPr>
              <p:cNvPr id="322" name="Oval 321">
                <a:extLst>
                  <a:ext uri="{FF2B5EF4-FFF2-40B4-BE49-F238E27FC236}">
                    <a16:creationId xmlns:a16="http://schemas.microsoft.com/office/drawing/2014/main" id="{533A6E79-7976-3846-40DA-EA13F8831673}"/>
                  </a:ext>
                </a:extLst>
              </p:cNvPr>
              <p:cNvSpPr/>
              <p:nvPr/>
            </p:nvSpPr>
            <p:spPr>
              <a:xfrm>
                <a:off x="6250095" y="6397953"/>
                <a:ext cx="206374" cy="240264"/>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23" name="Oval 322">
                <a:extLst>
                  <a:ext uri="{FF2B5EF4-FFF2-40B4-BE49-F238E27FC236}">
                    <a16:creationId xmlns:a16="http://schemas.microsoft.com/office/drawing/2014/main" id="{8B1E4F2F-BD37-DD50-7660-9E41C9764C4B}"/>
                  </a:ext>
                </a:extLst>
              </p:cNvPr>
              <p:cNvSpPr/>
              <p:nvPr/>
            </p:nvSpPr>
            <p:spPr>
              <a:xfrm>
                <a:off x="6282659" y="5379746"/>
                <a:ext cx="206374" cy="240264"/>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24" name="Oval 323">
                <a:extLst>
                  <a:ext uri="{FF2B5EF4-FFF2-40B4-BE49-F238E27FC236}">
                    <a16:creationId xmlns:a16="http://schemas.microsoft.com/office/drawing/2014/main" id="{63A36B56-F279-F2ED-CA08-B7CA57EA1224}"/>
                  </a:ext>
                </a:extLst>
              </p:cNvPr>
              <p:cNvSpPr/>
              <p:nvPr/>
            </p:nvSpPr>
            <p:spPr>
              <a:xfrm rot="3942739">
                <a:off x="5893244" y="6349296"/>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26" name="Oval 325">
                <a:extLst>
                  <a:ext uri="{FF2B5EF4-FFF2-40B4-BE49-F238E27FC236}">
                    <a16:creationId xmlns:a16="http://schemas.microsoft.com/office/drawing/2014/main" id="{7DF3AE1D-9444-1D35-1076-ADD56A7AB9B9}"/>
                  </a:ext>
                </a:extLst>
              </p:cNvPr>
              <p:cNvSpPr/>
              <p:nvPr/>
            </p:nvSpPr>
            <p:spPr>
              <a:xfrm>
                <a:off x="5989382" y="5957371"/>
                <a:ext cx="161946" cy="197421"/>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27" name="Oval 326">
                <a:extLst>
                  <a:ext uri="{FF2B5EF4-FFF2-40B4-BE49-F238E27FC236}">
                    <a16:creationId xmlns:a16="http://schemas.microsoft.com/office/drawing/2014/main" id="{717F59BD-6865-7FBA-7F24-8A80FB98D71F}"/>
                  </a:ext>
                </a:extLst>
              </p:cNvPr>
              <p:cNvSpPr/>
              <p:nvPr/>
            </p:nvSpPr>
            <p:spPr>
              <a:xfrm>
                <a:off x="6156346" y="5665275"/>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29" name="Oval 328">
                <a:extLst>
                  <a:ext uri="{FF2B5EF4-FFF2-40B4-BE49-F238E27FC236}">
                    <a16:creationId xmlns:a16="http://schemas.microsoft.com/office/drawing/2014/main" id="{CD59747E-B8FE-259B-9F2F-C3B3ABB7A0C1}"/>
                  </a:ext>
                </a:extLst>
              </p:cNvPr>
              <p:cNvSpPr/>
              <p:nvPr/>
            </p:nvSpPr>
            <p:spPr>
              <a:xfrm rot="5041617">
                <a:off x="6040232" y="5072434"/>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31" name="Oval 330">
                <a:extLst>
                  <a:ext uri="{FF2B5EF4-FFF2-40B4-BE49-F238E27FC236}">
                    <a16:creationId xmlns:a16="http://schemas.microsoft.com/office/drawing/2014/main" id="{7FBC15F3-2416-B65E-C55D-F58A678F5BEE}"/>
                  </a:ext>
                </a:extLst>
              </p:cNvPr>
              <p:cNvSpPr/>
              <p:nvPr/>
            </p:nvSpPr>
            <p:spPr>
              <a:xfrm rot="3942739">
                <a:off x="5880915" y="5379716"/>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34" name="Rectangle 333">
                <a:extLst>
                  <a:ext uri="{FF2B5EF4-FFF2-40B4-BE49-F238E27FC236}">
                    <a16:creationId xmlns:a16="http://schemas.microsoft.com/office/drawing/2014/main" id="{EC59BD78-DE8E-EDAB-26A8-A90E22F8B9C5}"/>
                  </a:ext>
                </a:extLst>
              </p:cNvPr>
              <p:cNvSpPr/>
              <p:nvPr/>
            </p:nvSpPr>
            <p:spPr>
              <a:xfrm rot="5856299">
                <a:off x="5093708" y="5761606"/>
                <a:ext cx="1188769" cy="49485"/>
              </a:xfrm>
              <a:prstGeom prst="rect">
                <a:avLst/>
              </a:prstGeom>
              <a:solidFill>
                <a:srgbClr val="663300"/>
              </a:solidFill>
              <a:ln>
                <a:solidFill>
                  <a:srgbClr val="462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grpSp>
        <p:sp>
          <p:nvSpPr>
            <p:cNvPr id="313" name="Rectangle 312">
              <a:extLst>
                <a:ext uri="{FF2B5EF4-FFF2-40B4-BE49-F238E27FC236}">
                  <a16:creationId xmlns:a16="http://schemas.microsoft.com/office/drawing/2014/main" id="{DF8EE6D7-A9EA-196D-DC62-AE7597FE74BA}"/>
                </a:ext>
              </a:extLst>
            </p:cNvPr>
            <p:cNvSpPr/>
            <p:nvPr/>
          </p:nvSpPr>
          <p:spPr>
            <a:xfrm rot="5605970">
              <a:off x="6534844" y="5989968"/>
              <a:ext cx="356459" cy="122455"/>
            </a:xfrm>
            <a:prstGeom prst="rect">
              <a:avLst/>
            </a:prstGeom>
            <a:solidFill>
              <a:srgbClr val="663300"/>
            </a:solidFill>
            <a:ln>
              <a:solidFill>
                <a:srgbClr val="462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14" name="Oval 313">
              <a:extLst>
                <a:ext uri="{FF2B5EF4-FFF2-40B4-BE49-F238E27FC236}">
                  <a16:creationId xmlns:a16="http://schemas.microsoft.com/office/drawing/2014/main" id="{F9A820C6-8A50-9837-C108-936C4E51C998}"/>
                </a:ext>
              </a:extLst>
            </p:cNvPr>
            <p:cNvSpPr/>
            <p:nvPr/>
          </p:nvSpPr>
          <p:spPr>
            <a:xfrm>
              <a:off x="6271915" y="5721395"/>
              <a:ext cx="154780" cy="180198"/>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15" name="Oval 314">
              <a:extLst>
                <a:ext uri="{FF2B5EF4-FFF2-40B4-BE49-F238E27FC236}">
                  <a16:creationId xmlns:a16="http://schemas.microsoft.com/office/drawing/2014/main" id="{FDC53BEA-8BC6-E0DD-3413-9F25D935B276}"/>
                </a:ext>
              </a:extLst>
            </p:cNvPr>
            <p:cNvSpPr/>
            <p:nvPr/>
          </p:nvSpPr>
          <p:spPr>
            <a:xfrm>
              <a:off x="6455393" y="6121603"/>
              <a:ext cx="85794" cy="72985"/>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16" name="Oval 315">
              <a:extLst>
                <a:ext uri="{FF2B5EF4-FFF2-40B4-BE49-F238E27FC236}">
                  <a16:creationId xmlns:a16="http://schemas.microsoft.com/office/drawing/2014/main" id="{E6AB5554-F475-BB36-E468-4C13F4302EF0}"/>
                </a:ext>
              </a:extLst>
            </p:cNvPr>
            <p:cNvSpPr/>
            <p:nvPr/>
          </p:nvSpPr>
          <p:spPr>
            <a:xfrm rot="3942739">
              <a:off x="6229765" y="6194579"/>
              <a:ext cx="85794" cy="72985"/>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grpSp>
      <p:sp>
        <p:nvSpPr>
          <p:cNvPr id="2" name="Rectangle 1">
            <a:extLst>
              <a:ext uri="{FF2B5EF4-FFF2-40B4-BE49-F238E27FC236}">
                <a16:creationId xmlns:a16="http://schemas.microsoft.com/office/drawing/2014/main" id="{69E6B4EF-8632-8D8C-FAED-DFCADC3947F3}"/>
              </a:ext>
            </a:extLst>
          </p:cNvPr>
          <p:cNvSpPr/>
          <p:nvPr/>
        </p:nvSpPr>
        <p:spPr>
          <a:xfrm>
            <a:off x="5095030" y="2643693"/>
            <a:ext cx="1704162" cy="1775486"/>
          </a:xfrm>
          <a:prstGeom prst="rect">
            <a:avLst/>
          </a:prstGeom>
          <a:solidFill>
            <a:sysClr val="window" lastClr="FFFFFF">
              <a:lumMod val="75000"/>
            </a:sysClr>
          </a:solidFill>
          <a:ln w="15875" cap="rnd" cmpd="sng" algn="ctr">
            <a:solidFill>
              <a:sysClr val="window" lastClr="FFFFFF">
                <a:lumMod val="50000"/>
              </a:sys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Tree>
    <p:extLst>
      <p:ext uri="{BB962C8B-B14F-4D97-AF65-F5344CB8AC3E}">
        <p14:creationId xmlns:p14="http://schemas.microsoft.com/office/powerpoint/2010/main" val="1787274235"/>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68468A7-C3A5-9D14-1C35-8F7602909F13}"/>
              </a:ext>
            </a:extLst>
          </p:cNvPr>
          <p:cNvSpPr/>
          <p:nvPr/>
        </p:nvSpPr>
        <p:spPr>
          <a:xfrm>
            <a:off x="5408503" y="320675"/>
            <a:ext cx="1077216" cy="6400800"/>
          </a:xfrm>
          <a:prstGeom prst="roundRect">
            <a:avLst/>
          </a:prstGeom>
          <a:solidFill>
            <a:srgbClr val="1CADE4"/>
          </a:solidFill>
          <a:ln w="15875" cap="rnd" cmpd="sng" algn="ctr">
            <a:solidFill>
              <a:srgbClr val="1CADE4">
                <a:shade val="50000"/>
              </a:srgb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 name="Slide Number Placeholder 3">
            <a:extLst>
              <a:ext uri="{FF2B5EF4-FFF2-40B4-BE49-F238E27FC236}">
                <a16:creationId xmlns:a16="http://schemas.microsoft.com/office/drawing/2014/main" id="{F3E4EAFC-1722-6C45-7088-F649AEC0766B}"/>
              </a:ext>
            </a:extLst>
          </p:cNvPr>
          <p:cNvSpPr>
            <a:spLocks noGrp="1"/>
          </p:cNvSpPr>
          <p:nvPr>
            <p:ph type="sldNum" sz="quarter" idx="12"/>
          </p:nvPr>
        </p:nvSpPr>
        <p:spPr/>
        <p:txBody>
          <a:bodyPr/>
          <a:lstStyle/>
          <a:p>
            <a:fld id="{330EA680-D336-4FF7-8B7A-9848BB0A1C32}" type="slidenum">
              <a:rPr lang="en-US" smtClean="0"/>
              <a:t>293</a:t>
            </a:fld>
            <a:endParaRPr lang="en-US"/>
          </a:p>
        </p:txBody>
      </p:sp>
      <p:sp>
        <p:nvSpPr>
          <p:cNvPr id="15" name="TextBox 14">
            <a:extLst>
              <a:ext uri="{FF2B5EF4-FFF2-40B4-BE49-F238E27FC236}">
                <a16:creationId xmlns:a16="http://schemas.microsoft.com/office/drawing/2014/main" id="{DFA515A9-6081-EFE5-E87A-AA8E624E0494}"/>
              </a:ext>
            </a:extLst>
          </p:cNvPr>
          <p:cNvSpPr txBox="1"/>
          <p:nvPr/>
        </p:nvSpPr>
        <p:spPr>
          <a:xfrm>
            <a:off x="1219200" y="5661955"/>
            <a:ext cx="1463389" cy="369332"/>
          </a:xfrm>
          <a:prstGeom prst="rect">
            <a:avLst/>
          </a:prstGeom>
          <a:noFill/>
        </p:spPr>
        <p:txBody>
          <a:bodyPr wrap="square" rtlCol="0">
            <a:spAutoFit/>
          </a:bodyPr>
          <a:lstStyle/>
          <a:p>
            <a:r>
              <a:rPr lang="en-US" dirty="0"/>
              <a:t>Stream Flow</a:t>
            </a:r>
          </a:p>
        </p:txBody>
      </p:sp>
      <p:cxnSp>
        <p:nvCxnSpPr>
          <p:cNvPr id="16" name="Straight Arrow Connector 15">
            <a:extLst>
              <a:ext uri="{FF2B5EF4-FFF2-40B4-BE49-F238E27FC236}">
                <a16:creationId xmlns:a16="http://schemas.microsoft.com/office/drawing/2014/main" id="{9D00422C-85F1-F38D-2579-409CEAB95AA2}"/>
              </a:ext>
            </a:extLst>
          </p:cNvPr>
          <p:cNvCxnSpPr/>
          <p:nvPr/>
        </p:nvCxnSpPr>
        <p:spPr>
          <a:xfrm flipV="1">
            <a:off x="1866900" y="4980418"/>
            <a:ext cx="0" cy="58218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CF4D21BD-7461-2BBB-916B-D432EF34FDCB}"/>
              </a:ext>
            </a:extLst>
          </p:cNvPr>
          <p:cNvSpPr/>
          <p:nvPr/>
        </p:nvSpPr>
        <p:spPr>
          <a:xfrm>
            <a:off x="2742198" y="2804866"/>
            <a:ext cx="6429437" cy="1453088"/>
          </a:xfrm>
          <a:prstGeom prst="roundRect">
            <a:avLst/>
          </a:prstGeom>
          <a:solidFill>
            <a:sysClr val="windowText" lastClr="000000">
              <a:lumMod val="75000"/>
              <a:lumOff val="25000"/>
            </a:sysClr>
          </a:solidFill>
          <a:ln w="15875" cap="rnd" cmpd="sng" algn="ctr">
            <a:solidFill>
              <a:sysClr val="windowText" lastClr="000000">
                <a:lumMod val="85000"/>
                <a:lumOff val="15000"/>
              </a:sys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 name="TextBox 17">
            <a:extLst>
              <a:ext uri="{FF2B5EF4-FFF2-40B4-BE49-F238E27FC236}">
                <a16:creationId xmlns:a16="http://schemas.microsoft.com/office/drawing/2014/main" id="{1C583340-5339-87E0-76E2-9321C5ABC07D}"/>
              </a:ext>
            </a:extLst>
          </p:cNvPr>
          <p:cNvSpPr txBox="1"/>
          <p:nvPr/>
        </p:nvSpPr>
        <p:spPr>
          <a:xfrm>
            <a:off x="2858979" y="3397028"/>
            <a:ext cx="838200" cy="369332"/>
          </a:xfrm>
          <a:prstGeom prst="rect">
            <a:avLst/>
          </a:prstGeom>
          <a:noFill/>
        </p:spPr>
        <p:txBody>
          <a:bodyPr wrap="square" rtlCol="0">
            <a:spAutoFit/>
          </a:bodyPr>
          <a:lstStyle/>
          <a:p>
            <a:r>
              <a:rPr lang="en-US" dirty="0">
                <a:solidFill>
                  <a:prstClr val="white"/>
                </a:solidFill>
                <a:latin typeface="Candara"/>
              </a:rPr>
              <a:t>Road</a:t>
            </a:r>
          </a:p>
        </p:txBody>
      </p:sp>
      <p:grpSp>
        <p:nvGrpSpPr>
          <p:cNvPr id="3" name="Group 2">
            <a:extLst>
              <a:ext uri="{FF2B5EF4-FFF2-40B4-BE49-F238E27FC236}">
                <a16:creationId xmlns:a16="http://schemas.microsoft.com/office/drawing/2014/main" id="{749D4076-C3A5-855B-ACE0-2704638EB464}"/>
              </a:ext>
            </a:extLst>
          </p:cNvPr>
          <p:cNvGrpSpPr/>
          <p:nvPr/>
        </p:nvGrpSpPr>
        <p:grpSpPr>
          <a:xfrm>
            <a:off x="5116416" y="1355678"/>
            <a:ext cx="378610" cy="1509896"/>
            <a:chOff x="5031332" y="666630"/>
            <a:chExt cx="504813" cy="2013195"/>
          </a:xfrm>
        </p:grpSpPr>
        <p:sp>
          <p:nvSpPr>
            <p:cNvPr id="5" name="Oval 4">
              <a:extLst>
                <a:ext uri="{FF2B5EF4-FFF2-40B4-BE49-F238E27FC236}">
                  <a16:creationId xmlns:a16="http://schemas.microsoft.com/office/drawing/2014/main" id="{F9FBCE1F-137C-1A0B-46AB-DCD52204F7DE}"/>
                </a:ext>
              </a:extLst>
            </p:cNvPr>
            <p:cNvSpPr/>
            <p:nvPr/>
          </p:nvSpPr>
          <p:spPr>
            <a:xfrm rot="16200000">
              <a:off x="5020536" y="2319182"/>
              <a:ext cx="189596" cy="132009"/>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 name="Oval 5">
              <a:extLst>
                <a:ext uri="{FF2B5EF4-FFF2-40B4-BE49-F238E27FC236}">
                  <a16:creationId xmlns:a16="http://schemas.microsoft.com/office/drawing/2014/main" id="{BF21CA5E-D6B6-9AA5-0164-F465C23E8C30}"/>
                </a:ext>
              </a:extLst>
            </p:cNvPr>
            <p:cNvSpPr/>
            <p:nvPr/>
          </p:nvSpPr>
          <p:spPr>
            <a:xfrm>
              <a:off x="5092621" y="1971405"/>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 name="Oval 6">
              <a:extLst>
                <a:ext uri="{FF2B5EF4-FFF2-40B4-BE49-F238E27FC236}">
                  <a16:creationId xmlns:a16="http://schemas.microsoft.com/office/drawing/2014/main" id="{6A9C4494-C90E-5FD0-359A-3AEC9443C969}"/>
                </a:ext>
              </a:extLst>
            </p:cNvPr>
            <p:cNvSpPr/>
            <p:nvPr/>
          </p:nvSpPr>
          <p:spPr>
            <a:xfrm>
              <a:off x="5265208" y="108038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 name="Oval 8">
              <a:extLst>
                <a:ext uri="{FF2B5EF4-FFF2-40B4-BE49-F238E27FC236}">
                  <a16:creationId xmlns:a16="http://schemas.microsoft.com/office/drawing/2014/main" id="{6C6D50E9-87D1-A7BE-3451-0225D6153A1D}"/>
                </a:ext>
              </a:extLst>
            </p:cNvPr>
            <p:cNvSpPr/>
            <p:nvPr/>
          </p:nvSpPr>
          <p:spPr>
            <a:xfrm>
              <a:off x="5144876" y="886631"/>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 name="Oval 9">
              <a:extLst>
                <a:ext uri="{FF2B5EF4-FFF2-40B4-BE49-F238E27FC236}">
                  <a16:creationId xmlns:a16="http://schemas.microsoft.com/office/drawing/2014/main" id="{5E386FA0-8FFD-BF53-2870-30822EF18B47}"/>
                </a:ext>
              </a:extLst>
            </p:cNvPr>
            <p:cNvSpPr/>
            <p:nvPr/>
          </p:nvSpPr>
          <p:spPr>
            <a:xfrm>
              <a:off x="5101264" y="2356549"/>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 name="Oval 10">
              <a:extLst>
                <a:ext uri="{FF2B5EF4-FFF2-40B4-BE49-F238E27FC236}">
                  <a16:creationId xmlns:a16="http://schemas.microsoft.com/office/drawing/2014/main" id="{3FE74B49-732F-9EB2-6AD9-9CB720B0FE60}"/>
                </a:ext>
              </a:extLst>
            </p:cNvPr>
            <p:cNvSpPr/>
            <p:nvPr/>
          </p:nvSpPr>
          <p:spPr>
            <a:xfrm>
              <a:off x="5079356" y="71603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 name="Oval 11">
              <a:extLst>
                <a:ext uri="{FF2B5EF4-FFF2-40B4-BE49-F238E27FC236}">
                  <a16:creationId xmlns:a16="http://schemas.microsoft.com/office/drawing/2014/main" id="{70089276-3B9D-69AA-3D2C-AEDA5BF3DBD8}"/>
                </a:ext>
              </a:extLst>
            </p:cNvPr>
            <p:cNvSpPr/>
            <p:nvPr/>
          </p:nvSpPr>
          <p:spPr>
            <a:xfrm>
              <a:off x="5220320" y="133991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 name="Oval 13">
              <a:extLst>
                <a:ext uri="{FF2B5EF4-FFF2-40B4-BE49-F238E27FC236}">
                  <a16:creationId xmlns:a16="http://schemas.microsoft.com/office/drawing/2014/main" id="{F8FE01B5-9B79-D176-81F5-FE4A29224E84}"/>
                </a:ext>
              </a:extLst>
            </p:cNvPr>
            <p:cNvSpPr/>
            <p:nvPr/>
          </p:nvSpPr>
          <p:spPr>
            <a:xfrm>
              <a:off x="5187033" y="184171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 name="Oval 16">
              <a:extLst>
                <a:ext uri="{FF2B5EF4-FFF2-40B4-BE49-F238E27FC236}">
                  <a16:creationId xmlns:a16="http://schemas.microsoft.com/office/drawing/2014/main" id="{CAD3F67F-6878-62BB-1FB2-175ACC685D50}"/>
                </a:ext>
              </a:extLst>
            </p:cNvPr>
            <p:cNvSpPr/>
            <p:nvPr/>
          </p:nvSpPr>
          <p:spPr>
            <a:xfrm>
              <a:off x="5310015" y="9832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 name="Oval 18">
              <a:extLst>
                <a:ext uri="{FF2B5EF4-FFF2-40B4-BE49-F238E27FC236}">
                  <a16:creationId xmlns:a16="http://schemas.microsoft.com/office/drawing/2014/main" id="{12B80B80-92E1-19D9-E192-9AACEDAC544D}"/>
                </a:ext>
              </a:extLst>
            </p:cNvPr>
            <p:cNvSpPr/>
            <p:nvPr/>
          </p:nvSpPr>
          <p:spPr>
            <a:xfrm>
              <a:off x="5327820" y="1566559"/>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 name="Oval 19">
              <a:extLst>
                <a:ext uri="{FF2B5EF4-FFF2-40B4-BE49-F238E27FC236}">
                  <a16:creationId xmlns:a16="http://schemas.microsoft.com/office/drawing/2014/main" id="{C5FCCC71-E66A-9B5B-B7E9-766C696E0B9C}"/>
                </a:ext>
              </a:extLst>
            </p:cNvPr>
            <p:cNvSpPr/>
            <p:nvPr/>
          </p:nvSpPr>
          <p:spPr>
            <a:xfrm>
              <a:off x="5321999" y="1794456"/>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 name="Oval 20">
              <a:extLst>
                <a:ext uri="{FF2B5EF4-FFF2-40B4-BE49-F238E27FC236}">
                  <a16:creationId xmlns:a16="http://schemas.microsoft.com/office/drawing/2014/main" id="{E1935A01-EB8F-2D13-66D8-039AD20FE9A2}"/>
                </a:ext>
              </a:extLst>
            </p:cNvPr>
            <p:cNvSpPr/>
            <p:nvPr/>
          </p:nvSpPr>
          <p:spPr>
            <a:xfrm>
              <a:off x="5224127" y="241131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 name="Oval 21">
              <a:extLst>
                <a:ext uri="{FF2B5EF4-FFF2-40B4-BE49-F238E27FC236}">
                  <a16:creationId xmlns:a16="http://schemas.microsoft.com/office/drawing/2014/main" id="{71C29744-D1F5-616C-14F5-F694ED602670}"/>
                </a:ext>
              </a:extLst>
            </p:cNvPr>
            <p:cNvSpPr/>
            <p:nvPr/>
          </p:nvSpPr>
          <p:spPr>
            <a:xfrm>
              <a:off x="5128294" y="666630"/>
              <a:ext cx="265067"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 name="Oval 22">
              <a:extLst>
                <a:ext uri="{FF2B5EF4-FFF2-40B4-BE49-F238E27FC236}">
                  <a16:creationId xmlns:a16="http://schemas.microsoft.com/office/drawing/2014/main" id="{1B7AE8B1-2AD8-2C69-A761-4AED5C15C396}"/>
                </a:ext>
              </a:extLst>
            </p:cNvPr>
            <p:cNvSpPr/>
            <p:nvPr/>
          </p:nvSpPr>
          <p:spPr>
            <a:xfrm rot="1674560">
              <a:off x="5062563" y="1124077"/>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 name="Oval 23">
              <a:extLst>
                <a:ext uri="{FF2B5EF4-FFF2-40B4-BE49-F238E27FC236}">
                  <a16:creationId xmlns:a16="http://schemas.microsoft.com/office/drawing/2014/main" id="{2732625B-B858-030E-072B-3114881307D9}"/>
                </a:ext>
              </a:extLst>
            </p:cNvPr>
            <p:cNvSpPr/>
            <p:nvPr/>
          </p:nvSpPr>
          <p:spPr>
            <a:xfrm rot="3942739">
              <a:off x="5206037" y="2402918"/>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5" name="Oval 24">
              <a:extLst>
                <a:ext uri="{FF2B5EF4-FFF2-40B4-BE49-F238E27FC236}">
                  <a16:creationId xmlns:a16="http://schemas.microsoft.com/office/drawing/2014/main" id="{87E4D76A-8BAF-6838-8826-C5FF280B481E}"/>
                </a:ext>
              </a:extLst>
            </p:cNvPr>
            <p:cNvSpPr/>
            <p:nvPr/>
          </p:nvSpPr>
          <p:spPr>
            <a:xfrm rot="3942739">
              <a:off x="5065358" y="142266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 name="Oval 25">
              <a:extLst>
                <a:ext uri="{FF2B5EF4-FFF2-40B4-BE49-F238E27FC236}">
                  <a16:creationId xmlns:a16="http://schemas.microsoft.com/office/drawing/2014/main" id="{AFBEF0A7-7C30-7621-14E8-E16F347775E3}"/>
                </a:ext>
              </a:extLst>
            </p:cNvPr>
            <p:cNvSpPr/>
            <p:nvPr/>
          </p:nvSpPr>
          <p:spPr>
            <a:xfrm rot="3942739">
              <a:off x="5108815" y="2234919"/>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 name="Oval 26">
              <a:extLst>
                <a:ext uri="{FF2B5EF4-FFF2-40B4-BE49-F238E27FC236}">
                  <a16:creationId xmlns:a16="http://schemas.microsoft.com/office/drawing/2014/main" id="{B2A49563-CD46-251F-5846-7F2AC5381A74}"/>
                </a:ext>
              </a:extLst>
            </p:cNvPr>
            <p:cNvSpPr/>
            <p:nvPr/>
          </p:nvSpPr>
          <p:spPr>
            <a:xfrm rot="3942739">
              <a:off x="5168387" y="147574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 name="Oval 27">
              <a:extLst>
                <a:ext uri="{FF2B5EF4-FFF2-40B4-BE49-F238E27FC236}">
                  <a16:creationId xmlns:a16="http://schemas.microsoft.com/office/drawing/2014/main" id="{51611A95-4012-4C21-569B-A6E3DCC41802}"/>
                </a:ext>
              </a:extLst>
            </p:cNvPr>
            <p:cNvSpPr/>
            <p:nvPr/>
          </p:nvSpPr>
          <p:spPr>
            <a:xfrm rot="3942739">
              <a:off x="5033179" y="1061771"/>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 name="Oval 28">
              <a:extLst>
                <a:ext uri="{FF2B5EF4-FFF2-40B4-BE49-F238E27FC236}">
                  <a16:creationId xmlns:a16="http://schemas.microsoft.com/office/drawing/2014/main" id="{69FEFA73-8EC7-AA9F-F83B-1788A29DF782}"/>
                </a:ext>
              </a:extLst>
            </p:cNvPr>
            <p:cNvSpPr/>
            <p:nvPr/>
          </p:nvSpPr>
          <p:spPr>
            <a:xfrm>
              <a:off x="5118986" y="1586930"/>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 name="Oval 29">
              <a:extLst>
                <a:ext uri="{FF2B5EF4-FFF2-40B4-BE49-F238E27FC236}">
                  <a16:creationId xmlns:a16="http://schemas.microsoft.com/office/drawing/2014/main" id="{F0203767-8EF8-C327-B828-833E9A9D20CF}"/>
                </a:ext>
              </a:extLst>
            </p:cNvPr>
            <p:cNvSpPr/>
            <p:nvPr/>
          </p:nvSpPr>
          <p:spPr>
            <a:xfrm>
              <a:off x="5152978" y="211986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1" name="Oval 30">
              <a:extLst>
                <a:ext uri="{FF2B5EF4-FFF2-40B4-BE49-F238E27FC236}">
                  <a16:creationId xmlns:a16="http://schemas.microsoft.com/office/drawing/2014/main" id="{4CD6DF01-D931-4B60-6BEB-BA58431281DA}"/>
                </a:ext>
              </a:extLst>
            </p:cNvPr>
            <p:cNvSpPr/>
            <p:nvPr/>
          </p:nvSpPr>
          <p:spPr>
            <a:xfrm>
              <a:off x="5346160" y="2134240"/>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2" name="Oval 31">
              <a:extLst>
                <a:ext uri="{FF2B5EF4-FFF2-40B4-BE49-F238E27FC236}">
                  <a16:creationId xmlns:a16="http://schemas.microsoft.com/office/drawing/2014/main" id="{D891A762-CAC9-AA5D-0E4C-5CF8CF227E54}"/>
                </a:ext>
              </a:extLst>
            </p:cNvPr>
            <p:cNvSpPr/>
            <p:nvPr/>
          </p:nvSpPr>
          <p:spPr>
            <a:xfrm>
              <a:off x="5106151" y="18293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3" name="Oval 32">
              <a:extLst>
                <a:ext uri="{FF2B5EF4-FFF2-40B4-BE49-F238E27FC236}">
                  <a16:creationId xmlns:a16="http://schemas.microsoft.com/office/drawing/2014/main" id="{7B526593-1DC9-E31E-B97E-36752F529E84}"/>
                </a:ext>
              </a:extLst>
            </p:cNvPr>
            <p:cNvSpPr/>
            <p:nvPr/>
          </p:nvSpPr>
          <p:spPr>
            <a:xfrm>
              <a:off x="5264652" y="705341"/>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34" name="Group 33">
            <a:extLst>
              <a:ext uri="{FF2B5EF4-FFF2-40B4-BE49-F238E27FC236}">
                <a16:creationId xmlns:a16="http://schemas.microsoft.com/office/drawing/2014/main" id="{A6EC0FD6-7E71-A569-D6F7-DB18282FCD02}"/>
              </a:ext>
            </a:extLst>
          </p:cNvPr>
          <p:cNvGrpSpPr/>
          <p:nvPr/>
        </p:nvGrpSpPr>
        <p:grpSpPr>
          <a:xfrm>
            <a:off x="6363524" y="1341720"/>
            <a:ext cx="354068" cy="1514520"/>
            <a:chOff x="6633355" y="698930"/>
            <a:chExt cx="472090" cy="2019360"/>
          </a:xfrm>
        </p:grpSpPr>
        <p:sp>
          <p:nvSpPr>
            <p:cNvPr id="35" name="Oval 34">
              <a:extLst>
                <a:ext uri="{FF2B5EF4-FFF2-40B4-BE49-F238E27FC236}">
                  <a16:creationId xmlns:a16="http://schemas.microsoft.com/office/drawing/2014/main" id="{1FD2D9CA-B5A6-9B05-D7F2-439B8CD39C4B}"/>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6" name="Oval 35">
              <a:extLst>
                <a:ext uri="{FF2B5EF4-FFF2-40B4-BE49-F238E27FC236}">
                  <a16:creationId xmlns:a16="http://schemas.microsoft.com/office/drawing/2014/main" id="{EDB0FD23-5047-9533-598D-3FBAFF8F3AB4}"/>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7" name="Oval 36">
              <a:extLst>
                <a:ext uri="{FF2B5EF4-FFF2-40B4-BE49-F238E27FC236}">
                  <a16:creationId xmlns:a16="http://schemas.microsoft.com/office/drawing/2014/main" id="{A66E2F0C-7D00-BB12-CE16-5836DDB651A7}"/>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8" name="Oval 37">
              <a:extLst>
                <a:ext uri="{FF2B5EF4-FFF2-40B4-BE49-F238E27FC236}">
                  <a16:creationId xmlns:a16="http://schemas.microsoft.com/office/drawing/2014/main" id="{0C3A788E-93EF-3124-1C42-1FB3AE4D2BF4}"/>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9" name="Oval 38">
              <a:extLst>
                <a:ext uri="{FF2B5EF4-FFF2-40B4-BE49-F238E27FC236}">
                  <a16:creationId xmlns:a16="http://schemas.microsoft.com/office/drawing/2014/main" id="{ACE32C73-CB6A-B527-C823-B4587E3FA6FA}"/>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0" name="Oval 39">
              <a:extLst>
                <a:ext uri="{FF2B5EF4-FFF2-40B4-BE49-F238E27FC236}">
                  <a16:creationId xmlns:a16="http://schemas.microsoft.com/office/drawing/2014/main" id="{7CB68AE5-7744-8A54-8B4D-EE9B113702E5}"/>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1" name="Oval 40">
              <a:extLst>
                <a:ext uri="{FF2B5EF4-FFF2-40B4-BE49-F238E27FC236}">
                  <a16:creationId xmlns:a16="http://schemas.microsoft.com/office/drawing/2014/main" id="{09C12377-B922-65ED-8399-48C73133A4FA}"/>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2" name="Oval 41">
              <a:extLst>
                <a:ext uri="{FF2B5EF4-FFF2-40B4-BE49-F238E27FC236}">
                  <a16:creationId xmlns:a16="http://schemas.microsoft.com/office/drawing/2014/main" id="{0643322B-0AEC-1779-EDBF-8DB829B39669}"/>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3" name="Oval 42">
              <a:extLst>
                <a:ext uri="{FF2B5EF4-FFF2-40B4-BE49-F238E27FC236}">
                  <a16:creationId xmlns:a16="http://schemas.microsoft.com/office/drawing/2014/main" id="{65985479-D6A8-E942-6DCD-480CD563F806}"/>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4" name="Oval 43">
              <a:extLst>
                <a:ext uri="{FF2B5EF4-FFF2-40B4-BE49-F238E27FC236}">
                  <a16:creationId xmlns:a16="http://schemas.microsoft.com/office/drawing/2014/main" id="{CE8E13B5-4D51-A255-7DF6-766FEA04B850}"/>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5" name="Oval 44">
              <a:extLst>
                <a:ext uri="{FF2B5EF4-FFF2-40B4-BE49-F238E27FC236}">
                  <a16:creationId xmlns:a16="http://schemas.microsoft.com/office/drawing/2014/main" id="{13882A2E-7F5C-D03B-BFEA-6E56058B7F69}"/>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6" name="Oval 45">
              <a:extLst>
                <a:ext uri="{FF2B5EF4-FFF2-40B4-BE49-F238E27FC236}">
                  <a16:creationId xmlns:a16="http://schemas.microsoft.com/office/drawing/2014/main" id="{7DD8ECC6-DD87-36D4-8B8D-C2AADCD3AA51}"/>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7" name="Oval 46">
              <a:extLst>
                <a:ext uri="{FF2B5EF4-FFF2-40B4-BE49-F238E27FC236}">
                  <a16:creationId xmlns:a16="http://schemas.microsoft.com/office/drawing/2014/main" id="{569FCDC6-474A-089A-D259-5EDAB2FC2DCE}"/>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8" name="Oval 47">
              <a:extLst>
                <a:ext uri="{FF2B5EF4-FFF2-40B4-BE49-F238E27FC236}">
                  <a16:creationId xmlns:a16="http://schemas.microsoft.com/office/drawing/2014/main" id="{EEDCCE16-E3D3-1A20-FF64-1ADD59960B38}"/>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9" name="Oval 48">
              <a:extLst>
                <a:ext uri="{FF2B5EF4-FFF2-40B4-BE49-F238E27FC236}">
                  <a16:creationId xmlns:a16="http://schemas.microsoft.com/office/drawing/2014/main" id="{89DBAB0A-D81F-3A3B-19C3-8B743281ACA8}"/>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0" name="Oval 49">
              <a:extLst>
                <a:ext uri="{FF2B5EF4-FFF2-40B4-BE49-F238E27FC236}">
                  <a16:creationId xmlns:a16="http://schemas.microsoft.com/office/drawing/2014/main" id="{117653C0-5877-C7A9-E7A6-6ABCD8F6D288}"/>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1" name="Oval 50">
              <a:extLst>
                <a:ext uri="{FF2B5EF4-FFF2-40B4-BE49-F238E27FC236}">
                  <a16:creationId xmlns:a16="http://schemas.microsoft.com/office/drawing/2014/main" id="{41B22B5A-798F-9502-64CB-FA2165EEBA4B}"/>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2" name="Oval 51">
              <a:extLst>
                <a:ext uri="{FF2B5EF4-FFF2-40B4-BE49-F238E27FC236}">
                  <a16:creationId xmlns:a16="http://schemas.microsoft.com/office/drawing/2014/main" id="{A56D6F6C-0401-9032-AB0C-6C84216AE74F}"/>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3" name="Oval 52">
              <a:extLst>
                <a:ext uri="{FF2B5EF4-FFF2-40B4-BE49-F238E27FC236}">
                  <a16:creationId xmlns:a16="http://schemas.microsoft.com/office/drawing/2014/main" id="{7CB89B7D-3987-D5D3-0D14-690FDC725614}"/>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54" name="Group 53">
            <a:extLst>
              <a:ext uri="{FF2B5EF4-FFF2-40B4-BE49-F238E27FC236}">
                <a16:creationId xmlns:a16="http://schemas.microsoft.com/office/drawing/2014/main" id="{C74C17C2-FA1D-27C5-0305-3FBB8508B848}"/>
              </a:ext>
            </a:extLst>
          </p:cNvPr>
          <p:cNvGrpSpPr/>
          <p:nvPr/>
        </p:nvGrpSpPr>
        <p:grpSpPr>
          <a:xfrm>
            <a:off x="5095030" y="4359631"/>
            <a:ext cx="378610" cy="1509896"/>
            <a:chOff x="5031332" y="666630"/>
            <a:chExt cx="504813" cy="2013195"/>
          </a:xfrm>
        </p:grpSpPr>
        <p:sp>
          <p:nvSpPr>
            <p:cNvPr id="55" name="Oval 54">
              <a:extLst>
                <a:ext uri="{FF2B5EF4-FFF2-40B4-BE49-F238E27FC236}">
                  <a16:creationId xmlns:a16="http://schemas.microsoft.com/office/drawing/2014/main" id="{905BA068-3436-B577-309B-552E3ECF0FAA}"/>
                </a:ext>
              </a:extLst>
            </p:cNvPr>
            <p:cNvSpPr/>
            <p:nvPr/>
          </p:nvSpPr>
          <p:spPr>
            <a:xfrm rot="16200000">
              <a:off x="5020536" y="2319182"/>
              <a:ext cx="189596" cy="132009"/>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6" name="Oval 55">
              <a:extLst>
                <a:ext uri="{FF2B5EF4-FFF2-40B4-BE49-F238E27FC236}">
                  <a16:creationId xmlns:a16="http://schemas.microsoft.com/office/drawing/2014/main" id="{49CE1F28-963B-762A-525B-D60E55E46B19}"/>
                </a:ext>
              </a:extLst>
            </p:cNvPr>
            <p:cNvSpPr/>
            <p:nvPr/>
          </p:nvSpPr>
          <p:spPr>
            <a:xfrm>
              <a:off x="5092621" y="1971405"/>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7" name="Oval 56">
              <a:extLst>
                <a:ext uri="{FF2B5EF4-FFF2-40B4-BE49-F238E27FC236}">
                  <a16:creationId xmlns:a16="http://schemas.microsoft.com/office/drawing/2014/main" id="{3812A5A1-E3F4-11F2-581E-534B5797D230}"/>
                </a:ext>
              </a:extLst>
            </p:cNvPr>
            <p:cNvSpPr/>
            <p:nvPr/>
          </p:nvSpPr>
          <p:spPr>
            <a:xfrm>
              <a:off x="5265208" y="108038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8" name="Oval 57">
              <a:extLst>
                <a:ext uri="{FF2B5EF4-FFF2-40B4-BE49-F238E27FC236}">
                  <a16:creationId xmlns:a16="http://schemas.microsoft.com/office/drawing/2014/main" id="{85CBC5C6-55A8-5DAD-9CB5-57CE1C858DBF}"/>
                </a:ext>
              </a:extLst>
            </p:cNvPr>
            <p:cNvSpPr/>
            <p:nvPr/>
          </p:nvSpPr>
          <p:spPr>
            <a:xfrm>
              <a:off x="5144876" y="886631"/>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9" name="Oval 58">
              <a:extLst>
                <a:ext uri="{FF2B5EF4-FFF2-40B4-BE49-F238E27FC236}">
                  <a16:creationId xmlns:a16="http://schemas.microsoft.com/office/drawing/2014/main" id="{F8A4F445-4CE9-8E7B-3CBC-10AFCCB2696F}"/>
                </a:ext>
              </a:extLst>
            </p:cNvPr>
            <p:cNvSpPr/>
            <p:nvPr/>
          </p:nvSpPr>
          <p:spPr>
            <a:xfrm>
              <a:off x="5101264" y="2356549"/>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0" name="Oval 59">
              <a:extLst>
                <a:ext uri="{FF2B5EF4-FFF2-40B4-BE49-F238E27FC236}">
                  <a16:creationId xmlns:a16="http://schemas.microsoft.com/office/drawing/2014/main" id="{B7DF0A38-B586-11B2-6F53-929EB324FB6F}"/>
                </a:ext>
              </a:extLst>
            </p:cNvPr>
            <p:cNvSpPr/>
            <p:nvPr/>
          </p:nvSpPr>
          <p:spPr>
            <a:xfrm>
              <a:off x="5079356" y="71603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1" name="Oval 60">
              <a:extLst>
                <a:ext uri="{FF2B5EF4-FFF2-40B4-BE49-F238E27FC236}">
                  <a16:creationId xmlns:a16="http://schemas.microsoft.com/office/drawing/2014/main" id="{F787C6CC-C1F2-8068-ED79-E29357AA5EC4}"/>
                </a:ext>
              </a:extLst>
            </p:cNvPr>
            <p:cNvSpPr/>
            <p:nvPr/>
          </p:nvSpPr>
          <p:spPr>
            <a:xfrm>
              <a:off x="5220320" y="133991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2" name="Oval 61">
              <a:extLst>
                <a:ext uri="{FF2B5EF4-FFF2-40B4-BE49-F238E27FC236}">
                  <a16:creationId xmlns:a16="http://schemas.microsoft.com/office/drawing/2014/main" id="{AB9A84FD-C5DE-DB51-E3D3-ECB657EC65F7}"/>
                </a:ext>
              </a:extLst>
            </p:cNvPr>
            <p:cNvSpPr/>
            <p:nvPr/>
          </p:nvSpPr>
          <p:spPr>
            <a:xfrm>
              <a:off x="5187033" y="184171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3" name="Oval 62">
              <a:extLst>
                <a:ext uri="{FF2B5EF4-FFF2-40B4-BE49-F238E27FC236}">
                  <a16:creationId xmlns:a16="http://schemas.microsoft.com/office/drawing/2014/main" id="{4F4F7B8D-B152-AF2D-1DE2-C66E52FFE198}"/>
                </a:ext>
              </a:extLst>
            </p:cNvPr>
            <p:cNvSpPr/>
            <p:nvPr/>
          </p:nvSpPr>
          <p:spPr>
            <a:xfrm>
              <a:off x="5310015" y="9832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4" name="Oval 63">
              <a:extLst>
                <a:ext uri="{FF2B5EF4-FFF2-40B4-BE49-F238E27FC236}">
                  <a16:creationId xmlns:a16="http://schemas.microsoft.com/office/drawing/2014/main" id="{3B7B95BF-5421-8F4E-010E-E0DEEFD1C08D}"/>
                </a:ext>
              </a:extLst>
            </p:cNvPr>
            <p:cNvSpPr/>
            <p:nvPr/>
          </p:nvSpPr>
          <p:spPr>
            <a:xfrm>
              <a:off x="5327820" y="1566559"/>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5" name="Oval 64">
              <a:extLst>
                <a:ext uri="{FF2B5EF4-FFF2-40B4-BE49-F238E27FC236}">
                  <a16:creationId xmlns:a16="http://schemas.microsoft.com/office/drawing/2014/main" id="{DCCE56BC-68F7-2307-5F46-41B3B23F08C3}"/>
                </a:ext>
              </a:extLst>
            </p:cNvPr>
            <p:cNvSpPr/>
            <p:nvPr/>
          </p:nvSpPr>
          <p:spPr>
            <a:xfrm>
              <a:off x="5321999" y="1794456"/>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6" name="Oval 65">
              <a:extLst>
                <a:ext uri="{FF2B5EF4-FFF2-40B4-BE49-F238E27FC236}">
                  <a16:creationId xmlns:a16="http://schemas.microsoft.com/office/drawing/2014/main" id="{731768D2-99E4-C3D8-2667-D972F363B22D}"/>
                </a:ext>
              </a:extLst>
            </p:cNvPr>
            <p:cNvSpPr/>
            <p:nvPr/>
          </p:nvSpPr>
          <p:spPr>
            <a:xfrm>
              <a:off x="5224127" y="241131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7" name="Oval 66">
              <a:extLst>
                <a:ext uri="{FF2B5EF4-FFF2-40B4-BE49-F238E27FC236}">
                  <a16:creationId xmlns:a16="http://schemas.microsoft.com/office/drawing/2014/main" id="{35EAE7E4-AC5E-5BE1-B900-A594A7AADE17}"/>
                </a:ext>
              </a:extLst>
            </p:cNvPr>
            <p:cNvSpPr/>
            <p:nvPr/>
          </p:nvSpPr>
          <p:spPr>
            <a:xfrm>
              <a:off x="5128294" y="666630"/>
              <a:ext cx="265067"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8" name="Oval 67">
              <a:extLst>
                <a:ext uri="{FF2B5EF4-FFF2-40B4-BE49-F238E27FC236}">
                  <a16:creationId xmlns:a16="http://schemas.microsoft.com/office/drawing/2014/main" id="{0FEB8D76-0221-C1FA-D989-9074CC53CCCF}"/>
                </a:ext>
              </a:extLst>
            </p:cNvPr>
            <p:cNvSpPr/>
            <p:nvPr/>
          </p:nvSpPr>
          <p:spPr>
            <a:xfrm rot="1674560">
              <a:off x="5062563" y="1124077"/>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9" name="Oval 68">
              <a:extLst>
                <a:ext uri="{FF2B5EF4-FFF2-40B4-BE49-F238E27FC236}">
                  <a16:creationId xmlns:a16="http://schemas.microsoft.com/office/drawing/2014/main" id="{F41F22C7-D91F-1F70-6D1F-8B3A655D99DF}"/>
                </a:ext>
              </a:extLst>
            </p:cNvPr>
            <p:cNvSpPr/>
            <p:nvPr/>
          </p:nvSpPr>
          <p:spPr>
            <a:xfrm rot="3942739">
              <a:off x="5206037" y="2402918"/>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0" name="Oval 69">
              <a:extLst>
                <a:ext uri="{FF2B5EF4-FFF2-40B4-BE49-F238E27FC236}">
                  <a16:creationId xmlns:a16="http://schemas.microsoft.com/office/drawing/2014/main" id="{14088DF7-7922-5DE6-2100-1FAB7D7752FA}"/>
                </a:ext>
              </a:extLst>
            </p:cNvPr>
            <p:cNvSpPr/>
            <p:nvPr/>
          </p:nvSpPr>
          <p:spPr>
            <a:xfrm rot="3942739">
              <a:off x="5065358" y="142266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1" name="Oval 70">
              <a:extLst>
                <a:ext uri="{FF2B5EF4-FFF2-40B4-BE49-F238E27FC236}">
                  <a16:creationId xmlns:a16="http://schemas.microsoft.com/office/drawing/2014/main" id="{F69CBB1E-A691-FEDD-81E7-D0F2FE178CDD}"/>
                </a:ext>
              </a:extLst>
            </p:cNvPr>
            <p:cNvSpPr/>
            <p:nvPr/>
          </p:nvSpPr>
          <p:spPr>
            <a:xfrm rot="3942739">
              <a:off x="5108815" y="2234919"/>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2" name="Oval 71">
              <a:extLst>
                <a:ext uri="{FF2B5EF4-FFF2-40B4-BE49-F238E27FC236}">
                  <a16:creationId xmlns:a16="http://schemas.microsoft.com/office/drawing/2014/main" id="{C64FD0AC-812D-88B6-751B-C42AB3E9F4D8}"/>
                </a:ext>
              </a:extLst>
            </p:cNvPr>
            <p:cNvSpPr/>
            <p:nvPr/>
          </p:nvSpPr>
          <p:spPr>
            <a:xfrm rot="3942739">
              <a:off x="5168387" y="147574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3" name="Oval 72">
              <a:extLst>
                <a:ext uri="{FF2B5EF4-FFF2-40B4-BE49-F238E27FC236}">
                  <a16:creationId xmlns:a16="http://schemas.microsoft.com/office/drawing/2014/main" id="{AE5D8571-4C28-2C6B-AC85-DBFC75D9FCDD}"/>
                </a:ext>
              </a:extLst>
            </p:cNvPr>
            <p:cNvSpPr/>
            <p:nvPr/>
          </p:nvSpPr>
          <p:spPr>
            <a:xfrm rot="3942739">
              <a:off x="5033179" y="1061771"/>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4" name="Oval 73">
              <a:extLst>
                <a:ext uri="{FF2B5EF4-FFF2-40B4-BE49-F238E27FC236}">
                  <a16:creationId xmlns:a16="http://schemas.microsoft.com/office/drawing/2014/main" id="{A7CEF668-7B50-878C-8DCA-77E8B724A170}"/>
                </a:ext>
              </a:extLst>
            </p:cNvPr>
            <p:cNvSpPr/>
            <p:nvPr/>
          </p:nvSpPr>
          <p:spPr>
            <a:xfrm>
              <a:off x="5118986" y="1586930"/>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5" name="Oval 74">
              <a:extLst>
                <a:ext uri="{FF2B5EF4-FFF2-40B4-BE49-F238E27FC236}">
                  <a16:creationId xmlns:a16="http://schemas.microsoft.com/office/drawing/2014/main" id="{BB5C627C-9A46-25E2-F429-006BD8DD0E9B}"/>
                </a:ext>
              </a:extLst>
            </p:cNvPr>
            <p:cNvSpPr/>
            <p:nvPr/>
          </p:nvSpPr>
          <p:spPr>
            <a:xfrm>
              <a:off x="5152978" y="211986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6" name="Oval 75">
              <a:extLst>
                <a:ext uri="{FF2B5EF4-FFF2-40B4-BE49-F238E27FC236}">
                  <a16:creationId xmlns:a16="http://schemas.microsoft.com/office/drawing/2014/main" id="{FDEC6A8D-789A-5A7B-EF42-154E914EB1EF}"/>
                </a:ext>
              </a:extLst>
            </p:cNvPr>
            <p:cNvSpPr/>
            <p:nvPr/>
          </p:nvSpPr>
          <p:spPr>
            <a:xfrm>
              <a:off x="5346160" y="2134240"/>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7" name="Oval 76">
              <a:extLst>
                <a:ext uri="{FF2B5EF4-FFF2-40B4-BE49-F238E27FC236}">
                  <a16:creationId xmlns:a16="http://schemas.microsoft.com/office/drawing/2014/main" id="{FB5E53FC-3DCF-FF44-7EB4-02691FC19D9F}"/>
                </a:ext>
              </a:extLst>
            </p:cNvPr>
            <p:cNvSpPr/>
            <p:nvPr/>
          </p:nvSpPr>
          <p:spPr>
            <a:xfrm>
              <a:off x="5106151" y="18293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8" name="Oval 77">
              <a:extLst>
                <a:ext uri="{FF2B5EF4-FFF2-40B4-BE49-F238E27FC236}">
                  <a16:creationId xmlns:a16="http://schemas.microsoft.com/office/drawing/2014/main" id="{5FBB66DA-535D-F366-966C-500BE7D05447}"/>
                </a:ext>
              </a:extLst>
            </p:cNvPr>
            <p:cNvSpPr/>
            <p:nvPr/>
          </p:nvSpPr>
          <p:spPr>
            <a:xfrm>
              <a:off x="5264652" y="705341"/>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79" name="Group 78">
            <a:extLst>
              <a:ext uri="{FF2B5EF4-FFF2-40B4-BE49-F238E27FC236}">
                <a16:creationId xmlns:a16="http://schemas.microsoft.com/office/drawing/2014/main" id="{2605B651-2025-9FC3-6BD9-9C316D3999AA}"/>
              </a:ext>
            </a:extLst>
          </p:cNvPr>
          <p:cNvGrpSpPr/>
          <p:nvPr/>
        </p:nvGrpSpPr>
        <p:grpSpPr>
          <a:xfrm>
            <a:off x="6385935" y="4381113"/>
            <a:ext cx="354068" cy="1514520"/>
            <a:chOff x="6633355" y="698930"/>
            <a:chExt cx="472090" cy="2019360"/>
          </a:xfrm>
        </p:grpSpPr>
        <p:sp>
          <p:nvSpPr>
            <p:cNvPr id="80" name="Oval 79">
              <a:extLst>
                <a:ext uri="{FF2B5EF4-FFF2-40B4-BE49-F238E27FC236}">
                  <a16:creationId xmlns:a16="http://schemas.microsoft.com/office/drawing/2014/main" id="{1BF1BE81-F5D7-B46B-89AD-4F23B59638D1}"/>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1" name="Oval 80">
              <a:extLst>
                <a:ext uri="{FF2B5EF4-FFF2-40B4-BE49-F238E27FC236}">
                  <a16:creationId xmlns:a16="http://schemas.microsoft.com/office/drawing/2014/main" id="{160EE8DE-76A6-FEAA-4834-2DEBCF0D9A05}"/>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2" name="Oval 81">
              <a:extLst>
                <a:ext uri="{FF2B5EF4-FFF2-40B4-BE49-F238E27FC236}">
                  <a16:creationId xmlns:a16="http://schemas.microsoft.com/office/drawing/2014/main" id="{189DE92F-E1E0-625A-48DD-0F6270C9AB1A}"/>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3" name="Oval 82">
              <a:extLst>
                <a:ext uri="{FF2B5EF4-FFF2-40B4-BE49-F238E27FC236}">
                  <a16:creationId xmlns:a16="http://schemas.microsoft.com/office/drawing/2014/main" id="{D3617F39-0ADE-5241-1462-27209203A800}"/>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4" name="Oval 83">
              <a:extLst>
                <a:ext uri="{FF2B5EF4-FFF2-40B4-BE49-F238E27FC236}">
                  <a16:creationId xmlns:a16="http://schemas.microsoft.com/office/drawing/2014/main" id="{720E4915-57AF-0BD3-685A-08DA0BEA7531}"/>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5" name="Oval 84">
              <a:extLst>
                <a:ext uri="{FF2B5EF4-FFF2-40B4-BE49-F238E27FC236}">
                  <a16:creationId xmlns:a16="http://schemas.microsoft.com/office/drawing/2014/main" id="{FCDE0C09-65CE-DC5D-AD77-5CB24297D117}"/>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6" name="Oval 85">
              <a:extLst>
                <a:ext uri="{FF2B5EF4-FFF2-40B4-BE49-F238E27FC236}">
                  <a16:creationId xmlns:a16="http://schemas.microsoft.com/office/drawing/2014/main" id="{BE16C615-FEAC-EE3B-9977-6A80EABBA86D}"/>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7" name="Oval 86">
              <a:extLst>
                <a:ext uri="{FF2B5EF4-FFF2-40B4-BE49-F238E27FC236}">
                  <a16:creationId xmlns:a16="http://schemas.microsoft.com/office/drawing/2014/main" id="{E7D1F12D-7FBB-9B7A-6D0E-00CA1EEDC840}"/>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8" name="Oval 87">
              <a:extLst>
                <a:ext uri="{FF2B5EF4-FFF2-40B4-BE49-F238E27FC236}">
                  <a16:creationId xmlns:a16="http://schemas.microsoft.com/office/drawing/2014/main" id="{5FEF3C39-180E-619A-3D27-41FD5F53CEB0}"/>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9" name="Oval 88">
              <a:extLst>
                <a:ext uri="{FF2B5EF4-FFF2-40B4-BE49-F238E27FC236}">
                  <a16:creationId xmlns:a16="http://schemas.microsoft.com/office/drawing/2014/main" id="{9DB09248-FF91-A7A9-4CF4-470279EFD394}"/>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0" name="Oval 89">
              <a:extLst>
                <a:ext uri="{FF2B5EF4-FFF2-40B4-BE49-F238E27FC236}">
                  <a16:creationId xmlns:a16="http://schemas.microsoft.com/office/drawing/2014/main" id="{43A7A1FA-33B7-079E-465F-722080A907F8}"/>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1" name="Oval 90">
              <a:extLst>
                <a:ext uri="{FF2B5EF4-FFF2-40B4-BE49-F238E27FC236}">
                  <a16:creationId xmlns:a16="http://schemas.microsoft.com/office/drawing/2014/main" id="{CCDD3474-68BF-759F-B76F-7CAB8D114772}"/>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2" name="Oval 91">
              <a:extLst>
                <a:ext uri="{FF2B5EF4-FFF2-40B4-BE49-F238E27FC236}">
                  <a16:creationId xmlns:a16="http://schemas.microsoft.com/office/drawing/2014/main" id="{5C2130F6-633C-24F9-4614-8C14A73B03BF}"/>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3" name="Oval 92">
              <a:extLst>
                <a:ext uri="{FF2B5EF4-FFF2-40B4-BE49-F238E27FC236}">
                  <a16:creationId xmlns:a16="http://schemas.microsoft.com/office/drawing/2014/main" id="{BA4046B0-3D4B-F827-526F-668BFDB333AD}"/>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4" name="Oval 93">
              <a:extLst>
                <a:ext uri="{FF2B5EF4-FFF2-40B4-BE49-F238E27FC236}">
                  <a16:creationId xmlns:a16="http://schemas.microsoft.com/office/drawing/2014/main" id="{81DAB908-8317-9882-AD0D-439A9547CE78}"/>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5" name="Oval 94">
              <a:extLst>
                <a:ext uri="{FF2B5EF4-FFF2-40B4-BE49-F238E27FC236}">
                  <a16:creationId xmlns:a16="http://schemas.microsoft.com/office/drawing/2014/main" id="{6BC2FEB8-3B6F-BC4D-BE41-A87325E62A34}"/>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6" name="Oval 95">
              <a:extLst>
                <a:ext uri="{FF2B5EF4-FFF2-40B4-BE49-F238E27FC236}">
                  <a16:creationId xmlns:a16="http://schemas.microsoft.com/office/drawing/2014/main" id="{88F4D3DC-2A3E-AAA4-3ABE-9EACA27C664B}"/>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7" name="Oval 96">
              <a:extLst>
                <a:ext uri="{FF2B5EF4-FFF2-40B4-BE49-F238E27FC236}">
                  <a16:creationId xmlns:a16="http://schemas.microsoft.com/office/drawing/2014/main" id="{78D03BAC-F90A-50EF-62B3-600EE8974F0E}"/>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8" name="Oval 97">
              <a:extLst>
                <a:ext uri="{FF2B5EF4-FFF2-40B4-BE49-F238E27FC236}">
                  <a16:creationId xmlns:a16="http://schemas.microsoft.com/office/drawing/2014/main" id="{EED3C387-E4D2-C234-A199-FAB9DA9DA97C}"/>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ndara"/>
                <a:ea typeface="+mn-ea"/>
                <a:cs typeface="+mn-cs"/>
              </a:endParaRPr>
            </a:p>
          </p:txBody>
        </p:sp>
      </p:grpSp>
      <p:grpSp>
        <p:nvGrpSpPr>
          <p:cNvPr id="99" name="Group 98">
            <a:extLst>
              <a:ext uri="{FF2B5EF4-FFF2-40B4-BE49-F238E27FC236}">
                <a16:creationId xmlns:a16="http://schemas.microsoft.com/office/drawing/2014/main" id="{30D8B33F-D12A-FB65-DCB2-7947043529C8}"/>
              </a:ext>
            </a:extLst>
          </p:cNvPr>
          <p:cNvGrpSpPr/>
          <p:nvPr/>
        </p:nvGrpSpPr>
        <p:grpSpPr>
          <a:xfrm>
            <a:off x="5098387" y="168125"/>
            <a:ext cx="378610" cy="1509896"/>
            <a:chOff x="5031332" y="666630"/>
            <a:chExt cx="504813" cy="2013195"/>
          </a:xfrm>
        </p:grpSpPr>
        <p:sp>
          <p:nvSpPr>
            <p:cNvPr id="100" name="Oval 99">
              <a:extLst>
                <a:ext uri="{FF2B5EF4-FFF2-40B4-BE49-F238E27FC236}">
                  <a16:creationId xmlns:a16="http://schemas.microsoft.com/office/drawing/2014/main" id="{81F4808A-DE45-FA5A-BE32-961313A6D654}"/>
                </a:ext>
              </a:extLst>
            </p:cNvPr>
            <p:cNvSpPr/>
            <p:nvPr/>
          </p:nvSpPr>
          <p:spPr>
            <a:xfrm rot="16200000">
              <a:off x="5020536" y="2319182"/>
              <a:ext cx="189596" cy="132009"/>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1" name="Oval 100">
              <a:extLst>
                <a:ext uri="{FF2B5EF4-FFF2-40B4-BE49-F238E27FC236}">
                  <a16:creationId xmlns:a16="http://schemas.microsoft.com/office/drawing/2014/main" id="{68D1D665-76CE-EB2D-D415-B3D428D6CB18}"/>
                </a:ext>
              </a:extLst>
            </p:cNvPr>
            <p:cNvSpPr/>
            <p:nvPr/>
          </p:nvSpPr>
          <p:spPr>
            <a:xfrm>
              <a:off x="5092621" y="1971405"/>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2" name="Oval 101">
              <a:extLst>
                <a:ext uri="{FF2B5EF4-FFF2-40B4-BE49-F238E27FC236}">
                  <a16:creationId xmlns:a16="http://schemas.microsoft.com/office/drawing/2014/main" id="{532B0CA2-3716-7F50-386C-7CB00305FCD5}"/>
                </a:ext>
              </a:extLst>
            </p:cNvPr>
            <p:cNvSpPr/>
            <p:nvPr/>
          </p:nvSpPr>
          <p:spPr>
            <a:xfrm>
              <a:off x="5265208" y="108038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3" name="Oval 102">
              <a:extLst>
                <a:ext uri="{FF2B5EF4-FFF2-40B4-BE49-F238E27FC236}">
                  <a16:creationId xmlns:a16="http://schemas.microsoft.com/office/drawing/2014/main" id="{F8173DF9-0769-D1D9-9B25-A2FFE209C223}"/>
                </a:ext>
              </a:extLst>
            </p:cNvPr>
            <p:cNvSpPr/>
            <p:nvPr/>
          </p:nvSpPr>
          <p:spPr>
            <a:xfrm>
              <a:off x="5144876" y="886631"/>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4" name="Oval 103">
              <a:extLst>
                <a:ext uri="{FF2B5EF4-FFF2-40B4-BE49-F238E27FC236}">
                  <a16:creationId xmlns:a16="http://schemas.microsoft.com/office/drawing/2014/main" id="{64B56016-442E-884B-5153-0CD7D7628799}"/>
                </a:ext>
              </a:extLst>
            </p:cNvPr>
            <p:cNvSpPr/>
            <p:nvPr/>
          </p:nvSpPr>
          <p:spPr>
            <a:xfrm>
              <a:off x="5101264" y="2356549"/>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5" name="Oval 104">
              <a:extLst>
                <a:ext uri="{FF2B5EF4-FFF2-40B4-BE49-F238E27FC236}">
                  <a16:creationId xmlns:a16="http://schemas.microsoft.com/office/drawing/2014/main" id="{DA57D619-45EA-766C-E1CE-80F11863E23B}"/>
                </a:ext>
              </a:extLst>
            </p:cNvPr>
            <p:cNvSpPr/>
            <p:nvPr/>
          </p:nvSpPr>
          <p:spPr>
            <a:xfrm>
              <a:off x="5079356" y="71603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6" name="Oval 105">
              <a:extLst>
                <a:ext uri="{FF2B5EF4-FFF2-40B4-BE49-F238E27FC236}">
                  <a16:creationId xmlns:a16="http://schemas.microsoft.com/office/drawing/2014/main" id="{DC25ED71-38D4-62EA-5EB1-4425A93F56A8}"/>
                </a:ext>
              </a:extLst>
            </p:cNvPr>
            <p:cNvSpPr/>
            <p:nvPr/>
          </p:nvSpPr>
          <p:spPr>
            <a:xfrm>
              <a:off x="5220320" y="133991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7" name="Oval 106">
              <a:extLst>
                <a:ext uri="{FF2B5EF4-FFF2-40B4-BE49-F238E27FC236}">
                  <a16:creationId xmlns:a16="http://schemas.microsoft.com/office/drawing/2014/main" id="{25E36FED-CE43-5209-B67A-A6394008949E}"/>
                </a:ext>
              </a:extLst>
            </p:cNvPr>
            <p:cNvSpPr/>
            <p:nvPr/>
          </p:nvSpPr>
          <p:spPr>
            <a:xfrm>
              <a:off x="5187033" y="184171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8" name="Oval 107">
              <a:extLst>
                <a:ext uri="{FF2B5EF4-FFF2-40B4-BE49-F238E27FC236}">
                  <a16:creationId xmlns:a16="http://schemas.microsoft.com/office/drawing/2014/main" id="{2C7B6677-DCC1-638B-8160-3D1CC1E8EB3E}"/>
                </a:ext>
              </a:extLst>
            </p:cNvPr>
            <p:cNvSpPr/>
            <p:nvPr/>
          </p:nvSpPr>
          <p:spPr>
            <a:xfrm>
              <a:off x="5310015" y="9832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9" name="Oval 108">
              <a:extLst>
                <a:ext uri="{FF2B5EF4-FFF2-40B4-BE49-F238E27FC236}">
                  <a16:creationId xmlns:a16="http://schemas.microsoft.com/office/drawing/2014/main" id="{7CCCEDA7-EDA8-5736-5F49-F6547FB97ACE}"/>
                </a:ext>
              </a:extLst>
            </p:cNvPr>
            <p:cNvSpPr/>
            <p:nvPr/>
          </p:nvSpPr>
          <p:spPr>
            <a:xfrm>
              <a:off x="5327820" y="1566559"/>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0" name="Oval 109">
              <a:extLst>
                <a:ext uri="{FF2B5EF4-FFF2-40B4-BE49-F238E27FC236}">
                  <a16:creationId xmlns:a16="http://schemas.microsoft.com/office/drawing/2014/main" id="{E4E6893B-CEA6-BC29-32D6-997FBEC648F1}"/>
                </a:ext>
              </a:extLst>
            </p:cNvPr>
            <p:cNvSpPr/>
            <p:nvPr/>
          </p:nvSpPr>
          <p:spPr>
            <a:xfrm>
              <a:off x="5321999" y="1794456"/>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1" name="Oval 110">
              <a:extLst>
                <a:ext uri="{FF2B5EF4-FFF2-40B4-BE49-F238E27FC236}">
                  <a16:creationId xmlns:a16="http://schemas.microsoft.com/office/drawing/2014/main" id="{B46F95AD-46CC-8CCB-00EF-BEF93ED64F16}"/>
                </a:ext>
              </a:extLst>
            </p:cNvPr>
            <p:cNvSpPr/>
            <p:nvPr/>
          </p:nvSpPr>
          <p:spPr>
            <a:xfrm>
              <a:off x="5224127" y="241131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2" name="Oval 111">
              <a:extLst>
                <a:ext uri="{FF2B5EF4-FFF2-40B4-BE49-F238E27FC236}">
                  <a16:creationId xmlns:a16="http://schemas.microsoft.com/office/drawing/2014/main" id="{E5D4EF05-9071-85B1-91EA-20857FFC19C7}"/>
                </a:ext>
              </a:extLst>
            </p:cNvPr>
            <p:cNvSpPr/>
            <p:nvPr/>
          </p:nvSpPr>
          <p:spPr>
            <a:xfrm>
              <a:off x="5128294" y="666630"/>
              <a:ext cx="265067"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3" name="Oval 112">
              <a:extLst>
                <a:ext uri="{FF2B5EF4-FFF2-40B4-BE49-F238E27FC236}">
                  <a16:creationId xmlns:a16="http://schemas.microsoft.com/office/drawing/2014/main" id="{630FC73E-EA63-7B93-6105-EE2F897B8E9D}"/>
                </a:ext>
              </a:extLst>
            </p:cNvPr>
            <p:cNvSpPr/>
            <p:nvPr/>
          </p:nvSpPr>
          <p:spPr>
            <a:xfrm rot="1674560">
              <a:off x="5062563" y="1124077"/>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4" name="Oval 113">
              <a:extLst>
                <a:ext uri="{FF2B5EF4-FFF2-40B4-BE49-F238E27FC236}">
                  <a16:creationId xmlns:a16="http://schemas.microsoft.com/office/drawing/2014/main" id="{609DA55F-921B-72F7-B730-79579265C9CC}"/>
                </a:ext>
              </a:extLst>
            </p:cNvPr>
            <p:cNvSpPr/>
            <p:nvPr/>
          </p:nvSpPr>
          <p:spPr>
            <a:xfrm rot="3942739">
              <a:off x="5206037" y="2402918"/>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5" name="Oval 114">
              <a:extLst>
                <a:ext uri="{FF2B5EF4-FFF2-40B4-BE49-F238E27FC236}">
                  <a16:creationId xmlns:a16="http://schemas.microsoft.com/office/drawing/2014/main" id="{25C4D93C-D547-E742-8920-B5621E59F9A5}"/>
                </a:ext>
              </a:extLst>
            </p:cNvPr>
            <p:cNvSpPr/>
            <p:nvPr/>
          </p:nvSpPr>
          <p:spPr>
            <a:xfrm rot="3942739">
              <a:off x="5065358" y="142266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6" name="Oval 115">
              <a:extLst>
                <a:ext uri="{FF2B5EF4-FFF2-40B4-BE49-F238E27FC236}">
                  <a16:creationId xmlns:a16="http://schemas.microsoft.com/office/drawing/2014/main" id="{41A79A0E-3671-1690-3F44-CFDC91A012FF}"/>
                </a:ext>
              </a:extLst>
            </p:cNvPr>
            <p:cNvSpPr/>
            <p:nvPr/>
          </p:nvSpPr>
          <p:spPr>
            <a:xfrm rot="3942739">
              <a:off x="5108815" y="2234919"/>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7" name="Oval 116">
              <a:extLst>
                <a:ext uri="{FF2B5EF4-FFF2-40B4-BE49-F238E27FC236}">
                  <a16:creationId xmlns:a16="http://schemas.microsoft.com/office/drawing/2014/main" id="{7AB4C907-204C-E7B5-5990-0177E58EB74F}"/>
                </a:ext>
              </a:extLst>
            </p:cNvPr>
            <p:cNvSpPr/>
            <p:nvPr/>
          </p:nvSpPr>
          <p:spPr>
            <a:xfrm rot="3942739">
              <a:off x="5168387" y="147574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8" name="Oval 117">
              <a:extLst>
                <a:ext uri="{FF2B5EF4-FFF2-40B4-BE49-F238E27FC236}">
                  <a16:creationId xmlns:a16="http://schemas.microsoft.com/office/drawing/2014/main" id="{AAF8E5D3-FE56-FB2E-2346-C048DC11D04E}"/>
                </a:ext>
              </a:extLst>
            </p:cNvPr>
            <p:cNvSpPr/>
            <p:nvPr/>
          </p:nvSpPr>
          <p:spPr>
            <a:xfrm rot="3942739">
              <a:off x="5033179" y="1061771"/>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9" name="Oval 118">
              <a:extLst>
                <a:ext uri="{FF2B5EF4-FFF2-40B4-BE49-F238E27FC236}">
                  <a16:creationId xmlns:a16="http://schemas.microsoft.com/office/drawing/2014/main" id="{91FA0111-D292-5CEA-E58A-D1E2E78751E7}"/>
                </a:ext>
              </a:extLst>
            </p:cNvPr>
            <p:cNvSpPr/>
            <p:nvPr/>
          </p:nvSpPr>
          <p:spPr>
            <a:xfrm>
              <a:off x="5118986" y="1586930"/>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0" name="Oval 119">
              <a:extLst>
                <a:ext uri="{FF2B5EF4-FFF2-40B4-BE49-F238E27FC236}">
                  <a16:creationId xmlns:a16="http://schemas.microsoft.com/office/drawing/2014/main" id="{0675DBF0-291A-078C-2E32-F9626E1E687A}"/>
                </a:ext>
              </a:extLst>
            </p:cNvPr>
            <p:cNvSpPr/>
            <p:nvPr/>
          </p:nvSpPr>
          <p:spPr>
            <a:xfrm>
              <a:off x="5152978" y="211986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1" name="Oval 120">
              <a:extLst>
                <a:ext uri="{FF2B5EF4-FFF2-40B4-BE49-F238E27FC236}">
                  <a16:creationId xmlns:a16="http://schemas.microsoft.com/office/drawing/2014/main" id="{1BC143DD-5812-C556-D99C-05B3FBD3043C}"/>
                </a:ext>
              </a:extLst>
            </p:cNvPr>
            <p:cNvSpPr/>
            <p:nvPr/>
          </p:nvSpPr>
          <p:spPr>
            <a:xfrm>
              <a:off x="5346160" y="2134240"/>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2" name="Oval 121">
              <a:extLst>
                <a:ext uri="{FF2B5EF4-FFF2-40B4-BE49-F238E27FC236}">
                  <a16:creationId xmlns:a16="http://schemas.microsoft.com/office/drawing/2014/main" id="{5533F2E3-CF16-5D00-5730-8216DE2A1BAA}"/>
                </a:ext>
              </a:extLst>
            </p:cNvPr>
            <p:cNvSpPr/>
            <p:nvPr/>
          </p:nvSpPr>
          <p:spPr>
            <a:xfrm>
              <a:off x="5106151" y="18293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3" name="Oval 122">
              <a:extLst>
                <a:ext uri="{FF2B5EF4-FFF2-40B4-BE49-F238E27FC236}">
                  <a16:creationId xmlns:a16="http://schemas.microsoft.com/office/drawing/2014/main" id="{A6F5E72D-6413-730D-D0C3-AB712520BCA5}"/>
                </a:ext>
              </a:extLst>
            </p:cNvPr>
            <p:cNvSpPr/>
            <p:nvPr/>
          </p:nvSpPr>
          <p:spPr>
            <a:xfrm>
              <a:off x="5264652" y="705341"/>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124" name="Group 123">
            <a:extLst>
              <a:ext uri="{FF2B5EF4-FFF2-40B4-BE49-F238E27FC236}">
                <a16:creationId xmlns:a16="http://schemas.microsoft.com/office/drawing/2014/main" id="{F49C48D7-9BD8-333C-730D-6D5E4EC0CDCA}"/>
              </a:ext>
            </a:extLst>
          </p:cNvPr>
          <p:cNvGrpSpPr/>
          <p:nvPr/>
        </p:nvGrpSpPr>
        <p:grpSpPr>
          <a:xfrm>
            <a:off x="6347626" y="239746"/>
            <a:ext cx="354068" cy="1514520"/>
            <a:chOff x="6633355" y="698930"/>
            <a:chExt cx="472090" cy="2019360"/>
          </a:xfrm>
        </p:grpSpPr>
        <p:sp>
          <p:nvSpPr>
            <p:cNvPr id="125" name="Oval 124">
              <a:extLst>
                <a:ext uri="{FF2B5EF4-FFF2-40B4-BE49-F238E27FC236}">
                  <a16:creationId xmlns:a16="http://schemas.microsoft.com/office/drawing/2014/main" id="{6756412D-A075-19B7-1CFB-748CC07CA4ED}"/>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6" name="Oval 125">
              <a:extLst>
                <a:ext uri="{FF2B5EF4-FFF2-40B4-BE49-F238E27FC236}">
                  <a16:creationId xmlns:a16="http://schemas.microsoft.com/office/drawing/2014/main" id="{840B6CDF-4354-41A3-BA3E-47BCB39A22B5}"/>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7" name="Oval 126">
              <a:extLst>
                <a:ext uri="{FF2B5EF4-FFF2-40B4-BE49-F238E27FC236}">
                  <a16:creationId xmlns:a16="http://schemas.microsoft.com/office/drawing/2014/main" id="{7782E460-11F4-C828-0A36-5F25A5066054}"/>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8" name="Oval 127">
              <a:extLst>
                <a:ext uri="{FF2B5EF4-FFF2-40B4-BE49-F238E27FC236}">
                  <a16:creationId xmlns:a16="http://schemas.microsoft.com/office/drawing/2014/main" id="{EB2B6F6F-27EB-A0CD-6316-1C0BB39CF681}"/>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9" name="Oval 128">
              <a:extLst>
                <a:ext uri="{FF2B5EF4-FFF2-40B4-BE49-F238E27FC236}">
                  <a16:creationId xmlns:a16="http://schemas.microsoft.com/office/drawing/2014/main" id="{8F933FEE-989B-9E9F-B58B-F30FBF38E9DF}"/>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0" name="Oval 129">
              <a:extLst>
                <a:ext uri="{FF2B5EF4-FFF2-40B4-BE49-F238E27FC236}">
                  <a16:creationId xmlns:a16="http://schemas.microsoft.com/office/drawing/2014/main" id="{3F20AF02-5505-2EAC-9824-130B71050EEA}"/>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1" name="Oval 130">
              <a:extLst>
                <a:ext uri="{FF2B5EF4-FFF2-40B4-BE49-F238E27FC236}">
                  <a16:creationId xmlns:a16="http://schemas.microsoft.com/office/drawing/2014/main" id="{51E135D1-417F-C7CE-1FAA-F94A47E76D19}"/>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2" name="Oval 131">
              <a:extLst>
                <a:ext uri="{FF2B5EF4-FFF2-40B4-BE49-F238E27FC236}">
                  <a16:creationId xmlns:a16="http://schemas.microsoft.com/office/drawing/2014/main" id="{BFA38EE5-F770-E5C1-8DDE-8164D6D8DD8A}"/>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3" name="Oval 132">
              <a:extLst>
                <a:ext uri="{FF2B5EF4-FFF2-40B4-BE49-F238E27FC236}">
                  <a16:creationId xmlns:a16="http://schemas.microsoft.com/office/drawing/2014/main" id="{688175ED-E9AA-5DE0-648B-B02622A14E3C}"/>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4" name="Oval 133">
              <a:extLst>
                <a:ext uri="{FF2B5EF4-FFF2-40B4-BE49-F238E27FC236}">
                  <a16:creationId xmlns:a16="http://schemas.microsoft.com/office/drawing/2014/main" id="{304F2CA1-6864-39AF-A41B-04A4F419B57E}"/>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5" name="Oval 134">
              <a:extLst>
                <a:ext uri="{FF2B5EF4-FFF2-40B4-BE49-F238E27FC236}">
                  <a16:creationId xmlns:a16="http://schemas.microsoft.com/office/drawing/2014/main" id="{AC600246-5D43-22C0-8BC9-968A9E7DE5E6}"/>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6" name="Oval 135">
              <a:extLst>
                <a:ext uri="{FF2B5EF4-FFF2-40B4-BE49-F238E27FC236}">
                  <a16:creationId xmlns:a16="http://schemas.microsoft.com/office/drawing/2014/main" id="{400B1B76-795A-E21F-5EF9-3B6A8167D762}"/>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7" name="Oval 136">
              <a:extLst>
                <a:ext uri="{FF2B5EF4-FFF2-40B4-BE49-F238E27FC236}">
                  <a16:creationId xmlns:a16="http://schemas.microsoft.com/office/drawing/2014/main" id="{2B5BE19C-6CA4-7DCE-2C84-2DC91584F92B}"/>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8" name="Oval 137">
              <a:extLst>
                <a:ext uri="{FF2B5EF4-FFF2-40B4-BE49-F238E27FC236}">
                  <a16:creationId xmlns:a16="http://schemas.microsoft.com/office/drawing/2014/main" id="{0577F302-AD95-FB80-0738-0F2EEB840589}"/>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9" name="Oval 138">
              <a:extLst>
                <a:ext uri="{FF2B5EF4-FFF2-40B4-BE49-F238E27FC236}">
                  <a16:creationId xmlns:a16="http://schemas.microsoft.com/office/drawing/2014/main" id="{2763577C-845B-B9B5-E584-4DC2359624F0}"/>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0" name="Oval 139">
              <a:extLst>
                <a:ext uri="{FF2B5EF4-FFF2-40B4-BE49-F238E27FC236}">
                  <a16:creationId xmlns:a16="http://schemas.microsoft.com/office/drawing/2014/main" id="{061894B2-BDAC-B140-D334-0A545410DF92}"/>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1" name="Oval 140">
              <a:extLst>
                <a:ext uri="{FF2B5EF4-FFF2-40B4-BE49-F238E27FC236}">
                  <a16:creationId xmlns:a16="http://schemas.microsoft.com/office/drawing/2014/main" id="{77F84313-907F-5EE4-F3D7-A0DED814E48D}"/>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2" name="Oval 141">
              <a:extLst>
                <a:ext uri="{FF2B5EF4-FFF2-40B4-BE49-F238E27FC236}">
                  <a16:creationId xmlns:a16="http://schemas.microsoft.com/office/drawing/2014/main" id="{9984ABBC-FF13-B1A0-F990-0CC4903767B0}"/>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3" name="Oval 142">
              <a:extLst>
                <a:ext uri="{FF2B5EF4-FFF2-40B4-BE49-F238E27FC236}">
                  <a16:creationId xmlns:a16="http://schemas.microsoft.com/office/drawing/2014/main" id="{05387AE8-6109-8505-447C-6D436C3BBE00}"/>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144" name="Group 143">
            <a:extLst>
              <a:ext uri="{FF2B5EF4-FFF2-40B4-BE49-F238E27FC236}">
                <a16:creationId xmlns:a16="http://schemas.microsoft.com/office/drawing/2014/main" id="{EE3D00B7-204D-0A99-3A23-310C37A96AF4}"/>
              </a:ext>
            </a:extLst>
          </p:cNvPr>
          <p:cNvGrpSpPr/>
          <p:nvPr/>
        </p:nvGrpSpPr>
        <p:grpSpPr>
          <a:xfrm>
            <a:off x="5096322" y="5204562"/>
            <a:ext cx="378610" cy="1509896"/>
            <a:chOff x="5031332" y="666630"/>
            <a:chExt cx="504813" cy="2013195"/>
          </a:xfrm>
        </p:grpSpPr>
        <p:sp>
          <p:nvSpPr>
            <p:cNvPr id="145" name="Oval 144">
              <a:extLst>
                <a:ext uri="{FF2B5EF4-FFF2-40B4-BE49-F238E27FC236}">
                  <a16:creationId xmlns:a16="http://schemas.microsoft.com/office/drawing/2014/main" id="{4CCE5EFD-4BFD-1C71-AD81-EA2ADC01828D}"/>
                </a:ext>
              </a:extLst>
            </p:cNvPr>
            <p:cNvSpPr/>
            <p:nvPr/>
          </p:nvSpPr>
          <p:spPr>
            <a:xfrm rot="16200000">
              <a:off x="5020536" y="2319182"/>
              <a:ext cx="189596" cy="132009"/>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6" name="Oval 145">
              <a:extLst>
                <a:ext uri="{FF2B5EF4-FFF2-40B4-BE49-F238E27FC236}">
                  <a16:creationId xmlns:a16="http://schemas.microsoft.com/office/drawing/2014/main" id="{74E3B7F1-66A4-2674-DCCE-52A3D8330FD3}"/>
                </a:ext>
              </a:extLst>
            </p:cNvPr>
            <p:cNvSpPr/>
            <p:nvPr/>
          </p:nvSpPr>
          <p:spPr>
            <a:xfrm>
              <a:off x="5092621" y="1971405"/>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7" name="Oval 146">
              <a:extLst>
                <a:ext uri="{FF2B5EF4-FFF2-40B4-BE49-F238E27FC236}">
                  <a16:creationId xmlns:a16="http://schemas.microsoft.com/office/drawing/2014/main" id="{A476A638-DAFC-4258-F943-56F19202D6ED}"/>
                </a:ext>
              </a:extLst>
            </p:cNvPr>
            <p:cNvSpPr/>
            <p:nvPr/>
          </p:nvSpPr>
          <p:spPr>
            <a:xfrm>
              <a:off x="5265208" y="108038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8" name="Oval 147">
              <a:extLst>
                <a:ext uri="{FF2B5EF4-FFF2-40B4-BE49-F238E27FC236}">
                  <a16:creationId xmlns:a16="http://schemas.microsoft.com/office/drawing/2014/main" id="{49885CE4-5905-AFFC-B968-3DEA94F71902}"/>
                </a:ext>
              </a:extLst>
            </p:cNvPr>
            <p:cNvSpPr/>
            <p:nvPr/>
          </p:nvSpPr>
          <p:spPr>
            <a:xfrm>
              <a:off x="5144876" y="886631"/>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9" name="Oval 148">
              <a:extLst>
                <a:ext uri="{FF2B5EF4-FFF2-40B4-BE49-F238E27FC236}">
                  <a16:creationId xmlns:a16="http://schemas.microsoft.com/office/drawing/2014/main" id="{5A81D4BA-FFA1-7502-AF80-4B3725B362B8}"/>
                </a:ext>
              </a:extLst>
            </p:cNvPr>
            <p:cNvSpPr/>
            <p:nvPr/>
          </p:nvSpPr>
          <p:spPr>
            <a:xfrm>
              <a:off x="5101264" y="2356549"/>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0" name="Oval 149">
              <a:extLst>
                <a:ext uri="{FF2B5EF4-FFF2-40B4-BE49-F238E27FC236}">
                  <a16:creationId xmlns:a16="http://schemas.microsoft.com/office/drawing/2014/main" id="{D8194AFE-F5F9-DCCB-BB0E-3ABC4270B8BD}"/>
                </a:ext>
              </a:extLst>
            </p:cNvPr>
            <p:cNvSpPr/>
            <p:nvPr/>
          </p:nvSpPr>
          <p:spPr>
            <a:xfrm>
              <a:off x="5079356" y="71603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1" name="Oval 150">
              <a:extLst>
                <a:ext uri="{FF2B5EF4-FFF2-40B4-BE49-F238E27FC236}">
                  <a16:creationId xmlns:a16="http://schemas.microsoft.com/office/drawing/2014/main" id="{DF398E56-75CA-BC8E-7678-47EB387C4D98}"/>
                </a:ext>
              </a:extLst>
            </p:cNvPr>
            <p:cNvSpPr/>
            <p:nvPr/>
          </p:nvSpPr>
          <p:spPr>
            <a:xfrm>
              <a:off x="5220320" y="133991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2" name="Oval 151">
              <a:extLst>
                <a:ext uri="{FF2B5EF4-FFF2-40B4-BE49-F238E27FC236}">
                  <a16:creationId xmlns:a16="http://schemas.microsoft.com/office/drawing/2014/main" id="{6D4FC02C-82A7-94FE-C190-4B1A39A4B5E7}"/>
                </a:ext>
              </a:extLst>
            </p:cNvPr>
            <p:cNvSpPr/>
            <p:nvPr/>
          </p:nvSpPr>
          <p:spPr>
            <a:xfrm>
              <a:off x="5187033" y="184171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3" name="Oval 152">
              <a:extLst>
                <a:ext uri="{FF2B5EF4-FFF2-40B4-BE49-F238E27FC236}">
                  <a16:creationId xmlns:a16="http://schemas.microsoft.com/office/drawing/2014/main" id="{A49C9D9C-C20B-BC14-7B1A-CA9E6B78389C}"/>
                </a:ext>
              </a:extLst>
            </p:cNvPr>
            <p:cNvSpPr/>
            <p:nvPr/>
          </p:nvSpPr>
          <p:spPr>
            <a:xfrm>
              <a:off x="5310015" y="9832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4" name="Oval 153">
              <a:extLst>
                <a:ext uri="{FF2B5EF4-FFF2-40B4-BE49-F238E27FC236}">
                  <a16:creationId xmlns:a16="http://schemas.microsoft.com/office/drawing/2014/main" id="{AF2D3CE1-090B-6362-AB5C-BD35140C02E9}"/>
                </a:ext>
              </a:extLst>
            </p:cNvPr>
            <p:cNvSpPr/>
            <p:nvPr/>
          </p:nvSpPr>
          <p:spPr>
            <a:xfrm>
              <a:off x="5327820" y="1566559"/>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5" name="Oval 154">
              <a:extLst>
                <a:ext uri="{FF2B5EF4-FFF2-40B4-BE49-F238E27FC236}">
                  <a16:creationId xmlns:a16="http://schemas.microsoft.com/office/drawing/2014/main" id="{34103796-DD12-A7D0-6C16-34D78DD735FC}"/>
                </a:ext>
              </a:extLst>
            </p:cNvPr>
            <p:cNvSpPr/>
            <p:nvPr/>
          </p:nvSpPr>
          <p:spPr>
            <a:xfrm>
              <a:off x="5321999" y="1794456"/>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6" name="Oval 155">
              <a:extLst>
                <a:ext uri="{FF2B5EF4-FFF2-40B4-BE49-F238E27FC236}">
                  <a16:creationId xmlns:a16="http://schemas.microsoft.com/office/drawing/2014/main" id="{457C34F7-A864-0741-D786-5AACCACB0580}"/>
                </a:ext>
              </a:extLst>
            </p:cNvPr>
            <p:cNvSpPr/>
            <p:nvPr/>
          </p:nvSpPr>
          <p:spPr>
            <a:xfrm>
              <a:off x="5224127" y="241131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7" name="Oval 156">
              <a:extLst>
                <a:ext uri="{FF2B5EF4-FFF2-40B4-BE49-F238E27FC236}">
                  <a16:creationId xmlns:a16="http://schemas.microsoft.com/office/drawing/2014/main" id="{93A4E001-D088-3396-FC7D-43B7E1CAF6CD}"/>
                </a:ext>
              </a:extLst>
            </p:cNvPr>
            <p:cNvSpPr/>
            <p:nvPr/>
          </p:nvSpPr>
          <p:spPr>
            <a:xfrm>
              <a:off x="5128294" y="666630"/>
              <a:ext cx="265067"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8" name="Oval 157">
              <a:extLst>
                <a:ext uri="{FF2B5EF4-FFF2-40B4-BE49-F238E27FC236}">
                  <a16:creationId xmlns:a16="http://schemas.microsoft.com/office/drawing/2014/main" id="{AD205755-07F1-2633-10E8-CF34246116A6}"/>
                </a:ext>
              </a:extLst>
            </p:cNvPr>
            <p:cNvSpPr/>
            <p:nvPr/>
          </p:nvSpPr>
          <p:spPr>
            <a:xfrm rot="1674560">
              <a:off x="5062563" y="1124077"/>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9" name="Oval 158">
              <a:extLst>
                <a:ext uri="{FF2B5EF4-FFF2-40B4-BE49-F238E27FC236}">
                  <a16:creationId xmlns:a16="http://schemas.microsoft.com/office/drawing/2014/main" id="{F8706AF3-ECEA-D5EB-4263-BF4FAC87BB8F}"/>
                </a:ext>
              </a:extLst>
            </p:cNvPr>
            <p:cNvSpPr/>
            <p:nvPr/>
          </p:nvSpPr>
          <p:spPr>
            <a:xfrm rot="3942739">
              <a:off x="5206037" y="2402918"/>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0" name="Oval 159">
              <a:extLst>
                <a:ext uri="{FF2B5EF4-FFF2-40B4-BE49-F238E27FC236}">
                  <a16:creationId xmlns:a16="http://schemas.microsoft.com/office/drawing/2014/main" id="{12D304EB-CE53-4109-8F04-EBB580722715}"/>
                </a:ext>
              </a:extLst>
            </p:cNvPr>
            <p:cNvSpPr/>
            <p:nvPr/>
          </p:nvSpPr>
          <p:spPr>
            <a:xfrm rot="3942739">
              <a:off x="5065358" y="142266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1" name="Oval 160">
              <a:extLst>
                <a:ext uri="{FF2B5EF4-FFF2-40B4-BE49-F238E27FC236}">
                  <a16:creationId xmlns:a16="http://schemas.microsoft.com/office/drawing/2014/main" id="{78F705E7-8180-C440-40AC-8C6FD18C1B09}"/>
                </a:ext>
              </a:extLst>
            </p:cNvPr>
            <p:cNvSpPr/>
            <p:nvPr/>
          </p:nvSpPr>
          <p:spPr>
            <a:xfrm rot="3942739">
              <a:off x="5108815" y="2234919"/>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2" name="Oval 161">
              <a:extLst>
                <a:ext uri="{FF2B5EF4-FFF2-40B4-BE49-F238E27FC236}">
                  <a16:creationId xmlns:a16="http://schemas.microsoft.com/office/drawing/2014/main" id="{7EBD1FE0-1AC1-8BCC-F4E2-6D7BD4153091}"/>
                </a:ext>
              </a:extLst>
            </p:cNvPr>
            <p:cNvSpPr/>
            <p:nvPr/>
          </p:nvSpPr>
          <p:spPr>
            <a:xfrm rot="3942739">
              <a:off x="5168387" y="147574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3" name="Oval 162">
              <a:extLst>
                <a:ext uri="{FF2B5EF4-FFF2-40B4-BE49-F238E27FC236}">
                  <a16:creationId xmlns:a16="http://schemas.microsoft.com/office/drawing/2014/main" id="{5489A4CA-5325-EC31-8FFB-8D819463061D}"/>
                </a:ext>
              </a:extLst>
            </p:cNvPr>
            <p:cNvSpPr/>
            <p:nvPr/>
          </p:nvSpPr>
          <p:spPr>
            <a:xfrm rot="3942739">
              <a:off x="5033179" y="1061771"/>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4" name="Oval 163">
              <a:extLst>
                <a:ext uri="{FF2B5EF4-FFF2-40B4-BE49-F238E27FC236}">
                  <a16:creationId xmlns:a16="http://schemas.microsoft.com/office/drawing/2014/main" id="{879B03ED-C727-E99C-55DC-A123990BD79A}"/>
                </a:ext>
              </a:extLst>
            </p:cNvPr>
            <p:cNvSpPr/>
            <p:nvPr/>
          </p:nvSpPr>
          <p:spPr>
            <a:xfrm>
              <a:off x="5118986" y="1586930"/>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5" name="Oval 164">
              <a:extLst>
                <a:ext uri="{FF2B5EF4-FFF2-40B4-BE49-F238E27FC236}">
                  <a16:creationId xmlns:a16="http://schemas.microsoft.com/office/drawing/2014/main" id="{817B7F6D-9B56-CFE7-7CB3-EAE657BA902B}"/>
                </a:ext>
              </a:extLst>
            </p:cNvPr>
            <p:cNvSpPr/>
            <p:nvPr/>
          </p:nvSpPr>
          <p:spPr>
            <a:xfrm>
              <a:off x="5152978" y="211986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6" name="Oval 165">
              <a:extLst>
                <a:ext uri="{FF2B5EF4-FFF2-40B4-BE49-F238E27FC236}">
                  <a16:creationId xmlns:a16="http://schemas.microsoft.com/office/drawing/2014/main" id="{5506E163-EC78-5953-A699-2D93AC6D1FA3}"/>
                </a:ext>
              </a:extLst>
            </p:cNvPr>
            <p:cNvSpPr/>
            <p:nvPr/>
          </p:nvSpPr>
          <p:spPr>
            <a:xfrm>
              <a:off x="5346160" y="2134240"/>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7" name="Oval 166">
              <a:extLst>
                <a:ext uri="{FF2B5EF4-FFF2-40B4-BE49-F238E27FC236}">
                  <a16:creationId xmlns:a16="http://schemas.microsoft.com/office/drawing/2014/main" id="{E88812A0-CC73-48BC-C100-E9AC7EBC1F9A}"/>
                </a:ext>
              </a:extLst>
            </p:cNvPr>
            <p:cNvSpPr/>
            <p:nvPr/>
          </p:nvSpPr>
          <p:spPr>
            <a:xfrm>
              <a:off x="5106151" y="18293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8" name="Oval 167">
              <a:extLst>
                <a:ext uri="{FF2B5EF4-FFF2-40B4-BE49-F238E27FC236}">
                  <a16:creationId xmlns:a16="http://schemas.microsoft.com/office/drawing/2014/main" id="{36775F2B-B071-9BB6-E17E-1EBAF1D7B0BF}"/>
                </a:ext>
              </a:extLst>
            </p:cNvPr>
            <p:cNvSpPr/>
            <p:nvPr/>
          </p:nvSpPr>
          <p:spPr>
            <a:xfrm>
              <a:off x="5264652" y="705341"/>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169" name="Group 168">
            <a:extLst>
              <a:ext uri="{FF2B5EF4-FFF2-40B4-BE49-F238E27FC236}">
                <a16:creationId xmlns:a16="http://schemas.microsoft.com/office/drawing/2014/main" id="{7A58B257-D617-3BA5-6274-AEF598EDF00E}"/>
              </a:ext>
            </a:extLst>
          </p:cNvPr>
          <p:cNvGrpSpPr/>
          <p:nvPr/>
        </p:nvGrpSpPr>
        <p:grpSpPr>
          <a:xfrm>
            <a:off x="6403734" y="5206955"/>
            <a:ext cx="354068" cy="1514520"/>
            <a:chOff x="6633355" y="698930"/>
            <a:chExt cx="472090" cy="2019360"/>
          </a:xfrm>
        </p:grpSpPr>
        <p:sp>
          <p:nvSpPr>
            <p:cNvPr id="170" name="Oval 169">
              <a:extLst>
                <a:ext uri="{FF2B5EF4-FFF2-40B4-BE49-F238E27FC236}">
                  <a16:creationId xmlns:a16="http://schemas.microsoft.com/office/drawing/2014/main" id="{A970F65B-4C68-40CB-5CAF-19A93E4C8AA6}"/>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1" name="Oval 170">
              <a:extLst>
                <a:ext uri="{FF2B5EF4-FFF2-40B4-BE49-F238E27FC236}">
                  <a16:creationId xmlns:a16="http://schemas.microsoft.com/office/drawing/2014/main" id="{7692B9F4-07A9-ADDD-A6EF-BA01A9BB4DBE}"/>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2" name="Oval 171">
              <a:extLst>
                <a:ext uri="{FF2B5EF4-FFF2-40B4-BE49-F238E27FC236}">
                  <a16:creationId xmlns:a16="http://schemas.microsoft.com/office/drawing/2014/main" id="{4891E49B-C210-0A71-95B0-5530C3A70BBB}"/>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3" name="Oval 172">
              <a:extLst>
                <a:ext uri="{FF2B5EF4-FFF2-40B4-BE49-F238E27FC236}">
                  <a16:creationId xmlns:a16="http://schemas.microsoft.com/office/drawing/2014/main" id="{FE6FA653-E42F-5557-11C0-F3ED73C48581}"/>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4" name="Oval 173">
              <a:extLst>
                <a:ext uri="{FF2B5EF4-FFF2-40B4-BE49-F238E27FC236}">
                  <a16:creationId xmlns:a16="http://schemas.microsoft.com/office/drawing/2014/main" id="{6395BEF6-9843-2DAD-9BE9-14975F42B7B8}"/>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5" name="Oval 174">
              <a:extLst>
                <a:ext uri="{FF2B5EF4-FFF2-40B4-BE49-F238E27FC236}">
                  <a16:creationId xmlns:a16="http://schemas.microsoft.com/office/drawing/2014/main" id="{5461D033-0DB6-696F-AD4B-E8F24708E4FA}"/>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6" name="Oval 175">
              <a:extLst>
                <a:ext uri="{FF2B5EF4-FFF2-40B4-BE49-F238E27FC236}">
                  <a16:creationId xmlns:a16="http://schemas.microsoft.com/office/drawing/2014/main" id="{C32DD741-8F10-9131-212F-5040E334DEEC}"/>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7" name="Oval 176">
              <a:extLst>
                <a:ext uri="{FF2B5EF4-FFF2-40B4-BE49-F238E27FC236}">
                  <a16:creationId xmlns:a16="http://schemas.microsoft.com/office/drawing/2014/main" id="{0033BC87-AE74-D8A9-197E-F3247FA415EA}"/>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8" name="Oval 177">
              <a:extLst>
                <a:ext uri="{FF2B5EF4-FFF2-40B4-BE49-F238E27FC236}">
                  <a16:creationId xmlns:a16="http://schemas.microsoft.com/office/drawing/2014/main" id="{985FCE84-91F6-F777-54F8-ADD0BE24C7A0}"/>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9" name="Oval 178">
              <a:extLst>
                <a:ext uri="{FF2B5EF4-FFF2-40B4-BE49-F238E27FC236}">
                  <a16:creationId xmlns:a16="http://schemas.microsoft.com/office/drawing/2014/main" id="{B8202697-A6D0-ED2C-F0E6-FAA4D5CCA03F}"/>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0" name="Oval 179">
              <a:extLst>
                <a:ext uri="{FF2B5EF4-FFF2-40B4-BE49-F238E27FC236}">
                  <a16:creationId xmlns:a16="http://schemas.microsoft.com/office/drawing/2014/main" id="{53206896-1220-6C78-EECA-DF9EC6842B5D}"/>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1" name="Oval 180">
              <a:extLst>
                <a:ext uri="{FF2B5EF4-FFF2-40B4-BE49-F238E27FC236}">
                  <a16:creationId xmlns:a16="http://schemas.microsoft.com/office/drawing/2014/main" id="{4389D295-B88E-1713-C32D-AD4E7AA2C797}"/>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2" name="Oval 181">
              <a:extLst>
                <a:ext uri="{FF2B5EF4-FFF2-40B4-BE49-F238E27FC236}">
                  <a16:creationId xmlns:a16="http://schemas.microsoft.com/office/drawing/2014/main" id="{5BC6BC7B-0DF1-AE83-D67C-FD0C9292704D}"/>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3" name="Oval 182">
              <a:extLst>
                <a:ext uri="{FF2B5EF4-FFF2-40B4-BE49-F238E27FC236}">
                  <a16:creationId xmlns:a16="http://schemas.microsoft.com/office/drawing/2014/main" id="{C732AFC8-D41E-CE25-DFBE-2A60538D91C3}"/>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4" name="Oval 183">
              <a:extLst>
                <a:ext uri="{FF2B5EF4-FFF2-40B4-BE49-F238E27FC236}">
                  <a16:creationId xmlns:a16="http://schemas.microsoft.com/office/drawing/2014/main" id="{03F669DE-7A3E-1FF0-4C2D-8E8C58199126}"/>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5" name="Oval 184">
              <a:extLst>
                <a:ext uri="{FF2B5EF4-FFF2-40B4-BE49-F238E27FC236}">
                  <a16:creationId xmlns:a16="http://schemas.microsoft.com/office/drawing/2014/main" id="{CD60ED3D-E0F6-1F6E-6BF1-CD909583EC66}"/>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6" name="Oval 185">
              <a:extLst>
                <a:ext uri="{FF2B5EF4-FFF2-40B4-BE49-F238E27FC236}">
                  <a16:creationId xmlns:a16="http://schemas.microsoft.com/office/drawing/2014/main" id="{1FE7A78F-B5B6-7BCD-CFB8-7BFDEF4136CD}"/>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7" name="Oval 186">
              <a:extLst>
                <a:ext uri="{FF2B5EF4-FFF2-40B4-BE49-F238E27FC236}">
                  <a16:creationId xmlns:a16="http://schemas.microsoft.com/office/drawing/2014/main" id="{0B656CC8-DF3E-8E83-4B69-2E6282041106}"/>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8" name="Oval 187">
              <a:extLst>
                <a:ext uri="{FF2B5EF4-FFF2-40B4-BE49-F238E27FC236}">
                  <a16:creationId xmlns:a16="http://schemas.microsoft.com/office/drawing/2014/main" id="{663461A2-3EFD-EC9E-9CC1-3E961F9A605C}"/>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189" name="Group 188">
            <a:extLst>
              <a:ext uri="{FF2B5EF4-FFF2-40B4-BE49-F238E27FC236}">
                <a16:creationId xmlns:a16="http://schemas.microsoft.com/office/drawing/2014/main" id="{E940B15E-807B-44B1-2BEB-5DA65A551C44}"/>
              </a:ext>
            </a:extLst>
          </p:cNvPr>
          <p:cNvGrpSpPr/>
          <p:nvPr/>
        </p:nvGrpSpPr>
        <p:grpSpPr>
          <a:xfrm>
            <a:off x="5118447" y="929070"/>
            <a:ext cx="1569534" cy="1339090"/>
            <a:chOff x="3757492" y="1002209"/>
            <a:chExt cx="1569534" cy="1339090"/>
          </a:xfrm>
        </p:grpSpPr>
        <p:grpSp>
          <p:nvGrpSpPr>
            <p:cNvPr id="190" name="Group 189">
              <a:extLst>
                <a:ext uri="{FF2B5EF4-FFF2-40B4-BE49-F238E27FC236}">
                  <a16:creationId xmlns:a16="http://schemas.microsoft.com/office/drawing/2014/main" id="{A8A53FAF-5916-4AC9-7A62-575AAB1B82AF}"/>
                </a:ext>
              </a:extLst>
            </p:cNvPr>
            <p:cNvGrpSpPr/>
            <p:nvPr/>
          </p:nvGrpSpPr>
          <p:grpSpPr>
            <a:xfrm rot="5400000">
              <a:off x="4384531" y="1407005"/>
              <a:ext cx="354068" cy="1514520"/>
              <a:chOff x="6633355" y="698930"/>
              <a:chExt cx="472090" cy="2019360"/>
            </a:xfrm>
          </p:grpSpPr>
          <p:sp>
            <p:nvSpPr>
              <p:cNvPr id="231" name="Oval 230">
                <a:extLst>
                  <a:ext uri="{FF2B5EF4-FFF2-40B4-BE49-F238E27FC236}">
                    <a16:creationId xmlns:a16="http://schemas.microsoft.com/office/drawing/2014/main" id="{7C7612F2-55C4-B661-1303-265B28995C2B}"/>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2" name="Oval 231">
                <a:extLst>
                  <a:ext uri="{FF2B5EF4-FFF2-40B4-BE49-F238E27FC236}">
                    <a16:creationId xmlns:a16="http://schemas.microsoft.com/office/drawing/2014/main" id="{7E78575E-0B1C-F42C-1761-5B070559CA81}"/>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3" name="Oval 232">
                <a:extLst>
                  <a:ext uri="{FF2B5EF4-FFF2-40B4-BE49-F238E27FC236}">
                    <a16:creationId xmlns:a16="http://schemas.microsoft.com/office/drawing/2014/main" id="{BF2E3A99-2FE9-8B30-C291-FDDECA93F7D6}"/>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4" name="Oval 233">
                <a:extLst>
                  <a:ext uri="{FF2B5EF4-FFF2-40B4-BE49-F238E27FC236}">
                    <a16:creationId xmlns:a16="http://schemas.microsoft.com/office/drawing/2014/main" id="{1E432FDF-71CE-CA80-8F46-42ECDD22E932}"/>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5" name="Oval 234">
                <a:extLst>
                  <a:ext uri="{FF2B5EF4-FFF2-40B4-BE49-F238E27FC236}">
                    <a16:creationId xmlns:a16="http://schemas.microsoft.com/office/drawing/2014/main" id="{3C432109-96CF-66B6-BCA6-65D14A716D8B}"/>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6" name="Oval 235">
                <a:extLst>
                  <a:ext uri="{FF2B5EF4-FFF2-40B4-BE49-F238E27FC236}">
                    <a16:creationId xmlns:a16="http://schemas.microsoft.com/office/drawing/2014/main" id="{805C3988-C037-BBBB-01B4-850278BF2A30}"/>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7" name="Oval 236">
                <a:extLst>
                  <a:ext uri="{FF2B5EF4-FFF2-40B4-BE49-F238E27FC236}">
                    <a16:creationId xmlns:a16="http://schemas.microsoft.com/office/drawing/2014/main" id="{95749F42-A82C-180B-D421-55CBAA2780DC}"/>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8" name="Oval 237">
                <a:extLst>
                  <a:ext uri="{FF2B5EF4-FFF2-40B4-BE49-F238E27FC236}">
                    <a16:creationId xmlns:a16="http://schemas.microsoft.com/office/drawing/2014/main" id="{C8E7413F-23A8-26EC-1C12-7970A8588D03}"/>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9" name="Oval 238">
                <a:extLst>
                  <a:ext uri="{FF2B5EF4-FFF2-40B4-BE49-F238E27FC236}">
                    <a16:creationId xmlns:a16="http://schemas.microsoft.com/office/drawing/2014/main" id="{44D89E73-1FCA-6096-C32B-6F89B04E9CBE}"/>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0" name="Oval 239">
                <a:extLst>
                  <a:ext uri="{FF2B5EF4-FFF2-40B4-BE49-F238E27FC236}">
                    <a16:creationId xmlns:a16="http://schemas.microsoft.com/office/drawing/2014/main" id="{5875A4AC-19C9-2C75-02A6-49252AFA01F5}"/>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1" name="Oval 240">
                <a:extLst>
                  <a:ext uri="{FF2B5EF4-FFF2-40B4-BE49-F238E27FC236}">
                    <a16:creationId xmlns:a16="http://schemas.microsoft.com/office/drawing/2014/main" id="{ED897304-B644-4A05-84B5-2FB262CB3FC9}"/>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2" name="Oval 241">
                <a:extLst>
                  <a:ext uri="{FF2B5EF4-FFF2-40B4-BE49-F238E27FC236}">
                    <a16:creationId xmlns:a16="http://schemas.microsoft.com/office/drawing/2014/main" id="{00EBFB5A-3C05-805C-AB26-923E7F20B1DD}"/>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3" name="Oval 242">
                <a:extLst>
                  <a:ext uri="{FF2B5EF4-FFF2-40B4-BE49-F238E27FC236}">
                    <a16:creationId xmlns:a16="http://schemas.microsoft.com/office/drawing/2014/main" id="{11AE72B0-5157-1293-AF32-24955DB5FF0F}"/>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4" name="Oval 243">
                <a:extLst>
                  <a:ext uri="{FF2B5EF4-FFF2-40B4-BE49-F238E27FC236}">
                    <a16:creationId xmlns:a16="http://schemas.microsoft.com/office/drawing/2014/main" id="{7A39F844-48CD-D2DB-59F7-AB31D658D5E3}"/>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5" name="Oval 244">
                <a:extLst>
                  <a:ext uri="{FF2B5EF4-FFF2-40B4-BE49-F238E27FC236}">
                    <a16:creationId xmlns:a16="http://schemas.microsoft.com/office/drawing/2014/main" id="{E0D40372-5F92-27FE-3A4B-796326AB0F07}"/>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6" name="Oval 245">
                <a:extLst>
                  <a:ext uri="{FF2B5EF4-FFF2-40B4-BE49-F238E27FC236}">
                    <a16:creationId xmlns:a16="http://schemas.microsoft.com/office/drawing/2014/main" id="{8F11B1BD-C467-C11F-1FEE-F486C719E8B6}"/>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7" name="Oval 246">
                <a:extLst>
                  <a:ext uri="{FF2B5EF4-FFF2-40B4-BE49-F238E27FC236}">
                    <a16:creationId xmlns:a16="http://schemas.microsoft.com/office/drawing/2014/main" id="{50D506B9-FB23-E158-81A3-1DA015CB3B13}"/>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8" name="Oval 247">
                <a:extLst>
                  <a:ext uri="{FF2B5EF4-FFF2-40B4-BE49-F238E27FC236}">
                    <a16:creationId xmlns:a16="http://schemas.microsoft.com/office/drawing/2014/main" id="{93C88155-BAF9-44FE-7C0D-135510AFACA6}"/>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9" name="Oval 248">
                <a:extLst>
                  <a:ext uri="{FF2B5EF4-FFF2-40B4-BE49-F238E27FC236}">
                    <a16:creationId xmlns:a16="http://schemas.microsoft.com/office/drawing/2014/main" id="{C49ED29E-631C-0D76-7049-59C5A57B168E}"/>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191" name="Group 190">
              <a:extLst>
                <a:ext uri="{FF2B5EF4-FFF2-40B4-BE49-F238E27FC236}">
                  <a16:creationId xmlns:a16="http://schemas.microsoft.com/office/drawing/2014/main" id="{FA6DFCB3-B1D7-2C38-D2B3-6A1109803962}"/>
                </a:ext>
              </a:extLst>
            </p:cNvPr>
            <p:cNvGrpSpPr/>
            <p:nvPr/>
          </p:nvGrpSpPr>
          <p:grpSpPr>
            <a:xfrm rot="5400000">
              <a:off x="4337718" y="922971"/>
              <a:ext cx="354068" cy="1514520"/>
              <a:chOff x="6633355" y="698930"/>
              <a:chExt cx="472090" cy="2019360"/>
            </a:xfrm>
          </p:grpSpPr>
          <p:sp>
            <p:nvSpPr>
              <p:cNvPr id="212" name="Oval 211">
                <a:extLst>
                  <a:ext uri="{FF2B5EF4-FFF2-40B4-BE49-F238E27FC236}">
                    <a16:creationId xmlns:a16="http://schemas.microsoft.com/office/drawing/2014/main" id="{08DFCFDA-CD8B-6106-DCAF-E8B7C610583F}"/>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3" name="Oval 212">
                <a:extLst>
                  <a:ext uri="{FF2B5EF4-FFF2-40B4-BE49-F238E27FC236}">
                    <a16:creationId xmlns:a16="http://schemas.microsoft.com/office/drawing/2014/main" id="{4A4834FC-60F5-2A3A-6D95-204CB34BBF06}"/>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4" name="Oval 213">
                <a:extLst>
                  <a:ext uri="{FF2B5EF4-FFF2-40B4-BE49-F238E27FC236}">
                    <a16:creationId xmlns:a16="http://schemas.microsoft.com/office/drawing/2014/main" id="{77DA08CA-FB0F-B18F-3ADB-45804FDB692B}"/>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5" name="Oval 214">
                <a:extLst>
                  <a:ext uri="{FF2B5EF4-FFF2-40B4-BE49-F238E27FC236}">
                    <a16:creationId xmlns:a16="http://schemas.microsoft.com/office/drawing/2014/main" id="{B5AC7BC0-5610-8142-22B6-2F618B0C8B58}"/>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6" name="Oval 215">
                <a:extLst>
                  <a:ext uri="{FF2B5EF4-FFF2-40B4-BE49-F238E27FC236}">
                    <a16:creationId xmlns:a16="http://schemas.microsoft.com/office/drawing/2014/main" id="{5AAE73EA-824A-4143-24BB-68F363CEF5F3}"/>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7" name="Oval 216">
                <a:extLst>
                  <a:ext uri="{FF2B5EF4-FFF2-40B4-BE49-F238E27FC236}">
                    <a16:creationId xmlns:a16="http://schemas.microsoft.com/office/drawing/2014/main" id="{1B6E3C78-F290-119B-C393-456D7F978A27}"/>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8" name="Oval 217">
                <a:extLst>
                  <a:ext uri="{FF2B5EF4-FFF2-40B4-BE49-F238E27FC236}">
                    <a16:creationId xmlns:a16="http://schemas.microsoft.com/office/drawing/2014/main" id="{372A1167-F704-3F88-EA02-8F8D0161E7D6}"/>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9" name="Oval 218">
                <a:extLst>
                  <a:ext uri="{FF2B5EF4-FFF2-40B4-BE49-F238E27FC236}">
                    <a16:creationId xmlns:a16="http://schemas.microsoft.com/office/drawing/2014/main" id="{CE4F341A-6474-592C-C83D-7088A1507119}"/>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0" name="Oval 219">
                <a:extLst>
                  <a:ext uri="{FF2B5EF4-FFF2-40B4-BE49-F238E27FC236}">
                    <a16:creationId xmlns:a16="http://schemas.microsoft.com/office/drawing/2014/main" id="{4128C254-0C97-6175-9CDA-1EEEFF4ECD1B}"/>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1" name="Oval 220">
                <a:extLst>
                  <a:ext uri="{FF2B5EF4-FFF2-40B4-BE49-F238E27FC236}">
                    <a16:creationId xmlns:a16="http://schemas.microsoft.com/office/drawing/2014/main" id="{E2B0068B-0F58-3C09-B036-BDA9DA6DA69D}"/>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2" name="Oval 221">
                <a:extLst>
                  <a:ext uri="{FF2B5EF4-FFF2-40B4-BE49-F238E27FC236}">
                    <a16:creationId xmlns:a16="http://schemas.microsoft.com/office/drawing/2014/main" id="{39E88C08-5161-7FAF-AAD4-CC59E64E7998}"/>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3" name="Oval 222">
                <a:extLst>
                  <a:ext uri="{FF2B5EF4-FFF2-40B4-BE49-F238E27FC236}">
                    <a16:creationId xmlns:a16="http://schemas.microsoft.com/office/drawing/2014/main" id="{94ED4A34-8983-EAA4-2D96-AF470C8E08AD}"/>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4" name="Oval 223">
                <a:extLst>
                  <a:ext uri="{FF2B5EF4-FFF2-40B4-BE49-F238E27FC236}">
                    <a16:creationId xmlns:a16="http://schemas.microsoft.com/office/drawing/2014/main" id="{2E801E96-BE66-A166-95D7-C9BA5B1D71B5}"/>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5" name="Oval 224">
                <a:extLst>
                  <a:ext uri="{FF2B5EF4-FFF2-40B4-BE49-F238E27FC236}">
                    <a16:creationId xmlns:a16="http://schemas.microsoft.com/office/drawing/2014/main" id="{F6197171-B179-4D8B-6395-26EAF57F2E0F}"/>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6" name="Oval 225">
                <a:extLst>
                  <a:ext uri="{FF2B5EF4-FFF2-40B4-BE49-F238E27FC236}">
                    <a16:creationId xmlns:a16="http://schemas.microsoft.com/office/drawing/2014/main" id="{6F07900D-61AE-A4BA-50D9-92CF8D6838CE}"/>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7" name="Oval 226">
                <a:extLst>
                  <a:ext uri="{FF2B5EF4-FFF2-40B4-BE49-F238E27FC236}">
                    <a16:creationId xmlns:a16="http://schemas.microsoft.com/office/drawing/2014/main" id="{253E50AF-E9BB-09B8-1153-80276F15A19A}"/>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8" name="Oval 227">
                <a:extLst>
                  <a:ext uri="{FF2B5EF4-FFF2-40B4-BE49-F238E27FC236}">
                    <a16:creationId xmlns:a16="http://schemas.microsoft.com/office/drawing/2014/main" id="{3F4D852E-D0D6-E5E6-D44F-8A78B8D92F75}"/>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9" name="Oval 228">
                <a:extLst>
                  <a:ext uri="{FF2B5EF4-FFF2-40B4-BE49-F238E27FC236}">
                    <a16:creationId xmlns:a16="http://schemas.microsoft.com/office/drawing/2014/main" id="{57C68F4A-32FB-685B-4590-BA695E203D7B}"/>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0" name="Oval 229">
                <a:extLst>
                  <a:ext uri="{FF2B5EF4-FFF2-40B4-BE49-F238E27FC236}">
                    <a16:creationId xmlns:a16="http://schemas.microsoft.com/office/drawing/2014/main" id="{52C25AAB-388A-E714-2B70-A936B598F414}"/>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192" name="Group 191">
              <a:extLst>
                <a:ext uri="{FF2B5EF4-FFF2-40B4-BE49-F238E27FC236}">
                  <a16:creationId xmlns:a16="http://schemas.microsoft.com/office/drawing/2014/main" id="{DF260A0A-A64E-E9AF-E7C1-917E43201E30}"/>
                </a:ext>
              </a:extLst>
            </p:cNvPr>
            <p:cNvGrpSpPr/>
            <p:nvPr/>
          </p:nvGrpSpPr>
          <p:grpSpPr>
            <a:xfrm rot="5400000">
              <a:off x="4392732" y="421983"/>
              <a:ext cx="354068" cy="1514520"/>
              <a:chOff x="6633355" y="698930"/>
              <a:chExt cx="472090" cy="2019360"/>
            </a:xfrm>
          </p:grpSpPr>
          <p:sp>
            <p:nvSpPr>
              <p:cNvPr id="193" name="Oval 192">
                <a:extLst>
                  <a:ext uri="{FF2B5EF4-FFF2-40B4-BE49-F238E27FC236}">
                    <a16:creationId xmlns:a16="http://schemas.microsoft.com/office/drawing/2014/main" id="{2A050E94-2625-C2CC-E27F-3113934A55D4}"/>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4" name="Oval 193">
                <a:extLst>
                  <a:ext uri="{FF2B5EF4-FFF2-40B4-BE49-F238E27FC236}">
                    <a16:creationId xmlns:a16="http://schemas.microsoft.com/office/drawing/2014/main" id="{B3E59F20-B05C-7111-D800-5AA37E4026B9}"/>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5" name="Oval 194">
                <a:extLst>
                  <a:ext uri="{FF2B5EF4-FFF2-40B4-BE49-F238E27FC236}">
                    <a16:creationId xmlns:a16="http://schemas.microsoft.com/office/drawing/2014/main" id="{70DECAAE-652C-D336-A6EE-B0FE4DED3E61}"/>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6" name="Oval 195">
                <a:extLst>
                  <a:ext uri="{FF2B5EF4-FFF2-40B4-BE49-F238E27FC236}">
                    <a16:creationId xmlns:a16="http://schemas.microsoft.com/office/drawing/2014/main" id="{C05490E7-627E-CD7E-7669-9515667C927B}"/>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7" name="Oval 196">
                <a:extLst>
                  <a:ext uri="{FF2B5EF4-FFF2-40B4-BE49-F238E27FC236}">
                    <a16:creationId xmlns:a16="http://schemas.microsoft.com/office/drawing/2014/main" id="{A8BC32A4-4598-4DAF-666B-EAD2853804BD}"/>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8" name="Oval 197">
                <a:extLst>
                  <a:ext uri="{FF2B5EF4-FFF2-40B4-BE49-F238E27FC236}">
                    <a16:creationId xmlns:a16="http://schemas.microsoft.com/office/drawing/2014/main" id="{919532C7-F268-834D-89D2-E0BE92DAAC3A}"/>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9" name="Oval 198">
                <a:extLst>
                  <a:ext uri="{FF2B5EF4-FFF2-40B4-BE49-F238E27FC236}">
                    <a16:creationId xmlns:a16="http://schemas.microsoft.com/office/drawing/2014/main" id="{FDB8B385-14AF-23A6-4387-BB1F7C6615A0}"/>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0" name="Oval 199">
                <a:extLst>
                  <a:ext uri="{FF2B5EF4-FFF2-40B4-BE49-F238E27FC236}">
                    <a16:creationId xmlns:a16="http://schemas.microsoft.com/office/drawing/2014/main" id="{86344CC8-C90D-5BB0-593A-4706CF037D64}"/>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1" name="Oval 200">
                <a:extLst>
                  <a:ext uri="{FF2B5EF4-FFF2-40B4-BE49-F238E27FC236}">
                    <a16:creationId xmlns:a16="http://schemas.microsoft.com/office/drawing/2014/main" id="{1C1B81EB-71EF-CC8D-A395-FF395792C5D2}"/>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2" name="Oval 201">
                <a:extLst>
                  <a:ext uri="{FF2B5EF4-FFF2-40B4-BE49-F238E27FC236}">
                    <a16:creationId xmlns:a16="http://schemas.microsoft.com/office/drawing/2014/main" id="{6CE33AA1-AA5B-0779-7FDD-511715CAD229}"/>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3" name="Oval 202">
                <a:extLst>
                  <a:ext uri="{FF2B5EF4-FFF2-40B4-BE49-F238E27FC236}">
                    <a16:creationId xmlns:a16="http://schemas.microsoft.com/office/drawing/2014/main" id="{46CDE945-FDD1-C410-2A84-BFD4FFC182E1}"/>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4" name="Oval 203">
                <a:extLst>
                  <a:ext uri="{FF2B5EF4-FFF2-40B4-BE49-F238E27FC236}">
                    <a16:creationId xmlns:a16="http://schemas.microsoft.com/office/drawing/2014/main" id="{ADC0F725-430B-8A8F-C400-E701C11D5742}"/>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5" name="Oval 204">
                <a:extLst>
                  <a:ext uri="{FF2B5EF4-FFF2-40B4-BE49-F238E27FC236}">
                    <a16:creationId xmlns:a16="http://schemas.microsoft.com/office/drawing/2014/main" id="{3B95B3BA-54C5-9586-E38D-15BCC4606219}"/>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6" name="Oval 205">
                <a:extLst>
                  <a:ext uri="{FF2B5EF4-FFF2-40B4-BE49-F238E27FC236}">
                    <a16:creationId xmlns:a16="http://schemas.microsoft.com/office/drawing/2014/main" id="{6CFEE5C7-72B0-0092-398F-D65D3D306642}"/>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7" name="Oval 206">
                <a:extLst>
                  <a:ext uri="{FF2B5EF4-FFF2-40B4-BE49-F238E27FC236}">
                    <a16:creationId xmlns:a16="http://schemas.microsoft.com/office/drawing/2014/main" id="{09C0C4E3-2D17-4CAE-91E4-389B79666CBF}"/>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8" name="Oval 207">
                <a:extLst>
                  <a:ext uri="{FF2B5EF4-FFF2-40B4-BE49-F238E27FC236}">
                    <a16:creationId xmlns:a16="http://schemas.microsoft.com/office/drawing/2014/main" id="{AAFFDA3E-2A38-1A89-20EB-79013C14B405}"/>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9" name="Oval 208">
                <a:extLst>
                  <a:ext uri="{FF2B5EF4-FFF2-40B4-BE49-F238E27FC236}">
                    <a16:creationId xmlns:a16="http://schemas.microsoft.com/office/drawing/2014/main" id="{51D34787-D0CF-A4F7-810D-DDFB2A8DD81A}"/>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0" name="Oval 209">
                <a:extLst>
                  <a:ext uri="{FF2B5EF4-FFF2-40B4-BE49-F238E27FC236}">
                    <a16:creationId xmlns:a16="http://schemas.microsoft.com/office/drawing/2014/main" id="{50276A72-1D44-37F6-F087-47385F17D556}"/>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1" name="Oval 210">
                <a:extLst>
                  <a:ext uri="{FF2B5EF4-FFF2-40B4-BE49-F238E27FC236}">
                    <a16:creationId xmlns:a16="http://schemas.microsoft.com/office/drawing/2014/main" id="{47F8E528-3E71-7A76-12EA-58278336B966}"/>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grpSp>
        <p:nvGrpSpPr>
          <p:cNvPr id="250" name="Group 249">
            <a:extLst>
              <a:ext uri="{FF2B5EF4-FFF2-40B4-BE49-F238E27FC236}">
                <a16:creationId xmlns:a16="http://schemas.microsoft.com/office/drawing/2014/main" id="{10BD0F85-F172-0290-31EB-66E935708203}"/>
              </a:ext>
            </a:extLst>
          </p:cNvPr>
          <p:cNvGrpSpPr/>
          <p:nvPr/>
        </p:nvGrpSpPr>
        <p:grpSpPr>
          <a:xfrm>
            <a:off x="5144545" y="4930389"/>
            <a:ext cx="1569534" cy="1339090"/>
            <a:chOff x="3757492" y="1002209"/>
            <a:chExt cx="1569534" cy="1339090"/>
          </a:xfrm>
        </p:grpSpPr>
        <p:grpSp>
          <p:nvGrpSpPr>
            <p:cNvPr id="251" name="Group 250">
              <a:extLst>
                <a:ext uri="{FF2B5EF4-FFF2-40B4-BE49-F238E27FC236}">
                  <a16:creationId xmlns:a16="http://schemas.microsoft.com/office/drawing/2014/main" id="{2B3EEB28-31B1-15F1-0A5C-455BF78D7BA7}"/>
                </a:ext>
              </a:extLst>
            </p:cNvPr>
            <p:cNvGrpSpPr/>
            <p:nvPr/>
          </p:nvGrpSpPr>
          <p:grpSpPr>
            <a:xfrm rot="5400000">
              <a:off x="4384531" y="1407005"/>
              <a:ext cx="354068" cy="1514520"/>
              <a:chOff x="6633355" y="698930"/>
              <a:chExt cx="472090" cy="2019360"/>
            </a:xfrm>
          </p:grpSpPr>
          <p:sp>
            <p:nvSpPr>
              <p:cNvPr id="292" name="Oval 291">
                <a:extLst>
                  <a:ext uri="{FF2B5EF4-FFF2-40B4-BE49-F238E27FC236}">
                    <a16:creationId xmlns:a16="http://schemas.microsoft.com/office/drawing/2014/main" id="{22164CFC-C311-26DA-BD93-A9F2574CAC30}"/>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3" name="Oval 292">
                <a:extLst>
                  <a:ext uri="{FF2B5EF4-FFF2-40B4-BE49-F238E27FC236}">
                    <a16:creationId xmlns:a16="http://schemas.microsoft.com/office/drawing/2014/main" id="{22CE2B84-BFA2-AA9A-1F6D-C15F44E3CE49}"/>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4" name="Oval 293">
                <a:extLst>
                  <a:ext uri="{FF2B5EF4-FFF2-40B4-BE49-F238E27FC236}">
                    <a16:creationId xmlns:a16="http://schemas.microsoft.com/office/drawing/2014/main" id="{714F0E42-EBCD-1301-F079-9C2A27D997A8}"/>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5" name="Oval 294">
                <a:extLst>
                  <a:ext uri="{FF2B5EF4-FFF2-40B4-BE49-F238E27FC236}">
                    <a16:creationId xmlns:a16="http://schemas.microsoft.com/office/drawing/2014/main" id="{E3F67A30-D75B-F8C3-B3D3-58A1BD8356DA}"/>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6" name="Oval 295">
                <a:extLst>
                  <a:ext uri="{FF2B5EF4-FFF2-40B4-BE49-F238E27FC236}">
                    <a16:creationId xmlns:a16="http://schemas.microsoft.com/office/drawing/2014/main" id="{385872EB-5F0C-6148-2566-A0A3A077FFBF}"/>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7" name="Oval 296">
                <a:extLst>
                  <a:ext uri="{FF2B5EF4-FFF2-40B4-BE49-F238E27FC236}">
                    <a16:creationId xmlns:a16="http://schemas.microsoft.com/office/drawing/2014/main" id="{063BBD34-B78D-3539-E9D9-EF9C74C42502}"/>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8" name="Oval 297">
                <a:extLst>
                  <a:ext uri="{FF2B5EF4-FFF2-40B4-BE49-F238E27FC236}">
                    <a16:creationId xmlns:a16="http://schemas.microsoft.com/office/drawing/2014/main" id="{96097405-58BF-CD90-86F5-D7F0B4DDC148}"/>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9" name="Oval 298">
                <a:extLst>
                  <a:ext uri="{FF2B5EF4-FFF2-40B4-BE49-F238E27FC236}">
                    <a16:creationId xmlns:a16="http://schemas.microsoft.com/office/drawing/2014/main" id="{4F35A41A-F231-7CF7-DEA7-78ED283EF5AF}"/>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0" name="Oval 299">
                <a:extLst>
                  <a:ext uri="{FF2B5EF4-FFF2-40B4-BE49-F238E27FC236}">
                    <a16:creationId xmlns:a16="http://schemas.microsoft.com/office/drawing/2014/main" id="{B67652D5-42A8-89AC-F1FA-753F6D2A0A25}"/>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1" name="Oval 300">
                <a:extLst>
                  <a:ext uri="{FF2B5EF4-FFF2-40B4-BE49-F238E27FC236}">
                    <a16:creationId xmlns:a16="http://schemas.microsoft.com/office/drawing/2014/main" id="{24D9247D-3F73-8CA9-9770-90FDE2B1F936}"/>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2" name="Oval 301">
                <a:extLst>
                  <a:ext uri="{FF2B5EF4-FFF2-40B4-BE49-F238E27FC236}">
                    <a16:creationId xmlns:a16="http://schemas.microsoft.com/office/drawing/2014/main" id="{3AE17D0E-4FCF-EBEB-59C8-C3EDD36FCD75}"/>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3" name="Oval 302">
                <a:extLst>
                  <a:ext uri="{FF2B5EF4-FFF2-40B4-BE49-F238E27FC236}">
                    <a16:creationId xmlns:a16="http://schemas.microsoft.com/office/drawing/2014/main" id="{5130D884-61CC-EAF0-7AF0-EB1F8659EA79}"/>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4" name="Oval 303">
                <a:extLst>
                  <a:ext uri="{FF2B5EF4-FFF2-40B4-BE49-F238E27FC236}">
                    <a16:creationId xmlns:a16="http://schemas.microsoft.com/office/drawing/2014/main" id="{2D82E203-6CC2-3ED8-D886-EAF5CCDD9774}"/>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5" name="Oval 304">
                <a:extLst>
                  <a:ext uri="{FF2B5EF4-FFF2-40B4-BE49-F238E27FC236}">
                    <a16:creationId xmlns:a16="http://schemas.microsoft.com/office/drawing/2014/main" id="{9182726C-06EE-C844-58D6-E0E3AF1A52E2}"/>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6" name="Oval 305">
                <a:extLst>
                  <a:ext uri="{FF2B5EF4-FFF2-40B4-BE49-F238E27FC236}">
                    <a16:creationId xmlns:a16="http://schemas.microsoft.com/office/drawing/2014/main" id="{A4B241E1-95D0-2A32-C1DF-E87B908C1DA7}"/>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7" name="Oval 306">
                <a:extLst>
                  <a:ext uri="{FF2B5EF4-FFF2-40B4-BE49-F238E27FC236}">
                    <a16:creationId xmlns:a16="http://schemas.microsoft.com/office/drawing/2014/main" id="{FFB92B7F-4BAB-890D-B4FA-64C310C94773}"/>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8" name="Oval 307">
                <a:extLst>
                  <a:ext uri="{FF2B5EF4-FFF2-40B4-BE49-F238E27FC236}">
                    <a16:creationId xmlns:a16="http://schemas.microsoft.com/office/drawing/2014/main" id="{EC97DAA2-D68E-66CC-6025-082A2CFFA6A8}"/>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9" name="Oval 308">
                <a:extLst>
                  <a:ext uri="{FF2B5EF4-FFF2-40B4-BE49-F238E27FC236}">
                    <a16:creationId xmlns:a16="http://schemas.microsoft.com/office/drawing/2014/main" id="{1AA89925-74BF-1C4C-4CC5-3BFFBEB7E9D2}"/>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10" name="Oval 309">
                <a:extLst>
                  <a:ext uri="{FF2B5EF4-FFF2-40B4-BE49-F238E27FC236}">
                    <a16:creationId xmlns:a16="http://schemas.microsoft.com/office/drawing/2014/main" id="{BEA34CA0-632E-0E99-6BB3-BE0C3DDC55B5}"/>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252" name="Group 251">
              <a:extLst>
                <a:ext uri="{FF2B5EF4-FFF2-40B4-BE49-F238E27FC236}">
                  <a16:creationId xmlns:a16="http://schemas.microsoft.com/office/drawing/2014/main" id="{6BFB43EE-9F85-BF75-D6C9-C98D0783A687}"/>
                </a:ext>
              </a:extLst>
            </p:cNvPr>
            <p:cNvGrpSpPr/>
            <p:nvPr/>
          </p:nvGrpSpPr>
          <p:grpSpPr>
            <a:xfrm rot="5400000">
              <a:off x="4337718" y="922971"/>
              <a:ext cx="354068" cy="1514520"/>
              <a:chOff x="6633355" y="698930"/>
              <a:chExt cx="472090" cy="2019360"/>
            </a:xfrm>
          </p:grpSpPr>
          <p:sp>
            <p:nvSpPr>
              <p:cNvPr id="273" name="Oval 272">
                <a:extLst>
                  <a:ext uri="{FF2B5EF4-FFF2-40B4-BE49-F238E27FC236}">
                    <a16:creationId xmlns:a16="http://schemas.microsoft.com/office/drawing/2014/main" id="{5F644AC3-1B41-8DDC-9455-95860B680C98}"/>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4" name="Oval 273">
                <a:extLst>
                  <a:ext uri="{FF2B5EF4-FFF2-40B4-BE49-F238E27FC236}">
                    <a16:creationId xmlns:a16="http://schemas.microsoft.com/office/drawing/2014/main" id="{C6B8BAC5-0289-686F-F57E-3C34BF401ED6}"/>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5" name="Oval 274">
                <a:extLst>
                  <a:ext uri="{FF2B5EF4-FFF2-40B4-BE49-F238E27FC236}">
                    <a16:creationId xmlns:a16="http://schemas.microsoft.com/office/drawing/2014/main" id="{34B457BA-FF9C-6753-E978-4F791934F9CF}"/>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6" name="Oval 275">
                <a:extLst>
                  <a:ext uri="{FF2B5EF4-FFF2-40B4-BE49-F238E27FC236}">
                    <a16:creationId xmlns:a16="http://schemas.microsoft.com/office/drawing/2014/main" id="{E08A3012-627B-B77E-688A-4B82219E76C2}"/>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7" name="Oval 276">
                <a:extLst>
                  <a:ext uri="{FF2B5EF4-FFF2-40B4-BE49-F238E27FC236}">
                    <a16:creationId xmlns:a16="http://schemas.microsoft.com/office/drawing/2014/main" id="{118FD334-C423-B6A0-E824-A568CDE0682A}"/>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8" name="Oval 277">
                <a:extLst>
                  <a:ext uri="{FF2B5EF4-FFF2-40B4-BE49-F238E27FC236}">
                    <a16:creationId xmlns:a16="http://schemas.microsoft.com/office/drawing/2014/main" id="{18A3A95E-7F7D-8561-B609-4F297E5EDE3E}"/>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9" name="Oval 278">
                <a:extLst>
                  <a:ext uri="{FF2B5EF4-FFF2-40B4-BE49-F238E27FC236}">
                    <a16:creationId xmlns:a16="http://schemas.microsoft.com/office/drawing/2014/main" id="{051BD7D7-12FD-C90D-D894-3FEDF71F4581}"/>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0" name="Oval 279">
                <a:extLst>
                  <a:ext uri="{FF2B5EF4-FFF2-40B4-BE49-F238E27FC236}">
                    <a16:creationId xmlns:a16="http://schemas.microsoft.com/office/drawing/2014/main" id="{89B16682-A03E-E2C3-175D-A469C80F3892}"/>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1" name="Oval 280">
                <a:extLst>
                  <a:ext uri="{FF2B5EF4-FFF2-40B4-BE49-F238E27FC236}">
                    <a16:creationId xmlns:a16="http://schemas.microsoft.com/office/drawing/2014/main" id="{5209D1BE-0106-C085-560F-AA21CE78CA5C}"/>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2" name="Oval 281">
                <a:extLst>
                  <a:ext uri="{FF2B5EF4-FFF2-40B4-BE49-F238E27FC236}">
                    <a16:creationId xmlns:a16="http://schemas.microsoft.com/office/drawing/2014/main" id="{62FE378B-B9EE-FAAE-7A9D-2653B0C0EC8C}"/>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3" name="Oval 282">
                <a:extLst>
                  <a:ext uri="{FF2B5EF4-FFF2-40B4-BE49-F238E27FC236}">
                    <a16:creationId xmlns:a16="http://schemas.microsoft.com/office/drawing/2014/main" id="{6010B128-1057-21F2-4ED2-11FAEB6D7736}"/>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4" name="Oval 283">
                <a:extLst>
                  <a:ext uri="{FF2B5EF4-FFF2-40B4-BE49-F238E27FC236}">
                    <a16:creationId xmlns:a16="http://schemas.microsoft.com/office/drawing/2014/main" id="{704CDE4E-5EEC-2F54-943E-D885B4B3C473}"/>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5" name="Oval 284">
                <a:extLst>
                  <a:ext uri="{FF2B5EF4-FFF2-40B4-BE49-F238E27FC236}">
                    <a16:creationId xmlns:a16="http://schemas.microsoft.com/office/drawing/2014/main" id="{47CBC26C-35BD-BACF-FA05-D6C7D75E0220}"/>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6" name="Oval 285">
                <a:extLst>
                  <a:ext uri="{FF2B5EF4-FFF2-40B4-BE49-F238E27FC236}">
                    <a16:creationId xmlns:a16="http://schemas.microsoft.com/office/drawing/2014/main" id="{AB7D8B04-AF0F-B86F-DB15-C61613964375}"/>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7" name="Oval 286">
                <a:extLst>
                  <a:ext uri="{FF2B5EF4-FFF2-40B4-BE49-F238E27FC236}">
                    <a16:creationId xmlns:a16="http://schemas.microsoft.com/office/drawing/2014/main" id="{DE73999C-F0D7-3F8A-85DC-F0DF474FE771}"/>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8" name="Oval 287">
                <a:extLst>
                  <a:ext uri="{FF2B5EF4-FFF2-40B4-BE49-F238E27FC236}">
                    <a16:creationId xmlns:a16="http://schemas.microsoft.com/office/drawing/2014/main" id="{F68B6EA3-EFE2-0839-B319-3028082F655C}"/>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9" name="Oval 288">
                <a:extLst>
                  <a:ext uri="{FF2B5EF4-FFF2-40B4-BE49-F238E27FC236}">
                    <a16:creationId xmlns:a16="http://schemas.microsoft.com/office/drawing/2014/main" id="{2122B397-7055-F878-4715-16B67AAFE934}"/>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0" name="Oval 289">
                <a:extLst>
                  <a:ext uri="{FF2B5EF4-FFF2-40B4-BE49-F238E27FC236}">
                    <a16:creationId xmlns:a16="http://schemas.microsoft.com/office/drawing/2014/main" id="{B49F001B-0627-7A15-7023-726E81F2C3AC}"/>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1" name="Oval 290">
                <a:extLst>
                  <a:ext uri="{FF2B5EF4-FFF2-40B4-BE49-F238E27FC236}">
                    <a16:creationId xmlns:a16="http://schemas.microsoft.com/office/drawing/2014/main" id="{9A12E6AA-0AC9-5243-BA44-36EFDE00D9EB}"/>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253" name="Group 252">
              <a:extLst>
                <a:ext uri="{FF2B5EF4-FFF2-40B4-BE49-F238E27FC236}">
                  <a16:creationId xmlns:a16="http://schemas.microsoft.com/office/drawing/2014/main" id="{6C6C1329-D896-C892-DB4A-0D096ADF2955}"/>
                </a:ext>
              </a:extLst>
            </p:cNvPr>
            <p:cNvGrpSpPr/>
            <p:nvPr/>
          </p:nvGrpSpPr>
          <p:grpSpPr>
            <a:xfrm rot="5400000">
              <a:off x="4392732" y="421983"/>
              <a:ext cx="354068" cy="1514520"/>
              <a:chOff x="6633355" y="698930"/>
              <a:chExt cx="472090" cy="2019360"/>
            </a:xfrm>
          </p:grpSpPr>
          <p:sp>
            <p:nvSpPr>
              <p:cNvPr id="254" name="Oval 253">
                <a:extLst>
                  <a:ext uri="{FF2B5EF4-FFF2-40B4-BE49-F238E27FC236}">
                    <a16:creationId xmlns:a16="http://schemas.microsoft.com/office/drawing/2014/main" id="{08F382E0-BF13-C72A-8003-B4D35B999D20}"/>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55" name="Oval 254">
                <a:extLst>
                  <a:ext uri="{FF2B5EF4-FFF2-40B4-BE49-F238E27FC236}">
                    <a16:creationId xmlns:a16="http://schemas.microsoft.com/office/drawing/2014/main" id="{AFD49680-18C2-07C1-FEFB-0A00F72AFC22}"/>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56" name="Oval 255">
                <a:extLst>
                  <a:ext uri="{FF2B5EF4-FFF2-40B4-BE49-F238E27FC236}">
                    <a16:creationId xmlns:a16="http://schemas.microsoft.com/office/drawing/2014/main" id="{63F4905D-12F4-DC80-5803-2CD3CE499A13}"/>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57" name="Oval 256">
                <a:extLst>
                  <a:ext uri="{FF2B5EF4-FFF2-40B4-BE49-F238E27FC236}">
                    <a16:creationId xmlns:a16="http://schemas.microsoft.com/office/drawing/2014/main" id="{5836D09E-457F-94CB-8344-AAAE59CA00BD}"/>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58" name="Oval 257">
                <a:extLst>
                  <a:ext uri="{FF2B5EF4-FFF2-40B4-BE49-F238E27FC236}">
                    <a16:creationId xmlns:a16="http://schemas.microsoft.com/office/drawing/2014/main" id="{450E80BC-4F35-65C0-B006-66691EBE5BE5}"/>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59" name="Oval 258">
                <a:extLst>
                  <a:ext uri="{FF2B5EF4-FFF2-40B4-BE49-F238E27FC236}">
                    <a16:creationId xmlns:a16="http://schemas.microsoft.com/office/drawing/2014/main" id="{5A1A60D9-2156-84C4-FD84-ADC61C0AF2DC}"/>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0" name="Oval 259">
                <a:extLst>
                  <a:ext uri="{FF2B5EF4-FFF2-40B4-BE49-F238E27FC236}">
                    <a16:creationId xmlns:a16="http://schemas.microsoft.com/office/drawing/2014/main" id="{7D93D920-C113-2F8C-83D1-6044900E93BE}"/>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1" name="Oval 260">
                <a:extLst>
                  <a:ext uri="{FF2B5EF4-FFF2-40B4-BE49-F238E27FC236}">
                    <a16:creationId xmlns:a16="http://schemas.microsoft.com/office/drawing/2014/main" id="{226143A3-09BB-86D1-F33B-9015E921D6AD}"/>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2" name="Oval 261">
                <a:extLst>
                  <a:ext uri="{FF2B5EF4-FFF2-40B4-BE49-F238E27FC236}">
                    <a16:creationId xmlns:a16="http://schemas.microsoft.com/office/drawing/2014/main" id="{9955E75E-31D4-EAF3-C036-27D0158E157F}"/>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3" name="Oval 262">
                <a:extLst>
                  <a:ext uri="{FF2B5EF4-FFF2-40B4-BE49-F238E27FC236}">
                    <a16:creationId xmlns:a16="http://schemas.microsoft.com/office/drawing/2014/main" id="{DEA1A056-6D2B-CF4E-5D18-69D5D6A3867C}"/>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4" name="Oval 263">
                <a:extLst>
                  <a:ext uri="{FF2B5EF4-FFF2-40B4-BE49-F238E27FC236}">
                    <a16:creationId xmlns:a16="http://schemas.microsoft.com/office/drawing/2014/main" id="{D612FA96-DEF4-2843-928C-15BFF75EE8ED}"/>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5" name="Oval 264">
                <a:extLst>
                  <a:ext uri="{FF2B5EF4-FFF2-40B4-BE49-F238E27FC236}">
                    <a16:creationId xmlns:a16="http://schemas.microsoft.com/office/drawing/2014/main" id="{B9742E80-BF1E-457D-0D16-837A75F6C413}"/>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6" name="Oval 265">
                <a:extLst>
                  <a:ext uri="{FF2B5EF4-FFF2-40B4-BE49-F238E27FC236}">
                    <a16:creationId xmlns:a16="http://schemas.microsoft.com/office/drawing/2014/main" id="{BE8E6094-B390-3010-57B6-B08D95FAF5C7}"/>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7" name="Oval 266">
                <a:extLst>
                  <a:ext uri="{FF2B5EF4-FFF2-40B4-BE49-F238E27FC236}">
                    <a16:creationId xmlns:a16="http://schemas.microsoft.com/office/drawing/2014/main" id="{A6B4811F-9070-A48E-3CBF-DEABE1B96CB1}"/>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8" name="Oval 267">
                <a:extLst>
                  <a:ext uri="{FF2B5EF4-FFF2-40B4-BE49-F238E27FC236}">
                    <a16:creationId xmlns:a16="http://schemas.microsoft.com/office/drawing/2014/main" id="{457401B1-FB7D-B836-7328-8FCDA0CD1728}"/>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9" name="Oval 268">
                <a:extLst>
                  <a:ext uri="{FF2B5EF4-FFF2-40B4-BE49-F238E27FC236}">
                    <a16:creationId xmlns:a16="http://schemas.microsoft.com/office/drawing/2014/main" id="{2BAFD86B-B7BB-9817-CB54-C5D74170CB70}"/>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0" name="Oval 269">
                <a:extLst>
                  <a:ext uri="{FF2B5EF4-FFF2-40B4-BE49-F238E27FC236}">
                    <a16:creationId xmlns:a16="http://schemas.microsoft.com/office/drawing/2014/main" id="{2FAB8012-1894-39BD-3055-1EE20AEB3A94}"/>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1" name="Oval 270">
                <a:extLst>
                  <a:ext uri="{FF2B5EF4-FFF2-40B4-BE49-F238E27FC236}">
                    <a16:creationId xmlns:a16="http://schemas.microsoft.com/office/drawing/2014/main" id="{BA5E711D-A9D8-430C-F60C-C2D07FC156A0}"/>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2" name="Oval 271">
                <a:extLst>
                  <a:ext uri="{FF2B5EF4-FFF2-40B4-BE49-F238E27FC236}">
                    <a16:creationId xmlns:a16="http://schemas.microsoft.com/office/drawing/2014/main" id="{9348B064-481D-0BD3-A8AB-9B844BEFB61E}"/>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grpSp>
        <p:nvGrpSpPr>
          <p:cNvPr id="311" name="Group 310">
            <a:extLst>
              <a:ext uri="{FF2B5EF4-FFF2-40B4-BE49-F238E27FC236}">
                <a16:creationId xmlns:a16="http://schemas.microsoft.com/office/drawing/2014/main" id="{09E9CFC6-966D-51D2-71EB-3E778727D016}"/>
              </a:ext>
            </a:extLst>
          </p:cNvPr>
          <p:cNvGrpSpPr/>
          <p:nvPr/>
        </p:nvGrpSpPr>
        <p:grpSpPr>
          <a:xfrm>
            <a:off x="5546067" y="2246635"/>
            <a:ext cx="640313" cy="1742851"/>
            <a:chOff x="6133988" y="4446455"/>
            <a:chExt cx="640313" cy="1827514"/>
          </a:xfrm>
        </p:grpSpPr>
        <p:grpSp>
          <p:nvGrpSpPr>
            <p:cNvPr id="312" name="Group 3">
              <a:extLst>
                <a:ext uri="{FF2B5EF4-FFF2-40B4-BE49-F238E27FC236}">
                  <a16:creationId xmlns:a16="http://schemas.microsoft.com/office/drawing/2014/main" id="{719EC72F-653B-1150-5EF9-C0A7544C367B}"/>
                </a:ext>
              </a:extLst>
            </p:cNvPr>
            <p:cNvGrpSpPr/>
            <p:nvPr/>
          </p:nvGrpSpPr>
          <p:grpSpPr>
            <a:xfrm>
              <a:off x="6133988" y="4446455"/>
              <a:ext cx="619262" cy="1180741"/>
              <a:chOff x="5663350" y="5063895"/>
              <a:chExt cx="825683" cy="1574322"/>
            </a:xfrm>
          </p:grpSpPr>
          <p:sp>
            <p:nvSpPr>
              <p:cNvPr id="322" name="Oval 321">
                <a:extLst>
                  <a:ext uri="{FF2B5EF4-FFF2-40B4-BE49-F238E27FC236}">
                    <a16:creationId xmlns:a16="http://schemas.microsoft.com/office/drawing/2014/main" id="{533A6E79-7976-3846-40DA-EA13F8831673}"/>
                  </a:ext>
                </a:extLst>
              </p:cNvPr>
              <p:cNvSpPr/>
              <p:nvPr/>
            </p:nvSpPr>
            <p:spPr>
              <a:xfrm>
                <a:off x="6250095" y="6397953"/>
                <a:ext cx="206374" cy="240264"/>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23" name="Oval 322">
                <a:extLst>
                  <a:ext uri="{FF2B5EF4-FFF2-40B4-BE49-F238E27FC236}">
                    <a16:creationId xmlns:a16="http://schemas.microsoft.com/office/drawing/2014/main" id="{8B1E4F2F-BD37-DD50-7660-9E41C9764C4B}"/>
                  </a:ext>
                </a:extLst>
              </p:cNvPr>
              <p:cNvSpPr/>
              <p:nvPr/>
            </p:nvSpPr>
            <p:spPr>
              <a:xfrm>
                <a:off x="6282659" y="5379746"/>
                <a:ext cx="206374" cy="240264"/>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24" name="Oval 323">
                <a:extLst>
                  <a:ext uri="{FF2B5EF4-FFF2-40B4-BE49-F238E27FC236}">
                    <a16:creationId xmlns:a16="http://schemas.microsoft.com/office/drawing/2014/main" id="{63A36B56-F279-F2ED-CA08-B7CA57EA1224}"/>
                  </a:ext>
                </a:extLst>
              </p:cNvPr>
              <p:cNvSpPr/>
              <p:nvPr/>
            </p:nvSpPr>
            <p:spPr>
              <a:xfrm rot="3942739">
                <a:off x="5893244" y="6349296"/>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26" name="Oval 325">
                <a:extLst>
                  <a:ext uri="{FF2B5EF4-FFF2-40B4-BE49-F238E27FC236}">
                    <a16:creationId xmlns:a16="http://schemas.microsoft.com/office/drawing/2014/main" id="{7DF3AE1D-9444-1D35-1076-ADD56A7AB9B9}"/>
                  </a:ext>
                </a:extLst>
              </p:cNvPr>
              <p:cNvSpPr/>
              <p:nvPr/>
            </p:nvSpPr>
            <p:spPr>
              <a:xfrm>
                <a:off x="5989382" y="5957371"/>
                <a:ext cx="161946" cy="197421"/>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27" name="Oval 326">
                <a:extLst>
                  <a:ext uri="{FF2B5EF4-FFF2-40B4-BE49-F238E27FC236}">
                    <a16:creationId xmlns:a16="http://schemas.microsoft.com/office/drawing/2014/main" id="{717F59BD-6865-7FBA-7F24-8A80FB98D71F}"/>
                  </a:ext>
                </a:extLst>
              </p:cNvPr>
              <p:cNvSpPr/>
              <p:nvPr/>
            </p:nvSpPr>
            <p:spPr>
              <a:xfrm>
                <a:off x="6156346" y="5665275"/>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29" name="Oval 328">
                <a:extLst>
                  <a:ext uri="{FF2B5EF4-FFF2-40B4-BE49-F238E27FC236}">
                    <a16:creationId xmlns:a16="http://schemas.microsoft.com/office/drawing/2014/main" id="{CD59747E-B8FE-259B-9F2F-C3B3ABB7A0C1}"/>
                  </a:ext>
                </a:extLst>
              </p:cNvPr>
              <p:cNvSpPr/>
              <p:nvPr/>
            </p:nvSpPr>
            <p:spPr>
              <a:xfrm rot="5041617">
                <a:off x="6040232" y="5072434"/>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31" name="Oval 330">
                <a:extLst>
                  <a:ext uri="{FF2B5EF4-FFF2-40B4-BE49-F238E27FC236}">
                    <a16:creationId xmlns:a16="http://schemas.microsoft.com/office/drawing/2014/main" id="{7FBC15F3-2416-B65E-C55D-F58A678F5BEE}"/>
                  </a:ext>
                </a:extLst>
              </p:cNvPr>
              <p:cNvSpPr/>
              <p:nvPr/>
            </p:nvSpPr>
            <p:spPr>
              <a:xfrm rot="3942739">
                <a:off x="5880915" y="5379716"/>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34" name="Rectangle 333">
                <a:extLst>
                  <a:ext uri="{FF2B5EF4-FFF2-40B4-BE49-F238E27FC236}">
                    <a16:creationId xmlns:a16="http://schemas.microsoft.com/office/drawing/2014/main" id="{EC59BD78-DE8E-EDAB-26A8-A90E22F8B9C5}"/>
                  </a:ext>
                </a:extLst>
              </p:cNvPr>
              <p:cNvSpPr/>
              <p:nvPr/>
            </p:nvSpPr>
            <p:spPr>
              <a:xfrm rot="5856299">
                <a:off x="5093708" y="5761606"/>
                <a:ext cx="1188769" cy="49485"/>
              </a:xfrm>
              <a:prstGeom prst="rect">
                <a:avLst/>
              </a:prstGeom>
              <a:solidFill>
                <a:srgbClr val="663300"/>
              </a:solidFill>
              <a:ln>
                <a:solidFill>
                  <a:srgbClr val="462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grpSp>
        <p:sp>
          <p:nvSpPr>
            <p:cNvPr id="313" name="Rectangle 312">
              <a:extLst>
                <a:ext uri="{FF2B5EF4-FFF2-40B4-BE49-F238E27FC236}">
                  <a16:creationId xmlns:a16="http://schemas.microsoft.com/office/drawing/2014/main" id="{DF8EE6D7-A9EA-196D-DC62-AE7597FE74BA}"/>
                </a:ext>
              </a:extLst>
            </p:cNvPr>
            <p:cNvSpPr/>
            <p:nvPr/>
          </p:nvSpPr>
          <p:spPr>
            <a:xfrm rot="5605970">
              <a:off x="6534844" y="5989968"/>
              <a:ext cx="356459" cy="122455"/>
            </a:xfrm>
            <a:prstGeom prst="rect">
              <a:avLst/>
            </a:prstGeom>
            <a:solidFill>
              <a:srgbClr val="663300"/>
            </a:solidFill>
            <a:ln>
              <a:solidFill>
                <a:srgbClr val="462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14" name="Oval 313">
              <a:extLst>
                <a:ext uri="{FF2B5EF4-FFF2-40B4-BE49-F238E27FC236}">
                  <a16:creationId xmlns:a16="http://schemas.microsoft.com/office/drawing/2014/main" id="{F9A820C6-8A50-9837-C108-936C4E51C998}"/>
                </a:ext>
              </a:extLst>
            </p:cNvPr>
            <p:cNvSpPr/>
            <p:nvPr/>
          </p:nvSpPr>
          <p:spPr>
            <a:xfrm>
              <a:off x="6271915" y="5721395"/>
              <a:ext cx="154780" cy="180198"/>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15" name="Oval 314">
              <a:extLst>
                <a:ext uri="{FF2B5EF4-FFF2-40B4-BE49-F238E27FC236}">
                  <a16:creationId xmlns:a16="http://schemas.microsoft.com/office/drawing/2014/main" id="{FDC53BEA-8BC6-E0DD-3413-9F25D935B276}"/>
                </a:ext>
              </a:extLst>
            </p:cNvPr>
            <p:cNvSpPr/>
            <p:nvPr/>
          </p:nvSpPr>
          <p:spPr>
            <a:xfrm>
              <a:off x="6455393" y="6121603"/>
              <a:ext cx="85794" cy="72985"/>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16" name="Oval 315">
              <a:extLst>
                <a:ext uri="{FF2B5EF4-FFF2-40B4-BE49-F238E27FC236}">
                  <a16:creationId xmlns:a16="http://schemas.microsoft.com/office/drawing/2014/main" id="{E6AB5554-F475-BB36-E468-4C13F4302EF0}"/>
                </a:ext>
              </a:extLst>
            </p:cNvPr>
            <p:cNvSpPr/>
            <p:nvPr/>
          </p:nvSpPr>
          <p:spPr>
            <a:xfrm rot="3942739">
              <a:off x="6229765" y="6194579"/>
              <a:ext cx="85794" cy="72985"/>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grpSp>
      <p:sp>
        <p:nvSpPr>
          <p:cNvPr id="2" name="Rectangle 1">
            <a:extLst>
              <a:ext uri="{FF2B5EF4-FFF2-40B4-BE49-F238E27FC236}">
                <a16:creationId xmlns:a16="http://schemas.microsoft.com/office/drawing/2014/main" id="{69E6B4EF-8632-8D8C-FAED-DFCADC3947F3}"/>
              </a:ext>
            </a:extLst>
          </p:cNvPr>
          <p:cNvSpPr/>
          <p:nvPr/>
        </p:nvSpPr>
        <p:spPr>
          <a:xfrm>
            <a:off x="5095030" y="2643693"/>
            <a:ext cx="1704162" cy="1775486"/>
          </a:xfrm>
          <a:prstGeom prst="rect">
            <a:avLst/>
          </a:prstGeom>
          <a:solidFill>
            <a:sysClr val="window" lastClr="FFFFFF">
              <a:lumMod val="75000"/>
            </a:sysClr>
          </a:solidFill>
          <a:ln w="15875" cap="rnd" cmpd="sng" algn="ctr">
            <a:solidFill>
              <a:sysClr val="window" lastClr="FFFFFF">
                <a:lumMod val="50000"/>
              </a:sys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Tree>
    <p:extLst>
      <p:ext uri="{BB962C8B-B14F-4D97-AF65-F5344CB8AC3E}">
        <p14:creationId xmlns:p14="http://schemas.microsoft.com/office/powerpoint/2010/main" val="4164314522"/>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68468A7-C3A5-9D14-1C35-8F7602909F13}"/>
              </a:ext>
            </a:extLst>
          </p:cNvPr>
          <p:cNvSpPr/>
          <p:nvPr/>
        </p:nvSpPr>
        <p:spPr>
          <a:xfrm>
            <a:off x="5408503" y="320675"/>
            <a:ext cx="1077216" cy="6400800"/>
          </a:xfrm>
          <a:prstGeom prst="roundRect">
            <a:avLst/>
          </a:prstGeom>
          <a:solidFill>
            <a:srgbClr val="1CADE4"/>
          </a:solidFill>
          <a:ln w="15875" cap="rnd" cmpd="sng" algn="ctr">
            <a:solidFill>
              <a:srgbClr val="1CADE4">
                <a:shade val="50000"/>
              </a:srgb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 name="Slide Number Placeholder 3">
            <a:extLst>
              <a:ext uri="{FF2B5EF4-FFF2-40B4-BE49-F238E27FC236}">
                <a16:creationId xmlns:a16="http://schemas.microsoft.com/office/drawing/2014/main" id="{F3E4EAFC-1722-6C45-7088-F649AEC0766B}"/>
              </a:ext>
            </a:extLst>
          </p:cNvPr>
          <p:cNvSpPr>
            <a:spLocks noGrp="1"/>
          </p:cNvSpPr>
          <p:nvPr>
            <p:ph type="sldNum" sz="quarter" idx="12"/>
          </p:nvPr>
        </p:nvSpPr>
        <p:spPr/>
        <p:txBody>
          <a:bodyPr/>
          <a:lstStyle/>
          <a:p>
            <a:fld id="{330EA680-D336-4FF7-8B7A-9848BB0A1C32}" type="slidenum">
              <a:rPr lang="en-US" smtClean="0"/>
              <a:t>294</a:t>
            </a:fld>
            <a:endParaRPr lang="en-US"/>
          </a:p>
        </p:txBody>
      </p:sp>
      <p:sp>
        <p:nvSpPr>
          <p:cNvPr id="15" name="TextBox 14">
            <a:extLst>
              <a:ext uri="{FF2B5EF4-FFF2-40B4-BE49-F238E27FC236}">
                <a16:creationId xmlns:a16="http://schemas.microsoft.com/office/drawing/2014/main" id="{DFA515A9-6081-EFE5-E87A-AA8E624E0494}"/>
              </a:ext>
            </a:extLst>
          </p:cNvPr>
          <p:cNvSpPr txBox="1"/>
          <p:nvPr/>
        </p:nvSpPr>
        <p:spPr>
          <a:xfrm>
            <a:off x="1219200" y="5661955"/>
            <a:ext cx="1463389" cy="369332"/>
          </a:xfrm>
          <a:prstGeom prst="rect">
            <a:avLst/>
          </a:prstGeom>
          <a:noFill/>
        </p:spPr>
        <p:txBody>
          <a:bodyPr wrap="square" rtlCol="0">
            <a:spAutoFit/>
          </a:bodyPr>
          <a:lstStyle/>
          <a:p>
            <a:r>
              <a:rPr lang="en-US" dirty="0"/>
              <a:t>Stream Flow</a:t>
            </a:r>
          </a:p>
        </p:txBody>
      </p:sp>
      <p:cxnSp>
        <p:nvCxnSpPr>
          <p:cNvPr id="16" name="Straight Arrow Connector 15">
            <a:extLst>
              <a:ext uri="{FF2B5EF4-FFF2-40B4-BE49-F238E27FC236}">
                <a16:creationId xmlns:a16="http://schemas.microsoft.com/office/drawing/2014/main" id="{9D00422C-85F1-F38D-2579-409CEAB95AA2}"/>
              </a:ext>
            </a:extLst>
          </p:cNvPr>
          <p:cNvCxnSpPr/>
          <p:nvPr/>
        </p:nvCxnSpPr>
        <p:spPr>
          <a:xfrm flipV="1">
            <a:off x="1866900" y="4980418"/>
            <a:ext cx="0" cy="58218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CF4D21BD-7461-2BBB-916B-D432EF34FDCB}"/>
              </a:ext>
            </a:extLst>
          </p:cNvPr>
          <p:cNvSpPr/>
          <p:nvPr/>
        </p:nvSpPr>
        <p:spPr>
          <a:xfrm>
            <a:off x="2742198" y="2804866"/>
            <a:ext cx="6429437" cy="1453088"/>
          </a:xfrm>
          <a:prstGeom prst="roundRect">
            <a:avLst/>
          </a:prstGeom>
          <a:solidFill>
            <a:sysClr val="windowText" lastClr="000000">
              <a:lumMod val="75000"/>
              <a:lumOff val="25000"/>
            </a:sysClr>
          </a:solidFill>
          <a:ln w="15875" cap="rnd" cmpd="sng" algn="ctr">
            <a:solidFill>
              <a:sysClr val="windowText" lastClr="000000">
                <a:lumMod val="85000"/>
                <a:lumOff val="15000"/>
              </a:sys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 name="TextBox 17">
            <a:extLst>
              <a:ext uri="{FF2B5EF4-FFF2-40B4-BE49-F238E27FC236}">
                <a16:creationId xmlns:a16="http://schemas.microsoft.com/office/drawing/2014/main" id="{1C583340-5339-87E0-76E2-9321C5ABC07D}"/>
              </a:ext>
            </a:extLst>
          </p:cNvPr>
          <p:cNvSpPr txBox="1"/>
          <p:nvPr/>
        </p:nvSpPr>
        <p:spPr>
          <a:xfrm>
            <a:off x="2858979" y="3397028"/>
            <a:ext cx="838200" cy="369332"/>
          </a:xfrm>
          <a:prstGeom prst="rect">
            <a:avLst/>
          </a:prstGeom>
          <a:noFill/>
        </p:spPr>
        <p:txBody>
          <a:bodyPr wrap="square" rtlCol="0">
            <a:spAutoFit/>
          </a:bodyPr>
          <a:lstStyle/>
          <a:p>
            <a:r>
              <a:rPr lang="en-US" dirty="0">
                <a:solidFill>
                  <a:prstClr val="white"/>
                </a:solidFill>
                <a:latin typeface="Candara"/>
              </a:rPr>
              <a:t>Road</a:t>
            </a:r>
          </a:p>
        </p:txBody>
      </p:sp>
      <p:grpSp>
        <p:nvGrpSpPr>
          <p:cNvPr id="3" name="Group 2">
            <a:extLst>
              <a:ext uri="{FF2B5EF4-FFF2-40B4-BE49-F238E27FC236}">
                <a16:creationId xmlns:a16="http://schemas.microsoft.com/office/drawing/2014/main" id="{749D4076-C3A5-855B-ACE0-2704638EB464}"/>
              </a:ext>
            </a:extLst>
          </p:cNvPr>
          <p:cNvGrpSpPr/>
          <p:nvPr/>
        </p:nvGrpSpPr>
        <p:grpSpPr>
          <a:xfrm>
            <a:off x="5116416" y="1355678"/>
            <a:ext cx="378610" cy="1509896"/>
            <a:chOff x="5031332" y="666630"/>
            <a:chExt cx="504813" cy="2013195"/>
          </a:xfrm>
        </p:grpSpPr>
        <p:sp>
          <p:nvSpPr>
            <p:cNvPr id="5" name="Oval 4">
              <a:extLst>
                <a:ext uri="{FF2B5EF4-FFF2-40B4-BE49-F238E27FC236}">
                  <a16:creationId xmlns:a16="http://schemas.microsoft.com/office/drawing/2014/main" id="{F9FBCE1F-137C-1A0B-46AB-DCD52204F7DE}"/>
                </a:ext>
              </a:extLst>
            </p:cNvPr>
            <p:cNvSpPr/>
            <p:nvPr/>
          </p:nvSpPr>
          <p:spPr>
            <a:xfrm rot="16200000">
              <a:off x="5020536" y="2319182"/>
              <a:ext cx="189596" cy="132009"/>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 name="Oval 5">
              <a:extLst>
                <a:ext uri="{FF2B5EF4-FFF2-40B4-BE49-F238E27FC236}">
                  <a16:creationId xmlns:a16="http://schemas.microsoft.com/office/drawing/2014/main" id="{BF21CA5E-D6B6-9AA5-0164-F465C23E8C30}"/>
                </a:ext>
              </a:extLst>
            </p:cNvPr>
            <p:cNvSpPr/>
            <p:nvPr/>
          </p:nvSpPr>
          <p:spPr>
            <a:xfrm>
              <a:off x="5092621" y="1971405"/>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 name="Oval 6">
              <a:extLst>
                <a:ext uri="{FF2B5EF4-FFF2-40B4-BE49-F238E27FC236}">
                  <a16:creationId xmlns:a16="http://schemas.microsoft.com/office/drawing/2014/main" id="{6A9C4494-C90E-5FD0-359A-3AEC9443C969}"/>
                </a:ext>
              </a:extLst>
            </p:cNvPr>
            <p:cNvSpPr/>
            <p:nvPr/>
          </p:nvSpPr>
          <p:spPr>
            <a:xfrm>
              <a:off x="5265208" y="108038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 name="Oval 8">
              <a:extLst>
                <a:ext uri="{FF2B5EF4-FFF2-40B4-BE49-F238E27FC236}">
                  <a16:creationId xmlns:a16="http://schemas.microsoft.com/office/drawing/2014/main" id="{6C6D50E9-87D1-A7BE-3451-0225D6153A1D}"/>
                </a:ext>
              </a:extLst>
            </p:cNvPr>
            <p:cNvSpPr/>
            <p:nvPr/>
          </p:nvSpPr>
          <p:spPr>
            <a:xfrm>
              <a:off x="5144876" y="886631"/>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 name="Oval 9">
              <a:extLst>
                <a:ext uri="{FF2B5EF4-FFF2-40B4-BE49-F238E27FC236}">
                  <a16:creationId xmlns:a16="http://schemas.microsoft.com/office/drawing/2014/main" id="{5E386FA0-8FFD-BF53-2870-30822EF18B47}"/>
                </a:ext>
              </a:extLst>
            </p:cNvPr>
            <p:cNvSpPr/>
            <p:nvPr/>
          </p:nvSpPr>
          <p:spPr>
            <a:xfrm>
              <a:off x="5101264" y="2356549"/>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 name="Oval 10">
              <a:extLst>
                <a:ext uri="{FF2B5EF4-FFF2-40B4-BE49-F238E27FC236}">
                  <a16:creationId xmlns:a16="http://schemas.microsoft.com/office/drawing/2014/main" id="{3FE74B49-732F-9EB2-6AD9-9CB720B0FE60}"/>
                </a:ext>
              </a:extLst>
            </p:cNvPr>
            <p:cNvSpPr/>
            <p:nvPr/>
          </p:nvSpPr>
          <p:spPr>
            <a:xfrm>
              <a:off x="5079356" y="71603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 name="Oval 11">
              <a:extLst>
                <a:ext uri="{FF2B5EF4-FFF2-40B4-BE49-F238E27FC236}">
                  <a16:creationId xmlns:a16="http://schemas.microsoft.com/office/drawing/2014/main" id="{70089276-3B9D-69AA-3D2C-AEDA5BF3DBD8}"/>
                </a:ext>
              </a:extLst>
            </p:cNvPr>
            <p:cNvSpPr/>
            <p:nvPr/>
          </p:nvSpPr>
          <p:spPr>
            <a:xfrm>
              <a:off x="5220320" y="133991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 name="Oval 13">
              <a:extLst>
                <a:ext uri="{FF2B5EF4-FFF2-40B4-BE49-F238E27FC236}">
                  <a16:creationId xmlns:a16="http://schemas.microsoft.com/office/drawing/2014/main" id="{F8FE01B5-9B79-D176-81F5-FE4A29224E84}"/>
                </a:ext>
              </a:extLst>
            </p:cNvPr>
            <p:cNvSpPr/>
            <p:nvPr/>
          </p:nvSpPr>
          <p:spPr>
            <a:xfrm>
              <a:off x="5187033" y="184171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 name="Oval 16">
              <a:extLst>
                <a:ext uri="{FF2B5EF4-FFF2-40B4-BE49-F238E27FC236}">
                  <a16:creationId xmlns:a16="http://schemas.microsoft.com/office/drawing/2014/main" id="{CAD3F67F-6878-62BB-1FB2-175ACC685D50}"/>
                </a:ext>
              </a:extLst>
            </p:cNvPr>
            <p:cNvSpPr/>
            <p:nvPr/>
          </p:nvSpPr>
          <p:spPr>
            <a:xfrm>
              <a:off x="5310015" y="9832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 name="Oval 18">
              <a:extLst>
                <a:ext uri="{FF2B5EF4-FFF2-40B4-BE49-F238E27FC236}">
                  <a16:creationId xmlns:a16="http://schemas.microsoft.com/office/drawing/2014/main" id="{12B80B80-92E1-19D9-E192-9AACEDAC544D}"/>
                </a:ext>
              </a:extLst>
            </p:cNvPr>
            <p:cNvSpPr/>
            <p:nvPr/>
          </p:nvSpPr>
          <p:spPr>
            <a:xfrm>
              <a:off x="5327820" y="1566559"/>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 name="Oval 19">
              <a:extLst>
                <a:ext uri="{FF2B5EF4-FFF2-40B4-BE49-F238E27FC236}">
                  <a16:creationId xmlns:a16="http://schemas.microsoft.com/office/drawing/2014/main" id="{C5FCCC71-E66A-9B5B-B7E9-766C696E0B9C}"/>
                </a:ext>
              </a:extLst>
            </p:cNvPr>
            <p:cNvSpPr/>
            <p:nvPr/>
          </p:nvSpPr>
          <p:spPr>
            <a:xfrm>
              <a:off x="5321999" y="1794456"/>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 name="Oval 20">
              <a:extLst>
                <a:ext uri="{FF2B5EF4-FFF2-40B4-BE49-F238E27FC236}">
                  <a16:creationId xmlns:a16="http://schemas.microsoft.com/office/drawing/2014/main" id="{E1935A01-EB8F-2D13-66D8-039AD20FE9A2}"/>
                </a:ext>
              </a:extLst>
            </p:cNvPr>
            <p:cNvSpPr/>
            <p:nvPr/>
          </p:nvSpPr>
          <p:spPr>
            <a:xfrm>
              <a:off x="5224127" y="241131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 name="Oval 21">
              <a:extLst>
                <a:ext uri="{FF2B5EF4-FFF2-40B4-BE49-F238E27FC236}">
                  <a16:creationId xmlns:a16="http://schemas.microsoft.com/office/drawing/2014/main" id="{71C29744-D1F5-616C-14F5-F694ED602670}"/>
                </a:ext>
              </a:extLst>
            </p:cNvPr>
            <p:cNvSpPr/>
            <p:nvPr/>
          </p:nvSpPr>
          <p:spPr>
            <a:xfrm>
              <a:off x="5128294" y="666630"/>
              <a:ext cx="265067"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 name="Oval 22">
              <a:extLst>
                <a:ext uri="{FF2B5EF4-FFF2-40B4-BE49-F238E27FC236}">
                  <a16:creationId xmlns:a16="http://schemas.microsoft.com/office/drawing/2014/main" id="{1B7AE8B1-2AD8-2C69-A761-4AED5C15C396}"/>
                </a:ext>
              </a:extLst>
            </p:cNvPr>
            <p:cNvSpPr/>
            <p:nvPr/>
          </p:nvSpPr>
          <p:spPr>
            <a:xfrm rot="1674560">
              <a:off x="5062563" y="1124077"/>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 name="Oval 23">
              <a:extLst>
                <a:ext uri="{FF2B5EF4-FFF2-40B4-BE49-F238E27FC236}">
                  <a16:creationId xmlns:a16="http://schemas.microsoft.com/office/drawing/2014/main" id="{2732625B-B858-030E-072B-3114881307D9}"/>
                </a:ext>
              </a:extLst>
            </p:cNvPr>
            <p:cNvSpPr/>
            <p:nvPr/>
          </p:nvSpPr>
          <p:spPr>
            <a:xfrm rot="3942739">
              <a:off x="5206037" y="2402918"/>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5" name="Oval 24">
              <a:extLst>
                <a:ext uri="{FF2B5EF4-FFF2-40B4-BE49-F238E27FC236}">
                  <a16:creationId xmlns:a16="http://schemas.microsoft.com/office/drawing/2014/main" id="{87E4D76A-8BAF-6838-8826-C5FF280B481E}"/>
                </a:ext>
              </a:extLst>
            </p:cNvPr>
            <p:cNvSpPr/>
            <p:nvPr/>
          </p:nvSpPr>
          <p:spPr>
            <a:xfrm rot="3942739">
              <a:off x="5065358" y="142266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 name="Oval 25">
              <a:extLst>
                <a:ext uri="{FF2B5EF4-FFF2-40B4-BE49-F238E27FC236}">
                  <a16:creationId xmlns:a16="http://schemas.microsoft.com/office/drawing/2014/main" id="{AFBEF0A7-7C30-7621-14E8-E16F347775E3}"/>
                </a:ext>
              </a:extLst>
            </p:cNvPr>
            <p:cNvSpPr/>
            <p:nvPr/>
          </p:nvSpPr>
          <p:spPr>
            <a:xfrm rot="3942739">
              <a:off x="5108815" y="2234919"/>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 name="Oval 26">
              <a:extLst>
                <a:ext uri="{FF2B5EF4-FFF2-40B4-BE49-F238E27FC236}">
                  <a16:creationId xmlns:a16="http://schemas.microsoft.com/office/drawing/2014/main" id="{B2A49563-CD46-251F-5846-7F2AC5381A74}"/>
                </a:ext>
              </a:extLst>
            </p:cNvPr>
            <p:cNvSpPr/>
            <p:nvPr/>
          </p:nvSpPr>
          <p:spPr>
            <a:xfrm rot="3942739">
              <a:off x="5168387" y="147574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 name="Oval 27">
              <a:extLst>
                <a:ext uri="{FF2B5EF4-FFF2-40B4-BE49-F238E27FC236}">
                  <a16:creationId xmlns:a16="http://schemas.microsoft.com/office/drawing/2014/main" id="{51611A95-4012-4C21-569B-A6E3DCC41802}"/>
                </a:ext>
              </a:extLst>
            </p:cNvPr>
            <p:cNvSpPr/>
            <p:nvPr/>
          </p:nvSpPr>
          <p:spPr>
            <a:xfrm rot="3942739">
              <a:off x="5033179" y="1061771"/>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 name="Oval 28">
              <a:extLst>
                <a:ext uri="{FF2B5EF4-FFF2-40B4-BE49-F238E27FC236}">
                  <a16:creationId xmlns:a16="http://schemas.microsoft.com/office/drawing/2014/main" id="{69FEFA73-8EC7-AA9F-F83B-1788A29DF782}"/>
                </a:ext>
              </a:extLst>
            </p:cNvPr>
            <p:cNvSpPr/>
            <p:nvPr/>
          </p:nvSpPr>
          <p:spPr>
            <a:xfrm>
              <a:off x="5118986" y="1586930"/>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 name="Oval 29">
              <a:extLst>
                <a:ext uri="{FF2B5EF4-FFF2-40B4-BE49-F238E27FC236}">
                  <a16:creationId xmlns:a16="http://schemas.microsoft.com/office/drawing/2014/main" id="{F0203767-8EF8-C327-B828-833E9A9D20CF}"/>
                </a:ext>
              </a:extLst>
            </p:cNvPr>
            <p:cNvSpPr/>
            <p:nvPr/>
          </p:nvSpPr>
          <p:spPr>
            <a:xfrm>
              <a:off x="5152978" y="211986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1" name="Oval 30">
              <a:extLst>
                <a:ext uri="{FF2B5EF4-FFF2-40B4-BE49-F238E27FC236}">
                  <a16:creationId xmlns:a16="http://schemas.microsoft.com/office/drawing/2014/main" id="{4CD6DF01-D931-4B60-6BEB-BA58431281DA}"/>
                </a:ext>
              </a:extLst>
            </p:cNvPr>
            <p:cNvSpPr/>
            <p:nvPr/>
          </p:nvSpPr>
          <p:spPr>
            <a:xfrm>
              <a:off x="5346160" y="2134240"/>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2" name="Oval 31">
              <a:extLst>
                <a:ext uri="{FF2B5EF4-FFF2-40B4-BE49-F238E27FC236}">
                  <a16:creationId xmlns:a16="http://schemas.microsoft.com/office/drawing/2014/main" id="{D891A762-CAC9-AA5D-0E4C-5CF8CF227E54}"/>
                </a:ext>
              </a:extLst>
            </p:cNvPr>
            <p:cNvSpPr/>
            <p:nvPr/>
          </p:nvSpPr>
          <p:spPr>
            <a:xfrm>
              <a:off x="5106151" y="18293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3" name="Oval 32">
              <a:extLst>
                <a:ext uri="{FF2B5EF4-FFF2-40B4-BE49-F238E27FC236}">
                  <a16:creationId xmlns:a16="http://schemas.microsoft.com/office/drawing/2014/main" id="{7B526593-1DC9-E31E-B97E-36752F529E84}"/>
                </a:ext>
              </a:extLst>
            </p:cNvPr>
            <p:cNvSpPr/>
            <p:nvPr/>
          </p:nvSpPr>
          <p:spPr>
            <a:xfrm>
              <a:off x="5264652" y="705341"/>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34" name="Group 33">
            <a:extLst>
              <a:ext uri="{FF2B5EF4-FFF2-40B4-BE49-F238E27FC236}">
                <a16:creationId xmlns:a16="http://schemas.microsoft.com/office/drawing/2014/main" id="{A6EC0FD6-7E71-A569-D6F7-DB18282FCD02}"/>
              </a:ext>
            </a:extLst>
          </p:cNvPr>
          <p:cNvGrpSpPr/>
          <p:nvPr/>
        </p:nvGrpSpPr>
        <p:grpSpPr>
          <a:xfrm>
            <a:off x="6363524" y="1341720"/>
            <a:ext cx="354068" cy="1514520"/>
            <a:chOff x="6633355" y="698930"/>
            <a:chExt cx="472090" cy="2019360"/>
          </a:xfrm>
        </p:grpSpPr>
        <p:sp>
          <p:nvSpPr>
            <p:cNvPr id="35" name="Oval 34">
              <a:extLst>
                <a:ext uri="{FF2B5EF4-FFF2-40B4-BE49-F238E27FC236}">
                  <a16:creationId xmlns:a16="http://schemas.microsoft.com/office/drawing/2014/main" id="{1FD2D9CA-B5A6-9B05-D7F2-439B8CD39C4B}"/>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6" name="Oval 35">
              <a:extLst>
                <a:ext uri="{FF2B5EF4-FFF2-40B4-BE49-F238E27FC236}">
                  <a16:creationId xmlns:a16="http://schemas.microsoft.com/office/drawing/2014/main" id="{EDB0FD23-5047-9533-598D-3FBAFF8F3AB4}"/>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7" name="Oval 36">
              <a:extLst>
                <a:ext uri="{FF2B5EF4-FFF2-40B4-BE49-F238E27FC236}">
                  <a16:creationId xmlns:a16="http://schemas.microsoft.com/office/drawing/2014/main" id="{A66E2F0C-7D00-BB12-CE16-5836DDB651A7}"/>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8" name="Oval 37">
              <a:extLst>
                <a:ext uri="{FF2B5EF4-FFF2-40B4-BE49-F238E27FC236}">
                  <a16:creationId xmlns:a16="http://schemas.microsoft.com/office/drawing/2014/main" id="{0C3A788E-93EF-3124-1C42-1FB3AE4D2BF4}"/>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9" name="Oval 38">
              <a:extLst>
                <a:ext uri="{FF2B5EF4-FFF2-40B4-BE49-F238E27FC236}">
                  <a16:creationId xmlns:a16="http://schemas.microsoft.com/office/drawing/2014/main" id="{ACE32C73-CB6A-B527-C823-B4587E3FA6FA}"/>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0" name="Oval 39">
              <a:extLst>
                <a:ext uri="{FF2B5EF4-FFF2-40B4-BE49-F238E27FC236}">
                  <a16:creationId xmlns:a16="http://schemas.microsoft.com/office/drawing/2014/main" id="{7CB68AE5-7744-8A54-8B4D-EE9B113702E5}"/>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1" name="Oval 40">
              <a:extLst>
                <a:ext uri="{FF2B5EF4-FFF2-40B4-BE49-F238E27FC236}">
                  <a16:creationId xmlns:a16="http://schemas.microsoft.com/office/drawing/2014/main" id="{09C12377-B922-65ED-8399-48C73133A4FA}"/>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2" name="Oval 41">
              <a:extLst>
                <a:ext uri="{FF2B5EF4-FFF2-40B4-BE49-F238E27FC236}">
                  <a16:creationId xmlns:a16="http://schemas.microsoft.com/office/drawing/2014/main" id="{0643322B-0AEC-1779-EDBF-8DB829B39669}"/>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3" name="Oval 42">
              <a:extLst>
                <a:ext uri="{FF2B5EF4-FFF2-40B4-BE49-F238E27FC236}">
                  <a16:creationId xmlns:a16="http://schemas.microsoft.com/office/drawing/2014/main" id="{65985479-D6A8-E942-6DCD-480CD563F806}"/>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4" name="Oval 43">
              <a:extLst>
                <a:ext uri="{FF2B5EF4-FFF2-40B4-BE49-F238E27FC236}">
                  <a16:creationId xmlns:a16="http://schemas.microsoft.com/office/drawing/2014/main" id="{CE8E13B5-4D51-A255-7DF6-766FEA04B850}"/>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5" name="Oval 44">
              <a:extLst>
                <a:ext uri="{FF2B5EF4-FFF2-40B4-BE49-F238E27FC236}">
                  <a16:creationId xmlns:a16="http://schemas.microsoft.com/office/drawing/2014/main" id="{13882A2E-7F5C-D03B-BFEA-6E56058B7F69}"/>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6" name="Oval 45">
              <a:extLst>
                <a:ext uri="{FF2B5EF4-FFF2-40B4-BE49-F238E27FC236}">
                  <a16:creationId xmlns:a16="http://schemas.microsoft.com/office/drawing/2014/main" id="{7DD8ECC6-DD87-36D4-8B8D-C2AADCD3AA51}"/>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7" name="Oval 46">
              <a:extLst>
                <a:ext uri="{FF2B5EF4-FFF2-40B4-BE49-F238E27FC236}">
                  <a16:creationId xmlns:a16="http://schemas.microsoft.com/office/drawing/2014/main" id="{569FCDC6-474A-089A-D259-5EDAB2FC2DCE}"/>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8" name="Oval 47">
              <a:extLst>
                <a:ext uri="{FF2B5EF4-FFF2-40B4-BE49-F238E27FC236}">
                  <a16:creationId xmlns:a16="http://schemas.microsoft.com/office/drawing/2014/main" id="{EEDCCE16-E3D3-1A20-FF64-1ADD59960B38}"/>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9" name="Oval 48">
              <a:extLst>
                <a:ext uri="{FF2B5EF4-FFF2-40B4-BE49-F238E27FC236}">
                  <a16:creationId xmlns:a16="http://schemas.microsoft.com/office/drawing/2014/main" id="{89DBAB0A-D81F-3A3B-19C3-8B743281ACA8}"/>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0" name="Oval 49">
              <a:extLst>
                <a:ext uri="{FF2B5EF4-FFF2-40B4-BE49-F238E27FC236}">
                  <a16:creationId xmlns:a16="http://schemas.microsoft.com/office/drawing/2014/main" id="{117653C0-5877-C7A9-E7A6-6ABCD8F6D288}"/>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1" name="Oval 50">
              <a:extLst>
                <a:ext uri="{FF2B5EF4-FFF2-40B4-BE49-F238E27FC236}">
                  <a16:creationId xmlns:a16="http://schemas.microsoft.com/office/drawing/2014/main" id="{41B22B5A-798F-9502-64CB-FA2165EEBA4B}"/>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2" name="Oval 51">
              <a:extLst>
                <a:ext uri="{FF2B5EF4-FFF2-40B4-BE49-F238E27FC236}">
                  <a16:creationId xmlns:a16="http://schemas.microsoft.com/office/drawing/2014/main" id="{A56D6F6C-0401-9032-AB0C-6C84216AE74F}"/>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3" name="Oval 52">
              <a:extLst>
                <a:ext uri="{FF2B5EF4-FFF2-40B4-BE49-F238E27FC236}">
                  <a16:creationId xmlns:a16="http://schemas.microsoft.com/office/drawing/2014/main" id="{7CB89B7D-3987-D5D3-0D14-690FDC725614}"/>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54" name="Group 53">
            <a:extLst>
              <a:ext uri="{FF2B5EF4-FFF2-40B4-BE49-F238E27FC236}">
                <a16:creationId xmlns:a16="http://schemas.microsoft.com/office/drawing/2014/main" id="{C74C17C2-FA1D-27C5-0305-3FBB8508B848}"/>
              </a:ext>
            </a:extLst>
          </p:cNvPr>
          <p:cNvGrpSpPr/>
          <p:nvPr/>
        </p:nvGrpSpPr>
        <p:grpSpPr>
          <a:xfrm>
            <a:off x="5095030" y="4359631"/>
            <a:ext cx="378610" cy="1509896"/>
            <a:chOff x="5031332" y="666630"/>
            <a:chExt cx="504813" cy="2013195"/>
          </a:xfrm>
        </p:grpSpPr>
        <p:sp>
          <p:nvSpPr>
            <p:cNvPr id="55" name="Oval 54">
              <a:extLst>
                <a:ext uri="{FF2B5EF4-FFF2-40B4-BE49-F238E27FC236}">
                  <a16:creationId xmlns:a16="http://schemas.microsoft.com/office/drawing/2014/main" id="{905BA068-3436-B577-309B-552E3ECF0FAA}"/>
                </a:ext>
              </a:extLst>
            </p:cNvPr>
            <p:cNvSpPr/>
            <p:nvPr/>
          </p:nvSpPr>
          <p:spPr>
            <a:xfrm rot="16200000">
              <a:off x="5020536" y="2319182"/>
              <a:ext cx="189596" cy="132009"/>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6" name="Oval 55">
              <a:extLst>
                <a:ext uri="{FF2B5EF4-FFF2-40B4-BE49-F238E27FC236}">
                  <a16:creationId xmlns:a16="http://schemas.microsoft.com/office/drawing/2014/main" id="{49CE1F28-963B-762A-525B-D60E55E46B19}"/>
                </a:ext>
              </a:extLst>
            </p:cNvPr>
            <p:cNvSpPr/>
            <p:nvPr/>
          </p:nvSpPr>
          <p:spPr>
            <a:xfrm>
              <a:off x="5092621" y="1971405"/>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7" name="Oval 56">
              <a:extLst>
                <a:ext uri="{FF2B5EF4-FFF2-40B4-BE49-F238E27FC236}">
                  <a16:creationId xmlns:a16="http://schemas.microsoft.com/office/drawing/2014/main" id="{3812A5A1-E3F4-11F2-581E-534B5797D230}"/>
                </a:ext>
              </a:extLst>
            </p:cNvPr>
            <p:cNvSpPr/>
            <p:nvPr/>
          </p:nvSpPr>
          <p:spPr>
            <a:xfrm>
              <a:off x="5265208" y="108038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8" name="Oval 57">
              <a:extLst>
                <a:ext uri="{FF2B5EF4-FFF2-40B4-BE49-F238E27FC236}">
                  <a16:creationId xmlns:a16="http://schemas.microsoft.com/office/drawing/2014/main" id="{85CBC5C6-55A8-5DAD-9CB5-57CE1C858DBF}"/>
                </a:ext>
              </a:extLst>
            </p:cNvPr>
            <p:cNvSpPr/>
            <p:nvPr/>
          </p:nvSpPr>
          <p:spPr>
            <a:xfrm>
              <a:off x="5144876" y="886631"/>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9" name="Oval 58">
              <a:extLst>
                <a:ext uri="{FF2B5EF4-FFF2-40B4-BE49-F238E27FC236}">
                  <a16:creationId xmlns:a16="http://schemas.microsoft.com/office/drawing/2014/main" id="{F8A4F445-4CE9-8E7B-3CBC-10AFCCB2696F}"/>
                </a:ext>
              </a:extLst>
            </p:cNvPr>
            <p:cNvSpPr/>
            <p:nvPr/>
          </p:nvSpPr>
          <p:spPr>
            <a:xfrm>
              <a:off x="5101264" y="2356549"/>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0" name="Oval 59">
              <a:extLst>
                <a:ext uri="{FF2B5EF4-FFF2-40B4-BE49-F238E27FC236}">
                  <a16:creationId xmlns:a16="http://schemas.microsoft.com/office/drawing/2014/main" id="{B7DF0A38-B586-11B2-6F53-929EB324FB6F}"/>
                </a:ext>
              </a:extLst>
            </p:cNvPr>
            <p:cNvSpPr/>
            <p:nvPr/>
          </p:nvSpPr>
          <p:spPr>
            <a:xfrm>
              <a:off x="5079356" y="71603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1" name="Oval 60">
              <a:extLst>
                <a:ext uri="{FF2B5EF4-FFF2-40B4-BE49-F238E27FC236}">
                  <a16:creationId xmlns:a16="http://schemas.microsoft.com/office/drawing/2014/main" id="{F787C6CC-C1F2-8068-ED79-E29357AA5EC4}"/>
                </a:ext>
              </a:extLst>
            </p:cNvPr>
            <p:cNvSpPr/>
            <p:nvPr/>
          </p:nvSpPr>
          <p:spPr>
            <a:xfrm>
              <a:off x="5220320" y="133991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2" name="Oval 61">
              <a:extLst>
                <a:ext uri="{FF2B5EF4-FFF2-40B4-BE49-F238E27FC236}">
                  <a16:creationId xmlns:a16="http://schemas.microsoft.com/office/drawing/2014/main" id="{AB9A84FD-C5DE-DB51-E3D3-ECB657EC65F7}"/>
                </a:ext>
              </a:extLst>
            </p:cNvPr>
            <p:cNvSpPr/>
            <p:nvPr/>
          </p:nvSpPr>
          <p:spPr>
            <a:xfrm>
              <a:off x="5187033" y="184171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3" name="Oval 62">
              <a:extLst>
                <a:ext uri="{FF2B5EF4-FFF2-40B4-BE49-F238E27FC236}">
                  <a16:creationId xmlns:a16="http://schemas.microsoft.com/office/drawing/2014/main" id="{4F4F7B8D-B152-AF2D-1DE2-C66E52FFE198}"/>
                </a:ext>
              </a:extLst>
            </p:cNvPr>
            <p:cNvSpPr/>
            <p:nvPr/>
          </p:nvSpPr>
          <p:spPr>
            <a:xfrm>
              <a:off x="5310015" y="9832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4" name="Oval 63">
              <a:extLst>
                <a:ext uri="{FF2B5EF4-FFF2-40B4-BE49-F238E27FC236}">
                  <a16:creationId xmlns:a16="http://schemas.microsoft.com/office/drawing/2014/main" id="{3B7B95BF-5421-8F4E-010E-E0DEEFD1C08D}"/>
                </a:ext>
              </a:extLst>
            </p:cNvPr>
            <p:cNvSpPr/>
            <p:nvPr/>
          </p:nvSpPr>
          <p:spPr>
            <a:xfrm>
              <a:off x="5327820" y="1566559"/>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5" name="Oval 64">
              <a:extLst>
                <a:ext uri="{FF2B5EF4-FFF2-40B4-BE49-F238E27FC236}">
                  <a16:creationId xmlns:a16="http://schemas.microsoft.com/office/drawing/2014/main" id="{DCCE56BC-68F7-2307-5F46-41B3B23F08C3}"/>
                </a:ext>
              </a:extLst>
            </p:cNvPr>
            <p:cNvSpPr/>
            <p:nvPr/>
          </p:nvSpPr>
          <p:spPr>
            <a:xfrm>
              <a:off x="5321999" y="1794456"/>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6" name="Oval 65">
              <a:extLst>
                <a:ext uri="{FF2B5EF4-FFF2-40B4-BE49-F238E27FC236}">
                  <a16:creationId xmlns:a16="http://schemas.microsoft.com/office/drawing/2014/main" id="{731768D2-99E4-C3D8-2667-D972F363B22D}"/>
                </a:ext>
              </a:extLst>
            </p:cNvPr>
            <p:cNvSpPr/>
            <p:nvPr/>
          </p:nvSpPr>
          <p:spPr>
            <a:xfrm>
              <a:off x="5224127" y="241131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7" name="Oval 66">
              <a:extLst>
                <a:ext uri="{FF2B5EF4-FFF2-40B4-BE49-F238E27FC236}">
                  <a16:creationId xmlns:a16="http://schemas.microsoft.com/office/drawing/2014/main" id="{35EAE7E4-AC5E-5BE1-B900-A594A7AADE17}"/>
                </a:ext>
              </a:extLst>
            </p:cNvPr>
            <p:cNvSpPr/>
            <p:nvPr/>
          </p:nvSpPr>
          <p:spPr>
            <a:xfrm>
              <a:off x="5128294" y="666630"/>
              <a:ext cx="265067"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8" name="Oval 67">
              <a:extLst>
                <a:ext uri="{FF2B5EF4-FFF2-40B4-BE49-F238E27FC236}">
                  <a16:creationId xmlns:a16="http://schemas.microsoft.com/office/drawing/2014/main" id="{0FEB8D76-0221-C1FA-D989-9074CC53CCCF}"/>
                </a:ext>
              </a:extLst>
            </p:cNvPr>
            <p:cNvSpPr/>
            <p:nvPr/>
          </p:nvSpPr>
          <p:spPr>
            <a:xfrm rot="1674560">
              <a:off x="5062563" y="1124077"/>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9" name="Oval 68">
              <a:extLst>
                <a:ext uri="{FF2B5EF4-FFF2-40B4-BE49-F238E27FC236}">
                  <a16:creationId xmlns:a16="http://schemas.microsoft.com/office/drawing/2014/main" id="{F41F22C7-D91F-1F70-6D1F-8B3A655D99DF}"/>
                </a:ext>
              </a:extLst>
            </p:cNvPr>
            <p:cNvSpPr/>
            <p:nvPr/>
          </p:nvSpPr>
          <p:spPr>
            <a:xfrm rot="3942739">
              <a:off x="5206037" y="2402918"/>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0" name="Oval 69">
              <a:extLst>
                <a:ext uri="{FF2B5EF4-FFF2-40B4-BE49-F238E27FC236}">
                  <a16:creationId xmlns:a16="http://schemas.microsoft.com/office/drawing/2014/main" id="{14088DF7-7922-5DE6-2100-1FAB7D7752FA}"/>
                </a:ext>
              </a:extLst>
            </p:cNvPr>
            <p:cNvSpPr/>
            <p:nvPr/>
          </p:nvSpPr>
          <p:spPr>
            <a:xfrm rot="3942739">
              <a:off x="5065358" y="142266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1" name="Oval 70">
              <a:extLst>
                <a:ext uri="{FF2B5EF4-FFF2-40B4-BE49-F238E27FC236}">
                  <a16:creationId xmlns:a16="http://schemas.microsoft.com/office/drawing/2014/main" id="{F69CBB1E-A691-FEDD-81E7-D0F2FE178CDD}"/>
                </a:ext>
              </a:extLst>
            </p:cNvPr>
            <p:cNvSpPr/>
            <p:nvPr/>
          </p:nvSpPr>
          <p:spPr>
            <a:xfrm rot="3942739">
              <a:off x="5108815" y="2234919"/>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2" name="Oval 71">
              <a:extLst>
                <a:ext uri="{FF2B5EF4-FFF2-40B4-BE49-F238E27FC236}">
                  <a16:creationId xmlns:a16="http://schemas.microsoft.com/office/drawing/2014/main" id="{C64FD0AC-812D-88B6-751B-C42AB3E9F4D8}"/>
                </a:ext>
              </a:extLst>
            </p:cNvPr>
            <p:cNvSpPr/>
            <p:nvPr/>
          </p:nvSpPr>
          <p:spPr>
            <a:xfrm rot="3942739">
              <a:off x="5168387" y="147574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3" name="Oval 72">
              <a:extLst>
                <a:ext uri="{FF2B5EF4-FFF2-40B4-BE49-F238E27FC236}">
                  <a16:creationId xmlns:a16="http://schemas.microsoft.com/office/drawing/2014/main" id="{AE5D8571-4C28-2C6B-AC85-DBFC75D9FCDD}"/>
                </a:ext>
              </a:extLst>
            </p:cNvPr>
            <p:cNvSpPr/>
            <p:nvPr/>
          </p:nvSpPr>
          <p:spPr>
            <a:xfrm rot="3942739">
              <a:off x="5033179" y="1061771"/>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4" name="Oval 73">
              <a:extLst>
                <a:ext uri="{FF2B5EF4-FFF2-40B4-BE49-F238E27FC236}">
                  <a16:creationId xmlns:a16="http://schemas.microsoft.com/office/drawing/2014/main" id="{A7CEF668-7B50-878C-8DCA-77E8B724A170}"/>
                </a:ext>
              </a:extLst>
            </p:cNvPr>
            <p:cNvSpPr/>
            <p:nvPr/>
          </p:nvSpPr>
          <p:spPr>
            <a:xfrm>
              <a:off x="5118986" y="1586930"/>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5" name="Oval 74">
              <a:extLst>
                <a:ext uri="{FF2B5EF4-FFF2-40B4-BE49-F238E27FC236}">
                  <a16:creationId xmlns:a16="http://schemas.microsoft.com/office/drawing/2014/main" id="{BB5C627C-9A46-25E2-F429-006BD8DD0E9B}"/>
                </a:ext>
              </a:extLst>
            </p:cNvPr>
            <p:cNvSpPr/>
            <p:nvPr/>
          </p:nvSpPr>
          <p:spPr>
            <a:xfrm>
              <a:off x="5152978" y="211986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6" name="Oval 75">
              <a:extLst>
                <a:ext uri="{FF2B5EF4-FFF2-40B4-BE49-F238E27FC236}">
                  <a16:creationId xmlns:a16="http://schemas.microsoft.com/office/drawing/2014/main" id="{FDEC6A8D-789A-5A7B-EF42-154E914EB1EF}"/>
                </a:ext>
              </a:extLst>
            </p:cNvPr>
            <p:cNvSpPr/>
            <p:nvPr/>
          </p:nvSpPr>
          <p:spPr>
            <a:xfrm>
              <a:off x="5346160" y="2134240"/>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7" name="Oval 76">
              <a:extLst>
                <a:ext uri="{FF2B5EF4-FFF2-40B4-BE49-F238E27FC236}">
                  <a16:creationId xmlns:a16="http://schemas.microsoft.com/office/drawing/2014/main" id="{FB5E53FC-3DCF-FF44-7EB4-02691FC19D9F}"/>
                </a:ext>
              </a:extLst>
            </p:cNvPr>
            <p:cNvSpPr/>
            <p:nvPr/>
          </p:nvSpPr>
          <p:spPr>
            <a:xfrm>
              <a:off x="5106151" y="18293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8" name="Oval 77">
              <a:extLst>
                <a:ext uri="{FF2B5EF4-FFF2-40B4-BE49-F238E27FC236}">
                  <a16:creationId xmlns:a16="http://schemas.microsoft.com/office/drawing/2014/main" id="{5FBB66DA-535D-F366-966C-500BE7D05447}"/>
                </a:ext>
              </a:extLst>
            </p:cNvPr>
            <p:cNvSpPr/>
            <p:nvPr/>
          </p:nvSpPr>
          <p:spPr>
            <a:xfrm>
              <a:off x="5264652" y="705341"/>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79" name="Group 78">
            <a:extLst>
              <a:ext uri="{FF2B5EF4-FFF2-40B4-BE49-F238E27FC236}">
                <a16:creationId xmlns:a16="http://schemas.microsoft.com/office/drawing/2014/main" id="{2605B651-2025-9FC3-6BD9-9C316D3999AA}"/>
              </a:ext>
            </a:extLst>
          </p:cNvPr>
          <p:cNvGrpSpPr/>
          <p:nvPr/>
        </p:nvGrpSpPr>
        <p:grpSpPr>
          <a:xfrm>
            <a:off x="6385935" y="4381113"/>
            <a:ext cx="354068" cy="1514520"/>
            <a:chOff x="6633355" y="698930"/>
            <a:chExt cx="472090" cy="2019360"/>
          </a:xfrm>
        </p:grpSpPr>
        <p:sp>
          <p:nvSpPr>
            <p:cNvPr id="80" name="Oval 79">
              <a:extLst>
                <a:ext uri="{FF2B5EF4-FFF2-40B4-BE49-F238E27FC236}">
                  <a16:creationId xmlns:a16="http://schemas.microsoft.com/office/drawing/2014/main" id="{1BF1BE81-F5D7-B46B-89AD-4F23B59638D1}"/>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1" name="Oval 80">
              <a:extLst>
                <a:ext uri="{FF2B5EF4-FFF2-40B4-BE49-F238E27FC236}">
                  <a16:creationId xmlns:a16="http://schemas.microsoft.com/office/drawing/2014/main" id="{160EE8DE-76A6-FEAA-4834-2DEBCF0D9A05}"/>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2" name="Oval 81">
              <a:extLst>
                <a:ext uri="{FF2B5EF4-FFF2-40B4-BE49-F238E27FC236}">
                  <a16:creationId xmlns:a16="http://schemas.microsoft.com/office/drawing/2014/main" id="{189DE92F-E1E0-625A-48DD-0F6270C9AB1A}"/>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3" name="Oval 82">
              <a:extLst>
                <a:ext uri="{FF2B5EF4-FFF2-40B4-BE49-F238E27FC236}">
                  <a16:creationId xmlns:a16="http://schemas.microsoft.com/office/drawing/2014/main" id="{D3617F39-0ADE-5241-1462-27209203A800}"/>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4" name="Oval 83">
              <a:extLst>
                <a:ext uri="{FF2B5EF4-FFF2-40B4-BE49-F238E27FC236}">
                  <a16:creationId xmlns:a16="http://schemas.microsoft.com/office/drawing/2014/main" id="{720E4915-57AF-0BD3-685A-08DA0BEA7531}"/>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5" name="Oval 84">
              <a:extLst>
                <a:ext uri="{FF2B5EF4-FFF2-40B4-BE49-F238E27FC236}">
                  <a16:creationId xmlns:a16="http://schemas.microsoft.com/office/drawing/2014/main" id="{FCDE0C09-65CE-DC5D-AD77-5CB24297D117}"/>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6" name="Oval 85">
              <a:extLst>
                <a:ext uri="{FF2B5EF4-FFF2-40B4-BE49-F238E27FC236}">
                  <a16:creationId xmlns:a16="http://schemas.microsoft.com/office/drawing/2014/main" id="{BE16C615-FEAC-EE3B-9977-6A80EABBA86D}"/>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7" name="Oval 86">
              <a:extLst>
                <a:ext uri="{FF2B5EF4-FFF2-40B4-BE49-F238E27FC236}">
                  <a16:creationId xmlns:a16="http://schemas.microsoft.com/office/drawing/2014/main" id="{E7D1F12D-7FBB-9B7A-6D0E-00CA1EEDC840}"/>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8" name="Oval 87">
              <a:extLst>
                <a:ext uri="{FF2B5EF4-FFF2-40B4-BE49-F238E27FC236}">
                  <a16:creationId xmlns:a16="http://schemas.microsoft.com/office/drawing/2014/main" id="{5FEF3C39-180E-619A-3D27-41FD5F53CEB0}"/>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9" name="Oval 88">
              <a:extLst>
                <a:ext uri="{FF2B5EF4-FFF2-40B4-BE49-F238E27FC236}">
                  <a16:creationId xmlns:a16="http://schemas.microsoft.com/office/drawing/2014/main" id="{9DB09248-FF91-A7A9-4CF4-470279EFD394}"/>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0" name="Oval 89">
              <a:extLst>
                <a:ext uri="{FF2B5EF4-FFF2-40B4-BE49-F238E27FC236}">
                  <a16:creationId xmlns:a16="http://schemas.microsoft.com/office/drawing/2014/main" id="{43A7A1FA-33B7-079E-465F-722080A907F8}"/>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1" name="Oval 90">
              <a:extLst>
                <a:ext uri="{FF2B5EF4-FFF2-40B4-BE49-F238E27FC236}">
                  <a16:creationId xmlns:a16="http://schemas.microsoft.com/office/drawing/2014/main" id="{CCDD3474-68BF-759F-B76F-7CAB8D114772}"/>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2" name="Oval 91">
              <a:extLst>
                <a:ext uri="{FF2B5EF4-FFF2-40B4-BE49-F238E27FC236}">
                  <a16:creationId xmlns:a16="http://schemas.microsoft.com/office/drawing/2014/main" id="{5C2130F6-633C-24F9-4614-8C14A73B03BF}"/>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3" name="Oval 92">
              <a:extLst>
                <a:ext uri="{FF2B5EF4-FFF2-40B4-BE49-F238E27FC236}">
                  <a16:creationId xmlns:a16="http://schemas.microsoft.com/office/drawing/2014/main" id="{BA4046B0-3D4B-F827-526F-668BFDB333AD}"/>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4" name="Oval 93">
              <a:extLst>
                <a:ext uri="{FF2B5EF4-FFF2-40B4-BE49-F238E27FC236}">
                  <a16:creationId xmlns:a16="http://schemas.microsoft.com/office/drawing/2014/main" id="{81DAB908-8317-9882-AD0D-439A9547CE78}"/>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5" name="Oval 94">
              <a:extLst>
                <a:ext uri="{FF2B5EF4-FFF2-40B4-BE49-F238E27FC236}">
                  <a16:creationId xmlns:a16="http://schemas.microsoft.com/office/drawing/2014/main" id="{6BC2FEB8-3B6F-BC4D-BE41-A87325E62A34}"/>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6" name="Oval 95">
              <a:extLst>
                <a:ext uri="{FF2B5EF4-FFF2-40B4-BE49-F238E27FC236}">
                  <a16:creationId xmlns:a16="http://schemas.microsoft.com/office/drawing/2014/main" id="{88F4D3DC-2A3E-AAA4-3ABE-9EACA27C664B}"/>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7" name="Oval 96">
              <a:extLst>
                <a:ext uri="{FF2B5EF4-FFF2-40B4-BE49-F238E27FC236}">
                  <a16:creationId xmlns:a16="http://schemas.microsoft.com/office/drawing/2014/main" id="{78D03BAC-F90A-50EF-62B3-600EE8974F0E}"/>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8" name="Oval 97">
              <a:extLst>
                <a:ext uri="{FF2B5EF4-FFF2-40B4-BE49-F238E27FC236}">
                  <a16:creationId xmlns:a16="http://schemas.microsoft.com/office/drawing/2014/main" id="{EED3C387-E4D2-C234-A199-FAB9DA9DA97C}"/>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ndara"/>
                <a:ea typeface="+mn-ea"/>
                <a:cs typeface="+mn-cs"/>
              </a:endParaRPr>
            </a:p>
          </p:txBody>
        </p:sp>
      </p:grpSp>
      <p:grpSp>
        <p:nvGrpSpPr>
          <p:cNvPr id="99" name="Group 98">
            <a:extLst>
              <a:ext uri="{FF2B5EF4-FFF2-40B4-BE49-F238E27FC236}">
                <a16:creationId xmlns:a16="http://schemas.microsoft.com/office/drawing/2014/main" id="{30D8B33F-D12A-FB65-DCB2-7947043529C8}"/>
              </a:ext>
            </a:extLst>
          </p:cNvPr>
          <p:cNvGrpSpPr/>
          <p:nvPr/>
        </p:nvGrpSpPr>
        <p:grpSpPr>
          <a:xfrm>
            <a:off x="5098387" y="168125"/>
            <a:ext cx="378610" cy="1509896"/>
            <a:chOff x="5031332" y="666630"/>
            <a:chExt cx="504813" cy="2013195"/>
          </a:xfrm>
        </p:grpSpPr>
        <p:sp>
          <p:nvSpPr>
            <p:cNvPr id="100" name="Oval 99">
              <a:extLst>
                <a:ext uri="{FF2B5EF4-FFF2-40B4-BE49-F238E27FC236}">
                  <a16:creationId xmlns:a16="http://schemas.microsoft.com/office/drawing/2014/main" id="{81F4808A-DE45-FA5A-BE32-961313A6D654}"/>
                </a:ext>
              </a:extLst>
            </p:cNvPr>
            <p:cNvSpPr/>
            <p:nvPr/>
          </p:nvSpPr>
          <p:spPr>
            <a:xfrm rot="16200000">
              <a:off x="5020536" y="2319182"/>
              <a:ext cx="189596" cy="132009"/>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1" name="Oval 100">
              <a:extLst>
                <a:ext uri="{FF2B5EF4-FFF2-40B4-BE49-F238E27FC236}">
                  <a16:creationId xmlns:a16="http://schemas.microsoft.com/office/drawing/2014/main" id="{68D1D665-76CE-EB2D-D415-B3D428D6CB18}"/>
                </a:ext>
              </a:extLst>
            </p:cNvPr>
            <p:cNvSpPr/>
            <p:nvPr/>
          </p:nvSpPr>
          <p:spPr>
            <a:xfrm>
              <a:off x="5092621" y="1971405"/>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2" name="Oval 101">
              <a:extLst>
                <a:ext uri="{FF2B5EF4-FFF2-40B4-BE49-F238E27FC236}">
                  <a16:creationId xmlns:a16="http://schemas.microsoft.com/office/drawing/2014/main" id="{532B0CA2-3716-7F50-386C-7CB00305FCD5}"/>
                </a:ext>
              </a:extLst>
            </p:cNvPr>
            <p:cNvSpPr/>
            <p:nvPr/>
          </p:nvSpPr>
          <p:spPr>
            <a:xfrm>
              <a:off x="5265208" y="108038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3" name="Oval 102">
              <a:extLst>
                <a:ext uri="{FF2B5EF4-FFF2-40B4-BE49-F238E27FC236}">
                  <a16:creationId xmlns:a16="http://schemas.microsoft.com/office/drawing/2014/main" id="{F8173DF9-0769-D1D9-9B25-A2FFE209C223}"/>
                </a:ext>
              </a:extLst>
            </p:cNvPr>
            <p:cNvSpPr/>
            <p:nvPr/>
          </p:nvSpPr>
          <p:spPr>
            <a:xfrm>
              <a:off x="5144876" y="886631"/>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4" name="Oval 103">
              <a:extLst>
                <a:ext uri="{FF2B5EF4-FFF2-40B4-BE49-F238E27FC236}">
                  <a16:creationId xmlns:a16="http://schemas.microsoft.com/office/drawing/2014/main" id="{64B56016-442E-884B-5153-0CD7D7628799}"/>
                </a:ext>
              </a:extLst>
            </p:cNvPr>
            <p:cNvSpPr/>
            <p:nvPr/>
          </p:nvSpPr>
          <p:spPr>
            <a:xfrm>
              <a:off x="5101264" y="2356549"/>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5" name="Oval 104">
              <a:extLst>
                <a:ext uri="{FF2B5EF4-FFF2-40B4-BE49-F238E27FC236}">
                  <a16:creationId xmlns:a16="http://schemas.microsoft.com/office/drawing/2014/main" id="{DA57D619-45EA-766C-E1CE-80F11863E23B}"/>
                </a:ext>
              </a:extLst>
            </p:cNvPr>
            <p:cNvSpPr/>
            <p:nvPr/>
          </p:nvSpPr>
          <p:spPr>
            <a:xfrm>
              <a:off x="5079356" y="71603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6" name="Oval 105">
              <a:extLst>
                <a:ext uri="{FF2B5EF4-FFF2-40B4-BE49-F238E27FC236}">
                  <a16:creationId xmlns:a16="http://schemas.microsoft.com/office/drawing/2014/main" id="{DC25ED71-38D4-62EA-5EB1-4425A93F56A8}"/>
                </a:ext>
              </a:extLst>
            </p:cNvPr>
            <p:cNvSpPr/>
            <p:nvPr/>
          </p:nvSpPr>
          <p:spPr>
            <a:xfrm>
              <a:off x="5220320" y="133991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7" name="Oval 106">
              <a:extLst>
                <a:ext uri="{FF2B5EF4-FFF2-40B4-BE49-F238E27FC236}">
                  <a16:creationId xmlns:a16="http://schemas.microsoft.com/office/drawing/2014/main" id="{25E36FED-CE43-5209-B67A-A6394008949E}"/>
                </a:ext>
              </a:extLst>
            </p:cNvPr>
            <p:cNvSpPr/>
            <p:nvPr/>
          </p:nvSpPr>
          <p:spPr>
            <a:xfrm>
              <a:off x="5187033" y="184171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8" name="Oval 107">
              <a:extLst>
                <a:ext uri="{FF2B5EF4-FFF2-40B4-BE49-F238E27FC236}">
                  <a16:creationId xmlns:a16="http://schemas.microsoft.com/office/drawing/2014/main" id="{2C7B6677-DCC1-638B-8160-3D1CC1E8EB3E}"/>
                </a:ext>
              </a:extLst>
            </p:cNvPr>
            <p:cNvSpPr/>
            <p:nvPr/>
          </p:nvSpPr>
          <p:spPr>
            <a:xfrm>
              <a:off x="5310015" y="9832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9" name="Oval 108">
              <a:extLst>
                <a:ext uri="{FF2B5EF4-FFF2-40B4-BE49-F238E27FC236}">
                  <a16:creationId xmlns:a16="http://schemas.microsoft.com/office/drawing/2014/main" id="{7CCCEDA7-EDA8-5736-5F49-F6547FB97ACE}"/>
                </a:ext>
              </a:extLst>
            </p:cNvPr>
            <p:cNvSpPr/>
            <p:nvPr/>
          </p:nvSpPr>
          <p:spPr>
            <a:xfrm>
              <a:off x="5327820" y="1566559"/>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0" name="Oval 109">
              <a:extLst>
                <a:ext uri="{FF2B5EF4-FFF2-40B4-BE49-F238E27FC236}">
                  <a16:creationId xmlns:a16="http://schemas.microsoft.com/office/drawing/2014/main" id="{E4E6893B-CEA6-BC29-32D6-997FBEC648F1}"/>
                </a:ext>
              </a:extLst>
            </p:cNvPr>
            <p:cNvSpPr/>
            <p:nvPr/>
          </p:nvSpPr>
          <p:spPr>
            <a:xfrm>
              <a:off x="5321999" y="1794456"/>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1" name="Oval 110">
              <a:extLst>
                <a:ext uri="{FF2B5EF4-FFF2-40B4-BE49-F238E27FC236}">
                  <a16:creationId xmlns:a16="http://schemas.microsoft.com/office/drawing/2014/main" id="{B46F95AD-46CC-8CCB-00EF-BEF93ED64F16}"/>
                </a:ext>
              </a:extLst>
            </p:cNvPr>
            <p:cNvSpPr/>
            <p:nvPr/>
          </p:nvSpPr>
          <p:spPr>
            <a:xfrm>
              <a:off x="5224127" y="241131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2" name="Oval 111">
              <a:extLst>
                <a:ext uri="{FF2B5EF4-FFF2-40B4-BE49-F238E27FC236}">
                  <a16:creationId xmlns:a16="http://schemas.microsoft.com/office/drawing/2014/main" id="{E5D4EF05-9071-85B1-91EA-20857FFC19C7}"/>
                </a:ext>
              </a:extLst>
            </p:cNvPr>
            <p:cNvSpPr/>
            <p:nvPr/>
          </p:nvSpPr>
          <p:spPr>
            <a:xfrm>
              <a:off x="5128294" y="666630"/>
              <a:ext cx="265067"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3" name="Oval 112">
              <a:extLst>
                <a:ext uri="{FF2B5EF4-FFF2-40B4-BE49-F238E27FC236}">
                  <a16:creationId xmlns:a16="http://schemas.microsoft.com/office/drawing/2014/main" id="{630FC73E-EA63-7B93-6105-EE2F897B8E9D}"/>
                </a:ext>
              </a:extLst>
            </p:cNvPr>
            <p:cNvSpPr/>
            <p:nvPr/>
          </p:nvSpPr>
          <p:spPr>
            <a:xfrm rot="1674560">
              <a:off x="5062563" y="1124077"/>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4" name="Oval 113">
              <a:extLst>
                <a:ext uri="{FF2B5EF4-FFF2-40B4-BE49-F238E27FC236}">
                  <a16:creationId xmlns:a16="http://schemas.microsoft.com/office/drawing/2014/main" id="{609DA55F-921B-72F7-B730-79579265C9CC}"/>
                </a:ext>
              </a:extLst>
            </p:cNvPr>
            <p:cNvSpPr/>
            <p:nvPr/>
          </p:nvSpPr>
          <p:spPr>
            <a:xfrm rot="3942739">
              <a:off x="5206037" y="2402918"/>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5" name="Oval 114">
              <a:extLst>
                <a:ext uri="{FF2B5EF4-FFF2-40B4-BE49-F238E27FC236}">
                  <a16:creationId xmlns:a16="http://schemas.microsoft.com/office/drawing/2014/main" id="{25C4D93C-D547-E742-8920-B5621E59F9A5}"/>
                </a:ext>
              </a:extLst>
            </p:cNvPr>
            <p:cNvSpPr/>
            <p:nvPr/>
          </p:nvSpPr>
          <p:spPr>
            <a:xfrm rot="3942739">
              <a:off x="5065358" y="142266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6" name="Oval 115">
              <a:extLst>
                <a:ext uri="{FF2B5EF4-FFF2-40B4-BE49-F238E27FC236}">
                  <a16:creationId xmlns:a16="http://schemas.microsoft.com/office/drawing/2014/main" id="{41A79A0E-3671-1690-3F44-CFDC91A012FF}"/>
                </a:ext>
              </a:extLst>
            </p:cNvPr>
            <p:cNvSpPr/>
            <p:nvPr/>
          </p:nvSpPr>
          <p:spPr>
            <a:xfrm rot="3942739">
              <a:off x="5108815" y="2234919"/>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7" name="Oval 116">
              <a:extLst>
                <a:ext uri="{FF2B5EF4-FFF2-40B4-BE49-F238E27FC236}">
                  <a16:creationId xmlns:a16="http://schemas.microsoft.com/office/drawing/2014/main" id="{7AB4C907-204C-E7B5-5990-0177E58EB74F}"/>
                </a:ext>
              </a:extLst>
            </p:cNvPr>
            <p:cNvSpPr/>
            <p:nvPr/>
          </p:nvSpPr>
          <p:spPr>
            <a:xfrm rot="3942739">
              <a:off x="5168387" y="147574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8" name="Oval 117">
              <a:extLst>
                <a:ext uri="{FF2B5EF4-FFF2-40B4-BE49-F238E27FC236}">
                  <a16:creationId xmlns:a16="http://schemas.microsoft.com/office/drawing/2014/main" id="{AAF8E5D3-FE56-FB2E-2346-C048DC11D04E}"/>
                </a:ext>
              </a:extLst>
            </p:cNvPr>
            <p:cNvSpPr/>
            <p:nvPr/>
          </p:nvSpPr>
          <p:spPr>
            <a:xfrm rot="3942739">
              <a:off x="5033179" y="1061771"/>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9" name="Oval 118">
              <a:extLst>
                <a:ext uri="{FF2B5EF4-FFF2-40B4-BE49-F238E27FC236}">
                  <a16:creationId xmlns:a16="http://schemas.microsoft.com/office/drawing/2014/main" id="{91FA0111-D292-5CEA-E58A-D1E2E78751E7}"/>
                </a:ext>
              </a:extLst>
            </p:cNvPr>
            <p:cNvSpPr/>
            <p:nvPr/>
          </p:nvSpPr>
          <p:spPr>
            <a:xfrm>
              <a:off x="5118986" y="1586930"/>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0" name="Oval 119">
              <a:extLst>
                <a:ext uri="{FF2B5EF4-FFF2-40B4-BE49-F238E27FC236}">
                  <a16:creationId xmlns:a16="http://schemas.microsoft.com/office/drawing/2014/main" id="{0675DBF0-291A-078C-2E32-F9626E1E687A}"/>
                </a:ext>
              </a:extLst>
            </p:cNvPr>
            <p:cNvSpPr/>
            <p:nvPr/>
          </p:nvSpPr>
          <p:spPr>
            <a:xfrm>
              <a:off x="5152978" y="211986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1" name="Oval 120">
              <a:extLst>
                <a:ext uri="{FF2B5EF4-FFF2-40B4-BE49-F238E27FC236}">
                  <a16:creationId xmlns:a16="http://schemas.microsoft.com/office/drawing/2014/main" id="{1BC143DD-5812-C556-D99C-05B3FBD3043C}"/>
                </a:ext>
              </a:extLst>
            </p:cNvPr>
            <p:cNvSpPr/>
            <p:nvPr/>
          </p:nvSpPr>
          <p:spPr>
            <a:xfrm>
              <a:off x="5346160" y="2134240"/>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2" name="Oval 121">
              <a:extLst>
                <a:ext uri="{FF2B5EF4-FFF2-40B4-BE49-F238E27FC236}">
                  <a16:creationId xmlns:a16="http://schemas.microsoft.com/office/drawing/2014/main" id="{5533F2E3-CF16-5D00-5730-8216DE2A1BAA}"/>
                </a:ext>
              </a:extLst>
            </p:cNvPr>
            <p:cNvSpPr/>
            <p:nvPr/>
          </p:nvSpPr>
          <p:spPr>
            <a:xfrm>
              <a:off x="5106151" y="18293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3" name="Oval 122">
              <a:extLst>
                <a:ext uri="{FF2B5EF4-FFF2-40B4-BE49-F238E27FC236}">
                  <a16:creationId xmlns:a16="http://schemas.microsoft.com/office/drawing/2014/main" id="{A6F5E72D-6413-730D-D0C3-AB712520BCA5}"/>
                </a:ext>
              </a:extLst>
            </p:cNvPr>
            <p:cNvSpPr/>
            <p:nvPr/>
          </p:nvSpPr>
          <p:spPr>
            <a:xfrm>
              <a:off x="5264652" y="705341"/>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124" name="Group 123">
            <a:extLst>
              <a:ext uri="{FF2B5EF4-FFF2-40B4-BE49-F238E27FC236}">
                <a16:creationId xmlns:a16="http://schemas.microsoft.com/office/drawing/2014/main" id="{F49C48D7-9BD8-333C-730D-6D5E4EC0CDCA}"/>
              </a:ext>
            </a:extLst>
          </p:cNvPr>
          <p:cNvGrpSpPr/>
          <p:nvPr/>
        </p:nvGrpSpPr>
        <p:grpSpPr>
          <a:xfrm>
            <a:off x="6347626" y="239746"/>
            <a:ext cx="354068" cy="1514520"/>
            <a:chOff x="6633355" y="698930"/>
            <a:chExt cx="472090" cy="2019360"/>
          </a:xfrm>
        </p:grpSpPr>
        <p:sp>
          <p:nvSpPr>
            <p:cNvPr id="125" name="Oval 124">
              <a:extLst>
                <a:ext uri="{FF2B5EF4-FFF2-40B4-BE49-F238E27FC236}">
                  <a16:creationId xmlns:a16="http://schemas.microsoft.com/office/drawing/2014/main" id="{6756412D-A075-19B7-1CFB-748CC07CA4ED}"/>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6" name="Oval 125">
              <a:extLst>
                <a:ext uri="{FF2B5EF4-FFF2-40B4-BE49-F238E27FC236}">
                  <a16:creationId xmlns:a16="http://schemas.microsoft.com/office/drawing/2014/main" id="{840B6CDF-4354-41A3-BA3E-47BCB39A22B5}"/>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7" name="Oval 126">
              <a:extLst>
                <a:ext uri="{FF2B5EF4-FFF2-40B4-BE49-F238E27FC236}">
                  <a16:creationId xmlns:a16="http://schemas.microsoft.com/office/drawing/2014/main" id="{7782E460-11F4-C828-0A36-5F25A5066054}"/>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8" name="Oval 127">
              <a:extLst>
                <a:ext uri="{FF2B5EF4-FFF2-40B4-BE49-F238E27FC236}">
                  <a16:creationId xmlns:a16="http://schemas.microsoft.com/office/drawing/2014/main" id="{EB2B6F6F-27EB-A0CD-6316-1C0BB39CF681}"/>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9" name="Oval 128">
              <a:extLst>
                <a:ext uri="{FF2B5EF4-FFF2-40B4-BE49-F238E27FC236}">
                  <a16:creationId xmlns:a16="http://schemas.microsoft.com/office/drawing/2014/main" id="{8F933FEE-989B-9E9F-B58B-F30FBF38E9DF}"/>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0" name="Oval 129">
              <a:extLst>
                <a:ext uri="{FF2B5EF4-FFF2-40B4-BE49-F238E27FC236}">
                  <a16:creationId xmlns:a16="http://schemas.microsoft.com/office/drawing/2014/main" id="{3F20AF02-5505-2EAC-9824-130B71050EEA}"/>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1" name="Oval 130">
              <a:extLst>
                <a:ext uri="{FF2B5EF4-FFF2-40B4-BE49-F238E27FC236}">
                  <a16:creationId xmlns:a16="http://schemas.microsoft.com/office/drawing/2014/main" id="{51E135D1-417F-C7CE-1FAA-F94A47E76D19}"/>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2" name="Oval 131">
              <a:extLst>
                <a:ext uri="{FF2B5EF4-FFF2-40B4-BE49-F238E27FC236}">
                  <a16:creationId xmlns:a16="http://schemas.microsoft.com/office/drawing/2014/main" id="{BFA38EE5-F770-E5C1-8DDE-8164D6D8DD8A}"/>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3" name="Oval 132">
              <a:extLst>
                <a:ext uri="{FF2B5EF4-FFF2-40B4-BE49-F238E27FC236}">
                  <a16:creationId xmlns:a16="http://schemas.microsoft.com/office/drawing/2014/main" id="{688175ED-E9AA-5DE0-648B-B02622A14E3C}"/>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4" name="Oval 133">
              <a:extLst>
                <a:ext uri="{FF2B5EF4-FFF2-40B4-BE49-F238E27FC236}">
                  <a16:creationId xmlns:a16="http://schemas.microsoft.com/office/drawing/2014/main" id="{304F2CA1-6864-39AF-A41B-04A4F419B57E}"/>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5" name="Oval 134">
              <a:extLst>
                <a:ext uri="{FF2B5EF4-FFF2-40B4-BE49-F238E27FC236}">
                  <a16:creationId xmlns:a16="http://schemas.microsoft.com/office/drawing/2014/main" id="{AC600246-5D43-22C0-8BC9-968A9E7DE5E6}"/>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6" name="Oval 135">
              <a:extLst>
                <a:ext uri="{FF2B5EF4-FFF2-40B4-BE49-F238E27FC236}">
                  <a16:creationId xmlns:a16="http://schemas.microsoft.com/office/drawing/2014/main" id="{400B1B76-795A-E21F-5EF9-3B6A8167D762}"/>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7" name="Oval 136">
              <a:extLst>
                <a:ext uri="{FF2B5EF4-FFF2-40B4-BE49-F238E27FC236}">
                  <a16:creationId xmlns:a16="http://schemas.microsoft.com/office/drawing/2014/main" id="{2B5BE19C-6CA4-7DCE-2C84-2DC91584F92B}"/>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8" name="Oval 137">
              <a:extLst>
                <a:ext uri="{FF2B5EF4-FFF2-40B4-BE49-F238E27FC236}">
                  <a16:creationId xmlns:a16="http://schemas.microsoft.com/office/drawing/2014/main" id="{0577F302-AD95-FB80-0738-0F2EEB840589}"/>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9" name="Oval 138">
              <a:extLst>
                <a:ext uri="{FF2B5EF4-FFF2-40B4-BE49-F238E27FC236}">
                  <a16:creationId xmlns:a16="http://schemas.microsoft.com/office/drawing/2014/main" id="{2763577C-845B-B9B5-E584-4DC2359624F0}"/>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0" name="Oval 139">
              <a:extLst>
                <a:ext uri="{FF2B5EF4-FFF2-40B4-BE49-F238E27FC236}">
                  <a16:creationId xmlns:a16="http://schemas.microsoft.com/office/drawing/2014/main" id="{061894B2-BDAC-B140-D334-0A545410DF92}"/>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1" name="Oval 140">
              <a:extLst>
                <a:ext uri="{FF2B5EF4-FFF2-40B4-BE49-F238E27FC236}">
                  <a16:creationId xmlns:a16="http://schemas.microsoft.com/office/drawing/2014/main" id="{77F84313-907F-5EE4-F3D7-A0DED814E48D}"/>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2" name="Oval 141">
              <a:extLst>
                <a:ext uri="{FF2B5EF4-FFF2-40B4-BE49-F238E27FC236}">
                  <a16:creationId xmlns:a16="http://schemas.microsoft.com/office/drawing/2014/main" id="{9984ABBC-FF13-B1A0-F990-0CC4903767B0}"/>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3" name="Oval 142">
              <a:extLst>
                <a:ext uri="{FF2B5EF4-FFF2-40B4-BE49-F238E27FC236}">
                  <a16:creationId xmlns:a16="http://schemas.microsoft.com/office/drawing/2014/main" id="{05387AE8-6109-8505-447C-6D436C3BBE00}"/>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144" name="Group 143">
            <a:extLst>
              <a:ext uri="{FF2B5EF4-FFF2-40B4-BE49-F238E27FC236}">
                <a16:creationId xmlns:a16="http://schemas.microsoft.com/office/drawing/2014/main" id="{EE3D00B7-204D-0A99-3A23-310C37A96AF4}"/>
              </a:ext>
            </a:extLst>
          </p:cNvPr>
          <p:cNvGrpSpPr/>
          <p:nvPr/>
        </p:nvGrpSpPr>
        <p:grpSpPr>
          <a:xfrm>
            <a:off x="5096322" y="5204562"/>
            <a:ext cx="378610" cy="1509896"/>
            <a:chOff x="5031332" y="666630"/>
            <a:chExt cx="504813" cy="2013195"/>
          </a:xfrm>
        </p:grpSpPr>
        <p:sp>
          <p:nvSpPr>
            <p:cNvPr id="145" name="Oval 144">
              <a:extLst>
                <a:ext uri="{FF2B5EF4-FFF2-40B4-BE49-F238E27FC236}">
                  <a16:creationId xmlns:a16="http://schemas.microsoft.com/office/drawing/2014/main" id="{4CCE5EFD-4BFD-1C71-AD81-EA2ADC01828D}"/>
                </a:ext>
              </a:extLst>
            </p:cNvPr>
            <p:cNvSpPr/>
            <p:nvPr/>
          </p:nvSpPr>
          <p:spPr>
            <a:xfrm rot="16200000">
              <a:off x="5020536" y="2319182"/>
              <a:ext cx="189596" cy="132009"/>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6" name="Oval 145">
              <a:extLst>
                <a:ext uri="{FF2B5EF4-FFF2-40B4-BE49-F238E27FC236}">
                  <a16:creationId xmlns:a16="http://schemas.microsoft.com/office/drawing/2014/main" id="{74E3B7F1-66A4-2674-DCCE-52A3D8330FD3}"/>
                </a:ext>
              </a:extLst>
            </p:cNvPr>
            <p:cNvSpPr/>
            <p:nvPr/>
          </p:nvSpPr>
          <p:spPr>
            <a:xfrm>
              <a:off x="5092621" y="1971405"/>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7" name="Oval 146">
              <a:extLst>
                <a:ext uri="{FF2B5EF4-FFF2-40B4-BE49-F238E27FC236}">
                  <a16:creationId xmlns:a16="http://schemas.microsoft.com/office/drawing/2014/main" id="{A476A638-DAFC-4258-F943-56F19202D6ED}"/>
                </a:ext>
              </a:extLst>
            </p:cNvPr>
            <p:cNvSpPr/>
            <p:nvPr/>
          </p:nvSpPr>
          <p:spPr>
            <a:xfrm>
              <a:off x="5265208" y="108038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8" name="Oval 147">
              <a:extLst>
                <a:ext uri="{FF2B5EF4-FFF2-40B4-BE49-F238E27FC236}">
                  <a16:creationId xmlns:a16="http://schemas.microsoft.com/office/drawing/2014/main" id="{49885CE4-5905-AFFC-B968-3DEA94F71902}"/>
                </a:ext>
              </a:extLst>
            </p:cNvPr>
            <p:cNvSpPr/>
            <p:nvPr/>
          </p:nvSpPr>
          <p:spPr>
            <a:xfrm>
              <a:off x="5144876" y="886631"/>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9" name="Oval 148">
              <a:extLst>
                <a:ext uri="{FF2B5EF4-FFF2-40B4-BE49-F238E27FC236}">
                  <a16:creationId xmlns:a16="http://schemas.microsoft.com/office/drawing/2014/main" id="{5A81D4BA-FFA1-7502-AF80-4B3725B362B8}"/>
                </a:ext>
              </a:extLst>
            </p:cNvPr>
            <p:cNvSpPr/>
            <p:nvPr/>
          </p:nvSpPr>
          <p:spPr>
            <a:xfrm>
              <a:off x="5101264" y="2356549"/>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0" name="Oval 149">
              <a:extLst>
                <a:ext uri="{FF2B5EF4-FFF2-40B4-BE49-F238E27FC236}">
                  <a16:creationId xmlns:a16="http://schemas.microsoft.com/office/drawing/2014/main" id="{D8194AFE-F5F9-DCCB-BB0E-3ABC4270B8BD}"/>
                </a:ext>
              </a:extLst>
            </p:cNvPr>
            <p:cNvSpPr/>
            <p:nvPr/>
          </p:nvSpPr>
          <p:spPr>
            <a:xfrm>
              <a:off x="5079356" y="71603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1" name="Oval 150">
              <a:extLst>
                <a:ext uri="{FF2B5EF4-FFF2-40B4-BE49-F238E27FC236}">
                  <a16:creationId xmlns:a16="http://schemas.microsoft.com/office/drawing/2014/main" id="{DF398E56-75CA-BC8E-7678-47EB387C4D98}"/>
                </a:ext>
              </a:extLst>
            </p:cNvPr>
            <p:cNvSpPr/>
            <p:nvPr/>
          </p:nvSpPr>
          <p:spPr>
            <a:xfrm>
              <a:off x="5220320" y="133991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2" name="Oval 151">
              <a:extLst>
                <a:ext uri="{FF2B5EF4-FFF2-40B4-BE49-F238E27FC236}">
                  <a16:creationId xmlns:a16="http://schemas.microsoft.com/office/drawing/2014/main" id="{6D4FC02C-82A7-94FE-C190-4B1A39A4B5E7}"/>
                </a:ext>
              </a:extLst>
            </p:cNvPr>
            <p:cNvSpPr/>
            <p:nvPr/>
          </p:nvSpPr>
          <p:spPr>
            <a:xfrm>
              <a:off x="5187033" y="184171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3" name="Oval 152">
              <a:extLst>
                <a:ext uri="{FF2B5EF4-FFF2-40B4-BE49-F238E27FC236}">
                  <a16:creationId xmlns:a16="http://schemas.microsoft.com/office/drawing/2014/main" id="{A49C9D9C-C20B-BC14-7B1A-CA9E6B78389C}"/>
                </a:ext>
              </a:extLst>
            </p:cNvPr>
            <p:cNvSpPr/>
            <p:nvPr/>
          </p:nvSpPr>
          <p:spPr>
            <a:xfrm>
              <a:off x="5310015" y="9832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4" name="Oval 153">
              <a:extLst>
                <a:ext uri="{FF2B5EF4-FFF2-40B4-BE49-F238E27FC236}">
                  <a16:creationId xmlns:a16="http://schemas.microsoft.com/office/drawing/2014/main" id="{AF2D3CE1-090B-6362-AB5C-BD35140C02E9}"/>
                </a:ext>
              </a:extLst>
            </p:cNvPr>
            <p:cNvSpPr/>
            <p:nvPr/>
          </p:nvSpPr>
          <p:spPr>
            <a:xfrm>
              <a:off x="5327820" y="1566559"/>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5" name="Oval 154">
              <a:extLst>
                <a:ext uri="{FF2B5EF4-FFF2-40B4-BE49-F238E27FC236}">
                  <a16:creationId xmlns:a16="http://schemas.microsoft.com/office/drawing/2014/main" id="{34103796-DD12-A7D0-6C16-34D78DD735FC}"/>
                </a:ext>
              </a:extLst>
            </p:cNvPr>
            <p:cNvSpPr/>
            <p:nvPr/>
          </p:nvSpPr>
          <p:spPr>
            <a:xfrm>
              <a:off x="5321999" y="1794456"/>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6" name="Oval 155">
              <a:extLst>
                <a:ext uri="{FF2B5EF4-FFF2-40B4-BE49-F238E27FC236}">
                  <a16:creationId xmlns:a16="http://schemas.microsoft.com/office/drawing/2014/main" id="{457C34F7-A864-0741-D786-5AACCACB0580}"/>
                </a:ext>
              </a:extLst>
            </p:cNvPr>
            <p:cNvSpPr/>
            <p:nvPr/>
          </p:nvSpPr>
          <p:spPr>
            <a:xfrm>
              <a:off x="5224127" y="241131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7" name="Oval 156">
              <a:extLst>
                <a:ext uri="{FF2B5EF4-FFF2-40B4-BE49-F238E27FC236}">
                  <a16:creationId xmlns:a16="http://schemas.microsoft.com/office/drawing/2014/main" id="{93A4E001-D088-3396-FC7D-43B7E1CAF6CD}"/>
                </a:ext>
              </a:extLst>
            </p:cNvPr>
            <p:cNvSpPr/>
            <p:nvPr/>
          </p:nvSpPr>
          <p:spPr>
            <a:xfrm>
              <a:off x="5128294" y="666630"/>
              <a:ext cx="265067"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8" name="Oval 157">
              <a:extLst>
                <a:ext uri="{FF2B5EF4-FFF2-40B4-BE49-F238E27FC236}">
                  <a16:creationId xmlns:a16="http://schemas.microsoft.com/office/drawing/2014/main" id="{AD205755-07F1-2633-10E8-CF34246116A6}"/>
                </a:ext>
              </a:extLst>
            </p:cNvPr>
            <p:cNvSpPr/>
            <p:nvPr/>
          </p:nvSpPr>
          <p:spPr>
            <a:xfrm rot="1674560">
              <a:off x="5062563" y="1124077"/>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9" name="Oval 158">
              <a:extLst>
                <a:ext uri="{FF2B5EF4-FFF2-40B4-BE49-F238E27FC236}">
                  <a16:creationId xmlns:a16="http://schemas.microsoft.com/office/drawing/2014/main" id="{F8706AF3-ECEA-D5EB-4263-BF4FAC87BB8F}"/>
                </a:ext>
              </a:extLst>
            </p:cNvPr>
            <p:cNvSpPr/>
            <p:nvPr/>
          </p:nvSpPr>
          <p:spPr>
            <a:xfrm rot="3942739">
              <a:off x="5206037" y="2402918"/>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0" name="Oval 159">
              <a:extLst>
                <a:ext uri="{FF2B5EF4-FFF2-40B4-BE49-F238E27FC236}">
                  <a16:creationId xmlns:a16="http://schemas.microsoft.com/office/drawing/2014/main" id="{12D304EB-CE53-4109-8F04-EBB580722715}"/>
                </a:ext>
              </a:extLst>
            </p:cNvPr>
            <p:cNvSpPr/>
            <p:nvPr/>
          </p:nvSpPr>
          <p:spPr>
            <a:xfrm rot="3942739">
              <a:off x="5065358" y="142266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1" name="Oval 160">
              <a:extLst>
                <a:ext uri="{FF2B5EF4-FFF2-40B4-BE49-F238E27FC236}">
                  <a16:creationId xmlns:a16="http://schemas.microsoft.com/office/drawing/2014/main" id="{78F705E7-8180-C440-40AC-8C6FD18C1B09}"/>
                </a:ext>
              </a:extLst>
            </p:cNvPr>
            <p:cNvSpPr/>
            <p:nvPr/>
          </p:nvSpPr>
          <p:spPr>
            <a:xfrm rot="3942739">
              <a:off x="5108815" y="2234919"/>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2" name="Oval 161">
              <a:extLst>
                <a:ext uri="{FF2B5EF4-FFF2-40B4-BE49-F238E27FC236}">
                  <a16:creationId xmlns:a16="http://schemas.microsoft.com/office/drawing/2014/main" id="{7EBD1FE0-1AC1-8BCC-F4E2-6D7BD4153091}"/>
                </a:ext>
              </a:extLst>
            </p:cNvPr>
            <p:cNvSpPr/>
            <p:nvPr/>
          </p:nvSpPr>
          <p:spPr>
            <a:xfrm rot="3942739">
              <a:off x="5168387" y="147574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3" name="Oval 162">
              <a:extLst>
                <a:ext uri="{FF2B5EF4-FFF2-40B4-BE49-F238E27FC236}">
                  <a16:creationId xmlns:a16="http://schemas.microsoft.com/office/drawing/2014/main" id="{5489A4CA-5325-EC31-8FFB-8D819463061D}"/>
                </a:ext>
              </a:extLst>
            </p:cNvPr>
            <p:cNvSpPr/>
            <p:nvPr/>
          </p:nvSpPr>
          <p:spPr>
            <a:xfrm rot="3942739">
              <a:off x="5033179" y="1061771"/>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4" name="Oval 163">
              <a:extLst>
                <a:ext uri="{FF2B5EF4-FFF2-40B4-BE49-F238E27FC236}">
                  <a16:creationId xmlns:a16="http://schemas.microsoft.com/office/drawing/2014/main" id="{879B03ED-C727-E99C-55DC-A123990BD79A}"/>
                </a:ext>
              </a:extLst>
            </p:cNvPr>
            <p:cNvSpPr/>
            <p:nvPr/>
          </p:nvSpPr>
          <p:spPr>
            <a:xfrm>
              <a:off x="5118986" y="1586930"/>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5" name="Oval 164">
              <a:extLst>
                <a:ext uri="{FF2B5EF4-FFF2-40B4-BE49-F238E27FC236}">
                  <a16:creationId xmlns:a16="http://schemas.microsoft.com/office/drawing/2014/main" id="{817B7F6D-9B56-CFE7-7CB3-EAE657BA902B}"/>
                </a:ext>
              </a:extLst>
            </p:cNvPr>
            <p:cNvSpPr/>
            <p:nvPr/>
          </p:nvSpPr>
          <p:spPr>
            <a:xfrm>
              <a:off x="5152978" y="211986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6" name="Oval 165">
              <a:extLst>
                <a:ext uri="{FF2B5EF4-FFF2-40B4-BE49-F238E27FC236}">
                  <a16:creationId xmlns:a16="http://schemas.microsoft.com/office/drawing/2014/main" id="{5506E163-EC78-5953-A699-2D93AC6D1FA3}"/>
                </a:ext>
              </a:extLst>
            </p:cNvPr>
            <p:cNvSpPr/>
            <p:nvPr/>
          </p:nvSpPr>
          <p:spPr>
            <a:xfrm>
              <a:off x="5346160" y="2134240"/>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7" name="Oval 166">
              <a:extLst>
                <a:ext uri="{FF2B5EF4-FFF2-40B4-BE49-F238E27FC236}">
                  <a16:creationId xmlns:a16="http://schemas.microsoft.com/office/drawing/2014/main" id="{E88812A0-CC73-48BC-C100-E9AC7EBC1F9A}"/>
                </a:ext>
              </a:extLst>
            </p:cNvPr>
            <p:cNvSpPr/>
            <p:nvPr/>
          </p:nvSpPr>
          <p:spPr>
            <a:xfrm>
              <a:off x="5106151" y="18293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8" name="Oval 167">
              <a:extLst>
                <a:ext uri="{FF2B5EF4-FFF2-40B4-BE49-F238E27FC236}">
                  <a16:creationId xmlns:a16="http://schemas.microsoft.com/office/drawing/2014/main" id="{36775F2B-B071-9BB6-E17E-1EBAF1D7B0BF}"/>
                </a:ext>
              </a:extLst>
            </p:cNvPr>
            <p:cNvSpPr/>
            <p:nvPr/>
          </p:nvSpPr>
          <p:spPr>
            <a:xfrm>
              <a:off x="5264652" y="705341"/>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169" name="Group 168">
            <a:extLst>
              <a:ext uri="{FF2B5EF4-FFF2-40B4-BE49-F238E27FC236}">
                <a16:creationId xmlns:a16="http://schemas.microsoft.com/office/drawing/2014/main" id="{7A58B257-D617-3BA5-6274-AEF598EDF00E}"/>
              </a:ext>
            </a:extLst>
          </p:cNvPr>
          <p:cNvGrpSpPr/>
          <p:nvPr/>
        </p:nvGrpSpPr>
        <p:grpSpPr>
          <a:xfrm>
            <a:off x="6403734" y="5206955"/>
            <a:ext cx="354068" cy="1514520"/>
            <a:chOff x="6633355" y="698930"/>
            <a:chExt cx="472090" cy="2019360"/>
          </a:xfrm>
        </p:grpSpPr>
        <p:sp>
          <p:nvSpPr>
            <p:cNvPr id="170" name="Oval 169">
              <a:extLst>
                <a:ext uri="{FF2B5EF4-FFF2-40B4-BE49-F238E27FC236}">
                  <a16:creationId xmlns:a16="http://schemas.microsoft.com/office/drawing/2014/main" id="{A970F65B-4C68-40CB-5CAF-19A93E4C8AA6}"/>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1" name="Oval 170">
              <a:extLst>
                <a:ext uri="{FF2B5EF4-FFF2-40B4-BE49-F238E27FC236}">
                  <a16:creationId xmlns:a16="http://schemas.microsoft.com/office/drawing/2014/main" id="{7692B9F4-07A9-ADDD-A6EF-BA01A9BB4DBE}"/>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2" name="Oval 171">
              <a:extLst>
                <a:ext uri="{FF2B5EF4-FFF2-40B4-BE49-F238E27FC236}">
                  <a16:creationId xmlns:a16="http://schemas.microsoft.com/office/drawing/2014/main" id="{4891E49B-C210-0A71-95B0-5530C3A70BBB}"/>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3" name="Oval 172">
              <a:extLst>
                <a:ext uri="{FF2B5EF4-FFF2-40B4-BE49-F238E27FC236}">
                  <a16:creationId xmlns:a16="http://schemas.microsoft.com/office/drawing/2014/main" id="{FE6FA653-E42F-5557-11C0-F3ED73C48581}"/>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4" name="Oval 173">
              <a:extLst>
                <a:ext uri="{FF2B5EF4-FFF2-40B4-BE49-F238E27FC236}">
                  <a16:creationId xmlns:a16="http://schemas.microsoft.com/office/drawing/2014/main" id="{6395BEF6-9843-2DAD-9BE9-14975F42B7B8}"/>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5" name="Oval 174">
              <a:extLst>
                <a:ext uri="{FF2B5EF4-FFF2-40B4-BE49-F238E27FC236}">
                  <a16:creationId xmlns:a16="http://schemas.microsoft.com/office/drawing/2014/main" id="{5461D033-0DB6-696F-AD4B-E8F24708E4FA}"/>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6" name="Oval 175">
              <a:extLst>
                <a:ext uri="{FF2B5EF4-FFF2-40B4-BE49-F238E27FC236}">
                  <a16:creationId xmlns:a16="http://schemas.microsoft.com/office/drawing/2014/main" id="{C32DD741-8F10-9131-212F-5040E334DEEC}"/>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7" name="Oval 176">
              <a:extLst>
                <a:ext uri="{FF2B5EF4-FFF2-40B4-BE49-F238E27FC236}">
                  <a16:creationId xmlns:a16="http://schemas.microsoft.com/office/drawing/2014/main" id="{0033BC87-AE74-D8A9-197E-F3247FA415EA}"/>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8" name="Oval 177">
              <a:extLst>
                <a:ext uri="{FF2B5EF4-FFF2-40B4-BE49-F238E27FC236}">
                  <a16:creationId xmlns:a16="http://schemas.microsoft.com/office/drawing/2014/main" id="{985FCE84-91F6-F777-54F8-ADD0BE24C7A0}"/>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9" name="Oval 178">
              <a:extLst>
                <a:ext uri="{FF2B5EF4-FFF2-40B4-BE49-F238E27FC236}">
                  <a16:creationId xmlns:a16="http://schemas.microsoft.com/office/drawing/2014/main" id="{B8202697-A6D0-ED2C-F0E6-FAA4D5CCA03F}"/>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0" name="Oval 179">
              <a:extLst>
                <a:ext uri="{FF2B5EF4-FFF2-40B4-BE49-F238E27FC236}">
                  <a16:creationId xmlns:a16="http://schemas.microsoft.com/office/drawing/2014/main" id="{53206896-1220-6C78-EECA-DF9EC6842B5D}"/>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1" name="Oval 180">
              <a:extLst>
                <a:ext uri="{FF2B5EF4-FFF2-40B4-BE49-F238E27FC236}">
                  <a16:creationId xmlns:a16="http://schemas.microsoft.com/office/drawing/2014/main" id="{4389D295-B88E-1713-C32D-AD4E7AA2C797}"/>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2" name="Oval 181">
              <a:extLst>
                <a:ext uri="{FF2B5EF4-FFF2-40B4-BE49-F238E27FC236}">
                  <a16:creationId xmlns:a16="http://schemas.microsoft.com/office/drawing/2014/main" id="{5BC6BC7B-0DF1-AE83-D67C-FD0C9292704D}"/>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3" name="Oval 182">
              <a:extLst>
                <a:ext uri="{FF2B5EF4-FFF2-40B4-BE49-F238E27FC236}">
                  <a16:creationId xmlns:a16="http://schemas.microsoft.com/office/drawing/2014/main" id="{C732AFC8-D41E-CE25-DFBE-2A60538D91C3}"/>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4" name="Oval 183">
              <a:extLst>
                <a:ext uri="{FF2B5EF4-FFF2-40B4-BE49-F238E27FC236}">
                  <a16:creationId xmlns:a16="http://schemas.microsoft.com/office/drawing/2014/main" id="{03F669DE-7A3E-1FF0-4C2D-8E8C58199126}"/>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5" name="Oval 184">
              <a:extLst>
                <a:ext uri="{FF2B5EF4-FFF2-40B4-BE49-F238E27FC236}">
                  <a16:creationId xmlns:a16="http://schemas.microsoft.com/office/drawing/2014/main" id="{CD60ED3D-E0F6-1F6E-6BF1-CD909583EC66}"/>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6" name="Oval 185">
              <a:extLst>
                <a:ext uri="{FF2B5EF4-FFF2-40B4-BE49-F238E27FC236}">
                  <a16:creationId xmlns:a16="http://schemas.microsoft.com/office/drawing/2014/main" id="{1FE7A78F-B5B6-7BCD-CFB8-7BFDEF4136CD}"/>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7" name="Oval 186">
              <a:extLst>
                <a:ext uri="{FF2B5EF4-FFF2-40B4-BE49-F238E27FC236}">
                  <a16:creationId xmlns:a16="http://schemas.microsoft.com/office/drawing/2014/main" id="{0B656CC8-DF3E-8E83-4B69-2E6282041106}"/>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8" name="Oval 187">
              <a:extLst>
                <a:ext uri="{FF2B5EF4-FFF2-40B4-BE49-F238E27FC236}">
                  <a16:creationId xmlns:a16="http://schemas.microsoft.com/office/drawing/2014/main" id="{663461A2-3EFD-EC9E-9CC1-3E961F9A605C}"/>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189" name="Group 188">
            <a:extLst>
              <a:ext uri="{FF2B5EF4-FFF2-40B4-BE49-F238E27FC236}">
                <a16:creationId xmlns:a16="http://schemas.microsoft.com/office/drawing/2014/main" id="{E940B15E-807B-44B1-2BEB-5DA65A551C44}"/>
              </a:ext>
            </a:extLst>
          </p:cNvPr>
          <p:cNvGrpSpPr/>
          <p:nvPr/>
        </p:nvGrpSpPr>
        <p:grpSpPr>
          <a:xfrm>
            <a:off x="5118447" y="929070"/>
            <a:ext cx="1569534" cy="1339090"/>
            <a:chOff x="3757492" y="1002209"/>
            <a:chExt cx="1569534" cy="1339090"/>
          </a:xfrm>
        </p:grpSpPr>
        <p:grpSp>
          <p:nvGrpSpPr>
            <p:cNvPr id="190" name="Group 189">
              <a:extLst>
                <a:ext uri="{FF2B5EF4-FFF2-40B4-BE49-F238E27FC236}">
                  <a16:creationId xmlns:a16="http://schemas.microsoft.com/office/drawing/2014/main" id="{A8A53FAF-5916-4AC9-7A62-575AAB1B82AF}"/>
                </a:ext>
              </a:extLst>
            </p:cNvPr>
            <p:cNvGrpSpPr/>
            <p:nvPr/>
          </p:nvGrpSpPr>
          <p:grpSpPr>
            <a:xfrm rot="5400000">
              <a:off x="4384531" y="1407005"/>
              <a:ext cx="354068" cy="1514520"/>
              <a:chOff x="6633355" y="698930"/>
              <a:chExt cx="472090" cy="2019360"/>
            </a:xfrm>
          </p:grpSpPr>
          <p:sp>
            <p:nvSpPr>
              <p:cNvPr id="231" name="Oval 230">
                <a:extLst>
                  <a:ext uri="{FF2B5EF4-FFF2-40B4-BE49-F238E27FC236}">
                    <a16:creationId xmlns:a16="http://schemas.microsoft.com/office/drawing/2014/main" id="{7C7612F2-55C4-B661-1303-265B28995C2B}"/>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2" name="Oval 231">
                <a:extLst>
                  <a:ext uri="{FF2B5EF4-FFF2-40B4-BE49-F238E27FC236}">
                    <a16:creationId xmlns:a16="http://schemas.microsoft.com/office/drawing/2014/main" id="{7E78575E-0B1C-F42C-1761-5B070559CA81}"/>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3" name="Oval 232">
                <a:extLst>
                  <a:ext uri="{FF2B5EF4-FFF2-40B4-BE49-F238E27FC236}">
                    <a16:creationId xmlns:a16="http://schemas.microsoft.com/office/drawing/2014/main" id="{BF2E3A99-2FE9-8B30-C291-FDDECA93F7D6}"/>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4" name="Oval 233">
                <a:extLst>
                  <a:ext uri="{FF2B5EF4-FFF2-40B4-BE49-F238E27FC236}">
                    <a16:creationId xmlns:a16="http://schemas.microsoft.com/office/drawing/2014/main" id="{1E432FDF-71CE-CA80-8F46-42ECDD22E932}"/>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5" name="Oval 234">
                <a:extLst>
                  <a:ext uri="{FF2B5EF4-FFF2-40B4-BE49-F238E27FC236}">
                    <a16:creationId xmlns:a16="http://schemas.microsoft.com/office/drawing/2014/main" id="{3C432109-96CF-66B6-BCA6-65D14A716D8B}"/>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6" name="Oval 235">
                <a:extLst>
                  <a:ext uri="{FF2B5EF4-FFF2-40B4-BE49-F238E27FC236}">
                    <a16:creationId xmlns:a16="http://schemas.microsoft.com/office/drawing/2014/main" id="{805C3988-C037-BBBB-01B4-850278BF2A30}"/>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7" name="Oval 236">
                <a:extLst>
                  <a:ext uri="{FF2B5EF4-FFF2-40B4-BE49-F238E27FC236}">
                    <a16:creationId xmlns:a16="http://schemas.microsoft.com/office/drawing/2014/main" id="{95749F42-A82C-180B-D421-55CBAA2780DC}"/>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8" name="Oval 237">
                <a:extLst>
                  <a:ext uri="{FF2B5EF4-FFF2-40B4-BE49-F238E27FC236}">
                    <a16:creationId xmlns:a16="http://schemas.microsoft.com/office/drawing/2014/main" id="{C8E7413F-23A8-26EC-1C12-7970A8588D03}"/>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9" name="Oval 238">
                <a:extLst>
                  <a:ext uri="{FF2B5EF4-FFF2-40B4-BE49-F238E27FC236}">
                    <a16:creationId xmlns:a16="http://schemas.microsoft.com/office/drawing/2014/main" id="{44D89E73-1FCA-6096-C32B-6F89B04E9CBE}"/>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0" name="Oval 239">
                <a:extLst>
                  <a:ext uri="{FF2B5EF4-FFF2-40B4-BE49-F238E27FC236}">
                    <a16:creationId xmlns:a16="http://schemas.microsoft.com/office/drawing/2014/main" id="{5875A4AC-19C9-2C75-02A6-49252AFA01F5}"/>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1" name="Oval 240">
                <a:extLst>
                  <a:ext uri="{FF2B5EF4-FFF2-40B4-BE49-F238E27FC236}">
                    <a16:creationId xmlns:a16="http://schemas.microsoft.com/office/drawing/2014/main" id="{ED897304-B644-4A05-84B5-2FB262CB3FC9}"/>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2" name="Oval 241">
                <a:extLst>
                  <a:ext uri="{FF2B5EF4-FFF2-40B4-BE49-F238E27FC236}">
                    <a16:creationId xmlns:a16="http://schemas.microsoft.com/office/drawing/2014/main" id="{00EBFB5A-3C05-805C-AB26-923E7F20B1DD}"/>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3" name="Oval 242">
                <a:extLst>
                  <a:ext uri="{FF2B5EF4-FFF2-40B4-BE49-F238E27FC236}">
                    <a16:creationId xmlns:a16="http://schemas.microsoft.com/office/drawing/2014/main" id="{11AE72B0-5157-1293-AF32-24955DB5FF0F}"/>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4" name="Oval 243">
                <a:extLst>
                  <a:ext uri="{FF2B5EF4-FFF2-40B4-BE49-F238E27FC236}">
                    <a16:creationId xmlns:a16="http://schemas.microsoft.com/office/drawing/2014/main" id="{7A39F844-48CD-D2DB-59F7-AB31D658D5E3}"/>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5" name="Oval 244">
                <a:extLst>
                  <a:ext uri="{FF2B5EF4-FFF2-40B4-BE49-F238E27FC236}">
                    <a16:creationId xmlns:a16="http://schemas.microsoft.com/office/drawing/2014/main" id="{E0D40372-5F92-27FE-3A4B-796326AB0F07}"/>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6" name="Oval 245">
                <a:extLst>
                  <a:ext uri="{FF2B5EF4-FFF2-40B4-BE49-F238E27FC236}">
                    <a16:creationId xmlns:a16="http://schemas.microsoft.com/office/drawing/2014/main" id="{8F11B1BD-C467-C11F-1FEE-F486C719E8B6}"/>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7" name="Oval 246">
                <a:extLst>
                  <a:ext uri="{FF2B5EF4-FFF2-40B4-BE49-F238E27FC236}">
                    <a16:creationId xmlns:a16="http://schemas.microsoft.com/office/drawing/2014/main" id="{50D506B9-FB23-E158-81A3-1DA015CB3B13}"/>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8" name="Oval 247">
                <a:extLst>
                  <a:ext uri="{FF2B5EF4-FFF2-40B4-BE49-F238E27FC236}">
                    <a16:creationId xmlns:a16="http://schemas.microsoft.com/office/drawing/2014/main" id="{93C88155-BAF9-44FE-7C0D-135510AFACA6}"/>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9" name="Oval 248">
                <a:extLst>
                  <a:ext uri="{FF2B5EF4-FFF2-40B4-BE49-F238E27FC236}">
                    <a16:creationId xmlns:a16="http://schemas.microsoft.com/office/drawing/2014/main" id="{C49ED29E-631C-0D76-7049-59C5A57B168E}"/>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191" name="Group 190">
              <a:extLst>
                <a:ext uri="{FF2B5EF4-FFF2-40B4-BE49-F238E27FC236}">
                  <a16:creationId xmlns:a16="http://schemas.microsoft.com/office/drawing/2014/main" id="{FA6DFCB3-B1D7-2C38-D2B3-6A1109803962}"/>
                </a:ext>
              </a:extLst>
            </p:cNvPr>
            <p:cNvGrpSpPr/>
            <p:nvPr/>
          </p:nvGrpSpPr>
          <p:grpSpPr>
            <a:xfrm rot="5400000">
              <a:off x="4337718" y="922971"/>
              <a:ext cx="354068" cy="1514520"/>
              <a:chOff x="6633355" y="698930"/>
              <a:chExt cx="472090" cy="2019360"/>
            </a:xfrm>
          </p:grpSpPr>
          <p:sp>
            <p:nvSpPr>
              <p:cNvPr id="212" name="Oval 211">
                <a:extLst>
                  <a:ext uri="{FF2B5EF4-FFF2-40B4-BE49-F238E27FC236}">
                    <a16:creationId xmlns:a16="http://schemas.microsoft.com/office/drawing/2014/main" id="{08DFCFDA-CD8B-6106-DCAF-E8B7C610583F}"/>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3" name="Oval 212">
                <a:extLst>
                  <a:ext uri="{FF2B5EF4-FFF2-40B4-BE49-F238E27FC236}">
                    <a16:creationId xmlns:a16="http://schemas.microsoft.com/office/drawing/2014/main" id="{4A4834FC-60F5-2A3A-6D95-204CB34BBF06}"/>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4" name="Oval 213">
                <a:extLst>
                  <a:ext uri="{FF2B5EF4-FFF2-40B4-BE49-F238E27FC236}">
                    <a16:creationId xmlns:a16="http://schemas.microsoft.com/office/drawing/2014/main" id="{77DA08CA-FB0F-B18F-3ADB-45804FDB692B}"/>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5" name="Oval 214">
                <a:extLst>
                  <a:ext uri="{FF2B5EF4-FFF2-40B4-BE49-F238E27FC236}">
                    <a16:creationId xmlns:a16="http://schemas.microsoft.com/office/drawing/2014/main" id="{B5AC7BC0-5610-8142-22B6-2F618B0C8B58}"/>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6" name="Oval 215">
                <a:extLst>
                  <a:ext uri="{FF2B5EF4-FFF2-40B4-BE49-F238E27FC236}">
                    <a16:creationId xmlns:a16="http://schemas.microsoft.com/office/drawing/2014/main" id="{5AAE73EA-824A-4143-24BB-68F363CEF5F3}"/>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7" name="Oval 216">
                <a:extLst>
                  <a:ext uri="{FF2B5EF4-FFF2-40B4-BE49-F238E27FC236}">
                    <a16:creationId xmlns:a16="http://schemas.microsoft.com/office/drawing/2014/main" id="{1B6E3C78-F290-119B-C393-456D7F978A27}"/>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8" name="Oval 217">
                <a:extLst>
                  <a:ext uri="{FF2B5EF4-FFF2-40B4-BE49-F238E27FC236}">
                    <a16:creationId xmlns:a16="http://schemas.microsoft.com/office/drawing/2014/main" id="{372A1167-F704-3F88-EA02-8F8D0161E7D6}"/>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9" name="Oval 218">
                <a:extLst>
                  <a:ext uri="{FF2B5EF4-FFF2-40B4-BE49-F238E27FC236}">
                    <a16:creationId xmlns:a16="http://schemas.microsoft.com/office/drawing/2014/main" id="{CE4F341A-6474-592C-C83D-7088A1507119}"/>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0" name="Oval 219">
                <a:extLst>
                  <a:ext uri="{FF2B5EF4-FFF2-40B4-BE49-F238E27FC236}">
                    <a16:creationId xmlns:a16="http://schemas.microsoft.com/office/drawing/2014/main" id="{4128C254-0C97-6175-9CDA-1EEEFF4ECD1B}"/>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1" name="Oval 220">
                <a:extLst>
                  <a:ext uri="{FF2B5EF4-FFF2-40B4-BE49-F238E27FC236}">
                    <a16:creationId xmlns:a16="http://schemas.microsoft.com/office/drawing/2014/main" id="{E2B0068B-0F58-3C09-B036-BDA9DA6DA69D}"/>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2" name="Oval 221">
                <a:extLst>
                  <a:ext uri="{FF2B5EF4-FFF2-40B4-BE49-F238E27FC236}">
                    <a16:creationId xmlns:a16="http://schemas.microsoft.com/office/drawing/2014/main" id="{39E88C08-5161-7FAF-AAD4-CC59E64E7998}"/>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3" name="Oval 222">
                <a:extLst>
                  <a:ext uri="{FF2B5EF4-FFF2-40B4-BE49-F238E27FC236}">
                    <a16:creationId xmlns:a16="http://schemas.microsoft.com/office/drawing/2014/main" id="{94ED4A34-8983-EAA4-2D96-AF470C8E08AD}"/>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4" name="Oval 223">
                <a:extLst>
                  <a:ext uri="{FF2B5EF4-FFF2-40B4-BE49-F238E27FC236}">
                    <a16:creationId xmlns:a16="http://schemas.microsoft.com/office/drawing/2014/main" id="{2E801E96-BE66-A166-95D7-C9BA5B1D71B5}"/>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5" name="Oval 224">
                <a:extLst>
                  <a:ext uri="{FF2B5EF4-FFF2-40B4-BE49-F238E27FC236}">
                    <a16:creationId xmlns:a16="http://schemas.microsoft.com/office/drawing/2014/main" id="{F6197171-B179-4D8B-6395-26EAF57F2E0F}"/>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6" name="Oval 225">
                <a:extLst>
                  <a:ext uri="{FF2B5EF4-FFF2-40B4-BE49-F238E27FC236}">
                    <a16:creationId xmlns:a16="http://schemas.microsoft.com/office/drawing/2014/main" id="{6F07900D-61AE-A4BA-50D9-92CF8D6838CE}"/>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7" name="Oval 226">
                <a:extLst>
                  <a:ext uri="{FF2B5EF4-FFF2-40B4-BE49-F238E27FC236}">
                    <a16:creationId xmlns:a16="http://schemas.microsoft.com/office/drawing/2014/main" id="{253E50AF-E9BB-09B8-1153-80276F15A19A}"/>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8" name="Oval 227">
                <a:extLst>
                  <a:ext uri="{FF2B5EF4-FFF2-40B4-BE49-F238E27FC236}">
                    <a16:creationId xmlns:a16="http://schemas.microsoft.com/office/drawing/2014/main" id="{3F4D852E-D0D6-E5E6-D44F-8A78B8D92F75}"/>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9" name="Oval 228">
                <a:extLst>
                  <a:ext uri="{FF2B5EF4-FFF2-40B4-BE49-F238E27FC236}">
                    <a16:creationId xmlns:a16="http://schemas.microsoft.com/office/drawing/2014/main" id="{57C68F4A-32FB-685B-4590-BA695E203D7B}"/>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0" name="Oval 229">
                <a:extLst>
                  <a:ext uri="{FF2B5EF4-FFF2-40B4-BE49-F238E27FC236}">
                    <a16:creationId xmlns:a16="http://schemas.microsoft.com/office/drawing/2014/main" id="{52C25AAB-388A-E714-2B70-A936B598F414}"/>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192" name="Group 191">
              <a:extLst>
                <a:ext uri="{FF2B5EF4-FFF2-40B4-BE49-F238E27FC236}">
                  <a16:creationId xmlns:a16="http://schemas.microsoft.com/office/drawing/2014/main" id="{DF260A0A-A64E-E9AF-E7C1-917E43201E30}"/>
                </a:ext>
              </a:extLst>
            </p:cNvPr>
            <p:cNvGrpSpPr/>
            <p:nvPr/>
          </p:nvGrpSpPr>
          <p:grpSpPr>
            <a:xfrm rot="5400000">
              <a:off x="4392732" y="421983"/>
              <a:ext cx="354068" cy="1514520"/>
              <a:chOff x="6633355" y="698930"/>
              <a:chExt cx="472090" cy="2019360"/>
            </a:xfrm>
          </p:grpSpPr>
          <p:sp>
            <p:nvSpPr>
              <p:cNvPr id="193" name="Oval 192">
                <a:extLst>
                  <a:ext uri="{FF2B5EF4-FFF2-40B4-BE49-F238E27FC236}">
                    <a16:creationId xmlns:a16="http://schemas.microsoft.com/office/drawing/2014/main" id="{2A050E94-2625-C2CC-E27F-3113934A55D4}"/>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4" name="Oval 193">
                <a:extLst>
                  <a:ext uri="{FF2B5EF4-FFF2-40B4-BE49-F238E27FC236}">
                    <a16:creationId xmlns:a16="http://schemas.microsoft.com/office/drawing/2014/main" id="{B3E59F20-B05C-7111-D800-5AA37E4026B9}"/>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5" name="Oval 194">
                <a:extLst>
                  <a:ext uri="{FF2B5EF4-FFF2-40B4-BE49-F238E27FC236}">
                    <a16:creationId xmlns:a16="http://schemas.microsoft.com/office/drawing/2014/main" id="{70DECAAE-652C-D336-A6EE-B0FE4DED3E61}"/>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6" name="Oval 195">
                <a:extLst>
                  <a:ext uri="{FF2B5EF4-FFF2-40B4-BE49-F238E27FC236}">
                    <a16:creationId xmlns:a16="http://schemas.microsoft.com/office/drawing/2014/main" id="{C05490E7-627E-CD7E-7669-9515667C927B}"/>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7" name="Oval 196">
                <a:extLst>
                  <a:ext uri="{FF2B5EF4-FFF2-40B4-BE49-F238E27FC236}">
                    <a16:creationId xmlns:a16="http://schemas.microsoft.com/office/drawing/2014/main" id="{A8BC32A4-4598-4DAF-666B-EAD2853804BD}"/>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8" name="Oval 197">
                <a:extLst>
                  <a:ext uri="{FF2B5EF4-FFF2-40B4-BE49-F238E27FC236}">
                    <a16:creationId xmlns:a16="http://schemas.microsoft.com/office/drawing/2014/main" id="{919532C7-F268-834D-89D2-E0BE92DAAC3A}"/>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9" name="Oval 198">
                <a:extLst>
                  <a:ext uri="{FF2B5EF4-FFF2-40B4-BE49-F238E27FC236}">
                    <a16:creationId xmlns:a16="http://schemas.microsoft.com/office/drawing/2014/main" id="{FDB8B385-14AF-23A6-4387-BB1F7C6615A0}"/>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0" name="Oval 199">
                <a:extLst>
                  <a:ext uri="{FF2B5EF4-FFF2-40B4-BE49-F238E27FC236}">
                    <a16:creationId xmlns:a16="http://schemas.microsoft.com/office/drawing/2014/main" id="{86344CC8-C90D-5BB0-593A-4706CF037D64}"/>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1" name="Oval 200">
                <a:extLst>
                  <a:ext uri="{FF2B5EF4-FFF2-40B4-BE49-F238E27FC236}">
                    <a16:creationId xmlns:a16="http://schemas.microsoft.com/office/drawing/2014/main" id="{1C1B81EB-71EF-CC8D-A395-FF395792C5D2}"/>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2" name="Oval 201">
                <a:extLst>
                  <a:ext uri="{FF2B5EF4-FFF2-40B4-BE49-F238E27FC236}">
                    <a16:creationId xmlns:a16="http://schemas.microsoft.com/office/drawing/2014/main" id="{6CE33AA1-AA5B-0779-7FDD-511715CAD229}"/>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3" name="Oval 202">
                <a:extLst>
                  <a:ext uri="{FF2B5EF4-FFF2-40B4-BE49-F238E27FC236}">
                    <a16:creationId xmlns:a16="http://schemas.microsoft.com/office/drawing/2014/main" id="{46CDE945-FDD1-C410-2A84-BFD4FFC182E1}"/>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4" name="Oval 203">
                <a:extLst>
                  <a:ext uri="{FF2B5EF4-FFF2-40B4-BE49-F238E27FC236}">
                    <a16:creationId xmlns:a16="http://schemas.microsoft.com/office/drawing/2014/main" id="{ADC0F725-430B-8A8F-C400-E701C11D5742}"/>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5" name="Oval 204">
                <a:extLst>
                  <a:ext uri="{FF2B5EF4-FFF2-40B4-BE49-F238E27FC236}">
                    <a16:creationId xmlns:a16="http://schemas.microsoft.com/office/drawing/2014/main" id="{3B95B3BA-54C5-9586-E38D-15BCC4606219}"/>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6" name="Oval 205">
                <a:extLst>
                  <a:ext uri="{FF2B5EF4-FFF2-40B4-BE49-F238E27FC236}">
                    <a16:creationId xmlns:a16="http://schemas.microsoft.com/office/drawing/2014/main" id="{6CFEE5C7-72B0-0092-398F-D65D3D306642}"/>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7" name="Oval 206">
                <a:extLst>
                  <a:ext uri="{FF2B5EF4-FFF2-40B4-BE49-F238E27FC236}">
                    <a16:creationId xmlns:a16="http://schemas.microsoft.com/office/drawing/2014/main" id="{09C0C4E3-2D17-4CAE-91E4-389B79666CBF}"/>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8" name="Oval 207">
                <a:extLst>
                  <a:ext uri="{FF2B5EF4-FFF2-40B4-BE49-F238E27FC236}">
                    <a16:creationId xmlns:a16="http://schemas.microsoft.com/office/drawing/2014/main" id="{AAFFDA3E-2A38-1A89-20EB-79013C14B405}"/>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9" name="Oval 208">
                <a:extLst>
                  <a:ext uri="{FF2B5EF4-FFF2-40B4-BE49-F238E27FC236}">
                    <a16:creationId xmlns:a16="http://schemas.microsoft.com/office/drawing/2014/main" id="{51D34787-D0CF-A4F7-810D-DDFB2A8DD81A}"/>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0" name="Oval 209">
                <a:extLst>
                  <a:ext uri="{FF2B5EF4-FFF2-40B4-BE49-F238E27FC236}">
                    <a16:creationId xmlns:a16="http://schemas.microsoft.com/office/drawing/2014/main" id="{50276A72-1D44-37F6-F087-47385F17D556}"/>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1" name="Oval 210">
                <a:extLst>
                  <a:ext uri="{FF2B5EF4-FFF2-40B4-BE49-F238E27FC236}">
                    <a16:creationId xmlns:a16="http://schemas.microsoft.com/office/drawing/2014/main" id="{47F8E528-3E71-7A76-12EA-58278336B966}"/>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grpSp>
        <p:nvGrpSpPr>
          <p:cNvPr id="250" name="Group 249">
            <a:extLst>
              <a:ext uri="{FF2B5EF4-FFF2-40B4-BE49-F238E27FC236}">
                <a16:creationId xmlns:a16="http://schemas.microsoft.com/office/drawing/2014/main" id="{10BD0F85-F172-0290-31EB-66E935708203}"/>
              </a:ext>
            </a:extLst>
          </p:cNvPr>
          <p:cNvGrpSpPr/>
          <p:nvPr/>
        </p:nvGrpSpPr>
        <p:grpSpPr>
          <a:xfrm>
            <a:off x="5144545" y="4930389"/>
            <a:ext cx="1569534" cy="1339090"/>
            <a:chOff x="3757492" y="1002209"/>
            <a:chExt cx="1569534" cy="1339090"/>
          </a:xfrm>
        </p:grpSpPr>
        <p:grpSp>
          <p:nvGrpSpPr>
            <p:cNvPr id="251" name="Group 250">
              <a:extLst>
                <a:ext uri="{FF2B5EF4-FFF2-40B4-BE49-F238E27FC236}">
                  <a16:creationId xmlns:a16="http://schemas.microsoft.com/office/drawing/2014/main" id="{2B3EEB28-31B1-15F1-0A5C-455BF78D7BA7}"/>
                </a:ext>
              </a:extLst>
            </p:cNvPr>
            <p:cNvGrpSpPr/>
            <p:nvPr/>
          </p:nvGrpSpPr>
          <p:grpSpPr>
            <a:xfrm rot="5400000">
              <a:off x="4384531" y="1407005"/>
              <a:ext cx="354068" cy="1514520"/>
              <a:chOff x="6633355" y="698930"/>
              <a:chExt cx="472090" cy="2019360"/>
            </a:xfrm>
          </p:grpSpPr>
          <p:sp>
            <p:nvSpPr>
              <p:cNvPr id="292" name="Oval 291">
                <a:extLst>
                  <a:ext uri="{FF2B5EF4-FFF2-40B4-BE49-F238E27FC236}">
                    <a16:creationId xmlns:a16="http://schemas.microsoft.com/office/drawing/2014/main" id="{22164CFC-C311-26DA-BD93-A9F2574CAC30}"/>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3" name="Oval 292">
                <a:extLst>
                  <a:ext uri="{FF2B5EF4-FFF2-40B4-BE49-F238E27FC236}">
                    <a16:creationId xmlns:a16="http://schemas.microsoft.com/office/drawing/2014/main" id="{22CE2B84-BFA2-AA9A-1F6D-C15F44E3CE49}"/>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4" name="Oval 293">
                <a:extLst>
                  <a:ext uri="{FF2B5EF4-FFF2-40B4-BE49-F238E27FC236}">
                    <a16:creationId xmlns:a16="http://schemas.microsoft.com/office/drawing/2014/main" id="{714F0E42-EBCD-1301-F079-9C2A27D997A8}"/>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5" name="Oval 294">
                <a:extLst>
                  <a:ext uri="{FF2B5EF4-FFF2-40B4-BE49-F238E27FC236}">
                    <a16:creationId xmlns:a16="http://schemas.microsoft.com/office/drawing/2014/main" id="{E3F67A30-D75B-F8C3-B3D3-58A1BD8356DA}"/>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6" name="Oval 295">
                <a:extLst>
                  <a:ext uri="{FF2B5EF4-FFF2-40B4-BE49-F238E27FC236}">
                    <a16:creationId xmlns:a16="http://schemas.microsoft.com/office/drawing/2014/main" id="{385872EB-5F0C-6148-2566-A0A3A077FFBF}"/>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7" name="Oval 296">
                <a:extLst>
                  <a:ext uri="{FF2B5EF4-FFF2-40B4-BE49-F238E27FC236}">
                    <a16:creationId xmlns:a16="http://schemas.microsoft.com/office/drawing/2014/main" id="{063BBD34-B78D-3539-E9D9-EF9C74C42502}"/>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8" name="Oval 297">
                <a:extLst>
                  <a:ext uri="{FF2B5EF4-FFF2-40B4-BE49-F238E27FC236}">
                    <a16:creationId xmlns:a16="http://schemas.microsoft.com/office/drawing/2014/main" id="{96097405-58BF-CD90-86F5-D7F0B4DDC148}"/>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9" name="Oval 298">
                <a:extLst>
                  <a:ext uri="{FF2B5EF4-FFF2-40B4-BE49-F238E27FC236}">
                    <a16:creationId xmlns:a16="http://schemas.microsoft.com/office/drawing/2014/main" id="{4F35A41A-F231-7CF7-DEA7-78ED283EF5AF}"/>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0" name="Oval 299">
                <a:extLst>
                  <a:ext uri="{FF2B5EF4-FFF2-40B4-BE49-F238E27FC236}">
                    <a16:creationId xmlns:a16="http://schemas.microsoft.com/office/drawing/2014/main" id="{B67652D5-42A8-89AC-F1FA-753F6D2A0A25}"/>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1" name="Oval 300">
                <a:extLst>
                  <a:ext uri="{FF2B5EF4-FFF2-40B4-BE49-F238E27FC236}">
                    <a16:creationId xmlns:a16="http://schemas.microsoft.com/office/drawing/2014/main" id="{24D9247D-3F73-8CA9-9770-90FDE2B1F936}"/>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2" name="Oval 301">
                <a:extLst>
                  <a:ext uri="{FF2B5EF4-FFF2-40B4-BE49-F238E27FC236}">
                    <a16:creationId xmlns:a16="http://schemas.microsoft.com/office/drawing/2014/main" id="{3AE17D0E-4FCF-EBEB-59C8-C3EDD36FCD75}"/>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3" name="Oval 302">
                <a:extLst>
                  <a:ext uri="{FF2B5EF4-FFF2-40B4-BE49-F238E27FC236}">
                    <a16:creationId xmlns:a16="http://schemas.microsoft.com/office/drawing/2014/main" id="{5130D884-61CC-EAF0-7AF0-EB1F8659EA79}"/>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4" name="Oval 303">
                <a:extLst>
                  <a:ext uri="{FF2B5EF4-FFF2-40B4-BE49-F238E27FC236}">
                    <a16:creationId xmlns:a16="http://schemas.microsoft.com/office/drawing/2014/main" id="{2D82E203-6CC2-3ED8-D886-EAF5CCDD9774}"/>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5" name="Oval 304">
                <a:extLst>
                  <a:ext uri="{FF2B5EF4-FFF2-40B4-BE49-F238E27FC236}">
                    <a16:creationId xmlns:a16="http://schemas.microsoft.com/office/drawing/2014/main" id="{9182726C-06EE-C844-58D6-E0E3AF1A52E2}"/>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6" name="Oval 305">
                <a:extLst>
                  <a:ext uri="{FF2B5EF4-FFF2-40B4-BE49-F238E27FC236}">
                    <a16:creationId xmlns:a16="http://schemas.microsoft.com/office/drawing/2014/main" id="{A4B241E1-95D0-2A32-C1DF-E87B908C1DA7}"/>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7" name="Oval 306">
                <a:extLst>
                  <a:ext uri="{FF2B5EF4-FFF2-40B4-BE49-F238E27FC236}">
                    <a16:creationId xmlns:a16="http://schemas.microsoft.com/office/drawing/2014/main" id="{FFB92B7F-4BAB-890D-B4FA-64C310C94773}"/>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8" name="Oval 307">
                <a:extLst>
                  <a:ext uri="{FF2B5EF4-FFF2-40B4-BE49-F238E27FC236}">
                    <a16:creationId xmlns:a16="http://schemas.microsoft.com/office/drawing/2014/main" id="{EC97DAA2-D68E-66CC-6025-082A2CFFA6A8}"/>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9" name="Oval 308">
                <a:extLst>
                  <a:ext uri="{FF2B5EF4-FFF2-40B4-BE49-F238E27FC236}">
                    <a16:creationId xmlns:a16="http://schemas.microsoft.com/office/drawing/2014/main" id="{1AA89925-74BF-1C4C-4CC5-3BFFBEB7E9D2}"/>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10" name="Oval 309">
                <a:extLst>
                  <a:ext uri="{FF2B5EF4-FFF2-40B4-BE49-F238E27FC236}">
                    <a16:creationId xmlns:a16="http://schemas.microsoft.com/office/drawing/2014/main" id="{BEA34CA0-632E-0E99-6BB3-BE0C3DDC55B5}"/>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252" name="Group 251">
              <a:extLst>
                <a:ext uri="{FF2B5EF4-FFF2-40B4-BE49-F238E27FC236}">
                  <a16:creationId xmlns:a16="http://schemas.microsoft.com/office/drawing/2014/main" id="{6BFB43EE-9F85-BF75-D6C9-C98D0783A687}"/>
                </a:ext>
              </a:extLst>
            </p:cNvPr>
            <p:cNvGrpSpPr/>
            <p:nvPr/>
          </p:nvGrpSpPr>
          <p:grpSpPr>
            <a:xfrm rot="5400000">
              <a:off x="4337718" y="922971"/>
              <a:ext cx="354068" cy="1514520"/>
              <a:chOff x="6633355" y="698930"/>
              <a:chExt cx="472090" cy="2019360"/>
            </a:xfrm>
          </p:grpSpPr>
          <p:sp>
            <p:nvSpPr>
              <p:cNvPr id="273" name="Oval 272">
                <a:extLst>
                  <a:ext uri="{FF2B5EF4-FFF2-40B4-BE49-F238E27FC236}">
                    <a16:creationId xmlns:a16="http://schemas.microsoft.com/office/drawing/2014/main" id="{5F644AC3-1B41-8DDC-9455-95860B680C98}"/>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4" name="Oval 273">
                <a:extLst>
                  <a:ext uri="{FF2B5EF4-FFF2-40B4-BE49-F238E27FC236}">
                    <a16:creationId xmlns:a16="http://schemas.microsoft.com/office/drawing/2014/main" id="{C6B8BAC5-0289-686F-F57E-3C34BF401ED6}"/>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5" name="Oval 274">
                <a:extLst>
                  <a:ext uri="{FF2B5EF4-FFF2-40B4-BE49-F238E27FC236}">
                    <a16:creationId xmlns:a16="http://schemas.microsoft.com/office/drawing/2014/main" id="{34B457BA-FF9C-6753-E978-4F791934F9CF}"/>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6" name="Oval 275">
                <a:extLst>
                  <a:ext uri="{FF2B5EF4-FFF2-40B4-BE49-F238E27FC236}">
                    <a16:creationId xmlns:a16="http://schemas.microsoft.com/office/drawing/2014/main" id="{E08A3012-627B-B77E-688A-4B82219E76C2}"/>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7" name="Oval 276">
                <a:extLst>
                  <a:ext uri="{FF2B5EF4-FFF2-40B4-BE49-F238E27FC236}">
                    <a16:creationId xmlns:a16="http://schemas.microsoft.com/office/drawing/2014/main" id="{118FD334-C423-B6A0-E824-A568CDE0682A}"/>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8" name="Oval 277">
                <a:extLst>
                  <a:ext uri="{FF2B5EF4-FFF2-40B4-BE49-F238E27FC236}">
                    <a16:creationId xmlns:a16="http://schemas.microsoft.com/office/drawing/2014/main" id="{18A3A95E-7F7D-8561-B609-4F297E5EDE3E}"/>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9" name="Oval 278">
                <a:extLst>
                  <a:ext uri="{FF2B5EF4-FFF2-40B4-BE49-F238E27FC236}">
                    <a16:creationId xmlns:a16="http://schemas.microsoft.com/office/drawing/2014/main" id="{051BD7D7-12FD-C90D-D894-3FEDF71F4581}"/>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0" name="Oval 279">
                <a:extLst>
                  <a:ext uri="{FF2B5EF4-FFF2-40B4-BE49-F238E27FC236}">
                    <a16:creationId xmlns:a16="http://schemas.microsoft.com/office/drawing/2014/main" id="{89B16682-A03E-E2C3-175D-A469C80F3892}"/>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1" name="Oval 280">
                <a:extLst>
                  <a:ext uri="{FF2B5EF4-FFF2-40B4-BE49-F238E27FC236}">
                    <a16:creationId xmlns:a16="http://schemas.microsoft.com/office/drawing/2014/main" id="{5209D1BE-0106-C085-560F-AA21CE78CA5C}"/>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2" name="Oval 281">
                <a:extLst>
                  <a:ext uri="{FF2B5EF4-FFF2-40B4-BE49-F238E27FC236}">
                    <a16:creationId xmlns:a16="http://schemas.microsoft.com/office/drawing/2014/main" id="{62FE378B-B9EE-FAAE-7A9D-2653B0C0EC8C}"/>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3" name="Oval 282">
                <a:extLst>
                  <a:ext uri="{FF2B5EF4-FFF2-40B4-BE49-F238E27FC236}">
                    <a16:creationId xmlns:a16="http://schemas.microsoft.com/office/drawing/2014/main" id="{6010B128-1057-21F2-4ED2-11FAEB6D7736}"/>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4" name="Oval 283">
                <a:extLst>
                  <a:ext uri="{FF2B5EF4-FFF2-40B4-BE49-F238E27FC236}">
                    <a16:creationId xmlns:a16="http://schemas.microsoft.com/office/drawing/2014/main" id="{704CDE4E-5EEC-2F54-943E-D885B4B3C473}"/>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5" name="Oval 284">
                <a:extLst>
                  <a:ext uri="{FF2B5EF4-FFF2-40B4-BE49-F238E27FC236}">
                    <a16:creationId xmlns:a16="http://schemas.microsoft.com/office/drawing/2014/main" id="{47CBC26C-35BD-BACF-FA05-D6C7D75E0220}"/>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6" name="Oval 285">
                <a:extLst>
                  <a:ext uri="{FF2B5EF4-FFF2-40B4-BE49-F238E27FC236}">
                    <a16:creationId xmlns:a16="http://schemas.microsoft.com/office/drawing/2014/main" id="{AB7D8B04-AF0F-B86F-DB15-C61613964375}"/>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7" name="Oval 286">
                <a:extLst>
                  <a:ext uri="{FF2B5EF4-FFF2-40B4-BE49-F238E27FC236}">
                    <a16:creationId xmlns:a16="http://schemas.microsoft.com/office/drawing/2014/main" id="{DE73999C-F0D7-3F8A-85DC-F0DF474FE771}"/>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8" name="Oval 287">
                <a:extLst>
                  <a:ext uri="{FF2B5EF4-FFF2-40B4-BE49-F238E27FC236}">
                    <a16:creationId xmlns:a16="http://schemas.microsoft.com/office/drawing/2014/main" id="{F68B6EA3-EFE2-0839-B319-3028082F655C}"/>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9" name="Oval 288">
                <a:extLst>
                  <a:ext uri="{FF2B5EF4-FFF2-40B4-BE49-F238E27FC236}">
                    <a16:creationId xmlns:a16="http://schemas.microsoft.com/office/drawing/2014/main" id="{2122B397-7055-F878-4715-16B67AAFE934}"/>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0" name="Oval 289">
                <a:extLst>
                  <a:ext uri="{FF2B5EF4-FFF2-40B4-BE49-F238E27FC236}">
                    <a16:creationId xmlns:a16="http://schemas.microsoft.com/office/drawing/2014/main" id="{B49F001B-0627-7A15-7023-726E81F2C3AC}"/>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1" name="Oval 290">
                <a:extLst>
                  <a:ext uri="{FF2B5EF4-FFF2-40B4-BE49-F238E27FC236}">
                    <a16:creationId xmlns:a16="http://schemas.microsoft.com/office/drawing/2014/main" id="{9A12E6AA-0AC9-5243-BA44-36EFDE00D9EB}"/>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253" name="Group 252">
              <a:extLst>
                <a:ext uri="{FF2B5EF4-FFF2-40B4-BE49-F238E27FC236}">
                  <a16:creationId xmlns:a16="http://schemas.microsoft.com/office/drawing/2014/main" id="{6C6C1329-D896-C892-DB4A-0D096ADF2955}"/>
                </a:ext>
              </a:extLst>
            </p:cNvPr>
            <p:cNvGrpSpPr/>
            <p:nvPr/>
          </p:nvGrpSpPr>
          <p:grpSpPr>
            <a:xfrm rot="5400000">
              <a:off x="4392732" y="421983"/>
              <a:ext cx="354068" cy="1514520"/>
              <a:chOff x="6633355" y="698930"/>
              <a:chExt cx="472090" cy="2019360"/>
            </a:xfrm>
          </p:grpSpPr>
          <p:sp>
            <p:nvSpPr>
              <p:cNvPr id="254" name="Oval 253">
                <a:extLst>
                  <a:ext uri="{FF2B5EF4-FFF2-40B4-BE49-F238E27FC236}">
                    <a16:creationId xmlns:a16="http://schemas.microsoft.com/office/drawing/2014/main" id="{08F382E0-BF13-C72A-8003-B4D35B999D20}"/>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55" name="Oval 254">
                <a:extLst>
                  <a:ext uri="{FF2B5EF4-FFF2-40B4-BE49-F238E27FC236}">
                    <a16:creationId xmlns:a16="http://schemas.microsoft.com/office/drawing/2014/main" id="{AFD49680-18C2-07C1-FEFB-0A00F72AFC22}"/>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56" name="Oval 255">
                <a:extLst>
                  <a:ext uri="{FF2B5EF4-FFF2-40B4-BE49-F238E27FC236}">
                    <a16:creationId xmlns:a16="http://schemas.microsoft.com/office/drawing/2014/main" id="{63F4905D-12F4-DC80-5803-2CD3CE499A13}"/>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57" name="Oval 256">
                <a:extLst>
                  <a:ext uri="{FF2B5EF4-FFF2-40B4-BE49-F238E27FC236}">
                    <a16:creationId xmlns:a16="http://schemas.microsoft.com/office/drawing/2014/main" id="{5836D09E-457F-94CB-8344-AAAE59CA00BD}"/>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58" name="Oval 257">
                <a:extLst>
                  <a:ext uri="{FF2B5EF4-FFF2-40B4-BE49-F238E27FC236}">
                    <a16:creationId xmlns:a16="http://schemas.microsoft.com/office/drawing/2014/main" id="{450E80BC-4F35-65C0-B006-66691EBE5BE5}"/>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59" name="Oval 258">
                <a:extLst>
                  <a:ext uri="{FF2B5EF4-FFF2-40B4-BE49-F238E27FC236}">
                    <a16:creationId xmlns:a16="http://schemas.microsoft.com/office/drawing/2014/main" id="{5A1A60D9-2156-84C4-FD84-ADC61C0AF2DC}"/>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0" name="Oval 259">
                <a:extLst>
                  <a:ext uri="{FF2B5EF4-FFF2-40B4-BE49-F238E27FC236}">
                    <a16:creationId xmlns:a16="http://schemas.microsoft.com/office/drawing/2014/main" id="{7D93D920-C113-2F8C-83D1-6044900E93BE}"/>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1" name="Oval 260">
                <a:extLst>
                  <a:ext uri="{FF2B5EF4-FFF2-40B4-BE49-F238E27FC236}">
                    <a16:creationId xmlns:a16="http://schemas.microsoft.com/office/drawing/2014/main" id="{226143A3-09BB-86D1-F33B-9015E921D6AD}"/>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2" name="Oval 261">
                <a:extLst>
                  <a:ext uri="{FF2B5EF4-FFF2-40B4-BE49-F238E27FC236}">
                    <a16:creationId xmlns:a16="http://schemas.microsoft.com/office/drawing/2014/main" id="{9955E75E-31D4-EAF3-C036-27D0158E157F}"/>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3" name="Oval 262">
                <a:extLst>
                  <a:ext uri="{FF2B5EF4-FFF2-40B4-BE49-F238E27FC236}">
                    <a16:creationId xmlns:a16="http://schemas.microsoft.com/office/drawing/2014/main" id="{DEA1A056-6D2B-CF4E-5D18-69D5D6A3867C}"/>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4" name="Oval 263">
                <a:extLst>
                  <a:ext uri="{FF2B5EF4-FFF2-40B4-BE49-F238E27FC236}">
                    <a16:creationId xmlns:a16="http://schemas.microsoft.com/office/drawing/2014/main" id="{D612FA96-DEF4-2843-928C-15BFF75EE8ED}"/>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5" name="Oval 264">
                <a:extLst>
                  <a:ext uri="{FF2B5EF4-FFF2-40B4-BE49-F238E27FC236}">
                    <a16:creationId xmlns:a16="http://schemas.microsoft.com/office/drawing/2014/main" id="{B9742E80-BF1E-457D-0D16-837A75F6C413}"/>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6" name="Oval 265">
                <a:extLst>
                  <a:ext uri="{FF2B5EF4-FFF2-40B4-BE49-F238E27FC236}">
                    <a16:creationId xmlns:a16="http://schemas.microsoft.com/office/drawing/2014/main" id="{BE8E6094-B390-3010-57B6-B08D95FAF5C7}"/>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7" name="Oval 266">
                <a:extLst>
                  <a:ext uri="{FF2B5EF4-FFF2-40B4-BE49-F238E27FC236}">
                    <a16:creationId xmlns:a16="http://schemas.microsoft.com/office/drawing/2014/main" id="{A6B4811F-9070-A48E-3CBF-DEABE1B96CB1}"/>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8" name="Oval 267">
                <a:extLst>
                  <a:ext uri="{FF2B5EF4-FFF2-40B4-BE49-F238E27FC236}">
                    <a16:creationId xmlns:a16="http://schemas.microsoft.com/office/drawing/2014/main" id="{457401B1-FB7D-B836-7328-8FCDA0CD1728}"/>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9" name="Oval 268">
                <a:extLst>
                  <a:ext uri="{FF2B5EF4-FFF2-40B4-BE49-F238E27FC236}">
                    <a16:creationId xmlns:a16="http://schemas.microsoft.com/office/drawing/2014/main" id="{2BAFD86B-B7BB-9817-CB54-C5D74170CB70}"/>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0" name="Oval 269">
                <a:extLst>
                  <a:ext uri="{FF2B5EF4-FFF2-40B4-BE49-F238E27FC236}">
                    <a16:creationId xmlns:a16="http://schemas.microsoft.com/office/drawing/2014/main" id="{2FAB8012-1894-39BD-3055-1EE20AEB3A94}"/>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1" name="Oval 270">
                <a:extLst>
                  <a:ext uri="{FF2B5EF4-FFF2-40B4-BE49-F238E27FC236}">
                    <a16:creationId xmlns:a16="http://schemas.microsoft.com/office/drawing/2014/main" id="{BA5E711D-A9D8-430C-F60C-C2D07FC156A0}"/>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2" name="Oval 271">
                <a:extLst>
                  <a:ext uri="{FF2B5EF4-FFF2-40B4-BE49-F238E27FC236}">
                    <a16:creationId xmlns:a16="http://schemas.microsoft.com/office/drawing/2014/main" id="{9348B064-481D-0BD3-A8AB-9B844BEFB61E}"/>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grpSp>
        <p:nvGrpSpPr>
          <p:cNvPr id="311" name="Group 310">
            <a:extLst>
              <a:ext uri="{FF2B5EF4-FFF2-40B4-BE49-F238E27FC236}">
                <a16:creationId xmlns:a16="http://schemas.microsoft.com/office/drawing/2014/main" id="{09E9CFC6-966D-51D2-71EB-3E778727D016}"/>
              </a:ext>
            </a:extLst>
          </p:cNvPr>
          <p:cNvGrpSpPr/>
          <p:nvPr/>
        </p:nvGrpSpPr>
        <p:grpSpPr>
          <a:xfrm>
            <a:off x="5670027" y="1403620"/>
            <a:ext cx="640313" cy="1742851"/>
            <a:chOff x="6133988" y="4446455"/>
            <a:chExt cx="640313" cy="1827514"/>
          </a:xfrm>
        </p:grpSpPr>
        <p:grpSp>
          <p:nvGrpSpPr>
            <p:cNvPr id="312" name="Group 3">
              <a:extLst>
                <a:ext uri="{FF2B5EF4-FFF2-40B4-BE49-F238E27FC236}">
                  <a16:creationId xmlns:a16="http://schemas.microsoft.com/office/drawing/2014/main" id="{719EC72F-653B-1150-5EF9-C0A7544C367B}"/>
                </a:ext>
              </a:extLst>
            </p:cNvPr>
            <p:cNvGrpSpPr/>
            <p:nvPr/>
          </p:nvGrpSpPr>
          <p:grpSpPr>
            <a:xfrm>
              <a:off x="6133988" y="4446455"/>
              <a:ext cx="619262" cy="1180741"/>
              <a:chOff x="5663350" y="5063895"/>
              <a:chExt cx="825683" cy="1574322"/>
            </a:xfrm>
          </p:grpSpPr>
          <p:sp>
            <p:nvSpPr>
              <p:cNvPr id="322" name="Oval 321">
                <a:extLst>
                  <a:ext uri="{FF2B5EF4-FFF2-40B4-BE49-F238E27FC236}">
                    <a16:creationId xmlns:a16="http://schemas.microsoft.com/office/drawing/2014/main" id="{533A6E79-7976-3846-40DA-EA13F8831673}"/>
                  </a:ext>
                </a:extLst>
              </p:cNvPr>
              <p:cNvSpPr/>
              <p:nvPr/>
            </p:nvSpPr>
            <p:spPr>
              <a:xfrm>
                <a:off x="6250095" y="6397953"/>
                <a:ext cx="206374" cy="240264"/>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23" name="Oval 322">
                <a:extLst>
                  <a:ext uri="{FF2B5EF4-FFF2-40B4-BE49-F238E27FC236}">
                    <a16:creationId xmlns:a16="http://schemas.microsoft.com/office/drawing/2014/main" id="{8B1E4F2F-BD37-DD50-7660-9E41C9764C4B}"/>
                  </a:ext>
                </a:extLst>
              </p:cNvPr>
              <p:cNvSpPr/>
              <p:nvPr/>
            </p:nvSpPr>
            <p:spPr>
              <a:xfrm>
                <a:off x="6282659" y="5379746"/>
                <a:ext cx="206374" cy="240264"/>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24" name="Oval 323">
                <a:extLst>
                  <a:ext uri="{FF2B5EF4-FFF2-40B4-BE49-F238E27FC236}">
                    <a16:creationId xmlns:a16="http://schemas.microsoft.com/office/drawing/2014/main" id="{63A36B56-F279-F2ED-CA08-B7CA57EA1224}"/>
                  </a:ext>
                </a:extLst>
              </p:cNvPr>
              <p:cNvSpPr/>
              <p:nvPr/>
            </p:nvSpPr>
            <p:spPr>
              <a:xfrm rot="3942739">
                <a:off x="5893244" y="6349296"/>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26" name="Oval 325">
                <a:extLst>
                  <a:ext uri="{FF2B5EF4-FFF2-40B4-BE49-F238E27FC236}">
                    <a16:creationId xmlns:a16="http://schemas.microsoft.com/office/drawing/2014/main" id="{7DF3AE1D-9444-1D35-1076-ADD56A7AB9B9}"/>
                  </a:ext>
                </a:extLst>
              </p:cNvPr>
              <p:cNvSpPr/>
              <p:nvPr/>
            </p:nvSpPr>
            <p:spPr>
              <a:xfrm>
                <a:off x="5989382" y="5957371"/>
                <a:ext cx="161946" cy="197421"/>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27" name="Oval 326">
                <a:extLst>
                  <a:ext uri="{FF2B5EF4-FFF2-40B4-BE49-F238E27FC236}">
                    <a16:creationId xmlns:a16="http://schemas.microsoft.com/office/drawing/2014/main" id="{717F59BD-6865-7FBA-7F24-8A80FB98D71F}"/>
                  </a:ext>
                </a:extLst>
              </p:cNvPr>
              <p:cNvSpPr/>
              <p:nvPr/>
            </p:nvSpPr>
            <p:spPr>
              <a:xfrm>
                <a:off x="6156346" y="5665275"/>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29" name="Oval 328">
                <a:extLst>
                  <a:ext uri="{FF2B5EF4-FFF2-40B4-BE49-F238E27FC236}">
                    <a16:creationId xmlns:a16="http://schemas.microsoft.com/office/drawing/2014/main" id="{CD59747E-B8FE-259B-9F2F-C3B3ABB7A0C1}"/>
                  </a:ext>
                </a:extLst>
              </p:cNvPr>
              <p:cNvSpPr/>
              <p:nvPr/>
            </p:nvSpPr>
            <p:spPr>
              <a:xfrm rot="5041617">
                <a:off x="6040232" y="5072434"/>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31" name="Oval 330">
                <a:extLst>
                  <a:ext uri="{FF2B5EF4-FFF2-40B4-BE49-F238E27FC236}">
                    <a16:creationId xmlns:a16="http://schemas.microsoft.com/office/drawing/2014/main" id="{7FBC15F3-2416-B65E-C55D-F58A678F5BEE}"/>
                  </a:ext>
                </a:extLst>
              </p:cNvPr>
              <p:cNvSpPr/>
              <p:nvPr/>
            </p:nvSpPr>
            <p:spPr>
              <a:xfrm rot="3942739">
                <a:off x="5880915" y="5379716"/>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34" name="Rectangle 333">
                <a:extLst>
                  <a:ext uri="{FF2B5EF4-FFF2-40B4-BE49-F238E27FC236}">
                    <a16:creationId xmlns:a16="http://schemas.microsoft.com/office/drawing/2014/main" id="{EC59BD78-DE8E-EDAB-26A8-A90E22F8B9C5}"/>
                  </a:ext>
                </a:extLst>
              </p:cNvPr>
              <p:cNvSpPr/>
              <p:nvPr/>
            </p:nvSpPr>
            <p:spPr>
              <a:xfrm rot="5856299">
                <a:off x="5093708" y="5761606"/>
                <a:ext cx="1188769" cy="49485"/>
              </a:xfrm>
              <a:prstGeom prst="rect">
                <a:avLst/>
              </a:prstGeom>
              <a:solidFill>
                <a:srgbClr val="663300"/>
              </a:solidFill>
              <a:ln>
                <a:solidFill>
                  <a:srgbClr val="462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grpSp>
        <p:sp>
          <p:nvSpPr>
            <p:cNvPr id="313" name="Rectangle 312">
              <a:extLst>
                <a:ext uri="{FF2B5EF4-FFF2-40B4-BE49-F238E27FC236}">
                  <a16:creationId xmlns:a16="http://schemas.microsoft.com/office/drawing/2014/main" id="{DF8EE6D7-A9EA-196D-DC62-AE7597FE74BA}"/>
                </a:ext>
              </a:extLst>
            </p:cNvPr>
            <p:cNvSpPr/>
            <p:nvPr/>
          </p:nvSpPr>
          <p:spPr>
            <a:xfrm rot="5605970">
              <a:off x="6534844" y="5989968"/>
              <a:ext cx="356459" cy="122455"/>
            </a:xfrm>
            <a:prstGeom prst="rect">
              <a:avLst/>
            </a:prstGeom>
            <a:solidFill>
              <a:srgbClr val="663300"/>
            </a:solidFill>
            <a:ln>
              <a:solidFill>
                <a:srgbClr val="462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14" name="Oval 313">
              <a:extLst>
                <a:ext uri="{FF2B5EF4-FFF2-40B4-BE49-F238E27FC236}">
                  <a16:creationId xmlns:a16="http://schemas.microsoft.com/office/drawing/2014/main" id="{F9A820C6-8A50-9837-C108-936C4E51C998}"/>
                </a:ext>
              </a:extLst>
            </p:cNvPr>
            <p:cNvSpPr/>
            <p:nvPr/>
          </p:nvSpPr>
          <p:spPr>
            <a:xfrm>
              <a:off x="6271915" y="5721395"/>
              <a:ext cx="154780" cy="180198"/>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15" name="Oval 314">
              <a:extLst>
                <a:ext uri="{FF2B5EF4-FFF2-40B4-BE49-F238E27FC236}">
                  <a16:creationId xmlns:a16="http://schemas.microsoft.com/office/drawing/2014/main" id="{FDC53BEA-8BC6-E0DD-3413-9F25D935B276}"/>
                </a:ext>
              </a:extLst>
            </p:cNvPr>
            <p:cNvSpPr/>
            <p:nvPr/>
          </p:nvSpPr>
          <p:spPr>
            <a:xfrm>
              <a:off x="6455393" y="6121603"/>
              <a:ext cx="85794" cy="72985"/>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16" name="Oval 315">
              <a:extLst>
                <a:ext uri="{FF2B5EF4-FFF2-40B4-BE49-F238E27FC236}">
                  <a16:creationId xmlns:a16="http://schemas.microsoft.com/office/drawing/2014/main" id="{E6AB5554-F475-BB36-E468-4C13F4302EF0}"/>
                </a:ext>
              </a:extLst>
            </p:cNvPr>
            <p:cNvSpPr/>
            <p:nvPr/>
          </p:nvSpPr>
          <p:spPr>
            <a:xfrm rot="3942739">
              <a:off x="6229765" y="6194579"/>
              <a:ext cx="85794" cy="72985"/>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grpSp>
      <p:sp>
        <p:nvSpPr>
          <p:cNvPr id="2" name="Rectangle 1">
            <a:extLst>
              <a:ext uri="{FF2B5EF4-FFF2-40B4-BE49-F238E27FC236}">
                <a16:creationId xmlns:a16="http://schemas.microsoft.com/office/drawing/2014/main" id="{69E6B4EF-8632-8D8C-FAED-DFCADC3947F3}"/>
              </a:ext>
            </a:extLst>
          </p:cNvPr>
          <p:cNvSpPr/>
          <p:nvPr/>
        </p:nvSpPr>
        <p:spPr>
          <a:xfrm>
            <a:off x="5095030" y="2643693"/>
            <a:ext cx="1704162" cy="1775486"/>
          </a:xfrm>
          <a:prstGeom prst="rect">
            <a:avLst/>
          </a:prstGeom>
          <a:solidFill>
            <a:sysClr val="window" lastClr="FFFFFF">
              <a:lumMod val="75000"/>
            </a:sysClr>
          </a:solidFill>
          <a:ln w="15875" cap="rnd" cmpd="sng" algn="ctr">
            <a:solidFill>
              <a:sysClr val="window" lastClr="FFFFFF">
                <a:lumMod val="50000"/>
              </a:sys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Tree>
    <p:extLst>
      <p:ext uri="{BB962C8B-B14F-4D97-AF65-F5344CB8AC3E}">
        <p14:creationId xmlns:p14="http://schemas.microsoft.com/office/powerpoint/2010/main" val="2541825025"/>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68468A7-C3A5-9D14-1C35-8F7602909F13}"/>
              </a:ext>
            </a:extLst>
          </p:cNvPr>
          <p:cNvSpPr/>
          <p:nvPr/>
        </p:nvSpPr>
        <p:spPr>
          <a:xfrm>
            <a:off x="5408503" y="320675"/>
            <a:ext cx="1077216" cy="6400800"/>
          </a:xfrm>
          <a:prstGeom prst="roundRect">
            <a:avLst/>
          </a:prstGeom>
          <a:solidFill>
            <a:srgbClr val="1CADE4"/>
          </a:solidFill>
          <a:ln w="15875" cap="rnd" cmpd="sng" algn="ctr">
            <a:solidFill>
              <a:srgbClr val="1CADE4">
                <a:shade val="50000"/>
              </a:srgb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 name="Slide Number Placeholder 3">
            <a:extLst>
              <a:ext uri="{FF2B5EF4-FFF2-40B4-BE49-F238E27FC236}">
                <a16:creationId xmlns:a16="http://schemas.microsoft.com/office/drawing/2014/main" id="{F3E4EAFC-1722-6C45-7088-F649AEC0766B}"/>
              </a:ext>
            </a:extLst>
          </p:cNvPr>
          <p:cNvSpPr>
            <a:spLocks noGrp="1"/>
          </p:cNvSpPr>
          <p:nvPr>
            <p:ph type="sldNum" sz="quarter" idx="12"/>
          </p:nvPr>
        </p:nvSpPr>
        <p:spPr/>
        <p:txBody>
          <a:bodyPr/>
          <a:lstStyle/>
          <a:p>
            <a:fld id="{330EA680-D336-4FF7-8B7A-9848BB0A1C32}" type="slidenum">
              <a:rPr lang="en-US" smtClean="0"/>
              <a:t>295</a:t>
            </a:fld>
            <a:endParaRPr lang="en-US"/>
          </a:p>
        </p:txBody>
      </p:sp>
      <p:sp>
        <p:nvSpPr>
          <p:cNvPr id="15" name="TextBox 14">
            <a:extLst>
              <a:ext uri="{FF2B5EF4-FFF2-40B4-BE49-F238E27FC236}">
                <a16:creationId xmlns:a16="http://schemas.microsoft.com/office/drawing/2014/main" id="{DFA515A9-6081-EFE5-E87A-AA8E624E0494}"/>
              </a:ext>
            </a:extLst>
          </p:cNvPr>
          <p:cNvSpPr txBox="1"/>
          <p:nvPr/>
        </p:nvSpPr>
        <p:spPr>
          <a:xfrm>
            <a:off x="1219200" y="5661955"/>
            <a:ext cx="1463389" cy="369332"/>
          </a:xfrm>
          <a:prstGeom prst="rect">
            <a:avLst/>
          </a:prstGeom>
          <a:noFill/>
        </p:spPr>
        <p:txBody>
          <a:bodyPr wrap="square" rtlCol="0">
            <a:spAutoFit/>
          </a:bodyPr>
          <a:lstStyle/>
          <a:p>
            <a:r>
              <a:rPr lang="en-US" dirty="0"/>
              <a:t>Stream Flow</a:t>
            </a:r>
          </a:p>
        </p:txBody>
      </p:sp>
      <p:cxnSp>
        <p:nvCxnSpPr>
          <p:cNvPr id="16" name="Straight Arrow Connector 15">
            <a:extLst>
              <a:ext uri="{FF2B5EF4-FFF2-40B4-BE49-F238E27FC236}">
                <a16:creationId xmlns:a16="http://schemas.microsoft.com/office/drawing/2014/main" id="{9D00422C-85F1-F38D-2579-409CEAB95AA2}"/>
              </a:ext>
            </a:extLst>
          </p:cNvPr>
          <p:cNvCxnSpPr/>
          <p:nvPr/>
        </p:nvCxnSpPr>
        <p:spPr>
          <a:xfrm flipV="1">
            <a:off x="1866900" y="4980418"/>
            <a:ext cx="0" cy="58218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CF4D21BD-7461-2BBB-916B-D432EF34FDCB}"/>
              </a:ext>
            </a:extLst>
          </p:cNvPr>
          <p:cNvSpPr/>
          <p:nvPr/>
        </p:nvSpPr>
        <p:spPr>
          <a:xfrm>
            <a:off x="2742198" y="2804866"/>
            <a:ext cx="6429437" cy="1453088"/>
          </a:xfrm>
          <a:prstGeom prst="roundRect">
            <a:avLst/>
          </a:prstGeom>
          <a:solidFill>
            <a:sysClr val="windowText" lastClr="000000">
              <a:lumMod val="75000"/>
              <a:lumOff val="25000"/>
            </a:sysClr>
          </a:solidFill>
          <a:ln w="15875" cap="rnd" cmpd="sng" algn="ctr">
            <a:solidFill>
              <a:sysClr val="windowText" lastClr="000000">
                <a:lumMod val="85000"/>
                <a:lumOff val="15000"/>
              </a:sys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 name="TextBox 17">
            <a:extLst>
              <a:ext uri="{FF2B5EF4-FFF2-40B4-BE49-F238E27FC236}">
                <a16:creationId xmlns:a16="http://schemas.microsoft.com/office/drawing/2014/main" id="{1C583340-5339-87E0-76E2-9321C5ABC07D}"/>
              </a:ext>
            </a:extLst>
          </p:cNvPr>
          <p:cNvSpPr txBox="1"/>
          <p:nvPr/>
        </p:nvSpPr>
        <p:spPr>
          <a:xfrm>
            <a:off x="2858979" y="3397028"/>
            <a:ext cx="838200" cy="369332"/>
          </a:xfrm>
          <a:prstGeom prst="rect">
            <a:avLst/>
          </a:prstGeom>
          <a:noFill/>
        </p:spPr>
        <p:txBody>
          <a:bodyPr wrap="square" rtlCol="0">
            <a:spAutoFit/>
          </a:bodyPr>
          <a:lstStyle/>
          <a:p>
            <a:r>
              <a:rPr lang="en-US" dirty="0">
                <a:solidFill>
                  <a:prstClr val="white"/>
                </a:solidFill>
                <a:latin typeface="Candara"/>
              </a:rPr>
              <a:t>Road</a:t>
            </a:r>
          </a:p>
        </p:txBody>
      </p:sp>
      <p:grpSp>
        <p:nvGrpSpPr>
          <p:cNvPr id="3" name="Group 2">
            <a:extLst>
              <a:ext uri="{FF2B5EF4-FFF2-40B4-BE49-F238E27FC236}">
                <a16:creationId xmlns:a16="http://schemas.microsoft.com/office/drawing/2014/main" id="{749D4076-C3A5-855B-ACE0-2704638EB464}"/>
              </a:ext>
            </a:extLst>
          </p:cNvPr>
          <p:cNvGrpSpPr/>
          <p:nvPr/>
        </p:nvGrpSpPr>
        <p:grpSpPr>
          <a:xfrm>
            <a:off x="5116416" y="1355678"/>
            <a:ext cx="378610" cy="1509896"/>
            <a:chOff x="5031332" y="666630"/>
            <a:chExt cx="504813" cy="2013195"/>
          </a:xfrm>
        </p:grpSpPr>
        <p:sp>
          <p:nvSpPr>
            <p:cNvPr id="5" name="Oval 4">
              <a:extLst>
                <a:ext uri="{FF2B5EF4-FFF2-40B4-BE49-F238E27FC236}">
                  <a16:creationId xmlns:a16="http://schemas.microsoft.com/office/drawing/2014/main" id="{F9FBCE1F-137C-1A0B-46AB-DCD52204F7DE}"/>
                </a:ext>
              </a:extLst>
            </p:cNvPr>
            <p:cNvSpPr/>
            <p:nvPr/>
          </p:nvSpPr>
          <p:spPr>
            <a:xfrm rot="16200000">
              <a:off x="5020536" y="2319182"/>
              <a:ext cx="189596" cy="132009"/>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 name="Oval 5">
              <a:extLst>
                <a:ext uri="{FF2B5EF4-FFF2-40B4-BE49-F238E27FC236}">
                  <a16:creationId xmlns:a16="http://schemas.microsoft.com/office/drawing/2014/main" id="{BF21CA5E-D6B6-9AA5-0164-F465C23E8C30}"/>
                </a:ext>
              </a:extLst>
            </p:cNvPr>
            <p:cNvSpPr/>
            <p:nvPr/>
          </p:nvSpPr>
          <p:spPr>
            <a:xfrm>
              <a:off x="5092621" y="1971405"/>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 name="Oval 6">
              <a:extLst>
                <a:ext uri="{FF2B5EF4-FFF2-40B4-BE49-F238E27FC236}">
                  <a16:creationId xmlns:a16="http://schemas.microsoft.com/office/drawing/2014/main" id="{6A9C4494-C90E-5FD0-359A-3AEC9443C969}"/>
                </a:ext>
              </a:extLst>
            </p:cNvPr>
            <p:cNvSpPr/>
            <p:nvPr/>
          </p:nvSpPr>
          <p:spPr>
            <a:xfrm>
              <a:off x="5265208" y="108038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 name="Oval 8">
              <a:extLst>
                <a:ext uri="{FF2B5EF4-FFF2-40B4-BE49-F238E27FC236}">
                  <a16:creationId xmlns:a16="http://schemas.microsoft.com/office/drawing/2014/main" id="{6C6D50E9-87D1-A7BE-3451-0225D6153A1D}"/>
                </a:ext>
              </a:extLst>
            </p:cNvPr>
            <p:cNvSpPr/>
            <p:nvPr/>
          </p:nvSpPr>
          <p:spPr>
            <a:xfrm>
              <a:off x="5144876" y="886631"/>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 name="Oval 9">
              <a:extLst>
                <a:ext uri="{FF2B5EF4-FFF2-40B4-BE49-F238E27FC236}">
                  <a16:creationId xmlns:a16="http://schemas.microsoft.com/office/drawing/2014/main" id="{5E386FA0-8FFD-BF53-2870-30822EF18B47}"/>
                </a:ext>
              </a:extLst>
            </p:cNvPr>
            <p:cNvSpPr/>
            <p:nvPr/>
          </p:nvSpPr>
          <p:spPr>
            <a:xfrm>
              <a:off x="5101264" y="2356549"/>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 name="Oval 10">
              <a:extLst>
                <a:ext uri="{FF2B5EF4-FFF2-40B4-BE49-F238E27FC236}">
                  <a16:creationId xmlns:a16="http://schemas.microsoft.com/office/drawing/2014/main" id="{3FE74B49-732F-9EB2-6AD9-9CB720B0FE60}"/>
                </a:ext>
              </a:extLst>
            </p:cNvPr>
            <p:cNvSpPr/>
            <p:nvPr/>
          </p:nvSpPr>
          <p:spPr>
            <a:xfrm>
              <a:off x="5079356" y="71603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 name="Oval 11">
              <a:extLst>
                <a:ext uri="{FF2B5EF4-FFF2-40B4-BE49-F238E27FC236}">
                  <a16:creationId xmlns:a16="http://schemas.microsoft.com/office/drawing/2014/main" id="{70089276-3B9D-69AA-3D2C-AEDA5BF3DBD8}"/>
                </a:ext>
              </a:extLst>
            </p:cNvPr>
            <p:cNvSpPr/>
            <p:nvPr/>
          </p:nvSpPr>
          <p:spPr>
            <a:xfrm>
              <a:off x="5220320" y="133991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 name="Oval 13">
              <a:extLst>
                <a:ext uri="{FF2B5EF4-FFF2-40B4-BE49-F238E27FC236}">
                  <a16:creationId xmlns:a16="http://schemas.microsoft.com/office/drawing/2014/main" id="{F8FE01B5-9B79-D176-81F5-FE4A29224E84}"/>
                </a:ext>
              </a:extLst>
            </p:cNvPr>
            <p:cNvSpPr/>
            <p:nvPr/>
          </p:nvSpPr>
          <p:spPr>
            <a:xfrm>
              <a:off x="5187033" y="184171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 name="Oval 16">
              <a:extLst>
                <a:ext uri="{FF2B5EF4-FFF2-40B4-BE49-F238E27FC236}">
                  <a16:creationId xmlns:a16="http://schemas.microsoft.com/office/drawing/2014/main" id="{CAD3F67F-6878-62BB-1FB2-175ACC685D50}"/>
                </a:ext>
              </a:extLst>
            </p:cNvPr>
            <p:cNvSpPr/>
            <p:nvPr/>
          </p:nvSpPr>
          <p:spPr>
            <a:xfrm>
              <a:off x="5310015" y="9832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 name="Oval 18">
              <a:extLst>
                <a:ext uri="{FF2B5EF4-FFF2-40B4-BE49-F238E27FC236}">
                  <a16:creationId xmlns:a16="http://schemas.microsoft.com/office/drawing/2014/main" id="{12B80B80-92E1-19D9-E192-9AACEDAC544D}"/>
                </a:ext>
              </a:extLst>
            </p:cNvPr>
            <p:cNvSpPr/>
            <p:nvPr/>
          </p:nvSpPr>
          <p:spPr>
            <a:xfrm>
              <a:off x="5327820" y="1566559"/>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 name="Oval 19">
              <a:extLst>
                <a:ext uri="{FF2B5EF4-FFF2-40B4-BE49-F238E27FC236}">
                  <a16:creationId xmlns:a16="http://schemas.microsoft.com/office/drawing/2014/main" id="{C5FCCC71-E66A-9B5B-B7E9-766C696E0B9C}"/>
                </a:ext>
              </a:extLst>
            </p:cNvPr>
            <p:cNvSpPr/>
            <p:nvPr/>
          </p:nvSpPr>
          <p:spPr>
            <a:xfrm>
              <a:off x="5321999" y="1794456"/>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 name="Oval 20">
              <a:extLst>
                <a:ext uri="{FF2B5EF4-FFF2-40B4-BE49-F238E27FC236}">
                  <a16:creationId xmlns:a16="http://schemas.microsoft.com/office/drawing/2014/main" id="{E1935A01-EB8F-2D13-66D8-039AD20FE9A2}"/>
                </a:ext>
              </a:extLst>
            </p:cNvPr>
            <p:cNvSpPr/>
            <p:nvPr/>
          </p:nvSpPr>
          <p:spPr>
            <a:xfrm>
              <a:off x="5224127" y="241131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 name="Oval 21">
              <a:extLst>
                <a:ext uri="{FF2B5EF4-FFF2-40B4-BE49-F238E27FC236}">
                  <a16:creationId xmlns:a16="http://schemas.microsoft.com/office/drawing/2014/main" id="{71C29744-D1F5-616C-14F5-F694ED602670}"/>
                </a:ext>
              </a:extLst>
            </p:cNvPr>
            <p:cNvSpPr/>
            <p:nvPr/>
          </p:nvSpPr>
          <p:spPr>
            <a:xfrm>
              <a:off x="5128294" y="666630"/>
              <a:ext cx="265067"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 name="Oval 22">
              <a:extLst>
                <a:ext uri="{FF2B5EF4-FFF2-40B4-BE49-F238E27FC236}">
                  <a16:creationId xmlns:a16="http://schemas.microsoft.com/office/drawing/2014/main" id="{1B7AE8B1-2AD8-2C69-A761-4AED5C15C396}"/>
                </a:ext>
              </a:extLst>
            </p:cNvPr>
            <p:cNvSpPr/>
            <p:nvPr/>
          </p:nvSpPr>
          <p:spPr>
            <a:xfrm rot="1674560">
              <a:off x="5062563" y="1124077"/>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 name="Oval 23">
              <a:extLst>
                <a:ext uri="{FF2B5EF4-FFF2-40B4-BE49-F238E27FC236}">
                  <a16:creationId xmlns:a16="http://schemas.microsoft.com/office/drawing/2014/main" id="{2732625B-B858-030E-072B-3114881307D9}"/>
                </a:ext>
              </a:extLst>
            </p:cNvPr>
            <p:cNvSpPr/>
            <p:nvPr/>
          </p:nvSpPr>
          <p:spPr>
            <a:xfrm rot="3942739">
              <a:off x="5206037" y="2402918"/>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5" name="Oval 24">
              <a:extLst>
                <a:ext uri="{FF2B5EF4-FFF2-40B4-BE49-F238E27FC236}">
                  <a16:creationId xmlns:a16="http://schemas.microsoft.com/office/drawing/2014/main" id="{87E4D76A-8BAF-6838-8826-C5FF280B481E}"/>
                </a:ext>
              </a:extLst>
            </p:cNvPr>
            <p:cNvSpPr/>
            <p:nvPr/>
          </p:nvSpPr>
          <p:spPr>
            <a:xfrm rot="3942739">
              <a:off x="5065358" y="142266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 name="Oval 25">
              <a:extLst>
                <a:ext uri="{FF2B5EF4-FFF2-40B4-BE49-F238E27FC236}">
                  <a16:creationId xmlns:a16="http://schemas.microsoft.com/office/drawing/2014/main" id="{AFBEF0A7-7C30-7621-14E8-E16F347775E3}"/>
                </a:ext>
              </a:extLst>
            </p:cNvPr>
            <p:cNvSpPr/>
            <p:nvPr/>
          </p:nvSpPr>
          <p:spPr>
            <a:xfrm rot="3942739">
              <a:off x="5108815" y="2234919"/>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 name="Oval 26">
              <a:extLst>
                <a:ext uri="{FF2B5EF4-FFF2-40B4-BE49-F238E27FC236}">
                  <a16:creationId xmlns:a16="http://schemas.microsoft.com/office/drawing/2014/main" id="{B2A49563-CD46-251F-5846-7F2AC5381A74}"/>
                </a:ext>
              </a:extLst>
            </p:cNvPr>
            <p:cNvSpPr/>
            <p:nvPr/>
          </p:nvSpPr>
          <p:spPr>
            <a:xfrm rot="3942739">
              <a:off x="5168387" y="147574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 name="Oval 27">
              <a:extLst>
                <a:ext uri="{FF2B5EF4-FFF2-40B4-BE49-F238E27FC236}">
                  <a16:creationId xmlns:a16="http://schemas.microsoft.com/office/drawing/2014/main" id="{51611A95-4012-4C21-569B-A6E3DCC41802}"/>
                </a:ext>
              </a:extLst>
            </p:cNvPr>
            <p:cNvSpPr/>
            <p:nvPr/>
          </p:nvSpPr>
          <p:spPr>
            <a:xfrm rot="3942739">
              <a:off x="5033179" y="1061771"/>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 name="Oval 28">
              <a:extLst>
                <a:ext uri="{FF2B5EF4-FFF2-40B4-BE49-F238E27FC236}">
                  <a16:creationId xmlns:a16="http://schemas.microsoft.com/office/drawing/2014/main" id="{69FEFA73-8EC7-AA9F-F83B-1788A29DF782}"/>
                </a:ext>
              </a:extLst>
            </p:cNvPr>
            <p:cNvSpPr/>
            <p:nvPr/>
          </p:nvSpPr>
          <p:spPr>
            <a:xfrm>
              <a:off x="5118986" y="1586930"/>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 name="Oval 29">
              <a:extLst>
                <a:ext uri="{FF2B5EF4-FFF2-40B4-BE49-F238E27FC236}">
                  <a16:creationId xmlns:a16="http://schemas.microsoft.com/office/drawing/2014/main" id="{F0203767-8EF8-C327-B828-833E9A9D20CF}"/>
                </a:ext>
              </a:extLst>
            </p:cNvPr>
            <p:cNvSpPr/>
            <p:nvPr/>
          </p:nvSpPr>
          <p:spPr>
            <a:xfrm>
              <a:off x="5152978" y="211986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1" name="Oval 30">
              <a:extLst>
                <a:ext uri="{FF2B5EF4-FFF2-40B4-BE49-F238E27FC236}">
                  <a16:creationId xmlns:a16="http://schemas.microsoft.com/office/drawing/2014/main" id="{4CD6DF01-D931-4B60-6BEB-BA58431281DA}"/>
                </a:ext>
              </a:extLst>
            </p:cNvPr>
            <p:cNvSpPr/>
            <p:nvPr/>
          </p:nvSpPr>
          <p:spPr>
            <a:xfrm>
              <a:off x="5346160" y="2134240"/>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2" name="Oval 31">
              <a:extLst>
                <a:ext uri="{FF2B5EF4-FFF2-40B4-BE49-F238E27FC236}">
                  <a16:creationId xmlns:a16="http://schemas.microsoft.com/office/drawing/2014/main" id="{D891A762-CAC9-AA5D-0E4C-5CF8CF227E54}"/>
                </a:ext>
              </a:extLst>
            </p:cNvPr>
            <p:cNvSpPr/>
            <p:nvPr/>
          </p:nvSpPr>
          <p:spPr>
            <a:xfrm>
              <a:off x="5106151" y="18293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3" name="Oval 32">
              <a:extLst>
                <a:ext uri="{FF2B5EF4-FFF2-40B4-BE49-F238E27FC236}">
                  <a16:creationId xmlns:a16="http://schemas.microsoft.com/office/drawing/2014/main" id="{7B526593-1DC9-E31E-B97E-36752F529E84}"/>
                </a:ext>
              </a:extLst>
            </p:cNvPr>
            <p:cNvSpPr/>
            <p:nvPr/>
          </p:nvSpPr>
          <p:spPr>
            <a:xfrm>
              <a:off x="5264652" y="705341"/>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34" name="Group 33">
            <a:extLst>
              <a:ext uri="{FF2B5EF4-FFF2-40B4-BE49-F238E27FC236}">
                <a16:creationId xmlns:a16="http://schemas.microsoft.com/office/drawing/2014/main" id="{A6EC0FD6-7E71-A569-D6F7-DB18282FCD02}"/>
              </a:ext>
            </a:extLst>
          </p:cNvPr>
          <p:cNvGrpSpPr/>
          <p:nvPr/>
        </p:nvGrpSpPr>
        <p:grpSpPr>
          <a:xfrm>
            <a:off x="6363524" y="1341720"/>
            <a:ext cx="354068" cy="1514520"/>
            <a:chOff x="6633355" y="698930"/>
            <a:chExt cx="472090" cy="2019360"/>
          </a:xfrm>
        </p:grpSpPr>
        <p:sp>
          <p:nvSpPr>
            <p:cNvPr id="35" name="Oval 34">
              <a:extLst>
                <a:ext uri="{FF2B5EF4-FFF2-40B4-BE49-F238E27FC236}">
                  <a16:creationId xmlns:a16="http://schemas.microsoft.com/office/drawing/2014/main" id="{1FD2D9CA-B5A6-9B05-D7F2-439B8CD39C4B}"/>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6" name="Oval 35">
              <a:extLst>
                <a:ext uri="{FF2B5EF4-FFF2-40B4-BE49-F238E27FC236}">
                  <a16:creationId xmlns:a16="http://schemas.microsoft.com/office/drawing/2014/main" id="{EDB0FD23-5047-9533-598D-3FBAFF8F3AB4}"/>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7" name="Oval 36">
              <a:extLst>
                <a:ext uri="{FF2B5EF4-FFF2-40B4-BE49-F238E27FC236}">
                  <a16:creationId xmlns:a16="http://schemas.microsoft.com/office/drawing/2014/main" id="{A66E2F0C-7D00-BB12-CE16-5836DDB651A7}"/>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8" name="Oval 37">
              <a:extLst>
                <a:ext uri="{FF2B5EF4-FFF2-40B4-BE49-F238E27FC236}">
                  <a16:creationId xmlns:a16="http://schemas.microsoft.com/office/drawing/2014/main" id="{0C3A788E-93EF-3124-1C42-1FB3AE4D2BF4}"/>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9" name="Oval 38">
              <a:extLst>
                <a:ext uri="{FF2B5EF4-FFF2-40B4-BE49-F238E27FC236}">
                  <a16:creationId xmlns:a16="http://schemas.microsoft.com/office/drawing/2014/main" id="{ACE32C73-CB6A-B527-C823-B4587E3FA6FA}"/>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0" name="Oval 39">
              <a:extLst>
                <a:ext uri="{FF2B5EF4-FFF2-40B4-BE49-F238E27FC236}">
                  <a16:creationId xmlns:a16="http://schemas.microsoft.com/office/drawing/2014/main" id="{7CB68AE5-7744-8A54-8B4D-EE9B113702E5}"/>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1" name="Oval 40">
              <a:extLst>
                <a:ext uri="{FF2B5EF4-FFF2-40B4-BE49-F238E27FC236}">
                  <a16:creationId xmlns:a16="http://schemas.microsoft.com/office/drawing/2014/main" id="{09C12377-B922-65ED-8399-48C73133A4FA}"/>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2" name="Oval 41">
              <a:extLst>
                <a:ext uri="{FF2B5EF4-FFF2-40B4-BE49-F238E27FC236}">
                  <a16:creationId xmlns:a16="http://schemas.microsoft.com/office/drawing/2014/main" id="{0643322B-0AEC-1779-EDBF-8DB829B39669}"/>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3" name="Oval 42">
              <a:extLst>
                <a:ext uri="{FF2B5EF4-FFF2-40B4-BE49-F238E27FC236}">
                  <a16:creationId xmlns:a16="http://schemas.microsoft.com/office/drawing/2014/main" id="{65985479-D6A8-E942-6DCD-480CD563F806}"/>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4" name="Oval 43">
              <a:extLst>
                <a:ext uri="{FF2B5EF4-FFF2-40B4-BE49-F238E27FC236}">
                  <a16:creationId xmlns:a16="http://schemas.microsoft.com/office/drawing/2014/main" id="{CE8E13B5-4D51-A255-7DF6-766FEA04B850}"/>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5" name="Oval 44">
              <a:extLst>
                <a:ext uri="{FF2B5EF4-FFF2-40B4-BE49-F238E27FC236}">
                  <a16:creationId xmlns:a16="http://schemas.microsoft.com/office/drawing/2014/main" id="{13882A2E-7F5C-D03B-BFEA-6E56058B7F69}"/>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6" name="Oval 45">
              <a:extLst>
                <a:ext uri="{FF2B5EF4-FFF2-40B4-BE49-F238E27FC236}">
                  <a16:creationId xmlns:a16="http://schemas.microsoft.com/office/drawing/2014/main" id="{7DD8ECC6-DD87-36D4-8B8D-C2AADCD3AA51}"/>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7" name="Oval 46">
              <a:extLst>
                <a:ext uri="{FF2B5EF4-FFF2-40B4-BE49-F238E27FC236}">
                  <a16:creationId xmlns:a16="http://schemas.microsoft.com/office/drawing/2014/main" id="{569FCDC6-474A-089A-D259-5EDAB2FC2DCE}"/>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8" name="Oval 47">
              <a:extLst>
                <a:ext uri="{FF2B5EF4-FFF2-40B4-BE49-F238E27FC236}">
                  <a16:creationId xmlns:a16="http://schemas.microsoft.com/office/drawing/2014/main" id="{EEDCCE16-E3D3-1A20-FF64-1ADD59960B38}"/>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9" name="Oval 48">
              <a:extLst>
                <a:ext uri="{FF2B5EF4-FFF2-40B4-BE49-F238E27FC236}">
                  <a16:creationId xmlns:a16="http://schemas.microsoft.com/office/drawing/2014/main" id="{89DBAB0A-D81F-3A3B-19C3-8B743281ACA8}"/>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0" name="Oval 49">
              <a:extLst>
                <a:ext uri="{FF2B5EF4-FFF2-40B4-BE49-F238E27FC236}">
                  <a16:creationId xmlns:a16="http://schemas.microsoft.com/office/drawing/2014/main" id="{117653C0-5877-C7A9-E7A6-6ABCD8F6D288}"/>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1" name="Oval 50">
              <a:extLst>
                <a:ext uri="{FF2B5EF4-FFF2-40B4-BE49-F238E27FC236}">
                  <a16:creationId xmlns:a16="http://schemas.microsoft.com/office/drawing/2014/main" id="{41B22B5A-798F-9502-64CB-FA2165EEBA4B}"/>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2" name="Oval 51">
              <a:extLst>
                <a:ext uri="{FF2B5EF4-FFF2-40B4-BE49-F238E27FC236}">
                  <a16:creationId xmlns:a16="http://schemas.microsoft.com/office/drawing/2014/main" id="{A56D6F6C-0401-9032-AB0C-6C84216AE74F}"/>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3" name="Oval 52">
              <a:extLst>
                <a:ext uri="{FF2B5EF4-FFF2-40B4-BE49-F238E27FC236}">
                  <a16:creationId xmlns:a16="http://schemas.microsoft.com/office/drawing/2014/main" id="{7CB89B7D-3987-D5D3-0D14-690FDC725614}"/>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54" name="Group 53">
            <a:extLst>
              <a:ext uri="{FF2B5EF4-FFF2-40B4-BE49-F238E27FC236}">
                <a16:creationId xmlns:a16="http://schemas.microsoft.com/office/drawing/2014/main" id="{C74C17C2-FA1D-27C5-0305-3FBB8508B848}"/>
              </a:ext>
            </a:extLst>
          </p:cNvPr>
          <p:cNvGrpSpPr/>
          <p:nvPr/>
        </p:nvGrpSpPr>
        <p:grpSpPr>
          <a:xfrm>
            <a:off x="5095030" y="4359631"/>
            <a:ext cx="378610" cy="1509896"/>
            <a:chOff x="5031332" y="666630"/>
            <a:chExt cx="504813" cy="2013195"/>
          </a:xfrm>
        </p:grpSpPr>
        <p:sp>
          <p:nvSpPr>
            <p:cNvPr id="55" name="Oval 54">
              <a:extLst>
                <a:ext uri="{FF2B5EF4-FFF2-40B4-BE49-F238E27FC236}">
                  <a16:creationId xmlns:a16="http://schemas.microsoft.com/office/drawing/2014/main" id="{905BA068-3436-B577-309B-552E3ECF0FAA}"/>
                </a:ext>
              </a:extLst>
            </p:cNvPr>
            <p:cNvSpPr/>
            <p:nvPr/>
          </p:nvSpPr>
          <p:spPr>
            <a:xfrm rot="16200000">
              <a:off x="5020536" y="2319182"/>
              <a:ext cx="189596" cy="132009"/>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6" name="Oval 55">
              <a:extLst>
                <a:ext uri="{FF2B5EF4-FFF2-40B4-BE49-F238E27FC236}">
                  <a16:creationId xmlns:a16="http://schemas.microsoft.com/office/drawing/2014/main" id="{49CE1F28-963B-762A-525B-D60E55E46B19}"/>
                </a:ext>
              </a:extLst>
            </p:cNvPr>
            <p:cNvSpPr/>
            <p:nvPr/>
          </p:nvSpPr>
          <p:spPr>
            <a:xfrm>
              <a:off x="5092621" y="1971405"/>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7" name="Oval 56">
              <a:extLst>
                <a:ext uri="{FF2B5EF4-FFF2-40B4-BE49-F238E27FC236}">
                  <a16:creationId xmlns:a16="http://schemas.microsoft.com/office/drawing/2014/main" id="{3812A5A1-E3F4-11F2-581E-534B5797D230}"/>
                </a:ext>
              </a:extLst>
            </p:cNvPr>
            <p:cNvSpPr/>
            <p:nvPr/>
          </p:nvSpPr>
          <p:spPr>
            <a:xfrm>
              <a:off x="5265208" y="108038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8" name="Oval 57">
              <a:extLst>
                <a:ext uri="{FF2B5EF4-FFF2-40B4-BE49-F238E27FC236}">
                  <a16:creationId xmlns:a16="http://schemas.microsoft.com/office/drawing/2014/main" id="{85CBC5C6-55A8-5DAD-9CB5-57CE1C858DBF}"/>
                </a:ext>
              </a:extLst>
            </p:cNvPr>
            <p:cNvSpPr/>
            <p:nvPr/>
          </p:nvSpPr>
          <p:spPr>
            <a:xfrm>
              <a:off x="5144876" y="886631"/>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9" name="Oval 58">
              <a:extLst>
                <a:ext uri="{FF2B5EF4-FFF2-40B4-BE49-F238E27FC236}">
                  <a16:creationId xmlns:a16="http://schemas.microsoft.com/office/drawing/2014/main" id="{F8A4F445-4CE9-8E7B-3CBC-10AFCCB2696F}"/>
                </a:ext>
              </a:extLst>
            </p:cNvPr>
            <p:cNvSpPr/>
            <p:nvPr/>
          </p:nvSpPr>
          <p:spPr>
            <a:xfrm>
              <a:off x="5101264" y="2356549"/>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0" name="Oval 59">
              <a:extLst>
                <a:ext uri="{FF2B5EF4-FFF2-40B4-BE49-F238E27FC236}">
                  <a16:creationId xmlns:a16="http://schemas.microsoft.com/office/drawing/2014/main" id="{B7DF0A38-B586-11B2-6F53-929EB324FB6F}"/>
                </a:ext>
              </a:extLst>
            </p:cNvPr>
            <p:cNvSpPr/>
            <p:nvPr/>
          </p:nvSpPr>
          <p:spPr>
            <a:xfrm>
              <a:off x="5079356" y="71603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1" name="Oval 60">
              <a:extLst>
                <a:ext uri="{FF2B5EF4-FFF2-40B4-BE49-F238E27FC236}">
                  <a16:creationId xmlns:a16="http://schemas.microsoft.com/office/drawing/2014/main" id="{F787C6CC-C1F2-8068-ED79-E29357AA5EC4}"/>
                </a:ext>
              </a:extLst>
            </p:cNvPr>
            <p:cNvSpPr/>
            <p:nvPr/>
          </p:nvSpPr>
          <p:spPr>
            <a:xfrm>
              <a:off x="5220320" y="133991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2" name="Oval 61">
              <a:extLst>
                <a:ext uri="{FF2B5EF4-FFF2-40B4-BE49-F238E27FC236}">
                  <a16:creationId xmlns:a16="http://schemas.microsoft.com/office/drawing/2014/main" id="{AB9A84FD-C5DE-DB51-E3D3-ECB657EC65F7}"/>
                </a:ext>
              </a:extLst>
            </p:cNvPr>
            <p:cNvSpPr/>
            <p:nvPr/>
          </p:nvSpPr>
          <p:spPr>
            <a:xfrm>
              <a:off x="5187033" y="184171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3" name="Oval 62">
              <a:extLst>
                <a:ext uri="{FF2B5EF4-FFF2-40B4-BE49-F238E27FC236}">
                  <a16:creationId xmlns:a16="http://schemas.microsoft.com/office/drawing/2014/main" id="{4F4F7B8D-B152-AF2D-1DE2-C66E52FFE198}"/>
                </a:ext>
              </a:extLst>
            </p:cNvPr>
            <p:cNvSpPr/>
            <p:nvPr/>
          </p:nvSpPr>
          <p:spPr>
            <a:xfrm>
              <a:off x="5310015" y="9832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4" name="Oval 63">
              <a:extLst>
                <a:ext uri="{FF2B5EF4-FFF2-40B4-BE49-F238E27FC236}">
                  <a16:creationId xmlns:a16="http://schemas.microsoft.com/office/drawing/2014/main" id="{3B7B95BF-5421-8F4E-010E-E0DEEFD1C08D}"/>
                </a:ext>
              </a:extLst>
            </p:cNvPr>
            <p:cNvSpPr/>
            <p:nvPr/>
          </p:nvSpPr>
          <p:spPr>
            <a:xfrm>
              <a:off x="5327820" y="1566559"/>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5" name="Oval 64">
              <a:extLst>
                <a:ext uri="{FF2B5EF4-FFF2-40B4-BE49-F238E27FC236}">
                  <a16:creationId xmlns:a16="http://schemas.microsoft.com/office/drawing/2014/main" id="{DCCE56BC-68F7-2307-5F46-41B3B23F08C3}"/>
                </a:ext>
              </a:extLst>
            </p:cNvPr>
            <p:cNvSpPr/>
            <p:nvPr/>
          </p:nvSpPr>
          <p:spPr>
            <a:xfrm>
              <a:off x="5321999" y="1794456"/>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6" name="Oval 65">
              <a:extLst>
                <a:ext uri="{FF2B5EF4-FFF2-40B4-BE49-F238E27FC236}">
                  <a16:creationId xmlns:a16="http://schemas.microsoft.com/office/drawing/2014/main" id="{731768D2-99E4-C3D8-2667-D972F363B22D}"/>
                </a:ext>
              </a:extLst>
            </p:cNvPr>
            <p:cNvSpPr/>
            <p:nvPr/>
          </p:nvSpPr>
          <p:spPr>
            <a:xfrm>
              <a:off x="5224127" y="241131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7" name="Oval 66">
              <a:extLst>
                <a:ext uri="{FF2B5EF4-FFF2-40B4-BE49-F238E27FC236}">
                  <a16:creationId xmlns:a16="http://schemas.microsoft.com/office/drawing/2014/main" id="{35EAE7E4-AC5E-5BE1-B900-A594A7AADE17}"/>
                </a:ext>
              </a:extLst>
            </p:cNvPr>
            <p:cNvSpPr/>
            <p:nvPr/>
          </p:nvSpPr>
          <p:spPr>
            <a:xfrm>
              <a:off x="5128294" y="666630"/>
              <a:ext cx="265067"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8" name="Oval 67">
              <a:extLst>
                <a:ext uri="{FF2B5EF4-FFF2-40B4-BE49-F238E27FC236}">
                  <a16:creationId xmlns:a16="http://schemas.microsoft.com/office/drawing/2014/main" id="{0FEB8D76-0221-C1FA-D989-9074CC53CCCF}"/>
                </a:ext>
              </a:extLst>
            </p:cNvPr>
            <p:cNvSpPr/>
            <p:nvPr/>
          </p:nvSpPr>
          <p:spPr>
            <a:xfrm rot="1674560">
              <a:off x="5062563" y="1124077"/>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9" name="Oval 68">
              <a:extLst>
                <a:ext uri="{FF2B5EF4-FFF2-40B4-BE49-F238E27FC236}">
                  <a16:creationId xmlns:a16="http://schemas.microsoft.com/office/drawing/2014/main" id="{F41F22C7-D91F-1F70-6D1F-8B3A655D99DF}"/>
                </a:ext>
              </a:extLst>
            </p:cNvPr>
            <p:cNvSpPr/>
            <p:nvPr/>
          </p:nvSpPr>
          <p:spPr>
            <a:xfrm rot="3942739">
              <a:off x="5206037" y="2402918"/>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0" name="Oval 69">
              <a:extLst>
                <a:ext uri="{FF2B5EF4-FFF2-40B4-BE49-F238E27FC236}">
                  <a16:creationId xmlns:a16="http://schemas.microsoft.com/office/drawing/2014/main" id="{14088DF7-7922-5DE6-2100-1FAB7D7752FA}"/>
                </a:ext>
              </a:extLst>
            </p:cNvPr>
            <p:cNvSpPr/>
            <p:nvPr/>
          </p:nvSpPr>
          <p:spPr>
            <a:xfrm rot="3942739">
              <a:off x="5065358" y="142266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1" name="Oval 70">
              <a:extLst>
                <a:ext uri="{FF2B5EF4-FFF2-40B4-BE49-F238E27FC236}">
                  <a16:creationId xmlns:a16="http://schemas.microsoft.com/office/drawing/2014/main" id="{F69CBB1E-A691-FEDD-81E7-D0F2FE178CDD}"/>
                </a:ext>
              </a:extLst>
            </p:cNvPr>
            <p:cNvSpPr/>
            <p:nvPr/>
          </p:nvSpPr>
          <p:spPr>
            <a:xfrm rot="3942739">
              <a:off x="5108815" y="2234919"/>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2" name="Oval 71">
              <a:extLst>
                <a:ext uri="{FF2B5EF4-FFF2-40B4-BE49-F238E27FC236}">
                  <a16:creationId xmlns:a16="http://schemas.microsoft.com/office/drawing/2014/main" id="{C64FD0AC-812D-88B6-751B-C42AB3E9F4D8}"/>
                </a:ext>
              </a:extLst>
            </p:cNvPr>
            <p:cNvSpPr/>
            <p:nvPr/>
          </p:nvSpPr>
          <p:spPr>
            <a:xfrm rot="3942739">
              <a:off x="5168387" y="147574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3" name="Oval 72">
              <a:extLst>
                <a:ext uri="{FF2B5EF4-FFF2-40B4-BE49-F238E27FC236}">
                  <a16:creationId xmlns:a16="http://schemas.microsoft.com/office/drawing/2014/main" id="{AE5D8571-4C28-2C6B-AC85-DBFC75D9FCDD}"/>
                </a:ext>
              </a:extLst>
            </p:cNvPr>
            <p:cNvSpPr/>
            <p:nvPr/>
          </p:nvSpPr>
          <p:spPr>
            <a:xfrm rot="3942739">
              <a:off x="5033179" y="1061771"/>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4" name="Oval 73">
              <a:extLst>
                <a:ext uri="{FF2B5EF4-FFF2-40B4-BE49-F238E27FC236}">
                  <a16:creationId xmlns:a16="http://schemas.microsoft.com/office/drawing/2014/main" id="{A7CEF668-7B50-878C-8DCA-77E8B724A170}"/>
                </a:ext>
              </a:extLst>
            </p:cNvPr>
            <p:cNvSpPr/>
            <p:nvPr/>
          </p:nvSpPr>
          <p:spPr>
            <a:xfrm>
              <a:off x="5118986" y="1586930"/>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5" name="Oval 74">
              <a:extLst>
                <a:ext uri="{FF2B5EF4-FFF2-40B4-BE49-F238E27FC236}">
                  <a16:creationId xmlns:a16="http://schemas.microsoft.com/office/drawing/2014/main" id="{BB5C627C-9A46-25E2-F429-006BD8DD0E9B}"/>
                </a:ext>
              </a:extLst>
            </p:cNvPr>
            <p:cNvSpPr/>
            <p:nvPr/>
          </p:nvSpPr>
          <p:spPr>
            <a:xfrm>
              <a:off x="5152978" y="211986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6" name="Oval 75">
              <a:extLst>
                <a:ext uri="{FF2B5EF4-FFF2-40B4-BE49-F238E27FC236}">
                  <a16:creationId xmlns:a16="http://schemas.microsoft.com/office/drawing/2014/main" id="{FDEC6A8D-789A-5A7B-EF42-154E914EB1EF}"/>
                </a:ext>
              </a:extLst>
            </p:cNvPr>
            <p:cNvSpPr/>
            <p:nvPr/>
          </p:nvSpPr>
          <p:spPr>
            <a:xfrm>
              <a:off x="5346160" y="2134240"/>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7" name="Oval 76">
              <a:extLst>
                <a:ext uri="{FF2B5EF4-FFF2-40B4-BE49-F238E27FC236}">
                  <a16:creationId xmlns:a16="http://schemas.microsoft.com/office/drawing/2014/main" id="{FB5E53FC-3DCF-FF44-7EB4-02691FC19D9F}"/>
                </a:ext>
              </a:extLst>
            </p:cNvPr>
            <p:cNvSpPr/>
            <p:nvPr/>
          </p:nvSpPr>
          <p:spPr>
            <a:xfrm>
              <a:off x="5106151" y="18293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8" name="Oval 77">
              <a:extLst>
                <a:ext uri="{FF2B5EF4-FFF2-40B4-BE49-F238E27FC236}">
                  <a16:creationId xmlns:a16="http://schemas.microsoft.com/office/drawing/2014/main" id="{5FBB66DA-535D-F366-966C-500BE7D05447}"/>
                </a:ext>
              </a:extLst>
            </p:cNvPr>
            <p:cNvSpPr/>
            <p:nvPr/>
          </p:nvSpPr>
          <p:spPr>
            <a:xfrm>
              <a:off x="5264652" y="705341"/>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79" name="Group 78">
            <a:extLst>
              <a:ext uri="{FF2B5EF4-FFF2-40B4-BE49-F238E27FC236}">
                <a16:creationId xmlns:a16="http://schemas.microsoft.com/office/drawing/2014/main" id="{2605B651-2025-9FC3-6BD9-9C316D3999AA}"/>
              </a:ext>
            </a:extLst>
          </p:cNvPr>
          <p:cNvGrpSpPr/>
          <p:nvPr/>
        </p:nvGrpSpPr>
        <p:grpSpPr>
          <a:xfrm>
            <a:off x="6385935" y="4381113"/>
            <a:ext cx="354068" cy="1514520"/>
            <a:chOff x="6633355" y="698930"/>
            <a:chExt cx="472090" cy="2019360"/>
          </a:xfrm>
        </p:grpSpPr>
        <p:sp>
          <p:nvSpPr>
            <p:cNvPr id="80" name="Oval 79">
              <a:extLst>
                <a:ext uri="{FF2B5EF4-FFF2-40B4-BE49-F238E27FC236}">
                  <a16:creationId xmlns:a16="http://schemas.microsoft.com/office/drawing/2014/main" id="{1BF1BE81-F5D7-B46B-89AD-4F23B59638D1}"/>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1" name="Oval 80">
              <a:extLst>
                <a:ext uri="{FF2B5EF4-FFF2-40B4-BE49-F238E27FC236}">
                  <a16:creationId xmlns:a16="http://schemas.microsoft.com/office/drawing/2014/main" id="{160EE8DE-76A6-FEAA-4834-2DEBCF0D9A05}"/>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2" name="Oval 81">
              <a:extLst>
                <a:ext uri="{FF2B5EF4-FFF2-40B4-BE49-F238E27FC236}">
                  <a16:creationId xmlns:a16="http://schemas.microsoft.com/office/drawing/2014/main" id="{189DE92F-E1E0-625A-48DD-0F6270C9AB1A}"/>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3" name="Oval 82">
              <a:extLst>
                <a:ext uri="{FF2B5EF4-FFF2-40B4-BE49-F238E27FC236}">
                  <a16:creationId xmlns:a16="http://schemas.microsoft.com/office/drawing/2014/main" id="{D3617F39-0ADE-5241-1462-27209203A800}"/>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4" name="Oval 83">
              <a:extLst>
                <a:ext uri="{FF2B5EF4-FFF2-40B4-BE49-F238E27FC236}">
                  <a16:creationId xmlns:a16="http://schemas.microsoft.com/office/drawing/2014/main" id="{720E4915-57AF-0BD3-685A-08DA0BEA7531}"/>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5" name="Oval 84">
              <a:extLst>
                <a:ext uri="{FF2B5EF4-FFF2-40B4-BE49-F238E27FC236}">
                  <a16:creationId xmlns:a16="http://schemas.microsoft.com/office/drawing/2014/main" id="{FCDE0C09-65CE-DC5D-AD77-5CB24297D117}"/>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6" name="Oval 85">
              <a:extLst>
                <a:ext uri="{FF2B5EF4-FFF2-40B4-BE49-F238E27FC236}">
                  <a16:creationId xmlns:a16="http://schemas.microsoft.com/office/drawing/2014/main" id="{BE16C615-FEAC-EE3B-9977-6A80EABBA86D}"/>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7" name="Oval 86">
              <a:extLst>
                <a:ext uri="{FF2B5EF4-FFF2-40B4-BE49-F238E27FC236}">
                  <a16:creationId xmlns:a16="http://schemas.microsoft.com/office/drawing/2014/main" id="{E7D1F12D-7FBB-9B7A-6D0E-00CA1EEDC840}"/>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8" name="Oval 87">
              <a:extLst>
                <a:ext uri="{FF2B5EF4-FFF2-40B4-BE49-F238E27FC236}">
                  <a16:creationId xmlns:a16="http://schemas.microsoft.com/office/drawing/2014/main" id="{5FEF3C39-180E-619A-3D27-41FD5F53CEB0}"/>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9" name="Oval 88">
              <a:extLst>
                <a:ext uri="{FF2B5EF4-FFF2-40B4-BE49-F238E27FC236}">
                  <a16:creationId xmlns:a16="http://schemas.microsoft.com/office/drawing/2014/main" id="{9DB09248-FF91-A7A9-4CF4-470279EFD394}"/>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0" name="Oval 89">
              <a:extLst>
                <a:ext uri="{FF2B5EF4-FFF2-40B4-BE49-F238E27FC236}">
                  <a16:creationId xmlns:a16="http://schemas.microsoft.com/office/drawing/2014/main" id="{43A7A1FA-33B7-079E-465F-722080A907F8}"/>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1" name="Oval 90">
              <a:extLst>
                <a:ext uri="{FF2B5EF4-FFF2-40B4-BE49-F238E27FC236}">
                  <a16:creationId xmlns:a16="http://schemas.microsoft.com/office/drawing/2014/main" id="{CCDD3474-68BF-759F-B76F-7CAB8D114772}"/>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2" name="Oval 91">
              <a:extLst>
                <a:ext uri="{FF2B5EF4-FFF2-40B4-BE49-F238E27FC236}">
                  <a16:creationId xmlns:a16="http://schemas.microsoft.com/office/drawing/2014/main" id="{5C2130F6-633C-24F9-4614-8C14A73B03BF}"/>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3" name="Oval 92">
              <a:extLst>
                <a:ext uri="{FF2B5EF4-FFF2-40B4-BE49-F238E27FC236}">
                  <a16:creationId xmlns:a16="http://schemas.microsoft.com/office/drawing/2014/main" id="{BA4046B0-3D4B-F827-526F-668BFDB333AD}"/>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4" name="Oval 93">
              <a:extLst>
                <a:ext uri="{FF2B5EF4-FFF2-40B4-BE49-F238E27FC236}">
                  <a16:creationId xmlns:a16="http://schemas.microsoft.com/office/drawing/2014/main" id="{81DAB908-8317-9882-AD0D-439A9547CE78}"/>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5" name="Oval 94">
              <a:extLst>
                <a:ext uri="{FF2B5EF4-FFF2-40B4-BE49-F238E27FC236}">
                  <a16:creationId xmlns:a16="http://schemas.microsoft.com/office/drawing/2014/main" id="{6BC2FEB8-3B6F-BC4D-BE41-A87325E62A34}"/>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6" name="Oval 95">
              <a:extLst>
                <a:ext uri="{FF2B5EF4-FFF2-40B4-BE49-F238E27FC236}">
                  <a16:creationId xmlns:a16="http://schemas.microsoft.com/office/drawing/2014/main" id="{88F4D3DC-2A3E-AAA4-3ABE-9EACA27C664B}"/>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7" name="Oval 96">
              <a:extLst>
                <a:ext uri="{FF2B5EF4-FFF2-40B4-BE49-F238E27FC236}">
                  <a16:creationId xmlns:a16="http://schemas.microsoft.com/office/drawing/2014/main" id="{78D03BAC-F90A-50EF-62B3-600EE8974F0E}"/>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8" name="Oval 97">
              <a:extLst>
                <a:ext uri="{FF2B5EF4-FFF2-40B4-BE49-F238E27FC236}">
                  <a16:creationId xmlns:a16="http://schemas.microsoft.com/office/drawing/2014/main" id="{EED3C387-E4D2-C234-A199-FAB9DA9DA97C}"/>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ndara"/>
                <a:ea typeface="+mn-ea"/>
                <a:cs typeface="+mn-cs"/>
              </a:endParaRPr>
            </a:p>
          </p:txBody>
        </p:sp>
      </p:grpSp>
      <p:grpSp>
        <p:nvGrpSpPr>
          <p:cNvPr id="99" name="Group 98">
            <a:extLst>
              <a:ext uri="{FF2B5EF4-FFF2-40B4-BE49-F238E27FC236}">
                <a16:creationId xmlns:a16="http://schemas.microsoft.com/office/drawing/2014/main" id="{30D8B33F-D12A-FB65-DCB2-7947043529C8}"/>
              </a:ext>
            </a:extLst>
          </p:cNvPr>
          <p:cNvGrpSpPr/>
          <p:nvPr/>
        </p:nvGrpSpPr>
        <p:grpSpPr>
          <a:xfrm>
            <a:off x="5098387" y="168125"/>
            <a:ext cx="378610" cy="1509896"/>
            <a:chOff x="5031332" y="666630"/>
            <a:chExt cx="504813" cy="2013195"/>
          </a:xfrm>
        </p:grpSpPr>
        <p:sp>
          <p:nvSpPr>
            <p:cNvPr id="100" name="Oval 99">
              <a:extLst>
                <a:ext uri="{FF2B5EF4-FFF2-40B4-BE49-F238E27FC236}">
                  <a16:creationId xmlns:a16="http://schemas.microsoft.com/office/drawing/2014/main" id="{81F4808A-DE45-FA5A-BE32-961313A6D654}"/>
                </a:ext>
              </a:extLst>
            </p:cNvPr>
            <p:cNvSpPr/>
            <p:nvPr/>
          </p:nvSpPr>
          <p:spPr>
            <a:xfrm rot="16200000">
              <a:off x="5020536" y="2319182"/>
              <a:ext cx="189596" cy="132009"/>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1" name="Oval 100">
              <a:extLst>
                <a:ext uri="{FF2B5EF4-FFF2-40B4-BE49-F238E27FC236}">
                  <a16:creationId xmlns:a16="http://schemas.microsoft.com/office/drawing/2014/main" id="{68D1D665-76CE-EB2D-D415-B3D428D6CB18}"/>
                </a:ext>
              </a:extLst>
            </p:cNvPr>
            <p:cNvSpPr/>
            <p:nvPr/>
          </p:nvSpPr>
          <p:spPr>
            <a:xfrm>
              <a:off x="5092621" y="1971405"/>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2" name="Oval 101">
              <a:extLst>
                <a:ext uri="{FF2B5EF4-FFF2-40B4-BE49-F238E27FC236}">
                  <a16:creationId xmlns:a16="http://schemas.microsoft.com/office/drawing/2014/main" id="{532B0CA2-3716-7F50-386C-7CB00305FCD5}"/>
                </a:ext>
              </a:extLst>
            </p:cNvPr>
            <p:cNvSpPr/>
            <p:nvPr/>
          </p:nvSpPr>
          <p:spPr>
            <a:xfrm>
              <a:off x="5265208" y="108038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3" name="Oval 102">
              <a:extLst>
                <a:ext uri="{FF2B5EF4-FFF2-40B4-BE49-F238E27FC236}">
                  <a16:creationId xmlns:a16="http://schemas.microsoft.com/office/drawing/2014/main" id="{F8173DF9-0769-D1D9-9B25-A2FFE209C223}"/>
                </a:ext>
              </a:extLst>
            </p:cNvPr>
            <p:cNvSpPr/>
            <p:nvPr/>
          </p:nvSpPr>
          <p:spPr>
            <a:xfrm>
              <a:off x="5144876" y="886631"/>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4" name="Oval 103">
              <a:extLst>
                <a:ext uri="{FF2B5EF4-FFF2-40B4-BE49-F238E27FC236}">
                  <a16:creationId xmlns:a16="http://schemas.microsoft.com/office/drawing/2014/main" id="{64B56016-442E-884B-5153-0CD7D7628799}"/>
                </a:ext>
              </a:extLst>
            </p:cNvPr>
            <p:cNvSpPr/>
            <p:nvPr/>
          </p:nvSpPr>
          <p:spPr>
            <a:xfrm>
              <a:off x="5101264" y="2356549"/>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5" name="Oval 104">
              <a:extLst>
                <a:ext uri="{FF2B5EF4-FFF2-40B4-BE49-F238E27FC236}">
                  <a16:creationId xmlns:a16="http://schemas.microsoft.com/office/drawing/2014/main" id="{DA57D619-45EA-766C-E1CE-80F11863E23B}"/>
                </a:ext>
              </a:extLst>
            </p:cNvPr>
            <p:cNvSpPr/>
            <p:nvPr/>
          </p:nvSpPr>
          <p:spPr>
            <a:xfrm>
              <a:off x="5079356" y="71603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6" name="Oval 105">
              <a:extLst>
                <a:ext uri="{FF2B5EF4-FFF2-40B4-BE49-F238E27FC236}">
                  <a16:creationId xmlns:a16="http://schemas.microsoft.com/office/drawing/2014/main" id="{DC25ED71-38D4-62EA-5EB1-4425A93F56A8}"/>
                </a:ext>
              </a:extLst>
            </p:cNvPr>
            <p:cNvSpPr/>
            <p:nvPr/>
          </p:nvSpPr>
          <p:spPr>
            <a:xfrm>
              <a:off x="5220320" y="133991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7" name="Oval 106">
              <a:extLst>
                <a:ext uri="{FF2B5EF4-FFF2-40B4-BE49-F238E27FC236}">
                  <a16:creationId xmlns:a16="http://schemas.microsoft.com/office/drawing/2014/main" id="{25E36FED-CE43-5209-B67A-A6394008949E}"/>
                </a:ext>
              </a:extLst>
            </p:cNvPr>
            <p:cNvSpPr/>
            <p:nvPr/>
          </p:nvSpPr>
          <p:spPr>
            <a:xfrm>
              <a:off x="5187033" y="184171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8" name="Oval 107">
              <a:extLst>
                <a:ext uri="{FF2B5EF4-FFF2-40B4-BE49-F238E27FC236}">
                  <a16:creationId xmlns:a16="http://schemas.microsoft.com/office/drawing/2014/main" id="{2C7B6677-DCC1-638B-8160-3D1CC1E8EB3E}"/>
                </a:ext>
              </a:extLst>
            </p:cNvPr>
            <p:cNvSpPr/>
            <p:nvPr/>
          </p:nvSpPr>
          <p:spPr>
            <a:xfrm>
              <a:off x="5310015" y="9832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9" name="Oval 108">
              <a:extLst>
                <a:ext uri="{FF2B5EF4-FFF2-40B4-BE49-F238E27FC236}">
                  <a16:creationId xmlns:a16="http://schemas.microsoft.com/office/drawing/2014/main" id="{7CCCEDA7-EDA8-5736-5F49-F6547FB97ACE}"/>
                </a:ext>
              </a:extLst>
            </p:cNvPr>
            <p:cNvSpPr/>
            <p:nvPr/>
          </p:nvSpPr>
          <p:spPr>
            <a:xfrm>
              <a:off x="5327820" y="1566559"/>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0" name="Oval 109">
              <a:extLst>
                <a:ext uri="{FF2B5EF4-FFF2-40B4-BE49-F238E27FC236}">
                  <a16:creationId xmlns:a16="http://schemas.microsoft.com/office/drawing/2014/main" id="{E4E6893B-CEA6-BC29-32D6-997FBEC648F1}"/>
                </a:ext>
              </a:extLst>
            </p:cNvPr>
            <p:cNvSpPr/>
            <p:nvPr/>
          </p:nvSpPr>
          <p:spPr>
            <a:xfrm>
              <a:off x="5321999" y="1794456"/>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1" name="Oval 110">
              <a:extLst>
                <a:ext uri="{FF2B5EF4-FFF2-40B4-BE49-F238E27FC236}">
                  <a16:creationId xmlns:a16="http://schemas.microsoft.com/office/drawing/2014/main" id="{B46F95AD-46CC-8CCB-00EF-BEF93ED64F16}"/>
                </a:ext>
              </a:extLst>
            </p:cNvPr>
            <p:cNvSpPr/>
            <p:nvPr/>
          </p:nvSpPr>
          <p:spPr>
            <a:xfrm>
              <a:off x="5224127" y="241131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2" name="Oval 111">
              <a:extLst>
                <a:ext uri="{FF2B5EF4-FFF2-40B4-BE49-F238E27FC236}">
                  <a16:creationId xmlns:a16="http://schemas.microsoft.com/office/drawing/2014/main" id="{E5D4EF05-9071-85B1-91EA-20857FFC19C7}"/>
                </a:ext>
              </a:extLst>
            </p:cNvPr>
            <p:cNvSpPr/>
            <p:nvPr/>
          </p:nvSpPr>
          <p:spPr>
            <a:xfrm>
              <a:off x="5128294" y="666630"/>
              <a:ext cx="265067"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3" name="Oval 112">
              <a:extLst>
                <a:ext uri="{FF2B5EF4-FFF2-40B4-BE49-F238E27FC236}">
                  <a16:creationId xmlns:a16="http://schemas.microsoft.com/office/drawing/2014/main" id="{630FC73E-EA63-7B93-6105-EE2F897B8E9D}"/>
                </a:ext>
              </a:extLst>
            </p:cNvPr>
            <p:cNvSpPr/>
            <p:nvPr/>
          </p:nvSpPr>
          <p:spPr>
            <a:xfrm rot="1674560">
              <a:off x="5062563" y="1124077"/>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4" name="Oval 113">
              <a:extLst>
                <a:ext uri="{FF2B5EF4-FFF2-40B4-BE49-F238E27FC236}">
                  <a16:creationId xmlns:a16="http://schemas.microsoft.com/office/drawing/2014/main" id="{609DA55F-921B-72F7-B730-79579265C9CC}"/>
                </a:ext>
              </a:extLst>
            </p:cNvPr>
            <p:cNvSpPr/>
            <p:nvPr/>
          </p:nvSpPr>
          <p:spPr>
            <a:xfrm rot="3942739">
              <a:off x="5206037" y="2402918"/>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5" name="Oval 114">
              <a:extLst>
                <a:ext uri="{FF2B5EF4-FFF2-40B4-BE49-F238E27FC236}">
                  <a16:creationId xmlns:a16="http://schemas.microsoft.com/office/drawing/2014/main" id="{25C4D93C-D547-E742-8920-B5621E59F9A5}"/>
                </a:ext>
              </a:extLst>
            </p:cNvPr>
            <p:cNvSpPr/>
            <p:nvPr/>
          </p:nvSpPr>
          <p:spPr>
            <a:xfrm rot="3942739">
              <a:off x="5065358" y="142266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6" name="Oval 115">
              <a:extLst>
                <a:ext uri="{FF2B5EF4-FFF2-40B4-BE49-F238E27FC236}">
                  <a16:creationId xmlns:a16="http://schemas.microsoft.com/office/drawing/2014/main" id="{41A79A0E-3671-1690-3F44-CFDC91A012FF}"/>
                </a:ext>
              </a:extLst>
            </p:cNvPr>
            <p:cNvSpPr/>
            <p:nvPr/>
          </p:nvSpPr>
          <p:spPr>
            <a:xfrm rot="3942739">
              <a:off x="5108815" y="2234919"/>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7" name="Oval 116">
              <a:extLst>
                <a:ext uri="{FF2B5EF4-FFF2-40B4-BE49-F238E27FC236}">
                  <a16:creationId xmlns:a16="http://schemas.microsoft.com/office/drawing/2014/main" id="{7AB4C907-204C-E7B5-5990-0177E58EB74F}"/>
                </a:ext>
              </a:extLst>
            </p:cNvPr>
            <p:cNvSpPr/>
            <p:nvPr/>
          </p:nvSpPr>
          <p:spPr>
            <a:xfrm rot="3942739">
              <a:off x="5168387" y="147574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8" name="Oval 117">
              <a:extLst>
                <a:ext uri="{FF2B5EF4-FFF2-40B4-BE49-F238E27FC236}">
                  <a16:creationId xmlns:a16="http://schemas.microsoft.com/office/drawing/2014/main" id="{AAF8E5D3-FE56-FB2E-2346-C048DC11D04E}"/>
                </a:ext>
              </a:extLst>
            </p:cNvPr>
            <p:cNvSpPr/>
            <p:nvPr/>
          </p:nvSpPr>
          <p:spPr>
            <a:xfrm rot="3942739">
              <a:off x="5033179" y="1061771"/>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9" name="Oval 118">
              <a:extLst>
                <a:ext uri="{FF2B5EF4-FFF2-40B4-BE49-F238E27FC236}">
                  <a16:creationId xmlns:a16="http://schemas.microsoft.com/office/drawing/2014/main" id="{91FA0111-D292-5CEA-E58A-D1E2E78751E7}"/>
                </a:ext>
              </a:extLst>
            </p:cNvPr>
            <p:cNvSpPr/>
            <p:nvPr/>
          </p:nvSpPr>
          <p:spPr>
            <a:xfrm>
              <a:off x="5118986" y="1586930"/>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0" name="Oval 119">
              <a:extLst>
                <a:ext uri="{FF2B5EF4-FFF2-40B4-BE49-F238E27FC236}">
                  <a16:creationId xmlns:a16="http://schemas.microsoft.com/office/drawing/2014/main" id="{0675DBF0-291A-078C-2E32-F9626E1E687A}"/>
                </a:ext>
              </a:extLst>
            </p:cNvPr>
            <p:cNvSpPr/>
            <p:nvPr/>
          </p:nvSpPr>
          <p:spPr>
            <a:xfrm>
              <a:off x="5152978" y="211986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1" name="Oval 120">
              <a:extLst>
                <a:ext uri="{FF2B5EF4-FFF2-40B4-BE49-F238E27FC236}">
                  <a16:creationId xmlns:a16="http://schemas.microsoft.com/office/drawing/2014/main" id="{1BC143DD-5812-C556-D99C-05B3FBD3043C}"/>
                </a:ext>
              </a:extLst>
            </p:cNvPr>
            <p:cNvSpPr/>
            <p:nvPr/>
          </p:nvSpPr>
          <p:spPr>
            <a:xfrm>
              <a:off x="5346160" y="2134240"/>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2" name="Oval 121">
              <a:extLst>
                <a:ext uri="{FF2B5EF4-FFF2-40B4-BE49-F238E27FC236}">
                  <a16:creationId xmlns:a16="http://schemas.microsoft.com/office/drawing/2014/main" id="{5533F2E3-CF16-5D00-5730-8216DE2A1BAA}"/>
                </a:ext>
              </a:extLst>
            </p:cNvPr>
            <p:cNvSpPr/>
            <p:nvPr/>
          </p:nvSpPr>
          <p:spPr>
            <a:xfrm>
              <a:off x="5106151" y="18293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3" name="Oval 122">
              <a:extLst>
                <a:ext uri="{FF2B5EF4-FFF2-40B4-BE49-F238E27FC236}">
                  <a16:creationId xmlns:a16="http://schemas.microsoft.com/office/drawing/2014/main" id="{A6F5E72D-6413-730D-D0C3-AB712520BCA5}"/>
                </a:ext>
              </a:extLst>
            </p:cNvPr>
            <p:cNvSpPr/>
            <p:nvPr/>
          </p:nvSpPr>
          <p:spPr>
            <a:xfrm>
              <a:off x="5264652" y="705341"/>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124" name="Group 123">
            <a:extLst>
              <a:ext uri="{FF2B5EF4-FFF2-40B4-BE49-F238E27FC236}">
                <a16:creationId xmlns:a16="http://schemas.microsoft.com/office/drawing/2014/main" id="{F49C48D7-9BD8-333C-730D-6D5E4EC0CDCA}"/>
              </a:ext>
            </a:extLst>
          </p:cNvPr>
          <p:cNvGrpSpPr/>
          <p:nvPr/>
        </p:nvGrpSpPr>
        <p:grpSpPr>
          <a:xfrm>
            <a:off x="6347626" y="239746"/>
            <a:ext cx="354068" cy="1514520"/>
            <a:chOff x="6633355" y="698930"/>
            <a:chExt cx="472090" cy="2019360"/>
          </a:xfrm>
        </p:grpSpPr>
        <p:sp>
          <p:nvSpPr>
            <p:cNvPr id="125" name="Oval 124">
              <a:extLst>
                <a:ext uri="{FF2B5EF4-FFF2-40B4-BE49-F238E27FC236}">
                  <a16:creationId xmlns:a16="http://schemas.microsoft.com/office/drawing/2014/main" id="{6756412D-A075-19B7-1CFB-748CC07CA4ED}"/>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6" name="Oval 125">
              <a:extLst>
                <a:ext uri="{FF2B5EF4-FFF2-40B4-BE49-F238E27FC236}">
                  <a16:creationId xmlns:a16="http://schemas.microsoft.com/office/drawing/2014/main" id="{840B6CDF-4354-41A3-BA3E-47BCB39A22B5}"/>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7" name="Oval 126">
              <a:extLst>
                <a:ext uri="{FF2B5EF4-FFF2-40B4-BE49-F238E27FC236}">
                  <a16:creationId xmlns:a16="http://schemas.microsoft.com/office/drawing/2014/main" id="{7782E460-11F4-C828-0A36-5F25A5066054}"/>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8" name="Oval 127">
              <a:extLst>
                <a:ext uri="{FF2B5EF4-FFF2-40B4-BE49-F238E27FC236}">
                  <a16:creationId xmlns:a16="http://schemas.microsoft.com/office/drawing/2014/main" id="{EB2B6F6F-27EB-A0CD-6316-1C0BB39CF681}"/>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9" name="Oval 128">
              <a:extLst>
                <a:ext uri="{FF2B5EF4-FFF2-40B4-BE49-F238E27FC236}">
                  <a16:creationId xmlns:a16="http://schemas.microsoft.com/office/drawing/2014/main" id="{8F933FEE-989B-9E9F-B58B-F30FBF38E9DF}"/>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0" name="Oval 129">
              <a:extLst>
                <a:ext uri="{FF2B5EF4-FFF2-40B4-BE49-F238E27FC236}">
                  <a16:creationId xmlns:a16="http://schemas.microsoft.com/office/drawing/2014/main" id="{3F20AF02-5505-2EAC-9824-130B71050EEA}"/>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1" name="Oval 130">
              <a:extLst>
                <a:ext uri="{FF2B5EF4-FFF2-40B4-BE49-F238E27FC236}">
                  <a16:creationId xmlns:a16="http://schemas.microsoft.com/office/drawing/2014/main" id="{51E135D1-417F-C7CE-1FAA-F94A47E76D19}"/>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2" name="Oval 131">
              <a:extLst>
                <a:ext uri="{FF2B5EF4-FFF2-40B4-BE49-F238E27FC236}">
                  <a16:creationId xmlns:a16="http://schemas.microsoft.com/office/drawing/2014/main" id="{BFA38EE5-F770-E5C1-8DDE-8164D6D8DD8A}"/>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3" name="Oval 132">
              <a:extLst>
                <a:ext uri="{FF2B5EF4-FFF2-40B4-BE49-F238E27FC236}">
                  <a16:creationId xmlns:a16="http://schemas.microsoft.com/office/drawing/2014/main" id="{688175ED-E9AA-5DE0-648B-B02622A14E3C}"/>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4" name="Oval 133">
              <a:extLst>
                <a:ext uri="{FF2B5EF4-FFF2-40B4-BE49-F238E27FC236}">
                  <a16:creationId xmlns:a16="http://schemas.microsoft.com/office/drawing/2014/main" id="{304F2CA1-6864-39AF-A41B-04A4F419B57E}"/>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5" name="Oval 134">
              <a:extLst>
                <a:ext uri="{FF2B5EF4-FFF2-40B4-BE49-F238E27FC236}">
                  <a16:creationId xmlns:a16="http://schemas.microsoft.com/office/drawing/2014/main" id="{AC600246-5D43-22C0-8BC9-968A9E7DE5E6}"/>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6" name="Oval 135">
              <a:extLst>
                <a:ext uri="{FF2B5EF4-FFF2-40B4-BE49-F238E27FC236}">
                  <a16:creationId xmlns:a16="http://schemas.microsoft.com/office/drawing/2014/main" id="{400B1B76-795A-E21F-5EF9-3B6A8167D762}"/>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7" name="Oval 136">
              <a:extLst>
                <a:ext uri="{FF2B5EF4-FFF2-40B4-BE49-F238E27FC236}">
                  <a16:creationId xmlns:a16="http://schemas.microsoft.com/office/drawing/2014/main" id="{2B5BE19C-6CA4-7DCE-2C84-2DC91584F92B}"/>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8" name="Oval 137">
              <a:extLst>
                <a:ext uri="{FF2B5EF4-FFF2-40B4-BE49-F238E27FC236}">
                  <a16:creationId xmlns:a16="http://schemas.microsoft.com/office/drawing/2014/main" id="{0577F302-AD95-FB80-0738-0F2EEB840589}"/>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9" name="Oval 138">
              <a:extLst>
                <a:ext uri="{FF2B5EF4-FFF2-40B4-BE49-F238E27FC236}">
                  <a16:creationId xmlns:a16="http://schemas.microsoft.com/office/drawing/2014/main" id="{2763577C-845B-B9B5-E584-4DC2359624F0}"/>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0" name="Oval 139">
              <a:extLst>
                <a:ext uri="{FF2B5EF4-FFF2-40B4-BE49-F238E27FC236}">
                  <a16:creationId xmlns:a16="http://schemas.microsoft.com/office/drawing/2014/main" id="{061894B2-BDAC-B140-D334-0A545410DF92}"/>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1" name="Oval 140">
              <a:extLst>
                <a:ext uri="{FF2B5EF4-FFF2-40B4-BE49-F238E27FC236}">
                  <a16:creationId xmlns:a16="http://schemas.microsoft.com/office/drawing/2014/main" id="{77F84313-907F-5EE4-F3D7-A0DED814E48D}"/>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2" name="Oval 141">
              <a:extLst>
                <a:ext uri="{FF2B5EF4-FFF2-40B4-BE49-F238E27FC236}">
                  <a16:creationId xmlns:a16="http://schemas.microsoft.com/office/drawing/2014/main" id="{9984ABBC-FF13-B1A0-F990-0CC4903767B0}"/>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3" name="Oval 142">
              <a:extLst>
                <a:ext uri="{FF2B5EF4-FFF2-40B4-BE49-F238E27FC236}">
                  <a16:creationId xmlns:a16="http://schemas.microsoft.com/office/drawing/2014/main" id="{05387AE8-6109-8505-447C-6D436C3BBE00}"/>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144" name="Group 143">
            <a:extLst>
              <a:ext uri="{FF2B5EF4-FFF2-40B4-BE49-F238E27FC236}">
                <a16:creationId xmlns:a16="http://schemas.microsoft.com/office/drawing/2014/main" id="{EE3D00B7-204D-0A99-3A23-310C37A96AF4}"/>
              </a:ext>
            </a:extLst>
          </p:cNvPr>
          <p:cNvGrpSpPr/>
          <p:nvPr/>
        </p:nvGrpSpPr>
        <p:grpSpPr>
          <a:xfrm>
            <a:off x="5096322" y="5204562"/>
            <a:ext cx="378610" cy="1509896"/>
            <a:chOff x="5031332" y="666630"/>
            <a:chExt cx="504813" cy="2013195"/>
          </a:xfrm>
        </p:grpSpPr>
        <p:sp>
          <p:nvSpPr>
            <p:cNvPr id="145" name="Oval 144">
              <a:extLst>
                <a:ext uri="{FF2B5EF4-FFF2-40B4-BE49-F238E27FC236}">
                  <a16:creationId xmlns:a16="http://schemas.microsoft.com/office/drawing/2014/main" id="{4CCE5EFD-4BFD-1C71-AD81-EA2ADC01828D}"/>
                </a:ext>
              </a:extLst>
            </p:cNvPr>
            <p:cNvSpPr/>
            <p:nvPr/>
          </p:nvSpPr>
          <p:spPr>
            <a:xfrm rot="16200000">
              <a:off x="5020536" y="2319182"/>
              <a:ext cx="189596" cy="132009"/>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6" name="Oval 145">
              <a:extLst>
                <a:ext uri="{FF2B5EF4-FFF2-40B4-BE49-F238E27FC236}">
                  <a16:creationId xmlns:a16="http://schemas.microsoft.com/office/drawing/2014/main" id="{74E3B7F1-66A4-2674-DCCE-52A3D8330FD3}"/>
                </a:ext>
              </a:extLst>
            </p:cNvPr>
            <p:cNvSpPr/>
            <p:nvPr/>
          </p:nvSpPr>
          <p:spPr>
            <a:xfrm>
              <a:off x="5092621" y="1971405"/>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7" name="Oval 146">
              <a:extLst>
                <a:ext uri="{FF2B5EF4-FFF2-40B4-BE49-F238E27FC236}">
                  <a16:creationId xmlns:a16="http://schemas.microsoft.com/office/drawing/2014/main" id="{A476A638-DAFC-4258-F943-56F19202D6ED}"/>
                </a:ext>
              </a:extLst>
            </p:cNvPr>
            <p:cNvSpPr/>
            <p:nvPr/>
          </p:nvSpPr>
          <p:spPr>
            <a:xfrm>
              <a:off x="5265208" y="108038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8" name="Oval 147">
              <a:extLst>
                <a:ext uri="{FF2B5EF4-FFF2-40B4-BE49-F238E27FC236}">
                  <a16:creationId xmlns:a16="http://schemas.microsoft.com/office/drawing/2014/main" id="{49885CE4-5905-AFFC-B968-3DEA94F71902}"/>
                </a:ext>
              </a:extLst>
            </p:cNvPr>
            <p:cNvSpPr/>
            <p:nvPr/>
          </p:nvSpPr>
          <p:spPr>
            <a:xfrm>
              <a:off x="5144876" y="886631"/>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9" name="Oval 148">
              <a:extLst>
                <a:ext uri="{FF2B5EF4-FFF2-40B4-BE49-F238E27FC236}">
                  <a16:creationId xmlns:a16="http://schemas.microsoft.com/office/drawing/2014/main" id="{5A81D4BA-FFA1-7502-AF80-4B3725B362B8}"/>
                </a:ext>
              </a:extLst>
            </p:cNvPr>
            <p:cNvSpPr/>
            <p:nvPr/>
          </p:nvSpPr>
          <p:spPr>
            <a:xfrm>
              <a:off x="5101264" y="2356549"/>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0" name="Oval 149">
              <a:extLst>
                <a:ext uri="{FF2B5EF4-FFF2-40B4-BE49-F238E27FC236}">
                  <a16:creationId xmlns:a16="http://schemas.microsoft.com/office/drawing/2014/main" id="{D8194AFE-F5F9-DCCB-BB0E-3ABC4270B8BD}"/>
                </a:ext>
              </a:extLst>
            </p:cNvPr>
            <p:cNvSpPr/>
            <p:nvPr/>
          </p:nvSpPr>
          <p:spPr>
            <a:xfrm>
              <a:off x="5079356" y="71603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1" name="Oval 150">
              <a:extLst>
                <a:ext uri="{FF2B5EF4-FFF2-40B4-BE49-F238E27FC236}">
                  <a16:creationId xmlns:a16="http://schemas.microsoft.com/office/drawing/2014/main" id="{DF398E56-75CA-BC8E-7678-47EB387C4D98}"/>
                </a:ext>
              </a:extLst>
            </p:cNvPr>
            <p:cNvSpPr/>
            <p:nvPr/>
          </p:nvSpPr>
          <p:spPr>
            <a:xfrm>
              <a:off x="5220320" y="133991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2" name="Oval 151">
              <a:extLst>
                <a:ext uri="{FF2B5EF4-FFF2-40B4-BE49-F238E27FC236}">
                  <a16:creationId xmlns:a16="http://schemas.microsoft.com/office/drawing/2014/main" id="{6D4FC02C-82A7-94FE-C190-4B1A39A4B5E7}"/>
                </a:ext>
              </a:extLst>
            </p:cNvPr>
            <p:cNvSpPr/>
            <p:nvPr/>
          </p:nvSpPr>
          <p:spPr>
            <a:xfrm>
              <a:off x="5187033" y="184171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3" name="Oval 152">
              <a:extLst>
                <a:ext uri="{FF2B5EF4-FFF2-40B4-BE49-F238E27FC236}">
                  <a16:creationId xmlns:a16="http://schemas.microsoft.com/office/drawing/2014/main" id="{A49C9D9C-C20B-BC14-7B1A-CA9E6B78389C}"/>
                </a:ext>
              </a:extLst>
            </p:cNvPr>
            <p:cNvSpPr/>
            <p:nvPr/>
          </p:nvSpPr>
          <p:spPr>
            <a:xfrm>
              <a:off x="5310015" y="9832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4" name="Oval 153">
              <a:extLst>
                <a:ext uri="{FF2B5EF4-FFF2-40B4-BE49-F238E27FC236}">
                  <a16:creationId xmlns:a16="http://schemas.microsoft.com/office/drawing/2014/main" id="{AF2D3CE1-090B-6362-AB5C-BD35140C02E9}"/>
                </a:ext>
              </a:extLst>
            </p:cNvPr>
            <p:cNvSpPr/>
            <p:nvPr/>
          </p:nvSpPr>
          <p:spPr>
            <a:xfrm>
              <a:off x="5327820" y="1566559"/>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5" name="Oval 154">
              <a:extLst>
                <a:ext uri="{FF2B5EF4-FFF2-40B4-BE49-F238E27FC236}">
                  <a16:creationId xmlns:a16="http://schemas.microsoft.com/office/drawing/2014/main" id="{34103796-DD12-A7D0-6C16-34D78DD735FC}"/>
                </a:ext>
              </a:extLst>
            </p:cNvPr>
            <p:cNvSpPr/>
            <p:nvPr/>
          </p:nvSpPr>
          <p:spPr>
            <a:xfrm>
              <a:off x="5321999" y="1794456"/>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6" name="Oval 155">
              <a:extLst>
                <a:ext uri="{FF2B5EF4-FFF2-40B4-BE49-F238E27FC236}">
                  <a16:creationId xmlns:a16="http://schemas.microsoft.com/office/drawing/2014/main" id="{457C34F7-A864-0741-D786-5AACCACB0580}"/>
                </a:ext>
              </a:extLst>
            </p:cNvPr>
            <p:cNvSpPr/>
            <p:nvPr/>
          </p:nvSpPr>
          <p:spPr>
            <a:xfrm>
              <a:off x="5224127" y="241131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7" name="Oval 156">
              <a:extLst>
                <a:ext uri="{FF2B5EF4-FFF2-40B4-BE49-F238E27FC236}">
                  <a16:creationId xmlns:a16="http://schemas.microsoft.com/office/drawing/2014/main" id="{93A4E001-D088-3396-FC7D-43B7E1CAF6CD}"/>
                </a:ext>
              </a:extLst>
            </p:cNvPr>
            <p:cNvSpPr/>
            <p:nvPr/>
          </p:nvSpPr>
          <p:spPr>
            <a:xfrm>
              <a:off x="5128294" y="666630"/>
              <a:ext cx="265067"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8" name="Oval 157">
              <a:extLst>
                <a:ext uri="{FF2B5EF4-FFF2-40B4-BE49-F238E27FC236}">
                  <a16:creationId xmlns:a16="http://schemas.microsoft.com/office/drawing/2014/main" id="{AD205755-07F1-2633-10E8-CF34246116A6}"/>
                </a:ext>
              </a:extLst>
            </p:cNvPr>
            <p:cNvSpPr/>
            <p:nvPr/>
          </p:nvSpPr>
          <p:spPr>
            <a:xfrm rot="1674560">
              <a:off x="5062563" y="1124077"/>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9" name="Oval 158">
              <a:extLst>
                <a:ext uri="{FF2B5EF4-FFF2-40B4-BE49-F238E27FC236}">
                  <a16:creationId xmlns:a16="http://schemas.microsoft.com/office/drawing/2014/main" id="{F8706AF3-ECEA-D5EB-4263-BF4FAC87BB8F}"/>
                </a:ext>
              </a:extLst>
            </p:cNvPr>
            <p:cNvSpPr/>
            <p:nvPr/>
          </p:nvSpPr>
          <p:spPr>
            <a:xfrm rot="3942739">
              <a:off x="5206037" y="2402918"/>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0" name="Oval 159">
              <a:extLst>
                <a:ext uri="{FF2B5EF4-FFF2-40B4-BE49-F238E27FC236}">
                  <a16:creationId xmlns:a16="http://schemas.microsoft.com/office/drawing/2014/main" id="{12D304EB-CE53-4109-8F04-EBB580722715}"/>
                </a:ext>
              </a:extLst>
            </p:cNvPr>
            <p:cNvSpPr/>
            <p:nvPr/>
          </p:nvSpPr>
          <p:spPr>
            <a:xfrm rot="3942739">
              <a:off x="5065358" y="142266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1" name="Oval 160">
              <a:extLst>
                <a:ext uri="{FF2B5EF4-FFF2-40B4-BE49-F238E27FC236}">
                  <a16:creationId xmlns:a16="http://schemas.microsoft.com/office/drawing/2014/main" id="{78F705E7-8180-C440-40AC-8C6FD18C1B09}"/>
                </a:ext>
              </a:extLst>
            </p:cNvPr>
            <p:cNvSpPr/>
            <p:nvPr/>
          </p:nvSpPr>
          <p:spPr>
            <a:xfrm rot="3942739">
              <a:off x="5108815" y="2234919"/>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2" name="Oval 161">
              <a:extLst>
                <a:ext uri="{FF2B5EF4-FFF2-40B4-BE49-F238E27FC236}">
                  <a16:creationId xmlns:a16="http://schemas.microsoft.com/office/drawing/2014/main" id="{7EBD1FE0-1AC1-8BCC-F4E2-6D7BD4153091}"/>
                </a:ext>
              </a:extLst>
            </p:cNvPr>
            <p:cNvSpPr/>
            <p:nvPr/>
          </p:nvSpPr>
          <p:spPr>
            <a:xfrm rot="3942739">
              <a:off x="5168387" y="147574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3" name="Oval 162">
              <a:extLst>
                <a:ext uri="{FF2B5EF4-FFF2-40B4-BE49-F238E27FC236}">
                  <a16:creationId xmlns:a16="http://schemas.microsoft.com/office/drawing/2014/main" id="{5489A4CA-5325-EC31-8FFB-8D819463061D}"/>
                </a:ext>
              </a:extLst>
            </p:cNvPr>
            <p:cNvSpPr/>
            <p:nvPr/>
          </p:nvSpPr>
          <p:spPr>
            <a:xfrm rot="3942739">
              <a:off x="5033179" y="1061771"/>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4" name="Oval 163">
              <a:extLst>
                <a:ext uri="{FF2B5EF4-FFF2-40B4-BE49-F238E27FC236}">
                  <a16:creationId xmlns:a16="http://schemas.microsoft.com/office/drawing/2014/main" id="{879B03ED-C727-E99C-55DC-A123990BD79A}"/>
                </a:ext>
              </a:extLst>
            </p:cNvPr>
            <p:cNvSpPr/>
            <p:nvPr/>
          </p:nvSpPr>
          <p:spPr>
            <a:xfrm>
              <a:off x="5118986" y="1586930"/>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5" name="Oval 164">
              <a:extLst>
                <a:ext uri="{FF2B5EF4-FFF2-40B4-BE49-F238E27FC236}">
                  <a16:creationId xmlns:a16="http://schemas.microsoft.com/office/drawing/2014/main" id="{817B7F6D-9B56-CFE7-7CB3-EAE657BA902B}"/>
                </a:ext>
              </a:extLst>
            </p:cNvPr>
            <p:cNvSpPr/>
            <p:nvPr/>
          </p:nvSpPr>
          <p:spPr>
            <a:xfrm>
              <a:off x="5152978" y="211986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6" name="Oval 165">
              <a:extLst>
                <a:ext uri="{FF2B5EF4-FFF2-40B4-BE49-F238E27FC236}">
                  <a16:creationId xmlns:a16="http://schemas.microsoft.com/office/drawing/2014/main" id="{5506E163-EC78-5953-A699-2D93AC6D1FA3}"/>
                </a:ext>
              </a:extLst>
            </p:cNvPr>
            <p:cNvSpPr/>
            <p:nvPr/>
          </p:nvSpPr>
          <p:spPr>
            <a:xfrm>
              <a:off x="5346160" y="2134240"/>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7" name="Oval 166">
              <a:extLst>
                <a:ext uri="{FF2B5EF4-FFF2-40B4-BE49-F238E27FC236}">
                  <a16:creationId xmlns:a16="http://schemas.microsoft.com/office/drawing/2014/main" id="{E88812A0-CC73-48BC-C100-E9AC7EBC1F9A}"/>
                </a:ext>
              </a:extLst>
            </p:cNvPr>
            <p:cNvSpPr/>
            <p:nvPr/>
          </p:nvSpPr>
          <p:spPr>
            <a:xfrm>
              <a:off x="5106151" y="18293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8" name="Oval 167">
              <a:extLst>
                <a:ext uri="{FF2B5EF4-FFF2-40B4-BE49-F238E27FC236}">
                  <a16:creationId xmlns:a16="http://schemas.microsoft.com/office/drawing/2014/main" id="{36775F2B-B071-9BB6-E17E-1EBAF1D7B0BF}"/>
                </a:ext>
              </a:extLst>
            </p:cNvPr>
            <p:cNvSpPr/>
            <p:nvPr/>
          </p:nvSpPr>
          <p:spPr>
            <a:xfrm>
              <a:off x="5264652" y="705341"/>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169" name="Group 168">
            <a:extLst>
              <a:ext uri="{FF2B5EF4-FFF2-40B4-BE49-F238E27FC236}">
                <a16:creationId xmlns:a16="http://schemas.microsoft.com/office/drawing/2014/main" id="{7A58B257-D617-3BA5-6274-AEF598EDF00E}"/>
              </a:ext>
            </a:extLst>
          </p:cNvPr>
          <p:cNvGrpSpPr/>
          <p:nvPr/>
        </p:nvGrpSpPr>
        <p:grpSpPr>
          <a:xfrm>
            <a:off x="6403734" y="5206955"/>
            <a:ext cx="354068" cy="1514520"/>
            <a:chOff x="6633355" y="698930"/>
            <a:chExt cx="472090" cy="2019360"/>
          </a:xfrm>
        </p:grpSpPr>
        <p:sp>
          <p:nvSpPr>
            <p:cNvPr id="170" name="Oval 169">
              <a:extLst>
                <a:ext uri="{FF2B5EF4-FFF2-40B4-BE49-F238E27FC236}">
                  <a16:creationId xmlns:a16="http://schemas.microsoft.com/office/drawing/2014/main" id="{A970F65B-4C68-40CB-5CAF-19A93E4C8AA6}"/>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1" name="Oval 170">
              <a:extLst>
                <a:ext uri="{FF2B5EF4-FFF2-40B4-BE49-F238E27FC236}">
                  <a16:creationId xmlns:a16="http://schemas.microsoft.com/office/drawing/2014/main" id="{7692B9F4-07A9-ADDD-A6EF-BA01A9BB4DBE}"/>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2" name="Oval 171">
              <a:extLst>
                <a:ext uri="{FF2B5EF4-FFF2-40B4-BE49-F238E27FC236}">
                  <a16:creationId xmlns:a16="http://schemas.microsoft.com/office/drawing/2014/main" id="{4891E49B-C210-0A71-95B0-5530C3A70BBB}"/>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3" name="Oval 172">
              <a:extLst>
                <a:ext uri="{FF2B5EF4-FFF2-40B4-BE49-F238E27FC236}">
                  <a16:creationId xmlns:a16="http://schemas.microsoft.com/office/drawing/2014/main" id="{FE6FA653-E42F-5557-11C0-F3ED73C48581}"/>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4" name="Oval 173">
              <a:extLst>
                <a:ext uri="{FF2B5EF4-FFF2-40B4-BE49-F238E27FC236}">
                  <a16:creationId xmlns:a16="http://schemas.microsoft.com/office/drawing/2014/main" id="{6395BEF6-9843-2DAD-9BE9-14975F42B7B8}"/>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5" name="Oval 174">
              <a:extLst>
                <a:ext uri="{FF2B5EF4-FFF2-40B4-BE49-F238E27FC236}">
                  <a16:creationId xmlns:a16="http://schemas.microsoft.com/office/drawing/2014/main" id="{5461D033-0DB6-696F-AD4B-E8F24708E4FA}"/>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6" name="Oval 175">
              <a:extLst>
                <a:ext uri="{FF2B5EF4-FFF2-40B4-BE49-F238E27FC236}">
                  <a16:creationId xmlns:a16="http://schemas.microsoft.com/office/drawing/2014/main" id="{C32DD741-8F10-9131-212F-5040E334DEEC}"/>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7" name="Oval 176">
              <a:extLst>
                <a:ext uri="{FF2B5EF4-FFF2-40B4-BE49-F238E27FC236}">
                  <a16:creationId xmlns:a16="http://schemas.microsoft.com/office/drawing/2014/main" id="{0033BC87-AE74-D8A9-197E-F3247FA415EA}"/>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8" name="Oval 177">
              <a:extLst>
                <a:ext uri="{FF2B5EF4-FFF2-40B4-BE49-F238E27FC236}">
                  <a16:creationId xmlns:a16="http://schemas.microsoft.com/office/drawing/2014/main" id="{985FCE84-91F6-F777-54F8-ADD0BE24C7A0}"/>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9" name="Oval 178">
              <a:extLst>
                <a:ext uri="{FF2B5EF4-FFF2-40B4-BE49-F238E27FC236}">
                  <a16:creationId xmlns:a16="http://schemas.microsoft.com/office/drawing/2014/main" id="{B8202697-A6D0-ED2C-F0E6-FAA4D5CCA03F}"/>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0" name="Oval 179">
              <a:extLst>
                <a:ext uri="{FF2B5EF4-FFF2-40B4-BE49-F238E27FC236}">
                  <a16:creationId xmlns:a16="http://schemas.microsoft.com/office/drawing/2014/main" id="{53206896-1220-6C78-EECA-DF9EC6842B5D}"/>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1" name="Oval 180">
              <a:extLst>
                <a:ext uri="{FF2B5EF4-FFF2-40B4-BE49-F238E27FC236}">
                  <a16:creationId xmlns:a16="http://schemas.microsoft.com/office/drawing/2014/main" id="{4389D295-B88E-1713-C32D-AD4E7AA2C797}"/>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2" name="Oval 181">
              <a:extLst>
                <a:ext uri="{FF2B5EF4-FFF2-40B4-BE49-F238E27FC236}">
                  <a16:creationId xmlns:a16="http://schemas.microsoft.com/office/drawing/2014/main" id="{5BC6BC7B-0DF1-AE83-D67C-FD0C9292704D}"/>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3" name="Oval 182">
              <a:extLst>
                <a:ext uri="{FF2B5EF4-FFF2-40B4-BE49-F238E27FC236}">
                  <a16:creationId xmlns:a16="http://schemas.microsoft.com/office/drawing/2014/main" id="{C732AFC8-D41E-CE25-DFBE-2A60538D91C3}"/>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4" name="Oval 183">
              <a:extLst>
                <a:ext uri="{FF2B5EF4-FFF2-40B4-BE49-F238E27FC236}">
                  <a16:creationId xmlns:a16="http://schemas.microsoft.com/office/drawing/2014/main" id="{03F669DE-7A3E-1FF0-4C2D-8E8C58199126}"/>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5" name="Oval 184">
              <a:extLst>
                <a:ext uri="{FF2B5EF4-FFF2-40B4-BE49-F238E27FC236}">
                  <a16:creationId xmlns:a16="http://schemas.microsoft.com/office/drawing/2014/main" id="{CD60ED3D-E0F6-1F6E-6BF1-CD909583EC66}"/>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6" name="Oval 185">
              <a:extLst>
                <a:ext uri="{FF2B5EF4-FFF2-40B4-BE49-F238E27FC236}">
                  <a16:creationId xmlns:a16="http://schemas.microsoft.com/office/drawing/2014/main" id="{1FE7A78F-B5B6-7BCD-CFB8-7BFDEF4136CD}"/>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7" name="Oval 186">
              <a:extLst>
                <a:ext uri="{FF2B5EF4-FFF2-40B4-BE49-F238E27FC236}">
                  <a16:creationId xmlns:a16="http://schemas.microsoft.com/office/drawing/2014/main" id="{0B656CC8-DF3E-8E83-4B69-2E6282041106}"/>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8" name="Oval 187">
              <a:extLst>
                <a:ext uri="{FF2B5EF4-FFF2-40B4-BE49-F238E27FC236}">
                  <a16:creationId xmlns:a16="http://schemas.microsoft.com/office/drawing/2014/main" id="{663461A2-3EFD-EC9E-9CC1-3E961F9A605C}"/>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189" name="Group 188">
            <a:extLst>
              <a:ext uri="{FF2B5EF4-FFF2-40B4-BE49-F238E27FC236}">
                <a16:creationId xmlns:a16="http://schemas.microsoft.com/office/drawing/2014/main" id="{E940B15E-807B-44B1-2BEB-5DA65A551C44}"/>
              </a:ext>
            </a:extLst>
          </p:cNvPr>
          <p:cNvGrpSpPr/>
          <p:nvPr/>
        </p:nvGrpSpPr>
        <p:grpSpPr>
          <a:xfrm>
            <a:off x="5118447" y="929070"/>
            <a:ext cx="1569534" cy="1339090"/>
            <a:chOff x="3757492" y="1002209"/>
            <a:chExt cx="1569534" cy="1339090"/>
          </a:xfrm>
        </p:grpSpPr>
        <p:grpSp>
          <p:nvGrpSpPr>
            <p:cNvPr id="190" name="Group 189">
              <a:extLst>
                <a:ext uri="{FF2B5EF4-FFF2-40B4-BE49-F238E27FC236}">
                  <a16:creationId xmlns:a16="http://schemas.microsoft.com/office/drawing/2014/main" id="{A8A53FAF-5916-4AC9-7A62-575AAB1B82AF}"/>
                </a:ext>
              </a:extLst>
            </p:cNvPr>
            <p:cNvGrpSpPr/>
            <p:nvPr/>
          </p:nvGrpSpPr>
          <p:grpSpPr>
            <a:xfrm rot="5400000">
              <a:off x="4384531" y="1407005"/>
              <a:ext cx="354068" cy="1514520"/>
              <a:chOff x="6633355" y="698930"/>
              <a:chExt cx="472090" cy="2019360"/>
            </a:xfrm>
          </p:grpSpPr>
          <p:sp>
            <p:nvSpPr>
              <p:cNvPr id="231" name="Oval 230">
                <a:extLst>
                  <a:ext uri="{FF2B5EF4-FFF2-40B4-BE49-F238E27FC236}">
                    <a16:creationId xmlns:a16="http://schemas.microsoft.com/office/drawing/2014/main" id="{7C7612F2-55C4-B661-1303-265B28995C2B}"/>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2" name="Oval 231">
                <a:extLst>
                  <a:ext uri="{FF2B5EF4-FFF2-40B4-BE49-F238E27FC236}">
                    <a16:creationId xmlns:a16="http://schemas.microsoft.com/office/drawing/2014/main" id="{7E78575E-0B1C-F42C-1761-5B070559CA81}"/>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3" name="Oval 232">
                <a:extLst>
                  <a:ext uri="{FF2B5EF4-FFF2-40B4-BE49-F238E27FC236}">
                    <a16:creationId xmlns:a16="http://schemas.microsoft.com/office/drawing/2014/main" id="{BF2E3A99-2FE9-8B30-C291-FDDECA93F7D6}"/>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4" name="Oval 233">
                <a:extLst>
                  <a:ext uri="{FF2B5EF4-FFF2-40B4-BE49-F238E27FC236}">
                    <a16:creationId xmlns:a16="http://schemas.microsoft.com/office/drawing/2014/main" id="{1E432FDF-71CE-CA80-8F46-42ECDD22E932}"/>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5" name="Oval 234">
                <a:extLst>
                  <a:ext uri="{FF2B5EF4-FFF2-40B4-BE49-F238E27FC236}">
                    <a16:creationId xmlns:a16="http://schemas.microsoft.com/office/drawing/2014/main" id="{3C432109-96CF-66B6-BCA6-65D14A716D8B}"/>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6" name="Oval 235">
                <a:extLst>
                  <a:ext uri="{FF2B5EF4-FFF2-40B4-BE49-F238E27FC236}">
                    <a16:creationId xmlns:a16="http://schemas.microsoft.com/office/drawing/2014/main" id="{805C3988-C037-BBBB-01B4-850278BF2A30}"/>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7" name="Oval 236">
                <a:extLst>
                  <a:ext uri="{FF2B5EF4-FFF2-40B4-BE49-F238E27FC236}">
                    <a16:creationId xmlns:a16="http://schemas.microsoft.com/office/drawing/2014/main" id="{95749F42-A82C-180B-D421-55CBAA2780DC}"/>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8" name="Oval 237">
                <a:extLst>
                  <a:ext uri="{FF2B5EF4-FFF2-40B4-BE49-F238E27FC236}">
                    <a16:creationId xmlns:a16="http://schemas.microsoft.com/office/drawing/2014/main" id="{C8E7413F-23A8-26EC-1C12-7970A8588D03}"/>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9" name="Oval 238">
                <a:extLst>
                  <a:ext uri="{FF2B5EF4-FFF2-40B4-BE49-F238E27FC236}">
                    <a16:creationId xmlns:a16="http://schemas.microsoft.com/office/drawing/2014/main" id="{44D89E73-1FCA-6096-C32B-6F89B04E9CBE}"/>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0" name="Oval 239">
                <a:extLst>
                  <a:ext uri="{FF2B5EF4-FFF2-40B4-BE49-F238E27FC236}">
                    <a16:creationId xmlns:a16="http://schemas.microsoft.com/office/drawing/2014/main" id="{5875A4AC-19C9-2C75-02A6-49252AFA01F5}"/>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1" name="Oval 240">
                <a:extLst>
                  <a:ext uri="{FF2B5EF4-FFF2-40B4-BE49-F238E27FC236}">
                    <a16:creationId xmlns:a16="http://schemas.microsoft.com/office/drawing/2014/main" id="{ED897304-B644-4A05-84B5-2FB262CB3FC9}"/>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2" name="Oval 241">
                <a:extLst>
                  <a:ext uri="{FF2B5EF4-FFF2-40B4-BE49-F238E27FC236}">
                    <a16:creationId xmlns:a16="http://schemas.microsoft.com/office/drawing/2014/main" id="{00EBFB5A-3C05-805C-AB26-923E7F20B1DD}"/>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3" name="Oval 242">
                <a:extLst>
                  <a:ext uri="{FF2B5EF4-FFF2-40B4-BE49-F238E27FC236}">
                    <a16:creationId xmlns:a16="http://schemas.microsoft.com/office/drawing/2014/main" id="{11AE72B0-5157-1293-AF32-24955DB5FF0F}"/>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4" name="Oval 243">
                <a:extLst>
                  <a:ext uri="{FF2B5EF4-FFF2-40B4-BE49-F238E27FC236}">
                    <a16:creationId xmlns:a16="http://schemas.microsoft.com/office/drawing/2014/main" id="{7A39F844-48CD-D2DB-59F7-AB31D658D5E3}"/>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5" name="Oval 244">
                <a:extLst>
                  <a:ext uri="{FF2B5EF4-FFF2-40B4-BE49-F238E27FC236}">
                    <a16:creationId xmlns:a16="http://schemas.microsoft.com/office/drawing/2014/main" id="{E0D40372-5F92-27FE-3A4B-796326AB0F07}"/>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6" name="Oval 245">
                <a:extLst>
                  <a:ext uri="{FF2B5EF4-FFF2-40B4-BE49-F238E27FC236}">
                    <a16:creationId xmlns:a16="http://schemas.microsoft.com/office/drawing/2014/main" id="{8F11B1BD-C467-C11F-1FEE-F486C719E8B6}"/>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7" name="Oval 246">
                <a:extLst>
                  <a:ext uri="{FF2B5EF4-FFF2-40B4-BE49-F238E27FC236}">
                    <a16:creationId xmlns:a16="http://schemas.microsoft.com/office/drawing/2014/main" id="{50D506B9-FB23-E158-81A3-1DA015CB3B13}"/>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8" name="Oval 247">
                <a:extLst>
                  <a:ext uri="{FF2B5EF4-FFF2-40B4-BE49-F238E27FC236}">
                    <a16:creationId xmlns:a16="http://schemas.microsoft.com/office/drawing/2014/main" id="{93C88155-BAF9-44FE-7C0D-135510AFACA6}"/>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9" name="Oval 248">
                <a:extLst>
                  <a:ext uri="{FF2B5EF4-FFF2-40B4-BE49-F238E27FC236}">
                    <a16:creationId xmlns:a16="http://schemas.microsoft.com/office/drawing/2014/main" id="{C49ED29E-631C-0D76-7049-59C5A57B168E}"/>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191" name="Group 190">
              <a:extLst>
                <a:ext uri="{FF2B5EF4-FFF2-40B4-BE49-F238E27FC236}">
                  <a16:creationId xmlns:a16="http://schemas.microsoft.com/office/drawing/2014/main" id="{FA6DFCB3-B1D7-2C38-D2B3-6A1109803962}"/>
                </a:ext>
              </a:extLst>
            </p:cNvPr>
            <p:cNvGrpSpPr/>
            <p:nvPr/>
          </p:nvGrpSpPr>
          <p:grpSpPr>
            <a:xfrm rot="5400000">
              <a:off x="4337718" y="922971"/>
              <a:ext cx="354068" cy="1514520"/>
              <a:chOff x="6633355" y="698930"/>
              <a:chExt cx="472090" cy="2019360"/>
            </a:xfrm>
          </p:grpSpPr>
          <p:sp>
            <p:nvSpPr>
              <p:cNvPr id="212" name="Oval 211">
                <a:extLst>
                  <a:ext uri="{FF2B5EF4-FFF2-40B4-BE49-F238E27FC236}">
                    <a16:creationId xmlns:a16="http://schemas.microsoft.com/office/drawing/2014/main" id="{08DFCFDA-CD8B-6106-DCAF-E8B7C610583F}"/>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3" name="Oval 212">
                <a:extLst>
                  <a:ext uri="{FF2B5EF4-FFF2-40B4-BE49-F238E27FC236}">
                    <a16:creationId xmlns:a16="http://schemas.microsoft.com/office/drawing/2014/main" id="{4A4834FC-60F5-2A3A-6D95-204CB34BBF06}"/>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4" name="Oval 213">
                <a:extLst>
                  <a:ext uri="{FF2B5EF4-FFF2-40B4-BE49-F238E27FC236}">
                    <a16:creationId xmlns:a16="http://schemas.microsoft.com/office/drawing/2014/main" id="{77DA08CA-FB0F-B18F-3ADB-45804FDB692B}"/>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5" name="Oval 214">
                <a:extLst>
                  <a:ext uri="{FF2B5EF4-FFF2-40B4-BE49-F238E27FC236}">
                    <a16:creationId xmlns:a16="http://schemas.microsoft.com/office/drawing/2014/main" id="{B5AC7BC0-5610-8142-22B6-2F618B0C8B58}"/>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6" name="Oval 215">
                <a:extLst>
                  <a:ext uri="{FF2B5EF4-FFF2-40B4-BE49-F238E27FC236}">
                    <a16:creationId xmlns:a16="http://schemas.microsoft.com/office/drawing/2014/main" id="{5AAE73EA-824A-4143-24BB-68F363CEF5F3}"/>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7" name="Oval 216">
                <a:extLst>
                  <a:ext uri="{FF2B5EF4-FFF2-40B4-BE49-F238E27FC236}">
                    <a16:creationId xmlns:a16="http://schemas.microsoft.com/office/drawing/2014/main" id="{1B6E3C78-F290-119B-C393-456D7F978A27}"/>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8" name="Oval 217">
                <a:extLst>
                  <a:ext uri="{FF2B5EF4-FFF2-40B4-BE49-F238E27FC236}">
                    <a16:creationId xmlns:a16="http://schemas.microsoft.com/office/drawing/2014/main" id="{372A1167-F704-3F88-EA02-8F8D0161E7D6}"/>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9" name="Oval 218">
                <a:extLst>
                  <a:ext uri="{FF2B5EF4-FFF2-40B4-BE49-F238E27FC236}">
                    <a16:creationId xmlns:a16="http://schemas.microsoft.com/office/drawing/2014/main" id="{CE4F341A-6474-592C-C83D-7088A1507119}"/>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0" name="Oval 219">
                <a:extLst>
                  <a:ext uri="{FF2B5EF4-FFF2-40B4-BE49-F238E27FC236}">
                    <a16:creationId xmlns:a16="http://schemas.microsoft.com/office/drawing/2014/main" id="{4128C254-0C97-6175-9CDA-1EEEFF4ECD1B}"/>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1" name="Oval 220">
                <a:extLst>
                  <a:ext uri="{FF2B5EF4-FFF2-40B4-BE49-F238E27FC236}">
                    <a16:creationId xmlns:a16="http://schemas.microsoft.com/office/drawing/2014/main" id="{E2B0068B-0F58-3C09-B036-BDA9DA6DA69D}"/>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2" name="Oval 221">
                <a:extLst>
                  <a:ext uri="{FF2B5EF4-FFF2-40B4-BE49-F238E27FC236}">
                    <a16:creationId xmlns:a16="http://schemas.microsoft.com/office/drawing/2014/main" id="{39E88C08-5161-7FAF-AAD4-CC59E64E7998}"/>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3" name="Oval 222">
                <a:extLst>
                  <a:ext uri="{FF2B5EF4-FFF2-40B4-BE49-F238E27FC236}">
                    <a16:creationId xmlns:a16="http://schemas.microsoft.com/office/drawing/2014/main" id="{94ED4A34-8983-EAA4-2D96-AF470C8E08AD}"/>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4" name="Oval 223">
                <a:extLst>
                  <a:ext uri="{FF2B5EF4-FFF2-40B4-BE49-F238E27FC236}">
                    <a16:creationId xmlns:a16="http://schemas.microsoft.com/office/drawing/2014/main" id="{2E801E96-BE66-A166-95D7-C9BA5B1D71B5}"/>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5" name="Oval 224">
                <a:extLst>
                  <a:ext uri="{FF2B5EF4-FFF2-40B4-BE49-F238E27FC236}">
                    <a16:creationId xmlns:a16="http://schemas.microsoft.com/office/drawing/2014/main" id="{F6197171-B179-4D8B-6395-26EAF57F2E0F}"/>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6" name="Oval 225">
                <a:extLst>
                  <a:ext uri="{FF2B5EF4-FFF2-40B4-BE49-F238E27FC236}">
                    <a16:creationId xmlns:a16="http://schemas.microsoft.com/office/drawing/2014/main" id="{6F07900D-61AE-A4BA-50D9-92CF8D6838CE}"/>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7" name="Oval 226">
                <a:extLst>
                  <a:ext uri="{FF2B5EF4-FFF2-40B4-BE49-F238E27FC236}">
                    <a16:creationId xmlns:a16="http://schemas.microsoft.com/office/drawing/2014/main" id="{253E50AF-E9BB-09B8-1153-80276F15A19A}"/>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8" name="Oval 227">
                <a:extLst>
                  <a:ext uri="{FF2B5EF4-FFF2-40B4-BE49-F238E27FC236}">
                    <a16:creationId xmlns:a16="http://schemas.microsoft.com/office/drawing/2014/main" id="{3F4D852E-D0D6-E5E6-D44F-8A78B8D92F75}"/>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9" name="Oval 228">
                <a:extLst>
                  <a:ext uri="{FF2B5EF4-FFF2-40B4-BE49-F238E27FC236}">
                    <a16:creationId xmlns:a16="http://schemas.microsoft.com/office/drawing/2014/main" id="{57C68F4A-32FB-685B-4590-BA695E203D7B}"/>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0" name="Oval 229">
                <a:extLst>
                  <a:ext uri="{FF2B5EF4-FFF2-40B4-BE49-F238E27FC236}">
                    <a16:creationId xmlns:a16="http://schemas.microsoft.com/office/drawing/2014/main" id="{52C25AAB-388A-E714-2B70-A936B598F414}"/>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192" name="Group 191">
              <a:extLst>
                <a:ext uri="{FF2B5EF4-FFF2-40B4-BE49-F238E27FC236}">
                  <a16:creationId xmlns:a16="http://schemas.microsoft.com/office/drawing/2014/main" id="{DF260A0A-A64E-E9AF-E7C1-917E43201E30}"/>
                </a:ext>
              </a:extLst>
            </p:cNvPr>
            <p:cNvGrpSpPr/>
            <p:nvPr/>
          </p:nvGrpSpPr>
          <p:grpSpPr>
            <a:xfrm rot="5400000">
              <a:off x="4392732" y="421983"/>
              <a:ext cx="354068" cy="1514520"/>
              <a:chOff x="6633355" y="698930"/>
              <a:chExt cx="472090" cy="2019360"/>
            </a:xfrm>
          </p:grpSpPr>
          <p:sp>
            <p:nvSpPr>
              <p:cNvPr id="193" name="Oval 192">
                <a:extLst>
                  <a:ext uri="{FF2B5EF4-FFF2-40B4-BE49-F238E27FC236}">
                    <a16:creationId xmlns:a16="http://schemas.microsoft.com/office/drawing/2014/main" id="{2A050E94-2625-C2CC-E27F-3113934A55D4}"/>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4" name="Oval 193">
                <a:extLst>
                  <a:ext uri="{FF2B5EF4-FFF2-40B4-BE49-F238E27FC236}">
                    <a16:creationId xmlns:a16="http://schemas.microsoft.com/office/drawing/2014/main" id="{B3E59F20-B05C-7111-D800-5AA37E4026B9}"/>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5" name="Oval 194">
                <a:extLst>
                  <a:ext uri="{FF2B5EF4-FFF2-40B4-BE49-F238E27FC236}">
                    <a16:creationId xmlns:a16="http://schemas.microsoft.com/office/drawing/2014/main" id="{70DECAAE-652C-D336-A6EE-B0FE4DED3E61}"/>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6" name="Oval 195">
                <a:extLst>
                  <a:ext uri="{FF2B5EF4-FFF2-40B4-BE49-F238E27FC236}">
                    <a16:creationId xmlns:a16="http://schemas.microsoft.com/office/drawing/2014/main" id="{C05490E7-627E-CD7E-7669-9515667C927B}"/>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7" name="Oval 196">
                <a:extLst>
                  <a:ext uri="{FF2B5EF4-FFF2-40B4-BE49-F238E27FC236}">
                    <a16:creationId xmlns:a16="http://schemas.microsoft.com/office/drawing/2014/main" id="{A8BC32A4-4598-4DAF-666B-EAD2853804BD}"/>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8" name="Oval 197">
                <a:extLst>
                  <a:ext uri="{FF2B5EF4-FFF2-40B4-BE49-F238E27FC236}">
                    <a16:creationId xmlns:a16="http://schemas.microsoft.com/office/drawing/2014/main" id="{919532C7-F268-834D-89D2-E0BE92DAAC3A}"/>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9" name="Oval 198">
                <a:extLst>
                  <a:ext uri="{FF2B5EF4-FFF2-40B4-BE49-F238E27FC236}">
                    <a16:creationId xmlns:a16="http://schemas.microsoft.com/office/drawing/2014/main" id="{FDB8B385-14AF-23A6-4387-BB1F7C6615A0}"/>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0" name="Oval 199">
                <a:extLst>
                  <a:ext uri="{FF2B5EF4-FFF2-40B4-BE49-F238E27FC236}">
                    <a16:creationId xmlns:a16="http://schemas.microsoft.com/office/drawing/2014/main" id="{86344CC8-C90D-5BB0-593A-4706CF037D64}"/>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1" name="Oval 200">
                <a:extLst>
                  <a:ext uri="{FF2B5EF4-FFF2-40B4-BE49-F238E27FC236}">
                    <a16:creationId xmlns:a16="http://schemas.microsoft.com/office/drawing/2014/main" id="{1C1B81EB-71EF-CC8D-A395-FF395792C5D2}"/>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2" name="Oval 201">
                <a:extLst>
                  <a:ext uri="{FF2B5EF4-FFF2-40B4-BE49-F238E27FC236}">
                    <a16:creationId xmlns:a16="http://schemas.microsoft.com/office/drawing/2014/main" id="{6CE33AA1-AA5B-0779-7FDD-511715CAD229}"/>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3" name="Oval 202">
                <a:extLst>
                  <a:ext uri="{FF2B5EF4-FFF2-40B4-BE49-F238E27FC236}">
                    <a16:creationId xmlns:a16="http://schemas.microsoft.com/office/drawing/2014/main" id="{46CDE945-FDD1-C410-2A84-BFD4FFC182E1}"/>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4" name="Oval 203">
                <a:extLst>
                  <a:ext uri="{FF2B5EF4-FFF2-40B4-BE49-F238E27FC236}">
                    <a16:creationId xmlns:a16="http://schemas.microsoft.com/office/drawing/2014/main" id="{ADC0F725-430B-8A8F-C400-E701C11D5742}"/>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5" name="Oval 204">
                <a:extLst>
                  <a:ext uri="{FF2B5EF4-FFF2-40B4-BE49-F238E27FC236}">
                    <a16:creationId xmlns:a16="http://schemas.microsoft.com/office/drawing/2014/main" id="{3B95B3BA-54C5-9586-E38D-15BCC4606219}"/>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6" name="Oval 205">
                <a:extLst>
                  <a:ext uri="{FF2B5EF4-FFF2-40B4-BE49-F238E27FC236}">
                    <a16:creationId xmlns:a16="http://schemas.microsoft.com/office/drawing/2014/main" id="{6CFEE5C7-72B0-0092-398F-D65D3D306642}"/>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7" name="Oval 206">
                <a:extLst>
                  <a:ext uri="{FF2B5EF4-FFF2-40B4-BE49-F238E27FC236}">
                    <a16:creationId xmlns:a16="http://schemas.microsoft.com/office/drawing/2014/main" id="{09C0C4E3-2D17-4CAE-91E4-389B79666CBF}"/>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8" name="Oval 207">
                <a:extLst>
                  <a:ext uri="{FF2B5EF4-FFF2-40B4-BE49-F238E27FC236}">
                    <a16:creationId xmlns:a16="http://schemas.microsoft.com/office/drawing/2014/main" id="{AAFFDA3E-2A38-1A89-20EB-79013C14B405}"/>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9" name="Oval 208">
                <a:extLst>
                  <a:ext uri="{FF2B5EF4-FFF2-40B4-BE49-F238E27FC236}">
                    <a16:creationId xmlns:a16="http://schemas.microsoft.com/office/drawing/2014/main" id="{51D34787-D0CF-A4F7-810D-DDFB2A8DD81A}"/>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0" name="Oval 209">
                <a:extLst>
                  <a:ext uri="{FF2B5EF4-FFF2-40B4-BE49-F238E27FC236}">
                    <a16:creationId xmlns:a16="http://schemas.microsoft.com/office/drawing/2014/main" id="{50276A72-1D44-37F6-F087-47385F17D556}"/>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1" name="Oval 210">
                <a:extLst>
                  <a:ext uri="{FF2B5EF4-FFF2-40B4-BE49-F238E27FC236}">
                    <a16:creationId xmlns:a16="http://schemas.microsoft.com/office/drawing/2014/main" id="{47F8E528-3E71-7A76-12EA-58278336B966}"/>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grpSp>
        <p:nvGrpSpPr>
          <p:cNvPr id="250" name="Group 249">
            <a:extLst>
              <a:ext uri="{FF2B5EF4-FFF2-40B4-BE49-F238E27FC236}">
                <a16:creationId xmlns:a16="http://schemas.microsoft.com/office/drawing/2014/main" id="{10BD0F85-F172-0290-31EB-66E935708203}"/>
              </a:ext>
            </a:extLst>
          </p:cNvPr>
          <p:cNvGrpSpPr/>
          <p:nvPr/>
        </p:nvGrpSpPr>
        <p:grpSpPr>
          <a:xfrm>
            <a:off x="5144545" y="4930389"/>
            <a:ext cx="1569534" cy="1339090"/>
            <a:chOff x="3757492" y="1002209"/>
            <a:chExt cx="1569534" cy="1339090"/>
          </a:xfrm>
        </p:grpSpPr>
        <p:grpSp>
          <p:nvGrpSpPr>
            <p:cNvPr id="251" name="Group 250">
              <a:extLst>
                <a:ext uri="{FF2B5EF4-FFF2-40B4-BE49-F238E27FC236}">
                  <a16:creationId xmlns:a16="http://schemas.microsoft.com/office/drawing/2014/main" id="{2B3EEB28-31B1-15F1-0A5C-455BF78D7BA7}"/>
                </a:ext>
              </a:extLst>
            </p:cNvPr>
            <p:cNvGrpSpPr/>
            <p:nvPr/>
          </p:nvGrpSpPr>
          <p:grpSpPr>
            <a:xfrm rot="5400000">
              <a:off x="4384531" y="1407005"/>
              <a:ext cx="354068" cy="1514520"/>
              <a:chOff x="6633355" y="698930"/>
              <a:chExt cx="472090" cy="2019360"/>
            </a:xfrm>
          </p:grpSpPr>
          <p:sp>
            <p:nvSpPr>
              <p:cNvPr id="292" name="Oval 291">
                <a:extLst>
                  <a:ext uri="{FF2B5EF4-FFF2-40B4-BE49-F238E27FC236}">
                    <a16:creationId xmlns:a16="http://schemas.microsoft.com/office/drawing/2014/main" id="{22164CFC-C311-26DA-BD93-A9F2574CAC30}"/>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3" name="Oval 292">
                <a:extLst>
                  <a:ext uri="{FF2B5EF4-FFF2-40B4-BE49-F238E27FC236}">
                    <a16:creationId xmlns:a16="http://schemas.microsoft.com/office/drawing/2014/main" id="{22CE2B84-BFA2-AA9A-1F6D-C15F44E3CE49}"/>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4" name="Oval 293">
                <a:extLst>
                  <a:ext uri="{FF2B5EF4-FFF2-40B4-BE49-F238E27FC236}">
                    <a16:creationId xmlns:a16="http://schemas.microsoft.com/office/drawing/2014/main" id="{714F0E42-EBCD-1301-F079-9C2A27D997A8}"/>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5" name="Oval 294">
                <a:extLst>
                  <a:ext uri="{FF2B5EF4-FFF2-40B4-BE49-F238E27FC236}">
                    <a16:creationId xmlns:a16="http://schemas.microsoft.com/office/drawing/2014/main" id="{E3F67A30-D75B-F8C3-B3D3-58A1BD8356DA}"/>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6" name="Oval 295">
                <a:extLst>
                  <a:ext uri="{FF2B5EF4-FFF2-40B4-BE49-F238E27FC236}">
                    <a16:creationId xmlns:a16="http://schemas.microsoft.com/office/drawing/2014/main" id="{385872EB-5F0C-6148-2566-A0A3A077FFBF}"/>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7" name="Oval 296">
                <a:extLst>
                  <a:ext uri="{FF2B5EF4-FFF2-40B4-BE49-F238E27FC236}">
                    <a16:creationId xmlns:a16="http://schemas.microsoft.com/office/drawing/2014/main" id="{063BBD34-B78D-3539-E9D9-EF9C74C42502}"/>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8" name="Oval 297">
                <a:extLst>
                  <a:ext uri="{FF2B5EF4-FFF2-40B4-BE49-F238E27FC236}">
                    <a16:creationId xmlns:a16="http://schemas.microsoft.com/office/drawing/2014/main" id="{96097405-58BF-CD90-86F5-D7F0B4DDC148}"/>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9" name="Oval 298">
                <a:extLst>
                  <a:ext uri="{FF2B5EF4-FFF2-40B4-BE49-F238E27FC236}">
                    <a16:creationId xmlns:a16="http://schemas.microsoft.com/office/drawing/2014/main" id="{4F35A41A-F231-7CF7-DEA7-78ED283EF5AF}"/>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0" name="Oval 299">
                <a:extLst>
                  <a:ext uri="{FF2B5EF4-FFF2-40B4-BE49-F238E27FC236}">
                    <a16:creationId xmlns:a16="http://schemas.microsoft.com/office/drawing/2014/main" id="{B67652D5-42A8-89AC-F1FA-753F6D2A0A25}"/>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1" name="Oval 300">
                <a:extLst>
                  <a:ext uri="{FF2B5EF4-FFF2-40B4-BE49-F238E27FC236}">
                    <a16:creationId xmlns:a16="http://schemas.microsoft.com/office/drawing/2014/main" id="{24D9247D-3F73-8CA9-9770-90FDE2B1F936}"/>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2" name="Oval 301">
                <a:extLst>
                  <a:ext uri="{FF2B5EF4-FFF2-40B4-BE49-F238E27FC236}">
                    <a16:creationId xmlns:a16="http://schemas.microsoft.com/office/drawing/2014/main" id="{3AE17D0E-4FCF-EBEB-59C8-C3EDD36FCD75}"/>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3" name="Oval 302">
                <a:extLst>
                  <a:ext uri="{FF2B5EF4-FFF2-40B4-BE49-F238E27FC236}">
                    <a16:creationId xmlns:a16="http://schemas.microsoft.com/office/drawing/2014/main" id="{5130D884-61CC-EAF0-7AF0-EB1F8659EA79}"/>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4" name="Oval 303">
                <a:extLst>
                  <a:ext uri="{FF2B5EF4-FFF2-40B4-BE49-F238E27FC236}">
                    <a16:creationId xmlns:a16="http://schemas.microsoft.com/office/drawing/2014/main" id="{2D82E203-6CC2-3ED8-D886-EAF5CCDD9774}"/>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5" name="Oval 304">
                <a:extLst>
                  <a:ext uri="{FF2B5EF4-FFF2-40B4-BE49-F238E27FC236}">
                    <a16:creationId xmlns:a16="http://schemas.microsoft.com/office/drawing/2014/main" id="{9182726C-06EE-C844-58D6-E0E3AF1A52E2}"/>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6" name="Oval 305">
                <a:extLst>
                  <a:ext uri="{FF2B5EF4-FFF2-40B4-BE49-F238E27FC236}">
                    <a16:creationId xmlns:a16="http://schemas.microsoft.com/office/drawing/2014/main" id="{A4B241E1-95D0-2A32-C1DF-E87B908C1DA7}"/>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7" name="Oval 306">
                <a:extLst>
                  <a:ext uri="{FF2B5EF4-FFF2-40B4-BE49-F238E27FC236}">
                    <a16:creationId xmlns:a16="http://schemas.microsoft.com/office/drawing/2014/main" id="{FFB92B7F-4BAB-890D-B4FA-64C310C94773}"/>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8" name="Oval 307">
                <a:extLst>
                  <a:ext uri="{FF2B5EF4-FFF2-40B4-BE49-F238E27FC236}">
                    <a16:creationId xmlns:a16="http://schemas.microsoft.com/office/drawing/2014/main" id="{EC97DAA2-D68E-66CC-6025-082A2CFFA6A8}"/>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9" name="Oval 308">
                <a:extLst>
                  <a:ext uri="{FF2B5EF4-FFF2-40B4-BE49-F238E27FC236}">
                    <a16:creationId xmlns:a16="http://schemas.microsoft.com/office/drawing/2014/main" id="{1AA89925-74BF-1C4C-4CC5-3BFFBEB7E9D2}"/>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10" name="Oval 309">
                <a:extLst>
                  <a:ext uri="{FF2B5EF4-FFF2-40B4-BE49-F238E27FC236}">
                    <a16:creationId xmlns:a16="http://schemas.microsoft.com/office/drawing/2014/main" id="{BEA34CA0-632E-0E99-6BB3-BE0C3DDC55B5}"/>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252" name="Group 251">
              <a:extLst>
                <a:ext uri="{FF2B5EF4-FFF2-40B4-BE49-F238E27FC236}">
                  <a16:creationId xmlns:a16="http://schemas.microsoft.com/office/drawing/2014/main" id="{6BFB43EE-9F85-BF75-D6C9-C98D0783A687}"/>
                </a:ext>
              </a:extLst>
            </p:cNvPr>
            <p:cNvGrpSpPr/>
            <p:nvPr/>
          </p:nvGrpSpPr>
          <p:grpSpPr>
            <a:xfrm rot="5400000">
              <a:off x="4337718" y="922971"/>
              <a:ext cx="354068" cy="1514520"/>
              <a:chOff x="6633355" y="698930"/>
              <a:chExt cx="472090" cy="2019360"/>
            </a:xfrm>
          </p:grpSpPr>
          <p:sp>
            <p:nvSpPr>
              <p:cNvPr id="273" name="Oval 272">
                <a:extLst>
                  <a:ext uri="{FF2B5EF4-FFF2-40B4-BE49-F238E27FC236}">
                    <a16:creationId xmlns:a16="http://schemas.microsoft.com/office/drawing/2014/main" id="{5F644AC3-1B41-8DDC-9455-95860B680C98}"/>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4" name="Oval 273">
                <a:extLst>
                  <a:ext uri="{FF2B5EF4-FFF2-40B4-BE49-F238E27FC236}">
                    <a16:creationId xmlns:a16="http://schemas.microsoft.com/office/drawing/2014/main" id="{C6B8BAC5-0289-686F-F57E-3C34BF401ED6}"/>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5" name="Oval 274">
                <a:extLst>
                  <a:ext uri="{FF2B5EF4-FFF2-40B4-BE49-F238E27FC236}">
                    <a16:creationId xmlns:a16="http://schemas.microsoft.com/office/drawing/2014/main" id="{34B457BA-FF9C-6753-E978-4F791934F9CF}"/>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6" name="Oval 275">
                <a:extLst>
                  <a:ext uri="{FF2B5EF4-FFF2-40B4-BE49-F238E27FC236}">
                    <a16:creationId xmlns:a16="http://schemas.microsoft.com/office/drawing/2014/main" id="{E08A3012-627B-B77E-688A-4B82219E76C2}"/>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7" name="Oval 276">
                <a:extLst>
                  <a:ext uri="{FF2B5EF4-FFF2-40B4-BE49-F238E27FC236}">
                    <a16:creationId xmlns:a16="http://schemas.microsoft.com/office/drawing/2014/main" id="{118FD334-C423-B6A0-E824-A568CDE0682A}"/>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8" name="Oval 277">
                <a:extLst>
                  <a:ext uri="{FF2B5EF4-FFF2-40B4-BE49-F238E27FC236}">
                    <a16:creationId xmlns:a16="http://schemas.microsoft.com/office/drawing/2014/main" id="{18A3A95E-7F7D-8561-B609-4F297E5EDE3E}"/>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9" name="Oval 278">
                <a:extLst>
                  <a:ext uri="{FF2B5EF4-FFF2-40B4-BE49-F238E27FC236}">
                    <a16:creationId xmlns:a16="http://schemas.microsoft.com/office/drawing/2014/main" id="{051BD7D7-12FD-C90D-D894-3FEDF71F4581}"/>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0" name="Oval 279">
                <a:extLst>
                  <a:ext uri="{FF2B5EF4-FFF2-40B4-BE49-F238E27FC236}">
                    <a16:creationId xmlns:a16="http://schemas.microsoft.com/office/drawing/2014/main" id="{89B16682-A03E-E2C3-175D-A469C80F3892}"/>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1" name="Oval 280">
                <a:extLst>
                  <a:ext uri="{FF2B5EF4-FFF2-40B4-BE49-F238E27FC236}">
                    <a16:creationId xmlns:a16="http://schemas.microsoft.com/office/drawing/2014/main" id="{5209D1BE-0106-C085-560F-AA21CE78CA5C}"/>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2" name="Oval 281">
                <a:extLst>
                  <a:ext uri="{FF2B5EF4-FFF2-40B4-BE49-F238E27FC236}">
                    <a16:creationId xmlns:a16="http://schemas.microsoft.com/office/drawing/2014/main" id="{62FE378B-B9EE-FAAE-7A9D-2653B0C0EC8C}"/>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3" name="Oval 282">
                <a:extLst>
                  <a:ext uri="{FF2B5EF4-FFF2-40B4-BE49-F238E27FC236}">
                    <a16:creationId xmlns:a16="http://schemas.microsoft.com/office/drawing/2014/main" id="{6010B128-1057-21F2-4ED2-11FAEB6D7736}"/>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4" name="Oval 283">
                <a:extLst>
                  <a:ext uri="{FF2B5EF4-FFF2-40B4-BE49-F238E27FC236}">
                    <a16:creationId xmlns:a16="http://schemas.microsoft.com/office/drawing/2014/main" id="{704CDE4E-5EEC-2F54-943E-D885B4B3C473}"/>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5" name="Oval 284">
                <a:extLst>
                  <a:ext uri="{FF2B5EF4-FFF2-40B4-BE49-F238E27FC236}">
                    <a16:creationId xmlns:a16="http://schemas.microsoft.com/office/drawing/2014/main" id="{47CBC26C-35BD-BACF-FA05-D6C7D75E0220}"/>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6" name="Oval 285">
                <a:extLst>
                  <a:ext uri="{FF2B5EF4-FFF2-40B4-BE49-F238E27FC236}">
                    <a16:creationId xmlns:a16="http://schemas.microsoft.com/office/drawing/2014/main" id="{AB7D8B04-AF0F-B86F-DB15-C61613964375}"/>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7" name="Oval 286">
                <a:extLst>
                  <a:ext uri="{FF2B5EF4-FFF2-40B4-BE49-F238E27FC236}">
                    <a16:creationId xmlns:a16="http://schemas.microsoft.com/office/drawing/2014/main" id="{DE73999C-F0D7-3F8A-85DC-F0DF474FE771}"/>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8" name="Oval 287">
                <a:extLst>
                  <a:ext uri="{FF2B5EF4-FFF2-40B4-BE49-F238E27FC236}">
                    <a16:creationId xmlns:a16="http://schemas.microsoft.com/office/drawing/2014/main" id="{F68B6EA3-EFE2-0839-B319-3028082F655C}"/>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9" name="Oval 288">
                <a:extLst>
                  <a:ext uri="{FF2B5EF4-FFF2-40B4-BE49-F238E27FC236}">
                    <a16:creationId xmlns:a16="http://schemas.microsoft.com/office/drawing/2014/main" id="{2122B397-7055-F878-4715-16B67AAFE934}"/>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0" name="Oval 289">
                <a:extLst>
                  <a:ext uri="{FF2B5EF4-FFF2-40B4-BE49-F238E27FC236}">
                    <a16:creationId xmlns:a16="http://schemas.microsoft.com/office/drawing/2014/main" id="{B49F001B-0627-7A15-7023-726E81F2C3AC}"/>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1" name="Oval 290">
                <a:extLst>
                  <a:ext uri="{FF2B5EF4-FFF2-40B4-BE49-F238E27FC236}">
                    <a16:creationId xmlns:a16="http://schemas.microsoft.com/office/drawing/2014/main" id="{9A12E6AA-0AC9-5243-BA44-36EFDE00D9EB}"/>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253" name="Group 252">
              <a:extLst>
                <a:ext uri="{FF2B5EF4-FFF2-40B4-BE49-F238E27FC236}">
                  <a16:creationId xmlns:a16="http://schemas.microsoft.com/office/drawing/2014/main" id="{6C6C1329-D896-C892-DB4A-0D096ADF2955}"/>
                </a:ext>
              </a:extLst>
            </p:cNvPr>
            <p:cNvGrpSpPr/>
            <p:nvPr/>
          </p:nvGrpSpPr>
          <p:grpSpPr>
            <a:xfrm rot="5400000">
              <a:off x="4392732" y="421983"/>
              <a:ext cx="354068" cy="1514520"/>
              <a:chOff x="6633355" y="698930"/>
              <a:chExt cx="472090" cy="2019360"/>
            </a:xfrm>
          </p:grpSpPr>
          <p:sp>
            <p:nvSpPr>
              <p:cNvPr id="254" name="Oval 253">
                <a:extLst>
                  <a:ext uri="{FF2B5EF4-FFF2-40B4-BE49-F238E27FC236}">
                    <a16:creationId xmlns:a16="http://schemas.microsoft.com/office/drawing/2014/main" id="{08F382E0-BF13-C72A-8003-B4D35B999D20}"/>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55" name="Oval 254">
                <a:extLst>
                  <a:ext uri="{FF2B5EF4-FFF2-40B4-BE49-F238E27FC236}">
                    <a16:creationId xmlns:a16="http://schemas.microsoft.com/office/drawing/2014/main" id="{AFD49680-18C2-07C1-FEFB-0A00F72AFC22}"/>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56" name="Oval 255">
                <a:extLst>
                  <a:ext uri="{FF2B5EF4-FFF2-40B4-BE49-F238E27FC236}">
                    <a16:creationId xmlns:a16="http://schemas.microsoft.com/office/drawing/2014/main" id="{63F4905D-12F4-DC80-5803-2CD3CE499A13}"/>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57" name="Oval 256">
                <a:extLst>
                  <a:ext uri="{FF2B5EF4-FFF2-40B4-BE49-F238E27FC236}">
                    <a16:creationId xmlns:a16="http://schemas.microsoft.com/office/drawing/2014/main" id="{5836D09E-457F-94CB-8344-AAAE59CA00BD}"/>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58" name="Oval 257">
                <a:extLst>
                  <a:ext uri="{FF2B5EF4-FFF2-40B4-BE49-F238E27FC236}">
                    <a16:creationId xmlns:a16="http://schemas.microsoft.com/office/drawing/2014/main" id="{450E80BC-4F35-65C0-B006-66691EBE5BE5}"/>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59" name="Oval 258">
                <a:extLst>
                  <a:ext uri="{FF2B5EF4-FFF2-40B4-BE49-F238E27FC236}">
                    <a16:creationId xmlns:a16="http://schemas.microsoft.com/office/drawing/2014/main" id="{5A1A60D9-2156-84C4-FD84-ADC61C0AF2DC}"/>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0" name="Oval 259">
                <a:extLst>
                  <a:ext uri="{FF2B5EF4-FFF2-40B4-BE49-F238E27FC236}">
                    <a16:creationId xmlns:a16="http://schemas.microsoft.com/office/drawing/2014/main" id="{7D93D920-C113-2F8C-83D1-6044900E93BE}"/>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1" name="Oval 260">
                <a:extLst>
                  <a:ext uri="{FF2B5EF4-FFF2-40B4-BE49-F238E27FC236}">
                    <a16:creationId xmlns:a16="http://schemas.microsoft.com/office/drawing/2014/main" id="{226143A3-09BB-86D1-F33B-9015E921D6AD}"/>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2" name="Oval 261">
                <a:extLst>
                  <a:ext uri="{FF2B5EF4-FFF2-40B4-BE49-F238E27FC236}">
                    <a16:creationId xmlns:a16="http://schemas.microsoft.com/office/drawing/2014/main" id="{9955E75E-31D4-EAF3-C036-27D0158E157F}"/>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3" name="Oval 262">
                <a:extLst>
                  <a:ext uri="{FF2B5EF4-FFF2-40B4-BE49-F238E27FC236}">
                    <a16:creationId xmlns:a16="http://schemas.microsoft.com/office/drawing/2014/main" id="{DEA1A056-6D2B-CF4E-5D18-69D5D6A3867C}"/>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4" name="Oval 263">
                <a:extLst>
                  <a:ext uri="{FF2B5EF4-FFF2-40B4-BE49-F238E27FC236}">
                    <a16:creationId xmlns:a16="http://schemas.microsoft.com/office/drawing/2014/main" id="{D612FA96-DEF4-2843-928C-15BFF75EE8ED}"/>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5" name="Oval 264">
                <a:extLst>
                  <a:ext uri="{FF2B5EF4-FFF2-40B4-BE49-F238E27FC236}">
                    <a16:creationId xmlns:a16="http://schemas.microsoft.com/office/drawing/2014/main" id="{B9742E80-BF1E-457D-0D16-837A75F6C413}"/>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6" name="Oval 265">
                <a:extLst>
                  <a:ext uri="{FF2B5EF4-FFF2-40B4-BE49-F238E27FC236}">
                    <a16:creationId xmlns:a16="http://schemas.microsoft.com/office/drawing/2014/main" id="{BE8E6094-B390-3010-57B6-B08D95FAF5C7}"/>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7" name="Oval 266">
                <a:extLst>
                  <a:ext uri="{FF2B5EF4-FFF2-40B4-BE49-F238E27FC236}">
                    <a16:creationId xmlns:a16="http://schemas.microsoft.com/office/drawing/2014/main" id="{A6B4811F-9070-A48E-3CBF-DEABE1B96CB1}"/>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8" name="Oval 267">
                <a:extLst>
                  <a:ext uri="{FF2B5EF4-FFF2-40B4-BE49-F238E27FC236}">
                    <a16:creationId xmlns:a16="http://schemas.microsoft.com/office/drawing/2014/main" id="{457401B1-FB7D-B836-7328-8FCDA0CD1728}"/>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9" name="Oval 268">
                <a:extLst>
                  <a:ext uri="{FF2B5EF4-FFF2-40B4-BE49-F238E27FC236}">
                    <a16:creationId xmlns:a16="http://schemas.microsoft.com/office/drawing/2014/main" id="{2BAFD86B-B7BB-9817-CB54-C5D74170CB70}"/>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0" name="Oval 269">
                <a:extLst>
                  <a:ext uri="{FF2B5EF4-FFF2-40B4-BE49-F238E27FC236}">
                    <a16:creationId xmlns:a16="http://schemas.microsoft.com/office/drawing/2014/main" id="{2FAB8012-1894-39BD-3055-1EE20AEB3A94}"/>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1" name="Oval 270">
                <a:extLst>
                  <a:ext uri="{FF2B5EF4-FFF2-40B4-BE49-F238E27FC236}">
                    <a16:creationId xmlns:a16="http://schemas.microsoft.com/office/drawing/2014/main" id="{BA5E711D-A9D8-430C-F60C-C2D07FC156A0}"/>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2" name="Oval 271">
                <a:extLst>
                  <a:ext uri="{FF2B5EF4-FFF2-40B4-BE49-F238E27FC236}">
                    <a16:creationId xmlns:a16="http://schemas.microsoft.com/office/drawing/2014/main" id="{9348B064-481D-0BD3-A8AB-9B844BEFB61E}"/>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grpSp>
        <p:nvGrpSpPr>
          <p:cNvPr id="311" name="Group 310">
            <a:extLst>
              <a:ext uri="{FF2B5EF4-FFF2-40B4-BE49-F238E27FC236}">
                <a16:creationId xmlns:a16="http://schemas.microsoft.com/office/drawing/2014/main" id="{09E9CFC6-966D-51D2-71EB-3E778727D016}"/>
              </a:ext>
            </a:extLst>
          </p:cNvPr>
          <p:cNvGrpSpPr/>
          <p:nvPr/>
        </p:nvGrpSpPr>
        <p:grpSpPr>
          <a:xfrm>
            <a:off x="5678745" y="605627"/>
            <a:ext cx="640313" cy="1742851"/>
            <a:chOff x="6133988" y="4446455"/>
            <a:chExt cx="640313" cy="1827514"/>
          </a:xfrm>
        </p:grpSpPr>
        <p:grpSp>
          <p:nvGrpSpPr>
            <p:cNvPr id="312" name="Group 3">
              <a:extLst>
                <a:ext uri="{FF2B5EF4-FFF2-40B4-BE49-F238E27FC236}">
                  <a16:creationId xmlns:a16="http://schemas.microsoft.com/office/drawing/2014/main" id="{719EC72F-653B-1150-5EF9-C0A7544C367B}"/>
                </a:ext>
              </a:extLst>
            </p:cNvPr>
            <p:cNvGrpSpPr/>
            <p:nvPr/>
          </p:nvGrpSpPr>
          <p:grpSpPr>
            <a:xfrm>
              <a:off x="6133988" y="4446455"/>
              <a:ext cx="619262" cy="1180741"/>
              <a:chOff x="5663350" y="5063895"/>
              <a:chExt cx="825683" cy="1574322"/>
            </a:xfrm>
          </p:grpSpPr>
          <p:sp>
            <p:nvSpPr>
              <p:cNvPr id="322" name="Oval 321">
                <a:extLst>
                  <a:ext uri="{FF2B5EF4-FFF2-40B4-BE49-F238E27FC236}">
                    <a16:creationId xmlns:a16="http://schemas.microsoft.com/office/drawing/2014/main" id="{533A6E79-7976-3846-40DA-EA13F8831673}"/>
                  </a:ext>
                </a:extLst>
              </p:cNvPr>
              <p:cNvSpPr/>
              <p:nvPr/>
            </p:nvSpPr>
            <p:spPr>
              <a:xfrm>
                <a:off x="6250095" y="6397953"/>
                <a:ext cx="206374" cy="240264"/>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23" name="Oval 322">
                <a:extLst>
                  <a:ext uri="{FF2B5EF4-FFF2-40B4-BE49-F238E27FC236}">
                    <a16:creationId xmlns:a16="http://schemas.microsoft.com/office/drawing/2014/main" id="{8B1E4F2F-BD37-DD50-7660-9E41C9764C4B}"/>
                  </a:ext>
                </a:extLst>
              </p:cNvPr>
              <p:cNvSpPr/>
              <p:nvPr/>
            </p:nvSpPr>
            <p:spPr>
              <a:xfrm>
                <a:off x="6282659" y="5379746"/>
                <a:ext cx="206374" cy="240264"/>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24" name="Oval 323">
                <a:extLst>
                  <a:ext uri="{FF2B5EF4-FFF2-40B4-BE49-F238E27FC236}">
                    <a16:creationId xmlns:a16="http://schemas.microsoft.com/office/drawing/2014/main" id="{63A36B56-F279-F2ED-CA08-B7CA57EA1224}"/>
                  </a:ext>
                </a:extLst>
              </p:cNvPr>
              <p:cNvSpPr/>
              <p:nvPr/>
            </p:nvSpPr>
            <p:spPr>
              <a:xfrm rot="3942739">
                <a:off x="5893244" y="6349296"/>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26" name="Oval 325">
                <a:extLst>
                  <a:ext uri="{FF2B5EF4-FFF2-40B4-BE49-F238E27FC236}">
                    <a16:creationId xmlns:a16="http://schemas.microsoft.com/office/drawing/2014/main" id="{7DF3AE1D-9444-1D35-1076-ADD56A7AB9B9}"/>
                  </a:ext>
                </a:extLst>
              </p:cNvPr>
              <p:cNvSpPr/>
              <p:nvPr/>
            </p:nvSpPr>
            <p:spPr>
              <a:xfrm>
                <a:off x="5989382" y="5957371"/>
                <a:ext cx="161946" cy="197421"/>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27" name="Oval 326">
                <a:extLst>
                  <a:ext uri="{FF2B5EF4-FFF2-40B4-BE49-F238E27FC236}">
                    <a16:creationId xmlns:a16="http://schemas.microsoft.com/office/drawing/2014/main" id="{717F59BD-6865-7FBA-7F24-8A80FB98D71F}"/>
                  </a:ext>
                </a:extLst>
              </p:cNvPr>
              <p:cNvSpPr/>
              <p:nvPr/>
            </p:nvSpPr>
            <p:spPr>
              <a:xfrm>
                <a:off x="6156346" y="5665275"/>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29" name="Oval 328">
                <a:extLst>
                  <a:ext uri="{FF2B5EF4-FFF2-40B4-BE49-F238E27FC236}">
                    <a16:creationId xmlns:a16="http://schemas.microsoft.com/office/drawing/2014/main" id="{CD59747E-B8FE-259B-9F2F-C3B3ABB7A0C1}"/>
                  </a:ext>
                </a:extLst>
              </p:cNvPr>
              <p:cNvSpPr/>
              <p:nvPr/>
            </p:nvSpPr>
            <p:spPr>
              <a:xfrm rot="5041617">
                <a:off x="6040232" y="5072434"/>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31" name="Oval 330">
                <a:extLst>
                  <a:ext uri="{FF2B5EF4-FFF2-40B4-BE49-F238E27FC236}">
                    <a16:creationId xmlns:a16="http://schemas.microsoft.com/office/drawing/2014/main" id="{7FBC15F3-2416-B65E-C55D-F58A678F5BEE}"/>
                  </a:ext>
                </a:extLst>
              </p:cNvPr>
              <p:cNvSpPr/>
              <p:nvPr/>
            </p:nvSpPr>
            <p:spPr>
              <a:xfrm rot="3942739">
                <a:off x="5880915" y="5379716"/>
                <a:ext cx="114392" cy="97313"/>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34" name="Rectangle 333">
                <a:extLst>
                  <a:ext uri="{FF2B5EF4-FFF2-40B4-BE49-F238E27FC236}">
                    <a16:creationId xmlns:a16="http://schemas.microsoft.com/office/drawing/2014/main" id="{EC59BD78-DE8E-EDAB-26A8-A90E22F8B9C5}"/>
                  </a:ext>
                </a:extLst>
              </p:cNvPr>
              <p:cNvSpPr/>
              <p:nvPr/>
            </p:nvSpPr>
            <p:spPr>
              <a:xfrm rot="5856299">
                <a:off x="5093708" y="5761606"/>
                <a:ext cx="1188769" cy="49485"/>
              </a:xfrm>
              <a:prstGeom prst="rect">
                <a:avLst/>
              </a:prstGeom>
              <a:solidFill>
                <a:srgbClr val="663300"/>
              </a:solidFill>
              <a:ln>
                <a:solidFill>
                  <a:srgbClr val="462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grpSp>
        <p:sp>
          <p:nvSpPr>
            <p:cNvPr id="313" name="Rectangle 312">
              <a:extLst>
                <a:ext uri="{FF2B5EF4-FFF2-40B4-BE49-F238E27FC236}">
                  <a16:creationId xmlns:a16="http://schemas.microsoft.com/office/drawing/2014/main" id="{DF8EE6D7-A9EA-196D-DC62-AE7597FE74BA}"/>
                </a:ext>
              </a:extLst>
            </p:cNvPr>
            <p:cNvSpPr/>
            <p:nvPr/>
          </p:nvSpPr>
          <p:spPr>
            <a:xfrm rot="5605970">
              <a:off x="6534844" y="5989968"/>
              <a:ext cx="356459" cy="122455"/>
            </a:xfrm>
            <a:prstGeom prst="rect">
              <a:avLst/>
            </a:prstGeom>
            <a:solidFill>
              <a:srgbClr val="663300"/>
            </a:solidFill>
            <a:ln>
              <a:solidFill>
                <a:srgbClr val="462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14" name="Oval 313">
              <a:extLst>
                <a:ext uri="{FF2B5EF4-FFF2-40B4-BE49-F238E27FC236}">
                  <a16:creationId xmlns:a16="http://schemas.microsoft.com/office/drawing/2014/main" id="{F9A820C6-8A50-9837-C108-936C4E51C998}"/>
                </a:ext>
              </a:extLst>
            </p:cNvPr>
            <p:cNvSpPr/>
            <p:nvPr/>
          </p:nvSpPr>
          <p:spPr>
            <a:xfrm>
              <a:off x="6271915" y="5721395"/>
              <a:ext cx="154780" cy="180198"/>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15" name="Oval 314">
              <a:extLst>
                <a:ext uri="{FF2B5EF4-FFF2-40B4-BE49-F238E27FC236}">
                  <a16:creationId xmlns:a16="http://schemas.microsoft.com/office/drawing/2014/main" id="{FDC53BEA-8BC6-E0DD-3413-9F25D935B276}"/>
                </a:ext>
              </a:extLst>
            </p:cNvPr>
            <p:cNvSpPr/>
            <p:nvPr/>
          </p:nvSpPr>
          <p:spPr>
            <a:xfrm>
              <a:off x="6455393" y="6121603"/>
              <a:ext cx="85794" cy="72985"/>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sp>
          <p:nvSpPr>
            <p:cNvPr id="316" name="Oval 315">
              <a:extLst>
                <a:ext uri="{FF2B5EF4-FFF2-40B4-BE49-F238E27FC236}">
                  <a16:creationId xmlns:a16="http://schemas.microsoft.com/office/drawing/2014/main" id="{E6AB5554-F475-BB36-E468-4C13F4302EF0}"/>
                </a:ext>
              </a:extLst>
            </p:cNvPr>
            <p:cNvSpPr/>
            <p:nvPr/>
          </p:nvSpPr>
          <p:spPr>
            <a:xfrm rot="3942739">
              <a:off x="6229765" y="6194579"/>
              <a:ext cx="85794" cy="72985"/>
            </a:xfrm>
            <a:prstGeom prst="ellipse">
              <a:avLst/>
            </a:prstGeom>
            <a:solidFill>
              <a:srgbClr val="996633"/>
            </a:solidFill>
            <a:ln w="31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ndara"/>
              </a:endParaRPr>
            </a:p>
          </p:txBody>
        </p:sp>
      </p:grpSp>
      <p:sp>
        <p:nvSpPr>
          <p:cNvPr id="2" name="Rectangle 1">
            <a:extLst>
              <a:ext uri="{FF2B5EF4-FFF2-40B4-BE49-F238E27FC236}">
                <a16:creationId xmlns:a16="http://schemas.microsoft.com/office/drawing/2014/main" id="{69E6B4EF-8632-8D8C-FAED-DFCADC3947F3}"/>
              </a:ext>
            </a:extLst>
          </p:cNvPr>
          <p:cNvSpPr/>
          <p:nvPr/>
        </p:nvSpPr>
        <p:spPr>
          <a:xfrm>
            <a:off x="5095030" y="2643693"/>
            <a:ext cx="1704162" cy="1775486"/>
          </a:xfrm>
          <a:prstGeom prst="rect">
            <a:avLst/>
          </a:prstGeom>
          <a:solidFill>
            <a:sysClr val="window" lastClr="FFFFFF">
              <a:lumMod val="75000"/>
            </a:sysClr>
          </a:solidFill>
          <a:ln w="15875" cap="rnd" cmpd="sng" algn="ctr">
            <a:solidFill>
              <a:sysClr val="window" lastClr="FFFFFF">
                <a:lumMod val="50000"/>
              </a:sys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Tree>
    <p:extLst>
      <p:ext uri="{BB962C8B-B14F-4D97-AF65-F5344CB8AC3E}">
        <p14:creationId xmlns:p14="http://schemas.microsoft.com/office/powerpoint/2010/main" val="892671086"/>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68468A7-C3A5-9D14-1C35-8F7602909F13}"/>
              </a:ext>
            </a:extLst>
          </p:cNvPr>
          <p:cNvSpPr/>
          <p:nvPr/>
        </p:nvSpPr>
        <p:spPr>
          <a:xfrm>
            <a:off x="5408503" y="320675"/>
            <a:ext cx="1077216" cy="6400800"/>
          </a:xfrm>
          <a:prstGeom prst="roundRect">
            <a:avLst/>
          </a:prstGeom>
          <a:solidFill>
            <a:srgbClr val="1CADE4"/>
          </a:solidFill>
          <a:ln w="15875" cap="rnd" cmpd="sng" algn="ctr">
            <a:solidFill>
              <a:srgbClr val="1CADE4">
                <a:shade val="50000"/>
              </a:srgb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 name="Slide Number Placeholder 3">
            <a:extLst>
              <a:ext uri="{FF2B5EF4-FFF2-40B4-BE49-F238E27FC236}">
                <a16:creationId xmlns:a16="http://schemas.microsoft.com/office/drawing/2014/main" id="{F3E4EAFC-1722-6C45-7088-F649AEC0766B}"/>
              </a:ext>
            </a:extLst>
          </p:cNvPr>
          <p:cNvSpPr>
            <a:spLocks noGrp="1"/>
          </p:cNvSpPr>
          <p:nvPr>
            <p:ph type="sldNum" sz="quarter" idx="12"/>
          </p:nvPr>
        </p:nvSpPr>
        <p:spPr/>
        <p:txBody>
          <a:bodyPr/>
          <a:lstStyle/>
          <a:p>
            <a:fld id="{330EA680-D336-4FF7-8B7A-9848BB0A1C32}" type="slidenum">
              <a:rPr lang="en-US" smtClean="0"/>
              <a:t>296</a:t>
            </a:fld>
            <a:endParaRPr lang="en-US"/>
          </a:p>
        </p:txBody>
      </p:sp>
      <p:sp>
        <p:nvSpPr>
          <p:cNvPr id="15" name="TextBox 14">
            <a:extLst>
              <a:ext uri="{FF2B5EF4-FFF2-40B4-BE49-F238E27FC236}">
                <a16:creationId xmlns:a16="http://schemas.microsoft.com/office/drawing/2014/main" id="{DFA515A9-6081-EFE5-E87A-AA8E624E0494}"/>
              </a:ext>
            </a:extLst>
          </p:cNvPr>
          <p:cNvSpPr txBox="1"/>
          <p:nvPr/>
        </p:nvSpPr>
        <p:spPr>
          <a:xfrm>
            <a:off x="1219200" y="5661955"/>
            <a:ext cx="1463389" cy="369332"/>
          </a:xfrm>
          <a:prstGeom prst="rect">
            <a:avLst/>
          </a:prstGeom>
          <a:noFill/>
        </p:spPr>
        <p:txBody>
          <a:bodyPr wrap="square" rtlCol="0">
            <a:spAutoFit/>
          </a:bodyPr>
          <a:lstStyle/>
          <a:p>
            <a:r>
              <a:rPr lang="en-US" dirty="0"/>
              <a:t>Stream Flow</a:t>
            </a:r>
          </a:p>
        </p:txBody>
      </p:sp>
      <p:cxnSp>
        <p:nvCxnSpPr>
          <p:cNvPr id="16" name="Straight Arrow Connector 15">
            <a:extLst>
              <a:ext uri="{FF2B5EF4-FFF2-40B4-BE49-F238E27FC236}">
                <a16:creationId xmlns:a16="http://schemas.microsoft.com/office/drawing/2014/main" id="{9D00422C-85F1-F38D-2579-409CEAB95AA2}"/>
              </a:ext>
            </a:extLst>
          </p:cNvPr>
          <p:cNvCxnSpPr/>
          <p:nvPr/>
        </p:nvCxnSpPr>
        <p:spPr>
          <a:xfrm flipV="1">
            <a:off x="1866900" y="4980418"/>
            <a:ext cx="0" cy="58218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CF4D21BD-7461-2BBB-916B-D432EF34FDCB}"/>
              </a:ext>
            </a:extLst>
          </p:cNvPr>
          <p:cNvSpPr/>
          <p:nvPr/>
        </p:nvSpPr>
        <p:spPr>
          <a:xfrm>
            <a:off x="2742198" y="2804866"/>
            <a:ext cx="6429437" cy="1453088"/>
          </a:xfrm>
          <a:prstGeom prst="roundRect">
            <a:avLst/>
          </a:prstGeom>
          <a:solidFill>
            <a:sysClr val="windowText" lastClr="000000">
              <a:lumMod val="75000"/>
              <a:lumOff val="25000"/>
            </a:sysClr>
          </a:solidFill>
          <a:ln w="15875" cap="rnd" cmpd="sng" algn="ctr">
            <a:solidFill>
              <a:sysClr val="windowText" lastClr="000000">
                <a:lumMod val="85000"/>
                <a:lumOff val="15000"/>
              </a:sys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 name="TextBox 17">
            <a:extLst>
              <a:ext uri="{FF2B5EF4-FFF2-40B4-BE49-F238E27FC236}">
                <a16:creationId xmlns:a16="http://schemas.microsoft.com/office/drawing/2014/main" id="{1C583340-5339-87E0-76E2-9321C5ABC07D}"/>
              </a:ext>
            </a:extLst>
          </p:cNvPr>
          <p:cNvSpPr txBox="1"/>
          <p:nvPr/>
        </p:nvSpPr>
        <p:spPr>
          <a:xfrm>
            <a:off x="2858979" y="3397028"/>
            <a:ext cx="838200" cy="369332"/>
          </a:xfrm>
          <a:prstGeom prst="rect">
            <a:avLst/>
          </a:prstGeom>
          <a:noFill/>
        </p:spPr>
        <p:txBody>
          <a:bodyPr wrap="square" rtlCol="0">
            <a:spAutoFit/>
          </a:bodyPr>
          <a:lstStyle/>
          <a:p>
            <a:r>
              <a:rPr lang="en-US" dirty="0">
                <a:solidFill>
                  <a:prstClr val="white"/>
                </a:solidFill>
                <a:latin typeface="Candara"/>
              </a:rPr>
              <a:t>Road</a:t>
            </a:r>
          </a:p>
        </p:txBody>
      </p:sp>
      <p:grpSp>
        <p:nvGrpSpPr>
          <p:cNvPr id="3" name="Group 2">
            <a:extLst>
              <a:ext uri="{FF2B5EF4-FFF2-40B4-BE49-F238E27FC236}">
                <a16:creationId xmlns:a16="http://schemas.microsoft.com/office/drawing/2014/main" id="{749D4076-C3A5-855B-ACE0-2704638EB464}"/>
              </a:ext>
            </a:extLst>
          </p:cNvPr>
          <p:cNvGrpSpPr/>
          <p:nvPr/>
        </p:nvGrpSpPr>
        <p:grpSpPr>
          <a:xfrm>
            <a:off x="5116416" y="1355678"/>
            <a:ext cx="378610" cy="1509896"/>
            <a:chOff x="5031332" y="666630"/>
            <a:chExt cx="504813" cy="2013195"/>
          </a:xfrm>
        </p:grpSpPr>
        <p:sp>
          <p:nvSpPr>
            <p:cNvPr id="5" name="Oval 4">
              <a:extLst>
                <a:ext uri="{FF2B5EF4-FFF2-40B4-BE49-F238E27FC236}">
                  <a16:creationId xmlns:a16="http://schemas.microsoft.com/office/drawing/2014/main" id="{F9FBCE1F-137C-1A0B-46AB-DCD52204F7DE}"/>
                </a:ext>
              </a:extLst>
            </p:cNvPr>
            <p:cNvSpPr/>
            <p:nvPr/>
          </p:nvSpPr>
          <p:spPr>
            <a:xfrm rot="16200000">
              <a:off x="5020536" y="2319182"/>
              <a:ext cx="189596" cy="132009"/>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 name="Oval 5">
              <a:extLst>
                <a:ext uri="{FF2B5EF4-FFF2-40B4-BE49-F238E27FC236}">
                  <a16:creationId xmlns:a16="http://schemas.microsoft.com/office/drawing/2014/main" id="{BF21CA5E-D6B6-9AA5-0164-F465C23E8C30}"/>
                </a:ext>
              </a:extLst>
            </p:cNvPr>
            <p:cNvSpPr/>
            <p:nvPr/>
          </p:nvSpPr>
          <p:spPr>
            <a:xfrm>
              <a:off x="5092621" y="1971405"/>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 name="Oval 6">
              <a:extLst>
                <a:ext uri="{FF2B5EF4-FFF2-40B4-BE49-F238E27FC236}">
                  <a16:creationId xmlns:a16="http://schemas.microsoft.com/office/drawing/2014/main" id="{6A9C4494-C90E-5FD0-359A-3AEC9443C969}"/>
                </a:ext>
              </a:extLst>
            </p:cNvPr>
            <p:cNvSpPr/>
            <p:nvPr/>
          </p:nvSpPr>
          <p:spPr>
            <a:xfrm>
              <a:off x="5265208" y="108038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 name="Oval 8">
              <a:extLst>
                <a:ext uri="{FF2B5EF4-FFF2-40B4-BE49-F238E27FC236}">
                  <a16:creationId xmlns:a16="http://schemas.microsoft.com/office/drawing/2014/main" id="{6C6D50E9-87D1-A7BE-3451-0225D6153A1D}"/>
                </a:ext>
              </a:extLst>
            </p:cNvPr>
            <p:cNvSpPr/>
            <p:nvPr/>
          </p:nvSpPr>
          <p:spPr>
            <a:xfrm>
              <a:off x="5144876" y="886631"/>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 name="Oval 9">
              <a:extLst>
                <a:ext uri="{FF2B5EF4-FFF2-40B4-BE49-F238E27FC236}">
                  <a16:creationId xmlns:a16="http://schemas.microsoft.com/office/drawing/2014/main" id="{5E386FA0-8FFD-BF53-2870-30822EF18B47}"/>
                </a:ext>
              </a:extLst>
            </p:cNvPr>
            <p:cNvSpPr/>
            <p:nvPr/>
          </p:nvSpPr>
          <p:spPr>
            <a:xfrm>
              <a:off x="5101264" y="2356549"/>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 name="Oval 10">
              <a:extLst>
                <a:ext uri="{FF2B5EF4-FFF2-40B4-BE49-F238E27FC236}">
                  <a16:creationId xmlns:a16="http://schemas.microsoft.com/office/drawing/2014/main" id="{3FE74B49-732F-9EB2-6AD9-9CB720B0FE60}"/>
                </a:ext>
              </a:extLst>
            </p:cNvPr>
            <p:cNvSpPr/>
            <p:nvPr/>
          </p:nvSpPr>
          <p:spPr>
            <a:xfrm>
              <a:off x="5079356" y="71603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 name="Oval 11">
              <a:extLst>
                <a:ext uri="{FF2B5EF4-FFF2-40B4-BE49-F238E27FC236}">
                  <a16:creationId xmlns:a16="http://schemas.microsoft.com/office/drawing/2014/main" id="{70089276-3B9D-69AA-3D2C-AEDA5BF3DBD8}"/>
                </a:ext>
              </a:extLst>
            </p:cNvPr>
            <p:cNvSpPr/>
            <p:nvPr/>
          </p:nvSpPr>
          <p:spPr>
            <a:xfrm>
              <a:off x="5220320" y="133991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 name="Oval 13">
              <a:extLst>
                <a:ext uri="{FF2B5EF4-FFF2-40B4-BE49-F238E27FC236}">
                  <a16:creationId xmlns:a16="http://schemas.microsoft.com/office/drawing/2014/main" id="{F8FE01B5-9B79-D176-81F5-FE4A29224E84}"/>
                </a:ext>
              </a:extLst>
            </p:cNvPr>
            <p:cNvSpPr/>
            <p:nvPr/>
          </p:nvSpPr>
          <p:spPr>
            <a:xfrm>
              <a:off x="5187033" y="184171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 name="Oval 16">
              <a:extLst>
                <a:ext uri="{FF2B5EF4-FFF2-40B4-BE49-F238E27FC236}">
                  <a16:creationId xmlns:a16="http://schemas.microsoft.com/office/drawing/2014/main" id="{CAD3F67F-6878-62BB-1FB2-175ACC685D50}"/>
                </a:ext>
              </a:extLst>
            </p:cNvPr>
            <p:cNvSpPr/>
            <p:nvPr/>
          </p:nvSpPr>
          <p:spPr>
            <a:xfrm>
              <a:off x="5310015" y="9832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 name="Oval 18">
              <a:extLst>
                <a:ext uri="{FF2B5EF4-FFF2-40B4-BE49-F238E27FC236}">
                  <a16:creationId xmlns:a16="http://schemas.microsoft.com/office/drawing/2014/main" id="{12B80B80-92E1-19D9-E192-9AACEDAC544D}"/>
                </a:ext>
              </a:extLst>
            </p:cNvPr>
            <p:cNvSpPr/>
            <p:nvPr/>
          </p:nvSpPr>
          <p:spPr>
            <a:xfrm>
              <a:off x="5327820" y="1566559"/>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 name="Oval 19">
              <a:extLst>
                <a:ext uri="{FF2B5EF4-FFF2-40B4-BE49-F238E27FC236}">
                  <a16:creationId xmlns:a16="http://schemas.microsoft.com/office/drawing/2014/main" id="{C5FCCC71-E66A-9B5B-B7E9-766C696E0B9C}"/>
                </a:ext>
              </a:extLst>
            </p:cNvPr>
            <p:cNvSpPr/>
            <p:nvPr/>
          </p:nvSpPr>
          <p:spPr>
            <a:xfrm>
              <a:off x="5321999" y="1794456"/>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 name="Oval 20">
              <a:extLst>
                <a:ext uri="{FF2B5EF4-FFF2-40B4-BE49-F238E27FC236}">
                  <a16:creationId xmlns:a16="http://schemas.microsoft.com/office/drawing/2014/main" id="{E1935A01-EB8F-2D13-66D8-039AD20FE9A2}"/>
                </a:ext>
              </a:extLst>
            </p:cNvPr>
            <p:cNvSpPr/>
            <p:nvPr/>
          </p:nvSpPr>
          <p:spPr>
            <a:xfrm>
              <a:off x="5224127" y="241131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 name="Oval 21">
              <a:extLst>
                <a:ext uri="{FF2B5EF4-FFF2-40B4-BE49-F238E27FC236}">
                  <a16:creationId xmlns:a16="http://schemas.microsoft.com/office/drawing/2014/main" id="{71C29744-D1F5-616C-14F5-F694ED602670}"/>
                </a:ext>
              </a:extLst>
            </p:cNvPr>
            <p:cNvSpPr/>
            <p:nvPr/>
          </p:nvSpPr>
          <p:spPr>
            <a:xfrm>
              <a:off x="5128294" y="666630"/>
              <a:ext cx="265067"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 name="Oval 22">
              <a:extLst>
                <a:ext uri="{FF2B5EF4-FFF2-40B4-BE49-F238E27FC236}">
                  <a16:creationId xmlns:a16="http://schemas.microsoft.com/office/drawing/2014/main" id="{1B7AE8B1-2AD8-2C69-A761-4AED5C15C396}"/>
                </a:ext>
              </a:extLst>
            </p:cNvPr>
            <p:cNvSpPr/>
            <p:nvPr/>
          </p:nvSpPr>
          <p:spPr>
            <a:xfrm rot="1674560">
              <a:off x="5062563" y="1124077"/>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 name="Oval 23">
              <a:extLst>
                <a:ext uri="{FF2B5EF4-FFF2-40B4-BE49-F238E27FC236}">
                  <a16:creationId xmlns:a16="http://schemas.microsoft.com/office/drawing/2014/main" id="{2732625B-B858-030E-072B-3114881307D9}"/>
                </a:ext>
              </a:extLst>
            </p:cNvPr>
            <p:cNvSpPr/>
            <p:nvPr/>
          </p:nvSpPr>
          <p:spPr>
            <a:xfrm rot="3942739">
              <a:off x="5206037" y="2402918"/>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5" name="Oval 24">
              <a:extLst>
                <a:ext uri="{FF2B5EF4-FFF2-40B4-BE49-F238E27FC236}">
                  <a16:creationId xmlns:a16="http://schemas.microsoft.com/office/drawing/2014/main" id="{87E4D76A-8BAF-6838-8826-C5FF280B481E}"/>
                </a:ext>
              </a:extLst>
            </p:cNvPr>
            <p:cNvSpPr/>
            <p:nvPr/>
          </p:nvSpPr>
          <p:spPr>
            <a:xfrm rot="3942739">
              <a:off x="5065358" y="142266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 name="Oval 25">
              <a:extLst>
                <a:ext uri="{FF2B5EF4-FFF2-40B4-BE49-F238E27FC236}">
                  <a16:creationId xmlns:a16="http://schemas.microsoft.com/office/drawing/2014/main" id="{AFBEF0A7-7C30-7621-14E8-E16F347775E3}"/>
                </a:ext>
              </a:extLst>
            </p:cNvPr>
            <p:cNvSpPr/>
            <p:nvPr/>
          </p:nvSpPr>
          <p:spPr>
            <a:xfrm rot="3942739">
              <a:off x="5108815" y="2234919"/>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 name="Oval 26">
              <a:extLst>
                <a:ext uri="{FF2B5EF4-FFF2-40B4-BE49-F238E27FC236}">
                  <a16:creationId xmlns:a16="http://schemas.microsoft.com/office/drawing/2014/main" id="{B2A49563-CD46-251F-5846-7F2AC5381A74}"/>
                </a:ext>
              </a:extLst>
            </p:cNvPr>
            <p:cNvSpPr/>
            <p:nvPr/>
          </p:nvSpPr>
          <p:spPr>
            <a:xfrm rot="3942739">
              <a:off x="5168387" y="147574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 name="Oval 27">
              <a:extLst>
                <a:ext uri="{FF2B5EF4-FFF2-40B4-BE49-F238E27FC236}">
                  <a16:creationId xmlns:a16="http://schemas.microsoft.com/office/drawing/2014/main" id="{51611A95-4012-4C21-569B-A6E3DCC41802}"/>
                </a:ext>
              </a:extLst>
            </p:cNvPr>
            <p:cNvSpPr/>
            <p:nvPr/>
          </p:nvSpPr>
          <p:spPr>
            <a:xfrm rot="3942739">
              <a:off x="5033179" y="1061771"/>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 name="Oval 28">
              <a:extLst>
                <a:ext uri="{FF2B5EF4-FFF2-40B4-BE49-F238E27FC236}">
                  <a16:creationId xmlns:a16="http://schemas.microsoft.com/office/drawing/2014/main" id="{69FEFA73-8EC7-AA9F-F83B-1788A29DF782}"/>
                </a:ext>
              </a:extLst>
            </p:cNvPr>
            <p:cNvSpPr/>
            <p:nvPr/>
          </p:nvSpPr>
          <p:spPr>
            <a:xfrm>
              <a:off x="5118986" y="1586930"/>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 name="Oval 29">
              <a:extLst>
                <a:ext uri="{FF2B5EF4-FFF2-40B4-BE49-F238E27FC236}">
                  <a16:creationId xmlns:a16="http://schemas.microsoft.com/office/drawing/2014/main" id="{F0203767-8EF8-C327-B828-833E9A9D20CF}"/>
                </a:ext>
              </a:extLst>
            </p:cNvPr>
            <p:cNvSpPr/>
            <p:nvPr/>
          </p:nvSpPr>
          <p:spPr>
            <a:xfrm>
              <a:off x="5152978" y="211986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1" name="Oval 30">
              <a:extLst>
                <a:ext uri="{FF2B5EF4-FFF2-40B4-BE49-F238E27FC236}">
                  <a16:creationId xmlns:a16="http://schemas.microsoft.com/office/drawing/2014/main" id="{4CD6DF01-D931-4B60-6BEB-BA58431281DA}"/>
                </a:ext>
              </a:extLst>
            </p:cNvPr>
            <p:cNvSpPr/>
            <p:nvPr/>
          </p:nvSpPr>
          <p:spPr>
            <a:xfrm>
              <a:off x="5346160" y="2134240"/>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2" name="Oval 31">
              <a:extLst>
                <a:ext uri="{FF2B5EF4-FFF2-40B4-BE49-F238E27FC236}">
                  <a16:creationId xmlns:a16="http://schemas.microsoft.com/office/drawing/2014/main" id="{D891A762-CAC9-AA5D-0E4C-5CF8CF227E54}"/>
                </a:ext>
              </a:extLst>
            </p:cNvPr>
            <p:cNvSpPr/>
            <p:nvPr/>
          </p:nvSpPr>
          <p:spPr>
            <a:xfrm>
              <a:off x="5106151" y="18293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3" name="Oval 32">
              <a:extLst>
                <a:ext uri="{FF2B5EF4-FFF2-40B4-BE49-F238E27FC236}">
                  <a16:creationId xmlns:a16="http://schemas.microsoft.com/office/drawing/2014/main" id="{7B526593-1DC9-E31E-B97E-36752F529E84}"/>
                </a:ext>
              </a:extLst>
            </p:cNvPr>
            <p:cNvSpPr/>
            <p:nvPr/>
          </p:nvSpPr>
          <p:spPr>
            <a:xfrm>
              <a:off x="5264652" y="705341"/>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34" name="Group 33">
            <a:extLst>
              <a:ext uri="{FF2B5EF4-FFF2-40B4-BE49-F238E27FC236}">
                <a16:creationId xmlns:a16="http://schemas.microsoft.com/office/drawing/2014/main" id="{A6EC0FD6-7E71-A569-D6F7-DB18282FCD02}"/>
              </a:ext>
            </a:extLst>
          </p:cNvPr>
          <p:cNvGrpSpPr/>
          <p:nvPr/>
        </p:nvGrpSpPr>
        <p:grpSpPr>
          <a:xfrm>
            <a:off x="6363524" y="1341720"/>
            <a:ext cx="354068" cy="1514520"/>
            <a:chOff x="6633355" y="698930"/>
            <a:chExt cx="472090" cy="2019360"/>
          </a:xfrm>
        </p:grpSpPr>
        <p:sp>
          <p:nvSpPr>
            <p:cNvPr id="35" name="Oval 34">
              <a:extLst>
                <a:ext uri="{FF2B5EF4-FFF2-40B4-BE49-F238E27FC236}">
                  <a16:creationId xmlns:a16="http://schemas.microsoft.com/office/drawing/2014/main" id="{1FD2D9CA-B5A6-9B05-D7F2-439B8CD39C4B}"/>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6" name="Oval 35">
              <a:extLst>
                <a:ext uri="{FF2B5EF4-FFF2-40B4-BE49-F238E27FC236}">
                  <a16:creationId xmlns:a16="http://schemas.microsoft.com/office/drawing/2014/main" id="{EDB0FD23-5047-9533-598D-3FBAFF8F3AB4}"/>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7" name="Oval 36">
              <a:extLst>
                <a:ext uri="{FF2B5EF4-FFF2-40B4-BE49-F238E27FC236}">
                  <a16:creationId xmlns:a16="http://schemas.microsoft.com/office/drawing/2014/main" id="{A66E2F0C-7D00-BB12-CE16-5836DDB651A7}"/>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8" name="Oval 37">
              <a:extLst>
                <a:ext uri="{FF2B5EF4-FFF2-40B4-BE49-F238E27FC236}">
                  <a16:creationId xmlns:a16="http://schemas.microsoft.com/office/drawing/2014/main" id="{0C3A788E-93EF-3124-1C42-1FB3AE4D2BF4}"/>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9" name="Oval 38">
              <a:extLst>
                <a:ext uri="{FF2B5EF4-FFF2-40B4-BE49-F238E27FC236}">
                  <a16:creationId xmlns:a16="http://schemas.microsoft.com/office/drawing/2014/main" id="{ACE32C73-CB6A-B527-C823-B4587E3FA6FA}"/>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0" name="Oval 39">
              <a:extLst>
                <a:ext uri="{FF2B5EF4-FFF2-40B4-BE49-F238E27FC236}">
                  <a16:creationId xmlns:a16="http://schemas.microsoft.com/office/drawing/2014/main" id="{7CB68AE5-7744-8A54-8B4D-EE9B113702E5}"/>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1" name="Oval 40">
              <a:extLst>
                <a:ext uri="{FF2B5EF4-FFF2-40B4-BE49-F238E27FC236}">
                  <a16:creationId xmlns:a16="http://schemas.microsoft.com/office/drawing/2014/main" id="{09C12377-B922-65ED-8399-48C73133A4FA}"/>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2" name="Oval 41">
              <a:extLst>
                <a:ext uri="{FF2B5EF4-FFF2-40B4-BE49-F238E27FC236}">
                  <a16:creationId xmlns:a16="http://schemas.microsoft.com/office/drawing/2014/main" id="{0643322B-0AEC-1779-EDBF-8DB829B39669}"/>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3" name="Oval 42">
              <a:extLst>
                <a:ext uri="{FF2B5EF4-FFF2-40B4-BE49-F238E27FC236}">
                  <a16:creationId xmlns:a16="http://schemas.microsoft.com/office/drawing/2014/main" id="{65985479-D6A8-E942-6DCD-480CD563F806}"/>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4" name="Oval 43">
              <a:extLst>
                <a:ext uri="{FF2B5EF4-FFF2-40B4-BE49-F238E27FC236}">
                  <a16:creationId xmlns:a16="http://schemas.microsoft.com/office/drawing/2014/main" id="{CE8E13B5-4D51-A255-7DF6-766FEA04B850}"/>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5" name="Oval 44">
              <a:extLst>
                <a:ext uri="{FF2B5EF4-FFF2-40B4-BE49-F238E27FC236}">
                  <a16:creationId xmlns:a16="http://schemas.microsoft.com/office/drawing/2014/main" id="{13882A2E-7F5C-D03B-BFEA-6E56058B7F69}"/>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6" name="Oval 45">
              <a:extLst>
                <a:ext uri="{FF2B5EF4-FFF2-40B4-BE49-F238E27FC236}">
                  <a16:creationId xmlns:a16="http://schemas.microsoft.com/office/drawing/2014/main" id="{7DD8ECC6-DD87-36D4-8B8D-C2AADCD3AA51}"/>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7" name="Oval 46">
              <a:extLst>
                <a:ext uri="{FF2B5EF4-FFF2-40B4-BE49-F238E27FC236}">
                  <a16:creationId xmlns:a16="http://schemas.microsoft.com/office/drawing/2014/main" id="{569FCDC6-474A-089A-D259-5EDAB2FC2DCE}"/>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8" name="Oval 47">
              <a:extLst>
                <a:ext uri="{FF2B5EF4-FFF2-40B4-BE49-F238E27FC236}">
                  <a16:creationId xmlns:a16="http://schemas.microsoft.com/office/drawing/2014/main" id="{EEDCCE16-E3D3-1A20-FF64-1ADD59960B38}"/>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49" name="Oval 48">
              <a:extLst>
                <a:ext uri="{FF2B5EF4-FFF2-40B4-BE49-F238E27FC236}">
                  <a16:creationId xmlns:a16="http://schemas.microsoft.com/office/drawing/2014/main" id="{89DBAB0A-D81F-3A3B-19C3-8B743281ACA8}"/>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0" name="Oval 49">
              <a:extLst>
                <a:ext uri="{FF2B5EF4-FFF2-40B4-BE49-F238E27FC236}">
                  <a16:creationId xmlns:a16="http://schemas.microsoft.com/office/drawing/2014/main" id="{117653C0-5877-C7A9-E7A6-6ABCD8F6D288}"/>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1" name="Oval 50">
              <a:extLst>
                <a:ext uri="{FF2B5EF4-FFF2-40B4-BE49-F238E27FC236}">
                  <a16:creationId xmlns:a16="http://schemas.microsoft.com/office/drawing/2014/main" id="{41B22B5A-798F-9502-64CB-FA2165EEBA4B}"/>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2" name="Oval 51">
              <a:extLst>
                <a:ext uri="{FF2B5EF4-FFF2-40B4-BE49-F238E27FC236}">
                  <a16:creationId xmlns:a16="http://schemas.microsoft.com/office/drawing/2014/main" id="{A56D6F6C-0401-9032-AB0C-6C84216AE74F}"/>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3" name="Oval 52">
              <a:extLst>
                <a:ext uri="{FF2B5EF4-FFF2-40B4-BE49-F238E27FC236}">
                  <a16:creationId xmlns:a16="http://schemas.microsoft.com/office/drawing/2014/main" id="{7CB89B7D-3987-D5D3-0D14-690FDC725614}"/>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54" name="Group 53">
            <a:extLst>
              <a:ext uri="{FF2B5EF4-FFF2-40B4-BE49-F238E27FC236}">
                <a16:creationId xmlns:a16="http://schemas.microsoft.com/office/drawing/2014/main" id="{C74C17C2-FA1D-27C5-0305-3FBB8508B848}"/>
              </a:ext>
            </a:extLst>
          </p:cNvPr>
          <p:cNvGrpSpPr/>
          <p:nvPr/>
        </p:nvGrpSpPr>
        <p:grpSpPr>
          <a:xfrm>
            <a:off x="5095030" y="4359631"/>
            <a:ext cx="378610" cy="1509896"/>
            <a:chOff x="5031332" y="666630"/>
            <a:chExt cx="504813" cy="2013195"/>
          </a:xfrm>
        </p:grpSpPr>
        <p:sp>
          <p:nvSpPr>
            <p:cNvPr id="55" name="Oval 54">
              <a:extLst>
                <a:ext uri="{FF2B5EF4-FFF2-40B4-BE49-F238E27FC236}">
                  <a16:creationId xmlns:a16="http://schemas.microsoft.com/office/drawing/2014/main" id="{905BA068-3436-B577-309B-552E3ECF0FAA}"/>
                </a:ext>
              </a:extLst>
            </p:cNvPr>
            <p:cNvSpPr/>
            <p:nvPr/>
          </p:nvSpPr>
          <p:spPr>
            <a:xfrm rot="16200000">
              <a:off x="5020536" y="2319182"/>
              <a:ext cx="189596" cy="132009"/>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6" name="Oval 55">
              <a:extLst>
                <a:ext uri="{FF2B5EF4-FFF2-40B4-BE49-F238E27FC236}">
                  <a16:creationId xmlns:a16="http://schemas.microsoft.com/office/drawing/2014/main" id="{49CE1F28-963B-762A-525B-D60E55E46B19}"/>
                </a:ext>
              </a:extLst>
            </p:cNvPr>
            <p:cNvSpPr/>
            <p:nvPr/>
          </p:nvSpPr>
          <p:spPr>
            <a:xfrm>
              <a:off x="5092621" y="1971405"/>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7" name="Oval 56">
              <a:extLst>
                <a:ext uri="{FF2B5EF4-FFF2-40B4-BE49-F238E27FC236}">
                  <a16:creationId xmlns:a16="http://schemas.microsoft.com/office/drawing/2014/main" id="{3812A5A1-E3F4-11F2-581E-534B5797D230}"/>
                </a:ext>
              </a:extLst>
            </p:cNvPr>
            <p:cNvSpPr/>
            <p:nvPr/>
          </p:nvSpPr>
          <p:spPr>
            <a:xfrm>
              <a:off x="5265208" y="108038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8" name="Oval 57">
              <a:extLst>
                <a:ext uri="{FF2B5EF4-FFF2-40B4-BE49-F238E27FC236}">
                  <a16:creationId xmlns:a16="http://schemas.microsoft.com/office/drawing/2014/main" id="{85CBC5C6-55A8-5DAD-9CB5-57CE1C858DBF}"/>
                </a:ext>
              </a:extLst>
            </p:cNvPr>
            <p:cNvSpPr/>
            <p:nvPr/>
          </p:nvSpPr>
          <p:spPr>
            <a:xfrm>
              <a:off x="5144876" y="886631"/>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59" name="Oval 58">
              <a:extLst>
                <a:ext uri="{FF2B5EF4-FFF2-40B4-BE49-F238E27FC236}">
                  <a16:creationId xmlns:a16="http://schemas.microsoft.com/office/drawing/2014/main" id="{F8A4F445-4CE9-8E7B-3CBC-10AFCCB2696F}"/>
                </a:ext>
              </a:extLst>
            </p:cNvPr>
            <p:cNvSpPr/>
            <p:nvPr/>
          </p:nvSpPr>
          <p:spPr>
            <a:xfrm>
              <a:off x="5101264" y="2356549"/>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0" name="Oval 59">
              <a:extLst>
                <a:ext uri="{FF2B5EF4-FFF2-40B4-BE49-F238E27FC236}">
                  <a16:creationId xmlns:a16="http://schemas.microsoft.com/office/drawing/2014/main" id="{B7DF0A38-B586-11B2-6F53-929EB324FB6F}"/>
                </a:ext>
              </a:extLst>
            </p:cNvPr>
            <p:cNvSpPr/>
            <p:nvPr/>
          </p:nvSpPr>
          <p:spPr>
            <a:xfrm>
              <a:off x="5079356" y="71603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1" name="Oval 60">
              <a:extLst>
                <a:ext uri="{FF2B5EF4-FFF2-40B4-BE49-F238E27FC236}">
                  <a16:creationId xmlns:a16="http://schemas.microsoft.com/office/drawing/2014/main" id="{F787C6CC-C1F2-8068-ED79-E29357AA5EC4}"/>
                </a:ext>
              </a:extLst>
            </p:cNvPr>
            <p:cNvSpPr/>
            <p:nvPr/>
          </p:nvSpPr>
          <p:spPr>
            <a:xfrm>
              <a:off x="5220320" y="133991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2" name="Oval 61">
              <a:extLst>
                <a:ext uri="{FF2B5EF4-FFF2-40B4-BE49-F238E27FC236}">
                  <a16:creationId xmlns:a16="http://schemas.microsoft.com/office/drawing/2014/main" id="{AB9A84FD-C5DE-DB51-E3D3-ECB657EC65F7}"/>
                </a:ext>
              </a:extLst>
            </p:cNvPr>
            <p:cNvSpPr/>
            <p:nvPr/>
          </p:nvSpPr>
          <p:spPr>
            <a:xfrm>
              <a:off x="5187033" y="184171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3" name="Oval 62">
              <a:extLst>
                <a:ext uri="{FF2B5EF4-FFF2-40B4-BE49-F238E27FC236}">
                  <a16:creationId xmlns:a16="http://schemas.microsoft.com/office/drawing/2014/main" id="{4F4F7B8D-B152-AF2D-1DE2-C66E52FFE198}"/>
                </a:ext>
              </a:extLst>
            </p:cNvPr>
            <p:cNvSpPr/>
            <p:nvPr/>
          </p:nvSpPr>
          <p:spPr>
            <a:xfrm>
              <a:off x="5310015" y="9832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4" name="Oval 63">
              <a:extLst>
                <a:ext uri="{FF2B5EF4-FFF2-40B4-BE49-F238E27FC236}">
                  <a16:creationId xmlns:a16="http://schemas.microsoft.com/office/drawing/2014/main" id="{3B7B95BF-5421-8F4E-010E-E0DEEFD1C08D}"/>
                </a:ext>
              </a:extLst>
            </p:cNvPr>
            <p:cNvSpPr/>
            <p:nvPr/>
          </p:nvSpPr>
          <p:spPr>
            <a:xfrm>
              <a:off x="5327820" y="1566559"/>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5" name="Oval 64">
              <a:extLst>
                <a:ext uri="{FF2B5EF4-FFF2-40B4-BE49-F238E27FC236}">
                  <a16:creationId xmlns:a16="http://schemas.microsoft.com/office/drawing/2014/main" id="{DCCE56BC-68F7-2307-5F46-41B3B23F08C3}"/>
                </a:ext>
              </a:extLst>
            </p:cNvPr>
            <p:cNvSpPr/>
            <p:nvPr/>
          </p:nvSpPr>
          <p:spPr>
            <a:xfrm>
              <a:off x="5321999" y="1794456"/>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6" name="Oval 65">
              <a:extLst>
                <a:ext uri="{FF2B5EF4-FFF2-40B4-BE49-F238E27FC236}">
                  <a16:creationId xmlns:a16="http://schemas.microsoft.com/office/drawing/2014/main" id="{731768D2-99E4-C3D8-2667-D972F363B22D}"/>
                </a:ext>
              </a:extLst>
            </p:cNvPr>
            <p:cNvSpPr/>
            <p:nvPr/>
          </p:nvSpPr>
          <p:spPr>
            <a:xfrm>
              <a:off x="5224127" y="241131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7" name="Oval 66">
              <a:extLst>
                <a:ext uri="{FF2B5EF4-FFF2-40B4-BE49-F238E27FC236}">
                  <a16:creationId xmlns:a16="http://schemas.microsoft.com/office/drawing/2014/main" id="{35EAE7E4-AC5E-5BE1-B900-A594A7AADE17}"/>
                </a:ext>
              </a:extLst>
            </p:cNvPr>
            <p:cNvSpPr/>
            <p:nvPr/>
          </p:nvSpPr>
          <p:spPr>
            <a:xfrm>
              <a:off x="5128294" y="666630"/>
              <a:ext cx="265067"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8" name="Oval 67">
              <a:extLst>
                <a:ext uri="{FF2B5EF4-FFF2-40B4-BE49-F238E27FC236}">
                  <a16:creationId xmlns:a16="http://schemas.microsoft.com/office/drawing/2014/main" id="{0FEB8D76-0221-C1FA-D989-9074CC53CCCF}"/>
                </a:ext>
              </a:extLst>
            </p:cNvPr>
            <p:cNvSpPr/>
            <p:nvPr/>
          </p:nvSpPr>
          <p:spPr>
            <a:xfrm rot="1674560">
              <a:off x="5062563" y="1124077"/>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69" name="Oval 68">
              <a:extLst>
                <a:ext uri="{FF2B5EF4-FFF2-40B4-BE49-F238E27FC236}">
                  <a16:creationId xmlns:a16="http://schemas.microsoft.com/office/drawing/2014/main" id="{F41F22C7-D91F-1F70-6D1F-8B3A655D99DF}"/>
                </a:ext>
              </a:extLst>
            </p:cNvPr>
            <p:cNvSpPr/>
            <p:nvPr/>
          </p:nvSpPr>
          <p:spPr>
            <a:xfrm rot="3942739">
              <a:off x="5206037" y="2402918"/>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0" name="Oval 69">
              <a:extLst>
                <a:ext uri="{FF2B5EF4-FFF2-40B4-BE49-F238E27FC236}">
                  <a16:creationId xmlns:a16="http://schemas.microsoft.com/office/drawing/2014/main" id="{14088DF7-7922-5DE6-2100-1FAB7D7752FA}"/>
                </a:ext>
              </a:extLst>
            </p:cNvPr>
            <p:cNvSpPr/>
            <p:nvPr/>
          </p:nvSpPr>
          <p:spPr>
            <a:xfrm rot="3942739">
              <a:off x="5065358" y="142266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1" name="Oval 70">
              <a:extLst>
                <a:ext uri="{FF2B5EF4-FFF2-40B4-BE49-F238E27FC236}">
                  <a16:creationId xmlns:a16="http://schemas.microsoft.com/office/drawing/2014/main" id="{F69CBB1E-A691-FEDD-81E7-D0F2FE178CDD}"/>
                </a:ext>
              </a:extLst>
            </p:cNvPr>
            <p:cNvSpPr/>
            <p:nvPr/>
          </p:nvSpPr>
          <p:spPr>
            <a:xfrm rot="3942739">
              <a:off x="5108815" y="2234919"/>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2" name="Oval 71">
              <a:extLst>
                <a:ext uri="{FF2B5EF4-FFF2-40B4-BE49-F238E27FC236}">
                  <a16:creationId xmlns:a16="http://schemas.microsoft.com/office/drawing/2014/main" id="{C64FD0AC-812D-88B6-751B-C42AB3E9F4D8}"/>
                </a:ext>
              </a:extLst>
            </p:cNvPr>
            <p:cNvSpPr/>
            <p:nvPr/>
          </p:nvSpPr>
          <p:spPr>
            <a:xfrm rot="3942739">
              <a:off x="5168387" y="147574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3" name="Oval 72">
              <a:extLst>
                <a:ext uri="{FF2B5EF4-FFF2-40B4-BE49-F238E27FC236}">
                  <a16:creationId xmlns:a16="http://schemas.microsoft.com/office/drawing/2014/main" id="{AE5D8571-4C28-2C6B-AC85-DBFC75D9FCDD}"/>
                </a:ext>
              </a:extLst>
            </p:cNvPr>
            <p:cNvSpPr/>
            <p:nvPr/>
          </p:nvSpPr>
          <p:spPr>
            <a:xfrm rot="3942739">
              <a:off x="5033179" y="1061771"/>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4" name="Oval 73">
              <a:extLst>
                <a:ext uri="{FF2B5EF4-FFF2-40B4-BE49-F238E27FC236}">
                  <a16:creationId xmlns:a16="http://schemas.microsoft.com/office/drawing/2014/main" id="{A7CEF668-7B50-878C-8DCA-77E8B724A170}"/>
                </a:ext>
              </a:extLst>
            </p:cNvPr>
            <p:cNvSpPr/>
            <p:nvPr/>
          </p:nvSpPr>
          <p:spPr>
            <a:xfrm>
              <a:off x="5118986" y="1586930"/>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5" name="Oval 74">
              <a:extLst>
                <a:ext uri="{FF2B5EF4-FFF2-40B4-BE49-F238E27FC236}">
                  <a16:creationId xmlns:a16="http://schemas.microsoft.com/office/drawing/2014/main" id="{BB5C627C-9A46-25E2-F429-006BD8DD0E9B}"/>
                </a:ext>
              </a:extLst>
            </p:cNvPr>
            <p:cNvSpPr/>
            <p:nvPr/>
          </p:nvSpPr>
          <p:spPr>
            <a:xfrm>
              <a:off x="5152978" y="211986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6" name="Oval 75">
              <a:extLst>
                <a:ext uri="{FF2B5EF4-FFF2-40B4-BE49-F238E27FC236}">
                  <a16:creationId xmlns:a16="http://schemas.microsoft.com/office/drawing/2014/main" id="{FDEC6A8D-789A-5A7B-EF42-154E914EB1EF}"/>
                </a:ext>
              </a:extLst>
            </p:cNvPr>
            <p:cNvSpPr/>
            <p:nvPr/>
          </p:nvSpPr>
          <p:spPr>
            <a:xfrm>
              <a:off x="5346160" y="2134240"/>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7" name="Oval 76">
              <a:extLst>
                <a:ext uri="{FF2B5EF4-FFF2-40B4-BE49-F238E27FC236}">
                  <a16:creationId xmlns:a16="http://schemas.microsoft.com/office/drawing/2014/main" id="{FB5E53FC-3DCF-FF44-7EB4-02691FC19D9F}"/>
                </a:ext>
              </a:extLst>
            </p:cNvPr>
            <p:cNvSpPr/>
            <p:nvPr/>
          </p:nvSpPr>
          <p:spPr>
            <a:xfrm>
              <a:off x="5106151" y="18293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78" name="Oval 77">
              <a:extLst>
                <a:ext uri="{FF2B5EF4-FFF2-40B4-BE49-F238E27FC236}">
                  <a16:creationId xmlns:a16="http://schemas.microsoft.com/office/drawing/2014/main" id="{5FBB66DA-535D-F366-966C-500BE7D05447}"/>
                </a:ext>
              </a:extLst>
            </p:cNvPr>
            <p:cNvSpPr/>
            <p:nvPr/>
          </p:nvSpPr>
          <p:spPr>
            <a:xfrm>
              <a:off x="5264652" y="705341"/>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79" name="Group 78">
            <a:extLst>
              <a:ext uri="{FF2B5EF4-FFF2-40B4-BE49-F238E27FC236}">
                <a16:creationId xmlns:a16="http://schemas.microsoft.com/office/drawing/2014/main" id="{2605B651-2025-9FC3-6BD9-9C316D3999AA}"/>
              </a:ext>
            </a:extLst>
          </p:cNvPr>
          <p:cNvGrpSpPr/>
          <p:nvPr/>
        </p:nvGrpSpPr>
        <p:grpSpPr>
          <a:xfrm>
            <a:off x="6385935" y="4381113"/>
            <a:ext cx="354068" cy="1514520"/>
            <a:chOff x="6633355" y="698930"/>
            <a:chExt cx="472090" cy="2019360"/>
          </a:xfrm>
        </p:grpSpPr>
        <p:sp>
          <p:nvSpPr>
            <p:cNvPr id="80" name="Oval 79">
              <a:extLst>
                <a:ext uri="{FF2B5EF4-FFF2-40B4-BE49-F238E27FC236}">
                  <a16:creationId xmlns:a16="http://schemas.microsoft.com/office/drawing/2014/main" id="{1BF1BE81-F5D7-B46B-89AD-4F23B59638D1}"/>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1" name="Oval 80">
              <a:extLst>
                <a:ext uri="{FF2B5EF4-FFF2-40B4-BE49-F238E27FC236}">
                  <a16:creationId xmlns:a16="http://schemas.microsoft.com/office/drawing/2014/main" id="{160EE8DE-76A6-FEAA-4834-2DEBCF0D9A05}"/>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2" name="Oval 81">
              <a:extLst>
                <a:ext uri="{FF2B5EF4-FFF2-40B4-BE49-F238E27FC236}">
                  <a16:creationId xmlns:a16="http://schemas.microsoft.com/office/drawing/2014/main" id="{189DE92F-E1E0-625A-48DD-0F6270C9AB1A}"/>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3" name="Oval 82">
              <a:extLst>
                <a:ext uri="{FF2B5EF4-FFF2-40B4-BE49-F238E27FC236}">
                  <a16:creationId xmlns:a16="http://schemas.microsoft.com/office/drawing/2014/main" id="{D3617F39-0ADE-5241-1462-27209203A800}"/>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4" name="Oval 83">
              <a:extLst>
                <a:ext uri="{FF2B5EF4-FFF2-40B4-BE49-F238E27FC236}">
                  <a16:creationId xmlns:a16="http://schemas.microsoft.com/office/drawing/2014/main" id="{720E4915-57AF-0BD3-685A-08DA0BEA7531}"/>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5" name="Oval 84">
              <a:extLst>
                <a:ext uri="{FF2B5EF4-FFF2-40B4-BE49-F238E27FC236}">
                  <a16:creationId xmlns:a16="http://schemas.microsoft.com/office/drawing/2014/main" id="{FCDE0C09-65CE-DC5D-AD77-5CB24297D117}"/>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6" name="Oval 85">
              <a:extLst>
                <a:ext uri="{FF2B5EF4-FFF2-40B4-BE49-F238E27FC236}">
                  <a16:creationId xmlns:a16="http://schemas.microsoft.com/office/drawing/2014/main" id="{BE16C615-FEAC-EE3B-9977-6A80EABBA86D}"/>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7" name="Oval 86">
              <a:extLst>
                <a:ext uri="{FF2B5EF4-FFF2-40B4-BE49-F238E27FC236}">
                  <a16:creationId xmlns:a16="http://schemas.microsoft.com/office/drawing/2014/main" id="{E7D1F12D-7FBB-9B7A-6D0E-00CA1EEDC840}"/>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8" name="Oval 87">
              <a:extLst>
                <a:ext uri="{FF2B5EF4-FFF2-40B4-BE49-F238E27FC236}">
                  <a16:creationId xmlns:a16="http://schemas.microsoft.com/office/drawing/2014/main" id="{5FEF3C39-180E-619A-3D27-41FD5F53CEB0}"/>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89" name="Oval 88">
              <a:extLst>
                <a:ext uri="{FF2B5EF4-FFF2-40B4-BE49-F238E27FC236}">
                  <a16:creationId xmlns:a16="http://schemas.microsoft.com/office/drawing/2014/main" id="{9DB09248-FF91-A7A9-4CF4-470279EFD394}"/>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0" name="Oval 89">
              <a:extLst>
                <a:ext uri="{FF2B5EF4-FFF2-40B4-BE49-F238E27FC236}">
                  <a16:creationId xmlns:a16="http://schemas.microsoft.com/office/drawing/2014/main" id="{43A7A1FA-33B7-079E-465F-722080A907F8}"/>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1" name="Oval 90">
              <a:extLst>
                <a:ext uri="{FF2B5EF4-FFF2-40B4-BE49-F238E27FC236}">
                  <a16:creationId xmlns:a16="http://schemas.microsoft.com/office/drawing/2014/main" id="{CCDD3474-68BF-759F-B76F-7CAB8D114772}"/>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2" name="Oval 91">
              <a:extLst>
                <a:ext uri="{FF2B5EF4-FFF2-40B4-BE49-F238E27FC236}">
                  <a16:creationId xmlns:a16="http://schemas.microsoft.com/office/drawing/2014/main" id="{5C2130F6-633C-24F9-4614-8C14A73B03BF}"/>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3" name="Oval 92">
              <a:extLst>
                <a:ext uri="{FF2B5EF4-FFF2-40B4-BE49-F238E27FC236}">
                  <a16:creationId xmlns:a16="http://schemas.microsoft.com/office/drawing/2014/main" id="{BA4046B0-3D4B-F827-526F-668BFDB333AD}"/>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4" name="Oval 93">
              <a:extLst>
                <a:ext uri="{FF2B5EF4-FFF2-40B4-BE49-F238E27FC236}">
                  <a16:creationId xmlns:a16="http://schemas.microsoft.com/office/drawing/2014/main" id="{81DAB908-8317-9882-AD0D-439A9547CE78}"/>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5" name="Oval 94">
              <a:extLst>
                <a:ext uri="{FF2B5EF4-FFF2-40B4-BE49-F238E27FC236}">
                  <a16:creationId xmlns:a16="http://schemas.microsoft.com/office/drawing/2014/main" id="{6BC2FEB8-3B6F-BC4D-BE41-A87325E62A34}"/>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6" name="Oval 95">
              <a:extLst>
                <a:ext uri="{FF2B5EF4-FFF2-40B4-BE49-F238E27FC236}">
                  <a16:creationId xmlns:a16="http://schemas.microsoft.com/office/drawing/2014/main" id="{88F4D3DC-2A3E-AAA4-3ABE-9EACA27C664B}"/>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7" name="Oval 96">
              <a:extLst>
                <a:ext uri="{FF2B5EF4-FFF2-40B4-BE49-F238E27FC236}">
                  <a16:creationId xmlns:a16="http://schemas.microsoft.com/office/drawing/2014/main" id="{78D03BAC-F90A-50EF-62B3-600EE8974F0E}"/>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98" name="Oval 97">
              <a:extLst>
                <a:ext uri="{FF2B5EF4-FFF2-40B4-BE49-F238E27FC236}">
                  <a16:creationId xmlns:a16="http://schemas.microsoft.com/office/drawing/2014/main" id="{EED3C387-E4D2-C234-A199-FAB9DA9DA97C}"/>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ndara"/>
                <a:ea typeface="+mn-ea"/>
                <a:cs typeface="+mn-cs"/>
              </a:endParaRPr>
            </a:p>
          </p:txBody>
        </p:sp>
      </p:grpSp>
      <p:grpSp>
        <p:nvGrpSpPr>
          <p:cNvPr id="99" name="Group 98">
            <a:extLst>
              <a:ext uri="{FF2B5EF4-FFF2-40B4-BE49-F238E27FC236}">
                <a16:creationId xmlns:a16="http://schemas.microsoft.com/office/drawing/2014/main" id="{30D8B33F-D12A-FB65-DCB2-7947043529C8}"/>
              </a:ext>
            </a:extLst>
          </p:cNvPr>
          <p:cNvGrpSpPr/>
          <p:nvPr/>
        </p:nvGrpSpPr>
        <p:grpSpPr>
          <a:xfrm>
            <a:off x="5098387" y="168125"/>
            <a:ext cx="378610" cy="1509896"/>
            <a:chOff x="5031332" y="666630"/>
            <a:chExt cx="504813" cy="2013195"/>
          </a:xfrm>
        </p:grpSpPr>
        <p:sp>
          <p:nvSpPr>
            <p:cNvPr id="100" name="Oval 99">
              <a:extLst>
                <a:ext uri="{FF2B5EF4-FFF2-40B4-BE49-F238E27FC236}">
                  <a16:creationId xmlns:a16="http://schemas.microsoft.com/office/drawing/2014/main" id="{81F4808A-DE45-FA5A-BE32-961313A6D654}"/>
                </a:ext>
              </a:extLst>
            </p:cNvPr>
            <p:cNvSpPr/>
            <p:nvPr/>
          </p:nvSpPr>
          <p:spPr>
            <a:xfrm rot="16200000">
              <a:off x="5020536" y="2319182"/>
              <a:ext cx="189596" cy="132009"/>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1" name="Oval 100">
              <a:extLst>
                <a:ext uri="{FF2B5EF4-FFF2-40B4-BE49-F238E27FC236}">
                  <a16:creationId xmlns:a16="http://schemas.microsoft.com/office/drawing/2014/main" id="{68D1D665-76CE-EB2D-D415-B3D428D6CB18}"/>
                </a:ext>
              </a:extLst>
            </p:cNvPr>
            <p:cNvSpPr/>
            <p:nvPr/>
          </p:nvSpPr>
          <p:spPr>
            <a:xfrm>
              <a:off x="5092621" y="1971405"/>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2" name="Oval 101">
              <a:extLst>
                <a:ext uri="{FF2B5EF4-FFF2-40B4-BE49-F238E27FC236}">
                  <a16:creationId xmlns:a16="http://schemas.microsoft.com/office/drawing/2014/main" id="{532B0CA2-3716-7F50-386C-7CB00305FCD5}"/>
                </a:ext>
              </a:extLst>
            </p:cNvPr>
            <p:cNvSpPr/>
            <p:nvPr/>
          </p:nvSpPr>
          <p:spPr>
            <a:xfrm>
              <a:off x="5265208" y="108038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3" name="Oval 102">
              <a:extLst>
                <a:ext uri="{FF2B5EF4-FFF2-40B4-BE49-F238E27FC236}">
                  <a16:creationId xmlns:a16="http://schemas.microsoft.com/office/drawing/2014/main" id="{F8173DF9-0769-D1D9-9B25-A2FFE209C223}"/>
                </a:ext>
              </a:extLst>
            </p:cNvPr>
            <p:cNvSpPr/>
            <p:nvPr/>
          </p:nvSpPr>
          <p:spPr>
            <a:xfrm>
              <a:off x="5144876" y="886631"/>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4" name="Oval 103">
              <a:extLst>
                <a:ext uri="{FF2B5EF4-FFF2-40B4-BE49-F238E27FC236}">
                  <a16:creationId xmlns:a16="http://schemas.microsoft.com/office/drawing/2014/main" id="{64B56016-442E-884B-5153-0CD7D7628799}"/>
                </a:ext>
              </a:extLst>
            </p:cNvPr>
            <p:cNvSpPr/>
            <p:nvPr/>
          </p:nvSpPr>
          <p:spPr>
            <a:xfrm>
              <a:off x="5101264" y="2356549"/>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5" name="Oval 104">
              <a:extLst>
                <a:ext uri="{FF2B5EF4-FFF2-40B4-BE49-F238E27FC236}">
                  <a16:creationId xmlns:a16="http://schemas.microsoft.com/office/drawing/2014/main" id="{DA57D619-45EA-766C-E1CE-80F11863E23B}"/>
                </a:ext>
              </a:extLst>
            </p:cNvPr>
            <p:cNvSpPr/>
            <p:nvPr/>
          </p:nvSpPr>
          <p:spPr>
            <a:xfrm>
              <a:off x="5079356" y="71603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6" name="Oval 105">
              <a:extLst>
                <a:ext uri="{FF2B5EF4-FFF2-40B4-BE49-F238E27FC236}">
                  <a16:creationId xmlns:a16="http://schemas.microsoft.com/office/drawing/2014/main" id="{DC25ED71-38D4-62EA-5EB1-4425A93F56A8}"/>
                </a:ext>
              </a:extLst>
            </p:cNvPr>
            <p:cNvSpPr/>
            <p:nvPr/>
          </p:nvSpPr>
          <p:spPr>
            <a:xfrm>
              <a:off x="5220320" y="133991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7" name="Oval 106">
              <a:extLst>
                <a:ext uri="{FF2B5EF4-FFF2-40B4-BE49-F238E27FC236}">
                  <a16:creationId xmlns:a16="http://schemas.microsoft.com/office/drawing/2014/main" id="{25E36FED-CE43-5209-B67A-A6394008949E}"/>
                </a:ext>
              </a:extLst>
            </p:cNvPr>
            <p:cNvSpPr/>
            <p:nvPr/>
          </p:nvSpPr>
          <p:spPr>
            <a:xfrm>
              <a:off x="5187033" y="184171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8" name="Oval 107">
              <a:extLst>
                <a:ext uri="{FF2B5EF4-FFF2-40B4-BE49-F238E27FC236}">
                  <a16:creationId xmlns:a16="http://schemas.microsoft.com/office/drawing/2014/main" id="{2C7B6677-DCC1-638B-8160-3D1CC1E8EB3E}"/>
                </a:ext>
              </a:extLst>
            </p:cNvPr>
            <p:cNvSpPr/>
            <p:nvPr/>
          </p:nvSpPr>
          <p:spPr>
            <a:xfrm>
              <a:off x="5310015" y="9832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09" name="Oval 108">
              <a:extLst>
                <a:ext uri="{FF2B5EF4-FFF2-40B4-BE49-F238E27FC236}">
                  <a16:creationId xmlns:a16="http://schemas.microsoft.com/office/drawing/2014/main" id="{7CCCEDA7-EDA8-5736-5F49-F6547FB97ACE}"/>
                </a:ext>
              </a:extLst>
            </p:cNvPr>
            <p:cNvSpPr/>
            <p:nvPr/>
          </p:nvSpPr>
          <p:spPr>
            <a:xfrm>
              <a:off x="5327820" y="1566559"/>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0" name="Oval 109">
              <a:extLst>
                <a:ext uri="{FF2B5EF4-FFF2-40B4-BE49-F238E27FC236}">
                  <a16:creationId xmlns:a16="http://schemas.microsoft.com/office/drawing/2014/main" id="{E4E6893B-CEA6-BC29-32D6-997FBEC648F1}"/>
                </a:ext>
              </a:extLst>
            </p:cNvPr>
            <p:cNvSpPr/>
            <p:nvPr/>
          </p:nvSpPr>
          <p:spPr>
            <a:xfrm>
              <a:off x="5321999" y="1794456"/>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1" name="Oval 110">
              <a:extLst>
                <a:ext uri="{FF2B5EF4-FFF2-40B4-BE49-F238E27FC236}">
                  <a16:creationId xmlns:a16="http://schemas.microsoft.com/office/drawing/2014/main" id="{B46F95AD-46CC-8CCB-00EF-BEF93ED64F16}"/>
                </a:ext>
              </a:extLst>
            </p:cNvPr>
            <p:cNvSpPr/>
            <p:nvPr/>
          </p:nvSpPr>
          <p:spPr>
            <a:xfrm>
              <a:off x="5224127" y="241131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2" name="Oval 111">
              <a:extLst>
                <a:ext uri="{FF2B5EF4-FFF2-40B4-BE49-F238E27FC236}">
                  <a16:creationId xmlns:a16="http://schemas.microsoft.com/office/drawing/2014/main" id="{E5D4EF05-9071-85B1-91EA-20857FFC19C7}"/>
                </a:ext>
              </a:extLst>
            </p:cNvPr>
            <p:cNvSpPr/>
            <p:nvPr/>
          </p:nvSpPr>
          <p:spPr>
            <a:xfrm>
              <a:off x="5128294" y="666630"/>
              <a:ext cx="265067"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3" name="Oval 112">
              <a:extLst>
                <a:ext uri="{FF2B5EF4-FFF2-40B4-BE49-F238E27FC236}">
                  <a16:creationId xmlns:a16="http://schemas.microsoft.com/office/drawing/2014/main" id="{630FC73E-EA63-7B93-6105-EE2F897B8E9D}"/>
                </a:ext>
              </a:extLst>
            </p:cNvPr>
            <p:cNvSpPr/>
            <p:nvPr/>
          </p:nvSpPr>
          <p:spPr>
            <a:xfrm rot="1674560">
              <a:off x="5062563" y="1124077"/>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4" name="Oval 113">
              <a:extLst>
                <a:ext uri="{FF2B5EF4-FFF2-40B4-BE49-F238E27FC236}">
                  <a16:creationId xmlns:a16="http://schemas.microsoft.com/office/drawing/2014/main" id="{609DA55F-921B-72F7-B730-79579265C9CC}"/>
                </a:ext>
              </a:extLst>
            </p:cNvPr>
            <p:cNvSpPr/>
            <p:nvPr/>
          </p:nvSpPr>
          <p:spPr>
            <a:xfrm rot="3942739">
              <a:off x="5206037" y="2402918"/>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5" name="Oval 114">
              <a:extLst>
                <a:ext uri="{FF2B5EF4-FFF2-40B4-BE49-F238E27FC236}">
                  <a16:creationId xmlns:a16="http://schemas.microsoft.com/office/drawing/2014/main" id="{25C4D93C-D547-E742-8920-B5621E59F9A5}"/>
                </a:ext>
              </a:extLst>
            </p:cNvPr>
            <p:cNvSpPr/>
            <p:nvPr/>
          </p:nvSpPr>
          <p:spPr>
            <a:xfrm rot="3942739">
              <a:off x="5065358" y="142266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6" name="Oval 115">
              <a:extLst>
                <a:ext uri="{FF2B5EF4-FFF2-40B4-BE49-F238E27FC236}">
                  <a16:creationId xmlns:a16="http://schemas.microsoft.com/office/drawing/2014/main" id="{41A79A0E-3671-1690-3F44-CFDC91A012FF}"/>
                </a:ext>
              </a:extLst>
            </p:cNvPr>
            <p:cNvSpPr/>
            <p:nvPr/>
          </p:nvSpPr>
          <p:spPr>
            <a:xfrm rot="3942739">
              <a:off x="5108815" y="2234919"/>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7" name="Oval 116">
              <a:extLst>
                <a:ext uri="{FF2B5EF4-FFF2-40B4-BE49-F238E27FC236}">
                  <a16:creationId xmlns:a16="http://schemas.microsoft.com/office/drawing/2014/main" id="{7AB4C907-204C-E7B5-5990-0177E58EB74F}"/>
                </a:ext>
              </a:extLst>
            </p:cNvPr>
            <p:cNvSpPr/>
            <p:nvPr/>
          </p:nvSpPr>
          <p:spPr>
            <a:xfrm rot="3942739">
              <a:off x="5168387" y="147574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8" name="Oval 117">
              <a:extLst>
                <a:ext uri="{FF2B5EF4-FFF2-40B4-BE49-F238E27FC236}">
                  <a16:creationId xmlns:a16="http://schemas.microsoft.com/office/drawing/2014/main" id="{AAF8E5D3-FE56-FB2E-2346-C048DC11D04E}"/>
                </a:ext>
              </a:extLst>
            </p:cNvPr>
            <p:cNvSpPr/>
            <p:nvPr/>
          </p:nvSpPr>
          <p:spPr>
            <a:xfrm rot="3942739">
              <a:off x="5033179" y="1061771"/>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19" name="Oval 118">
              <a:extLst>
                <a:ext uri="{FF2B5EF4-FFF2-40B4-BE49-F238E27FC236}">
                  <a16:creationId xmlns:a16="http://schemas.microsoft.com/office/drawing/2014/main" id="{91FA0111-D292-5CEA-E58A-D1E2E78751E7}"/>
                </a:ext>
              </a:extLst>
            </p:cNvPr>
            <p:cNvSpPr/>
            <p:nvPr/>
          </p:nvSpPr>
          <p:spPr>
            <a:xfrm>
              <a:off x="5118986" y="1586930"/>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0" name="Oval 119">
              <a:extLst>
                <a:ext uri="{FF2B5EF4-FFF2-40B4-BE49-F238E27FC236}">
                  <a16:creationId xmlns:a16="http://schemas.microsoft.com/office/drawing/2014/main" id="{0675DBF0-291A-078C-2E32-F9626E1E687A}"/>
                </a:ext>
              </a:extLst>
            </p:cNvPr>
            <p:cNvSpPr/>
            <p:nvPr/>
          </p:nvSpPr>
          <p:spPr>
            <a:xfrm>
              <a:off x="5152978" y="211986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1" name="Oval 120">
              <a:extLst>
                <a:ext uri="{FF2B5EF4-FFF2-40B4-BE49-F238E27FC236}">
                  <a16:creationId xmlns:a16="http://schemas.microsoft.com/office/drawing/2014/main" id="{1BC143DD-5812-C556-D99C-05B3FBD3043C}"/>
                </a:ext>
              </a:extLst>
            </p:cNvPr>
            <p:cNvSpPr/>
            <p:nvPr/>
          </p:nvSpPr>
          <p:spPr>
            <a:xfrm>
              <a:off x="5346160" y="2134240"/>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2" name="Oval 121">
              <a:extLst>
                <a:ext uri="{FF2B5EF4-FFF2-40B4-BE49-F238E27FC236}">
                  <a16:creationId xmlns:a16="http://schemas.microsoft.com/office/drawing/2014/main" id="{5533F2E3-CF16-5D00-5730-8216DE2A1BAA}"/>
                </a:ext>
              </a:extLst>
            </p:cNvPr>
            <p:cNvSpPr/>
            <p:nvPr/>
          </p:nvSpPr>
          <p:spPr>
            <a:xfrm>
              <a:off x="5106151" y="18293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3" name="Oval 122">
              <a:extLst>
                <a:ext uri="{FF2B5EF4-FFF2-40B4-BE49-F238E27FC236}">
                  <a16:creationId xmlns:a16="http://schemas.microsoft.com/office/drawing/2014/main" id="{A6F5E72D-6413-730D-D0C3-AB712520BCA5}"/>
                </a:ext>
              </a:extLst>
            </p:cNvPr>
            <p:cNvSpPr/>
            <p:nvPr/>
          </p:nvSpPr>
          <p:spPr>
            <a:xfrm>
              <a:off x="5264652" y="705341"/>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124" name="Group 123">
            <a:extLst>
              <a:ext uri="{FF2B5EF4-FFF2-40B4-BE49-F238E27FC236}">
                <a16:creationId xmlns:a16="http://schemas.microsoft.com/office/drawing/2014/main" id="{F49C48D7-9BD8-333C-730D-6D5E4EC0CDCA}"/>
              </a:ext>
            </a:extLst>
          </p:cNvPr>
          <p:cNvGrpSpPr/>
          <p:nvPr/>
        </p:nvGrpSpPr>
        <p:grpSpPr>
          <a:xfrm>
            <a:off x="6347626" y="239746"/>
            <a:ext cx="354068" cy="1514520"/>
            <a:chOff x="6633355" y="698930"/>
            <a:chExt cx="472090" cy="2019360"/>
          </a:xfrm>
        </p:grpSpPr>
        <p:sp>
          <p:nvSpPr>
            <p:cNvPr id="125" name="Oval 124">
              <a:extLst>
                <a:ext uri="{FF2B5EF4-FFF2-40B4-BE49-F238E27FC236}">
                  <a16:creationId xmlns:a16="http://schemas.microsoft.com/office/drawing/2014/main" id="{6756412D-A075-19B7-1CFB-748CC07CA4ED}"/>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6" name="Oval 125">
              <a:extLst>
                <a:ext uri="{FF2B5EF4-FFF2-40B4-BE49-F238E27FC236}">
                  <a16:creationId xmlns:a16="http://schemas.microsoft.com/office/drawing/2014/main" id="{840B6CDF-4354-41A3-BA3E-47BCB39A22B5}"/>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7" name="Oval 126">
              <a:extLst>
                <a:ext uri="{FF2B5EF4-FFF2-40B4-BE49-F238E27FC236}">
                  <a16:creationId xmlns:a16="http://schemas.microsoft.com/office/drawing/2014/main" id="{7782E460-11F4-C828-0A36-5F25A5066054}"/>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8" name="Oval 127">
              <a:extLst>
                <a:ext uri="{FF2B5EF4-FFF2-40B4-BE49-F238E27FC236}">
                  <a16:creationId xmlns:a16="http://schemas.microsoft.com/office/drawing/2014/main" id="{EB2B6F6F-27EB-A0CD-6316-1C0BB39CF681}"/>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29" name="Oval 128">
              <a:extLst>
                <a:ext uri="{FF2B5EF4-FFF2-40B4-BE49-F238E27FC236}">
                  <a16:creationId xmlns:a16="http://schemas.microsoft.com/office/drawing/2014/main" id="{8F933FEE-989B-9E9F-B58B-F30FBF38E9DF}"/>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0" name="Oval 129">
              <a:extLst>
                <a:ext uri="{FF2B5EF4-FFF2-40B4-BE49-F238E27FC236}">
                  <a16:creationId xmlns:a16="http://schemas.microsoft.com/office/drawing/2014/main" id="{3F20AF02-5505-2EAC-9824-130B71050EEA}"/>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1" name="Oval 130">
              <a:extLst>
                <a:ext uri="{FF2B5EF4-FFF2-40B4-BE49-F238E27FC236}">
                  <a16:creationId xmlns:a16="http://schemas.microsoft.com/office/drawing/2014/main" id="{51E135D1-417F-C7CE-1FAA-F94A47E76D19}"/>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2" name="Oval 131">
              <a:extLst>
                <a:ext uri="{FF2B5EF4-FFF2-40B4-BE49-F238E27FC236}">
                  <a16:creationId xmlns:a16="http://schemas.microsoft.com/office/drawing/2014/main" id="{BFA38EE5-F770-E5C1-8DDE-8164D6D8DD8A}"/>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3" name="Oval 132">
              <a:extLst>
                <a:ext uri="{FF2B5EF4-FFF2-40B4-BE49-F238E27FC236}">
                  <a16:creationId xmlns:a16="http://schemas.microsoft.com/office/drawing/2014/main" id="{688175ED-E9AA-5DE0-648B-B02622A14E3C}"/>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4" name="Oval 133">
              <a:extLst>
                <a:ext uri="{FF2B5EF4-FFF2-40B4-BE49-F238E27FC236}">
                  <a16:creationId xmlns:a16="http://schemas.microsoft.com/office/drawing/2014/main" id="{304F2CA1-6864-39AF-A41B-04A4F419B57E}"/>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5" name="Oval 134">
              <a:extLst>
                <a:ext uri="{FF2B5EF4-FFF2-40B4-BE49-F238E27FC236}">
                  <a16:creationId xmlns:a16="http://schemas.microsoft.com/office/drawing/2014/main" id="{AC600246-5D43-22C0-8BC9-968A9E7DE5E6}"/>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6" name="Oval 135">
              <a:extLst>
                <a:ext uri="{FF2B5EF4-FFF2-40B4-BE49-F238E27FC236}">
                  <a16:creationId xmlns:a16="http://schemas.microsoft.com/office/drawing/2014/main" id="{400B1B76-795A-E21F-5EF9-3B6A8167D762}"/>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7" name="Oval 136">
              <a:extLst>
                <a:ext uri="{FF2B5EF4-FFF2-40B4-BE49-F238E27FC236}">
                  <a16:creationId xmlns:a16="http://schemas.microsoft.com/office/drawing/2014/main" id="{2B5BE19C-6CA4-7DCE-2C84-2DC91584F92B}"/>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8" name="Oval 137">
              <a:extLst>
                <a:ext uri="{FF2B5EF4-FFF2-40B4-BE49-F238E27FC236}">
                  <a16:creationId xmlns:a16="http://schemas.microsoft.com/office/drawing/2014/main" id="{0577F302-AD95-FB80-0738-0F2EEB840589}"/>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39" name="Oval 138">
              <a:extLst>
                <a:ext uri="{FF2B5EF4-FFF2-40B4-BE49-F238E27FC236}">
                  <a16:creationId xmlns:a16="http://schemas.microsoft.com/office/drawing/2014/main" id="{2763577C-845B-B9B5-E584-4DC2359624F0}"/>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0" name="Oval 139">
              <a:extLst>
                <a:ext uri="{FF2B5EF4-FFF2-40B4-BE49-F238E27FC236}">
                  <a16:creationId xmlns:a16="http://schemas.microsoft.com/office/drawing/2014/main" id="{061894B2-BDAC-B140-D334-0A545410DF92}"/>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1" name="Oval 140">
              <a:extLst>
                <a:ext uri="{FF2B5EF4-FFF2-40B4-BE49-F238E27FC236}">
                  <a16:creationId xmlns:a16="http://schemas.microsoft.com/office/drawing/2014/main" id="{77F84313-907F-5EE4-F3D7-A0DED814E48D}"/>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2" name="Oval 141">
              <a:extLst>
                <a:ext uri="{FF2B5EF4-FFF2-40B4-BE49-F238E27FC236}">
                  <a16:creationId xmlns:a16="http://schemas.microsoft.com/office/drawing/2014/main" id="{9984ABBC-FF13-B1A0-F990-0CC4903767B0}"/>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3" name="Oval 142">
              <a:extLst>
                <a:ext uri="{FF2B5EF4-FFF2-40B4-BE49-F238E27FC236}">
                  <a16:creationId xmlns:a16="http://schemas.microsoft.com/office/drawing/2014/main" id="{05387AE8-6109-8505-447C-6D436C3BBE00}"/>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144" name="Group 143">
            <a:extLst>
              <a:ext uri="{FF2B5EF4-FFF2-40B4-BE49-F238E27FC236}">
                <a16:creationId xmlns:a16="http://schemas.microsoft.com/office/drawing/2014/main" id="{EE3D00B7-204D-0A99-3A23-310C37A96AF4}"/>
              </a:ext>
            </a:extLst>
          </p:cNvPr>
          <p:cNvGrpSpPr/>
          <p:nvPr/>
        </p:nvGrpSpPr>
        <p:grpSpPr>
          <a:xfrm>
            <a:off x="5096322" y="5204562"/>
            <a:ext cx="378610" cy="1509896"/>
            <a:chOff x="5031332" y="666630"/>
            <a:chExt cx="504813" cy="2013195"/>
          </a:xfrm>
        </p:grpSpPr>
        <p:sp>
          <p:nvSpPr>
            <p:cNvPr id="145" name="Oval 144">
              <a:extLst>
                <a:ext uri="{FF2B5EF4-FFF2-40B4-BE49-F238E27FC236}">
                  <a16:creationId xmlns:a16="http://schemas.microsoft.com/office/drawing/2014/main" id="{4CCE5EFD-4BFD-1C71-AD81-EA2ADC01828D}"/>
                </a:ext>
              </a:extLst>
            </p:cNvPr>
            <p:cNvSpPr/>
            <p:nvPr/>
          </p:nvSpPr>
          <p:spPr>
            <a:xfrm rot="16200000">
              <a:off x="5020536" y="2319182"/>
              <a:ext cx="189596" cy="132009"/>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6" name="Oval 145">
              <a:extLst>
                <a:ext uri="{FF2B5EF4-FFF2-40B4-BE49-F238E27FC236}">
                  <a16:creationId xmlns:a16="http://schemas.microsoft.com/office/drawing/2014/main" id="{74E3B7F1-66A4-2674-DCCE-52A3D8330FD3}"/>
                </a:ext>
              </a:extLst>
            </p:cNvPr>
            <p:cNvSpPr/>
            <p:nvPr/>
          </p:nvSpPr>
          <p:spPr>
            <a:xfrm>
              <a:off x="5092621" y="1971405"/>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7" name="Oval 146">
              <a:extLst>
                <a:ext uri="{FF2B5EF4-FFF2-40B4-BE49-F238E27FC236}">
                  <a16:creationId xmlns:a16="http://schemas.microsoft.com/office/drawing/2014/main" id="{A476A638-DAFC-4258-F943-56F19202D6ED}"/>
                </a:ext>
              </a:extLst>
            </p:cNvPr>
            <p:cNvSpPr/>
            <p:nvPr/>
          </p:nvSpPr>
          <p:spPr>
            <a:xfrm>
              <a:off x="5265208" y="108038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8" name="Oval 147">
              <a:extLst>
                <a:ext uri="{FF2B5EF4-FFF2-40B4-BE49-F238E27FC236}">
                  <a16:creationId xmlns:a16="http://schemas.microsoft.com/office/drawing/2014/main" id="{49885CE4-5905-AFFC-B968-3DEA94F71902}"/>
                </a:ext>
              </a:extLst>
            </p:cNvPr>
            <p:cNvSpPr/>
            <p:nvPr/>
          </p:nvSpPr>
          <p:spPr>
            <a:xfrm>
              <a:off x="5144876" y="886631"/>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49" name="Oval 148">
              <a:extLst>
                <a:ext uri="{FF2B5EF4-FFF2-40B4-BE49-F238E27FC236}">
                  <a16:creationId xmlns:a16="http://schemas.microsoft.com/office/drawing/2014/main" id="{5A81D4BA-FFA1-7502-AF80-4B3725B362B8}"/>
                </a:ext>
              </a:extLst>
            </p:cNvPr>
            <p:cNvSpPr/>
            <p:nvPr/>
          </p:nvSpPr>
          <p:spPr>
            <a:xfrm>
              <a:off x="5101264" y="2356549"/>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0" name="Oval 149">
              <a:extLst>
                <a:ext uri="{FF2B5EF4-FFF2-40B4-BE49-F238E27FC236}">
                  <a16:creationId xmlns:a16="http://schemas.microsoft.com/office/drawing/2014/main" id="{D8194AFE-F5F9-DCCB-BB0E-3ABC4270B8BD}"/>
                </a:ext>
              </a:extLst>
            </p:cNvPr>
            <p:cNvSpPr/>
            <p:nvPr/>
          </p:nvSpPr>
          <p:spPr>
            <a:xfrm>
              <a:off x="5079356" y="71603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1" name="Oval 150">
              <a:extLst>
                <a:ext uri="{FF2B5EF4-FFF2-40B4-BE49-F238E27FC236}">
                  <a16:creationId xmlns:a16="http://schemas.microsoft.com/office/drawing/2014/main" id="{DF398E56-75CA-BC8E-7678-47EB387C4D98}"/>
                </a:ext>
              </a:extLst>
            </p:cNvPr>
            <p:cNvSpPr/>
            <p:nvPr/>
          </p:nvSpPr>
          <p:spPr>
            <a:xfrm>
              <a:off x="5220320" y="1339918"/>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2" name="Oval 151">
              <a:extLst>
                <a:ext uri="{FF2B5EF4-FFF2-40B4-BE49-F238E27FC236}">
                  <a16:creationId xmlns:a16="http://schemas.microsoft.com/office/drawing/2014/main" id="{6D4FC02C-82A7-94FE-C190-4B1A39A4B5E7}"/>
                </a:ext>
              </a:extLst>
            </p:cNvPr>
            <p:cNvSpPr/>
            <p:nvPr/>
          </p:nvSpPr>
          <p:spPr>
            <a:xfrm>
              <a:off x="5187033" y="184171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3" name="Oval 152">
              <a:extLst>
                <a:ext uri="{FF2B5EF4-FFF2-40B4-BE49-F238E27FC236}">
                  <a16:creationId xmlns:a16="http://schemas.microsoft.com/office/drawing/2014/main" id="{A49C9D9C-C20B-BC14-7B1A-CA9E6B78389C}"/>
                </a:ext>
              </a:extLst>
            </p:cNvPr>
            <p:cNvSpPr/>
            <p:nvPr/>
          </p:nvSpPr>
          <p:spPr>
            <a:xfrm>
              <a:off x="5310015" y="9832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4" name="Oval 153">
              <a:extLst>
                <a:ext uri="{FF2B5EF4-FFF2-40B4-BE49-F238E27FC236}">
                  <a16:creationId xmlns:a16="http://schemas.microsoft.com/office/drawing/2014/main" id="{AF2D3CE1-090B-6362-AB5C-BD35140C02E9}"/>
                </a:ext>
              </a:extLst>
            </p:cNvPr>
            <p:cNvSpPr/>
            <p:nvPr/>
          </p:nvSpPr>
          <p:spPr>
            <a:xfrm>
              <a:off x="5327820" y="1566559"/>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5" name="Oval 154">
              <a:extLst>
                <a:ext uri="{FF2B5EF4-FFF2-40B4-BE49-F238E27FC236}">
                  <a16:creationId xmlns:a16="http://schemas.microsoft.com/office/drawing/2014/main" id="{34103796-DD12-A7D0-6C16-34D78DD735FC}"/>
                </a:ext>
              </a:extLst>
            </p:cNvPr>
            <p:cNvSpPr/>
            <p:nvPr/>
          </p:nvSpPr>
          <p:spPr>
            <a:xfrm>
              <a:off x="5321999" y="1794456"/>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6" name="Oval 155">
              <a:extLst>
                <a:ext uri="{FF2B5EF4-FFF2-40B4-BE49-F238E27FC236}">
                  <a16:creationId xmlns:a16="http://schemas.microsoft.com/office/drawing/2014/main" id="{457C34F7-A864-0741-D786-5AACCACB0580}"/>
                </a:ext>
              </a:extLst>
            </p:cNvPr>
            <p:cNvSpPr/>
            <p:nvPr/>
          </p:nvSpPr>
          <p:spPr>
            <a:xfrm>
              <a:off x="5224127" y="2411313"/>
              <a:ext cx="265067"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7" name="Oval 156">
              <a:extLst>
                <a:ext uri="{FF2B5EF4-FFF2-40B4-BE49-F238E27FC236}">
                  <a16:creationId xmlns:a16="http://schemas.microsoft.com/office/drawing/2014/main" id="{93A4E001-D088-3396-FC7D-43B7E1CAF6CD}"/>
                </a:ext>
              </a:extLst>
            </p:cNvPr>
            <p:cNvSpPr/>
            <p:nvPr/>
          </p:nvSpPr>
          <p:spPr>
            <a:xfrm>
              <a:off x="5128294" y="666630"/>
              <a:ext cx="265067"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8" name="Oval 157">
              <a:extLst>
                <a:ext uri="{FF2B5EF4-FFF2-40B4-BE49-F238E27FC236}">
                  <a16:creationId xmlns:a16="http://schemas.microsoft.com/office/drawing/2014/main" id="{AD205755-07F1-2633-10E8-CF34246116A6}"/>
                </a:ext>
              </a:extLst>
            </p:cNvPr>
            <p:cNvSpPr/>
            <p:nvPr/>
          </p:nvSpPr>
          <p:spPr>
            <a:xfrm rot="1674560">
              <a:off x="5062563" y="1124077"/>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59" name="Oval 158">
              <a:extLst>
                <a:ext uri="{FF2B5EF4-FFF2-40B4-BE49-F238E27FC236}">
                  <a16:creationId xmlns:a16="http://schemas.microsoft.com/office/drawing/2014/main" id="{F8706AF3-ECEA-D5EB-4263-BF4FAC87BB8F}"/>
                </a:ext>
              </a:extLst>
            </p:cNvPr>
            <p:cNvSpPr/>
            <p:nvPr/>
          </p:nvSpPr>
          <p:spPr>
            <a:xfrm rot="3942739">
              <a:off x="5206037" y="2402918"/>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0" name="Oval 159">
              <a:extLst>
                <a:ext uri="{FF2B5EF4-FFF2-40B4-BE49-F238E27FC236}">
                  <a16:creationId xmlns:a16="http://schemas.microsoft.com/office/drawing/2014/main" id="{12D304EB-CE53-4109-8F04-EBB580722715}"/>
                </a:ext>
              </a:extLst>
            </p:cNvPr>
            <p:cNvSpPr/>
            <p:nvPr/>
          </p:nvSpPr>
          <p:spPr>
            <a:xfrm rot="3942739">
              <a:off x="5065358" y="142266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1" name="Oval 160">
              <a:extLst>
                <a:ext uri="{FF2B5EF4-FFF2-40B4-BE49-F238E27FC236}">
                  <a16:creationId xmlns:a16="http://schemas.microsoft.com/office/drawing/2014/main" id="{78F705E7-8180-C440-40AC-8C6FD18C1B09}"/>
                </a:ext>
              </a:extLst>
            </p:cNvPr>
            <p:cNvSpPr/>
            <p:nvPr/>
          </p:nvSpPr>
          <p:spPr>
            <a:xfrm rot="3942739">
              <a:off x="5108815" y="2234919"/>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2" name="Oval 161">
              <a:extLst>
                <a:ext uri="{FF2B5EF4-FFF2-40B4-BE49-F238E27FC236}">
                  <a16:creationId xmlns:a16="http://schemas.microsoft.com/office/drawing/2014/main" id="{7EBD1FE0-1AC1-8BCC-F4E2-6D7BD4153091}"/>
                </a:ext>
              </a:extLst>
            </p:cNvPr>
            <p:cNvSpPr/>
            <p:nvPr/>
          </p:nvSpPr>
          <p:spPr>
            <a:xfrm rot="3942739">
              <a:off x="5168387" y="1475746"/>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3" name="Oval 162">
              <a:extLst>
                <a:ext uri="{FF2B5EF4-FFF2-40B4-BE49-F238E27FC236}">
                  <a16:creationId xmlns:a16="http://schemas.microsoft.com/office/drawing/2014/main" id="{5489A4CA-5325-EC31-8FFB-8D819463061D}"/>
                </a:ext>
              </a:extLst>
            </p:cNvPr>
            <p:cNvSpPr/>
            <p:nvPr/>
          </p:nvSpPr>
          <p:spPr>
            <a:xfrm rot="3942739">
              <a:off x="5033179" y="1061771"/>
              <a:ext cx="155584" cy="159278"/>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4" name="Oval 163">
              <a:extLst>
                <a:ext uri="{FF2B5EF4-FFF2-40B4-BE49-F238E27FC236}">
                  <a16:creationId xmlns:a16="http://schemas.microsoft.com/office/drawing/2014/main" id="{879B03ED-C727-E99C-55DC-A123990BD79A}"/>
                </a:ext>
              </a:extLst>
            </p:cNvPr>
            <p:cNvSpPr/>
            <p:nvPr/>
          </p:nvSpPr>
          <p:spPr>
            <a:xfrm>
              <a:off x="5118986" y="1586930"/>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5" name="Oval 164">
              <a:extLst>
                <a:ext uri="{FF2B5EF4-FFF2-40B4-BE49-F238E27FC236}">
                  <a16:creationId xmlns:a16="http://schemas.microsoft.com/office/drawing/2014/main" id="{817B7F6D-9B56-CFE7-7CB3-EAE657BA902B}"/>
                </a:ext>
              </a:extLst>
            </p:cNvPr>
            <p:cNvSpPr/>
            <p:nvPr/>
          </p:nvSpPr>
          <p:spPr>
            <a:xfrm>
              <a:off x="5152978" y="2119861"/>
              <a:ext cx="337786"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6" name="Oval 165">
              <a:extLst>
                <a:ext uri="{FF2B5EF4-FFF2-40B4-BE49-F238E27FC236}">
                  <a16:creationId xmlns:a16="http://schemas.microsoft.com/office/drawing/2014/main" id="{5506E163-EC78-5953-A699-2D93AC6D1FA3}"/>
                </a:ext>
              </a:extLst>
            </p:cNvPr>
            <p:cNvSpPr/>
            <p:nvPr/>
          </p:nvSpPr>
          <p:spPr>
            <a:xfrm>
              <a:off x="5346160" y="2134240"/>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7" name="Oval 166">
              <a:extLst>
                <a:ext uri="{FF2B5EF4-FFF2-40B4-BE49-F238E27FC236}">
                  <a16:creationId xmlns:a16="http://schemas.microsoft.com/office/drawing/2014/main" id="{E88812A0-CC73-48BC-C100-E9AC7EBC1F9A}"/>
                </a:ext>
              </a:extLst>
            </p:cNvPr>
            <p:cNvSpPr/>
            <p:nvPr/>
          </p:nvSpPr>
          <p:spPr>
            <a:xfrm>
              <a:off x="5106151" y="1829313"/>
              <a:ext cx="187232"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68" name="Oval 167">
              <a:extLst>
                <a:ext uri="{FF2B5EF4-FFF2-40B4-BE49-F238E27FC236}">
                  <a16:creationId xmlns:a16="http://schemas.microsoft.com/office/drawing/2014/main" id="{36775F2B-B071-9BB6-E17E-1EBAF1D7B0BF}"/>
                </a:ext>
              </a:extLst>
            </p:cNvPr>
            <p:cNvSpPr/>
            <p:nvPr/>
          </p:nvSpPr>
          <p:spPr>
            <a:xfrm>
              <a:off x="5264652" y="705341"/>
              <a:ext cx="271493"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169" name="Group 168">
            <a:extLst>
              <a:ext uri="{FF2B5EF4-FFF2-40B4-BE49-F238E27FC236}">
                <a16:creationId xmlns:a16="http://schemas.microsoft.com/office/drawing/2014/main" id="{7A58B257-D617-3BA5-6274-AEF598EDF00E}"/>
              </a:ext>
            </a:extLst>
          </p:cNvPr>
          <p:cNvGrpSpPr/>
          <p:nvPr/>
        </p:nvGrpSpPr>
        <p:grpSpPr>
          <a:xfrm>
            <a:off x="6403734" y="5206955"/>
            <a:ext cx="354068" cy="1514520"/>
            <a:chOff x="6633355" y="698930"/>
            <a:chExt cx="472090" cy="2019360"/>
          </a:xfrm>
        </p:grpSpPr>
        <p:sp>
          <p:nvSpPr>
            <p:cNvPr id="170" name="Oval 169">
              <a:extLst>
                <a:ext uri="{FF2B5EF4-FFF2-40B4-BE49-F238E27FC236}">
                  <a16:creationId xmlns:a16="http://schemas.microsoft.com/office/drawing/2014/main" id="{A970F65B-4C68-40CB-5CAF-19A93E4C8AA6}"/>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1" name="Oval 170">
              <a:extLst>
                <a:ext uri="{FF2B5EF4-FFF2-40B4-BE49-F238E27FC236}">
                  <a16:creationId xmlns:a16="http://schemas.microsoft.com/office/drawing/2014/main" id="{7692B9F4-07A9-ADDD-A6EF-BA01A9BB4DBE}"/>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2" name="Oval 171">
              <a:extLst>
                <a:ext uri="{FF2B5EF4-FFF2-40B4-BE49-F238E27FC236}">
                  <a16:creationId xmlns:a16="http://schemas.microsoft.com/office/drawing/2014/main" id="{4891E49B-C210-0A71-95B0-5530C3A70BBB}"/>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3" name="Oval 172">
              <a:extLst>
                <a:ext uri="{FF2B5EF4-FFF2-40B4-BE49-F238E27FC236}">
                  <a16:creationId xmlns:a16="http://schemas.microsoft.com/office/drawing/2014/main" id="{FE6FA653-E42F-5557-11C0-F3ED73C48581}"/>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4" name="Oval 173">
              <a:extLst>
                <a:ext uri="{FF2B5EF4-FFF2-40B4-BE49-F238E27FC236}">
                  <a16:creationId xmlns:a16="http://schemas.microsoft.com/office/drawing/2014/main" id="{6395BEF6-9843-2DAD-9BE9-14975F42B7B8}"/>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5" name="Oval 174">
              <a:extLst>
                <a:ext uri="{FF2B5EF4-FFF2-40B4-BE49-F238E27FC236}">
                  <a16:creationId xmlns:a16="http://schemas.microsoft.com/office/drawing/2014/main" id="{5461D033-0DB6-696F-AD4B-E8F24708E4FA}"/>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6" name="Oval 175">
              <a:extLst>
                <a:ext uri="{FF2B5EF4-FFF2-40B4-BE49-F238E27FC236}">
                  <a16:creationId xmlns:a16="http://schemas.microsoft.com/office/drawing/2014/main" id="{C32DD741-8F10-9131-212F-5040E334DEEC}"/>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7" name="Oval 176">
              <a:extLst>
                <a:ext uri="{FF2B5EF4-FFF2-40B4-BE49-F238E27FC236}">
                  <a16:creationId xmlns:a16="http://schemas.microsoft.com/office/drawing/2014/main" id="{0033BC87-AE74-D8A9-197E-F3247FA415EA}"/>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8" name="Oval 177">
              <a:extLst>
                <a:ext uri="{FF2B5EF4-FFF2-40B4-BE49-F238E27FC236}">
                  <a16:creationId xmlns:a16="http://schemas.microsoft.com/office/drawing/2014/main" id="{985FCE84-91F6-F777-54F8-ADD0BE24C7A0}"/>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79" name="Oval 178">
              <a:extLst>
                <a:ext uri="{FF2B5EF4-FFF2-40B4-BE49-F238E27FC236}">
                  <a16:creationId xmlns:a16="http://schemas.microsoft.com/office/drawing/2014/main" id="{B8202697-A6D0-ED2C-F0E6-FAA4D5CCA03F}"/>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0" name="Oval 179">
              <a:extLst>
                <a:ext uri="{FF2B5EF4-FFF2-40B4-BE49-F238E27FC236}">
                  <a16:creationId xmlns:a16="http://schemas.microsoft.com/office/drawing/2014/main" id="{53206896-1220-6C78-EECA-DF9EC6842B5D}"/>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1" name="Oval 180">
              <a:extLst>
                <a:ext uri="{FF2B5EF4-FFF2-40B4-BE49-F238E27FC236}">
                  <a16:creationId xmlns:a16="http://schemas.microsoft.com/office/drawing/2014/main" id="{4389D295-B88E-1713-C32D-AD4E7AA2C797}"/>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2" name="Oval 181">
              <a:extLst>
                <a:ext uri="{FF2B5EF4-FFF2-40B4-BE49-F238E27FC236}">
                  <a16:creationId xmlns:a16="http://schemas.microsoft.com/office/drawing/2014/main" id="{5BC6BC7B-0DF1-AE83-D67C-FD0C9292704D}"/>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3" name="Oval 182">
              <a:extLst>
                <a:ext uri="{FF2B5EF4-FFF2-40B4-BE49-F238E27FC236}">
                  <a16:creationId xmlns:a16="http://schemas.microsoft.com/office/drawing/2014/main" id="{C732AFC8-D41E-CE25-DFBE-2A60538D91C3}"/>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4" name="Oval 183">
              <a:extLst>
                <a:ext uri="{FF2B5EF4-FFF2-40B4-BE49-F238E27FC236}">
                  <a16:creationId xmlns:a16="http://schemas.microsoft.com/office/drawing/2014/main" id="{03F669DE-7A3E-1FF0-4C2D-8E8C58199126}"/>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5" name="Oval 184">
              <a:extLst>
                <a:ext uri="{FF2B5EF4-FFF2-40B4-BE49-F238E27FC236}">
                  <a16:creationId xmlns:a16="http://schemas.microsoft.com/office/drawing/2014/main" id="{CD60ED3D-E0F6-1F6E-6BF1-CD909583EC66}"/>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6" name="Oval 185">
              <a:extLst>
                <a:ext uri="{FF2B5EF4-FFF2-40B4-BE49-F238E27FC236}">
                  <a16:creationId xmlns:a16="http://schemas.microsoft.com/office/drawing/2014/main" id="{1FE7A78F-B5B6-7BCD-CFB8-7BFDEF4136CD}"/>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7" name="Oval 186">
              <a:extLst>
                <a:ext uri="{FF2B5EF4-FFF2-40B4-BE49-F238E27FC236}">
                  <a16:creationId xmlns:a16="http://schemas.microsoft.com/office/drawing/2014/main" id="{0B656CC8-DF3E-8E83-4B69-2E6282041106}"/>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88" name="Oval 187">
              <a:extLst>
                <a:ext uri="{FF2B5EF4-FFF2-40B4-BE49-F238E27FC236}">
                  <a16:creationId xmlns:a16="http://schemas.microsoft.com/office/drawing/2014/main" id="{663461A2-3EFD-EC9E-9CC1-3E961F9A605C}"/>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189" name="Group 188">
            <a:extLst>
              <a:ext uri="{FF2B5EF4-FFF2-40B4-BE49-F238E27FC236}">
                <a16:creationId xmlns:a16="http://schemas.microsoft.com/office/drawing/2014/main" id="{E940B15E-807B-44B1-2BEB-5DA65A551C44}"/>
              </a:ext>
            </a:extLst>
          </p:cNvPr>
          <p:cNvGrpSpPr/>
          <p:nvPr/>
        </p:nvGrpSpPr>
        <p:grpSpPr>
          <a:xfrm>
            <a:off x="5118447" y="929070"/>
            <a:ext cx="1569534" cy="1339090"/>
            <a:chOff x="3757492" y="1002209"/>
            <a:chExt cx="1569534" cy="1339090"/>
          </a:xfrm>
        </p:grpSpPr>
        <p:grpSp>
          <p:nvGrpSpPr>
            <p:cNvPr id="190" name="Group 189">
              <a:extLst>
                <a:ext uri="{FF2B5EF4-FFF2-40B4-BE49-F238E27FC236}">
                  <a16:creationId xmlns:a16="http://schemas.microsoft.com/office/drawing/2014/main" id="{A8A53FAF-5916-4AC9-7A62-575AAB1B82AF}"/>
                </a:ext>
              </a:extLst>
            </p:cNvPr>
            <p:cNvGrpSpPr/>
            <p:nvPr/>
          </p:nvGrpSpPr>
          <p:grpSpPr>
            <a:xfrm rot="5400000">
              <a:off x="4384531" y="1407005"/>
              <a:ext cx="354068" cy="1514520"/>
              <a:chOff x="6633355" y="698930"/>
              <a:chExt cx="472090" cy="2019360"/>
            </a:xfrm>
          </p:grpSpPr>
          <p:sp>
            <p:nvSpPr>
              <p:cNvPr id="231" name="Oval 230">
                <a:extLst>
                  <a:ext uri="{FF2B5EF4-FFF2-40B4-BE49-F238E27FC236}">
                    <a16:creationId xmlns:a16="http://schemas.microsoft.com/office/drawing/2014/main" id="{7C7612F2-55C4-B661-1303-265B28995C2B}"/>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2" name="Oval 231">
                <a:extLst>
                  <a:ext uri="{FF2B5EF4-FFF2-40B4-BE49-F238E27FC236}">
                    <a16:creationId xmlns:a16="http://schemas.microsoft.com/office/drawing/2014/main" id="{7E78575E-0B1C-F42C-1761-5B070559CA81}"/>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3" name="Oval 232">
                <a:extLst>
                  <a:ext uri="{FF2B5EF4-FFF2-40B4-BE49-F238E27FC236}">
                    <a16:creationId xmlns:a16="http://schemas.microsoft.com/office/drawing/2014/main" id="{BF2E3A99-2FE9-8B30-C291-FDDECA93F7D6}"/>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4" name="Oval 233">
                <a:extLst>
                  <a:ext uri="{FF2B5EF4-FFF2-40B4-BE49-F238E27FC236}">
                    <a16:creationId xmlns:a16="http://schemas.microsoft.com/office/drawing/2014/main" id="{1E432FDF-71CE-CA80-8F46-42ECDD22E932}"/>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5" name="Oval 234">
                <a:extLst>
                  <a:ext uri="{FF2B5EF4-FFF2-40B4-BE49-F238E27FC236}">
                    <a16:creationId xmlns:a16="http://schemas.microsoft.com/office/drawing/2014/main" id="{3C432109-96CF-66B6-BCA6-65D14A716D8B}"/>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6" name="Oval 235">
                <a:extLst>
                  <a:ext uri="{FF2B5EF4-FFF2-40B4-BE49-F238E27FC236}">
                    <a16:creationId xmlns:a16="http://schemas.microsoft.com/office/drawing/2014/main" id="{805C3988-C037-BBBB-01B4-850278BF2A30}"/>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7" name="Oval 236">
                <a:extLst>
                  <a:ext uri="{FF2B5EF4-FFF2-40B4-BE49-F238E27FC236}">
                    <a16:creationId xmlns:a16="http://schemas.microsoft.com/office/drawing/2014/main" id="{95749F42-A82C-180B-D421-55CBAA2780DC}"/>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8" name="Oval 237">
                <a:extLst>
                  <a:ext uri="{FF2B5EF4-FFF2-40B4-BE49-F238E27FC236}">
                    <a16:creationId xmlns:a16="http://schemas.microsoft.com/office/drawing/2014/main" id="{C8E7413F-23A8-26EC-1C12-7970A8588D03}"/>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9" name="Oval 238">
                <a:extLst>
                  <a:ext uri="{FF2B5EF4-FFF2-40B4-BE49-F238E27FC236}">
                    <a16:creationId xmlns:a16="http://schemas.microsoft.com/office/drawing/2014/main" id="{44D89E73-1FCA-6096-C32B-6F89B04E9CBE}"/>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0" name="Oval 239">
                <a:extLst>
                  <a:ext uri="{FF2B5EF4-FFF2-40B4-BE49-F238E27FC236}">
                    <a16:creationId xmlns:a16="http://schemas.microsoft.com/office/drawing/2014/main" id="{5875A4AC-19C9-2C75-02A6-49252AFA01F5}"/>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1" name="Oval 240">
                <a:extLst>
                  <a:ext uri="{FF2B5EF4-FFF2-40B4-BE49-F238E27FC236}">
                    <a16:creationId xmlns:a16="http://schemas.microsoft.com/office/drawing/2014/main" id="{ED897304-B644-4A05-84B5-2FB262CB3FC9}"/>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2" name="Oval 241">
                <a:extLst>
                  <a:ext uri="{FF2B5EF4-FFF2-40B4-BE49-F238E27FC236}">
                    <a16:creationId xmlns:a16="http://schemas.microsoft.com/office/drawing/2014/main" id="{00EBFB5A-3C05-805C-AB26-923E7F20B1DD}"/>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3" name="Oval 242">
                <a:extLst>
                  <a:ext uri="{FF2B5EF4-FFF2-40B4-BE49-F238E27FC236}">
                    <a16:creationId xmlns:a16="http://schemas.microsoft.com/office/drawing/2014/main" id="{11AE72B0-5157-1293-AF32-24955DB5FF0F}"/>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4" name="Oval 243">
                <a:extLst>
                  <a:ext uri="{FF2B5EF4-FFF2-40B4-BE49-F238E27FC236}">
                    <a16:creationId xmlns:a16="http://schemas.microsoft.com/office/drawing/2014/main" id="{7A39F844-48CD-D2DB-59F7-AB31D658D5E3}"/>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5" name="Oval 244">
                <a:extLst>
                  <a:ext uri="{FF2B5EF4-FFF2-40B4-BE49-F238E27FC236}">
                    <a16:creationId xmlns:a16="http://schemas.microsoft.com/office/drawing/2014/main" id="{E0D40372-5F92-27FE-3A4B-796326AB0F07}"/>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6" name="Oval 245">
                <a:extLst>
                  <a:ext uri="{FF2B5EF4-FFF2-40B4-BE49-F238E27FC236}">
                    <a16:creationId xmlns:a16="http://schemas.microsoft.com/office/drawing/2014/main" id="{8F11B1BD-C467-C11F-1FEE-F486C719E8B6}"/>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7" name="Oval 246">
                <a:extLst>
                  <a:ext uri="{FF2B5EF4-FFF2-40B4-BE49-F238E27FC236}">
                    <a16:creationId xmlns:a16="http://schemas.microsoft.com/office/drawing/2014/main" id="{50D506B9-FB23-E158-81A3-1DA015CB3B13}"/>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8" name="Oval 247">
                <a:extLst>
                  <a:ext uri="{FF2B5EF4-FFF2-40B4-BE49-F238E27FC236}">
                    <a16:creationId xmlns:a16="http://schemas.microsoft.com/office/drawing/2014/main" id="{93C88155-BAF9-44FE-7C0D-135510AFACA6}"/>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49" name="Oval 248">
                <a:extLst>
                  <a:ext uri="{FF2B5EF4-FFF2-40B4-BE49-F238E27FC236}">
                    <a16:creationId xmlns:a16="http://schemas.microsoft.com/office/drawing/2014/main" id="{C49ED29E-631C-0D76-7049-59C5A57B168E}"/>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191" name="Group 190">
              <a:extLst>
                <a:ext uri="{FF2B5EF4-FFF2-40B4-BE49-F238E27FC236}">
                  <a16:creationId xmlns:a16="http://schemas.microsoft.com/office/drawing/2014/main" id="{FA6DFCB3-B1D7-2C38-D2B3-6A1109803962}"/>
                </a:ext>
              </a:extLst>
            </p:cNvPr>
            <p:cNvGrpSpPr/>
            <p:nvPr/>
          </p:nvGrpSpPr>
          <p:grpSpPr>
            <a:xfrm rot="5400000">
              <a:off x="4337718" y="922971"/>
              <a:ext cx="354068" cy="1514520"/>
              <a:chOff x="6633355" y="698930"/>
              <a:chExt cx="472090" cy="2019360"/>
            </a:xfrm>
          </p:grpSpPr>
          <p:sp>
            <p:nvSpPr>
              <p:cNvPr id="212" name="Oval 211">
                <a:extLst>
                  <a:ext uri="{FF2B5EF4-FFF2-40B4-BE49-F238E27FC236}">
                    <a16:creationId xmlns:a16="http://schemas.microsoft.com/office/drawing/2014/main" id="{08DFCFDA-CD8B-6106-DCAF-E8B7C610583F}"/>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3" name="Oval 212">
                <a:extLst>
                  <a:ext uri="{FF2B5EF4-FFF2-40B4-BE49-F238E27FC236}">
                    <a16:creationId xmlns:a16="http://schemas.microsoft.com/office/drawing/2014/main" id="{4A4834FC-60F5-2A3A-6D95-204CB34BBF06}"/>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4" name="Oval 213">
                <a:extLst>
                  <a:ext uri="{FF2B5EF4-FFF2-40B4-BE49-F238E27FC236}">
                    <a16:creationId xmlns:a16="http://schemas.microsoft.com/office/drawing/2014/main" id="{77DA08CA-FB0F-B18F-3ADB-45804FDB692B}"/>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5" name="Oval 214">
                <a:extLst>
                  <a:ext uri="{FF2B5EF4-FFF2-40B4-BE49-F238E27FC236}">
                    <a16:creationId xmlns:a16="http://schemas.microsoft.com/office/drawing/2014/main" id="{B5AC7BC0-5610-8142-22B6-2F618B0C8B58}"/>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6" name="Oval 215">
                <a:extLst>
                  <a:ext uri="{FF2B5EF4-FFF2-40B4-BE49-F238E27FC236}">
                    <a16:creationId xmlns:a16="http://schemas.microsoft.com/office/drawing/2014/main" id="{5AAE73EA-824A-4143-24BB-68F363CEF5F3}"/>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7" name="Oval 216">
                <a:extLst>
                  <a:ext uri="{FF2B5EF4-FFF2-40B4-BE49-F238E27FC236}">
                    <a16:creationId xmlns:a16="http://schemas.microsoft.com/office/drawing/2014/main" id="{1B6E3C78-F290-119B-C393-456D7F978A27}"/>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8" name="Oval 217">
                <a:extLst>
                  <a:ext uri="{FF2B5EF4-FFF2-40B4-BE49-F238E27FC236}">
                    <a16:creationId xmlns:a16="http://schemas.microsoft.com/office/drawing/2014/main" id="{372A1167-F704-3F88-EA02-8F8D0161E7D6}"/>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9" name="Oval 218">
                <a:extLst>
                  <a:ext uri="{FF2B5EF4-FFF2-40B4-BE49-F238E27FC236}">
                    <a16:creationId xmlns:a16="http://schemas.microsoft.com/office/drawing/2014/main" id="{CE4F341A-6474-592C-C83D-7088A1507119}"/>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0" name="Oval 219">
                <a:extLst>
                  <a:ext uri="{FF2B5EF4-FFF2-40B4-BE49-F238E27FC236}">
                    <a16:creationId xmlns:a16="http://schemas.microsoft.com/office/drawing/2014/main" id="{4128C254-0C97-6175-9CDA-1EEEFF4ECD1B}"/>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1" name="Oval 220">
                <a:extLst>
                  <a:ext uri="{FF2B5EF4-FFF2-40B4-BE49-F238E27FC236}">
                    <a16:creationId xmlns:a16="http://schemas.microsoft.com/office/drawing/2014/main" id="{E2B0068B-0F58-3C09-B036-BDA9DA6DA69D}"/>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2" name="Oval 221">
                <a:extLst>
                  <a:ext uri="{FF2B5EF4-FFF2-40B4-BE49-F238E27FC236}">
                    <a16:creationId xmlns:a16="http://schemas.microsoft.com/office/drawing/2014/main" id="{39E88C08-5161-7FAF-AAD4-CC59E64E7998}"/>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3" name="Oval 222">
                <a:extLst>
                  <a:ext uri="{FF2B5EF4-FFF2-40B4-BE49-F238E27FC236}">
                    <a16:creationId xmlns:a16="http://schemas.microsoft.com/office/drawing/2014/main" id="{94ED4A34-8983-EAA4-2D96-AF470C8E08AD}"/>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4" name="Oval 223">
                <a:extLst>
                  <a:ext uri="{FF2B5EF4-FFF2-40B4-BE49-F238E27FC236}">
                    <a16:creationId xmlns:a16="http://schemas.microsoft.com/office/drawing/2014/main" id="{2E801E96-BE66-A166-95D7-C9BA5B1D71B5}"/>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5" name="Oval 224">
                <a:extLst>
                  <a:ext uri="{FF2B5EF4-FFF2-40B4-BE49-F238E27FC236}">
                    <a16:creationId xmlns:a16="http://schemas.microsoft.com/office/drawing/2014/main" id="{F6197171-B179-4D8B-6395-26EAF57F2E0F}"/>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6" name="Oval 225">
                <a:extLst>
                  <a:ext uri="{FF2B5EF4-FFF2-40B4-BE49-F238E27FC236}">
                    <a16:creationId xmlns:a16="http://schemas.microsoft.com/office/drawing/2014/main" id="{6F07900D-61AE-A4BA-50D9-92CF8D6838CE}"/>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7" name="Oval 226">
                <a:extLst>
                  <a:ext uri="{FF2B5EF4-FFF2-40B4-BE49-F238E27FC236}">
                    <a16:creationId xmlns:a16="http://schemas.microsoft.com/office/drawing/2014/main" id="{253E50AF-E9BB-09B8-1153-80276F15A19A}"/>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8" name="Oval 227">
                <a:extLst>
                  <a:ext uri="{FF2B5EF4-FFF2-40B4-BE49-F238E27FC236}">
                    <a16:creationId xmlns:a16="http://schemas.microsoft.com/office/drawing/2014/main" id="{3F4D852E-D0D6-E5E6-D44F-8A78B8D92F75}"/>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29" name="Oval 228">
                <a:extLst>
                  <a:ext uri="{FF2B5EF4-FFF2-40B4-BE49-F238E27FC236}">
                    <a16:creationId xmlns:a16="http://schemas.microsoft.com/office/drawing/2014/main" id="{57C68F4A-32FB-685B-4590-BA695E203D7B}"/>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30" name="Oval 229">
                <a:extLst>
                  <a:ext uri="{FF2B5EF4-FFF2-40B4-BE49-F238E27FC236}">
                    <a16:creationId xmlns:a16="http://schemas.microsoft.com/office/drawing/2014/main" id="{52C25AAB-388A-E714-2B70-A936B598F414}"/>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192" name="Group 191">
              <a:extLst>
                <a:ext uri="{FF2B5EF4-FFF2-40B4-BE49-F238E27FC236}">
                  <a16:creationId xmlns:a16="http://schemas.microsoft.com/office/drawing/2014/main" id="{DF260A0A-A64E-E9AF-E7C1-917E43201E30}"/>
                </a:ext>
              </a:extLst>
            </p:cNvPr>
            <p:cNvGrpSpPr/>
            <p:nvPr/>
          </p:nvGrpSpPr>
          <p:grpSpPr>
            <a:xfrm rot="5400000">
              <a:off x="4392732" y="421983"/>
              <a:ext cx="354068" cy="1514520"/>
              <a:chOff x="6633355" y="698930"/>
              <a:chExt cx="472090" cy="2019360"/>
            </a:xfrm>
          </p:grpSpPr>
          <p:sp>
            <p:nvSpPr>
              <p:cNvPr id="193" name="Oval 192">
                <a:extLst>
                  <a:ext uri="{FF2B5EF4-FFF2-40B4-BE49-F238E27FC236}">
                    <a16:creationId xmlns:a16="http://schemas.microsoft.com/office/drawing/2014/main" id="{2A050E94-2625-C2CC-E27F-3113934A55D4}"/>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4" name="Oval 193">
                <a:extLst>
                  <a:ext uri="{FF2B5EF4-FFF2-40B4-BE49-F238E27FC236}">
                    <a16:creationId xmlns:a16="http://schemas.microsoft.com/office/drawing/2014/main" id="{B3E59F20-B05C-7111-D800-5AA37E4026B9}"/>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5" name="Oval 194">
                <a:extLst>
                  <a:ext uri="{FF2B5EF4-FFF2-40B4-BE49-F238E27FC236}">
                    <a16:creationId xmlns:a16="http://schemas.microsoft.com/office/drawing/2014/main" id="{70DECAAE-652C-D336-A6EE-B0FE4DED3E61}"/>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6" name="Oval 195">
                <a:extLst>
                  <a:ext uri="{FF2B5EF4-FFF2-40B4-BE49-F238E27FC236}">
                    <a16:creationId xmlns:a16="http://schemas.microsoft.com/office/drawing/2014/main" id="{C05490E7-627E-CD7E-7669-9515667C927B}"/>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7" name="Oval 196">
                <a:extLst>
                  <a:ext uri="{FF2B5EF4-FFF2-40B4-BE49-F238E27FC236}">
                    <a16:creationId xmlns:a16="http://schemas.microsoft.com/office/drawing/2014/main" id="{A8BC32A4-4598-4DAF-666B-EAD2853804BD}"/>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8" name="Oval 197">
                <a:extLst>
                  <a:ext uri="{FF2B5EF4-FFF2-40B4-BE49-F238E27FC236}">
                    <a16:creationId xmlns:a16="http://schemas.microsoft.com/office/drawing/2014/main" id="{919532C7-F268-834D-89D2-E0BE92DAAC3A}"/>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199" name="Oval 198">
                <a:extLst>
                  <a:ext uri="{FF2B5EF4-FFF2-40B4-BE49-F238E27FC236}">
                    <a16:creationId xmlns:a16="http://schemas.microsoft.com/office/drawing/2014/main" id="{FDB8B385-14AF-23A6-4387-BB1F7C6615A0}"/>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0" name="Oval 199">
                <a:extLst>
                  <a:ext uri="{FF2B5EF4-FFF2-40B4-BE49-F238E27FC236}">
                    <a16:creationId xmlns:a16="http://schemas.microsoft.com/office/drawing/2014/main" id="{86344CC8-C90D-5BB0-593A-4706CF037D64}"/>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1" name="Oval 200">
                <a:extLst>
                  <a:ext uri="{FF2B5EF4-FFF2-40B4-BE49-F238E27FC236}">
                    <a16:creationId xmlns:a16="http://schemas.microsoft.com/office/drawing/2014/main" id="{1C1B81EB-71EF-CC8D-A395-FF395792C5D2}"/>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2" name="Oval 201">
                <a:extLst>
                  <a:ext uri="{FF2B5EF4-FFF2-40B4-BE49-F238E27FC236}">
                    <a16:creationId xmlns:a16="http://schemas.microsoft.com/office/drawing/2014/main" id="{6CE33AA1-AA5B-0779-7FDD-511715CAD229}"/>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3" name="Oval 202">
                <a:extLst>
                  <a:ext uri="{FF2B5EF4-FFF2-40B4-BE49-F238E27FC236}">
                    <a16:creationId xmlns:a16="http://schemas.microsoft.com/office/drawing/2014/main" id="{46CDE945-FDD1-C410-2A84-BFD4FFC182E1}"/>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4" name="Oval 203">
                <a:extLst>
                  <a:ext uri="{FF2B5EF4-FFF2-40B4-BE49-F238E27FC236}">
                    <a16:creationId xmlns:a16="http://schemas.microsoft.com/office/drawing/2014/main" id="{ADC0F725-430B-8A8F-C400-E701C11D5742}"/>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5" name="Oval 204">
                <a:extLst>
                  <a:ext uri="{FF2B5EF4-FFF2-40B4-BE49-F238E27FC236}">
                    <a16:creationId xmlns:a16="http://schemas.microsoft.com/office/drawing/2014/main" id="{3B95B3BA-54C5-9586-E38D-15BCC4606219}"/>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6" name="Oval 205">
                <a:extLst>
                  <a:ext uri="{FF2B5EF4-FFF2-40B4-BE49-F238E27FC236}">
                    <a16:creationId xmlns:a16="http://schemas.microsoft.com/office/drawing/2014/main" id="{6CFEE5C7-72B0-0092-398F-D65D3D306642}"/>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7" name="Oval 206">
                <a:extLst>
                  <a:ext uri="{FF2B5EF4-FFF2-40B4-BE49-F238E27FC236}">
                    <a16:creationId xmlns:a16="http://schemas.microsoft.com/office/drawing/2014/main" id="{09C0C4E3-2D17-4CAE-91E4-389B79666CBF}"/>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8" name="Oval 207">
                <a:extLst>
                  <a:ext uri="{FF2B5EF4-FFF2-40B4-BE49-F238E27FC236}">
                    <a16:creationId xmlns:a16="http://schemas.microsoft.com/office/drawing/2014/main" id="{AAFFDA3E-2A38-1A89-20EB-79013C14B405}"/>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09" name="Oval 208">
                <a:extLst>
                  <a:ext uri="{FF2B5EF4-FFF2-40B4-BE49-F238E27FC236}">
                    <a16:creationId xmlns:a16="http://schemas.microsoft.com/office/drawing/2014/main" id="{51D34787-D0CF-A4F7-810D-DDFB2A8DD81A}"/>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0" name="Oval 209">
                <a:extLst>
                  <a:ext uri="{FF2B5EF4-FFF2-40B4-BE49-F238E27FC236}">
                    <a16:creationId xmlns:a16="http://schemas.microsoft.com/office/drawing/2014/main" id="{50276A72-1D44-37F6-F087-47385F17D556}"/>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11" name="Oval 210">
                <a:extLst>
                  <a:ext uri="{FF2B5EF4-FFF2-40B4-BE49-F238E27FC236}">
                    <a16:creationId xmlns:a16="http://schemas.microsoft.com/office/drawing/2014/main" id="{47F8E528-3E71-7A76-12EA-58278336B966}"/>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grpSp>
        <p:nvGrpSpPr>
          <p:cNvPr id="250" name="Group 249">
            <a:extLst>
              <a:ext uri="{FF2B5EF4-FFF2-40B4-BE49-F238E27FC236}">
                <a16:creationId xmlns:a16="http://schemas.microsoft.com/office/drawing/2014/main" id="{10BD0F85-F172-0290-31EB-66E935708203}"/>
              </a:ext>
            </a:extLst>
          </p:cNvPr>
          <p:cNvGrpSpPr/>
          <p:nvPr/>
        </p:nvGrpSpPr>
        <p:grpSpPr>
          <a:xfrm>
            <a:off x="5144545" y="4930389"/>
            <a:ext cx="1569534" cy="1339090"/>
            <a:chOff x="3757492" y="1002209"/>
            <a:chExt cx="1569534" cy="1339090"/>
          </a:xfrm>
        </p:grpSpPr>
        <p:grpSp>
          <p:nvGrpSpPr>
            <p:cNvPr id="251" name="Group 250">
              <a:extLst>
                <a:ext uri="{FF2B5EF4-FFF2-40B4-BE49-F238E27FC236}">
                  <a16:creationId xmlns:a16="http://schemas.microsoft.com/office/drawing/2014/main" id="{2B3EEB28-31B1-15F1-0A5C-455BF78D7BA7}"/>
                </a:ext>
              </a:extLst>
            </p:cNvPr>
            <p:cNvGrpSpPr/>
            <p:nvPr/>
          </p:nvGrpSpPr>
          <p:grpSpPr>
            <a:xfrm rot="5400000">
              <a:off x="4384531" y="1407005"/>
              <a:ext cx="354068" cy="1514520"/>
              <a:chOff x="6633355" y="698930"/>
              <a:chExt cx="472090" cy="2019360"/>
            </a:xfrm>
          </p:grpSpPr>
          <p:sp>
            <p:nvSpPr>
              <p:cNvPr id="292" name="Oval 291">
                <a:extLst>
                  <a:ext uri="{FF2B5EF4-FFF2-40B4-BE49-F238E27FC236}">
                    <a16:creationId xmlns:a16="http://schemas.microsoft.com/office/drawing/2014/main" id="{22164CFC-C311-26DA-BD93-A9F2574CAC30}"/>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3" name="Oval 292">
                <a:extLst>
                  <a:ext uri="{FF2B5EF4-FFF2-40B4-BE49-F238E27FC236}">
                    <a16:creationId xmlns:a16="http://schemas.microsoft.com/office/drawing/2014/main" id="{22CE2B84-BFA2-AA9A-1F6D-C15F44E3CE49}"/>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4" name="Oval 293">
                <a:extLst>
                  <a:ext uri="{FF2B5EF4-FFF2-40B4-BE49-F238E27FC236}">
                    <a16:creationId xmlns:a16="http://schemas.microsoft.com/office/drawing/2014/main" id="{714F0E42-EBCD-1301-F079-9C2A27D997A8}"/>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5" name="Oval 294">
                <a:extLst>
                  <a:ext uri="{FF2B5EF4-FFF2-40B4-BE49-F238E27FC236}">
                    <a16:creationId xmlns:a16="http://schemas.microsoft.com/office/drawing/2014/main" id="{E3F67A30-D75B-F8C3-B3D3-58A1BD8356DA}"/>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6" name="Oval 295">
                <a:extLst>
                  <a:ext uri="{FF2B5EF4-FFF2-40B4-BE49-F238E27FC236}">
                    <a16:creationId xmlns:a16="http://schemas.microsoft.com/office/drawing/2014/main" id="{385872EB-5F0C-6148-2566-A0A3A077FFBF}"/>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7" name="Oval 296">
                <a:extLst>
                  <a:ext uri="{FF2B5EF4-FFF2-40B4-BE49-F238E27FC236}">
                    <a16:creationId xmlns:a16="http://schemas.microsoft.com/office/drawing/2014/main" id="{063BBD34-B78D-3539-E9D9-EF9C74C42502}"/>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8" name="Oval 297">
                <a:extLst>
                  <a:ext uri="{FF2B5EF4-FFF2-40B4-BE49-F238E27FC236}">
                    <a16:creationId xmlns:a16="http://schemas.microsoft.com/office/drawing/2014/main" id="{96097405-58BF-CD90-86F5-D7F0B4DDC148}"/>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9" name="Oval 298">
                <a:extLst>
                  <a:ext uri="{FF2B5EF4-FFF2-40B4-BE49-F238E27FC236}">
                    <a16:creationId xmlns:a16="http://schemas.microsoft.com/office/drawing/2014/main" id="{4F35A41A-F231-7CF7-DEA7-78ED283EF5AF}"/>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0" name="Oval 299">
                <a:extLst>
                  <a:ext uri="{FF2B5EF4-FFF2-40B4-BE49-F238E27FC236}">
                    <a16:creationId xmlns:a16="http://schemas.microsoft.com/office/drawing/2014/main" id="{B67652D5-42A8-89AC-F1FA-753F6D2A0A25}"/>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1" name="Oval 300">
                <a:extLst>
                  <a:ext uri="{FF2B5EF4-FFF2-40B4-BE49-F238E27FC236}">
                    <a16:creationId xmlns:a16="http://schemas.microsoft.com/office/drawing/2014/main" id="{24D9247D-3F73-8CA9-9770-90FDE2B1F936}"/>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2" name="Oval 301">
                <a:extLst>
                  <a:ext uri="{FF2B5EF4-FFF2-40B4-BE49-F238E27FC236}">
                    <a16:creationId xmlns:a16="http://schemas.microsoft.com/office/drawing/2014/main" id="{3AE17D0E-4FCF-EBEB-59C8-C3EDD36FCD75}"/>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3" name="Oval 302">
                <a:extLst>
                  <a:ext uri="{FF2B5EF4-FFF2-40B4-BE49-F238E27FC236}">
                    <a16:creationId xmlns:a16="http://schemas.microsoft.com/office/drawing/2014/main" id="{5130D884-61CC-EAF0-7AF0-EB1F8659EA79}"/>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4" name="Oval 303">
                <a:extLst>
                  <a:ext uri="{FF2B5EF4-FFF2-40B4-BE49-F238E27FC236}">
                    <a16:creationId xmlns:a16="http://schemas.microsoft.com/office/drawing/2014/main" id="{2D82E203-6CC2-3ED8-D886-EAF5CCDD9774}"/>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5" name="Oval 304">
                <a:extLst>
                  <a:ext uri="{FF2B5EF4-FFF2-40B4-BE49-F238E27FC236}">
                    <a16:creationId xmlns:a16="http://schemas.microsoft.com/office/drawing/2014/main" id="{9182726C-06EE-C844-58D6-E0E3AF1A52E2}"/>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6" name="Oval 305">
                <a:extLst>
                  <a:ext uri="{FF2B5EF4-FFF2-40B4-BE49-F238E27FC236}">
                    <a16:creationId xmlns:a16="http://schemas.microsoft.com/office/drawing/2014/main" id="{A4B241E1-95D0-2A32-C1DF-E87B908C1DA7}"/>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7" name="Oval 306">
                <a:extLst>
                  <a:ext uri="{FF2B5EF4-FFF2-40B4-BE49-F238E27FC236}">
                    <a16:creationId xmlns:a16="http://schemas.microsoft.com/office/drawing/2014/main" id="{FFB92B7F-4BAB-890D-B4FA-64C310C94773}"/>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8" name="Oval 307">
                <a:extLst>
                  <a:ext uri="{FF2B5EF4-FFF2-40B4-BE49-F238E27FC236}">
                    <a16:creationId xmlns:a16="http://schemas.microsoft.com/office/drawing/2014/main" id="{EC97DAA2-D68E-66CC-6025-082A2CFFA6A8}"/>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09" name="Oval 308">
                <a:extLst>
                  <a:ext uri="{FF2B5EF4-FFF2-40B4-BE49-F238E27FC236}">
                    <a16:creationId xmlns:a16="http://schemas.microsoft.com/office/drawing/2014/main" id="{1AA89925-74BF-1C4C-4CC5-3BFFBEB7E9D2}"/>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310" name="Oval 309">
                <a:extLst>
                  <a:ext uri="{FF2B5EF4-FFF2-40B4-BE49-F238E27FC236}">
                    <a16:creationId xmlns:a16="http://schemas.microsoft.com/office/drawing/2014/main" id="{BEA34CA0-632E-0E99-6BB3-BE0C3DDC55B5}"/>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252" name="Group 251">
              <a:extLst>
                <a:ext uri="{FF2B5EF4-FFF2-40B4-BE49-F238E27FC236}">
                  <a16:creationId xmlns:a16="http://schemas.microsoft.com/office/drawing/2014/main" id="{6BFB43EE-9F85-BF75-D6C9-C98D0783A687}"/>
                </a:ext>
              </a:extLst>
            </p:cNvPr>
            <p:cNvGrpSpPr/>
            <p:nvPr/>
          </p:nvGrpSpPr>
          <p:grpSpPr>
            <a:xfrm rot="5400000">
              <a:off x="4337718" y="922971"/>
              <a:ext cx="354068" cy="1514520"/>
              <a:chOff x="6633355" y="698930"/>
              <a:chExt cx="472090" cy="2019360"/>
            </a:xfrm>
          </p:grpSpPr>
          <p:sp>
            <p:nvSpPr>
              <p:cNvPr id="273" name="Oval 272">
                <a:extLst>
                  <a:ext uri="{FF2B5EF4-FFF2-40B4-BE49-F238E27FC236}">
                    <a16:creationId xmlns:a16="http://schemas.microsoft.com/office/drawing/2014/main" id="{5F644AC3-1B41-8DDC-9455-95860B680C98}"/>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4" name="Oval 273">
                <a:extLst>
                  <a:ext uri="{FF2B5EF4-FFF2-40B4-BE49-F238E27FC236}">
                    <a16:creationId xmlns:a16="http://schemas.microsoft.com/office/drawing/2014/main" id="{C6B8BAC5-0289-686F-F57E-3C34BF401ED6}"/>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5" name="Oval 274">
                <a:extLst>
                  <a:ext uri="{FF2B5EF4-FFF2-40B4-BE49-F238E27FC236}">
                    <a16:creationId xmlns:a16="http://schemas.microsoft.com/office/drawing/2014/main" id="{34B457BA-FF9C-6753-E978-4F791934F9CF}"/>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6" name="Oval 275">
                <a:extLst>
                  <a:ext uri="{FF2B5EF4-FFF2-40B4-BE49-F238E27FC236}">
                    <a16:creationId xmlns:a16="http://schemas.microsoft.com/office/drawing/2014/main" id="{E08A3012-627B-B77E-688A-4B82219E76C2}"/>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7" name="Oval 276">
                <a:extLst>
                  <a:ext uri="{FF2B5EF4-FFF2-40B4-BE49-F238E27FC236}">
                    <a16:creationId xmlns:a16="http://schemas.microsoft.com/office/drawing/2014/main" id="{118FD334-C423-B6A0-E824-A568CDE0682A}"/>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8" name="Oval 277">
                <a:extLst>
                  <a:ext uri="{FF2B5EF4-FFF2-40B4-BE49-F238E27FC236}">
                    <a16:creationId xmlns:a16="http://schemas.microsoft.com/office/drawing/2014/main" id="{18A3A95E-7F7D-8561-B609-4F297E5EDE3E}"/>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9" name="Oval 278">
                <a:extLst>
                  <a:ext uri="{FF2B5EF4-FFF2-40B4-BE49-F238E27FC236}">
                    <a16:creationId xmlns:a16="http://schemas.microsoft.com/office/drawing/2014/main" id="{051BD7D7-12FD-C90D-D894-3FEDF71F4581}"/>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0" name="Oval 279">
                <a:extLst>
                  <a:ext uri="{FF2B5EF4-FFF2-40B4-BE49-F238E27FC236}">
                    <a16:creationId xmlns:a16="http://schemas.microsoft.com/office/drawing/2014/main" id="{89B16682-A03E-E2C3-175D-A469C80F3892}"/>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1" name="Oval 280">
                <a:extLst>
                  <a:ext uri="{FF2B5EF4-FFF2-40B4-BE49-F238E27FC236}">
                    <a16:creationId xmlns:a16="http://schemas.microsoft.com/office/drawing/2014/main" id="{5209D1BE-0106-C085-560F-AA21CE78CA5C}"/>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2" name="Oval 281">
                <a:extLst>
                  <a:ext uri="{FF2B5EF4-FFF2-40B4-BE49-F238E27FC236}">
                    <a16:creationId xmlns:a16="http://schemas.microsoft.com/office/drawing/2014/main" id="{62FE378B-B9EE-FAAE-7A9D-2653B0C0EC8C}"/>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3" name="Oval 282">
                <a:extLst>
                  <a:ext uri="{FF2B5EF4-FFF2-40B4-BE49-F238E27FC236}">
                    <a16:creationId xmlns:a16="http://schemas.microsoft.com/office/drawing/2014/main" id="{6010B128-1057-21F2-4ED2-11FAEB6D7736}"/>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4" name="Oval 283">
                <a:extLst>
                  <a:ext uri="{FF2B5EF4-FFF2-40B4-BE49-F238E27FC236}">
                    <a16:creationId xmlns:a16="http://schemas.microsoft.com/office/drawing/2014/main" id="{704CDE4E-5EEC-2F54-943E-D885B4B3C473}"/>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5" name="Oval 284">
                <a:extLst>
                  <a:ext uri="{FF2B5EF4-FFF2-40B4-BE49-F238E27FC236}">
                    <a16:creationId xmlns:a16="http://schemas.microsoft.com/office/drawing/2014/main" id="{47CBC26C-35BD-BACF-FA05-D6C7D75E0220}"/>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6" name="Oval 285">
                <a:extLst>
                  <a:ext uri="{FF2B5EF4-FFF2-40B4-BE49-F238E27FC236}">
                    <a16:creationId xmlns:a16="http://schemas.microsoft.com/office/drawing/2014/main" id="{AB7D8B04-AF0F-B86F-DB15-C61613964375}"/>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7" name="Oval 286">
                <a:extLst>
                  <a:ext uri="{FF2B5EF4-FFF2-40B4-BE49-F238E27FC236}">
                    <a16:creationId xmlns:a16="http://schemas.microsoft.com/office/drawing/2014/main" id="{DE73999C-F0D7-3F8A-85DC-F0DF474FE771}"/>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8" name="Oval 287">
                <a:extLst>
                  <a:ext uri="{FF2B5EF4-FFF2-40B4-BE49-F238E27FC236}">
                    <a16:creationId xmlns:a16="http://schemas.microsoft.com/office/drawing/2014/main" id="{F68B6EA3-EFE2-0839-B319-3028082F655C}"/>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89" name="Oval 288">
                <a:extLst>
                  <a:ext uri="{FF2B5EF4-FFF2-40B4-BE49-F238E27FC236}">
                    <a16:creationId xmlns:a16="http://schemas.microsoft.com/office/drawing/2014/main" id="{2122B397-7055-F878-4715-16B67AAFE934}"/>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0" name="Oval 289">
                <a:extLst>
                  <a:ext uri="{FF2B5EF4-FFF2-40B4-BE49-F238E27FC236}">
                    <a16:creationId xmlns:a16="http://schemas.microsoft.com/office/drawing/2014/main" id="{B49F001B-0627-7A15-7023-726E81F2C3AC}"/>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91" name="Oval 290">
                <a:extLst>
                  <a:ext uri="{FF2B5EF4-FFF2-40B4-BE49-F238E27FC236}">
                    <a16:creationId xmlns:a16="http://schemas.microsoft.com/office/drawing/2014/main" id="{9A12E6AA-0AC9-5243-BA44-36EFDE00D9EB}"/>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nvGrpSpPr>
            <p:cNvPr id="253" name="Group 252">
              <a:extLst>
                <a:ext uri="{FF2B5EF4-FFF2-40B4-BE49-F238E27FC236}">
                  <a16:creationId xmlns:a16="http://schemas.microsoft.com/office/drawing/2014/main" id="{6C6C1329-D896-C892-DB4A-0D096ADF2955}"/>
                </a:ext>
              </a:extLst>
            </p:cNvPr>
            <p:cNvGrpSpPr/>
            <p:nvPr/>
          </p:nvGrpSpPr>
          <p:grpSpPr>
            <a:xfrm rot="5400000">
              <a:off x="4392732" y="421983"/>
              <a:ext cx="354068" cy="1514520"/>
              <a:chOff x="6633355" y="698930"/>
              <a:chExt cx="472090" cy="2019360"/>
            </a:xfrm>
          </p:grpSpPr>
          <p:sp>
            <p:nvSpPr>
              <p:cNvPr id="254" name="Oval 253">
                <a:extLst>
                  <a:ext uri="{FF2B5EF4-FFF2-40B4-BE49-F238E27FC236}">
                    <a16:creationId xmlns:a16="http://schemas.microsoft.com/office/drawing/2014/main" id="{08F382E0-BF13-C72A-8003-B4D35B999D20}"/>
                  </a:ext>
                </a:extLst>
              </p:cNvPr>
              <p:cNvSpPr/>
              <p:nvPr/>
            </p:nvSpPr>
            <p:spPr>
              <a:xfrm flipH="1">
                <a:off x="6656277" y="129234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55" name="Oval 254">
                <a:extLst>
                  <a:ext uri="{FF2B5EF4-FFF2-40B4-BE49-F238E27FC236}">
                    <a16:creationId xmlns:a16="http://schemas.microsoft.com/office/drawing/2014/main" id="{AFD49680-18C2-07C1-FEFB-0A00F72AFC22}"/>
                  </a:ext>
                </a:extLst>
              </p:cNvPr>
              <p:cNvSpPr/>
              <p:nvPr/>
            </p:nvSpPr>
            <p:spPr>
              <a:xfrm flipH="1">
                <a:off x="6804687" y="2227517"/>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56" name="Oval 255">
                <a:extLst>
                  <a:ext uri="{FF2B5EF4-FFF2-40B4-BE49-F238E27FC236}">
                    <a16:creationId xmlns:a16="http://schemas.microsoft.com/office/drawing/2014/main" id="{63F4905D-12F4-DC80-5803-2CD3CE499A13}"/>
                  </a:ext>
                </a:extLst>
              </p:cNvPr>
              <p:cNvSpPr/>
              <p:nvPr/>
            </p:nvSpPr>
            <p:spPr>
              <a:xfrm flipH="1">
                <a:off x="6800266" y="1156814"/>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57" name="Oval 256">
                <a:extLst>
                  <a:ext uri="{FF2B5EF4-FFF2-40B4-BE49-F238E27FC236}">
                    <a16:creationId xmlns:a16="http://schemas.microsoft.com/office/drawing/2014/main" id="{5836D09E-457F-94CB-8344-AAAE59CA00BD}"/>
                  </a:ext>
                </a:extLst>
              </p:cNvPr>
              <p:cNvSpPr/>
              <p:nvPr/>
            </p:nvSpPr>
            <p:spPr>
              <a:xfrm flipH="1">
                <a:off x="6701447" y="1551879"/>
                <a:ext cx="266735" cy="26851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58" name="Oval 257">
                <a:extLst>
                  <a:ext uri="{FF2B5EF4-FFF2-40B4-BE49-F238E27FC236}">
                    <a16:creationId xmlns:a16="http://schemas.microsoft.com/office/drawing/2014/main" id="{450E80BC-4F35-65C0-B006-66691EBE5BE5}"/>
                  </a:ext>
                </a:extLst>
              </p:cNvPr>
              <p:cNvSpPr/>
              <p:nvPr/>
            </p:nvSpPr>
            <p:spPr>
              <a:xfrm flipH="1">
                <a:off x="6661767" y="2053673"/>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59" name="Oval 258">
                <a:extLst>
                  <a:ext uri="{FF2B5EF4-FFF2-40B4-BE49-F238E27FC236}">
                    <a16:creationId xmlns:a16="http://schemas.microsoft.com/office/drawing/2014/main" id="{5A1A60D9-2156-84C4-FD84-ADC61C0AF2DC}"/>
                  </a:ext>
                </a:extLst>
              </p:cNvPr>
              <p:cNvSpPr/>
              <p:nvPr/>
            </p:nvSpPr>
            <p:spPr>
              <a:xfrm flipH="1">
                <a:off x="6633355" y="698930"/>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0" name="Oval 259">
                <a:extLst>
                  <a:ext uri="{FF2B5EF4-FFF2-40B4-BE49-F238E27FC236}">
                    <a16:creationId xmlns:a16="http://schemas.microsoft.com/office/drawing/2014/main" id="{7D93D920-C113-2F8C-83D1-6044900E93BE}"/>
                  </a:ext>
                </a:extLst>
              </p:cNvPr>
              <p:cNvSpPr/>
              <p:nvPr/>
            </p:nvSpPr>
            <p:spPr>
              <a:xfrm flipH="1">
                <a:off x="6689512" y="11951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1" name="Oval 260">
                <a:extLst>
                  <a:ext uri="{FF2B5EF4-FFF2-40B4-BE49-F238E27FC236}">
                    <a16:creationId xmlns:a16="http://schemas.microsoft.com/office/drawing/2014/main" id="{226143A3-09BB-86D1-F33B-9015E921D6AD}"/>
                  </a:ext>
                </a:extLst>
              </p:cNvPr>
              <p:cNvSpPr/>
              <p:nvPr/>
            </p:nvSpPr>
            <p:spPr>
              <a:xfrm flipH="1">
                <a:off x="6671595" y="1778520"/>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2" name="Oval 261">
                <a:extLst>
                  <a:ext uri="{FF2B5EF4-FFF2-40B4-BE49-F238E27FC236}">
                    <a16:creationId xmlns:a16="http://schemas.microsoft.com/office/drawing/2014/main" id="{9955E75E-31D4-EAF3-C036-27D0158E157F}"/>
                  </a:ext>
                </a:extLst>
              </p:cNvPr>
              <p:cNvSpPr/>
              <p:nvPr/>
            </p:nvSpPr>
            <p:spPr>
              <a:xfrm flipH="1">
                <a:off x="6677454" y="2006418"/>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3" name="Oval 262">
                <a:extLst>
                  <a:ext uri="{FF2B5EF4-FFF2-40B4-BE49-F238E27FC236}">
                    <a16:creationId xmlns:a16="http://schemas.microsoft.com/office/drawing/2014/main" id="{DEA1A056-6D2B-CF4E-5D18-69D5D6A3867C}"/>
                  </a:ext>
                </a:extLst>
              </p:cNvPr>
              <p:cNvSpPr/>
              <p:nvPr/>
            </p:nvSpPr>
            <p:spPr>
              <a:xfrm flipH="1">
                <a:off x="6794053" y="878592"/>
                <a:ext cx="266735" cy="11299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4" name="Oval 263">
                <a:extLst>
                  <a:ext uri="{FF2B5EF4-FFF2-40B4-BE49-F238E27FC236}">
                    <a16:creationId xmlns:a16="http://schemas.microsoft.com/office/drawing/2014/main" id="{D612FA96-DEF4-2843-928C-15BFF75EE8ED}"/>
                  </a:ext>
                </a:extLst>
              </p:cNvPr>
              <p:cNvSpPr/>
              <p:nvPr/>
            </p:nvSpPr>
            <p:spPr>
              <a:xfrm flipH="1">
                <a:off x="6765533" y="135064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5" name="Oval 264">
                <a:extLst>
                  <a:ext uri="{FF2B5EF4-FFF2-40B4-BE49-F238E27FC236}">
                    <a16:creationId xmlns:a16="http://schemas.microsoft.com/office/drawing/2014/main" id="{B9742E80-BF1E-457D-0D16-837A75F6C413}"/>
                  </a:ext>
                </a:extLst>
              </p:cNvPr>
              <p:cNvSpPr/>
              <p:nvPr/>
            </p:nvSpPr>
            <p:spPr>
              <a:xfrm rot="17657261" flipH="1">
                <a:off x="6924316" y="2446378"/>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6" name="Oval 265">
                <a:extLst>
                  <a:ext uri="{FF2B5EF4-FFF2-40B4-BE49-F238E27FC236}">
                    <a16:creationId xmlns:a16="http://schemas.microsoft.com/office/drawing/2014/main" id="{BE8E6094-B390-3010-57B6-B08D95FAF5C7}"/>
                  </a:ext>
                </a:extLst>
              </p:cNvPr>
              <p:cNvSpPr/>
              <p:nvPr/>
            </p:nvSpPr>
            <p:spPr>
              <a:xfrm rot="17657261" flipH="1">
                <a:off x="6864370" y="1687206"/>
                <a:ext cx="155584" cy="160282"/>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7" name="Oval 266">
                <a:extLst>
                  <a:ext uri="{FF2B5EF4-FFF2-40B4-BE49-F238E27FC236}">
                    <a16:creationId xmlns:a16="http://schemas.microsoft.com/office/drawing/2014/main" id="{A6B4811F-9070-A48E-3CBF-DEABE1B96CB1}"/>
                  </a:ext>
                </a:extLst>
              </p:cNvPr>
              <p:cNvSpPr/>
              <p:nvPr/>
            </p:nvSpPr>
            <p:spPr>
              <a:xfrm flipH="1">
                <a:off x="6730243" y="1798891"/>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8" name="Oval 267">
                <a:extLst>
                  <a:ext uri="{FF2B5EF4-FFF2-40B4-BE49-F238E27FC236}">
                    <a16:creationId xmlns:a16="http://schemas.microsoft.com/office/drawing/2014/main" id="{457401B1-FB7D-B836-7328-8FCDA0CD1728}"/>
                  </a:ext>
                </a:extLst>
              </p:cNvPr>
              <p:cNvSpPr/>
              <p:nvPr/>
            </p:nvSpPr>
            <p:spPr>
              <a:xfrm flipH="1">
                <a:off x="6689461" y="2391507"/>
                <a:ext cx="339912" cy="32678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69" name="Oval 268">
                <a:extLst>
                  <a:ext uri="{FF2B5EF4-FFF2-40B4-BE49-F238E27FC236}">
                    <a16:creationId xmlns:a16="http://schemas.microsoft.com/office/drawing/2014/main" id="{2BAFD86B-B7BB-9817-CB54-C5D74170CB70}"/>
                  </a:ext>
                </a:extLst>
              </p:cNvPr>
              <p:cNvSpPr/>
              <p:nvPr/>
            </p:nvSpPr>
            <p:spPr>
              <a:xfrm flipH="1">
                <a:off x="6653139" y="2346202"/>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0" name="Oval 269">
                <a:extLst>
                  <a:ext uri="{FF2B5EF4-FFF2-40B4-BE49-F238E27FC236}">
                    <a16:creationId xmlns:a16="http://schemas.microsoft.com/office/drawing/2014/main" id="{2FAB8012-1894-39BD-3055-1EE20AEB3A94}"/>
                  </a:ext>
                </a:extLst>
              </p:cNvPr>
              <p:cNvSpPr/>
              <p:nvPr/>
            </p:nvSpPr>
            <p:spPr>
              <a:xfrm flipH="1">
                <a:off x="6894661" y="2041274"/>
                <a:ext cx="188410" cy="132355"/>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1" name="Oval 270">
                <a:extLst>
                  <a:ext uri="{FF2B5EF4-FFF2-40B4-BE49-F238E27FC236}">
                    <a16:creationId xmlns:a16="http://schemas.microsoft.com/office/drawing/2014/main" id="{BA5E711D-A9D8-430C-F60C-C2D07FC156A0}"/>
                  </a:ext>
                </a:extLst>
              </p:cNvPr>
              <p:cNvSpPr/>
              <p:nvPr/>
            </p:nvSpPr>
            <p:spPr>
              <a:xfrm flipH="1">
                <a:off x="6762595" y="714453"/>
                <a:ext cx="273202" cy="264773"/>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
            <p:nvSpPr>
              <p:cNvPr id="272" name="Oval 271">
                <a:extLst>
                  <a:ext uri="{FF2B5EF4-FFF2-40B4-BE49-F238E27FC236}">
                    <a16:creationId xmlns:a16="http://schemas.microsoft.com/office/drawing/2014/main" id="{9348B064-481D-0BD3-A8AB-9B844BEFB61E}"/>
                  </a:ext>
                </a:extLst>
              </p:cNvPr>
              <p:cNvSpPr/>
              <p:nvPr/>
            </p:nvSpPr>
            <p:spPr>
              <a:xfrm flipH="1">
                <a:off x="6661727" y="889457"/>
                <a:ext cx="348151" cy="322231"/>
              </a:xfrm>
              <a:prstGeom prst="ellipse">
                <a:avLst/>
              </a:prstGeom>
              <a:solidFill>
                <a:srgbClr val="996633"/>
              </a:solidFill>
              <a:ln w="3175" cap="rnd" cmpd="sng" algn="ctr">
                <a:solidFill>
                  <a:srgbClr val="663300"/>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grpSp>
      </p:grpSp>
      <p:sp>
        <p:nvSpPr>
          <p:cNvPr id="2" name="Rectangle 1">
            <a:extLst>
              <a:ext uri="{FF2B5EF4-FFF2-40B4-BE49-F238E27FC236}">
                <a16:creationId xmlns:a16="http://schemas.microsoft.com/office/drawing/2014/main" id="{69E6B4EF-8632-8D8C-FAED-DFCADC3947F3}"/>
              </a:ext>
            </a:extLst>
          </p:cNvPr>
          <p:cNvSpPr/>
          <p:nvPr/>
        </p:nvSpPr>
        <p:spPr>
          <a:xfrm>
            <a:off x="5095030" y="2643693"/>
            <a:ext cx="1704162" cy="1775486"/>
          </a:xfrm>
          <a:prstGeom prst="rect">
            <a:avLst/>
          </a:prstGeom>
          <a:solidFill>
            <a:sysClr val="window" lastClr="FFFFFF">
              <a:lumMod val="75000"/>
            </a:sysClr>
          </a:solidFill>
          <a:ln w="15875" cap="rnd" cmpd="sng" algn="ctr">
            <a:solidFill>
              <a:sysClr val="window" lastClr="FFFFFF">
                <a:lumMod val="50000"/>
              </a:sysClr>
            </a:solid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ndara"/>
              <a:ea typeface="+mn-ea"/>
              <a:cs typeface="+mn-cs"/>
            </a:endParaRPr>
          </a:p>
        </p:txBody>
      </p:sp>
    </p:spTree>
    <p:extLst>
      <p:ext uri="{BB962C8B-B14F-4D97-AF65-F5344CB8AC3E}">
        <p14:creationId xmlns:p14="http://schemas.microsoft.com/office/powerpoint/2010/main" val="3698996149"/>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3E4EAFC-1722-6C45-7088-F649AEC0766B}"/>
              </a:ext>
            </a:extLst>
          </p:cNvPr>
          <p:cNvSpPr>
            <a:spLocks noGrp="1"/>
          </p:cNvSpPr>
          <p:nvPr>
            <p:ph type="sldNum" sz="quarter" idx="12"/>
          </p:nvPr>
        </p:nvSpPr>
        <p:spPr/>
        <p:txBody>
          <a:bodyPr/>
          <a:lstStyle/>
          <a:p>
            <a:fld id="{330EA680-D336-4FF7-8B7A-9848BB0A1C32}" type="slidenum">
              <a:rPr lang="en-US" smtClean="0"/>
              <a:t>297</a:t>
            </a:fld>
            <a:endParaRPr lang="en-US"/>
          </a:p>
        </p:txBody>
      </p:sp>
      <p:pic>
        <p:nvPicPr>
          <p:cNvPr id="3" name="Picture 2" descr="A picture containing rock, tree, outdoor, rocky&#10;&#10;Description automatically generated">
            <a:extLst>
              <a:ext uri="{FF2B5EF4-FFF2-40B4-BE49-F238E27FC236}">
                <a16:creationId xmlns:a16="http://schemas.microsoft.com/office/drawing/2014/main" id="{8CD4F7AF-1CF3-2770-29F2-5920C75B0B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23657377"/>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7.1 Stream Crossing Replacement</a:t>
            </a:r>
          </a:p>
        </p:txBody>
      </p:sp>
      <p:sp>
        <p:nvSpPr>
          <p:cNvPr id="4" name="Subtitle 2">
            <a:extLst>
              <a:ext uri="{FF2B5EF4-FFF2-40B4-BE49-F238E27FC236}">
                <a16:creationId xmlns:a16="http://schemas.microsoft.com/office/drawing/2014/main" id="{E57B7850-6184-44BD-1B46-699EB28099DA}"/>
              </a:ext>
            </a:extLst>
          </p:cNvPr>
          <p:cNvSpPr txBox="1">
            <a:spLocks/>
          </p:cNvSpPr>
          <p:nvPr/>
        </p:nvSpPr>
        <p:spPr>
          <a:xfrm>
            <a:off x="485774" y="1320609"/>
            <a:ext cx="8980954" cy="47603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How to best fix undersized stream crossing?</a:t>
            </a:r>
          </a:p>
          <a:p>
            <a:pPr lvl="1"/>
            <a:r>
              <a:rPr lang="en-US" dirty="0"/>
              <a:t>Restore a functional stream channel and ensure it has enough space to pass under the road</a:t>
            </a:r>
          </a:p>
          <a:p>
            <a:pPr lvl="1"/>
            <a:r>
              <a:rPr lang="en-US" dirty="0"/>
              <a:t>Neither the road nor stream should “know” the other is there</a:t>
            </a:r>
          </a:p>
          <a:p>
            <a:pPr lvl="1"/>
            <a:r>
              <a:rPr lang="en-US" dirty="0"/>
              <a:t>Build a better road AND build a natural stream</a:t>
            </a:r>
          </a:p>
          <a:p>
            <a:r>
              <a:rPr lang="en-US" dirty="0"/>
              <a:t>How to build a natural stream?</a:t>
            </a:r>
          </a:p>
          <a:p>
            <a:endParaRPr lang="en-US" sz="3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691683640"/>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7.1 Stream Crossing Replacement</a:t>
            </a:r>
          </a:p>
        </p:txBody>
      </p:sp>
      <p:sp>
        <p:nvSpPr>
          <p:cNvPr id="4" name="Subtitle 2">
            <a:extLst>
              <a:ext uri="{FF2B5EF4-FFF2-40B4-BE49-F238E27FC236}">
                <a16:creationId xmlns:a16="http://schemas.microsoft.com/office/drawing/2014/main" id="{E57B7850-6184-44BD-1B46-699EB28099DA}"/>
              </a:ext>
            </a:extLst>
          </p:cNvPr>
          <p:cNvSpPr txBox="1">
            <a:spLocks/>
          </p:cNvSpPr>
          <p:nvPr/>
        </p:nvSpPr>
        <p:spPr>
          <a:xfrm>
            <a:off x="175056" y="1395186"/>
            <a:ext cx="11507958" cy="47603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Old stream crossing policy was insufficient to build stable, functional streams</a:t>
            </a:r>
          </a:p>
          <a:p>
            <a:endParaRPr lang="en-US" sz="3200" kern="1200" dirty="0">
              <a:solidFill>
                <a:schemeClr val="tx1"/>
              </a:solidFill>
              <a:effectLst/>
              <a:latin typeface="+mn-lt"/>
              <a:ea typeface="+mn-ea"/>
              <a:cs typeface="+mn-cs"/>
            </a:endParaRPr>
          </a:p>
        </p:txBody>
      </p:sp>
      <p:pic>
        <p:nvPicPr>
          <p:cNvPr id="5" name="Picture 4">
            <a:extLst>
              <a:ext uri="{FF2B5EF4-FFF2-40B4-BE49-F238E27FC236}">
                <a16:creationId xmlns:a16="http://schemas.microsoft.com/office/drawing/2014/main" id="{102B4126-C8E1-6FC4-85C0-77789270B06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016208" y="4408688"/>
            <a:ext cx="3716949" cy="22934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758CE6E7-B07E-6B09-0C72-BDE8E25A6A6A}"/>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10874" y="4693924"/>
            <a:ext cx="2727257" cy="20454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A picture containing outdoor, ground, tree&#10;&#10;Description automatically generated">
            <a:extLst>
              <a:ext uri="{FF2B5EF4-FFF2-40B4-BE49-F238E27FC236}">
                <a16:creationId xmlns:a16="http://schemas.microsoft.com/office/drawing/2014/main" id="{8B521C74-E44F-69EA-A5D5-2510AA4CA08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95916" y="1902316"/>
            <a:ext cx="5071610" cy="25436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665737CF-03BB-D7BB-4AA6-C742BDF3B74E}"/>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7368240" y="1941391"/>
            <a:ext cx="3012886" cy="22596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29905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0" y="1325274"/>
            <a:ext cx="4676862" cy="4727559"/>
          </a:xfrm>
        </p:spPr>
        <p:txBody>
          <a:bodyPr vert="horz" lIns="91440" tIns="45720" rIns="91440" bIns="45720" rtlCol="0" anchor="t">
            <a:normAutofit/>
          </a:bodyPr>
          <a:lstStyle/>
          <a:p>
            <a:pPr marL="0" indent="0">
              <a:buNone/>
            </a:pPr>
            <a:r>
              <a:rPr lang="en-US" sz="3200" b="1" u="sng" dirty="0"/>
              <a:t>Goals today</a:t>
            </a:r>
            <a:r>
              <a:rPr lang="en-US" sz="3200" b="1" dirty="0"/>
              <a:t>:</a:t>
            </a:r>
          </a:p>
          <a:p>
            <a:r>
              <a:rPr lang="en-US" sz="3200" dirty="0"/>
              <a:t>Provide guidance for conservation districts to run their Program.</a:t>
            </a:r>
          </a:p>
          <a:p>
            <a:endParaRPr lang="en-US" sz="4400" dirty="0">
              <a:cs typeface="Calibri"/>
            </a:endParaRPr>
          </a:p>
          <a:p>
            <a:endParaRPr lang="en-US" sz="3200" dirty="0">
              <a:cs typeface="Calibri"/>
            </a:endParaRPr>
          </a:p>
          <a:p>
            <a:endParaRPr lang="en-US" sz="2800" dirty="0">
              <a:cs typeface="Calibri"/>
            </a:endParaRPr>
          </a:p>
          <a:p>
            <a:pPr lvl="1"/>
            <a:endParaRPr lang="en-US" dirty="0">
              <a:cs typeface="Calibri"/>
            </a:endParaRPr>
          </a:p>
          <a:p>
            <a:endParaRPr lang="en-US" dirty="0">
              <a:cs typeface="Calibri"/>
            </a:endParaRPr>
          </a:p>
          <a:p>
            <a:pPr marL="0" indent="0">
              <a:buNone/>
            </a:pPr>
            <a:endParaRPr lang="en-US" dirty="0">
              <a:solidFill>
                <a:srgbClr val="FF0000"/>
              </a:solidFill>
              <a:cs typeface="Calibri"/>
            </a:endParaRP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cs typeface="Calibri Light"/>
              </a:rPr>
              <a:t>Introduction</a:t>
            </a: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pic>
        <p:nvPicPr>
          <p:cNvPr id="8" name="Picture 7" descr="A group of people standing on a road with trees and grass&#10;&#10;Description automatically generated with low confidence">
            <a:extLst>
              <a:ext uri="{FF2B5EF4-FFF2-40B4-BE49-F238E27FC236}">
                <a16:creationId xmlns:a16="http://schemas.microsoft.com/office/drawing/2014/main" id="{A9141E7C-B74B-D7D9-8883-924135A23B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73384" y="1513076"/>
            <a:ext cx="6066887" cy="45501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044234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Calibri"/>
            </a:endParaRP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cs typeface="Calibri Light"/>
              </a:rPr>
              <a:t>Introduction</a:t>
            </a: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6" name="Subtitle 2">
            <a:extLst>
              <a:ext uri="{FF2B5EF4-FFF2-40B4-BE49-F238E27FC236}">
                <a16:creationId xmlns:a16="http://schemas.microsoft.com/office/drawing/2014/main" id="{DA6122B0-105F-458B-9AB9-73FA2766C2F9}"/>
              </a:ext>
            </a:extLst>
          </p:cNvPr>
          <p:cNvSpPr txBox="1">
            <a:spLocks/>
          </p:cNvSpPr>
          <p:nvPr/>
        </p:nvSpPr>
        <p:spPr>
          <a:xfrm>
            <a:off x="268940" y="1215930"/>
            <a:ext cx="5301202" cy="503080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u="sng" dirty="0">
                <a:solidFill>
                  <a:srgbClr val="FF0000"/>
                </a:solidFill>
              </a:rPr>
              <a:t>DGLVR Administrative Manual</a:t>
            </a:r>
          </a:p>
          <a:p>
            <a:pPr marL="0" indent="0">
              <a:buFont typeface="Arial" panose="020B0604020202020204" pitchFamily="34" charset="0"/>
              <a:buNone/>
            </a:pPr>
            <a:r>
              <a:rPr lang="en-US" sz="2000" b="1" dirty="0">
                <a:solidFill>
                  <a:srgbClr val="FF0000"/>
                </a:solidFill>
              </a:rPr>
              <a:t>Approved by SCC 5/10/22</a:t>
            </a:r>
          </a:p>
          <a:p>
            <a:pPr marL="514350" indent="-514350">
              <a:buFont typeface="+mj-lt"/>
              <a:buAutoNum type="arabicParenR"/>
            </a:pPr>
            <a:r>
              <a:rPr lang="en-US" sz="2400" dirty="0"/>
              <a:t>Introduction</a:t>
            </a:r>
          </a:p>
          <a:p>
            <a:pPr marL="514350" indent="-514350">
              <a:buFont typeface="+mj-lt"/>
              <a:buAutoNum type="arabicParenR"/>
            </a:pPr>
            <a:r>
              <a:rPr lang="en-US" sz="2400" dirty="0"/>
              <a:t>SCC Role</a:t>
            </a:r>
          </a:p>
          <a:p>
            <a:pPr marL="514350" indent="-514350">
              <a:buFont typeface="+mj-lt"/>
              <a:buAutoNum type="arabicParenR"/>
            </a:pPr>
            <a:r>
              <a:rPr lang="en-US" sz="2400" dirty="0"/>
              <a:t>Conservation District Role</a:t>
            </a:r>
          </a:p>
          <a:p>
            <a:pPr marL="514350" indent="-514350">
              <a:buFont typeface="+mj-lt"/>
              <a:buAutoNum type="arabicParenR"/>
            </a:pPr>
            <a:r>
              <a:rPr lang="en-US" sz="2400" dirty="0"/>
              <a:t>Quality Assurance Board Role</a:t>
            </a:r>
          </a:p>
          <a:p>
            <a:pPr marL="514350" indent="-514350">
              <a:buFont typeface="+mj-lt"/>
              <a:buAutoNum type="arabicParenR"/>
            </a:pPr>
            <a:r>
              <a:rPr lang="en-US" sz="2400" dirty="0"/>
              <a:t>Applicant Role</a:t>
            </a:r>
          </a:p>
          <a:p>
            <a:pPr marL="514350" indent="-514350">
              <a:buFont typeface="+mj-lt"/>
              <a:buAutoNum type="arabicParenR"/>
            </a:pPr>
            <a:r>
              <a:rPr lang="en-US" sz="2400" dirty="0"/>
              <a:t>Center for Dirt and Gravel Roads</a:t>
            </a:r>
          </a:p>
          <a:p>
            <a:pPr marL="514350" indent="-514350">
              <a:buFont typeface="+mj-lt"/>
              <a:buAutoNum type="arabicParenR"/>
            </a:pPr>
            <a:r>
              <a:rPr lang="en-US" sz="2400" dirty="0"/>
              <a:t>Additional Policies</a:t>
            </a:r>
          </a:p>
          <a:p>
            <a:pPr marL="514350" indent="-514350">
              <a:buFont typeface="+mj-lt"/>
              <a:buAutoNum type="arabicParenR"/>
            </a:pPr>
            <a:r>
              <a:rPr lang="en-US" sz="2400" dirty="0"/>
              <a:t>Permits and Other Requirements</a:t>
            </a:r>
          </a:p>
          <a:p>
            <a:pPr marL="0" indent="0">
              <a:buFont typeface="+mj-lt"/>
              <a:buNone/>
            </a:pPr>
            <a:r>
              <a:rPr lang="en-US" sz="2400" dirty="0"/>
              <a:t>Appendices</a:t>
            </a:r>
          </a:p>
          <a:p>
            <a:pPr marL="0" indent="0" algn="ctr">
              <a:buFont typeface="+mj-lt"/>
              <a:buNone/>
            </a:pPr>
            <a:r>
              <a:rPr lang="en-US" sz="2000" b="1" dirty="0"/>
              <a:t>Available online.</a:t>
            </a:r>
          </a:p>
          <a:p>
            <a:pPr marL="0" indent="0" algn="ctr">
              <a:buFont typeface="+mj-lt"/>
              <a:buNone/>
            </a:pPr>
            <a:r>
              <a:rPr lang="en-US" sz="2000" b="1" dirty="0"/>
              <a:t>Hard copies sent on request.</a:t>
            </a:r>
          </a:p>
        </p:txBody>
      </p:sp>
      <p:sp>
        <p:nvSpPr>
          <p:cNvPr id="9" name="TextBox 8">
            <a:extLst>
              <a:ext uri="{FF2B5EF4-FFF2-40B4-BE49-F238E27FC236}">
                <a16:creationId xmlns:a16="http://schemas.microsoft.com/office/drawing/2014/main" id="{3D830896-F92D-ADCB-9155-56EC82A10DE6}"/>
              </a:ext>
            </a:extLst>
          </p:cNvPr>
          <p:cNvSpPr txBox="1"/>
          <p:nvPr/>
        </p:nvSpPr>
        <p:spPr>
          <a:xfrm>
            <a:off x="3290221" y="2011234"/>
            <a:ext cx="2787238" cy="400110"/>
          </a:xfrm>
          <a:prstGeom prst="rect">
            <a:avLst/>
          </a:prstGeom>
          <a:solidFill>
            <a:srgbClr val="FFFF00"/>
          </a:solidFill>
          <a:ln>
            <a:solidFill>
              <a:srgbClr val="FF0000"/>
            </a:solidFill>
          </a:ln>
        </p:spPr>
        <p:txBody>
          <a:bodyPr wrap="none" rtlCol="0">
            <a:spAutoFit/>
          </a:bodyPr>
          <a:lstStyle/>
          <a:p>
            <a:pPr algn="ctr"/>
            <a:r>
              <a:rPr lang="en-US" sz="2000" dirty="0">
                <a:solidFill>
                  <a:srgbClr val="FF0000"/>
                </a:solidFill>
              </a:rPr>
              <a:t>Training Follows Manual!</a:t>
            </a:r>
          </a:p>
        </p:txBody>
      </p:sp>
      <p:pic>
        <p:nvPicPr>
          <p:cNvPr id="4" name="Picture 3">
            <a:extLst>
              <a:ext uri="{FF2B5EF4-FFF2-40B4-BE49-F238E27FC236}">
                <a16:creationId xmlns:a16="http://schemas.microsoft.com/office/drawing/2014/main" id="{F2808939-AA7E-E3D7-1167-C1DA89B98BA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243307" y="1289670"/>
            <a:ext cx="3710865" cy="48006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60038550"/>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7.1 Stream Crossing Replacement</a:t>
            </a:r>
          </a:p>
        </p:txBody>
      </p:sp>
      <p:sp>
        <p:nvSpPr>
          <p:cNvPr id="4" name="Subtitle 2">
            <a:extLst>
              <a:ext uri="{FF2B5EF4-FFF2-40B4-BE49-F238E27FC236}">
                <a16:creationId xmlns:a16="http://schemas.microsoft.com/office/drawing/2014/main" id="{E57B7850-6184-44BD-1B46-699EB28099DA}"/>
              </a:ext>
            </a:extLst>
          </p:cNvPr>
          <p:cNvSpPr txBox="1">
            <a:spLocks/>
          </p:cNvSpPr>
          <p:nvPr/>
        </p:nvSpPr>
        <p:spPr>
          <a:xfrm>
            <a:off x="175056" y="1395186"/>
            <a:ext cx="11507958" cy="47603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How to build a natural stream?</a:t>
            </a:r>
          </a:p>
          <a:p>
            <a:r>
              <a:rPr lang="en-US" sz="2800" b="1" dirty="0">
                <a:solidFill>
                  <a:srgbClr val="FF0000"/>
                </a:solidFill>
              </a:rPr>
              <a:t>USDA Forest Service “Stream Simulation”</a:t>
            </a:r>
          </a:p>
          <a:p>
            <a:endParaRPr lang="en-US" dirty="0"/>
          </a:p>
          <a:p>
            <a:endParaRPr lang="en-US" sz="3200" kern="1200" dirty="0">
              <a:solidFill>
                <a:schemeClr val="tx1"/>
              </a:solidFill>
              <a:effectLst/>
              <a:latin typeface="+mn-lt"/>
              <a:ea typeface="+mn-ea"/>
              <a:cs typeface="+mn-cs"/>
            </a:endParaRPr>
          </a:p>
        </p:txBody>
      </p:sp>
      <p:pic>
        <p:nvPicPr>
          <p:cNvPr id="9" name="Picture 8">
            <a:extLst>
              <a:ext uri="{FF2B5EF4-FFF2-40B4-BE49-F238E27FC236}">
                <a16:creationId xmlns:a16="http://schemas.microsoft.com/office/drawing/2014/main" id="{A8CA256D-6862-4BFF-0D96-B50AFE343A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69012" y="2376647"/>
            <a:ext cx="7874483" cy="4328951"/>
          </a:xfrm>
          <a:prstGeom prst="rect">
            <a:avLst/>
          </a:prstGeom>
        </p:spPr>
      </p:pic>
    </p:spTree>
    <p:extLst>
      <p:ext uri="{BB962C8B-B14F-4D97-AF65-F5344CB8AC3E}">
        <p14:creationId xmlns:p14="http://schemas.microsoft.com/office/powerpoint/2010/main" val="1303523035"/>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7.1 Stream Crossing Replacement</a:t>
            </a:r>
          </a:p>
        </p:txBody>
      </p:sp>
      <p:sp>
        <p:nvSpPr>
          <p:cNvPr id="4" name="Subtitle 2">
            <a:extLst>
              <a:ext uri="{FF2B5EF4-FFF2-40B4-BE49-F238E27FC236}">
                <a16:creationId xmlns:a16="http://schemas.microsoft.com/office/drawing/2014/main" id="{E57B7850-6184-44BD-1B46-699EB28099DA}"/>
              </a:ext>
            </a:extLst>
          </p:cNvPr>
          <p:cNvSpPr txBox="1">
            <a:spLocks/>
          </p:cNvSpPr>
          <p:nvPr/>
        </p:nvSpPr>
        <p:spPr>
          <a:xfrm>
            <a:off x="485774" y="1320609"/>
            <a:ext cx="8980954" cy="476039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t>Many others have followed in the Fores</a:t>
            </a:r>
            <a:r>
              <a:rPr lang="en-US" b="1" dirty="0"/>
              <a:t>t Service Stream Simulation footsteps:</a:t>
            </a:r>
            <a:endParaRPr lang="en-US" sz="2800" b="1" dirty="0"/>
          </a:p>
          <a:p>
            <a:pPr marL="342900" indent="-342900">
              <a:buFont typeface="Arial" panose="020B0604020202020204" pitchFamily="34" charset="0"/>
              <a:buChar char="•"/>
            </a:pPr>
            <a:r>
              <a:rPr lang="en-US" dirty="0"/>
              <a:t>Vermont</a:t>
            </a:r>
          </a:p>
          <a:p>
            <a:pPr marL="342900" indent="-342900">
              <a:buFont typeface="Arial" panose="020B0604020202020204" pitchFamily="34" charset="0"/>
              <a:buChar char="•"/>
            </a:pPr>
            <a:r>
              <a:rPr lang="en-US" dirty="0"/>
              <a:t>Connecticut</a:t>
            </a:r>
          </a:p>
          <a:p>
            <a:pPr marL="342900" indent="-342900">
              <a:buFont typeface="Arial" panose="020B0604020202020204" pitchFamily="34" charset="0"/>
              <a:buChar char="•"/>
            </a:pPr>
            <a:r>
              <a:rPr lang="en-US" sz="2800" dirty="0"/>
              <a:t>Massachusetts </a:t>
            </a:r>
          </a:p>
          <a:p>
            <a:pPr marL="342900" indent="-342900">
              <a:buFont typeface="Arial" panose="020B0604020202020204" pitchFamily="34" charset="0"/>
              <a:buChar char="•"/>
            </a:pPr>
            <a:r>
              <a:rPr lang="en-US" sz="2800" dirty="0"/>
              <a:t>New Hampshire</a:t>
            </a:r>
          </a:p>
          <a:p>
            <a:pPr marL="342900" indent="-342900">
              <a:buFont typeface="Arial" panose="020B0604020202020204" pitchFamily="34" charset="0"/>
              <a:buChar char="•"/>
            </a:pPr>
            <a:r>
              <a:rPr lang="en-US" sz="2800" dirty="0"/>
              <a:t>North Atlantic Aquatic Connectivity Collaborative</a:t>
            </a:r>
          </a:p>
          <a:p>
            <a:pPr marL="342900" indent="-342900">
              <a:buFont typeface="Arial" panose="020B0604020202020204" pitchFamily="34" charset="0"/>
              <a:buChar char="•"/>
            </a:pPr>
            <a:r>
              <a:rPr lang="en-US" sz="2800" dirty="0"/>
              <a:t>Stream Smart Initiative</a:t>
            </a:r>
          </a:p>
          <a:p>
            <a:pPr marL="342900" indent="-342900">
              <a:buFont typeface="Arial" panose="020B0604020202020204" pitchFamily="34" charset="0"/>
              <a:buChar char="•"/>
            </a:pPr>
            <a:r>
              <a:rPr lang="en-US" sz="2800" dirty="0"/>
              <a:t>New York State Dept. Of Environmental Conservation</a:t>
            </a:r>
          </a:p>
          <a:p>
            <a:pPr marL="342900" indent="-342900">
              <a:buFont typeface="Arial" panose="020B0604020202020204" pitchFamily="34" charset="0"/>
              <a:buChar char="•"/>
            </a:pPr>
            <a:r>
              <a:rPr lang="en-US" sz="2800" dirty="0"/>
              <a:t>US Army Corps of Engineers, New England District</a:t>
            </a:r>
          </a:p>
          <a:p>
            <a:pPr marL="342900" indent="-342900">
              <a:buFont typeface="Arial" panose="020B0604020202020204" pitchFamily="34" charset="0"/>
              <a:buChar char="•"/>
            </a:pPr>
            <a:r>
              <a:rPr lang="en-US" sz="2800" dirty="0"/>
              <a:t>PA Fish and Boat Aquatic Connectivity Team</a:t>
            </a:r>
          </a:p>
          <a:p>
            <a:endParaRPr lang="en-US" sz="3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946549009"/>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7.1 Stream Crossing Replacement</a:t>
            </a:r>
          </a:p>
        </p:txBody>
      </p:sp>
      <p:sp>
        <p:nvSpPr>
          <p:cNvPr id="4" name="Subtitle 2">
            <a:extLst>
              <a:ext uri="{FF2B5EF4-FFF2-40B4-BE49-F238E27FC236}">
                <a16:creationId xmlns:a16="http://schemas.microsoft.com/office/drawing/2014/main" id="{E57B7850-6184-44BD-1B46-699EB28099DA}"/>
              </a:ext>
            </a:extLst>
          </p:cNvPr>
          <p:cNvSpPr txBox="1">
            <a:spLocks/>
          </p:cNvSpPr>
          <p:nvPr/>
        </p:nvSpPr>
        <p:spPr>
          <a:xfrm>
            <a:off x="485774" y="1320609"/>
            <a:ext cx="8980954" cy="47603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One of the Program’s major goals for stream crossings is to ensure the structures funded by the DGLVR Program are designed and implemented to achieve stream continuity</a:t>
            </a:r>
          </a:p>
          <a:p>
            <a:r>
              <a:rPr lang="en-US" dirty="0"/>
              <a:t>What is </a:t>
            </a:r>
            <a:r>
              <a:rPr lang="en-US" b="1" u="sng" dirty="0">
                <a:solidFill>
                  <a:srgbClr val="00B0F0"/>
                </a:solidFill>
              </a:rPr>
              <a:t>stream continuity</a:t>
            </a:r>
            <a:r>
              <a:rPr lang="en-US" dirty="0"/>
              <a:t>?</a:t>
            </a:r>
          </a:p>
          <a:p>
            <a:pPr lvl="1"/>
            <a:r>
              <a:rPr lang="en-US" dirty="0"/>
              <a:t>Connectivity and continuation of typical streambed features upstream, downstream and through the crossing</a:t>
            </a:r>
          </a:p>
          <a:p>
            <a:pPr lvl="2"/>
            <a:r>
              <a:rPr lang="en-US" sz="2400" dirty="0"/>
              <a:t>Slope</a:t>
            </a:r>
          </a:p>
          <a:p>
            <a:pPr lvl="2"/>
            <a:r>
              <a:rPr lang="en-US" sz="2400" dirty="0"/>
              <a:t>Width</a:t>
            </a:r>
          </a:p>
          <a:p>
            <a:pPr lvl="2"/>
            <a:r>
              <a:rPr lang="en-US" sz="2400" dirty="0"/>
              <a:t>Bed composition</a:t>
            </a:r>
          </a:p>
          <a:p>
            <a:pPr lvl="2"/>
            <a:r>
              <a:rPr lang="en-US" sz="2400" dirty="0"/>
              <a:t>Grade controls, pools</a:t>
            </a:r>
          </a:p>
          <a:p>
            <a:pPr lvl="2"/>
            <a:r>
              <a:rPr lang="en-US" sz="2400" dirty="0"/>
              <a:t>profile </a:t>
            </a:r>
          </a:p>
          <a:p>
            <a:endParaRPr lang="en-US" sz="3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491859896"/>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7.1 Stream Crossing Replacement</a:t>
            </a:r>
          </a:p>
        </p:txBody>
      </p:sp>
      <p:pic>
        <p:nvPicPr>
          <p:cNvPr id="5" name="Picture 4">
            <a:extLst>
              <a:ext uri="{FF2B5EF4-FFF2-40B4-BE49-F238E27FC236}">
                <a16:creationId xmlns:a16="http://schemas.microsoft.com/office/drawing/2014/main" id="{1792E344-1DF2-47D1-3E5A-FF18E78E5D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3412" y="4061049"/>
            <a:ext cx="7620000" cy="2673502"/>
          </a:xfrm>
          <a:prstGeom prst="rect">
            <a:avLst/>
          </a:prstGeom>
        </p:spPr>
      </p:pic>
      <p:pic>
        <p:nvPicPr>
          <p:cNvPr id="6" name="Picture 5">
            <a:extLst>
              <a:ext uri="{FF2B5EF4-FFF2-40B4-BE49-F238E27FC236}">
                <a16:creationId xmlns:a16="http://schemas.microsoft.com/office/drawing/2014/main" id="{9FD42385-A303-87FB-0A1B-5B2973FCA06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3412" y="1235861"/>
            <a:ext cx="7620000" cy="2709912"/>
          </a:xfrm>
          <a:prstGeom prst="rect">
            <a:avLst/>
          </a:prstGeom>
        </p:spPr>
      </p:pic>
      <p:sp>
        <p:nvSpPr>
          <p:cNvPr id="7" name="TextBox 6">
            <a:extLst>
              <a:ext uri="{FF2B5EF4-FFF2-40B4-BE49-F238E27FC236}">
                <a16:creationId xmlns:a16="http://schemas.microsoft.com/office/drawing/2014/main" id="{FC6A46A4-0186-D545-90BD-452A05704087}"/>
              </a:ext>
            </a:extLst>
          </p:cNvPr>
          <p:cNvSpPr txBox="1"/>
          <p:nvPr/>
        </p:nvSpPr>
        <p:spPr>
          <a:xfrm>
            <a:off x="8018928" y="2329207"/>
            <a:ext cx="1447800" cy="523220"/>
          </a:xfrm>
          <a:prstGeom prst="rect">
            <a:avLst/>
          </a:prstGeom>
          <a:noFill/>
        </p:spPr>
        <p:txBody>
          <a:bodyPr wrap="square" rtlCol="0">
            <a:spAutoFit/>
          </a:bodyPr>
          <a:lstStyle/>
          <a:p>
            <a:r>
              <a:rPr lang="en-US" sz="2800" b="1" dirty="0">
                <a:solidFill>
                  <a:srgbClr val="00B0F0"/>
                </a:solidFill>
              </a:rPr>
              <a:t>Before</a:t>
            </a:r>
          </a:p>
        </p:txBody>
      </p:sp>
      <p:sp>
        <p:nvSpPr>
          <p:cNvPr id="8" name="TextBox 7">
            <a:extLst>
              <a:ext uri="{FF2B5EF4-FFF2-40B4-BE49-F238E27FC236}">
                <a16:creationId xmlns:a16="http://schemas.microsoft.com/office/drawing/2014/main" id="{5053154C-97A5-E9CC-1F6C-917A610A2120}"/>
              </a:ext>
            </a:extLst>
          </p:cNvPr>
          <p:cNvSpPr txBox="1"/>
          <p:nvPr/>
        </p:nvSpPr>
        <p:spPr>
          <a:xfrm>
            <a:off x="8018928" y="5267344"/>
            <a:ext cx="1447800" cy="523220"/>
          </a:xfrm>
          <a:prstGeom prst="rect">
            <a:avLst/>
          </a:prstGeom>
          <a:noFill/>
        </p:spPr>
        <p:txBody>
          <a:bodyPr wrap="square" rtlCol="0">
            <a:spAutoFit/>
          </a:bodyPr>
          <a:lstStyle/>
          <a:p>
            <a:r>
              <a:rPr lang="en-US" sz="2800" b="1" dirty="0">
                <a:solidFill>
                  <a:srgbClr val="00B0F0"/>
                </a:solidFill>
              </a:rPr>
              <a:t>After</a:t>
            </a:r>
          </a:p>
        </p:txBody>
      </p:sp>
    </p:spTree>
    <p:extLst>
      <p:ext uri="{BB962C8B-B14F-4D97-AF65-F5344CB8AC3E}">
        <p14:creationId xmlns:p14="http://schemas.microsoft.com/office/powerpoint/2010/main" val="1246618069"/>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7.1 Stream Crossing Replacement</a:t>
            </a:r>
          </a:p>
        </p:txBody>
      </p:sp>
      <p:sp>
        <p:nvSpPr>
          <p:cNvPr id="11" name="Subtitle 2">
            <a:extLst>
              <a:ext uri="{FF2B5EF4-FFF2-40B4-BE49-F238E27FC236}">
                <a16:creationId xmlns:a16="http://schemas.microsoft.com/office/drawing/2014/main" id="{3A0EB3F2-EAD5-43B8-0A1E-D5F2F4AFC9AC}"/>
              </a:ext>
            </a:extLst>
          </p:cNvPr>
          <p:cNvSpPr txBox="1">
            <a:spLocks/>
          </p:cNvSpPr>
          <p:nvPr/>
        </p:nvSpPr>
        <p:spPr>
          <a:xfrm>
            <a:off x="152400" y="1322772"/>
            <a:ext cx="5734476" cy="50018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Replacement Structures </a:t>
            </a:r>
          </a:p>
          <a:p>
            <a:pPr lvl="1"/>
            <a:r>
              <a:rPr lang="en-US" dirty="0"/>
              <a:t>Wide enough to allow for construction of a functional stream channel</a:t>
            </a:r>
          </a:p>
          <a:p>
            <a:pPr lvl="1"/>
            <a:r>
              <a:rPr lang="en-US" dirty="0"/>
              <a:t>Including bank margins, low flow channel</a:t>
            </a:r>
          </a:p>
          <a:p>
            <a:pPr lvl="1"/>
            <a:r>
              <a:rPr lang="en-US" dirty="0"/>
              <a:t>Grade controls</a:t>
            </a:r>
          </a:p>
          <a:p>
            <a:pPr lvl="1"/>
            <a:r>
              <a:rPr lang="en-US" dirty="0"/>
              <a:t>Proper cross section</a:t>
            </a:r>
          </a:p>
          <a:p>
            <a:pPr marL="457200" lvl="1" indent="0">
              <a:buFont typeface="Arial" panose="020B0604020202020204" pitchFamily="34" charset="0"/>
              <a:buNone/>
            </a:pPr>
            <a:endParaRPr lang="en-US" dirty="0"/>
          </a:p>
          <a:p>
            <a:pPr lvl="1"/>
            <a:endParaRPr lang="en-US" dirty="0"/>
          </a:p>
          <a:p>
            <a:endParaRPr lang="en-US" dirty="0"/>
          </a:p>
          <a:p>
            <a:endParaRPr lang="en-US" dirty="0"/>
          </a:p>
          <a:p>
            <a:pPr marL="0" indent="0">
              <a:buFont typeface="Arial" panose="020B0604020202020204" pitchFamily="34" charset="0"/>
              <a:buNone/>
            </a:pPr>
            <a:endParaRPr lang="en-US" dirty="0"/>
          </a:p>
          <a:p>
            <a:endParaRPr lang="en-US" dirty="0"/>
          </a:p>
        </p:txBody>
      </p:sp>
      <p:pic>
        <p:nvPicPr>
          <p:cNvPr id="15" name="Picture 14" descr="A picture containing rock, tree, outdoor, rocky&#10;&#10;Description automatically generated">
            <a:extLst>
              <a:ext uri="{FF2B5EF4-FFF2-40B4-BE49-F238E27FC236}">
                <a16:creationId xmlns:a16="http://schemas.microsoft.com/office/drawing/2014/main" id="{0CAD3C1D-5DFD-6D69-DCA8-1A7F381836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86876" y="1490795"/>
            <a:ext cx="5797876" cy="43484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30681471"/>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7.1 Stream Crossing Replacement</a:t>
            </a:r>
          </a:p>
        </p:txBody>
      </p:sp>
      <p:sp>
        <p:nvSpPr>
          <p:cNvPr id="11" name="Subtitle 2">
            <a:extLst>
              <a:ext uri="{FF2B5EF4-FFF2-40B4-BE49-F238E27FC236}">
                <a16:creationId xmlns:a16="http://schemas.microsoft.com/office/drawing/2014/main" id="{3A0EB3F2-EAD5-43B8-0A1E-D5F2F4AFC9AC}"/>
              </a:ext>
            </a:extLst>
          </p:cNvPr>
          <p:cNvSpPr txBox="1">
            <a:spLocks/>
          </p:cNvSpPr>
          <p:nvPr/>
        </p:nvSpPr>
        <p:spPr>
          <a:xfrm>
            <a:off x="152400" y="1322772"/>
            <a:ext cx="5734476" cy="50018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Bankfull</a:t>
            </a:r>
            <a:r>
              <a:rPr lang="en-US" dirty="0"/>
              <a:t> width stream channel built through a wider than </a:t>
            </a:r>
            <a:r>
              <a:rPr lang="en-US" dirty="0" err="1"/>
              <a:t>bankfull</a:t>
            </a:r>
            <a:r>
              <a:rPr lang="en-US" dirty="0"/>
              <a:t> crossing</a:t>
            </a:r>
          </a:p>
          <a:p>
            <a:pPr lvl="1"/>
            <a:r>
              <a:rPr lang="en-US" dirty="0"/>
              <a:t>Accommodates the hydraulic capacity of the stream</a:t>
            </a:r>
          </a:p>
          <a:p>
            <a:pPr lvl="1"/>
            <a:r>
              <a:rPr lang="en-US" dirty="0"/>
              <a:t>Better stream function</a:t>
            </a:r>
          </a:p>
          <a:p>
            <a:pPr lvl="2"/>
            <a:r>
              <a:rPr lang="en-US" sz="2400" dirty="0"/>
              <a:t>Flood resiliency</a:t>
            </a:r>
          </a:p>
          <a:p>
            <a:pPr lvl="2"/>
            <a:r>
              <a:rPr lang="en-US" sz="2400" dirty="0"/>
              <a:t>Sediment and debris transport</a:t>
            </a:r>
          </a:p>
          <a:p>
            <a:pPr lvl="2"/>
            <a:r>
              <a:rPr lang="en-US" sz="2400" u="sng" dirty="0"/>
              <a:t>Full Aquatic Organism Passage</a:t>
            </a:r>
          </a:p>
          <a:p>
            <a:pPr lvl="1"/>
            <a:endParaRPr lang="en-US" dirty="0"/>
          </a:p>
          <a:p>
            <a:pPr lvl="1"/>
            <a:endParaRPr lang="en-US" dirty="0"/>
          </a:p>
          <a:p>
            <a:endParaRPr lang="en-US" dirty="0"/>
          </a:p>
          <a:p>
            <a:endParaRPr lang="en-US" dirty="0"/>
          </a:p>
          <a:p>
            <a:pPr marL="0" indent="0">
              <a:buNone/>
            </a:pPr>
            <a:endParaRPr lang="en-US" dirty="0"/>
          </a:p>
          <a:p>
            <a:pPr marL="457200" lvl="1" indent="0">
              <a:buFont typeface="Arial" panose="020B0604020202020204" pitchFamily="34" charset="0"/>
              <a:buNone/>
            </a:pPr>
            <a:endParaRPr lang="en-US" dirty="0"/>
          </a:p>
          <a:p>
            <a:pPr lvl="1"/>
            <a:endParaRPr lang="en-US" dirty="0"/>
          </a:p>
          <a:p>
            <a:endParaRPr lang="en-US" dirty="0"/>
          </a:p>
          <a:p>
            <a:endParaRPr lang="en-US" dirty="0"/>
          </a:p>
          <a:p>
            <a:pPr marL="0" indent="0">
              <a:buFont typeface="Arial" panose="020B0604020202020204" pitchFamily="34" charset="0"/>
              <a:buNone/>
            </a:pPr>
            <a:endParaRPr lang="en-US" dirty="0"/>
          </a:p>
          <a:p>
            <a:endParaRPr lang="en-US" dirty="0"/>
          </a:p>
        </p:txBody>
      </p:sp>
      <p:pic>
        <p:nvPicPr>
          <p:cNvPr id="4" name="Picture 3" descr="A picture containing rock&#10;&#10;Description automatically generated">
            <a:extLst>
              <a:ext uri="{FF2B5EF4-FFF2-40B4-BE49-F238E27FC236}">
                <a16:creationId xmlns:a16="http://schemas.microsoft.com/office/drawing/2014/main" id="{28DBC55C-13BA-B75C-BDDA-46D3B3C3D0B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 r="-1"/>
          <a:stretch/>
        </p:blipFill>
        <p:spPr>
          <a:xfrm>
            <a:off x="6096000" y="1567799"/>
            <a:ext cx="5781219" cy="43359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75619939"/>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7.1 Stream Crossing Replacement</a:t>
            </a:r>
          </a:p>
        </p:txBody>
      </p:sp>
      <p:sp>
        <p:nvSpPr>
          <p:cNvPr id="11" name="Subtitle 2">
            <a:extLst>
              <a:ext uri="{FF2B5EF4-FFF2-40B4-BE49-F238E27FC236}">
                <a16:creationId xmlns:a16="http://schemas.microsoft.com/office/drawing/2014/main" id="{3A0EB3F2-EAD5-43B8-0A1E-D5F2F4AFC9AC}"/>
              </a:ext>
            </a:extLst>
          </p:cNvPr>
          <p:cNvSpPr txBox="1">
            <a:spLocks/>
          </p:cNvSpPr>
          <p:nvPr/>
        </p:nvSpPr>
        <p:spPr>
          <a:xfrm>
            <a:off x="152399" y="1322772"/>
            <a:ext cx="6036803" cy="50018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dirty="0"/>
              <a:t>7.1.2.1 Policy for Structure Installation</a:t>
            </a:r>
          </a:p>
          <a:p>
            <a:pPr marL="0" indent="0">
              <a:buNone/>
            </a:pPr>
            <a:r>
              <a:rPr lang="en-US" sz="2800" dirty="0"/>
              <a:t>All stream crossing replacements funded in whole or in part with DGLVR funds, or listed as in-kind on a DGLVR Project, must </a:t>
            </a:r>
            <a:r>
              <a:rPr lang="en-US" sz="2800" b="1" u="sng" dirty="0"/>
              <a:t>follow the DGLVR Stream Crossing Design &amp; Installation Standard</a:t>
            </a:r>
          </a:p>
          <a:p>
            <a:pPr marL="0" indent="0">
              <a:buNone/>
            </a:pPr>
            <a:r>
              <a:rPr lang="en-US" sz="2800" dirty="0"/>
              <a:t>unless an exemption is applicable (7.1.3)</a:t>
            </a:r>
          </a:p>
          <a:p>
            <a:pPr marL="0" indent="0">
              <a:buNone/>
            </a:pPr>
            <a:r>
              <a:rPr lang="en-US" sz="2800" dirty="0"/>
              <a:t> </a:t>
            </a:r>
          </a:p>
          <a:p>
            <a:pPr lvl="1"/>
            <a:endParaRPr lang="en-US" dirty="0"/>
          </a:p>
          <a:p>
            <a:pPr lvl="1"/>
            <a:endParaRPr lang="en-US" dirty="0"/>
          </a:p>
          <a:p>
            <a:endParaRPr lang="en-US" dirty="0"/>
          </a:p>
          <a:p>
            <a:endParaRPr lang="en-US" dirty="0"/>
          </a:p>
          <a:p>
            <a:pPr marL="0" indent="0">
              <a:buNone/>
            </a:pPr>
            <a:endParaRPr lang="en-US" dirty="0"/>
          </a:p>
          <a:p>
            <a:pPr marL="457200" lvl="1" indent="0">
              <a:buFont typeface="Arial" panose="020B0604020202020204" pitchFamily="34" charset="0"/>
              <a:buNone/>
            </a:pPr>
            <a:endParaRPr lang="en-US" dirty="0"/>
          </a:p>
          <a:p>
            <a:pPr lvl="1"/>
            <a:endParaRPr lang="en-US" dirty="0"/>
          </a:p>
          <a:p>
            <a:endParaRPr lang="en-US" dirty="0"/>
          </a:p>
          <a:p>
            <a:endParaRPr lang="en-US" dirty="0"/>
          </a:p>
          <a:p>
            <a:pPr marL="0" indent="0">
              <a:buFont typeface="Arial" panose="020B0604020202020204" pitchFamily="34" charset="0"/>
              <a:buNone/>
            </a:pPr>
            <a:endParaRPr lang="en-US" dirty="0"/>
          </a:p>
          <a:p>
            <a:endParaRPr lang="en-US" dirty="0"/>
          </a:p>
        </p:txBody>
      </p:sp>
      <p:pic>
        <p:nvPicPr>
          <p:cNvPr id="5" name="Picture 4">
            <a:extLst>
              <a:ext uri="{FF2B5EF4-FFF2-40B4-BE49-F238E27FC236}">
                <a16:creationId xmlns:a16="http://schemas.microsoft.com/office/drawing/2014/main" id="{735FFF0E-5845-619C-AE80-6E1FFC599E6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111250">
            <a:off x="6622269" y="1589528"/>
            <a:ext cx="4000407" cy="33021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F86D751E-5591-877D-69B4-E7649F6FF4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757048">
            <a:off x="6903835" y="3246652"/>
            <a:ext cx="3823559"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3699230"/>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7.1 Stream Crossing Replacement</a:t>
            </a:r>
          </a:p>
        </p:txBody>
      </p:sp>
      <p:sp>
        <p:nvSpPr>
          <p:cNvPr id="11" name="Subtitle 2">
            <a:extLst>
              <a:ext uri="{FF2B5EF4-FFF2-40B4-BE49-F238E27FC236}">
                <a16:creationId xmlns:a16="http://schemas.microsoft.com/office/drawing/2014/main" id="{3A0EB3F2-EAD5-43B8-0A1E-D5F2F4AFC9AC}"/>
              </a:ext>
            </a:extLst>
          </p:cNvPr>
          <p:cNvSpPr txBox="1">
            <a:spLocks/>
          </p:cNvSpPr>
          <p:nvPr/>
        </p:nvSpPr>
        <p:spPr>
          <a:xfrm>
            <a:off x="152399" y="1322772"/>
            <a:ext cx="8126508" cy="50018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Stream Crossing Replacement Technical Manual</a:t>
            </a:r>
            <a:endParaRPr lang="en-US" dirty="0"/>
          </a:p>
          <a:p>
            <a:pPr lvl="1"/>
            <a:endParaRPr lang="en-US" dirty="0"/>
          </a:p>
          <a:p>
            <a:pPr lvl="1"/>
            <a:endParaRPr lang="en-US" dirty="0"/>
          </a:p>
          <a:p>
            <a:endParaRPr lang="en-US" dirty="0"/>
          </a:p>
          <a:p>
            <a:endParaRPr lang="en-US" dirty="0"/>
          </a:p>
          <a:p>
            <a:pPr marL="0" indent="0">
              <a:buNone/>
            </a:pPr>
            <a:endParaRPr lang="en-US" dirty="0"/>
          </a:p>
          <a:p>
            <a:pPr marL="457200" lvl="1" indent="0">
              <a:buFont typeface="Arial" panose="020B0604020202020204" pitchFamily="34" charset="0"/>
              <a:buNone/>
            </a:pPr>
            <a:endParaRPr lang="en-US" dirty="0"/>
          </a:p>
          <a:p>
            <a:pPr lvl="1"/>
            <a:endParaRPr lang="en-US" dirty="0"/>
          </a:p>
          <a:p>
            <a:endParaRPr lang="en-US" dirty="0"/>
          </a:p>
          <a:p>
            <a:endParaRPr lang="en-US" dirty="0"/>
          </a:p>
          <a:p>
            <a:pPr marL="0" indent="0">
              <a:buFont typeface="Arial" panose="020B0604020202020204" pitchFamily="34" charset="0"/>
              <a:buNone/>
            </a:pPr>
            <a:endParaRPr lang="en-US" dirty="0"/>
          </a:p>
          <a:p>
            <a:endParaRPr lang="en-US" dirty="0"/>
          </a:p>
        </p:txBody>
      </p:sp>
      <p:pic>
        <p:nvPicPr>
          <p:cNvPr id="4" name="Picture 3">
            <a:extLst>
              <a:ext uri="{FF2B5EF4-FFF2-40B4-BE49-F238E27FC236}">
                <a16:creationId xmlns:a16="http://schemas.microsoft.com/office/drawing/2014/main" id="{375B8EFA-60DA-2C7C-4F65-EF0AA4BABC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82850" y="1830279"/>
            <a:ext cx="5496057" cy="5932025"/>
          </a:xfrm>
          <a:prstGeom prst="rect">
            <a:avLst/>
          </a:prstGeom>
        </p:spPr>
      </p:pic>
    </p:spTree>
    <p:extLst>
      <p:ext uri="{BB962C8B-B14F-4D97-AF65-F5344CB8AC3E}">
        <p14:creationId xmlns:p14="http://schemas.microsoft.com/office/powerpoint/2010/main" val="2392504320"/>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7.1 Stream Crossing Replacement</a:t>
            </a:r>
          </a:p>
        </p:txBody>
      </p:sp>
      <p:sp>
        <p:nvSpPr>
          <p:cNvPr id="11" name="Subtitle 2">
            <a:extLst>
              <a:ext uri="{FF2B5EF4-FFF2-40B4-BE49-F238E27FC236}">
                <a16:creationId xmlns:a16="http://schemas.microsoft.com/office/drawing/2014/main" id="{3A0EB3F2-EAD5-43B8-0A1E-D5F2F4AFC9AC}"/>
              </a:ext>
            </a:extLst>
          </p:cNvPr>
          <p:cNvSpPr txBox="1">
            <a:spLocks/>
          </p:cNvSpPr>
          <p:nvPr/>
        </p:nvSpPr>
        <p:spPr>
          <a:xfrm>
            <a:off x="152399" y="1322772"/>
            <a:ext cx="8126508" cy="50018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u="sng" dirty="0"/>
              <a:t>Chapter 2</a:t>
            </a:r>
            <a:r>
              <a:rPr lang="en-US" dirty="0"/>
              <a:t> of the Stream Crossing Replacement Technical Manual</a:t>
            </a:r>
          </a:p>
          <a:p>
            <a:pPr lvl="1"/>
            <a:r>
              <a:rPr lang="en-US" dirty="0"/>
              <a:t>Covers the Design and Installation Standard thoroughly</a:t>
            </a:r>
          </a:p>
          <a:p>
            <a:pPr lvl="1"/>
            <a:endParaRPr lang="en-US" dirty="0"/>
          </a:p>
          <a:p>
            <a:endParaRPr lang="en-US" dirty="0"/>
          </a:p>
          <a:p>
            <a:endParaRPr lang="en-US" dirty="0"/>
          </a:p>
          <a:p>
            <a:pPr marL="0" indent="0">
              <a:buNone/>
            </a:pPr>
            <a:endParaRPr lang="en-US" dirty="0"/>
          </a:p>
          <a:p>
            <a:pPr marL="457200" lvl="1" indent="0">
              <a:buFont typeface="Arial" panose="020B0604020202020204" pitchFamily="34" charset="0"/>
              <a:buNone/>
            </a:pPr>
            <a:endParaRPr lang="en-US" dirty="0"/>
          </a:p>
          <a:p>
            <a:pPr lvl="1"/>
            <a:endParaRPr lang="en-US" dirty="0"/>
          </a:p>
          <a:p>
            <a:endParaRPr lang="en-US" dirty="0"/>
          </a:p>
          <a:p>
            <a:endParaRPr lang="en-US" dirty="0"/>
          </a:p>
          <a:p>
            <a:pPr marL="0" indent="0">
              <a:buFont typeface="Arial" panose="020B0604020202020204" pitchFamily="34" charset="0"/>
              <a:buNone/>
            </a:pPr>
            <a:endParaRPr lang="en-US" dirty="0"/>
          </a:p>
          <a:p>
            <a:endParaRPr lang="en-US" dirty="0"/>
          </a:p>
        </p:txBody>
      </p:sp>
      <p:pic>
        <p:nvPicPr>
          <p:cNvPr id="5" name="Picture 4">
            <a:extLst>
              <a:ext uri="{FF2B5EF4-FFF2-40B4-BE49-F238E27FC236}">
                <a16:creationId xmlns:a16="http://schemas.microsoft.com/office/drawing/2014/main" id="{ED86C81D-31D8-9752-4A3F-4D6F00F6B7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396909">
            <a:off x="1521550" y="3298958"/>
            <a:ext cx="4196171" cy="3886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24575C5B-2E28-003B-1DD4-144A669A36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870741">
            <a:off x="5389484" y="3066496"/>
            <a:ext cx="4418031" cy="40389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56910077"/>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7.1 Stream Crossing Replacement</a:t>
            </a:r>
          </a:p>
        </p:txBody>
      </p:sp>
      <p:sp>
        <p:nvSpPr>
          <p:cNvPr id="11" name="Subtitle 2">
            <a:extLst>
              <a:ext uri="{FF2B5EF4-FFF2-40B4-BE49-F238E27FC236}">
                <a16:creationId xmlns:a16="http://schemas.microsoft.com/office/drawing/2014/main" id="{3A0EB3F2-EAD5-43B8-0A1E-D5F2F4AFC9AC}"/>
              </a:ext>
            </a:extLst>
          </p:cNvPr>
          <p:cNvSpPr txBox="1">
            <a:spLocks/>
          </p:cNvSpPr>
          <p:nvPr/>
        </p:nvSpPr>
        <p:spPr>
          <a:xfrm>
            <a:off x="152398" y="1322772"/>
            <a:ext cx="10660603" cy="50018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hlinkClick r:id="rId3"/>
              </a:rPr>
              <a:t>https://www.dirtandgravel.psu.edu/education-and-training/webinars/past-webinars</a:t>
            </a:r>
            <a:r>
              <a:rPr lang="en-US" sz="2000" dirty="0"/>
              <a:t> </a:t>
            </a:r>
          </a:p>
          <a:p>
            <a:pPr algn="l">
              <a:buFont typeface="Arial" panose="020B0604020202020204" pitchFamily="34" charset="0"/>
              <a:buChar char="•"/>
            </a:pPr>
            <a:r>
              <a:rPr lang="en-US" b="1" i="0" dirty="0">
                <a:solidFill>
                  <a:srgbClr val="525252"/>
                </a:solidFill>
                <a:effectLst/>
                <a:latin typeface="var(--h3_typography-font-family)"/>
              </a:rPr>
              <a:t>May 27, 2022: Stream Technical Manual: Overview and Q&amp;A on DGLVR Stream Crossing Replacement Technical Manual</a:t>
            </a:r>
          </a:p>
          <a:p>
            <a:pPr marL="742950" lvl="1" indent="-285750" algn="l">
              <a:buFont typeface="Arial" panose="020B0604020202020204" pitchFamily="34" charset="0"/>
              <a:buChar char="•"/>
            </a:pPr>
            <a:r>
              <a:rPr lang="en-US" b="0" i="0" u="none" strike="noStrike" dirty="0">
                <a:solidFill>
                  <a:srgbClr val="525252"/>
                </a:solidFill>
                <a:effectLst/>
                <a:latin typeface="Lato" panose="020F0502020204030203" pitchFamily="34" charset="0"/>
                <a:hlinkClick r:id="rId4"/>
              </a:rPr>
              <a:t>Webinar Download</a:t>
            </a:r>
            <a:r>
              <a:rPr lang="en-US" b="0" i="0" dirty="0">
                <a:solidFill>
                  <a:srgbClr val="525252"/>
                </a:solidFill>
                <a:effectLst/>
                <a:latin typeface="Lato" panose="020F0502020204030203" pitchFamily="34" charset="0"/>
              </a:rPr>
              <a:t> (57.6 MB): MP4 format </a:t>
            </a:r>
            <a:r>
              <a:rPr lang="en-US" b="0" i="1" dirty="0">
                <a:solidFill>
                  <a:srgbClr val="525252"/>
                </a:solidFill>
                <a:effectLst/>
                <a:latin typeface="Lato" panose="020F0502020204030203" pitchFamily="34" charset="0"/>
              </a:rPr>
              <a:t> (~34 minutes)</a:t>
            </a:r>
            <a:endParaRPr lang="en-US" b="0" i="0" dirty="0">
              <a:solidFill>
                <a:srgbClr val="525252"/>
              </a:solidFill>
              <a:effectLst/>
              <a:latin typeface="Lato" panose="020F0502020204030203" pitchFamily="34" charset="0"/>
            </a:endParaRPr>
          </a:p>
          <a:p>
            <a:pPr algn="l">
              <a:buFont typeface="Arial" panose="020B0604020202020204" pitchFamily="34" charset="0"/>
              <a:buChar char="•"/>
            </a:pPr>
            <a:r>
              <a:rPr lang="en-US" b="1" i="0" dirty="0">
                <a:solidFill>
                  <a:srgbClr val="525252"/>
                </a:solidFill>
                <a:effectLst/>
                <a:latin typeface="var(--h3_typography-font-family)"/>
              </a:rPr>
              <a:t>May 26, 2022: Stream Standard: Overview and Q&amp;A on DGLVR Stream Crossing Design and Replacement Standard</a:t>
            </a:r>
          </a:p>
          <a:p>
            <a:pPr marL="742950" lvl="1" indent="-285750" algn="l">
              <a:buFont typeface="Arial" panose="020B0604020202020204" pitchFamily="34" charset="0"/>
              <a:buChar char="•"/>
            </a:pPr>
            <a:r>
              <a:rPr lang="en-US" b="0" i="0" u="none" strike="noStrike" dirty="0">
                <a:solidFill>
                  <a:srgbClr val="525252"/>
                </a:solidFill>
                <a:effectLst/>
                <a:latin typeface="Lato" panose="020F0502020204030203" pitchFamily="34" charset="0"/>
                <a:hlinkClick r:id="rId5"/>
              </a:rPr>
              <a:t>Webinar Download</a:t>
            </a:r>
            <a:r>
              <a:rPr lang="en-US" b="0" i="0" dirty="0">
                <a:solidFill>
                  <a:srgbClr val="525252"/>
                </a:solidFill>
                <a:effectLst/>
                <a:latin typeface="Lato" panose="020F0502020204030203" pitchFamily="34" charset="0"/>
              </a:rPr>
              <a:t> (182 MB): MP4 format </a:t>
            </a:r>
            <a:r>
              <a:rPr lang="en-US" b="0" i="1" dirty="0">
                <a:solidFill>
                  <a:srgbClr val="525252"/>
                </a:solidFill>
                <a:effectLst/>
                <a:latin typeface="Lato" panose="020F0502020204030203" pitchFamily="34" charset="0"/>
              </a:rPr>
              <a:t> (~41 minutes)</a:t>
            </a:r>
            <a:endParaRPr lang="en-US" b="0" i="0" dirty="0">
              <a:solidFill>
                <a:srgbClr val="525252"/>
              </a:solidFill>
              <a:effectLst/>
              <a:latin typeface="Lato" panose="020F0502020204030203" pitchFamily="34" charset="0"/>
            </a:endParaRPr>
          </a:p>
          <a:p>
            <a:pPr algn="l">
              <a:buFont typeface="Arial" panose="020B0604020202020204" pitchFamily="34" charset="0"/>
              <a:buChar char="•"/>
            </a:pPr>
            <a:r>
              <a:rPr lang="en-US" b="1" i="0" dirty="0">
                <a:solidFill>
                  <a:srgbClr val="525252"/>
                </a:solidFill>
                <a:effectLst/>
                <a:latin typeface="var(--h3_typography-font-family)"/>
              </a:rPr>
              <a:t>May 25, 2022: Stream Policy: Overview and Q&amp;A on DGLVR Stream Crossing Replacement Policy</a:t>
            </a:r>
          </a:p>
          <a:p>
            <a:pPr marL="742950" lvl="1" indent="-285750" algn="l">
              <a:buFont typeface="Arial" panose="020B0604020202020204" pitchFamily="34" charset="0"/>
              <a:buChar char="•"/>
            </a:pPr>
            <a:r>
              <a:rPr lang="en-US" b="0" i="0" u="none" strike="noStrike" dirty="0">
                <a:solidFill>
                  <a:srgbClr val="525252"/>
                </a:solidFill>
                <a:effectLst/>
                <a:latin typeface="Lato" panose="020F0502020204030203" pitchFamily="34" charset="0"/>
                <a:hlinkClick r:id="rId6"/>
              </a:rPr>
              <a:t>Webinar Download</a:t>
            </a:r>
            <a:r>
              <a:rPr lang="en-US" b="0" i="0" dirty="0">
                <a:solidFill>
                  <a:srgbClr val="525252"/>
                </a:solidFill>
                <a:effectLst/>
                <a:latin typeface="Lato" panose="020F0502020204030203" pitchFamily="34" charset="0"/>
              </a:rPr>
              <a:t> (148 MB): MP4 format </a:t>
            </a:r>
            <a:r>
              <a:rPr lang="en-US" b="0" i="1" dirty="0">
                <a:solidFill>
                  <a:srgbClr val="525252"/>
                </a:solidFill>
                <a:effectLst/>
                <a:latin typeface="Lato" panose="020F0502020204030203" pitchFamily="34" charset="0"/>
              </a:rPr>
              <a:t> (~41 minutes)</a:t>
            </a:r>
            <a:endParaRPr lang="en-US" b="0" i="0" dirty="0">
              <a:solidFill>
                <a:srgbClr val="525252"/>
              </a:solidFill>
              <a:effectLst/>
              <a:latin typeface="Lato" panose="020F0502020204030203" pitchFamily="34" charset="0"/>
            </a:endParaRPr>
          </a:p>
          <a:p>
            <a:pPr lvl="1"/>
            <a:endParaRPr lang="en-US" dirty="0"/>
          </a:p>
          <a:p>
            <a:endParaRPr lang="en-US" dirty="0"/>
          </a:p>
          <a:p>
            <a:endParaRPr lang="en-US" dirty="0"/>
          </a:p>
          <a:p>
            <a:pPr marL="0" indent="0">
              <a:buNone/>
            </a:pPr>
            <a:endParaRPr lang="en-US" dirty="0"/>
          </a:p>
          <a:p>
            <a:pPr marL="457200" lvl="1" indent="0">
              <a:buFont typeface="Arial" panose="020B0604020202020204" pitchFamily="34" charset="0"/>
              <a:buNone/>
            </a:pPr>
            <a:endParaRPr lang="en-US" dirty="0"/>
          </a:p>
          <a:p>
            <a:pPr lvl="1"/>
            <a:endParaRPr lang="en-US" dirty="0"/>
          </a:p>
          <a:p>
            <a:endParaRPr lang="en-US" dirty="0"/>
          </a:p>
          <a:p>
            <a:endParaRPr lang="en-US" dirty="0"/>
          </a:p>
          <a:p>
            <a:pPr marL="0" indent="0">
              <a:buFont typeface="Arial" panose="020B0604020202020204" pitchFamily="34" charset="0"/>
              <a:buNone/>
            </a:pPr>
            <a:endParaRPr lang="en-US" dirty="0"/>
          </a:p>
          <a:p>
            <a:endParaRPr lang="en-US" dirty="0"/>
          </a:p>
        </p:txBody>
      </p:sp>
    </p:spTree>
    <p:extLst>
      <p:ext uri="{BB962C8B-B14F-4D97-AF65-F5344CB8AC3E}">
        <p14:creationId xmlns:p14="http://schemas.microsoft.com/office/powerpoint/2010/main" val="2208588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cs typeface="Calibri Light"/>
              </a:rPr>
              <a:t>Introduction</a:t>
            </a: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6" name="Subtitle 2">
            <a:extLst>
              <a:ext uri="{FF2B5EF4-FFF2-40B4-BE49-F238E27FC236}">
                <a16:creationId xmlns:a16="http://schemas.microsoft.com/office/drawing/2014/main" id="{DA6122B0-105F-458B-9AB9-73FA2766C2F9}"/>
              </a:ext>
            </a:extLst>
          </p:cNvPr>
          <p:cNvSpPr txBox="1">
            <a:spLocks/>
          </p:cNvSpPr>
          <p:nvPr/>
        </p:nvSpPr>
        <p:spPr>
          <a:xfrm>
            <a:off x="268940" y="1215930"/>
            <a:ext cx="5301202" cy="503080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u="sng" dirty="0"/>
              <a:t>DGLVR Administrative Manual</a:t>
            </a:r>
          </a:p>
          <a:p>
            <a:pPr marL="0" indent="0">
              <a:buFont typeface="Arial" panose="020B0604020202020204" pitchFamily="34" charset="0"/>
              <a:buNone/>
            </a:pPr>
            <a:r>
              <a:rPr lang="en-US" sz="2000" b="1" dirty="0"/>
              <a:t>Approved by SCC 5/10/22</a:t>
            </a:r>
          </a:p>
          <a:p>
            <a:pPr marL="514350" indent="-514350">
              <a:buFont typeface="+mj-lt"/>
              <a:buAutoNum type="arabicParenR"/>
            </a:pPr>
            <a:r>
              <a:rPr lang="en-US" sz="2400" b="1" dirty="0">
                <a:solidFill>
                  <a:srgbClr val="FF0000"/>
                </a:solidFill>
              </a:rPr>
              <a:t>Introduction</a:t>
            </a:r>
          </a:p>
          <a:p>
            <a:pPr marL="514350" indent="-514350">
              <a:buFont typeface="+mj-lt"/>
              <a:buAutoNum type="arabicParenR"/>
            </a:pPr>
            <a:r>
              <a:rPr lang="en-US" sz="2400" dirty="0"/>
              <a:t>SCC Role</a:t>
            </a:r>
          </a:p>
          <a:p>
            <a:pPr marL="514350" indent="-514350">
              <a:buFont typeface="+mj-lt"/>
              <a:buAutoNum type="arabicParenR"/>
            </a:pPr>
            <a:r>
              <a:rPr lang="en-US" sz="2400" dirty="0"/>
              <a:t>Conservation District Role</a:t>
            </a:r>
          </a:p>
          <a:p>
            <a:pPr marL="514350" indent="-514350">
              <a:buFont typeface="+mj-lt"/>
              <a:buAutoNum type="arabicParenR"/>
            </a:pPr>
            <a:r>
              <a:rPr lang="en-US" sz="2400" dirty="0"/>
              <a:t>Quality Assurance Board Role</a:t>
            </a:r>
          </a:p>
          <a:p>
            <a:pPr marL="514350" indent="-514350">
              <a:buFont typeface="+mj-lt"/>
              <a:buAutoNum type="arabicParenR"/>
            </a:pPr>
            <a:r>
              <a:rPr lang="en-US" sz="2400" dirty="0"/>
              <a:t>Applicant Role</a:t>
            </a:r>
          </a:p>
          <a:p>
            <a:pPr marL="514350" indent="-514350">
              <a:buFont typeface="+mj-lt"/>
              <a:buAutoNum type="arabicParenR"/>
            </a:pPr>
            <a:r>
              <a:rPr lang="en-US" sz="2400" dirty="0"/>
              <a:t>Center for Dirt and Gravel Roads</a:t>
            </a:r>
          </a:p>
          <a:p>
            <a:pPr marL="514350" indent="-514350">
              <a:buFont typeface="+mj-lt"/>
              <a:buAutoNum type="arabicParenR"/>
            </a:pPr>
            <a:r>
              <a:rPr lang="en-US" sz="2400" dirty="0"/>
              <a:t>Additional Policies</a:t>
            </a:r>
          </a:p>
          <a:p>
            <a:pPr marL="514350" indent="-514350">
              <a:buFont typeface="+mj-lt"/>
              <a:buAutoNum type="arabicParenR"/>
            </a:pPr>
            <a:r>
              <a:rPr lang="en-US" sz="2400" dirty="0"/>
              <a:t>Permits and Other Requirements</a:t>
            </a:r>
          </a:p>
          <a:p>
            <a:pPr marL="0" indent="0">
              <a:buFont typeface="+mj-lt"/>
              <a:buNone/>
            </a:pPr>
            <a:r>
              <a:rPr lang="en-US" sz="2400" dirty="0"/>
              <a:t>Appendices</a:t>
            </a:r>
          </a:p>
          <a:p>
            <a:pPr marL="0" indent="0" algn="ctr">
              <a:buFont typeface="+mj-lt"/>
              <a:buNone/>
            </a:pPr>
            <a:r>
              <a:rPr lang="en-US" sz="2000" b="1" dirty="0"/>
              <a:t>Available online.</a:t>
            </a:r>
          </a:p>
          <a:p>
            <a:pPr marL="0" indent="0" algn="ctr">
              <a:buFont typeface="+mj-lt"/>
              <a:buNone/>
            </a:pPr>
            <a:r>
              <a:rPr lang="en-US" sz="2000" b="1" dirty="0"/>
              <a:t>Hard copies sent on request.</a:t>
            </a:r>
          </a:p>
        </p:txBody>
      </p:sp>
      <p:sp>
        <p:nvSpPr>
          <p:cNvPr id="3" name="Rectangle 2">
            <a:extLst>
              <a:ext uri="{FF2B5EF4-FFF2-40B4-BE49-F238E27FC236}">
                <a16:creationId xmlns:a16="http://schemas.microsoft.com/office/drawing/2014/main" id="{C3771116-602A-10C2-F4F4-610975664242}"/>
              </a:ext>
            </a:extLst>
          </p:cNvPr>
          <p:cNvSpPr/>
          <p:nvPr/>
        </p:nvSpPr>
        <p:spPr>
          <a:xfrm>
            <a:off x="6448575" y="1572411"/>
            <a:ext cx="4285695" cy="41614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342900" indent="-342900">
              <a:buFontTx/>
              <a:buAutoNum type="arabicParenR"/>
            </a:pPr>
            <a:r>
              <a:rPr lang="en-US" sz="2400" b="1" dirty="0">
                <a:solidFill>
                  <a:srgbClr val="FF0000"/>
                </a:solidFill>
              </a:rPr>
              <a:t>Introduction</a:t>
            </a:r>
          </a:p>
          <a:p>
            <a:r>
              <a:rPr lang="en-US" sz="2400" b="1" dirty="0">
                <a:solidFill>
                  <a:prstClr val="black"/>
                </a:solidFill>
              </a:rPr>
              <a:t>6-page “Abstract” of the Program and the rest of the manual.</a:t>
            </a:r>
          </a:p>
          <a:p>
            <a:endParaRPr lang="en-US" sz="2400" b="1" dirty="0">
              <a:solidFill>
                <a:prstClr val="black"/>
              </a:solidFill>
            </a:endParaRPr>
          </a:p>
          <a:p>
            <a:r>
              <a:rPr lang="en-US" sz="2400" b="1" dirty="0">
                <a:solidFill>
                  <a:prstClr val="black"/>
                </a:solidFill>
              </a:rPr>
              <a:t>Program Structure</a:t>
            </a:r>
          </a:p>
          <a:p>
            <a:endParaRPr lang="en-US" sz="2400" b="1" dirty="0">
              <a:solidFill>
                <a:prstClr val="black"/>
              </a:solidFill>
            </a:endParaRPr>
          </a:p>
          <a:p>
            <a:r>
              <a:rPr lang="en-US" sz="2400" b="1" dirty="0">
                <a:solidFill>
                  <a:prstClr val="black"/>
                </a:solidFill>
              </a:rPr>
              <a:t>Program History</a:t>
            </a:r>
          </a:p>
          <a:p>
            <a:endParaRPr lang="en-US" sz="2400" b="1" dirty="0">
              <a:solidFill>
                <a:prstClr val="black"/>
              </a:solidFill>
            </a:endParaRPr>
          </a:p>
          <a:p>
            <a:r>
              <a:rPr lang="en-US" sz="2400" b="1" dirty="0">
                <a:solidFill>
                  <a:prstClr val="black"/>
                </a:solidFill>
              </a:rPr>
              <a:t>ESM Overview</a:t>
            </a:r>
          </a:p>
          <a:p>
            <a:endParaRPr lang="en-US" sz="2400" dirty="0">
              <a:solidFill>
                <a:prstClr val="black"/>
              </a:solidFill>
            </a:endParaRPr>
          </a:p>
          <a:p>
            <a:endParaRPr lang="en-US" sz="2400" dirty="0">
              <a:solidFill>
                <a:prstClr val="black"/>
              </a:solidFill>
            </a:endParaRPr>
          </a:p>
        </p:txBody>
      </p:sp>
      <p:sp>
        <p:nvSpPr>
          <p:cNvPr id="4" name="TextBox 3">
            <a:extLst>
              <a:ext uri="{FF2B5EF4-FFF2-40B4-BE49-F238E27FC236}">
                <a16:creationId xmlns:a16="http://schemas.microsoft.com/office/drawing/2014/main" id="{C8C913E2-E6EF-CE18-FE97-19AA3BC01EA3}"/>
              </a:ext>
            </a:extLst>
          </p:cNvPr>
          <p:cNvSpPr txBox="1"/>
          <p:nvPr/>
        </p:nvSpPr>
        <p:spPr>
          <a:xfrm>
            <a:off x="3290221" y="2011234"/>
            <a:ext cx="2787238" cy="400110"/>
          </a:xfrm>
          <a:prstGeom prst="rect">
            <a:avLst/>
          </a:prstGeom>
          <a:solidFill>
            <a:srgbClr val="FFFF00"/>
          </a:solidFill>
          <a:ln>
            <a:solidFill>
              <a:srgbClr val="FF0000"/>
            </a:solidFill>
          </a:ln>
        </p:spPr>
        <p:txBody>
          <a:bodyPr wrap="none" rtlCol="0">
            <a:spAutoFit/>
          </a:bodyPr>
          <a:lstStyle/>
          <a:p>
            <a:pPr algn="ctr"/>
            <a:r>
              <a:rPr lang="en-US" sz="2000" dirty="0">
                <a:solidFill>
                  <a:srgbClr val="FF0000"/>
                </a:solidFill>
              </a:rPr>
              <a:t>Training Follows Manual!</a:t>
            </a:r>
          </a:p>
        </p:txBody>
      </p:sp>
    </p:spTree>
    <p:extLst>
      <p:ext uri="{BB962C8B-B14F-4D97-AF65-F5344CB8AC3E}">
        <p14:creationId xmlns:p14="http://schemas.microsoft.com/office/powerpoint/2010/main" val="599466857"/>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7.1 Stream Crossing Replacement</a:t>
            </a:r>
          </a:p>
        </p:txBody>
      </p:sp>
      <p:sp>
        <p:nvSpPr>
          <p:cNvPr id="11" name="Subtitle 2">
            <a:extLst>
              <a:ext uri="{FF2B5EF4-FFF2-40B4-BE49-F238E27FC236}">
                <a16:creationId xmlns:a16="http://schemas.microsoft.com/office/drawing/2014/main" id="{3A0EB3F2-EAD5-43B8-0A1E-D5F2F4AFC9AC}"/>
              </a:ext>
            </a:extLst>
          </p:cNvPr>
          <p:cNvSpPr txBox="1">
            <a:spLocks/>
          </p:cNvSpPr>
          <p:nvPr/>
        </p:nvSpPr>
        <p:spPr>
          <a:xfrm>
            <a:off x="196787" y="1199709"/>
            <a:ext cx="7788975" cy="52279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u="sng" dirty="0">
                <a:solidFill>
                  <a:schemeClr val="accent1"/>
                </a:solidFill>
              </a:rPr>
              <a:t>7.1.2.2 Existing Structure Eligibility for Replacement</a:t>
            </a:r>
            <a:endParaRPr lang="en-US" sz="4000" dirty="0">
              <a:solidFill>
                <a:schemeClr val="accent1"/>
              </a:solidFill>
            </a:endParaRPr>
          </a:p>
          <a:p>
            <a:r>
              <a:rPr lang="en-US" sz="2400" dirty="0"/>
              <a:t>Small Pipes</a:t>
            </a:r>
          </a:p>
          <a:p>
            <a:pPr lvl="1"/>
            <a:r>
              <a:rPr lang="en-US" sz="2000" dirty="0"/>
              <a:t>Existing crossing with an opening width </a:t>
            </a:r>
            <a:r>
              <a:rPr lang="en-US" sz="2000" u="sng" dirty="0"/>
              <a:t>less than or equal to 48” </a:t>
            </a:r>
            <a:r>
              <a:rPr lang="en-US" sz="2000" dirty="0"/>
              <a:t>are automatically eligible for replacement </a:t>
            </a:r>
          </a:p>
          <a:p>
            <a:r>
              <a:rPr lang="en-US" sz="2400" dirty="0"/>
              <a:t>Multiple Pipes</a:t>
            </a:r>
          </a:p>
          <a:p>
            <a:pPr lvl="1"/>
            <a:r>
              <a:rPr lang="en-US" sz="2000" dirty="0"/>
              <a:t>Existing crossing consisting of multiple (side by side) pipes are automatically eligible for replacement</a:t>
            </a:r>
          </a:p>
          <a:p>
            <a:pPr lvl="2"/>
            <a:r>
              <a:rPr lang="en-US" sz="1600" dirty="0"/>
              <a:t>Only applies to pipes, not multiple cell bridges</a:t>
            </a:r>
          </a:p>
          <a:p>
            <a:pPr lvl="1"/>
            <a:endParaRPr lang="en-US" dirty="0"/>
          </a:p>
          <a:p>
            <a:endParaRPr lang="en-US" dirty="0"/>
          </a:p>
          <a:p>
            <a:endParaRPr lang="en-US" dirty="0"/>
          </a:p>
          <a:p>
            <a:pPr marL="0" indent="0">
              <a:buNone/>
            </a:pPr>
            <a:endParaRPr lang="en-US" dirty="0"/>
          </a:p>
          <a:p>
            <a:pPr marL="457200" lvl="1" indent="0">
              <a:buFont typeface="Arial" panose="020B0604020202020204" pitchFamily="34" charset="0"/>
              <a:buNone/>
            </a:pPr>
            <a:endParaRPr lang="en-US" dirty="0"/>
          </a:p>
          <a:p>
            <a:pPr lvl="1"/>
            <a:endParaRPr lang="en-US" dirty="0"/>
          </a:p>
          <a:p>
            <a:endParaRPr lang="en-US" dirty="0"/>
          </a:p>
          <a:p>
            <a:endParaRPr lang="en-US" dirty="0"/>
          </a:p>
          <a:p>
            <a:pPr marL="0" indent="0">
              <a:buFont typeface="Arial" panose="020B0604020202020204" pitchFamily="34" charset="0"/>
              <a:buNone/>
            </a:pPr>
            <a:endParaRPr lang="en-US" dirty="0"/>
          </a:p>
          <a:p>
            <a:endParaRPr lang="en-US" dirty="0"/>
          </a:p>
        </p:txBody>
      </p:sp>
      <p:pic>
        <p:nvPicPr>
          <p:cNvPr id="5" name="Picture 4" descr="A picture containing plant, forest&#10;&#10;Description automatically generated">
            <a:extLst>
              <a:ext uri="{FF2B5EF4-FFF2-40B4-BE49-F238E27FC236}">
                <a16:creationId xmlns:a16="http://schemas.microsoft.com/office/drawing/2014/main" id="{BBE8F697-C826-1044-1040-F546729D44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7888411" y="1999656"/>
            <a:ext cx="4538102" cy="34035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A picture containing outdoor, grass, tree, nature&#10;&#10;Description automatically generated">
            <a:extLst>
              <a:ext uri="{FF2B5EF4-FFF2-40B4-BE49-F238E27FC236}">
                <a16:creationId xmlns:a16="http://schemas.microsoft.com/office/drawing/2014/main" id="{319C2D6E-E8A5-DB0A-7A58-9DDFEDA227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5114" y="4205339"/>
            <a:ext cx="3523960" cy="26429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descr="A picture containing outdoor, tree, ground, grass&#10;&#10;Description automatically generated">
            <a:extLst>
              <a:ext uri="{FF2B5EF4-FFF2-40B4-BE49-F238E27FC236}">
                <a16:creationId xmlns:a16="http://schemas.microsoft.com/office/drawing/2014/main" id="{19A56CCC-B3F7-F330-66FD-53BBA479126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18986" y="4195648"/>
            <a:ext cx="3536881" cy="26526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84029417"/>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7.1 Stream Crossing Replacement</a:t>
            </a:r>
          </a:p>
        </p:txBody>
      </p:sp>
      <p:sp>
        <p:nvSpPr>
          <p:cNvPr id="11" name="Subtitle 2">
            <a:extLst>
              <a:ext uri="{FF2B5EF4-FFF2-40B4-BE49-F238E27FC236}">
                <a16:creationId xmlns:a16="http://schemas.microsoft.com/office/drawing/2014/main" id="{3A0EB3F2-EAD5-43B8-0A1E-D5F2F4AFC9AC}"/>
              </a:ext>
            </a:extLst>
          </p:cNvPr>
          <p:cNvSpPr txBox="1">
            <a:spLocks/>
          </p:cNvSpPr>
          <p:nvPr/>
        </p:nvSpPr>
        <p:spPr>
          <a:xfrm>
            <a:off x="196787" y="1199709"/>
            <a:ext cx="5482653" cy="52279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u="sng" dirty="0">
                <a:solidFill>
                  <a:schemeClr val="accent1"/>
                </a:solidFill>
              </a:rPr>
              <a:t>7.1.2.2 Existing Structure Eligibility for Replacement</a:t>
            </a:r>
            <a:endParaRPr lang="en-US" sz="4000" dirty="0">
              <a:solidFill>
                <a:schemeClr val="accent1"/>
              </a:solidFill>
            </a:endParaRPr>
          </a:p>
          <a:p>
            <a:r>
              <a:rPr lang="en-US" sz="2400" dirty="0"/>
              <a:t>All other structures</a:t>
            </a:r>
          </a:p>
          <a:p>
            <a:pPr lvl="1"/>
            <a:r>
              <a:rPr lang="en-US" sz="2000" dirty="0"/>
              <a:t>Existing crossing with an opening width over 48” must have a “structure opening width to </a:t>
            </a:r>
            <a:r>
              <a:rPr lang="en-US" sz="2000" dirty="0" err="1"/>
              <a:t>bankfull</a:t>
            </a:r>
            <a:r>
              <a:rPr lang="en-US" sz="2000" dirty="0"/>
              <a:t> channel width” ratio of 75% or less</a:t>
            </a:r>
          </a:p>
          <a:p>
            <a:r>
              <a:rPr lang="en-US" sz="2400" dirty="0"/>
              <a:t>SCC notification</a:t>
            </a:r>
          </a:p>
          <a:p>
            <a:pPr lvl="1"/>
            <a:r>
              <a:rPr lang="en-US" sz="2000" dirty="0"/>
              <a:t>Districts must notify the SCC of proposed stream crossing replacements as soon as practical before a contract is signed</a:t>
            </a:r>
          </a:p>
          <a:p>
            <a:pPr lvl="1"/>
            <a:r>
              <a:rPr lang="en-US" sz="2000" dirty="0"/>
              <a:t>Available on the GIS system</a:t>
            </a:r>
          </a:p>
          <a:p>
            <a:pPr lvl="1"/>
            <a:endParaRPr lang="en-US" dirty="0"/>
          </a:p>
          <a:p>
            <a:endParaRPr lang="en-US" dirty="0"/>
          </a:p>
          <a:p>
            <a:endParaRPr lang="en-US" dirty="0"/>
          </a:p>
          <a:p>
            <a:pPr marL="0" indent="0">
              <a:buNone/>
            </a:pPr>
            <a:endParaRPr lang="en-US" dirty="0"/>
          </a:p>
          <a:p>
            <a:pPr marL="457200" lvl="1" indent="0">
              <a:buFont typeface="Arial" panose="020B0604020202020204" pitchFamily="34" charset="0"/>
              <a:buNone/>
            </a:pPr>
            <a:endParaRPr lang="en-US" dirty="0"/>
          </a:p>
          <a:p>
            <a:pPr lvl="1"/>
            <a:endParaRPr lang="en-US" dirty="0"/>
          </a:p>
          <a:p>
            <a:endParaRPr lang="en-US" dirty="0"/>
          </a:p>
          <a:p>
            <a:endParaRPr lang="en-US" dirty="0"/>
          </a:p>
          <a:p>
            <a:pPr marL="0" indent="0">
              <a:buFont typeface="Arial" panose="020B0604020202020204" pitchFamily="34" charset="0"/>
              <a:buNone/>
            </a:pPr>
            <a:endParaRPr lang="en-US" dirty="0"/>
          </a:p>
          <a:p>
            <a:endParaRPr lang="en-US" dirty="0"/>
          </a:p>
        </p:txBody>
      </p:sp>
      <p:pic>
        <p:nvPicPr>
          <p:cNvPr id="6" name="Picture 5" descr="A picture containing ground, outdoor, nature&#10;&#10;Description automatically generated">
            <a:extLst>
              <a:ext uri="{FF2B5EF4-FFF2-40B4-BE49-F238E27FC236}">
                <a16:creationId xmlns:a16="http://schemas.microsoft.com/office/drawing/2014/main" id="{B2560753-A88F-78AB-57A0-53536EF4DF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47539" y="1612658"/>
            <a:ext cx="5852299" cy="43892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20731365"/>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7.1 Stream Crossing Replacement</a:t>
            </a:r>
          </a:p>
        </p:txBody>
      </p:sp>
      <p:sp>
        <p:nvSpPr>
          <p:cNvPr id="11" name="Subtitle 2">
            <a:extLst>
              <a:ext uri="{FF2B5EF4-FFF2-40B4-BE49-F238E27FC236}">
                <a16:creationId xmlns:a16="http://schemas.microsoft.com/office/drawing/2014/main" id="{3A0EB3F2-EAD5-43B8-0A1E-D5F2F4AFC9AC}"/>
              </a:ext>
            </a:extLst>
          </p:cNvPr>
          <p:cNvSpPr txBox="1">
            <a:spLocks/>
          </p:cNvSpPr>
          <p:nvPr/>
        </p:nvSpPr>
        <p:spPr>
          <a:xfrm>
            <a:off x="196787" y="1199709"/>
            <a:ext cx="9613037" cy="52279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CDs are required to notify SCC of planned stream crossing replacement before signing a contract</a:t>
            </a:r>
          </a:p>
          <a:p>
            <a:pPr lvl="1"/>
            <a:r>
              <a:rPr lang="en-US" sz="2400" dirty="0"/>
              <a:t>Access notification by logging into CDGS website:</a:t>
            </a:r>
          </a:p>
          <a:p>
            <a:pPr lvl="1"/>
            <a:endParaRPr lang="en-US" dirty="0"/>
          </a:p>
          <a:p>
            <a:endParaRPr lang="en-US" dirty="0"/>
          </a:p>
          <a:p>
            <a:endParaRPr lang="en-US" dirty="0"/>
          </a:p>
          <a:p>
            <a:pPr marL="0" indent="0">
              <a:buNone/>
            </a:pPr>
            <a:endParaRPr lang="en-US" dirty="0"/>
          </a:p>
          <a:p>
            <a:pPr marL="457200" lvl="1" indent="0">
              <a:buFont typeface="Arial" panose="020B0604020202020204" pitchFamily="34" charset="0"/>
              <a:buNone/>
            </a:pPr>
            <a:endParaRPr lang="en-US" dirty="0"/>
          </a:p>
          <a:p>
            <a:pPr lvl="1"/>
            <a:endParaRPr lang="en-US" dirty="0"/>
          </a:p>
          <a:p>
            <a:endParaRPr lang="en-US" dirty="0"/>
          </a:p>
          <a:p>
            <a:endParaRPr lang="en-US" dirty="0"/>
          </a:p>
          <a:p>
            <a:pPr marL="0" indent="0">
              <a:buFont typeface="Arial" panose="020B0604020202020204" pitchFamily="34" charset="0"/>
              <a:buNone/>
            </a:pPr>
            <a:endParaRPr lang="en-US" dirty="0"/>
          </a:p>
          <a:p>
            <a:endParaRPr lang="en-US" dirty="0"/>
          </a:p>
        </p:txBody>
      </p:sp>
      <p:pic>
        <p:nvPicPr>
          <p:cNvPr id="4" name="Picture 3">
            <a:extLst>
              <a:ext uri="{FF2B5EF4-FFF2-40B4-BE49-F238E27FC236}">
                <a16:creationId xmlns:a16="http://schemas.microsoft.com/office/drawing/2014/main" id="{09F4F425-AA66-0E7A-947E-00C7DD85C6F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39517" y="2584142"/>
            <a:ext cx="7597924" cy="42738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02586514"/>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7.1 Stream Crossing Replacement</a:t>
            </a:r>
          </a:p>
        </p:txBody>
      </p:sp>
      <p:sp>
        <p:nvSpPr>
          <p:cNvPr id="11" name="Subtitle 2">
            <a:extLst>
              <a:ext uri="{FF2B5EF4-FFF2-40B4-BE49-F238E27FC236}">
                <a16:creationId xmlns:a16="http://schemas.microsoft.com/office/drawing/2014/main" id="{3A0EB3F2-EAD5-43B8-0A1E-D5F2F4AFC9AC}"/>
              </a:ext>
            </a:extLst>
          </p:cNvPr>
          <p:cNvSpPr txBox="1">
            <a:spLocks/>
          </p:cNvSpPr>
          <p:nvPr/>
        </p:nvSpPr>
        <p:spPr>
          <a:xfrm>
            <a:off x="196787" y="1199709"/>
            <a:ext cx="9613037" cy="52279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accent1"/>
                </a:solidFill>
              </a:rPr>
              <a:t>Where does stream crossing policy apply?</a:t>
            </a:r>
          </a:p>
          <a:p>
            <a:r>
              <a:rPr lang="en-US" sz="2800" dirty="0"/>
              <a:t>Applies to situations where streams, including intermittent channels, with identified bed and banks are </a:t>
            </a:r>
            <a:r>
              <a:rPr lang="en-US" sz="2800" u="sng" dirty="0"/>
              <a:t>flowing into the road</a:t>
            </a:r>
            <a:r>
              <a:rPr lang="en-US" sz="2800" dirty="0"/>
              <a:t> or the uphill ditch.  </a:t>
            </a:r>
          </a:p>
          <a:p>
            <a:pPr lvl="1"/>
            <a:endParaRPr lang="en-US" dirty="0"/>
          </a:p>
          <a:p>
            <a:endParaRPr lang="en-US" dirty="0"/>
          </a:p>
          <a:p>
            <a:endParaRPr lang="en-US" dirty="0"/>
          </a:p>
          <a:p>
            <a:pPr marL="0" indent="0">
              <a:buNone/>
            </a:pPr>
            <a:endParaRPr lang="en-US" dirty="0"/>
          </a:p>
          <a:p>
            <a:pPr marL="457200" lvl="1" indent="0">
              <a:buFont typeface="Arial" panose="020B0604020202020204" pitchFamily="34" charset="0"/>
              <a:buNone/>
            </a:pPr>
            <a:endParaRPr lang="en-US" dirty="0"/>
          </a:p>
          <a:p>
            <a:pPr lvl="1"/>
            <a:endParaRPr lang="en-US" dirty="0"/>
          </a:p>
          <a:p>
            <a:endParaRPr lang="en-US" dirty="0"/>
          </a:p>
          <a:p>
            <a:endParaRPr lang="en-US" dirty="0"/>
          </a:p>
          <a:p>
            <a:pPr marL="0" indent="0">
              <a:buFont typeface="Arial" panose="020B0604020202020204" pitchFamily="34" charset="0"/>
              <a:buNone/>
            </a:pPr>
            <a:endParaRPr lang="en-US" dirty="0"/>
          </a:p>
          <a:p>
            <a:endParaRPr lang="en-US" dirty="0"/>
          </a:p>
        </p:txBody>
      </p:sp>
      <p:pic>
        <p:nvPicPr>
          <p:cNvPr id="5" name="Picture 4" descr="A picture containing tree, outdoor, plant&#10;&#10;Description automatically generated">
            <a:extLst>
              <a:ext uri="{FF2B5EF4-FFF2-40B4-BE49-F238E27FC236}">
                <a16:creationId xmlns:a16="http://schemas.microsoft.com/office/drawing/2014/main" id="{48258137-7402-B4FB-EC1B-FC76B6B11D0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0800000">
            <a:off x="134283" y="3094074"/>
            <a:ext cx="9675541" cy="3763926"/>
          </a:xfrm>
          <a:prstGeom prst="rect">
            <a:avLst/>
          </a:prstGeom>
        </p:spPr>
      </p:pic>
    </p:spTree>
    <p:extLst>
      <p:ext uri="{BB962C8B-B14F-4D97-AF65-F5344CB8AC3E}">
        <p14:creationId xmlns:p14="http://schemas.microsoft.com/office/powerpoint/2010/main" val="3724001485"/>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7.1 Stream Crossing Replacement</a:t>
            </a:r>
          </a:p>
        </p:txBody>
      </p:sp>
      <p:pic>
        <p:nvPicPr>
          <p:cNvPr id="4" name="Picture 3">
            <a:extLst>
              <a:ext uri="{FF2B5EF4-FFF2-40B4-BE49-F238E27FC236}">
                <a16:creationId xmlns:a16="http://schemas.microsoft.com/office/drawing/2014/main" id="{5A61E554-B92E-B768-E7BB-26871169F7A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rot="5400000">
            <a:off x="732585" y="2106427"/>
            <a:ext cx="5143500" cy="3857625"/>
          </a:xfrm>
          <a:prstGeom prst="rect">
            <a:avLst/>
          </a:prstGeom>
        </p:spPr>
      </p:pic>
      <p:pic>
        <p:nvPicPr>
          <p:cNvPr id="6" name="Picture 5">
            <a:extLst>
              <a:ext uri="{FF2B5EF4-FFF2-40B4-BE49-F238E27FC236}">
                <a16:creationId xmlns:a16="http://schemas.microsoft.com/office/drawing/2014/main" id="{F0BAA399-1BF5-21F1-F646-20FB50AEDC07}"/>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rot="5400000">
            <a:off x="4733085" y="2106427"/>
            <a:ext cx="5143500" cy="3857625"/>
          </a:xfrm>
          <a:prstGeom prst="rect">
            <a:avLst/>
          </a:prstGeom>
        </p:spPr>
      </p:pic>
      <p:sp>
        <p:nvSpPr>
          <p:cNvPr id="7" name="TextBox 6">
            <a:extLst>
              <a:ext uri="{FF2B5EF4-FFF2-40B4-BE49-F238E27FC236}">
                <a16:creationId xmlns:a16="http://schemas.microsoft.com/office/drawing/2014/main" id="{37C7ED55-1A67-CAF2-3991-5DA490E8857E}"/>
              </a:ext>
            </a:extLst>
          </p:cNvPr>
          <p:cNvSpPr txBox="1"/>
          <p:nvPr/>
        </p:nvSpPr>
        <p:spPr>
          <a:xfrm>
            <a:off x="95639" y="1619878"/>
            <a:ext cx="1208446" cy="738664"/>
          </a:xfrm>
          <a:prstGeom prst="rect">
            <a:avLst/>
          </a:prstGeom>
          <a:noFill/>
        </p:spPr>
        <p:txBody>
          <a:bodyPr wrap="square" rtlCol="0">
            <a:spAutoFit/>
          </a:bodyPr>
          <a:lstStyle/>
          <a:p>
            <a:pPr algn="ctr"/>
            <a:r>
              <a:rPr lang="en-US" sz="2100" b="1" dirty="0"/>
              <a:t>Example 1</a:t>
            </a:r>
          </a:p>
        </p:txBody>
      </p:sp>
      <p:sp>
        <p:nvSpPr>
          <p:cNvPr id="8" name="TextBox 7">
            <a:extLst>
              <a:ext uri="{FF2B5EF4-FFF2-40B4-BE49-F238E27FC236}">
                <a16:creationId xmlns:a16="http://schemas.microsoft.com/office/drawing/2014/main" id="{7640C6E3-6672-5B46-0468-183BB496D01C}"/>
              </a:ext>
            </a:extLst>
          </p:cNvPr>
          <p:cNvSpPr txBox="1"/>
          <p:nvPr/>
        </p:nvSpPr>
        <p:spPr>
          <a:xfrm>
            <a:off x="89647" y="2395470"/>
            <a:ext cx="1357475" cy="1061829"/>
          </a:xfrm>
          <a:prstGeom prst="rect">
            <a:avLst/>
          </a:prstGeom>
          <a:noFill/>
        </p:spPr>
        <p:txBody>
          <a:bodyPr wrap="square" rtlCol="0">
            <a:spAutoFit/>
          </a:bodyPr>
          <a:lstStyle/>
          <a:p>
            <a:pPr algn="ctr"/>
            <a:r>
              <a:rPr lang="en-US" sz="2100" b="1" dirty="0"/>
              <a:t>Looking upslope from road</a:t>
            </a:r>
          </a:p>
        </p:txBody>
      </p:sp>
      <p:grpSp>
        <p:nvGrpSpPr>
          <p:cNvPr id="9" name="Group 8">
            <a:extLst>
              <a:ext uri="{FF2B5EF4-FFF2-40B4-BE49-F238E27FC236}">
                <a16:creationId xmlns:a16="http://schemas.microsoft.com/office/drawing/2014/main" id="{CF93C501-6165-ED0B-D1BD-57A7F9AE3F83}"/>
              </a:ext>
            </a:extLst>
          </p:cNvPr>
          <p:cNvGrpSpPr/>
          <p:nvPr/>
        </p:nvGrpSpPr>
        <p:grpSpPr>
          <a:xfrm>
            <a:off x="1513540" y="1463489"/>
            <a:ext cx="3862483" cy="5143500"/>
            <a:chOff x="1898523" y="0"/>
            <a:chExt cx="5149977" cy="6858000"/>
          </a:xfrm>
        </p:grpSpPr>
        <p:sp>
          <p:nvSpPr>
            <p:cNvPr id="13" name="Oval 12">
              <a:extLst>
                <a:ext uri="{FF2B5EF4-FFF2-40B4-BE49-F238E27FC236}">
                  <a16:creationId xmlns:a16="http://schemas.microsoft.com/office/drawing/2014/main" id="{50D78A57-F059-CEE3-A484-F47EACA8F8A1}"/>
                </a:ext>
              </a:extLst>
            </p:cNvPr>
            <p:cNvSpPr/>
            <p:nvPr/>
          </p:nvSpPr>
          <p:spPr>
            <a:xfrm rot="17677444">
              <a:off x="2034868" y="307387"/>
              <a:ext cx="2375773" cy="2648464"/>
            </a:xfrm>
            <a:prstGeom prst="ellipse">
              <a:avLst/>
            </a:prstGeom>
            <a:noFill/>
            <a:ln w="5715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78F5F67B-F45E-5234-4CC1-94DC32E33C4B}"/>
                </a:ext>
              </a:extLst>
            </p:cNvPr>
            <p:cNvCxnSpPr>
              <a:stCxn id="13" idx="6"/>
            </p:cNvCxnSpPr>
            <p:nvPr/>
          </p:nvCxnSpPr>
          <p:spPr>
            <a:xfrm flipV="1">
              <a:off x="3717702" y="0"/>
              <a:ext cx="3330798" cy="551758"/>
            </a:xfrm>
            <a:prstGeom prst="line">
              <a:avLst/>
            </a:prstGeom>
            <a:ln w="57150">
              <a:solidFill>
                <a:srgbClr val="66FFF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5C0555A-0C6B-8A85-8717-0F962FDA9DBD}"/>
                </a:ext>
              </a:extLst>
            </p:cNvPr>
            <p:cNvCxnSpPr>
              <a:cxnSpLocks/>
            </p:cNvCxnSpPr>
            <p:nvPr/>
          </p:nvCxnSpPr>
          <p:spPr>
            <a:xfrm>
              <a:off x="2558958" y="2625017"/>
              <a:ext cx="4489542" cy="4232983"/>
            </a:xfrm>
            <a:prstGeom prst="line">
              <a:avLst/>
            </a:prstGeom>
            <a:ln w="57150">
              <a:solidFill>
                <a:srgbClr val="66FFF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61590334"/>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7.1 Stream Crossing Replacement</a:t>
            </a:r>
          </a:p>
        </p:txBody>
      </p:sp>
      <p:sp>
        <p:nvSpPr>
          <p:cNvPr id="5" name="TextBox 4">
            <a:extLst>
              <a:ext uri="{FF2B5EF4-FFF2-40B4-BE49-F238E27FC236}">
                <a16:creationId xmlns:a16="http://schemas.microsoft.com/office/drawing/2014/main" id="{C303D48A-F959-E890-815A-B6E5FF0FC6FF}"/>
              </a:ext>
            </a:extLst>
          </p:cNvPr>
          <p:cNvSpPr txBox="1"/>
          <p:nvPr/>
        </p:nvSpPr>
        <p:spPr>
          <a:xfrm>
            <a:off x="269999" y="1198399"/>
            <a:ext cx="1357475" cy="415498"/>
          </a:xfrm>
          <a:prstGeom prst="rect">
            <a:avLst/>
          </a:prstGeom>
          <a:noFill/>
        </p:spPr>
        <p:txBody>
          <a:bodyPr wrap="square" rtlCol="0">
            <a:spAutoFit/>
          </a:bodyPr>
          <a:lstStyle/>
          <a:p>
            <a:pPr algn="ctr"/>
            <a:r>
              <a:rPr lang="en-US" sz="2100" b="1" dirty="0"/>
              <a:t>Example 2</a:t>
            </a:r>
          </a:p>
        </p:txBody>
      </p:sp>
      <p:pic>
        <p:nvPicPr>
          <p:cNvPr id="11" name="Picture 10" descr="A picture containing outdoor, nature, tree, plant&#10;&#10;Description automatically generated">
            <a:extLst>
              <a:ext uri="{FF2B5EF4-FFF2-40B4-BE49-F238E27FC236}">
                <a16:creationId xmlns:a16="http://schemas.microsoft.com/office/drawing/2014/main" id="{0141FECC-F619-A93E-8341-FB798EFC18D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965571" y="1015944"/>
            <a:ext cx="4748213" cy="5842055"/>
          </a:xfrm>
          <a:prstGeom prst="rect">
            <a:avLst/>
          </a:prstGeom>
        </p:spPr>
      </p:pic>
      <p:sp>
        <p:nvSpPr>
          <p:cNvPr id="18" name="TextBox 17">
            <a:extLst>
              <a:ext uri="{FF2B5EF4-FFF2-40B4-BE49-F238E27FC236}">
                <a16:creationId xmlns:a16="http://schemas.microsoft.com/office/drawing/2014/main" id="{768A76C5-F751-5D0C-C3C2-28AD0A6B619C}"/>
              </a:ext>
            </a:extLst>
          </p:cNvPr>
          <p:cNvSpPr txBox="1"/>
          <p:nvPr/>
        </p:nvSpPr>
        <p:spPr>
          <a:xfrm>
            <a:off x="269998" y="1784187"/>
            <a:ext cx="2244290" cy="738664"/>
          </a:xfrm>
          <a:prstGeom prst="rect">
            <a:avLst/>
          </a:prstGeom>
          <a:noFill/>
        </p:spPr>
        <p:txBody>
          <a:bodyPr wrap="square" rtlCol="0">
            <a:spAutoFit/>
          </a:bodyPr>
          <a:lstStyle/>
          <a:p>
            <a:pPr algn="ctr"/>
            <a:r>
              <a:rPr lang="en-US" sz="2100" b="1" dirty="0"/>
              <a:t>Looking upslope from road</a:t>
            </a:r>
          </a:p>
        </p:txBody>
      </p:sp>
      <p:sp>
        <p:nvSpPr>
          <p:cNvPr id="19" name="Oval 18">
            <a:extLst>
              <a:ext uri="{FF2B5EF4-FFF2-40B4-BE49-F238E27FC236}">
                <a16:creationId xmlns:a16="http://schemas.microsoft.com/office/drawing/2014/main" id="{1B9DEE85-DB6B-1663-1CD8-2A56700384A8}"/>
              </a:ext>
            </a:extLst>
          </p:cNvPr>
          <p:cNvSpPr/>
          <p:nvPr/>
        </p:nvSpPr>
        <p:spPr>
          <a:xfrm rot="19950497">
            <a:off x="4109441" y="1732586"/>
            <a:ext cx="2460472" cy="4218839"/>
          </a:xfrm>
          <a:prstGeom prst="ellipse">
            <a:avLst/>
          </a:prstGeom>
          <a:noFill/>
          <a:ln w="5715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30016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7.1 Stream Crossing Replacement</a:t>
            </a:r>
          </a:p>
        </p:txBody>
      </p:sp>
      <p:sp>
        <p:nvSpPr>
          <p:cNvPr id="4" name="TextBox 3">
            <a:extLst>
              <a:ext uri="{FF2B5EF4-FFF2-40B4-BE49-F238E27FC236}">
                <a16:creationId xmlns:a16="http://schemas.microsoft.com/office/drawing/2014/main" id="{FA78EBE0-9BCE-291B-FDB9-A212A556C487}"/>
              </a:ext>
            </a:extLst>
          </p:cNvPr>
          <p:cNvSpPr txBox="1"/>
          <p:nvPr/>
        </p:nvSpPr>
        <p:spPr>
          <a:xfrm>
            <a:off x="268940" y="1224644"/>
            <a:ext cx="1357475" cy="415498"/>
          </a:xfrm>
          <a:prstGeom prst="rect">
            <a:avLst/>
          </a:prstGeom>
          <a:noFill/>
        </p:spPr>
        <p:txBody>
          <a:bodyPr wrap="square" rtlCol="0">
            <a:spAutoFit/>
          </a:bodyPr>
          <a:lstStyle/>
          <a:p>
            <a:pPr algn="ctr"/>
            <a:r>
              <a:rPr lang="en-US" sz="2100" b="1" dirty="0"/>
              <a:t>Example 3</a:t>
            </a:r>
          </a:p>
        </p:txBody>
      </p:sp>
      <p:sp>
        <p:nvSpPr>
          <p:cNvPr id="6" name="TextBox 5">
            <a:extLst>
              <a:ext uri="{FF2B5EF4-FFF2-40B4-BE49-F238E27FC236}">
                <a16:creationId xmlns:a16="http://schemas.microsoft.com/office/drawing/2014/main" id="{0748C410-57D5-536D-F16B-7AB9FEE3DF42}"/>
              </a:ext>
            </a:extLst>
          </p:cNvPr>
          <p:cNvSpPr txBox="1"/>
          <p:nvPr/>
        </p:nvSpPr>
        <p:spPr>
          <a:xfrm>
            <a:off x="1663028" y="1224644"/>
            <a:ext cx="3548482" cy="415498"/>
          </a:xfrm>
          <a:prstGeom prst="rect">
            <a:avLst/>
          </a:prstGeom>
          <a:noFill/>
        </p:spPr>
        <p:txBody>
          <a:bodyPr wrap="square" rtlCol="0">
            <a:spAutoFit/>
          </a:bodyPr>
          <a:lstStyle/>
          <a:p>
            <a:pPr algn="ctr"/>
            <a:r>
              <a:rPr lang="en-US" sz="2100" b="1" dirty="0"/>
              <a:t>Looking upslope from road</a:t>
            </a:r>
          </a:p>
        </p:txBody>
      </p:sp>
      <p:pic>
        <p:nvPicPr>
          <p:cNvPr id="7" name="Picture 2">
            <a:extLst>
              <a:ext uri="{FF2B5EF4-FFF2-40B4-BE49-F238E27FC236}">
                <a16:creationId xmlns:a16="http://schemas.microsoft.com/office/drawing/2014/main" id="{358E0FFF-CEB2-9CB7-6500-2A23015CA04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4074" y="1937971"/>
            <a:ext cx="5573450" cy="418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E2C5A061-F4B1-C5AF-6559-83FE532BC67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37484" y="1897957"/>
            <a:ext cx="5573448" cy="4185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8682755"/>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7.1 Stream Crossing Replacement</a:t>
            </a:r>
          </a:p>
        </p:txBody>
      </p:sp>
      <p:pic>
        <p:nvPicPr>
          <p:cNvPr id="5" name="Picture 4" descr="A picture containing ground, tree, outdoor, dirt&#10;&#10;Description automatically generated">
            <a:extLst>
              <a:ext uri="{FF2B5EF4-FFF2-40B4-BE49-F238E27FC236}">
                <a16:creationId xmlns:a16="http://schemas.microsoft.com/office/drawing/2014/main" id="{F6D3A7D1-C638-49A6-52A7-0124B215D03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44256" y="1881963"/>
            <a:ext cx="7026259" cy="4725026"/>
          </a:xfrm>
          <a:prstGeom prst="rect">
            <a:avLst/>
          </a:prstGeom>
          <a:ln w="12700">
            <a:solidFill>
              <a:schemeClr val="tx1"/>
            </a:solidFill>
          </a:ln>
          <a:effectLst>
            <a:outerShdw blurRad="50800" dist="50800" dir="2700000" sx="101000" sy="101000" algn="tl" rotWithShape="0">
              <a:prstClr val="black">
                <a:alpha val="48000"/>
              </a:prstClr>
            </a:outerShdw>
          </a:effectLst>
        </p:spPr>
      </p:pic>
      <p:sp>
        <p:nvSpPr>
          <p:cNvPr id="9" name="Arrow: Right 8">
            <a:extLst>
              <a:ext uri="{FF2B5EF4-FFF2-40B4-BE49-F238E27FC236}">
                <a16:creationId xmlns:a16="http://schemas.microsoft.com/office/drawing/2014/main" id="{D2D1A807-953A-B1F6-CE8E-0364352FD6B2}"/>
              </a:ext>
            </a:extLst>
          </p:cNvPr>
          <p:cNvSpPr/>
          <p:nvPr/>
        </p:nvSpPr>
        <p:spPr>
          <a:xfrm rot="6264242">
            <a:off x="6883782" y="2739636"/>
            <a:ext cx="577317" cy="258283"/>
          </a:xfrm>
          <a:prstGeom prst="rightArrow">
            <a:avLst/>
          </a:prstGeom>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1" name="Arrow: Right 10">
            <a:extLst>
              <a:ext uri="{FF2B5EF4-FFF2-40B4-BE49-F238E27FC236}">
                <a16:creationId xmlns:a16="http://schemas.microsoft.com/office/drawing/2014/main" id="{6B38953D-D3B6-12CB-DE5C-86C1AD158B80}"/>
              </a:ext>
            </a:extLst>
          </p:cNvPr>
          <p:cNvSpPr/>
          <p:nvPr/>
        </p:nvSpPr>
        <p:spPr>
          <a:xfrm rot="6264242">
            <a:off x="4903871" y="2571544"/>
            <a:ext cx="577317" cy="294870"/>
          </a:xfrm>
          <a:prstGeom prst="rightArrow">
            <a:avLst/>
          </a:prstGeom>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3" name="TextBox 12">
            <a:extLst>
              <a:ext uri="{FF2B5EF4-FFF2-40B4-BE49-F238E27FC236}">
                <a16:creationId xmlns:a16="http://schemas.microsoft.com/office/drawing/2014/main" id="{BE311A05-9B64-6B0D-448E-DF6A0C82A325}"/>
              </a:ext>
            </a:extLst>
          </p:cNvPr>
          <p:cNvSpPr txBox="1"/>
          <p:nvPr/>
        </p:nvSpPr>
        <p:spPr>
          <a:xfrm>
            <a:off x="268940" y="1224644"/>
            <a:ext cx="1357475" cy="415498"/>
          </a:xfrm>
          <a:prstGeom prst="rect">
            <a:avLst/>
          </a:prstGeom>
          <a:noFill/>
        </p:spPr>
        <p:txBody>
          <a:bodyPr wrap="square" rtlCol="0">
            <a:spAutoFit/>
          </a:bodyPr>
          <a:lstStyle/>
          <a:p>
            <a:pPr algn="ctr"/>
            <a:r>
              <a:rPr lang="en-US" sz="2100" b="1" dirty="0"/>
              <a:t>Example 4</a:t>
            </a:r>
          </a:p>
        </p:txBody>
      </p:sp>
      <p:sp>
        <p:nvSpPr>
          <p:cNvPr id="15" name="TextBox 14">
            <a:extLst>
              <a:ext uri="{FF2B5EF4-FFF2-40B4-BE49-F238E27FC236}">
                <a16:creationId xmlns:a16="http://schemas.microsoft.com/office/drawing/2014/main" id="{90E0CCE0-A075-F2D3-D803-DE55F67A46B6}"/>
              </a:ext>
            </a:extLst>
          </p:cNvPr>
          <p:cNvSpPr txBox="1"/>
          <p:nvPr/>
        </p:nvSpPr>
        <p:spPr>
          <a:xfrm>
            <a:off x="1663028" y="1224644"/>
            <a:ext cx="3548482" cy="415498"/>
          </a:xfrm>
          <a:prstGeom prst="rect">
            <a:avLst/>
          </a:prstGeom>
          <a:noFill/>
        </p:spPr>
        <p:txBody>
          <a:bodyPr wrap="square" rtlCol="0">
            <a:spAutoFit/>
          </a:bodyPr>
          <a:lstStyle/>
          <a:p>
            <a:pPr algn="ctr"/>
            <a:r>
              <a:rPr lang="en-US" sz="2100" b="1" dirty="0"/>
              <a:t>Looking upslope from road</a:t>
            </a:r>
          </a:p>
        </p:txBody>
      </p:sp>
    </p:spTree>
    <p:extLst>
      <p:ext uri="{BB962C8B-B14F-4D97-AF65-F5344CB8AC3E}">
        <p14:creationId xmlns:p14="http://schemas.microsoft.com/office/powerpoint/2010/main" val="1098713902"/>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7.1 Stream Crossing Replacement</a:t>
            </a:r>
          </a:p>
        </p:txBody>
      </p:sp>
      <p:sp>
        <p:nvSpPr>
          <p:cNvPr id="7" name="TextBox 6">
            <a:extLst>
              <a:ext uri="{FF2B5EF4-FFF2-40B4-BE49-F238E27FC236}">
                <a16:creationId xmlns:a16="http://schemas.microsoft.com/office/drawing/2014/main" id="{F0573A6A-C809-CA27-2AC2-AC002FE9FB61}"/>
              </a:ext>
            </a:extLst>
          </p:cNvPr>
          <p:cNvSpPr txBox="1"/>
          <p:nvPr/>
        </p:nvSpPr>
        <p:spPr>
          <a:xfrm>
            <a:off x="161620" y="1591012"/>
            <a:ext cx="5410716" cy="4124206"/>
          </a:xfrm>
          <a:prstGeom prst="rect">
            <a:avLst/>
          </a:prstGeom>
          <a:noFill/>
        </p:spPr>
        <p:txBody>
          <a:bodyPr wrap="square" rtlCol="0">
            <a:spAutoFit/>
          </a:bodyPr>
          <a:lstStyle/>
          <a:p>
            <a:pPr defTabSz="685800">
              <a:defRPr/>
            </a:pPr>
            <a:r>
              <a:rPr lang="en-US" sz="2800" b="1" u="sng" dirty="0">
                <a:solidFill>
                  <a:prstClr val="black"/>
                </a:solidFill>
                <a:latin typeface="Calibri" panose="020F0502020204030204"/>
              </a:rPr>
              <a:t>Identifying small channels</a:t>
            </a:r>
          </a:p>
          <a:p>
            <a:pPr defTabSz="685800">
              <a:defRPr/>
            </a:pPr>
            <a:r>
              <a:rPr lang="en-US" sz="2800" dirty="0">
                <a:solidFill>
                  <a:prstClr val="black"/>
                </a:solidFill>
                <a:latin typeface="Calibri" panose="020F0502020204030204"/>
              </a:rPr>
              <a:t>Maps: </a:t>
            </a:r>
            <a:r>
              <a:rPr lang="en-US" sz="2800" dirty="0" err="1">
                <a:solidFill>
                  <a:prstClr val="black"/>
                </a:solidFill>
                <a:latin typeface="Calibri" panose="020F0502020204030204"/>
              </a:rPr>
              <a:t>StreamStats</a:t>
            </a:r>
            <a:endParaRPr lang="en-US" sz="2800" dirty="0">
              <a:solidFill>
                <a:prstClr val="black"/>
              </a:solidFill>
              <a:latin typeface="Calibri" panose="020F0502020204030204"/>
            </a:endParaRPr>
          </a:p>
          <a:p>
            <a:pPr defTabSz="685800">
              <a:defRPr/>
            </a:pPr>
            <a:endParaRPr lang="en-US" sz="2800" dirty="0">
              <a:solidFill>
                <a:prstClr val="black"/>
              </a:solidFill>
              <a:latin typeface="Calibri" panose="020F0502020204030204"/>
            </a:endParaRPr>
          </a:p>
          <a:p>
            <a:pPr marL="257175" indent="-257175" defTabSz="685800">
              <a:buFont typeface="Arial" panose="020B0604020202020204" pitchFamily="34" charset="0"/>
              <a:buChar char="•"/>
              <a:defRPr/>
            </a:pPr>
            <a:r>
              <a:rPr lang="en-US" sz="2400" dirty="0">
                <a:solidFill>
                  <a:prstClr val="black"/>
                </a:solidFill>
                <a:latin typeface="Calibri" panose="020F0502020204030204"/>
              </a:rPr>
              <a:t>USGS web tool</a:t>
            </a:r>
          </a:p>
          <a:p>
            <a:pPr defTabSz="685800">
              <a:defRPr/>
            </a:pPr>
            <a:r>
              <a:rPr lang="en-US" sz="1400" dirty="0">
                <a:solidFill>
                  <a:prstClr val="black"/>
                </a:solidFill>
                <a:latin typeface="Calibri" panose="020F0502020204030204"/>
                <a:hlinkClick r:id="rId3"/>
              </a:rPr>
              <a:t>https://www.usgs.gov/streamstats</a:t>
            </a:r>
            <a:endParaRPr lang="en-US" sz="1400" dirty="0">
              <a:solidFill>
                <a:prstClr val="black"/>
              </a:solidFill>
              <a:latin typeface="Calibri" panose="020F0502020204030204"/>
            </a:endParaRPr>
          </a:p>
          <a:p>
            <a:pPr marL="214313" indent="-214313" defTabSz="685800">
              <a:buFont typeface="Arial" panose="020B0604020202020204" pitchFamily="34" charset="0"/>
              <a:buChar char="•"/>
              <a:defRPr/>
            </a:pPr>
            <a:endParaRPr lang="en-US" sz="2000" dirty="0">
              <a:solidFill>
                <a:prstClr val="black"/>
              </a:solidFill>
              <a:latin typeface="Calibri" panose="020F0502020204030204"/>
            </a:endParaRPr>
          </a:p>
          <a:p>
            <a:pPr marL="214313" indent="-214313" defTabSz="685800">
              <a:buFont typeface="Arial" panose="020B0604020202020204" pitchFamily="34" charset="0"/>
              <a:buChar char="•"/>
              <a:defRPr/>
            </a:pPr>
            <a:r>
              <a:rPr lang="en-US" sz="2400" dirty="0">
                <a:solidFill>
                  <a:prstClr val="black"/>
                </a:solidFill>
                <a:latin typeface="Calibri" panose="020F0502020204030204"/>
              </a:rPr>
              <a:t>DGLVR GIS references </a:t>
            </a:r>
            <a:r>
              <a:rPr lang="en-US" sz="2400" dirty="0" err="1">
                <a:solidFill>
                  <a:prstClr val="black"/>
                </a:solidFill>
                <a:latin typeface="Calibri" panose="020F0502020204030204"/>
              </a:rPr>
              <a:t>StreamStats</a:t>
            </a:r>
            <a:r>
              <a:rPr lang="en-US" sz="2400" dirty="0">
                <a:solidFill>
                  <a:prstClr val="black"/>
                </a:solidFill>
                <a:latin typeface="Calibri" panose="020F0502020204030204"/>
              </a:rPr>
              <a:t> when identifying drainage area</a:t>
            </a:r>
          </a:p>
          <a:p>
            <a:pPr marL="214313" indent="-214313" defTabSz="685800">
              <a:buFont typeface="Arial" panose="020B0604020202020204" pitchFamily="34" charset="0"/>
              <a:buChar char="•"/>
              <a:defRPr/>
            </a:pPr>
            <a:endParaRPr lang="en-US" sz="2400" dirty="0">
              <a:solidFill>
                <a:prstClr val="black"/>
              </a:solidFill>
              <a:latin typeface="Calibri" panose="020F0502020204030204"/>
            </a:endParaRPr>
          </a:p>
          <a:p>
            <a:pPr marL="214313" indent="-214313" defTabSz="685800">
              <a:buFont typeface="Arial" panose="020B0604020202020204" pitchFamily="34" charset="0"/>
              <a:buChar char="•"/>
              <a:defRPr/>
            </a:pPr>
            <a:r>
              <a:rPr lang="en-US" sz="2400" dirty="0">
                <a:solidFill>
                  <a:prstClr val="black"/>
                </a:solidFill>
                <a:latin typeface="Calibri" panose="020F0502020204030204"/>
              </a:rPr>
              <a:t>Shows more detail than typical stream maps </a:t>
            </a:r>
          </a:p>
        </p:txBody>
      </p:sp>
      <p:grpSp>
        <p:nvGrpSpPr>
          <p:cNvPr id="25" name="Group 24">
            <a:extLst>
              <a:ext uri="{FF2B5EF4-FFF2-40B4-BE49-F238E27FC236}">
                <a16:creationId xmlns:a16="http://schemas.microsoft.com/office/drawing/2014/main" id="{823E185B-58C5-AB2C-798B-C165CEA3783B}"/>
              </a:ext>
            </a:extLst>
          </p:cNvPr>
          <p:cNvGrpSpPr/>
          <p:nvPr/>
        </p:nvGrpSpPr>
        <p:grpSpPr>
          <a:xfrm>
            <a:off x="5864365" y="1490795"/>
            <a:ext cx="5722790" cy="4969187"/>
            <a:chOff x="4856391" y="1507760"/>
            <a:chExt cx="5722790" cy="4969187"/>
          </a:xfrm>
        </p:grpSpPr>
        <p:pic>
          <p:nvPicPr>
            <p:cNvPr id="4" name="Picture 3">
              <a:extLst>
                <a:ext uri="{FF2B5EF4-FFF2-40B4-BE49-F238E27FC236}">
                  <a16:creationId xmlns:a16="http://schemas.microsoft.com/office/drawing/2014/main" id="{7142003E-3737-33DC-6BAE-F5E633E39B34}"/>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772522" y="1517282"/>
              <a:ext cx="527048" cy="366815"/>
            </a:xfrm>
            <a:prstGeom prst="rect">
              <a:avLst/>
            </a:prstGeom>
          </p:spPr>
        </p:pic>
        <p:pic>
          <p:nvPicPr>
            <p:cNvPr id="8" name="Picture 7">
              <a:extLst>
                <a:ext uri="{FF2B5EF4-FFF2-40B4-BE49-F238E27FC236}">
                  <a16:creationId xmlns:a16="http://schemas.microsoft.com/office/drawing/2014/main" id="{2C781DE9-CF9A-C58F-49A7-77173613BC4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856391" y="1507760"/>
              <a:ext cx="5722790" cy="4969187"/>
            </a:xfrm>
            <a:prstGeom prst="rect">
              <a:avLst/>
            </a:prstGeom>
            <a:ln w="12700">
              <a:solidFill>
                <a:schemeClr val="tx1"/>
              </a:solidFill>
            </a:ln>
            <a:effectLst>
              <a:outerShdw blurRad="50800" dist="50800" dir="2700000" sx="101000" sy="101000" algn="tl" rotWithShape="0">
                <a:prstClr val="black">
                  <a:alpha val="48000"/>
                </a:prstClr>
              </a:outerShdw>
            </a:effectLst>
          </p:spPr>
        </p:pic>
        <p:sp>
          <p:nvSpPr>
            <p:cNvPr id="17" name="TextBox 16">
              <a:extLst>
                <a:ext uri="{FF2B5EF4-FFF2-40B4-BE49-F238E27FC236}">
                  <a16:creationId xmlns:a16="http://schemas.microsoft.com/office/drawing/2014/main" id="{16739D7E-AC02-44AD-FB22-66BC51F8A5F9}"/>
                </a:ext>
              </a:extLst>
            </p:cNvPr>
            <p:cNvSpPr txBox="1"/>
            <p:nvPr/>
          </p:nvSpPr>
          <p:spPr>
            <a:xfrm>
              <a:off x="8500777" y="4392552"/>
              <a:ext cx="1959429" cy="715581"/>
            </a:xfrm>
            <a:prstGeom prst="rect">
              <a:avLst/>
            </a:prstGeom>
            <a:solidFill>
              <a:srgbClr val="BFBFBF">
                <a:alpha val="78824"/>
              </a:srgbClr>
            </a:solidFill>
          </p:spPr>
          <p:txBody>
            <a:bodyPr wrap="square" rtlCol="0">
              <a:spAutoFit/>
            </a:bodyPr>
            <a:lstStyle/>
            <a:p>
              <a:pPr algn="ctr" defTabSz="685800">
                <a:defRPr/>
              </a:pPr>
              <a:r>
                <a:rPr lang="en-US" sz="1350" b="1">
                  <a:solidFill>
                    <a:prstClr val="black"/>
                  </a:solidFill>
                  <a:latin typeface="Calibri" panose="020F0502020204030204"/>
                </a:rPr>
                <a:t>Check out these spots to see if there’s bed and bank coming to the road</a:t>
              </a:r>
            </a:p>
          </p:txBody>
        </p:sp>
        <p:cxnSp>
          <p:nvCxnSpPr>
            <p:cNvPr id="18" name="Straight Arrow Connector 17">
              <a:extLst>
                <a:ext uri="{FF2B5EF4-FFF2-40B4-BE49-F238E27FC236}">
                  <a16:creationId xmlns:a16="http://schemas.microsoft.com/office/drawing/2014/main" id="{BBCB0AB7-30C7-EBD9-529F-85F09C0B4780}"/>
                </a:ext>
              </a:extLst>
            </p:cNvPr>
            <p:cNvCxnSpPr>
              <a:cxnSpLocks/>
              <a:stCxn id="17" idx="0"/>
            </p:cNvCxnSpPr>
            <p:nvPr/>
          </p:nvCxnSpPr>
          <p:spPr>
            <a:xfrm flipH="1" flipV="1">
              <a:off x="7916548" y="4035451"/>
              <a:ext cx="1563944" cy="35710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78371D28-E469-07B5-2B34-A893A2DA9653}"/>
                </a:ext>
              </a:extLst>
            </p:cNvPr>
            <p:cNvSpPr/>
            <p:nvPr/>
          </p:nvSpPr>
          <p:spPr>
            <a:xfrm>
              <a:off x="7192326" y="3560006"/>
              <a:ext cx="627017" cy="572594"/>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0" name="Rectangle 19">
              <a:extLst>
                <a:ext uri="{FF2B5EF4-FFF2-40B4-BE49-F238E27FC236}">
                  <a16:creationId xmlns:a16="http://schemas.microsoft.com/office/drawing/2014/main" id="{F7F0E4D0-32D3-93A3-A8FC-579BA79C75E0}"/>
                </a:ext>
              </a:extLst>
            </p:cNvPr>
            <p:cNvSpPr/>
            <p:nvPr/>
          </p:nvSpPr>
          <p:spPr>
            <a:xfrm>
              <a:off x="6086799" y="1521825"/>
              <a:ext cx="248195" cy="2543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1" name="Rectangle 20">
              <a:extLst>
                <a:ext uri="{FF2B5EF4-FFF2-40B4-BE49-F238E27FC236}">
                  <a16:creationId xmlns:a16="http://schemas.microsoft.com/office/drawing/2014/main" id="{64908284-5307-B905-009E-B297917E889C}"/>
                </a:ext>
              </a:extLst>
            </p:cNvPr>
            <p:cNvSpPr/>
            <p:nvPr/>
          </p:nvSpPr>
          <p:spPr>
            <a:xfrm>
              <a:off x="4992580" y="4998899"/>
              <a:ext cx="133896" cy="15842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2" name="Rectangle 21">
              <a:extLst>
                <a:ext uri="{FF2B5EF4-FFF2-40B4-BE49-F238E27FC236}">
                  <a16:creationId xmlns:a16="http://schemas.microsoft.com/office/drawing/2014/main" id="{C058C9C6-ED7F-C022-4693-56E1778DEE2D}"/>
                </a:ext>
              </a:extLst>
            </p:cNvPr>
            <p:cNvSpPr/>
            <p:nvPr/>
          </p:nvSpPr>
          <p:spPr>
            <a:xfrm>
              <a:off x="4922021" y="4811078"/>
              <a:ext cx="2194560" cy="127372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3" name="Oval 22">
              <a:extLst>
                <a:ext uri="{FF2B5EF4-FFF2-40B4-BE49-F238E27FC236}">
                  <a16:creationId xmlns:a16="http://schemas.microsoft.com/office/drawing/2014/main" id="{35CD748E-9F94-E9BF-FB1F-E62C51F3D50F}"/>
                </a:ext>
              </a:extLst>
            </p:cNvPr>
            <p:cNvSpPr/>
            <p:nvPr/>
          </p:nvSpPr>
          <p:spPr>
            <a:xfrm>
              <a:off x="8304995" y="2856657"/>
              <a:ext cx="627017" cy="572594"/>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cxnSp>
          <p:nvCxnSpPr>
            <p:cNvPr id="24" name="Straight Arrow Connector 23">
              <a:extLst>
                <a:ext uri="{FF2B5EF4-FFF2-40B4-BE49-F238E27FC236}">
                  <a16:creationId xmlns:a16="http://schemas.microsoft.com/office/drawing/2014/main" id="{1B2CB24C-CB88-2A52-9242-3EE12B035192}"/>
                </a:ext>
              </a:extLst>
            </p:cNvPr>
            <p:cNvCxnSpPr>
              <a:cxnSpLocks/>
              <a:stCxn id="17" idx="0"/>
            </p:cNvCxnSpPr>
            <p:nvPr/>
          </p:nvCxnSpPr>
          <p:spPr>
            <a:xfrm flipH="1" flipV="1">
              <a:off x="8795479" y="3520630"/>
              <a:ext cx="685013" cy="87192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79729160"/>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7.1 Stream Crossing Replacement</a:t>
            </a:r>
          </a:p>
        </p:txBody>
      </p:sp>
      <p:sp>
        <p:nvSpPr>
          <p:cNvPr id="7" name="TextBox 6">
            <a:extLst>
              <a:ext uri="{FF2B5EF4-FFF2-40B4-BE49-F238E27FC236}">
                <a16:creationId xmlns:a16="http://schemas.microsoft.com/office/drawing/2014/main" id="{F0573A6A-C809-CA27-2AC2-AC002FE9FB61}"/>
              </a:ext>
            </a:extLst>
          </p:cNvPr>
          <p:cNvSpPr txBox="1"/>
          <p:nvPr/>
        </p:nvSpPr>
        <p:spPr>
          <a:xfrm>
            <a:off x="161620" y="1591012"/>
            <a:ext cx="5410716" cy="2800767"/>
          </a:xfrm>
          <a:prstGeom prst="rect">
            <a:avLst/>
          </a:prstGeom>
          <a:noFill/>
        </p:spPr>
        <p:txBody>
          <a:bodyPr wrap="square" rtlCol="0">
            <a:spAutoFit/>
          </a:bodyPr>
          <a:lstStyle/>
          <a:p>
            <a:pPr defTabSz="685800">
              <a:defRPr/>
            </a:pPr>
            <a:r>
              <a:rPr lang="en-US" sz="2800" b="1" u="sng" dirty="0">
                <a:solidFill>
                  <a:prstClr val="black"/>
                </a:solidFill>
                <a:latin typeface="Calibri" panose="020F0502020204030204"/>
              </a:rPr>
              <a:t>Identifying small channels</a:t>
            </a:r>
          </a:p>
          <a:p>
            <a:pPr defTabSz="685800">
              <a:defRPr/>
            </a:pPr>
            <a:r>
              <a:rPr lang="en-US" sz="2800" dirty="0">
                <a:solidFill>
                  <a:prstClr val="black"/>
                </a:solidFill>
                <a:latin typeface="Calibri" panose="020F0502020204030204"/>
              </a:rPr>
              <a:t>Maps: Wetness Index</a:t>
            </a:r>
          </a:p>
          <a:p>
            <a:pPr defTabSz="685800">
              <a:defRPr/>
            </a:pPr>
            <a:endParaRPr lang="en-US" sz="2400" b="1" dirty="0">
              <a:solidFill>
                <a:prstClr val="black"/>
              </a:solidFill>
              <a:latin typeface="Calibri" panose="020F0502020204030204"/>
            </a:endParaRPr>
          </a:p>
          <a:p>
            <a:pPr marL="214313" indent="-214313" defTabSz="685800">
              <a:buFont typeface="Arial" panose="020B0604020202020204" pitchFamily="34" charset="0"/>
              <a:buChar char="•"/>
              <a:defRPr/>
            </a:pPr>
            <a:r>
              <a:rPr lang="en-US" sz="2400" dirty="0">
                <a:solidFill>
                  <a:prstClr val="black"/>
                </a:solidFill>
                <a:latin typeface="Calibri" panose="020F0502020204030204"/>
              </a:rPr>
              <a:t>Specific to DGLVR GIS</a:t>
            </a:r>
          </a:p>
          <a:p>
            <a:pPr marL="214313" indent="-214313" defTabSz="685800">
              <a:buFont typeface="Arial" panose="020B0604020202020204" pitchFamily="34" charset="0"/>
              <a:buChar char="•"/>
              <a:defRPr/>
            </a:pPr>
            <a:endParaRPr lang="en-US" sz="2400" dirty="0">
              <a:solidFill>
                <a:prstClr val="black"/>
              </a:solidFill>
              <a:latin typeface="Calibri" panose="020F0502020204030204"/>
            </a:endParaRPr>
          </a:p>
          <a:p>
            <a:pPr marL="214313" indent="-214313" defTabSz="685800">
              <a:buFont typeface="Arial" panose="020B0604020202020204" pitchFamily="34" charset="0"/>
              <a:buChar char="•"/>
              <a:defRPr/>
            </a:pPr>
            <a:r>
              <a:rPr lang="en-US" sz="2400" dirty="0">
                <a:solidFill>
                  <a:prstClr val="black"/>
                </a:solidFill>
                <a:latin typeface="Calibri" panose="020F0502020204030204"/>
              </a:rPr>
              <a:t>Shows low spots in the landscape where water is expected to flow</a:t>
            </a:r>
          </a:p>
        </p:txBody>
      </p:sp>
      <p:grpSp>
        <p:nvGrpSpPr>
          <p:cNvPr id="27" name="Group 26">
            <a:extLst>
              <a:ext uri="{FF2B5EF4-FFF2-40B4-BE49-F238E27FC236}">
                <a16:creationId xmlns:a16="http://schemas.microsoft.com/office/drawing/2014/main" id="{2410099A-A352-0255-5B77-E1C52E9C9D08}"/>
              </a:ext>
            </a:extLst>
          </p:cNvPr>
          <p:cNvGrpSpPr/>
          <p:nvPr/>
        </p:nvGrpSpPr>
        <p:grpSpPr>
          <a:xfrm>
            <a:off x="5858986" y="1375861"/>
            <a:ext cx="5947527" cy="5143500"/>
            <a:chOff x="3134758" y="807046"/>
            <a:chExt cx="5947527" cy="5143500"/>
          </a:xfrm>
        </p:grpSpPr>
        <p:pic>
          <p:nvPicPr>
            <p:cNvPr id="5" name="Picture 4">
              <a:extLst>
                <a:ext uri="{FF2B5EF4-FFF2-40B4-BE49-F238E27FC236}">
                  <a16:creationId xmlns:a16="http://schemas.microsoft.com/office/drawing/2014/main" id="{01C8E008-9B16-4913-7BEF-1F536BDA9E8D}"/>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257723" y="888401"/>
              <a:ext cx="527048" cy="366815"/>
            </a:xfrm>
            <a:prstGeom prst="rect">
              <a:avLst/>
            </a:prstGeom>
          </p:spPr>
        </p:pic>
        <p:pic>
          <p:nvPicPr>
            <p:cNvPr id="6" name="Picture 5">
              <a:extLst>
                <a:ext uri="{FF2B5EF4-FFF2-40B4-BE49-F238E27FC236}">
                  <a16:creationId xmlns:a16="http://schemas.microsoft.com/office/drawing/2014/main" id="{2E1A40A3-26D2-B430-353E-B2C63E3CD5BC}"/>
                </a:ext>
              </a:extLst>
            </p:cNvPr>
            <p:cNvPicPr>
              <a:picLocks noChangeAspect="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103705" y="855167"/>
              <a:ext cx="1041853" cy="400049"/>
            </a:xfrm>
            <a:prstGeom prst="rect">
              <a:avLst/>
            </a:prstGeom>
          </p:spPr>
        </p:pic>
        <p:pic>
          <p:nvPicPr>
            <p:cNvPr id="9" name="Picture 8">
              <a:extLst>
                <a:ext uri="{FF2B5EF4-FFF2-40B4-BE49-F238E27FC236}">
                  <a16:creationId xmlns:a16="http://schemas.microsoft.com/office/drawing/2014/main" id="{4F721436-CAB9-8F74-F597-B6E298E9B43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134759" y="807046"/>
              <a:ext cx="5947526" cy="5143500"/>
            </a:xfrm>
            <a:prstGeom prst="rect">
              <a:avLst/>
            </a:prstGeom>
            <a:ln w="12700">
              <a:solidFill>
                <a:schemeClr val="tx1"/>
              </a:solidFill>
            </a:ln>
            <a:effectLst>
              <a:outerShdw blurRad="50800" dist="50800" dir="2700000" sx="101000" sy="101000" algn="tl" rotWithShape="0">
                <a:prstClr val="black">
                  <a:alpha val="48000"/>
                </a:prstClr>
              </a:outerShdw>
            </a:effectLst>
          </p:spPr>
        </p:pic>
        <p:grpSp>
          <p:nvGrpSpPr>
            <p:cNvPr id="11" name="Group 10">
              <a:extLst>
                <a:ext uri="{FF2B5EF4-FFF2-40B4-BE49-F238E27FC236}">
                  <a16:creationId xmlns:a16="http://schemas.microsoft.com/office/drawing/2014/main" id="{36003B17-7C30-EABD-9B0E-406CD3F8681F}"/>
                </a:ext>
              </a:extLst>
            </p:cNvPr>
            <p:cNvGrpSpPr/>
            <p:nvPr/>
          </p:nvGrpSpPr>
          <p:grpSpPr>
            <a:xfrm>
              <a:off x="3134758" y="2552362"/>
              <a:ext cx="4381328" cy="1139465"/>
              <a:chOff x="4015185" y="2181126"/>
              <a:chExt cx="5330929" cy="994405"/>
            </a:xfrm>
          </p:grpSpPr>
          <p:sp>
            <p:nvSpPr>
              <p:cNvPr id="13" name="TextBox 12">
                <a:extLst>
                  <a:ext uri="{FF2B5EF4-FFF2-40B4-BE49-F238E27FC236}">
                    <a16:creationId xmlns:a16="http://schemas.microsoft.com/office/drawing/2014/main" id="{328DEC91-B0E1-E276-DAF2-3E212CAF7B26}"/>
                  </a:ext>
                </a:extLst>
              </p:cNvPr>
              <p:cNvSpPr txBox="1"/>
              <p:nvPr/>
            </p:nvSpPr>
            <p:spPr>
              <a:xfrm>
                <a:off x="4015185" y="2551048"/>
                <a:ext cx="2342817" cy="624483"/>
              </a:xfrm>
              <a:prstGeom prst="rect">
                <a:avLst/>
              </a:prstGeom>
              <a:solidFill>
                <a:srgbClr val="BFBFBF">
                  <a:alpha val="78824"/>
                </a:srgbClr>
              </a:solidFill>
            </p:spPr>
            <p:txBody>
              <a:bodyPr wrap="square" rtlCol="0">
                <a:spAutoFit/>
              </a:bodyPr>
              <a:lstStyle/>
              <a:p>
                <a:pPr algn="ctr" defTabSz="685800">
                  <a:defRPr/>
                </a:pPr>
                <a:r>
                  <a:rPr lang="en-US" sz="1350" b="1">
                    <a:solidFill>
                      <a:prstClr val="black"/>
                    </a:solidFill>
                    <a:latin typeface="Calibri" panose="020F0502020204030204"/>
                  </a:rPr>
                  <a:t>Check out these spots to see if there’s bed and bank coming to the road</a:t>
                </a:r>
              </a:p>
            </p:txBody>
          </p:sp>
          <p:cxnSp>
            <p:nvCxnSpPr>
              <p:cNvPr id="15" name="Straight Arrow Connector 14">
                <a:extLst>
                  <a:ext uri="{FF2B5EF4-FFF2-40B4-BE49-F238E27FC236}">
                    <a16:creationId xmlns:a16="http://schemas.microsoft.com/office/drawing/2014/main" id="{BA7FFA34-6828-AB73-AFB4-FB872D3E1BD1}"/>
                  </a:ext>
                </a:extLst>
              </p:cNvPr>
              <p:cNvCxnSpPr>
                <a:cxnSpLocks/>
                <a:stCxn id="13" idx="3"/>
              </p:cNvCxnSpPr>
              <p:nvPr/>
            </p:nvCxnSpPr>
            <p:spPr>
              <a:xfrm flipV="1">
                <a:off x="6358002" y="2853218"/>
                <a:ext cx="447101" cy="1007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C55D85DB-E741-A794-76B3-37E797D92E68}"/>
                  </a:ext>
                </a:extLst>
              </p:cNvPr>
              <p:cNvSpPr/>
              <p:nvPr/>
            </p:nvSpPr>
            <p:spPr>
              <a:xfrm rot="19647419">
                <a:off x="6690109" y="2181126"/>
                <a:ext cx="2656005" cy="68755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grpSp>
      </p:grpSp>
    </p:spTree>
    <p:extLst>
      <p:ext uri="{BB962C8B-B14F-4D97-AF65-F5344CB8AC3E}">
        <p14:creationId xmlns:p14="http://schemas.microsoft.com/office/powerpoint/2010/main" val="28303264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cs typeface="Calibri Light"/>
              </a:rPr>
              <a:t>Introduction</a:t>
            </a: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6" name="Subtitle 2">
            <a:extLst>
              <a:ext uri="{FF2B5EF4-FFF2-40B4-BE49-F238E27FC236}">
                <a16:creationId xmlns:a16="http://schemas.microsoft.com/office/drawing/2014/main" id="{DA6122B0-105F-458B-9AB9-73FA2766C2F9}"/>
              </a:ext>
            </a:extLst>
          </p:cNvPr>
          <p:cNvSpPr txBox="1">
            <a:spLocks/>
          </p:cNvSpPr>
          <p:nvPr/>
        </p:nvSpPr>
        <p:spPr>
          <a:xfrm>
            <a:off x="268940" y="1215930"/>
            <a:ext cx="5301202" cy="503080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u="sng" dirty="0"/>
              <a:t>DGLVR Administrative Manual</a:t>
            </a:r>
          </a:p>
          <a:p>
            <a:pPr marL="0" indent="0">
              <a:buFont typeface="Arial" panose="020B0604020202020204" pitchFamily="34" charset="0"/>
              <a:buNone/>
            </a:pPr>
            <a:r>
              <a:rPr lang="en-US" sz="2000" b="1" dirty="0"/>
              <a:t>Approved by SCC 5/10/22</a:t>
            </a:r>
          </a:p>
          <a:p>
            <a:pPr marL="514350" indent="-514350">
              <a:buFont typeface="+mj-lt"/>
              <a:buAutoNum type="arabicParenR"/>
            </a:pPr>
            <a:r>
              <a:rPr lang="en-US" sz="2400" dirty="0"/>
              <a:t>Introduction</a:t>
            </a:r>
          </a:p>
          <a:p>
            <a:pPr marL="514350" indent="-514350">
              <a:buFont typeface="+mj-lt"/>
              <a:buAutoNum type="arabicParenR"/>
            </a:pPr>
            <a:r>
              <a:rPr lang="en-US" sz="2400" b="1" dirty="0">
                <a:solidFill>
                  <a:srgbClr val="FF0000"/>
                </a:solidFill>
              </a:rPr>
              <a:t>SCC Role</a:t>
            </a:r>
          </a:p>
          <a:p>
            <a:pPr marL="514350" indent="-514350">
              <a:buFont typeface="+mj-lt"/>
              <a:buAutoNum type="arabicParenR"/>
            </a:pPr>
            <a:r>
              <a:rPr lang="en-US" sz="2400" dirty="0"/>
              <a:t>Conservation District Role</a:t>
            </a:r>
          </a:p>
          <a:p>
            <a:pPr marL="514350" indent="-514350">
              <a:buFont typeface="+mj-lt"/>
              <a:buAutoNum type="arabicParenR"/>
            </a:pPr>
            <a:r>
              <a:rPr lang="en-US" sz="2400" dirty="0"/>
              <a:t>Quality Assurance Board Role</a:t>
            </a:r>
          </a:p>
          <a:p>
            <a:pPr marL="514350" indent="-514350">
              <a:buFont typeface="+mj-lt"/>
              <a:buAutoNum type="arabicParenR"/>
            </a:pPr>
            <a:r>
              <a:rPr lang="en-US" sz="2400" dirty="0"/>
              <a:t>Applicant Role</a:t>
            </a:r>
          </a:p>
          <a:p>
            <a:pPr marL="514350" indent="-514350">
              <a:buFont typeface="+mj-lt"/>
              <a:buAutoNum type="arabicParenR"/>
            </a:pPr>
            <a:r>
              <a:rPr lang="en-US" sz="2400" dirty="0"/>
              <a:t>Center for Dirt and Gravel Roads</a:t>
            </a:r>
          </a:p>
          <a:p>
            <a:pPr marL="514350" indent="-514350">
              <a:buFont typeface="+mj-lt"/>
              <a:buAutoNum type="arabicParenR"/>
            </a:pPr>
            <a:r>
              <a:rPr lang="en-US" sz="2400" dirty="0"/>
              <a:t>Additional Policies</a:t>
            </a:r>
          </a:p>
          <a:p>
            <a:pPr marL="514350" indent="-514350">
              <a:buFont typeface="+mj-lt"/>
              <a:buAutoNum type="arabicParenR"/>
            </a:pPr>
            <a:r>
              <a:rPr lang="en-US" sz="2400" dirty="0"/>
              <a:t>Permits and Other Requirements</a:t>
            </a:r>
          </a:p>
          <a:p>
            <a:pPr marL="0" indent="0">
              <a:buFont typeface="+mj-lt"/>
              <a:buNone/>
            </a:pPr>
            <a:r>
              <a:rPr lang="en-US" sz="2400" dirty="0"/>
              <a:t>Appendices</a:t>
            </a:r>
          </a:p>
          <a:p>
            <a:pPr marL="0" indent="0" algn="ctr">
              <a:buFont typeface="+mj-lt"/>
              <a:buNone/>
            </a:pPr>
            <a:r>
              <a:rPr lang="en-US" sz="2000" b="1" dirty="0"/>
              <a:t>Available online.</a:t>
            </a:r>
          </a:p>
          <a:p>
            <a:pPr marL="0" indent="0" algn="ctr">
              <a:buFont typeface="+mj-lt"/>
              <a:buNone/>
            </a:pPr>
            <a:r>
              <a:rPr lang="en-US" sz="2000" b="1" dirty="0"/>
              <a:t>Hard copies sent on request.</a:t>
            </a:r>
          </a:p>
        </p:txBody>
      </p:sp>
      <p:sp>
        <p:nvSpPr>
          <p:cNvPr id="3" name="Rectangle 2">
            <a:extLst>
              <a:ext uri="{FF2B5EF4-FFF2-40B4-BE49-F238E27FC236}">
                <a16:creationId xmlns:a16="http://schemas.microsoft.com/office/drawing/2014/main" id="{C3771116-602A-10C2-F4F4-610975664242}"/>
              </a:ext>
            </a:extLst>
          </p:cNvPr>
          <p:cNvSpPr/>
          <p:nvPr/>
        </p:nvSpPr>
        <p:spPr>
          <a:xfrm>
            <a:off x="6448575" y="1572411"/>
            <a:ext cx="4285695" cy="41614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2400" b="1" dirty="0">
                <a:solidFill>
                  <a:srgbClr val="FF0000"/>
                </a:solidFill>
              </a:rPr>
              <a:t>2) SCC Role</a:t>
            </a:r>
          </a:p>
          <a:p>
            <a:r>
              <a:rPr lang="en-US" sz="2400" b="1" dirty="0">
                <a:solidFill>
                  <a:prstClr val="black"/>
                </a:solidFill>
              </a:rPr>
              <a:t>4-page summary of SCC role</a:t>
            </a:r>
          </a:p>
          <a:p>
            <a:endParaRPr lang="en-US" sz="2400" b="1" dirty="0">
              <a:solidFill>
                <a:prstClr val="black"/>
              </a:solidFill>
            </a:endParaRPr>
          </a:p>
          <a:p>
            <a:r>
              <a:rPr lang="en-US" sz="2400" b="1" dirty="0">
                <a:solidFill>
                  <a:prstClr val="black"/>
                </a:solidFill>
              </a:rPr>
              <a:t>SCC Structure</a:t>
            </a:r>
          </a:p>
          <a:p>
            <a:endParaRPr lang="en-US" sz="2400" b="1" dirty="0">
              <a:solidFill>
                <a:prstClr val="black"/>
              </a:solidFill>
            </a:endParaRPr>
          </a:p>
          <a:p>
            <a:r>
              <a:rPr lang="en-US" sz="2400" b="1" dirty="0">
                <a:solidFill>
                  <a:prstClr val="black"/>
                </a:solidFill>
              </a:rPr>
              <a:t>Program Administration</a:t>
            </a:r>
          </a:p>
          <a:p>
            <a:endParaRPr lang="en-US" sz="2400" b="1" dirty="0">
              <a:solidFill>
                <a:prstClr val="black"/>
              </a:solidFill>
            </a:endParaRPr>
          </a:p>
          <a:p>
            <a:r>
              <a:rPr lang="en-US" sz="2400" b="1" dirty="0">
                <a:solidFill>
                  <a:prstClr val="black"/>
                </a:solidFill>
              </a:rPr>
              <a:t>QAQC</a:t>
            </a:r>
          </a:p>
          <a:p>
            <a:endParaRPr lang="en-US" sz="2400" dirty="0">
              <a:solidFill>
                <a:prstClr val="black"/>
              </a:solidFill>
            </a:endParaRPr>
          </a:p>
          <a:p>
            <a:endParaRPr lang="en-US" sz="2400" dirty="0">
              <a:solidFill>
                <a:prstClr val="black"/>
              </a:solidFill>
            </a:endParaRPr>
          </a:p>
        </p:txBody>
      </p:sp>
      <p:sp>
        <p:nvSpPr>
          <p:cNvPr id="4" name="TextBox 3">
            <a:extLst>
              <a:ext uri="{FF2B5EF4-FFF2-40B4-BE49-F238E27FC236}">
                <a16:creationId xmlns:a16="http://schemas.microsoft.com/office/drawing/2014/main" id="{C8C913E2-E6EF-CE18-FE97-19AA3BC01EA3}"/>
              </a:ext>
            </a:extLst>
          </p:cNvPr>
          <p:cNvSpPr txBox="1"/>
          <p:nvPr/>
        </p:nvSpPr>
        <p:spPr>
          <a:xfrm>
            <a:off x="3290221" y="2011234"/>
            <a:ext cx="2787238" cy="400110"/>
          </a:xfrm>
          <a:prstGeom prst="rect">
            <a:avLst/>
          </a:prstGeom>
          <a:solidFill>
            <a:srgbClr val="FFFF00"/>
          </a:solidFill>
          <a:ln>
            <a:solidFill>
              <a:srgbClr val="FF0000"/>
            </a:solidFill>
          </a:ln>
        </p:spPr>
        <p:txBody>
          <a:bodyPr wrap="none" rtlCol="0">
            <a:spAutoFit/>
          </a:bodyPr>
          <a:lstStyle/>
          <a:p>
            <a:pPr algn="ctr"/>
            <a:r>
              <a:rPr lang="en-US" sz="2000" dirty="0">
                <a:solidFill>
                  <a:srgbClr val="FF0000"/>
                </a:solidFill>
              </a:rPr>
              <a:t>Training Follows Manual!</a:t>
            </a:r>
          </a:p>
        </p:txBody>
      </p:sp>
    </p:spTree>
    <p:extLst>
      <p:ext uri="{BB962C8B-B14F-4D97-AF65-F5344CB8AC3E}">
        <p14:creationId xmlns:p14="http://schemas.microsoft.com/office/powerpoint/2010/main" val="3679758703"/>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7.1 Stream Crossing Replacement</a:t>
            </a:r>
          </a:p>
        </p:txBody>
      </p:sp>
      <p:sp>
        <p:nvSpPr>
          <p:cNvPr id="7" name="TextBox 6">
            <a:extLst>
              <a:ext uri="{FF2B5EF4-FFF2-40B4-BE49-F238E27FC236}">
                <a16:creationId xmlns:a16="http://schemas.microsoft.com/office/drawing/2014/main" id="{F0573A6A-C809-CA27-2AC2-AC002FE9FB61}"/>
              </a:ext>
            </a:extLst>
          </p:cNvPr>
          <p:cNvSpPr txBox="1"/>
          <p:nvPr/>
        </p:nvSpPr>
        <p:spPr>
          <a:xfrm>
            <a:off x="245743" y="1120585"/>
            <a:ext cx="11332175" cy="51090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Recorded webinars</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algn="l"/>
            <a:r>
              <a:rPr lang="en-US" sz="2400" b="1" dirty="0">
                <a:solidFill>
                  <a:prstClr val="black"/>
                </a:solidFill>
                <a:latin typeface="Calibri" panose="020F0502020204030204"/>
              </a:rPr>
              <a:t>2/8/2024: Stream Crossings – Status Update and Emerging Issues</a:t>
            </a:r>
          </a:p>
          <a:p>
            <a:pPr marL="285750" indent="-285750">
              <a:buFont typeface="Arial" panose="020B0604020202020204" pitchFamily="34" charset="0"/>
              <a:buChar char="•"/>
            </a:pPr>
            <a:r>
              <a:rPr lang="en-US" sz="1600" dirty="0">
                <a:solidFill>
                  <a:prstClr val="black"/>
                </a:solidFill>
                <a:latin typeface="Calibri" panose="020F0502020204030204"/>
              </a:rPr>
              <a:t>Status update on the implementation of the new stream crossing standard. Included a review of some recent issues encountered on projects and conservation district responsibilities. </a:t>
            </a:r>
            <a:r>
              <a:rPr lang="en-US" sz="1600" dirty="0">
                <a:solidFill>
                  <a:srgbClr val="FF0000"/>
                </a:solidFill>
                <a:latin typeface="Calibri" panose="020F0502020204030204"/>
              </a:rPr>
              <a:t>Includes discussion of small channels. </a:t>
            </a:r>
          </a:p>
          <a:p>
            <a:pPr marL="285750" indent="-285750">
              <a:buFont typeface="Arial" panose="020B0604020202020204" pitchFamily="34" charset="0"/>
              <a:buChar char="•"/>
            </a:pPr>
            <a:r>
              <a:rPr lang="en-US" sz="1600" b="0" i="0" u="none" strike="noStrike" dirty="0">
                <a:solidFill>
                  <a:srgbClr val="525252"/>
                </a:solidFill>
                <a:effectLst/>
                <a:latin typeface="Lato" panose="020F0502020204030203" pitchFamily="34" charset="0"/>
                <a:hlinkClick r:id="rId3"/>
              </a:rPr>
              <a:t>Webinar Download</a:t>
            </a:r>
            <a:r>
              <a:rPr lang="en-US" sz="1600" b="0" i="0" dirty="0">
                <a:solidFill>
                  <a:srgbClr val="525252"/>
                </a:solidFill>
                <a:effectLst/>
                <a:latin typeface="Lato" panose="020F0502020204030203" pitchFamily="34" charset="0"/>
              </a:rPr>
              <a:t> (133 MB): MP4 format </a:t>
            </a:r>
            <a:r>
              <a:rPr lang="en-US" sz="1600" b="0" i="1" dirty="0">
                <a:solidFill>
                  <a:srgbClr val="525252"/>
                </a:solidFill>
                <a:effectLst/>
                <a:latin typeface="Lato" panose="020F0502020204030203" pitchFamily="34" charset="0"/>
              </a:rPr>
              <a:t> (~1 hour, 19 minutes)</a:t>
            </a:r>
            <a:endParaRPr lang="en-US" sz="1600" b="0" i="0" dirty="0">
              <a:solidFill>
                <a:srgbClr val="525252"/>
              </a:solidFill>
              <a:effectLst/>
              <a:latin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12/17/2020: GIS Updates: </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Topographic Wetness Index,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Project Error Checker, Financial Updates</a:t>
            </a:r>
          </a:p>
          <a:p>
            <a:pPr marL="285750" indent="-285750">
              <a:buFont typeface="Arial" panose="020B0604020202020204" pitchFamily="34" charset="0"/>
              <a:buChar char="•"/>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Some of you may have noticed a new “topographic wetness index” layer has been added to the GIS.  CD staff will likely find this layer useful in many of the programs they administer.  This webinar introduced that layer and go over some basics of how it was made and how it can be of use.  It also demonstrated a new “Project Error Checker” tool designed to catch data entry errors for completed projects, along with a brief discussion on Administrative and Education spending. </a:t>
            </a:r>
          </a:p>
          <a:p>
            <a:pPr marL="285750" indent="-285750">
              <a:buFont typeface="Arial" panose="020B0604020202020204" pitchFamily="34" charset="0"/>
              <a:buChar char="•"/>
              <a:defRPr/>
            </a:pPr>
            <a:r>
              <a:rPr lang="en-US" sz="1600" b="0" i="0" u="none" strike="noStrike" dirty="0">
                <a:solidFill>
                  <a:srgbClr val="525252"/>
                </a:solidFill>
                <a:effectLst/>
                <a:latin typeface="Lato" panose="020F0502020204030203" pitchFamily="34" charset="0"/>
                <a:hlinkClick r:id="rId4"/>
              </a:rPr>
              <a:t>Webinar Download</a:t>
            </a:r>
            <a:r>
              <a:rPr lang="en-US" sz="1600" b="0" i="0" dirty="0">
                <a:solidFill>
                  <a:srgbClr val="525252"/>
                </a:solidFill>
                <a:effectLst/>
                <a:latin typeface="Lato" panose="020F0502020204030203" pitchFamily="34" charset="0"/>
              </a:rPr>
              <a:t> (200 MB): MP4 format </a:t>
            </a:r>
            <a:r>
              <a:rPr lang="en-US" sz="1600" b="0" i="1" dirty="0">
                <a:solidFill>
                  <a:srgbClr val="525252"/>
                </a:solidFill>
                <a:effectLst/>
                <a:latin typeface="Lato" panose="020F0502020204030203" pitchFamily="34" charset="0"/>
              </a:rPr>
              <a:t> (~ 55 minutes)</a:t>
            </a:r>
            <a:endParaRPr lang="en-US" sz="1600" b="0" i="0" dirty="0">
              <a:solidFill>
                <a:srgbClr val="525252"/>
              </a:solidFill>
              <a:effectLst/>
              <a:latin typeface="Lato" panose="020F050202020403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1/5/2023: Stream Crossing Exemptions and Notifications</a:t>
            </a:r>
          </a:p>
          <a:p>
            <a:pPr marL="285750" indent="-285750">
              <a:buFont typeface="Arial" panose="020B0604020202020204" pitchFamily="34" charset="0"/>
              <a:buChar char="•"/>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This webinar reviewed the notification and exemption process for stream crossings with some examples. </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Includes info about </a:t>
            </a:r>
            <a:r>
              <a:rPr kumimoji="0" lang="en-US" sz="1600" b="0" i="0" u="none" strike="noStrike" kern="1200" cap="none" spc="0" normalizeH="0" baseline="0" noProof="0" dirty="0" err="1">
                <a:ln>
                  <a:noFill/>
                </a:ln>
                <a:solidFill>
                  <a:srgbClr val="FF0000"/>
                </a:solidFill>
                <a:effectLst/>
                <a:uLnTx/>
                <a:uFillTx/>
                <a:latin typeface="Calibri" panose="020F0502020204030204"/>
                <a:ea typeface="+mn-ea"/>
                <a:cs typeface="+mn-cs"/>
              </a:rPr>
              <a:t>StreamStats</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 in DGLVR GIS. </a:t>
            </a:r>
            <a:r>
              <a:rPr lang="en-US" sz="1600" b="0" i="0" u="none" strike="noStrike" dirty="0">
                <a:solidFill>
                  <a:srgbClr val="525252"/>
                </a:solidFill>
                <a:effectLst/>
                <a:latin typeface="Lato" panose="020F0502020204030203" pitchFamily="34" charset="0"/>
                <a:hlinkClick r:id="rId5"/>
              </a:rPr>
              <a:t>Webinar Download</a:t>
            </a:r>
            <a:r>
              <a:rPr lang="en-US" sz="1600" b="0" i="0" dirty="0">
                <a:solidFill>
                  <a:srgbClr val="525252"/>
                </a:solidFill>
                <a:effectLst/>
                <a:latin typeface="Lato" panose="020F0502020204030203" pitchFamily="34" charset="0"/>
              </a:rPr>
              <a:t> (112 MB): MP4 format </a:t>
            </a:r>
            <a:r>
              <a:rPr lang="en-US" sz="1600" b="0" i="1" dirty="0">
                <a:solidFill>
                  <a:srgbClr val="525252"/>
                </a:solidFill>
                <a:effectLst/>
                <a:latin typeface="Lato" panose="020F0502020204030203" pitchFamily="34" charset="0"/>
              </a:rPr>
              <a:t> (~41 minutes)</a:t>
            </a:r>
            <a:endParaRPr lang="en-US" sz="1600" b="0" i="0" dirty="0">
              <a:solidFill>
                <a:srgbClr val="525252"/>
              </a:solidFill>
              <a:effectLst/>
              <a:latin typeface="Lato" panose="020F0502020204030203" pitchFamily="34" charset="0"/>
            </a:endParaRPr>
          </a:p>
        </p:txBody>
      </p:sp>
    </p:spTree>
    <p:extLst>
      <p:ext uri="{BB962C8B-B14F-4D97-AF65-F5344CB8AC3E}">
        <p14:creationId xmlns:p14="http://schemas.microsoft.com/office/powerpoint/2010/main" val="159912737"/>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7.1 Stream Crossing Replacement</a:t>
            </a:r>
          </a:p>
        </p:txBody>
      </p:sp>
      <p:sp>
        <p:nvSpPr>
          <p:cNvPr id="11" name="Subtitle 2">
            <a:extLst>
              <a:ext uri="{FF2B5EF4-FFF2-40B4-BE49-F238E27FC236}">
                <a16:creationId xmlns:a16="http://schemas.microsoft.com/office/drawing/2014/main" id="{3A0EB3F2-EAD5-43B8-0A1E-D5F2F4AFC9AC}"/>
              </a:ext>
            </a:extLst>
          </p:cNvPr>
          <p:cNvSpPr txBox="1">
            <a:spLocks/>
          </p:cNvSpPr>
          <p:nvPr/>
        </p:nvSpPr>
        <p:spPr>
          <a:xfrm>
            <a:off x="196787" y="1199709"/>
            <a:ext cx="9613037" cy="52279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accent1"/>
                </a:solidFill>
              </a:rPr>
              <a:t>7.1.2.4 Policy Limiting Engineering and Consulting Costs</a:t>
            </a:r>
          </a:p>
          <a:p>
            <a:r>
              <a:rPr lang="en-US" dirty="0"/>
              <a:t>Overviewed in 3.7.4.2</a:t>
            </a:r>
          </a:p>
          <a:p>
            <a:pPr lvl="1"/>
            <a:r>
              <a:rPr lang="en-US" dirty="0"/>
              <a:t>Limited to 20% of the total contract amount</a:t>
            </a:r>
          </a:p>
          <a:p>
            <a:pPr lvl="1"/>
            <a:r>
              <a:rPr lang="en-US" dirty="0"/>
              <a:t>Not to exceed $25,000</a:t>
            </a:r>
          </a:p>
          <a:p>
            <a:pPr lvl="1"/>
            <a:endParaRPr lang="en-US" dirty="0"/>
          </a:p>
          <a:p>
            <a:endParaRPr lang="en-US" dirty="0"/>
          </a:p>
          <a:p>
            <a:endParaRPr lang="en-US" dirty="0"/>
          </a:p>
          <a:p>
            <a:pPr marL="0" indent="0">
              <a:buNone/>
            </a:pPr>
            <a:endParaRPr lang="en-US" dirty="0"/>
          </a:p>
          <a:p>
            <a:pPr marL="457200" lvl="1" indent="0">
              <a:buFont typeface="Arial" panose="020B0604020202020204" pitchFamily="34" charset="0"/>
              <a:buNone/>
            </a:pPr>
            <a:endParaRPr lang="en-US" dirty="0"/>
          </a:p>
          <a:p>
            <a:pPr lvl="1"/>
            <a:endParaRPr lang="en-US" dirty="0"/>
          </a:p>
          <a:p>
            <a:endParaRPr lang="en-US" dirty="0"/>
          </a:p>
          <a:p>
            <a:endParaRPr lang="en-US" dirty="0"/>
          </a:p>
          <a:p>
            <a:pPr marL="0" indent="0">
              <a:buFont typeface="Arial" panose="020B0604020202020204" pitchFamily="34" charset="0"/>
              <a:buNone/>
            </a:pPr>
            <a:endParaRPr lang="en-US" dirty="0"/>
          </a:p>
          <a:p>
            <a:endParaRPr lang="en-US" dirty="0"/>
          </a:p>
        </p:txBody>
      </p:sp>
    </p:spTree>
    <p:extLst>
      <p:ext uri="{BB962C8B-B14F-4D97-AF65-F5344CB8AC3E}">
        <p14:creationId xmlns:p14="http://schemas.microsoft.com/office/powerpoint/2010/main" val="2781561249"/>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7.1 Stream Crossing Replacement</a:t>
            </a:r>
          </a:p>
        </p:txBody>
      </p:sp>
      <p:sp>
        <p:nvSpPr>
          <p:cNvPr id="11" name="Subtitle 2">
            <a:extLst>
              <a:ext uri="{FF2B5EF4-FFF2-40B4-BE49-F238E27FC236}">
                <a16:creationId xmlns:a16="http://schemas.microsoft.com/office/drawing/2014/main" id="{3A0EB3F2-EAD5-43B8-0A1E-D5F2F4AFC9AC}"/>
              </a:ext>
            </a:extLst>
          </p:cNvPr>
          <p:cNvSpPr txBox="1">
            <a:spLocks/>
          </p:cNvSpPr>
          <p:nvPr/>
        </p:nvSpPr>
        <p:spPr>
          <a:xfrm>
            <a:off x="196787" y="1199709"/>
            <a:ext cx="9613037" cy="52279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accent1"/>
                </a:solidFill>
              </a:rPr>
              <a:t>7.1.2.5 Conservation District Education Requirements</a:t>
            </a:r>
          </a:p>
          <a:p>
            <a:r>
              <a:rPr lang="en-US" dirty="0"/>
              <a:t>Effective </a:t>
            </a:r>
            <a:r>
              <a:rPr lang="en-US" u="sng" dirty="0"/>
              <a:t>July 1, 2023</a:t>
            </a:r>
          </a:p>
          <a:p>
            <a:pPr lvl="1"/>
            <a:r>
              <a:rPr lang="en-US" dirty="0"/>
              <a:t>At least one district staff member must have completed the stream crossing replacement certification training</a:t>
            </a:r>
          </a:p>
          <a:p>
            <a:pPr lvl="1"/>
            <a:r>
              <a:rPr lang="en-US" dirty="0"/>
              <a:t>Must be completed prior to QAB recommending or District Board approving  a project with a stream crossing</a:t>
            </a:r>
          </a:p>
          <a:p>
            <a:pPr lvl="1"/>
            <a:r>
              <a:rPr lang="en-US" dirty="0"/>
              <a:t>Required every 3 years</a:t>
            </a:r>
          </a:p>
          <a:p>
            <a:pPr lvl="1"/>
            <a:r>
              <a:rPr lang="en-US" dirty="0"/>
              <a:t>Does not apply to automatic exemptions </a:t>
            </a:r>
          </a:p>
          <a:p>
            <a:pPr lvl="1"/>
            <a:endParaRPr lang="en-US" dirty="0"/>
          </a:p>
          <a:p>
            <a:endParaRPr lang="en-US" dirty="0"/>
          </a:p>
          <a:p>
            <a:endParaRPr lang="en-US" dirty="0"/>
          </a:p>
          <a:p>
            <a:pPr marL="0" indent="0">
              <a:buNone/>
            </a:pPr>
            <a:endParaRPr lang="en-US" dirty="0"/>
          </a:p>
          <a:p>
            <a:pPr marL="457200" lvl="1" indent="0">
              <a:buFont typeface="Arial" panose="020B0604020202020204" pitchFamily="34" charset="0"/>
              <a:buNone/>
            </a:pPr>
            <a:endParaRPr lang="en-US" dirty="0"/>
          </a:p>
          <a:p>
            <a:pPr lvl="1"/>
            <a:endParaRPr lang="en-US" dirty="0"/>
          </a:p>
          <a:p>
            <a:endParaRPr lang="en-US" dirty="0"/>
          </a:p>
          <a:p>
            <a:endParaRPr lang="en-US" dirty="0"/>
          </a:p>
          <a:p>
            <a:pPr marL="0" indent="0">
              <a:buFont typeface="Arial" panose="020B0604020202020204" pitchFamily="34" charset="0"/>
              <a:buNone/>
            </a:pPr>
            <a:endParaRPr lang="en-US" dirty="0"/>
          </a:p>
          <a:p>
            <a:endParaRPr lang="en-US" dirty="0"/>
          </a:p>
        </p:txBody>
      </p:sp>
    </p:spTree>
    <p:extLst>
      <p:ext uri="{BB962C8B-B14F-4D97-AF65-F5344CB8AC3E}">
        <p14:creationId xmlns:p14="http://schemas.microsoft.com/office/powerpoint/2010/main" val="495534150"/>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7.1 Stream Crossing Replacement</a:t>
            </a:r>
          </a:p>
        </p:txBody>
      </p:sp>
      <p:sp>
        <p:nvSpPr>
          <p:cNvPr id="11" name="Subtitle 2">
            <a:extLst>
              <a:ext uri="{FF2B5EF4-FFF2-40B4-BE49-F238E27FC236}">
                <a16:creationId xmlns:a16="http://schemas.microsoft.com/office/drawing/2014/main" id="{3A0EB3F2-EAD5-43B8-0A1E-D5F2F4AFC9AC}"/>
              </a:ext>
            </a:extLst>
          </p:cNvPr>
          <p:cNvSpPr txBox="1">
            <a:spLocks/>
          </p:cNvSpPr>
          <p:nvPr/>
        </p:nvSpPr>
        <p:spPr>
          <a:xfrm>
            <a:off x="196787" y="1199709"/>
            <a:ext cx="9613037" cy="47707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accent1"/>
                </a:solidFill>
              </a:rPr>
              <a:t>7.1.2.6 Conservation District Requirements</a:t>
            </a:r>
          </a:p>
          <a:p>
            <a:pPr marL="0" indent="0">
              <a:buFont typeface="Arial" panose="020B0604020202020204" pitchFamily="34" charset="0"/>
              <a:buNone/>
            </a:pPr>
            <a:r>
              <a:rPr lang="en-US" b="1" u="sng" dirty="0"/>
              <a:t>Key to successful DGLVR Projects:</a:t>
            </a:r>
          </a:p>
          <a:p>
            <a:pPr marL="0" indent="0">
              <a:buFont typeface="Arial" panose="020B0604020202020204" pitchFamily="34" charset="0"/>
              <a:buNone/>
            </a:pPr>
            <a:endParaRPr lang="en-US" b="1" u="sng" dirty="0"/>
          </a:p>
          <a:p>
            <a:pPr marL="0" indent="0" algn="ctr">
              <a:buFont typeface="Arial" panose="020B0604020202020204" pitchFamily="34" charset="0"/>
              <a:buNone/>
            </a:pPr>
            <a:r>
              <a:rPr lang="en-US" sz="4400" b="1" dirty="0">
                <a:solidFill>
                  <a:srgbClr val="00B0F0"/>
                </a:solidFill>
              </a:rPr>
              <a:t>Communication</a:t>
            </a:r>
            <a:endParaRPr lang="en-US" sz="4000" b="1" dirty="0">
              <a:solidFill>
                <a:srgbClr val="00B0F0"/>
              </a:solidFill>
            </a:endParaRPr>
          </a:p>
          <a:p>
            <a:pPr marL="0" indent="0" algn="ctr">
              <a:buFont typeface="Arial" panose="020B0604020202020204" pitchFamily="34" charset="0"/>
              <a:buNone/>
            </a:pPr>
            <a:r>
              <a:rPr lang="en-US" sz="3200" b="1" dirty="0"/>
              <a:t>More district involvement throughout the project lifecycle </a:t>
            </a:r>
          </a:p>
          <a:p>
            <a:pPr marL="0" indent="0" algn="ctr">
              <a:buFont typeface="Arial" panose="020B0604020202020204" pitchFamily="34" charset="0"/>
              <a:buNone/>
            </a:pPr>
            <a:r>
              <a:rPr lang="en-US" sz="4000" b="1" dirty="0"/>
              <a:t>=</a:t>
            </a:r>
            <a:r>
              <a:rPr lang="en-US" sz="3200" b="1" dirty="0"/>
              <a:t> </a:t>
            </a:r>
          </a:p>
          <a:p>
            <a:pPr marL="0" indent="0" algn="ctr">
              <a:buFont typeface="Arial" panose="020B0604020202020204" pitchFamily="34" charset="0"/>
              <a:buNone/>
            </a:pPr>
            <a:r>
              <a:rPr lang="en-US" sz="3200" b="1" dirty="0"/>
              <a:t>better projects</a:t>
            </a:r>
          </a:p>
          <a:p>
            <a:pPr lvl="1"/>
            <a:endParaRPr lang="en-US" dirty="0"/>
          </a:p>
          <a:p>
            <a:endParaRPr lang="en-US" dirty="0"/>
          </a:p>
          <a:p>
            <a:endParaRPr lang="en-US" dirty="0"/>
          </a:p>
          <a:p>
            <a:pPr marL="0" indent="0">
              <a:buNone/>
            </a:pPr>
            <a:endParaRPr lang="en-US" dirty="0"/>
          </a:p>
          <a:p>
            <a:pPr marL="457200" lvl="1" indent="0">
              <a:buFont typeface="Arial" panose="020B0604020202020204" pitchFamily="34" charset="0"/>
              <a:buNone/>
            </a:pPr>
            <a:endParaRPr lang="en-US" dirty="0"/>
          </a:p>
          <a:p>
            <a:pPr lvl="1"/>
            <a:endParaRPr lang="en-US" dirty="0"/>
          </a:p>
          <a:p>
            <a:endParaRPr lang="en-US" dirty="0"/>
          </a:p>
          <a:p>
            <a:endParaRPr lang="en-US" dirty="0"/>
          </a:p>
          <a:p>
            <a:pPr marL="0" indent="0">
              <a:buFont typeface="Arial" panose="020B0604020202020204" pitchFamily="34" charset="0"/>
              <a:buNone/>
            </a:pPr>
            <a:endParaRPr lang="en-US" dirty="0"/>
          </a:p>
          <a:p>
            <a:endParaRPr lang="en-US" dirty="0"/>
          </a:p>
        </p:txBody>
      </p:sp>
    </p:spTree>
    <p:extLst>
      <p:ext uri="{BB962C8B-B14F-4D97-AF65-F5344CB8AC3E}">
        <p14:creationId xmlns:p14="http://schemas.microsoft.com/office/powerpoint/2010/main" val="2799108604"/>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7.1 Stream Crossing Replacement</a:t>
            </a:r>
          </a:p>
        </p:txBody>
      </p:sp>
      <p:sp>
        <p:nvSpPr>
          <p:cNvPr id="11" name="Subtitle 2">
            <a:extLst>
              <a:ext uri="{FF2B5EF4-FFF2-40B4-BE49-F238E27FC236}">
                <a16:creationId xmlns:a16="http://schemas.microsoft.com/office/drawing/2014/main" id="{3A0EB3F2-EAD5-43B8-0A1E-D5F2F4AFC9AC}"/>
              </a:ext>
            </a:extLst>
          </p:cNvPr>
          <p:cNvSpPr txBox="1">
            <a:spLocks/>
          </p:cNvSpPr>
          <p:nvPr/>
        </p:nvSpPr>
        <p:spPr>
          <a:xfrm>
            <a:off x="196787" y="1199709"/>
            <a:ext cx="9613037" cy="47707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3200" b="1" u="sng" kern="1200" dirty="0">
                <a:solidFill>
                  <a:schemeClr val="tx1"/>
                </a:solidFill>
                <a:effectLst/>
                <a:latin typeface="+mn-lt"/>
                <a:ea typeface="+mn-ea"/>
                <a:cs typeface="+mn-cs"/>
              </a:rPr>
              <a:t>Key to successful DGLVR Projects:</a:t>
            </a:r>
            <a:endParaRPr lang="en-US" sz="3600" b="1" dirty="0"/>
          </a:p>
          <a:p>
            <a:r>
              <a:rPr lang="en-US" kern="1200" dirty="0">
                <a:solidFill>
                  <a:schemeClr val="tx1"/>
                </a:solidFill>
                <a:effectLst/>
                <a:latin typeface="+mn-lt"/>
                <a:ea typeface="+mn-ea"/>
                <a:cs typeface="+mn-cs"/>
              </a:rPr>
              <a:t>Check in with grant applicants at each stage of the project</a:t>
            </a:r>
          </a:p>
          <a:p>
            <a:pPr lvl="1"/>
            <a:r>
              <a:rPr lang="en-US" dirty="0"/>
              <a:t>Make sure they are making progress on the project</a:t>
            </a:r>
          </a:p>
          <a:p>
            <a:pPr lvl="1"/>
            <a:r>
              <a:rPr lang="en-US" kern="1200" dirty="0">
                <a:solidFill>
                  <a:schemeClr val="tx1"/>
                </a:solidFill>
                <a:effectLst/>
                <a:latin typeface="+mn-lt"/>
                <a:ea typeface="+mn-ea"/>
                <a:cs typeface="+mn-cs"/>
              </a:rPr>
              <a:t>Make sure the project </a:t>
            </a:r>
            <a:r>
              <a:rPr lang="en-US" dirty="0"/>
              <a:t>meets DGLVR policy</a:t>
            </a:r>
          </a:p>
          <a:p>
            <a:pPr lvl="1"/>
            <a:r>
              <a:rPr lang="en-US" kern="1200" dirty="0">
                <a:solidFill>
                  <a:schemeClr val="tx1"/>
                </a:solidFill>
                <a:effectLst/>
                <a:latin typeface="+mn-lt"/>
                <a:ea typeface="+mn-ea"/>
                <a:cs typeface="+mn-cs"/>
              </a:rPr>
              <a:t>It saves time and effort to prevent issues from happening instead of trying to fix them later</a:t>
            </a:r>
          </a:p>
          <a:p>
            <a:pPr lvl="1"/>
            <a:r>
              <a:rPr lang="en-US" dirty="0"/>
              <a:t>Reach out to SCC and Center ASAP if you have questions </a:t>
            </a:r>
          </a:p>
          <a:p>
            <a:pPr lvl="1"/>
            <a:endParaRPr lang="en-US" dirty="0"/>
          </a:p>
          <a:p>
            <a:pPr marL="0" indent="0" algn="ctr">
              <a:buNone/>
            </a:pPr>
            <a:r>
              <a:rPr lang="en-US" sz="2800" b="1" kern="1200" dirty="0">
                <a:solidFill>
                  <a:srgbClr val="00B0F0"/>
                </a:solidFill>
                <a:effectLst/>
                <a:latin typeface="+mn-lt"/>
                <a:ea typeface="+mn-ea"/>
                <a:cs typeface="+mn-cs"/>
              </a:rPr>
              <a:t>“You learn a lot more by </a:t>
            </a:r>
            <a:r>
              <a:rPr lang="en-US" sz="2800" b="1" u="sng" kern="1200" dirty="0">
                <a:solidFill>
                  <a:srgbClr val="00B0F0"/>
                </a:solidFill>
                <a:effectLst/>
                <a:latin typeface="+mn-lt"/>
                <a:ea typeface="+mn-ea"/>
                <a:cs typeface="+mn-cs"/>
              </a:rPr>
              <a:t>asking</a:t>
            </a:r>
            <a:r>
              <a:rPr lang="en-US" sz="2800" b="1" kern="1200" dirty="0">
                <a:solidFill>
                  <a:srgbClr val="00B0F0"/>
                </a:solidFill>
                <a:effectLst/>
                <a:latin typeface="+mn-lt"/>
                <a:ea typeface="+mn-ea"/>
                <a:cs typeface="+mn-cs"/>
              </a:rPr>
              <a:t> than assuming”</a:t>
            </a:r>
          </a:p>
          <a:p>
            <a:endParaRPr lang="en-US" dirty="0"/>
          </a:p>
          <a:p>
            <a:endParaRPr lang="en-US" dirty="0"/>
          </a:p>
          <a:p>
            <a:pPr marL="0" indent="0">
              <a:buNone/>
            </a:pPr>
            <a:endParaRPr lang="en-US" dirty="0"/>
          </a:p>
          <a:p>
            <a:pPr marL="457200" lvl="1" indent="0">
              <a:buFont typeface="Arial" panose="020B0604020202020204" pitchFamily="34" charset="0"/>
              <a:buNone/>
            </a:pPr>
            <a:endParaRPr lang="en-US" dirty="0"/>
          </a:p>
          <a:p>
            <a:pPr lvl="1"/>
            <a:endParaRPr lang="en-US" dirty="0"/>
          </a:p>
          <a:p>
            <a:endParaRPr lang="en-US" dirty="0"/>
          </a:p>
          <a:p>
            <a:endParaRPr lang="en-US" dirty="0"/>
          </a:p>
          <a:p>
            <a:pPr marL="0" indent="0">
              <a:buFont typeface="Arial" panose="020B0604020202020204" pitchFamily="34" charset="0"/>
              <a:buNone/>
            </a:pPr>
            <a:endParaRPr lang="en-US" dirty="0"/>
          </a:p>
          <a:p>
            <a:endParaRPr lang="en-US" dirty="0"/>
          </a:p>
        </p:txBody>
      </p:sp>
    </p:spTree>
    <p:extLst>
      <p:ext uri="{BB962C8B-B14F-4D97-AF65-F5344CB8AC3E}">
        <p14:creationId xmlns:p14="http://schemas.microsoft.com/office/powerpoint/2010/main" val="1073393736"/>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7.1 Stream Crossing Replacement</a:t>
            </a:r>
          </a:p>
        </p:txBody>
      </p:sp>
      <p:sp>
        <p:nvSpPr>
          <p:cNvPr id="11" name="Subtitle 2">
            <a:extLst>
              <a:ext uri="{FF2B5EF4-FFF2-40B4-BE49-F238E27FC236}">
                <a16:creationId xmlns:a16="http://schemas.microsoft.com/office/drawing/2014/main" id="{3A0EB3F2-EAD5-43B8-0A1E-D5F2F4AFC9AC}"/>
              </a:ext>
            </a:extLst>
          </p:cNvPr>
          <p:cNvSpPr txBox="1">
            <a:spLocks/>
          </p:cNvSpPr>
          <p:nvPr/>
        </p:nvSpPr>
        <p:spPr>
          <a:xfrm>
            <a:off x="196787" y="1199709"/>
            <a:ext cx="9613037" cy="47707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accent1"/>
                </a:solidFill>
              </a:rPr>
              <a:t>7.1.2.6 Conservation District Requirements</a:t>
            </a:r>
          </a:p>
          <a:p>
            <a:r>
              <a:rPr lang="en-US" dirty="0"/>
              <a:t>Districts are required to </a:t>
            </a:r>
            <a:r>
              <a:rPr lang="en-US" b="1" dirty="0"/>
              <a:t>hold meetings </a:t>
            </a:r>
            <a:r>
              <a:rPr lang="en-US" dirty="0"/>
              <a:t>including:</a:t>
            </a:r>
          </a:p>
          <a:p>
            <a:pPr lvl="1"/>
            <a:r>
              <a:rPr lang="en-US" sz="2800" dirty="0"/>
              <a:t>Pre-application meeting</a:t>
            </a:r>
          </a:p>
          <a:p>
            <a:pPr lvl="2"/>
            <a:r>
              <a:rPr lang="en-US" sz="2400" dirty="0"/>
              <a:t>District and Grant Applicant</a:t>
            </a:r>
          </a:p>
          <a:p>
            <a:pPr lvl="1"/>
            <a:r>
              <a:rPr lang="en-US" sz="2800" dirty="0"/>
              <a:t>Pre-design meeting</a:t>
            </a:r>
          </a:p>
          <a:p>
            <a:pPr lvl="2"/>
            <a:r>
              <a:rPr lang="en-US" sz="2400" dirty="0"/>
              <a:t>Required if engineer is required</a:t>
            </a:r>
          </a:p>
          <a:p>
            <a:pPr lvl="2"/>
            <a:r>
              <a:rPr lang="en-US" sz="2400" dirty="0"/>
              <a:t>District, grant recipient, and Design Engineer</a:t>
            </a:r>
          </a:p>
          <a:p>
            <a:pPr lvl="1"/>
            <a:r>
              <a:rPr lang="en-US" sz="2800" dirty="0"/>
              <a:t>Pre-construction meeting</a:t>
            </a:r>
          </a:p>
          <a:p>
            <a:pPr lvl="2"/>
            <a:r>
              <a:rPr lang="en-US" sz="2400" dirty="0"/>
              <a:t>District, grant recipient, engineer, and contractor</a:t>
            </a:r>
          </a:p>
          <a:p>
            <a:endParaRPr lang="en-US" sz="3600" u="sng" dirty="0"/>
          </a:p>
          <a:p>
            <a:endParaRPr lang="en-US" dirty="0"/>
          </a:p>
          <a:p>
            <a:endParaRPr lang="en-US" dirty="0"/>
          </a:p>
          <a:p>
            <a:pPr marL="0" indent="0">
              <a:buNone/>
            </a:pPr>
            <a:endParaRPr lang="en-US" dirty="0"/>
          </a:p>
          <a:p>
            <a:pPr marL="457200" lvl="1" indent="0">
              <a:buFont typeface="Arial" panose="020B0604020202020204" pitchFamily="34" charset="0"/>
              <a:buNone/>
            </a:pPr>
            <a:endParaRPr lang="en-US" dirty="0"/>
          </a:p>
          <a:p>
            <a:pPr lvl="1"/>
            <a:endParaRPr lang="en-US" dirty="0"/>
          </a:p>
          <a:p>
            <a:endParaRPr lang="en-US" dirty="0"/>
          </a:p>
          <a:p>
            <a:endParaRPr lang="en-US" dirty="0"/>
          </a:p>
          <a:p>
            <a:pPr marL="0" indent="0">
              <a:buFont typeface="Arial" panose="020B0604020202020204" pitchFamily="34" charset="0"/>
              <a:buNone/>
            </a:pPr>
            <a:endParaRPr lang="en-US" dirty="0"/>
          </a:p>
          <a:p>
            <a:endParaRPr lang="en-US" dirty="0"/>
          </a:p>
        </p:txBody>
      </p:sp>
      <p:pic>
        <p:nvPicPr>
          <p:cNvPr id="4" name="Picture 3" descr="A picture containing tree, outdoor, grass, plant&#10;&#10;Description automatically generated">
            <a:extLst>
              <a:ext uri="{FF2B5EF4-FFF2-40B4-BE49-F238E27FC236}">
                <a16:creationId xmlns:a16="http://schemas.microsoft.com/office/drawing/2014/main" id="{FB43C9B1-77E1-1E6B-4F9D-B662D7469FA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00024" y="2156968"/>
            <a:ext cx="4419600" cy="38786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44180918"/>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7.1 Stream Crossing Replacement</a:t>
            </a:r>
          </a:p>
        </p:txBody>
      </p:sp>
      <p:sp>
        <p:nvSpPr>
          <p:cNvPr id="11" name="Subtitle 2">
            <a:extLst>
              <a:ext uri="{FF2B5EF4-FFF2-40B4-BE49-F238E27FC236}">
                <a16:creationId xmlns:a16="http://schemas.microsoft.com/office/drawing/2014/main" id="{3A0EB3F2-EAD5-43B8-0A1E-D5F2F4AFC9AC}"/>
              </a:ext>
            </a:extLst>
          </p:cNvPr>
          <p:cNvSpPr txBox="1">
            <a:spLocks/>
          </p:cNvSpPr>
          <p:nvPr/>
        </p:nvSpPr>
        <p:spPr>
          <a:xfrm>
            <a:off x="196788" y="1199709"/>
            <a:ext cx="8702664" cy="6544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accent1"/>
                </a:solidFill>
              </a:rPr>
              <a:t>7.1.2.6 Conservation District Requirements</a:t>
            </a:r>
            <a:endParaRPr lang="en-US" dirty="0"/>
          </a:p>
        </p:txBody>
      </p:sp>
      <p:sp>
        <p:nvSpPr>
          <p:cNvPr id="6" name="TextBox 5">
            <a:extLst>
              <a:ext uri="{FF2B5EF4-FFF2-40B4-BE49-F238E27FC236}">
                <a16:creationId xmlns:a16="http://schemas.microsoft.com/office/drawing/2014/main" id="{4A8182EE-5EBA-AB82-873B-10BC12EC42EB}"/>
              </a:ext>
            </a:extLst>
          </p:cNvPr>
          <p:cNvSpPr txBox="1"/>
          <p:nvPr/>
        </p:nvSpPr>
        <p:spPr>
          <a:xfrm>
            <a:off x="295833" y="1728705"/>
            <a:ext cx="5480055" cy="2436564"/>
          </a:xfrm>
          <a:prstGeom prst="rect">
            <a:avLst/>
          </a:prstGeom>
          <a:noFill/>
        </p:spPr>
        <p:txBody>
          <a:bodyPr wrap="square" rtlCol="0">
            <a:spAutoFit/>
          </a:bodyPr>
          <a:lstStyle/>
          <a:p>
            <a:pPr marL="228600" indent="-228600">
              <a:lnSpc>
                <a:spcPct val="90000"/>
              </a:lnSpc>
              <a:spcBef>
                <a:spcPts val="1000"/>
              </a:spcBef>
              <a:buFont typeface="Arial" panose="020B0604020202020204" pitchFamily="34" charset="0"/>
              <a:buChar char="•"/>
            </a:pPr>
            <a:r>
              <a:rPr lang="en-US" sz="2800" dirty="0"/>
              <a:t>Districts are required to </a:t>
            </a:r>
            <a:r>
              <a:rPr lang="en-US" sz="2800" b="1" dirty="0"/>
              <a:t>attend a bid site showing </a:t>
            </a:r>
            <a:r>
              <a:rPr lang="en-US" sz="2800" dirty="0"/>
              <a:t>if applicable</a:t>
            </a:r>
          </a:p>
          <a:p>
            <a:pPr marL="228600" indent="-228600">
              <a:lnSpc>
                <a:spcPct val="90000"/>
              </a:lnSpc>
              <a:spcBef>
                <a:spcPts val="1000"/>
              </a:spcBef>
              <a:buFont typeface="Arial" panose="020B0604020202020204" pitchFamily="34" charset="0"/>
              <a:buChar char="•"/>
            </a:pPr>
            <a:r>
              <a:rPr lang="en-US" sz="2800" dirty="0"/>
              <a:t>A stream crossing </a:t>
            </a:r>
            <a:r>
              <a:rPr lang="en-US" sz="2800" b="1" dirty="0"/>
              <a:t>eligibility determination</a:t>
            </a:r>
            <a:r>
              <a:rPr lang="en-US" sz="2800" dirty="0"/>
              <a:t> must be completed and kept in the project file </a:t>
            </a:r>
          </a:p>
          <a:p>
            <a:endParaRPr lang="en-US" dirty="0"/>
          </a:p>
        </p:txBody>
      </p:sp>
      <p:pic>
        <p:nvPicPr>
          <p:cNvPr id="8" name="Picture 7">
            <a:extLst>
              <a:ext uri="{FF2B5EF4-FFF2-40B4-BE49-F238E27FC236}">
                <a16:creationId xmlns:a16="http://schemas.microsoft.com/office/drawing/2014/main" id="{3D5CD8C1-CE64-3BBC-5682-55A92CF802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92639" y="986116"/>
            <a:ext cx="4348178" cy="56998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10255081"/>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7.1 Stream Crossing Replacement</a:t>
            </a:r>
          </a:p>
        </p:txBody>
      </p:sp>
      <p:sp>
        <p:nvSpPr>
          <p:cNvPr id="11" name="Subtitle 2">
            <a:extLst>
              <a:ext uri="{FF2B5EF4-FFF2-40B4-BE49-F238E27FC236}">
                <a16:creationId xmlns:a16="http://schemas.microsoft.com/office/drawing/2014/main" id="{3A0EB3F2-EAD5-43B8-0A1E-D5F2F4AFC9AC}"/>
              </a:ext>
            </a:extLst>
          </p:cNvPr>
          <p:cNvSpPr txBox="1">
            <a:spLocks/>
          </p:cNvSpPr>
          <p:nvPr/>
        </p:nvSpPr>
        <p:spPr>
          <a:xfrm>
            <a:off x="196788" y="1199709"/>
            <a:ext cx="8702664" cy="6544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accent1"/>
                </a:solidFill>
              </a:rPr>
              <a:t>7.1.2.6 Conservation District Requirements</a:t>
            </a:r>
            <a:endParaRPr lang="en-US" dirty="0"/>
          </a:p>
        </p:txBody>
      </p:sp>
      <p:sp>
        <p:nvSpPr>
          <p:cNvPr id="6" name="TextBox 5">
            <a:extLst>
              <a:ext uri="{FF2B5EF4-FFF2-40B4-BE49-F238E27FC236}">
                <a16:creationId xmlns:a16="http://schemas.microsoft.com/office/drawing/2014/main" id="{4A8182EE-5EBA-AB82-873B-10BC12EC42EB}"/>
              </a:ext>
            </a:extLst>
          </p:cNvPr>
          <p:cNvSpPr txBox="1"/>
          <p:nvPr/>
        </p:nvSpPr>
        <p:spPr>
          <a:xfrm>
            <a:off x="295833" y="1728705"/>
            <a:ext cx="6870511" cy="3754874"/>
          </a:xfrm>
          <a:prstGeom prst="rect">
            <a:avLst/>
          </a:prstGeom>
          <a:noFill/>
        </p:spPr>
        <p:txBody>
          <a:bodyPr wrap="square" rtlCol="0">
            <a:spAutoFit/>
          </a:bodyPr>
          <a:lstStyle/>
          <a:p>
            <a:pPr marL="285750" indent="-285750">
              <a:buFont typeface="Arial" panose="020B0604020202020204" pitchFamily="34" charset="0"/>
              <a:buChar char="•"/>
            </a:pPr>
            <a:r>
              <a:rPr lang="en-US" sz="2800" b="1" dirty="0"/>
              <a:t>Off Right-of-way</a:t>
            </a:r>
            <a:endParaRPr lang="en-US" sz="2800" b="1" u="sng" dirty="0"/>
          </a:p>
          <a:p>
            <a:pPr marL="742950" lvl="1" indent="-285750">
              <a:buFont typeface="Arial" panose="020B0604020202020204" pitchFamily="34" charset="0"/>
              <a:buChar char="•"/>
            </a:pPr>
            <a:r>
              <a:rPr lang="en-US" sz="2400" dirty="0"/>
              <a:t>Stream crossings nearly always extend outside the right-of-way</a:t>
            </a:r>
          </a:p>
          <a:p>
            <a:pPr marL="742950" lvl="1" indent="-285750">
              <a:buFont typeface="Arial" panose="020B0604020202020204" pitchFamily="34" charset="0"/>
              <a:buChar char="•"/>
            </a:pPr>
            <a:r>
              <a:rPr lang="en-US" sz="2400" dirty="0"/>
              <a:t>Applicants are strongly encouraged to get permission from landowners prior to contracting the project</a:t>
            </a:r>
          </a:p>
          <a:p>
            <a:pPr marL="742950" lvl="1" indent="-285750">
              <a:buFont typeface="Arial" panose="020B0604020202020204" pitchFamily="34" charset="0"/>
              <a:buChar char="•"/>
            </a:pPr>
            <a:r>
              <a:rPr lang="en-US" sz="2400" dirty="0"/>
              <a:t>If landowner permission is necessary to achieve continuity and meet the standard but cannot be obtained, the project cannot be completed. </a:t>
            </a:r>
          </a:p>
          <a:p>
            <a:endParaRPr lang="en-US" dirty="0"/>
          </a:p>
        </p:txBody>
      </p:sp>
      <p:pic>
        <p:nvPicPr>
          <p:cNvPr id="5" name="Picture 4" descr="A picture containing outdoor&#10;&#10;Description automatically generated">
            <a:extLst>
              <a:ext uri="{FF2B5EF4-FFF2-40B4-BE49-F238E27FC236}">
                <a16:creationId xmlns:a16="http://schemas.microsoft.com/office/drawing/2014/main" id="{EB638118-CEB6-6D9E-EC99-4D9E978CFC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88660" y="1565379"/>
            <a:ext cx="3846971" cy="51292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40165355"/>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7.1 Stream Crossing Replacement</a:t>
            </a:r>
          </a:p>
        </p:txBody>
      </p:sp>
      <p:sp>
        <p:nvSpPr>
          <p:cNvPr id="11" name="Subtitle 2">
            <a:extLst>
              <a:ext uri="{FF2B5EF4-FFF2-40B4-BE49-F238E27FC236}">
                <a16:creationId xmlns:a16="http://schemas.microsoft.com/office/drawing/2014/main" id="{3A0EB3F2-EAD5-43B8-0A1E-D5F2F4AFC9AC}"/>
              </a:ext>
            </a:extLst>
          </p:cNvPr>
          <p:cNvSpPr txBox="1">
            <a:spLocks/>
          </p:cNvSpPr>
          <p:nvPr/>
        </p:nvSpPr>
        <p:spPr>
          <a:xfrm>
            <a:off x="196788" y="1199709"/>
            <a:ext cx="8702664" cy="6544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accent1"/>
                </a:solidFill>
              </a:rPr>
              <a:t>7.1.2.6 Conservation District Requirements</a:t>
            </a:r>
            <a:endParaRPr lang="en-US" dirty="0"/>
          </a:p>
        </p:txBody>
      </p:sp>
      <p:sp>
        <p:nvSpPr>
          <p:cNvPr id="6" name="TextBox 5">
            <a:extLst>
              <a:ext uri="{FF2B5EF4-FFF2-40B4-BE49-F238E27FC236}">
                <a16:creationId xmlns:a16="http://schemas.microsoft.com/office/drawing/2014/main" id="{4A8182EE-5EBA-AB82-873B-10BC12EC42EB}"/>
              </a:ext>
            </a:extLst>
          </p:cNvPr>
          <p:cNvSpPr txBox="1"/>
          <p:nvPr/>
        </p:nvSpPr>
        <p:spPr>
          <a:xfrm>
            <a:off x="295834" y="1728705"/>
            <a:ext cx="5520176" cy="3385542"/>
          </a:xfrm>
          <a:prstGeom prst="rect">
            <a:avLst/>
          </a:prstGeom>
          <a:noFill/>
        </p:spPr>
        <p:txBody>
          <a:bodyPr wrap="square" rtlCol="0">
            <a:spAutoFit/>
          </a:bodyPr>
          <a:lstStyle/>
          <a:p>
            <a:pPr marL="285750" indent="-285750">
              <a:buFont typeface="Arial" panose="020B0604020202020204" pitchFamily="34" charset="0"/>
              <a:buChar char="•"/>
            </a:pPr>
            <a:r>
              <a:rPr lang="en-US" sz="2800" b="1" dirty="0"/>
              <a:t>Site Assessment</a:t>
            </a:r>
            <a:endParaRPr lang="en-US" sz="2800" b="1" u="sng" dirty="0"/>
          </a:p>
          <a:p>
            <a:pPr marL="800100" lvl="1" indent="-342900">
              <a:buFont typeface="Arial" panose="020B0604020202020204" pitchFamily="34" charset="0"/>
              <a:buChar char="•"/>
            </a:pPr>
            <a:r>
              <a:rPr lang="en-US" sz="2400" dirty="0"/>
              <a:t>Must be completed for each stream crossing prior to the QAB recommending a project for funding.</a:t>
            </a:r>
          </a:p>
          <a:p>
            <a:pPr marL="800100" lvl="1" indent="-342900">
              <a:buFont typeface="Arial" panose="020B0604020202020204" pitchFamily="34" charset="0"/>
              <a:buChar char="•"/>
            </a:pPr>
            <a:r>
              <a:rPr lang="en-US" sz="2400" dirty="0"/>
              <a:t>Used to support development of cost estimates and the grant application</a:t>
            </a:r>
          </a:p>
          <a:p>
            <a:endParaRPr lang="en-US" dirty="0"/>
          </a:p>
        </p:txBody>
      </p:sp>
      <p:pic>
        <p:nvPicPr>
          <p:cNvPr id="4" name="Picture 3" descr="A picture containing outdoor, tree, ground, grass&#10;&#10;Description automatically generated">
            <a:extLst>
              <a:ext uri="{FF2B5EF4-FFF2-40B4-BE49-F238E27FC236}">
                <a16:creationId xmlns:a16="http://schemas.microsoft.com/office/drawing/2014/main" id="{7BC9C6F1-2A9B-92B5-343C-A0B3C77FD82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1741881"/>
            <a:ext cx="5816274" cy="4339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9817572"/>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7.1 Stream Crossing Replacement</a:t>
            </a:r>
          </a:p>
        </p:txBody>
      </p:sp>
      <p:sp>
        <p:nvSpPr>
          <p:cNvPr id="11" name="Subtitle 2">
            <a:extLst>
              <a:ext uri="{FF2B5EF4-FFF2-40B4-BE49-F238E27FC236}">
                <a16:creationId xmlns:a16="http://schemas.microsoft.com/office/drawing/2014/main" id="{3A0EB3F2-EAD5-43B8-0A1E-D5F2F4AFC9AC}"/>
              </a:ext>
            </a:extLst>
          </p:cNvPr>
          <p:cNvSpPr txBox="1">
            <a:spLocks/>
          </p:cNvSpPr>
          <p:nvPr/>
        </p:nvSpPr>
        <p:spPr>
          <a:xfrm>
            <a:off x="196788" y="1199709"/>
            <a:ext cx="8702664" cy="6544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accent1"/>
                </a:solidFill>
              </a:rPr>
              <a:t>7.1.2.6 Conservation District Requirements</a:t>
            </a:r>
            <a:endParaRPr lang="en-US" dirty="0"/>
          </a:p>
        </p:txBody>
      </p:sp>
      <p:sp>
        <p:nvSpPr>
          <p:cNvPr id="6" name="TextBox 5">
            <a:extLst>
              <a:ext uri="{FF2B5EF4-FFF2-40B4-BE49-F238E27FC236}">
                <a16:creationId xmlns:a16="http://schemas.microsoft.com/office/drawing/2014/main" id="{4A8182EE-5EBA-AB82-873B-10BC12EC42EB}"/>
              </a:ext>
            </a:extLst>
          </p:cNvPr>
          <p:cNvSpPr txBox="1"/>
          <p:nvPr/>
        </p:nvSpPr>
        <p:spPr>
          <a:xfrm>
            <a:off x="295834" y="1728705"/>
            <a:ext cx="5520176" cy="4124206"/>
          </a:xfrm>
          <a:prstGeom prst="rect">
            <a:avLst/>
          </a:prstGeom>
          <a:noFill/>
        </p:spPr>
        <p:txBody>
          <a:bodyPr wrap="square" rtlCol="0">
            <a:spAutoFit/>
          </a:bodyPr>
          <a:lstStyle/>
          <a:p>
            <a:pPr marL="285750" indent="-285750">
              <a:buFont typeface="Arial" panose="020B0604020202020204" pitchFamily="34" charset="0"/>
              <a:buChar char="•"/>
            </a:pPr>
            <a:r>
              <a:rPr lang="en-US" sz="2800" b="1" dirty="0"/>
              <a:t>Site Assessment</a:t>
            </a:r>
            <a:endParaRPr lang="en-US" sz="2800" b="1" u="sng" dirty="0"/>
          </a:p>
          <a:p>
            <a:pPr marL="742950" lvl="1" indent="-285750">
              <a:buFont typeface="Arial" panose="020B0604020202020204" pitchFamily="34" charset="0"/>
              <a:buChar char="•"/>
            </a:pPr>
            <a:r>
              <a:rPr lang="en-US" sz="2400" dirty="0"/>
              <a:t>Includes obtaining a longitudinal profile and a minimum of 2 cross-sections of the existing stream</a:t>
            </a:r>
          </a:p>
          <a:p>
            <a:pPr marL="1200150" lvl="2" indent="-285750">
              <a:buFont typeface="Arial" panose="020B0604020202020204" pitchFamily="34" charset="0"/>
              <a:buChar char="•"/>
            </a:pPr>
            <a:r>
              <a:rPr lang="en-US" sz="2400" dirty="0"/>
              <a:t>Will be utilized for review of future surveys and project plans to ensure they meet the standard</a:t>
            </a:r>
          </a:p>
          <a:p>
            <a:pPr marL="742950" lvl="1" indent="-285750">
              <a:buFont typeface="Arial" panose="020B0604020202020204" pitchFamily="34" charset="0"/>
              <a:buChar char="•"/>
            </a:pPr>
            <a:r>
              <a:rPr lang="en-US" sz="2400" dirty="0"/>
              <a:t>Must meet section IV.K of the Design and Installation Standard</a:t>
            </a:r>
          </a:p>
          <a:p>
            <a:endParaRPr lang="en-US" dirty="0"/>
          </a:p>
        </p:txBody>
      </p:sp>
      <p:pic>
        <p:nvPicPr>
          <p:cNvPr id="5" name="Picture 4" descr="A picture containing outdoor, outdoor object&#10;&#10;Description automatically generated">
            <a:extLst>
              <a:ext uri="{FF2B5EF4-FFF2-40B4-BE49-F238E27FC236}">
                <a16:creationId xmlns:a16="http://schemas.microsoft.com/office/drawing/2014/main" id="{9E8AF622-133E-484C-CECB-EFF79DC5AAE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6334574" y="2025596"/>
            <a:ext cx="5129756" cy="3943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386199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7A3DA8-0ECD-60EB-CC7A-41136B4FCDEE}"/>
              </a:ext>
            </a:extLst>
          </p:cNvPr>
          <p:cNvSpPr/>
          <p:nvPr/>
        </p:nvSpPr>
        <p:spPr>
          <a:xfrm>
            <a:off x="6445435" y="2302669"/>
            <a:ext cx="4038600" cy="1200329"/>
          </a:xfrm>
          <a:prstGeom prst="rect">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cs typeface="Calibri Light"/>
              </a:rPr>
              <a:t>Introduction</a:t>
            </a: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6" name="Subtitle 2">
            <a:extLst>
              <a:ext uri="{FF2B5EF4-FFF2-40B4-BE49-F238E27FC236}">
                <a16:creationId xmlns:a16="http://schemas.microsoft.com/office/drawing/2014/main" id="{DA6122B0-105F-458B-9AB9-73FA2766C2F9}"/>
              </a:ext>
            </a:extLst>
          </p:cNvPr>
          <p:cNvSpPr txBox="1">
            <a:spLocks/>
          </p:cNvSpPr>
          <p:nvPr/>
        </p:nvSpPr>
        <p:spPr>
          <a:xfrm>
            <a:off x="268940" y="1215930"/>
            <a:ext cx="5301202" cy="503080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u="sng" dirty="0"/>
              <a:t>DGLVR Administrative Manual</a:t>
            </a:r>
          </a:p>
          <a:p>
            <a:pPr marL="0" indent="0">
              <a:buFont typeface="Arial" panose="020B0604020202020204" pitchFamily="34" charset="0"/>
              <a:buNone/>
            </a:pPr>
            <a:r>
              <a:rPr lang="en-US" sz="2000" b="1" dirty="0"/>
              <a:t>Approved by SCC 5/10/22</a:t>
            </a:r>
          </a:p>
          <a:p>
            <a:pPr marL="514350" indent="-514350">
              <a:buFont typeface="+mj-lt"/>
              <a:buAutoNum type="arabicParenR"/>
            </a:pPr>
            <a:r>
              <a:rPr lang="en-US" sz="2400" dirty="0"/>
              <a:t>Introduction</a:t>
            </a:r>
          </a:p>
          <a:p>
            <a:pPr marL="514350" indent="-514350">
              <a:buFont typeface="+mj-lt"/>
              <a:buAutoNum type="arabicParenR"/>
            </a:pPr>
            <a:r>
              <a:rPr lang="en-US" sz="2400" dirty="0"/>
              <a:t>SCC Role</a:t>
            </a:r>
          </a:p>
          <a:p>
            <a:pPr marL="514350" indent="-514350">
              <a:buFont typeface="+mj-lt"/>
              <a:buAutoNum type="arabicParenR"/>
            </a:pPr>
            <a:r>
              <a:rPr lang="en-US" sz="2400" b="1" dirty="0">
                <a:solidFill>
                  <a:srgbClr val="FF0000"/>
                </a:solidFill>
              </a:rPr>
              <a:t>Conservation District Role</a:t>
            </a:r>
          </a:p>
          <a:p>
            <a:pPr marL="514350" indent="-514350">
              <a:buFont typeface="+mj-lt"/>
              <a:buAutoNum type="arabicParenR"/>
            </a:pPr>
            <a:r>
              <a:rPr lang="en-US" sz="2400" dirty="0"/>
              <a:t>Quality Assurance Board Role</a:t>
            </a:r>
          </a:p>
          <a:p>
            <a:pPr marL="514350" indent="-514350">
              <a:buFont typeface="+mj-lt"/>
              <a:buAutoNum type="arabicParenR"/>
            </a:pPr>
            <a:r>
              <a:rPr lang="en-US" sz="2400" dirty="0"/>
              <a:t>Applicant Role</a:t>
            </a:r>
          </a:p>
          <a:p>
            <a:pPr marL="514350" indent="-514350">
              <a:buFont typeface="+mj-lt"/>
              <a:buAutoNum type="arabicParenR"/>
            </a:pPr>
            <a:r>
              <a:rPr lang="en-US" sz="2400" dirty="0"/>
              <a:t>Center for Dirt and Gravel Roads</a:t>
            </a:r>
          </a:p>
          <a:p>
            <a:pPr marL="514350" indent="-514350">
              <a:buFont typeface="+mj-lt"/>
              <a:buAutoNum type="arabicParenR"/>
            </a:pPr>
            <a:r>
              <a:rPr lang="en-US" sz="2400" dirty="0"/>
              <a:t>Additional Policies</a:t>
            </a:r>
          </a:p>
          <a:p>
            <a:pPr marL="514350" indent="-514350">
              <a:buFont typeface="+mj-lt"/>
              <a:buAutoNum type="arabicParenR"/>
            </a:pPr>
            <a:r>
              <a:rPr lang="en-US" sz="2400" dirty="0"/>
              <a:t>Permits and Other Requirements</a:t>
            </a:r>
          </a:p>
          <a:p>
            <a:pPr marL="0" indent="0">
              <a:buFont typeface="+mj-lt"/>
              <a:buNone/>
            </a:pPr>
            <a:r>
              <a:rPr lang="en-US" sz="2400" dirty="0"/>
              <a:t>Appendices</a:t>
            </a:r>
          </a:p>
          <a:p>
            <a:pPr marL="0" indent="0" algn="ctr">
              <a:buFont typeface="+mj-lt"/>
              <a:buNone/>
            </a:pPr>
            <a:r>
              <a:rPr lang="en-US" sz="2000" b="1" dirty="0"/>
              <a:t>Available online.</a:t>
            </a:r>
          </a:p>
          <a:p>
            <a:pPr marL="0" indent="0" algn="ctr">
              <a:buFont typeface="+mj-lt"/>
              <a:buNone/>
            </a:pPr>
            <a:r>
              <a:rPr lang="en-US" sz="2000" b="1" dirty="0"/>
              <a:t>Hard copies sent on request.</a:t>
            </a:r>
          </a:p>
        </p:txBody>
      </p:sp>
      <p:sp>
        <p:nvSpPr>
          <p:cNvPr id="4" name="TextBox 3">
            <a:extLst>
              <a:ext uri="{FF2B5EF4-FFF2-40B4-BE49-F238E27FC236}">
                <a16:creationId xmlns:a16="http://schemas.microsoft.com/office/drawing/2014/main" id="{C8C913E2-E6EF-CE18-FE97-19AA3BC01EA3}"/>
              </a:ext>
            </a:extLst>
          </p:cNvPr>
          <p:cNvSpPr txBox="1"/>
          <p:nvPr/>
        </p:nvSpPr>
        <p:spPr>
          <a:xfrm>
            <a:off x="3290221" y="2011234"/>
            <a:ext cx="2787238" cy="400110"/>
          </a:xfrm>
          <a:prstGeom prst="rect">
            <a:avLst/>
          </a:prstGeom>
          <a:solidFill>
            <a:srgbClr val="FFFF00"/>
          </a:solidFill>
          <a:ln>
            <a:solidFill>
              <a:srgbClr val="FF0000"/>
            </a:solidFill>
          </a:ln>
        </p:spPr>
        <p:txBody>
          <a:bodyPr wrap="none" rtlCol="0">
            <a:spAutoFit/>
          </a:bodyPr>
          <a:lstStyle/>
          <a:p>
            <a:pPr algn="ctr"/>
            <a:r>
              <a:rPr lang="en-US" sz="2000" dirty="0">
                <a:solidFill>
                  <a:srgbClr val="FF0000"/>
                </a:solidFill>
              </a:rPr>
              <a:t>Training Follows Manual!</a:t>
            </a:r>
          </a:p>
        </p:txBody>
      </p:sp>
      <p:sp>
        <p:nvSpPr>
          <p:cNvPr id="3" name="Rectangle 2">
            <a:extLst>
              <a:ext uri="{FF2B5EF4-FFF2-40B4-BE49-F238E27FC236}">
                <a16:creationId xmlns:a16="http://schemas.microsoft.com/office/drawing/2014/main" id="{C3771116-602A-10C2-F4F4-610975664242}"/>
              </a:ext>
            </a:extLst>
          </p:cNvPr>
          <p:cNvSpPr/>
          <p:nvPr/>
        </p:nvSpPr>
        <p:spPr>
          <a:xfrm>
            <a:off x="6415941" y="1215930"/>
            <a:ext cx="4231262" cy="49697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2400" b="1" dirty="0">
                <a:solidFill>
                  <a:srgbClr val="FF0000"/>
                </a:solidFill>
              </a:rPr>
              <a:t>3) District Role</a:t>
            </a:r>
          </a:p>
          <a:p>
            <a:r>
              <a:rPr lang="en-US" sz="2400" b="1" dirty="0">
                <a:solidFill>
                  <a:prstClr val="black"/>
                </a:solidFill>
              </a:rPr>
              <a:t>Over ½ of manual </a:t>
            </a:r>
          </a:p>
          <a:p>
            <a:endParaRPr lang="en-US" sz="2400" b="1" dirty="0">
              <a:solidFill>
                <a:prstClr val="black"/>
              </a:solidFill>
            </a:endParaRPr>
          </a:p>
          <a:p>
            <a:r>
              <a:rPr lang="en-US" sz="2400" b="1" dirty="0">
                <a:solidFill>
                  <a:prstClr val="black"/>
                </a:solidFill>
              </a:rPr>
              <a:t>Receiving Funds</a:t>
            </a:r>
          </a:p>
          <a:p>
            <a:r>
              <a:rPr lang="en-US" sz="2400" b="1" dirty="0">
                <a:solidFill>
                  <a:prstClr val="black"/>
                </a:solidFill>
              </a:rPr>
              <a:t>Accounting for Funds</a:t>
            </a:r>
          </a:p>
          <a:p>
            <a:r>
              <a:rPr lang="en-US" sz="2400" b="1" dirty="0">
                <a:solidFill>
                  <a:prstClr val="black"/>
                </a:solidFill>
              </a:rPr>
              <a:t>Dispersing Funds to Grantees</a:t>
            </a:r>
          </a:p>
          <a:p>
            <a:r>
              <a:rPr lang="en-US" sz="2400" b="1" dirty="0">
                <a:solidFill>
                  <a:prstClr val="black"/>
                </a:solidFill>
              </a:rPr>
              <a:t>CD Educational Opportunities</a:t>
            </a:r>
          </a:p>
          <a:p>
            <a:r>
              <a:rPr lang="en-US" sz="2400" b="1" dirty="0">
                <a:solidFill>
                  <a:prstClr val="black"/>
                </a:solidFill>
              </a:rPr>
              <a:t>Education/Training by CDs</a:t>
            </a:r>
          </a:p>
          <a:p>
            <a:r>
              <a:rPr lang="en-US" sz="2400" b="1" dirty="0">
                <a:solidFill>
                  <a:prstClr val="black"/>
                </a:solidFill>
              </a:rPr>
              <a:t>Program Eligibility</a:t>
            </a:r>
          </a:p>
          <a:p>
            <a:r>
              <a:rPr lang="en-US" sz="2400" b="1" dirty="0">
                <a:solidFill>
                  <a:srgbClr val="FF0000"/>
                </a:solidFill>
              </a:rPr>
              <a:t>Administering Projects</a:t>
            </a:r>
          </a:p>
          <a:p>
            <a:r>
              <a:rPr lang="en-US" sz="2400" b="1" dirty="0">
                <a:solidFill>
                  <a:prstClr val="black"/>
                </a:solidFill>
              </a:rPr>
              <a:t>GIS system</a:t>
            </a:r>
          </a:p>
          <a:p>
            <a:r>
              <a:rPr lang="en-US" sz="2400" b="1" dirty="0">
                <a:solidFill>
                  <a:prstClr val="black"/>
                </a:solidFill>
              </a:rPr>
              <a:t>Quarterly Reports</a:t>
            </a:r>
          </a:p>
          <a:p>
            <a:r>
              <a:rPr lang="en-US" sz="2400" b="1" dirty="0">
                <a:solidFill>
                  <a:prstClr val="black"/>
                </a:solidFill>
              </a:rPr>
              <a:t>Annual Reports</a:t>
            </a:r>
          </a:p>
          <a:p>
            <a:endParaRPr lang="en-US" sz="2400" dirty="0">
              <a:solidFill>
                <a:prstClr val="black"/>
              </a:solidFill>
            </a:endParaRPr>
          </a:p>
          <a:p>
            <a:endParaRPr lang="en-US" sz="2400" dirty="0">
              <a:solidFill>
                <a:prstClr val="black"/>
              </a:solidFill>
            </a:endParaRPr>
          </a:p>
          <a:p>
            <a:endParaRPr lang="en-US" sz="2400" dirty="0">
              <a:solidFill>
                <a:prstClr val="black"/>
              </a:solidFill>
            </a:endParaRPr>
          </a:p>
        </p:txBody>
      </p:sp>
      <p:sp>
        <p:nvSpPr>
          <p:cNvPr id="11" name="Oval 10">
            <a:extLst>
              <a:ext uri="{FF2B5EF4-FFF2-40B4-BE49-F238E27FC236}">
                <a16:creationId xmlns:a16="http://schemas.microsoft.com/office/drawing/2014/main" id="{C8AC61E9-AA5C-5F67-F5AF-E85FDD4DD7A6}"/>
              </a:ext>
            </a:extLst>
          </p:cNvPr>
          <p:cNvSpPr/>
          <p:nvPr/>
        </p:nvSpPr>
        <p:spPr>
          <a:xfrm>
            <a:off x="9849035" y="1420624"/>
            <a:ext cx="2273300" cy="1581329"/>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C269CCB-5960-DC79-05A1-73EBEA5D9350}"/>
              </a:ext>
            </a:extLst>
          </p:cNvPr>
          <p:cNvSpPr txBox="1"/>
          <p:nvPr/>
        </p:nvSpPr>
        <p:spPr>
          <a:xfrm>
            <a:off x="10147427" y="1612651"/>
            <a:ext cx="1803400" cy="1200329"/>
          </a:xfrm>
          <a:prstGeom prst="rect">
            <a:avLst/>
          </a:prstGeom>
          <a:noFill/>
        </p:spPr>
        <p:txBody>
          <a:bodyPr wrap="square" rtlCol="0">
            <a:spAutoFit/>
          </a:bodyPr>
          <a:lstStyle/>
          <a:p>
            <a:pPr algn="ctr"/>
            <a:r>
              <a:rPr lang="en-US" sz="2400" b="1" dirty="0"/>
              <a:t>More details in Financial Training!</a:t>
            </a:r>
          </a:p>
        </p:txBody>
      </p:sp>
      <p:sp>
        <p:nvSpPr>
          <p:cNvPr id="9" name="Rectangle 8">
            <a:extLst>
              <a:ext uri="{FF2B5EF4-FFF2-40B4-BE49-F238E27FC236}">
                <a16:creationId xmlns:a16="http://schemas.microsoft.com/office/drawing/2014/main" id="{A90E6710-A136-EEB2-BCAC-F8DECD0046C6}"/>
              </a:ext>
            </a:extLst>
          </p:cNvPr>
          <p:cNvSpPr/>
          <p:nvPr/>
        </p:nvSpPr>
        <p:spPr>
          <a:xfrm>
            <a:off x="6445435" y="4941969"/>
            <a:ext cx="4038600" cy="1200329"/>
          </a:xfrm>
          <a:prstGeom prst="rect">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2177398"/>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7.1 Stream Crossing Replacement</a:t>
            </a:r>
          </a:p>
        </p:txBody>
      </p:sp>
      <p:sp>
        <p:nvSpPr>
          <p:cNvPr id="11" name="Subtitle 2">
            <a:extLst>
              <a:ext uri="{FF2B5EF4-FFF2-40B4-BE49-F238E27FC236}">
                <a16:creationId xmlns:a16="http://schemas.microsoft.com/office/drawing/2014/main" id="{3A0EB3F2-EAD5-43B8-0A1E-D5F2F4AFC9AC}"/>
              </a:ext>
            </a:extLst>
          </p:cNvPr>
          <p:cNvSpPr txBox="1">
            <a:spLocks/>
          </p:cNvSpPr>
          <p:nvPr/>
        </p:nvSpPr>
        <p:spPr>
          <a:xfrm>
            <a:off x="196788" y="1199709"/>
            <a:ext cx="8702664" cy="6544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accent1"/>
                </a:solidFill>
              </a:rPr>
              <a:t>7.1.2.6 Conservation District Requirements</a:t>
            </a:r>
            <a:endParaRPr lang="en-US" dirty="0"/>
          </a:p>
        </p:txBody>
      </p:sp>
      <p:sp>
        <p:nvSpPr>
          <p:cNvPr id="6" name="TextBox 5">
            <a:extLst>
              <a:ext uri="{FF2B5EF4-FFF2-40B4-BE49-F238E27FC236}">
                <a16:creationId xmlns:a16="http://schemas.microsoft.com/office/drawing/2014/main" id="{4A8182EE-5EBA-AB82-873B-10BC12EC42EB}"/>
              </a:ext>
            </a:extLst>
          </p:cNvPr>
          <p:cNvSpPr txBox="1"/>
          <p:nvPr/>
        </p:nvSpPr>
        <p:spPr>
          <a:xfrm>
            <a:off x="295834" y="1728705"/>
            <a:ext cx="5520176" cy="4247317"/>
          </a:xfrm>
          <a:prstGeom prst="rect">
            <a:avLst/>
          </a:prstGeom>
          <a:noFill/>
        </p:spPr>
        <p:txBody>
          <a:bodyPr wrap="square" rtlCol="0">
            <a:spAutoFit/>
          </a:bodyPr>
          <a:lstStyle/>
          <a:p>
            <a:pPr marL="285750" indent="-285750">
              <a:buFont typeface="Arial" panose="020B0604020202020204" pitchFamily="34" charset="0"/>
              <a:buChar char="•"/>
            </a:pPr>
            <a:r>
              <a:rPr lang="en-US" sz="2800" dirty="0"/>
              <a:t>District must be </a:t>
            </a:r>
            <a:r>
              <a:rPr lang="en-US" sz="2800" b="1" dirty="0"/>
              <a:t>onsite while the engineer/surveyor is completing their site assessment </a:t>
            </a:r>
            <a:r>
              <a:rPr lang="en-US" sz="2800" dirty="0"/>
              <a:t>for the project</a:t>
            </a:r>
          </a:p>
          <a:p>
            <a:pPr marL="742950" lvl="1" indent="-285750">
              <a:buFont typeface="Arial" panose="020B0604020202020204" pitchFamily="34" charset="0"/>
              <a:buChar char="•"/>
            </a:pPr>
            <a:r>
              <a:rPr lang="en-US" sz="2800" dirty="0"/>
              <a:t>Observe and assist with longitudinal profile and cross sections and ensure all important data points are obtained</a:t>
            </a:r>
          </a:p>
          <a:p>
            <a:endParaRPr lang="en-US" dirty="0"/>
          </a:p>
        </p:txBody>
      </p:sp>
      <p:pic>
        <p:nvPicPr>
          <p:cNvPr id="7" name="Picture 6" descr="A picture containing outdoor, ground, nature, mountain&#10;&#10;Description automatically generated">
            <a:extLst>
              <a:ext uri="{FF2B5EF4-FFF2-40B4-BE49-F238E27FC236}">
                <a16:creationId xmlns:a16="http://schemas.microsoft.com/office/drawing/2014/main" id="{F60542F0-93D0-7D30-18B1-2AA8865442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8293" y="1726668"/>
            <a:ext cx="5658433" cy="4243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63582486"/>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7.1 Stream Crossing Replacement</a:t>
            </a:r>
          </a:p>
        </p:txBody>
      </p:sp>
      <p:sp>
        <p:nvSpPr>
          <p:cNvPr id="11" name="Subtitle 2">
            <a:extLst>
              <a:ext uri="{FF2B5EF4-FFF2-40B4-BE49-F238E27FC236}">
                <a16:creationId xmlns:a16="http://schemas.microsoft.com/office/drawing/2014/main" id="{3A0EB3F2-EAD5-43B8-0A1E-D5F2F4AFC9AC}"/>
              </a:ext>
            </a:extLst>
          </p:cNvPr>
          <p:cNvSpPr txBox="1">
            <a:spLocks/>
          </p:cNvSpPr>
          <p:nvPr/>
        </p:nvSpPr>
        <p:spPr>
          <a:xfrm>
            <a:off x="196788" y="1199709"/>
            <a:ext cx="8702664" cy="6544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accent1"/>
                </a:solidFill>
              </a:rPr>
              <a:t>7.1.2.6 Conservation District Requirements</a:t>
            </a:r>
            <a:endParaRPr lang="en-US" dirty="0"/>
          </a:p>
        </p:txBody>
      </p:sp>
      <p:sp>
        <p:nvSpPr>
          <p:cNvPr id="6" name="TextBox 5">
            <a:extLst>
              <a:ext uri="{FF2B5EF4-FFF2-40B4-BE49-F238E27FC236}">
                <a16:creationId xmlns:a16="http://schemas.microsoft.com/office/drawing/2014/main" id="{4A8182EE-5EBA-AB82-873B-10BC12EC42EB}"/>
              </a:ext>
            </a:extLst>
          </p:cNvPr>
          <p:cNvSpPr txBox="1"/>
          <p:nvPr/>
        </p:nvSpPr>
        <p:spPr>
          <a:xfrm>
            <a:off x="295834" y="1728705"/>
            <a:ext cx="9496752" cy="4124206"/>
          </a:xfrm>
          <a:prstGeom prst="rect">
            <a:avLst/>
          </a:prstGeom>
          <a:noFill/>
        </p:spPr>
        <p:txBody>
          <a:bodyPr wrap="square" rtlCol="0">
            <a:spAutoFit/>
          </a:bodyPr>
          <a:lstStyle/>
          <a:p>
            <a:pPr marL="285750" indent="-285750">
              <a:buFont typeface="Arial" panose="020B0604020202020204" pitchFamily="34" charset="0"/>
              <a:buChar char="•"/>
            </a:pPr>
            <a:r>
              <a:rPr lang="en-US" sz="2800" b="1" dirty="0"/>
              <a:t>Plan Reviews</a:t>
            </a:r>
            <a:endParaRPr lang="en-US" sz="2800" b="1" u="sng" dirty="0"/>
          </a:p>
          <a:p>
            <a:pPr marL="742950" lvl="1" indent="-285750">
              <a:buFont typeface="Arial" panose="020B0604020202020204" pitchFamily="34" charset="0"/>
              <a:buChar char="•"/>
            </a:pPr>
            <a:r>
              <a:rPr lang="en-US" sz="2400" dirty="0"/>
              <a:t>All permit applications, site assessment, and design plans and specifications must be submitted to the conservation district</a:t>
            </a:r>
          </a:p>
          <a:p>
            <a:pPr marL="742950" lvl="1" indent="-285750">
              <a:buFont typeface="Arial" panose="020B0604020202020204" pitchFamily="34" charset="0"/>
              <a:buChar char="•"/>
            </a:pPr>
            <a:r>
              <a:rPr lang="en-US" sz="2400" dirty="0"/>
              <a:t>The District must review the documents and provide written confirmation to the grant recipient or engineer that these document comply with DGLVR policy and Standards before they are submitted for permit review. </a:t>
            </a:r>
          </a:p>
          <a:p>
            <a:pPr marL="742950" lvl="1" indent="-285750">
              <a:buFont typeface="Arial" panose="020B0604020202020204" pitchFamily="34" charset="0"/>
              <a:buChar char="•"/>
            </a:pPr>
            <a:r>
              <a:rPr lang="en-US" sz="2400" dirty="0"/>
              <a:t>Purpose is to verify consistency with Program policy and standards</a:t>
            </a:r>
          </a:p>
          <a:p>
            <a:pPr marL="1200150" lvl="2" indent="-285750">
              <a:buFont typeface="Arial" panose="020B0604020202020204" pitchFamily="34" charset="0"/>
              <a:buChar char="•"/>
            </a:pPr>
            <a:r>
              <a:rPr lang="en-US" sz="2400" dirty="0"/>
              <a:t>Not to review engineering calculations or permit completeness.</a:t>
            </a:r>
          </a:p>
          <a:p>
            <a:pPr marL="1200150" lvl="2" indent="-285750">
              <a:buFont typeface="Arial" panose="020B0604020202020204" pitchFamily="34" charset="0"/>
              <a:buChar char="•"/>
            </a:pPr>
            <a:r>
              <a:rPr lang="en-US" sz="2400" dirty="0"/>
              <a:t>Form letters available on the Center’s Website</a:t>
            </a:r>
          </a:p>
          <a:p>
            <a:endParaRPr lang="en-US" dirty="0"/>
          </a:p>
        </p:txBody>
      </p:sp>
    </p:spTree>
    <p:extLst>
      <p:ext uri="{BB962C8B-B14F-4D97-AF65-F5344CB8AC3E}">
        <p14:creationId xmlns:p14="http://schemas.microsoft.com/office/powerpoint/2010/main" val="2279442189"/>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7.1 Stream Crossing Replacement</a:t>
            </a:r>
          </a:p>
        </p:txBody>
      </p:sp>
      <p:sp>
        <p:nvSpPr>
          <p:cNvPr id="11" name="Subtitle 2">
            <a:extLst>
              <a:ext uri="{FF2B5EF4-FFF2-40B4-BE49-F238E27FC236}">
                <a16:creationId xmlns:a16="http://schemas.microsoft.com/office/drawing/2014/main" id="{3A0EB3F2-EAD5-43B8-0A1E-D5F2F4AFC9AC}"/>
              </a:ext>
            </a:extLst>
          </p:cNvPr>
          <p:cNvSpPr txBox="1">
            <a:spLocks/>
          </p:cNvSpPr>
          <p:nvPr/>
        </p:nvSpPr>
        <p:spPr>
          <a:xfrm>
            <a:off x="196788" y="1199709"/>
            <a:ext cx="8702664" cy="6544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accent1"/>
                </a:solidFill>
              </a:rPr>
              <a:t>7.1.2.6 Conservation District Requirements</a:t>
            </a:r>
            <a:endParaRPr lang="en-US" dirty="0"/>
          </a:p>
        </p:txBody>
      </p:sp>
      <p:sp>
        <p:nvSpPr>
          <p:cNvPr id="6" name="TextBox 5">
            <a:extLst>
              <a:ext uri="{FF2B5EF4-FFF2-40B4-BE49-F238E27FC236}">
                <a16:creationId xmlns:a16="http://schemas.microsoft.com/office/drawing/2014/main" id="{4A8182EE-5EBA-AB82-873B-10BC12EC42EB}"/>
              </a:ext>
            </a:extLst>
          </p:cNvPr>
          <p:cNvSpPr txBox="1"/>
          <p:nvPr/>
        </p:nvSpPr>
        <p:spPr>
          <a:xfrm>
            <a:off x="295834" y="1728705"/>
            <a:ext cx="9496752" cy="3693319"/>
          </a:xfrm>
          <a:prstGeom prst="rect">
            <a:avLst/>
          </a:prstGeom>
          <a:noFill/>
        </p:spPr>
        <p:txBody>
          <a:bodyPr wrap="square" rtlCol="0">
            <a:spAutoFit/>
          </a:bodyPr>
          <a:lstStyle/>
          <a:p>
            <a:pPr marL="285750" indent="-285750">
              <a:buFont typeface="Arial" panose="020B0604020202020204" pitchFamily="34" charset="0"/>
              <a:buChar char="•"/>
            </a:pPr>
            <a:r>
              <a:rPr lang="en-US" sz="2400" b="1" dirty="0"/>
              <a:t>Bid Review</a:t>
            </a:r>
          </a:p>
          <a:p>
            <a:pPr marL="742950" lvl="1" indent="-285750">
              <a:buFont typeface="Arial" panose="020B0604020202020204" pitchFamily="34" charset="0"/>
              <a:buChar char="•"/>
            </a:pPr>
            <a:r>
              <a:rPr lang="en-US" sz="2400" dirty="0"/>
              <a:t>If a project is required to be bid out for construction:</a:t>
            </a:r>
          </a:p>
          <a:p>
            <a:pPr marL="1200150" lvl="2" indent="-285750">
              <a:buFont typeface="Arial" panose="020B0604020202020204" pitchFamily="34" charset="0"/>
              <a:buChar char="•"/>
            </a:pPr>
            <a:r>
              <a:rPr lang="en-US" sz="2400" dirty="0"/>
              <a:t>The grant recipient or engineer must provide all draft bid packages to the district</a:t>
            </a:r>
          </a:p>
          <a:p>
            <a:pPr marL="1200150" lvl="2" indent="-285750">
              <a:buFont typeface="Arial" panose="020B0604020202020204" pitchFamily="34" charset="0"/>
              <a:buChar char="•"/>
            </a:pPr>
            <a:r>
              <a:rPr lang="en-US" sz="2400" dirty="0"/>
              <a:t>The district must review the draft documents and provide written confirmation that the bid documents comply with DGLVR policy and standards prior to being put out to bid</a:t>
            </a:r>
          </a:p>
          <a:p>
            <a:pPr marL="1200150" lvl="2" indent="-285750">
              <a:buFont typeface="Arial" panose="020B0604020202020204" pitchFamily="34" charset="0"/>
              <a:buChar char="•"/>
            </a:pPr>
            <a:r>
              <a:rPr lang="en-US" sz="2400" dirty="0"/>
              <a:t>It is up to the grant recipient to ensure applicable bidding requirements are followed.</a:t>
            </a:r>
          </a:p>
          <a:p>
            <a:endParaRPr lang="en-US" dirty="0"/>
          </a:p>
        </p:txBody>
      </p:sp>
    </p:spTree>
    <p:extLst>
      <p:ext uri="{BB962C8B-B14F-4D97-AF65-F5344CB8AC3E}">
        <p14:creationId xmlns:p14="http://schemas.microsoft.com/office/powerpoint/2010/main" val="133819947"/>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7.1 Stream Crossing Replacement</a:t>
            </a:r>
          </a:p>
        </p:txBody>
      </p:sp>
      <p:sp>
        <p:nvSpPr>
          <p:cNvPr id="11" name="Subtitle 2">
            <a:extLst>
              <a:ext uri="{FF2B5EF4-FFF2-40B4-BE49-F238E27FC236}">
                <a16:creationId xmlns:a16="http://schemas.microsoft.com/office/drawing/2014/main" id="{3A0EB3F2-EAD5-43B8-0A1E-D5F2F4AFC9AC}"/>
              </a:ext>
            </a:extLst>
          </p:cNvPr>
          <p:cNvSpPr txBox="1">
            <a:spLocks/>
          </p:cNvSpPr>
          <p:nvPr/>
        </p:nvSpPr>
        <p:spPr>
          <a:xfrm>
            <a:off x="196788" y="1199709"/>
            <a:ext cx="8702664" cy="6544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accent1"/>
                </a:solidFill>
              </a:rPr>
              <a:t>7.1.2.6 Conservation District Requirements</a:t>
            </a:r>
            <a:endParaRPr lang="en-US" dirty="0"/>
          </a:p>
        </p:txBody>
      </p:sp>
      <p:sp>
        <p:nvSpPr>
          <p:cNvPr id="6" name="TextBox 5">
            <a:extLst>
              <a:ext uri="{FF2B5EF4-FFF2-40B4-BE49-F238E27FC236}">
                <a16:creationId xmlns:a16="http://schemas.microsoft.com/office/drawing/2014/main" id="{4A8182EE-5EBA-AB82-873B-10BC12EC42EB}"/>
              </a:ext>
            </a:extLst>
          </p:cNvPr>
          <p:cNvSpPr txBox="1"/>
          <p:nvPr/>
        </p:nvSpPr>
        <p:spPr>
          <a:xfrm>
            <a:off x="295834" y="1728705"/>
            <a:ext cx="4956650" cy="2215991"/>
          </a:xfrm>
          <a:prstGeom prst="rect">
            <a:avLst/>
          </a:prstGeom>
          <a:noFill/>
        </p:spPr>
        <p:txBody>
          <a:bodyPr wrap="square" rtlCol="0">
            <a:spAutoFit/>
          </a:bodyPr>
          <a:lstStyle/>
          <a:p>
            <a:pPr marL="342900" indent="-342900">
              <a:buFont typeface="Arial" panose="020B0604020202020204" pitchFamily="34" charset="0"/>
              <a:buChar char="•"/>
            </a:pPr>
            <a:r>
              <a:rPr lang="en-US" sz="2400" b="1" dirty="0"/>
              <a:t>Site inspections</a:t>
            </a:r>
          </a:p>
          <a:p>
            <a:pPr marL="800100" lvl="1" indent="-342900">
              <a:buFont typeface="Arial" panose="020B0604020202020204" pitchFamily="34" charset="0"/>
              <a:buChar char="•"/>
            </a:pPr>
            <a:r>
              <a:rPr lang="en-US" sz="2400" dirty="0"/>
              <a:t>District must be onsite regularly during construction to ensure Program policies and standards are being met</a:t>
            </a:r>
          </a:p>
          <a:p>
            <a:endParaRPr lang="en-US" dirty="0"/>
          </a:p>
        </p:txBody>
      </p:sp>
      <p:pic>
        <p:nvPicPr>
          <p:cNvPr id="4" name="Picture 3" descr="A picture containing tree, outdoor, grass, outdoor object&#10;&#10;Description automatically generated">
            <a:extLst>
              <a:ext uri="{FF2B5EF4-FFF2-40B4-BE49-F238E27FC236}">
                <a16:creationId xmlns:a16="http://schemas.microsoft.com/office/drawing/2014/main" id="{63432CAF-7648-7FEB-A312-577D0F5F19F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507799" y="1871331"/>
            <a:ext cx="6298714" cy="40991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55907547"/>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7.1 Stream Crossing Replacement</a:t>
            </a:r>
          </a:p>
        </p:txBody>
      </p:sp>
      <p:sp>
        <p:nvSpPr>
          <p:cNvPr id="11" name="Subtitle 2">
            <a:extLst>
              <a:ext uri="{FF2B5EF4-FFF2-40B4-BE49-F238E27FC236}">
                <a16:creationId xmlns:a16="http://schemas.microsoft.com/office/drawing/2014/main" id="{3A0EB3F2-EAD5-43B8-0A1E-D5F2F4AFC9AC}"/>
              </a:ext>
            </a:extLst>
          </p:cNvPr>
          <p:cNvSpPr txBox="1">
            <a:spLocks/>
          </p:cNvSpPr>
          <p:nvPr/>
        </p:nvSpPr>
        <p:spPr>
          <a:xfrm>
            <a:off x="196788" y="1199709"/>
            <a:ext cx="8702664" cy="6544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accent1"/>
                </a:solidFill>
              </a:rPr>
              <a:t>7.1.2.6 Conservation District Requirements</a:t>
            </a:r>
            <a:endParaRPr lang="en-US" dirty="0"/>
          </a:p>
        </p:txBody>
      </p:sp>
      <p:sp>
        <p:nvSpPr>
          <p:cNvPr id="6" name="TextBox 5">
            <a:extLst>
              <a:ext uri="{FF2B5EF4-FFF2-40B4-BE49-F238E27FC236}">
                <a16:creationId xmlns:a16="http://schemas.microsoft.com/office/drawing/2014/main" id="{4A8182EE-5EBA-AB82-873B-10BC12EC42EB}"/>
              </a:ext>
            </a:extLst>
          </p:cNvPr>
          <p:cNvSpPr txBox="1"/>
          <p:nvPr/>
        </p:nvSpPr>
        <p:spPr>
          <a:xfrm>
            <a:off x="508485" y="1773416"/>
            <a:ext cx="4956650" cy="1846659"/>
          </a:xfrm>
          <a:prstGeom prst="rect">
            <a:avLst/>
          </a:prstGeom>
          <a:noFill/>
        </p:spPr>
        <p:txBody>
          <a:bodyPr wrap="square" rtlCol="0">
            <a:spAutoFit/>
          </a:bodyPr>
          <a:lstStyle/>
          <a:p>
            <a:pPr marL="342900" indent="-342900">
              <a:buFont typeface="Arial" panose="020B0604020202020204" pitchFamily="34" charset="0"/>
              <a:buChar char="•"/>
            </a:pPr>
            <a:r>
              <a:rPr lang="en-US" sz="2400" b="1" dirty="0"/>
              <a:t>Site inspections</a:t>
            </a:r>
          </a:p>
          <a:p>
            <a:pPr marL="800100" lvl="1" indent="-342900">
              <a:buFont typeface="Arial" panose="020B0604020202020204" pitchFamily="34" charset="0"/>
              <a:buChar char="•"/>
            </a:pPr>
            <a:r>
              <a:rPr lang="en-US" sz="2400" b="1" dirty="0">
                <a:solidFill>
                  <a:srgbClr val="FF0000"/>
                </a:solidFill>
              </a:rPr>
              <a:t>At minimum, must be onsite for the critical stages outlined in the Standard</a:t>
            </a:r>
          </a:p>
          <a:p>
            <a:endParaRPr lang="en-US" dirty="0"/>
          </a:p>
        </p:txBody>
      </p:sp>
      <p:pic>
        <p:nvPicPr>
          <p:cNvPr id="7" name="Picture 6">
            <a:extLst>
              <a:ext uri="{FF2B5EF4-FFF2-40B4-BE49-F238E27FC236}">
                <a16:creationId xmlns:a16="http://schemas.microsoft.com/office/drawing/2014/main" id="{329ADDD2-0010-FAAD-AC09-3F2336C6C5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148660"/>
            <a:ext cx="7709521" cy="1931937"/>
          </a:xfrm>
          <a:prstGeom prst="rect">
            <a:avLst/>
          </a:prstGeom>
        </p:spPr>
      </p:pic>
      <p:pic>
        <p:nvPicPr>
          <p:cNvPr id="5" name="Picture 4" descr="A picture containing tree, outdoor, plant&#10;&#10;Description automatically generated">
            <a:extLst>
              <a:ext uri="{FF2B5EF4-FFF2-40B4-BE49-F238E27FC236}">
                <a16:creationId xmlns:a16="http://schemas.microsoft.com/office/drawing/2014/main" id="{CB016800-6891-61E9-2345-FC31D570503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7982739" y="1476830"/>
            <a:ext cx="3443109" cy="42892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62514151"/>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7.1 Stream Crossing Replacement</a:t>
            </a:r>
          </a:p>
        </p:txBody>
      </p:sp>
      <p:sp>
        <p:nvSpPr>
          <p:cNvPr id="11" name="Subtitle 2">
            <a:extLst>
              <a:ext uri="{FF2B5EF4-FFF2-40B4-BE49-F238E27FC236}">
                <a16:creationId xmlns:a16="http://schemas.microsoft.com/office/drawing/2014/main" id="{3A0EB3F2-EAD5-43B8-0A1E-D5F2F4AFC9AC}"/>
              </a:ext>
            </a:extLst>
          </p:cNvPr>
          <p:cNvSpPr txBox="1">
            <a:spLocks/>
          </p:cNvSpPr>
          <p:nvPr/>
        </p:nvSpPr>
        <p:spPr>
          <a:xfrm>
            <a:off x="196788" y="1199709"/>
            <a:ext cx="8702664" cy="6544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accent1"/>
                </a:solidFill>
              </a:rPr>
              <a:t>7.1.2.6 Conservation District Requirements</a:t>
            </a:r>
            <a:endParaRPr lang="en-US" dirty="0"/>
          </a:p>
        </p:txBody>
      </p:sp>
      <p:sp>
        <p:nvSpPr>
          <p:cNvPr id="6" name="TextBox 5">
            <a:extLst>
              <a:ext uri="{FF2B5EF4-FFF2-40B4-BE49-F238E27FC236}">
                <a16:creationId xmlns:a16="http://schemas.microsoft.com/office/drawing/2014/main" id="{4A8182EE-5EBA-AB82-873B-10BC12EC42EB}"/>
              </a:ext>
            </a:extLst>
          </p:cNvPr>
          <p:cNvSpPr txBox="1"/>
          <p:nvPr/>
        </p:nvSpPr>
        <p:spPr>
          <a:xfrm>
            <a:off x="508485" y="1773416"/>
            <a:ext cx="4956650" cy="2092881"/>
          </a:xfrm>
          <a:prstGeom prst="rect">
            <a:avLst/>
          </a:prstGeom>
          <a:noFill/>
        </p:spPr>
        <p:txBody>
          <a:bodyPr wrap="square" rtlCol="0">
            <a:spAutoFit/>
          </a:bodyPr>
          <a:lstStyle/>
          <a:p>
            <a:pPr marL="571500" indent="-571500">
              <a:buFont typeface="Arial" panose="020B0604020202020204" pitchFamily="34" charset="0"/>
              <a:buChar char="•"/>
            </a:pPr>
            <a:r>
              <a:rPr lang="en-US" sz="2800" dirty="0"/>
              <a:t>Districts must complete the “Project Lifecycle Checklist” (Appendix J), which must be kept in the project file</a:t>
            </a:r>
          </a:p>
          <a:p>
            <a:endParaRPr lang="en-US" dirty="0"/>
          </a:p>
        </p:txBody>
      </p:sp>
      <p:pic>
        <p:nvPicPr>
          <p:cNvPr id="9" name="Picture 8">
            <a:extLst>
              <a:ext uri="{FF2B5EF4-FFF2-40B4-BE49-F238E27FC236}">
                <a16:creationId xmlns:a16="http://schemas.microsoft.com/office/drawing/2014/main" id="{28B87DA0-FA37-132A-260F-E66AD595731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30597"/>
          <a:stretch/>
        </p:blipFill>
        <p:spPr>
          <a:xfrm>
            <a:off x="5823206" y="1752598"/>
            <a:ext cx="5383510" cy="50137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52806926"/>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7.1 Stream Crossing Replacement</a:t>
            </a:r>
          </a:p>
        </p:txBody>
      </p:sp>
      <p:sp>
        <p:nvSpPr>
          <p:cNvPr id="11" name="Subtitle 2">
            <a:extLst>
              <a:ext uri="{FF2B5EF4-FFF2-40B4-BE49-F238E27FC236}">
                <a16:creationId xmlns:a16="http://schemas.microsoft.com/office/drawing/2014/main" id="{3A0EB3F2-EAD5-43B8-0A1E-D5F2F4AFC9AC}"/>
              </a:ext>
            </a:extLst>
          </p:cNvPr>
          <p:cNvSpPr txBox="1">
            <a:spLocks/>
          </p:cNvSpPr>
          <p:nvPr/>
        </p:nvSpPr>
        <p:spPr>
          <a:xfrm>
            <a:off x="196788" y="1199709"/>
            <a:ext cx="8702664" cy="6544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accent1"/>
                </a:solidFill>
              </a:rPr>
              <a:t>Engineer Certification</a:t>
            </a:r>
            <a:endParaRPr lang="en-US" dirty="0"/>
          </a:p>
        </p:txBody>
      </p:sp>
      <p:sp>
        <p:nvSpPr>
          <p:cNvPr id="6" name="TextBox 5">
            <a:extLst>
              <a:ext uri="{FF2B5EF4-FFF2-40B4-BE49-F238E27FC236}">
                <a16:creationId xmlns:a16="http://schemas.microsoft.com/office/drawing/2014/main" id="{4A8182EE-5EBA-AB82-873B-10BC12EC42EB}"/>
              </a:ext>
            </a:extLst>
          </p:cNvPr>
          <p:cNvSpPr txBox="1"/>
          <p:nvPr/>
        </p:nvSpPr>
        <p:spPr>
          <a:xfrm>
            <a:off x="508484" y="1773416"/>
            <a:ext cx="5790715" cy="4401205"/>
          </a:xfrm>
          <a:prstGeom prst="rect">
            <a:avLst/>
          </a:prstGeom>
          <a:noFill/>
        </p:spPr>
        <p:txBody>
          <a:bodyPr wrap="square" rtlCol="0">
            <a:spAutoFit/>
          </a:bodyPr>
          <a:lstStyle/>
          <a:p>
            <a:r>
              <a:rPr lang="en-US" sz="2000" dirty="0"/>
              <a:t>Standard section VII.F</a:t>
            </a:r>
          </a:p>
          <a:p>
            <a:pPr marL="571500" indent="-571500">
              <a:buFont typeface="Arial" panose="020B0604020202020204" pitchFamily="34" charset="0"/>
              <a:buChar char="•"/>
            </a:pPr>
            <a:r>
              <a:rPr lang="en-US" sz="2000" dirty="0"/>
              <a:t>The engineer shall provide the project owner a signed and sealed certification form (Attachment B) </a:t>
            </a:r>
            <a:r>
              <a:rPr lang="en-US" sz="2000" b="1" u="sng" dirty="0"/>
              <a:t>indicating that the critical stages of construction </a:t>
            </a:r>
            <a:r>
              <a:rPr lang="en-US" sz="2000" dirty="0"/>
              <a:t>outlined in Section VII.D </a:t>
            </a:r>
            <a:r>
              <a:rPr lang="en-US" sz="2000" b="1" u="sng" dirty="0"/>
              <a:t>were inspected and installed in accordance with the construction documents and DGLVR Stream Crossing Standard</a:t>
            </a:r>
            <a:r>
              <a:rPr lang="en-US" sz="2000" dirty="0"/>
              <a:t>. </a:t>
            </a:r>
          </a:p>
          <a:p>
            <a:endParaRPr lang="en-US" sz="2000" dirty="0"/>
          </a:p>
          <a:p>
            <a:pPr marL="571500" indent="-571500">
              <a:buFont typeface="Arial" panose="020B0604020202020204" pitchFamily="34" charset="0"/>
              <a:buChar char="•"/>
            </a:pPr>
            <a:r>
              <a:rPr lang="en-US" sz="2000" dirty="0"/>
              <a:t>The engineer must also provide the project owner with red-lined construction documents that indicate any changes in the </a:t>
            </a:r>
            <a:r>
              <a:rPr lang="en-US" sz="2000" b="1" u="sng" dirty="0"/>
              <a:t>as-built conditions </a:t>
            </a:r>
            <a:r>
              <a:rPr lang="en-US" sz="2000" dirty="0"/>
              <a:t>of the project compared to the design plans. </a:t>
            </a:r>
            <a:endParaRPr lang="en-US" sz="1400" dirty="0"/>
          </a:p>
        </p:txBody>
      </p:sp>
      <p:pic>
        <p:nvPicPr>
          <p:cNvPr id="5" name="Picture 4">
            <a:extLst>
              <a:ext uri="{FF2B5EF4-FFF2-40B4-BE49-F238E27FC236}">
                <a16:creationId xmlns:a16="http://schemas.microsoft.com/office/drawing/2014/main" id="{40800772-BA15-6858-DB3C-BFEF20F209F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31239"/>
          <a:stretch/>
        </p:blipFill>
        <p:spPr>
          <a:xfrm>
            <a:off x="6572061" y="1486244"/>
            <a:ext cx="5278174" cy="50562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27256059"/>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7.1 Stream Crossing Replacement</a:t>
            </a:r>
          </a:p>
        </p:txBody>
      </p:sp>
      <p:sp>
        <p:nvSpPr>
          <p:cNvPr id="11" name="Subtitle 2">
            <a:extLst>
              <a:ext uri="{FF2B5EF4-FFF2-40B4-BE49-F238E27FC236}">
                <a16:creationId xmlns:a16="http://schemas.microsoft.com/office/drawing/2014/main" id="{3A0EB3F2-EAD5-43B8-0A1E-D5F2F4AFC9AC}"/>
              </a:ext>
            </a:extLst>
          </p:cNvPr>
          <p:cNvSpPr txBox="1">
            <a:spLocks/>
          </p:cNvSpPr>
          <p:nvPr/>
        </p:nvSpPr>
        <p:spPr>
          <a:xfrm>
            <a:off x="196788" y="1199709"/>
            <a:ext cx="8702664" cy="6544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accent1"/>
                </a:solidFill>
              </a:rPr>
              <a:t>7.1.3 Exemptions from the Standard</a:t>
            </a:r>
            <a:endParaRPr lang="en-US" dirty="0"/>
          </a:p>
        </p:txBody>
      </p:sp>
      <p:sp>
        <p:nvSpPr>
          <p:cNvPr id="6" name="TextBox 5">
            <a:extLst>
              <a:ext uri="{FF2B5EF4-FFF2-40B4-BE49-F238E27FC236}">
                <a16:creationId xmlns:a16="http://schemas.microsoft.com/office/drawing/2014/main" id="{4A8182EE-5EBA-AB82-873B-10BC12EC42EB}"/>
              </a:ext>
            </a:extLst>
          </p:cNvPr>
          <p:cNvSpPr txBox="1"/>
          <p:nvPr/>
        </p:nvSpPr>
        <p:spPr>
          <a:xfrm>
            <a:off x="508484" y="1773416"/>
            <a:ext cx="8486659" cy="3385542"/>
          </a:xfrm>
          <a:prstGeom prst="rect">
            <a:avLst/>
          </a:prstGeom>
          <a:noFill/>
        </p:spPr>
        <p:txBody>
          <a:bodyPr wrap="square" rtlCol="0">
            <a:spAutoFit/>
          </a:bodyPr>
          <a:lstStyle/>
          <a:p>
            <a:pPr marL="342900" indent="-342900">
              <a:buFont typeface="Arial" panose="020B0604020202020204" pitchFamily="34" charset="0"/>
              <a:buChar char="•"/>
            </a:pPr>
            <a:r>
              <a:rPr lang="en-US" sz="2800" dirty="0"/>
              <a:t>It is not always practical, cost effective, or biologically beneficial to complete a comprehensive stream continuity project</a:t>
            </a:r>
          </a:p>
          <a:p>
            <a:pPr marL="342900" indent="-342900">
              <a:buFont typeface="Arial" panose="020B0604020202020204" pitchFamily="34" charset="0"/>
              <a:buChar char="•"/>
            </a:pPr>
            <a:r>
              <a:rPr lang="en-US" sz="2800" dirty="0"/>
              <a:t>Stream crossings vary greatly across the state</a:t>
            </a:r>
          </a:p>
          <a:p>
            <a:pPr marL="342900" indent="-342900">
              <a:buFont typeface="Arial" panose="020B0604020202020204" pitchFamily="34" charset="0"/>
              <a:buChar char="•"/>
            </a:pPr>
            <a:r>
              <a:rPr lang="en-US" sz="2800" dirty="0"/>
              <a:t>Exemptions are designed to provide maximum leeway for the district and SCC to adapt to unique circumstances</a:t>
            </a:r>
          </a:p>
          <a:p>
            <a:endParaRPr lang="en-US" dirty="0"/>
          </a:p>
        </p:txBody>
      </p:sp>
    </p:spTree>
    <p:extLst>
      <p:ext uri="{BB962C8B-B14F-4D97-AF65-F5344CB8AC3E}">
        <p14:creationId xmlns:p14="http://schemas.microsoft.com/office/powerpoint/2010/main" val="3719073023"/>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7.1 Stream Crossing Replacement</a:t>
            </a:r>
          </a:p>
        </p:txBody>
      </p:sp>
      <p:sp>
        <p:nvSpPr>
          <p:cNvPr id="11" name="Subtitle 2">
            <a:extLst>
              <a:ext uri="{FF2B5EF4-FFF2-40B4-BE49-F238E27FC236}">
                <a16:creationId xmlns:a16="http://schemas.microsoft.com/office/drawing/2014/main" id="{3A0EB3F2-EAD5-43B8-0A1E-D5F2F4AFC9AC}"/>
              </a:ext>
            </a:extLst>
          </p:cNvPr>
          <p:cNvSpPr txBox="1">
            <a:spLocks/>
          </p:cNvSpPr>
          <p:nvPr/>
        </p:nvSpPr>
        <p:spPr>
          <a:xfrm>
            <a:off x="196788" y="1199709"/>
            <a:ext cx="8702664" cy="6544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accent1"/>
                </a:solidFill>
              </a:rPr>
              <a:t>7.1.3.1 Automatic Exemptions</a:t>
            </a:r>
            <a:endParaRPr lang="en-US" dirty="0"/>
          </a:p>
        </p:txBody>
      </p:sp>
      <p:sp>
        <p:nvSpPr>
          <p:cNvPr id="6" name="TextBox 5">
            <a:extLst>
              <a:ext uri="{FF2B5EF4-FFF2-40B4-BE49-F238E27FC236}">
                <a16:creationId xmlns:a16="http://schemas.microsoft.com/office/drawing/2014/main" id="{4A8182EE-5EBA-AB82-873B-10BC12EC42EB}"/>
              </a:ext>
            </a:extLst>
          </p:cNvPr>
          <p:cNvSpPr txBox="1"/>
          <p:nvPr/>
        </p:nvSpPr>
        <p:spPr>
          <a:xfrm>
            <a:off x="508484" y="1773416"/>
            <a:ext cx="6477107" cy="4247317"/>
          </a:xfrm>
          <a:prstGeom prst="rect">
            <a:avLst/>
          </a:prstGeom>
          <a:noFill/>
        </p:spPr>
        <p:txBody>
          <a:bodyPr wrap="square" rtlCol="0">
            <a:spAutoFit/>
          </a:bodyPr>
          <a:lstStyle/>
          <a:p>
            <a:pPr marL="285750" indent="-285750">
              <a:buFont typeface="Arial" panose="020B0604020202020204" pitchFamily="34" charset="0"/>
              <a:buChar char="•"/>
            </a:pPr>
            <a:r>
              <a:rPr lang="en-US" sz="2800" dirty="0"/>
              <a:t>Automatic Exemptions can be granted at the </a:t>
            </a:r>
            <a:r>
              <a:rPr lang="en-US" sz="2800" u="sng" dirty="0"/>
              <a:t>discretion of the conservation district</a:t>
            </a:r>
          </a:p>
          <a:p>
            <a:pPr marL="285750" indent="-285750">
              <a:buFont typeface="Arial" panose="020B0604020202020204" pitchFamily="34" charset="0"/>
              <a:buChar char="•"/>
            </a:pPr>
            <a:r>
              <a:rPr lang="en-US" sz="2800" dirty="0"/>
              <a:t>Must have a </a:t>
            </a:r>
            <a:r>
              <a:rPr lang="en-US" sz="2800" dirty="0" err="1"/>
              <a:t>bankfull</a:t>
            </a:r>
            <a:r>
              <a:rPr lang="en-US" sz="2800" dirty="0"/>
              <a:t> width of 4’ or less </a:t>
            </a:r>
            <a:r>
              <a:rPr lang="en-US" sz="2800" b="1" dirty="0"/>
              <a:t>and</a:t>
            </a:r>
            <a:r>
              <a:rPr lang="en-US" sz="2800" dirty="0"/>
              <a:t>:</a:t>
            </a:r>
          </a:p>
          <a:p>
            <a:pPr marL="742950" lvl="1" indent="-285750">
              <a:buFont typeface="Arial" panose="020B0604020202020204" pitchFamily="34" charset="0"/>
              <a:buChar char="•"/>
            </a:pPr>
            <a:r>
              <a:rPr lang="en-US" sz="2800" dirty="0"/>
              <a:t>Defined bed and bank no more than 500’ upslope of the road, </a:t>
            </a:r>
            <a:r>
              <a:rPr lang="en-US" sz="2800" b="1" dirty="0"/>
              <a:t>or</a:t>
            </a:r>
          </a:p>
          <a:p>
            <a:pPr marL="742950" lvl="1" indent="-285750">
              <a:buFont typeface="Arial" panose="020B0604020202020204" pitchFamily="34" charset="0"/>
              <a:buChar char="•"/>
            </a:pPr>
            <a:r>
              <a:rPr lang="en-US" sz="2800" dirty="0"/>
              <a:t>Drainage area of 20 acres or less</a:t>
            </a:r>
          </a:p>
          <a:p>
            <a:pPr marL="285750" indent="-285750">
              <a:buFont typeface="Arial" panose="020B0604020202020204" pitchFamily="34" charset="0"/>
              <a:buChar char="•"/>
            </a:pPr>
            <a:r>
              <a:rPr lang="en-US" sz="2800" u="sng" dirty="0"/>
              <a:t>Complete the Automatic Exemption form (Appendix I) and keep it in the project file</a:t>
            </a:r>
          </a:p>
          <a:p>
            <a:endParaRPr lang="en-US" dirty="0"/>
          </a:p>
        </p:txBody>
      </p:sp>
      <p:pic>
        <p:nvPicPr>
          <p:cNvPr id="5" name="Picture 4">
            <a:extLst>
              <a:ext uri="{FF2B5EF4-FFF2-40B4-BE49-F238E27FC236}">
                <a16:creationId xmlns:a16="http://schemas.microsoft.com/office/drawing/2014/main" id="{8220A7F9-7467-14D3-C7EC-06714269C5E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42332" y="1511517"/>
            <a:ext cx="4564181" cy="48803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23564730"/>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7.1 Stream Crossing Replacement</a:t>
            </a:r>
          </a:p>
        </p:txBody>
      </p:sp>
      <p:sp>
        <p:nvSpPr>
          <p:cNvPr id="11" name="Subtitle 2">
            <a:extLst>
              <a:ext uri="{FF2B5EF4-FFF2-40B4-BE49-F238E27FC236}">
                <a16:creationId xmlns:a16="http://schemas.microsoft.com/office/drawing/2014/main" id="{3A0EB3F2-EAD5-43B8-0A1E-D5F2F4AFC9AC}"/>
              </a:ext>
            </a:extLst>
          </p:cNvPr>
          <p:cNvSpPr txBox="1">
            <a:spLocks/>
          </p:cNvSpPr>
          <p:nvPr/>
        </p:nvSpPr>
        <p:spPr>
          <a:xfrm>
            <a:off x="196788" y="1199709"/>
            <a:ext cx="8702664" cy="6544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accent1"/>
                </a:solidFill>
              </a:rPr>
              <a:t>7.1.3.22 SCC Approval for Exemptions</a:t>
            </a:r>
            <a:endParaRPr lang="en-US" dirty="0"/>
          </a:p>
        </p:txBody>
      </p:sp>
      <p:sp>
        <p:nvSpPr>
          <p:cNvPr id="6" name="TextBox 5">
            <a:extLst>
              <a:ext uri="{FF2B5EF4-FFF2-40B4-BE49-F238E27FC236}">
                <a16:creationId xmlns:a16="http://schemas.microsoft.com/office/drawing/2014/main" id="{4A8182EE-5EBA-AB82-873B-10BC12EC42EB}"/>
              </a:ext>
            </a:extLst>
          </p:cNvPr>
          <p:cNvSpPr txBox="1"/>
          <p:nvPr/>
        </p:nvSpPr>
        <p:spPr>
          <a:xfrm>
            <a:off x="508484" y="1773416"/>
            <a:ext cx="6477107" cy="4431983"/>
          </a:xfrm>
          <a:prstGeom prst="rect">
            <a:avLst/>
          </a:prstGeom>
          <a:noFill/>
        </p:spPr>
        <p:txBody>
          <a:bodyPr wrap="square" rtlCol="0">
            <a:spAutoFit/>
          </a:bodyPr>
          <a:lstStyle/>
          <a:p>
            <a:pPr marL="285750" indent="-285750">
              <a:buFont typeface="Arial" panose="020B0604020202020204" pitchFamily="34" charset="0"/>
              <a:buChar char="•"/>
            </a:pPr>
            <a:r>
              <a:rPr lang="en-US" sz="2400" dirty="0"/>
              <a:t>Used for projects that do not qualify for an automatic exemption</a:t>
            </a:r>
          </a:p>
          <a:p>
            <a:pPr marL="742950" lvl="1" indent="-285750">
              <a:buFont typeface="Arial" panose="020B0604020202020204" pitchFamily="34" charset="0"/>
              <a:buChar char="•"/>
            </a:pPr>
            <a:r>
              <a:rPr lang="en-US" sz="2400" dirty="0"/>
              <a:t>Small channels that fall outside the automatic exemption</a:t>
            </a:r>
          </a:p>
          <a:p>
            <a:pPr marL="742950" lvl="1" indent="-285750">
              <a:buFont typeface="Arial" panose="020B0604020202020204" pitchFamily="34" charset="0"/>
              <a:buChar char="•"/>
            </a:pPr>
            <a:r>
              <a:rPr lang="en-US" sz="2400" dirty="0"/>
              <a:t>Extensive outlet drops that make connectivity impossible or prohibitively expensive</a:t>
            </a:r>
          </a:p>
          <a:p>
            <a:pPr marL="742950" lvl="1" indent="-285750">
              <a:buFont typeface="Arial" panose="020B0604020202020204" pitchFamily="34" charset="0"/>
              <a:buChar char="•"/>
            </a:pPr>
            <a:r>
              <a:rPr lang="en-US" sz="2400" dirty="0"/>
              <a:t>Other crossings with special circumstances</a:t>
            </a:r>
          </a:p>
          <a:p>
            <a:pPr marL="285750" indent="-285750">
              <a:buFont typeface="Arial" panose="020B0604020202020204" pitchFamily="34" charset="0"/>
              <a:buChar char="•"/>
            </a:pPr>
            <a:r>
              <a:rPr lang="en-US" sz="2400" dirty="0"/>
              <a:t>SCC Exemption from the DGLVR Stream Crossing Standard form must be obtained from the SCC and kept in the project file</a:t>
            </a:r>
          </a:p>
          <a:p>
            <a:endParaRPr lang="en-US" dirty="0"/>
          </a:p>
        </p:txBody>
      </p:sp>
      <p:pic>
        <p:nvPicPr>
          <p:cNvPr id="7" name="Picture 6">
            <a:extLst>
              <a:ext uri="{FF2B5EF4-FFF2-40B4-BE49-F238E27FC236}">
                <a16:creationId xmlns:a16="http://schemas.microsoft.com/office/drawing/2014/main" id="{82FAF026-43D0-CFE0-4F24-A32BEF2E62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84636" y="1526920"/>
            <a:ext cx="4910576" cy="63544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524988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cs typeface="Calibri Light"/>
              </a:rPr>
              <a:t>Introduction</a:t>
            </a: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6" name="Subtitle 2">
            <a:extLst>
              <a:ext uri="{FF2B5EF4-FFF2-40B4-BE49-F238E27FC236}">
                <a16:creationId xmlns:a16="http://schemas.microsoft.com/office/drawing/2014/main" id="{DA6122B0-105F-458B-9AB9-73FA2766C2F9}"/>
              </a:ext>
            </a:extLst>
          </p:cNvPr>
          <p:cNvSpPr txBox="1">
            <a:spLocks/>
          </p:cNvSpPr>
          <p:nvPr/>
        </p:nvSpPr>
        <p:spPr>
          <a:xfrm>
            <a:off x="268940" y="1215930"/>
            <a:ext cx="5301202" cy="503080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u="sng" dirty="0"/>
              <a:t>DGLVR Administrative Manual</a:t>
            </a:r>
          </a:p>
          <a:p>
            <a:pPr marL="0" indent="0">
              <a:buFont typeface="Arial" panose="020B0604020202020204" pitchFamily="34" charset="0"/>
              <a:buNone/>
            </a:pPr>
            <a:r>
              <a:rPr lang="en-US" sz="2000" b="1" dirty="0"/>
              <a:t>Approved by SCC 5/10/22</a:t>
            </a:r>
          </a:p>
          <a:p>
            <a:pPr marL="514350" indent="-514350">
              <a:buFont typeface="+mj-lt"/>
              <a:buAutoNum type="arabicParenR"/>
            </a:pPr>
            <a:r>
              <a:rPr lang="en-US" sz="2400" dirty="0"/>
              <a:t>Introduction</a:t>
            </a:r>
          </a:p>
          <a:p>
            <a:pPr marL="514350" indent="-514350">
              <a:buFont typeface="+mj-lt"/>
              <a:buAutoNum type="arabicParenR"/>
            </a:pPr>
            <a:r>
              <a:rPr lang="en-US" sz="2400" dirty="0"/>
              <a:t>SCC Role</a:t>
            </a:r>
          </a:p>
          <a:p>
            <a:pPr marL="514350" indent="-514350">
              <a:buFont typeface="+mj-lt"/>
              <a:buAutoNum type="arabicParenR"/>
            </a:pPr>
            <a:r>
              <a:rPr lang="en-US" sz="2400" dirty="0"/>
              <a:t>Conservation District Role</a:t>
            </a:r>
          </a:p>
          <a:p>
            <a:pPr marL="514350" indent="-514350">
              <a:buFont typeface="+mj-lt"/>
              <a:buAutoNum type="arabicParenR"/>
            </a:pPr>
            <a:r>
              <a:rPr lang="en-US" sz="2400" b="1" dirty="0">
                <a:solidFill>
                  <a:srgbClr val="FF0000"/>
                </a:solidFill>
              </a:rPr>
              <a:t>Quality Assurance Board Role</a:t>
            </a:r>
          </a:p>
          <a:p>
            <a:pPr marL="514350" indent="-514350">
              <a:buFont typeface="+mj-lt"/>
              <a:buAutoNum type="arabicParenR"/>
            </a:pPr>
            <a:r>
              <a:rPr lang="en-US" sz="2400" dirty="0"/>
              <a:t>Applicant Role</a:t>
            </a:r>
          </a:p>
          <a:p>
            <a:pPr marL="514350" indent="-514350">
              <a:buFont typeface="+mj-lt"/>
              <a:buAutoNum type="arabicParenR"/>
            </a:pPr>
            <a:r>
              <a:rPr lang="en-US" sz="2400" dirty="0"/>
              <a:t>Center for Dirt and Gravel Roads</a:t>
            </a:r>
          </a:p>
          <a:p>
            <a:pPr marL="514350" indent="-514350">
              <a:buFont typeface="+mj-lt"/>
              <a:buAutoNum type="arabicParenR"/>
            </a:pPr>
            <a:r>
              <a:rPr lang="en-US" sz="2400" dirty="0"/>
              <a:t>Additional Policies</a:t>
            </a:r>
          </a:p>
          <a:p>
            <a:pPr marL="514350" indent="-514350">
              <a:buFont typeface="+mj-lt"/>
              <a:buAutoNum type="arabicParenR"/>
            </a:pPr>
            <a:r>
              <a:rPr lang="en-US" sz="2400" dirty="0"/>
              <a:t>Permits and Other Requirements</a:t>
            </a:r>
          </a:p>
          <a:p>
            <a:pPr marL="0" indent="0">
              <a:buFont typeface="+mj-lt"/>
              <a:buNone/>
            </a:pPr>
            <a:r>
              <a:rPr lang="en-US" sz="2400" dirty="0"/>
              <a:t>Appendices</a:t>
            </a:r>
          </a:p>
          <a:p>
            <a:pPr marL="0" indent="0" algn="ctr">
              <a:buFont typeface="+mj-lt"/>
              <a:buNone/>
            </a:pPr>
            <a:r>
              <a:rPr lang="en-US" sz="2000" b="1" dirty="0"/>
              <a:t>Available online.</a:t>
            </a:r>
          </a:p>
          <a:p>
            <a:pPr marL="0" indent="0" algn="ctr">
              <a:buFont typeface="+mj-lt"/>
              <a:buNone/>
            </a:pPr>
            <a:r>
              <a:rPr lang="en-US" sz="2000" b="1" dirty="0"/>
              <a:t>Hard copies sent on request.</a:t>
            </a:r>
          </a:p>
        </p:txBody>
      </p:sp>
      <p:sp>
        <p:nvSpPr>
          <p:cNvPr id="3" name="Rectangle 2">
            <a:extLst>
              <a:ext uri="{FF2B5EF4-FFF2-40B4-BE49-F238E27FC236}">
                <a16:creationId xmlns:a16="http://schemas.microsoft.com/office/drawing/2014/main" id="{C3771116-602A-10C2-F4F4-610975664242}"/>
              </a:ext>
            </a:extLst>
          </p:cNvPr>
          <p:cNvSpPr/>
          <p:nvPr/>
        </p:nvSpPr>
        <p:spPr>
          <a:xfrm>
            <a:off x="6448575" y="1572411"/>
            <a:ext cx="4285695" cy="41614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2400" b="1" dirty="0">
                <a:solidFill>
                  <a:srgbClr val="FF0000"/>
                </a:solidFill>
              </a:rPr>
              <a:t>4) QAB Role</a:t>
            </a:r>
          </a:p>
          <a:p>
            <a:r>
              <a:rPr lang="en-US" sz="2400" b="1" dirty="0">
                <a:solidFill>
                  <a:prstClr val="black"/>
                </a:solidFill>
              </a:rPr>
              <a:t>Defines composition and function of QAB</a:t>
            </a:r>
          </a:p>
          <a:p>
            <a:endParaRPr lang="en-US" sz="2400" b="1" dirty="0">
              <a:solidFill>
                <a:prstClr val="black"/>
              </a:solidFill>
            </a:endParaRPr>
          </a:p>
          <a:p>
            <a:r>
              <a:rPr lang="en-US" sz="2400" b="1" dirty="0">
                <a:solidFill>
                  <a:prstClr val="black"/>
                </a:solidFill>
              </a:rPr>
              <a:t>Composition</a:t>
            </a:r>
          </a:p>
          <a:p>
            <a:endParaRPr lang="en-US" sz="2400" b="1" dirty="0">
              <a:solidFill>
                <a:prstClr val="black"/>
              </a:solidFill>
            </a:endParaRPr>
          </a:p>
          <a:p>
            <a:r>
              <a:rPr lang="en-US" sz="2400" b="1" dirty="0">
                <a:solidFill>
                  <a:prstClr val="black"/>
                </a:solidFill>
              </a:rPr>
              <a:t>Meeting Requirements</a:t>
            </a:r>
          </a:p>
          <a:p>
            <a:endParaRPr lang="en-US" sz="2400" b="1" dirty="0">
              <a:solidFill>
                <a:prstClr val="black"/>
              </a:solidFill>
            </a:endParaRPr>
          </a:p>
          <a:p>
            <a:r>
              <a:rPr lang="en-US" sz="2400" b="1" dirty="0">
                <a:solidFill>
                  <a:prstClr val="black"/>
                </a:solidFill>
              </a:rPr>
              <a:t>QAB Role in Projects</a:t>
            </a:r>
          </a:p>
          <a:p>
            <a:endParaRPr lang="en-US" sz="2400" b="1" dirty="0">
              <a:solidFill>
                <a:prstClr val="black"/>
              </a:solidFill>
            </a:endParaRPr>
          </a:p>
          <a:p>
            <a:r>
              <a:rPr lang="en-US" sz="2400" b="1" dirty="0">
                <a:solidFill>
                  <a:prstClr val="black"/>
                </a:solidFill>
              </a:rPr>
              <a:t>QAB Role in Policy</a:t>
            </a:r>
          </a:p>
          <a:p>
            <a:endParaRPr lang="en-US" sz="2400" dirty="0">
              <a:solidFill>
                <a:prstClr val="black"/>
              </a:solidFill>
            </a:endParaRPr>
          </a:p>
          <a:p>
            <a:endParaRPr lang="en-US" sz="2400" dirty="0">
              <a:solidFill>
                <a:prstClr val="black"/>
              </a:solidFill>
            </a:endParaRPr>
          </a:p>
        </p:txBody>
      </p:sp>
      <p:sp>
        <p:nvSpPr>
          <p:cNvPr id="4" name="TextBox 3">
            <a:extLst>
              <a:ext uri="{FF2B5EF4-FFF2-40B4-BE49-F238E27FC236}">
                <a16:creationId xmlns:a16="http://schemas.microsoft.com/office/drawing/2014/main" id="{C8C913E2-E6EF-CE18-FE97-19AA3BC01EA3}"/>
              </a:ext>
            </a:extLst>
          </p:cNvPr>
          <p:cNvSpPr txBox="1"/>
          <p:nvPr/>
        </p:nvSpPr>
        <p:spPr>
          <a:xfrm>
            <a:off x="3290221" y="2011234"/>
            <a:ext cx="2787238" cy="400110"/>
          </a:xfrm>
          <a:prstGeom prst="rect">
            <a:avLst/>
          </a:prstGeom>
          <a:solidFill>
            <a:srgbClr val="FFFF00"/>
          </a:solidFill>
          <a:ln>
            <a:solidFill>
              <a:srgbClr val="FF0000"/>
            </a:solidFill>
          </a:ln>
        </p:spPr>
        <p:txBody>
          <a:bodyPr wrap="none" rtlCol="0">
            <a:spAutoFit/>
          </a:bodyPr>
          <a:lstStyle/>
          <a:p>
            <a:pPr algn="ctr"/>
            <a:r>
              <a:rPr lang="en-US" sz="2000" dirty="0">
                <a:solidFill>
                  <a:srgbClr val="FF0000"/>
                </a:solidFill>
              </a:rPr>
              <a:t>Training Follows Manual!</a:t>
            </a:r>
          </a:p>
        </p:txBody>
      </p:sp>
    </p:spTree>
    <p:extLst>
      <p:ext uri="{BB962C8B-B14F-4D97-AF65-F5344CB8AC3E}">
        <p14:creationId xmlns:p14="http://schemas.microsoft.com/office/powerpoint/2010/main" val="815380136"/>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7.1 Stream Crossing Replacement</a:t>
            </a:r>
          </a:p>
        </p:txBody>
      </p:sp>
      <p:sp>
        <p:nvSpPr>
          <p:cNvPr id="11" name="Subtitle 2">
            <a:extLst>
              <a:ext uri="{FF2B5EF4-FFF2-40B4-BE49-F238E27FC236}">
                <a16:creationId xmlns:a16="http://schemas.microsoft.com/office/drawing/2014/main" id="{3A0EB3F2-EAD5-43B8-0A1E-D5F2F4AFC9AC}"/>
              </a:ext>
            </a:extLst>
          </p:cNvPr>
          <p:cNvSpPr txBox="1">
            <a:spLocks/>
          </p:cNvSpPr>
          <p:nvPr/>
        </p:nvSpPr>
        <p:spPr>
          <a:xfrm>
            <a:off x="196788" y="1199709"/>
            <a:ext cx="8702664" cy="6544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accent1"/>
                </a:solidFill>
              </a:rPr>
              <a:t>7.1.3.3 </a:t>
            </a:r>
            <a:r>
              <a:rPr lang="en-US" u="sng" dirty="0">
                <a:solidFill>
                  <a:schemeClr val="accent1"/>
                </a:solidFill>
              </a:rPr>
              <a:t>What is waived </a:t>
            </a:r>
            <a:r>
              <a:rPr lang="en-US" dirty="0">
                <a:solidFill>
                  <a:schemeClr val="accent1"/>
                </a:solidFill>
              </a:rPr>
              <a:t>with an Exemption</a:t>
            </a:r>
            <a:endParaRPr lang="en-US" dirty="0"/>
          </a:p>
        </p:txBody>
      </p:sp>
      <p:sp>
        <p:nvSpPr>
          <p:cNvPr id="6" name="TextBox 5">
            <a:extLst>
              <a:ext uri="{FF2B5EF4-FFF2-40B4-BE49-F238E27FC236}">
                <a16:creationId xmlns:a16="http://schemas.microsoft.com/office/drawing/2014/main" id="{4A8182EE-5EBA-AB82-873B-10BC12EC42EB}"/>
              </a:ext>
            </a:extLst>
          </p:cNvPr>
          <p:cNvSpPr txBox="1"/>
          <p:nvPr/>
        </p:nvSpPr>
        <p:spPr>
          <a:xfrm>
            <a:off x="508484" y="1773416"/>
            <a:ext cx="8114521" cy="2523768"/>
          </a:xfrm>
          <a:prstGeom prst="rect">
            <a:avLst/>
          </a:prstGeom>
          <a:noFill/>
        </p:spPr>
        <p:txBody>
          <a:bodyPr wrap="square" rtlCol="0">
            <a:spAutoFit/>
          </a:bodyPr>
          <a:lstStyle/>
          <a:p>
            <a:pPr marL="571500" indent="-571500">
              <a:buFont typeface="Arial" panose="020B0604020202020204" pitchFamily="34" charset="0"/>
              <a:buChar char="•"/>
            </a:pPr>
            <a:r>
              <a:rPr lang="en-US" sz="2800" dirty="0"/>
              <a:t>The need to follow the DGLVR Stream Crossing Design and Installation Standard</a:t>
            </a:r>
          </a:p>
          <a:p>
            <a:pPr marL="571500" indent="-571500">
              <a:buFont typeface="Arial" panose="020B0604020202020204" pitchFamily="34" charset="0"/>
              <a:buChar char="•"/>
            </a:pPr>
            <a:r>
              <a:rPr lang="en-US" sz="2800" dirty="0"/>
              <a:t>The need to achieve stream continuity as it relates to slope, streambed material depth, and establishing grade controls within the structure</a:t>
            </a:r>
          </a:p>
          <a:p>
            <a:endParaRPr lang="en-US" dirty="0"/>
          </a:p>
        </p:txBody>
      </p:sp>
    </p:spTree>
    <p:extLst>
      <p:ext uri="{BB962C8B-B14F-4D97-AF65-F5344CB8AC3E}">
        <p14:creationId xmlns:p14="http://schemas.microsoft.com/office/powerpoint/2010/main" val="1047083118"/>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7.1 Stream Crossing Replacement</a:t>
            </a:r>
          </a:p>
        </p:txBody>
      </p:sp>
      <p:sp>
        <p:nvSpPr>
          <p:cNvPr id="11" name="Subtitle 2">
            <a:extLst>
              <a:ext uri="{FF2B5EF4-FFF2-40B4-BE49-F238E27FC236}">
                <a16:creationId xmlns:a16="http://schemas.microsoft.com/office/drawing/2014/main" id="{3A0EB3F2-EAD5-43B8-0A1E-D5F2F4AFC9AC}"/>
              </a:ext>
            </a:extLst>
          </p:cNvPr>
          <p:cNvSpPr txBox="1">
            <a:spLocks/>
          </p:cNvSpPr>
          <p:nvPr/>
        </p:nvSpPr>
        <p:spPr>
          <a:xfrm>
            <a:off x="196788" y="1199709"/>
            <a:ext cx="9269940" cy="6544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accent1"/>
                </a:solidFill>
              </a:rPr>
              <a:t>7.1.3.3 </a:t>
            </a:r>
            <a:r>
              <a:rPr lang="en-US" u="sng" dirty="0">
                <a:solidFill>
                  <a:schemeClr val="accent1"/>
                </a:solidFill>
              </a:rPr>
              <a:t>Requirements </a:t>
            </a:r>
            <a:r>
              <a:rPr lang="en-US" dirty="0">
                <a:solidFill>
                  <a:schemeClr val="accent1"/>
                </a:solidFill>
              </a:rPr>
              <a:t>for projects covered by an Exemption</a:t>
            </a:r>
            <a:endParaRPr lang="en-US" dirty="0"/>
          </a:p>
        </p:txBody>
      </p:sp>
      <p:sp>
        <p:nvSpPr>
          <p:cNvPr id="6" name="TextBox 5">
            <a:extLst>
              <a:ext uri="{FF2B5EF4-FFF2-40B4-BE49-F238E27FC236}">
                <a16:creationId xmlns:a16="http://schemas.microsoft.com/office/drawing/2014/main" id="{4A8182EE-5EBA-AB82-873B-10BC12EC42EB}"/>
              </a:ext>
            </a:extLst>
          </p:cNvPr>
          <p:cNvSpPr txBox="1"/>
          <p:nvPr/>
        </p:nvSpPr>
        <p:spPr>
          <a:xfrm>
            <a:off x="508484" y="1773416"/>
            <a:ext cx="8114521" cy="3816429"/>
          </a:xfrm>
          <a:prstGeom prst="rect">
            <a:avLst/>
          </a:prstGeom>
          <a:noFill/>
        </p:spPr>
        <p:txBody>
          <a:bodyPr wrap="square" rtlCol="0">
            <a:spAutoFit/>
          </a:bodyPr>
          <a:lstStyle/>
          <a:p>
            <a:pPr marL="571500" indent="-571500">
              <a:buFont typeface="Arial" panose="020B0604020202020204" pitchFamily="34" charset="0"/>
              <a:buChar char="•"/>
            </a:pPr>
            <a:r>
              <a:rPr lang="en-US" sz="2800" dirty="0"/>
              <a:t>Any local, state, and federal laws and all applicable permits are </a:t>
            </a:r>
            <a:r>
              <a:rPr lang="en-US" sz="2800" b="1" u="sng" dirty="0"/>
              <a:t>not</a:t>
            </a:r>
            <a:r>
              <a:rPr lang="en-US" sz="2800" dirty="0"/>
              <a:t> waived</a:t>
            </a:r>
          </a:p>
          <a:p>
            <a:pPr marL="571500" indent="-571500">
              <a:buFont typeface="Arial" panose="020B0604020202020204" pitchFamily="34" charset="0"/>
              <a:buChar char="•"/>
            </a:pPr>
            <a:r>
              <a:rPr lang="en-US" sz="2800" dirty="0"/>
              <a:t>New structures must span a minimum of 1.25x (125%) of the </a:t>
            </a:r>
            <a:r>
              <a:rPr lang="en-US" sz="2800" dirty="0" err="1"/>
              <a:t>bankfull</a:t>
            </a:r>
            <a:r>
              <a:rPr lang="en-US" sz="2800" dirty="0"/>
              <a:t> width of the stream</a:t>
            </a:r>
          </a:p>
          <a:p>
            <a:pPr marL="571500" indent="-571500">
              <a:buFont typeface="Arial" panose="020B0604020202020204" pitchFamily="34" charset="0"/>
              <a:buChar char="•"/>
            </a:pPr>
            <a:r>
              <a:rPr lang="en-US" sz="2800" dirty="0"/>
              <a:t>Upstream: Grade controls required immediately upstream of the inlet</a:t>
            </a:r>
          </a:p>
          <a:p>
            <a:pPr marL="571500" indent="-571500">
              <a:buFont typeface="Arial" panose="020B0604020202020204" pitchFamily="34" charset="0"/>
              <a:buChar char="•"/>
            </a:pPr>
            <a:r>
              <a:rPr lang="en-US" sz="2800" dirty="0"/>
              <a:t>Outlet stabilization required in the form of grade controls, bank armoring, or filling scour holes. </a:t>
            </a:r>
          </a:p>
          <a:p>
            <a:endParaRPr lang="en-US" dirty="0"/>
          </a:p>
        </p:txBody>
      </p:sp>
    </p:spTree>
    <p:extLst>
      <p:ext uri="{BB962C8B-B14F-4D97-AF65-F5344CB8AC3E}">
        <p14:creationId xmlns:p14="http://schemas.microsoft.com/office/powerpoint/2010/main" val="137169105"/>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7.1 Stream Crossing Replacement</a:t>
            </a:r>
          </a:p>
        </p:txBody>
      </p:sp>
      <p:sp>
        <p:nvSpPr>
          <p:cNvPr id="11" name="Subtitle 2">
            <a:extLst>
              <a:ext uri="{FF2B5EF4-FFF2-40B4-BE49-F238E27FC236}">
                <a16:creationId xmlns:a16="http://schemas.microsoft.com/office/drawing/2014/main" id="{3A0EB3F2-EAD5-43B8-0A1E-D5F2F4AFC9AC}"/>
              </a:ext>
            </a:extLst>
          </p:cNvPr>
          <p:cNvSpPr txBox="1">
            <a:spLocks/>
          </p:cNvSpPr>
          <p:nvPr/>
        </p:nvSpPr>
        <p:spPr>
          <a:xfrm>
            <a:off x="196788" y="1199709"/>
            <a:ext cx="9269940" cy="6544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accent1"/>
                </a:solidFill>
              </a:rPr>
              <a:t>7.1.3.3 </a:t>
            </a:r>
            <a:r>
              <a:rPr lang="en-US" u="sng" dirty="0">
                <a:solidFill>
                  <a:schemeClr val="accent1"/>
                </a:solidFill>
              </a:rPr>
              <a:t>Requirements </a:t>
            </a:r>
            <a:r>
              <a:rPr lang="en-US" dirty="0">
                <a:solidFill>
                  <a:schemeClr val="accent1"/>
                </a:solidFill>
              </a:rPr>
              <a:t>for projects covered by an Exemption</a:t>
            </a:r>
            <a:endParaRPr lang="en-US" dirty="0"/>
          </a:p>
        </p:txBody>
      </p:sp>
      <p:sp>
        <p:nvSpPr>
          <p:cNvPr id="6" name="TextBox 5">
            <a:extLst>
              <a:ext uri="{FF2B5EF4-FFF2-40B4-BE49-F238E27FC236}">
                <a16:creationId xmlns:a16="http://schemas.microsoft.com/office/drawing/2014/main" id="{4A8182EE-5EBA-AB82-873B-10BC12EC42EB}"/>
              </a:ext>
            </a:extLst>
          </p:cNvPr>
          <p:cNvSpPr txBox="1"/>
          <p:nvPr/>
        </p:nvSpPr>
        <p:spPr>
          <a:xfrm>
            <a:off x="508484" y="1773416"/>
            <a:ext cx="8114521" cy="4678204"/>
          </a:xfrm>
          <a:prstGeom prst="rect">
            <a:avLst/>
          </a:prstGeom>
          <a:noFill/>
        </p:spPr>
        <p:txBody>
          <a:bodyPr wrap="square" rtlCol="0">
            <a:spAutoFit/>
          </a:bodyPr>
          <a:lstStyle/>
          <a:p>
            <a:pPr marL="457200" indent="-457200">
              <a:buFont typeface="Arial" panose="020B0604020202020204" pitchFamily="34" charset="0"/>
              <a:buChar char="•"/>
            </a:pPr>
            <a:r>
              <a:rPr lang="en-US" sz="2800" dirty="0"/>
              <a:t>New structures must be properly aligned with the channel</a:t>
            </a:r>
          </a:p>
          <a:p>
            <a:pPr marL="457200" indent="-457200">
              <a:buFont typeface="Arial" panose="020B0604020202020204" pitchFamily="34" charset="0"/>
              <a:buChar char="•"/>
            </a:pPr>
            <a:r>
              <a:rPr lang="en-US" sz="2800" dirty="0"/>
              <a:t>Consider floodplain connectivity</a:t>
            </a:r>
          </a:p>
          <a:p>
            <a:pPr marL="457200" indent="-457200">
              <a:buFont typeface="Arial" panose="020B0604020202020204" pitchFamily="34" charset="0"/>
              <a:buChar char="•"/>
            </a:pPr>
            <a:r>
              <a:rPr lang="en-US" sz="2800" dirty="0"/>
              <a:t>Districts are required to review permits and engineered plans if they are required for the project</a:t>
            </a:r>
          </a:p>
          <a:p>
            <a:pPr marL="457200" indent="-457200">
              <a:buFont typeface="Arial" panose="020B0604020202020204" pitchFamily="34" charset="0"/>
              <a:buChar char="•"/>
            </a:pPr>
            <a:r>
              <a:rPr lang="en-US" sz="2800" dirty="0"/>
              <a:t>Divert surface runoff and roadway drainage away from the stream and structure</a:t>
            </a:r>
          </a:p>
          <a:p>
            <a:pPr marL="457200" indent="-457200">
              <a:buFont typeface="Arial" panose="020B0604020202020204" pitchFamily="34" charset="0"/>
              <a:buChar char="•"/>
            </a:pPr>
            <a:r>
              <a:rPr lang="en-US" sz="2800" dirty="0"/>
              <a:t>Other site-specific requirements may apply as identified by the SCC on a project-specific basis</a:t>
            </a:r>
          </a:p>
          <a:p>
            <a:endParaRPr lang="en-US" dirty="0"/>
          </a:p>
        </p:txBody>
      </p:sp>
    </p:spTree>
    <p:extLst>
      <p:ext uri="{BB962C8B-B14F-4D97-AF65-F5344CB8AC3E}">
        <p14:creationId xmlns:p14="http://schemas.microsoft.com/office/powerpoint/2010/main" val="3088829482"/>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7.1 Stream Crossing Replacement</a:t>
            </a:r>
          </a:p>
        </p:txBody>
      </p:sp>
      <p:sp>
        <p:nvSpPr>
          <p:cNvPr id="11" name="Subtitle 2">
            <a:extLst>
              <a:ext uri="{FF2B5EF4-FFF2-40B4-BE49-F238E27FC236}">
                <a16:creationId xmlns:a16="http://schemas.microsoft.com/office/drawing/2014/main" id="{3A0EB3F2-EAD5-43B8-0A1E-D5F2F4AFC9AC}"/>
              </a:ext>
            </a:extLst>
          </p:cNvPr>
          <p:cNvSpPr txBox="1">
            <a:spLocks/>
          </p:cNvSpPr>
          <p:nvPr/>
        </p:nvSpPr>
        <p:spPr>
          <a:xfrm>
            <a:off x="196788" y="1199709"/>
            <a:ext cx="9269940" cy="6544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accent1"/>
                </a:solidFill>
              </a:rPr>
              <a:t>7.1.3.3 </a:t>
            </a:r>
            <a:r>
              <a:rPr lang="en-US" u="sng" dirty="0">
                <a:solidFill>
                  <a:schemeClr val="accent1"/>
                </a:solidFill>
              </a:rPr>
              <a:t>Requirements </a:t>
            </a:r>
            <a:r>
              <a:rPr lang="en-US" dirty="0">
                <a:solidFill>
                  <a:schemeClr val="accent1"/>
                </a:solidFill>
              </a:rPr>
              <a:t>for projects covered by an Exemption</a:t>
            </a:r>
            <a:endParaRPr lang="en-US" dirty="0"/>
          </a:p>
        </p:txBody>
      </p:sp>
      <p:sp>
        <p:nvSpPr>
          <p:cNvPr id="6" name="TextBox 5">
            <a:extLst>
              <a:ext uri="{FF2B5EF4-FFF2-40B4-BE49-F238E27FC236}">
                <a16:creationId xmlns:a16="http://schemas.microsoft.com/office/drawing/2014/main" id="{4A8182EE-5EBA-AB82-873B-10BC12EC42EB}"/>
              </a:ext>
            </a:extLst>
          </p:cNvPr>
          <p:cNvSpPr txBox="1"/>
          <p:nvPr/>
        </p:nvSpPr>
        <p:spPr>
          <a:xfrm>
            <a:off x="508484" y="1773416"/>
            <a:ext cx="5839153" cy="2523768"/>
          </a:xfrm>
          <a:prstGeom prst="rect">
            <a:avLst/>
          </a:prstGeom>
          <a:noFill/>
        </p:spPr>
        <p:txBody>
          <a:bodyPr wrap="square" rtlCol="0">
            <a:spAutoFit/>
          </a:bodyPr>
          <a:lstStyle/>
          <a:p>
            <a:pPr algn="l"/>
            <a:r>
              <a:rPr lang="en-US" sz="2000" b="1" i="0" dirty="0">
                <a:solidFill>
                  <a:srgbClr val="525252"/>
                </a:solidFill>
                <a:effectLst/>
                <a:latin typeface="var(--h3_typography-font-family)"/>
              </a:rPr>
              <a:t>January 5, 2023: Stream Crossing Exemptions and Notifications</a:t>
            </a:r>
          </a:p>
          <a:p>
            <a:pPr marL="742950" lvl="1" indent="-285750" algn="l">
              <a:buFont typeface="Arial" panose="020B0604020202020204" pitchFamily="34" charset="0"/>
              <a:buChar char="•"/>
            </a:pPr>
            <a:r>
              <a:rPr lang="en-US" sz="2000" b="0" i="0" dirty="0">
                <a:solidFill>
                  <a:srgbClr val="525252"/>
                </a:solidFill>
                <a:effectLst/>
                <a:latin typeface="Lato" panose="020F0502020204030203" pitchFamily="34" charset="0"/>
              </a:rPr>
              <a:t>This webinar reviewed the notification and exemption process for stream crossings with some examples.</a:t>
            </a:r>
          </a:p>
          <a:p>
            <a:pPr marL="742950" lvl="1" indent="-285750" algn="l">
              <a:buFont typeface="Arial" panose="020B0604020202020204" pitchFamily="34" charset="0"/>
              <a:buChar char="•"/>
            </a:pPr>
            <a:r>
              <a:rPr lang="en-US" sz="2000" b="0" i="0" u="none" strike="noStrike" dirty="0">
                <a:solidFill>
                  <a:srgbClr val="525252"/>
                </a:solidFill>
                <a:effectLst/>
                <a:latin typeface="Lato" panose="020F0502020204030203" pitchFamily="34" charset="0"/>
                <a:hlinkClick r:id="rId3"/>
              </a:rPr>
              <a:t>Webinar Download</a:t>
            </a:r>
            <a:r>
              <a:rPr lang="en-US" sz="2000" b="0" i="0" dirty="0">
                <a:solidFill>
                  <a:srgbClr val="525252"/>
                </a:solidFill>
                <a:effectLst/>
                <a:latin typeface="Lato" panose="020F0502020204030203" pitchFamily="34" charset="0"/>
              </a:rPr>
              <a:t> (112 MB): MP4 format </a:t>
            </a:r>
            <a:r>
              <a:rPr lang="en-US" sz="2000" b="0" i="1" dirty="0">
                <a:solidFill>
                  <a:srgbClr val="525252"/>
                </a:solidFill>
                <a:effectLst/>
                <a:latin typeface="Lato" panose="020F0502020204030203" pitchFamily="34" charset="0"/>
              </a:rPr>
              <a:t> (~41 minutes)</a:t>
            </a:r>
            <a:endParaRPr lang="en-US" sz="2000" b="0" i="0" dirty="0">
              <a:solidFill>
                <a:srgbClr val="525252"/>
              </a:solidFill>
              <a:effectLst/>
              <a:latin typeface="Lato" panose="020F0502020204030203" pitchFamily="34" charset="0"/>
            </a:endParaRPr>
          </a:p>
          <a:p>
            <a:endParaRPr lang="en-US" dirty="0"/>
          </a:p>
        </p:txBody>
      </p:sp>
      <p:pic>
        <p:nvPicPr>
          <p:cNvPr id="4" name="Picture 3">
            <a:extLst>
              <a:ext uri="{FF2B5EF4-FFF2-40B4-BE49-F238E27FC236}">
                <a16:creationId xmlns:a16="http://schemas.microsoft.com/office/drawing/2014/main" id="{0BEAC3B5-184E-0274-1AEC-45A7EC49B78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49512" y="1854133"/>
            <a:ext cx="5357002" cy="40177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66513926"/>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7.1 Stream Crossing Replacement</a:t>
            </a:r>
          </a:p>
        </p:txBody>
      </p:sp>
      <p:pic>
        <p:nvPicPr>
          <p:cNvPr id="5" name="Picture 4">
            <a:extLst>
              <a:ext uri="{FF2B5EF4-FFF2-40B4-BE49-F238E27FC236}">
                <a16:creationId xmlns:a16="http://schemas.microsoft.com/office/drawing/2014/main" id="{FA15557E-65E0-E8D6-5DAA-5FC35BD289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90895" y="1307157"/>
            <a:ext cx="7227697" cy="57209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Arrow: Down 6">
            <a:extLst>
              <a:ext uri="{FF2B5EF4-FFF2-40B4-BE49-F238E27FC236}">
                <a16:creationId xmlns:a16="http://schemas.microsoft.com/office/drawing/2014/main" id="{5D5017A3-7998-7108-9591-4F56D18F6357}"/>
              </a:ext>
            </a:extLst>
          </p:cNvPr>
          <p:cNvSpPr/>
          <p:nvPr/>
        </p:nvSpPr>
        <p:spPr>
          <a:xfrm rot="19781510">
            <a:off x="1131254" y="3579407"/>
            <a:ext cx="376238" cy="1677673"/>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22176"/>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A0A121-7ED0-BD08-D589-7C6C3F3E9B3E}"/>
              </a:ext>
            </a:extLst>
          </p:cNvPr>
          <p:cNvPicPr>
            <a:picLocks noChangeAspect="1"/>
          </p:cNvPicPr>
          <p:nvPr/>
        </p:nvPicPr>
        <p:blipFill>
          <a:blip r:embed="rId2"/>
          <a:stretch>
            <a:fillRect/>
          </a:stretch>
        </p:blipFill>
        <p:spPr>
          <a:xfrm>
            <a:off x="1738245" y="381000"/>
            <a:ext cx="8715510" cy="6477000"/>
          </a:xfrm>
          <a:prstGeom prst="rect">
            <a:avLst/>
          </a:prstGeom>
        </p:spPr>
      </p:pic>
      <p:sp>
        <p:nvSpPr>
          <p:cNvPr id="5" name="TextBox 4">
            <a:extLst>
              <a:ext uri="{FF2B5EF4-FFF2-40B4-BE49-F238E27FC236}">
                <a16:creationId xmlns:a16="http://schemas.microsoft.com/office/drawing/2014/main" id="{DF601D33-FBE1-48C4-E1A6-5EFF63EB431B}"/>
              </a:ext>
            </a:extLst>
          </p:cNvPr>
          <p:cNvSpPr txBox="1"/>
          <p:nvPr/>
        </p:nvSpPr>
        <p:spPr>
          <a:xfrm>
            <a:off x="0" y="0"/>
            <a:ext cx="1896673" cy="461665"/>
          </a:xfrm>
          <a:prstGeom prst="rect">
            <a:avLst/>
          </a:prstGeom>
          <a:solidFill>
            <a:schemeClr val="bg1"/>
          </a:solidFill>
          <a:ln>
            <a:solidFill>
              <a:schemeClr val="tx1"/>
            </a:solidFill>
          </a:ln>
        </p:spPr>
        <p:txBody>
          <a:bodyPr wrap="none" rtlCol="0">
            <a:spAutoFit/>
          </a:bodyPr>
          <a:lstStyle/>
          <a:p>
            <a:r>
              <a:rPr lang="en-US" sz="2400" b="1" dirty="0"/>
              <a:t>Not eligible…</a:t>
            </a:r>
          </a:p>
        </p:txBody>
      </p:sp>
    </p:spTree>
    <p:extLst>
      <p:ext uri="{BB962C8B-B14F-4D97-AF65-F5344CB8AC3E}">
        <p14:creationId xmlns:p14="http://schemas.microsoft.com/office/powerpoint/2010/main" val="1549661944"/>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7.0 Additional Program Policies</a:t>
            </a:r>
          </a:p>
        </p:txBody>
      </p:sp>
      <p:sp>
        <p:nvSpPr>
          <p:cNvPr id="4" name="Subtitle 2">
            <a:extLst>
              <a:ext uri="{FF2B5EF4-FFF2-40B4-BE49-F238E27FC236}">
                <a16:creationId xmlns:a16="http://schemas.microsoft.com/office/drawing/2014/main" id="{E57B7850-6184-44BD-1B46-699EB28099DA}"/>
              </a:ext>
            </a:extLst>
          </p:cNvPr>
          <p:cNvSpPr txBox="1">
            <a:spLocks/>
          </p:cNvSpPr>
          <p:nvPr/>
        </p:nvSpPr>
        <p:spPr>
          <a:xfrm>
            <a:off x="485774" y="1320609"/>
            <a:ext cx="8980954" cy="46650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kern="1200" dirty="0">
                <a:solidFill>
                  <a:schemeClr val="tx1"/>
                </a:solidFill>
                <a:effectLst/>
                <a:latin typeface="+mn-lt"/>
                <a:ea typeface="+mn-ea"/>
                <a:cs typeface="+mn-cs"/>
              </a:rPr>
              <a:t>Some policies that don’t necessarily apply to every project: </a:t>
            </a:r>
          </a:p>
          <a:p>
            <a:r>
              <a:rPr lang="en-US" sz="3200" kern="1200" dirty="0">
                <a:solidFill>
                  <a:schemeClr val="bg1">
                    <a:lumMod val="50000"/>
                  </a:schemeClr>
                </a:solidFill>
                <a:effectLst/>
                <a:latin typeface="+mn-lt"/>
                <a:ea typeface="+mn-ea"/>
                <a:cs typeface="+mn-cs"/>
              </a:rPr>
              <a:t>7.1 Stream Crossing Replacement Policy</a:t>
            </a:r>
          </a:p>
          <a:p>
            <a:r>
              <a:rPr lang="en-US" sz="3200" b="1" kern="1200" dirty="0">
                <a:solidFill>
                  <a:srgbClr val="00B0F0"/>
                </a:solidFill>
                <a:effectLst/>
                <a:latin typeface="+mn-lt"/>
                <a:ea typeface="+mn-ea"/>
                <a:cs typeface="+mn-cs"/>
              </a:rPr>
              <a:t>7.2 Driving Surface Aggregate</a:t>
            </a:r>
          </a:p>
          <a:p>
            <a:r>
              <a:rPr lang="en-US" sz="3200" dirty="0"/>
              <a:t>7.3 Full Depth Reclamation</a:t>
            </a:r>
          </a:p>
          <a:p>
            <a:r>
              <a:rPr lang="en-US" sz="3200" kern="1200" dirty="0">
                <a:effectLst/>
                <a:latin typeface="+mn-lt"/>
                <a:ea typeface="+mn-ea"/>
                <a:cs typeface="+mn-cs"/>
              </a:rPr>
              <a:t>7.4 LVR Policies</a:t>
            </a:r>
          </a:p>
          <a:p>
            <a:r>
              <a:rPr lang="en-US" sz="3200" dirty="0"/>
              <a:t>7.5 Traffic Counts</a:t>
            </a:r>
          </a:p>
          <a:p>
            <a:pPr marL="0" lvl="0" indent="0">
              <a:buNone/>
            </a:pPr>
            <a:endParaRPr lang="en-US" sz="3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878808616"/>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5620A9-8134-C6E1-690B-6C213B2B952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971800" y="61295"/>
            <a:ext cx="6248400" cy="6482501"/>
          </a:xfrm>
          <a:prstGeom prst="rect">
            <a:avLst/>
          </a:prstGeom>
        </p:spPr>
      </p:pic>
      <p:sp>
        <p:nvSpPr>
          <p:cNvPr id="4" name="Rectangle 3">
            <a:extLst>
              <a:ext uri="{FF2B5EF4-FFF2-40B4-BE49-F238E27FC236}">
                <a16:creationId xmlns:a16="http://schemas.microsoft.com/office/drawing/2014/main" id="{AAEF89F2-74C1-C351-871C-CC6DCBF0AE6E}"/>
              </a:ext>
            </a:extLst>
          </p:cNvPr>
          <p:cNvSpPr/>
          <p:nvPr/>
        </p:nvSpPr>
        <p:spPr>
          <a:xfrm>
            <a:off x="-70104" y="6543796"/>
            <a:ext cx="9208008" cy="276999"/>
          </a:xfrm>
          <a:prstGeom prst="rect">
            <a:avLst/>
          </a:prstGeom>
          <a:solidFill>
            <a:schemeClr val="tx1"/>
          </a:solidFill>
        </p:spPr>
        <p:txBody>
          <a:bodyPr wrap="square">
            <a:spAutoFit/>
          </a:bodyPr>
          <a:lstStyle/>
          <a:p>
            <a:r>
              <a:rPr lang="en-US" sz="1200">
                <a:solidFill>
                  <a:schemeClr val="bg1"/>
                </a:solidFill>
              </a:rPr>
              <a:t>https://en.thefunpost.com/40-funny-things-we-found-on-the-road</a:t>
            </a:r>
            <a:endParaRPr lang="en-US" sz="1200" dirty="0">
              <a:solidFill>
                <a:schemeClr val="bg1"/>
              </a:solidFill>
            </a:endParaRPr>
          </a:p>
        </p:txBody>
      </p:sp>
    </p:spTree>
    <p:extLst>
      <p:ext uri="{BB962C8B-B14F-4D97-AF65-F5344CB8AC3E}">
        <p14:creationId xmlns:p14="http://schemas.microsoft.com/office/powerpoint/2010/main" val="2921171511"/>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7.2 Driving Surface Aggregate (DSA)</a:t>
            </a:r>
          </a:p>
        </p:txBody>
      </p:sp>
      <p:sp>
        <p:nvSpPr>
          <p:cNvPr id="4" name="Subtitle 2">
            <a:extLst>
              <a:ext uri="{FF2B5EF4-FFF2-40B4-BE49-F238E27FC236}">
                <a16:creationId xmlns:a16="http://schemas.microsoft.com/office/drawing/2014/main" id="{E57B7850-6184-44BD-1B46-699EB28099DA}"/>
              </a:ext>
            </a:extLst>
          </p:cNvPr>
          <p:cNvSpPr txBox="1">
            <a:spLocks/>
          </p:cNvSpPr>
          <p:nvPr/>
        </p:nvSpPr>
        <p:spPr>
          <a:xfrm>
            <a:off x="485774" y="1320609"/>
            <a:ext cx="8980954" cy="46650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u="sng" dirty="0"/>
              <a:t>Driving Surface Aggregate</a:t>
            </a:r>
            <a:endParaRPr lang="en-US" sz="4000" b="1" baseline="0" dirty="0"/>
          </a:p>
          <a:p>
            <a:r>
              <a:rPr lang="en-US" sz="4000" dirty="0"/>
              <a:t>Specific mixture of stone designed as a wearing course for unpaved roads.</a:t>
            </a:r>
          </a:p>
          <a:p>
            <a:pPr marL="0" lvl="0" indent="0">
              <a:buNone/>
            </a:pPr>
            <a:endParaRPr lang="en-US" sz="3200" kern="1200" dirty="0">
              <a:solidFill>
                <a:schemeClr val="tx1"/>
              </a:solidFill>
              <a:effectLst/>
              <a:latin typeface="+mn-lt"/>
              <a:ea typeface="+mn-ea"/>
              <a:cs typeface="+mn-cs"/>
            </a:endParaRPr>
          </a:p>
        </p:txBody>
      </p:sp>
      <p:grpSp>
        <p:nvGrpSpPr>
          <p:cNvPr id="5" name="Group 4">
            <a:extLst>
              <a:ext uri="{FF2B5EF4-FFF2-40B4-BE49-F238E27FC236}">
                <a16:creationId xmlns:a16="http://schemas.microsoft.com/office/drawing/2014/main" id="{8FF59807-36C6-6AFD-6A82-0B900247F4AE}"/>
              </a:ext>
            </a:extLst>
          </p:cNvPr>
          <p:cNvGrpSpPr/>
          <p:nvPr/>
        </p:nvGrpSpPr>
        <p:grpSpPr>
          <a:xfrm>
            <a:off x="486334" y="3124200"/>
            <a:ext cx="8763000" cy="3733800"/>
            <a:chOff x="228600" y="2660904"/>
            <a:chExt cx="8333251" cy="3435096"/>
          </a:xfrm>
        </p:grpSpPr>
        <p:pic>
          <p:nvPicPr>
            <p:cNvPr id="6" name="Picture 5">
              <a:extLst>
                <a:ext uri="{FF2B5EF4-FFF2-40B4-BE49-F238E27FC236}">
                  <a16:creationId xmlns:a16="http://schemas.microsoft.com/office/drawing/2014/main" id="{789B7C4B-5D86-192E-DAD3-6635FB29F02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091"/>
            <a:stretch/>
          </p:blipFill>
          <p:spPr>
            <a:xfrm>
              <a:off x="304800" y="2660904"/>
              <a:ext cx="8257051" cy="3282696"/>
            </a:xfrm>
            <a:prstGeom prst="rect">
              <a:avLst/>
            </a:prstGeom>
          </p:spPr>
        </p:pic>
        <p:sp>
          <p:nvSpPr>
            <p:cNvPr id="7" name="Rectangle 6">
              <a:extLst>
                <a:ext uri="{FF2B5EF4-FFF2-40B4-BE49-F238E27FC236}">
                  <a16:creationId xmlns:a16="http://schemas.microsoft.com/office/drawing/2014/main" id="{89674BC8-4A78-FF89-EA6D-31226318A72B}"/>
                </a:ext>
              </a:extLst>
            </p:cNvPr>
            <p:cNvSpPr/>
            <p:nvPr/>
          </p:nvSpPr>
          <p:spPr>
            <a:xfrm>
              <a:off x="228600" y="5410200"/>
              <a:ext cx="457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08426728"/>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7.2 Driving Surface Aggregate (DSA)</a:t>
            </a:r>
          </a:p>
        </p:txBody>
      </p:sp>
      <p:pic>
        <p:nvPicPr>
          <p:cNvPr id="8" name="Picture 7" descr="A picture containing outdoor, ground, mountain, dirt&#10;&#10;Description automatically generated">
            <a:extLst>
              <a:ext uri="{FF2B5EF4-FFF2-40B4-BE49-F238E27FC236}">
                <a16:creationId xmlns:a16="http://schemas.microsoft.com/office/drawing/2014/main" id="{0CC97A15-3562-6CA7-613F-411D47580D3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40051" y="2850560"/>
            <a:ext cx="5137483" cy="32304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A picture containing outdoor, ground, nature&#10;&#10;Description automatically generated">
            <a:extLst>
              <a:ext uri="{FF2B5EF4-FFF2-40B4-BE49-F238E27FC236}">
                <a16:creationId xmlns:a16="http://schemas.microsoft.com/office/drawing/2014/main" id="{620E88FE-D30D-2C7B-36E1-5C1839DF5E9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97773" y="1292858"/>
            <a:ext cx="3857625"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86392E33-C04E-F0F1-3C56-D7B4D16CB347}"/>
              </a:ext>
            </a:extLst>
          </p:cNvPr>
          <p:cNvSpPr txBox="1"/>
          <p:nvPr/>
        </p:nvSpPr>
        <p:spPr>
          <a:xfrm>
            <a:off x="295833" y="1120585"/>
            <a:ext cx="5918635" cy="1631216"/>
          </a:xfrm>
          <a:prstGeom prst="rect">
            <a:avLst/>
          </a:prstGeom>
          <a:noFill/>
        </p:spPr>
        <p:txBody>
          <a:bodyPr wrap="square" rtlCol="0">
            <a:spAutoFit/>
          </a:bodyPr>
          <a:lstStyle/>
          <a:p>
            <a:r>
              <a:rPr lang="en-US" sz="2800" dirty="0"/>
              <a:t>Photos of DSA being made: </a:t>
            </a:r>
          </a:p>
          <a:p>
            <a:pPr marL="285750" indent="-285750">
              <a:buFont typeface="Arial" panose="020B0604020202020204" pitchFamily="34" charset="0"/>
              <a:buChar char="•"/>
            </a:pPr>
            <a:r>
              <a:rPr lang="en-US" sz="2400" dirty="0"/>
              <a:t>Powdery “fines” mixed into 2A pile</a:t>
            </a:r>
          </a:p>
          <a:p>
            <a:pPr marL="285750" indent="-285750">
              <a:buFont typeface="Arial" panose="020B0604020202020204" pitchFamily="34" charset="0"/>
              <a:buChar char="•"/>
            </a:pPr>
            <a:r>
              <a:rPr lang="en-US" sz="2400" dirty="0"/>
              <a:t>These small particles hold the aggregate together, making it erosion resistant</a:t>
            </a:r>
          </a:p>
        </p:txBody>
      </p:sp>
    </p:spTree>
    <p:extLst>
      <p:ext uri="{BB962C8B-B14F-4D97-AF65-F5344CB8AC3E}">
        <p14:creationId xmlns:p14="http://schemas.microsoft.com/office/powerpoint/2010/main" val="21915115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cs typeface="Calibri Light"/>
              </a:rPr>
              <a:t>Introduction</a:t>
            </a: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6" name="Subtitle 2">
            <a:extLst>
              <a:ext uri="{FF2B5EF4-FFF2-40B4-BE49-F238E27FC236}">
                <a16:creationId xmlns:a16="http://schemas.microsoft.com/office/drawing/2014/main" id="{DA6122B0-105F-458B-9AB9-73FA2766C2F9}"/>
              </a:ext>
            </a:extLst>
          </p:cNvPr>
          <p:cNvSpPr txBox="1">
            <a:spLocks/>
          </p:cNvSpPr>
          <p:nvPr/>
        </p:nvSpPr>
        <p:spPr>
          <a:xfrm>
            <a:off x="268940" y="1215930"/>
            <a:ext cx="5301202" cy="503080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u="sng" dirty="0"/>
              <a:t>DGLVR Administrative Manual</a:t>
            </a:r>
          </a:p>
          <a:p>
            <a:pPr marL="0" indent="0">
              <a:buFont typeface="Arial" panose="020B0604020202020204" pitchFamily="34" charset="0"/>
              <a:buNone/>
            </a:pPr>
            <a:r>
              <a:rPr lang="en-US" sz="2000" b="1" dirty="0"/>
              <a:t>Approved by SCC 5/10/22</a:t>
            </a:r>
          </a:p>
          <a:p>
            <a:pPr marL="514350" indent="-514350">
              <a:buFont typeface="+mj-lt"/>
              <a:buAutoNum type="arabicParenR"/>
            </a:pPr>
            <a:r>
              <a:rPr lang="en-US" sz="2400" dirty="0"/>
              <a:t>Introduction</a:t>
            </a:r>
          </a:p>
          <a:p>
            <a:pPr marL="514350" indent="-514350">
              <a:buFont typeface="+mj-lt"/>
              <a:buAutoNum type="arabicParenR"/>
            </a:pPr>
            <a:r>
              <a:rPr lang="en-US" sz="2400" dirty="0"/>
              <a:t>SCC Role</a:t>
            </a:r>
          </a:p>
          <a:p>
            <a:pPr marL="514350" indent="-514350">
              <a:buFont typeface="+mj-lt"/>
              <a:buAutoNum type="arabicParenR"/>
            </a:pPr>
            <a:r>
              <a:rPr lang="en-US" sz="2400" dirty="0"/>
              <a:t>Conservation District Role</a:t>
            </a:r>
          </a:p>
          <a:p>
            <a:pPr marL="514350" indent="-514350">
              <a:buFont typeface="+mj-lt"/>
              <a:buAutoNum type="arabicParenR"/>
            </a:pPr>
            <a:r>
              <a:rPr lang="en-US" sz="2400" dirty="0"/>
              <a:t>Quality Assurance Board Role</a:t>
            </a:r>
          </a:p>
          <a:p>
            <a:pPr marL="514350" indent="-514350">
              <a:buFont typeface="+mj-lt"/>
              <a:buAutoNum type="arabicParenR"/>
            </a:pPr>
            <a:r>
              <a:rPr lang="en-US" sz="2400" b="1" dirty="0">
                <a:solidFill>
                  <a:srgbClr val="FF0000"/>
                </a:solidFill>
              </a:rPr>
              <a:t>Applicant Role</a:t>
            </a:r>
          </a:p>
          <a:p>
            <a:pPr marL="514350" indent="-514350">
              <a:buFont typeface="+mj-lt"/>
              <a:buAutoNum type="arabicParenR"/>
            </a:pPr>
            <a:r>
              <a:rPr lang="en-US" sz="2400" dirty="0"/>
              <a:t>Center for Dirt and Gravel Roads</a:t>
            </a:r>
          </a:p>
          <a:p>
            <a:pPr marL="514350" indent="-514350">
              <a:buFont typeface="+mj-lt"/>
              <a:buAutoNum type="arabicParenR"/>
            </a:pPr>
            <a:r>
              <a:rPr lang="en-US" sz="2400" dirty="0"/>
              <a:t>Additional Policies</a:t>
            </a:r>
          </a:p>
          <a:p>
            <a:pPr marL="514350" indent="-514350">
              <a:buFont typeface="+mj-lt"/>
              <a:buAutoNum type="arabicParenR"/>
            </a:pPr>
            <a:r>
              <a:rPr lang="en-US" sz="2400" dirty="0"/>
              <a:t>Permits and Other Requirements</a:t>
            </a:r>
          </a:p>
          <a:p>
            <a:pPr marL="0" indent="0">
              <a:buFont typeface="+mj-lt"/>
              <a:buNone/>
            </a:pPr>
            <a:r>
              <a:rPr lang="en-US" sz="2400" dirty="0"/>
              <a:t>Appendices</a:t>
            </a:r>
          </a:p>
          <a:p>
            <a:pPr marL="0" indent="0" algn="ctr">
              <a:buFont typeface="+mj-lt"/>
              <a:buNone/>
            </a:pPr>
            <a:r>
              <a:rPr lang="en-US" sz="2000" b="1" dirty="0"/>
              <a:t>Available online.</a:t>
            </a:r>
          </a:p>
          <a:p>
            <a:pPr marL="0" indent="0" algn="ctr">
              <a:buFont typeface="+mj-lt"/>
              <a:buNone/>
            </a:pPr>
            <a:r>
              <a:rPr lang="en-US" sz="2000" b="1" dirty="0"/>
              <a:t>Hard copies sent on request.</a:t>
            </a:r>
          </a:p>
        </p:txBody>
      </p:sp>
      <p:sp>
        <p:nvSpPr>
          <p:cNvPr id="3" name="Rectangle 2">
            <a:extLst>
              <a:ext uri="{FF2B5EF4-FFF2-40B4-BE49-F238E27FC236}">
                <a16:creationId xmlns:a16="http://schemas.microsoft.com/office/drawing/2014/main" id="{C3771116-602A-10C2-F4F4-610975664242}"/>
              </a:ext>
            </a:extLst>
          </p:cNvPr>
          <p:cNvSpPr/>
          <p:nvPr/>
        </p:nvSpPr>
        <p:spPr>
          <a:xfrm>
            <a:off x="6448575" y="1572411"/>
            <a:ext cx="4285695" cy="41614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2400" b="1" dirty="0">
                <a:solidFill>
                  <a:srgbClr val="FF0000"/>
                </a:solidFill>
              </a:rPr>
              <a:t>5) Applicant Role</a:t>
            </a:r>
          </a:p>
          <a:p>
            <a:r>
              <a:rPr lang="en-US" sz="2400" b="1" dirty="0">
                <a:solidFill>
                  <a:prstClr val="black"/>
                </a:solidFill>
              </a:rPr>
              <a:t>Intentionally repeats previous material</a:t>
            </a:r>
          </a:p>
          <a:p>
            <a:endParaRPr lang="en-US" sz="2400" b="1" dirty="0">
              <a:solidFill>
                <a:prstClr val="black"/>
              </a:solidFill>
            </a:endParaRPr>
          </a:p>
          <a:p>
            <a:r>
              <a:rPr lang="en-US" sz="2400" b="1" dirty="0">
                <a:solidFill>
                  <a:prstClr val="black"/>
                </a:solidFill>
              </a:rPr>
              <a:t>Written “to” the applicant audience</a:t>
            </a:r>
          </a:p>
          <a:p>
            <a:endParaRPr lang="en-US" sz="2400" b="1" dirty="0">
              <a:solidFill>
                <a:prstClr val="black"/>
              </a:solidFill>
            </a:endParaRPr>
          </a:p>
          <a:p>
            <a:r>
              <a:rPr lang="en-US" sz="2400" b="1" dirty="0">
                <a:solidFill>
                  <a:prstClr val="black"/>
                </a:solidFill>
              </a:rPr>
              <a:t>Intended to be standalone to give to applicants.</a:t>
            </a:r>
          </a:p>
          <a:p>
            <a:endParaRPr lang="en-US" sz="2400" dirty="0">
              <a:solidFill>
                <a:prstClr val="black"/>
              </a:solidFill>
            </a:endParaRPr>
          </a:p>
          <a:p>
            <a:endParaRPr lang="en-US" sz="2400" dirty="0">
              <a:solidFill>
                <a:prstClr val="black"/>
              </a:solidFill>
            </a:endParaRPr>
          </a:p>
        </p:txBody>
      </p:sp>
      <p:sp>
        <p:nvSpPr>
          <p:cNvPr id="4" name="TextBox 3">
            <a:extLst>
              <a:ext uri="{FF2B5EF4-FFF2-40B4-BE49-F238E27FC236}">
                <a16:creationId xmlns:a16="http://schemas.microsoft.com/office/drawing/2014/main" id="{C8C913E2-E6EF-CE18-FE97-19AA3BC01EA3}"/>
              </a:ext>
            </a:extLst>
          </p:cNvPr>
          <p:cNvSpPr txBox="1"/>
          <p:nvPr/>
        </p:nvSpPr>
        <p:spPr>
          <a:xfrm>
            <a:off x="3290221" y="2011234"/>
            <a:ext cx="2787238" cy="400110"/>
          </a:xfrm>
          <a:prstGeom prst="rect">
            <a:avLst/>
          </a:prstGeom>
          <a:solidFill>
            <a:srgbClr val="FFFF00"/>
          </a:solidFill>
          <a:ln>
            <a:solidFill>
              <a:srgbClr val="FF0000"/>
            </a:solidFill>
          </a:ln>
        </p:spPr>
        <p:txBody>
          <a:bodyPr wrap="none" rtlCol="0">
            <a:spAutoFit/>
          </a:bodyPr>
          <a:lstStyle/>
          <a:p>
            <a:pPr algn="ctr"/>
            <a:r>
              <a:rPr lang="en-US" sz="2000" dirty="0">
                <a:solidFill>
                  <a:srgbClr val="FF0000"/>
                </a:solidFill>
              </a:rPr>
              <a:t>Training Follows Manual!</a:t>
            </a:r>
          </a:p>
        </p:txBody>
      </p:sp>
    </p:spTree>
    <p:extLst>
      <p:ext uri="{BB962C8B-B14F-4D97-AF65-F5344CB8AC3E}">
        <p14:creationId xmlns:p14="http://schemas.microsoft.com/office/powerpoint/2010/main" val="536013402"/>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7.2 Driving Surface Aggregate (DSA)</a:t>
            </a:r>
          </a:p>
        </p:txBody>
      </p:sp>
      <p:sp>
        <p:nvSpPr>
          <p:cNvPr id="4" name="TextBox 3">
            <a:extLst>
              <a:ext uri="{FF2B5EF4-FFF2-40B4-BE49-F238E27FC236}">
                <a16:creationId xmlns:a16="http://schemas.microsoft.com/office/drawing/2014/main" id="{9E49F244-C7F4-8E48-FBFA-05A2395FFE69}"/>
              </a:ext>
            </a:extLst>
          </p:cNvPr>
          <p:cNvSpPr txBox="1"/>
          <p:nvPr/>
        </p:nvSpPr>
        <p:spPr>
          <a:xfrm>
            <a:off x="489098" y="1509822"/>
            <a:ext cx="6390167" cy="4247317"/>
          </a:xfrm>
          <a:prstGeom prst="rect">
            <a:avLst/>
          </a:prstGeom>
          <a:noFill/>
        </p:spPr>
        <p:txBody>
          <a:bodyPr wrap="square" rtlCol="0">
            <a:spAutoFit/>
          </a:bodyPr>
          <a:lstStyle/>
          <a:p>
            <a:pPr marL="285750" indent="-285750">
              <a:buFont typeface="Arial" panose="020B0604020202020204" pitchFamily="34" charset="0"/>
              <a:buChar char="•"/>
            </a:pPr>
            <a:r>
              <a:rPr lang="en-US" sz="2800" dirty="0"/>
              <a:t>Only approved aggregate for surfacing unpaved roads with DGLVR funds</a:t>
            </a:r>
          </a:p>
          <a:p>
            <a:pPr marL="285750" indent="-285750">
              <a:buFont typeface="Arial" panose="020B0604020202020204" pitchFamily="34" charset="0"/>
              <a:buChar char="•"/>
            </a:pPr>
            <a:r>
              <a:rPr lang="en-US" sz="2800" dirty="0"/>
              <a:t>All drainage and road base issues must be addressed before DSA is paid for/placed with DGLVR funds</a:t>
            </a:r>
          </a:p>
          <a:p>
            <a:pPr marL="285750" indent="-285750">
              <a:buFont typeface="Arial" panose="020B0604020202020204" pitchFamily="34" charset="0"/>
              <a:buChar char="•"/>
            </a:pPr>
            <a:r>
              <a:rPr lang="en-US" sz="2800" dirty="0"/>
              <a:t>DSA placement required to be April 1 – Sep 30.</a:t>
            </a:r>
          </a:p>
          <a:p>
            <a:pPr marL="285750" indent="-285750">
              <a:buFont typeface="Arial" panose="020B0604020202020204" pitchFamily="34" charset="0"/>
              <a:buChar char="•"/>
            </a:pPr>
            <a:r>
              <a:rPr lang="en-US" sz="2800" dirty="0"/>
              <a:t>Paver Placement is required for contracts including over </a:t>
            </a:r>
            <a:r>
              <a:rPr lang="en-US" sz="2800" b="1" u="sng" dirty="0"/>
              <a:t>500</a:t>
            </a:r>
            <a:r>
              <a:rPr lang="en-US" sz="2800" dirty="0"/>
              <a:t> tons of DSA</a:t>
            </a:r>
          </a:p>
          <a:p>
            <a:endParaRPr lang="en-US" dirty="0"/>
          </a:p>
        </p:txBody>
      </p:sp>
      <p:pic>
        <p:nvPicPr>
          <p:cNvPr id="5" name="Picture 4" descr="A picture containing tree, outdoor, grass, nature&#10;&#10;Description automatically generated">
            <a:extLst>
              <a:ext uri="{FF2B5EF4-FFF2-40B4-BE49-F238E27FC236}">
                <a16:creationId xmlns:a16="http://schemas.microsoft.com/office/drawing/2014/main" id="{04F31971-DE6F-7475-7484-986F4434611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7217563" y="1720367"/>
            <a:ext cx="4498328" cy="41557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17481669"/>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7.2 Driving Surface Aggregate (DSA)</a:t>
            </a:r>
          </a:p>
        </p:txBody>
      </p:sp>
      <p:pic>
        <p:nvPicPr>
          <p:cNvPr id="6" name="Picture 5" descr="A picture containing outdoor, tree, grass, truck&#10;&#10;Description automatically generated">
            <a:extLst>
              <a:ext uri="{FF2B5EF4-FFF2-40B4-BE49-F238E27FC236}">
                <a16:creationId xmlns:a16="http://schemas.microsoft.com/office/drawing/2014/main" id="{48AF495F-F005-5C61-509E-237D3FC686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0247" y="1257298"/>
            <a:ext cx="9136481"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84118571"/>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7.2 Driving Surface Aggregate (DSA)</a:t>
            </a:r>
          </a:p>
        </p:txBody>
      </p:sp>
      <p:sp>
        <p:nvSpPr>
          <p:cNvPr id="4" name="TextBox 3">
            <a:extLst>
              <a:ext uri="{FF2B5EF4-FFF2-40B4-BE49-F238E27FC236}">
                <a16:creationId xmlns:a16="http://schemas.microsoft.com/office/drawing/2014/main" id="{9E49F244-C7F4-8E48-FBFA-05A2395FFE69}"/>
              </a:ext>
            </a:extLst>
          </p:cNvPr>
          <p:cNvSpPr txBox="1"/>
          <p:nvPr/>
        </p:nvSpPr>
        <p:spPr>
          <a:xfrm>
            <a:off x="432909" y="1610140"/>
            <a:ext cx="4755779" cy="3816429"/>
          </a:xfrm>
          <a:prstGeom prst="rect">
            <a:avLst/>
          </a:prstGeom>
          <a:noFill/>
        </p:spPr>
        <p:txBody>
          <a:bodyPr wrap="square" rtlCol="0">
            <a:spAutoFit/>
          </a:bodyPr>
          <a:lstStyle/>
          <a:p>
            <a:pPr lvl="0"/>
            <a:r>
              <a:rPr lang="en-US" sz="2800" dirty="0"/>
              <a:t>Paver must be in good working order and be of sufficient horsepower to be capable of pushing loaded trucks uphill while placing material in a full width pass at the required minimum depth stipulated in the contract. </a:t>
            </a:r>
          </a:p>
          <a:p>
            <a:endParaRPr lang="en-US" dirty="0"/>
          </a:p>
        </p:txBody>
      </p:sp>
      <p:pic>
        <p:nvPicPr>
          <p:cNvPr id="7" name="Picture 6" descr="A picture containing tree, outdoor, grass, ground&#10;&#10;Description automatically generated">
            <a:extLst>
              <a:ext uri="{FF2B5EF4-FFF2-40B4-BE49-F238E27FC236}">
                <a16:creationId xmlns:a16="http://schemas.microsoft.com/office/drawing/2014/main" id="{DC38E5A5-88D3-83DD-332F-28D6A91DC0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96270" y="1558790"/>
            <a:ext cx="6029622" cy="45222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42734669"/>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7.2 Driving Surface Aggregate (DSA)</a:t>
            </a:r>
          </a:p>
        </p:txBody>
      </p:sp>
      <p:sp>
        <p:nvSpPr>
          <p:cNvPr id="4" name="TextBox 3">
            <a:extLst>
              <a:ext uri="{FF2B5EF4-FFF2-40B4-BE49-F238E27FC236}">
                <a16:creationId xmlns:a16="http://schemas.microsoft.com/office/drawing/2014/main" id="{9E49F244-C7F4-8E48-FBFA-05A2395FFE69}"/>
              </a:ext>
            </a:extLst>
          </p:cNvPr>
          <p:cNvSpPr txBox="1"/>
          <p:nvPr/>
        </p:nvSpPr>
        <p:spPr>
          <a:xfrm>
            <a:off x="503169" y="1314305"/>
            <a:ext cx="5801938" cy="2954655"/>
          </a:xfrm>
          <a:prstGeom prst="rect">
            <a:avLst/>
          </a:prstGeom>
          <a:noFill/>
        </p:spPr>
        <p:txBody>
          <a:bodyPr wrap="square" rtlCol="0">
            <a:spAutoFit/>
          </a:bodyPr>
          <a:lstStyle/>
          <a:p>
            <a:pPr lvl="0"/>
            <a:r>
              <a:rPr lang="en-US" sz="2800" dirty="0"/>
              <a:t>If the total tonnage is less than 500 tons, the DSA must be paver placed or placed by tailgating and groomed with a road grader equipped with a carbide-tipped grader blade. A track mounted paver is preferred. </a:t>
            </a:r>
            <a:endParaRPr lang="en-US" sz="2800" dirty="0">
              <a:solidFill>
                <a:prstClr val="black"/>
              </a:solidFill>
              <a:latin typeface="Calibri" panose="020F0502020204030204"/>
            </a:endParaRPr>
          </a:p>
          <a:p>
            <a:endParaRPr lang="en-US" dirty="0"/>
          </a:p>
        </p:txBody>
      </p:sp>
      <p:pic>
        <p:nvPicPr>
          <p:cNvPr id="6" name="Picture 5">
            <a:extLst>
              <a:ext uri="{FF2B5EF4-FFF2-40B4-BE49-F238E27FC236}">
                <a16:creationId xmlns:a16="http://schemas.microsoft.com/office/drawing/2014/main" id="{035CB8EE-DF7B-CA1B-070E-B734503802B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40324" y="4122481"/>
            <a:ext cx="3671918" cy="20704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E0C7F412-456D-7AB2-D4BF-E75AA7E4F5D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663013" y="1314305"/>
            <a:ext cx="4964796" cy="53510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20337986"/>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7.2 Driving Surface Aggregate (DSA)</a:t>
            </a:r>
          </a:p>
        </p:txBody>
      </p:sp>
      <p:sp>
        <p:nvSpPr>
          <p:cNvPr id="4" name="TextBox 3">
            <a:extLst>
              <a:ext uri="{FF2B5EF4-FFF2-40B4-BE49-F238E27FC236}">
                <a16:creationId xmlns:a16="http://schemas.microsoft.com/office/drawing/2014/main" id="{9E49F244-C7F4-8E48-FBFA-05A2395FFE69}"/>
              </a:ext>
            </a:extLst>
          </p:cNvPr>
          <p:cNvSpPr txBox="1"/>
          <p:nvPr/>
        </p:nvSpPr>
        <p:spPr>
          <a:xfrm>
            <a:off x="323679" y="1201268"/>
            <a:ext cx="5801938" cy="5293757"/>
          </a:xfrm>
          <a:prstGeom prst="rect">
            <a:avLst/>
          </a:prstGeom>
          <a:noFill/>
        </p:spPr>
        <p:txBody>
          <a:bodyPr wrap="square" rtlCol="0">
            <a:spAutoFit/>
          </a:bodyPr>
          <a:lstStyle/>
          <a:p>
            <a:pPr marL="0" indent="0">
              <a:buNone/>
            </a:pPr>
            <a:r>
              <a:rPr lang="en-US" sz="3200" b="1" u="sng" dirty="0"/>
              <a:t>7.2.3 Exception to using DSA on Fill Projects</a:t>
            </a:r>
          </a:p>
          <a:p>
            <a:pPr marL="0" indent="0">
              <a:buNone/>
            </a:pPr>
            <a:r>
              <a:rPr lang="en-US" sz="3200" dirty="0"/>
              <a:t>Driving surface aggregate meeting the Commission’s specification is the only approved road surface material that may be purchased (for DGR projects) with Program funds. The only exception to this is on road fill projects. </a:t>
            </a:r>
            <a:endParaRPr lang="en-US" sz="3200" dirty="0">
              <a:solidFill>
                <a:srgbClr val="FF0000"/>
              </a:solidFill>
            </a:endParaRPr>
          </a:p>
          <a:p>
            <a:endParaRPr lang="en-US" dirty="0"/>
          </a:p>
        </p:txBody>
      </p:sp>
      <p:pic>
        <p:nvPicPr>
          <p:cNvPr id="5" name="Picture 4" descr="A picture containing sky, outdoor, ground, grass&#10;&#10;Description automatically generated">
            <a:extLst>
              <a:ext uri="{FF2B5EF4-FFF2-40B4-BE49-F238E27FC236}">
                <a16:creationId xmlns:a16="http://schemas.microsoft.com/office/drawing/2014/main" id="{0F253CA1-B2A7-7072-9D5C-0AFC427912F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45349" y="1644310"/>
            <a:ext cx="4807195" cy="45413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27347669"/>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7.2 Driving Surface Aggregate (DSA)</a:t>
            </a:r>
          </a:p>
        </p:txBody>
      </p:sp>
      <p:sp>
        <p:nvSpPr>
          <p:cNvPr id="4" name="TextBox 3">
            <a:extLst>
              <a:ext uri="{FF2B5EF4-FFF2-40B4-BE49-F238E27FC236}">
                <a16:creationId xmlns:a16="http://schemas.microsoft.com/office/drawing/2014/main" id="{9E49F244-C7F4-8E48-FBFA-05A2395FFE69}"/>
              </a:ext>
            </a:extLst>
          </p:cNvPr>
          <p:cNvSpPr txBox="1"/>
          <p:nvPr/>
        </p:nvSpPr>
        <p:spPr>
          <a:xfrm>
            <a:off x="323679" y="1201268"/>
            <a:ext cx="5801938" cy="5293757"/>
          </a:xfrm>
          <a:prstGeom prst="rect">
            <a:avLst/>
          </a:prstGeom>
          <a:noFill/>
        </p:spPr>
        <p:txBody>
          <a:bodyPr wrap="square" rtlCol="0">
            <a:spAutoFit/>
          </a:bodyPr>
          <a:lstStyle/>
          <a:p>
            <a:pPr marL="0" indent="0">
              <a:buNone/>
            </a:pPr>
            <a:r>
              <a:rPr lang="en-US" sz="3200" b="1" u="sng" dirty="0"/>
              <a:t>7.2.3 Exception to using DSA on Fill Projects (continued)</a:t>
            </a:r>
          </a:p>
          <a:p>
            <a:pPr marL="0" indent="0">
              <a:buNone/>
            </a:pPr>
            <a:r>
              <a:rPr lang="en-US" sz="3200" dirty="0"/>
              <a:t>Road fill projects are defined as projects which install an average </a:t>
            </a:r>
            <a:r>
              <a:rPr lang="en-US" sz="3200" b="1" u="sng" dirty="0"/>
              <a:t>compacted thickness of 12-inches or more of fill material, not including the driving surface,</a:t>
            </a:r>
            <a:r>
              <a:rPr lang="en-US" sz="3200" dirty="0"/>
              <a:t> to allow for proper drainage and/or strengthen the existing road base. </a:t>
            </a:r>
            <a:endParaRPr lang="en-US" sz="1050" b="1" dirty="0"/>
          </a:p>
          <a:p>
            <a:endParaRPr lang="en-US" dirty="0"/>
          </a:p>
        </p:txBody>
      </p:sp>
      <p:pic>
        <p:nvPicPr>
          <p:cNvPr id="6" name="Picture 5">
            <a:extLst>
              <a:ext uri="{FF2B5EF4-FFF2-40B4-BE49-F238E27FC236}">
                <a16:creationId xmlns:a16="http://schemas.microsoft.com/office/drawing/2014/main" id="{B9964574-72E9-8640-4561-46AA8039735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51047" y="1557039"/>
            <a:ext cx="4635560" cy="45479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809643"/>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7.2 Driving Surface Aggregate (DSA)</a:t>
            </a:r>
          </a:p>
        </p:txBody>
      </p:sp>
      <p:sp>
        <p:nvSpPr>
          <p:cNvPr id="4" name="TextBox 3">
            <a:extLst>
              <a:ext uri="{FF2B5EF4-FFF2-40B4-BE49-F238E27FC236}">
                <a16:creationId xmlns:a16="http://schemas.microsoft.com/office/drawing/2014/main" id="{9E49F244-C7F4-8E48-FBFA-05A2395FFE69}"/>
              </a:ext>
            </a:extLst>
          </p:cNvPr>
          <p:cNvSpPr txBox="1"/>
          <p:nvPr/>
        </p:nvSpPr>
        <p:spPr>
          <a:xfrm>
            <a:off x="323679" y="1201268"/>
            <a:ext cx="5801938" cy="5293757"/>
          </a:xfrm>
          <a:prstGeom prst="rect">
            <a:avLst/>
          </a:prstGeom>
          <a:noFill/>
        </p:spPr>
        <p:txBody>
          <a:bodyPr wrap="square" rtlCol="0">
            <a:spAutoFit/>
          </a:bodyPr>
          <a:lstStyle/>
          <a:p>
            <a:pPr marL="0" indent="0">
              <a:buNone/>
            </a:pPr>
            <a:r>
              <a:rPr lang="en-US" sz="3200" b="1" u="sng" dirty="0"/>
              <a:t>7.2.3 Exception to using DSA on Fill Projects (continued)</a:t>
            </a:r>
          </a:p>
          <a:p>
            <a:pPr marL="0" indent="0">
              <a:buNone/>
            </a:pPr>
            <a:r>
              <a:rPr lang="en-US" sz="3200" dirty="0"/>
              <a:t>Road fill projects must be capped with DSA or an alternative aggregate at a minimum depth of 6-inches. Shale or bank-run gravel may not be used as the final driving surface. This exception is not meant to replace DSA with fill. </a:t>
            </a:r>
          </a:p>
          <a:p>
            <a:endParaRPr lang="en-US" dirty="0"/>
          </a:p>
        </p:txBody>
      </p:sp>
      <p:pic>
        <p:nvPicPr>
          <p:cNvPr id="5" name="Picture 4">
            <a:extLst>
              <a:ext uri="{FF2B5EF4-FFF2-40B4-BE49-F238E27FC236}">
                <a16:creationId xmlns:a16="http://schemas.microsoft.com/office/drawing/2014/main" id="{B0F16701-1F87-2990-6A2F-8ECB45A7738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06093" y="1442909"/>
            <a:ext cx="4940162" cy="52224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Subtitle 2">
            <a:extLst>
              <a:ext uri="{FF2B5EF4-FFF2-40B4-BE49-F238E27FC236}">
                <a16:creationId xmlns:a16="http://schemas.microsoft.com/office/drawing/2014/main" id="{0BEB923B-C9CF-9276-15BB-BD6E37585BB8}"/>
              </a:ext>
            </a:extLst>
          </p:cNvPr>
          <p:cNvSpPr txBox="1">
            <a:spLocks/>
          </p:cNvSpPr>
          <p:nvPr/>
        </p:nvSpPr>
        <p:spPr>
          <a:xfrm>
            <a:off x="6751655" y="5778073"/>
            <a:ext cx="4585242" cy="366272"/>
          </a:xfrm>
          <a:prstGeom prst="rect">
            <a:avLst/>
          </a:prstGeom>
          <a:solidFill>
            <a:schemeClr val="bg1">
              <a:lumMod val="50000"/>
            </a:schemeClr>
          </a:solidFill>
        </p:spPr>
        <p:txBody>
          <a:bodyPr vert="horz" lIns="68580" tIns="34290" rIns="68580" bIns="34290" rtlCol="0">
            <a:normAutofit fontScale="92500" lnSpcReduction="20000"/>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algn="ctr">
              <a:buNone/>
            </a:pPr>
            <a:r>
              <a:rPr lang="en-US" sz="2400" b="1" dirty="0">
                <a:solidFill>
                  <a:schemeClr val="bg1"/>
                </a:solidFill>
              </a:rPr>
              <a:t>Shale is not an eligible driving surface</a:t>
            </a:r>
          </a:p>
        </p:txBody>
      </p:sp>
    </p:spTree>
    <p:extLst>
      <p:ext uri="{BB962C8B-B14F-4D97-AF65-F5344CB8AC3E}">
        <p14:creationId xmlns:p14="http://schemas.microsoft.com/office/powerpoint/2010/main" val="3540624029"/>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7.2 Driving Surface Aggregate (DSA)</a:t>
            </a:r>
          </a:p>
        </p:txBody>
      </p:sp>
      <p:sp>
        <p:nvSpPr>
          <p:cNvPr id="4" name="TextBox 3">
            <a:extLst>
              <a:ext uri="{FF2B5EF4-FFF2-40B4-BE49-F238E27FC236}">
                <a16:creationId xmlns:a16="http://schemas.microsoft.com/office/drawing/2014/main" id="{9E49F244-C7F4-8E48-FBFA-05A2395FFE69}"/>
              </a:ext>
            </a:extLst>
          </p:cNvPr>
          <p:cNvSpPr txBox="1"/>
          <p:nvPr/>
        </p:nvSpPr>
        <p:spPr>
          <a:xfrm>
            <a:off x="323678" y="1201268"/>
            <a:ext cx="10572299" cy="861774"/>
          </a:xfrm>
          <a:prstGeom prst="rect">
            <a:avLst/>
          </a:prstGeom>
          <a:noFill/>
        </p:spPr>
        <p:txBody>
          <a:bodyPr wrap="square" rtlCol="0">
            <a:spAutoFit/>
          </a:bodyPr>
          <a:lstStyle/>
          <a:p>
            <a:pPr marL="0" indent="0">
              <a:buNone/>
            </a:pPr>
            <a:r>
              <a:rPr lang="en-US" sz="3200" b="1" baseline="0" dirty="0">
                <a:solidFill>
                  <a:srgbClr val="FF0000"/>
                </a:solidFill>
              </a:rPr>
              <a:t>DSA Details and Resources at </a:t>
            </a:r>
            <a:r>
              <a:rPr lang="en-US" sz="3200" dirty="0">
                <a:hlinkClick r:id="rId3"/>
              </a:rPr>
              <a:t>www.dirtandgravelroads.org</a:t>
            </a:r>
            <a:r>
              <a:rPr lang="en-US" sz="3200" dirty="0"/>
              <a:t> </a:t>
            </a:r>
          </a:p>
          <a:p>
            <a:endParaRPr lang="en-US" dirty="0"/>
          </a:p>
        </p:txBody>
      </p:sp>
      <p:pic>
        <p:nvPicPr>
          <p:cNvPr id="6" name="Picture 5">
            <a:extLst>
              <a:ext uri="{FF2B5EF4-FFF2-40B4-BE49-F238E27FC236}">
                <a16:creationId xmlns:a16="http://schemas.microsoft.com/office/drawing/2014/main" id="{605EC483-2C31-A868-8317-74069447145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8190" y="1943375"/>
            <a:ext cx="9292856" cy="4890534"/>
          </a:xfrm>
          <a:prstGeom prst="rect">
            <a:avLst/>
          </a:prstGeom>
        </p:spPr>
      </p:pic>
      <p:sp>
        <p:nvSpPr>
          <p:cNvPr id="8" name="Arrow: Right 7">
            <a:extLst>
              <a:ext uri="{FF2B5EF4-FFF2-40B4-BE49-F238E27FC236}">
                <a16:creationId xmlns:a16="http://schemas.microsoft.com/office/drawing/2014/main" id="{2BE571A3-C872-60C4-361C-5FADC23B948A}"/>
              </a:ext>
            </a:extLst>
          </p:cNvPr>
          <p:cNvSpPr/>
          <p:nvPr/>
        </p:nvSpPr>
        <p:spPr>
          <a:xfrm>
            <a:off x="2767448" y="4534982"/>
            <a:ext cx="736293" cy="519953"/>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490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7.2 Driving Surface Aggregate (DSA)</a:t>
            </a:r>
          </a:p>
        </p:txBody>
      </p:sp>
      <p:sp>
        <p:nvSpPr>
          <p:cNvPr id="4" name="TextBox 3">
            <a:extLst>
              <a:ext uri="{FF2B5EF4-FFF2-40B4-BE49-F238E27FC236}">
                <a16:creationId xmlns:a16="http://schemas.microsoft.com/office/drawing/2014/main" id="{9E49F244-C7F4-8E48-FBFA-05A2395FFE69}"/>
              </a:ext>
            </a:extLst>
          </p:cNvPr>
          <p:cNvSpPr txBox="1"/>
          <p:nvPr/>
        </p:nvSpPr>
        <p:spPr>
          <a:xfrm>
            <a:off x="323678" y="1201268"/>
            <a:ext cx="10572299" cy="861774"/>
          </a:xfrm>
          <a:prstGeom prst="rect">
            <a:avLst/>
          </a:prstGeom>
          <a:noFill/>
        </p:spPr>
        <p:txBody>
          <a:bodyPr wrap="square" rtlCol="0">
            <a:spAutoFit/>
          </a:bodyPr>
          <a:lstStyle/>
          <a:p>
            <a:pPr marL="0" indent="0">
              <a:buNone/>
            </a:pPr>
            <a:r>
              <a:rPr lang="en-US" sz="3200" b="1" baseline="0" dirty="0">
                <a:solidFill>
                  <a:srgbClr val="FF0000"/>
                </a:solidFill>
              </a:rPr>
              <a:t>DSA Resources: DSA Handbook</a:t>
            </a:r>
            <a:r>
              <a:rPr lang="en-US" sz="3200" dirty="0"/>
              <a:t> </a:t>
            </a:r>
          </a:p>
          <a:p>
            <a:endParaRPr lang="en-US" dirty="0"/>
          </a:p>
        </p:txBody>
      </p:sp>
      <p:pic>
        <p:nvPicPr>
          <p:cNvPr id="9" name="Picture 8">
            <a:extLst>
              <a:ext uri="{FF2B5EF4-FFF2-40B4-BE49-F238E27FC236}">
                <a16:creationId xmlns:a16="http://schemas.microsoft.com/office/drawing/2014/main" id="{51C945AA-B777-09EC-CF84-56A14565A7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60006" y="1775953"/>
            <a:ext cx="6265017" cy="77615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73379089"/>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7.2 Driving Surface Aggregate (DSA)</a:t>
            </a:r>
          </a:p>
        </p:txBody>
      </p:sp>
      <p:sp>
        <p:nvSpPr>
          <p:cNvPr id="4" name="TextBox 3">
            <a:extLst>
              <a:ext uri="{FF2B5EF4-FFF2-40B4-BE49-F238E27FC236}">
                <a16:creationId xmlns:a16="http://schemas.microsoft.com/office/drawing/2014/main" id="{9E49F244-C7F4-8E48-FBFA-05A2395FFE69}"/>
              </a:ext>
            </a:extLst>
          </p:cNvPr>
          <p:cNvSpPr txBox="1"/>
          <p:nvPr/>
        </p:nvSpPr>
        <p:spPr>
          <a:xfrm>
            <a:off x="323678" y="1201268"/>
            <a:ext cx="9468907" cy="1846659"/>
          </a:xfrm>
          <a:prstGeom prst="rect">
            <a:avLst/>
          </a:prstGeom>
          <a:noFill/>
        </p:spPr>
        <p:txBody>
          <a:bodyPr wrap="square" rtlCol="0">
            <a:spAutoFit/>
          </a:bodyPr>
          <a:lstStyle/>
          <a:p>
            <a:pPr marL="457200" indent="-457200">
              <a:buFont typeface="Arial" panose="020B0604020202020204" pitchFamily="34" charset="0"/>
              <a:buChar char="•"/>
            </a:pPr>
            <a:r>
              <a:rPr lang="en-US" sz="3200" dirty="0"/>
              <a:t>DSA is major Program expense</a:t>
            </a:r>
          </a:p>
          <a:p>
            <a:pPr marL="457200" indent="-457200">
              <a:buFont typeface="Arial" panose="020B0604020202020204" pitchFamily="34" charset="0"/>
              <a:buChar char="•"/>
            </a:pPr>
            <a:r>
              <a:rPr lang="en-US" sz="3200" baseline="0" dirty="0"/>
              <a:t>Center’s “DSA Clearinghouse” designed to improve aggregate and job quality.</a:t>
            </a:r>
          </a:p>
          <a:p>
            <a:endParaRPr lang="en-US" dirty="0"/>
          </a:p>
        </p:txBody>
      </p:sp>
      <p:pic>
        <p:nvPicPr>
          <p:cNvPr id="6" name="Picture 5" descr="DSC00186">
            <a:extLst>
              <a:ext uri="{FF2B5EF4-FFF2-40B4-BE49-F238E27FC236}">
                <a16:creationId xmlns:a16="http://schemas.microsoft.com/office/drawing/2014/main" id="{05410A7D-DD81-3429-C942-E0D042B1EFB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85487" y="2895600"/>
            <a:ext cx="9144000" cy="3962400"/>
          </a:xfrm>
          <a:prstGeom prst="rect">
            <a:avLst/>
          </a:prstGeom>
          <a:noFill/>
          <a:ln w="9525">
            <a:noFill/>
            <a:miter lim="800000"/>
            <a:headEnd/>
            <a:tailEnd/>
          </a:ln>
        </p:spPr>
      </p:pic>
    </p:spTree>
    <p:extLst>
      <p:ext uri="{BB962C8B-B14F-4D97-AF65-F5344CB8AC3E}">
        <p14:creationId xmlns:p14="http://schemas.microsoft.com/office/powerpoint/2010/main" val="31229245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cs typeface="Calibri Light"/>
              </a:rPr>
              <a:t>Introduction</a:t>
            </a: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6" name="Subtitle 2">
            <a:extLst>
              <a:ext uri="{FF2B5EF4-FFF2-40B4-BE49-F238E27FC236}">
                <a16:creationId xmlns:a16="http://schemas.microsoft.com/office/drawing/2014/main" id="{DA6122B0-105F-458B-9AB9-73FA2766C2F9}"/>
              </a:ext>
            </a:extLst>
          </p:cNvPr>
          <p:cNvSpPr txBox="1">
            <a:spLocks/>
          </p:cNvSpPr>
          <p:nvPr/>
        </p:nvSpPr>
        <p:spPr>
          <a:xfrm>
            <a:off x="268940" y="1215930"/>
            <a:ext cx="5301202" cy="503080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u="sng" dirty="0"/>
              <a:t>DGLVR Administrative Manual</a:t>
            </a:r>
          </a:p>
          <a:p>
            <a:pPr marL="0" indent="0">
              <a:buFont typeface="Arial" panose="020B0604020202020204" pitchFamily="34" charset="0"/>
              <a:buNone/>
            </a:pPr>
            <a:r>
              <a:rPr lang="en-US" sz="2000" b="1" dirty="0"/>
              <a:t>Approved by SCC 5/10/22</a:t>
            </a:r>
          </a:p>
          <a:p>
            <a:pPr marL="514350" indent="-514350">
              <a:buFont typeface="+mj-lt"/>
              <a:buAutoNum type="arabicParenR"/>
            </a:pPr>
            <a:r>
              <a:rPr lang="en-US" sz="2400" dirty="0"/>
              <a:t>Introduction</a:t>
            </a:r>
          </a:p>
          <a:p>
            <a:pPr marL="514350" indent="-514350">
              <a:buFont typeface="+mj-lt"/>
              <a:buAutoNum type="arabicParenR"/>
            </a:pPr>
            <a:r>
              <a:rPr lang="en-US" sz="2400" dirty="0"/>
              <a:t>SCC Role</a:t>
            </a:r>
          </a:p>
          <a:p>
            <a:pPr marL="514350" indent="-514350">
              <a:buFont typeface="+mj-lt"/>
              <a:buAutoNum type="arabicParenR"/>
            </a:pPr>
            <a:r>
              <a:rPr lang="en-US" sz="2400" dirty="0"/>
              <a:t>Conservation District Role</a:t>
            </a:r>
          </a:p>
          <a:p>
            <a:pPr marL="514350" indent="-514350">
              <a:buFont typeface="+mj-lt"/>
              <a:buAutoNum type="arabicParenR"/>
            </a:pPr>
            <a:r>
              <a:rPr lang="en-US" sz="2400" dirty="0"/>
              <a:t>Quality Assurance Board Role</a:t>
            </a:r>
          </a:p>
          <a:p>
            <a:pPr marL="514350" indent="-514350">
              <a:buFont typeface="+mj-lt"/>
              <a:buAutoNum type="arabicParenR"/>
            </a:pPr>
            <a:r>
              <a:rPr lang="en-US" sz="2400" dirty="0"/>
              <a:t>Applicant Role</a:t>
            </a:r>
          </a:p>
          <a:p>
            <a:pPr marL="514350" indent="-514350">
              <a:buFont typeface="+mj-lt"/>
              <a:buAutoNum type="arabicParenR"/>
            </a:pPr>
            <a:r>
              <a:rPr lang="en-US" sz="2400" b="1" dirty="0">
                <a:solidFill>
                  <a:srgbClr val="FF0000"/>
                </a:solidFill>
              </a:rPr>
              <a:t>Center for Dirt and Gravel Roads</a:t>
            </a:r>
          </a:p>
          <a:p>
            <a:pPr marL="514350" indent="-514350">
              <a:buFont typeface="+mj-lt"/>
              <a:buAutoNum type="arabicParenR"/>
            </a:pPr>
            <a:r>
              <a:rPr lang="en-US" sz="2400" dirty="0"/>
              <a:t>Additional Policies</a:t>
            </a:r>
          </a:p>
          <a:p>
            <a:pPr marL="514350" indent="-514350">
              <a:buFont typeface="+mj-lt"/>
              <a:buAutoNum type="arabicParenR"/>
            </a:pPr>
            <a:r>
              <a:rPr lang="en-US" sz="2400" dirty="0"/>
              <a:t>Permits and Other Requirements</a:t>
            </a:r>
          </a:p>
          <a:p>
            <a:pPr marL="0" indent="0">
              <a:buFont typeface="+mj-lt"/>
              <a:buNone/>
            </a:pPr>
            <a:r>
              <a:rPr lang="en-US" sz="2400" dirty="0"/>
              <a:t>Appendices</a:t>
            </a:r>
          </a:p>
          <a:p>
            <a:pPr marL="0" indent="0" algn="ctr">
              <a:buFont typeface="+mj-lt"/>
              <a:buNone/>
            </a:pPr>
            <a:r>
              <a:rPr lang="en-US" sz="2000" b="1" dirty="0"/>
              <a:t>Available online.</a:t>
            </a:r>
          </a:p>
          <a:p>
            <a:pPr marL="0" indent="0" algn="ctr">
              <a:buFont typeface="+mj-lt"/>
              <a:buNone/>
            </a:pPr>
            <a:r>
              <a:rPr lang="en-US" sz="2000" b="1" dirty="0"/>
              <a:t>Hard copies sent on request.</a:t>
            </a:r>
          </a:p>
        </p:txBody>
      </p:sp>
      <p:sp>
        <p:nvSpPr>
          <p:cNvPr id="3" name="Rectangle 2">
            <a:extLst>
              <a:ext uri="{FF2B5EF4-FFF2-40B4-BE49-F238E27FC236}">
                <a16:creationId xmlns:a16="http://schemas.microsoft.com/office/drawing/2014/main" id="{C3771116-602A-10C2-F4F4-610975664242}"/>
              </a:ext>
            </a:extLst>
          </p:cNvPr>
          <p:cNvSpPr/>
          <p:nvPr/>
        </p:nvSpPr>
        <p:spPr>
          <a:xfrm>
            <a:off x="6448575" y="1572411"/>
            <a:ext cx="4285695" cy="41614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2400" b="1" dirty="0">
                <a:solidFill>
                  <a:srgbClr val="FF0000"/>
                </a:solidFill>
              </a:rPr>
              <a:t>6) Center Role</a:t>
            </a:r>
          </a:p>
          <a:p>
            <a:r>
              <a:rPr lang="en-US" sz="2400" b="1" dirty="0">
                <a:solidFill>
                  <a:prstClr val="black"/>
                </a:solidFill>
              </a:rPr>
              <a:t>3-page overview of Center role and available services</a:t>
            </a:r>
          </a:p>
          <a:p>
            <a:endParaRPr lang="en-US" sz="2400" b="1" dirty="0">
              <a:solidFill>
                <a:prstClr val="black"/>
              </a:solidFill>
            </a:endParaRPr>
          </a:p>
          <a:p>
            <a:r>
              <a:rPr lang="en-US" sz="2400" b="1" dirty="0">
                <a:solidFill>
                  <a:prstClr val="black"/>
                </a:solidFill>
              </a:rPr>
              <a:t>Education</a:t>
            </a:r>
          </a:p>
          <a:p>
            <a:endParaRPr lang="en-US" sz="2400" b="1" dirty="0">
              <a:solidFill>
                <a:prstClr val="black"/>
              </a:solidFill>
            </a:endParaRPr>
          </a:p>
          <a:p>
            <a:r>
              <a:rPr lang="en-US" sz="2400" b="1" dirty="0">
                <a:solidFill>
                  <a:prstClr val="black"/>
                </a:solidFill>
              </a:rPr>
              <a:t>Outreach </a:t>
            </a:r>
          </a:p>
          <a:p>
            <a:endParaRPr lang="en-US" sz="2400" b="1" dirty="0">
              <a:solidFill>
                <a:prstClr val="black"/>
              </a:solidFill>
            </a:endParaRPr>
          </a:p>
          <a:p>
            <a:r>
              <a:rPr lang="en-US" sz="2400" b="1" dirty="0">
                <a:solidFill>
                  <a:prstClr val="black"/>
                </a:solidFill>
              </a:rPr>
              <a:t>Technical Assistance</a:t>
            </a:r>
          </a:p>
          <a:p>
            <a:endParaRPr lang="en-US" sz="2400" b="1" dirty="0">
              <a:solidFill>
                <a:prstClr val="black"/>
              </a:solidFill>
            </a:endParaRPr>
          </a:p>
          <a:p>
            <a:r>
              <a:rPr lang="en-US" sz="2400" b="1" dirty="0">
                <a:solidFill>
                  <a:prstClr val="black"/>
                </a:solidFill>
              </a:rPr>
              <a:t>Documentation</a:t>
            </a:r>
          </a:p>
          <a:p>
            <a:endParaRPr lang="en-US" sz="2400" dirty="0">
              <a:solidFill>
                <a:prstClr val="black"/>
              </a:solidFill>
            </a:endParaRPr>
          </a:p>
        </p:txBody>
      </p:sp>
      <p:sp>
        <p:nvSpPr>
          <p:cNvPr id="4" name="TextBox 3">
            <a:extLst>
              <a:ext uri="{FF2B5EF4-FFF2-40B4-BE49-F238E27FC236}">
                <a16:creationId xmlns:a16="http://schemas.microsoft.com/office/drawing/2014/main" id="{C8C913E2-E6EF-CE18-FE97-19AA3BC01EA3}"/>
              </a:ext>
            </a:extLst>
          </p:cNvPr>
          <p:cNvSpPr txBox="1"/>
          <p:nvPr/>
        </p:nvSpPr>
        <p:spPr>
          <a:xfrm>
            <a:off x="3290221" y="2011234"/>
            <a:ext cx="2787238" cy="400110"/>
          </a:xfrm>
          <a:prstGeom prst="rect">
            <a:avLst/>
          </a:prstGeom>
          <a:solidFill>
            <a:srgbClr val="FFFF00"/>
          </a:solidFill>
          <a:ln>
            <a:solidFill>
              <a:srgbClr val="FF0000"/>
            </a:solidFill>
          </a:ln>
        </p:spPr>
        <p:txBody>
          <a:bodyPr wrap="none" rtlCol="0">
            <a:spAutoFit/>
          </a:bodyPr>
          <a:lstStyle/>
          <a:p>
            <a:pPr algn="ctr"/>
            <a:r>
              <a:rPr lang="en-US" sz="2000" dirty="0">
                <a:solidFill>
                  <a:srgbClr val="FF0000"/>
                </a:solidFill>
              </a:rPr>
              <a:t>Training Follows Manual!</a:t>
            </a:r>
          </a:p>
        </p:txBody>
      </p:sp>
    </p:spTree>
    <p:extLst>
      <p:ext uri="{BB962C8B-B14F-4D97-AF65-F5344CB8AC3E}">
        <p14:creationId xmlns:p14="http://schemas.microsoft.com/office/powerpoint/2010/main" val="3766146863"/>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7.2 Driving Surface Aggregate (DSA)</a:t>
            </a:r>
          </a:p>
        </p:txBody>
      </p:sp>
      <p:sp>
        <p:nvSpPr>
          <p:cNvPr id="4" name="TextBox 3">
            <a:extLst>
              <a:ext uri="{FF2B5EF4-FFF2-40B4-BE49-F238E27FC236}">
                <a16:creationId xmlns:a16="http://schemas.microsoft.com/office/drawing/2014/main" id="{9E49F244-C7F4-8E48-FBFA-05A2395FFE69}"/>
              </a:ext>
            </a:extLst>
          </p:cNvPr>
          <p:cNvSpPr txBox="1"/>
          <p:nvPr/>
        </p:nvSpPr>
        <p:spPr>
          <a:xfrm>
            <a:off x="323678" y="1201268"/>
            <a:ext cx="6225424" cy="4832092"/>
          </a:xfrm>
          <a:prstGeom prst="rect">
            <a:avLst/>
          </a:prstGeom>
          <a:noFill/>
        </p:spPr>
        <p:txBody>
          <a:bodyPr wrap="square" rtlCol="0">
            <a:spAutoFit/>
          </a:bodyPr>
          <a:lstStyle/>
          <a:p>
            <a:pPr marL="0" indent="0">
              <a:buNone/>
            </a:pPr>
            <a:r>
              <a:rPr lang="en-US" sz="3200" b="1" dirty="0"/>
              <a:t>Bidding DSA:</a:t>
            </a:r>
          </a:p>
          <a:p>
            <a:pPr marL="971550" lvl="1" indent="-514350">
              <a:buFont typeface="Arial" panose="020B0604020202020204" pitchFamily="34" charset="0"/>
              <a:buChar char="•"/>
            </a:pPr>
            <a:r>
              <a:rPr lang="en-US" sz="3200" dirty="0"/>
              <a:t>DSA Specification and Standard should be included</a:t>
            </a:r>
          </a:p>
          <a:p>
            <a:pPr marL="971550" lvl="1" indent="-514350">
              <a:buFont typeface="Arial" panose="020B0604020202020204" pitchFamily="34" charset="0"/>
              <a:buChar char="•"/>
            </a:pPr>
            <a:r>
              <a:rPr lang="en-US" sz="3200" dirty="0"/>
              <a:t>Template “Request for Quotes” (RFQ) form available and highly recommended</a:t>
            </a:r>
          </a:p>
          <a:p>
            <a:pPr marL="971550" lvl="1" indent="-514350">
              <a:buFont typeface="Arial" panose="020B0604020202020204" pitchFamily="34" charset="0"/>
              <a:buChar char="•"/>
            </a:pPr>
            <a:r>
              <a:rPr lang="en-US" sz="3200" dirty="0"/>
              <a:t>Recommended to set completion date at 8/31</a:t>
            </a:r>
          </a:p>
          <a:p>
            <a:pPr marL="971550" lvl="1" indent="-514350">
              <a:buFont typeface="Arial" panose="020B0604020202020204" pitchFamily="34" charset="0"/>
              <a:buChar char="•"/>
            </a:pPr>
            <a:r>
              <a:rPr lang="en-US" sz="3200" dirty="0"/>
              <a:t>Editable word document</a:t>
            </a:r>
          </a:p>
          <a:p>
            <a:pPr marL="971550" lvl="1" indent="-514350">
              <a:buFont typeface="Arial" panose="020B0604020202020204" pitchFamily="34" charset="0"/>
              <a:buChar char="•"/>
            </a:pPr>
            <a:r>
              <a:rPr lang="en-US" sz="2000" dirty="0">
                <a:hlinkClick r:id="rId3"/>
              </a:rPr>
              <a:t>DSA - Center for Dirt and Gravel Road Studies</a:t>
            </a:r>
            <a:endParaRPr lang="en-US" sz="2000" dirty="0"/>
          </a:p>
        </p:txBody>
      </p:sp>
      <p:pic>
        <p:nvPicPr>
          <p:cNvPr id="6" name="Picture 5">
            <a:extLst>
              <a:ext uri="{FF2B5EF4-FFF2-40B4-BE49-F238E27FC236}">
                <a16:creationId xmlns:a16="http://schemas.microsoft.com/office/drawing/2014/main" id="{2473B967-069A-5F83-93FB-4F2062D998C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18212"/>
          <a:stretch/>
        </p:blipFill>
        <p:spPr>
          <a:xfrm>
            <a:off x="6777697" y="1490795"/>
            <a:ext cx="5028816" cy="54765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83084626"/>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7.2 Driving Surface Aggregate (DSA)</a:t>
            </a:r>
          </a:p>
        </p:txBody>
      </p:sp>
      <p:sp>
        <p:nvSpPr>
          <p:cNvPr id="4" name="TextBox 3">
            <a:extLst>
              <a:ext uri="{FF2B5EF4-FFF2-40B4-BE49-F238E27FC236}">
                <a16:creationId xmlns:a16="http://schemas.microsoft.com/office/drawing/2014/main" id="{9E49F244-C7F4-8E48-FBFA-05A2395FFE69}"/>
              </a:ext>
            </a:extLst>
          </p:cNvPr>
          <p:cNvSpPr txBox="1"/>
          <p:nvPr/>
        </p:nvSpPr>
        <p:spPr>
          <a:xfrm>
            <a:off x="323678" y="1201268"/>
            <a:ext cx="6225424" cy="2831544"/>
          </a:xfrm>
          <a:prstGeom prst="rect">
            <a:avLst/>
          </a:prstGeom>
          <a:noFill/>
        </p:spPr>
        <p:txBody>
          <a:bodyPr wrap="square" rtlCol="0">
            <a:spAutoFit/>
          </a:bodyPr>
          <a:lstStyle/>
          <a:p>
            <a:pPr marL="0" indent="0">
              <a:buNone/>
            </a:pPr>
            <a:r>
              <a:rPr lang="en-US" sz="3200" b="1" dirty="0"/>
              <a:t>Bidding Road Fill:</a:t>
            </a:r>
          </a:p>
          <a:p>
            <a:pPr marL="971550" lvl="1" indent="-514350">
              <a:buFont typeface="Arial" panose="020B0604020202020204" pitchFamily="34" charset="0"/>
              <a:buChar char="•"/>
            </a:pPr>
            <a:r>
              <a:rPr lang="en-US" sz="3200" dirty="0"/>
              <a:t>Template “Request for Quotes” (RFQ) form available and highly recommended</a:t>
            </a:r>
          </a:p>
          <a:p>
            <a:pPr marL="971550" lvl="1" indent="-514350">
              <a:buFont typeface="Arial" panose="020B0604020202020204" pitchFamily="34" charset="0"/>
              <a:buChar char="•"/>
            </a:pPr>
            <a:r>
              <a:rPr lang="en-US" sz="3200" dirty="0"/>
              <a:t>Editable word document</a:t>
            </a:r>
          </a:p>
          <a:p>
            <a:pPr marL="971550" lvl="1" indent="-514350">
              <a:buFont typeface="Arial" panose="020B0604020202020204" pitchFamily="34" charset="0"/>
              <a:buChar char="•"/>
            </a:pPr>
            <a:r>
              <a:rPr lang="en-US" dirty="0">
                <a:hlinkClick r:id="rId3"/>
              </a:rPr>
              <a:t>Blank Forms - Center for Dirt and Gravel Road Studies</a:t>
            </a:r>
            <a:endParaRPr lang="en-US" dirty="0"/>
          </a:p>
        </p:txBody>
      </p:sp>
      <p:pic>
        <p:nvPicPr>
          <p:cNvPr id="7" name="Picture 6">
            <a:extLst>
              <a:ext uri="{FF2B5EF4-FFF2-40B4-BE49-F238E27FC236}">
                <a16:creationId xmlns:a16="http://schemas.microsoft.com/office/drawing/2014/main" id="{B777B49E-8736-D055-4DE3-7F9C14303C0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09174" y="1513076"/>
            <a:ext cx="5486993" cy="52392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84316409"/>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7.2 Driving Surface Aggregate (DSA)</a:t>
            </a:r>
          </a:p>
        </p:txBody>
      </p:sp>
      <p:sp>
        <p:nvSpPr>
          <p:cNvPr id="4" name="TextBox 3">
            <a:extLst>
              <a:ext uri="{FF2B5EF4-FFF2-40B4-BE49-F238E27FC236}">
                <a16:creationId xmlns:a16="http://schemas.microsoft.com/office/drawing/2014/main" id="{9E49F244-C7F4-8E48-FBFA-05A2395FFE69}"/>
              </a:ext>
            </a:extLst>
          </p:cNvPr>
          <p:cNvSpPr txBox="1"/>
          <p:nvPr/>
        </p:nvSpPr>
        <p:spPr>
          <a:xfrm>
            <a:off x="323678" y="1201268"/>
            <a:ext cx="6502424" cy="3323987"/>
          </a:xfrm>
          <a:prstGeom prst="rect">
            <a:avLst/>
          </a:prstGeom>
          <a:noFill/>
        </p:spPr>
        <p:txBody>
          <a:bodyPr wrap="square" rtlCol="0">
            <a:spAutoFit/>
          </a:bodyPr>
          <a:lstStyle/>
          <a:p>
            <a:pPr marL="0" indent="0">
              <a:buNone/>
            </a:pPr>
            <a:r>
              <a:rPr lang="en-US" sz="3200" b="1" dirty="0"/>
              <a:t>What conservation districts must do:</a:t>
            </a:r>
          </a:p>
          <a:p>
            <a:pPr marL="971550" lvl="1" indent="-514350">
              <a:buAutoNum type="arabicPeriod"/>
            </a:pPr>
            <a:r>
              <a:rPr lang="en-US" sz="3200" dirty="0"/>
              <a:t>Ensure DSA pile is tested by independent lab and meets specification </a:t>
            </a:r>
          </a:p>
          <a:p>
            <a:pPr marL="1428750" lvl="2" indent="-514350">
              <a:buFont typeface="Arial" panose="020B0604020202020204" pitchFamily="34" charset="0"/>
              <a:buChar char="•"/>
            </a:pPr>
            <a:r>
              <a:rPr lang="en-US" sz="3200" dirty="0"/>
              <a:t>Keep test results in project file</a:t>
            </a:r>
          </a:p>
          <a:p>
            <a:endParaRPr lang="en-US" dirty="0"/>
          </a:p>
        </p:txBody>
      </p:sp>
      <p:pic>
        <p:nvPicPr>
          <p:cNvPr id="7" name="Picture 6">
            <a:extLst>
              <a:ext uri="{FF2B5EF4-FFF2-40B4-BE49-F238E27FC236}">
                <a16:creationId xmlns:a16="http://schemas.microsoft.com/office/drawing/2014/main" id="{E113B6D1-04DA-D6FF-732E-BAA3A5DCDC9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2058"/>
          <a:stretch/>
        </p:blipFill>
        <p:spPr>
          <a:xfrm>
            <a:off x="6884576" y="1544822"/>
            <a:ext cx="4921937" cy="50621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22574705"/>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7.2 Driving Surface Aggregate (DSA)</a:t>
            </a:r>
          </a:p>
        </p:txBody>
      </p:sp>
      <p:sp>
        <p:nvSpPr>
          <p:cNvPr id="4" name="TextBox 3">
            <a:extLst>
              <a:ext uri="{FF2B5EF4-FFF2-40B4-BE49-F238E27FC236}">
                <a16:creationId xmlns:a16="http://schemas.microsoft.com/office/drawing/2014/main" id="{9E49F244-C7F4-8E48-FBFA-05A2395FFE69}"/>
              </a:ext>
            </a:extLst>
          </p:cNvPr>
          <p:cNvSpPr txBox="1"/>
          <p:nvPr/>
        </p:nvSpPr>
        <p:spPr>
          <a:xfrm>
            <a:off x="323677" y="1201268"/>
            <a:ext cx="6013327" cy="800219"/>
          </a:xfrm>
          <a:prstGeom prst="rect">
            <a:avLst/>
          </a:prstGeom>
          <a:noFill/>
        </p:spPr>
        <p:txBody>
          <a:bodyPr wrap="square" rtlCol="0">
            <a:spAutoFit/>
          </a:bodyPr>
          <a:lstStyle/>
          <a:p>
            <a:pPr marL="0" indent="0">
              <a:buNone/>
            </a:pPr>
            <a:r>
              <a:rPr lang="en-US" sz="2800" dirty="0"/>
              <a:t>If a CD would like the CDGRS to do this:</a:t>
            </a:r>
          </a:p>
          <a:p>
            <a:endParaRPr lang="en-US" dirty="0"/>
          </a:p>
        </p:txBody>
      </p:sp>
      <p:pic>
        <p:nvPicPr>
          <p:cNvPr id="5" name="Picture 4" descr="A picture containing sky, outdoor, ground, people&#10;&#10;Description automatically generated">
            <a:extLst>
              <a:ext uri="{FF2B5EF4-FFF2-40B4-BE49-F238E27FC236}">
                <a16:creationId xmlns:a16="http://schemas.microsoft.com/office/drawing/2014/main" id="{3AEAF805-D4D3-CA69-6913-040F757A515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435016" y="1630806"/>
            <a:ext cx="5046903" cy="49761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4F6A1A85-D22E-1837-1872-52DC02F26520}"/>
              </a:ext>
            </a:extLst>
          </p:cNvPr>
          <p:cNvSpPr txBox="1"/>
          <p:nvPr/>
        </p:nvSpPr>
        <p:spPr>
          <a:xfrm>
            <a:off x="414669" y="1876117"/>
            <a:ext cx="5167423" cy="3816429"/>
          </a:xfrm>
          <a:prstGeom prst="rect">
            <a:avLst/>
          </a:prstGeom>
          <a:noFill/>
        </p:spPr>
        <p:txBody>
          <a:bodyPr wrap="square" rtlCol="0">
            <a:spAutoFit/>
          </a:bodyPr>
          <a:lstStyle/>
          <a:p>
            <a:pPr marL="457200" indent="-457200">
              <a:buFont typeface="Arial" panose="020B0604020202020204" pitchFamily="34" charset="0"/>
              <a:buChar char="•"/>
            </a:pPr>
            <a:r>
              <a:rPr lang="en-US" sz="2800" dirty="0"/>
              <a:t>Contact CDGRS ASAP once the DSA supplier is chosen and at least 30 days before proposed placement date</a:t>
            </a:r>
          </a:p>
          <a:p>
            <a:pPr marL="457200" indent="-457200">
              <a:buFont typeface="Arial" panose="020B0604020202020204" pitchFamily="34" charset="0"/>
              <a:buChar char="•"/>
            </a:pPr>
            <a:r>
              <a:rPr lang="en-US" sz="2800" dirty="0"/>
              <a:t>Fill out the </a:t>
            </a:r>
            <a:r>
              <a:rPr lang="en-US" sz="2800" i="1" u="sng" dirty="0"/>
              <a:t>DSA Notification Form </a:t>
            </a:r>
            <a:r>
              <a:rPr lang="en-US" sz="2800" dirty="0"/>
              <a:t>on the CDGRS website and email to </a:t>
            </a:r>
            <a:r>
              <a:rPr lang="en-US" sz="2800" dirty="0">
                <a:solidFill>
                  <a:srgbClr val="0070C0"/>
                </a:solidFill>
              </a:rPr>
              <a:t>DSAtesting@psu.edu </a:t>
            </a:r>
          </a:p>
          <a:p>
            <a:endParaRPr lang="en-US" dirty="0"/>
          </a:p>
        </p:txBody>
      </p:sp>
    </p:spTree>
    <p:extLst>
      <p:ext uri="{BB962C8B-B14F-4D97-AF65-F5344CB8AC3E}">
        <p14:creationId xmlns:p14="http://schemas.microsoft.com/office/powerpoint/2010/main" val="663533449"/>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7.2 Driving Surface Aggregate (DSA)</a:t>
            </a:r>
          </a:p>
        </p:txBody>
      </p:sp>
      <p:pic>
        <p:nvPicPr>
          <p:cNvPr id="7" name="Picture 6">
            <a:extLst>
              <a:ext uri="{FF2B5EF4-FFF2-40B4-BE49-F238E27FC236}">
                <a16:creationId xmlns:a16="http://schemas.microsoft.com/office/drawing/2014/main" id="{8A155E28-092A-4025-E2DF-47B9F609FFF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17362" y="1201268"/>
            <a:ext cx="6878052" cy="78920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68069430"/>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7.2 Driving Surface Aggregate (DSA)</a:t>
            </a:r>
          </a:p>
        </p:txBody>
      </p:sp>
      <p:sp>
        <p:nvSpPr>
          <p:cNvPr id="7" name="TextBox 6">
            <a:extLst>
              <a:ext uri="{FF2B5EF4-FFF2-40B4-BE49-F238E27FC236}">
                <a16:creationId xmlns:a16="http://schemas.microsoft.com/office/drawing/2014/main" id="{F36D87F9-2844-CB0C-5702-BCDFA8032DB9}"/>
              </a:ext>
            </a:extLst>
          </p:cNvPr>
          <p:cNvSpPr txBox="1"/>
          <p:nvPr/>
        </p:nvSpPr>
        <p:spPr>
          <a:xfrm>
            <a:off x="323678" y="1201268"/>
            <a:ext cx="6502424" cy="3323987"/>
          </a:xfrm>
          <a:prstGeom prst="rect">
            <a:avLst/>
          </a:prstGeom>
          <a:noFill/>
        </p:spPr>
        <p:txBody>
          <a:bodyPr wrap="square" rtlCol="0">
            <a:spAutoFit/>
          </a:bodyPr>
          <a:lstStyle/>
          <a:p>
            <a:pPr marL="0" indent="0">
              <a:buNone/>
            </a:pPr>
            <a:r>
              <a:rPr lang="en-US" sz="3200" b="1" dirty="0"/>
              <a:t>What conservation districts must do:</a:t>
            </a:r>
          </a:p>
          <a:p>
            <a:pPr lvl="1"/>
            <a:r>
              <a:rPr lang="en-US" sz="3200" dirty="0"/>
              <a:t>2. Collect DSA Certification Form from first load delivered to the work site</a:t>
            </a:r>
          </a:p>
          <a:p>
            <a:pPr marL="1428750" lvl="2" indent="-514350">
              <a:buFont typeface="Arial" panose="020B0604020202020204" pitchFamily="34" charset="0"/>
              <a:buChar char="•"/>
            </a:pPr>
            <a:r>
              <a:rPr lang="en-US" sz="3200" dirty="0"/>
              <a:t>Needs to match pre-construction testing</a:t>
            </a:r>
          </a:p>
          <a:p>
            <a:endParaRPr lang="en-US" dirty="0"/>
          </a:p>
        </p:txBody>
      </p:sp>
      <p:pic>
        <p:nvPicPr>
          <p:cNvPr id="8" name="Picture 7">
            <a:extLst>
              <a:ext uri="{FF2B5EF4-FFF2-40B4-BE49-F238E27FC236}">
                <a16:creationId xmlns:a16="http://schemas.microsoft.com/office/drawing/2014/main" id="{2D4566AD-364F-785D-C4D9-D70C24E1DF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23535" y="1371598"/>
            <a:ext cx="4411052" cy="533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27215437"/>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7.2 Driving Surface Aggregate (DSA)</a:t>
            </a:r>
          </a:p>
        </p:txBody>
      </p:sp>
      <p:sp>
        <p:nvSpPr>
          <p:cNvPr id="7" name="TextBox 6">
            <a:extLst>
              <a:ext uri="{FF2B5EF4-FFF2-40B4-BE49-F238E27FC236}">
                <a16:creationId xmlns:a16="http://schemas.microsoft.com/office/drawing/2014/main" id="{F36D87F9-2844-CB0C-5702-BCDFA8032DB9}"/>
              </a:ext>
            </a:extLst>
          </p:cNvPr>
          <p:cNvSpPr txBox="1"/>
          <p:nvPr/>
        </p:nvSpPr>
        <p:spPr>
          <a:xfrm>
            <a:off x="323678" y="1201268"/>
            <a:ext cx="6502424" cy="4308872"/>
          </a:xfrm>
          <a:prstGeom prst="rect">
            <a:avLst/>
          </a:prstGeom>
          <a:noFill/>
        </p:spPr>
        <p:txBody>
          <a:bodyPr wrap="square" rtlCol="0">
            <a:spAutoFit/>
          </a:bodyPr>
          <a:lstStyle/>
          <a:p>
            <a:pPr marL="0" indent="0">
              <a:buNone/>
            </a:pPr>
            <a:r>
              <a:rPr lang="en-US" sz="3200" b="1" dirty="0"/>
              <a:t>What conservation districts must do:</a:t>
            </a:r>
          </a:p>
          <a:p>
            <a:pPr marL="457200" lvl="1" indent="0">
              <a:buNone/>
            </a:pPr>
            <a:r>
              <a:rPr lang="en-US" sz="3200" dirty="0"/>
              <a:t>3. Ensure the DSA placement meets DGLVR Program requirements </a:t>
            </a:r>
          </a:p>
          <a:p>
            <a:pPr marL="914400" lvl="1" indent="-457200">
              <a:buFont typeface="Arial" panose="020B0604020202020204" pitchFamily="34" charset="0"/>
              <a:buChar char="•"/>
            </a:pPr>
            <a:r>
              <a:rPr lang="en-US" sz="3200" dirty="0"/>
              <a:t>See CDGRS Website and DSA Handbook for additional guidance</a:t>
            </a:r>
          </a:p>
          <a:p>
            <a:pPr marL="914400" lvl="1" indent="-457200">
              <a:buFont typeface="Arial" panose="020B0604020202020204" pitchFamily="34" charset="0"/>
              <a:buChar char="•"/>
            </a:pPr>
            <a:r>
              <a:rPr lang="en-US" sz="3200" dirty="0"/>
              <a:t>DSA Technical Bulletin </a:t>
            </a:r>
            <a:r>
              <a:rPr lang="en-US" sz="3200" dirty="0">
                <a:sym typeface="Wingdings" panose="05000000000000000000" pitchFamily="2" charset="2"/>
              </a:rPr>
              <a:t></a:t>
            </a:r>
            <a:endParaRPr lang="en-US" sz="3200" dirty="0"/>
          </a:p>
          <a:p>
            <a:endParaRPr lang="en-US" dirty="0"/>
          </a:p>
        </p:txBody>
      </p:sp>
      <p:pic>
        <p:nvPicPr>
          <p:cNvPr id="5" name="Picture 4">
            <a:extLst>
              <a:ext uri="{FF2B5EF4-FFF2-40B4-BE49-F238E27FC236}">
                <a16:creationId xmlns:a16="http://schemas.microsoft.com/office/drawing/2014/main" id="{316DE32D-64CF-AA18-13BA-E7A39B5A63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26102" y="1002940"/>
            <a:ext cx="4267717" cy="56624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64160270"/>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7.2 Driving Surface Aggregate (DSA)</a:t>
            </a:r>
          </a:p>
        </p:txBody>
      </p:sp>
      <p:sp>
        <p:nvSpPr>
          <p:cNvPr id="7" name="TextBox 6">
            <a:extLst>
              <a:ext uri="{FF2B5EF4-FFF2-40B4-BE49-F238E27FC236}">
                <a16:creationId xmlns:a16="http://schemas.microsoft.com/office/drawing/2014/main" id="{F36D87F9-2844-CB0C-5702-BCDFA8032DB9}"/>
              </a:ext>
            </a:extLst>
          </p:cNvPr>
          <p:cNvSpPr txBox="1"/>
          <p:nvPr/>
        </p:nvSpPr>
        <p:spPr>
          <a:xfrm>
            <a:off x="323678" y="1201268"/>
            <a:ext cx="9143050" cy="4247317"/>
          </a:xfrm>
          <a:prstGeom prst="rect">
            <a:avLst/>
          </a:prstGeom>
          <a:noFill/>
        </p:spPr>
        <p:txBody>
          <a:bodyPr wrap="square" rtlCol="0">
            <a:spAutoFit/>
          </a:bodyPr>
          <a:lstStyle/>
          <a:p>
            <a:pPr algn="l">
              <a:buFont typeface="Arial" panose="020B0604020202020204" pitchFamily="34" charset="0"/>
              <a:buChar char="•"/>
            </a:pPr>
            <a:r>
              <a:rPr lang="en-US" sz="2800" b="1" i="0" dirty="0">
                <a:solidFill>
                  <a:srgbClr val="525252"/>
                </a:solidFill>
                <a:effectLst/>
                <a:latin typeface="var(--h3_typography-font-family)"/>
              </a:rPr>
              <a:t>March 21, 2024: DSA Season Primer</a:t>
            </a:r>
          </a:p>
          <a:p>
            <a:pPr marL="742950" lvl="1" indent="-285750" algn="l">
              <a:buFont typeface="Arial" panose="020B0604020202020204" pitchFamily="34" charset="0"/>
              <a:buChar char="•"/>
            </a:pPr>
            <a:r>
              <a:rPr lang="en-US" sz="2800" b="0" i="0" dirty="0">
                <a:solidFill>
                  <a:srgbClr val="525252"/>
                </a:solidFill>
                <a:effectLst/>
                <a:latin typeface="Lato" panose="020F0502020204030203" pitchFamily="34" charset="0"/>
              </a:rPr>
              <a:t>With DSA season officially opening in just a few weeks, this webinar provided a refresher on DSA testing, purchasing, and placement.</a:t>
            </a:r>
          </a:p>
          <a:p>
            <a:pPr marL="742950" lvl="1" indent="-285750" algn="l">
              <a:buFont typeface="Arial" panose="020B0604020202020204" pitchFamily="34" charset="0"/>
              <a:buChar char="•"/>
            </a:pPr>
            <a:r>
              <a:rPr lang="en-US" sz="2800" b="0" i="0" u="none" strike="noStrike" dirty="0">
                <a:solidFill>
                  <a:srgbClr val="525252"/>
                </a:solidFill>
                <a:effectLst/>
                <a:latin typeface="Lato" panose="020F0502020204030203" pitchFamily="34" charset="0"/>
                <a:hlinkClick r:id="rId3"/>
              </a:rPr>
              <a:t>Webinar Download</a:t>
            </a:r>
            <a:r>
              <a:rPr lang="en-US" sz="2800" b="0" i="0" dirty="0">
                <a:solidFill>
                  <a:srgbClr val="525252"/>
                </a:solidFill>
                <a:effectLst/>
                <a:latin typeface="Lato" panose="020F0502020204030203" pitchFamily="34" charset="0"/>
              </a:rPr>
              <a:t> (95.9 MB): MP4 format </a:t>
            </a:r>
            <a:r>
              <a:rPr lang="en-US" sz="2800" b="0" i="1" dirty="0">
                <a:solidFill>
                  <a:srgbClr val="525252"/>
                </a:solidFill>
                <a:effectLst/>
                <a:latin typeface="Lato" panose="020F0502020204030203" pitchFamily="34" charset="0"/>
              </a:rPr>
              <a:t> (~1 hour, 5 minutes)</a:t>
            </a:r>
            <a:endParaRPr lang="en-US" sz="2800" b="0" i="0" dirty="0">
              <a:solidFill>
                <a:srgbClr val="525252"/>
              </a:solidFill>
              <a:effectLst/>
              <a:latin typeface="Lato" panose="020F0502020204030203" pitchFamily="34" charset="0"/>
            </a:endParaRPr>
          </a:p>
          <a:p>
            <a:pPr marL="742950" lvl="1" indent="-285750" algn="l">
              <a:buFont typeface="Arial" panose="020B0604020202020204" pitchFamily="34" charset="0"/>
              <a:buChar char="•"/>
            </a:pPr>
            <a:r>
              <a:rPr lang="en-US" sz="2800" b="0" i="0" dirty="0">
                <a:solidFill>
                  <a:srgbClr val="525252"/>
                </a:solidFill>
                <a:effectLst/>
                <a:latin typeface="Lato" panose="020F0502020204030203" pitchFamily="34" charset="0"/>
              </a:rPr>
              <a:t>Presentation Downloads:</a:t>
            </a:r>
          </a:p>
          <a:p>
            <a:pPr marL="1143000" lvl="2" indent="-228600" algn="l">
              <a:buFont typeface="Arial" panose="020B0604020202020204" pitchFamily="34" charset="0"/>
              <a:buChar char="•"/>
            </a:pPr>
            <a:r>
              <a:rPr lang="en-US" sz="2800" b="0" i="0" u="none" strike="noStrike" dirty="0">
                <a:solidFill>
                  <a:srgbClr val="525252"/>
                </a:solidFill>
                <a:effectLst/>
                <a:latin typeface="Lato" panose="020F0502020204030203" pitchFamily="34" charset="0"/>
                <a:hlinkClick r:id="rId4"/>
              </a:rPr>
              <a:t>Adobe PDF</a:t>
            </a:r>
            <a:r>
              <a:rPr lang="en-US" sz="2800" b="0" i="0" dirty="0">
                <a:solidFill>
                  <a:srgbClr val="525252"/>
                </a:solidFill>
                <a:effectLst/>
                <a:latin typeface="Lato" panose="020F0502020204030203" pitchFamily="34" charset="0"/>
              </a:rPr>
              <a:t> (6.53 MB)</a:t>
            </a:r>
          </a:p>
          <a:p>
            <a:pPr marL="1143000" lvl="2" indent="-228600" algn="l">
              <a:buFont typeface="Arial" panose="020B0604020202020204" pitchFamily="34" charset="0"/>
              <a:buChar char="•"/>
            </a:pPr>
            <a:r>
              <a:rPr lang="en-US" sz="2800" b="0" i="0" u="none" strike="noStrike" dirty="0">
                <a:solidFill>
                  <a:srgbClr val="525252"/>
                </a:solidFill>
                <a:effectLst/>
                <a:latin typeface="Lato" panose="020F0502020204030203" pitchFamily="34" charset="0"/>
                <a:hlinkClick r:id="rId5"/>
              </a:rPr>
              <a:t>MS </a:t>
            </a:r>
            <a:r>
              <a:rPr lang="en-US" sz="2800" b="0" i="0" u="none" strike="noStrike" dirty="0" err="1">
                <a:solidFill>
                  <a:srgbClr val="525252"/>
                </a:solidFill>
                <a:effectLst/>
                <a:latin typeface="Lato" panose="020F0502020204030203" pitchFamily="34" charset="0"/>
                <a:hlinkClick r:id="rId5"/>
              </a:rPr>
              <a:t>Powerpoint</a:t>
            </a:r>
            <a:r>
              <a:rPr lang="en-US" sz="2800" b="0" i="0" dirty="0">
                <a:solidFill>
                  <a:srgbClr val="525252"/>
                </a:solidFill>
                <a:effectLst/>
                <a:latin typeface="Lato" panose="020F0502020204030203" pitchFamily="34" charset="0"/>
              </a:rPr>
              <a:t> (3.45 MB)</a:t>
            </a:r>
          </a:p>
          <a:p>
            <a:endParaRPr lang="en-US" dirty="0"/>
          </a:p>
        </p:txBody>
      </p:sp>
    </p:spTree>
    <p:extLst>
      <p:ext uri="{BB962C8B-B14F-4D97-AF65-F5344CB8AC3E}">
        <p14:creationId xmlns:p14="http://schemas.microsoft.com/office/powerpoint/2010/main" val="457112540"/>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7.0 Additional Program Policies</a:t>
            </a:r>
          </a:p>
        </p:txBody>
      </p:sp>
      <p:sp>
        <p:nvSpPr>
          <p:cNvPr id="4" name="Subtitle 2">
            <a:extLst>
              <a:ext uri="{FF2B5EF4-FFF2-40B4-BE49-F238E27FC236}">
                <a16:creationId xmlns:a16="http://schemas.microsoft.com/office/drawing/2014/main" id="{E57B7850-6184-44BD-1B46-699EB28099DA}"/>
              </a:ext>
            </a:extLst>
          </p:cNvPr>
          <p:cNvSpPr txBox="1">
            <a:spLocks/>
          </p:cNvSpPr>
          <p:nvPr/>
        </p:nvSpPr>
        <p:spPr>
          <a:xfrm>
            <a:off x="485774" y="1320609"/>
            <a:ext cx="8980954" cy="46650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kern="1200" dirty="0">
                <a:solidFill>
                  <a:schemeClr val="tx1"/>
                </a:solidFill>
                <a:effectLst/>
                <a:latin typeface="+mn-lt"/>
                <a:ea typeface="+mn-ea"/>
                <a:cs typeface="+mn-cs"/>
              </a:rPr>
              <a:t>Some policies that don’t necessarily apply to every project: </a:t>
            </a:r>
          </a:p>
          <a:p>
            <a:r>
              <a:rPr lang="en-US" sz="3200" kern="1200" dirty="0">
                <a:solidFill>
                  <a:schemeClr val="bg1">
                    <a:lumMod val="50000"/>
                  </a:schemeClr>
                </a:solidFill>
                <a:effectLst/>
                <a:latin typeface="+mn-lt"/>
                <a:ea typeface="+mn-ea"/>
                <a:cs typeface="+mn-cs"/>
              </a:rPr>
              <a:t>7.1 Stream Crossing Replacement Policy</a:t>
            </a:r>
          </a:p>
          <a:p>
            <a:r>
              <a:rPr lang="en-US" sz="3200" kern="1200" dirty="0">
                <a:solidFill>
                  <a:schemeClr val="bg1">
                    <a:lumMod val="50000"/>
                  </a:schemeClr>
                </a:solidFill>
                <a:effectLst/>
                <a:latin typeface="+mn-lt"/>
                <a:ea typeface="+mn-ea"/>
                <a:cs typeface="+mn-cs"/>
              </a:rPr>
              <a:t>7.2 Driving Surface Aggregate</a:t>
            </a:r>
          </a:p>
          <a:p>
            <a:r>
              <a:rPr lang="en-US" sz="3200" b="1" dirty="0">
                <a:solidFill>
                  <a:srgbClr val="00B0F0"/>
                </a:solidFill>
              </a:rPr>
              <a:t>7.3 Full Depth Reclamation</a:t>
            </a:r>
          </a:p>
          <a:p>
            <a:r>
              <a:rPr lang="en-US" sz="3200" kern="1200" dirty="0">
                <a:effectLst/>
                <a:latin typeface="+mn-lt"/>
                <a:ea typeface="+mn-ea"/>
                <a:cs typeface="+mn-cs"/>
              </a:rPr>
              <a:t>7.4 LVR Policies</a:t>
            </a:r>
          </a:p>
          <a:p>
            <a:r>
              <a:rPr lang="en-US" sz="3200" dirty="0"/>
              <a:t>7.5 Traffic Counts</a:t>
            </a:r>
          </a:p>
          <a:p>
            <a:pPr marL="0" lvl="0" indent="0">
              <a:buNone/>
            </a:pPr>
            <a:endParaRPr lang="en-US" sz="3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950125990"/>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7.3 Full Depth Reclamation (FDR)</a:t>
            </a:r>
          </a:p>
        </p:txBody>
      </p:sp>
      <p:sp>
        <p:nvSpPr>
          <p:cNvPr id="7" name="TextBox 6">
            <a:extLst>
              <a:ext uri="{FF2B5EF4-FFF2-40B4-BE49-F238E27FC236}">
                <a16:creationId xmlns:a16="http://schemas.microsoft.com/office/drawing/2014/main" id="{F36D87F9-2844-CB0C-5702-BCDFA8032DB9}"/>
              </a:ext>
            </a:extLst>
          </p:cNvPr>
          <p:cNvSpPr txBox="1"/>
          <p:nvPr/>
        </p:nvSpPr>
        <p:spPr>
          <a:xfrm>
            <a:off x="323678" y="1201268"/>
            <a:ext cx="9380616" cy="2215991"/>
          </a:xfrm>
          <a:prstGeom prst="rect">
            <a:avLst/>
          </a:prstGeom>
          <a:noFill/>
        </p:spPr>
        <p:txBody>
          <a:bodyPr wrap="square" rtlCol="0">
            <a:spAutoFit/>
          </a:bodyPr>
          <a:lstStyle/>
          <a:p>
            <a:r>
              <a:rPr lang="en-US" sz="2400" b="1" dirty="0">
                <a:solidFill>
                  <a:srgbClr val="00B0F0"/>
                </a:solidFill>
              </a:rPr>
              <a:t>Full Depth Reclamation</a:t>
            </a:r>
          </a:p>
          <a:p>
            <a:pPr marL="342900" indent="-342900">
              <a:buFont typeface="Arial" panose="020B0604020202020204" pitchFamily="34" charset="0"/>
              <a:buChar char="•"/>
            </a:pPr>
            <a:r>
              <a:rPr lang="en-US" sz="2400" dirty="0"/>
              <a:t>FDR is a major rehabilitation technique in which the full depth (minimum 6") of the surface and predetermined portion of the underlying base is uniformly pulverized and blended to provide a stronger, homogeneous road base</a:t>
            </a:r>
            <a:endParaRPr lang="en-US" sz="2400" b="1" kern="1200" dirty="0">
              <a:solidFill>
                <a:srgbClr val="FF0000"/>
              </a:solidFill>
              <a:effectLst/>
              <a:latin typeface="+mn-lt"/>
              <a:ea typeface="+mn-ea"/>
              <a:cs typeface="+mn-cs"/>
            </a:endParaRPr>
          </a:p>
          <a:p>
            <a:endParaRPr lang="en-US" dirty="0"/>
          </a:p>
        </p:txBody>
      </p:sp>
      <p:pic>
        <p:nvPicPr>
          <p:cNvPr id="4" name="Picture 3" descr="Pics 6-1-11 005.jpg">
            <a:extLst>
              <a:ext uri="{FF2B5EF4-FFF2-40B4-BE49-F238E27FC236}">
                <a16:creationId xmlns:a16="http://schemas.microsoft.com/office/drawing/2014/main" id="{3D520D9F-18DF-A410-FA33-30BAC3306BC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3132" y="3159935"/>
            <a:ext cx="9213882" cy="3545663"/>
          </a:xfrm>
          <a:prstGeom prst="rect">
            <a:avLst/>
          </a:prstGeom>
        </p:spPr>
      </p:pic>
    </p:spTree>
    <p:extLst>
      <p:ext uri="{BB962C8B-B14F-4D97-AF65-F5344CB8AC3E}">
        <p14:creationId xmlns:p14="http://schemas.microsoft.com/office/powerpoint/2010/main" val="3027889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cs typeface="Calibri Light"/>
              </a:rPr>
              <a:t>Introduction</a:t>
            </a: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6" name="Subtitle 2">
            <a:extLst>
              <a:ext uri="{FF2B5EF4-FFF2-40B4-BE49-F238E27FC236}">
                <a16:creationId xmlns:a16="http://schemas.microsoft.com/office/drawing/2014/main" id="{DA6122B0-105F-458B-9AB9-73FA2766C2F9}"/>
              </a:ext>
            </a:extLst>
          </p:cNvPr>
          <p:cNvSpPr txBox="1">
            <a:spLocks/>
          </p:cNvSpPr>
          <p:nvPr/>
        </p:nvSpPr>
        <p:spPr>
          <a:xfrm>
            <a:off x="268940" y="1215930"/>
            <a:ext cx="5301202" cy="503080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u="sng" dirty="0"/>
              <a:t>DGLVR Administrative Manual</a:t>
            </a:r>
          </a:p>
          <a:p>
            <a:pPr marL="0" indent="0">
              <a:buFont typeface="Arial" panose="020B0604020202020204" pitchFamily="34" charset="0"/>
              <a:buNone/>
            </a:pPr>
            <a:r>
              <a:rPr lang="en-US" sz="2000" b="1" dirty="0"/>
              <a:t>Approved by SCC 5/10/22</a:t>
            </a:r>
          </a:p>
          <a:p>
            <a:pPr marL="514350" indent="-514350">
              <a:buFont typeface="+mj-lt"/>
              <a:buAutoNum type="arabicParenR"/>
            </a:pPr>
            <a:r>
              <a:rPr lang="en-US" sz="2400" dirty="0"/>
              <a:t>Introduction</a:t>
            </a:r>
          </a:p>
          <a:p>
            <a:pPr marL="514350" indent="-514350">
              <a:buFont typeface="+mj-lt"/>
              <a:buAutoNum type="arabicParenR"/>
            </a:pPr>
            <a:r>
              <a:rPr lang="en-US" sz="2400" dirty="0"/>
              <a:t>SCC Role</a:t>
            </a:r>
          </a:p>
          <a:p>
            <a:pPr marL="514350" indent="-514350">
              <a:buFont typeface="+mj-lt"/>
              <a:buAutoNum type="arabicParenR"/>
            </a:pPr>
            <a:r>
              <a:rPr lang="en-US" sz="2400" dirty="0"/>
              <a:t>Conservation District Role</a:t>
            </a:r>
          </a:p>
          <a:p>
            <a:pPr marL="514350" indent="-514350">
              <a:buFont typeface="+mj-lt"/>
              <a:buAutoNum type="arabicParenR"/>
            </a:pPr>
            <a:r>
              <a:rPr lang="en-US" sz="2400" dirty="0"/>
              <a:t>Quality Assurance Board Role</a:t>
            </a:r>
          </a:p>
          <a:p>
            <a:pPr marL="514350" indent="-514350">
              <a:buFont typeface="+mj-lt"/>
              <a:buAutoNum type="arabicParenR"/>
            </a:pPr>
            <a:r>
              <a:rPr lang="en-US" sz="2400" dirty="0"/>
              <a:t>Applicant Role</a:t>
            </a:r>
          </a:p>
          <a:p>
            <a:pPr marL="514350" indent="-514350">
              <a:buFont typeface="+mj-lt"/>
              <a:buAutoNum type="arabicParenR"/>
            </a:pPr>
            <a:r>
              <a:rPr lang="en-US" sz="2400" dirty="0"/>
              <a:t>Center for Dirt and Gravel Roads</a:t>
            </a:r>
          </a:p>
          <a:p>
            <a:pPr marL="514350" indent="-514350">
              <a:buFont typeface="+mj-lt"/>
              <a:buAutoNum type="arabicParenR"/>
            </a:pPr>
            <a:r>
              <a:rPr lang="en-US" sz="2400" b="1" dirty="0">
                <a:solidFill>
                  <a:srgbClr val="FF0000"/>
                </a:solidFill>
              </a:rPr>
              <a:t>Additional Policies</a:t>
            </a:r>
          </a:p>
          <a:p>
            <a:pPr marL="514350" indent="-514350">
              <a:buFont typeface="+mj-lt"/>
              <a:buAutoNum type="arabicParenR"/>
            </a:pPr>
            <a:r>
              <a:rPr lang="en-US" sz="2400" dirty="0"/>
              <a:t>Permits and Other Requirements</a:t>
            </a:r>
          </a:p>
          <a:p>
            <a:pPr marL="0" indent="0">
              <a:buFont typeface="+mj-lt"/>
              <a:buNone/>
            </a:pPr>
            <a:r>
              <a:rPr lang="en-US" sz="2400" dirty="0"/>
              <a:t>Appendices</a:t>
            </a:r>
          </a:p>
          <a:p>
            <a:pPr marL="0" indent="0" algn="ctr">
              <a:buFont typeface="+mj-lt"/>
              <a:buNone/>
            </a:pPr>
            <a:r>
              <a:rPr lang="en-US" sz="2000" b="1" dirty="0"/>
              <a:t>Available online.</a:t>
            </a:r>
          </a:p>
          <a:p>
            <a:pPr marL="0" indent="0" algn="ctr">
              <a:buFont typeface="+mj-lt"/>
              <a:buNone/>
            </a:pPr>
            <a:r>
              <a:rPr lang="en-US" sz="2000" b="1" dirty="0"/>
              <a:t>Hard copies sent on request.</a:t>
            </a:r>
          </a:p>
        </p:txBody>
      </p:sp>
      <p:sp>
        <p:nvSpPr>
          <p:cNvPr id="3" name="Rectangle 2">
            <a:extLst>
              <a:ext uri="{FF2B5EF4-FFF2-40B4-BE49-F238E27FC236}">
                <a16:creationId xmlns:a16="http://schemas.microsoft.com/office/drawing/2014/main" id="{C3771116-602A-10C2-F4F4-610975664242}"/>
              </a:ext>
            </a:extLst>
          </p:cNvPr>
          <p:cNvSpPr/>
          <p:nvPr/>
        </p:nvSpPr>
        <p:spPr>
          <a:xfrm>
            <a:off x="6448575" y="1572411"/>
            <a:ext cx="4285695" cy="45178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2400" b="1" dirty="0">
                <a:solidFill>
                  <a:srgbClr val="FF0000"/>
                </a:solidFill>
              </a:rPr>
              <a:t>7) Additional Policies</a:t>
            </a:r>
          </a:p>
          <a:p>
            <a:endParaRPr lang="en-US" sz="2400" b="1" dirty="0">
              <a:solidFill>
                <a:prstClr val="black"/>
              </a:solidFill>
            </a:endParaRPr>
          </a:p>
          <a:p>
            <a:r>
              <a:rPr lang="en-US" sz="2400" b="1" dirty="0">
                <a:solidFill>
                  <a:prstClr val="black"/>
                </a:solidFill>
              </a:rPr>
              <a:t>Policies that apply to certain circumstances:</a:t>
            </a:r>
          </a:p>
          <a:p>
            <a:endParaRPr lang="en-US" sz="2400" b="1" dirty="0">
              <a:solidFill>
                <a:prstClr val="black"/>
              </a:solidFill>
            </a:endParaRPr>
          </a:p>
          <a:p>
            <a:r>
              <a:rPr lang="en-US" sz="2400" b="1" dirty="0">
                <a:solidFill>
                  <a:prstClr val="black"/>
                </a:solidFill>
              </a:rPr>
              <a:t>Stream Crossing Replacement</a:t>
            </a:r>
          </a:p>
          <a:p>
            <a:endParaRPr lang="en-US" sz="2400" b="1" dirty="0">
              <a:solidFill>
                <a:prstClr val="black"/>
              </a:solidFill>
            </a:endParaRPr>
          </a:p>
          <a:p>
            <a:r>
              <a:rPr lang="en-US" sz="2400" b="1" dirty="0">
                <a:solidFill>
                  <a:prstClr val="black"/>
                </a:solidFill>
              </a:rPr>
              <a:t>Driving Surface Aggregate</a:t>
            </a:r>
          </a:p>
          <a:p>
            <a:endParaRPr lang="en-US" sz="2400" b="1" dirty="0">
              <a:solidFill>
                <a:prstClr val="black"/>
              </a:solidFill>
            </a:endParaRPr>
          </a:p>
          <a:p>
            <a:r>
              <a:rPr lang="en-US" sz="2400" b="1" dirty="0">
                <a:solidFill>
                  <a:prstClr val="black"/>
                </a:solidFill>
              </a:rPr>
              <a:t>Paved LVR-Specific Policies</a:t>
            </a:r>
          </a:p>
          <a:p>
            <a:endParaRPr lang="en-US" sz="2400" b="1" dirty="0">
              <a:solidFill>
                <a:prstClr val="black"/>
              </a:solidFill>
            </a:endParaRPr>
          </a:p>
          <a:p>
            <a:r>
              <a:rPr lang="en-US" sz="2400" b="1" dirty="0">
                <a:solidFill>
                  <a:prstClr val="black"/>
                </a:solidFill>
              </a:rPr>
              <a:t>Full Depth Reclamation</a:t>
            </a:r>
          </a:p>
          <a:p>
            <a:endParaRPr lang="en-US" sz="2400" dirty="0">
              <a:solidFill>
                <a:prstClr val="black"/>
              </a:solidFill>
            </a:endParaRPr>
          </a:p>
        </p:txBody>
      </p:sp>
      <p:sp>
        <p:nvSpPr>
          <p:cNvPr id="4" name="TextBox 3">
            <a:extLst>
              <a:ext uri="{FF2B5EF4-FFF2-40B4-BE49-F238E27FC236}">
                <a16:creationId xmlns:a16="http://schemas.microsoft.com/office/drawing/2014/main" id="{C8C913E2-E6EF-CE18-FE97-19AA3BC01EA3}"/>
              </a:ext>
            </a:extLst>
          </p:cNvPr>
          <p:cNvSpPr txBox="1"/>
          <p:nvPr/>
        </p:nvSpPr>
        <p:spPr>
          <a:xfrm>
            <a:off x="3290221" y="2011234"/>
            <a:ext cx="2787238" cy="400110"/>
          </a:xfrm>
          <a:prstGeom prst="rect">
            <a:avLst/>
          </a:prstGeom>
          <a:solidFill>
            <a:srgbClr val="FFFF00"/>
          </a:solidFill>
          <a:ln>
            <a:solidFill>
              <a:srgbClr val="FF0000"/>
            </a:solidFill>
          </a:ln>
        </p:spPr>
        <p:txBody>
          <a:bodyPr wrap="none" rtlCol="0">
            <a:spAutoFit/>
          </a:bodyPr>
          <a:lstStyle/>
          <a:p>
            <a:pPr algn="ctr"/>
            <a:r>
              <a:rPr lang="en-US" sz="2000" dirty="0">
                <a:solidFill>
                  <a:srgbClr val="FF0000"/>
                </a:solidFill>
              </a:rPr>
              <a:t>Training Follows Manual!</a:t>
            </a:r>
          </a:p>
        </p:txBody>
      </p:sp>
    </p:spTree>
    <p:extLst>
      <p:ext uri="{BB962C8B-B14F-4D97-AF65-F5344CB8AC3E}">
        <p14:creationId xmlns:p14="http://schemas.microsoft.com/office/powerpoint/2010/main" val="555396676"/>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7.3 Full Depth Reclamation (FDR)</a:t>
            </a:r>
          </a:p>
        </p:txBody>
      </p:sp>
      <p:sp>
        <p:nvSpPr>
          <p:cNvPr id="7" name="TextBox 6">
            <a:extLst>
              <a:ext uri="{FF2B5EF4-FFF2-40B4-BE49-F238E27FC236}">
                <a16:creationId xmlns:a16="http://schemas.microsoft.com/office/drawing/2014/main" id="{F36D87F9-2844-CB0C-5702-BCDFA8032DB9}"/>
              </a:ext>
            </a:extLst>
          </p:cNvPr>
          <p:cNvSpPr txBox="1"/>
          <p:nvPr/>
        </p:nvSpPr>
        <p:spPr>
          <a:xfrm>
            <a:off x="323678" y="1201268"/>
            <a:ext cx="9380616" cy="4247317"/>
          </a:xfrm>
          <a:prstGeom prst="rect">
            <a:avLst/>
          </a:prstGeom>
          <a:noFill/>
        </p:spPr>
        <p:txBody>
          <a:bodyPr wrap="square" rtlCol="0">
            <a:spAutoFit/>
          </a:bodyPr>
          <a:lstStyle/>
          <a:p>
            <a:r>
              <a:rPr lang="en-US" sz="2800" b="1" dirty="0">
                <a:solidFill>
                  <a:srgbClr val="00B0F0"/>
                </a:solidFill>
              </a:rPr>
              <a:t>Full Depth Reclamation</a:t>
            </a:r>
          </a:p>
          <a:p>
            <a:pPr marL="571500" indent="-571500">
              <a:buFont typeface="Arial" panose="020B0604020202020204" pitchFamily="34" charset="0"/>
              <a:buChar char="•"/>
            </a:pPr>
            <a:r>
              <a:rPr lang="en-US" sz="2800" dirty="0"/>
              <a:t>Shallow surface grinds for the purpose of road resurfacing are not considered FDR projects.</a:t>
            </a:r>
          </a:p>
          <a:p>
            <a:pPr marL="571500" indent="-571500">
              <a:buFont typeface="Arial" panose="020B0604020202020204" pitchFamily="34" charset="0"/>
              <a:buChar char="•"/>
            </a:pPr>
            <a:r>
              <a:rPr lang="en-US" sz="2800" dirty="0"/>
              <a:t>FDR is a base stabilization technique and does not provide a final driving surface. </a:t>
            </a:r>
          </a:p>
          <a:p>
            <a:pPr marL="571500" indent="-571500">
              <a:buFont typeface="Arial" panose="020B0604020202020204" pitchFamily="34" charset="0"/>
              <a:buChar char="•"/>
            </a:pPr>
            <a:r>
              <a:rPr lang="en-US" sz="2800" dirty="0"/>
              <a:t>FDR is an eligible expense in the DGLVR Program, at the discretion of individual Conservation Districts, for use on paved Low Volume Road (LVR) projects. </a:t>
            </a:r>
          </a:p>
          <a:p>
            <a:pPr marL="571500" indent="-571500">
              <a:buFont typeface="Arial" panose="020B0604020202020204" pitchFamily="34" charset="0"/>
              <a:buChar char="•"/>
            </a:pPr>
            <a:r>
              <a:rPr lang="en-US" sz="2800" dirty="0"/>
              <a:t>FDR is not an eligible expense on unpaved roads</a:t>
            </a:r>
            <a:endParaRPr lang="en-US" sz="2800" kern="1200" dirty="0">
              <a:solidFill>
                <a:srgbClr val="FF0000"/>
              </a:solidFill>
              <a:effectLst/>
              <a:latin typeface="+mn-lt"/>
              <a:ea typeface="+mn-ea"/>
              <a:cs typeface="+mn-cs"/>
            </a:endParaRPr>
          </a:p>
          <a:p>
            <a:endParaRPr lang="en-US" dirty="0"/>
          </a:p>
        </p:txBody>
      </p:sp>
    </p:spTree>
    <p:extLst>
      <p:ext uri="{BB962C8B-B14F-4D97-AF65-F5344CB8AC3E}">
        <p14:creationId xmlns:p14="http://schemas.microsoft.com/office/powerpoint/2010/main" val="2903478451"/>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7.3 Full Depth Reclamation (FDR)</a:t>
            </a:r>
          </a:p>
        </p:txBody>
      </p:sp>
      <p:sp>
        <p:nvSpPr>
          <p:cNvPr id="7" name="TextBox 6">
            <a:extLst>
              <a:ext uri="{FF2B5EF4-FFF2-40B4-BE49-F238E27FC236}">
                <a16:creationId xmlns:a16="http://schemas.microsoft.com/office/drawing/2014/main" id="{F36D87F9-2844-CB0C-5702-BCDFA8032DB9}"/>
              </a:ext>
            </a:extLst>
          </p:cNvPr>
          <p:cNvSpPr txBox="1"/>
          <p:nvPr/>
        </p:nvSpPr>
        <p:spPr>
          <a:xfrm>
            <a:off x="323678" y="1201268"/>
            <a:ext cx="9380616" cy="4678204"/>
          </a:xfrm>
          <a:prstGeom prst="rect">
            <a:avLst/>
          </a:prstGeom>
          <a:noFill/>
        </p:spPr>
        <p:txBody>
          <a:bodyPr wrap="square" rtlCol="0">
            <a:spAutoFit/>
          </a:bodyPr>
          <a:lstStyle/>
          <a:p>
            <a:r>
              <a:rPr lang="en-US" sz="2800" b="1" dirty="0">
                <a:solidFill>
                  <a:srgbClr val="00B0F0"/>
                </a:solidFill>
              </a:rPr>
              <a:t>Full Depth Reclamation</a:t>
            </a:r>
          </a:p>
          <a:p>
            <a:pPr marL="571500" indent="-571500">
              <a:buFont typeface="Arial" panose="020B0604020202020204" pitchFamily="34" charset="0"/>
              <a:buChar char="•"/>
            </a:pPr>
            <a:r>
              <a:rPr lang="en-US" sz="2800" dirty="0"/>
              <a:t>The Center must be made aware of any proposed FDR project before a contract is signed. </a:t>
            </a:r>
          </a:p>
          <a:p>
            <a:pPr marL="571500" indent="-571500">
              <a:buFont typeface="Arial" panose="020B0604020202020204" pitchFamily="34" charset="0"/>
              <a:buChar char="•"/>
            </a:pPr>
            <a:r>
              <a:rPr lang="en-US" sz="2800" dirty="0"/>
              <a:t>FDR must follow specifications in PennDOT Publication 447 (Approved Projects for Lower Volume Local Roads)</a:t>
            </a:r>
          </a:p>
          <a:p>
            <a:pPr marL="571500" indent="-571500">
              <a:buFont typeface="Arial" panose="020B0604020202020204" pitchFamily="34" charset="0"/>
              <a:buChar char="•"/>
            </a:pPr>
            <a:r>
              <a:rPr lang="en-US" sz="2800" dirty="0"/>
              <a:t>The mix design for FDR projects must be determined by an independent third-party. </a:t>
            </a:r>
          </a:p>
          <a:p>
            <a:pPr marL="571500" indent="-571500">
              <a:buFont typeface="Arial" panose="020B0604020202020204" pitchFamily="34" charset="0"/>
              <a:buChar char="•"/>
            </a:pPr>
            <a:r>
              <a:rPr lang="en-US" sz="2800" dirty="0"/>
              <a:t>Any additives or binding agents used in chemical stabilization must be on the Program’s “Approved Products” list (detailed on the Center’s website)</a:t>
            </a:r>
          </a:p>
          <a:p>
            <a:endParaRPr lang="en-US" dirty="0"/>
          </a:p>
        </p:txBody>
      </p:sp>
    </p:spTree>
    <p:extLst>
      <p:ext uri="{BB962C8B-B14F-4D97-AF65-F5344CB8AC3E}">
        <p14:creationId xmlns:p14="http://schemas.microsoft.com/office/powerpoint/2010/main" val="2533184434"/>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7.0 Additional Program Policies</a:t>
            </a:r>
          </a:p>
        </p:txBody>
      </p:sp>
      <p:sp>
        <p:nvSpPr>
          <p:cNvPr id="4" name="Subtitle 2">
            <a:extLst>
              <a:ext uri="{FF2B5EF4-FFF2-40B4-BE49-F238E27FC236}">
                <a16:creationId xmlns:a16="http://schemas.microsoft.com/office/drawing/2014/main" id="{E57B7850-6184-44BD-1B46-699EB28099DA}"/>
              </a:ext>
            </a:extLst>
          </p:cNvPr>
          <p:cNvSpPr txBox="1">
            <a:spLocks/>
          </p:cNvSpPr>
          <p:nvPr/>
        </p:nvSpPr>
        <p:spPr>
          <a:xfrm>
            <a:off x="485774" y="1320609"/>
            <a:ext cx="8980954" cy="46650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kern="1200" dirty="0">
                <a:solidFill>
                  <a:schemeClr val="tx1"/>
                </a:solidFill>
                <a:effectLst/>
                <a:latin typeface="+mn-lt"/>
                <a:ea typeface="+mn-ea"/>
                <a:cs typeface="+mn-cs"/>
              </a:rPr>
              <a:t>Some policies that don’t necessarily apply to every project: </a:t>
            </a:r>
          </a:p>
          <a:p>
            <a:r>
              <a:rPr lang="en-US" sz="3200" kern="1200" dirty="0">
                <a:solidFill>
                  <a:schemeClr val="bg1">
                    <a:lumMod val="50000"/>
                  </a:schemeClr>
                </a:solidFill>
                <a:effectLst/>
                <a:latin typeface="+mn-lt"/>
                <a:ea typeface="+mn-ea"/>
                <a:cs typeface="+mn-cs"/>
              </a:rPr>
              <a:t>7.1 Stream Crossing Replacement Policy</a:t>
            </a:r>
          </a:p>
          <a:p>
            <a:r>
              <a:rPr lang="en-US" sz="3200" kern="1200" dirty="0">
                <a:solidFill>
                  <a:schemeClr val="bg1">
                    <a:lumMod val="50000"/>
                  </a:schemeClr>
                </a:solidFill>
                <a:effectLst/>
                <a:latin typeface="+mn-lt"/>
                <a:ea typeface="+mn-ea"/>
                <a:cs typeface="+mn-cs"/>
              </a:rPr>
              <a:t>7.2 Driving Surface Aggregate</a:t>
            </a:r>
          </a:p>
          <a:p>
            <a:r>
              <a:rPr lang="en-US" sz="3200" dirty="0">
                <a:solidFill>
                  <a:schemeClr val="bg1">
                    <a:lumMod val="50000"/>
                  </a:schemeClr>
                </a:solidFill>
              </a:rPr>
              <a:t>7.3 Full Depth Reclamation</a:t>
            </a:r>
          </a:p>
          <a:p>
            <a:r>
              <a:rPr lang="en-US" sz="3200" b="1" dirty="0">
                <a:solidFill>
                  <a:srgbClr val="00B0F0"/>
                </a:solidFill>
              </a:rPr>
              <a:t>7.4 LVR Policies</a:t>
            </a:r>
          </a:p>
          <a:p>
            <a:r>
              <a:rPr lang="en-US" sz="3200" dirty="0"/>
              <a:t>7.5 Traffic Counts</a:t>
            </a:r>
          </a:p>
          <a:p>
            <a:pPr marL="0" lvl="0" indent="0">
              <a:buNone/>
            </a:pPr>
            <a:endParaRPr lang="en-US" sz="3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321433549"/>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7.4 Low Volume Roads (LVR)</a:t>
            </a:r>
          </a:p>
        </p:txBody>
      </p:sp>
      <p:sp>
        <p:nvSpPr>
          <p:cNvPr id="7" name="TextBox 6">
            <a:extLst>
              <a:ext uri="{FF2B5EF4-FFF2-40B4-BE49-F238E27FC236}">
                <a16:creationId xmlns:a16="http://schemas.microsoft.com/office/drawing/2014/main" id="{F36D87F9-2844-CB0C-5702-BCDFA8032DB9}"/>
              </a:ext>
            </a:extLst>
          </p:cNvPr>
          <p:cNvSpPr txBox="1"/>
          <p:nvPr/>
        </p:nvSpPr>
        <p:spPr>
          <a:xfrm>
            <a:off x="323678" y="1201269"/>
            <a:ext cx="8554508" cy="2092881"/>
          </a:xfrm>
          <a:prstGeom prst="rect">
            <a:avLst/>
          </a:prstGeom>
          <a:noFill/>
        </p:spPr>
        <p:txBody>
          <a:bodyPr wrap="square" rtlCol="0">
            <a:spAutoFit/>
          </a:bodyPr>
          <a:lstStyle/>
          <a:p>
            <a:r>
              <a:rPr lang="en-US" sz="2800" b="1" dirty="0">
                <a:solidFill>
                  <a:srgbClr val="00B0F0"/>
                </a:solidFill>
              </a:rPr>
              <a:t>Low Volume Roads (LVR)</a:t>
            </a:r>
          </a:p>
          <a:p>
            <a:pPr marL="285750" indent="-285750">
              <a:buFont typeface="Arial" panose="020B0604020202020204" pitchFamily="34" charset="0"/>
              <a:buChar char="•"/>
            </a:pPr>
            <a:r>
              <a:rPr lang="en-US" sz="2800" dirty="0"/>
              <a:t>Paved or sealed with </a:t>
            </a:r>
            <a:r>
              <a:rPr lang="en-US" sz="2800" u="sng" dirty="0"/>
              <a:t>&lt;</a:t>
            </a:r>
            <a:r>
              <a:rPr lang="en-US" sz="2800" dirty="0"/>
              <a:t>500 vehicles per day.</a:t>
            </a:r>
          </a:p>
          <a:p>
            <a:pPr marL="742950" lvl="1" indent="-285750">
              <a:buFont typeface="Arial" panose="020B0604020202020204" pitchFamily="34" charset="0"/>
              <a:buChar char="•"/>
            </a:pPr>
            <a:r>
              <a:rPr lang="en-US" sz="2800" dirty="0"/>
              <a:t>Note “tar and chip” or “chip-sealed” = paved</a:t>
            </a:r>
          </a:p>
          <a:p>
            <a:pPr marL="742950" lvl="1" indent="-285750">
              <a:buFont typeface="Arial" panose="020B0604020202020204" pitchFamily="34" charset="0"/>
              <a:buChar char="•"/>
            </a:pPr>
            <a:r>
              <a:rPr lang="en-US" sz="2800" dirty="0"/>
              <a:t>More on traffic counts in a minute</a:t>
            </a:r>
          </a:p>
          <a:p>
            <a:endParaRPr lang="en-US" dirty="0"/>
          </a:p>
        </p:txBody>
      </p:sp>
      <p:pic>
        <p:nvPicPr>
          <p:cNvPr id="5" name="Picture 4">
            <a:extLst>
              <a:ext uri="{FF2B5EF4-FFF2-40B4-BE49-F238E27FC236}">
                <a16:creationId xmlns:a16="http://schemas.microsoft.com/office/drawing/2014/main" id="{ADF555EB-CB5C-2C78-C4BF-D5F3E28BCB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8895" y="3147958"/>
            <a:ext cx="4689910" cy="35174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E6AEFDB4-65F3-9B9F-6E07-1D58C08BAC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48359" y="2613308"/>
            <a:ext cx="5358154" cy="40186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06318365"/>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7.4 Low Volume Roads (LVR)</a:t>
            </a:r>
          </a:p>
        </p:txBody>
      </p:sp>
      <p:sp>
        <p:nvSpPr>
          <p:cNvPr id="7" name="TextBox 6">
            <a:extLst>
              <a:ext uri="{FF2B5EF4-FFF2-40B4-BE49-F238E27FC236}">
                <a16:creationId xmlns:a16="http://schemas.microsoft.com/office/drawing/2014/main" id="{F36D87F9-2844-CB0C-5702-BCDFA8032DB9}"/>
              </a:ext>
            </a:extLst>
          </p:cNvPr>
          <p:cNvSpPr txBox="1"/>
          <p:nvPr/>
        </p:nvSpPr>
        <p:spPr>
          <a:xfrm>
            <a:off x="323679" y="1201269"/>
            <a:ext cx="5609288" cy="4739759"/>
          </a:xfrm>
          <a:prstGeom prst="rect">
            <a:avLst/>
          </a:prstGeom>
          <a:noFill/>
        </p:spPr>
        <p:txBody>
          <a:bodyPr wrap="square" rtlCol="0">
            <a:spAutoFit/>
          </a:bodyPr>
          <a:lstStyle/>
          <a:p>
            <a:r>
              <a:rPr lang="en-US" sz="2800" b="1" dirty="0">
                <a:solidFill>
                  <a:srgbClr val="00B0F0"/>
                </a:solidFill>
              </a:rPr>
              <a:t>Low Volume Roads (LVR)</a:t>
            </a:r>
          </a:p>
          <a:p>
            <a:pPr marL="457200" lvl="0" indent="-457200">
              <a:buFont typeface="Arial" panose="020B0604020202020204" pitchFamily="34" charset="0"/>
              <a:buChar char="•"/>
            </a:pPr>
            <a:r>
              <a:rPr lang="en-US" sz="2800" kern="1200" dirty="0">
                <a:solidFill>
                  <a:schemeClr val="tx1"/>
                </a:solidFill>
                <a:effectLst/>
                <a:latin typeface="+mn-lt"/>
                <a:ea typeface="+mn-ea"/>
                <a:cs typeface="+mn-cs"/>
              </a:rPr>
              <a:t>ESM Principals</a:t>
            </a:r>
            <a:endParaRPr lang="en-US" sz="4000" kern="1200" dirty="0">
              <a:solidFill>
                <a:schemeClr val="tx1"/>
              </a:solidFill>
              <a:effectLst/>
              <a:latin typeface="+mn-lt"/>
              <a:ea typeface="+mn-ea"/>
              <a:cs typeface="+mn-cs"/>
            </a:endParaRPr>
          </a:p>
          <a:p>
            <a:pPr marL="457200" lvl="0" indent="-457200">
              <a:buFont typeface="Arial" panose="020B0604020202020204" pitchFamily="34" charset="0"/>
              <a:buChar char="•"/>
            </a:pPr>
            <a:r>
              <a:rPr lang="en-US" sz="2800" kern="1200" dirty="0">
                <a:solidFill>
                  <a:schemeClr val="tx1"/>
                </a:solidFill>
                <a:effectLst/>
                <a:latin typeface="+mn-lt"/>
                <a:ea typeface="+mn-ea"/>
                <a:cs typeface="+mn-cs"/>
              </a:rPr>
              <a:t>Benefit to both road and environment</a:t>
            </a:r>
            <a:endParaRPr lang="en-US" sz="4000" kern="1200" dirty="0">
              <a:solidFill>
                <a:schemeClr val="tx1"/>
              </a:solidFill>
              <a:effectLst/>
              <a:latin typeface="+mn-lt"/>
              <a:ea typeface="+mn-ea"/>
              <a:cs typeface="+mn-cs"/>
            </a:endParaRPr>
          </a:p>
          <a:p>
            <a:pPr marL="457200" lvl="0" indent="-457200">
              <a:buFont typeface="Arial" panose="020B0604020202020204" pitchFamily="34" charset="0"/>
              <a:buChar char="•"/>
            </a:pPr>
            <a:r>
              <a:rPr lang="en-US" sz="2800" kern="1200" dirty="0">
                <a:solidFill>
                  <a:schemeClr val="tx1"/>
                </a:solidFill>
                <a:effectLst/>
                <a:latin typeface="+mn-lt"/>
                <a:ea typeface="+mn-ea"/>
                <a:cs typeface="+mn-cs"/>
              </a:rPr>
              <a:t>Focus on long term improvements</a:t>
            </a:r>
            <a:endParaRPr lang="en-US" sz="4000" kern="1200" dirty="0">
              <a:solidFill>
                <a:schemeClr val="tx1"/>
              </a:solidFill>
              <a:effectLst/>
              <a:latin typeface="+mn-lt"/>
              <a:ea typeface="+mn-ea"/>
              <a:cs typeface="+mn-cs"/>
            </a:endParaRPr>
          </a:p>
          <a:p>
            <a:pPr marL="914400" lvl="1" indent="-457200">
              <a:buFont typeface="Arial" panose="020B0604020202020204" pitchFamily="34" charset="0"/>
              <a:buChar char="•"/>
            </a:pPr>
            <a:r>
              <a:rPr lang="en-US" sz="2400" kern="1200" dirty="0">
                <a:solidFill>
                  <a:schemeClr val="tx1"/>
                </a:solidFill>
                <a:effectLst/>
                <a:latin typeface="+mn-lt"/>
                <a:ea typeface="+mn-ea"/>
                <a:cs typeface="+mn-cs"/>
              </a:rPr>
              <a:t>Not for routine maintenance such as cleaning inlets, street sweeping, etc.</a:t>
            </a:r>
            <a:endParaRPr lang="en-US" sz="3600" kern="1200" dirty="0">
              <a:solidFill>
                <a:schemeClr val="tx1"/>
              </a:solidFill>
              <a:effectLst/>
              <a:latin typeface="+mn-lt"/>
              <a:ea typeface="+mn-ea"/>
              <a:cs typeface="+mn-cs"/>
            </a:endParaRPr>
          </a:p>
          <a:p>
            <a:pPr marL="914400" lvl="1" indent="-457200">
              <a:buFont typeface="Arial" panose="020B0604020202020204" pitchFamily="34" charset="0"/>
              <a:buChar char="•"/>
            </a:pPr>
            <a:r>
              <a:rPr lang="en-US" sz="2400" kern="1200" dirty="0">
                <a:solidFill>
                  <a:schemeClr val="tx1"/>
                </a:solidFill>
                <a:effectLst/>
                <a:latin typeface="+mn-lt"/>
                <a:ea typeface="+mn-ea"/>
                <a:cs typeface="+mn-cs"/>
              </a:rPr>
              <a:t>Not for neglected maintenance with no road improvements</a:t>
            </a:r>
            <a:endParaRPr lang="en-US" sz="3600" kern="1200" dirty="0">
              <a:solidFill>
                <a:schemeClr val="tx1"/>
              </a:solidFill>
              <a:effectLst/>
              <a:latin typeface="+mn-lt"/>
              <a:ea typeface="+mn-ea"/>
              <a:cs typeface="+mn-cs"/>
            </a:endParaRPr>
          </a:p>
          <a:p>
            <a:pPr marL="914400" lvl="1" indent="-457200">
              <a:buFont typeface="Arial" panose="020B0604020202020204" pitchFamily="34" charset="0"/>
              <a:buChar char="•"/>
            </a:pPr>
            <a:r>
              <a:rPr lang="en-US" sz="2400" kern="1200" dirty="0">
                <a:solidFill>
                  <a:schemeClr val="tx1"/>
                </a:solidFill>
                <a:effectLst/>
                <a:latin typeface="+mn-lt"/>
                <a:ea typeface="+mn-ea"/>
                <a:cs typeface="+mn-cs"/>
              </a:rPr>
              <a:t>Must provide a long-term benefit  to the road and to the environment</a:t>
            </a:r>
          </a:p>
          <a:p>
            <a:endParaRPr lang="en-US" dirty="0"/>
          </a:p>
        </p:txBody>
      </p:sp>
      <p:pic>
        <p:nvPicPr>
          <p:cNvPr id="6" name="Picture 5">
            <a:extLst>
              <a:ext uri="{FF2B5EF4-FFF2-40B4-BE49-F238E27FC236}">
                <a16:creationId xmlns:a16="http://schemas.microsoft.com/office/drawing/2014/main" id="{4B7B53F4-14CD-2BDC-AD4A-7D458DE179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70936" y="1667989"/>
            <a:ext cx="5697385" cy="42730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92460435"/>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7.4 Low Volume Roads (LVR)</a:t>
            </a:r>
          </a:p>
        </p:txBody>
      </p:sp>
      <p:sp>
        <p:nvSpPr>
          <p:cNvPr id="7" name="TextBox 6">
            <a:extLst>
              <a:ext uri="{FF2B5EF4-FFF2-40B4-BE49-F238E27FC236}">
                <a16:creationId xmlns:a16="http://schemas.microsoft.com/office/drawing/2014/main" id="{F36D87F9-2844-CB0C-5702-BCDFA8032DB9}"/>
              </a:ext>
            </a:extLst>
          </p:cNvPr>
          <p:cNvSpPr txBox="1"/>
          <p:nvPr/>
        </p:nvSpPr>
        <p:spPr>
          <a:xfrm>
            <a:off x="323679" y="1201269"/>
            <a:ext cx="5609288" cy="3877985"/>
          </a:xfrm>
          <a:prstGeom prst="rect">
            <a:avLst/>
          </a:prstGeom>
          <a:noFill/>
        </p:spPr>
        <p:txBody>
          <a:bodyPr wrap="square" rtlCol="0">
            <a:spAutoFit/>
          </a:bodyPr>
          <a:lstStyle/>
          <a:p>
            <a:r>
              <a:rPr lang="en-US" sz="2800" b="1" dirty="0">
                <a:solidFill>
                  <a:srgbClr val="00B0F0"/>
                </a:solidFill>
              </a:rPr>
              <a:t>Low Volume Roads (LVR)</a:t>
            </a:r>
          </a:p>
          <a:p>
            <a:pPr marL="457200" lvl="0" indent="-457200">
              <a:buFont typeface="Arial" panose="020B0604020202020204" pitchFamily="34" charset="0"/>
              <a:buChar char="•"/>
            </a:pPr>
            <a:r>
              <a:rPr lang="en-US" sz="2800" kern="1200" dirty="0">
                <a:solidFill>
                  <a:schemeClr val="tx1"/>
                </a:solidFill>
                <a:effectLst/>
                <a:latin typeface="+mn-lt"/>
                <a:ea typeface="+mn-ea"/>
                <a:cs typeface="+mn-cs"/>
              </a:rPr>
              <a:t>What to do when you cannot spread out stormwater?</a:t>
            </a:r>
          </a:p>
          <a:p>
            <a:pPr marL="800100" lvl="1" indent="-342900">
              <a:buFont typeface="Arial" panose="020B0604020202020204" pitchFamily="34" charset="0"/>
              <a:buChar char="•"/>
            </a:pPr>
            <a:r>
              <a:rPr lang="en-US" sz="2400" dirty="0"/>
              <a:t>Get creative!</a:t>
            </a:r>
          </a:p>
          <a:p>
            <a:pPr marL="800100" lvl="1" indent="-342900">
              <a:buFont typeface="Arial" panose="020B0604020202020204" pitchFamily="34" charset="0"/>
              <a:buChar char="•"/>
            </a:pPr>
            <a:r>
              <a:rPr lang="en-US" sz="2400" dirty="0"/>
              <a:t>collect water and stabilize conveyance and outlet</a:t>
            </a:r>
          </a:p>
          <a:p>
            <a:pPr marL="800100" lvl="1" indent="-342900">
              <a:buFont typeface="Arial" panose="020B0604020202020204" pitchFamily="34" charset="0"/>
              <a:buChar char="•"/>
            </a:pPr>
            <a:r>
              <a:rPr lang="en-US" sz="2400" kern="1200" dirty="0">
                <a:solidFill>
                  <a:schemeClr val="tx1"/>
                </a:solidFill>
                <a:effectLst/>
                <a:latin typeface="+mn-lt"/>
                <a:ea typeface="+mn-ea"/>
                <a:cs typeface="+mn-cs"/>
              </a:rPr>
              <a:t>Infiltration and detention cleans water before it is discharged to the stream</a:t>
            </a:r>
          </a:p>
          <a:p>
            <a:endParaRPr lang="en-US" dirty="0"/>
          </a:p>
        </p:txBody>
      </p:sp>
      <p:pic>
        <p:nvPicPr>
          <p:cNvPr id="5" name="Picture 4">
            <a:extLst>
              <a:ext uri="{FF2B5EF4-FFF2-40B4-BE49-F238E27FC236}">
                <a16:creationId xmlns:a16="http://schemas.microsoft.com/office/drawing/2014/main" id="{6F52B2A2-D538-15DD-1EB9-F15FDDEE808D}"/>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5670719" y="1817374"/>
            <a:ext cx="6135794" cy="368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50999654"/>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7.4 Low Volume Roads (LVR)</a:t>
            </a:r>
          </a:p>
        </p:txBody>
      </p:sp>
      <p:sp>
        <p:nvSpPr>
          <p:cNvPr id="7" name="TextBox 6">
            <a:extLst>
              <a:ext uri="{FF2B5EF4-FFF2-40B4-BE49-F238E27FC236}">
                <a16:creationId xmlns:a16="http://schemas.microsoft.com/office/drawing/2014/main" id="{F36D87F9-2844-CB0C-5702-BCDFA8032DB9}"/>
              </a:ext>
            </a:extLst>
          </p:cNvPr>
          <p:cNvSpPr txBox="1"/>
          <p:nvPr/>
        </p:nvSpPr>
        <p:spPr>
          <a:xfrm>
            <a:off x="268940" y="1169159"/>
            <a:ext cx="3844284" cy="3108543"/>
          </a:xfrm>
          <a:prstGeom prst="rect">
            <a:avLst/>
          </a:prstGeom>
          <a:noFill/>
        </p:spPr>
        <p:txBody>
          <a:bodyPr wrap="square" rtlCol="0">
            <a:spAutoFit/>
          </a:bodyPr>
          <a:lstStyle/>
          <a:p>
            <a:pPr marL="342900" indent="-342900">
              <a:buFont typeface="Arial" panose="020B0604020202020204" pitchFamily="34" charset="0"/>
              <a:buChar char="•"/>
            </a:pPr>
            <a:r>
              <a:rPr lang="en-US" sz="2800" dirty="0"/>
              <a:t>Permeable pavement</a:t>
            </a:r>
          </a:p>
          <a:p>
            <a:pPr marL="342900" indent="-342900">
              <a:buFont typeface="Arial" panose="020B0604020202020204" pitchFamily="34" charset="0"/>
              <a:buChar char="•"/>
            </a:pPr>
            <a:r>
              <a:rPr lang="en-US" sz="2800" dirty="0"/>
              <a:t>Infiltration basin</a:t>
            </a:r>
          </a:p>
          <a:p>
            <a:pPr marL="342900" indent="-342900">
              <a:buFont typeface="Arial" panose="020B0604020202020204" pitchFamily="34" charset="0"/>
              <a:buChar char="•"/>
            </a:pPr>
            <a:r>
              <a:rPr lang="en-US" sz="2800" dirty="0"/>
              <a:t>Storm sewer systems</a:t>
            </a:r>
          </a:p>
          <a:p>
            <a:pPr marL="342900" indent="-342900">
              <a:buFont typeface="Arial" panose="020B0604020202020204" pitchFamily="34" charset="0"/>
              <a:buChar char="•"/>
            </a:pPr>
            <a:r>
              <a:rPr lang="en-US" sz="2800" dirty="0"/>
              <a:t>Outlet protection</a:t>
            </a:r>
          </a:p>
          <a:p>
            <a:pPr marL="342900" indent="-342900">
              <a:buFont typeface="Arial" panose="020B0604020202020204" pitchFamily="34" charset="0"/>
              <a:buChar char="•"/>
            </a:pPr>
            <a:r>
              <a:rPr lang="en-US" sz="2800" dirty="0"/>
              <a:t>Rain garden</a:t>
            </a:r>
          </a:p>
          <a:p>
            <a:pPr marL="342900" indent="-342900">
              <a:buFont typeface="Arial" panose="020B0604020202020204" pitchFamily="34" charset="0"/>
              <a:buChar char="•"/>
            </a:pPr>
            <a:r>
              <a:rPr lang="en-US" sz="2800" dirty="0"/>
              <a:t>Water quality inlets</a:t>
            </a:r>
          </a:p>
          <a:p>
            <a:pPr marL="342900" indent="-342900">
              <a:buFont typeface="Arial" panose="020B0604020202020204" pitchFamily="34" charset="0"/>
              <a:buChar char="•"/>
            </a:pPr>
            <a:r>
              <a:rPr lang="en-US" sz="2800" dirty="0"/>
              <a:t>…and more!</a:t>
            </a:r>
            <a:endParaRPr lang="en-US" dirty="0"/>
          </a:p>
        </p:txBody>
      </p:sp>
      <p:pic>
        <p:nvPicPr>
          <p:cNvPr id="4" name="Picture 3" descr="A picture containing text, outdoor, rain, nature&#10;&#10;Description automatically generated">
            <a:extLst>
              <a:ext uri="{FF2B5EF4-FFF2-40B4-BE49-F238E27FC236}">
                <a16:creationId xmlns:a16="http://schemas.microsoft.com/office/drawing/2014/main" id="{3320C671-62CC-2F64-6DB6-E675E789D7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4683588" y="2123462"/>
            <a:ext cx="4055169" cy="30413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A picture containing grass, outdoor, tree, park&#10;&#10;Description automatically generated">
            <a:extLst>
              <a:ext uri="{FF2B5EF4-FFF2-40B4-BE49-F238E27FC236}">
                <a16:creationId xmlns:a16="http://schemas.microsoft.com/office/drawing/2014/main" id="{8A1DD1FD-5F61-CCDB-5059-069174F6E43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59574" y="4326276"/>
            <a:ext cx="3992280" cy="24652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A picture containing tree, outdoor, rock, plant&#10;&#10;Description automatically generated">
            <a:extLst>
              <a:ext uri="{FF2B5EF4-FFF2-40B4-BE49-F238E27FC236}">
                <a16:creationId xmlns:a16="http://schemas.microsoft.com/office/drawing/2014/main" id="{0FF1C3AA-9A64-C1A0-3C26-CEE458E910F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5400000">
            <a:off x="8160866" y="1959085"/>
            <a:ext cx="4055169" cy="34059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66570339"/>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7.4 Low Volume Roads (LVR)</a:t>
            </a:r>
          </a:p>
        </p:txBody>
      </p:sp>
      <p:sp>
        <p:nvSpPr>
          <p:cNvPr id="7" name="TextBox 6">
            <a:extLst>
              <a:ext uri="{FF2B5EF4-FFF2-40B4-BE49-F238E27FC236}">
                <a16:creationId xmlns:a16="http://schemas.microsoft.com/office/drawing/2014/main" id="{F36D87F9-2844-CB0C-5702-BCDFA8032DB9}"/>
              </a:ext>
            </a:extLst>
          </p:cNvPr>
          <p:cNvSpPr txBox="1"/>
          <p:nvPr/>
        </p:nvSpPr>
        <p:spPr>
          <a:xfrm>
            <a:off x="268940" y="1169159"/>
            <a:ext cx="6546530" cy="2492990"/>
          </a:xfrm>
          <a:prstGeom prst="rect">
            <a:avLst/>
          </a:prstGeom>
          <a:noFill/>
        </p:spPr>
        <p:txBody>
          <a:bodyPr wrap="square" rtlCol="0">
            <a:spAutoFit/>
          </a:bodyPr>
          <a:lstStyle/>
          <a:p>
            <a:pPr algn="l"/>
            <a:r>
              <a:rPr lang="en-US" sz="2400" b="1" i="0" dirty="0">
                <a:solidFill>
                  <a:srgbClr val="525252"/>
                </a:solidFill>
                <a:effectLst/>
                <a:latin typeface="var(--h3_typography-font-family)"/>
              </a:rPr>
              <a:t>February 15, 2024: ESM Spotlight – Underdrain, Infiltration, and Storm Sewers</a:t>
            </a:r>
          </a:p>
          <a:p>
            <a:pPr marL="742950" lvl="1" indent="-285750" algn="l">
              <a:buFont typeface="Arial" panose="020B0604020202020204" pitchFamily="34" charset="0"/>
              <a:buChar char="•"/>
            </a:pPr>
            <a:r>
              <a:rPr lang="en-US" b="0" i="0" dirty="0">
                <a:solidFill>
                  <a:srgbClr val="525252"/>
                </a:solidFill>
                <a:effectLst/>
                <a:latin typeface="Lato" panose="020F0502020204030203" pitchFamily="34" charset="0"/>
              </a:rPr>
              <a:t>Building off a presentation done at the 2023 workshop, the Center has developed a new technical bulletin about the use of underdrain, infiltration, and storm sewer systems. This webinar reviewed the new technical bulletin which will be made available.</a:t>
            </a:r>
          </a:p>
          <a:p>
            <a:pPr marL="742950" lvl="1" indent="-285750" algn="l">
              <a:buFont typeface="Arial" panose="020B0604020202020204" pitchFamily="34" charset="0"/>
              <a:buChar char="•"/>
            </a:pPr>
            <a:r>
              <a:rPr lang="en-US" b="0" i="0" u="none" strike="noStrike" dirty="0">
                <a:solidFill>
                  <a:srgbClr val="525252"/>
                </a:solidFill>
                <a:effectLst/>
                <a:latin typeface="Lato" panose="020F0502020204030203" pitchFamily="34" charset="0"/>
                <a:hlinkClick r:id="rId3"/>
              </a:rPr>
              <a:t>Webinar Download</a:t>
            </a:r>
            <a:r>
              <a:rPr lang="en-US" b="0" i="0" dirty="0">
                <a:solidFill>
                  <a:srgbClr val="525252"/>
                </a:solidFill>
                <a:effectLst/>
                <a:latin typeface="Lato" panose="020F0502020204030203" pitchFamily="34" charset="0"/>
              </a:rPr>
              <a:t>: MP4 format </a:t>
            </a:r>
            <a:r>
              <a:rPr lang="en-US" b="0" i="1" dirty="0">
                <a:solidFill>
                  <a:srgbClr val="525252"/>
                </a:solidFill>
                <a:effectLst/>
                <a:latin typeface="Lato" panose="020F0502020204030203" pitchFamily="34" charset="0"/>
              </a:rPr>
              <a:t> (~1 hour, 6 minutes)</a:t>
            </a:r>
            <a:endParaRPr lang="en-US" b="0" i="0" dirty="0">
              <a:solidFill>
                <a:srgbClr val="525252"/>
              </a:solidFill>
              <a:effectLst/>
              <a:latin typeface="Lato" panose="020F0502020204030203" pitchFamily="34" charset="0"/>
            </a:endParaRPr>
          </a:p>
        </p:txBody>
      </p:sp>
      <p:pic>
        <p:nvPicPr>
          <p:cNvPr id="5" name="Picture 4">
            <a:extLst>
              <a:ext uri="{FF2B5EF4-FFF2-40B4-BE49-F238E27FC236}">
                <a16:creationId xmlns:a16="http://schemas.microsoft.com/office/drawing/2014/main" id="{1ECDB7B6-99BD-1A3A-514C-25A11A37F9A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67738" y="1729652"/>
            <a:ext cx="4955322" cy="3733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E4B59A96-4803-3239-913E-04806990ED9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99301" y="3785530"/>
            <a:ext cx="4041172" cy="28798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54056019"/>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7.4 Low Volume Roads (LVR)</a:t>
            </a:r>
          </a:p>
        </p:txBody>
      </p:sp>
      <p:sp>
        <p:nvSpPr>
          <p:cNvPr id="7" name="TextBox 6">
            <a:extLst>
              <a:ext uri="{FF2B5EF4-FFF2-40B4-BE49-F238E27FC236}">
                <a16:creationId xmlns:a16="http://schemas.microsoft.com/office/drawing/2014/main" id="{F36D87F9-2844-CB0C-5702-BCDFA8032DB9}"/>
              </a:ext>
            </a:extLst>
          </p:cNvPr>
          <p:cNvSpPr txBox="1"/>
          <p:nvPr/>
        </p:nvSpPr>
        <p:spPr>
          <a:xfrm>
            <a:off x="323679" y="1201269"/>
            <a:ext cx="8501344" cy="3508653"/>
          </a:xfrm>
          <a:prstGeom prst="rect">
            <a:avLst/>
          </a:prstGeom>
          <a:noFill/>
        </p:spPr>
        <p:txBody>
          <a:bodyPr wrap="square" rtlCol="0">
            <a:spAutoFit/>
          </a:bodyPr>
          <a:lstStyle/>
          <a:p>
            <a:pPr marL="0" lvl="0" indent="0">
              <a:buNone/>
            </a:pPr>
            <a:r>
              <a:rPr lang="en-US" sz="2800" b="1" u="sng" kern="1200" dirty="0">
                <a:solidFill>
                  <a:schemeClr val="tx1"/>
                </a:solidFill>
                <a:effectLst/>
                <a:latin typeface="+mn-lt"/>
                <a:ea typeface="+mn-ea"/>
                <a:cs typeface="+mn-cs"/>
              </a:rPr>
              <a:t>Paying for re-paving</a:t>
            </a:r>
          </a:p>
          <a:p>
            <a:pPr marL="457200" lvl="0" indent="-457200">
              <a:buFont typeface="Arial" panose="020B0604020202020204" pitchFamily="34" charset="0"/>
              <a:buChar char="•"/>
            </a:pPr>
            <a:r>
              <a:rPr lang="en-US" sz="2800" kern="1200" dirty="0">
                <a:solidFill>
                  <a:schemeClr val="tx1"/>
                </a:solidFill>
                <a:effectLst/>
                <a:latin typeface="+mn-lt"/>
                <a:ea typeface="+mn-ea"/>
                <a:cs typeface="+mn-cs"/>
              </a:rPr>
              <a:t>Drainage issues must be addressed first</a:t>
            </a:r>
          </a:p>
          <a:p>
            <a:pPr marL="457200" lvl="0" indent="-457200">
              <a:buFont typeface="Arial" panose="020B0604020202020204" pitchFamily="34" charset="0"/>
              <a:buChar char="•"/>
            </a:pPr>
            <a:r>
              <a:rPr lang="en-US" sz="2800" kern="1200" dirty="0">
                <a:solidFill>
                  <a:schemeClr val="tx1"/>
                </a:solidFill>
                <a:effectLst/>
                <a:latin typeface="+mn-lt"/>
                <a:ea typeface="+mn-ea"/>
                <a:cs typeface="+mn-cs"/>
              </a:rPr>
              <a:t>Base instability issues must be addressed first</a:t>
            </a:r>
          </a:p>
          <a:p>
            <a:pPr marL="457200" lvl="0" indent="-457200">
              <a:buFont typeface="Arial" panose="020B0604020202020204" pitchFamily="34" charset="0"/>
              <a:buChar char="•"/>
            </a:pPr>
            <a:r>
              <a:rPr lang="en-US" sz="2800" kern="1200" dirty="0">
                <a:solidFill>
                  <a:schemeClr val="tx1"/>
                </a:solidFill>
                <a:effectLst/>
                <a:latin typeface="+mn-lt"/>
                <a:ea typeface="+mn-ea"/>
                <a:cs typeface="+mn-cs"/>
              </a:rPr>
              <a:t>Other necessary ESM principals must be addressed first (Bank stability, road entrenchment, etc.)</a:t>
            </a:r>
          </a:p>
          <a:p>
            <a:pPr marL="457200" lvl="0" indent="-457200">
              <a:buFont typeface="Arial" panose="020B0604020202020204" pitchFamily="34" charset="0"/>
              <a:buChar char="•"/>
            </a:pPr>
            <a:r>
              <a:rPr lang="en-US" sz="2800" u="sng" dirty="0"/>
              <a:t>At discretion of individual CDs if and to what extent you will pay for paving.</a:t>
            </a:r>
          </a:p>
          <a:p>
            <a:endParaRPr lang="en-US" dirty="0"/>
          </a:p>
        </p:txBody>
      </p:sp>
      <p:pic>
        <p:nvPicPr>
          <p:cNvPr id="4" name="Picture 3" descr="A picture containing outdoor, tree, grass, parked&#10;&#10;Description automatically generated">
            <a:extLst>
              <a:ext uri="{FF2B5EF4-FFF2-40B4-BE49-F238E27FC236}">
                <a16:creationId xmlns:a16="http://schemas.microsoft.com/office/drawing/2014/main" id="{8F635F20-A355-AD49-4CCD-E9CDD84FCC0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054305" y="3955312"/>
            <a:ext cx="6390367" cy="27100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Subtitle 2">
            <a:extLst>
              <a:ext uri="{FF2B5EF4-FFF2-40B4-BE49-F238E27FC236}">
                <a16:creationId xmlns:a16="http://schemas.microsoft.com/office/drawing/2014/main" id="{946EE05C-4C3B-369F-B46B-2C15DA8FCD50}"/>
              </a:ext>
            </a:extLst>
          </p:cNvPr>
          <p:cNvSpPr txBox="1">
            <a:spLocks/>
          </p:cNvSpPr>
          <p:nvPr/>
        </p:nvSpPr>
        <p:spPr>
          <a:xfrm>
            <a:off x="5322204" y="6329990"/>
            <a:ext cx="1908468" cy="276999"/>
          </a:xfrm>
          <a:prstGeom prst="rect">
            <a:avLst/>
          </a:prstGeom>
          <a:solidFill>
            <a:schemeClr val="bg1">
              <a:lumMod val="50000"/>
            </a:schemeClr>
          </a:solidFill>
        </p:spPr>
        <p:txBody>
          <a:bodyPr vert="horz" lIns="68580" tIns="34290" rIns="68580" bIns="34290" rtlCol="0">
            <a:normAutofit lnSpcReduction="10000"/>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algn="ctr">
              <a:buNone/>
            </a:pPr>
            <a:r>
              <a:rPr lang="en-US" sz="1500" b="1" dirty="0"/>
              <a:t>Chip Seal placement</a:t>
            </a:r>
          </a:p>
        </p:txBody>
      </p:sp>
    </p:spTree>
    <p:extLst>
      <p:ext uri="{BB962C8B-B14F-4D97-AF65-F5344CB8AC3E}">
        <p14:creationId xmlns:p14="http://schemas.microsoft.com/office/powerpoint/2010/main" val="12118729"/>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7.4 Low Volume Roads (LVR)</a:t>
            </a:r>
          </a:p>
        </p:txBody>
      </p:sp>
      <p:sp>
        <p:nvSpPr>
          <p:cNvPr id="7" name="TextBox 6">
            <a:extLst>
              <a:ext uri="{FF2B5EF4-FFF2-40B4-BE49-F238E27FC236}">
                <a16:creationId xmlns:a16="http://schemas.microsoft.com/office/drawing/2014/main" id="{F36D87F9-2844-CB0C-5702-BCDFA8032DB9}"/>
              </a:ext>
            </a:extLst>
          </p:cNvPr>
          <p:cNvSpPr txBox="1"/>
          <p:nvPr/>
        </p:nvSpPr>
        <p:spPr>
          <a:xfrm>
            <a:off x="323679" y="1201269"/>
            <a:ext cx="6544954" cy="4308872"/>
          </a:xfrm>
          <a:prstGeom prst="rect">
            <a:avLst/>
          </a:prstGeom>
          <a:noFill/>
        </p:spPr>
        <p:txBody>
          <a:bodyPr wrap="square" rtlCol="0">
            <a:spAutoFit/>
          </a:bodyPr>
          <a:lstStyle/>
          <a:p>
            <a:pPr marL="571500" indent="-571500">
              <a:buFont typeface="Arial" panose="020B0604020202020204" pitchFamily="34" charset="0"/>
              <a:buChar char="•"/>
            </a:pPr>
            <a:r>
              <a:rPr lang="en-US" sz="3200" dirty="0"/>
              <a:t>Asphalt and chip seal (“tar and chip”) must conform to PennDOT Pub 408 or Pub 447.</a:t>
            </a:r>
            <a:endParaRPr lang="en-US" sz="3200" dirty="0">
              <a:solidFill>
                <a:srgbClr val="FF0000"/>
              </a:solidFill>
            </a:endParaRPr>
          </a:p>
          <a:p>
            <a:pPr marL="571500" indent="-571500">
              <a:buFont typeface="Arial" panose="020B0604020202020204" pitchFamily="34" charset="0"/>
              <a:buChar char="•"/>
            </a:pPr>
            <a:r>
              <a:rPr lang="en-US" sz="3200" dirty="0"/>
              <a:t>Note that the use of petroleum solvent based “cutback asphalts” such as MC-30 and MC-70 and NOT allowed for use in the Program.</a:t>
            </a:r>
          </a:p>
          <a:p>
            <a:endParaRPr lang="en-US" dirty="0"/>
          </a:p>
        </p:txBody>
      </p:sp>
      <p:pic>
        <p:nvPicPr>
          <p:cNvPr id="4" name="Picture 3" descr="A picture containing ground, outdoor, yellow, tractor&#10;&#10;Description automatically generated">
            <a:extLst>
              <a:ext uri="{FF2B5EF4-FFF2-40B4-BE49-F238E27FC236}">
                <a16:creationId xmlns:a16="http://schemas.microsoft.com/office/drawing/2014/main" id="{AB6B0618-3A59-5395-BA07-F6C3ED4F3CD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112125" y="2170670"/>
            <a:ext cx="4465793" cy="32766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Subtitle 2">
            <a:extLst>
              <a:ext uri="{FF2B5EF4-FFF2-40B4-BE49-F238E27FC236}">
                <a16:creationId xmlns:a16="http://schemas.microsoft.com/office/drawing/2014/main" id="{539896E0-BD06-B2FB-66EF-B476BDFB16B0}"/>
              </a:ext>
            </a:extLst>
          </p:cNvPr>
          <p:cNvSpPr txBox="1">
            <a:spLocks/>
          </p:cNvSpPr>
          <p:nvPr/>
        </p:nvSpPr>
        <p:spPr>
          <a:xfrm>
            <a:off x="8348877" y="4990549"/>
            <a:ext cx="1908468" cy="276999"/>
          </a:xfrm>
          <a:prstGeom prst="rect">
            <a:avLst/>
          </a:prstGeom>
          <a:solidFill>
            <a:schemeClr val="bg1">
              <a:lumMod val="50000"/>
            </a:schemeClr>
          </a:solidFill>
        </p:spPr>
        <p:txBody>
          <a:bodyPr vert="horz" lIns="68580" tIns="34290" rIns="68580" bIns="34290" rtlCol="0">
            <a:normAutofit lnSpcReduction="10000"/>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algn="ctr">
              <a:buNone/>
            </a:pPr>
            <a:r>
              <a:rPr lang="en-US" sz="1500" b="1" dirty="0"/>
              <a:t>Chip Seal placement</a:t>
            </a:r>
          </a:p>
        </p:txBody>
      </p:sp>
    </p:spTree>
    <p:extLst>
      <p:ext uri="{BB962C8B-B14F-4D97-AF65-F5344CB8AC3E}">
        <p14:creationId xmlns:p14="http://schemas.microsoft.com/office/powerpoint/2010/main" val="7391313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cs typeface="Calibri Light"/>
              </a:rPr>
              <a:t>Introduction</a:t>
            </a: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6" name="Subtitle 2">
            <a:extLst>
              <a:ext uri="{FF2B5EF4-FFF2-40B4-BE49-F238E27FC236}">
                <a16:creationId xmlns:a16="http://schemas.microsoft.com/office/drawing/2014/main" id="{DA6122B0-105F-458B-9AB9-73FA2766C2F9}"/>
              </a:ext>
            </a:extLst>
          </p:cNvPr>
          <p:cNvSpPr txBox="1">
            <a:spLocks/>
          </p:cNvSpPr>
          <p:nvPr/>
        </p:nvSpPr>
        <p:spPr>
          <a:xfrm>
            <a:off x="268940" y="1215930"/>
            <a:ext cx="5301202" cy="503080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u="sng" dirty="0"/>
              <a:t>DGLVR Administrative Manual</a:t>
            </a:r>
          </a:p>
          <a:p>
            <a:pPr marL="0" indent="0">
              <a:buFont typeface="Arial" panose="020B0604020202020204" pitchFamily="34" charset="0"/>
              <a:buNone/>
            </a:pPr>
            <a:r>
              <a:rPr lang="en-US" sz="2000" b="1" dirty="0"/>
              <a:t>Approved by SCC 5/10/22</a:t>
            </a:r>
          </a:p>
          <a:p>
            <a:pPr marL="514350" indent="-514350">
              <a:buFont typeface="+mj-lt"/>
              <a:buAutoNum type="arabicParenR"/>
            </a:pPr>
            <a:r>
              <a:rPr lang="en-US" sz="2400" dirty="0"/>
              <a:t>Introduction</a:t>
            </a:r>
          </a:p>
          <a:p>
            <a:pPr marL="514350" indent="-514350">
              <a:buFont typeface="+mj-lt"/>
              <a:buAutoNum type="arabicParenR"/>
            </a:pPr>
            <a:r>
              <a:rPr lang="en-US" sz="2400" dirty="0"/>
              <a:t>SCC Role</a:t>
            </a:r>
          </a:p>
          <a:p>
            <a:pPr marL="514350" indent="-514350">
              <a:buFont typeface="+mj-lt"/>
              <a:buAutoNum type="arabicParenR"/>
            </a:pPr>
            <a:r>
              <a:rPr lang="en-US" sz="2400" dirty="0"/>
              <a:t>Conservation District Role</a:t>
            </a:r>
          </a:p>
          <a:p>
            <a:pPr marL="514350" indent="-514350">
              <a:buFont typeface="+mj-lt"/>
              <a:buAutoNum type="arabicParenR"/>
            </a:pPr>
            <a:r>
              <a:rPr lang="en-US" sz="2400" dirty="0"/>
              <a:t>Quality Assurance Board Role</a:t>
            </a:r>
          </a:p>
          <a:p>
            <a:pPr marL="514350" indent="-514350">
              <a:buFont typeface="+mj-lt"/>
              <a:buAutoNum type="arabicParenR"/>
            </a:pPr>
            <a:r>
              <a:rPr lang="en-US" sz="2400" dirty="0"/>
              <a:t>Applicant Role</a:t>
            </a:r>
          </a:p>
          <a:p>
            <a:pPr marL="514350" indent="-514350">
              <a:buFont typeface="+mj-lt"/>
              <a:buAutoNum type="arabicParenR"/>
            </a:pPr>
            <a:r>
              <a:rPr lang="en-US" sz="2400" dirty="0"/>
              <a:t>Center for Dirt and Gravel Roads</a:t>
            </a:r>
          </a:p>
          <a:p>
            <a:pPr marL="514350" indent="-514350">
              <a:buFont typeface="+mj-lt"/>
              <a:buAutoNum type="arabicParenR"/>
            </a:pPr>
            <a:r>
              <a:rPr lang="en-US" sz="2400" dirty="0"/>
              <a:t>Additional Policies</a:t>
            </a:r>
          </a:p>
          <a:p>
            <a:pPr marL="514350" indent="-514350">
              <a:buFont typeface="+mj-lt"/>
              <a:buAutoNum type="arabicParenR"/>
            </a:pPr>
            <a:r>
              <a:rPr lang="en-US" sz="2400" b="1" dirty="0">
                <a:solidFill>
                  <a:srgbClr val="FF0000"/>
                </a:solidFill>
              </a:rPr>
              <a:t>Permits and Other Requirements</a:t>
            </a:r>
          </a:p>
          <a:p>
            <a:pPr marL="0" indent="0">
              <a:buFont typeface="+mj-lt"/>
              <a:buNone/>
            </a:pPr>
            <a:r>
              <a:rPr lang="en-US" sz="2400" dirty="0"/>
              <a:t>Appendices</a:t>
            </a:r>
          </a:p>
          <a:p>
            <a:pPr marL="0" indent="0" algn="ctr">
              <a:buFont typeface="+mj-lt"/>
              <a:buNone/>
            </a:pPr>
            <a:r>
              <a:rPr lang="en-US" sz="2000" b="1" dirty="0"/>
              <a:t>Available online.</a:t>
            </a:r>
          </a:p>
          <a:p>
            <a:pPr marL="0" indent="0" algn="ctr">
              <a:buFont typeface="+mj-lt"/>
              <a:buNone/>
            </a:pPr>
            <a:r>
              <a:rPr lang="en-US" sz="2000" b="1" dirty="0"/>
              <a:t>Hard copies sent on request.</a:t>
            </a:r>
          </a:p>
        </p:txBody>
      </p:sp>
      <p:sp>
        <p:nvSpPr>
          <p:cNvPr id="3" name="Rectangle 2">
            <a:extLst>
              <a:ext uri="{FF2B5EF4-FFF2-40B4-BE49-F238E27FC236}">
                <a16:creationId xmlns:a16="http://schemas.microsoft.com/office/drawing/2014/main" id="{C3771116-602A-10C2-F4F4-610975664242}"/>
              </a:ext>
            </a:extLst>
          </p:cNvPr>
          <p:cNvSpPr/>
          <p:nvPr/>
        </p:nvSpPr>
        <p:spPr>
          <a:xfrm>
            <a:off x="6448575" y="1572411"/>
            <a:ext cx="4285695" cy="45178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2400" b="1" dirty="0">
                <a:solidFill>
                  <a:srgbClr val="FF0000"/>
                </a:solidFill>
              </a:rPr>
              <a:t>8) Permits</a:t>
            </a:r>
          </a:p>
          <a:p>
            <a:endParaRPr lang="en-US" sz="2400" b="1" dirty="0">
              <a:solidFill>
                <a:prstClr val="black"/>
              </a:solidFill>
            </a:endParaRPr>
          </a:p>
          <a:p>
            <a:r>
              <a:rPr lang="en-US" sz="2400" b="1" dirty="0">
                <a:solidFill>
                  <a:prstClr val="black"/>
                </a:solidFill>
              </a:rPr>
              <a:t>Brief overview of permit issues related to Program projects.</a:t>
            </a:r>
          </a:p>
          <a:p>
            <a:endParaRPr lang="en-US" sz="2400" dirty="0">
              <a:solidFill>
                <a:prstClr val="black"/>
              </a:solidFill>
            </a:endParaRPr>
          </a:p>
        </p:txBody>
      </p:sp>
      <p:sp>
        <p:nvSpPr>
          <p:cNvPr id="4" name="TextBox 3">
            <a:extLst>
              <a:ext uri="{FF2B5EF4-FFF2-40B4-BE49-F238E27FC236}">
                <a16:creationId xmlns:a16="http://schemas.microsoft.com/office/drawing/2014/main" id="{C8C913E2-E6EF-CE18-FE97-19AA3BC01EA3}"/>
              </a:ext>
            </a:extLst>
          </p:cNvPr>
          <p:cNvSpPr txBox="1"/>
          <p:nvPr/>
        </p:nvSpPr>
        <p:spPr>
          <a:xfrm>
            <a:off x="3290221" y="2011234"/>
            <a:ext cx="2787238" cy="400110"/>
          </a:xfrm>
          <a:prstGeom prst="rect">
            <a:avLst/>
          </a:prstGeom>
          <a:solidFill>
            <a:srgbClr val="FFFF00"/>
          </a:solidFill>
          <a:ln>
            <a:solidFill>
              <a:srgbClr val="FF0000"/>
            </a:solidFill>
          </a:ln>
        </p:spPr>
        <p:txBody>
          <a:bodyPr wrap="none" rtlCol="0">
            <a:spAutoFit/>
          </a:bodyPr>
          <a:lstStyle/>
          <a:p>
            <a:pPr algn="ctr"/>
            <a:r>
              <a:rPr lang="en-US" sz="2000" dirty="0">
                <a:solidFill>
                  <a:srgbClr val="FF0000"/>
                </a:solidFill>
              </a:rPr>
              <a:t>Training Follows Manual!</a:t>
            </a:r>
          </a:p>
        </p:txBody>
      </p:sp>
    </p:spTree>
    <p:extLst>
      <p:ext uri="{BB962C8B-B14F-4D97-AF65-F5344CB8AC3E}">
        <p14:creationId xmlns:p14="http://schemas.microsoft.com/office/powerpoint/2010/main" val="1406097505"/>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http://media-cache-ec0.pinimg.com/736x/11/9f/b3/119fb3435b030e9a4e7670f93f5ec7c3.jpg">
            <a:extLst>
              <a:ext uri="{FF2B5EF4-FFF2-40B4-BE49-F238E27FC236}">
                <a16:creationId xmlns:a16="http://schemas.microsoft.com/office/drawing/2014/main" id="{E534C6F4-C28C-628F-B2CB-757CD5CE6EA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92333"/>
            <a:ext cx="9144000" cy="667333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2FF6E0B-C53C-C617-F418-0537DE909197}"/>
              </a:ext>
            </a:extLst>
          </p:cNvPr>
          <p:cNvSpPr txBox="1"/>
          <p:nvPr/>
        </p:nvSpPr>
        <p:spPr>
          <a:xfrm>
            <a:off x="0" y="0"/>
            <a:ext cx="5452262" cy="461665"/>
          </a:xfrm>
          <a:prstGeom prst="rect">
            <a:avLst/>
          </a:prstGeom>
          <a:solidFill>
            <a:schemeClr val="bg1"/>
          </a:solidFill>
          <a:ln>
            <a:solidFill>
              <a:schemeClr val="tx1"/>
            </a:solidFill>
          </a:ln>
        </p:spPr>
        <p:txBody>
          <a:bodyPr wrap="none" rtlCol="0">
            <a:spAutoFit/>
          </a:bodyPr>
          <a:lstStyle/>
          <a:p>
            <a:r>
              <a:rPr lang="en-US" sz="2400" b="1" dirty="0"/>
              <a:t>For example, paying for patchwork only…</a:t>
            </a:r>
          </a:p>
        </p:txBody>
      </p:sp>
      <p:sp>
        <p:nvSpPr>
          <p:cNvPr id="6" name="Rectangle 5">
            <a:extLst>
              <a:ext uri="{FF2B5EF4-FFF2-40B4-BE49-F238E27FC236}">
                <a16:creationId xmlns:a16="http://schemas.microsoft.com/office/drawing/2014/main" id="{1D66C05D-0435-1FFB-D7FC-7A792775BA96}"/>
              </a:ext>
            </a:extLst>
          </p:cNvPr>
          <p:cNvSpPr/>
          <p:nvPr/>
        </p:nvSpPr>
        <p:spPr>
          <a:xfrm>
            <a:off x="-14514" y="6488668"/>
            <a:ext cx="7128300" cy="369332"/>
          </a:xfrm>
          <a:prstGeom prst="rect">
            <a:avLst/>
          </a:prstGeom>
        </p:spPr>
        <p:txBody>
          <a:bodyPr wrap="square">
            <a:spAutoFit/>
          </a:bodyPr>
          <a:lstStyle/>
          <a:p>
            <a:r>
              <a:rPr lang="en-US" dirty="0">
                <a:solidFill>
                  <a:schemeClr val="bg1"/>
                </a:solidFill>
              </a:rPr>
              <a:t>http://www.pinterest.com/pin/569072102885936345/</a:t>
            </a:r>
          </a:p>
        </p:txBody>
      </p:sp>
    </p:spTree>
    <p:extLst>
      <p:ext uri="{BB962C8B-B14F-4D97-AF65-F5344CB8AC3E}">
        <p14:creationId xmlns:p14="http://schemas.microsoft.com/office/powerpoint/2010/main" val="2329227191"/>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7.4 Low Volume Roads (LVR)</a:t>
            </a:r>
          </a:p>
        </p:txBody>
      </p:sp>
      <p:sp>
        <p:nvSpPr>
          <p:cNvPr id="7" name="TextBox 6">
            <a:extLst>
              <a:ext uri="{FF2B5EF4-FFF2-40B4-BE49-F238E27FC236}">
                <a16:creationId xmlns:a16="http://schemas.microsoft.com/office/drawing/2014/main" id="{F36D87F9-2844-CB0C-5702-BCDFA8032DB9}"/>
              </a:ext>
            </a:extLst>
          </p:cNvPr>
          <p:cNvSpPr txBox="1"/>
          <p:nvPr/>
        </p:nvSpPr>
        <p:spPr>
          <a:xfrm>
            <a:off x="323678" y="1201269"/>
            <a:ext cx="9660293" cy="2696123"/>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None/>
              <a:tabLst/>
              <a:defRPr/>
            </a:pPr>
            <a:r>
              <a:rPr lang="en-US" sz="2800" b="1" u="sng" kern="1200" dirty="0">
                <a:solidFill>
                  <a:schemeClr val="tx1"/>
                </a:solidFill>
                <a:effectLst/>
                <a:latin typeface="+mn-lt"/>
                <a:ea typeface="+mn-ea"/>
                <a:cs typeface="+mn-cs"/>
              </a:rPr>
              <a:t>Paving Gravel </a:t>
            </a:r>
            <a:r>
              <a:rPr lang="en-US" sz="2800" b="1" u="sng" dirty="0"/>
              <a:t>R</a:t>
            </a:r>
            <a:r>
              <a:rPr lang="en-US" sz="2800" b="1" u="sng" kern="1200" dirty="0">
                <a:solidFill>
                  <a:schemeClr val="tx1"/>
                </a:solidFill>
                <a:effectLst/>
                <a:latin typeface="+mn-lt"/>
                <a:ea typeface="+mn-ea"/>
                <a:cs typeface="+mn-cs"/>
              </a:rPr>
              <a:t>oads: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2800" kern="1200" dirty="0">
                <a:solidFill>
                  <a:schemeClr val="tx1"/>
                </a:solidFill>
                <a:effectLst/>
                <a:latin typeface="+mn-lt"/>
                <a:ea typeface="+mn-ea"/>
                <a:cs typeface="+mn-cs"/>
              </a:rPr>
              <a:t>Program funds may not be used to convert unpaved roads to paved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2800" dirty="0"/>
              <a:t>If you have steep or high traffic roads that would benefit from being sealed, contact SCC for potential pilot project.</a:t>
            </a:r>
          </a:p>
          <a:p>
            <a:endParaRPr lang="en-US" dirty="0"/>
          </a:p>
        </p:txBody>
      </p:sp>
    </p:spTree>
    <p:extLst>
      <p:ext uri="{BB962C8B-B14F-4D97-AF65-F5344CB8AC3E}">
        <p14:creationId xmlns:p14="http://schemas.microsoft.com/office/powerpoint/2010/main" val="1456259644"/>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7.4 Low Volume Roads (LVR)</a:t>
            </a:r>
          </a:p>
        </p:txBody>
      </p:sp>
      <p:sp>
        <p:nvSpPr>
          <p:cNvPr id="7" name="TextBox 6">
            <a:extLst>
              <a:ext uri="{FF2B5EF4-FFF2-40B4-BE49-F238E27FC236}">
                <a16:creationId xmlns:a16="http://schemas.microsoft.com/office/drawing/2014/main" id="{F36D87F9-2844-CB0C-5702-BCDFA8032DB9}"/>
              </a:ext>
            </a:extLst>
          </p:cNvPr>
          <p:cNvSpPr txBox="1"/>
          <p:nvPr/>
        </p:nvSpPr>
        <p:spPr>
          <a:xfrm>
            <a:off x="323678" y="1201269"/>
            <a:ext cx="9660293" cy="2092881"/>
          </a:xfrm>
          <a:prstGeom prst="rect">
            <a:avLst/>
          </a:prstGeom>
          <a:noFill/>
        </p:spPr>
        <p:txBody>
          <a:bodyPr wrap="square" rtlCol="0">
            <a:spAutoFit/>
          </a:bodyPr>
          <a:lstStyle/>
          <a:p>
            <a:pPr marL="0" lvl="0" indent="0">
              <a:buNone/>
            </a:pPr>
            <a:r>
              <a:rPr lang="en-US" sz="2800" b="1" u="sng" kern="1200" dirty="0">
                <a:solidFill>
                  <a:schemeClr val="tx1"/>
                </a:solidFill>
                <a:effectLst/>
                <a:latin typeface="+mn-lt"/>
                <a:ea typeface="+mn-ea"/>
                <a:cs typeface="+mn-cs"/>
              </a:rPr>
              <a:t>Reclaiming paved roads </a:t>
            </a:r>
          </a:p>
          <a:p>
            <a:pPr marL="457200" lvl="0" indent="-457200">
              <a:buFont typeface="Arial" panose="020B0604020202020204" pitchFamily="34" charset="0"/>
              <a:buChar char="•"/>
            </a:pPr>
            <a:r>
              <a:rPr lang="en-US" sz="2800" kern="1200" dirty="0">
                <a:solidFill>
                  <a:schemeClr val="tx1"/>
                </a:solidFill>
                <a:effectLst/>
                <a:latin typeface="+mn-lt"/>
                <a:ea typeface="+mn-ea"/>
                <a:cs typeface="+mn-cs"/>
              </a:rPr>
              <a:t>Districts, at their discretion, may fund a project to convert a paved road back to DGR.</a:t>
            </a:r>
          </a:p>
          <a:p>
            <a:pPr marL="457200" lvl="0" indent="-457200">
              <a:buFont typeface="Arial" panose="020B0604020202020204" pitchFamily="34" charset="0"/>
              <a:buChar char="•"/>
            </a:pPr>
            <a:r>
              <a:rPr lang="en-US" sz="2800" kern="1200" dirty="0">
                <a:solidFill>
                  <a:schemeClr val="tx1"/>
                </a:solidFill>
                <a:effectLst/>
                <a:latin typeface="+mn-lt"/>
                <a:ea typeface="+mn-ea"/>
                <a:cs typeface="+mn-cs"/>
              </a:rPr>
              <a:t>Either funding source may be used</a:t>
            </a:r>
          </a:p>
          <a:p>
            <a:endParaRPr lang="en-US" dirty="0"/>
          </a:p>
        </p:txBody>
      </p:sp>
      <p:pic>
        <p:nvPicPr>
          <p:cNvPr id="4" name="Picture 2" descr="C:\My Documents\PICTURES_CDGRS\COUNTY_PROJECTS\Westmoreland\linn_run_road\IMG_2092.JPG">
            <a:extLst>
              <a:ext uri="{FF2B5EF4-FFF2-40B4-BE49-F238E27FC236}">
                <a16:creationId xmlns:a16="http://schemas.microsoft.com/office/drawing/2014/main" id="{C6C8297B-AD2B-046A-9183-80A3E34C0689}"/>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67832" y="3160190"/>
            <a:ext cx="9144000" cy="35052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569320"/>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7.0 Additional Program Policies</a:t>
            </a:r>
          </a:p>
        </p:txBody>
      </p:sp>
      <p:sp>
        <p:nvSpPr>
          <p:cNvPr id="4" name="Subtitle 2">
            <a:extLst>
              <a:ext uri="{FF2B5EF4-FFF2-40B4-BE49-F238E27FC236}">
                <a16:creationId xmlns:a16="http://schemas.microsoft.com/office/drawing/2014/main" id="{E57B7850-6184-44BD-1B46-699EB28099DA}"/>
              </a:ext>
            </a:extLst>
          </p:cNvPr>
          <p:cNvSpPr txBox="1">
            <a:spLocks/>
          </p:cNvSpPr>
          <p:nvPr/>
        </p:nvSpPr>
        <p:spPr>
          <a:xfrm>
            <a:off x="485774" y="1320609"/>
            <a:ext cx="8980954" cy="46650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kern="1200" dirty="0">
                <a:solidFill>
                  <a:schemeClr val="tx1"/>
                </a:solidFill>
                <a:effectLst/>
                <a:latin typeface="+mn-lt"/>
                <a:ea typeface="+mn-ea"/>
                <a:cs typeface="+mn-cs"/>
              </a:rPr>
              <a:t>Some policies that don’t necessarily apply to every project: </a:t>
            </a:r>
          </a:p>
          <a:p>
            <a:r>
              <a:rPr lang="en-US" sz="3200" kern="1200" dirty="0">
                <a:solidFill>
                  <a:schemeClr val="bg1">
                    <a:lumMod val="50000"/>
                  </a:schemeClr>
                </a:solidFill>
                <a:effectLst/>
                <a:latin typeface="+mn-lt"/>
                <a:ea typeface="+mn-ea"/>
                <a:cs typeface="+mn-cs"/>
              </a:rPr>
              <a:t>7.1 Stream Crossing Replacement Policy</a:t>
            </a:r>
          </a:p>
          <a:p>
            <a:r>
              <a:rPr lang="en-US" sz="3200" kern="1200" dirty="0">
                <a:solidFill>
                  <a:schemeClr val="bg1">
                    <a:lumMod val="50000"/>
                  </a:schemeClr>
                </a:solidFill>
                <a:effectLst/>
                <a:latin typeface="+mn-lt"/>
                <a:ea typeface="+mn-ea"/>
                <a:cs typeface="+mn-cs"/>
              </a:rPr>
              <a:t>7.2 Driving Surface Aggregate</a:t>
            </a:r>
          </a:p>
          <a:p>
            <a:r>
              <a:rPr lang="en-US" sz="3200" dirty="0">
                <a:solidFill>
                  <a:schemeClr val="bg1">
                    <a:lumMod val="50000"/>
                  </a:schemeClr>
                </a:solidFill>
              </a:rPr>
              <a:t>7.3 Full Depth Reclamation</a:t>
            </a:r>
          </a:p>
          <a:p>
            <a:r>
              <a:rPr lang="en-US" sz="3200" dirty="0">
                <a:solidFill>
                  <a:schemeClr val="bg1">
                    <a:lumMod val="50000"/>
                  </a:schemeClr>
                </a:solidFill>
              </a:rPr>
              <a:t>7.4 LVR Policies</a:t>
            </a:r>
          </a:p>
          <a:p>
            <a:r>
              <a:rPr lang="en-US" sz="3200" b="1" dirty="0">
                <a:solidFill>
                  <a:srgbClr val="00B0F0"/>
                </a:solidFill>
              </a:rPr>
              <a:t>7.5 Traffic Counts</a:t>
            </a:r>
          </a:p>
          <a:p>
            <a:pPr marL="0" lvl="0" indent="0">
              <a:buNone/>
            </a:pPr>
            <a:endParaRPr lang="en-US" sz="3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355209706"/>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7.5 Traffic Counts</a:t>
            </a:r>
          </a:p>
        </p:txBody>
      </p:sp>
      <p:sp>
        <p:nvSpPr>
          <p:cNvPr id="4" name="TextBox 3">
            <a:extLst>
              <a:ext uri="{FF2B5EF4-FFF2-40B4-BE49-F238E27FC236}">
                <a16:creationId xmlns:a16="http://schemas.microsoft.com/office/drawing/2014/main" id="{5E5C3CB8-E88B-7C0B-0561-328741C17039}"/>
              </a:ext>
            </a:extLst>
          </p:cNvPr>
          <p:cNvSpPr txBox="1"/>
          <p:nvPr/>
        </p:nvSpPr>
        <p:spPr>
          <a:xfrm>
            <a:off x="425302" y="1382286"/>
            <a:ext cx="8305800" cy="4093428"/>
          </a:xfrm>
          <a:prstGeom prst="rect">
            <a:avLst/>
          </a:prstGeom>
          <a:noFill/>
        </p:spPr>
        <p:txBody>
          <a:bodyPr wrap="square" rtlCol="0">
            <a:spAutoFit/>
          </a:bodyPr>
          <a:lstStyle/>
          <a:p>
            <a:r>
              <a:rPr lang="en-US" sz="3200" b="1" u="sng" dirty="0">
                <a:solidFill>
                  <a:srgbClr val="00B0F0"/>
                </a:solidFill>
              </a:rPr>
              <a:t>DGLVR Law:</a:t>
            </a:r>
            <a:endParaRPr lang="en-US" sz="2800" dirty="0">
              <a:solidFill>
                <a:srgbClr val="00B0F0"/>
              </a:solidFill>
            </a:endParaRPr>
          </a:p>
          <a:p>
            <a:endParaRPr lang="en-US" sz="3200" b="1" u="sng" dirty="0">
              <a:solidFill>
                <a:srgbClr val="FF0000"/>
              </a:solidFill>
            </a:endParaRPr>
          </a:p>
          <a:p>
            <a:pPr lvl="0"/>
            <a:r>
              <a:rPr lang="en-US" sz="2800" i="1" dirty="0"/>
              <a:t>“ </a:t>
            </a:r>
            <a:r>
              <a:rPr lang="en-US" sz="2800" i="1" u="sng" dirty="0"/>
              <a:t>To fund safe, efficient, and environmentally sound maintenance of sections of low volume roads that are sealed or paved </a:t>
            </a:r>
            <a:r>
              <a:rPr lang="en-US" sz="2800" b="1" i="1" u="sng" dirty="0">
                <a:solidFill>
                  <a:srgbClr val="00B0F0"/>
                </a:solidFill>
              </a:rPr>
              <a:t>with an average daily traffic count of 500 vehicles or less.</a:t>
            </a:r>
            <a:r>
              <a:rPr lang="en-US" sz="2800" b="1" i="1" dirty="0">
                <a:solidFill>
                  <a:srgbClr val="00B0F0"/>
                </a:solidFill>
              </a:rPr>
              <a:t>”</a:t>
            </a:r>
          </a:p>
          <a:p>
            <a:pPr lvl="0"/>
            <a:endParaRPr lang="en-US" sz="2800" b="1" i="1" dirty="0"/>
          </a:p>
          <a:p>
            <a:pPr lvl="0"/>
            <a:endParaRPr lang="en-US" sz="2800" b="1" i="1" dirty="0"/>
          </a:p>
          <a:p>
            <a:pPr lvl="0"/>
            <a:r>
              <a:rPr lang="en-US" sz="2800" b="1" dirty="0"/>
              <a:t>(Unpaved road do not need traffic counts!)</a:t>
            </a:r>
          </a:p>
        </p:txBody>
      </p:sp>
    </p:spTree>
    <p:extLst>
      <p:ext uri="{BB962C8B-B14F-4D97-AF65-F5344CB8AC3E}">
        <p14:creationId xmlns:p14="http://schemas.microsoft.com/office/powerpoint/2010/main" val="4107139061"/>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7.5 Traffic Counts</a:t>
            </a:r>
          </a:p>
        </p:txBody>
      </p:sp>
      <p:sp>
        <p:nvSpPr>
          <p:cNvPr id="4" name="TextBox 3">
            <a:extLst>
              <a:ext uri="{FF2B5EF4-FFF2-40B4-BE49-F238E27FC236}">
                <a16:creationId xmlns:a16="http://schemas.microsoft.com/office/drawing/2014/main" id="{5E5C3CB8-E88B-7C0B-0561-328741C17039}"/>
              </a:ext>
            </a:extLst>
          </p:cNvPr>
          <p:cNvSpPr txBox="1"/>
          <p:nvPr/>
        </p:nvSpPr>
        <p:spPr>
          <a:xfrm>
            <a:off x="425301" y="1382286"/>
            <a:ext cx="10085293" cy="3170099"/>
          </a:xfrm>
          <a:prstGeom prst="rect">
            <a:avLst/>
          </a:prstGeom>
          <a:noFill/>
        </p:spPr>
        <p:txBody>
          <a:bodyPr wrap="square" rtlCol="0">
            <a:spAutoFit/>
          </a:bodyPr>
          <a:lstStyle/>
          <a:p>
            <a:pPr marL="0" lvl="0" indent="0">
              <a:buNone/>
            </a:pPr>
            <a:r>
              <a:rPr lang="en-US" sz="3200" b="1" u="sng" kern="1200" dirty="0">
                <a:solidFill>
                  <a:schemeClr val="tx1"/>
                </a:solidFill>
                <a:effectLst/>
                <a:latin typeface="+mn-lt"/>
                <a:ea typeface="+mn-ea"/>
                <a:cs typeface="+mn-cs"/>
              </a:rPr>
              <a:t>Responsibility</a:t>
            </a:r>
          </a:p>
          <a:p>
            <a:pPr marL="457200" lvl="0" indent="-457200">
              <a:buFont typeface="Arial" panose="020B0604020202020204" pitchFamily="34" charset="0"/>
              <a:buChar char="•"/>
            </a:pPr>
            <a:r>
              <a:rPr lang="en-US" sz="2800" dirty="0"/>
              <a:t>Applicant is responsible for providing traffic counts </a:t>
            </a:r>
            <a:r>
              <a:rPr lang="en-US" sz="2800" u="sng" dirty="0"/>
              <a:t>before a contract can be signed</a:t>
            </a:r>
            <a:r>
              <a:rPr lang="en-US" sz="2800" dirty="0"/>
              <a:t>.</a:t>
            </a:r>
          </a:p>
          <a:p>
            <a:pPr marL="457200" lvl="0" indent="-457200">
              <a:buFont typeface="Arial" panose="020B0604020202020204" pitchFamily="34" charset="0"/>
              <a:buChar char="•"/>
            </a:pPr>
            <a:endParaRPr lang="en-US" sz="2800" dirty="0"/>
          </a:p>
          <a:p>
            <a:pPr marL="457200" lvl="0" indent="-457200">
              <a:buFont typeface="Arial" panose="020B0604020202020204" pitchFamily="34" charset="0"/>
              <a:buChar char="•"/>
            </a:pPr>
            <a:r>
              <a:rPr lang="en-US" sz="2800" dirty="0"/>
              <a:t>Conservation District is responsible for verifying that a count exists, and that the count meets the criteria established in state and local policy.  </a:t>
            </a:r>
          </a:p>
        </p:txBody>
      </p:sp>
    </p:spTree>
    <p:extLst>
      <p:ext uri="{BB962C8B-B14F-4D97-AF65-F5344CB8AC3E}">
        <p14:creationId xmlns:p14="http://schemas.microsoft.com/office/powerpoint/2010/main" val="2322228709"/>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7.5 Traffic Counts</a:t>
            </a:r>
          </a:p>
        </p:txBody>
      </p:sp>
      <p:sp>
        <p:nvSpPr>
          <p:cNvPr id="4" name="TextBox 3">
            <a:extLst>
              <a:ext uri="{FF2B5EF4-FFF2-40B4-BE49-F238E27FC236}">
                <a16:creationId xmlns:a16="http://schemas.microsoft.com/office/drawing/2014/main" id="{5E5C3CB8-E88B-7C0B-0561-328741C17039}"/>
              </a:ext>
            </a:extLst>
          </p:cNvPr>
          <p:cNvSpPr txBox="1"/>
          <p:nvPr/>
        </p:nvSpPr>
        <p:spPr>
          <a:xfrm>
            <a:off x="425301" y="1382286"/>
            <a:ext cx="10085293" cy="3600986"/>
          </a:xfrm>
          <a:prstGeom prst="rect">
            <a:avLst/>
          </a:prstGeom>
          <a:noFill/>
        </p:spPr>
        <p:txBody>
          <a:bodyPr wrap="square" rtlCol="0">
            <a:spAutoFit/>
          </a:bodyPr>
          <a:lstStyle/>
          <a:p>
            <a:pPr marL="0" lvl="0" indent="0">
              <a:buNone/>
            </a:pPr>
            <a:r>
              <a:rPr lang="en-US" sz="3200" b="1" u="sng" kern="1200" dirty="0">
                <a:solidFill>
                  <a:schemeClr val="tx1"/>
                </a:solidFill>
                <a:effectLst/>
                <a:latin typeface="+mn-lt"/>
                <a:ea typeface="+mn-ea"/>
                <a:cs typeface="+mn-cs"/>
              </a:rPr>
              <a:t>Traffic Count Methods</a:t>
            </a:r>
          </a:p>
          <a:p>
            <a:pPr marL="457200" lvl="0" indent="-457200"/>
            <a:r>
              <a:rPr lang="en-US" sz="3200" b="1" dirty="0"/>
              <a:t>Use existing data.</a:t>
            </a:r>
          </a:p>
          <a:p>
            <a:pPr marL="457200" lvl="0" indent="-457200"/>
            <a:r>
              <a:rPr lang="en-US" sz="3200" b="1" dirty="0"/>
              <a:t>Level 1 count (2 hour).</a:t>
            </a:r>
          </a:p>
          <a:p>
            <a:pPr marL="457200" lvl="0" indent="-457200"/>
            <a:r>
              <a:rPr lang="en-US" sz="3200" b="1" dirty="0"/>
              <a:t>Level 2 count (24 hour).</a:t>
            </a:r>
          </a:p>
          <a:p>
            <a:pPr marL="457200" lvl="0" indent="-457200"/>
            <a:endParaRPr lang="en-US" sz="3600" b="1" dirty="0"/>
          </a:p>
          <a:p>
            <a:pPr lvl="0"/>
            <a:r>
              <a:rPr lang="en-US" sz="3200" i="1" dirty="0"/>
              <a:t>This policy sets the minimum statewide Program standard.  Your County can enact stricter count standards.</a:t>
            </a:r>
          </a:p>
        </p:txBody>
      </p:sp>
    </p:spTree>
    <p:extLst>
      <p:ext uri="{BB962C8B-B14F-4D97-AF65-F5344CB8AC3E}">
        <p14:creationId xmlns:p14="http://schemas.microsoft.com/office/powerpoint/2010/main" val="1275522243"/>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7.5 Traffic Counts – Existing Data</a:t>
            </a:r>
          </a:p>
        </p:txBody>
      </p:sp>
      <p:pic>
        <p:nvPicPr>
          <p:cNvPr id="24" name="Picture 23">
            <a:extLst>
              <a:ext uri="{FF2B5EF4-FFF2-40B4-BE49-F238E27FC236}">
                <a16:creationId xmlns:a16="http://schemas.microsoft.com/office/drawing/2014/main" id="{A48FA262-1968-A981-BE46-40DDC1DAA2C2}"/>
              </a:ext>
            </a:extLst>
          </p:cNvPr>
          <p:cNvPicPr>
            <a:picLocks noChangeAspect="1"/>
          </p:cNvPicPr>
          <p:nvPr/>
        </p:nvPicPr>
        <p:blipFill>
          <a:blip r:embed="rId3"/>
          <a:stretch>
            <a:fillRect/>
          </a:stretch>
        </p:blipFill>
        <p:spPr>
          <a:xfrm>
            <a:off x="898899" y="1205271"/>
            <a:ext cx="7762875" cy="5524500"/>
          </a:xfrm>
          <a:prstGeom prst="rect">
            <a:avLst/>
          </a:prstGeom>
          <a:ln w="57150">
            <a:solidFill>
              <a:schemeClr val="tx1"/>
            </a:solidFill>
          </a:ln>
        </p:spPr>
      </p:pic>
      <p:sp>
        <p:nvSpPr>
          <p:cNvPr id="25" name="Rectangle 24">
            <a:extLst>
              <a:ext uri="{FF2B5EF4-FFF2-40B4-BE49-F238E27FC236}">
                <a16:creationId xmlns:a16="http://schemas.microsoft.com/office/drawing/2014/main" id="{89646850-6C4D-9E4A-991D-DE8847E96C4F}"/>
              </a:ext>
            </a:extLst>
          </p:cNvPr>
          <p:cNvSpPr/>
          <p:nvPr/>
        </p:nvSpPr>
        <p:spPr>
          <a:xfrm>
            <a:off x="5744133" y="2236453"/>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600</a:t>
            </a:r>
          </a:p>
        </p:txBody>
      </p:sp>
      <p:sp>
        <p:nvSpPr>
          <p:cNvPr id="26" name="Rectangle 25">
            <a:extLst>
              <a:ext uri="{FF2B5EF4-FFF2-40B4-BE49-F238E27FC236}">
                <a16:creationId xmlns:a16="http://schemas.microsoft.com/office/drawing/2014/main" id="{4137BAA1-E280-79D6-B0E3-45542D1E5FB9}"/>
              </a:ext>
            </a:extLst>
          </p:cNvPr>
          <p:cNvSpPr/>
          <p:nvPr/>
        </p:nvSpPr>
        <p:spPr>
          <a:xfrm>
            <a:off x="3229533" y="2982240"/>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300</a:t>
            </a:r>
          </a:p>
        </p:txBody>
      </p:sp>
      <p:sp>
        <p:nvSpPr>
          <p:cNvPr id="27" name="Rectangle 26">
            <a:extLst>
              <a:ext uri="{FF2B5EF4-FFF2-40B4-BE49-F238E27FC236}">
                <a16:creationId xmlns:a16="http://schemas.microsoft.com/office/drawing/2014/main" id="{4C52011E-0488-C694-FFF3-CA1DC8BB4A12}"/>
              </a:ext>
            </a:extLst>
          </p:cNvPr>
          <p:cNvSpPr/>
          <p:nvPr/>
        </p:nvSpPr>
        <p:spPr>
          <a:xfrm>
            <a:off x="2010333" y="3765289"/>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250</a:t>
            </a:r>
          </a:p>
        </p:txBody>
      </p:sp>
      <p:sp>
        <p:nvSpPr>
          <p:cNvPr id="28" name="Rectangle 27">
            <a:extLst>
              <a:ext uri="{FF2B5EF4-FFF2-40B4-BE49-F238E27FC236}">
                <a16:creationId xmlns:a16="http://schemas.microsoft.com/office/drawing/2014/main" id="{4BC61FEC-726D-A60C-271A-CBC310D4C696}"/>
              </a:ext>
            </a:extLst>
          </p:cNvPr>
          <p:cNvSpPr/>
          <p:nvPr/>
        </p:nvSpPr>
        <p:spPr>
          <a:xfrm>
            <a:off x="2325908" y="2362623"/>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250</a:t>
            </a:r>
          </a:p>
        </p:txBody>
      </p:sp>
      <p:sp>
        <p:nvSpPr>
          <p:cNvPr id="29" name="Rectangle 28">
            <a:extLst>
              <a:ext uri="{FF2B5EF4-FFF2-40B4-BE49-F238E27FC236}">
                <a16:creationId xmlns:a16="http://schemas.microsoft.com/office/drawing/2014/main" id="{74997201-97AA-F2C3-E8A5-434FC9D4E26E}"/>
              </a:ext>
            </a:extLst>
          </p:cNvPr>
          <p:cNvSpPr/>
          <p:nvPr/>
        </p:nvSpPr>
        <p:spPr>
          <a:xfrm>
            <a:off x="5134533" y="4894239"/>
            <a:ext cx="68580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2000</a:t>
            </a:r>
          </a:p>
        </p:txBody>
      </p:sp>
      <p:sp>
        <p:nvSpPr>
          <p:cNvPr id="30" name="Rectangle 29">
            <a:extLst>
              <a:ext uri="{FF2B5EF4-FFF2-40B4-BE49-F238E27FC236}">
                <a16:creationId xmlns:a16="http://schemas.microsoft.com/office/drawing/2014/main" id="{ECAA753F-EBA1-F2E8-FDB4-39F1FFC5BD70}"/>
              </a:ext>
            </a:extLst>
          </p:cNvPr>
          <p:cNvSpPr/>
          <p:nvPr/>
        </p:nvSpPr>
        <p:spPr>
          <a:xfrm>
            <a:off x="3504058" y="1599171"/>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150</a:t>
            </a:r>
          </a:p>
        </p:txBody>
      </p:sp>
      <p:sp>
        <p:nvSpPr>
          <p:cNvPr id="31" name="TextBox 30">
            <a:extLst>
              <a:ext uri="{FF2B5EF4-FFF2-40B4-BE49-F238E27FC236}">
                <a16:creationId xmlns:a16="http://schemas.microsoft.com/office/drawing/2014/main" id="{E7B3C8A5-B812-C409-DA8E-65B581A821BA}"/>
              </a:ext>
            </a:extLst>
          </p:cNvPr>
          <p:cNvSpPr txBox="1"/>
          <p:nvPr/>
        </p:nvSpPr>
        <p:spPr>
          <a:xfrm rot="20199027">
            <a:off x="3205759" y="6001888"/>
            <a:ext cx="1694695" cy="461665"/>
          </a:xfrm>
          <a:prstGeom prst="rect">
            <a:avLst/>
          </a:prstGeom>
          <a:noFill/>
        </p:spPr>
        <p:txBody>
          <a:bodyPr wrap="none" rtlCol="0">
            <a:spAutoFit/>
          </a:bodyPr>
          <a:lstStyle/>
          <a:p>
            <a:r>
              <a:rPr lang="en-US" sz="2400" b="1" dirty="0">
                <a:solidFill>
                  <a:srgbClr val="FF0000"/>
                </a:solidFill>
              </a:rPr>
              <a:t>99/220/322</a:t>
            </a:r>
          </a:p>
        </p:txBody>
      </p:sp>
      <p:sp>
        <p:nvSpPr>
          <p:cNvPr id="32" name="TextBox 31">
            <a:extLst>
              <a:ext uri="{FF2B5EF4-FFF2-40B4-BE49-F238E27FC236}">
                <a16:creationId xmlns:a16="http://schemas.microsoft.com/office/drawing/2014/main" id="{FE1F7D7E-8C26-133F-79A5-4A0F28D863C1}"/>
              </a:ext>
            </a:extLst>
          </p:cNvPr>
          <p:cNvSpPr txBox="1"/>
          <p:nvPr/>
        </p:nvSpPr>
        <p:spPr>
          <a:xfrm>
            <a:off x="295833" y="6377889"/>
            <a:ext cx="1459054" cy="461665"/>
          </a:xfrm>
          <a:prstGeom prst="rect">
            <a:avLst/>
          </a:prstGeom>
          <a:solidFill>
            <a:schemeClr val="bg1"/>
          </a:solidFill>
        </p:spPr>
        <p:txBody>
          <a:bodyPr wrap="none" rtlCol="0">
            <a:spAutoFit/>
          </a:bodyPr>
          <a:lstStyle/>
          <a:p>
            <a:r>
              <a:rPr lang="en-US" sz="2400" b="1" dirty="0">
                <a:solidFill>
                  <a:srgbClr val="FF0000"/>
                </a:solidFill>
              </a:rPr>
              <a:t>P. Matilda</a:t>
            </a:r>
          </a:p>
        </p:txBody>
      </p:sp>
      <p:sp>
        <p:nvSpPr>
          <p:cNvPr id="33" name="TextBox 32">
            <a:extLst>
              <a:ext uri="{FF2B5EF4-FFF2-40B4-BE49-F238E27FC236}">
                <a16:creationId xmlns:a16="http://schemas.microsoft.com/office/drawing/2014/main" id="{F27CEDA3-91C1-B50A-4AFA-14470AC2621E}"/>
              </a:ext>
            </a:extLst>
          </p:cNvPr>
          <p:cNvSpPr txBox="1"/>
          <p:nvPr/>
        </p:nvSpPr>
        <p:spPr>
          <a:xfrm>
            <a:off x="4871305" y="5744430"/>
            <a:ext cx="1300805" cy="461665"/>
          </a:xfrm>
          <a:prstGeom prst="rect">
            <a:avLst/>
          </a:prstGeom>
          <a:noFill/>
        </p:spPr>
        <p:txBody>
          <a:bodyPr wrap="none" rtlCol="0">
            <a:spAutoFit/>
          </a:bodyPr>
          <a:lstStyle/>
          <a:p>
            <a:r>
              <a:rPr lang="en-US" sz="2400" b="1" dirty="0">
                <a:solidFill>
                  <a:srgbClr val="FF0000"/>
                </a:solidFill>
              </a:rPr>
              <a:t>“</a:t>
            </a:r>
            <a:r>
              <a:rPr lang="en-US" sz="2400" b="1" dirty="0" err="1">
                <a:solidFill>
                  <a:srgbClr val="FF0000"/>
                </a:solidFill>
              </a:rPr>
              <a:t>skytop</a:t>
            </a:r>
            <a:r>
              <a:rPr lang="en-US" sz="2400" b="1" dirty="0">
                <a:solidFill>
                  <a:srgbClr val="FF0000"/>
                </a:solidFill>
              </a:rPr>
              <a:t>”</a:t>
            </a:r>
          </a:p>
        </p:txBody>
      </p:sp>
      <p:sp>
        <p:nvSpPr>
          <p:cNvPr id="34" name="TextBox 33">
            <a:extLst>
              <a:ext uri="{FF2B5EF4-FFF2-40B4-BE49-F238E27FC236}">
                <a16:creationId xmlns:a16="http://schemas.microsoft.com/office/drawing/2014/main" id="{D0730B68-55E1-A85A-6634-520F47A4737F}"/>
              </a:ext>
            </a:extLst>
          </p:cNvPr>
          <p:cNvSpPr txBox="1"/>
          <p:nvPr/>
        </p:nvSpPr>
        <p:spPr>
          <a:xfrm>
            <a:off x="6917467" y="6396335"/>
            <a:ext cx="1521442" cy="461665"/>
          </a:xfrm>
          <a:prstGeom prst="rect">
            <a:avLst/>
          </a:prstGeom>
          <a:solidFill>
            <a:schemeClr val="bg1"/>
          </a:solidFill>
        </p:spPr>
        <p:txBody>
          <a:bodyPr wrap="none" rtlCol="0">
            <a:spAutoFit/>
          </a:bodyPr>
          <a:lstStyle/>
          <a:p>
            <a:r>
              <a:rPr lang="en-US" sz="2400" b="1" dirty="0">
                <a:solidFill>
                  <a:srgbClr val="FF0000"/>
                </a:solidFill>
              </a:rPr>
              <a:t>St. College</a:t>
            </a:r>
          </a:p>
        </p:txBody>
      </p:sp>
      <p:sp>
        <p:nvSpPr>
          <p:cNvPr id="35" name="Rectangle 34">
            <a:extLst>
              <a:ext uri="{FF2B5EF4-FFF2-40B4-BE49-F238E27FC236}">
                <a16:creationId xmlns:a16="http://schemas.microsoft.com/office/drawing/2014/main" id="{A114C68D-39FE-9A64-A56B-C4BD84077269}"/>
              </a:ext>
            </a:extLst>
          </p:cNvPr>
          <p:cNvSpPr/>
          <p:nvPr/>
        </p:nvSpPr>
        <p:spPr>
          <a:xfrm>
            <a:off x="5104053" y="1274789"/>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200</a:t>
            </a:r>
          </a:p>
        </p:txBody>
      </p:sp>
      <p:sp>
        <p:nvSpPr>
          <p:cNvPr id="36" name="Rectangle 35">
            <a:extLst>
              <a:ext uri="{FF2B5EF4-FFF2-40B4-BE49-F238E27FC236}">
                <a16:creationId xmlns:a16="http://schemas.microsoft.com/office/drawing/2014/main" id="{5E733CC1-211E-9C06-D618-DA3A9EFF0D95}"/>
              </a:ext>
            </a:extLst>
          </p:cNvPr>
          <p:cNvSpPr/>
          <p:nvPr/>
        </p:nvSpPr>
        <p:spPr>
          <a:xfrm>
            <a:off x="6506133" y="3765289"/>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850</a:t>
            </a:r>
          </a:p>
        </p:txBody>
      </p:sp>
    </p:spTree>
    <p:extLst>
      <p:ext uri="{BB962C8B-B14F-4D97-AF65-F5344CB8AC3E}">
        <p14:creationId xmlns:p14="http://schemas.microsoft.com/office/powerpoint/2010/main" val="3670034803"/>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7.5 Traffic Counts – Existing Data</a:t>
            </a:r>
          </a:p>
        </p:txBody>
      </p:sp>
      <p:pic>
        <p:nvPicPr>
          <p:cNvPr id="4" name="Picture 3">
            <a:extLst>
              <a:ext uri="{FF2B5EF4-FFF2-40B4-BE49-F238E27FC236}">
                <a16:creationId xmlns:a16="http://schemas.microsoft.com/office/drawing/2014/main" id="{F9EA5476-3FAC-CEA9-0848-ED696519578D}"/>
              </a:ext>
            </a:extLst>
          </p:cNvPr>
          <p:cNvPicPr>
            <a:picLocks noChangeAspect="1"/>
          </p:cNvPicPr>
          <p:nvPr/>
        </p:nvPicPr>
        <p:blipFill>
          <a:blip r:embed="rId3"/>
          <a:stretch>
            <a:fillRect/>
          </a:stretch>
        </p:blipFill>
        <p:spPr>
          <a:xfrm>
            <a:off x="898899" y="1194056"/>
            <a:ext cx="7762875" cy="5524500"/>
          </a:xfrm>
          <a:prstGeom prst="rect">
            <a:avLst/>
          </a:prstGeom>
          <a:ln w="57150">
            <a:solidFill>
              <a:schemeClr val="tx1"/>
            </a:solidFill>
          </a:ln>
        </p:spPr>
      </p:pic>
      <p:sp>
        <p:nvSpPr>
          <p:cNvPr id="5" name="Rectangle 4">
            <a:extLst>
              <a:ext uri="{FF2B5EF4-FFF2-40B4-BE49-F238E27FC236}">
                <a16:creationId xmlns:a16="http://schemas.microsoft.com/office/drawing/2014/main" id="{AB82983F-A1E7-63F7-1A30-4DDB0FBDAC3A}"/>
              </a:ext>
            </a:extLst>
          </p:cNvPr>
          <p:cNvSpPr/>
          <p:nvPr/>
        </p:nvSpPr>
        <p:spPr>
          <a:xfrm>
            <a:off x="5744133" y="2225238"/>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600</a:t>
            </a:r>
          </a:p>
        </p:txBody>
      </p:sp>
      <p:sp>
        <p:nvSpPr>
          <p:cNvPr id="6" name="Rectangle 5">
            <a:extLst>
              <a:ext uri="{FF2B5EF4-FFF2-40B4-BE49-F238E27FC236}">
                <a16:creationId xmlns:a16="http://schemas.microsoft.com/office/drawing/2014/main" id="{196F7660-7785-3B3F-E743-1810F23D665C}"/>
              </a:ext>
            </a:extLst>
          </p:cNvPr>
          <p:cNvSpPr/>
          <p:nvPr/>
        </p:nvSpPr>
        <p:spPr>
          <a:xfrm>
            <a:off x="3229533" y="2971025"/>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300</a:t>
            </a:r>
          </a:p>
        </p:txBody>
      </p:sp>
      <p:sp>
        <p:nvSpPr>
          <p:cNvPr id="7" name="Rectangle 6">
            <a:extLst>
              <a:ext uri="{FF2B5EF4-FFF2-40B4-BE49-F238E27FC236}">
                <a16:creationId xmlns:a16="http://schemas.microsoft.com/office/drawing/2014/main" id="{6BAFA45E-F84C-D418-5D1C-92D41543D1CC}"/>
              </a:ext>
            </a:extLst>
          </p:cNvPr>
          <p:cNvSpPr/>
          <p:nvPr/>
        </p:nvSpPr>
        <p:spPr>
          <a:xfrm>
            <a:off x="2010333" y="3754074"/>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250</a:t>
            </a:r>
          </a:p>
        </p:txBody>
      </p:sp>
      <p:sp>
        <p:nvSpPr>
          <p:cNvPr id="8" name="Rectangle 7">
            <a:extLst>
              <a:ext uri="{FF2B5EF4-FFF2-40B4-BE49-F238E27FC236}">
                <a16:creationId xmlns:a16="http://schemas.microsoft.com/office/drawing/2014/main" id="{62C81734-7F8C-7859-173E-01A23CC6AC6C}"/>
              </a:ext>
            </a:extLst>
          </p:cNvPr>
          <p:cNvSpPr/>
          <p:nvPr/>
        </p:nvSpPr>
        <p:spPr>
          <a:xfrm>
            <a:off x="2325908" y="2351408"/>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250</a:t>
            </a:r>
          </a:p>
        </p:txBody>
      </p:sp>
      <p:sp>
        <p:nvSpPr>
          <p:cNvPr id="9" name="Rectangle 8">
            <a:extLst>
              <a:ext uri="{FF2B5EF4-FFF2-40B4-BE49-F238E27FC236}">
                <a16:creationId xmlns:a16="http://schemas.microsoft.com/office/drawing/2014/main" id="{0295D1A5-CF09-E4CD-92E3-4C5DF2896DF5}"/>
              </a:ext>
            </a:extLst>
          </p:cNvPr>
          <p:cNvSpPr/>
          <p:nvPr/>
        </p:nvSpPr>
        <p:spPr>
          <a:xfrm>
            <a:off x="5134533" y="4883024"/>
            <a:ext cx="68580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2000</a:t>
            </a:r>
          </a:p>
        </p:txBody>
      </p:sp>
      <p:sp>
        <p:nvSpPr>
          <p:cNvPr id="11" name="Rectangle 10">
            <a:extLst>
              <a:ext uri="{FF2B5EF4-FFF2-40B4-BE49-F238E27FC236}">
                <a16:creationId xmlns:a16="http://schemas.microsoft.com/office/drawing/2014/main" id="{DC95653B-86EF-AB02-576C-4E71D50B9059}"/>
              </a:ext>
            </a:extLst>
          </p:cNvPr>
          <p:cNvSpPr/>
          <p:nvPr/>
        </p:nvSpPr>
        <p:spPr>
          <a:xfrm>
            <a:off x="3504058" y="1587956"/>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150</a:t>
            </a:r>
          </a:p>
        </p:txBody>
      </p:sp>
      <p:sp>
        <p:nvSpPr>
          <p:cNvPr id="13" name="TextBox 12">
            <a:extLst>
              <a:ext uri="{FF2B5EF4-FFF2-40B4-BE49-F238E27FC236}">
                <a16:creationId xmlns:a16="http://schemas.microsoft.com/office/drawing/2014/main" id="{F630E2F2-289D-35FA-AD80-20437751F0B6}"/>
              </a:ext>
            </a:extLst>
          </p:cNvPr>
          <p:cNvSpPr txBox="1"/>
          <p:nvPr/>
        </p:nvSpPr>
        <p:spPr>
          <a:xfrm rot="20199027">
            <a:off x="3205759" y="5990673"/>
            <a:ext cx="169469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99/220/322</a:t>
            </a:r>
          </a:p>
        </p:txBody>
      </p:sp>
      <p:sp>
        <p:nvSpPr>
          <p:cNvPr id="15" name="TextBox 14">
            <a:extLst>
              <a:ext uri="{FF2B5EF4-FFF2-40B4-BE49-F238E27FC236}">
                <a16:creationId xmlns:a16="http://schemas.microsoft.com/office/drawing/2014/main" id="{9CEAA361-967D-138F-F8CE-495FFF6C72C1}"/>
              </a:ext>
            </a:extLst>
          </p:cNvPr>
          <p:cNvSpPr txBox="1"/>
          <p:nvPr/>
        </p:nvSpPr>
        <p:spPr>
          <a:xfrm>
            <a:off x="295833" y="6366674"/>
            <a:ext cx="1459054" cy="46166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P. Matilda</a:t>
            </a:r>
          </a:p>
        </p:txBody>
      </p:sp>
      <p:sp>
        <p:nvSpPr>
          <p:cNvPr id="17" name="TextBox 16">
            <a:extLst>
              <a:ext uri="{FF2B5EF4-FFF2-40B4-BE49-F238E27FC236}">
                <a16:creationId xmlns:a16="http://schemas.microsoft.com/office/drawing/2014/main" id="{53DCC32D-CA2C-BF03-144D-5A9ED2C43355}"/>
              </a:ext>
            </a:extLst>
          </p:cNvPr>
          <p:cNvSpPr txBox="1"/>
          <p:nvPr/>
        </p:nvSpPr>
        <p:spPr>
          <a:xfrm>
            <a:off x="4871305" y="5733215"/>
            <a:ext cx="13008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a:t>
            </a:r>
            <a:r>
              <a:rPr kumimoji="0" lang="en-US" sz="2400" b="1" i="0" u="none" strike="noStrike" kern="1200" cap="none" spc="0" normalizeH="0" baseline="0" noProof="0" dirty="0" err="1">
                <a:ln>
                  <a:noFill/>
                </a:ln>
                <a:solidFill>
                  <a:srgbClr val="FF0000"/>
                </a:solidFill>
                <a:effectLst/>
                <a:uLnTx/>
                <a:uFillTx/>
                <a:latin typeface="Calibri"/>
                <a:ea typeface="+mn-ea"/>
                <a:cs typeface="+mn-cs"/>
              </a:rPr>
              <a:t>skytop</a:t>
            </a:r>
            <a:r>
              <a:rPr kumimoji="0" lang="en-US" sz="2400" b="1" i="0" u="none" strike="noStrike" kern="1200" cap="none" spc="0" normalizeH="0" baseline="0" noProof="0" dirty="0">
                <a:ln>
                  <a:noFill/>
                </a:ln>
                <a:solidFill>
                  <a:srgbClr val="FF0000"/>
                </a:solidFill>
                <a:effectLst/>
                <a:uLnTx/>
                <a:uFillTx/>
                <a:latin typeface="Calibri"/>
                <a:ea typeface="+mn-ea"/>
                <a:cs typeface="+mn-cs"/>
              </a:rPr>
              <a:t>”</a:t>
            </a:r>
          </a:p>
        </p:txBody>
      </p:sp>
      <p:sp>
        <p:nvSpPr>
          <p:cNvPr id="18" name="TextBox 17">
            <a:extLst>
              <a:ext uri="{FF2B5EF4-FFF2-40B4-BE49-F238E27FC236}">
                <a16:creationId xmlns:a16="http://schemas.microsoft.com/office/drawing/2014/main" id="{D9E1B78D-1E76-C9CF-01C9-7D53B560EEAF}"/>
              </a:ext>
            </a:extLst>
          </p:cNvPr>
          <p:cNvSpPr txBox="1"/>
          <p:nvPr/>
        </p:nvSpPr>
        <p:spPr>
          <a:xfrm>
            <a:off x="6917467" y="6385120"/>
            <a:ext cx="1521442" cy="46166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St. College</a:t>
            </a:r>
          </a:p>
        </p:txBody>
      </p:sp>
      <p:sp>
        <p:nvSpPr>
          <p:cNvPr id="19" name="Rectangle 18">
            <a:extLst>
              <a:ext uri="{FF2B5EF4-FFF2-40B4-BE49-F238E27FC236}">
                <a16:creationId xmlns:a16="http://schemas.microsoft.com/office/drawing/2014/main" id="{2176A4E0-5920-CB6E-4353-D1495DF8A92F}"/>
              </a:ext>
            </a:extLst>
          </p:cNvPr>
          <p:cNvSpPr/>
          <p:nvPr/>
        </p:nvSpPr>
        <p:spPr>
          <a:xfrm>
            <a:off x="5104053" y="1263574"/>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200</a:t>
            </a:r>
          </a:p>
        </p:txBody>
      </p:sp>
      <p:sp>
        <p:nvSpPr>
          <p:cNvPr id="20" name="Freeform 26">
            <a:extLst>
              <a:ext uri="{FF2B5EF4-FFF2-40B4-BE49-F238E27FC236}">
                <a16:creationId xmlns:a16="http://schemas.microsoft.com/office/drawing/2014/main" id="{8E329793-8EA4-8819-7C0C-887DF101E137}"/>
              </a:ext>
            </a:extLst>
          </p:cNvPr>
          <p:cNvSpPr/>
          <p:nvPr/>
        </p:nvSpPr>
        <p:spPr>
          <a:xfrm>
            <a:off x="2515158" y="2803497"/>
            <a:ext cx="460378" cy="1276350"/>
          </a:xfrm>
          <a:custGeom>
            <a:avLst/>
            <a:gdLst>
              <a:gd name="connsiteX0" fmla="*/ 228600 w 460378"/>
              <a:gd name="connsiteY0" fmla="*/ 0 h 1276350"/>
              <a:gd name="connsiteX1" fmla="*/ 276225 w 460378"/>
              <a:gd name="connsiteY1" fmla="*/ 200025 h 1276350"/>
              <a:gd name="connsiteX2" fmla="*/ 419100 w 460378"/>
              <a:gd name="connsiteY2" fmla="*/ 457200 h 1276350"/>
              <a:gd name="connsiteX3" fmla="*/ 438150 w 460378"/>
              <a:gd name="connsiteY3" fmla="*/ 628650 h 1276350"/>
              <a:gd name="connsiteX4" fmla="*/ 133350 w 460378"/>
              <a:gd name="connsiteY4" fmla="*/ 942975 h 1276350"/>
              <a:gd name="connsiteX5" fmla="*/ 0 w 460378"/>
              <a:gd name="connsiteY5" fmla="*/ 1276350 h 127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378" h="1276350">
                <a:moveTo>
                  <a:pt x="228600" y="0"/>
                </a:moveTo>
                <a:cubicBezTo>
                  <a:pt x="236537" y="61912"/>
                  <a:pt x="244475" y="123825"/>
                  <a:pt x="276225" y="200025"/>
                </a:cubicBezTo>
                <a:cubicBezTo>
                  <a:pt x="307975" y="276225"/>
                  <a:pt x="392113" y="385763"/>
                  <a:pt x="419100" y="457200"/>
                </a:cubicBezTo>
                <a:cubicBezTo>
                  <a:pt x="446087" y="528637"/>
                  <a:pt x="485775" y="547688"/>
                  <a:pt x="438150" y="628650"/>
                </a:cubicBezTo>
                <a:cubicBezTo>
                  <a:pt x="390525" y="709613"/>
                  <a:pt x="206375" y="835025"/>
                  <a:pt x="133350" y="942975"/>
                </a:cubicBezTo>
                <a:cubicBezTo>
                  <a:pt x="60325" y="1050925"/>
                  <a:pt x="30162" y="1163637"/>
                  <a:pt x="0" y="127635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Freeform 27">
            <a:extLst>
              <a:ext uri="{FF2B5EF4-FFF2-40B4-BE49-F238E27FC236}">
                <a16:creationId xmlns:a16="http://schemas.microsoft.com/office/drawing/2014/main" id="{E2243D00-2CC7-5325-8155-187AB79DE687}"/>
              </a:ext>
            </a:extLst>
          </p:cNvPr>
          <p:cNvSpPr/>
          <p:nvPr/>
        </p:nvSpPr>
        <p:spPr>
          <a:xfrm>
            <a:off x="3467658" y="2108172"/>
            <a:ext cx="1981200" cy="341711"/>
          </a:xfrm>
          <a:custGeom>
            <a:avLst/>
            <a:gdLst>
              <a:gd name="connsiteX0" fmla="*/ 1981200 w 1981200"/>
              <a:gd name="connsiteY0" fmla="*/ 0 h 341711"/>
              <a:gd name="connsiteX1" fmla="*/ 1733550 w 1981200"/>
              <a:gd name="connsiteY1" fmla="*/ 38100 h 341711"/>
              <a:gd name="connsiteX2" fmla="*/ 1524000 w 1981200"/>
              <a:gd name="connsiteY2" fmla="*/ 9525 h 341711"/>
              <a:gd name="connsiteX3" fmla="*/ 1238250 w 1981200"/>
              <a:gd name="connsiteY3" fmla="*/ 152400 h 341711"/>
              <a:gd name="connsiteX4" fmla="*/ 638175 w 1981200"/>
              <a:gd name="connsiteY4" fmla="*/ 333375 h 341711"/>
              <a:gd name="connsiteX5" fmla="*/ 542925 w 1981200"/>
              <a:gd name="connsiteY5" fmla="*/ 295275 h 341711"/>
              <a:gd name="connsiteX6" fmla="*/ 495300 w 1981200"/>
              <a:gd name="connsiteY6" fmla="*/ 152400 h 341711"/>
              <a:gd name="connsiteX7" fmla="*/ 266700 w 1981200"/>
              <a:gd name="connsiteY7" fmla="*/ 190500 h 341711"/>
              <a:gd name="connsiteX8" fmla="*/ 0 w 1981200"/>
              <a:gd name="connsiteY8" fmla="*/ 333375 h 34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1200" h="341711">
                <a:moveTo>
                  <a:pt x="1981200" y="0"/>
                </a:moveTo>
                <a:cubicBezTo>
                  <a:pt x="1895475" y="18256"/>
                  <a:pt x="1809750" y="36513"/>
                  <a:pt x="1733550" y="38100"/>
                </a:cubicBezTo>
                <a:cubicBezTo>
                  <a:pt x="1657350" y="39687"/>
                  <a:pt x="1606550" y="-9525"/>
                  <a:pt x="1524000" y="9525"/>
                </a:cubicBezTo>
                <a:cubicBezTo>
                  <a:pt x="1441450" y="28575"/>
                  <a:pt x="1385887" y="98425"/>
                  <a:pt x="1238250" y="152400"/>
                </a:cubicBezTo>
                <a:cubicBezTo>
                  <a:pt x="1090612" y="206375"/>
                  <a:pt x="754062" y="309563"/>
                  <a:pt x="638175" y="333375"/>
                </a:cubicBezTo>
                <a:cubicBezTo>
                  <a:pt x="522288" y="357187"/>
                  <a:pt x="566737" y="325437"/>
                  <a:pt x="542925" y="295275"/>
                </a:cubicBezTo>
                <a:cubicBezTo>
                  <a:pt x="519113" y="265113"/>
                  <a:pt x="541337" y="169862"/>
                  <a:pt x="495300" y="152400"/>
                </a:cubicBezTo>
                <a:cubicBezTo>
                  <a:pt x="449263" y="134938"/>
                  <a:pt x="349250" y="160337"/>
                  <a:pt x="266700" y="190500"/>
                </a:cubicBezTo>
                <a:cubicBezTo>
                  <a:pt x="184150" y="220663"/>
                  <a:pt x="92075" y="277019"/>
                  <a:pt x="0" y="333375"/>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E6E078BE-48EE-87E3-9E52-239A100382DC}"/>
              </a:ext>
            </a:extLst>
          </p:cNvPr>
          <p:cNvSpPr/>
          <p:nvPr/>
        </p:nvSpPr>
        <p:spPr>
          <a:xfrm>
            <a:off x="6506133" y="3754074"/>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850</a:t>
            </a:r>
          </a:p>
        </p:txBody>
      </p:sp>
      <p:sp>
        <p:nvSpPr>
          <p:cNvPr id="23" name="Freeform 28">
            <a:extLst>
              <a:ext uri="{FF2B5EF4-FFF2-40B4-BE49-F238E27FC236}">
                <a16:creationId xmlns:a16="http://schemas.microsoft.com/office/drawing/2014/main" id="{F29A74D6-3EC1-1CD0-4944-CE393AC32622}"/>
              </a:ext>
            </a:extLst>
          </p:cNvPr>
          <p:cNvSpPr/>
          <p:nvPr/>
        </p:nvSpPr>
        <p:spPr>
          <a:xfrm>
            <a:off x="5995932" y="3441672"/>
            <a:ext cx="1334114" cy="2195513"/>
          </a:xfrm>
          <a:custGeom>
            <a:avLst/>
            <a:gdLst>
              <a:gd name="connsiteX0" fmla="*/ 781050 w 1074237"/>
              <a:gd name="connsiteY0" fmla="*/ 0 h 1409700"/>
              <a:gd name="connsiteX1" fmla="*/ 904875 w 1074237"/>
              <a:gd name="connsiteY1" fmla="*/ 200025 h 1409700"/>
              <a:gd name="connsiteX2" fmla="*/ 1057275 w 1074237"/>
              <a:gd name="connsiteY2" fmla="*/ 200025 h 1409700"/>
              <a:gd name="connsiteX3" fmla="*/ 1028700 w 1074237"/>
              <a:gd name="connsiteY3" fmla="*/ 323850 h 1409700"/>
              <a:gd name="connsiteX4" fmla="*/ 685800 w 1074237"/>
              <a:gd name="connsiteY4" fmla="*/ 885825 h 1409700"/>
              <a:gd name="connsiteX5" fmla="*/ 438150 w 1074237"/>
              <a:gd name="connsiteY5" fmla="*/ 1095375 h 1409700"/>
              <a:gd name="connsiteX6" fmla="*/ 0 w 1074237"/>
              <a:gd name="connsiteY6" fmla="*/ 1409700 h 1409700"/>
              <a:gd name="connsiteX0" fmla="*/ 365326 w 875346"/>
              <a:gd name="connsiteY0" fmla="*/ 0 h 2195513"/>
              <a:gd name="connsiteX1" fmla="*/ 489151 w 875346"/>
              <a:gd name="connsiteY1" fmla="*/ 200025 h 2195513"/>
              <a:gd name="connsiteX2" fmla="*/ 641551 w 875346"/>
              <a:gd name="connsiteY2" fmla="*/ 200025 h 2195513"/>
              <a:gd name="connsiteX3" fmla="*/ 612976 w 875346"/>
              <a:gd name="connsiteY3" fmla="*/ 323850 h 2195513"/>
              <a:gd name="connsiteX4" fmla="*/ 270076 w 875346"/>
              <a:gd name="connsiteY4" fmla="*/ 885825 h 2195513"/>
              <a:gd name="connsiteX5" fmla="*/ 22426 w 875346"/>
              <a:gd name="connsiteY5" fmla="*/ 1095375 h 2195513"/>
              <a:gd name="connsiteX6" fmla="*/ 855863 w 875346"/>
              <a:gd name="connsiteY6" fmla="*/ 2195513 h 2195513"/>
              <a:gd name="connsiteX0" fmla="*/ 365326 w 855863"/>
              <a:gd name="connsiteY0" fmla="*/ 0 h 2195513"/>
              <a:gd name="connsiteX1" fmla="*/ 489151 w 855863"/>
              <a:gd name="connsiteY1" fmla="*/ 200025 h 2195513"/>
              <a:gd name="connsiteX2" fmla="*/ 641551 w 855863"/>
              <a:gd name="connsiteY2" fmla="*/ 200025 h 2195513"/>
              <a:gd name="connsiteX3" fmla="*/ 612976 w 855863"/>
              <a:gd name="connsiteY3" fmla="*/ 323850 h 2195513"/>
              <a:gd name="connsiteX4" fmla="*/ 270076 w 855863"/>
              <a:gd name="connsiteY4" fmla="*/ 885825 h 2195513"/>
              <a:gd name="connsiteX5" fmla="*/ 22426 w 855863"/>
              <a:gd name="connsiteY5" fmla="*/ 1095375 h 2195513"/>
              <a:gd name="connsiteX6" fmla="*/ 855863 w 855863"/>
              <a:gd name="connsiteY6" fmla="*/ 2195513 h 2195513"/>
              <a:gd name="connsiteX0" fmla="*/ 349816 w 840353"/>
              <a:gd name="connsiteY0" fmla="*/ 0 h 2195513"/>
              <a:gd name="connsiteX1" fmla="*/ 473641 w 840353"/>
              <a:gd name="connsiteY1" fmla="*/ 200025 h 2195513"/>
              <a:gd name="connsiteX2" fmla="*/ 626041 w 840353"/>
              <a:gd name="connsiteY2" fmla="*/ 200025 h 2195513"/>
              <a:gd name="connsiteX3" fmla="*/ 597466 w 840353"/>
              <a:gd name="connsiteY3" fmla="*/ 323850 h 2195513"/>
              <a:gd name="connsiteX4" fmla="*/ 254566 w 840353"/>
              <a:gd name="connsiteY4" fmla="*/ 885825 h 2195513"/>
              <a:gd name="connsiteX5" fmla="*/ 6916 w 840353"/>
              <a:gd name="connsiteY5" fmla="*/ 1095375 h 2195513"/>
              <a:gd name="connsiteX6" fmla="*/ 530791 w 840353"/>
              <a:gd name="connsiteY6" fmla="*/ 1824038 h 2195513"/>
              <a:gd name="connsiteX7" fmla="*/ 840353 w 840353"/>
              <a:gd name="connsiteY7" fmla="*/ 2195513 h 2195513"/>
              <a:gd name="connsiteX0" fmla="*/ 344743 w 835280"/>
              <a:gd name="connsiteY0" fmla="*/ 0 h 2195513"/>
              <a:gd name="connsiteX1" fmla="*/ 468568 w 835280"/>
              <a:gd name="connsiteY1" fmla="*/ 200025 h 2195513"/>
              <a:gd name="connsiteX2" fmla="*/ 620968 w 835280"/>
              <a:gd name="connsiteY2" fmla="*/ 200025 h 2195513"/>
              <a:gd name="connsiteX3" fmla="*/ 592393 w 835280"/>
              <a:gd name="connsiteY3" fmla="*/ 323850 h 2195513"/>
              <a:gd name="connsiteX4" fmla="*/ 249493 w 835280"/>
              <a:gd name="connsiteY4" fmla="*/ 885825 h 2195513"/>
              <a:gd name="connsiteX5" fmla="*/ 1843 w 835280"/>
              <a:gd name="connsiteY5" fmla="*/ 1095375 h 2195513"/>
              <a:gd name="connsiteX6" fmla="*/ 378081 w 835280"/>
              <a:gd name="connsiteY6" fmla="*/ 1514475 h 2195513"/>
              <a:gd name="connsiteX7" fmla="*/ 525718 w 835280"/>
              <a:gd name="connsiteY7" fmla="*/ 1824038 h 2195513"/>
              <a:gd name="connsiteX8" fmla="*/ 835280 w 835280"/>
              <a:gd name="connsiteY8" fmla="*/ 2195513 h 2195513"/>
              <a:gd name="connsiteX0" fmla="*/ 853849 w 1344386"/>
              <a:gd name="connsiteY0" fmla="*/ 0 h 2195513"/>
              <a:gd name="connsiteX1" fmla="*/ 977674 w 1344386"/>
              <a:gd name="connsiteY1" fmla="*/ 200025 h 2195513"/>
              <a:gd name="connsiteX2" fmla="*/ 1130074 w 1344386"/>
              <a:gd name="connsiteY2" fmla="*/ 200025 h 2195513"/>
              <a:gd name="connsiteX3" fmla="*/ 1101499 w 1344386"/>
              <a:gd name="connsiteY3" fmla="*/ 323850 h 2195513"/>
              <a:gd name="connsiteX4" fmla="*/ 758599 w 1344386"/>
              <a:gd name="connsiteY4" fmla="*/ 885825 h 2195513"/>
              <a:gd name="connsiteX5" fmla="*/ 510949 w 1344386"/>
              <a:gd name="connsiteY5" fmla="*/ 1095375 h 2195513"/>
              <a:gd name="connsiteX6" fmla="*/ 10887 w 1344386"/>
              <a:gd name="connsiteY6" fmla="*/ 1628775 h 2195513"/>
              <a:gd name="connsiteX7" fmla="*/ 1034824 w 1344386"/>
              <a:gd name="connsiteY7" fmla="*/ 1824038 h 2195513"/>
              <a:gd name="connsiteX8" fmla="*/ 1344386 w 1344386"/>
              <a:gd name="connsiteY8" fmla="*/ 2195513 h 2195513"/>
              <a:gd name="connsiteX0" fmla="*/ 843577 w 1334114"/>
              <a:gd name="connsiteY0" fmla="*/ 0 h 2195513"/>
              <a:gd name="connsiteX1" fmla="*/ 967402 w 1334114"/>
              <a:gd name="connsiteY1" fmla="*/ 200025 h 2195513"/>
              <a:gd name="connsiteX2" fmla="*/ 1119802 w 1334114"/>
              <a:gd name="connsiteY2" fmla="*/ 200025 h 2195513"/>
              <a:gd name="connsiteX3" fmla="*/ 1091227 w 1334114"/>
              <a:gd name="connsiteY3" fmla="*/ 323850 h 2195513"/>
              <a:gd name="connsiteX4" fmla="*/ 748327 w 1334114"/>
              <a:gd name="connsiteY4" fmla="*/ 885825 h 2195513"/>
              <a:gd name="connsiteX5" fmla="*/ 500677 w 1334114"/>
              <a:gd name="connsiteY5" fmla="*/ 1095375 h 2195513"/>
              <a:gd name="connsiteX6" fmla="*/ 615 w 1334114"/>
              <a:gd name="connsiteY6" fmla="*/ 1628775 h 2195513"/>
              <a:gd name="connsiteX7" fmla="*/ 214926 w 1334114"/>
              <a:gd name="connsiteY7" fmla="*/ 1685925 h 2195513"/>
              <a:gd name="connsiteX8" fmla="*/ 1024552 w 1334114"/>
              <a:gd name="connsiteY8" fmla="*/ 1824038 h 2195513"/>
              <a:gd name="connsiteX9" fmla="*/ 1334114 w 1334114"/>
              <a:gd name="connsiteY9" fmla="*/ 2195513 h 2195513"/>
              <a:gd name="connsiteX0" fmla="*/ 843577 w 1334114"/>
              <a:gd name="connsiteY0" fmla="*/ 0 h 2195513"/>
              <a:gd name="connsiteX1" fmla="*/ 967402 w 1334114"/>
              <a:gd name="connsiteY1" fmla="*/ 200025 h 2195513"/>
              <a:gd name="connsiteX2" fmla="*/ 1119802 w 1334114"/>
              <a:gd name="connsiteY2" fmla="*/ 200025 h 2195513"/>
              <a:gd name="connsiteX3" fmla="*/ 1091227 w 1334114"/>
              <a:gd name="connsiteY3" fmla="*/ 323850 h 2195513"/>
              <a:gd name="connsiteX4" fmla="*/ 748327 w 1334114"/>
              <a:gd name="connsiteY4" fmla="*/ 885825 h 2195513"/>
              <a:gd name="connsiteX5" fmla="*/ 500677 w 1334114"/>
              <a:gd name="connsiteY5" fmla="*/ 1095375 h 2195513"/>
              <a:gd name="connsiteX6" fmla="*/ 615 w 1334114"/>
              <a:gd name="connsiteY6" fmla="*/ 1628775 h 2195513"/>
              <a:gd name="connsiteX7" fmla="*/ 214926 w 1334114"/>
              <a:gd name="connsiteY7" fmla="*/ 1685925 h 2195513"/>
              <a:gd name="connsiteX8" fmla="*/ 714989 w 1334114"/>
              <a:gd name="connsiteY8" fmla="*/ 1381125 h 2195513"/>
              <a:gd name="connsiteX9" fmla="*/ 1024552 w 1334114"/>
              <a:gd name="connsiteY9" fmla="*/ 1824038 h 2195513"/>
              <a:gd name="connsiteX10" fmla="*/ 1334114 w 1334114"/>
              <a:gd name="connsiteY10" fmla="*/ 2195513 h 2195513"/>
              <a:gd name="connsiteX0" fmla="*/ 843577 w 1334114"/>
              <a:gd name="connsiteY0" fmla="*/ 0 h 2195513"/>
              <a:gd name="connsiteX1" fmla="*/ 967402 w 1334114"/>
              <a:gd name="connsiteY1" fmla="*/ 200025 h 2195513"/>
              <a:gd name="connsiteX2" fmla="*/ 1119802 w 1334114"/>
              <a:gd name="connsiteY2" fmla="*/ 200025 h 2195513"/>
              <a:gd name="connsiteX3" fmla="*/ 1091227 w 1334114"/>
              <a:gd name="connsiteY3" fmla="*/ 323850 h 2195513"/>
              <a:gd name="connsiteX4" fmla="*/ 748327 w 1334114"/>
              <a:gd name="connsiteY4" fmla="*/ 885825 h 2195513"/>
              <a:gd name="connsiteX5" fmla="*/ 500677 w 1334114"/>
              <a:gd name="connsiteY5" fmla="*/ 1095375 h 2195513"/>
              <a:gd name="connsiteX6" fmla="*/ 615 w 1334114"/>
              <a:gd name="connsiteY6" fmla="*/ 1628775 h 2195513"/>
              <a:gd name="connsiteX7" fmla="*/ 214926 w 1334114"/>
              <a:gd name="connsiteY7" fmla="*/ 1685925 h 2195513"/>
              <a:gd name="connsiteX8" fmla="*/ 714989 w 1334114"/>
              <a:gd name="connsiteY8" fmla="*/ 1381125 h 2195513"/>
              <a:gd name="connsiteX9" fmla="*/ 972164 w 1334114"/>
              <a:gd name="connsiteY9" fmla="*/ 1624013 h 2195513"/>
              <a:gd name="connsiteX10" fmla="*/ 1024552 w 1334114"/>
              <a:gd name="connsiteY10" fmla="*/ 1824038 h 2195513"/>
              <a:gd name="connsiteX11" fmla="*/ 1334114 w 1334114"/>
              <a:gd name="connsiteY11" fmla="*/ 2195513 h 2195513"/>
              <a:gd name="connsiteX0" fmla="*/ 843577 w 1334114"/>
              <a:gd name="connsiteY0" fmla="*/ 0 h 2195513"/>
              <a:gd name="connsiteX1" fmla="*/ 967402 w 1334114"/>
              <a:gd name="connsiteY1" fmla="*/ 200025 h 2195513"/>
              <a:gd name="connsiteX2" fmla="*/ 1119802 w 1334114"/>
              <a:gd name="connsiteY2" fmla="*/ 200025 h 2195513"/>
              <a:gd name="connsiteX3" fmla="*/ 1091227 w 1334114"/>
              <a:gd name="connsiteY3" fmla="*/ 323850 h 2195513"/>
              <a:gd name="connsiteX4" fmla="*/ 748327 w 1334114"/>
              <a:gd name="connsiteY4" fmla="*/ 885825 h 2195513"/>
              <a:gd name="connsiteX5" fmla="*/ 500677 w 1334114"/>
              <a:gd name="connsiteY5" fmla="*/ 1095375 h 2195513"/>
              <a:gd name="connsiteX6" fmla="*/ 615 w 1334114"/>
              <a:gd name="connsiteY6" fmla="*/ 1628775 h 2195513"/>
              <a:gd name="connsiteX7" fmla="*/ 214926 w 1334114"/>
              <a:gd name="connsiteY7" fmla="*/ 1685925 h 2195513"/>
              <a:gd name="connsiteX8" fmla="*/ 714989 w 1334114"/>
              <a:gd name="connsiteY8" fmla="*/ 1381125 h 2195513"/>
              <a:gd name="connsiteX9" fmla="*/ 972164 w 1334114"/>
              <a:gd name="connsiteY9" fmla="*/ 1624013 h 2195513"/>
              <a:gd name="connsiteX10" fmla="*/ 1024552 w 1334114"/>
              <a:gd name="connsiteY10" fmla="*/ 1824038 h 2195513"/>
              <a:gd name="connsiteX11" fmla="*/ 1334114 w 1334114"/>
              <a:gd name="connsiteY11" fmla="*/ 2195513 h 2195513"/>
              <a:gd name="connsiteX0" fmla="*/ 843577 w 1334114"/>
              <a:gd name="connsiteY0" fmla="*/ 0 h 2195513"/>
              <a:gd name="connsiteX1" fmla="*/ 967402 w 1334114"/>
              <a:gd name="connsiteY1" fmla="*/ 200025 h 2195513"/>
              <a:gd name="connsiteX2" fmla="*/ 1119802 w 1334114"/>
              <a:gd name="connsiteY2" fmla="*/ 200025 h 2195513"/>
              <a:gd name="connsiteX3" fmla="*/ 1091227 w 1334114"/>
              <a:gd name="connsiteY3" fmla="*/ 323850 h 2195513"/>
              <a:gd name="connsiteX4" fmla="*/ 748327 w 1334114"/>
              <a:gd name="connsiteY4" fmla="*/ 885825 h 2195513"/>
              <a:gd name="connsiteX5" fmla="*/ 500677 w 1334114"/>
              <a:gd name="connsiteY5" fmla="*/ 1095375 h 2195513"/>
              <a:gd name="connsiteX6" fmla="*/ 615 w 1334114"/>
              <a:gd name="connsiteY6" fmla="*/ 1628775 h 2195513"/>
              <a:gd name="connsiteX7" fmla="*/ 214926 w 1334114"/>
              <a:gd name="connsiteY7" fmla="*/ 1685925 h 2195513"/>
              <a:gd name="connsiteX8" fmla="*/ 714989 w 1334114"/>
              <a:gd name="connsiteY8" fmla="*/ 1381125 h 2195513"/>
              <a:gd name="connsiteX9" fmla="*/ 972164 w 1334114"/>
              <a:gd name="connsiteY9" fmla="*/ 1624013 h 2195513"/>
              <a:gd name="connsiteX10" fmla="*/ 1024552 w 1334114"/>
              <a:gd name="connsiteY10" fmla="*/ 1824038 h 2195513"/>
              <a:gd name="connsiteX11" fmla="*/ 1334114 w 1334114"/>
              <a:gd name="connsiteY11" fmla="*/ 2195513 h 219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4114" h="2195513">
                <a:moveTo>
                  <a:pt x="843577" y="0"/>
                </a:moveTo>
                <a:cubicBezTo>
                  <a:pt x="882471" y="83344"/>
                  <a:pt x="921365" y="166688"/>
                  <a:pt x="967402" y="200025"/>
                </a:cubicBezTo>
                <a:cubicBezTo>
                  <a:pt x="1013440" y="233363"/>
                  <a:pt x="1099165" y="179388"/>
                  <a:pt x="1119802" y="200025"/>
                </a:cubicBezTo>
                <a:cubicBezTo>
                  <a:pt x="1140439" y="220662"/>
                  <a:pt x="1153139" y="209550"/>
                  <a:pt x="1091227" y="323850"/>
                </a:cubicBezTo>
                <a:cubicBezTo>
                  <a:pt x="1029315" y="438150"/>
                  <a:pt x="846752" y="757238"/>
                  <a:pt x="748327" y="885825"/>
                </a:cubicBezTo>
                <a:cubicBezTo>
                  <a:pt x="649902" y="1014412"/>
                  <a:pt x="625295" y="971550"/>
                  <a:pt x="500677" y="1095375"/>
                </a:cubicBezTo>
                <a:cubicBezTo>
                  <a:pt x="376059" y="1219200"/>
                  <a:pt x="-17641" y="1520031"/>
                  <a:pt x="615" y="1628775"/>
                </a:cubicBezTo>
                <a:cubicBezTo>
                  <a:pt x="18871" y="1737519"/>
                  <a:pt x="107770" y="1666875"/>
                  <a:pt x="214926" y="1685925"/>
                </a:cubicBezTo>
                <a:cubicBezTo>
                  <a:pt x="369707" y="1566862"/>
                  <a:pt x="591164" y="1369219"/>
                  <a:pt x="714989" y="1381125"/>
                </a:cubicBezTo>
                <a:cubicBezTo>
                  <a:pt x="838814" y="1393031"/>
                  <a:pt x="920570" y="1550194"/>
                  <a:pt x="972164" y="1624013"/>
                </a:cubicBezTo>
                <a:cubicBezTo>
                  <a:pt x="1023758" y="1697832"/>
                  <a:pt x="999946" y="1670050"/>
                  <a:pt x="1024552" y="1824038"/>
                </a:cubicBezTo>
                <a:cubicBezTo>
                  <a:pt x="1163458" y="2007394"/>
                  <a:pt x="1270614" y="2120107"/>
                  <a:pt x="1334114" y="2195513"/>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70956155"/>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7.5 Traffic Counts – Existing Data</a:t>
            </a:r>
          </a:p>
        </p:txBody>
      </p:sp>
      <p:pic>
        <p:nvPicPr>
          <p:cNvPr id="24" name="Picture 23">
            <a:extLst>
              <a:ext uri="{FF2B5EF4-FFF2-40B4-BE49-F238E27FC236}">
                <a16:creationId xmlns:a16="http://schemas.microsoft.com/office/drawing/2014/main" id="{620BB9E7-ABF4-87AB-3B89-69134B8635D2}"/>
              </a:ext>
            </a:extLst>
          </p:cNvPr>
          <p:cNvPicPr>
            <a:picLocks noChangeAspect="1"/>
          </p:cNvPicPr>
          <p:nvPr/>
        </p:nvPicPr>
        <p:blipFill>
          <a:blip r:embed="rId3"/>
          <a:stretch>
            <a:fillRect/>
          </a:stretch>
        </p:blipFill>
        <p:spPr>
          <a:xfrm>
            <a:off x="896355" y="1202650"/>
            <a:ext cx="7762875" cy="5524500"/>
          </a:xfrm>
          <a:prstGeom prst="rect">
            <a:avLst/>
          </a:prstGeom>
          <a:ln w="57150">
            <a:solidFill>
              <a:schemeClr val="tx1"/>
            </a:solidFill>
          </a:ln>
        </p:spPr>
      </p:pic>
      <p:sp>
        <p:nvSpPr>
          <p:cNvPr id="25" name="Rectangle 24">
            <a:extLst>
              <a:ext uri="{FF2B5EF4-FFF2-40B4-BE49-F238E27FC236}">
                <a16:creationId xmlns:a16="http://schemas.microsoft.com/office/drawing/2014/main" id="{0A453A30-7FF1-2418-DDAA-8F1BDCC7DDF7}"/>
              </a:ext>
            </a:extLst>
          </p:cNvPr>
          <p:cNvSpPr/>
          <p:nvPr/>
        </p:nvSpPr>
        <p:spPr>
          <a:xfrm>
            <a:off x="5741589" y="2233832"/>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600</a:t>
            </a:r>
          </a:p>
        </p:txBody>
      </p:sp>
      <p:sp>
        <p:nvSpPr>
          <p:cNvPr id="26" name="Rectangle 25">
            <a:extLst>
              <a:ext uri="{FF2B5EF4-FFF2-40B4-BE49-F238E27FC236}">
                <a16:creationId xmlns:a16="http://schemas.microsoft.com/office/drawing/2014/main" id="{E334F92C-2A2F-2FBA-E3CF-1AE4A291DB35}"/>
              </a:ext>
            </a:extLst>
          </p:cNvPr>
          <p:cNvSpPr/>
          <p:nvPr/>
        </p:nvSpPr>
        <p:spPr>
          <a:xfrm>
            <a:off x="3226989" y="2979619"/>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300</a:t>
            </a:r>
          </a:p>
        </p:txBody>
      </p:sp>
      <p:sp>
        <p:nvSpPr>
          <p:cNvPr id="27" name="Rectangle 26">
            <a:extLst>
              <a:ext uri="{FF2B5EF4-FFF2-40B4-BE49-F238E27FC236}">
                <a16:creationId xmlns:a16="http://schemas.microsoft.com/office/drawing/2014/main" id="{F0D8F345-BFB0-B0A5-DEA1-A1E7F4440208}"/>
              </a:ext>
            </a:extLst>
          </p:cNvPr>
          <p:cNvSpPr/>
          <p:nvPr/>
        </p:nvSpPr>
        <p:spPr>
          <a:xfrm>
            <a:off x="2007789" y="3762668"/>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250</a:t>
            </a:r>
          </a:p>
        </p:txBody>
      </p:sp>
      <p:sp>
        <p:nvSpPr>
          <p:cNvPr id="28" name="Rectangle 27">
            <a:extLst>
              <a:ext uri="{FF2B5EF4-FFF2-40B4-BE49-F238E27FC236}">
                <a16:creationId xmlns:a16="http://schemas.microsoft.com/office/drawing/2014/main" id="{AC8154C5-C51C-6F0C-61B6-B277FB6A0B0C}"/>
              </a:ext>
            </a:extLst>
          </p:cNvPr>
          <p:cNvSpPr/>
          <p:nvPr/>
        </p:nvSpPr>
        <p:spPr>
          <a:xfrm>
            <a:off x="2323364" y="2360002"/>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250</a:t>
            </a:r>
          </a:p>
        </p:txBody>
      </p:sp>
      <p:sp>
        <p:nvSpPr>
          <p:cNvPr id="29" name="Rectangle 28">
            <a:extLst>
              <a:ext uri="{FF2B5EF4-FFF2-40B4-BE49-F238E27FC236}">
                <a16:creationId xmlns:a16="http://schemas.microsoft.com/office/drawing/2014/main" id="{848CADC3-05D2-8A4E-EA6A-4B5610D0F6AF}"/>
              </a:ext>
            </a:extLst>
          </p:cNvPr>
          <p:cNvSpPr/>
          <p:nvPr/>
        </p:nvSpPr>
        <p:spPr>
          <a:xfrm>
            <a:off x="5131989" y="4891618"/>
            <a:ext cx="68580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2000</a:t>
            </a:r>
          </a:p>
        </p:txBody>
      </p:sp>
      <p:sp>
        <p:nvSpPr>
          <p:cNvPr id="30" name="Rectangle 29">
            <a:extLst>
              <a:ext uri="{FF2B5EF4-FFF2-40B4-BE49-F238E27FC236}">
                <a16:creationId xmlns:a16="http://schemas.microsoft.com/office/drawing/2014/main" id="{14BB19CC-2FF2-BFE7-830A-D85B0B3A86C2}"/>
              </a:ext>
            </a:extLst>
          </p:cNvPr>
          <p:cNvSpPr/>
          <p:nvPr/>
        </p:nvSpPr>
        <p:spPr>
          <a:xfrm>
            <a:off x="3501514" y="1596550"/>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150</a:t>
            </a:r>
          </a:p>
        </p:txBody>
      </p:sp>
      <p:sp>
        <p:nvSpPr>
          <p:cNvPr id="31" name="TextBox 30">
            <a:extLst>
              <a:ext uri="{FF2B5EF4-FFF2-40B4-BE49-F238E27FC236}">
                <a16:creationId xmlns:a16="http://schemas.microsoft.com/office/drawing/2014/main" id="{025E8978-428A-AE0D-5BA1-F293BEB27465}"/>
              </a:ext>
            </a:extLst>
          </p:cNvPr>
          <p:cNvSpPr txBox="1"/>
          <p:nvPr/>
        </p:nvSpPr>
        <p:spPr>
          <a:xfrm rot="20199027">
            <a:off x="3203215" y="5999267"/>
            <a:ext cx="169469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99/220/322</a:t>
            </a:r>
          </a:p>
        </p:txBody>
      </p:sp>
      <p:sp>
        <p:nvSpPr>
          <p:cNvPr id="32" name="TextBox 31">
            <a:extLst>
              <a:ext uri="{FF2B5EF4-FFF2-40B4-BE49-F238E27FC236}">
                <a16:creationId xmlns:a16="http://schemas.microsoft.com/office/drawing/2014/main" id="{EDE49144-59B5-84E7-21CA-3D51E7FBEA42}"/>
              </a:ext>
            </a:extLst>
          </p:cNvPr>
          <p:cNvSpPr txBox="1"/>
          <p:nvPr/>
        </p:nvSpPr>
        <p:spPr>
          <a:xfrm>
            <a:off x="293289" y="6375268"/>
            <a:ext cx="1459054" cy="46166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P. Matilda</a:t>
            </a:r>
          </a:p>
        </p:txBody>
      </p:sp>
      <p:sp>
        <p:nvSpPr>
          <p:cNvPr id="33" name="TextBox 32">
            <a:extLst>
              <a:ext uri="{FF2B5EF4-FFF2-40B4-BE49-F238E27FC236}">
                <a16:creationId xmlns:a16="http://schemas.microsoft.com/office/drawing/2014/main" id="{427C0102-4168-D7EC-9B02-FCBE557DC0C8}"/>
              </a:ext>
            </a:extLst>
          </p:cNvPr>
          <p:cNvSpPr txBox="1"/>
          <p:nvPr/>
        </p:nvSpPr>
        <p:spPr>
          <a:xfrm>
            <a:off x="4868761" y="5741809"/>
            <a:ext cx="13008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a:t>
            </a:r>
            <a:r>
              <a:rPr kumimoji="0" lang="en-US" sz="2400" b="1" i="0" u="none" strike="noStrike" kern="1200" cap="none" spc="0" normalizeH="0" baseline="0" noProof="0" dirty="0" err="1">
                <a:ln>
                  <a:noFill/>
                </a:ln>
                <a:solidFill>
                  <a:srgbClr val="FF0000"/>
                </a:solidFill>
                <a:effectLst/>
                <a:uLnTx/>
                <a:uFillTx/>
                <a:latin typeface="Calibri"/>
                <a:ea typeface="+mn-ea"/>
                <a:cs typeface="+mn-cs"/>
              </a:rPr>
              <a:t>skytop</a:t>
            </a:r>
            <a:r>
              <a:rPr kumimoji="0" lang="en-US" sz="2400" b="1" i="0" u="none" strike="noStrike" kern="1200" cap="none" spc="0" normalizeH="0" baseline="0" noProof="0" dirty="0">
                <a:ln>
                  <a:noFill/>
                </a:ln>
                <a:solidFill>
                  <a:srgbClr val="FF0000"/>
                </a:solidFill>
                <a:effectLst/>
                <a:uLnTx/>
                <a:uFillTx/>
                <a:latin typeface="Calibri"/>
                <a:ea typeface="+mn-ea"/>
                <a:cs typeface="+mn-cs"/>
              </a:rPr>
              <a:t>”</a:t>
            </a:r>
          </a:p>
        </p:txBody>
      </p:sp>
      <p:sp>
        <p:nvSpPr>
          <p:cNvPr id="34" name="TextBox 33">
            <a:extLst>
              <a:ext uri="{FF2B5EF4-FFF2-40B4-BE49-F238E27FC236}">
                <a16:creationId xmlns:a16="http://schemas.microsoft.com/office/drawing/2014/main" id="{0992160A-3192-A15E-89FF-A3249FE3B84E}"/>
              </a:ext>
            </a:extLst>
          </p:cNvPr>
          <p:cNvSpPr txBox="1"/>
          <p:nvPr/>
        </p:nvSpPr>
        <p:spPr>
          <a:xfrm>
            <a:off x="6914923" y="6393714"/>
            <a:ext cx="1521442" cy="46166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St. College</a:t>
            </a:r>
          </a:p>
        </p:txBody>
      </p:sp>
      <p:sp>
        <p:nvSpPr>
          <p:cNvPr id="35" name="Right Arrow Callout 22">
            <a:extLst>
              <a:ext uri="{FF2B5EF4-FFF2-40B4-BE49-F238E27FC236}">
                <a16:creationId xmlns:a16="http://schemas.microsoft.com/office/drawing/2014/main" id="{3597A60A-ACBA-7ADD-DF9F-507AD44155B4}"/>
              </a:ext>
            </a:extLst>
          </p:cNvPr>
          <p:cNvSpPr/>
          <p:nvPr/>
        </p:nvSpPr>
        <p:spPr>
          <a:xfrm rot="21436142">
            <a:off x="1929050" y="3180925"/>
            <a:ext cx="1017721" cy="342843"/>
          </a:xfrm>
          <a:prstGeom prst="rightArrowCallou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&lt;500</a:t>
            </a:r>
          </a:p>
        </p:txBody>
      </p:sp>
      <p:sp>
        <p:nvSpPr>
          <p:cNvPr id="36" name="Rectangle 35">
            <a:extLst>
              <a:ext uri="{FF2B5EF4-FFF2-40B4-BE49-F238E27FC236}">
                <a16:creationId xmlns:a16="http://schemas.microsoft.com/office/drawing/2014/main" id="{945B5B2D-FC39-FC45-58E2-195750061ED9}"/>
              </a:ext>
            </a:extLst>
          </p:cNvPr>
          <p:cNvSpPr/>
          <p:nvPr/>
        </p:nvSpPr>
        <p:spPr>
          <a:xfrm>
            <a:off x="5101509" y="1272168"/>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200</a:t>
            </a:r>
          </a:p>
        </p:txBody>
      </p:sp>
      <p:sp>
        <p:nvSpPr>
          <p:cNvPr id="37" name="Right Arrow Callout 25">
            <a:extLst>
              <a:ext uri="{FF2B5EF4-FFF2-40B4-BE49-F238E27FC236}">
                <a16:creationId xmlns:a16="http://schemas.microsoft.com/office/drawing/2014/main" id="{19423A3C-C88F-B3D4-66AC-6B9DA8DB37E3}"/>
              </a:ext>
            </a:extLst>
          </p:cNvPr>
          <p:cNvSpPr/>
          <p:nvPr/>
        </p:nvSpPr>
        <p:spPr>
          <a:xfrm rot="1434892">
            <a:off x="2862295" y="1850508"/>
            <a:ext cx="1017721" cy="342843"/>
          </a:xfrm>
          <a:prstGeom prst="rightArrowCallou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t>
            </a:r>
          </a:p>
        </p:txBody>
      </p:sp>
      <p:sp>
        <p:nvSpPr>
          <p:cNvPr id="38" name="Freeform 26">
            <a:extLst>
              <a:ext uri="{FF2B5EF4-FFF2-40B4-BE49-F238E27FC236}">
                <a16:creationId xmlns:a16="http://schemas.microsoft.com/office/drawing/2014/main" id="{AAD06895-42FF-C95A-3A02-F604F20EDC26}"/>
              </a:ext>
            </a:extLst>
          </p:cNvPr>
          <p:cNvSpPr/>
          <p:nvPr/>
        </p:nvSpPr>
        <p:spPr>
          <a:xfrm>
            <a:off x="2512614" y="2812091"/>
            <a:ext cx="460378" cy="1276350"/>
          </a:xfrm>
          <a:custGeom>
            <a:avLst/>
            <a:gdLst>
              <a:gd name="connsiteX0" fmla="*/ 228600 w 460378"/>
              <a:gd name="connsiteY0" fmla="*/ 0 h 1276350"/>
              <a:gd name="connsiteX1" fmla="*/ 276225 w 460378"/>
              <a:gd name="connsiteY1" fmla="*/ 200025 h 1276350"/>
              <a:gd name="connsiteX2" fmla="*/ 419100 w 460378"/>
              <a:gd name="connsiteY2" fmla="*/ 457200 h 1276350"/>
              <a:gd name="connsiteX3" fmla="*/ 438150 w 460378"/>
              <a:gd name="connsiteY3" fmla="*/ 628650 h 1276350"/>
              <a:gd name="connsiteX4" fmla="*/ 133350 w 460378"/>
              <a:gd name="connsiteY4" fmla="*/ 942975 h 1276350"/>
              <a:gd name="connsiteX5" fmla="*/ 0 w 460378"/>
              <a:gd name="connsiteY5" fmla="*/ 1276350 h 127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378" h="1276350">
                <a:moveTo>
                  <a:pt x="228600" y="0"/>
                </a:moveTo>
                <a:cubicBezTo>
                  <a:pt x="236537" y="61912"/>
                  <a:pt x="244475" y="123825"/>
                  <a:pt x="276225" y="200025"/>
                </a:cubicBezTo>
                <a:cubicBezTo>
                  <a:pt x="307975" y="276225"/>
                  <a:pt x="392113" y="385763"/>
                  <a:pt x="419100" y="457200"/>
                </a:cubicBezTo>
                <a:cubicBezTo>
                  <a:pt x="446087" y="528637"/>
                  <a:pt x="485775" y="547688"/>
                  <a:pt x="438150" y="628650"/>
                </a:cubicBezTo>
                <a:cubicBezTo>
                  <a:pt x="390525" y="709613"/>
                  <a:pt x="206375" y="835025"/>
                  <a:pt x="133350" y="942975"/>
                </a:cubicBezTo>
                <a:cubicBezTo>
                  <a:pt x="60325" y="1050925"/>
                  <a:pt x="30162" y="1163637"/>
                  <a:pt x="0" y="1276350"/>
                </a:cubicBezTo>
              </a:path>
            </a:pathLst>
          </a:custGeom>
          <a:noFill/>
          <a:ln w="57150">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Freeform 27">
            <a:extLst>
              <a:ext uri="{FF2B5EF4-FFF2-40B4-BE49-F238E27FC236}">
                <a16:creationId xmlns:a16="http://schemas.microsoft.com/office/drawing/2014/main" id="{6E7D2C14-E1DD-80C0-9042-088C241DEACA}"/>
              </a:ext>
            </a:extLst>
          </p:cNvPr>
          <p:cNvSpPr/>
          <p:nvPr/>
        </p:nvSpPr>
        <p:spPr>
          <a:xfrm>
            <a:off x="3465114" y="2116766"/>
            <a:ext cx="1981200" cy="341711"/>
          </a:xfrm>
          <a:custGeom>
            <a:avLst/>
            <a:gdLst>
              <a:gd name="connsiteX0" fmla="*/ 1981200 w 1981200"/>
              <a:gd name="connsiteY0" fmla="*/ 0 h 341711"/>
              <a:gd name="connsiteX1" fmla="*/ 1733550 w 1981200"/>
              <a:gd name="connsiteY1" fmla="*/ 38100 h 341711"/>
              <a:gd name="connsiteX2" fmla="*/ 1524000 w 1981200"/>
              <a:gd name="connsiteY2" fmla="*/ 9525 h 341711"/>
              <a:gd name="connsiteX3" fmla="*/ 1238250 w 1981200"/>
              <a:gd name="connsiteY3" fmla="*/ 152400 h 341711"/>
              <a:gd name="connsiteX4" fmla="*/ 638175 w 1981200"/>
              <a:gd name="connsiteY4" fmla="*/ 333375 h 341711"/>
              <a:gd name="connsiteX5" fmla="*/ 542925 w 1981200"/>
              <a:gd name="connsiteY5" fmla="*/ 295275 h 341711"/>
              <a:gd name="connsiteX6" fmla="*/ 495300 w 1981200"/>
              <a:gd name="connsiteY6" fmla="*/ 152400 h 341711"/>
              <a:gd name="connsiteX7" fmla="*/ 266700 w 1981200"/>
              <a:gd name="connsiteY7" fmla="*/ 190500 h 341711"/>
              <a:gd name="connsiteX8" fmla="*/ 0 w 1981200"/>
              <a:gd name="connsiteY8" fmla="*/ 333375 h 34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1200" h="341711">
                <a:moveTo>
                  <a:pt x="1981200" y="0"/>
                </a:moveTo>
                <a:cubicBezTo>
                  <a:pt x="1895475" y="18256"/>
                  <a:pt x="1809750" y="36513"/>
                  <a:pt x="1733550" y="38100"/>
                </a:cubicBezTo>
                <a:cubicBezTo>
                  <a:pt x="1657350" y="39687"/>
                  <a:pt x="1606550" y="-9525"/>
                  <a:pt x="1524000" y="9525"/>
                </a:cubicBezTo>
                <a:cubicBezTo>
                  <a:pt x="1441450" y="28575"/>
                  <a:pt x="1385887" y="98425"/>
                  <a:pt x="1238250" y="152400"/>
                </a:cubicBezTo>
                <a:cubicBezTo>
                  <a:pt x="1090612" y="206375"/>
                  <a:pt x="754062" y="309563"/>
                  <a:pt x="638175" y="333375"/>
                </a:cubicBezTo>
                <a:cubicBezTo>
                  <a:pt x="522288" y="357187"/>
                  <a:pt x="566737" y="325437"/>
                  <a:pt x="542925" y="295275"/>
                </a:cubicBezTo>
                <a:cubicBezTo>
                  <a:pt x="519113" y="265113"/>
                  <a:pt x="541337" y="169862"/>
                  <a:pt x="495300" y="152400"/>
                </a:cubicBezTo>
                <a:cubicBezTo>
                  <a:pt x="449263" y="134938"/>
                  <a:pt x="349250" y="160337"/>
                  <a:pt x="266700" y="190500"/>
                </a:cubicBezTo>
                <a:cubicBezTo>
                  <a:pt x="184150" y="220663"/>
                  <a:pt x="92075" y="277019"/>
                  <a:pt x="0" y="333375"/>
                </a:cubicBezTo>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Right Arrow Callout 23">
            <a:extLst>
              <a:ext uri="{FF2B5EF4-FFF2-40B4-BE49-F238E27FC236}">
                <a16:creationId xmlns:a16="http://schemas.microsoft.com/office/drawing/2014/main" id="{9F1256A5-0D1C-FCE3-9BA0-AFD6367EEC9A}"/>
              </a:ext>
            </a:extLst>
          </p:cNvPr>
          <p:cNvSpPr/>
          <p:nvPr/>
        </p:nvSpPr>
        <p:spPr>
          <a:xfrm rot="21436142">
            <a:off x="5658149" y="4202771"/>
            <a:ext cx="1017721" cy="342843"/>
          </a:xfrm>
          <a:prstGeom prst="rightArrowCallou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&gt;500</a:t>
            </a:r>
          </a:p>
        </p:txBody>
      </p:sp>
      <p:sp>
        <p:nvSpPr>
          <p:cNvPr id="41" name="Rectangle 40">
            <a:extLst>
              <a:ext uri="{FF2B5EF4-FFF2-40B4-BE49-F238E27FC236}">
                <a16:creationId xmlns:a16="http://schemas.microsoft.com/office/drawing/2014/main" id="{012BA3F1-E1F6-586E-7439-DEACB5D82403}"/>
              </a:ext>
            </a:extLst>
          </p:cNvPr>
          <p:cNvSpPr/>
          <p:nvPr/>
        </p:nvSpPr>
        <p:spPr>
          <a:xfrm>
            <a:off x="6503589" y="3762668"/>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850</a:t>
            </a:r>
          </a:p>
        </p:txBody>
      </p:sp>
      <p:sp>
        <p:nvSpPr>
          <p:cNvPr id="42" name="Freeform 28">
            <a:extLst>
              <a:ext uri="{FF2B5EF4-FFF2-40B4-BE49-F238E27FC236}">
                <a16:creationId xmlns:a16="http://schemas.microsoft.com/office/drawing/2014/main" id="{CB98B39B-A178-B96E-2A38-6718CFF57CB3}"/>
              </a:ext>
            </a:extLst>
          </p:cNvPr>
          <p:cNvSpPr/>
          <p:nvPr/>
        </p:nvSpPr>
        <p:spPr>
          <a:xfrm>
            <a:off x="5993388" y="3450266"/>
            <a:ext cx="1334114" cy="2195513"/>
          </a:xfrm>
          <a:custGeom>
            <a:avLst/>
            <a:gdLst>
              <a:gd name="connsiteX0" fmla="*/ 781050 w 1074237"/>
              <a:gd name="connsiteY0" fmla="*/ 0 h 1409700"/>
              <a:gd name="connsiteX1" fmla="*/ 904875 w 1074237"/>
              <a:gd name="connsiteY1" fmla="*/ 200025 h 1409700"/>
              <a:gd name="connsiteX2" fmla="*/ 1057275 w 1074237"/>
              <a:gd name="connsiteY2" fmla="*/ 200025 h 1409700"/>
              <a:gd name="connsiteX3" fmla="*/ 1028700 w 1074237"/>
              <a:gd name="connsiteY3" fmla="*/ 323850 h 1409700"/>
              <a:gd name="connsiteX4" fmla="*/ 685800 w 1074237"/>
              <a:gd name="connsiteY4" fmla="*/ 885825 h 1409700"/>
              <a:gd name="connsiteX5" fmla="*/ 438150 w 1074237"/>
              <a:gd name="connsiteY5" fmla="*/ 1095375 h 1409700"/>
              <a:gd name="connsiteX6" fmla="*/ 0 w 1074237"/>
              <a:gd name="connsiteY6" fmla="*/ 1409700 h 1409700"/>
              <a:gd name="connsiteX0" fmla="*/ 365326 w 875346"/>
              <a:gd name="connsiteY0" fmla="*/ 0 h 2195513"/>
              <a:gd name="connsiteX1" fmla="*/ 489151 w 875346"/>
              <a:gd name="connsiteY1" fmla="*/ 200025 h 2195513"/>
              <a:gd name="connsiteX2" fmla="*/ 641551 w 875346"/>
              <a:gd name="connsiteY2" fmla="*/ 200025 h 2195513"/>
              <a:gd name="connsiteX3" fmla="*/ 612976 w 875346"/>
              <a:gd name="connsiteY3" fmla="*/ 323850 h 2195513"/>
              <a:gd name="connsiteX4" fmla="*/ 270076 w 875346"/>
              <a:gd name="connsiteY4" fmla="*/ 885825 h 2195513"/>
              <a:gd name="connsiteX5" fmla="*/ 22426 w 875346"/>
              <a:gd name="connsiteY5" fmla="*/ 1095375 h 2195513"/>
              <a:gd name="connsiteX6" fmla="*/ 855863 w 875346"/>
              <a:gd name="connsiteY6" fmla="*/ 2195513 h 2195513"/>
              <a:gd name="connsiteX0" fmla="*/ 365326 w 855863"/>
              <a:gd name="connsiteY0" fmla="*/ 0 h 2195513"/>
              <a:gd name="connsiteX1" fmla="*/ 489151 w 855863"/>
              <a:gd name="connsiteY1" fmla="*/ 200025 h 2195513"/>
              <a:gd name="connsiteX2" fmla="*/ 641551 w 855863"/>
              <a:gd name="connsiteY2" fmla="*/ 200025 h 2195513"/>
              <a:gd name="connsiteX3" fmla="*/ 612976 w 855863"/>
              <a:gd name="connsiteY3" fmla="*/ 323850 h 2195513"/>
              <a:gd name="connsiteX4" fmla="*/ 270076 w 855863"/>
              <a:gd name="connsiteY4" fmla="*/ 885825 h 2195513"/>
              <a:gd name="connsiteX5" fmla="*/ 22426 w 855863"/>
              <a:gd name="connsiteY5" fmla="*/ 1095375 h 2195513"/>
              <a:gd name="connsiteX6" fmla="*/ 855863 w 855863"/>
              <a:gd name="connsiteY6" fmla="*/ 2195513 h 2195513"/>
              <a:gd name="connsiteX0" fmla="*/ 349816 w 840353"/>
              <a:gd name="connsiteY0" fmla="*/ 0 h 2195513"/>
              <a:gd name="connsiteX1" fmla="*/ 473641 w 840353"/>
              <a:gd name="connsiteY1" fmla="*/ 200025 h 2195513"/>
              <a:gd name="connsiteX2" fmla="*/ 626041 w 840353"/>
              <a:gd name="connsiteY2" fmla="*/ 200025 h 2195513"/>
              <a:gd name="connsiteX3" fmla="*/ 597466 w 840353"/>
              <a:gd name="connsiteY3" fmla="*/ 323850 h 2195513"/>
              <a:gd name="connsiteX4" fmla="*/ 254566 w 840353"/>
              <a:gd name="connsiteY4" fmla="*/ 885825 h 2195513"/>
              <a:gd name="connsiteX5" fmla="*/ 6916 w 840353"/>
              <a:gd name="connsiteY5" fmla="*/ 1095375 h 2195513"/>
              <a:gd name="connsiteX6" fmla="*/ 530791 w 840353"/>
              <a:gd name="connsiteY6" fmla="*/ 1824038 h 2195513"/>
              <a:gd name="connsiteX7" fmla="*/ 840353 w 840353"/>
              <a:gd name="connsiteY7" fmla="*/ 2195513 h 2195513"/>
              <a:gd name="connsiteX0" fmla="*/ 344743 w 835280"/>
              <a:gd name="connsiteY0" fmla="*/ 0 h 2195513"/>
              <a:gd name="connsiteX1" fmla="*/ 468568 w 835280"/>
              <a:gd name="connsiteY1" fmla="*/ 200025 h 2195513"/>
              <a:gd name="connsiteX2" fmla="*/ 620968 w 835280"/>
              <a:gd name="connsiteY2" fmla="*/ 200025 h 2195513"/>
              <a:gd name="connsiteX3" fmla="*/ 592393 w 835280"/>
              <a:gd name="connsiteY3" fmla="*/ 323850 h 2195513"/>
              <a:gd name="connsiteX4" fmla="*/ 249493 w 835280"/>
              <a:gd name="connsiteY4" fmla="*/ 885825 h 2195513"/>
              <a:gd name="connsiteX5" fmla="*/ 1843 w 835280"/>
              <a:gd name="connsiteY5" fmla="*/ 1095375 h 2195513"/>
              <a:gd name="connsiteX6" fmla="*/ 378081 w 835280"/>
              <a:gd name="connsiteY6" fmla="*/ 1514475 h 2195513"/>
              <a:gd name="connsiteX7" fmla="*/ 525718 w 835280"/>
              <a:gd name="connsiteY7" fmla="*/ 1824038 h 2195513"/>
              <a:gd name="connsiteX8" fmla="*/ 835280 w 835280"/>
              <a:gd name="connsiteY8" fmla="*/ 2195513 h 2195513"/>
              <a:gd name="connsiteX0" fmla="*/ 853849 w 1344386"/>
              <a:gd name="connsiteY0" fmla="*/ 0 h 2195513"/>
              <a:gd name="connsiteX1" fmla="*/ 977674 w 1344386"/>
              <a:gd name="connsiteY1" fmla="*/ 200025 h 2195513"/>
              <a:gd name="connsiteX2" fmla="*/ 1130074 w 1344386"/>
              <a:gd name="connsiteY2" fmla="*/ 200025 h 2195513"/>
              <a:gd name="connsiteX3" fmla="*/ 1101499 w 1344386"/>
              <a:gd name="connsiteY3" fmla="*/ 323850 h 2195513"/>
              <a:gd name="connsiteX4" fmla="*/ 758599 w 1344386"/>
              <a:gd name="connsiteY4" fmla="*/ 885825 h 2195513"/>
              <a:gd name="connsiteX5" fmla="*/ 510949 w 1344386"/>
              <a:gd name="connsiteY5" fmla="*/ 1095375 h 2195513"/>
              <a:gd name="connsiteX6" fmla="*/ 10887 w 1344386"/>
              <a:gd name="connsiteY6" fmla="*/ 1628775 h 2195513"/>
              <a:gd name="connsiteX7" fmla="*/ 1034824 w 1344386"/>
              <a:gd name="connsiteY7" fmla="*/ 1824038 h 2195513"/>
              <a:gd name="connsiteX8" fmla="*/ 1344386 w 1344386"/>
              <a:gd name="connsiteY8" fmla="*/ 2195513 h 2195513"/>
              <a:gd name="connsiteX0" fmla="*/ 843577 w 1334114"/>
              <a:gd name="connsiteY0" fmla="*/ 0 h 2195513"/>
              <a:gd name="connsiteX1" fmla="*/ 967402 w 1334114"/>
              <a:gd name="connsiteY1" fmla="*/ 200025 h 2195513"/>
              <a:gd name="connsiteX2" fmla="*/ 1119802 w 1334114"/>
              <a:gd name="connsiteY2" fmla="*/ 200025 h 2195513"/>
              <a:gd name="connsiteX3" fmla="*/ 1091227 w 1334114"/>
              <a:gd name="connsiteY3" fmla="*/ 323850 h 2195513"/>
              <a:gd name="connsiteX4" fmla="*/ 748327 w 1334114"/>
              <a:gd name="connsiteY4" fmla="*/ 885825 h 2195513"/>
              <a:gd name="connsiteX5" fmla="*/ 500677 w 1334114"/>
              <a:gd name="connsiteY5" fmla="*/ 1095375 h 2195513"/>
              <a:gd name="connsiteX6" fmla="*/ 615 w 1334114"/>
              <a:gd name="connsiteY6" fmla="*/ 1628775 h 2195513"/>
              <a:gd name="connsiteX7" fmla="*/ 214926 w 1334114"/>
              <a:gd name="connsiteY7" fmla="*/ 1685925 h 2195513"/>
              <a:gd name="connsiteX8" fmla="*/ 1024552 w 1334114"/>
              <a:gd name="connsiteY8" fmla="*/ 1824038 h 2195513"/>
              <a:gd name="connsiteX9" fmla="*/ 1334114 w 1334114"/>
              <a:gd name="connsiteY9" fmla="*/ 2195513 h 2195513"/>
              <a:gd name="connsiteX0" fmla="*/ 843577 w 1334114"/>
              <a:gd name="connsiteY0" fmla="*/ 0 h 2195513"/>
              <a:gd name="connsiteX1" fmla="*/ 967402 w 1334114"/>
              <a:gd name="connsiteY1" fmla="*/ 200025 h 2195513"/>
              <a:gd name="connsiteX2" fmla="*/ 1119802 w 1334114"/>
              <a:gd name="connsiteY2" fmla="*/ 200025 h 2195513"/>
              <a:gd name="connsiteX3" fmla="*/ 1091227 w 1334114"/>
              <a:gd name="connsiteY3" fmla="*/ 323850 h 2195513"/>
              <a:gd name="connsiteX4" fmla="*/ 748327 w 1334114"/>
              <a:gd name="connsiteY4" fmla="*/ 885825 h 2195513"/>
              <a:gd name="connsiteX5" fmla="*/ 500677 w 1334114"/>
              <a:gd name="connsiteY5" fmla="*/ 1095375 h 2195513"/>
              <a:gd name="connsiteX6" fmla="*/ 615 w 1334114"/>
              <a:gd name="connsiteY6" fmla="*/ 1628775 h 2195513"/>
              <a:gd name="connsiteX7" fmla="*/ 214926 w 1334114"/>
              <a:gd name="connsiteY7" fmla="*/ 1685925 h 2195513"/>
              <a:gd name="connsiteX8" fmla="*/ 714989 w 1334114"/>
              <a:gd name="connsiteY8" fmla="*/ 1381125 h 2195513"/>
              <a:gd name="connsiteX9" fmla="*/ 1024552 w 1334114"/>
              <a:gd name="connsiteY9" fmla="*/ 1824038 h 2195513"/>
              <a:gd name="connsiteX10" fmla="*/ 1334114 w 1334114"/>
              <a:gd name="connsiteY10" fmla="*/ 2195513 h 2195513"/>
              <a:gd name="connsiteX0" fmla="*/ 843577 w 1334114"/>
              <a:gd name="connsiteY0" fmla="*/ 0 h 2195513"/>
              <a:gd name="connsiteX1" fmla="*/ 967402 w 1334114"/>
              <a:gd name="connsiteY1" fmla="*/ 200025 h 2195513"/>
              <a:gd name="connsiteX2" fmla="*/ 1119802 w 1334114"/>
              <a:gd name="connsiteY2" fmla="*/ 200025 h 2195513"/>
              <a:gd name="connsiteX3" fmla="*/ 1091227 w 1334114"/>
              <a:gd name="connsiteY3" fmla="*/ 323850 h 2195513"/>
              <a:gd name="connsiteX4" fmla="*/ 748327 w 1334114"/>
              <a:gd name="connsiteY4" fmla="*/ 885825 h 2195513"/>
              <a:gd name="connsiteX5" fmla="*/ 500677 w 1334114"/>
              <a:gd name="connsiteY5" fmla="*/ 1095375 h 2195513"/>
              <a:gd name="connsiteX6" fmla="*/ 615 w 1334114"/>
              <a:gd name="connsiteY6" fmla="*/ 1628775 h 2195513"/>
              <a:gd name="connsiteX7" fmla="*/ 214926 w 1334114"/>
              <a:gd name="connsiteY7" fmla="*/ 1685925 h 2195513"/>
              <a:gd name="connsiteX8" fmla="*/ 714989 w 1334114"/>
              <a:gd name="connsiteY8" fmla="*/ 1381125 h 2195513"/>
              <a:gd name="connsiteX9" fmla="*/ 972164 w 1334114"/>
              <a:gd name="connsiteY9" fmla="*/ 1624013 h 2195513"/>
              <a:gd name="connsiteX10" fmla="*/ 1024552 w 1334114"/>
              <a:gd name="connsiteY10" fmla="*/ 1824038 h 2195513"/>
              <a:gd name="connsiteX11" fmla="*/ 1334114 w 1334114"/>
              <a:gd name="connsiteY11" fmla="*/ 2195513 h 2195513"/>
              <a:gd name="connsiteX0" fmla="*/ 843577 w 1334114"/>
              <a:gd name="connsiteY0" fmla="*/ 0 h 2195513"/>
              <a:gd name="connsiteX1" fmla="*/ 967402 w 1334114"/>
              <a:gd name="connsiteY1" fmla="*/ 200025 h 2195513"/>
              <a:gd name="connsiteX2" fmla="*/ 1119802 w 1334114"/>
              <a:gd name="connsiteY2" fmla="*/ 200025 h 2195513"/>
              <a:gd name="connsiteX3" fmla="*/ 1091227 w 1334114"/>
              <a:gd name="connsiteY3" fmla="*/ 323850 h 2195513"/>
              <a:gd name="connsiteX4" fmla="*/ 748327 w 1334114"/>
              <a:gd name="connsiteY4" fmla="*/ 885825 h 2195513"/>
              <a:gd name="connsiteX5" fmla="*/ 500677 w 1334114"/>
              <a:gd name="connsiteY5" fmla="*/ 1095375 h 2195513"/>
              <a:gd name="connsiteX6" fmla="*/ 615 w 1334114"/>
              <a:gd name="connsiteY6" fmla="*/ 1628775 h 2195513"/>
              <a:gd name="connsiteX7" fmla="*/ 214926 w 1334114"/>
              <a:gd name="connsiteY7" fmla="*/ 1685925 h 2195513"/>
              <a:gd name="connsiteX8" fmla="*/ 714989 w 1334114"/>
              <a:gd name="connsiteY8" fmla="*/ 1381125 h 2195513"/>
              <a:gd name="connsiteX9" fmla="*/ 972164 w 1334114"/>
              <a:gd name="connsiteY9" fmla="*/ 1624013 h 2195513"/>
              <a:gd name="connsiteX10" fmla="*/ 1024552 w 1334114"/>
              <a:gd name="connsiteY10" fmla="*/ 1824038 h 2195513"/>
              <a:gd name="connsiteX11" fmla="*/ 1334114 w 1334114"/>
              <a:gd name="connsiteY11" fmla="*/ 2195513 h 2195513"/>
              <a:gd name="connsiteX0" fmla="*/ 843577 w 1334114"/>
              <a:gd name="connsiteY0" fmla="*/ 0 h 2195513"/>
              <a:gd name="connsiteX1" fmla="*/ 967402 w 1334114"/>
              <a:gd name="connsiteY1" fmla="*/ 200025 h 2195513"/>
              <a:gd name="connsiteX2" fmla="*/ 1119802 w 1334114"/>
              <a:gd name="connsiteY2" fmla="*/ 200025 h 2195513"/>
              <a:gd name="connsiteX3" fmla="*/ 1091227 w 1334114"/>
              <a:gd name="connsiteY3" fmla="*/ 323850 h 2195513"/>
              <a:gd name="connsiteX4" fmla="*/ 748327 w 1334114"/>
              <a:gd name="connsiteY4" fmla="*/ 885825 h 2195513"/>
              <a:gd name="connsiteX5" fmla="*/ 500677 w 1334114"/>
              <a:gd name="connsiteY5" fmla="*/ 1095375 h 2195513"/>
              <a:gd name="connsiteX6" fmla="*/ 615 w 1334114"/>
              <a:gd name="connsiteY6" fmla="*/ 1628775 h 2195513"/>
              <a:gd name="connsiteX7" fmla="*/ 214926 w 1334114"/>
              <a:gd name="connsiteY7" fmla="*/ 1685925 h 2195513"/>
              <a:gd name="connsiteX8" fmla="*/ 714989 w 1334114"/>
              <a:gd name="connsiteY8" fmla="*/ 1381125 h 2195513"/>
              <a:gd name="connsiteX9" fmla="*/ 972164 w 1334114"/>
              <a:gd name="connsiteY9" fmla="*/ 1624013 h 2195513"/>
              <a:gd name="connsiteX10" fmla="*/ 1024552 w 1334114"/>
              <a:gd name="connsiteY10" fmla="*/ 1824038 h 2195513"/>
              <a:gd name="connsiteX11" fmla="*/ 1334114 w 1334114"/>
              <a:gd name="connsiteY11" fmla="*/ 2195513 h 219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4114" h="2195513">
                <a:moveTo>
                  <a:pt x="843577" y="0"/>
                </a:moveTo>
                <a:cubicBezTo>
                  <a:pt x="882471" y="83344"/>
                  <a:pt x="921365" y="166688"/>
                  <a:pt x="967402" y="200025"/>
                </a:cubicBezTo>
                <a:cubicBezTo>
                  <a:pt x="1013440" y="233363"/>
                  <a:pt x="1099165" y="179388"/>
                  <a:pt x="1119802" y="200025"/>
                </a:cubicBezTo>
                <a:cubicBezTo>
                  <a:pt x="1140439" y="220662"/>
                  <a:pt x="1153139" y="209550"/>
                  <a:pt x="1091227" y="323850"/>
                </a:cubicBezTo>
                <a:cubicBezTo>
                  <a:pt x="1029315" y="438150"/>
                  <a:pt x="846752" y="757238"/>
                  <a:pt x="748327" y="885825"/>
                </a:cubicBezTo>
                <a:cubicBezTo>
                  <a:pt x="649902" y="1014412"/>
                  <a:pt x="625295" y="971550"/>
                  <a:pt x="500677" y="1095375"/>
                </a:cubicBezTo>
                <a:cubicBezTo>
                  <a:pt x="376059" y="1219200"/>
                  <a:pt x="-17641" y="1520031"/>
                  <a:pt x="615" y="1628775"/>
                </a:cubicBezTo>
                <a:cubicBezTo>
                  <a:pt x="18871" y="1737519"/>
                  <a:pt x="107770" y="1666875"/>
                  <a:pt x="214926" y="1685925"/>
                </a:cubicBezTo>
                <a:cubicBezTo>
                  <a:pt x="369707" y="1566862"/>
                  <a:pt x="591164" y="1369219"/>
                  <a:pt x="714989" y="1381125"/>
                </a:cubicBezTo>
                <a:cubicBezTo>
                  <a:pt x="838814" y="1393031"/>
                  <a:pt x="920570" y="1550194"/>
                  <a:pt x="972164" y="1624013"/>
                </a:cubicBezTo>
                <a:cubicBezTo>
                  <a:pt x="1023758" y="1697832"/>
                  <a:pt x="999946" y="1670050"/>
                  <a:pt x="1024552" y="1824038"/>
                </a:cubicBezTo>
                <a:cubicBezTo>
                  <a:pt x="1163458" y="2007394"/>
                  <a:pt x="1270614" y="2120107"/>
                  <a:pt x="1334114" y="2195513"/>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443348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cs typeface="Calibri Light"/>
              </a:rPr>
              <a:t>Introduction</a:t>
            </a: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6" name="Subtitle 2">
            <a:extLst>
              <a:ext uri="{FF2B5EF4-FFF2-40B4-BE49-F238E27FC236}">
                <a16:creationId xmlns:a16="http://schemas.microsoft.com/office/drawing/2014/main" id="{DA6122B0-105F-458B-9AB9-73FA2766C2F9}"/>
              </a:ext>
            </a:extLst>
          </p:cNvPr>
          <p:cNvSpPr txBox="1">
            <a:spLocks/>
          </p:cNvSpPr>
          <p:nvPr/>
        </p:nvSpPr>
        <p:spPr>
          <a:xfrm>
            <a:off x="268940" y="1215930"/>
            <a:ext cx="5301202" cy="503080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u="sng" dirty="0"/>
              <a:t>DGLVR Administrative Manual</a:t>
            </a:r>
          </a:p>
          <a:p>
            <a:pPr marL="0" indent="0">
              <a:buFont typeface="Arial" panose="020B0604020202020204" pitchFamily="34" charset="0"/>
              <a:buNone/>
            </a:pPr>
            <a:r>
              <a:rPr lang="en-US" sz="2000" b="1" dirty="0"/>
              <a:t>Approved by SCC 5/10/22</a:t>
            </a:r>
          </a:p>
          <a:p>
            <a:pPr marL="514350" indent="-514350">
              <a:buFont typeface="+mj-lt"/>
              <a:buAutoNum type="arabicParenR"/>
            </a:pPr>
            <a:r>
              <a:rPr lang="en-US" sz="2400" dirty="0"/>
              <a:t>Introduction</a:t>
            </a:r>
          </a:p>
          <a:p>
            <a:pPr marL="514350" indent="-514350">
              <a:buFont typeface="+mj-lt"/>
              <a:buAutoNum type="arabicParenR"/>
            </a:pPr>
            <a:r>
              <a:rPr lang="en-US" sz="2400" dirty="0"/>
              <a:t>SCC Role</a:t>
            </a:r>
          </a:p>
          <a:p>
            <a:pPr marL="514350" indent="-514350">
              <a:buFont typeface="+mj-lt"/>
              <a:buAutoNum type="arabicParenR"/>
            </a:pPr>
            <a:r>
              <a:rPr lang="en-US" sz="2400" dirty="0"/>
              <a:t>Conservation District Role</a:t>
            </a:r>
          </a:p>
          <a:p>
            <a:pPr marL="514350" indent="-514350">
              <a:buFont typeface="+mj-lt"/>
              <a:buAutoNum type="arabicParenR"/>
            </a:pPr>
            <a:r>
              <a:rPr lang="en-US" sz="2400" dirty="0"/>
              <a:t>Quality Assurance Board Role</a:t>
            </a:r>
          </a:p>
          <a:p>
            <a:pPr marL="514350" indent="-514350">
              <a:buFont typeface="+mj-lt"/>
              <a:buAutoNum type="arabicParenR"/>
            </a:pPr>
            <a:r>
              <a:rPr lang="en-US" sz="2400" dirty="0"/>
              <a:t>Applicant Role</a:t>
            </a:r>
          </a:p>
          <a:p>
            <a:pPr marL="514350" indent="-514350">
              <a:buFont typeface="+mj-lt"/>
              <a:buAutoNum type="arabicParenR"/>
            </a:pPr>
            <a:r>
              <a:rPr lang="en-US" sz="2400" dirty="0"/>
              <a:t>Center for Dirt and Gravel Roads</a:t>
            </a:r>
          </a:p>
          <a:p>
            <a:pPr marL="514350" indent="-514350">
              <a:buFont typeface="+mj-lt"/>
              <a:buAutoNum type="arabicParenR"/>
            </a:pPr>
            <a:r>
              <a:rPr lang="en-US" sz="2400" dirty="0"/>
              <a:t>Additional Policies</a:t>
            </a:r>
          </a:p>
          <a:p>
            <a:pPr marL="514350" indent="-514350">
              <a:buFont typeface="+mj-lt"/>
              <a:buAutoNum type="arabicParenR"/>
            </a:pPr>
            <a:r>
              <a:rPr lang="en-US" sz="2400" dirty="0"/>
              <a:t>Permits and Other Requirements</a:t>
            </a:r>
          </a:p>
          <a:p>
            <a:pPr marL="0" indent="0">
              <a:buFont typeface="+mj-lt"/>
              <a:buNone/>
            </a:pPr>
            <a:r>
              <a:rPr lang="en-US" sz="2400" b="1" dirty="0">
                <a:solidFill>
                  <a:srgbClr val="FF0000"/>
                </a:solidFill>
              </a:rPr>
              <a:t>Appendices</a:t>
            </a:r>
          </a:p>
          <a:p>
            <a:pPr marL="0" indent="0" algn="ctr">
              <a:buFont typeface="+mj-lt"/>
              <a:buNone/>
            </a:pPr>
            <a:r>
              <a:rPr lang="en-US" sz="2000" b="1" dirty="0"/>
              <a:t>Available online.</a:t>
            </a:r>
          </a:p>
          <a:p>
            <a:pPr marL="0" indent="0" algn="ctr">
              <a:buFont typeface="+mj-lt"/>
              <a:buNone/>
            </a:pPr>
            <a:r>
              <a:rPr lang="en-US" sz="2000" b="1" dirty="0"/>
              <a:t>Hard copies sent on request.</a:t>
            </a:r>
          </a:p>
        </p:txBody>
      </p:sp>
      <p:sp>
        <p:nvSpPr>
          <p:cNvPr id="3" name="Rectangle 2">
            <a:extLst>
              <a:ext uri="{FF2B5EF4-FFF2-40B4-BE49-F238E27FC236}">
                <a16:creationId xmlns:a16="http://schemas.microsoft.com/office/drawing/2014/main" id="{C3771116-602A-10C2-F4F4-610975664242}"/>
              </a:ext>
            </a:extLst>
          </p:cNvPr>
          <p:cNvSpPr/>
          <p:nvPr/>
        </p:nvSpPr>
        <p:spPr>
          <a:xfrm>
            <a:off x="6448575" y="1572411"/>
            <a:ext cx="4285695" cy="45178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2400" b="1" dirty="0">
                <a:solidFill>
                  <a:srgbClr val="FF0000"/>
                </a:solidFill>
              </a:rPr>
              <a:t>Appendices</a:t>
            </a:r>
          </a:p>
          <a:p>
            <a:endParaRPr lang="en-US" sz="2400" b="1" dirty="0">
              <a:solidFill>
                <a:prstClr val="black"/>
              </a:solidFill>
            </a:endParaRPr>
          </a:p>
          <a:p>
            <a:r>
              <a:rPr lang="en-US" sz="2400" b="1" dirty="0">
                <a:solidFill>
                  <a:prstClr val="black"/>
                </a:solidFill>
              </a:rPr>
              <a:t>Program forms and policies…</a:t>
            </a:r>
          </a:p>
          <a:p>
            <a:endParaRPr lang="en-US" sz="2400" b="1" dirty="0">
              <a:solidFill>
                <a:prstClr val="black"/>
              </a:solidFill>
            </a:endParaRPr>
          </a:p>
          <a:p>
            <a:endParaRPr lang="en-US" sz="2400" dirty="0">
              <a:solidFill>
                <a:prstClr val="black"/>
              </a:solidFill>
            </a:endParaRPr>
          </a:p>
        </p:txBody>
      </p:sp>
      <p:sp>
        <p:nvSpPr>
          <p:cNvPr id="4" name="TextBox 3">
            <a:extLst>
              <a:ext uri="{FF2B5EF4-FFF2-40B4-BE49-F238E27FC236}">
                <a16:creationId xmlns:a16="http://schemas.microsoft.com/office/drawing/2014/main" id="{C8C913E2-E6EF-CE18-FE97-19AA3BC01EA3}"/>
              </a:ext>
            </a:extLst>
          </p:cNvPr>
          <p:cNvSpPr txBox="1"/>
          <p:nvPr/>
        </p:nvSpPr>
        <p:spPr>
          <a:xfrm>
            <a:off x="3290221" y="2011234"/>
            <a:ext cx="2787238" cy="400110"/>
          </a:xfrm>
          <a:prstGeom prst="rect">
            <a:avLst/>
          </a:prstGeom>
          <a:solidFill>
            <a:srgbClr val="FFFF00"/>
          </a:solidFill>
          <a:ln>
            <a:solidFill>
              <a:srgbClr val="FF0000"/>
            </a:solidFill>
          </a:ln>
        </p:spPr>
        <p:txBody>
          <a:bodyPr wrap="none" rtlCol="0">
            <a:spAutoFit/>
          </a:bodyPr>
          <a:lstStyle/>
          <a:p>
            <a:pPr algn="ctr"/>
            <a:r>
              <a:rPr lang="en-US" sz="2000" dirty="0">
                <a:solidFill>
                  <a:srgbClr val="FF0000"/>
                </a:solidFill>
              </a:rPr>
              <a:t>Training Follows Manual!</a:t>
            </a:r>
          </a:p>
        </p:txBody>
      </p:sp>
      <p:pic>
        <p:nvPicPr>
          <p:cNvPr id="5" name="Picture 4">
            <a:extLst>
              <a:ext uri="{FF2B5EF4-FFF2-40B4-BE49-F238E27FC236}">
                <a16:creationId xmlns:a16="http://schemas.microsoft.com/office/drawing/2014/main" id="{2F25253E-B21B-ABA7-2F64-37FAB91C4C8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25087" y="2850262"/>
            <a:ext cx="4012128" cy="2435327"/>
          </a:xfrm>
          <a:prstGeom prst="rect">
            <a:avLst/>
          </a:prstGeom>
        </p:spPr>
      </p:pic>
      <p:pic>
        <p:nvPicPr>
          <p:cNvPr id="8" name="Picture 7">
            <a:extLst>
              <a:ext uri="{FF2B5EF4-FFF2-40B4-BE49-F238E27FC236}">
                <a16:creationId xmlns:a16="http://schemas.microsoft.com/office/drawing/2014/main" id="{11A34219-BCBC-7385-B0B5-A4BF50274E9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525087" y="5298134"/>
            <a:ext cx="4012128" cy="545917"/>
          </a:xfrm>
          <a:prstGeom prst="rect">
            <a:avLst/>
          </a:prstGeom>
        </p:spPr>
      </p:pic>
    </p:spTree>
    <p:extLst>
      <p:ext uri="{BB962C8B-B14F-4D97-AF65-F5344CB8AC3E}">
        <p14:creationId xmlns:p14="http://schemas.microsoft.com/office/powerpoint/2010/main" val="3375408273"/>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7.5 Traffic Counts</a:t>
            </a:r>
          </a:p>
        </p:txBody>
      </p:sp>
      <p:sp>
        <p:nvSpPr>
          <p:cNvPr id="4" name="TextBox 3">
            <a:extLst>
              <a:ext uri="{FF2B5EF4-FFF2-40B4-BE49-F238E27FC236}">
                <a16:creationId xmlns:a16="http://schemas.microsoft.com/office/drawing/2014/main" id="{5E5C3CB8-E88B-7C0B-0561-328741C17039}"/>
              </a:ext>
            </a:extLst>
          </p:cNvPr>
          <p:cNvSpPr txBox="1"/>
          <p:nvPr/>
        </p:nvSpPr>
        <p:spPr>
          <a:xfrm>
            <a:off x="425301" y="1382286"/>
            <a:ext cx="10085293" cy="4339650"/>
          </a:xfrm>
          <a:prstGeom prst="rect">
            <a:avLst/>
          </a:prstGeom>
          <a:noFill/>
        </p:spPr>
        <p:txBody>
          <a:bodyPr wrap="square" rtlCol="0">
            <a:spAutoFit/>
          </a:bodyPr>
          <a:lstStyle/>
          <a:p>
            <a:pPr marL="0" lvl="0" indent="0">
              <a:buNone/>
            </a:pPr>
            <a:r>
              <a:rPr lang="en-US" sz="3200" b="1" u="sng" kern="1200" dirty="0">
                <a:solidFill>
                  <a:schemeClr val="tx1"/>
                </a:solidFill>
                <a:effectLst/>
                <a:latin typeface="+mn-lt"/>
                <a:ea typeface="+mn-ea"/>
                <a:cs typeface="+mn-cs"/>
              </a:rPr>
              <a:t>Level 1 Counts</a:t>
            </a:r>
          </a:p>
          <a:p>
            <a:pPr marL="571500" indent="-571500">
              <a:buFont typeface="Arial" panose="020B0604020202020204" pitchFamily="34" charset="0"/>
              <a:buChar char="•"/>
            </a:pPr>
            <a:r>
              <a:rPr lang="en-US" sz="3600" b="1" u="sng" dirty="0"/>
              <a:t>2-hour </a:t>
            </a:r>
            <a:r>
              <a:rPr lang="en-US" sz="3600" dirty="0"/>
              <a:t>Manual, video, or counter.</a:t>
            </a:r>
          </a:p>
          <a:p>
            <a:pPr marL="457200" indent="-457200">
              <a:buFont typeface="Arial" panose="020B0604020202020204" pitchFamily="34" charset="0"/>
              <a:buChar char="•"/>
            </a:pPr>
            <a:r>
              <a:rPr lang="en-US" sz="3200" kern="1200" dirty="0">
                <a:solidFill>
                  <a:schemeClr val="tx1"/>
                </a:solidFill>
                <a:effectLst/>
                <a:latin typeface="+mn-lt"/>
                <a:ea typeface="+mn-ea"/>
                <a:cs typeface="+mn-cs"/>
              </a:rPr>
              <a:t>Seasonal, day of week, and time constraints.</a:t>
            </a:r>
          </a:p>
          <a:p>
            <a:pPr marL="914400" lvl="1" indent="-457200">
              <a:buFont typeface="Arial" panose="020B0604020202020204" pitchFamily="34" charset="0"/>
              <a:buChar char="•"/>
            </a:pPr>
            <a:r>
              <a:rPr lang="en-US" sz="2800" dirty="0"/>
              <a:t>March 1 – week before Thanksgiving</a:t>
            </a:r>
          </a:p>
          <a:p>
            <a:pPr marL="914400" lvl="1" indent="-457200">
              <a:buFont typeface="Arial" panose="020B0604020202020204" pitchFamily="34" charset="0"/>
              <a:buChar char="•"/>
            </a:pPr>
            <a:r>
              <a:rPr lang="en-US" sz="2800" kern="1200" dirty="0">
                <a:solidFill>
                  <a:schemeClr val="tx1"/>
                </a:solidFill>
                <a:effectLst/>
                <a:latin typeface="+mn-lt"/>
                <a:ea typeface="+mn-ea"/>
                <a:cs typeface="+mn-cs"/>
              </a:rPr>
              <a:t>Tues, Wed, </a:t>
            </a:r>
            <a:r>
              <a:rPr lang="en-US" sz="2800" dirty="0"/>
              <a:t>or Thurs</a:t>
            </a:r>
          </a:p>
          <a:p>
            <a:pPr marL="914400" lvl="1" indent="-457200">
              <a:buFont typeface="Arial" panose="020B0604020202020204" pitchFamily="34" charset="0"/>
              <a:buChar char="•"/>
            </a:pPr>
            <a:r>
              <a:rPr lang="en-US" sz="2800" dirty="0"/>
              <a:t>2 consecutive hours between 3 pm and 6 pm</a:t>
            </a:r>
          </a:p>
          <a:p>
            <a:pPr marL="914400" lvl="1" indent="-457200">
              <a:buFont typeface="Arial" panose="020B0604020202020204" pitchFamily="34" charset="0"/>
              <a:buChar char="•"/>
            </a:pPr>
            <a:r>
              <a:rPr lang="en-US" sz="2800" kern="1200" dirty="0">
                <a:solidFill>
                  <a:schemeClr val="tx1"/>
                </a:solidFill>
                <a:effectLst/>
                <a:latin typeface="+mn-lt"/>
                <a:ea typeface="+mn-ea"/>
                <a:cs typeface="+mn-cs"/>
              </a:rPr>
              <a:t>Not on a holiday or the day before or after a holiday</a:t>
            </a:r>
          </a:p>
          <a:p>
            <a:pPr marL="457200" indent="-457200">
              <a:buFont typeface="Arial" panose="020B0604020202020204" pitchFamily="34" charset="0"/>
              <a:buChar char="•"/>
            </a:pPr>
            <a:r>
              <a:rPr lang="en-US" sz="3200" kern="1200" dirty="0">
                <a:solidFill>
                  <a:schemeClr val="tx1"/>
                </a:solidFill>
                <a:effectLst/>
                <a:latin typeface="+mn-lt"/>
                <a:ea typeface="+mn-ea"/>
                <a:cs typeface="+mn-cs"/>
              </a:rPr>
              <a:t>Provides an overestimate, so may not necessarily eliminate a site.</a:t>
            </a:r>
          </a:p>
        </p:txBody>
      </p:sp>
    </p:spTree>
    <p:extLst>
      <p:ext uri="{BB962C8B-B14F-4D97-AF65-F5344CB8AC3E}">
        <p14:creationId xmlns:p14="http://schemas.microsoft.com/office/powerpoint/2010/main" val="590114829"/>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7.5 Traffic Counts</a:t>
            </a:r>
          </a:p>
        </p:txBody>
      </p:sp>
      <p:sp>
        <p:nvSpPr>
          <p:cNvPr id="4" name="TextBox 3">
            <a:extLst>
              <a:ext uri="{FF2B5EF4-FFF2-40B4-BE49-F238E27FC236}">
                <a16:creationId xmlns:a16="http://schemas.microsoft.com/office/drawing/2014/main" id="{5E5C3CB8-E88B-7C0B-0561-328741C17039}"/>
              </a:ext>
            </a:extLst>
          </p:cNvPr>
          <p:cNvSpPr txBox="1"/>
          <p:nvPr/>
        </p:nvSpPr>
        <p:spPr>
          <a:xfrm>
            <a:off x="425301" y="1382286"/>
            <a:ext cx="10085293" cy="4339650"/>
          </a:xfrm>
          <a:prstGeom prst="rect">
            <a:avLst/>
          </a:prstGeom>
          <a:noFill/>
        </p:spPr>
        <p:txBody>
          <a:bodyPr wrap="square" rtlCol="0">
            <a:spAutoFit/>
          </a:bodyPr>
          <a:lstStyle/>
          <a:p>
            <a:pPr marL="0" lvl="0" indent="0">
              <a:buNone/>
            </a:pPr>
            <a:r>
              <a:rPr lang="en-US" sz="3200" b="1" u="sng" kern="1200" dirty="0">
                <a:solidFill>
                  <a:schemeClr val="tx1"/>
                </a:solidFill>
                <a:effectLst/>
                <a:latin typeface="+mn-lt"/>
                <a:ea typeface="+mn-ea"/>
                <a:cs typeface="+mn-cs"/>
              </a:rPr>
              <a:t>Level </a:t>
            </a:r>
            <a:r>
              <a:rPr lang="en-US" sz="3200" b="1" u="sng" dirty="0"/>
              <a:t>2</a:t>
            </a:r>
            <a:r>
              <a:rPr lang="en-US" sz="3200" b="1" u="sng" kern="1200" dirty="0">
                <a:solidFill>
                  <a:schemeClr val="tx1"/>
                </a:solidFill>
                <a:effectLst/>
                <a:latin typeface="+mn-lt"/>
                <a:ea typeface="+mn-ea"/>
                <a:cs typeface="+mn-cs"/>
              </a:rPr>
              <a:t> Counts</a:t>
            </a:r>
          </a:p>
          <a:p>
            <a:pPr marL="571500" indent="-571500">
              <a:buFont typeface="Arial" panose="020B0604020202020204" pitchFamily="34" charset="0"/>
              <a:buChar char="•"/>
            </a:pPr>
            <a:r>
              <a:rPr lang="en-US" sz="3600" b="1" u="sng" dirty="0"/>
              <a:t>24-hour </a:t>
            </a:r>
            <a:r>
              <a:rPr lang="en-US" sz="3600" dirty="0"/>
              <a:t>automatic counter.</a:t>
            </a:r>
          </a:p>
          <a:p>
            <a:pPr marL="457200" indent="-457200">
              <a:buFont typeface="Arial" panose="020B0604020202020204" pitchFamily="34" charset="0"/>
              <a:buChar char="•"/>
            </a:pPr>
            <a:r>
              <a:rPr lang="en-US" sz="3200" kern="1200" dirty="0">
                <a:solidFill>
                  <a:schemeClr val="tx1"/>
                </a:solidFill>
                <a:effectLst/>
                <a:latin typeface="+mn-lt"/>
                <a:ea typeface="+mn-ea"/>
                <a:cs typeface="+mn-cs"/>
              </a:rPr>
              <a:t>Seasonal, day of week, and time constraints.</a:t>
            </a:r>
          </a:p>
          <a:p>
            <a:pPr marL="914400" lvl="1" indent="-457200">
              <a:buFont typeface="Arial" panose="020B0604020202020204" pitchFamily="34" charset="0"/>
              <a:buChar char="•"/>
            </a:pPr>
            <a:r>
              <a:rPr lang="en-US" sz="2800" dirty="0"/>
              <a:t>March 1 – week before Thanksgiving</a:t>
            </a:r>
          </a:p>
          <a:p>
            <a:pPr marL="914400" lvl="1" indent="-457200">
              <a:buFont typeface="Arial" panose="020B0604020202020204" pitchFamily="34" charset="0"/>
              <a:buChar char="•"/>
            </a:pPr>
            <a:r>
              <a:rPr lang="en-US" sz="2800" kern="1200" dirty="0">
                <a:solidFill>
                  <a:schemeClr val="tx1"/>
                </a:solidFill>
                <a:effectLst/>
                <a:latin typeface="+mn-lt"/>
                <a:ea typeface="+mn-ea"/>
                <a:cs typeface="+mn-cs"/>
              </a:rPr>
              <a:t>Between 12 AM Tuesday and 12 AM Friday</a:t>
            </a:r>
          </a:p>
          <a:p>
            <a:pPr marL="914400" lvl="1" indent="-457200">
              <a:buFont typeface="Arial" panose="020B0604020202020204" pitchFamily="34" charset="0"/>
              <a:buChar char="•"/>
            </a:pPr>
            <a:r>
              <a:rPr lang="en-US" sz="2800" dirty="0"/>
              <a:t>Minimum 24 consecutive hours</a:t>
            </a:r>
          </a:p>
          <a:p>
            <a:pPr marL="914400" lvl="1" indent="-457200">
              <a:buFont typeface="Arial" panose="020B0604020202020204" pitchFamily="34" charset="0"/>
              <a:buChar char="•"/>
            </a:pPr>
            <a:r>
              <a:rPr lang="en-US" sz="2800" kern="1200" dirty="0">
                <a:solidFill>
                  <a:schemeClr val="tx1"/>
                </a:solidFill>
                <a:effectLst/>
                <a:latin typeface="+mn-lt"/>
                <a:ea typeface="+mn-ea"/>
                <a:cs typeface="+mn-cs"/>
              </a:rPr>
              <a:t>Not on a holiday or the day before or after a holiday</a:t>
            </a:r>
          </a:p>
          <a:p>
            <a:pPr marL="457200" indent="-457200">
              <a:buFont typeface="Arial" panose="020B0604020202020204" pitchFamily="34" charset="0"/>
              <a:buChar char="•"/>
            </a:pPr>
            <a:r>
              <a:rPr lang="en-US" sz="3200" dirty="0"/>
              <a:t>Can be conducted by grant applicants, contracted out, assisted by conservation district</a:t>
            </a:r>
          </a:p>
        </p:txBody>
      </p:sp>
    </p:spTree>
    <p:extLst>
      <p:ext uri="{BB962C8B-B14F-4D97-AF65-F5344CB8AC3E}">
        <p14:creationId xmlns:p14="http://schemas.microsoft.com/office/powerpoint/2010/main" val="3232570260"/>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7.5 Traffic Counts</a:t>
            </a:r>
          </a:p>
        </p:txBody>
      </p:sp>
      <p:sp>
        <p:nvSpPr>
          <p:cNvPr id="4" name="TextBox 3">
            <a:extLst>
              <a:ext uri="{FF2B5EF4-FFF2-40B4-BE49-F238E27FC236}">
                <a16:creationId xmlns:a16="http://schemas.microsoft.com/office/drawing/2014/main" id="{5E5C3CB8-E88B-7C0B-0561-328741C17039}"/>
              </a:ext>
            </a:extLst>
          </p:cNvPr>
          <p:cNvSpPr txBox="1"/>
          <p:nvPr/>
        </p:nvSpPr>
        <p:spPr>
          <a:xfrm>
            <a:off x="425301" y="1382286"/>
            <a:ext cx="10085293" cy="4524315"/>
          </a:xfrm>
          <a:prstGeom prst="rect">
            <a:avLst/>
          </a:prstGeom>
          <a:noFill/>
        </p:spPr>
        <p:txBody>
          <a:bodyPr wrap="square" rtlCol="0">
            <a:spAutoFit/>
          </a:bodyPr>
          <a:lstStyle/>
          <a:p>
            <a:pPr marL="0" lvl="0" indent="0">
              <a:buNone/>
            </a:pPr>
            <a:r>
              <a:rPr lang="en-US" sz="3200" dirty="0"/>
              <a:t>Conservation Districts may, at their discretion, use administrative and education funding to facilitate or support traffic counts for applicants. </a:t>
            </a:r>
          </a:p>
          <a:p>
            <a:pPr marL="457200" lvl="0" indent="-457200">
              <a:buFont typeface="Arial" panose="020B0604020202020204" pitchFamily="34" charset="0"/>
              <a:buChar char="•"/>
            </a:pPr>
            <a:r>
              <a:rPr lang="en-US" sz="3200" dirty="0"/>
              <a:t>Buying and loaning counters.</a:t>
            </a:r>
          </a:p>
          <a:p>
            <a:pPr marL="457200" lvl="0" indent="-457200">
              <a:buFont typeface="Arial" panose="020B0604020202020204" pitchFamily="34" charset="0"/>
              <a:buChar char="•"/>
            </a:pPr>
            <a:r>
              <a:rPr lang="en-US" sz="3200" dirty="0"/>
              <a:t>Paying for third party counts. </a:t>
            </a:r>
          </a:p>
          <a:p>
            <a:pPr lvl="0"/>
            <a:endParaRPr lang="en-US" sz="3200" dirty="0"/>
          </a:p>
          <a:p>
            <a:pPr marL="0" lvl="0" indent="0">
              <a:buNone/>
            </a:pPr>
            <a:r>
              <a:rPr lang="en-US" sz="3200" dirty="0"/>
              <a:t>Districts should ensure that all potential applicants have equal access to any traffic count facilitation measures they may employ.</a:t>
            </a:r>
          </a:p>
        </p:txBody>
      </p:sp>
    </p:spTree>
    <p:extLst>
      <p:ext uri="{BB962C8B-B14F-4D97-AF65-F5344CB8AC3E}">
        <p14:creationId xmlns:p14="http://schemas.microsoft.com/office/powerpoint/2010/main" val="2572167400"/>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7.5 Traffic Counts</a:t>
            </a:r>
          </a:p>
        </p:txBody>
      </p:sp>
      <p:sp>
        <p:nvSpPr>
          <p:cNvPr id="4" name="TextBox 3">
            <a:extLst>
              <a:ext uri="{FF2B5EF4-FFF2-40B4-BE49-F238E27FC236}">
                <a16:creationId xmlns:a16="http://schemas.microsoft.com/office/drawing/2014/main" id="{5E5C3CB8-E88B-7C0B-0561-328741C17039}"/>
              </a:ext>
            </a:extLst>
          </p:cNvPr>
          <p:cNvSpPr txBox="1"/>
          <p:nvPr/>
        </p:nvSpPr>
        <p:spPr>
          <a:xfrm>
            <a:off x="425301" y="1382286"/>
            <a:ext cx="10085293" cy="1569660"/>
          </a:xfrm>
          <a:prstGeom prst="rect">
            <a:avLst/>
          </a:prstGeom>
          <a:noFill/>
        </p:spPr>
        <p:txBody>
          <a:bodyPr wrap="square" rtlCol="0">
            <a:spAutoFit/>
          </a:bodyPr>
          <a:lstStyle/>
          <a:p>
            <a:pPr marL="0" lvl="0" indent="0">
              <a:buNone/>
            </a:pPr>
            <a:r>
              <a:rPr lang="en-US" sz="3200" b="1" u="sng" kern="1200" dirty="0">
                <a:solidFill>
                  <a:schemeClr val="tx1"/>
                </a:solidFill>
                <a:effectLst/>
                <a:latin typeface="+mn-lt"/>
                <a:ea typeface="+mn-ea"/>
                <a:cs typeface="+mn-cs"/>
              </a:rPr>
              <a:t>Traffic Count Validation Form</a:t>
            </a:r>
          </a:p>
          <a:p>
            <a:pPr marL="457200" indent="-457200">
              <a:buFont typeface="Arial" panose="020B0604020202020204" pitchFamily="34" charset="0"/>
              <a:buChar char="•"/>
            </a:pPr>
            <a:r>
              <a:rPr lang="en-US" sz="3200" dirty="0"/>
              <a:t>Standard Form</a:t>
            </a:r>
          </a:p>
          <a:p>
            <a:pPr marL="457200" indent="-457200">
              <a:buFont typeface="Arial" panose="020B0604020202020204" pitchFamily="34" charset="0"/>
              <a:buChar char="•"/>
            </a:pPr>
            <a:r>
              <a:rPr lang="en-US" sz="3200" kern="1200" dirty="0">
                <a:solidFill>
                  <a:schemeClr val="tx1"/>
                </a:solidFill>
                <a:effectLst/>
                <a:latin typeface="+mn-lt"/>
                <a:ea typeface="+mn-ea"/>
                <a:cs typeface="+mn-cs"/>
              </a:rPr>
              <a:t>Keep with Project files</a:t>
            </a:r>
          </a:p>
        </p:txBody>
      </p:sp>
      <p:sp>
        <p:nvSpPr>
          <p:cNvPr id="5" name="Rounded Rectangle 12">
            <a:extLst>
              <a:ext uri="{FF2B5EF4-FFF2-40B4-BE49-F238E27FC236}">
                <a16:creationId xmlns:a16="http://schemas.microsoft.com/office/drawing/2014/main" id="{CDD8FAE7-AE80-A323-18D5-AAFAD82C819C}"/>
              </a:ext>
            </a:extLst>
          </p:cNvPr>
          <p:cNvSpPr/>
          <p:nvPr/>
        </p:nvSpPr>
        <p:spPr>
          <a:xfrm>
            <a:off x="1851838" y="3649394"/>
            <a:ext cx="2209800" cy="919401"/>
          </a:xfrm>
          <a:prstGeom prst="round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Appendix D</a:t>
            </a:r>
          </a:p>
          <a:p>
            <a:pPr algn="ctr"/>
            <a:r>
              <a:rPr lang="en-US" sz="2000" b="1" dirty="0">
                <a:solidFill>
                  <a:sysClr val="windowText" lastClr="000000"/>
                </a:solidFill>
              </a:rPr>
              <a:t> in manual</a:t>
            </a:r>
            <a:endParaRPr lang="en-US" sz="2000" dirty="0">
              <a:solidFill>
                <a:sysClr val="windowText" lastClr="000000"/>
              </a:solidFill>
            </a:endParaRPr>
          </a:p>
        </p:txBody>
      </p:sp>
      <p:pic>
        <p:nvPicPr>
          <p:cNvPr id="6" name="Picture 2">
            <a:extLst>
              <a:ext uri="{FF2B5EF4-FFF2-40B4-BE49-F238E27FC236}">
                <a16:creationId xmlns:a16="http://schemas.microsoft.com/office/drawing/2014/main" id="{38481CF3-1310-4BB4-2FB4-71D4D52603F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97009" y="41893"/>
            <a:ext cx="5080000" cy="68161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7" name="TextBox 6">
            <a:extLst>
              <a:ext uri="{FF2B5EF4-FFF2-40B4-BE49-F238E27FC236}">
                <a16:creationId xmlns:a16="http://schemas.microsoft.com/office/drawing/2014/main" id="{E0057874-A1A1-CDE8-C32F-5B224DB631B7}"/>
              </a:ext>
            </a:extLst>
          </p:cNvPr>
          <p:cNvSpPr txBox="1"/>
          <p:nvPr/>
        </p:nvSpPr>
        <p:spPr>
          <a:xfrm>
            <a:off x="7372652" y="736601"/>
            <a:ext cx="2732286" cy="523220"/>
          </a:xfrm>
          <a:prstGeom prst="rect">
            <a:avLst/>
          </a:prstGeom>
          <a:solidFill>
            <a:srgbClr val="FFFF00"/>
          </a:solidFill>
          <a:ln>
            <a:solidFill>
              <a:srgbClr val="FF0000"/>
            </a:solidFill>
          </a:ln>
        </p:spPr>
        <p:txBody>
          <a:bodyPr wrap="none" rtlCol="0">
            <a:spAutoFit/>
          </a:bodyPr>
          <a:lstStyle/>
          <a:p>
            <a:r>
              <a:rPr lang="en-US" sz="2800" dirty="0">
                <a:solidFill>
                  <a:srgbClr val="FF0000"/>
                </a:solidFill>
              </a:rPr>
              <a:t>Road Information</a:t>
            </a:r>
          </a:p>
        </p:txBody>
      </p:sp>
      <p:sp>
        <p:nvSpPr>
          <p:cNvPr id="8" name="TextBox 7">
            <a:extLst>
              <a:ext uri="{FF2B5EF4-FFF2-40B4-BE49-F238E27FC236}">
                <a16:creationId xmlns:a16="http://schemas.microsoft.com/office/drawing/2014/main" id="{C996FA46-0E8D-2995-F85A-9E5E627B5B41}"/>
              </a:ext>
            </a:extLst>
          </p:cNvPr>
          <p:cNvSpPr txBox="1"/>
          <p:nvPr/>
        </p:nvSpPr>
        <p:spPr>
          <a:xfrm>
            <a:off x="7372652" y="1879601"/>
            <a:ext cx="3653051" cy="523220"/>
          </a:xfrm>
          <a:prstGeom prst="rect">
            <a:avLst/>
          </a:prstGeom>
          <a:solidFill>
            <a:srgbClr val="FFFF00"/>
          </a:solidFill>
          <a:ln>
            <a:solidFill>
              <a:srgbClr val="FF0000"/>
            </a:solidFill>
          </a:ln>
        </p:spPr>
        <p:txBody>
          <a:bodyPr wrap="none" rtlCol="0">
            <a:spAutoFit/>
          </a:bodyPr>
          <a:lstStyle/>
          <a:p>
            <a:r>
              <a:rPr lang="en-US" sz="2800" dirty="0">
                <a:solidFill>
                  <a:srgbClr val="FF0000"/>
                </a:solidFill>
              </a:rPr>
              <a:t>Use Existing Traffic Data</a:t>
            </a:r>
          </a:p>
        </p:txBody>
      </p:sp>
      <p:sp>
        <p:nvSpPr>
          <p:cNvPr id="9" name="TextBox 8">
            <a:extLst>
              <a:ext uri="{FF2B5EF4-FFF2-40B4-BE49-F238E27FC236}">
                <a16:creationId xmlns:a16="http://schemas.microsoft.com/office/drawing/2014/main" id="{25D8E9BE-9216-F339-B810-53865B0085AA}"/>
              </a:ext>
            </a:extLst>
          </p:cNvPr>
          <p:cNvSpPr txBox="1"/>
          <p:nvPr/>
        </p:nvSpPr>
        <p:spPr>
          <a:xfrm>
            <a:off x="7372652" y="2926726"/>
            <a:ext cx="2150973" cy="523220"/>
          </a:xfrm>
          <a:prstGeom prst="rect">
            <a:avLst/>
          </a:prstGeom>
          <a:solidFill>
            <a:srgbClr val="FFFF00"/>
          </a:solidFill>
          <a:ln>
            <a:solidFill>
              <a:srgbClr val="FF0000"/>
            </a:solidFill>
          </a:ln>
        </p:spPr>
        <p:txBody>
          <a:bodyPr wrap="none" rtlCol="0">
            <a:spAutoFit/>
          </a:bodyPr>
          <a:lstStyle/>
          <a:p>
            <a:r>
              <a:rPr lang="en-US" sz="2800" dirty="0">
                <a:solidFill>
                  <a:srgbClr val="FF0000"/>
                </a:solidFill>
              </a:rPr>
              <a:t>Level 1 Count</a:t>
            </a:r>
          </a:p>
        </p:txBody>
      </p:sp>
      <p:sp>
        <p:nvSpPr>
          <p:cNvPr id="11" name="TextBox 10">
            <a:extLst>
              <a:ext uri="{FF2B5EF4-FFF2-40B4-BE49-F238E27FC236}">
                <a16:creationId xmlns:a16="http://schemas.microsoft.com/office/drawing/2014/main" id="{4A350C6A-DFC1-0BFB-A4D0-D5B5E5F05661}"/>
              </a:ext>
            </a:extLst>
          </p:cNvPr>
          <p:cNvSpPr txBox="1"/>
          <p:nvPr/>
        </p:nvSpPr>
        <p:spPr>
          <a:xfrm>
            <a:off x="7372652" y="4394201"/>
            <a:ext cx="2150973" cy="523220"/>
          </a:xfrm>
          <a:prstGeom prst="rect">
            <a:avLst/>
          </a:prstGeom>
          <a:solidFill>
            <a:srgbClr val="FFFF00"/>
          </a:solidFill>
          <a:ln>
            <a:solidFill>
              <a:srgbClr val="FF0000"/>
            </a:solidFill>
          </a:ln>
        </p:spPr>
        <p:txBody>
          <a:bodyPr wrap="none" rtlCol="0">
            <a:spAutoFit/>
          </a:bodyPr>
          <a:lstStyle/>
          <a:p>
            <a:r>
              <a:rPr lang="en-US" sz="2800" dirty="0">
                <a:solidFill>
                  <a:srgbClr val="FF0000"/>
                </a:solidFill>
              </a:rPr>
              <a:t>Level 2 Count</a:t>
            </a:r>
          </a:p>
        </p:txBody>
      </p:sp>
      <p:sp>
        <p:nvSpPr>
          <p:cNvPr id="13" name="TextBox 12">
            <a:extLst>
              <a:ext uri="{FF2B5EF4-FFF2-40B4-BE49-F238E27FC236}">
                <a16:creationId xmlns:a16="http://schemas.microsoft.com/office/drawing/2014/main" id="{A66C2EE6-9CAC-8B6E-E347-E97696C44E2A}"/>
              </a:ext>
            </a:extLst>
          </p:cNvPr>
          <p:cNvSpPr txBox="1"/>
          <p:nvPr/>
        </p:nvSpPr>
        <p:spPr>
          <a:xfrm>
            <a:off x="7372652" y="5918201"/>
            <a:ext cx="1640898" cy="523220"/>
          </a:xfrm>
          <a:prstGeom prst="rect">
            <a:avLst/>
          </a:prstGeom>
          <a:solidFill>
            <a:srgbClr val="FFFF00"/>
          </a:solidFill>
          <a:ln>
            <a:solidFill>
              <a:srgbClr val="FF0000"/>
            </a:solidFill>
          </a:ln>
        </p:spPr>
        <p:txBody>
          <a:bodyPr wrap="none" rtlCol="0">
            <a:spAutoFit/>
          </a:bodyPr>
          <a:lstStyle/>
          <a:p>
            <a:r>
              <a:rPr lang="en-US" sz="2800" dirty="0">
                <a:solidFill>
                  <a:srgbClr val="FF0000"/>
                </a:solidFill>
              </a:rPr>
              <a:t>Validation</a:t>
            </a:r>
          </a:p>
        </p:txBody>
      </p:sp>
    </p:spTree>
    <p:extLst>
      <p:ext uri="{BB962C8B-B14F-4D97-AF65-F5344CB8AC3E}">
        <p14:creationId xmlns:p14="http://schemas.microsoft.com/office/powerpoint/2010/main" val="2673101997"/>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cs typeface="Calibri"/>
              </a:rPr>
              <a:t>Administrative Manual</a:t>
            </a: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cs typeface="Calibri Light"/>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7773"/>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11" name="Subtitle 2">
            <a:extLst>
              <a:ext uri="{FF2B5EF4-FFF2-40B4-BE49-F238E27FC236}">
                <a16:creationId xmlns:a16="http://schemas.microsoft.com/office/drawing/2014/main" id="{14B63144-8C74-93FA-594E-C3E3277ECEAA}"/>
              </a:ext>
            </a:extLst>
          </p:cNvPr>
          <p:cNvSpPr txBox="1">
            <a:spLocks/>
          </p:cNvSpPr>
          <p:nvPr/>
        </p:nvSpPr>
        <p:spPr>
          <a:xfrm>
            <a:off x="471256" y="1175168"/>
            <a:ext cx="8229600" cy="4953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arenR"/>
            </a:pPr>
            <a:r>
              <a:rPr lang="en-US" sz="3200" b="1" u="sng" dirty="0">
                <a:solidFill>
                  <a:schemeClr val="bg1">
                    <a:lumMod val="50000"/>
                  </a:schemeClr>
                </a:solidFill>
              </a:rPr>
              <a:t>Introduction</a:t>
            </a:r>
          </a:p>
          <a:p>
            <a:pPr marL="514350" indent="-514350">
              <a:buFont typeface="+mj-lt"/>
              <a:buAutoNum type="arabicParenR"/>
            </a:pPr>
            <a:r>
              <a:rPr lang="en-US" sz="3200" b="1" u="sng" dirty="0">
                <a:solidFill>
                  <a:schemeClr val="bg1">
                    <a:lumMod val="50000"/>
                  </a:schemeClr>
                </a:solidFill>
              </a:rPr>
              <a:t>SCC Role</a:t>
            </a:r>
          </a:p>
          <a:p>
            <a:pPr marL="514350" indent="-514350">
              <a:buFont typeface="+mj-lt"/>
              <a:buAutoNum type="arabicParenR"/>
            </a:pPr>
            <a:r>
              <a:rPr lang="en-US" sz="3200" b="1" u="sng" dirty="0">
                <a:solidFill>
                  <a:schemeClr val="bg1">
                    <a:lumMod val="50000"/>
                  </a:schemeClr>
                </a:solidFill>
              </a:rPr>
              <a:t>Conservation District Role</a:t>
            </a:r>
          </a:p>
          <a:p>
            <a:pPr marL="514350" indent="-514350">
              <a:buFont typeface="+mj-lt"/>
              <a:buAutoNum type="arabicParenR"/>
            </a:pPr>
            <a:r>
              <a:rPr lang="en-US" sz="3200" b="1" u="sng" dirty="0">
                <a:solidFill>
                  <a:schemeClr val="bg1">
                    <a:lumMod val="50000"/>
                  </a:schemeClr>
                </a:solidFill>
              </a:rPr>
              <a:t>Quality Assurance Board</a:t>
            </a:r>
          </a:p>
          <a:p>
            <a:pPr marL="514350" indent="-514350">
              <a:buFont typeface="+mj-lt"/>
              <a:buAutoNum type="arabicParenR"/>
            </a:pPr>
            <a:r>
              <a:rPr lang="en-US" sz="3200" b="1" u="sng" dirty="0">
                <a:solidFill>
                  <a:schemeClr val="bg1">
                    <a:lumMod val="50000"/>
                  </a:schemeClr>
                </a:solidFill>
              </a:rPr>
              <a:t>Applicant Role</a:t>
            </a:r>
          </a:p>
          <a:p>
            <a:pPr marL="514350" indent="-514350">
              <a:buFont typeface="+mj-lt"/>
              <a:buAutoNum type="arabicParenR"/>
            </a:pPr>
            <a:r>
              <a:rPr lang="en-US" sz="3200" b="1" u="sng" dirty="0">
                <a:solidFill>
                  <a:schemeClr val="bg1">
                    <a:lumMod val="50000"/>
                  </a:schemeClr>
                </a:solidFill>
              </a:rPr>
              <a:t>Center for Dirt and Gravel Roads</a:t>
            </a:r>
          </a:p>
          <a:p>
            <a:pPr marL="514350" indent="-514350">
              <a:buFont typeface="+mj-lt"/>
              <a:buAutoNum type="arabicParenR"/>
            </a:pPr>
            <a:r>
              <a:rPr lang="en-US" sz="3200" b="1" u="sng" dirty="0">
                <a:solidFill>
                  <a:schemeClr val="bg1">
                    <a:lumMod val="50000"/>
                  </a:schemeClr>
                </a:solidFill>
              </a:rPr>
              <a:t>Additional Policies</a:t>
            </a:r>
          </a:p>
          <a:p>
            <a:pPr marL="514350" indent="-514350">
              <a:buFont typeface="+mj-lt"/>
              <a:buAutoNum type="arabicParenR"/>
            </a:pPr>
            <a:r>
              <a:rPr lang="en-US" sz="3200" b="1" u="sng" dirty="0">
                <a:solidFill>
                  <a:schemeClr val="accent1"/>
                </a:solidFill>
              </a:rPr>
              <a:t>Permits and Other Requirements</a:t>
            </a:r>
          </a:p>
          <a:p>
            <a:pPr marL="0" indent="0">
              <a:buFont typeface="+mj-lt"/>
              <a:buNone/>
            </a:pPr>
            <a:r>
              <a:rPr lang="en-US" sz="3200" b="1" dirty="0"/>
              <a:t>Appendices</a:t>
            </a:r>
          </a:p>
        </p:txBody>
      </p:sp>
      <p:pic>
        <p:nvPicPr>
          <p:cNvPr id="3" name="Picture 2">
            <a:extLst>
              <a:ext uri="{FF2B5EF4-FFF2-40B4-BE49-F238E27FC236}">
                <a16:creationId xmlns:a16="http://schemas.microsoft.com/office/drawing/2014/main" id="{A30352DE-37A2-3503-E96B-AF875F732E8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08582" y="1509930"/>
            <a:ext cx="3567447" cy="46150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35083438"/>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6" descr="http://drivesteady.com/wp-content/uploads/2012/01/funniest-road-signs-22.jpg">
            <a:extLst>
              <a:ext uri="{FF2B5EF4-FFF2-40B4-BE49-F238E27FC236}">
                <a16:creationId xmlns:a16="http://schemas.microsoft.com/office/drawing/2014/main" id="{502C00E7-D016-481D-649C-B34551E4652A}"/>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4343400" y="8389"/>
            <a:ext cx="3659481" cy="685646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BF04A01-BA27-1D78-5B0F-CBE705958BAA}"/>
              </a:ext>
            </a:extLst>
          </p:cNvPr>
          <p:cNvSpPr/>
          <p:nvPr/>
        </p:nvSpPr>
        <p:spPr>
          <a:xfrm>
            <a:off x="0" y="6581001"/>
            <a:ext cx="9208008" cy="276999"/>
          </a:xfrm>
          <a:prstGeom prst="rect">
            <a:avLst/>
          </a:prstGeom>
          <a:solidFill>
            <a:schemeClr val="tx1"/>
          </a:solidFill>
        </p:spPr>
        <p:txBody>
          <a:bodyPr wrap="square">
            <a:spAutoFit/>
          </a:bodyPr>
          <a:lstStyle/>
          <a:p>
            <a:r>
              <a:rPr lang="en-US" sz="1200" dirty="0">
                <a:solidFill>
                  <a:schemeClr val="bg1"/>
                </a:solidFill>
              </a:rPr>
              <a:t>http://www.shiply.com/blog/uploaded_images</a:t>
            </a:r>
          </a:p>
        </p:txBody>
      </p:sp>
      <p:sp>
        <p:nvSpPr>
          <p:cNvPr id="6" name="TextBox 5">
            <a:extLst>
              <a:ext uri="{FF2B5EF4-FFF2-40B4-BE49-F238E27FC236}">
                <a16:creationId xmlns:a16="http://schemas.microsoft.com/office/drawing/2014/main" id="{21344076-E4C0-12A6-8BE5-DF187756951C}"/>
              </a:ext>
            </a:extLst>
          </p:cNvPr>
          <p:cNvSpPr txBox="1"/>
          <p:nvPr/>
        </p:nvSpPr>
        <p:spPr>
          <a:xfrm>
            <a:off x="381000" y="720405"/>
            <a:ext cx="3322081" cy="1077218"/>
          </a:xfrm>
          <a:prstGeom prst="rect">
            <a:avLst/>
          </a:prstGeom>
          <a:noFill/>
          <a:ln>
            <a:solidFill>
              <a:schemeClr val="tx1"/>
            </a:solidFill>
          </a:ln>
        </p:spPr>
        <p:txBody>
          <a:bodyPr wrap="square" rtlCol="0">
            <a:spAutoFit/>
          </a:bodyPr>
          <a:lstStyle/>
          <a:p>
            <a:r>
              <a:rPr lang="en-US" sz="3200" b="1" dirty="0">
                <a:solidFill>
                  <a:schemeClr val="bg1"/>
                </a:solidFill>
              </a:rPr>
              <a:t>As clear as the permit process…</a:t>
            </a:r>
          </a:p>
        </p:txBody>
      </p:sp>
    </p:spTree>
    <p:extLst>
      <p:ext uri="{BB962C8B-B14F-4D97-AF65-F5344CB8AC3E}">
        <p14:creationId xmlns:p14="http://schemas.microsoft.com/office/powerpoint/2010/main" val="3501061124"/>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8.0 Permits</a:t>
            </a:r>
          </a:p>
        </p:txBody>
      </p:sp>
      <p:sp>
        <p:nvSpPr>
          <p:cNvPr id="4" name="TextBox 3">
            <a:extLst>
              <a:ext uri="{FF2B5EF4-FFF2-40B4-BE49-F238E27FC236}">
                <a16:creationId xmlns:a16="http://schemas.microsoft.com/office/drawing/2014/main" id="{5E5C3CB8-E88B-7C0B-0561-328741C17039}"/>
              </a:ext>
            </a:extLst>
          </p:cNvPr>
          <p:cNvSpPr txBox="1"/>
          <p:nvPr/>
        </p:nvSpPr>
        <p:spPr>
          <a:xfrm>
            <a:off x="425301" y="1382286"/>
            <a:ext cx="10085293" cy="4031873"/>
          </a:xfrm>
          <a:prstGeom prst="rect">
            <a:avLst/>
          </a:prstGeom>
          <a:noFill/>
        </p:spPr>
        <p:txBody>
          <a:bodyPr wrap="square" rtlCol="0">
            <a:spAutoFit/>
          </a:bodyPr>
          <a:lstStyle/>
          <a:p>
            <a:pPr marL="0" indent="0" algn="ctr">
              <a:buNone/>
            </a:pPr>
            <a:r>
              <a:rPr lang="en-US" sz="4000" dirty="0"/>
              <a:t>All necessary permits must be obtained before work can begin on the portion of the project requiring a permit.</a:t>
            </a:r>
          </a:p>
          <a:p>
            <a:pPr marL="0" indent="0" algn="ctr">
              <a:buNone/>
            </a:pPr>
            <a:endParaRPr lang="en-US" sz="3200" dirty="0"/>
          </a:p>
          <a:p>
            <a:pPr marL="0" indent="0" algn="ctr">
              <a:buNone/>
            </a:pPr>
            <a:r>
              <a:rPr lang="en-US" sz="3600" dirty="0"/>
              <a:t>Can for example, do drainage work while waiting on a permit to replace stream crossing.</a:t>
            </a:r>
          </a:p>
          <a:p>
            <a:pPr marL="0" lvl="0" indent="0">
              <a:buNone/>
            </a:pPr>
            <a:endParaRPr lang="en-US" sz="3200" dirty="0"/>
          </a:p>
        </p:txBody>
      </p:sp>
    </p:spTree>
    <p:extLst>
      <p:ext uri="{BB962C8B-B14F-4D97-AF65-F5344CB8AC3E}">
        <p14:creationId xmlns:p14="http://schemas.microsoft.com/office/powerpoint/2010/main" val="3950362799"/>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8.0 Permits</a:t>
            </a:r>
          </a:p>
        </p:txBody>
      </p:sp>
      <p:sp>
        <p:nvSpPr>
          <p:cNvPr id="4" name="TextBox 3">
            <a:extLst>
              <a:ext uri="{FF2B5EF4-FFF2-40B4-BE49-F238E27FC236}">
                <a16:creationId xmlns:a16="http://schemas.microsoft.com/office/drawing/2014/main" id="{5E5C3CB8-E88B-7C0B-0561-328741C17039}"/>
              </a:ext>
            </a:extLst>
          </p:cNvPr>
          <p:cNvSpPr txBox="1"/>
          <p:nvPr/>
        </p:nvSpPr>
        <p:spPr>
          <a:xfrm>
            <a:off x="425301" y="1382286"/>
            <a:ext cx="6077099" cy="4674796"/>
          </a:xfrm>
          <a:prstGeom prst="rect">
            <a:avLst/>
          </a:prstGeom>
          <a:noFill/>
        </p:spPr>
        <p:txBody>
          <a:bodyPr wrap="square" rtlCol="0">
            <a:spAutoFit/>
          </a:bodyPr>
          <a:lstStyle/>
          <a:p>
            <a:pPr marL="0" indent="0">
              <a:buNone/>
            </a:pPr>
            <a:r>
              <a:rPr lang="en-US" sz="4000" dirty="0"/>
              <a:t>SCC GP-11 Clarification Memo</a:t>
            </a:r>
            <a:endParaRPr lang="en-US" sz="3200" dirty="0"/>
          </a:p>
          <a:p>
            <a:pPr marL="571500" indent="-571500">
              <a:buFont typeface="Arial" panose="020B0604020202020204" pitchFamily="34" charset="0"/>
              <a:buChar char="•"/>
            </a:pPr>
            <a:r>
              <a:rPr lang="en-US" sz="3600" dirty="0"/>
              <a:t>Streamlined reviews</a:t>
            </a:r>
          </a:p>
          <a:p>
            <a:pPr marL="571500" indent="-571500">
              <a:buFont typeface="Arial" panose="020B0604020202020204" pitchFamily="34" charset="0"/>
              <a:buChar char="•"/>
            </a:pPr>
            <a:r>
              <a:rPr lang="en-US" sz="3600" dirty="0"/>
              <a:t>Crossing realignments</a:t>
            </a:r>
          </a:p>
          <a:p>
            <a:pPr marL="571500" indent="-571500">
              <a:buFont typeface="Arial" panose="020B0604020202020204" pitchFamily="34" charset="0"/>
              <a:buChar char="•"/>
            </a:pPr>
            <a:r>
              <a:rPr lang="en-US" sz="3600" dirty="0"/>
              <a:t>Raising road elevation</a:t>
            </a:r>
          </a:p>
          <a:p>
            <a:pPr marL="571500" indent="-571500">
              <a:buFont typeface="Arial" panose="020B0604020202020204" pitchFamily="34" charset="0"/>
              <a:buChar char="•"/>
            </a:pPr>
            <a:r>
              <a:rPr lang="en-US" sz="3600" dirty="0"/>
              <a:t>Permit cover letter template references memo</a:t>
            </a:r>
          </a:p>
          <a:p>
            <a:pPr marL="0" lvl="0" indent="0">
              <a:buNone/>
            </a:pPr>
            <a:endParaRPr lang="en-US" sz="3200" dirty="0"/>
          </a:p>
        </p:txBody>
      </p:sp>
      <p:pic>
        <p:nvPicPr>
          <p:cNvPr id="5" name="Picture 4">
            <a:extLst>
              <a:ext uri="{FF2B5EF4-FFF2-40B4-BE49-F238E27FC236}">
                <a16:creationId xmlns:a16="http://schemas.microsoft.com/office/drawing/2014/main" id="{B8D53029-2CE9-0BBB-12E1-DA9397209DD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925107" y="1637482"/>
            <a:ext cx="5083242" cy="4419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73502071"/>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8.0 Permits</a:t>
            </a:r>
          </a:p>
        </p:txBody>
      </p:sp>
      <p:sp>
        <p:nvSpPr>
          <p:cNvPr id="4" name="TextBox 3">
            <a:extLst>
              <a:ext uri="{FF2B5EF4-FFF2-40B4-BE49-F238E27FC236}">
                <a16:creationId xmlns:a16="http://schemas.microsoft.com/office/drawing/2014/main" id="{5E5C3CB8-E88B-7C0B-0561-328741C17039}"/>
              </a:ext>
            </a:extLst>
          </p:cNvPr>
          <p:cNvSpPr txBox="1"/>
          <p:nvPr/>
        </p:nvSpPr>
        <p:spPr>
          <a:xfrm>
            <a:off x="425301" y="1382286"/>
            <a:ext cx="10085293" cy="4739759"/>
          </a:xfrm>
          <a:prstGeom prst="rect">
            <a:avLst/>
          </a:prstGeom>
          <a:noFill/>
        </p:spPr>
        <p:txBody>
          <a:bodyPr wrap="square" rtlCol="0">
            <a:spAutoFit/>
          </a:bodyPr>
          <a:lstStyle/>
          <a:p>
            <a:pPr algn="l">
              <a:buFont typeface="Arial" panose="020B0604020202020204" pitchFamily="34" charset="0"/>
              <a:buChar char="•"/>
            </a:pPr>
            <a:r>
              <a:rPr lang="en-US" b="1" i="0" dirty="0">
                <a:solidFill>
                  <a:srgbClr val="525252"/>
                </a:solidFill>
                <a:effectLst/>
                <a:latin typeface="var(--h3_typography-font-family)"/>
              </a:rPr>
              <a:t>December 5, 2023: DEP GP11 Stream Crossings for Engineers</a:t>
            </a:r>
          </a:p>
          <a:p>
            <a:pPr marL="742950" lvl="1" indent="-285750" algn="l">
              <a:buFont typeface="Arial" panose="020B0604020202020204" pitchFamily="34" charset="0"/>
              <a:buChar char="•"/>
            </a:pPr>
            <a:r>
              <a:rPr lang="en-US" b="0" i="0" dirty="0">
                <a:solidFill>
                  <a:srgbClr val="525252"/>
                </a:solidFill>
                <a:effectLst/>
                <a:latin typeface="Lato" panose="020F0502020204030203" pitchFamily="34" charset="0"/>
              </a:rPr>
              <a:t>DEP central office staff presented this webinar directly to engineers who attended one of the 1.5-day DGLVR “Stream Crossing for Engineers” trainings in 2023. The webinar included presentation and discussion on often questioned topics related to the GP11 such as raising the road elevation, stream realignments, and channel work further away from the structure.</a:t>
            </a:r>
          </a:p>
          <a:p>
            <a:pPr marL="742950" lvl="1" indent="-285750" algn="l">
              <a:buFont typeface="Arial" panose="020B0604020202020204" pitchFamily="34" charset="0"/>
              <a:buChar char="•"/>
            </a:pPr>
            <a:r>
              <a:rPr lang="en-US" b="0" i="0" u="none" strike="noStrike" dirty="0">
                <a:solidFill>
                  <a:srgbClr val="525252"/>
                </a:solidFill>
                <a:effectLst/>
                <a:latin typeface="Lato" panose="020F0502020204030203" pitchFamily="34" charset="0"/>
                <a:hlinkClick r:id="rId3"/>
              </a:rPr>
              <a:t>Webinar Download</a:t>
            </a:r>
            <a:r>
              <a:rPr lang="en-US" b="0" i="0" dirty="0">
                <a:solidFill>
                  <a:srgbClr val="525252"/>
                </a:solidFill>
                <a:effectLst/>
                <a:latin typeface="Lato" panose="020F0502020204030203" pitchFamily="34" charset="0"/>
              </a:rPr>
              <a:t> (218 MB): MP4 format </a:t>
            </a:r>
            <a:r>
              <a:rPr lang="en-US" b="0" i="1" dirty="0">
                <a:solidFill>
                  <a:srgbClr val="525252"/>
                </a:solidFill>
                <a:effectLst/>
                <a:latin typeface="Lato" panose="020F0502020204030203" pitchFamily="34" charset="0"/>
              </a:rPr>
              <a:t> (~2 hours, 24 minutes)</a:t>
            </a:r>
            <a:endParaRPr lang="en-US" b="0" i="0" dirty="0">
              <a:solidFill>
                <a:srgbClr val="525252"/>
              </a:solidFill>
              <a:effectLst/>
              <a:latin typeface="Lato" panose="020F0502020204030203" pitchFamily="34" charset="0"/>
            </a:endParaRPr>
          </a:p>
          <a:p>
            <a:pPr marL="742950" lvl="1" indent="-285750" algn="l">
              <a:buFont typeface="Arial" panose="020B0604020202020204" pitchFamily="34" charset="0"/>
              <a:buChar char="•"/>
            </a:pPr>
            <a:r>
              <a:rPr lang="en-US" b="0" i="0" dirty="0">
                <a:solidFill>
                  <a:srgbClr val="525252"/>
                </a:solidFill>
                <a:effectLst/>
                <a:latin typeface="Lato" panose="020F0502020204030203" pitchFamily="34" charset="0"/>
              </a:rPr>
              <a:t>Presentation Downloads:</a:t>
            </a:r>
          </a:p>
          <a:p>
            <a:pPr marL="1143000" lvl="2" indent="-228600" algn="l">
              <a:buFont typeface="Arial" panose="020B0604020202020204" pitchFamily="34" charset="0"/>
              <a:buChar char="•"/>
            </a:pPr>
            <a:r>
              <a:rPr lang="en-US" b="0" i="0" u="none" strike="noStrike" dirty="0">
                <a:solidFill>
                  <a:srgbClr val="525252"/>
                </a:solidFill>
                <a:effectLst/>
                <a:latin typeface="Lato" panose="020F0502020204030203" pitchFamily="34" charset="0"/>
                <a:hlinkClick r:id="rId4"/>
              </a:rPr>
              <a:t>Adobe PDF</a:t>
            </a:r>
            <a:r>
              <a:rPr lang="en-US" b="0" i="0" dirty="0">
                <a:solidFill>
                  <a:srgbClr val="525252"/>
                </a:solidFill>
                <a:effectLst/>
                <a:latin typeface="Lato" panose="020F0502020204030203" pitchFamily="34" charset="0"/>
              </a:rPr>
              <a:t> (12.7 MB)</a:t>
            </a:r>
          </a:p>
          <a:p>
            <a:pPr algn="l">
              <a:buFont typeface="Arial" panose="020B0604020202020204" pitchFamily="34" charset="0"/>
              <a:buChar char="•"/>
            </a:pPr>
            <a:r>
              <a:rPr lang="en-US" b="1" i="0" dirty="0">
                <a:solidFill>
                  <a:srgbClr val="525252"/>
                </a:solidFill>
                <a:effectLst/>
                <a:latin typeface="var(--h3_typography-font-family)"/>
              </a:rPr>
              <a:t>July 11, 2023: DEP Chapter 105 Permitting Examples</a:t>
            </a:r>
          </a:p>
          <a:p>
            <a:pPr marL="742950" lvl="1" indent="-285750" algn="l">
              <a:buFont typeface="Arial" panose="020B0604020202020204" pitchFamily="34" charset="0"/>
              <a:buChar char="•"/>
            </a:pPr>
            <a:r>
              <a:rPr lang="en-US" b="0" i="0" dirty="0">
                <a:solidFill>
                  <a:srgbClr val="525252"/>
                </a:solidFill>
                <a:effectLst/>
                <a:latin typeface="Lato" panose="020F0502020204030203" pitchFamily="34" charset="0"/>
              </a:rPr>
              <a:t>Building off the 3/30/23 webinar, DEP staff expanded on some of the common issues and questions related to GP-11 and stream crossing replacements. This session focused mostly on DEP permit expectations and example situations.</a:t>
            </a:r>
          </a:p>
          <a:p>
            <a:pPr marL="742950" lvl="1" indent="-285750" algn="l">
              <a:buFont typeface="Arial" panose="020B0604020202020204" pitchFamily="34" charset="0"/>
              <a:buChar char="•"/>
            </a:pPr>
            <a:r>
              <a:rPr lang="en-US" b="0" i="0" u="none" strike="noStrike" dirty="0">
                <a:solidFill>
                  <a:srgbClr val="525252"/>
                </a:solidFill>
                <a:effectLst/>
                <a:latin typeface="Lato" panose="020F0502020204030203" pitchFamily="34" charset="0"/>
                <a:hlinkClick r:id="rId5"/>
              </a:rPr>
              <a:t>Webinar Download</a:t>
            </a:r>
            <a:r>
              <a:rPr lang="en-US" b="0" i="0" dirty="0">
                <a:solidFill>
                  <a:srgbClr val="525252"/>
                </a:solidFill>
                <a:effectLst/>
                <a:latin typeface="Lato" panose="020F0502020204030203" pitchFamily="34" charset="0"/>
              </a:rPr>
              <a:t> (112 MB): MP4 format </a:t>
            </a:r>
            <a:r>
              <a:rPr lang="en-US" b="0" i="1" dirty="0">
                <a:solidFill>
                  <a:srgbClr val="525252"/>
                </a:solidFill>
                <a:effectLst/>
                <a:latin typeface="Lato" panose="020F0502020204030203" pitchFamily="34" charset="0"/>
              </a:rPr>
              <a:t> (~58 minutes)</a:t>
            </a:r>
            <a:endParaRPr lang="en-US" b="0" i="0" dirty="0">
              <a:solidFill>
                <a:srgbClr val="525252"/>
              </a:solidFill>
              <a:effectLst/>
              <a:latin typeface="Lato" panose="020F0502020204030203" pitchFamily="34" charset="0"/>
            </a:endParaRPr>
          </a:p>
          <a:p>
            <a:pPr marL="742950" lvl="1" indent="-285750" algn="l">
              <a:buFont typeface="Arial" panose="020B0604020202020204" pitchFamily="34" charset="0"/>
              <a:buChar char="•"/>
            </a:pPr>
            <a:r>
              <a:rPr lang="en-US" b="0" i="0" dirty="0">
                <a:solidFill>
                  <a:srgbClr val="525252"/>
                </a:solidFill>
                <a:effectLst/>
                <a:latin typeface="Lato" panose="020F0502020204030203" pitchFamily="34" charset="0"/>
              </a:rPr>
              <a:t>No Presentation Downloads</a:t>
            </a:r>
          </a:p>
          <a:p>
            <a:pPr marL="0" lvl="0" indent="0">
              <a:buNone/>
            </a:pPr>
            <a:endParaRPr lang="en-US" sz="3200" dirty="0"/>
          </a:p>
        </p:txBody>
      </p:sp>
    </p:spTree>
    <p:extLst>
      <p:ext uri="{BB962C8B-B14F-4D97-AF65-F5344CB8AC3E}">
        <p14:creationId xmlns:p14="http://schemas.microsoft.com/office/powerpoint/2010/main" val="3611103398"/>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cs typeface="Calibri"/>
              </a:rPr>
              <a:t>Administrative Manual</a:t>
            </a: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cs typeface="Calibri Light"/>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7773"/>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11" name="Subtitle 2">
            <a:extLst>
              <a:ext uri="{FF2B5EF4-FFF2-40B4-BE49-F238E27FC236}">
                <a16:creationId xmlns:a16="http://schemas.microsoft.com/office/drawing/2014/main" id="{14B63144-8C74-93FA-594E-C3E3277ECEAA}"/>
              </a:ext>
            </a:extLst>
          </p:cNvPr>
          <p:cNvSpPr txBox="1">
            <a:spLocks/>
          </p:cNvSpPr>
          <p:nvPr/>
        </p:nvSpPr>
        <p:spPr>
          <a:xfrm>
            <a:off x="471256" y="1175168"/>
            <a:ext cx="8229600" cy="4953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arenR"/>
            </a:pPr>
            <a:r>
              <a:rPr lang="en-US" sz="3200" b="1" u="sng" dirty="0">
                <a:solidFill>
                  <a:schemeClr val="bg1">
                    <a:lumMod val="50000"/>
                  </a:schemeClr>
                </a:solidFill>
              </a:rPr>
              <a:t>Introduction</a:t>
            </a:r>
          </a:p>
          <a:p>
            <a:pPr marL="514350" indent="-514350">
              <a:buFont typeface="+mj-lt"/>
              <a:buAutoNum type="arabicParenR"/>
            </a:pPr>
            <a:r>
              <a:rPr lang="en-US" sz="3200" b="1" u="sng" dirty="0">
                <a:solidFill>
                  <a:schemeClr val="bg1">
                    <a:lumMod val="50000"/>
                  </a:schemeClr>
                </a:solidFill>
              </a:rPr>
              <a:t>SCC Role</a:t>
            </a:r>
          </a:p>
          <a:p>
            <a:pPr marL="514350" indent="-514350">
              <a:buFont typeface="+mj-lt"/>
              <a:buAutoNum type="arabicParenR"/>
            </a:pPr>
            <a:r>
              <a:rPr lang="en-US" sz="3200" b="1" u="sng" dirty="0">
                <a:solidFill>
                  <a:schemeClr val="bg1">
                    <a:lumMod val="50000"/>
                  </a:schemeClr>
                </a:solidFill>
              </a:rPr>
              <a:t>Conservation District Role</a:t>
            </a:r>
          </a:p>
          <a:p>
            <a:pPr marL="514350" indent="-514350">
              <a:buFont typeface="+mj-lt"/>
              <a:buAutoNum type="arabicParenR"/>
            </a:pPr>
            <a:r>
              <a:rPr lang="en-US" sz="3200" b="1" u="sng" dirty="0">
                <a:solidFill>
                  <a:schemeClr val="bg1">
                    <a:lumMod val="50000"/>
                  </a:schemeClr>
                </a:solidFill>
              </a:rPr>
              <a:t>Quality Assurance Board</a:t>
            </a:r>
          </a:p>
          <a:p>
            <a:pPr marL="514350" indent="-514350">
              <a:buFont typeface="+mj-lt"/>
              <a:buAutoNum type="arabicParenR"/>
            </a:pPr>
            <a:r>
              <a:rPr lang="en-US" sz="3200" b="1" u="sng" dirty="0">
                <a:solidFill>
                  <a:schemeClr val="bg1">
                    <a:lumMod val="50000"/>
                  </a:schemeClr>
                </a:solidFill>
              </a:rPr>
              <a:t>Applicant Role</a:t>
            </a:r>
          </a:p>
          <a:p>
            <a:pPr marL="514350" indent="-514350">
              <a:buFont typeface="+mj-lt"/>
              <a:buAutoNum type="arabicParenR"/>
            </a:pPr>
            <a:r>
              <a:rPr lang="en-US" sz="3200" b="1" u="sng" dirty="0">
                <a:solidFill>
                  <a:schemeClr val="bg1">
                    <a:lumMod val="50000"/>
                  </a:schemeClr>
                </a:solidFill>
              </a:rPr>
              <a:t>Center for Dirt and Gravel Roads</a:t>
            </a:r>
          </a:p>
          <a:p>
            <a:pPr marL="514350" indent="-514350">
              <a:buFont typeface="+mj-lt"/>
              <a:buAutoNum type="arabicParenR"/>
            </a:pPr>
            <a:r>
              <a:rPr lang="en-US" sz="3200" b="1" u="sng" dirty="0">
                <a:solidFill>
                  <a:schemeClr val="bg1">
                    <a:lumMod val="50000"/>
                  </a:schemeClr>
                </a:solidFill>
              </a:rPr>
              <a:t>Additional Policies</a:t>
            </a:r>
          </a:p>
          <a:p>
            <a:pPr marL="514350" indent="-514350">
              <a:buFont typeface="+mj-lt"/>
              <a:buAutoNum type="arabicParenR"/>
            </a:pPr>
            <a:r>
              <a:rPr lang="en-US" sz="3200" b="1" u="sng" dirty="0">
                <a:solidFill>
                  <a:schemeClr val="bg1">
                    <a:lumMod val="50000"/>
                  </a:schemeClr>
                </a:solidFill>
              </a:rPr>
              <a:t>Permits and Other Requirements</a:t>
            </a:r>
          </a:p>
          <a:p>
            <a:pPr marL="0" indent="0">
              <a:buFont typeface="+mj-lt"/>
              <a:buNone/>
            </a:pPr>
            <a:r>
              <a:rPr lang="en-US" sz="3200" b="1" u="sng" dirty="0">
                <a:solidFill>
                  <a:schemeClr val="accent1"/>
                </a:solidFill>
              </a:rPr>
              <a:t>Appendices</a:t>
            </a:r>
          </a:p>
        </p:txBody>
      </p:sp>
      <p:pic>
        <p:nvPicPr>
          <p:cNvPr id="3" name="Picture 2">
            <a:extLst>
              <a:ext uri="{FF2B5EF4-FFF2-40B4-BE49-F238E27FC236}">
                <a16:creationId xmlns:a16="http://schemas.microsoft.com/office/drawing/2014/main" id="{2442CFCA-AD54-19B5-2D4F-F57568F7899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08582" y="1509930"/>
            <a:ext cx="3567447" cy="46150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01217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A43A86-7A45-9748-2FC1-31E024ED8FD5}"/>
              </a:ext>
            </a:extLst>
          </p:cNvPr>
          <p:cNvSpPr/>
          <p:nvPr/>
        </p:nvSpPr>
        <p:spPr>
          <a:xfrm>
            <a:off x="0" y="6581001"/>
            <a:ext cx="9208008" cy="276999"/>
          </a:xfrm>
          <a:prstGeom prst="rect">
            <a:avLst/>
          </a:prstGeom>
          <a:solidFill>
            <a:schemeClr val="tx1"/>
          </a:solidFill>
        </p:spPr>
        <p:txBody>
          <a:bodyPr wrap="square">
            <a:spAutoFit/>
          </a:bodyPr>
          <a:lstStyle/>
          <a:p>
            <a:r>
              <a:rPr lang="en-US" sz="1200">
                <a:solidFill>
                  <a:schemeClr val="bg1"/>
                </a:solidFill>
              </a:rPr>
              <a:t>https://www.cartoonstock.com/directory/s/sleigh.asp</a:t>
            </a:r>
            <a:endParaRPr lang="en-US" sz="1200" dirty="0">
              <a:solidFill>
                <a:schemeClr val="bg1"/>
              </a:solidFill>
            </a:endParaRPr>
          </a:p>
        </p:txBody>
      </p:sp>
      <p:pic>
        <p:nvPicPr>
          <p:cNvPr id="8" name="Picture 7" descr="Diagram&#10;&#10;Description automatically generated">
            <a:extLst>
              <a:ext uri="{FF2B5EF4-FFF2-40B4-BE49-F238E27FC236}">
                <a16:creationId xmlns:a16="http://schemas.microsoft.com/office/drawing/2014/main" id="{9937502D-1162-AC1A-72FC-96B0A540C80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144000" cy="6469380"/>
          </a:xfrm>
          <a:prstGeom prst="rect">
            <a:avLst/>
          </a:prstGeom>
        </p:spPr>
      </p:pic>
    </p:spTree>
    <p:extLst>
      <p:ext uri="{BB962C8B-B14F-4D97-AF65-F5344CB8AC3E}">
        <p14:creationId xmlns:p14="http://schemas.microsoft.com/office/powerpoint/2010/main" val="9979845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cs typeface="Calibri"/>
              </a:rPr>
              <a:t>Administrative Manual</a:t>
            </a: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cs typeface="Calibri Light"/>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7773"/>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11" name="Subtitle 2">
            <a:extLst>
              <a:ext uri="{FF2B5EF4-FFF2-40B4-BE49-F238E27FC236}">
                <a16:creationId xmlns:a16="http://schemas.microsoft.com/office/drawing/2014/main" id="{14B63144-8C74-93FA-594E-C3E3277ECEAA}"/>
              </a:ext>
            </a:extLst>
          </p:cNvPr>
          <p:cNvSpPr txBox="1">
            <a:spLocks/>
          </p:cNvSpPr>
          <p:nvPr/>
        </p:nvSpPr>
        <p:spPr>
          <a:xfrm>
            <a:off x="471256" y="1175168"/>
            <a:ext cx="8229600" cy="4953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arenR"/>
            </a:pPr>
            <a:r>
              <a:rPr lang="en-US" sz="3200" b="1" u="sng" dirty="0">
                <a:solidFill>
                  <a:schemeClr val="accent1"/>
                </a:solidFill>
              </a:rPr>
              <a:t>Introduction</a:t>
            </a:r>
          </a:p>
          <a:p>
            <a:pPr marL="514350" indent="-514350">
              <a:buFont typeface="+mj-lt"/>
              <a:buAutoNum type="arabicParenR"/>
            </a:pPr>
            <a:r>
              <a:rPr lang="en-US" sz="3200" b="1" dirty="0"/>
              <a:t>SCC Role</a:t>
            </a:r>
          </a:p>
          <a:p>
            <a:pPr marL="514350" indent="-514350">
              <a:buFont typeface="+mj-lt"/>
              <a:buAutoNum type="arabicParenR"/>
            </a:pPr>
            <a:r>
              <a:rPr lang="en-US" sz="3200" b="1" dirty="0"/>
              <a:t>Conservation District Role</a:t>
            </a:r>
          </a:p>
          <a:p>
            <a:pPr marL="514350" indent="-514350">
              <a:buFont typeface="+mj-lt"/>
              <a:buAutoNum type="arabicParenR"/>
            </a:pPr>
            <a:r>
              <a:rPr lang="en-US" sz="3200" b="1" dirty="0"/>
              <a:t>Quality Assurance Board</a:t>
            </a:r>
          </a:p>
          <a:p>
            <a:pPr marL="514350" indent="-514350">
              <a:buFont typeface="+mj-lt"/>
              <a:buAutoNum type="arabicParenR"/>
            </a:pPr>
            <a:r>
              <a:rPr lang="en-US" sz="3200" b="1" dirty="0"/>
              <a:t>Applicant Role</a:t>
            </a:r>
          </a:p>
          <a:p>
            <a:pPr marL="514350" indent="-514350">
              <a:buFont typeface="+mj-lt"/>
              <a:buAutoNum type="arabicParenR"/>
            </a:pPr>
            <a:r>
              <a:rPr lang="en-US" sz="3200" b="1" dirty="0"/>
              <a:t>Center for Dirt and Gravel Roads</a:t>
            </a:r>
          </a:p>
          <a:p>
            <a:pPr marL="514350" indent="-514350">
              <a:buFont typeface="+mj-lt"/>
              <a:buAutoNum type="arabicParenR"/>
            </a:pPr>
            <a:r>
              <a:rPr lang="en-US" sz="3200" b="1" dirty="0"/>
              <a:t>Additional Policies</a:t>
            </a:r>
          </a:p>
          <a:p>
            <a:pPr marL="514350" indent="-514350">
              <a:buFont typeface="+mj-lt"/>
              <a:buAutoNum type="arabicParenR"/>
            </a:pPr>
            <a:r>
              <a:rPr lang="en-US" sz="3200" b="1" dirty="0"/>
              <a:t>Permits and Other Requirements</a:t>
            </a:r>
          </a:p>
          <a:p>
            <a:pPr marL="0" indent="0">
              <a:buFont typeface="+mj-lt"/>
              <a:buNone/>
            </a:pPr>
            <a:r>
              <a:rPr lang="en-US" sz="3200" b="1" dirty="0"/>
              <a:t>Appendices</a:t>
            </a:r>
          </a:p>
        </p:txBody>
      </p:sp>
      <p:pic>
        <p:nvPicPr>
          <p:cNvPr id="4" name="Picture 3">
            <a:extLst>
              <a:ext uri="{FF2B5EF4-FFF2-40B4-BE49-F238E27FC236}">
                <a16:creationId xmlns:a16="http://schemas.microsoft.com/office/drawing/2014/main" id="{30047A00-78FF-58F0-11B0-BBCB4C5F8B4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208582" y="1509930"/>
            <a:ext cx="3567447" cy="46150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78213365"/>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Appendices</a:t>
            </a:r>
          </a:p>
        </p:txBody>
      </p:sp>
      <p:pic>
        <p:nvPicPr>
          <p:cNvPr id="5" name="Picture 4">
            <a:extLst>
              <a:ext uri="{FF2B5EF4-FFF2-40B4-BE49-F238E27FC236}">
                <a16:creationId xmlns:a16="http://schemas.microsoft.com/office/drawing/2014/main" id="{1025F18C-7A04-39E6-74C8-C58C636E942E}"/>
              </a:ext>
            </a:extLst>
          </p:cNvPr>
          <p:cNvPicPr>
            <a:picLocks noChangeAspect="1"/>
          </p:cNvPicPr>
          <p:nvPr/>
        </p:nvPicPr>
        <p:blipFill>
          <a:blip r:embed="rId3"/>
          <a:stretch>
            <a:fillRect/>
          </a:stretch>
        </p:blipFill>
        <p:spPr>
          <a:xfrm>
            <a:off x="244536" y="1201268"/>
            <a:ext cx="8782050" cy="5019675"/>
          </a:xfrm>
          <a:prstGeom prst="rect">
            <a:avLst/>
          </a:prstGeom>
        </p:spPr>
      </p:pic>
    </p:spTree>
    <p:extLst>
      <p:ext uri="{BB962C8B-B14F-4D97-AF65-F5344CB8AC3E}">
        <p14:creationId xmlns:p14="http://schemas.microsoft.com/office/powerpoint/2010/main" val="1843416675"/>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http://www.demoties.com/wp-content/uploads/2011/10/Road-signs-Demotivational-poster.jpg">
            <a:extLst>
              <a:ext uri="{FF2B5EF4-FFF2-40B4-BE49-F238E27FC236}">
                <a16:creationId xmlns:a16="http://schemas.microsoft.com/office/drawing/2014/main" id="{CE57984C-95E0-12E1-11F7-3FE10C486348}"/>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583555" y="0"/>
            <a:ext cx="9024889" cy="677294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892CA9A-D028-93CF-0B84-043EC12F88E4}"/>
              </a:ext>
            </a:extLst>
          </p:cNvPr>
          <p:cNvSpPr/>
          <p:nvPr/>
        </p:nvSpPr>
        <p:spPr>
          <a:xfrm>
            <a:off x="0" y="6581001"/>
            <a:ext cx="9208008" cy="276999"/>
          </a:xfrm>
          <a:prstGeom prst="rect">
            <a:avLst/>
          </a:prstGeom>
          <a:solidFill>
            <a:schemeClr val="tx1"/>
          </a:solidFill>
        </p:spPr>
        <p:txBody>
          <a:bodyPr wrap="square">
            <a:spAutoFit/>
          </a:bodyPr>
          <a:lstStyle/>
          <a:p>
            <a:r>
              <a:rPr lang="en-US" sz="1200" dirty="0">
                <a:solidFill>
                  <a:schemeClr val="bg1"/>
                </a:solidFill>
              </a:rPr>
              <a:t>http://www.demoties.com/wp-content/uploads/2011/10/Road-signs-Demotivational-poster.jpg</a:t>
            </a:r>
          </a:p>
        </p:txBody>
      </p:sp>
    </p:spTree>
    <p:extLst>
      <p:ext uri="{BB962C8B-B14F-4D97-AF65-F5344CB8AC3E}">
        <p14:creationId xmlns:p14="http://schemas.microsoft.com/office/powerpoint/2010/main" val="2745106456"/>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21AC42-1F62-8468-76EA-B73DF3F5176E}"/>
              </a:ext>
            </a:extLst>
          </p:cNvPr>
          <p:cNvSpPr/>
          <p:nvPr/>
        </p:nvSpPr>
        <p:spPr>
          <a:xfrm>
            <a:off x="412380" y="6185645"/>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7273"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dirty="0">
              <a:solidFill>
                <a:schemeClr val="lt1"/>
              </a:solidFill>
              <a:latin typeface="+mn-lt"/>
              <a:ea typeface="+mn-ea"/>
              <a:cs typeface="Calibri"/>
            </a:endParaRPr>
          </a:p>
        </p:txBody>
      </p:sp>
      <p:sp>
        <p:nvSpPr>
          <p:cNvPr id="5" name="Rectangle 2">
            <a:extLst>
              <a:ext uri="{FF2B5EF4-FFF2-40B4-BE49-F238E27FC236}">
                <a16:creationId xmlns:a16="http://schemas.microsoft.com/office/drawing/2014/main" id="{688E5DBD-B561-0C50-9AC7-3DCDC3BCFFFE}"/>
              </a:ext>
            </a:extLst>
          </p:cNvPr>
          <p:cNvSpPr>
            <a:spLocks noChangeArrowheads="1"/>
          </p:cNvSpPr>
          <p:nvPr/>
        </p:nvSpPr>
        <p:spPr bwMode="auto">
          <a:xfrm>
            <a:off x="159488" y="963836"/>
            <a:ext cx="9480700" cy="5894164"/>
          </a:xfrm>
          <a:prstGeom prst="rect">
            <a:avLst/>
          </a:prstGeom>
          <a:solidFill>
            <a:schemeClr val="bg1"/>
          </a:solidFill>
          <a:ln w="9525">
            <a:solidFill>
              <a:schemeClr val="bg1"/>
            </a:solidFill>
            <a:miter lim="800000"/>
            <a:headEnd/>
            <a:tailEnd/>
          </a:ln>
        </p:spPr>
        <p:txBody>
          <a:bodyPr wrap="none" anchor="ctr"/>
          <a:lstStyle/>
          <a:p>
            <a:pPr algn="ctr"/>
            <a:endParaRPr lang="en-US" b="0"/>
          </a:p>
        </p:txBody>
      </p:sp>
      <p:pic>
        <p:nvPicPr>
          <p:cNvPr id="6" name="Picture 4" descr="cdgrs_logo_raster2">
            <a:extLst>
              <a:ext uri="{FF2B5EF4-FFF2-40B4-BE49-F238E27FC236}">
                <a16:creationId xmlns:a16="http://schemas.microsoft.com/office/drawing/2014/main" id="{4C673D35-B4BB-6CFD-10B7-A99001121FD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29257" y="3159666"/>
            <a:ext cx="2558277" cy="777618"/>
          </a:xfrm>
          <a:prstGeom prst="rect">
            <a:avLst/>
          </a:prstGeom>
          <a:noFill/>
          <a:ln w="9525">
            <a:noFill/>
            <a:miter lim="800000"/>
            <a:headEnd/>
            <a:tailEnd/>
          </a:ln>
        </p:spPr>
      </p:pic>
      <p:pic>
        <p:nvPicPr>
          <p:cNvPr id="7" name="Picture 5" descr="scc_color">
            <a:extLst>
              <a:ext uri="{FF2B5EF4-FFF2-40B4-BE49-F238E27FC236}">
                <a16:creationId xmlns:a16="http://schemas.microsoft.com/office/drawing/2014/main" id="{C12121CF-1A5B-CE6A-6EA0-06E2D32B9DB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74136" y="3106752"/>
            <a:ext cx="1151073" cy="780462"/>
          </a:xfrm>
          <a:prstGeom prst="rect">
            <a:avLst/>
          </a:prstGeom>
          <a:noFill/>
          <a:ln w="9525">
            <a:noFill/>
            <a:miter lim="800000"/>
            <a:headEnd/>
            <a:tailEnd/>
          </a:ln>
        </p:spPr>
      </p:pic>
      <p:sp>
        <p:nvSpPr>
          <p:cNvPr id="8" name="Line 6">
            <a:extLst>
              <a:ext uri="{FF2B5EF4-FFF2-40B4-BE49-F238E27FC236}">
                <a16:creationId xmlns:a16="http://schemas.microsoft.com/office/drawing/2014/main" id="{0D213044-B320-C75F-490E-4304602ED4C0}"/>
              </a:ext>
            </a:extLst>
          </p:cNvPr>
          <p:cNvSpPr>
            <a:spLocks noChangeShapeType="1"/>
          </p:cNvSpPr>
          <p:nvPr/>
        </p:nvSpPr>
        <p:spPr bwMode="auto">
          <a:xfrm flipH="1">
            <a:off x="4744337" y="963835"/>
            <a:ext cx="11113" cy="5894165"/>
          </a:xfrm>
          <a:prstGeom prst="line">
            <a:avLst/>
          </a:prstGeom>
          <a:noFill/>
          <a:ln w="38100">
            <a:solidFill>
              <a:schemeClr val="tx1"/>
            </a:solidFill>
            <a:prstDash val="sysDot"/>
            <a:round/>
            <a:headEnd/>
            <a:tailEnd/>
          </a:ln>
        </p:spPr>
        <p:txBody>
          <a:bodyPr/>
          <a:lstStyle/>
          <a:p>
            <a:endParaRPr lang="en-US"/>
          </a:p>
        </p:txBody>
      </p:sp>
      <p:sp>
        <p:nvSpPr>
          <p:cNvPr id="4" name="Text Box 10">
            <a:extLst>
              <a:ext uri="{FF2B5EF4-FFF2-40B4-BE49-F238E27FC236}">
                <a16:creationId xmlns:a16="http://schemas.microsoft.com/office/drawing/2014/main" id="{62266219-6DEF-97C3-427E-A3F1304567D8}"/>
              </a:ext>
            </a:extLst>
          </p:cNvPr>
          <p:cNvSpPr txBox="1">
            <a:spLocks noChangeArrowheads="1"/>
          </p:cNvSpPr>
          <p:nvPr/>
        </p:nvSpPr>
        <p:spPr bwMode="auto">
          <a:xfrm>
            <a:off x="5212534" y="4645069"/>
            <a:ext cx="3102516" cy="1938992"/>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en-US" sz="2400" b="1" dirty="0"/>
              <a:t>Trainings</a:t>
            </a:r>
          </a:p>
          <a:p>
            <a:pPr marL="342900" indent="-342900">
              <a:buFont typeface="Arial" panose="020B0604020202020204" pitchFamily="34" charset="0"/>
              <a:buChar char="•"/>
            </a:pPr>
            <a:r>
              <a:rPr lang="en-US" sz="2400" b="1" dirty="0"/>
              <a:t>Technical Assistance</a:t>
            </a:r>
          </a:p>
          <a:p>
            <a:pPr marL="342900" indent="-342900">
              <a:buFont typeface="Arial" panose="020B0604020202020204" pitchFamily="34" charset="0"/>
              <a:buChar char="•"/>
            </a:pPr>
            <a:r>
              <a:rPr lang="en-US" sz="2400" b="1" dirty="0"/>
              <a:t>Outreach</a:t>
            </a:r>
          </a:p>
          <a:p>
            <a:pPr marL="342900" indent="-342900">
              <a:buFont typeface="Arial" panose="020B0604020202020204" pitchFamily="34" charset="0"/>
              <a:buChar char="•"/>
            </a:pPr>
            <a:r>
              <a:rPr lang="en-US" sz="2400" b="1" dirty="0"/>
              <a:t>GIS/Reporting</a:t>
            </a:r>
          </a:p>
          <a:p>
            <a:pPr marL="342900" indent="-342900">
              <a:buFont typeface="Arial" panose="020B0604020202020204" pitchFamily="34" charset="0"/>
              <a:buChar char="•"/>
            </a:pPr>
            <a:r>
              <a:rPr lang="en-US" sz="2400" b="1" dirty="0"/>
              <a:t>General Questions</a:t>
            </a:r>
          </a:p>
        </p:txBody>
      </p:sp>
      <p:sp>
        <p:nvSpPr>
          <p:cNvPr id="24" name="Text Box 19">
            <a:extLst>
              <a:ext uri="{FF2B5EF4-FFF2-40B4-BE49-F238E27FC236}">
                <a16:creationId xmlns:a16="http://schemas.microsoft.com/office/drawing/2014/main" id="{9440CF6F-A770-27B9-19DB-782C94D5353D}"/>
              </a:ext>
            </a:extLst>
          </p:cNvPr>
          <p:cNvSpPr txBox="1">
            <a:spLocks noChangeArrowheads="1"/>
          </p:cNvSpPr>
          <p:nvPr/>
        </p:nvSpPr>
        <p:spPr bwMode="auto">
          <a:xfrm>
            <a:off x="541710" y="4543424"/>
            <a:ext cx="3848100" cy="2308324"/>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en-US" sz="2400" b="1" dirty="0"/>
              <a:t>Policy </a:t>
            </a:r>
          </a:p>
          <a:p>
            <a:pPr marL="342900" indent="-342900">
              <a:buFont typeface="Arial" panose="020B0604020202020204" pitchFamily="34" charset="0"/>
              <a:buChar char="•"/>
            </a:pPr>
            <a:r>
              <a:rPr lang="en-US" sz="2400" b="1" dirty="0"/>
              <a:t>Legal</a:t>
            </a:r>
          </a:p>
          <a:p>
            <a:pPr marL="342900" indent="-342900">
              <a:buFont typeface="Arial" panose="020B0604020202020204" pitchFamily="34" charset="0"/>
              <a:buChar char="•"/>
            </a:pPr>
            <a:r>
              <a:rPr lang="en-US" sz="2400" b="1" dirty="0"/>
              <a:t>Allocation/replenishment</a:t>
            </a:r>
          </a:p>
          <a:p>
            <a:pPr marL="342900" indent="-342900">
              <a:buFont typeface="Arial" panose="020B0604020202020204" pitchFamily="34" charset="0"/>
              <a:buChar char="•"/>
            </a:pPr>
            <a:r>
              <a:rPr lang="en-US" sz="2400" b="1" dirty="0"/>
              <a:t>QAQC</a:t>
            </a:r>
          </a:p>
          <a:p>
            <a:pPr marL="342900" indent="-342900">
              <a:buFont typeface="Arial" panose="020B0604020202020204" pitchFamily="34" charset="0"/>
              <a:buChar char="•"/>
            </a:pPr>
            <a:r>
              <a:rPr lang="en-US" sz="2400" b="1" dirty="0"/>
              <a:t>General Questions</a:t>
            </a:r>
          </a:p>
          <a:p>
            <a:pPr marL="342900" indent="-342900">
              <a:buFont typeface="Arial" panose="020B0604020202020204" pitchFamily="34" charset="0"/>
              <a:buChar char="•"/>
            </a:pPr>
            <a:endParaRPr lang="en-US" sz="2400" b="1" dirty="0"/>
          </a:p>
        </p:txBody>
      </p:sp>
      <p:sp>
        <p:nvSpPr>
          <p:cNvPr id="25" name="Text Box 19">
            <a:extLst>
              <a:ext uri="{FF2B5EF4-FFF2-40B4-BE49-F238E27FC236}">
                <a16:creationId xmlns:a16="http://schemas.microsoft.com/office/drawing/2014/main" id="{33C54725-A2EC-D2FA-AD3B-4B3F2C095EC7}"/>
              </a:ext>
            </a:extLst>
          </p:cNvPr>
          <p:cNvSpPr txBox="1">
            <a:spLocks noChangeArrowheads="1"/>
          </p:cNvSpPr>
          <p:nvPr/>
        </p:nvSpPr>
        <p:spPr bwMode="auto">
          <a:xfrm>
            <a:off x="1677930" y="3976228"/>
            <a:ext cx="5932170" cy="646331"/>
          </a:xfrm>
          <a:prstGeom prst="rect">
            <a:avLst/>
          </a:prstGeom>
          <a:solidFill>
            <a:schemeClr val="bg1"/>
          </a:solidFill>
          <a:ln w="9525">
            <a:noFill/>
            <a:miter lim="800000"/>
            <a:headEnd/>
            <a:tailEnd/>
          </a:ln>
        </p:spPr>
        <p:txBody>
          <a:bodyPr wrap="square">
            <a:spAutoFit/>
          </a:bodyPr>
          <a:lstStyle/>
          <a:p>
            <a:r>
              <a:rPr lang="en-US" sz="3600" b="1" dirty="0"/>
              <a:t>Got a Question?  Who to ask:</a:t>
            </a:r>
          </a:p>
        </p:txBody>
      </p:sp>
      <p:sp>
        <p:nvSpPr>
          <p:cNvPr id="11" name="Subtitle 2">
            <a:extLst>
              <a:ext uri="{FF2B5EF4-FFF2-40B4-BE49-F238E27FC236}">
                <a16:creationId xmlns:a16="http://schemas.microsoft.com/office/drawing/2014/main" id="{48E1D368-F5C6-87C9-93D3-49AF7849E185}"/>
              </a:ext>
            </a:extLst>
          </p:cNvPr>
          <p:cNvSpPr txBox="1">
            <a:spLocks/>
          </p:cNvSpPr>
          <p:nvPr/>
        </p:nvSpPr>
        <p:spPr>
          <a:xfrm>
            <a:off x="765524" y="1334238"/>
            <a:ext cx="8229600" cy="257243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b="1" u="sng" dirty="0"/>
              <a:t>Justin Challenger</a:t>
            </a:r>
          </a:p>
          <a:p>
            <a:pPr lvl="1"/>
            <a:r>
              <a:rPr lang="en-US" sz="1800" b="1" dirty="0"/>
              <a:t>PROGRAM</a:t>
            </a:r>
            <a:r>
              <a:rPr lang="en-US" sz="1800" dirty="0"/>
              <a:t> Coordinator</a:t>
            </a:r>
          </a:p>
          <a:p>
            <a:pPr lvl="1"/>
            <a:r>
              <a:rPr lang="en-US" sz="1800" dirty="0"/>
              <a:t>State Conservation Commission</a:t>
            </a:r>
          </a:p>
          <a:p>
            <a:pPr lvl="1"/>
            <a:r>
              <a:rPr lang="en-US" sz="1800" dirty="0"/>
              <a:t>Pa Department of Agriculture</a:t>
            </a:r>
          </a:p>
          <a:p>
            <a:pPr lvl="1"/>
            <a:r>
              <a:rPr lang="en-US" sz="1800" dirty="0">
                <a:hlinkClick r:id="rId5"/>
              </a:rPr>
              <a:t>jchallenge@pa.gov</a:t>
            </a:r>
            <a:r>
              <a:rPr lang="en-US" sz="1800" dirty="0"/>
              <a:t> </a:t>
            </a:r>
          </a:p>
          <a:p>
            <a:pPr lvl="1"/>
            <a:r>
              <a:rPr lang="en-US" sz="1800" dirty="0"/>
              <a:t>717-772-4187</a:t>
            </a:r>
          </a:p>
        </p:txBody>
      </p:sp>
      <p:sp>
        <p:nvSpPr>
          <p:cNvPr id="13" name="Subtitle 2">
            <a:extLst>
              <a:ext uri="{FF2B5EF4-FFF2-40B4-BE49-F238E27FC236}">
                <a16:creationId xmlns:a16="http://schemas.microsoft.com/office/drawing/2014/main" id="{81F8F730-70B7-ADBF-4D13-32247AB21638}"/>
              </a:ext>
            </a:extLst>
          </p:cNvPr>
          <p:cNvSpPr txBox="1">
            <a:spLocks/>
          </p:cNvSpPr>
          <p:nvPr/>
        </p:nvSpPr>
        <p:spPr>
          <a:xfrm>
            <a:off x="4893108" y="1337370"/>
            <a:ext cx="4510031" cy="22777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b="1" u="sng" dirty="0"/>
              <a:t>Steve Bloser</a:t>
            </a:r>
          </a:p>
          <a:p>
            <a:pPr lvl="1"/>
            <a:r>
              <a:rPr lang="en-US" sz="1800" b="1" dirty="0"/>
              <a:t>CENTER</a:t>
            </a:r>
            <a:r>
              <a:rPr lang="en-US" sz="1800" dirty="0"/>
              <a:t> Director</a:t>
            </a:r>
          </a:p>
          <a:p>
            <a:pPr lvl="1"/>
            <a:r>
              <a:rPr lang="en-US" sz="1800" dirty="0"/>
              <a:t>PSU Center for Dirt and Gravel Roads</a:t>
            </a:r>
          </a:p>
          <a:p>
            <a:pPr lvl="1"/>
            <a:r>
              <a:rPr lang="en-US" sz="1800" dirty="0">
                <a:hlinkClick r:id="rId6"/>
              </a:rPr>
              <a:t>smb201@psu.edu</a:t>
            </a:r>
            <a:endParaRPr lang="en-US" sz="1800" dirty="0"/>
          </a:p>
          <a:p>
            <a:pPr lvl="1"/>
            <a:r>
              <a:rPr lang="en-US" sz="1800" dirty="0"/>
              <a:t>814-865-5355</a:t>
            </a:r>
          </a:p>
        </p:txBody>
      </p:sp>
    </p:spTree>
    <p:extLst>
      <p:ext uri="{BB962C8B-B14F-4D97-AF65-F5344CB8AC3E}">
        <p14:creationId xmlns:p14="http://schemas.microsoft.com/office/powerpoint/2010/main" val="6731755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cs typeface="Calibri"/>
              </a:rPr>
              <a:t>Chapter 1: Introduction</a:t>
            </a: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cs typeface="Calibri Light"/>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7773"/>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11" name="Subtitle 2">
            <a:extLst>
              <a:ext uri="{FF2B5EF4-FFF2-40B4-BE49-F238E27FC236}">
                <a16:creationId xmlns:a16="http://schemas.microsoft.com/office/drawing/2014/main" id="{14B63144-8C74-93FA-594E-C3E3277ECEAA}"/>
              </a:ext>
            </a:extLst>
          </p:cNvPr>
          <p:cNvSpPr txBox="1">
            <a:spLocks/>
          </p:cNvSpPr>
          <p:nvPr/>
        </p:nvSpPr>
        <p:spPr>
          <a:xfrm>
            <a:off x="471256" y="1175168"/>
            <a:ext cx="8229600" cy="4953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1.1 Program Purpose</a:t>
            </a:r>
          </a:p>
          <a:p>
            <a:r>
              <a:rPr lang="en-US" sz="3200" dirty="0"/>
              <a:t>1.2 Program Structure</a:t>
            </a:r>
          </a:p>
          <a:p>
            <a:r>
              <a:rPr lang="en-US" sz="3200" dirty="0"/>
              <a:t>1.3 Program History</a:t>
            </a:r>
          </a:p>
          <a:p>
            <a:r>
              <a:rPr lang="en-US" sz="3200" dirty="0"/>
              <a:t>1.4 Worksites</a:t>
            </a:r>
          </a:p>
        </p:txBody>
      </p:sp>
      <p:sp>
        <p:nvSpPr>
          <p:cNvPr id="3" name="TextBox 2">
            <a:extLst>
              <a:ext uri="{FF2B5EF4-FFF2-40B4-BE49-F238E27FC236}">
                <a16:creationId xmlns:a16="http://schemas.microsoft.com/office/drawing/2014/main" id="{62277386-B073-4D27-DE30-F8FD467619D9}"/>
              </a:ext>
            </a:extLst>
          </p:cNvPr>
          <p:cNvSpPr txBox="1"/>
          <p:nvPr/>
        </p:nvSpPr>
        <p:spPr>
          <a:xfrm>
            <a:off x="6090010" y="1736324"/>
            <a:ext cx="2883483" cy="954107"/>
          </a:xfrm>
          <a:prstGeom prst="rect">
            <a:avLst/>
          </a:prstGeom>
          <a:solidFill>
            <a:srgbClr val="FFFF00"/>
          </a:solidFill>
          <a:ln>
            <a:solidFill>
              <a:srgbClr val="FF0000"/>
            </a:solidFill>
          </a:ln>
        </p:spPr>
        <p:txBody>
          <a:bodyPr wrap="none" rtlCol="0">
            <a:spAutoFit/>
          </a:bodyPr>
          <a:lstStyle/>
          <a:p>
            <a:pPr algn="ctr"/>
            <a:r>
              <a:rPr lang="en-US" sz="2800" dirty="0">
                <a:solidFill>
                  <a:srgbClr val="FF0000"/>
                </a:solidFill>
              </a:rPr>
              <a:t>Topic List: </a:t>
            </a:r>
          </a:p>
          <a:p>
            <a:pPr algn="ctr"/>
            <a:r>
              <a:rPr lang="en-US" sz="2800" dirty="0">
                <a:solidFill>
                  <a:srgbClr val="FF0000"/>
                </a:solidFill>
              </a:rPr>
              <a:t>Program Overview</a:t>
            </a:r>
          </a:p>
        </p:txBody>
      </p:sp>
    </p:spTree>
    <p:extLst>
      <p:ext uri="{BB962C8B-B14F-4D97-AF65-F5344CB8AC3E}">
        <p14:creationId xmlns:p14="http://schemas.microsoft.com/office/powerpoint/2010/main" val="2997009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cs typeface="Calibri"/>
              </a:rPr>
              <a:t>Chapter 1: Introduction</a:t>
            </a: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cs typeface="Calibri Light"/>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7773"/>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11" name="Subtitle 2">
            <a:extLst>
              <a:ext uri="{FF2B5EF4-FFF2-40B4-BE49-F238E27FC236}">
                <a16:creationId xmlns:a16="http://schemas.microsoft.com/office/drawing/2014/main" id="{14B63144-8C74-93FA-594E-C3E3277ECEAA}"/>
              </a:ext>
            </a:extLst>
          </p:cNvPr>
          <p:cNvSpPr txBox="1">
            <a:spLocks/>
          </p:cNvSpPr>
          <p:nvPr/>
        </p:nvSpPr>
        <p:spPr>
          <a:xfrm>
            <a:off x="471256" y="1175168"/>
            <a:ext cx="8229600" cy="4953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u="sng" dirty="0"/>
              <a:t>Introduction chapter contains:</a:t>
            </a:r>
          </a:p>
          <a:p>
            <a:r>
              <a:rPr lang="en-US" sz="3200" dirty="0"/>
              <a:t>Overview of Program and rest of manual</a:t>
            </a:r>
          </a:p>
          <a:p>
            <a:r>
              <a:rPr lang="en-US" sz="3200" dirty="0"/>
              <a:t>Brief Program</a:t>
            </a:r>
            <a:r>
              <a:rPr lang="en-US" sz="3200" baseline="0" dirty="0"/>
              <a:t> history</a:t>
            </a:r>
          </a:p>
          <a:p>
            <a:r>
              <a:rPr lang="en-US" sz="3200" baseline="0" dirty="0"/>
              <a:t>Explanation of Worksites</a:t>
            </a:r>
          </a:p>
          <a:p>
            <a:r>
              <a:rPr lang="en-US" sz="3200" baseline="0" dirty="0"/>
              <a:t>Brief Explanation of Environmentally Sensitive Maintenance practices</a:t>
            </a:r>
            <a:endParaRPr lang="en-US" sz="3200" dirty="0"/>
          </a:p>
        </p:txBody>
      </p:sp>
    </p:spTree>
    <p:extLst>
      <p:ext uri="{BB962C8B-B14F-4D97-AF65-F5344CB8AC3E}">
        <p14:creationId xmlns:p14="http://schemas.microsoft.com/office/powerpoint/2010/main" val="22770192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cs typeface="Calibri"/>
              </a:rPr>
              <a:t>Chapter 1: Introduction</a:t>
            </a: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cs typeface="Calibri Light"/>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7773"/>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11" name="Subtitle 2">
            <a:extLst>
              <a:ext uri="{FF2B5EF4-FFF2-40B4-BE49-F238E27FC236}">
                <a16:creationId xmlns:a16="http://schemas.microsoft.com/office/drawing/2014/main" id="{14B63144-8C74-93FA-594E-C3E3277ECEAA}"/>
              </a:ext>
            </a:extLst>
          </p:cNvPr>
          <p:cNvSpPr txBox="1">
            <a:spLocks/>
          </p:cNvSpPr>
          <p:nvPr/>
        </p:nvSpPr>
        <p:spPr>
          <a:xfrm>
            <a:off x="471256" y="1175168"/>
            <a:ext cx="8229600" cy="4953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u="sng" dirty="0"/>
              <a:t>Introduction chapter contains:</a:t>
            </a:r>
          </a:p>
          <a:p>
            <a:r>
              <a:rPr lang="en-US" sz="3200" dirty="0"/>
              <a:t>Overview of Program and rest of manual</a:t>
            </a:r>
          </a:p>
          <a:p>
            <a:r>
              <a:rPr lang="en-US" sz="3200" dirty="0"/>
              <a:t>Brief Program</a:t>
            </a:r>
            <a:r>
              <a:rPr lang="en-US" sz="3200" baseline="0" dirty="0"/>
              <a:t> history</a:t>
            </a:r>
          </a:p>
          <a:p>
            <a:r>
              <a:rPr lang="en-US" sz="3200" baseline="0" dirty="0"/>
              <a:t>Explanation of Worksites</a:t>
            </a:r>
          </a:p>
          <a:p>
            <a:r>
              <a:rPr lang="en-US" sz="3200" baseline="0" dirty="0"/>
              <a:t>Brief Explanation of Environmentally Sensitive Maintenance practices</a:t>
            </a:r>
            <a:endParaRPr lang="en-US" sz="3200" dirty="0"/>
          </a:p>
        </p:txBody>
      </p:sp>
      <p:sp>
        <p:nvSpPr>
          <p:cNvPr id="4" name="TextBox 3">
            <a:extLst>
              <a:ext uri="{FF2B5EF4-FFF2-40B4-BE49-F238E27FC236}">
                <a16:creationId xmlns:a16="http://schemas.microsoft.com/office/drawing/2014/main" id="{2ABD1437-B02D-9AA5-B811-4B224E9AD891}"/>
              </a:ext>
            </a:extLst>
          </p:cNvPr>
          <p:cNvSpPr txBox="1"/>
          <p:nvPr/>
        </p:nvSpPr>
        <p:spPr>
          <a:xfrm>
            <a:off x="4622102" y="4214511"/>
            <a:ext cx="6248400" cy="1754326"/>
          </a:xfrm>
          <a:prstGeom prst="rect">
            <a:avLst/>
          </a:prstGeom>
          <a:solidFill>
            <a:srgbClr val="FFFF00"/>
          </a:solidFill>
          <a:ln>
            <a:solidFill>
              <a:srgbClr val="FF0000"/>
            </a:solidFill>
          </a:ln>
        </p:spPr>
        <p:txBody>
          <a:bodyPr wrap="square" rtlCol="0">
            <a:spAutoFit/>
          </a:bodyPr>
          <a:lstStyle/>
          <a:p>
            <a:r>
              <a:rPr lang="en-US" sz="3600" dirty="0">
                <a:solidFill>
                  <a:srgbClr val="FF0000"/>
                </a:solidFill>
              </a:rPr>
              <a:t>Note manual section and title on top of slide.  Follow along or take notes in manual.</a:t>
            </a:r>
          </a:p>
        </p:txBody>
      </p:sp>
      <p:cxnSp>
        <p:nvCxnSpPr>
          <p:cNvPr id="5" name="Straight Arrow Connector 4">
            <a:extLst>
              <a:ext uri="{FF2B5EF4-FFF2-40B4-BE49-F238E27FC236}">
                <a16:creationId xmlns:a16="http://schemas.microsoft.com/office/drawing/2014/main" id="{E3FD35AD-B172-391C-61C6-7CDDA2CCA3CA}"/>
              </a:ext>
            </a:extLst>
          </p:cNvPr>
          <p:cNvCxnSpPr>
            <a:cxnSpLocks/>
            <a:stCxn id="4" idx="0"/>
            <a:endCxn id="14" idx="2"/>
          </p:cNvCxnSpPr>
          <p:nvPr/>
        </p:nvCxnSpPr>
        <p:spPr>
          <a:xfrm flipH="1" flipV="1">
            <a:off x="4867834" y="905433"/>
            <a:ext cx="2878468" cy="330907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40011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cs typeface="Calibri"/>
              </a:rPr>
              <a:t>Administrative Manual</a:t>
            </a: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cs typeface="Calibri Light"/>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7773"/>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11" name="Subtitle 2">
            <a:extLst>
              <a:ext uri="{FF2B5EF4-FFF2-40B4-BE49-F238E27FC236}">
                <a16:creationId xmlns:a16="http://schemas.microsoft.com/office/drawing/2014/main" id="{14B63144-8C74-93FA-594E-C3E3277ECEAA}"/>
              </a:ext>
            </a:extLst>
          </p:cNvPr>
          <p:cNvSpPr txBox="1">
            <a:spLocks/>
          </p:cNvSpPr>
          <p:nvPr/>
        </p:nvSpPr>
        <p:spPr>
          <a:xfrm>
            <a:off x="471256" y="1175168"/>
            <a:ext cx="8229600" cy="4953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arenR"/>
            </a:pPr>
            <a:r>
              <a:rPr lang="en-US" sz="3200" b="1" u="sng" dirty="0">
                <a:solidFill>
                  <a:schemeClr val="bg1">
                    <a:lumMod val="50000"/>
                  </a:schemeClr>
                </a:solidFill>
              </a:rPr>
              <a:t>Introduction</a:t>
            </a:r>
          </a:p>
          <a:p>
            <a:pPr marL="514350" indent="-514350">
              <a:buFont typeface="+mj-lt"/>
              <a:buAutoNum type="arabicParenR"/>
            </a:pPr>
            <a:r>
              <a:rPr lang="en-US" sz="3200" b="1" u="sng" dirty="0">
                <a:solidFill>
                  <a:schemeClr val="accent1"/>
                </a:solidFill>
              </a:rPr>
              <a:t>SCC Role</a:t>
            </a:r>
          </a:p>
          <a:p>
            <a:pPr marL="514350" indent="-514350">
              <a:buFont typeface="+mj-lt"/>
              <a:buAutoNum type="arabicParenR"/>
            </a:pPr>
            <a:r>
              <a:rPr lang="en-US" sz="3200" b="1" dirty="0"/>
              <a:t>Conservation District Role</a:t>
            </a:r>
          </a:p>
          <a:p>
            <a:pPr marL="514350" indent="-514350">
              <a:buFont typeface="+mj-lt"/>
              <a:buAutoNum type="arabicParenR"/>
            </a:pPr>
            <a:r>
              <a:rPr lang="en-US" sz="3200" b="1" dirty="0"/>
              <a:t>Quality Assurance Board</a:t>
            </a:r>
          </a:p>
          <a:p>
            <a:pPr marL="514350" indent="-514350">
              <a:buFont typeface="+mj-lt"/>
              <a:buAutoNum type="arabicParenR"/>
            </a:pPr>
            <a:r>
              <a:rPr lang="en-US" sz="3200" b="1" dirty="0"/>
              <a:t>Applicant Role</a:t>
            </a:r>
          </a:p>
          <a:p>
            <a:pPr marL="514350" indent="-514350">
              <a:buFont typeface="+mj-lt"/>
              <a:buAutoNum type="arabicParenR"/>
            </a:pPr>
            <a:r>
              <a:rPr lang="en-US" sz="3200" b="1" dirty="0"/>
              <a:t>Center for Dirt and Gravel Roads</a:t>
            </a:r>
          </a:p>
          <a:p>
            <a:pPr marL="514350" indent="-514350">
              <a:buFont typeface="+mj-lt"/>
              <a:buAutoNum type="arabicParenR"/>
            </a:pPr>
            <a:r>
              <a:rPr lang="en-US" sz="3200" b="1" dirty="0"/>
              <a:t>Additional Policies</a:t>
            </a:r>
          </a:p>
          <a:p>
            <a:pPr marL="514350" indent="-514350">
              <a:buFont typeface="+mj-lt"/>
              <a:buAutoNum type="arabicParenR"/>
            </a:pPr>
            <a:r>
              <a:rPr lang="en-US" sz="3200" b="1" dirty="0"/>
              <a:t>Permits and Other Requirements</a:t>
            </a:r>
          </a:p>
          <a:p>
            <a:pPr marL="0" indent="0">
              <a:buFont typeface="+mj-lt"/>
              <a:buNone/>
            </a:pPr>
            <a:r>
              <a:rPr lang="en-US" sz="3200" b="1" dirty="0"/>
              <a:t>Appendices</a:t>
            </a:r>
          </a:p>
        </p:txBody>
      </p:sp>
      <p:pic>
        <p:nvPicPr>
          <p:cNvPr id="3" name="Picture 2">
            <a:extLst>
              <a:ext uri="{FF2B5EF4-FFF2-40B4-BE49-F238E27FC236}">
                <a16:creationId xmlns:a16="http://schemas.microsoft.com/office/drawing/2014/main" id="{1C079D3B-0B9A-48FD-7F61-6D44B33F23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08582" y="1509930"/>
            <a:ext cx="3567447" cy="46150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306125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cs typeface="Calibri"/>
              </a:rPr>
              <a:t>Chapter 2: SCC Role</a:t>
            </a: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cs typeface="Calibri Light"/>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7773"/>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11" name="Subtitle 2">
            <a:extLst>
              <a:ext uri="{FF2B5EF4-FFF2-40B4-BE49-F238E27FC236}">
                <a16:creationId xmlns:a16="http://schemas.microsoft.com/office/drawing/2014/main" id="{14B63144-8C74-93FA-594E-C3E3277ECEAA}"/>
              </a:ext>
            </a:extLst>
          </p:cNvPr>
          <p:cNvSpPr txBox="1">
            <a:spLocks/>
          </p:cNvSpPr>
          <p:nvPr/>
        </p:nvSpPr>
        <p:spPr>
          <a:xfrm>
            <a:off x="471256" y="1175168"/>
            <a:ext cx="8229600" cy="4953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u="sng" dirty="0"/>
              <a:t>Chapter 2 covers:</a:t>
            </a:r>
          </a:p>
          <a:p>
            <a:r>
              <a:rPr lang="en-US" sz="3200" dirty="0"/>
              <a:t>SCC Structure</a:t>
            </a:r>
          </a:p>
          <a:p>
            <a:r>
              <a:rPr lang="en-US" sz="3200" dirty="0"/>
              <a:t>Program Coordinator</a:t>
            </a:r>
          </a:p>
          <a:p>
            <a:r>
              <a:rPr lang="en-US" sz="3200" dirty="0"/>
              <a:t>Allocations</a:t>
            </a:r>
          </a:p>
          <a:p>
            <a:r>
              <a:rPr lang="en-US" sz="3200" dirty="0"/>
              <a:t>Replenishments</a:t>
            </a:r>
          </a:p>
          <a:p>
            <a:r>
              <a:rPr lang="en-US" sz="3200" dirty="0"/>
              <a:t>Establishing Policy</a:t>
            </a:r>
          </a:p>
          <a:p>
            <a:r>
              <a:rPr lang="en-US" sz="3200" dirty="0"/>
              <a:t>Quality Assurance / Quality Control</a:t>
            </a:r>
          </a:p>
        </p:txBody>
      </p:sp>
    </p:spTree>
    <p:extLst>
      <p:ext uri="{BB962C8B-B14F-4D97-AF65-F5344CB8AC3E}">
        <p14:creationId xmlns:p14="http://schemas.microsoft.com/office/powerpoint/2010/main" val="15229833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cs typeface="Calibri"/>
              </a:rPr>
              <a:t>Chapter 2: SCC Role</a:t>
            </a: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cs typeface="Calibri Light"/>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7773"/>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11" name="Subtitle 2">
            <a:extLst>
              <a:ext uri="{FF2B5EF4-FFF2-40B4-BE49-F238E27FC236}">
                <a16:creationId xmlns:a16="http://schemas.microsoft.com/office/drawing/2014/main" id="{14B63144-8C74-93FA-594E-C3E3277ECEAA}"/>
              </a:ext>
            </a:extLst>
          </p:cNvPr>
          <p:cNvSpPr txBox="1">
            <a:spLocks/>
          </p:cNvSpPr>
          <p:nvPr/>
        </p:nvSpPr>
        <p:spPr>
          <a:xfrm>
            <a:off x="471256" y="1175168"/>
            <a:ext cx="10787872" cy="48760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u="sng" dirty="0"/>
              <a:t>Quality Assurance / Quality Control (QAQC)</a:t>
            </a:r>
          </a:p>
          <a:p>
            <a:pPr lvl="1"/>
            <a:r>
              <a:rPr lang="en-US" sz="2800" dirty="0">
                <a:cs typeface="Calibri"/>
              </a:rPr>
              <a:t>The SCC is responsible for making sure funding is spent appropriately</a:t>
            </a:r>
          </a:p>
          <a:p>
            <a:pPr lvl="2"/>
            <a:r>
              <a:rPr lang="en-US" sz="2800" dirty="0">
                <a:cs typeface="Calibri"/>
              </a:rPr>
              <a:t>Funding needs to be properly accounted for</a:t>
            </a:r>
          </a:p>
          <a:p>
            <a:pPr lvl="2"/>
            <a:r>
              <a:rPr lang="en-US" sz="2800" dirty="0">
                <a:cs typeface="Calibri"/>
              </a:rPr>
              <a:t>Funding needs to be spent on eligible expenses</a:t>
            </a:r>
          </a:p>
          <a:p>
            <a:pPr lvl="1"/>
            <a:r>
              <a:rPr lang="en-US" sz="3200" dirty="0">
                <a:cs typeface="Calibri"/>
              </a:rPr>
              <a:t>Educational opportunity:</a:t>
            </a:r>
          </a:p>
          <a:p>
            <a:pPr lvl="2"/>
            <a:r>
              <a:rPr lang="en-US" sz="2800" dirty="0">
                <a:cs typeface="Calibri"/>
              </a:rPr>
              <a:t>Allows SCC to assess district staff understanding of Program goals, policies, technical skills, etc.</a:t>
            </a:r>
          </a:p>
          <a:p>
            <a:pPr lvl="2"/>
            <a:r>
              <a:rPr lang="en-US" sz="2800" dirty="0">
                <a:cs typeface="Calibri"/>
              </a:rPr>
              <a:t>Districts are educated about what they are doing well and areas for improvement</a:t>
            </a:r>
          </a:p>
          <a:p>
            <a:pPr lvl="2"/>
            <a:r>
              <a:rPr lang="en-US" sz="2800" dirty="0">
                <a:cs typeface="Calibri"/>
              </a:rPr>
              <a:t>Districts provide feedback to SCC on how the Program is working</a:t>
            </a:r>
            <a:r>
              <a:rPr lang="en-US" sz="3600" dirty="0"/>
              <a:t>	</a:t>
            </a:r>
            <a:endParaRPr lang="en-US" sz="3200" dirty="0"/>
          </a:p>
        </p:txBody>
      </p:sp>
    </p:spTree>
    <p:extLst>
      <p:ext uri="{BB962C8B-B14F-4D97-AF65-F5344CB8AC3E}">
        <p14:creationId xmlns:p14="http://schemas.microsoft.com/office/powerpoint/2010/main" val="39189568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cs typeface="Calibri"/>
              </a:rPr>
              <a:t>Chapter 2: SCC Role</a:t>
            </a: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cs typeface="Calibri Light"/>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7773"/>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11" name="Subtitle 2">
            <a:extLst>
              <a:ext uri="{FF2B5EF4-FFF2-40B4-BE49-F238E27FC236}">
                <a16:creationId xmlns:a16="http://schemas.microsoft.com/office/drawing/2014/main" id="{14B63144-8C74-93FA-594E-C3E3277ECEAA}"/>
              </a:ext>
            </a:extLst>
          </p:cNvPr>
          <p:cNvSpPr txBox="1">
            <a:spLocks/>
          </p:cNvSpPr>
          <p:nvPr/>
        </p:nvSpPr>
        <p:spPr>
          <a:xfrm>
            <a:off x="471256" y="1175168"/>
            <a:ext cx="10787872" cy="48760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u="sng" dirty="0"/>
              <a:t>Quality Assurance / Quality Control (QAQC)</a:t>
            </a:r>
          </a:p>
          <a:p>
            <a:r>
              <a:rPr lang="en-US" sz="3600" dirty="0"/>
              <a:t>1-2 day visit to review county Program.</a:t>
            </a:r>
          </a:p>
          <a:p>
            <a:r>
              <a:rPr lang="en-US" sz="3600" dirty="0"/>
              <a:t>Financial, Administration &amp; Functionality, Projects.</a:t>
            </a:r>
          </a:p>
          <a:p>
            <a:r>
              <a:rPr lang="en-US" sz="3600" dirty="0"/>
              <a:t>Involves SCC, Center, and DEP Field Reps.</a:t>
            </a:r>
          </a:p>
          <a:p>
            <a:r>
              <a:rPr lang="en-US" sz="3600" dirty="0"/>
              <a:t>Visit ~22 districts annually. 	</a:t>
            </a:r>
            <a:endParaRPr lang="en-US" sz="3200" dirty="0"/>
          </a:p>
        </p:txBody>
      </p:sp>
      <p:pic>
        <p:nvPicPr>
          <p:cNvPr id="3" name="Picture 2" descr="A group of people standing on a road&#10;&#10;Description automatically generated with low confidence">
            <a:extLst>
              <a:ext uri="{FF2B5EF4-FFF2-40B4-BE49-F238E27FC236}">
                <a16:creationId xmlns:a16="http://schemas.microsoft.com/office/drawing/2014/main" id="{50A2FA8B-A111-3E3B-6C99-040578B83F4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3646868"/>
            <a:ext cx="5624744" cy="30466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094126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cs typeface="Calibri"/>
              </a:rPr>
              <a:t>Chapter 2: SCC Role</a:t>
            </a: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cs typeface="Calibri Light"/>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7773"/>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11" name="Subtitle 2">
            <a:extLst>
              <a:ext uri="{FF2B5EF4-FFF2-40B4-BE49-F238E27FC236}">
                <a16:creationId xmlns:a16="http://schemas.microsoft.com/office/drawing/2014/main" id="{14B63144-8C74-93FA-594E-C3E3277ECEAA}"/>
              </a:ext>
            </a:extLst>
          </p:cNvPr>
          <p:cNvSpPr txBox="1">
            <a:spLocks/>
          </p:cNvSpPr>
          <p:nvPr/>
        </p:nvSpPr>
        <p:spPr>
          <a:xfrm>
            <a:off x="471255" y="1175169"/>
            <a:ext cx="11335258" cy="22538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cs typeface="Calibri"/>
              </a:rPr>
              <a:t>Preparing for a QAQC</a:t>
            </a:r>
          </a:p>
          <a:p>
            <a:pPr lvl="1"/>
            <a:r>
              <a:rPr lang="en-US" sz="2800" dirty="0">
                <a:cs typeface="Calibri"/>
              </a:rPr>
              <a:t>Pre-visit letter (email) includes checklist, overview of ratings, etc. (Attachments A-D)</a:t>
            </a:r>
          </a:p>
          <a:p>
            <a:pPr lvl="1"/>
            <a:r>
              <a:rPr lang="en-US" sz="2800" dirty="0">
                <a:cs typeface="Calibri"/>
              </a:rPr>
              <a:t>All documents available online: </a:t>
            </a:r>
            <a:r>
              <a:rPr lang="en-US" sz="1600" dirty="0">
                <a:cs typeface="Calibri"/>
                <a:hlinkClick r:id="rId3"/>
              </a:rPr>
              <a:t>https://dirtandgravel.psu.edu/pa-program-resources/qa-qc/</a:t>
            </a:r>
            <a:r>
              <a:rPr lang="en-US" sz="1600" dirty="0">
                <a:cs typeface="Calibri"/>
              </a:rPr>
              <a:t> </a:t>
            </a:r>
            <a:endParaRPr lang="en-US" sz="3200" dirty="0">
              <a:cs typeface="Calibri"/>
            </a:endParaRPr>
          </a:p>
        </p:txBody>
      </p:sp>
      <p:pic>
        <p:nvPicPr>
          <p:cNvPr id="3" name="Picture 2">
            <a:extLst>
              <a:ext uri="{FF2B5EF4-FFF2-40B4-BE49-F238E27FC236}">
                <a16:creationId xmlns:a16="http://schemas.microsoft.com/office/drawing/2014/main" id="{0562820B-D105-CA28-66B0-28BF1057A4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52893" y="3074375"/>
            <a:ext cx="8226892" cy="41112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092266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cs typeface="Calibri"/>
              </a:rPr>
              <a:t>Chapter 2: SCC Role</a:t>
            </a: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cs typeface="Calibri Light"/>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7773"/>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4" name="TextBox 3">
            <a:extLst>
              <a:ext uri="{FF2B5EF4-FFF2-40B4-BE49-F238E27FC236}">
                <a16:creationId xmlns:a16="http://schemas.microsoft.com/office/drawing/2014/main" id="{89EA5C79-0488-A52A-C241-EB7CC8913B3D}"/>
              </a:ext>
            </a:extLst>
          </p:cNvPr>
          <p:cNvSpPr txBox="1"/>
          <p:nvPr/>
        </p:nvSpPr>
        <p:spPr>
          <a:xfrm>
            <a:off x="475266" y="1122242"/>
            <a:ext cx="8372764" cy="5316840"/>
          </a:xfrm>
          <a:prstGeom prst="rect">
            <a:avLst/>
          </a:prstGeom>
          <a:noFill/>
        </p:spPr>
        <p:txBody>
          <a:bodyPr wrap="square" rtlCol="0">
            <a:spAutoFit/>
          </a:bodyPr>
          <a:lstStyle/>
          <a:p>
            <a:r>
              <a:rPr lang="en-US" sz="3200" b="1" u="sng" dirty="0"/>
              <a:t>QAQC Round 1</a:t>
            </a:r>
            <a:r>
              <a:rPr lang="en-US" sz="3200" b="1" dirty="0"/>
              <a:t>:</a:t>
            </a:r>
          </a:p>
          <a:p>
            <a:pPr marL="571500" lvl="0" indent="-571500">
              <a:buFont typeface="Arial" panose="020B0604020202020204" pitchFamily="34" charset="0"/>
              <a:buChar char="•"/>
            </a:pPr>
            <a:r>
              <a:rPr lang="en-US" sz="2800" dirty="0">
                <a:solidFill>
                  <a:prstClr val="black"/>
                </a:solidFill>
              </a:rPr>
              <a:t>Every County visited 2003-2011</a:t>
            </a:r>
          </a:p>
          <a:p>
            <a:endParaRPr lang="en-US" sz="1050" b="1" dirty="0"/>
          </a:p>
          <a:p>
            <a:r>
              <a:rPr lang="en-US" sz="3200" b="1" u="sng" dirty="0"/>
              <a:t>QAQC Round 2</a:t>
            </a:r>
            <a:r>
              <a:rPr lang="en-US" sz="3200" b="1" dirty="0"/>
              <a:t>: </a:t>
            </a:r>
          </a:p>
          <a:p>
            <a:pPr marL="571500" indent="-571500">
              <a:buFont typeface="Arial" panose="020B0604020202020204" pitchFamily="34" charset="0"/>
              <a:buChar char="•"/>
            </a:pPr>
            <a:r>
              <a:rPr lang="en-US" sz="2800" dirty="0"/>
              <a:t>Every County visited 2015-2017</a:t>
            </a:r>
          </a:p>
          <a:p>
            <a:endParaRPr lang="en-US" sz="1050" dirty="0"/>
          </a:p>
          <a:p>
            <a:r>
              <a:rPr lang="en-US" sz="3200" b="1" u="sng" dirty="0"/>
              <a:t>QAQC Round 3</a:t>
            </a:r>
            <a:r>
              <a:rPr lang="en-US" sz="3200" b="1" dirty="0"/>
              <a:t>: </a:t>
            </a:r>
          </a:p>
          <a:p>
            <a:pPr marL="571500" indent="-571500">
              <a:buFont typeface="Arial" panose="020B0604020202020204" pitchFamily="34" charset="0"/>
              <a:buChar char="•"/>
            </a:pPr>
            <a:r>
              <a:rPr lang="en-US" sz="2800" dirty="0"/>
              <a:t>Every County visited 2018-2020</a:t>
            </a:r>
          </a:p>
          <a:p>
            <a:pPr marL="571500" indent="-571500">
              <a:buFont typeface="Arial" panose="020B0604020202020204" pitchFamily="34" charset="0"/>
              <a:buChar char="•"/>
            </a:pPr>
            <a:endParaRPr lang="en-US" sz="105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effectLst/>
                <a:uLnTx/>
                <a:uFillTx/>
                <a:latin typeface="Calibri"/>
                <a:ea typeface="+mn-ea"/>
                <a:cs typeface="+mn-cs"/>
              </a:rPr>
              <a:t>QAQC Round 4</a:t>
            </a:r>
            <a:r>
              <a:rPr kumimoji="0" lang="en-US" sz="3200" b="1" i="0" u="none" strike="noStrike" kern="1200" cap="none" spc="0" normalizeH="0" baseline="0" noProof="0" dirty="0">
                <a:ln>
                  <a:noFill/>
                </a:ln>
                <a:effectLst/>
                <a:uLnTx/>
                <a:uFillTx/>
                <a:latin typeface="Calibri"/>
                <a:ea typeface="+mn-ea"/>
                <a:cs typeface="+mn-cs"/>
              </a:rPr>
              <a:t>: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Calibri"/>
                <a:ea typeface="+mn-ea"/>
                <a:cs typeface="+mn-cs"/>
              </a:rPr>
              <a:t>Every County visited 2021-2023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C00000"/>
                </a:solidFill>
                <a:effectLst/>
                <a:uLnTx/>
                <a:uFillTx/>
                <a:latin typeface="Calibri"/>
                <a:ea typeface="+mn-ea"/>
                <a:cs typeface="+mn-cs"/>
              </a:rPr>
              <a:t>QAQC Round 5</a:t>
            </a:r>
            <a:r>
              <a:rPr kumimoji="0" lang="en-US" sz="3200" b="1" i="0" u="none" strike="noStrike" kern="1200" cap="none" spc="0" normalizeH="0" baseline="0" noProof="0" dirty="0">
                <a:ln>
                  <a:noFill/>
                </a:ln>
                <a:solidFill>
                  <a:srgbClr val="C00000"/>
                </a:solidFill>
                <a:effectLst/>
                <a:uLnTx/>
                <a:uFillTx/>
                <a:latin typeface="Calibri"/>
                <a:ea typeface="+mn-ea"/>
                <a:cs typeface="+mn-cs"/>
              </a:rPr>
              <a:t>: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C00000"/>
                </a:solidFill>
                <a:effectLst/>
                <a:uLnTx/>
                <a:uFillTx/>
                <a:latin typeface="Calibri"/>
                <a:ea typeface="+mn-ea"/>
                <a:cs typeface="+mn-cs"/>
              </a:rPr>
              <a:t>22 visits completed in 2024</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spTree>
    <p:extLst>
      <p:ext uri="{BB962C8B-B14F-4D97-AF65-F5344CB8AC3E}">
        <p14:creationId xmlns:p14="http://schemas.microsoft.com/office/powerpoint/2010/main" val="3458850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0" y="1325274"/>
            <a:ext cx="9957779" cy="4727559"/>
          </a:xfrm>
        </p:spPr>
        <p:txBody>
          <a:bodyPr vert="horz" lIns="91440" tIns="45720" rIns="91440" bIns="45720" rtlCol="0" anchor="t">
            <a:normAutofit/>
          </a:bodyPr>
          <a:lstStyle/>
          <a:p>
            <a:r>
              <a:rPr lang="en-US" dirty="0"/>
              <a:t>Excess or poorly managed water washes away road material</a:t>
            </a:r>
          </a:p>
          <a:p>
            <a:r>
              <a:rPr lang="en-US" dirty="0">
                <a:cs typeface="Calibri"/>
              </a:rPr>
              <a:t>Road damage is dangerous and expensive to fix</a:t>
            </a:r>
          </a:p>
          <a:p>
            <a:endParaRPr lang="en-US" sz="3200" dirty="0">
              <a:cs typeface="Calibri"/>
            </a:endParaRPr>
          </a:p>
          <a:p>
            <a:endParaRPr lang="en-US" sz="2800" dirty="0">
              <a:cs typeface="Calibri"/>
            </a:endParaRPr>
          </a:p>
          <a:p>
            <a:pPr lvl="1"/>
            <a:endParaRPr lang="en-US" dirty="0">
              <a:cs typeface="Calibri"/>
            </a:endParaRPr>
          </a:p>
          <a:p>
            <a:endParaRPr lang="en-US" dirty="0">
              <a:cs typeface="Calibri"/>
            </a:endParaRPr>
          </a:p>
          <a:p>
            <a:pPr marL="0" indent="0">
              <a:buNone/>
            </a:pPr>
            <a:endParaRPr lang="en-US" dirty="0">
              <a:solidFill>
                <a:srgbClr val="FF0000"/>
              </a:solidFill>
              <a:cs typeface="Calibri"/>
            </a:endParaRP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cs typeface="Calibri Light"/>
              </a:rPr>
              <a:t>DGLVR Program History</a:t>
            </a: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pic>
        <p:nvPicPr>
          <p:cNvPr id="3" name="Picture 2" descr="A dirt road with trees on the side&#10;&#10;Description automatically generated with low confidence">
            <a:extLst>
              <a:ext uri="{FF2B5EF4-FFF2-40B4-BE49-F238E27FC236}">
                <a16:creationId xmlns:a16="http://schemas.microsoft.com/office/drawing/2014/main" id="{337DAC8D-E5DF-D10F-269F-666CE0798FF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919212" y="2177515"/>
            <a:ext cx="3174607" cy="40081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descr="A picture containing grass, outdoor, red, curb&#10;&#10;Description automatically generated">
            <a:extLst>
              <a:ext uri="{FF2B5EF4-FFF2-40B4-BE49-F238E27FC236}">
                <a16:creationId xmlns:a16="http://schemas.microsoft.com/office/drawing/2014/main" id="{3DEE6C4B-A6CE-6815-C7CD-90A322A84AF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7812" y="2282533"/>
            <a:ext cx="5167091" cy="38753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967302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cs typeface="Calibri"/>
              </a:rPr>
              <a:t>Chapter 2: SCC Role</a:t>
            </a: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cs typeface="Calibri Light"/>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7773"/>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4" name="TextBox 3">
            <a:extLst>
              <a:ext uri="{FF2B5EF4-FFF2-40B4-BE49-F238E27FC236}">
                <a16:creationId xmlns:a16="http://schemas.microsoft.com/office/drawing/2014/main" id="{89EA5C79-0488-A52A-C241-EB7CC8913B3D}"/>
              </a:ext>
            </a:extLst>
          </p:cNvPr>
          <p:cNvSpPr txBox="1"/>
          <p:nvPr/>
        </p:nvSpPr>
        <p:spPr>
          <a:xfrm>
            <a:off x="475265" y="1122242"/>
            <a:ext cx="10737680" cy="4031873"/>
          </a:xfrm>
          <a:prstGeom prst="rect">
            <a:avLst/>
          </a:prstGeom>
          <a:noFill/>
        </p:spPr>
        <p:txBody>
          <a:bodyPr wrap="square" rtlCol="0">
            <a:spAutoFit/>
          </a:bodyPr>
          <a:lstStyle/>
          <a:p>
            <a:r>
              <a:rPr lang="en-US" sz="3600" dirty="0">
                <a:cs typeface="Calibri"/>
              </a:rPr>
              <a:t>How to do well on a QAQC?</a:t>
            </a:r>
          </a:p>
          <a:p>
            <a:pPr marL="457200" indent="-457200">
              <a:buFont typeface="Arial" panose="020B0604020202020204" pitchFamily="34" charset="0"/>
              <a:buChar char="•"/>
            </a:pPr>
            <a:r>
              <a:rPr lang="en-US" sz="3200" dirty="0">
                <a:cs typeface="Calibri"/>
              </a:rPr>
              <a:t>Attend DGLVR trainings regularly</a:t>
            </a:r>
          </a:p>
          <a:p>
            <a:pPr marL="457200" indent="-457200">
              <a:buFont typeface="Arial" panose="020B0604020202020204" pitchFamily="34" charset="0"/>
              <a:buChar char="•"/>
            </a:pPr>
            <a:r>
              <a:rPr lang="en-US" sz="3200" dirty="0">
                <a:cs typeface="Calibri"/>
              </a:rPr>
              <a:t>Keep up with webinars</a:t>
            </a:r>
          </a:p>
          <a:p>
            <a:pPr marL="457200" indent="-457200">
              <a:buFont typeface="Arial" panose="020B0604020202020204" pitchFamily="34" charset="0"/>
              <a:buChar char="•"/>
            </a:pPr>
            <a:r>
              <a:rPr lang="en-US" sz="3200" dirty="0">
                <a:cs typeface="Calibri"/>
              </a:rPr>
              <a:t>Commit enough time to the DGLVR Program</a:t>
            </a:r>
          </a:p>
          <a:p>
            <a:pPr marL="457200" indent="-457200">
              <a:buFont typeface="Arial" panose="020B0604020202020204" pitchFamily="34" charset="0"/>
              <a:buChar char="•"/>
            </a:pPr>
            <a:r>
              <a:rPr lang="en-US" sz="3200" dirty="0">
                <a:cs typeface="Calibri"/>
              </a:rPr>
              <a:t>Develop ESM practice expertise</a:t>
            </a:r>
          </a:p>
          <a:p>
            <a:pPr marL="457200" indent="-457200">
              <a:buFont typeface="Arial" panose="020B0604020202020204" pitchFamily="34" charset="0"/>
              <a:buChar char="•"/>
            </a:pPr>
            <a:r>
              <a:rPr lang="en-US" sz="3200" dirty="0">
                <a:cs typeface="Calibri"/>
              </a:rPr>
              <a:t>Reach out when you need help</a:t>
            </a:r>
          </a:p>
          <a:p>
            <a:pPr marL="457200" lvl="1" indent="0">
              <a:buNone/>
            </a:pPr>
            <a:r>
              <a:rPr lang="en-US" sz="1600" dirty="0">
                <a:cs typeface="Calibri"/>
              </a:rPr>
              <a:t>   </a:t>
            </a:r>
          </a:p>
          <a:p>
            <a:pPr marL="457200" lvl="1" indent="0" algn="ctr">
              <a:buNone/>
            </a:pPr>
            <a:r>
              <a:rPr lang="en-US" sz="4400" b="1" dirty="0">
                <a:solidFill>
                  <a:srgbClr val="00B0F0"/>
                </a:solidFill>
                <a:cs typeface="Calibri"/>
              </a:rPr>
              <a:t>“You learn more by asking than assuming”</a:t>
            </a:r>
            <a:endParaRPr lang="en-US" sz="3600" dirty="0"/>
          </a:p>
        </p:txBody>
      </p:sp>
    </p:spTree>
    <p:extLst>
      <p:ext uri="{BB962C8B-B14F-4D97-AF65-F5344CB8AC3E}">
        <p14:creationId xmlns:p14="http://schemas.microsoft.com/office/powerpoint/2010/main" val="5364024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cs typeface="Calibri"/>
              </a:rPr>
              <a:t>Chapter 2: SCC Role</a:t>
            </a: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cs typeface="Calibri Light"/>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7773"/>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4" name="TextBox 3">
            <a:extLst>
              <a:ext uri="{FF2B5EF4-FFF2-40B4-BE49-F238E27FC236}">
                <a16:creationId xmlns:a16="http://schemas.microsoft.com/office/drawing/2014/main" id="{89EA5C79-0488-A52A-C241-EB7CC8913B3D}"/>
              </a:ext>
            </a:extLst>
          </p:cNvPr>
          <p:cNvSpPr txBox="1"/>
          <p:nvPr/>
        </p:nvSpPr>
        <p:spPr>
          <a:xfrm>
            <a:off x="475265" y="1122242"/>
            <a:ext cx="10737680" cy="4616648"/>
          </a:xfrm>
          <a:prstGeom prst="rect">
            <a:avLst/>
          </a:prstGeom>
          <a:noFill/>
        </p:spPr>
        <p:txBody>
          <a:bodyPr wrap="square" rtlCol="0">
            <a:spAutoFit/>
          </a:bodyPr>
          <a:lstStyle/>
          <a:p>
            <a:r>
              <a:rPr lang="en-US" sz="3600" b="1" dirty="0"/>
              <a:t>Recorded webinar:</a:t>
            </a:r>
          </a:p>
          <a:p>
            <a:r>
              <a:rPr lang="en-US" sz="2400" b="1" dirty="0"/>
              <a:t>    </a:t>
            </a:r>
          </a:p>
          <a:p>
            <a:pPr algn="l">
              <a:buFont typeface="Arial" panose="020B0604020202020204" pitchFamily="34" charset="0"/>
              <a:buChar char="•"/>
            </a:pPr>
            <a:r>
              <a:rPr lang="en-US" b="1" i="0" dirty="0">
                <a:solidFill>
                  <a:srgbClr val="525252"/>
                </a:solidFill>
                <a:effectLst/>
                <a:latin typeface="var(--h3_typography-font-family)"/>
              </a:rPr>
              <a:t>April 11, 2024: QAQC Round 4 Summary and Updates</a:t>
            </a:r>
          </a:p>
          <a:p>
            <a:pPr marL="742950" lvl="1" indent="-285750" algn="l">
              <a:buFont typeface="Arial" panose="020B0604020202020204" pitchFamily="34" charset="0"/>
              <a:buChar char="•"/>
            </a:pPr>
            <a:r>
              <a:rPr lang="en-US" b="0" i="0" dirty="0">
                <a:solidFill>
                  <a:srgbClr val="525252"/>
                </a:solidFill>
                <a:effectLst/>
                <a:latin typeface="Lato" panose="020F0502020204030203" pitchFamily="34" charset="0"/>
              </a:rPr>
              <a:t>Each conservation district administering the DGLVR Program receives a Quality Assurance/Quality Control (QAQC) visit once every three years. These visits are to ensure that funds are spent appropriately, and the Program is being administered correctly, as well as to provide an educational opportunity. This webinar reviewed the overall results and themes from the 4th round of QAQCs recently completed in 2023, as well as discussed changes to the QAQC process for 2024.</a:t>
            </a:r>
          </a:p>
          <a:p>
            <a:pPr marL="742950" lvl="1" indent="-285750" algn="l">
              <a:buFont typeface="Arial" panose="020B0604020202020204" pitchFamily="34" charset="0"/>
              <a:buChar char="•"/>
            </a:pPr>
            <a:r>
              <a:rPr lang="en-US" b="0" i="0" u="none" strike="noStrike" dirty="0">
                <a:solidFill>
                  <a:srgbClr val="525252"/>
                </a:solidFill>
                <a:effectLst/>
                <a:latin typeface="Lato" panose="020F0502020204030203" pitchFamily="34" charset="0"/>
                <a:hlinkClick r:id="rId3"/>
              </a:rPr>
              <a:t>Webinar Download</a:t>
            </a:r>
            <a:r>
              <a:rPr lang="en-US" b="0" i="0" dirty="0">
                <a:solidFill>
                  <a:srgbClr val="525252"/>
                </a:solidFill>
                <a:effectLst/>
                <a:latin typeface="Lato" panose="020F0502020204030203" pitchFamily="34" charset="0"/>
              </a:rPr>
              <a:t> (85.1 MB): MP4 format </a:t>
            </a:r>
            <a:r>
              <a:rPr lang="en-US" b="0" i="1" dirty="0">
                <a:solidFill>
                  <a:srgbClr val="525252"/>
                </a:solidFill>
                <a:effectLst/>
                <a:latin typeface="Lato" panose="020F0502020204030203" pitchFamily="34" charset="0"/>
              </a:rPr>
              <a:t> (~57 minutes)</a:t>
            </a:r>
            <a:endParaRPr lang="en-US" b="0" i="0" dirty="0">
              <a:solidFill>
                <a:srgbClr val="525252"/>
              </a:solidFill>
              <a:effectLst/>
              <a:latin typeface="Lato" panose="020F0502020204030203" pitchFamily="34" charset="0"/>
            </a:endParaRPr>
          </a:p>
          <a:p>
            <a:pPr marL="742950" lvl="1" indent="-285750" algn="l">
              <a:buFont typeface="Arial" panose="020B0604020202020204" pitchFamily="34" charset="0"/>
              <a:buChar char="•"/>
            </a:pPr>
            <a:r>
              <a:rPr lang="en-US" b="0" i="0" dirty="0">
                <a:solidFill>
                  <a:srgbClr val="525252"/>
                </a:solidFill>
                <a:effectLst/>
                <a:latin typeface="Lato" panose="020F0502020204030203" pitchFamily="34" charset="0"/>
              </a:rPr>
              <a:t>Presentation Downloads:</a:t>
            </a:r>
          </a:p>
          <a:p>
            <a:pPr marL="1143000" lvl="2" indent="-228600" algn="l">
              <a:buFont typeface="Arial" panose="020B0604020202020204" pitchFamily="34" charset="0"/>
              <a:buChar char="•"/>
            </a:pPr>
            <a:r>
              <a:rPr lang="en-US" b="0" i="0" u="none" strike="noStrike" dirty="0">
                <a:solidFill>
                  <a:srgbClr val="525252"/>
                </a:solidFill>
                <a:effectLst/>
                <a:latin typeface="Lato" panose="020F0502020204030203" pitchFamily="34" charset="0"/>
                <a:hlinkClick r:id="rId4"/>
              </a:rPr>
              <a:t>Adobe PDF</a:t>
            </a:r>
            <a:r>
              <a:rPr lang="en-US" b="0" i="0" dirty="0">
                <a:solidFill>
                  <a:srgbClr val="525252"/>
                </a:solidFill>
                <a:effectLst/>
                <a:latin typeface="Lato" panose="020F0502020204030203" pitchFamily="34" charset="0"/>
              </a:rPr>
              <a:t> (4.91 MB)</a:t>
            </a:r>
          </a:p>
          <a:p>
            <a:pPr marL="1143000" lvl="2" indent="-228600" algn="l">
              <a:buFont typeface="Arial" panose="020B0604020202020204" pitchFamily="34" charset="0"/>
              <a:buChar char="•"/>
            </a:pPr>
            <a:r>
              <a:rPr lang="en-US" b="0" i="0" u="none" strike="noStrike" dirty="0">
                <a:solidFill>
                  <a:srgbClr val="525252"/>
                </a:solidFill>
                <a:effectLst/>
                <a:latin typeface="Lato" panose="020F0502020204030203" pitchFamily="34" charset="0"/>
                <a:hlinkClick r:id="rId5"/>
              </a:rPr>
              <a:t>MS </a:t>
            </a:r>
            <a:r>
              <a:rPr lang="en-US" b="0" i="0" u="none" strike="noStrike" dirty="0" err="1">
                <a:solidFill>
                  <a:srgbClr val="525252"/>
                </a:solidFill>
                <a:effectLst/>
                <a:latin typeface="Lato" panose="020F0502020204030203" pitchFamily="34" charset="0"/>
                <a:hlinkClick r:id="rId5"/>
              </a:rPr>
              <a:t>Powerpoint</a:t>
            </a:r>
            <a:r>
              <a:rPr lang="en-US" b="0" i="0" dirty="0">
                <a:solidFill>
                  <a:srgbClr val="525252"/>
                </a:solidFill>
                <a:effectLst/>
                <a:latin typeface="Lato" panose="020F0502020204030203" pitchFamily="34" charset="0"/>
              </a:rPr>
              <a:t> (8.27 MB)</a:t>
            </a:r>
          </a:p>
          <a:p>
            <a:pPr marL="457200" lvl="1" indent="0" algn="ctr">
              <a:buNone/>
            </a:pPr>
            <a:endParaRPr lang="en-US" sz="3600" dirty="0"/>
          </a:p>
        </p:txBody>
      </p:sp>
    </p:spTree>
    <p:extLst>
      <p:ext uri="{BB962C8B-B14F-4D97-AF65-F5344CB8AC3E}">
        <p14:creationId xmlns:p14="http://schemas.microsoft.com/office/powerpoint/2010/main" val="2334550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cs typeface="Calibri"/>
              </a:rPr>
              <a:t>Administrative Manual</a:t>
            </a: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cs typeface="Calibri Light"/>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7773"/>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11" name="Subtitle 2">
            <a:extLst>
              <a:ext uri="{FF2B5EF4-FFF2-40B4-BE49-F238E27FC236}">
                <a16:creationId xmlns:a16="http://schemas.microsoft.com/office/drawing/2014/main" id="{14B63144-8C74-93FA-594E-C3E3277ECEAA}"/>
              </a:ext>
            </a:extLst>
          </p:cNvPr>
          <p:cNvSpPr txBox="1">
            <a:spLocks/>
          </p:cNvSpPr>
          <p:nvPr/>
        </p:nvSpPr>
        <p:spPr>
          <a:xfrm>
            <a:off x="471256" y="1175168"/>
            <a:ext cx="8229600" cy="4953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arenR"/>
            </a:pPr>
            <a:r>
              <a:rPr lang="en-US" sz="3200" b="1" u="sng" dirty="0">
                <a:solidFill>
                  <a:schemeClr val="bg1">
                    <a:lumMod val="50000"/>
                  </a:schemeClr>
                </a:solidFill>
              </a:rPr>
              <a:t>Introduction</a:t>
            </a:r>
          </a:p>
          <a:p>
            <a:pPr marL="514350" indent="-514350">
              <a:buFont typeface="+mj-lt"/>
              <a:buAutoNum type="arabicParenR"/>
            </a:pPr>
            <a:r>
              <a:rPr lang="en-US" sz="3200" b="1" u="sng" dirty="0">
                <a:solidFill>
                  <a:schemeClr val="bg1">
                    <a:lumMod val="50000"/>
                  </a:schemeClr>
                </a:solidFill>
              </a:rPr>
              <a:t>SCC Role</a:t>
            </a:r>
          </a:p>
          <a:p>
            <a:pPr marL="514350" indent="-514350">
              <a:buFont typeface="+mj-lt"/>
              <a:buAutoNum type="arabicParenR"/>
            </a:pPr>
            <a:r>
              <a:rPr lang="en-US" sz="3200" b="1" u="sng" dirty="0">
                <a:solidFill>
                  <a:schemeClr val="accent1"/>
                </a:solidFill>
              </a:rPr>
              <a:t>Conservation District Role</a:t>
            </a:r>
          </a:p>
          <a:p>
            <a:pPr marL="514350" indent="-514350">
              <a:buFont typeface="+mj-lt"/>
              <a:buAutoNum type="arabicParenR"/>
            </a:pPr>
            <a:r>
              <a:rPr lang="en-US" sz="3200" b="1" dirty="0"/>
              <a:t>Quality Assurance Board</a:t>
            </a:r>
          </a:p>
          <a:p>
            <a:pPr marL="514350" indent="-514350">
              <a:buFont typeface="+mj-lt"/>
              <a:buAutoNum type="arabicParenR"/>
            </a:pPr>
            <a:r>
              <a:rPr lang="en-US" sz="3200" b="1" dirty="0"/>
              <a:t>Applicant Role</a:t>
            </a:r>
          </a:p>
          <a:p>
            <a:pPr marL="514350" indent="-514350">
              <a:buFont typeface="+mj-lt"/>
              <a:buAutoNum type="arabicParenR"/>
            </a:pPr>
            <a:r>
              <a:rPr lang="en-US" sz="3200" b="1" dirty="0"/>
              <a:t>Center for Dirt and Gravel Roads</a:t>
            </a:r>
          </a:p>
          <a:p>
            <a:pPr marL="514350" indent="-514350">
              <a:buFont typeface="+mj-lt"/>
              <a:buAutoNum type="arabicParenR"/>
            </a:pPr>
            <a:r>
              <a:rPr lang="en-US" sz="3200" b="1" dirty="0"/>
              <a:t>Additional Policies</a:t>
            </a:r>
          </a:p>
          <a:p>
            <a:pPr marL="514350" indent="-514350">
              <a:buFont typeface="+mj-lt"/>
              <a:buAutoNum type="arabicParenR"/>
            </a:pPr>
            <a:r>
              <a:rPr lang="en-US" sz="3200" b="1" dirty="0"/>
              <a:t>Permits and Other Requirements</a:t>
            </a:r>
          </a:p>
          <a:p>
            <a:pPr marL="0" indent="0">
              <a:buFont typeface="+mj-lt"/>
              <a:buNone/>
            </a:pPr>
            <a:r>
              <a:rPr lang="en-US" sz="3200" b="1" dirty="0"/>
              <a:t>Appendices</a:t>
            </a:r>
          </a:p>
        </p:txBody>
      </p:sp>
      <p:pic>
        <p:nvPicPr>
          <p:cNvPr id="3" name="Picture 2">
            <a:extLst>
              <a:ext uri="{FF2B5EF4-FFF2-40B4-BE49-F238E27FC236}">
                <a16:creationId xmlns:a16="http://schemas.microsoft.com/office/drawing/2014/main" id="{CE978F0B-37E8-E422-CAD7-127E2F913D9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08582" y="1509930"/>
            <a:ext cx="3567447" cy="46150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40428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cs typeface="Calibri"/>
              </a:rPr>
              <a:t>Chapter 3: Conservation District Role</a:t>
            </a: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cs typeface="Calibri Light"/>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7773"/>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4" name="TextBox 3">
            <a:extLst>
              <a:ext uri="{FF2B5EF4-FFF2-40B4-BE49-F238E27FC236}">
                <a16:creationId xmlns:a16="http://schemas.microsoft.com/office/drawing/2014/main" id="{89EA5C79-0488-A52A-C241-EB7CC8913B3D}"/>
              </a:ext>
            </a:extLst>
          </p:cNvPr>
          <p:cNvSpPr txBox="1"/>
          <p:nvPr/>
        </p:nvSpPr>
        <p:spPr>
          <a:xfrm>
            <a:off x="475265" y="1122242"/>
            <a:ext cx="10737680" cy="2123658"/>
          </a:xfrm>
          <a:prstGeom prst="rect">
            <a:avLst/>
          </a:prstGeom>
          <a:noFill/>
        </p:spPr>
        <p:txBody>
          <a:bodyPr wrap="square" rtlCol="0">
            <a:spAutoFit/>
          </a:bodyPr>
          <a:lstStyle/>
          <a:p>
            <a:r>
              <a:rPr lang="en-US" sz="3600" b="1" u="sng" dirty="0"/>
              <a:t>District Role:</a:t>
            </a:r>
          </a:p>
          <a:p>
            <a:pPr marL="457200" indent="-457200">
              <a:buFont typeface="Arial" panose="020B0604020202020204" pitchFamily="34" charset="0"/>
              <a:buChar char="•"/>
            </a:pPr>
            <a:r>
              <a:rPr lang="en-US" sz="3200" u="sng" dirty="0"/>
              <a:t>Run the Program </a:t>
            </a:r>
            <a:r>
              <a:rPr lang="en-US" sz="3200" dirty="0"/>
              <a:t>within each County.</a:t>
            </a:r>
          </a:p>
          <a:p>
            <a:pPr marL="457200" indent="-457200">
              <a:buFont typeface="Arial" panose="020B0604020202020204" pitchFamily="34" charset="0"/>
              <a:buChar char="•"/>
            </a:pPr>
            <a:r>
              <a:rPr lang="en-US" sz="3200" dirty="0"/>
              <a:t>Receive $ from SCC</a:t>
            </a:r>
          </a:p>
          <a:p>
            <a:pPr marL="457200" indent="-457200">
              <a:buFont typeface="Arial" panose="020B0604020202020204" pitchFamily="34" charset="0"/>
              <a:buChar char="•"/>
            </a:pPr>
            <a:r>
              <a:rPr lang="en-US" sz="3200" dirty="0"/>
              <a:t>Provide grants</a:t>
            </a:r>
            <a:r>
              <a:rPr lang="en-US" sz="3200" baseline="0" dirty="0"/>
              <a:t> to applicants</a:t>
            </a:r>
          </a:p>
        </p:txBody>
      </p:sp>
    </p:spTree>
    <p:extLst>
      <p:ext uri="{BB962C8B-B14F-4D97-AF65-F5344CB8AC3E}">
        <p14:creationId xmlns:p14="http://schemas.microsoft.com/office/powerpoint/2010/main" val="14442657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cs typeface="Calibri"/>
              </a:rPr>
              <a:t>Chapter 3: Conservation District Role</a:t>
            </a: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cs typeface="Calibri Light"/>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7773"/>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11" name="Subtitle 2">
            <a:extLst>
              <a:ext uri="{FF2B5EF4-FFF2-40B4-BE49-F238E27FC236}">
                <a16:creationId xmlns:a16="http://schemas.microsoft.com/office/drawing/2014/main" id="{14B63144-8C74-93FA-594E-C3E3277ECEAA}"/>
              </a:ext>
            </a:extLst>
          </p:cNvPr>
          <p:cNvSpPr txBox="1">
            <a:spLocks/>
          </p:cNvSpPr>
          <p:nvPr/>
        </p:nvSpPr>
        <p:spPr>
          <a:xfrm>
            <a:off x="471256" y="1175168"/>
            <a:ext cx="8229600" cy="4953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strike="sngStrike" dirty="0"/>
              <a:t>3.1 CD Structure</a:t>
            </a:r>
          </a:p>
          <a:p>
            <a:r>
              <a:rPr lang="en-US" sz="1800" strike="sngStrike" dirty="0"/>
              <a:t>3.2 Overview</a:t>
            </a:r>
          </a:p>
          <a:p>
            <a:r>
              <a:rPr lang="en-US" sz="2400" dirty="0"/>
              <a:t>3.3</a:t>
            </a:r>
            <a:r>
              <a:rPr lang="en-US" sz="2400" baseline="0" dirty="0"/>
              <a:t> Receiving Funds from SCC</a:t>
            </a:r>
          </a:p>
          <a:p>
            <a:r>
              <a:rPr lang="en-US" sz="2400" baseline="0" dirty="0"/>
              <a:t>3.4 Accounting of funds at CD</a:t>
            </a:r>
          </a:p>
          <a:p>
            <a:r>
              <a:rPr lang="en-US" sz="2400" baseline="0" dirty="0"/>
              <a:t>3.5 Dispersing funds to Grant Recipients</a:t>
            </a:r>
          </a:p>
          <a:p>
            <a:r>
              <a:rPr lang="en-US" baseline="0" dirty="0"/>
              <a:t>3.6 CD Educational opportunities</a:t>
            </a:r>
          </a:p>
          <a:p>
            <a:r>
              <a:rPr lang="en-US" dirty="0"/>
              <a:t>3.7 Program Eligibility</a:t>
            </a:r>
          </a:p>
          <a:p>
            <a:r>
              <a:rPr lang="en-US" sz="4400" baseline="0" dirty="0"/>
              <a:t>3.8 Administering Projects</a:t>
            </a:r>
          </a:p>
          <a:p>
            <a:r>
              <a:rPr lang="en-US" sz="1800" dirty="0"/>
              <a:t>3.9 GIS System</a:t>
            </a:r>
          </a:p>
          <a:p>
            <a:r>
              <a:rPr lang="en-US" sz="1800" dirty="0"/>
              <a:t>3.10 Quarterly Reports</a:t>
            </a:r>
          </a:p>
          <a:p>
            <a:r>
              <a:rPr lang="en-US" sz="1800" dirty="0"/>
              <a:t>3.11 Annual Summary Reports</a:t>
            </a:r>
            <a:endParaRPr lang="en-US" sz="2400" dirty="0"/>
          </a:p>
        </p:txBody>
      </p:sp>
      <p:sp>
        <p:nvSpPr>
          <p:cNvPr id="3" name="TextBox 2">
            <a:extLst>
              <a:ext uri="{FF2B5EF4-FFF2-40B4-BE49-F238E27FC236}">
                <a16:creationId xmlns:a16="http://schemas.microsoft.com/office/drawing/2014/main" id="{62277386-B073-4D27-DE30-F8FD467619D9}"/>
              </a:ext>
            </a:extLst>
          </p:cNvPr>
          <p:cNvSpPr txBox="1"/>
          <p:nvPr/>
        </p:nvSpPr>
        <p:spPr>
          <a:xfrm>
            <a:off x="6134095" y="1736324"/>
            <a:ext cx="2795317" cy="954107"/>
          </a:xfrm>
          <a:prstGeom prst="rect">
            <a:avLst/>
          </a:prstGeom>
          <a:solidFill>
            <a:srgbClr val="FFFF00"/>
          </a:solidFill>
          <a:ln>
            <a:solidFill>
              <a:srgbClr val="FF0000"/>
            </a:solidFill>
          </a:ln>
        </p:spPr>
        <p:txBody>
          <a:bodyPr wrap="none" rtlCol="0">
            <a:spAutoFit/>
          </a:bodyPr>
          <a:lstStyle/>
          <a:p>
            <a:pPr algn="ctr"/>
            <a:r>
              <a:rPr lang="en-US" sz="2800" dirty="0">
                <a:solidFill>
                  <a:srgbClr val="FF0000"/>
                </a:solidFill>
              </a:rPr>
              <a:t>Topic List: </a:t>
            </a:r>
          </a:p>
          <a:p>
            <a:pPr algn="ctr"/>
            <a:r>
              <a:rPr lang="en-US" sz="2800" dirty="0">
                <a:solidFill>
                  <a:srgbClr val="FF0000"/>
                </a:solidFill>
              </a:rPr>
              <a:t>Follow the money</a:t>
            </a:r>
          </a:p>
        </p:txBody>
      </p:sp>
    </p:spTree>
    <p:extLst>
      <p:ext uri="{BB962C8B-B14F-4D97-AF65-F5344CB8AC3E}">
        <p14:creationId xmlns:p14="http://schemas.microsoft.com/office/powerpoint/2010/main" val="42601982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cs typeface="Calibri"/>
              </a:rPr>
              <a:t>Chapter 3: Conservation District Role</a:t>
            </a: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cs typeface="Calibri Light"/>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7773"/>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11" name="Subtitle 2">
            <a:extLst>
              <a:ext uri="{FF2B5EF4-FFF2-40B4-BE49-F238E27FC236}">
                <a16:creationId xmlns:a16="http://schemas.microsoft.com/office/drawing/2014/main" id="{14B63144-8C74-93FA-594E-C3E3277ECEAA}"/>
              </a:ext>
            </a:extLst>
          </p:cNvPr>
          <p:cNvSpPr txBox="1">
            <a:spLocks/>
          </p:cNvSpPr>
          <p:nvPr/>
        </p:nvSpPr>
        <p:spPr>
          <a:xfrm>
            <a:off x="471256" y="1175168"/>
            <a:ext cx="8229600" cy="4953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strike="sngStrike" dirty="0"/>
              <a:t>3.1 CD Structure</a:t>
            </a:r>
          </a:p>
          <a:p>
            <a:r>
              <a:rPr lang="en-US" sz="1800" strike="sngStrike" dirty="0"/>
              <a:t>3.2 Overview</a:t>
            </a:r>
          </a:p>
          <a:p>
            <a:r>
              <a:rPr lang="en-US" sz="2400" b="1" u="sng" dirty="0">
                <a:solidFill>
                  <a:schemeClr val="accent1"/>
                </a:solidFill>
              </a:rPr>
              <a:t>3.3</a:t>
            </a:r>
            <a:r>
              <a:rPr lang="en-US" sz="2400" b="1" u="sng" baseline="0" dirty="0">
                <a:solidFill>
                  <a:schemeClr val="accent1"/>
                </a:solidFill>
              </a:rPr>
              <a:t> Receiving Funds from SCC</a:t>
            </a:r>
          </a:p>
          <a:p>
            <a:r>
              <a:rPr lang="en-US" sz="2400" baseline="0" dirty="0"/>
              <a:t>3.4 Accounting of funds at CD</a:t>
            </a:r>
          </a:p>
          <a:p>
            <a:r>
              <a:rPr lang="en-US" sz="2400" baseline="0" dirty="0"/>
              <a:t>3.5 Dispersing funds to Grant Recipients</a:t>
            </a:r>
          </a:p>
          <a:p>
            <a:r>
              <a:rPr lang="en-US" baseline="0" dirty="0"/>
              <a:t>3.6 CD Educational opportunities</a:t>
            </a:r>
          </a:p>
          <a:p>
            <a:r>
              <a:rPr lang="en-US" dirty="0"/>
              <a:t>3.7 Program Eligibility</a:t>
            </a:r>
          </a:p>
          <a:p>
            <a:r>
              <a:rPr lang="en-US" sz="4400" baseline="0" dirty="0"/>
              <a:t>3.8 Administering Projects</a:t>
            </a:r>
          </a:p>
          <a:p>
            <a:r>
              <a:rPr lang="en-US" sz="1800" dirty="0"/>
              <a:t>3.9 GIS System</a:t>
            </a:r>
          </a:p>
          <a:p>
            <a:r>
              <a:rPr lang="en-US" sz="1800" dirty="0"/>
              <a:t>3.10 Quarterly Reports</a:t>
            </a:r>
          </a:p>
          <a:p>
            <a:r>
              <a:rPr lang="en-US" sz="1800" dirty="0"/>
              <a:t>3.11 Annual Summary Reports</a:t>
            </a:r>
            <a:endParaRPr lang="en-US" sz="2400" dirty="0"/>
          </a:p>
        </p:txBody>
      </p:sp>
    </p:spTree>
    <p:extLst>
      <p:ext uri="{BB962C8B-B14F-4D97-AF65-F5344CB8AC3E}">
        <p14:creationId xmlns:p14="http://schemas.microsoft.com/office/powerpoint/2010/main" val="9789512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cs typeface="Calibri"/>
              </a:rPr>
              <a:t>3.3: Receiving Funds from SCC</a:t>
            </a: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cs typeface="Calibri Light"/>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7773"/>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4" name="TextBox 3">
            <a:extLst>
              <a:ext uri="{FF2B5EF4-FFF2-40B4-BE49-F238E27FC236}">
                <a16:creationId xmlns:a16="http://schemas.microsoft.com/office/drawing/2014/main" id="{89EA5C79-0488-A52A-C241-EB7CC8913B3D}"/>
              </a:ext>
            </a:extLst>
          </p:cNvPr>
          <p:cNvSpPr txBox="1"/>
          <p:nvPr/>
        </p:nvSpPr>
        <p:spPr>
          <a:xfrm>
            <a:off x="475266" y="1122241"/>
            <a:ext cx="6017898" cy="3724096"/>
          </a:xfrm>
          <a:prstGeom prst="rect">
            <a:avLst/>
          </a:prstGeom>
          <a:noFill/>
        </p:spPr>
        <p:txBody>
          <a:bodyPr wrap="square" rtlCol="0">
            <a:spAutoFit/>
          </a:bodyPr>
          <a:lstStyle/>
          <a:p>
            <a:pPr marL="0" indent="0">
              <a:buNone/>
            </a:pPr>
            <a:r>
              <a:rPr lang="en-US" sz="3200" b="1" u="sng" dirty="0"/>
              <a:t>Receiving Funds from SCC</a:t>
            </a:r>
          </a:p>
          <a:p>
            <a:pPr marL="457200" indent="-457200">
              <a:buFont typeface="Arial" panose="020B0604020202020204" pitchFamily="34" charset="0"/>
              <a:buChar char="•"/>
            </a:pPr>
            <a:r>
              <a:rPr lang="en-US" sz="2800" dirty="0">
                <a:cs typeface="Calibri"/>
              </a:rPr>
              <a:t>Conservation districts enter into a 5-year agreement with the State Conservation Commission (SCC).</a:t>
            </a:r>
          </a:p>
          <a:p>
            <a:pPr marL="800100" lvl="1" indent="-342900">
              <a:buFont typeface="Arial" panose="020B0604020202020204" pitchFamily="34" charset="0"/>
              <a:buChar char="•"/>
            </a:pPr>
            <a:r>
              <a:rPr lang="en-US" sz="2400" dirty="0">
                <a:cs typeface="Calibri"/>
              </a:rPr>
              <a:t>Allows the CD to run the DGLVR Program locally and receive annual allocations with limited annual paperwork.</a:t>
            </a:r>
          </a:p>
          <a:p>
            <a:pPr marL="800100" lvl="1" indent="-342900">
              <a:buFont typeface="Arial" panose="020B0604020202020204" pitchFamily="34" charset="0"/>
              <a:buChar char="•"/>
            </a:pPr>
            <a:r>
              <a:rPr lang="en-US" sz="2400" dirty="0">
                <a:cs typeface="Calibri"/>
              </a:rPr>
              <a:t>Currently, we’re in year 2 of the new Five-Year Agreement (2023-2028)</a:t>
            </a:r>
          </a:p>
        </p:txBody>
      </p:sp>
      <p:pic>
        <p:nvPicPr>
          <p:cNvPr id="3" name="Picture 2">
            <a:extLst>
              <a:ext uri="{FF2B5EF4-FFF2-40B4-BE49-F238E27FC236}">
                <a16:creationId xmlns:a16="http://schemas.microsoft.com/office/drawing/2014/main" id="{0430E89C-EF13-15CA-9D4B-E2A6D99175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31575" y="1663953"/>
            <a:ext cx="4477220" cy="4290132"/>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9148249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cs typeface="Calibri"/>
              </a:rPr>
              <a:t>3.3: Receiving Funds from SCC</a:t>
            </a: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cs typeface="Calibri Light"/>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7773"/>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4" name="TextBox 3">
            <a:extLst>
              <a:ext uri="{FF2B5EF4-FFF2-40B4-BE49-F238E27FC236}">
                <a16:creationId xmlns:a16="http://schemas.microsoft.com/office/drawing/2014/main" id="{89EA5C79-0488-A52A-C241-EB7CC8913B3D}"/>
              </a:ext>
            </a:extLst>
          </p:cNvPr>
          <p:cNvSpPr txBox="1"/>
          <p:nvPr/>
        </p:nvSpPr>
        <p:spPr>
          <a:xfrm>
            <a:off x="475266" y="1122241"/>
            <a:ext cx="6341170" cy="2739211"/>
          </a:xfrm>
          <a:prstGeom prst="rect">
            <a:avLst/>
          </a:prstGeom>
          <a:noFill/>
        </p:spPr>
        <p:txBody>
          <a:bodyPr wrap="square" rtlCol="0">
            <a:spAutoFit/>
          </a:bodyPr>
          <a:lstStyle/>
          <a:p>
            <a:pPr marL="0" indent="0">
              <a:buNone/>
            </a:pPr>
            <a:r>
              <a:rPr lang="en-US" sz="3200" b="1" u="sng" dirty="0"/>
              <a:t>Receiving Funds from SCC</a:t>
            </a:r>
          </a:p>
          <a:p>
            <a:pPr marL="457200" indent="-457200">
              <a:buFont typeface="Arial" panose="020B0604020202020204" pitchFamily="34" charset="0"/>
              <a:buChar char="•"/>
            </a:pPr>
            <a:r>
              <a:rPr lang="en-US" sz="2800" dirty="0"/>
              <a:t>Timeline for FY 2024-25 allocations</a:t>
            </a:r>
          </a:p>
          <a:p>
            <a:pPr marL="914400" lvl="1" indent="-457200">
              <a:buFont typeface="Arial" panose="020B0604020202020204" pitchFamily="34" charset="0"/>
              <a:buChar char="•"/>
            </a:pPr>
            <a:r>
              <a:rPr lang="en-US" sz="2800" dirty="0"/>
              <a:t>Approved by SCC in July</a:t>
            </a:r>
          </a:p>
          <a:p>
            <a:pPr marL="914400" lvl="1" indent="-457200">
              <a:buFont typeface="Arial" panose="020B0604020202020204" pitchFamily="34" charset="0"/>
              <a:buChar char="•"/>
            </a:pPr>
            <a:r>
              <a:rPr lang="en-US" sz="2800" dirty="0"/>
              <a:t>Approved in State Budget for July 1</a:t>
            </a:r>
          </a:p>
          <a:p>
            <a:pPr marL="914400" lvl="1" indent="-457200">
              <a:buFont typeface="Arial" panose="020B0604020202020204" pitchFamily="34" charset="0"/>
              <a:buChar char="•"/>
            </a:pPr>
            <a:r>
              <a:rPr lang="en-US" sz="2800" dirty="0"/>
              <a:t>Advances received by CDs late summer/fall each year</a:t>
            </a:r>
          </a:p>
        </p:txBody>
      </p:sp>
      <p:grpSp>
        <p:nvGrpSpPr>
          <p:cNvPr id="8" name="Group 7">
            <a:extLst>
              <a:ext uri="{FF2B5EF4-FFF2-40B4-BE49-F238E27FC236}">
                <a16:creationId xmlns:a16="http://schemas.microsoft.com/office/drawing/2014/main" id="{30DC54EE-882C-623C-355F-8A5DE0F071DB}"/>
              </a:ext>
            </a:extLst>
          </p:cNvPr>
          <p:cNvGrpSpPr/>
          <p:nvPr/>
        </p:nvGrpSpPr>
        <p:grpSpPr>
          <a:xfrm>
            <a:off x="7473508" y="1637983"/>
            <a:ext cx="4007292" cy="3796836"/>
            <a:chOff x="3007519" y="2469541"/>
            <a:chExt cx="3104489" cy="2941447"/>
          </a:xfrm>
        </p:grpSpPr>
        <p:pic>
          <p:nvPicPr>
            <p:cNvPr id="9" name="Picture 8">
              <a:extLst>
                <a:ext uri="{FF2B5EF4-FFF2-40B4-BE49-F238E27FC236}">
                  <a16:creationId xmlns:a16="http://schemas.microsoft.com/office/drawing/2014/main" id="{A9AB5B4C-BAD0-608B-E86C-895DB07C4DF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07519" y="2469541"/>
              <a:ext cx="2293168" cy="2941447"/>
            </a:xfrm>
            <a:prstGeom prst="rect">
              <a:avLst/>
            </a:prstGeom>
          </p:spPr>
        </p:pic>
        <p:sp>
          <p:nvSpPr>
            <p:cNvPr id="11" name="TextBox 10">
              <a:extLst>
                <a:ext uri="{FF2B5EF4-FFF2-40B4-BE49-F238E27FC236}">
                  <a16:creationId xmlns:a16="http://schemas.microsoft.com/office/drawing/2014/main" id="{85939EBD-59D1-8710-BEC9-88968439B7F0}"/>
                </a:ext>
              </a:extLst>
            </p:cNvPr>
            <p:cNvSpPr txBox="1"/>
            <p:nvPr/>
          </p:nvSpPr>
          <p:spPr>
            <a:xfrm>
              <a:off x="4606980" y="2923401"/>
              <a:ext cx="1505028" cy="309969"/>
            </a:xfrm>
            <a:prstGeom prst="rect">
              <a:avLst/>
            </a:prstGeom>
            <a:noFill/>
          </p:spPr>
          <p:txBody>
            <a:bodyPr wrap="square" rtlCol="0">
              <a:spAutoFit/>
            </a:bodyPr>
            <a:lstStyle/>
            <a:p>
              <a:pPr defTabSz="685800"/>
              <a:r>
                <a:rPr lang="en-US" sz="2000" b="1" dirty="0">
                  <a:solidFill>
                    <a:srgbClr val="FF0000"/>
                  </a:solidFill>
                  <a:latin typeface="Times New Roman" panose="02020603050405020304" pitchFamily="18" charset="0"/>
                  <a:cs typeface="Times New Roman" panose="02020603050405020304" pitchFamily="18" charset="0"/>
                </a:rPr>
                <a:t>July = month 1</a:t>
              </a:r>
            </a:p>
          </p:txBody>
        </p:sp>
        <p:cxnSp>
          <p:nvCxnSpPr>
            <p:cNvPr id="13" name="Straight Connector 12">
              <a:extLst>
                <a:ext uri="{FF2B5EF4-FFF2-40B4-BE49-F238E27FC236}">
                  <a16:creationId xmlns:a16="http://schemas.microsoft.com/office/drawing/2014/main" id="{19A7910C-0B03-82AF-7BAD-52BD9FC1E450}"/>
                </a:ext>
              </a:extLst>
            </p:cNvPr>
            <p:cNvCxnSpPr/>
            <p:nvPr/>
          </p:nvCxnSpPr>
          <p:spPr>
            <a:xfrm flipV="1">
              <a:off x="3364707" y="3086100"/>
              <a:ext cx="1150144" cy="1143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47871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cs typeface="Calibri"/>
              </a:rPr>
              <a:t>3.3: Receiving Funds from SCC</a:t>
            </a: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cs typeface="Calibri Light"/>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7773"/>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4" name="TextBox 3">
            <a:extLst>
              <a:ext uri="{FF2B5EF4-FFF2-40B4-BE49-F238E27FC236}">
                <a16:creationId xmlns:a16="http://schemas.microsoft.com/office/drawing/2014/main" id="{89EA5C79-0488-A52A-C241-EB7CC8913B3D}"/>
              </a:ext>
            </a:extLst>
          </p:cNvPr>
          <p:cNvSpPr txBox="1"/>
          <p:nvPr/>
        </p:nvSpPr>
        <p:spPr>
          <a:xfrm>
            <a:off x="475266" y="1122241"/>
            <a:ext cx="6821461" cy="4524315"/>
          </a:xfrm>
          <a:prstGeom prst="rect">
            <a:avLst/>
          </a:prstGeom>
          <a:noFill/>
        </p:spPr>
        <p:txBody>
          <a:bodyPr wrap="square" rtlCol="0">
            <a:spAutoFit/>
          </a:bodyPr>
          <a:lstStyle/>
          <a:p>
            <a:pPr marL="0" indent="0">
              <a:buNone/>
            </a:pPr>
            <a:r>
              <a:rPr lang="en-US" sz="3200" b="1" u="sng" dirty="0"/>
              <a:t>Receiving Funds from SCC</a:t>
            </a:r>
          </a:p>
          <a:p>
            <a:pPr marL="285750" indent="-285750">
              <a:buFont typeface="Arial" panose="020B0604020202020204" pitchFamily="34" charset="0"/>
              <a:buChar char="•"/>
            </a:pPr>
            <a:r>
              <a:rPr lang="en-US" sz="3200" dirty="0"/>
              <a:t>Allocations are formula-based:</a:t>
            </a:r>
          </a:p>
          <a:p>
            <a:pPr marL="742950" lvl="1" indent="-285750">
              <a:buFont typeface="Arial" panose="020B0604020202020204" pitchFamily="34" charset="0"/>
              <a:buChar char="•"/>
            </a:pPr>
            <a:r>
              <a:rPr lang="en-US" sz="2800" b="1" dirty="0"/>
              <a:t>DGR</a:t>
            </a:r>
            <a:r>
              <a:rPr lang="en-US" sz="2800" dirty="0"/>
              <a:t>: </a:t>
            </a:r>
          </a:p>
          <a:p>
            <a:pPr marL="1200150" lvl="2" indent="-285750">
              <a:buFont typeface="Arial" panose="020B0604020202020204" pitchFamily="34" charset="0"/>
              <a:buChar char="•"/>
            </a:pPr>
            <a:r>
              <a:rPr lang="en-US" sz="2800" dirty="0"/>
              <a:t>miles of unpaved roads and worksites and proximity to streams</a:t>
            </a:r>
          </a:p>
          <a:p>
            <a:pPr marL="742950" lvl="1" indent="-285750">
              <a:buFont typeface="Arial" panose="020B0604020202020204" pitchFamily="34" charset="0"/>
              <a:buChar char="•"/>
            </a:pPr>
            <a:r>
              <a:rPr lang="en-US" sz="2800" b="1" dirty="0"/>
              <a:t>LVR</a:t>
            </a:r>
            <a:r>
              <a:rPr lang="en-US" sz="2800" dirty="0"/>
              <a:t>: </a:t>
            </a:r>
          </a:p>
          <a:p>
            <a:pPr marL="1200150" lvl="2" indent="-285750">
              <a:buFont typeface="Arial" panose="020B0604020202020204" pitchFamily="34" charset="0"/>
              <a:buChar char="•"/>
            </a:pPr>
            <a:r>
              <a:rPr lang="en-US" sz="2800" dirty="0"/>
              <a:t>miles of urban and non-urban roads and proximity to streams</a:t>
            </a:r>
          </a:p>
          <a:p>
            <a:pPr marL="742950" lvl="1" indent="-285750">
              <a:buFont typeface="Arial" panose="020B0604020202020204" pitchFamily="34" charset="0"/>
              <a:buChar char="•"/>
            </a:pPr>
            <a:r>
              <a:rPr lang="en-US" sz="2800" dirty="0"/>
              <a:t>Complete details: </a:t>
            </a:r>
            <a:r>
              <a:rPr lang="en-US" sz="2800" dirty="0">
                <a:hlinkClick r:id="rId3"/>
              </a:rPr>
              <a:t>www.dirtandgravelroads.org</a:t>
            </a:r>
            <a:r>
              <a:rPr lang="en-US" sz="2800" dirty="0"/>
              <a:t> </a:t>
            </a:r>
            <a:endParaRPr lang="en-US" sz="1600" dirty="0"/>
          </a:p>
        </p:txBody>
      </p:sp>
      <p:pic>
        <p:nvPicPr>
          <p:cNvPr id="15" name="Picture 14">
            <a:extLst>
              <a:ext uri="{FF2B5EF4-FFF2-40B4-BE49-F238E27FC236}">
                <a16:creationId xmlns:a16="http://schemas.microsoft.com/office/drawing/2014/main" id="{0633C5B4-79F7-5F67-B40F-B2651F020A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90644" y="1514733"/>
            <a:ext cx="3552167" cy="44978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211576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cs typeface="Calibri"/>
              </a:rPr>
              <a:t>3.3: Receiving Funds from SCC</a:t>
            </a: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cs typeface="Calibri Light"/>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7773"/>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4" name="TextBox 3">
            <a:extLst>
              <a:ext uri="{FF2B5EF4-FFF2-40B4-BE49-F238E27FC236}">
                <a16:creationId xmlns:a16="http://schemas.microsoft.com/office/drawing/2014/main" id="{89EA5C79-0488-A52A-C241-EB7CC8913B3D}"/>
              </a:ext>
            </a:extLst>
          </p:cNvPr>
          <p:cNvSpPr txBox="1"/>
          <p:nvPr/>
        </p:nvSpPr>
        <p:spPr>
          <a:xfrm>
            <a:off x="475266" y="1344937"/>
            <a:ext cx="8991462" cy="4401205"/>
          </a:xfrm>
          <a:prstGeom prst="rect">
            <a:avLst/>
          </a:prstGeom>
          <a:noFill/>
        </p:spPr>
        <p:txBody>
          <a:bodyPr wrap="square" rtlCol="0">
            <a:spAutoFit/>
          </a:bodyPr>
          <a:lstStyle/>
          <a:p>
            <a:pPr marL="0" indent="0" algn="ctr">
              <a:buFont typeface="Arial" panose="020B0604020202020204" pitchFamily="34" charset="0"/>
              <a:buNone/>
            </a:pPr>
            <a:r>
              <a:rPr lang="en-US" sz="4000" b="1" dirty="0">
                <a:solidFill>
                  <a:schemeClr val="accent1"/>
                </a:solidFill>
              </a:rPr>
              <a:t>The DGLVR Program does NOT </a:t>
            </a:r>
            <a:r>
              <a:rPr lang="en-US" sz="4000" b="1" u="sng" dirty="0">
                <a:solidFill>
                  <a:schemeClr val="accent1"/>
                </a:solidFill>
              </a:rPr>
              <a:t>reimburse</a:t>
            </a:r>
            <a:r>
              <a:rPr lang="en-US" sz="4000" b="1" dirty="0">
                <a:solidFill>
                  <a:schemeClr val="accent1"/>
                </a:solidFill>
              </a:rPr>
              <a:t> conservation districts</a:t>
            </a:r>
          </a:p>
          <a:p>
            <a:pPr marL="0" indent="0" algn="ctr">
              <a:buFont typeface="Arial" panose="020B0604020202020204" pitchFamily="34" charset="0"/>
              <a:buNone/>
            </a:pPr>
            <a:endParaRPr lang="en-US" sz="4000" b="1" dirty="0">
              <a:solidFill>
                <a:schemeClr val="accent1"/>
              </a:solidFill>
            </a:endParaRPr>
          </a:p>
          <a:p>
            <a:pPr marL="0" indent="0" algn="ctr">
              <a:buFont typeface="Arial" panose="020B0604020202020204" pitchFamily="34" charset="0"/>
              <a:buNone/>
            </a:pPr>
            <a:r>
              <a:rPr lang="en-US" sz="4000" b="1" dirty="0">
                <a:solidFill>
                  <a:schemeClr val="accent1"/>
                </a:solidFill>
              </a:rPr>
              <a:t>We do something better!</a:t>
            </a:r>
          </a:p>
          <a:p>
            <a:pPr marL="0" indent="0" algn="ctr">
              <a:buFont typeface="Arial" panose="020B0604020202020204" pitchFamily="34" charset="0"/>
              <a:buNone/>
            </a:pPr>
            <a:endParaRPr lang="en-US" sz="4000" b="1" dirty="0">
              <a:solidFill>
                <a:schemeClr val="accent1"/>
              </a:solidFill>
            </a:endParaRPr>
          </a:p>
          <a:p>
            <a:pPr marL="0" indent="0" algn="ctr">
              <a:buFont typeface="Arial" panose="020B0604020202020204" pitchFamily="34" charset="0"/>
              <a:buNone/>
            </a:pPr>
            <a:r>
              <a:rPr lang="en-US" sz="4000" b="1" dirty="0">
                <a:solidFill>
                  <a:schemeClr val="accent1"/>
                </a:solidFill>
              </a:rPr>
              <a:t>We provide funds </a:t>
            </a:r>
            <a:r>
              <a:rPr lang="en-US" sz="4000" b="1" u="sng" dirty="0">
                <a:solidFill>
                  <a:schemeClr val="accent1"/>
                </a:solidFill>
              </a:rPr>
              <a:t>before</a:t>
            </a:r>
            <a:r>
              <a:rPr lang="en-US" sz="4000" b="1" dirty="0">
                <a:solidFill>
                  <a:schemeClr val="accent1"/>
                </a:solidFill>
              </a:rPr>
              <a:t> conservation districts spend it</a:t>
            </a:r>
          </a:p>
        </p:txBody>
      </p:sp>
    </p:spTree>
    <p:extLst>
      <p:ext uri="{BB962C8B-B14F-4D97-AF65-F5344CB8AC3E}">
        <p14:creationId xmlns:p14="http://schemas.microsoft.com/office/powerpoint/2010/main" val="211222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0" y="1325274"/>
            <a:ext cx="8910313" cy="4727559"/>
          </a:xfrm>
        </p:spPr>
        <p:txBody>
          <a:bodyPr vert="horz" lIns="91440" tIns="45720" rIns="91440" bIns="45720" rtlCol="0" anchor="t">
            <a:normAutofit/>
          </a:bodyPr>
          <a:lstStyle/>
          <a:p>
            <a:r>
              <a:rPr lang="en-US" dirty="0"/>
              <a:t>Many PA roads run alongside or across streams</a:t>
            </a:r>
          </a:p>
          <a:p>
            <a:endParaRPr lang="en-US" sz="3200" dirty="0">
              <a:cs typeface="Calibri"/>
            </a:endParaRPr>
          </a:p>
          <a:p>
            <a:endParaRPr lang="en-US" dirty="0">
              <a:cs typeface="Calibri"/>
            </a:endParaRPr>
          </a:p>
          <a:p>
            <a:pPr marL="0" indent="0">
              <a:buNone/>
            </a:pPr>
            <a:endParaRPr lang="en-US" dirty="0">
              <a:solidFill>
                <a:srgbClr val="FF0000"/>
              </a:solidFill>
              <a:cs typeface="Calibri"/>
            </a:endParaRP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cs typeface="Calibri Light"/>
              </a:rPr>
              <a:t>DGLVR Program History</a:t>
            </a: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pic>
        <p:nvPicPr>
          <p:cNvPr id="5" name="Picture 4">
            <a:extLst>
              <a:ext uri="{FF2B5EF4-FFF2-40B4-BE49-F238E27FC236}">
                <a16:creationId xmlns:a16="http://schemas.microsoft.com/office/drawing/2014/main" id="{1197E915-D779-E897-A0C6-686CA58DC043}"/>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54031" y="1995453"/>
            <a:ext cx="5702381" cy="40573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9019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cs typeface="Calibri"/>
              </a:rPr>
              <a:t>3.3.2: Advanced Working Capital</a:t>
            </a: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cs typeface="Calibri Light"/>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7773"/>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4" name="TextBox 3">
            <a:extLst>
              <a:ext uri="{FF2B5EF4-FFF2-40B4-BE49-F238E27FC236}">
                <a16:creationId xmlns:a16="http://schemas.microsoft.com/office/drawing/2014/main" id="{89EA5C79-0488-A52A-C241-EB7CC8913B3D}"/>
              </a:ext>
            </a:extLst>
          </p:cNvPr>
          <p:cNvSpPr txBox="1"/>
          <p:nvPr/>
        </p:nvSpPr>
        <p:spPr>
          <a:xfrm>
            <a:off x="475267" y="1122241"/>
            <a:ext cx="4078260" cy="4093428"/>
          </a:xfrm>
          <a:prstGeom prst="rect">
            <a:avLst/>
          </a:prstGeom>
          <a:noFill/>
        </p:spPr>
        <p:txBody>
          <a:bodyPr wrap="square" rtlCol="0">
            <a:spAutoFit/>
          </a:bodyPr>
          <a:lstStyle/>
          <a:p>
            <a:pPr marL="0" indent="0">
              <a:buNone/>
            </a:pPr>
            <a:r>
              <a:rPr lang="en-US" sz="3200" b="1" u="sng" dirty="0"/>
              <a:t>Advanced Working Capital</a:t>
            </a:r>
          </a:p>
          <a:p>
            <a:pPr marL="342900" indent="-342900">
              <a:buFont typeface="Arial" panose="020B0604020202020204" pitchFamily="34" charset="0"/>
              <a:buChar char="•"/>
            </a:pPr>
            <a:r>
              <a:rPr lang="en-US" sz="2800" dirty="0"/>
              <a:t>50% of allocations advanced to districts</a:t>
            </a:r>
          </a:p>
          <a:p>
            <a:pPr marL="800100" lvl="1" indent="-342900">
              <a:buFont typeface="Arial" panose="020B0604020202020204" pitchFamily="34" charset="0"/>
              <a:buChar char="•"/>
            </a:pPr>
            <a:r>
              <a:rPr lang="en-US" sz="2800" dirty="0"/>
              <a:t>Will come as separate deposits (DGR and LVR)</a:t>
            </a:r>
          </a:p>
          <a:p>
            <a:pPr marL="800100" lvl="1" indent="-342900">
              <a:buFont typeface="Arial" panose="020B0604020202020204" pitchFamily="34" charset="0"/>
              <a:buChar char="•"/>
            </a:pPr>
            <a:r>
              <a:rPr lang="en-US" sz="2800" dirty="0"/>
              <a:t>Schedule D explains breakdowns</a:t>
            </a:r>
          </a:p>
        </p:txBody>
      </p:sp>
      <p:pic>
        <p:nvPicPr>
          <p:cNvPr id="3" name="Picture 2">
            <a:extLst>
              <a:ext uri="{FF2B5EF4-FFF2-40B4-BE49-F238E27FC236}">
                <a16:creationId xmlns:a16="http://schemas.microsoft.com/office/drawing/2014/main" id="{A374E594-3AC8-D83F-9503-FD5845AAEC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13550" y="1457120"/>
            <a:ext cx="6664368" cy="4810866"/>
          </a:xfrm>
          <a:prstGeom prst="rect">
            <a:avLst/>
          </a:prstGeom>
          <a:ln w="57150">
            <a:solidFill>
              <a:schemeClr val="tx1"/>
            </a:solidFill>
          </a:ln>
        </p:spPr>
      </p:pic>
    </p:spTree>
    <p:extLst>
      <p:ext uri="{BB962C8B-B14F-4D97-AF65-F5344CB8AC3E}">
        <p14:creationId xmlns:p14="http://schemas.microsoft.com/office/powerpoint/2010/main" val="17500376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cs typeface="Calibri"/>
              </a:rPr>
              <a:t>3.3.3: Replenishment of Working Capital</a:t>
            </a: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cs typeface="Calibri Light"/>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7773"/>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4" name="TextBox 3">
            <a:extLst>
              <a:ext uri="{FF2B5EF4-FFF2-40B4-BE49-F238E27FC236}">
                <a16:creationId xmlns:a16="http://schemas.microsoft.com/office/drawing/2014/main" id="{89EA5C79-0488-A52A-C241-EB7CC8913B3D}"/>
              </a:ext>
            </a:extLst>
          </p:cNvPr>
          <p:cNvSpPr txBox="1"/>
          <p:nvPr/>
        </p:nvSpPr>
        <p:spPr>
          <a:xfrm>
            <a:off x="475266" y="1122241"/>
            <a:ext cx="6535133" cy="3539430"/>
          </a:xfrm>
          <a:prstGeom prst="rect">
            <a:avLst/>
          </a:prstGeom>
          <a:noFill/>
        </p:spPr>
        <p:txBody>
          <a:bodyPr wrap="square" rtlCol="0">
            <a:spAutoFit/>
          </a:bodyPr>
          <a:lstStyle/>
          <a:p>
            <a:r>
              <a:rPr lang="en-US" sz="3200" b="1" dirty="0"/>
              <a:t>Districts receive replenishments of remaining 50% of funds based on actual spending</a:t>
            </a:r>
          </a:p>
          <a:p>
            <a:pPr marL="285750" indent="-285750">
              <a:buFont typeface="Arial" panose="020B0604020202020204" pitchFamily="34" charset="0"/>
              <a:buChar char="•"/>
            </a:pPr>
            <a:r>
              <a:rPr lang="en-US" sz="2800" dirty="0"/>
              <a:t>Replenishments handled in GIS quarterly reporting system</a:t>
            </a:r>
          </a:p>
          <a:p>
            <a:pPr marL="742950" lvl="1" indent="-285750">
              <a:buFont typeface="Arial" panose="020B0604020202020204" pitchFamily="34" charset="0"/>
              <a:buChar char="•"/>
            </a:pPr>
            <a:r>
              <a:rPr lang="en-US" sz="2400" dirty="0"/>
              <a:t>Automatically generated each quarter</a:t>
            </a:r>
          </a:p>
          <a:p>
            <a:pPr marL="742950" lvl="1" indent="-285750">
              <a:buFont typeface="Arial" panose="020B0604020202020204" pitchFamily="34" charset="0"/>
              <a:buChar char="•"/>
            </a:pPr>
            <a:r>
              <a:rPr lang="en-US" sz="2400" dirty="0"/>
              <a:t>DGR and LVR replenishment will come in separate deposits</a:t>
            </a:r>
          </a:p>
        </p:txBody>
      </p:sp>
      <p:pic>
        <p:nvPicPr>
          <p:cNvPr id="5" name="Picture 4">
            <a:extLst>
              <a:ext uri="{FF2B5EF4-FFF2-40B4-BE49-F238E27FC236}">
                <a16:creationId xmlns:a16="http://schemas.microsoft.com/office/drawing/2014/main" id="{3235A4BA-57DD-5C3C-236F-50A79F4EB65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67943" y="3170317"/>
            <a:ext cx="5010316" cy="23858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47802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cs typeface="Calibri"/>
              </a:rPr>
              <a:t>3.3.3: Replenishment of Working Capital</a:t>
            </a: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cs typeface="Calibri Light"/>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7773"/>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4" name="TextBox 3">
            <a:extLst>
              <a:ext uri="{FF2B5EF4-FFF2-40B4-BE49-F238E27FC236}">
                <a16:creationId xmlns:a16="http://schemas.microsoft.com/office/drawing/2014/main" id="{89EA5C79-0488-A52A-C241-EB7CC8913B3D}"/>
              </a:ext>
            </a:extLst>
          </p:cNvPr>
          <p:cNvSpPr txBox="1"/>
          <p:nvPr/>
        </p:nvSpPr>
        <p:spPr>
          <a:xfrm>
            <a:off x="475266" y="1122241"/>
            <a:ext cx="8539425" cy="3046988"/>
          </a:xfrm>
          <a:prstGeom prst="rect">
            <a:avLst/>
          </a:prstGeom>
          <a:noFill/>
        </p:spPr>
        <p:txBody>
          <a:bodyPr wrap="square" rtlCol="0">
            <a:spAutoFit/>
          </a:bodyPr>
          <a:lstStyle/>
          <a:p>
            <a:pPr marL="0" indent="0">
              <a:buNone/>
            </a:pPr>
            <a:r>
              <a:rPr lang="en-US" sz="3200" b="1" u="sng" dirty="0"/>
              <a:t>Spending Requirements</a:t>
            </a:r>
          </a:p>
          <a:p>
            <a:pPr marL="342900" indent="-342900">
              <a:buFont typeface="Arial" panose="020B0604020202020204" pitchFamily="34" charset="0"/>
              <a:buChar char="•"/>
            </a:pPr>
            <a:r>
              <a:rPr lang="en-US" sz="2800" u="sng" dirty="0"/>
              <a:t>DGLVR funds must be spent within specific time frames</a:t>
            </a:r>
          </a:p>
          <a:p>
            <a:pPr marL="342900" indent="-342900">
              <a:buFont typeface="Arial" panose="020B0604020202020204" pitchFamily="34" charset="0"/>
              <a:buChar char="•"/>
            </a:pPr>
            <a:r>
              <a:rPr lang="en-US" sz="2800" dirty="0"/>
              <a:t>DGR and LVR spending tracked separately.</a:t>
            </a:r>
          </a:p>
          <a:p>
            <a:pPr marL="800100" lvl="1" indent="-342900">
              <a:buFont typeface="Arial" panose="020B0604020202020204" pitchFamily="34" charset="0"/>
              <a:buChar char="•"/>
            </a:pPr>
            <a:r>
              <a:rPr lang="en-US" sz="2400" dirty="0"/>
              <a:t>Can meet DGR spending requirement but not LVR, and vice versa</a:t>
            </a:r>
          </a:p>
          <a:p>
            <a:pPr marL="342900" indent="-342900">
              <a:buFont typeface="Arial" panose="020B0604020202020204" pitchFamily="34" charset="0"/>
              <a:buChar char="•"/>
            </a:pPr>
            <a:r>
              <a:rPr lang="en-US" sz="2800" dirty="0"/>
              <a:t>If a District misses a year, can be eligible in future years if they meet future requirements.</a:t>
            </a:r>
          </a:p>
        </p:txBody>
      </p:sp>
    </p:spTree>
    <p:extLst>
      <p:ext uri="{BB962C8B-B14F-4D97-AF65-F5344CB8AC3E}">
        <p14:creationId xmlns:p14="http://schemas.microsoft.com/office/powerpoint/2010/main" val="16904726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cs typeface="Calibri"/>
              </a:rPr>
              <a:t>3.3.4: Spending Requirements</a:t>
            </a: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cs typeface="Calibri Light"/>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7773"/>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4" name="TextBox 3">
            <a:extLst>
              <a:ext uri="{FF2B5EF4-FFF2-40B4-BE49-F238E27FC236}">
                <a16:creationId xmlns:a16="http://schemas.microsoft.com/office/drawing/2014/main" id="{89EA5C79-0488-A52A-C241-EB7CC8913B3D}"/>
              </a:ext>
            </a:extLst>
          </p:cNvPr>
          <p:cNvSpPr txBox="1"/>
          <p:nvPr/>
        </p:nvSpPr>
        <p:spPr>
          <a:xfrm>
            <a:off x="475266" y="1122241"/>
            <a:ext cx="8539425" cy="707886"/>
          </a:xfrm>
          <a:prstGeom prst="rect">
            <a:avLst/>
          </a:prstGeom>
          <a:noFill/>
        </p:spPr>
        <p:txBody>
          <a:bodyPr wrap="square" rtlCol="0">
            <a:spAutoFit/>
          </a:bodyPr>
          <a:lstStyle/>
          <a:p>
            <a:pPr marL="0" indent="0">
              <a:buNone/>
            </a:pPr>
            <a:r>
              <a:rPr lang="en-US" sz="4000" b="1" u="sng" dirty="0"/>
              <a:t>DGR (or LVR) Allocation</a:t>
            </a:r>
          </a:p>
        </p:txBody>
      </p:sp>
      <p:sp>
        <p:nvSpPr>
          <p:cNvPr id="3" name="Content Placeholder 5">
            <a:extLst>
              <a:ext uri="{FF2B5EF4-FFF2-40B4-BE49-F238E27FC236}">
                <a16:creationId xmlns:a16="http://schemas.microsoft.com/office/drawing/2014/main" id="{323AF3CA-3650-628E-F666-3E2092A6EBB6}"/>
              </a:ext>
            </a:extLst>
          </p:cNvPr>
          <p:cNvSpPr txBox="1">
            <a:spLocks/>
          </p:cNvSpPr>
          <p:nvPr/>
        </p:nvSpPr>
        <p:spPr>
          <a:xfrm>
            <a:off x="485752" y="2236236"/>
            <a:ext cx="3334641" cy="3543300"/>
          </a:xfrm>
          <a:prstGeom prst="rect">
            <a:avLst/>
          </a:prstGeom>
        </p:spPr>
        <p:txBody>
          <a:bodyPr vert="horz" lIns="68580" tIns="34290" rIns="68580" bIns="34290" rtlCol="0" anchor="t">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385763" indent="-385763" defTabSz="685800">
              <a:buFont typeface="+mj-lt"/>
              <a:buAutoNum type="arabicPeriod"/>
            </a:pPr>
            <a:r>
              <a:rPr lang="en-US" sz="2400" dirty="0">
                <a:solidFill>
                  <a:prstClr val="black"/>
                </a:solidFill>
                <a:latin typeface="Calibri"/>
              </a:rPr>
              <a:t>Districts are required to spend their entire allocation:</a:t>
            </a:r>
          </a:p>
          <a:p>
            <a:pPr marL="785813" lvl="1" indent="-385763" defTabSz="685800">
              <a:buFont typeface="Arial" panose="020B0604020202020204" pitchFamily="34" charset="0"/>
              <a:buChar char="•"/>
            </a:pPr>
            <a:r>
              <a:rPr lang="en-US" sz="2400" dirty="0">
                <a:solidFill>
                  <a:prstClr val="black"/>
                </a:solidFill>
                <a:latin typeface="Calibri"/>
              </a:rPr>
              <a:t>within two years of state budget approval </a:t>
            </a:r>
          </a:p>
          <a:p>
            <a:pPr marL="785813" lvl="1" indent="-385763" defTabSz="685800">
              <a:buFont typeface="Arial" panose="020B0604020202020204" pitchFamily="34" charset="0"/>
              <a:buChar char="•"/>
            </a:pPr>
            <a:r>
              <a:rPr lang="en-US" sz="2400" dirty="0">
                <a:solidFill>
                  <a:prstClr val="black"/>
                </a:solidFill>
                <a:latin typeface="Calibri"/>
              </a:rPr>
              <a:t>to be eligible for future allocations.</a:t>
            </a:r>
          </a:p>
          <a:p>
            <a:pPr marL="257175" indent="-257175" defTabSz="685800"/>
            <a:endParaRPr lang="en-US" sz="2100" dirty="0">
              <a:solidFill>
                <a:prstClr val="black"/>
              </a:solidFill>
              <a:latin typeface="Calibri"/>
              <a:cs typeface="Calibri"/>
            </a:endParaRPr>
          </a:p>
          <a:p>
            <a:pPr marL="257175" indent="-257175" defTabSz="685800"/>
            <a:endParaRPr lang="en-US" sz="2400" dirty="0">
              <a:solidFill>
                <a:prstClr val="black"/>
              </a:solidFill>
              <a:latin typeface="Calibri"/>
              <a:cs typeface="Calibri"/>
            </a:endParaRPr>
          </a:p>
          <a:p>
            <a:pPr marL="257175" indent="-257175" defTabSz="685800"/>
            <a:endParaRPr lang="en-US" sz="2400" dirty="0">
              <a:solidFill>
                <a:prstClr val="black"/>
              </a:solidFill>
              <a:latin typeface="Calibri"/>
              <a:cs typeface="Calibri"/>
            </a:endParaRPr>
          </a:p>
          <a:p>
            <a:pPr marL="257175" indent="-257175" defTabSz="685800"/>
            <a:endParaRPr lang="en-US" sz="2100" dirty="0">
              <a:solidFill>
                <a:prstClr val="black"/>
              </a:solidFill>
              <a:latin typeface="Calibri"/>
              <a:cs typeface="Calibri"/>
            </a:endParaRPr>
          </a:p>
          <a:p>
            <a:pPr marL="557213" lvl="1" indent="-214313" defTabSz="685800"/>
            <a:endParaRPr lang="en-US" sz="2100" dirty="0">
              <a:solidFill>
                <a:prstClr val="black"/>
              </a:solidFill>
              <a:latin typeface="Calibri"/>
              <a:cs typeface="Calibri"/>
            </a:endParaRPr>
          </a:p>
          <a:p>
            <a:pPr marL="257175" indent="-257175" defTabSz="685800"/>
            <a:endParaRPr lang="en-US" sz="2400" dirty="0">
              <a:solidFill>
                <a:prstClr val="black"/>
              </a:solidFill>
              <a:latin typeface="Calibri"/>
              <a:cs typeface="Calibri"/>
            </a:endParaRPr>
          </a:p>
          <a:p>
            <a:pPr marL="0" indent="0" defTabSz="685800">
              <a:buNone/>
            </a:pPr>
            <a:endParaRPr lang="en-US" sz="2400" dirty="0">
              <a:solidFill>
                <a:srgbClr val="FF0000"/>
              </a:solidFill>
              <a:latin typeface="Calibri"/>
              <a:cs typeface="Calibri"/>
            </a:endParaRPr>
          </a:p>
        </p:txBody>
      </p:sp>
      <p:sp>
        <p:nvSpPr>
          <p:cNvPr id="11" name="Oval 10">
            <a:extLst>
              <a:ext uri="{FF2B5EF4-FFF2-40B4-BE49-F238E27FC236}">
                <a16:creationId xmlns:a16="http://schemas.microsoft.com/office/drawing/2014/main" id="{E6B60B06-9FDF-C55B-A9D0-4DE99475DF58}"/>
              </a:ext>
            </a:extLst>
          </p:cNvPr>
          <p:cNvSpPr/>
          <p:nvPr/>
        </p:nvSpPr>
        <p:spPr>
          <a:xfrm>
            <a:off x="4048992" y="2326927"/>
            <a:ext cx="3543299" cy="3543300"/>
          </a:xfrm>
          <a:prstGeom prst="ellipse">
            <a:avLst/>
          </a:prstGeom>
          <a:solidFill>
            <a:srgbClr val="9BBB59"/>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9E66B483-7321-EC39-8443-3227C3142340}"/>
              </a:ext>
            </a:extLst>
          </p:cNvPr>
          <p:cNvSpPr txBox="1"/>
          <p:nvPr/>
        </p:nvSpPr>
        <p:spPr>
          <a:xfrm>
            <a:off x="4762893" y="3812827"/>
            <a:ext cx="2114550" cy="646331"/>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rPr>
              <a:t>100% can be used for Projects</a:t>
            </a:r>
          </a:p>
        </p:txBody>
      </p:sp>
      <p:sp>
        <p:nvSpPr>
          <p:cNvPr id="15" name="TextBox 14">
            <a:extLst>
              <a:ext uri="{FF2B5EF4-FFF2-40B4-BE49-F238E27FC236}">
                <a16:creationId xmlns:a16="http://schemas.microsoft.com/office/drawing/2014/main" id="{C9E8F841-ECBE-0976-AADE-75BC6A2ED6EB}"/>
              </a:ext>
            </a:extLst>
          </p:cNvPr>
          <p:cNvSpPr txBox="1"/>
          <p:nvPr/>
        </p:nvSpPr>
        <p:spPr>
          <a:xfrm>
            <a:off x="7133001" y="1546674"/>
            <a:ext cx="1807799" cy="707886"/>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rPr>
              <a:t>Must be spent in 2 years</a:t>
            </a:r>
          </a:p>
        </p:txBody>
      </p:sp>
      <p:cxnSp>
        <p:nvCxnSpPr>
          <p:cNvPr id="17" name="Straight Arrow Connector 16">
            <a:extLst>
              <a:ext uri="{FF2B5EF4-FFF2-40B4-BE49-F238E27FC236}">
                <a16:creationId xmlns:a16="http://schemas.microsoft.com/office/drawing/2014/main" id="{46B0B9BB-0BBE-2A3A-E579-9BB117A7B9C1}"/>
              </a:ext>
            </a:extLst>
          </p:cNvPr>
          <p:cNvCxnSpPr>
            <a:cxnSpLocks/>
          </p:cNvCxnSpPr>
          <p:nvPr/>
        </p:nvCxnSpPr>
        <p:spPr>
          <a:xfrm flipH="1">
            <a:off x="6981083" y="2041176"/>
            <a:ext cx="382609" cy="628614"/>
          </a:xfrm>
          <a:prstGeom prst="straightConnector1">
            <a:avLst/>
          </a:prstGeom>
          <a:noFill/>
          <a:ln w="57150" cap="flat" cmpd="sng" algn="ctr">
            <a:solidFill>
              <a:sysClr val="windowText" lastClr="000000"/>
            </a:solidFill>
            <a:prstDash val="solid"/>
            <a:tailEnd type="triangle"/>
          </a:ln>
          <a:effectLst/>
        </p:spPr>
      </p:cxnSp>
    </p:spTree>
    <p:extLst>
      <p:ext uri="{BB962C8B-B14F-4D97-AF65-F5344CB8AC3E}">
        <p14:creationId xmlns:p14="http://schemas.microsoft.com/office/powerpoint/2010/main" val="5803205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cs typeface="Calibri"/>
              </a:rPr>
              <a:t>3.3.4: Spending Requirements</a:t>
            </a: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cs typeface="Calibri Light"/>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7773"/>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4" name="TextBox 3">
            <a:extLst>
              <a:ext uri="{FF2B5EF4-FFF2-40B4-BE49-F238E27FC236}">
                <a16:creationId xmlns:a16="http://schemas.microsoft.com/office/drawing/2014/main" id="{89EA5C79-0488-A52A-C241-EB7CC8913B3D}"/>
              </a:ext>
            </a:extLst>
          </p:cNvPr>
          <p:cNvSpPr txBox="1"/>
          <p:nvPr/>
        </p:nvSpPr>
        <p:spPr>
          <a:xfrm>
            <a:off x="475266" y="1122241"/>
            <a:ext cx="8539425" cy="707886"/>
          </a:xfrm>
          <a:prstGeom prst="rect">
            <a:avLst/>
          </a:prstGeom>
          <a:noFill/>
        </p:spPr>
        <p:txBody>
          <a:bodyPr wrap="square" rtlCol="0">
            <a:spAutoFit/>
          </a:bodyPr>
          <a:lstStyle/>
          <a:p>
            <a:pPr marL="0" indent="0">
              <a:buNone/>
            </a:pPr>
            <a:r>
              <a:rPr lang="en-US" sz="4000" b="1" u="sng" dirty="0"/>
              <a:t>DGR (or LVR) Allocation</a:t>
            </a:r>
          </a:p>
        </p:txBody>
      </p:sp>
      <p:sp>
        <p:nvSpPr>
          <p:cNvPr id="3" name="Content Placeholder 5">
            <a:extLst>
              <a:ext uri="{FF2B5EF4-FFF2-40B4-BE49-F238E27FC236}">
                <a16:creationId xmlns:a16="http://schemas.microsoft.com/office/drawing/2014/main" id="{323AF3CA-3650-628E-F666-3E2092A6EBB6}"/>
              </a:ext>
            </a:extLst>
          </p:cNvPr>
          <p:cNvSpPr txBox="1">
            <a:spLocks/>
          </p:cNvSpPr>
          <p:nvPr/>
        </p:nvSpPr>
        <p:spPr>
          <a:xfrm>
            <a:off x="475266" y="2236236"/>
            <a:ext cx="2856554" cy="3543300"/>
          </a:xfrm>
          <a:prstGeom prst="rect">
            <a:avLst/>
          </a:prstGeom>
        </p:spPr>
        <p:txBody>
          <a:bodyPr vert="horz" lIns="68580" tIns="34290" rIns="68580" bIns="34290" rtlCol="0" anchor="t">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defTabSz="685800">
              <a:buNone/>
            </a:pPr>
            <a:r>
              <a:rPr lang="en-US" sz="2400" dirty="0">
                <a:solidFill>
                  <a:prstClr val="black"/>
                </a:solidFill>
              </a:rPr>
              <a:t>2.</a:t>
            </a:r>
            <a:r>
              <a:rPr lang="en-US" sz="2100" dirty="0">
                <a:solidFill>
                  <a:prstClr val="black"/>
                </a:solidFill>
              </a:rPr>
              <a:t> </a:t>
            </a:r>
            <a:r>
              <a:rPr lang="en-US" sz="2400" dirty="0">
                <a:solidFill>
                  <a:prstClr val="black"/>
                </a:solidFill>
              </a:rPr>
              <a:t>Admin and </a:t>
            </a:r>
            <a:r>
              <a:rPr lang="en-US" sz="2400" dirty="0" err="1">
                <a:solidFill>
                  <a:prstClr val="black"/>
                </a:solidFill>
              </a:rPr>
              <a:t>edu</a:t>
            </a:r>
            <a:r>
              <a:rPr lang="en-US" sz="2400" dirty="0">
                <a:solidFill>
                  <a:prstClr val="black"/>
                </a:solidFill>
              </a:rPr>
              <a:t> funds must be spent within one year.</a:t>
            </a:r>
          </a:p>
          <a:p>
            <a:pPr marL="257175" indent="-257175" defTabSz="685800"/>
            <a:endParaRPr lang="en-US" sz="2100" dirty="0">
              <a:solidFill>
                <a:prstClr val="black"/>
              </a:solidFill>
              <a:latin typeface="Calibri"/>
              <a:cs typeface="Calibri"/>
            </a:endParaRPr>
          </a:p>
          <a:p>
            <a:pPr marL="257175" indent="-257175" defTabSz="685800"/>
            <a:endParaRPr lang="en-US" sz="2400" dirty="0">
              <a:solidFill>
                <a:prstClr val="black"/>
              </a:solidFill>
              <a:latin typeface="Calibri"/>
              <a:cs typeface="Calibri"/>
            </a:endParaRPr>
          </a:p>
          <a:p>
            <a:pPr marL="257175" indent="-257175" defTabSz="685800"/>
            <a:endParaRPr lang="en-US" sz="2400" dirty="0">
              <a:solidFill>
                <a:prstClr val="black"/>
              </a:solidFill>
              <a:latin typeface="Calibri"/>
              <a:cs typeface="Calibri"/>
            </a:endParaRPr>
          </a:p>
          <a:p>
            <a:pPr marL="257175" indent="-257175" defTabSz="685800"/>
            <a:endParaRPr lang="en-US" sz="2100" dirty="0">
              <a:solidFill>
                <a:prstClr val="black"/>
              </a:solidFill>
              <a:latin typeface="Calibri"/>
              <a:cs typeface="Calibri"/>
            </a:endParaRPr>
          </a:p>
          <a:p>
            <a:pPr marL="557213" lvl="1" indent="-214313" defTabSz="685800"/>
            <a:endParaRPr lang="en-US" sz="2100" dirty="0">
              <a:solidFill>
                <a:prstClr val="black"/>
              </a:solidFill>
              <a:latin typeface="Calibri"/>
              <a:cs typeface="Calibri"/>
            </a:endParaRPr>
          </a:p>
          <a:p>
            <a:pPr marL="257175" indent="-257175" defTabSz="685800"/>
            <a:endParaRPr lang="en-US" sz="2400" dirty="0">
              <a:solidFill>
                <a:prstClr val="black"/>
              </a:solidFill>
              <a:latin typeface="Calibri"/>
              <a:cs typeface="Calibri"/>
            </a:endParaRPr>
          </a:p>
          <a:p>
            <a:pPr marL="0" indent="0" defTabSz="685800">
              <a:buNone/>
            </a:pPr>
            <a:endParaRPr lang="en-US" sz="2400" dirty="0">
              <a:solidFill>
                <a:srgbClr val="FF0000"/>
              </a:solidFill>
              <a:latin typeface="Calibri"/>
              <a:cs typeface="Calibri"/>
            </a:endParaRPr>
          </a:p>
        </p:txBody>
      </p:sp>
      <p:sp>
        <p:nvSpPr>
          <p:cNvPr id="15" name="TextBox 14">
            <a:extLst>
              <a:ext uri="{FF2B5EF4-FFF2-40B4-BE49-F238E27FC236}">
                <a16:creationId xmlns:a16="http://schemas.microsoft.com/office/drawing/2014/main" id="{C9E8F841-ECBE-0976-AADE-75BC6A2ED6EB}"/>
              </a:ext>
            </a:extLst>
          </p:cNvPr>
          <p:cNvSpPr txBox="1"/>
          <p:nvPr/>
        </p:nvSpPr>
        <p:spPr>
          <a:xfrm>
            <a:off x="6532637" y="1441516"/>
            <a:ext cx="2482054" cy="707886"/>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rPr>
              <a:t>Available in the first</a:t>
            </a:r>
            <a:r>
              <a:rPr kumimoji="0" lang="en-US" sz="2000" b="1" i="0" u="none" strike="noStrike" kern="0" cap="none" spc="0" normalizeH="0" noProof="0" dirty="0">
                <a:ln>
                  <a:noFill/>
                </a:ln>
                <a:solidFill>
                  <a:prstClr val="black"/>
                </a:solidFill>
                <a:effectLst/>
                <a:uLnTx/>
                <a:uFillTx/>
              </a:rPr>
              <a:t> year of an allocation</a:t>
            </a:r>
            <a:endParaRPr kumimoji="0" lang="en-US" sz="2000" b="1" i="0" u="none" strike="noStrike" kern="0" cap="none" spc="0" normalizeH="0" baseline="0" noProof="0" dirty="0">
              <a:ln>
                <a:noFill/>
              </a:ln>
              <a:solidFill>
                <a:prstClr val="black"/>
              </a:solidFill>
              <a:effectLst/>
              <a:uLnTx/>
              <a:uFillTx/>
            </a:endParaRPr>
          </a:p>
        </p:txBody>
      </p:sp>
      <p:graphicFrame>
        <p:nvGraphicFramePr>
          <p:cNvPr id="6" name="Chart 5">
            <a:extLst>
              <a:ext uri="{FF2B5EF4-FFF2-40B4-BE49-F238E27FC236}">
                <a16:creationId xmlns:a16="http://schemas.microsoft.com/office/drawing/2014/main" id="{EF762E07-F533-981B-580E-BC2064D5BA4B}"/>
              </a:ext>
            </a:extLst>
          </p:cNvPr>
          <p:cNvGraphicFramePr/>
          <p:nvPr>
            <p:extLst>
              <p:ext uri="{D42A27DB-BD31-4B8C-83A1-F6EECF244321}">
                <p14:modId xmlns:p14="http://schemas.microsoft.com/office/powerpoint/2010/main" val="3303986564"/>
              </p:ext>
            </p:extLst>
          </p:nvPr>
        </p:nvGraphicFramePr>
        <p:xfrm>
          <a:off x="2895270" y="2188905"/>
          <a:ext cx="5916717" cy="3862272"/>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9E66B483-7321-EC39-8443-3227C3142340}"/>
              </a:ext>
            </a:extLst>
          </p:cNvPr>
          <p:cNvSpPr txBox="1"/>
          <p:nvPr/>
        </p:nvSpPr>
        <p:spPr>
          <a:xfrm>
            <a:off x="4744978" y="4443502"/>
            <a:ext cx="2114550" cy="646331"/>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rPr>
              <a:t>Minimum 80% Project Funds</a:t>
            </a:r>
          </a:p>
        </p:txBody>
      </p:sp>
      <p:sp>
        <p:nvSpPr>
          <p:cNvPr id="8" name="TextBox 7">
            <a:extLst>
              <a:ext uri="{FF2B5EF4-FFF2-40B4-BE49-F238E27FC236}">
                <a16:creationId xmlns:a16="http://schemas.microsoft.com/office/drawing/2014/main" id="{7888099E-0BC9-92A3-F9AA-8789BCBD0872}"/>
              </a:ext>
            </a:extLst>
          </p:cNvPr>
          <p:cNvSpPr txBox="1"/>
          <p:nvPr/>
        </p:nvSpPr>
        <p:spPr>
          <a:xfrm>
            <a:off x="5751824" y="2361176"/>
            <a:ext cx="897824" cy="1015663"/>
          </a:xfrm>
          <a:prstGeom prst="rect">
            <a:avLst/>
          </a:prstGeom>
          <a:noFill/>
        </p:spPr>
        <p:txBody>
          <a:bodyPr wrap="square" rtlCol="0">
            <a:spAutoFit/>
          </a:bodyPr>
          <a:lstStyle/>
          <a:p>
            <a:pPr algn="ctr" defTabSz="685800"/>
            <a:r>
              <a:rPr lang="en-US" sz="1500" b="1" dirty="0">
                <a:solidFill>
                  <a:prstClr val="black"/>
                </a:solidFill>
                <a:latin typeface="Calibri"/>
              </a:rPr>
              <a:t>Max 10% can be  Admin</a:t>
            </a:r>
          </a:p>
        </p:txBody>
      </p:sp>
      <p:sp>
        <p:nvSpPr>
          <p:cNvPr id="9" name="TextBox 8">
            <a:extLst>
              <a:ext uri="{FF2B5EF4-FFF2-40B4-BE49-F238E27FC236}">
                <a16:creationId xmlns:a16="http://schemas.microsoft.com/office/drawing/2014/main" id="{77E9A290-621C-C75D-011C-9E222F7CE2BF}"/>
              </a:ext>
            </a:extLst>
          </p:cNvPr>
          <p:cNvSpPr txBox="1"/>
          <p:nvPr/>
        </p:nvSpPr>
        <p:spPr>
          <a:xfrm>
            <a:off x="6412234" y="3101851"/>
            <a:ext cx="1116260" cy="553998"/>
          </a:xfrm>
          <a:prstGeom prst="rect">
            <a:avLst/>
          </a:prstGeom>
          <a:noFill/>
        </p:spPr>
        <p:txBody>
          <a:bodyPr wrap="square" rtlCol="0">
            <a:spAutoFit/>
          </a:bodyPr>
          <a:lstStyle/>
          <a:p>
            <a:pPr algn="ctr" defTabSz="685800"/>
            <a:r>
              <a:rPr lang="en-US" sz="1500" b="1" dirty="0">
                <a:solidFill>
                  <a:prstClr val="black"/>
                </a:solidFill>
                <a:latin typeface="Calibri"/>
              </a:rPr>
              <a:t>Max 10% can be Edu</a:t>
            </a:r>
          </a:p>
        </p:txBody>
      </p:sp>
      <p:sp>
        <p:nvSpPr>
          <p:cNvPr id="18" name="Right Brace 17">
            <a:extLst>
              <a:ext uri="{FF2B5EF4-FFF2-40B4-BE49-F238E27FC236}">
                <a16:creationId xmlns:a16="http://schemas.microsoft.com/office/drawing/2014/main" id="{96DA9B1D-9735-7386-8DE3-2C9BFA0F3EC6}"/>
              </a:ext>
            </a:extLst>
          </p:cNvPr>
          <p:cNvSpPr/>
          <p:nvPr/>
        </p:nvSpPr>
        <p:spPr>
          <a:xfrm rot="18310901">
            <a:off x="6741324" y="1438040"/>
            <a:ext cx="695494" cy="2117034"/>
          </a:xfrm>
          <a:prstGeom prst="rightBrace">
            <a:avLst>
              <a:gd name="adj1" fmla="val 38133"/>
              <a:gd name="adj2" fmla="val 50715"/>
            </a:avLst>
          </a:prstGeom>
          <a:ln w="349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a:solidFill>
                <a:prstClr val="black"/>
              </a:solidFill>
              <a:latin typeface="Calibri"/>
            </a:endParaRPr>
          </a:p>
        </p:txBody>
      </p:sp>
    </p:spTree>
    <p:extLst>
      <p:ext uri="{BB962C8B-B14F-4D97-AF65-F5344CB8AC3E}">
        <p14:creationId xmlns:p14="http://schemas.microsoft.com/office/powerpoint/2010/main" val="36626653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cs typeface="Calibri"/>
              </a:rPr>
              <a:t>3.3.4: Spending Requirements</a:t>
            </a: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cs typeface="Calibri Light"/>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7773"/>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4" name="TextBox 3">
            <a:extLst>
              <a:ext uri="{FF2B5EF4-FFF2-40B4-BE49-F238E27FC236}">
                <a16:creationId xmlns:a16="http://schemas.microsoft.com/office/drawing/2014/main" id="{89EA5C79-0488-A52A-C241-EB7CC8913B3D}"/>
              </a:ext>
            </a:extLst>
          </p:cNvPr>
          <p:cNvSpPr txBox="1"/>
          <p:nvPr/>
        </p:nvSpPr>
        <p:spPr>
          <a:xfrm>
            <a:off x="475266" y="1122241"/>
            <a:ext cx="8539425" cy="707886"/>
          </a:xfrm>
          <a:prstGeom prst="rect">
            <a:avLst/>
          </a:prstGeom>
          <a:noFill/>
        </p:spPr>
        <p:txBody>
          <a:bodyPr wrap="square" rtlCol="0">
            <a:spAutoFit/>
          </a:bodyPr>
          <a:lstStyle/>
          <a:p>
            <a:pPr marL="0" indent="0">
              <a:buNone/>
            </a:pPr>
            <a:r>
              <a:rPr lang="en-US" sz="4000" b="1" u="sng" dirty="0"/>
              <a:t>DGR (or LVR) Allocation</a:t>
            </a:r>
          </a:p>
        </p:txBody>
      </p:sp>
      <p:sp>
        <p:nvSpPr>
          <p:cNvPr id="3" name="Content Placeholder 5">
            <a:extLst>
              <a:ext uri="{FF2B5EF4-FFF2-40B4-BE49-F238E27FC236}">
                <a16:creationId xmlns:a16="http://schemas.microsoft.com/office/drawing/2014/main" id="{323AF3CA-3650-628E-F666-3E2092A6EBB6}"/>
              </a:ext>
            </a:extLst>
          </p:cNvPr>
          <p:cNvSpPr txBox="1">
            <a:spLocks/>
          </p:cNvSpPr>
          <p:nvPr/>
        </p:nvSpPr>
        <p:spPr>
          <a:xfrm>
            <a:off x="475266" y="2236236"/>
            <a:ext cx="2856554" cy="3543300"/>
          </a:xfrm>
          <a:prstGeom prst="rect">
            <a:avLst/>
          </a:prstGeom>
        </p:spPr>
        <p:txBody>
          <a:bodyPr vert="horz" lIns="68580" tIns="34290" rIns="68580" bIns="34290" rtlCol="0" anchor="t">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defTabSz="685800">
              <a:buNone/>
            </a:pPr>
            <a:r>
              <a:rPr lang="en-US" sz="2400" dirty="0">
                <a:solidFill>
                  <a:prstClr val="black"/>
                </a:solidFill>
              </a:rPr>
              <a:t>2. Admin and </a:t>
            </a:r>
            <a:r>
              <a:rPr lang="en-US" sz="2400" dirty="0" err="1">
                <a:solidFill>
                  <a:prstClr val="black"/>
                </a:solidFill>
              </a:rPr>
              <a:t>edu</a:t>
            </a:r>
            <a:r>
              <a:rPr lang="en-US" sz="2400" dirty="0">
                <a:solidFill>
                  <a:prstClr val="black"/>
                </a:solidFill>
              </a:rPr>
              <a:t> funds must be spent within one year.</a:t>
            </a:r>
          </a:p>
          <a:p>
            <a:pPr marL="257175" indent="-257175" defTabSz="685800"/>
            <a:endParaRPr lang="en-US" sz="2100" dirty="0">
              <a:solidFill>
                <a:prstClr val="black"/>
              </a:solidFill>
              <a:latin typeface="Calibri"/>
              <a:cs typeface="Calibri"/>
            </a:endParaRPr>
          </a:p>
          <a:p>
            <a:pPr marL="257175" indent="-257175" defTabSz="685800"/>
            <a:endParaRPr lang="en-US" sz="2400" dirty="0">
              <a:solidFill>
                <a:prstClr val="black"/>
              </a:solidFill>
              <a:latin typeface="Calibri"/>
              <a:cs typeface="Calibri"/>
            </a:endParaRPr>
          </a:p>
          <a:p>
            <a:pPr marL="257175" indent="-257175" defTabSz="685800"/>
            <a:endParaRPr lang="en-US" sz="2400" dirty="0">
              <a:solidFill>
                <a:prstClr val="black"/>
              </a:solidFill>
              <a:latin typeface="Calibri"/>
              <a:cs typeface="Calibri"/>
            </a:endParaRPr>
          </a:p>
          <a:p>
            <a:pPr marL="257175" indent="-257175" defTabSz="685800"/>
            <a:endParaRPr lang="en-US" sz="2100" dirty="0">
              <a:solidFill>
                <a:prstClr val="black"/>
              </a:solidFill>
              <a:latin typeface="Calibri"/>
              <a:cs typeface="Calibri"/>
            </a:endParaRPr>
          </a:p>
          <a:p>
            <a:pPr marL="557213" lvl="1" indent="-214313" defTabSz="685800"/>
            <a:endParaRPr lang="en-US" sz="2100" dirty="0">
              <a:solidFill>
                <a:prstClr val="black"/>
              </a:solidFill>
              <a:latin typeface="Calibri"/>
              <a:cs typeface="Calibri"/>
            </a:endParaRPr>
          </a:p>
          <a:p>
            <a:pPr marL="257175" indent="-257175" defTabSz="685800"/>
            <a:endParaRPr lang="en-US" sz="2400" dirty="0">
              <a:solidFill>
                <a:prstClr val="black"/>
              </a:solidFill>
              <a:latin typeface="Calibri"/>
              <a:cs typeface="Calibri"/>
            </a:endParaRPr>
          </a:p>
          <a:p>
            <a:pPr marL="0" indent="0" defTabSz="685800">
              <a:buNone/>
            </a:pPr>
            <a:endParaRPr lang="en-US" sz="2400" dirty="0">
              <a:solidFill>
                <a:srgbClr val="FF0000"/>
              </a:solidFill>
              <a:latin typeface="Calibri"/>
              <a:cs typeface="Calibri"/>
            </a:endParaRPr>
          </a:p>
        </p:txBody>
      </p:sp>
      <p:sp>
        <p:nvSpPr>
          <p:cNvPr id="15" name="TextBox 14">
            <a:extLst>
              <a:ext uri="{FF2B5EF4-FFF2-40B4-BE49-F238E27FC236}">
                <a16:creationId xmlns:a16="http://schemas.microsoft.com/office/drawing/2014/main" id="{C9E8F841-ECBE-0976-AADE-75BC6A2ED6EB}"/>
              </a:ext>
            </a:extLst>
          </p:cNvPr>
          <p:cNvSpPr txBox="1"/>
          <p:nvPr/>
        </p:nvSpPr>
        <p:spPr>
          <a:xfrm>
            <a:off x="6664699" y="1325296"/>
            <a:ext cx="4553693" cy="707886"/>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rPr>
              <a:t>Can use less than 10% of allocation for admin and 10% of allocation for </a:t>
            </a:r>
            <a:r>
              <a:rPr kumimoji="0" lang="en-US" sz="2000" b="1" i="0" u="none" strike="noStrike" kern="0" cap="none" spc="0" normalizeH="0" baseline="0" noProof="0" dirty="0" err="1">
                <a:ln>
                  <a:noFill/>
                </a:ln>
                <a:solidFill>
                  <a:prstClr val="black"/>
                </a:solidFill>
                <a:effectLst/>
                <a:uLnTx/>
                <a:uFillTx/>
              </a:rPr>
              <a:t>edu</a:t>
            </a:r>
            <a:endParaRPr kumimoji="0" lang="en-US" sz="2000" b="1" i="0" u="none" strike="noStrike" kern="0" cap="none" spc="0" normalizeH="0" baseline="0" noProof="0" dirty="0">
              <a:ln>
                <a:noFill/>
              </a:ln>
              <a:solidFill>
                <a:prstClr val="black"/>
              </a:solidFill>
              <a:effectLst/>
              <a:uLnTx/>
              <a:uFillTx/>
            </a:endParaRPr>
          </a:p>
        </p:txBody>
      </p:sp>
      <p:graphicFrame>
        <p:nvGraphicFramePr>
          <p:cNvPr id="11" name="Chart 10">
            <a:extLst>
              <a:ext uri="{FF2B5EF4-FFF2-40B4-BE49-F238E27FC236}">
                <a16:creationId xmlns:a16="http://schemas.microsoft.com/office/drawing/2014/main" id="{A1FDA3BF-CAB7-4B80-920D-CF090FA5AE8C}"/>
              </a:ext>
            </a:extLst>
          </p:cNvPr>
          <p:cNvGraphicFramePr/>
          <p:nvPr>
            <p:extLst>
              <p:ext uri="{D42A27DB-BD31-4B8C-83A1-F6EECF244321}">
                <p14:modId xmlns:p14="http://schemas.microsoft.com/office/powerpoint/2010/main" val="518170724"/>
              </p:ext>
            </p:extLst>
          </p:nvPr>
        </p:nvGraphicFramePr>
        <p:xfrm>
          <a:off x="2890607" y="2236236"/>
          <a:ext cx="5886450" cy="3752850"/>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3BEC58C0-F26F-D4A7-F722-A4EC55306F58}"/>
              </a:ext>
            </a:extLst>
          </p:cNvPr>
          <p:cNvSpPr txBox="1"/>
          <p:nvPr/>
        </p:nvSpPr>
        <p:spPr>
          <a:xfrm>
            <a:off x="4744978" y="4443502"/>
            <a:ext cx="2114550" cy="646331"/>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rPr>
              <a:t>Minimum 80% Project Funds</a:t>
            </a:r>
          </a:p>
        </p:txBody>
      </p:sp>
      <p:sp>
        <p:nvSpPr>
          <p:cNvPr id="9" name="TextBox 8">
            <a:extLst>
              <a:ext uri="{FF2B5EF4-FFF2-40B4-BE49-F238E27FC236}">
                <a16:creationId xmlns:a16="http://schemas.microsoft.com/office/drawing/2014/main" id="{77E9A290-621C-C75D-011C-9E222F7CE2BF}"/>
              </a:ext>
            </a:extLst>
          </p:cNvPr>
          <p:cNvSpPr txBox="1"/>
          <p:nvPr/>
        </p:nvSpPr>
        <p:spPr>
          <a:xfrm rot="17584455">
            <a:off x="5874608" y="2699774"/>
            <a:ext cx="890211" cy="400110"/>
          </a:xfrm>
          <a:prstGeom prst="rect">
            <a:avLst/>
          </a:prstGeom>
          <a:noFill/>
        </p:spPr>
        <p:txBody>
          <a:bodyPr wrap="square" rtlCol="0">
            <a:spAutoFit/>
          </a:bodyPr>
          <a:lstStyle/>
          <a:p>
            <a:pPr algn="ctr" defTabSz="685800"/>
            <a:r>
              <a:rPr lang="en-US" sz="2000" b="1" dirty="0">
                <a:solidFill>
                  <a:prstClr val="black"/>
                </a:solidFill>
                <a:latin typeface="Calibri"/>
              </a:rPr>
              <a:t>Admin</a:t>
            </a:r>
            <a:endParaRPr lang="en-US" sz="1500" b="1" dirty="0">
              <a:solidFill>
                <a:prstClr val="black"/>
              </a:solidFill>
              <a:latin typeface="Calibri"/>
            </a:endParaRPr>
          </a:p>
        </p:txBody>
      </p:sp>
      <p:sp>
        <p:nvSpPr>
          <p:cNvPr id="19" name="TextBox 18">
            <a:extLst>
              <a:ext uri="{FF2B5EF4-FFF2-40B4-BE49-F238E27FC236}">
                <a16:creationId xmlns:a16="http://schemas.microsoft.com/office/drawing/2014/main" id="{F25A2FFA-A726-51F1-D94E-85FF15745E6E}"/>
              </a:ext>
            </a:extLst>
          </p:cNvPr>
          <p:cNvSpPr txBox="1"/>
          <p:nvPr/>
        </p:nvSpPr>
        <p:spPr>
          <a:xfrm rot="18748829">
            <a:off x="6221678" y="2798755"/>
            <a:ext cx="1116260" cy="400110"/>
          </a:xfrm>
          <a:prstGeom prst="rect">
            <a:avLst/>
          </a:prstGeom>
          <a:noFill/>
        </p:spPr>
        <p:txBody>
          <a:bodyPr wrap="square" rtlCol="0">
            <a:spAutoFit/>
          </a:bodyPr>
          <a:lstStyle/>
          <a:p>
            <a:pPr algn="ctr" defTabSz="685800"/>
            <a:r>
              <a:rPr lang="en-US" sz="2000" b="1" dirty="0">
                <a:solidFill>
                  <a:prstClr val="black"/>
                </a:solidFill>
                <a:latin typeface="Calibri"/>
              </a:rPr>
              <a:t>Edu</a:t>
            </a:r>
            <a:endParaRPr lang="en-US" sz="1500" b="1" dirty="0">
              <a:solidFill>
                <a:prstClr val="black"/>
              </a:solidFill>
              <a:latin typeface="Calibri"/>
            </a:endParaRPr>
          </a:p>
        </p:txBody>
      </p:sp>
      <p:cxnSp>
        <p:nvCxnSpPr>
          <p:cNvPr id="20" name="Straight Arrow Connector 19">
            <a:extLst>
              <a:ext uri="{FF2B5EF4-FFF2-40B4-BE49-F238E27FC236}">
                <a16:creationId xmlns:a16="http://schemas.microsoft.com/office/drawing/2014/main" id="{173969E1-8DC0-A1CF-DCAB-82C6239F8325}"/>
              </a:ext>
            </a:extLst>
          </p:cNvPr>
          <p:cNvCxnSpPr>
            <a:cxnSpLocks/>
          </p:cNvCxnSpPr>
          <p:nvPr/>
        </p:nvCxnSpPr>
        <p:spPr>
          <a:xfrm flipH="1">
            <a:off x="6664699" y="1978382"/>
            <a:ext cx="379487" cy="40337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494D32F-CFCA-7B03-2FA3-02A4A8FDFC48}"/>
              </a:ext>
            </a:extLst>
          </p:cNvPr>
          <p:cNvCxnSpPr>
            <a:cxnSpLocks/>
          </p:cNvCxnSpPr>
          <p:nvPr/>
        </p:nvCxnSpPr>
        <p:spPr>
          <a:xfrm flipH="1">
            <a:off x="7099246" y="1978380"/>
            <a:ext cx="287840" cy="74991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31965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cs typeface="Calibri"/>
              </a:rPr>
              <a:t>3.3.4: Spending Requirements</a:t>
            </a: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cs typeface="Calibri Light"/>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7773"/>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4" name="TextBox 3">
            <a:extLst>
              <a:ext uri="{FF2B5EF4-FFF2-40B4-BE49-F238E27FC236}">
                <a16:creationId xmlns:a16="http://schemas.microsoft.com/office/drawing/2014/main" id="{89EA5C79-0488-A52A-C241-EB7CC8913B3D}"/>
              </a:ext>
            </a:extLst>
          </p:cNvPr>
          <p:cNvSpPr txBox="1"/>
          <p:nvPr/>
        </p:nvSpPr>
        <p:spPr>
          <a:xfrm>
            <a:off x="475266" y="1122241"/>
            <a:ext cx="8539425" cy="707886"/>
          </a:xfrm>
          <a:prstGeom prst="rect">
            <a:avLst/>
          </a:prstGeom>
          <a:noFill/>
        </p:spPr>
        <p:txBody>
          <a:bodyPr wrap="square" rtlCol="0">
            <a:spAutoFit/>
          </a:bodyPr>
          <a:lstStyle/>
          <a:p>
            <a:pPr marL="0" indent="0">
              <a:buNone/>
            </a:pPr>
            <a:r>
              <a:rPr lang="en-US" sz="4000" b="1" u="sng" dirty="0"/>
              <a:t>DGR (or LVR) Allocation</a:t>
            </a:r>
          </a:p>
        </p:txBody>
      </p:sp>
      <p:sp>
        <p:nvSpPr>
          <p:cNvPr id="3" name="Content Placeholder 5">
            <a:extLst>
              <a:ext uri="{FF2B5EF4-FFF2-40B4-BE49-F238E27FC236}">
                <a16:creationId xmlns:a16="http://schemas.microsoft.com/office/drawing/2014/main" id="{323AF3CA-3650-628E-F666-3E2092A6EBB6}"/>
              </a:ext>
            </a:extLst>
          </p:cNvPr>
          <p:cNvSpPr txBox="1">
            <a:spLocks/>
          </p:cNvSpPr>
          <p:nvPr/>
        </p:nvSpPr>
        <p:spPr>
          <a:xfrm>
            <a:off x="475266" y="2236236"/>
            <a:ext cx="2856554" cy="3543300"/>
          </a:xfrm>
          <a:prstGeom prst="rect">
            <a:avLst/>
          </a:prstGeom>
        </p:spPr>
        <p:txBody>
          <a:bodyPr vert="horz" lIns="68580" tIns="34290" rIns="68580" bIns="34290" rtlCol="0" anchor="t">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defTabSz="685800">
              <a:buNone/>
            </a:pPr>
            <a:r>
              <a:rPr lang="en-US" sz="2400" dirty="0">
                <a:solidFill>
                  <a:prstClr val="black"/>
                </a:solidFill>
              </a:rPr>
              <a:t>2. Admin and </a:t>
            </a:r>
            <a:r>
              <a:rPr lang="en-US" sz="2400" dirty="0" err="1">
                <a:solidFill>
                  <a:prstClr val="black"/>
                </a:solidFill>
              </a:rPr>
              <a:t>edu</a:t>
            </a:r>
            <a:r>
              <a:rPr lang="en-US" sz="2400" dirty="0">
                <a:solidFill>
                  <a:prstClr val="black"/>
                </a:solidFill>
              </a:rPr>
              <a:t> funds must be spent within one year.</a:t>
            </a:r>
          </a:p>
          <a:p>
            <a:pPr marL="257175" indent="-257175" defTabSz="685800"/>
            <a:endParaRPr lang="en-US" sz="2100" dirty="0">
              <a:solidFill>
                <a:prstClr val="black"/>
              </a:solidFill>
              <a:latin typeface="Calibri"/>
              <a:cs typeface="Calibri"/>
            </a:endParaRPr>
          </a:p>
          <a:p>
            <a:pPr marL="257175" indent="-257175" defTabSz="685800"/>
            <a:endParaRPr lang="en-US" sz="2400" dirty="0">
              <a:solidFill>
                <a:prstClr val="black"/>
              </a:solidFill>
              <a:latin typeface="Calibri"/>
              <a:cs typeface="Calibri"/>
            </a:endParaRPr>
          </a:p>
          <a:p>
            <a:pPr marL="257175" indent="-257175" defTabSz="685800"/>
            <a:endParaRPr lang="en-US" sz="2400" dirty="0">
              <a:solidFill>
                <a:prstClr val="black"/>
              </a:solidFill>
              <a:latin typeface="Calibri"/>
              <a:cs typeface="Calibri"/>
            </a:endParaRPr>
          </a:p>
          <a:p>
            <a:pPr marL="257175" indent="-257175" defTabSz="685800"/>
            <a:endParaRPr lang="en-US" sz="2100" dirty="0">
              <a:solidFill>
                <a:prstClr val="black"/>
              </a:solidFill>
              <a:latin typeface="Calibri"/>
              <a:cs typeface="Calibri"/>
            </a:endParaRPr>
          </a:p>
          <a:p>
            <a:pPr marL="557213" lvl="1" indent="-214313" defTabSz="685800"/>
            <a:endParaRPr lang="en-US" sz="2100" dirty="0">
              <a:solidFill>
                <a:prstClr val="black"/>
              </a:solidFill>
              <a:latin typeface="Calibri"/>
              <a:cs typeface="Calibri"/>
            </a:endParaRPr>
          </a:p>
          <a:p>
            <a:pPr marL="257175" indent="-257175" defTabSz="685800"/>
            <a:endParaRPr lang="en-US" sz="2400" dirty="0">
              <a:solidFill>
                <a:prstClr val="black"/>
              </a:solidFill>
              <a:latin typeface="Calibri"/>
              <a:cs typeface="Calibri"/>
            </a:endParaRPr>
          </a:p>
          <a:p>
            <a:pPr marL="0" indent="0" defTabSz="685800">
              <a:buNone/>
            </a:pPr>
            <a:endParaRPr lang="en-US" sz="2400" dirty="0">
              <a:solidFill>
                <a:srgbClr val="FF0000"/>
              </a:solidFill>
              <a:latin typeface="Calibri"/>
              <a:cs typeface="Calibri"/>
            </a:endParaRPr>
          </a:p>
        </p:txBody>
      </p:sp>
      <p:sp>
        <p:nvSpPr>
          <p:cNvPr id="15" name="TextBox 14">
            <a:extLst>
              <a:ext uri="{FF2B5EF4-FFF2-40B4-BE49-F238E27FC236}">
                <a16:creationId xmlns:a16="http://schemas.microsoft.com/office/drawing/2014/main" id="{C9E8F841-ECBE-0976-AADE-75BC6A2ED6EB}"/>
              </a:ext>
            </a:extLst>
          </p:cNvPr>
          <p:cNvSpPr txBox="1"/>
          <p:nvPr/>
        </p:nvSpPr>
        <p:spPr>
          <a:xfrm>
            <a:off x="6854443" y="1492148"/>
            <a:ext cx="3656540" cy="707886"/>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rPr>
              <a:t>Unused admin &amp; </a:t>
            </a:r>
            <a:r>
              <a:rPr kumimoji="0" lang="en-US" sz="2000" b="1" i="0" u="none" strike="noStrike" kern="0" cap="none" spc="0" normalizeH="0" baseline="0" noProof="0" dirty="0" err="1">
                <a:ln>
                  <a:noFill/>
                </a:ln>
                <a:solidFill>
                  <a:prstClr val="black"/>
                </a:solidFill>
                <a:effectLst/>
                <a:uLnTx/>
                <a:uFillTx/>
              </a:rPr>
              <a:t>edu</a:t>
            </a:r>
            <a:r>
              <a:rPr kumimoji="0" lang="en-US" sz="2000" b="1" i="0" u="none" strike="noStrike" kern="0" cap="none" spc="0" normalizeH="0" baseline="0" noProof="0" dirty="0">
                <a:ln>
                  <a:noFill/>
                </a:ln>
                <a:solidFill>
                  <a:prstClr val="black"/>
                </a:solidFill>
                <a:effectLst/>
                <a:uLnTx/>
                <a:uFillTx/>
              </a:rPr>
              <a:t> allowance become project funds</a:t>
            </a:r>
          </a:p>
        </p:txBody>
      </p:sp>
      <p:graphicFrame>
        <p:nvGraphicFramePr>
          <p:cNvPr id="11" name="Chart 10">
            <a:extLst>
              <a:ext uri="{FF2B5EF4-FFF2-40B4-BE49-F238E27FC236}">
                <a16:creationId xmlns:a16="http://schemas.microsoft.com/office/drawing/2014/main" id="{A1FDA3BF-CAB7-4B80-920D-CF090FA5AE8C}"/>
              </a:ext>
            </a:extLst>
          </p:cNvPr>
          <p:cNvGraphicFramePr/>
          <p:nvPr/>
        </p:nvGraphicFramePr>
        <p:xfrm>
          <a:off x="2890607" y="2236236"/>
          <a:ext cx="5886450" cy="3752850"/>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3BEC58C0-F26F-D4A7-F722-A4EC55306F58}"/>
              </a:ext>
            </a:extLst>
          </p:cNvPr>
          <p:cNvSpPr txBox="1"/>
          <p:nvPr/>
        </p:nvSpPr>
        <p:spPr>
          <a:xfrm>
            <a:off x="4744978" y="4443502"/>
            <a:ext cx="2114550" cy="646331"/>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rPr>
              <a:t>Minimum 80% Project Funds</a:t>
            </a:r>
          </a:p>
        </p:txBody>
      </p:sp>
      <p:sp>
        <p:nvSpPr>
          <p:cNvPr id="9" name="TextBox 8">
            <a:extLst>
              <a:ext uri="{FF2B5EF4-FFF2-40B4-BE49-F238E27FC236}">
                <a16:creationId xmlns:a16="http://schemas.microsoft.com/office/drawing/2014/main" id="{77E9A290-621C-C75D-011C-9E222F7CE2BF}"/>
              </a:ext>
            </a:extLst>
          </p:cNvPr>
          <p:cNvSpPr txBox="1"/>
          <p:nvPr/>
        </p:nvSpPr>
        <p:spPr>
          <a:xfrm rot="17584455">
            <a:off x="5874608" y="2699774"/>
            <a:ext cx="890211" cy="400110"/>
          </a:xfrm>
          <a:prstGeom prst="rect">
            <a:avLst/>
          </a:prstGeom>
          <a:noFill/>
        </p:spPr>
        <p:txBody>
          <a:bodyPr wrap="square" rtlCol="0">
            <a:spAutoFit/>
          </a:bodyPr>
          <a:lstStyle/>
          <a:p>
            <a:pPr algn="ctr" defTabSz="685800"/>
            <a:r>
              <a:rPr lang="en-US" sz="2000" b="1" dirty="0">
                <a:solidFill>
                  <a:prstClr val="black"/>
                </a:solidFill>
                <a:latin typeface="Calibri"/>
              </a:rPr>
              <a:t>Admin</a:t>
            </a:r>
            <a:endParaRPr lang="en-US" sz="1500" b="1" dirty="0">
              <a:solidFill>
                <a:prstClr val="black"/>
              </a:solidFill>
              <a:latin typeface="Calibri"/>
            </a:endParaRPr>
          </a:p>
        </p:txBody>
      </p:sp>
      <p:sp>
        <p:nvSpPr>
          <p:cNvPr id="19" name="TextBox 18">
            <a:extLst>
              <a:ext uri="{FF2B5EF4-FFF2-40B4-BE49-F238E27FC236}">
                <a16:creationId xmlns:a16="http://schemas.microsoft.com/office/drawing/2014/main" id="{F25A2FFA-A726-51F1-D94E-85FF15745E6E}"/>
              </a:ext>
            </a:extLst>
          </p:cNvPr>
          <p:cNvSpPr txBox="1"/>
          <p:nvPr/>
        </p:nvSpPr>
        <p:spPr>
          <a:xfrm rot="18748829">
            <a:off x="6221678" y="2798755"/>
            <a:ext cx="1116260" cy="400110"/>
          </a:xfrm>
          <a:prstGeom prst="rect">
            <a:avLst/>
          </a:prstGeom>
          <a:noFill/>
        </p:spPr>
        <p:txBody>
          <a:bodyPr wrap="square" rtlCol="0">
            <a:spAutoFit/>
          </a:bodyPr>
          <a:lstStyle/>
          <a:p>
            <a:pPr algn="ctr" defTabSz="685800"/>
            <a:r>
              <a:rPr lang="en-US" sz="2000" b="1" dirty="0">
                <a:solidFill>
                  <a:prstClr val="black"/>
                </a:solidFill>
                <a:latin typeface="Calibri"/>
              </a:rPr>
              <a:t>Edu</a:t>
            </a:r>
            <a:endParaRPr lang="en-US" sz="1500" b="1" dirty="0">
              <a:solidFill>
                <a:prstClr val="black"/>
              </a:solidFill>
              <a:latin typeface="Calibri"/>
            </a:endParaRPr>
          </a:p>
        </p:txBody>
      </p:sp>
      <p:cxnSp>
        <p:nvCxnSpPr>
          <p:cNvPr id="20" name="Straight Arrow Connector 19">
            <a:extLst>
              <a:ext uri="{FF2B5EF4-FFF2-40B4-BE49-F238E27FC236}">
                <a16:creationId xmlns:a16="http://schemas.microsoft.com/office/drawing/2014/main" id="{173969E1-8DC0-A1CF-DCAB-82C6239F8325}"/>
              </a:ext>
            </a:extLst>
          </p:cNvPr>
          <p:cNvCxnSpPr>
            <a:cxnSpLocks/>
          </p:cNvCxnSpPr>
          <p:nvPr/>
        </p:nvCxnSpPr>
        <p:spPr>
          <a:xfrm flipH="1">
            <a:off x="6096000" y="1745673"/>
            <a:ext cx="849745" cy="49056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494D32F-CFCA-7B03-2FA3-02A4A8FDFC48}"/>
              </a:ext>
            </a:extLst>
          </p:cNvPr>
          <p:cNvCxnSpPr>
            <a:cxnSpLocks/>
          </p:cNvCxnSpPr>
          <p:nvPr/>
        </p:nvCxnSpPr>
        <p:spPr>
          <a:xfrm>
            <a:off x="7387086" y="1978380"/>
            <a:ext cx="0" cy="107885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42223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cs typeface="Calibri"/>
              </a:rPr>
              <a:t>3.3.4: Spending Requirements</a:t>
            </a: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cs typeface="Calibri Light"/>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7773"/>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4" name="TextBox 3">
            <a:extLst>
              <a:ext uri="{FF2B5EF4-FFF2-40B4-BE49-F238E27FC236}">
                <a16:creationId xmlns:a16="http://schemas.microsoft.com/office/drawing/2014/main" id="{89EA5C79-0488-A52A-C241-EB7CC8913B3D}"/>
              </a:ext>
            </a:extLst>
          </p:cNvPr>
          <p:cNvSpPr txBox="1"/>
          <p:nvPr/>
        </p:nvSpPr>
        <p:spPr>
          <a:xfrm>
            <a:off x="475266" y="1122241"/>
            <a:ext cx="8539425" cy="707886"/>
          </a:xfrm>
          <a:prstGeom prst="rect">
            <a:avLst/>
          </a:prstGeom>
          <a:noFill/>
        </p:spPr>
        <p:txBody>
          <a:bodyPr wrap="square" rtlCol="0">
            <a:spAutoFit/>
          </a:bodyPr>
          <a:lstStyle/>
          <a:p>
            <a:pPr marL="0" indent="0">
              <a:buNone/>
            </a:pPr>
            <a:r>
              <a:rPr lang="en-US" sz="4000" b="1" u="sng" dirty="0"/>
              <a:t>DGR (or LVR) Allocation</a:t>
            </a:r>
          </a:p>
        </p:txBody>
      </p:sp>
      <p:sp>
        <p:nvSpPr>
          <p:cNvPr id="15" name="TextBox 14">
            <a:extLst>
              <a:ext uri="{FF2B5EF4-FFF2-40B4-BE49-F238E27FC236}">
                <a16:creationId xmlns:a16="http://schemas.microsoft.com/office/drawing/2014/main" id="{C9E8F841-ECBE-0976-AADE-75BC6A2ED6EB}"/>
              </a:ext>
            </a:extLst>
          </p:cNvPr>
          <p:cNvSpPr txBox="1"/>
          <p:nvPr/>
        </p:nvSpPr>
        <p:spPr>
          <a:xfrm>
            <a:off x="6854443" y="1492148"/>
            <a:ext cx="3656540" cy="954107"/>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rPr>
              <a:t>All funds</a:t>
            </a:r>
            <a:r>
              <a:rPr kumimoji="0" lang="en-US" sz="2800" b="1" i="0" u="none" strike="noStrike" kern="0" cap="none" spc="0" normalizeH="0" noProof="0" dirty="0">
                <a:ln>
                  <a:noFill/>
                </a:ln>
                <a:solidFill>
                  <a:prstClr val="black"/>
                </a:solidFill>
                <a:effectLst/>
                <a:uLnTx/>
                <a:uFillTx/>
              </a:rPr>
              <a:t> must be spent in 2 years</a:t>
            </a:r>
            <a:endParaRPr kumimoji="0" lang="en-US" sz="2800" b="1" i="0" u="none" strike="noStrike" kern="0" cap="none" spc="0" normalizeH="0" baseline="0" noProof="0" dirty="0">
              <a:ln>
                <a:noFill/>
              </a:ln>
              <a:solidFill>
                <a:prstClr val="black"/>
              </a:solidFill>
              <a:effectLst/>
              <a:uLnTx/>
              <a:uFillTx/>
            </a:endParaRPr>
          </a:p>
        </p:txBody>
      </p:sp>
      <p:graphicFrame>
        <p:nvGraphicFramePr>
          <p:cNvPr id="11" name="Chart 10">
            <a:extLst>
              <a:ext uri="{FF2B5EF4-FFF2-40B4-BE49-F238E27FC236}">
                <a16:creationId xmlns:a16="http://schemas.microsoft.com/office/drawing/2014/main" id="{A1FDA3BF-CAB7-4B80-920D-CF090FA5AE8C}"/>
              </a:ext>
            </a:extLst>
          </p:cNvPr>
          <p:cNvGraphicFramePr/>
          <p:nvPr/>
        </p:nvGraphicFramePr>
        <p:xfrm>
          <a:off x="2890607" y="2236236"/>
          <a:ext cx="5886450" cy="3752850"/>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3BEC58C0-F26F-D4A7-F722-A4EC55306F58}"/>
              </a:ext>
            </a:extLst>
          </p:cNvPr>
          <p:cNvSpPr txBox="1"/>
          <p:nvPr/>
        </p:nvSpPr>
        <p:spPr>
          <a:xfrm>
            <a:off x="4744978" y="4443502"/>
            <a:ext cx="2114550" cy="646331"/>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rPr>
              <a:t>Minimum 80% Project Funds</a:t>
            </a:r>
          </a:p>
        </p:txBody>
      </p:sp>
      <p:sp>
        <p:nvSpPr>
          <p:cNvPr id="9" name="TextBox 8">
            <a:extLst>
              <a:ext uri="{FF2B5EF4-FFF2-40B4-BE49-F238E27FC236}">
                <a16:creationId xmlns:a16="http://schemas.microsoft.com/office/drawing/2014/main" id="{77E9A290-621C-C75D-011C-9E222F7CE2BF}"/>
              </a:ext>
            </a:extLst>
          </p:cNvPr>
          <p:cNvSpPr txBox="1"/>
          <p:nvPr/>
        </p:nvSpPr>
        <p:spPr>
          <a:xfrm rot="17584455">
            <a:off x="5874608" y="2699774"/>
            <a:ext cx="890211" cy="400110"/>
          </a:xfrm>
          <a:prstGeom prst="rect">
            <a:avLst/>
          </a:prstGeom>
          <a:noFill/>
        </p:spPr>
        <p:txBody>
          <a:bodyPr wrap="square" rtlCol="0">
            <a:spAutoFit/>
          </a:bodyPr>
          <a:lstStyle/>
          <a:p>
            <a:pPr algn="ctr" defTabSz="685800"/>
            <a:r>
              <a:rPr lang="en-US" sz="2000" b="1" dirty="0">
                <a:solidFill>
                  <a:prstClr val="black"/>
                </a:solidFill>
                <a:latin typeface="Calibri"/>
              </a:rPr>
              <a:t>Admin</a:t>
            </a:r>
            <a:endParaRPr lang="en-US" sz="1500" b="1" dirty="0">
              <a:solidFill>
                <a:prstClr val="black"/>
              </a:solidFill>
              <a:latin typeface="Calibri"/>
            </a:endParaRPr>
          </a:p>
        </p:txBody>
      </p:sp>
      <p:sp>
        <p:nvSpPr>
          <p:cNvPr id="19" name="TextBox 18">
            <a:extLst>
              <a:ext uri="{FF2B5EF4-FFF2-40B4-BE49-F238E27FC236}">
                <a16:creationId xmlns:a16="http://schemas.microsoft.com/office/drawing/2014/main" id="{F25A2FFA-A726-51F1-D94E-85FF15745E6E}"/>
              </a:ext>
            </a:extLst>
          </p:cNvPr>
          <p:cNvSpPr txBox="1"/>
          <p:nvPr/>
        </p:nvSpPr>
        <p:spPr>
          <a:xfrm rot="18748829">
            <a:off x="6221678" y="2798755"/>
            <a:ext cx="1116260" cy="400110"/>
          </a:xfrm>
          <a:prstGeom prst="rect">
            <a:avLst/>
          </a:prstGeom>
          <a:noFill/>
        </p:spPr>
        <p:txBody>
          <a:bodyPr wrap="square" rtlCol="0">
            <a:spAutoFit/>
          </a:bodyPr>
          <a:lstStyle/>
          <a:p>
            <a:pPr algn="ctr" defTabSz="685800"/>
            <a:r>
              <a:rPr lang="en-US" sz="2000" b="1" dirty="0">
                <a:solidFill>
                  <a:prstClr val="black"/>
                </a:solidFill>
                <a:latin typeface="Calibri"/>
              </a:rPr>
              <a:t>Edu</a:t>
            </a:r>
            <a:endParaRPr lang="en-US" sz="1500" b="1" dirty="0">
              <a:solidFill>
                <a:prstClr val="black"/>
              </a:solidFill>
              <a:latin typeface="Calibri"/>
            </a:endParaRPr>
          </a:p>
        </p:txBody>
      </p:sp>
      <p:sp>
        <p:nvSpPr>
          <p:cNvPr id="5" name="Isosceles Triangle 4">
            <a:extLst>
              <a:ext uri="{FF2B5EF4-FFF2-40B4-BE49-F238E27FC236}">
                <a16:creationId xmlns:a16="http://schemas.microsoft.com/office/drawing/2014/main" id="{06706C1C-3A08-69D0-C727-763E926CA484}"/>
              </a:ext>
            </a:extLst>
          </p:cNvPr>
          <p:cNvSpPr/>
          <p:nvPr/>
        </p:nvSpPr>
        <p:spPr>
          <a:xfrm rot="12512484">
            <a:off x="5659005" y="2421638"/>
            <a:ext cx="1192666" cy="1789840"/>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Tree>
    <p:extLst>
      <p:ext uri="{BB962C8B-B14F-4D97-AF65-F5344CB8AC3E}">
        <p14:creationId xmlns:p14="http://schemas.microsoft.com/office/powerpoint/2010/main" val="29743574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cs typeface="Calibri"/>
              </a:rPr>
              <a:t>3.3.4: Spending Requirements</a:t>
            </a: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cs typeface="Calibri Light"/>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7773"/>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grpSp>
        <p:nvGrpSpPr>
          <p:cNvPr id="32" name="Group 31">
            <a:extLst>
              <a:ext uri="{FF2B5EF4-FFF2-40B4-BE49-F238E27FC236}">
                <a16:creationId xmlns:a16="http://schemas.microsoft.com/office/drawing/2014/main" id="{C50A1926-6686-2675-9FC2-4BB662E388AE}"/>
              </a:ext>
            </a:extLst>
          </p:cNvPr>
          <p:cNvGrpSpPr/>
          <p:nvPr/>
        </p:nvGrpSpPr>
        <p:grpSpPr>
          <a:xfrm>
            <a:off x="1003257" y="1854242"/>
            <a:ext cx="9144000" cy="3149515"/>
            <a:chOff x="933450" y="2572457"/>
            <a:chExt cx="9144000" cy="3149515"/>
          </a:xfrm>
        </p:grpSpPr>
        <p:sp>
          <p:nvSpPr>
            <p:cNvPr id="33" name="TextBox 32">
              <a:extLst>
                <a:ext uri="{FF2B5EF4-FFF2-40B4-BE49-F238E27FC236}">
                  <a16:creationId xmlns:a16="http://schemas.microsoft.com/office/drawing/2014/main" id="{499385F1-F241-8182-99EA-DC2EBCFAA97D}"/>
                </a:ext>
              </a:extLst>
            </p:cNvPr>
            <p:cNvSpPr txBox="1"/>
            <p:nvPr/>
          </p:nvSpPr>
          <p:spPr>
            <a:xfrm>
              <a:off x="933450" y="2572457"/>
              <a:ext cx="9144000" cy="369332"/>
            </a:xfrm>
            <a:prstGeom prst="rect">
              <a:avLst/>
            </a:prstGeom>
            <a:noFill/>
          </p:spPr>
          <p:txBody>
            <a:bodyPr wrap="square" rtlCol="0">
              <a:spAutoFit/>
            </a:bodyPr>
            <a:lstStyle/>
            <a:p>
              <a:pPr>
                <a:defRPr/>
              </a:pPr>
              <a:r>
                <a:rPr lang="en-US" b="1" dirty="0">
                  <a:solidFill>
                    <a:prstClr val="black"/>
                  </a:solidFill>
                  <a:latin typeface="Calibri"/>
                </a:rPr>
                <a:t>2023                      2024                       2025                       2026                        2027                       2028</a:t>
              </a:r>
            </a:p>
          </p:txBody>
        </p:sp>
        <p:cxnSp>
          <p:nvCxnSpPr>
            <p:cNvPr id="34" name="Straight Connector 33">
              <a:extLst>
                <a:ext uri="{FF2B5EF4-FFF2-40B4-BE49-F238E27FC236}">
                  <a16:creationId xmlns:a16="http://schemas.microsoft.com/office/drawing/2014/main" id="{35D635EF-80DC-75D6-BA59-ED8BE434709B}"/>
                </a:ext>
              </a:extLst>
            </p:cNvPr>
            <p:cNvCxnSpPr>
              <a:cxnSpLocks/>
            </p:cNvCxnSpPr>
            <p:nvPr/>
          </p:nvCxnSpPr>
          <p:spPr>
            <a:xfrm>
              <a:off x="1238249" y="2895617"/>
              <a:ext cx="0" cy="2826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0053651-DC5D-E895-2E66-59AD50D5D70F}"/>
                </a:ext>
              </a:extLst>
            </p:cNvPr>
            <p:cNvCxnSpPr>
              <a:cxnSpLocks/>
            </p:cNvCxnSpPr>
            <p:nvPr/>
          </p:nvCxnSpPr>
          <p:spPr>
            <a:xfrm>
              <a:off x="2899409" y="2895617"/>
              <a:ext cx="0" cy="2826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09519A4-A8E6-D0D2-78B9-6A2829F6B956}"/>
                </a:ext>
              </a:extLst>
            </p:cNvPr>
            <p:cNvCxnSpPr>
              <a:cxnSpLocks/>
            </p:cNvCxnSpPr>
            <p:nvPr/>
          </p:nvCxnSpPr>
          <p:spPr>
            <a:xfrm>
              <a:off x="4560569" y="2895617"/>
              <a:ext cx="0" cy="2826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0B85E19-5E79-FCC1-9DE3-7FB1AB17F77F}"/>
                </a:ext>
              </a:extLst>
            </p:cNvPr>
            <p:cNvCxnSpPr>
              <a:cxnSpLocks/>
            </p:cNvCxnSpPr>
            <p:nvPr/>
          </p:nvCxnSpPr>
          <p:spPr>
            <a:xfrm>
              <a:off x="6221729" y="2895617"/>
              <a:ext cx="0" cy="2826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7A15CA3-A003-7ADE-04A2-5D9F5771ED07}"/>
                </a:ext>
              </a:extLst>
            </p:cNvPr>
            <p:cNvCxnSpPr>
              <a:cxnSpLocks/>
            </p:cNvCxnSpPr>
            <p:nvPr/>
          </p:nvCxnSpPr>
          <p:spPr>
            <a:xfrm>
              <a:off x="7882889" y="2895617"/>
              <a:ext cx="0" cy="2826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DBF0C66-8EE7-DEAC-3137-FEA79E0EC600}"/>
                </a:ext>
              </a:extLst>
            </p:cNvPr>
            <p:cNvCxnSpPr>
              <a:cxnSpLocks/>
            </p:cNvCxnSpPr>
            <p:nvPr/>
          </p:nvCxnSpPr>
          <p:spPr>
            <a:xfrm>
              <a:off x="9544049" y="2895617"/>
              <a:ext cx="0" cy="2826355"/>
            </a:xfrm>
            <a:prstGeom prst="line">
              <a:avLst/>
            </a:prstGeom>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5091B2A2-B567-0D70-2CB3-5B16464FC6D0}"/>
              </a:ext>
            </a:extLst>
          </p:cNvPr>
          <p:cNvSpPr txBox="1"/>
          <p:nvPr/>
        </p:nvSpPr>
        <p:spPr>
          <a:xfrm>
            <a:off x="2056443" y="2327059"/>
            <a:ext cx="3518814" cy="400110"/>
          </a:xfrm>
          <a:prstGeom prst="rect">
            <a:avLst/>
          </a:prstGeom>
          <a:solidFill>
            <a:srgbClr val="00B0F0"/>
          </a:solidFill>
        </p:spPr>
        <p:txBody>
          <a:bodyPr wrap="square" rtlCol="0">
            <a:spAutoFit/>
          </a:bodyPr>
          <a:lstStyle/>
          <a:p>
            <a:pPr algn="ctr"/>
            <a:r>
              <a:rPr lang="en-US" sz="2000" b="1" dirty="0"/>
              <a:t>FY 2023-24 funds</a:t>
            </a:r>
          </a:p>
        </p:txBody>
      </p:sp>
      <p:sp>
        <p:nvSpPr>
          <p:cNvPr id="41" name="TextBox 40">
            <a:extLst>
              <a:ext uri="{FF2B5EF4-FFF2-40B4-BE49-F238E27FC236}">
                <a16:creationId xmlns:a16="http://schemas.microsoft.com/office/drawing/2014/main" id="{3B70F0DA-D891-E12F-9A1C-24477CCCF003}"/>
              </a:ext>
            </a:extLst>
          </p:cNvPr>
          <p:cNvSpPr txBox="1"/>
          <p:nvPr/>
        </p:nvSpPr>
        <p:spPr>
          <a:xfrm>
            <a:off x="5575257" y="4424779"/>
            <a:ext cx="3290213" cy="400110"/>
          </a:xfrm>
          <a:prstGeom prst="rect">
            <a:avLst/>
          </a:prstGeom>
          <a:solidFill>
            <a:srgbClr val="00B0F0"/>
          </a:solidFill>
        </p:spPr>
        <p:txBody>
          <a:bodyPr wrap="square" rtlCol="0">
            <a:spAutoFit/>
          </a:bodyPr>
          <a:lstStyle/>
          <a:p>
            <a:pPr algn="ctr"/>
            <a:r>
              <a:rPr lang="en-US" sz="2000" b="1" dirty="0"/>
              <a:t>FY 2025-26 funds</a:t>
            </a:r>
          </a:p>
        </p:txBody>
      </p:sp>
      <p:sp>
        <p:nvSpPr>
          <p:cNvPr id="42" name="TextBox 41">
            <a:extLst>
              <a:ext uri="{FF2B5EF4-FFF2-40B4-BE49-F238E27FC236}">
                <a16:creationId xmlns:a16="http://schemas.microsoft.com/office/drawing/2014/main" id="{24A77724-D3EE-2D5F-0FB7-216B0E346FFC}"/>
              </a:ext>
            </a:extLst>
          </p:cNvPr>
          <p:cNvSpPr txBox="1"/>
          <p:nvPr/>
        </p:nvSpPr>
        <p:spPr>
          <a:xfrm>
            <a:off x="3770950" y="3383154"/>
            <a:ext cx="3608612" cy="400110"/>
          </a:xfrm>
          <a:prstGeom prst="rect">
            <a:avLst/>
          </a:prstGeom>
          <a:solidFill>
            <a:srgbClr val="00B0F0"/>
          </a:solidFill>
        </p:spPr>
        <p:txBody>
          <a:bodyPr wrap="square" rtlCol="0">
            <a:spAutoFit/>
          </a:bodyPr>
          <a:lstStyle/>
          <a:p>
            <a:pPr algn="ctr"/>
            <a:r>
              <a:rPr lang="en-US" sz="2000" b="1" dirty="0"/>
              <a:t>FY 2024-25 funds</a:t>
            </a:r>
          </a:p>
        </p:txBody>
      </p:sp>
      <p:sp>
        <p:nvSpPr>
          <p:cNvPr id="43" name="TextBox 42">
            <a:extLst>
              <a:ext uri="{FF2B5EF4-FFF2-40B4-BE49-F238E27FC236}">
                <a16:creationId xmlns:a16="http://schemas.microsoft.com/office/drawing/2014/main" id="{D286197D-B348-5DD7-306E-3E8619691B83}"/>
              </a:ext>
            </a:extLst>
          </p:cNvPr>
          <p:cNvSpPr txBox="1"/>
          <p:nvPr/>
        </p:nvSpPr>
        <p:spPr>
          <a:xfrm>
            <a:off x="2056443" y="2740143"/>
            <a:ext cx="1714506" cy="400110"/>
          </a:xfrm>
          <a:prstGeom prst="rect">
            <a:avLst/>
          </a:prstGeom>
          <a:solidFill>
            <a:schemeClr val="accent2">
              <a:lumMod val="60000"/>
              <a:lumOff val="40000"/>
            </a:schemeClr>
          </a:solidFill>
        </p:spPr>
        <p:txBody>
          <a:bodyPr wrap="square" rtlCol="0">
            <a:spAutoFit/>
          </a:bodyPr>
          <a:lstStyle/>
          <a:p>
            <a:pPr algn="ctr"/>
            <a:r>
              <a:rPr lang="en-US" sz="2000" b="1" dirty="0"/>
              <a:t>Admin/Edu</a:t>
            </a:r>
          </a:p>
        </p:txBody>
      </p:sp>
      <p:sp>
        <p:nvSpPr>
          <p:cNvPr id="44" name="TextBox 43">
            <a:extLst>
              <a:ext uri="{FF2B5EF4-FFF2-40B4-BE49-F238E27FC236}">
                <a16:creationId xmlns:a16="http://schemas.microsoft.com/office/drawing/2014/main" id="{294A8DF5-219B-D73E-D8F1-4D158B5CF2F3}"/>
              </a:ext>
            </a:extLst>
          </p:cNvPr>
          <p:cNvSpPr txBox="1"/>
          <p:nvPr/>
        </p:nvSpPr>
        <p:spPr>
          <a:xfrm>
            <a:off x="5575256" y="4803702"/>
            <a:ext cx="1714506" cy="400110"/>
          </a:xfrm>
          <a:prstGeom prst="rect">
            <a:avLst/>
          </a:prstGeom>
          <a:solidFill>
            <a:schemeClr val="accent2">
              <a:lumMod val="60000"/>
              <a:lumOff val="40000"/>
            </a:schemeClr>
          </a:solidFill>
        </p:spPr>
        <p:txBody>
          <a:bodyPr wrap="square" rtlCol="0">
            <a:spAutoFit/>
          </a:bodyPr>
          <a:lstStyle/>
          <a:p>
            <a:pPr algn="ctr"/>
            <a:r>
              <a:rPr lang="en-US" sz="2000" b="1" dirty="0"/>
              <a:t>Admin/Edu</a:t>
            </a:r>
          </a:p>
        </p:txBody>
      </p:sp>
      <p:sp>
        <p:nvSpPr>
          <p:cNvPr id="45" name="TextBox 44">
            <a:extLst>
              <a:ext uri="{FF2B5EF4-FFF2-40B4-BE49-F238E27FC236}">
                <a16:creationId xmlns:a16="http://schemas.microsoft.com/office/drawing/2014/main" id="{C01E5BB0-1D47-0C67-E5EA-0A8D4A152124}"/>
              </a:ext>
            </a:extLst>
          </p:cNvPr>
          <p:cNvSpPr txBox="1"/>
          <p:nvPr/>
        </p:nvSpPr>
        <p:spPr>
          <a:xfrm>
            <a:off x="3770949" y="3783264"/>
            <a:ext cx="1714506" cy="400110"/>
          </a:xfrm>
          <a:prstGeom prst="rect">
            <a:avLst/>
          </a:prstGeom>
          <a:solidFill>
            <a:schemeClr val="accent2">
              <a:lumMod val="60000"/>
              <a:lumOff val="40000"/>
            </a:schemeClr>
          </a:solidFill>
        </p:spPr>
        <p:txBody>
          <a:bodyPr wrap="square" rtlCol="0">
            <a:spAutoFit/>
          </a:bodyPr>
          <a:lstStyle/>
          <a:p>
            <a:pPr algn="ctr"/>
            <a:r>
              <a:rPr lang="en-US" sz="2000" b="1" dirty="0"/>
              <a:t>Admin/Edu</a:t>
            </a:r>
          </a:p>
        </p:txBody>
      </p:sp>
    </p:spTree>
    <p:extLst>
      <p:ext uri="{BB962C8B-B14F-4D97-AF65-F5344CB8AC3E}">
        <p14:creationId xmlns:p14="http://schemas.microsoft.com/office/powerpoint/2010/main" val="34731416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cs typeface="Calibri"/>
              </a:rPr>
              <a:t>3.3.4: Spending Requirements</a:t>
            </a: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cs typeface="Calibri Light"/>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7773"/>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Subtitle 2">
            <a:extLst>
              <a:ext uri="{FF2B5EF4-FFF2-40B4-BE49-F238E27FC236}">
                <a16:creationId xmlns:a16="http://schemas.microsoft.com/office/drawing/2014/main" id="{E2B02189-1CAF-6EE1-9265-1B8B2357612D}"/>
              </a:ext>
            </a:extLst>
          </p:cNvPr>
          <p:cNvSpPr txBox="1">
            <a:spLocks/>
          </p:cNvSpPr>
          <p:nvPr/>
        </p:nvSpPr>
        <p:spPr>
          <a:xfrm>
            <a:off x="447964" y="1204582"/>
            <a:ext cx="8229600" cy="40396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u="sng" dirty="0"/>
              <a:t>Spending Requirements</a:t>
            </a:r>
          </a:p>
          <a:p>
            <a:r>
              <a:rPr lang="en-US" dirty="0"/>
              <a:t>At the end of the 5-year agreement</a:t>
            </a:r>
          </a:p>
          <a:p>
            <a:pPr lvl="1"/>
            <a:r>
              <a:rPr lang="en-US" dirty="0"/>
              <a:t>Districts have 12 months to finish spending funds from that 5-year agreement</a:t>
            </a:r>
          </a:p>
        </p:txBody>
      </p:sp>
    </p:spTree>
    <p:extLst>
      <p:ext uri="{BB962C8B-B14F-4D97-AF65-F5344CB8AC3E}">
        <p14:creationId xmlns:p14="http://schemas.microsoft.com/office/powerpoint/2010/main" val="3248048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0" y="1325274"/>
            <a:ext cx="8910313" cy="4727559"/>
          </a:xfrm>
        </p:spPr>
        <p:txBody>
          <a:bodyPr vert="horz" lIns="91440" tIns="45720" rIns="91440" bIns="45720" rtlCol="0" anchor="t">
            <a:normAutofit/>
          </a:bodyPr>
          <a:lstStyle/>
          <a:p>
            <a:r>
              <a:rPr lang="en-US" sz="2400" dirty="0"/>
              <a:t>Sediment from roads ends up in streams</a:t>
            </a:r>
          </a:p>
          <a:p>
            <a:r>
              <a:rPr lang="en-US" sz="2400" dirty="0">
                <a:cs typeface="Calibri"/>
              </a:rPr>
              <a:t>Extra sediment in streams is a pollutant</a:t>
            </a:r>
          </a:p>
          <a:p>
            <a:pPr marL="671513" lvl="1" indent="-214313" defTabSz="685800"/>
            <a:r>
              <a:rPr lang="en-US" dirty="0">
                <a:solidFill>
                  <a:prstClr val="black"/>
                </a:solidFill>
                <a:latin typeface="Calibri" panose="020F0502020204030204"/>
                <a:cs typeface="Calibri"/>
              </a:rPr>
              <a:t>Smothers fish and insect habitat</a:t>
            </a:r>
          </a:p>
          <a:p>
            <a:pPr marL="671513" lvl="1" indent="-214313" defTabSz="685800"/>
            <a:r>
              <a:rPr lang="en-US" dirty="0">
                <a:solidFill>
                  <a:prstClr val="black"/>
                </a:solidFill>
                <a:latin typeface="Calibri" panose="020F0502020204030204"/>
                <a:cs typeface="Calibri"/>
              </a:rPr>
              <a:t>Changes flow paths and causes flooding</a:t>
            </a:r>
          </a:p>
          <a:p>
            <a:pPr marL="671513" lvl="1" indent="-214313" defTabSz="685800"/>
            <a:r>
              <a:rPr lang="en-US" dirty="0">
                <a:solidFill>
                  <a:prstClr val="black"/>
                </a:solidFill>
                <a:latin typeface="Calibri" panose="020F0502020204030204"/>
                <a:cs typeface="Calibri"/>
              </a:rPr>
              <a:t>Expensive to remove from drinking water</a:t>
            </a:r>
          </a:p>
          <a:p>
            <a:pPr lvl="1"/>
            <a:endParaRPr lang="en-US" dirty="0">
              <a:cs typeface="Calibri"/>
            </a:endParaRPr>
          </a:p>
          <a:p>
            <a:pPr marL="0" indent="0">
              <a:buNone/>
            </a:pPr>
            <a:endParaRPr lang="en-US" dirty="0">
              <a:solidFill>
                <a:srgbClr val="FF0000"/>
              </a:solidFill>
              <a:cs typeface="Calibri"/>
            </a:endParaRP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cs typeface="Calibri Light"/>
              </a:rPr>
              <a:t>DGLVR Program History</a:t>
            </a: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pic>
        <p:nvPicPr>
          <p:cNvPr id="3" name="Picture 4">
            <a:extLst>
              <a:ext uri="{FF2B5EF4-FFF2-40B4-BE49-F238E27FC236}">
                <a16:creationId xmlns:a16="http://schemas.microsoft.com/office/drawing/2014/main" id="{6F297A1A-B85E-D957-4B0C-31FEFDA8953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2"/>
          <a:stretch/>
        </p:blipFill>
        <p:spPr bwMode="auto">
          <a:xfrm>
            <a:off x="6988109" y="1881732"/>
            <a:ext cx="3942409" cy="39901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F9614A63-961A-B7A1-9C54-683B571DB15C}"/>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4" b="-2"/>
          <a:stretch/>
        </p:blipFill>
        <p:spPr bwMode="auto">
          <a:xfrm>
            <a:off x="2020205" y="3485405"/>
            <a:ext cx="2730781" cy="25674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09568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cs typeface="Calibri"/>
              </a:rPr>
              <a:t>3.3.4: Spending Requirements</a:t>
            </a: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cs typeface="Calibri Light"/>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7773"/>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4" name="TextBox 3">
            <a:extLst>
              <a:ext uri="{FF2B5EF4-FFF2-40B4-BE49-F238E27FC236}">
                <a16:creationId xmlns:a16="http://schemas.microsoft.com/office/drawing/2014/main" id="{50C9693A-BDA0-E567-F200-5C0F735056CC}"/>
              </a:ext>
            </a:extLst>
          </p:cNvPr>
          <p:cNvSpPr txBox="1"/>
          <p:nvPr/>
        </p:nvSpPr>
        <p:spPr>
          <a:xfrm>
            <a:off x="322728" y="1512286"/>
            <a:ext cx="9144000" cy="646331"/>
          </a:xfrm>
          <a:prstGeom prst="rect">
            <a:avLst/>
          </a:prstGeom>
          <a:noFill/>
        </p:spPr>
        <p:txBody>
          <a:bodyPr wrap="square" rtlCol="0">
            <a:spAutoFit/>
          </a:bodyPr>
          <a:lstStyle/>
          <a:p>
            <a:r>
              <a:rPr lang="en-US" b="1" dirty="0"/>
              <a:t>2018       2019       2020       2021       2022       2023       2024       2025       2025       2027       2028	</a:t>
            </a:r>
          </a:p>
        </p:txBody>
      </p:sp>
      <p:cxnSp>
        <p:nvCxnSpPr>
          <p:cNvPr id="5" name="Straight Connector 4">
            <a:extLst>
              <a:ext uri="{FF2B5EF4-FFF2-40B4-BE49-F238E27FC236}">
                <a16:creationId xmlns:a16="http://schemas.microsoft.com/office/drawing/2014/main" id="{4D9B4807-691A-24A0-40D8-4B95331E83C2}"/>
              </a:ext>
            </a:extLst>
          </p:cNvPr>
          <p:cNvCxnSpPr/>
          <p:nvPr/>
        </p:nvCxnSpPr>
        <p:spPr>
          <a:xfrm>
            <a:off x="627527" y="1835446"/>
            <a:ext cx="0" cy="128016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379A727-5429-2024-0781-D04999036095}"/>
              </a:ext>
            </a:extLst>
          </p:cNvPr>
          <p:cNvCxnSpPr/>
          <p:nvPr/>
        </p:nvCxnSpPr>
        <p:spPr>
          <a:xfrm>
            <a:off x="1458107" y="1835446"/>
            <a:ext cx="0" cy="128016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1288BD6-B802-AE4B-BF3F-0B336E3EB054}"/>
              </a:ext>
            </a:extLst>
          </p:cNvPr>
          <p:cNvCxnSpPr/>
          <p:nvPr/>
        </p:nvCxnSpPr>
        <p:spPr>
          <a:xfrm>
            <a:off x="2288687" y="1835446"/>
            <a:ext cx="0" cy="128016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7C7D143-58E9-BCDE-0625-E04C3DD3D420}"/>
              </a:ext>
            </a:extLst>
          </p:cNvPr>
          <p:cNvCxnSpPr/>
          <p:nvPr/>
        </p:nvCxnSpPr>
        <p:spPr>
          <a:xfrm>
            <a:off x="3119267" y="1835446"/>
            <a:ext cx="0" cy="12801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72E49EB-B7BE-982F-98C8-6FB17C07F1B6}"/>
              </a:ext>
            </a:extLst>
          </p:cNvPr>
          <p:cNvCxnSpPr/>
          <p:nvPr/>
        </p:nvCxnSpPr>
        <p:spPr>
          <a:xfrm>
            <a:off x="3949847" y="1835446"/>
            <a:ext cx="0" cy="12801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677E0BF-96FB-3D9E-163C-74CE4BE4560D}"/>
              </a:ext>
            </a:extLst>
          </p:cNvPr>
          <p:cNvCxnSpPr/>
          <p:nvPr/>
        </p:nvCxnSpPr>
        <p:spPr>
          <a:xfrm>
            <a:off x="4780427" y="1835446"/>
            <a:ext cx="0" cy="12801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8DC5769-8723-E27B-3B85-BFB27B0FCDAA}"/>
              </a:ext>
            </a:extLst>
          </p:cNvPr>
          <p:cNvCxnSpPr/>
          <p:nvPr/>
        </p:nvCxnSpPr>
        <p:spPr>
          <a:xfrm>
            <a:off x="5611007" y="1835446"/>
            <a:ext cx="0" cy="12801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AFFC659-3C2F-EFD6-FAFE-205B41D0B0FD}"/>
              </a:ext>
            </a:extLst>
          </p:cNvPr>
          <p:cNvCxnSpPr/>
          <p:nvPr/>
        </p:nvCxnSpPr>
        <p:spPr>
          <a:xfrm>
            <a:off x="6441587" y="1835446"/>
            <a:ext cx="0" cy="12801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E264F9F-0C60-E4D8-A702-050936900589}"/>
              </a:ext>
            </a:extLst>
          </p:cNvPr>
          <p:cNvCxnSpPr/>
          <p:nvPr/>
        </p:nvCxnSpPr>
        <p:spPr>
          <a:xfrm>
            <a:off x="7272167" y="1835446"/>
            <a:ext cx="0" cy="12801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0B6165A-AEFD-F579-C19B-C021E9F41982}"/>
              </a:ext>
            </a:extLst>
          </p:cNvPr>
          <p:cNvCxnSpPr/>
          <p:nvPr/>
        </p:nvCxnSpPr>
        <p:spPr>
          <a:xfrm flipH="1">
            <a:off x="8076080" y="1835446"/>
            <a:ext cx="26669" cy="128016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E1D96AE-322B-853E-7C75-690484351F32}"/>
              </a:ext>
            </a:extLst>
          </p:cNvPr>
          <p:cNvCxnSpPr/>
          <p:nvPr/>
        </p:nvCxnSpPr>
        <p:spPr>
          <a:xfrm>
            <a:off x="8933327" y="1835446"/>
            <a:ext cx="0" cy="1280160"/>
          </a:xfrm>
          <a:prstGeom prst="line">
            <a:avLst/>
          </a:prstGeom>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0D919796-E0C7-6723-0751-8BE932AA6343}"/>
              </a:ext>
            </a:extLst>
          </p:cNvPr>
          <p:cNvSpPr/>
          <p:nvPr/>
        </p:nvSpPr>
        <p:spPr>
          <a:xfrm>
            <a:off x="972586" y="2056395"/>
            <a:ext cx="4196715" cy="3853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Previous 5-year</a:t>
            </a:r>
          </a:p>
        </p:txBody>
      </p:sp>
      <p:sp>
        <p:nvSpPr>
          <p:cNvPr id="22" name="Down Arrow 23">
            <a:extLst>
              <a:ext uri="{FF2B5EF4-FFF2-40B4-BE49-F238E27FC236}">
                <a16:creationId xmlns:a16="http://schemas.microsoft.com/office/drawing/2014/main" id="{E1305940-5B69-1FA4-5D3A-9B454156BB28}"/>
              </a:ext>
            </a:extLst>
          </p:cNvPr>
          <p:cNvSpPr/>
          <p:nvPr/>
        </p:nvSpPr>
        <p:spPr>
          <a:xfrm rot="11479427">
            <a:off x="3222836" y="2490008"/>
            <a:ext cx="228600" cy="11510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ubtitle 2">
            <a:extLst>
              <a:ext uri="{FF2B5EF4-FFF2-40B4-BE49-F238E27FC236}">
                <a16:creationId xmlns:a16="http://schemas.microsoft.com/office/drawing/2014/main" id="{8A9F2961-9E02-F76D-7748-DCC4B894B921}"/>
              </a:ext>
            </a:extLst>
          </p:cNvPr>
          <p:cNvSpPr txBox="1">
            <a:spLocks/>
          </p:cNvSpPr>
          <p:nvPr/>
        </p:nvSpPr>
        <p:spPr>
          <a:xfrm>
            <a:off x="-37514" y="3696267"/>
            <a:ext cx="8534400" cy="143107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spcBef>
                <a:spcPts val="0"/>
              </a:spcBef>
              <a:buNone/>
            </a:pPr>
            <a:r>
              <a:rPr lang="en-US" b="1" u="sng" dirty="0">
                <a:solidFill>
                  <a:schemeClr val="tx2">
                    <a:lumMod val="75000"/>
                  </a:schemeClr>
                </a:solidFill>
                <a:ea typeface="Times New Roman"/>
              </a:rPr>
              <a:t>Previous 5-year</a:t>
            </a:r>
            <a:r>
              <a:rPr lang="en-US" b="1" dirty="0">
                <a:solidFill>
                  <a:schemeClr val="tx2">
                    <a:lumMod val="75000"/>
                  </a:schemeClr>
                </a:solidFill>
                <a:ea typeface="Times New Roman"/>
              </a:rPr>
              <a:t>:</a:t>
            </a:r>
          </a:p>
          <a:p>
            <a:pPr lvl="2">
              <a:spcBef>
                <a:spcPts val="0"/>
              </a:spcBef>
            </a:pPr>
            <a:r>
              <a:rPr lang="en-US" sz="2800" b="1" dirty="0">
                <a:ea typeface="Times New Roman"/>
              </a:rPr>
              <a:t>Began 7/1/2018 &amp; ended 6/30/2023</a:t>
            </a:r>
          </a:p>
          <a:p>
            <a:pPr marL="914400" lvl="2" indent="0">
              <a:spcBef>
                <a:spcPts val="0"/>
              </a:spcBef>
              <a:buNone/>
            </a:pPr>
            <a:endParaRPr lang="en-US" b="1" dirty="0">
              <a:ea typeface="Times New Roman"/>
            </a:endParaRPr>
          </a:p>
        </p:txBody>
      </p:sp>
    </p:spTree>
    <p:extLst>
      <p:ext uri="{BB962C8B-B14F-4D97-AF65-F5344CB8AC3E}">
        <p14:creationId xmlns:p14="http://schemas.microsoft.com/office/powerpoint/2010/main" val="19580293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cs typeface="Calibri"/>
              </a:rPr>
              <a:t>3.3.4: Spending Requirements</a:t>
            </a: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cs typeface="Calibri Light"/>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7773"/>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4" name="TextBox 3">
            <a:extLst>
              <a:ext uri="{FF2B5EF4-FFF2-40B4-BE49-F238E27FC236}">
                <a16:creationId xmlns:a16="http://schemas.microsoft.com/office/drawing/2014/main" id="{50C9693A-BDA0-E567-F200-5C0F735056CC}"/>
              </a:ext>
            </a:extLst>
          </p:cNvPr>
          <p:cNvSpPr txBox="1"/>
          <p:nvPr/>
        </p:nvSpPr>
        <p:spPr>
          <a:xfrm>
            <a:off x="322728" y="1512286"/>
            <a:ext cx="9144000" cy="646331"/>
          </a:xfrm>
          <a:prstGeom prst="rect">
            <a:avLst/>
          </a:prstGeom>
          <a:noFill/>
        </p:spPr>
        <p:txBody>
          <a:bodyPr wrap="square" rtlCol="0">
            <a:spAutoFit/>
          </a:bodyPr>
          <a:lstStyle/>
          <a:p>
            <a:r>
              <a:rPr lang="en-US" b="1" dirty="0"/>
              <a:t>2018       2019       2020       2021       2022       2023       2024       2025       2025       2027       2028	</a:t>
            </a:r>
          </a:p>
        </p:txBody>
      </p:sp>
      <p:cxnSp>
        <p:nvCxnSpPr>
          <p:cNvPr id="5" name="Straight Connector 4">
            <a:extLst>
              <a:ext uri="{FF2B5EF4-FFF2-40B4-BE49-F238E27FC236}">
                <a16:creationId xmlns:a16="http://schemas.microsoft.com/office/drawing/2014/main" id="{4D9B4807-691A-24A0-40D8-4B95331E83C2}"/>
              </a:ext>
            </a:extLst>
          </p:cNvPr>
          <p:cNvCxnSpPr/>
          <p:nvPr/>
        </p:nvCxnSpPr>
        <p:spPr>
          <a:xfrm>
            <a:off x="627527" y="1835446"/>
            <a:ext cx="0" cy="128016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379A727-5429-2024-0781-D04999036095}"/>
              </a:ext>
            </a:extLst>
          </p:cNvPr>
          <p:cNvCxnSpPr/>
          <p:nvPr/>
        </p:nvCxnSpPr>
        <p:spPr>
          <a:xfrm>
            <a:off x="1458107" y="1835446"/>
            <a:ext cx="0" cy="128016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1288BD6-B802-AE4B-BF3F-0B336E3EB054}"/>
              </a:ext>
            </a:extLst>
          </p:cNvPr>
          <p:cNvCxnSpPr/>
          <p:nvPr/>
        </p:nvCxnSpPr>
        <p:spPr>
          <a:xfrm>
            <a:off x="2288687" y="1835446"/>
            <a:ext cx="0" cy="128016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7C7D143-58E9-BCDE-0625-E04C3DD3D420}"/>
              </a:ext>
            </a:extLst>
          </p:cNvPr>
          <p:cNvCxnSpPr/>
          <p:nvPr/>
        </p:nvCxnSpPr>
        <p:spPr>
          <a:xfrm>
            <a:off x="3119267" y="1835446"/>
            <a:ext cx="0" cy="12801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72E49EB-B7BE-982F-98C8-6FB17C07F1B6}"/>
              </a:ext>
            </a:extLst>
          </p:cNvPr>
          <p:cNvCxnSpPr/>
          <p:nvPr/>
        </p:nvCxnSpPr>
        <p:spPr>
          <a:xfrm>
            <a:off x="3949847" y="1835446"/>
            <a:ext cx="0" cy="12801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677E0BF-96FB-3D9E-163C-74CE4BE4560D}"/>
              </a:ext>
            </a:extLst>
          </p:cNvPr>
          <p:cNvCxnSpPr/>
          <p:nvPr/>
        </p:nvCxnSpPr>
        <p:spPr>
          <a:xfrm>
            <a:off x="4780427" y="1835446"/>
            <a:ext cx="0" cy="12801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8DC5769-8723-E27B-3B85-BFB27B0FCDAA}"/>
              </a:ext>
            </a:extLst>
          </p:cNvPr>
          <p:cNvCxnSpPr/>
          <p:nvPr/>
        </p:nvCxnSpPr>
        <p:spPr>
          <a:xfrm>
            <a:off x="5611007" y="1835446"/>
            <a:ext cx="0" cy="12801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AFFC659-3C2F-EFD6-FAFE-205B41D0B0FD}"/>
              </a:ext>
            </a:extLst>
          </p:cNvPr>
          <p:cNvCxnSpPr/>
          <p:nvPr/>
        </p:nvCxnSpPr>
        <p:spPr>
          <a:xfrm>
            <a:off x="6441587" y="1835446"/>
            <a:ext cx="0" cy="12801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E264F9F-0C60-E4D8-A702-050936900589}"/>
              </a:ext>
            </a:extLst>
          </p:cNvPr>
          <p:cNvCxnSpPr/>
          <p:nvPr/>
        </p:nvCxnSpPr>
        <p:spPr>
          <a:xfrm>
            <a:off x="7272167" y="1835446"/>
            <a:ext cx="0" cy="12801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0B6165A-AEFD-F579-C19B-C021E9F41982}"/>
              </a:ext>
            </a:extLst>
          </p:cNvPr>
          <p:cNvCxnSpPr/>
          <p:nvPr/>
        </p:nvCxnSpPr>
        <p:spPr>
          <a:xfrm flipH="1">
            <a:off x="8076080" y="1835446"/>
            <a:ext cx="26669" cy="128016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E1D96AE-322B-853E-7C75-690484351F32}"/>
              </a:ext>
            </a:extLst>
          </p:cNvPr>
          <p:cNvCxnSpPr/>
          <p:nvPr/>
        </p:nvCxnSpPr>
        <p:spPr>
          <a:xfrm>
            <a:off x="8933327" y="1835446"/>
            <a:ext cx="0" cy="1280160"/>
          </a:xfrm>
          <a:prstGeom prst="line">
            <a:avLst/>
          </a:prstGeom>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0D919796-E0C7-6723-0751-8BE932AA6343}"/>
              </a:ext>
            </a:extLst>
          </p:cNvPr>
          <p:cNvSpPr/>
          <p:nvPr/>
        </p:nvSpPr>
        <p:spPr>
          <a:xfrm>
            <a:off x="972586" y="2056395"/>
            <a:ext cx="4196715" cy="3853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Previous 5-year</a:t>
            </a:r>
          </a:p>
        </p:txBody>
      </p:sp>
      <p:sp>
        <p:nvSpPr>
          <p:cNvPr id="22" name="Down Arrow 23">
            <a:extLst>
              <a:ext uri="{FF2B5EF4-FFF2-40B4-BE49-F238E27FC236}">
                <a16:creationId xmlns:a16="http://schemas.microsoft.com/office/drawing/2014/main" id="{E1305940-5B69-1FA4-5D3A-9B454156BB28}"/>
              </a:ext>
            </a:extLst>
          </p:cNvPr>
          <p:cNvSpPr/>
          <p:nvPr/>
        </p:nvSpPr>
        <p:spPr>
          <a:xfrm rot="11479427">
            <a:off x="3222836" y="2490008"/>
            <a:ext cx="228600" cy="11510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ubtitle 2">
            <a:extLst>
              <a:ext uri="{FF2B5EF4-FFF2-40B4-BE49-F238E27FC236}">
                <a16:creationId xmlns:a16="http://schemas.microsoft.com/office/drawing/2014/main" id="{8A9F2961-9E02-F76D-7748-DCC4B894B921}"/>
              </a:ext>
            </a:extLst>
          </p:cNvPr>
          <p:cNvSpPr txBox="1">
            <a:spLocks/>
          </p:cNvSpPr>
          <p:nvPr/>
        </p:nvSpPr>
        <p:spPr>
          <a:xfrm>
            <a:off x="-37514" y="3696266"/>
            <a:ext cx="8534400" cy="204475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spcBef>
                <a:spcPts val="0"/>
              </a:spcBef>
              <a:buNone/>
            </a:pPr>
            <a:r>
              <a:rPr lang="en-US" b="1" u="sng" dirty="0">
                <a:solidFill>
                  <a:schemeClr val="tx2">
                    <a:lumMod val="75000"/>
                  </a:schemeClr>
                </a:solidFill>
                <a:ea typeface="Times New Roman"/>
              </a:rPr>
              <a:t>Previous 5-year</a:t>
            </a:r>
            <a:r>
              <a:rPr lang="en-US" b="1" dirty="0">
                <a:solidFill>
                  <a:schemeClr val="tx2">
                    <a:lumMod val="75000"/>
                  </a:schemeClr>
                </a:solidFill>
                <a:ea typeface="Times New Roman"/>
              </a:rPr>
              <a:t>:</a:t>
            </a:r>
          </a:p>
          <a:p>
            <a:pPr lvl="2">
              <a:spcBef>
                <a:spcPts val="0"/>
              </a:spcBef>
            </a:pPr>
            <a:r>
              <a:rPr lang="en-US" sz="2800" b="1" dirty="0">
                <a:ea typeface="Times New Roman"/>
              </a:rPr>
              <a:t>Began 7/1/2018 &amp; ended 6/30/2023</a:t>
            </a:r>
          </a:p>
          <a:p>
            <a:pPr lvl="2">
              <a:spcBef>
                <a:spcPts val="0"/>
              </a:spcBef>
              <a:defRPr/>
            </a:pPr>
            <a:r>
              <a:rPr lang="en-US" sz="2800" b="1" dirty="0">
                <a:solidFill>
                  <a:srgbClr val="FF0000"/>
                </a:solidFill>
                <a:latin typeface="Calibri"/>
                <a:ea typeface="Times New Roman"/>
              </a:rPr>
              <a:t>Extra year written into contract to spend funds.  All funds must be spent by 6/30/2024.</a:t>
            </a:r>
          </a:p>
          <a:p>
            <a:pPr lvl="2">
              <a:spcBef>
                <a:spcPts val="0"/>
              </a:spcBef>
              <a:defRPr/>
            </a:pPr>
            <a:endParaRPr lang="en-US" sz="2800" b="1" dirty="0">
              <a:solidFill>
                <a:srgbClr val="FF0000"/>
              </a:solidFill>
              <a:latin typeface="Calibri"/>
              <a:ea typeface="Times New Roman"/>
            </a:endParaRPr>
          </a:p>
          <a:p>
            <a:pPr lvl="2">
              <a:spcBef>
                <a:spcPts val="0"/>
              </a:spcBef>
            </a:pPr>
            <a:endParaRPr lang="en-US" sz="2800" b="1" dirty="0">
              <a:ea typeface="Times New Roman"/>
            </a:endParaRPr>
          </a:p>
          <a:p>
            <a:pPr marL="914400" lvl="2" indent="0">
              <a:spcBef>
                <a:spcPts val="0"/>
              </a:spcBef>
              <a:buNone/>
            </a:pPr>
            <a:endParaRPr lang="en-US" b="1" dirty="0">
              <a:ea typeface="Times New Roman"/>
            </a:endParaRPr>
          </a:p>
        </p:txBody>
      </p:sp>
      <p:sp>
        <p:nvSpPr>
          <p:cNvPr id="3" name="Rectangle 2">
            <a:extLst>
              <a:ext uri="{FF2B5EF4-FFF2-40B4-BE49-F238E27FC236}">
                <a16:creationId xmlns:a16="http://schemas.microsoft.com/office/drawing/2014/main" id="{8FDFB230-91D0-1FC7-C118-11C6B575A371}"/>
              </a:ext>
            </a:extLst>
          </p:cNvPr>
          <p:cNvSpPr/>
          <p:nvPr/>
        </p:nvSpPr>
        <p:spPr>
          <a:xfrm>
            <a:off x="5185052" y="2049551"/>
            <a:ext cx="921068" cy="385395"/>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Extra Year</a:t>
            </a:r>
          </a:p>
        </p:txBody>
      </p:sp>
    </p:spTree>
    <p:extLst>
      <p:ext uri="{BB962C8B-B14F-4D97-AF65-F5344CB8AC3E}">
        <p14:creationId xmlns:p14="http://schemas.microsoft.com/office/powerpoint/2010/main" val="30945299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cs typeface="Calibri"/>
              </a:rPr>
              <a:t>3.3.4: Spending Requirements</a:t>
            </a: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cs typeface="Calibri Light"/>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7773"/>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4" name="TextBox 3">
            <a:extLst>
              <a:ext uri="{FF2B5EF4-FFF2-40B4-BE49-F238E27FC236}">
                <a16:creationId xmlns:a16="http://schemas.microsoft.com/office/drawing/2014/main" id="{50C9693A-BDA0-E567-F200-5C0F735056CC}"/>
              </a:ext>
            </a:extLst>
          </p:cNvPr>
          <p:cNvSpPr txBox="1"/>
          <p:nvPr/>
        </p:nvSpPr>
        <p:spPr>
          <a:xfrm>
            <a:off x="322728" y="1512286"/>
            <a:ext cx="9144000" cy="646331"/>
          </a:xfrm>
          <a:prstGeom prst="rect">
            <a:avLst/>
          </a:prstGeom>
          <a:noFill/>
        </p:spPr>
        <p:txBody>
          <a:bodyPr wrap="square" rtlCol="0">
            <a:spAutoFit/>
          </a:bodyPr>
          <a:lstStyle/>
          <a:p>
            <a:r>
              <a:rPr lang="en-US" b="1" dirty="0"/>
              <a:t>2018       2019       2020       2021       2022       2023       2024       2025       2025       2027       2028	</a:t>
            </a:r>
          </a:p>
        </p:txBody>
      </p:sp>
      <p:cxnSp>
        <p:nvCxnSpPr>
          <p:cNvPr id="5" name="Straight Connector 4">
            <a:extLst>
              <a:ext uri="{FF2B5EF4-FFF2-40B4-BE49-F238E27FC236}">
                <a16:creationId xmlns:a16="http://schemas.microsoft.com/office/drawing/2014/main" id="{4D9B4807-691A-24A0-40D8-4B95331E83C2}"/>
              </a:ext>
            </a:extLst>
          </p:cNvPr>
          <p:cNvCxnSpPr/>
          <p:nvPr/>
        </p:nvCxnSpPr>
        <p:spPr>
          <a:xfrm>
            <a:off x="627527" y="1835446"/>
            <a:ext cx="0" cy="128016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379A727-5429-2024-0781-D04999036095}"/>
              </a:ext>
            </a:extLst>
          </p:cNvPr>
          <p:cNvCxnSpPr/>
          <p:nvPr/>
        </p:nvCxnSpPr>
        <p:spPr>
          <a:xfrm>
            <a:off x="1458107" y="1835446"/>
            <a:ext cx="0" cy="128016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1288BD6-B802-AE4B-BF3F-0B336E3EB054}"/>
              </a:ext>
            </a:extLst>
          </p:cNvPr>
          <p:cNvCxnSpPr/>
          <p:nvPr/>
        </p:nvCxnSpPr>
        <p:spPr>
          <a:xfrm>
            <a:off x="2288687" y="1835446"/>
            <a:ext cx="0" cy="128016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7C7D143-58E9-BCDE-0625-E04C3DD3D420}"/>
              </a:ext>
            </a:extLst>
          </p:cNvPr>
          <p:cNvCxnSpPr/>
          <p:nvPr/>
        </p:nvCxnSpPr>
        <p:spPr>
          <a:xfrm>
            <a:off x="3119267" y="1835446"/>
            <a:ext cx="0" cy="12801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72E49EB-B7BE-982F-98C8-6FB17C07F1B6}"/>
              </a:ext>
            </a:extLst>
          </p:cNvPr>
          <p:cNvCxnSpPr/>
          <p:nvPr/>
        </p:nvCxnSpPr>
        <p:spPr>
          <a:xfrm>
            <a:off x="3949847" y="1835446"/>
            <a:ext cx="0" cy="12801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677E0BF-96FB-3D9E-163C-74CE4BE4560D}"/>
              </a:ext>
            </a:extLst>
          </p:cNvPr>
          <p:cNvCxnSpPr/>
          <p:nvPr/>
        </p:nvCxnSpPr>
        <p:spPr>
          <a:xfrm>
            <a:off x="4780427" y="1835446"/>
            <a:ext cx="0" cy="12801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8DC5769-8723-E27B-3B85-BFB27B0FCDAA}"/>
              </a:ext>
            </a:extLst>
          </p:cNvPr>
          <p:cNvCxnSpPr/>
          <p:nvPr/>
        </p:nvCxnSpPr>
        <p:spPr>
          <a:xfrm>
            <a:off x="5611007" y="1835446"/>
            <a:ext cx="0" cy="12801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AFFC659-3C2F-EFD6-FAFE-205B41D0B0FD}"/>
              </a:ext>
            </a:extLst>
          </p:cNvPr>
          <p:cNvCxnSpPr/>
          <p:nvPr/>
        </p:nvCxnSpPr>
        <p:spPr>
          <a:xfrm>
            <a:off x="6441587" y="1835446"/>
            <a:ext cx="0" cy="12801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E264F9F-0C60-E4D8-A702-050936900589}"/>
              </a:ext>
            </a:extLst>
          </p:cNvPr>
          <p:cNvCxnSpPr/>
          <p:nvPr/>
        </p:nvCxnSpPr>
        <p:spPr>
          <a:xfrm>
            <a:off x="7272167" y="1835446"/>
            <a:ext cx="0" cy="12801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0B6165A-AEFD-F579-C19B-C021E9F41982}"/>
              </a:ext>
            </a:extLst>
          </p:cNvPr>
          <p:cNvCxnSpPr/>
          <p:nvPr/>
        </p:nvCxnSpPr>
        <p:spPr>
          <a:xfrm flipH="1">
            <a:off x="8076080" y="1835446"/>
            <a:ext cx="26669" cy="128016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E1D96AE-322B-853E-7C75-690484351F32}"/>
              </a:ext>
            </a:extLst>
          </p:cNvPr>
          <p:cNvCxnSpPr/>
          <p:nvPr/>
        </p:nvCxnSpPr>
        <p:spPr>
          <a:xfrm>
            <a:off x="8933327" y="1835446"/>
            <a:ext cx="0" cy="1280160"/>
          </a:xfrm>
          <a:prstGeom prst="line">
            <a:avLst/>
          </a:prstGeom>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0D919796-E0C7-6723-0751-8BE932AA6343}"/>
              </a:ext>
            </a:extLst>
          </p:cNvPr>
          <p:cNvSpPr/>
          <p:nvPr/>
        </p:nvSpPr>
        <p:spPr>
          <a:xfrm>
            <a:off x="972586" y="2056395"/>
            <a:ext cx="4196715" cy="3853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Previous 5-year</a:t>
            </a:r>
          </a:p>
        </p:txBody>
      </p:sp>
      <p:sp>
        <p:nvSpPr>
          <p:cNvPr id="22" name="Down Arrow 23">
            <a:extLst>
              <a:ext uri="{FF2B5EF4-FFF2-40B4-BE49-F238E27FC236}">
                <a16:creationId xmlns:a16="http://schemas.microsoft.com/office/drawing/2014/main" id="{E1305940-5B69-1FA4-5D3A-9B454156BB28}"/>
              </a:ext>
            </a:extLst>
          </p:cNvPr>
          <p:cNvSpPr/>
          <p:nvPr/>
        </p:nvSpPr>
        <p:spPr>
          <a:xfrm rot="11479427">
            <a:off x="3222836" y="2490008"/>
            <a:ext cx="228600" cy="11510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ubtitle 2">
            <a:extLst>
              <a:ext uri="{FF2B5EF4-FFF2-40B4-BE49-F238E27FC236}">
                <a16:creationId xmlns:a16="http://schemas.microsoft.com/office/drawing/2014/main" id="{8A9F2961-9E02-F76D-7748-DCC4B894B921}"/>
              </a:ext>
            </a:extLst>
          </p:cNvPr>
          <p:cNvSpPr txBox="1">
            <a:spLocks/>
          </p:cNvSpPr>
          <p:nvPr/>
        </p:nvSpPr>
        <p:spPr>
          <a:xfrm>
            <a:off x="-37514" y="3696266"/>
            <a:ext cx="8534400" cy="248253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spcBef>
                <a:spcPts val="0"/>
              </a:spcBef>
              <a:buNone/>
            </a:pPr>
            <a:r>
              <a:rPr lang="en-US" b="1" u="sng" dirty="0">
                <a:solidFill>
                  <a:schemeClr val="tx2">
                    <a:lumMod val="75000"/>
                  </a:schemeClr>
                </a:solidFill>
                <a:ea typeface="Times New Roman"/>
              </a:rPr>
              <a:t>Previous 5-year</a:t>
            </a:r>
            <a:r>
              <a:rPr lang="en-US" b="1" dirty="0">
                <a:solidFill>
                  <a:schemeClr val="tx2">
                    <a:lumMod val="75000"/>
                  </a:schemeClr>
                </a:solidFill>
                <a:ea typeface="Times New Roman"/>
              </a:rPr>
              <a:t>:</a:t>
            </a:r>
          </a:p>
          <a:p>
            <a:pPr lvl="2">
              <a:spcBef>
                <a:spcPts val="0"/>
              </a:spcBef>
            </a:pPr>
            <a:r>
              <a:rPr lang="en-US" sz="2800" b="1" dirty="0">
                <a:ea typeface="Times New Roman"/>
              </a:rPr>
              <a:t>Began 7/1/2018 &amp; ended 6/30/2023</a:t>
            </a:r>
          </a:p>
          <a:p>
            <a:pPr lvl="2">
              <a:spcBef>
                <a:spcPts val="0"/>
              </a:spcBef>
              <a:defRPr/>
            </a:pPr>
            <a:r>
              <a:rPr lang="en-US" sz="2800" b="1" dirty="0">
                <a:solidFill>
                  <a:srgbClr val="FF0000"/>
                </a:solidFill>
                <a:latin typeface="Calibri"/>
                <a:ea typeface="Times New Roman"/>
              </a:rPr>
              <a:t>Extra year written into contract to spend funds.  All funds must be spent by 6/30/2024.</a:t>
            </a:r>
          </a:p>
          <a:p>
            <a:pPr lvl="2">
              <a:spcBef>
                <a:spcPts val="0"/>
              </a:spcBef>
              <a:defRPr/>
            </a:pPr>
            <a:r>
              <a:rPr lang="en-US" sz="2800" b="1" dirty="0">
                <a:solidFill>
                  <a:srgbClr val="00B050"/>
                </a:solidFill>
                <a:latin typeface="Calibri"/>
                <a:ea typeface="Times New Roman"/>
              </a:rPr>
              <a:t>New Agreement began 7/1/2023.</a:t>
            </a:r>
          </a:p>
          <a:p>
            <a:pPr lvl="2">
              <a:spcBef>
                <a:spcPts val="0"/>
              </a:spcBef>
              <a:defRPr/>
            </a:pPr>
            <a:endParaRPr lang="en-US" sz="2800" b="1" dirty="0">
              <a:solidFill>
                <a:srgbClr val="FF0000"/>
              </a:solidFill>
              <a:latin typeface="Calibri"/>
              <a:ea typeface="Times New Roman"/>
            </a:endParaRPr>
          </a:p>
          <a:p>
            <a:pPr lvl="2">
              <a:spcBef>
                <a:spcPts val="0"/>
              </a:spcBef>
              <a:defRPr/>
            </a:pPr>
            <a:endParaRPr lang="en-US" sz="2800" b="1" dirty="0">
              <a:solidFill>
                <a:srgbClr val="FF0000"/>
              </a:solidFill>
              <a:latin typeface="Calibri"/>
              <a:ea typeface="Times New Roman"/>
            </a:endParaRPr>
          </a:p>
          <a:p>
            <a:pPr lvl="2">
              <a:spcBef>
                <a:spcPts val="0"/>
              </a:spcBef>
            </a:pPr>
            <a:endParaRPr lang="en-US" sz="2800" b="1" dirty="0">
              <a:ea typeface="Times New Roman"/>
            </a:endParaRPr>
          </a:p>
          <a:p>
            <a:pPr marL="914400" lvl="2" indent="0">
              <a:spcBef>
                <a:spcPts val="0"/>
              </a:spcBef>
              <a:buNone/>
            </a:pPr>
            <a:endParaRPr lang="en-US" b="1" dirty="0">
              <a:ea typeface="Times New Roman"/>
            </a:endParaRPr>
          </a:p>
        </p:txBody>
      </p:sp>
      <p:sp>
        <p:nvSpPr>
          <p:cNvPr id="3" name="Rectangle 2">
            <a:extLst>
              <a:ext uri="{FF2B5EF4-FFF2-40B4-BE49-F238E27FC236}">
                <a16:creationId xmlns:a16="http://schemas.microsoft.com/office/drawing/2014/main" id="{8FDFB230-91D0-1FC7-C118-11C6B575A371}"/>
              </a:ext>
            </a:extLst>
          </p:cNvPr>
          <p:cNvSpPr/>
          <p:nvPr/>
        </p:nvSpPr>
        <p:spPr>
          <a:xfrm>
            <a:off x="5185052" y="2049551"/>
            <a:ext cx="921068" cy="385395"/>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Extra Year</a:t>
            </a:r>
          </a:p>
        </p:txBody>
      </p:sp>
      <p:sp>
        <p:nvSpPr>
          <p:cNvPr id="24" name="Rectangle 23">
            <a:extLst>
              <a:ext uri="{FF2B5EF4-FFF2-40B4-BE49-F238E27FC236}">
                <a16:creationId xmlns:a16="http://schemas.microsoft.com/office/drawing/2014/main" id="{766BD2E7-B7A3-F295-04BA-C2C5FD382B67}"/>
              </a:ext>
            </a:extLst>
          </p:cNvPr>
          <p:cNvSpPr/>
          <p:nvPr/>
        </p:nvSpPr>
        <p:spPr>
          <a:xfrm>
            <a:off x="5169301" y="2548661"/>
            <a:ext cx="4196715" cy="385395"/>
          </a:xfrm>
          <a:prstGeom prst="rect">
            <a:avLst/>
          </a:prstGeom>
          <a:solidFill>
            <a:srgbClr val="00B05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New 5-year</a:t>
            </a:r>
          </a:p>
        </p:txBody>
      </p:sp>
    </p:spTree>
    <p:extLst>
      <p:ext uri="{BB962C8B-B14F-4D97-AF65-F5344CB8AC3E}">
        <p14:creationId xmlns:p14="http://schemas.microsoft.com/office/powerpoint/2010/main" val="41151025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0" y="1325274"/>
            <a:ext cx="11182296" cy="4727559"/>
          </a:xfrm>
        </p:spPr>
        <p:txBody>
          <a:bodyPr vert="horz" lIns="91440" tIns="45720" rIns="91440" bIns="45720" rtlCol="0" anchor="t">
            <a:normAutofit/>
          </a:bodyPr>
          <a:lstStyle/>
          <a:p>
            <a:r>
              <a:rPr lang="en-US" sz="3200" dirty="0">
                <a:cs typeface="Calibri"/>
              </a:rPr>
              <a:t>Two fiscal years only span one continuous calendar year</a:t>
            </a:r>
          </a:p>
          <a:p>
            <a:pPr marL="457200" lvl="1" indent="0">
              <a:buNone/>
            </a:pPr>
            <a:endParaRPr lang="en-US" dirty="0">
              <a:cs typeface="Calibri"/>
            </a:endParaRPr>
          </a:p>
          <a:p>
            <a:pPr lvl="1"/>
            <a:endParaRPr lang="en-US" sz="2800" dirty="0">
              <a:cs typeface="Calibri"/>
            </a:endParaRPr>
          </a:p>
          <a:p>
            <a:pPr lvl="1"/>
            <a:endParaRPr lang="en-US" sz="3200" dirty="0">
              <a:cs typeface="Calibri"/>
            </a:endParaRPr>
          </a:p>
          <a:p>
            <a:pPr lvl="1"/>
            <a:endParaRPr lang="en-US" sz="2800" dirty="0">
              <a:cs typeface="Calibri"/>
            </a:endParaRPr>
          </a:p>
          <a:p>
            <a:pPr lvl="1"/>
            <a:endParaRPr lang="en-US" sz="2800" dirty="0">
              <a:cs typeface="Calibri"/>
            </a:endParaRPr>
          </a:p>
          <a:p>
            <a:endParaRPr lang="en-US" sz="3200" dirty="0">
              <a:cs typeface="Calibri"/>
            </a:endParaRPr>
          </a:p>
          <a:p>
            <a:endParaRPr lang="en-US" sz="3200" dirty="0">
              <a:cs typeface="Calibri"/>
            </a:endParaRPr>
          </a:p>
          <a:p>
            <a:endParaRPr lang="en-US" sz="2800" dirty="0">
              <a:cs typeface="Calibri"/>
            </a:endParaRPr>
          </a:p>
          <a:p>
            <a:pPr lvl="1"/>
            <a:endParaRPr lang="en-US" dirty="0">
              <a:cs typeface="Calibri"/>
            </a:endParaRPr>
          </a:p>
          <a:p>
            <a:endParaRPr lang="en-US" dirty="0">
              <a:cs typeface="Calibri"/>
            </a:endParaRPr>
          </a:p>
          <a:p>
            <a:pPr marL="0" indent="0">
              <a:buNone/>
            </a:pPr>
            <a:endParaRPr lang="en-US" dirty="0">
              <a:solidFill>
                <a:srgbClr val="FF0000"/>
              </a:solidFill>
              <a:cs typeface="Calibri"/>
            </a:endParaRP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3.3.4: Spending Requirements</a:t>
            </a: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grpSp>
        <p:nvGrpSpPr>
          <p:cNvPr id="26" name="Group 25">
            <a:extLst>
              <a:ext uri="{FF2B5EF4-FFF2-40B4-BE49-F238E27FC236}">
                <a16:creationId xmlns:a16="http://schemas.microsoft.com/office/drawing/2014/main" id="{B369A539-349F-3911-6990-B574C1F10B88}"/>
              </a:ext>
            </a:extLst>
          </p:cNvPr>
          <p:cNvGrpSpPr/>
          <p:nvPr/>
        </p:nvGrpSpPr>
        <p:grpSpPr>
          <a:xfrm>
            <a:off x="949469" y="2434856"/>
            <a:ext cx="9144000" cy="3149515"/>
            <a:chOff x="933450" y="2572457"/>
            <a:chExt cx="9144000" cy="3149515"/>
          </a:xfrm>
        </p:grpSpPr>
        <p:sp>
          <p:nvSpPr>
            <p:cNvPr id="27" name="TextBox 26">
              <a:extLst>
                <a:ext uri="{FF2B5EF4-FFF2-40B4-BE49-F238E27FC236}">
                  <a16:creationId xmlns:a16="http://schemas.microsoft.com/office/drawing/2014/main" id="{4E6362E4-5A9B-45BB-C607-35AF1BF7A443}"/>
                </a:ext>
              </a:extLst>
            </p:cNvPr>
            <p:cNvSpPr txBox="1"/>
            <p:nvPr/>
          </p:nvSpPr>
          <p:spPr>
            <a:xfrm>
              <a:off x="933450" y="2572457"/>
              <a:ext cx="9144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2022                      2023                       2024                       2025                        2026                       2027</a:t>
              </a:r>
            </a:p>
          </p:txBody>
        </p:sp>
        <p:cxnSp>
          <p:nvCxnSpPr>
            <p:cNvPr id="28" name="Straight Connector 27">
              <a:extLst>
                <a:ext uri="{FF2B5EF4-FFF2-40B4-BE49-F238E27FC236}">
                  <a16:creationId xmlns:a16="http://schemas.microsoft.com/office/drawing/2014/main" id="{CAB936FC-A3B3-29D8-4C1E-557F8B814039}"/>
                </a:ext>
              </a:extLst>
            </p:cNvPr>
            <p:cNvCxnSpPr>
              <a:cxnSpLocks/>
            </p:cNvCxnSpPr>
            <p:nvPr/>
          </p:nvCxnSpPr>
          <p:spPr>
            <a:xfrm>
              <a:off x="1238249" y="2895617"/>
              <a:ext cx="0" cy="2826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6A77770-D3DC-1D0D-2D3E-FFE385920227}"/>
                </a:ext>
              </a:extLst>
            </p:cNvPr>
            <p:cNvCxnSpPr>
              <a:cxnSpLocks/>
            </p:cNvCxnSpPr>
            <p:nvPr/>
          </p:nvCxnSpPr>
          <p:spPr>
            <a:xfrm>
              <a:off x="2899409" y="2895617"/>
              <a:ext cx="0" cy="2826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C0EBA21-530B-C0DF-B65D-0A9CAA015894}"/>
                </a:ext>
              </a:extLst>
            </p:cNvPr>
            <p:cNvCxnSpPr>
              <a:cxnSpLocks/>
            </p:cNvCxnSpPr>
            <p:nvPr/>
          </p:nvCxnSpPr>
          <p:spPr>
            <a:xfrm>
              <a:off x="4560569" y="2895617"/>
              <a:ext cx="0" cy="2826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D837A43-4891-93FE-D8CF-0DB0C71B27BA}"/>
                </a:ext>
              </a:extLst>
            </p:cNvPr>
            <p:cNvCxnSpPr>
              <a:cxnSpLocks/>
            </p:cNvCxnSpPr>
            <p:nvPr/>
          </p:nvCxnSpPr>
          <p:spPr>
            <a:xfrm>
              <a:off x="6221729" y="2895617"/>
              <a:ext cx="0" cy="2826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22DC046-B5D2-10EA-232C-4401761FAEDC}"/>
                </a:ext>
              </a:extLst>
            </p:cNvPr>
            <p:cNvCxnSpPr>
              <a:cxnSpLocks/>
            </p:cNvCxnSpPr>
            <p:nvPr/>
          </p:nvCxnSpPr>
          <p:spPr>
            <a:xfrm>
              <a:off x="7882889" y="2895617"/>
              <a:ext cx="0" cy="2826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FED2790-3F40-956C-0E20-78243C9BE3D5}"/>
                </a:ext>
              </a:extLst>
            </p:cNvPr>
            <p:cNvCxnSpPr>
              <a:cxnSpLocks/>
            </p:cNvCxnSpPr>
            <p:nvPr/>
          </p:nvCxnSpPr>
          <p:spPr>
            <a:xfrm>
              <a:off x="9544049" y="2895617"/>
              <a:ext cx="0" cy="2826355"/>
            </a:xfrm>
            <a:prstGeom prst="line">
              <a:avLst/>
            </a:prstGeom>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A91CA697-E88E-B77E-098A-E37F2F13DBA0}"/>
              </a:ext>
            </a:extLst>
          </p:cNvPr>
          <p:cNvSpPr txBox="1"/>
          <p:nvPr/>
        </p:nvSpPr>
        <p:spPr>
          <a:xfrm>
            <a:off x="7081345" y="4962464"/>
            <a:ext cx="3518814" cy="400110"/>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FY 2025-26 funds</a:t>
            </a:r>
          </a:p>
        </p:txBody>
      </p:sp>
      <p:sp>
        <p:nvSpPr>
          <p:cNvPr id="35" name="TextBox 34">
            <a:extLst>
              <a:ext uri="{FF2B5EF4-FFF2-40B4-BE49-F238E27FC236}">
                <a16:creationId xmlns:a16="http://schemas.microsoft.com/office/drawing/2014/main" id="{C4AC337A-AD95-F1FB-A53B-1AA73090B3C6}"/>
              </a:ext>
            </a:extLst>
          </p:cNvPr>
          <p:cNvSpPr txBox="1"/>
          <p:nvPr/>
        </p:nvSpPr>
        <p:spPr>
          <a:xfrm>
            <a:off x="5436238" y="4016329"/>
            <a:ext cx="3290213" cy="400110"/>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FY 2024-25 funds</a:t>
            </a:r>
          </a:p>
        </p:txBody>
      </p:sp>
      <p:sp>
        <p:nvSpPr>
          <p:cNvPr id="36" name="TextBox 35">
            <a:extLst>
              <a:ext uri="{FF2B5EF4-FFF2-40B4-BE49-F238E27FC236}">
                <a16:creationId xmlns:a16="http://schemas.microsoft.com/office/drawing/2014/main" id="{DD976BDC-E36A-E2D8-BFBA-F71E48FDFE5A}"/>
              </a:ext>
            </a:extLst>
          </p:cNvPr>
          <p:cNvSpPr txBox="1"/>
          <p:nvPr/>
        </p:nvSpPr>
        <p:spPr>
          <a:xfrm>
            <a:off x="3717163" y="3014944"/>
            <a:ext cx="3608612" cy="400110"/>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FY 2023-24 funds</a:t>
            </a:r>
          </a:p>
        </p:txBody>
      </p:sp>
      <p:grpSp>
        <p:nvGrpSpPr>
          <p:cNvPr id="37" name="Group 36">
            <a:extLst>
              <a:ext uri="{FF2B5EF4-FFF2-40B4-BE49-F238E27FC236}">
                <a16:creationId xmlns:a16="http://schemas.microsoft.com/office/drawing/2014/main" id="{757DC134-45E8-60C8-C57F-7666BD1D7A29}"/>
              </a:ext>
            </a:extLst>
          </p:cNvPr>
          <p:cNvGrpSpPr/>
          <p:nvPr/>
        </p:nvGrpSpPr>
        <p:grpSpPr>
          <a:xfrm>
            <a:off x="5070533" y="2393143"/>
            <a:ext cx="4161415" cy="2599092"/>
            <a:chOff x="3470591" y="2654797"/>
            <a:chExt cx="3885840" cy="2189925"/>
          </a:xfrm>
        </p:grpSpPr>
        <p:pic>
          <p:nvPicPr>
            <p:cNvPr id="38" name="Graphic 37" descr="Excavator">
              <a:extLst>
                <a:ext uri="{FF2B5EF4-FFF2-40B4-BE49-F238E27FC236}">
                  <a16:creationId xmlns:a16="http://schemas.microsoft.com/office/drawing/2014/main" id="{D88F21D8-3C56-7654-5F3A-5644A0CA73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75185" y="4263476"/>
              <a:ext cx="581246" cy="581246"/>
            </a:xfrm>
            <a:prstGeom prst="rect">
              <a:avLst/>
            </a:prstGeom>
          </p:spPr>
        </p:pic>
        <p:pic>
          <p:nvPicPr>
            <p:cNvPr id="39" name="Graphic 38" descr="Excavator">
              <a:extLst>
                <a:ext uri="{FF2B5EF4-FFF2-40B4-BE49-F238E27FC236}">
                  <a16:creationId xmlns:a16="http://schemas.microsoft.com/office/drawing/2014/main" id="{136A9A7F-1FDF-F381-9EFF-B2F43BA658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93492" y="3495168"/>
              <a:ext cx="581246" cy="581246"/>
            </a:xfrm>
            <a:prstGeom prst="rect">
              <a:avLst/>
            </a:prstGeom>
          </p:spPr>
        </p:pic>
        <p:pic>
          <p:nvPicPr>
            <p:cNvPr id="40" name="Graphic 39" descr="Excavator">
              <a:extLst>
                <a:ext uri="{FF2B5EF4-FFF2-40B4-BE49-F238E27FC236}">
                  <a16:creationId xmlns:a16="http://schemas.microsoft.com/office/drawing/2014/main" id="{2999F976-A14D-07B8-F7EF-3A6354DD5B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70591" y="2654797"/>
              <a:ext cx="581246" cy="581246"/>
            </a:xfrm>
            <a:prstGeom prst="rect">
              <a:avLst/>
            </a:prstGeom>
          </p:spPr>
        </p:pic>
      </p:grpSp>
      <p:grpSp>
        <p:nvGrpSpPr>
          <p:cNvPr id="23" name="Group 22">
            <a:extLst>
              <a:ext uri="{FF2B5EF4-FFF2-40B4-BE49-F238E27FC236}">
                <a16:creationId xmlns:a16="http://schemas.microsoft.com/office/drawing/2014/main" id="{D7AE804B-F481-5F85-27BB-B3246FD9237F}"/>
              </a:ext>
            </a:extLst>
          </p:cNvPr>
          <p:cNvGrpSpPr/>
          <p:nvPr/>
        </p:nvGrpSpPr>
        <p:grpSpPr>
          <a:xfrm>
            <a:off x="2631931" y="4836280"/>
            <a:ext cx="5261818" cy="1326513"/>
            <a:chOff x="2631931" y="4836280"/>
            <a:chExt cx="5261818" cy="1326513"/>
          </a:xfrm>
        </p:grpSpPr>
        <p:sp>
          <p:nvSpPr>
            <p:cNvPr id="4" name="TextBox 3">
              <a:extLst>
                <a:ext uri="{FF2B5EF4-FFF2-40B4-BE49-F238E27FC236}">
                  <a16:creationId xmlns:a16="http://schemas.microsoft.com/office/drawing/2014/main" id="{86B55935-4464-F62D-3964-EAFC3E51BAE0}"/>
                </a:ext>
              </a:extLst>
            </p:cNvPr>
            <p:cNvSpPr txBox="1"/>
            <p:nvPr/>
          </p:nvSpPr>
          <p:spPr>
            <a:xfrm>
              <a:off x="2631931" y="4962464"/>
              <a:ext cx="419789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July-Dec: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difficult to prepare, start, and complete a project before it gets too cold</a:t>
              </a:r>
            </a:p>
          </p:txBody>
        </p:sp>
        <p:sp>
          <p:nvSpPr>
            <p:cNvPr id="5" name="Rectangle 4">
              <a:extLst>
                <a:ext uri="{FF2B5EF4-FFF2-40B4-BE49-F238E27FC236}">
                  <a16:creationId xmlns:a16="http://schemas.microsoft.com/office/drawing/2014/main" id="{6932FCF3-18DC-F2C2-F703-4FADC85CFD0E}"/>
                </a:ext>
              </a:extLst>
            </p:cNvPr>
            <p:cNvSpPr/>
            <p:nvPr/>
          </p:nvSpPr>
          <p:spPr>
            <a:xfrm>
              <a:off x="6926095" y="4836280"/>
              <a:ext cx="967654" cy="78926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Arrow Connector 14">
              <a:extLst>
                <a:ext uri="{FF2B5EF4-FFF2-40B4-BE49-F238E27FC236}">
                  <a16:creationId xmlns:a16="http://schemas.microsoft.com/office/drawing/2014/main" id="{879B1112-1A4F-1D3B-C22E-F84A643A3E0E}"/>
                </a:ext>
              </a:extLst>
            </p:cNvPr>
            <p:cNvCxnSpPr>
              <a:stCxn id="5" idx="1"/>
            </p:cNvCxnSpPr>
            <p:nvPr/>
          </p:nvCxnSpPr>
          <p:spPr>
            <a:xfrm flipH="1">
              <a:off x="6383170" y="5230911"/>
              <a:ext cx="542925" cy="17881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4D3709E5-4DFC-50E7-3BD8-74A1BCFD7648}"/>
              </a:ext>
            </a:extLst>
          </p:cNvPr>
          <p:cNvGrpSpPr/>
          <p:nvPr/>
        </p:nvGrpSpPr>
        <p:grpSpPr>
          <a:xfrm>
            <a:off x="9572538" y="1966902"/>
            <a:ext cx="2660054" cy="3624653"/>
            <a:chOff x="9572538" y="1966902"/>
            <a:chExt cx="2660054" cy="3624653"/>
          </a:xfrm>
        </p:grpSpPr>
        <p:sp>
          <p:nvSpPr>
            <p:cNvPr id="3" name="TextBox 2">
              <a:extLst>
                <a:ext uri="{FF2B5EF4-FFF2-40B4-BE49-F238E27FC236}">
                  <a16:creationId xmlns:a16="http://schemas.microsoft.com/office/drawing/2014/main" id="{5C144CB8-5044-38B0-1705-62B7FDE9380C}"/>
                </a:ext>
              </a:extLst>
            </p:cNvPr>
            <p:cNvSpPr txBox="1"/>
            <p:nvPr/>
          </p:nvSpPr>
          <p:spPr>
            <a:xfrm>
              <a:off x="10121929" y="1966902"/>
              <a:ext cx="2110663"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Jan-June: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difficult to get construction started in the few spring months</a:t>
              </a:r>
            </a:p>
          </p:txBody>
        </p:sp>
        <p:sp>
          <p:nvSpPr>
            <p:cNvPr id="17" name="Rectangle 16">
              <a:extLst>
                <a:ext uri="{FF2B5EF4-FFF2-40B4-BE49-F238E27FC236}">
                  <a16:creationId xmlns:a16="http://schemas.microsoft.com/office/drawing/2014/main" id="{04916C2B-B9DF-A50F-790C-E29CAA3FE2B5}"/>
                </a:ext>
              </a:extLst>
            </p:cNvPr>
            <p:cNvSpPr/>
            <p:nvPr/>
          </p:nvSpPr>
          <p:spPr>
            <a:xfrm>
              <a:off x="9572538" y="4802293"/>
              <a:ext cx="1111308" cy="78926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Arrow Connector 17">
              <a:extLst>
                <a:ext uri="{FF2B5EF4-FFF2-40B4-BE49-F238E27FC236}">
                  <a16:creationId xmlns:a16="http://schemas.microsoft.com/office/drawing/2014/main" id="{DE4058A1-209C-5385-3B62-A83092F50215}"/>
                </a:ext>
              </a:extLst>
            </p:cNvPr>
            <p:cNvCxnSpPr>
              <a:cxnSpLocks/>
            </p:cNvCxnSpPr>
            <p:nvPr/>
          </p:nvCxnSpPr>
          <p:spPr>
            <a:xfrm flipV="1">
              <a:off x="10093469" y="4272205"/>
              <a:ext cx="155431" cy="4684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B0BE0D3E-2AAC-4C14-4041-7280B4FFDFDF}"/>
              </a:ext>
            </a:extLst>
          </p:cNvPr>
          <p:cNvSpPr txBox="1"/>
          <p:nvPr/>
        </p:nvSpPr>
        <p:spPr>
          <a:xfrm>
            <a:off x="3445223" y="2218477"/>
            <a:ext cx="7748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July 1</a:t>
            </a:r>
          </a:p>
        </p:txBody>
      </p:sp>
      <p:cxnSp>
        <p:nvCxnSpPr>
          <p:cNvPr id="41" name="Straight Arrow Connector 40">
            <a:extLst>
              <a:ext uri="{FF2B5EF4-FFF2-40B4-BE49-F238E27FC236}">
                <a16:creationId xmlns:a16="http://schemas.microsoft.com/office/drawing/2014/main" id="{0847BD79-1E8E-5D13-2C6F-0C3158E4B591}"/>
              </a:ext>
            </a:extLst>
          </p:cNvPr>
          <p:cNvCxnSpPr>
            <a:cxnSpLocks/>
          </p:cNvCxnSpPr>
          <p:nvPr/>
        </p:nvCxnSpPr>
        <p:spPr>
          <a:xfrm flipH="1">
            <a:off x="3746920" y="2629522"/>
            <a:ext cx="2126" cy="32199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48355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0" y="1261052"/>
            <a:ext cx="11819970" cy="1515377"/>
          </a:xfrm>
        </p:spPr>
        <p:txBody>
          <a:bodyPr vert="horz" lIns="91440" tIns="45720" rIns="91440" bIns="45720" rtlCol="0" anchor="t">
            <a:normAutofit fontScale="85000" lnSpcReduction="10000"/>
          </a:bodyPr>
          <a:lstStyle/>
          <a:p>
            <a:r>
              <a:rPr lang="en-US" sz="3200" dirty="0">
                <a:cs typeface="Calibri"/>
              </a:rPr>
              <a:t>Prepare projects the calendar year before they go to construction</a:t>
            </a:r>
          </a:p>
          <a:p>
            <a:r>
              <a:rPr lang="en-US" sz="3200" dirty="0">
                <a:cs typeface="Calibri"/>
              </a:rPr>
              <a:t>Be ready to contract projects with 2024-25 funds as soon as the 2024-25 FY starts</a:t>
            </a:r>
          </a:p>
          <a:p>
            <a:pPr lvl="1"/>
            <a:r>
              <a:rPr lang="en-US" sz="2800" dirty="0">
                <a:cs typeface="Calibri"/>
              </a:rPr>
              <a:t>Work proactively, not reactively!</a:t>
            </a:r>
          </a:p>
          <a:p>
            <a:pPr lvl="1"/>
            <a:endParaRPr lang="en-US" sz="2800" dirty="0">
              <a:cs typeface="Calibri"/>
            </a:endParaRPr>
          </a:p>
          <a:p>
            <a:pPr lvl="1"/>
            <a:endParaRPr lang="en-US" sz="2800" dirty="0">
              <a:cs typeface="Calibri"/>
            </a:endParaRPr>
          </a:p>
          <a:p>
            <a:endParaRPr lang="en-US" sz="3200" dirty="0">
              <a:cs typeface="Calibri"/>
            </a:endParaRPr>
          </a:p>
          <a:p>
            <a:endParaRPr lang="en-US" sz="3200" dirty="0">
              <a:cs typeface="Calibri"/>
            </a:endParaRPr>
          </a:p>
          <a:p>
            <a:endParaRPr lang="en-US" sz="2800" dirty="0">
              <a:cs typeface="Calibri"/>
            </a:endParaRPr>
          </a:p>
          <a:p>
            <a:pPr lvl="1"/>
            <a:endParaRPr lang="en-US" dirty="0">
              <a:cs typeface="Calibri"/>
            </a:endParaRPr>
          </a:p>
          <a:p>
            <a:endParaRPr lang="en-US" dirty="0">
              <a:cs typeface="Calibri"/>
            </a:endParaRPr>
          </a:p>
          <a:p>
            <a:pPr marL="0" indent="0">
              <a:buNone/>
            </a:pPr>
            <a:endParaRPr lang="en-US" dirty="0">
              <a:solidFill>
                <a:srgbClr val="FF0000"/>
              </a:solidFill>
              <a:cs typeface="Calibri"/>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grpSp>
        <p:nvGrpSpPr>
          <p:cNvPr id="31" name="Group 30">
            <a:extLst>
              <a:ext uri="{FF2B5EF4-FFF2-40B4-BE49-F238E27FC236}">
                <a16:creationId xmlns:a16="http://schemas.microsoft.com/office/drawing/2014/main" id="{2FCEB152-B3FD-5DE1-AD49-E27CF17B8ED6}"/>
              </a:ext>
            </a:extLst>
          </p:cNvPr>
          <p:cNvGrpSpPr/>
          <p:nvPr/>
        </p:nvGrpSpPr>
        <p:grpSpPr>
          <a:xfrm>
            <a:off x="949469" y="2711482"/>
            <a:ext cx="9650690" cy="3191228"/>
            <a:chOff x="949469" y="2393143"/>
            <a:chExt cx="9650690" cy="3191228"/>
          </a:xfrm>
        </p:grpSpPr>
        <p:grpSp>
          <p:nvGrpSpPr>
            <p:cNvPr id="32" name="Group 31">
              <a:extLst>
                <a:ext uri="{FF2B5EF4-FFF2-40B4-BE49-F238E27FC236}">
                  <a16:creationId xmlns:a16="http://schemas.microsoft.com/office/drawing/2014/main" id="{D1C82954-B1A8-02DA-B1DC-92FBEC2C2442}"/>
                </a:ext>
              </a:extLst>
            </p:cNvPr>
            <p:cNvGrpSpPr/>
            <p:nvPr/>
          </p:nvGrpSpPr>
          <p:grpSpPr>
            <a:xfrm>
              <a:off x="949469" y="2434856"/>
              <a:ext cx="9144000" cy="3149515"/>
              <a:chOff x="933450" y="2572457"/>
              <a:chExt cx="9144000" cy="3149515"/>
            </a:xfrm>
          </p:grpSpPr>
          <p:sp>
            <p:nvSpPr>
              <p:cNvPr id="40" name="TextBox 39">
                <a:extLst>
                  <a:ext uri="{FF2B5EF4-FFF2-40B4-BE49-F238E27FC236}">
                    <a16:creationId xmlns:a16="http://schemas.microsoft.com/office/drawing/2014/main" id="{0FE226EC-0B2A-0D3B-C1CA-6866A2DB3E86}"/>
                  </a:ext>
                </a:extLst>
              </p:cNvPr>
              <p:cNvSpPr txBox="1"/>
              <p:nvPr/>
            </p:nvSpPr>
            <p:spPr>
              <a:xfrm>
                <a:off x="933450" y="2572457"/>
                <a:ext cx="9144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2022                      2023                       2024                       2025                        2026                       2027</a:t>
                </a:r>
              </a:p>
            </p:txBody>
          </p:sp>
          <p:cxnSp>
            <p:nvCxnSpPr>
              <p:cNvPr id="41" name="Straight Connector 40">
                <a:extLst>
                  <a:ext uri="{FF2B5EF4-FFF2-40B4-BE49-F238E27FC236}">
                    <a16:creationId xmlns:a16="http://schemas.microsoft.com/office/drawing/2014/main" id="{27A8CFB9-8DF9-2CF0-3C28-3AF067239A1E}"/>
                  </a:ext>
                </a:extLst>
              </p:cNvPr>
              <p:cNvCxnSpPr>
                <a:cxnSpLocks/>
              </p:cNvCxnSpPr>
              <p:nvPr/>
            </p:nvCxnSpPr>
            <p:spPr>
              <a:xfrm>
                <a:off x="1238249" y="2895617"/>
                <a:ext cx="0" cy="2826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5BB1AFD-75DF-FD17-1D68-ABF5A06C13C0}"/>
                  </a:ext>
                </a:extLst>
              </p:cNvPr>
              <p:cNvCxnSpPr>
                <a:cxnSpLocks/>
              </p:cNvCxnSpPr>
              <p:nvPr/>
            </p:nvCxnSpPr>
            <p:spPr>
              <a:xfrm>
                <a:off x="2899409" y="2895617"/>
                <a:ext cx="0" cy="2826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1C0694A-2EFD-0682-7308-DD07B5CA53CC}"/>
                  </a:ext>
                </a:extLst>
              </p:cNvPr>
              <p:cNvCxnSpPr>
                <a:cxnSpLocks/>
              </p:cNvCxnSpPr>
              <p:nvPr/>
            </p:nvCxnSpPr>
            <p:spPr>
              <a:xfrm>
                <a:off x="4560569" y="2895617"/>
                <a:ext cx="0" cy="2826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5227006-CCAC-4AC6-E5BD-5C3576370E2F}"/>
                  </a:ext>
                </a:extLst>
              </p:cNvPr>
              <p:cNvCxnSpPr>
                <a:cxnSpLocks/>
              </p:cNvCxnSpPr>
              <p:nvPr/>
            </p:nvCxnSpPr>
            <p:spPr>
              <a:xfrm>
                <a:off x="6221729" y="2895617"/>
                <a:ext cx="0" cy="2826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ADDD3D1-4DAA-F756-E673-3964C86630D0}"/>
                  </a:ext>
                </a:extLst>
              </p:cNvPr>
              <p:cNvCxnSpPr>
                <a:cxnSpLocks/>
              </p:cNvCxnSpPr>
              <p:nvPr/>
            </p:nvCxnSpPr>
            <p:spPr>
              <a:xfrm>
                <a:off x="7882889" y="2895617"/>
                <a:ext cx="0" cy="2826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CE7B371-10EE-A60F-21DE-31E3FC1C6B9A}"/>
                  </a:ext>
                </a:extLst>
              </p:cNvPr>
              <p:cNvCxnSpPr>
                <a:cxnSpLocks/>
              </p:cNvCxnSpPr>
              <p:nvPr/>
            </p:nvCxnSpPr>
            <p:spPr>
              <a:xfrm>
                <a:off x="9544049" y="2895617"/>
                <a:ext cx="0" cy="2826355"/>
              </a:xfrm>
              <a:prstGeom prst="line">
                <a:avLst/>
              </a:prstGeom>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98CA9D6D-EFF3-4CF2-C517-DAEF7236A6C9}"/>
                </a:ext>
              </a:extLst>
            </p:cNvPr>
            <p:cNvSpPr txBox="1"/>
            <p:nvPr/>
          </p:nvSpPr>
          <p:spPr>
            <a:xfrm>
              <a:off x="7081345" y="4962464"/>
              <a:ext cx="3518814" cy="400110"/>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FY 2026-27 funds</a:t>
              </a:r>
            </a:p>
          </p:txBody>
        </p:sp>
        <p:sp>
          <p:nvSpPr>
            <p:cNvPr id="34" name="TextBox 33">
              <a:extLst>
                <a:ext uri="{FF2B5EF4-FFF2-40B4-BE49-F238E27FC236}">
                  <a16:creationId xmlns:a16="http://schemas.microsoft.com/office/drawing/2014/main" id="{3935AD70-2331-64D0-912E-01097596B0DE}"/>
                </a:ext>
              </a:extLst>
            </p:cNvPr>
            <p:cNvSpPr txBox="1"/>
            <p:nvPr/>
          </p:nvSpPr>
          <p:spPr>
            <a:xfrm>
              <a:off x="5436238" y="4016329"/>
              <a:ext cx="3290213" cy="400110"/>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FY 2024-25 funds</a:t>
              </a:r>
            </a:p>
          </p:txBody>
        </p:sp>
        <p:sp>
          <p:nvSpPr>
            <p:cNvPr id="35" name="TextBox 34">
              <a:extLst>
                <a:ext uri="{FF2B5EF4-FFF2-40B4-BE49-F238E27FC236}">
                  <a16:creationId xmlns:a16="http://schemas.microsoft.com/office/drawing/2014/main" id="{F13EB740-5A69-C1CC-3205-38415D73A6C1}"/>
                </a:ext>
              </a:extLst>
            </p:cNvPr>
            <p:cNvSpPr txBox="1"/>
            <p:nvPr/>
          </p:nvSpPr>
          <p:spPr>
            <a:xfrm>
              <a:off x="3717163" y="3014944"/>
              <a:ext cx="3608612" cy="400110"/>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FY 2023-24 funds</a:t>
              </a:r>
            </a:p>
          </p:txBody>
        </p:sp>
        <p:grpSp>
          <p:nvGrpSpPr>
            <p:cNvPr id="36" name="Group 35">
              <a:extLst>
                <a:ext uri="{FF2B5EF4-FFF2-40B4-BE49-F238E27FC236}">
                  <a16:creationId xmlns:a16="http://schemas.microsoft.com/office/drawing/2014/main" id="{B9822BE1-0B57-7E78-934E-EE4CB1438DC3}"/>
                </a:ext>
              </a:extLst>
            </p:cNvPr>
            <p:cNvGrpSpPr/>
            <p:nvPr/>
          </p:nvGrpSpPr>
          <p:grpSpPr>
            <a:xfrm>
              <a:off x="5070533" y="2393143"/>
              <a:ext cx="4161415" cy="2599092"/>
              <a:chOff x="3470591" y="2654797"/>
              <a:chExt cx="3885840" cy="2189925"/>
            </a:xfrm>
          </p:grpSpPr>
          <p:pic>
            <p:nvPicPr>
              <p:cNvPr id="37" name="Graphic 36" descr="Excavator">
                <a:extLst>
                  <a:ext uri="{FF2B5EF4-FFF2-40B4-BE49-F238E27FC236}">
                    <a16:creationId xmlns:a16="http://schemas.microsoft.com/office/drawing/2014/main" id="{AF0744F9-C4F2-C9DD-3A91-14CBC22965C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75185" y="4263476"/>
                <a:ext cx="581246" cy="581246"/>
              </a:xfrm>
              <a:prstGeom prst="rect">
                <a:avLst/>
              </a:prstGeom>
            </p:spPr>
          </p:pic>
          <p:pic>
            <p:nvPicPr>
              <p:cNvPr id="38" name="Graphic 37" descr="Excavator">
                <a:extLst>
                  <a:ext uri="{FF2B5EF4-FFF2-40B4-BE49-F238E27FC236}">
                    <a16:creationId xmlns:a16="http://schemas.microsoft.com/office/drawing/2014/main" id="{58650478-34EB-4011-3BDA-00A26664A7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93492" y="3495168"/>
                <a:ext cx="581246" cy="581246"/>
              </a:xfrm>
              <a:prstGeom prst="rect">
                <a:avLst/>
              </a:prstGeom>
            </p:spPr>
          </p:pic>
          <p:pic>
            <p:nvPicPr>
              <p:cNvPr id="39" name="Graphic 38" descr="Excavator">
                <a:extLst>
                  <a:ext uri="{FF2B5EF4-FFF2-40B4-BE49-F238E27FC236}">
                    <a16:creationId xmlns:a16="http://schemas.microsoft.com/office/drawing/2014/main" id="{28D9C57A-7E66-1CAB-BD83-591514480A9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70591" y="2654797"/>
                <a:ext cx="581246" cy="581246"/>
              </a:xfrm>
              <a:prstGeom prst="rect">
                <a:avLst/>
              </a:prstGeom>
            </p:spPr>
          </p:pic>
        </p:grpSp>
      </p:grpSp>
      <p:grpSp>
        <p:nvGrpSpPr>
          <p:cNvPr id="8" name="Group 7">
            <a:extLst>
              <a:ext uri="{FF2B5EF4-FFF2-40B4-BE49-F238E27FC236}">
                <a16:creationId xmlns:a16="http://schemas.microsoft.com/office/drawing/2014/main" id="{F2C29EFC-649D-49D6-87E1-6774360377F7}"/>
              </a:ext>
            </a:extLst>
          </p:cNvPr>
          <p:cNvGrpSpPr/>
          <p:nvPr/>
        </p:nvGrpSpPr>
        <p:grpSpPr>
          <a:xfrm>
            <a:off x="3171817" y="4813761"/>
            <a:ext cx="4699303" cy="1200329"/>
            <a:chOff x="1769612" y="4671555"/>
            <a:chExt cx="4699303" cy="1200329"/>
          </a:xfrm>
        </p:grpSpPr>
        <p:sp>
          <p:nvSpPr>
            <p:cNvPr id="4" name="Oval 3">
              <a:extLst>
                <a:ext uri="{FF2B5EF4-FFF2-40B4-BE49-F238E27FC236}">
                  <a16:creationId xmlns:a16="http://schemas.microsoft.com/office/drawing/2014/main" id="{606E05DB-1E44-4806-BABF-F71CEB595B4D}"/>
                </a:ext>
              </a:extLst>
            </p:cNvPr>
            <p:cNvSpPr/>
            <p:nvPr/>
          </p:nvSpPr>
          <p:spPr>
            <a:xfrm>
              <a:off x="4880747" y="4964208"/>
              <a:ext cx="1588168" cy="77002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94AEC50-0170-422C-B646-CDD5BABF1430}"/>
                </a:ext>
              </a:extLst>
            </p:cNvPr>
            <p:cNvSpPr txBox="1"/>
            <p:nvPr/>
          </p:nvSpPr>
          <p:spPr>
            <a:xfrm>
              <a:off x="1769612" y="4671555"/>
              <a:ext cx="325551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Use 2024 to prepare for projects that will be constructed in 2025</a:t>
              </a:r>
            </a:p>
          </p:txBody>
        </p:sp>
      </p:grpSp>
      <p:sp>
        <p:nvSpPr>
          <p:cNvPr id="3" name="TextBox 2">
            <a:extLst>
              <a:ext uri="{FF2B5EF4-FFF2-40B4-BE49-F238E27FC236}">
                <a16:creationId xmlns:a16="http://schemas.microsoft.com/office/drawing/2014/main" id="{2A804134-B24E-9635-8F72-1A617DDF7C33}"/>
              </a:ext>
            </a:extLst>
          </p:cNvPr>
          <p:cNvSpPr txBox="1"/>
          <p:nvPr/>
        </p:nvSpPr>
        <p:spPr>
          <a:xfrm>
            <a:off x="6775698" y="4665372"/>
            <a:ext cx="7748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July 1</a:t>
            </a:r>
          </a:p>
        </p:txBody>
      </p:sp>
      <p:cxnSp>
        <p:nvCxnSpPr>
          <p:cNvPr id="9" name="Straight Arrow Connector 8">
            <a:extLst>
              <a:ext uri="{FF2B5EF4-FFF2-40B4-BE49-F238E27FC236}">
                <a16:creationId xmlns:a16="http://schemas.microsoft.com/office/drawing/2014/main" id="{2A08A3F5-D01F-0698-A79C-C89528CADBE6}"/>
              </a:ext>
            </a:extLst>
          </p:cNvPr>
          <p:cNvCxnSpPr>
            <a:cxnSpLocks/>
          </p:cNvCxnSpPr>
          <p:nvPr/>
        </p:nvCxnSpPr>
        <p:spPr>
          <a:xfrm flipH="1">
            <a:off x="7077395" y="4960031"/>
            <a:ext cx="2126" cy="32199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33B1C704-B0A9-FD95-71F8-7EA5706FB6B1}"/>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3.3.4: Spending Requirements</a:t>
            </a:r>
          </a:p>
        </p:txBody>
      </p:sp>
    </p:spTree>
    <p:extLst>
      <p:ext uri="{BB962C8B-B14F-4D97-AF65-F5344CB8AC3E}">
        <p14:creationId xmlns:p14="http://schemas.microsoft.com/office/powerpoint/2010/main" val="27032244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73611"/>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40" name="TextBox 39">
            <a:extLst>
              <a:ext uri="{FF2B5EF4-FFF2-40B4-BE49-F238E27FC236}">
                <a16:creationId xmlns:a16="http://schemas.microsoft.com/office/drawing/2014/main" id="{0FE226EC-0B2A-0D3B-C1CA-6866A2DB3E86}"/>
              </a:ext>
            </a:extLst>
          </p:cNvPr>
          <p:cNvSpPr txBox="1"/>
          <p:nvPr/>
        </p:nvSpPr>
        <p:spPr>
          <a:xfrm>
            <a:off x="186355" y="1829754"/>
            <a:ext cx="11391563" cy="923330"/>
          </a:xfrm>
          <a:prstGeom prst="rect">
            <a:avLst/>
          </a:prstGeom>
          <a:noFill/>
        </p:spPr>
        <p:txBody>
          <a:bodyPr wrap="square" rtlCol="0">
            <a:spAutoFit/>
          </a:bodyPr>
          <a:lstStyle/>
          <a:p>
            <a:pPr>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Jan</a:t>
            </a:r>
            <a:r>
              <a:rPr lang="en-US" b="1" dirty="0">
                <a:solidFill>
                  <a:prstClr val="black"/>
                </a:solidFill>
                <a:latin typeface="Calibri"/>
              </a:rPr>
              <a:t>       </a:t>
            </a:r>
            <a:r>
              <a:rPr kumimoji="0" lang="en-US" sz="1800" b="1" i="0" u="none" strike="noStrike" kern="1200" cap="none" spc="0" normalizeH="0" baseline="0" noProof="0" dirty="0">
                <a:ln>
                  <a:noFill/>
                </a:ln>
                <a:solidFill>
                  <a:prstClr val="black"/>
                </a:solidFill>
                <a:effectLst/>
                <a:uLnTx/>
                <a:uFillTx/>
                <a:latin typeface="Calibri"/>
                <a:ea typeface="+mn-ea"/>
                <a:cs typeface="+mn-cs"/>
              </a:rPr>
              <a:t>April          </a:t>
            </a:r>
            <a:r>
              <a:rPr kumimoji="0" lang="en-US" sz="1800" b="1" i="0" u="sng" strike="noStrike" kern="1200" cap="none" spc="0" normalizeH="0" baseline="0" noProof="0" dirty="0">
                <a:ln>
                  <a:noFill/>
                </a:ln>
                <a:solidFill>
                  <a:srgbClr val="FF0000"/>
                </a:solidFill>
                <a:effectLst/>
                <a:uLnTx/>
                <a:uFillTx/>
                <a:latin typeface="Calibri"/>
                <a:ea typeface="+mn-ea"/>
                <a:cs typeface="+mn-cs"/>
              </a:rPr>
              <a:t>July</a:t>
            </a:r>
            <a:r>
              <a:rPr kumimoji="0" lang="en-US" sz="1800" b="1" i="0" u="none" strike="noStrike" kern="1200" cap="none" spc="0" normalizeH="0" baseline="0" noProof="0" dirty="0">
                <a:ln>
                  <a:noFill/>
                </a:ln>
                <a:solidFill>
                  <a:prstClr val="black"/>
                </a:solidFill>
                <a:effectLst/>
                <a:uLnTx/>
                <a:uFillTx/>
                <a:latin typeface="Calibri"/>
                <a:ea typeface="+mn-ea"/>
                <a:cs typeface="+mn-cs"/>
              </a:rPr>
              <a:t>         Oct            Jan </a:t>
            </a:r>
            <a:r>
              <a:rPr lang="en-US" b="1" dirty="0">
                <a:solidFill>
                  <a:prstClr val="black"/>
                </a:solidFill>
                <a:latin typeface="Calibri"/>
              </a:rPr>
              <a:t>       </a:t>
            </a:r>
            <a:r>
              <a:rPr kumimoji="0" lang="en-US" sz="1800" b="1" i="0" u="none" strike="noStrike" kern="1200" cap="none" spc="0" normalizeH="0" baseline="0" noProof="0" dirty="0">
                <a:ln>
                  <a:noFill/>
                </a:ln>
                <a:solidFill>
                  <a:prstClr val="black"/>
                </a:solidFill>
                <a:effectLst/>
                <a:uLnTx/>
                <a:uFillTx/>
                <a:latin typeface="Calibri"/>
                <a:ea typeface="+mn-ea"/>
                <a:cs typeface="+mn-cs"/>
              </a:rPr>
              <a:t>April        </a:t>
            </a:r>
            <a:r>
              <a:rPr lang="en-US" b="1" u="sng" dirty="0">
                <a:solidFill>
                  <a:srgbClr val="FF0000"/>
                </a:solidFill>
                <a:latin typeface="Calibri"/>
              </a:rPr>
              <a:t>July</a:t>
            </a:r>
            <a:r>
              <a:rPr kumimoji="0" lang="en-US" sz="1800" b="1" i="0" u="none" strike="noStrike" kern="1200" cap="none" spc="0" normalizeH="0" baseline="0" noProof="0" dirty="0">
                <a:ln>
                  <a:noFill/>
                </a:ln>
                <a:solidFill>
                  <a:prstClr val="black"/>
                </a:solidFill>
                <a:effectLst/>
                <a:uLnTx/>
                <a:uFillTx/>
                <a:latin typeface="Calibri"/>
                <a:ea typeface="+mn-ea"/>
                <a:cs typeface="+mn-cs"/>
              </a:rPr>
              <a:t>         Oct         Jan </a:t>
            </a:r>
            <a:r>
              <a:rPr lang="en-US" b="1" dirty="0">
                <a:solidFill>
                  <a:prstClr val="black"/>
                </a:solidFill>
                <a:latin typeface="Calibri"/>
              </a:rPr>
              <a:t>      </a:t>
            </a:r>
            <a:r>
              <a:rPr kumimoji="0" lang="en-US" sz="1800" b="1" i="0" u="none" strike="noStrike" kern="1200" cap="none" spc="0" normalizeH="0" baseline="0" noProof="0" dirty="0">
                <a:ln>
                  <a:noFill/>
                </a:ln>
                <a:solidFill>
                  <a:prstClr val="black"/>
                </a:solidFill>
                <a:effectLst/>
                <a:uLnTx/>
                <a:uFillTx/>
                <a:latin typeface="Calibri"/>
                <a:ea typeface="+mn-ea"/>
                <a:cs typeface="+mn-cs"/>
              </a:rPr>
              <a:t>April         </a:t>
            </a:r>
            <a:r>
              <a:rPr kumimoji="0" lang="en-US" sz="1800" b="1" i="0" strike="noStrike" kern="1200" cap="none" spc="0" normalizeH="0" baseline="0" noProof="0" dirty="0">
                <a:ln>
                  <a:noFill/>
                </a:ln>
                <a:effectLst/>
                <a:uLnTx/>
                <a:uFillTx/>
                <a:latin typeface="Calibri"/>
                <a:ea typeface="+mn-ea"/>
                <a:cs typeface="+mn-cs"/>
              </a:rPr>
              <a:t>July</a:t>
            </a:r>
            <a:r>
              <a:rPr kumimoji="0" lang="en-US" sz="1800" b="1" i="0" u="none" strike="noStrike" kern="1200" cap="none" spc="0" normalizeH="0" baseline="0" noProof="0" dirty="0">
                <a:ln>
                  <a:noFill/>
                </a:ln>
                <a:solidFill>
                  <a:prstClr val="black"/>
                </a:solidFill>
                <a:effectLst/>
                <a:uLnTx/>
                <a:uFillTx/>
                <a:latin typeface="Calibri"/>
                <a:ea typeface="+mn-ea"/>
                <a:cs typeface="+mn-cs"/>
              </a:rPr>
              <a:t>         Oct         Jan</a:t>
            </a:r>
          </a:p>
          <a:p>
            <a:pPr>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41" name="Straight Connector 40">
            <a:extLst>
              <a:ext uri="{FF2B5EF4-FFF2-40B4-BE49-F238E27FC236}">
                <a16:creationId xmlns:a16="http://schemas.microsoft.com/office/drawing/2014/main" id="{27A8CFB9-8DF9-2CF0-3C28-3AF067239A1E}"/>
              </a:ext>
            </a:extLst>
          </p:cNvPr>
          <p:cNvCxnSpPr>
            <a:cxnSpLocks/>
          </p:cNvCxnSpPr>
          <p:nvPr/>
        </p:nvCxnSpPr>
        <p:spPr>
          <a:xfrm>
            <a:off x="474339" y="2152309"/>
            <a:ext cx="0" cy="3588717"/>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5BB1AFD-75DF-FD17-1D68-ABF5A06C13C0}"/>
              </a:ext>
            </a:extLst>
          </p:cNvPr>
          <p:cNvCxnSpPr>
            <a:cxnSpLocks/>
          </p:cNvCxnSpPr>
          <p:nvPr/>
        </p:nvCxnSpPr>
        <p:spPr>
          <a:xfrm>
            <a:off x="2135499" y="2152309"/>
            <a:ext cx="0" cy="3561823"/>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1C0694A-2EFD-0682-7308-DD07B5CA53CC}"/>
              </a:ext>
            </a:extLst>
          </p:cNvPr>
          <p:cNvCxnSpPr>
            <a:cxnSpLocks/>
          </p:cNvCxnSpPr>
          <p:nvPr/>
        </p:nvCxnSpPr>
        <p:spPr>
          <a:xfrm>
            <a:off x="3796659" y="2152309"/>
            <a:ext cx="0" cy="3534929"/>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5227006-CCAC-4AC6-E5BD-5C3576370E2F}"/>
              </a:ext>
            </a:extLst>
          </p:cNvPr>
          <p:cNvCxnSpPr>
            <a:cxnSpLocks/>
          </p:cNvCxnSpPr>
          <p:nvPr/>
        </p:nvCxnSpPr>
        <p:spPr>
          <a:xfrm>
            <a:off x="5421960" y="2152309"/>
            <a:ext cx="0" cy="3588717"/>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ADDD3D1-4DAA-F756-E673-3964C86630D0}"/>
              </a:ext>
            </a:extLst>
          </p:cNvPr>
          <p:cNvCxnSpPr>
            <a:cxnSpLocks/>
          </p:cNvCxnSpPr>
          <p:nvPr/>
        </p:nvCxnSpPr>
        <p:spPr>
          <a:xfrm>
            <a:off x="7118979" y="2152309"/>
            <a:ext cx="0" cy="3534929"/>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CE7B371-10EE-A60F-21DE-31E3FC1C6B9A}"/>
              </a:ext>
            </a:extLst>
          </p:cNvPr>
          <p:cNvCxnSpPr>
            <a:cxnSpLocks/>
          </p:cNvCxnSpPr>
          <p:nvPr/>
        </p:nvCxnSpPr>
        <p:spPr>
          <a:xfrm>
            <a:off x="8780139" y="2152309"/>
            <a:ext cx="0" cy="353492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9EDC2C7-F905-4799-4287-985D665676F9}"/>
              </a:ext>
            </a:extLst>
          </p:cNvPr>
          <p:cNvCxnSpPr>
            <a:cxnSpLocks/>
          </p:cNvCxnSpPr>
          <p:nvPr/>
        </p:nvCxnSpPr>
        <p:spPr>
          <a:xfrm>
            <a:off x="4607068" y="2152309"/>
            <a:ext cx="0" cy="35618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7ADF93A-9CEC-9E39-D771-7FDED96ED3DB}"/>
              </a:ext>
            </a:extLst>
          </p:cNvPr>
          <p:cNvCxnSpPr>
            <a:cxnSpLocks/>
          </p:cNvCxnSpPr>
          <p:nvPr/>
        </p:nvCxnSpPr>
        <p:spPr>
          <a:xfrm flipH="1">
            <a:off x="2973801" y="2152309"/>
            <a:ext cx="1" cy="353492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EA90D27-4CBF-5B7A-C539-9EC32596EF52}"/>
              </a:ext>
            </a:extLst>
          </p:cNvPr>
          <p:cNvCxnSpPr>
            <a:cxnSpLocks/>
          </p:cNvCxnSpPr>
          <p:nvPr/>
        </p:nvCxnSpPr>
        <p:spPr>
          <a:xfrm>
            <a:off x="1308057" y="2198481"/>
            <a:ext cx="0" cy="35425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4B47F18-ECDF-A140-44D4-5A5D0690D866}"/>
              </a:ext>
            </a:extLst>
          </p:cNvPr>
          <p:cNvCxnSpPr>
            <a:cxnSpLocks/>
          </p:cNvCxnSpPr>
          <p:nvPr/>
        </p:nvCxnSpPr>
        <p:spPr>
          <a:xfrm>
            <a:off x="7950903" y="2152309"/>
            <a:ext cx="0" cy="3516999"/>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4EF47F4-6F72-EFE8-F0F0-5CB0BBB1D0D5}"/>
              </a:ext>
            </a:extLst>
          </p:cNvPr>
          <p:cNvCxnSpPr>
            <a:cxnSpLocks/>
          </p:cNvCxnSpPr>
          <p:nvPr/>
        </p:nvCxnSpPr>
        <p:spPr>
          <a:xfrm>
            <a:off x="6256574" y="2152309"/>
            <a:ext cx="0" cy="35259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62EEA75-2E5C-70FF-C720-1D89BA8A92E1}"/>
              </a:ext>
            </a:extLst>
          </p:cNvPr>
          <p:cNvCxnSpPr>
            <a:cxnSpLocks/>
          </p:cNvCxnSpPr>
          <p:nvPr/>
        </p:nvCxnSpPr>
        <p:spPr>
          <a:xfrm>
            <a:off x="9601197" y="2152309"/>
            <a:ext cx="0" cy="3525964"/>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2B39050-ED43-BAA2-D2F3-46DA9F4FC177}"/>
              </a:ext>
            </a:extLst>
          </p:cNvPr>
          <p:cNvSpPr txBox="1"/>
          <p:nvPr/>
        </p:nvSpPr>
        <p:spPr>
          <a:xfrm>
            <a:off x="1706193" y="1302794"/>
            <a:ext cx="8586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2024</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6F33B99E-52BB-1F4D-67F2-E3DC4B5269FA}"/>
              </a:ext>
            </a:extLst>
          </p:cNvPr>
          <p:cNvSpPr txBox="1"/>
          <p:nvPr/>
        </p:nvSpPr>
        <p:spPr>
          <a:xfrm>
            <a:off x="8350833" y="1332917"/>
            <a:ext cx="8586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2026</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293" name="Straight Connector 292">
            <a:extLst>
              <a:ext uri="{FF2B5EF4-FFF2-40B4-BE49-F238E27FC236}">
                <a16:creationId xmlns:a16="http://schemas.microsoft.com/office/drawing/2014/main" id="{185B731D-FC03-1C3D-6473-8FFEB2DA3CDF}"/>
              </a:ext>
            </a:extLst>
          </p:cNvPr>
          <p:cNvCxnSpPr>
            <a:cxnSpLocks/>
          </p:cNvCxnSpPr>
          <p:nvPr/>
        </p:nvCxnSpPr>
        <p:spPr>
          <a:xfrm>
            <a:off x="10381126" y="2215062"/>
            <a:ext cx="0" cy="3525964"/>
          </a:xfrm>
          <a:prstGeom prst="line">
            <a:avLst/>
          </a:prstGeom>
        </p:spPr>
        <p:style>
          <a:lnRef idx="1">
            <a:schemeClr val="accent1"/>
          </a:lnRef>
          <a:fillRef idx="0">
            <a:schemeClr val="accent1"/>
          </a:fillRef>
          <a:effectRef idx="0">
            <a:schemeClr val="accent1"/>
          </a:effectRef>
          <a:fontRef idx="minor">
            <a:schemeClr val="tx1"/>
          </a:fontRef>
        </p:style>
      </p:cxnSp>
      <p:sp>
        <p:nvSpPr>
          <p:cNvPr id="295" name="TextBox 294">
            <a:extLst>
              <a:ext uri="{FF2B5EF4-FFF2-40B4-BE49-F238E27FC236}">
                <a16:creationId xmlns:a16="http://schemas.microsoft.com/office/drawing/2014/main" id="{E294EC10-42A4-58E3-F8E5-B57C22912FDE}"/>
              </a:ext>
            </a:extLst>
          </p:cNvPr>
          <p:cNvSpPr txBox="1"/>
          <p:nvPr/>
        </p:nvSpPr>
        <p:spPr>
          <a:xfrm>
            <a:off x="4992654" y="1312314"/>
            <a:ext cx="8586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2025</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296" name="Straight Connector 295">
            <a:extLst>
              <a:ext uri="{FF2B5EF4-FFF2-40B4-BE49-F238E27FC236}">
                <a16:creationId xmlns:a16="http://schemas.microsoft.com/office/drawing/2014/main" id="{FD438937-6FCB-DEA7-7839-720D425C69F4}"/>
              </a:ext>
            </a:extLst>
          </p:cNvPr>
          <p:cNvCxnSpPr>
            <a:cxnSpLocks/>
          </p:cNvCxnSpPr>
          <p:nvPr/>
        </p:nvCxnSpPr>
        <p:spPr>
          <a:xfrm>
            <a:off x="7118979" y="1196786"/>
            <a:ext cx="0" cy="48400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6F8F7B2C-1E65-06AA-35F8-8AFE5ECBCEAA}"/>
              </a:ext>
            </a:extLst>
          </p:cNvPr>
          <p:cNvCxnSpPr>
            <a:cxnSpLocks/>
          </p:cNvCxnSpPr>
          <p:nvPr/>
        </p:nvCxnSpPr>
        <p:spPr>
          <a:xfrm>
            <a:off x="3806626" y="1196786"/>
            <a:ext cx="0" cy="48400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04" name="Group 303">
            <a:extLst>
              <a:ext uri="{FF2B5EF4-FFF2-40B4-BE49-F238E27FC236}">
                <a16:creationId xmlns:a16="http://schemas.microsoft.com/office/drawing/2014/main" id="{D113FCFF-6AB2-3519-AFB5-0DCB66E4F766}"/>
              </a:ext>
            </a:extLst>
          </p:cNvPr>
          <p:cNvGrpSpPr/>
          <p:nvPr/>
        </p:nvGrpSpPr>
        <p:grpSpPr>
          <a:xfrm>
            <a:off x="2724530" y="1580063"/>
            <a:ext cx="858611" cy="4264926"/>
            <a:chOff x="2751425" y="1606958"/>
            <a:chExt cx="858611" cy="4264926"/>
          </a:xfrm>
        </p:grpSpPr>
        <p:sp>
          <p:nvSpPr>
            <p:cNvPr id="301" name="TextBox 300">
              <a:extLst>
                <a:ext uri="{FF2B5EF4-FFF2-40B4-BE49-F238E27FC236}">
                  <a16:creationId xmlns:a16="http://schemas.microsoft.com/office/drawing/2014/main" id="{57B96415-7D11-8FB0-31D7-C6A34FCB7B82}"/>
                </a:ext>
              </a:extLst>
            </p:cNvPr>
            <p:cNvSpPr txBox="1"/>
            <p:nvPr/>
          </p:nvSpPr>
          <p:spPr>
            <a:xfrm>
              <a:off x="2751425" y="1606958"/>
              <a:ext cx="85861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0000"/>
                  </a:solidFill>
                  <a:effectLst/>
                  <a:uLnTx/>
                  <a:uFillTx/>
                  <a:latin typeface="Calibri"/>
                  <a:ea typeface="+mn-ea"/>
                  <a:cs typeface="+mn-cs"/>
                </a:rPr>
                <a:t>Today</a:t>
              </a:r>
              <a:endParaRPr kumimoji="0" lang="en-US" sz="2400" b="1" i="0" u="none" strike="noStrike" kern="1200" cap="none" spc="0" normalizeH="0" baseline="0" noProof="0" dirty="0">
                <a:ln>
                  <a:noFill/>
                </a:ln>
                <a:solidFill>
                  <a:srgbClr val="FF0000"/>
                </a:solidFill>
                <a:effectLst/>
                <a:uLnTx/>
                <a:uFillTx/>
                <a:latin typeface="Calibri"/>
                <a:ea typeface="+mn-ea"/>
                <a:cs typeface="+mn-cs"/>
              </a:endParaRPr>
            </a:p>
          </p:txBody>
        </p:sp>
        <p:cxnSp>
          <p:nvCxnSpPr>
            <p:cNvPr id="302" name="Straight Connector 301">
              <a:extLst>
                <a:ext uri="{FF2B5EF4-FFF2-40B4-BE49-F238E27FC236}">
                  <a16:creationId xmlns:a16="http://schemas.microsoft.com/office/drawing/2014/main" id="{933954D2-BA03-01B0-12BC-AD80AF13B92C}"/>
                </a:ext>
              </a:extLst>
            </p:cNvPr>
            <p:cNvCxnSpPr>
              <a:cxnSpLocks/>
            </p:cNvCxnSpPr>
            <p:nvPr/>
          </p:nvCxnSpPr>
          <p:spPr>
            <a:xfrm>
              <a:off x="3180731" y="1919089"/>
              <a:ext cx="0" cy="3952795"/>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43E84DEC-72EA-12B6-6A6A-2C447D7FCB02}"/>
              </a:ext>
            </a:extLst>
          </p:cNvPr>
          <p:cNvSpPr txBox="1"/>
          <p:nvPr/>
        </p:nvSpPr>
        <p:spPr>
          <a:xfrm>
            <a:off x="-68471" y="2208225"/>
            <a:ext cx="1381113" cy="1169551"/>
          </a:xfrm>
          <a:prstGeom prst="rect">
            <a:avLst/>
          </a:prstGeom>
          <a:solidFill>
            <a:srgbClr val="FFFFFF">
              <a:alpha val="61961"/>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0000"/>
                </a:solidFill>
                <a:effectLst/>
                <a:uLnTx/>
                <a:uFillTx/>
                <a:latin typeface="Calibri"/>
                <a:ea typeface="+mn-ea"/>
                <a:cs typeface="+mn-cs"/>
              </a:rPr>
              <a:t>Pre-app meetings</a:t>
            </a:r>
            <a:r>
              <a:rPr kumimoji="0" lang="en-US" b="1" i="0" u="none" strike="noStrike" kern="1200" cap="none" spc="0" normalizeH="0" noProof="0" dirty="0">
                <a:ln>
                  <a:noFill/>
                </a:ln>
                <a:solidFill>
                  <a:srgbClr val="FF0000"/>
                </a:solidFill>
                <a:effectLst/>
                <a:uLnTx/>
                <a:uFillTx/>
                <a:latin typeface="Calibri"/>
                <a:ea typeface="+mn-ea"/>
                <a:cs typeface="+mn-cs"/>
              </a:rPr>
              <a:t> </a:t>
            </a:r>
            <a:r>
              <a:rPr kumimoji="0" lang="en-US" sz="1400" b="1" i="0" u="none" strike="noStrike" kern="1200" cap="none" spc="0" normalizeH="0" noProof="0" dirty="0">
                <a:ln>
                  <a:noFill/>
                </a:ln>
                <a:solidFill>
                  <a:srgbClr val="FF0000"/>
                </a:solidFill>
                <a:effectLst/>
                <a:uLnTx/>
                <a:uFillTx/>
                <a:latin typeface="Calibri"/>
                <a:ea typeface="+mn-ea"/>
                <a:cs typeface="+mn-cs"/>
              </a:rPr>
              <a:t>(</a:t>
            </a:r>
            <a:r>
              <a:rPr kumimoji="0" lang="en-US" sz="1600" b="1" i="0" u="none" strike="noStrike" kern="1200" cap="none" spc="0" normalizeH="0" noProof="0" dirty="0">
                <a:ln>
                  <a:noFill/>
                </a:ln>
                <a:solidFill>
                  <a:srgbClr val="FF0000"/>
                </a:solidFill>
                <a:effectLst/>
                <a:uLnTx/>
                <a:uFillTx/>
                <a:latin typeface="Calibri"/>
                <a:ea typeface="+mn-ea"/>
                <a:cs typeface="+mn-cs"/>
              </a:rPr>
              <a:t>start previous fall)</a:t>
            </a:r>
            <a:endParaRPr kumimoji="0" lang="en-US" sz="2400" b="1" i="0" u="none" strike="noStrike" kern="1200" cap="none" spc="0" normalizeH="0" baseline="0" noProof="0" dirty="0">
              <a:ln>
                <a:noFill/>
              </a:ln>
              <a:solidFill>
                <a:srgbClr val="FF0000"/>
              </a:solidFill>
              <a:effectLst/>
              <a:uLnTx/>
              <a:uFillTx/>
              <a:latin typeface="Calibri"/>
              <a:ea typeface="+mn-ea"/>
              <a:cs typeface="+mn-cs"/>
            </a:endParaRPr>
          </a:p>
        </p:txBody>
      </p:sp>
      <p:sp>
        <p:nvSpPr>
          <p:cNvPr id="3" name="TextBox 2">
            <a:extLst>
              <a:ext uri="{FF2B5EF4-FFF2-40B4-BE49-F238E27FC236}">
                <a16:creationId xmlns:a16="http://schemas.microsoft.com/office/drawing/2014/main" id="{68853170-61EE-9057-8DBA-87765C49B7D1}"/>
              </a:ext>
            </a:extLst>
          </p:cNvPr>
          <p:cNvSpPr txBox="1"/>
          <p:nvPr/>
        </p:nvSpPr>
        <p:spPr>
          <a:xfrm>
            <a:off x="1540297" y="3669284"/>
            <a:ext cx="1305497" cy="646331"/>
          </a:xfrm>
          <a:prstGeom prst="rect">
            <a:avLst/>
          </a:prstGeom>
          <a:solidFill>
            <a:srgbClr val="FFFF00">
              <a:alpha val="61961"/>
            </a:srgbClr>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0000"/>
                </a:solidFill>
                <a:effectLst/>
                <a:uLnTx/>
                <a:uFillTx/>
                <a:latin typeface="Calibri"/>
                <a:ea typeface="+mn-ea"/>
                <a:cs typeface="+mn-cs"/>
              </a:rPr>
              <a:t>Contract 24-25 funds</a:t>
            </a:r>
            <a:endParaRPr kumimoji="0" lang="en-US" sz="2400" b="1" i="0" u="none" strike="noStrike" kern="1200" cap="none" spc="0" normalizeH="0" baseline="0" noProof="0" dirty="0">
              <a:ln>
                <a:noFill/>
              </a:ln>
              <a:solidFill>
                <a:srgbClr val="FF0000"/>
              </a:solidFill>
              <a:effectLst/>
              <a:uLnTx/>
              <a:uFillTx/>
              <a:latin typeface="Calibri"/>
              <a:ea typeface="+mn-ea"/>
              <a:cs typeface="+mn-cs"/>
            </a:endParaRPr>
          </a:p>
        </p:txBody>
      </p:sp>
      <p:sp>
        <p:nvSpPr>
          <p:cNvPr id="8" name="TextBox 7">
            <a:extLst>
              <a:ext uri="{FF2B5EF4-FFF2-40B4-BE49-F238E27FC236}">
                <a16:creationId xmlns:a16="http://schemas.microsoft.com/office/drawing/2014/main" id="{2ECC4BE2-F4EC-58A0-E342-1CF4704E99D3}"/>
              </a:ext>
            </a:extLst>
          </p:cNvPr>
          <p:cNvSpPr txBox="1"/>
          <p:nvPr/>
        </p:nvSpPr>
        <p:spPr>
          <a:xfrm>
            <a:off x="2141266" y="4405525"/>
            <a:ext cx="2446080" cy="646331"/>
          </a:xfrm>
          <a:prstGeom prst="rect">
            <a:avLst/>
          </a:prstGeom>
          <a:solidFill>
            <a:srgbClr val="FFFFFF">
              <a:alpha val="61961"/>
            </a:srgbClr>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0000"/>
                </a:solidFill>
                <a:effectLst/>
                <a:uLnTx/>
                <a:uFillTx/>
                <a:latin typeface="Calibri"/>
                <a:ea typeface="+mn-ea"/>
                <a:cs typeface="+mn-cs"/>
              </a:rPr>
              <a:t>Design, permitting, bidding</a:t>
            </a:r>
            <a:endParaRPr kumimoji="0" lang="en-US" sz="2400" b="1" i="0" u="none" strike="noStrike" kern="1200" cap="none" spc="0" normalizeH="0" baseline="0" noProof="0" dirty="0">
              <a:ln>
                <a:noFill/>
              </a:ln>
              <a:solidFill>
                <a:srgbClr val="FF0000"/>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3C558B65-997C-D378-DEEF-CD9868DA6DD8}"/>
              </a:ext>
            </a:extLst>
          </p:cNvPr>
          <p:cNvGrpSpPr/>
          <p:nvPr/>
        </p:nvGrpSpPr>
        <p:grpSpPr>
          <a:xfrm>
            <a:off x="4618776" y="4239212"/>
            <a:ext cx="1610053" cy="1059179"/>
            <a:chOff x="4596305" y="3981465"/>
            <a:chExt cx="1610053" cy="1059179"/>
          </a:xfrm>
        </p:grpSpPr>
        <p:pic>
          <p:nvPicPr>
            <p:cNvPr id="37" name="Graphic 36" descr="Excavator">
              <a:extLst>
                <a:ext uri="{FF2B5EF4-FFF2-40B4-BE49-F238E27FC236}">
                  <a16:creationId xmlns:a16="http://schemas.microsoft.com/office/drawing/2014/main" id="{AF0744F9-C4F2-C9DD-3A91-14CBC22965C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124283" y="3981465"/>
              <a:ext cx="622467" cy="689847"/>
            </a:xfrm>
            <a:prstGeom prst="rect">
              <a:avLst/>
            </a:prstGeom>
          </p:spPr>
        </p:pic>
        <p:sp>
          <p:nvSpPr>
            <p:cNvPr id="9" name="TextBox 8">
              <a:extLst>
                <a:ext uri="{FF2B5EF4-FFF2-40B4-BE49-F238E27FC236}">
                  <a16:creationId xmlns:a16="http://schemas.microsoft.com/office/drawing/2014/main" id="{6D30CC7D-5E60-820B-38FE-41FBC9581C34}"/>
                </a:ext>
              </a:extLst>
            </p:cNvPr>
            <p:cNvSpPr txBox="1"/>
            <p:nvPr/>
          </p:nvSpPr>
          <p:spPr>
            <a:xfrm>
              <a:off x="4596305" y="4671312"/>
              <a:ext cx="1610053" cy="369332"/>
            </a:xfrm>
            <a:prstGeom prst="rect">
              <a:avLst/>
            </a:prstGeom>
            <a:solidFill>
              <a:srgbClr val="FFFFFF">
                <a:alpha val="61961"/>
              </a:srgbClr>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0000"/>
                  </a:solidFill>
                  <a:effectLst/>
                  <a:uLnTx/>
                  <a:uFillTx/>
                  <a:latin typeface="Calibri"/>
                  <a:ea typeface="+mn-ea"/>
                  <a:cs typeface="+mn-cs"/>
                </a:rPr>
                <a:t>construction</a:t>
              </a:r>
              <a:endParaRPr kumimoji="0" lang="en-US" sz="2400" b="1" i="0" u="none" strike="noStrike" kern="1200" cap="none" spc="0" normalizeH="0" baseline="0" noProof="0" dirty="0">
                <a:ln>
                  <a:noFill/>
                </a:ln>
                <a:solidFill>
                  <a:srgbClr val="FF0000"/>
                </a:solidFill>
                <a:effectLst/>
                <a:uLnTx/>
                <a:uFillTx/>
                <a:latin typeface="Calibri"/>
                <a:ea typeface="+mn-ea"/>
                <a:cs typeface="+mn-cs"/>
              </a:endParaRPr>
            </a:p>
          </p:txBody>
        </p:sp>
      </p:grpSp>
      <p:sp>
        <p:nvSpPr>
          <p:cNvPr id="20" name="TextBox 19">
            <a:extLst>
              <a:ext uri="{FF2B5EF4-FFF2-40B4-BE49-F238E27FC236}">
                <a16:creationId xmlns:a16="http://schemas.microsoft.com/office/drawing/2014/main" id="{8BC085AB-474F-FE39-A962-278C19499CE2}"/>
              </a:ext>
            </a:extLst>
          </p:cNvPr>
          <p:cNvSpPr txBox="1"/>
          <p:nvPr/>
        </p:nvSpPr>
        <p:spPr>
          <a:xfrm>
            <a:off x="5846574" y="5218317"/>
            <a:ext cx="1336267" cy="923330"/>
          </a:xfrm>
          <a:prstGeom prst="rect">
            <a:avLst/>
          </a:prstGeom>
          <a:solidFill>
            <a:srgbClr val="FFFFFF">
              <a:alpha val="61961"/>
            </a:srgbClr>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0000"/>
                </a:solidFill>
                <a:effectLst/>
                <a:uLnTx/>
                <a:uFillTx/>
                <a:latin typeface="Calibri"/>
                <a:ea typeface="+mn-ea"/>
                <a:cs typeface="+mn-cs"/>
              </a:rPr>
              <a:t>Completion &amp; final payment</a:t>
            </a:r>
            <a:endParaRPr kumimoji="0" lang="en-US" sz="2400" b="1" i="0" u="none" strike="noStrike" kern="1200" cap="none" spc="0" normalizeH="0" baseline="0" noProof="0" dirty="0">
              <a:ln>
                <a:noFill/>
              </a:ln>
              <a:solidFill>
                <a:srgbClr val="FF0000"/>
              </a:solidFill>
              <a:effectLst/>
              <a:uLnTx/>
              <a:uFillTx/>
              <a:latin typeface="Calibri"/>
              <a:ea typeface="+mn-ea"/>
              <a:cs typeface="+mn-cs"/>
            </a:endParaRPr>
          </a:p>
        </p:txBody>
      </p:sp>
      <p:sp>
        <p:nvSpPr>
          <p:cNvPr id="5" name="TextBox 4">
            <a:extLst>
              <a:ext uri="{FF2B5EF4-FFF2-40B4-BE49-F238E27FC236}">
                <a16:creationId xmlns:a16="http://schemas.microsoft.com/office/drawing/2014/main" id="{A2015059-F5DB-EFA1-00DA-7E8982C117F1}"/>
              </a:ext>
            </a:extLst>
          </p:cNvPr>
          <p:cNvSpPr txBox="1"/>
          <p:nvPr/>
        </p:nvSpPr>
        <p:spPr>
          <a:xfrm>
            <a:off x="1149980" y="2730216"/>
            <a:ext cx="1064883" cy="923330"/>
          </a:xfrm>
          <a:prstGeom prst="rect">
            <a:avLst/>
          </a:prstGeom>
          <a:solidFill>
            <a:srgbClr val="FFFFFF">
              <a:alpha val="61961"/>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0000"/>
                </a:solidFill>
                <a:effectLst/>
                <a:uLnTx/>
                <a:uFillTx/>
                <a:latin typeface="Calibri"/>
                <a:ea typeface="+mn-ea"/>
                <a:cs typeface="+mn-cs"/>
              </a:rPr>
              <a:t>QAB &amp; CD board meetings</a:t>
            </a:r>
            <a:endParaRPr kumimoji="0" lang="en-US" sz="2400" b="1" i="0" u="none" strike="noStrike" kern="1200" cap="none" spc="0" normalizeH="0" baseline="0" noProof="0" dirty="0">
              <a:ln>
                <a:noFill/>
              </a:ln>
              <a:solidFill>
                <a:srgbClr val="FF0000"/>
              </a:solidFill>
              <a:effectLst/>
              <a:uLnTx/>
              <a:uFillTx/>
              <a:latin typeface="Calibri"/>
              <a:ea typeface="+mn-ea"/>
              <a:cs typeface="+mn-cs"/>
            </a:endParaRPr>
          </a:p>
        </p:txBody>
      </p:sp>
      <p:sp>
        <p:nvSpPr>
          <p:cNvPr id="21" name="Title 1">
            <a:extLst>
              <a:ext uri="{FF2B5EF4-FFF2-40B4-BE49-F238E27FC236}">
                <a16:creationId xmlns:a16="http://schemas.microsoft.com/office/drawing/2014/main" id="{811C53CF-E53F-AF02-B890-6E32F7600F6E}"/>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3.3.4: Spending Requirements</a:t>
            </a:r>
          </a:p>
        </p:txBody>
      </p:sp>
    </p:spTree>
    <p:extLst>
      <p:ext uri="{BB962C8B-B14F-4D97-AF65-F5344CB8AC3E}">
        <p14:creationId xmlns:p14="http://schemas.microsoft.com/office/powerpoint/2010/main" val="26042242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73611"/>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40" name="TextBox 39">
            <a:extLst>
              <a:ext uri="{FF2B5EF4-FFF2-40B4-BE49-F238E27FC236}">
                <a16:creationId xmlns:a16="http://schemas.microsoft.com/office/drawing/2014/main" id="{0FE226EC-0B2A-0D3B-C1CA-6866A2DB3E86}"/>
              </a:ext>
            </a:extLst>
          </p:cNvPr>
          <p:cNvSpPr txBox="1"/>
          <p:nvPr/>
        </p:nvSpPr>
        <p:spPr>
          <a:xfrm>
            <a:off x="186355" y="1829754"/>
            <a:ext cx="11391563" cy="923330"/>
          </a:xfrm>
          <a:prstGeom prst="rect">
            <a:avLst/>
          </a:prstGeom>
          <a:noFill/>
        </p:spPr>
        <p:txBody>
          <a:bodyPr wrap="square" rtlCol="0">
            <a:spAutoFit/>
          </a:bodyPr>
          <a:lstStyle/>
          <a:p>
            <a:pPr>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Jan</a:t>
            </a:r>
            <a:r>
              <a:rPr lang="en-US" b="1" dirty="0">
                <a:solidFill>
                  <a:prstClr val="black"/>
                </a:solidFill>
                <a:latin typeface="Calibri"/>
              </a:rPr>
              <a:t>       </a:t>
            </a:r>
            <a:r>
              <a:rPr kumimoji="0" lang="en-US" sz="1800" b="1" i="0" u="none" strike="noStrike" kern="1200" cap="none" spc="0" normalizeH="0" baseline="0" noProof="0" dirty="0">
                <a:ln>
                  <a:noFill/>
                </a:ln>
                <a:solidFill>
                  <a:prstClr val="black"/>
                </a:solidFill>
                <a:effectLst/>
                <a:uLnTx/>
                <a:uFillTx/>
                <a:latin typeface="Calibri"/>
                <a:ea typeface="+mn-ea"/>
                <a:cs typeface="+mn-cs"/>
              </a:rPr>
              <a:t>April          </a:t>
            </a:r>
            <a:r>
              <a:rPr kumimoji="0" lang="en-US" sz="1800" b="1" i="0" u="sng" strike="noStrike" kern="1200" cap="none" spc="0" normalizeH="0" baseline="0" noProof="0" dirty="0">
                <a:ln>
                  <a:noFill/>
                </a:ln>
                <a:solidFill>
                  <a:srgbClr val="FF0000"/>
                </a:solidFill>
                <a:effectLst/>
                <a:uLnTx/>
                <a:uFillTx/>
                <a:latin typeface="Calibri"/>
                <a:ea typeface="+mn-ea"/>
                <a:cs typeface="+mn-cs"/>
              </a:rPr>
              <a:t>July</a:t>
            </a:r>
            <a:r>
              <a:rPr kumimoji="0" lang="en-US" sz="1800" b="1" i="0" u="none" strike="noStrike" kern="1200" cap="none" spc="0" normalizeH="0" baseline="0" noProof="0" dirty="0">
                <a:ln>
                  <a:noFill/>
                </a:ln>
                <a:solidFill>
                  <a:prstClr val="black"/>
                </a:solidFill>
                <a:effectLst/>
                <a:uLnTx/>
                <a:uFillTx/>
                <a:latin typeface="Calibri"/>
                <a:ea typeface="+mn-ea"/>
                <a:cs typeface="+mn-cs"/>
              </a:rPr>
              <a:t>         Oct            Jan </a:t>
            </a:r>
            <a:r>
              <a:rPr lang="en-US" b="1" dirty="0">
                <a:solidFill>
                  <a:prstClr val="black"/>
                </a:solidFill>
                <a:latin typeface="Calibri"/>
              </a:rPr>
              <a:t>       </a:t>
            </a:r>
            <a:r>
              <a:rPr kumimoji="0" lang="en-US" sz="1800" b="1" i="0" u="none" strike="noStrike" kern="1200" cap="none" spc="0" normalizeH="0" baseline="0" noProof="0" dirty="0">
                <a:ln>
                  <a:noFill/>
                </a:ln>
                <a:solidFill>
                  <a:prstClr val="black"/>
                </a:solidFill>
                <a:effectLst/>
                <a:uLnTx/>
                <a:uFillTx/>
                <a:latin typeface="Calibri"/>
                <a:ea typeface="+mn-ea"/>
                <a:cs typeface="+mn-cs"/>
              </a:rPr>
              <a:t>April        </a:t>
            </a:r>
            <a:r>
              <a:rPr lang="en-US" b="1" u="sng" dirty="0">
                <a:solidFill>
                  <a:srgbClr val="FF0000"/>
                </a:solidFill>
                <a:latin typeface="Calibri"/>
              </a:rPr>
              <a:t>July</a:t>
            </a:r>
            <a:r>
              <a:rPr kumimoji="0" lang="en-US" sz="1800" b="1" i="0" u="none" strike="noStrike" kern="1200" cap="none" spc="0" normalizeH="0" baseline="0" noProof="0" dirty="0">
                <a:ln>
                  <a:noFill/>
                </a:ln>
                <a:solidFill>
                  <a:prstClr val="black"/>
                </a:solidFill>
                <a:effectLst/>
                <a:uLnTx/>
                <a:uFillTx/>
                <a:latin typeface="Calibri"/>
                <a:ea typeface="+mn-ea"/>
                <a:cs typeface="+mn-cs"/>
              </a:rPr>
              <a:t>         Oct         Jan </a:t>
            </a:r>
            <a:r>
              <a:rPr lang="en-US" b="1" dirty="0">
                <a:solidFill>
                  <a:prstClr val="black"/>
                </a:solidFill>
                <a:latin typeface="Calibri"/>
              </a:rPr>
              <a:t>      </a:t>
            </a:r>
            <a:r>
              <a:rPr kumimoji="0" lang="en-US" sz="1800" b="1" i="0" u="none" strike="noStrike" kern="1200" cap="none" spc="0" normalizeH="0" baseline="0" noProof="0" dirty="0">
                <a:ln>
                  <a:noFill/>
                </a:ln>
                <a:solidFill>
                  <a:prstClr val="black"/>
                </a:solidFill>
                <a:effectLst/>
                <a:uLnTx/>
                <a:uFillTx/>
                <a:latin typeface="Calibri"/>
                <a:ea typeface="+mn-ea"/>
                <a:cs typeface="+mn-cs"/>
              </a:rPr>
              <a:t>April         </a:t>
            </a:r>
            <a:r>
              <a:rPr kumimoji="0" lang="en-US" sz="1800" b="1" i="0" strike="noStrike" kern="1200" cap="none" spc="0" normalizeH="0" baseline="0" noProof="0" dirty="0">
                <a:ln>
                  <a:noFill/>
                </a:ln>
                <a:effectLst/>
                <a:uLnTx/>
                <a:uFillTx/>
                <a:latin typeface="Calibri"/>
                <a:ea typeface="+mn-ea"/>
                <a:cs typeface="+mn-cs"/>
              </a:rPr>
              <a:t>July</a:t>
            </a:r>
            <a:r>
              <a:rPr kumimoji="0" lang="en-US" sz="1800" b="1" i="0" u="none" strike="noStrike" kern="1200" cap="none" spc="0" normalizeH="0" baseline="0" noProof="0" dirty="0">
                <a:ln>
                  <a:noFill/>
                </a:ln>
                <a:solidFill>
                  <a:prstClr val="black"/>
                </a:solidFill>
                <a:effectLst/>
                <a:uLnTx/>
                <a:uFillTx/>
                <a:latin typeface="Calibri"/>
                <a:ea typeface="+mn-ea"/>
                <a:cs typeface="+mn-cs"/>
              </a:rPr>
              <a:t>         Oct         Jan</a:t>
            </a:r>
          </a:p>
          <a:p>
            <a:pPr>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41" name="Straight Connector 40">
            <a:extLst>
              <a:ext uri="{FF2B5EF4-FFF2-40B4-BE49-F238E27FC236}">
                <a16:creationId xmlns:a16="http://schemas.microsoft.com/office/drawing/2014/main" id="{27A8CFB9-8DF9-2CF0-3C28-3AF067239A1E}"/>
              </a:ext>
            </a:extLst>
          </p:cNvPr>
          <p:cNvCxnSpPr>
            <a:cxnSpLocks/>
          </p:cNvCxnSpPr>
          <p:nvPr/>
        </p:nvCxnSpPr>
        <p:spPr>
          <a:xfrm>
            <a:off x="474339" y="2152309"/>
            <a:ext cx="0" cy="3588717"/>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5BB1AFD-75DF-FD17-1D68-ABF5A06C13C0}"/>
              </a:ext>
            </a:extLst>
          </p:cNvPr>
          <p:cNvCxnSpPr>
            <a:cxnSpLocks/>
          </p:cNvCxnSpPr>
          <p:nvPr/>
        </p:nvCxnSpPr>
        <p:spPr>
          <a:xfrm>
            <a:off x="2135499" y="2152309"/>
            <a:ext cx="0" cy="3561823"/>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1C0694A-2EFD-0682-7308-DD07B5CA53CC}"/>
              </a:ext>
            </a:extLst>
          </p:cNvPr>
          <p:cNvCxnSpPr>
            <a:cxnSpLocks/>
          </p:cNvCxnSpPr>
          <p:nvPr/>
        </p:nvCxnSpPr>
        <p:spPr>
          <a:xfrm>
            <a:off x="3796659" y="2152309"/>
            <a:ext cx="0" cy="3534929"/>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5227006-CCAC-4AC6-E5BD-5C3576370E2F}"/>
              </a:ext>
            </a:extLst>
          </p:cNvPr>
          <p:cNvCxnSpPr>
            <a:cxnSpLocks/>
          </p:cNvCxnSpPr>
          <p:nvPr/>
        </p:nvCxnSpPr>
        <p:spPr>
          <a:xfrm>
            <a:off x="5421960" y="2152309"/>
            <a:ext cx="0" cy="3588717"/>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ADDD3D1-4DAA-F756-E673-3964C86630D0}"/>
              </a:ext>
            </a:extLst>
          </p:cNvPr>
          <p:cNvCxnSpPr>
            <a:cxnSpLocks/>
          </p:cNvCxnSpPr>
          <p:nvPr/>
        </p:nvCxnSpPr>
        <p:spPr>
          <a:xfrm>
            <a:off x="7118979" y="2152309"/>
            <a:ext cx="0" cy="3534929"/>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CE7B371-10EE-A60F-21DE-31E3FC1C6B9A}"/>
              </a:ext>
            </a:extLst>
          </p:cNvPr>
          <p:cNvCxnSpPr>
            <a:cxnSpLocks/>
          </p:cNvCxnSpPr>
          <p:nvPr/>
        </p:nvCxnSpPr>
        <p:spPr>
          <a:xfrm>
            <a:off x="8780139" y="2152309"/>
            <a:ext cx="0" cy="353492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9EDC2C7-F905-4799-4287-985D665676F9}"/>
              </a:ext>
            </a:extLst>
          </p:cNvPr>
          <p:cNvCxnSpPr>
            <a:cxnSpLocks/>
          </p:cNvCxnSpPr>
          <p:nvPr/>
        </p:nvCxnSpPr>
        <p:spPr>
          <a:xfrm>
            <a:off x="4607068" y="2152309"/>
            <a:ext cx="0" cy="35618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7ADF93A-9CEC-9E39-D771-7FDED96ED3DB}"/>
              </a:ext>
            </a:extLst>
          </p:cNvPr>
          <p:cNvCxnSpPr>
            <a:cxnSpLocks/>
          </p:cNvCxnSpPr>
          <p:nvPr/>
        </p:nvCxnSpPr>
        <p:spPr>
          <a:xfrm flipH="1">
            <a:off x="2973801" y="2152309"/>
            <a:ext cx="1" cy="353492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EA90D27-4CBF-5B7A-C539-9EC32596EF52}"/>
              </a:ext>
            </a:extLst>
          </p:cNvPr>
          <p:cNvCxnSpPr>
            <a:cxnSpLocks/>
          </p:cNvCxnSpPr>
          <p:nvPr/>
        </p:nvCxnSpPr>
        <p:spPr>
          <a:xfrm>
            <a:off x="1308057" y="2198481"/>
            <a:ext cx="0" cy="35425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4B47F18-ECDF-A140-44D4-5A5D0690D866}"/>
              </a:ext>
            </a:extLst>
          </p:cNvPr>
          <p:cNvCxnSpPr>
            <a:cxnSpLocks/>
          </p:cNvCxnSpPr>
          <p:nvPr/>
        </p:nvCxnSpPr>
        <p:spPr>
          <a:xfrm>
            <a:off x="7950903" y="2152309"/>
            <a:ext cx="0" cy="3516999"/>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4EF47F4-6F72-EFE8-F0F0-5CB0BBB1D0D5}"/>
              </a:ext>
            </a:extLst>
          </p:cNvPr>
          <p:cNvCxnSpPr>
            <a:cxnSpLocks/>
          </p:cNvCxnSpPr>
          <p:nvPr/>
        </p:nvCxnSpPr>
        <p:spPr>
          <a:xfrm>
            <a:off x="6256574" y="2152309"/>
            <a:ext cx="0" cy="35259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62EEA75-2E5C-70FF-C720-1D89BA8A92E1}"/>
              </a:ext>
            </a:extLst>
          </p:cNvPr>
          <p:cNvCxnSpPr>
            <a:cxnSpLocks/>
          </p:cNvCxnSpPr>
          <p:nvPr/>
        </p:nvCxnSpPr>
        <p:spPr>
          <a:xfrm>
            <a:off x="9601197" y="2152309"/>
            <a:ext cx="0" cy="3525964"/>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2B39050-ED43-BAA2-D2F3-46DA9F4FC177}"/>
              </a:ext>
            </a:extLst>
          </p:cNvPr>
          <p:cNvSpPr txBox="1"/>
          <p:nvPr/>
        </p:nvSpPr>
        <p:spPr>
          <a:xfrm>
            <a:off x="1706193" y="1302794"/>
            <a:ext cx="8586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2024</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6F33B99E-52BB-1F4D-67F2-E3DC4B5269FA}"/>
              </a:ext>
            </a:extLst>
          </p:cNvPr>
          <p:cNvSpPr txBox="1"/>
          <p:nvPr/>
        </p:nvSpPr>
        <p:spPr>
          <a:xfrm>
            <a:off x="8350833" y="1332917"/>
            <a:ext cx="8586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2026</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293" name="Straight Connector 292">
            <a:extLst>
              <a:ext uri="{FF2B5EF4-FFF2-40B4-BE49-F238E27FC236}">
                <a16:creationId xmlns:a16="http://schemas.microsoft.com/office/drawing/2014/main" id="{185B731D-FC03-1C3D-6473-8FFEB2DA3CDF}"/>
              </a:ext>
            </a:extLst>
          </p:cNvPr>
          <p:cNvCxnSpPr>
            <a:cxnSpLocks/>
          </p:cNvCxnSpPr>
          <p:nvPr/>
        </p:nvCxnSpPr>
        <p:spPr>
          <a:xfrm>
            <a:off x="10381126" y="2215062"/>
            <a:ext cx="0" cy="3525964"/>
          </a:xfrm>
          <a:prstGeom prst="line">
            <a:avLst/>
          </a:prstGeom>
        </p:spPr>
        <p:style>
          <a:lnRef idx="1">
            <a:schemeClr val="accent1"/>
          </a:lnRef>
          <a:fillRef idx="0">
            <a:schemeClr val="accent1"/>
          </a:fillRef>
          <a:effectRef idx="0">
            <a:schemeClr val="accent1"/>
          </a:effectRef>
          <a:fontRef idx="minor">
            <a:schemeClr val="tx1"/>
          </a:fontRef>
        </p:style>
      </p:cxnSp>
      <p:sp>
        <p:nvSpPr>
          <p:cNvPr id="295" name="TextBox 294">
            <a:extLst>
              <a:ext uri="{FF2B5EF4-FFF2-40B4-BE49-F238E27FC236}">
                <a16:creationId xmlns:a16="http://schemas.microsoft.com/office/drawing/2014/main" id="{E294EC10-42A4-58E3-F8E5-B57C22912FDE}"/>
              </a:ext>
            </a:extLst>
          </p:cNvPr>
          <p:cNvSpPr txBox="1"/>
          <p:nvPr/>
        </p:nvSpPr>
        <p:spPr>
          <a:xfrm>
            <a:off x="4992654" y="1312314"/>
            <a:ext cx="8586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2025</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296" name="Straight Connector 295">
            <a:extLst>
              <a:ext uri="{FF2B5EF4-FFF2-40B4-BE49-F238E27FC236}">
                <a16:creationId xmlns:a16="http://schemas.microsoft.com/office/drawing/2014/main" id="{FD438937-6FCB-DEA7-7839-720D425C69F4}"/>
              </a:ext>
            </a:extLst>
          </p:cNvPr>
          <p:cNvCxnSpPr>
            <a:cxnSpLocks/>
          </p:cNvCxnSpPr>
          <p:nvPr/>
        </p:nvCxnSpPr>
        <p:spPr>
          <a:xfrm>
            <a:off x="7118979" y="1196786"/>
            <a:ext cx="0" cy="48400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6F8F7B2C-1E65-06AA-35F8-8AFE5ECBCEAA}"/>
              </a:ext>
            </a:extLst>
          </p:cNvPr>
          <p:cNvCxnSpPr>
            <a:cxnSpLocks/>
          </p:cNvCxnSpPr>
          <p:nvPr/>
        </p:nvCxnSpPr>
        <p:spPr>
          <a:xfrm>
            <a:off x="3806626" y="1196786"/>
            <a:ext cx="0" cy="48400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04" name="Group 303">
            <a:extLst>
              <a:ext uri="{FF2B5EF4-FFF2-40B4-BE49-F238E27FC236}">
                <a16:creationId xmlns:a16="http://schemas.microsoft.com/office/drawing/2014/main" id="{D113FCFF-6AB2-3519-AFB5-0DCB66E4F766}"/>
              </a:ext>
            </a:extLst>
          </p:cNvPr>
          <p:cNvGrpSpPr/>
          <p:nvPr/>
        </p:nvGrpSpPr>
        <p:grpSpPr>
          <a:xfrm>
            <a:off x="2724530" y="1580063"/>
            <a:ext cx="858611" cy="4264926"/>
            <a:chOff x="2751425" y="1606958"/>
            <a:chExt cx="858611" cy="4264926"/>
          </a:xfrm>
        </p:grpSpPr>
        <p:sp>
          <p:nvSpPr>
            <p:cNvPr id="301" name="TextBox 300">
              <a:extLst>
                <a:ext uri="{FF2B5EF4-FFF2-40B4-BE49-F238E27FC236}">
                  <a16:creationId xmlns:a16="http://schemas.microsoft.com/office/drawing/2014/main" id="{57B96415-7D11-8FB0-31D7-C6A34FCB7B82}"/>
                </a:ext>
              </a:extLst>
            </p:cNvPr>
            <p:cNvSpPr txBox="1"/>
            <p:nvPr/>
          </p:nvSpPr>
          <p:spPr>
            <a:xfrm>
              <a:off x="2751425" y="1606958"/>
              <a:ext cx="85861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0000"/>
                  </a:solidFill>
                  <a:effectLst/>
                  <a:uLnTx/>
                  <a:uFillTx/>
                  <a:latin typeface="Calibri"/>
                  <a:ea typeface="+mn-ea"/>
                  <a:cs typeface="+mn-cs"/>
                </a:rPr>
                <a:t>Today</a:t>
              </a:r>
              <a:endParaRPr kumimoji="0" lang="en-US" sz="2400" b="1" i="0" u="none" strike="noStrike" kern="1200" cap="none" spc="0" normalizeH="0" baseline="0" noProof="0" dirty="0">
                <a:ln>
                  <a:noFill/>
                </a:ln>
                <a:solidFill>
                  <a:srgbClr val="FF0000"/>
                </a:solidFill>
                <a:effectLst/>
                <a:uLnTx/>
                <a:uFillTx/>
                <a:latin typeface="Calibri"/>
                <a:ea typeface="+mn-ea"/>
                <a:cs typeface="+mn-cs"/>
              </a:endParaRPr>
            </a:p>
          </p:txBody>
        </p:sp>
        <p:cxnSp>
          <p:nvCxnSpPr>
            <p:cNvPr id="302" name="Straight Connector 301">
              <a:extLst>
                <a:ext uri="{FF2B5EF4-FFF2-40B4-BE49-F238E27FC236}">
                  <a16:creationId xmlns:a16="http://schemas.microsoft.com/office/drawing/2014/main" id="{933954D2-BA03-01B0-12BC-AD80AF13B92C}"/>
                </a:ext>
              </a:extLst>
            </p:cNvPr>
            <p:cNvCxnSpPr>
              <a:cxnSpLocks/>
            </p:cNvCxnSpPr>
            <p:nvPr/>
          </p:nvCxnSpPr>
          <p:spPr>
            <a:xfrm>
              <a:off x="3180731" y="1919089"/>
              <a:ext cx="0" cy="3952795"/>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43E84DEC-72EA-12B6-6A6A-2C447D7FCB02}"/>
              </a:ext>
            </a:extLst>
          </p:cNvPr>
          <p:cNvSpPr txBox="1"/>
          <p:nvPr/>
        </p:nvSpPr>
        <p:spPr>
          <a:xfrm>
            <a:off x="-68471" y="2208225"/>
            <a:ext cx="1381113" cy="1169551"/>
          </a:xfrm>
          <a:prstGeom prst="rect">
            <a:avLst/>
          </a:prstGeom>
          <a:solidFill>
            <a:srgbClr val="FFFFFF">
              <a:alpha val="61961"/>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0000"/>
                </a:solidFill>
                <a:effectLst/>
                <a:uLnTx/>
                <a:uFillTx/>
                <a:latin typeface="Calibri"/>
                <a:ea typeface="+mn-ea"/>
                <a:cs typeface="+mn-cs"/>
              </a:rPr>
              <a:t>Pre-app meetings</a:t>
            </a:r>
            <a:r>
              <a:rPr kumimoji="0" lang="en-US" b="1" i="0" u="none" strike="noStrike" kern="1200" cap="none" spc="0" normalizeH="0" noProof="0" dirty="0">
                <a:ln>
                  <a:noFill/>
                </a:ln>
                <a:solidFill>
                  <a:srgbClr val="FF0000"/>
                </a:solidFill>
                <a:effectLst/>
                <a:uLnTx/>
                <a:uFillTx/>
                <a:latin typeface="Calibri"/>
                <a:ea typeface="+mn-ea"/>
                <a:cs typeface="+mn-cs"/>
              </a:rPr>
              <a:t> </a:t>
            </a:r>
            <a:r>
              <a:rPr kumimoji="0" lang="en-US" sz="1400" b="1" i="0" u="none" strike="noStrike" kern="1200" cap="none" spc="0" normalizeH="0" noProof="0" dirty="0">
                <a:ln>
                  <a:noFill/>
                </a:ln>
                <a:solidFill>
                  <a:srgbClr val="FF0000"/>
                </a:solidFill>
                <a:effectLst/>
                <a:uLnTx/>
                <a:uFillTx/>
                <a:latin typeface="Calibri"/>
                <a:ea typeface="+mn-ea"/>
                <a:cs typeface="+mn-cs"/>
              </a:rPr>
              <a:t>(</a:t>
            </a:r>
            <a:r>
              <a:rPr kumimoji="0" lang="en-US" sz="1600" b="1" i="0" u="none" strike="noStrike" kern="1200" cap="none" spc="0" normalizeH="0" noProof="0" dirty="0">
                <a:ln>
                  <a:noFill/>
                </a:ln>
                <a:solidFill>
                  <a:srgbClr val="FF0000"/>
                </a:solidFill>
                <a:effectLst/>
                <a:uLnTx/>
                <a:uFillTx/>
                <a:latin typeface="Calibri"/>
                <a:ea typeface="+mn-ea"/>
                <a:cs typeface="+mn-cs"/>
              </a:rPr>
              <a:t>start previous fall)</a:t>
            </a:r>
            <a:endParaRPr kumimoji="0" lang="en-US" sz="2400" b="1" i="0" u="none" strike="noStrike" kern="1200" cap="none" spc="0" normalizeH="0" baseline="0" noProof="0" dirty="0">
              <a:ln>
                <a:noFill/>
              </a:ln>
              <a:solidFill>
                <a:srgbClr val="FF0000"/>
              </a:solidFill>
              <a:effectLst/>
              <a:uLnTx/>
              <a:uFillTx/>
              <a:latin typeface="Calibri"/>
              <a:ea typeface="+mn-ea"/>
              <a:cs typeface="+mn-cs"/>
            </a:endParaRPr>
          </a:p>
        </p:txBody>
      </p:sp>
      <p:sp>
        <p:nvSpPr>
          <p:cNvPr id="3" name="TextBox 2">
            <a:extLst>
              <a:ext uri="{FF2B5EF4-FFF2-40B4-BE49-F238E27FC236}">
                <a16:creationId xmlns:a16="http://schemas.microsoft.com/office/drawing/2014/main" id="{68853170-61EE-9057-8DBA-87765C49B7D1}"/>
              </a:ext>
            </a:extLst>
          </p:cNvPr>
          <p:cNvSpPr txBox="1"/>
          <p:nvPr/>
        </p:nvSpPr>
        <p:spPr>
          <a:xfrm>
            <a:off x="1540297" y="3669284"/>
            <a:ext cx="1305497" cy="646331"/>
          </a:xfrm>
          <a:prstGeom prst="rect">
            <a:avLst/>
          </a:prstGeom>
          <a:solidFill>
            <a:srgbClr val="FFFF00">
              <a:alpha val="61961"/>
            </a:srgbClr>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0000"/>
                </a:solidFill>
                <a:effectLst/>
                <a:uLnTx/>
                <a:uFillTx/>
                <a:latin typeface="Calibri"/>
                <a:ea typeface="+mn-ea"/>
                <a:cs typeface="+mn-cs"/>
              </a:rPr>
              <a:t>Contract 24-25 funds</a:t>
            </a:r>
            <a:endParaRPr kumimoji="0" lang="en-US" sz="2400" b="1" i="0" u="none" strike="noStrike" kern="1200" cap="none" spc="0" normalizeH="0" baseline="0" noProof="0" dirty="0">
              <a:ln>
                <a:noFill/>
              </a:ln>
              <a:solidFill>
                <a:srgbClr val="FF0000"/>
              </a:solidFill>
              <a:effectLst/>
              <a:uLnTx/>
              <a:uFillTx/>
              <a:latin typeface="Calibri"/>
              <a:ea typeface="+mn-ea"/>
              <a:cs typeface="+mn-cs"/>
            </a:endParaRPr>
          </a:p>
        </p:txBody>
      </p:sp>
      <p:sp>
        <p:nvSpPr>
          <p:cNvPr id="8" name="TextBox 7">
            <a:extLst>
              <a:ext uri="{FF2B5EF4-FFF2-40B4-BE49-F238E27FC236}">
                <a16:creationId xmlns:a16="http://schemas.microsoft.com/office/drawing/2014/main" id="{2ECC4BE2-F4EC-58A0-E342-1CF4704E99D3}"/>
              </a:ext>
            </a:extLst>
          </p:cNvPr>
          <p:cNvSpPr txBox="1"/>
          <p:nvPr/>
        </p:nvSpPr>
        <p:spPr>
          <a:xfrm>
            <a:off x="2141266" y="4405525"/>
            <a:ext cx="2446080" cy="646331"/>
          </a:xfrm>
          <a:prstGeom prst="rect">
            <a:avLst/>
          </a:prstGeom>
          <a:solidFill>
            <a:srgbClr val="FFFFFF">
              <a:alpha val="61961"/>
            </a:srgbClr>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0000"/>
                </a:solidFill>
                <a:effectLst/>
                <a:uLnTx/>
                <a:uFillTx/>
                <a:latin typeface="Calibri"/>
                <a:ea typeface="+mn-ea"/>
                <a:cs typeface="+mn-cs"/>
              </a:rPr>
              <a:t>Design, permitting, bidding</a:t>
            </a:r>
            <a:endParaRPr kumimoji="0" lang="en-US" sz="2400" b="1" i="0" u="none" strike="noStrike" kern="1200" cap="none" spc="0" normalizeH="0" baseline="0" noProof="0" dirty="0">
              <a:ln>
                <a:noFill/>
              </a:ln>
              <a:solidFill>
                <a:srgbClr val="FF0000"/>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8BC085AB-474F-FE39-A962-278C19499CE2}"/>
              </a:ext>
            </a:extLst>
          </p:cNvPr>
          <p:cNvSpPr txBox="1"/>
          <p:nvPr/>
        </p:nvSpPr>
        <p:spPr>
          <a:xfrm>
            <a:off x="5846574" y="5218317"/>
            <a:ext cx="1336267" cy="923330"/>
          </a:xfrm>
          <a:prstGeom prst="rect">
            <a:avLst/>
          </a:prstGeom>
          <a:solidFill>
            <a:srgbClr val="FFFFFF">
              <a:alpha val="61961"/>
            </a:srgbClr>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0000"/>
                </a:solidFill>
                <a:effectLst/>
                <a:uLnTx/>
                <a:uFillTx/>
                <a:latin typeface="Calibri"/>
                <a:ea typeface="+mn-ea"/>
                <a:cs typeface="+mn-cs"/>
              </a:rPr>
              <a:t>Completion &amp; final payment</a:t>
            </a:r>
            <a:endParaRPr kumimoji="0" lang="en-US" sz="2400" b="1" i="0" u="none" strike="noStrike" kern="1200" cap="none" spc="0" normalizeH="0" baseline="0" noProof="0" dirty="0">
              <a:ln>
                <a:noFill/>
              </a:ln>
              <a:solidFill>
                <a:srgbClr val="FF0000"/>
              </a:solidFill>
              <a:effectLst/>
              <a:uLnTx/>
              <a:uFillTx/>
              <a:latin typeface="Calibri"/>
              <a:ea typeface="+mn-ea"/>
              <a:cs typeface="+mn-cs"/>
            </a:endParaRPr>
          </a:p>
        </p:txBody>
      </p:sp>
      <p:sp>
        <p:nvSpPr>
          <p:cNvPr id="5" name="TextBox 4">
            <a:extLst>
              <a:ext uri="{FF2B5EF4-FFF2-40B4-BE49-F238E27FC236}">
                <a16:creationId xmlns:a16="http://schemas.microsoft.com/office/drawing/2014/main" id="{A2015059-F5DB-EFA1-00DA-7E8982C117F1}"/>
              </a:ext>
            </a:extLst>
          </p:cNvPr>
          <p:cNvSpPr txBox="1"/>
          <p:nvPr/>
        </p:nvSpPr>
        <p:spPr>
          <a:xfrm>
            <a:off x="1149980" y="2730216"/>
            <a:ext cx="1064883" cy="923330"/>
          </a:xfrm>
          <a:prstGeom prst="rect">
            <a:avLst/>
          </a:prstGeom>
          <a:solidFill>
            <a:srgbClr val="FFFFFF">
              <a:alpha val="61961"/>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0000"/>
                </a:solidFill>
                <a:effectLst/>
                <a:uLnTx/>
                <a:uFillTx/>
                <a:latin typeface="Calibri"/>
                <a:ea typeface="+mn-ea"/>
                <a:cs typeface="+mn-cs"/>
              </a:rPr>
              <a:t>QAB &amp; CD board meetings</a:t>
            </a:r>
            <a:endParaRPr kumimoji="0" lang="en-US" sz="2400" b="1" i="0" u="none" strike="noStrike" kern="1200" cap="none" spc="0" normalizeH="0" baseline="0" noProof="0" dirty="0">
              <a:ln>
                <a:noFill/>
              </a:ln>
              <a:solidFill>
                <a:srgbClr val="FF0000"/>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A2B2958D-BC48-A41F-A643-21283C938C00}"/>
              </a:ext>
            </a:extLst>
          </p:cNvPr>
          <p:cNvSpPr txBox="1"/>
          <p:nvPr/>
        </p:nvSpPr>
        <p:spPr>
          <a:xfrm>
            <a:off x="4840929" y="3669284"/>
            <a:ext cx="1305497" cy="646331"/>
          </a:xfrm>
          <a:prstGeom prst="rect">
            <a:avLst/>
          </a:prstGeom>
          <a:solidFill>
            <a:schemeClr val="accent1">
              <a:lumMod val="40000"/>
              <a:lumOff val="60000"/>
              <a:alpha val="61961"/>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2060"/>
                </a:solidFill>
                <a:effectLst/>
                <a:uLnTx/>
                <a:uFillTx/>
                <a:latin typeface="Calibri"/>
                <a:ea typeface="+mn-ea"/>
                <a:cs typeface="+mn-cs"/>
              </a:rPr>
              <a:t>Contract 25-26 funds</a:t>
            </a:r>
            <a:endParaRPr kumimoji="0" lang="en-US" sz="2400" b="1" i="0" u="none" strike="noStrike" kern="1200" cap="none" spc="0" normalizeH="0" baseline="0" noProof="0" dirty="0">
              <a:ln>
                <a:noFill/>
              </a:ln>
              <a:solidFill>
                <a:srgbClr val="002060"/>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2B9F5766-3663-82D0-71EB-E7E0C26BA631}"/>
              </a:ext>
            </a:extLst>
          </p:cNvPr>
          <p:cNvSpPr txBox="1"/>
          <p:nvPr/>
        </p:nvSpPr>
        <p:spPr>
          <a:xfrm>
            <a:off x="2508996" y="2095934"/>
            <a:ext cx="1196683" cy="646331"/>
          </a:xfrm>
          <a:prstGeom prst="rect">
            <a:avLst/>
          </a:prstGeom>
          <a:solidFill>
            <a:srgbClr val="FFFFFF">
              <a:alpha val="61961"/>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2060"/>
                </a:solidFill>
                <a:effectLst/>
                <a:uLnTx/>
                <a:uFillTx/>
                <a:latin typeface="Calibri"/>
                <a:ea typeface="+mn-ea"/>
                <a:cs typeface="+mn-cs"/>
              </a:rPr>
              <a:t>Pre-app meetings</a:t>
            </a:r>
            <a:endParaRPr kumimoji="0" lang="en-US" sz="2400" b="1" i="0" u="none" strike="noStrike" kern="1200" cap="none" spc="0" normalizeH="0" baseline="0" noProof="0" dirty="0">
              <a:ln>
                <a:noFill/>
              </a:ln>
              <a:solidFill>
                <a:srgbClr val="002060"/>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77E63EE9-2D0E-506B-8CEE-C76FAD83EC5D}"/>
              </a:ext>
            </a:extLst>
          </p:cNvPr>
          <p:cNvSpPr txBox="1"/>
          <p:nvPr/>
        </p:nvSpPr>
        <p:spPr>
          <a:xfrm>
            <a:off x="3179491" y="2644619"/>
            <a:ext cx="1196683" cy="369332"/>
          </a:xfrm>
          <a:prstGeom prst="rect">
            <a:avLst/>
          </a:prstGeom>
          <a:solidFill>
            <a:srgbClr val="FFFFFF">
              <a:alpha val="61961"/>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2060"/>
                </a:solidFill>
                <a:effectLst/>
                <a:uLnTx/>
                <a:uFillTx/>
                <a:latin typeface="Calibri"/>
                <a:ea typeface="+mn-ea"/>
                <a:cs typeface="+mn-cs"/>
              </a:rPr>
              <a:t>Apps due</a:t>
            </a:r>
            <a:endParaRPr kumimoji="0" lang="en-US" sz="2400" b="1" i="0" u="none" strike="noStrike" kern="1200" cap="none" spc="0" normalizeH="0" baseline="0" noProof="0" dirty="0">
              <a:ln>
                <a:noFill/>
              </a:ln>
              <a:solidFill>
                <a:srgbClr val="002060"/>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13905488-C760-7207-754B-B7527A75A559}"/>
              </a:ext>
            </a:extLst>
          </p:cNvPr>
          <p:cNvSpPr txBox="1"/>
          <p:nvPr/>
        </p:nvSpPr>
        <p:spPr>
          <a:xfrm>
            <a:off x="3865339" y="2901378"/>
            <a:ext cx="1196683" cy="369332"/>
          </a:xfrm>
          <a:prstGeom prst="rect">
            <a:avLst/>
          </a:prstGeom>
          <a:solidFill>
            <a:srgbClr val="FFFFFF">
              <a:alpha val="61961"/>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2060"/>
                </a:solidFill>
                <a:effectLst/>
                <a:uLnTx/>
                <a:uFillTx/>
                <a:latin typeface="Calibri"/>
                <a:ea typeface="+mn-ea"/>
                <a:cs typeface="+mn-cs"/>
              </a:rPr>
              <a:t>Rank apps</a:t>
            </a:r>
            <a:endParaRPr kumimoji="0" lang="en-US" sz="2400" b="1" i="0" u="none" strike="noStrike" kern="1200" cap="none" spc="0" normalizeH="0" baseline="0" noProof="0" dirty="0">
              <a:ln>
                <a:noFill/>
              </a:ln>
              <a:solidFill>
                <a:srgbClr val="002060"/>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AF43D2D4-6E48-DBA7-D9B9-20AE14AF6073}"/>
              </a:ext>
            </a:extLst>
          </p:cNvPr>
          <p:cNvSpPr txBox="1"/>
          <p:nvPr/>
        </p:nvSpPr>
        <p:spPr>
          <a:xfrm>
            <a:off x="4307728" y="3102332"/>
            <a:ext cx="16983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2060"/>
                </a:solidFill>
                <a:effectLst/>
                <a:uLnTx/>
                <a:uFillTx/>
                <a:latin typeface="Calibri"/>
                <a:ea typeface="+mn-ea"/>
                <a:cs typeface="+mn-cs"/>
              </a:rPr>
              <a:t>QAB &amp; CD board</a:t>
            </a:r>
            <a:r>
              <a:rPr kumimoji="0" lang="en-US" b="1" i="0" u="none" strike="noStrike" kern="1200" cap="none" spc="0" normalizeH="0" noProof="0" dirty="0">
                <a:ln>
                  <a:noFill/>
                </a:ln>
                <a:solidFill>
                  <a:srgbClr val="002060"/>
                </a:solidFill>
                <a:effectLst/>
                <a:uLnTx/>
                <a:uFillTx/>
                <a:latin typeface="Calibri"/>
                <a:ea typeface="+mn-ea"/>
                <a:cs typeface="+mn-cs"/>
              </a:rPr>
              <a:t> meetings</a:t>
            </a:r>
            <a:endParaRPr kumimoji="0" lang="en-US" sz="2400" b="1" i="0" u="none" strike="noStrike" kern="1200" cap="none" spc="0" normalizeH="0" baseline="0" noProof="0" dirty="0">
              <a:ln>
                <a:noFill/>
              </a:ln>
              <a:solidFill>
                <a:srgbClr val="002060"/>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35625B5D-48C3-544D-6E33-6CADC9231447}"/>
              </a:ext>
            </a:extLst>
          </p:cNvPr>
          <p:cNvSpPr txBox="1"/>
          <p:nvPr/>
        </p:nvSpPr>
        <p:spPr>
          <a:xfrm>
            <a:off x="5419881" y="4367487"/>
            <a:ext cx="4193098" cy="369332"/>
          </a:xfrm>
          <a:prstGeom prst="rect">
            <a:avLst/>
          </a:prstGeom>
          <a:no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2060"/>
                </a:solidFill>
                <a:effectLst/>
                <a:uLnTx/>
                <a:uFillTx/>
                <a:latin typeface="Calibri"/>
                <a:ea typeface="+mn-ea"/>
                <a:cs typeface="+mn-cs"/>
              </a:rPr>
              <a:t>Prep for &amp; complete construction</a:t>
            </a:r>
            <a:endParaRPr kumimoji="0" lang="en-US" sz="2400" b="1" i="0" u="none" strike="noStrike" kern="1200" cap="none" spc="0" normalizeH="0" baseline="0" noProof="0" dirty="0">
              <a:ln>
                <a:noFill/>
              </a:ln>
              <a:solidFill>
                <a:srgbClr val="002060"/>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10BFC4AF-5AC8-A98A-CAB1-4DF614D8FD81}"/>
              </a:ext>
            </a:extLst>
          </p:cNvPr>
          <p:cNvSpPr txBox="1"/>
          <p:nvPr/>
        </p:nvSpPr>
        <p:spPr>
          <a:xfrm>
            <a:off x="4618776" y="4929059"/>
            <a:ext cx="1610053" cy="369332"/>
          </a:xfrm>
          <a:prstGeom prst="rect">
            <a:avLst/>
          </a:prstGeom>
          <a:solidFill>
            <a:srgbClr val="FFFFFF">
              <a:alpha val="61961"/>
            </a:srgbClr>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0000"/>
                </a:solidFill>
                <a:effectLst/>
                <a:uLnTx/>
                <a:uFillTx/>
                <a:latin typeface="Calibri"/>
                <a:ea typeface="+mn-ea"/>
                <a:cs typeface="+mn-cs"/>
              </a:rPr>
              <a:t>construction</a:t>
            </a:r>
            <a:endParaRPr kumimoji="0" lang="en-US" sz="2400" b="1" i="0" u="none" strike="noStrike" kern="1200" cap="none" spc="0" normalizeH="0" baseline="0" noProof="0" dirty="0">
              <a:ln>
                <a:noFill/>
              </a:ln>
              <a:solidFill>
                <a:srgbClr val="FF0000"/>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9ECE9C68-AC6E-8C3F-0707-D9D2E02F8351}"/>
              </a:ext>
            </a:extLst>
          </p:cNvPr>
          <p:cNvSpPr txBox="1"/>
          <p:nvPr/>
        </p:nvSpPr>
        <p:spPr>
          <a:xfrm>
            <a:off x="9338040" y="4782599"/>
            <a:ext cx="1425387" cy="92333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2060"/>
                </a:solidFill>
                <a:effectLst/>
                <a:uLnTx/>
                <a:uFillTx/>
                <a:latin typeface="Calibri"/>
                <a:ea typeface="+mn-ea"/>
                <a:cs typeface="+mn-cs"/>
              </a:rPr>
              <a:t>Completion &amp; final payment</a:t>
            </a:r>
            <a:endParaRPr kumimoji="0" lang="en-US" sz="2400" b="1" i="0" u="none" strike="noStrike" kern="1200" cap="none" spc="0" normalizeH="0" baseline="0" noProof="0" dirty="0">
              <a:ln>
                <a:noFill/>
              </a:ln>
              <a:solidFill>
                <a:srgbClr val="002060"/>
              </a:solidFill>
              <a:effectLst/>
              <a:uLnTx/>
              <a:uFillTx/>
              <a:latin typeface="Calibri"/>
              <a:ea typeface="+mn-ea"/>
              <a:cs typeface="+mn-cs"/>
            </a:endParaRPr>
          </a:p>
        </p:txBody>
      </p:sp>
      <p:sp>
        <p:nvSpPr>
          <p:cNvPr id="4" name="Title 1">
            <a:extLst>
              <a:ext uri="{FF2B5EF4-FFF2-40B4-BE49-F238E27FC236}">
                <a16:creationId xmlns:a16="http://schemas.microsoft.com/office/drawing/2014/main" id="{614EE4BC-DE71-BB6C-2820-CCE6582713C1}"/>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3.3.4: Spending Requirements</a:t>
            </a:r>
          </a:p>
        </p:txBody>
      </p:sp>
    </p:spTree>
    <p:extLst>
      <p:ext uri="{BB962C8B-B14F-4D97-AF65-F5344CB8AC3E}">
        <p14:creationId xmlns:p14="http://schemas.microsoft.com/office/powerpoint/2010/main" val="16912686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73611"/>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40" name="TextBox 39">
            <a:extLst>
              <a:ext uri="{FF2B5EF4-FFF2-40B4-BE49-F238E27FC236}">
                <a16:creationId xmlns:a16="http://schemas.microsoft.com/office/drawing/2014/main" id="{0FE226EC-0B2A-0D3B-C1CA-6866A2DB3E86}"/>
              </a:ext>
            </a:extLst>
          </p:cNvPr>
          <p:cNvSpPr txBox="1"/>
          <p:nvPr/>
        </p:nvSpPr>
        <p:spPr>
          <a:xfrm>
            <a:off x="186355" y="1829754"/>
            <a:ext cx="11391563" cy="923330"/>
          </a:xfrm>
          <a:prstGeom prst="rect">
            <a:avLst/>
          </a:prstGeom>
          <a:noFill/>
        </p:spPr>
        <p:txBody>
          <a:bodyPr wrap="square" rtlCol="0">
            <a:spAutoFit/>
          </a:bodyPr>
          <a:lstStyle/>
          <a:p>
            <a:pPr>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Jan</a:t>
            </a:r>
            <a:r>
              <a:rPr lang="en-US" b="1" dirty="0">
                <a:solidFill>
                  <a:prstClr val="black"/>
                </a:solidFill>
                <a:latin typeface="Calibri"/>
              </a:rPr>
              <a:t>       </a:t>
            </a:r>
            <a:r>
              <a:rPr kumimoji="0" lang="en-US" sz="1800" b="1" i="0" u="none" strike="noStrike" kern="1200" cap="none" spc="0" normalizeH="0" baseline="0" noProof="0" dirty="0">
                <a:ln>
                  <a:noFill/>
                </a:ln>
                <a:solidFill>
                  <a:prstClr val="black"/>
                </a:solidFill>
                <a:effectLst/>
                <a:uLnTx/>
                <a:uFillTx/>
                <a:latin typeface="Calibri"/>
                <a:ea typeface="+mn-ea"/>
                <a:cs typeface="+mn-cs"/>
              </a:rPr>
              <a:t>April          </a:t>
            </a:r>
            <a:r>
              <a:rPr kumimoji="0" lang="en-US" sz="1800" b="1" i="0" u="sng" strike="noStrike" kern="1200" cap="none" spc="0" normalizeH="0" baseline="0" noProof="0" dirty="0">
                <a:ln>
                  <a:noFill/>
                </a:ln>
                <a:solidFill>
                  <a:srgbClr val="FF0000"/>
                </a:solidFill>
                <a:effectLst/>
                <a:uLnTx/>
                <a:uFillTx/>
                <a:latin typeface="Calibri"/>
                <a:ea typeface="+mn-ea"/>
                <a:cs typeface="+mn-cs"/>
              </a:rPr>
              <a:t>July</a:t>
            </a:r>
            <a:r>
              <a:rPr kumimoji="0" lang="en-US" sz="1800" b="1" i="0" u="none" strike="noStrike" kern="1200" cap="none" spc="0" normalizeH="0" baseline="0" noProof="0" dirty="0">
                <a:ln>
                  <a:noFill/>
                </a:ln>
                <a:solidFill>
                  <a:prstClr val="black"/>
                </a:solidFill>
                <a:effectLst/>
                <a:uLnTx/>
                <a:uFillTx/>
                <a:latin typeface="Calibri"/>
                <a:ea typeface="+mn-ea"/>
                <a:cs typeface="+mn-cs"/>
              </a:rPr>
              <a:t>         Oct            Jan </a:t>
            </a:r>
            <a:r>
              <a:rPr lang="en-US" b="1" dirty="0">
                <a:solidFill>
                  <a:prstClr val="black"/>
                </a:solidFill>
                <a:latin typeface="Calibri"/>
              </a:rPr>
              <a:t>       </a:t>
            </a:r>
            <a:r>
              <a:rPr kumimoji="0" lang="en-US" sz="1800" b="1" i="0" u="none" strike="noStrike" kern="1200" cap="none" spc="0" normalizeH="0" baseline="0" noProof="0" dirty="0">
                <a:ln>
                  <a:noFill/>
                </a:ln>
                <a:solidFill>
                  <a:prstClr val="black"/>
                </a:solidFill>
                <a:effectLst/>
                <a:uLnTx/>
                <a:uFillTx/>
                <a:latin typeface="Calibri"/>
                <a:ea typeface="+mn-ea"/>
                <a:cs typeface="+mn-cs"/>
              </a:rPr>
              <a:t>April        </a:t>
            </a:r>
            <a:r>
              <a:rPr lang="en-US" b="1" u="sng" dirty="0">
                <a:solidFill>
                  <a:srgbClr val="FF0000"/>
                </a:solidFill>
                <a:latin typeface="Calibri"/>
              </a:rPr>
              <a:t>July</a:t>
            </a:r>
            <a:r>
              <a:rPr kumimoji="0" lang="en-US" sz="1800" b="1" i="0" u="none" strike="noStrike" kern="1200" cap="none" spc="0" normalizeH="0" baseline="0" noProof="0" dirty="0">
                <a:ln>
                  <a:noFill/>
                </a:ln>
                <a:solidFill>
                  <a:prstClr val="black"/>
                </a:solidFill>
                <a:effectLst/>
                <a:uLnTx/>
                <a:uFillTx/>
                <a:latin typeface="Calibri"/>
                <a:ea typeface="+mn-ea"/>
                <a:cs typeface="+mn-cs"/>
              </a:rPr>
              <a:t>         Oct         Jan </a:t>
            </a:r>
            <a:r>
              <a:rPr lang="en-US" b="1" dirty="0">
                <a:solidFill>
                  <a:prstClr val="black"/>
                </a:solidFill>
                <a:latin typeface="Calibri"/>
              </a:rPr>
              <a:t>      </a:t>
            </a:r>
            <a:r>
              <a:rPr kumimoji="0" lang="en-US" sz="1800" b="1" i="0" u="none" strike="noStrike" kern="1200" cap="none" spc="0" normalizeH="0" baseline="0" noProof="0" dirty="0">
                <a:ln>
                  <a:noFill/>
                </a:ln>
                <a:solidFill>
                  <a:prstClr val="black"/>
                </a:solidFill>
                <a:effectLst/>
                <a:uLnTx/>
                <a:uFillTx/>
                <a:latin typeface="Calibri"/>
                <a:ea typeface="+mn-ea"/>
                <a:cs typeface="+mn-cs"/>
              </a:rPr>
              <a:t>April         </a:t>
            </a:r>
            <a:r>
              <a:rPr kumimoji="0" lang="en-US" sz="1800" b="1" i="0" strike="noStrike" kern="1200" cap="none" spc="0" normalizeH="0" baseline="0" noProof="0" dirty="0">
                <a:ln>
                  <a:noFill/>
                </a:ln>
                <a:effectLst/>
                <a:uLnTx/>
                <a:uFillTx/>
                <a:latin typeface="Calibri"/>
                <a:ea typeface="+mn-ea"/>
                <a:cs typeface="+mn-cs"/>
              </a:rPr>
              <a:t>July</a:t>
            </a:r>
            <a:r>
              <a:rPr kumimoji="0" lang="en-US" sz="1800" b="1" i="0" u="none" strike="noStrike" kern="1200" cap="none" spc="0" normalizeH="0" baseline="0" noProof="0" dirty="0">
                <a:ln>
                  <a:noFill/>
                </a:ln>
                <a:solidFill>
                  <a:prstClr val="black"/>
                </a:solidFill>
                <a:effectLst/>
                <a:uLnTx/>
                <a:uFillTx/>
                <a:latin typeface="Calibri"/>
                <a:ea typeface="+mn-ea"/>
                <a:cs typeface="+mn-cs"/>
              </a:rPr>
              <a:t>         Oct         Jan</a:t>
            </a:r>
          </a:p>
          <a:p>
            <a:pPr>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41" name="Straight Connector 40">
            <a:extLst>
              <a:ext uri="{FF2B5EF4-FFF2-40B4-BE49-F238E27FC236}">
                <a16:creationId xmlns:a16="http://schemas.microsoft.com/office/drawing/2014/main" id="{27A8CFB9-8DF9-2CF0-3C28-3AF067239A1E}"/>
              </a:ext>
            </a:extLst>
          </p:cNvPr>
          <p:cNvCxnSpPr>
            <a:cxnSpLocks/>
          </p:cNvCxnSpPr>
          <p:nvPr/>
        </p:nvCxnSpPr>
        <p:spPr>
          <a:xfrm>
            <a:off x="474339" y="2152309"/>
            <a:ext cx="0" cy="3588717"/>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5BB1AFD-75DF-FD17-1D68-ABF5A06C13C0}"/>
              </a:ext>
            </a:extLst>
          </p:cNvPr>
          <p:cNvCxnSpPr>
            <a:cxnSpLocks/>
          </p:cNvCxnSpPr>
          <p:nvPr/>
        </p:nvCxnSpPr>
        <p:spPr>
          <a:xfrm>
            <a:off x="2135499" y="2152309"/>
            <a:ext cx="0" cy="3561823"/>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1C0694A-2EFD-0682-7308-DD07B5CA53CC}"/>
              </a:ext>
            </a:extLst>
          </p:cNvPr>
          <p:cNvCxnSpPr>
            <a:cxnSpLocks/>
          </p:cNvCxnSpPr>
          <p:nvPr/>
        </p:nvCxnSpPr>
        <p:spPr>
          <a:xfrm>
            <a:off x="3796659" y="2152309"/>
            <a:ext cx="0" cy="3534929"/>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5227006-CCAC-4AC6-E5BD-5C3576370E2F}"/>
              </a:ext>
            </a:extLst>
          </p:cNvPr>
          <p:cNvCxnSpPr>
            <a:cxnSpLocks/>
          </p:cNvCxnSpPr>
          <p:nvPr/>
        </p:nvCxnSpPr>
        <p:spPr>
          <a:xfrm>
            <a:off x="5421960" y="2152309"/>
            <a:ext cx="0" cy="3588717"/>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ADDD3D1-4DAA-F756-E673-3964C86630D0}"/>
              </a:ext>
            </a:extLst>
          </p:cNvPr>
          <p:cNvCxnSpPr>
            <a:cxnSpLocks/>
          </p:cNvCxnSpPr>
          <p:nvPr/>
        </p:nvCxnSpPr>
        <p:spPr>
          <a:xfrm>
            <a:off x="7118979" y="2152309"/>
            <a:ext cx="0" cy="3534929"/>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CE7B371-10EE-A60F-21DE-31E3FC1C6B9A}"/>
              </a:ext>
            </a:extLst>
          </p:cNvPr>
          <p:cNvCxnSpPr>
            <a:cxnSpLocks/>
          </p:cNvCxnSpPr>
          <p:nvPr/>
        </p:nvCxnSpPr>
        <p:spPr>
          <a:xfrm>
            <a:off x="8780139" y="2152309"/>
            <a:ext cx="0" cy="353492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9EDC2C7-F905-4799-4287-985D665676F9}"/>
              </a:ext>
            </a:extLst>
          </p:cNvPr>
          <p:cNvCxnSpPr>
            <a:cxnSpLocks/>
          </p:cNvCxnSpPr>
          <p:nvPr/>
        </p:nvCxnSpPr>
        <p:spPr>
          <a:xfrm>
            <a:off x="4607068" y="2152309"/>
            <a:ext cx="0" cy="35618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7ADF93A-9CEC-9E39-D771-7FDED96ED3DB}"/>
              </a:ext>
            </a:extLst>
          </p:cNvPr>
          <p:cNvCxnSpPr>
            <a:cxnSpLocks/>
          </p:cNvCxnSpPr>
          <p:nvPr/>
        </p:nvCxnSpPr>
        <p:spPr>
          <a:xfrm flipH="1">
            <a:off x="2973801" y="2152309"/>
            <a:ext cx="1" cy="353492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EA90D27-4CBF-5B7A-C539-9EC32596EF52}"/>
              </a:ext>
            </a:extLst>
          </p:cNvPr>
          <p:cNvCxnSpPr>
            <a:cxnSpLocks/>
          </p:cNvCxnSpPr>
          <p:nvPr/>
        </p:nvCxnSpPr>
        <p:spPr>
          <a:xfrm>
            <a:off x="1308057" y="2198481"/>
            <a:ext cx="0" cy="35425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4B47F18-ECDF-A140-44D4-5A5D0690D866}"/>
              </a:ext>
            </a:extLst>
          </p:cNvPr>
          <p:cNvCxnSpPr>
            <a:cxnSpLocks/>
          </p:cNvCxnSpPr>
          <p:nvPr/>
        </p:nvCxnSpPr>
        <p:spPr>
          <a:xfrm>
            <a:off x="7950903" y="2152309"/>
            <a:ext cx="0" cy="3516999"/>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4EF47F4-6F72-EFE8-F0F0-5CB0BBB1D0D5}"/>
              </a:ext>
            </a:extLst>
          </p:cNvPr>
          <p:cNvCxnSpPr>
            <a:cxnSpLocks/>
          </p:cNvCxnSpPr>
          <p:nvPr/>
        </p:nvCxnSpPr>
        <p:spPr>
          <a:xfrm>
            <a:off x="6256574" y="2152309"/>
            <a:ext cx="0" cy="35259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62EEA75-2E5C-70FF-C720-1D89BA8A92E1}"/>
              </a:ext>
            </a:extLst>
          </p:cNvPr>
          <p:cNvCxnSpPr>
            <a:cxnSpLocks/>
          </p:cNvCxnSpPr>
          <p:nvPr/>
        </p:nvCxnSpPr>
        <p:spPr>
          <a:xfrm>
            <a:off x="9601197" y="2152309"/>
            <a:ext cx="0" cy="3525964"/>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2B39050-ED43-BAA2-D2F3-46DA9F4FC177}"/>
              </a:ext>
            </a:extLst>
          </p:cNvPr>
          <p:cNvSpPr txBox="1"/>
          <p:nvPr/>
        </p:nvSpPr>
        <p:spPr>
          <a:xfrm>
            <a:off x="1706193" y="1302794"/>
            <a:ext cx="8586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2024</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6F33B99E-52BB-1F4D-67F2-E3DC4B5269FA}"/>
              </a:ext>
            </a:extLst>
          </p:cNvPr>
          <p:cNvSpPr txBox="1"/>
          <p:nvPr/>
        </p:nvSpPr>
        <p:spPr>
          <a:xfrm>
            <a:off x="8350833" y="1332917"/>
            <a:ext cx="8586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2026</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293" name="Straight Connector 292">
            <a:extLst>
              <a:ext uri="{FF2B5EF4-FFF2-40B4-BE49-F238E27FC236}">
                <a16:creationId xmlns:a16="http://schemas.microsoft.com/office/drawing/2014/main" id="{185B731D-FC03-1C3D-6473-8FFEB2DA3CDF}"/>
              </a:ext>
            </a:extLst>
          </p:cNvPr>
          <p:cNvCxnSpPr>
            <a:cxnSpLocks/>
          </p:cNvCxnSpPr>
          <p:nvPr/>
        </p:nvCxnSpPr>
        <p:spPr>
          <a:xfrm>
            <a:off x="10381126" y="2215062"/>
            <a:ext cx="0" cy="3525964"/>
          </a:xfrm>
          <a:prstGeom prst="line">
            <a:avLst/>
          </a:prstGeom>
        </p:spPr>
        <p:style>
          <a:lnRef idx="1">
            <a:schemeClr val="accent1"/>
          </a:lnRef>
          <a:fillRef idx="0">
            <a:schemeClr val="accent1"/>
          </a:fillRef>
          <a:effectRef idx="0">
            <a:schemeClr val="accent1"/>
          </a:effectRef>
          <a:fontRef idx="minor">
            <a:schemeClr val="tx1"/>
          </a:fontRef>
        </p:style>
      </p:cxnSp>
      <p:sp>
        <p:nvSpPr>
          <p:cNvPr id="295" name="TextBox 294">
            <a:extLst>
              <a:ext uri="{FF2B5EF4-FFF2-40B4-BE49-F238E27FC236}">
                <a16:creationId xmlns:a16="http://schemas.microsoft.com/office/drawing/2014/main" id="{E294EC10-42A4-58E3-F8E5-B57C22912FDE}"/>
              </a:ext>
            </a:extLst>
          </p:cNvPr>
          <p:cNvSpPr txBox="1"/>
          <p:nvPr/>
        </p:nvSpPr>
        <p:spPr>
          <a:xfrm>
            <a:off x="4992654" y="1312314"/>
            <a:ext cx="8586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2025</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296" name="Straight Connector 295">
            <a:extLst>
              <a:ext uri="{FF2B5EF4-FFF2-40B4-BE49-F238E27FC236}">
                <a16:creationId xmlns:a16="http://schemas.microsoft.com/office/drawing/2014/main" id="{FD438937-6FCB-DEA7-7839-720D425C69F4}"/>
              </a:ext>
            </a:extLst>
          </p:cNvPr>
          <p:cNvCxnSpPr>
            <a:cxnSpLocks/>
          </p:cNvCxnSpPr>
          <p:nvPr/>
        </p:nvCxnSpPr>
        <p:spPr>
          <a:xfrm>
            <a:off x="7118979" y="1196786"/>
            <a:ext cx="0" cy="48400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6F8F7B2C-1E65-06AA-35F8-8AFE5ECBCEAA}"/>
              </a:ext>
            </a:extLst>
          </p:cNvPr>
          <p:cNvCxnSpPr>
            <a:cxnSpLocks/>
          </p:cNvCxnSpPr>
          <p:nvPr/>
        </p:nvCxnSpPr>
        <p:spPr>
          <a:xfrm>
            <a:off x="3806626" y="1196786"/>
            <a:ext cx="0" cy="48400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04" name="Group 303">
            <a:extLst>
              <a:ext uri="{FF2B5EF4-FFF2-40B4-BE49-F238E27FC236}">
                <a16:creationId xmlns:a16="http://schemas.microsoft.com/office/drawing/2014/main" id="{D113FCFF-6AB2-3519-AFB5-0DCB66E4F766}"/>
              </a:ext>
            </a:extLst>
          </p:cNvPr>
          <p:cNvGrpSpPr/>
          <p:nvPr/>
        </p:nvGrpSpPr>
        <p:grpSpPr>
          <a:xfrm>
            <a:off x="2724530" y="1580063"/>
            <a:ext cx="858611" cy="4264926"/>
            <a:chOff x="2751425" y="1606958"/>
            <a:chExt cx="858611" cy="4264926"/>
          </a:xfrm>
        </p:grpSpPr>
        <p:sp>
          <p:nvSpPr>
            <p:cNvPr id="301" name="TextBox 300">
              <a:extLst>
                <a:ext uri="{FF2B5EF4-FFF2-40B4-BE49-F238E27FC236}">
                  <a16:creationId xmlns:a16="http://schemas.microsoft.com/office/drawing/2014/main" id="{57B96415-7D11-8FB0-31D7-C6A34FCB7B82}"/>
                </a:ext>
              </a:extLst>
            </p:cNvPr>
            <p:cNvSpPr txBox="1"/>
            <p:nvPr/>
          </p:nvSpPr>
          <p:spPr>
            <a:xfrm>
              <a:off x="2751425" y="1606958"/>
              <a:ext cx="85861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0000"/>
                  </a:solidFill>
                  <a:effectLst/>
                  <a:uLnTx/>
                  <a:uFillTx/>
                  <a:latin typeface="Calibri"/>
                  <a:ea typeface="+mn-ea"/>
                  <a:cs typeface="+mn-cs"/>
                </a:rPr>
                <a:t>Today</a:t>
              </a:r>
              <a:endParaRPr kumimoji="0" lang="en-US" sz="2400" b="1" i="0" u="none" strike="noStrike" kern="1200" cap="none" spc="0" normalizeH="0" baseline="0" noProof="0" dirty="0">
                <a:ln>
                  <a:noFill/>
                </a:ln>
                <a:solidFill>
                  <a:srgbClr val="FF0000"/>
                </a:solidFill>
                <a:effectLst/>
                <a:uLnTx/>
                <a:uFillTx/>
                <a:latin typeface="Calibri"/>
                <a:ea typeface="+mn-ea"/>
                <a:cs typeface="+mn-cs"/>
              </a:endParaRPr>
            </a:p>
          </p:txBody>
        </p:sp>
        <p:cxnSp>
          <p:nvCxnSpPr>
            <p:cNvPr id="302" name="Straight Connector 301">
              <a:extLst>
                <a:ext uri="{FF2B5EF4-FFF2-40B4-BE49-F238E27FC236}">
                  <a16:creationId xmlns:a16="http://schemas.microsoft.com/office/drawing/2014/main" id="{933954D2-BA03-01B0-12BC-AD80AF13B92C}"/>
                </a:ext>
              </a:extLst>
            </p:cNvPr>
            <p:cNvCxnSpPr>
              <a:cxnSpLocks/>
            </p:cNvCxnSpPr>
            <p:nvPr/>
          </p:nvCxnSpPr>
          <p:spPr>
            <a:xfrm>
              <a:off x="3180731" y="1919089"/>
              <a:ext cx="0" cy="3952795"/>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68853170-61EE-9057-8DBA-87765C49B7D1}"/>
              </a:ext>
            </a:extLst>
          </p:cNvPr>
          <p:cNvSpPr txBox="1"/>
          <p:nvPr/>
        </p:nvSpPr>
        <p:spPr>
          <a:xfrm>
            <a:off x="3228168" y="3562261"/>
            <a:ext cx="1305497" cy="646331"/>
          </a:xfrm>
          <a:prstGeom prst="rect">
            <a:avLst/>
          </a:prstGeom>
          <a:solidFill>
            <a:srgbClr val="FFFF00">
              <a:alpha val="61961"/>
            </a:srgbClr>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0000"/>
                </a:solidFill>
                <a:effectLst/>
                <a:uLnTx/>
                <a:uFillTx/>
                <a:latin typeface="Calibri"/>
                <a:ea typeface="+mn-ea"/>
                <a:cs typeface="+mn-cs"/>
              </a:rPr>
              <a:t>Contract 24-25 funds</a:t>
            </a:r>
            <a:endParaRPr kumimoji="0" lang="en-US" sz="2400" b="1" i="0" u="none" strike="noStrike" kern="1200" cap="none" spc="0" normalizeH="0" baseline="0" noProof="0" dirty="0">
              <a:ln>
                <a:noFill/>
              </a:ln>
              <a:solidFill>
                <a:srgbClr val="FF0000"/>
              </a:solidFill>
              <a:effectLst/>
              <a:uLnTx/>
              <a:uFillTx/>
              <a:latin typeface="Calibri"/>
              <a:ea typeface="+mn-ea"/>
              <a:cs typeface="+mn-cs"/>
            </a:endParaRPr>
          </a:p>
        </p:txBody>
      </p:sp>
      <p:sp>
        <p:nvSpPr>
          <p:cNvPr id="8" name="TextBox 7">
            <a:extLst>
              <a:ext uri="{FF2B5EF4-FFF2-40B4-BE49-F238E27FC236}">
                <a16:creationId xmlns:a16="http://schemas.microsoft.com/office/drawing/2014/main" id="{2ECC4BE2-F4EC-58A0-E342-1CF4704E99D3}"/>
              </a:ext>
            </a:extLst>
          </p:cNvPr>
          <p:cNvSpPr txBox="1"/>
          <p:nvPr/>
        </p:nvSpPr>
        <p:spPr>
          <a:xfrm>
            <a:off x="3879940" y="4267385"/>
            <a:ext cx="4070963" cy="369332"/>
          </a:xfrm>
          <a:prstGeom prst="rect">
            <a:avLst/>
          </a:prstGeom>
          <a:solidFill>
            <a:srgbClr val="FFFFFF">
              <a:alpha val="61961"/>
            </a:srgbClr>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0000"/>
                </a:solidFill>
                <a:effectLst/>
                <a:uLnTx/>
                <a:uFillTx/>
                <a:latin typeface="Calibri"/>
                <a:ea typeface="+mn-ea"/>
                <a:cs typeface="+mn-cs"/>
              </a:rPr>
              <a:t>Prep for &amp; complete construction</a:t>
            </a:r>
            <a:endParaRPr kumimoji="0" lang="en-US" sz="2400" b="1" i="0" u="none" strike="noStrike" kern="1200" cap="none" spc="0" normalizeH="0" baseline="0" noProof="0" dirty="0">
              <a:ln>
                <a:noFill/>
              </a:ln>
              <a:solidFill>
                <a:srgbClr val="FF0000"/>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8BC085AB-474F-FE39-A962-278C19499CE2}"/>
              </a:ext>
            </a:extLst>
          </p:cNvPr>
          <p:cNvSpPr txBox="1"/>
          <p:nvPr/>
        </p:nvSpPr>
        <p:spPr>
          <a:xfrm>
            <a:off x="7383699" y="4800608"/>
            <a:ext cx="1336267" cy="923330"/>
          </a:xfrm>
          <a:prstGeom prst="rect">
            <a:avLst/>
          </a:prstGeom>
          <a:solidFill>
            <a:srgbClr val="FFFFFF">
              <a:alpha val="61961"/>
            </a:srgbClr>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0000"/>
                </a:solidFill>
                <a:effectLst/>
                <a:uLnTx/>
                <a:uFillTx/>
                <a:latin typeface="Calibri"/>
                <a:ea typeface="+mn-ea"/>
                <a:cs typeface="+mn-cs"/>
              </a:rPr>
              <a:t>Completion &amp; final payment</a:t>
            </a:r>
            <a:endParaRPr kumimoji="0" lang="en-US" sz="2400" b="1" i="0" u="none" strike="noStrike" kern="1200" cap="none" spc="0" normalizeH="0" baseline="0" noProof="0" dirty="0">
              <a:ln>
                <a:noFill/>
              </a:ln>
              <a:solidFill>
                <a:srgbClr val="FF0000"/>
              </a:solidFill>
              <a:effectLst/>
              <a:uLnTx/>
              <a:uFillTx/>
              <a:latin typeface="Calibri"/>
              <a:ea typeface="+mn-ea"/>
              <a:cs typeface="+mn-cs"/>
            </a:endParaRPr>
          </a:p>
        </p:txBody>
      </p:sp>
      <p:sp>
        <p:nvSpPr>
          <p:cNvPr id="5" name="TextBox 4">
            <a:extLst>
              <a:ext uri="{FF2B5EF4-FFF2-40B4-BE49-F238E27FC236}">
                <a16:creationId xmlns:a16="http://schemas.microsoft.com/office/drawing/2014/main" id="{A2015059-F5DB-EFA1-00DA-7E8982C117F1}"/>
              </a:ext>
            </a:extLst>
          </p:cNvPr>
          <p:cNvSpPr txBox="1"/>
          <p:nvPr/>
        </p:nvSpPr>
        <p:spPr>
          <a:xfrm>
            <a:off x="2877835" y="2570534"/>
            <a:ext cx="1064883" cy="923330"/>
          </a:xfrm>
          <a:prstGeom prst="rect">
            <a:avLst/>
          </a:prstGeom>
          <a:solidFill>
            <a:srgbClr val="FFFFFF">
              <a:alpha val="61961"/>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0000"/>
                </a:solidFill>
                <a:effectLst/>
                <a:uLnTx/>
                <a:uFillTx/>
                <a:latin typeface="Calibri"/>
                <a:ea typeface="+mn-ea"/>
                <a:cs typeface="+mn-cs"/>
              </a:rPr>
              <a:t>QAB &amp; CD board meetings</a:t>
            </a:r>
            <a:endParaRPr kumimoji="0" lang="en-US" sz="2400" b="1"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a:extLst>
              <a:ext uri="{FF2B5EF4-FFF2-40B4-BE49-F238E27FC236}">
                <a16:creationId xmlns:a16="http://schemas.microsoft.com/office/drawing/2014/main" id="{43E84DEC-72EA-12B6-6A6A-2C447D7FCB02}"/>
              </a:ext>
            </a:extLst>
          </p:cNvPr>
          <p:cNvSpPr txBox="1"/>
          <p:nvPr/>
        </p:nvSpPr>
        <p:spPr>
          <a:xfrm>
            <a:off x="1964941" y="2288933"/>
            <a:ext cx="1140079" cy="646331"/>
          </a:xfrm>
          <a:prstGeom prst="rect">
            <a:avLst/>
          </a:prstGeom>
          <a:solidFill>
            <a:srgbClr val="FFFFFF">
              <a:alpha val="61961"/>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0000"/>
                </a:solidFill>
                <a:effectLst/>
                <a:uLnTx/>
                <a:uFillTx/>
                <a:latin typeface="Calibri"/>
                <a:ea typeface="+mn-ea"/>
                <a:cs typeface="+mn-cs"/>
              </a:rPr>
              <a:t>Pre-app meetings</a:t>
            </a:r>
            <a:endParaRPr kumimoji="0" lang="en-US" sz="2400" b="1" i="0" u="none" strike="noStrike" kern="1200" cap="none" spc="0" normalizeH="0" baseline="0" noProof="0" dirty="0">
              <a:ln>
                <a:noFill/>
              </a:ln>
              <a:solidFill>
                <a:srgbClr val="FF0000"/>
              </a:solidFill>
              <a:effectLst/>
              <a:uLnTx/>
              <a:uFillTx/>
              <a:latin typeface="Calibri"/>
              <a:ea typeface="+mn-ea"/>
              <a:cs typeface="+mn-cs"/>
            </a:endParaRPr>
          </a:p>
        </p:txBody>
      </p:sp>
      <p:sp>
        <p:nvSpPr>
          <p:cNvPr id="4" name="Title 1">
            <a:extLst>
              <a:ext uri="{FF2B5EF4-FFF2-40B4-BE49-F238E27FC236}">
                <a16:creationId xmlns:a16="http://schemas.microsoft.com/office/drawing/2014/main" id="{FE37F9CC-01C4-9AAB-ED27-31759B361791}"/>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3.3.4: Spending Requirements</a:t>
            </a:r>
          </a:p>
        </p:txBody>
      </p:sp>
    </p:spTree>
    <p:extLst>
      <p:ext uri="{BB962C8B-B14F-4D97-AF65-F5344CB8AC3E}">
        <p14:creationId xmlns:p14="http://schemas.microsoft.com/office/powerpoint/2010/main" val="22073446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0" y="1325274"/>
            <a:ext cx="9408463" cy="4727559"/>
          </a:xfrm>
        </p:spPr>
        <p:txBody>
          <a:bodyPr vert="horz" lIns="91440" tIns="45720" rIns="91440" bIns="45720" rtlCol="0" anchor="t">
            <a:normAutofit lnSpcReduction="10000"/>
          </a:bodyPr>
          <a:lstStyle/>
          <a:p>
            <a:r>
              <a:rPr lang="en-US" sz="3200" dirty="0">
                <a:cs typeface="Calibri"/>
              </a:rPr>
              <a:t>How to stay on track with spending requirements</a:t>
            </a:r>
          </a:p>
          <a:p>
            <a:pPr marL="971550" lvl="1" indent="-514350">
              <a:buFont typeface="+mj-lt"/>
              <a:buAutoNum type="arabicPeriod"/>
            </a:pPr>
            <a:r>
              <a:rPr lang="en-US" sz="2800" dirty="0">
                <a:cs typeface="Calibri"/>
              </a:rPr>
              <a:t>Run an </a:t>
            </a:r>
            <a:r>
              <a:rPr lang="en-US" sz="2800" u="sng" dirty="0">
                <a:cs typeface="Calibri"/>
              </a:rPr>
              <a:t>annual</a:t>
            </a:r>
            <a:r>
              <a:rPr lang="en-US" sz="2800" dirty="0">
                <a:cs typeface="Calibri"/>
              </a:rPr>
              <a:t> grant program</a:t>
            </a:r>
          </a:p>
          <a:p>
            <a:pPr marL="971550" lvl="1" indent="-514350">
              <a:buFont typeface="+mj-lt"/>
              <a:buAutoNum type="arabicPeriod"/>
            </a:pPr>
            <a:r>
              <a:rPr lang="en-US" sz="2800" dirty="0">
                <a:cs typeface="Calibri"/>
              </a:rPr>
              <a:t>Be up front with program participants about the required timelines</a:t>
            </a:r>
          </a:p>
          <a:p>
            <a:pPr marL="971550" lvl="1" indent="-514350">
              <a:buFont typeface="+mj-lt"/>
              <a:buAutoNum type="arabicPeriod"/>
            </a:pPr>
            <a:r>
              <a:rPr lang="en-US" sz="2800" dirty="0">
                <a:cs typeface="Calibri"/>
              </a:rPr>
              <a:t>Fund projects that can be completed in the allotted time</a:t>
            </a:r>
          </a:p>
          <a:p>
            <a:pPr marL="971550" lvl="1" indent="-514350">
              <a:buFont typeface="+mj-lt"/>
              <a:buAutoNum type="arabicPeriod"/>
            </a:pPr>
            <a:r>
              <a:rPr lang="en-US" sz="2800" dirty="0">
                <a:cs typeface="Calibri"/>
              </a:rPr>
              <a:t>Fund a variety of project types</a:t>
            </a:r>
          </a:p>
          <a:p>
            <a:pPr marL="971550" lvl="1" indent="-514350">
              <a:buFont typeface="+mj-lt"/>
              <a:buAutoNum type="arabicPeriod"/>
            </a:pPr>
            <a:r>
              <a:rPr lang="en-US" sz="2800" dirty="0">
                <a:cs typeface="Calibri"/>
              </a:rPr>
              <a:t>Make sure you know how much money you need to spend (use GIS)</a:t>
            </a:r>
          </a:p>
          <a:p>
            <a:pPr marL="971550" lvl="1" indent="-514350">
              <a:buFont typeface="+mj-lt"/>
              <a:buAutoNum type="arabicPeriod"/>
            </a:pPr>
            <a:r>
              <a:rPr lang="en-US" sz="2800" dirty="0">
                <a:cs typeface="Calibri"/>
              </a:rPr>
              <a:t>Budget well so you don’t have extra money leftover</a:t>
            </a:r>
          </a:p>
          <a:p>
            <a:pPr marL="971550" lvl="1" indent="-514350">
              <a:buFont typeface="+mj-lt"/>
              <a:buAutoNum type="arabicPeriod"/>
            </a:pPr>
            <a:r>
              <a:rPr lang="en-US" sz="2800" dirty="0">
                <a:cs typeface="Calibri"/>
              </a:rPr>
              <a:t>If anything comes in underbudget, reallocate that funding ASAP</a:t>
            </a:r>
          </a:p>
          <a:p>
            <a:pPr lvl="1"/>
            <a:endParaRPr lang="en-US" sz="2800" dirty="0">
              <a:cs typeface="Calibri"/>
            </a:endParaRPr>
          </a:p>
          <a:p>
            <a:pPr lvl="1"/>
            <a:endParaRPr lang="en-US" sz="3200" dirty="0">
              <a:cs typeface="Calibri"/>
            </a:endParaRPr>
          </a:p>
          <a:p>
            <a:pPr lvl="1"/>
            <a:endParaRPr lang="en-US" sz="2800" dirty="0">
              <a:cs typeface="Calibri"/>
            </a:endParaRPr>
          </a:p>
          <a:p>
            <a:pPr lvl="1"/>
            <a:endParaRPr lang="en-US" sz="2800" dirty="0">
              <a:cs typeface="Calibri"/>
            </a:endParaRPr>
          </a:p>
          <a:p>
            <a:endParaRPr lang="en-US" sz="2800" dirty="0">
              <a:cs typeface="Calibri"/>
            </a:endParaRPr>
          </a:p>
          <a:p>
            <a:endParaRPr lang="en-US" sz="3200" dirty="0">
              <a:cs typeface="Calibri"/>
            </a:endParaRPr>
          </a:p>
          <a:p>
            <a:endParaRPr lang="en-US" sz="3200" dirty="0">
              <a:cs typeface="Calibri"/>
            </a:endParaRPr>
          </a:p>
          <a:p>
            <a:endParaRPr lang="en-US" sz="2800" dirty="0">
              <a:cs typeface="Calibri"/>
            </a:endParaRPr>
          </a:p>
          <a:p>
            <a:pPr lvl="1"/>
            <a:endParaRPr lang="en-US" dirty="0">
              <a:cs typeface="Calibri"/>
            </a:endParaRPr>
          </a:p>
          <a:p>
            <a:endParaRPr lang="en-US" dirty="0">
              <a:cs typeface="Calibri"/>
            </a:endParaRPr>
          </a:p>
          <a:p>
            <a:pPr marL="0" indent="0">
              <a:buNone/>
            </a:pPr>
            <a:endParaRPr lang="en-US" dirty="0">
              <a:solidFill>
                <a:srgbClr val="FF0000"/>
              </a:solidFill>
              <a:cs typeface="Calibri"/>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3.3.4: Spending Requirements</a:t>
            </a:r>
          </a:p>
        </p:txBody>
      </p:sp>
    </p:spTree>
    <p:extLst>
      <p:ext uri="{BB962C8B-B14F-4D97-AF65-F5344CB8AC3E}">
        <p14:creationId xmlns:p14="http://schemas.microsoft.com/office/powerpoint/2010/main" val="38942815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0" y="1325274"/>
            <a:ext cx="7102497" cy="4860372"/>
          </a:xfrm>
        </p:spPr>
        <p:txBody>
          <a:bodyPr vert="horz" lIns="91440" tIns="45720" rIns="91440" bIns="45720" rtlCol="0" anchor="t">
            <a:normAutofit fontScale="92500" lnSpcReduction="10000"/>
          </a:bodyPr>
          <a:lstStyle/>
          <a:p>
            <a:pPr marL="0" indent="0">
              <a:buNone/>
            </a:pPr>
            <a:r>
              <a:rPr lang="en-US" sz="3500" b="1" u="sng" dirty="0">
                <a:cs typeface="Calibri"/>
              </a:rPr>
              <a:t>Communication</a:t>
            </a:r>
          </a:p>
          <a:p>
            <a:r>
              <a:rPr lang="en-US" sz="2800" dirty="0">
                <a:cs typeface="Calibri"/>
              </a:rPr>
              <a:t>Discuss DGLVR requirements:</a:t>
            </a:r>
          </a:p>
          <a:p>
            <a:pPr marL="457200" indent="-457200">
              <a:buFont typeface="Arial" panose="020B0604020202020204" pitchFamily="34" charset="0"/>
              <a:buChar char="•"/>
            </a:pPr>
            <a:r>
              <a:rPr lang="en-US" sz="2800" dirty="0">
                <a:cs typeface="Calibri"/>
              </a:rPr>
              <a:t>Frequently </a:t>
            </a:r>
          </a:p>
          <a:p>
            <a:pPr marL="914400" lvl="1" indent="-457200">
              <a:buFont typeface="Arial" panose="020B0604020202020204" pitchFamily="34" charset="0"/>
              <a:buChar char="•"/>
            </a:pPr>
            <a:r>
              <a:rPr lang="en-US" sz="2800" dirty="0">
                <a:cs typeface="Calibri"/>
              </a:rPr>
              <a:t>At each stage of the project</a:t>
            </a:r>
            <a:endParaRPr lang="en-US" sz="3600" dirty="0">
              <a:cs typeface="Calibri"/>
            </a:endParaRPr>
          </a:p>
          <a:p>
            <a:pPr marL="914400" lvl="1" indent="-457200">
              <a:buFont typeface="Arial" panose="020B0604020202020204" pitchFamily="34" charset="0"/>
              <a:buChar char="•"/>
            </a:pPr>
            <a:r>
              <a:rPr lang="en-US" sz="2800" dirty="0">
                <a:cs typeface="Calibri"/>
              </a:rPr>
              <a:t>When new people get involved in the project</a:t>
            </a:r>
          </a:p>
          <a:p>
            <a:pPr marL="457200" indent="-457200">
              <a:buFont typeface="Arial" panose="020B0604020202020204" pitchFamily="34" charset="0"/>
              <a:buChar char="•"/>
            </a:pPr>
            <a:r>
              <a:rPr lang="en-US" sz="2800" dirty="0">
                <a:cs typeface="Calibri"/>
              </a:rPr>
              <a:t>With all relevant parties</a:t>
            </a:r>
          </a:p>
          <a:p>
            <a:pPr marL="914400" lvl="1" indent="-457200">
              <a:buFont typeface="Arial" panose="020B0604020202020204" pitchFamily="34" charset="0"/>
              <a:buChar char="•"/>
            </a:pPr>
            <a:r>
              <a:rPr lang="en-US" sz="2800" dirty="0">
                <a:cs typeface="Calibri"/>
              </a:rPr>
              <a:t>grant recipients, landowners, engineer, permit reviewer, contractor, etc.</a:t>
            </a:r>
          </a:p>
          <a:p>
            <a:pPr marL="457200" indent="-457200">
              <a:buFont typeface="Arial" panose="020B0604020202020204" pitchFamily="34" charset="0"/>
              <a:buChar char="•"/>
            </a:pPr>
            <a:r>
              <a:rPr lang="en-US" sz="2800" dirty="0">
                <a:cs typeface="Calibri"/>
              </a:rPr>
              <a:t>In an effective format</a:t>
            </a:r>
          </a:p>
          <a:p>
            <a:pPr marL="914400" lvl="1" indent="-457200">
              <a:buFont typeface="Arial" panose="020B0604020202020204" pitchFamily="34" charset="0"/>
              <a:buChar char="•"/>
            </a:pPr>
            <a:r>
              <a:rPr lang="en-US" sz="2800" dirty="0">
                <a:cs typeface="Calibri"/>
              </a:rPr>
              <a:t>In person or on the phone</a:t>
            </a:r>
          </a:p>
          <a:p>
            <a:pPr marL="914400" lvl="1" indent="-457200">
              <a:buFont typeface="Arial" panose="020B0604020202020204" pitchFamily="34" charset="0"/>
              <a:buChar char="•"/>
            </a:pPr>
            <a:r>
              <a:rPr lang="en-US" sz="2800" dirty="0">
                <a:cs typeface="Calibri"/>
              </a:rPr>
              <a:t>Provide key info in writing </a:t>
            </a:r>
          </a:p>
          <a:p>
            <a:pPr marL="971550" lvl="1" indent="-514350">
              <a:buFont typeface="+mj-lt"/>
              <a:buAutoNum type="arabicPeriod"/>
            </a:pPr>
            <a:endParaRPr lang="en-US" sz="2800" dirty="0">
              <a:cs typeface="Calibri"/>
            </a:endParaRPr>
          </a:p>
          <a:p>
            <a:pPr lvl="1"/>
            <a:endParaRPr lang="en-US" sz="3200" dirty="0">
              <a:cs typeface="Calibri"/>
            </a:endParaRPr>
          </a:p>
          <a:p>
            <a:pPr lvl="1"/>
            <a:endParaRPr lang="en-US" sz="2800" dirty="0">
              <a:cs typeface="Calibri"/>
            </a:endParaRPr>
          </a:p>
          <a:p>
            <a:pPr lvl="1"/>
            <a:endParaRPr lang="en-US" sz="2800" dirty="0">
              <a:cs typeface="Calibri"/>
            </a:endParaRPr>
          </a:p>
          <a:p>
            <a:endParaRPr lang="en-US" sz="2800" dirty="0">
              <a:cs typeface="Calibri"/>
            </a:endParaRPr>
          </a:p>
          <a:p>
            <a:endParaRPr lang="en-US" sz="3200" dirty="0">
              <a:cs typeface="Calibri"/>
            </a:endParaRPr>
          </a:p>
          <a:p>
            <a:endParaRPr lang="en-US" sz="3200" dirty="0">
              <a:cs typeface="Calibri"/>
            </a:endParaRPr>
          </a:p>
          <a:p>
            <a:endParaRPr lang="en-US" sz="2800" dirty="0">
              <a:cs typeface="Calibri"/>
            </a:endParaRPr>
          </a:p>
          <a:p>
            <a:pPr lvl="1"/>
            <a:endParaRPr lang="en-US" dirty="0">
              <a:cs typeface="Calibri"/>
            </a:endParaRPr>
          </a:p>
          <a:p>
            <a:endParaRPr lang="en-US" dirty="0">
              <a:cs typeface="Calibri"/>
            </a:endParaRPr>
          </a:p>
          <a:p>
            <a:pPr marL="0" indent="0">
              <a:buNone/>
            </a:pPr>
            <a:endParaRPr lang="en-US" dirty="0">
              <a:solidFill>
                <a:srgbClr val="FF0000"/>
              </a:solidFill>
              <a:cs typeface="Calibri"/>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3.3.4: Spending Requirements</a:t>
            </a:r>
          </a:p>
        </p:txBody>
      </p:sp>
      <p:pic>
        <p:nvPicPr>
          <p:cNvPr id="5" name="Picture 4">
            <a:extLst>
              <a:ext uri="{FF2B5EF4-FFF2-40B4-BE49-F238E27FC236}">
                <a16:creationId xmlns:a16="http://schemas.microsoft.com/office/drawing/2014/main" id="{9971FC7D-2729-7EDE-1507-EF463427244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980254" y="1479560"/>
            <a:ext cx="4215565" cy="45958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12068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1" y="1325274"/>
            <a:ext cx="7223556" cy="4727559"/>
          </a:xfrm>
        </p:spPr>
        <p:txBody>
          <a:bodyPr vert="horz" lIns="91440" tIns="45720" rIns="91440" bIns="45720" rtlCol="0" anchor="t">
            <a:normAutofit/>
          </a:bodyPr>
          <a:lstStyle/>
          <a:p>
            <a:r>
              <a:rPr lang="en-US" sz="2400" b="1" dirty="0"/>
              <a:t>1991:</a:t>
            </a:r>
            <a:r>
              <a:rPr lang="en-US" sz="2400" dirty="0"/>
              <a:t> Trout Unlimited (TU) brought the problem of unpaved road runoff into the spotlight</a:t>
            </a:r>
          </a:p>
          <a:p>
            <a:r>
              <a:rPr lang="en-US" sz="2400" b="1" dirty="0"/>
              <a:t>1993:</a:t>
            </a:r>
            <a:r>
              <a:rPr lang="en-US" sz="2400" dirty="0"/>
              <a:t> A Task Force on Dirt and Gravel Roads was created</a:t>
            </a:r>
          </a:p>
          <a:p>
            <a:r>
              <a:rPr lang="en-US" sz="2400" b="1" dirty="0"/>
              <a:t>1996-98:</a:t>
            </a:r>
            <a:r>
              <a:rPr lang="en-US" sz="2400" dirty="0"/>
              <a:t> TU volunteers identified 900+ pollution sites on dirt and gravel roads (focus on HQ and EV watersheds)</a:t>
            </a:r>
          </a:p>
          <a:p>
            <a:r>
              <a:rPr lang="en-US" sz="2400" b="1" dirty="0"/>
              <a:t>1997: </a:t>
            </a:r>
            <a:r>
              <a:rPr lang="en-US" sz="2400" dirty="0"/>
              <a:t>Dirt and Gravel Road Maintenance Program created </a:t>
            </a:r>
          </a:p>
          <a:p>
            <a:pPr lvl="1"/>
            <a:r>
              <a:rPr lang="en-US" sz="2000" dirty="0"/>
              <a:t>A law was enacted to establish the program: Section 9106 of the PA Vehicle Code</a:t>
            </a:r>
          </a:p>
          <a:p>
            <a:endParaRPr lang="en-US" dirty="0">
              <a:cs typeface="Calibri"/>
            </a:endParaRPr>
          </a:p>
          <a:p>
            <a:pPr marL="0" indent="0">
              <a:buNone/>
            </a:pPr>
            <a:endParaRPr lang="en-US" dirty="0">
              <a:solidFill>
                <a:srgbClr val="FF0000"/>
              </a:solidFill>
              <a:cs typeface="Calibri"/>
            </a:endParaRP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cs typeface="Calibri Light"/>
              </a:rPr>
              <a:t>DGLVR Program History</a:t>
            </a: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pic>
        <p:nvPicPr>
          <p:cNvPr id="3" name="Picture 2">
            <a:extLst>
              <a:ext uri="{FF2B5EF4-FFF2-40B4-BE49-F238E27FC236}">
                <a16:creationId xmlns:a16="http://schemas.microsoft.com/office/drawing/2014/main" id="{F8384680-01B9-021B-87A3-7863BBD03F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19388" y="2074410"/>
            <a:ext cx="4221690" cy="31662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939E0AEF-DE78-629E-F6DB-AE167024D7C9}"/>
              </a:ext>
            </a:extLst>
          </p:cNvPr>
          <p:cNvSpPr txBox="1"/>
          <p:nvPr/>
        </p:nvSpPr>
        <p:spPr>
          <a:xfrm>
            <a:off x="227189" y="6232215"/>
            <a:ext cx="6531604" cy="300082"/>
          </a:xfrm>
          <a:prstGeom prst="rect">
            <a:avLst/>
          </a:prstGeom>
          <a:noFill/>
        </p:spPr>
        <p:txBody>
          <a:bodyPr wrap="square" rtlCol="0">
            <a:spAutoFit/>
          </a:bodyPr>
          <a:lstStyle/>
          <a:p>
            <a:pPr defTabSz="685800"/>
            <a:r>
              <a:rPr lang="en-US" sz="1350" dirty="0">
                <a:solidFill>
                  <a:prstClr val="black"/>
                </a:solidFill>
                <a:latin typeface="Calibri" panose="020F0502020204030204"/>
                <a:hlinkClick r:id="rId4"/>
              </a:rPr>
              <a:t>https://commons.wikimedia.org/wiki/File:Fly_fishing_on_the_South_Santiam.jpg</a:t>
            </a:r>
            <a:r>
              <a:rPr lang="en-US" sz="1350" dirty="0">
                <a:solidFill>
                  <a:prstClr val="black"/>
                </a:solidFill>
                <a:latin typeface="Calibri" panose="020F0502020204030204"/>
              </a:rPr>
              <a:t> </a:t>
            </a:r>
          </a:p>
        </p:txBody>
      </p:sp>
    </p:spTree>
    <p:extLst>
      <p:ext uri="{BB962C8B-B14F-4D97-AF65-F5344CB8AC3E}">
        <p14:creationId xmlns:p14="http://schemas.microsoft.com/office/powerpoint/2010/main" val="25966172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0" y="1325274"/>
            <a:ext cx="9408463" cy="4727559"/>
          </a:xfrm>
        </p:spPr>
        <p:txBody>
          <a:bodyPr vert="horz" lIns="91440" tIns="45720" rIns="91440" bIns="45720" rtlCol="0" anchor="t">
            <a:normAutofit/>
          </a:bodyPr>
          <a:lstStyle/>
          <a:p>
            <a:r>
              <a:rPr lang="en-US" dirty="0"/>
              <a:t>Recorded webinars at </a:t>
            </a:r>
            <a:r>
              <a:rPr lang="en-US" sz="2400" dirty="0">
                <a:hlinkClick r:id="rId2"/>
              </a:rPr>
              <a:t>https://dirtandgravel.psu.edu/education-training/webinars/past-webinars/</a:t>
            </a:r>
            <a:r>
              <a:rPr lang="en-US" sz="2400" dirty="0"/>
              <a:t> </a:t>
            </a:r>
            <a:endParaRPr lang="en-US" dirty="0"/>
          </a:p>
          <a:p>
            <a:pPr lvl="1"/>
            <a:r>
              <a:rPr lang="en-US" sz="2800" b="1" dirty="0"/>
              <a:t>April 25, 2024: Tips For Keeping Up With Spending Requirements</a:t>
            </a:r>
          </a:p>
          <a:p>
            <a:pPr lvl="1"/>
            <a:r>
              <a:rPr lang="en-US" sz="2800" b="1" dirty="0"/>
              <a:t>July 6, 2023: End of FY Guidance and Discussion</a:t>
            </a:r>
          </a:p>
          <a:p>
            <a:pPr lvl="1"/>
            <a:r>
              <a:rPr lang="en-US" sz="2800" b="1" dirty="0"/>
              <a:t>Dec 14, 2023: DGLVR Spending Update and Annual Summary Report Refresher</a:t>
            </a:r>
          </a:p>
          <a:p>
            <a:r>
              <a:rPr lang="en-US" dirty="0"/>
              <a:t>Financial training – more details later</a:t>
            </a:r>
          </a:p>
          <a:p>
            <a:pPr marL="0" indent="0">
              <a:buNone/>
            </a:pPr>
            <a:endParaRPr lang="en-US" sz="2800" dirty="0">
              <a:cs typeface="Calibri"/>
            </a:endParaRPr>
          </a:p>
          <a:p>
            <a:endParaRPr lang="en-US" sz="3200" dirty="0">
              <a:cs typeface="Calibri"/>
            </a:endParaRPr>
          </a:p>
          <a:p>
            <a:endParaRPr lang="en-US" sz="3200" dirty="0">
              <a:cs typeface="Calibri"/>
            </a:endParaRPr>
          </a:p>
          <a:p>
            <a:endParaRPr lang="en-US" sz="2800" dirty="0">
              <a:cs typeface="Calibri"/>
            </a:endParaRPr>
          </a:p>
          <a:p>
            <a:pPr lvl="1"/>
            <a:endParaRPr lang="en-US" dirty="0">
              <a:cs typeface="Calibri"/>
            </a:endParaRPr>
          </a:p>
          <a:p>
            <a:endParaRPr lang="en-US" dirty="0">
              <a:cs typeface="Calibri"/>
            </a:endParaRPr>
          </a:p>
          <a:p>
            <a:pPr marL="0" indent="0">
              <a:buNone/>
            </a:pPr>
            <a:endParaRPr lang="en-US" dirty="0">
              <a:solidFill>
                <a:srgbClr val="FF0000"/>
              </a:solidFill>
              <a:cs typeface="Calibri"/>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3.3.4: Spending Requirements</a:t>
            </a:r>
          </a:p>
        </p:txBody>
      </p:sp>
    </p:spTree>
    <p:extLst>
      <p:ext uri="{BB962C8B-B14F-4D97-AF65-F5344CB8AC3E}">
        <p14:creationId xmlns:p14="http://schemas.microsoft.com/office/powerpoint/2010/main" val="39104825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dirty="0">
              <a:solidFill>
                <a:schemeClr val="lt1"/>
              </a:solidFill>
              <a:latin typeface="+mn-lt"/>
              <a:ea typeface="+mn-ea"/>
              <a:cs typeface="Calibri"/>
            </a:endParaRPr>
          </a:p>
        </p:txBody>
      </p:sp>
      <p:sp>
        <p:nvSpPr>
          <p:cNvPr id="7" name="Rectangle 6">
            <a:extLst>
              <a:ext uri="{FF2B5EF4-FFF2-40B4-BE49-F238E27FC236}">
                <a16:creationId xmlns:a16="http://schemas.microsoft.com/office/drawing/2014/main" id="{B705A18E-15D6-0951-2851-71E55127C96F}"/>
              </a:ext>
            </a:extLst>
          </p:cNvPr>
          <p:cNvSpPr/>
          <p:nvPr/>
        </p:nvSpPr>
        <p:spPr>
          <a:xfrm>
            <a:off x="295833" y="6570195"/>
            <a:ext cx="9208008" cy="276999"/>
          </a:xfrm>
          <a:prstGeom prst="rect">
            <a:avLst/>
          </a:prstGeom>
          <a:solidFill>
            <a:schemeClr val="tx1"/>
          </a:solidFill>
        </p:spPr>
        <p:txBody>
          <a:bodyPr wrap="square">
            <a:spAutoFit/>
          </a:bodyPr>
          <a:lstStyle/>
          <a:p>
            <a:r>
              <a:rPr lang="en-US" sz="1200" dirty="0">
                <a:solidFill>
                  <a:schemeClr val="bg1"/>
                </a:solidFill>
              </a:rPr>
              <a:t>https://www.cartoonstock.com/directory/c/cheese_grader.asp</a:t>
            </a:r>
          </a:p>
        </p:txBody>
      </p:sp>
      <p:pic>
        <p:nvPicPr>
          <p:cNvPr id="8" name="Picture 7" descr="Diagram, engineering drawing&#10;&#10;Description automatically generated">
            <a:extLst>
              <a:ext uri="{FF2B5EF4-FFF2-40B4-BE49-F238E27FC236}">
                <a16:creationId xmlns:a16="http://schemas.microsoft.com/office/drawing/2014/main" id="{59F31B1E-8451-1930-4A90-1F949415A7B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524383" y="-11496"/>
            <a:ext cx="6693880" cy="6669335"/>
          </a:xfrm>
          <a:prstGeom prst="rect">
            <a:avLst/>
          </a:prstGeom>
        </p:spPr>
      </p:pic>
    </p:spTree>
    <p:extLst>
      <p:ext uri="{BB962C8B-B14F-4D97-AF65-F5344CB8AC3E}">
        <p14:creationId xmlns:p14="http://schemas.microsoft.com/office/powerpoint/2010/main" val="31568923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cs typeface="Calibri"/>
              </a:rPr>
              <a:t>Chapter 3: Conservation District Role</a:t>
            </a: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cs typeface="Calibri Light"/>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7773"/>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11" name="Subtitle 2">
            <a:extLst>
              <a:ext uri="{FF2B5EF4-FFF2-40B4-BE49-F238E27FC236}">
                <a16:creationId xmlns:a16="http://schemas.microsoft.com/office/drawing/2014/main" id="{14B63144-8C74-93FA-594E-C3E3277ECEAA}"/>
              </a:ext>
            </a:extLst>
          </p:cNvPr>
          <p:cNvSpPr txBox="1">
            <a:spLocks/>
          </p:cNvSpPr>
          <p:nvPr/>
        </p:nvSpPr>
        <p:spPr>
          <a:xfrm>
            <a:off x="471256" y="1175168"/>
            <a:ext cx="8229600" cy="4953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strike="sngStrike" dirty="0">
                <a:solidFill>
                  <a:schemeClr val="bg1">
                    <a:lumMod val="50000"/>
                  </a:schemeClr>
                </a:solidFill>
              </a:rPr>
              <a:t>3.1 CD Structure</a:t>
            </a:r>
          </a:p>
          <a:p>
            <a:r>
              <a:rPr lang="en-US" sz="1800" strike="sngStrike" dirty="0">
                <a:solidFill>
                  <a:schemeClr val="bg1">
                    <a:lumMod val="50000"/>
                  </a:schemeClr>
                </a:solidFill>
              </a:rPr>
              <a:t>3.2 Overview</a:t>
            </a:r>
          </a:p>
          <a:p>
            <a:r>
              <a:rPr lang="en-US" sz="2400" dirty="0">
                <a:solidFill>
                  <a:schemeClr val="bg1">
                    <a:lumMod val="50000"/>
                  </a:schemeClr>
                </a:solidFill>
              </a:rPr>
              <a:t>3.3</a:t>
            </a:r>
            <a:r>
              <a:rPr lang="en-US" sz="2400" baseline="0" dirty="0">
                <a:solidFill>
                  <a:schemeClr val="bg1">
                    <a:lumMod val="50000"/>
                  </a:schemeClr>
                </a:solidFill>
              </a:rPr>
              <a:t> Receiving Funds from SCC</a:t>
            </a:r>
          </a:p>
          <a:p>
            <a:r>
              <a:rPr lang="en-US" sz="2400" b="1" u="sng" dirty="0">
                <a:solidFill>
                  <a:schemeClr val="accent1"/>
                </a:solidFill>
              </a:rPr>
              <a:t>3.4 Accounting of funds at CD</a:t>
            </a:r>
          </a:p>
          <a:p>
            <a:r>
              <a:rPr lang="en-US" sz="2400" baseline="0" dirty="0"/>
              <a:t>3.5 Dispersing funds to Grant Recipients</a:t>
            </a:r>
          </a:p>
          <a:p>
            <a:r>
              <a:rPr lang="en-US" baseline="0" dirty="0"/>
              <a:t>3.6 CD Educational opportunities</a:t>
            </a:r>
          </a:p>
          <a:p>
            <a:r>
              <a:rPr lang="en-US" dirty="0"/>
              <a:t>3.7 Program Eligibility</a:t>
            </a:r>
          </a:p>
          <a:p>
            <a:r>
              <a:rPr lang="en-US" sz="4400" baseline="0" dirty="0"/>
              <a:t>3.8 Administering Projects</a:t>
            </a:r>
          </a:p>
          <a:p>
            <a:r>
              <a:rPr lang="en-US" sz="1800" dirty="0"/>
              <a:t>3.9 GIS System</a:t>
            </a:r>
          </a:p>
          <a:p>
            <a:r>
              <a:rPr lang="en-US" sz="1800" dirty="0"/>
              <a:t>3.10 Quarterly Reports</a:t>
            </a:r>
          </a:p>
          <a:p>
            <a:r>
              <a:rPr lang="en-US" sz="1800" dirty="0"/>
              <a:t>3.11 Annual Summary Reports</a:t>
            </a:r>
            <a:endParaRPr lang="en-US" sz="2400" dirty="0"/>
          </a:p>
        </p:txBody>
      </p:sp>
    </p:spTree>
    <p:extLst>
      <p:ext uri="{BB962C8B-B14F-4D97-AF65-F5344CB8AC3E}">
        <p14:creationId xmlns:p14="http://schemas.microsoft.com/office/powerpoint/2010/main" val="30640960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0" y="1325274"/>
            <a:ext cx="9408463" cy="4727559"/>
          </a:xfrm>
        </p:spPr>
        <p:txBody>
          <a:bodyPr vert="horz" lIns="91440" tIns="45720" rIns="91440" bIns="45720" rtlCol="0" anchor="t">
            <a:normAutofit/>
          </a:bodyPr>
          <a:lstStyle/>
          <a:p>
            <a:r>
              <a:rPr lang="en-US" dirty="0"/>
              <a:t>DGLVR funds must be in an interest-bearing Federal Deposit Insurance Corporation or equivalent insured account</a:t>
            </a:r>
          </a:p>
          <a:p>
            <a:pPr marL="0" indent="0">
              <a:buNone/>
            </a:pPr>
            <a:r>
              <a:rPr lang="en-US" sz="1200" dirty="0"/>
              <a:t>   </a:t>
            </a:r>
          </a:p>
          <a:p>
            <a:r>
              <a:rPr lang="en-US" dirty="0"/>
              <a:t>Districts must ensure that account balances in excess of $250,000 are also insured or otherwise collateralized</a:t>
            </a:r>
          </a:p>
          <a:p>
            <a:pPr marL="0" indent="0">
              <a:buNone/>
            </a:pPr>
            <a:r>
              <a:rPr lang="en-US" sz="1200" dirty="0"/>
              <a:t>    </a:t>
            </a:r>
          </a:p>
          <a:p>
            <a:r>
              <a:rPr lang="en-US" dirty="0"/>
              <a:t>District records relating to the DGLVR Program must be kept for a minimum of </a:t>
            </a:r>
            <a:r>
              <a:rPr lang="en-US" u="sng" dirty="0"/>
              <a:t>7 years</a:t>
            </a:r>
            <a:endParaRPr lang="en-US" dirty="0"/>
          </a:p>
          <a:p>
            <a:pPr marL="0" indent="0">
              <a:buNone/>
            </a:pPr>
            <a:endParaRPr lang="en-US" sz="2800" dirty="0">
              <a:cs typeface="Calibri"/>
            </a:endParaRPr>
          </a:p>
          <a:p>
            <a:endParaRPr lang="en-US" sz="3200" dirty="0">
              <a:cs typeface="Calibri"/>
            </a:endParaRPr>
          </a:p>
          <a:p>
            <a:endParaRPr lang="en-US" sz="3200" dirty="0">
              <a:cs typeface="Calibri"/>
            </a:endParaRPr>
          </a:p>
          <a:p>
            <a:endParaRPr lang="en-US" sz="2800" dirty="0">
              <a:cs typeface="Calibri"/>
            </a:endParaRPr>
          </a:p>
          <a:p>
            <a:pPr lvl="1"/>
            <a:endParaRPr lang="en-US" dirty="0">
              <a:cs typeface="Calibri"/>
            </a:endParaRPr>
          </a:p>
          <a:p>
            <a:endParaRPr lang="en-US" dirty="0">
              <a:cs typeface="Calibri"/>
            </a:endParaRPr>
          </a:p>
          <a:p>
            <a:pPr marL="0" indent="0">
              <a:buNone/>
            </a:pPr>
            <a:endParaRPr lang="en-US" dirty="0">
              <a:solidFill>
                <a:srgbClr val="FF0000"/>
              </a:solidFill>
              <a:cs typeface="Calibri"/>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3.4.1: Separate Accounting</a:t>
            </a:r>
          </a:p>
        </p:txBody>
      </p:sp>
    </p:spTree>
    <p:extLst>
      <p:ext uri="{BB962C8B-B14F-4D97-AF65-F5344CB8AC3E}">
        <p14:creationId xmlns:p14="http://schemas.microsoft.com/office/powerpoint/2010/main" val="110973145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0" y="1325274"/>
            <a:ext cx="9408463" cy="4727559"/>
          </a:xfrm>
        </p:spPr>
        <p:txBody>
          <a:bodyPr vert="horz" lIns="91440" tIns="45720" rIns="91440" bIns="45720" rtlCol="0" anchor="t">
            <a:normAutofit/>
          </a:bodyPr>
          <a:lstStyle/>
          <a:p>
            <a:pPr marL="0" indent="0">
              <a:buNone/>
            </a:pPr>
            <a:r>
              <a:rPr lang="en-US" b="1" u="sng" dirty="0"/>
              <a:t>Separate Accounting:</a:t>
            </a:r>
            <a:endParaRPr lang="en-US" dirty="0"/>
          </a:p>
          <a:p>
            <a:r>
              <a:rPr lang="en-US" dirty="0"/>
              <a:t>Dirt and Gravel Roads funds </a:t>
            </a:r>
            <a:r>
              <a:rPr lang="en-US" sz="2000" dirty="0"/>
              <a:t>(Project, Admin, and Edu)</a:t>
            </a:r>
            <a:endParaRPr lang="en-US" dirty="0"/>
          </a:p>
          <a:p>
            <a:pPr lvl="1"/>
            <a:r>
              <a:rPr lang="en-US" dirty="0"/>
              <a:t>to be used solely for Dirt and Gravel Road Program expenses</a:t>
            </a:r>
          </a:p>
          <a:p>
            <a:pPr lvl="1"/>
            <a:r>
              <a:rPr lang="en-US" dirty="0"/>
              <a:t>must be accounted for separate from the Low Volume Roads funds</a:t>
            </a:r>
          </a:p>
          <a:p>
            <a:r>
              <a:rPr lang="en-US" dirty="0"/>
              <a:t>Low Volume Roads funds </a:t>
            </a:r>
            <a:r>
              <a:rPr lang="en-US" sz="2000" dirty="0"/>
              <a:t>(Project, Admin, and Edu)</a:t>
            </a:r>
          </a:p>
          <a:p>
            <a:pPr lvl="1"/>
            <a:r>
              <a:rPr lang="en-US" dirty="0"/>
              <a:t>to be used solely for Low Volume Road Program expenses</a:t>
            </a:r>
          </a:p>
          <a:p>
            <a:pPr lvl="1"/>
            <a:r>
              <a:rPr lang="en-US" dirty="0"/>
              <a:t>must be accounted for separate from the Low Volume Roads funds</a:t>
            </a:r>
          </a:p>
          <a:p>
            <a:pPr marL="0" indent="0">
              <a:buNone/>
            </a:pPr>
            <a:endParaRPr lang="en-US" sz="2800" dirty="0">
              <a:cs typeface="Calibri"/>
            </a:endParaRPr>
          </a:p>
          <a:p>
            <a:endParaRPr lang="en-US" sz="3200" dirty="0">
              <a:cs typeface="Calibri"/>
            </a:endParaRPr>
          </a:p>
          <a:p>
            <a:endParaRPr lang="en-US" sz="3200" dirty="0">
              <a:cs typeface="Calibri"/>
            </a:endParaRPr>
          </a:p>
          <a:p>
            <a:endParaRPr lang="en-US" sz="2800" dirty="0">
              <a:cs typeface="Calibri"/>
            </a:endParaRPr>
          </a:p>
          <a:p>
            <a:pPr lvl="1"/>
            <a:endParaRPr lang="en-US" dirty="0">
              <a:cs typeface="Calibri"/>
            </a:endParaRPr>
          </a:p>
          <a:p>
            <a:endParaRPr lang="en-US" dirty="0">
              <a:cs typeface="Calibri"/>
            </a:endParaRPr>
          </a:p>
          <a:p>
            <a:pPr marL="0" indent="0">
              <a:buNone/>
            </a:pPr>
            <a:endParaRPr lang="en-US" dirty="0">
              <a:solidFill>
                <a:srgbClr val="FF0000"/>
              </a:solidFill>
              <a:cs typeface="Calibri"/>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3.4.1: Separate Accounting</a:t>
            </a:r>
          </a:p>
        </p:txBody>
      </p:sp>
    </p:spTree>
    <p:extLst>
      <p:ext uri="{BB962C8B-B14F-4D97-AF65-F5344CB8AC3E}">
        <p14:creationId xmlns:p14="http://schemas.microsoft.com/office/powerpoint/2010/main" val="4914280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0" y="1325274"/>
            <a:ext cx="9408463" cy="4727559"/>
          </a:xfrm>
        </p:spPr>
        <p:txBody>
          <a:bodyPr vert="horz" lIns="91440" tIns="45720" rIns="91440" bIns="45720" rtlCol="0" anchor="t">
            <a:normAutofit/>
          </a:bodyPr>
          <a:lstStyle/>
          <a:p>
            <a:pPr marL="0" indent="0">
              <a:buNone/>
            </a:pPr>
            <a:r>
              <a:rPr lang="en-US" sz="2800" dirty="0"/>
              <a:t>Categories of income and expenses to track are in the quarterly report</a:t>
            </a:r>
          </a:p>
          <a:p>
            <a:pPr marL="0" indent="0">
              <a:buNone/>
            </a:pPr>
            <a:endParaRPr lang="en-US" sz="2800" dirty="0">
              <a:cs typeface="Calibri"/>
            </a:endParaRPr>
          </a:p>
          <a:p>
            <a:pPr marL="0" indent="0">
              <a:buNone/>
            </a:pPr>
            <a:endParaRPr lang="en-US" sz="3200" dirty="0">
              <a:cs typeface="Calibri"/>
            </a:endParaRPr>
          </a:p>
          <a:p>
            <a:endParaRPr lang="en-US" sz="3200" dirty="0">
              <a:cs typeface="Calibri"/>
            </a:endParaRPr>
          </a:p>
          <a:p>
            <a:endParaRPr lang="en-US" sz="2800" dirty="0">
              <a:cs typeface="Calibri"/>
            </a:endParaRPr>
          </a:p>
          <a:p>
            <a:pPr lvl="1"/>
            <a:endParaRPr lang="en-US" dirty="0">
              <a:cs typeface="Calibri"/>
            </a:endParaRPr>
          </a:p>
          <a:p>
            <a:endParaRPr lang="en-US" dirty="0">
              <a:cs typeface="Calibri"/>
            </a:endParaRPr>
          </a:p>
          <a:p>
            <a:pPr marL="0" indent="0">
              <a:buNone/>
            </a:pPr>
            <a:endParaRPr lang="en-US" dirty="0">
              <a:solidFill>
                <a:srgbClr val="FF0000"/>
              </a:solidFill>
              <a:cs typeface="Calibri"/>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3.4.1: Separate Accounting</a:t>
            </a:r>
          </a:p>
        </p:txBody>
      </p:sp>
      <p:pic>
        <p:nvPicPr>
          <p:cNvPr id="4" name="Picture 3">
            <a:extLst>
              <a:ext uri="{FF2B5EF4-FFF2-40B4-BE49-F238E27FC236}">
                <a16:creationId xmlns:a16="http://schemas.microsoft.com/office/drawing/2014/main" id="{D84A57D1-B0A4-A6D0-69B6-2B5EAF2BE20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62842" y="1885965"/>
            <a:ext cx="8265046" cy="4808709"/>
          </a:xfrm>
          <a:prstGeom prst="rect">
            <a:avLst/>
          </a:prstGeom>
        </p:spPr>
      </p:pic>
      <p:sp>
        <p:nvSpPr>
          <p:cNvPr id="5" name="Rectangle 4">
            <a:extLst>
              <a:ext uri="{FF2B5EF4-FFF2-40B4-BE49-F238E27FC236}">
                <a16:creationId xmlns:a16="http://schemas.microsoft.com/office/drawing/2014/main" id="{40CB245A-EFAB-BA17-D87D-EF055FED1F39}"/>
              </a:ext>
            </a:extLst>
          </p:cNvPr>
          <p:cNvSpPr/>
          <p:nvPr/>
        </p:nvSpPr>
        <p:spPr>
          <a:xfrm>
            <a:off x="2161308" y="3309301"/>
            <a:ext cx="7130473" cy="15859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5DC4FF96-7BC0-C1C2-1A0E-376B226ADCC9}"/>
              </a:ext>
            </a:extLst>
          </p:cNvPr>
          <p:cNvGrpSpPr/>
          <p:nvPr/>
        </p:nvGrpSpPr>
        <p:grpSpPr>
          <a:xfrm>
            <a:off x="5148943" y="3582951"/>
            <a:ext cx="2071524" cy="1101572"/>
            <a:chOff x="3776994" y="1979613"/>
            <a:chExt cx="2762685" cy="1469110"/>
          </a:xfrm>
        </p:grpSpPr>
        <p:grpSp>
          <p:nvGrpSpPr>
            <p:cNvPr id="8" name="Group 7">
              <a:extLst>
                <a:ext uri="{FF2B5EF4-FFF2-40B4-BE49-F238E27FC236}">
                  <a16:creationId xmlns:a16="http://schemas.microsoft.com/office/drawing/2014/main" id="{8A26AAFD-94EE-B141-BA7F-FED8F30D14FF}"/>
                </a:ext>
              </a:extLst>
            </p:cNvPr>
            <p:cNvGrpSpPr/>
            <p:nvPr/>
          </p:nvGrpSpPr>
          <p:grpSpPr>
            <a:xfrm>
              <a:off x="3776994" y="1979613"/>
              <a:ext cx="2010158" cy="1469109"/>
              <a:chOff x="3791743" y="1929485"/>
              <a:chExt cx="2010158" cy="1469109"/>
            </a:xfrm>
          </p:grpSpPr>
          <p:cxnSp>
            <p:nvCxnSpPr>
              <p:cNvPr id="11" name="Straight Arrow Connector 10">
                <a:extLst>
                  <a:ext uri="{FF2B5EF4-FFF2-40B4-BE49-F238E27FC236}">
                    <a16:creationId xmlns:a16="http://schemas.microsoft.com/office/drawing/2014/main" id="{E5135EA2-7743-03F7-8617-B5D32C1AC3C5}"/>
                  </a:ext>
                </a:extLst>
              </p:cNvPr>
              <p:cNvCxnSpPr>
                <a:cxnSpLocks/>
              </p:cNvCxnSpPr>
              <p:nvPr/>
            </p:nvCxnSpPr>
            <p:spPr>
              <a:xfrm flipH="1">
                <a:off x="3791743" y="3160881"/>
                <a:ext cx="462153" cy="23771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3AEB834-DFA8-76EA-F63B-7CC99F479FA5}"/>
                  </a:ext>
                </a:extLst>
              </p:cNvPr>
              <p:cNvSpPr txBox="1"/>
              <p:nvPr/>
            </p:nvSpPr>
            <p:spPr>
              <a:xfrm>
                <a:off x="4341889" y="1929485"/>
                <a:ext cx="1460012" cy="1231397"/>
              </a:xfrm>
              <a:prstGeom prst="rect">
                <a:avLst/>
              </a:prstGeom>
              <a:solidFill>
                <a:srgbClr val="DDDDDD">
                  <a:alpha val="85490"/>
                </a:srgbClr>
              </a:solidFill>
            </p:spPr>
            <p:txBody>
              <a:bodyPr wrap="square" rtlCol="0">
                <a:spAutoFit/>
              </a:bodyPr>
              <a:lstStyle/>
              <a:p>
                <a:pPr algn="ctr"/>
                <a:r>
                  <a:rPr lang="en-US" b="1" dirty="0">
                    <a:solidFill>
                      <a:srgbClr val="FF0000"/>
                    </a:solidFill>
                  </a:rPr>
                  <a:t>“Other”</a:t>
                </a:r>
              </a:p>
              <a:p>
                <a:pPr algn="ctr"/>
                <a:r>
                  <a:rPr lang="en-US" b="1" dirty="0">
                    <a:solidFill>
                      <a:srgbClr val="FF0000"/>
                    </a:solidFill>
                  </a:rPr>
                  <a:t>Should be rare</a:t>
                </a:r>
              </a:p>
            </p:txBody>
          </p:sp>
        </p:grpSp>
        <p:cxnSp>
          <p:nvCxnSpPr>
            <p:cNvPr id="9" name="Straight Arrow Connector 8">
              <a:extLst>
                <a:ext uri="{FF2B5EF4-FFF2-40B4-BE49-F238E27FC236}">
                  <a16:creationId xmlns:a16="http://schemas.microsoft.com/office/drawing/2014/main" id="{69894A78-0FB8-65B1-A50B-12CE445A3C91}"/>
                </a:ext>
              </a:extLst>
            </p:cNvPr>
            <p:cNvCxnSpPr>
              <a:cxnSpLocks/>
            </p:cNvCxnSpPr>
            <p:nvPr/>
          </p:nvCxnSpPr>
          <p:spPr>
            <a:xfrm>
              <a:off x="5995814" y="3211010"/>
              <a:ext cx="543865" cy="23771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237798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7ACA5A-6CD1-3096-6037-87859D9D7F1C}"/>
              </a:ext>
            </a:extLst>
          </p:cNvPr>
          <p:cNvPicPr>
            <a:picLocks noChangeAspect="1"/>
          </p:cNvPicPr>
          <p:nvPr/>
        </p:nvPicPr>
        <p:blipFill rotWithShape="1">
          <a:blip r:embed="rId2" cstate="email">
            <a:alphaModFix amt="62000"/>
            <a:extLst>
              <a:ext uri="{28A0092B-C50C-407E-A947-70E740481C1C}">
                <a14:useLocalDpi xmlns:a14="http://schemas.microsoft.com/office/drawing/2010/main"/>
              </a:ext>
            </a:extLst>
          </a:blip>
          <a:srcRect/>
          <a:stretch/>
        </p:blipFill>
        <p:spPr>
          <a:xfrm>
            <a:off x="268940" y="1053350"/>
            <a:ext cx="9154628" cy="5703423"/>
          </a:xfrm>
          <a:prstGeom prst="rect">
            <a:avLst/>
          </a:prstGeom>
        </p:spPr>
      </p:pic>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0" y="1884218"/>
            <a:ext cx="9408463" cy="4168615"/>
          </a:xfrm>
        </p:spPr>
        <p:txBody>
          <a:bodyPr vert="horz" lIns="91440" tIns="45720" rIns="91440" bIns="45720" rtlCol="0" anchor="t">
            <a:normAutofit/>
          </a:bodyPr>
          <a:lstStyle/>
          <a:p>
            <a:pPr marL="0" indent="0" algn="ctr">
              <a:buNone/>
            </a:pPr>
            <a:r>
              <a:rPr lang="en-US" sz="11500" b="1" dirty="0"/>
              <a:t>Spending Policies</a:t>
            </a:r>
          </a:p>
          <a:p>
            <a:pPr marL="0" indent="0">
              <a:buNone/>
            </a:pPr>
            <a:endParaRPr lang="en-US" sz="2800" dirty="0">
              <a:cs typeface="Calibri"/>
            </a:endParaRPr>
          </a:p>
          <a:p>
            <a:endParaRPr lang="en-US" sz="3200" dirty="0">
              <a:cs typeface="Calibri"/>
            </a:endParaRPr>
          </a:p>
          <a:p>
            <a:endParaRPr lang="en-US" sz="3200" dirty="0">
              <a:cs typeface="Calibri"/>
            </a:endParaRPr>
          </a:p>
          <a:p>
            <a:endParaRPr lang="en-US" sz="2800" dirty="0">
              <a:cs typeface="Calibri"/>
            </a:endParaRPr>
          </a:p>
          <a:p>
            <a:pPr lvl="1"/>
            <a:endParaRPr lang="en-US" dirty="0">
              <a:cs typeface="Calibri"/>
            </a:endParaRPr>
          </a:p>
          <a:p>
            <a:endParaRPr lang="en-US" dirty="0">
              <a:cs typeface="Calibri"/>
            </a:endParaRPr>
          </a:p>
          <a:p>
            <a:pPr marL="0" indent="0">
              <a:buNone/>
            </a:pPr>
            <a:endParaRPr lang="en-US" dirty="0">
              <a:solidFill>
                <a:srgbClr val="FF0000"/>
              </a:solidFill>
              <a:cs typeface="Calibri"/>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3.4.2-4: Spending Categories</a:t>
            </a:r>
          </a:p>
        </p:txBody>
      </p:sp>
      <p:sp>
        <p:nvSpPr>
          <p:cNvPr id="5" name="TextBox 4">
            <a:extLst>
              <a:ext uri="{FF2B5EF4-FFF2-40B4-BE49-F238E27FC236}">
                <a16:creationId xmlns:a16="http://schemas.microsoft.com/office/drawing/2014/main" id="{D6AEA371-2DD5-2224-4DC1-BE59380D268E}"/>
              </a:ext>
            </a:extLst>
          </p:cNvPr>
          <p:cNvSpPr txBox="1"/>
          <p:nvPr/>
        </p:nvSpPr>
        <p:spPr>
          <a:xfrm>
            <a:off x="385487" y="6424518"/>
            <a:ext cx="5791200" cy="261610"/>
          </a:xfrm>
          <a:prstGeom prst="rect">
            <a:avLst/>
          </a:prstGeom>
          <a:noFill/>
        </p:spPr>
        <p:txBody>
          <a:bodyPr wrap="square" rtlCol="0">
            <a:spAutoFit/>
          </a:bodyPr>
          <a:lstStyle/>
          <a:p>
            <a:r>
              <a:rPr lang="en-US" sz="1100" u="sng" dirty="0">
                <a:solidFill>
                  <a:schemeClr val="tx1">
                    <a:lumMod val="65000"/>
                    <a:lumOff val="35000"/>
                  </a:schemeClr>
                </a:solidFill>
                <a:hlinkClick r:id="rId4">
                  <a:extLst>
                    <a:ext uri="{A12FA001-AC4F-418D-AE19-62706E023703}">
                      <ahyp:hlinkClr xmlns:ahyp="http://schemas.microsoft.com/office/drawing/2018/hyperlinkcolor" val="tx"/>
                    </a:ext>
                  </a:extLst>
                </a:hlinkClick>
              </a:rPr>
              <a:t>https://www.istockphoto.com/illustrations/money-falling</a:t>
            </a:r>
            <a:r>
              <a:rPr lang="en-US" sz="1100" u="sng" dirty="0">
                <a:solidFill>
                  <a:schemeClr val="tx1">
                    <a:lumMod val="65000"/>
                    <a:lumOff val="35000"/>
                  </a:schemeClr>
                </a:solidFill>
              </a:rPr>
              <a:t> </a:t>
            </a:r>
          </a:p>
        </p:txBody>
      </p:sp>
    </p:spTree>
    <p:extLst>
      <p:ext uri="{BB962C8B-B14F-4D97-AF65-F5344CB8AC3E}">
        <p14:creationId xmlns:p14="http://schemas.microsoft.com/office/powerpoint/2010/main" val="6051181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0" y="1325274"/>
            <a:ext cx="9408463" cy="4727559"/>
          </a:xfrm>
        </p:spPr>
        <p:txBody>
          <a:bodyPr vert="horz" lIns="91440" tIns="45720" rIns="91440" bIns="45720" rtlCol="0" anchor="t">
            <a:normAutofit/>
          </a:bodyPr>
          <a:lstStyle/>
          <a:p>
            <a:pPr marL="0" indent="0">
              <a:buNone/>
            </a:pPr>
            <a:r>
              <a:rPr lang="en-US" b="1" u="sng" dirty="0"/>
              <a:t>Guidelines for Administrative and Education Funds</a:t>
            </a:r>
          </a:p>
          <a:p>
            <a:r>
              <a:rPr lang="en-US" dirty="0"/>
              <a:t>Must be spent on eligible expenses as they are incurred. </a:t>
            </a:r>
          </a:p>
          <a:p>
            <a:r>
              <a:rPr lang="en-US" u="sng" dirty="0"/>
              <a:t>Must be incurred within the allotted fiscal year (1 year spending limit)</a:t>
            </a:r>
          </a:p>
          <a:p>
            <a:r>
              <a:rPr lang="en-US"/>
              <a:t>“Banking” of funds is not permitted </a:t>
            </a:r>
          </a:p>
          <a:p>
            <a:pPr marL="0" indent="0">
              <a:buNone/>
            </a:pPr>
            <a:endParaRPr lang="en-US" sz="2800" dirty="0">
              <a:cs typeface="Calibri"/>
            </a:endParaRPr>
          </a:p>
          <a:p>
            <a:endParaRPr lang="en-US" sz="3200" dirty="0">
              <a:cs typeface="Calibri"/>
            </a:endParaRPr>
          </a:p>
          <a:p>
            <a:endParaRPr lang="en-US" sz="3200" dirty="0">
              <a:cs typeface="Calibri"/>
            </a:endParaRPr>
          </a:p>
          <a:p>
            <a:endParaRPr lang="en-US" sz="2800" dirty="0">
              <a:cs typeface="Calibri"/>
            </a:endParaRPr>
          </a:p>
          <a:p>
            <a:pPr lvl="1"/>
            <a:endParaRPr lang="en-US" dirty="0">
              <a:cs typeface="Calibri"/>
            </a:endParaRPr>
          </a:p>
          <a:p>
            <a:endParaRPr lang="en-US" dirty="0">
              <a:cs typeface="Calibri"/>
            </a:endParaRPr>
          </a:p>
          <a:p>
            <a:pPr marL="0" indent="0">
              <a:buNone/>
            </a:pPr>
            <a:endParaRPr lang="en-US" dirty="0">
              <a:solidFill>
                <a:srgbClr val="FF0000"/>
              </a:solidFill>
              <a:cs typeface="Calibri"/>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3.4.2-4: Spending Categories</a:t>
            </a:r>
          </a:p>
        </p:txBody>
      </p:sp>
    </p:spTree>
    <p:extLst>
      <p:ext uri="{BB962C8B-B14F-4D97-AF65-F5344CB8AC3E}">
        <p14:creationId xmlns:p14="http://schemas.microsoft.com/office/powerpoint/2010/main" val="292176544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3.4.3&amp;4: Administrative and Education Funds</a:t>
            </a:r>
          </a:p>
        </p:txBody>
      </p:sp>
      <p:sp>
        <p:nvSpPr>
          <p:cNvPr id="18" name="Subtitle 2">
            <a:extLst>
              <a:ext uri="{FF2B5EF4-FFF2-40B4-BE49-F238E27FC236}">
                <a16:creationId xmlns:a16="http://schemas.microsoft.com/office/drawing/2014/main" id="{4B8CFE4A-38A3-E944-A524-96006C1E1F66}"/>
              </a:ext>
            </a:extLst>
          </p:cNvPr>
          <p:cNvSpPr txBox="1">
            <a:spLocks/>
          </p:cNvSpPr>
          <p:nvPr/>
        </p:nvSpPr>
        <p:spPr>
          <a:xfrm>
            <a:off x="186017" y="1046032"/>
            <a:ext cx="8229600" cy="786541"/>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ysClr val="windowText" lastClr="000000"/>
                </a:solidFill>
                <a:effectLst/>
                <a:uLnTx/>
                <a:uFillTx/>
                <a:latin typeface="Calibri"/>
                <a:ea typeface="+mn-ea"/>
                <a:cs typeface="+mn-cs"/>
              </a:rPr>
              <a:t>Admin and Edu funds are </a:t>
            </a:r>
            <a:r>
              <a:rPr kumimoji="0" lang="en-US" sz="3600" i="0" strike="noStrike" kern="1200" cap="none" spc="0" normalizeH="0" baseline="0" noProof="0" dirty="0">
                <a:ln>
                  <a:noFill/>
                </a:ln>
                <a:solidFill>
                  <a:sysClr val="windowText" lastClr="000000"/>
                </a:solidFill>
                <a:effectLst/>
                <a:uLnTx/>
                <a:uFillTx/>
                <a:latin typeface="Calibri"/>
                <a:ea typeface="+mn-ea"/>
                <a:cs typeface="+mn-cs"/>
              </a:rPr>
              <a:t>not the same</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ysClr val="windowText" lastClr="000000"/>
              </a:solidFill>
              <a:effectLst/>
              <a:uLnTx/>
              <a:uFillTx/>
              <a:latin typeface="Calibri"/>
              <a:ea typeface="+mn-ea"/>
              <a:cs typeface="+mn-cs"/>
            </a:endParaRP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ysClr val="windowText" lastClr="000000"/>
              </a:solidFill>
              <a:effectLst/>
              <a:uLnTx/>
              <a:uFillTx/>
              <a:latin typeface="Calibri"/>
              <a:ea typeface="+mn-ea"/>
              <a:cs typeface="+mn-cs"/>
            </a:endParaRP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ysClr val="windowText" lastClr="000000"/>
              </a:solidFill>
              <a:effectLst/>
              <a:uLnTx/>
              <a:uFillTx/>
              <a:latin typeface="Calibri"/>
              <a:ea typeface="+mn-ea"/>
              <a:cs typeface="+mn-cs"/>
            </a:endParaRP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ysClr val="windowText" lastClr="000000"/>
              </a:solidFill>
              <a:effectLst/>
              <a:uLnTx/>
              <a:uFillTx/>
              <a:latin typeface="Calibri"/>
              <a:ea typeface="+mn-ea"/>
              <a:cs typeface="+mn-cs"/>
            </a:endParaRP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ysClr val="windowText" lastClr="000000"/>
              </a:solidFill>
              <a:effectLst/>
              <a:uLnTx/>
              <a:uFillTx/>
              <a:latin typeface="Calibri"/>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19" name="Oval 18">
            <a:extLst>
              <a:ext uri="{FF2B5EF4-FFF2-40B4-BE49-F238E27FC236}">
                <a16:creationId xmlns:a16="http://schemas.microsoft.com/office/drawing/2014/main" id="{7CDAEE3F-C479-A056-F557-850908184EB8}"/>
              </a:ext>
            </a:extLst>
          </p:cNvPr>
          <p:cNvSpPr/>
          <p:nvPr/>
        </p:nvSpPr>
        <p:spPr>
          <a:xfrm>
            <a:off x="624037" y="1710637"/>
            <a:ext cx="4906751" cy="4283311"/>
          </a:xfrm>
          <a:prstGeom prst="ellipse">
            <a:avLst/>
          </a:prstGeom>
          <a:solidFill>
            <a:srgbClr val="1F497D">
              <a:lumMod val="40000"/>
              <a:lumOff val="60000"/>
              <a:alpha val="50000"/>
            </a:srgbClr>
          </a:solidFill>
          <a:ln w="25400" cap="flat" cmpd="sng" algn="ctr">
            <a:solidFill>
              <a:srgbClr val="1F497D">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Oval 19">
            <a:extLst>
              <a:ext uri="{FF2B5EF4-FFF2-40B4-BE49-F238E27FC236}">
                <a16:creationId xmlns:a16="http://schemas.microsoft.com/office/drawing/2014/main" id="{AF33A510-2A37-8B9A-9D67-718ED999ED21}"/>
              </a:ext>
            </a:extLst>
          </p:cNvPr>
          <p:cNvSpPr/>
          <p:nvPr/>
        </p:nvSpPr>
        <p:spPr>
          <a:xfrm>
            <a:off x="4338316" y="1673530"/>
            <a:ext cx="5054259" cy="4357524"/>
          </a:xfrm>
          <a:prstGeom prst="ellipse">
            <a:avLst/>
          </a:prstGeom>
          <a:solidFill>
            <a:srgbClr val="C0504D">
              <a:lumMod val="60000"/>
              <a:lumOff val="40000"/>
              <a:alpha val="50000"/>
            </a:srgbClr>
          </a:solidFill>
          <a:ln w="25400" cap="flat" cmpd="sng" algn="ctr">
            <a:solidFill>
              <a:srgbClr val="C0504D">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Subtitle 2">
            <a:extLst>
              <a:ext uri="{FF2B5EF4-FFF2-40B4-BE49-F238E27FC236}">
                <a16:creationId xmlns:a16="http://schemas.microsoft.com/office/drawing/2014/main" id="{A1605F24-F6D8-4D34-B974-0F4DA59F54C9}"/>
              </a:ext>
            </a:extLst>
          </p:cNvPr>
          <p:cNvSpPr txBox="1">
            <a:spLocks/>
          </p:cNvSpPr>
          <p:nvPr/>
        </p:nvSpPr>
        <p:spPr>
          <a:xfrm>
            <a:off x="2135621" y="1794857"/>
            <a:ext cx="2057400" cy="597277"/>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1" i="0" u="sng" strike="noStrike" kern="1200" cap="none" spc="0" normalizeH="0" baseline="0" noProof="0" dirty="0">
                <a:ln>
                  <a:noFill/>
                </a:ln>
                <a:solidFill>
                  <a:prstClr val="black"/>
                </a:solidFill>
                <a:effectLst/>
                <a:uLnTx/>
                <a:uFillTx/>
                <a:latin typeface="Calibri"/>
                <a:ea typeface="+mn-ea"/>
                <a:cs typeface="+mn-cs"/>
              </a:rPr>
              <a:t>Admin</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Subtitle 2">
            <a:extLst>
              <a:ext uri="{FF2B5EF4-FFF2-40B4-BE49-F238E27FC236}">
                <a16:creationId xmlns:a16="http://schemas.microsoft.com/office/drawing/2014/main" id="{CDB08628-61D1-82FC-14CD-97EFC70FA531}"/>
              </a:ext>
            </a:extLst>
          </p:cNvPr>
          <p:cNvSpPr txBox="1">
            <a:spLocks/>
          </p:cNvSpPr>
          <p:nvPr/>
        </p:nvSpPr>
        <p:spPr>
          <a:xfrm>
            <a:off x="5944502" y="1733529"/>
            <a:ext cx="2057400" cy="597277"/>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1" i="0" u="sng" strike="noStrike" kern="1200" cap="none" spc="0" normalizeH="0" baseline="0" noProof="0" dirty="0">
                <a:ln>
                  <a:noFill/>
                </a:ln>
                <a:solidFill>
                  <a:prstClr val="black"/>
                </a:solidFill>
                <a:effectLst/>
                <a:uLnTx/>
                <a:uFillTx/>
                <a:latin typeface="Calibri"/>
                <a:ea typeface="+mn-ea"/>
                <a:cs typeface="+mn-cs"/>
              </a:rPr>
              <a:t>Edu</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Subtitle 2">
            <a:extLst>
              <a:ext uri="{FF2B5EF4-FFF2-40B4-BE49-F238E27FC236}">
                <a16:creationId xmlns:a16="http://schemas.microsoft.com/office/drawing/2014/main" id="{DED194DB-4A91-10B8-D587-9C9844A0EA46}"/>
              </a:ext>
            </a:extLst>
          </p:cNvPr>
          <p:cNvSpPr txBox="1">
            <a:spLocks/>
          </p:cNvSpPr>
          <p:nvPr/>
        </p:nvSpPr>
        <p:spPr>
          <a:xfrm>
            <a:off x="819959" y="2829040"/>
            <a:ext cx="3539449" cy="2829646"/>
          </a:xfrm>
          <a:prstGeom prst="rect">
            <a:avLst/>
          </a:prstGeom>
        </p:spPr>
        <p:txBody>
          <a:bodyPr vert="horz" lIns="68580" tIns="34290" rIns="68580" bIns="3429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6858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300" b="0" i="0" u="none" strike="noStrike" kern="1200" cap="none" spc="0" normalizeH="0" baseline="0" noProof="0" dirty="0">
                <a:ln>
                  <a:noFill/>
                </a:ln>
                <a:solidFill>
                  <a:prstClr val="black"/>
                </a:solidFill>
                <a:effectLst/>
                <a:uLnTx/>
                <a:uFillTx/>
                <a:latin typeface="Calibri"/>
                <a:ea typeface="+mn-ea"/>
                <a:cs typeface="+mn-cs"/>
              </a:rPr>
              <a:t>Primarily to ensure adequate </a:t>
            </a:r>
            <a:r>
              <a:rPr kumimoji="0" lang="en-US" sz="3300" b="1" i="0" u="sng" strike="noStrike" kern="1200" cap="none" spc="0" normalizeH="0" baseline="0" noProof="0" dirty="0">
                <a:ln>
                  <a:noFill/>
                </a:ln>
                <a:solidFill>
                  <a:prstClr val="black"/>
                </a:solidFill>
                <a:effectLst/>
                <a:uLnTx/>
                <a:uFillTx/>
                <a:latin typeface="Calibri"/>
                <a:ea typeface="+mn-ea"/>
                <a:cs typeface="+mn-cs"/>
              </a:rPr>
              <a:t>funding for technical staff </a:t>
            </a:r>
            <a:r>
              <a:rPr kumimoji="0" lang="en-US" sz="3300" b="0" i="0" u="none" strike="noStrike" kern="1200" cap="none" spc="0" normalizeH="0" baseline="0" noProof="0" dirty="0">
                <a:ln>
                  <a:noFill/>
                </a:ln>
                <a:solidFill>
                  <a:prstClr val="black"/>
                </a:solidFill>
                <a:effectLst/>
                <a:uLnTx/>
                <a:uFillTx/>
                <a:latin typeface="Calibri"/>
                <a:ea typeface="+mn-ea"/>
                <a:cs typeface="+mn-cs"/>
              </a:rPr>
              <a:t>who work on the Program</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857250" marR="0" lvl="2" indent="-171450"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857250" marR="0" lvl="2" indent="-171450"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857250" marR="0" lvl="2" indent="-171450"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857250" marR="0" lvl="2" indent="-171450"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557213" marR="0" lvl="1" indent="-214313"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Subtitle 2">
            <a:extLst>
              <a:ext uri="{FF2B5EF4-FFF2-40B4-BE49-F238E27FC236}">
                <a16:creationId xmlns:a16="http://schemas.microsoft.com/office/drawing/2014/main" id="{46F710D1-63DB-9744-8139-958A3F2C0764}"/>
              </a:ext>
            </a:extLst>
          </p:cNvPr>
          <p:cNvSpPr txBox="1">
            <a:spLocks/>
          </p:cNvSpPr>
          <p:nvPr/>
        </p:nvSpPr>
        <p:spPr>
          <a:xfrm>
            <a:off x="5427248" y="2608808"/>
            <a:ext cx="3621897" cy="3144243"/>
          </a:xfrm>
          <a:prstGeom prst="rect">
            <a:avLst/>
          </a:prstGeom>
        </p:spPr>
        <p:txBody>
          <a:bodyPr vert="horz" lIns="68580" tIns="34290" rIns="68580" bIns="34290" rtlCol="0">
            <a:no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170260" marR="0" lvl="2" indent="0" algn="ctr" defTabSz="6858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Primarily to allow </a:t>
            </a:r>
          </a:p>
          <a:p>
            <a:pPr marL="170260" marR="0" lvl="2" indent="0" algn="ctr" defTabSz="6858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the district to </a:t>
            </a:r>
            <a:r>
              <a:rPr kumimoji="0" lang="en-US" sz="3200" b="1" i="0" u="sng" strike="noStrike" kern="1200" cap="none" spc="0" normalizeH="0" baseline="0" noProof="0" dirty="0">
                <a:ln>
                  <a:noFill/>
                </a:ln>
                <a:solidFill>
                  <a:prstClr val="black"/>
                </a:solidFill>
                <a:effectLst/>
                <a:uLnTx/>
                <a:uFillTx/>
                <a:latin typeface="Calibri"/>
                <a:ea typeface="+mn-ea"/>
                <a:cs typeface="+mn-cs"/>
              </a:rPr>
              <a:t>attend and provide trainings and educational events</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49021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0" y="1325274"/>
            <a:ext cx="9408463" cy="4727559"/>
          </a:xfrm>
        </p:spPr>
        <p:txBody>
          <a:bodyPr vert="horz" lIns="91440" tIns="45720" rIns="91440" bIns="45720" rtlCol="0" anchor="t">
            <a:normAutofit fontScale="92500" lnSpcReduction="20000"/>
          </a:bodyPr>
          <a:lstStyle/>
          <a:p>
            <a:pPr marL="0" indent="0">
              <a:buNone/>
            </a:pPr>
            <a:r>
              <a:rPr lang="en-US" sz="3600" b="1" u="sng" dirty="0"/>
              <a:t>Expenses that can be paid for with </a:t>
            </a:r>
            <a:r>
              <a:rPr lang="en-US" sz="3600" b="1" u="sng" dirty="0">
                <a:solidFill>
                  <a:schemeClr val="accent1"/>
                </a:solidFill>
              </a:rPr>
              <a:t>Admin funds:</a:t>
            </a:r>
            <a:endParaRPr lang="en-US" sz="3600" b="1" u="sng" dirty="0"/>
          </a:p>
          <a:p>
            <a:r>
              <a:rPr lang="en-US" dirty="0">
                <a:solidFill>
                  <a:prstClr val="black"/>
                </a:solidFill>
              </a:rPr>
              <a:t>Salary, benefits, and travel for the DGLVR Program</a:t>
            </a:r>
          </a:p>
          <a:p>
            <a:r>
              <a:rPr lang="en-US" dirty="0">
                <a:solidFill>
                  <a:prstClr val="black"/>
                </a:solidFill>
              </a:rPr>
              <a:t>Equipment for CD use</a:t>
            </a:r>
            <a:endParaRPr lang="en-US" dirty="0"/>
          </a:p>
          <a:p>
            <a:pPr lvl="1"/>
            <a:r>
              <a:rPr lang="en-US" dirty="0">
                <a:solidFill>
                  <a:prstClr val="black"/>
                </a:solidFill>
              </a:rPr>
              <a:t>Levels, tape measures, survey equipment, safety equipment, etc.</a:t>
            </a:r>
          </a:p>
          <a:p>
            <a:r>
              <a:rPr lang="en-US" dirty="0">
                <a:solidFill>
                  <a:prstClr val="black"/>
                </a:solidFill>
              </a:rPr>
              <a:t>Office Expenses</a:t>
            </a:r>
          </a:p>
          <a:p>
            <a:pPr lvl="1"/>
            <a:r>
              <a:rPr lang="en-US" dirty="0">
                <a:solidFill>
                  <a:prstClr val="black"/>
                </a:solidFill>
              </a:rPr>
              <a:t>Includes computers, printers, internet service, office supplies like paper, etc.</a:t>
            </a:r>
            <a:endParaRPr lang="en-US" sz="3600" dirty="0">
              <a:solidFill>
                <a:prstClr val="black"/>
              </a:solidFill>
            </a:endParaRPr>
          </a:p>
          <a:p>
            <a:r>
              <a:rPr lang="en-US" dirty="0">
                <a:solidFill>
                  <a:prstClr val="black"/>
                </a:solidFill>
              </a:rPr>
              <a:t>Overhead costs (insurance, utilities, rent)</a:t>
            </a:r>
          </a:p>
          <a:p>
            <a:r>
              <a:rPr lang="en-US" dirty="0">
                <a:solidFill>
                  <a:prstClr val="black"/>
                </a:solidFill>
              </a:rPr>
              <a:t>Aggregate testing</a:t>
            </a:r>
          </a:p>
          <a:p>
            <a:r>
              <a:rPr lang="en-US" dirty="0">
                <a:solidFill>
                  <a:prstClr val="black"/>
                </a:solidFill>
              </a:rPr>
              <a:t>Consulting services</a:t>
            </a:r>
          </a:p>
          <a:p>
            <a:pPr lvl="1"/>
            <a:r>
              <a:rPr lang="en-US" dirty="0">
                <a:solidFill>
                  <a:prstClr val="black"/>
                </a:solidFill>
              </a:rPr>
              <a:t>Typically paid with project funds for specific projects</a:t>
            </a:r>
          </a:p>
          <a:p>
            <a:pPr lvl="1"/>
            <a:r>
              <a:rPr lang="en-US" dirty="0">
                <a:solidFill>
                  <a:prstClr val="black"/>
                </a:solidFill>
              </a:rPr>
              <a:t>For consulting services needed outside of a standard project contract, contact the SCC</a:t>
            </a:r>
          </a:p>
          <a:p>
            <a:pPr lvl="1"/>
            <a:endParaRPr lang="en-US" dirty="0">
              <a:solidFill>
                <a:prstClr val="black"/>
              </a:solidFill>
            </a:endParaRPr>
          </a:p>
          <a:p>
            <a:pPr marL="0" indent="0">
              <a:buNone/>
            </a:pPr>
            <a:endParaRPr lang="en-US" sz="2800" dirty="0">
              <a:cs typeface="Calibri"/>
            </a:endParaRPr>
          </a:p>
          <a:p>
            <a:endParaRPr lang="en-US" sz="3200" dirty="0">
              <a:cs typeface="Calibri"/>
            </a:endParaRPr>
          </a:p>
          <a:p>
            <a:endParaRPr lang="en-US" sz="3200" dirty="0">
              <a:cs typeface="Calibri"/>
            </a:endParaRPr>
          </a:p>
          <a:p>
            <a:endParaRPr lang="en-US" sz="2800" dirty="0">
              <a:cs typeface="Calibri"/>
            </a:endParaRPr>
          </a:p>
          <a:p>
            <a:pPr lvl="1"/>
            <a:endParaRPr lang="en-US" dirty="0">
              <a:cs typeface="Calibri"/>
            </a:endParaRPr>
          </a:p>
          <a:p>
            <a:endParaRPr lang="en-US" dirty="0">
              <a:cs typeface="Calibri"/>
            </a:endParaRPr>
          </a:p>
          <a:p>
            <a:pPr marL="0" indent="0">
              <a:buNone/>
            </a:pPr>
            <a:endParaRPr lang="en-US" dirty="0">
              <a:solidFill>
                <a:srgbClr val="FF0000"/>
              </a:solidFill>
              <a:cs typeface="Calibri"/>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3.4.3: Administrative Funds</a:t>
            </a:r>
          </a:p>
        </p:txBody>
      </p:sp>
    </p:spTree>
    <p:extLst>
      <p:ext uri="{BB962C8B-B14F-4D97-AF65-F5344CB8AC3E}">
        <p14:creationId xmlns:p14="http://schemas.microsoft.com/office/powerpoint/2010/main" val="1259797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147908" y="3836785"/>
            <a:ext cx="5190571" cy="2365880"/>
          </a:xfrm>
        </p:spPr>
        <p:txBody>
          <a:bodyPr vert="horz" lIns="91440" tIns="45720" rIns="91440" bIns="45720" rtlCol="0" anchor="t">
            <a:normAutofit fontScale="77500" lnSpcReduction="20000"/>
          </a:bodyPr>
          <a:lstStyle/>
          <a:p>
            <a:pPr marL="0" indent="0" defTabSz="685800">
              <a:buNone/>
            </a:pPr>
            <a:r>
              <a:rPr lang="en-US" sz="2800" b="1" u="sng" dirty="0">
                <a:solidFill>
                  <a:prstClr val="black"/>
                </a:solidFill>
                <a:latin typeface="Calibri" panose="020F0502020204030204"/>
              </a:rPr>
              <a:t>State Conservation Commission (SCC)</a:t>
            </a:r>
            <a:endParaRPr lang="en-US" sz="2400" b="1" u="sng" dirty="0">
              <a:solidFill>
                <a:prstClr val="black"/>
              </a:solidFill>
              <a:latin typeface="Calibri" panose="020F0502020204030204"/>
            </a:endParaRPr>
          </a:p>
          <a:p>
            <a:pPr marL="0" indent="0" defTabSz="685800">
              <a:buNone/>
            </a:pPr>
            <a:r>
              <a:rPr lang="en-US" sz="2400" dirty="0">
                <a:solidFill>
                  <a:prstClr val="black"/>
                </a:solidFill>
                <a:latin typeface="Calibri" panose="020F0502020204030204"/>
              </a:rPr>
              <a:t>14-member board in PA Department of Agriculture</a:t>
            </a:r>
          </a:p>
          <a:p>
            <a:pPr marL="0" indent="0" defTabSz="685800">
              <a:buNone/>
            </a:pPr>
            <a:r>
              <a:rPr lang="en-US" sz="2400" u="sng" dirty="0">
                <a:solidFill>
                  <a:prstClr val="black"/>
                </a:solidFill>
                <a:latin typeface="Calibri" panose="020F0502020204030204"/>
              </a:rPr>
              <a:t>Doug M. Wolfgang</a:t>
            </a:r>
            <a:r>
              <a:rPr lang="en-US" sz="2400" dirty="0">
                <a:solidFill>
                  <a:prstClr val="black"/>
                </a:solidFill>
                <a:latin typeface="Calibri" panose="020F0502020204030204"/>
              </a:rPr>
              <a:t>: Executive Secretary</a:t>
            </a:r>
          </a:p>
          <a:p>
            <a:pPr marL="0" indent="0" defTabSz="685800">
              <a:lnSpc>
                <a:spcPct val="120000"/>
              </a:lnSpc>
              <a:buNone/>
            </a:pPr>
            <a:r>
              <a:rPr lang="en-US" sz="2400" u="sng" dirty="0">
                <a:solidFill>
                  <a:prstClr val="black"/>
                </a:solidFill>
                <a:latin typeface="Calibri" panose="020F0502020204030204"/>
              </a:rPr>
              <a:t>J</a:t>
            </a:r>
            <a:r>
              <a:rPr lang="en-US" sz="2300" u="sng" dirty="0">
                <a:solidFill>
                  <a:prstClr val="black"/>
                </a:solidFill>
                <a:latin typeface="Calibri" panose="020F0502020204030204"/>
              </a:rPr>
              <a:t>ustin Challenger</a:t>
            </a:r>
            <a:r>
              <a:rPr lang="en-US" sz="2300" dirty="0">
                <a:solidFill>
                  <a:prstClr val="black"/>
                </a:solidFill>
                <a:latin typeface="Calibri" panose="020F0502020204030204"/>
              </a:rPr>
              <a:t>: Director of Technical and Financial Assistance Programs</a:t>
            </a:r>
          </a:p>
          <a:p>
            <a:pPr marL="0" indent="0" defTabSz="685800">
              <a:buNone/>
            </a:pPr>
            <a:r>
              <a:rPr lang="en-US" sz="2400" u="sng" dirty="0">
                <a:solidFill>
                  <a:prstClr val="black"/>
                </a:solidFill>
                <a:latin typeface="Calibri" panose="020F0502020204030204"/>
              </a:rPr>
              <a:t>Sherri Law:</a:t>
            </a:r>
            <a:r>
              <a:rPr lang="en-US" sz="2400" dirty="0">
                <a:solidFill>
                  <a:prstClr val="black"/>
                </a:solidFill>
                <a:latin typeface="Calibri" panose="020F0502020204030204"/>
              </a:rPr>
              <a:t> DGLVR Staff</a:t>
            </a:r>
          </a:p>
          <a:p>
            <a:pPr marL="0" indent="0" defTabSz="685800">
              <a:buNone/>
            </a:pPr>
            <a:r>
              <a:rPr lang="en-US" sz="2400" u="sng" dirty="0">
                <a:solidFill>
                  <a:prstClr val="black"/>
                </a:solidFill>
                <a:latin typeface="Calibri" panose="020F0502020204030204"/>
              </a:rPr>
              <a:t>Andy Mickey</a:t>
            </a:r>
            <a:r>
              <a:rPr lang="en-US" sz="2400" dirty="0">
                <a:solidFill>
                  <a:prstClr val="black"/>
                </a:solidFill>
                <a:latin typeface="Calibri" panose="020F0502020204030204"/>
              </a:rPr>
              <a:t>: DGLVR Staff</a:t>
            </a:r>
          </a:p>
          <a:p>
            <a:endParaRPr lang="en-US" dirty="0">
              <a:cs typeface="Calibri"/>
            </a:endParaRPr>
          </a:p>
          <a:p>
            <a:pPr marL="0" indent="0">
              <a:buNone/>
            </a:pPr>
            <a:endParaRPr lang="en-US" dirty="0">
              <a:solidFill>
                <a:srgbClr val="FF0000"/>
              </a:solidFill>
              <a:cs typeface="Calibri"/>
            </a:endParaRPr>
          </a:p>
        </p:txBody>
      </p:sp>
      <p:sp>
        <p:nvSpPr>
          <p:cNvPr id="7" name="Title 1">
            <a:extLst>
              <a:ext uri="{FF2B5EF4-FFF2-40B4-BE49-F238E27FC236}">
                <a16:creationId xmlns:a16="http://schemas.microsoft.com/office/drawing/2014/main" id="{C9EEE632-E375-43E9-97B7-4339F540D824}"/>
              </a:ext>
            </a:extLst>
          </p:cNvPr>
          <p:cNvSpPr txBox="1">
            <a:spLocks/>
          </p:cNvSpPr>
          <p:nvPr/>
        </p:nvSpPr>
        <p:spPr>
          <a:xfrm>
            <a:off x="840779" y="164437"/>
            <a:ext cx="5902085"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cs typeface="Calibri Light"/>
              </a:rPr>
              <a:t>DGLVR Program History</a:t>
            </a: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5" name="TextBox 4">
            <a:extLst>
              <a:ext uri="{FF2B5EF4-FFF2-40B4-BE49-F238E27FC236}">
                <a16:creationId xmlns:a16="http://schemas.microsoft.com/office/drawing/2014/main" id="{B41B3F74-5901-2B26-E05A-4D1773490319}"/>
              </a:ext>
            </a:extLst>
          </p:cNvPr>
          <p:cNvSpPr txBox="1"/>
          <p:nvPr/>
        </p:nvSpPr>
        <p:spPr>
          <a:xfrm>
            <a:off x="2978012" y="1235851"/>
            <a:ext cx="4239290" cy="1061829"/>
          </a:xfrm>
          <a:prstGeom prst="rect">
            <a:avLst/>
          </a:prstGeom>
          <a:solidFill>
            <a:schemeClr val="accent6">
              <a:lumMod val="20000"/>
              <a:lumOff val="80000"/>
            </a:schemeClr>
          </a:solidFill>
          <a:ln>
            <a:solidFill>
              <a:srgbClr val="00B050"/>
            </a:solidFill>
          </a:ln>
        </p:spPr>
        <p:txBody>
          <a:bodyPr wrap="square" rtlCol="0">
            <a:spAutoFit/>
          </a:bodyPr>
          <a:lstStyle/>
          <a:p>
            <a:pPr algn="ctr" defTabSz="685800"/>
            <a:r>
              <a:rPr lang="en-US" sz="2100" dirty="0">
                <a:solidFill>
                  <a:srgbClr val="4472C4"/>
                </a:solidFill>
                <a:latin typeface="Calibri" panose="020F0502020204030204"/>
              </a:rPr>
              <a:t>Section 9106 of the PA Vehicle Code</a:t>
            </a:r>
          </a:p>
          <a:p>
            <a:pPr algn="ctr" defTabSz="685800"/>
            <a:r>
              <a:rPr lang="en-US" sz="2100" dirty="0">
                <a:solidFill>
                  <a:prstClr val="black"/>
                </a:solidFill>
                <a:latin typeface="Calibri" panose="020F0502020204030204"/>
              </a:rPr>
              <a:t>Non-lapsing annual allocation of </a:t>
            </a:r>
          </a:p>
          <a:p>
            <a:pPr algn="ctr" defTabSz="685800"/>
            <a:r>
              <a:rPr lang="en-US" sz="2100" b="1" dirty="0">
                <a:solidFill>
                  <a:prstClr val="black"/>
                </a:solidFill>
                <a:latin typeface="Calibri" panose="020F0502020204030204"/>
              </a:rPr>
              <a:t>$5 million </a:t>
            </a:r>
            <a:r>
              <a:rPr lang="en-US" sz="2100" dirty="0">
                <a:solidFill>
                  <a:prstClr val="black"/>
                </a:solidFill>
                <a:latin typeface="Calibri" panose="020F0502020204030204"/>
              </a:rPr>
              <a:t>for the DGR Program </a:t>
            </a:r>
          </a:p>
        </p:txBody>
      </p:sp>
      <p:sp>
        <p:nvSpPr>
          <p:cNvPr id="8" name="TextBox 7">
            <a:extLst>
              <a:ext uri="{FF2B5EF4-FFF2-40B4-BE49-F238E27FC236}">
                <a16:creationId xmlns:a16="http://schemas.microsoft.com/office/drawing/2014/main" id="{D2BB9FE6-3451-203A-6079-EC42605EDEEF}"/>
              </a:ext>
            </a:extLst>
          </p:cNvPr>
          <p:cNvSpPr txBox="1"/>
          <p:nvPr/>
        </p:nvSpPr>
        <p:spPr>
          <a:xfrm>
            <a:off x="255544" y="2941813"/>
            <a:ext cx="3664835" cy="738664"/>
          </a:xfrm>
          <a:prstGeom prst="rect">
            <a:avLst/>
          </a:prstGeom>
          <a:solidFill>
            <a:schemeClr val="accent6">
              <a:lumMod val="20000"/>
              <a:lumOff val="80000"/>
            </a:schemeClr>
          </a:solidFill>
          <a:ln>
            <a:solidFill>
              <a:srgbClr val="00B050"/>
            </a:solidFill>
          </a:ln>
        </p:spPr>
        <p:txBody>
          <a:bodyPr wrap="square" rtlCol="0">
            <a:spAutoFit/>
          </a:bodyPr>
          <a:lstStyle/>
          <a:p>
            <a:pPr algn="ctr" defTabSz="685800"/>
            <a:r>
              <a:rPr lang="en-US" sz="2100" b="1" dirty="0">
                <a:solidFill>
                  <a:prstClr val="black"/>
                </a:solidFill>
                <a:latin typeface="Calibri" panose="020F0502020204030204"/>
              </a:rPr>
              <a:t>$4 million</a:t>
            </a:r>
            <a:r>
              <a:rPr lang="en-US" sz="2100" dirty="0">
                <a:solidFill>
                  <a:prstClr val="black"/>
                </a:solidFill>
                <a:latin typeface="Calibri" panose="020F0502020204030204"/>
              </a:rPr>
              <a:t>: PA State Conservation Commission (SCC)</a:t>
            </a:r>
          </a:p>
        </p:txBody>
      </p:sp>
      <p:sp>
        <p:nvSpPr>
          <p:cNvPr id="9" name="TextBox 8">
            <a:extLst>
              <a:ext uri="{FF2B5EF4-FFF2-40B4-BE49-F238E27FC236}">
                <a16:creationId xmlns:a16="http://schemas.microsoft.com/office/drawing/2014/main" id="{C3DF6EC8-BDE6-D2EA-EF47-83ABF9F1697B}"/>
              </a:ext>
            </a:extLst>
          </p:cNvPr>
          <p:cNvSpPr txBox="1"/>
          <p:nvPr/>
        </p:nvSpPr>
        <p:spPr>
          <a:xfrm>
            <a:off x="6096000" y="2918286"/>
            <a:ext cx="5710513" cy="738664"/>
          </a:xfrm>
          <a:prstGeom prst="rect">
            <a:avLst/>
          </a:prstGeom>
          <a:solidFill>
            <a:schemeClr val="accent6">
              <a:lumMod val="20000"/>
              <a:lumOff val="80000"/>
            </a:schemeClr>
          </a:solidFill>
          <a:ln>
            <a:solidFill>
              <a:srgbClr val="00B050"/>
            </a:solidFill>
          </a:ln>
        </p:spPr>
        <p:txBody>
          <a:bodyPr wrap="square" rtlCol="0">
            <a:spAutoFit/>
          </a:bodyPr>
          <a:lstStyle/>
          <a:p>
            <a:pPr algn="ctr" defTabSz="685800"/>
            <a:r>
              <a:rPr lang="en-US" sz="2100" b="1" dirty="0">
                <a:solidFill>
                  <a:prstClr val="black"/>
                </a:solidFill>
                <a:latin typeface="Calibri" panose="020F0502020204030204"/>
              </a:rPr>
              <a:t>$1 million</a:t>
            </a:r>
            <a:r>
              <a:rPr lang="en-US" sz="2100" dirty="0">
                <a:solidFill>
                  <a:prstClr val="black"/>
                </a:solidFill>
                <a:latin typeface="Calibri" panose="020F0502020204030204"/>
              </a:rPr>
              <a:t>: PA Department of Conservation and Natural Resources (DCNR)</a:t>
            </a:r>
          </a:p>
        </p:txBody>
      </p:sp>
      <p:sp>
        <p:nvSpPr>
          <p:cNvPr id="11" name="Arrow: Down 10">
            <a:extLst>
              <a:ext uri="{FF2B5EF4-FFF2-40B4-BE49-F238E27FC236}">
                <a16:creationId xmlns:a16="http://schemas.microsoft.com/office/drawing/2014/main" id="{0235F1AE-F2E8-BB00-B827-09DA3A6F8E22}"/>
              </a:ext>
            </a:extLst>
          </p:cNvPr>
          <p:cNvSpPr/>
          <p:nvPr/>
        </p:nvSpPr>
        <p:spPr>
          <a:xfrm rot="2659630">
            <a:off x="4170691" y="2428710"/>
            <a:ext cx="301691" cy="43716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3" name="Arrow: Down 12">
            <a:extLst>
              <a:ext uri="{FF2B5EF4-FFF2-40B4-BE49-F238E27FC236}">
                <a16:creationId xmlns:a16="http://schemas.microsoft.com/office/drawing/2014/main" id="{B3E0426D-0064-8E6F-7E90-DB426FF20827}"/>
              </a:ext>
            </a:extLst>
          </p:cNvPr>
          <p:cNvSpPr/>
          <p:nvPr/>
        </p:nvSpPr>
        <p:spPr>
          <a:xfrm rot="19110339">
            <a:off x="5703474" y="2459490"/>
            <a:ext cx="315725" cy="40503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 name="Content Placeholder 5">
            <a:extLst>
              <a:ext uri="{FF2B5EF4-FFF2-40B4-BE49-F238E27FC236}">
                <a16:creationId xmlns:a16="http://schemas.microsoft.com/office/drawing/2014/main" id="{225B5AEA-90D9-9AB7-995B-636F7FC3A67E}"/>
              </a:ext>
            </a:extLst>
          </p:cNvPr>
          <p:cNvSpPr txBox="1">
            <a:spLocks/>
          </p:cNvSpPr>
          <p:nvPr/>
        </p:nvSpPr>
        <p:spPr>
          <a:xfrm>
            <a:off x="6096000" y="3836785"/>
            <a:ext cx="5890418" cy="236588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spcBef>
                <a:spcPts val="0"/>
              </a:spcBef>
              <a:spcAft>
                <a:spcPts val="0"/>
              </a:spcAft>
              <a:buNone/>
            </a:pPr>
            <a:r>
              <a:rPr lang="en-US" sz="1800" b="1" dirty="0">
                <a:solidFill>
                  <a:srgbClr val="123B79"/>
                </a:solidFill>
                <a:effectLst/>
                <a:latin typeface="Verdana" panose="020B0604030504040204" pitchFamily="34" charset="0"/>
                <a:ea typeface="Calibri" panose="020F0502020204030204" pitchFamily="34" charset="0"/>
              </a:rPr>
              <a:t>Ryan Ling </a:t>
            </a:r>
            <a:r>
              <a:rPr lang="en-US" sz="1800" dirty="0">
                <a:solidFill>
                  <a:srgbClr val="123B79"/>
                </a:solidFill>
                <a:effectLst/>
                <a:latin typeface="Verdana" panose="020B0604030504040204" pitchFamily="34" charset="0"/>
                <a:ea typeface="Calibri" panose="020F0502020204030204" pitchFamily="34" charset="0"/>
              </a:rPr>
              <a:t>| Infrastructure Program Specialist</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600" dirty="0">
                <a:solidFill>
                  <a:srgbClr val="123B79"/>
                </a:solidFill>
                <a:effectLst/>
                <a:latin typeface="Verdana" panose="020B0604030504040204" pitchFamily="34" charset="0"/>
                <a:ea typeface="Calibri" panose="020F0502020204030204" pitchFamily="34" charset="0"/>
              </a:rPr>
              <a:t>PA Department of Conservation and Natural Resources</a:t>
            </a:r>
            <a:endParaRPr lang="en-US" sz="16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600" dirty="0">
                <a:solidFill>
                  <a:srgbClr val="123B79"/>
                </a:solidFill>
                <a:effectLst/>
                <a:latin typeface="Verdana" panose="020B0604030504040204" pitchFamily="34" charset="0"/>
                <a:ea typeface="Calibri" panose="020F0502020204030204" pitchFamily="34" charset="0"/>
              </a:rPr>
              <a:t>Bureau of Forestry, Division of Operations and Recreation</a:t>
            </a:r>
            <a:endParaRPr lang="en-US" sz="16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600" u="sng" dirty="0">
                <a:solidFill>
                  <a:srgbClr val="123B79"/>
                </a:solidFill>
                <a:effectLst/>
                <a:latin typeface="Verdana" panose="020B0604030504040204" pitchFamily="34" charset="0"/>
                <a:ea typeface="Calibri" panose="020F0502020204030204" pitchFamily="34" charset="0"/>
              </a:rPr>
              <a:t>400 Market Street | Harrisburg, PA  17101</a:t>
            </a:r>
            <a:endParaRPr lang="en-US" sz="16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b="1" dirty="0">
                <a:solidFill>
                  <a:srgbClr val="5FAE54"/>
                </a:solidFill>
                <a:effectLst/>
                <a:latin typeface="Verdana" panose="020B0604030504040204" pitchFamily="34" charset="0"/>
                <a:ea typeface="Calibri" panose="020F0502020204030204" pitchFamily="34" charset="0"/>
              </a:rPr>
              <a:t>Mobile</a:t>
            </a:r>
            <a:r>
              <a:rPr lang="en-US" sz="1800" dirty="0">
                <a:solidFill>
                  <a:srgbClr val="5FAE54"/>
                </a:solidFill>
                <a:effectLst/>
                <a:latin typeface="Verdana" panose="020B0604030504040204" pitchFamily="34" charset="0"/>
                <a:ea typeface="Calibri" panose="020F0502020204030204" pitchFamily="34" charset="0"/>
              </a:rPr>
              <a:t>:</a:t>
            </a:r>
            <a:r>
              <a:rPr lang="en-US" sz="1800" u="sng" dirty="0">
                <a:solidFill>
                  <a:srgbClr val="123B79"/>
                </a:solidFill>
                <a:effectLst/>
                <a:latin typeface="Verdana" panose="020B0604030504040204" pitchFamily="34" charset="0"/>
                <a:ea typeface="Calibri" panose="020F0502020204030204" pitchFamily="34" charset="0"/>
              </a:rPr>
              <a:t>814.592.9768</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b="1" dirty="0" err="1">
                <a:solidFill>
                  <a:srgbClr val="5FAE54"/>
                </a:solidFill>
                <a:effectLst/>
                <a:latin typeface="Verdana" panose="020B0604030504040204" pitchFamily="34" charset="0"/>
                <a:ea typeface="Calibri" panose="020F0502020204030204" pitchFamily="34" charset="0"/>
              </a:rPr>
              <a:t>E-mail</a:t>
            </a:r>
            <a:r>
              <a:rPr lang="en-US" sz="1800" dirty="0" err="1">
                <a:solidFill>
                  <a:srgbClr val="5FAE54"/>
                </a:solidFill>
                <a:effectLst/>
                <a:latin typeface="Verdana" panose="020B0604030504040204" pitchFamily="34" charset="0"/>
                <a:ea typeface="Calibri" panose="020F0502020204030204" pitchFamily="34" charset="0"/>
              </a:rPr>
              <a:t>:</a:t>
            </a:r>
            <a:r>
              <a:rPr lang="en-US" sz="1800" u="sng" dirty="0" err="1">
                <a:solidFill>
                  <a:srgbClr val="123B79"/>
                </a:solidFill>
                <a:effectLst/>
                <a:latin typeface="Verdana" panose="020B0604030504040204" pitchFamily="34" charset="0"/>
                <a:ea typeface="Calibri" panose="020F0502020204030204" pitchFamily="34" charset="0"/>
                <a:hlinkClick r:id="rId3"/>
              </a:rPr>
              <a:t>ryling@pa.gov</a:t>
            </a:r>
            <a:endParaRPr lang="en-US" sz="1800" dirty="0">
              <a:effectLst/>
              <a:latin typeface="Calibri" panose="020F0502020204030204" pitchFamily="34" charset="0"/>
              <a:ea typeface="Calibri" panose="020F0502020204030204" pitchFamily="34" charset="0"/>
            </a:endParaRPr>
          </a:p>
          <a:p>
            <a:endParaRPr lang="en-US" dirty="0">
              <a:cs typeface="Calibri"/>
            </a:endParaRPr>
          </a:p>
          <a:p>
            <a:pPr marL="0" indent="0">
              <a:buFont typeface="Arial" panose="020B0604020202020204" pitchFamily="34" charset="0"/>
              <a:buNone/>
            </a:pPr>
            <a:endParaRPr lang="en-US" dirty="0">
              <a:solidFill>
                <a:srgbClr val="FF0000"/>
              </a:solidFill>
              <a:cs typeface="Calibri"/>
            </a:endParaRPr>
          </a:p>
        </p:txBody>
      </p:sp>
    </p:spTree>
    <p:extLst>
      <p:ext uri="{BB962C8B-B14F-4D97-AF65-F5344CB8AC3E}">
        <p14:creationId xmlns:p14="http://schemas.microsoft.com/office/powerpoint/2010/main" val="37192845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0" y="1325274"/>
            <a:ext cx="9824714" cy="5075524"/>
          </a:xfrm>
        </p:spPr>
        <p:txBody>
          <a:bodyPr vert="horz" lIns="91440" tIns="45720" rIns="91440" bIns="45720" rtlCol="0" anchor="t">
            <a:normAutofit fontScale="70000" lnSpcReduction="2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100" b="1" i="0" u="sng" strike="noStrike" kern="1200" cap="none" spc="0" normalizeH="0" baseline="0" noProof="0" dirty="0">
                <a:ln>
                  <a:noFill/>
                </a:ln>
                <a:solidFill>
                  <a:prstClr val="black"/>
                </a:solidFill>
                <a:effectLst/>
                <a:uLnTx/>
                <a:uFillTx/>
                <a:latin typeface="Calibri" panose="020F0502020204030204"/>
                <a:ea typeface="+mn-ea"/>
                <a:cs typeface="+mn-cs"/>
              </a:rPr>
              <a:t>Expenses that can be paid for with </a:t>
            </a:r>
            <a:r>
              <a:rPr kumimoji="0" lang="en-US" sz="4100" b="1" i="0" u="sng" strike="noStrike" kern="1200" cap="none" spc="0" normalizeH="0" baseline="0" noProof="0" dirty="0">
                <a:ln>
                  <a:noFill/>
                </a:ln>
                <a:solidFill>
                  <a:srgbClr val="FF5050"/>
                </a:solidFill>
                <a:effectLst/>
                <a:uLnTx/>
                <a:uFillTx/>
                <a:latin typeface="Calibri" panose="020F0502020204030204"/>
                <a:ea typeface="+mn-ea"/>
                <a:cs typeface="+mn-cs"/>
              </a:rPr>
              <a:t>Edu funds:</a:t>
            </a:r>
          </a:p>
          <a:p>
            <a:r>
              <a:rPr lang="en-US" sz="3600" dirty="0">
                <a:solidFill>
                  <a:prstClr val="black"/>
                </a:solidFill>
              </a:rPr>
              <a:t>Salary, benefits, and travel for DGLVR educational activities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Equipment for loan/rental to applicants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100" b="0" i="0" u="none" strike="noStrike" kern="1200" cap="none" spc="0" normalizeH="0" baseline="0" noProof="0" dirty="0">
                <a:ln>
                  <a:noFill/>
                </a:ln>
                <a:solidFill>
                  <a:prstClr val="black"/>
                </a:solidFill>
                <a:effectLst/>
                <a:uLnTx/>
                <a:uFillTx/>
                <a:latin typeface="Calibri" panose="020F0502020204030204"/>
                <a:ea typeface="+mn-ea"/>
                <a:cs typeface="+mn-cs"/>
              </a:rPr>
              <a:t>Note that equipment for applicants to own is not an eligible DGLVR Expense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Training Costs</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100" b="0" i="0" u="none" strike="noStrike" kern="1200" cap="none" spc="0" normalizeH="0" baseline="0" noProof="0" dirty="0">
                <a:ln>
                  <a:noFill/>
                </a:ln>
                <a:solidFill>
                  <a:prstClr val="black"/>
                </a:solidFill>
                <a:effectLst/>
                <a:uLnTx/>
                <a:uFillTx/>
                <a:latin typeface="Calibri" panose="020F0502020204030204"/>
                <a:ea typeface="+mn-ea"/>
                <a:cs typeface="+mn-cs"/>
              </a:rPr>
              <a:t>Including facility rental, food, educational materials, providing transportation, etc.</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Promotional Materials</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100" b="0" i="0" u="none" strike="noStrike" kern="1200" cap="none" spc="0" normalizeH="0" baseline="0" noProof="0" dirty="0">
                <a:ln>
                  <a:noFill/>
                </a:ln>
                <a:solidFill>
                  <a:prstClr val="black"/>
                </a:solidFill>
                <a:effectLst/>
                <a:uLnTx/>
                <a:uFillTx/>
                <a:latin typeface="Calibri" panose="020F0502020204030204"/>
                <a:ea typeface="+mn-ea"/>
                <a:cs typeface="+mn-cs"/>
              </a:rPr>
              <a:t>Advertisements, reports, websites, project signage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Promotional items (pens, hats, etc. given away to Program participants)</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100" b="0" i="0" u="none" strike="noStrike" kern="1200" cap="none" spc="0" normalizeH="0" baseline="0" noProof="0" dirty="0">
                <a:ln>
                  <a:noFill/>
                </a:ln>
                <a:solidFill>
                  <a:prstClr val="black"/>
                </a:solidFill>
                <a:effectLst/>
                <a:uLnTx/>
                <a:uFillTx/>
                <a:latin typeface="Calibri" panose="020F0502020204030204"/>
                <a:ea typeface="+mn-ea"/>
                <a:cs typeface="+mn-cs"/>
              </a:rPr>
              <a:t>limited to $1,000/year</a:t>
            </a:r>
          </a:p>
          <a:p>
            <a:pPr marL="285750" indent="-285750">
              <a:spcBef>
                <a:spcPts val="500"/>
              </a:spcBef>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Participation Incentives </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100" b="0" i="0" u="none" strike="noStrike" kern="1200" cap="none" spc="0" normalizeH="0" baseline="0" noProof="0" dirty="0">
                <a:ln>
                  <a:noFill/>
                </a:ln>
                <a:solidFill>
                  <a:prstClr val="black"/>
                </a:solidFill>
                <a:effectLst/>
                <a:uLnTx/>
                <a:uFillTx/>
                <a:latin typeface="Calibri" panose="020F0502020204030204"/>
                <a:ea typeface="+mn-ea"/>
                <a:cs typeface="+mn-cs"/>
              </a:rPr>
              <a:t>Paying travel costs related to education activities for applicants or QAB members</a:t>
            </a:r>
            <a:endParaRPr lang="en-US" sz="2600" dirty="0">
              <a:solidFill>
                <a:srgbClr val="FF0000"/>
              </a:solidFill>
              <a:cs typeface="Calibri"/>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3.4.4: Education Funds</a:t>
            </a:r>
          </a:p>
        </p:txBody>
      </p:sp>
    </p:spTree>
    <p:extLst>
      <p:ext uri="{BB962C8B-B14F-4D97-AF65-F5344CB8AC3E}">
        <p14:creationId xmlns:p14="http://schemas.microsoft.com/office/powerpoint/2010/main" val="166770741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0" y="1325274"/>
            <a:ext cx="9824714" cy="5075524"/>
          </a:xfrm>
        </p:spPr>
        <p:txBody>
          <a:bodyPr vert="horz" lIns="91440" tIns="45720" rIns="91440" bIns="45720" rtlCol="0" anchor="t">
            <a:normAutofit/>
          </a:bodyPr>
          <a:lstStyle/>
          <a:p>
            <a:pPr marL="0" indent="0">
              <a:buNone/>
            </a:pPr>
            <a:r>
              <a:rPr lang="en-US" sz="3000" b="1" u="sng" dirty="0"/>
              <a:t>Salary and Benefits:</a:t>
            </a:r>
          </a:p>
          <a:p>
            <a:pPr marL="339725" lvl="1">
              <a:buFont typeface="Arial" panose="020B0604020202020204" pitchFamily="34" charset="0"/>
              <a:buChar char="•"/>
            </a:pPr>
            <a:r>
              <a:rPr lang="en-US" sz="2800" dirty="0"/>
              <a:t>Salary can only be claimed for time spent working directly on administration or education/training efforts for the DGLVR program. </a:t>
            </a:r>
          </a:p>
          <a:p>
            <a:pPr lvl="0"/>
            <a:r>
              <a:rPr lang="en-US" dirty="0"/>
              <a:t>Tracking can be done on an hourly basis, a percent effort basis, or some other method that allocates salary in accordance with time spent on the Program.</a:t>
            </a:r>
          </a:p>
          <a:p>
            <a:r>
              <a:rPr lang="en-US" dirty="0"/>
              <a:t>Conservation districts must be able to document that staff time claimed as administrative time is spent on eligible administrative activities and staff time claimed as education time is spent on eligible education activities. </a:t>
            </a: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3.4.3 &amp; 4: Administrative and Education Funds</a:t>
            </a:r>
          </a:p>
        </p:txBody>
      </p:sp>
    </p:spTree>
    <p:extLst>
      <p:ext uri="{BB962C8B-B14F-4D97-AF65-F5344CB8AC3E}">
        <p14:creationId xmlns:p14="http://schemas.microsoft.com/office/powerpoint/2010/main" val="261678685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0" y="1325274"/>
            <a:ext cx="9824714" cy="5075524"/>
          </a:xfrm>
        </p:spPr>
        <p:txBody>
          <a:bodyPr vert="horz" lIns="91440" tIns="45720" rIns="91440" bIns="45720" rtlCol="0" anchor="t">
            <a:normAutofit/>
          </a:bodyPr>
          <a:lstStyle/>
          <a:p>
            <a:r>
              <a:rPr lang="en-US" sz="3200" dirty="0"/>
              <a:t>Example </a:t>
            </a:r>
            <a:r>
              <a:rPr lang="en-US" sz="3200" b="1" dirty="0">
                <a:solidFill>
                  <a:schemeClr val="accent1"/>
                </a:solidFill>
              </a:rPr>
              <a:t>administration activities </a:t>
            </a:r>
            <a:r>
              <a:rPr lang="en-US" sz="3200" dirty="0"/>
              <a:t>include</a:t>
            </a:r>
            <a:r>
              <a:rPr lang="en-US" dirty="0"/>
              <a:t>:</a:t>
            </a:r>
          </a:p>
          <a:p>
            <a:pPr lvl="1"/>
            <a:r>
              <a:rPr lang="en-US" sz="2800" dirty="0"/>
              <a:t>site inspections, meetings, completing paperwork, communications, etc. related to DGLVR Projects. </a:t>
            </a:r>
          </a:p>
          <a:p>
            <a:pPr lvl="1"/>
            <a:r>
              <a:rPr lang="en-US" sz="2800" dirty="0"/>
              <a:t>QAB meetings and Conservation District Board of Director meetings</a:t>
            </a:r>
          </a:p>
          <a:p>
            <a:pPr lvl="1"/>
            <a:r>
              <a:rPr lang="en-US" sz="2800" dirty="0"/>
              <a:t>Reviewing DGLVR applications </a:t>
            </a:r>
          </a:p>
          <a:p>
            <a:pPr lvl="1"/>
            <a:r>
              <a:rPr lang="en-US" sz="2800" dirty="0"/>
              <a:t>Follow up visits to previously contracted DGLVR worksites for the purpose of ranking new grant applications or implementing local policies.</a:t>
            </a: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3.4.3 &amp; 4: Administrative and Education Funds</a:t>
            </a:r>
          </a:p>
        </p:txBody>
      </p:sp>
    </p:spTree>
    <p:extLst>
      <p:ext uri="{BB962C8B-B14F-4D97-AF65-F5344CB8AC3E}">
        <p14:creationId xmlns:p14="http://schemas.microsoft.com/office/powerpoint/2010/main" val="265282912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0" y="1325274"/>
            <a:ext cx="9824714" cy="5075524"/>
          </a:xfrm>
        </p:spPr>
        <p:txBody>
          <a:bodyPr vert="horz" lIns="91440" tIns="45720" rIns="91440" bIns="45720" rtlCol="0" anchor="t">
            <a:normAutofit/>
          </a:bodyPr>
          <a:lstStyle/>
          <a:p>
            <a:r>
              <a:rPr lang="en-US" sz="3200" dirty="0"/>
              <a:t>DGLVR </a:t>
            </a:r>
            <a:r>
              <a:rPr lang="en-US" sz="3200" b="1" dirty="0">
                <a:solidFill>
                  <a:srgbClr val="FF6363"/>
                </a:solidFill>
              </a:rPr>
              <a:t>educational</a:t>
            </a:r>
            <a:r>
              <a:rPr lang="en-US" sz="3200" dirty="0"/>
              <a:t> </a:t>
            </a:r>
            <a:r>
              <a:rPr lang="en-US" sz="3200" b="1" dirty="0">
                <a:solidFill>
                  <a:srgbClr val="FF6363"/>
                </a:solidFill>
              </a:rPr>
              <a:t>activities</a:t>
            </a:r>
            <a:r>
              <a:rPr lang="en-US" sz="3200" dirty="0"/>
              <a:t> include:</a:t>
            </a:r>
          </a:p>
          <a:p>
            <a:pPr lvl="1"/>
            <a:r>
              <a:rPr lang="en-US" sz="2800" dirty="0"/>
              <a:t>Training new conservation district staff on DGLVR topics.</a:t>
            </a:r>
          </a:p>
          <a:p>
            <a:pPr lvl="1"/>
            <a:r>
              <a:rPr lang="en-US" sz="2800" dirty="0"/>
              <a:t>Attending or hosting trainings, conferences, field days, workshops, technical assistance, or other outreach activities.</a:t>
            </a:r>
          </a:p>
          <a:p>
            <a:pPr lvl="1"/>
            <a:r>
              <a:rPr lang="en-US" sz="2800" dirty="0"/>
              <a:t>Teaching individuals or small groups about the DGLVR Program in regard to potential DGLVR Project sites without a current contract for DGLVR funds. This includes working with potential grant applicants to develop an application for DGLVR funds, such as pre-application meetings.</a:t>
            </a:r>
          </a:p>
          <a:p>
            <a:pPr lvl="1"/>
            <a:r>
              <a:rPr lang="en-US" sz="2800" dirty="0"/>
              <a:t>Teaching individuals or small groups about the DGLVR Program on completed DGLVR sites.</a:t>
            </a: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3.4.3 &amp; 4: Administrative and Education Funds</a:t>
            </a:r>
          </a:p>
        </p:txBody>
      </p:sp>
    </p:spTree>
    <p:extLst>
      <p:ext uri="{BB962C8B-B14F-4D97-AF65-F5344CB8AC3E}">
        <p14:creationId xmlns:p14="http://schemas.microsoft.com/office/powerpoint/2010/main" val="141082312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0" y="1325274"/>
            <a:ext cx="9824714" cy="5075524"/>
          </a:xfrm>
        </p:spPr>
        <p:txBody>
          <a:bodyPr vert="horz" lIns="91440" tIns="45720" rIns="91440" bIns="45720" rtlCol="0" anchor="t">
            <a:normAutofit/>
          </a:bodyPr>
          <a:lstStyle/>
          <a:p>
            <a:r>
              <a:rPr lang="en-US" dirty="0"/>
              <a:t>DGLVR educational activities do NOT include:</a:t>
            </a:r>
          </a:p>
          <a:p>
            <a:pPr lvl="1"/>
            <a:r>
              <a:rPr lang="en-US" sz="2800" dirty="0"/>
              <a:t>Administering DGLVR Projects with a current DGLVR Contract </a:t>
            </a:r>
          </a:p>
          <a:p>
            <a:pPr lvl="1"/>
            <a:r>
              <a:rPr lang="en-US" sz="2800" dirty="0"/>
              <a:t>Ranking received applications. </a:t>
            </a:r>
          </a:p>
          <a:p>
            <a:pPr lvl="1"/>
            <a:r>
              <a:rPr lang="en-US" sz="2800" dirty="0"/>
              <a:t>Administering the DGLVR Program, including QAB meetings, Conservation District Board of Director meetings, and reviewing DGLVR applications. </a:t>
            </a: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3.4.3 &amp; 4: Administrative and Education Funds</a:t>
            </a:r>
          </a:p>
        </p:txBody>
      </p:sp>
    </p:spTree>
    <p:extLst>
      <p:ext uri="{BB962C8B-B14F-4D97-AF65-F5344CB8AC3E}">
        <p14:creationId xmlns:p14="http://schemas.microsoft.com/office/powerpoint/2010/main" val="2909451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0" y="1325274"/>
            <a:ext cx="9824714" cy="5075524"/>
          </a:xfrm>
        </p:spPr>
        <p:txBody>
          <a:bodyPr vert="horz" lIns="91440" tIns="45720" rIns="91440" bIns="45720" rtlCol="0" anchor="t">
            <a:normAutofit fontScale="92500"/>
          </a:bodyPr>
          <a:lstStyle/>
          <a:p>
            <a:pPr marL="0" indent="0">
              <a:buNone/>
            </a:pPr>
            <a:r>
              <a:rPr lang="en-US" sz="3500" b="1" u="sng" dirty="0"/>
              <a:t>Staff time tracking:</a:t>
            </a:r>
          </a:p>
          <a:p>
            <a:pPr lvl="1"/>
            <a:r>
              <a:rPr lang="en-US" sz="3000" dirty="0"/>
              <a:t>This should be a time sheet and/or report that includes details of the activity, including:</a:t>
            </a:r>
          </a:p>
          <a:p>
            <a:pPr lvl="2"/>
            <a:r>
              <a:rPr lang="en-US" sz="2800" dirty="0"/>
              <a:t>the date</a:t>
            </a:r>
          </a:p>
          <a:p>
            <a:pPr lvl="2"/>
            <a:r>
              <a:rPr lang="en-US" sz="2800" dirty="0"/>
              <a:t>activity description</a:t>
            </a:r>
          </a:p>
          <a:p>
            <a:pPr lvl="2"/>
            <a:r>
              <a:rPr lang="en-US" sz="2800" dirty="0"/>
              <a:t>staff member(s)</a:t>
            </a:r>
          </a:p>
          <a:p>
            <a:pPr lvl="2"/>
            <a:r>
              <a:rPr lang="en-US" sz="2800" dirty="0"/>
              <a:t>amount of time</a:t>
            </a:r>
          </a:p>
          <a:p>
            <a:pPr lvl="2"/>
            <a:r>
              <a:rPr lang="en-US" sz="2800" dirty="0"/>
              <a:t>road name &amp; road owner</a:t>
            </a:r>
          </a:p>
          <a:p>
            <a:pPr lvl="2"/>
            <a:r>
              <a:rPr lang="en-US" sz="2800" dirty="0"/>
              <a:t>how the activity qualifies as a DGLVR admin or </a:t>
            </a:r>
            <a:r>
              <a:rPr lang="en-US" sz="2800" dirty="0" err="1"/>
              <a:t>edu</a:t>
            </a:r>
            <a:r>
              <a:rPr lang="en-US" sz="2800" dirty="0"/>
              <a:t>  activity</a:t>
            </a:r>
          </a:p>
          <a:p>
            <a:pPr lvl="1"/>
            <a:r>
              <a:rPr lang="en-US" sz="3000" dirty="0"/>
              <a:t>or some other method that documents that admin or </a:t>
            </a:r>
            <a:r>
              <a:rPr lang="en-US" sz="3000" dirty="0" err="1"/>
              <a:t>edu</a:t>
            </a:r>
            <a:r>
              <a:rPr lang="en-US" sz="3000" dirty="0"/>
              <a:t> time is spent on eligible admin or </a:t>
            </a:r>
            <a:r>
              <a:rPr lang="en-US" sz="3000" dirty="0" err="1"/>
              <a:t>edu</a:t>
            </a:r>
            <a:r>
              <a:rPr lang="en-US" sz="3000" dirty="0"/>
              <a:t> activities, respectively.</a:t>
            </a: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3.4.3 &amp; 4: Administrative and Education Funds</a:t>
            </a:r>
          </a:p>
        </p:txBody>
      </p:sp>
    </p:spTree>
    <p:extLst>
      <p:ext uri="{BB962C8B-B14F-4D97-AF65-F5344CB8AC3E}">
        <p14:creationId xmlns:p14="http://schemas.microsoft.com/office/powerpoint/2010/main" val="148018244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3.4.3 &amp; 4: Administrative and Education Funds</a:t>
            </a:r>
          </a:p>
        </p:txBody>
      </p:sp>
      <p:pic>
        <p:nvPicPr>
          <p:cNvPr id="7" name="Picture 6">
            <a:extLst>
              <a:ext uri="{FF2B5EF4-FFF2-40B4-BE49-F238E27FC236}">
                <a16:creationId xmlns:a16="http://schemas.microsoft.com/office/drawing/2014/main" id="{68846675-6970-86BA-3326-FA32180499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140823"/>
            <a:ext cx="9144000" cy="5047226"/>
          </a:xfrm>
          <a:prstGeom prst="rect">
            <a:avLst/>
          </a:prstGeom>
        </p:spPr>
      </p:pic>
      <p:sp>
        <p:nvSpPr>
          <p:cNvPr id="8" name="Oval 7">
            <a:extLst>
              <a:ext uri="{FF2B5EF4-FFF2-40B4-BE49-F238E27FC236}">
                <a16:creationId xmlns:a16="http://schemas.microsoft.com/office/drawing/2014/main" id="{BD38A49F-C76E-84C2-FAAD-F73B61F9797A}"/>
              </a:ext>
            </a:extLst>
          </p:cNvPr>
          <p:cNvSpPr/>
          <p:nvPr/>
        </p:nvSpPr>
        <p:spPr>
          <a:xfrm>
            <a:off x="9144000" y="1557271"/>
            <a:ext cx="2840121" cy="1581329"/>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095C9605-1016-ACAD-F784-89EEF0FBE9BA}"/>
              </a:ext>
            </a:extLst>
          </p:cNvPr>
          <p:cNvSpPr txBox="1"/>
          <p:nvPr/>
        </p:nvSpPr>
        <p:spPr>
          <a:xfrm>
            <a:off x="9261475" y="1828791"/>
            <a:ext cx="2605170" cy="1200329"/>
          </a:xfrm>
          <a:prstGeom prst="rect">
            <a:avLst/>
          </a:prstGeom>
          <a:noFill/>
        </p:spPr>
        <p:txBody>
          <a:bodyPr wrap="square" rtlCol="0">
            <a:spAutoFit/>
          </a:bodyPr>
          <a:lstStyle/>
          <a:p>
            <a:pPr algn="ctr"/>
            <a:r>
              <a:rPr lang="en-US" sz="2400" b="1" dirty="0"/>
              <a:t>Template Available as an Excel Document</a:t>
            </a:r>
          </a:p>
        </p:txBody>
      </p:sp>
    </p:spTree>
    <p:extLst>
      <p:ext uri="{BB962C8B-B14F-4D97-AF65-F5344CB8AC3E}">
        <p14:creationId xmlns:p14="http://schemas.microsoft.com/office/powerpoint/2010/main" val="63145313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0" y="1325274"/>
            <a:ext cx="9824714" cy="5075524"/>
          </a:xfrm>
        </p:spPr>
        <p:txBody>
          <a:bodyPr vert="horz" lIns="91440" tIns="45720" rIns="91440" bIns="45720" rtlCol="0" anchor="t">
            <a:normAutofit/>
          </a:bodyPr>
          <a:lstStyle/>
          <a:p>
            <a:r>
              <a:rPr lang="en-US" sz="3200" dirty="0"/>
              <a:t>Using admin &amp; Edu funds for </a:t>
            </a:r>
            <a:r>
              <a:rPr lang="en-US" sz="3200" u="sng" dirty="0"/>
              <a:t>travel</a:t>
            </a:r>
            <a:r>
              <a:rPr lang="en-US" sz="3200" dirty="0"/>
              <a:t>:</a:t>
            </a:r>
          </a:p>
          <a:p>
            <a:pPr lvl="1"/>
            <a:r>
              <a:rPr lang="en-US" sz="2600" dirty="0">
                <a:solidFill>
                  <a:prstClr val="black"/>
                </a:solidFill>
              </a:rPr>
              <a:t>All travel expenses for the DGLVR Program can be paid for with administrative DGLVR funds</a:t>
            </a:r>
          </a:p>
          <a:p>
            <a:pPr lvl="2"/>
            <a:r>
              <a:rPr lang="en-US" sz="2400" dirty="0">
                <a:solidFill>
                  <a:prstClr val="black"/>
                </a:solidFill>
              </a:rPr>
              <a:t>Use DGR admin funds for DGR travel expenses</a:t>
            </a:r>
          </a:p>
          <a:p>
            <a:pPr lvl="2"/>
            <a:r>
              <a:rPr lang="en-US" sz="2400" dirty="0">
                <a:solidFill>
                  <a:prstClr val="black"/>
                </a:solidFill>
              </a:rPr>
              <a:t>Use LVR admin funds for LVR travel expenses</a:t>
            </a:r>
          </a:p>
          <a:p>
            <a:pPr lvl="2"/>
            <a:r>
              <a:rPr lang="en-US" sz="2400" dirty="0">
                <a:solidFill>
                  <a:prstClr val="black"/>
                </a:solidFill>
              </a:rPr>
              <a:t>Travel to field sites, meetings, trainings, vehicle costs, per-diems, parking, etc. </a:t>
            </a:r>
          </a:p>
          <a:p>
            <a:pPr lvl="3"/>
            <a:endParaRPr lang="en-US" sz="2800" dirty="0">
              <a:solidFill>
                <a:prstClr val="black"/>
              </a:solidFill>
            </a:endParaRPr>
          </a:p>
          <a:p>
            <a:pPr lvl="1"/>
            <a:r>
              <a:rPr lang="en-US" sz="2600" dirty="0">
                <a:solidFill>
                  <a:prstClr val="black"/>
                </a:solidFill>
              </a:rPr>
              <a:t>Edu funds can be used to pay for all travel expenses directly related to </a:t>
            </a:r>
            <a:r>
              <a:rPr lang="en-US" sz="2600" dirty="0"/>
              <a:t>education activities for the Program such as: </a:t>
            </a:r>
          </a:p>
          <a:p>
            <a:pPr lvl="2"/>
            <a:r>
              <a:rPr lang="en-US" sz="2400" dirty="0"/>
              <a:t>travel to training and workshops, and travel to set up trainings, workshops, and demonstrations for local stakeholders.</a:t>
            </a: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3.4.3 &amp; 4: Administrative and Education Funds</a:t>
            </a:r>
          </a:p>
        </p:txBody>
      </p:sp>
    </p:spTree>
    <p:extLst>
      <p:ext uri="{BB962C8B-B14F-4D97-AF65-F5344CB8AC3E}">
        <p14:creationId xmlns:p14="http://schemas.microsoft.com/office/powerpoint/2010/main" val="261817042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0" y="1325274"/>
            <a:ext cx="9824714" cy="5075524"/>
          </a:xfrm>
        </p:spPr>
        <p:txBody>
          <a:bodyPr vert="horz" lIns="91440" tIns="45720" rIns="91440" bIns="45720" rtlCol="0" anchor="t">
            <a:normAutofit/>
          </a:bodyPr>
          <a:lstStyle/>
          <a:p>
            <a:r>
              <a:rPr lang="en-US" sz="3200" dirty="0"/>
              <a:t>Using admin &amp; Edu funds for </a:t>
            </a:r>
            <a:r>
              <a:rPr lang="en-US" sz="3200" u="sng" dirty="0"/>
              <a:t>travel</a:t>
            </a:r>
            <a:r>
              <a:rPr lang="en-US" sz="3200" dirty="0"/>
              <a:t>:</a:t>
            </a:r>
          </a:p>
          <a:p>
            <a:pPr lvl="1"/>
            <a:r>
              <a:rPr lang="en-US" sz="2600" dirty="0">
                <a:solidFill>
                  <a:prstClr val="black"/>
                </a:solidFill>
              </a:rPr>
              <a:t>That the federal mileage rate is based on the average costs of operating a vehicle in the United States </a:t>
            </a:r>
          </a:p>
          <a:p>
            <a:pPr lvl="2"/>
            <a:r>
              <a:rPr lang="en-US" sz="2600" dirty="0">
                <a:solidFill>
                  <a:prstClr val="black"/>
                </a:solidFill>
              </a:rPr>
              <a:t>intended to cover expenses including, but not limited to fuel, tires, maintenance, registration, and insurance. </a:t>
            </a:r>
          </a:p>
          <a:p>
            <a:pPr lvl="3"/>
            <a:endParaRPr lang="en-US" sz="2800" dirty="0">
              <a:solidFill>
                <a:prstClr val="black"/>
              </a:solidFill>
            </a:endParaRPr>
          </a:p>
          <a:p>
            <a:pPr lvl="1"/>
            <a:r>
              <a:rPr lang="en-US" sz="2600" dirty="0">
                <a:solidFill>
                  <a:prstClr val="black"/>
                </a:solidFill>
              </a:rPr>
              <a:t>When mileage driven for the DGLVR Program is compensated using the mileage rate method, individual vehicle expenses are not eligible DGLVR expenses, and vice versa. </a:t>
            </a:r>
            <a:endParaRPr lang="en-US" sz="3600" dirty="0"/>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3.4.3 &amp; 4: Administrative and Education Funds</a:t>
            </a:r>
          </a:p>
        </p:txBody>
      </p:sp>
    </p:spTree>
    <p:extLst>
      <p:ext uri="{BB962C8B-B14F-4D97-AF65-F5344CB8AC3E}">
        <p14:creationId xmlns:p14="http://schemas.microsoft.com/office/powerpoint/2010/main" val="299760158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BFFF34-EC84-5CC9-B728-30CFA2D06881}"/>
              </a:ext>
            </a:extLst>
          </p:cNvPr>
          <p:cNvSpPr/>
          <p:nvPr/>
        </p:nvSpPr>
        <p:spPr>
          <a:xfrm>
            <a:off x="268940" y="251011"/>
            <a:ext cx="9197788" cy="65442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6" name="Content Placeholder 5">
            <a:extLst>
              <a:ext uri="{FF2B5EF4-FFF2-40B4-BE49-F238E27FC236}">
                <a16:creationId xmlns:a16="http://schemas.microsoft.com/office/drawing/2014/main" id="{F13B8311-CA55-4833-86CA-2ECAF4406AA1}"/>
              </a:ext>
            </a:extLst>
          </p:cNvPr>
          <p:cNvSpPr>
            <a:spLocks noGrp="1"/>
          </p:cNvSpPr>
          <p:nvPr>
            <p:ph idx="1"/>
          </p:nvPr>
        </p:nvSpPr>
        <p:spPr>
          <a:xfrm>
            <a:off x="295830" y="1325274"/>
            <a:ext cx="9824714" cy="5075524"/>
          </a:xfrm>
        </p:spPr>
        <p:txBody>
          <a:bodyPr vert="horz" lIns="91440" tIns="45720" rIns="91440" bIns="45720" rtlCol="0" anchor="t">
            <a:normAutofit/>
          </a:bodyPr>
          <a:lstStyle/>
          <a:p>
            <a:r>
              <a:rPr lang="en-US" u="sng" dirty="0"/>
              <a:t>Ineligible</a:t>
            </a:r>
            <a:r>
              <a:rPr lang="en-US" dirty="0"/>
              <a:t> admin &amp; Edu expenses:</a:t>
            </a:r>
          </a:p>
          <a:p>
            <a:pPr lvl="1"/>
            <a:r>
              <a:rPr lang="en-US" sz="2600" dirty="0">
                <a:solidFill>
                  <a:prstClr val="black"/>
                </a:solidFill>
              </a:rPr>
              <a:t>Funds can NOT be used to purchase tools or equipment for townships or other applicants, including cost-sharing on tools or equipment. </a:t>
            </a:r>
            <a:endParaRPr lang="en-US" sz="3200" dirty="0"/>
          </a:p>
          <a:p>
            <a:pPr lvl="1"/>
            <a:r>
              <a:rPr lang="en-US" sz="2600" dirty="0"/>
              <a:t>Non-DGLVR expenses, such as expenses related to other conservation district programs</a:t>
            </a:r>
          </a:p>
          <a:p>
            <a:pPr lvl="2"/>
            <a:r>
              <a:rPr lang="en-US" sz="2600" dirty="0"/>
              <a:t>If an expense is shared by DGLVR and non-DGLVR Programs, then only a portion of the expense is an eligible DGLVR expense</a:t>
            </a:r>
          </a:p>
          <a:p>
            <a:pPr lvl="3"/>
            <a:r>
              <a:rPr lang="en-US" sz="2600" dirty="0"/>
              <a:t>Why?</a:t>
            </a:r>
          </a:p>
          <a:p>
            <a:pPr lvl="4"/>
            <a:r>
              <a:rPr lang="en-US" sz="2600" dirty="0"/>
              <a:t>DGR funds can only be used for DGR expenses</a:t>
            </a:r>
          </a:p>
          <a:p>
            <a:pPr lvl="4"/>
            <a:r>
              <a:rPr lang="en-US" sz="2600" dirty="0"/>
              <a:t>LVR funds can only be used for LVR expenses</a:t>
            </a:r>
          </a:p>
        </p:txBody>
      </p:sp>
      <p:sp>
        <p:nvSpPr>
          <p:cNvPr id="10" name="Rectangle 9">
            <a:extLst>
              <a:ext uri="{FF2B5EF4-FFF2-40B4-BE49-F238E27FC236}">
                <a16:creationId xmlns:a16="http://schemas.microsoft.com/office/drawing/2014/main" id="{9D21AC42-1F62-8468-76EA-B73DF3F5176E}"/>
              </a:ext>
            </a:extLst>
          </p:cNvPr>
          <p:cNvSpPr/>
          <p:nvPr/>
        </p:nvSpPr>
        <p:spPr>
          <a:xfrm>
            <a:off x="295833" y="6185646"/>
            <a:ext cx="10085293" cy="519952"/>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2" name="Rectangle 11">
            <a:extLst>
              <a:ext uri="{FF2B5EF4-FFF2-40B4-BE49-F238E27FC236}">
                <a16:creationId xmlns:a16="http://schemas.microsoft.com/office/drawing/2014/main" id="{427F75C4-AB9E-581B-4A9D-837D59953B6B}"/>
              </a:ext>
            </a:extLst>
          </p:cNvPr>
          <p:cNvSpPr/>
          <p:nvPr/>
        </p:nvSpPr>
        <p:spPr>
          <a:xfrm>
            <a:off x="10381126" y="6185646"/>
            <a:ext cx="1425387" cy="51995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Rectangle 15">
            <a:extLst>
              <a:ext uri="{FF2B5EF4-FFF2-40B4-BE49-F238E27FC236}">
                <a16:creationId xmlns:a16="http://schemas.microsoft.com/office/drawing/2014/main" id="{F43FCBB7-02D0-41CE-522A-E2EB3DDDA1FD}"/>
              </a:ext>
            </a:extLst>
          </p:cNvPr>
          <p:cNvSpPr/>
          <p:nvPr/>
        </p:nvSpPr>
        <p:spPr>
          <a:xfrm>
            <a:off x="268940" y="986116"/>
            <a:ext cx="9197788" cy="13446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2">
            <a:extLst>
              <a:ext uri="{FF2B5EF4-FFF2-40B4-BE49-F238E27FC236}">
                <a16:creationId xmlns:a16="http://schemas.microsoft.com/office/drawing/2014/main" id="{D3C2573E-9395-4E89-E196-23072FC8D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4294" y="163326"/>
            <a:ext cx="1873624" cy="1269067"/>
          </a:xfrm>
          <a:prstGeom prst="rect">
            <a:avLst/>
          </a:prstGeom>
        </p:spPr>
      </p:pic>
      <p:sp>
        <p:nvSpPr>
          <p:cNvPr id="3" name="Title 1">
            <a:extLst>
              <a:ext uri="{FF2B5EF4-FFF2-40B4-BE49-F238E27FC236}">
                <a16:creationId xmlns:a16="http://schemas.microsoft.com/office/drawing/2014/main" id="{29EF03D6-7779-78D9-937A-AE9F0101EE57}"/>
              </a:ext>
            </a:extLst>
          </p:cNvPr>
          <p:cNvSpPr txBox="1">
            <a:spLocks/>
          </p:cNvSpPr>
          <p:nvPr/>
        </p:nvSpPr>
        <p:spPr>
          <a:xfrm>
            <a:off x="268940" y="192609"/>
            <a:ext cx="8079937" cy="823336"/>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lt1"/>
                </a:solidFill>
                <a:latin typeface="+mn-lt"/>
                <a:ea typeface="+mn-ea"/>
                <a:cs typeface="Calibri"/>
              </a:rPr>
              <a:t>3.4.3 &amp; 4: Administrative and Education Funds</a:t>
            </a:r>
          </a:p>
        </p:txBody>
      </p:sp>
    </p:spTree>
    <p:extLst>
      <p:ext uri="{BB962C8B-B14F-4D97-AF65-F5344CB8AC3E}">
        <p14:creationId xmlns:p14="http://schemas.microsoft.com/office/powerpoint/2010/main" val="143244366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8585E19E9FF54685767BCCDA089518" ma:contentTypeVersion="10" ma:contentTypeDescription="Create a new document." ma:contentTypeScope="" ma:versionID="3db00776d0bf8404f3c0a68f65a7dcb8">
  <xsd:schema xmlns:xsd="http://www.w3.org/2001/XMLSchema" xmlns:xs="http://www.w3.org/2001/XMLSchema" xmlns:p="http://schemas.microsoft.com/office/2006/metadata/properties" xmlns:ns3="4ce192a9-dbef-4c03-a9bc-6926f8c61758" targetNamespace="http://schemas.microsoft.com/office/2006/metadata/properties" ma:root="true" ma:fieldsID="4f431f8a54c46859e44b686bf6cef422" ns3:_="">
    <xsd:import namespace="4ce192a9-dbef-4c03-a9bc-6926f8c61758"/>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e192a9-dbef-4c03-a9bc-6926f8c617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ternalName="MediaServiceLocation" ma:readOnly="true">
      <xsd:simpleType>
        <xsd:restriction base="dms:Text"/>
      </xsd:simpleType>
    </xsd:element>
    <xsd:element name="_activity" ma:index="17"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4ce192a9-dbef-4c03-a9bc-6926f8c6175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8E4C861-3912-4647-B786-8E1C39BE55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e192a9-dbef-4c03-a9bc-6926f8c617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0C7FA4C-1670-4521-B2FB-1BA0C5760520}">
  <ds:schemaRefs>
    <ds:schemaRef ds:uri="http://schemas.microsoft.com/office/2006/metadata/properties"/>
    <ds:schemaRef ds:uri="http://schemas.microsoft.com/office/infopath/2007/PartnerControls"/>
    <ds:schemaRef ds:uri="4ce192a9-dbef-4c03-a9bc-6926f8c61758"/>
  </ds:schemaRefs>
</ds:datastoreItem>
</file>

<file path=customXml/itemProps3.xml><?xml version="1.0" encoding="utf-8"?>
<ds:datastoreItem xmlns:ds="http://schemas.openxmlformats.org/officeDocument/2006/customXml" ds:itemID="{D969B34B-9780-4CED-84FD-475252F16F3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14868</TotalTime>
  <Words>18781</Words>
  <Application>Microsoft Office PowerPoint</Application>
  <PresentationFormat>Widescreen</PresentationFormat>
  <Paragraphs>3070</Paragraphs>
  <Slides>402</Slides>
  <Notes>13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402</vt:i4>
      </vt:variant>
    </vt:vector>
  </HeadingPairs>
  <TitlesOfParts>
    <vt:vector size="413" baseType="lpstr">
      <vt:lpstr>Arial</vt:lpstr>
      <vt:lpstr>Arial Black</vt:lpstr>
      <vt:lpstr>Calibri</vt:lpstr>
      <vt:lpstr>Calibri Light</vt:lpstr>
      <vt:lpstr>Candara</vt:lpstr>
      <vt:lpstr>Lato</vt:lpstr>
      <vt:lpstr>Times New Roman</vt:lpstr>
      <vt:lpstr>var(--h3_typography-font-family)</vt:lpstr>
      <vt:lpstr>Verdana</vt:lpstr>
      <vt:lpstr>Wingdings</vt:lpstr>
      <vt:lpstr>office theme</vt:lpstr>
      <vt:lpstr>Administrative Training Dirt, Gravel, and Low Volume Road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Dirt, Gravel, and Low-Volume Road (DGLVR) Program</dc:title>
  <dc:creator>Law, Sherri</dc:creator>
  <cp:lastModifiedBy>Corradini, Kenneth Joseph</cp:lastModifiedBy>
  <cp:revision>5</cp:revision>
  <dcterms:created xsi:type="dcterms:W3CDTF">2023-05-20T23:06:41Z</dcterms:created>
  <dcterms:modified xsi:type="dcterms:W3CDTF">2025-02-04T14:34:15Z</dcterms:modified>
</cp:coreProperties>
</file>