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3"/>
  </p:notesMasterIdLst>
  <p:handoutMasterIdLst>
    <p:handoutMasterId r:id="rId44"/>
  </p:handoutMasterIdLst>
  <p:sldIdLst>
    <p:sldId id="578" r:id="rId2"/>
    <p:sldId id="579" r:id="rId3"/>
    <p:sldId id="418" r:id="rId4"/>
    <p:sldId id="401" r:id="rId5"/>
    <p:sldId id="595" r:id="rId6"/>
    <p:sldId id="568" r:id="rId7"/>
    <p:sldId id="597" r:id="rId8"/>
    <p:sldId id="569" r:id="rId9"/>
    <p:sldId id="596" r:id="rId10"/>
    <p:sldId id="551" r:id="rId11"/>
    <p:sldId id="524" r:id="rId12"/>
    <p:sldId id="564" r:id="rId13"/>
    <p:sldId id="566" r:id="rId14"/>
    <p:sldId id="598" r:id="rId15"/>
    <p:sldId id="507" r:id="rId16"/>
    <p:sldId id="620" r:id="rId17"/>
    <p:sldId id="599" r:id="rId18"/>
    <p:sldId id="600" r:id="rId19"/>
    <p:sldId id="575" r:id="rId20"/>
    <p:sldId id="576" r:id="rId21"/>
    <p:sldId id="601" r:id="rId22"/>
    <p:sldId id="541" r:id="rId23"/>
    <p:sldId id="602" r:id="rId24"/>
    <p:sldId id="540" r:id="rId25"/>
    <p:sldId id="603" r:id="rId26"/>
    <p:sldId id="604" r:id="rId27"/>
    <p:sldId id="531" r:id="rId28"/>
    <p:sldId id="586" r:id="rId29"/>
    <p:sldId id="552" r:id="rId30"/>
    <p:sldId id="509" r:id="rId31"/>
    <p:sldId id="587" r:id="rId32"/>
    <p:sldId id="616" r:id="rId33"/>
    <p:sldId id="605" r:id="rId34"/>
    <p:sldId id="617" r:id="rId35"/>
    <p:sldId id="618" r:id="rId36"/>
    <p:sldId id="608" r:id="rId37"/>
    <p:sldId id="609" r:id="rId38"/>
    <p:sldId id="611" r:id="rId39"/>
    <p:sldId id="619" r:id="rId40"/>
    <p:sldId id="612" r:id="rId41"/>
    <p:sldId id="613"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0000"/>
    <a:srgbClr val="FFFF99"/>
    <a:srgbClr val="295AE3"/>
    <a:srgbClr val="92D050"/>
    <a:srgbClr val="DDFC24"/>
    <a:srgbClr val="257CFB"/>
    <a:srgbClr val="8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960" autoAdjust="0"/>
  </p:normalViewPr>
  <p:slideViewPr>
    <p:cSldViewPr snapToGrid="0">
      <p:cViewPr varScale="1">
        <p:scale>
          <a:sx n="132" d="100"/>
          <a:sy n="132" d="100"/>
        </p:scale>
        <p:origin x="198" y="-6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3/6/2019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3/6/2019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52929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10</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73918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11</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63364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30874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42347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35893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70177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34798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17</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5106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4012960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9305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20</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577506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13052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884215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6423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974560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700399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4191135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27</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593976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991685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33076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63162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30</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582655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31</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331379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831559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963394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479261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596689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182510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141019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650181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54049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631627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065703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96367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10235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01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7</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956739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416927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04719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3/6/2019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832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3/6/2019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9372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3/6/2019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3/6/2019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3/6/2019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3/6/2019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3/6/2019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3/6/2019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3/6/2019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3/6/2019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dirtandgravelroads.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4900" y="54929"/>
            <a:ext cx="46311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Annual</a:t>
            </a:r>
            <a:r>
              <a:rPr kumimoji="0" lang="en-US" sz="3200" b="1" i="0" u="none" strike="noStrike" kern="1200" cap="none" spc="0" normalizeH="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 Summary</a:t>
            </a: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9" name="Rectangle 18"/>
          <p:cNvSpPr/>
          <p:nvPr/>
        </p:nvSpPr>
        <p:spPr>
          <a:xfrm>
            <a:off x="120392" y="6396926"/>
            <a:ext cx="4575699"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call: 814-865-5355</a:t>
            </a:r>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If you are reading this, then you are successfully seeing the webinar video. Webinar audio should be automatic through your computer, and options can be accessed in the “audio options” button on the bottom left.  If you are having audio issues, or are in a location where listening via phone is preferable, audio is also available on the CDGRS conference line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866-823-7699.  </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698" y="0"/>
            <a:ext cx="4564876" cy="3423657"/>
          </a:xfrm>
          <a:prstGeom prst="rect">
            <a:avLst/>
          </a:prstGeom>
        </p:spPr>
      </p:pic>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4649286" y="-22922"/>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3/6/2019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9am</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6974" y="5986984"/>
            <a:ext cx="2867025" cy="871016"/>
          </a:xfrm>
          <a:prstGeom prst="rect">
            <a:avLst/>
          </a:prstGeom>
          <a:effectLst>
            <a:softEdge rad="12700"/>
          </a:effec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211" y="1624589"/>
            <a:ext cx="4476775" cy="257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744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05" y="347854"/>
            <a:ext cx="6924695" cy="6624446"/>
          </a:xfrm>
          <a:prstGeom prst="rect">
            <a:avLst/>
          </a:prstGeom>
        </p:spPr>
      </p:pic>
      <p:sp>
        <p:nvSpPr>
          <p:cNvPr id="5" name="Rectangle 4"/>
          <p:cNvSpPr/>
          <p:nvPr/>
        </p:nvSpPr>
        <p:spPr>
          <a:xfrm>
            <a:off x="2250900" y="394098"/>
            <a:ext cx="6924695" cy="662444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0" y="-43814"/>
            <a:ext cx="586740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Annual Summary Report Details</a:t>
            </a:r>
          </a:p>
        </p:txBody>
      </p:sp>
      <p:sp>
        <p:nvSpPr>
          <p:cNvPr id="7" name="Subtitle 2"/>
          <p:cNvSpPr txBox="1">
            <a:spLocks/>
          </p:cNvSpPr>
          <p:nvPr/>
        </p:nvSpPr>
        <p:spPr>
          <a:xfrm>
            <a:off x="2514600" y="914400"/>
            <a:ext cx="70104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400" dirty="0">
                <a:ea typeface="Times New Roman"/>
              </a:rPr>
              <a:t>ESM Trainings</a:t>
            </a:r>
          </a:p>
          <a:p>
            <a:endParaRPr lang="en-US" sz="4400" b="1" u="sng" dirty="0">
              <a:solidFill>
                <a:srgbClr val="FF0000"/>
              </a:solidFill>
              <a:ea typeface="Times New Roman"/>
            </a:endParaRPr>
          </a:p>
          <a:p>
            <a:r>
              <a:rPr lang="en-US" sz="4400" b="1" u="sng" dirty="0">
                <a:solidFill>
                  <a:srgbClr val="FF0000"/>
                </a:solidFill>
                <a:ea typeface="Times New Roman"/>
              </a:rPr>
              <a:t>Project Spending</a:t>
            </a:r>
          </a:p>
          <a:p>
            <a:endParaRPr lang="en-US" sz="4400" b="1" dirty="0">
              <a:ea typeface="Times New Roman"/>
            </a:endParaRPr>
          </a:p>
          <a:p>
            <a:r>
              <a:rPr lang="en-US" sz="4400" b="1" dirty="0">
                <a:ea typeface="Times New Roman"/>
              </a:rPr>
              <a:t>Project Deliverables</a:t>
            </a:r>
          </a:p>
          <a:p>
            <a:pPr marL="457200" lvl="1" indent="0">
              <a:buNone/>
            </a:pPr>
            <a:endParaRPr lang="en-US" sz="4000" b="1" dirty="0">
              <a:ea typeface="Times New Roman"/>
            </a:endParaRPr>
          </a:p>
          <a:p>
            <a:endParaRPr lang="en-US" sz="4400" b="1" dirty="0">
              <a:ea typeface="Times New Roman"/>
            </a:endParaRPr>
          </a:p>
          <a:p>
            <a:endParaRPr lang="en-US" sz="4400" b="1" dirty="0">
              <a:ea typeface="Times New Roman"/>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7855"/>
            <a:ext cx="2219305" cy="6510146"/>
          </a:xfrm>
          <a:prstGeom prst="rect">
            <a:avLst/>
          </a:prstGeom>
          <a:ln w="57150">
            <a:solidFill>
              <a:schemeClr val="tx1"/>
            </a:solidFill>
          </a:ln>
        </p:spPr>
      </p:pic>
      <p:sp>
        <p:nvSpPr>
          <p:cNvPr id="8" name="Rectangle 7"/>
          <p:cNvSpPr/>
          <p:nvPr/>
        </p:nvSpPr>
        <p:spPr>
          <a:xfrm>
            <a:off x="72501" y="6086168"/>
            <a:ext cx="4575699" cy="646331"/>
          </a:xfrm>
          <a:prstGeom prst="rect">
            <a:avLst/>
          </a:prstGeom>
          <a:solidFill>
            <a:schemeClr val="bg1"/>
          </a:solidFill>
          <a:ln>
            <a:solidFill>
              <a:schemeClr val="tx1"/>
            </a:solidFill>
          </a:ln>
        </p:spPr>
        <p:txBody>
          <a:bodyPr wrap="square">
            <a:spAutoFit/>
          </a:bodyPr>
          <a:lstStyle/>
          <a:p>
            <a:r>
              <a:rPr lang="en-US" b="1" dirty="0">
                <a:solidFill>
                  <a:srgbClr val="FF0000"/>
                </a:solidFill>
              </a:rPr>
              <a:t>Audio also available via phone: 866-823-7699</a:t>
            </a:r>
          </a:p>
          <a:p>
            <a:r>
              <a:rPr lang="en-US" dirty="0">
                <a:solidFill>
                  <a:srgbClr val="FF0000"/>
                </a:solidFill>
              </a:rPr>
              <a:t>For assistance, call: 814-865-5355</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25569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685800"/>
            <a:ext cx="8564592"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0000"/>
                </a:solidFill>
                <a:ea typeface="Times New Roman"/>
              </a:rPr>
              <a:t>GIS</a:t>
            </a:r>
          </a:p>
          <a:p>
            <a:pPr lvl="1"/>
            <a:r>
              <a:rPr lang="en-US" dirty="0">
                <a:solidFill>
                  <a:prstClr val="black"/>
                </a:solidFill>
                <a:ea typeface="Times New Roman"/>
              </a:rPr>
              <a:t>All Annual Reports done by Jan 25</a:t>
            </a:r>
            <a:r>
              <a:rPr lang="en-US" baseline="30000" dirty="0">
                <a:solidFill>
                  <a:prstClr val="black"/>
                </a:solidFill>
                <a:ea typeface="Times New Roman"/>
              </a:rPr>
              <a:t>th</a:t>
            </a:r>
            <a:r>
              <a:rPr lang="en-US" dirty="0">
                <a:solidFill>
                  <a:prstClr val="black"/>
                </a:solidFill>
                <a:ea typeface="Times New Roman"/>
              </a:rPr>
              <a:t> </a:t>
            </a:r>
          </a:p>
          <a:p>
            <a:pPr lvl="1"/>
            <a:r>
              <a:rPr lang="en-US" b="1" dirty="0">
                <a:solidFill>
                  <a:prstClr val="black"/>
                </a:solidFill>
                <a:ea typeface="Times New Roman"/>
              </a:rPr>
              <a:t>Currently in System</a:t>
            </a:r>
            <a:r>
              <a:rPr lang="en-US" sz="2400" b="1" dirty="0">
                <a:solidFill>
                  <a:prstClr val="black"/>
                </a:solidFill>
                <a:ea typeface="Times New Roman"/>
              </a:rPr>
              <a:t>: </a:t>
            </a:r>
            <a:r>
              <a:rPr lang="en-US" sz="2400" b="1" strike="sngStrike" dirty="0">
                <a:solidFill>
                  <a:schemeClr val="bg1">
                    <a:lumMod val="65000"/>
                  </a:schemeClr>
                </a:solidFill>
                <a:ea typeface="Times New Roman"/>
              </a:rPr>
              <a:t>$128</a:t>
            </a:r>
            <a:r>
              <a:rPr lang="en-US" sz="2400" b="1" dirty="0">
                <a:solidFill>
                  <a:srgbClr val="FF0000"/>
                </a:solidFill>
                <a:ea typeface="Times New Roman"/>
              </a:rPr>
              <a:t> $160 million spent/committed</a:t>
            </a:r>
            <a:endParaRPr lang="en-US" sz="1800" b="1" dirty="0">
              <a:solidFill>
                <a:srgbClr val="FF0000"/>
              </a:solidFill>
              <a:ea typeface="Times New Roman"/>
            </a:endParaRPr>
          </a:p>
          <a:p>
            <a:pPr lvl="2"/>
            <a:r>
              <a:rPr lang="en-US" b="1" dirty="0">
                <a:solidFill>
                  <a:prstClr val="black"/>
                </a:solidFill>
                <a:ea typeface="Times New Roman"/>
              </a:rPr>
              <a:t> </a:t>
            </a:r>
            <a:r>
              <a:rPr lang="en-US" b="1" strike="sngStrike" dirty="0">
                <a:solidFill>
                  <a:schemeClr val="bg1">
                    <a:lumMod val="75000"/>
                  </a:schemeClr>
                </a:solidFill>
                <a:ea typeface="Times New Roman"/>
              </a:rPr>
              <a:t>$98</a:t>
            </a:r>
            <a:r>
              <a:rPr lang="en-US" b="1" dirty="0">
                <a:solidFill>
                  <a:schemeClr val="bg1">
                    <a:lumMod val="75000"/>
                  </a:schemeClr>
                </a:solidFill>
                <a:ea typeface="Times New Roman"/>
              </a:rPr>
              <a:t> </a:t>
            </a:r>
            <a:r>
              <a:rPr lang="en-US" b="1" dirty="0">
                <a:solidFill>
                  <a:prstClr val="black"/>
                </a:solidFill>
                <a:ea typeface="Times New Roman"/>
              </a:rPr>
              <a:t>$124 Million in completed projects</a:t>
            </a:r>
            <a:r>
              <a:rPr lang="en-US" sz="1000" dirty="0">
                <a:solidFill>
                  <a:prstClr val="black"/>
                </a:solidFill>
                <a:ea typeface="Times New Roman"/>
              </a:rPr>
              <a:t> </a:t>
            </a:r>
            <a:r>
              <a:rPr lang="en-US" sz="1400" dirty="0">
                <a:solidFill>
                  <a:prstClr val="black"/>
                </a:solidFill>
                <a:ea typeface="Times New Roman"/>
              </a:rPr>
              <a:t>(DnG &amp; LVR combined)</a:t>
            </a:r>
            <a:endParaRPr lang="en-US" sz="4000" dirty="0">
              <a:solidFill>
                <a:prstClr val="black"/>
              </a:solidFill>
              <a:ea typeface="Times New Roman"/>
            </a:endParaRPr>
          </a:p>
          <a:p>
            <a:pPr lvl="2"/>
            <a:r>
              <a:rPr lang="en-US" b="1" dirty="0">
                <a:solidFill>
                  <a:prstClr val="black"/>
                </a:solidFill>
                <a:ea typeface="Times New Roman"/>
              </a:rPr>
              <a:t> </a:t>
            </a:r>
            <a:r>
              <a:rPr lang="en-US" b="1" strike="sngStrike" dirty="0">
                <a:solidFill>
                  <a:schemeClr val="bg1">
                    <a:lumMod val="75000"/>
                  </a:schemeClr>
                </a:solidFill>
                <a:ea typeface="Times New Roman"/>
              </a:rPr>
              <a:t>$30</a:t>
            </a:r>
            <a:r>
              <a:rPr lang="en-US" b="1" dirty="0">
                <a:solidFill>
                  <a:schemeClr val="bg1">
                    <a:lumMod val="75000"/>
                  </a:schemeClr>
                </a:solidFill>
                <a:ea typeface="Times New Roman"/>
              </a:rPr>
              <a:t> </a:t>
            </a:r>
            <a:r>
              <a:rPr lang="en-US" b="1" dirty="0">
                <a:solidFill>
                  <a:prstClr val="black"/>
                </a:solidFill>
                <a:ea typeface="Times New Roman"/>
              </a:rPr>
              <a:t>$35 Million in contracted projects </a:t>
            </a:r>
            <a:r>
              <a:rPr lang="en-US" sz="1400" dirty="0">
                <a:solidFill>
                  <a:prstClr val="black"/>
                </a:solidFill>
                <a:ea typeface="Times New Roman"/>
              </a:rPr>
              <a:t>(DnG &amp; LVR combined)</a:t>
            </a:r>
            <a:endParaRPr lang="en-US" sz="4000" dirty="0">
              <a:solidFill>
                <a:prstClr val="black"/>
              </a:solidFill>
              <a:ea typeface="Times New Roman"/>
            </a:endParaRPr>
          </a:p>
          <a:p>
            <a:pPr lvl="1"/>
            <a:endParaRPr lang="en-US" dirty="0">
              <a:solidFill>
                <a:prstClr val="black"/>
              </a:solidFill>
              <a:ea typeface="Times New Roman"/>
            </a:endParaRPr>
          </a:p>
        </p:txBody>
      </p:sp>
      <p:sp>
        <p:nvSpPr>
          <p:cNvPr id="6" name="Rectangle 5"/>
          <p:cNvSpPr/>
          <p:nvPr/>
        </p:nvSpPr>
        <p:spPr>
          <a:xfrm>
            <a:off x="72500" y="6086168"/>
            <a:ext cx="4575699" cy="646331"/>
          </a:xfrm>
          <a:prstGeom prst="rect">
            <a:avLst/>
          </a:prstGeom>
          <a:solidFill>
            <a:schemeClr val="bg1"/>
          </a:solidFill>
          <a:ln>
            <a:solidFill>
              <a:schemeClr val="tx1"/>
            </a:solidFill>
          </a:ln>
        </p:spPr>
        <p:txBody>
          <a:bodyPr wrap="square">
            <a:spAutoFit/>
          </a:bodyPr>
          <a:lstStyle/>
          <a:p>
            <a:r>
              <a:rPr lang="en-US" b="1" dirty="0">
                <a:solidFill>
                  <a:srgbClr val="FF0000"/>
                </a:solidFill>
              </a:rPr>
              <a:t>Audio also available via phone: 866-823-7699</a:t>
            </a:r>
          </a:p>
          <a:p>
            <a:r>
              <a:rPr lang="en-US" dirty="0">
                <a:solidFill>
                  <a:srgbClr val="FF0000"/>
                </a:solidFill>
              </a:rPr>
              <a:t>For assistance, call: 814-865-5355</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GIS</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424824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06" y="1551625"/>
            <a:ext cx="9016394" cy="5185470"/>
          </a:xfrm>
          <a:prstGeom prst="rect">
            <a:avLst/>
          </a:prstGeom>
        </p:spPr>
      </p:pic>
      <p:sp>
        <p:nvSpPr>
          <p:cNvPr id="8" name="Rectangle 7"/>
          <p:cNvSpPr/>
          <p:nvPr/>
        </p:nvSpPr>
        <p:spPr>
          <a:xfrm>
            <a:off x="5548402" y="1279298"/>
            <a:ext cx="612477" cy="27232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DnG</a:t>
            </a:r>
          </a:p>
        </p:txBody>
      </p:sp>
      <p:sp>
        <p:nvSpPr>
          <p:cNvPr id="9" name="Rectangle 8"/>
          <p:cNvSpPr/>
          <p:nvPr/>
        </p:nvSpPr>
        <p:spPr>
          <a:xfrm>
            <a:off x="5548402" y="1551625"/>
            <a:ext cx="612477" cy="272327"/>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LVR</a:t>
            </a:r>
          </a:p>
        </p:txBody>
      </p:sp>
      <p:sp>
        <p:nvSpPr>
          <p:cNvPr id="24" name="TextBox 23"/>
          <p:cNvSpPr txBox="1"/>
          <p:nvPr/>
        </p:nvSpPr>
        <p:spPr>
          <a:xfrm>
            <a:off x="1471406" y="351296"/>
            <a:ext cx="4076996" cy="1200329"/>
          </a:xfrm>
          <a:prstGeom prst="rect">
            <a:avLst/>
          </a:prstGeom>
          <a:noFill/>
        </p:spPr>
        <p:txBody>
          <a:bodyPr wrap="square" rtlCol="0">
            <a:spAutoFit/>
          </a:bodyPr>
          <a:lstStyle/>
          <a:p>
            <a:r>
              <a:rPr lang="en-US" sz="2400" b="1" u="sng" dirty="0"/>
              <a:t>Contracts Completed </a:t>
            </a:r>
            <a:r>
              <a:rPr lang="en-US" sz="2400" b="1" u="sng" dirty="0">
                <a:solidFill>
                  <a:srgbClr val="FF0000"/>
                </a:solidFill>
              </a:rPr>
              <a:t>in 2018</a:t>
            </a:r>
            <a:r>
              <a:rPr lang="en-US" sz="2400" b="1" u="sng" dirty="0"/>
              <a:t>:</a:t>
            </a:r>
          </a:p>
          <a:p>
            <a:r>
              <a:rPr lang="en-US" sz="2400" b="1" dirty="0">
                <a:solidFill>
                  <a:srgbClr val="00B050"/>
                </a:solidFill>
              </a:rPr>
              <a:t>262 Dirt and Gravel </a:t>
            </a:r>
          </a:p>
          <a:p>
            <a:r>
              <a:rPr lang="en-US" sz="2400" b="1" dirty="0">
                <a:solidFill>
                  <a:srgbClr val="0070C0"/>
                </a:solidFill>
              </a:rPr>
              <a:t>168 Paved LVR</a:t>
            </a: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54444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71405" y="351296"/>
            <a:ext cx="4462669" cy="1200329"/>
          </a:xfrm>
          <a:prstGeom prst="rect">
            <a:avLst/>
          </a:prstGeom>
          <a:noFill/>
        </p:spPr>
        <p:txBody>
          <a:bodyPr wrap="square" rtlCol="0">
            <a:spAutoFit/>
          </a:bodyPr>
          <a:lstStyle/>
          <a:p>
            <a:r>
              <a:rPr lang="en-US" sz="2400" b="1" u="sng" dirty="0"/>
              <a:t>Contracts Completed </a:t>
            </a:r>
            <a:r>
              <a:rPr lang="en-US" sz="2400" b="1" u="sng" dirty="0">
                <a:solidFill>
                  <a:srgbClr val="FF0000"/>
                </a:solidFill>
              </a:rPr>
              <a:t>since 1998:</a:t>
            </a:r>
          </a:p>
          <a:p>
            <a:r>
              <a:rPr lang="en-US" sz="2400" b="1" dirty="0">
                <a:solidFill>
                  <a:srgbClr val="00B050"/>
                </a:solidFill>
              </a:rPr>
              <a:t>4,300 Dirt and Gravel </a:t>
            </a:r>
          </a:p>
          <a:p>
            <a:r>
              <a:rPr lang="en-US" sz="2400" b="1" dirty="0">
                <a:solidFill>
                  <a:srgbClr val="0070C0"/>
                </a:solidFill>
              </a:rPr>
              <a:t>530 Paved LVR</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13</a:t>
            </a:fld>
            <a:endParaRPr lang="en-US">
              <a:solidFill>
                <a:prstClr val="black">
                  <a:tint val="75000"/>
                </a:prstClr>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 y="1625601"/>
            <a:ext cx="9069032" cy="5194300"/>
          </a:xfrm>
          <a:prstGeom prst="rect">
            <a:avLst/>
          </a:prstGeom>
        </p:spPr>
      </p:pic>
      <p:sp>
        <p:nvSpPr>
          <p:cNvPr id="11" name="Rectangle 10"/>
          <p:cNvSpPr/>
          <p:nvPr/>
        </p:nvSpPr>
        <p:spPr>
          <a:xfrm>
            <a:off x="5548402" y="1279298"/>
            <a:ext cx="612477" cy="27232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DnG</a:t>
            </a:r>
          </a:p>
        </p:txBody>
      </p:sp>
      <p:sp>
        <p:nvSpPr>
          <p:cNvPr id="12" name="Rectangle 11"/>
          <p:cNvSpPr/>
          <p:nvPr/>
        </p:nvSpPr>
        <p:spPr>
          <a:xfrm>
            <a:off x="5548402" y="1551625"/>
            <a:ext cx="612477" cy="272327"/>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LVR</a:t>
            </a:r>
          </a:p>
        </p:txBody>
      </p:sp>
    </p:spTree>
    <p:extLst>
      <p:ext uri="{BB962C8B-B14F-4D97-AF65-F5344CB8AC3E}">
        <p14:creationId xmlns:p14="http://schemas.microsoft.com/office/powerpoint/2010/main" val="196777926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47854"/>
            <a:ext cx="9144000" cy="5512938"/>
          </a:xfrm>
          <a:prstGeom prst="rect">
            <a:avLst/>
          </a:prstGeom>
        </p:spPr>
      </p:pic>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8" name="TextBox 7"/>
          <p:cNvSpPr txBox="1"/>
          <p:nvPr/>
        </p:nvSpPr>
        <p:spPr>
          <a:xfrm rot="20023499">
            <a:off x="2941588" y="1735416"/>
            <a:ext cx="1790427" cy="400110"/>
          </a:xfrm>
          <a:prstGeom prst="rect">
            <a:avLst/>
          </a:prstGeom>
          <a:noFill/>
        </p:spPr>
        <p:txBody>
          <a:bodyPr wrap="none" rtlCol="0">
            <a:spAutoFit/>
          </a:bodyPr>
          <a:lstStyle/>
          <a:p>
            <a:r>
              <a:rPr lang="en-US" sz="2000" b="1" dirty="0">
                <a:solidFill>
                  <a:schemeClr val="accent3">
                    <a:lumMod val="50000"/>
                  </a:schemeClr>
                </a:solidFill>
              </a:rPr>
              <a:t>Dirt and Gravel</a:t>
            </a:r>
          </a:p>
        </p:txBody>
      </p:sp>
      <p:sp>
        <p:nvSpPr>
          <p:cNvPr id="18" name="TextBox 17"/>
          <p:cNvSpPr txBox="1"/>
          <p:nvPr/>
        </p:nvSpPr>
        <p:spPr>
          <a:xfrm rot="21129564">
            <a:off x="4427815" y="3367342"/>
            <a:ext cx="1496307" cy="400110"/>
          </a:xfrm>
          <a:prstGeom prst="rect">
            <a:avLst/>
          </a:prstGeom>
          <a:noFill/>
        </p:spPr>
        <p:txBody>
          <a:bodyPr wrap="none" rtlCol="0">
            <a:spAutoFit/>
          </a:bodyPr>
          <a:lstStyle/>
          <a:p>
            <a:r>
              <a:rPr lang="en-US" sz="2000" b="1" dirty="0">
                <a:solidFill>
                  <a:schemeClr val="accent1">
                    <a:lumMod val="75000"/>
                  </a:schemeClr>
                </a:solidFill>
              </a:rPr>
              <a:t>Low Volume</a:t>
            </a: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14</a:t>
            </a:fld>
            <a:endParaRPr lang="en-US">
              <a:solidFill>
                <a:prstClr val="black">
                  <a:tint val="75000"/>
                </a:prstClr>
              </a:solidFill>
            </a:endParaRPr>
          </a:p>
        </p:txBody>
      </p:sp>
      <p:sp>
        <p:nvSpPr>
          <p:cNvPr id="14" name="Rectangle 13"/>
          <p:cNvSpPr/>
          <p:nvPr/>
        </p:nvSpPr>
        <p:spPr>
          <a:xfrm>
            <a:off x="833923" y="4017804"/>
            <a:ext cx="1019175" cy="57434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$4 million</a:t>
            </a:r>
          </a:p>
        </p:txBody>
      </p:sp>
      <p:sp>
        <p:nvSpPr>
          <p:cNvPr id="15" name="Rectangle 14"/>
          <p:cNvSpPr/>
          <p:nvPr/>
        </p:nvSpPr>
        <p:spPr>
          <a:xfrm>
            <a:off x="2033105" y="4017804"/>
            <a:ext cx="1019175" cy="57434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$28 million</a:t>
            </a:r>
          </a:p>
        </p:txBody>
      </p:sp>
      <p:cxnSp>
        <p:nvCxnSpPr>
          <p:cNvPr id="16" name="Straight Connector 15"/>
          <p:cNvCxnSpPr/>
          <p:nvPr/>
        </p:nvCxnSpPr>
        <p:spPr>
          <a:xfrm>
            <a:off x="1933575" y="1359792"/>
            <a:ext cx="9526" cy="383724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Subtitle 2"/>
          <p:cNvSpPr txBox="1">
            <a:spLocks/>
          </p:cNvSpPr>
          <p:nvPr/>
        </p:nvSpPr>
        <p:spPr>
          <a:xfrm>
            <a:off x="140380" y="5988661"/>
            <a:ext cx="8863239"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Times New Roman"/>
              </a:rPr>
              <a:t># </a:t>
            </a:r>
            <a:r>
              <a:rPr lang="en-US" sz="2800" dirty="0" err="1">
                <a:ea typeface="Times New Roman"/>
              </a:rPr>
              <a:t>DnG</a:t>
            </a:r>
            <a:r>
              <a:rPr lang="en-US" sz="2800" dirty="0">
                <a:ea typeface="Times New Roman"/>
              </a:rPr>
              <a:t> Contracts decreased…but…</a:t>
            </a:r>
            <a:endParaRPr lang="en-US" dirty="0">
              <a:solidFill>
                <a:prstClr val="black"/>
              </a:solidFill>
              <a:ea typeface="Times New Roman"/>
            </a:endParaRPr>
          </a:p>
        </p:txBody>
      </p:sp>
    </p:spTree>
    <p:extLst>
      <p:ext uri="{BB962C8B-B14F-4D97-AF65-F5344CB8AC3E}">
        <p14:creationId xmlns:p14="http://schemas.microsoft.com/office/powerpoint/2010/main" val="378443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9" name="Rectangle 8"/>
          <p:cNvSpPr/>
          <p:nvPr/>
        </p:nvSpPr>
        <p:spPr>
          <a:xfrm>
            <a:off x="1770469" y="1075860"/>
            <a:ext cx="1296581" cy="3705689"/>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746852">
            <a:off x="4280753" y="1826331"/>
            <a:ext cx="1790427" cy="400110"/>
          </a:xfrm>
          <a:prstGeom prst="rect">
            <a:avLst/>
          </a:prstGeom>
          <a:noFill/>
        </p:spPr>
        <p:txBody>
          <a:bodyPr wrap="none" rtlCol="0">
            <a:spAutoFit/>
          </a:bodyPr>
          <a:lstStyle/>
          <a:p>
            <a:r>
              <a:rPr lang="en-US" sz="2000" b="1" dirty="0">
                <a:solidFill>
                  <a:schemeClr val="tx2"/>
                </a:solidFill>
              </a:rPr>
              <a:t>Dirt and Gravel</a:t>
            </a:r>
          </a:p>
        </p:txBody>
      </p:sp>
      <p:sp>
        <p:nvSpPr>
          <p:cNvPr id="12" name="TextBox 11"/>
          <p:cNvSpPr txBox="1"/>
          <p:nvPr/>
        </p:nvSpPr>
        <p:spPr>
          <a:xfrm rot="20916121">
            <a:off x="5357372" y="3504863"/>
            <a:ext cx="1496307" cy="400110"/>
          </a:xfrm>
          <a:prstGeom prst="rect">
            <a:avLst/>
          </a:prstGeom>
          <a:noFill/>
        </p:spPr>
        <p:txBody>
          <a:bodyPr wrap="none" rtlCol="0">
            <a:spAutoFit/>
          </a:bodyPr>
          <a:lstStyle/>
          <a:p>
            <a:r>
              <a:rPr lang="en-US" sz="2000" b="1" dirty="0">
                <a:solidFill>
                  <a:schemeClr val="accent3">
                    <a:lumMod val="75000"/>
                  </a:schemeClr>
                </a:solidFill>
              </a:rPr>
              <a:t>Low Volume</a:t>
            </a:r>
          </a:p>
        </p:txBody>
      </p:sp>
      <p:sp>
        <p:nvSpPr>
          <p:cNvPr id="15" name="Subtitle 2"/>
          <p:cNvSpPr txBox="1">
            <a:spLocks/>
          </p:cNvSpPr>
          <p:nvPr/>
        </p:nvSpPr>
        <p:spPr>
          <a:xfrm>
            <a:off x="159430" y="5503444"/>
            <a:ext cx="8863239"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Times New Roman"/>
              </a:rPr>
              <a:t>DnG spending lower than expected</a:t>
            </a:r>
          </a:p>
          <a:p>
            <a:r>
              <a:rPr lang="en-US" sz="2800" dirty="0">
                <a:solidFill>
                  <a:prstClr val="black"/>
                </a:solidFill>
                <a:ea typeface="Times New Roman"/>
              </a:rPr>
              <a:t>LVR still rising, </a:t>
            </a:r>
            <a:r>
              <a:rPr lang="en-US" sz="2800" dirty="0" err="1">
                <a:solidFill>
                  <a:prstClr val="black"/>
                </a:solidFill>
                <a:ea typeface="Times New Roman"/>
              </a:rPr>
              <a:t>DnG</a:t>
            </a:r>
            <a:r>
              <a:rPr lang="en-US" sz="2800" dirty="0">
                <a:solidFill>
                  <a:prstClr val="black"/>
                </a:solidFill>
                <a:ea typeface="Times New Roman"/>
              </a:rPr>
              <a:t> was same as 2017</a:t>
            </a:r>
            <a:endParaRPr lang="en-US" dirty="0">
              <a:solidFill>
                <a:prstClr val="black"/>
              </a:solidFill>
              <a:ea typeface="Times New Roman"/>
            </a:endParaRP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15</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36975" y="372962"/>
            <a:ext cx="9234765" cy="5692329"/>
          </a:xfrm>
          <a:prstGeom prst="rect">
            <a:avLst/>
          </a:prstGeom>
        </p:spPr>
      </p:pic>
      <p:sp>
        <p:nvSpPr>
          <p:cNvPr id="17" name="Rectangle 16"/>
          <p:cNvSpPr/>
          <p:nvPr/>
        </p:nvSpPr>
        <p:spPr>
          <a:xfrm>
            <a:off x="2096619" y="1021566"/>
            <a:ext cx="1019175" cy="574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$28 million</a:t>
            </a:r>
          </a:p>
        </p:txBody>
      </p:sp>
      <p:cxnSp>
        <p:nvCxnSpPr>
          <p:cNvPr id="18" name="Straight Connector 17"/>
          <p:cNvCxnSpPr/>
          <p:nvPr/>
        </p:nvCxnSpPr>
        <p:spPr>
          <a:xfrm flipH="1">
            <a:off x="2096619" y="1060785"/>
            <a:ext cx="0" cy="42759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53643" y="1021507"/>
            <a:ext cx="1019175" cy="574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 million</a:t>
            </a:r>
          </a:p>
        </p:txBody>
      </p:sp>
      <p:sp>
        <p:nvSpPr>
          <p:cNvPr id="23" name="TextBox 22"/>
          <p:cNvSpPr txBox="1"/>
          <p:nvPr/>
        </p:nvSpPr>
        <p:spPr>
          <a:xfrm rot="19216435">
            <a:off x="3074695" y="2374390"/>
            <a:ext cx="1790427" cy="400110"/>
          </a:xfrm>
          <a:prstGeom prst="rect">
            <a:avLst/>
          </a:prstGeom>
          <a:noFill/>
        </p:spPr>
        <p:txBody>
          <a:bodyPr wrap="none" rtlCol="0">
            <a:spAutoFit/>
          </a:bodyPr>
          <a:lstStyle/>
          <a:p>
            <a:r>
              <a:rPr lang="en-US" sz="2000" b="1" dirty="0">
                <a:solidFill>
                  <a:schemeClr val="accent3">
                    <a:lumMod val="50000"/>
                  </a:schemeClr>
                </a:solidFill>
              </a:rPr>
              <a:t>Dirt and Gravel</a:t>
            </a:r>
          </a:p>
        </p:txBody>
      </p:sp>
      <p:sp>
        <p:nvSpPr>
          <p:cNvPr id="24" name="TextBox 23"/>
          <p:cNvSpPr txBox="1"/>
          <p:nvPr/>
        </p:nvSpPr>
        <p:spPr>
          <a:xfrm rot="20709212">
            <a:off x="4899052" y="3880473"/>
            <a:ext cx="1496307" cy="400110"/>
          </a:xfrm>
          <a:prstGeom prst="rect">
            <a:avLst/>
          </a:prstGeom>
          <a:noFill/>
        </p:spPr>
        <p:txBody>
          <a:bodyPr wrap="none" rtlCol="0">
            <a:spAutoFit/>
          </a:bodyPr>
          <a:lstStyle/>
          <a:p>
            <a:r>
              <a:rPr lang="en-US" sz="2000" b="1" dirty="0">
                <a:solidFill>
                  <a:schemeClr val="accent1">
                    <a:lumMod val="75000"/>
                  </a:schemeClr>
                </a:solidFill>
              </a:rPr>
              <a:t>Low Volume</a:t>
            </a:r>
          </a:p>
        </p:txBody>
      </p:sp>
    </p:spTree>
    <p:extLst>
      <p:ext uri="{BB962C8B-B14F-4D97-AF65-F5344CB8AC3E}">
        <p14:creationId xmlns:p14="http://schemas.microsoft.com/office/powerpoint/2010/main" val="220961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5" name="Rectangle 4"/>
          <p:cNvSpPr/>
          <p:nvPr/>
        </p:nvSpPr>
        <p:spPr>
          <a:xfrm>
            <a:off x="149524" y="6451490"/>
            <a:ext cx="4572000" cy="430887"/>
          </a:xfrm>
          <a:prstGeom prst="rect">
            <a:avLst/>
          </a:prstGeom>
        </p:spPr>
        <p:txBody>
          <a:bodyPr>
            <a:spAutoFit/>
          </a:bodyPr>
          <a:lstStyle/>
          <a:p>
            <a:r>
              <a:rPr lang="en-US" sz="1050" dirty="0">
                <a:solidFill>
                  <a:schemeClr val="bg1"/>
                </a:solidFill>
              </a:rPr>
              <a:t>https://www.wearecentralpa.com/weather/2018s-precipitation-records-on-one-map/1655793053</a:t>
            </a:r>
          </a:p>
        </p:txBody>
      </p:sp>
      <p:pic>
        <p:nvPicPr>
          <p:cNvPr id="6" name="Picture 5"/>
          <p:cNvPicPr>
            <a:picLocks noChangeAspect="1"/>
          </p:cNvPicPr>
          <p:nvPr/>
        </p:nvPicPr>
        <p:blipFill>
          <a:blip r:embed="rId3"/>
          <a:stretch>
            <a:fillRect/>
          </a:stretch>
        </p:blipFill>
        <p:spPr>
          <a:xfrm>
            <a:off x="568414" y="1791169"/>
            <a:ext cx="7833713" cy="4117721"/>
          </a:xfrm>
          <a:prstGeom prst="rect">
            <a:avLst/>
          </a:prstGeom>
        </p:spPr>
      </p:pic>
      <p:sp>
        <p:nvSpPr>
          <p:cNvPr id="7" name="TextBox 6"/>
          <p:cNvSpPr txBox="1"/>
          <p:nvPr/>
        </p:nvSpPr>
        <p:spPr>
          <a:xfrm>
            <a:off x="1082872" y="530902"/>
            <a:ext cx="6978257" cy="1077218"/>
          </a:xfrm>
          <a:prstGeom prst="rect">
            <a:avLst/>
          </a:prstGeom>
          <a:noFill/>
        </p:spPr>
        <p:txBody>
          <a:bodyPr wrap="none" rtlCol="0">
            <a:spAutoFit/>
          </a:bodyPr>
          <a:lstStyle/>
          <a:p>
            <a:pPr algn="ctr"/>
            <a:r>
              <a:rPr lang="en-US" sz="3200" b="1" dirty="0"/>
              <a:t>Hopefully</a:t>
            </a:r>
            <a:r>
              <a:rPr lang="en-US" sz="3200" dirty="0"/>
              <a:t>…this is the reason for reduced</a:t>
            </a:r>
          </a:p>
          <a:p>
            <a:pPr algn="ctr"/>
            <a:r>
              <a:rPr lang="en-US" sz="3200" dirty="0"/>
              <a:t>project completion in 2018</a:t>
            </a:r>
          </a:p>
        </p:txBody>
      </p:sp>
      <p:sp>
        <p:nvSpPr>
          <p:cNvPr id="26" name="TextBox 25"/>
          <p:cNvSpPr txBox="1"/>
          <p:nvPr/>
        </p:nvSpPr>
        <p:spPr>
          <a:xfrm>
            <a:off x="481401" y="6039112"/>
            <a:ext cx="8299836" cy="584775"/>
          </a:xfrm>
          <a:prstGeom prst="rect">
            <a:avLst/>
          </a:prstGeom>
          <a:noFill/>
        </p:spPr>
        <p:txBody>
          <a:bodyPr wrap="none" rtlCol="0">
            <a:spAutoFit/>
          </a:bodyPr>
          <a:lstStyle/>
          <a:p>
            <a:pPr algn="ctr"/>
            <a:r>
              <a:rPr lang="en-US" sz="3200" dirty="0"/>
              <a:t>and hopefully March-June 2019 is much drier!!!</a:t>
            </a:r>
          </a:p>
        </p:txBody>
      </p:sp>
    </p:spTree>
    <p:extLst>
      <p:ext uri="{BB962C8B-B14F-4D97-AF65-F5344CB8AC3E}">
        <p14:creationId xmlns:p14="http://schemas.microsoft.com/office/powerpoint/2010/main" val="356882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9" name="Rectangle 8"/>
          <p:cNvSpPr/>
          <p:nvPr/>
        </p:nvSpPr>
        <p:spPr>
          <a:xfrm>
            <a:off x="1770469" y="1075860"/>
            <a:ext cx="1296581" cy="3705689"/>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746852">
            <a:off x="4280753" y="1826331"/>
            <a:ext cx="1790427" cy="400110"/>
          </a:xfrm>
          <a:prstGeom prst="rect">
            <a:avLst/>
          </a:prstGeom>
          <a:noFill/>
        </p:spPr>
        <p:txBody>
          <a:bodyPr wrap="none" rtlCol="0">
            <a:spAutoFit/>
          </a:bodyPr>
          <a:lstStyle/>
          <a:p>
            <a:r>
              <a:rPr lang="en-US" sz="2000" b="1" dirty="0">
                <a:solidFill>
                  <a:schemeClr val="tx2"/>
                </a:solidFill>
              </a:rPr>
              <a:t>Dirt and Gravel</a:t>
            </a:r>
          </a:p>
        </p:txBody>
      </p:sp>
      <p:sp>
        <p:nvSpPr>
          <p:cNvPr id="12" name="TextBox 11"/>
          <p:cNvSpPr txBox="1"/>
          <p:nvPr/>
        </p:nvSpPr>
        <p:spPr>
          <a:xfrm rot="20916121">
            <a:off x="5357372" y="3504863"/>
            <a:ext cx="1496307" cy="400110"/>
          </a:xfrm>
          <a:prstGeom prst="rect">
            <a:avLst/>
          </a:prstGeom>
          <a:noFill/>
        </p:spPr>
        <p:txBody>
          <a:bodyPr wrap="none" rtlCol="0">
            <a:spAutoFit/>
          </a:bodyPr>
          <a:lstStyle/>
          <a:p>
            <a:r>
              <a:rPr lang="en-US" sz="2000" b="1" dirty="0">
                <a:solidFill>
                  <a:schemeClr val="accent3">
                    <a:lumMod val="75000"/>
                  </a:schemeClr>
                </a:solidFill>
              </a:rPr>
              <a:t>Low Volume</a:t>
            </a:r>
          </a:p>
        </p:txBody>
      </p:sp>
      <p:sp>
        <p:nvSpPr>
          <p:cNvPr id="15" name="Subtitle 2"/>
          <p:cNvSpPr txBox="1">
            <a:spLocks/>
          </p:cNvSpPr>
          <p:nvPr/>
        </p:nvSpPr>
        <p:spPr>
          <a:xfrm>
            <a:off x="159430" y="5503444"/>
            <a:ext cx="8863239"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Times New Roman"/>
              </a:rPr>
              <a:t>DnG spending lower than expected</a:t>
            </a:r>
          </a:p>
          <a:p>
            <a:r>
              <a:rPr lang="en-US" sz="2800" dirty="0">
                <a:solidFill>
                  <a:prstClr val="black"/>
                </a:solidFill>
                <a:ea typeface="Times New Roman"/>
              </a:rPr>
              <a:t>LVR still rising, </a:t>
            </a:r>
            <a:r>
              <a:rPr lang="en-US" sz="2800" dirty="0" err="1">
                <a:solidFill>
                  <a:prstClr val="black"/>
                </a:solidFill>
                <a:ea typeface="Times New Roman"/>
              </a:rPr>
              <a:t>DnG</a:t>
            </a:r>
            <a:r>
              <a:rPr lang="en-US" sz="2800" dirty="0">
                <a:solidFill>
                  <a:prstClr val="black"/>
                </a:solidFill>
                <a:ea typeface="Times New Roman"/>
              </a:rPr>
              <a:t> was same as 2017</a:t>
            </a:r>
            <a:endParaRPr lang="en-US" dirty="0">
              <a:solidFill>
                <a:prstClr val="black"/>
              </a:solidFill>
              <a:ea typeface="Times New Roman"/>
            </a:endParaRP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17</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36975" y="372962"/>
            <a:ext cx="9234765" cy="5692329"/>
          </a:xfrm>
          <a:prstGeom prst="rect">
            <a:avLst/>
          </a:prstGeom>
        </p:spPr>
      </p:pic>
      <p:cxnSp>
        <p:nvCxnSpPr>
          <p:cNvPr id="18" name="Straight Connector 17"/>
          <p:cNvCxnSpPr/>
          <p:nvPr/>
        </p:nvCxnSpPr>
        <p:spPr>
          <a:xfrm flipH="1">
            <a:off x="2096619" y="1060785"/>
            <a:ext cx="0" cy="42759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96619" y="1338011"/>
            <a:ext cx="6590182"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096618" y="3700211"/>
            <a:ext cx="6590182"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432369" y="2860403"/>
            <a:ext cx="18271" cy="7470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 idx="0"/>
          </p:cNvCxnSpPr>
          <p:nvPr/>
        </p:nvCxnSpPr>
        <p:spPr>
          <a:xfrm flipV="1">
            <a:off x="7432369" y="1392023"/>
            <a:ext cx="0" cy="7197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19875" y="2111740"/>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sp>
        <p:nvSpPr>
          <p:cNvPr id="27" name="TextBox 26"/>
          <p:cNvSpPr txBox="1"/>
          <p:nvPr/>
        </p:nvSpPr>
        <p:spPr>
          <a:xfrm rot="19216435">
            <a:off x="3074695" y="2374390"/>
            <a:ext cx="1790427" cy="400110"/>
          </a:xfrm>
          <a:prstGeom prst="rect">
            <a:avLst/>
          </a:prstGeom>
          <a:noFill/>
        </p:spPr>
        <p:txBody>
          <a:bodyPr wrap="none" rtlCol="0">
            <a:spAutoFit/>
          </a:bodyPr>
          <a:lstStyle/>
          <a:p>
            <a:r>
              <a:rPr lang="en-US" sz="2000" b="1" dirty="0">
                <a:solidFill>
                  <a:schemeClr val="accent3">
                    <a:lumMod val="50000"/>
                  </a:schemeClr>
                </a:solidFill>
              </a:rPr>
              <a:t>Dirt and Gravel</a:t>
            </a:r>
          </a:p>
        </p:txBody>
      </p:sp>
      <p:sp>
        <p:nvSpPr>
          <p:cNvPr id="28" name="TextBox 27"/>
          <p:cNvSpPr txBox="1"/>
          <p:nvPr/>
        </p:nvSpPr>
        <p:spPr>
          <a:xfrm rot="20709212">
            <a:off x="4899052" y="3880473"/>
            <a:ext cx="1496307" cy="400110"/>
          </a:xfrm>
          <a:prstGeom prst="rect">
            <a:avLst/>
          </a:prstGeom>
          <a:noFill/>
        </p:spPr>
        <p:txBody>
          <a:bodyPr wrap="none" rtlCol="0">
            <a:spAutoFit/>
          </a:bodyPr>
          <a:lstStyle/>
          <a:p>
            <a:r>
              <a:rPr lang="en-US" sz="2000" b="1" dirty="0">
                <a:solidFill>
                  <a:schemeClr val="accent1">
                    <a:lumMod val="75000"/>
                  </a:schemeClr>
                </a:solidFill>
              </a:rPr>
              <a:t>Low Volume</a:t>
            </a:r>
          </a:p>
        </p:txBody>
      </p:sp>
    </p:spTree>
    <p:extLst>
      <p:ext uri="{BB962C8B-B14F-4D97-AF65-F5344CB8AC3E}">
        <p14:creationId xmlns:p14="http://schemas.microsoft.com/office/powerpoint/2010/main" val="239573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9" name="Rectangle 8"/>
          <p:cNvSpPr/>
          <p:nvPr/>
        </p:nvSpPr>
        <p:spPr>
          <a:xfrm>
            <a:off x="1770469" y="1075860"/>
            <a:ext cx="1296581" cy="3705689"/>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746852">
            <a:off x="4280753" y="1826331"/>
            <a:ext cx="1790427" cy="400110"/>
          </a:xfrm>
          <a:prstGeom prst="rect">
            <a:avLst/>
          </a:prstGeom>
          <a:noFill/>
        </p:spPr>
        <p:txBody>
          <a:bodyPr wrap="none" rtlCol="0">
            <a:spAutoFit/>
          </a:bodyPr>
          <a:lstStyle/>
          <a:p>
            <a:r>
              <a:rPr lang="en-US" sz="2000" b="1" dirty="0">
                <a:solidFill>
                  <a:schemeClr val="tx2"/>
                </a:solidFill>
              </a:rPr>
              <a:t>Dirt and Gravel</a:t>
            </a:r>
          </a:p>
        </p:txBody>
      </p:sp>
      <p:sp>
        <p:nvSpPr>
          <p:cNvPr id="12" name="TextBox 11"/>
          <p:cNvSpPr txBox="1"/>
          <p:nvPr/>
        </p:nvSpPr>
        <p:spPr>
          <a:xfrm rot="20916121">
            <a:off x="5357372" y="3504863"/>
            <a:ext cx="1496307" cy="400110"/>
          </a:xfrm>
          <a:prstGeom prst="rect">
            <a:avLst/>
          </a:prstGeom>
          <a:noFill/>
        </p:spPr>
        <p:txBody>
          <a:bodyPr wrap="none" rtlCol="0">
            <a:spAutoFit/>
          </a:bodyPr>
          <a:lstStyle/>
          <a:p>
            <a:r>
              <a:rPr lang="en-US" sz="2000" b="1" dirty="0">
                <a:solidFill>
                  <a:schemeClr val="accent3">
                    <a:lumMod val="75000"/>
                  </a:schemeClr>
                </a:solidFill>
              </a:rPr>
              <a:t>Low Volume</a:t>
            </a:r>
          </a:p>
        </p:txBody>
      </p:sp>
      <p:sp>
        <p:nvSpPr>
          <p:cNvPr id="15" name="Subtitle 2"/>
          <p:cNvSpPr txBox="1">
            <a:spLocks/>
          </p:cNvSpPr>
          <p:nvPr/>
        </p:nvSpPr>
        <p:spPr>
          <a:xfrm>
            <a:off x="159430" y="5503444"/>
            <a:ext cx="8863239"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Times New Roman"/>
              </a:rPr>
              <a:t>DnG spending lower than expected</a:t>
            </a:r>
          </a:p>
          <a:p>
            <a:r>
              <a:rPr lang="en-US" sz="2800" dirty="0">
                <a:solidFill>
                  <a:prstClr val="black"/>
                </a:solidFill>
                <a:ea typeface="Times New Roman"/>
              </a:rPr>
              <a:t>LVR still rising, </a:t>
            </a:r>
            <a:r>
              <a:rPr lang="en-US" sz="2800" dirty="0" err="1">
                <a:solidFill>
                  <a:prstClr val="black"/>
                </a:solidFill>
                <a:ea typeface="Times New Roman"/>
              </a:rPr>
              <a:t>DnG</a:t>
            </a:r>
            <a:r>
              <a:rPr lang="en-US" sz="2800" dirty="0">
                <a:solidFill>
                  <a:prstClr val="black"/>
                </a:solidFill>
                <a:ea typeface="Times New Roman"/>
              </a:rPr>
              <a:t> was same as 2017</a:t>
            </a:r>
            <a:endParaRPr lang="en-US" dirty="0">
              <a:solidFill>
                <a:prstClr val="black"/>
              </a:solidFill>
              <a:ea typeface="Times New Roman"/>
            </a:endParaRP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18</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36975" y="372962"/>
            <a:ext cx="9234765" cy="5692329"/>
          </a:xfrm>
          <a:prstGeom prst="rect">
            <a:avLst/>
          </a:prstGeom>
        </p:spPr>
      </p:pic>
      <p:cxnSp>
        <p:nvCxnSpPr>
          <p:cNvPr id="14" name="Straight Connector 13"/>
          <p:cNvCxnSpPr/>
          <p:nvPr/>
        </p:nvCxnSpPr>
        <p:spPr>
          <a:xfrm flipH="1">
            <a:off x="2096619" y="1338011"/>
            <a:ext cx="6590182"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096618" y="3700211"/>
            <a:ext cx="6590182"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432369" y="2860403"/>
            <a:ext cx="18271" cy="7470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 idx="0"/>
          </p:cNvCxnSpPr>
          <p:nvPr/>
        </p:nvCxnSpPr>
        <p:spPr>
          <a:xfrm flipV="1">
            <a:off x="7432369" y="1392023"/>
            <a:ext cx="0" cy="7197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19875" y="2111740"/>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sp>
        <p:nvSpPr>
          <p:cNvPr id="2" name="Freeform 1"/>
          <p:cNvSpPr/>
          <p:nvPr/>
        </p:nvSpPr>
        <p:spPr>
          <a:xfrm>
            <a:off x="3076576" y="1371600"/>
            <a:ext cx="5581650" cy="2171700"/>
          </a:xfrm>
          <a:custGeom>
            <a:avLst/>
            <a:gdLst>
              <a:gd name="connsiteX0" fmla="*/ 981075 w 6562725"/>
              <a:gd name="connsiteY0" fmla="*/ 2171700 h 2171700"/>
              <a:gd name="connsiteX1" fmla="*/ 2105025 w 6562725"/>
              <a:gd name="connsiteY1" fmla="*/ 1247775 h 2171700"/>
              <a:gd name="connsiteX2" fmla="*/ 2838450 w 6562725"/>
              <a:gd name="connsiteY2" fmla="*/ 733425 h 2171700"/>
              <a:gd name="connsiteX3" fmla="*/ 3533775 w 6562725"/>
              <a:gd name="connsiteY3" fmla="*/ 476250 h 2171700"/>
              <a:gd name="connsiteX4" fmla="*/ 4695825 w 6562725"/>
              <a:gd name="connsiteY4" fmla="*/ 219075 h 2171700"/>
              <a:gd name="connsiteX5" fmla="*/ 5457825 w 6562725"/>
              <a:gd name="connsiteY5" fmla="*/ 228600 h 2171700"/>
              <a:gd name="connsiteX6" fmla="*/ 6562725 w 6562725"/>
              <a:gd name="connsiteY6" fmla="*/ 304800 h 2171700"/>
              <a:gd name="connsiteX7" fmla="*/ 6553200 w 6562725"/>
              <a:gd name="connsiteY7" fmla="*/ 0 h 2171700"/>
              <a:gd name="connsiteX8" fmla="*/ 0 w 6562725"/>
              <a:gd name="connsiteY8" fmla="*/ 9525 h 2171700"/>
              <a:gd name="connsiteX9" fmla="*/ 981075 w 6562725"/>
              <a:gd name="connsiteY9" fmla="*/ 2171700 h 2171700"/>
              <a:gd name="connsiteX0" fmla="*/ 0 w 5581650"/>
              <a:gd name="connsiteY0" fmla="*/ 2171700 h 2171700"/>
              <a:gd name="connsiteX1" fmla="*/ 1123950 w 5581650"/>
              <a:gd name="connsiteY1" fmla="*/ 1247775 h 2171700"/>
              <a:gd name="connsiteX2" fmla="*/ 1857375 w 5581650"/>
              <a:gd name="connsiteY2" fmla="*/ 733425 h 2171700"/>
              <a:gd name="connsiteX3" fmla="*/ 2552700 w 5581650"/>
              <a:gd name="connsiteY3" fmla="*/ 476250 h 2171700"/>
              <a:gd name="connsiteX4" fmla="*/ 3714750 w 5581650"/>
              <a:gd name="connsiteY4" fmla="*/ 219075 h 2171700"/>
              <a:gd name="connsiteX5" fmla="*/ 4476750 w 5581650"/>
              <a:gd name="connsiteY5" fmla="*/ 228600 h 2171700"/>
              <a:gd name="connsiteX6" fmla="*/ 5581650 w 5581650"/>
              <a:gd name="connsiteY6" fmla="*/ 304800 h 2171700"/>
              <a:gd name="connsiteX7" fmla="*/ 5572125 w 5581650"/>
              <a:gd name="connsiteY7" fmla="*/ 0 h 2171700"/>
              <a:gd name="connsiteX8" fmla="*/ 66675 w 5581650"/>
              <a:gd name="connsiteY8" fmla="*/ 200025 h 2171700"/>
              <a:gd name="connsiteX9" fmla="*/ 0 w 5581650"/>
              <a:gd name="connsiteY9" fmla="*/ 2171700 h 2171700"/>
              <a:gd name="connsiteX0" fmla="*/ 0 w 5581650"/>
              <a:gd name="connsiteY0" fmla="*/ 2171700 h 2171700"/>
              <a:gd name="connsiteX1" fmla="*/ 1123950 w 5581650"/>
              <a:gd name="connsiteY1" fmla="*/ 1247775 h 2171700"/>
              <a:gd name="connsiteX2" fmla="*/ 1857375 w 5581650"/>
              <a:gd name="connsiteY2" fmla="*/ 733425 h 2171700"/>
              <a:gd name="connsiteX3" fmla="*/ 2552700 w 5581650"/>
              <a:gd name="connsiteY3" fmla="*/ 476250 h 2171700"/>
              <a:gd name="connsiteX4" fmla="*/ 3714750 w 5581650"/>
              <a:gd name="connsiteY4" fmla="*/ 219075 h 2171700"/>
              <a:gd name="connsiteX5" fmla="*/ 4476750 w 5581650"/>
              <a:gd name="connsiteY5" fmla="*/ 228600 h 2171700"/>
              <a:gd name="connsiteX6" fmla="*/ 5581650 w 5581650"/>
              <a:gd name="connsiteY6" fmla="*/ 304800 h 2171700"/>
              <a:gd name="connsiteX7" fmla="*/ 5572125 w 5581650"/>
              <a:gd name="connsiteY7" fmla="*/ 0 h 2171700"/>
              <a:gd name="connsiteX8" fmla="*/ 19050 w 5581650"/>
              <a:gd name="connsiteY8" fmla="*/ 9525 h 2171700"/>
              <a:gd name="connsiteX9" fmla="*/ 0 w 5581650"/>
              <a:gd name="connsiteY9" fmla="*/ 21717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1650" h="2171700">
                <a:moveTo>
                  <a:pt x="0" y="2171700"/>
                </a:moveTo>
                <a:lnTo>
                  <a:pt x="1123950" y="1247775"/>
                </a:lnTo>
                <a:lnTo>
                  <a:pt x="1857375" y="733425"/>
                </a:lnTo>
                <a:lnTo>
                  <a:pt x="2552700" y="476250"/>
                </a:lnTo>
                <a:lnTo>
                  <a:pt x="3714750" y="219075"/>
                </a:lnTo>
                <a:lnTo>
                  <a:pt x="4476750" y="228600"/>
                </a:lnTo>
                <a:lnTo>
                  <a:pt x="5581650" y="304800"/>
                </a:lnTo>
                <a:lnTo>
                  <a:pt x="5572125" y="0"/>
                </a:lnTo>
                <a:lnTo>
                  <a:pt x="19050" y="9525"/>
                </a:lnTo>
                <a:lnTo>
                  <a:pt x="0" y="2171700"/>
                </a:lnTo>
                <a:close/>
              </a:path>
            </a:pathLst>
          </a:cu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105150" y="3714750"/>
            <a:ext cx="5248275" cy="1238250"/>
          </a:xfrm>
          <a:custGeom>
            <a:avLst/>
            <a:gdLst>
              <a:gd name="connsiteX0" fmla="*/ 0 w 5248275"/>
              <a:gd name="connsiteY0" fmla="*/ 1238250 h 1238250"/>
              <a:gd name="connsiteX1" fmla="*/ 0 w 5248275"/>
              <a:gd name="connsiteY1" fmla="*/ 19050 h 1238250"/>
              <a:gd name="connsiteX2" fmla="*/ 5248275 w 5248275"/>
              <a:gd name="connsiteY2" fmla="*/ 0 h 1238250"/>
              <a:gd name="connsiteX3" fmla="*/ 3524250 w 5248275"/>
              <a:gd name="connsiteY3" fmla="*/ 295275 h 1238250"/>
              <a:gd name="connsiteX4" fmla="*/ 1828800 w 5248275"/>
              <a:gd name="connsiteY4" fmla="*/ 704850 h 1238250"/>
              <a:gd name="connsiteX5" fmla="*/ 0 w 5248275"/>
              <a:gd name="connsiteY5"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8275" h="1238250">
                <a:moveTo>
                  <a:pt x="0" y="1238250"/>
                </a:moveTo>
                <a:lnTo>
                  <a:pt x="0" y="19050"/>
                </a:lnTo>
                <a:lnTo>
                  <a:pt x="5248275" y="0"/>
                </a:lnTo>
                <a:lnTo>
                  <a:pt x="3524250" y="295275"/>
                </a:lnTo>
                <a:lnTo>
                  <a:pt x="1828800" y="704850"/>
                </a:lnTo>
                <a:lnTo>
                  <a:pt x="0" y="1238250"/>
                </a:lnTo>
                <a:close/>
              </a:path>
            </a:pathLst>
          </a:custGeom>
          <a:solidFill>
            <a:schemeClr val="accent1">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669569" y="2891231"/>
            <a:ext cx="1331000" cy="13643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603494" y="2256937"/>
            <a:ext cx="1153758" cy="6042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67051" y="2288950"/>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Spending shortfalls since 2015</a:t>
            </a:r>
          </a:p>
        </p:txBody>
      </p:sp>
      <p:sp>
        <p:nvSpPr>
          <p:cNvPr id="29" name="TextBox 28"/>
          <p:cNvSpPr txBox="1"/>
          <p:nvPr/>
        </p:nvSpPr>
        <p:spPr>
          <a:xfrm rot="19216435">
            <a:off x="3074695" y="2374390"/>
            <a:ext cx="1790427" cy="400110"/>
          </a:xfrm>
          <a:prstGeom prst="rect">
            <a:avLst/>
          </a:prstGeom>
          <a:noFill/>
        </p:spPr>
        <p:txBody>
          <a:bodyPr wrap="none" rtlCol="0">
            <a:spAutoFit/>
          </a:bodyPr>
          <a:lstStyle/>
          <a:p>
            <a:r>
              <a:rPr lang="en-US" sz="2000" b="1" dirty="0">
                <a:solidFill>
                  <a:schemeClr val="accent3">
                    <a:lumMod val="50000"/>
                  </a:schemeClr>
                </a:solidFill>
              </a:rPr>
              <a:t>Dirt and Gravel</a:t>
            </a:r>
          </a:p>
        </p:txBody>
      </p:sp>
      <p:sp>
        <p:nvSpPr>
          <p:cNvPr id="30" name="TextBox 29"/>
          <p:cNvSpPr txBox="1"/>
          <p:nvPr/>
        </p:nvSpPr>
        <p:spPr>
          <a:xfrm rot="20709212">
            <a:off x="4899052" y="3880473"/>
            <a:ext cx="1496307" cy="400110"/>
          </a:xfrm>
          <a:prstGeom prst="rect">
            <a:avLst/>
          </a:prstGeom>
          <a:noFill/>
        </p:spPr>
        <p:txBody>
          <a:bodyPr wrap="none" rtlCol="0">
            <a:spAutoFit/>
          </a:bodyPr>
          <a:lstStyle/>
          <a:p>
            <a:r>
              <a:rPr lang="en-US" sz="2000" b="1" dirty="0">
                <a:solidFill>
                  <a:schemeClr val="accent1">
                    <a:lumMod val="75000"/>
                  </a:schemeClr>
                </a:solidFill>
              </a:rPr>
              <a:t>Low Volume</a:t>
            </a:r>
          </a:p>
        </p:txBody>
      </p:sp>
    </p:spTree>
    <p:extLst>
      <p:ext uri="{BB962C8B-B14F-4D97-AF65-F5344CB8AC3E}">
        <p14:creationId xmlns:p14="http://schemas.microsoft.com/office/powerpoint/2010/main" val="218595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10" name="Rectangle 9"/>
          <p:cNvSpPr/>
          <p:nvPr/>
        </p:nvSpPr>
        <p:spPr>
          <a:xfrm>
            <a:off x="773925" y="4948373"/>
            <a:ext cx="1521600" cy="318487"/>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‘97-’14</a:t>
            </a:r>
            <a:r>
              <a:rPr lang="en-US" sz="2000" dirty="0">
                <a:solidFill>
                  <a:srgbClr val="FF0000"/>
                </a:solidFill>
              </a:rPr>
              <a:t> </a:t>
            </a:r>
            <a:r>
              <a:rPr lang="en-US" sz="2000" b="1" dirty="0">
                <a:solidFill>
                  <a:srgbClr val="FF0000"/>
                </a:solidFill>
              </a:rPr>
              <a:t>average/</a:t>
            </a:r>
            <a:r>
              <a:rPr lang="en-US" sz="2000" b="1" dirty="0" err="1">
                <a:solidFill>
                  <a:srgbClr val="FF0000"/>
                </a:solidFill>
              </a:rPr>
              <a:t>yr</a:t>
            </a:r>
            <a:endParaRPr lang="en-US" sz="2000" b="1" dirty="0">
              <a:solidFill>
                <a:srgbClr val="FF0000"/>
              </a:solidFill>
            </a:endParaRPr>
          </a:p>
        </p:txBody>
      </p:sp>
      <p:sp>
        <p:nvSpPr>
          <p:cNvPr id="15" name="Subtitle 2"/>
          <p:cNvSpPr txBox="1">
            <a:spLocks/>
          </p:cNvSpPr>
          <p:nvPr/>
        </p:nvSpPr>
        <p:spPr>
          <a:xfrm>
            <a:off x="334551" y="5943253"/>
            <a:ext cx="8863239"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r>
              <a:rPr lang="en-US" sz="2400" b="1" dirty="0" err="1">
                <a:ea typeface="Times New Roman"/>
              </a:rPr>
              <a:t>Avg</a:t>
            </a:r>
            <a:r>
              <a:rPr lang="en-US" sz="2400" b="1" dirty="0">
                <a:ea typeface="Times New Roman"/>
              </a:rPr>
              <a:t> </a:t>
            </a:r>
            <a:r>
              <a:rPr lang="en-US" sz="2400" b="1" dirty="0" err="1">
                <a:ea typeface="Times New Roman"/>
              </a:rPr>
              <a:t>DnG</a:t>
            </a:r>
            <a:r>
              <a:rPr lang="en-US" sz="2400" b="1" dirty="0">
                <a:ea typeface="Times New Roman"/>
              </a:rPr>
              <a:t> contract increased 104% from 2015-2018</a:t>
            </a:r>
          </a:p>
          <a:p>
            <a:pPr marL="228600" indent="-228600"/>
            <a:r>
              <a:rPr lang="en-US" sz="2400" b="1" dirty="0" err="1">
                <a:solidFill>
                  <a:prstClr val="black"/>
                </a:solidFill>
                <a:ea typeface="Times New Roman"/>
              </a:rPr>
              <a:t>Avg</a:t>
            </a:r>
            <a:r>
              <a:rPr lang="en-US" sz="2400" b="1" dirty="0">
                <a:solidFill>
                  <a:prstClr val="black"/>
                </a:solidFill>
                <a:ea typeface="Times New Roman"/>
              </a:rPr>
              <a:t> LVR contract increased 87% from 2015-2018</a:t>
            </a:r>
          </a:p>
          <a:p>
            <a:endParaRPr lang="en-US" sz="2800" b="1" dirty="0">
              <a:solidFill>
                <a:prstClr val="black"/>
              </a:solidFill>
              <a:ea typeface="Times New Roman"/>
            </a:endParaRPr>
          </a:p>
        </p:txBody>
      </p:sp>
      <p:cxnSp>
        <p:nvCxnSpPr>
          <p:cNvPr id="5" name="Straight Connector 4"/>
          <p:cNvCxnSpPr/>
          <p:nvPr/>
        </p:nvCxnSpPr>
        <p:spPr>
          <a:xfrm>
            <a:off x="5112499" y="904995"/>
            <a:ext cx="157000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19</a:t>
            </a:fld>
            <a:endParaRPr lang="en-US">
              <a:solidFill>
                <a:prstClr val="black">
                  <a:tint val="75000"/>
                </a:prstClr>
              </a:solidFill>
            </a:endParaRPr>
          </a:p>
        </p:txBody>
      </p:sp>
      <p:pic>
        <p:nvPicPr>
          <p:cNvPr id="13" name="Picture 12"/>
          <p:cNvPicPr>
            <a:picLocks noChangeAspect="1"/>
          </p:cNvPicPr>
          <p:nvPr/>
        </p:nvPicPr>
        <p:blipFill>
          <a:blip r:embed="rId3"/>
          <a:stretch>
            <a:fillRect/>
          </a:stretch>
        </p:blipFill>
        <p:spPr>
          <a:xfrm>
            <a:off x="0" y="374748"/>
            <a:ext cx="9144000" cy="5627077"/>
          </a:xfrm>
          <a:prstGeom prst="rect">
            <a:avLst/>
          </a:prstGeom>
        </p:spPr>
      </p:pic>
      <p:sp>
        <p:nvSpPr>
          <p:cNvPr id="4" name="TextBox 3"/>
          <p:cNvSpPr txBox="1"/>
          <p:nvPr/>
        </p:nvSpPr>
        <p:spPr>
          <a:xfrm>
            <a:off x="6682506" y="563150"/>
            <a:ext cx="1268296" cy="369332"/>
          </a:xfrm>
          <a:prstGeom prst="rect">
            <a:avLst/>
          </a:prstGeom>
          <a:noFill/>
        </p:spPr>
        <p:txBody>
          <a:bodyPr wrap="none" rtlCol="0">
            <a:spAutoFit/>
          </a:bodyPr>
          <a:lstStyle/>
          <a:p>
            <a:r>
              <a:rPr lang="en-US" dirty="0"/>
              <a:t>(no in-kind)</a:t>
            </a:r>
          </a:p>
        </p:txBody>
      </p:sp>
      <p:sp>
        <p:nvSpPr>
          <p:cNvPr id="16" name="TextBox 15"/>
          <p:cNvSpPr txBox="1"/>
          <p:nvPr/>
        </p:nvSpPr>
        <p:spPr>
          <a:xfrm rot="20874190">
            <a:off x="5134545" y="2715516"/>
            <a:ext cx="1790427" cy="400110"/>
          </a:xfrm>
          <a:prstGeom prst="rect">
            <a:avLst/>
          </a:prstGeom>
          <a:noFill/>
        </p:spPr>
        <p:txBody>
          <a:bodyPr wrap="none" rtlCol="0">
            <a:spAutoFit/>
          </a:bodyPr>
          <a:lstStyle/>
          <a:p>
            <a:r>
              <a:rPr lang="en-US" sz="2000" b="1" dirty="0">
                <a:solidFill>
                  <a:schemeClr val="accent3">
                    <a:lumMod val="50000"/>
                  </a:schemeClr>
                </a:solidFill>
              </a:rPr>
              <a:t>Dirt and Gravel</a:t>
            </a:r>
          </a:p>
        </p:txBody>
      </p:sp>
      <p:sp>
        <p:nvSpPr>
          <p:cNvPr id="17" name="TextBox 16"/>
          <p:cNvSpPr txBox="1"/>
          <p:nvPr/>
        </p:nvSpPr>
        <p:spPr>
          <a:xfrm rot="20909724">
            <a:off x="5034490" y="3305711"/>
            <a:ext cx="1496307" cy="400110"/>
          </a:xfrm>
          <a:prstGeom prst="rect">
            <a:avLst/>
          </a:prstGeom>
          <a:noFill/>
        </p:spPr>
        <p:txBody>
          <a:bodyPr wrap="none" rtlCol="0">
            <a:spAutoFit/>
          </a:bodyPr>
          <a:lstStyle/>
          <a:p>
            <a:r>
              <a:rPr lang="en-US" sz="2000" b="1" dirty="0">
                <a:solidFill>
                  <a:schemeClr val="accent1">
                    <a:lumMod val="75000"/>
                  </a:schemeClr>
                </a:solidFill>
              </a:rPr>
              <a:t>Low Volume</a:t>
            </a:r>
          </a:p>
        </p:txBody>
      </p:sp>
    </p:spTree>
    <p:extLst>
      <p:ext uri="{BB962C8B-B14F-4D97-AF65-F5344CB8AC3E}">
        <p14:creationId xmlns:p14="http://schemas.microsoft.com/office/powerpoint/2010/main" val="116780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814-865-5355</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0018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88" y="347854"/>
            <a:ext cx="9134402" cy="5652896"/>
          </a:xfrm>
          <a:prstGeom prst="rect">
            <a:avLst/>
          </a:prstGeom>
        </p:spPr>
      </p:pic>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20</a:t>
            </a:fld>
            <a:endParaRPr lang="en-US">
              <a:solidFill>
                <a:prstClr val="black">
                  <a:tint val="75000"/>
                </a:prstClr>
              </a:solidFill>
            </a:endParaRPr>
          </a:p>
        </p:txBody>
      </p:sp>
      <p:cxnSp>
        <p:nvCxnSpPr>
          <p:cNvPr id="13" name="Straight Connector 12"/>
          <p:cNvCxnSpPr/>
          <p:nvPr/>
        </p:nvCxnSpPr>
        <p:spPr>
          <a:xfrm flipV="1">
            <a:off x="6267865" y="974463"/>
            <a:ext cx="1506170"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235673">
            <a:off x="6878822" y="2563808"/>
            <a:ext cx="1790427" cy="400110"/>
          </a:xfrm>
          <a:prstGeom prst="rect">
            <a:avLst/>
          </a:prstGeom>
          <a:noFill/>
        </p:spPr>
        <p:txBody>
          <a:bodyPr wrap="none" rtlCol="0">
            <a:spAutoFit/>
          </a:bodyPr>
          <a:lstStyle/>
          <a:p>
            <a:r>
              <a:rPr lang="en-US" sz="2000" b="1" dirty="0">
                <a:solidFill>
                  <a:schemeClr val="accent3">
                    <a:lumMod val="50000"/>
                  </a:schemeClr>
                </a:solidFill>
              </a:rPr>
              <a:t>Dirt and Gravel</a:t>
            </a:r>
          </a:p>
        </p:txBody>
      </p:sp>
      <p:sp>
        <p:nvSpPr>
          <p:cNvPr id="17" name="TextBox 16"/>
          <p:cNvSpPr txBox="1"/>
          <p:nvPr/>
        </p:nvSpPr>
        <p:spPr>
          <a:xfrm rot="19168107">
            <a:off x="7025883" y="1663366"/>
            <a:ext cx="1496307" cy="400110"/>
          </a:xfrm>
          <a:prstGeom prst="rect">
            <a:avLst/>
          </a:prstGeom>
          <a:noFill/>
        </p:spPr>
        <p:txBody>
          <a:bodyPr wrap="none" rtlCol="0">
            <a:spAutoFit/>
          </a:bodyPr>
          <a:lstStyle/>
          <a:p>
            <a:r>
              <a:rPr lang="en-US" sz="2000" b="1" dirty="0">
                <a:solidFill>
                  <a:schemeClr val="accent1">
                    <a:lumMod val="75000"/>
                  </a:schemeClr>
                </a:solidFill>
              </a:rPr>
              <a:t>Low Volume</a:t>
            </a:r>
          </a:p>
        </p:txBody>
      </p:sp>
      <p:sp>
        <p:nvSpPr>
          <p:cNvPr id="23" name="Subtitle 2"/>
          <p:cNvSpPr txBox="1">
            <a:spLocks/>
          </p:cNvSpPr>
          <p:nvPr/>
        </p:nvSpPr>
        <p:spPr>
          <a:xfrm>
            <a:off x="334551" y="5943253"/>
            <a:ext cx="8863239"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r>
              <a:rPr lang="en-US" sz="2400" b="1" dirty="0">
                <a:ea typeface="Times New Roman"/>
              </a:rPr>
              <a:t>Per mile grant spending increasing rapidly</a:t>
            </a:r>
          </a:p>
          <a:p>
            <a:pPr marL="228600" indent="-228600"/>
            <a:r>
              <a:rPr lang="en-US" sz="2400" b="1" dirty="0">
                <a:solidFill>
                  <a:prstClr val="black"/>
                </a:solidFill>
                <a:ea typeface="Times New Roman"/>
              </a:rPr>
              <a:t>Standalone stream crossings are major factor (big $ in small site)</a:t>
            </a:r>
          </a:p>
          <a:p>
            <a:endParaRPr lang="en-US" sz="2800" b="1" dirty="0">
              <a:solidFill>
                <a:prstClr val="black"/>
              </a:solidFill>
              <a:ea typeface="Times New Roman"/>
            </a:endParaRPr>
          </a:p>
        </p:txBody>
      </p:sp>
    </p:spTree>
    <p:extLst>
      <p:ext uri="{BB962C8B-B14F-4D97-AF65-F5344CB8AC3E}">
        <p14:creationId xmlns:p14="http://schemas.microsoft.com/office/powerpoint/2010/main" val="166662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0999" y="533400"/>
            <a:ext cx="8633605"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038"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Dirt and Gravel</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389 Contracts, $24.3 million committed</a:t>
            </a:r>
          </a:p>
          <a:p>
            <a:pPr marL="173038"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Low Volume</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 226 Contracts, $12 million committed</a:t>
            </a:r>
          </a:p>
          <a:p>
            <a:pPr marL="1143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Currently Contracted: $36,300,000  </a:t>
            </a:r>
            <a:r>
              <a:rPr kumimoji="0" lang="en-US" sz="2000" b="1" i="1" u="none" strike="noStrike" kern="1200" cap="none" spc="0" normalizeH="0" baseline="0" noProof="0" dirty="0">
                <a:ln>
                  <a:noFill/>
                </a:ln>
                <a:solidFill>
                  <a:srgbClr val="FF0000"/>
                </a:solidFill>
                <a:effectLst/>
                <a:uLnTx/>
                <a:uFillTx/>
                <a:latin typeface="Calibri"/>
                <a:ea typeface="Times New Roman"/>
                <a:cs typeface="+mn-cs"/>
              </a:rPr>
              <a:t>(3/4/19)</a:t>
            </a: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Spending</a:t>
            </a:r>
          </a:p>
        </p:txBody>
      </p:sp>
    </p:spTree>
    <p:extLst>
      <p:ext uri="{BB962C8B-B14F-4D97-AF65-F5344CB8AC3E}">
        <p14:creationId xmlns:p14="http://schemas.microsoft.com/office/powerpoint/2010/main" val="68022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0999" y="533400"/>
            <a:ext cx="8633605"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038" lvl="1" indent="0">
              <a:buNone/>
            </a:pPr>
            <a:r>
              <a:rPr lang="en-US" b="1" u="sng" dirty="0">
                <a:ea typeface="Times New Roman"/>
              </a:rPr>
              <a:t>Dirt and Gravel</a:t>
            </a:r>
            <a:r>
              <a:rPr lang="en-US" b="1" dirty="0">
                <a:ea typeface="Times New Roman"/>
              </a:rPr>
              <a:t>: 389 Contracts, $24.3 million committed</a:t>
            </a:r>
          </a:p>
          <a:p>
            <a:pPr marL="173038" lvl="1" indent="0">
              <a:buNone/>
            </a:pPr>
            <a:r>
              <a:rPr lang="en-US" b="1" u="sng" dirty="0">
                <a:ea typeface="Times New Roman"/>
              </a:rPr>
              <a:t>Low Volume</a:t>
            </a:r>
            <a:r>
              <a:rPr lang="en-US" b="1" dirty="0">
                <a:ea typeface="Times New Roman"/>
              </a:rPr>
              <a:t>: 226 Contracts, $12 million committed</a:t>
            </a:r>
          </a:p>
          <a:p>
            <a:pPr marL="114300" lvl="1" indent="0">
              <a:buNone/>
              <a:defRPr/>
            </a:pPr>
            <a:r>
              <a:rPr lang="en-US" sz="3200" b="1" dirty="0">
                <a:solidFill>
                  <a:srgbClr val="FF0000"/>
                </a:solidFill>
                <a:ea typeface="Times New Roman"/>
              </a:rPr>
              <a:t>Currently Contracted: $36,300,000  </a:t>
            </a:r>
            <a:r>
              <a:rPr lang="en-US" sz="2000" b="1" i="1" dirty="0">
                <a:solidFill>
                  <a:srgbClr val="FF0000"/>
                </a:solidFill>
                <a:ea typeface="Times New Roman"/>
              </a:rPr>
              <a:t>(3/4/19)</a:t>
            </a:r>
          </a:p>
          <a:p>
            <a:pPr marL="114300" lvl="1" indent="0">
              <a:buNone/>
            </a:pPr>
            <a:r>
              <a:rPr lang="en-US" b="1" i="1" dirty="0">
                <a:solidFill>
                  <a:srgbClr val="FF0000"/>
                </a:solidFill>
                <a:ea typeface="Times New Roman"/>
              </a:rPr>
              <a:t>~ $15,000,000 of that is old money </a:t>
            </a:r>
            <a:r>
              <a:rPr lang="en-US" sz="2000" b="1" i="1" dirty="0">
                <a:solidFill>
                  <a:srgbClr val="FF0000"/>
                </a:solidFill>
                <a:ea typeface="Times New Roman"/>
              </a:rPr>
              <a:t>(past 5-year agreement)</a:t>
            </a:r>
            <a:endParaRPr lang="en-US" sz="1800" b="1" i="1" dirty="0">
              <a:solidFill>
                <a:srgbClr val="FF0000"/>
              </a:solidFill>
              <a:ea typeface="Times New Roman"/>
            </a:endParaRPr>
          </a:p>
          <a:p>
            <a:pPr lvl="1"/>
            <a:endParaRPr lang="en-US" b="1" dirty="0">
              <a:solidFill>
                <a:prstClr val="black"/>
              </a:solidFill>
              <a:ea typeface="Times New Roman"/>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9074" y="3022212"/>
            <a:ext cx="5558701" cy="3454788"/>
          </a:xfrm>
          <a:prstGeom prst="rect">
            <a:avLst/>
          </a:prstGeom>
          <a:ln w="57150">
            <a:solidFill>
              <a:schemeClr val="tx1"/>
            </a:solidFill>
          </a:ln>
        </p:spPr>
      </p:pic>
      <p:cxnSp>
        <p:nvCxnSpPr>
          <p:cNvPr id="8" name="Straight Arrow Connector 7"/>
          <p:cNvCxnSpPr/>
          <p:nvPr/>
        </p:nvCxnSpPr>
        <p:spPr>
          <a:xfrm flipH="1" flipV="1">
            <a:off x="5305425" y="2581275"/>
            <a:ext cx="752475" cy="1314451"/>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953000" y="2581275"/>
            <a:ext cx="1104901" cy="27051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23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0999" y="533400"/>
            <a:ext cx="8633605"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038" lvl="1" indent="0">
              <a:buNone/>
            </a:pPr>
            <a:r>
              <a:rPr lang="en-US" b="1" u="sng" dirty="0">
                <a:ea typeface="Times New Roman"/>
              </a:rPr>
              <a:t>Dirt and Gravel</a:t>
            </a:r>
            <a:r>
              <a:rPr lang="en-US" b="1" dirty="0">
                <a:ea typeface="Times New Roman"/>
              </a:rPr>
              <a:t>: 389 Contracts, $24.3 million committed</a:t>
            </a:r>
          </a:p>
          <a:p>
            <a:pPr marL="173038" lvl="1" indent="0">
              <a:buNone/>
            </a:pPr>
            <a:r>
              <a:rPr lang="en-US" b="1" u="sng" dirty="0">
                <a:ea typeface="Times New Roman"/>
              </a:rPr>
              <a:t>Low Volume</a:t>
            </a:r>
            <a:r>
              <a:rPr lang="en-US" b="1" dirty="0">
                <a:ea typeface="Times New Roman"/>
              </a:rPr>
              <a:t>: 226 Contracts, $12 million committed</a:t>
            </a:r>
          </a:p>
          <a:p>
            <a:pPr marL="114300" lvl="1" indent="0">
              <a:buNone/>
              <a:defRPr/>
            </a:pPr>
            <a:r>
              <a:rPr lang="en-US" sz="3200" b="1" dirty="0">
                <a:solidFill>
                  <a:srgbClr val="FF0000"/>
                </a:solidFill>
                <a:ea typeface="Times New Roman"/>
              </a:rPr>
              <a:t>Currently Contracted: $36,300,000  </a:t>
            </a:r>
            <a:r>
              <a:rPr lang="en-US" sz="2000" b="1" i="1" dirty="0">
                <a:solidFill>
                  <a:srgbClr val="FF0000"/>
                </a:solidFill>
                <a:ea typeface="Times New Roman"/>
              </a:rPr>
              <a:t>(3/4/19)</a:t>
            </a:r>
          </a:p>
          <a:p>
            <a:pPr marL="114300" lvl="1" indent="0">
              <a:buNone/>
            </a:pPr>
            <a:r>
              <a:rPr lang="en-US" b="1" i="1" dirty="0">
                <a:solidFill>
                  <a:srgbClr val="FF0000"/>
                </a:solidFill>
                <a:ea typeface="Times New Roman"/>
              </a:rPr>
              <a:t>~ $15,000,000 of that is old money </a:t>
            </a:r>
            <a:r>
              <a:rPr lang="en-US" sz="2000" b="1" i="1" dirty="0">
                <a:solidFill>
                  <a:srgbClr val="FF0000"/>
                </a:solidFill>
                <a:ea typeface="Times New Roman"/>
              </a:rPr>
              <a:t>(past 5-year agreement)</a:t>
            </a:r>
            <a:endParaRPr lang="en-US" sz="1800" b="1" i="1" dirty="0">
              <a:solidFill>
                <a:srgbClr val="FF0000"/>
              </a:solidFill>
              <a:ea typeface="Times New Roman"/>
            </a:endParaRPr>
          </a:p>
          <a:p>
            <a:pPr lvl="1"/>
            <a:endParaRPr lang="en-US" b="1" dirty="0">
              <a:solidFill>
                <a:prstClr val="black"/>
              </a:solidFill>
              <a:ea typeface="Times New Roman"/>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9" name="TextBox 8"/>
          <p:cNvSpPr txBox="1"/>
          <p:nvPr/>
        </p:nvSpPr>
        <p:spPr>
          <a:xfrm>
            <a:off x="171450" y="2924376"/>
            <a:ext cx="8843154" cy="3539430"/>
          </a:xfrm>
          <a:prstGeom prst="rect">
            <a:avLst/>
          </a:prstGeom>
          <a:solidFill>
            <a:schemeClr val="accent6">
              <a:lumMod val="40000"/>
              <a:lumOff val="60000"/>
            </a:schemeClr>
          </a:solidFill>
          <a:ln>
            <a:solidFill>
              <a:schemeClr val="tx1"/>
            </a:solidFill>
          </a:ln>
        </p:spPr>
        <p:txBody>
          <a:bodyPr wrap="square" rtlCol="0">
            <a:spAutoFit/>
          </a:bodyPr>
          <a:lstStyle/>
          <a:p>
            <a:pPr algn="ctr"/>
            <a:endParaRPr lang="en-US" sz="4000" dirty="0"/>
          </a:p>
          <a:p>
            <a:pPr algn="ctr"/>
            <a:r>
              <a:rPr lang="en-US" sz="9600" dirty="0"/>
              <a:t>116 Days</a:t>
            </a:r>
          </a:p>
          <a:p>
            <a:pPr algn="ctr"/>
            <a:r>
              <a:rPr lang="en-US" sz="4400" dirty="0"/>
              <a:t>left to spend funds before June 30</a:t>
            </a:r>
            <a:r>
              <a:rPr lang="en-US" sz="4400" baseline="30000" dirty="0"/>
              <a:t>th</a:t>
            </a:r>
          </a:p>
          <a:p>
            <a:pPr algn="ctr"/>
            <a:r>
              <a:rPr lang="en-US" sz="4400" dirty="0"/>
              <a:t> </a:t>
            </a:r>
          </a:p>
        </p:txBody>
      </p:sp>
    </p:spTree>
    <p:extLst>
      <p:ext uri="{BB962C8B-B14F-4D97-AF65-F5344CB8AC3E}">
        <p14:creationId xmlns:p14="http://schemas.microsoft.com/office/powerpoint/2010/main" val="259237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60472"/>
            <a:ext cx="9209471" cy="5048957"/>
          </a:xfrm>
          <a:prstGeom prst="rect">
            <a:avLst/>
          </a:prstGeom>
        </p:spPr>
      </p:pic>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8" name="Subtitle 2"/>
          <p:cNvSpPr txBox="1">
            <a:spLocks/>
          </p:cNvSpPr>
          <p:nvPr/>
        </p:nvSpPr>
        <p:spPr>
          <a:xfrm>
            <a:off x="342900" y="5544618"/>
            <a:ext cx="8458200"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Times New Roman"/>
              </a:rPr>
              <a:t>DGLVR Admin spending increased 11% in 2018</a:t>
            </a:r>
          </a:p>
          <a:p>
            <a:r>
              <a:rPr lang="en-US" sz="2800" dirty="0">
                <a:solidFill>
                  <a:prstClr val="black"/>
                </a:solidFill>
                <a:ea typeface="Times New Roman"/>
              </a:rPr>
              <a:t>DGLVR Education spending increased 29% in 2018</a:t>
            </a:r>
            <a:endParaRPr lang="en-US" dirty="0">
              <a:solidFill>
                <a:prstClr val="black"/>
              </a:solidFill>
              <a:ea typeface="Times New Roman"/>
            </a:endParaRPr>
          </a:p>
        </p:txBody>
      </p:sp>
      <p:sp>
        <p:nvSpPr>
          <p:cNvPr id="18" name="Rectangle 17"/>
          <p:cNvSpPr/>
          <p:nvPr/>
        </p:nvSpPr>
        <p:spPr>
          <a:xfrm>
            <a:off x="1682151" y="971018"/>
            <a:ext cx="1725426" cy="3827863"/>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20897637">
            <a:off x="3810298" y="1639535"/>
            <a:ext cx="1407758" cy="400110"/>
          </a:xfrm>
          <a:prstGeom prst="rect">
            <a:avLst/>
          </a:prstGeom>
          <a:noFill/>
        </p:spPr>
        <p:txBody>
          <a:bodyPr wrap="none" rtlCol="0">
            <a:spAutoFit/>
          </a:bodyPr>
          <a:lstStyle/>
          <a:p>
            <a:r>
              <a:rPr lang="en-US" sz="2000" b="1" dirty="0">
                <a:solidFill>
                  <a:schemeClr val="accent3">
                    <a:lumMod val="75000"/>
                  </a:schemeClr>
                </a:solidFill>
              </a:rPr>
              <a:t>DnG Admin</a:t>
            </a:r>
          </a:p>
        </p:txBody>
      </p:sp>
      <p:sp>
        <p:nvSpPr>
          <p:cNvPr id="24" name="TextBox 23"/>
          <p:cNvSpPr txBox="1"/>
          <p:nvPr/>
        </p:nvSpPr>
        <p:spPr>
          <a:xfrm>
            <a:off x="5412266" y="3614113"/>
            <a:ext cx="1329979" cy="400110"/>
          </a:xfrm>
          <a:prstGeom prst="rect">
            <a:avLst/>
          </a:prstGeom>
          <a:noFill/>
        </p:spPr>
        <p:txBody>
          <a:bodyPr wrap="none" rtlCol="0">
            <a:spAutoFit/>
          </a:bodyPr>
          <a:lstStyle/>
          <a:p>
            <a:r>
              <a:rPr lang="en-US" sz="2000" b="1" dirty="0">
                <a:solidFill>
                  <a:schemeClr val="tx2">
                    <a:lumMod val="60000"/>
                    <a:lumOff val="40000"/>
                  </a:schemeClr>
                </a:solidFill>
              </a:rPr>
              <a:t>LVR Admin</a:t>
            </a:r>
          </a:p>
        </p:txBody>
      </p:sp>
      <p:sp>
        <p:nvSpPr>
          <p:cNvPr id="25" name="TextBox 24"/>
          <p:cNvSpPr txBox="1"/>
          <p:nvPr/>
        </p:nvSpPr>
        <p:spPr>
          <a:xfrm rot="21417399">
            <a:off x="5636640" y="4216747"/>
            <a:ext cx="1024832" cy="400110"/>
          </a:xfrm>
          <a:prstGeom prst="rect">
            <a:avLst/>
          </a:prstGeom>
          <a:noFill/>
        </p:spPr>
        <p:txBody>
          <a:bodyPr wrap="none" rtlCol="0">
            <a:spAutoFit/>
          </a:bodyPr>
          <a:lstStyle/>
          <a:p>
            <a:r>
              <a:rPr lang="en-US" sz="2000" b="1" dirty="0">
                <a:solidFill>
                  <a:schemeClr val="tx2">
                    <a:lumMod val="60000"/>
                    <a:lumOff val="40000"/>
                  </a:schemeClr>
                </a:solidFill>
              </a:rPr>
              <a:t>LVR Edu</a:t>
            </a:r>
          </a:p>
        </p:txBody>
      </p:sp>
      <p:sp>
        <p:nvSpPr>
          <p:cNvPr id="26" name="TextBox 25"/>
          <p:cNvSpPr txBox="1"/>
          <p:nvPr/>
        </p:nvSpPr>
        <p:spPr>
          <a:xfrm>
            <a:off x="3810226" y="3135905"/>
            <a:ext cx="1102610" cy="400110"/>
          </a:xfrm>
          <a:prstGeom prst="rect">
            <a:avLst/>
          </a:prstGeom>
          <a:noFill/>
        </p:spPr>
        <p:txBody>
          <a:bodyPr wrap="none" rtlCol="0">
            <a:spAutoFit/>
          </a:bodyPr>
          <a:lstStyle/>
          <a:p>
            <a:r>
              <a:rPr lang="en-US" sz="2000" b="1" dirty="0">
                <a:solidFill>
                  <a:schemeClr val="accent3">
                    <a:lumMod val="75000"/>
                  </a:schemeClr>
                </a:solidFill>
              </a:rPr>
              <a:t>DnG Edu</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37063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823" y="374749"/>
            <a:ext cx="9168823" cy="5068412"/>
          </a:xfrm>
          <a:prstGeom prst="rect">
            <a:avLst/>
          </a:prstGeom>
        </p:spPr>
      </p:pic>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18" name="Rectangle 17"/>
          <p:cNvSpPr/>
          <p:nvPr/>
        </p:nvSpPr>
        <p:spPr>
          <a:xfrm>
            <a:off x="1664899" y="971018"/>
            <a:ext cx="1725426" cy="3827863"/>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21137964">
            <a:off x="3808963" y="2144754"/>
            <a:ext cx="2542171" cy="400110"/>
          </a:xfrm>
          <a:prstGeom prst="rect">
            <a:avLst/>
          </a:prstGeom>
          <a:noFill/>
        </p:spPr>
        <p:txBody>
          <a:bodyPr wrap="none" rtlCol="0">
            <a:spAutoFit/>
          </a:bodyPr>
          <a:lstStyle/>
          <a:p>
            <a:r>
              <a:rPr lang="en-US" sz="2000" b="1" dirty="0"/>
              <a:t>DGLVR Administration</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25</a:t>
            </a:fld>
            <a:endParaRPr lang="en-US">
              <a:solidFill>
                <a:prstClr val="black">
                  <a:tint val="75000"/>
                </a:prstClr>
              </a:solidFill>
            </a:endParaRPr>
          </a:p>
        </p:txBody>
      </p:sp>
      <p:sp>
        <p:nvSpPr>
          <p:cNvPr id="16" name="TextBox 15"/>
          <p:cNvSpPr txBox="1"/>
          <p:nvPr/>
        </p:nvSpPr>
        <p:spPr>
          <a:xfrm rot="21327408">
            <a:off x="4076631" y="3290693"/>
            <a:ext cx="2006831" cy="400110"/>
          </a:xfrm>
          <a:prstGeom prst="rect">
            <a:avLst/>
          </a:prstGeom>
          <a:noFill/>
        </p:spPr>
        <p:txBody>
          <a:bodyPr wrap="none" rtlCol="0">
            <a:spAutoFit/>
          </a:bodyPr>
          <a:lstStyle/>
          <a:p>
            <a:r>
              <a:rPr lang="en-US" sz="2000" b="1" dirty="0"/>
              <a:t>DGLVR Education</a:t>
            </a:r>
          </a:p>
        </p:txBody>
      </p:sp>
      <p:sp>
        <p:nvSpPr>
          <p:cNvPr id="17" name="Subtitle 2"/>
          <p:cNvSpPr txBox="1">
            <a:spLocks/>
          </p:cNvSpPr>
          <p:nvPr/>
        </p:nvSpPr>
        <p:spPr>
          <a:xfrm>
            <a:off x="342900" y="5544618"/>
            <a:ext cx="8458200"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Times New Roman"/>
              </a:rPr>
              <a:t>DGLVR Admin spending increased 11% in 2018</a:t>
            </a:r>
          </a:p>
          <a:p>
            <a:r>
              <a:rPr lang="en-US" sz="2800" dirty="0">
                <a:solidFill>
                  <a:prstClr val="black"/>
                </a:solidFill>
                <a:ea typeface="Times New Roman"/>
              </a:rPr>
              <a:t>DGLVR Education spending increased 29% in 2018</a:t>
            </a:r>
            <a:endParaRPr lang="en-US" dirty="0">
              <a:solidFill>
                <a:prstClr val="black"/>
              </a:solidFill>
              <a:ea typeface="Times New Roman"/>
            </a:endParaRPr>
          </a:p>
        </p:txBody>
      </p:sp>
    </p:spTree>
    <p:extLst>
      <p:ext uri="{BB962C8B-B14F-4D97-AF65-F5344CB8AC3E}">
        <p14:creationId xmlns:p14="http://schemas.microsoft.com/office/powerpoint/2010/main" val="419281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823" y="374749"/>
            <a:ext cx="9168823" cy="5068412"/>
          </a:xfrm>
          <a:prstGeom prst="rect">
            <a:avLst/>
          </a:prstGeom>
        </p:spPr>
      </p:pic>
      <p:sp>
        <p:nvSpPr>
          <p:cNvPr id="20" name="Rectangle 1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18" name="Rectangle 17"/>
          <p:cNvSpPr/>
          <p:nvPr/>
        </p:nvSpPr>
        <p:spPr>
          <a:xfrm>
            <a:off x="1664899" y="971018"/>
            <a:ext cx="1725426" cy="3827863"/>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21137964">
            <a:off x="3808963" y="2144754"/>
            <a:ext cx="2542171" cy="400110"/>
          </a:xfrm>
          <a:prstGeom prst="rect">
            <a:avLst/>
          </a:prstGeom>
          <a:noFill/>
        </p:spPr>
        <p:txBody>
          <a:bodyPr wrap="none" rtlCol="0">
            <a:spAutoFit/>
          </a:bodyPr>
          <a:lstStyle/>
          <a:p>
            <a:r>
              <a:rPr lang="en-US" sz="2000" b="1" dirty="0"/>
              <a:t>DGLVR Administration</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26</a:t>
            </a:fld>
            <a:endParaRPr lang="en-US">
              <a:solidFill>
                <a:prstClr val="black">
                  <a:tint val="75000"/>
                </a:prstClr>
              </a:solidFill>
            </a:endParaRPr>
          </a:p>
        </p:txBody>
      </p:sp>
      <p:sp>
        <p:nvSpPr>
          <p:cNvPr id="16" name="TextBox 15"/>
          <p:cNvSpPr txBox="1"/>
          <p:nvPr/>
        </p:nvSpPr>
        <p:spPr>
          <a:xfrm rot="21327408">
            <a:off x="4076631" y="3290693"/>
            <a:ext cx="2006831" cy="400110"/>
          </a:xfrm>
          <a:prstGeom prst="rect">
            <a:avLst/>
          </a:prstGeom>
          <a:noFill/>
        </p:spPr>
        <p:txBody>
          <a:bodyPr wrap="none" rtlCol="0">
            <a:spAutoFit/>
          </a:bodyPr>
          <a:lstStyle/>
          <a:p>
            <a:r>
              <a:rPr lang="en-US" sz="2000" b="1" dirty="0"/>
              <a:t>DGLVR Education</a:t>
            </a:r>
          </a:p>
        </p:txBody>
      </p:sp>
      <p:cxnSp>
        <p:nvCxnSpPr>
          <p:cNvPr id="11" name="Straight Connector 10"/>
          <p:cNvCxnSpPr/>
          <p:nvPr/>
        </p:nvCxnSpPr>
        <p:spPr>
          <a:xfrm flipH="1" flipV="1">
            <a:off x="6096156" y="863337"/>
            <a:ext cx="2769080" cy="18169"/>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0"/>
          </p:cNvCxnSpPr>
          <p:nvPr/>
        </p:nvCxnSpPr>
        <p:spPr>
          <a:xfrm flipV="1">
            <a:off x="6977594" y="942382"/>
            <a:ext cx="242715" cy="2104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64082" y="1152831"/>
            <a:ext cx="2027024" cy="400110"/>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10% cap for each</a:t>
            </a:r>
          </a:p>
        </p:txBody>
      </p:sp>
      <p:sp>
        <p:nvSpPr>
          <p:cNvPr id="17" name="Subtitle 2"/>
          <p:cNvSpPr txBox="1">
            <a:spLocks/>
          </p:cNvSpPr>
          <p:nvPr/>
        </p:nvSpPr>
        <p:spPr>
          <a:xfrm>
            <a:off x="342900" y="5544618"/>
            <a:ext cx="8458200" cy="19818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Times New Roman"/>
              </a:rPr>
              <a:t>2018: CDs spent 7.6% on admin statewide (limit 10%)</a:t>
            </a:r>
          </a:p>
          <a:p>
            <a:r>
              <a:rPr lang="en-US" sz="2800" dirty="0">
                <a:ea typeface="Times New Roman"/>
              </a:rPr>
              <a:t>2018: CDs spent 3.9% on </a:t>
            </a:r>
            <a:r>
              <a:rPr lang="en-US" sz="2800" dirty="0" err="1">
                <a:ea typeface="Times New Roman"/>
              </a:rPr>
              <a:t>edu</a:t>
            </a:r>
            <a:r>
              <a:rPr lang="en-US" sz="2800" dirty="0">
                <a:ea typeface="Times New Roman"/>
              </a:rPr>
              <a:t> statewide (limit 10%)</a:t>
            </a:r>
            <a:endParaRPr lang="en-US" dirty="0">
              <a:solidFill>
                <a:prstClr val="black"/>
              </a:solidFill>
              <a:ea typeface="Times New Roman"/>
            </a:endParaRPr>
          </a:p>
        </p:txBody>
      </p:sp>
    </p:spTree>
    <p:extLst>
      <p:ext uri="{BB962C8B-B14F-4D97-AF65-F5344CB8AC3E}">
        <p14:creationId xmlns:p14="http://schemas.microsoft.com/office/powerpoint/2010/main" val="223756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2135" y="3756660"/>
            <a:ext cx="5471865" cy="312582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6845" y="357268"/>
            <a:ext cx="5477156" cy="3132691"/>
          </a:xfrm>
          <a:prstGeom prst="rect">
            <a:avLst/>
          </a:prstGeom>
        </p:spPr>
      </p:pic>
      <p:sp>
        <p:nvSpPr>
          <p:cNvPr id="7" name="Subtitle 2"/>
          <p:cNvSpPr txBox="1">
            <a:spLocks/>
          </p:cNvSpPr>
          <p:nvPr/>
        </p:nvSpPr>
        <p:spPr>
          <a:xfrm>
            <a:off x="20017" y="478519"/>
            <a:ext cx="36576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ea typeface="Times New Roman"/>
              </a:rPr>
              <a:t>In-Kind</a:t>
            </a:r>
          </a:p>
          <a:p>
            <a:endParaRPr lang="en-US" sz="2400" dirty="0">
              <a:ea typeface="Times New Roman"/>
            </a:endParaRPr>
          </a:p>
          <a:p>
            <a:r>
              <a:rPr lang="en-US" sz="2400" b="1" dirty="0">
                <a:ea typeface="Times New Roman"/>
              </a:rPr>
              <a:t>Total contributions: </a:t>
            </a:r>
            <a:r>
              <a:rPr lang="en-US" sz="2400" dirty="0">
                <a:solidFill>
                  <a:srgbClr val="FF0000"/>
                </a:solidFill>
                <a:ea typeface="Times New Roman"/>
              </a:rPr>
              <a:t>$7.7 million in 2018</a:t>
            </a:r>
            <a:endParaRPr lang="en-US" sz="2400" u="sng" dirty="0">
              <a:solidFill>
                <a:srgbClr val="FF0000"/>
              </a:solidFill>
              <a:ea typeface="Times New Roman"/>
            </a:endParaRPr>
          </a:p>
          <a:p>
            <a:endParaRPr lang="en-US" sz="2400" dirty="0">
              <a:ea typeface="Times New Roman"/>
            </a:endParaRPr>
          </a:p>
          <a:p>
            <a:r>
              <a:rPr lang="en-US" sz="2400" dirty="0">
                <a:ea typeface="Times New Roman"/>
              </a:rPr>
              <a:t>Marked decrease from 2017</a:t>
            </a:r>
          </a:p>
          <a:p>
            <a:endParaRPr lang="en-US" sz="2400" dirty="0">
              <a:ea typeface="Times New Roman"/>
            </a:endParaRPr>
          </a:p>
          <a:p>
            <a:r>
              <a:rPr lang="en-US" sz="2400" dirty="0">
                <a:ea typeface="Times New Roman"/>
              </a:rPr>
              <a:t>2018 averaged $0.34 in-kind for each Program Dollar.</a:t>
            </a:r>
          </a:p>
          <a:p>
            <a:pPr lvl="1"/>
            <a:endParaRPr lang="en-US" sz="2400" b="1" dirty="0">
              <a:solidFill>
                <a:srgbClr val="FF0000"/>
              </a:solidFill>
              <a:ea typeface="Times New Roman"/>
            </a:endParaRPr>
          </a:p>
          <a:p>
            <a:pPr lvl="1"/>
            <a:endParaRPr lang="en-US" b="1" dirty="0">
              <a:solidFill>
                <a:srgbClr val="FF0000"/>
              </a:solidFill>
              <a:ea typeface="Times New Roman"/>
            </a:endParaRPr>
          </a:p>
          <a:p>
            <a:pPr lvl="1"/>
            <a:endParaRPr lang="en-US" b="1" dirty="0">
              <a:solidFill>
                <a:srgbClr val="FF0000"/>
              </a:solidFill>
              <a:ea typeface="Times New Roman"/>
            </a:endParaRPr>
          </a:p>
          <a:p>
            <a:pPr marL="1371600" lvl="3" indent="0">
              <a:buNone/>
            </a:pPr>
            <a:endParaRPr lang="en-US" b="1" dirty="0">
              <a:ea typeface="Times New Roman"/>
            </a:endParaRPr>
          </a:p>
          <a:p>
            <a:pPr lvl="3"/>
            <a:endParaRPr lang="en-US" b="1" dirty="0">
              <a:ea typeface="Times New Roman"/>
            </a:endParaRPr>
          </a:p>
          <a:p>
            <a:pPr lvl="3"/>
            <a:endParaRPr lang="en-US" b="1" dirty="0">
              <a:ea typeface="Times New Roman"/>
            </a:endParaRPr>
          </a:p>
          <a:p>
            <a:pPr lvl="1"/>
            <a:endParaRPr lang="en-US" b="1" dirty="0">
              <a:ea typeface="Times New Roman"/>
            </a:endParaRPr>
          </a:p>
          <a:p>
            <a:pPr lvl="3"/>
            <a:endParaRPr lang="en-US" b="1" dirty="0">
              <a:solidFill>
                <a:prstClr val="black"/>
              </a:solidFill>
              <a:ea typeface="Times New Roman"/>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17" name="TextBox 16"/>
          <p:cNvSpPr txBox="1"/>
          <p:nvPr/>
        </p:nvSpPr>
        <p:spPr>
          <a:xfrm rot="20302526">
            <a:off x="5875325" y="1626272"/>
            <a:ext cx="1470595" cy="338554"/>
          </a:xfrm>
          <a:prstGeom prst="rect">
            <a:avLst/>
          </a:prstGeom>
          <a:noFill/>
        </p:spPr>
        <p:txBody>
          <a:bodyPr wrap="none" rtlCol="0">
            <a:spAutoFit/>
          </a:bodyPr>
          <a:lstStyle/>
          <a:p>
            <a:r>
              <a:rPr lang="en-US" sz="1600" b="1" dirty="0">
                <a:solidFill>
                  <a:schemeClr val="accent3">
                    <a:lumMod val="75000"/>
                  </a:schemeClr>
                </a:solidFill>
              </a:rPr>
              <a:t>Dirt and Gravel</a:t>
            </a:r>
          </a:p>
        </p:txBody>
      </p:sp>
      <p:sp>
        <p:nvSpPr>
          <p:cNvPr id="21" name="TextBox 20"/>
          <p:cNvSpPr txBox="1"/>
          <p:nvPr/>
        </p:nvSpPr>
        <p:spPr>
          <a:xfrm rot="20752561">
            <a:off x="6022813" y="2106140"/>
            <a:ext cx="1232773" cy="338554"/>
          </a:xfrm>
          <a:prstGeom prst="rect">
            <a:avLst/>
          </a:prstGeom>
          <a:noFill/>
        </p:spPr>
        <p:txBody>
          <a:bodyPr wrap="none" rtlCol="0">
            <a:spAutoFit/>
          </a:bodyPr>
          <a:lstStyle/>
          <a:p>
            <a:r>
              <a:rPr lang="en-US" sz="1600" b="1" dirty="0">
                <a:solidFill>
                  <a:schemeClr val="tx2">
                    <a:lumMod val="60000"/>
                    <a:lumOff val="40000"/>
                  </a:schemeClr>
                </a:solidFill>
              </a:rPr>
              <a:t>Low Volume</a:t>
            </a:r>
          </a:p>
        </p:txBody>
      </p:sp>
      <p:sp>
        <p:nvSpPr>
          <p:cNvPr id="15" name="Rectangle 14"/>
          <p:cNvSpPr/>
          <p:nvPr/>
        </p:nvSpPr>
        <p:spPr>
          <a:xfrm>
            <a:off x="4672422" y="729278"/>
            <a:ext cx="1057817" cy="2364442"/>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19915" y="4140708"/>
            <a:ext cx="1112205" cy="2351532"/>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8747769" y="5695632"/>
            <a:ext cx="146351" cy="14630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99139" y="5408393"/>
            <a:ext cx="792461" cy="307777"/>
          </a:xfrm>
          <a:prstGeom prst="rect">
            <a:avLst/>
          </a:prstGeom>
          <a:noFill/>
        </p:spPr>
        <p:txBody>
          <a:bodyPr wrap="none" rtlCol="0">
            <a:spAutoFit/>
          </a:bodyPr>
          <a:lstStyle/>
          <a:p>
            <a:r>
              <a:rPr lang="en-US" sz="1400" b="1" dirty="0">
                <a:solidFill>
                  <a:srgbClr val="FF0000"/>
                </a:solidFill>
              </a:rPr>
              <a:t>34% </a:t>
            </a:r>
            <a:r>
              <a:rPr lang="en-US" sz="1400" b="1" dirty="0" err="1">
                <a:solidFill>
                  <a:srgbClr val="FF0000"/>
                </a:solidFill>
              </a:rPr>
              <a:t>avg</a:t>
            </a:r>
            <a:endParaRPr lang="en-US" sz="1400" b="1" dirty="0">
              <a:solidFill>
                <a:srgbClr val="FF0000"/>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27</a:t>
            </a:fld>
            <a:endParaRPr lang="en-US">
              <a:solidFill>
                <a:prstClr val="black">
                  <a:tint val="75000"/>
                </a:prstClr>
              </a:solidFill>
            </a:endParaRPr>
          </a:p>
        </p:txBody>
      </p:sp>
      <p:sp>
        <p:nvSpPr>
          <p:cNvPr id="26" name="TextBox 25"/>
          <p:cNvSpPr txBox="1"/>
          <p:nvPr/>
        </p:nvSpPr>
        <p:spPr>
          <a:xfrm rot="604049">
            <a:off x="4796823" y="5368300"/>
            <a:ext cx="1470595" cy="338554"/>
          </a:xfrm>
          <a:prstGeom prst="rect">
            <a:avLst/>
          </a:prstGeom>
          <a:noFill/>
        </p:spPr>
        <p:txBody>
          <a:bodyPr wrap="none" rtlCol="0">
            <a:spAutoFit/>
          </a:bodyPr>
          <a:lstStyle/>
          <a:p>
            <a:r>
              <a:rPr lang="en-US" sz="1600" b="1" dirty="0">
                <a:solidFill>
                  <a:schemeClr val="accent3">
                    <a:lumMod val="75000"/>
                  </a:schemeClr>
                </a:solidFill>
              </a:rPr>
              <a:t>Dirt and Gravel</a:t>
            </a:r>
          </a:p>
        </p:txBody>
      </p:sp>
      <p:sp>
        <p:nvSpPr>
          <p:cNvPr id="27" name="TextBox 26"/>
          <p:cNvSpPr txBox="1"/>
          <p:nvPr/>
        </p:nvSpPr>
        <p:spPr>
          <a:xfrm>
            <a:off x="6285688" y="5020401"/>
            <a:ext cx="1232773" cy="338554"/>
          </a:xfrm>
          <a:prstGeom prst="rect">
            <a:avLst/>
          </a:prstGeom>
          <a:noFill/>
        </p:spPr>
        <p:txBody>
          <a:bodyPr wrap="none" rtlCol="0">
            <a:spAutoFit/>
          </a:bodyPr>
          <a:lstStyle/>
          <a:p>
            <a:r>
              <a:rPr lang="en-US" sz="1600" b="1" dirty="0">
                <a:solidFill>
                  <a:schemeClr val="tx2">
                    <a:lumMod val="60000"/>
                    <a:lumOff val="40000"/>
                  </a:schemeClr>
                </a:solidFill>
              </a:rPr>
              <a:t>Low Volume</a:t>
            </a:r>
          </a:p>
        </p:txBody>
      </p:sp>
    </p:spTree>
    <p:extLst>
      <p:ext uri="{BB962C8B-B14F-4D97-AF65-F5344CB8AC3E}">
        <p14:creationId xmlns:p14="http://schemas.microsoft.com/office/powerpoint/2010/main" val="2219954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7" name="Subtitle 2"/>
          <p:cNvSpPr txBox="1">
            <a:spLocks/>
          </p:cNvSpPr>
          <p:nvPr/>
        </p:nvSpPr>
        <p:spPr>
          <a:xfrm>
            <a:off x="457200" y="443593"/>
            <a:ext cx="8686800" cy="6050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SPENDING</a:t>
            </a:r>
            <a:r>
              <a:rPr lang="en-US" b="1" dirty="0">
                <a:solidFill>
                  <a:srgbClr val="FF0000"/>
                </a:solidFill>
                <a:ea typeface="Times New Roman"/>
              </a:rPr>
              <a:t> Take home points</a:t>
            </a:r>
          </a:p>
          <a:p>
            <a:r>
              <a:rPr lang="en-US" sz="2800" dirty="0" err="1">
                <a:solidFill>
                  <a:prstClr val="black"/>
                </a:solidFill>
                <a:ea typeface="Times New Roman"/>
              </a:rPr>
              <a:t>DnG</a:t>
            </a:r>
            <a:r>
              <a:rPr lang="en-US" sz="2800" dirty="0">
                <a:solidFill>
                  <a:prstClr val="black"/>
                </a:solidFill>
                <a:ea typeface="Times New Roman"/>
              </a:rPr>
              <a:t> Spending held constant in 2018</a:t>
            </a:r>
          </a:p>
          <a:p>
            <a:r>
              <a:rPr lang="en-US" sz="2800" dirty="0">
                <a:solidFill>
                  <a:prstClr val="black"/>
                </a:solidFill>
                <a:ea typeface="Times New Roman"/>
              </a:rPr>
              <a:t>LVR spending increased, finally hit “equilibrium”</a:t>
            </a:r>
          </a:p>
          <a:p>
            <a:r>
              <a:rPr lang="en-US" sz="2800" dirty="0">
                <a:solidFill>
                  <a:prstClr val="black"/>
                </a:solidFill>
                <a:ea typeface="Times New Roman"/>
              </a:rPr>
              <a:t>$36 million currently under contract </a:t>
            </a:r>
            <a:r>
              <a:rPr lang="en-US" sz="2400" dirty="0">
                <a:solidFill>
                  <a:srgbClr val="FF0000"/>
                </a:solidFill>
                <a:ea typeface="Times New Roman"/>
              </a:rPr>
              <a:t>($15M is old money)</a:t>
            </a:r>
            <a:endParaRPr lang="en-US" sz="2800" dirty="0">
              <a:solidFill>
                <a:srgbClr val="FF0000"/>
              </a:solidFill>
              <a:ea typeface="Times New Roman"/>
            </a:endParaRPr>
          </a:p>
          <a:p>
            <a:r>
              <a:rPr lang="en-US" sz="2800" dirty="0">
                <a:solidFill>
                  <a:prstClr val="black"/>
                </a:solidFill>
                <a:ea typeface="Times New Roman"/>
              </a:rPr>
              <a:t>116 days left to spend old money before June 30</a:t>
            </a:r>
            <a:r>
              <a:rPr lang="en-US" sz="2800" baseline="30000" dirty="0">
                <a:solidFill>
                  <a:prstClr val="black"/>
                </a:solidFill>
                <a:ea typeface="Times New Roman"/>
              </a:rPr>
              <a:t>th</a:t>
            </a:r>
            <a:r>
              <a:rPr lang="en-US" sz="2800" dirty="0">
                <a:solidFill>
                  <a:prstClr val="black"/>
                </a:solidFill>
                <a:ea typeface="Times New Roman"/>
              </a:rPr>
              <a:t> </a:t>
            </a:r>
          </a:p>
        </p:txBody>
      </p:sp>
      <p:sp>
        <p:nvSpPr>
          <p:cNvPr id="5"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Spending</a:t>
            </a:r>
          </a:p>
        </p:txBody>
      </p:sp>
      <p:sp>
        <p:nvSpPr>
          <p:cNvPr id="10" name="Rectangle 9"/>
          <p:cNvSpPr/>
          <p:nvPr/>
        </p:nvSpPr>
        <p:spPr>
          <a:xfrm>
            <a:off x="4839924" y="4364477"/>
            <a:ext cx="613232" cy="1985781"/>
          </a:xfrm>
          <a:prstGeom prst="rect">
            <a:avLst/>
          </a:prstGeom>
          <a:solidFill>
            <a:srgbClr val="8080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3049" y="4721364"/>
            <a:ext cx="2749791" cy="1015663"/>
          </a:xfrm>
          <a:prstGeom prst="rect">
            <a:avLst/>
          </a:prstGeom>
          <a:noFill/>
        </p:spPr>
        <p:txBody>
          <a:bodyPr wrap="none" rtlCol="0">
            <a:spAutoFit/>
          </a:bodyPr>
          <a:lstStyle/>
          <a:p>
            <a:pPr algn="ctr"/>
            <a:r>
              <a:rPr lang="en-US" sz="2000" b="1" dirty="0"/>
              <a:t>Get busy! </a:t>
            </a:r>
          </a:p>
          <a:p>
            <a:pPr algn="ctr"/>
            <a:r>
              <a:rPr lang="en-US" sz="2000" b="1" dirty="0"/>
              <a:t>Hope for good weather!</a:t>
            </a:r>
          </a:p>
          <a:p>
            <a:pPr algn="ctr"/>
            <a:r>
              <a:rPr lang="en-US" sz="2000" b="1" dirty="0"/>
              <a:t>Call early for assistance!</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28</a:t>
            </a:fld>
            <a:endParaRPr lang="en-US">
              <a:solidFill>
                <a:prstClr val="black">
                  <a:tint val="75000"/>
                </a:prstClr>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2433" y="3165893"/>
            <a:ext cx="5851567" cy="3636807"/>
          </a:xfrm>
          <a:prstGeom prst="rect">
            <a:avLst/>
          </a:prstGeom>
          <a:ln w="57150">
            <a:solidFill>
              <a:schemeClr val="tx1"/>
            </a:solidFill>
          </a:ln>
        </p:spPr>
      </p:pic>
    </p:spTree>
    <p:extLst>
      <p:ext uri="{BB962C8B-B14F-4D97-AF65-F5344CB8AC3E}">
        <p14:creationId xmlns:p14="http://schemas.microsoft.com/office/powerpoint/2010/main" val="340985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05" y="347854"/>
            <a:ext cx="6924695" cy="6624446"/>
          </a:xfrm>
          <a:prstGeom prst="rect">
            <a:avLst/>
          </a:prstGeom>
        </p:spPr>
      </p:pic>
      <p:sp>
        <p:nvSpPr>
          <p:cNvPr id="5" name="Rectangle 4"/>
          <p:cNvSpPr/>
          <p:nvPr/>
        </p:nvSpPr>
        <p:spPr>
          <a:xfrm>
            <a:off x="2250900" y="394098"/>
            <a:ext cx="6924695" cy="662444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0" y="-43814"/>
            <a:ext cx="586740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Annual Summary Report Details</a:t>
            </a:r>
          </a:p>
        </p:txBody>
      </p:sp>
      <p:sp>
        <p:nvSpPr>
          <p:cNvPr id="7" name="Subtitle 2"/>
          <p:cNvSpPr txBox="1">
            <a:spLocks/>
          </p:cNvSpPr>
          <p:nvPr/>
        </p:nvSpPr>
        <p:spPr>
          <a:xfrm>
            <a:off x="2514600" y="914400"/>
            <a:ext cx="70104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400" dirty="0">
                <a:ea typeface="Times New Roman"/>
              </a:rPr>
              <a:t>ESM Trainings</a:t>
            </a:r>
          </a:p>
          <a:p>
            <a:endParaRPr lang="en-US" sz="4400" b="1" u="sng" dirty="0">
              <a:solidFill>
                <a:srgbClr val="FF0000"/>
              </a:solidFill>
              <a:ea typeface="Times New Roman"/>
            </a:endParaRPr>
          </a:p>
          <a:p>
            <a:r>
              <a:rPr lang="en-US" sz="4400" dirty="0">
                <a:ea typeface="Times New Roman"/>
              </a:rPr>
              <a:t>Project Spending</a:t>
            </a:r>
          </a:p>
          <a:p>
            <a:endParaRPr lang="en-US" sz="4400" b="1" dirty="0">
              <a:ea typeface="Times New Roman"/>
            </a:endParaRPr>
          </a:p>
          <a:p>
            <a:r>
              <a:rPr lang="en-US" sz="4400" b="1" u="sng" dirty="0">
                <a:solidFill>
                  <a:srgbClr val="FF0000"/>
                </a:solidFill>
                <a:ea typeface="Times New Roman"/>
              </a:rPr>
              <a:t>Project Deliverables</a:t>
            </a:r>
          </a:p>
          <a:p>
            <a:pPr marL="457200" lvl="1" indent="0">
              <a:buNone/>
            </a:pPr>
            <a:endParaRPr lang="en-US" sz="4000" b="1" dirty="0">
              <a:ea typeface="Times New Roman"/>
            </a:endParaRPr>
          </a:p>
          <a:p>
            <a:endParaRPr lang="en-US" sz="4400" b="1" dirty="0">
              <a:ea typeface="Times New Roman"/>
            </a:endParaRPr>
          </a:p>
          <a:p>
            <a:endParaRPr lang="en-US" sz="4400" b="1" dirty="0">
              <a:ea typeface="Times New Roman"/>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7855"/>
            <a:ext cx="2219305" cy="6510146"/>
          </a:xfrm>
          <a:prstGeom prst="rect">
            <a:avLst/>
          </a:prstGeom>
          <a:ln w="57150">
            <a:solidFill>
              <a:schemeClr val="tx1"/>
            </a:solidFill>
          </a:ln>
        </p:spPr>
      </p:pic>
      <p:sp>
        <p:nvSpPr>
          <p:cNvPr id="8" name="Rectangle 7"/>
          <p:cNvSpPr/>
          <p:nvPr/>
        </p:nvSpPr>
        <p:spPr>
          <a:xfrm>
            <a:off x="72501" y="6086168"/>
            <a:ext cx="4575699" cy="646331"/>
          </a:xfrm>
          <a:prstGeom prst="rect">
            <a:avLst/>
          </a:prstGeom>
          <a:solidFill>
            <a:schemeClr val="bg1"/>
          </a:solidFill>
          <a:ln>
            <a:solidFill>
              <a:schemeClr val="tx1"/>
            </a:solidFill>
          </a:ln>
        </p:spPr>
        <p:txBody>
          <a:bodyPr wrap="square">
            <a:spAutoFit/>
          </a:bodyPr>
          <a:lstStyle/>
          <a:p>
            <a:r>
              <a:rPr lang="en-US" b="1" dirty="0">
                <a:solidFill>
                  <a:srgbClr val="FF0000"/>
                </a:solidFill>
              </a:rPr>
              <a:t>Audio also available via phone: 866-823-7699</a:t>
            </a:r>
          </a:p>
          <a:p>
            <a:r>
              <a:rPr lang="en-US" dirty="0">
                <a:solidFill>
                  <a:srgbClr val="FF0000"/>
                </a:solidFill>
              </a:rPr>
              <a:t>For assistance, call: 814-865-5355</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53368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 Box 6"/>
          <p:cNvSpPr txBox="1">
            <a:spLocks noChangeArrowheads="1"/>
          </p:cNvSpPr>
          <p:nvPr/>
        </p:nvSpPr>
        <p:spPr bwMode="auto">
          <a:xfrm>
            <a:off x="0" y="-43814"/>
            <a:ext cx="586740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Annual Summary Report Details</a:t>
            </a:r>
          </a:p>
        </p:txBody>
      </p:sp>
      <p:sp>
        <p:nvSpPr>
          <p:cNvPr id="9" name="Subtitle 2"/>
          <p:cNvSpPr txBox="1">
            <a:spLocks/>
          </p:cNvSpPr>
          <p:nvPr/>
        </p:nvSpPr>
        <p:spPr>
          <a:xfrm>
            <a:off x="457200" y="502280"/>
            <a:ext cx="8229600" cy="3917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FF00"/>
                </a:solidFill>
                <a:ea typeface="Times New Roman"/>
              </a:rPr>
              <a:t>Purpose:</a:t>
            </a:r>
          </a:p>
          <a:p>
            <a:pPr marL="457200" lvl="1" indent="0">
              <a:buNone/>
            </a:pPr>
            <a:r>
              <a:rPr lang="en-US" b="1" dirty="0">
                <a:solidFill>
                  <a:schemeClr val="bg1"/>
                </a:solidFill>
                <a:ea typeface="Times New Roman"/>
              </a:rPr>
              <a:t>Pause a minute, step back, and look at the big picture of what is being done by the Program.</a:t>
            </a:r>
          </a:p>
        </p:txBody>
      </p:sp>
      <p:pic>
        <p:nvPicPr>
          <p:cNvPr id="1026" name="Picture 2" descr="http://images.nationalgeographic.com/wpf/media-live/photos/000/061/custom/6125_1280x1024-wallpaper-cb13068517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9079" y="2363589"/>
            <a:ext cx="5962650" cy="4420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2606" y="2048242"/>
            <a:ext cx="4847207" cy="2554545"/>
          </a:xfrm>
          <a:prstGeom prst="rect">
            <a:avLst/>
          </a:prstGeom>
          <a:noFill/>
        </p:spPr>
        <p:txBody>
          <a:bodyPr wrap="square" rtlCol="0">
            <a:spAutoFit/>
          </a:bodyPr>
          <a:lstStyle/>
          <a:p>
            <a:r>
              <a:rPr lang="en-US" sz="2000" b="1" u="sng" dirty="0">
                <a:solidFill>
                  <a:srgbClr val="FFFF00"/>
                </a:solidFill>
              </a:rPr>
              <a:t>A lot of figures and stats coming up fast</a:t>
            </a:r>
            <a:r>
              <a:rPr lang="en-US" sz="2000" b="1" dirty="0">
                <a:solidFill>
                  <a:srgbClr val="FFFF00"/>
                </a:solidFill>
              </a:rPr>
              <a:t>:</a:t>
            </a:r>
            <a:r>
              <a:rPr lang="en-US" sz="2000" b="1" u="sng" dirty="0">
                <a:solidFill>
                  <a:srgbClr val="FFFF00"/>
                </a:solidFill>
              </a:rPr>
              <a:t>  </a:t>
            </a:r>
          </a:p>
          <a:p>
            <a:pPr marL="342900" indent="-342900">
              <a:buFont typeface="Arial" panose="020B0604020202020204" pitchFamily="34" charset="0"/>
              <a:buChar char="•"/>
            </a:pPr>
            <a:r>
              <a:rPr lang="en-US" sz="2000" dirty="0">
                <a:solidFill>
                  <a:schemeClr val="bg1"/>
                </a:solidFill>
              </a:rPr>
              <a:t>Webinar recording and </a:t>
            </a:r>
            <a:r>
              <a:rPr lang="en-US" sz="2000" dirty="0" err="1">
                <a:solidFill>
                  <a:schemeClr val="bg1"/>
                </a:solidFill>
              </a:rPr>
              <a:t>ppt</a:t>
            </a:r>
            <a:r>
              <a:rPr lang="en-US" sz="2000" dirty="0">
                <a:solidFill>
                  <a:schemeClr val="bg1"/>
                </a:solidFill>
              </a:rPr>
              <a:t> slides available at </a:t>
            </a:r>
            <a:r>
              <a:rPr lang="en-US" sz="2000" u="sng" dirty="0">
                <a:solidFill>
                  <a:schemeClr val="bg1"/>
                </a:solidFill>
              </a:rPr>
              <a:t>www.dirtandgravelroads.org</a:t>
            </a:r>
          </a:p>
          <a:p>
            <a:pPr marL="342900" indent="-342900">
              <a:buFont typeface="Arial" panose="020B0604020202020204" pitchFamily="34" charset="0"/>
              <a:buChar char="•"/>
            </a:pPr>
            <a:r>
              <a:rPr lang="en-US" sz="2000" dirty="0">
                <a:solidFill>
                  <a:schemeClr val="bg1"/>
                </a:solidFill>
              </a:rPr>
              <a:t>Printed Annual Summary Report available soon.</a:t>
            </a:r>
            <a:br>
              <a:rPr lang="en-US" sz="2000" dirty="0">
                <a:solidFill>
                  <a:schemeClr val="bg1"/>
                </a:solidFill>
              </a:rPr>
            </a:br>
            <a:endParaRPr lang="en-US" sz="2000" dirty="0">
              <a:solidFill>
                <a:schemeClr val="bg1"/>
              </a:solidFill>
            </a:endParaRPr>
          </a:p>
          <a:p>
            <a:pPr marL="285750" indent="-285750">
              <a:buFontTx/>
              <a:buChar char="-"/>
            </a:pPr>
            <a:endParaRPr lang="en-US" sz="2000" dirty="0">
              <a:solidFill>
                <a:schemeClr val="bg1"/>
              </a:solidFill>
            </a:endParaRPr>
          </a:p>
          <a:p>
            <a:pPr marL="285750" indent="-285750">
              <a:buFontTx/>
              <a:buChar char="-"/>
            </a:pPr>
            <a:endParaRPr lang="en-US" sz="2000" dirty="0">
              <a:solidFill>
                <a:schemeClr val="bg1"/>
              </a:solidFill>
            </a:endParaRPr>
          </a:p>
        </p:txBody>
      </p:sp>
      <p:sp>
        <p:nvSpPr>
          <p:cNvPr id="3" name="Slide Number Placeholder 2"/>
          <p:cNvSpPr>
            <a:spLocks noGrp="1"/>
          </p:cNvSpPr>
          <p:nvPr>
            <p:ph type="sldNum" sz="quarter" idx="12"/>
          </p:nvPr>
        </p:nvSpPr>
        <p:spPr/>
        <p:txBody>
          <a:bodyPr/>
          <a:lstStyle/>
          <a:p>
            <a:fld id="{1A8E2919-D427-4CE2-80E2-33083554A27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42716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btitle 2"/>
          <p:cNvSpPr txBox="1">
            <a:spLocks/>
          </p:cNvSpPr>
          <p:nvPr/>
        </p:nvSpPr>
        <p:spPr>
          <a:xfrm>
            <a:off x="304800" y="458061"/>
            <a:ext cx="82296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Project Deliverables:</a:t>
            </a:r>
            <a:endParaRPr lang="en-US" dirty="0">
              <a:solidFill>
                <a:srgbClr val="FF0000"/>
              </a:solidFill>
              <a:ea typeface="Times New Roman"/>
            </a:endParaRPr>
          </a:p>
          <a:p>
            <a:r>
              <a:rPr lang="en-US" b="1" u="sng" dirty="0">
                <a:ea typeface="Times New Roman"/>
              </a:rPr>
              <a:t>Purpose</a:t>
            </a:r>
            <a:r>
              <a:rPr lang="en-US" dirty="0">
                <a:ea typeface="Times New Roman"/>
              </a:rPr>
              <a:t>: To provide a “quick summary” of some of the major deliverables reported by CDs</a:t>
            </a:r>
          </a:p>
          <a:p>
            <a:r>
              <a:rPr lang="en-US" dirty="0">
                <a:ea typeface="Times New Roman"/>
              </a:rPr>
              <a:t>More details will be included in written Annual Report.</a:t>
            </a:r>
          </a:p>
          <a:p>
            <a:pPr lvl="1"/>
            <a:endParaRPr lang="en-US" b="1" dirty="0">
              <a:ea typeface="Times New Roman"/>
            </a:endParaRPr>
          </a:p>
          <a:p>
            <a:pPr lvl="3"/>
            <a:endParaRPr lang="en-US" b="1" dirty="0">
              <a:solidFill>
                <a:prstClr val="black"/>
              </a:solidFill>
              <a:ea typeface="Times New Roman"/>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Deliverables</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411499029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58061"/>
            <a:ext cx="82296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Accuracy note:</a:t>
            </a:r>
            <a:r>
              <a:rPr lang="en-US" b="1" dirty="0">
                <a:solidFill>
                  <a:srgbClr val="FF0000"/>
                </a:solidFill>
                <a:ea typeface="Times New Roman"/>
              </a:rPr>
              <a:t> </a:t>
            </a:r>
          </a:p>
          <a:p>
            <a:pPr marL="0" indent="0">
              <a:buNone/>
            </a:pPr>
            <a:r>
              <a:rPr lang="en-US" b="1" dirty="0">
                <a:solidFill>
                  <a:srgbClr val="FF0000"/>
                </a:solidFill>
                <a:ea typeface="Times New Roman"/>
              </a:rPr>
              <a:t>Corrections are made each year, and some assumptions have to be made, so figures for many items may change over time.</a:t>
            </a:r>
          </a:p>
          <a:p>
            <a:pPr marL="0" indent="0">
              <a:buNone/>
            </a:pPr>
            <a:r>
              <a:rPr lang="en-US" sz="2800" b="1" dirty="0">
                <a:ea typeface="Times New Roman"/>
              </a:rPr>
              <a:t>We will be contacting CDs about updating errors, about 80 in all:</a:t>
            </a:r>
          </a:p>
          <a:p>
            <a:pPr marL="0" indent="0">
              <a:buNone/>
            </a:pPr>
            <a:r>
              <a:rPr lang="en-US" sz="2800" b="1" dirty="0">
                <a:ea typeface="Times New Roman"/>
              </a:rPr>
              <a:t>For example: </a:t>
            </a:r>
          </a:p>
          <a:p>
            <a:pPr>
              <a:buFontTx/>
              <a:buChar char="-"/>
            </a:pPr>
            <a:r>
              <a:rPr lang="en-US" sz="2400" dirty="0">
                <a:ea typeface="Times New Roman"/>
              </a:rPr>
              <a:t>One project reported 60 pipes installed.  Was likely 2 pipes totaling 60 </a:t>
            </a:r>
            <a:r>
              <a:rPr lang="en-US" sz="2400" u="sng" dirty="0">
                <a:ea typeface="Times New Roman"/>
              </a:rPr>
              <a:t>feet</a:t>
            </a:r>
            <a:r>
              <a:rPr lang="en-US" sz="2400" dirty="0">
                <a:ea typeface="Times New Roman"/>
              </a:rPr>
              <a:t>.</a:t>
            </a:r>
          </a:p>
          <a:p>
            <a:pPr>
              <a:buFontTx/>
              <a:buChar char="-"/>
            </a:pPr>
            <a:r>
              <a:rPr lang="en-US" sz="2400" dirty="0">
                <a:ea typeface="Times New Roman"/>
              </a:rPr>
              <a:t>One project reported 14 stream crossings installed.  Was likely one 14’ diameter opening.</a:t>
            </a:r>
          </a:p>
          <a:p>
            <a:pPr marL="0" indent="0">
              <a:buNone/>
            </a:pPr>
            <a:endParaRPr lang="en-US" sz="2400" b="1" dirty="0">
              <a:ea typeface="Times New Roman"/>
            </a:endParaRPr>
          </a:p>
          <a:p>
            <a:pPr marL="0" indent="0">
              <a:buNone/>
            </a:pPr>
            <a:r>
              <a:rPr lang="en-US" sz="2400" b="1" dirty="0">
                <a:ea typeface="Times New Roman"/>
              </a:rPr>
              <a:t>Also: deliverables include in-kind</a:t>
            </a:r>
          </a:p>
          <a:p>
            <a:pPr>
              <a:buFontTx/>
              <a:buChar char="-"/>
            </a:pPr>
            <a:endParaRPr lang="en-US" sz="2400" dirty="0">
              <a:ea typeface="Times New Roman"/>
            </a:endParaRPr>
          </a:p>
          <a:p>
            <a:pPr lvl="1"/>
            <a:endParaRPr lang="en-US" b="1" dirty="0">
              <a:ea typeface="Times New Roman"/>
            </a:endParaRPr>
          </a:p>
          <a:p>
            <a:pPr lvl="3"/>
            <a:endParaRPr lang="en-US" b="1" dirty="0">
              <a:solidFill>
                <a:prstClr val="black"/>
              </a:solidFill>
              <a:ea typeface="Times New Roman"/>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Deliverables</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259382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4230" y="374748"/>
            <a:ext cx="5839771" cy="3752752"/>
          </a:xfrm>
          <a:prstGeom prst="rect">
            <a:avLst/>
          </a:prstGeom>
        </p:spPr>
      </p:pic>
      <p:sp>
        <p:nvSpPr>
          <p:cNvPr id="7" name="Subtitle 2"/>
          <p:cNvSpPr txBox="1">
            <a:spLocks/>
          </p:cNvSpPr>
          <p:nvPr/>
        </p:nvSpPr>
        <p:spPr>
          <a:xfrm>
            <a:off x="304800" y="458061"/>
            <a:ext cx="88392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a:solidFill>
                  <a:srgbClr val="FF0000"/>
                </a:solidFill>
                <a:ea typeface="Times New Roman"/>
              </a:rPr>
              <a:t>Stream Crossings</a:t>
            </a:r>
            <a:endParaRPr lang="en-US" i="1" dirty="0">
              <a:solidFill>
                <a:srgbClr val="FF0000"/>
              </a:solidFill>
              <a:ea typeface="Times New Roman"/>
            </a:endParaRPr>
          </a:p>
          <a:p>
            <a:r>
              <a:rPr lang="en-US" sz="2800" dirty="0">
                <a:solidFill>
                  <a:prstClr val="black"/>
                </a:solidFill>
                <a:ea typeface="Times New Roman"/>
              </a:rPr>
              <a:t>Decrease from </a:t>
            </a:r>
            <a:br>
              <a:rPr lang="en-US" sz="2800" dirty="0">
                <a:solidFill>
                  <a:prstClr val="black"/>
                </a:solidFill>
                <a:ea typeface="Times New Roman"/>
              </a:rPr>
            </a:br>
            <a:r>
              <a:rPr lang="en-US" sz="2800" dirty="0">
                <a:solidFill>
                  <a:prstClr val="black"/>
                </a:solidFill>
                <a:ea typeface="Times New Roman"/>
              </a:rPr>
              <a:t>2017</a:t>
            </a:r>
          </a:p>
          <a:p>
            <a:r>
              <a:rPr lang="en-US" sz="2800" dirty="0">
                <a:solidFill>
                  <a:prstClr val="black"/>
                </a:solidFill>
                <a:ea typeface="Times New Roman"/>
              </a:rPr>
              <a:t>~80 in 2018</a:t>
            </a:r>
          </a:p>
          <a:p>
            <a:r>
              <a:rPr lang="en-US" sz="2800" dirty="0">
                <a:solidFill>
                  <a:prstClr val="black"/>
                </a:solidFill>
                <a:ea typeface="Times New Roman"/>
              </a:rPr>
              <a:t>Wet year?</a:t>
            </a:r>
            <a:endParaRPr lang="en-US" sz="2800" dirty="0">
              <a:solidFill>
                <a:srgbClr val="FF0000"/>
              </a:solidFill>
              <a:ea typeface="Times New Roman"/>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prstClr val="black"/>
                </a:solidFill>
                <a:latin typeface="Arial" pitchFamily="34" charset="0"/>
              </a:rPr>
              <a:t>Deliverables</a:t>
            </a:r>
          </a:p>
        </p:txBody>
      </p:sp>
      <p:sp>
        <p:nvSpPr>
          <p:cNvPr id="10" name="Rectangle 9"/>
          <p:cNvSpPr/>
          <p:nvPr/>
        </p:nvSpPr>
        <p:spPr>
          <a:xfrm>
            <a:off x="4459679" y="1378295"/>
            <a:ext cx="612477" cy="27232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DnG</a:t>
            </a:r>
          </a:p>
        </p:txBody>
      </p:sp>
      <p:sp>
        <p:nvSpPr>
          <p:cNvPr id="11" name="Rectangle 10"/>
          <p:cNvSpPr/>
          <p:nvPr/>
        </p:nvSpPr>
        <p:spPr>
          <a:xfrm>
            <a:off x="4459679" y="1105968"/>
            <a:ext cx="612477" cy="272327"/>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LVR</a:t>
            </a: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32</a:t>
            </a:fld>
            <a:endParaRPr lang="en-US">
              <a:solidFill>
                <a:prstClr val="black">
                  <a:tint val="75000"/>
                </a:prstClr>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0295" y="4154394"/>
            <a:ext cx="2705100" cy="2731708"/>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l="-345" b="-344"/>
          <a:stretch/>
        </p:blipFill>
        <p:spPr>
          <a:xfrm>
            <a:off x="0" y="3302000"/>
            <a:ext cx="3543020" cy="3556000"/>
          </a:xfrm>
          <a:prstGeom prst="rect">
            <a:avLst/>
          </a:prstGeom>
        </p:spPr>
      </p:pic>
    </p:spTree>
    <p:extLst>
      <p:ext uri="{BB962C8B-B14F-4D97-AF65-F5344CB8AC3E}">
        <p14:creationId xmlns:p14="http://schemas.microsoft.com/office/powerpoint/2010/main" val="4259079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7855" y="3637579"/>
            <a:ext cx="5213098" cy="3220422"/>
          </a:xfrm>
          <a:prstGeom prst="rect">
            <a:avLst/>
          </a:prstGeom>
        </p:spPr>
      </p:pic>
      <p:sp>
        <p:nvSpPr>
          <p:cNvPr id="7" name="Subtitle 2"/>
          <p:cNvSpPr txBox="1">
            <a:spLocks/>
          </p:cNvSpPr>
          <p:nvPr/>
        </p:nvSpPr>
        <p:spPr>
          <a:xfrm>
            <a:off x="171450" y="443593"/>
            <a:ext cx="3882965"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Drainage Crosspipes:</a:t>
            </a:r>
            <a:endParaRPr kumimoji="0" lang="en-US" sz="3200" b="0" i="0" u="none" strike="noStrike" kern="1200" cap="none" spc="0" normalizeH="0" baseline="0" noProof="0" dirty="0">
              <a:ln>
                <a:noFill/>
              </a:ln>
              <a:solidFill>
                <a:srgbClr val="FF00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Similar to 2017 numbers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More replacements than new on LVRs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211593"/>
            <a:ext cx="3842707" cy="1569106"/>
          </a:xfrm>
          <a:prstGeom prst="rect">
            <a:avLst/>
          </a:prstGeom>
          <a:noFill/>
          <a:effectLst>
            <a:glow rad="190500">
              <a:schemeClr val="tx1">
                <a:alpha val="50000"/>
              </a:schemeClr>
            </a:glow>
          </a:effectLst>
        </p:spPr>
      </p:pic>
      <p:sp>
        <p:nvSpPr>
          <p:cNvPr id="5" name="TextBox 4"/>
          <p:cNvSpPr txBox="1"/>
          <p:nvPr/>
        </p:nvSpPr>
        <p:spPr>
          <a:xfrm>
            <a:off x="7843598" y="1155940"/>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812</a:t>
            </a:r>
          </a:p>
        </p:txBody>
      </p:sp>
      <p:sp>
        <p:nvSpPr>
          <p:cNvPr id="14" name="TextBox 13"/>
          <p:cNvSpPr txBox="1"/>
          <p:nvPr/>
        </p:nvSpPr>
        <p:spPr>
          <a:xfrm>
            <a:off x="178278" y="3653974"/>
            <a:ext cx="348615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In 2018 alone</a:t>
            </a:r>
            <a:r>
              <a:rPr kumimoji="0" lang="en-US" sz="20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~4.4 miles of new pipe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 </a:t>
            </a:r>
            <a:r>
              <a:rPr lang="en-US" sz="2000" dirty="0">
                <a:solidFill>
                  <a:srgbClr val="FF0000"/>
                </a:solidFill>
                <a:latin typeface="Calibri"/>
              </a:rPr>
              <a:t>2.9</a:t>
            </a:r>
            <a:r>
              <a:rPr kumimoji="0" lang="en-US" sz="2000" b="0" i="0" u="none" strike="noStrike" kern="1200" cap="none" spc="0" normalizeH="0" baseline="0" noProof="0" dirty="0">
                <a:ln>
                  <a:noFill/>
                </a:ln>
                <a:solidFill>
                  <a:srgbClr val="FF0000"/>
                </a:solidFill>
                <a:effectLst/>
                <a:uLnTx/>
                <a:uFillTx/>
                <a:latin typeface="Calibri"/>
                <a:ea typeface="+mn-ea"/>
                <a:cs typeface="+mn-cs"/>
              </a:rPr>
              <a:t> miles of pipe replaced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Calibri"/>
                <a:ea typeface="+mn-ea"/>
                <a:cs typeface="+mn-cs"/>
              </a:rPr>
              <a:t>(assuming 30’ </a:t>
            </a:r>
            <a:r>
              <a:rPr kumimoji="0" lang="en-US" sz="1400" b="0" i="1" u="none" strike="noStrike" kern="1200" cap="none" spc="0" normalizeH="0" baseline="0" noProof="0" dirty="0" err="1">
                <a:ln>
                  <a:noFill/>
                </a:ln>
                <a:solidFill>
                  <a:srgbClr val="FF0000"/>
                </a:solidFill>
                <a:effectLst/>
                <a:uLnTx/>
                <a:uFillTx/>
                <a:latin typeface="Calibri"/>
                <a:ea typeface="+mn-ea"/>
                <a:cs typeface="+mn-cs"/>
              </a:rPr>
              <a:t>avg</a:t>
            </a:r>
            <a:r>
              <a:rPr kumimoji="0" lang="en-US" sz="1400" b="0" i="1" u="none" strike="noStrike" kern="1200" cap="none" spc="0" normalizeH="0" baseline="0" noProof="0" dirty="0">
                <a:ln>
                  <a:noFill/>
                </a:ln>
                <a:solidFill>
                  <a:srgbClr val="FF0000"/>
                </a:solidFill>
                <a:effectLst/>
                <a:uLnTx/>
                <a:uFillTx/>
                <a:latin typeface="Calibri"/>
                <a:ea typeface="+mn-ea"/>
                <a:cs typeface="+mn-cs"/>
              </a:rPr>
              <a:t> length)</a:t>
            </a:r>
            <a:endParaRPr kumimoji="0" lang="en-US" sz="1600" b="0" i="1" u="none" strike="noStrike" kern="1200" cap="none" spc="0" normalizeH="0" baseline="0" noProof="0" dirty="0">
              <a:ln>
                <a:noFill/>
              </a:ln>
              <a:solidFill>
                <a:srgbClr val="FF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7854" y="377604"/>
            <a:ext cx="5213098" cy="3220422"/>
          </a:xfrm>
          <a:prstGeom prst="rect">
            <a:avLst/>
          </a:prstGeom>
        </p:spPr>
      </p:pic>
      <p:sp>
        <p:nvSpPr>
          <p:cNvPr id="11" name="Rectangle 10"/>
          <p:cNvSpPr/>
          <p:nvPr/>
        </p:nvSpPr>
        <p:spPr>
          <a:xfrm>
            <a:off x="3994826" y="3627776"/>
            <a:ext cx="612477" cy="27232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DnG</a:t>
            </a:r>
          </a:p>
        </p:txBody>
      </p:sp>
      <p:sp>
        <p:nvSpPr>
          <p:cNvPr id="13" name="Rectangle 12"/>
          <p:cNvSpPr/>
          <p:nvPr/>
        </p:nvSpPr>
        <p:spPr>
          <a:xfrm>
            <a:off x="3994826" y="3355449"/>
            <a:ext cx="612477" cy="272327"/>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LVR</a:t>
            </a:r>
          </a:p>
        </p:txBody>
      </p:sp>
    </p:spTree>
    <p:extLst>
      <p:ext uri="{BB962C8B-B14F-4D97-AF65-F5344CB8AC3E}">
        <p14:creationId xmlns:p14="http://schemas.microsoft.com/office/powerpoint/2010/main" val="219433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9823" y="2812211"/>
            <a:ext cx="6554178" cy="404578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89" y="5147213"/>
            <a:ext cx="2552700" cy="1790700"/>
          </a:xfrm>
          <a:prstGeom prst="rect">
            <a:avLst/>
          </a:prstGeom>
        </p:spPr>
      </p:pic>
      <p:sp>
        <p:nvSpPr>
          <p:cNvPr id="7" name="Subtitle 2"/>
          <p:cNvSpPr txBox="1">
            <a:spLocks/>
          </p:cNvSpPr>
          <p:nvPr/>
        </p:nvSpPr>
        <p:spPr>
          <a:xfrm>
            <a:off x="304800" y="458061"/>
            <a:ext cx="3844506"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Road Fill Added:</a:t>
            </a:r>
            <a:endParaRPr kumimoji="0" lang="en-US" sz="3200" b="0" i="0" u="none" strike="noStrike" kern="1200" cap="none" spc="0" normalizeH="0" baseline="0" noProof="0" dirty="0">
              <a:ln>
                <a:noFill/>
              </a:ln>
              <a:solidFill>
                <a:srgbClr val="FF0000"/>
              </a:solidFill>
              <a:effectLst/>
              <a:uLnTx/>
              <a:uFillTx/>
              <a:latin typeface="Calibri"/>
              <a:ea typeface="Times New Roman"/>
              <a:cs typeface="+mn-cs"/>
            </a:endParaRPr>
          </a:p>
          <a:p>
            <a:pPr lvl="0">
              <a:defRPr/>
            </a:pPr>
            <a:r>
              <a:rPr lang="en-US" dirty="0">
                <a:solidFill>
                  <a:prstClr val="black"/>
                </a:solidFill>
                <a:ea typeface="Times New Roman"/>
              </a:rPr>
              <a:t>Slight decrease from 2017</a:t>
            </a:r>
          </a:p>
          <a:p>
            <a:pPr lvl="0">
              <a:defRPr/>
            </a:pPr>
            <a:r>
              <a:rPr lang="en-US" dirty="0">
                <a:solidFill>
                  <a:prstClr val="black"/>
                </a:solidFill>
                <a:ea typeface="Times New Roman"/>
              </a:rPr>
              <a:t>Under-used in LVR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pic>
        <p:nvPicPr>
          <p:cNvPr id="8" name="Picture 2" descr="C:\Users\enevel\Desktop\Photos\Dirt and Gravel\McKean\Prospect\Fill\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13208" y="530999"/>
            <a:ext cx="4701396" cy="1748860"/>
          </a:xfrm>
          <a:prstGeom prst="rect">
            <a:avLst/>
          </a:prstGeom>
          <a:noFill/>
          <a:effectLst>
            <a:glow rad="190500">
              <a:schemeClr val="tx1">
                <a:alpha val="50000"/>
              </a:schemeClr>
            </a:glo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0898" y="2756202"/>
            <a:ext cx="207033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In 2018 alone: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Would cover the playing surface of a football field </a:t>
            </a:r>
            <a:r>
              <a:rPr kumimoji="0" lang="en-US" sz="2000" b="0" i="0" u="sng" strike="noStrike" kern="1200" cap="none" spc="0" normalizeH="0" baseline="0" noProof="0" dirty="0">
                <a:ln>
                  <a:noFill/>
                </a:ln>
                <a:solidFill>
                  <a:srgbClr val="FF0000"/>
                </a:solidFill>
                <a:effectLst/>
                <a:uLnTx/>
                <a:uFillTx/>
                <a:latin typeface="Calibri"/>
                <a:ea typeface="+mn-ea"/>
                <a:cs typeface="+mn-cs"/>
              </a:rPr>
              <a:t>146’ deep</a:t>
            </a:r>
            <a:endParaRPr kumimoji="0" lang="en-US" sz="2400" b="1" i="0" u="sng" strike="noStrike" kern="1200" cap="none" spc="0" normalizeH="0" baseline="0" noProof="0" dirty="0">
              <a:ln>
                <a:noFill/>
              </a:ln>
              <a:solidFill>
                <a:srgbClr val="FF0000"/>
              </a:solidFill>
              <a:effectLst/>
              <a:uLnTx/>
              <a:uFillTx/>
              <a:latin typeface="Calibri"/>
              <a:ea typeface="+mn-ea"/>
              <a:cs typeface="+mn-cs"/>
            </a:endParaRPr>
          </a:p>
        </p:txBody>
      </p:sp>
      <p:sp>
        <p:nvSpPr>
          <p:cNvPr id="4" name="Freeform 3"/>
          <p:cNvSpPr/>
          <p:nvPr/>
        </p:nvSpPr>
        <p:spPr>
          <a:xfrm>
            <a:off x="304800" y="4615157"/>
            <a:ext cx="1906437" cy="1897812"/>
          </a:xfrm>
          <a:custGeom>
            <a:avLst/>
            <a:gdLst>
              <a:gd name="connsiteX0" fmla="*/ 25879 w 1906437"/>
              <a:gd name="connsiteY0" fmla="*/ 1440612 h 1897812"/>
              <a:gd name="connsiteX1" fmla="*/ 0 w 1906437"/>
              <a:gd name="connsiteY1" fmla="*/ 232914 h 1897812"/>
              <a:gd name="connsiteX2" fmla="*/ 1259456 w 1906437"/>
              <a:gd name="connsiteY2" fmla="*/ 0 h 1897812"/>
              <a:gd name="connsiteX3" fmla="*/ 1906437 w 1906437"/>
              <a:gd name="connsiteY3" fmla="*/ 86265 h 1897812"/>
              <a:gd name="connsiteX4" fmla="*/ 1906437 w 1906437"/>
              <a:gd name="connsiteY4" fmla="*/ 1199072 h 1897812"/>
              <a:gd name="connsiteX5" fmla="*/ 733245 w 1906437"/>
              <a:gd name="connsiteY5" fmla="*/ 1897812 h 1897812"/>
              <a:gd name="connsiteX6" fmla="*/ 25879 w 1906437"/>
              <a:gd name="connsiteY6" fmla="*/ 1440612 h 18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437" h="1897812">
                <a:moveTo>
                  <a:pt x="25879" y="1440612"/>
                </a:moveTo>
                <a:lnTo>
                  <a:pt x="0" y="232914"/>
                </a:lnTo>
                <a:lnTo>
                  <a:pt x="1259456" y="0"/>
                </a:lnTo>
                <a:lnTo>
                  <a:pt x="1906437" y="86265"/>
                </a:lnTo>
                <a:lnTo>
                  <a:pt x="1906437" y="1199072"/>
                </a:lnTo>
                <a:lnTo>
                  <a:pt x="733245" y="1897812"/>
                </a:lnTo>
                <a:lnTo>
                  <a:pt x="25879" y="1440612"/>
                </a:lnTo>
                <a:close/>
              </a:path>
            </a:pathLst>
          </a:custGeom>
          <a:solidFill>
            <a:srgbClr val="295AE3">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Connector 5"/>
          <p:cNvCxnSpPr>
            <a:stCxn id="4" idx="1"/>
          </p:cNvCxnSpPr>
          <p:nvPr/>
        </p:nvCxnSpPr>
        <p:spPr>
          <a:xfrm>
            <a:off x="304800" y="4848071"/>
            <a:ext cx="741647" cy="220153"/>
          </a:xfrm>
          <a:prstGeom prst="line">
            <a:avLst/>
          </a:prstGeom>
          <a:solidFill>
            <a:srgbClr val="295AE3">
              <a:alpha val="43922"/>
            </a:srgbClr>
          </a:solidFill>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a:endCxn id="4" idx="5"/>
          </p:cNvCxnSpPr>
          <p:nvPr/>
        </p:nvCxnSpPr>
        <p:spPr>
          <a:xfrm flipH="1">
            <a:off x="1038045" y="5068224"/>
            <a:ext cx="8402" cy="1444745"/>
          </a:xfrm>
          <a:prstGeom prst="line">
            <a:avLst/>
          </a:prstGeom>
          <a:solidFill>
            <a:srgbClr val="295AE3">
              <a:alpha val="43922"/>
            </a:srgbClr>
          </a:solidFill>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a:endCxn id="4" idx="3"/>
          </p:cNvCxnSpPr>
          <p:nvPr/>
        </p:nvCxnSpPr>
        <p:spPr>
          <a:xfrm flipV="1">
            <a:off x="1038045" y="4701422"/>
            <a:ext cx="1173192" cy="366802"/>
          </a:xfrm>
          <a:prstGeom prst="line">
            <a:avLst/>
          </a:prstGeom>
          <a:solidFill>
            <a:srgbClr val="295AE3">
              <a:alpha val="43922"/>
            </a:srgbClr>
          </a:solidFill>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1462848" y="5192957"/>
            <a:ext cx="5950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146’</a:t>
            </a:r>
          </a:p>
        </p:txBody>
      </p:sp>
      <p:cxnSp>
        <p:nvCxnSpPr>
          <p:cNvPr id="30" name="Straight Arrow Connector 29"/>
          <p:cNvCxnSpPr>
            <a:stCxn id="28" idx="2"/>
          </p:cNvCxnSpPr>
          <p:nvPr/>
        </p:nvCxnSpPr>
        <p:spPr>
          <a:xfrm flipH="1">
            <a:off x="1759564" y="5562289"/>
            <a:ext cx="802" cy="5444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0"/>
          </p:cNvCxnSpPr>
          <p:nvPr/>
        </p:nvCxnSpPr>
        <p:spPr>
          <a:xfrm flipH="1" flipV="1">
            <a:off x="1759565" y="4848071"/>
            <a:ext cx="801" cy="3448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61269" y="4626965"/>
            <a:ext cx="4201" cy="1022284"/>
          </a:xfrm>
          <a:prstGeom prst="line">
            <a:avLst/>
          </a:prstGeom>
          <a:solidFill>
            <a:srgbClr val="295AE3">
              <a:alpha val="43922"/>
            </a:srgbClr>
          </a:solidFill>
          <a:ln w="12700"/>
        </p:spPr>
        <p:style>
          <a:lnRef idx="2">
            <a:schemeClr val="accent1">
              <a:shade val="50000"/>
            </a:schemeClr>
          </a:lnRef>
          <a:fillRef idx="1">
            <a:schemeClr val="accent1"/>
          </a:fillRef>
          <a:effectRef idx="0">
            <a:schemeClr val="accent1"/>
          </a:effectRef>
          <a:fontRef idx="minor">
            <a:schemeClr val="lt1"/>
          </a:fontRef>
        </p:style>
      </p:cxnSp>
      <p:sp>
        <p:nvSpPr>
          <p:cNvPr id="37" name="Rectangle 36"/>
          <p:cNvSpPr/>
          <p:nvPr/>
        </p:nvSpPr>
        <p:spPr>
          <a:xfrm>
            <a:off x="2599426" y="6492513"/>
            <a:ext cx="612477" cy="27232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DnG</a:t>
            </a:r>
          </a:p>
        </p:txBody>
      </p:sp>
      <p:sp>
        <p:nvSpPr>
          <p:cNvPr id="38" name="Rectangle 37"/>
          <p:cNvSpPr/>
          <p:nvPr/>
        </p:nvSpPr>
        <p:spPr>
          <a:xfrm>
            <a:off x="2599426" y="6220186"/>
            <a:ext cx="612477" cy="272327"/>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LVR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4" name="TextBox 23"/>
          <p:cNvSpPr txBox="1"/>
          <p:nvPr/>
        </p:nvSpPr>
        <p:spPr>
          <a:xfrm>
            <a:off x="7696200" y="3700755"/>
            <a:ext cx="11977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385,200</a:t>
            </a:r>
          </a:p>
        </p:txBody>
      </p:sp>
    </p:spTree>
    <p:extLst>
      <p:ext uri="{BB962C8B-B14F-4D97-AF65-F5344CB8AC3E}">
        <p14:creationId xmlns:p14="http://schemas.microsoft.com/office/powerpoint/2010/main" val="337031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3817" y="2786485"/>
            <a:ext cx="6550183" cy="4071516"/>
          </a:xfrm>
          <a:prstGeom prst="rect">
            <a:avLst/>
          </a:prstGeom>
        </p:spPr>
      </p:pic>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829" y="5819968"/>
            <a:ext cx="1358023" cy="822332"/>
          </a:xfrm>
          <a:prstGeom prst="rect">
            <a:avLst/>
          </a:prstGeom>
        </p:spPr>
      </p:pic>
      <p:pic>
        <p:nvPicPr>
          <p:cNvPr id="2" name="Picture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4883" y="6003512"/>
            <a:ext cx="1358023" cy="822332"/>
          </a:xfrm>
          <a:prstGeom prst="rect">
            <a:avLst/>
          </a:prstGeom>
        </p:spPr>
      </p:pic>
      <p:sp>
        <p:nvSpPr>
          <p:cNvPr id="7" name="Subtitle 2"/>
          <p:cNvSpPr txBox="1">
            <a:spLocks/>
          </p:cNvSpPr>
          <p:nvPr/>
        </p:nvSpPr>
        <p:spPr>
          <a:xfrm>
            <a:off x="304800" y="458061"/>
            <a:ext cx="3844506"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Road Fill Added:</a:t>
            </a:r>
            <a:endParaRPr kumimoji="0" lang="en-US" sz="3200" b="0" i="0" u="none" strike="noStrike" kern="1200" cap="none" spc="0" normalizeH="0" baseline="0" noProof="0" dirty="0">
              <a:ln>
                <a:noFill/>
              </a:ln>
              <a:solidFill>
                <a:srgbClr val="FF0000"/>
              </a:solidFill>
              <a:effectLst/>
              <a:uLnTx/>
              <a:uFillTx/>
              <a:latin typeface="Calibri"/>
              <a:ea typeface="Times New Roman"/>
              <a:cs typeface="+mn-cs"/>
            </a:endParaRPr>
          </a:p>
          <a:p>
            <a:pPr lvl="0">
              <a:defRPr/>
            </a:pPr>
            <a:r>
              <a:rPr lang="en-US" dirty="0">
                <a:solidFill>
                  <a:prstClr val="black"/>
                </a:solidFill>
                <a:ea typeface="Times New Roman"/>
              </a:rPr>
              <a:t>Slight decrease from 2017</a:t>
            </a:r>
          </a:p>
          <a:p>
            <a:pPr lvl="0">
              <a:defRPr/>
            </a:pPr>
            <a:r>
              <a:rPr lang="en-US" dirty="0">
                <a:solidFill>
                  <a:prstClr val="black"/>
                </a:solidFill>
                <a:ea typeface="Times New Roman"/>
              </a:rPr>
              <a:t>Under-used in LVR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pic>
        <p:nvPicPr>
          <p:cNvPr id="8" name="Picture 2" descr="C:\Users\enevel\Desktop\Photos\Dirt and Gravel\McKean\Prospect\Fill\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03683" y="578624"/>
            <a:ext cx="4701396" cy="1748860"/>
          </a:xfrm>
          <a:prstGeom prst="rect">
            <a:avLst/>
          </a:prstGeom>
          <a:noFill/>
          <a:effectLst>
            <a:glow rad="190500">
              <a:schemeClr val="tx1">
                <a:alpha val="50000"/>
              </a:scheme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19627" y="3510287"/>
            <a:ext cx="10422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17,500</a:t>
            </a:r>
          </a:p>
        </p:txBody>
      </p:sp>
      <p:sp>
        <p:nvSpPr>
          <p:cNvPr id="26" name="TextBox 25"/>
          <p:cNvSpPr txBox="1"/>
          <p:nvPr/>
        </p:nvSpPr>
        <p:spPr>
          <a:xfrm>
            <a:off x="25880" y="4442734"/>
            <a:ext cx="207033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In 2018 alone: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FF0000"/>
                </a:solidFill>
                <a:effectLst/>
                <a:uLnTx/>
                <a:uFillTx/>
                <a:latin typeface="Calibri"/>
                <a:ea typeface="+mn-ea"/>
                <a:cs typeface="+mn-cs"/>
              </a:rPr>
              <a:t>83 miles</a:t>
            </a:r>
            <a:r>
              <a:rPr kumimoji="0" lang="en-US" sz="2000" b="0" i="0" u="none" strike="noStrike" kern="1200" cap="none" spc="0" normalizeH="0" baseline="0" noProof="0" dirty="0">
                <a:ln>
                  <a:noFill/>
                </a:ln>
                <a:solidFill>
                  <a:srgbClr val="FF0000"/>
                </a:solidFill>
                <a:effectLst/>
                <a:uLnTx/>
                <a:uFillTx/>
                <a:latin typeface="Calibri"/>
                <a:ea typeface="+mn-ea"/>
                <a:cs typeface="+mn-cs"/>
              </a:rPr>
              <a:t> of triaxle trucks, bumper to bumper</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14" name="Picture 1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39796" y="6225173"/>
            <a:ext cx="1358023" cy="822332"/>
          </a:xfrm>
          <a:prstGeom prst="rect">
            <a:avLst/>
          </a:prstGeom>
        </p:spPr>
      </p:pic>
      <p:pic>
        <p:nvPicPr>
          <p:cNvPr id="15" name="Pictur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86508" y="6446834"/>
            <a:ext cx="1358023" cy="822332"/>
          </a:xfrm>
          <a:prstGeom prst="rect">
            <a:avLst/>
          </a:prstGeom>
        </p:spPr>
      </p:pic>
      <p:pic>
        <p:nvPicPr>
          <p:cNvPr id="16" name="Picture 1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51421" y="6630261"/>
            <a:ext cx="1358023" cy="822332"/>
          </a:xfrm>
          <a:prstGeom prst="rect">
            <a:avLst/>
          </a:prstGeom>
        </p:spPr>
      </p:pic>
      <p:cxnSp>
        <p:nvCxnSpPr>
          <p:cNvPr id="4" name="Straight Arrow Connector 3"/>
          <p:cNvCxnSpPr/>
          <p:nvPr/>
        </p:nvCxnSpPr>
        <p:spPr>
          <a:xfrm>
            <a:off x="1061049" y="5564337"/>
            <a:ext cx="491526" cy="4391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1610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58061"/>
            <a:ext cx="496594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Driving Surface Aggregate:</a:t>
            </a:r>
            <a:endParaRPr kumimoji="0" lang="en-US" sz="3200" b="0" i="0" u="none" strike="noStrike" kern="1200" cap="none" spc="0" normalizeH="0" baseline="0" noProof="0" dirty="0">
              <a:ln>
                <a:noFill/>
              </a:ln>
              <a:solidFill>
                <a:srgbClr val="FF00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Decrease from 2017</a:t>
            </a: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In 2018:</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a:t>
            </a:r>
            <a:r>
              <a:rPr lang="en-US" dirty="0">
                <a:solidFill>
                  <a:prstClr val="black"/>
                </a:solidFill>
                <a:latin typeface="Calibri"/>
                <a:ea typeface="Times New Roman"/>
              </a:rPr>
              <a:t>56</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 Miles of road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13539" y="1075492"/>
            <a:ext cx="4214414" cy="1557501"/>
          </a:xfrm>
          <a:prstGeom prst="rect">
            <a:avLst/>
          </a:prstGeom>
          <a:noFill/>
          <a:effectLst>
            <a:glow rad="190500">
              <a:schemeClr val="tx1">
                <a:alpha val="50000"/>
              </a:schemeClr>
            </a:glow>
          </a:effectLst>
        </p:spPr>
      </p:pic>
      <p:sp>
        <p:nvSpPr>
          <p:cNvPr id="8" name="TextBox 7"/>
          <p:cNvSpPr txBox="1"/>
          <p:nvPr/>
        </p:nvSpPr>
        <p:spPr>
          <a:xfrm>
            <a:off x="75921" y="3277461"/>
            <a:ext cx="231727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In 2018 alone: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141,557 tons @ $25-$30 a ton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$3.5-$4.5 million on DSA</a:t>
            </a:r>
            <a:endParaRPr kumimoji="0" lang="en-US" sz="1600" b="1" i="1" u="none" strike="noStrike" kern="1200" cap="none" spc="0" normalizeH="0" baseline="0" noProof="0" dirty="0">
              <a:ln>
                <a:noFill/>
              </a:ln>
              <a:solidFill>
                <a:srgbClr val="FF0000"/>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2073" y="2790797"/>
            <a:ext cx="6575718" cy="4067204"/>
          </a:xfrm>
          <a:prstGeom prst="rect">
            <a:avLst/>
          </a:prstGeom>
        </p:spPr>
      </p:pic>
    </p:spTree>
    <p:extLst>
      <p:ext uri="{BB962C8B-B14F-4D97-AF65-F5344CB8AC3E}">
        <p14:creationId xmlns:p14="http://schemas.microsoft.com/office/powerpoint/2010/main" val="385082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42900" y="360766"/>
            <a:ext cx="82296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Trends:</a:t>
            </a:r>
            <a:r>
              <a:rPr kumimoji="0" lang="en-US" sz="3200" b="1" i="0" u="sng" strike="noStrike" kern="1200" cap="none" spc="0" normalizeH="0" noProof="0" dirty="0">
                <a:ln>
                  <a:noFill/>
                </a:ln>
                <a:solidFill>
                  <a:srgbClr val="FF0000"/>
                </a:solidFill>
                <a:effectLst/>
                <a:uLnTx/>
                <a:uFillTx/>
                <a:latin typeface="Calibri"/>
                <a:ea typeface="Times New Roman"/>
                <a:cs typeface="+mn-cs"/>
              </a:rPr>
              <a:t> More fill than DSA 2</a:t>
            </a:r>
            <a:r>
              <a:rPr kumimoji="0" lang="en-US" sz="3200" b="1" i="0" u="sng" strike="noStrike" kern="1200" cap="none" spc="0" normalizeH="0" baseline="30000" noProof="0" dirty="0">
                <a:ln>
                  <a:noFill/>
                </a:ln>
                <a:solidFill>
                  <a:srgbClr val="FF0000"/>
                </a:solidFill>
                <a:effectLst/>
                <a:uLnTx/>
                <a:uFillTx/>
                <a:latin typeface="Calibri"/>
                <a:ea typeface="Times New Roman"/>
                <a:cs typeface="+mn-cs"/>
              </a:rPr>
              <a:t>nd</a:t>
            </a:r>
            <a:r>
              <a:rPr kumimoji="0" lang="en-US" sz="3200" b="1" i="0" u="sng" strike="noStrike" kern="1200" cap="none" spc="0" normalizeH="0" noProof="0" dirty="0">
                <a:ln>
                  <a:noFill/>
                </a:ln>
                <a:solidFill>
                  <a:srgbClr val="FF0000"/>
                </a:solidFill>
                <a:effectLst/>
                <a:uLnTx/>
                <a:uFillTx/>
                <a:latin typeface="Calibri"/>
                <a:ea typeface="Times New Roman"/>
                <a:cs typeface="+mn-cs"/>
              </a:rPr>
              <a:t> year in a </a:t>
            </a:r>
            <a:r>
              <a:rPr lang="en-US" b="1" u="sng" dirty="0">
                <a:solidFill>
                  <a:srgbClr val="FF0000"/>
                </a:solidFill>
                <a:latin typeface="Calibri"/>
                <a:ea typeface="Times New Roman"/>
              </a:rPr>
              <a:t>row!</a:t>
            </a:r>
            <a:endParaRPr kumimoji="0" lang="en-US" sz="3200" b="0" i="0" u="none" strike="noStrike" kern="1200" cap="none" spc="0" normalizeH="0" baseline="0" noProof="0" dirty="0">
              <a:ln>
                <a:noFill/>
              </a:ln>
              <a:solidFill>
                <a:srgbClr val="FF00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Road Fill increasing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DSA decreasing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p:nvSpPr>
        <p:spPr>
          <a:xfrm>
            <a:off x="6186272" y="1320800"/>
            <a:ext cx="745076" cy="369332"/>
          </a:xfrm>
          <a:prstGeom prst="rect">
            <a:avLst/>
          </a:prstGeom>
          <a:noFill/>
        </p:spPr>
        <p:txBody>
          <a:bodyPr wrap="none" rtlCol="0">
            <a:spAutoFit/>
          </a:bodyPr>
          <a:lstStyle/>
          <a:p>
            <a:r>
              <a:rPr lang="en-US" b="1" dirty="0"/>
              <a:t>(tons)</a:t>
            </a:r>
          </a:p>
        </p:txBody>
      </p:sp>
      <p:pic>
        <p:nvPicPr>
          <p:cNvPr id="6" name="Picture 5"/>
          <p:cNvPicPr>
            <a:picLocks noChangeAspect="1"/>
          </p:cNvPicPr>
          <p:nvPr/>
        </p:nvPicPr>
        <p:blipFill>
          <a:blip r:embed="rId3"/>
          <a:stretch>
            <a:fillRect/>
          </a:stretch>
        </p:blipFill>
        <p:spPr>
          <a:xfrm>
            <a:off x="190500" y="926156"/>
            <a:ext cx="8801100" cy="5795319"/>
          </a:xfrm>
          <a:prstGeom prst="rect">
            <a:avLst/>
          </a:prstGeom>
        </p:spPr>
      </p:pic>
    </p:spTree>
    <p:extLst>
      <p:ext uri="{BB962C8B-B14F-4D97-AF65-F5344CB8AC3E}">
        <p14:creationId xmlns:p14="http://schemas.microsoft.com/office/powerpoint/2010/main" val="337307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58061"/>
            <a:ext cx="88392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Paving (LVR Only):</a:t>
            </a:r>
            <a:endParaRPr kumimoji="0" lang="en-US" sz="3200" b="0" i="0" u="none" strike="noStrike" kern="1200" cap="none" spc="0" normalizeH="0" baseline="0" noProof="0" dirty="0">
              <a:ln>
                <a:noFill/>
              </a:ln>
              <a:solidFill>
                <a:srgbClr val="FF00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Minor expense</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sp>
        <p:nvSpPr>
          <p:cNvPr id="9" name="TextBox 8"/>
          <p:cNvSpPr txBox="1"/>
          <p:nvPr/>
        </p:nvSpPr>
        <p:spPr>
          <a:xfrm>
            <a:off x="130628" y="4484587"/>
            <a:ext cx="156754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some of this was funded as in-kind</a:t>
            </a:r>
            <a:endParaRPr kumimoji="0" lang="en-US" sz="2400" b="1" i="1" u="none" strike="noStrike" kern="1200" cap="none" spc="0" normalizeH="0" baseline="0" noProof="0" dirty="0">
              <a:ln>
                <a:noFill/>
              </a:ln>
              <a:solidFill>
                <a:srgbClr val="FF0000"/>
              </a:solidFill>
              <a:effectLst/>
              <a:uLnTx/>
              <a:uFillTx/>
              <a:latin typeface="Calibri"/>
              <a:ea typeface="+mn-ea"/>
              <a:cs typeface="+mn-cs"/>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7608" y="497280"/>
            <a:ext cx="3797026" cy="1617290"/>
          </a:xfrm>
          <a:prstGeom prst="rect">
            <a:avLst/>
          </a:prstGeom>
          <a:noFill/>
          <a:effectLst>
            <a:glow rad="190500">
              <a:schemeClr val="tx1">
                <a:alpha val="50000"/>
              </a:schemeClr>
            </a:glow>
          </a:effec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2345" y="2322215"/>
            <a:ext cx="7271656" cy="4535785"/>
          </a:xfrm>
          <a:prstGeom prst="rect">
            <a:avLst/>
          </a:prstGeom>
        </p:spPr>
      </p:pic>
    </p:spTree>
    <p:extLst>
      <p:ext uri="{BB962C8B-B14F-4D97-AF65-F5344CB8AC3E}">
        <p14:creationId xmlns:p14="http://schemas.microsoft.com/office/powerpoint/2010/main" val="513964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58061"/>
            <a:ext cx="88392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Deliverables Take Home:</a:t>
            </a:r>
            <a:endParaRPr kumimoji="0" lang="en-US" sz="3200" b="0" i="0" u="none" strike="noStrike" kern="1200" cap="none" spc="0" normalizeH="0" baseline="0" noProof="0" dirty="0">
              <a:ln>
                <a:noFill/>
              </a:ln>
              <a:solidFill>
                <a:srgbClr val="FF00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81 less projects reported complete in 2018</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Most deliverables steady or down slightly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Wet weather likely (hopefully) delayed completion of many projects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Hope for a dry spring and early summer!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a:ea typeface="Times New Roman"/>
              </a:rPr>
              <a:t>Need help: ask early, going to be busy 4</a:t>
            </a:r>
            <a:r>
              <a:rPr kumimoji="0" lang="en-US" sz="3200" i="0" u="none" strike="noStrike" kern="1200" cap="none" spc="0" normalizeH="0" noProof="0" dirty="0">
                <a:ln>
                  <a:noFill/>
                </a:ln>
                <a:solidFill>
                  <a:prstClr val="black"/>
                </a:solidFill>
                <a:effectLst/>
                <a:uLnTx/>
                <a:uFillTx/>
                <a:latin typeface="Calibri"/>
                <a:ea typeface="Times New Roman"/>
              </a:rPr>
              <a:t> months!</a:t>
            </a:r>
            <a:endParaRPr kumimoji="0" lang="en-US" sz="3200" i="0" u="none" strike="noStrike" kern="1200" cap="none" spc="0" normalizeH="0" baseline="0" noProof="0" dirty="0">
              <a:ln>
                <a:noFill/>
              </a:ln>
              <a:solidFill>
                <a:srgbClr val="FF0000"/>
              </a:solidFill>
              <a:effectLst/>
              <a:uLnTx/>
              <a:uFillTx/>
              <a:latin typeface="Calibri"/>
              <a:ea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916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05" y="347854"/>
            <a:ext cx="6924695" cy="6624446"/>
          </a:xfrm>
          <a:prstGeom prst="rect">
            <a:avLst/>
          </a:prstGeom>
        </p:spPr>
      </p:pic>
      <p:sp>
        <p:nvSpPr>
          <p:cNvPr id="5" name="Rectangle 4"/>
          <p:cNvSpPr/>
          <p:nvPr/>
        </p:nvSpPr>
        <p:spPr>
          <a:xfrm>
            <a:off x="2250900" y="394098"/>
            <a:ext cx="6924695" cy="662444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0" y="-43814"/>
            <a:ext cx="586740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Annual Summary Report Details</a:t>
            </a:r>
          </a:p>
        </p:txBody>
      </p:sp>
      <p:sp>
        <p:nvSpPr>
          <p:cNvPr id="7" name="Subtitle 2"/>
          <p:cNvSpPr txBox="1">
            <a:spLocks/>
          </p:cNvSpPr>
          <p:nvPr/>
        </p:nvSpPr>
        <p:spPr>
          <a:xfrm>
            <a:off x="2514600" y="914400"/>
            <a:ext cx="70104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400" b="1" u="sng" dirty="0">
                <a:solidFill>
                  <a:srgbClr val="FF0000"/>
                </a:solidFill>
                <a:ea typeface="Times New Roman"/>
              </a:rPr>
              <a:t>ESM Trainings</a:t>
            </a:r>
          </a:p>
          <a:p>
            <a:endParaRPr lang="en-US" sz="4400" b="1" u="sng" dirty="0">
              <a:solidFill>
                <a:srgbClr val="FF0000"/>
              </a:solidFill>
              <a:ea typeface="Times New Roman"/>
            </a:endParaRPr>
          </a:p>
          <a:p>
            <a:r>
              <a:rPr lang="en-US" sz="4400" b="1" dirty="0">
                <a:ea typeface="Times New Roman"/>
              </a:rPr>
              <a:t>Project Spending</a:t>
            </a:r>
          </a:p>
          <a:p>
            <a:endParaRPr lang="en-US" sz="4400" b="1" dirty="0">
              <a:ea typeface="Times New Roman"/>
            </a:endParaRPr>
          </a:p>
          <a:p>
            <a:r>
              <a:rPr lang="en-US" sz="4400" b="1" dirty="0">
                <a:ea typeface="Times New Roman"/>
              </a:rPr>
              <a:t>Project Deliverables</a:t>
            </a:r>
          </a:p>
          <a:p>
            <a:pPr marL="457200" lvl="1" indent="0">
              <a:buNone/>
            </a:pPr>
            <a:endParaRPr lang="en-US" sz="4000" b="1" dirty="0">
              <a:ea typeface="Times New Roman"/>
            </a:endParaRPr>
          </a:p>
          <a:p>
            <a:endParaRPr lang="en-US" sz="4400" b="1" dirty="0">
              <a:ea typeface="Times New Roman"/>
            </a:endParaRPr>
          </a:p>
          <a:p>
            <a:endParaRPr lang="en-US" sz="4400" b="1" dirty="0">
              <a:ea typeface="Times New Roman"/>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7855"/>
            <a:ext cx="2219305" cy="6510146"/>
          </a:xfrm>
          <a:prstGeom prst="rect">
            <a:avLst/>
          </a:prstGeom>
          <a:ln w="57150">
            <a:solidFill>
              <a:schemeClr val="tx1"/>
            </a:solidFill>
          </a:ln>
        </p:spPr>
      </p:pic>
      <p:sp>
        <p:nvSpPr>
          <p:cNvPr id="8" name="Rectangle 7"/>
          <p:cNvSpPr/>
          <p:nvPr/>
        </p:nvSpPr>
        <p:spPr>
          <a:xfrm>
            <a:off x="72501" y="6086168"/>
            <a:ext cx="4575699" cy="646331"/>
          </a:xfrm>
          <a:prstGeom prst="rect">
            <a:avLst/>
          </a:prstGeom>
          <a:solidFill>
            <a:schemeClr val="bg1"/>
          </a:solidFill>
          <a:ln>
            <a:solidFill>
              <a:schemeClr val="tx1"/>
            </a:solidFill>
          </a:ln>
        </p:spPr>
        <p:txBody>
          <a:bodyPr wrap="square">
            <a:spAutoFit/>
          </a:bodyPr>
          <a:lstStyle/>
          <a:p>
            <a:r>
              <a:rPr lang="en-US" b="1" dirty="0">
                <a:solidFill>
                  <a:srgbClr val="FF0000"/>
                </a:solidFill>
              </a:rPr>
              <a:t>Audio also available via phone: 866-823-7699</a:t>
            </a:r>
          </a:p>
          <a:p>
            <a:r>
              <a:rPr lang="en-US" dirty="0">
                <a:solidFill>
                  <a:srgbClr val="FF0000"/>
                </a:solidFill>
              </a:rPr>
              <a:t>For assistance, call: 814-865-5355</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804874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508247"/>
            <a:ext cx="82296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More details in 2018 annual report,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available this Spring.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ASR Details</a:t>
            </a:r>
          </a:p>
        </p:txBody>
      </p:sp>
      <p:sp>
        <p:nvSpPr>
          <p:cNvPr id="20"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Deliverables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70281">
            <a:off x="1709379" y="3020618"/>
            <a:ext cx="6819995" cy="2992196"/>
          </a:xfrm>
          <a:prstGeom prst="rect">
            <a:avLst/>
          </a:prstGeom>
          <a:noFill/>
          <a:effectLst>
            <a:glow rad="190500">
              <a:schemeClr val="tx1">
                <a:alpha val="50000"/>
              </a:schemeClr>
            </a:glow>
          </a:effectLst>
        </p:spPr>
      </p:pic>
      <p:sp>
        <p:nvSpPr>
          <p:cNvPr id="4" name="Rectangle 3"/>
          <p:cNvSpPr/>
          <p:nvPr/>
        </p:nvSpPr>
        <p:spPr>
          <a:xfrm>
            <a:off x="381000" y="1715712"/>
            <a:ext cx="4572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Times New Roman"/>
                <a:cs typeface="+mn-cs"/>
              </a:rPr>
              <a:t>Let us know if you have any questions or suggestions for analysis of spending or deliverables.</a:t>
            </a:r>
            <a:endParaRPr kumimoji="0" lang="en-US" sz="18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4255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457200" y="366712"/>
            <a:ext cx="8229600" cy="617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Interested in compiling data like</a:t>
            </a:r>
            <a:r>
              <a:rPr kumimoji="0" lang="en-US" sz="3200" b="1" i="0" u="none" strike="noStrike" kern="1200" cap="none" spc="0" normalizeH="0" noProof="0" dirty="0">
                <a:ln>
                  <a:noFill/>
                </a:ln>
                <a:solidFill>
                  <a:srgbClr val="FF0000"/>
                </a:solidFill>
                <a:effectLst/>
                <a:uLnTx/>
                <a:uFillTx/>
                <a:latin typeface="Calibri"/>
                <a:ea typeface="Times New Roman"/>
                <a:cs typeface="+mn-cs"/>
              </a:rPr>
              <a:t> this and more </a:t>
            </a:r>
            <a:r>
              <a:rPr kumimoji="0" lang="en-US" sz="3200" b="1" i="0" u="sng" strike="noStrike" kern="1200" cap="none" spc="0" normalizeH="0" noProof="0" dirty="0">
                <a:ln>
                  <a:noFill/>
                </a:ln>
                <a:solidFill>
                  <a:srgbClr val="FF0000"/>
                </a:solidFill>
                <a:effectLst/>
                <a:uLnTx/>
                <a:uFillTx/>
                <a:latin typeface="Calibri"/>
                <a:ea typeface="Times New Roman"/>
                <a:cs typeface="+mn-cs"/>
              </a:rPr>
              <a:t>for your county</a:t>
            </a:r>
            <a:r>
              <a:rPr kumimoji="0" lang="en-US" sz="3200" b="1" i="0" u="none" strike="noStrike" kern="1200" cap="none" spc="0" normalizeH="0" noProof="0" dirty="0">
                <a:ln>
                  <a:noFill/>
                </a:ln>
                <a:solidFill>
                  <a:srgbClr val="FF0000"/>
                </a:solidFill>
                <a:effectLst/>
                <a:uLnTx/>
                <a:uFillTx/>
                <a:latin typeface="Calibri"/>
                <a:ea typeface="Times New Roman"/>
                <a:cs typeface="+mn-cs"/>
              </a:rPr>
              <a:t>?</a:t>
            </a:r>
            <a:endParaRPr kumimoji="0" lang="en-US" sz="3200" b="1" i="0" u="none" strike="noStrike" kern="1200" cap="none" spc="0" normalizeH="0" noProof="0" dirty="0">
              <a:ln>
                <a:noFill/>
              </a:ln>
              <a:effectLst/>
              <a:uLnTx/>
              <a:uFillTx/>
              <a:latin typeface="Calibri"/>
              <a:ea typeface="Times New Roman"/>
              <a:cs typeface="+mn-cs"/>
            </a:endParaRPr>
          </a:p>
          <a:p>
            <a:pPr>
              <a:defRPr/>
            </a:pPr>
            <a:r>
              <a:rPr lang="en-US" b="1" baseline="0" dirty="0">
                <a:latin typeface="Calibri"/>
                <a:ea typeface="Times New Roman"/>
              </a:rPr>
              <a:t>You already have the power!</a:t>
            </a:r>
          </a:p>
          <a:p>
            <a:pPr>
              <a:defRPr/>
            </a:pPr>
            <a:r>
              <a:rPr kumimoji="0" lang="en-US" sz="3200" b="1" i="0" u="none" strike="noStrike" kern="1200" cap="none" spc="0" normalizeH="0" noProof="0" dirty="0">
                <a:ln>
                  <a:noFill/>
                </a:ln>
                <a:effectLst/>
                <a:uLnTx/>
                <a:uFillTx/>
                <a:latin typeface="Calibri"/>
                <a:ea typeface="Times New Roman"/>
              </a:rPr>
              <a:t>Join tomorrow’s webinar for a walkthrough of data and analysis potentials already built into your GIS system.</a:t>
            </a:r>
            <a:endParaRPr kumimoji="0" lang="en-US" sz="3200" b="1" i="0" u="none" strike="noStrike" kern="1200" cap="none" spc="0" normalizeH="0" baseline="0" noProof="0" dirty="0">
              <a:ln>
                <a:noFill/>
              </a:ln>
              <a:effectLst/>
              <a:uLnTx/>
              <a:uFillTx/>
              <a:latin typeface="Calibri"/>
              <a:ea typeface="Times New Roman"/>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effectLst/>
              <a:uLnTx/>
              <a:uFillTx/>
              <a:latin typeface="Calibri"/>
              <a:ea typeface="Times New Roman"/>
              <a:cs typeface="+mn-cs"/>
            </a:endParaRPr>
          </a:p>
          <a:p>
            <a:pPr marL="1371600" marR="0" lvl="3"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Times New Roman"/>
              <a:cs typeface="+mn-cs"/>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7" y="3898422"/>
            <a:ext cx="9144000" cy="6393365"/>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60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28600" y="469067"/>
            <a:ext cx="8686800" cy="4977709"/>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Annual Summary Report</a:t>
            </a:r>
          </a:p>
        </p:txBody>
      </p:sp>
      <p:sp>
        <p:nvSpPr>
          <p:cNvPr id="4" name="Rectangle 3"/>
          <p:cNvSpPr/>
          <p:nvPr/>
        </p:nvSpPr>
        <p:spPr>
          <a:xfrm>
            <a:off x="1230702" y="1303420"/>
            <a:ext cx="1447800" cy="350520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68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ESM Trainings</a:t>
            </a:r>
          </a:p>
        </p:txBody>
      </p:sp>
      <p:sp>
        <p:nvSpPr>
          <p:cNvPr id="11" name="Subtitle 2"/>
          <p:cNvSpPr txBox="1">
            <a:spLocks/>
          </p:cNvSpPr>
          <p:nvPr/>
        </p:nvSpPr>
        <p:spPr>
          <a:xfrm>
            <a:off x="150559" y="430886"/>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u="sng" dirty="0">
                <a:solidFill>
                  <a:srgbClr val="FF0000"/>
                </a:solidFill>
                <a:ea typeface="Times New Roman"/>
              </a:rPr>
              <a:t>2019 ESM Trainings</a:t>
            </a:r>
            <a:endParaRPr lang="en-US" sz="1000" b="1" dirty="0">
              <a:ea typeface="Times New Roman"/>
            </a:endParaRPr>
          </a:p>
          <a:p>
            <a:pPr lvl="1">
              <a:spcBef>
                <a:spcPts val="0"/>
              </a:spcBef>
            </a:pPr>
            <a:endParaRPr lang="en-US" sz="1200" b="1" dirty="0">
              <a:ea typeface="Times New Roman"/>
            </a:endParaRPr>
          </a:p>
        </p:txBody>
      </p:sp>
      <p:sp>
        <p:nvSpPr>
          <p:cNvPr id="12" name="Rectangle 11"/>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814-865-5355</a:t>
            </a:r>
          </a:p>
        </p:txBody>
      </p:sp>
      <p:sp>
        <p:nvSpPr>
          <p:cNvPr id="3" name="Slide Number Placeholder 2"/>
          <p:cNvSpPr>
            <a:spLocks noGrp="1"/>
          </p:cNvSpPr>
          <p:nvPr>
            <p:ph type="sldNum" sz="quarter" idx="12"/>
          </p:nvPr>
        </p:nvSpPr>
        <p:spPr/>
        <p:txBody>
          <a:bodyPr/>
          <a:lstStyle/>
          <a:p>
            <a:fld id="{57756706-769E-4FD4-8BF0-D4A6E73368FF}" type="slidenum">
              <a:rPr lang="en-US" smtClean="0">
                <a:solidFill>
                  <a:prstClr val="black"/>
                </a:solidFill>
              </a:rPr>
              <a:pPr/>
              <a:t>6</a:t>
            </a:fld>
            <a:endParaRPr lang="en-US">
              <a:solidFill>
                <a:prstClr val="black"/>
              </a:solidFill>
            </a:endParaRPr>
          </a:p>
        </p:txBody>
      </p:sp>
      <p:pic>
        <p:nvPicPr>
          <p:cNvPr id="1026" name="Picture 2" descr="Image result for pa ma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613"/>
          <a:stretch/>
        </p:blipFill>
        <p:spPr bwMode="auto">
          <a:xfrm>
            <a:off x="132045" y="887949"/>
            <a:ext cx="8916486" cy="49422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3880" y="4722660"/>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3/26</a:t>
            </a:r>
          </a:p>
        </p:txBody>
      </p:sp>
      <p:sp>
        <p:nvSpPr>
          <p:cNvPr id="15" name="TextBox 14"/>
          <p:cNvSpPr txBox="1"/>
          <p:nvPr/>
        </p:nvSpPr>
        <p:spPr>
          <a:xfrm>
            <a:off x="7809738" y="3798735"/>
            <a:ext cx="554960"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4/2</a:t>
            </a:r>
          </a:p>
        </p:txBody>
      </p:sp>
      <p:sp>
        <p:nvSpPr>
          <p:cNvPr id="16" name="TextBox 15"/>
          <p:cNvSpPr txBox="1"/>
          <p:nvPr/>
        </p:nvSpPr>
        <p:spPr>
          <a:xfrm>
            <a:off x="1524498" y="4398810"/>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4/24</a:t>
            </a:r>
          </a:p>
        </p:txBody>
      </p:sp>
      <p:sp>
        <p:nvSpPr>
          <p:cNvPr id="17" name="TextBox 16"/>
          <p:cNvSpPr txBox="1"/>
          <p:nvPr/>
        </p:nvSpPr>
        <p:spPr>
          <a:xfrm>
            <a:off x="6935197" y="1566067"/>
            <a:ext cx="554960"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5/8</a:t>
            </a:r>
          </a:p>
        </p:txBody>
      </p:sp>
      <p:sp>
        <p:nvSpPr>
          <p:cNvPr id="18" name="TextBox 17"/>
          <p:cNvSpPr txBox="1"/>
          <p:nvPr/>
        </p:nvSpPr>
        <p:spPr>
          <a:xfrm>
            <a:off x="4075357" y="5191676"/>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5/21</a:t>
            </a:r>
          </a:p>
        </p:txBody>
      </p:sp>
      <p:sp>
        <p:nvSpPr>
          <p:cNvPr id="19" name="TextBox 18"/>
          <p:cNvSpPr txBox="1"/>
          <p:nvPr/>
        </p:nvSpPr>
        <p:spPr>
          <a:xfrm>
            <a:off x="7277598" y="2397192"/>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7/10</a:t>
            </a:r>
          </a:p>
        </p:txBody>
      </p:sp>
      <p:sp>
        <p:nvSpPr>
          <p:cNvPr id="20" name="TextBox 19"/>
          <p:cNvSpPr txBox="1"/>
          <p:nvPr/>
        </p:nvSpPr>
        <p:spPr>
          <a:xfrm>
            <a:off x="1685005" y="1583407"/>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8/21</a:t>
            </a:r>
          </a:p>
        </p:txBody>
      </p:sp>
      <p:sp>
        <p:nvSpPr>
          <p:cNvPr id="21" name="TextBox 20"/>
          <p:cNvSpPr txBox="1"/>
          <p:nvPr/>
        </p:nvSpPr>
        <p:spPr>
          <a:xfrm>
            <a:off x="532480" y="1993042"/>
            <a:ext cx="554960"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9/4</a:t>
            </a:r>
          </a:p>
        </p:txBody>
      </p:sp>
      <p:sp>
        <p:nvSpPr>
          <p:cNvPr id="22" name="TextBox 21"/>
          <p:cNvSpPr txBox="1"/>
          <p:nvPr/>
        </p:nvSpPr>
        <p:spPr>
          <a:xfrm>
            <a:off x="4798836" y="1700598"/>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10/8</a:t>
            </a:r>
          </a:p>
        </p:txBody>
      </p:sp>
      <p:sp>
        <p:nvSpPr>
          <p:cNvPr id="23" name="TextBox 22"/>
          <p:cNvSpPr txBox="1"/>
          <p:nvPr/>
        </p:nvSpPr>
        <p:spPr>
          <a:xfrm>
            <a:off x="1342603" y="3324015"/>
            <a:ext cx="814647"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10/23</a:t>
            </a:r>
          </a:p>
        </p:txBody>
      </p:sp>
      <p:sp>
        <p:nvSpPr>
          <p:cNvPr id="24" name="TextBox 23"/>
          <p:cNvSpPr txBox="1"/>
          <p:nvPr/>
        </p:nvSpPr>
        <p:spPr>
          <a:xfrm>
            <a:off x="5598898" y="3038580"/>
            <a:ext cx="814647"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10/30</a:t>
            </a:r>
          </a:p>
        </p:txBody>
      </p:sp>
      <p:sp>
        <p:nvSpPr>
          <p:cNvPr id="25" name="TextBox 24"/>
          <p:cNvSpPr txBox="1"/>
          <p:nvPr/>
        </p:nvSpPr>
        <p:spPr>
          <a:xfrm>
            <a:off x="7093907" y="5047061"/>
            <a:ext cx="814647"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11/19</a:t>
            </a:r>
          </a:p>
        </p:txBody>
      </p:sp>
    </p:spTree>
    <p:extLst>
      <p:ext uri="{BB962C8B-B14F-4D97-AF65-F5344CB8AC3E}">
        <p14:creationId xmlns:p14="http://schemas.microsoft.com/office/powerpoint/2010/main" val="184366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36517"/>
            <a:ext cx="9048531" cy="5068983"/>
          </a:xfrm>
          <a:prstGeom prst="rect">
            <a:avLst/>
          </a:prstGeom>
        </p:spPr>
      </p:pic>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ESM Trainings</a:t>
            </a:r>
          </a:p>
        </p:txBody>
      </p:sp>
      <p:sp>
        <p:nvSpPr>
          <p:cNvPr id="2" name="Rectangle 1"/>
          <p:cNvSpPr/>
          <p:nvPr/>
        </p:nvSpPr>
        <p:spPr>
          <a:xfrm>
            <a:off x="-838200" y="7543800"/>
            <a:ext cx="8647938" cy="1954381"/>
          </a:xfrm>
          <a:prstGeom prst="rect">
            <a:avLst/>
          </a:prstGeom>
        </p:spPr>
        <p:txBody>
          <a:bodyPr wrap="square">
            <a:spAutoFit/>
          </a:bodyPr>
          <a:lstStyle/>
          <a:p>
            <a:r>
              <a:rPr lang="en-US" sz="1100" b="1" dirty="0">
                <a:solidFill>
                  <a:srgbClr val="FF0000"/>
                </a:solidFill>
                <a:latin typeface="Calibri" panose="020F0502020204030204" pitchFamily="34" charset="0"/>
                <a:ea typeface="Calibri" panose="020F0502020204030204" pitchFamily="34" charset="0"/>
              </a:rPr>
              <a:t>ESM Training Schedule Changes:</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100" b="1" dirty="0">
                <a:solidFill>
                  <a:srgbClr val="FF0000"/>
                </a:solidFill>
                <a:latin typeface="Calibri" panose="020F0502020204030204" pitchFamily="34" charset="0"/>
                <a:ea typeface="Calibri" panose="020F0502020204030204" pitchFamily="34" charset="0"/>
              </a:rPr>
              <a:t>Venango County: </a:t>
            </a:r>
            <a:r>
              <a:rPr lang="en-US" sz="1100" b="1" u="sng" dirty="0">
                <a:solidFill>
                  <a:srgbClr val="FF0000"/>
                </a:solidFill>
                <a:latin typeface="Calibri" panose="020F0502020204030204" pitchFamily="34" charset="0"/>
                <a:ea typeface="Calibri" panose="020F0502020204030204" pitchFamily="34" charset="0"/>
              </a:rPr>
              <a:t>rescheduled</a:t>
            </a:r>
            <a:r>
              <a:rPr lang="en-US" sz="1100" b="1" dirty="0">
                <a:solidFill>
                  <a:srgbClr val="FF0000"/>
                </a:solidFill>
                <a:latin typeface="Calibri" panose="020F0502020204030204" pitchFamily="34" charset="0"/>
                <a:ea typeface="Calibri" panose="020F0502020204030204" pitchFamily="34" charset="0"/>
              </a:rPr>
              <a:t> from July to </a:t>
            </a:r>
            <a:r>
              <a:rPr lang="en-US" sz="1100" b="1" dirty="0">
                <a:solidFill>
                  <a:srgbClr val="1F497D"/>
                </a:solidFill>
                <a:latin typeface="Calibri" panose="020F0502020204030204" pitchFamily="34" charset="0"/>
                <a:ea typeface="Calibri" panose="020F0502020204030204" pitchFamily="34" charset="0"/>
              </a:rPr>
              <a:t>April 10 &amp; 11, 2018 (all current registrations for this course have been notified and switched to the new dates)</a:t>
            </a:r>
            <a:endParaRPr lang="en-US" sz="11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b="1" dirty="0">
                <a:solidFill>
                  <a:srgbClr val="1F497D"/>
                </a:solidFill>
                <a:latin typeface="Calibri" panose="020F0502020204030204" pitchFamily="34" charset="0"/>
                <a:ea typeface="Calibri" panose="020F0502020204030204" pitchFamily="34" charset="0"/>
              </a:rPr>
              <a:t>Cross Creek Golf Course &amp; Conference Center</a:t>
            </a:r>
            <a:r>
              <a:rPr lang="en-US" sz="1100" dirty="0">
                <a:solidFill>
                  <a:srgbClr val="1F497D"/>
                </a:solidFill>
                <a:latin typeface="Calibri" panose="020F0502020204030204" pitchFamily="34" charset="0"/>
                <a:ea typeface="Calibri" panose="020F0502020204030204" pitchFamily="34" charset="0"/>
              </a:rPr>
              <a:t>, 3815 PA 8, Titusville, PA  16354</a:t>
            </a:r>
            <a:endParaRPr lang="en-US" sz="1100" dirty="0">
              <a:latin typeface="Calibri" panose="020F0502020204030204" pitchFamily="34" charset="0"/>
              <a:ea typeface="Calibri" panose="020F0502020204030204" pitchFamily="34" charset="0"/>
            </a:endParaRPr>
          </a:p>
          <a:p>
            <a:pPr marL="914400" marR="0">
              <a:spcBef>
                <a:spcPts val="0"/>
              </a:spcBef>
              <a:spcAft>
                <a:spcPts val="0"/>
              </a:spcAft>
            </a:pPr>
            <a:r>
              <a:rPr lang="en-US" sz="1100" dirty="0">
                <a:solidFill>
                  <a:srgbClr val="1F497D"/>
                </a:solidFill>
                <a:latin typeface="Calibri" panose="020F0502020204030204" pitchFamily="34" charset="0"/>
                <a:ea typeface="Calibri" panose="020F0502020204030204" pitchFamily="34" charset="0"/>
              </a:rPr>
              <a:t>814-827-9611 – Room Block: Center for Dirt and Gravel Roads, $65/night</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100" b="1" dirty="0">
                <a:solidFill>
                  <a:srgbClr val="FF0000"/>
                </a:solidFill>
                <a:latin typeface="Calibri" panose="020F0502020204030204" pitchFamily="34" charset="0"/>
                <a:ea typeface="Calibri" panose="020F0502020204030204" pitchFamily="34" charset="0"/>
              </a:rPr>
              <a:t>Centre County: </a:t>
            </a:r>
            <a:r>
              <a:rPr lang="en-US" sz="1100" b="1" u="sng" dirty="0">
                <a:solidFill>
                  <a:srgbClr val="FF0000"/>
                </a:solidFill>
                <a:latin typeface="Calibri" panose="020F0502020204030204" pitchFamily="34" charset="0"/>
                <a:ea typeface="Calibri" panose="020F0502020204030204" pitchFamily="34" charset="0"/>
              </a:rPr>
              <a:t>NEW</a:t>
            </a:r>
            <a:r>
              <a:rPr lang="en-US" sz="1100" b="1" dirty="0">
                <a:solidFill>
                  <a:srgbClr val="FF0000"/>
                </a:solidFill>
                <a:latin typeface="Calibri" panose="020F0502020204030204" pitchFamily="34" charset="0"/>
                <a:ea typeface="Calibri" panose="020F0502020204030204" pitchFamily="34" charset="0"/>
              </a:rPr>
              <a:t> added training</a:t>
            </a:r>
            <a:r>
              <a:rPr lang="en-US" sz="1100" b="1" dirty="0">
                <a:solidFill>
                  <a:srgbClr val="1F497D"/>
                </a:solidFill>
                <a:latin typeface="Calibri" panose="020F0502020204030204" pitchFamily="34" charset="0"/>
                <a:ea typeface="Calibri" panose="020F0502020204030204" pitchFamily="34" charset="0"/>
              </a:rPr>
              <a:t> – April 3 &amp; 4, 2018 (Tuesday/Wednesday)</a:t>
            </a:r>
            <a:endParaRPr lang="en-US" sz="11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b="1" dirty="0">
                <a:solidFill>
                  <a:srgbClr val="1F497D"/>
                </a:solidFill>
                <a:latin typeface="Calibri" panose="020F0502020204030204" pitchFamily="34" charset="0"/>
                <a:ea typeface="Calibri" panose="020F0502020204030204" pitchFamily="34" charset="0"/>
              </a:rPr>
              <a:t>Ramada State College Hotel &amp; Conference Center</a:t>
            </a:r>
            <a:r>
              <a:rPr lang="en-US" sz="1100" dirty="0">
                <a:solidFill>
                  <a:srgbClr val="1F497D"/>
                </a:solidFill>
                <a:latin typeface="Calibri" panose="020F0502020204030204" pitchFamily="34" charset="0"/>
                <a:ea typeface="Calibri" panose="020F0502020204030204" pitchFamily="34" charset="0"/>
              </a:rPr>
              <a:t>, 1450 S. Atherton Street, State College, PA </a:t>
            </a:r>
            <a:endParaRPr lang="en-US" sz="1100" dirty="0">
              <a:latin typeface="Calibri" panose="020F0502020204030204" pitchFamily="34" charset="0"/>
              <a:ea typeface="Calibri" panose="020F0502020204030204" pitchFamily="34" charset="0"/>
            </a:endParaRPr>
          </a:p>
          <a:p>
            <a:pPr marL="457200" marR="0" indent="457200">
              <a:spcBef>
                <a:spcPts val="0"/>
              </a:spcBef>
              <a:spcAft>
                <a:spcPts val="0"/>
              </a:spcAft>
            </a:pPr>
            <a:r>
              <a:rPr lang="en-US" sz="1100" dirty="0">
                <a:solidFill>
                  <a:srgbClr val="1F497D"/>
                </a:solidFill>
                <a:latin typeface="Calibri" panose="020F0502020204030204" pitchFamily="34" charset="0"/>
                <a:ea typeface="Calibri" panose="020F0502020204030204" pitchFamily="34" charset="0"/>
              </a:rPr>
              <a:t>814-238-3001 -- Room Block: Center for Dirt and Gravel Roads, $73/night || valid until March 15, 2018</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100" b="1" dirty="0">
                <a:solidFill>
                  <a:srgbClr val="FF0000"/>
                </a:solidFill>
                <a:latin typeface="Calibri" panose="020F0502020204030204" pitchFamily="34" charset="0"/>
                <a:ea typeface="Calibri" panose="020F0502020204030204" pitchFamily="34" charset="0"/>
              </a:rPr>
              <a:t>Luzerne County: </a:t>
            </a:r>
            <a:r>
              <a:rPr lang="en-US" sz="1100" b="1" u="sng" dirty="0">
                <a:solidFill>
                  <a:srgbClr val="FF0000"/>
                </a:solidFill>
                <a:latin typeface="Calibri" panose="020F0502020204030204" pitchFamily="34" charset="0"/>
                <a:ea typeface="Calibri" panose="020F0502020204030204" pitchFamily="34" charset="0"/>
              </a:rPr>
              <a:t>NEW</a:t>
            </a:r>
            <a:r>
              <a:rPr lang="en-US" sz="1100" b="1" dirty="0">
                <a:solidFill>
                  <a:srgbClr val="FF0000"/>
                </a:solidFill>
                <a:latin typeface="Calibri" panose="020F0502020204030204" pitchFamily="34" charset="0"/>
                <a:ea typeface="Calibri" panose="020F0502020204030204" pitchFamily="34" charset="0"/>
              </a:rPr>
              <a:t> added training </a:t>
            </a:r>
            <a:r>
              <a:rPr lang="en-US" sz="1100" b="1" dirty="0">
                <a:solidFill>
                  <a:srgbClr val="1F497D"/>
                </a:solidFill>
                <a:latin typeface="Calibri" panose="020F0502020204030204" pitchFamily="34" charset="0"/>
                <a:ea typeface="Calibri" panose="020F0502020204030204" pitchFamily="34" charset="0"/>
              </a:rPr>
              <a:t>– May 1 &amp; 2, 2018 (Tuesday/Wednesday)</a:t>
            </a:r>
            <a:endParaRPr lang="en-US" sz="11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b="1" dirty="0">
                <a:solidFill>
                  <a:srgbClr val="1F497D"/>
                </a:solidFill>
                <a:latin typeface="Calibri" panose="020F0502020204030204" pitchFamily="34" charset="0"/>
                <a:ea typeface="Calibri" panose="020F0502020204030204" pitchFamily="34" charset="0"/>
              </a:rPr>
              <a:t>Woodlands Inn &amp; Resort</a:t>
            </a:r>
            <a:r>
              <a:rPr lang="en-US" sz="1100" dirty="0">
                <a:solidFill>
                  <a:srgbClr val="1F497D"/>
                </a:solidFill>
                <a:latin typeface="Calibri" panose="020F0502020204030204" pitchFamily="34" charset="0"/>
                <a:ea typeface="Calibri" panose="020F0502020204030204" pitchFamily="34" charset="0"/>
              </a:rPr>
              <a:t>, 1073 Highway 315, Wilkes-Barre, PA  18702</a:t>
            </a:r>
            <a:endParaRPr lang="en-US" sz="1100" dirty="0">
              <a:latin typeface="Calibri" panose="020F0502020204030204" pitchFamily="34" charset="0"/>
              <a:ea typeface="Calibri" panose="020F0502020204030204" pitchFamily="34" charset="0"/>
            </a:endParaRPr>
          </a:p>
          <a:p>
            <a:pPr marL="914400" marR="0">
              <a:spcBef>
                <a:spcPts val="0"/>
              </a:spcBef>
              <a:spcAft>
                <a:spcPts val="0"/>
              </a:spcAft>
            </a:pPr>
            <a:r>
              <a:rPr lang="en-US" sz="1100" dirty="0">
                <a:solidFill>
                  <a:srgbClr val="1F497D"/>
                </a:solidFill>
                <a:latin typeface="Calibri" panose="020F0502020204030204" pitchFamily="34" charset="0"/>
                <a:ea typeface="Calibri" panose="020F0502020204030204" pitchFamily="34" charset="0"/>
              </a:rPr>
              <a:t>570-824-9834, Room Block: Dirt &amp; Gravel Roads Training, $83/night || valid until Apr. 15, 2018</a:t>
            </a:r>
            <a:endParaRPr lang="en-US" sz="1100" dirty="0">
              <a:effectLst/>
              <a:latin typeface="Calibri" panose="020F0502020204030204" pitchFamily="34" charset="0"/>
              <a:ea typeface="Calibri" panose="020F0502020204030204" pitchFamily="34" charset="0"/>
            </a:endParaRPr>
          </a:p>
        </p:txBody>
      </p:sp>
      <p:sp>
        <p:nvSpPr>
          <p:cNvPr id="11" name="Subtitle 2"/>
          <p:cNvSpPr txBox="1">
            <a:spLocks/>
          </p:cNvSpPr>
          <p:nvPr/>
        </p:nvSpPr>
        <p:spPr>
          <a:xfrm>
            <a:off x="150559" y="430886"/>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u="sng" dirty="0">
                <a:solidFill>
                  <a:srgbClr val="FF0000"/>
                </a:solidFill>
                <a:ea typeface="Times New Roman"/>
              </a:rPr>
              <a:t>2019 ESM Trainings</a:t>
            </a:r>
            <a:endParaRPr lang="en-US" sz="1000" b="1" dirty="0">
              <a:ea typeface="Times New Roman"/>
            </a:endParaRPr>
          </a:p>
          <a:p>
            <a:pPr lvl="1">
              <a:spcBef>
                <a:spcPts val="0"/>
              </a:spcBef>
            </a:pPr>
            <a:endParaRPr lang="en-US" sz="1200" b="1" dirty="0">
              <a:ea typeface="Times New Roman"/>
            </a:endParaRPr>
          </a:p>
        </p:txBody>
      </p:sp>
      <p:sp>
        <p:nvSpPr>
          <p:cNvPr id="12" name="Rectangle 11"/>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814-865-5355</a:t>
            </a:r>
          </a:p>
        </p:txBody>
      </p:sp>
      <p:sp>
        <p:nvSpPr>
          <p:cNvPr id="3" name="Slide Number Placeholder 2"/>
          <p:cNvSpPr>
            <a:spLocks noGrp="1"/>
          </p:cNvSpPr>
          <p:nvPr>
            <p:ph type="sldNum" sz="quarter" idx="12"/>
          </p:nvPr>
        </p:nvSpPr>
        <p:spPr/>
        <p:txBody>
          <a:bodyPr/>
          <a:lstStyle/>
          <a:p>
            <a:fld id="{57756706-769E-4FD4-8BF0-D4A6E73368FF}" type="slidenum">
              <a:rPr lang="en-US" smtClean="0">
                <a:solidFill>
                  <a:prstClr val="black"/>
                </a:solidFill>
              </a:rPr>
              <a:pPr/>
              <a:t>7</a:t>
            </a:fld>
            <a:endParaRPr lang="en-US">
              <a:solidFill>
                <a:prstClr val="black"/>
              </a:solidFill>
            </a:endParaRPr>
          </a:p>
        </p:txBody>
      </p:sp>
      <p:sp>
        <p:nvSpPr>
          <p:cNvPr id="4" name="TextBox 3"/>
          <p:cNvSpPr txBox="1"/>
          <p:nvPr/>
        </p:nvSpPr>
        <p:spPr>
          <a:xfrm>
            <a:off x="303880" y="4722660"/>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3/26</a:t>
            </a:r>
          </a:p>
        </p:txBody>
      </p:sp>
      <p:sp>
        <p:nvSpPr>
          <p:cNvPr id="15" name="TextBox 14"/>
          <p:cNvSpPr txBox="1"/>
          <p:nvPr/>
        </p:nvSpPr>
        <p:spPr>
          <a:xfrm>
            <a:off x="7809738" y="3798735"/>
            <a:ext cx="554960"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4/2</a:t>
            </a:r>
          </a:p>
        </p:txBody>
      </p:sp>
      <p:sp>
        <p:nvSpPr>
          <p:cNvPr id="16" name="TextBox 15"/>
          <p:cNvSpPr txBox="1"/>
          <p:nvPr/>
        </p:nvSpPr>
        <p:spPr>
          <a:xfrm>
            <a:off x="1524498" y="4398810"/>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4/24</a:t>
            </a:r>
          </a:p>
        </p:txBody>
      </p:sp>
      <p:sp>
        <p:nvSpPr>
          <p:cNvPr id="17" name="TextBox 16"/>
          <p:cNvSpPr txBox="1"/>
          <p:nvPr/>
        </p:nvSpPr>
        <p:spPr>
          <a:xfrm>
            <a:off x="6935197" y="1566067"/>
            <a:ext cx="554960"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5/8</a:t>
            </a:r>
          </a:p>
        </p:txBody>
      </p:sp>
      <p:sp>
        <p:nvSpPr>
          <p:cNvPr id="18" name="TextBox 17"/>
          <p:cNvSpPr txBox="1"/>
          <p:nvPr/>
        </p:nvSpPr>
        <p:spPr>
          <a:xfrm>
            <a:off x="4075357" y="5191676"/>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5/21</a:t>
            </a:r>
          </a:p>
        </p:txBody>
      </p:sp>
      <p:sp>
        <p:nvSpPr>
          <p:cNvPr id="19" name="TextBox 18"/>
          <p:cNvSpPr txBox="1"/>
          <p:nvPr/>
        </p:nvSpPr>
        <p:spPr>
          <a:xfrm>
            <a:off x="7277598" y="2397192"/>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7/10</a:t>
            </a:r>
          </a:p>
        </p:txBody>
      </p:sp>
      <p:sp>
        <p:nvSpPr>
          <p:cNvPr id="20" name="TextBox 19"/>
          <p:cNvSpPr txBox="1"/>
          <p:nvPr/>
        </p:nvSpPr>
        <p:spPr>
          <a:xfrm>
            <a:off x="1685005" y="1583407"/>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8/21</a:t>
            </a:r>
          </a:p>
        </p:txBody>
      </p:sp>
      <p:sp>
        <p:nvSpPr>
          <p:cNvPr id="21" name="TextBox 20"/>
          <p:cNvSpPr txBox="1"/>
          <p:nvPr/>
        </p:nvSpPr>
        <p:spPr>
          <a:xfrm>
            <a:off x="532480" y="1993042"/>
            <a:ext cx="554960"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9/4</a:t>
            </a:r>
          </a:p>
        </p:txBody>
      </p:sp>
      <p:sp>
        <p:nvSpPr>
          <p:cNvPr id="22" name="TextBox 21"/>
          <p:cNvSpPr txBox="1"/>
          <p:nvPr/>
        </p:nvSpPr>
        <p:spPr>
          <a:xfrm>
            <a:off x="4798836" y="1700598"/>
            <a:ext cx="684803"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10/8</a:t>
            </a:r>
          </a:p>
        </p:txBody>
      </p:sp>
      <p:sp>
        <p:nvSpPr>
          <p:cNvPr id="23" name="TextBox 22"/>
          <p:cNvSpPr txBox="1"/>
          <p:nvPr/>
        </p:nvSpPr>
        <p:spPr>
          <a:xfrm>
            <a:off x="1342603" y="3324015"/>
            <a:ext cx="814647"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10/23</a:t>
            </a:r>
          </a:p>
        </p:txBody>
      </p:sp>
      <p:sp>
        <p:nvSpPr>
          <p:cNvPr id="24" name="TextBox 23"/>
          <p:cNvSpPr txBox="1"/>
          <p:nvPr/>
        </p:nvSpPr>
        <p:spPr>
          <a:xfrm>
            <a:off x="5598898" y="3038580"/>
            <a:ext cx="814647"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10/30</a:t>
            </a:r>
          </a:p>
        </p:txBody>
      </p:sp>
      <p:sp>
        <p:nvSpPr>
          <p:cNvPr id="25" name="TextBox 24"/>
          <p:cNvSpPr txBox="1"/>
          <p:nvPr/>
        </p:nvSpPr>
        <p:spPr>
          <a:xfrm>
            <a:off x="7093907" y="5047061"/>
            <a:ext cx="814647" cy="400110"/>
          </a:xfrm>
          <a:prstGeom prst="rect">
            <a:avLst/>
          </a:prstGeom>
          <a:solidFill>
            <a:srgbClr val="FFFF00"/>
          </a:solidFill>
          <a:ln w="38100">
            <a:solidFill>
              <a:srgbClr val="FF0000"/>
            </a:solidFill>
          </a:ln>
        </p:spPr>
        <p:txBody>
          <a:bodyPr wrap="none" rtlCol="0">
            <a:spAutoFit/>
          </a:bodyPr>
          <a:lstStyle/>
          <a:p>
            <a:r>
              <a:rPr lang="en-US" sz="2000" b="1" dirty="0">
                <a:solidFill>
                  <a:srgbClr val="FF0000"/>
                </a:solidFill>
              </a:rPr>
              <a:t>11/19</a:t>
            </a:r>
          </a:p>
        </p:txBody>
      </p:sp>
    </p:spTree>
    <p:extLst>
      <p:ext uri="{BB962C8B-B14F-4D97-AF65-F5344CB8AC3E}">
        <p14:creationId xmlns:p14="http://schemas.microsoft.com/office/powerpoint/2010/main" val="320790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ESM Trainings</a:t>
            </a:r>
          </a:p>
        </p:txBody>
      </p:sp>
      <p:sp>
        <p:nvSpPr>
          <p:cNvPr id="12" name="Rectangle 11"/>
          <p:cNvSpPr/>
          <p:nvPr/>
        </p:nvSpPr>
        <p:spPr>
          <a:xfrm>
            <a:off x="228600" y="609600"/>
            <a:ext cx="8382000" cy="5632311"/>
          </a:xfrm>
          <a:prstGeom prst="rect">
            <a:avLst/>
          </a:prstGeom>
          <a:noFill/>
          <a:ln>
            <a:noFill/>
          </a:ln>
        </p:spPr>
        <p:txBody>
          <a:bodyPr wrap="square">
            <a:spAutoFit/>
          </a:bodyPr>
          <a:lstStyle/>
          <a:p>
            <a:r>
              <a:rPr lang="en-US" sz="2400" b="1" u="sng" dirty="0">
                <a:solidFill>
                  <a:srgbClr val="FF0000"/>
                </a:solidFill>
              </a:rPr>
              <a:t>ESM Trainings</a:t>
            </a:r>
            <a:r>
              <a:rPr lang="en-US" sz="2400" b="1" dirty="0">
                <a:solidFill>
                  <a:srgbClr val="FF0000"/>
                </a:solidFill>
              </a:rPr>
              <a:t>: </a:t>
            </a:r>
            <a:r>
              <a:rPr lang="en-US" sz="2400" b="1" dirty="0"/>
              <a:t>	</a:t>
            </a:r>
          </a:p>
          <a:p>
            <a:r>
              <a:rPr lang="en-US" sz="2400" b="1" dirty="0"/>
              <a:t>3/26-27: Washington</a:t>
            </a:r>
          </a:p>
          <a:p>
            <a:r>
              <a:rPr lang="en-US" sz="2400" b="1" dirty="0"/>
              <a:t>4/2-3: Northampton</a:t>
            </a:r>
          </a:p>
          <a:p>
            <a:r>
              <a:rPr lang="en-US" sz="2400" b="1" dirty="0"/>
              <a:t>4/24-25: Westmoreland</a:t>
            </a:r>
          </a:p>
          <a:p>
            <a:r>
              <a:rPr lang="en-US" sz="2400" b="1" dirty="0"/>
              <a:t>5/8-9: Susquehanna</a:t>
            </a:r>
          </a:p>
          <a:p>
            <a:r>
              <a:rPr lang="en-US" sz="2400" b="1" dirty="0"/>
              <a:t>5/21-22: Franklin</a:t>
            </a:r>
          </a:p>
          <a:p>
            <a:r>
              <a:rPr lang="en-US" sz="2400" b="1" dirty="0"/>
              <a:t>7/10-11: Lackawanna</a:t>
            </a:r>
          </a:p>
          <a:p>
            <a:r>
              <a:rPr lang="en-US" sz="2400" b="1" dirty="0"/>
              <a:t>8/21-22: Warren</a:t>
            </a:r>
          </a:p>
          <a:p>
            <a:r>
              <a:rPr lang="en-US" sz="2400" b="1" dirty="0"/>
              <a:t>9/4-5: Crawford</a:t>
            </a:r>
          </a:p>
          <a:p>
            <a:r>
              <a:rPr lang="en-US" sz="2400" b="1" dirty="0"/>
              <a:t>10/8-9: Tioga</a:t>
            </a:r>
          </a:p>
          <a:p>
            <a:r>
              <a:rPr lang="en-US" sz="2400" b="1" dirty="0"/>
              <a:t>10/23-24: Armstrong</a:t>
            </a:r>
          </a:p>
          <a:p>
            <a:r>
              <a:rPr lang="en-US" sz="2400" b="1" dirty="0"/>
              <a:t>10/30-31: Montour</a:t>
            </a:r>
          </a:p>
          <a:p>
            <a:r>
              <a:rPr lang="en-US" sz="2400" b="1" dirty="0"/>
              <a:t>11/19-20: Chester</a:t>
            </a:r>
          </a:p>
          <a:p>
            <a:endParaRPr lang="en-US" sz="2400" b="1" dirty="0"/>
          </a:p>
          <a:p>
            <a:endParaRPr lang="en-US" sz="2400" b="1" dirty="0"/>
          </a:p>
        </p:txBody>
      </p:sp>
      <p:sp>
        <p:nvSpPr>
          <p:cNvPr id="5" name="TextBox 4"/>
          <p:cNvSpPr txBox="1"/>
          <p:nvPr/>
        </p:nvSpPr>
        <p:spPr>
          <a:xfrm>
            <a:off x="4029075" y="536118"/>
            <a:ext cx="4495800" cy="1815882"/>
          </a:xfrm>
          <a:prstGeom prst="rect">
            <a:avLst/>
          </a:prstGeom>
          <a:noFill/>
        </p:spPr>
        <p:txBody>
          <a:bodyPr wrap="square" rtlCol="0">
            <a:spAutoFit/>
          </a:bodyPr>
          <a:lstStyle/>
          <a:p>
            <a:pPr algn="ctr"/>
            <a:r>
              <a:rPr lang="en-US" sz="2800" b="1" dirty="0"/>
              <a:t>Schedule is updated and registration is open for all courses at </a:t>
            </a:r>
            <a:r>
              <a:rPr lang="en-US" sz="2800" b="1" dirty="0">
                <a:hlinkClick r:id="rId3"/>
              </a:rPr>
              <a:t>www.dirtandgravelroads.org</a:t>
            </a:r>
            <a:r>
              <a:rPr lang="en-US" sz="2800" b="1" dirty="0"/>
              <a:t> </a:t>
            </a:r>
          </a:p>
        </p:txBody>
      </p:sp>
      <p:sp>
        <p:nvSpPr>
          <p:cNvPr id="2" name="Slide Number Placeholder 1"/>
          <p:cNvSpPr>
            <a:spLocks noGrp="1"/>
          </p:cNvSpPr>
          <p:nvPr>
            <p:ph type="sldNum" sz="quarter" idx="12"/>
          </p:nvPr>
        </p:nvSpPr>
        <p:spPr/>
        <p:txBody>
          <a:bodyPr/>
          <a:lstStyle/>
          <a:p>
            <a:fld id="{57756706-769E-4FD4-8BF0-D4A6E73368FF}" type="slidenum">
              <a:rPr lang="en-US" smtClean="0">
                <a:solidFill>
                  <a:prstClr val="black"/>
                </a:solidFill>
              </a:rPr>
              <a:pPr/>
              <a:t>8</a:t>
            </a:fld>
            <a:endParaRPr lang="en-US">
              <a:solidFill>
                <a:prstClr val="black"/>
              </a:solidFill>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14675" y="2614127"/>
            <a:ext cx="6066663" cy="3450837"/>
          </a:xfrm>
          <a:prstGeom prst="rect">
            <a:avLst/>
          </a:prstGeom>
        </p:spPr>
      </p:pic>
    </p:spTree>
    <p:extLst>
      <p:ext uri="{BB962C8B-B14F-4D97-AF65-F5344CB8AC3E}">
        <p14:creationId xmlns:p14="http://schemas.microsoft.com/office/powerpoint/2010/main" val="276772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ASR Details</a:t>
            </a:r>
          </a:p>
        </p:txBody>
      </p:sp>
      <p:sp>
        <p:nvSpPr>
          <p:cNvPr id="7" name="Subtitle 2"/>
          <p:cNvSpPr txBox="1">
            <a:spLocks/>
          </p:cNvSpPr>
          <p:nvPr/>
        </p:nvSpPr>
        <p:spPr>
          <a:xfrm>
            <a:off x="457200" y="502280"/>
            <a:ext cx="8686800" cy="6050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ea typeface="Times New Roman"/>
              </a:rPr>
              <a:t>ESM Changes for 2019</a:t>
            </a:r>
          </a:p>
          <a:p>
            <a:pPr marL="571500" lvl="1">
              <a:buFont typeface="Arial" panose="020B0604020202020204" pitchFamily="34" charset="0"/>
              <a:buChar char="•"/>
            </a:pPr>
            <a:r>
              <a:rPr lang="en-US" dirty="0">
                <a:solidFill>
                  <a:prstClr val="black"/>
                </a:solidFill>
                <a:ea typeface="Times New Roman"/>
              </a:rPr>
              <a:t>Major updates to “Surface Drainage” and “Surface Maintenance” to condense, update, and reduce repetition</a:t>
            </a:r>
          </a:p>
          <a:p>
            <a:pPr marL="571500" lvl="1">
              <a:buFont typeface="Arial" panose="020B0604020202020204" pitchFamily="34" charset="0"/>
              <a:buChar char="•"/>
            </a:pPr>
            <a:r>
              <a:rPr lang="en-US" dirty="0">
                <a:solidFill>
                  <a:prstClr val="black"/>
                </a:solidFill>
                <a:ea typeface="Times New Roman"/>
              </a:rPr>
              <a:t>Minor updates to “Banks”, “Ditches”, “Off-ROW”, and “Streams”</a:t>
            </a:r>
          </a:p>
          <a:p>
            <a:pPr marL="571500" lvl="1">
              <a:buFont typeface="Arial" panose="020B0604020202020204" pitchFamily="34" charset="0"/>
              <a:buChar char="•"/>
            </a:pPr>
            <a:r>
              <a:rPr lang="en-US" dirty="0">
                <a:solidFill>
                  <a:prstClr val="black"/>
                </a:solidFill>
                <a:ea typeface="Times New Roman"/>
              </a:rPr>
              <a:t>Incorporation of many new project pictures throughout</a:t>
            </a:r>
          </a:p>
          <a:p>
            <a:pPr lvl="1">
              <a:buFont typeface="Arial" panose="020B0604020202020204" pitchFamily="34" charset="0"/>
              <a:buChar char="•"/>
            </a:pPr>
            <a:endParaRPr lang="en-US" b="1" dirty="0">
              <a:solidFill>
                <a:prstClr val="black"/>
              </a:solidFill>
              <a:ea typeface="Times New Roman"/>
            </a:endParaRPr>
          </a:p>
          <a:p>
            <a:pPr lvl="1"/>
            <a:endParaRPr lang="en-US" b="1" dirty="0">
              <a:solidFill>
                <a:prstClr val="black"/>
              </a:solidFill>
              <a:ea typeface="Times New Roman"/>
            </a:endParaRPr>
          </a:p>
          <a:p>
            <a:pPr lvl="1"/>
            <a:endParaRPr lang="en-US" b="1" dirty="0">
              <a:solidFill>
                <a:prstClr val="black"/>
              </a:solidFill>
              <a:ea typeface="Times New Roman"/>
            </a:endParaRPr>
          </a:p>
        </p:txBody>
      </p:sp>
      <p:sp>
        <p:nvSpPr>
          <p:cNvPr id="5"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ESM Trainings</a:t>
            </a:r>
          </a:p>
        </p:txBody>
      </p:sp>
      <p:sp>
        <p:nvSpPr>
          <p:cNvPr id="6" name="Rectangle 5"/>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814-865-5355</a:t>
            </a:r>
          </a:p>
        </p:txBody>
      </p:sp>
      <p:sp>
        <p:nvSpPr>
          <p:cNvPr id="2" name="AutoShape 2" descr="Image result for spotted lantern fly"/>
          <p:cNvSpPr>
            <a:spLocks noChangeAspect="1" noChangeArrowheads="1"/>
          </p:cNvSpPr>
          <p:nvPr/>
        </p:nvSpPr>
        <p:spPr bwMode="auto">
          <a:xfrm>
            <a:off x="-723900" y="382"/>
            <a:ext cx="1905000"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796981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6750</TotalTime>
  <Words>2147</Words>
  <Application>Microsoft Office PowerPoint</Application>
  <PresentationFormat>On-screen Show (4:3)</PresentationFormat>
  <Paragraphs>482</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Corradini, Kenneth Joseph</cp:lastModifiedBy>
  <cp:revision>340</cp:revision>
  <cp:lastPrinted>2019-03-06T13:11:38Z</cp:lastPrinted>
  <dcterms:created xsi:type="dcterms:W3CDTF">2014-11-06T15:11:44Z</dcterms:created>
  <dcterms:modified xsi:type="dcterms:W3CDTF">2019-03-06T15:38:58Z</dcterms:modified>
</cp:coreProperties>
</file>