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282" r:id="rId2"/>
    <p:sldId id="314" r:id="rId3"/>
    <p:sldId id="418" r:id="rId4"/>
    <p:sldId id="549" r:id="rId5"/>
    <p:sldId id="535" r:id="rId6"/>
    <p:sldId id="536" r:id="rId7"/>
    <p:sldId id="537" r:id="rId8"/>
    <p:sldId id="540" r:id="rId9"/>
    <p:sldId id="538" r:id="rId10"/>
    <p:sldId id="541" r:id="rId11"/>
    <p:sldId id="542" r:id="rId12"/>
    <p:sldId id="539" r:id="rId13"/>
    <p:sldId id="543" r:id="rId14"/>
    <p:sldId id="544" r:id="rId15"/>
    <p:sldId id="546" r:id="rId16"/>
    <p:sldId id="545" r:id="rId17"/>
    <p:sldId id="547" r:id="rId18"/>
    <p:sldId id="548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000000"/>
    <a:srgbClr val="99FF33"/>
    <a:srgbClr val="FFFFFF"/>
    <a:srgbClr val="003300"/>
    <a:srgbClr val="CCFFCC"/>
    <a:srgbClr val="7F7F7F"/>
    <a:srgbClr val="F7FFF8"/>
    <a:srgbClr val="F3FF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7" autoAdjust="0"/>
    <p:restoredTop sz="94705" autoAdjust="0"/>
  </p:normalViewPr>
  <p:slideViewPr>
    <p:cSldViewPr>
      <p:cViewPr>
        <p:scale>
          <a:sx n="66" d="100"/>
          <a:sy n="66" d="100"/>
        </p:scale>
        <p:origin x="-127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24F5857-3FA8-4C18-8214-2ADBBC6E27A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CDB9BA0-C508-42DF-84B2-CC93E6D76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62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C248D6AD-199A-4E66-B26C-336D6DEFD1C3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0A477BF-A8E4-4833-AF49-6E93FC1B5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98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6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55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082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544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69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84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808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54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498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60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62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62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35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74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33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12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44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60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4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12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53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6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3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5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07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24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30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77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tandgravelroad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kjc139@p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171" y="2493599"/>
            <a:ext cx="3058288" cy="1149323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68" y="76200"/>
            <a:ext cx="6977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Annual Summary Report</a:t>
            </a:r>
          </a:p>
          <a:p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Refresher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40293" y="4015494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682023" y="750143"/>
            <a:ext cx="3148909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button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4132" y="4656908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white"/>
                </a:solidFill>
              </a:rPr>
              <a:t>If you are reading this, then you are successfully seeing the webinar video. </a:t>
            </a:r>
            <a:r>
              <a:rPr lang="en-US" sz="2000" dirty="0" smtClean="0">
                <a:solidFill>
                  <a:prstClr val="white"/>
                </a:solidFill>
              </a:rPr>
              <a:t>In addition to audio on the webinar, we have opened a phone conference line to allow attendees to listen and ask questions directly: </a:t>
            </a:r>
            <a:r>
              <a:rPr lang="en-US" sz="2000" b="1" dirty="0" smtClean="0">
                <a:solidFill>
                  <a:prstClr val="white"/>
                </a:solidFill>
              </a:rPr>
              <a:t>866-823-7699.  </a:t>
            </a:r>
            <a:r>
              <a:rPr lang="en-US" sz="2000" dirty="0" smtClean="0">
                <a:solidFill>
                  <a:prstClr val="white"/>
                </a:solidFill>
              </a:rPr>
              <a:t>Please use either the webinar audio or conference line, but not both (will produce feedback).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10010" y="793726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63789" y="3821100"/>
            <a:ext cx="2667000" cy="8459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Use Chat box to ask Questions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592" y="1307273"/>
            <a:ext cx="24300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12/12/17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Starts at 10 am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EBBE"/>
              </a:clrFrom>
              <a:clrTo>
                <a:srgbClr val="FFEB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9956" y="1526540"/>
            <a:ext cx="5291334" cy="30843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8170" y="2493599"/>
            <a:ext cx="7438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D&amp;G </a:t>
            </a:r>
            <a:r>
              <a:rPr lang="en-US" sz="1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(2015)</a:t>
            </a:r>
            <a:r>
              <a:rPr lang="en-US" i="1" dirty="0" smtClean="0">
                <a:solidFill>
                  <a:srgbClr val="5C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solidFill>
                  <a:srgbClr val="5C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LVR </a:t>
            </a:r>
            <a:r>
              <a:rPr lang="en-US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(2015)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Contract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(as of 2/26/2016, </a:t>
            </a:r>
            <a:r>
              <a:rPr lang="en-US" sz="1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</a:t>
            </a:r>
            <a:r>
              <a:rPr lang="en-US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D&amp;G and LVR)</a:t>
            </a:r>
            <a:endParaRPr lang="en-US" sz="105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9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4" y="2042185"/>
            <a:ext cx="6086475" cy="330517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2.   Admin / Edu Spending: </a:t>
            </a:r>
          </a:p>
          <a:p>
            <a:pPr marL="0" indent="0">
              <a:buNone/>
            </a:pPr>
            <a:r>
              <a:rPr lang="en-US" b="1" smtClean="0">
                <a:solidFill>
                  <a:prstClr val="black"/>
                </a:solidFill>
                <a:ea typeface="Times New Roman"/>
              </a:rPr>
              <a:t>Enter </a:t>
            </a:r>
            <a:r>
              <a:rPr lang="en-US" b="1" smtClean="0">
                <a:solidFill>
                  <a:prstClr val="black"/>
                </a:solidFill>
                <a:ea typeface="Times New Roman"/>
              </a:rPr>
              <a:t>2017 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calendar year admin/</a:t>
            </a:r>
            <a:r>
              <a:rPr lang="en-US" b="1" dirty="0" err="1" smtClean="0">
                <a:solidFill>
                  <a:prstClr val="black"/>
                </a:solidFill>
                <a:ea typeface="Times New Roman"/>
              </a:rPr>
              <a:t>edu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spending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4" y="5383322"/>
            <a:ext cx="161198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GIS Screenshot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t="9661" r="31429" b="7245"/>
          <a:stretch/>
        </p:blipFill>
        <p:spPr>
          <a:xfrm>
            <a:off x="3838575" y="4909946"/>
            <a:ext cx="5257800" cy="1905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440216" y="4513719"/>
            <a:ext cx="1698285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rom ASR Guide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6846" y="2873178"/>
            <a:ext cx="231666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For both D&amp;G and LVR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514600" y="2514600"/>
            <a:ext cx="762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1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3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.   Generate ASR: 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ea typeface="Times New Roman"/>
              </a:rPr>
              <a:t>Generate report, and confirm numbers for D&amp;G and LVR spending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8200" y="2263884"/>
            <a:ext cx="8543925" cy="623887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9846" y="6553336"/>
            <a:ext cx="11468100" cy="53149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3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.   Generate ASR: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Generate report, and confirm numbers for D&amp;G and LVR spending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56220" y="1535248"/>
            <a:ext cx="161198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GIS Screenshot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2361544"/>
            <a:ext cx="1698285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rom ASR Guide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411200" y="745651"/>
            <a:ext cx="231666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For both D&amp;G and LVR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2648954" y="387073"/>
            <a:ext cx="762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8200" y="2263884"/>
            <a:ext cx="8543925" cy="623887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693" y="2743200"/>
            <a:ext cx="8764827" cy="406210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3591" y="317374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3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.   Generate ASR: </a:t>
            </a:r>
            <a:r>
              <a:rPr lang="en-US" sz="2000" b="1" dirty="0" smtClean="0">
                <a:solidFill>
                  <a:prstClr val="black"/>
                </a:solidFill>
                <a:ea typeface="Times New Roman"/>
              </a:rPr>
              <a:t>Generate report, and confirm numbers for D&amp;G and LVR spending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9295" y="885777"/>
            <a:ext cx="161198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GIS Screenshot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5401"/>
            <a:ext cx="7853116" cy="573443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180061" y="827902"/>
            <a:ext cx="231666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For both D&amp;G and LVR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96216" y="1197234"/>
            <a:ext cx="380384" cy="537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6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3591" y="317374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3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.   Generate ASR: </a:t>
            </a:r>
            <a:r>
              <a:rPr lang="en-US" sz="2000" b="1" dirty="0" smtClean="0">
                <a:solidFill>
                  <a:prstClr val="black"/>
                </a:solidFill>
                <a:ea typeface="Times New Roman"/>
              </a:rPr>
              <a:t>Generate report, and confirm numbers for D&amp;G and LVR spending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9295" y="827902"/>
            <a:ext cx="161198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GIS Screenshot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5401"/>
            <a:ext cx="7853116" cy="573443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180061" y="827902"/>
            <a:ext cx="231666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For both D&amp;G and LVR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96216" y="1197234"/>
            <a:ext cx="380384" cy="537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0" y="16002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362202" y="2895602"/>
            <a:ext cx="914398" cy="9703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63170" y="2895600"/>
            <a:ext cx="732630" cy="9991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000" y="3798951"/>
            <a:ext cx="4256879" cy="101566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Does that sound right?  3 D&amp;G active contracts for $161,804 and one project completed in 2016 for $14,167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6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3591" y="317374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3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.   Generate ASR: </a:t>
            </a:r>
            <a:r>
              <a:rPr lang="en-US" sz="2000" b="1" dirty="0" smtClean="0">
                <a:solidFill>
                  <a:prstClr val="black"/>
                </a:solidFill>
                <a:ea typeface="Times New Roman"/>
              </a:rPr>
              <a:t>Generate report, and confirm numbers for D&amp;G and LVR spending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9295" y="827902"/>
            <a:ext cx="161198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GIS Screenshot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5401"/>
            <a:ext cx="7853116" cy="573443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180061" y="827902"/>
            <a:ext cx="231666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For both D&amp;G and LVR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96216" y="1197234"/>
            <a:ext cx="380384" cy="537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0" y="16002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362202" y="2895602"/>
            <a:ext cx="914398" cy="9703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63170" y="2895600"/>
            <a:ext cx="732630" cy="9991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000" y="3798951"/>
            <a:ext cx="4256879" cy="101566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Does that sound right?  3 D&amp;G active contracts for $161,804 and one project completed in 2016 for $14,167</a:t>
            </a:r>
            <a:endParaRPr lang="en-US" sz="2000" b="1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6858001" y="2209800"/>
            <a:ext cx="486954" cy="5011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724467" y="1828800"/>
            <a:ext cx="124133" cy="8886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57106" y="2710934"/>
            <a:ext cx="1375698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ore details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9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3591" y="317374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3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.   Generate ASR: </a:t>
            </a:r>
            <a:r>
              <a:rPr lang="en-US" sz="2000" b="1" dirty="0" smtClean="0">
                <a:solidFill>
                  <a:prstClr val="black"/>
                </a:solidFill>
                <a:ea typeface="Times New Roman"/>
              </a:rPr>
              <a:t>Generate report, and confirm numbers for D&amp;G and LVR spending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9295" y="827902"/>
            <a:ext cx="161198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GIS Screenshot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5401"/>
            <a:ext cx="7853116" cy="573443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180061" y="827902"/>
            <a:ext cx="231666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For both D&amp;G and LVR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96216" y="1197234"/>
            <a:ext cx="380384" cy="537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0" y="16002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362202" y="2895602"/>
            <a:ext cx="914398" cy="9703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63170" y="2895600"/>
            <a:ext cx="732630" cy="9991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000" y="3798951"/>
            <a:ext cx="4256879" cy="101566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Does that sound right?  3 D&amp;G active contracts for $161,804 and one project completed in 2016 for $14,167</a:t>
            </a:r>
            <a:endParaRPr lang="en-US" sz="2000" b="1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6858001" y="2209800"/>
            <a:ext cx="486954" cy="5011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724467" y="1828800"/>
            <a:ext cx="124133" cy="8886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57106" y="2710934"/>
            <a:ext cx="1375698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ore details</a:t>
            </a:r>
            <a:endParaRPr lang="en-US" b="1" dirty="0"/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>
            <a:off x="857190" y="5181600"/>
            <a:ext cx="1352610" cy="12439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5181600"/>
            <a:ext cx="1714380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Spending Status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5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3591" y="317374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4.   Mark Report as Complete</a:t>
            </a:r>
            <a:endParaRPr lang="en-US" sz="2000" b="1" dirty="0" smtClean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6616" y="886850"/>
            <a:ext cx="161198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GIS Screenshot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5401"/>
            <a:ext cx="7853116" cy="573443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52800" y="4711855"/>
            <a:ext cx="666915" cy="12251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77198" y="4701239"/>
            <a:ext cx="3167470" cy="52322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Mark ASR Complete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4572000" y="16002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89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451309"/>
            <a:ext cx="82296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Annual Summary Reports due 1/15/18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Enter all contracted and completed projects (D&amp;G and LVR)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Enter annual Administrative and Educational spending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Generate Annual Summary Report and verify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Mark report as done in GIS, e-mail Ken.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ea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Help</a:t>
            </a:r>
            <a:endParaRPr lang="en-US" b="1" dirty="0">
              <a:solidFill>
                <a:srgbClr val="FF0000"/>
              </a:solidFill>
              <a:ea typeface="Times New Roman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ASR Guide: </a:t>
            </a:r>
            <a:r>
              <a:rPr lang="en-US" dirty="0" smtClean="0">
                <a:solidFill>
                  <a:prstClr val="black"/>
                </a:solidFill>
                <a:ea typeface="Times New Roman"/>
                <a:hlinkClick r:id="rId3"/>
              </a:rPr>
              <a:t>www.dirtandgravelroads.org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: General Resources, GIS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In-GIS help: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Contact Ken: </a:t>
            </a:r>
            <a:r>
              <a:rPr lang="en-US" dirty="0" smtClean="0">
                <a:solidFill>
                  <a:prstClr val="black"/>
                </a:solidFill>
                <a:ea typeface="Times New Roman"/>
                <a:hlinkClick r:id="rId4"/>
              </a:rPr>
              <a:t>kjc139@psu.edu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 814-865-6966</a:t>
            </a:r>
            <a:endParaRPr lang="en-US" dirty="0">
              <a:solidFill>
                <a:prstClr val="black"/>
              </a:solidFill>
              <a:ea typeface="Times New Roman"/>
            </a:endParaRPr>
          </a:p>
          <a:p>
            <a:pPr marL="971550" lvl="1" indent="-514350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19843" t="15842" r="5750" b="10231"/>
          <a:stretch/>
        </p:blipFill>
        <p:spPr>
          <a:xfrm>
            <a:off x="2971800" y="5057344"/>
            <a:ext cx="571501" cy="53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06484" y="5861628"/>
            <a:ext cx="3531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Live Demo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07720"/>
            <a:ext cx="370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Participant phone lines will be muted until after initial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9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6236">
            <a:off x="6433622" y="3125784"/>
            <a:ext cx="2744654" cy="35229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57200" y="502280"/>
            <a:ext cx="8229600" cy="391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  <a:ea typeface="Times New Roman"/>
              </a:rPr>
              <a:t>Purpose: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a typeface="Times New Roman"/>
              </a:rPr>
              <a:t>Provide Conservation Districts with a “refresher” on completing the DGLVR Annual Summary Report, due 1/15/2018.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1413" y="2917658"/>
            <a:ext cx="8229600" cy="391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rgbClr val="FFFF00"/>
                </a:solidFill>
                <a:ea typeface="Times New Roman"/>
              </a:rPr>
              <a:t>Download:</a:t>
            </a:r>
          </a:p>
          <a:p>
            <a:pPr lvl="1">
              <a:buFontTx/>
              <a:buChar char="-"/>
            </a:pPr>
            <a:r>
              <a:rPr lang="en-US" b="1" dirty="0" smtClean="0">
                <a:solidFill>
                  <a:srgbClr val="FFFF00"/>
                </a:solidFill>
                <a:ea typeface="Times New Roman"/>
              </a:rPr>
              <a:t>Annual Summary </a:t>
            </a:r>
            <a:br>
              <a:rPr lang="en-US" b="1" dirty="0" smtClean="0">
                <a:solidFill>
                  <a:srgbClr val="FFFF00"/>
                </a:solidFill>
                <a:ea typeface="Times New Roman"/>
              </a:rPr>
            </a:br>
            <a:r>
              <a:rPr lang="en-US" b="1" dirty="0" smtClean="0">
                <a:solidFill>
                  <a:srgbClr val="FFFF00"/>
                </a:solidFill>
                <a:ea typeface="Times New Roman"/>
              </a:rPr>
              <a:t>Report Guide </a:t>
            </a:r>
            <a:endParaRPr lang="en-US" dirty="0" smtClean="0">
              <a:solidFill>
                <a:prstClr val="white"/>
              </a:solidFill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8679">
            <a:off x="4114800" y="3128997"/>
            <a:ext cx="2743200" cy="35209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271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57200" y="502280"/>
            <a:ext cx="8229600" cy="391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rgbClr val="FFFF00"/>
                </a:solidFill>
                <a:ea typeface="Times New Roman"/>
              </a:rPr>
              <a:t>Agenda: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a typeface="Times New Roman"/>
              </a:rPr>
              <a:t>Review of Annual Report Steps, with reference to guide and GIS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white"/>
              </a:solidFill>
              <a:ea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a typeface="Times New Roman"/>
              </a:rPr>
              <a:t>GIS Demo of ASR steps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Annual Summary Reports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0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488202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Annual Summary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Due from CD January 15, 2018.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Summarize projects and spending through 2017.</a:t>
            </a:r>
            <a:endParaRPr lang="en-US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" y="2464103"/>
            <a:ext cx="8229600" cy="352889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0908" y="2426825"/>
            <a:ext cx="1698285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rom ASR Guide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0686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Annual Summary Report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Enter all contracted and completed projects (D&amp;G and LVR)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Enter annual Administrative and Educational spending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Generate Annual Summary Report and verify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ea typeface="Times New Roman"/>
              </a:rPr>
              <a:t>Mark report as done in GIS, e-mail Ken.</a:t>
            </a:r>
            <a:endParaRPr lang="en-US" dirty="0">
              <a:solidFill>
                <a:prstClr val="black"/>
              </a:solidFill>
              <a:ea typeface="Times New Roman"/>
            </a:endParaRPr>
          </a:p>
          <a:p>
            <a:endParaRPr lang="en-US" b="1" dirty="0" smtClean="0">
              <a:solidFill>
                <a:srgbClr val="FF0000"/>
              </a:solidFill>
              <a:ea typeface="Times New Roman"/>
            </a:endParaRP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4502013"/>
            <a:ext cx="8915400" cy="142930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7939" y="4471098"/>
            <a:ext cx="1698285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rom ASR Guide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3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Project Data Entry: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Enter all </a:t>
            </a: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contracted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and </a:t>
            </a: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completed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D&amp;G and LVR projects.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9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Project Data Entry: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Enter all </a:t>
            </a: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contracted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and </a:t>
            </a:r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completed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D&amp;G and LVR projects.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b="12880"/>
          <a:stretch/>
        </p:blipFill>
        <p:spPr>
          <a:xfrm>
            <a:off x="5484761" y="2640105"/>
            <a:ext cx="7850239" cy="482692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454756" y="2237194"/>
            <a:ext cx="1698285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rom ASR Guide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32291" r="49584" b="32963"/>
          <a:stretch/>
        </p:blipFill>
        <p:spPr>
          <a:xfrm>
            <a:off x="-609601" y="2633596"/>
            <a:ext cx="5841357" cy="607635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l="19843" t="15842" r="5750" b="10231"/>
          <a:stretch/>
        </p:blipFill>
        <p:spPr>
          <a:xfrm>
            <a:off x="4237016" y="4245522"/>
            <a:ext cx="840960" cy="78489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642772" y="2233660"/>
            <a:ext cx="161198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GIS Screenshot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8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2.   Admin / Edu Spending: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Enter 2017 calendar year admin/</a:t>
            </a:r>
            <a:r>
              <a:rPr lang="en-US" b="1" dirty="0" err="1" smtClean="0">
                <a:solidFill>
                  <a:prstClr val="black"/>
                </a:solidFill>
                <a:ea typeface="Times New Roman"/>
              </a:rPr>
              <a:t>edu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spending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14" y="6291726"/>
            <a:ext cx="36422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For assistance, call: 814-865-5355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DGLVR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953000" y="-56138"/>
            <a:ext cx="4244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latin typeface="Arial" pitchFamily="34" charset="0"/>
              </a:rPr>
              <a:t>Annual Summary Reports</a:t>
            </a:r>
            <a:endParaRPr lang="en-US" sz="2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5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942</Words>
  <Application>Microsoft Office PowerPoint</Application>
  <PresentationFormat>On-screen Show (4:3)</PresentationFormat>
  <Paragraphs>178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Manual</dc:title>
  <dc:creator>Steve Bloser</dc:creator>
  <cp:lastModifiedBy>PITAD</cp:lastModifiedBy>
  <cp:revision>190</cp:revision>
  <cp:lastPrinted>2015-03-13T13:48:12Z</cp:lastPrinted>
  <dcterms:created xsi:type="dcterms:W3CDTF">2014-11-06T15:11:44Z</dcterms:created>
  <dcterms:modified xsi:type="dcterms:W3CDTF">2017-12-12T15:55:08Z</dcterms:modified>
</cp:coreProperties>
</file>