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58" r:id="rId5"/>
    <p:sldId id="259" r:id="rId6"/>
    <p:sldId id="260" r:id="rId7"/>
    <p:sldId id="267" r:id="rId8"/>
    <p:sldId id="261" r:id="rId9"/>
    <p:sldId id="262" r:id="rId10"/>
    <p:sldId id="263" r:id="rId11"/>
    <p:sldId id="268" r:id="rId12"/>
    <p:sldId id="269" r:id="rId13"/>
    <p:sldId id="274" r:id="rId14"/>
    <p:sldId id="275" r:id="rId15"/>
    <p:sldId id="270" r:id="rId16"/>
    <p:sldId id="271" r:id="rId17"/>
    <p:sldId id="280" r:id="rId18"/>
    <p:sldId id="281" r:id="rId19"/>
    <p:sldId id="272" r:id="rId20"/>
    <p:sldId id="273" r:id="rId21"/>
    <p:sldId id="276" r:id="rId22"/>
    <p:sldId id="277" r:id="rId23"/>
    <p:sldId id="279" r:id="rId24"/>
    <p:sldId id="278" r:id="rId25"/>
    <p:sldId id="282" r:id="rId26"/>
    <p:sldId id="300" r:id="rId27"/>
    <p:sldId id="301" r:id="rId28"/>
    <p:sldId id="286" r:id="rId29"/>
    <p:sldId id="287" r:id="rId30"/>
    <p:sldId id="283" r:id="rId31"/>
    <p:sldId id="289" r:id="rId32"/>
    <p:sldId id="290" r:id="rId33"/>
    <p:sldId id="291" r:id="rId34"/>
    <p:sldId id="292" r:id="rId35"/>
    <p:sldId id="298" r:id="rId36"/>
    <p:sldId id="299" r:id="rId37"/>
    <p:sldId id="297"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04F"/>
    <a:srgbClr val="003A7A"/>
    <a:srgbClr val="41B74C"/>
    <a:srgbClr val="00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76"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My_Documents\Annual_summary_reports\2020_ASR\ANNUAL_SUMMARY_2_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My_Documents\Annual_summary_reports\2020_ASR\ANNUAL_SUMMARY_2_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baseline="0">
                <a:solidFill>
                  <a:sysClr val="windowText" lastClr="000000"/>
                </a:solidFill>
              </a:rPr>
              <a:t>In-Kind Contributions per Year</a:t>
            </a:r>
            <a:endParaRPr lang="en-US" sz="1600" b="1">
              <a:solidFill>
                <a:sysClr val="windowText" lastClr="000000"/>
              </a:solidFill>
            </a:endParaRPr>
          </a:p>
        </c:rich>
      </c:tx>
      <c:layout>
        <c:manualLayout>
          <c:xMode val="edge"/>
          <c:yMode val="edge"/>
          <c:x val="0.19369263506836412"/>
          <c:y val="1.46017678847080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841012459442231"/>
          <c:y val="0.12401788840414101"/>
          <c:w val="0.80578713028475157"/>
          <c:h val="0.75460970141250794"/>
        </c:manualLayout>
      </c:layout>
      <c:scatterChart>
        <c:scatterStyle val="smoothMarker"/>
        <c:varyColors val="0"/>
        <c:ser>
          <c:idx val="0"/>
          <c:order val="0"/>
          <c:tx>
            <c:v>DnG</c:v>
          </c:tx>
          <c:spPr>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c:spPr>
          <c:marker>
            <c:symbol val="circle"/>
            <c:size val="5"/>
            <c:spPr>
              <a:solidFill>
                <a:schemeClr val="accent6">
                  <a:lumMod val="50000"/>
                </a:schemeClr>
              </a:solidFill>
              <a:ln w="28575" cap="flat" cmpd="sng" algn="ctr">
                <a:solidFill>
                  <a:schemeClr val="accent6">
                    <a:lumMod val="50000"/>
                  </a:schemeClr>
                </a:solidFill>
                <a:prstDash val="solid"/>
                <a:miter lim="800000"/>
              </a:ln>
              <a:effectLst>
                <a:outerShdw blurRad="50800" dist="38100" dir="2700000" algn="tl" rotWithShape="0">
                  <a:prstClr val="black">
                    <a:alpha val="40000"/>
                  </a:prstClr>
                </a:outerShdw>
              </a:effectLst>
            </c:spPr>
          </c:marker>
          <c:dLbls>
            <c:dLbl>
              <c:idx val="0"/>
              <c:tx>
                <c:rich>
                  <a:bodyPr/>
                  <a:lstStyle/>
                  <a:p>
                    <a:fld id="{3C2F7573-24FD-4E8D-91DE-643D5F063887}"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E8-43F1-BDC7-7FC6470717E1}"/>
                </c:ext>
              </c:extLst>
            </c:dLbl>
            <c:dLbl>
              <c:idx val="1"/>
              <c:tx>
                <c:rich>
                  <a:bodyPr/>
                  <a:lstStyle/>
                  <a:p>
                    <a:fld id="{8231140C-DB8C-45EB-8E75-72DE39E7713A}"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E8-43F1-BDC7-7FC6470717E1}"/>
                </c:ext>
              </c:extLst>
            </c:dLbl>
            <c:dLbl>
              <c:idx val="2"/>
              <c:tx>
                <c:rich>
                  <a:bodyPr/>
                  <a:lstStyle/>
                  <a:p>
                    <a:fld id="{5F1096C2-FCCC-4173-98B8-F40D5B0B16D1}"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E8-43F1-BDC7-7FC6470717E1}"/>
                </c:ext>
              </c:extLst>
            </c:dLbl>
            <c:dLbl>
              <c:idx val="3"/>
              <c:tx>
                <c:rich>
                  <a:bodyPr/>
                  <a:lstStyle/>
                  <a:p>
                    <a:fld id="{CA693939-4B31-4B5D-A1FD-4A50054FD493}"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E8-43F1-BDC7-7FC6470717E1}"/>
                </c:ext>
              </c:extLst>
            </c:dLbl>
            <c:dLbl>
              <c:idx val="4"/>
              <c:tx>
                <c:rich>
                  <a:bodyPr/>
                  <a:lstStyle/>
                  <a:p>
                    <a:fld id="{D7E4B855-602A-4A4F-963F-6154167575C3}"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E8-43F1-BDC7-7FC6470717E1}"/>
                </c:ext>
              </c:extLst>
            </c:dLbl>
            <c:dLbl>
              <c:idx val="15"/>
              <c:layout>
                <c:manualLayout>
                  <c:x val="-1.2543712270478976E-2"/>
                  <c:y val="2.9092845181818375E-2"/>
                </c:manualLayout>
              </c:layout>
              <c:tx>
                <c:rich>
                  <a:bodyPr/>
                  <a:lstStyle/>
                  <a:p>
                    <a:fld id="{9D4CC3EB-447C-4273-A42A-AE7F77083B10}" type="YVALUE">
                      <a:rPr lang="en-US"/>
                      <a:pPr/>
                      <a:t>[Y VALUE]</a:t>
                    </a:fld>
                    <a:r>
                      <a:rPr lang="en-US"/>
                      <a:t> M</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E8-43F1-BDC7-7FC6470717E1}"/>
                </c:ext>
              </c:extLst>
            </c:dLbl>
            <c:dLbl>
              <c:idx val="16"/>
              <c:tx>
                <c:rich>
                  <a:bodyPr/>
                  <a:lstStyle/>
                  <a:p>
                    <a:fld id="{E21C85A3-125C-44B5-9BE2-632BE133B06E}"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CE8-43F1-BDC7-7FC6470717E1}"/>
                </c:ext>
              </c:extLst>
            </c:dLbl>
            <c:dLbl>
              <c:idx val="17"/>
              <c:tx>
                <c:rich>
                  <a:bodyPr/>
                  <a:lstStyle/>
                  <a:p>
                    <a:fld id="{91185A9A-C940-426C-900B-D51EC343DCE2}"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E8-43F1-BDC7-7FC6470717E1}"/>
                </c:ext>
              </c:extLst>
            </c:dLbl>
            <c:dLbl>
              <c:idx val="18"/>
              <c:tx>
                <c:rich>
                  <a:bodyPr/>
                  <a:lstStyle/>
                  <a:p>
                    <a:fld id="{C503D355-D9F2-4D22-A101-AFD771E39E47}"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CE8-43F1-BDC7-7FC6470717E1}"/>
                </c:ext>
              </c:extLst>
            </c:dLbl>
            <c:dLbl>
              <c:idx val="19"/>
              <c:layout>
                <c:manualLayout>
                  <c:x val="-5.5612253198531206E-2"/>
                  <c:y val="-2.4678904326508839E-2"/>
                </c:manualLayout>
              </c:layout>
              <c:tx>
                <c:rich>
                  <a:bodyPr/>
                  <a:lstStyle/>
                  <a:p>
                    <a:fld id="{955DA046-2EB5-49C1-863D-29512F0F4C53}" type="YVALUE">
                      <a:rPr lang="en-US"/>
                      <a:pPr/>
                      <a:t>[Y VALUE]</a:t>
                    </a:fld>
                    <a:r>
                      <a:rPr lang="en-US"/>
                      <a:t> M</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E8-43F1-BDC7-7FC6470717E1}"/>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Completed!$J$5847:$J$5852</c:f>
              <c:numCache>
                <c:formatCode>General</c:formatCode>
                <c:ptCount val="6"/>
                <c:pt idx="0">
                  <c:v>2015</c:v>
                </c:pt>
                <c:pt idx="1">
                  <c:v>2016</c:v>
                </c:pt>
                <c:pt idx="2">
                  <c:v>2017</c:v>
                </c:pt>
                <c:pt idx="3">
                  <c:v>2018</c:v>
                </c:pt>
                <c:pt idx="4">
                  <c:v>2019</c:v>
                </c:pt>
                <c:pt idx="5">
                  <c:v>2020</c:v>
                </c:pt>
              </c:numCache>
            </c:numRef>
          </c:xVal>
          <c:yVal>
            <c:numRef>
              <c:f>Completed!$M$5847:$M$5852</c:f>
              <c:numCache>
                <c:formatCode>_("$"* #,##0_);_("$"* \(#,##0\);_("$"* "-"??_);_(@_)</c:formatCode>
                <c:ptCount val="6"/>
                <c:pt idx="0">
                  <c:v>3193420.870000001</c:v>
                </c:pt>
                <c:pt idx="1">
                  <c:v>4406887.330000001</c:v>
                </c:pt>
                <c:pt idx="2">
                  <c:v>5759941.6900000004</c:v>
                </c:pt>
                <c:pt idx="3">
                  <c:v>3989822.4999999986</c:v>
                </c:pt>
                <c:pt idx="4">
                  <c:v>6132100.3200000003</c:v>
                </c:pt>
                <c:pt idx="5">
                  <c:v>5086801.57</c:v>
                </c:pt>
              </c:numCache>
            </c:numRef>
          </c:yVal>
          <c:smooth val="1"/>
          <c:extLst>
            <c:ext xmlns:c16="http://schemas.microsoft.com/office/drawing/2014/chart" uri="{C3380CC4-5D6E-409C-BE32-E72D297353CC}">
              <c16:uniqueId val="{0000000A-DCE8-43F1-BDC7-7FC6470717E1}"/>
            </c:ext>
          </c:extLst>
        </c:ser>
        <c:ser>
          <c:idx val="1"/>
          <c:order val="1"/>
          <c:tx>
            <c:strRef>
              <c:f>Completed!$H$5856</c:f>
              <c:strCache>
                <c:ptCount val="1"/>
                <c:pt idx="0">
                  <c:v>LVR</c:v>
                </c:pt>
              </c:strCache>
            </c:strRef>
          </c:tx>
          <c:spPr>
            <a:ln w="28575" cap="flat" cmpd="sng" algn="ctr">
              <a:solidFill>
                <a:schemeClr val="accent1">
                  <a:lumMod val="75000"/>
                </a:schemeClr>
              </a:solidFill>
              <a:prstDash val="solid"/>
              <a:miter lim="800000"/>
            </a:ln>
            <a:effectLst>
              <a:outerShdw blurRad="50800" dist="38100" dir="2700000" algn="tl" rotWithShape="0">
                <a:prstClr val="black">
                  <a:alpha val="40000"/>
                </a:prstClr>
              </a:outerShdw>
            </a:effectLst>
          </c:spPr>
          <c:marker>
            <c:symbol val="circle"/>
            <c:size val="5"/>
            <c:spPr>
              <a:solidFill>
                <a:schemeClr val="accent1">
                  <a:lumMod val="5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c:spPr>
          </c:marker>
          <c:dLbls>
            <c:dLbl>
              <c:idx val="0"/>
              <c:layout>
                <c:manualLayout>
                  <c:x val="-1.5335845227013601E-2"/>
                  <c:y val="2.9092845181818375E-2"/>
                </c:manualLayout>
              </c:layout>
              <c:tx>
                <c:rich>
                  <a:bodyPr/>
                  <a:lstStyle/>
                  <a:p>
                    <a:fld id="{4CE038E7-6FB9-4FAC-94EC-85386E263FFA}" type="YVALUE">
                      <a:rPr lang="en-US"/>
                      <a:pPr/>
                      <a:t>[Y VALUE]</a:t>
                    </a:fld>
                    <a:r>
                      <a:rPr lang="en-US"/>
                      <a:t> M</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CE8-43F1-BDC7-7FC6470717E1}"/>
                </c:ext>
              </c:extLst>
            </c:dLbl>
            <c:dLbl>
              <c:idx val="1"/>
              <c:tx>
                <c:rich>
                  <a:bodyPr/>
                  <a:lstStyle/>
                  <a:p>
                    <a:fld id="{739458F2-7460-4691-9D54-2C447F8A5BAC}"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CE8-43F1-BDC7-7FC6470717E1}"/>
                </c:ext>
              </c:extLst>
            </c:dLbl>
            <c:dLbl>
              <c:idx val="2"/>
              <c:tx>
                <c:rich>
                  <a:bodyPr/>
                  <a:lstStyle/>
                  <a:p>
                    <a:fld id="{0F7792DC-5A67-4C8D-9CA4-4CB233E15D5D}"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CE8-43F1-BDC7-7FC6470717E1}"/>
                </c:ext>
              </c:extLst>
            </c:dLbl>
            <c:dLbl>
              <c:idx val="3"/>
              <c:tx>
                <c:rich>
                  <a:bodyPr/>
                  <a:lstStyle/>
                  <a:p>
                    <a:fld id="{0659D88E-41FF-4A4E-93D2-48C50B027A29}" type="YVALUE">
                      <a:rPr lang="en-US"/>
                      <a:pPr/>
                      <a:t>[Y VALUE]</a:t>
                    </a:fld>
                    <a:r>
                      <a:rPr lang="en-US"/>
                      <a:t> M</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CE8-43F1-BDC7-7FC6470717E1}"/>
                </c:ext>
              </c:extLst>
            </c:dLbl>
            <c:dLbl>
              <c:idx val="4"/>
              <c:layout>
                <c:manualLayout>
                  <c:x val="-5.2820120241996477E-2"/>
                  <c:y val="-2.0197925200814985E-2"/>
                </c:manualLayout>
              </c:layout>
              <c:tx>
                <c:rich>
                  <a:bodyPr/>
                  <a:lstStyle/>
                  <a:p>
                    <a:fld id="{F4D7C55F-4E8E-45E9-B8AF-7B8EFE4AD936}" type="YVALUE">
                      <a:rPr lang="en-US"/>
                      <a:pPr/>
                      <a:t>[Y VALUE]</a:t>
                    </a:fld>
                    <a:r>
                      <a:rPr lang="en-US"/>
                      <a:t> M</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CE8-43F1-BDC7-7FC6470717E1}"/>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Completed!$J$5857:$J$5862</c:f>
              <c:numCache>
                <c:formatCode>General</c:formatCode>
                <c:ptCount val="6"/>
                <c:pt idx="0">
                  <c:v>2015</c:v>
                </c:pt>
                <c:pt idx="1">
                  <c:v>2016</c:v>
                </c:pt>
                <c:pt idx="2">
                  <c:v>2017</c:v>
                </c:pt>
                <c:pt idx="3">
                  <c:v>2018</c:v>
                </c:pt>
                <c:pt idx="4">
                  <c:v>2019</c:v>
                </c:pt>
                <c:pt idx="5">
                  <c:v>2020</c:v>
                </c:pt>
              </c:numCache>
            </c:numRef>
          </c:xVal>
          <c:yVal>
            <c:numRef>
              <c:f>Completed!$M$5857:$M$5862</c:f>
              <c:numCache>
                <c:formatCode>_("$"* #,##0_);_("$"* \(#,##0\);_("$"* "-"??_);_(@_)</c:formatCode>
                <c:ptCount val="6"/>
                <c:pt idx="0">
                  <c:v>1740162.1500000001</c:v>
                </c:pt>
                <c:pt idx="1">
                  <c:v>1895296.3800000001</c:v>
                </c:pt>
                <c:pt idx="2">
                  <c:v>3787100.4800000004</c:v>
                </c:pt>
                <c:pt idx="3">
                  <c:v>3855703.1600000015</c:v>
                </c:pt>
                <c:pt idx="4">
                  <c:v>4911316.8000000007</c:v>
                </c:pt>
                <c:pt idx="5">
                  <c:v>2642476.3199999998</c:v>
                </c:pt>
              </c:numCache>
            </c:numRef>
          </c:yVal>
          <c:smooth val="1"/>
          <c:extLst>
            <c:ext xmlns:c16="http://schemas.microsoft.com/office/drawing/2014/chart" uri="{C3380CC4-5D6E-409C-BE32-E72D297353CC}">
              <c16:uniqueId val="{00000010-DCE8-43F1-BDC7-7FC6470717E1}"/>
            </c:ext>
          </c:extLst>
        </c:ser>
        <c:dLbls>
          <c:showLegendKey val="0"/>
          <c:showVal val="0"/>
          <c:showCatName val="0"/>
          <c:showSerName val="0"/>
          <c:showPercent val="0"/>
          <c:showBubbleSize val="0"/>
        </c:dLbls>
        <c:axId val="261843344"/>
        <c:axId val="261843736"/>
      </c:scatterChart>
      <c:valAx>
        <c:axId val="261843344"/>
        <c:scaling>
          <c:orientation val="minMax"/>
          <c:max val="2020"/>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1843736"/>
        <c:crosses val="autoZero"/>
        <c:crossBetween val="midCat"/>
        <c:majorUnit val="1"/>
      </c:valAx>
      <c:valAx>
        <c:axId val="2618437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61843344"/>
        <c:crosses val="autoZero"/>
        <c:crossBetween val="midCat"/>
        <c:dispUnits>
          <c:builtInUnit val="millions"/>
          <c:dispUnitsLbl>
            <c:layout>
              <c:manualLayout>
                <c:xMode val="edge"/>
                <c:yMode val="edge"/>
                <c:x val="0"/>
                <c:y val="0.31088701286803216"/>
              </c:manualLayout>
            </c:layout>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ispUnitsLbl>
        </c:dispUnits>
      </c:valAx>
      <c:spPr>
        <a:solidFill>
          <a:schemeClr val="bg1"/>
        </a:solidFill>
        <a:ln>
          <a:noFill/>
        </a:ln>
        <a:effectLst/>
      </c:spPr>
    </c:plotArea>
    <c:plotVisOnly val="1"/>
    <c:dispBlanksAs val="gap"/>
    <c:showDLblsOverMax val="0"/>
  </c:chart>
  <c:spPr>
    <a:solidFill>
      <a:schemeClr val="accent6">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baseline="0">
                <a:solidFill>
                  <a:sysClr val="windowText" lastClr="000000"/>
                </a:solidFill>
              </a:rPr>
              <a:t>In-Kind % ($ per grant $)</a:t>
            </a:r>
            <a:endParaRPr lang="en-US" sz="1600" b="1">
              <a:solidFill>
                <a:sysClr val="windowText" lastClr="000000"/>
              </a:solidFill>
            </a:endParaRPr>
          </a:p>
        </c:rich>
      </c:tx>
      <c:layout>
        <c:manualLayout>
          <c:xMode val="edge"/>
          <c:yMode val="edge"/>
          <c:x val="0.26798592284432537"/>
          <c:y val="5.8150751943470162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841012459442231"/>
          <c:y val="0.12401788840414101"/>
          <c:w val="0.80578713028475157"/>
          <c:h val="0.75460970141250794"/>
        </c:manualLayout>
      </c:layout>
      <c:scatterChart>
        <c:scatterStyle val="smoothMarker"/>
        <c:varyColors val="0"/>
        <c:ser>
          <c:idx val="0"/>
          <c:order val="0"/>
          <c:tx>
            <c:v>DnG</c:v>
          </c:tx>
          <c:spPr>
            <a:ln w="28575" cap="flat" cmpd="sng" algn="ctr">
              <a:solidFill>
                <a:schemeClr val="accent6">
                  <a:lumMod val="75000"/>
                </a:schemeClr>
              </a:solidFill>
              <a:prstDash val="solid"/>
              <a:miter lim="800000"/>
            </a:ln>
            <a:effectLst/>
          </c:spPr>
          <c:marker>
            <c:symbol val="circle"/>
            <c:size val="5"/>
            <c:spPr>
              <a:solidFill>
                <a:schemeClr val="accent6">
                  <a:lumMod val="50000"/>
                </a:schemeClr>
              </a:solidFill>
              <a:ln w="28575" cap="flat" cmpd="sng" algn="ctr">
                <a:solidFill>
                  <a:schemeClr val="accent6">
                    <a:lumMod val="50000"/>
                  </a:schemeClr>
                </a:solidFill>
                <a:prstDash val="solid"/>
                <a:miter lim="800000"/>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Completed!$J$5847:$J$5852</c:f>
              <c:numCache>
                <c:formatCode>General</c:formatCode>
                <c:ptCount val="6"/>
                <c:pt idx="0">
                  <c:v>2015</c:v>
                </c:pt>
                <c:pt idx="1">
                  <c:v>2016</c:v>
                </c:pt>
                <c:pt idx="2">
                  <c:v>2017</c:v>
                </c:pt>
                <c:pt idx="3">
                  <c:v>2018</c:v>
                </c:pt>
                <c:pt idx="4">
                  <c:v>2019</c:v>
                </c:pt>
                <c:pt idx="5">
                  <c:v>2020</c:v>
                </c:pt>
              </c:numCache>
            </c:numRef>
          </c:xVal>
          <c:yVal>
            <c:numRef>
              <c:f>Completed!$N$5847:$N$5852</c:f>
              <c:numCache>
                <c:formatCode>0%</c:formatCode>
                <c:ptCount val="6"/>
                <c:pt idx="0">
                  <c:v>0.41852047468163045</c:v>
                </c:pt>
                <c:pt idx="1">
                  <c:v>0.32206281848036611</c:v>
                </c:pt>
                <c:pt idx="2">
                  <c:v>0.36669665127579198</c:v>
                </c:pt>
                <c:pt idx="3">
                  <c:v>0.26010021447377135</c:v>
                </c:pt>
                <c:pt idx="4">
                  <c:v>0.28673894678313422</c:v>
                </c:pt>
                <c:pt idx="5">
                  <c:v>0.30782206195679834</c:v>
                </c:pt>
              </c:numCache>
            </c:numRef>
          </c:yVal>
          <c:smooth val="1"/>
          <c:extLst>
            <c:ext xmlns:c16="http://schemas.microsoft.com/office/drawing/2014/chart" uri="{C3380CC4-5D6E-409C-BE32-E72D297353CC}">
              <c16:uniqueId val="{00000000-3401-4A11-BFFA-8F505A45323C}"/>
            </c:ext>
          </c:extLst>
        </c:ser>
        <c:ser>
          <c:idx val="1"/>
          <c:order val="1"/>
          <c:tx>
            <c:v>LVR</c:v>
          </c:tx>
          <c:spPr>
            <a:ln w="28575" cap="flat" cmpd="sng" algn="ctr">
              <a:solidFill>
                <a:schemeClr val="accent1">
                  <a:lumMod val="75000"/>
                </a:schemeClr>
              </a:solidFill>
              <a:prstDash val="solid"/>
              <a:miter lim="800000"/>
            </a:ln>
            <a:effectLst/>
          </c:spPr>
          <c:marker>
            <c:symbol val="circle"/>
            <c:size val="5"/>
            <c:spPr>
              <a:solidFill>
                <a:schemeClr val="accent1">
                  <a:lumMod val="50000"/>
                </a:schemeClr>
              </a:solidFill>
              <a:ln w="28575" cap="flat" cmpd="sng" algn="ctr">
                <a:solidFill>
                  <a:schemeClr val="accent1">
                    <a:lumMod val="50000"/>
                  </a:schemeClr>
                </a:solidFill>
                <a:prstDash val="solid"/>
                <a:miter lim="800000"/>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Completed!$J$5847:$J$5852</c:f>
              <c:numCache>
                <c:formatCode>General</c:formatCode>
                <c:ptCount val="6"/>
                <c:pt idx="0">
                  <c:v>2015</c:v>
                </c:pt>
                <c:pt idx="1">
                  <c:v>2016</c:v>
                </c:pt>
                <c:pt idx="2">
                  <c:v>2017</c:v>
                </c:pt>
                <c:pt idx="3">
                  <c:v>2018</c:v>
                </c:pt>
                <c:pt idx="4">
                  <c:v>2019</c:v>
                </c:pt>
                <c:pt idx="5">
                  <c:v>2020</c:v>
                </c:pt>
              </c:numCache>
            </c:numRef>
          </c:xVal>
          <c:yVal>
            <c:numRef>
              <c:f>Completed!$N$5857:$N$5862</c:f>
              <c:numCache>
                <c:formatCode>0%</c:formatCode>
                <c:ptCount val="6"/>
                <c:pt idx="0">
                  <c:v>1.0615456979589375</c:v>
                </c:pt>
                <c:pt idx="1">
                  <c:v>0.49934568149350989</c:v>
                </c:pt>
                <c:pt idx="2">
                  <c:v>0.67207530070485599</c:v>
                </c:pt>
                <c:pt idx="3">
                  <c:v>0.54192222922163724</c:v>
                </c:pt>
                <c:pt idx="4">
                  <c:v>0.49036223545367169</c:v>
                </c:pt>
                <c:pt idx="5">
                  <c:v>0.42607978449241213</c:v>
                </c:pt>
              </c:numCache>
            </c:numRef>
          </c:yVal>
          <c:smooth val="1"/>
          <c:extLst>
            <c:ext xmlns:c16="http://schemas.microsoft.com/office/drawing/2014/chart" uri="{C3380CC4-5D6E-409C-BE32-E72D297353CC}">
              <c16:uniqueId val="{00000001-3401-4A11-BFFA-8F505A45323C}"/>
            </c:ext>
          </c:extLst>
        </c:ser>
        <c:dLbls>
          <c:showLegendKey val="0"/>
          <c:showVal val="0"/>
          <c:showCatName val="0"/>
          <c:showSerName val="0"/>
          <c:showPercent val="0"/>
          <c:showBubbleSize val="0"/>
        </c:dLbls>
        <c:axId val="261843344"/>
        <c:axId val="261843736"/>
      </c:scatterChart>
      <c:valAx>
        <c:axId val="261843344"/>
        <c:scaling>
          <c:orientation val="minMax"/>
          <c:max val="2020"/>
          <c:min val="20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1843736"/>
        <c:crosses val="autoZero"/>
        <c:crossBetween val="midCat"/>
        <c:majorUnit val="1"/>
      </c:valAx>
      <c:valAx>
        <c:axId val="2618437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61843344"/>
        <c:crosses val="autoZero"/>
        <c:crossBetween val="midCat"/>
      </c:valAx>
      <c:spPr>
        <a:solidFill>
          <a:schemeClr val="bg1"/>
        </a:solidFill>
        <a:ln>
          <a:noFill/>
        </a:ln>
        <a:effectLst/>
      </c:spPr>
    </c:plotArea>
    <c:plotVisOnly val="1"/>
    <c:dispBlanksAs val="gap"/>
    <c:showDLblsOverMax val="0"/>
  </c:chart>
  <c:spPr>
    <a:solidFill>
      <a:schemeClr val="accent6">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3/11/2021</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3/11/2021</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24.jpe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6.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27.jpe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6.sv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12"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6.sv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14.jpeg"/><Relationship Id="rId12"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6.sv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28.jpe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6.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2.png"/><Relationship Id="rId11" Type="http://schemas.openxmlformats.org/officeDocument/2006/relationships/image" Target="../media/image35.pn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2.png"/><Relationship Id="rId11" Type="http://schemas.openxmlformats.org/officeDocument/2006/relationships/image" Target="../media/image37.pn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42.jpeg"/><Relationship Id="rId3" Type="http://schemas.openxmlformats.org/officeDocument/2006/relationships/image" Target="../media/image5.png"/><Relationship Id="rId7" Type="http://schemas.openxmlformats.org/officeDocument/2006/relationships/image" Target="../media/image14.jpeg"/><Relationship Id="rId12"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40.png"/><Relationship Id="rId5" Type="http://schemas.openxmlformats.org/officeDocument/2006/relationships/image" Target="../media/image12.png"/><Relationship Id="rId10" Type="http://schemas.openxmlformats.org/officeDocument/2006/relationships/image" Target="../media/image39.png"/><Relationship Id="rId4" Type="http://schemas.openxmlformats.org/officeDocument/2006/relationships/image" Target="../media/image6.sv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45.png"/><Relationship Id="rId5" Type="http://schemas.openxmlformats.org/officeDocument/2006/relationships/image" Target="../media/image12.png"/><Relationship Id="rId10" Type="http://schemas.openxmlformats.org/officeDocument/2006/relationships/image" Target="../media/image44.png"/><Relationship Id="rId4" Type="http://schemas.openxmlformats.org/officeDocument/2006/relationships/image" Target="../media/image6.sv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chart" Target="../charts/chart2.xml"/><Relationship Id="rId4" Type="http://schemas.openxmlformats.org/officeDocument/2006/relationships/image" Target="../media/image6.svg"/><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6.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 name="Picture 60" descr="A picture containing tree, outdoor, ground, forest&#10;&#10;Description automatically generated">
            <a:extLst>
              <a:ext uri="{FF2B5EF4-FFF2-40B4-BE49-F238E27FC236}">
                <a16:creationId xmlns:a16="http://schemas.microsoft.com/office/drawing/2014/main" id="{E9BA5D33-86AE-47A6-B59B-BAF9337161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323409"/>
            <a:ext cx="2387719" cy="336232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SCC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rrichardso@pa.gov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smb201@psu.edu</a:t>
            </a: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2020 Annual Summary Report</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3/11/21</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9" name="TextBox 8">
            <a:extLst>
              <a:ext uri="{FF2B5EF4-FFF2-40B4-BE49-F238E27FC236}">
                <a16:creationId xmlns:a16="http://schemas.microsoft.com/office/drawing/2014/main" id="{AEE1A080-D78E-4D2A-B427-AA66CEFA1F2C}"/>
              </a:ext>
            </a:extLst>
          </p:cNvPr>
          <p:cNvSpPr txBox="1"/>
          <p:nvPr/>
        </p:nvSpPr>
        <p:spPr>
          <a:xfrm>
            <a:off x="7670800" y="927895"/>
            <a:ext cx="4374730" cy="646185"/>
          </a:xfrm>
          <a:prstGeom prst="rect">
            <a:avLst/>
          </a:prstGeom>
          <a:solidFill>
            <a:srgbClr val="003D78">
              <a:alpha val="65000"/>
            </a:srgbClr>
          </a:solidFill>
        </p:spPr>
        <p:txBody>
          <a:bodyPr wrap="square" lIns="91295" tIns="45648" rIns="91295" bIns="45648" rtlCol="0" anchor="t">
            <a:spAutoFit/>
          </a:bodyPr>
          <a:lstStyle>
            <a:defPPr>
              <a:defRPr lang="en-US"/>
            </a:defPPr>
            <a:lvl1pPr marR="0" lvl="0" indent="0" algn="ctr" defTabSz="912989" fontAlgn="auto">
              <a:lnSpc>
                <a:spcPct val="100000"/>
              </a:lnSpc>
              <a:spcBef>
                <a:spcPts val="0"/>
              </a:spcBef>
              <a:spcAft>
                <a:spcPts val="0"/>
              </a:spcAft>
              <a:buClrTx/>
              <a:buSzTx/>
              <a:buFontTx/>
              <a:buNone/>
              <a:tabLst/>
              <a:defRPr kumimoji="0" sz="3600" b="0" i="0" u="sng" strike="noStrike" kern="0" cap="none" spc="0" normalizeH="0" baseline="0">
                <a:ln>
                  <a:noFill/>
                </a:ln>
                <a:solidFill>
                  <a:srgbClr val="FFFFFF"/>
                </a:solidFill>
                <a:effectLst/>
                <a:uLnTx/>
                <a:uFillTx/>
                <a:latin typeface="Gill Sans MT"/>
              </a:defRPr>
            </a:lvl1pPr>
          </a:lstStyle>
          <a:p>
            <a:r>
              <a:rPr lang="en-US" sz="1800" u="none" dirty="0"/>
              <a:t>Note this same presentation was given to the SCC at their 3/9/21 remote meeting</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Admin / Education Spending by CDs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7.4%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7.3% over 5-year average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2.5</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 2020</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3.1% over 5-year average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024FAA21-ED95-46FA-B511-CCC967A4328B}"/>
              </a:ext>
            </a:extLst>
          </p:cNvPr>
          <p:cNvPicPr>
            <a:picLocks noChangeAspect="1"/>
          </p:cNvPicPr>
          <p:nvPr/>
        </p:nvPicPr>
        <p:blipFill>
          <a:blip r:embed="rId9"/>
          <a:stretch>
            <a:fillRect/>
          </a:stretch>
        </p:blipFill>
        <p:spPr>
          <a:xfrm>
            <a:off x="5233214" y="1371600"/>
            <a:ext cx="6707566" cy="4114800"/>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245A2FAA-00A1-4FEC-A232-7239803AF72D}"/>
              </a:ext>
            </a:extLst>
          </p:cNvPr>
          <p:cNvSpPr txBox="1"/>
          <p:nvPr/>
        </p:nvSpPr>
        <p:spPr>
          <a:xfrm rot="21219482">
            <a:off x="7751477" y="2475757"/>
            <a:ext cx="7017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Total</a:t>
            </a:r>
          </a:p>
        </p:txBody>
      </p:sp>
      <p:sp>
        <p:nvSpPr>
          <p:cNvPr id="22" name="TextBox 21">
            <a:extLst>
              <a:ext uri="{FF2B5EF4-FFF2-40B4-BE49-F238E27FC236}">
                <a16:creationId xmlns:a16="http://schemas.microsoft.com/office/drawing/2014/main" id="{71B81D1B-BF48-4A40-860D-4CAA6E8C22B9}"/>
              </a:ext>
            </a:extLst>
          </p:cNvPr>
          <p:cNvSpPr txBox="1"/>
          <p:nvPr/>
        </p:nvSpPr>
        <p:spPr>
          <a:xfrm rot="21219482">
            <a:off x="7810093" y="3100449"/>
            <a:ext cx="17735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Administration</a:t>
            </a:r>
          </a:p>
        </p:txBody>
      </p:sp>
      <p:sp>
        <p:nvSpPr>
          <p:cNvPr id="23" name="TextBox 22">
            <a:extLst>
              <a:ext uri="{FF2B5EF4-FFF2-40B4-BE49-F238E27FC236}">
                <a16:creationId xmlns:a16="http://schemas.microsoft.com/office/drawing/2014/main" id="{8959D967-C745-456B-9808-C8137E42CE72}"/>
              </a:ext>
            </a:extLst>
          </p:cNvPr>
          <p:cNvSpPr txBox="1"/>
          <p:nvPr/>
        </p:nvSpPr>
        <p:spPr>
          <a:xfrm rot="21219482">
            <a:off x="7854112" y="3871676"/>
            <a:ext cx="12382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Education</a:t>
            </a:r>
          </a:p>
        </p:txBody>
      </p:sp>
      <p:sp>
        <p:nvSpPr>
          <p:cNvPr id="14" name="TextBox 13">
            <a:extLst>
              <a:ext uri="{FF2B5EF4-FFF2-40B4-BE49-F238E27FC236}">
                <a16:creationId xmlns:a16="http://schemas.microsoft.com/office/drawing/2014/main" id="{D384EDA3-F64D-4B7D-BD04-B009BD646AD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172188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11354243" cy="5300898"/>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Financial Summary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383 sites completed in 2020 with $23M spent on them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last year’s spending push, but no significant “COVID dip”</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In line with long-term expected spending averages</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Contracted: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412 contracts for $30M (~1.25 years of project funding)</a:t>
            </a: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lang="en-US" sz="2800" b="1" dirty="0">
                <a:solidFill>
                  <a:prstClr val="black"/>
                </a:solidFill>
                <a:latin typeface="Calibri" panose="020F0502020204030204"/>
              </a:rPr>
              <a:t>Average grant values: </a:t>
            </a:r>
            <a:r>
              <a:rPr lang="en-US" sz="2800" dirty="0">
                <a:solidFill>
                  <a:prstClr val="black"/>
                </a:solidFill>
                <a:latin typeface="Calibri" panose="020F0502020204030204"/>
              </a:rPr>
              <a:t>continues to increase, nearly $60,000 in 2020</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In-Kind: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average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settling in at around $0.35 per $1 of grant funds (no statewide in-kind requirement)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FC66FAF-27F6-4D55-AC3B-D8DE6D9FF18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301303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road with cars on it&#10;&#10;Description automatically generated with low confidence">
            <a:extLst>
              <a:ext uri="{FF2B5EF4-FFF2-40B4-BE49-F238E27FC236}">
                <a16:creationId xmlns:a16="http://schemas.microsoft.com/office/drawing/2014/main" id="{98187B5E-DBE9-4746-9C95-58D0C2D56E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12"/>
          <a:stretch/>
        </p:blipFill>
        <p:spPr>
          <a:xfrm>
            <a:off x="6854831" y="0"/>
            <a:ext cx="5337169" cy="6931695"/>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2020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83735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with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96E3E024-6565-4918-9980-E708684D8C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0816" y="533416"/>
            <a:ext cx="4637780" cy="292608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019A716-30E5-4C3D-B4A4-937255D190A8}"/>
              </a:ext>
            </a:extLst>
          </p:cNvPr>
          <p:cNvSpPr txBox="1"/>
          <p:nvPr/>
        </p:nvSpPr>
        <p:spPr>
          <a:xfrm>
            <a:off x="9757959" y="3532009"/>
            <a:ext cx="4706805"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$21.4M  $16.5M</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985EF917-FD0F-4860-9635-27F7F571EEA9}"/>
              </a:ext>
            </a:extLst>
          </p:cNvPr>
          <p:cNvCxnSpPr>
            <a:cxnSpLocks/>
          </p:cNvCxnSpPr>
          <p:nvPr/>
        </p:nvCxnSpPr>
        <p:spPr>
          <a:xfrm flipV="1">
            <a:off x="10372370" y="3325991"/>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FB1C077-F05D-433D-9E82-0CB19702BF18}"/>
              </a:ext>
            </a:extLst>
          </p:cNvPr>
          <p:cNvCxnSpPr>
            <a:cxnSpLocks/>
          </p:cNvCxnSpPr>
          <p:nvPr/>
        </p:nvCxnSpPr>
        <p:spPr>
          <a:xfrm flipV="1">
            <a:off x="11105795" y="3325991"/>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CA10A5-AED5-4D57-A252-E5BA17B5D150}"/>
              </a:ext>
            </a:extLst>
          </p:cNvPr>
          <p:cNvCxnSpPr>
            <a:cxnSpLocks/>
          </p:cNvCxnSpPr>
          <p:nvPr/>
        </p:nvCxnSpPr>
        <p:spPr>
          <a:xfrm flipV="1">
            <a:off x="5623630" y="3932119"/>
            <a:ext cx="4542544" cy="10508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7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with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96E3E024-6565-4918-9980-E708684D8C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0816" y="533416"/>
            <a:ext cx="4637780" cy="292608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Actual Totals in Tons</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AD85DC1-D2B0-4204-BBF7-57A292C046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10816" y="3532009"/>
            <a:ext cx="4612880" cy="2926080"/>
          </a:xfrm>
          <a:prstGeom prst="rect">
            <a:avLst/>
          </a:prstGeom>
          <a:ln>
            <a:noFill/>
          </a:ln>
          <a:effectLst>
            <a:outerShdw blurRad="190500" algn="tl" rotWithShape="0">
              <a:srgbClr val="000000">
                <a:alpha val="70000"/>
              </a:srgbClr>
            </a:outerShdw>
          </a:effectLst>
        </p:spPr>
      </p:pic>
      <p:sp>
        <p:nvSpPr>
          <p:cNvPr id="23" name="TextBox 22">
            <a:extLst>
              <a:ext uri="{FF2B5EF4-FFF2-40B4-BE49-F238E27FC236}">
                <a16:creationId xmlns:a16="http://schemas.microsoft.com/office/drawing/2014/main" id="{FC8B5731-8DCF-4391-8F90-6EA8A81CA119}"/>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876AFFE-9C8E-4CEF-9D0B-FEF17BD3D11D}"/>
              </a:ext>
            </a:extLst>
          </p:cNvPr>
          <p:cNvSpPr txBox="1"/>
          <p:nvPr/>
        </p:nvSpPr>
        <p:spPr>
          <a:xfrm>
            <a:off x="1186128" y="5281881"/>
            <a:ext cx="4909872" cy="523220"/>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Normalized by annual spending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EA51CC4B-C7EE-4987-9502-8F27691FCFFD}"/>
              </a:ext>
            </a:extLst>
          </p:cNvPr>
          <p:cNvCxnSpPr>
            <a:cxnSpLocks/>
            <a:stCxn id="24" idx="3"/>
          </p:cNvCxnSpPr>
          <p:nvPr/>
        </p:nvCxnSpPr>
        <p:spPr>
          <a:xfrm flipV="1">
            <a:off x="6096000" y="4875455"/>
            <a:ext cx="1016327"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Driving Surface Aggregate</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lang="en-US" sz="2800" dirty="0">
                <a:solidFill>
                  <a:prstClr val="black"/>
                </a:solidFill>
                <a:latin typeface="Calibri" panose="020F0502020204030204"/>
              </a:rPr>
              <a:t>Only approved surface with DGLVR funds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Should be used only after drainage and base improvement are made</a:t>
            </a:r>
          </a:p>
          <a:p>
            <a:pPr indent="-285750">
              <a:buFont typeface="Arial" panose="020B0604020202020204" pitchFamily="34" charset="0"/>
              <a:buChar char="•"/>
              <a:defRPr/>
            </a:pPr>
            <a:r>
              <a:rPr lang="en-US" sz="2800" dirty="0">
                <a:solidFill>
                  <a:prstClr val="black"/>
                </a:solidFill>
                <a:latin typeface="Calibri" panose="020F0502020204030204"/>
              </a:rPr>
              <a:t>Decreasing 5-year trend, may be stabilizing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CA47CFA1-9578-4EF3-8275-F3557720EC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0816" y="3532009"/>
            <a:ext cx="4612880" cy="2926080"/>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96E3E024-6565-4918-9980-E708684D8C8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10816" y="533416"/>
            <a:ext cx="4637780" cy="292608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AA79D1E8-0F85-4E32-8BA2-A14E28730DC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100"/>
          <a:stretch/>
        </p:blipFill>
        <p:spPr>
          <a:xfrm>
            <a:off x="177537" y="3532007"/>
            <a:ext cx="6738029" cy="2926081"/>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254410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elevate entrenched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Continual point of emphasis as it fixes many drainage and base issues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Fairly consistent 5-year trend</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6D2EA8B6-1BA2-4663-9991-0D565684F9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2421" y="539330"/>
            <a:ext cx="4612880" cy="291976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33FF985E-288E-400F-8B40-ACC89FFF408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72422" y="3538576"/>
            <a:ext cx="4612880" cy="2926080"/>
          </a:xfrm>
          <a:prstGeom prst="rect">
            <a:avLst/>
          </a:prstGeom>
          <a:ln>
            <a:noFill/>
          </a:ln>
          <a:effectLst>
            <a:outerShdw blurRad="190500" algn="tl" rotWithShape="0">
              <a:srgbClr val="000000">
                <a:alpha val="70000"/>
              </a:srgbClr>
            </a:outerShdw>
          </a:effectLst>
        </p:spPr>
      </p:pic>
      <p:pic>
        <p:nvPicPr>
          <p:cNvPr id="14" name="Picture 2" descr="C:\Users\enevel\Desktop\Photos\Dirt and Gravel\McKean\Prospect\Fill\6.JPG">
            <a:extLst>
              <a:ext uri="{FF2B5EF4-FFF2-40B4-BE49-F238E27FC236}">
                <a16:creationId xmlns:a16="http://schemas.microsoft.com/office/drawing/2014/main" id="{1332B7BF-B8A3-408D-AFAD-AF793D5E0EEF}"/>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232"/>
          <a:stretch/>
        </p:blipFill>
        <p:spPr bwMode="auto">
          <a:xfrm>
            <a:off x="182592" y="3547052"/>
            <a:ext cx="6738030" cy="2911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07C74AD-439F-4064-8D96-C7B320B70DEF}"/>
              </a:ext>
            </a:extLst>
          </p:cNvPr>
          <p:cNvSpPr txBox="1"/>
          <p:nvPr/>
        </p:nvSpPr>
        <p:spPr>
          <a:xfrm>
            <a:off x="8009546" y="1149073"/>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8009546" y="1342449"/>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Tree>
    <p:extLst>
      <p:ext uri="{BB962C8B-B14F-4D97-AF65-F5344CB8AC3E}">
        <p14:creationId xmlns:p14="http://schemas.microsoft.com/office/powerpoint/2010/main" val="273702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a:t>
            </a:r>
            <a:r>
              <a:rPr kumimoji="0" lang="en-US" sz="2800" b="1" i="0" u="sng" strike="noStrike" kern="1200" cap="none" spc="0" normalizeH="0" baseline="0" noProof="0" dirty="0" err="1">
                <a:ln>
                  <a:noFill/>
                </a:ln>
                <a:solidFill>
                  <a:prstClr val="black"/>
                </a:solidFill>
                <a:effectLst/>
                <a:uLnTx/>
                <a:uFillTx/>
                <a:latin typeface="Calibri" panose="020F0502020204030204"/>
                <a:ea typeface="+mn-ea"/>
                <a:cs typeface="+mn-cs"/>
              </a:rPr>
              <a:t>Crosspipes</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Installed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fundamental tool to disconnect road drainage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Slightly decreasing over time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29" name="Picture 28">
            <a:extLst>
              <a:ext uri="{FF2B5EF4-FFF2-40B4-BE49-F238E27FC236}">
                <a16:creationId xmlns:a16="http://schemas.microsoft.com/office/drawing/2014/main" id="{BD1E94DF-16CC-4A5D-816D-080789F728A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58" r="-230"/>
          <a:stretch/>
        </p:blipFill>
        <p:spPr>
          <a:xfrm>
            <a:off x="182592" y="3560129"/>
            <a:ext cx="6738029" cy="2928075"/>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E0CA166D-4DA1-4782-AE96-C230D59FA2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16725" y="3534932"/>
            <a:ext cx="4596304" cy="2897546"/>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BA099E71-5994-48FD-976D-D4ECABE00B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16724" y="538193"/>
            <a:ext cx="4581271" cy="2900332"/>
          </a:xfrm>
          <a:prstGeom prst="rect">
            <a:avLst/>
          </a:prstGeom>
          <a:ln>
            <a:noFill/>
          </a:ln>
          <a:effectLst>
            <a:outerShdw blurRad="190500" algn="tl" rotWithShape="0">
              <a:srgbClr val="000000">
                <a:alpha val="70000"/>
              </a:srgbClr>
            </a:outerShdw>
          </a:effectLst>
        </p:spPr>
      </p:pic>
      <p:pic>
        <p:nvPicPr>
          <p:cNvPr id="26" name="Picture 2" descr="DSCN0679">
            <a:extLst>
              <a:ext uri="{FF2B5EF4-FFF2-40B4-BE49-F238E27FC236}">
                <a16:creationId xmlns:a16="http://schemas.microsoft.com/office/drawing/2014/main" id="{0435BC98-8507-4F28-A1BB-C36A0BE4227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150"/>
          <a:stretch/>
        </p:blipFill>
        <p:spPr bwMode="auto">
          <a:xfrm>
            <a:off x="182593" y="3534933"/>
            <a:ext cx="6738028" cy="2953272"/>
          </a:xfrm>
          <a:prstGeom prst="rect">
            <a:avLst/>
          </a:prstGeom>
          <a:noFill/>
          <a:ln w="9525">
            <a:noFill/>
            <a:miter lim="800000"/>
            <a:headEnd/>
            <a:tailEnd/>
          </a:ln>
        </p:spPr>
      </p:pic>
    </p:spTree>
    <p:extLst>
      <p:ext uri="{BB962C8B-B14F-4D97-AF65-F5344CB8AC3E}">
        <p14:creationId xmlns:p14="http://schemas.microsoft.com/office/powerpoint/2010/main" val="12265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a:noFill/>
          <a:ln w="9525">
            <a:noFill/>
            <a:miter lim="800000"/>
            <a:headEnd/>
            <a:tailEnd/>
          </a:ln>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a:t>
            </a:r>
            <a:r>
              <a:rPr kumimoji="0" lang="en-US" sz="2800" b="1" i="0" u="sng" strike="noStrike" kern="1200" cap="none" spc="0" normalizeH="0" baseline="0" noProof="0" dirty="0" err="1">
                <a:ln>
                  <a:noFill/>
                </a:ln>
                <a:solidFill>
                  <a:prstClr val="black"/>
                </a:solidFill>
                <a:effectLst/>
                <a:uLnTx/>
                <a:uFillTx/>
                <a:latin typeface="Calibri" panose="020F0502020204030204"/>
                <a:ea typeface="+mn-ea"/>
                <a:cs typeface="+mn-cs"/>
              </a:rPr>
              <a:t>Crosspipes</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Installed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fundamental tool to disconnect road drainage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Slightly decreasing over time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Also track </a:t>
            </a:r>
            <a:r>
              <a:rPr lang="en-US" sz="2800" dirty="0" err="1">
                <a:solidFill>
                  <a:prstClr val="black"/>
                </a:solidFill>
                <a:latin typeface="Calibri" panose="020F0502020204030204"/>
              </a:rPr>
              <a:t>crosspipes</a:t>
            </a:r>
            <a:r>
              <a:rPr lang="en-US" sz="2800" dirty="0">
                <a:solidFill>
                  <a:prstClr val="black"/>
                </a:solidFill>
                <a:latin typeface="Calibri" panose="020F0502020204030204"/>
              </a:rPr>
              <a:t> replaced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29" name="Picture 28">
            <a:extLst>
              <a:ext uri="{FF2B5EF4-FFF2-40B4-BE49-F238E27FC236}">
                <a16:creationId xmlns:a16="http://schemas.microsoft.com/office/drawing/2014/main" id="{BD1E94DF-16CC-4A5D-816D-080789F728A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58" r="-230"/>
          <a:stretch/>
        </p:blipFill>
        <p:spPr>
          <a:xfrm>
            <a:off x="182592" y="3560129"/>
            <a:ext cx="6738029" cy="2928075"/>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E0CA166D-4DA1-4782-AE96-C230D59FA2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16725" y="3534932"/>
            <a:ext cx="4596304" cy="2897546"/>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BA099E71-5994-48FD-976D-D4ECABE00B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16724" y="538193"/>
            <a:ext cx="4581271" cy="2900332"/>
          </a:xfrm>
          <a:prstGeom prst="rect">
            <a:avLst/>
          </a:prstGeom>
          <a:ln>
            <a:noFill/>
          </a:ln>
          <a:effectLst>
            <a:outerShdw blurRad="190500" algn="tl" rotWithShape="0">
              <a:srgbClr val="000000">
                <a:alpha val="70000"/>
              </a:srgbClr>
            </a:outerShdw>
          </a:effectLst>
        </p:spPr>
      </p:pic>
      <p:pic>
        <p:nvPicPr>
          <p:cNvPr id="26" name="Picture 2" descr="DSCN0679">
            <a:extLst>
              <a:ext uri="{FF2B5EF4-FFF2-40B4-BE49-F238E27FC236}">
                <a16:creationId xmlns:a16="http://schemas.microsoft.com/office/drawing/2014/main" id="{0435BC98-8507-4F28-A1BB-C36A0BE4227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150"/>
          <a:stretch/>
        </p:blipFill>
        <p:spPr bwMode="auto">
          <a:xfrm>
            <a:off x="182593" y="3534933"/>
            <a:ext cx="6738028" cy="2953272"/>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8A3C38D-33A4-4D14-8446-3DD6C51FDD5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78704" y="1985341"/>
            <a:ext cx="4560714" cy="28873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324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replacing ~100 per year</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Fairly consistent 5-year trend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Improved data collected </a:t>
            </a:r>
            <a:br>
              <a:rPr lang="en-US" sz="2800" dirty="0">
                <a:solidFill>
                  <a:prstClr val="black"/>
                </a:solidFill>
                <a:latin typeface="Calibri" panose="020F0502020204030204"/>
              </a:rPr>
            </a:br>
            <a:r>
              <a:rPr lang="en-US" sz="2800" dirty="0">
                <a:solidFill>
                  <a:prstClr val="black"/>
                </a:solidFill>
                <a:latin typeface="Calibri" panose="020F0502020204030204"/>
              </a:rPr>
              <a:t>starting July 2019…</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9C1FE04F-2147-4214-85CA-7FA4C531F3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2421" y="554512"/>
            <a:ext cx="4598801" cy="2890454"/>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580921" y="1063348"/>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80921" y="1256724"/>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6" name="Picture 5">
            <a:extLst>
              <a:ext uri="{FF2B5EF4-FFF2-40B4-BE49-F238E27FC236}">
                <a16:creationId xmlns:a16="http://schemas.microsoft.com/office/drawing/2014/main" id="{087362B7-E1D3-4384-A2D0-488C69316D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72421" y="3583010"/>
            <a:ext cx="4598801" cy="2928075"/>
          </a:xfrm>
          <a:prstGeom prst="rect">
            <a:avLst/>
          </a:prstGeom>
          <a:ln>
            <a:noFill/>
          </a:ln>
          <a:effectLst>
            <a:outerShdw blurRad="190500" algn="tl" rotWithShape="0">
              <a:srgbClr val="000000">
                <a:alpha val="70000"/>
              </a:srgbClr>
            </a:outerShdw>
          </a:effectLst>
        </p:spPr>
      </p:pic>
      <p:pic>
        <p:nvPicPr>
          <p:cNvPr id="29" name="Picture 28">
            <a:extLst>
              <a:ext uri="{FF2B5EF4-FFF2-40B4-BE49-F238E27FC236}">
                <a16:creationId xmlns:a16="http://schemas.microsoft.com/office/drawing/2014/main" id="{BD1E94DF-16CC-4A5D-816D-080789F728A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458" r="-230"/>
          <a:stretch/>
        </p:blipFill>
        <p:spPr>
          <a:xfrm>
            <a:off x="182592" y="3560129"/>
            <a:ext cx="6738029" cy="2928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695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kumimoji="0" lang="en-US" sz="3600" b="1" i="0" u="none" strike="noStrike" kern="1200" cap="none" spc="0" normalizeH="0" baseline="0" noProof="0" dirty="0">
                <a:ln>
                  <a:noFill/>
                </a:ln>
                <a:solidFill>
                  <a:schemeClr val="bg1"/>
                </a:solidFill>
                <a:effectLst/>
                <a:uLnTx/>
                <a:uFillTx/>
                <a:ea typeface="+mn-ea"/>
                <a:cs typeface="+mn-cs"/>
              </a:rPr>
              <a:t>Stop, step back, and look at the “Big Picture” Program overview of spending and deliverables</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Summarize 2020 Program Status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D74B3DAF-6D74-420D-802D-AFDA62C939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178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lang="en-US" sz="2800" b="1" dirty="0">
                <a:solidFill>
                  <a:prstClr val="black"/>
                </a:solidFill>
                <a:latin typeface="Calibri" panose="020F0502020204030204"/>
              </a:rPr>
              <a:t>: </a:t>
            </a:r>
            <a:r>
              <a:rPr lang="en-US" sz="2800" dirty="0">
                <a:solidFill>
                  <a:prstClr val="black"/>
                </a:solidFill>
                <a:latin typeface="Calibri" panose="020F0502020204030204"/>
              </a:rPr>
              <a:t>75% were round pipes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a:defRPr/>
            </a:pPr>
            <a:endParaRPr lang="en-US" sz="2800" dirty="0">
              <a:solidFill>
                <a:prstClr val="black"/>
              </a:solidFill>
              <a:latin typeface="Calibri" panose="020F0502020204030204"/>
            </a:endParaRPr>
          </a:p>
          <a:p>
            <a:pPr>
              <a:buFont typeface="Arial" panose="020B0604020202020204" pitchFamily="34" charset="0"/>
              <a:buChar char="•"/>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42A5E584-9F33-460B-B420-09893E863BC9}"/>
              </a:ext>
            </a:extLst>
          </p:cNvPr>
          <p:cNvPicPr>
            <a:picLocks noChangeAspect="1"/>
          </p:cNvPicPr>
          <p:nvPr/>
        </p:nvPicPr>
        <p:blipFill>
          <a:blip r:embed="rId10"/>
          <a:stretch>
            <a:fillRect/>
          </a:stretch>
        </p:blipFill>
        <p:spPr>
          <a:xfrm>
            <a:off x="7353300" y="529168"/>
            <a:ext cx="4396307" cy="2991301"/>
          </a:xfrm>
          <a:prstGeom prst="rect">
            <a:avLst/>
          </a:prstGeom>
          <a:ln>
            <a:noFill/>
          </a:ln>
          <a:effectLst>
            <a:outerShdw blurRad="190500" algn="tl" rotWithShape="0">
              <a:srgbClr val="000000">
                <a:alpha val="70000"/>
              </a:srgbClr>
            </a:outerShdw>
          </a:effectLst>
        </p:spPr>
      </p:pic>
      <p:cxnSp>
        <p:nvCxnSpPr>
          <p:cNvPr id="26" name="Straight Arrow Connector 25">
            <a:extLst>
              <a:ext uri="{FF2B5EF4-FFF2-40B4-BE49-F238E27FC236}">
                <a16:creationId xmlns:a16="http://schemas.microsoft.com/office/drawing/2014/main" id="{4E1EC080-B00F-4C1A-B454-183CF1DA4563}"/>
              </a:ext>
            </a:extLst>
          </p:cNvPr>
          <p:cNvCxnSpPr>
            <a:cxnSpLocks/>
          </p:cNvCxnSpPr>
          <p:nvPr/>
        </p:nvCxnSpPr>
        <p:spPr>
          <a:xfrm>
            <a:off x="6261806" y="2024818"/>
            <a:ext cx="2424994" cy="661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5229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6738029" cy="5672933"/>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178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75% 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64% are squash or pipe arch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18% are bottomless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(arch/box/bridge)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D8F0F3C4-B807-4DF1-AB65-0007C8CAA6BB}"/>
              </a:ext>
            </a:extLst>
          </p:cNvPr>
          <p:cNvPicPr>
            <a:picLocks noChangeAspect="1"/>
          </p:cNvPicPr>
          <p:nvPr/>
        </p:nvPicPr>
        <p:blipFill>
          <a:blip r:embed="rId10"/>
          <a:stretch>
            <a:fillRect/>
          </a:stretch>
        </p:blipFill>
        <p:spPr>
          <a:xfrm>
            <a:off x="7314540" y="3630574"/>
            <a:ext cx="4396307" cy="2888085"/>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F3BF2A07-0507-4843-B29C-54A3BD41AD83}"/>
              </a:ext>
            </a:extLst>
          </p:cNvPr>
          <p:cNvCxnSpPr>
            <a:cxnSpLocks/>
          </p:cNvCxnSpPr>
          <p:nvPr/>
        </p:nvCxnSpPr>
        <p:spPr>
          <a:xfrm>
            <a:off x="6357056" y="3652082"/>
            <a:ext cx="1939219" cy="1215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F76C1E6-1170-4580-B933-BF3CD27533EE}"/>
              </a:ext>
            </a:extLst>
          </p:cNvPr>
          <p:cNvPicPr>
            <a:picLocks noChangeAspect="1"/>
          </p:cNvPicPr>
          <p:nvPr/>
        </p:nvPicPr>
        <p:blipFill>
          <a:blip r:embed="rId11"/>
          <a:stretch>
            <a:fillRect/>
          </a:stretch>
        </p:blipFill>
        <p:spPr>
          <a:xfrm>
            <a:off x="7296189" y="526884"/>
            <a:ext cx="4396307" cy="29913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29253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6738029" cy="5672933"/>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178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Old Structures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75% were round pipes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64% are squash or pipe arch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18% are bottomless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(arch/box/bridge) </a:t>
            </a:r>
          </a:p>
          <a:p>
            <a:pPr marL="742950" marR="0" lvl="1" indent="-28575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Size: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62% are under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&lt;10’ width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Average new structure width is 9.5’</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Average 112% of bankfull width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2" name="Picture 11">
            <a:extLst>
              <a:ext uri="{FF2B5EF4-FFF2-40B4-BE49-F238E27FC236}">
                <a16:creationId xmlns:a16="http://schemas.microsoft.com/office/drawing/2014/main" id="{C3EA40D5-60B2-48D2-9769-054C8E3BF80D}"/>
              </a:ext>
            </a:extLst>
          </p:cNvPr>
          <p:cNvPicPr>
            <a:picLocks noChangeAspect="1"/>
          </p:cNvPicPr>
          <p:nvPr/>
        </p:nvPicPr>
        <p:blipFill>
          <a:blip r:embed="rId10"/>
          <a:stretch>
            <a:fillRect/>
          </a:stretch>
        </p:blipFill>
        <p:spPr>
          <a:xfrm>
            <a:off x="7285965" y="3630574"/>
            <a:ext cx="4396307" cy="2888085"/>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3416A8DE-85D6-47F1-BB3D-1A13A7FCCC0F}"/>
              </a:ext>
            </a:extLst>
          </p:cNvPr>
          <p:cNvPicPr>
            <a:picLocks noChangeAspect="1"/>
          </p:cNvPicPr>
          <p:nvPr/>
        </p:nvPicPr>
        <p:blipFill>
          <a:blip r:embed="rId11"/>
          <a:stretch>
            <a:fillRect/>
          </a:stretch>
        </p:blipFill>
        <p:spPr>
          <a:xfrm>
            <a:off x="7260939" y="556586"/>
            <a:ext cx="4421333" cy="2978305"/>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97E4440C-8867-423C-AEFC-6693CC7D3C18}"/>
              </a:ext>
            </a:extLst>
          </p:cNvPr>
          <p:cNvCxnSpPr>
            <a:cxnSpLocks/>
          </p:cNvCxnSpPr>
          <p:nvPr/>
        </p:nvCxnSpPr>
        <p:spPr>
          <a:xfrm flipV="1">
            <a:off x="6381750" y="2847975"/>
            <a:ext cx="2105025" cy="2247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38398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Underdrains and French Mattresses used to address subsurface drainage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DAB32491-B48F-41AF-A065-158087A0B8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54729" y="1860350"/>
            <a:ext cx="3678673" cy="2286000"/>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C83FA8DC-09F0-44B5-A8D1-75E6E48F5E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54729" y="4243579"/>
            <a:ext cx="3690475" cy="22860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0B154DE-FF95-443F-BE7F-D8B67366812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72608" y="1848850"/>
            <a:ext cx="3646605" cy="228600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31883746-A940-4AD1-AB19-E4B6C73BE2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300630" y="4243579"/>
            <a:ext cx="3610180" cy="2286000"/>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752371" y="175651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752371" y="194989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29" name="Content Placeholder 2">
            <a:extLst>
              <a:ext uri="{FF2B5EF4-FFF2-40B4-BE49-F238E27FC236}">
                <a16:creationId xmlns:a16="http://schemas.microsoft.com/office/drawing/2014/main" id="{27231CF7-0E4C-4E61-8318-4246B84474E9}"/>
              </a:ext>
            </a:extLst>
          </p:cNvPr>
          <p:cNvSpPr txBox="1">
            <a:spLocks/>
          </p:cNvSpPr>
          <p:nvPr/>
        </p:nvSpPr>
        <p:spPr>
          <a:xfrm>
            <a:off x="233581" y="1823615"/>
            <a:ext cx="4281942"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Underdrain use consistent on </a:t>
            </a:r>
            <a:r>
              <a:rPr lang="en-US" sz="2800" dirty="0">
                <a:solidFill>
                  <a:prstClr val="black"/>
                </a:solidFill>
                <a:latin typeface="Calibri" panose="020F0502020204030204"/>
              </a:rPr>
              <a:t>D</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roads, decreasing on LVR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French Mattress use steady or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01ADAB56-5107-4D0D-9ABC-6EC20DA121B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81190" y="4029812"/>
            <a:ext cx="4000752" cy="2286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335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569137"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Very Minor Players</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Dust Suppressants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decreased to almost no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u="sng" dirty="0">
                <a:solidFill>
                  <a:prstClr val="black"/>
                </a:solidFill>
                <a:latin typeface="Calibri" panose="020F0502020204030204"/>
              </a:rPr>
              <a:t>Full Depth Reclamation</a:t>
            </a:r>
            <a:r>
              <a:rPr lang="en-US" sz="2800" dirty="0">
                <a:solidFill>
                  <a:prstClr val="black"/>
                </a:solidFill>
                <a:latin typeface="Calibri" panose="020F0502020204030204"/>
              </a:rPr>
              <a:t>: additional requirements in 2019 decreased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Paving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most CDs only pay for what they disturb</a:t>
            </a:r>
            <a:r>
              <a:rPr lang="en-US" sz="2800" dirty="0">
                <a:solidFill>
                  <a:prstClr val="black"/>
                </a:solidFill>
                <a:latin typeface="Calibri" panose="020F0502020204030204"/>
              </a:rPr>
              <a:t> in fixing drainage.  Note much of paving in graph below was in-kind.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7509226" y="3052150"/>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509226" y="3245526"/>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9" name="Picture 8">
            <a:extLst>
              <a:ext uri="{FF2B5EF4-FFF2-40B4-BE49-F238E27FC236}">
                <a16:creationId xmlns:a16="http://schemas.microsoft.com/office/drawing/2014/main" id="{9C323159-80A2-4DD4-A44A-709C964244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54627" y="3505359"/>
            <a:ext cx="3840480" cy="2412361"/>
          </a:xfrm>
          <a:prstGeom prst="rect">
            <a:avLst/>
          </a:prstGeom>
        </p:spPr>
      </p:pic>
      <p:pic>
        <p:nvPicPr>
          <p:cNvPr id="10" name="Picture 9">
            <a:extLst>
              <a:ext uri="{FF2B5EF4-FFF2-40B4-BE49-F238E27FC236}">
                <a16:creationId xmlns:a16="http://schemas.microsoft.com/office/drawing/2014/main" id="{74662425-8D2D-457C-974F-1DE3A668EF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2787" y="3523399"/>
            <a:ext cx="3840480" cy="2431043"/>
          </a:xfrm>
          <a:prstGeom prst="rect">
            <a:avLst/>
          </a:prstGeom>
        </p:spPr>
      </p:pic>
      <p:pic>
        <p:nvPicPr>
          <p:cNvPr id="11" name="Picture 10">
            <a:extLst>
              <a:ext uri="{FF2B5EF4-FFF2-40B4-BE49-F238E27FC236}">
                <a16:creationId xmlns:a16="http://schemas.microsoft.com/office/drawing/2014/main" id="{E0EA8E3D-007E-457D-93DC-D2F0A1662F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99193" y="3524694"/>
            <a:ext cx="3840480" cy="2439159"/>
          </a:xfrm>
          <a:prstGeom prst="rect">
            <a:avLst/>
          </a:prstGeom>
        </p:spPr>
      </p:pic>
    </p:spTree>
    <p:extLst>
      <p:ext uri="{BB962C8B-B14F-4D97-AF65-F5344CB8AC3E}">
        <p14:creationId xmlns:p14="http://schemas.microsoft.com/office/powerpoint/2010/main" val="109579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Overall Trends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Deliverables fairly consistent over last 5 years since funding increase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Continued focus on drainage improvements with fill &amp; pipes the main tools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in emphasis on 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Spending on Paving, Dust Suppressants, and F.D. Reclamation is very minor</a:t>
            </a:r>
          </a:p>
          <a:p>
            <a:pPr indent="-28575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DGLVR funding going to stream crossings than in the past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116700342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29807972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4126337"/>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Numbers came straight from GIS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YES, you can do the same thing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and more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for your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Two 2019 Webinars recorded</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March 7, 2019</a:t>
            </a:r>
          </a:p>
          <a:p>
            <a:pPr lvl="1">
              <a:spcBef>
                <a:spcPts val="1000"/>
              </a:spcBef>
              <a:buClrTx/>
              <a:buFont typeface="Arial" panose="020B0604020202020204" pitchFamily="34" charset="0"/>
              <a:buChar char="•"/>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March 21, 2019</a:t>
            </a:r>
            <a:endPar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302BA03A-A076-40D0-9D9C-F8FB2FE40172}"/>
              </a:ext>
            </a:extLst>
          </p:cNvPr>
          <p:cNvPicPr>
            <a:picLocks noChangeAspect="1"/>
          </p:cNvPicPr>
          <p:nvPr/>
        </p:nvPicPr>
        <p:blipFill>
          <a:blip r:embed="rId10"/>
          <a:stretch>
            <a:fillRect/>
          </a:stretch>
        </p:blipFill>
        <p:spPr>
          <a:xfrm>
            <a:off x="6018072" y="3314051"/>
            <a:ext cx="6084765" cy="3477009"/>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AA450A7F-C86E-4AA9-84CE-93886D188361}"/>
              </a:ext>
            </a:extLst>
          </p:cNvPr>
          <p:cNvCxnSpPr/>
          <p:nvPr/>
        </p:nvCxnSpPr>
        <p:spPr>
          <a:xfrm>
            <a:off x="5085805" y="3675017"/>
            <a:ext cx="905692" cy="1741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6AEEC0-FC9F-494A-93F2-65571E47C4B4}"/>
              </a:ext>
            </a:extLst>
          </p:cNvPr>
          <p:cNvSpPr txBox="1"/>
          <p:nvPr/>
        </p:nvSpPr>
        <p:spPr>
          <a:xfrm>
            <a:off x="6058441" y="2999224"/>
            <a:ext cx="5860772" cy="369332"/>
          </a:xfrm>
          <a:prstGeom prst="rect">
            <a:avLst/>
          </a:prstGeom>
          <a:noFill/>
        </p:spPr>
        <p:txBody>
          <a:bodyPr wrap="none" rtlCol="0">
            <a:spAutoFit/>
          </a:bodyPr>
          <a:lstStyle/>
          <a:p>
            <a:r>
              <a:rPr lang="en-US" b="1" i="1" dirty="0">
                <a:solidFill>
                  <a:schemeClr val="accent1">
                    <a:lumMod val="75000"/>
                  </a:schemeClr>
                </a:solidFill>
              </a:rPr>
              <a:t>CDGRS – education and training – webinars – past webinars</a:t>
            </a:r>
          </a:p>
        </p:txBody>
      </p:sp>
    </p:spTree>
    <p:extLst>
      <p:ext uri="{BB962C8B-B14F-4D97-AF65-F5344CB8AC3E}">
        <p14:creationId xmlns:p14="http://schemas.microsoft.com/office/powerpoint/2010/main" val="72815511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tree, nature, outdoor&#10;&#10;Description automatically generated">
            <a:extLst>
              <a:ext uri="{FF2B5EF4-FFF2-40B4-BE49-F238E27FC236}">
                <a16:creationId xmlns:a16="http://schemas.microsoft.com/office/drawing/2014/main" id="{2EC8F826-EBBD-4A11-87B6-02EDBF3913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87" t="-987"/>
          <a:stretch/>
        </p:blipFill>
        <p:spPr>
          <a:xfrm rot="5400000">
            <a:off x="6220874" y="806957"/>
            <a:ext cx="6925743" cy="5194307"/>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2020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765304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Currently in FY 2020-21, year 3 of 5-year agreement between SCC and CDs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Allocations to CDs</a:t>
            </a:r>
          </a:p>
          <a:p>
            <a:pPr lvl="1">
              <a:spcBef>
                <a:spcPts val="1000"/>
              </a:spcBef>
              <a:buClrTx/>
              <a:buFont typeface="Arial" panose="020B0604020202020204" pitchFamily="34" charset="0"/>
              <a:buChar char="•"/>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$ 26.1 Million Annually</a:t>
            </a:r>
          </a:p>
          <a:p>
            <a:pPr lvl="1">
              <a:spcBef>
                <a:spcPts val="1000"/>
              </a:spcBef>
              <a:buClrTx/>
              <a:buFont typeface="Arial" panose="020B0604020202020204" pitchFamily="34" charset="0"/>
              <a:buChar char="•"/>
              <a:defRPr/>
            </a:pPr>
            <a:r>
              <a:rPr lang="en-US" sz="2800" dirty="0">
                <a:solidFill>
                  <a:prstClr val="black"/>
                </a:solidFill>
                <a:latin typeface="Calibri" panose="020F0502020204030204"/>
              </a:rPr>
              <a:t>$ 78.3 through first 3 years of this agreement</a:t>
            </a:r>
          </a:p>
          <a:p>
            <a:pPr lvl="1">
              <a:spcBef>
                <a:spcPts val="1000"/>
              </a:spcBef>
              <a:buClrTx/>
              <a:buFont typeface="Arial" panose="020B0604020202020204" pitchFamily="34" charset="0"/>
              <a:buChar char="•"/>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At least 80% re</a:t>
            </a:r>
            <a:r>
              <a:rPr lang="en-US" sz="2800" dirty="0">
                <a:solidFill>
                  <a:prstClr val="black"/>
                </a:solidFill>
                <a:latin typeface="Calibri" panose="020F0502020204030204"/>
              </a:rPr>
              <a:t>quired to go to projects, approx. ~90% does</a:t>
            </a:r>
          </a:p>
          <a:p>
            <a:pPr>
              <a:buFont typeface="Arial" panose="020B0604020202020204" pitchFamily="34" charset="0"/>
              <a:buChar char="•"/>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CDs get ½ their allocation up front, other ½ remains in </a:t>
            </a:r>
            <a:r>
              <a:rPr kumimoji="0" lang="en-US" sz="2800" i="0" strike="noStrike" kern="1200" cap="none" spc="0" normalizeH="0" baseline="0" noProof="0" dirty="0" err="1">
                <a:ln>
                  <a:noFill/>
                </a:ln>
                <a:solidFill>
                  <a:prstClr val="black"/>
                </a:solidFill>
                <a:effectLst/>
                <a:uLnTx/>
                <a:uFillTx/>
                <a:latin typeface="Calibri" panose="020F0502020204030204"/>
                <a:ea typeface="+mn-ea"/>
                <a:cs typeface="+mn-cs"/>
              </a:rPr>
              <a:t>Hbg</a:t>
            </a:r>
            <a:r>
              <a:rPr lang="en-US" sz="2800" dirty="0">
                <a:solidFill>
                  <a:prstClr val="black"/>
                </a:solidFill>
                <a:latin typeface="Calibri" panose="020F0502020204030204"/>
              </a:rPr>
              <a:t> for replenishment</a:t>
            </a: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03180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dirt road in the woods&#10;&#10;Description automatically generated with low confidence">
            <a:extLst>
              <a:ext uri="{FF2B5EF4-FFF2-40B4-BE49-F238E27FC236}">
                <a16:creationId xmlns:a16="http://schemas.microsoft.com/office/drawing/2014/main" id="{152F6800-B55E-42E5-98B8-8B7B0E5D62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1142" y="-8983"/>
            <a:ext cx="5950858"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2020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ea typeface="+mn-ea"/>
                <a:cs typeface="+mn-cs"/>
              </a:rPr>
              <a:t>Annual Report: Financial</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solidFill>
                <a:effectLst/>
                <a:uLnTx/>
                <a:uFillTx/>
                <a:ea typeface="+mn-ea"/>
                <a:cs typeface="+mn-cs"/>
              </a:rPr>
              <a:t>Annual Report: Deliverables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Financial Status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Allocation Eligibility</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11827" y="977834"/>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Of the 78.3 million allocated under current 5-year agreement:</a:t>
            </a:r>
          </a:p>
          <a:p>
            <a:pPr marL="457200" marR="0" lvl="1" indent="0" algn="l" defTabSz="914400" rtl="0" eaLnBrk="1" fontAlgn="auto" latinLnBrk="0" hangingPunct="1">
              <a:lnSpc>
                <a:spcPct val="90000"/>
              </a:lnSpc>
              <a:spcBef>
                <a:spcPts val="1200"/>
              </a:spcBef>
              <a:spcAft>
                <a:spcPts val="0"/>
              </a:spcAft>
              <a:buClrTx/>
              <a:buSzTx/>
              <a:buNone/>
              <a:tabLst/>
              <a:defRPr/>
            </a:pPr>
            <a:endParaRPr lang="en-US" sz="1600" b="1" u="sng" dirty="0">
              <a:solidFill>
                <a:prstClr val="black"/>
              </a:solidFill>
              <a:latin typeface="Calibri" panose="020F0502020204030204"/>
            </a:endParaRPr>
          </a:p>
          <a:p>
            <a:pPr marL="457200" marR="0" lvl="1" indent="0" algn="l" defTabSz="914400" rtl="0" eaLnBrk="1" fontAlgn="auto" latinLnBrk="0" hangingPunct="1">
              <a:lnSpc>
                <a:spcPct val="90000"/>
              </a:lnSpc>
              <a:spcBef>
                <a:spcPts val="120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$2.8M remaining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Hbg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(10% of one annual allocation)</a:t>
            </a:r>
            <a:endParaRPr lang="en-US" sz="2800" dirty="0">
              <a:solidFill>
                <a:prstClr val="black"/>
              </a:solidFill>
              <a:latin typeface="Calibri" panose="020F0502020204030204"/>
            </a:endParaRPr>
          </a:p>
          <a:p>
            <a:pPr marL="457200" marR="0" lvl="1" indent="0" algn="l" defTabSz="914400" rtl="0" eaLnBrk="1" fontAlgn="auto" latinLnBrk="0" hangingPunct="1">
              <a:lnSpc>
                <a:spcPct val="90000"/>
              </a:lnSpc>
              <a:spcBef>
                <a:spcPts val="1200"/>
              </a:spcBef>
              <a:spcAft>
                <a:spcPts val="0"/>
              </a:spcAft>
              <a:buClrTx/>
              <a:buSz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u="sng" dirty="0">
                <a:solidFill>
                  <a:prstClr val="black"/>
                </a:solidFill>
                <a:latin typeface="Calibri" panose="020F0502020204030204"/>
              </a:rPr>
              <a:t>3</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3.4M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remaining in CD Local Accounts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(128% of one annual allocation)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spcBef>
                <a:spcPts val="1200"/>
              </a:spcBef>
              <a:buClrTx/>
              <a:buNone/>
              <a:defRPr/>
            </a:pPr>
            <a:r>
              <a:rPr lang="en-US" sz="2800" dirty="0">
                <a:solidFill>
                  <a:prstClr val="black"/>
                </a:solidFill>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800" dirty="0">
                <a:solidFill>
                  <a:prstClr val="black"/>
                </a:solidFill>
                <a:latin typeface="Calibri" panose="020F0502020204030204"/>
              </a:rPr>
              <a:t>36</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.2M remaining funds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CD&amp;Hbg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(138% of one annual allocation)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200"/>
              </a:spcBef>
              <a:spcAft>
                <a:spcPts val="0"/>
              </a:spcAft>
              <a:buClrTx/>
              <a:buSzTx/>
              <a:buNone/>
              <a:tabLst/>
              <a:defRPr/>
            </a:pPr>
            <a:r>
              <a:rPr lang="en-US" sz="2800" dirty="0">
                <a:solidFill>
                  <a:prstClr val="black"/>
                </a:solidFill>
                <a:latin typeface="Calibri" panose="020F0502020204030204"/>
              </a:rPr>
              <a:t>-   $21.0M committed but not paid to current contracts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(80% of one annual allocation)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lvl="1" indent="0">
              <a:spcBef>
                <a:spcPts val="1200"/>
              </a:spcBef>
              <a:buClrTx/>
              <a:buNone/>
              <a:defRPr/>
            </a:pPr>
            <a:r>
              <a:rPr lang="en-US" sz="2800" dirty="0">
                <a:solidFill>
                  <a:prstClr val="black"/>
                </a:solidFill>
                <a:latin typeface="Calibri" panose="020F0502020204030204"/>
              </a:rPr>
              <a:t>     $15.2M uncommitted funds </a:t>
            </a:r>
            <a:r>
              <a:rPr lang="en-US" sz="1800" i="1" dirty="0">
                <a:solidFill>
                  <a:prstClr val="black"/>
                </a:solidFill>
                <a:latin typeface="Calibri" panose="020F0502020204030204"/>
              </a:rPr>
              <a:t>(58% of one annual allocation)</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200"/>
              </a:spcBef>
              <a:buClrTx/>
              <a:buFont typeface="Arial" panose="020B0604020202020204" pitchFamily="34" charset="0"/>
              <a:buChar char="•"/>
              <a:defRPr/>
            </a:pPr>
            <a:endParaRPr lang="en-US" sz="2800" dirty="0">
              <a:solidFill>
                <a:prstClr val="black"/>
              </a:solidFill>
              <a:latin typeface="Calibri" panose="020F0502020204030204"/>
            </a:endParaRPr>
          </a:p>
          <a:p>
            <a:pPr lvl="1">
              <a:spcBef>
                <a:spcPts val="1200"/>
              </a:spcBef>
              <a:buClrTx/>
              <a:buFont typeface="Arial" panose="020B0604020202020204" pitchFamily="34" charset="0"/>
              <a:buChar char="•"/>
              <a:defRPr/>
            </a:pPr>
            <a:endParaRPr lang="en-US" sz="2800" dirty="0">
              <a:solidFill>
                <a:prstClr val="black"/>
              </a:solidFill>
              <a:latin typeface="Calibri" panose="020F0502020204030204"/>
            </a:endParaRPr>
          </a:p>
          <a:p>
            <a:pPr lvl="1">
              <a:spcBef>
                <a:spcPts val="1200"/>
              </a:spcBef>
              <a:buClrTx/>
              <a:buFont typeface="Arial" panose="020B0604020202020204" pitchFamily="34" charset="0"/>
              <a:buChar char="•"/>
              <a:defRPr/>
            </a:pPr>
            <a:endParaRPr lang="en-US" sz="2800" dirty="0">
              <a:solidFill>
                <a:prstClr val="black"/>
              </a:solidFill>
              <a:latin typeface="Calibri" panose="020F0502020204030204"/>
            </a:endParaRPr>
          </a:p>
          <a:p>
            <a:pPr lvl="1">
              <a:spcBef>
                <a:spcPts val="1200"/>
              </a:spcBef>
              <a:buClrTx/>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43AF8E1-97F7-4C01-9763-9DD9BE391B57}"/>
              </a:ext>
            </a:extLst>
          </p:cNvPr>
          <p:cNvSpPr txBox="1"/>
          <p:nvPr/>
        </p:nvSpPr>
        <p:spPr>
          <a:xfrm>
            <a:off x="10166174" y="698425"/>
            <a:ext cx="1389137" cy="70788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Data as of 3/4/2021</a:t>
            </a:r>
            <a:endParaRPr lang="en-US" sz="2000" dirty="0">
              <a:solidFill>
                <a:srgbClr val="FF0000"/>
              </a:solidFill>
            </a:endParaRPr>
          </a:p>
        </p:txBody>
      </p:sp>
    </p:spTree>
    <p:extLst>
      <p:ext uri="{BB962C8B-B14F-4D97-AF65-F5344CB8AC3E}">
        <p14:creationId xmlns:p14="http://schemas.microsoft.com/office/powerpoint/2010/main" val="2734863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tree, outdoor, forest, dirt&#10;&#10;Description automatically generated">
            <a:extLst>
              <a:ext uri="{FF2B5EF4-FFF2-40B4-BE49-F238E27FC236}">
                <a16:creationId xmlns:a16="http://schemas.microsoft.com/office/drawing/2014/main" id="{E5692646-F2EF-49E4-9C1D-F9620C5A9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9399" y="0"/>
            <a:ext cx="6827587" cy="6858000"/>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2020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Allocation Eligibility</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66181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lvl="1" indent="-342900">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Otherwise not eligible for </a:t>
            </a:r>
            <a:r>
              <a:rPr lang="en-US" sz="2800" dirty="0">
                <a:solidFill>
                  <a:prstClr val="black"/>
                </a:solidFill>
                <a:latin typeface="Calibri" panose="020F0502020204030204"/>
              </a:rPr>
              <a:t>future allocations</a:t>
            </a:r>
          </a:p>
          <a:p>
            <a:pPr lvl="1" indent="-342900">
              <a:spcBef>
                <a:spcPts val="1000"/>
              </a:spcBef>
              <a:buClrTx/>
              <a:buFont typeface="Arial" panose="020B0604020202020204" pitchFamily="34" charset="0"/>
              <a:buChar char="•"/>
              <a:defRPr/>
            </a:pPr>
            <a:r>
              <a:rPr lang="en-US" sz="2800" dirty="0">
                <a:solidFill>
                  <a:prstClr val="black"/>
                </a:solidFill>
                <a:latin typeface="Calibri" panose="020F0502020204030204"/>
              </a:rPr>
              <a:t>Allocations from ineligible CDs distributed to other CDs</a:t>
            </a:r>
          </a:p>
          <a:p>
            <a:pPr lvl="1" indent="-342900">
              <a:spcBef>
                <a:spcPts val="1000"/>
              </a:spcBef>
              <a:buClrTx/>
              <a:buFont typeface="Arial" panose="020B0604020202020204" pitchFamily="34" charset="0"/>
              <a:buChar char="•"/>
              <a:defRPr/>
            </a:pPr>
            <a:r>
              <a:rPr lang="en-US" sz="2800" dirty="0">
                <a:solidFill>
                  <a:prstClr val="black"/>
                </a:solidFill>
                <a:latin typeface="Calibri" panose="020F0502020204030204"/>
              </a:rPr>
              <a:t>LVR and DGR calculated separately</a:t>
            </a:r>
          </a:p>
          <a:p>
            <a:pPr lvl="1" indent="-342900">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Allocations can resume in future FYs once spending requirements </a:t>
            </a:r>
            <a:r>
              <a:rPr kumimoji="0" lang="en-US" sz="2800" i="0" u="none" strike="noStrike" kern="1200" cap="none" spc="0" normalizeH="0" baseline="0" noProof="0" dirty="0" err="1">
                <a:ln>
                  <a:noFill/>
                </a:ln>
                <a:solidFill>
                  <a:prstClr val="black"/>
                </a:solidFill>
                <a:effectLst/>
                <a:uLnTx/>
                <a:uFillTx/>
                <a:latin typeface="Calibri" panose="020F0502020204030204"/>
                <a:ea typeface="+mn-ea"/>
                <a:cs typeface="+mn-cs"/>
              </a:rPr>
              <a:t>ar</a:t>
            </a:r>
            <a:r>
              <a:rPr lang="en-US" sz="2800" dirty="0">
                <a:solidFill>
                  <a:prstClr val="black"/>
                </a:solidFill>
                <a:latin typeface="Calibri" panose="020F0502020204030204"/>
              </a:rPr>
              <a:t>e met</a:t>
            </a:r>
          </a:p>
          <a:p>
            <a:pPr lvl="1" indent="-342900">
              <a:spcBef>
                <a:spcPts val="1000"/>
              </a:spcBef>
              <a:buClrTx/>
              <a:buFont typeface="Arial" panose="020B0604020202020204" pitchFamily="34" charset="0"/>
              <a:buChar char="•"/>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F27EB3CA-02FB-43C3-ABFE-28DEED2B468B}"/>
              </a:ext>
            </a:extLst>
          </p:cNvPr>
          <p:cNvSpPr txBox="1"/>
          <p:nvPr/>
        </p:nvSpPr>
        <p:spPr>
          <a:xfrm>
            <a:off x="10166174" y="698425"/>
            <a:ext cx="1389137" cy="70788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Data as of 3/4/2021</a:t>
            </a:r>
            <a:endParaRPr lang="en-US" sz="2000" dirty="0">
              <a:solidFill>
                <a:srgbClr val="FF0000"/>
              </a:solidFill>
            </a:endParaRPr>
          </a:p>
        </p:txBody>
      </p:sp>
    </p:spTree>
    <p:extLst>
      <p:ext uri="{BB962C8B-B14F-4D97-AF65-F5344CB8AC3E}">
        <p14:creationId xmlns:p14="http://schemas.microsoft.com/office/powerpoint/2010/main" val="92222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Allocation Eligibility</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Current Allocation Eligibility Status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DGR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2021-22 DGR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dirty="0">
                <a:solidFill>
                  <a:srgbClr val="70AD47">
                    <a:lumMod val="75000"/>
                  </a:srgbClr>
                </a:solidFill>
                <a:latin typeface="Calibri" panose="020F0502020204030204"/>
              </a:rPr>
              <a:t>60</a:t>
            </a: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DGR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6</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LVR 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already met, OK for FY 2021-22 LVR Allocations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59 Counties</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LVR 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requirements not yet met</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7 Counties</a:t>
            </a:r>
          </a:p>
          <a:p>
            <a:pPr marL="457200" marR="0" lvl="1" indent="0" algn="l" defTabSz="914400" rtl="0" eaLnBrk="1" fontAlgn="auto" latinLnBrk="0" hangingPunct="1">
              <a:lnSpc>
                <a:spcPct val="9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2" name="Content Placeholder 2">
            <a:extLst>
              <a:ext uri="{FF2B5EF4-FFF2-40B4-BE49-F238E27FC236}">
                <a16:creationId xmlns:a16="http://schemas.microsoft.com/office/drawing/2014/main" id="{A5B7103D-1173-4E46-A209-4AAB5FED9B15}"/>
              </a:ext>
            </a:extLst>
          </p:cNvPr>
          <p:cNvSpPr txBox="1">
            <a:spLocks/>
          </p:cNvSpPr>
          <p:nvPr/>
        </p:nvSpPr>
        <p:spPr>
          <a:xfrm>
            <a:off x="6329362" y="4195458"/>
            <a:ext cx="5316125" cy="2111031"/>
          </a:xfrm>
          <a:prstGeom prst="rect">
            <a:avLst/>
          </a:prstGeom>
          <a:solidFill>
            <a:schemeClr val="bg1"/>
          </a:solidFill>
          <a:ln>
            <a:solidFill>
              <a:schemeClr val="tx1"/>
            </a:solidFill>
          </a:ln>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CDs have until April 16</a:t>
            </a:r>
            <a:r>
              <a:rPr kumimoji="0" lang="en-US" sz="2800" b="1" i="0" u="sng"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to meet spending deadlines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This allows allocations to be taken to SCC at May Meeting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1B45EE-6055-4456-BA5F-465A681A2FB9}"/>
              </a:ext>
            </a:extLst>
          </p:cNvPr>
          <p:cNvSpPr txBox="1"/>
          <p:nvPr/>
        </p:nvSpPr>
        <p:spPr>
          <a:xfrm>
            <a:off x="10283333" y="530621"/>
            <a:ext cx="1389137" cy="70788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Data as of 3/4/2021</a:t>
            </a:r>
            <a:endParaRPr lang="en-US" sz="2000" dirty="0">
              <a:solidFill>
                <a:srgbClr val="FF0000"/>
              </a:solidFill>
            </a:endParaRPr>
          </a:p>
        </p:txBody>
      </p:sp>
    </p:spTree>
    <p:extLst>
      <p:ext uri="{BB962C8B-B14F-4D97-AF65-F5344CB8AC3E}">
        <p14:creationId xmlns:p14="http://schemas.microsoft.com/office/powerpoint/2010/main" val="2952797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CD772-2BB2-4E33-9E06-31AD3E5F91CD}"/>
              </a:ext>
            </a:extLst>
          </p:cNvPr>
          <p:cNvSpPr/>
          <p:nvPr/>
        </p:nvSpPr>
        <p:spPr>
          <a:xfrm>
            <a:off x="0" y="-31147"/>
            <a:ext cx="12192000" cy="68677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id="{8B3E8575-0896-4A5E-85A3-49CD597F56FD}"/>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Let’s zoom out some more and look at the BIG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2800" b="1" i="0" strike="noStrike" kern="1200" cap="none" spc="0" normalizeH="0" baseline="0" noProof="0" dirty="0" err="1">
                <a:ln>
                  <a:noFill/>
                </a:ln>
                <a:solidFill>
                  <a:schemeClr val="bg1"/>
                </a:solidFill>
                <a:effectLst/>
                <a:uLnTx/>
                <a:uFillTx/>
                <a:latin typeface="Calibri" panose="020F0502020204030204"/>
                <a:ea typeface="+mn-ea"/>
                <a:cs typeface="+mn-cs"/>
              </a:rPr>
              <a:t>BIG</a:t>
            </a:r>
            <a:r>
              <a:rPr kumimoji="0" lang="en-US" sz="2800" b="1" i="0" strike="noStrike" kern="1200" cap="none" spc="0" normalizeH="0" baseline="0" noProof="0" dirty="0">
                <a:ln>
                  <a:noFill/>
                </a:ln>
                <a:solidFill>
                  <a:schemeClr val="bg1"/>
                </a:solidFill>
                <a:effectLst/>
                <a:uLnTx/>
                <a:uFillTx/>
                <a:latin typeface="Calibri" panose="020F0502020204030204"/>
                <a:ea typeface="+mn-ea"/>
                <a:cs typeface="+mn-cs"/>
              </a:rPr>
              <a:t> picture…</a:t>
            </a:r>
            <a:endParaRPr kumimoji="0" lang="en-US" sz="2800" i="0"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4" descr="A picture containing nature&#10;&#10;Description automatically generated">
            <a:extLst>
              <a:ext uri="{FF2B5EF4-FFF2-40B4-BE49-F238E27FC236}">
                <a16:creationId xmlns:a16="http://schemas.microsoft.com/office/drawing/2014/main" id="{00256951-6081-4459-9B57-DCA2BCC3F4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37521" y="2696067"/>
            <a:ext cx="1442404" cy="1395166"/>
          </a:xfrm>
          <a:prstGeom prst="rect">
            <a:avLst/>
          </a:prstGeom>
        </p:spPr>
      </p:pic>
    </p:spTree>
    <p:extLst>
      <p:ext uri="{BB962C8B-B14F-4D97-AF65-F5344CB8AC3E}">
        <p14:creationId xmlns:p14="http://schemas.microsoft.com/office/powerpoint/2010/main" val="308327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$243M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$182M since)</a:t>
            </a:r>
          </a:p>
          <a:p>
            <a:pPr marL="40005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283333" y="555813"/>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3/4/2021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9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$243M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$182M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$177M Spent on 5,870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$16M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$30M contracted (423)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$9M of that $30M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$229M of funding spent ($208M) and Committed ($21M)</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283333" y="555813"/>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3/4/2021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220EB82-0539-44EC-9B2B-2B9109FAD510}"/>
              </a:ext>
            </a:extLst>
          </p:cNvPr>
          <p:cNvSpPr txBox="1"/>
          <p:nvPr/>
        </p:nvSpPr>
        <p:spPr>
          <a:xfrm>
            <a:off x="8737600" y="2179017"/>
            <a:ext cx="3279362" cy="1323439"/>
          </a:xfrm>
          <a:prstGeom prst="rect">
            <a:avLst/>
          </a:prstGeom>
          <a:solidFill>
            <a:schemeClr val="bg1"/>
          </a:solidFill>
          <a:ln>
            <a:solidFill>
              <a:schemeClr val="tx1"/>
            </a:solidFill>
          </a:ln>
        </p:spPr>
        <p:txBody>
          <a:bodyPr wrap="square" rtlCol="0">
            <a:spAutoFit/>
          </a:bodyPr>
          <a:lstStyle/>
          <a:p>
            <a:r>
              <a:rPr lang="en-US" sz="2000" b="1" dirty="0"/>
              <a:t>Plus $73M total in-kind!</a:t>
            </a:r>
          </a:p>
          <a:p>
            <a:r>
              <a:rPr lang="en-US" sz="2000" b="1" dirty="0"/>
              <a:t>This means Program has put 115%+ of funds allocated to CDs </a:t>
            </a:r>
            <a:r>
              <a:rPr lang="en-US" sz="2000" b="1" u="sng" dirty="0"/>
              <a:t>on the ground</a:t>
            </a:r>
            <a:r>
              <a:rPr lang="en-US" sz="2000" b="1" dirty="0"/>
              <a:t> to date.</a:t>
            </a:r>
            <a:endParaRPr lang="en-US" sz="2000" dirty="0"/>
          </a:p>
        </p:txBody>
      </p:sp>
    </p:spTree>
    <p:extLst>
      <p:ext uri="{BB962C8B-B14F-4D97-AF65-F5344CB8AC3E}">
        <p14:creationId xmlns:p14="http://schemas.microsoft.com/office/powerpoint/2010/main" val="216314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Overall Program Lifetime Spending Summary (Since 1997)</a:t>
            </a:r>
          </a:p>
          <a:p>
            <a:pPr marL="400050" marR="0" lvl="1"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$243M Total Allocated to CDs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($60M before 2014 funding increase, $182M since)</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$177M Spent on 5,870 Completed Projects </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$16M Spent on Administration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$6M Spent on Education at CDs</a:t>
            </a:r>
          </a:p>
          <a:p>
            <a:pPr marL="80010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$30M contracted (423) </a:t>
            </a:r>
            <a:r>
              <a:rPr kumimoji="0" lang="en-US" sz="1600" b="0" i="1" u="sng" strike="noStrike" kern="1200" cap="none" spc="0" normalizeH="0" baseline="0" noProof="0" dirty="0">
                <a:ln>
                  <a:noFill/>
                </a:ln>
                <a:solidFill>
                  <a:prstClr val="black"/>
                </a:solidFill>
                <a:effectLst/>
                <a:uLnTx/>
                <a:uFillTx/>
                <a:latin typeface="Calibri" panose="020F0502020204030204"/>
                <a:ea typeface="+mn-ea"/>
                <a:cs typeface="+mn-cs"/>
              </a:rPr>
              <a:t>with $9M of that $30M spent</a:t>
            </a:r>
          </a:p>
          <a:p>
            <a:pPr marL="400050" marR="0" lvl="2"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$229M of funding spent ($208M) and Committed ($21M)</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Only $15M, or about ½ a year’s allocation, currently uncommitted</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With $208M spent, and a “cumulative statewide spending requirement” of $190M: Statewide, </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spending is currently $18M “in the green”</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2FE4C326-42EE-4986-8C44-B61952DBD13E}"/>
              </a:ext>
            </a:extLst>
          </p:cNvPr>
          <p:cNvSpPr txBox="1"/>
          <p:nvPr/>
        </p:nvSpPr>
        <p:spPr>
          <a:xfrm>
            <a:off x="10283333" y="555813"/>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3/4/2021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D4C6E53-3616-43A1-89C0-9836F2D684E1}"/>
              </a:ext>
            </a:extLst>
          </p:cNvPr>
          <p:cNvSpPr txBox="1"/>
          <p:nvPr/>
        </p:nvSpPr>
        <p:spPr>
          <a:xfrm>
            <a:off x="8737600" y="2179017"/>
            <a:ext cx="3279362" cy="1323439"/>
          </a:xfrm>
          <a:prstGeom prst="rect">
            <a:avLst/>
          </a:prstGeom>
          <a:solidFill>
            <a:schemeClr val="bg1"/>
          </a:solidFill>
          <a:ln>
            <a:solidFill>
              <a:schemeClr val="tx1"/>
            </a:solidFill>
          </a:ln>
        </p:spPr>
        <p:txBody>
          <a:bodyPr wrap="square" rtlCol="0">
            <a:spAutoFit/>
          </a:bodyPr>
          <a:lstStyle/>
          <a:p>
            <a:r>
              <a:rPr lang="en-US" sz="2000" b="1" dirty="0"/>
              <a:t>Plus $73M total in-kind!</a:t>
            </a:r>
          </a:p>
          <a:p>
            <a:r>
              <a:rPr lang="en-US" sz="2000" b="1" dirty="0"/>
              <a:t>This means Program has put 115%+ of funds allocated to CDs </a:t>
            </a:r>
            <a:r>
              <a:rPr lang="en-US" sz="2000" b="1" u="sng" dirty="0"/>
              <a:t>on the ground</a:t>
            </a:r>
            <a:r>
              <a:rPr lang="en-US" sz="2000" b="1" dirty="0"/>
              <a:t> to date.</a:t>
            </a:r>
            <a:endParaRPr lang="en-US" sz="2000" dirty="0"/>
          </a:p>
        </p:txBody>
      </p:sp>
    </p:spTree>
    <p:extLst>
      <p:ext uri="{BB962C8B-B14F-4D97-AF65-F5344CB8AC3E}">
        <p14:creationId xmlns:p14="http://schemas.microsoft.com/office/powerpoint/2010/main" val="102313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Big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a:t>
            </a:r>
            <a:r>
              <a:rPr kumimoji="0" lang="en-US" sz="2800" b="1" i="0" u="none" strike="noStrike" kern="1200" cap="none" spc="0" normalizeH="0" baseline="0" noProof="0" dirty="0" err="1">
                <a:ln>
                  <a:noFill/>
                </a:ln>
                <a:solidFill>
                  <a:srgbClr val="3FAF49"/>
                </a:solidFill>
                <a:effectLst/>
                <a:uLnTx/>
                <a:uFillTx/>
                <a:latin typeface="Calibri" panose="020F0502020204030204"/>
                <a:ea typeface="+mj-ea"/>
                <a:cs typeface="+mj-cs"/>
              </a:rPr>
              <a:t>Big</a:t>
            </a: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 Picture</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825507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Thank you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6600" b="1" i="0" u="sng" strike="noStrike" kern="1200" cap="none" spc="0" normalizeH="0" baseline="0" noProof="0" dirty="0">
                <a:ln>
                  <a:noFill/>
                </a:ln>
                <a:solidFill>
                  <a:srgbClr val="FF0000"/>
                </a:solidFill>
                <a:effectLst/>
                <a:uLnTx/>
                <a:uFillTx/>
                <a:latin typeface="Calibri" panose="020F0502020204030204"/>
                <a:ea typeface="+mn-ea"/>
                <a:cs typeface="+mn-cs"/>
              </a:rPr>
              <a:t>PA Conservation Districts</a:t>
            </a:r>
            <a:endParaRPr kumimoji="0" lang="en-US" sz="6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Adapting to funding </a:t>
            </a:r>
            <a:r>
              <a:rPr lang="en-US" sz="3600" dirty="0">
                <a:solidFill>
                  <a:prstClr val="black"/>
                </a:solidFill>
                <a:latin typeface="Calibri" panose="020F0502020204030204"/>
              </a:rPr>
              <a:t>increase and changing policies and reporting requirements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Administering efficient programs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Meeting spending deadlines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Submitting timely reports</a:t>
            </a:r>
          </a:p>
          <a:p>
            <a:pPr marL="742950" marR="0" lvl="1" indent="-3429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Putting good projects on the ground</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271399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800" b="1" dirty="0">
                <a:solidFill>
                  <a:srgbClr val="FF0000"/>
                </a:solidFill>
              </a:rPr>
              <a:t>383 </a:t>
            </a:r>
            <a:r>
              <a:rPr kumimoji="0" lang="en-US" sz="2800" b="1" i="0" u="none" strike="noStrike" kern="1200" cap="none" spc="0" normalizeH="0" baseline="0" noProof="0" dirty="0">
                <a:ln>
                  <a:noFill/>
                </a:ln>
                <a:solidFill>
                  <a:srgbClr val="FF0000"/>
                </a:solidFill>
                <a:effectLst/>
                <a:uLnTx/>
                <a:uFillTx/>
                <a:ea typeface="+mn-ea"/>
                <a:cs typeface="+mn-cs"/>
              </a:rPr>
              <a:t>Projects Completed</a:t>
            </a:r>
          </a:p>
          <a:p>
            <a:pPr lvl="1">
              <a:spcBef>
                <a:spcPts val="1000"/>
              </a:spcBef>
              <a:buClrTx/>
              <a:buFont typeface="Arial" panose="020B0604020202020204" pitchFamily="34" charset="0"/>
              <a:buChar char="•"/>
              <a:defRPr/>
            </a:pPr>
            <a:r>
              <a:rPr lang="en-US" sz="2800" dirty="0">
                <a:solidFill>
                  <a:schemeClr val="tx1"/>
                </a:solidFill>
              </a:rPr>
              <a:t>Down from 619 in 2019</a:t>
            </a:r>
          </a:p>
          <a:p>
            <a:pPr lvl="1">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schemeClr val="tx1"/>
                </a:solidFill>
                <a:effectLst/>
                <a:uLnTx/>
                <a:uFillTx/>
                <a:ea typeface="+mn-ea"/>
                <a:cs typeface="+mn-cs"/>
              </a:rPr>
              <a:t>488 past 5-year average</a:t>
            </a:r>
            <a:r>
              <a:rPr kumimoji="0" lang="en-US" sz="2800" b="1" i="0" u="none" strike="noStrike" kern="1200" cap="none" spc="0" normalizeH="0" baseline="0" noProof="0" dirty="0">
                <a:ln>
                  <a:noFill/>
                </a:ln>
                <a:solidFill>
                  <a:srgbClr val="A6A6A6">
                    <a:lumMod val="50000"/>
                  </a:srgbClr>
                </a:solidFill>
                <a:effectLst/>
                <a:uLnTx/>
                <a:uFillTx/>
                <a:ea typeface="+mn-ea"/>
                <a:cs typeface="+mn-cs"/>
              </a:rPr>
              <a:t>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66575E5E-B03F-4F77-9D04-BE15CFAA5936}"/>
              </a:ext>
            </a:extLst>
          </p:cNvPr>
          <p:cNvPicPr>
            <a:picLocks noChangeAspect="1"/>
          </p:cNvPicPr>
          <p:nvPr/>
        </p:nvPicPr>
        <p:blipFill>
          <a:blip r:embed="rId9"/>
          <a:stretch>
            <a:fillRect/>
          </a:stretch>
        </p:blipFill>
        <p:spPr>
          <a:xfrm>
            <a:off x="5286079" y="1405172"/>
            <a:ext cx="6635338" cy="411480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3FEDE892-3723-4EF9-A712-0A4C51C402EA}"/>
              </a:ext>
            </a:extLst>
          </p:cNvPr>
          <p:cNvSpPr txBox="1"/>
          <p:nvPr/>
        </p:nvSpPr>
        <p:spPr>
          <a:xfrm>
            <a:off x="401081" y="2601696"/>
            <a:ext cx="4684316" cy="163121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2020 numbers down from 2019</a:t>
            </a:r>
          </a:p>
          <a:p>
            <a:pPr marL="285750" indent="-285750">
              <a:buFont typeface="Arial" panose="020B0604020202020204" pitchFamily="34" charset="0"/>
              <a:buChar char="•"/>
            </a:pPr>
            <a:r>
              <a:rPr lang="en-US" sz="2000" dirty="0">
                <a:solidFill>
                  <a:srgbClr val="FF0000"/>
                </a:solidFill>
              </a:rPr>
              <a:t>July 2019 was big spending push at end of 5-year contract</a:t>
            </a:r>
          </a:p>
          <a:p>
            <a:pPr marL="285750" indent="-285750">
              <a:buFont typeface="Arial" panose="020B0604020202020204" pitchFamily="34" charset="0"/>
              <a:buChar char="•"/>
            </a:pPr>
            <a:r>
              <a:rPr lang="en-US" sz="2000" dirty="0">
                <a:solidFill>
                  <a:srgbClr val="FF0000"/>
                </a:solidFill>
              </a:rPr>
              <a:t>Only minor COVID issues (</a:t>
            </a:r>
            <a:r>
              <a:rPr lang="en-US" sz="2000" dirty="0" err="1">
                <a:solidFill>
                  <a:srgbClr val="FF0000"/>
                </a:solidFill>
              </a:rPr>
              <a:t>est</a:t>
            </a:r>
            <a:r>
              <a:rPr lang="en-US" sz="2000" dirty="0">
                <a:solidFill>
                  <a:srgbClr val="FF0000"/>
                </a:solidFill>
              </a:rPr>
              <a:t> &lt;10% of projects delayed)</a:t>
            </a:r>
          </a:p>
        </p:txBody>
      </p:sp>
      <p:sp>
        <p:nvSpPr>
          <p:cNvPr id="4" name="TextBox 3">
            <a:extLst>
              <a:ext uri="{FF2B5EF4-FFF2-40B4-BE49-F238E27FC236}">
                <a16:creationId xmlns:a16="http://schemas.microsoft.com/office/drawing/2014/main" id="{04369C34-1965-4529-A0F5-C2C7579FC0D5}"/>
              </a:ext>
            </a:extLst>
          </p:cNvPr>
          <p:cNvSpPr txBox="1"/>
          <p:nvPr/>
        </p:nvSpPr>
        <p:spPr>
          <a:xfrm>
            <a:off x="6179332" y="1861292"/>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4" name="TextBox 13">
            <a:extLst>
              <a:ext uri="{FF2B5EF4-FFF2-40B4-BE49-F238E27FC236}">
                <a16:creationId xmlns:a16="http://schemas.microsoft.com/office/drawing/2014/main" id="{8649F8D2-4BAA-4D93-936F-CACE978D4287}"/>
              </a:ext>
            </a:extLst>
          </p:cNvPr>
          <p:cNvSpPr txBox="1"/>
          <p:nvPr/>
        </p:nvSpPr>
        <p:spPr>
          <a:xfrm rot="20879040">
            <a:off x="6195790" y="3605672"/>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2" name="TextBox 21">
            <a:extLst>
              <a:ext uri="{FF2B5EF4-FFF2-40B4-BE49-F238E27FC236}">
                <a16:creationId xmlns:a16="http://schemas.microsoft.com/office/drawing/2014/main" id="{57EE9003-E00F-442F-945F-376F720A3394}"/>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369631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$31.4M in 2019</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$23.1M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AF933158-BD9F-43A6-B489-4BBB80D38A1E}"/>
              </a:ext>
            </a:extLst>
          </p:cNvPr>
          <p:cNvPicPr>
            <a:picLocks noChangeAspect="1"/>
          </p:cNvPicPr>
          <p:nvPr/>
        </p:nvPicPr>
        <p:blipFill>
          <a:blip r:embed="rId9"/>
          <a:stretch>
            <a:fillRect/>
          </a:stretch>
        </p:blipFill>
        <p:spPr>
          <a:xfrm>
            <a:off x="5328485" y="1371600"/>
            <a:ext cx="6590728" cy="411480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385265" y="2879542"/>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452964" y="4028081"/>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
        <p:nvSpPr>
          <p:cNvPr id="22" name="TextBox 21">
            <a:extLst>
              <a:ext uri="{FF2B5EF4-FFF2-40B4-BE49-F238E27FC236}">
                <a16:creationId xmlns:a16="http://schemas.microsoft.com/office/drawing/2014/main" id="{D814AF18-71E0-4EC3-9203-0465BBD75678}"/>
              </a:ext>
            </a:extLst>
          </p:cNvPr>
          <p:cNvSpPr txBox="1"/>
          <p:nvPr/>
        </p:nvSpPr>
        <p:spPr>
          <a:xfrm>
            <a:off x="401081" y="2601696"/>
            <a:ext cx="4684316" cy="163121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2020 numbers down from 2019</a:t>
            </a:r>
          </a:p>
          <a:p>
            <a:pPr marL="285750" indent="-285750">
              <a:buFont typeface="Arial" panose="020B0604020202020204" pitchFamily="34" charset="0"/>
              <a:buChar char="•"/>
            </a:pPr>
            <a:r>
              <a:rPr lang="en-US" sz="2000" dirty="0">
                <a:solidFill>
                  <a:srgbClr val="FF0000"/>
                </a:solidFill>
              </a:rPr>
              <a:t>July 2019 was big spending push at end of 5-year contract</a:t>
            </a:r>
          </a:p>
          <a:p>
            <a:pPr marL="285750" indent="-285750">
              <a:buFont typeface="Arial" panose="020B0604020202020204" pitchFamily="34" charset="0"/>
              <a:buChar char="•"/>
            </a:pPr>
            <a:r>
              <a:rPr lang="en-US" sz="2000" dirty="0">
                <a:solidFill>
                  <a:srgbClr val="FF0000"/>
                </a:solidFill>
              </a:rPr>
              <a:t>Only minor COVID issues (</a:t>
            </a:r>
            <a:r>
              <a:rPr lang="en-US" sz="2000" dirty="0" err="1">
                <a:solidFill>
                  <a:srgbClr val="FF0000"/>
                </a:solidFill>
              </a:rPr>
              <a:t>est</a:t>
            </a:r>
            <a:r>
              <a:rPr lang="en-US" sz="2000" dirty="0">
                <a:solidFill>
                  <a:srgbClr val="FF0000"/>
                </a:solidFill>
              </a:rPr>
              <a:t> &lt;10% of projects delayed)</a:t>
            </a:r>
          </a:p>
        </p:txBody>
      </p:sp>
    </p:spTree>
    <p:extLst>
      <p:ext uri="{BB962C8B-B14F-4D97-AF65-F5344CB8AC3E}">
        <p14:creationId xmlns:p14="http://schemas.microsoft.com/office/powerpoint/2010/main" val="394853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$31.4M in 2019</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$23.1M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Where should spending be?</a:t>
            </a:r>
            <a:r>
              <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rPr>
              <a:t>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4" name="Picture 3">
            <a:extLst>
              <a:ext uri="{FF2B5EF4-FFF2-40B4-BE49-F238E27FC236}">
                <a16:creationId xmlns:a16="http://schemas.microsoft.com/office/drawing/2014/main" id="{AF933158-BD9F-43A6-B489-4BBB80D38A1E}"/>
              </a:ext>
            </a:extLst>
          </p:cNvPr>
          <p:cNvPicPr>
            <a:picLocks noChangeAspect="1"/>
          </p:cNvPicPr>
          <p:nvPr/>
        </p:nvPicPr>
        <p:blipFill>
          <a:blip r:embed="rId9"/>
          <a:stretch>
            <a:fillRect/>
          </a:stretch>
        </p:blipFill>
        <p:spPr>
          <a:xfrm>
            <a:off x="5328485" y="1371600"/>
            <a:ext cx="6590728" cy="4114800"/>
          </a:xfrm>
          <a:prstGeom prst="rect">
            <a:avLst/>
          </a:prstGeom>
          <a:ln>
            <a:noFill/>
          </a:ln>
          <a:effectLst>
            <a:outerShdw blurRad="190500" algn="tl" rotWithShape="0">
              <a:srgbClr val="000000">
                <a:alpha val="70000"/>
              </a:srgbClr>
            </a:outerShdw>
          </a:effectLst>
        </p:spPr>
      </p:pic>
      <p:cxnSp>
        <p:nvCxnSpPr>
          <p:cNvPr id="6" name="Straight Connector 5">
            <a:extLst>
              <a:ext uri="{FF2B5EF4-FFF2-40B4-BE49-F238E27FC236}">
                <a16:creationId xmlns:a16="http://schemas.microsoft.com/office/drawing/2014/main" id="{F95B0CEE-DAD4-470C-90E9-233EAA73EA8A}"/>
              </a:ext>
            </a:extLst>
          </p:cNvPr>
          <p:cNvCxnSpPr/>
          <p:nvPr/>
        </p:nvCxnSpPr>
        <p:spPr>
          <a:xfrm>
            <a:off x="6251126" y="2839329"/>
            <a:ext cx="531495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BFF99D-88CB-4250-9F5D-0593580DF7A6}"/>
              </a:ext>
            </a:extLst>
          </p:cNvPr>
          <p:cNvCxnSpPr/>
          <p:nvPr/>
        </p:nvCxnSpPr>
        <p:spPr>
          <a:xfrm>
            <a:off x="6251126" y="4116558"/>
            <a:ext cx="531495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E9B496F-BF57-4269-A4D5-8CE7047C0AA8}"/>
              </a:ext>
            </a:extLst>
          </p:cNvPr>
          <p:cNvSpPr txBox="1"/>
          <p:nvPr/>
        </p:nvSpPr>
        <p:spPr>
          <a:xfrm rot="20754663">
            <a:off x="6385265" y="2879542"/>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452964" y="402808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3" name="Straight Arrow Connector 22">
            <a:extLst>
              <a:ext uri="{FF2B5EF4-FFF2-40B4-BE49-F238E27FC236}">
                <a16:creationId xmlns:a16="http://schemas.microsoft.com/office/drawing/2014/main" id="{B3CDB5EC-93D9-4F4D-BCE8-2C79862F9520}"/>
              </a:ext>
            </a:extLst>
          </p:cNvPr>
          <p:cNvCxnSpPr>
            <a:cxnSpLocks/>
            <a:stCxn id="25" idx="3"/>
          </p:cNvCxnSpPr>
          <p:nvPr/>
        </p:nvCxnSpPr>
        <p:spPr>
          <a:xfrm>
            <a:off x="4715155" y="3949319"/>
            <a:ext cx="1535971" cy="1672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16D583-EC31-4568-8BA5-E51AC506DF92}"/>
              </a:ext>
            </a:extLst>
          </p:cNvPr>
          <p:cNvCxnSpPr>
            <a:cxnSpLocks/>
            <a:stCxn id="25" idx="3"/>
          </p:cNvCxnSpPr>
          <p:nvPr/>
        </p:nvCxnSpPr>
        <p:spPr>
          <a:xfrm flipV="1">
            <a:off x="4715155" y="2839329"/>
            <a:ext cx="1535971" cy="1109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B357CCD-267F-4400-8EFD-BB60AD7ED3C6}"/>
              </a:ext>
            </a:extLst>
          </p:cNvPr>
          <p:cNvSpPr txBox="1"/>
          <p:nvPr/>
        </p:nvSpPr>
        <p:spPr>
          <a:xfrm>
            <a:off x="3090167" y="3441487"/>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sp>
        <p:nvSpPr>
          <p:cNvPr id="27" name="TextBox 26">
            <a:extLst>
              <a:ext uri="{FF2B5EF4-FFF2-40B4-BE49-F238E27FC236}">
                <a16:creationId xmlns:a16="http://schemas.microsoft.com/office/drawing/2014/main" id="{7F88BBD0-B848-4ED2-85D6-6E107E2F4135}"/>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179489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9633213" cy="5997646"/>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$31.4M in 2019</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$23.1M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FF0000"/>
                </a:solidFill>
                <a:latin typeface="Calibri" panose="020F0502020204030204"/>
              </a:rPr>
              <a:t>In Addition,</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as of 3/1/2021:</a:t>
            </a:r>
          </a:p>
          <a:p>
            <a:pPr lvl="1">
              <a:spcBef>
                <a:spcPts val="1000"/>
              </a:spcBef>
              <a:buClrTx/>
              <a:buFont typeface="Arial" panose="020B0604020202020204" pitchFamily="34" charset="0"/>
              <a:buChar char="•"/>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120 contracts reported</a:t>
            </a:r>
            <a:r>
              <a:rPr lang="en-US" sz="2800" b="1" dirty="0">
                <a:solidFill>
                  <a:srgbClr val="FF0000"/>
                </a:solidFill>
                <a:latin typeface="Calibri" panose="020F0502020204030204"/>
              </a:rPr>
              <a: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complete so far in 2021 for $6.2M</a:t>
            </a:r>
          </a:p>
          <a:p>
            <a:pPr lvl="1">
              <a:spcBef>
                <a:spcPts val="1000"/>
              </a:spcBef>
              <a:buClrTx/>
              <a:buFont typeface="Arial" panose="020B0604020202020204" pitchFamily="34" charset="0"/>
              <a:buChar char="•"/>
              <a:defRPr/>
            </a:pPr>
            <a:r>
              <a:rPr lang="en-US" sz="2800" b="1" dirty="0">
                <a:solidFill>
                  <a:srgbClr val="FF0000"/>
                </a:solidFill>
                <a:latin typeface="Calibri" panose="020F0502020204030204"/>
              </a:rPr>
              <a:t>415 current contacts worth $29.5M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lvl="1">
              <a:spcBef>
                <a:spcPts val="1000"/>
              </a:spcBef>
              <a:buClrTx/>
              <a:buFont typeface="Arial" panose="020B0604020202020204" pitchFamily="34" charset="0"/>
              <a:buChar char="•"/>
              <a:defRPr/>
            </a:pPr>
            <a:endPar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a:spcBef>
                <a:spcPts val="1000"/>
              </a:spcBef>
              <a:buClrTx/>
              <a:buFont typeface="Arial" panose="020B0604020202020204" pitchFamily="34" charset="0"/>
              <a:buChar char="•"/>
              <a:defRPr/>
            </a:pPr>
            <a:endPar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6" name="Picture 25">
            <a:extLst>
              <a:ext uri="{FF2B5EF4-FFF2-40B4-BE49-F238E27FC236}">
                <a16:creationId xmlns:a16="http://schemas.microsoft.com/office/drawing/2014/main" id="{71E2A586-2F41-4557-BBAB-C337F6FBAE61}"/>
              </a:ext>
            </a:extLst>
          </p:cNvPr>
          <p:cNvPicPr>
            <a:picLocks noChangeAspect="1"/>
          </p:cNvPicPr>
          <p:nvPr/>
        </p:nvPicPr>
        <p:blipFill>
          <a:blip r:embed="rId10"/>
          <a:stretch>
            <a:fillRect/>
          </a:stretch>
        </p:blipFill>
        <p:spPr>
          <a:xfrm>
            <a:off x="7362825" y="703064"/>
            <a:ext cx="4556388" cy="2844697"/>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403D4D40-C365-47C5-B8D7-D84BC90D11BD}"/>
              </a:ext>
            </a:extLst>
          </p:cNvPr>
          <p:cNvSpPr txBox="1"/>
          <p:nvPr/>
        </p:nvSpPr>
        <p:spPr>
          <a:xfrm>
            <a:off x="310284" y="2989626"/>
            <a:ext cx="1762002" cy="707886"/>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ASR data as of 12/31/2020</a:t>
            </a:r>
            <a:endParaRPr lang="en-US" sz="2000" dirty="0">
              <a:solidFill>
                <a:srgbClr val="FF0000"/>
              </a:solidFill>
            </a:endParaRPr>
          </a:p>
        </p:txBody>
      </p:sp>
    </p:spTree>
    <p:extLst>
      <p:ext uri="{BB962C8B-B14F-4D97-AF65-F5344CB8AC3E}">
        <p14:creationId xmlns:p14="http://schemas.microsoft.com/office/powerpoint/2010/main" val="58364019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4813566"/>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In-Kind</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goods or services incurred by participant but not reimbursed through DGLVR funds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$7.7M In-Kind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from $11M in 2019</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$8.4M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34% In-Kind per Project Dollar</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Compared to 35% in 2019</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37%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graphicFrame>
        <p:nvGraphicFramePr>
          <p:cNvPr id="22" name="Chart 21">
            <a:extLst>
              <a:ext uri="{FF2B5EF4-FFF2-40B4-BE49-F238E27FC236}">
                <a16:creationId xmlns:a16="http://schemas.microsoft.com/office/drawing/2014/main" id="{36B70AC7-26C6-477E-B3A0-FD93F6B3A8F0}"/>
              </a:ext>
            </a:extLst>
          </p:cNvPr>
          <p:cNvGraphicFramePr>
            <a:graphicFrameLocks/>
          </p:cNvGraphicFramePr>
          <p:nvPr>
            <p:extLst>
              <p:ext uri="{D42A27DB-BD31-4B8C-83A1-F6EECF244321}">
                <p14:modId xmlns:p14="http://schemas.microsoft.com/office/powerpoint/2010/main" val="153348370"/>
              </p:ext>
            </p:extLst>
          </p:nvPr>
        </p:nvGraphicFramePr>
        <p:xfrm>
          <a:off x="7359847" y="664516"/>
          <a:ext cx="4559366" cy="28342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a:extLst>
              <a:ext uri="{FF2B5EF4-FFF2-40B4-BE49-F238E27FC236}">
                <a16:creationId xmlns:a16="http://schemas.microsoft.com/office/drawing/2014/main" id="{DFEAAB0D-E7E0-4917-A684-8F44DF24B340}"/>
              </a:ext>
            </a:extLst>
          </p:cNvPr>
          <p:cNvGraphicFramePr>
            <a:graphicFrameLocks/>
          </p:cNvGraphicFramePr>
          <p:nvPr>
            <p:extLst>
              <p:ext uri="{D42A27DB-BD31-4B8C-83A1-F6EECF244321}">
                <p14:modId xmlns:p14="http://schemas.microsoft.com/office/powerpoint/2010/main" val="3070315426"/>
              </p:ext>
            </p:extLst>
          </p:nvPr>
        </p:nvGraphicFramePr>
        <p:xfrm>
          <a:off x="7359847" y="3562895"/>
          <a:ext cx="4553730" cy="2887798"/>
        </p:xfrm>
        <a:graphic>
          <a:graphicData uri="http://schemas.openxmlformats.org/drawingml/2006/chart">
            <c:chart xmlns:c="http://schemas.openxmlformats.org/drawingml/2006/chart" xmlns:r="http://schemas.openxmlformats.org/officeDocument/2006/relationships" r:id="rId10"/>
          </a:graphicData>
        </a:graphic>
      </p:graphicFrame>
      <p:sp>
        <p:nvSpPr>
          <p:cNvPr id="14" name="TextBox 13">
            <a:extLst>
              <a:ext uri="{FF2B5EF4-FFF2-40B4-BE49-F238E27FC236}">
                <a16:creationId xmlns:a16="http://schemas.microsoft.com/office/drawing/2014/main" id="{7E9B496F-BF57-4269-A4D5-8CE7047C0AA8}"/>
              </a:ext>
            </a:extLst>
          </p:cNvPr>
          <p:cNvSpPr txBox="1"/>
          <p:nvPr/>
        </p:nvSpPr>
        <p:spPr>
          <a:xfrm rot="19826292">
            <a:off x="8074242" y="1434527"/>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158589">
            <a:off x="7927663" y="2093190"/>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4" name="TextBox 23">
            <a:extLst>
              <a:ext uri="{FF2B5EF4-FFF2-40B4-BE49-F238E27FC236}">
                <a16:creationId xmlns:a16="http://schemas.microsoft.com/office/drawing/2014/main" id="{245A2FAA-00A1-4FEC-A232-7239803AF72D}"/>
              </a:ext>
            </a:extLst>
          </p:cNvPr>
          <p:cNvSpPr txBox="1"/>
          <p:nvPr/>
        </p:nvSpPr>
        <p:spPr>
          <a:xfrm>
            <a:off x="9807956" y="5192298"/>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664988">
            <a:off x="9814962" y="4589898"/>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7" name="Straight Arrow Connector 26">
            <a:extLst>
              <a:ext uri="{FF2B5EF4-FFF2-40B4-BE49-F238E27FC236}">
                <a16:creationId xmlns:a16="http://schemas.microsoft.com/office/drawing/2014/main" id="{3D8D4681-174C-4BF6-917E-B784512C576B}"/>
              </a:ext>
            </a:extLst>
          </p:cNvPr>
          <p:cNvCxnSpPr>
            <a:cxnSpLocks/>
          </p:cNvCxnSpPr>
          <p:nvPr/>
        </p:nvCxnSpPr>
        <p:spPr>
          <a:xfrm flipV="1">
            <a:off x="6249301" y="2247078"/>
            <a:ext cx="1110546" cy="1487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732617-4EB6-4477-A344-50BDD2A707C3}"/>
              </a:ext>
            </a:extLst>
          </p:cNvPr>
          <p:cNvCxnSpPr>
            <a:cxnSpLocks/>
          </p:cNvCxnSpPr>
          <p:nvPr/>
        </p:nvCxnSpPr>
        <p:spPr>
          <a:xfrm>
            <a:off x="4458601" y="4148466"/>
            <a:ext cx="2901246" cy="59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B095743-9A4F-4C19-A1C5-2BB61A89806D}"/>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313944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Average Project Size: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per completed contract: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$59K in 2020 (DGLVR funds only)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$79K in 2020 (including in-kind)</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Steadily rising since 2014 funding increase: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Larger scale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complex and costly projects</a:t>
            </a: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B08141FC-1649-47C7-8E4A-6C68F5B0ACA6}"/>
              </a:ext>
            </a:extLst>
          </p:cNvPr>
          <p:cNvPicPr>
            <a:picLocks noChangeAspect="1"/>
          </p:cNvPicPr>
          <p:nvPr/>
        </p:nvPicPr>
        <p:blipFill>
          <a:blip r:embed="rId9"/>
          <a:stretch>
            <a:fillRect/>
          </a:stretch>
        </p:blipFill>
        <p:spPr>
          <a:xfrm>
            <a:off x="7171114" y="733471"/>
            <a:ext cx="4541914" cy="2871465"/>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A7CBC99A-DB4F-4569-A3D4-8AB1CA695355}"/>
              </a:ext>
            </a:extLst>
          </p:cNvPr>
          <p:cNvPicPr>
            <a:picLocks noChangeAspect="1"/>
          </p:cNvPicPr>
          <p:nvPr/>
        </p:nvPicPr>
        <p:blipFill>
          <a:blip r:embed="rId10"/>
          <a:stretch>
            <a:fillRect/>
          </a:stretch>
        </p:blipFill>
        <p:spPr>
          <a:xfrm>
            <a:off x="7210751" y="3645794"/>
            <a:ext cx="4541914" cy="2871465"/>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7E9B496F-BF57-4269-A4D5-8CE7047C0AA8}"/>
              </a:ext>
            </a:extLst>
          </p:cNvPr>
          <p:cNvSpPr txBox="1"/>
          <p:nvPr/>
        </p:nvSpPr>
        <p:spPr>
          <a:xfrm rot="20739814">
            <a:off x="9188854" y="176174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1044835">
            <a:off x="9394635" y="254820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4" name="TextBox 23">
            <a:extLst>
              <a:ext uri="{FF2B5EF4-FFF2-40B4-BE49-F238E27FC236}">
                <a16:creationId xmlns:a16="http://schemas.microsoft.com/office/drawing/2014/main" id="{245A2FAA-00A1-4FEC-A232-7239803AF72D}"/>
              </a:ext>
            </a:extLst>
          </p:cNvPr>
          <p:cNvSpPr txBox="1"/>
          <p:nvPr/>
        </p:nvSpPr>
        <p:spPr>
          <a:xfrm rot="21219482">
            <a:off x="9393305" y="4322148"/>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21179204">
            <a:off x="9006798" y="499755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2" name="TextBox 21">
            <a:extLst>
              <a:ext uri="{FF2B5EF4-FFF2-40B4-BE49-F238E27FC236}">
                <a16:creationId xmlns:a16="http://schemas.microsoft.com/office/drawing/2014/main" id="{5433B957-AD21-44FF-8B31-FBD5B39A6FB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12/31/2020</a:t>
            </a:r>
            <a:endParaRPr lang="en-US" sz="1600" dirty="0">
              <a:solidFill>
                <a:srgbClr val="FF0000"/>
              </a:solidFill>
            </a:endParaRPr>
          </a:p>
        </p:txBody>
      </p:sp>
    </p:spTree>
    <p:extLst>
      <p:ext uri="{BB962C8B-B14F-4D97-AF65-F5344CB8AC3E}">
        <p14:creationId xmlns:p14="http://schemas.microsoft.com/office/powerpoint/2010/main" val="1421087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5224</TotalTime>
  <Words>2203</Words>
  <Application>Microsoft Office PowerPoint</Application>
  <PresentationFormat>Widescreen</PresentationFormat>
  <Paragraphs>397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81</cp:revision>
  <dcterms:created xsi:type="dcterms:W3CDTF">2021-03-01T14:22:30Z</dcterms:created>
  <dcterms:modified xsi:type="dcterms:W3CDTF">2021-03-11T15:41:14Z</dcterms:modified>
</cp:coreProperties>
</file>