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73" r:id="rId3"/>
    <p:sldId id="374" r:id="rId4"/>
    <p:sldId id="296" r:id="rId5"/>
    <p:sldId id="364" r:id="rId6"/>
    <p:sldId id="257" r:id="rId7"/>
    <p:sldId id="359" r:id="rId8"/>
    <p:sldId id="360" r:id="rId9"/>
    <p:sldId id="361" r:id="rId10"/>
    <p:sldId id="367" r:id="rId11"/>
    <p:sldId id="259" r:id="rId12"/>
    <p:sldId id="362" r:id="rId13"/>
    <p:sldId id="363" r:id="rId14"/>
    <p:sldId id="269" r:id="rId15"/>
    <p:sldId id="365" r:id="rId16"/>
    <p:sldId id="321" r:id="rId17"/>
    <p:sldId id="368" r:id="rId18"/>
    <p:sldId id="366" r:id="rId19"/>
    <p:sldId id="369" r:id="rId20"/>
    <p:sldId id="371" r:id="rId21"/>
    <p:sldId id="370" r:id="rId22"/>
    <p:sldId id="372" r:id="rId23"/>
    <p:sldId id="301" r:id="rId24"/>
    <p:sldId id="300" r:id="rId25"/>
    <p:sldId id="37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343"/>
    <a:srgbClr val="C04B0F"/>
    <a:srgbClr val="FFFF00"/>
    <a:srgbClr val="FFFFCC"/>
    <a:srgbClr val="44C04F"/>
    <a:srgbClr val="666699"/>
    <a:srgbClr val="996633"/>
    <a:srgbClr val="003A7A"/>
    <a:srgbClr val="41B74C"/>
    <a:srgbClr val="003E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727" autoAdjust="0"/>
    <p:restoredTop sz="94660"/>
  </p:normalViewPr>
  <p:slideViewPr>
    <p:cSldViewPr snapToGrid="0">
      <p:cViewPr varScale="1">
        <p:scale>
          <a:sx n="88" d="100"/>
          <a:sy n="88" d="100"/>
        </p:scale>
        <p:origin x="132" y="78"/>
      </p:cViewPr>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A7FAA-D74A-44A6-AE56-4C716AB923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420E27-962E-4118-B3B4-C6FA17DCA6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046646-2057-4424-981B-C97B74C36EB3}"/>
              </a:ext>
            </a:extLst>
          </p:cNvPr>
          <p:cNvSpPr>
            <a:spLocks noGrp="1"/>
          </p:cNvSpPr>
          <p:nvPr>
            <p:ph type="dt" sz="half" idx="10"/>
          </p:nvPr>
        </p:nvSpPr>
        <p:spPr/>
        <p:txBody>
          <a:bodyPr/>
          <a:lstStyle/>
          <a:p>
            <a:fld id="{AFE2553D-3206-4B8D-B769-C455A2F96FB2}" type="datetimeFigureOut">
              <a:rPr lang="en-US" smtClean="0"/>
              <a:t>3/6/2025</a:t>
            </a:fld>
            <a:endParaRPr lang="en-US"/>
          </a:p>
        </p:txBody>
      </p:sp>
      <p:sp>
        <p:nvSpPr>
          <p:cNvPr id="5" name="Footer Placeholder 4">
            <a:extLst>
              <a:ext uri="{FF2B5EF4-FFF2-40B4-BE49-F238E27FC236}">
                <a16:creationId xmlns:a16="http://schemas.microsoft.com/office/drawing/2014/main" id="{00986DD9-C29E-4EEB-BE5A-B61DB1039F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20A7EC-402A-4C6C-8246-9DCC8016BD9F}"/>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2933364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C4063-5E87-42C9-AC6A-A7D3EBFA8B4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8C4CD8-B968-444D-BF45-AF56A16E0E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CFD51E-3DEC-4E76-8056-B39680905EB6}"/>
              </a:ext>
            </a:extLst>
          </p:cNvPr>
          <p:cNvSpPr>
            <a:spLocks noGrp="1"/>
          </p:cNvSpPr>
          <p:nvPr>
            <p:ph type="dt" sz="half" idx="10"/>
          </p:nvPr>
        </p:nvSpPr>
        <p:spPr/>
        <p:txBody>
          <a:bodyPr/>
          <a:lstStyle/>
          <a:p>
            <a:fld id="{AFE2553D-3206-4B8D-B769-C455A2F96FB2}" type="datetimeFigureOut">
              <a:rPr lang="en-US" smtClean="0"/>
              <a:t>3/6/2025</a:t>
            </a:fld>
            <a:endParaRPr lang="en-US"/>
          </a:p>
        </p:txBody>
      </p:sp>
      <p:sp>
        <p:nvSpPr>
          <p:cNvPr id="5" name="Footer Placeholder 4">
            <a:extLst>
              <a:ext uri="{FF2B5EF4-FFF2-40B4-BE49-F238E27FC236}">
                <a16:creationId xmlns:a16="http://schemas.microsoft.com/office/drawing/2014/main" id="{09EEF380-5805-41B2-A9D5-FB6944BBCB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BE9723-CB85-43B1-8EDD-84B95DBC5330}"/>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1107655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7FC59C-EF18-4931-A674-244A159DC0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EECA44-EF81-4A79-8E7F-D8A36F5578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F81717-1F37-4892-935F-8390B987CEF9}"/>
              </a:ext>
            </a:extLst>
          </p:cNvPr>
          <p:cNvSpPr>
            <a:spLocks noGrp="1"/>
          </p:cNvSpPr>
          <p:nvPr>
            <p:ph type="dt" sz="half" idx="10"/>
          </p:nvPr>
        </p:nvSpPr>
        <p:spPr/>
        <p:txBody>
          <a:bodyPr/>
          <a:lstStyle/>
          <a:p>
            <a:fld id="{AFE2553D-3206-4B8D-B769-C455A2F96FB2}" type="datetimeFigureOut">
              <a:rPr lang="en-US" smtClean="0"/>
              <a:t>3/6/2025</a:t>
            </a:fld>
            <a:endParaRPr lang="en-US"/>
          </a:p>
        </p:txBody>
      </p:sp>
      <p:sp>
        <p:nvSpPr>
          <p:cNvPr id="5" name="Footer Placeholder 4">
            <a:extLst>
              <a:ext uri="{FF2B5EF4-FFF2-40B4-BE49-F238E27FC236}">
                <a16:creationId xmlns:a16="http://schemas.microsoft.com/office/drawing/2014/main" id="{E7D57A19-4526-4E18-97D1-0A3884B475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429A81-20B2-4145-A5AF-CDCC36695A8A}"/>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1812790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F2EFD-A82E-48B5-982C-FD6CA27F45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850C0C-7902-4BD6-AD33-27C3E02D1A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5AF168-877B-4F64-ADD7-749F2B62F342}"/>
              </a:ext>
            </a:extLst>
          </p:cNvPr>
          <p:cNvSpPr>
            <a:spLocks noGrp="1"/>
          </p:cNvSpPr>
          <p:nvPr>
            <p:ph type="dt" sz="half" idx="10"/>
          </p:nvPr>
        </p:nvSpPr>
        <p:spPr/>
        <p:txBody>
          <a:bodyPr/>
          <a:lstStyle/>
          <a:p>
            <a:fld id="{AFE2553D-3206-4B8D-B769-C455A2F96FB2}" type="datetimeFigureOut">
              <a:rPr lang="en-US" smtClean="0"/>
              <a:t>3/6/2025</a:t>
            </a:fld>
            <a:endParaRPr lang="en-US"/>
          </a:p>
        </p:txBody>
      </p:sp>
      <p:sp>
        <p:nvSpPr>
          <p:cNvPr id="5" name="Footer Placeholder 4">
            <a:extLst>
              <a:ext uri="{FF2B5EF4-FFF2-40B4-BE49-F238E27FC236}">
                <a16:creationId xmlns:a16="http://schemas.microsoft.com/office/drawing/2014/main" id="{8F6524E1-0A8C-448C-A09A-A94374BCF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09813-7DBA-4694-8805-605C581E1A7A}"/>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2953038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27336-7D76-4480-96F5-EEF144528B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1ADB52F-27F9-4054-A3CF-046C8D7556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65F034-1468-4AF6-B3B6-FD13B6A4BCC1}"/>
              </a:ext>
            </a:extLst>
          </p:cNvPr>
          <p:cNvSpPr>
            <a:spLocks noGrp="1"/>
          </p:cNvSpPr>
          <p:nvPr>
            <p:ph type="dt" sz="half" idx="10"/>
          </p:nvPr>
        </p:nvSpPr>
        <p:spPr/>
        <p:txBody>
          <a:bodyPr/>
          <a:lstStyle/>
          <a:p>
            <a:fld id="{AFE2553D-3206-4B8D-B769-C455A2F96FB2}" type="datetimeFigureOut">
              <a:rPr lang="en-US" smtClean="0"/>
              <a:t>3/6/2025</a:t>
            </a:fld>
            <a:endParaRPr lang="en-US"/>
          </a:p>
        </p:txBody>
      </p:sp>
      <p:sp>
        <p:nvSpPr>
          <p:cNvPr id="5" name="Footer Placeholder 4">
            <a:extLst>
              <a:ext uri="{FF2B5EF4-FFF2-40B4-BE49-F238E27FC236}">
                <a16:creationId xmlns:a16="http://schemas.microsoft.com/office/drawing/2014/main" id="{3C82FA58-B7D1-40E8-A205-FF845BDAC9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2DD3D5-8080-4969-9C7E-2F25F2A8C8E5}"/>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1540045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4E025-4A9C-4869-89F5-DCCEA87ED1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6A260E-B607-4167-AA5C-2F53DA121D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73216C-FBD1-4B2F-ACAD-432D625159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5BE036-AD31-441C-B60C-B611C62BF2A0}"/>
              </a:ext>
            </a:extLst>
          </p:cNvPr>
          <p:cNvSpPr>
            <a:spLocks noGrp="1"/>
          </p:cNvSpPr>
          <p:nvPr>
            <p:ph type="dt" sz="half" idx="10"/>
          </p:nvPr>
        </p:nvSpPr>
        <p:spPr/>
        <p:txBody>
          <a:bodyPr/>
          <a:lstStyle/>
          <a:p>
            <a:fld id="{AFE2553D-3206-4B8D-B769-C455A2F96FB2}" type="datetimeFigureOut">
              <a:rPr lang="en-US" smtClean="0"/>
              <a:t>3/6/2025</a:t>
            </a:fld>
            <a:endParaRPr lang="en-US"/>
          </a:p>
        </p:txBody>
      </p:sp>
      <p:sp>
        <p:nvSpPr>
          <p:cNvPr id="6" name="Footer Placeholder 5">
            <a:extLst>
              <a:ext uri="{FF2B5EF4-FFF2-40B4-BE49-F238E27FC236}">
                <a16:creationId xmlns:a16="http://schemas.microsoft.com/office/drawing/2014/main" id="{47AAD7E4-03D6-47E7-89DA-789695DBF3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A53D4C-8D75-4670-B8D1-E929630BDC2F}"/>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915184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23F1-06E5-42EF-A515-7B018A9F97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25F119-4A8D-439E-82C7-D9BC603510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F95D3A-5ED1-4239-B82D-DA454C429A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735586-11B1-4B05-A270-AF76550FD6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0F5115-873A-4152-B01D-C59F28EE05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519994-A8F6-429F-B17A-330A6895324E}"/>
              </a:ext>
            </a:extLst>
          </p:cNvPr>
          <p:cNvSpPr>
            <a:spLocks noGrp="1"/>
          </p:cNvSpPr>
          <p:nvPr>
            <p:ph type="dt" sz="half" idx="10"/>
          </p:nvPr>
        </p:nvSpPr>
        <p:spPr/>
        <p:txBody>
          <a:bodyPr/>
          <a:lstStyle/>
          <a:p>
            <a:fld id="{AFE2553D-3206-4B8D-B769-C455A2F96FB2}" type="datetimeFigureOut">
              <a:rPr lang="en-US" smtClean="0"/>
              <a:t>3/6/2025</a:t>
            </a:fld>
            <a:endParaRPr lang="en-US"/>
          </a:p>
        </p:txBody>
      </p:sp>
      <p:sp>
        <p:nvSpPr>
          <p:cNvPr id="8" name="Footer Placeholder 7">
            <a:extLst>
              <a:ext uri="{FF2B5EF4-FFF2-40B4-BE49-F238E27FC236}">
                <a16:creationId xmlns:a16="http://schemas.microsoft.com/office/drawing/2014/main" id="{0A092A6C-EE71-4B72-BF18-8895E305B4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EFDFF98-D196-4DD8-A506-0EEE47D1D892}"/>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4280057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4BA2C-8967-4D53-9105-D84A92662F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4061FC-8BD4-4E51-90A3-CDD8DA617A1D}"/>
              </a:ext>
            </a:extLst>
          </p:cNvPr>
          <p:cNvSpPr>
            <a:spLocks noGrp="1"/>
          </p:cNvSpPr>
          <p:nvPr>
            <p:ph type="dt" sz="half" idx="10"/>
          </p:nvPr>
        </p:nvSpPr>
        <p:spPr/>
        <p:txBody>
          <a:bodyPr/>
          <a:lstStyle/>
          <a:p>
            <a:fld id="{AFE2553D-3206-4B8D-B769-C455A2F96FB2}" type="datetimeFigureOut">
              <a:rPr lang="en-US" smtClean="0"/>
              <a:t>3/6/2025</a:t>
            </a:fld>
            <a:endParaRPr lang="en-US"/>
          </a:p>
        </p:txBody>
      </p:sp>
      <p:sp>
        <p:nvSpPr>
          <p:cNvPr id="4" name="Footer Placeholder 3">
            <a:extLst>
              <a:ext uri="{FF2B5EF4-FFF2-40B4-BE49-F238E27FC236}">
                <a16:creationId xmlns:a16="http://schemas.microsoft.com/office/drawing/2014/main" id="{B68B117A-0C5C-4468-9541-A7750E3410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5CC4C-945F-4AE0-8FFF-4D660C142D8E}"/>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4068770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CC3071-4E44-4C81-A579-FC439DAB68BD}"/>
              </a:ext>
            </a:extLst>
          </p:cNvPr>
          <p:cNvSpPr>
            <a:spLocks noGrp="1"/>
          </p:cNvSpPr>
          <p:nvPr>
            <p:ph type="dt" sz="half" idx="10"/>
          </p:nvPr>
        </p:nvSpPr>
        <p:spPr/>
        <p:txBody>
          <a:bodyPr/>
          <a:lstStyle/>
          <a:p>
            <a:fld id="{AFE2553D-3206-4B8D-B769-C455A2F96FB2}" type="datetimeFigureOut">
              <a:rPr lang="en-US" smtClean="0"/>
              <a:t>3/6/2025</a:t>
            </a:fld>
            <a:endParaRPr lang="en-US"/>
          </a:p>
        </p:txBody>
      </p:sp>
      <p:sp>
        <p:nvSpPr>
          <p:cNvPr id="3" name="Footer Placeholder 2">
            <a:extLst>
              <a:ext uri="{FF2B5EF4-FFF2-40B4-BE49-F238E27FC236}">
                <a16:creationId xmlns:a16="http://schemas.microsoft.com/office/drawing/2014/main" id="{C52CEEA6-385B-477D-9D1D-32D10A5424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F1D424-BAB6-4336-B81C-C6E3C9579482}"/>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3376868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40A67-82AD-4714-A435-748C1329EB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45B984-2575-4FC1-9001-FBC355BFD4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2C1525-CEFF-4FD7-9905-FC3059BCE0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7475B7-13B1-4C93-9F19-0F0AD5187AD6}"/>
              </a:ext>
            </a:extLst>
          </p:cNvPr>
          <p:cNvSpPr>
            <a:spLocks noGrp="1"/>
          </p:cNvSpPr>
          <p:nvPr>
            <p:ph type="dt" sz="half" idx="10"/>
          </p:nvPr>
        </p:nvSpPr>
        <p:spPr/>
        <p:txBody>
          <a:bodyPr/>
          <a:lstStyle/>
          <a:p>
            <a:fld id="{AFE2553D-3206-4B8D-B769-C455A2F96FB2}" type="datetimeFigureOut">
              <a:rPr lang="en-US" smtClean="0"/>
              <a:t>3/6/2025</a:t>
            </a:fld>
            <a:endParaRPr lang="en-US"/>
          </a:p>
        </p:txBody>
      </p:sp>
      <p:sp>
        <p:nvSpPr>
          <p:cNvPr id="6" name="Footer Placeholder 5">
            <a:extLst>
              <a:ext uri="{FF2B5EF4-FFF2-40B4-BE49-F238E27FC236}">
                <a16:creationId xmlns:a16="http://schemas.microsoft.com/office/drawing/2014/main" id="{4504082C-4EB4-4C6B-98EC-AE38A92A48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E6883E-1CF3-4E81-B59E-4B2C1ED6A8C7}"/>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314113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85275-DCE5-48E6-B1E6-225B327C91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217ECE-D1F3-41DB-8F42-DE5159EE19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61D693-7AD8-46ED-A4E3-B13FCB131C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1C0E2D-9D15-4231-A2A3-ED1433732B63}"/>
              </a:ext>
            </a:extLst>
          </p:cNvPr>
          <p:cNvSpPr>
            <a:spLocks noGrp="1"/>
          </p:cNvSpPr>
          <p:nvPr>
            <p:ph type="dt" sz="half" idx="10"/>
          </p:nvPr>
        </p:nvSpPr>
        <p:spPr/>
        <p:txBody>
          <a:bodyPr/>
          <a:lstStyle/>
          <a:p>
            <a:fld id="{AFE2553D-3206-4B8D-B769-C455A2F96FB2}" type="datetimeFigureOut">
              <a:rPr lang="en-US" smtClean="0"/>
              <a:t>3/6/2025</a:t>
            </a:fld>
            <a:endParaRPr lang="en-US"/>
          </a:p>
        </p:txBody>
      </p:sp>
      <p:sp>
        <p:nvSpPr>
          <p:cNvPr id="6" name="Footer Placeholder 5">
            <a:extLst>
              <a:ext uri="{FF2B5EF4-FFF2-40B4-BE49-F238E27FC236}">
                <a16:creationId xmlns:a16="http://schemas.microsoft.com/office/drawing/2014/main" id="{D9E0B19D-182C-4DA1-9A05-AC579E4C66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528AEB-FA2E-4E67-8358-CB7425940241}"/>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4129880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59B375-ADF7-4246-AA25-5CB6D1104B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AAEBD46-13C5-44A7-A85C-AA21BA47AE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60C8E3-F9E0-4CCD-96DB-E92EF38782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E2553D-3206-4B8D-B769-C455A2F96FB2}" type="datetimeFigureOut">
              <a:rPr lang="en-US" smtClean="0"/>
              <a:t>3/6/2025</a:t>
            </a:fld>
            <a:endParaRPr lang="en-US"/>
          </a:p>
        </p:txBody>
      </p:sp>
      <p:sp>
        <p:nvSpPr>
          <p:cNvPr id="5" name="Footer Placeholder 4">
            <a:extLst>
              <a:ext uri="{FF2B5EF4-FFF2-40B4-BE49-F238E27FC236}">
                <a16:creationId xmlns:a16="http://schemas.microsoft.com/office/drawing/2014/main" id="{058A9127-06F5-4F5D-8A6D-D72DB09A9F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5B294FF-0723-40A1-A0E7-8476EA4846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EF6C7D-1E06-4921-A53B-C9A23F17DFEC}" type="slidenum">
              <a:rPr lang="en-US" smtClean="0"/>
              <a:t>‹#›</a:t>
            </a:fld>
            <a:endParaRPr lang="en-US"/>
          </a:p>
        </p:txBody>
      </p:sp>
    </p:spTree>
    <p:extLst>
      <p:ext uri="{BB962C8B-B14F-4D97-AF65-F5344CB8AC3E}">
        <p14:creationId xmlns:p14="http://schemas.microsoft.com/office/powerpoint/2010/main" val="2286908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hyperlink" Target="mailto:smb201@psu.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svg"/></Relationships>
</file>

<file path=ppt/slides/_rels/slide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svg"/><Relationship Id="rId9"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7.svg"/><Relationship Id="rId7"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jpeg"/><Relationship Id="rId2"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7.sv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25.png"/><Relationship Id="rId4" Type="http://schemas.openxmlformats.org/officeDocument/2006/relationships/image" Target="../media/image23.jpeg"/><Relationship Id="rId9" Type="http://schemas.openxmlformats.org/officeDocument/2006/relationships/image" Target="../media/image24.png"/></Relationships>
</file>

<file path=ppt/slides/_rels/slide16.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0.jpeg"/><Relationship Id="rId11" Type="http://schemas.openxmlformats.org/officeDocument/2006/relationships/image" Target="../media/image26.png"/><Relationship Id="rId5" Type="http://schemas.openxmlformats.org/officeDocument/2006/relationships/image" Target="../media/image9.jpeg"/><Relationship Id="rId10" Type="http://schemas.openxmlformats.org/officeDocument/2006/relationships/image" Target="../media/image25.png"/><Relationship Id="rId4" Type="http://schemas.openxmlformats.org/officeDocument/2006/relationships/image" Target="../media/image23.jpeg"/><Relationship Id="rId9" Type="http://schemas.openxmlformats.org/officeDocument/2006/relationships/image" Target="../media/image24.pn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30.png"/><Relationship Id="rId3" Type="http://schemas.openxmlformats.org/officeDocument/2006/relationships/image" Target="../media/image5.png"/><Relationship Id="rId7" Type="http://schemas.openxmlformats.org/officeDocument/2006/relationships/image" Target="../media/image10.jpeg"/><Relationship Id="rId12" Type="http://schemas.openxmlformats.org/officeDocument/2006/relationships/image" Target="../media/image29.png"/><Relationship Id="rId2" Type="http://schemas.openxmlformats.org/officeDocument/2006/relationships/slideLayout" Target="../slideLayouts/slideLayout1.xml"/><Relationship Id="rId1" Type="http://schemas.openxmlformats.org/officeDocument/2006/relationships/themeOverride" Target="../theme/themeOverride2.xml"/><Relationship Id="rId6" Type="http://schemas.openxmlformats.org/officeDocument/2006/relationships/image" Target="../media/image9.jpeg"/><Relationship Id="rId11" Type="http://schemas.openxmlformats.org/officeDocument/2006/relationships/image" Target="../media/image28.png"/><Relationship Id="rId5" Type="http://schemas.openxmlformats.org/officeDocument/2006/relationships/image" Target="../media/image23.jpeg"/><Relationship Id="rId10" Type="http://schemas.openxmlformats.org/officeDocument/2006/relationships/image" Target="../media/image27.png"/><Relationship Id="rId4" Type="http://schemas.openxmlformats.org/officeDocument/2006/relationships/image" Target="../media/image8.png"/><Relationship Id="rId9" Type="http://schemas.openxmlformats.org/officeDocument/2006/relationships/image" Target="../media/image7.sv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png"/><Relationship Id="rId7" Type="http://schemas.openxmlformats.org/officeDocument/2006/relationships/image" Target="../media/image10.jpeg"/><Relationship Id="rId12" Type="http://schemas.openxmlformats.org/officeDocument/2006/relationships/image" Target="../media/image33.png"/><Relationship Id="rId2" Type="http://schemas.openxmlformats.org/officeDocument/2006/relationships/slideLayout" Target="../slideLayouts/slideLayout1.xml"/><Relationship Id="rId1" Type="http://schemas.openxmlformats.org/officeDocument/2006/relationships/themeOverride" Target="../theme/themeOverride3.xml"/><Relationship Id="rId6" Type="http://schemas.openxmlformats.org/officeDocument/2006/relationships/image" Target="../media/image9.jpeg"/><Relationship Id="rId11" Type="http://schemas.openxmlformats.org/officeDocument/2006/relationships/image" Target="../media/image32.png"/><Relationship Id="rId5" Type="http://schemas.openxmlformats.org/officeDocument/2006/relationships/image" Target="../media/image23.jpeg"/><Relationship Id="rId10" Type="http://schemas.openxmlformats.org/officeDocument/2006/relationships/image" Target="../media/image31.png"/><Relationship Id="rId4" Type="http://schemas.openxmlformats.org/officeDocument/2006/relationships/image" Target="../media/image8.png"/><Relationship Id="rId9" Type="http://schemas.openxmlformats.org/officeDocument/2006/relationships/image" Target="../media/image7.svg"/></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png"/><Relationship Id="rId7" Type="http://schemas.openxmlformats.org/officeDocument/2006/relationships/image" Target="../media/image10.jpeg"/><Relationship Id="rId2" Type="http://schemas.openxmlformats.org/officeDocument/2006/relationships/slideLayout" Target="../slideLayouts/slideLayout1.xml"/><Relationship Id="rId1" Type="http://schemas.openxmlformats.org/officeDocument/2006/relationships/themeOverride" Target="../theme/themeOverride4.xml"/><Relationship Id="rId6" Type="http://schemas.openxmlformats.org/officeDocument/2006/relationships/image" Target="../media/image9.jpeg"/><Relationship Id="rId5" Type="http://schemas.openxmlformats.org/officeDocument/2006/relationships/image" Target="../media/image23.jpeg"/><Relationship Id="rId10" Type="http://schemas.openxmlformats.org/officeDocument/2006/relationships/image" Target="../media/image34.png"/><Relationship Id="rId4" Type="http://schemas.openxmlformats.org/officeDocument/2006/relationships/image" Target="../media/image8.png"/><Relationship Id="rId9" Type="http://schemas.openxmlformats.org/officeDocument/2006/relationships/image" Target="../media/image7.sv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png"/><Relationship Id="rId7" Type="http://schemas.openxmlformats.org/officeDocument/2006/relationships/image" Target="../media/image10.jpeg"/><Relationship Id="rId2" Type="http://schemas.openxmlformats.org/officeDocument/2006/relationships/slideLayout" Target="../slideLayouts/slideLayout1.xml"/><Relationship Id="rId1" Type="http://schemas.openxmlformats.org/officeDocument/2006/relationships/themeOverride" Target="../theme/themeOverride5.xml"/><Relationship Id="rId6" Type="http://schemas.openxmlformats.org/officeDocument/2006/relationships/image" Target="../media/image9.jpeg"/><Relationship Id="rId5" Type="http://schemas.openxmlformats.org/officeDocument/2006/relationships/image" Target="../media/image23.jpeg"/><Relationship Id="rId10" Type="http://schemas.openxmlformats.org/officeDocument/2006/relationships/image" Target="../media/image35.jpeg"/><Relationship Id="rId4" Type="http://schemas.openxmlformats.org/officeDocument/2006/relationships/image" Target="../media/image8.png"/><Relationship Id="rId9" Type="http://schemas.openxmlformats.org/officeDocument/2006/relationships/image" Target="../media/image7.svg"/></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png"/><Relationship Id="rId7" Type="http://schemas.openxmlformats.org/officeDocument/2006/relationships/image" Target="../media/image10.jpeg"/><Relationship Id="rId2" Type="http://schemas.openxmlformats.org/officeDocument/2006/relationships/slideLayout" Target="../slideLayouts/slideLayout1.xml"/><Relationship Id="rId1" Type="http://schemas.openxmlformats.org/officeDocument/2006/relationships/themeOverride" Target="../theme/themeOverride6.xml"/><Relationship Id="rId6" Type="http://schemas.openxmlformats.org/officeDocument/2006/relationships/image" Target="../media/image9.jpeg"/><Relationship Id="rId11" Type="http://schemas.openxmlformats.org/officeDocument/2006/relationships/image" Target="../media/image37.jpeg"/><Relationship Id="rId5" Type="http://schemas.openxmlformats.org/officeDocument/2006/relationships/image" Target="../media/image23.jpeg"/><Relationship Id="rId10" Type="http://schemas.openxmlformats.org/officeDocument/2006/relationships/image" Target="../media/image36.png"/><Relationship Id="rId4" Type="http://schemas.openxmlformats.org/officeDocument/2006/relationships/image" Target="../media/image8.png"/><Relationship Id="rId9" Type="http://schemas.openxmlformats.org/officeDocument/2006/relationships/image" Target="../media/image7.sv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jpeg"/><Relationship Id="rId2"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7.sv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themeOverride" Target="../theme/themeOverride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38.png"/></Relationships>
</file>

<file path=ppt/slides/_rels/slide2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themeOverride" Target="../theme/themeOverride8.xml"/><Relationship Id="rId6" Type="http://schemas.openxmlformats.org/officeDocument/2006/relationships/image" Target="../media/image8.png"/><Relationship Id="rId5" Type="http://schemas.openxmlformats.org/officeDocument/2006/relationships/image" Target="../media/image7.svg"/><Relationship Id="rId10" Type="http://schemas.openxmlformats.org/officeDocument/2006/relationships/image" Target="../media/image40.png"/><Relationship Id="rId4" Type="http://schemas.openxmlformats.org/officeDocument/2006/relationships/image" Target="../media/image6.png"/><Relationship Id="rId9" Type="http://schemas.openxmlformats.org/officeDocument/2006/relationships/image" Target="../media/image39.png"/></Relationships>
</file>

<file path=ppt/slides/_rels/slide2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themeOverride" Target="../theme/themeOverride9.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hyperlink" Target="mailto:smb201@psu.e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jpe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jpe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jpeg"/><Relationship Id="rId2"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7.sv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sv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png"/><Relationship Id="rId10" Type="http://schemas.openxmlformats.org/officeDocument/2006/relationships/image" Target="../media/image18.png"/><Relationship Id="rId4" Type="http://schemas.openxmlformats.org/officeDocument/2006/relationships/image" Target="../media/image7.sv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descr="A road with grass and trees&#10;&#10;Description automatically generated">
            <a:extLst>
              <a:ext uri="{FF2B5EF4-FFF2-40B4-BE49-F238E27FC236}">
                <a16:creationId xmlns:a16="http://schemas.microsoft.com/office/drawing/2014/main" id="{D6657773-3502-FC74-E356-671BE5EE1451}"/>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096000" y="0"/>
            <a:ext cx="6077557" cy="6858000"/>
          </a:xfrm>
          <a:prstGeom prst="rect">
            <a:avLst/>
          </a:prstGeom>
          <a:ln w="57150">
            <a:solidFill>
              <a:schemeClr val="tx1"/>
            </a:solidFill>
          </a:ln>
        </p:spPr>
      </p:pic>
      <p:pic>
        <p:nvPicPr>
          <p:cNvPr id="5" name="Picture 4" descr="A road with water flowing down it&#10;&#10;Description automatically generated">
            <a:extLst>
              <a:ext uri="{FF2B5EF4-FFF2-40B4-BE49-F238E27FC236}">
                <a16:creationId xmlns:a16="http://schemas.microsoft.com/office/drawing/2014/main" id="{C9A1D0D3-A781-8D92-C4AA-707E6EACB0B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4482"/>
            <a:ext cx="6077557" cy="6858000"/>
          </a:xfrm>
          <a:prstGeom prst="rect">
            <a:avLst/>
          </a:prstGeom>
          <a:ln w="57150">
            <a:solidFill>
              <a:schemeClr val="tx1"/>
            </a:solidFill>
          </a:ln>
        </p:spPr>
      </p:pic>
      <p:sp>
        <p:nvSpPr>
          <p:cNvPr id="46" name="Rectangle 45">
            <a:extLst>
              <a:ext uri="{FF2B5EF4-FFF2-40B4-BE49-F238E27FC236}">
                <a16:creationId xmlns:a16="http://schemas.microsoft.com/office/drawing/2014/main" id="{35C36704-BB25-44BF-BB70-9122A8F8DC97}"/>
              </a:ext>
            </a:extLst>
          </p:cNvPr>
          <p:cNvSpPr/>
          <p:nvPr/>
        </p:nvSpPr>
        <p:spPr>
          <a:xfrm>
            <a:off x="9631676" y="4763589"/>
            <a:ext cx="2387719" cy="1922146"/>
          </a:xfrm>
          <a:prstGeom prst="rect">
            <a:avLst/>
          </a:prstGeom>
          <a:solidFill>
            <a:srgbClr val="003D78">
              <a:lumMod val="75000"/>
              <a:alpha val="64000"/>
            </a:srgbClr>
          </a:solidFill>
          <a:ln w="25400" cap="flat" cmpd="sng" algn="ctr">
            <a:noFill/>
            <a:prstDash val="solid"/>
          </a:ln>
          <a:effectLst/>
        </p:spPr>
        <p:txBody>
          <a:bodyPr tIns="0" rtlCol="0" anchor="t" anchorCtr="0"/>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a:ln>
                <a:noFill/>
              </a:ln>
              <a:solidFill>
                <a:srgbClr val="FFFFFF"/>
              </a:solidFill>
              <a:effectLst/>
              <a:uLnTx/>
              <a:uFillTx/>
              <a:latin typeface="Gill Sans MT"/>
              <a:ea typeface="+mn-ea"/>
              <a:cs typeface="+mn-cs"/>
            </a:endParaRPr>
          </a:p>
          <a:p>
            <a:pPr algn="ctr">
              <a:spcBef>
                <a:spcPct val="20000"/>
              </a:spcBef>
              <a:defRPr/>
            </a:pPr>
            <a:r>
              <a:rPr kumimoji="0" lang="en-US" sz="1600" b="1" i="0" u="sng" strike="noStrike" kern="1200" cap="none" spc="0" normalizeH="0" baseline="0" noProof="0" dirty="0">
                <a:ln>
                  <a:noFill/>
                </a:ln>
                <a:solidFill>
                  <a:srgbClr val="FFFFFF"/>
                </a:solidFill>
                <a:effectLst/>
                <a:uLnTx/>
                <a:uFillTx/>
                <a:latin typeface="Gill Sans MT"/>
                <a:ea typeface="+mn-ea"/>
                <a:cs typeface="+mn-cs"/>
              </a:rPr>
              <a:t>CDGRS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a:ln>
                  <a:noFill/>
                </a:ln>
                <a:solidFill>
                  <a:srgbClr val="FFFFFF"/>
                </a:solidFill>
                <a:effectLst/>
                <a:uLnTx/>
                <a:uFillTx/>
                <a:latin typeface="Gill Sans MT"/>
                <a:ea typeface="+mn-ea"/>
                <a:cs typeface="+mn-cs"/>
              </a:rPr>
              <a:t>Steve Bloser</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a:ln>
                  <a:noFill/>
                </a:ln>
                <a:solidFill>
                  <a:srgbClr val="FFFFFF"/>
                </a:solidFill>
                <a:effectLst/>
                <a:uLnTx/>
                <a:uFillTx/>
                <a:latin typeface="Gill Sans MT"/>
                <a:ea typeface="+mn-ea"/>
                <a:cs typeface="+mn-cs"/>
                <a:hlinkClick r:id="rId4"/>
              </a:rPr>
              <a:t>smb201@psu.edu</a:t>
            </a:r>
            <a:endParaRPr kumimoji="0" lang="en-US" sz="1600" b="0" i="0" u="none" strike="noStrike" kern="1200" cap="none" spc="0" normalizeH="0" baseline="0" noProof="0" dirty="0">
              <a:ln>
                <a:noFill/>
              </a:ln>
              <a:solidFill>
                <a:srgbClr val="FFFFFF"/>
              </a:solidFill>
              <a:effectLst/>
              <a:uLnTx/>
              <a:uFillTx/>
              <a:latin typeface="Gill Sans M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1600" dirty="0">
              <a:solidFill>
                <a:srgbClr val="FFFFFF"/>
              </a:solidFill>
              <a:latin typeface="Gill Sans MT"/>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a:ln>
                <a:noFill/>
              </a:ln>
              <a:solidFill>
                <a:srgbClr val="FFFFFF"/>
              </a:solidFill>
              <a:effectLst/>
              <a:uLnTx/>
              <a:uFillTx/>
              <a:latin typeface="Gill Sans MT"/>
              <a:ea typeface="+mn-ea"/>
              <a:cs typeface="+mn-cs"/>
            </a:endParaRPr>
          </a:p>
        </p:txBody>
      </p:sp>
      <p:sp>
        <p:nvSpPr>
          <p:cNvPr id="48" name="TextBox 47">
            <a:extLst>
              <a:ext uri="{FF2B5EF4-FFF2-40B4-BE49-F238E27FC236}">
                <a16:creationId xmlns:a16="http://schemas.microsoft.com/office/drawing/2014/main" id="{47AA5D56-F603-465E-834F-E8ADC9DAF7DA}"/>
              </a:ext>
            </a:extLst>
          </p:cNvPr>
          <p:cNvSpPr txBox="1"/>
          <p:nvPr/>
        </p:nvSpPr>
        <p:spPr>
          <a:xfrm>
            <a:off x="3044834" y="134331"/>
            <a:ext cx="9000696" cy="646185"/>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eaLnBrk="1" fontAlgn="auto" latinLnBrk="0" hangingPunct="1">
              <a:lnSpc>
                <a:spcPct val="100000"/>
              </a:lnSpc>
              <a:spcBef>
                <a:spcPts val="0"/>
              </a:spcBef>
              <a:spcAft>
                <a:spcPts val="0"/>
              </a:spcAft>
              <a:buClrTx/>
              <a:buSzTx/>
              <a:buFontTx/>
              <a:buNone/>
              <a:tabLst/>
              <a:defRPr/>
            </a:pPr>
            <a:r>
              <a:rPr kumimoji="0" lang="en-US" sz="3600" b="0" i="0" u="sng" strike="noStrike" kern="0" cap="none" spc="0" normalizeH="0" baseline="0" noProof="0" dirty="0">
                <a:ln>
                  <a:noFill/>
                </a:ln>
                <a:solidFill>
                  <a:srgbClr val="FFFFFF"/>
                </a:solidFill>
                <a:effectLst/>
                <a:uLnTx/>
                <a:uFillTx/>
                <a:latin typeface="Gill Sans MT"/>
              </a:rPr>
              <a:t>2024 Annual Summary Report</a:t>
            </a:r>
            <a:endParaRPr kumimoji="0" lang="en-US" sz="3600" b="0" i="0" u="none" strike="noStrike" kern="0" cap="none" spc="0" normalizeH="0" baseline="0" noProof="0" dirty="0">
              <a:ln>
                <a:noFill/>
              </a:ln>
              <a:solidFill>
                <a:srgbClr val="FFFFFF"/>
              </a:solidFill>
              <a:effectLst/>
              <a:uLnTx/>
              <a:uFillTx/>
              <a:latin typeface="Gill Sans MT"/>
            </a:endParaRPr>
          </a:p>
        </p:txBody>
      </p:sp>
      <p:pic>
        <p:nvPicPr>
          <p:cNvPr id="50" name="Picture 49">
            <a:extLst>
              <a:ext uri="{FF2B5EF4-FFF2-40B4-BE49-F238E27FC236}">
                <a16:creationId xmlns:a16="http://schemas.microsoft.com/office/drawing/2014/main" id="{F93E87DF-B07F-4C11-8C23-B492C3B719C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10152" y="6080932"/>
            <a:ext cx="805145" cy="518749"/>
          </a:xfrm>
          <a:prstGeom prst="rect">
            <a:avLst/>
          </a:prstGeom>
        </p:spPr>
      </p:pic>
      <p:pic>
        <p:nvPicPr>
          <p:cNvPr id="51" name="Picture 50">
            <a:extLst>
              <a:ext uri="{FF2B5EF4-FFF2-40B4-BE49-F238E27FC236}">
                <a16:creationId xmlns:a16="http://schemas.microsoft.com/office/drawing/2014/main" id="{83BA9570-5C5A-40D3-964C-19AE991A948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595275" y="6080933"/>
            <a:ext cx="1351220" cy="518749"/>
          </a:xfrm>
          <a:prstGeom prst="rect">
            <a:avLst/>
          </a:prstGeom>
        </p:spPr>
      </p:pic>
      <p:sp>
        <p:nvSpPr>
          <p:cNvPr id="52" name="TextBox 51">
            <a:extLst>
              <a:ext uri="{FF2B5EF4-FFF2-40B4-BE49-F238E27FC236}">
                <a16:creationId xmlns:a16="http://schemas.microsoft.com/office/drawing/2014/main" id="{4AD3B23C-CDE0-4892-9CE8-F472AFD8FECA}"/>
              </a:ext>
            </a:extLst>
          </p:cNvPr>
          <p:cNvSpPr txBox="1"/>
          <p:nvPr/>
        </p:nvSpPr>
        <p:spPr>
          <a:xfrm>
            <a:off x="176091" y="134331"/>
            <a:ext cx="2868743" cy="1938847"/>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Gill Sans MT"/>
              </a:rPr>
              <a:t>Dirt Gravel and Low Volume Road Program</a:t>
            </a:r>
            <a:r>
              <a:rPr kumimoji="0" lang="en-US" sz="3000" b="0" i="0" u="none" strike="noStrike" kern="0" cap="none" spc="0" normalizeH="0" baseline="0" noProof="0" dirty="0">
                <a:ln>
                  <a:noFill/>
                </a:ln>
                <a:solidFill>
                  <a:srgbClr val="FFFFFF"/>
                </a:solidFill>
                <a:effectLst/>
                <a:uLnTx/>
                <a:uFillTx/>
                <a:latin typeface="Gill Sans MT"/>
              </a:rPr>
              <a:t> </a:t>
            </a:r>
          </a:p>
          <a:p>
            <a:pPr marL="0" marR="0" lvl="0" indent="0" algn="ctr" defTabSz="912989" eaLnBrk="1" fontAlgn="auto" latinLnBrk="0" hangingPunct="1">
              <a:lnSpc>
                <a:spcPct val="100000"/>
              </a:lnSpc>
              <a:spcBef>
                <a:spcPts val="0"/>
              </a:spcBef>
              <a:spcAft>
                <a:spcPts val="0"/>
              </a:spcAft>
              <a:buClrTx/>
              <a:buSzTx/>
              <a:buFontTx/>
              <a:buNone/>
              <a:tabLst/>
              <a:defRPr/>
            </a:pPr>
            <a:r>
              <a:rPr lang="en-US" sz="4000" kern="0" dirty="0">
                <a:solidFill>
                  <a:srgbClr val="FFFFFF"/>
                </a:solidFill>
                <a:latin typeface="Gill Sans MT"/>
              </a:rPr>
              <a:t>WEBINAR</a:t>
            </a:r>
            <a:endParaRPr lang="en-US" sz="3000" kern="0" dirty="0">
              <a:solidFill>
                <a:srgbClr val="FFFFFF"/>
              </a:solidFill>
              <a:latin typeface="Gill Sans MT"/>
            </a:endParaRPr>
          </a:p>
          <a:p>
            <a:pPr marL="0" marR="0" lvl="0" indent="0" algn="ctr" defTabSz="912989" eaLnBrk="1" fontAlgn="auto" latinLnBrk="0" hangingPunct="1">
              <a:lnSpc>
                <a:spcPct val="100000"/>
              </a:lnSpc>
              <a:spcBef>
                <a:spcPts val="0"/>
              </a:spcBef>
              <a:spcAft>
                <a:spcPts val="0"/>
              </a:spcAft>
              <a:buClrTx/>
              <a:buSzTx/>
              <a:buFontTx/>
              <a:buNone/>
              <a:tabLst/>
              <a:defRPr/>
            </a:pPr>
            <a:r>
              <a:rPr lang="en-US" sz="3000" kern="0" dirty="0">
                <a:solidFill>
                  <a:srgbClr val="FFFFFF"/>
                </a:solidFill>
                <a:latin typeface="Gill Sans MT"/>
              </a:rPr>
              <a:t>3/6/25, 9am</a:t>
            </a:r>
            <a:endParaRPr kumimoji="0" lang="en-US" sz="3200" b="0" i="0" u="none" strike="noStrike" kern="0" cap="none" spc="0" normalizeH="0" baseline="0" noProof="0" dirty="0">
              <a:ln>
                <a:noFill/>
              </a:ln>
              <a:solidFill>
                <a:srgbClr val="3FAF49"/>
              </a:solidFill>
              <a:effectLst/>
              <a:uLnTx/>
              <a:uFillTx/>
              <a:latin typeface="Gill Sans MT"/>
            </a:endParaRPr>
          </a:p>
        </p:txBody>
      </p:sp>
      <p:sp>
        <p:nvSpPr>
          <p:cNvPr id="10" name="Subtitle 2">
            <a:extLst>
              <a:ext uri="{FF2B5EF4-FFF2-40B4-BE49-F238E27FC236}">
                <a16:creationId xmlns:a16="http://schemas.microsoft.com/office/drawing/2014/main" id="{C79EB13E-4414-4CC0-90ED-FB686AFC7C8F}"/>
              </a:ext>
            </a:extLst>
          </p:cNvPr>
          <p:cNvSpPr txBox="1">
            <a:spLocks/>
          </p:cNvSpPr>
          <p:nvPr/>
        </p:nvSpPr>
        <p:spPr>
          <a:xfrm>
            <a:off x="148053" y="5489494"/>
            <a:ext cx="9109158" cy="1203036"/>
          </a:xfrm>
          <a:prstGeom prst="rect">
            <a:avLst/>
          </a:prstGeom>
          <a:solidFill>
            <a:srgbClr val="003D78">
              <a:lumMod val="75000"/>
              <a:alpha val="64000"/>
            </a:srgbClr>
          </a:solidFill>
          <a:ln w="25400" cap="flat" cmpd="sng" algn="ctr">
            <a:noFill/>
            <a:prstDash val="solid"/>
          </a:ln>
          <a:effectLst/>
        </p:spPr>
        <p:txBody>
          <a:bodyPr tIns="0" rtlCol="0" anchor="t" anchorCtr="0"/>
          <a:lstStyle>
            <a:defPPr>
              <a:defRPr lang="en-US"/>
            </a:defPPr>
            <a:lvl1pPr marR="0" lvl="0" indent="0" algn="ctr" fontAlgn="auto">
              <a:lnSpc>
                <a:spcPct val="100000"/>
              </a:lnSpc>
              <a:spcBef>
                <a:spcPct val="20000"/>
              </a:spcBef>
              <a:spcAft>
                <a:spcPts val="0"/>
              </a:spcAft>
              <a:buClrTx/>
              <a:buSzTx/>
              <a:buFont typeface="Arial" pitchFamily="34" charset="0"/>
              <a:buNone/>
              <a:tabLst/>
              <a:defRPr sz="1600">
                <a:solidFill>
                  <a:srgbClr val="FFFFFF"/>
                </a:solidFill>
                <a:latin typeface="Gill Sans MT"/>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800" dirty="0"/>
              <a:t>If you are reading this, then you are successfully seeing the webinar video. Webinar audio should be automatic through your computer (or click “join audio”), and options can be accessed in the “audio options” button on the bottom left.  If your computer audio is not working, you can listen on your phone by dialing 646-876-9923.</a:t>
            </a:r>
          </a:p>
        </p:txBody>
      </p:sp>
      <p:sp>
        <p:nvSpPr>
          <p:cNvPr id="7" name="TextBox 6">
            <a:extLst>
              <a:ext uri="{FF2B5EF4-FFF2-40B4-BE49-F238E27FC236}">
                <a16:creationId xmlns:a16="http://schemas.microsoft.com/office/drawing/2014/main" id="{8F62A656-BDC9-7D08-64B7-A0A31D2A4638}"/>
              </a:ext>
            </a:extLst>
          </p:cNvPr>
          <p:cNvSpPr txBox="1"/>
          <p:nvPr/>
        </p:nvSpPr>
        <p:spPr>
          <a:xfrm>
            <a:off x="7468982" y="5232158"/>
            <a:ext cx="1706942" cy="307777"/>
          </a:xfrm>
          <a:prstGeom prst="rect">
            <a:avLst/>
          </a:prstGeom>
          <a:noFill/>
        </p:spPr>
        <p:txBody>
          <a:bodyPr wrap="none" rtlCol="0">
            <a:spAutoFit/>
          </a:bodyPr>
          <a:lstStyle/>
          <a:p>
            <a:r>
              <a:rPr lang="en-US" sz="1400" i="1" dirty="0"/>
              <a:t>Photos: Clearfield CD</a:t>
            </a:r>
          </a:p>
        </p:txBody>
      </p:sp>
    </p:spTree>
    <p:extLst>
      <p:ext uri="{BB962C8B-B14F-4D97-AF65-F5344CB8AC3E}">
        <p14:creationId xmlns:p14="http://schemas.microsoft.com/office/powerpoint/2010/main" val="1797038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519C1F35-10EE-AA22-C55B-F0EC31D5CBC0}"/>
            </a:ext>
          </a:extLst>
        </p:cNvPr>
        <p:cNvGrpSpPr/>
        <p:nvPr/>
      </p:nvGrpSpPr>
      <p:grpSpPr>
        <a:xfrm>
          <a:off x="0" y="0"/>
          <a:ext cx="0" cy="0"/>
          <a:chOff x="0" y="0"/>
          <a:chExt cx="0" cy="0"/>
        </a:xfrm>
      </p:grpSpPr>
      <p:pic>
        <p:nvPicPr>
          <p:cNvPr id="33" name="Picture 32">
            <a:extLst>
              <a:ext uri="{FF2B5EF4-FFF2-40B4-BE49-F238E27FC236}">
                <a16:creationId xmlns:a16="http://schemas.microsoft.com/office/drawing/2014/main" id="{B2F7F040-9F26-8F99-90E1-9316269AA31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22" name="TextBox 21">
            <a:extLst>
              <a:ext uri="{FF2B5EF4-FFF2-40B4-BE49-F238E27FC236}">
                <a16:creationId xmlns:a16="http://schemas.microsoft.com/office/drawing/2014/main" id="{6C0E912D-3245-229E-95FF-94DAD4A04FC2}"/>
              </a:ext>
            </a:extLst>
          </p:cNvPr>
          <p:cNvSpPr txBox="1"/>
          <p:nvPr/>
        </p:nvSpPr>
        <p:spPr>
          <a:xfrm>
            <a:off x="0" y="6261049"/>
            <a:ext cx="1466850" cy="584775"/>
          </a:xfrm>
          <a:prstGeom prst="rect">
            <a:avLst/>
          </a:prstGeom>
          <a:solidFill>
            <a:schemeClr val="accent4">
              <a:lumMod val="20000"/>
              <a:lumOff val="80000"/>
            </a:schemeClr>
          </a:solid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ASR data as of 12/31/2024</a:t>
            </a:r>
            <a:endParaRPr kumimoji="0" lang="en-US" sz="16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3" name="Title 1">
            <a:extLst>
              <a:ext uri="{FF2B5EF4-FFF2-40B4-BE49-F238E27FC236}">
                <a16:creationId xmlns:a16="http://schemas.microsoft.com/office/drawing/2014/main" id="{BA7A4A3A-BED1-3C97-A648-64808317AD89}"/>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Financial</a:t>
            </a:r>
          </a:p>
        </p:txBody>
      </p:sp>
      <p:sp>
        <p:nvSpPr>
          <p:cNvPr id="15" name="Content Placeholder 2">
            <a:extLst>
              <a:ext uri="{FF2B5EF4-FFF2-40B4-BE49-F238E27FC236}">
                <a16:creationId xmlns:a16="http://schemas.microsoft.com/office/drawing/2014/main" id="{7AA87796-F323-BD3B-46E2-7F88F976787E}"/>
              </a:ext>
            </a:extLst>
          </p:cNvPr>
          <p:cNvSpPr txBox="1">
            <a:spLocks/>
          </p:cNvSpPr>
          <p:nvPr/>
        </p:nvSpPr>
        <p:spPr>
          <a:xfrm>
            <a:off x="272787" y="698426"/>
            <a:ext cx="8560319"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2024 was “business as usual”</a:t>
            </a:r>
          </a:p>
          <a:p>
            <a:pPr marL="52070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364 contracts complete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(230 DG, 134 LV)</a:t>
            </a:r>
          </a:p>
          <a:p>
            <a:pPr marL="52070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$25.5M spent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($17.9M DG, $7.6M LV)</a:t>
            </a:r>
          </a:p>
          <a:p>
            <a:pPr marL="52070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36% In-kind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($9M in 2024)</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097A9170-9658-9CF4-45D0-77346FD9295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sp>
        <p:nvSpPr>
          <p:cNvPr id="3" name="TextBox 2">
            <a:extLst>
              <a:ext uri="{FF2B5EF4-FFF2-40B4-BE49-F238E27FC236}">
                <a16:creationId xmlns:a16="http://schemas.microsoft.com/office/drawing/2014/main" id="{81C79BD2-F276-93CD-C08A-1C6D63AD8F6C}"/>
              </a:ext>
            </a:extLst>
          </p:cNvPr>
          <p:cNvSpPr txBox="1"/>
          <p:nvPr/>
        </p:nvSpPr>
        <p:spPr>
          <a:xfrm>
            <a:off x="962324" y="3206330"/>
            <a:ext cx="9620582" cy="2062103"/>
          </a:xfrm>
          <a:prstGeom prst="rect">
            <a:avLst/>
          </a:prstGeom>
          <a:noFill/>
        </p:spPr>
        <p:txBody>
          <a:bodyPr wrap="none" rtlCol="0">
            <a:spAutoFit/>
          </a:bodyPr>
          <a:lstStyle/>
          <a:p>
            <a:r>
              <a:rPr lang="en-US" sz="3200" b="1" u="sng" dirty="0">
                <a:solidFill>
                  <a:srgbClr val="FF0000"/>
                </a:solidFill>
              </a:rPr>
              <a:t>Program Lifetime</a:t>
            </a:r>
          </a:p>
          <a:p>
            <a:pPr marL="800100" lvl="1" indent="-342900">
              <a:buFont typeface="Arial" panose="020B0604020202020204" pitchFamily="34" charset="0"/>
              <a:buChar char="•"/>
            </a:pPr>
            <a:r>
              <a:rPr lang="en-US" sz="3200" b="1" dirty="0"/>
              <a:t>Surpassed $250M in completed grants </a:t>
            </a:r>
            <a:r>
              <a:rPr lang="en-US" sz="3200" dirty="0"/>
              <a:t>($271M)</a:t>
            </a:r>
          </a:p>
          <a:p>
            <a:pPr marL="800100" lvl="1" indent="-342900">
              <a:buFont typeface="Arial" panose="020B0604020202020204" pitchFamily="34" charset="0"/>
              <a:buChar char="•"/>
            </a:pPr>
            <a:r>
              <a:rPr lang="en-US" sz="3200" b="1" dirty="0"/>
              <a:t>Surpassed $100M of in-kind contributions </a:t>
            </a:r>
            <a:r>
              <a:rPr lang="en-US" sz="3200" dirty="0"/>
              <a:t>($108M)</a:t>
            </a:r>
          </a:p>
          <a:p>
            <a:pPr lvl="1"/>
            <a:r>
              <a:rPr lang="en-US" sz="3200" dirty="0"/>
              <a:t>	</a:t>
            </a:r>
            <a:r>
              <a:rPr lang="en-US" sz="3200" i="1" dirty="0"/>
              <a:t>(Majority of that in the last 10 years)</a:t>
            </a:r>
          </a:p>
        </p:txBody>
      </p:sp>
    </p:spTree>
    <p:extLst>
      <p:ext uri="{BB962C8B-B14F-4D97-AF65-F5344CB8AC3E}">
        <p14:creationId xmlns:p14="http://schemas.microsoft.com/office/powerpoint/2010/main" val="280960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Financial</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698426"/>
            <a:ext cx="11440241"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2">
                  <a:extLst>
                    <a:ext uri="{96DAC541-7B7A-43D3-8B79-37D633B846F1}">
                      <asvg:svgBlip xmlns:asvg="http://schemas.microsoft.com/office/drawing/2016/SVG/main" r:embed="rId3"/>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2">
                  <a:extLst>
                    <a:ext uri="{96DAC541-7B7A-43D3-8B79-37D633B846F1}">
                      <asvg:svgBlip xmlns:asvg="http://schemas.microsoft.com/office/drawing/2016/SVG/main" r:embed="rId3"/>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Other financial Notes</a:t>
            </a:r>
          </a:p>
          <a:p>
            <a:pPr lvl="1">
              <a:spcBef>
                <a:spcPts val="1000"/>
              </a:spcBef>
              <a:buClrTx/>
              <a:buFont typeface="Arial" panose="020B0604020202020204" pitchFamily="34" charset="0"/>
              <a:buChar char="•"/>
              <a:defRPr/>
            </a:pPr>
            <a:r>
              <a:rPr lang="en-US" sz="2800" b="1" dirty="0">
                <a:solidFill>
                  <a:prstClr val="black"/>
                </a:solidFill>
                <a:latin typeface="Calibri" panose="020F0502020204030204"/>
              </a:rPr>
              <a:t>Currently under contract: </a:t>
            </a:r>
            <a:r>
              <a:rPr lang="en-US" sz="2800" dirty="0">
                <a:solidFill>
                  <a:prstClr val="black"/>
                </a:solidFill>
                <a:latin typeface="Calibri" panose="020F0502020204030204"/>
              </a:rPr>
              <a:t>320 contracts for $31.3M ($11.1M spent)</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2800" dirty="0">
              <a:solidFill>
                <a:prstClr val="black"/>
              </a:solidFill>
              <a:latin typeface="Calibri" panose="020F0502020204030204"/>
            </a:endParaRP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Tree>
    <p:extLst>
      <p:ext uri="{BB962C8B-B14F-4D97-AF65-F5344CB8AC3E}">
        <p14:creationId xmlns:p14="http://schemas.microsoft.com/office/powerpoint/2010/main" val="3948539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36E0E166-D249-20FF-381B-7B5A3A13D3FB}"/>
            </a:ext>
          </a:extLst>
        </p:cNvPr>
        <p:cNvGrpSpPr/>
        <p:nvPr/>
      </p:nvGrpSpPr>
      <p:grpSpPr>
        <a:xfrm>
          <a:off x="0" y="0"/>
          <a:ext cx="0" cy="0"/>
          <a:chOff x="0" y="0"/>
          <a:chExt cx="0" cy="0"/>
        </a:xfrm>
      </p:grpSpPr>
      <p:pic>
        <p:nvPicPr>
          <p:cNvPr id="33" name="Picture 32">
            <a:extLst>
              <a:ext uri="{FF2B5EF4-FFF2-40B4-BE49-F238E27FC236}">
                <a16:creationId xmlns:a16="http://schemas.microsoft.com/office/drawing/2014/main" id="{7E5C133D-095A-D3C3-0CE9-59CB3940B21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6" name="Footer Placeholder 4">
            <a:extLst>
              <a:ext uri="{FF2B5EF4-FFF2-40B4-BE49-F238E27FC236}">
                <a16:creationId xmlns:a16="http://schemas.microsoft.com/office/drawing/2014/main" id="{EA742375-F6FC-F63A-9409-EC88631ACE8A}"/>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sp>
        <p:nvSpPr>
          <p:cNvPr id="23" name="TextBox 22">
            <a:extLst>
              <a:ext uri="{FF2B5EF4-FFF2-40B4-BE49-F238E27FC236}">
                <a16:creationId xmlns:a16="http://schemas.microsoft.com/office/drawing/2014/main" id="{0E7C04B3-C98B-5BD5-67DD-9E5096C4C7B2}"/>
              </a:ext>
            </a:extLst>
          </p:cNvPr>
          <p:cNvSpPr txBox="1"/>
          <p:nvPr/>
        </p:nvSpPr>
        <p:spPr>
          <a:xfrm>
            <a:off x="0" y="6261049"/>
            <a:ext cx="1466850" cy="584775"/>
          </a:xfrm>
          <a:prstGeom prst="rect">
            <a:avLst/>
          </a:prstGeom>
          <a:solidFill>
            <a:schemeClr val="accent4">
              <a:lumMod val="20000"/>
              <a:lumOff val="80000"/>
            </a:schemeClr>
          </a:solid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ASR data as of 12/31/2024</a:t>
            </a:r>
            <a:endParaRPr kumimoji="0" lang="en-US" sz="16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3" name="Title 1">
            <a:extLst>
              <a:ext uri="{FF2B5EF4-FFF2-40B4-BE49-F238E27FC236}">
                <a16:creationId xmlns:a16="http://schemas.microsoft.com/office/drawing/2014/main" id="{11447B5D-6E58-DAEF-80D8-F35A958418A5}"/>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Financial</a:t>
            </a:r>
          </a:p>
        </p:txBody>
      </p:sp>
      <p:sp>
        <p:nvSpPr>
          <p:cNvPr id="15" name="Content Placeholder 2">
            <a:extLst>
              <a:ext uri="{FF2B5EF4-FFF2-40B4-BE49-F238E27FC236}">
                <a16:creationId xmlns:a16="http://schemas.microsoft.com/office/drawing/2014/main" id="{EEA459AD-D2A7-8E63-A54A-5C2D7C47242B}"/>
              </a:ext>
            </a:extLst>
          </p:cNvPr>
          <p:cNvSpPr txBox="1">
            <a:spLocks/>
          </p:cNvSpPr>
          <p:nvPr/>
        </p:nvSpPr>
        <p:spPr>
          <a:xfrm>
            <a:off x="272787" y="698426"/>
            <a:ext cx="11440241"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Other financial Notes</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Currently under contract: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320 contracts for $31.3M ($11.1M spent)</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Average project in 2024: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$70K grant + $25K in-kind, 2,100 feet in length</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88D6B5AC-9516-3C0E-EEC3-66F7C960E27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BC601915-F296-C3C0-1FB5-94F2F644CE84}"/>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767ACDC5-0FC7-5ED5-DBBE-216BD22DC14B}"/>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pic>
        <p:nvPicPr>
          <p:cNvPr id="3" name="Picture 2">
            <a:extLst>
              <a:ext uri="{FF2B5EF4-FFF2-40B4-BE49-F238E27FC236}">
                <a16:creationId xmlns:a16="http://schemas.microsoft.com/office/drawing/2014/main" id="{FE145910-1DB8-4DDD-98CA-A86B6DE062C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980138" y="3024251"/>
            <a:ext cx="6211862" cy="38306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F1BE1860-70D3-AC28-9C73-F6EFC18137B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970" y="3027353"/>
            <a:ext cx="6096000" cy="38306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a:extLst>
              <a:ext uri="{FF2B5EF4-FFF2-40B4-BE49-F238E27FC236}">
                <a16:creationId xmlns:a16="http://schemas.microsoft.com/office/drawing/2014/main" id="{68580434-ED89-1989-ED02-C683D9C74300}"/>
              </a:ext>
            </a:extLst>
          </p:cNvPr>
          <p:cNvSpPr txBox="1"/>
          <p:nvPr/>
        </p:nvSpPr>
        <p:spPr>
          <a:xfrm>
            <a:off x="8572399" y="3718801"/>
            <a:ext cx="162813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Dirt and Gravel</a:t>
            </a:r>
          </a:p>
        </p:txBody>
      </p:sp>
      <p:sp>
        <p:nvSpPr>
          <p:cNvPr id="7" name="TextBox 6">
            <a:extLst>
              <a:ext uri="{FF2B5EF4-FFF2-40B4-BE49-F238E27FC236}">
                <a16:creationId xmlns:a16="http://schemas.microsoft.com/office/drawing/2014/main" id="{A5468302-DC70-2FE3-AEEA-688F0C5DE526}"/>
              </a:ext>
            </a:extLst>
          </p:cNvPr>
          <p:cNvSpPr txBox="1"/>
          <p:nvPr/>
        </p:nvSpPr>
        <p:spPr>
          <a:xfrm>
            <a:off x="9086069" y="4590721"/>
            <a:ext cx="200708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Paved Low-Volume</a:t>
            </a:r>
          </a:p>
        </p:txBody>
      </p:sp>
      <p:sp>
        <p:nvSpPr>
          <p:cNvPr id="8" name="TextBox 7">
            <a:extLst>
              <a:ext uri="{FF2B5EF4-FFF2-40B4-BE49-F238E27FC236}">
                <a16:creationId xmlns:a16="http://schemas.microsoft.com/office/drawing/2014/main" id="{386DA222-52D3-2DEA-46A5-9D947E7C4B88}"/>
              </a:ext>
            </a:extLst>
          </p:cNvPr>
          <p:cNvSpPr txBox="1"/>
          <p:nvPr/>
        </p:nvSpPr>
        <p:spPr>
          <a:xfrm>
            <a:off x="2618569" y="3874892"/>
            <a:ext cx="162813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Dirt and Gravel</a:t>
            </a:r>
          </a:p>
        </p:txBody>
      </p:sp>
      <p:sp>
        <p:nvSpPr>
          <p:cNvPr id="9" name="TextBox 8">
            <a:extLst>
              <a:ext uri="{FF2B5EF4-FFF2-40B4-BE49-F238E27FC236}">
                <a16:creationId xmlns:a16="http://schemas.microsoft.com/office/drawing/2014/main" id="{42DE449F-4407-9910-EEF5-94C4303BBC77}"/>
              </a:ext>
            </a:extLst>
          </p:cNvPr>
          <p:cNvSpPr txBox="1"/>
          <p:nvPr/>
        </p:nvSpPr>
        <p:spPr>
          <a:xfrm>
            <a:off x="3086419" y="4998924"/>
            <a:ext cx="200708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Paved Low-Volume</a:t>
            </a:r>
          </a:p>
        </p:txBody>
      </p:sp>
      <p:cxnSp>
        <p:nvCxnSpPr>
          <p:cNvPr id="10" name="Straight Arrow Connector 9">
            <a:extLst>
              <a:ext uri="{FF2B5EF4-FFF2-40B4-BE49-F238E27FC236}">
                <a16:creationId xmlns:a16="http://schemas.microsoft.com/office/drawing/2014/main" id="{8231305A-AA3C-FB8C-3B20-FDA842C59FB2}"/>
              </a:ext>
            </a:extLst>
          </p:cNvPr>
          <p:cNvCxnSpPr>
            <a:cxnSpLocks/>
          </p:cNvCxnSpPr>
          <p:nvPr/>
        </p:nvCxnSpPr>
        <p:spPr>
          <a:xfrm>
            <a:off x="5486660" y="2152331"/>
            <a:ext cx="217983" cy="1602000"/>
          </a:xfrm>
          <a:prstGeom prst="straightConnector1">
            <a:avLst/>
          </a:prstGeom>
          <a:ln w="57150">
            <a:solidFill>
              <a:schemeClr val="tx1"/>
            </a:solidFill>
            <a:tailEnd type="triangle"/>
          </a:ln>
          <a:effectLst>
            <a:glow rad="50800">
              <a:schemeClr val="bg1"/>
            </a:glow>
          </a:effectLst>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D8572B7-F922-1FA7-9555-B9333CF64AC3}"/>
              </a:ext>
            </a:extLst>
          </p:cNvPr>
          <p:cNvCxnSpPr>
            <a:cxnSpLocks/>
          </p:cNvCxnSpPr>
          <p:nvPr/>
        </p:nvCxnSpPr>
        <p:spPr>
          <a:xfrm>
            <a:off x="11150576" y="2152331"/>
            <a:ext cx="631849" cy="1987253"/>
          </a:xfrm>
          <a:prstGeom prst="straightConnector1">
            <a:avLst/>
          </a:prstGeom>
          <a:ln w="57150">
            <a:solidFill>
              <a:schemeClr val="tx1"/>
            </a:solidFill>
            <a:tailEnd type="triangle"/>
          </a:ln>
          <a:effectLst>
            <a:glow rad="50800">
              <a:schemeClr val="bg1"/>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564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2411B57D-90EC-D4A5-6CE6-4632E82C13D2}"/>
            </a:ext>
          </a:extLst>
        </p:cNvPr>
        <p:cNvGrpSpPr/>
        <p:nvPr/>
      </p:nvGrpSpPr>
      <p:grpSpPr>
        <a:xfrm>
          <a:off x="0" y="0"/>
          <a:ext cx="0" cy="0"/>
          <a:chOff x="0" y="0"/>
          <a:chExt cx="0" cy="0"/>
        </a:xfrm>
      </p:grpSpPr>
      <p:sp>
        <p:nvSpPr>
          <p:cNvPr id="13" name="Title 1">
            <a:extLst>
              <a:ext uri="{FF2B5EF4-FFF2-40B4-BE49-F238E27FC236}">
                <a16:creationId xmlns:a16="http://schemas.microsoft.com/office/drawing/2014/main" id="{82353FBF-3FE3-5EDE-3D23-AD1DAADFEE86}"/>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Financial</a:t>
            </a:r>
          </a:p>
        </p:txBody>
      </p:sp>
      <p:sp>
        <p:nvSpPr>
          <p:cNvPr id="15" name="Content Placeholder 2">
            <a:extLst>
              <a:ext uri="{FF2B5EF4-FFF2-40B4-BE49-F238E27FC236}">
                <a16:creationId xmlns:a16="http://schemas.microsoft.com/office/drawing/2014/main" id="{E28157D7-5054-DDD7-9670-C973DB27675E}"/>
              </a:ext>
            </a:extLst>
          </p:cNvPr>
          <p:cNvSpPr txBox="1">
            <a:spLocks/>
          </p:cNvSpPr>
          <p:nvPr/>
        </p:nvSpPr>
        <p:spPr>
          <a:xfrm>
            <a:off x="272787" y="698426"/>
            <a:ext cx="11440241"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2">
                  <a:extLst>
                    <a:ext uri="{96DAC541-7B7A-43D3-8B79-37D633B846F1}">
                      <asvg:svgBlip xmlns:asvg="http://schemas.microsoft.com/office/drawing/2016/SVG/main" r:embed="rId3"/>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2">
                  <a:extLst>
                    <a:ext uri="{96DAC541-7B7A-43D3-8B79-37D633B846F1}">
                      <asvg:svgBlip xmlns:asvg="http://schemas.microsoft.com/office/drawing/2016/SVG/main" r:embed="rId3"/>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Other financial Notes</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Currently under contract: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320 contracts for $31.3M ($11.1M spent)</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Average project in 2024: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$70K grant + $25K in-kind, 2,100 feet in length</a:t>
            </a:r>
          </a:p>
          <a:p>
            <a:pPr lvl="1">
              <a:spcBef>
                <a:spcPts val="1000"/>
              </a:spcBef>
              <a:buClrTx/>
              <a:buFont typeface="Arial" panose="020B0604020202020204" pitchFamily="34" charset="0"/>
              <a:buChar char="•"/>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CD Admin/Edu Spending: </a:t>
            </a:r>
            <a:r>
              <a:rPr kumimoji="0" lang="en-US" sz="2800" i="0" u="none" strike="noStrike" kern="1200" cap="none" spc="0" normalizeH="0" baseline="0" noProof="0" dirty="0">
                <a:ln>
                  <a:noFill/>
                </a:ln>
                <a:solidFill>
                  <a:prstClr val="black"/>
                </a:solidFill>
                <a:effectLst/>
                <a:uLnTx/>
                <a:uFillTx/>
                <a:latin typeface="Calibri" panose="020F0502020204030204"/>
                <a:ea typeface="+mn-ea"/>
                <a:cs typeface="+mn-cs"/>
              </a:rPr>
              <a:t>steady at ~7% admin and ~3% </a:t>
            </a:r>
            <a:r>
              <a:rPr kumimoji="0" lang="en-US" sz="2800" i="0" u="none" strike="noStrike" kern="1200" cap="none" spc="0" normalizeH="0" baseline="0" noProof="0" dirty="0" err="1">
                <a:ln>
                  <a:noFill/>
                </a:ln>
                <a:solidFill>
                  <a:prstClr val="black"/>
                </a:solidFill>
                <a:effectLst/>
                <a:uLnTx/>
                <a:uFillTx/>
                <a:latin typeface="Calibri" panose="020F0502020204030204"/>
                <a:ea typeface="+mn-ea"/>
                <a:cs typeface="+mn-cs"/>
              </a:rPr>
              <a:t>edu</a:t>
            </a:r>
            <a:r>
              <a:rPr kumimoji="0" lang="en-US" i="0" u="none" strike="noStrike" kern="1200" cap="none" spc="0" normalizeH="0" baseline="0" noProof="0" dirty="0">
                <a:ln>
                  <a:noFill/>
                </a:ln>
                <a:solidFill>
                  <a:prstClr val="black"/>
                </a:solidFill>
                <a:effectLst/>
                <a:uLnTx/>
                <a:uFillTx/>
                <a:latin typeface="Calibri" panose="020F0502020204030204"/>
                <a:ea typeface="+mn-ea"/>
                <a:cs typeface="+mn-cs"/>
              </a:rPr>
              <a:t> ($2.5M in 2024)</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C487B67B-3705-2584-E439-F64174142E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84F1CD93-13C8-2651-D647-6DFA3DF7F549}"/>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B09BF0F6-BBC7-1B5A-9A29-AF457F7EC4AB}"/>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pic>
        <p:nvPicPr>
          <p:cNvPr id="7" name="Picture 6">
            <a:extLst>
              <a:ext uri="{FF2B5EF4-FFF2-40B4-BE49-F238E27FC236}">
                <a16:creationId xmlns:a16="http://schemas.microsoft.com/office/drawing/2014/main" id="{72E95AF2-0290-68B5-6A33-9858B7D892D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3185648"/>
            <a:ext cx="6096000" cy="36973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A4829B82-A0AB-F3AE-B1A3-FC4AA9CCE14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96000" y="3156721"/>
            <a:ext cx="6096000" cy="37262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a:extLst>
              <a:ext uri="{FF2B5EF4-FFF2-40B4-BE49-F238E27FC236}">
                <a16:creationId xmlns:a16="http://schemas.microsoft.com/office/drawing/2014/main" id="{A5F19FED-854D-5154-4F5F-C3959AAA6CE0}"/>
              </a:ext>
            </a:extLst>
          </p:cNvPr>
          <p:cNvSpPr txBox="1"/>
          <p:nvPr/>
        </p:nvSpPr>
        <p:spPr>
          <a:xfrm>
            <a:off x="2387499" y="4123899"/>
            <a:ext cx="193181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4B0F"/>
                </a:solidFill>
                <a:effectLst/>
                <a:uLnTx/>
                <a:uFillTx/>
                <a:latin typeface="Calibri" panose="020F0502020204030204"/>
                <a:ea typeface="+mn-ea"/>
                <a:cs typeface="+mn-cs"/>
              </a:rPr>
              <a:t>CD Administration</a:t>
            </a:r>
          </a:p>
        </p:txBody>
      </p:sp>
      <p:sp>
        <p:nvSpPr>
          <p:cNvPr id="12" name="TextBox 11">
            <a:extLst>
              <a:ext uri="{FF2B5EF4-FFF2-40B4-BE49-F238E27FC236}">
                <a16:creationId xmlns:a16="http://schemas.microsoft.com/office/drawing/2014/main" id="{44E7A29C-D9BA-1CEA-A212-02D3DA8CEF1A}"/>
              </a:ext>
            </a:extLst>
          </p:cNvPr>
          <p:cNvSpPr txBox="1"/>
          <p:nvPr/>
        </p:nvSpPr>
        <p:spPr>
          <a:xfrm>
            <a:off x="3149499" y="5436802"/>
            <a:ext cx="145059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507343"/>
                </a:solidFill>
                <a:effectLst/>
                <a:uLnTx/>
                <a:uFillTx/>
                <a:latin typeface="Calibri" panose="020F0502020204030204"/>
                <a:ea typeface="+mn-ea"/>
                <a:cs typeface="+mn-cs"/>
              </a:rPr>
              <a:t>CD Education</a:t>
            </a:r>
          </a:p>
        </p:txBody>
      </p:sp>
      <p:sp>
        <p:nvSpPr>
          <p:cNvPr id="14" name="TextBox 13">
            <a:extLst>
              <a:ext uri="{FF2B5EF4-FFF2-40B4-BE49-F238E27FC236}">
                <a16:creationId xmlns:a16="http://schemas.microsoft.com/office/drawing/2014/main" id="{056252B2-6367-A077-3DFE-DA5A1AC95439}"/>
              </a:ext>
            </a:extLst>
          </p:cNvPr>
          <p:cNvSpPr txBox="1"/>
          <p:nvPr/>
        </p:nvSpPr>
        <p:spPr>
          <a:xfrm>
            <a:off x="7950099" y="3795932"/>
            <a:ext cx="193181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4B0F"/>
                </a:solidFill>
                <a:effectLst/>
                <a:uLnTx/>
                <a:uFillTx/>
                <a:latin typeface="Calibri" panose="020F0502020204030204"/>
                <a:ea typeface="+mn-ea"/>
                <a:cs typeface="+mn-cs"/>
              </a:rPr>
              <a:t>CD Administration</a:t>
            </a:r>
          </a:p>
        </p:txBody>
      </p:sp>
      <p:sp>
        <p:nvSpPr>
          <p:cNvPr id="17" name="TextBox 16">
            <a:extLst>
              <a:ext uri="{FF2B5EF4-FFF2-40B4-BE49-F238E27FC236}">
                <a16:creationId xmlns:a16="http://schemas.microsoft.com/office/drawing/2014/main" id="{7A984291-14DD-BF62-16CE-587A248042CC}"/>
              </a:ext>
            </a:extLst>
          </p:cNvPr>
          <p:cNvSpPr txBox="1"/>
          <p:nvPr/>
        </p:nvSpPr>
        <p:spPr>
          <a:xfrm>
            <a:off x="8712099" y="5108835"/>
            <a:ext cx="145059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507343"/>
                </a:solidFill>
                <a:effectLst/>
                <a:uLnTx/>
                <a:uFillTx/>
                <a:latin typeface="Calibri" panose="020F0502020204030204"/>
                <a:ea typeface="+mn-ea"/>
                <a:cs typeface="+mn-cs"/>
              </a:rPr>
              <a:t>CD Education</a:t>
            </a:r>
          </a:p>
        </p:txBody>
      </p:sp>
      <p:cxnSp>
        <p:nvCxnSpPr>
          <p:cNvPr id="19" name="Straight Arrow Connector 18">
            <a:extLst>
              <a:ext uri="{FF2B5EF4-FFF2-40B4-BE49-F238E27FC236}">
                <a16:creationId xmlns:a16="http://schemas.microsoft.com/office/drawing/2014/main" id="{51B7783C-4125-C984-6279-0A06BB7A6A50}"/>
              </a:ext>
            </a:extLst>
          </p:cNvPr>
          <p:cNvCxnSpPr>
            <a:cxnSpLocks/>
          </p:cNvCxnSpPr>
          <p:nvPr/>
        </p:nvCxnSpPr>
        <p:spPr>
          <a:xfrm>
            <a:off x="9471606" y="2647950"/>
            <a:ext cx="2320344" cy="1747790"/>
          </a:xfrm>
          <a:prstGeom prst="straightConnector1">
            <a:avLst/>
          </a:prstGeom>
          <a:ln w="57150">
            <a:solidFill>
              <a:schemeClr val="tx1"/>
            </a:solidFill>
            <a:tailEnd type="triangle"/>
          </a:ln>
          <a:effectLst>
            <a:glow rad="50800">
              <a:schemeClr val="bg1"/>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3944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descr="A dirt road in the woods&#10;&#10;Description automatically generated with low confidence">
            <a:extLst>
              <a:ext uri="{FF2B5EF4-FFF2-40B4-BE49-F238E27FC236}">
                <a16:creationId xmlns:a16="http://schemas.microsoft.com/office/drawing/2014/main" id="{114B38E9-5389-EE0B-4016-A5A99CB7061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95999" y="0"/>
            <a:ext cx="6091343" cy="6800850"/>
          </a:xfrm>
          <a:prstGeom prst="rect">
            <a:avLst/>
          </a:prstGeom>
          <a:ln w="57150">
            <a:solidFill>
              <a:schemeClr val="tx1"/>
            </a:solidFill>
          </a:ln>
        </p:spPr>
      </p:pic>
      <p:sp>
        <p:nvSpPr>
          <p:cNvPr id="6" name="Rectangle 5">
            <a:extLst>
              <a:ext uri="{FF2B5EF4-FFF2-40B4-BE49-F238E27FC236}">
                <a16:creationId xmlns:a16="http://schemas.microsoft.com/office/drawing/2014/main" id="{A7006BB9-66C7-4574-93C3-2F62A2830FA5}"/>
              </a:ext>
            </a:extLst>
          </p:cNvPr>
          <p:cNvSpPr/>
          <p:nvPr/>
        </p:nvSpPr>
        <p:spPr>
          <a:xfrm>
            <a:off x="-1" y="5902198"/>
            <a:ext cx="4733926" cy="955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3926026" y="3214536"/>
            <a:ext cx="6857999" cy="428926"/>
          </a:xfrm>
          <a:prstGeom prst="rect">
            <a:avLst/>
          </a:prstGeom>
        </p:spPr>
      </p:pic>
      <p:sp>
        <p:nvSpPr>
          <p:cNvPr id="2" name="Rectangle 1">
            <a:extLst>
              <a:ext uri="{FF2B5EF4-FFF2-40B4-BE49-F238E27FC236}">
                <a16:creationId xmlns:a16="http://schemas.microsoft.com/office/drawing/2014/main" id="{BD622054-747D-4435-9C13-EA91DB55DD84}"/>
              </a:ext>
            </a:extLst>
          </p:cNvPr>
          <p:cNvSpPr/>
          <p:nvPr/>
        </p:nvSpPr>
        <p:spPr>
          <a:xfrm>
            <a:off x="0" y="0"/>
            <a:ext cx="7207223" cy="6866982"/>
          </a:xfrm>
          <a:custGeom>
            <a:avLst/>
            <a:gdLst>
              <a:gd name="connsiteX0" fmla="*/ 0 w 7204048"/>
              <a:gd name="connsiteY0" fmla="*/ 0 h 6858000"/>
              <a:gd name="connsiteX1" fmla="*/ 7204048 w 7204048"/>
              <a:gd name="connsiteY1" fmla="*/ 0 h 6858000"/>
              <a:gd name="connsiteX2" fmla="*/ 7204048 w 7204048"/>
              <a:gd name="connsiteY2" fmla="*/ 6858000 h 6858000"/>
              <a:gd name="connsiteX3" fmla="*/ 0 w 7204048"/>
              <a:gd name="connsiteY3" fmla="*/ 6858000 h 6858000"/>
              <a:gd name="connsiteX4" fmla="*/ 0 w 7204048"/>
              <a:gd name="connsiteY4"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0 w 7204048"/>
              <a:gd name="connsiteY4" fmla="*/ 6858000 h 6858000"/>
              <a:gd name="connsiteX5" fmla="*/ 0 w 7204048"/>
              <a:gd name="connsiteY5"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0 w 7204048"/>
              <a:gd name="connsiteY5" fmla="*/ 6858000 h 6858000"/>
              <a:gd name="connsiteX6" fmla="*/ 0 w 7204048"/>
              <a:gd name="connsiteY6"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0 w 7204048"/>
              <a:gd name="connsiteY6" fmla="*/ 6858000 h 6858000"/>
              <a:gd name="connsiteX7" fmla="*/ 0 w 7204048"/>
              <a:gd name="connsiteY7"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3505194 w 7204048"/>
              <a:gd name="connsiteY5" fmla="*/ 6381750 h 6858000"/>
              <a:gd name="connsiteX6" fmla="*/ 2749544 w 7204048"/>
              <a:gd name="connsiteY6" fmla="*/ 6213475 h 6858000"/>
              <a:gd name="connsiteX7" fmla="*/ 1816094 w 7204048"/>
              <a:gd name="connsiteY7" fmla="*/ 6105525 h 6858000"/>
              <a:gd name="connsiteX8" fmla="*/ 0 w 7204048"/>
              <a:gd name="connsiteY8" fmla="*/ 6858000 h 6858000"/>
              <a:gd name="connsiteX9" fmla="*/ 0 w 7204048"/>
              <a:gd name="connsiteY9"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36994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07223" h="6858000">
                <a:moveTo>
                  <a:pt x="3175" y="0"/>
                </a:moveTo>
                <a:lnTo>
                  <a:pt x="7207223" y="0"/>
                </a:lnTo>
                <a:lnTo>
                  <a:pt x="7207223" y="6858000"/>
                </a:lnTo>
                <a:lnTo>
                  <a:pt x="4352919" y="6858000"/>
                </a:lnTo>
                <a:cubicBezTo>
                  <a:pt x="4245502" y="6710363"/>
                  <a:pt x="4274602" y="6743700"/>
                  <a:pt x="4203694" y="6683375"/>
                </a:cubicBezTo>
                <a:cubicBezTo>
                  <a:pt x="4132786" y="6629400"/>
                  <a:pt x="4060289" y="6589713"/>
                  <a:pt x="3936994" y="6534150"/>
                </a:cubicBezTo>
                <a:cubicBezTo>
                  <a:pt x="3878522" y="6503495"/>
                  <a:pt x="3820319" y="6482038"/>
                  <a:pt x="3750469" y="6456638"/>
                </a:cubicBezTo>
                <a:cubicBezTo>
                  <a:pt x="3680619" y="6431238"/>
                  <a:pt x="3691726" y="6429411"/>
                  <a:pt x="3508369" y="6381750"/>
                </a:cubicBezTo>
                <a:cubicBezTo>
                  <a:pt x="3325012" y="6334089"/>
                  <a:pt x="3041644" y="6265333"/>
                  <a:pt x="2752719" y="6213475"/>
                </a:cubicBezTo>
                <a:cubicBezTo>
                  <a:pt x="2509302" y="6175375"/>
                  <a:pt x="2281761" y="6134100"/>
                  <a:pt x="1879594" y="6099175"/>
                </a:cubicBezTo>
                <a:cubicBezTo>
                  <a:pt x="1607603" y="6073246"/>
                  <a:pt x="1510766" y="6067954"/>
                  <a:pt x="1327145" y="6054725"/>
                </a:cubicBezTo>
                <a:cubicBezTo>
                  <a:pt x="1143524" y="6041496"/>
                  <a:pt x="904340" y="6033029"/>
                  <a:pt x="717545" y="6026150"/>
                </a:cubicBezTo>
                <a:cubicBezTo>
                  <a:pt x="530750" y="6019271"/>
                  <a:pt x="639233" y="6017154"/>
                  <a:pt x="0" y="6016625"/>
                </a:cubicBezTo>
                <a:cubicBezTo>
                  <a:pt x="1058" y="4011083"/>
                  <a:pt x="2117" y="2005542"/>
                  <a:pt x="3175" y="0"/>
                </a:cubicBezTo>
                <a:close/>
              </a:path>
            </a:pathLst>
          </a:custGeom>
          <a:solidFill>
            <a:srgbClr val="003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F9160325-254A-450A-A828-64F7BFAB86AB}"/>
              </a:ext>
            </a:extLst>
          </p:cNvPr>
          <p:cNvSpPr txBox="1"/>
          <p:nvPr/>
        </p:nvSpPr>
        <p:spPr>
          <a:xfrm>
            <a:off x="-69844" y="95393"/>
            <a:ext cx="6924675" cy="646185"/>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eaLnBrk="1" fontAlgn="auto" latinLnBrk="0" hangingPunct="1">
              <a:lnSpc>
                <a:spcPct val="100000"/>
              </a:lnSpc>
              <a:spcBef>
                <a:spcPts val="0"/>
              </a:spcBef>
              <a:spcAft>
                <a:spcPts val="0"/>
              </a:spcAft>
              <a:buClrTx/>
              <a:buSzTx/>
              <a:buFontTx/>
              <a:buNone/>
              <a:tabLst/>
              <a:defRPr/>
            </a:pPr>
            <a:r>
              <a:rPr kumimoji="0" lang="en-US" sz="3600" b="1" i="0" u="sng" strike="noStrike" kern="0" cap="none" spc="0" normalizeH="0" baseline="0" noProof="0" dirty="0">
                <a:ln>
                  <a:noFill/>
                </a:ln>
                <a:solidFill>
                  <a:srgbClr val="FFFFFF"/>
                </a:solidFill>
                <a:effectLst/>
                <a:uLnTx/>
                <a:uFillTx/>
              </a:rPr>
              <a:t>2024 Annual Summary Report</a:t>
            </a:r>
            <a:endParaRPr kumimoji="0" lang="en-US" sz="3600" b="1" i="0" u="none" strike="noStrike" kern="0" cap="none" spc="0" normalizeH="0" baseline="0" noProof="0" dirty="0">
              <a:ln>
                <a:noFill/>
              </a:ln>
              <a:solidFill>
                <a:srgbClr val="FFFFFF"/>
              </a:solidFill>
              <a:effectLst/>
              <a:uLnTx/>
              <a:uFillTx/>
            </a:endParaRPr>
          </a:p>
        </p:txBody>
      </p:sp>
      <p:sp>
        <p:nvSpPr>
          <p:cNvPr id="17" name="Content Placeholder 2">
            <a:extLst>
              <a:ext uri="{FF2B5EF4-FFF2-40B4-BE49-F238E27FC236}">
                <a16:creationId xmlns:a16="http://schemas.microsoft.com/office/drawing/2014/main" id="{C6AD2E0D-010C-4BD8-80EE-2FD4DB5C71E4}"/>
              </a:ext>
            </a:extLst>
          </p:cNvPr>
          <p:cNvSpPr txBox="1">
            <a:spLocks/>
          </p:cNvSpPr>
          <p:nvPr/>
        </p:nvSpPr>
        <p:spPr>
          <a:xfrm>
            <a:off x="286966" y="1083392"/>
            <a:ext cx="8560319"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600" i="0" u="none" strike="noStrike" kern="1200" cap="none" spc="0" normalizeH="0" baseline="0" noProof="0" dirty="0">
                <a:ln>
                  <a:noFill/>
                </a:ln>
                <a:solidFill>
                  <a:schemeClr val="bg1">
                    <a:lumMod val="75000"/>
                  </a:schemeClr>
                </a:solidFill>
                <a:effectLst/>
                <a:uLnTx/>
                <a:uFillTx/>
                <a:latin typeface="Calibri" panose="020F0502020204030204"/>
                <a:ea typeface="+mn-ea"/>
                <a:cs typeface="+mn-cs"/>
              </a:rPr>
              <a:t>Annual Report: Financial</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3600" b="0"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600" b="1" i="0" u="none" strike="noStrike" kern="1200" cap="none" spc="0" normalizeH="0" baseline="0" noProof="0" dirty="0">
                <a:ln>
                  <a:noFill/>
                </a:ln>
                <a:solidFill>
                  <a:srgbClr val="FFFF00"/>
                </a:solidFill>
                <a:effectLst/>
                <a:uLnTx/>
                <a:uFillTx/>
                <a:latin typeface="Calibri" panose="020F0502020204030204"/>
                <a:ea typeface="+mn-ea"/>
                <a:cs typeface="+mn-cs"/>
              </a:rPr>
              <a:t>Annual Report: Deliverables</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r>
              <a:rPr lang="en-US" sz="3600" dirty="0">
                <a:solidFill>
                  <a:schemeClr val="bg1"/>
                </a:solidFill>
              </a:rPr>
              <a:t>Getting data for your CD</a:t>
            </a:r>
          </a:p>
          <a:p>
            <a:pPr marL="0" marR="0" lvl="0" indent="0" algn="l" defTabSz="914400" rtl="0" eaLnBrk="1" fontAlgn="auto" latinLnBrk="0" hangingPunct="1">
              <a:lnSpc>
                <a:spcPct val="90000"/>
              </a:lnSpc>
              <a:spcBef>
                <a:spcPts val="1000"/>
              </a:spcBef>
              <a:spcAft>
                <a:spcPts val="0"/>
              </a:spcAft>
              <a:buClr>
                <a:prstClr val="white"/>
              </a:buClr>
              <a:buSzTx/>
              <a:buNone/>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814C4BBE-1946-4ACF-84F8-5934DA09E22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6966" y="6156315"/>
            <a:ext cx="993775" cy="654858"/>
          </a:xfrm>
          <a:prstGeom prst="rect">
            <a:avLst/>
          </a:prstGeom>
        </p:spPr>
      </p:pic>
      <p:pic>
        <p:nvPicPr>
          <p:cNvPr id="12" name="Picture 11">
            <a:extLst>
              <a:ext uri="{FF2B5EF4-FFF2-40B4-BE49-F238E27FC236}">
                <a16:creationId xmlns:a16="http://schemas.microsoft.com/office/drawing/2014/main" id="{03DF61E8-7390-47C7-B128-E956EDEEF1C6}"/>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704840" y="6172451"/>
            <a:ext cx="1742486" cy="638722"/>
          </a:xfrm>
          <a:prstGeom prst="rect">
            <a:avLst/>
          </a:prstGeom>
        </p:spPr>
      </p:pic>
    </p:spTree>
    <p:extLst>
      <p:ext uri="{BB962C8B-B14F-4D97-AF65-F5344CB8AC3E}">
        <p14:creationId xmlns:p14="http://schemas.microsoft.com/office/powerpoint/2010/main" val="837354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829A6D11-CC77-F7F0-5D3F-D154AB58D930}"/>
            </a:ext>
          </a:extLst>
        </p:cNvPr>
        <p:cNvGrpSpPr/>
        <p:nvPr/>
      </p:nvGrpSpPr>
      <p:grpSpPr>
        <a:xfrm>
          <a:off x="0" y="0"/>
          <a:ext cx="0" cy="0"/>
          <a:chOff x="0" y="0"/>
          <a:chExt cx="0" cy="0"/>
        </a:xfrm>
      </p:grpSpPr>
      <p:pic>
        <p:nvPicPr>
          <p:cNvPr id="33" name="Picture 32">
            <a:extLst>
              <a:ext uri="{FF2B5EF4-FFF2-40B4-BE49-F238E27FC236}">
                <a16:creationId xmlns:a16="http://schemas.microsoft.com/office/drawing/2014/main" id="{7F4B0138-647C-CB91-4801-A0CCEA553E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6F07EEA5-1BA3-5101-7964-F08CC3531347}"/>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Deliverables</a:t>
            </a:r>
          </a:p>
        </p:txBody>
      </p:sp>
      <p:sp>
        <p:nvSpPr>
          <p:cNvPr id="16" name="Footer Placeholder 4">
            <a:extLst>
              <a:ext uri="{FF2B5EF4-FFF2-40B4-BE49-F238E27FC236}">
                <a16:creationId xmlns:a16="http://schemas.microsoft.com/office/drawing/2014/main" id="{8B65ABD8-0909-186F-0CAD-93E59E43537C}"/>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18CCDBC9-0D2C-1CB2-8834-98118AD3B41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643BD0C2-BD8E-EE1D-EAAB-CD1CB53F5CF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A891DB47-0702-040C-D78D-2E54E21EFF61}"/>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C0E606B4-3675-E693-541E-279465C3A8E2}"/>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14" name="TextBox 13">
            <a:extLst>
              <a:ext uri="{FF2B5EF4-FFF2-40B4-BE49-F238E27FC236}">
                <a16:creationId xmlns:a16="http://schemas.microsoft.com/office/drawing/2014/main" id="{DB9BFED0-8A3E-44B5-44D9-EC925374DF81}"/>
              </a:ext>
            </a:extLst>
          </p:cNvPr>
          <p:cNvSpPr txBox="1"/>
          <p:nvPr/>
        </p:nvSpPr>
        <p:spPr>
          <a:xfrm>
            <a:off x="0" y="6270124"/>
            <a:ext cx="1466850" cy="584775"/>
          </a:xfrm>
          <a:prstGeom prst="rect">
            <a:avLst/>
          </a:prstGeom>
          <a:solidFill>
            <a:schemeClr val="accent4">
              <a:lumMod val="20000"/>
              <a:lumOff val="80000"/>
            </a:schemeClr>
          </a:solid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ASR data as of 12/31/2024</a:t>
            </a:r>
            <a:endParaRPr kumimoji="0" lang="en-US" sz="16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22" name="Picture 21">
            <a:extLst>
              <a:ext uri="{FF2B5EF4-FFF2-40B4-BE49-F238E27FC236}">
                <a16:creationId xmlns:a16="http://schemas.microsoft.com/office/drawing/2014/main" id="{BCDA81A6-8B24-315A-BD3D-B1CC0CABA66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3" name="Picture 22">
            <a:extLst>
              <a:ext uri="{FF2B5EF4-FFF2-40B4-BE49-F238E27FC236}">
                <a16:creationId xmlns:a16="http://schemas.microsoft.com/office/drawing/2014/main" id="{DA19FA71-CA80-728A-F238-C933D4AC9CCB}"/>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4" name="Picture 23">
            <a:extLst>
              <a:ext uri="{FF2B5EF4-FFF2-40B4-BE49-F238E27FC236}">
                <a16:creationId xmlns:a16="http://schemas.microsoft.com/office/drawing/2014/main" id="{28A23F28-6AEC-CA5A-7589-14B20E7EFFD0}"/>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27" name="Content Placeholder 2">
            <a:extLst>
              <a:ext uri="{FF2B5EF4-FFF2-40B4-BE49-F238E27FC236}">
                <a16:creationId xmlns:a16="http://schemas.microsoft.com/office/drawing/2014/main" id="{9D4F04D5-726A-1A33-B2F9-CD099ECC2541}"/>
              </a:ext>
            </a:extLst>
          </p:cNvPr>
          <p:cNvSpPr txBox="1">
            <a:spLocks/>
          </p:cNvSpPr>
          <p:nvPr/>
        </p:nvSpPr>
        <p:spPr>
          <a:xfrm>
            <a:off x="272788" y="698426"/>
            <a:ext cx="6236156"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7">
                  <a:extLst>
                    <a:ext uri="{96DAC541-7B7A-43D3-8B79-37D633B846F1}">
                      <asvg:svgBlip xmlns:asvg="http://schemas.microsoft.com/office/drawing/2016/SVG/main" r:embed="rId8"/>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7">
                  <a:extLst>
                    <a:ext uri="{96DAC541-7B7A-43D3-8B79-37D633B846F1}">
                      <asvg:svgBlip xmlns:asvg="http://schemas.microsoft.com/office/drawing/2016/SVG/main" r:embed="rId8"/>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Driving Surface Aggregate</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29 miles in 2024, slowly declining (cost)</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96,000 tons placed in 2024</a:t>
            </a:r>
          </a:p>
          <a:p>
            <a:pPr marL="57150" marR="0" lvl="0" indent="0" algn="l" defTabSz="914400" rtl="0" eaLnBrk="1" fontAlgn="auto" latinLnBrk="0" hangingPunct="1">
              <a:lnSpc>
                <a:spcPct val="90000"/>
              </a:lnSpc>
              <a:spcBef>
                <a:spcPts val="1000"/>
              </a:spcBef>
              <a:spcAft>
                <a:spcPts val="0"/>
              </a:spcAft>
              <a:buClrTx/>
              <a:buSzTx/>
              <a:buFontTx/>
              <a:buNone/>
              <a:tabLst/>
              <a:defRPr/>
            </a:pPr>
            <a:endParaRPr kumimoji="0" lang="en-US" sz="2800" b="1"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944197E8-51A9-D493-E8D3-49F83B04ACB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658498" y="-2779"/>
            <a:ext cx="5595107" cy="34317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DCEC1385-9694-0771-2395-7B904F3CEC4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658497" y="3454404"/>
            <a:ext cx="5533503" cy="34004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29" name="Straight Arrow Connector 28">
            <a:extLst>
              <a:ext uri="{FF2B5EF4-FFF2-40B4-BE49-F238E27FC236}">
                <a16:creationId xmlns:a16="http://schemas.microsoft.com/office/drawing/2014/main" id="{46836205-7D7A-DB94-C9D5-900EC5C7205C}"/>
              </a:ext>
            </a:extLst>
          </p:cNvPr>
          <p:cNvCxnSpPr>
            <a:cxnSpLocks/>
          </p:cNvCxnSpPr>
          <p:nvPr/>
        </p:nvCxnSpPr>
        <p:spPr>
          <a:xfrm>
            <a:off x="6432744" y="1486468"/>
            <a:ext cx="672906" cy="226642"/>
          </a:xfrm>
          <a:prstGeom prst="straightConnector1">
            <a:avLst/>
          </a:prstGeom>
          <a:ln w="57150">
            <a:solidFill>
              <a:schemeClr val="tx1"/>
            </a:solidFill>
            <a:tailEnd type="triangle"/>
          </a:ln>
          <a:effectLst>
            <a:glow rad="50800">
              <a:schemeClr val="bg1"/>
            </a:glow>
          </a:effectLst>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A1BA5DA1-7234-3A2F-FFFC-A606D5D5FBAD}"/>
              </a:ext>
            </a:extLst>
          </p:cNvPr>
          <p:cNvCxnSpPr>
            <a:cxnSpLocks/>
          </p:cNvCxnSpPr>
          <p:nvPr/>
        </p:nvCxnSpPr>
        <p:spPr>
          <a:xfrm>
            <a:off x="4657725" y="1963094"/>
            <a:ext cx="2524125" cy="1624126"/>
          </a:xfrm>
          <a:prstGeom prst="straightConnector1">
            <a:avLst/>
          </a:prstGeom>
          <a:ln w="57150">
            <a:solidFill>
              <a:schemeClr val="tx1"/>
            </a:solidFill>
            <a:tailEnd type="triangle"/>
          </a:ln>
          <a:effectLst>
            <a:glow rad="50800">
              <a:schemeClr val="bg1"/>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4129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Deliverables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14" name="TextBox 13">
            <a:extLst>
              <a:ext uri="{FF2B5EF4-FFF2-40B4-BE49-F238E27FC236}">
                <a16:creationId xmlns:a16="http://schemas.microsoft.com/office/drawing/2014/main" id="{44A3FB43-0DDC-44D1-B568-AD695756A7E7}"/>
              </a:ext>
            </a:extLst>
          </p:cNvPr>
          <p:cNvSpPr txBox="1"/>
          <p:nvPr/>
        </p:nvSpPr>
        <p:spPr>
          <a:xfrm>
            <a:off x="0" y="6270124"/>
            <a:ext cx="1466850" cy="584775"/>
          </a:xfrm>
          <a:prstGeom prst="rect">
            <a:avLst/>
          </a:prstGeom>
          <a:solidFill>
            <a:schemeClr val="accent4">
              <a:lumMod val="20000"/>
              <a:lumOff val="80000"/>
            </a:schemeClr>
          </a:solid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ASR data as of 12/31/2024</a:t>
            </a:r>
            <a:endParaRPr kumimoji="0" lang="en-US" sz="16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22" name="Picture 21">
            <a:extLst>
              <a:ext uri="{FF2B5EF4-FFF2-40B4-BE49-F238E27FC236}">
                <a16:creationId xmlns:a16="http://schemas.microsoft.com/office/drawing/2014/main" id="{EF6FC576-F249-4649-A2E4-A6E3750F31F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3" name="Picture 22">
            <a:extLst>
              <a:ext uri="{FF2B5EF4-FFF2-40B4-BE49-F238E27FC236}">
                <a16:creationId xmlns:a16="http://schemas.microsoft.com/office/drawing/2014/main" id="{9D4A882E-5F28-4655-8D5C-7EE81ED84F3D}"/>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4" name="Picture 23">
            <a:extLst>
              <a:ext uri="{FF2B5EF4-FFF2-40B4-BE49-F238E27FC236}">
                <a16:creationId xmlns:a16="http://schemas.microsoft.com/office/drawing/2014/main" id="{2F222EB0-B4F5-4BC9-8231-BA9DC5944D27}"/>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27" name="Content Placeholder 2">
            <a:extLst>
              <a:ext uri="{FF2B5EF4-FFF2-40B4-BE49-F238E27FC236}">
                <a16:creationId xmlns:a16="http://schemas.microsoft.com/office/drawing/2014/main" id="{B480886E-0F16-4D7E-B09E-A98D66DBD86B}"/>
              </a:ext>
            </a:extLst>
          </p:cNvPr>
          <p:cNvSpPr txBox="1">
            <a:spLocks/>
          </p:cNvSpPr>
          <p:nvPr/>
        </p:nvSpPr>
        <p:spPr>
          <a:xfrm>
            <a:off x="272788" y="698426"/>
            <a:ext cx="6236156"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7">
                  <a:extLst>
                    <a:ext uri="{96DAC541-7B7A-43D3-8B79-37D633B846F1}">
                      <asvg:svgBlip xmlns:asvg="http://schemas.microsoft.com/office/drawing/2016/SVG/main" r:embed="rId8"/>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7">
                  <a:extLst>
                    <a:ext uri="{96DAC541-7B7A-43D3-8B79-37D633B846F1}">
                      <asvg:svgBlip xmlns:asvg="http://schemas.microsoft.com/office/drawing/2016/SVG/main" r:embed="rId8"/>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Driving Surface Aggregate</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a:rPr>
              <a:t>29 miles in 2024, slowly declining (cost)</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i="0" u="none" strike="noStrike" kern="1200" cap="none" spc="0" normalizeH="0" baseline="0" noProof="0" dirty="0">
                <a:ln>
                  <a:noFill/>
                </a:ln>
                <a:solidFill>
                  <a:prstClr val="black"/>
                </a:solidFill>
                <a:effectLst/>
                <a:uLnTx/>
                <a:uFillTx/>
                <a:latin typeface="Calibri" panose="020F0502020204030204"/>
                <a:ea typeface="+mn-ea"/>
                <a:cs typeface="+mn-cs"/>
              </a:rPr>
              <a:t>96,000 ton</a:t>
            </a:r>
            <a:r>
              <a:rPr lang="en-US" sz="2800" dirty="0">
                <a:solidFill>
                  <a:prstClr val="black"/>
                </a:solidFill>
                <a:latin typeface="Calibri" panose="020F0502020204030204"/>
              </a:rPr>
              <a:t>s placed in 2024</a:t>
            </a:r>
          </a:p>
          <a:p>
            <a:pPr marL="57150" marR="0" lvl="0" indent="0" algn="l" defTabSz="914400" rtl="0" eaLnBrk="1" fontAlgn="auto" latinLnBrk="0" hangingPunct="1">
              <a:lnSpc>
                <a:spcPct val="90000"/>
              </a:lnSpc>
              <a:spcBef>
                <a:spcPts val="1000"/>
              </a:spcBef>
              <a:spcAft>
                <a:spcPts val="0"/>
              </a:spcAft>
              <a:buClrTx/>
              <a:buSz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Road Fill</a:t>
            </a:r>
          </a:p>
          <a:p>
            <a:pPr indent="-285750">
              <a:buFont typeface="Arial" panose="020B0604020202020204" pitchFamily="34" charset="0"/>
              <a:buChar char="•"/>
              <a:defRPr/>
            </a:pPr>
            <a:r>
              <a:rPr lang="en-US" sz="2800" dirty="0">
                <a:solidFill>
                  <a:prstClr val="black"/>
                </a:solidFill>
                <a:latin typeface="Calibri" panose="020F0502020204030204"/>
              </a:rPr>
              <a:t>Steady: 355,000 tons placed in 2024</a:t>
            </a:r>
          </a:p>
          <a:p>
            <a:pPr marL="57150" marR="0" lvl="0" indent="0" algn="l" defTabSz="914400" rtl="0" eaLnBrk="1" fontAlgn="auto" latinLnBrk="0" hangingPunct="1">
              <a:lnSpc>
                <a:spcPct val="90000"/>
              </a:lnSpc>
              <a:spcBef>
                <a:spcPts val="1000"/>
              </a:spcBef>
              <a:spcAft>
                <a:spcPts val="0"/>
              </a:spcAft>
              <a:buClrTx/>
              <a:buSzTx/>
              <a:buNone/>
              <a:tabLst/>
              <a:defRPr/>
            </a:pPr>
            <a:endParaRPr kumimoji="0" lang="en-US" sz="2800" b="1"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14301F7F-E61F-0712-A4A7-11F40111489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658498" y="-2779"/>
            <a:ext cx="5595107" cy="34317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F79CB3B8-37B1-4F8C-67C0-AF26F72DA3A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658497" y="3454404"/>
            <a:ext cx="5533503" cy="34004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504AA7EB-63DB-BD68-5160-BC17A133D5CD}"/>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305141" y="3454404"/>
            <a:ext cx="5303980" cy="34004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29" name="Straight Arrow Connector 28">
            <a:extLst>
              <a:ext uri="{FF2B5EF4-FFF2-40B4-BE49-F238E27FC236}">
                <a16:creationId xmlns:a16="http://schemas.microsoft.com/office/drawing/2014/main" id="{B38A41C6-6EBC-059D-7A0C-F51389D320C6}"/>
              </a:ext>
            </a:extLst>
          </p:cNvPr>
          <p:cNvCxnSpPr>
            <a:cxnSpLocks/>
          </p:cNvCxnSpPr>
          <p:nvPr/>
        </p:nvCxnSpPr>
        <p:spPr>
          <a:xfrm>
            <a:off x="6432744" y="1486468"/>
            <a:ext cx="672906" cy="226642"/>
          </a:xfrm>
          <a:prstGeom prst="straightConnector1">
            <a:avLst/>
          </a:prstGeom>
          <a:ln w="57150">
            <a:solidFill>
              <a:schemeClr val="tx1"/>
            </a:solidFill>
            <a:tailEnd type="triangle"/>
          </a:ln>
          <a:effectLst>
            <a:glow rad="50800">
              <a:schemeClr val="bg1"/>
            </a:glow>
          </a:effectLst>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D182E626-BDC8-9D29-0309-C9196220F9BD}"/>
              </a:ext>
            </a:extLst>
          </p:cNvPr>
          <p:cNvCxnSpPr>
            <a:cxnSpLocks/>
          </p:cNvCxnSpPr>
          <p:nvPr/>
        </p:nvCxnSpPr>
        <p:spPr>
          <a:xfrm>
            <a:off x="4657725" y="1963094"/>
            <a:ext cx="2524125" cy="1624126"/>
          </a:xfrm>
          <a:prstGeom prst="straightConnector1">
            <a:avLst/>
          </a:prstGeom>
          <a:ln w="57150">
            <a:solidFill>
              <a:schemeClr val="tx1"/>
            </a:solidFill>
            <a:tailEnd type="triangle"/>
          </a:ln>
          <a:effectLst>
            <a:glow rad="50800">
              <a:schemeClr val="bg1"/>
            </a:glow>
          </a:effectLst>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D606867E-1E6B-9575-FE19-459F52A78A69}"/>
              </a:ext>
            </a:extLst>
          </p:cNvPr>
          <p:cNvCxnSpPr>
            <a:cxnSpLocks/>
          </p:cNvCxnSpPr>
          <p:nvPr/>
        </p:nvCxnSpPr>
        <p:spPr>
          <a:xfrm>
            <a:off x="3655055" y="3152508"/>
            <a:ext cx="700200" cy="515415"/>
          </a:xfrm>
          <a:prstGeom prst="straightConnector1">
            <a:avLst/>
          </a:prstGeom>
          <a:ln w="57150">
            <a:solidFill>
              <a:schemeClr val="tx1"/>
            </a:solidFill>
            <a:tailEnd type="triangle"/>
          </a:ln>
          <a:effectLst>
            <a:glow rad="50800">
              <a:schemeClr val="bg1"/>
            </a:glow>
          </a:effectLst>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1697991C-3D4D-6C7C-ACA3-15A6F8595A08}"/>
              </a:ext>
            </a:extLst>
          </p:cNvPr>
          <p:cNvSpPr/>
          <p:nvPr/>
        </p:nvSpPr>
        <p:spPr>
          <a:xfrm>
            <a:off x="-31750" y="6270124"/>
            <a:ext cx="2007088" cy="60304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C96F5B14-DF33-10E7-8132-59D636540B11}"/>
              </a:ext>
            </a:extLst>
          </p:cNvPr>
          <p:cNvSpPr txBox="1"/>
          <p:nvPr/>
        </p:nvSpPr>
        <p:spPr>
          <a:xfrm>
            <a:off x="-27033" y="6511360"/>
            <a:ext cx="162813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Dirt and Gravel</a:t>
            </a:r>
          </a:p>
        </p:txBody>
      </p:sp>
      <p:sp>
        <p:nvSpPr>
          <p:cNvPr id="41" name="TextBox 40">
            <a:extLst>
              <a:ext uri="{FF2B5EF4-FFF2-40B4-BE49-F238E27FC236}">
                <a16:creationId xmlns:a16="http://schemas.microsoft.com/office/drawing/2014/main" id="{E2507BC4-5B46-6060-EF26-9F29C6A0B8B8}"/>
              </a:ext>
            </a:extLst>
          </p:cNvPr>
          <p:cNvSpPr txBox="1"/>
          <p:nvPr/>
        </p:nvSpPr>
        <p:spPr>
          <a:xfrm>
            <a:off x="-31750" y="6277651"/>
            <a:ext cx="200708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Paved Low-Volume</a:t>
            </a:r>
          </a:p>
        </p:txBody>
      </p:sp>
    </p:spTree>
    <p:extLst>
      <p:ext uri="{BB962C8B-B14F-4D97-AF65-F5344CB8AC3E}">
        <p14:creationId xmlns:p14="http://schemas.microsoft.com/office/powerpoint/2010/main" val="2534246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92486322-AF5B-E0B0-B224-B3374D861B4C}"/>
            </a:ext>
          </a:extLst>
        </p:cNvPr>
        <p:cNvGrpSpPr/>
        <p:nvPr/>
      </p:nvGrpSpPr>
      <p:grpSpPr>
        <a:xfrm>
          <a:off x="0" y="0"/>
          <a:ext cx="0" cy="0"/>
          <a:chOff x="0" y="0"/>
          <a:chExt cx="0" cy="0"/>
        </a:xfrm>
      </p:grpSpPr>
      <p:pic>
        <p:nvPicPr>
          <p:cNvPr id="33" name="Picture 32">
            <a:extLst>
              <a:ext uri="{FF2B5EF4-FFF2-40B4-BE49-F238E27FC236}">
                <a16:creationId xmlns:a16="http://schemas.microsoft.com/office/drawing/2014/main" id="{17B85A54-9FEE-FB78-8D1E-6EB7E5052E3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7813C29C-2423-1712-3905-FB7147190C4F}"/>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Deliverables</a:t>
            </a:r>
          </a:p>
        </p:txBody>
      </p:sp>
      <p:sp>
        <p:nvSpPr>
          <p:cNvPr id="16" name="Footer Placeholder 4">
            <a:extLst>
              <a:ext uri="{FF2B5EF4-FFF2-40B4-BE49-F238E27FC236}">
                <a16:creationId xmlns:a16="http://schemas.microsoft.com/office/drawing/2014/main" id="{B688BE4D-06B4-A278-C8F3-D74B931670D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17E148AE-7406-A495-5E2D-7B6C5245D39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9AF0308B-BB93-7B43-0FB0-16E4CE96A73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F79D540B-A04E-E0E0-EF3A-71B7478F728E}"/>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95FAAE8F-D206-41AE-57E8-15F1A5A6C8B2}"/>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14" name="TextBox 13">
            <a:extLst>
              <a:ext uri="{FF2B5EF4-FFF2-40B4-BE49-F238E27FC236}">
                <a16:creationId xmlns:a16="http://schemas.microsoft.com/office/drawing/2014/main" id="{7A5771D9-65A9-D29F-CE6E-2A35404EC309}"/>
              </a:ext>
            </a:extLst>
          </p:cNvPr>
          <p:cNvSpPr txBox="1"/>
          <p:nvPr/>
        </p:nvSpPr>
        <p:spPr>
          <a:xfrm>
            <a:off x="0" y="6270124"/>
            <a:ext cx="1466850" cy="584775"/>
          </a:xfrm>
          <a:prstGeom prst="rect">
            <a:avLst/>
          </a:prstGeom>
          <a:solidFill>
            <a:schemeClr val="accent4">
              <a:lumMod val="20000"/>
              <a:lumOff val="80000"/>
            </a:schemeClr>
          </a:solid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ASR data as of 12/31/2024</a:t>
            </a:r>
            <a:endParaRPr kumimoji="0" lang="en-US" sz="16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22" name="Picture 21">
            <a:extLst>
              <a:ext uri="{FF2B5EF4-FFF2-40B4-BE49-F238E27FC236}">
                <a16:creationId xmlns:a16="http://schemas.microsoft.com/office/drawing/2014/main" id="{D20984B4-2ACB-2322-83A5-71B43F195FB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3" name="Picture 22">
            <a:extLst>
              <a:ext uri="{FF2B5EF4-FFF2-40B4-BE49-F238E27FC236}">
                <a16:creationId xmlns:a16="http://schemas.microsoft.com/office/drawing/2014/main" id="{DD316E27-1217-9E49-5303-8C3C756C6297}"/>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4" name="Picture 23">
            <a:extLst>
              <a:ext uri="{FF2B5EF4-FFF2-40B4-BE49-F238E27FC236}">
                <a16:creationId xmlns:a16="http://schemas.microsoft.com/office/drawing/2014/main" id="{2C88D81F-6410-55D8-157A-83EA0F595E6B}"/>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27" name="Content Placeholder 2">
            <a:extLst>
              <a:ext uri="{FF2B5EF4-FFF2-40B4-BE49-F238E27FC236}">
                <a16:creationId xmlns:a16="http://schemas.microsoft.com/office/drawing/2014/main" id="{8755D5D7-CC75-1D2E-CC4B-F7C0EDEEBA43}"/>
              </a:ext>
            </a:extLst>
          </p:cNvPr>
          <p:cNvSpPr txBox="1">
            <a:spLocks/>
          </p:cNvSpPr>
          <p:nvPr/>
        </p:nvSpPr>
        <p:spPr>
          <a:xfrm>
            <a:off x="143892" y="698426"/>
            <a:ext cx="3296972" cy="5492588"/>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8">
                  <a:extLst>
                    <a:ext uri="{96DAC541-7B7A-43D3-8B79-37D633B846F1}">
                      <asvg:svgBlip xmlns:asvg="http://schemas.microsoft.com/office/drawing/2016/SVG/main" r:embed="rId9"/>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8">
                  <a:extLst>
                    <a:ext uri="{96DAC541-7B7A-43D3-8B79-37D633B846F1}">
                      <asvg:svgBlip xmlns:asvg="http://schemas.microsoft.com/office/drawing/2016/SVG/main" r:embed="rId9"/>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Other Deliverable Notes”</a:t>
            </a:r>
          </a:p>
          <a:p>
            <a:pPr marL="57150" marR="0" lvl="0" indent="0" algn="l" defTabSz="914400" rtl="0" eaLnBrk="1" fontAlgn="auto" latinLnBrk="0" hangingPunct="1">
              <a:lnSpc>
                <a:spcPct val="90000"/>
              </a:lnSpc>
              <a:spcBef>
                <a:spcPts val="100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Most major deliverables </a:t>
            </a:r>
            <a:b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“holding steady”</a:t>
            </a:r>
          </a:p>
          <a:p>
            <a:pPr marL="5715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2024</a:t>
            </a:r>
          </a:p>
          <a:p>
            <a:pPr marL="292100" marR="0" lvl="0" indent="-2349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758 new pipes</a:t>
            </a:r>
          </a:p>
          <a:p>
            <a:pPr marL="292100" marR="0" lvl="0" indent="-2349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466 pipes replaced</a:t>
            </a:r>
          </a:p>
          <a:p>
            <a:pPr marL="292100" marR="0" lvl="0" indent="-2349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22 mi underdrain</a:t>
            </a:r>
          </a:p>
          <a:p>
            <a:pPr marL="292100" marR="0" lvl="0" indent="-2349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6,300’ mattress</a:t>
            </a:r>
          </a:p>
          <a:p>
            <a:pPr marL="57150" marR="0" lvl="0" indent="0" algn="l" defTabSz="914400" rtl="0" eaLnBrk="1" fontAlgn="auto" latinLnBrk="0" hangingPunct="1">
              <a:lnSpc>
                <a:spcPct val="90000"/>
              </a:lnSpc>
              <a:spcBef>
                <a:spcPts val="1000"/>
              </a:spcBef>
              <a:spcAft>
                <a:spcPts val="0"/>
              </a:spcAft>
              <a:buClrTx/>
              <a:buSzTx/>
              <a:buFontTx/>
              <a:buNone/>
              <a:tabLst/>
              <a:defRPr/>
            </a:pPr>
            <a:endParaRPr kumimoji="0" lang="en-US" sz="2800" b="1"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B9288CDC-A0C5-93A2-8654-843BA2531C6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440864" y="831587"/>
            <a:ext cx="4347713"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DAE68D99-288B-86F4-B60D-92E6FE8C557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788577" y="831587"/>
            <a:ext cx="4403423"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97CC81F6-9E41-5597-2A13-3EDFACBF8E78}"/>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440864" y="3574787"/>
            <a:ext cx="4347713"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a:extLst>
              <a:ext uri="{FF2B5EF4-FFF2-40B4-BE49-F238E27FC236}">
                <a16:creationId xmlns:a16="http://schemas.microsoft.com/office/drawing/2014/main" id="{A763FBEF-D461-D50E-8604-7FB9A173A38F}"/>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788577" y="3574787"/>
            <a:ext cx="4347713"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a:extLst>
              <a:ext uri="{FF2B5EF4-FFF2-40B4-BE49-F238E27FC236}">
                <a16:creationId xmlns:a16="http://schemas.microsoft.com/office/drawing/2014/main" id="{7D3C20EE-D4CF-17BA-BA66-039D5770DF13}"/>
              </a:ext>
            </a:extLst>
          </p:cNvPr>
          <p:cNvSpPr/>
          <p:nvPr/>
        </p:nvSpPr>
        <p:spPr>
          <a:xfrm>
            <a:off x="6785033" y="338313"/>
            <a:ext cx="2007088" cy="60304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929DE67-3CBF-7DCC-2E90-65A1F8BB4079}"/>
              </a:ext>
            </a:extLst>
          </p:cNvPr>
          <p:cNvSpPr txBox="1"/>
          <p:nvPr/>
        </p:nvSpPr>
        <p:spPr>
          <a:xfrm>
            <a:off x="6789750" y="579549"/>
            <a:ext cx="162813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Dirt and Gravel</a:t>
            </a:r>
          </a:p>
        </p:txBody>
      </p:sp>
      <p:sp>
        <p:nvSpPr>
          <p:cNvPr id="3" name="TextBox 2">
            <a:extLst>
              <a:ext uri="{FF2B5EF4-FFF2-40B4-BE49-F238E27FC236}">
                <a16:creationId xmlns:a16="http://schemas.microsoft.com/office/drawing/2014/main" id="{C00103CE-BCBC-03C3-36B1-411DF846A991}"/>
              </a:ext>
            </a:extLst>
          </p:cNvPr>
          <p:cNvSpPr txBox="1"/>
          <p:nvPr/>
        </p:nvSpPr>
        <p:spPr>
          <a:xfrm>
            <a:off x="6785033" y="345840"/>
            <a:ext cx="200708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Paved Low-Volume</a:t>
            </a:r>
          </a:p>
        </p:txBody>
      </p:sp>
    </p:spTree>
    <p:extLst>
      <p:ext uri="{BB962C8B-B14F-4D97-AF65-F5344CB8AC3E}">
        <p14:creationId xmlns:p14="http://schemas.microsoft.com/office/powerpoint/2010/main" val="4067501825"/>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F00982B6-40AA-3D67-8B0E-29D44483D9DB}"/>
            </a:ext>
          </a:extLst>
        </p:cNvPr>
        <p:cNvGrpSpPr/>
        <p:nvPr/>
      </p:nvGrpSpPr>
      <p:grpSpPr>
        <a:xfrm>
          <a:off x="0" y="0"/>
          <a:ext cx="0" cy="0"/>
          <a:chOff x="0" y="0"/>
          <a:chExt cx="0" cy="0"/>
        </a:xfrm>
      </p:grpSpPr>
      <p:pic>
        <p:nvPicPr>
          <p:cNvPr id="33" name="Picture 32">
            <a:extLst>
              <a:ext uri="{FF2B5EF4-FFF2-40B4-BE49-F238E27FC236}">
                <a16:creationId xmlns:a16="http://schemas.microsoft.com/office/drawing/2014/main" id="{DD5DBE15-47E6-676B-2F4E-8CFB832266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15ABC792-297C-7094-1B36-D4D7D1F940EF}"/>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Deliverables</a:t>
            </a:r>
          </a:p>
        </p:txBody>
      </p:sp>
      <p:sp>
        <p:nvSpPr>
          <p:cNvPr id="16" name="Footer Placeholder 4">
            <a:extLst>
              <a:ext uri="{FF2B5EF4-FFF2-40B4-BE49-F238E27FC236}">
                <a16:creationId xmlns:a16="http://schemas.microsoft.com/office/drawing/2014/main" id="{38573680-1977-C001-CBD8-C85FF4EA115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C6AD7F8F-86FA-4645-8374-FE52EF0E641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3F4618B7-C620-B70C-33A0-0FD51FA95BD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ABBD5F01-A560-EE2E-F1F4-336BF3A8778E}"/>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87AAA8B7-A369-C601-B91F-EBA33C55B4F3}"/>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14" name="TextBox 13">
            <a:extLst>
              <a:ext uri="{FF2B5EF4-FFF2-40B4-BE49-F238E27FC236}">
                <a16:creationId xmlns:a16="http://schemas.microsoft.com/office/drawing/2014/main" id="{1C81407C-2A59-CAA5-4507-9FC4B4745F5B}"/>
              </a:ext>
            </a:extLst>
          </p:cNvPr>
          <p:cNvSpPr txBox="1"/>
          <p:nvPr/>
        </p:nvSpPr>
        <p:spPr>
          <a:xfrm>
            <a:off x="0" y="6270124"/>
            <a:ext cx="1466850" cy="584775"/>
          </a:xfrm>
          <a:prstGeom prst="rect">
            <a:avLst/>
          </a:prstGeom>
          <a:solidFill>
            <a:schemeClr val="accent4">
              <a:lumMod val="20000"/>
              <a:lumOff val="80000"/>
            </a:schemeClr>
          </a:solid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ASR data as of 12/31/2024</a:t>
            </a:r>
            <a:endParaRPr kumimoji="0" lang="en-US" sz="16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22" name="Picture 21">
            <a:extLst>
              <a:ext uri="{FF2B5EF4-FFF2-40B4-BE49-F238E27FC236}">
                <a16:creationId xmlns:a16="http://schemas.microsoft.com/office/drawing/2014/main" id="{25686648-A499-86BD-8176-3FFA73FBA66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3" name="Picture 22">
            <a:extLst>
              <a:ext uri="{FF2B5EF4-FFF2-40B4-BE49-F238E27FC236}">
                <a16:creationId xmlns:a16="http://schemas.microsoft.com/office/drawing/2014/main" id="{492098E8-A308-74E1-661F-189F9E8C4D5F}"/>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4" name="Picture 23">
            <a:extLst>
              <a:ext uri="{FF2B5EF4-FFF2-40B4-BE49-F238E27FC236}">
                <a16:creationId xmlns:a16="http://schemas.microsoft.com/office/drawing/2014/main" id="{52E43726-EF35-32F6-5EB5-104930ADECA1}"/>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27" name="Content Placeholder 2">
            <a:extLst>
              <a:ext uri="{FF2B5EF4-FFF2-40B4-BE49-F238E27FC236}">
                <a16:creationId xmlns:a16="http://schemas.microsoft.com/office/drawing/2014/main" id="{10AD4767-15D8-2057-7C9A-864D59150A82}"/>
              </a:ext>
            </a:extLst>
          </p:cNvPr>
          <p:cNvSpPr txBox="1">
            <a:spLocks/>
          </p:cNvSpPr>
          <p:nvPr/>
        </p:nvSpPr>
        <p:spPr>
          <a:xfrm>
            <a:off x="143892" y="698426"/>
            <a:ext cx="6472808" cy="5492588"/>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8">
                  <a:extLst>
                    <a:ext uri="{96DAC541-7B7A-43D3-8B79-37D633B846F1}">
                      <asvg:svgBlip xmlns:asvg="http://schemas.microsoft.com/office/drawing/2016/SVG/main" r:embed="rId9"/>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8">
                  <a:extLst>
                    <a:ext uri="{96DAC541-7B7A-43D3-8B79-37D633B846F1}">
                      <asvg:svgBlip xmlns:asvg="http://schemas.microsoft.com/office/drawing/2016/SVG/main" r:embed="rId9"/>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Other Deliverable Notes”</a:t>
            </a:r>
          </a:p>
          <a:p>
            <a:pPr marL="57150" marR="0" lvl="0" indent="0" algn="l" defTabSz="914400" rtl="0" eaLnBrk="1" fontAlgn="auto" latinLnBrk="0" hangingPunct="1">
              <a:lnSpc>
                <a:spcPct val="90000"/>
              </a:lnSpc>
              <a:spcBef>
                <a:spcPts val="1000"/>
              </a:spcBef>
              <a:spcAft>
                <a:spcPts val="0"/>
              </a:spcAft>
              <a:buClrTx/>
              <a:buSz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What the Program </a:t>
            </a: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doesn’t</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 fund much of:</a:t>
            </a:r>
          </a:p>
          <a:p>
            <a:pPr marL="292100" marR="0" lvl="0" indent="-2349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FDR (1 mile)</a:t>
            </a:r>
          </a:p>
          <a:p>
            <a:pPr marL="292100" marR="0" lvl="0" indent="-2349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a:rPr>
              <a:t>Paving (8 miles)</a:t>
            </a:r>
          </a:p>
          <a:p>
            <a:pPr marL="292100" marR="0" lvl="0" indent="-2349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Dust suppressant (negligible)</a:t>
            </a:r>
          </a:p>
          <a:p>
            <a:pPr marL="292100" marR="0" lvl="0" indent="-2349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2800" dirty="0">
              <a:solidFill>
                <a:prstClr val="black"/>
              </a:solidFill>
              <a:latin typeface="Calibri" panose="020F0502020204030204"/>
            </a:endParaRPr>
          </a:p>
          <a:p>
            <a:pPr marL="57150" marR="0" lvl="0" indent="0" algn="l" defTabSz="914400" rtl="0" eaLnBrk="1" fontAlgn="auto" latinLnBrk="0" hangingPunct="1">
              <a:lnSpc>
                <a:spcPct val="90000"/>
              </a:lnSpc>
              <a:spcBef>
                <a:spcPts val="1000"/>
              </a:spcBef>
              <a:spcAft>
                <a:spcPts val="0"/>
              </a:spcAft>
              <a:buClrTx/>
              <a:buSzTx/>
              <a:buNone/>
              <a:tabLst/>
              <a:defRPr/>
            </a:pPr>
            <a:r>
              <a:rPr kumimoji="0" lang="en-US" sz="2800" b="1" i="1" u="none" strike="noStrike" kern="1200" cap="none" spc="0" normalizeH="0" baseline="0" noProof="0" dirty="0">
                <a:ln>
                  <a:noFill/>
                </a:ln>
                <a:solidFill>
                  <a:srgbClr val="FF0000"/>
                </a:solidFill>
                <a:effectLst/>
                <a:uLnTx/>
                <a:uFillTx/>
                <a:latin typeface="Calibri" panose="020F0502020204030204"/>
                <a:ea typeface="+mn-ea"/>
                <a:cs typeface="+mn-cs"/>
              </a:rPr>
              <a:t>Note these totals </a:t>
            </a:r>
          </a:p>
          <a:p>
            <a:pPr marL="57150" marR="0" lvl="0" indent="0" algn="l" defTabSz="914400" rtl="0" eaLnBrk="1" fontAlgn="auto" latinLnBrk="0" hangingPunct="1">
              <a:lnSpc>
                <a:spcPct val="90000"/>
              </a:lnSpc>
              <a:spcBef>
                <a:spcPts val="1000"/>
              </a:spcBef>
              <a:spcAft>
                <a:spcPts val="0"/>
              </a:spcAft>
              <a:buClrTx/>
              <a:buSzTx/>
              <a:buNone/>
              <a:tabLst/>
              <a:defRPr/>
            </a:pPr>
            <a:r>
              <a:rPr kumimoji="0" lang="en-US" sz="2800" b="1" i="1" u="none" strike="noStrike" kern="1200" cap="none" spc="0" normalizeH="0" baseline="0" noProof="0" dirty="0">
                <a:ln>
                  <a:noFill/>
                </a:ln>
                <a:solidFill>
                  <a:srgbClr val="FF0000"/>
                </a:solidFill>
                <a:effectLst/>
                <a:uLnTx/>
                <a:uFillTx/>
                <a:latin typeface="Calibri" panose="020F0502020204030204"/>
                <a:ea typeface="+mn-ea"/>
                <a:cs typeface="+mn-cs"/>
              </a:rPr>
              <a:t>include in-kind</a:t>
            </a:r>
          </a:p>
          <a:p>
            <a:pPr marL="57150" marR="0" lvl="0" indent="0" algn="l" defTabSz="914400" rtl="0" eaLnBrk="1" fontAlgn="auto" latinLnBrk="0" hangingPunct="1">
              <a:lnSpc>
                <a:spcPct val="90000"/>
              </a:lnSpc>
              <a:spcBef>
                <a:spcPts val="1000"/>
              </a:spcBef>
              <a:spcAft>
                <a:spcPts val="0"/>
              </a:spcAft>
              <a:buClrTx/>
              <a:buSzTx/>
              <a:buFontTx/>
              <a:buNone/>
              <a:tabLst/>
              <a:defRPr/>
            </a:pPr>
            <a:endParaRPr kumimoji="0" lang="en-US" sz="2800" b="1"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pic>
        <p:nvPicPr>
          <p:cNvPr id="26" name="Picture 25">
            <a:extLst>
              <a:ext uri="{FF2B5EF4-FFF2-40B4-BE49-F238E27FC236}">
                <a16:creationId xmlns:a16="http://schemas.microsoft.com/office/drawing/2014/main" id="{9995E8AF-210F-C2D0-C717-D8158F06735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799738" y="847211"/>
            <a:ext cx="4375814"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 name="Picture 29">
            <a:extLst>
              <a:ext uri="{FF2B5EF4-FFF2-40B4-BE49-F238E27FC236}">
                <a16:creationId xmlns:a16="http://schemas.microsoft.com/office/drawing/2014/main" id="{5ECC505F-8FD1-91A9-01FE-FEC6664BED9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390297" y="3590411"/>
            <a:ext cx="4409441"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2" name="Picture 31">
            <a:extLst>
              <a:ext uri="{FF2B5EF4-FFF2-40B4-BE49-F238E27FC236}">
                <a16:creationId xmlns:a16="http://schemas.microsoft.com/office/drawing/2014/main" id="{E966CBC8-7DE4-55AA-EA4D-F09509BD3501}"/>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799738" y="3608335"/>
            <a:ext cx="4392261"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5" name="Rectangle 34">
            <a:extLst>
              <a:ext uri="{FF2B5EF4-FFF2-40B4-BE49-F238E27FC236}">
                <a16:creationId xmlns:a16="http://schemas.microsoft.com/office/drawing/2014/main" id="{9A439056-705D-614F-6EC2-0B951571A55A}"/>
              </a:ext>
            </a:extLst>
          </p:cNvPr>
          <p:cNvSpPr/>
          <p:nvPr/>
        </p:nvSpPr>
        <p:spPr>
          <a:xfrm>
            <a:off x="5613156" y="2805227"/>
            <a:ext cx="2007088" cy="60304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380F2D48-FD1C-837B-A507-D34792B5B2A2}"/>
              </a:ext>
            </a:extLst>
          </p:cNvPr>
          <p:cNvSpPr txBox="1"/>
          <p:nvPr/>
        </p:nvSpPr>
        <p:spPr>
          <a:xfrm>
            <a:off x="5617873" y="3046463"/>
            <a:ext cx="162813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rPr>
              <a:t>Dirt and Gravel</a:t>
            </a:r>
          </a:p>
        </p:txBody>
      </p:sp>
      <p:sp>
        <p:nvSpPr>
          <p:cNvPr id="37" name="TextBox 36">
            <a:extLst>
              <a:ext uri="{FF2B5EF4-FFF2-40B4-BE49-F238E27FC236}">
                <a16:creationId xmlns:a16="http://schemas.microsoft.com/office/drawing/2014/main" id="{66F45C15-7AC4-E48F-53A4-AB0C476063C6}"/>
              </a:ext>
            </a:extLst>
          </p:cNvPr>
          <p:cNvSpPr txBox="1"/>
          <p:nvPr/>
        </p:nvSpPr>
        <p:spPr>
          <a:xfrm>
            <a:off x="5613156" y="2812754"/>
            <a:ext cx="200708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Paved Low-Volume</a:t>
            </a:r>
          </a:p>
        </p:txBody>
      </p:sp>
    </p:spTree>
    <p:extLst>
      <p:ext uri="{BB962C8B-B14F-4D97-AF65-F5344CB8AC3E}">
        <p14:creationId xmlns:p14="http://schemas.microsoft.com/office/powerpoint/2010/main" val="1110816444"/>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F1881222-9239-3295-E5AA-E3452ADD4634}"/>
            </a:ext>
          </a:extLst>
        </p:cNvPr>
        <p:cNvGrpSpPr/>
        <p:nvPr/>
      </p:nvGrpSpPr>
      <p:grpSpPr>
        <a:xfrm>
          <a:off x="0" y="0"/>
          <a:ext cx="0" cy="0"/>
          <a:chOff x="0" y="0"/>
          <a:chExt cx="0" cy="0"/>
        </a:xfrm>
      </p:grpSpPr>
      <p:pic>
        <p:nvPicPr>
          <p:cNvPr id="33" name="Picture 32">
            <a:extLst>
              <a:ext uri="{FF2B5EF4-FFF2-40B4-BE49-F238E27FC236}">
                <a16:creationId xmlns:a16="http://schemas.microsoft.com/office/drawing/2014/main" id="{0A4D529D-A108-3937-FFB0-083EF042E2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65BC06E0-CF9F-1EEB-5C10-E89C5AFB28C8}"/>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Deliverables</a:t>
            </a:r>
          </a:p>
        </p:txBody>
      </p:sp>
      <p:sp>
        <p:nvSpPr>
          <p:cNvPr id="16" name="Footer Placeholder 4">
            <a:extLst>
              <a:ext uri="{FF2B5EF4-FFF2-40B4-BE49-F238E27FC236}">
                <a16:creationId xmlns:a16="http://schemas.microsoft.com/office/drawing/2014/main" id="{862718AD-69AE-245B-5129-806C674C2D14}"/>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66D3CC0A-303D-D86F-AF3E-44583AAE58A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F58AE92-EE07-E79F-B0D4-AE7B4704AF1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B31E4EDC-C908-BFDE-F148-D16E0A26C21F}"/>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786A55C3-0C23-E098-E306-E24156A8197B}"/>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14" name="TextBox 13">
            <a:extLst>
              <a:ext uri="{FF2B5EF4-FFF2-40B4-BE49-F238E27FC236}">
                <a16:creationId xmlns:a16="http://schemas.microsoft.com/office/drawing/2014/main" id="{F0DD1804-42E7-9D2A-5806-E270C77D6CBB}"/>
              </a:ext>
            </a:extLst>
          </p:cNvPr>
          <p:cNvSpPr txBox="1"/>
          <p:nvPr/>
        </p:nvSpPr>
        <p:spPr>
          <a:xfrm>
            <a:off x="0" y="6270124"/>
            <a:ext cx="1466850" cy="584775"/>
          </a:xfrm>
          <a:prstGeom prst="rect">
            <a:avLst/>
          </a:prstGeom>
          <a:solidFill>
            <a:schemeClr val="accent4">
              <a:lumMod val="20000"/>
              <a:lumOff val="80000"/>
            </a:schemeClr>
          </a:solid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ASR data as of 12/31/2024</a:t>
            </a:r>
            <a:endParaRPr kumimoji="0" lang="en-US" sz="16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22" name="Picture 21">
            <a:extLst>
              <a:ext uri="{FF2B5EF4-FFF2-40B4-BE49-F238E27FC236}">
                <a16:creationId xmlns:a16="http://schemas.microsoft.com/office/drawing/2014/main" id="{8A21A108-B5A3-6A19-59AF-DC52DC6332E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3" name="Picture 22">
            <a:extLst>
              <a:ext uri="{FF2B5EF4-FFF2-40B4-BE49-F238E27FC236}">
                <a16:creationId xmlns:a16="http://schemas.microsoft.com/office/drawing/2014/main" id="{CCAD8A4F-DF70-7CF1-A550-691FC40CB3B5}"/>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4" name="Picture 23">
            <a:extLst>
              <a:ext uri="{FF2B5EF4-FFF2-40B4-BE49-F238E27FC236}">
                <a16:creationId xmlns:a16="http://schemas.microsoft.com/office/drawing/2014/main" id="{23E0C64D-BFCD-1965-3884-570A81BFD6A7}"/>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27" name="Content Placeholder 2">
            <a:extLst>
              <a:ext uri="{FF2B5EF4-FFF2-40B4-BE49-F238E27FC236}">
                <a16:creationId xmlns:a16="http://schemas.microsoft.com/office/drawing/2014/main" id="{C161037E-AE73-8849-CC19-11FDA5F9781F}"/>
              </a:ext>
            </a:extLst>
          </p:cNvPr>
          <p:cNvSpPr txBox="1">
            <a:spLocks/>
          </p:cNvSpPr>
          <p:nvPr/>
        </p:nvSpPr>
        <p:spPr>
          <a:xfrm>
            <a:off x="143892" y="698426"/>
            <a:ext cx="10016108" cy="5492588"/>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8">
                  <a:extLst>
                    <a:ext uri="{96DAC541-7B7A-43D3-8B79-37D633B846F1}">
                      <asvg:svgBlip xmlns:asvg="http://schemas.microsoft.com/office/drawing/2016/SVG/main" r:embed="rId9"/>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8">
                  <a:extLst>
                    <a:ext uri="{96DAC541-7B7A-43D3-8B79-37D633B846F1}">
                      <asvg:svgBlip xmlns:asvg="http://schemas.microsoft.com/office/drawing/2016/SVG/main" r:embed="rId9"/>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Stream Crossing Replacements</a:t>
            </a:r>
          </a:p>
          <a:p>
            <a:pPr marL="406400" marR="0" lvl="0" indent="-3492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Decreased since Standard in 2022</a:t>
            </a:r>
          </a:p>
          <a:p>
            <a:pPr marL="406400" marR="0" lvl="0" indent="-3492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b="1" u="sng" dirty="0">
                <a:solidFill>
                  <a:prstClr val="black"/>
                </a:solidFill>
                <a:latin typeface="Calibri" panose="020F0502020204030204"/>
              </a:rPr>
              <a:t>36 Completed in 2024</a:t>
            </a:r>
          </a:p>
          <a:p>
            <a:pPr marL="806450" lvl="1" indent="-349250">
              <a:spcBef>
                <a:spcPts val="1000"/>
              </a:spcBef>
              <a:buClrTx/>
              <a:buFont typeface="Arial" panose="020B0604020202020204" pitchFamily="34" charset="0"/>
              <a:buChar char="•"/>
              <a:defRPr/>
            </a:pPr>
            <a:r>
              <a:rPr lang="en-US" sz="2800" dirty="0">
                <a:solidFill>
                  <a:prstClr val="black"/>
                </a:solidFill>
                <a:latin typeface="Calibri" panose="020F0502020204030204"/>
              </a:rPr>
              <a:t>All but four were exemptions or </a:t>
            </a:r>
            <a:br>
              <a:rPr lang="en-US" sz="2800" dirty="0">
                <a:solidFill>
                  <a:prstClr val="black"/>
                </a:solidFill>
                <a:latin typeface="Calibri" panose="020F0502020204030204"/>
              </a:rPr>
            </a:br>
            <a:r>
              <a:rPr lang="en-US" sz="2800" dirty="0">
                <a:solidFill>
                  <a:prstClr val="black"/>
                </a:solidFill>
                <a:latin typeface="Calibri" panose="020F0502020204030204"/>
              </a:rPr>
              <a:t>pre-standard</a:t>
            </a:r>
          </a:p>
        </p:txBody>
      </p:sp>
      <p:pic>
        <p:nvPicPr>
          <p:cNvPr id="10" name="Picture 9">
            <a:extLst>
              <a:ext uri="{FF2B5EF4-FFF2-40B4-BE49-F238E27FC236}">
                <a16:creationId xmlns:a16="http://schemas.microsoft.com/office/drawing/2014/main" id="{C6465238-9244-A3F3-9E7B-83C902C13D0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006739" y="556025"/>
            <a:ext cx="5185261" cy="3190475"/>
          </a:xfrm>
          <a:prstGeom prst="rect">
            <a:avLst/>
          </a:prstGeom>
        </p:spPr>
      </p:pic>
      <p:cxnSp>
        <p:nvCxnSpPr>
          <p:cNvPr id="5" name="Straight Arrow Connector 4">
            <a:extLst>
              <a:ext uri="{FF2B5EF4-FFF2-40B4-BE49-F238E27FC236}">
                <a16:creationId xmlns:a16="http://schemas.microsoft.com/office/drawing/2014/main" id="{BA6292DE-0A33-76D3-52D5-A546D68369C4}"/>
              </a:ext>
            </a:extLst>
          </p:cNvPr>
          <p:cNvCxnSpPr>
            <a:cxnSpLocks/>
          </p:cNvCxnSpPr>
          <p:nvPr/>
        </p:nvCxnSpPr>
        <p:spPr>
          <a:xfrm>
            <a:off x="5745900" y="1438008"/>
            <a:ext cx="1404200" cy="593992"/>
          </a:xfrm>
          <a:prstGeom prst="straightConnector1">
            <a:avLst/>
          </a:prstGeom>
          <a:ln w="57150">
            <a:solidFill>
              <a:schemeClr val="tx1"/>
            </a:solidFill>
            <a:tailEnd type="triangle"/>
          </a:ln>
          <a:effectLst>
            <a:glow rad="50800">
              <a:schemeClr val="bg1"/>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5234069"/>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E21EE5FA-9525-3E35-191B-B893128A9E16}"/>
            </a:ext>
          </a:extLst>
        </p:cNvPr>
        <p:cNvGrpSpPr/>
        <p:nvPr/>
      </p:nvGrpSpPr>
      <p:grpSpPr>
        <a:xfrm>
          <a:off x="0" y="0"/>
          <a:ext cx="0" cy="0"/>
          <a:chOff x="0" y="0"/>
          <a:chExt cx="0" cy="0"/>
        </a:xfrm>
      </p:grpSpPr>
      <p:pic>
        <p:nvPicPr>
          <p:cNvPr id="33" name="Picture 32">
            <a:extLst>
              <a:ext uri="{FF2B5EF4-FFF2-40B4-BE49-F238E27FC236}">
                <a16:creationId xmlns:a16="http://schemas.microsoft.com/office/drawing/2014/main" id="{8C650C78-1C10-0FD0-D9DD-B69413049B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3D7B07F-C247-C31A-DF47-90687B8AB8B8}"/>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Program Funding</a:t>
            </a:r>
          </a:p>
        </p:txBody>
      </p:sp>
      <p:sp>
        <p:nvSpPr>
          <p:cNvPr id="15" name="Content Placeholder 2">
            <a:extLst>
              <a:ext uri="{FF2B5EF4-FFF2-40B4-BE49-F238E27FC236}">
                <a16:creationId xmlns:a16="http://schemas.microsoft.com/office/drawing/2014/main" id="{CE7A4B9C-F24C-9446-CF20-9EBF631A71B7}"/>
              </a:ext>
            </a:extLst>
          </p:cNvPr>
          <p:cNvSpPr txBox="1">
            <a:spLocks/>
          </p:cNvSpPr>
          <p:nvPr/>
        </p:nvSpPr>
        <p:spPr>
          <a:xfrm>
            <a:off x="272787" y="1155663"/>
            <a:ext cx="10587956" cy="454667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Transit funding discussions occurring in Harrisburg</a:t>
            </a:r>
          </a:p>
          <a:p>
            <a:pPr marL="52070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i="0" u="none" strike="noStrike" kern="1200" cap="none" spc="0" normalizeH="0" baseline="0" noProof="0" dirty="0">
                <a:ln>
                  <a:noFill/>
                </a:ln>
                <a:solidFill>
                  <a:prstClr val="black"/>
                </a:solidFill>
                <a:effectLst/>
                <a:uLnTx/>
                <a:uFillTx/>
                <a:latin typeface="Calibri" panose="020F0502020204030204"/>
                <a:ea typeface="+mn-ea"/>
                <a:cs typeface="+mn-cs"/>
              </a:rPr>
              <a:t>Includes discussion on “multi-modal” transportation funding.</a:t>
            </a:r>
          </a:p>
          <a:p>
            <a:pPr marL="52070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a:rPr>
              <a:t>CDGRS/SCC/PACD ensuring DGLVR is part of the discussion.</a:t>
            </a:r>
          </a:p>
          <a:p>
            <a:pPr marL="234950" marR="0" lvl="1" indent="0" algn="l" defTabSz="914400" rtl="0" eaLnBrk="1" fontAlgn="auto" latinLnBrk="0" hangingPunct="1">
              <a:lnSpc>
                <a:spcPct val="90000"/>
              </a:lnSpc>
              <a:spcBef>
                <a:spcPts val="1000"/>
              </a:spcBef>
              <a:spcAft>
                <a:spcPts val="0"/>
              </a:spcAft>
              <a:buClrTx/>
              <a:buSzTx/>
              <a:buNone/>
              <a:tabLst/>
              <a:defRPr/>
            </a:pPr>
            <a:endParaRPr lang="en-US" sz="2800" b="1" dirty="0">
              <a:solidFill>
                <a:prstClr val="black"/>
              </a:solidFill>
              <a:latin typeface="Calibri" panose="020F0502020204030204"/>
            </a:endParaRPr>
          </a:p>
          <a:p>
            <a:pPr marL="0" marR="0" lvl="1" indent="0" algn="l" defTabSz="914400" rtl="0" eaLnBrk="1" fontAlgn="auto" latinLnBrk="0" hangingPunct="1">
              <a:lnSpc>
                <a:spcPct val="90000"/>
              </a:lnSpc>
              <a:spcBef>
                <a:spcPts val="1000"/>
              </a:spcBef>
              <a:spcAft>
                <a:spcPts val="0"/>
              </a:spcAft>
              <a:buClrTx/>
              <a:buSzTx/>
              <a:buNone/>
              <a:tabLst/>
              <a:defRPr/>
            </a:pPr>
            <a:r>
              <a:rPr lang="en-US" sz="2800" b="1" u="sng" dirty="0">
                <a:solidFill>
                  <a:srgbClr val="FF0000"/>
                </a:solidFill>
                <a:latin typeface="Calibri" panose="020F0502020204030204"/>
              </a:rPr>
              <a:t>Status</a:t>
            </a:r>
            <a:r>
              <a:rPr lang="en-US" sz="2800" b="1" dirty="0">
                <a:solidFill>
                  <a:srgbClr val="FF0000"/>
                </a:solidFill>
                <a:latin typeface="Calibri" panose="020F0502020204030204"/>
              </a:rPr>
              <a:t>:</a:t>
            </a:r>
          </a:p>
          <a:p>
            <a:pPr marL="520700" lvl="2" indent="-285750">
              <a:spcBef>
                <a:spcPts val="1000"/>
              </a:spcBef>
              <a:defRPr/>
            </a:pPr>
            <a:r>
              <a:rPr lang="en-US" sz="2800" dirty="0">
                <a:solidFill>
                  <a:prstClr val="black"/>
                </a:solidFill>
                <a:latin typeface="Calibri" panose="020F0502020204030204"/>
              </a:rPr>
              <a:t>Various budget hearings held last few weeks.</a:t>
            </a:r>
          </a:p>
          <a:p>
            <a:pPr marL="520700" lvl="2" indent="-285750">
              <a:spcBef>
                <a:spcPts val="1000"/>
              </a:spcBef>
              <a:defRPr/>
            </a:pPr>
            <a:r>
              <a:rPr kumimoji="0" lang="en-US" sz="2800" i="0" u="none" strike="noStrike" kern="1200" cap="none" spc="0" normalizeH="0" baseline="0" noProof="0" dirty="0">
                <a:ln>
                  <a:noFill/>
                </a:ln>
                <a:solidFill>
                  <a:prstClr val="black"/>
                </a:solidFill>
                <a:effectLst/>
                <a:uLnTx/>
                <a:uFillTx/>
                <a:latin typeface="Calibri" panose="020F0502020204030204"/>
                <a:ea typeface="+mn-ea"/>
                <a:cs typeface="+mn-cs"/>
              </a:rPr>
              <a:t>“Keystone Transportation Funding Coalition” meeting late March.</a:t>
            </a:r>
          </a:p>
          <a:p>
            <a:pPr marL="520700" lvl="2" indent="-285750">
              <a:spcBef>
                <a:spcPts val="1000"/>
              </a:spcBef>
              <a:defRPr/>
            </a:pPr>
            <a:r>
              <a:rPr lang="en-US" sz="2800" dirty="0">
                <a:solidFill>
                  <a:prstClr val="black"/>
                </a:solidFill>
                <a:latin typeface="Calibri" panose="020F0502020204030204"/>
              </a:rPr>
              <a:t>Will keep you posted if things look like they might move.</a:t>
            </a:r>
            <a:endParaRPr kumimoji="0" lang="en-US" sz="280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C5424DA5-1AE4-56AE-983E-95A2B840FBF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4436BC3C-521A-CCDF-B6DB-456A8999D903}"/>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44A3D843-8C01-002C-3228-8F99BCE30F75}"/>
              </a:ext>
            </a:extLst>
          </p:cNvPr>
          <p:cNvPicPr>
            <a:picLocks noChangeAspect="1"/>
          </p:cNvPicPr>
          <p:nvPr/>
        </p:nvPicPr>
        <p:blipFill rotWithShape="1">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Tree>
    <p:extLst>
      <p:ext uri="{BB962C8B-B14F-4D97-AF65-F5344CB8AC3E}">
        <p14:creationId xmlns:p14="http://schemas.microsoft.com/office/powerpoint/2010/main" val="4012072538"/>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2D4341F8-34AD-1D97-4087-224F8B378974}"/>
            </a:ext>
          </a:extLst>
        </p:cNvPr>
        <p:cNvGrpSpPr/>
        <p:nvPr/>
      </p:nvGrpSpPr>
      <p:grpSpPr>
        <a:xfrm>
          <a:off x="0" y="0"/>
          <a:ext cx="0" cy="0"/>
          <a:chOff x="0" y="0"/>
          <a:chExt cx="0" cy="0"/>
        </a:xfrm>
      </p:grpSpPr>
      <p:pic>
        <p:nvPicPr>
          <p:cNvPr id="33" name="Picture 32">
            <a:extLst>
              <a:ext uri="{FF2B5EF4-FFF2-40B4-BE49-F238E27FC236}">
                <a16:creationId xmlns:a16="http://schemas.microsoft.com/office/drawing/2014/main" id="{E9342B04-8902-262A-0F1D-250B60F0F4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5707B13B-32B8-944E-6665-FFB6C411C739}"/>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Deliverables</a:t>
            </a:r>
          </a:p>
        </p:txBody>
      </p:sp>
      <p:sp>
        <p:nvSpPr>
          <p:cNvPr id="16" name="Footer Placeholder 4">
            <a:extLst>
              <a:ext uri="{FF2B5EF4-FFF2-40B4-BE49-F238E27FC236}">
                <a16:creationId xmlns:a16="http://schemas.microsoft.com/office/drawing/2014/main" id="{26ED9FB2-EBA7-C72E-9716-4A45BDD9DD58}"/>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3B564929-1D87-F62A-9A94-977C72CD875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5B516333-FAE7-7425-9DD2-E757D2D1ED6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3DF3F9B8-3D77-3567-F594-B8D939AB5C8E}"/>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C334D035-85CA-F5C3-496F-9602969BEDE2}"/>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14" name="TextBox 13">
            <a:extLst>
              <a:ext uri="{FF2B5EF4-FFF2-40B4-BE49-F238E27FC236}">
                <a16:creationId xmlns:a16="http://schemas.microsoft.com/office/drawing/2014/main" id="{9D4EE912-96A4-81C6-ADE1-119A0B41A861}"/>
              </a:ext>
            </a:extLst>
          </p:cNvPr>
          <p:cNvSpPr txBox="1"/>
          <p:nvPr/>
        </p:nvSpPr>
        <p:spPr>
          <a:xfrm>
            <a:off x="0" y="6270124"/>
            <a:ext cx="1466850" cy="584775"/>
          </a:xfrm>
          <a:prstGeom prst="rect">
            <a:avLst/>
          </a:prstGeom>
          <a:solidFill>
            <a:schemeClr val="accent4">
              <a:lumMod val="20000"/>
              <a:lumOff val="80000"/>
            </a:schemeClr>
          </a:solid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ASR data as of 12/31/2024</a:t>
            </a:r>
            <a:endParaRPr kumimoji="0" lang="en-US" sz="16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22" name="Picture 21">
            <a:extLst>
              <a:ext uri="{FF2B5EF4-FFF2-40B4-BE49-F238E27FC236}">
                <a16:creationId xmlns:a16="http://schemas.microsoft.com/office/drawing/2014/main" id="{CECF7429-795F-8931-966F-377A627E4AC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3" name="Picture 22">
            <a:extLst>
              <a:ext uri="{FF2B5EF4-FFF2-40B4-BE49-F238E27FC236}">
                <a16:creationId xmlns:a16="http://schemas.microsoft.com/office/drawing/2014/main" id="{3C9F0FBF-B54F-9F65-F263-A02AD5AD62B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4" name="Picture 23">
            <a:extLst>
              <a:ext uri="{FF2B5EF4-FFF2-40B4-BE49-F238E27FC236}">
                <a16:creationId xmlns:a16="http://schemas.microsoft.com/office/drawing/2014/main" id="{18BF5AE4-142B-9F7A-3393-EE28B24256E9}"/>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27" name="Content Placeholder 2">
            <a:extLst>
              <a:ext uri="{FF2B5EF4-FFF2-40B4-BE49-F238E27FC236}">
                <a16:creationId xmlns:a16="http://schemas.microsoft.com/office/drawing/2014/main" id="{7B4CB4AE-C900-7394-2038-27BA48D399F3}"/>
              </a:ext>
            </a:extLst>
          </p:cNvPr>
          <p:cNvSpPr txBox="1">
            <a:spLocks/>
          </p:cNvSpPr>
          <p:nvPr/>
        </p:nvSpPr>
        <p:spPr>
          <a:xfrm>
            <a:off x="143892" y="698426"/>
            <a:ext cx="10016108" cy="5492588"/>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8">
                  <a:extLst>
                    <a:ext uri="{96DAC541-7B7A-43D3-8B79-37D633B846F1}">
                      <asvg:svgBlip xmlns:asvg="http://schemas.microsoft.com/office/drawing/2016/SVG/main" r:embed="rId9"/>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8">
                  <a:extLst>
                    <a:ext uri="{96DAC541-7B7A-43D3-8B79-37D633B846F1}">
                      <asvg:svgBlip xmlns:asvg="http://schemas.microsoft.com/office/drawing/2016/SVG/main" r:embed="rId9"/>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Stream Crossing Replacements</a:t>
            </a:r>
          </a:p>
          <a:p>
            <a:pPr marL="406400" marR="0" lvl="0" indent="-3492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Decreased since Standard in 2022</a:t>
            </a:r>
          </a:p>
          <a:p>
            <a:pPr marL="406400" marR="0" lvl="0" indent="-3492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36 Completed in 2024</a:t>
            </a:r>
          </a:p>
          <a:p>
            <a:pPr marL="806450" marR="0" lvl="1" indent="-3492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All but four were exemptions or </a:t>
            </a:r>
            <a:b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pre-standard</a:t>
            </a:r>
          </a:p>
          <a:p>
            <a:pPr marL="806450" marR="0" lvl="1" indent="-3492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Structures Removed in 2024</a:t>
            </a:r>
          </a:p>
          <a:p>
            <a:pPr marL="1206500" marR="0" lvl="2" indent="-3492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19 round, 11 multiple, 6 misc. </a:t>
            </a:r>
          </a:p>
          <a:p>
            <a:pPr marL="1206500" marR="0" lvl="2" indent="-3492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Average 5’ opening</a:t>
            </a:r>
          </a:p>
          <a:p>
            <a:pPr marL="806450" marR="0" lvl="1" indent="-3492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Structures installed in 2024</a:t>
            </a:r>
          </a:p>
          <a:p>
            <a:pPr marL="1206500" marR="0" lvl="2" indent="-3492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12 bottomless, 11 squash, 9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box</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or arch, 4 bridge </a:t>
            </a:r>
          </a:p>
          <a:p>
            <a:pPr marL="1206500" marR="0" lvl="2" indent="-3492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Average 15’ opening</a:t>
            </a:r>
            <a:endParaRPr kumimoji="0" lang="en-US" sz="3000" b="1" i="0" u="none" strike="noStrike" kern="1200" cap="none" spc="0" normalizeH="0" baseline="0" noProof="0" dirty="0">
              <a:ln>
                <a:noFill/>
              </a:ln>
              <a:solidFill>
                <a:srgbClr val="A6A6A6">
                  <a:lumMod val="50000"/>
                </a:srgbClr>
              </a:solidFill>
              <a:effectLst/>
              <a:uLnTx/>
              <a:uFillTx/>
              <a:latin typeface="Calibri" panose="020F0502020204030204"/>
              <a:ea typeface="+mn-ea"/>
              <a:cs typeface="+mn-cs"/>
            </a:endParaRPr>
          </a:p>
        </p:txBody>
      </p:sp>
      <p:pic>
        <p:nvPicPr>
          <p:cNvPr id="2" name="Picture 1" descr="A crane lifting a concrete slab&#10;&#10;Description automatically generated">
            <a:extLst>
              <a:ext uri="{FF2B5EF4-FFF2-40B4-BE49-F238E27FC236}">
                <a16:creationId xmlns:a16="http://schemas.microsoft.com/office/drawing/2014/main" id="{F6358561-5C7D-8232-9ACE-BB14FBB00419}"/>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7102846" y="666987"/>
            <a:ext cx="4945262" cy="37145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3" name="Straight Arrow Connector 2">
            <a:extLst>
              <a:ext uri="{FF2B5EF4-FFF2-40B4-BE49-F238E27FC236}">
                <a16:creationId xmlns:a16="http://schemas.microsoft.com/office/drawing/2014/main" id="{08B19FBE-04AF-4916-8166-C4E137F03F42}"/>
              </a:ext>
            </a:extLst>
          </p:cNvPr>
          <p:cNvCxnSpPr>
            <a:cxnSpLocks/>
          </p:cNvCxnSpPr>
          <p:nvPr/>
        </p:nvCxnSpPr>
        <p:spPr>
          <a:xfrm flipV="1">
            <a:off x="5952565" y="4381501"/>
            <a:ext cx="1150281" cy="898711"/>
          </a:xfrm>
          <a:prstGeom prst="straightConnector1">
            <a:avLst/>
          </a:prstGeom>
          <a:ln w="57150">
            <a:solidFill>
              <a:schemeClr val="tx1"/>
            </a:solidFill>
            <a:tailEnd type="triangle"/>
          </a:ln>
          <a:effectLst>
            <a:glow rad="50800">
              <a:schemeClr val="bg1"/>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2090101"/>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D604D740-C029-86AD-D86F-E63F258B5AD4}"/>
            </a:ext>
          </a:extLst>
        </p:cNvPr>
        <p:cNvGrpSpPr/>
        <p:nvPr/>
      </p:nvGrpSpPr>
      <p:grpSpPr>
        <a:xfrm>
          <a:off x="0" y="0"/>
          <a:ext cx="0" cy="0"/>
          <a:chOff x="0" y="0"/>
          <a:chExt cx="0" cy="0"/>
        </a:xfrm>
      </p:grpSpPr>
      <p:pic>
        <p:nvPicPr>
          <p:cNvPr id="33" name="Picture 32">
            <a:extLst>
              <a:ext uri="{FF2B5EF4-FFF2-40B4-BE49-F238E27FC236}">
                <a16:creationId xmlns:a16="http://schemas.microsoft.com/office/drawing/2014/main" id="{2D671BE3-57E7-AAFF-4CAE-351A1805A5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E26C7A8A-F3D8-202A-F8A8-C76B1E84E53F}"/>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Deliverables</a:t>
            </a:r>
          </a:p>
        </p:txBody>
      </p:sp>
      <p:sp>
        <p:nvSpPr>
          <p:cNvPr id="16" name="Footer Placeholder 4">
            <a:extLst>
              <a:ext uri="{FF2B5EF4-FFF2-40B4-BE49-F238E27FC236}">
                <a16:creationId xmlns:a16="http://schemas.microsoft.com/office/drawing/2014/main" id="{205A4327-1B18-AAB4-88A2-2A1208E423F2}"/>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55D33E4B-BCA1-AFD3-1232-26A0CE987BA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316CFB54-D4CE-43F9-D7EA-BE38716A519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D6F7EDA-1DB9-A90A-20FE-FB736661C880}"/>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FEADF25F-7F40-BA19-A7DF-F79E7D781E4F}"/>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14" name="TextBox 13">
            <a:extLst>
              <a:ext uri="{FF2B5EF4-FFF2-40B4-BE49-F238E27FC236}">
                <a16:creationId xmlns:a16="http://schemas.microsoft.com/office/drawing/2014/main" id="{5241BFB6-0C27-983B-F200-4C7FC81986B1}"/>
              </a:ext>
            </a:extLst>
          </p:cNvPr>
          <p:cNvSpPr txBox="1"/>
          <p:nvPr/>
        </p:nvSpPr>
        <p:spPr>
          <a:xfrm>
            <a:off x="0" y="6270124"/>
            <a:ext cx="1466850" cy="584775"/>
          </a:xfrm>
          <a:prstGeom prst="rect">
            <a:avLst/>
          </a:prstGeom>
          <a:solidFill>
            <a:schemeClr val="accent4">
              <a:lumMod val="20000"/>
              <a:lumOff val="80000"/>
            </a:schemeClr>
          </a:solid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ASR data as of 12/31/2024</a:t>
            </a:r>
            <a:endParaRPr kumimoji="0" lang="en-US" sz="16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22" name="Picture 21">
            <a:extLst>
              <a:ext uri="{FF2B5EF4-FFF2-40B4-BE49-F238E27FC236}">
                <a16:creationId xmlns:a16="http://schemas.microsoft.com/office/drawing/2014/main" id="{4FDADBCA-FE64-2874-FDCF-D9B87980E65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3" name="Picture 22">
            <a:extLst>
              <a:ext uri="{FF2B5EF4-FFF2-40B4-BE49-F238E27FC236}">
                <a16:creationId xmlns:a16="http://schemas.microsoft.com/office/drawing/2014/main" id="{A5FA0F04-EFAC-CE4A-8FDA-AE43353864D5}"/>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4" name="Picture 23">
            <a:extLst>
              <a:ext uri="{FF2B5EF4-FFF2-40B4-BE49-F238E27FC236}">
                <a16:creationId xmlns:a16="http://schemas.microsoft.com/office/drawing/2014/main" id="{E1070EC2-5B56-318A-EB07-31287485CFC4}"/>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27" name="Content Placeholder 2">
            <a:extLst>
              <a:ext uri="{FF2B5EF4-FFF2-40B4-BE49-F238E27FC236}">
                <a16:creationId xmlns:a16="http://schemas.microsoft.com/office/drawing/2014/main" id="{424CF170-1266-6D2E-DCD5-0EA8D69A8569}"/>
              </a:ext>
            </a:extLst>
          </p:cNvPr>
          <p:cNvSpPr txBox="1">
            <a:spLocks/>
          </p:cNvSpPr>
          <p:nvPr/>
        </p:nvSpPr>
        <p:spPr>
          <a:xfrm>
            <a:off x="143892" y="698426"/>
            <a:ext cx="11700428" cy="5492588"/>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8">
                  <a:extLst>
                    <a:ext uri="{96DAC541-7B7A-43D3-8B79-37D633B846F1}">
                      <asvg:svgBlip xmlns:asvg="http://schemas.microsoft.com/office/drawing/2016/SVG/main" r:embed="rId9"/>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8">
                  <a:extLst>
                    <a:ext uri="{96DAC541-7B7A-43D3-8B79-37D633B846F1}">
                      <asvg:svgBlip xmlns:asvg="http://schemas.microsoft.com/office/drawing/2016/SVG/main" r:embed="rId9"/>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Stream Crossing Standard</a:t>
            </a:r>
          </a:p>
          <a:p>
            <a:pPr marL="406400" marR="0" lvl="0" indent="-3492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4 completed to Standard</a:t>
            </a:r>
            <a:r>
              <a:rPr lang="en-US" sz="2800" dirty="0">
                <a:solidFill>
                  <a:prstClr val="black"/>
                </a:solidFill>
                <a:latin typeface="Calibri" panose="020F0502020204030204"/>
              </a:rPr>
              <a:t> in 2024</a:t>
            </a:r>
          </a:p>
          <a:p>
            <a:pPr marL="406400" marR="0" lvl="0" indent="-3492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25 </a:t>
            </a:r>
            <a:r>
              <a:rPr lang="en-US" sz="2800" dirty="0">
                <a:solidFill>
                  <a:prstClr val="black"/>
                </a:solidFill>
                <a:latin typeface="Calibri" panose="020F0502020204030204"/>
              </a:rPr>
              <a:t>under contract to the standard</a:t>
            </a:r>
          </a:p>
          <a:p>
            <a:pPr marL="406400" marR="0" lvl="0" indent="-3492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10 expected to be complete to standard in 2025</a:t>
            </a:r>
          </a:p>
          <a:p>
            <a:pPr marL="406400" marR="0" lvl="0" indent="-3492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a:rPr>
              <a:t>Many exemptions and a few pre-standard contracts expected in 2025 as well</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9766AF2D-B9E7-CD41-9647-C61501CF4A6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642100" y="3674203"/>
            <a:ext cx="5549900" cy="31837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a:extLst>
              <a:ext uri="{FF2B5EF4-FFF2-40B4-BE49-F238E27FC236}">
                <a16:creationId xmlns:a16="http://schemas.microsoft.com/office/drawing/2014/main" id="{29DB4209-9268-8835-9437-050071077073}"/>
              </a:ext>
            </a:extLst>
          </p:cNvPr>
          <p:cNvSpPr txBox="1"/>
          <p:nvPr/>
        </p:nvSpPr>
        <p:spPr>
          <a:xfrm>
            <a:off x="465067" y="3323233"/>
            <a:ext cx="4089068" cy="400110"/>
          </a:xfrm>
          <a:prstGeom prst="rect">
            <a:avLst/>
          </a:prstGeom>
          <a:noFill/>
        </p:spPr>
        <p:txBody>
          <a:bodyPr wrap="none" rtlCol="0">
            <a:spAutoFit/>
          </a:bodyPr>
          <a:lstStyle/>
          <a:p>
            <a:r>
              <a:rPr lang="en-US" sz="2000" b="1" i="1" dirty="0"/>
              <a:t>Just completed to standard in Adams</a:t>
            </a:r>
          </a:p>
        </p:txBody>
      </p:sp>
      <p:pic>
        <p:nvPicPr>
          <p:cNvPr id="9" name="Picture 8" descr="A bridge over a river&#10;&#10;AI-generated content may be incorrect.">
            <a:extLst>
              <a:ext uri="{FF2B5EF4-FFF2-40B4-BE49-F238E27FC236}">
                <a16:creationId xmlns:a16="http://schemas.microsoft.com/office/drawing/2014/main" id="{D1E5D268-49A2-92A8-C06D-D3729949F8E3}"/>
              </a:ext>
            </a:extLst>
          </p:cNvPr>
          <p:cNvPicPr>
            <a:picLocks noChangeAspect="1"/>
          </p:cNvPicPr>
          <p:nvPr/>
        </p:nvPicPr>
        <p:blipFill>
          <a:blip r:embed="rId11" cstate="email">
            <a:extLst>
              <a:ext uri="{28A0092B-C50C-407E-A947-70E740481C1C}">
                <a14:useLocalDpi xmlns:a14="http://schemas.microsoft.com/office/drawing/2010/main"/>
              </a:ext>
            </a:extLst>
          </a:blip>
          <a:srcRect/>
          <a:stretch/>
        </p:blipFill>
        <p:spPr>
          <a:xfrm>
            <a:off x="0" y="3712403"/>
            <a:ext cx="5019203" cy="31455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a:extLst>
              <a:ext uri="{FF2B5EF4-FFF2-40B4-BE49-F238E27FC236}">
                <a16:creationId xmlns:a16="http://schemas.microsoft.com/office/drawing/2014/main" id="{47657716-B375-52FD-1017-699ABBB2AC7C}"/>
              </a:ext>
            </a:extLst>
          </p:cNvPr>
          <p:cNvSpPr txBox="1"/>
          <p:nvPr/>
        </p:nvSpPr>
        <p:spPr>
          <a:xfrm>
            <a:off x="8155798" y="3278335"/>
            <a:ext cx="2854499" cy="400110"/>
          </a:xfrm>
          <a:prstGeom prst="rect">
            <a:avLst/>
          </a:prstGeom>
          <a:noFill/>
        </p:spPr>
        <p:txBody>
          <a:bodyPr wrap="none" rtlCol="0">
            <a:spAutoFit/>
          </a:bodyPr>
          <a:lstStyle/>
          <a:p>
            <a:r>
              <a:rPr lang="en-US" sz="2000" b="1" i="1" dirty="0"/>
              <a:t>1/9/25 recorded webinar</a:t>
            </a:r>
          </a:p>
        </p:txBody>
      </p:sp>
    </p:spTree>
    <p:extLst>
      <p:ext uri="{BB962C8B-B14F-4D97-AF65-F5344CB8AC3E}">
        <p14:creationId xmlns:p14="http://schemas.microsoft.com/office/powerpoint/2010/main" val="1290827491"/>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59C91B6F-C982-0D14-3B4C-CEAB7F8C25E0}"/>
            </a:ext>
          </a:extLst>
        </p:cNvPr>
        <p:cNvGrpSpPr/>
        <p:nvPr/>
      </p:nvGrpSpPr>
      <p:grpSpPr>
        <a:xfrm>
          <a:off x="0" y="0"/>
          <a:ext cx="0" cy="0"/>
          <a:chOff x="0" y="0"/>
          <a:chExt cx="0" cy="0"/>
        </a:xfrm>
      </p:grpSpPr>
      <p:pic>
        <p:nvPicPr>
          <p:cNvPr id="3" name="Picture 2" descr="A dirt road in the woods&#10;&#10;Description automatically generated with low confidence">
            <a:extLst>
              <a:ext uri="{FF2B5EF4-FFF2-40B4-BE49-F238E27FC236}">
                <a16:creationId xmlns:a16="http://schemas.microsoft.com/office/drawing/2014/main" id="{1BD0E05D-9156-2D4B-48B7-47279DFF76A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95999" y="0"/>
            <a:ext cx="6091343" cy="6800850"/>
          </a:xfrm>
          <a:prstGeom prst="rect">
            <a:avLst/>
          </a:prstGeom>
          <a:ln w="57150">
            <a:solidFill>
              <a:schemeClr val="tx1"/>
            </a:solidFill>
          </a:ln>
        </p:spPr>
      </p:pic>
      <p:sp>
        <p:nvSpPr>
          <p:cNvPr id="6" name="Rectangle 5">
            <a:extLst>
              <a:ext uri="{FF2B5EF4-FFF2-40B4-BE49-F238E27FC236}">
                <a16:creationId xmlns:a16="http://schemas.microsoft.com/office/drawing/2014/main" id="{294E3898-A17C-69DD-C592-579917748432}"/>
              </a:ext>
            </a:extLst>
          </p:cNvPr>
          <p:cNvSpPr/>
          <p:nvPr/>
        </p:nvSpPr>
        <p:spPr>
          <a:xfrm>
            <a:off x="-1" y="5902198"/>
            <a:ext cx="4733926" cy="955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Picture 32">
            <a:extLst>
              <a:ext uri="{FF2B5EF4-FFF2-40B4-BE49-F238E27FC236}">
                <a16:creationId xmlns:a16="http://schemas.microsoft.com/office/drawing/2014/main" id="{A24B00B5-7D30-63DF-FC1C-CB770F271E4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3926026" y="3214536"/>
            <a:ext cx="6857999" cy="428926"/>
          </a:xfrm>
          <a:prstGeom prst="rect">
            <a:avLst/>
          </a:prstGeom>
        </p:spPr>
      </p:pic>
      <p:sp>
        <p:nvSpPr>
          <p:cNvPr id="2" name="Rectangle 1">
            <a:extLst>
              <a:ext uri="{FF2B5EF4-FFF2-40B4-BE49-F238E27FC236}">
                <a16:creationId xmlns:a16="http://schemas.microsoft.com/office/drawing/2014/main" id="{1823BD42-68A0-081D-414F-E4FBAFB1C7CB}"/>
              </a:ext>
            </a:extLst>
          </p:cNvPr>
          <p:cNvSpPr/>
          <p:nvPr/>
        </p:nvSpPr>
        <p:spPr>
          <a:xfrm>
            <a:off x="0" y="0"/>
            <a:ext cx="7207223" cy="6866982"/>
          </a:xfrm>
          <a:custGeom>
            <a:avLst/>
            <a:gdLst>
              <a:gd name="connsiteX0" fmla="*/ 0 w 7204048"/>
              <a:gd name="connsiteY0" fmla="*/ 0 h 6858000"/>
              <a:gd name="connsiteX1" fmla="*/ 7204048 w 7204048"/>
              <a:gd name="connsiteY1" fmla="*/ 0 h 6858000"/>
              <a:gd name="connsiteX2" fmla="*/ 7204048 w 7204048"/>
              <a:gd name="connsiteY2" fmla="*/ 6858000 h 6858000"/>
              <a:gd name="connsiteX3" fmla="*/ 0 w 7204048"/>
              <a:gd name="connsiteY3" fmla="*/ 6858000 h 6858000"/>
              <a:gd name="connsiteX4" fmla="*/ 0 w 7204048"/>
              <a:gd name="connsiteY4"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0 w 7204048"/>
              <a:gd name="connsiteY4" fmla="*/ 6858000 h 6858000"/>
              <a:gd name="connsiteX5" fmla="*/ 0 w 7204048"/>
              <a:gd name="connsiteY5"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0 w 7204048"/>
              <a:gd name="connsiteY5" fmla="*/ 6858000 h 6858000"/>
              <a:gd name="connsiteX6" fmla="*/ 0 w 7204048"/>
              <a:gd name="connsiteY6"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0 w 7204048"/>
              <a:gd name="connsiteY6" fmla="*/ 6858000 h 6858000"/>
              <a:gd name="connsiteX7" fmla="*/ 0 w 7204048"/>
              <a:gd name="connsiteY7"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3505194 w 7204048"/>
              <a:gd name="connsiteY5" fmla="*/ 6381750 h 6858000"/>
              <a:gd name="connsiteX6" fmla="*/ 2749544 w 7204048"/>
              <a:gd name="connsiteY6" fmla="*/ 6213475 h 6858000"/>
              <a:gd name="connsiteX7" fmla="*/ 1816094 w 7204048"/>
              <a:gd name="connsiteY7" fmla="*/ 6105525 h 6858000"/>
              <a:gd name="connsiteX8" fmla="*/ 0 w 7204048"/>
              <a:gd name="connsiteY8" fmla="*/ 6858000 h 6858000"/>
              <a:gd name="connsiteX9" fmla="*/ 0 w 7204048"/>
              <a:gd name="connsiteY9"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36994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07223" h="6858000">
                <a:moveTo>
                  <a:pt x="3175" y="0"/>
                </a:moveTo>
                <a:lnTo>
                  <a:pt x="7207223" y="0"/>
                </a:lnTo>
                <a:lnTo>
                  <a:pt x="7207223" y="6858000"/>
                </a:lnTo>
                <a:lnTo>
                  <a:pt x="4352919" y="6858000"/>
                </a:lnTo>
                <a:cubicBezTo>
                  <a:pt x="4245502" y="6710363"/>
                  <a:pt x="4274602" y="6743700"/>
                  <a:pt x="4203694" y="6683375"/>
                </a:cubicBezTo>
                <a:cubicBezTo>
                  <a:pt x="4132786" y="6629400"/>
                  <a:pt x="4060289" y="6589713"/>
                  <a:pt x="3936994" y="6534150"/>
                </a:cubicBezTo>
                <a:cubicBezTo>
                  <a:pt x="3878522" y="6503495"/>
                  <a:pt x="3820319" y="6482038"/>
                  <a:pt x="3750469" y="6456638"/>
                </a:cubicBezTo>
                <a:cubicBezTo>
                  <a:pt x="3680619" y="6431238"/>
                  <a:pt x="3691726" y="6429411"/>
                  <a:pt x="3508369" y="6381750"/>
                </a:cubicBezTo>
                <a:cubicBezTo>
                  <a:pt x="3325012" y="6334089"/>
                  <a:pt x="3041644" y="6265333"/>
                  <a:pt x="2752719" y="6213475"/>
                </a:cubicBezTo>
                <a:cubicBezTo>
                  <a:pt x="2509302" y="6175375"/>
                  <a:pt x="2281761" y="6134100"/>
                  <a:pt x="1879594" y="6099175"/>
                </a:cubicBezTo>
                <a:cubicBezTo>
                  <a:pt x="1607603" y="6073246"/>
                  <a:pt x="1510766" y="6067954"/>
                  <a:pt x="1327145" y="6054725"/>
                </a:cubicBezTo>
                <a:cubicBezTo>
                  <a:pt x="1143524" y="6041496"/>
                  <a:pt x="904340" y="6033029"/>
                  <a:pt x="717545" y="6026150"/>
                </a:cubicBezTo>
                <a:cubicBezTo>
                  <a:pt x="530750" y="6019271"/>
                  <a:pt x="639233" y="6017154"/>
                  <a:pt x="0" y="6016625"/>
                </a:cubicBezTo>
                <a:cubicBezTo>
                  <a:pt x="1058" y="4011083"/>
                  <a:pt x="2117" y="2005542"/>
                  <a:pt x="3175" y="0"/>
                </a:cubicBezTo>
                <a:close/>
              </a:path>
            </a:pathLst>
          </a:custGeom>
          <a:solidFill>
            <a:srgbClr val="003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DC57CC47-0476-670E-DB98-8D20D9F0BDF0}"/>
              </a:ext>
            </a:extLst>
          </p:cNvPr>
          <p:cNvSpPr txBox="1"/>
          <p:nvPr/>
        </p:nvSpPr>
        <p:spPr>
          <a:xfrm>
            <a:off x="-69844" y="95393"/>
            <a:ext cx="6924675" cy="646185"/>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rtl="0" eaLnBrk="1" fontAlgn="auto" latinLnBrk="0" hangingPunct="1">
              <a:lnSpc>
                <a:spcPct val="100000"/>
              </a:lnSpc>
              <a:spcBef>
                <a:spcPts val="0"/>
              </a:spcBef>
              <a:spcAft>
                <a:spcPts val="0"/>
              </a:spcAft>
              <a:buClrTx/>
              <a:buSzTx/>
              <a:buFontTx/>
              <a:buNone/>
              <a:tabLst/>
              <a:defRPr/>
            </a:pPr>
            <a:r>
              <a:rPr kumimoji="0" lang="en-US" sz="3600" b="1" i="0" u="sng" strike="noStrike" kern="0" cap="none" spc="0" normalizeH="0" baseline="0" noProof="0" dirty="0">
                <a:ln>
                  <a:noFill/>
                </a:ln>
                <a:solidFill>
                  <a:srgbClr val="FFFFFF"/>
                </a:solidFill>
                <a:effectLst/>
                <a:uLnTx/>
                <a:uFillTx/>
                <a:latin typeface="Calibri" panose="020F0502020204030204"/>
                <a:ea typeface="+mn-ea"/>
                <a:cs typeface="+mn-cs"/>
              </a:rPr>
              <a:t>2024 Annual Summary Report</a:t>
            </a:r>
            <a:endParaRPr kumimoji="0" lang="en-US" sz="3600" b="1"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7" name="Content Placeholder 2">
            <a:extLst>
              <a:ext uri="{FF2B5EF4-FFF2-40B4-BE49-F238E27FC236}">
                <a16:creationId xmlns:a16="http://schemas.microsoft.com/office/drawing/2014/main" id="{53A521E9-1D76-8523-3E24-5D6BA68C7591}"/>
              </a:ext>
            </a:extLst>
          </p:cNvPr>
          <p:cNvSpPr txBox="1">
            <a:spLocks/>
          </p:cNvSpPr>
          <p:nvPr/>
        </p:nvSpPr>
        <p:spPr>
          <a:xfrm>
            <a:off x="286966" y="1083392"/>
            <a:ext cx="8560319"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6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Annual Report: Financial</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3600" b="0" i="0" u="none" strike="noStrike" kern="1200" cap="none" spc="0" normalizeH="0" baseline="0" noProof="0" dirty="0">
              <a:ln>
                <a:noFill/>
              </a:ln>
              <a:solidFill>
                <a:srgbClr val="FFFF00"/>
              </a:solidFill>
              <a:effectLst/>
              <a:uLnTx/>
              <a:uFillTx/>
              <a:latin typeface="Calibri" panose="020F0502020204030204"/>
              <a:ea typeface="+mn-ea"/>
              <a:cs typeface="+mn-cs"/>
            </a:endParaRPr>
          </a:p>
          <a:p>
            <a:pPr>
              <a:buClr>
                <a:prstClr val="white"/>
              </a:buClr>
              <a:buFont typeface="Arial" panose="020B0604020202020204" pitchFamily="34" charset="0"/>
              <a:buChar char="•"/>
              <a:defRPr/>
            </a:pPr>
            <a:r>
              <a:rPr lang="en-US" sz="3600" dirty="0">
                <a:solidFill>
                  <a:prstClr val="white">
                    <a:lumMod val="75000"/>
                  </a:prstClr>
                </a:solidFill>
                <a:latin typeface="Calibri" panose="020F0502020204030204"/>
              </a:rPr>
              <a:t>Annual Report: Deliverables</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600" b="1" i="0" u="none" strike="noStrike" kern="1200" cap="none" spc="0" normalizeH="0" baseline="0" noProof="0" dirty="0">
                <a:ln>
                  <a:noFill/>
                </a:ln>
                <a:solidFill>
                  <a:srgbClr val="FFFF00"/>
                </a:solidFill>
                <a:effectLst/>
                <a:uLnTx/>
                <a:uFillTx/>
                <a:latin typeface="Calibri" panose="020F0502020204030204"/>
                <a:ea typeface="+mn-ea"/>
                <a:cs typeface="+mn-cs"/>
              </a:rPr>
              <a:t>Getting data for your CD</a:t>
            </a:r>
          </a:p>
          <a:p>
            <a:pPr marL="0" marR="0" lvl="0" indent="0" algn="l" defTabSz="914400" rtl="0" eaLnBrk="1" fontAlgn="auto" latinLnBrk="0" hangingPunct="1">
              <a:lnSpc>
                <a:spcPct val="90000"/>
              </a:lnSpc>
              <a:spcBef>
                <a:spcPts val="1000"/>
              </a:spcBef>
              <a:spcAft>
                <a:spcPts val="0"/>
              </a:spcAft>
              <a:buClr>
                <a:prstClr val="white"/>
              </a:buClr>
              <a:buSzTx/>
              <a:buFontTx/>
              <a:buNone/>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92076BD7-416C-9B01-DB1A-E0C11F061D1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6966" y="6156315"/>
            <a:ext cx="993775" cy="654858"/>
          </a:xfrm>
          <a:prstGeom prst="rect">
            <a:avLst/>
          </a:prstGeom>
        </p:spPr>
      </p:pic>
      <p:pic>
        <p:nvPicPr>
          <p:cNvPr id="12" name="Picture 11">
            <a:extLst>
              <a:ext uri="{FF2B5EF4-FFF2-40B4-BE49-F238E27FC236}">
                <a16:creationId xmlns:a16="http://schemas.microsoft.com/office/drawing/2014/main" id="{5AB64789-71FA-BB18-7673-E8710F2334D8}"/>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704840" y="6172451"/>
            <a:ext cx="1742486" cy="638722"/>
          </a:xfrm>
          <a:prstGeom prst="rect">
            <a:avLst/>
          </a:prstGeom>
        </p:spPr>
      </p:pic>
    </p:spTree>
    <p:extLst>
      <p:ext uri="{BB962C8B-B14F-4D97-AF65-F5344CB8AC3E}">
        <p14:creationId xmlns:p14="http://schemas.microsoft.com/office/powerpoint/2010/main" val="18704386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Deliverables</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994303"/>
            <a:ext cx="11919213" cy="4126337"/>
          </a:xfrm>
          <a:prstGeom prst="rect">
            <a:avLst/>
          </a:prstGeom>
        </p:spPr>
        <p:txBody>
          <a:bodyPr>
            <a:normAutofit lnSpcReduction="10000"/>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Where did these numbers come from, and can I do this for my county?</a:t>
            </a:r>
          </a:p>
          <a:p>
            <a:pPr marR="0" lvl="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1400" b="1" dirty="0">
              <a:solidFill>
                <a:prstClr val="black"/>
              </a:solidFill>
              <a:latin typeface="Calibri" panose="020F0502020204030204"/>
            </a:endParaRPr>
          </a:p>
          <a:p>
            <a:pPr marR="0" lvl="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strike="noStrike" kern="1200" cap="none" spc="0" normalizeH="0" baseline="0" noProof="0" dirty="0">
                <a:ln>
                  <a:noFill/>
                </a:ln>
                <a:solidFill>
                  <a:prstClr val="black"/>
                </a:solidFill>
                <a:effectLst/>
                <a:uLnTx/>
                <a:uFillTx/>
                <a:latin typeface="Calibri" panose="020F0502020204030204"/>
                <a:ea typeface="+mn-ea"/>
                <a:cs typeface="+mn-cs"/>
              </a:rPr>
              <a:t>Numbers came straight from GIS</a:t>
            </a:r>
          </a:p>
          <a:p>
            <a:pPr marR="0" lvl="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1400" b="1" dirty="0">
              <a:solidFill>
                <a:prstClr val="black"/>
              </a:solidFill>
              <a:latin typeface="Calibri" panose="020F0502020204030204"/>
            </a:endParaRPr>
          </a:p>
          <a:p>
            <a:pPr marR="0" lvl="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strike="noStrike" kern="1200" cap="none" spc="0" normalizeH="0" baseline="0" noProof="0" dirty="0">
                <a:ln>
                  <a:noFill/>
                </a:ln>
                <a:solidFill>
                  <a:prstClr val="black"/>
                </a:solidFill>
                <a:effectLst/>
                <a:uLnTx/>
                <a:uFillTx/>
                <a:latin typeface="Calibri" panose="020F0502020204030204"/>
                <a:ea typeface="+mn-ea"/>
                <a:cs typeface="+mn-cs"/>
              </a:rPr>
              <a:t>YES, you can do the same thing </a:t>
            </a: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and more </a:t>
            </a:r>
            <a:r>
              <a:rPr kumimoji="0" lang="en-US" sz="2800" b="1" i="0" strike="noStrike" kern="1200" cap="none" spc="0" normalizeH="0" baseline="0" noProof="0" dirty="0">
                <a:ln>
                  <a:noFill/>
                </a:ln>
                <a:solidFill>
                  <a:prstClr val="black"/>
                </a:solidFill>
                <a:effectLst/>
                <a:uLnTx/>
                <a:uFillTx/>
                <a:latin typeface="Calibri" panose="020F0502020204030204"/>
                <a:ea typeface="+mn-ea"/>
                <a:cs typeface="+mn-cs"/>
              </a:rPr>
              <a:t>for your county</a:t>
            </a:r>
          </a:p>
          <a:p>
            <a:pPr marR="0" lvl="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2800" b="1" dirty="0">
              <a:solidFill>
                <a:prstClr val="black"/>
              </a:solidFill>
              <a:latin typeface="Calibri" panose="020F0502020204030204"/>
            </a:endParaRPr>
          </a:p>
          <a:p>
            <a:pPr marR="0" lvl="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strike="noStrike" kern="1200" cap="none" spc="0" normalizeH="0" baseline="0" noProof="0" dirty="0">
                <a:ln>
                  <a:noFill/>
                </a:ln>
                <a:solidFill>
                  <a:prstClr val="black"/>
                </a:solidFill>
                <a:effectLst/>
                <a:uLnTx/>
                <a:uFillTx/>
                <a:latin typeface="Calibri" panose="020F0502020204030204"/>
                <a:ea typeface="+mn-ea"/>
                <a:cs typeface="+mn-cs"/>
              </a:rPr>
              <a:t>Two 2019 Webinars recorded</a:t>
            </a:r>
          </a:p>
          <a:p>
            <a:pPr lvl="1">
              <a:spcBef>
                <a:spcPts val="1000"/>
              </a:spcBef>
              <a:buClrTx/>
              <a:buFont typeface="Arial" panose="020B0604020202020204" pitchFamily="34" charset="0"/>
              <a:buChar char="•"/>
              <a:defRPr/>
            </a:pPr>
            <a:r>
              <a:rPr lang="en-US" sz="2800" b="1" dirty="0">
                <a:solidFill>
                  <a:prstClr val="black"/>
                </a:solidFill>
                <a:latin typeface="Calibri" panose="020F0502020204030204"/>
              </a:rPr>
              <a:t>March 7, 2019</a:t>
            </a:r>
          </a:p>
          <a:p>
            <a:pPr lvl="1">
              <a:spcBef>
                <a:spcPts val="1000"/>
              </a:spcBef>
              <a:buClrTx/>
              <a:buFont typeface="Arial" panose="020B0604020202020204" pitchFamily="34" charset="0"/>
              <a:buChar char="•"/>
              <a:defRPr/>
            </a:pPr>
            <a:r>
              <a:rPr kumimoji="0" lang="en-US" sz="2800" b="1" i="0" strike="noStrike" kern="1200" cap="none" spc="0" normalizeH="0" baseline="0" noProof="0" dirty="0">
                <a:ln>
                  <a:noFill/>
                </a:ln>
                <a:solidFill>
                  <a:prstClr val="black"/>
                </a:solidFill>
                <a:effectLst/>
                <a:uLnTx/>
                <a:uFillTx/>
                <a:latin typeface="Calibri" panose="020F0502020204030204"/>
                <a:ea typeface="+mn-ea"/>
                <a:cs typeface="+mn-cs"/>
              </a:rPr>
              <a:t>March 21, 2019</a:t>
            </a:r>
            <a:endParaRPr kumimoji="0" lang="en-US" sz="2800" b="0" i="0"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pic>
        <p:nvPicPr>
          <p:cNvPr id="3" name="Picture 2">
            <a:extLst>
              <a:ext uri="{FF2B5EF4-FFF2-40B4-BE49-F238E27FC236}">
                <a16:creationId xmlns:a16="http://schemas.microsoft.com/office/drawing/2014/main" id="{302BA03A-A076-40D0-9D9C-F8FB2FE4017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018072" y="3314051"/>
            <a:ext cx="6084765" cy="3477009"/>
          </a:xfrm>
          <a:prstGeom prst="rect">
            <a:avLst/>
          </a:prstGeom>
          <a:ln>
            <a:noFill/>
          </a:ln>
          <a:effectLst>
            <a:outerShdw blurRad="190500" algn="tl" rotWithShape="0">
              <a:srgbClr val="000000">
                <a:alpha val="70000"/>
              </a:srgbClr>
            </a:outerShdw>
          </a:effectLst>
        </p:spPr>
      </p:pic>
      <p:cxnSp>
        <p:nvCxnSpPr>
          <p:cNvPr id="5" name="Straight Arrow Connector 4">
            <a:extLst>
              <a:ext uri="{FF2B5EF4-FFF2-40B4-BE49-F238E27FC236}">
                <a16:creationId xmlns:a16="http://schemas.microsoft.com/office/drawing/2014/main" id="{AA450A7F-C86E-4AA9-84CE-93886D188361}"/>
              </a:ext>
            </a:extLst>
          </p:cNvPr>
          <p:cNvCxnSpPr/>
          <p:nvPr/>
        </p:nvCxnSpPr>
        <p:spPr>
          <a:xfrm>
            <a:off x="5085805" y="3675017"/>
            <a:ext cx="905692" cy="17417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C6AEEC0-FC9F-494A-93F2-65571E47C4B4}"/>
              </a:ext>
            </a:extLst>
          </p:cNvPr>
          <p:cNvSpPr txBox="1"/>
          <p:nvPr/>
        </p:nvSpPr>
        <p:spPr>
          <a:xfrm>
            <a:off x="6058441" y="2999224"/>
            <a:ext cx="5860772" cy="369332"/>
          </a:xfrm>
          <a:prstGeom prst="rect">
            <a:avLst/>
          </a:prstGeom>
          <a:noFill/>
        </p:spPr>
        <p:txBody>
          <a:bodyPr wrap="none" rtlCol="0">
            <a:spAutoFit/>
          </a:bodyPr>
          <a:lstStyle/>
          <a:p>
            <a:r>
              <a:rPr lang="en-US" b="1" i="1" dirty="0">
                <a:solidFill>
                  <a:schemeClr val="accent1">
                    <a:lumMod val="75000"/>
                  </a:schemeClr>
                </a:solidFill>
              </a:rPr>
              <a:t>CDGRS – education and training – webinars – past webinars</a:t>
            </a:r>
          </a:p>
        </p:txBody>
      </p:sp>
    </p:spTree>
    <p:extLst>
      <p:ext uri="{BB962C8B-B14F-4D97-AF65-F5344CB8AC3E}">
        <p14:creationId xmlns:p14="http://schemas.microsoft.com/office/powerpoint/2010/main" val="728155119"/>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Deliverables</a:t>
            </a:r>
          </a:p>
        </p:txBody>
      </p:sp>
      <p:sp>
        <p:nvSpPr>
          <p:cNvPr id="15" name="Content Placeholder 2">
            <a:extLst>
              <a:ext uri="{FF2B5EF4-FFF2-40B4-BE49-F238E27FC236}">
                <a16:creationId xmlns:a16="http://schemas.microsoft.com/office/drawing/2014/main" id="{A0F63886-6C46-4728-92AC-4D36B206D458}"/>
              </a:ext>
            </a:extLst>
          </p:cNvPr>
          <p:cNvSpPr txBox="1">
            <a:spLocks/>
          </p:cNvSpPr>
          <p:nvPr/>
        </p:nvSpPr>
        <p:spPr>
          <a:xfrm>
            <a:off x="272787" y="994303"/>
            <a:ext cx="11919213"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Where did these numbers come from, and can I do this for my county?</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pic>
        <p:nvPicPr>
          <p:cNvPr id="3" name="Picture 2">
            <a:extLst>
              <a:ext uri="{FF2B5EF4-FFF2-40B4-BE49-F238E27FC236}">
                <a16:creationId xmlns:a16="http://schemas.microsoft.com/office/drawing/2014/main" id="{805B1555-92C3-FE69-3CA3-65D7732B4E0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244455" y="1998864"/>
            <a:ext cx="7857638" cy="4335708"/>
          </a:xfrm>
          <a:prstGeom prst="rect">
            <a:avLst/>
          </a:prstGeom>
          <a:ln w="38100">
            <a:solidFill>
              <a:schemeClr val="tx1"/>
            </a:solidFill>
          </a:ln>
          <a:effectLst>
            <a:outerShdw blurRad="190500" algn="tl" rotWithShape="0">
              <a:srgbClr val="000000">
                <a:alpha val="70000"/>
              </a:srgbClr>
            </a:outerShdw>
          </a:effectLst>
        </p:spPr>
      </p:pic>
      <p:pic>
        <p:nvPicPr>
          <p:cNvPr id="7" name="Picture 6">
            <a:extLst>
              <a:ext uri="{FF2B5EF4-FFF2-40B4-BE49-F238E27FC236}">
                <a16:creationId xmlns:a16="http://schemas.microsoft.com/office/drawing/2014/main" id="{866D87AA-D518-5F2F-E185-3FF938DA9A6E}"/>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272787" y="1615754"/>
            <a:ext cx="6472061" cy="4015971"/>
          </a:xfrm>
          <a:prstGeom prst="rect">
            <a:avLst/>
          </a:prstGeom>
          <a:ln w="38100">
            <a:solidFill>
              <a:schemeClr val="tx1"/>
            </a:solidFill>
          </a:ln>
          <a:effectLst>
            <a:outerShdw blurRad="190500" algn="tl" rotWithShape="0">
              <a:srgbClr val="000000">
                <a:alpha val="70000"/>
              </a:srgbClr>
            </a:outerShdw>
          </a:effectLst>
        </p:spPr>
      </p:pic>
      <p:sp>
        <p:nvSpPr>
          <p:cNvPr id="5" name="Rectangle 4">
            <a:extLst>
              <a:ext uri="{FF2B5EF4-FFF2-40B4-BE49-F238E27FC236}">
                <a16:creationId xmlns:a16="http://schemas.microsoft.com/office/drawing/2014/main" id="{4F86A1C9-7D87-130E-B61E-E6AC6B9DC2B0}"/>
              </a:ext>
            </a:extLst>
          </p:cNvPr>
          <p:cNvSpPr/>
          <p:nvPr/>
        </p:nvSpPr>
        <p:spPr>
          <a:xfrm>
            <a:off x="2232659" y="2041525"/>
            <a:ext cx="481965" cy="702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AF79882A-1AB5-D481-264C-4B97090018B4}"/>
              </a:ext>
            </a:extLst>
          </p:cNvPr>
          <p:cNvSpPr/>
          <p:nvPr/>
        </p:nvSpPr>
        <p:spPr>
          <a:xfrm>
            <a:off x="4818700" y="1855692"/>
            <a:ext cx="313000" cy="26455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TextBox 7">
            <a:extLst>
              <a:ext uri="{FF2B5EF4-FFF2-40B4-BE49-F238E27FC236}">
                <a16:creationId xmlns:a16="http://schemas.microsoft.com/office/drawing/2014/main" id="{1875F1E5-21C6-13CE-A5AE-EB0F0BF52C44}"/>
              </a:ext>
            </a:extLst>
          </p:cNvPr>
          <p:cNvSpPr txBox="1"/>
          <p:nvPr/>
        </p:nvSpPr>
        <p:spPr>
          <a:xfrm>
            <a:off x="4975200" y="1534250"/>
            <a:ext cx="1249637" cy="307777"/>
          </a:xfrm>
          <a:prstGeom prst="rect">
            <a:avLst/>
          </a:prstGeom>
          <a:solidFill>
            <a:schemeClr val="bg1"/>
          </a:solidFill>
          <a:ln>
            <a:solidFill>
              <a:schemeClr val="tx1"/>
            </a:solidFill>
          </a:ln>
        </p:spPr>
        <p:txBody>
          <a:bodyPr wrap="none" rtlCol="0">
            <a:spAutoFit/>
          </a:bodyPr>
          <a:lstStyle/>
          <a:p>
            <a:r>
              <a:rPr lang="en-US" sz="1400" b="1" dirty="0"/>
              <a:t>Export Results</a:t>
            </a:r>
          </a:p>
        </p:txBody>
      </p:sp>
    </p:spTree>
    <p:extLst>
      <p:ext uri="{BB962C8B-B14F-4D97-AF65-F5344CB8AC3E}">
        <p14:creationId xmlns:p14="http://schemas.microsoft.com/office/powerpoint/2010/main" val="2298079729"/>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67F845F3-8AA0-87A8-AF16-F49418D1CA5F}"/>
            </a:ext>
          </a:extLst>
        </p:cNvPr>
        <p:cNvGrpSpPr/>
        <p:nvPr/>
      </p:nvGrpSpPr>
      <p:grpSpPr>
        <a:xfrm>
          <a:off x="0" y="0"/>
          <a:ext cx="0" cy="0"/>
          <a:chOff x="0" y="0"/>
          <a:chExt cx="0" cy="0"/>
        </a:xfrm>
      </p:grpSpPr>
      <p:pic>
        <p:nvPicPr>
          <p:cNvPr id="33" name="Picture 32">
            <a:extLst>
              <a:ext uri="{FF2B5EF4-FFF2-40B4-BE49-F238E27FC236}">
                <a16:creationId xmlns:a16="http://schemas.microsoft.com/office/drawing/2014/main" id="{C21B62E7-97AB-9C86-6F4D-69CE4407FC1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47913DB1-1A8D-37CF-FAB5-1624482771AA}"/>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Deliverables</a:t>
            </a:r>
          </a:p>
        </p:txBody>
      </p:sp>
      <p:sp>
        <p:nvSpPr>
          <p:cNvPr id="15" name="Content Placeholder 2">
            <a:extLst>
              <a:ext uri="{FF2B5EF4-FFF2-40B4-BE49-F238E27FC236}">
                <a16:creationId xmlns:a16="http://schemas.microsoft.com/office/drawing/2014/main" id="{AE1333FB-8E3D-BC43-E4F7-BF08A3FC312D}"/>
              </a:ext>
            </a:extLst>
          </p:cNvPr>
          <p:cNvSpPr txBox="1">
            <a:spLocks/>
          </p:cNvSpPr>
          <p:nvPr/>
        </p:nvSpPr>
        <p:spPr>
          <a:xfrm>
            <a:off x="272787" y="994303"/>
            <a:ext cx="11440241" cy="4126337"/>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sz="3600" b="1" i="0" u="sng" strike="noStrike" kern="1200" cap="none" spc="0" normalizeH="0" baseline="0" noProof="0" dirty="0">
                <a:ln>
                  <a:noFill/>
                </a:ln>
                <a:solidFill>
                  <a:prstClr val="black"/>
                </a:solidFill>
                <a:effectLst/>
                <a:uLnTx/>
                <a:uFillTx/>
                <a:latin typeface="Calibri" panose="020F0502020204030204"/>
                <a:ea typeface="+mn-ea"/>
                <a:cs typeface="+mn-cs"/>
              </a:rPr>
              <a:t>Thanks for Joining</a:t>
            </a:r>
          </a:p>
          <a:p>
            <a:pPr marL="0" marR="0" lvl="0" indent="0" algn="ctr" defTabSz="914400" rtl="0" eaLnBrk="1" fontAlgn="auto" latinLnBrk="0" hangingPunct="1">
              <a:lnSpc>
                <a:spcPct val="90000"/>
              </a:lnSpc>
              <a:spcBef>
                <a:spcPts val="1000"/>
              </a:spcBef>
              <a:spcAft>
                <a:spcPts val="0"/>
              </a:spcAft>
              <a:buClrTx/>
              <a:buSzTx/>
              <a:buFontTx/>
              <a:buNone/>
              <a:tabLst/>
              <a:defRPr/>
            </a:pPr>
            <a:endParaRPr lang="en-US" sz="3600" b="1" u="sng" dirty="0">
              <a:solidFill>
                <a:prstClr val="black"/>
              </a:solidFill>
              <a:latin typeface="Calibri" panose="020F0502020204030204"/>
            </a:endParaRPr>
          </a:p>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sz="3600" b="1" i="0" strike="noStrike" kern="1200" cap="none" spc="0" normalizeH="0" baseline="0" noProof="0" dirty="0">
                <a:ln>
                  <a:noFill/>
                </a:ln>
                <a:solidFill>
                  <a:prstClr val="black"/>
                </a:solidFill>
                <a:effectLst/>
                <a:uLnTx/>
                <a:uFillTx/>
                <a:latin typeface="Calibri" panose="020F0502020204030204"/>
                <a:ea typeface="+mn-ea"/>
                <a:cs typeface="+mn-cs"/>
              </a:rPr>
              <a:t>Stay tuned for a ~10-minute demo on collecting and analyzing data for </a:t>
            </a:r>
            <a:r>
              <a:rPr kumimoji="0" lang="en-US" sz="3600" b="1" i="0" u="sng" strike="noStrike" kern="1200" cap="none" spc="0" normalizeH="0" baseline="0" noProof="0" dirty="0">
                <a:ln>
                  <a:noFill/>
                </a:ln>
                <a:solidFill>
                  <a:prstClr val="black"/>
                </a:solidFill>
                <a:effectLst/>
                <a:uLnTx/>
                <a:uFillTx/>
                <a:latin typeface="Calibri" panose="020F0502020204030204"/>
                <a:ea typeface="+mn-ea"/>
                <a:cs typeface="+mn-cs"/>
              </a:rPr>
              <a:t>your county </a:t>
            </a:r>
            <a:r>
              <a:rPr kumimoji="0" lang="en-US" sz="3600" b="1" i="0" strike="noStrike" kern="1200" cap="none" spc="0" normalizeH="0" baseline="0" noProof="0" dirty="0">
                <a:ln>
                  <a:noFill/>
                </a:ln>
                <a:solidFill>
                  <a:prstClr val="black"/>
                </a:solidFill>
                <a:effectLst/>
                <a:uLnTx/>
                <a:uFillTx/>
                <a:latin typeface="Calibri" panose="020F0502020204030204"/>
                <a:ea typeface="+mn-ea"/>
                <a:cs typeface="+mn-cs"/>
              </a:rPr>
              <a:t>if you would like.</a:t>
            </a:r>
          </a:p>
          <a:p>
            <a:pPr marL="34290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ooter Placeholder 4">
            <a:extLst>
              <a:ext uri="{FF2B5EF4-FFF2-40B4-BE49-F238E27FC236}">
                <a16:creationId xmlns:a16="http://schemas.microsoft.com/office/drawing/2014/main" id="{886AB096-3F50-A042-F3A6-027848A40496}"/>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D0756B02-6952-8D90-A7ED-3F838C7518B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58C8692F-5D2D-1E44-ED4C-C8F5876239F5}"/>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4D95B802-FCE8-4536-FDD1-BB46843ADB03}"/>
              </a:ext>
            </a:extLst>
          </p:cNvPr>
          <p:cNvPicPr>
            <a:picLocks noChangeAspect="1"/>
          </p:cNvPicPr>
          <p:nvPr/>
        </p:nvPicPr>
        <p:blipFill rotWithShape="1">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Tree>
    <p:extLst>
      <p:ext uri="{BB962C8B-B14F-4D97-AF65-F5344CB8AC3E}">
        <p14:creationId xmlns:p14="http://schemas.microsoft.com/office/powerpoint/2010/main" val="84222634"/>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29303587-715A-66D7-DAEC-1B8718EE9FC6}"/>
            </a:ext>
          </a:extLst>
        </p:cNvPr>
        <p:cNvGrpSpPr/>
        <p:nvPr/>
      </p:nvGrpSpPr>
      <p:grpSpPr>
        <a:xfrm>
          <a:off x="0" y="0"/>
          <a:ext cx="0" cy="0"/>
          <a:chOff x="0" y="0"/>
          <a:chExt cx="0" cy="0"/>
        </a:xfrm>
      </p:grpSpPr>
      <p:pic>
        <p:nvPicPr>
          <p:cNvPr id="3" name="Picture 2" descr="A road with grass and trees&#10;&#10;Description automatically generated">
            <a:extLst>
              <a:ext uri="{FF2B5EF4-FFF2-40B4-BE49-F238E27FC236}">
                <a16:creationId xmlns:a16="http://schemas.microsoft.com/office/drawing/2014/main" id="{1A6FED12-AB87-F066-78B0-5FBE0EC378C1}"/>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096000" y="0"/>
            <a:ext cx="6077557" cy="6858000"/>
          </a:xfrm>
          <a:prstGeom prst="rect">
            <a:avLst/>
          </a:prstGeom>
          <a:ln w="57150">
            <a:solidFill>
              <a:schemeClr val="tx1"/>
            </a:solidFill>
          </a:ln>
        </p:spPr>
      </p:pic>
      <p:pic>
        <p:nvPicPr>
          <p:cNvPr id="5" name="Picture 4" descr="A road with water flowing down it&#10;&#10;Description automatically generated">
            <a:extLst>
              <a:ext uri="{FF2B5EF4-FFF2-40B4-BE49-F238E27FC236}">
                <a16:creationId xmlns:a16="http://schemas.microsoft.com/office/drawing/2014/main" id="{BB779BAF-4C08-EED7-16C1-51E88B78343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4482"/>
            <a:ext cx="6077557" cy="6858000"/>
          </a:xfrm>
          <a:prstGeom prst="rect">
            <a:avLst/>
          </a:prstGeom>
          <a:ln w="57150">
            <a:solidFill>
              <a:schemeClr val="tx1"/>
            </a:solidFill>
          </a:ln>
        </p:spPr>
      </p:pic>
      <p:sp>
        <p:nvSpPr>
          <p:cNvPr id="46" name="Rectangle 45">
            <a:extLst>
              <a:ext uri="{FF2B5EF4-FFF2-40B4-BE49-F238E27FC236}">
                <a16:creationId xmlns:a16="http://schemas.microsoft.com/office/drawing/2014/main" id="{3EE34F5B-F6B0-A813-31BD-C7BD6D2C9AC1}"/>
              </a:ext>
            </a:extLst>
          </p:cNvPr>
          <p:cNvSpPr/>
          <p:nvPr/>
        </p:nvSpPr>
        <p:spPr>
          <a:xfrm>
            <a:off x="9631676" y="4763589"/>
            <a:ext cx="2387719" cy="1922146"/>
          </a:xfrm>
          <a:prstGeom prst="rect">
            <a:avLst/>
          </a:prstGeom>
          <a:solidFill>
            <a:srgbClr val="003D78">
              <a:lumMod val="75000"/>
              <a:alpha val="64000"/>
            </a:srgbClr>
          </a:solidFill>
          <a:ln w="25400" cap="flat" cmpd="sng" algn="ctr">
            <a:noFill/>
            <a:prstDash val="solid"/>
          </a:ln>
          <a:effectLst/>
        </p:spPr>
        <p:txBody>
          <a:bodyPr tIns="0" rtlCol="0" anchor="t" anchorCtr="0"/>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a:ln>
                <a:noFill/>
              </a:ln>
              <a:solidFill>
                <a:srgbClr val="FFFFFF"/>
              </a:solidFill>
              <a:effectLst/>
              <a:uLnTx/>
              <a:uFillTx/>
              <a:latin typeface="Gill Sans MT"/>
              <a:ea typeface="+mn-ea"/>
              <a:cs typeface="+mn-cs"/>
            </a:endParaRPr>
          </a:p>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1600" b="1" i="0" u="sng" strike="noStrike" kern="1200" cap="none" spc="0" normalizeH="0" baseline="0" noProof="0" dirty="0">
                <a:ln>
                  <a:noFill/>
                </a:ln>
                <a:solidFill>
                  <a:srgbClr val="FFFFFF"/>
                </a:solidFill>
                <a:effectLst/>
                <a:uLnTx/>
                <a:uFillTx/>
                <a:latin typeface="Gill Sans MT"/>
                <a:ea typeface="+mn-ea"/>
                <a:cs typeface="+mn-cs"/>
              </a:rPr>
              <a:t>CDGRS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a:ln>
                  <a:noFill/>
                </a:ln>
                <a:solidFill>
                  <a:srgbClr val="FFFFFF"/>
                </a:solidFill>
                <a:effectLst/>
                <a:uLnTx/>
                <a:uFillTx/>
                <a:latin typeface="Gill Sans MT"/>
                <a:ea typeface="+mn-ea"/>
                <a:cs typeface="+mn-cs"/>
              </a:rPr>
              <a:t>Steve Bloser</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a:ln>
                  <a:noFill/>
                </a:ln>
                <a:solidFill>
                  <a:srgbClr val="FFFFFF"/>
                </a:solidFill>
                <a:effectLst/>
                <a:uLnTx/>
                <a:uFillTx/>
                <a:latin typeface="Gill Sans MT"/>
                <a:ea typeface="+mn-ea"/>
                <a:cs typeface="+mn-cs"/>
                <a:hlinkClick r:id="rId4"/>
              </a:rPr>
              <a:t>smb201@psu.edu</a:t>
            </a:r>
            <a:endParaRPr kumimoji="0" lang="en-US" sz="1600" b="0" i="0" u="none" strike="noStrike" kern="1200" cap="none" spc="0" normalizeH="0" baseline="0" noProof="0" dirty="0">
              <a:ln>
                <a:noFill/>
              </a:ln>
              <a:solidFill>
                <a:srgbClr val="FFFFFF"/>
              </a:solidFill>
              <a:effectLst/>
              <a:uLnTx/>
              <a:uFillTx/>
              <a:latin typeface="Gill Sans M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a:ln>
                <a:noFill/>
              </a:ln>
              <a:solidFill>
                <a:srgbClr val="FFFFFF"/>
              </a:solidFill>
              <a:effectLst/>
              <a:uLnTx/>
              <a:uFillTx/>
              <a:latin typeface="Gill Sans M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a:ln>
                <a:noFill/>
              </a:ln>
              <a:solidFill>
                <a:srgbClr val="FFFFFF"/>
              </a:solidFill>
              <a:effectLst/>
              <a:uLnTx/>
              <a:uFillTx/>
              <a:latin typeface="Gill Sans MT"/>
              <a:ea typeface="+mn-ea"/>
              <a:cs typeface="+mn-cs"/>
            </a:endParaRPr>
          </a:p>
        </p:txBody>
      </p:sp>
      <p:sp>
        <p:nvSpPr>
          <p:cNvPr id="48" name="TextBox 47">
            <a:extLst>
              <a:ext uri="{FF2B5EF4-FFF2-40B4-BE49-F238E27FC236}">
                <a16:creationId xmlns:a16="http://schemas.microsoft.com/office/drawing/2014/main" id="{AFC0FA08-F748-2687-A665-A4F519A81A22}"/>
              </a:ext>
            </a:extLst>
          </p:cNvPr>
          <p:cNvSpPr txBox="1"/>
          <p:nvPr/>
        </p:nvSpPr>
        <p:spPr>
          <a:xfrm>
            <a:off x="3044834" y="134331"/>
            <a:ext cx="9000696" cy="646185"/>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rtl="0" eaLnBrk="1" fontAlgn="auto" latinLnBrk="0" hangingPunct="1">
              <a:lnSpc>
                <a:spcPct val="100000"/>
              </a:lnSpc>
              <a:spcBef>
                <a:spcPts val="0"/>
              </a:spcBef>
              <a:spcAft>
                <a:spcPts val="0"/>
              </a:spcAft>
              <a:buClrTx/>
              <a:buSzTx/>
              <a:buFontTx/>
              <a:buNone/>
              <a:tabLst/>
              <a:defRPr/>
            </a:pPr>
            <a:r>
              <a:rPr kumimoji="0" lang="en-US" sz="3600" b="0" i="0" u="sng" strike="noStrike" kern="0" cap="none" spc="0" normalizeH="0" baseline="0" noProof="0" dirty="0">
                <a:ln>
                  <a:noFill/>
                </a:ln>
                <a:solidFill>
                  <a:srgbClr val="FFFFFF"/>
                </a:solidFill>
                <a:effectLst/>
                <a:uLnTx/>
                <a:uFillTx/>
                <a:latin typeface="Gill Sans MT"/>
                <a:ea typeface="+mn-ea"/>
                <a:cs typeface="+mn-cs"/>
              </a:rPr>
              <a:t>2024 Annual Summary Report</a:t>
            </a:r>
            <a:endParaRPr kumimoji="0" lang="en-US" sz="3600" b="0" i="0" u="none" strike="noStrike" kern="0" cap="none" spc="0" normalizeH="0" baseline="0" noProof="0" dirty="0">
              <a:ln>
                <a:noFill/>
              </a:ln>
              <a:solidFill>
                <a:srgbClr val="FFFFFF"/>
              </a:solidFill>
              <a:effectLst/>
              <a:uLnTx/>
              <a:uFillTx/>
              <a:latin typeface="Gill Sans MT"/>
              <a:ea typeface="+mn-ea"/>
              <a:cs typeface="+mn-cs"/>
            </a:endParaRPr>
          </a:p>
        </p:txBody>
      </p:sp>
      <p:pic>
        <p:nvPicPr>
          <p:cNvPr id="50" name="Picture 49">
            <a:extLst>
              <a:ext uri="{FF2B5EF4-FFF2-40B4-BE49-F238E27FC236}">
                <a16:creationId xmlns:a16="http://schemas.microsoft.com/office/drawing/2014/main" id="{E1473689-EFC6-6686-654C-9FCF3C3A808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10152" y="6080932"/>
            <a:ext cx="805145" cy="518749"/>
          </a:xfrm>
          <a:prstGeom prst="rect">
            <a:avLst/>
          </a:prstGeom>
        </p:spPr>
      </p:pic>
      <p:pic>
        <p:nvPicPr>
          <p:cNvPr id="51" name="Picture 50">
            <a:extLst>
              <a:ext uri="{FF2B5EF4-FFF2-40B4-BE49-F238E27FC236}">
                <a16:creationId xmlns:a16="http://schemas.microsoft.com/office/drawing/2014/main" id="{DBD6F7F7-3E30-5394-A5B5-7DA9A54DD6F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595275" y="6080933"/>
            <a:ext cx="1351220" cy="518749"/>
          </a:xfrm>
          <a:prstGeom prst="rect">
            <a:avLst/>
          </a:prstGeom>
        </p:spPr>
      </p:pic>
      <p:sp>
        <p:nvSpPr>
          <p:cNvPr id="52" name="TextBox 51">
            <a:extLst>
              <a:ext uri="{FF2B5EF4-FFF2-40B4-BE49-F238E27FC236}">
                <a16:creationId xmlns:a16="http://schemas.microsoft.com/office/drawing/2014/main" id="{D2BE2593-220F-1AC7-4C1B-4AD6676E3249}"/>
              </a:ext>
            </a:extLst>
          </p:cNvPr>
          <p:cNvSpPr txBox="1"/>
          <p:nvPr/>
        </p:nvSpPr>
        <p:spPr>
          <a:xfrm>
            <a:off x="176091" y="134331"/>
            <a:ext cx="2868743" cy="1938847"/>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Gill Sans MT"/>
                <a:ea typeface="+mn-ea"/>
                <a:cs typeface="+mn-cs"/>
              </a:rPr>
              <a:t>Dirt Gravel and Low Volume Road Program</a:t>
            </a:r>
            <a:r>
              <a:rPr kumimoji="0" lang="en-US" sz="3000" b="0" i="0" u="none" strike="noStrike" kern="0" cap="none" spc="0" normalizeH="0" baseline="0" noProof="0" dirty="0">
                <a:ln>
                  <a:noFill/>
                </a:ln>
                <a:solidFill>
                  <a:srgbClr val="FFFFFF"/>
                </a:solidFill>
                <a:effectLst/>
                <a:uLnTx/>
                <a:uFillTx/>
                <a:latin typeface="Gill Sans MT"/>
                <a:ea typeface="+mn-ea"/>
                <a:cs typeface="+mn-cs"/>
              </a:rPr>
              <a:t> </a:t>
            </a:r>
          </a:p>
          <a:p>
            <a:pPr marL="0" marR="0" lvl="0" indent="0" algn="ctr" defTabSz="912989" rtl="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Gill Sans MT"/>
                <a:ea typeface="+mn-ea"/>
                <a:cs typeface="+mn-cs"/>
              </a:rPr>
              <a:t>WEBINAR</a:t>
            </a:r>
            <a:endParaRPr kumimoji="0" lang="en-US" sz="3000" b="0" i="0" u="none" strike="noStrike" kern="0" cap="none" spc="0" normalizeH="0" baseline="0" noProof="0" dirty="0">
              <a:ln>
                <a:noFill/>
              </a:ln>
              <a:solidFill>
                <a:srgbClr val="FFFFFF"/>
              </a:solidFill>
              <a:effectLst/>
              <a:uLnTx/>
              <a:uFillTx/>
              <a:latin typeface="Gill Sans MT"/>
              <a:ea typeface="+mn-ea"/>
              <a:cs typeface="+mn-cs"/>
            </a:endParaRPr>
          </a:p>
          <a:p>
            <a:pPr marL="0" marR="0" lvl="0" indent="0" algn="ctr" defTabSz="912989" rtl="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dirty="0">
                <a:ln>
                  <a:noFill/>
                </a:ln>
                <a:solidFill>
                  <a:srgbClr val="FFFFFF"/>
                </a:solidFill>
                <a:effectLst/>
                <a:uLnTx/>
                <a:uFillTx/>
                <a:latin typeface="Gill Sans MT"/>
                <a:ea typeface="+mn-ea"/>
                <a:cs typeface="+mn-cs"/>
              </a:rPr>
              <a:t>3/6/25, 9am</a:t>
            </a:r>
            <a:endParaRPr kumimoji="0" lang="en-US" sz="3200" b="0" i="0" u="none" strike="noStrike" kern="0" cap="none" spc="0" normalizeH="0" baseline="0" noProof="0" dirty="0">
              <a:ln>
                <a:noFill/>
              </a:ln>
              <a:solidFill>
                <a:srgbClr val="3FAF49"/>
              </a:solidFill>
              <a:effectLst/>
              <a:uLnTx/>
              <a:uFillTx/>
              <a:latin typeface="Gill Sans MT"/>
              <a:ea typeface="+mn-ea"/>
              <a:cs typeface="+mn-cs"/>
            </a:endParaRPr>
          </a:p>
        </p:txBody>
      </p:sp>
      <p:sp>
        <p:nvSpPr>
          <p:cNvPr id="10" name="Subtitle 2">
            <a:extLst>
              <a:ext uri="{FF2B5EF4-FFF2-40B4-BE49-F238E27FC236}">
                <a16:creationId xmlns:a16="http://schemas.microsoft.com/office/drawing/2014/main" id="{263CF45F-2180-5EC7-72BF-E3D30CED4FE8}"/>
              </a:ext>
            </a:extLst>
          </p:cNvPr>
          <p:cNvSpPr txBox="1">
            <a:spLocks/>
          </p:cNvSpPr>
          <p:nvPr/>
        </p:nvSpPr>
        <p:spPr>
          <a:xfrm>
            <a:off x="148053" y="5489494"/>
            <a:ext cx="9109158" cy="1203036"/>
          </a:xfrm>
          <a:prstGeom prst="rect">
            <a:avLst/>
          </a:prstGeom>
          <a:solidFill>
            <a:srgbClr val="003D78">
              <a:lumMod val="75000"/>
              <a:alpha val="64000"/>
            </a:srgbClr>
          </a:solidFill>
          <a:ln w="25400" cap="flat" cmpd="sng" algn="ctr">
            <a:noFill/>
            <a:prstDash val="solid"/>
          </a:ln>
          <a:effectLst/>
        </p:spPr>
        <p:txBody>
          <a:bodyPr tIns="0" rtlCol="0" anchor="t" anchorCtr="0"/>
          <a:lstStyle>
            <a:defPPr>
              <a:defRPr lang="en-US"/>
            </a:defPPr>
            <a:lvl1pPr marR="0" lvl="0" indent="0" algn="ctr" fontAlgn="auto">
              <a:lnSpc>
                <a:spcPct val="100000"/>
              </a:lnSpc>
              <a:spcBef>
                <a:spcPct val="20000"/>
              </a:spcBef>
              <a:spcAft>
                <a:spcPts val="0"/>
              </a:spcAft>
              <a:buClrTx/>
              <a:buSzTx/>
              <a:buFont typeface="Arial" pitchFamily="34" charset="0"/>
              <a:buNone/>
              <a:tabLst/>
              <a:defRPr sz="1600">
                <a:solidFill>
                  <a:srgbClr val="FFFFFF"/>
                </a:solidFill>
                <a:latin typeface="Gill Sans MT"/>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0" i="0" u="none" strike="noStrike" kern="1200" cap="none" spc="0" normalizeH="0" baseline="0" noProof="0" dirty="0">
                <a:ln>
                  <a:noFill/>
                </a:ln>
                <a:solidFill>
                  <a:srgbClr val="FFFFFF"/>
                </a:solidFill>
                <a:effectLst/>
                <a:uLnTx/>
                <a:uFillTx/>
                <a:latin typeface="Gill Sans MT"/>
                <a:ea typeface="+mn-ea"/>
                <a:cs typeface="+mn-cs"/>
              </a:rPr>
              <a:t>If you are reading this, then you are successfully seeing the webinar video. Webinar audio should be automatic through your computer (or click “join audio”), and options can be accessed in the “audio options” button on the bottom left.  If your computer audio is not working, you can listen on your phone by dialing 646-876-9923.</a:t>
            </a:r>
          </a:p>
        </p:txBody>
      </p:sp>
      <p:sp>
        <p:nvSpPr>
          <p:cNvPr id="7" name="TextBox 6">
            <a:extLst>
              <a:ext uri="{FF2B5EF4-FFF2-40B4-BE49-F238E27FC236}">
                <a16:creationId xmlns:a16="http://schemas.microsoft.com/office/drawing/2014/main" id="{88E23A5F-0A2B-58FA-B565-BA84B9EE1E3D}"/>
              </a:ext>
            </a:extLst>
          </p:cNvPr>
          <p:cNvSpPr txBox="1"/>
          <p:nvPr/>
        </p:nvSpPr>
        <p:spPr>
          <a:xfrm>
            <a:off x="7468982" y="5232158"/>
            <a:ext cx="170694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Photos: Clearfield CD</a:t>
            </a:r>
          </a:p>
        </p:txBody>
      </p:sp>
    </p:spTree>
    <p:extLst>
      <p:ext uri="{BB962C8B-B14F-4D97-AF65-F5344CB8AC3E}">
        <p14:creationId xmlns:p14="http://schemas.microsoft.com/office/powerpoint/2010/main" val="7110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7006BB9-66C7-4574-93C3-2F62A2830FA5}"/>
              </a:ext>
            </a:extLst>
          </p:cNvPr>
          <p:cNvSpPr/>
          <p:nvPr/>
        </p:nvSpPr>
        <p:spPr>
          <a:xfrm>
            <a:off x="-1" y="5902198"/>
            <a:ext cx="4733926" cy="955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3926026" y="3214536"/>
            <a:ext cx="6857999" cy="428926"/>
          </a:xfrm>
          <a:prstGeom prst="rect">
            <a:avLst/>
          </a:prstGeom>
        </p:spPr>
      </p:pic>
      <p:sp>
        <p:nvSpPr>
          <p:cNvPr id="2" name="Rectangle 1">
            <a:extLst>
              <a:ext uri="{FF2B5EF4-FFF2-40B4-BE49-F238E27FC236}">
                <a16:creationId xmlns:a16="http://schemas.microsoft.com/office/drawing/2014/main" id="{BD622054-747D-4435-9C13-EA91DB55DD84}"/>
              </a:ext>
            </a:extLst>
          </p:cNvPr>
          <p:cNvSpPr/>
          <p:nvPr/>
        </p:nvSpPr>
        <p:spPr>
          <a:xfrm>
            <a:off x="0" y="0"/>
            <a:ext cx="7207223" cy="6866982"/>
          </a:xfrm>
          <a:custGeom>
            <a:avLst/>
            <a:gdLst>
              <a:gd name="connsiteX0" fmla="*/ 0 w 7204048"/>
              <a:gd name="connsiteY0" fmla="*/ 0 h 6858000"/>
              <a:gd name="connsiteX1" fmla="*/ 7204048 w 7204048"/>
              <a:gd name="connsiteY1" fmla="*/ 0 h 6858000"/>
              <a:gd name="connsiteX2" fmla="*/ 7204048 w 7204048"/>
              <a:gd name="connsiteY2" fmla="*/ 6858000 h 6858000"/>
              <a:gd name="connsiteX3" fmla="*/ 0 w 7204048"/>
              <a:gd name="connsiteY3" fmla="*/ 6858000 h 6858000"/>
              <a:gd name="connsiteX4" fmla="*/ 0 w 7204048"/>
              <a:gd name="connsiteY4"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0 w 7204048"/>
              <a:gd name="connsiteY4" fmla="*/ 6858000 h 6858000"/>
              <a:gd name="connsiteX5" fmla="*/ 0 w 7204048"/>
              <a:gd name="connsiteY5"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0 w 7204048"/>
              <a:gd name="connsiteY5" fmla="*/ 6858000 h 6858000"/>
              <a:gd name="connsiteX6" fmla="*/ 0 w 7204048"/>
              <a:gd name="connsiteY6"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0 w 7204048"/>
              <a:gd name="connsiteY6" fmla="*/ 6858000 h 6858000"/>
              <a:gd name="connsiteX7" fmla="*/ 0 w 7204048"/>
              <a:gd name="connsiteY7"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3505194 w 7204048"/>
              <a:gd name="connsiteY5" fmla="*/ 6381750 h 6858000"/>
              <a:gd name="connsiteX6" fmla="*/ 2749544 w 7204048"/>
              <a:gd name="connsiteY6" fmla="*/ 6213475 h 6858000"/>
              <a:gd name="connsiteX7" fmla="*/ 1816094 w 7204048"/>
              <a:gd name="connsiteY7" fmla="*/ 6105525 h 6858000"/>
              <a:gd name="connsiteX8" fmla="*/ 0 w 7204048"/>
              <a:gd name="connsiteY8" fmla="*/ 6858000 h 6858000"/>
              <a:gd name="connsiteX9" fmla="*/ 0 w 7204048"/>
              <a:gd name="connsiteY9"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36994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07223" h="6858000">
                <a:moveTo>
                  <a:pt x="3175" y="0"/>
                </a:moveTo>
                <a:lnTo>
                  <a:pt x="7207223" y="0"/>
                </a:lnTo>
                <a:lnTo>
                  <a:pt x="7207223" y="6858000"/>
                </a:lnTo>
                <a:lnTo>
                  <a:pt x="4352919" y="6858000"/>
                </a:lnTo>
                <a:cubicBezTo>
                  <a:pt x="4245502" y="6710363"/>
                  <a:pt x="4274602" y="6743700"/>
                  <a:pt x="4203694" y="6683375"/>
                </a:cubicBezTo>
                <a:cubicBezTo>
                  <a:pt x="4132786" y="6629400"/>
                  <a:pt x="4060289" y="6589713"/>
                  <a:pt x="3936994" y="6534150"/>
                </a:cubicBezTo>
                <a:cubicBezTo>
                  <a:pt x="3878522" y="6503495"/>
                  <a:pt x="3820319" y="6482038"/>
                  <a:pt x="3750469" y="6456638"/>
                </a:cubicBezTo>
                <a:cubicBezTo>
                  <a:pt x="3680619" y="6431238"/>
                  <a:pt x="3691726" y="6429411"/>
                  <a:pt x="3508369" y="6381750"/>
                </a:cubicBezTo>
                <a:cubicBezTo>
                  <a:pt x="3325012" y="6334089"/>
                  <a:pt x="3041644" y="6265333"/>
                  <a:pt x="2752719" y="6213475"/>
                </a:cubicBezTo>
                <a:cubicBezTo>
                  <a:pt x="2509302" y="6175375"/>
                  <a:pt x="2281761" y="6134100"/>
                  <a:pt x="1879594" y="6099175"/>
                </a:cubicBezTo>
                <a:cubicBezTo>
                  <a:pt x="1607603" y="6073246"/>
                  <a:pt x="1510766" y="6067954"/>
                  <a:pt x="1327145" y="6054725"/>
                </a:cubicBezTo>
                <a:cubicBezTo>
                  <a:pt x="1143524" y="6041496"/>
                  <a:pt x="904340" y="6033029"/>
                  <a:pt x="717545" y="6026150"/>
                </a:cubicBezTo>
                <a:cubicBezTo>
                  <a:pt x="530750" y="6019271"/>
                  <a:pt x="639233" y="6017154"/>
                  <a:pt x="0" y="6016625"/>
                </a:cubicBezTo>
                <a:cubicBezTo>
                  <a:pt x="1058" y="4011083"/>
                  <a:pt x="2117" y="2005542"/>
                  <a:pt x="3175" y="0"/>
                </a:cubicBezTo>
                <a:close/>
              </a:path>
            </a:pathLst>
          </a:custGeom>
          <a:solidFill>
            <a:srgbClr val="003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14" name="TextBox 13">
            <a:extLst>
              <a:ext uri="{FF2B5EF4-FFF2-40B4-BE49-F238E27FC236}">
                <a16:creationId xmlns:a16="http://schemas.microsoft.com/office/drawing/2014/main" id="{F9160325-254A-450A-A828-64F7BFAB86AB}"/>
              </a:ext>
            </a:extLst>
          </p:cNvPr>
          <p:cNvSpPr txBox="1"/>
          <p:nvPr/>
        </p:nvSpPr>
        <p:spPr>
          <a:xfrm>
            <a:off x="-69844" y="95393"/>
            <a:ext cx="6924675" cy="646185"/>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eaLnBrk="1" fontAlgn="auto" latinLnBrk="0" hangingPunct="1">
              <a:lnSpc>
                <a:spcPct val="100000"/>
              </a:lnSpc>
              <a:spcBef>
                <a:spcPts val="0"/>
              </a:spcBef>
              <a:spcAft>
                <a:spcPts val="0"/>
              </a:spcAft>
              <a:buClrTx/>
              <a:buSzTx/>
              <a:buFontTx/>
              <a:buNone/>
              <a:tabLst/>
              <a:defRPr/>
            </a:pPr>
            <a:r>
              <a:rPr kumimoji="0" lang="en-US" sz="3600" b="1" i="0" u="sng" strike="noStrike" kern="0" cap="none" spc="0" normalizeH="0" baseline="0" noProof="0" dirty="0">
                <a:ln>
                  <a:noFill/>
                </a:ln>
                <a:solidFill>
                  <a:srgbClr val="FFFFFF"/>
                </a:solidFill>
                <a:effectLst/>
                <a:uLnTx/>
                <a:uFillTx/>
              </a:rPr>
              <a:t>Purpose</a:t>
            </a:r>
            <a:endParaRPr kumimoji="0" lang="en-US" sz="3600" b="1" i="0" u="none" strike="noStrike" kern="0" cap="none" spc="0" normalizeH="0" baseline="0" noProof="0" dirty="0">
              <a:ln>
                <a:noFill/>
              </a:ln>
              <a:solidFill>
                <a:srgbClr val="FFFFFF"/>
              </a:solidFill>
              <a:effectLst/>
              <a:uLnTx/>
              <a:uFillTx/>
            </a:endParaRPr>
          </a:p>
        </p:txBody>
      </p:sp>
      <p:sp>
        <p:nvSpPr>
          <p:cNvPr id="17" name="Content Placeholder 2">
            <a:extLst>
              <a:ext uri="{FF2B5EF4-FFF2-40B4-BE49-F238E27FC236}">
                <a16:creationId xmlns:a16="http://schemas.microsoft.com/office/drawing/2014/main" id="{C6AD2E0D-010C-4BD8-80EE-2FD4DB5C71E4}"/>
              </a:ext>
            </a:extLst>
          </p:cNvPr>
          <p:cNvSpPr txBox="1">
            <a:spLocks/>
          </p:cNvSpPr>
          <p:nvPr/>
        </p:nvSpPr>
        <p:spPr>
          <a:xfrm>
            <a:off x="203802" y="2475137"/>
            <a:ext cx="6732959"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chemeClr val="bg1"/>
              </a:buClr>
              <a:buSzTx/>
              <a:buNone/>
              <a:tabLst/>
              <a:defRPr/>
            </a:pPr>
            <a:r>
              <a:rPr kumimoji="0" lang="en-US" sz="3600" b="1" i="0" u="none" strike="noStrike" kern="1200" cap="none" spc="0" normalizeH="0" baseline="0" noProof="0" dirty="0">
                <a:ln>
                  <a:noFill/>
                </a:ln>
                <a:solidFill>
                  <a:schemeClr val="bg1"/>
                </a:solidFill>
                <a:effectLst/>
                <a:uLnTx/>
                <a:uFillTx/>
                <a:ea typeface="+mn-ea"/>
                <a:cs typeface="+mn-cs"/>
              </a:rPr>
              <a:t>Overview</a:t>
            </a:r>
            <a:r>
              <a:rPr lang="en-US" sz="3600" b="1" dirty="0">
                <a:solidFill>
                  <a:schemeClr val="bg1"/>
                </a:solidFill>
              </a:rPr>
              <a:t>w of </a:t>
            </a:r>
            <a:r>
              <a:rPr kumimoji="0" lang="en-US" sz="3600" b="1" i="0" u="none" strike="noStrike" kern="1200" cap="none" spc="0" normalizeH="0" baseline="0" noProof="0" dirty="0">
                <a:ln>
                  <a:noFill/>
                </a:ln>
                <a:solidFill>
                  <a:schemeClr val="bg1"/>
                </a:solidFill>
                <a:effectLst/>
                <a:uLnTx/>
                <a:uFillTx/>
                <a:ea typeface="+mn-ea"/>
                <a:cs typeface="+mn-cs"/>
              </a:rPr>
              <a:t>“Big Picture” Program spending and deliverables</a:t>
            </a:r>
            <a:endParaRPr kumimoji="0" lang="en-US" sz="3600" b="0" i="0" u="none" strike="noStrike" kern="1200" cap="none" spc="0" normalizeH="0" baseline="0" noProof="0" dirty="0">
              <a:ln>
                <a:noFill/>
              </a:ln>
              <a:solidFill>
                <a:schemeClr val="bg1"/>
              </a:solidFill>
              <a:effectLst/>
              <a:uLnTx/>
              <a:uFillTx/>
              <a:ea typeface="+mn-ea"/>
              <a:cs typeface="+mn-cs"/>
            </a:endParaRPr>
          </a:p>
          <a:p>
            <a:pPr marR="0" lvl="0" algn="ctr"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endParaRPr kumimoji="0" lang="en-US" sz="4000" b="0" i="0" u="none" strike="noStrike" kern="1200" cap="none" spc="0" normalizeH="0" baseline="0" noProof="0" dirty="0">
              <a:ln>
                <a:noFill/>
              </a:ln>
              <a:solidFill>
                <a:schemeClr val="bg1"/>
              </a:solidFill>
              <a:effectLst/>
              <a:uLnTx/>
              <a:uFillTx/>
              <a:ea typeface="+mn-ea"/>
              <a:cs typeface="+mn-cs"/>
            </a:endParaRPr>
          </a:p>
          <a:p>
            <a:pPr marR="0" lvl="0" algn="ctr"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endParaRPr kumimoji="0" lang="en-US" sz="4000" b="0" i="0" u="none" strike="noStrike" kern="1200" cap="none" spc="0" normalizeH="0" baseline="0" noProof="0" dirty="0">
              <a:ln>
                <a:noFill/>
              </a:ln>
              <a:solidFill>
                <a:schemeClr val="bg1"/>
              </a:solidFill>
              <a:effectLst/>
              <a:uLnTx/>
              <a:uFillTx/>
              <a:ea typeface="+mn-ea"/>
              <a:cs typeface="+mn-cs"/>
            </a:endParaRPr>
          </a:p>
        </p:txBody>
      </p:sp>
      <p:pic>
        <p:nvPicPr>
          <p:cNvPr id="11" name="Picture 10">
            <a:extLst>
              <a:ext uri="{FF2B5EF4-FFF2-40B4-BE49-F238E27FC236}">
                <a16:creationId xmlns:a16="http://schemas.microsoft.com/office/drawing/2014/main" id="{814C4BBE-1946-4ACF-84F8-5934DA09E22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6966" y="6156315"/>
            <a:ext cx="993775" cy="654858"/>
          </a:xfrm>
          <a:prstGeom prst="rect">
            <a:avLst/>
          </a:prstGeom>
        </p:spPr>
      </p:pic>
      <p:pic>
        <p:nvPicPr>
          <p:cNvPr id="12" name="Picture 11">
            <a:extLst>
              <a:ext uri="{FF2B5EF4-FFF2-40B4-BE49-F238E27FC236}">
                <a16:creationId xmlns:a16="http://schemas.microsoft.com/office/drawing/2014/main" id="{03DF61E8-7390-47C7-B128-E956EDEEF1C6}"/>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704840" y="6172451"/>
            <a:ext cx="1742486" cy="638722"/>
          </a:xfrm>
          <a:prstGeom prst="rect">
            <a:avLst/>
          </a:prstGeom>
        </p:spPr>
      </p:pic>
      <p:sp>
        <p:nvSpPr>
          <p:cNvPr id="13" name="Content Placeholder 2">
            <a:extLst>
              <a:ext uri="{FF2B5EF4-FFF2-40B4-BE49-F238E27FC236}">
                <a16:creationId xmlns:a16="http://schemas.microsoft.com/office/drawing/2014/main" id="{AE05C78F-0002-4055-B467-DE114D43D050}"/>
              </a:ext>
            </a:extLst>
          </p:cNvPr>
          <p:cNvSpPr txBox="1">
            <a:spLocks/>
          </p:cNvSpPr>
          <p:nvPr/>
        </p:nvSpPr>
        <p:spPr>
          <a:xfrm>
            <a:off x="237131" y="1104092"/>
            <a:ext cx="6732959"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chemeClr val="bg1"/>
              </a:buClr>
              <a:buSzTx/>
              <a:buNone/>
              <a:tabLst/>
              <a:defRPr/>
            </a:pPr>
            <a:r>
              <a:rPr lang="en-US" sz="3600" b="1" dirty="0">
                <a:solidFill>
                  <a:schemeClr val="bg1"/>
                </a:solidFill>
              </a:rPr>
              <a:t>Summarize 2024 Program Status</a:t>
            </a:r>
            <a:endParaRPr kumimoji="0" lang="en-US" sz="4000" b="0" i="0" u="none" strike="noStrike" kern="1200" cap="none" spc="0" normalizeH="0" baseline="0" noProof="0" dirty="0">
              <a:ln>
                <a:noFill/>
              </a:ln>
              <a:solidFill>
                <a:schemeClr val="bg1"/>
              </a:solidFill>
              <a:effectLst/>
              <a:uLnTx/>
              <a:uFillTx/>
              <a:ea typeface="+mn-ea"/>
              <a:cs typeface="+mn-cs"/>
            </a:endParaRPr>
          </a:p>
        </p:txBody>
      </p:sp>
      <p:pic>
        <p:nvPicPr>
          <p:cNvPr id="4" name="Picture 3" descr="A picture containing nature&#10;&#10;Description automatically generated">
            <a:extLst>
              <a:ext uri="{FF2B5EF4-FFF2-40B4-BE49-F238E27FC236}">
                <a16:creationId xmlns:a16="http://schemas.microsoft.com/office/drawing/2014/main" id="{D74B3DAF-6D74-420D-802D-AFDA62C93955}"/>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855220" y="1545996"/>
            <a:ext cx="4029959" cy="3897982"/>
          </a:xfrm>
          <a:prstGeom prst="rect">
            <a:avLst/>
          </a:prstGeom>
        </p:spPr>
      </p:pic>
      <p:sp>
        <p:nvSpPr>
          <p:cNvPr id="3" name="TextBox 2">
            <a:extLst>
              <a:ext uri="{FF2B5EF4-FFF2-40B4-BE49-F238E27FC236}">
                <a16:creationId xmlns:a16="http://schemas.microsoft.com/office/drawing/2014/main" id="{09BC225D-4D1E-8303-AF3F-DDDC4302D7D5}"/>
              </a:ext>
            </a:extLst>
          </p:cNvPr>
          <p:cNvSpPr txBox="1"/>
          <p:nvPr/>
        </p:nvSpPr>
        <p:spPr>
          <a:xfrm>
            <a:off x="1565260" y="4728682"/>
            <a:ext cx="4076700" cy="830997"/>
          </a:xfrm>
          <a:prstGeom prst="rect">
            <a:avLst/>
          </a:prstGeom>
          <a:solidFill>
            <a:schemeClr val="accent4">
              <a:lumMod val="20000"/>
              <a:lumOff val="80000"/>
            </a:schemeClr>
          </a:solidFill>
          <a:ln>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All data based on CD reports in GIS as of 12/31/24</a:t>
            </a:r>
            <a:endPar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1575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BB35577-8FA6-E172-A9A1-257A9E7F14BC}"/>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2A21D8EB-CE24-41F3-15E2-967BB17334A1}"/>
              </a:ext>
            </a:extLst>
          </p:cNvPr>
          <p:cNvSpPr/>
          <p:nvPr/>
        </p:nvSpPr>
        <p:spPr>
          <a:xfrm>
            <a:off x="-1" y="5902198"/>
            <a:ext cx="4733926" cy="955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Picture 32">
            <a:extLst>
              <a:ext uri="{FF2B5EF4-FFF2-40B4-BE49-F238E27FC236}">
                <a16:creationId xmlns:a16="http://schemas.microsoft.com/office/drawing/2014/main" id="{F76CCF65-D6B4-EDF8-7C7F-05DF8E923C1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3926026" y="3214536"/>
            <a:ext cx="6857999" cy="428926"/>
          </a:xfrm>
          <a:prstGeom prst="rect">
            <a:avLst/>
          </a:prstGeom>
        </p:spPr>
      </p:pic>
      <p:sp>
        <p:nvSpPr>
          <p:cNvPr id="2" name="Rectangle 1">
            <a:extLst>
              <a:ext uri="{FF2B5EF4-FFF2-40B4-BE49-F238E27FC236}">
                <a16:creationId xmlns:a16="http://schemas.microsoft.com/office/drawing/2014/main" id="{EDC42940-4CC0-596A-5C39-A53D8977BAA7}"/>
              </a:ext>
            </a:extLst>
          </p:cNvPr>
          <p:cNvSpPr/>
          <p:nvPr/>
        </p:nvSpPr>
        <p:spPr>
          <a:xfrm>
            <a:off x="0" y="0"/>
            <a:ext cx="7207223" cy="6866982"/>
          </a:xfrm>
          <a:custGeom>
            <a:avLst/>
            <a:gdLst>
              <a:gd name="connsiteX0" fmla="*/ 0 w 7204048"/>
              <a:gd name="connsiteY0" fmla="*/ 0 h 6858000"/>
              <a:gd name="connsiteX1" fmla="*/ 7204048 w 7204048"/>
              <a:gd name="connsiteY1" fmla="*/ 0 h 6858000"/>
              <a:gd name="connsiteX2" fmla="*/ 7204048 w 7204048"/>
              <a:gd name="connsiteY2" fmla="*/ 6858000 h 6858000"/>
              <a:gd name="connsiteX3" fmla="*/ 0 w 7204048"/>
              <a:gd name="connsiteY3" fmla="*/ 6858000 h 6858000"/>
              <a:gd name="connsiteX4" fmla="*/ 0 w 7204048"/>
              <a:gd name="connsiteY4"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0 w 7204048"/>
              <a:gd name="connsiteY4" fmla="*/ 6858000 h 6858000"/>
              <a:gd name="connsiteX5" fmla="*/ 0 w 7204048"/>
              <a:gd name="connsiteY5"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0 w 7204048"/>
              <a:gd name="connsiteY5" fmla="*/ 6858000 h 6858000"/>
              <a:gd name="connsiteX6" fmla="*/ 0 w 7204048"/>
              <a:gd name="connsiteY6"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0 w 7204048"/>
              <a:gd name="connsiteY6" fmla="*/ 6858000 h 6858000"/>
              <a:gd name="connsiteX7" fmla="*/ 0 w 7204048"/>
              <a:gd name="connsiteY7"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3505194 w 7204048"/>
              <a:gd name="connsiteY5" fmla="*/ 6381750 h 6858000"/>
              <a:gd name="connsiteX6" fmla="*/ 2749544 w 7204048"/>
              <a:gd name="connsiteY6" fmla="*/ 6213475 h 6858000"/>
              <a:gd name="connsiteX7" fmla="*/ 1816094 w 7204048"/>
              <a:gd name="connsiteY7" fmla="*/ 6105525 h 6858000"/>
              <a:gd name="connsiteX8" fmla="*/ 0 w 7204048"/>
              <a:gd name="connsiteY8" fmla="*/ 6858000 h 6858000"/>
              <a:gd name="connsiteX9" fmla="*/ 0 w 7204048"/>
              <a:gd name="connsiteY9"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36994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07223" h="6858000">
                <a:moveTo>
                  <a:pt x="3175" y="0"/>
                </a:moveTo>
                <a:lnTo>
                  <a:pt x="7207223" y="0"/>
                </a:lnTo>
                <a:lnTo>
                  <a:pt x="7207223" y="6858000"/>
                </a:lnTo>
                <a:lnTo>
                  <a:pt x="4352919" y="6858000"/>
                </a:lnTo>
                <a:cubicBezTo>
                  <a:pt x="4245502" y="6710363"/>
                  <a:pt x="4274602" y="6743700"/>
                  <a:pt x="4203694" y="6683375"/>
                </a:cubicBezTo>
                <a:cubicBezTo>
                  <a:pt x="4132786" y="6629400"/>
                  <a:pt x="4060289" y="6589713"/>
                  <a:pt x="3936994" y="6534150"/>
                </a:cubicBezTo>
                <a:cubicBezTo>
                  <a:pt x="3878522" y="6503495"/>
                  <a:pt x="3820319" y="6482038"/>
                  <a:pt x="3750469" y="6456638"/>
                </a:cubicBezTo>
                <a:cubicBezTo>
                  <a:pt x="3680619" y="6431238"/>
                  <a:pt x="3691726" y="6429411"/>
                  <a:pt x="3508369" y="6381750"/>
                </a:cubicBezTo>
                <a:cubicBezTo>
                  <a:pt x="3325012" y="6334089"/>
                  <a:pt x="3041644" y="6265333"/>
                  <a:pt x="2752719" y="6213475"/>
                </a:cubicBezTo>
                <a:cubicBezTo>
                  <a:pt x="2509302" y="6175375"/>
                  <a:pt x="2281761" y="6134100"/>
                  <a:pt x="1879594" y="6099175"/>
                </a:cubicBezTo>
                <a:cubicBezTo>
                  <a:pt x="1607603" y="6073246"/>
                  <a:pt x="1510766" y="6067954"/>
                  <a:pt x="1327145" y="6054725"/>
                </a:cubicBezTo>
                <a:cubicBezTo>
                  <a:pt x="1143524" y="6041496"/>
                  <a:pt x="904340" y="6033029"/>
                  <a:pt x="717545" y="6026150"/>
                </a:cubicBezTo>
                <a:cubicBezTo>
                  <a:pt x="530750" y="6019271"/>
                  <a:pt x="639233" y="6017154"/>
                  <a:pt x="0" y="6016625"/>
                </a:cubicBezTo>
                <a:cubicBezTo>
                  <a:pt x="1058" y="4011083"/>
                  <a:pt x="2117" y="2005542"/>
                  <a:pt x="3175" y="0"/>
                </a:cubicBezTo>
                <a:close/>
              </a:path>
            </a:pathLst>
          </a:custGeom>
          <a:solidFill>
            <a:srgbClr val="003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6B9520D1-AF55-BA5A-8580-B257EEB9052F}"/>
              </a:ext>
            </a:extLst>
          </p:cNvPr>
          <p:cNvSpPr txBox="1"/>
          <p:nvPr/>
        </p:nvSpPr>
        <p:spPr>
          <a:xfrm>
            <a:off x="-69844" y="95393"/>
            <a:ext cx="6924675" cy="646185"/>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rtl="0" eaLnBrk="1" fontAlgn="auto" latinLnBrk="0" hangingPunct="1">
              <a:lnSpc>
                <a:spcPct val="100000"/>
              </a:lnSpc>
              <a:spcBef>
                <a:spcPts val="0"/>
              </a:spcBef>
              <a:spcAft>
                <a:spcPts val="0"/>
              </a:spcAft>
              <a:buClrTx/>
              <a:buSzTx/>
              <a:buFontTx/>
              <a:buNone/>
              <a:tabLst/>
              <a:defRPr/>
            </a:pPr>
            <a:r>
              <a:rPr kumimoji="0" lang="en-US" sz="3600" b="1" i="0" u="sng" strike="noStrike" kern="0" cap="none" spc="0" normalizeH="0" baseline="0" noProof="0" dirty="0">
                <a:ln>
                  <a:noFill/>
                </a:ln>
                <a:solidFill>
                  <a:srgbClr val="FFFFFF"/>
                </a:solidFill>
                <a:effectLst/>
                <a:uLnTx/>
                <a:uFillTx/>
                <a:latin typeface="Calibri" panose="020F0502020204030204"/>
                <a:ea typeface="+mn-ea"/>
                <a:cs typeface="+mn-cs"/>
              </a:rPr>
              <a:t>Purpose</a:t>
            </a:r>
            <a:endParaRPr kumimoji="0" lang="en-US" sz="3600" b="1"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7" name="Content Placeholder 2">
            <a:extLst>
              <a:ext uri="{FF2B5EF4-FFF2-40B4-BE49-F238E27FC236}">
                <a16:creationId xmlns:a16="http://schemas.microsoft.com/office/drawing/2014/main" id="{7A12D876-6A3C-538F-1A77-87F7B783D74A}"/>
              </a:ext>
            </a:extLst>
          </p:cNvPr>
          <p:cNvSpPr txBox="1">
            <a:spLocks/>
          </p:cNvSpPr>
          <p:nvPr/>
        </p:nvSpPr>
        <p:spPr>
          <a:xfrm>
            <a:off x="203802" y="2475137"/>
            <a:ext cx="6732959"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prstClr val="white"/>
              </a:buClr>
              <a:buSzTx/>
              <a:buFontTx/>
              <a:buNone/>
              <a:tabLst/>
              <a:defRPr/>
            </a:pPr>
            <a:r>
              <a:rPr kumimoji="0" lang="en-US" sz="3600" i="0" u="none" strike="noStrike" kern="1200" cap="none" spc="0" normalizeH="0" baseline="0" noProof="0" dirty="0">
                <a:ln>
                  <a:noFill/>
                </a:ln>
                <a:solidFill>
                  <a:prstClr val="white"/>
                </a:solidFill>
                <a:effectLst/>
                <a:uLnTx/>
                <a:uFillTx/>
                <a:latin typeface="Calibri" panose="020F0502020204030204"/>
                <a:ea typeface="+mn-ea"/>
                <a:cs typeface="+mn-cs"/>
              </a:rPr>
              <a:t>2024 was “business as usual”, which isn’t a bad thing after COVID </a:t>
            </a:r>
            <a:r>
              <a:rPr kumimoji="0" lang="en-US" sz="2800" i="0" u="none" strike="noStrike" kern="1200" cap="none" spc="0" normalizeH="0" baseline="0" noProof="0" dirty="0">
                <a:ln>
                  <a:noFill/>
                </a:ln>
                <a:solidFill>
                  <a:prstClr val="white"/>
                </a:solidFill>
                <a:effectLst/>
                <a:uLnTx/>
                <a:uFillTx/>
                <a:latin typeface="Calibri" panose="020F0502020204030204"/>
                <a:ea typeface="+mn-ea"/>
                <a:cs typeface="+mn-cs"/>
              </a:rPr>
              <a:t>(it just makes for a boring update!)</a:t>
            </a:r>
          </a:p>
          <a:p>
            <a:pPr marL="342900" marR="0" lvl="0" indent="-342900" algn="ctr"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400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ctr"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9D366703-CE2A-48CC-7EFA-0F6EC9A632A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6966" y="6156315"/>
            <a:ext cx="993775" cy="654858"/>
          </a:xfrm>
          <a:prstGeom prst="rect">
            <a:avLst/>
          </a:prstGeom>
        </p:spPr>
      </p:pic>
      <p:pic>
        <p:nvPicPr>
          <p:cNvPr id="12" name="Picture 11">
            <a:extLst>
              <a:ext uri="{FF2B5EF4-FFF2-40B4-BE49-F238E27FC236}">
                <a16:creationId xmlns:a16="http://schemas.microsoft.com/office/drawing/2014/main" id="{67C7E29E-BF9F-FCCD-4CD3-0201423A88B2}"/>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704840" y="6172451"/>
            <a:ext cx="1742486" cy="638722"/>
          </a:xfrm>
          <a:prstGeom prst="rect">
            <a:avLst/>
          </a:prstGeom>
        </p:spPr>
      </p:pic>
      <p:sp>
        <p:nvSpPr>
          <p:cNvPr id="13" name="Content Placeholder 2">
            <a:extLst>
              <a:ext uri="{FF2B5EF4-FFF2-40B4-BE49-F238E27FC236}">
                <a16:creationId xmlns:a16="http://schemas.microsoft.com/office/drawing/2014/main" id="{75476AC9-9EAF-FEF7-AD62-39C68EFFE6F3}"/>
              </a:ext>
            </a:extLst>
          </p:cNvPr>
          <p:cNvSpPr txBox="1">
            <a:spLocks/>
          </p:cNvSpPr>
          <p:nvPr/>
        </p:nvSpPr>
        <p:spPr>
          <a:xfrm>
            <a:off x="237131" y="1104092"/>
            <a:ext cx="6732959"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prstClr val="white"/>
              </a:buClr>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Note this will be a short presentations this year.</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descr="A picture containing nature&#10;&#10;Description automatically generated">
            <a:extLst>
              <a:ext uri="{FF2B5EF4-FFF2-40B4-BE49-F238E27FC236}">
                <a16:creationId xmlns:a16="http://schemas.microsoft.com/office/drawing/2014/main" id="{A4BA26E5-691F-5C16-5B28-49B2333C7B4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855220" y="1545996"/>
            <a:ext cx="4029959" cy="3897982"/>
          </a:xfrm>
          <a:prstGeom prst="rect">
            <a:avLst/>
          </a:prstGeom>
        </p:spPr>
      </p:pic>
      <p:sp>
        <p:nvSpPr>
          <p:cNvPr id="3" name="TextBox 2">
            <a:extLst>
              <a:ext uri="{FF2B5EF4-FFF2-40B4-BE49-F238E27FC236}">
                <a16:creationId xmlns:a16="http://schemas.microsoft.com/office/drawing/2014/main" id="{97920E3F-BA12-F92C-6A4C-B628594B283E}"/>
              </a:ext>
            </a:extLst>
          </p:cNvPr>
          <p:cNvSpPr txBox="1"/>
          <p:nvPr/>
        </p:nvSpPr>
        <p:spPr>
          <a:xfrm>
            <a:off x="1565260" y="4728682"/>
            <a:ext cx="4076700" cy="830997"/>
          </a:xfrm>
          <a:prstGeom prst="rect">
            <a:avLst/>
          </a:prstGeom>
          <a:solidFill>
            <a:schemeClr val="accent4">
              <a:lumMod val="20000"/>
              <a:lumOff val="80000"/>
            </a:schemeClr>
          </a:solidFill>
          <a:ln>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All data based on CD reports in GIS as of 12/31/24</a:t>
            </a:r>
            <a:endPar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4295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descr="A dirt road in the woods&#10;&#10;Description automatically generated with low confidence">
            <a:extLst>
              <a:ext uri="{FF2B5EF4-FFF2-40B4-BE49-F238E27FC236}">
                <a16:creationId xmlns:a16="http://schemas.microsoft.com/office/drawing/2014/main" id="{36B7B3A3-BD41-11BC-439B-0507233FD07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95999" y="0"/>
            <a:ext cx="6091343" cy="6800850"/>
          </a:xfrm>
          <a:prstGeom prst="rect">
            <a:avLst/>
          </a:prstGeom>
          <a:ln w="57150">
            <a:solidFill>
              <a:schemeClr val="tx1"/>
            </a:solidFill>
          </a:ln>
        </p:spPr>
      </p:pic>
      <p:sp>
        <p:nvSpPr>
          <p:cNvPr id="6" name="Rectangle 5">
            <a:extLst>
              <a:ext uri="{FF2B5EF4-FFF2-40B4-BE49-F238E27FC236}">
                <a16:creationId xmlns:a16="http://schemas.microsoft.com/office/drawing/2014/main" id="{A7006BB9-66C7-4574-93C3-2F62A2830FA5}"/>
              </a:ext>
            </a:extLst>
          </p:cNvPr>
          <p:cNvSpPr/>
          <p:nvPr/>
        </p:nvSpPr>
        <p:spPr>
          <a:xfrm>
            <a:off x="-1" y="5902198"/>
            <a:ext cx="4733926" cy="955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3926026" y="3214536"/>
            <a:ext cx="6857999" cy="428926"/>
          </a:xfrm>
          <a:prstGeom prst="rect">
            <a:avLst/>
          </a:prstGeom>
        </p:spPr>
      </p:pic>
      <p:sp>
        <p:nvSpPr>
          <p:cNvPr id="2" name="Rectangle 1">
            <a:extLst>
              <a:ext uri="{FF2B5EF4-FFF2-40B4-BE49-F238E27FC236}">
                <a16:creationId xmlns:a16="http://schemas.microsoft.com/office/drawing/2014/main" id="{BD622054-747D-4435-9C13-EA91DB55DD84}"/>
              </a:ext>
            </a:extLst>
          </p:cNvPr>
          <p:cNvSpPr/>
          <p:nvPr/>
        </p:nvSpPr>
        <p:spPr>
          <a:xfrm>
            <a:off x="0" y="0"/>
            <a:ext cx="7207223" cy="6866982"/>
          </a:xfrm>
          <a:custGeom>
            <a:avLst/>
            <a:gdLst>
              <a:gd name="connsiteX0" fmla="*/ 0 w 7204048"/>
              <a:gd name="connsiteY0" fmla="*/ 0 h 6858000"/>
              <a:gd name="connsiteX1" fmla="*/ 7204048 w 7204048"/>
              <a:gd name="connsiteY1" fmla="*/ 0 h 6858000"/>
              <a:gd name="connsiteX2" fmla="*/ 7204048 w 7204048"/>
              <a:gd name="connsiteY2" fmla="*/ 6858000 h 6858000"/>
              <a:gd name="connsiteX3" fmla="*/ 0 w 7204048"/>
              <a:gd name="connsiteY3" fmla="*/ 6858000 h 6858000"/>
              <a:gd name="connsiteX4" fmla="*/ 0 w 7204048"/>
              <a:gd name="connsiteY4"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0 w 7204048"/>
              <a:gd name="connsiteY4" fmla="*/ 6858000 h 6858000"/>
              <a:gd name="connsiteX5" fmla="*/ 0 w 7204048"/>
              <a:gd name="connsiteY5"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0 w 7204048"/>
              <a:gd name="connsiteY5" fmla="*/ 6858000 h 6858000"/>
              <a:gd name="connsiteX6" fmla="*/ 0 w 7204048"/>
              <a:gd name="connsiteY6"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0 w 7204048"/>
              <a:gd name="connsiteY6" fmla="*/ 6858000 h 6858000"/>
              <a:gd name="connsiteX7" fmla="*/ 0 w 7204048"/>
              <a:gd name="connsiteY7"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3505194 w 7204048"/>
              <a:gd name="connsiteY5" fmla="*/ 6381750 h 6858000"/>
              <a:gd name="connsiteX6" fmla="*/ 2749544 w 7204048"/>
              <a:gd name="connsiteY6" fmla="*/ 6213475 h 6858000"/>
              <a:gd name="connsiteX7" fmla="*/ 1816094 w 7204048"/>
              <a:gd name="connsiteY7" fmla="*/ 6105525 h 6858000"/>
              <a:gd name="connsiteX8" fmla="*/ 0 w 7204048"/>
              <a:gd name="connsiteY8" fmla="*/ 6858000 h 6858000"/>
              <a:gd name="connsiteX9" fmla="*/ 0 w 7204048"/>
              <a:gd name="connsiteY9"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36994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07223" h="6858000">
                <a:moveTo>
                  <a:pt x="3175" y="0"/>
                </a:moveTo>
                <a:lnTo>
                  <a:pt x="7207223" y="0"/>
                </a:lnTo>
                <a:lnTo>
                  <a:pt x="7207223" y="6858000"/>
                </a:lnTo>
                <a:lnTo>
                  <a:pt x="4352919" y="6858000"/>
                </a:lnTo>
                <a:cubicBezTo>
                  <a:pt x="4245502" y="6710363"/>
                  <a:pt x="4274602" y="6743700"/>
                  <a:pt x="4203694" y="6683375"/>
                </a:cubicBezTo>
                <a:cubicBezTo>
                  <a:pt x="4132786" y="6629400"/>
                  <a:pt x="4060289" y="6589713"/>
                  <a:pt x="3936994" y="6534150"/>
                </a:cubicBezTo>
                <a:cubicBezTo>
                  <a:pt x="3878522" y="6503495"/>
                  <a:pt x="3820319" y="6482038"/>
                  <a:pt x="3750469" y="6456638"/>
                </a:cubicBezTo>
                <a:cubicBezTo>
                  <a:pt x="3680619" y="6431238"/>
                  <a:pt x="3691726" y="6429411"/>
                  <a:pt x="3508369" y="6381750"/>
                </a:cubicBezTo>
                <a:cubicBezTo>
                  <a:pt x="3325012" y="6334089"/>
                  <a:pt x="3041644" y="6265333"/>
                  <a:pt x="2752719" y="6213475"/>
                </a:cubicBezTo>
                <a:cubicBezTo>
                  <a:pt x="2509302" y="6175375"/>
                  <a:pt x="2281761" y="6134100"/>
                  <a:pt x="1879594" y="6099175"/>
                </a:cubicBezTo>
                <a:cubicBezTo>
                  <a:pt x="1607603" y="6073246"/>
                  <a:pt x="1510766" y="6067954"/>
                  <a:pt x="1327145" y="6054725"/>
                </a:cubicBezTo>
                <a:cubicBezTo>
                  <a:pt x="1143524" y="6041496"/>
                  <a:pt x="904340" y="6033029"/>
                  <a:pt x="717545" y="6026150"/>
                </a:cubicBezTo>
                <a:cubicBezTo>
                  <a:pt x="530750" y="6019271"/>
                  <a:pt x="639233" y="6017154"/>
                  <a:pt x="0" y="6016625"/>
                </a:cubicBezTo>
                <a:cubicBezTo>
                  <a:pt x="1058" y="4011083"/>
                  <a:pt x="2117" y="2005542"/>
                  <a:pt x="3175" y="0"/>
                </a:cubicBezTo>
                <a:close/>
              </a:path>
            </a:pathLst>
          </a:custGeom>
          <a:solidFill>
            <a:srgbClr val="003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14" name="TextBox 13">
            <a:extLst>
              <a:ext uri="{FF2B5EF4-FFF2-40B4-BE49-F238E27FC236}">
                <a16:creationId xmlns:a16="http://schemas.microsoft.com/office/drawing/2014/main" id="{F9160325-254A-450A-A828-64F7BFAB86AB}"/>
              </a:ext>
            </a:extLst>
          </p:cNvPr>
          <p:cNvSpPr txBox="1"/>
          <p:nvPr/>
        </p:nvSpPr>
        <p:spPr>
          <a:xfrm>
            <a:off x="-69844" y="95393"/>
            <a:ext cx="6924675" cy="646185"/>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eaLnBrk="1" fontAlgn="auto" latinLnBrk="0" hangingPunct="1">
              <a:lnSpc>
                <a:spcPct val="100000"/>
              </a:lnSpc>
              <a:spcBef>
                <a:spcPts val="0"/>
              </a:spcBef>
              <a:spcAft>
                <a:spcPts val="0"/>
              </a:spcAft>
              <a:buClrTx/>
              <a:buSzTx/>
              <a:buFontTx/>
              <a:buNone/>
              <a:tabLst/>
              <a:defRPr/>
            </a:pPr>
            <a:r>
              <a:rPr kumimoji="0" lang="en-US" sz="3600" b="1" i="0" u="sng" strike="noStrike" kern="0" cap="none" spc="0" normalizeH="0" baseline="0" noProof="0" dirty="0">
                <a:ln>
                  <a:noFill/>
                </a:ln>
                <a:solidFill>
                  <a:srgbClr val="FFFFFF"/>
                </a:solidFill>
                <a:effectLst/>
                <a:uLnTx/>
                <a:uFillTx/>
              </a:rPr>
              <a:t>2024 Annual Summary Report</a:t>
            </a:r>
            <a:endParaRPr kumimoji="0" lang="en-US" sz="3600" b="1" i="0" u="none" strike="noStrike" kern="0" cap="none" spc="0" normalizeH="0" baseline="0" noProof="0" dirty="0">
              <a:ln>
                <a:noFill/>
              </a:ln>
              <a:solidFill>
                <a:srgbClr val="FFFFFF"/>
              </a:solidFill>
              <a:effectLst/>
              <a:uLnTx/>
              <a:uFillTx/>
            </a:endParaRPr>
          </a:p>
        </p:txBody>
      </p:sp>
      <p:sp>
        <p:nvSpPr>
          <p:cNvPr id="17" name="Content Placeholder 2">
            <a:extLst>
              <a:ext uri="{FF2B5EF4-FFF2-40B4-BE49-F238E27FC236}">
                <a16:creationId xmlns:a16="http://schemas.microsoft.com/office/drawing/2014/main" id="{C6AD2E0D-010C-4BD8-80EE-2FD4DB5C71E4}"/>
              </a:ext>
            </a:extLst>
          </p:cNvPr>
          <p:cNvSpPr txBox="1">
            <a:spLocks/>
          </p:cNvSpPr>
          <p:nvPr/>
        </p:nvSpPr>
        <p:spPr>
          <a:xfrm>
            <a:off x="286966" y="1083392"/>
            <a:ext cx="8560319"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r>
              <a:rPr kumimoji="0" lang="en-US" sz="3600" b="1" i="0" u="none" strike="noStrike" kern="1200" cap="none" spc="0" normalizeH="0" baseline="0" noProof="0" dirty="0">
                <a:ln>
                  <a:noFill/>
                </a:ln>
                <a:solidFill>
                  <a:srgbClr val="FFFF00"/>
                </a:solidFill>
                <a:effectLst/>
                <a:uLnTx/>
                <a:uFillTx/>
                <a:ea typeface="+mn-ea"/>
                <a:cs typeface="+mn-cs"/>
              </a:rPr>
              <a:t>Annual Report: Financial</a:t>
            </a: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endParaRPr lang="en-US" sz="3600" dirty="0">
              <a:solidFill>
                <a:srgbClr val="FFFF00"/>
              </a:solidFill>
            </a:endParaRP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r>
              <a:rPr kumimoji="0" lang="en-US" sz="3600" b="0" i="0" u="none" strike="noStrike" kern="1200" cap="none" spc="0" normalizeH="0" baseline="0" noProof="0" dirty="0">
                <a:ln>
                  <a:noFill/>
                </a:ln>
                <a:solidFill>
                  <a:schemeClr val="bg1"/>
                </a:solidFill>
                <a:effectLst/>
                <a:uLnTx/>
                <a:uFillTx/>
                <a:ea typeface="+mn-ea"/>
                <a:cs typeface="+mn-cs"/>
              </a:rPr>
              <a:t>Annual Report: Deliverables</a:t>
            </a: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endParaRPr lang="en-US" sz="3600" dirty="0">
              <a:solidFill>
                <a:schemeClr val="bg1"/>
              </a:solidFill>
            </a:endParaRP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r>
              <a:rPr lang="en-US" sz="3600" dirty="0">
                <a:solidFill>
                  <a:schemeClr val="bg1"/>
                </a:solidFill>
              </a:rPr>
              <a:t>Getting data for your CD</a:t>
            </a: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endParaRPr kumimoji="0" lang="en-US" sz="3600" b="0" i="0" u="none" strike="noStrike" kern="1200" cap="none" spc="0" normalizeH="0" baseline="0" noProof="0" dirty="0">
              <a:ln>
                <a:noFill/>
              </a:ln>
              <a:solidFill>
                <a:schemeClr val="bg1"/>
              </a:solidFill>
              <a:effectLst/>
              <a:uLnTx/>
              <a:uFillTx/>
              <a:ea typeface="+mn-ea"/>
              <a:cs typeface="+mn-cs"/>
            </a:endParaRPr>
          </a:p>
          <a:p>
            <a:pPr marL="0" marR="0" lvl="0" indent="0" algn="l" defTabSz="914400" rtl="0" eaLnBrk="1" fontAlgn="auto" latinLnBrk="0" hangingPunct="1">
              <a:lnSpc>
                <a:spcPct val="90000"/>
              </a:lnSpc>
              <a:spcBef>
                <a:spcPts val="1000"/>
              </a:spcBef>
              <a:spcAft>
                <a:spcPts val="0"/>
              </a:spcAft>
              <a:buClr>
                <a:schemeClr val="bg1"/>
              </a:buClr>
              <a:buSzTx/>
              <a:buNone/>
              <a:tabLst/>
              <a:defRPr/>
            </a:pPr>
            <a:endParaRPr kumimoji="0" lang="en-US" sz="3600" b="0" i="0" u="none" strike="noStrike" kern="1200" cap="none" spc="0" normalizeH="0" baseline="0" noProof="0" dirty="0">
              <a:ln>
                <a:noFill/>
              </a:ln>
              <a:solidFill>
                <a:schemeClr val="bg1"/>
              </a:solidFill>
              <a:effectLst/>
              <a:uLnTx/>
              <a:uFillTx/>
              <a:ea typeface="+mn-ea"/>
              <a:cs typeface="+mn-cs"/>
            </a:endParaRP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endParaRPr kumimoji="0" lang="en-US" sz="3600" b="0" i="0" u="none" strike="noStrike" kern="1200" cap="none" spc="0" normalizeH="0" baseline="0" noProof="0" dirty="0">
              <a:ln>
                <a:noFill/>
              </a:ln>
              <a:solidFill>
                <a:schemeClr val="bg1"/>
              </a:solidFill>
              <a:effectLst/>
              <a:uLnTx/>
              <a:uFillTx/>
              <a:ea typeface="+mn-ea"/>
              <a:cs typeface="+mn-cs"/>
            </a:endParaRPr>
          </a:p>
        </p:txBody>
      </p:sp>
      <p:pic>
        <p:nvPicPr>
          <p:cNvPr id="11" name="Picture 10">
            <a:extLst>
              <a:ext uri="{FF2B5EF4-FFF2-40B4-BE49-F238E27FC236}">
                <a16:creationId xmlns:a16="http://schemas.microsoft.com/office/drawing/2014/main" id="{814C4BBE-1946-4ACF-84F8-5934DA09E22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6966" y="6156315"/>
            <a:ext cx="993775" cy="654858"/>
          </a:xfrm>
          <a:prstGeom prst="rect">
            <a:avLst/>
          </a:prstGeom>
        </p:spPr>
      </p:pic>
      <p:pic>
        <p:nvPicPr>
          <p:cNvPr id="12" name="Picture 11">
            <a:extLst>
              <a:ext uri="{FF2B5EF4-FFF2-40B4-BE49-F238E27FC236}">
                <a16:creationId xmlns:a16="http://schemas.microsoft.com/office/drawing/2014/main" id="{03DF61E8-7390-47C7-B128-E956EDEEF1C6}"/>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704840" y="6172451"/>
            <a:ext cx="1742486" cy="638722"/>
          </a:xfrm>
          <a:prstGeom prst="rect">
            <a:avLst/>
          </a:prstGeom>
        </p:spPr>
      </p:pic>
    </p:spTree>
    <p:extLst>
      <p:ext uri="{BB962C8B-B14F-4D97-AF65-F5344CB8AC3E}">
        <p14:creationId xmlns:p14="http://schemas.microsoft.com/office/powerpoint/2010/main" val="2628675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D0AD82D6-2499-D8C9-308B-CE4490FA555D}"/>
            </a:ext>
          </a:extLst>
        </p:cNvPr>
        <p:cNvGrpSpPr/>
        <p:nvPr/>
      </p:nvGrpSpPr>
      <p:grpSpPr>
        <a:xfrm>
          <a:off x="0" y="0"/>
          <a:ext cx="0" cy="0"/>
          <a:chOff x="0" y="0"/>
          <a:chExt cx="0" cy="0"/>
        </a:xfrm>
      </p:grpSpPr>
      <p:pic>
        <p:nvPicPr>
          <p:cNvPr id="33" name="Picture 32">
            <a:extLst>
              <a:ext uri="{FF2B5EF4-FFF2-40B4-BE49-F238E27FC236}">
                <a16:creationId xmlns:a16="http://schemas.microsoft.com/office/drawing/2014/main" id="{50370917-82D7-A2B3-5BE2-9C2FC64A239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22" name="TextBox 21">
            <a:extLst>
              <a:ext uri="{FF2B5EF4-FFF2-40B4-BE49-F238E27FC236}">
                <a16:creationId xmlns:a16="http://schemas.microsoft.com/office/drawing/2014/main" id="{B0423611-5263-BB70-DBC4-EB22F8FE5CD1}"/>
              </a:ext>
            </a:extLst>
          </p:cNvPr>
          <p:cNvSpPr txBox="1"/>
          <p:nvPr/>
        </p:nvSpPr>
        <p:spPr>
          <a:xfrm>
            <a:off x="0" y="6261049"/>
            <a:ext cx="1466850" cy="584775"/>
          </a:xfrm>
          <a:prstGeom prst="rect">
            <a:avLst/>
          </a:prstGeom>
          <a:solidFill>
            <a:schemeClr val="accent4">
              <a:lumMod val="20000"/>
              <a:lumOff val="80000"/>
            </a:schemeClr>
          </a:solid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ASR data as of 12/31/2024</a:t>
            </a:r>
            <a:endParaRPr kumimoji="0" lang="en-US" sz="16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3" name="Title 1">
            <a:extLst>
              <a:ext uri="{FF2B5EF4-FFF2-40B4-BE49-F238E27FC236}">
                <a16:creationId xmlns:a16="http://schemas.microsoft.com/office/drawing/2014/main" id="{8CFE403C-FC12-DAEB-7CCD-8AF0E088084C}"/>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Financial</a:t>
            </a:r>
          </a:p>
        </p:txBody>
      </p:sp>
      <p:sp>
        <p:nvSpPr>
          <p:cNvPr id="15" name="Content Placeholder 2">
            <a:extLst>
              <a:ext uri="{FF2B5EF4-FFF2-40B4-BE49-F238E27FC236}">
                <a16:creationId xmlns:a16="http://schemas.microsoft.com/office/drawing/2014/main" id="{9B988A3B-5B43-A7F7-FDCC-513A2AB0317B}"/>
              </a:ext>
            </a:extLst>
          </p:cNvPr>
          <p:cNvSpPr txBox="1">
            <a:spLocks/>
          </p:cNvSpPr>
          <p:nvPr/>
        </p:nvSpPr>
        <p:spPr>
          <a:xfrm>
            <a:off x="272787" y="698426"/>
            <a:ext cx="8560319"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2024 was “business as usual”</a:t>
            </a:r>
          </a:p>
          <a:p>
            <a:pPr marL="52070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364 contracts complete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(230 DG, 134 LV)</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5F9DE059-9D48-60C5-C803-BF4749B535D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5427E43-2144-4E7D-5DA2-ECC9BDB8D032}"/>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19C25660-B373-E163-99A9-6A7FFFB9DF9C}"/>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pic>
        <p:nvPicPr>
          <p:cNvPr id="6" name="Picture 5">
            <a:extLst>
              <a:ext uri="{FF2B5EF4-FFF2-40B4-BE49-F238E27FC236}">
                <a16:creationId xmlns:a16="http://schemas.microsoft.com/office/drawing/2014/main" id="{5D4115AF-D9FB-207E-1CAE-9E26676AABD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63303" y="-2778"/>
            <a:ext cx="5328698" cy="34891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a:extLst>
              <a:ext uri="{FF2B5EF4-FFF2-40B4-BE49-F238E27FC236}">
                <a16:creationId xmlns:a16="http://schemas.microsoft.com/office/drawing/2014/main" id="{CDC89E25-1521-3314-52DB-90865D567333}"/>
              </a:ext>
            </a:extLst>
          </p:cNvPr>
          <p:cNvSpPr txBox="1"/>
          <p:nvPr/>
        </p:nvSpPr>
        <p:spPr>
          <a:xfrm>
            <a:off x="10084890" y="994303"/>
            <a:ext cx="162813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Dirt and Gravel</a:t>
            </a:r>
          </a:p>
        </p:txBody>
      </p:sp>
      <p:sp>
        <p:nvSpPr>
          <p:cNvPr id="14" name="TextBox 13">
            <a:extLst>
              <a:ext uri="{FF2B5EF4-FFF2-40B4-BE49-F238E27FC236}">
                <a16:creationId xmlns:a16="http://schemas.microsoft.com/office/drawing/2014/main" id="{41DFE112-C578-1AEC-9643-F337D30B6024}"/>
              </a:ext>
            </a:extLst>
          </p:cNvPr>
          <p:cNvSpPr txBox="1"/>
          <p:nvPr/>
        </p:nvSpPr>
        <p:spPr>
          <a:xfrm rot="21317504">
            <a:off x="10006753" y="1922301"/>
            <a:ext cx="200708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Paved Low-Volume</a:t>
            </a:r>
          </a:p>
        </p:txBody>
      </p:sp>
      <p:cxnSp>
        <p:nvCxnSpPr>
          <p:cNvPr id="3" name="Straight Arrow Connector 2">
            <a:extLst>
              <a:ext uri="{FF2B5EF4-FFF2-40B4-BE49-F238E27FC236}">
                <a16:creationId xmlns:a16="http://schemas.microsoft.com/office/drawing/2014/main" id="{87DDD066-988E-0BB8-47DF-744D18EA6549}"/>
              </a:ext>
            </a:extLst>
          </p:cNvPr>
          <p:cNvCxnSpPr>
            <a:cxnSpLocks/>
          </p:cNvCxnSpPr>
          <p:nvPr/>
        </p:nvCxnSpPr>
        <p:spPr>
          <a:xfrm>
            <a:off x="6175458" y="1481631"/>
            <a:ext cx="941433" cy="0"/>
          </a:xfrm>
          <a:prstGeom prst="straightConnector1">
            <a:avLst/>
          </a:prstGeom>
          <a:ln w="57150">
            <a:solidFill>
              <a:schemeClr val="tx1"/>
            </a:solidFill>
            <a:tailEnd type="triangle"/>
          </a:ln>
          <a:effectLst>
            <a:glow rad="50800">
              <a:schemeClr val="bg1"/>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8784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CBFCAFFA-D306-39D9-CE70-268B155FADCE}"/>
            </a:ext>
          </a:extLst>
        </p:cNvPr>
        <p:cNvGrpSpPr/>
        <p:nvPr/>
      </p:nvGrpSpPr>
      <p:grpSpPr>
        <a:xfrm>
          <a:off x="0" y="0"/>
          <a:ext cx="0" cy="0"/>
          <a:chOff x="0" y="0"/>
          <a:chExt cx="0" cy="0"/>
        </a:xfrm>
      </p:grpSpPr>
      <p:pic>
        <p:nvPicPr>
          <p:cNvPr id="33" name="Picture 32">
            <a:extLst>
              <a:ext uri="{FF2B5EF4-FFF2-40B4-BE49-F238E27FC236}">
                <a16:creationId xmlns:a16="http://schemas.microsoft.com/office/drawing/2014/main" id="{44F2CA47-885B-0853-0FCB-3DCA6733121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6" name="Footer Placeholder 4">
            <a:extLst>
              <a:ext uri="{FF2B5EF4-FFF2-40B4-BE49-F238E27FC236}">
                <a16:creationId xmlns:a16="http://schemas.microsoft.com/office/drawing/2014/main" id="{617FB6F7-DFBD-7ABA-52FA-5C2DF3A743ED}"/>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sp>
        <p:nvSpPr>
          <p:cNvPr id="22" name="TextBox 21">
            <a:extLst>
              <a:ext uri="{FF2B5EF4-FFF2-40B4-BE49-F238E27FC236}">
                <a16:creationId xmlns:a16="http://schemas.microsoft.com/office/drawing/2014/main" id="{688A0117-D5DD-F04C-8BE2-7882130CC0B1}"/>
              </a:ext>
            </a:extLst>
          </p:cNvPr>
          <p:cNvSpPr txBox="1"/>
          <p:nvPr/>
        </p:nvSpPr>
        <p:spPr>
          <a:xfrm>
            <a:off x="0" y="6261049"/>
            <a:ext cx="1466850" cy="584775"/>
          </a:xfrm>
          <a:prstGeom prst="rect">
            <a:avLst/>
          </a:prstGeom>
          <a:solidFill>
            <a:schemeClr val="accent4">
              <a:lumMod val="20000"/>
              <a:lumOff val="80000"/>
            </a:schemeClr>
          </a:solid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ASR data as of 12/31/2024</a:t>
            </a:r>
            <a:endParaRPr kumimoji="0" lang="en-US" sz="16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3" name="Title 1">
            <a:extLst>
              <a:ext uri="{FF2B5EF4-FFF2-40B4-BE49-F238E27FC236}">
                <a16:creationId xmlns:a16="http://schemas.microsoft.com/office/drawing/2014/main" id="{DAA3745E-4AA0-AD0F-7F21-5F0D93DC520B}"/>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Financial</a:t>
            </a:r>
          </a:p>
        </p:txBody>
      </p:sp>
      <p:sp>
        <p:nvSpPr>
          <p:cNvPr id="15" name="Content Placeholder 2">
            <a:extLst>
              <a:ext uri="{FF2B5EF4-FFF2-40B4-BE49-F238E27FC236}">
                <a16:creationId xmlns:a16="http://schemas.microsoft.com/office/drawing/2014/main" id="{3A2537DE-42ED-6904-9280-C2751997F039}"/>
              </a:ext>
            </a:extLst>
          </p:cNvPr>
          <p:cNvSpPr txBox="1">
            <a:spLocks/>
          </p:cNvSpPr>
          <p:nvPr/>
        </p:nvSpPr>
        <p:spPr>
          <a:xfrm>
            <a:off x="272787" y="698426"/>
            <a:ext cx="8560319"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2024 was “business as usual”</a:t>
            </a:r>
          </a:p>
          <a:p>
            <a:pPr marL="52070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364 contracts complete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(230 DG, 134 LV)</a:t>
            </a:r>
          </a:p>
          <a:p>
            <a:pPr marL="52070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$25.5M spent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($17.9M DG, $7.6M LV)</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769441B8-4490-FDC0-3217-A6B3C19A695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ACEB6792-764B-37D4-2A5C-AA8A24F38346}"/>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71E6CA8C-FD62-89C4-EA13-1A769A3EDB7C}"/>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pic>
        <p:nvPicPr>
          <p:cNvPr id="6" name="Picture 5">
            <a:extLst>
              <a:ext uri="{FF2B5EF4-FFF2-40B4-BE49-F238E27FC236}">
                <a16:creationId xmlns:a16="http://schemas.microsoft.com/office/drawing/2014/main" id="{0E30CEEF-ABD4-9388-6159-EFF11CC153A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63303" y="-2778"/>
            <a:ext cx="5328698" cy="34891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a:extLst>
              <a:ext uri="{FF2B5EF4-FFF2-40B4-BE49-F238E27FC236}">
                <a16:creationId xmlns:a16="http://schemas.microsoft.com/office/drawing/2014/main" id="{35BDC4A0-8455-B2E7-00BB-EE0F1961D6D4}"/>
              </a:ext>
            </a:extLst>
          </p:cNvPr>
          <p:cNvSpPr txBox="1"/>
          <p:nvPr/>
        </p:nvSpPr>
        <p:spPr>
          <a:xfrm>
            <a:off x="10084890" y="994303"/>
            <a:ext cx="162813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Dirt and Gravel</a:t>
            </a:r>
          </a:p>
        </p:txBody>
      </p:sp>
      <p:sp>
        <p:nvSpPr>
          <p:cNvPr id="14" name="TextBox 13">
            <a:extLst>
              <a:ext uri="{FF2B5EF4-FFF2-40B4-BE49-F238E27FC236}">
                <a16:creationId xmlns:a16="http://schemas.microsoft.com/office/drawing/2014/main" id="{3B34BF49-A923-BB6A-F4EB-52F768DC0279}"/>
              </a:ext>
            </a:extLst>
          </p:cNvPr>
          <p:cNvSpPr txBox="1"/>
          <p:nvPr/>
        </p:nvSpPr>
        <p:spPr>
          <a:xfrm rot="21317504">
            <a:off x="10006753" y="1922301"/>
            <a:ext cx="200708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Paved Low-Volume</a:t>
            </a:r>
          </a:p>
        </p:txBody>
      </p:sp>
      <p:pic>
        <p:nvPicPr>
          <p:cNvPr id="8" name="Picture 7">
            <a:extLst>
              <a:ext uri="{FF2B5EF4-FFF2-40B4-BE49-F238E27FC236}">
                <a16:creationId xmlns:a16="http://schemas.microsoft.com/office/drawing/2014/main" id="{9817C7F4-9811-7E40-5B61-A8A6530884C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863303" y="3429000"/>
            <a:ext cx="5328698"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a:extLst>
              <a:ext uri="{FF2B5EF4-FFF2-40B4-BE49-F238E27FC236}">
                <a16:creationId xmlns:a16="http://schemas.microsoft.com/office/drawing/2014/main" id="{C0E9C684-0787-6751-86D0-FFB9A9252400}"/>
              </a:ext>
            </a:extLst>
          </p:cNvPr>
          <p:cNvSpPr txBox="1"/>
          <p:nvPr/>
        </p:nvSpPr>
        <p:spPr>
          <a:xfrm>
            <a:off x="10196228" y="4016094"/>
            <a:ext cx="162813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Dirt and Gravel</a:t>
            </a:r>
          </a:p>
        </p:txBody>
      </p:sp>
      <p:sp>
        <p:nvSpPr>
          <p:cNvPr id="10" name="TextBox 9">
            <a:extLst>
              <a:ext uri="{FF2B5EF4-FFF2-40B4-BE49-F238E27FC236}">
                <a16:creationId xmlns:a16="http://schemas.microsoft.com/office/drawing/2014/main" id="{52662C59-5E8C-52C1-0DFD-9BB70465429B}"/>
              </a:ext>
            </a:extLst>
          </p:cNvPr>
          <p:cNvSpPr txBox="1"/>
          <p:nvPr/>
        </p:nvSpPr>
        <p:spPr>
          <a:xfrm rot="21317504">
            <a:off x="9895414" y="5366272"/>
            <a:ext cx="200708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Paved Low-Volume</a:t>
            </a:r>
          </a:p>
        </p:txBody>
      </p:sp>
      <p:cxnSp>
        <p:nvCxnSpPr>
          <p:cNvPr id="11" name="Straight Connector 10">
            <a:extLst>
              <a:ext uri="{FF2B5EF4-FFF2-40B4-BE49-F238E27FC236}">
                <a16:creationId xmlns:a16="http://schemas.microsoft.com/office/drawing/2014/main" id="{CA9880BD-5B26-66CA-B251-8B70DA0979F4}"/>
              </a:ext>
            </a:extLst>
          </p:cNvPr>
          <p:cNvCxnSpPr>
            <a:cxnSpLocks/>
          </p:cNvCxnSpPr>
          <p:nvPr/>
        </p:nvCxnSpPr>
        <p:spPr>
          <a:xfrm>
            <a:off x="7616825" y="4657078"/>
            <a:ext cx="4360949"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B23A648-3C1B-2D3E-1A76-70B5773C06F9}"/>
              </a:ext>
            </a:extLst>
          </p:cNvPr>
          <p:cNvCxnSpPr>
            <a:cxnSpLocks/>
          </p:cNvCxnSpPr>
          <p:nvPr/>
        </p:nvCxnSpPr>
        <p:spPr>
          <a:xfrm>
            <a:off x="7566025" y="5717772"/>
            <a:ext cx="4360949"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 name="Straight Arrow Connector 1">
            <a:extLst>
              <a:ext uri="{FF2B5EF4-FFF2-40B4-BE49-F238E27FC236}">
                <a16:creationId xmlns:a16="http://schemas.microsoft.com/office/drawing/2014/main" id="{EB683875-5D40-FB57-54B2-567205C8AA44}"/>
              </a:ext>
            </a:extLst>
          </p:cNvPr>
          <p:cNvCxnSpPr>
            <a:cxnSpLocks/>
          </p:cNvCxnSpPr>
          <p:nvPr/>
        </p:nvCxnSpPr>
        <p:spPr>
          <a:xfrm>
            <a:off x="5400675" y="1967257"/>
            <a:ext cx="1771650" cy="1699868"/>
          </a:xfrm>
          <a:prstGeom prst="straightConnector1">
            <a:avLst/>
          </a:prstGeom>
          <a:ln w="57150">
            <a:solidFill>
              <a:schemeClr val="tx1"/>
            </a:solidFill>
            <a:tailEnd type="triangle"/>
          </a:ln>
          <a:effectLst>
            <a:glow rad="50800">
              <a:schemeClr val="bg1"/>
            </a:glow>
          </a:effectLst>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1DBA9629-B782-9FD3-34C3-F121EA0E0C39}"/>
              </a:ext>
            </a:extLst>
          </p:cNvPr>
          <p:cNvCxnSpPr>
            <a:cxnSpLocks/>
          </p:cNvCxnSpPr>
          <p:nvPr/>
        </p:nvCxnSpPr>
        <p:spPr>
          <a:xfrm>
            <a:off x="6175458" y="1481631"/>
            <a:ext cx="941433" cy="0"/>
          </a:xfrm>
          <a:prstGeom prst="straightConnector1">
            <a:avLst/>
          </a:prstGeom>
          <a:ln w="57150">
            <a:solidFill>
              <a:schemeClr val="tx1"/>
            </a:solidFill>
            <a:tailEnd type="triangle"/>
          </a:ln>
          <a:effectLst>
            <a:glow rad="50800">
              <a:schemeClr val="bg1"/>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3432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E0132E04-3BA3-F513-F96E-830F98B13560}"/>
            </a:ext>
          </a:extLst>
        </p:cNvPr>
        <p:cNvGrpSpPr/>
        <p:nvPr/>
      </p:nvGrpSpPr>
      <p:grpSpPr>
        <a:xfrm>
          <a:off x="0" y="0"/>
          <a:ext cx="0" cy="0"/>
          <a:chOff x="0" y="0"/>
          <a:chExt cx="0" cy="0"/>
        </a:xfrm>
      </p:grpSpPr>
      <p:pic>
        <p:nvPicPr>
          <p:cNvPr id="33" name="Picture 32">
            <a:extLst>
              <a:ext uri="{FF2B5EF4-FFF2-40B4-BE49-F238E27FC236}">
                <a16:creationId xmlns:a16="http://schemas.microsoft.com/office/drawing/2014/main" id="{4B680764-B5CA-BC20-B296-EEC0CF9222F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6" name="Footer Placeholder 4">
            <a:extLst>
              <a:ext uri="{FF2B5EF4-FFF2-40B4-BE49-F238E27FC236}">
                <a16:creationId xmlns:a16="http://schemas.microsoft.com/office/drawing/2014/main" id="{953D08FF-CAED-8D5D-4903-3190DBB3A81D}"/>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sp>
        <p:nvSpPr>
          <p:cNvPr id="22" name="TextBox 21">
            <a:extLst>
              <a:ext uri="{FF2B5EF4-FFF2-40B4-BE49-F238E27FC236}">
                <a16:creationId xmlns:a16="http://schemas.microsoft.com/office/drawing/2014/main" id="{71A0A0CF-B85B-955E-C71F-04C242B39D9A}"/>
              </a:ext>
            </a:extLst>
          </p:cNvPr>
          <p:cNvSpPr txBox="1"/>
          <p:nvPr/>
        </p:nvSpPr>
        <p:spPr>
          <a:xfrm>
            <a:off x="0" y="6261049"/>
            <a:ext cx="1466850" cy="584775"/>
          </a:xfrm>
          <a:prstGeom prst="rect">
            <a:avLst/>
          </a:prstGeom>
          <a:solidFill>
            <a:schemeClr val="accent4">
              <a:lumMod val="20000"/>
              <a:lumOff val="80000"/>
            </a:schemeClr>
          </a:solid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ASR data as of 12/31/2024</a:t>
            </a:r>
            <a:endParaRPr kumimoji="0" lang="en-US" sz="16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3" name="Title 1">
            <a:extLst>
              <a:ext uri="{FF2B5EF4-FFF2-40B4-BE49-F238E27FC236}">
                <a16:creationId xmlns:a16="http://schemas.microsoft.com/office/drawing/2014/main" id="{A75921AA-5532-C1F8-C6A8-BFA616744B23}"/>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FAF49"/>
                </a:solidFill>
                <a:effectLst/>
                <a:uLnTx/>
                <a:uFillTx/>
                <a:latin typeface="Calibri" panose="020F0502020204030204"/>
                <a:ea typeface="+mj-ea"/>
                <a:cs typeface="+mj-cs"/>
              </a:rPr>
              <a:t>Annual Summary Report: Financial</a:t>
            </a:r>
          </a:p>
        </p:txBody>
      </p:sp>
      <p:sp>
        <p:nvSpPr>
          <p:cNvPr id="15" name="Content Placeholder 2">
            <a:extLst>
              <a:ext uri="{FF2B5EF4-FFF2-40B4-BE49-F238E27FC236}">
                <a16:creationId xmlns:a16="http://schemas.microsoft.com/office/drawing/2014/main" id="{F372B88A-F6CD-0A82-35D6-CCC7E2D457A1}"/>
              </a:ext>
            </a:extLst>
          </p:cNvPr>
          <p:cNvSpPr txBox="1">
            <a:spLocks/>
          </p:cNvSpPr>
          <p:nvPr/>
        </p:nvSpPr>
        <p:spPr>
          <a:xfrm>
            <a:off x="272787" y="698426"/>
            <a:ext cx="8560319"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3">
                  <a:extLst>
                    <a:ext uri="{96DAC541-7B7A-43D3-8B79-37D633B846F1}">
                      <asvg:svgBlip xmlns:asvg="http://schemas.microsoft.com/office/drawing/2016/SVG/main" r:embed="rId4"/>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2024 was “business as usual”</a:t>
            </a:r>
          </a:p>
          <a:p>
            <a:pPr marL="52070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364 contracts complete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(230 DG, 134 LV)</a:t>
            </a:r>
          </a:p>
          <a:p>
            <a:pPr marL="52070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$25.5M spent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($17.9M DG, $7.6M LV)</a:t>
            </a:r>
          </a:p>
          <a:p>
            <a:pPr marL="52070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36% In-kind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($9M in 2024)</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71B3E4A1-3D4B-7EF6-FA59-E9F2405F6B7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1E01965B-9976-FB28-25E2-7A5BED1BB53A}"/>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72C69427-C6A9-E362-358E-68623B06C094}"/>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pic>
        <p:nvPicPr>
          <p:cNvPr id="6" name="Picture 5">
            <a:extLst>
              <a:ext uri="{FF2B5EF4-FFF2-40B4-BE49-F238E27FC236}">
                <a16:creationId xmlns:a16="http://schemas.microsoft.com/office/drawing/2014/main" id="{A8226AB7-2BAE-1B48-B46D-D90F9D3E820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63303" y="-2778"/>
            <a:ext cx="5328698" cy="34891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a:extLst>
              <a:ext uri="{FF2B5EF4-FFF2-40B4-BE49-F238E27FC236}">
                <a16:creationId xmlns:a16="http://schemas.microsoft.com/office/drawing/2014/main" id="{E8D90F1D-F6B9-CAFC-E216-B8230CFCC62C}"/>
              </a:ext>
            </a:extLst>
          </p:cNvPr>
          <p:cNvSpPr txBox="1"/>
          <p:nvPr/>
        </p:nvSpPr>
        <p:spPr>
          <a:xfrm>
            <a:off x="10084890" y="994303"/>
            <a:ext cx="162813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Dirt and Gravel</a:t>
            </a:r>
          </a:p>
        </p:txBody>
      </p:sp>
      <p:sp>
        <p:nvSpPr>
          <p:cNvPr id="14" name="TextBox 13">
            <a:extLst>
              <a:ext uri="{FF2B5EF4-FFF2-40B4-BE49-F238E27FC236}">
                <a16:creationId xmlns:a16="http://schemas.microsoft.com/office/drawing/2014/main" id="{B1F418EC-08CB-A290-3AF8-12CB3E0A5134}"/>
              </a:ext>
            </a:extLst>
          </p:cNvPr>
          <p:cNvSpPr txBox="1"/>
          <p:nvPr/>
        </p:nvSpPr>
        <p:spPr>
          <a:xfrm rot="21317504">
            <a:off x="10006753" y="1922301"/>
            <a:ext cx="200708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Paved Low-Volume</a:t>
            </a:r>
          </a:p>
        </p:txBody>
      </p:sp>
      <p:pic>
        <p:nvPicPr>
          <p:cNvPr id="8" name="Picture 7">
            <a:extLst>
              <a:ext uri="{FF2B5EF4-FFF2-40B4-BE49-F238E27FC236}">
                <a16:creationId xmlns:a16="http://schemas.microsoft.com/office/drawing/2014/main" id="{94C3A9D0-E5E8-7ACC-B36F-40CD9BB251C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863303" y="3429000"/>
            <a:ext cx="5328698"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a:extLst>
              <a:ext uri="{FF2B5EF4-FFF2-40B4-BE49-F238E27FC236}">
                <a16:creationId xmlns:a16="http://schemas.microsoft.com/office/drawing/2014/main" id="{166B71E1-8E9C-94C0-4CC8-E36B0565507A}"/>
              </a:ext>
            </a:extLst>
          </p:cNvPr>
          <p:cNvSpPr txBox="1"/>
          <p:nvPr/>
        </p:nvSpPr>
        <p:spPr>
          <a:xfrm>
            <a:off x="10196228" y="4016094"/>
            <a:ext cx="162813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Dirt and Gravel</a:t>
            </a:r>
          </a:p>
        </p:txBody>
      </p:sp>
      <p:sp>
        <p:nvSpPr>
          <p:cNvPr id="10" name="TextBox 9">
            <a:extLst>
              <a:ext uri="{FF2B5EF4-FFF2-40B4-BE49-F238E27FC236}">
                <a16:creationId xmlns:a16="http://schemas.microsoft.com/office/drawing/2014/main" id="{33064103-3CE5-66EB-A04D-78F2139C01AD}"/>
              </a:ext>
            </a:extLst>
          </p:cNvPr>
          <p:cNvSpPr txBox="1"/>
          <p:nvPr/>
        </p:nvSpPr>
        <p:spPr>
          <a:xfrm rot="21317504">
            <a:off x="9895414" y="5366272"/>
            <a:ext cx="200708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Paved Low-Volume</a:t>
            </a:r>
          </a:p>
        </p:txBody>
      </p:sp>
      <p:cxnSp>
        <p:nvCxnSpPr>
          <p:cNvPr id="11" name="Straight Connector 10">
            <a:extLst>
              <a:ext uri="{FF2B5EF4-FFF2-40B4-BE49-F238E27FC236}">
                <a16:creationId xmlns:a16="http://schemas.microsoft.com/office/drawing/2014/main" id="{12107B65-C9AD-071B-A2DA-777CDD40AFAE}"/>
              </a:ext>
            </a:extLst>
          </p:cNvPr>
          <p:cNvCxnSpPr>
            <a:cxnSpLocks/>
          </p:cNvCxnSpPr>
          <p:nvPr/>
        </p:nvCxnSpPr>
        <p:spPr>
          <a:xfrm>
            <a:off x="7616825" y="4657078"/>
            <a:ext cx="4360949"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C826C4C-3D52-1CDB-717C-8094B68964B9}"/>
              </a:ext>
            </a:extLst>
          </p:cNvPr>
          <p:cNvCxnSpPr>
            <a:cxnSpLocks/>
          </p:cNvCxnSpPr>
          <p:nvPr/>
        </p:nvCxnSpPr>
        <p:spPr>
          <a:xfrm>
            <a:off x="7566025" y="5717772"/>
            <a:ext cx="4360949"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0E4AD342-70B2-864D-DF16-9A858E22F41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518207" y="3429000"/>
            <a:ext cx="5263891"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2" name="TextBox 31">
            <a:extLst>
              <a:ext uri="{FF2B5EF4-FFF2-40B4-BE49-F238E27FC236}">
                <a16:creationId xmlns:a16="http://schemas.microsoft.com/office/drawing/2014/main" id="{205C43ED-D865-AE3C-E2CE-0593F1B40413}"/>
              </a:ext>
            </a:extLst>
          </p:cNvPr>
          <p:cNvSpPr txBox="1"/>
          <p:nvPr/>
        </p:nvSpPr>
        <p:spPr>
          <a:xfrm>
            <a:off x="3504408" y="5790242"/>
            <a:ext cx="162813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Dirt and Gravel</a:t>
            </a:r>
          </a:p>
        </p:txBody>
      </p:sp>
      <p:sp>
        <p:nvSpPr>
          <p:cNvPr id="34" name="TextBox 33">
            <a:extLst>
              <a:ext uri="{FF2B5EF4-FFF2-40B4-BE49-F238E27FC236}">
                <a16:creationId xmlns:a16="http://schemas.microsoft.com/office/drawing/2014/main" id="{275497C5-0974-FED7-C590-B2B0CE565EC7}"/>
              </a:ext>
            </a:extLst>
          </p:cNvPr>
          <p:cNvSpPr txBox="1"/>
          <p:nvPr/>
        </p:nvSpPr>
        <p:spPr>
          <a:xfrm>
            <a:off x="3125458" y="4572383"/>
            <a:ext cx="200708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Paved Low-Volume</a:t>
            </a:r>
          </a:p>
        </p:txBody>
      </p:sp>
      <p:sp>
        <p:nvSpPr>
          <p:cNvPr id="35" name="TextBox 34">
            <a:extLst>
              <a:ext uri="{FF2B5EF4-FFF2-40B4-BE49-F238E27FC236}">
                <a16:creationId xmlns:a16="http://schemas.microsoft.com/office/drawing/2014/main" id="{53A2B103-ECF2-17EF-07AC-C3E01F31B9AB}"/>
              </a:ext>
            </a:extLst>
          </p:cNvPr>
          <p:cNvSpPr txBox="1"/>
          <p:nvPr/>
        </p:nvSpPr>
        <p:spPr>
          <a:xfrm>
            <a:off x="2962849" y="5296692"/>
            <a:ext cx="108311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DGLVR Total</a:t>
            </a:r>
          </a:p>
        </p:txBody>
      </p:sp>
      <p:cxnSp>
        <p:nvCxnSpPr>
          <p:cNvPr id="2" name="Straight Arrow Connector 1">
            <a:extLst>
              <a:ext uri="{FF2B5EF4-FFF2-40B4-BE49-F238E27FC236}">
                <a16:creationId xmlns:a16="http://schemas.microsoft.com/office/drawing/2014/main" id="{931F2D29-1058-F30D-6521-5287A26FA0DE}"/>
              </a:ext>
            </a:extLst>
          </p:cNvPr>
          <p:cNvCxnSpPr>
            <a:cxnSpLocks/>
          </p:cNvCxnSpPr>
          <p:nvPr/>
        </p:nvCxnSpPr>
        <p:spPr>
          <a:xfrm>
            <a:off x="1666875" y="2601696"/>
            <a:ext cx="704850" cy="1065429"/>
          </a:xfrm>
          <a:prstGeom prst="straightConnector1">
            <a:avLst/>
          </a:prstGeom>
          <a:ln w="57150">
            <a:solidFill>
              <a:schemeClr val="tx1"/>
            </a:solidFill>
            <a:tailEnd type="triangle"/>
          </a:ln>
          <a:effectLst>
            <a:glow rad="50800">
              <a:schemeClr val="bg1"/>
            </a:glow>
          </a:effectLst>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2A722313-0821-6CB5-75DD-22602168116C}"/>
              </a:ext>
            </a:extLst>
          </p:cNvPr>
          <p:cNvCxnSpPr>
            <a:cxnSpLocks/>
          </p:cNvCxnSpPr>
          <p:nvPr/>
        </p:nvCxnSpPr>
        <p:spPr>
          <a:xfrm>
            <a:off x="5400675" y="1967257"/>
            <a:ext cx="1771650" cy="1699868"/>
          </a:xfrm>
          <a:prstGeom prst="straightConnector1">
            <a:avLst/>
          </a:prstGeom>
          <a:ln w="57150">
            <a:solidFill>
              <a:schemeClr val="tx1"/>
            </a:solidFill>
            <a:tailEnd type="triangle"/>
          </a:ln>
          <a:effectLst>
            <a:glow rad="50800">
              <a:schemeClr val="bg1"/>
            </a:glow>
          </a:effectLst>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DF6941E-A984-243E-BA7C-B162A3C309A3}"/>
              </a:ext>
            </a:extLst>
          </p:cNvPr>
          <p:cNvCxnSpPr>
            <a:cxnSpLocks/>
          </p:cNvCxnSpPr>
          <p:nvPr/>
        </p:nvCxnSpPr>
        <p:spPr>
          <a:xfrm>
            <a:off x="6175458" y="1481631"/>
            <a:ext cx="941433" cy="0"/>
          </a:xfrm>
          <a:prstGeom prst="straightConnector1">
            <a:avLst/>
          </a:prstGeom>
          <a:ln w="57150">
            <a:solidFill>
              <a:schemeClr val="tx1"/>
            </a:solidFill>
            <a:tailEnd type="triangle"/>
          </a:ln>
          <a:effectLst>
            <a:glow rad="50800">
              <a:schemeClr val="bg1"/>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52288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7572</TotalTime>
  <Words>1217</Words>
  <Application>Microsoft Office PowerPoint</Application>
  <PresentationFormat>Widescreen</PresentationFormat>
  <Paragraphs>210</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Gill Sans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Bloser 2</dc:creator>
  <cp:lastModifiedBy>Corradini, Kenneth Joseph</cp:lastModifiedBy>
  <cp:revision>150</cp:revision>
  <dcterms:created xsi:type="dcterms:W3CDTF">2021-03-01T14:22:30Z</dcterms:created>
  <dcterms:modified xsi:type="dcterms:W3CDTF">2025-03-06T14:31:41Z</dcterms:modified>
</cp:coreProperties>
</file>