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2"/>
  </p:notesMasterIdLst>
  <p:handoutMasterIdLst>
    <p:handoutMasterId r:id="rId33"/>
  </p:handoutMasterIdLst>
  <p:sldIdLst>
    <p:sldId id="282" r:id="rId2"/>
    <p:sldId id="314" r:id="rId3"/>
    <p:sldId id="418" r:id="rId4"/>
    <p:sldId id="549" r:id="rId5"/>
    <p:sldId id="580" r:id="rId6"/>
    <p:sldId id="589" r:id="rId7"/>
    <p:sldId id="590" r:id="rId8"/>
    <p:sldId id="588" r:id="rId9"/>
    <p:sldId id="610" r:id="rId10"/>
    <p:sldId id="591" r:id="rId11"/>
    <p:sldId id="592" r:id="rId12"/>
    <p:sldId id="593" r:id="rId13"/>
    <p:sldId id="594" r:id="rId14"/>
    <p:sldId id="595" r:id="rId15"/>
    <p:sldId id="596" r:id="rId16"/>
    <p:sldId id="597" r:id="rId17"/>
    <p:sldId id="598" r:id="rId18"/>
    <p:sldId id="599" r:id="rId19"/>
    <p:sldId id="600" r:id="rId20"/>
    <p:sldId id="601" r:id="rId21"/>
    <p:sldId id="614" r:id="rId22"/>
    <p:sldId id="602" r:id="rId23"/>
    <p:sldId id="606" r:id="rId24"/>
    <p:sldId id="605" r:id="rId25"/>
    <p:sldId id="609" r:id="rId26"/>
    <p:sldId id="603" r:id="rId27"/>
    <p:sldId id="612" r:id="rId28"/>
    <p:sldId id="607" r:id="rId29"/>
    <p:sldId id="608" r:id="rId30"/>
    <p:sldId id="613" r:id="rId3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CC"/>
    <a:srgbClr val="FF0000"/>
    <a:srgbClr val="CCFF99"/>
    <a:srgbClr val="CCFFCC"/>
    <a:srgbClr val="7F7F7F"/>
    <a:srgbClr val="99FF33"/>
    <a:srgbClr val="FFFFFF"/>
    <a:srgbClr val="003300"/>
    <a:srgbClr val="F7FF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47" autoAdjust="0"/>
    <p:restoredTop sz="94705" autoAdjust="0"/>
  </p:normalViewPr>
  <p:slideViewPr>
    <p:cSldViewPr>
      <p:cViewPr>
        <p:scale>
          <a:sx n="66" d="100"/>
          <a:sy n="66" d="100"/>
        </p:scale>
        <p:origin x="1445" y="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0" d="100"/>
        <a:sy n="190" d="100"/>
      </p:scale>
      <p:origin x="0" y="-197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24F5857-3FA8-4C18-8214-2ADBBC6E27A9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CDB9BA0-C508-42DF-84B2-CC93E6D76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628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248D6AD-199A-4E66-B26C-336D6DEFD1C3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0A477BF-A8E4-4833-AF49-6E93FC1B5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3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92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7316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793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5351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8271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123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5544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3544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766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365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2132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9822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68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4170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1022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3192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7975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1845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7188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516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521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356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761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115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181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403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756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85DA0-F5BB-4D85-8A5D-EF8AB93C3D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427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37D0-BDAB-4D48-A5F5-4FE04C6F2F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121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7A6C-D57B-47B5-AE72-FE77079848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535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B559-8EF7-4CCC-825C-D420762526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625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46BE-EE92-4E83-8B42-77901C4DAB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37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970A-1D8C-4A33-B1B1-5F54C6646E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5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42EE-0E0E-41BB-B63A-17A33A50FF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077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8371-D093-4564-AB29-14FB2C779F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783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250A-64BF-4AAB-B2DB-F7DDC113275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249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59AAA-771C-40DF-99C7-EB8B06EA05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301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0990-0828-4309-946A-FE210B472AB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778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478EB-3AEF-4AAF-B76E-BB1CDFCC00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220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irtandgravelroads.org/" TargetMode="Externa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33026" b="7955"/>
          <a:stretch/>
        </p:blipFill>
        <p:spPr>
          <a:xfrm>
            <a:off x="2706368" y="1484497"/>
            <a:ext cx="6437632" cy="285395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968" y="76200"/>
            <a:ext cx="69777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Worksite Assessment</a:t>
            </a:r>
          </a:p>
          <a:p>
            <a:r>
              <a:rPr lang="en-US" sz="4000" b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Overview</a:t>
            </a:r>
            <a:endParaRPr lang="en-US" sz="4000" b="1" dirty="0">
              <a:ln w="1905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10800000">
            <a:off x="40293" y="4015494"/>
            <a:ext cx="533400" cy="4572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5682023" y="750143"/>
            <a:ext cx="3148909" cy="1066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smtClean="0">
                <a:solidFill>
                  <a:prstClr val="black"/>
                </a:solidFill>
              </a:rPr>
              <a:t>Toggle </a:t>
            </a:r>
            <a:r>
              <a:rPr lang="en-US" sz="2000" b="1" dirty="0" err="1" smtClean="0">
                <a:solidFill>
                  <a:prstClr val="black"/>
                </a:solidFill>
              </a:rPr>
              <a:t>Fullscreen</a:t>
            </a:r>
            <a:r>
              <a:rPr lang="en-US" sz="2000" b="1" dirty="0" smtClean="0">
                <a:solidFill>
                  <a:prstClr val="black"/>
                </a:solidFill>
              </a:rPr>
              <a:t> </a:t>
            </a:r>
          </a:p>
          <a:p>
            <a:pPr algn="l"/>
            <a:r>
              <a:rPr lang="en-US" sz="2000" b="1" dirty="0">
                <a:solidFill>
                  <a:prstClr val="black"/>
                </a:solidFill>
              </a:rPr>
              <a:t>m</a:t>
            </a:r>
            <a:r>
              <a:rPr lang="en-US" sz="2000" b="1" dirty="0" smtClean="0">
                <a:solidFill>
                  <a:prstClr val="black"/>
                </a:solidFill>
              </a:rPr>
              <a:t>ode with this</a:t>
            </a:r>
            <a:br>
              <a:rPr lang="en-US" sz="2000" b="1" dirty="0" smtClean="0">
                <a:solidFill>
                  <a:prstClr val="black"/>
                </a:solidFill>
              </a:rPr>
            </a:br>
            <a:r>
              <a:rPr lang="en-US" sz="2000" b="1" dirty="0" smtClean="0">
                <a:solidFill>
                  <a:prstClr val="black"/>
                </a:solidFill>
              </a:rPr>
              <a:t>button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</a:rPr>
              <a:t>above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16200000">
            <a:off x="7921935" y="196342"/>
            <a:ext cx="849884" cy="457200"/>
          </a:xfrm>
          <a:prstGeom prst="rightArrow">
            <a:avLst>
              <a:gd name="adj1" fmla="val 30952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Audio also available via phone: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144132" y="4656908"/>
            <a:ext cx="8686800" cy="381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smtClean="0">
                <a:solidFill>
                  <a:prstClr val="white"/>
                </a:solidFill>
              </a:rPr>
              <a:t>If you are reading this, then you are successfully seeing the webinar video. </a:t>
            </a:r>
            <a:r>
              <a:rPr lang="en-US" sz="2000" dirty="0" smtClean="0">
                <a:solidFill>
                  <a:prstClr val="white"/>
                </a:solidFill>
              </a:rPr>
              <a:t>In addition to audio on the webinar, we have opened a phone conference line to allow attendees to listen and ask questions directly: </a:t>
            </a:r>
            <a:r>
              <a:rPr lang="en-US" sz="2000" b="1" dirty="0" smtClean="0">
                <a:solidFill>
                  <a:prstClr val="white"/>
                </a:solidFill>
              </a:rPr>
              <a:t>866-823-7699.  </a:t>
            </a:r>
            <a:r>
              <a:rPr lang="en-US" sz="2000" dirty="0" smtClean="0">
                <a:solidFill>
                  <a:prstClr val="white"/>
                </a:solidFill>
              </a:rPr>
              <a:t>Please use either the webinar audio or conference line, but not both (will produce feedback).</a:t>
            </a:r>
            <a:endParaRPr lang="en-US" sz="2000" dirty="0">
              <a:solidFill>
                <a:prstClr val="white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7"/>
          <a:stretch/>
        </p:blipFill>
        <p:spPr bwMode="auto">
          <a:xfrm>
            <a:off x="7810010" y="793726"/>
            <a:ext cx="1002149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463789" y="3821100"/>
            <a:ext cx="2667000" cy="84598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smtClean="0">
                <a:solidFill>
                  <a:prstClr val="black"/>
                </a:solidFill>
              </a:rPr>
              <a:t>Use Chat box to ask Questions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0839" y="1307273"/>
            <a:ext cx="21655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1/31/2017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Starts at 9am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92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363" y="2754236"/>
            <a:ext cx="5462203" cy="4103764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28600" y="685800"/>
            <a:ext cx="82296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ea typeface="Times New Roman"/>
              </a:rPr>
              <a:t>1996-1998 </a:t>
            </a:r>
            <a:br>
              <a:rPr lang="en-US" b="1" dirty="0" smtClean="0">
                <a:solidFill>
                  <a:srgbClr val="FF0000"/>
                </a:solidFill>
                <a:ea typeface="Times New Roman"/>
              </a:rPr>
            </a:br>
            <a:r>
              <a:rPr lang="en-US" b="1" dirty="0" smtClean="0">
                <a:solidFill>
                  <a:srgbClr val="FF0000"/>
                </a:solidFill>
                <a:ea typeface="Times New Roman"/>
              </a:rPr>
              <a:t>TU </a:t>
            </a:r>
            <a:r>
              <a:rPr lang="en-US" b="1" dirty="0">
                <a:solidFill>
                  <a:srgbClr val="FF0000"/>
                </a:solidFill>
                <a:ea typeface="Times New Roman"/>
              </a:rPr>
              <a:t>Volunteer Assessment</a:t>
            </a:r>
          </a:p>
          <a:p>
            <a:r>
              <a:rPr lang="en-US" sz="2800" b="1" u="sng" dirty="0" smtClean="0">
                <a:solidFill>
                  <a:prstClr val="black"/>
                </a:solidFill>
                <a:ea typeface="Times New Roman"/>
              </a:rPr>
              <a:t>Established “verified need” for Program, and justified funding.</a:t>
            </a:r>
          </a:p>
          <a:p>
            <a:r>
              <a:rPr lang="en-US" sz="2800" b="1" dirty="0" smtClean="0">
                <a:solidFill>
                  <a:prstClr val="black"/>
                </a:solidFill>
                <a:ea typeface="Times New Roman"/>
              </a:rPr>
              <a:t>Were only sites funded</a:t>
            </a:r>
            <a:br>
              <a:rPr lang="en-US" sz="2800" b="1" dirty="0" smtClean="0">
                <a:solidFill>
                  <a:prstClr val="black"/>
                </a:solidFill>
                <a:ea typeface="Times New Roman"/>
              </a:rPr>
            </a:br>
            <a:r>
              <a:rPr lang="en-US" sz="2800" b="1" dirty="0" smtClean="0">
                <a:solidFill>
                  <a:prstClr val="black"/>
                </a:solidFill>
                <a:ea typeface="Times New Roman"/>
              </a:rPr>
              <a:t>in first few years.</a:t>
            </a:r>
          </a:p>
          <a:p>
            <a:r>
              <a:rPr lang="en-US" sz="2800" b="1" dirty="0" smtClean="0">
                <a:solidFill>
                  <a:prstClr val="black"/>
                </a:solidFill>
                <a:ea typeface="Times New Roman"/>
              </a:rPr>
              <a:t>More extensive </a:t>
            </a:r>
            <a:br>
              <a:rPr lang="en-US" sz="2800" b="1" dirty="0" smtClean="0">
                <a:solidFill>
                  <a:prstClr val="black"/>
                </a:solidFill>
                <a:ea typeface="Times New Roman"/>
              </a:rPr>
            </a:br>
            <a:r>
              <a:rPr lang="en-US" sz="2800" b="1" dirty="0" smtClean="0">
                <a:solidFill>
                  <a:prstClr val="black"/>
                </a:solidFill>
                <a:ea typeface="Times New Roman"/>
              </a:rPr>
              <a:t>assessment needed.</a:t>
            </a:r>
          </a:p>
          <a:p>
            <a:pPr marL="0" indent="0">
              <a:buNone/>
            </a:pPr>
            <a:endParaRPr lang="en-US" sz="2800" b="1" dirty="0">
              <a:solidFill>
                <a:prstClr val="black"/>
              </a:solidFill>
              <a:ea typeface="Times New Roman"/>
            </a:endParaRPr>
          </a:p>
          <a:p>
            <a:pPr marL="0" indent="0">
              <a:buNone/>
            </a:pPr>
            <a:endParaRPr lang="en-US" sz="3200" b="1" dirty="0">
              <a:solidFill>
                <a:prstClr val="black"/>
              </a:solidFill>
              <a:ea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Worksite Assessments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953000" y="-56138"/>
            <a:ext cx="424479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>
                <a:latin typeface="Arial" pitchFamily="34" charset="0"/>
              </a:rPr>
              <a:t>Background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44951" y="347854"/>
            <a:ext cx="4308937" cy="132343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u="sng" dirty="0"/>
              <a:t>HISTORY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1997</a:t>
            </a:r>
            <a:r>
              <a:rPr lang="en-US" sz="2000" dirty="0">
                <a:solidFill>
                  <a:srgbClr val="FF0000"/>
                </a:solidFill>
              </a:rPr>
              <a:t> TU </a:t>
            </a:r>
            <a:r>
              <a:rPr lang="en-US" sz="2000" dirty="0" err="1">
                <a:solidFill>
                  <a:srgbClr val="FF0000"/>
                </a:solidFill>
              </a:rPr>
              <a:t>Assmt</a:t>
            </a:r>
            <a:r>
              <a:rPr lang="en-US" sz="2000" dirty="0">
                <a:solidFill>
                  <a:srgbClr val="FF0000"/>
                </a:solidFill>
              </a:rPr>
              <a:t> in HQ/EV (900 sites)</a:t>
            </a:r>
          </a:p>
          <a:p>
            <a:r>
              <a:rPr lang="en-US" sz="2000" b="1" dirty="0"/>
              <a:t>2000</a:t>
            </a:r>
            <a:r>
              <a:rPr lang="en-US" sz="2000" dirty="0"/>
              <a:t> CD </a:t>
            </a:r>
            <a:r>
              <a:rPr lang="en-US" sz="2000" dirty="0" err="1"/>
              <a:t>Assmt</a:t>
            </a:r>
            <a:r>
              <a:rPr lang="en-US" sz="2000" dirty="0"/>
              <a:t> Statewide (12,000 sites)</a:t>
            </a:r>
          </a:p>
          <a:p>
            <a:r>
              <a:rPr lang="en-US" sz="2000" b="1" dirty="0"/>
              <a:t>2008</a:t>
            </a:r>
            <a:r>
              <a:rPr lang="en-US" sz="2000" dirty="0"/>
              <a:t> CD </a:t>
            </a:r>
            <a:r>
              <a:rPr lang="en-US" sz="2000" dirty="0" err="1"/>
              <a:t>Assmt</a:t>
            </a:r>
            <a:r>
              <a:rPr lang="en-US" sz="2000" dirty="0"/>
              <a:t> Statewide (16,000 sites)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53200" y="5105400"/>
            <a:ext cx="1284198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900 sites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88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42374">
            <a:off x="-467460" y="5177437"/>
            <a:ext cx="6242601" cy="333270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352800" y="4800600"/>
            <a:ext cx="4495800" cy="2057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28600" y="609600"/>
            <a:ext cx="82296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ea typeface="Times New Roman"/>
              </a:rPr>
              <a:t>2000</a:t>
            </a:r>
            <a:br>
              <a:rPr lang="en-US" b="1" dirty="0" smtClean="0">
                <a:solidFill>
                  <a:srgbClr val="FF0000"/>
                </a:solidFill>
                <a:ea typeface="Times New Roman"/>
              </a:rPr>
            </a:br>
            <a:r>
              <a:rPr lang="en-US" b="1" dirty="0" smtClean="0">
                <a:solidFill>
                  <a:srgbClr val="FF0000"/>
                </a:solidFill>
                <a:ea typeface="Times New Roman"/>
              </a:rPr>
              <a:t>CD Statewide Assessment</a:t>
            </a:r>
            <a:endParaRPr lang="en-US" b="1" dirty="0">
              <a:solidFill>
                <a:srgbClr val="FF0000"/>
              </a:solidFill>
              <a:ea typeface="Times New Roman"/>
            </a:endParaRPr>
          </a:p>
          <a:p>
            <a:r>
              <a:rPr lang="en-US" sz="2800" b="1" dirty="0" smtClean="0">
                <a:solidFill>
                  <a:prstClr val="black"/>
                </a:solidFill>
                <a:ea typeface="Times New Roman"/>
              </a:rPr>
              <a:t>Used first version of GIS, introduced “dirty dozen”.</a:t>
            </a:r>
          </a:p>
          <a:p>
            <a:r>
              <a:rPr lang="en-US" sz="2800" b="1" dirty="0" smtClean="0">
                <a:solidFill>
                  <a:prstClr val="black"/>
                </a:solidFill>
                <a:ea typeface="Times New Roman"/>
              </a:rPr>
              <a:t>Had to ask twps. where unpaved roads were!</a:t>
            </a:r>
            <a:endParaRPr lang="en-US" sz="2800" b="1" dirty="0" smtClean="0">
              <a:solidFill>
                <a:prstClr val="black"/>
              </a:solidFill>
              <a:ea typeface="Times New Roman"/>
            </a:endParaRPr>
          </a:p>
          <a:p>
            <a:r>
              <a:rPr lang="en-US" sz="2800" b="1" dirty="0" smtClean="0">
                <a:solidFill>
                  <a:prstClr val="black"/>
                </a:solidFill>
                <a:ea typeface="Times New Roman"/>
              </a:rPr>
              <a:t>ALL watersheds assessed.</a:t>
            </a:r>
          </a:p>
          <a:p>
            <a:r>
              <a:rPr lang="en-US" sz="2800" b="1" dirty="0" smtClean="0">
                <a:solidFill>
                  <a:prstClr val="black"/>
                </a:solidFill>
                <a:ea typeface="Times New Roman"/>
              </a:rPr>
              <a:t>~12,000 sites identified</a:t>
            </a:r>
            <a:br>
              <a:rPr lang="en-US" sz="2800" b="1" dirty="0" smtClean="0">
                <a:solidFill>
                  <a:prstClr val="black"/>
                </a:solidFill>
                <a:ea typeface="Times New Roman"/>
              </a:rPr>
            </a:br>
            <a:r>
              <a:rPr lang="en-US" sz="2800" b="1" dirty="0" smtClean="0">
                <a:solidFill>
                  <a:prstClr val="black"/>
                </a:solidFill>
                <a:ea typeface="Times New Roman"/>
              </a:rPr>
              <a:t>and assessed</a:t>
            </a:r>
          </a:p>
          <a:p>
            <a:pPr marL="0" indent="0">
              <a:buNone/>
            </a:pPr>
            <a:endParaRPr lang="en-US" sz="2800" b="1" dirty="0">
              <a:solidFill>
                <a:prstClr val="black"/>
              </a:solidFill>
              <a:ea typeface="Times New Roman"/>
            </a:endParaRPr>
          </a:p>
          <a:p>
            <a:pPr marL="0" indent="0">
              <a:buNone/>
            </a:pPr>
            <a:endParaRPr lang="en-US" sz="3200" b="1" dirty="0">
              <a:solidFill>
                <a:prstClr val="black"/>
              </a:solidFill>
              <a:ea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Worksite Assessments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953000" y="-56138"/>
            <a:ext cx="424479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>
                <a:latin typeface="Arial" pitchFamily="34" charset="0"/>
              </a:rPr>
              <a:t>Background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44951" y="347854"/>
            <a:ext cx="4308937" cy="132343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u="sng" dirty="0"/>
              <a:t>HISTORY</a:t>
            </a:r>
          </a:p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1997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TU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Assmt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in HQ/EV (900 sites)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2000</a:t>
            </a:r>
            <a:r>
              <a:rPr lang="en-US" sz="2000" dirty="0">
                <a:solidFill>
                  <a:srgbClr val="FF0000"/>
                </a:solidFill>
              </a:rPr>
              <a:t> CD </a:t>
            </a:r>
            <a:r>
              <a:rPr lang="en-US" sz="2000" dirty="0" err="1">
                <a:solidFill>
                  <a:srgbClr val="FF0000"/>
                </a:solidFill>
              </a:rPr>
              <a:t>Assmt</a:t>
            </a:r>
            <a:r>
              <a:rPr lang="en-US" sz="2000" dirty="0">
                <a:solidFill>
                  <a:srgbClr val="FF0000"/>
                </a:solidFill>
              </a:rPr>
              <a:t> Statewide (12,000 sites)</a:t>
            </a:r>
          </a:p>
          <a:p>
            <a:r>
              <a:rPr lang="en-US" sz="2000" b="1" dirty="0"/>
              <a:t>2008</a:t>
            </a:r>
            <a:r>
              <a:rPr lang="en-US" sz="2000" dirty="0"/>
              <a:t> CD </a:t>
            </a:r>
            <a:r>
              <a:rPr lang="en-US" sz="2000" dirty="0" err="1"/>
              <a:t>Assmt</a:t>
            </a:r>
            <a:r>
              <a:rPr lang="en-US" sz="2000" dirty="0"/>
              <a:t> Statewide (16,000 sites)</a:t>
            </a:r>
          </a:p>
        </p:txBody>
      </p:sp>
      <p:pic>
        <p:nvPicPr>
          <p:cNvPr id="13" name="Picture 7" descr="esmmap1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3" b="8025"/>
          <a:stretch>
            <a:fillRect/>
          </a:stretch>
        </p:blipFill>
        <p:spPr bwMode="auto">
          <a:xfrm>
            <a:off x="3124200" y="3422115"/>
            <a:ext cx="6225920" cy="353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553200" y="5105400"/>
            <a:ext cx="1672124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12,000 sites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8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52800" y="4800600"/>
            <a:ext cx="4495800" cy="2057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28600" y="609600"/>
            <a:ext cx="82296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ea typeface="Times New Roman"/>
              </a:rPr>
              <a:t>2000</a:t>
            </a:r>
            <a:br>
              <a:rPr lang="en-US" b="1" dirty="0" smtClean="0">
                <a:solidFill>
                  <a:srgbClr val="FF0000"/>
                </a:solidFill>
                <a:ea typeface="Times New Roman"/>
              </a:rPr>
            </a:br>
            <a:r>
              <a:rPr lang="en-US" b="1" dirty="0" smtClean="0">
                <a:solidFill>
                  <a:srgbClr val="FF0000"/>
                </a:solidFill>
                <a:ea typeface="Times New Roman"/>
              </a:rPr>
              <a:t>CD Statewide Assessment</a:t>
            </a:r>
            <a:endParaRPr lang="en-US" b="1" dirty="0">
              <a:solidFill>
                <a:srgbClr val="FF0000"/>
              </a:solidFill>
              <a:ea typeface="Times New Roman"/>
            </a:endParaRPr>
          </a:p>
          <a:p>
            <a:r>
              <a:rPr lang="en-US" sz="2800" b="1" dirty="0" smtClean="0">
                <a:solidFill>
                  <a:prstClr val="black"/>
                </a:solidFill>
                <a:ea typeface="Times New Roman"/>
              </a:rPr>
              <a:t>12,000 sites formed basis of projects for Program.</a:t>
            </a:r>
          </a:p>
          <a:p>
            <a:r>
              <a:rPr lang="en-US" sz="2800" b="1" dirty="0" smtClean="0">
                <a:solidFill>
                  <a:prstClr val="black"/>
                </a:solidFill>
                <a:ea typeface="Times New Roman"/>
              </a:rPr>
              <a:t>Formed basis for CD allocations.</a:t>
            </a:r>
          </a:p>
          <a:p>
            <a:r>
              <a:rPr lang="en-US" sz="2800" b="1" dirty="0" smtClean="0">
                <a:solidFill>
                  <a:prstClr val="black"/>
                </a:solidFill>
                <a:ea typeface="Times New Roman"/>
              </a:rPr>
              <a:t>By 2006-2007, some CDs requesting opportunity to re-assess.</a:t>
            </a:r>
            <a:endParaRPr lang="en-US" sz="2400" b="1" dirty="0" smtClean="0">
              <a:solidFill>
                <a:prstClr val="black"/>
              </a:solidFill>
              <a:ea typeface="Times New Roman"/>
            </a:endParaRPr>
          </a:p>
          <a:p>
            <a:pPr marL="0" indent="0">
              <a:buNone/>
            </a:pPr>
            <a:endParaRPr lang="en-US" sz="2800" b="1" dirty="0">
              <a:solidFill>
                <a:prstClr val="black"/>
              </a:solidFill>
              <a:ea typeface="Times New Roman"/>
            </a:endParaRPr>
          </a:p>
          <a:p>
            <a:pPr marL="0" indent="0">
              <a:buNone/>
            </a:pPr>
            <a:endParaRPr lang="en-US" sz="3200" b="1" dirty="0">
              <a:solidFill>
                <a:prstClr val="black"/>
              </a:solidFill>
              <a:ea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Worksite Assessments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953000" y="-56138"/>
            <a:ext cx="424479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>
                <a:latin typeface="Arial" pitchFamily="34" charset="0"/>
              </a:rPr>
              <a:t>Background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44951" y="347854"/>
            <a:ext cx="4308937" cy="132343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u="sng" dirty="0"/>
              <a:t>HISTORY</a:t>
            </a:r>
          </a:p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1997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TU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Assmt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in HQ/EV (900 sites)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2000</a:t>
            </a:r>
            <a:r>
              <a:rPr lang="en-US" sz="2000" dirty="0">
                <a:solidFill>
                  <a:srgbClr val="FF0000"/>
                </a:solidFill>
              </a:rPr>
              <a:t> CD </a:t>
            </a:r>
            <a:r>
              <a:rPr lang="en-US" sz="2000" dirty="0" err="1">
                <a:solidFill>
                  <a:srgbClr val="FF0000"/>
                </a:solidFill>
              </a:rPr>
              <a:t>Assmt</a:t>
            </a:r>
            <a:r>
              <a:rPr lang="en-US" sz="2000" dirty="0">
                <a:solidFill>
                  <a:srgbClr val="FF0000"/>
                </a:solidFill>
              </a:rPr>
              <a:t> Statewide (12,000 sites)</a:t>
            </a:r>
          </a:p>
          <a:p>
            <a:r>
              <a:rPr lang="en-US" sz="2000" b="1" dirty="0"/>
              <a:t>2008</a:t>
            </a:r>
            <a:r>
              <a:rPr lang="en-US" sz="2000" dirty="0"/>
              <a:t> CD </a:t>
            </a:r>
            <a:r>
              <a:rPr lang="en-US" sz="2000" dirty="0" err="1"/>
              <a:t>Assmt</a:t>
            </a:r>
            <a:r>
              <a:rPr lang="en-US" sz="2000" dirty="0"/>
              <a:t> Statewide (16,000 sites)</a:t>
            </a:r>
          </a:p>
        </p:txBody>
      </p:sp>
      <p:pic>
        <p:nvPicPr>
          <p:cNvPr id="13" name="Picture 7" descr="esmmap1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3" b="8025"/>
          <a:stretch>
            <a:fillRect/>
          </a:stretch>
        </p:blipFill>
        <p:spPr bwMode="auto">
          <a:xfrm>
            <a:off x="3124200" y="3422115"/>
            <a:ext cx="6225920" cy="353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553200" y="5105400"/>
            <a:ext cx="1672124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12,000 sites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09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52800" y="4800600"/>
            <a:ext cx="4495800" cy="2057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28600" y="609600"/>
            <a:ext cx="87630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ea typeface="Times New Roman"/>
              </a:rPr>
              <a:t>2007-08</a:t>
            </a:r>
            <a:br>
              <a:rPr lang="en-US" b="1" dirty="0" smtClean="0">
                <a:solidFill>
                  <a:srgbClr val="FF0000"/>
                </a:solidFill>
                <a:ea typeface="Times New Roman"/>
              </a:rPr>
            </a:br>
            <a:r>
              <a:rPr lang="en-US" b="1" dirty="0" smtClean="0">
                <a:solidFill>
                  <a:srgbClr val="FF0000"/>
                </a:solidFill>
                <a:ea typeface="Times New Roman"/>
              </a:rPr>
              <a:t>CD Statewide Assessment</a:t>
            </a:r>
            <a:endParaRPr lang="en-US" b="1" dirty="0">
              <a:solidFill>
                <a:srgbClr val="FF0000"/>
              </a:solidFill>
              <a:ea typeface="Times New Roman"/>
            </a:endParaRPr>
          </a:p>
          <a:p>
            <a:r>
              <a:rPr lang="en-US" sz="2800" b="1" dirty="0" smtClean="0">
                <a:solidFill>
                  <a:prstClr val="black"/>
                </a:solidFill>
                <a:ea typeface="Times New Roman"/>
              </a:rPr>
              <a:t>Voluntary assessment period.</a:t>
            </a:r>
          </a:p>
          <a:p>
            <a:r>
              <a:rPr lang="en-US" sz="2800" b="1" dirty="0" smtClean="0">
                <a:solidFill>
                  <a:prstClr val="black"/>
                </a:solidFill>
                <a:ea typeface="Times New Roman"/>
              </a:rPr>
              <a:t>Increased to 16,000 worksites.</a:t>
            </a:r>
          </a:p>
          <a:p>
            <a:r>
              <a:rPr lang="en-US" sz="2800" b="1" dirty="0" smtClean="0">
                <a:solidFill>
                  <a:prstClr val="black"/>
                </a:solidFill>
                <a:ea typeface="Times New Roman"/>
              </a:rPr>
              <a:t>The basis for those yellow sites you see in GIS today!</a:t>
            </a:r>
          </a:p>
          <a:p>
            <a:pPr marL="0" indent="0">
              <a:buNone/>
            </a:pPr>
            <a:endParaRPr lang="en-US" sz="2800" b="1" dirty="0">
              <a:solidFill>
                <a:prstClr val="black"/>
              </a:solidFill>
              <a:ea typeface="Times New Roman"/>
            </a:endParaRPr>
          </a:p>
          <a:p>
            <a:pPr marL="0" indent="0">
              <a:buNone/>
            </a:pPr>
            <a:endParaRPr lang="en-US" sz="3200" b="1" dirty="0">
              <a:solidFill>
                <a:prstClr val="black"/>
              </a:solidFill>
              <a:ea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Worksite Assessments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953000" y="-56138"/>
            <a:ext cx="424479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>
                <a:latin typeface="Arial" pitchFamily="34" charset="0"/>
              </a:rPr>
              <a:t>Background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44951" y="347854"/>
            <a:ext cx="4308937" cy="132343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u="sng" dirty="0"/>
              <a:t>HISTORY</a:t>
            </a:r>
          </a:p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1997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TU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Assmt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in HQ/EV (900 sites)</a:t>
            </a:r>
          </a:p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2000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CD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Assmt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Statewide (12,000 sites)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2008</a:t>
            </a:r>
            <a:r>
              <a:rPr lang="en-US" sz="2000" dirty="0">
                <a:solidFill>
                  <a:srgbClr val="FF0000"/>
                </a:solidFill>
              </a:rPr>
              <a:t> CD </a:t>
            </a:r>
            <a:r>
              <a:rPr lang="en-US" sz="2000" dirty="0" err="1">
                <a:solidFill>
                  <a:srgbClr val="FF0000"/>
                </a:solidFill>
              </a:rPr>
              <a:t>Assmt</a:t>
            </a:r>
            <a:r>
              <a:rPr lang="en-US" sz="2000" dirty="0">
                <a:solidFill>
                  <a:srgbClr val="FF0000"/>
                </a:solidFill>
              </a:rPr>
              <a:t> Statewide (16,000 sites)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EBBE"/>
              </a:clrFrom>
              <a:clrTo>
                <a:srgbClr val="FFEBB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43200" y="3206217"/>
            <a:ext cx="6367765" cy="365178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553200" y="5105400"/>
            <a:ext cx="1672124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16,000 sites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18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01808"/>
            <a:ext cx="2362200" cy="3656191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2568390" y="838200"/>
            <a:ext cx="6629400" cy="6019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ea typeface="Times New Roman"/>
              </a:rPr>
              <a:t>Background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3600" b="1" dirty="0" smtClean="0">
              <a:solidFill>
                <a:prstClr val="white"/>
              </a:solidFill>
              <a:ea typeface="Times New Roman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600" b="1" u="sng" dirty="0" smtClean="0">
                <a:solidFill>
                  <a:srgbClr val="FFFF00"/>
                </a:solidFill>
                <a:ea typeface="Times New Roman"/>
              </a:rPr>
              <a:t>Process Overview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3600" b="1" dirty="0">
              <a:solidFill>
                <a:prstClr val="white"/>
              </a:solidFill>
              <a:ea typeface="Times New Roman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prstClr val="white"/>
                </a:solidFill>
                <a:ea typeface="Times New Roman"/>
              </a:rPr>
              <a:t>Current Use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3600" b="1" dirty="0">
              <a:solidFill>
                <a:prstClr val="white"/>
              </a:solidFill>
              <a:ea typeface="Times New Roman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prstClr val="white"/>
                </a:solidFill>
                <a:ea typeface="Times New Roman"/>
              </a:rPr>
              <a:t>Assessment and LVRs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DGLVR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953000" y="-56138"/>
            <a:ext cx="424479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prstClr val="black"/>
                </a:solidFill>
                <a:latin typeface="Arial" pitchFamily="34" charset="0"/>
              </a:rPr>
              <a:t>Worksite Assessments</a:t>
            </a:r>
            <a:endParaRPr lang="en-US" sz="2200" b="1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t="33026" r="63306" b="7955"/>
          <a:stretch/>
        </p:blipFill>
        <p:spPr>
          <a:xfrm>
            <a:off x="0" y="347854"/>
            <a:ext cx="2362200" cy="285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36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381000" y="488202"/>
            <a:ext cx="82296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 smtClean="0">
              <a:solidFill>
                <a:prstClr val="black"/>
              </a:solidFill>
              <a:ea typeface="Times New Roman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Once you have identified </a:t>
            </a:r>
            <a:br>
              <a:rPr lang="en-US" b="1" dirty="0" smtClean="0">
                <a:solidFill>
                  <a:prstClr val="black"/>
                </a:solidFill>
                <a:ea typeface="Times New Roman"/>
              </a:rPr>
            </a:br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a “worksite”...</a:t>
            </a:r>
          </a:p>
          <a:p>
            <a:endParaRPr lang="en-US" b="1" dirty="0" smtClean="0">
              <a:solidFill>
                <a:prstClr val="black"/>
              </a:solidFill>
              <a:ea typeface="Times New Roman"/>
            </a:endParaRPr>
          </a:p>
          <a:p>
            <a:endParaRPr lang="en-US" b="1" dirty="0">
              <a:solidFill>
                <a:prstClr val="black"/>
              </a:solidFill>
              <a:ea typeface="Times New Roman"/>
            </a:endParaRPr>
          </a:p>
          <a:p>
            <a:endParaRPr lang="en-US" b="1" dirty="0" smtClean="0">
              <a:solidFill>
                <a:prstClr val="black"/>
              </a:solidFill>
              <a:ea typeface="Times New Roman"/>
            </a:endParaRPr>
          </a:p>
          <a:p>
            <a:endParaRPr lang="en-US" b="1" dirty="0" smtClean="0">
              <a:solidFill>
                <a:prstClr val="black"/>
              </a:solidFill>
              <a:ea typeface="Times New Roman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…You need criteria to evaluate it</a:t>
            </a:r>
            <a:r>
              <a:rPr lang="en-US" sz="3600" dirty="0">
                <a:solidFill>
                  <a:prstClr val="black"/>
                </a:solidFill>
                <a:ea typeface="Times New Roman"/>
              </a:rPr>
              <a:t/>
            </a:r>
            <a:br>
              <a:rPr lang="en-US" sz="3600" dirty="0">
                <a:solidFill>
                  <a:prstClr val="black"/>
                </a:solidFill>
                <a:ea typeface="Times New Roman"/>
              </a:rPr>
            </a:br>
            <a:endParaRPr lang="en-US" sz="3600" dirty="0" smtClean="0">
              <a:solidFill>
                <a:srgbClr val="FF0000"/>
              </a:solidFill>
              <a:ea typeface="Times New Roman"/>
            </a:endParaRPr>
          </a:p>
          <a:p>
            <a:pPr marL="457200" lvl="1" indent="0">
              <a:buNone/>
            </a:pPr>
            <a:endParaRPr lang="en-US" sz="3200" b="1" dirty="0">
              <a:solidFill>
                <a:prstClr val="black"/>
              </a:solidFill>
              <a:ea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Worksite Assessments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953000" y="-56138"/>
            <a:ext cx="424479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latin typeface="Arial" pitchFamily="34" charset="0"/>
              </a:rPr>
              <a:t>Process Overview</a:t>
            </a:r>
            <a:endParaRPr lang="en-US" sz="2200" b="1" dirty="0">
              <a:latin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114" y="6291726"/>
            <a:ext cx="364224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Audio also available via phone: 866-823-7699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For assistance, call: 814-865-5355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467" y="545577"/>
            <a:ext cx="3977741" cy="29718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3048000" y="1905000"/>
            <a:ext cx="196683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22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381000" y="488202"/>
            <a:ext cx="82296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 smtClean="0">
                <a:solidFill>
                  <a:prstClr val="black"/>
                </a:solidFill>
                <a:ea typeface="Times New Roman"/>
              </a:rPr>
              <a:t>The “Dirty Dozen”</a:t>
            </a:r>
          </a:p>
          <a:p>
            <a:pPr marL="227013" indent="-227013">
              <a:buNone/>
            </a:pPr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- 12 factors – evaluate “pollution potential”</a:t>
            </a:r>
          </a:p>
          <a:p>
            <a:pPr marL="227013" indent="-227013">
              <a:buNone/>
            </a:pPr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- Assigns score from 0 (no impact) to 100 (worst impact)</a:t>
            </a:r>
          </a:p>
          <a:p>
            <a:endParaRPr lang="en-US" b="1" dirty="0" smtClean="0">
              <a:solidFill>
                <a:prstClr val="black"/>
              </a:solidFill>
              <a:ea typeface="Times New Roman"/>
            </a:endParaRPr>
          </a:p>
          <a:p>
            <a:endParaRPr lang="en-US" b="1" dirty="0">
              <a:solidFill>
                <a:prstClr val="black"/>
              </a:solidFill>
              <a:ea typeface="Times New Roman"/>
            </a:endParaRPr>
          </a:p>
          <a:p>
            <a:endParaRPr lang="en-US" b="1" dirty="0" smtClean="0">
              <a:solidFill>
                <a:prstClr val="black"/>
              </a:solidFill>
              <a:ea typeface="Times New Roman"/>
            </a:endParaRPr>
          </a:p>
          <a:p>
            <a:endParaRPr lang="en-US" b="1" dirty="0" smtClean="0">
              <a:solidFill>
                <a:prstClr val="black"/>
              </a:solidFill>
              <a:ea typeface="Times New Roman"/>
            </a:endParaRPr>
          </a:p>
          <a:p>
            <a:pPr marL="457200" lvl="1" indent="0">
              <a:buNone/>
            </a:pPr>
            <a:endParaRPr lang="en-US" sz="3200" b="1" dirty="0">
              <a:solidFill>
                <a:prstClr val="black"/>
              </a:solidFill>
              <a:ea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Worksite Assessments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953000" y="-56138"/>
            <a:ext cx="424479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latin typeface="Arial" pitchFamily="34" charset="0"/>
              </a:rPr>
              <a:t>Process Overview</a:t>
            </a:r>
            <a:endParaRPr lang="en-US" sz="2200" b="1" dirty="0">
              <a:latin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114" y="6291726"/>
            <a:ext cx="364224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Audio also available via phone: 866-823-7699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For assistance, call: 814-865-5355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t="33026" b="7955"/>
          <a:stretch/>
        </p:blipFill>
        <p:spPr>
          <a:xfrm>
            <a:off x="-59111" y="2723204"/>
            <a:ext cx="9203111" cy="407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68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381000" y="488202"/>
            <a:ext cx="82296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 smtClean="0">
                <a:solidFill>
                  <a:prstClr val="black"/>
                </a:solidFill>
                <a:ea typeface="Times New Roman"/>
              </a:rPr>
              <a:t>The “Dirty Dozen”</a:t>
            </a:r>
          </a:p>
          <a:p>
            <a:pPr>
              <a:buFontTx/>
              <a:buChar char="-"/>
            </a:pPr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In field trainings held in </a:t>
            </a:r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2008.</a:t>
            </a:r>
            <a:endParaRPr lang="en-US" b="1" dirty="0" smtClean="0">
              <a:solidFill>
                <a:prstClr val="black"/>
              </a:solidFill>
              <a:ea typeface="Times New Roman"/>
            </a:endParaRPr>
          </a:p>
          <a:p>
            <a:pPr>
              <a:buFontTx/>
              <a:buChar char="-"/>
            </a:pPr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Assessment Scores are NO LONGER part of allocation formulas.</a:t>
            </a:r>
          </a:p>
          <a:p>
            <a:pPr>
              <a:buFontTx/>
              <a:buChar char="-"/>
            </a:pPr>
            <a:r>
              <a:rPr lang="en-US" b="1" dirty="0" smtClean="0">
                <a:solidFill>
                  <a:srgbClr val="FF0000"/>
                </a:solidFill>
                <a:ea typeface="Times New Roman"/>
              </a:rPr>
              <a:t>Purpose </a:t>
            </a:r>
            <a:r>
              <a:rPr lang="en-US" b="1" dirty="0" smtClean="0">
                <a:solidFill>
                  <a:srgbClr val="FF0000"/>
                </a:solidFill>
                <a:ea typeface="Times New Roman"/>
              </a:rPr>
              <a:t>here is just to familiarize you and show you where to go for more info.</a:t>
            </a:r>
          </a:p>
          <a:p>
            <a:endParaRPr lang="en-US" b="1" dirty="0">
              <a:solidFill>
                <a:prstClr val="black"/>
              </a:solidFill>
              <a:ea typeface="Times New Roman"/>
            </a:endParaRPr>
          </a:p>
          <a:p>
            <a:endParaRPr lang="en-US" b="1" dirty="0" smtClean="0">
              <a:solidFill>
                <a:prstClr val="black"/>
              </a:solidFill>
              <a:ea typeface="Times New Roman"/>
            </a:endParaRPr>
          </a:p>
          <a:p>
            <a:endParaRPr lang="en-US" b="1" dirty="0" smtClean="0">
              <a:solidFill>
                <a:prstClr val="black"/>
              </a:solidFill>
              <a:ea typeface="Times New Roman"/>
            </a:endParaRPr>
          </a:p>
          <a:p>
            <a:pPr marL="457200" lvl="1" indent="0">
              <a:buNone/>
            </a:pPr>
            <a:endParaRPr lang="en-US" sz="3200" b="1" dirty="0">
              <a:solidFill>
                <a:prstClr val="black"/>
              </a:solidFill>
              <a:ea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Worksite Assessments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953000" y="-56138"/>
            <a:ext cx="424479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latin typeface="Arial" pitchFamily="34" charset="0"/>
              </a:rPr>
              <a:t>Process Overview</a:t>
            </a:r>
            <a:endParaRPr lang="en-US" sz="2200" b="1" dirty="0">
              <a:latin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114" y="6291726"/>
            <a:ext cx="364224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Audio also available via phone: 866-823-7699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For assistance, call: 814-865-5355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06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381000" y="488202"/>
            <a:ext cx="82296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 smtClean="0">
                <a:solidFill>
                  <a:prstClr val="black"/>
                </a:solidFill>
                <a:ea typeface="Times New Roman"/>
              </a:rPr>
              <a:t>The “Dirty Dozen” Resources:</a:t>
            </a:r>
          </a:p>
          <a:p>
            <a:pPr marL="0" indent="0">
              <a:buNone/>
            </a:pPr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      FIELD GUIDE		     </a:t>
            </a:r>
            <a:r>
              <a:rPr lang="en-US" sz="2000" dirty="0" smtClean="0">
                <a:solidFill>
                  <a:prstClr val="black"/>
                </a:solidFill>
                <a:ea typeface="Times New Roman"/>
              </a:rPr>
              <a:t>2-page</a:t>
            </a:r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 QUICK REFERENCE</a:t>
            </a:r>
          </a:p>
          <a:p>
            <a:endParaRPr lang="en-US" b="1" dirty="0" smtClean="0">
              <a:solidFill>
                <a:prstClr val="black"/>
              </a:solidFill>
              <a:ea typeface="Times New Roman"/>
            </a:endParaRPr>
          </a:p>
          <a:p>
            <a:pPr marL="457200" lvl="1" indent="0">
              <a:buNone/>
            </a:pPr>
            <a:endParaRPr lang="en-US" sz="3200" b="1" dirty="0">
              <a:solidFill>
                <a:prstClr val="black"/>
              </a:solidFill>
              <a:ea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Worksite Assessments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953000" y="-56138"/>
            <a:ext cx="424479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latin typeface="Arial" pitchFamily="34" charset="0"/>
              </a:rPr>
              <a:t>Process Overview</a:t>
            </a:r>
            <a:endParaRPr lang="en-US" sz="2200" b="1" dirty="0">
              <a:latin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2766">
            <a:off x="343173" y="1777073"/>
            <a:ext cx="3971946" cy="508747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40015">
            <a:off x="4840005" y="1829883"/>
            <a:ext cx="3924782" cy="508747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0561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381000" y="488202"/>
            <a:ext cx="82296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Example Factor: </a:t>
            </a:r>
          </a:p>
          <a:p>
            <a:pPr marL="0" indent="0">
              <a:buNone/>
            </a:pPr>
            <a:r>
              <a:rPr lang="en-US" b="1" u="sng" dirty="0" smtClean="0">
                <a:solidFill>
                  <a:prstClr val="black"/>
                </a:solidFill>
                <a:ea typeface="Times New Roman"/>
              </a:rPr>
              <a:t>Road Sediment </a:t>
            </a:r>
          </a:p>
          <a:p>
            <a:pPr marL="0" indent="0">
              <a:buNone/>
            </a:pPr>
            <a:r>
              <a:rPr lang="en-US" b="1" u="sng" dirty="0" smtClean="0">
                <a:solidFill>
                  <a:prstClr val="black"/>
                </a:solidFill>
                <a:ea typeface="Times New Roman"/>
              </a:rPr>
              <a:t>in Stream</a:t>
            </a:r>
          </a:p>
          <a:p>
            <a:pPr marL="457200" lvl="1" indent="0">
              <a:buNone/>
            </a:pPr>
            <a:endParaRPr lang="en-US" sz="3200" b="1" dirty="0">
              <a:solidFill>
                <a:prstClr val="black"/>
              </a:solidFill>
              <a:ea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Worksite Assessments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953000" y="-56138"/>
            <a:ext cx="424479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latin typeface="Arial" pitchFamily="34" charset="0"/>
              </a:rPr>
              <a:t>Process Overview</a:t>
            </a:r>
            <a:endParaRPr lang="en-US" sz="2200" b="1" dirty="0">
              <a:latin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33847">
            <a:off x="3666501" y="501012"/>
            <a:ext cx="4691421" cy="609958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653" y="5317866"/>
            <a:ext cx="9180653" cy="154206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81000" y="3886777"/>
            <a:ext cx="2327445" cy="830997"/>
          </a:xfrm>
          <a:prstGeom prst="rect">
            <a:avLst/>
          </a:prstGeom>
          <a:solidFill>
            <a:srgbClr val="FFFFCC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0" lvl="1" algn="ctr"/>
            <a:r>
              <a:rPr lang="en-US" sz="2400" b="1" dirty="0" smtClean="0">
                <a:solidFill>
                  <a:prstClr val="black"/>
                </a:solidFill>
                <a:ea typeface="Times New Roman"/>
              </a:rPr>
              <a:t>Quick </a:t>
            </a:r>
            <a:r>
              <a:rPr lang="en-US" sz="2400" b="1" dirty="0">
                <a:solidFill>
                  <a:prstClr val="black"/>
                </a:solidFill>
                <a:ea typeface="Times New Roman"/>
              </a:rPr>
              <a:t>Reference </a:t>
            </a:r>
            <a:endParaRPr lang="en-US" sz="2400" b="1" dirty="0" smtClean="0">
              <a:solidFill>
                <a:prstClr val="black"/>
              </a:solidFill>
              <a:ea typeface="Times New Roman"/>
            </a:endParaRPr>
          </a:p>
          <a:p>
            <a:pPr marL="0" lvl="1" algn="ctr"/>
            <a:r>
              <a:rPr lang="en-US" sz="2400" b="1" dirty="0" smtClean="0">
                <a:solidFill>
                  <a:prstClr val="black"/>
                </a:solidFill>
                <a:ea typeface="Times New Roman"/>
              </a:rPr>
              <a:t>Guide</a:t>
            </a:r>
            <a:endParaRPr lang="en-US" sz="1400" b="1" dirty="0"/>
          </a:p>
        </p:txBody>
      </p:sp>
      <p:sp>
        <p:nvSpPr>
          <p:cNvPr id="12" name="Rectangle 11"/>
          <p:cNvSpPr/>
          <p:nvPr/>
        </p:nvSpPr>
        <p:spPr>
          <a:xfrm>
            <a:off x="173395" y="2825020"/>
            <a:ext cx="2874606" cy="461665"/>
          </a:xfrm>
          <a:prstGeom prst="rect">
            <a:avLst/>
          </a:prstGeom>
          <a:solidFill>
            <a:srgbClr val="FFFFCC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0" lvl="1" algn="ctr"/>
            <a:r>
              <a:rPr lang="en-US" sz="2400" b="1" dirty="0">
                <a:solidFill>
                  <a:prstClr val="black"/>
                </a:solidFill>
                <a:ea typeface="Times New Roman"/>
              </a:rPr>
              <a:t>Assessment </a:t>
            </a:r>
            <a:r>
              <a:rPr lang="en-US" sz="2400" b="1" dirty="0" smtClean="0">
                <a:solidFill>
                  <a:prstClr val="black"/>
                </a:solidFill>
                <a:ea typeface="Times New Roman"/>
              </a:rPr>
              <a:t>Manual</a:t>
            </a:r>
            <a:endParaRPr lang="en-US" sz="2400" b="1" dirty="0">
              <a:solidFill>
                <a:prstClr val="black"/>
              </a:solidFill>
              <a:ea typeface="Times New Roman"/>
            </a:endParaRPr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>
          <a:xfrm flipV="1">
            <a:off x="3048001" y="2930702"/>
            <a:ext cx="685799" cy="12515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482026" y="4737340"/>
            <a:ext cx="128672" cy="55363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29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34711" y="4056744"/>
            <a:ext cx="18968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solidFill>
                  <a:prstClr val="black"/>
                </a:solidFill>
              </a:rPr>
              <a:t>http://</a:t>
            </a:r>
            <a:r>
              <a:rPr lang="en-US" sz="1400" i="1" dirty="0" smtClean="0">
                <a:solidFill>
                  <a:prstClr val="black"/>
                </a:solidFill>
              </a:rPr>
              <a:t>metrocount.com</a:t>
            </a:r>
            <a:endParaRPr lang="en-US" sz="1400" i="1" dirty="0">
              <a:solidFill>
                <a:prstClr val="black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10800000">
            <a:off x="72501" y="3515557"/>
            <a:ext cx="533400" cy="457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5257800" y="867483"/>
            <a:ext cx="3642064" cy="1066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smtClean="0">
                <a:solidFill>
                  <a:prstClr val="black"/>
                </a:solidFill>
              </a:rPr>
              <a:t>Toggle </a:t>
            </a:r>
            <a:r>
              <a:rPr lang="en-US" sz="2000" b="1" dirty="0" err="1" smtClean="0">
                <a:solidFill>
                  <a:prstClr val="black"/>
                </a:solidFill>
              </a:rPr>
              <a:t>Fullscreen</a:t>
            </a:r>
            <a:r>
              <a:rPr lang="en-US" sz="2000" b="1" dirty="0" smtClean="0">
                <a:solidFill>
                  <a:prstClr val="black"/>
                </a:solidFill>
              </a:rPr>
              <a:t> </a:t>
            </a:r>
          </a:p>
          <a:p>
            <a:pPr algn="l"/>
            <a:r>
              <a:rPr lang="en-US" sz="2000" b="1" dirty="0">
                <a:solidFill>
                  <a:prstClr val="black"/>
                </a:solidFill>
              </a:rPr>
              <a:t>m</a:t>
            </a:r>
            <a:r>
              <a:rPr lang="en-US" sz="2000" b="1" dirty="0" smtClean="0">
                <a:solidFill>
                  <a:prstClr val="black"/>
                </a:solidFill>
              </a:rPr>
              <a:t>ode with this button</a:t>
            </a:r>
          </a:p>
          <a:p>
            <a:pPr algn="l"/>
            <a:r>
              <a:rPr lang="en-US" sz="2000" b="1" dirty="0" smtClean="0">
                <a:solidFill>
                  <a:prstClr val="black"/>
                </a:solidFill>
              </a:rPr>
              <a:t>above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16200000">
            <a:off x="7921935" y="196342"/>
            <a:ext cx="849884" cy="457200"/>
          </a:xfrm>
          <a:prstGeom prst="rightArrow">
            <a:avLst>
              <a:gd name="adj1" fmla="val 30952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Audio also available via phone: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7"/>
          <a:stretch/>
        </p:blipFill>
        <p:spPr bwMode="auto">
          <a:xfrm>
            <a:off x="7861760" y="896980"/>
            <a:ext cx="1002149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605901" y="3210757"/>
            <a:ext cx="2667000" cy="1066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 smtClean="0">
                <a:solidFill>
                  <a:prstClr val="black"/>
                </a:solidFill>
              </a:rPr>
              <a:t>Use Chat box to ask Questions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507720"/>
            <a:ext cx="3702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Participant phone lines will be muted until after initial presentation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97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381000" y="488202"/>
            <a:ext cx="82296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Example Factor: </a:t>
            </a:r>
          </a:p>
          <a:p>
            <a:pPr marL="0" indent="0">
              <a:buNone/>
            </a:pPr>
            <a:r>
              <a:rPr lang="en-US" b="1" u="sng" dirty="0" smtClean="0">
                <a:solidFill>
                  <a:prstClr val="black"/>
                </a:solidFill>
                <a:ea typeface="Times New Roman"/>
              </a:rPr>
              <a:t>Road Bank</a:t>
            </a:r>
          </a:p>
          <a:p>
            <a:pPr marL="0" indent="0">
              <a:buNone/>
            </a:pPr>
            <a:r>
              <a:rPr lang="en-US" b="1" u="sng" dirty="0" smtClean="0">
                <a:solidFill>
                  <a:prstClr val="black"/>
                </a:solidFill>
                <a:ea typeface="Times New Roman"/>
              </a:rPr>
              <a:t>Stability</a:t>
            </a:r>
          </a:p>
          <a:p>
            <a:pPr marL="457200" lvl="1" indent="0">
              <a:buNone/>
            </a:pPr>
            <a:endParaRPr lang="en-US" sz="3200" b="1" dirty="0">
              <a:solidFill>
                <a:prstClr val="black"/>
              </a:solidFill>
              <a:ea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Worksite Assessments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953000" y="-56138"/>
            <a:ext cx="424479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latin typeface="Arial" pitchFamily="34" charset="0"/>
              </a:rPr>
              <a:t>Process Overview</a:t>
            </a:r>
            <a:endParaRPr lang="en-US" sz="2200" b="1" dirty="0"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3886777"/>
            <a:ext cx="2327445" cy="830997"/>
          </a:xfrm>
          <a:prstGeom prst="rect">
            <a:avLst/>
          </a:prstGeom>
          <a:solidFill>
            <a:srgbClr val="FFFFCC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0" lvl="1" algn="ctr"/>
            <a:r>
              <a:rPr lang="en-US" sz="2400" b="1" dirty="0" smtClean="0">
                <a:solidFill>
                  <a:prstClr val="black"/>
                </a:solidFill>
                <a:ea typeface="Times New Roman"/>
              </a:rPr>
              <a:t>Quick </a:t>
            </a:r>
            <a:r>
              <a:rPr lang="en-US" sz="2400" b="1" dirty="0">
                <a:solidFill>
                  <a:prstClr val="black"/>
                </a:solidFill>
                <a:ea typeface="Times New Roman"/>
              </a:rPr>
              <a:t>Reference </a:t>
            </a:r>
            <a:endParaRPr lang="en-US" sz="2400" b="1" dirty="0" smtClean="0">
              <a:solidFill>
                <a:prstClr val="black"/>
              </a:solidFill>
              <a:ea typeface="Times New Roman"/>
            </a:endParaRPr>
          </a:p>
          <a:p>
            <a:pPr marL="0" lvl="1" algn="ctr"/>
            <a:r>
              <a:rPr lang="en-US" sz="2400" b="1" dirty="0" smtClean="0">
                <a:solidFill>
                  <a:prstClr val="black"/>
                </a:solidFill>
                <a:ea typeface="Times New Roman"/>
              </a:rPr>
              <a:t>Guide</a:t>
            </a:r>
            <a:endParaRPr lang="en-US" sz="1400" b="1" dirty="0"/>
          </a:p>
        </p:txBody>
      </p:sp>
      <p:sp>
        <p:nvSpPr>
          <p:cNvPr id="12" name="Rectangle 11"/>
          <p:cNvSpPr/>
          <p:nvPr/>
        </p:nvSpPr>
        <p:spPr>
          <a:xfrm>
            <a:off x="173395" y="2825020"/>
            <a:ext cx="2874606" cy="461665"/>
          </a:xfrm>
          <a:prstGeom prst="rect">
            <a:avLst/>
          </a:prstGeom>
          <a:solidFill>
            <a:srgbClr val="FFFFCC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0" lvl="1" algn="ctr"/>
            <a:r>
              <a:rPr lang="en-US" sz="2400" b="1" dirty="0">
                <a:solidFill>
                  <a:prstClr val="black"/>
                </a:solidFill>
                <a:ea typeface="Times New Roman"/>
              </a:rPr>
              <a:t>Assessment </a:t>
            </a:r>
            <a:r>
              <a:rPr lang="en-US" sz="2400" b="1" dirty="0" smtClean="0">
                <a:solidFill>
                  <a:prstClr val="black"/>
                </a:solidFill>
                <a:ea typeface="Times New Roman"/>
              </a:rPr>
              <a:t>Manual</a:t>
            </a:r>
            <a:endParaRPr lang="en-US" sz="2400" b="1" dirty="0">
              <a:solidFill>
                <a:prstClr val="black"/>
              </a:solidFill>
              <a:ea typeface="Times New Roman"/>
            </a:endParaRPr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>
          <a:xfrm flipV="1">
            <a:off x="3048001" y="2930702"/>
            <a:ext cx="685799" cy="12515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482026" y="4737340"/>
            <a:ext cx="128672" cy="55363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20732">
            <a:off x="3562025" y="716014"/>
            <a:ext cx="5004410" cy="660807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5509708"/>
            <a:ext cx="9144000" cy="134829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9501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381000" y="488202"/>
            <a:ext cx="82296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 smtClean="0">
                <a:solidFill>
                  <a:prstClr val="black"/>
                </a:solidFill>
                <a:ea typeface="Times New Roman"/>
              </a:rPr>
              <a:t>The “Dirty Dozen” Resources:</a:t>
            </a:r>
          </a:p>
          <a:p>
            <a:pPr marL="0" indent="0">
              <a:buNone/>
            </a:pPr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      FIELD GUIDE		     </a:t>
            </a:r>
            <a:r>
              <a:rPr lang="en-US" sz="2000" dirty="0" smtClean="0">
                <a:solidFill>
                  <a:prstClr val="black"/>
                </a:solidFill>
                <a:ea typeface="Times New Roman"/>
              </a:rPr>
              <a:t>2-page</a:t>
            </a:r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 QUICK REFERENCE</a:t>
            </a:r>
          </a:p>
          <a:p>
            <a:endParaRPr lang="en-US" b="1" dirty="0" smtClean="0">
              <a:solidFill>
                <a:prstClr val="black"/>
              </a:solidFill>
              <a:ea typeface="Times New Roman"/>
            </a:endParaRPr>
          </a:p>
          <a:p>
            <a:pPr marL="457200" lvl="1" indent="0">
              <a:buNone/>
            </a:pPr>
            <a:endParaRPr lang="en-US" sz="3200" b="1" dirty="0">
              <a:solidFill>
                <a:prstClr val="black"/>
              </a:solidFill>
              <a:ea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Worksite Assessments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953000" y="-56138"/>
            <a:ext cx="424479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latin typeface="Arial" pitchFamily="34" charset="0"/>
              </a:rPr>
              <a:t>Process Overview</a:t>
            </a:r>
            <a:endParaRPr lang="en-US" sz="2200" b="1" dirty="0">
              <a:latin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2766">
            <a:off x="343173" y="1777073"/>
            <a:ext cx="3971946" cy="508747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40015">
            <a:off x="4840005" y="1829883"/>
            <a:ext cx="3924782" cy="508747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071249" y="2663035"/>
            <a:ext cx="7450833" cy="3785652"/>
          </a:xfrm>
          <a:prstGeom prst="rect">
            <a:avLst/>
          </a:prstGeom>
          <a:solidFill>
            <a:srgbClr val="FFFFCC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u="sng" dirty="0" smtClean="0"/>
              <a:t>Documentation Online:</a:t>
            </a:r>
            <a:endParaRPr lang="en-US" sz="4000" b="1" u="sng" dirty="0" smtClean="0">
              <a:hlinkClick r:id="rId5"/>
            </a:endParaRPr>
          </a:p>
          <a:p>
            <a:r>
              <a:rPr lang="en-US" sz="4000" dirty="0" smtClean="0">
                <a:hlinkClick r:id="rId5"/>
              </a:rPr>
              <a:t>www.dirtandgravelroads.org</a:t>
            </a:r>
            <a:endParaRPr lang="en-US" sz="4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 smtClean="0"/>
              <a:t>PA Program Resources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 smtClean="0"/>
              <a:t>Program Resources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 smtClean="0"/>
              <a:t>Blank Forms – scroll to bottom</a:t>
            </a:r>
          </a:p>
          <a:p>
            <a:r>
              <a:rPr lang="en-US" sz="4000" dirty="0" smtClean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6046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01808"/>
            <a:ext cx="2362200" cy="3656191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2568390" y="838200"/>
            <a:ext cx="6629400" cy="6019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prstClr val="white">
                    <a:lumMod val="50000"/>
                  </a:prstClr>
                </a:solidFill>
                <a:ea typeface="Times New Roman"/>
              </a:rPr>
              <a:t>Background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3600" b="1" dirty="0" smtClean="0">
              <a:solidFill>
                <a:prstClr val="white"/>
              </a:solidFill>
              <a:ea typeface="Times New Roman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ea typeface="Times New Roman"/>
              </a:rPr>
              <a:t>Process Overview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3600" b="1" dirty="0">
              <a:solidFill>
                <a:prstClr val="white"/>
              </a:solidFill>
              <a:ea typeface="Times New Roman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600" b="1" u="sng" dirty="0" smtClean="0">
                <a:solidFill>
                  <a:srgbClr val="FFFF00"/>
                </a:solidFill>
                <a:ea typeface="Times New Roman"/>
              </a:rPr>
              <a:t>Current Use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3600" b="1" dirty="0">
              <a:solidFill>
                <a:prstClr val="white"/>
              </a:solidFill>
              <a:ea typeface="Times New Roman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prstClr val="white"/>
                </a:solidFill>
                <a:ea typeface="Times New Roman"/>
              </a:rPr>
              <a:t>Assessment and LVRs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DGLVR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953000" y="-56138"/>
            <a:ext cx="424479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prstClr val="black"/>
                </a:solidFill>
                <a:latin typeface="Arial" pitchFamily="34" charset="0"/>
              </a:rPr>
              <a:t>Worksite Assessments</a:t>
            </a:r>
            <a:endParaRPr lang="en-US" sz="2200" b="1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t="33026" r="63306" b="7955"/>
          <a:stretch/>
        </p:blipFill>
        <p:spPr>
          <a:xfrm>
            <a:off x="0" y="347854"/>
            <a:ext cx="2362200" cy="285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28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152400" y="500526"/>
            <a:ext cx="86106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 smtClean="0">
                <a:solidFill>
                  <a:prstClr val="black"/>
                </a:solidFill>
                <a:ea typeface="Times New Roman"/>
              </a:rPr>
              <a:t>Assessments</a:t>
            </a:r>
          </a:p>
          <a:p>
            <a:pPr>
              <a:buFontTx/>
              <a:buChar char="-"/>
            </a:pPr>
            <a:endParaRPr lang="en-US" sz="2000" b="1" dirty="0" smtClean="0">
              <a:solidFill>
                <a:prstClr val="black"/>
              </a:solidFill>
              <a:ea typeface="Times New Roman"/>
            </a:endParaRPr>
          </a:p>
          <a:p>
            <a:pPr>
              <a:buFontTx/>
              <a:buChar char="-"/>
            </a:pPr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No current plan for another statewide assessment.</a:t>
            </a:r>
          </a:p>
          <a:p>
            <a:pPr>
              <a:buFontTx/>
              <a:buChar char="-"/>
            </a:pPr>
            <a:endParaRPr lang="en-US" sz="1800" b="1" dirty="0" smtClean="0">
              <a:solidFill>
                <a:prstClr val="black"/>
              </a:solidFill>
              <a:ea typeface="Times New Roman"/>
            </a:endParaRPr>
          </a:p>
          <a:p>
            <a:pPr>
              <a:buFontTx/>
              <a:buChar char="-"/>
            </a:pPr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Assessment scores NO LONGER a factor in CD Allocations.</a:t>
            </a:r>
          </a:p>
          <a:p>
            <a:pPr>
              <a:buFontTx/>
              <a:buChar char="-"/>
            </a:pPr>
            <a:endParaRPr lang="en-US" b="1" dirty="0">
              <a:solidFill>
                <a:prstClr val="black"/>
              </a:solidFill>
              <a:ea typeface="Times New Roman"/>
            </a:endParaRPr>
          </a:p>
          <a:p>
            <a:pPr>
              <a:buFontTx/>
              <a:buChar char="-"/>
            </a:pPr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Assessment are not required </a:t>
            </a:r>
            <a:r>
              <a:rPr lang="en-US" i="1" dirty="0" smtClean="0">
                <a:solidFill>
                  <a:prstClr val="black"/>
                </a:solidFill>
                <a:ea typeface="Times New Roman"/>
              </a:rPr>
              <a:t>(but many CDs use it in their ranking criteria)</a:t>
            </a:r>
          </a:p>
          <a:p>
            <a:pPr>
              <a:buFontTx/>
              <a:buChar char="-"/>
            </a:pPr>
            <a:endParaRPr lang="en-US" b="1" dirty="0" smtClean="0">
              <a:solidFill>
                <a:prstClr val="black"/>
              </a:solidFill>
              <a:ea typeface="Times New Roman"/>
            </a:endParaRPr>
          </a:p>
          <a:p>
            <a:endParaRPr lang="en-US" b="1" dirty="0">
              <a:solidFill>
                <a:prstClr val="black"/>
              </a:solidFill>
              <a:ea typeface="Times New Roman"/>
            </a:endParaRPr>
          </a:p>
          <a:p>
            <a:endParaRPr lang="en-US" b="1" dirty="0" smtClean="0">
              <a:solidFill>
                <a:prstClr val="black"/>
              </a:solidFill>
              <a:ea typeface="Times New Roman"/>
            </a:endParaRPr>
          </a:p>
          <a:p>
            <a:endParaRPr lang="en-US" b="1" dirty="0" smtClean="0">
              <a:solidFill>
                <a:prstClr val="black"/>
              </a:solidFill>
              <a:ea typeface="Times New Roman"/>
            </a:endParaRPr>
          </a:p>
          <a:p>
            <a:pPr marL="457200" lvl="1" indent="0">
              <a:buNone/>
            </a:pPr>
            <a:endParaRPr lang="en-US" sz="3200" b="1" dirty="0">
              <a:solidFill>
                <a:prstClr val="black"/>
              </a:solidFill>
              <a:ea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Worksite Assessments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953000" y="-56138"/>
            <a:ext cx="424479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latin typeface="Arial" pitchFamily="34" charset="0"/>
              </a:rPr>
              <a:t>Current Use</a:t>
            </a:r>
            <a:endParaRPr lang="en-US" sz="2200" b="1" dirty="0">
              <a:latin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114" y="6291726"/>
            <a:ext cx="364224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Audio also available via phone: 866-823-7699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For assistance, call: 814-865-5355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59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35112" y="502112"/>
            <a:ext cx="45720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 smtClean="0">
                <a:solidFill>
                  <a:prstClr val="black"/>
                </a:solidFill>
                <a:ea typeface="Times New Roman"/>
              </a:rPr>
              <a:t>Assessments</a:t>
            </a:r>
          </a:p>
          <a:p>
            <a:pPr>
              <a:buFontTx/>
              <a:buChar char="-"/>
            </a:pPr>
            <a:endParaRPr lang="en-US" sz="2000" b="1" dirty="0" smtClean="0">
              <a:solidFill>
                <a:prstClr val="black"/>
              </a:solidFill>
              <a:ea typeface="Times New Roman"/>
            </a:endParaRPr>
          </a:p>
          <a:p>
            <a:pPr>
              <a:buFontTx/>
              <a:buChar char="-"/>
            </a:pPr>
            <a:r>
              <a:rPr lang="en-US" sz="2800" b="1" dirty="0" smtClean="0">
                <a:solidFill>
                  <a:prstClr val="black"/>
                </a:solidFill>
                <a:ea typeface="Times New Roman"/>
              </a:rPr>
              <a:t>~75% of sites have existing assessment, most are 8-16 </a:t>
            </a:r>
            <a:br>
              <a:rPr lang="en-US" sz="2800" b="1" dirty="0" smtClean="0">
                <a:solidFill>
                  <a:prstClr val="black"/>
                </a:solidFill>
                <a:ea typeface="Times New Roman"/>
              </a:rPr>
            </a:br>
            <a:r>
              <a:rPr lang="en-US" sz="2800" b="1" dirty="0" smtClean="0">
                <a:solidFill>
                  <a:prstClr val="black"/>
                </a:solidFill>
                <a:ea typeface="Times New Roman"/>
              </a:rPr>
              <a:t>years old.</a:t>
            </a:r>
          </a:p>
          <a:p>
            <a:pPr>
              <a:buFontTx/>
              <a:buChar char="-"/>
            </a:pPr>
            <a:endParaRPr lang="en-US" sz="1600" b="1" dirty="0" smtClean="0">
              <a:solidFill>
                <a:prstClr val="black"/>
              </a:solidFill>
              <a:ea typeface="Times New Roman"/>
            </a:endParaRPr>
          </a:p>
          <a:p>
            <a:pPr>
              <a:buFontTx/>
              <a:buChar char="-"/>
            </a:pPr>
            <a:endParaRPr lang="en-US" sz="1600" b="1" dirty="0">
              <a:solidFill>
                <a:prstClr val="black"/>
              </a:solidFill>
              <a:ea typeface="Times New Roman"/>
            </a:endParaRPr>
          </a:p>
          <a:p>
            <a:pPr>
              <a:buFontTx/>
              <a:buChar char="-"/>
            </a:pPr>
            <a:endParaRPr lang="en-US" sz="1600" b="1" dirty="0" smtClean="0">
              <a:solidFill>
                <a:prstClr val="black"/>
              </a:solidFill>
              <a:ea typeface="Times New Roman"/>
            </a:endParaRPr>
          </a:p>
          <a:p>
            <a:pPr>
              <a:buFontTx/>
              <a:buChar char="-"/>
            </a:pPr>
            <a:endParaRPr lang="en-US" sz="1600" b="1" dirty="0">
              <a:solidFill>
                <a:prstClr val="black"/>
              </a:solidFill>
              <a:ea typeface="Times New Roman"/>
            </a:endParaRPr>
          </a:p>
          <a:p>
            <a:pPr>
              <a:buFontTx/>
              <a:buChar char="-"/>
            </a:pPr>
            <a:endParaRPr lang="en-US" sz="1600" b="1" dirty="0" smtClean="0">
              <a:solidFill>
                <a:prstClr val="black"/>
              </a:solidFill>
              <a:ea typeface="Times New Roman"/>
            </a:endParaRPr>
          </a:p>
          <a:p>
            <a:pPr>
              <a:buFontTx/>
              <a:buChar char="-"/>
            </a:pPr>
            <a:r>
              <a:rPr lang="en-US" sz="2800" b="1" dirty="0" smtClean="0">
                <a:solidFill>
                  <a:prstClr val="black"/>
                </a:solidFill>
                <a:ea typeface="Times New Roman"/>
              </a:rPr>
              <a:t>Most CDs use “Dirty Dozen” in ranking criteria.</a:t>
            </a:r>
          </a:p>
          <a:p>
            <a:pPr>
              <a:buFontTx/>
              <a:buChar char="-"/>
            </a:pPr>
            <a:endParaRPr lang="en-US" sz="2800" b="1" dirty="0">
              <a:solidFill>
                <a:prstClr val="black"/>
              </a:solidFill>
              <a:ea typeface="Times New Roman"/>
            </a:endParaRPr>
          </a:p>
          <a:p>
            <a:pPr>
              <a:buFontTx/>
              <a:buChar char="-"/>
            </a:pPr>
            <a:endParaRPr lang="en-US" sz="2800" b="1" dirty="0" smtClean="0">
              <a:solidFill>
                <a:prstClr val="black"/>
              </a:solidFill>
              <a:ea typeface="Times New Roman"/>
            </a:endParaRPr>
          </a:p>
          <a:p>
            <a:pPr>
              <a:buFontTx/>
              <a:buChar char="-"/>
            </a:pPr>
            <a:endParaRPr lang="en-US" b="1" dirty="0" smtClean="0">
              <a:solidFill>
                <a:prstClr val="black"/>
              </a:solidFill>
              <a:ea typeface="Times New Roman"/>
            </a:endParaRPr>
          </a:p>
          <a:p>
            <a:endParaRPr lang="en-US" b="1" dirty="0">
              <a:solidFill>
                <a:prstClr val="black"/>
              </a:solidFill>
              <a:ea typeface="Times New Roman"/>
            </a:endParaRPr>
          </a:p>
          <a:p>
            <a:endParaRPr lang="en-US" b="1" dirty="0" smtClean="0">
              <a:solidFill>
                <a:prstClr val="black"/>
              </a:solidFill>
              <a:ea typeface="Times New Roman"/>
            </a:endParaRPr>
          </a:p>
          <a:p>
            <a:endParaRPr lang="en-US" b="1" dirty="0" smtClean="0">
              <a:solidFill>
                <a:prstClr val="black"/>
              </a:solidFill>
              <a:ea typeface="Times New Roman"/>
            </a:endParaRPr>
          </a:p>
          <a:p>
            <a:pPr marL="457200" lvl="1" indent="0">
              <a:buNone/>
            </a:pPr>
            <a:endParaRPr lang="en-US" sz="3200" b="1" dirty="0">
              <a:solidFill>
                <a:prstClr val="black"/>
              </a:solidFill>
              <a:ea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Worksite Assessments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953000" y="-56138"/>
            <a:ext cx="424479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latin typeface="Arial" pitchFamily="34" charset="0"/>
              </a:rPr>
              <a:t>Current Use</a:t>
            </a:r>
            <a:endParaRPr lang="en-US" sz="2200" b="1" dirty="0">
              <a:latin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114" y="6291726"/>
            <a:ext cx="364224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Audio also available via phone: 866-823-7699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For assistance, call: 814-865-5355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42468"/>
            <a:ext cx="4800600" cy="637247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Left Brace 2"/>
          <p:cNvSpPr/>
          <p:nvPr/>
        </p:nvSpPr>
        <p:spPr>
          <a:xfrm>
            <a:off x="4114800" y="3505200"/>
            <a:ext cx="737886" cy="2438400"/>
          </a:xfrm>
          <a:prstGeom prst="leftBrace">
            <a:avLst>
              <a:gd name="adj1" fmla="val 8333"/>
              <a:gd name="adj2" fmla="val 39111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96000" y="1418673"/>
            <a:ext cx="3048000" cy="1524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/>
                </a:solidFill>
                <a:ea typeface="Times New Roman"/>
              </a:rPr>
              <a:t>If you use assessment score in ranking, you should re-evaluate instead of relying on 8 to 16 year old data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EBBE"/>
              </a:clrFrom>
              <a:clrTo>
                <a:srgbClr val="FFEBB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9634" y="2293561"/>
            <a:ext cx="2263766" cy="129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22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152400" y="500526"/>
            <a:ext cx="86106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 smtClean="0">
                <a:solidFill>
                  <a:prstClr val="black"/>
                </a:solidFill>
                <a:ea typeface="Times New Roman"/>
              </a:rPr>
              <a:t>Assessments</a:t>
            </a:r>
          </a:p>
          <a:p>
            <a:pPr>
              <a:buFontTx/>
              <a:buChar char="-"/>
            </a:pPr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CDs </a:t>
            </a:r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can add and assess potential sites to GIS at any time</a:t>
            </a:r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. </a:t>
            </a:r>
            <a:r>
              <a:rPr lang="en-US" i="1" dirty="0">
                <a:solidFill>
                  <a:prstClr val="black"/>
                </a:solidFill>
                <a:ea typeface="Times New Roman"/>
              </a:rPr>
              <a:t>Please notify CDGRS/SCC if you plan to do any kind of significant assessment effort.</a:t>
            </a:r>
          </a:p>
          <a:p>
            <a:pPr>
              <a:buFontTx/>
              <a:buChar char="-"/>
            </a:pPr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Old </a:t>
            </a:r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potential sites can be combined, moved, lengthened, or deleted in GIS as necessary</a:t>
            </a:r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Worksite Assessments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953000" y="-56138"/>
            <a:ext cx="424479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latin typeface="Arial" pitchFamily="34" charset="0"/>
              </a:rPr>
              <a:t>Current Use</a:t>
            </a:r>
            <a:endParaRPr lang="en-US" sz="2200" b="1" dirty="0">
              <a:latin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114" y="6291726"/>
            <a:ext cx="364224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Audio also available via phone: 866-823-7699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For assistance, call: 814-865-5355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22386"/>
          <a:stretch/>
        </p:blipFill>
        <p:spPr>
          <a:xfrm>
            <a:off x="-30480" y="4158469"/>
            <a:ext cx="4526280" cy="26995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t="22386"/>
          <a:stretch/>
        </p:blipFill>
        <p:spPr>
          <a:xfrm>
            <a:off x="4617720" y="4158469"/>
            <a:ext cx="4526280" cy="2699531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4945380" y="4762500"/>
            <a:ext cx="3840480" cy="678180"/>
          </a:xfrm>
          <a:custGeom>
            <a:avLst/>
            <a:gdLst>
              <a:gd name="connsiteX0" fmla="*/ 0 w 3840480"/>
              <a:gd name="connsiteY0" fmla="*/ 678180 h 678180"/>
              <a:gd name="connsiteX1" fmla="*/ 1325880 w 3840480"/>
              <a:gd name="connsiteY1" fmla="*/ 617220 h 678180"/>
              <a:gd name="connsiteX2" fmla="*/ 2735580 w 3840480"/>
              <a:gd name="connsiteY2" fmla="*/ 586740 h 678180"/>
              <a:gd name="connsiteX3" fmla="*/ 3070860 w 3840480"/>
              <a:gd name="connsiteY3" fmla="*/ 556260 h 678180"/>
              <a:gd name="connsiteX4" fmla="*/ 3352800 w 3840480"/>
              <a:gd name="connsiteY4" fmla="*/ 281940 h 678180"/>
              <a:gd name="connsiteX5" fmla="*/ 3459480 w 3840480"/>
              <a:gd name="connsiteY5" fmla="*/ 152400 h 678180"/>
              <a:gd name="connsiteX6" fmla="*/ 3840480 w 3840480"/>
              <a:gd name="connsiteY6" fmla="*/ 0 h 678180"/>
              <a:gd name="connsiteX0" fmla="*/ 0 w 3840480"/>
              <a:gd name="connsiteY0" fmla="*/ 678180 h 678180"/>
              <a:gd name="connsiteX1" fmla="*/ 1051560 w 3840480"/>
              <a:gd name="connsiteY1" fmla="*/ 609600 h 678180"/>
              <a:gd name="connsiteX2" fmla="*/ 2735580 w 3840480"/>
              <a:gd name="connsiteY2" fmla="*/ 586740 h 678180"/>
              <a:gd name="connsiteX3" fmla="*/ 3070860 w 3840480"/>
              <a:gd name="connsiteY3" fmla="*/ 556260 h 678180"/>
              <a:gd name="connsiteX4" fmla="*/ 3352800 w 3840480"/>
              <a:gd name="connsiteY4" fmla="*/ 281940 h 678180"/>
              <a:gd name="connsiteX5" fmla="*/ 3459480 w 3840480"/>
              <a:gd name="connsiteY5" fmla="*/ 152400 h 678180"/>
              <a:gd name="connsiteX6" fmla="*/ 3840480 w 3840480"/>
              <a:gd name="connsiteY6" fmla="*/ 0 h 678180"/>
              <a:gd name="connsiteX0" fmla="*/ 0 w 3840480"/>
              <a:gd name="connsiteY0" fmla="*/ 678180 h 678180"/>
              <a:gd name="connsiteX1" fmla="*/ 1051560 w 3840480"/>
              <a:gd name="connsiteY1" fmla="*/ 609600 h 678180"/>
              <a:gd name="connsiteX2" fmla="*/ 2735580 w 3840480"/>
              <a:gd name="connsiteY2" fmla="*/ 586740 h 678180"/>
              <a:gd name="connsiteX3" fmla="*/ 3070860 w 3840480"/>
              <a:gd name="connsiteY3" fmla="*/ 556260 h 678180"/>
              <a:gd name="connsiteX4" fmla="*/ 3246120 w 3840480"/>
              <a:gd name="connsiteY4" fmla="*/ 396240 h 678180"/>
              <a:gd name="connsiteX5" fmla="*/ 3459480 w 3840480"/>
              <a:gd name="connsiteY5" fmla="*/ 152400 h 678180"/>
              <a:gd name="connsiteX6" fmla="*/ 3840480 w 3840480"/>
              <a:gd name="connsiteY6" fmla="*/ 0 h 678180"/>
              <a:gd name="connsiteX0" fmla="*/ 0 w 3840480"/>
              <a:gd name="connsiteY0" fmla="*/ 678180 h 678180"/>
              <a:gd name="connsiteX1" fmla="*/ 1051560 w 3840480"/>
              <a:gd name="connsiteY1" fmla="*/ 609600 h 678180"/>
              <a:gd name="connsiteX2" fmla="*/ 2735580 w 3840480"/>
              <a:gd name="connsiteY2" fmla="*/ 586740 h 678180"/>
              <a:gd name="connsiteX3" fmla="*/ 3070860 w 3840480"/>
              <a:gd name="connsiteY3" fmla="*/ 556260 h 678180"/>
              <a:gd name="connsiteX4" fmla="*/ 3246120 w 3840480"/>
              <a:gd name="connsiteY4" fmla="*/ 396240 h 678180"/>
              <a:gd name="connsiteX5" fmla="*/ 3482340 w 3840480"/>
              <a:gd name="connsiteY5" fmla="*/ 175260 h 678180"/>
              <a:gd name="connsiteX6" fmla="*/ 3840480 w 3840480"/>
              <a:gd name="connsiteY6" fmla="*/ 0 h 678180"/>
              <a:gd name="connsiteX0" fmla="*/ 0 w 3840480"/>
              <a:gd name="connsiteY0" fmla="*/ 678180 h 678180"/>
              <a:gd name="connsiteX1" fmla="*/ 1051560 w 3840480"/>
              <a:gd name="connsiteY1" fmla="*/ 609600 h 678180"/>
              <a:gd name="connsiteX2" fmla="*/ 2735580 w 3840480"/>
              <a:gd name="connsiteY2" fmla="*/ 586740 h 678180"/>
              <a:gd name="connsiteX3" fmla="*/ 3009900 w 3840480"/>
              <a:gd name="connsiteY3" fmla="*/ 563880 h 678180"/>
              <a:gd name="connsiteX4" fmla="*/ 3246120 w 3840480"/>
              <a:gd name="connsiteY4" fmla="*/ 396240 h 678180"/>
              <a:gd name="connsiteX5" fmla="*/ 3482340 w 3840480"/>
              <a:gd name="connsiteY5" fmla="*/ 175260 h 678180"/>
              <a:gd name="connsiteX6" fmla="*/ 3840480 w 3840480"/>
              <a:gd name="connsiteY6" fmla="*/ 0 h 678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40480" h="678180">
                <a:moveTo>
                  <a:pt x="0" y="678180"/>
                </a:moveTo>
                <a:lnTo>
                  <a:pt x="1051560" y="609600"/>
                </a:lnTo>
                <a:cubicBezTo>
                  <a:pt x="1507490" y="594360"/>
                  <a:pt x="2409190" y="594360"/>
                  <a:pt x="2735580" y="586740"/>
                </a:cubicBezTo>
                <a:cubicBezTo>
                  <a:pt x="3061970" y="579120"/>
                  <a:pt x="2924810" y="595630"/>
                  <a:pt x="3009900" y="563880"/>
                </a:cubicBezTo>
                <a:cubicBezTo>
                  <a:pt x="3094990" y="532130"/>
                  <a:pt x="3167380" y="461010"/>
                  <a:pt x="3246120" y="396240"/>
                </a:cubicBezTo>
                <a:cubicBezTo>
                  <a:pt x="3324860" y="331470"/>
                  <a:pt x="3383280" y="241300"/>
                  <a:pt x="3482340" y="175260"/>
                </a:cubicBezTo>
                <a:cubicBezTo>
                  <a:pt x="3581400" y="109220"/>
                  <a:pt x="3690620" y="52705"/>
                  <a:pt x="3840480" y="0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17942" y="4495800"/>
            <a:ext cx="990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5 sites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32135" y="4531667"/>
            <a:ext cx="866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</a:t>
            </a:r>
            <a:r>
              <a:rPr lang="en-US" sz="2400" b="1" dirty="0" smtClean="0">
                <a:solidFill>
                  <a:schemeClr val="bg1"/>
                </a:solidFill>
              </a:rPr>
              <a:t> site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320315" y="4876800"/>
            <a:ext cx="660885" cy="4572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164080" y="4876800"/>
            <a:ext cx="68580" cy="4572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560320" y="4917133"/>
            <a:ext cx="464820" cy="37766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732198" y="4723927"/>
            <a:ext cx="792480" cy="32784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739761" y="4630892"/>
            <a:ext cx="1199635" cy="18417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813280" y="4887848"/>
            <a:ext cx="68580" cy="4572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6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01808"/>
            <a:ext cx="2362200" cy="3656191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2568390" y="838200"/>
            <a:ext cx="6629400" cy="6019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prstClr val="white">
                    <a:lumMod val="50000"/>
                  </a:prstClr>
                </a:solidFill>
                <a:ea typeface="Times New Roman"/>
              </a:rPr>
              <a:t>Background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3600" b="1" dirty="0" smtClean="0">
              <a:solidFill>
                <a:prstClr val="white"/>
              </a:solidFill>
              <a:ea typeface="Times New Roman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prstClr val="white">
                    <a:lumMod val="50000"/>
                  </a:prstClr>
                </a:solidFill>
                <a:ea typeface="Times New Roman"/>
              </a:rPr>
              <a:t>Process Overview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3600" b="1" dirty="0">
              <a:solidFill>
                <a:prstClr val="white"/>
              </a:solidFill>
              <a:ea typeface="Times New Roman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ea typeface="Times New Roman"/>
              </a:rPr>
              <a:t>Current Use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3600" b="1" dirty="0">
              <a:solidFill>
                <a:prstClr val="white"/>
              </a:solidFill>
              <a:ea typeface="Times New Roman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600" b="1" u="sng" dirty="0" smtClean="0">
                <a:solidFill>
                  <a:srgbClr val="FFFF00"/>
                </a:solidFill>
                <a:ea typeface="Times New Roman"/>
              </a:rPr>
              <a:t>Assessment and LVRs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DGLVR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953000" y="-56138"/>
            <a:ext cx="424479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prstClr val="black"/>
                </a:solidFill>
                <a:latin typeface="Arial" pitchFamily="34" charset="0"/>
              </a:rPr>
              <a:t>Worksite Assessments</a:t>
            </a:r>
            <a:endParaRPr lang="en-US" sz="2200" b="1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t="33026" r="63306" b="7955"/>
          <a:stretch/>
        </p:blipFill>
        <p:spPr>
          <a:xfrm>
            <a:off x="0" y="347854"/>
            <a:ext cx="2362200" cy="285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7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152400" y="500526"/>
            <a:ext cx="86106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1200" b="1" dirty="0" smtClean="0">
              <a:solidFill>
                <a:prstClr val="black"/>
              </a:solidFill>
              <a:ea typeface="Times New Roman"/>
            </a:endParaRPr>
          </a:p>
          <a:p>
            <a:pPr>
              <a:buFontTx/>
              <a:buChar char="-"/>
            </a:pPr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With exception of “road surface condition” LVR and D&amp;G Assessments are identical:</a:t>
            </a:r>
          </a:p>
          <a:p>
            <a:pPr>
              <a:buFontTx/>
              <a:buChar char="-"/>
            </a:pPr>
            <a:endParaRPr lang="en-US" b="1" i="1" dirty="0">
              <a:solidFill>
                <a:prstClr val="black"/>
              </a:solidFill>
              <a:ea typeface="Times New Roman"/>
            </a:endParaRPr>
          </a:p>
          <a:p>
            <a:pPr>
              <a:buFontTx/>
              <a:buChar char="-"/>
            </a:pPr>
            <a:endParaRPr lang="en-US" b="1" i="1" dirty="0" smtClean="0">
              <a:solidFill>
                <a:prstClr val="black"/>
              </a:solidFill>
              <a:ea typeface="Times New Roman"/>
            </a:endParaRPr>
          </a:p>
          <a:p>
            <a:pPr marL="0" indent="0">
              <a:buNone/>
            </a:pPr>
            <a:endParaRPr lang="en-US" i="1" dirty="0" smtClean="0">
              <a:solidFill>
                <a:prstClr val="black"/>
              </a:solidFill>
              <a:ea typeface="Times New Roman"/>
            </a:endParaRPr>
          </a:p>
          <a:p>
            <a:pPr>
              <a:buFontTx/>
              <a:buChar char="-"/>
            </a:pPr>
            <a:endParaRPr lang="en-US" b="1" dirty="0" smtClean="0">
              <a:solidFill>
                <a:prstClr val="black"/>
              </a:solidFill>
              <a:ea typeface="Times New Roman"/>
            </a:endParaRPr>
          </a:p>
          <a:p>
            <a:endParaRPr lang="en-US" b="1" dirty="0">
              <a:solidFill>
                <a:prstClr val="black"/>
              </a:solidFill>
              <a:ea typeface="Times New Roman"/>
            </a:endParaRPr>
          </a:p>
          <a:p>
            <a:endParaRPr lang="en-US" b="1" dirty="0" smtClean="0">
              <a:solidFill>
                <a:prstClr val="black"/>
              </a:solidFill>
              <a:ea typeface="Times New Roman"/>
            </a:endParaRPr>
          </a:p>
          <a:p>
            <a:endParaRPr lang="en-US" b="1" dirty="0" smtClean="0">
              <a:solidFill>
                <a:prstClr val="black"/>
              </a:solidFill>
              <a:ea typeface="Times New Roman"/>
            </a:endParaRPr>
          </a:p>
          <a:p>
            <a:pPr marL="457200" lvl="1" indent="0">
              <a:buNone/>
            </a:pPr>
            <a:endParaRPr lang="en-US" sz="3200" b="1" dirty="0">
              <a:solidFill>
                <a:prstClr val="black"/>
              </a:solidFill>
              <a:ea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Worksite Assessments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953000" y="-56138"/>
            <a:ext cx="424479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latin typeface="Arial" pitchFamily="34" charset="0"/>
              </a:rPr>
              <a:t>Assessments and LVRs</a:t>
            </a:r>
            <a:endParaRPr lang="en-US" sz="2200" b="1" dirty="0">
              <a:latin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74" y="2564834"/>
            <a:ext cx="8930326" cy="159811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6756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152400" y="500526"/>
            <a:ext cx="86106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1200" b="1" dirty="0" smtClean="0">
              <a:solidFill>
                <a:prstClr val="black"/>
              </a:solidFill>
              <a:ea typeface="Times New Roman"/>
            </a:endParaRPr>
          </a:p>
          <a:p>
            <a:pPr>
              <a:buFontTx/>
              <a:buChar char="-"/>
            </a:pPr>
            <a:r>
              <a:rPr lang="en-US" b="1" u="sng" dirty="0" smtClean="0">
                <a:solidFill>
                  <a:prstClr val="black"/>
                </a:solidFill>
                <a:ea typeface="Times New Roman"/>
              </a:rPr>
              <a:t>Did you notice in GIS?</a:t>
            </a:r>
          </a:p>
          <a:p>
            <a:pPr>
              <a:buFontTx/>
              <a:buChar char="-"/>
            </a:pPr>
            <a:endParaRPr lang="en-US" b="1" dirty="0">
              <a:solidFill>
                <a:prstClr val="black"/>
              </a:solidFill>
              <a:ea typeface="Times New Roman"/>
            </a:endParaRPr>
          </a:p>
          <a:p>
            <a:pPr lvl="1">
              <a:buFontTx/>
              <a:buChar char="-"/>
            </a:pPr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Unpaved worksites need a “potential” site first.</a:t>
            </a:r>
          </a:p>
          <a:p>
            <a:pPr lvl="1">
              <a:buFontTx/>
              <a:buChar char="-"/>
            </a:pPr>
            <a:endParaRPr lang="en-US" b="1" dirty="0">
              <a:solidFill>
                <a:prstClr val="black"/>
              </a:solidFill>
              <a:ea typeface="Times New Roman"/>
            </a:endParaRPr>
          </a:p>
          <a:p>
            <a:pPr lvl="1">
              <a:buFontTx/>
              <a:buChar char="-"/>
            </a:pPr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LVR worksites don’t have “potential” sites, they are made directly on LVRs.</a:t>
            </a:r>
          </a:p>
          <a:p>
            <a:pPr lvl="1">
              <a:buFontTx/>
              <a:buChar char="-"/>
            </a:pPr>
            <a:endParaRPr lang="en-US" b="1" dirty="0" smtClean="0">
              <a:solidFill>
                <a:prstClr val="black"/>
              </a:solidFill>
              <a:ea typeface="Times New Roman"/>
            </a:endParaRPr>
          </a:p>
          <a:p>
            <a:pPr lvl="1">
              <a:buFontTx/>
              <a:buChar char="-"/>
            </a:pPr>
            <a:r>
              <a:rPr lang="en-US" b="1" u="sng" dirty="0" smtClean="0">
                <a:solidFill>
                  <a:prstClr val="black"/>
                </a:solidFill>
                <a:ea typeface="Times New Roman"/>
              </a:rPr>
              <a:t>Because there is no historical “assessment” of LVRs.</a:t>
            </a:r>
            <a:endParaRPr lang="en-US" b="1" u="sng" dirty="0">
              <a:solidFill>
                <a:prstClr val="black"/>
              </a:solidFill>
              <a:ea typeface="Times New Roman"/>
            </a:endParaRPr>
          </a:p>
          <a:p>
            <a:pPr lvl="1">
              <a:buFontTx/>
              <a:buChar char="-"/>
            </a:pPr>
            <a:endParaRPr lang="en-US" b="1" dirty="0" smtClean="0">
              <a:solidFill>
                <a:prstClr val="black"/>
              </a:solidFill>
              <a:ea typeface="Times New Roman"/>
            </a:endParaRPr>
          </a:p>
          <a:p>
            <a:pPr>
              <a:buFontTx/>
              <a:buChar char="-"/>
            </a:pPr>
            <a:endParaRPr lang="en-US" b="1" i="1" dirty="0">
              <a:solidFill>
                <a:prstClr val="black"/>
              </a:solidFill>
              <a:ea typeface="Times New Roman"/>
            </a:endParaRPr>
          </a:p>
          <a:p>
            <a:pPr>
              <a:buFontTx/>
              <a:buChar char="-"/>
            </a:pPr>
            <a:endParaRPr lang="en-US" b="1" i="1" dirty="0" smtClean="0">
              <a:solidFill>
                <a:prstClr val="black"/>
              </a:solidFill>
              <a:ea typeface="Times New Roman"/>
            </a:endParaRPr>
          </a:p>
          <a:p>
            <a:pPr marL="0" indent="0">
              <a:buNone/>
            </a:pPr>
            <a:endParaRPr lang="en-US" i="1" dirty="0" smtClean="0">
              <a:solidFill>
                <a:prstClr val="black"/>
              </a:solidFill>
              <a:ea typeface="Times New Roman"/>
            </a:endParaRPr>
          </a:p>
          <a:p>
            <a:pPr>
              <a:buFontTx/>
              <a:buChar char="-"/>
            </a:pPr>
            <a:endParaRPr lang="en-US" b="1" dirty="0" smtClean="0">
              <a:solidFill>
                <a:prstClr val="black"/>
              </a:solidFill>
              <a:ea typeface="Times New Roman"/>
            </a:endParaRPr>
          </a:p>
          <a:p>
            <a:endParaRPr lang="en-US" b="1" dirty="0">
              <a:solidFill>
                <a:prstClr val="black"/>
              </a:solidFill>
              <a:ea typeface="Times New Roman"/>
            </a:endParaRPr>
          </a:p>
          <a:p>
            <a:endParaRPr lang="en-US" b="1" dirty="0" smtClean="0">
              <a:solidFill>
                <a:prstClr val="black"/>
              </a:solidFill>
              <a:ea typeface="Times New Roman"/>
            </a:endParaRPr>
          </a:p>
          <a:p>
            <a:endParaRPr lang="en-US" b="1" dirty="0" smtClean="0">
              <a:solidFill>
                <a:prstClr val="black"/>
              </a:solidFill>
              <a:ea typeface="Times New Roman"/>
            </a:endParaRPr>
          </a:p>
          <a:p>
            <a:pPr marL="457200" lvl="1" indent="0">
              <a:buNone/>
            </a:pPr>
            <a:endParaRPr lang="en-US" sz="3200" b="1" dirty="0">
              <a:solidFill>
                <a:prstClr val="black"/>
              </a:solidFill>
              <a:ea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Worksite Assessments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953000" y="-56138"/>
            <a:ext cx="424479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latin typeface="Arial" pitchFamily="34" charset="0"/>
              </a:rPr>
              <a:t>Assessments and LVRs</a:t>
            </a:r>
            <a:endParaRPr lang="en-US" sz="2200" b="1" dirty="0">
              <a:latin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18023"/>
          <a:stretch/>
        </p:blipFill>
        <p:spPr>
          <a:xfrm>
            <a:off x="6019800" y="381035"/>
            <a:ext cx="3105150" cy="1564033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5486400" y="1371600"/>
            <a:ext cx="1600200" cy="68580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23040"/>
          <a:stretch/>
        </p:blipFill>
        <p:spPr>
          <a:xfrm>
            <a:off x="6172200" y="5029200"/>
            <a:ext cx="302559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54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152400" y="500526"/>
            <a:ext cx="86106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 smtClean="0">
                <a:solidFill>
                  <a:srgbClr val="FF0000"/>
                </a:solidFill>
                <a:ea typeface="Times New Roman"/>
              </a:rPr>
              <a:t>There is no current or planned LVR Statewide Assessment</a:t>
            </a:r>
          </a:p>
          <a:p>
            <a:pPr>
              <a:buFontTx/>
              <a:buChar char="-"/>
            </a:pPr>
            <a:endParaRPr lang="en-US" sz="1200" b="1" dirty="0" smtClean="0">
              <a:solidFill>
                <a:prstClr val="black"/>
              </a:solidFill>
              <a:ea typeface="Times New Roman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WHY NOT?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prstClr val="black"/>
                </a:solidFill>
                <a:ea typeface="Times New Roman"/>
              </a:rPr>
              <a:t>No comprehensive statewide traffic count exists to tell us which roads are Low Volume.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prstClr val="black"/>
                </a:solidFill>
                <a:ea typeface="Times New Roman"/>
              </a:rPr>
              <a:t>That leaves ~60,000+ miles of </a:t>
            </a:r>
            <a:r>
              <a:rPr lang="en-US" u="sng" dirty="0" smtClean="0">
                <a:solidFill>
                  <a:prstClr val="black"/>
                </a:solidFill>
                <a:ea typeface="Times New Roman"/>
              </a:rPr>
              <a:t>potential</a:t>
            </a:r>
            <a:r>
              <a:rPr lang="en-US" dirty="0" smtClean="0">
                <a:solidFill>
                  <a:prstClr val="black"/>
                </a:solidFill>
                <a:ea typeface="Times New Roman"/>
              </a:rPr>
              <a:t> LVRs.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prstClr val="black"/>
                </a:solidFill>
                <a:ea typeface="Times New Roman"/>
              </a:rPr>
              <a:t>Estimated </a:t>
            </a:r>
            <a:r>
              <a:rPr lang="en-US" dirty="0" smtClean="0">
                <a:solidFill>
                  <a:prstClr val="black"/>
                </a:solidFill>
                <a:ea typeface="Times New Roman"/>
              </a:rPr>
              <a:t>4-5 </a:t>
            </a:r>
            <a:r>
              <a:rPr lang="en-US" dirty="0" smtClean="0">
                <a:solidFill>
                  <a:prstClr val="black"/>
                </a:solidFill>
                <a:ea typeface="Times New Roman"/>
              </a:rPr>
              <a:t>person-years to complete assessment, </a:t>
            </a:r>
            <a:r>
              <a:rPr lang="en-US" u="sng" dirty="0" smtClean="0">
                <a:solidFill>
                  <a:prstClr val="black"/>
                </a:solidFill>
                <a:ea typeface="Times New Roman"/>
              </a:rPr>
              <a:t>not</a:t>
            </a:r>
            <a:r>
              <a:rPr lang="en-US" dirty="0" smtClean="0">
                <a:solidFill>
                  <a:prstClr val="black"/>
                </a:solidFill>
                <a:ea typeface="Times New Roman"/>
              </a:rPr>
              <a:t> including doing traffic counts!</a:t>
            </a:r>
          </a:p>
          <a:p>
            <a:pPr>
              <a:buFontTx/>
              <a:buChar char="-"/>
            </a:pPr>
            <a:endParaRPr lang="en-US" b="1" dirty="0" smtClean="0">
              <a:solidFill>
                <a:prstClr val="black"/>
              </a:solidFill>
              <a:ea typeface="Times New Roman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Create LVR worksites for new contracts.  </a:t>
            </a:r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Assessment is needed if it is part of your ranking criteria.</a:t>
            </a:r>
          </a:p>
          <a:p>
            <a:pPr>
              <a:buFontTx/>
              <a:buChar char="-"/>
            </a:pPr>
            <a:endParaRPr lang="en-US" b="1" i="1" dirty="0">
              <a:solidFill>
                <a:prstClr val="black"/>
              </a:solidFill>
              <a:ea typeface="Times New Roman"/>
            </a:endParaRPr>
          </a:p>
          <a:p>
            <a:pPr>
              <a:buFontTx/>
              <a:buChar char="-"/>
            </a:pPr>
            <a:endParaRPr lang="en-US" b="1" i="1" dirty="0" smtClean="0">
              <a:solidFill>
                <a:prstClr val="black"/>
              </a:solidFill>
              <a:ea typeface="Times New Roman"/>
            </a:endParaRPr>
          </a:p>
          <a:p>
            <a:pPr marL="0" indent="0">
              <a:buNone/>
            </a:pPr>
            <a:endParaRPr lang="en-US" i="1" dirty="0" smtClean="0">
              <a:solidFill>
                <a:prstClr val="black"/>
              </a:solidFill>
              <a:ea typeface="Times New Roman"/>
            </a:endParaRPr>
          </a:p>
          <a:p>
            <a:pPr>
              <a:buFontTx/>
              <a:buChar char="-"/>
            </a:pPr>
            <a:endParaRPr lang="en-US" b="1" dirty="0" smtClean="0">
              <a:solidFill>
                <a:prstClr val="black"/>
              </a:solidFill>
              <a:ea typeface="Times New Roman"/>
            </a:endParaRPr>
          </a:p>
          <a:p>
            <a:endParaRPr lang="en-US" b="1" dirty="0">
              <a:solidFill>
                <a:prstClr val="black"/>
              </a:solidFill>
              <a:ea typeface="Times New Roman"/>
            </a:endParaRPr>
          </a:p>
          <a:p>
            <a:endParaRPr lang="en-US" b="1" dirty="0" smtClean="0">
              <a:solidFill>
                <a:prstClr val="black"/>
              </a:solidFill>
              <a:ea typeface="Times New Roman"/>
            </a:endParaRPr>
          </a:p>
          <a:p>
            <a:endParaRPr lang="en-US" b="1" dirty="0" smtClean="0">
              <a:solidFill>
                <a:prstClr val="black"/>
              </a:solidFill>
              <a:ea typeface="Times New Roman"/>
            </a:endParaRPr>
          </a:p>
          <a:p>
            <a:pPr marL="457200" lvl="1" indent="0">
              <a:buNone/>
            </a:pPr>
            <a:endParaRPr lang="en-US" sz="3200" b="1" dirty="0">
              <a:solidFill>
                <a:prstClr val="black"/>
              </a:solidFill>
              <a:ea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Worksite Assessments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953000" y="-56138"/>
            <a:ext cx="424479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latin typeface="Arial" pitchFamily="34" charset="0"/>
              </a:rPr>
              <a:t>Assessments and LVRs</a:t>
            </a:r>
            <a:endParaRPr lang="en-US" sz="22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41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457200" y="502280"/>
            <a:ext cx="8229600" cy="50603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 smtClean="0">
                <a:solidFill>
                  <a:srgbClr val="FFFF00"/>
                </a:solidFill>
                <a:ea typeface="Times New Roman"/>
              </a:rPr>
              <a:t>Purpose: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ea typeface="Times New Roman"/>
              </a:rPr>
              <a:t>Provide background, overview, and additional reference material on worksite assessments.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ea typeface="Times New Roman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  <a:ea typeface="Times New Roman"/>
              </a:rPr>
              <a:t>Many new faces in the CD and DGLVR world never had any Assessment training.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  <a:ea typeface="Times New Roman"/>
              </a:rPr>
              <a:t>Where did my potential sites come from?</a:t>
            </a:r>
          </a:p>
          <a:p>
            <a:pPr>
              <a:buFontTx/>
              <a:buChar char="-"/>
            </a:pPr>
            <a:r>
              <a:rPr lang="en-US" sz="3200" dirty="0" smtClean="0">
                <a:solidFill>
                  <a:schemeClr val="bg1"/>
                </a:solidFill>
                <a:ea typeface="Times New Roman"/>
              </a:rPr>
              <a:t>What is this “dirty dozen” evaluation?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  <a:ea typeface="Times New Roman"/>
              </a:rPr>
              <a:t>Is there any reference material for it?</a:t>
            </a:r>
          </a:p>
          <a:p>
            <a:pPr>
              <a:buFontTx/>
              <a:buChar char="-"/>
            </a:pPr>
            <a:r>
              <a:rPr lang="en-US" sz="3200" dirty="0" smtClean="0">
                <a:solidFill>
                  <a:schemeClr val="bg1"/>
                </a:solidFill>
                <a:ea typeface="Times New Roman"/>
              </a:rPr>
              <a:t>Should I be using it?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3200" b="1" dirty="0" smtClean="0">
              <a:solidFill>
                <a:schemeClr val="bg1"/>
              </a:solidFill>
              <a:ea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DGLVR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953000" y="-56138"/>
            <a:ext cx="424479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latin typeface="Arial" pitchFamily="34" charset="0"/>
              </a:rPr>
              <a:t>Worksite Assessments</a:t>
            </a:r>
            <a:endParaRPr lang="en-US" sz="2200" b="1" dirty="0"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Audio also available via phone: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16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49881">
            <a:off x="2672705" y="857422"/>
            <a:ext cx="2187309" cy="28016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314325" y="557224"/>
            <a:ext cx="3962400" cy="797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u="sng" dirty="0" smtClean="0">
                <a:solidFill>
                  <a:prstClr val="black"/>
                </a:solidFill>
                <a:ea typeface="Times New Roman"/>
              </a:rPr>
              <a:t>Questions?</a:t>
            </a:r>
            <a:endParaRPr lang="en-US" sz="3600" b="1" dirty="0" smtClean="0">
              <a:solidFill>
                <a:prstClr val="black"/>
              </a:solidFill>
              <a:ea typeface="Times New Roman"/>
            </a:endParaRPr>
          </a:p>
          <a:p>
            <a:endParaRPr lang="en-US" sz="3600" b="1" dirty="0" smtClean="0">
              <a:solidFill>
                <a:prstClr val="black"/>
              </a:solidFill>
              <a:ea typeface="Times New Roman"/>
            </a:endParaRPr>
          </a:p>
          <a:p>
            <a:endParaRPr lang="en-US" sz="3600" b="1" dirty="0">
              <a:solidFill>
                <a:prstClr val="black"/>
              </a:solidFill>
              <a:ea typeface="Times New Roman"/>
            </a:endParaRPr>
          </a:p>
          <a:p>
            <a:endParaRPr lang="en-US" sz="3600" b="1" dirty="0" smtClean="0">
              <a:solidFill>
                <a:prstClr val="black"/>
              </a:solidFill>
              <a:ea typeface="Times New Roman"/>
            </a:endParaRPr>
          </a:p>
          <a:p>
            <a:endParaRPr lang="en-US" sz="3600" b="1" dirty="0" smtClean="0">
              <a:solidFill>
                <a:prstClr val="black"/>
              </a:solidFill>
              <a:ea typeface="Times New Roman"/>
            </a:endParaRPr>
          </a:p>
          <a:p>
            <a:pPr marL="457200" lvl="1" indent="0">
              <a:buNone/>
            </a:pPr>
            <a:endParaRPr lang="en-US" sz="3600" b="1" dirty="0">
              <a:solidFill>
                <a:prstClr val="black"/>
              </a:solidFill>
              <a:ea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Worksite Assessments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953000" y="-56138"/>
            <a:ext cx="424479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latin typeface="Arial" pitchFamily="34" charset="0"/>
              </a:rPr>
              <a:t>Process Overview</a:t>
            </a:r>
            <a:endParaRPr lang="en-US" sz="2200" b="1" dirty="0">
              <a:latin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t="33026" b="7955"/>
          <a:stretch/>
        </p:blipFill>
        <p:spPr>
          <a:xfrm>
            <a:off x="103826" y="2690490"/>
            <a:ext cx="8936347" cy="3961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clrChange>
              <a:clrFrom>
                <a:srgbClr val="FFEBBE"/>
              </a:clrFrom>
              <a:clrTo>
                <a:srgbClr val="FFEBB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0" y="414984"/>
            <a:ext cx="3425660" cy="196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44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201809"/>
            <a:ext cx="2362200" cy="365619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2568390" y="838200"/>
            <a:ext cx="6629400" cy="6019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n-US" sz="3600" b="1" u="sng" dirty="0" smtClean="0">
                <a:solidFill>
                  <a:srgbClr val="FFFF00"/>
                </a:solidFill>
                <a:ea typeface="Times New Roman"/>
              </a:rPr>
              <a:t>Background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3600" b="1" dirty="0" smtClean="0">
              <a:solidFill>
                <a:prstClr val="white"/>
              </a:solidFill>
              <a:ea typeface="Times New Roman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prstClr val="white"/>
                </a:solidFill>
                <a:ea typeface="Times New Roman"/>
              </a:rPr>
              <a:t>Process Overview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3600" b="1" dirty="0">
              <a:solidFill>
                <a:prstClr val="white"/>
              </a:solidFill>
              <a:ea typeface="Times New Roman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prstClr val="white"/>
                </a:solidFill>
                <a:ea typeface="Times New Roman"/>
              </a:rPr>
              <a:t>Current Use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3600" b="1" dirty="0">
              <a:solidFill>
                <a:prstClr val="white"/>
              </a:solidFill>
              <a:ea typeface="Times New Roman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prstClr val="white"/>
                </a:solidFill>
                <a:ea typeface="Times New Roman"/>
              </a:rPr>
              <a:t>Assessment and LVRs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DGLVR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953000" y="-56138"/>
            <a:ext cx="424479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latin typeface="Arial" pitchFamily="34" charset="0"/>
              </a:rPr>
              <a:t>Worksite Assessments</a:t>
            </a:r>
            <a:endParaRPr lang="en-US" sz="2200" b="1" dirty="0">
              <a:latin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t="33026" r="63306" b="7955"/>
          <a:stretch/>
        </p:blipFill>
        <p:spPr>
          <a:xfrm>
            <a:off x="0" y="347854"/>
            <a:ext cx="2362200" cy="285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02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381000" y="488202"/>
            <a:ext cx="82296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 smtClean="0">
                <a:solidFill>
                  <a:prstClr val="black"/>
                </a:solidFill>
                <a:ea typeface="Times New Roman"/>
              </a:rPr>
              <a:t>What is a “Worksite Assessment”</a:t>
            </a:r>
          </a:p>
          <a:p>
            <a:endParaRPr lang="en-US" sz="2800" b="1" dirty="0" smtClean="0">
              <a:solidFill>
                <a:prstClr val="black"/>
              </a:solidFill>
              <a:ea typeface="Times New Roman"/>
            </a:endParaRPr>
          </a:p>
          <a:p>
            <a:r>
              <a:rPr lang="en-US" sz="2800" b="1" dirty="0" smtClean="0">
                <a:solidFill>
                  <a:prstClr val="black"/>
                </a:solidFill>
                <a:ea typeface="Times New Roman"/>
              </a:rPr>
              <a:t>Identification of segment of road contributing to stream pollution</a:t>
            </a:r>
          </a:p>
          <a:p>
            <a:endParaRPr lang="en-US" sz="2800" b="1" dirty="0" smtClean="0">
              <a:solidFill>
                <a:prstClr val="black"/>
              </a:solidFill>
              <a:ea typeface="Times New Roman"/>
            </a:endParaRPr>
          </a:p>
          <a:p>
            <a:r>
              <a:rPr lang="en-US" sz="2800" b="1" dirty="0" smtClean="0">
                <a:solidFill>
                  <a:prstClr val="black"/>
                </a:solidFill>
                <a:ea typeface="Times New Roman"/>
              </a:rPr>
              <a:t>Evaluation of that segment using established criteria</a:t>
            </a:r>
            <a:r>
              <a:rPr lang="en-US" dirty="0">
                <a:solidFill>
                  <a:prstClr val="black"/>
                </a:solidFill>
                <a:ea typeface="Times New Roman"/>
              </a:rPr>
              <a:t/>
            </a:r>
            <a:br>
              <a:rPr lang="en-US" dirty="0">
                <a:solidFill>
                  <a:prstClr val="black"/>
                </a:solidFill>
                <a:ea typeface="Times New Roman"/>
              </a:rPr>
            </a:br>
            <a:endParaRPr lang="en-US" dirty="0" smtClean="0">
              <a:solidFill>
                <a:srgbClr val="FF0000"/>
              </a:solidFill>
              <a:ea typeface="Times New Roman"/>
            </a:endParaRPr>
          </a:p>
          <a:p>
            <a:pPr marL="457200" lvl="1" indent="0">
              <a:buNone/>
            </a:pPr>
            <a:endParaRPr lang="en-US" b="1" dirty="0">
              <a:solidFill>
                <a:prstClr val="black"/>
              </a:solidFill>
              <a:ea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Worksite Assessments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953000" y="-56138"/>
            <a:ext cx="424479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latin typeface="Arial" pitchFamily="34" charset="0"/>
              </a:rPr>
              <a:t>Background</a:t>
            </a:r>
            <a:endParaRPr lang="en-US" sz="2200" b="1" dirty="0">
              <a:latin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114" y="6291726"/>
            <a:ext cx="364224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Audio also available via phone: 866-823-7699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For assistance, call: 814-865-5355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87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Worksite Assessments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953000" y="-56138"/>
            <a:ext cx="424479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>
                <a:latin typeface="Arial" pitchFamily="34" charset="0"/>
              </a:rPr>
              <a:t>Background</a:t>
            </a:r>
          </a:p>
        </p:txBody>
      </p:sp>
      <p:sp>
        <p:nvSpPr>
          <p:cNvPr id="8" name="Rectangle 7"/>
          <p:cNvSpPr/>
          <p:nvPr/>
        </p:nvSpPr>
        <p:spPr>
          <a:xfrm>
            <a:off x="24114" y="6291726"/>
            <a:ext cx="364224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Audio also available via phone: 866-823-7699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For assistance, call: 814-865-5355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2" name="Rectangle 67"/>
          <p:cNvSpPr>
            <a:spLocks noChangeArrowheads="1"/>
          </p:cNvSpPr>
          <p:nvPr/>
        </p:nvSpPr>
        <p:spPr bwMode="auto">
          <a:xfrm>
            <a:off x="0" y="2667000"/>
            <a:ext cx="9144000" cy="3276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" name="Freeform 60"/>
          <p:cNvSpPr>
            <a:spLocks/>
          </p:cNvSpPr>
          <p:nvPr/>
        </p:nvSpPr>
        <p:spPr bwMode="auto">
          <a:xfrm>
            <a:off x="-101600" y="3962400"/>
            <a:ext cx="9283700" cy="2895600"/>
          </a:xfrm>
          <a:custGeom>
            <a:avLst/>
            <a:gdLst>
              <a:gd name="T0" fmla="*/ 0 w 5848"/>
              <a:gd name="T1" fmla="*/ 88 h 1824"/>
              <a:gd name="T2" fmla="*/ 48 w 5848"/>
              <a:gd name="T3" fmla="*/ 104 h 1824"/>
              <a:gd name="T4" fmla="*/ 1360 w 5848"/>
              <a:gd name="T5" fmla="*/ 480 h 1824"/>
              <a:gd name="T6" fmla="*/ 2368 w 5848"/>
              <a:gd name="T7" fmla="*/ 672 h 1824"/>
              <a:gd name="T8" fmla="*/ 3184 w 5848"/>
              <a:gd name="T9" fmla="*/ 576 h 1824"/>
              <a:gd name="T10" fmla="*/ 3952 w 5848"/>
              <a:gd name="T11" fmla="*/ 288 h 1824"/>
              <a:gd name="T12" fmla="*/ 4576 w 5848"/>
              <a:gd name="T13" fmla="*/ 48 h 1824"/>
              <a:gd name="T14" fmla="*/ 4960 w 5848"/>
              <a:gd name="T15" fmla="*/ 0 h 1824"/>
              <a:gd name="T16" fmla="*/ 5824 w 5848"/>
              <a:gd name="T17" fmla="*/ 144 h 1824"/>
              <a:gd name="T18" fmla="*/ 5848 w 5848"/>
              <a:gd name="T19" fmla="*/ 1816 h 1824"/>
              <a:gd name="T20" fmla="*/ 64 w 5848"/>
              <a:gd name="T21" fmla="*/ 1824 h 1824"/>
              <a:gd name="T22" fmla="*/ 64 w 5848"/>
              <a:gd name="T23" fmla="*/ 96 h 1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48" h="1824">
                <a:moveTo>
                  <a:pt x="0" y="88"/>
                </a:moveTo>
                <a:cubicBezTo>
                  <a:pt x="16" y="93"/>
                  <a:pt x="48" y="104"/>
                  <a:pt x="48" y="104"/>
                </a:cubicBezTo>
                <a:lnTo>
                  <a:pt x="1360" y="480"/>
                </a:lnTo>
                <a:lnTo>
                  <a:pt x="2368" y="672"/>
                </a:lnTo>
                <a:lnTo>
                  <a:pt x="3184" y="576"/>
                </a:lnTo>
                <a:lnTo>
                  <a:pt x="3952" y="288"/>
                </a:lnTo>
                <a:lnTo>
                  <a:pt x="4576" y="48"/>
                </a:lnTo>
                <a:lnTo>
                  <a:pt x="4960" y="0"/>
                </a:lnTo>
                <a:lnTo>
                  <a:pt x="5824" y="144"/>
                </a:lnTo>
                <a:lnTo>
                  <a:pt x="5848" y="1816"/>
                </a:lnTo>
                <a:lnTo>
                  <a:pt x="64" y="1824"/>
                </a:lnTo>
                <a:lnTo>
                  <a:pt x="64" y="96"/>
                </a:lnTo>
              </a:path>
            </a:pathLst>
          </a:custGeom>
          <a:solidFill>
            <a:srgbClr val="9966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" name="Freeform 71"/>
          <p:cNvSpPr>
            <a:spLocks/>
          </p:cNvSpPr>
          <p:nvPr/>
        </p:nvSpPr>
        <p:spPr bwMode="auto">
          <a:xfrm>
            <a:off x="2895600" y="5181600"/>
            <a:ext cx="1066800" cy="1676400"/>
          </a:xfrm>
          <a:custGeom>
            <a:avLst/>
            <a:gdLst>
              <a:gd name="T0" fmla="*/ 336 w 672"/>
              <a:gd name="T1" fmla="*/ 0 h 1056"/>
              <a:gd name="T2" fmla="*/ 336 w 672"/>
              <a:gd name="T3" fmla="*/ 144 h 1056"/>
              <a:gd name="T4" fmla="*/ 384 w 672"/>
              <a:gd name="T5" fmla="*/ 240 h 1056"/>
              <a:gd name="T6" fmla="*/ 432 w 672"/>
              <a:gd name="T7" fmla="*/ 288 h 1056"/>
              <a:gd name="T8" fmla="*/ 384 w 672"/>
              <a:gd name="T9" fmla="*/ 384 h 1056"/>
              <a:gd name="T10" fmla="*/ 288 w 672"/>
              <a:gd name="T11" fmla="*/ 432 h 1056"/>
              <a:gd name="T12" fmla="*/ 240 w 672"/>
              <a:gd name="T13" fmla="*/ 480 h 1056"/>
              <a:gd name="T14" fmla="*/ 192 w 672"/>
              <a:gd name="T15" fmla="*/ 576 h 1056"/>
              <a:gd name="T16" fmla="*/ 192 w 672"/>
              <a:gd name="T17" fmla="*/ 720 h 1056"/>
              <a:gd name="T18" fmla="*/ 192 w 672"/>
              <a:gd name="T19" fmla="*/ 768 h 1056"/>
              <a:gd name="T20" fmla="*/ 48 w 672"/>
              <a:gd name="T21" fmla="*/ 912 h 1056"/>
              <a:gd name="T22" fmla="*/ 0 w 672"/>
              <a:gd name="T23" fmla="*/ 1056 h 1056"/>
              <a:gd name="T24" fmla="*/ 576 w 672"/>
              <a:gd name="T25" fmla="*/ 1056 h 1056"/>
              <a:gd name="T26" fmla="*/ 480 w 672"/>
              <a:gd name="T27" fmla="*/ 960 h 1056"/>
              <a:gd name="T28" fmla="*/ 480 w 672"/>
              <a:gd name="T29" fmla="*/ 816 h 1056"/>
              <a:gd name="T30" fmla="*/ 480 w 672"/>
              <a:gd name="T31" fmla="*/ 720 h 1056"/>
              <a:gd name="T32" fmla="*/ 528 w 672"/>
              <a:gd name="T33" fmla="*/ 624 h 1056"/>
              <a:gd name="T34" fmla="*/ 576 w 672"/>
              <a:gd name="T35" fmla="*/ 528 h 1056"/>
              <a:gd name="T36" fmla="*/ 624 w 672"/>
              <a:gd name="T37" fmla="*/ 480 h 1056"/>
              <a:gd name="T38" fmla="*/ 624 w 672"/>
              <a:gd name="T39" fmla="*/ 384 h 1056"/>
              <a:gd name="T40" fmla="*/ 672 w 672"/>
              <a:gd name="T41" fmla="*/ 192 h 1056"/>
              <a:gd name="T42" fmla="*/ 624 w 672"/>
              <a:gd name="T43" fmla="*/ 144 h 1056"/>
              <a:gd name="T44" fmla="*/ 576 w 672"/>
              <a:gd name="T45" fmla="*/ 48 h 1056"/>
              <a:gd name="T46" fmla="*/ 384 w 672"/>
              <a:gd name="T47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72" h="1056">
                <a:moveTo>
                  <a:pt x="336" y="0"/>
                </a:moveTo>
                <a:lnTo>
                  <a:pt x="336" y="144"/>
                </a:lnTo>
                <a:lnTo>
                  <a:pt x="384" y="240"/>
                </a:lnTo>
                <a:lnTo>
                  <a:pt x="432" y="288"/>
                </a:lnTo>
                <a:lnTo>
                  <a:pt x="384" y="384"/>
                </a:lnTo>
                <a:lnTo>
                  <a:pt x="288" y="432"/>
                </a:lnTo>
                <a:lnTo>
                  <a:pt x="240" y="480"/>
                </a:lnTo>
                <a:lnTo>
                  <a:pt x="192" y="576"/>
                </a:lnTo>
                <a:lnTo>
                  <a:pt x="192" y="720"/>
                </a:lnTo>
                <a:lnTo>
                  <a:pt x="192" y="768"/>
                </a:lnTo>
                <a:lnTo>
                  <a:pt x="48" y="912"/>
                </a:lnTo>
                <a:lnTo>
                  <a:pt x="0" y="1056"/>
                </a:lnTo>
                <a:lnTo>
                  <a:pt x="576" y="1056"/>
                </a:lnTo>
                <a:lnTo>
                  <a:pt x="480" y="960"/>
                </a:lnTo>
                <a:lnTo>
                  <a:pt x="480" y="816"/>
                </a:lnTo>
                <a:lnTo>
                  <a:pt x="480" y="720"/>
                </a:lnTo>
                <a:lnTo>
                  <a:pt x="528" y="624"/>
                </a:lnTo>
                <a:lnTo>
                  <a:pt x="576" y="528"/>
                </a:lnTo>
                <a:lnTo>
                  <a:pt x="624" y="480"/>
                </a:lnTo>
                <a:lnTo>
                  <a:pt x="624" y="384"/>
                </a:lnTo>
                <a:lnTo>
                  <a:pt x="672" y="192"/>
                </a:lnTo>
                <a:lnTo>
                  <a:pt x="624" y="144"/>
                </a:lnTo>
                <a:lnTo>
                  <a:pt x="576" y="48"/>
                </a:lnTo>
                <a:lnTo>
                  <a:pt x="384" y="0"/>
                </a:lnTo>
              </a:path>
            </a:pathLst>
          </a:custGeom>
          <a:solidFill>
            <a:schemeClr val="tx2"/>
          </a:solidFill>
          <a:ln w="9525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15" name="Group 30"/>
          <p:cNvGrpSpPr>
            <a:grpSpLocks/>
          </p:cNvGrpSpPr>
          <p:nvPr/>
        </p:nvGrpSpPr>
        <p:grpSpPr bwMode="auto">
          <a:xfrm>
            <a:off x="-152400" y="4433888"/>
            <a:ext cx="8029575" cy="1763712"/>
            <a:chOff x="-71" y="3033"/>
            <a:chExt cx="5058" cy="1111"/>
          </a:xfrm>
        </p:grpSpPr>
        <p:grpSp>
          <p:nvGrpSpPr>
            <p:cNvPr id="16" name="Group 31"/>
            <p:cNvGrpSpPr>
              <a:grpSpLocks/>
            </p:cNvGrpSpPr>
            <p:nvPr/>
          </p:nvGrpSpPr>
          <p:grpSpPr bwMode="auto">
            <a:xfrm>
              <a:off x="-71" y="3068"/>
              <a:ext cx="5058" cy="1076"/>
              <a:chOff x="-71" y="3068"/>
              <a:chExt cx="5058" cy="1076"/>
            </a:xfrm>
          </p:grpSpPr>
          <p:sp>
            <p:nvSpPr>
              <p:cNvPr id="22" name="Freeform 32"/>
              <p:cNvSpPr>
                <a:spLocks/>
              </p:cNvSpPr>
              <p:nvPr/>
            </p:nvSpPr>
            <p:spPr bwMode="auto">
              <a:xfrm>
                <a:off x="-71" y="3068"/>
                <a:ext cx="1981" cy="1076"/>
              </a:xfrm>
              <a:custGeom>
                <a:avLst/>
                <a:gdLst>
                  <a:gd name="T0" fmla="*/ 6 w 1981"/>
                  <a:gd name="T1" fmla="*/ 888 h 1076"/>
                  <a:gd name="T2" fmla="*/ 253 w 1981"/>
                  <a:gd name="T3" fmla="*/ 911 h 1076"/>
                  <a:gd name="T4" fmla="*/ 471 w 1981"/>
                  <a:gd name="T5" fmla="*/ 870 h 1076"/>
                  <a:gd name="T6" fmla="*/ 1070 w 1981"/>
                  <a:gd name="T7" fmla="*/ 1076 h 1076"/>
                  <a:gd name="T8" fmla="*/ 1940 w 1981"/>
                  <a:gd name="T9" fmla="*/ 882 h 1076"/>
                  <a:gd name="T10" fmla="*/ 1981 w 1981"/>
                  <a:gd name="T11" fmla="*/ 511 h 1076"/>
                  <a:gd name="T12" fmla="*/ 647 w 1981"/>
                  <a:gd name="T13" fmla="*/ 196 h 1076"/>
                  <a:gd name="T14" fmla="*/ 0 w 1981"/>
                  <a:gd name="T15" fmla="*/ 0 h 10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81" h="1076">
                    <a:moveTo>
                      <a:pt x="6" y="888"/>
                    </a:moveTo>
                    <a:lnTo>
                      <a:pt x="253" y="911"/>
                    </a:lnTo>
                    <a:lnTo>
                      <a:pt x="471" y="870"/>
                    </a:lnTo>
                    <a:lnTo>
                      <a:pt x="1070" y="1076"/>
                    </a:lnTo>
                    <a:lnTo>
                      <a:pt x="1940" y="882"/>
                    </a:lnTo>
                    <a:lnTo>
                      <a:pt x="1981" y="511"/>
                    </a:lnTo>
                    <a:lnTo>
                      <a:pt x="647" y="19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FF33"/>
              </a:solidFill>
              <a:ln w="9525">
                <a:solidFill>
                  <a:srgbClr val="66FF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33"/>
              <p:cNvSpPr>
                <a:spLocks/>
              </p:cNvSpPr>
              <p:nvPr/>
            </p:nvSpPr>
            <p:spPr bwMode="auto">
              <a:xfrm>
                <a:off x="3792" y="3072"/>
                <a:ext cx="1195" cy="708"/>
              </a:xfrm>
              <a:custGeom>
                <a:avLst/>
                <a:gdLst>
                  <a:gd name="T0" fmla="*/ 0 w 1195"/>
                  <a:gd name="T1" fmla="*/ 520 h 708"/>
                  <a:gd name="T2" fmla="*/ 247 w 1195"/>
                  <a:gd name="T3" fmla="*/ 543 h 708"/>
                  <a:gd name="T4" fmla="*/ 465 w 1195"/>
                  <a:gd name="T5" fmla="*/ 502 h 708"/>
                  <a:gd name="T6" fmla="*/ 1064 w 1195"/>
                  <a:gd name="T7" fmla="*/ 708 h 708"/>
                  <a:gd name="T8" fmla="*/ 1083 w 1195"/>
                  <a:gd name="T9" fmla="*/ 488 h 708"/>
                  <a:gd name="T10" fmla="*/ 1195 w 1195"/>
                  <a:gd name="T11" fmla="*/ 300 h 708"/>
                  <a:gd name="T12" fmla="*/ 983 w 1195"/>
                  <a:gd name="T13" fmla="*/ 71 h 708"/>
                  <a:gd name="T14" fmla="*/ 766 w 1195"/>
                  <a:gd name="T15" fmla="*/ 0 h 708"/>
                  <a:gd name="T16" fmla="*/ 525 w 1195"/>
                  <a:gd name="T17" fmla="*/ 130 h 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95" h="708">
                    <a:moveTo>
                      <a:pt x="0" y="520"/>
                    </a:moveTo>
                    <a:lnTo>
                      <a:pt x="247" y="543"/>
                    </a:lnTo>
                    <a:lnTo>
                      <a:pt x="465" y="502"/>
                    </a:lnTo>
                    <a:lnTo>
                      <a:pt x="1064" y="708"/>
                    </a:lnTo>
                    <a:lnTo>
                      <a:pt x="1083" y="488"/>
                    </a:lnTo>
                    <a:lnTo>
                      <a:pt x="1195" y="300"/>
                    </a:lnTo>
                    <a:lnTo>
                      <a:pt x="983" y="71"/>
                    </a:lnTo>
                    <a:lnTo>
                      <a:pt x="766" y="0"/>
                    </a:lnTo>
                    <a:lnTo>
                      <a:pt x="525" y="130"/>
                    </a:lnTo>
                  </a:path>
                </a:pathLst>
              </a:custGeom>
              <a:solidFill>
                <a:srgbClr val="66FF33"/>
              </a:solidFill>
              <a:ln w="9525">
                <a:solidFill>
                  <a:srgbClr val="66FF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Text Box 34"/>
              <p:cNvSpPr txBox="1">
                <a:spLocks noChangeArrowheads="1"/>
              </p:cNvSpPr>
              <p:nvPr/>
            </p:nvSpPr>
            <p:spPr bwMode="auto">
              <a:xfrm>
                <a:off x="288" y="3569"/>
                <a:ext cx="88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b="1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FOREST</a:t>
                </a:r>
              </a:p>
            </p:txBody>
          </p:sp>
          <p:sp>
            <p:nvSpPr>
              <p:cNvPr id="25" name="Text Box 35"/>
              <p:cNvSpPr txBox="1">
                <a:spLocks noChangeArrowheads="1"/>
              </p:cNvSpPr>
              <p:nvPr/>
            </p:nvSpPr>
            <p:spPr bwMode="auto">
              <a:xfrm>
                <a:off x="4188" y="3168"/>
                <a:ext cx="60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 b="1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FIELD</a:t>
                </a:r>
              </a:p>
            </p:txBody>
          </p:sp>
        </p:grpSp>
        <p:grpSp>
          <p:nvGrpSpPr>
            <p:cNvPr id="17" name="Group 36"/>
            <p:cNvGrpSpPr>
              <a:grpSpLocks/>
            </p:cNvGrpSpPr>
            <p:nvPr/>
          </p:nvGrpSpPr>
          <p:grpSpPr bwMode="auto">
            <a:xfrm>
              <a:off x="170" y="3033"/>
              <a:ext cx="4238" cy="615"/>
              <a:chOff x="170" y="3033"/>
              <a:chExt cx="4238" cy="615"/>
            </a:xfrm>
          </p:grpSpPr>
          <p:sp>
            <p:nvSpPr>
              <p:cNvPr id="18" name="Freeform 37"/>
              <p:cNvSpPr>
                <a:spLocks/>
              </p:cNvSpPr>
              <p:nvPr/>
            </p:nvSpPr>
            <p:spPr bwMode="auto">
              <a:xfrm>
                <a:off x="2400" y="3504"/>
                <a:ext cx="768" cy="144"/>
              </a:xfrm>
              <a:custGeom>
                <a:avLst/>
                <a:gdLst>
                  <a:gd name="T0" fmla="*/ 768 w 768"/>
                  <a:gd name="T1" fmla="*/ 0 h 144"/>
                  <a:gd name="T2" fmla="*/ 432 w 768"/>
                  <a:gd name="T3" fmla="*/ 144 h 144"/>
                  <a:gd name="T4" fmla="*/ 0 w 768"/>
                  <a:gd name="T5" fmla="*/ 48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68" h="144">
                    <a:moveTo>
                      <a:pt x="768" y="0"/>
                    </a:moveTo>
                    <a:lnTo>
                      <a:pt x="432" y="144"/>
                    </a:lnTo>
                    <a:lnTo>
                      <a:pt x="0" y="48"/>
                    </a:ln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Freeform 38"/>
              <p:cNvSpPr>
                <a:spLocks/>
              </p:cNvSpPr>
              <p:nvPr/>
            </p:nvSpPr>
            <p:spPr bwMode="auto">
              <a:xfrm>
                <a:off x="4038" y="3127"/>
                <a:ext cx="370" cy="317"/>
              </a:xfrm>
              <a:custGeom>
                <a:avLst/>
                <a:gdLst>
                  <a:gd name="T0" fmla="*/ 0 w 370"/>
                  <a:gd name="T1" fmla="*/ 0 h 317"/>
                  <a:gd name="T2" fmla="*/ 12 w 370"/>
                  <a:gd name="T3" fmla="*/ 147 h 317"/>
                  <a:gd name="T4" fmla="*/ 370 w 370"/>
                  <a:gd name="T5" fmla="*/ 317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0" h="317">
                    <a:moveTo>
                      <a:pt x="0" y="0"/>
                    </a:moveTo>
                    <a:lnTo>
                      <a:pt x="12" y="147"/>
                    </a:lnTo>
                    <a:lnTo>
                      <a:pt x="370" y="317"/>
                    </a:ln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Freeform 39"/>
              <p:cNvSpPr>
                <a:spLocks/>
              </p:cNvSpPr>
              <p:nvPr/>
            </p:nvSpPr>
            <p:spPr bwMode="auto">
              <a:xfrm>
                <a:off x="1199" y="3280"/>
                <a:ext cx="135" cy="323"/>
              </a:xfrm>
              <a:custGeom>
                <a:avLst/>
                <a:gdLst>
                  <a:gd name="T0" fmla="*/ 0 w 135"/>
                  <a:gd name="T1" fmla="*/ 0 h 323"/>
                  <a:gd name="T2" fmla="*/ 12 w 135"/>
                  <a:gd name="T3" fmla="*/ 217 h 323"/>
                  <a:gd name="T4" fmla="*/ 135 w 135"/>
                  <a:gd name="T5" fmla="*/ 323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5" h="323">
                    <a:moveTo>
                      <a:pt x="0" y="0"/>
                    </a:moveTo>
                    <a:lnTo>
                      <a:pt x="12" y="217"/>
                    </a:lnTo>
                    <a:lnTo>
                      <a:pt x="135" y="323"/>
                    </a:ln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40"/>
              <p:cNvSpPr>
                <a:spLocks/>
              </p:cNvSpPr>
              <p:nvPr/>
            </p:nvSpPr>
            <p:spPr bwMode="auto">
              <a:xfrm>
                <a:off x="170" y="3033"/>
                <a:ext cx="247" cy="300"/>
              </a:xfrm>
              <a:custGeom>
                <a:avLst/>
                <a:gdLst>
                  <a:gd name="T0" fmla="*/ 0 w 247"/>
                  <a:gd name="T1" fmla="*/ 0 h 300"/>
                  <a:gd name="T2" fmla="*/ 42 w 247"/>
                  <a:gd name="T3" fmla="*/ 200 h 300"/>
                  <a:gd name="T4" fmla="*/ 247 w 247"/>
                  <a:gd name="T5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7" h="300">
                    <a:moveTo>
                      <a:pt x="0" y="0"/>
                    </a:moveTo>
                    <a:lnTo>
                      <a:pt x="42" y="200"/>
                    </a:lnTo>
                    <a:lnTo>
                      <a:pt x="247" y="300"/>
                    </a:ln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6" name="Freeform 41"/>
          <p:cNvSpPr>
            <a:spLocks/>
          </p:cNvSpPr>
          <p:nvPr/>
        </p:nvSpPr>
        <p:spPr bwMode="auto">
          <a:xfrm>
            <a:off x="-9525" y="3962400"/>
            <a:ext cx="9190038" cy="1087438"/>
          </a:xfrm>
          <a:custGeom>
            <a:avLst/>
            <a:gdLst>
              <a:gd name="T0" fmla="*/ 0 w 5789"/>
              <a:gd name="T1" fmla="*/ 144 h 685"/>
              <a:gd name="T2" fmla="*/ 165 w 5789"/>
              <a:gd name="T3" fmla="*/ 144 h 685"/>
              <a:gd name="T4" fmla="*/ 1325 w 5789"/>
              <a:gd name="T5" fmla="*/ 480 h 685"/>
              <a:gd name="T6" fmla="*/ 2250 w 5789"/>
              <a:gd name="T7" fmla="*/ 685 h 685"/>
              <a:gd name="T8" fmla="*/ 3101 w 5789"/>
              <a:gd name="T9" fmla="*/ 576 h 685"/>
              <a:gd name="T10" fmla="*/ 4061 w 5789"/>
              <a:gd name="T11" fmla="*/ 240 h 685"/>
              <a:gd name="T12" fmla="*/ 4541 w 5789"/>
              <a:gd name="T13" fmla="*/ 48 h 685"/>
              <a:gd name="T14" fmla="*/ 4877 w 5789"/>
              <a:gd name="T15" fmla="*/ 0 h 685"/>
              <a:gd name="T16" fmla="*/ 5405 w 5789"/>
              <a:gd name="T17" fmla="*/ 96 h 685"/>
              <a:gd name="T18" fmla="*/ 5789 w 5789"/>
              <a:gd name="T19" fmla="*/ 144 h 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89" h="685">
                <a:moveTo>
                  <a:pt x="0" y="144"/>
                </a:moveTo>
                <a:lnTo>
                  <a:pt x="165" y="144"/>
                </a:lnTo>
                <a:lnTo>
                  <a:pt x="1325" y="480"/>
                </a:lnTo>
                <a:lnTo>
                  <a:pt x="2250" y="685"/>
                </a:lnTo>
                <a:lnTo>
                  <a:pt x="3101" y="576"/>
                </a:lnTo>
                <a:lnTo>
                  <a:pt x="4061" y="240"/>
                </a:lnTo>
                <a:lnTo>
                  <a:pt x="4541" y="48"/>
                </a:lnTo>
                <a:lnTo>
                  <a:pt x="4877" y="0"/>
                </a:lnTo>
                <a:lnTo>
                  <a:pt x="5405" y="96"/>
                </a:lnTo>
                <a:lnTo>
                  <a:pt x="5789" y="144"/>
                </a:ln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" name="Oval 42"/>
          <p:cNvSpPr>
            <a:spLocks noChangeArrowheads="1"/>
          </p:cNvSpPr>
          <p:nvPr/>
        </p:nvSpPr>
        <p:spPr bwMode="auto">
          <a:xfrm>
            <a:off x="3370263" y="5095875"/>
            <a:ext cx="447675" cy="21907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" name="Text Box 44"/>
          <p:cNvSpPr txBox="1">
            <a:spLocks noChangeArrowheads="1"/>
          </p:cNvSpPr>
          <p:nvPr/>
        </p:nvSpPr>
        <p:spPr bwMode="auto">
          <a:xfrm>
            <a:off x="3030538" y="5954713"/>
            <a:ext cx="1489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STREAM</a:t>
            </a:r>
          </a:p>
        </p:txBody>
      </p:sp>
      <p:grpSp>
        <p:nvGrpSpPr>
          <p:cNvPr id="29" name="Group 45"/>
          <p:cNvGrpSpPr>
            <a:grpSpLocks/>
          </p:cNvGrpSpPr>
          <p:nvPr/>
        </p:nvGrpSpPr>
        <p:grpSpPr bwMode="auto">
          <a:xfrm>
            <a:off x="112713" y="3751263"/>
            <a:ext cx="6400800" cy="1354137"/>
            <a:chOff x="96" y="2603"/>
            <a:chExt cx="4032" cy="853"/>
          </a:xfrm>
        </p:grpSpPr>
        <p:grpSp>
          <p:nvGrpSpPr>
            <p:cNvPr id="30" name="Group 46"/>
            <p:cNvGrpSpPr>
              <a:grpSpLocks/>
            </p:cNvGrpSpPr>
            <p:nvPr/>
          </p:nvGrpSpPr>
          <p:grpSpPr bwMode="auto">
            <a:xfrm>
              <a:off x="96" y="2832"/>
              <a:ext cx="4032" cy="624"/>
              <a:chOff x="96" y="2832"/>
              <a:chExt cx="4032" cy="624"/>
            </a:xfrm>
          </p:grpSpPr>
          <p:sp>
            <p:nvSpPr>
              <p:cNvPr id="32" name="Oval 47"/>
              <p:cNvSpPr>
                <a:spLocks noChangeArrowheads="1"/>
              </p:cNvSpPr>
              <p:nvPr/>
            </p:nvSpPr>
            <p:spPr bwMode="auto">
              <a:xfrm>
                <a:off x="3024" y="3264"/>
                <a:ext cx="192" cy="192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mtClean="0">
                    <a:solidFill>
                      <a:srgbClr val="000000"/>
                    </a:solidFill>
                  </a:rPr>
                  <a:t>3</a:t>
                </a:r>
              </a:p>
            </p:txBody>
          </p:sp>
          <p:sp>
            <p:nvSpPr>
              <p:cNvPr id="33" name="Oval 48"/>
              <p:cNvSpPr>
                <a:spLocks noChangeArrowheads="1"/>
              </p:cNvSpPr>
              <p:nvPr/>
            </p:nvSpPr>
            <p:spPr bwMode="auto">
              <a:xfrm>
                <a:off x="3936" y="2928"/>
                <a:ext cx="192" cy="192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mtClean="0">
                    <a:solidFill>
                      <a:srgbClr val="000000"/>
                    </a:solidFill>
                  </a:rPr>
                  <a:t>4</a:t>
                </a:r>
              </a:p>
            </p:txBody>
          </p:sp>
          <p:sp>
            <p:nvSpPr>
              <p:cNvPr id="34" name="Oval 49"/>
              <p:cNvSpPr>
                <a:spLocks noChangeArrowheads="1"/>
              </p:cNvSpPr>
              <p:nvPr/>
            </p:nvSpPr>
            <p:spPr bwMode="auto">
              <a:xfrm>
                <a:off x="1104" y="3072"/>
                <a:ext cx="192" cy="192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dirty="0" smtClean="0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35" name="Oval 50"/>
              <p:cNvSpPr>
                <a:spLocks noChangeArrowheads="1"/>
              </p:cNvSpPr>
              <p:nvPr/>
            </p:nvSpPr>
            <p:spPr bwMode="auto">
              <a:xfrm>
                <a:off x="96" y="2832"/>
                <a:ext cx="192" cy="192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mtClean="0">
                    <a:solidFill>
                      <a:srgbClr val="000000"/>
                    </a:solidFill>
                  </a:rPr>
                  <a:t>1</a:t>
                </a:r>
              </a:p>
            </p:txBody>
          </p:sp>
        </p:grpSp>
        <p:sp>
          <p:nvSpPr>
            <p:cNvPr id="31" name="Text Box 51"/>
            <p:cNvSpPr txBox="1">
              <a:spLocks noChangeArrowheads="1"/>
            </p:cNvSpPr>
            <p:nvPr/>
          </p:nvSpPr>
          <p:spPr bwMode="auto">
            <a:xfrm>
              <a:off x="96" y="2603"/>
              <a:ext cx="74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Culvert</a:t>
              </a:r>
            </a:p>
          </p:txBody>
        </p:sp>
      </p:grpSp>
      <p:grpSp>
        <p:nvGrpSpPr>
          <p:cNvPr id="36" name="Group 52"/>
          <p:cNvGrpSpPr>
            <a:grpSpLocks/>
          </p:cNvGrpSpPr>
          <p:nvPr/>
        </p:nvGrpSpPr>
        <p:grpSpPr bwMode="auto">
          <a:xfrm>
            <a:off x="2143125" y="3532188"/>
            <a:ext cx="3240088" cy="1497012"/>
            <a:chOff x="1375" y="2465"/>
            <a:chExt cx="2041" cy="943"/>
          </a:xfrm>
        </p:grpSpPr>
        <p:sp>
          <p:nvSpPr>
            <p:cNvPr id="37" name="Line 53"/>
            <p:cNvSpPr>
              <a:spLocks noChangeShapeType="1"/>
            </p:cNvSpPr>
            <p:nvPr/>
          </p:nvSpPr>
          <p:spPr bwMode="auto">
            <a:xfrm>
              <a:off x="2166" y="3408"/>
              <a:ext cx="240" cy="0"/>
            </a:xfrm>
            <a:prstGeom prst="line">
              <a:avLst/>
            </a:prstGeom>
            <a:noFill/>
            <a:ln w="76200">
              <a:solidFill>
                <a:srgbClr val="CC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38" name="Group 54"/>
            <p:cNvGrpSpPr>
              <a:grpSpLocks/>
            </p:cNvGrpSpPr>
            <p:nvPr/>
          </p:nvGrpSpPr>
          <p:grpSpPr bwMode="auto">
            <a:xfrm>
              <a:off x="1375" y="2465"/>
              <a:ext cx="2041" cy="943"/>
              <a:chOff x="1375" y="2465"/>
              <a:chExt cx="2041" cy="943"/>
            </a:xfrm>
          </p:grpSpPr>
          <p:sp>
            <p:nvSpPr>
              <p:cNvPr id="39" name="Line 55"/>
              <p:cNvSpPr>
                <a:spLocks noChangeShapeType="1"/>
              </p:cNvSpPr>
              <p:nvPr/>
            </p:nvSpPr>
            <p:spPr bwMode="auto">
              <a:xfrm flipH="1">
                <a:off x="2304" y="2880"/>
                <a:ext cx="0" cy="52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Text Box 56"/>
              <p:cNvSpPr txBox="1">
                <a:spLocks noChangeArrowheads="1"/>
              </p:cNvSpPr>
              <p:nvPr/>
            </p:nvSpPr>
            <p:spPr bwMode="auto">
              <a:xfrm>
                <a:off x="1375" y="2465"/>
                <a:ext cx="2041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b="1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BRIDGE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b="1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Ditches drain to stream</a:t>
                </a:r>
              </a:p>
            </p:txBody>
          </p:sp>
        </p:grpSp>
      </p:grpSp>
      <p:sp>
        <p:nvSpPr>
          <p:cNvPr id="41" name="Freeform 57"/>
          <p:cNvSpPr>
            <a:spLocks/>
          </p:cNvSpPr>
          <p:nvPr/>
        </p:nvSpPr>
        <p:spPr bwMode="auto">
          <a:xfrm>
            <a:off x="2017713" y="4267200"/>
            <a:ext cx="4191000" cy="990600"/>
          </a:xfrm>
          <a:custGeom>
            <a:avLst/>
            <a:gdLst>
              <a:gd name="T0" fmla="*/ 48 w 2640"/>
              <a:gd name="T1" fmla="*/ 144 h 624"/>
              <a:gd name="T2" fmla="*/ 1008 w 2640"/>
              <a:gd name="T3" fmla="*/ 384 h 624"/>
              <a:gd name="T4" fmla="*/ 1776 w 2640"/>
              <a:gd name="T5" fmla="*/ 288 h 624"/>
              <a:gd name="T6" fmla="*/ 2592 w 2640"/>
              <a:gd name="T7" fmla="*/ 0 h 624"/>
              <a:gd name="T8" fmla="*/ 2640 w 2640"/>
              <a:gd name="T9" fmla="*/ 240 h 624"/>
              <a:gd name="T10" fmla="*/ 1776 w 2640"/>
              <a:gd name="T11" fmla="*/ 528 h 624"/>
              <a:gd name="T12" fmla="*/ 1008 w 2640"/>
              <a:gd name="T13" fmla="*/ 624 h 624"/>
              <a:gd name="T14" fmla="*/ 0 w 2640"/>
              <a:gd name="T15" fmla="*/ 384 h 624"/>
              <a:gd name="T16" fmla="*/ 48 w 2640"/>
              <a:gd name="T17" fmla="*/ 144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40" h="624">
                <a:moveTo>
                  <a:pt x="48" y="144"/>
                </a:moveTo>
                <a:lnTo>
                  <a:pt x="1008" y="384"/>
                </a:lnTo>
                <a:lnTo>
                  <a:pt x="1776" y="288"/>
                </a:lnTo>
                <a:lnTo>
                  <a:pt x="2592" y="0"/>
                </a:lnTo>
                <a:lnTo>
                  <a:pt x="2640" y="240"/>
                </a:lnTo>
                <a:lnTo>
                  <a:pt x="1776" y="528"/>
                </a:lnTo>
                <a:lnTo>
                  <a:pt x="1008" y="624"/>
                </a:lnTo>
                <a:lnTo>
                  <a:pt x="0" y="384"/>
                </a:lnTo>
                <a:lnTo>
                  <a:pt x="48" y="144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 w="38100" cmpd="sng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" name="Line 58"/>
          <p:cNvSpPr>
            <a:spLocks noChangeShapeType="1"/>
          </p:cNvSpPr>
          <p:nvPr/>
        </p:nvSpPr>
        <p:spPr bwMode="auto">
          <a:xfrm>
            <a:off x="7732713" y="34290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3" name="Text Box 59"/>
          <p:cNvSpPr txBox="1">
            <a:spLocks noChangeArrowheads="1"/>
          </p:cNvSpPr>
          <p:nvPr/>
        </p:nvSpPr>
        <p:spPr bwMode="auto">
          <a:xfrm>
            <a:off x="7199313" y="3048000"/>
            <a:ext cx="1082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ROAD</a:t>
            </a:r>
          </a:p>
        </p:txBody>
      </p:sp>
      <p:pic>
        <p:nvPicPr>
          <p:cNvPr id="44" name="Picture 6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352800"/>
            <a:ext cx="6604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6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105400"/>
            <a:ext cx="6604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6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334000"/>
            <a:ext cx="6604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6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953000"/>
            <a:ext cx="6604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6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429000"/>
            <a:ext cx="6604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6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57600"/>
            <a:ext cx="6604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Text Box 68"/>
          <p:cNvSpPr txBox="1">
            <a:spLocks noChangeArrowheads="1"/>
          </p:cNvSpPr>
          <p:nvPr/>
        </p:nvSpPr>
        <p:spPr bwMode="auto">
          <a:xfrm>
            <a:off x="228600" y="1066800"/>
            <a:ext cx="8434388" cy="1022350"/>
          </a:xfrm>
          <a:prstGeom prst="rect">
            <a:avLst/>
          </a:prstGeom>
          <a:solidFill>
            <a:srgbClr val="FFFF99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>
            <a:lvl1pPr marL="2170113" indent="-2170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2844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3987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513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27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84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41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989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56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u="sn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WORKSITE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 An identified segment of unpaved road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where runoff is affecting a stream.</a:t>
            </a:r>
          </a:p>
        </p:txBody>
      </p:sp>
    </p:spTree>
    <p:extLst>
      <p:ext uri="{BB962C8B-B14F-4D97-AF65-F5344CB8AC3E}">
        <p14:creationId xmlns:p14="http://schemas.microsoft.com/office/powerpoint/2010/main" val="253334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Worksite Assessments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953000" y="-56138"/>
            <a:ext cx="424479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>
                <a:latin typeface="Arial" pitchFamily="34" charset="0"/>
              </a:rPr>
              <a:t>Background</a:t>
            </a:r>
          </a:p>
        </p:txBody>
      </p:sp>
      <p:sp>
        <p:nvSpPr>
          <p:cNvPr id="51" name="Text Box 6"/>
          <p:cNvSpPr txBox="1">
            <a:spLocks noChangeArrowheads="1"/>
          </p:cNvSpPr>
          <p:nvPr/>
        </p:nvSpPr>
        <p:spPr bwMode="auto">
          <a:xfrm>
            <a:off x="152400" y="838200"/>
            <a:ext cx="8729663" cy="1022350"/>
          </a:xfrm>
          <a:prstGeom prst="rect">
            <a:avLst/>
          </a:prstGeom>
          <a:solidFill>
            <a:srgbClr val="FFFF99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>
            <a:lvl1pPr marL="2170113" indent="-2170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2844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3987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513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27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84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41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989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56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u="sng" smtClean="0">
                <a:solidFill>
                  <a:srgbClr val="000000"/>
                </a:solidFill>
                <a:latin typeface="Times New Roman" panose="02020603050405020304" pitchFamily="18" charset="0"/>
              </a:rPr>
              <a:t>ASSESSMENT</a:t>
            </a:r>
            <a:r>
              <a:rPr lang="en-US" altLang="en-US" sz="28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: Process of inspecting an unpaved road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to determine where runoff is affecting a stream.</a:t>
            </a:r>
          </a:p>
        </p:txBody>
      </p:sp>
      <p:grpSp>
        <p:nvGrpSpPr>
          <p:cNvPr id="52" name="Group 26"/>
          <p:cNvGrpSpPr>
            <a:grpSpLocks/>
          </p:cNvGrpSpPr>
          <p:nvPr/>
        </p:nvGrpSpPr>
        <p:grpSpPr bwMode="auto">
          <a:xfrm>
            <a:off x="6096000" y="2743200"/>
            <a:ext cx="2286000" cy="4114800"/>
            <a:chOff x="3840" y="1728"/>
            <a:chExt cx="1440" cy="2592"/>
          </a:xfrm>
        </p:grpSpPr>
        <p:sp>
          <p:nvSpPr>
            <p:cNvPr id="53" name="Freeform 11"/>
            <p:cNvSpPr>
              <a:spLocks/>
            </p:cNvSpPr>
            <p:nvPr/>
          </p:nvSpPr>
          <p:spPr bwMode="auto">
            <a:xfrm>
              <a:off x="4376" y="1728"/>
              <a:ext cx="904" cy="2592"/>
            </a:xfrm>
            <a:custGeom>
              <a:avLst/>
              <a:gdLst>
                <a:gd name="T0" fmla="*/ 904 w 904"/>
                <a:gd name="T1" fmla="*/ 0 h 2592"/>
                <a:gd name="T2" fmla="*/ 616 w 904"/>
                <a:gd name="T3" fmla="*/ 288 h 2592"/>
                <a:gd name="T4" fmla="*/ 712 w 904"/>
                <a:gd name="T5" fmla="*/ 720 h 2592"/>
                <a:gd name="T6" fmla="*/ 616 w 904"/>
                <a:gd name="T7" fmla="*/ 1200 h 2592"/>
                <a:gd name="T8" fmla="*/ 88 w 904"/>
                <a:gd name="T9" fmla="*/ 1392 h 2592"/>
                <a:gd name="T10" fmla="*/ 88 w 904"/>
                <a:gd name="T11" fmla="*/ 1728 h 2592"/>
                <a:gd name="T12" fmla="*/ 184 w 904"/>
                <a:gd name="T13" fmla="*/ 2208 h 2592"/>
                <a:gd name="T14" fmla="*/ 376 w 904"/>
                <a:gd name="T15" fmla="*/ 2496 h 2592"/>
                <a:gd name="T16" fmla="*/ 376 w 904"/>
                <a:gd name="T17" fmla="*/ 2592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4" h="2592">
                  <a:moveTo>
                    <a:pt x="904" y="0"/>
                  </a:moveTo>
                  <a:cubicBezTo>
                    <a:pt x="776" y="84"/>
                    <a:pt x="648" y="168"/>
                    <a:pt x="616" y="288"/>
                  </a:cubicBezTo>
                  <a:cubicBezTo>
                    <a:pt x="584" y="408"/>
                    <a:pt x="712" y="568"/>
                    <a:pt x="712" y="720"/>
                  </a:cubicBezTo>
                  <a:cubicBezTo>
                    <a:pt x="712" y="872"/>
                    <a:pt x="720" y="1088"/>
                    <a:pt x="616" y="1200"/>
                  </a:cubicBezTo>
                  <a:cubicBezTo>
                    <a:pt x="512" y="1312"/>
                    <a:pt x="176" y="1304"/>
                    <a:pt x="88" y="1392"/>
                  </a:cubicBezTo>
                  <a:cubicBezTo>
                    <a:pt x="0" y="1480"/>
                    <a:pt x="72" y="1592"/>
                    <a:pt x="88" y="1728"/>
                  </a:cubicBezTo>
                  <a:cubicBezTo>
                    <a:pt x="104" y="1864"/>
                    <a:pt x="136" y="2080"/>
                    <a:pt x="184" y="2208"/>
                  </a:cubicBezTo>
                  <a:cubicBezTo>
                    <a:pt x="232" y="2336"/>
                    <a:pt x="344" y="2432"/>
                    <a:pt x="376" y="2496"/>
                  </a:cubicBezTo>
                  <a:cubicBezTo>
                    <a:pt x="408" y="2560"/>
                    <a:pt x="376" y="2576"/>
                    <a:pt x="376" y="2592"/>
                  </a:cubicBezTo>
                </a:path>
              </a:pathLst>
            </a:custGeom>
            <a:noFill/>
            <a:ln w="57150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4" name="Freeform 12"/>
            <p:cNvSpPr>
              <a:spLocks/>
            </p:cNvSpPr>
            <p:nvPr/>
          </p:nvSpPr>
          <p:spPr bwMode="auto">
            <a:xfrm>
              <a:off x="3852" y="1776"/>
              <a:ext cx="576" cy="1392"/>
            </a:xfrm>
            <a:custGeom>
              <a:avLst/>
              <a:gdLst>
                <a:gd name="T0" fmla="*/ 576 w 576"/>
                <a:gd name="T1" fmla="*/ 1392 h 1392"/>
                <a:gd name="T2" fmla="*/ 528 w 576"/>
                <a:gd name="T3" fmla="*/ 1056 h 1392"/>
                <a:gd name="T4" fmla="*/ 288 w 576"/>
                <a:gd name="T5" fmla="*/ 816 h 1392"/>
                <a:gd name="T6" fmla="*/ 48 w 576"/>
                <a:gd name="T7" fmla="*/ 480 h 1392"/>
                <a:gd name="T8" fmla="*/ 0 w 576"/>
                <a:gd name="T9" fmla="*/ 0 h 1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" h="1392">
                  <a:moveTo>
                    <a:pt x="576" y="1392"/>
                  </a:moveTo>
                  <a:cubicBezTo>
                    <a:pt x="576" y="1272"/>
                    <a:pt x="576" y="1152"/>
                    <a:pt x="528" y="1056"/>
                  </a:cubicBezTo>
                  <a:cubicBezTo>
                    <a:pt x="480" y="960"/>
                    <a:pt x="368" y="912"/>
                    <a:pt x="288" y="816"/>
                  </a:cubicBezTo>
                  <a:cubicBezTo>
                    <a:pt x="208" y="720"/>
                    <a:pt x="96" y="616"/>
                    <a:pt x="48" y="480"/>
                  </a:cubicBezTo>
                  <a:cubicBezTo>
                    <a:pt x="0" y="344"/>
                    <a:pt x="0" y="172"/>
                    <a:pt x="0" y="0"/>
                  </a:cubicBezTo>
                </a:path>
              </a:pathLst>
            </a:custGeom>
            <a:noFill/>
            <a:ln w="28575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5" name="Freeform 13"/>
            <p:cNvSpPr>
              <a:spLocks/>
            </p:cNvSpPr>
            <p:nvPr/>
          </p:nvSpPr>
          <p:spPr bwMode="auto">
            <a:xfrm>
              <a:off x="3840" y="3648"/>
              <a:ext cx="672" cy="160"/>
            </a:xfrm>
            <a:custGeom>
              <a:avLst/>
              <a:gdLst>
                <a:gd name="T0" fmla="*/ 672 w 672"/>
                <a:gd name="T1" fmla="*/ 96 h 160"/>
                <a:gd name="T2" fmla="*/ 288 w 672"/>
                <a:gd name="T3" fmla="*/ 144 h 160"/>
                <a:gd name="T4" fmla="*/ 0 w 672"/>
                <a:gd name="T5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2" h="160">
                  <a:moveTo>
                    <a:pt x="672" y="96"/>
                  </a:moveTo>
                  <a:cubicBezTo>
                    <a:pt x="608" y="104"/>
                    <a:pt x="400" y="160"/>
                    <a:pt x="288" y="144"/>
                  </a:cubicBezTo>
                  <a:cubicBezTo>
                    <a:pt x="176" y="128"/>
                    <a:pt x="88" y="64"/>
                    <a:pt x="0" y="0"/>
                  </a:cubicBezTo>
                </a:path>
              </a:pathLst>
            </a:custGeom>
            <a:noFill/>
            <a:ln w="12700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56" name="Freeform 14"/>
          <p:cNvSpPr>
            <a:spLocks/>
          </p:cNvSpPr>
          <p:nvPr/>
        </p:nvSpPr>
        <p:spPr bwMode="auto">
          <a:xfrm>
            <a:off x="6553200" y="2743200"/>
            <a:ext cx="1409700" cy="4114800"/>
          </a:xfrm>
          <a:custGeom>
            <a:avLst/>
            <a:gdLst>
              <a:gd name="T0" fmla="*/ 0 w 888"/>
              <a:gd name="T1" fmla="*/ 2592 h 2592"/>
              <a:gd name="T2" fmla="*/ 96 w 888"/>
              <a:gd name="T3" fmla="*/ 2400 h 2592"/>
              <a:gd name="T4" fmla="*/ 144 w 888"/>
              <a:gd name="T5" fmla="*/ 2112 h 2592"/>
              <a:gd name="T6" fmla="*/ 192 w 888"/>
              <a:gd name="T7" fmla="*/ 1968 h 2592"/>
              <a:gd name="T8" fmla="*/ 96 w 888"/>
              <a:gd name="T9" fmla="*/ 1584 h 2592"/>
              <a:gd name="T10" fmla="*/ 144 w 888"/>
              <a:gd name="T11" fmla="*/ 1344 h 2592"/>
              <a:gd name="T12" fmla="*/ 192 w 888"/>
              <a:gd name="T13" fmla="*/ 1056 h 2592"/>
              <a:gd name="T14" fmla="*/ 384 w 888"/>
              <a:gd name="T15" fmla="*/ 960 h 2592"/>
              <a:gd name="T16" fmla="*/ 720 w 888"/>
              <a:gd name="T17" fmla="*/ 960 h 2592"/>
              <a:gd name="T18" fmla="*/ 864 w 888"/>
              <a:gd name="T19" fmla="*/ 816 h 2592"/>
              <a:gd name="T20" fmla="*/ 864 w 888"/>
              <a:gd name="T21" fmla="*/ 624 h 2592"/>
              <a:gd name="T22" fmla="*/ 768 w 888"/>
              <a:gd name="T23" fmla="*/ 336 h 2592"/>
              <a:gd name="T24" fmla="*/ 768 w 888"/>
              <a:gd name="T25" fmla="*/ 240 h 2592"/>
              <a:gd name="T26" fmla="*/ 720 w 888"/>
              <a:gd name="T27" fmla="*/ 96 h 2592"/>
              <a:gd name="T28" fmla="*/ 672 w 888"/>
              <a:gd name="T29" fmla="*/ 0 h 2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88" h="2592">
                <a:moveTo>
                  <a:pt x="0" y="2592"/>
                </a:moveTo>
                <a:cubicBezTo>
                  <a:pt x="36" y="2536"/>
                  <a:pt x="72" y="2480"/>
                  <a:pt x="96" y="2400"/>
                </a:cubicBezTo>
                <a:cubicBezTo>
                  <a:pt x="120" y="2320"/>
                  <a:pt x="128" y="2184"/>
                  <a:pt x="144" y="2112"/>
                </a:cubicBezTo>
                <a:cubicBezTo>
                  <a:pt x="160" y="2040"/>
                  <a:pt x="200" y="2056"/>
                  <a:pt x="192" y="1968"/>
                </a:cubicBezTo>
                <a:cubicBezTo>
                  <a:pt x="184" y="1880"/>
                  <a:pt x="104" y="1688"/>
                  <a:pt x="96" y="1584"/>
                </a:cubicBezTo>
                <a:cubicBezTo>
                  <a:pt x="88" y="1480"/>
                  <a:pt x="128" y="1432"/>
                  <a:pt x="144" y="1344"/>
                </a:cubicBezTo>
                <a:cubicBezTo>
                  <a:pt x="160" y="1256"/>
                  <a:pt x="152" y="1120"/>
                  <a:pt x="192" y="1056"/>
                </a:cubicBezTo>
                <a:cubicBezTo>
                  <a:pt x="232" y="992"/>
                  <a:pt x="296" y="976"/>
                  <a:pt x="384" y="960"/>
                </a:cubicBezTo>
                <a:cubicBezTo>
                  <a:pt x="472" y="944"/>
                  <a:pt x="640" y="984"/>
                  <a:pt x="720" y="960"/>
                </a:cubicBezTo>
                <a:cubicBezTo>
                  <a:pt x="800" y="936"/>
                  <a:pt x="840" y="872"/>
                  <a:pt x="864" y="816"/>
                </a:cubicBezTo>
                <a:cubicBezTo>
                  <a:pt x="888" y="760"/>
                  <a:pt x="880" y="704"/>
                  <a:pt x="864" y="624"/>
                </a:cubicBezTo>
                <a:cubicBezTo>
                  <a:pt x="848" y="544"/>
                  <a:pt x="784" y="400"/>
                  <a:pt x="768" y="336"/>
                </a:cubicBezTo>
                <a:cubicBezTo>
                  <a:pt x="752" y="272"/>
                  <a:pt x="776" y="280"/>
                  <a:pt x="768" y="240"/>
                </a:cubicBezTo>
                <a:cubicBezTo>
                  <a:pt x="760" y="200"/>
                  <a:pt x="736" y="136"/>
                  <a:pt x="720" y="96"/>
                </a:cubicBezTo>
                <a:cubicBezTo>
                  <a:pt x="704" y="56"/>
                  <a:pt x="688" y="28"/>
                  <a:pt x="672" y="0"/>
                </a:cubicBezTo>
              </a:path>
            </a:pathLst>
          </a:custGeom>
          <a:noFill/>
          <a:ln w="76200" cmpd="sng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" name="Text Box 21"/>
          <p:cNvSpPr txBox="1">
            <a:spLocks noChangeArrowheads="1"/>
          </p:cNvSpPr>
          <p:nvPr/>
        </p:nvSpPr>
        <p:spPr bwMode="auto">
          <a:xfrm>
            <a:off x="204788" y="3168650"/>
            <a:ext cx="520541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srgbClr val="000000"/>
                </a:solidFill>
              </a:rPr>
              <a:t>Turning </a:t>
            </a:r>
            <a:r>
              <a:rPr lang="en-US" altLang="en-US" sz="2800" b="1" smtClean="0">
                <a:solidFill>
                  <a:srgbClr val="000000"/>
                </a:solidFill>
              </a:rPr>
              <a:t>NON-POINT SOURCE</a:t>
            </a:r>
            <a:r>
              <a:rPr lang="en-US" altLang="en-US" sz="2800" smtClean="0">
                <a:solidFill>
                  <a:srgbClr val="000000"/>
                </a:solidFill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srgbClr val="000000"/>
                </a:solidFill>
              </a:rPr>
              <a:t>pollution into…</a:t>
            </a:r>
          </a:p>
        </p:txBody>
      </p:sp>
      <p:grpSp>
        <p:nvGrpSpPr>
          <p:cNvPr id="58" name="Group 24"/>
          <p:cNvGrpSpPr>
            <a:grpSpLocks/>
          </p:cNvGrpSpPr>
          <p:nvPr/>
        </p:nvGrpSpPr>
        <p:grpSpPr bwMode="auto">
          <a:xfrm>
            <a:off x="1143000" y="3200400"/>
            <a:ext cx="6800850" cy="2819400"/>
            <a:chOff x="528" y="2016"/>
            <a:chExt cx="4284" cy="1776"/>
          </a:xfrm>
        </p:grpSpPr>
        <p:sp>
          <p:nvSpPr>
            <p:cNvPr id="59" name="Freeform 17"/>
            <p:cNvSpPr>
              <a:spLocks/>
            </p:cNvSpPr>
            <p:nvPr/>
          </p:nvSpPr>
          <p:spPr bwMode="auto">
            <a:xfrm>
              <a:off x="4080" y="3504"/>
              <a:ext cx="56" cy="288"/>
            </a:xfrm>
            <a:custGeom>
              <a:avLst/>
              <a:gdLst>
                <a:gd name="T0" fmla="*/ 0 w 56"/>
                <a:gd name="T1" fmla="*/ 0 h 288"/>
                <a:gd name="T2" fmla="*/ 48 w 56"/>
                <a:gd name="T3" fmla="*/ 144 h 288"/>
                <a:gd name="T4" fmla="*/ 48 w 56"/>
                <a:gd name="T5" fmla="*/ 240 h 288"/>
                <a:gd name="T6" fmla="*/ 0 w 56"/>
                <a:gd name="T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288">
                  <a:moveTo>
                    <a:pt x="0" y="0"/>
                  </a:moveTo>
                  <a:cubicBezTo>
                    <a:pt x="20" y="52"/>
                    <a:pt x="40" y="104"/>
                    <a:pt x="48" y="144"/>
                  </a:cubicBezTo>
                  <a:cubicBezTo>
                    <a:pt x="56" y="184"/>
                    <a:pt x="56" y="216"/>
                    <a:pt x="48" y="240"/>
                  </a:cubicBezTo>
                  <a:cubicBezTo>
                    <a:pt x="40" y="264"/>
                    <a:pt x="20" y="276"/>
                    <a:pt x="0" y="288"/>
                  </a:cubicBezTo>
                </a:path>
              </a:pathLst>
            </a:custGeom>
            <a:noFill/>
            <a:ln w="1270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0" name="Freeform 15"/>
            <p:cNvSpPr>
              <a:spLocks/>
            </p:cNvSpPr>
            <p:nvPr/>
          </p:nvSpPr>
          <p:spPr bwMode="auto">
            <a:xfrm>
              <a:off x="4644" y="2016"/>
              <a:ext cx="168" cy="672"/>
            </a:xfrm>
            <a:custGeom>
              <a:avLst/>
              <a:gdLst>
                <a:gd name="T0" fmla="*/ 48 w 168"/>
                <a:gd name="T1" fmla="*/ 0 h 672"/>
                <a:gd name="T2" fmla="*/ 144 w 168"/>
                <a:gd name="T3" fmla="*/ 336 h 672"/>
                <a:gd name="T4" fmla="*/ 144 w 168"/>
                <a:gd name="T5" fmla="*/ 576 h 672"/>
                <a:gd name="T6" fmla="*/ 0 w 168"/>
                <a:gd name="T7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8" h="672">
                  <a:moveTo>
                    <a:pt x="48" y="0"/>
                  </a:moveTo>
                  <a:cubicBezTo>
                    <a:pt x="88" y="120"/>
                    <a:pt x="128" y="240"/>
                    <a:pt x="144" y="336"/>
                  </a:cubicBezTo>
                  <a:cubicBezTo>
                    <a:pt x="160" y="432"/>
                    <a:pt x="168" y="520"/>
                    <a:pt x="144" y="576"/>
                  </a:cubicBezTo>
                  <a:cubicBezTo>
                    <a:pt x="120" y="632"/>
                    <a:pt x="60" y="652"/>
                    <a:pt x="0" y="672"/>
                  </a:cubicBezTo>
                </a:path>
              </a:pathLst>
            </a:custGeom>
            <a:noFill/>
            <a:ln w="1270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1" name="Freeform 16"/>
            <p:cNvSpPr>
              <a:spLocks/>
            </p:cNvSpPr>
            <p:nvPr/>
          </p:nvSpPr>
          <p:spPr bwMode="auto">
            <a:xfrm>
              <a:off x="4080" y="2688"/>
              <a:ext cx="192" cy="192"/>
            </a:xfrm>
            <a:custGeom>
              <a:avLst/>
              <a:gdLst>
                <a:gd name="T0" fmla="*/ 192 w 192"/>
                <a:gd name="T1" fmla="*/ 0 h 192"/>
                <a:gd name="T2" fmla="*/ 96 w 192"/>
                <a:gd name="T3" fmla="*/ 48 h 192"/>
                <a:gd name="T4" fmla="*/ 0 w 192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2" h="192">
                  <a:moveTo>
                    <a:pt x="192" y="0"/>
                  </a:moveTo>
                  <a:cubicBezTo>
                    <a:pt x="160" y="8"/>
                    <a:pt x="128" y="16"/>
                    <a:pt x="96" y="48"/>
                  </a:cubicBezTo>
                  <a:cubicBezTo>
                    <a:pt x="64" y="80"/>
                    <a:pt x="32" y="136"/>
                    <a:pt x="0" y="192"/>
                  </a:cubicBezTo>
                </a:path>
              </a:pathLst>
            </a:custGeom>
            <a:noFill/>
            <a:ln w="1270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2" name="Rectangle 22"/>
            <p:cNvSpPr>
              <a:spLocks noChangeArrowheads="1"/>
            </p:cNvSpPr>
            <p:nvPr/>
          </p:nvSpPr>
          <p:spPr bwMode="auto">
            <a:xfrm>
              <a:off x="528" y="2784"/>
              <a:ext cx="2880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 smtClean="0">
                <a:solidFill>
                  <a:srgbClr val="000000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smtClean="0">
                  <a:solidFill>
                    <a:srgbClr val="000000"/>
                  </a:solidFill>
                </a:rPr>
                <a:t>POINT SOURCES</a:t>
              </a:r>
            </a:p>
          </p:txBody>
        </p:sp>
      </p:grpSp>
      <p:grpSp>
        <p:nvGrpSpPr>
          <p:cNvPr id="63" name="Group 30"/>
          <p:cNvGrpSpPr>
            <a:grpSpLocks/>
          </p:cNvGrpSpPr>
          <p:nvPr/>
        </p:nvGrpSpPr>
        <p:grpSpPr bwMode="auto">
          <a:xfrm>
            <a:off x="228600" y="3581400"/>
            <a:ext cx="7600950" cy="2424113"/>
            <a:chOff x="144" y="2256"/>
            <a:chExt cx="4788" cy="1527"/>
          </a:xfrm>
        </p:grpSpPr>
        <p:grpSp>
          <p:nvGrpSpPr>
            <p:cNvPr id="64" name="Group 25"/>
            <p:cNvGrpSpPr>
              <a:grpSpLocks/>
            </p:cNvGrpSpPr>
            <p:nvPr/>
          </p:nvGrpSpPr>
          <p:grpSpPr bwMode="auto">
            <a:xfrm>
              <a:off x="3984" y="2256"/>
              <a:ext cx="948" cy="1527"/>
              <a:chOff x="3840" y="2256"/>
              <a:chExt cx="948" cy="1527"/>
            </a:xfrm>
          </p:grpSpPr>
          <p:sp>
            <p:nvSpPr>
              <p:cNvPr id="68" name="Text Box 18"/>
              <p:cNvSpPr txBox="1">
                <a:spLocks noChangeArrowheads="1"/>
              </p:cNvSpPr>
              <p:nvPr/>
            </p:nvSpPr>
            <p:spPr bwMode="auto">
              <a:xfrm>
                <a:off x="4512" y="2256"/>
                <a:ext cx="27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b="1" smtClean="0">
                    <a:solidFill>
                      <a:srgbClr val="000000"/>
                    </a:solidFill>
                  </a:rPr>
                  <a:t>55</a:t>
                </a:r>
              </a:p>
            </p:txBody>
          </p:sp>
          <p:sp>
            <p:nvSpPr>
              <p:cNvPr id="69" name="Text Box 19"/>
              <p:cNvSpPr txBox="1">
                <a:spLocks noChangeArrowheads="1"/>
              </p:cNvSpPr>
              <p:nvPr/>
            </p:nvSpPr>
            <p:spPr bwMode="auto">
              <a:xfrm>
                <a:off x="3840" y="2688"/>
                <a:ext cx="27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b="1" smtClean="0">
                    <a:solidFill>
                      <a:srgbClr val="000000"/>
                    </a:solidFill>
                  </a:rPr>
                  <a:t>28</a:t>
                </a:r>
              </a:p>
            </p:txBody>
          </p:sp>
          <p:sp>
            <p:nvSpPr>
              <p:cNvPr id="70" name="Text Box 20"/>
              <p:cNvSpPr txBox="1">
                <a:spLocks noChangeArrowheads="1"/>
              </p:cNvSpPr>
              <p:nvPr/>
            </p:nvSpPr>
            <p:spPr bwMode="auto">
              <a:xfrm>
                <a:off x="3852" y="3552"/>
                <a:ext cx="27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b="1" smtClean="0">
                    <a:solidFill>
                      <a:srgbClr val="000000"/>
                    </a:solidFill>
                  </a:rPr>
                  <a:t>72</a:t>
                </a:r>
              </a:p>
            </p:txBody>
          </p:sp>
        </p:grpSp>
        <p:sp>
          <p:nvSpPr>
            <p:cNvPr id="65" name="Text Box 27"/>
            <p:cNvSpPr txBox="1">
              <a:spLocks noChangeArrowheads="1"/>
            </p:cNvSpPr>
            <p:nvPr/>
          </p:nvSpPr>
          <p:spPr bwMode="auto">
            <a:xfrm>
              <a:off x="144" y="3360"/>
              <a:ext cx="324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mtClean="0">
                  <a:solidFill>
                    <a:srgbClr val="000000"/>
                  </a:solidFill>
                </a:rPr>
                <a:t>And providing quantification of pollution potential!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mtClean="0">
                  <a:solidFill>
                    <a:srgbClr val="FF0000"/>
                  </a:solidFill>
                </a:rPr>
                <a:t>WORKSITES!</a:t>
              </a:r>
            </a:p>
          </p:txBody>
        </p:sp>
        <p:sp>
          <p:nvSpPr>
            <p:cNvPr id="66" name="Line 28"/>
            <p:cNvSpPr>
              <a:spLocks noChangeShapeType="1"/>
            </p:cNvSpPr>
            <p:nvPr/>
          </p:nvSpPr>
          <p:spPr bwMode="auto">
            <a:xfrm flipV="1">
              <a:off x="3360" y="2880"/>
              <a:ext cx="672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7" name="Line 29"/>
            <p:cNvSpPr>
              <a:spLocks noChangeShapeType="1"/>
            </p:cNvSpPr>
            <p:nvPr/>
          </p:nvSpPr>
          <p:spPr bwMode="auto">
            <a:xfrm>
              <a:off x="3360" y="3456"/>
              <a:ext cx="67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791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Worksite Assessments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953000" y="-56138"/>
            <a:ext cx="424479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>
                <a:latin typeface="Arial" pitchFamily="34" charset="0"/>
              </a:rPr>
              <a:t>Background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44951" y="347854"/>
            <a:ext cx="4308937" cy="132343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u="sng" dirty="0"/>
              <a:t>HISTORY</a:t>
            </a:r>
          </a:p>
          <a:p>
            <a:r>
              <a:rPr lang="en-US" sz="2000" b="1" dirty="0"/>
              <a:t>1997</a:t>
            </a:r>
            <a:r>
              <a:rPr lang="en-US" sz="2000" dirty="0"/>
              <a:t> TU </a:t>
            </a:r>
            <a:r>
              <a:rPr lang="en-US" sz="2000" dirty="0" err="1"/>
              <a:t>Assmt</a:t>
            </a:r>
            <a:r>
              <a:rPr lang="en-US" sz="2000" dirty="0"/>
              <a:t> in HQ/EV (900 sites)</a:t>
            </a:r>
          </a:p>
          <a:p>
            <a:r>
              <a:rPr lang="en-US" sz="2000" b="1" dirty="0"/>
              <a:t>2000</a:t>
            </a:r>
            <a:r>
              <a:rPr lang="en-US" sz="2000" dirty="0"/>
              <a:t> CD </a:t>
            </a:r>
            <a:r>
              <a:rPr lang="en-US" sz="2000" dirty="0" err="1"/>
              <a:t>Assmt</a:t>
            </a:r>
            <a:r>
              <a:rPr lang="en-US" sz="2000" dirty="0"/>
              <a:t> Statewide (12,000 sites)</a:t>
            </a:r>
          </a:p>
          <a:p>
            <a:r>
              <a:rPr lang="en-US" sz="2000" b="1" dirty="0"/>
              <a:t>2008</a:t>
            </a:r>
            <a:r>
              <a:rPr lang="en-US" sz="2000" dirty="0"/>
              <a:t> CD </a:t>
            </a:r>
            <a:r>
              <a:rPr lang="en-US" sz="2000" dirty="0" err="1"/>
              <a:t>Assmt</a:t>
            </a:r>
            <a:r>
              <a:rPr lang="en-US" sz="2000" dirty="0"/>
              <a:t> Statewide (16,000 sites)</a:t>
            </a:r>
          </a:p>
        </p:txBody>
      </p:sp>
    </p:spTree>
    <p:extLst>
      <p:ext uri="{BB962C8B-B14F-4D97-AF65-F5344CB8AC3E}">
        <p14:creationId xmlns:p14="http://schemas.microsoft.com/office/powerpoint/2010/main" val="25896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363" y="2754236"/>
            <a:ext cx="5462203" cy="4103764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28600" y="685800"/>
            <a:ext cx="82296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ea typeface="Times New Roman"/>
              </a:rPr>
              <a:t>1996-1998 </a:t>
            </a:r>
            <a:br>
              <a:rPr lang="en-US" b="1" dirty="0">
                <a:solidFill>
                  <a:srgbClr val="FF0000"/>
                </a:solidFill>
                <a:ea typeface="Times New Roman"/>
              </a:rPr>
            </a:br>
            <a:r>
              <a:rPr lang="en-US" b="1" dirty="0">
                <a:solidFill>
                  <a:srgbClr val="FF0000"/>
                </a:solidFill>
                <a:ea typeface="Times New Roman"/>
              </a:rPr>
              <a:t>TU Volunteer Assessment</a:t>
            </a:r>
          </a:p>
          <a:p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Protected Watersheds only</a:t>
            </a:r>
          </a:p>
          <a:p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900 worksites statewide</a:t>
            </a:r>
            <a:endParaRPr lang="en-US" sz="3600" b="1" dirty="0">
              <a:solidFill>
                <a:prstClr val="black"/>
              </a:solidFill>
              <a:ea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Worksite Assessments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953000" y="-56138"/>
            <a:ext cx="424479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>
                <a:latin typeface="Arial" pitchFamily="34" charset="0"/>
              </a:rPr>
              <a:t>Background</a:t>
            </a:r>
          </a:p>
        </p:txBody>
      </p:sp>
      <p:sp>
        <p:nvSpPr>
          <p:cNvPr id="8" name="Rectangle 7"/>
          <p:cNvSpPr/>
          <p:nvPr/>
        </p:nvSpPr>
        <p:spPr>
          <a:xfrm>
            <a:off x="24114" y="6291726"/>
            <a:ext cx="364224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Audio also available via phone: 866-823-7699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For assistance, call: 814-865-5355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44951" y="347854"/>
            <a:ext cx="4308937" cy="132343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u="sng" dirty="0"/>
              <a:t>HISTORY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1997</a:t>
            </a:r>
            <a:r>
              <a:rPr lang="en-US" sz="2000" dirty="0">
                <a:solidFill>
                  <a:srgbClr val="FF0000"/>
                </a:solidFill>
              </a:rPr>
              <a:t> TU </a:t>
            </a:r>
            <a:r>
              <a:rPr lang="en-US" sz="2000" dirty="0" err="1">
                <a:solidFill>
                  <a:srgbClr val="FF0000"/>
                </a:solidFill>
              </a:rPr>
              <a:t>Assmt</a:t>
            </a:r>
            <a:r>
              <a:rPr lang="en-US" sz="2000" dirty="0">
                <a:solidFill>
                  <a:srgbClr val="FF0000"/>
                </a:solidFill>
              </a:rPr>
              <a:t> in HQ/EV (900 sites)</a:t>
            </a:r>
          </a:p>
          <a:p>
            <a:r>
              <a:rPr lang="en-US" sz="2000" b="1" dirty="0"/>
              <a:t>2000</a:t>
            </a:r>
            <a:r>
              <a:rPr lang="en-US" sz="2000" dirty="0"/>
              <a:t> CD </a:t>
            </a:r>
            <a:r>
              <a:rPr lang="en-US" sz="2000" dirty="0" err="1"/>
              <a:t>Assmt</a:t>
            </a:r>
            <a:r>
              <a:rPr lang="en-US" sz="2000" dirty="0"/>
              <a:t> Statewide (12,000 sites)</a:t>
            </a:r>
          </a:p>
          <a:p>
            <a:r>
              <a:rPr lang="en-US" sz="2000" b="1" dirty="0"/>
              <a:t>2008</a:t>
            </a:r>
            <a:r>
              <a:rPr lang="en-US" sz="2000" dirty="0"/>
              <a:t> CD </a:t>
            </a:r>
            <a:r>
              <a:rPr lang="en-US" sz="2000" dirty="0" err="1"/>
              <a:t>Assmt</a:t>
            </a:r>
            <a:r>
              <a:rPr lang="en-US" sz="2000" dirty="0"/>
              <a:t> Statewide (16,000 sites)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13245">
            <a:off x="-767908" y="4180468"/>
            <a:ext cx="4899209" cy="372163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553200" y="5105400"/>
            <a:ext cx="1284198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900 sites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79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4181</TotalTime>
  <Words>1418</Words>
  <Application>Microsoft Office PowerPoint</Application>
  <PresentationFormat>On-screen Show (4:3)</PresentationFormat>
  <Paragraphs>382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Arial Black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Penn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Administrative Manual</dc:title>
  <dc:creator>Steve Bloser</dc:creator>
  <cp:lastModifiedBy>Steve Bloser</cp:lastModifiedBy>
  <cp:revision>239</cp:revision>
  <cp:lastPrinted>2015-03-13T13:48:12Z</cp:lastPrinted>
  <dcterms:created xsi:type="dcterms:W3CDTF">2014-11-06T15:11:44Z</dcterms:created>
  <dcterms:modified xsi:type="dcterms:W3CDTF">2017-01-26T13:38:33Z</dcterms:modified>
</cp:coreProperties>
</file>