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92" r:id="rId3"/>
    <p:sldId id="290" r:id="rId4"/>
    <p:sldId id="267" r:id="rId5"/>
    <p:sldId id="268" r:id="rId6"/>
    <p:sldId id="269" r:id="rId7"/>
    <p:sldId id="307" r:id="rId8"/>
    <p:sldId id="262" r:id="rId9"/>
    <p:sldId id="284" r:id="rId10"/>
    <p:sldId id="270" r:id="rId11"/>
    <p:sldId id="272" r:id="rId12"/>
    <p:sldId id="293" r:id="rId13"/>
    <p:sldId id="273" r:id="rId14"/>
    <p:sldId id="285" r:id="rId15"/>
    <p:sldId id="286" r:id="rId16"/>
    <p:sldId id="304" r:id="rId17"/>
    <p:sldId id="276" r:id="rId18"/>
    <p:sldId id="287" r:id="rId19"/>
    <p:sldId id="306" r:id="rId20"/>
    <p:sldId id="274" r:id="rId21"/>
    <p:sldId id="303" r:id="rId22"/>
    <p:sldId id="288" r:id="rId23"/>
    <p:sldId id="291" r:id="rId24"/>
    <p:sldId id="289" r:id="rId25"/>
    <p:sldId id="294" r:id="rId26"/>
    <p:sldId id="295" r:id="rId27"/>
    <p:sldId id="309" r:id="rId28"/>
    <p:sldId id="296" r:id="rId29"/>
    <p:sldId id="297" r:id="rId30"/>
    <p:sldId id="298" r:id="rId31"/>
    <p:sldId id="300" r:id="rId32"/>
    <p:sldId id="299" r:id="rId33"/>
    <p:sldId id="301" r:id="rId34"/>
    <p:sldId id="302" r:id="rId35"/>
    <p:sldId id="30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00"/>
    <a:srgbClr val="FFFF99"/>
    <a:srgbClr val="EE7A7A"/>
    <a:srgbClr val="FF99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9" autoAdjust="0"/>
    <p:restoredTop sz="94660"/>
  </p:normalViewPr>
  <p:slideViewPr>
    <p:cSldViewPr snapToGrid="0">
      <p:cViewPr varScale="1">
        <p:scale>
          <a:sx n="92" d="100"/>
          <a:sy n="92" d="100"/>
        </p:scale>
        <p:origin x="108" y="972"/>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mb201\AppData\Local\Microsoft\Windows\INetCache\Content.Outlook\XG68X0MQ\2018%20ASR%20-%20Old%20Money%20Spending%20-%203_26_19%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96D-4D7D-8023-EFE17107A1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96D-4D7D-8023-EFE17107A10F}"/>
              </c:ext>
            </c:extLst>
          </c:dPt>
          <c:cat>
            <c:strRef>
              <c:f>'Comprehensive Worksheet'!$G$70:$G$71</c:f>
              <c:strCache>
                <c:ptCount val="2"/>
                <c:pt idx="0">
                  <c:v>unspent</c:v>
                </c:pt>
                <c:pt idx="1">
                  <c:v>spent</c:v>
                </c:pt>
              </c:strCache>
            </c:strRef>
          </c:cat>
          <c:val>
            <c:numRef>
              <c:f>'Comprehensive Worksheet'!$H$70:$H$71</c:f>
              <c:numCache>
                <c:formatCode>_("$"* #,##0.00_);_("$"* \(#,##0.00\);_("$"* "-"??_);_(@_)</c:formatCode>
                <c:ptCount val="2"/>
                <c:pt idx="0" formatCode="&quot;$&quot;#,##0.00_);[Red]\(&quot;$&quot;#,##0.00\)">
                  <c:v>12060570.579999998</c:v>
                </c:pt>
                <c:pt idx="1">
                  <c:v>102400000</c:v>
                </c:pt>
              </c:numCache>
            </c:numRef>
          </c:val>
          <c:extLst>
            <c:ext xmlns:c16="http://schemas.microsoft.com/office/drawing/2014/chart" uri="{C3380CC4-5D6E-409C-BE32-E72D297353CC}">
              <c16:uniqueId val="{00000004-696D-4D7D-8023-EFE17107A10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t>
            </a:r>
            <a:r>
              <a:rPr lang="en-US" sz="1800" b="1" dirty="0"/>
              <a:t>Old</a:t>
            </a:r>
            <a:r>
              <a:rPr lang="en-US" sz="1800" b="1" baseline="0" dirty="0"/>
              <a:t> contract spending as of March 6, 2019</a:t>
            </a:r>
            <a:endParaRPr lang="en-US"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4DB8C-BAD4-486D-B2DA-2B0F263BF538}" type="datetimeFigureOut">
              <a:rPr lang="en-US" smtClean="0"/>
              <a:t>3/28/2019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5A40F-3247-4FA2-8985-35E9304111C4}" type="slidenum">
              <a:rPr lang="en-US" smtClean="0"/>
              <a:t>‹#›</a:t>
            </a:fld>
            <a:endParaRPr lang="en-US"/>
          </a:p>
        </p:txBody>
      </p:sp>
    </p:spTree>
    <p:extLst>
      <p:ext uri="{BB962C8B-B14F-4D97-AF65-F5344CB8AC3E}">
        <p14:creationId xmlns:p14="http://schemas.microsoft.com/office/powerpoint/2010/main" val="171920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915217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496A06-8D3B-4F5B-9BDF-964040C74812}"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4C972-F795-4F5C-8A27-06966B884F50}" type="slidenum">
              <a:rPr lang="en-US" smtClean="0"/>
              <a:t>‹#›</a:t>
            </a:fld>
            <a:endParaRPr lang="en-US"/>
          </a:p>
        </p:txBody>
      </p:sp>
    </p:spTree>
    <p:extLst>
      <p:ext uri="{BB962C8B-B14F-4D97-AF65-F5344CB8AC3E}">
        <p14:creationId xmlns:p14="http://schemas.microsoft.com/office/powerpoint/2010/main" val="26160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496A06-8D3B-4F5B-9BDF-964040C74812}"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4C972-F795-4F5C-8A27-06966B884F50}" type="slidenum">
              <a:rPr lang="en-US" smtClean="0"/>
              <a:t>‹#›</a:t>
            </a:fld>
            <a:endParaRPr lang="en-US"/>
          </a:p>
        </p:txBody>
      </p:sp>
    </p:spTree>
    <p:extLst>
      <p:ext uri="{BB962C8B-B14F-4D97-AF65-F5344CB8AC3E}">
        <p14:creationId xmlns:p14="http://schemas.microsoft.com/office/powerpoint/2010/main" val="276025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496A06-8D3B-4F5B-9BDF-964040C74812}"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4C972-F795-4F5C-8A27-06966B884F50}" type="slidenum">
              <a:rPr lang="en-US" smtClean="0"/>
              <a:t>‹#›</a:t>
            </a:fld>
            <a:endParaRPr lang="en-US"/>
          </a:p>
        </p:txBody>
      </p:sp>
    </p:spTree>
    <p:extLst>
      <p:ext uri="{BB962C8B-B14F-4D97-AF65-F5344CB8AC3E}">
        <p14:creationId xmlns:p14="http://schemas.microsoft.com/office/powerpoint/2010/main" val="275693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4056C9-724F-4CE3-AF9C-111AEE16F6A3}" type="datetime1">
              <a:rPr lang="en-US" smtClean="0">
                <a:solidFill>
                  <a:prstClr val="black">
                    <a:tint val="75000"/>
                  </a:prstClr>
                </a:solidFill>
              </a:rPr>
              <a:t>3/28/2019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3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FAE20-EF24-493D-B363-1A55B4136C71}" type="datetime1">
              <a:rPr lang="en-US" smtClean="0">
                <a:solidFill>
                  <a:prstClr val="black">
                    <a:tint val="75000"/>
                  </a:prstClr>
                </a:solidFill>
              </a:rPr>
              <a:t>3/28/2019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215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1C68A5-A349-426D-BD96-8F218753A44F}" type="datetime1">
              <a:rPr lang="en-US" smtClean="0">
                <a:solidFill>
                  <a:prstClr val="black">
                    <a:tint val="75000"/>
                  </a:prstClr>
                </a:solidFill>
              </a:rPr>
              <a:t>3/28/2019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384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FCD2A-6E2E-41D5-9507-18C1E9AC6D7A}" type="datetime1">
              <a:rPr lang="en-US" smtClean="0">
                <a:solidFill>
                  <a:prstClr val="black">
                    <a:tint val="75000"/>
                  </a:prstClr>
                </a:solidFill>
              </a:rPr>
              <a:t>3/28/2019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387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C95DB-7D31-4642-A0E7-AE5DC9A72850}" type="datetime1">
              <a:rPr lang="en-US" smtClean="0">
                <a:solidFill>
                  <a:prstClr val="black">
                    <a:tint val="75000"/>
                  </a:prstClr>
                </a:solidFill>
              </a:rPr>
              <a:t>3/28/2019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015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65F9E-492E-43BB-B248-D2FDEA021399}" type="datetime1">
              <a:rPr lang="en-US" smtClean="0">
                <a:solidFill>
                  <a:prstClr val="black">
                    <a:tint val="75000"/>
                  </a:prstClr>
                </a:solidFill>
              </a:rPr>
              <a:t>3/28/2019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421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A5B10-4F82-40E1-BC77-1D7E7D8E4993}" type="datetime1">
              <a:rPr lang="en-US" smtClean="0">
                <a:solidFill>
                  <a:prstClr val="black">
                    <a:tint val="75000"/>
                  </a:prstClr>
                </a:solidFill>
              </a:rPr>
              <a:t>3/28/2019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370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0057A-A753-49F9-B3B4-EA32F519EE5D}" type="datetime1">
              <a:rPr lang="en-US" smtClean="0">
                <a:solidFill>
                  <a:prstClr val="black">
                    <a:tint val="75000"/>
                  </a:prstClr>
                </a:solidFill>
              </a:rPr>
              <a:t>3/28/2019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37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496A06-8D3B-4F5B-9BDF-964040C74812}"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4C972-F795-4F5C-8A27-06966B884F50}" type="slidenum">
              <a:rPr lang="en-US" smtClean="0"/>
              <a:t>‹#›</a:t>
            </a:fld>
            <a:endParaRPr lang="en-US"/>
          </a:p>
        </p:txBody>
      </p:sp>
    </p:spTree>
    <p:extLst>
      <p:ext uri="{BB962C8B-B14F-4D97-AF65-F5344CB8AC3E}">
        <p14:creationId xmlns:p14="http://schemas.microsoft.com/office/powerpoint/2010/main" val="2725128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A5D666-E81B-4460-9809-E4011841E5BC}" type="datetime1">
              <a:rPr lang="en-US" smtClean="0">
                <a:solidFill>
                  <a:prstClr val="black">
                    <a:tint val="75000"/>
                  </a:prstClr>
                </a:solidFill>
              </a:rPr>
              <a:t>3/28/2019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955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0EF9B-89A4-403C-9A06-811CCA4FE0D7}" type="datetime1">
              <a:rPr lang="en-US" smtClean="0">
                <a:solidFill>
                  <a:prstClr val="black">
                    <a:tint val="75000"/>
                  </a:prstClr>
                </a:solidFill>
              </a:rPr>
              <a:t>3/28/2019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369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D01E5-436A-4993-A279-893E51652C6C}" type="datetime1">
              <a:rPr lang="en-US" smtClean="0">
                <a:solidFill>
                  <a:prstClr val="black">
                    <a:tint val="75000"/>
                  </a:prstClr>
                </a:solidFill>
              </a:rPr>
              <a:t>3/28/2019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10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9C4DB2-B96F-41D8-98BD-6FA2B851A3FF}" type="datetime1">
              <a:rPr lang="en-US" smtClean="0">
                <a:solidFill>
                  <a:prstClr val="black"/>
                </a:solidFill>
              </a:rPr>
              <a:t>3/28/2019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289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7C896B-3B15-4084-B660-5C5D1539418C}" type="datetime1">
              <a:rPr lang="en-US" smtClean="0">
                <a:solidFill>
                  <a:prstClr val="black"/>
                </a:solidFill>
              </a:rPr>
              <a:t>3/28/2019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9608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496A06-8D3B-4F5B-9BDF-964040C74812}"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4C972-F795-4F5C-8A27-06966B884F50}" type="slidenum">
              <a:rPr lang="en-US" smtClean="0"/>
              <a:t>‹#›</a:t>
            </a:fld>
            <a:endParaRPr lang="en-US"/>
          </a:p>
        </p:txBody>
      </p:sp>
    </p:spTree>
    <p:extLst>
      <p:ext uri="{BB962C8B-B14F-4D97-AF65-F5344CB8AC3E}">
        <p14:creationId xmlns:p14="http://schemas.microsoft.com/office/powerpoint/2010/main" val="102745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496A06-8D3B-4F5B-9BDF-964040C74812}"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4C972-F795-4F5C-8A27-06966B884F50}" type="slidenum">
              <a:rPr lang="en-US" smtClean="0"/>
              <a:t>‹#›</a:t>
            </a:fld>
            <a:endParaRPr lang="en-US"/>
          </a:p>
        </p:txBody>
      </p:sp>
    </p:spTree>
    <p:extLst>
      <p:ext uri="{BB962C8B-B14F-4D97-AF65-F5344CB8AC3E}">
        <p14:creationId xmlns:p14="http://schemas.microsoft.com/office/powerpoint/2010/main" val="345606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496A06-8D3B-4F5B-9BDF-964040C74812}" type="datetimeFigureOut">
              <a:rPr lang="en-US" smtClean="0"/>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D4C972-F795-4F5C-8A27-06966B884F50}" type="slidenum">
              <a:rPr lang="en-US" smtClean="0"/>
              <a:t>‹#›</a:t>
            </a:fld>
            <a:endParaRPr lang="en-US"/>
          </a:p>
        </p:txBody>
      </p:sp>
    </p:spTree>
    <p:extLst>
      <p:ext uri="{BB962C8B-B14F-4D97-AF65-F5344CB8AC3E}">
        <p14:creationId xmlns:p14="http://schemas.microsoft.com/office/powerpoint/2010/main" val="223594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496A06-8D3B-4F5B-9BDF-964040C74812}"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D4C972-F795-4F5C-8A27-06966B884F50}" type="slidenum">
              <a:rPr lang="en-US" smtClean="0"/>
              <a:t>‹#›</a:t>
            </a:fld>
            <a:endParaRPr lang="en-US"/>
          </a:p>
        </p:txBody>
      </p:sp>
    </p:spTree>
    <p:extLst>
      <p:ext uri="{BB962C8B-B14F-4D97-AF65-F5344CB8AC3E}">
        <p14:creationId xmlns:p14="http://schemas.microsoft.com/office/powerpoint/2010/main" val="3455691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96A06-8D3B-4F5B-9BDF-964040C74812}" type="datetimeFigureOut">
              <a:rPr lang="en-US" smtClean="0"/>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D4C972-F795-4F5C-8A27-06966B884F50}" type="slidenum">
              <a:rPr lang="en-US" smtClean="0"/>
              <a:t>‹#›</a:t>
            </a:fld>
            <a:endParaRPr lang="en-US"/>
          </a:p>
        </p:txBody>
      </p:sp>
    </p:spTree>
    <p:extLst>
      <p:ext uri="{BB962C8B-B14F-4D97-AF65-F5344CB8AC3E}">
        <p14:creationId xmlns:p14="http://schemas.microsoft.com/office/powerpoint/2010/main" val="321996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496A06-8D3B-4F5B-9BDF-964040C74812}"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4C972-F795-4F5C-8A27-06966B884F50}" type="slidenum">
              <a:rPr lang="en-US" smtClean="0"/>
              <a:t>‹#›</a:t>
            </a:fld>
            <a:endParaRPr lang="en-US"/>
          </a:p>
        </p:txBody>
      </p:sp>
    </p:spTree>
    <p:extLst>
      <p:ext uri="{BB962C8B-B14F-4D97-AF65-F5344CB8AC3E}">
        <p14:creationId xmlns:p14="http://schemas.microsoft.com/office/powerpoint/2010/main" val="189838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496A06-8D3B-4F5B-9BDF-964040C74812}"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4C972-F795-4F5C-8A27-06966B884F50}" type="slidenum">
              <a:rPr lang="en-US" smtClean="0"/>
              <a:t>‹#›</a:t>
            </a:fld>
            <a:endParaRPr lang="en-US"/>
          </a:p>
        </p:txBody>
      </p:sp>
    </p:spTree>
    <p:extLst>
      <p:ext uri="{BB962C8B-B14F-4D97-AF65-F5344CB8AC3E}">
        <p14:creationId xmlns:p14="http://schemas.microsoft.com/office/powerpoint/2010/main" val="1172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96A06-8D3B-4F5B-9BDF-964040C74812}" type="datetimeFigureOut">
              <a:rPr lang="en-US" smtClean="0"/>
              <a:t>3/28/2019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4C972-F795-4F5C-8A27-06966B884F50}" type="slidenum">
              <a:rPr lang="en-US" smtClean="0"/>
              <a:t>‹#›</a:t>
            </a:fld>
            <a:endParaRPr lang="en-US"/>
          </a:p>
        </p:txBody>
      </p:sp>
    </p:spTree>
    <p:extLst>
      <p:ext uri="{BB962C8B-B14F-4D97-AF65-F5344CB8AC3E}">
        <p14:creationId xmlns:p14="http://schemas.microsoft.com/office/powerpoint/2010/main" val="3143997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95446-2C64-4C4F-B6B5-1C5C78EABC20}" type="datetime1">
              <a:rPr lang="en-US" smtClean="0">
                <a:solidFill>
                  <a:prstClr val="black">
                    <a:tint val="75000"/>
                  </a:prstClr>
                </a:solidFill>
              </a:rPr>
              <a:t>3/28/2019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023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0" y="-1"/>
            <a:ext cx="4572000" cy="3740727"/>
          </a:xfrm>
          <a:prstGeom prst="rect">
            <a:avLst/>
          </a:prstGeom>
        </p:spPr>
      </p:pic>
      <p:sp>
        <p:nvSpPr>
          <p:cNvPr id="3" name="Rectangle 2"/>
          <p:cNvSpPr/>
          <p:nvPr/>
        </p:nvSpPr>
        <p:spPr>
          <a:xfrm>
            <a:off x="0" y="-15205"/>
            <a:ext cx="7620000" cy="609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9" name="Rectangle 18"/>
          <p:cNvSpPr/>
          <p:nvPr/>
        </p:nvSpPr>
        <p:spPr>
          <a:xfrm>
            <a:off x="1644393" y="6396926"/>
            <a:ext cx="4575699" cy="369332"/>
          </a:xfrm>
          <a:prstGeom prst="rect">
            <a:avLst/>
          </a:prstGeom>
          <a:solidFill>
            <a:schemeClr val="bg1"/>
          </a:solidFill>
          <a:ln>
            <a:solidFill>
              <a:schemeClr val="tx1"/>
            </a:solidFill>
          </a:ln>
        </p:spPr>
        <p:txBody>
          <a:bodyPr wrap="square">
            <a:spAutoFit/>
          </a:bodyPr>
          <a:lstStyle/>
          <a:p>
            <a:pPr>
              <a:defRPr/>
            </a:pPr>
            <a:r>
              <a:rPr lang="en-US" dirty="0">
                <a:solidFill>
                  <a:srgbClr val="FF0000"/>
                </a:solidFill>
                <a:latin typeface="Calibri"/>
              </a:rPr>
              <a:t>For technical assistance, call: 814-865-5355</a:t>
            </a:r>
          </a:p>
        </p:txBody>
      </p:sp>
      <p:sp>
        <p:nvSpPr>
          <p:cNvPr id="2" name="Slide Number Placeholder 1"/>
          <p:cNvSpPr>
            <a:spLocks noGrp="1"/>
          </p:cNvSpPr>
          <p:nvPr>
            <p:ph type="sldNum" sz="quarter" idx="12"/>
          </p:nvPr>
        </p:nvSpPr>
        <p:spPr>
          <a:xfrm>
            <a:off x="8073571" y="6407136"/>
            <a:ext cx="2133600" cy="365125"/>
          </a:xfrm>
        </p:spPr>
        <p:txBody>
          <a:bodyPr/>
          <a:lstStyle/>
          <a:p>
            <a:pPr>
              <a:defRPr/>
            </a:pPr>
            <a:fld id="{1A8E2919-D427-4CE2-80E2-33083554A27B}" type="slidenum">
              <a:rPr lang="en-US">
                <a:solidFill>
                  <a:prstClr val="black">
                    <a:tint val="75000"/>
                  </a:prstClr>
                </a:solidFill>
                <a:latin typeface="Calibri"/>
              </a:rPr>
              <a:pPr>
                <a:defRPr/>
              </a:pPr>
              <a:t>1</a:t>
            </a:fld>
            <a:endParaRPr lang="en-US" dirty="0">
              <a:solidFill>
                <a:prstClr val="black">
                  <a:tint val="75000"/>
                </a:prstClr>
              </a:solidFill>
              <a:latin typeface="Calibri"/>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0975" y="5986984"/>
            <a:ext cx="2867025" cy="871016"/>
          </a:xfrm>
          <a:prstGeom prst="rect">
            <a:avLst/>
          </a:prstGeom>
          <a:effectLst>
            <a:softEdge rad="12700"/>
          </a:effectLst>
        </p:spPr>
      </p:pic>
      <p:sp>
        <p:nvSpPr>
          <p:cNvPr id="5" name="Rectangle 4"/>
          <p:cNvSpPr/>
          <p:nvPr/>
        </p:nvSpPr>
        <p:spPr>
          <a:xfrm>
            <a:off x="1424999" y="4269842"/>
            <a:ext cx="9108055" cy="11922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0" name="Subtitle 2"/>
          <p:cNvSpPr txBox="1">
            <a:spLocks/>
          </p:cNvSpPr>
          <p:nvPr/>
        </p:nvSpPr>
        <p:spPr>
          <a:xfrm>
            <a:off x="509855" y="3755930"/>
            <a:ext cx="11420474" cy="44621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400" b="1" dirty="0">
                <a:solidFill>
                  <a:prstClr val="white"/>
                </a:solidFill>
                <a:latin typeface="Calibri"/>
              </a:rPr>
              <a:t>If you are reading this, then you are successfully seeing the webinar video. Webinar audio should be automatic through your computer, and options can be accessed in the “audio options” button on the bottom left.  If you are having audio issues, or are in a location where listening via phone is preferable, audio is also available on the CDGRS conference line at: 866-823-7699</a:t>
            </a:r>
            <a:endParaRPr lang="en-US" sz="2400" dirty="0">
              <a:solidFill>
                <a:prstClr val="white"/>
              </a:solidFill>
              <a:latin typeface="Calibri"/>
            </a:endParaRPr>
          </a:p>
        </p:txBody>
      </p:sp>
      <p:sp>
        <p:nvSpPr>
          <p:cNvPr id="8" name="Rectangle 7"/>
          <p:cNvSpPr/>
          <p:nvPr/>
        </p:nvSpPr>
        <p:spPr>
          <a:xfrm>
            <a:off x="1303329" y="2088187"/>
            <a:ext cx="4572000" cy="1200329"/>
          </a:xfrm>
          <a:prstGeom prst="rect">
            <a:avLst/>
          </a:prstGeom>
        </p:spPr>
        <p:txBody>
          <a:bodyPr>
            <a:spAutoFit/>
          </a:bodyPr>
          <a:lstStyle/>
          <a:p>
            <a:pPr algn="ctr">
              <a:defRPr/>
            </a:pPr>
            <a:r>
              <a:rPr lang="en-US" sz="3600" b="1" dirty="0">
                <a:solidFill>
                  <a:prstClr val="white"/>
                </a:solidFill>
                <a:latin typeface="Calibri"/>
              </a:rPr>
              <a:t>3/28/2019</a:t>
            </a:r>
          </a:p>
          <a:p>
            <a:pPr algn="ctr">
              <a:defRPr/>
            </a:pPr>
            <a:r>
              <a:rPr lang="en-US" sz="3600" b="1" dirty="0">
                <a:solidFill>
                  <a:prstClr val="white"/>
                </a:solidFill>
                <a:latin typeface="Calibri"/>
              </a:rPr>
              <a:t>Starts at 9am</a:t>
            </a:r>
          </a:p>
        </p:txBody>
      </p:sp>
      <p:sp>
        <p:nvSpPr>
          <p:cNvPr id="16" name="TextBox 15"/>
          <p:cNvSpPr txBox="1"/>
          <p:nvPr/>
        </p:nvSpPr>
        <p:spPr>
          <a:xfrm>
            <a:off x="509855" y="0"/>
            <a:ext cx="6595795" cy="1754326"/>
          </a:xfrm>
          <a:prstGeom prst="rect">
            <a:avLst/>
          </a:prstGeom>
          <a:noFill/>
        </p:spPr>
        <p:txBody>
          <a:bodyPr wrap="square" rtlCol="0">
            <a:spAutoFit/>
          </a:bodyPr>
          <a:lstStyle/>
          <a:p>
            <a:pPr algn="ctr">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DGLVR Webinar</a:t>
            </a:r>
          </a:p>
          <a:p>
            <a:pPr algn="ctr">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CD Spending and </a:t>
            </a:r>
            <a:b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b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5-year agreement update</a:t>
            </a:r>
          </a:p>
        </p:txBody>
      </p:sp>
    </p:spTree>
    <p:extLst>
      <p:ext uri="{BB962C8B-B14F-4D97-AF65-F5344CB8AC3E}">
        <p14:creationId xmlns:p14="http://schemas.microsoft.com/office/powerpoint/2010/main" val="98668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8" name="Subtitle 2"/>
          <p:cNvSpPr txBox="1">
            <a:spLocks/>
          </p:cNvSpPr>
          <p:nvPr/>
        </p:nvSpPr>
        <p:spPr>
          <a:xfrm>
            <a:off x="375849" y="497484"/>
            <a:ext cx="11010900" cy="60176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200"/>
              </a:spcAft>
            </a:pPr>
            <a:r>
              <a:rPr lang="en-US" sz="3600" b="1" u="sng" dirty="0"/>
              <a:t>Looking Ahead:</a:t>
            </a:r>
            <a:endParaRPr lang="en-US" sz="3600" b="1" dirty="0"/>
          </a:p>
          <a:p>
            <a:pPr marL="342900" indent="-342900" algn="l">
              <a:lnSpc>
                <a:spcPct val="100000"/>
              </a:lnSpc>
              <a:spcBef>
                <a:spcPts val="0"/>
              </a:spcBef>
              <a:spcAft>
                <a:spcPts val="1200"/>
              </a:spcAft>
              <a:buFont typeface="Arial" panose="020B0604020202020204" pitchFamily="34" charset="0"/>
              <a:buChar char="•"/>
            </a:pPr>
            <a:r>
              <a:rPr lang="en-US" sz="3600" dirty="0"/>
              <a:t>Several CDs have inquired about additional extensions beyond 6/30/2019</a:t>
            </a:r>
          </a:p>
          <a:p>
            <a:pPr marL="342900" indent="-342900" algn="l">
              <a:lnSpc>
                <a:spcPct val="100000"/>
              </a:lnSpc>
              <a:spcBef>
                <a:spcPts val="0"/>
              </a:spcBef>
              <a:spcAft>
                <a:spcPts val="1200"/>
              </a:spcAft>
              <a:buFont typeface="Arial" panose="020B0604020202020204" pitchFamily="34" charset="0"/>
              <a:buChar char="•"/>
            </a:pPr>
            <a:endParaRPr lang="en-US" sz="3600" dirty="0"/>
          </a:p>
          <a:p>
            <a:pPr marL="342900" indent="-342900" algn="l">
              <a:lnSpc>
                <a:spcPct val="100000"/>
              </a:lnSpc>
              <a:spcBef>
                <a:spcPts val="0"/>
              </a:spcBef>
              <a:spcAft>
                <a:spcPts val="1200"/>
              </a:spcAft>
              <a:buFont typeface="Arial" panose="020B0604020202020204" pitchFamily="34" charset="0"/>
              <a:buChar char="•"/>
            </a:pPr>
            <a:r>
              <a:rPr lang="en-US" sz="3600" dirty="0"/>
              <a:t>Given leniency of comptroller in granting current 1-year extension, and the amount of work SCC/CDGRS staff have put into educating and informing CDs </a:t>
            </a:r>
            <a:r>
              <a:rPr lang="en-US" sz="3600" u="sng" dirty="0"/>
              <a:t>over past 18 months</a:t>
            </a:r>
            <a:r>
              <a:rPr lang="en-US" sz="3600" dirty="0"/>
              <a:t>, staff does not believe this would be an appropriate request.</a:t>
            </a:r>
          </a:p>
          <a:p>
            <a:pPr marL="800100" lvl="1" indent="-342900" algn="l">
              <a:lnSpc>
                <a:spcPct val="100000"/>
              </a:lnSpc>
              <a:spcBef>
                <a:spcPts val="0"/>
              </a:spcBef>
              <a:spcAft>
                <a:spcPts val="1200"/>
              </a:spcAft>
              <a:buFont typeface="Arial" panose="020B0604020202020204" pitchFamily="34" charset="0"/>
              <a:buChar char="•"/>
            </a:pPr>
            <a:endParaRPr lang="en-US" sz="3200" dirty="0"/>
          </a:p>
        </p:txBody>
      </p:sp>
    </p:spTree>
    <p:extLst>
      <p:ext uri="{BB962C8B-B14F-4D97-AF65-F5344CB8AC3E}">
        <p14:creationId xmlns:p14="http://schemas.microsoft.com/office/powerpoint/2010/main" val="2538000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8" name="Subtitle 2"/>
          <p:cNvSpPr txBox="1">
            <a:spLocks/>
          </p:cNvSpPr>
          <p:nvPr/>
        </p:nvSpPr>
        <p:spPr>
          <a:xfrm>
            <a:off x="375849" y="497484"/>
            <a:ext cx="11010900" cy="60176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200"/>
              </a:spcAft>
            </a:pPr>
            <a:r>
              <a:rPr lang="en-US" sz="3600" b="1" u="sng" dirty="0"/>
              <a:t>Looking Ahead:</a:t>
            </a:r>
            <a:endParaRPr lang="en-US" sz="3600" b="1" dirty="0"/>
          </a:p>
          <a:p>
            <a:pPr marL="342900" indent="-342900" algn="l">
              <a:lnSpc>
                <a:spcPct val="100000"/>
              </a:lnSpc>
              <a:spcBef>
                <a:spcPts val="0"/>
              </a:spcBef>
              <a:spcAft>
                <a:spcPts val="1200"/>
              </a:spcAft>
              <a:buFont typeface="Arial" panose="020B0604020202020204" pitchFamily="34" charset="0"/>
              <a:buChar char="•"/>
            </a:pPr>
            <a:r>
              <a:rPr lang="en-US" sz="3600" dirty="0"/>
              <a:t>Several CDs have inquired about additional extensions beyond 6/30/2019</a:t>
            </a:r>
          </a:p>
          <a:p>
            <a:pPr marL="342900" indent="-342900" algn="l">
              <a:lnSpc>
                <a:spcPct val="100000"/>
              </a:lnSpc>
              <a:spcBef>
                <a:spcPts val="0"/>
              </a:spcBef>
              <a:spcAft>
                <a:spcPts val="1200"/>
              </a:spcAft>
              <a:buFont typeface="Arial" panose="020B0604020202020204" pitchFamily="34" charset="0"/>
              <a:buChar char="•"/>
            </a:pPr>
            <a:endParaRPr lang="en-US" sz="3600" dirty="0"/>
          </a:p>
          <a:p>
            <a:pPr marL="342900" indent="-342900" algn="l">
              <a:lnSpc>
                <a:spcPct val="100000"/>
              </a:lnSpc>
              <a:spcBef>
                <a:spcPts val="0"/>
              </a:spcBef>
              <a:spcAft>
                <a:spcPts val="1200"/>
              </a:spcAft>
              <a:buFont typeface="Arial" panose="020B0604020202020204" pitchFamily="34" charset="0"/>
              <a:buChar char="•"/>
            </a:pPr>
            <a:r>
              <a:rPr lang="en-US" sz="3600" dirty="0"/>
              <a:t>Given leniency of comptroller in granting current 1-year extension, and the amount of work SCC/CDGRS staff have put into educating and informing CDs </a:t>
            </a:r>
            <a:r>
              <a:rPr lang="en-US" sz="3600" u="sng" dirty="0"/>
              <a:t>over past 18 months</a:t>
            </a:r>
            <a:r>
              <a:rPr lang="en-US" sz="3600" dirty="0"/>
              <a:t>, staff does not believe this would be an appropriate request.</a:t>
            </a:r>
          </a:p>
          <a:p>
            <a:pPr marL="800100" lvl="1" indent="-342900" algn="l">
              <a:lnSpc>
                <a:spcPct val="100000"/>
              </a:lnSpc>
              <a:spcBef>
                <a:spcPts val="0"/>
              </a:spcBef>
              <a:spcAft>
                <a:spcPts val="1200"/>
              </a:spcAft>
              <a:buFont typeface="Arial" panose="020B0604020202020204" pitchFamily="34" charset="0"/>
              <a:buChar char="•"/>
            </a:pPr>
            <a:endParaRPr lang="en-US" sz="3200" dirty="0"/>
          </a:p>
        </p:txBody>
      </p:sp>
      <p:sp>
        <p:nvSpPr>
          <p:cNvPr id="2" name="Oval 1"/>
          <p:cNvSpPr/>
          <p:nvPr/>
        </p:nvSpPr>
        <p:spPr>
          <a:xfrm>
            <a:off x="4140199" y="2068146"/>
            <a:ext cx="4810369" cy="3963377"/>
          </a:xfrm>
          <a:prstGeom prst="ellipse">
            <a:avLst/>
          </a:prstGeom>
          <a:solidFill>
            <a:schemeClr val="bg1"/>
          </a:solidFill>
          <a:ln w="254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ADDITIONAL TIME EXTENSIONS?</a:t>
            </a:r>
          </a:p>
        </p:txBody>
      </p:sp>
      <p:cxnSp>
        <p:nvCxnSpPr>
          <p:cNvPr id="4" name="Straight Connector 3"/>
          <p:cNvCxnSpPr/>
          <p:nvPr/>
        </p:nvCxnSpPr>
        <p:spPr>
          <a:xfrm flipH="1">
            <a:off x="4940190" y="2760785"/>
            <a:ext cx="3518010" cy="2704176"/>
          </a:xfrm>
          <a:prstGeom prst="line">
            <a:avLst/>
          </a:prstGeom>
          <a:solidFill>
            <a:schemeClr val="bg1"/>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838284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7213600" y="-48822"/>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8" name="Subtitle 2"/>
          <p:cNvSpPr txBox="1">
            <a:spLocks/>
          </p:cNvSpPr>
          <p:nvPr/>
        </p:nvSpPr>
        <p:spPr>
          <a:xfrm>
            <a:off x="375849" y="497484"/>
            <a:ext cx="6393251" cy="22702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200"/>
              </a:spcAft>
            </a:pPr>
            <a:r>
              <a:rPr lang="en-US" sz="3600" b="1" u="sng" dirty="0"/>
              <a:t>Looking Ahead:</a:t>
            </a:r>
            <a:endParaRPr lang="en-US" sz="3600" b="1" dirty="0"/>
          </a:p>
          <a:p>
            <a:pPr marL="342900" indent="-342900" algn="l">
              <a:lnSpc>
                <a:spcPct val="100000"/>
              </a:lnSpc>
              <a:spcBef>
                <a:spcPts val="0"/>
              </a:spcBef>
              <a:spcAft>
                <a:spcPts val="1200"/>
              </a:spcAft>
              <a:buFont typeface="Arial" panose="020B0604020202020204" pitchFamily="34" charset="0"/>
              <a:buChar char="•"/>
            </a:pPr>
            <a:r>
              <a:rPr lang="en-US" sz="3600" dirty="0"/>
              <a:t>Three potential categories CDs could fall into on 6/30/2019</a:t>
            </a:r>
          </a:p>
          <a:p>
            <a:pPr marL="342900" indent="-342900" algn="l">
              <a:lnSpc>
                <a:spcPct val="100000"/>
              </a:lnSpc>
              <a:spcBef>
                <a:spcPts val="0"/>
              </a:spcBef>
              <a:spcAft>
                <a:spcPts val="1200"/>
              </a:spcAft>
              <a:buFont typeface="Arial" panose="020B0604020202020204" pitchFamily="34" charset="0"/>
              <a:buChar char="•"/>
            </a:pPr>
            <a:endParaRPr lang="en-US" sz="3600" dirty="0"/>
          </a:p>
          <a:p>
            <a:pPr marL="342900" indent="-342900" algn="l">
              <a:lnSpc>
                <a:spcPct val="100000"/>
              </a:lnSpc>
              <a:spcBef>
                <a:spcPts val="0"/>
              </a:spcBef>
              <a:spcAft>
                <a:spcPts val="1200"/>
              </a:spcAft>
              <a:buFont typeface="Arial" panose="020B0604020202020204" pitchFamily="34" charset="0"/>
              <a:buChar char="•"/>
            </a:pPr>
            <a:endParaRPr lang="en-US" sz="3600" dirty="0"/>
          </a:p>
        </p:txBody>
      </p:sp>
      <p:sp>
        <p:nvSpPr>
          <p:cNvPr id="13" name="Rectangle 12"/>
          <p:cNvSpPr/>
          <p:nvPr/>
        </p:nvSpPr>
        <p:spPr>
          <a:xfrm>
            <a:off x="1384300" y="3969126"/>
            <a:ext cx="5384800" cy="914400"/>
          </a:xfrm>
          <a:prstGeom prst="rect">
            <a:avLst/>
          </a:prstGeom>
          <a:solidFill>
            <a:srgbClr val="FFFF99"/>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1">
              <a:spcAft>
                <a:spcPts val="1200"/>
              </a:spcAft>
            </a:pPr>
            <a:r>
              <a:rPr lang="en-US" sz="2400" b="1" dirty="0">
                <a:solidFill>
                  <a:prstClr val="black"/>
                </a:solidFill>
              </a:rPr>
              <a:t>YELLOW: </a:t>
            </a:r>
            <a:r>
              <a:rPr lang="en-US" sz="2400" b="1" u="sng" dirty="0">
                <a:solidFill>
                  <a:prstClr val="black"/>
                </a:solidFill>
              </a:rPr>
              <a:t>Unspent</a:t>
            </a:r>
            <a:r>
              <a:rPr lang="en-US" sz="2400" b="1" dirty="0">
                <a:solidFill>
                  <a:prstClr val="black"/>
                </a:solidFill>
              </a:rPr>
              <a:t> old funds remaining, but everything committed to contract.</a:t>
            </a:r>
          </a:p>
        </p:txBody>
      </p:sp>
      <p:sp>
        <p:nvSpPr>
          <p:cNvPr id="14" name="Rectangle 13"/>
          <p:cNvSpPr/>
          <p:nvPr/>
        </p:nvSpPr>
        <p:spPr>
          <a:xfrm>
            <a:off x="1384300" y="5174448"/>
            <a:ext cx="5384800" cy="914400"/>
          </a:xfrm>
          <a:prstGeom prst="rect">
            <a:avLst/>
          </a:prstGeom>
          <a:solidFill>
            <a:srgbClr val="EE7A7A"/>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spcAft>
                <a:spcPts val="1200"/>
              </a:spcAft>
            </a:pPr>
            <a:r>
              <a:rPr lang="en-US" sz="2400" b="1" dirty="0">
                <a:solidFill>
                  <a:prstClr val="black"/>
                </a:solidFill>
              </a:rPr>
              <a:t>RED: Unspent and </a:t>
            </a:r>
            <a:r>
              <a:rPr lang="en-US" sz="2400" b="1" u="sng" dirty="0">
                <a:solidFill>
                  <a:prstClr val="black"/>
                </a:solidFill>
              </a:rPr>
              <a:t>Uncommitted</a:t>
            </a:r>
            <a:r>
              <a:rPr lang="en-US" sz="2400" b="1" dirty="0">
                <a:solidFill>
                  <a:prstClr val="black"/>
                </a:solidFill>
              </a:rPr>
              <a:t> old funds remaining</a:t>
            </a:r>
          </a:p>
        </p:txBody>
      </p:sp>
      <p:sp>
        <p:nvSpPr>
          <p:cNvPr id="15" name="Rectangle 14"/>
          <p:cNvSpPr/>
          <p:nvPr/>
        </p:nvSpPr>
        <p:spPr>
          <a:xfrm>
            <a:off x="1384300" y="2767769"/>
            <a:ext cx="5384800" cy="914400"/>
          </a:xfrm>
          <a:prstGeom prst="rect">
            <a:avLst/>
          </a:prstGeom>
          <a:solidFill>
            <a:schemeClr val="accent6">
              <a:lumMod val="60000"/>
              <a:lumOff val="4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1" algn="ctr">
              <a:spcAft>
                <a:spcPts val="1200"/>
              </a:spcAft>
            </a:pPr>
            <a:r>
              <a:rPr lang="en-US" sz="2400" b="1" dirty="0">
                <a:solidFill>
                  <a:prstClr val="black"/>
                </a:solidFill>
              </a:rPr>
              <a:t>Green: </a:t>
            </a:r>
            <a:r>
              <a:rPr lang="en-US" sz="2400" b="1" u="sng" dirty="0">
                <a:solidFill>
                  <a:prstClr val="black"/>
                </a:solidFill>
              </a:rPr>
              <a:t>Old funds spent out</a:t>
            </a:r>
            <a:endParaRPr lang="en-US" sz="2400" b="1" dirty="0">
              <a:solidFill>
                <a:prstClr val="black"/>
              </a:solidFill>
            </a:endParaRPr>
          </a:p>
        </p:txBody>
      </p:sp>
      <p:sp>
        <p:nvSpPr>
          <p:cNvPr id="18" name="Right Arrow 17"/>
          <p:cNvSpPr/>
          <p:nvPr/>
        </p:nvSpPr>
        <p:spPr>
          <a:xfrm flipH="1">
            <a:off x="6883400" y="2711386"/>
            <a:ext cx="4432300" cy="1027165"/>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Good – no action required</a:t>
            </a:r>
          </a:p>
        </p:txBody>
      </p:sp>
      <p:sp>
        <p:nvSpPr>
          <p:cNvPr id="19" name="Right Arrow 18"/>
          <p:cNvSpPr/>
          <p:nvPr/>
        </p:nvSpPr>
        <p:spPr>
          <a:xfrm flipH="1">
            <a:off x="6883400" y="5190491"/>
            <a:ext cx="4432300" cy="1016166"/>
          </a:xfrm>
          <a:prstGeom prst="rightArrow">
            <a:avLst>
              <a:gd name="adj1" fmla="val 50000"/>
              <a:gd name="adj2" fmla="val 5012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Did not meet spending requirement</a:t>
            </a:r>
          </a:p>
        </p:txBody>
      </p:sp>
      <p:sp>
        <p:nvSpPr>
          <p:cNvPr id="20" name="Right Arrow 19"/>
          <p:cNvSpPr/>
          <p:nvPr/>
        </p:nvSpPr>
        <p:spPr>
          <a:xfrm flipH="1">
            <a:off x="6883400" y="3956438"/>
            <a:ext cx="4432300" cy="1016166"/>
          </a:xfrm>
          <a:prstGeom prst="rightArrow">
            <a:avLst>
              <a:gd name="adj1" fmla="val 50000"/>
              <a:gd name="adj2" fmla="val 5012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Did not meet spending requirement</a:t>
            </a:r>
          </a:p>
        </p:txBody>
      </p:sp>
    </p:spTree>
    <p:extLst>
      <p:ext uri="{BB962C8B-B14F-4D97-AF65-F5344CB8AC3E}">
        <p14:creationId xmlns:p14="http://schemas.microsoft.com/office/powerpoint/2010/main" val="118391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8" name="Subtitle 2"/>
          <p:cNvSpPr txBox="1">
            <a:spLocks/>
          </p:cNvSpPr>
          <p:nvPr/>
        </p:nvSpPr>
        <p:spPr>
          <a:xfrm>
            <a:off x="375849" y="497484"/>
            <a:ext cx="6215451" cy="22702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200"/>
              </a:spcAft>
            </a:pPr>
            <a:r>
              <a:rPr lang="en-US" sz="3600" b="1" u="sng" dirty="0"/>
              <a:t>Looking Ahead:</a:t>
            </a:r>
            <a:endParaRPr lang="en-US" sz="3600" b="1" dirty="0"/>
          </a:p>
          <a:p>
            <a:pPr marL="342900" indent="-342900" algn="l">
              <a:lnSpc>
                <a:spcPct val="100000"/>
              </a:lnSpc>
              <a:spcBef>
                <a:spcPts val="0"/>
              </a:spcBef>
              <a:spcAft>
                <a:spcPts val="1200"/>
              </a:spcAft>
              <a:buFont typeface="Arial" panose="020B0604020202020204" pitchFamily="34" charset="0"/>
              <a:buChar char="•"/>
            </a:pPr>
            <a:r>
              <a:rPr lang="en-US" sz="3600" dirty="0"/>
              <a:t>Two potential categories of not meeting 6/30/19 spending</a:t>
            </a:r>
          </a:p>
          <a:p>
            <a:pPr marL="342900" indent="-342900" algn="l">
              <a:lnSpc>
                <a:spcPct val="100000"/>
              </a:lnSpc>
              <a:spcBef>
                <a:spcPts val="0"/>
              </a:spcBef>
              <a:spcAft>
                <a:spcPts val="1200"/>
              </a:spcAft>
              <a:buFont typeface="Arial" panose="020B0604020202020204" pitchFamily="34" charset="0"/>
              <a:buChar char="•"/>
            </a:pPr>
            <a:endParaRPr lang="en-US" sz="3600" dirty="0"/>
          </a:p>
          <a:p>
            <a:pPr marL="342900" indent="-342900" algn="l">
              <a:lnSpc>
                <a:spcPct val="100000"/>
              </a:lnSpc>
              <a:spcBef>
                <a:spcPts val="0"/>
              </a:spcBef>
              <a:spcAft>
                <a:spcPts val="1200"/>
              </a:spcAft>
              <a:buFont typeface="Arial" panose="020B0604020202020204" pitchFamily="34" charset="0"/>
              <a:buChar char="•"/>
            </a:pPr>
            <a:endParaRPr lang="en-US" sz="3600" dirty="0"/>
          </a:p>
        </p:txBody>
      </p:sp>
      <p:sp>
        <p:nvSpPr>
          <p:cNvPr id="9" name="Rectangle 8"/>
          <p:cNvSpPr/>
          <p:nvPr/>
        </p:nvSpPr>
        <p:spPr>
          <a:xfrm>
            <a:off x="6591300" y="458265"/>
            <a:ext cx="5384800" cy="914400"/>
          </a:xfrm>
          <a:prstGeom prst="rect">
            <a:avLst/>
          </a:prstGeom>
          <a:solidFill>
            <a:srgbClr val="FFFF99"/>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1">
              <a:spcAft>
                <a:spcPts val="1200"/>
              </a:spcAft>
            </a:pPr>
            <a:r>
              <a:rPr lang="en-US" sz="2400" b="1" dirty="0">
                <a:solidFill>
                  <a:prstClr val="black"/>
                </a:solidFill>
              </a:rPr>
              <a:t>YELLOW: </a:t>
            </a:r>
            <a:r>
              <a:rPr lang="en-US" sz="2400" b="1" u="sng" dirty="0">
                <a:solidFill>
                  <a:prstClr val="black"/>
                </a:solidFill>
              </a:rPr>
              <a:t>Unspent</a:t>
            </a:r>
            <a:r>
              <a:rPr lang="en-US" sz="2400" b="1" dirty="0">
                <a:solidFill>
                  <a:prstClr val="black"/>
                </a:solidFill>
              </a:rPr>
              <a:t> old funds remaining, but everything committed to contract.</a:t>
            </a:r>
          </a:p>
        </p:txBody>
      </p:sp>
      <p:sp>
        <p:nvSpPr>
          <p:cNvPr id="10" name="Rectangle 9"/>
          <p:cNvSpPr/>
          <p:nvPr/>
        </p:nvSpPr>
        <p:spPr>
          <a:xfrm>
            <a:off x="6591300" y="1663587"/>
            <a:ext cx="5384800" cy="914400"/>
          </a:xfrm>
          <a:prstGeom prst="rect">
            <a:avLst/>
          </a:prstGeom>
          <a:solidFill>
            <a:srgbClr val="EE7A7A"/>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spcAft>
                <a:spcPts val="1200"/>
              </a:spcAft>
            </a:pPr>
            <a:r>
              <a:rPr lang="en-US" sz="2400" b="1" dirty="0">
                <a:solidFill>
                  <a:prstClr val="black"/>
                </a:solidFill>
              </a:rPr>
              <a:t>RED: Unspent and </a:t>
            </a:r>
            <a:r>
              <a:rPr lang="en-US" sz="2400" b="1" u="sng" dirty="0">
                <a:solidFill>
                  <a:prstClr val="black"/>
                </a:solidFill>
              </a:rPr>
              <a:t>Uncommitted</a:t>
            </a:r>
            <a:r>
              <a:rPr lang="en-US" sz="2400" b="1" dirty="0">
                <a:solidFill>
                  <a:prstClr val="black"/>
                </a:solidFill>
              </a:rPr>
              <a:t> old funds remaining</a:t>
            </a:r>
          </a:p>
        </p:txBody>
      </p:sp>
      <p:sp>
        <p:nvSpPr>
          <p:cNvPr id="11" name="Subtitle 2"/>
          <p:cNvSpPr txBox="1">
            <a:spLocks/>
          </p:cNvSpPr>
          <p:nvPr/>
        </p:nvSpPr>
        <p:spPr>
          <a:xfrm>
            <a:off x="375849" y="3291485"/>
            <a:ext cx="11244651" cy="21314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0"/>
              </a:spcBef>
              <a:spcAft>
                <a:spcPts val="1200"/>
              </a:spcAft>
              <a:buFont typeface="Arial" panose="020B0604020202020204" pitchFamily="34" charset="0"/>
              <a:buChar char="•"/>
            </a:pPr>
            <a:r>
              <a:rPr lang="en-US" sz="3600" dirty="0"/>
              <a:t>SCC/CDGRS had several meetings with Policy and Planning Advisory Workgroup to develop recommended actions for CDs not meeting spending requirements</a:t>
            </a:r>
          </a:p>
          <a:p>
            <a:pPr marL="342900" indent="-342900" algn="l">
              <a:lnSpc>
                <a:spcPct val="100000"/>
              </a:lnSpc>
              <a:spcBef>
                <a:spcPts val="0"/>
              </a:spcBef>
              <a:spcAft>
                <a:spcPts val="1200"/>
              </a:spcAft>
              <a:buFont typeface="Arial" panose="020B0604020202020204" pitchFamily="34" charset="0"/>
              <a:buChar char="•"/>
            </a:pPr>
            <a:endParaRPr lang="en-US" sz="3600" dirty="0"/>
          </a:p>
          <a:p>
            <a:pPr marL="342900" indent="-342900" algn="l">
              <a:lnSpc>
                <a:spcPct val="100000"/>
              </a:lnSpc>
              <a:spcBef>
                <a:spcPts val="0"/>
              </a:spcBef>
              <a:spcAft>
                <a:spcPts val="1200"/>
              </a:spcAft>
              <a:buFont typeface="Arial" panose="020B0604020202020204" pitchFamily="34" charset="0"/>
              <a:buChar char="•"/>
            </a:pPr>
            <a:endParaRPr lang="en-US" sz="3600" dirty="0"/>
          </a:p>
        </p:txBody>
      </p:sp>
    </p:spTree>
    <p:extLst>
      <p:ext uri="{BB962C8B-B14F-4D97-AF65-F5344CB8AC3E}">
        <p14:creationId xmlns:p14="http://schemas.microsoft.com/office/powerpoint/2010/main" val="50479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0" name="Rectangle 9"/>
          <p:cNvSpPr/>
          <p:nvPr/>
        </p:nvSpPr>
        <p:spPr>
          <a:xfrm>
            <a:off x="6591300" y="520983"/>
            <a:ext cx="5384800" cy="914400"/>
          </a:xfrm>
          <a:prstGeom prst="rect">
            <a:avLst/>
          </a:prstGeom>
          <a:solidFill>
            <a:srgbClr val="EE7A7A"/>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spcAft>
                <a:spcPts val="1200"/>
              </a:spcAft>
            </a:pPr>
            <a:r>
              <a:rPr lang="en-US" sz="2400" b="1" dirty="0">
                <a:solidFill>
                  <a:prstClr val="black"/>
                </a:solidFill>
              </a:rPr>
              <a:t>RED: Unspent and </a:t>
            </a:r>
            <a:r>
              <a:rPr lang="en-US" sz="2400" b="1" u="sng" dirty="0">
                <a:solidFill>
                  <a:prstClr val="black"/>
                </a:solidFill>
              </a:rPr>
              <a:t>Uncommitted</a:t>
            </a:r>
            <a:r>
              <a:rPr lang="en-US" sz="2400" b="1" dirty="0">
                <a:solidFill>
                  <a:prstClr val="black"/>
                </a:solidFill>
              </a:rPr>
              <a:t> old funds remaining</a:t>
            </a:r>
          </a:p>
        </p:txBody>
      </p:sp>
      <p:sp>
        <p:nvSpPr>
          <p:cNvPr id="12" name="Subtitle 2"/>
          <p:cNvSpPr txBox="1">
            <a:spLocks/>
          </p:cNvSpPr>
          <p:nvPr/>
        </p:nvSpPr>
        <p:spPr>
          <a:xfrm>
            <a:off x="628650" y="978183"/>
            <a:ext cx="11010900" cy="55279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200"/>
              </a:spcAft>
            </a:pPr>
            <a:r>
              <a:rPr lang="en-US" sz="3600" b="1" u="sng" dirty="0"/>
              <a:t>SCC Action 1/3:</a:t>
            </a:r>
            <a:endParaRPr lang="en-US" sz="3600" b="1" dirty="0"/>
          </a:p>
          <a:p>
            <a:pPr marL="342900" indent="-342900" algn="l">
              <a:lnSpc>
                <a:spcPct val="100000"/>
              </a:lnSpc>
              <a:spcBef>
                <a:spcPts val="0"/>
              </a:spcBef>
              <a:spcAft>
                <a:spcPts val="1200"/>
              </a:spcAft>
              <a:buFont typeface="Arial" panose="020B0604020202020204" pitchFamily="34" charset="0"/>
              <a:buChar char="•"/>
            </a:pPr>
            <a:r>
              <a:rPr lang="en-US" sz="3600" dirty="0"/>
              <a:t>Give CDs until May 24</a:t>
            </a:r>
            <a:r>
              <a:rPr lang="en-US" sz="3600" baseline="30000" dirty="0"/>
              <a:t>th</a:t>
            </a:r>
            <a:r>
              <a:rPr lang="en-US" sz="3600" dirty="0"/>
              <a:t> to enter all contracts into GIS.</a:t>
            </a:r>
          </a:p>
          <a:p>
            <a:pPr marL="342900" indent="-342900" algn="l">
              <a:lnSpc>
                <a:spcPct val="100000"/>
              </a:lnSpc>
              <a:spcBef>
                <a:spcPts val="0"/>
              </a:spcBef>
              <a:spcAft>
                <a:spcPts val="1200"/>
              </a:spcAft>
              <a:buFont typeface="Arial" panose="020B0604020202020204" pitchFamily="34" charset="0"/>
              <a:buChar char="•"/>
            </a:pPr>
            <a:r>
              <a:rPr lang="en-US" sz="3600" dirty="0">
                <a:latin typeface="Calibri" panose="020F0502020204030204" pitchFamily="34" charset="0"/>
                <a:ea typeface="Calibri" panose="020F0502020204030204" pitchFamily="34" charset="0"/>
              </a:rPr>
              <a:t>After May 24</a:t>
            </a:r>
            <a:r>
              <a:rPr lang="en-US" sz="3600" baseline="30000" dirty="0">
                <a:latin typeface="Calibri" panose="020F0502020204030204" pitchFamily="34" charset="0"/>
                <a:ea typeface="Calibri" panose="020F0502020204030204" pitchFamily="34" charset="0"/>
              </a:rPr>
              <a:t>th</a:t>
            </a:r>
            <a:r>
              <a:rPr lang="en-US" sz="3600" dirty="0">
                <a:latin typeface="Calibri" panose="020F0502020204030204" pitchFamily="34" charset="0"/>
                <a:ea typeface="Calibri" panose="020F0502020204030204" pitchFamily="34" charset="0"/>
              </a:rPr>
              <a:t>, CDs that have not committed all their funds under the old agreement </a:t>
            </a:r>
            <a:r>
              <a:rPr lang="en-US" sz="3600" dirty="0">
                <a:solidFill>
                  <a:srgbClr val="FF0000"/>
                </a:solidFill>
                <a:latin typeface="Calibri" panose="020F0502020204030204" pitchFamily="34" charset="0"/>
                <a:ea typeface="Calibri" panose="020F0502020204030204" pitchFamily="34" charset="0"/>
              </a:rPr>
              <a:t>(Red Category) </a:t>
            </a:r>
            <a:r>
              <a:rPr lang="en-US" sz="3600" b="1" u="sng" dirty="0">
                <a:latin typeface="Calibri" panose="020F0502020204030204" pitchFamily="34" charset="0"/>
                <a:ea typeface="Calibri" panose="020F0502020204030204" pitchFamily="34" charset="0"/>
              </a:rPr>
              <a:t>should not be eligible</a:t>
            </a:r>
            <a:r>
              <a:rPr lang="en-US" sz="3600" u="sng" dirty="0">
                <a:latin typeface="Calibri" panose="020F0502020204030204" pitchFamily="34" charset="0"/>
                <a:ea typeface="Calibri" panose="020F0502020204030204" pitchFamily="34" charset="0"/>
              </a:rPr>
              <a:t> </a:t>
            </a:r>
            <a:r>
              <a:rPr lang="en-US" sz="3600" b="1" u="sng" dirty="0">
                <a:latin typeface="Calibri" panose="020F0502020204030204" pitchFamily="34" charset="0"/>
                <a:ea typeface="Calibri" panose="020F0502020204030204" pitchFamily="34" charset="0"/>
              </a:rPr>
              <a:t>for a FY 2019-2020 Allocation</a:t>
            </a:r>
            <a:r>
              <a:rPr lang="en-US" sz="3600" u="sng" dirty="0">
                <a:latin typeface="Calibri" panose="020F0502020204030204" pitchFamily="34" charset="0"/>
                <a:ea typeface="Calibri" panose="020F0502020204030204" pitchFamily="34" charset="0"/>
              </a:rPr>
              <a:t>.</a:t>
            </a:r>
          </a:p>
          <a:p>
            <a:pPr marL="342900" indent="-342900" algn="l">
              <a:lnSpc>
                <a:spcPct val="100000"/>
              </a:lnSpc>
              <a:spcBef>
                <a:spcPts val="0"/>
              </a:spcBef>
              <a:spcAft>
                <a:spcPts val="1200"/>
              </a:spcAft>
              <a:buFont typeface="Arial" panose="020B0604020202020204" pitchFamily="34" charset="0"/>
              <a:buChar char="•"/>
            </a:pPr>
            <a:r>
              <a:rPr lang="en-US" sz="3600" dirty="0">
                <a:latin typeface="Calibri" panose="020F0502020204030204" pitchFamily="34" charset="0"/>
                <a:ea typeface="Calibri" panose="020F0502020204030204" pitchFamily="34" charset="0"/>
              </a:rPr>
              <a:t>These CDs may be eligible for an allocation in FY 2020-21 if they meet the spending requirements at that time.</a:t>
            </a:r>
          </a:p>
          <a:p>
            <a:pPr marL="342900" indent="-342900" algn="l">
              <a:lnSpc>
                <a:spcPct val="100000"/>
              </a:lnSpc>
              <a:spcBef>
                <a:spcPts val="0"/>
              </a:spcBef>
              <a:spcAft>
                <a:spcPts val="1200"/>
              </a:spcAft>
              <a:buFont typeface="Arial" panose="020B0604020202020204" pitchFamily="34" charset="0"/>
              <a:buChar char="•"/>
            </a:pPr>
            <a:endParaRPr lang="en-US" sz="3200" dirty="0">
              <a:solidFill>
                <a:srgbClr val="FF0000"/>
              </a:solidFill>
            </a:endParaRPr>
          </a:p>
        </p:txBody>
      </p:sp>
      <p:sp>
        <p:nvSpPr>
          <p:cNvPr id="2" name="Rectangle 1"/>
          <p:cNvSpPr/>
          <p:nvPr/>
        </p:nvSpPr>
        <p:spPr>
          <a:xfrm>
            <a:off x="628650" y="5820460"/>
            <a:ext cx="10639425" cy="830997"/>
          </a:xfrm>
          <a:prstGeom prst="rect">
            <a:avLst/>
          </a:prstGeom>
        </p:spPr>
        <p:txBody>
          <a:bodyPr wrap="square">
            <a:spAutoFit/>
          </a:bodyPr>
          <a:lstStyle/>
          <a:p>
            <a:pPr>
              <a:spcAft>
                <a:spcPts val="1200"/>
              </a:spcAft>
            </a:pPr>
            <a:r>
              <a:rPr lang="en-US" sz="2400" i="1" dirty="0">
                <a:latin typeface="Calibri" panose="020F0502020204030204" pitchFamily="34" charset="0"/>
                <a:ea typeface="Calibri" panose="020F0502020204030204" pitchFamily="34" charset="0"/>
              </a:rPr>
              <a:t>Note </a:t>
            </a:r>
            <a:r>
              <a:rPr lang="en-US" sz="2400" i="1" dirty="0" err="1">
                <a:latin typeface="Calibri" panose="020F0502020204030204" pitchFamily="34" charset="0"/>
                <a:ea typeface="Calibri" panose="020F0502020204030204" pitchFamily="34" charset="0"/>
              </a:rPr>
              <a:t>DnG</a:t>
            </a:r>
            <a:r>
              <a:rPr lang="en-US" sz="2400" i="1" dirty="0">
                <a:latin typeface="Calibri" panose="020F0502020204030204" pitchFamily="34" charset="0"/>
                <a:ea typeface="Calibri" panose="020F0502020204030204" pitchFamily="34" charset="0"/>
              </a:rPr>
              <a:t> and LVR funds handled separately, a CD could be eligible for both, one or the other, or neither.</a:t>
            </a:r>
          </a:p>
        </p:txBody>
      </p:sp>
    </p:spTree>
    <p:extLst>
      <p:ext uri="{BB962C8B-B14F-4D97-AF65-F5344CB8AC3E}">
        <p14:creationId xmlns:p14="http://schemas.microsoft.com/office/powerpoint/2010/main" val="2293901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22" y="384270"/>
            <a:ext cx="10515600" cy="1325563"/>
          </a:xfrm>
        </p:spPr>
        <p:txBody>
          <a:bodyPr>
            <a:noAutofit/>
          </a:bodyPr>
          <a:lstStyle/>
          <a:p>
            <a:pPr algn="ctr"/>
            <a:r>
              <a:rPr lang="en-US" sz="4000" b="1" dirty="0">
                <a:solidFill>
                  <a:srgbClr val="FF0000"/>
                </a:solidFill>
              </a:rPr>
              <a:t>Current “Red” Counties </a:t>
            </a:r>
            <a:r>
              <a:rPr lang="en-US" sz="4000" dirty="0">
                <a:solidFill>
                  <a:srgbClr val="FF0000"/>
                </a:solidFill>
              </a:rPr>
              <a:t>(uncommitted old funds)</a:t>
            </a:r>
            <a:br>
              <a:rPr lang="en-US" sz="4000" dirty="0">
                <a:solidFill>
                  <a:srgbClr val="FF0000"/>
                </a:solidFill>
              </a:rPr>
            </a:br>
            <a:br>
              <a:rPr lang="en-US" sz="4000" dirty="0">
                <a:solidFill>
                  <a:srgbClr val="FF0000"/>
                </a:solidFill>
              </a:rPr>
            </a:br>
            <a:r>
              <a:rPr lang="en-US" sz="2800" dirty="0">
                <a:solidFill>
                  <a:srgbClr val="FF0000"/>
                </a:solidFill>
              </a:rPr>
              <a:t>(Status below as of 3/27, have until 5/24 to commit more funds)</a:t>
            </a:r>
          </a:p>
        </p:txBody>
      </p:sp>
      <p:sp>
        <p:nvSpPr>
          <p:cNvPr id="3" name="Content Placeholder 2"/>
          <p:cNvSpPr>
            <a:spLocks noGrp="1"/>
          </p:cNvSpPr>
          <p:nvPr>
            <p:ph idx="1"/>
          </p:nvPr>
        </p:nvSpPr>
        <p:spPr>
          <a:xfrm>
            <a:off x="1206689" y="2276001"/>
            <a:ext cx="10515600" cy="4351338"/>
          </a:xfrm>
        </p:spPr>
        <p:txBody>
          <a:bodyPr/>
          <a:lstStyle/>
          <a:p>
            <a:pPr marL="0" indent="0">
              <a:buNone/>
            </a:pPr>
            <a:r>
              <a:rPr lang="en-US" b="1" dirty="0"/>
              <a:t>          DNG							LVR</a:t>
            </a:r>
          </a:p>
        </p:txBody>
      </p:sp>
      <p:pic>
        <p:nvPicPr>
          <p:cNvPr id="5" name="Picture 4"/>
          <p:cNvPicPr>
            <a:picLocks noChangeAspect="1"/>
          </p:cNvPicPr>
          <p:nvPr/>
        </p:nvPicPr>
        <p:blipFill>
          <a:blip r:embed="rId2" cstate="screen">
            <a:clrChange>
              <a:clrFrom>
                <a:srgbClr val="BED2FF"/>
              </a:clrFrom>
              <a:clrTo>
                <a:srgbClr val="BED2FF">
                  <a:alpha val="0"/>
                </a:srgbClr>
              </a:clrTo>
            </a:clrChange>
            <a:extLst>
              <a:ext uri="{28A0092B-C50C-407E-A947-70E740481C1C}">
                <a14:useLocalDpi xmlns:a14="http://schemas.microsoft.com/office/drawing/2010/main"/>
              </a:ext>
            </a:extLst>
          </a:blip>
          <a:stretch>
            <a:fillRect/>
          </a:stretch>
        </p:blipFill>
        <p:spPr>
          <a:xfrm>
            <a:off x="0" y="2469228"/>
            <a:ext cx="6105525" cy="3498184"/>
          </a:xfrm>
          <a:prstGeom prst="rect">
            <a:avLst/>
          </a:prstGeom>
        </p:spPr>
      </p:pic>
      <p:pic>
        <p:nvPicPr>
          <p:cNvPr id="6" name="Picture 5"/>
          <p:cNvPicPr>
            <a:picLocks noChangeAspect="1"/>
          </p:cNvPicPr>
          <p:nvPr/>
        </p:nvPicPr>
        <p:blipFill>
          <a:blip r:embed="rId3" cstate="screen">
            <a:clrChange>
              <a:clrFrom>
                <a:srgbClr val="BED2FF"/>
              </a:clrFrom>
              <a:clrTo>
                <a:srgbClr val="BED2FF">
                  <a:alpha val="0"/>
                </a:srgbClr>
              </a:clrTo>
            </a:clrChange>
            <a:extLst>
              <a:ext uri="{28A0092B-C50C-407E-A947-70E740481C1C}">
                <a14:useLocalDpi xmlns:a14="http://schemas.microsoft.com/office/drawing/2010/main"/>
              </a:ext>
            </a:extLst>
          </a:blip>
          <a:stretch>
            <a:fillRect/>
          </a:stretch>
        </p:blipFill>
        <p:spPr>
          <a:xfrm>
            <a:off x="6105524" y="2469228"/>
            <a:ext cx="6086475" cy="3510073"/>
          </a:xfrm>
          <a:prstGeom prst="rect">
            <a:avLst/>
          </a:prstGeom>
        </p:spPr>
      </p:pic>
    </p:spTree>
    <p:extLst>
      <p:ext uri="{BB962C8B-B14F-4D97-AF65-F5344CB8AC3E}">
        <p14:creationId xmlns:p14="http://schemas.microsoft.com/office/powerpoint/2010/main" val="1786774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433156" y="5029200"/>
            <a:ext cx="1396538" cy="4405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6000" y="1295263"/>
            <a:ext cx="10003024" cy="5562737"/>
          </a:xfrm>
          <a:prstGeom prst="rect">
            <a:avLst/>
          </a:prstGeom>
        </p:spPr>
      </p:pic>
      <p:sp>
        <p:nvSpPr>
          <p:cNvPr id="12" name="Oval 11"/>
          <p:cNvSpPr/>
          <p:nvPr/>
        </p:nvSpPr>
        <p:spPr>
          <a:xfrm>
            <a:off x="6238875" y="6044449"/>
            <a:ext cx="3946525" cy="5073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3" name="Rectangle 12"/>
          <p:cNvSpPr/>
          <p:nvPr/>
        </p:nvSpPr>
        <p:spPr>
          <a:xfrm>
            <a:off x="3683000" y="978099"/>
            <a:ext cx="5384800" cy="914400"/>
          </a:xfrm>
          <a:prstGeom prst="rect">
            <a:avLst/>
          </a:prstGeom>
          <a:solidFill>
            <a:srgbClr val="EE7A7A"/>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spcAft>
                <a:spcPts val="1200"/>
              </a:spcAft>
            </a:pPr>
            <a:r>
              <a:rPr lang="en-US" sz="2400" b="1" dirty="0">
                <a:solidFill>
                  <a:prstClr val="black"/>
                </a:solidFill>
              </a:rPr>
              <a:t>RED: Unspent and </a:t>
            </a:r>
            <a:r>
              <a:rPr lang="en-US" sz="2400" b="1" u="sng" dirty="0">
                <a:solidFill>
                  <a:prstClr val="black"/>
                </a:solidFill>
              </a:rPr>
              <a:t>Uncommitted</a:t>
            </a:r>
            <a:r>
              <a:rPr lang="en-US" sz="2400" b="1" dirty="0">
                <a:solidFill>
                  <a:prstClr val="black"/>
                </a:solidFill>
              </a:rPr>
              <a:t> old funds remaining</a:t>
            </a:r>
          </a:p>
        </p:txBody>
      </p:sp>
      <p:sp>
        <p:nvSpPr>
          <p:cNvPr id="14" name="Rounded Rectangle 13"/>
          <p:cNvSpPr/>
          <p:nvPr/>
        </p:nvSpPr>
        <p:spPr>
          <a:xfrm>
            <a:off x="3532121" y="2483525"/>
            <a:ext cx="7221604" cy="2510015"/>
          </a:xfrm>
          <a:prstGeom prst="roundRect">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b="1" dirty="0">
                <a:solidFill>
                  <a:srgbClr val="FF0000"/>
                </a:solidFill>
              </a:rPr>
              <a:t>Example Red County in GIS Report:</a:t>
            </a:r>
          </a:p>
          <a:p>
            <a:pPr marL="457200" indent="-457200">
              <a:buFont typeface="Arial" panose="020B0604020202020204" pitchFamily="34" charset="0"/>
              <a:buChar char="•"/>
            </a:pPr>
            <a:r>
              <a:rPr lang="en-US" sz="2800" dirty="0">
                <a:solidFill>
                  <a:schemeClr val="tx1"/>
                </a:solidFill>
              </a:rPr>
              <a:t>$92,769 remaining in old funds</a:t>
            </a:r>
          </a:p>
          <a:p>
            <a:pPr marL="457200" indent="-457200">
              <a:buFont typeface="Arial" panose="020B0604020202020204" pitchFamily="34" charset="0"/>
              <a:buChar char="•"/>
            </a:pPr>
            <a:r>
              <a:rPr lang="en-US" sz="2800" dirty="0">
                <a:solidFill>
                  <a:schemeClr val="tx1"/>
                </a:solidFill>
              </a:rPr>
              <a:t>$25,794 remaining committed to contracts</a:t>
            </a:r>
          </a:p>
          <a:p>
            <a:pPr marL="457200" indent="-457200">
              <a:buFont typeface="Arial" panose="020B0604020202020204" pitchFamily="34" charset="0"/>
              <a:buChar char="•"/>
            </a:pPr>
            <a:r>
              <a:rPr lang="en-US" sz="2800" dirty="0">
                <a:solidFill>
                  <a:schemeClr val="tx1"/>
                </a:solidFill>
              </a:rPr>
              <a:t>Leaves $66,975 uncommitted old funds</a:t>
            </a:r>
          </a:p>
          <a:p>
            <a:pPr marL="914400" lvl="1" indent="-457200">
              <a:buFont typeface="Arial" panose="020B0604020202020204" pitchFamily="34" charset="0"/>
              <a:buChar char="•"/>
            </a:pPr>
            <a:r>
              <a:rPr lang="en-US" sz="2000" dirty="0">
                <a:solidFill>
                  <a:schemeClr val="tx1"/>
                </a:solidFill>
              </a:rPr>
              <a:t>Need to commit $66,975 by 5/24 to become “yellow”</a:t>
            </a:r>
          </a:p>
          <a:p>
            <a:pPr marL="914400" lvl="1" indent="-457200">
              <a:buFont typeface="Arial" panose="020B0604020202020204" pitchFamily="34" charset="0"/>
              <a:buChar char="•"/>
            </a:pPr>
            <a:r>
              <a:rPr lang="en-US" sz="2000" dirty="0">
                <a:solidFill>
                  <a:schemeClr val="tx1"/>
                </a:solidFill>
              </a:rPr>
              <a:t>Need to spend $92,769 by 6/30 to become “green”</a:t>
            </a:r>
          </a:p>
        </p:txBody>
      </p:sp>
      <p:cxnSp>
        <p:nvCxnSpPr>
          <p:cNvPr id="15" name="Straight Arrow Connector 14"/>
          <p:cNvCxnSpPr/>
          <p:nvPr/>
        </p:nvCxnSpPr>
        <p:spPr>
          <a:xfrm>
            <a:off x="8557325" y="4993540"/>
            <a:ext cx="510476" cy="1170346"/>
          </a:xfrm>
          <a:prstGeom prst="straightConnector1">
            <a:avLst/>
          </a:prstGeom>
          <a:ln w="5715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829694" y="4993540"/>
            <a:ext cx="533400" cy="663036"/>
          </a:xfrm>
          <a:prstGeom prst="straightConnector1">
            <a:avLst/>
          </a:prstGeom>
          <a:ln w="5715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829693" y="2047662"/>
            <a:ext cx="4202540" cy="476747"/>
          </a:xfrm>
          <a:prstGeom prst="rect">
            <a:avLst/>
          </a:prstGeom>
          <a:solidFill>
            <a:srgbClr val="EE7A7A"/>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spcAft>
                <a:spcPts val="1200"/>
              </a:spcAft>
            </a:pPr>
            <a:r>
              <a:rPr lang="en-US" sz="2800" b="1" dirty="0">
                <a:solidFill>
                  <a:prstClr val="black"/>
                </a:solidFill>
              </a:rPr>
              <a:t>No FY 2019-20 Allocation</a:t>
            </a:r>
          </a:p>
        </p:txBody>
      </p:sp>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96293" y="5751597"/>
            <a:ext cx="1066801" cy="276226"/>
          </a:xfrm>
          <a:prstGeom prst="rect">
            <a:avLst/>
          </a:prstGeom>
        </p:spPr>
      </p:pic>
      <p:sp>
        <p:nvSpPr>
          <p:cNvPr id="7" name="Oval 6"/>
          <p:cNvSpPr/>
          <p:nvPr/>
        </p:nvSpPr>
        <p:spPr>
          <a:xfrm>
            <a:off x="1266825" y="5596587"/>
            <a:ext cx="4245725" cy="5073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236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2" name="Subtitle 2"/>
          <p:cNvSpPr txBox="1">
            <a:spLocks/>
          </p:cNvSpPr>
          <p:nvPr/>
        </p:nvSpPr>
        <p:spPr>
          <a:xfrm>
            <a:off x="628650" y="978183"/>
            <a:ext cx="11010900" cy="55279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200"/>
              </a:spcAft>
            </a:pPr>
            <a:r>
              <a:rPr lang="en-US" sz="3600" b="1" u="sng" dirty="0"/>
              <a:t>SCC Action 2/3:</a:t>
            </a:r>
            <a:endParaRPr lang="en-US" sz="3600" b="1" dirty="0"/>
          </a:p>
          <a:p>
            <a:pPr marL="342900" indent="-342900" algn="l">
              <a:lnSpc>
                <a:spcPct val="100000"/>
              </a:lnSpc>
              <a:spcBef>
                <a:spcPts val="0"/>
              </a:spcBef>
              <a:spcAft>
                <a:spcPts val="1200"/>
              </a:spcAft>
              <a:buFont typeface="Arial" panose="020B0604020202020204" pitchFamily="34" charset="0"/>
              <a:buChar char="•"/>
            </a:pPr>
            <a:r>
              <a:rPr lang="en-US" sz="3600" dirty="0"/>
              <a:t>Counties have until 6/30/2019 to spend old funds.</a:t>
            </a:r>
          </a:p>
          <a:p>
            <a:pPr marL="342900" indent="-342900" algn="l">
              <a:lnSpc>
                <a:spcPct val="100000"/>
              </a:lnSpc>
              <a:spcBef>
                <a:spcPts val="0"/>
              </a:spcBef>
              <a:spcAft>
                <a:spcPts val="1200"/>
              </a:spcAft>
              <a:buFont typeface="Arial" panose="020B0604020202020204" pitchFamily="34" charset="0"/>
              <a:buChar char="•"/>
            </a:pPr>
            <a:r>
              <a:rPr lang="en-US" sz="3600" dirty="0">
                <a:latin typeface="Calibri" panose="020F0502020204030204" pitchFamily="34" charset="0"/>
                <a:ea typeface="Calibri" panose="020F0502020204030204" pitchFamily="34" charset="0"/>
              </a:rPr>
              <a:t>Any CD who committed but did not spend old funds by 6/30/2019 </a:t>
            </a:r>
            <a:r>
              <a:rPr lang="en-US" sz="3600" dirty="0">
                <a:solidFill>
                  <a:schemeClr val="accent4">
                    <a:lumMod val="75000"/>
                  </a:schemeClr>
                </a:solidFill>
                <a:latin typeface="Calibri" panose="020F0502020204030204" pitchFamily="34" charset="0"/>
                <a:ea typeface="Calibri" panose="020F0502020204030204" pitchFamily="34" charset="0"/>
              </a:rPr>
              <a:t>(Yellow Category) </a:t>
            </a:r>
            <a:r>
              <a:rPr lang="en-US" sz="3600" b="1" u="sng" dirty="0">
                <a:latin typeface="Calibri" panose="020F0502020204030204" pitchFamily="34" charset="0"/>
                <a:ea typeface="Calibri" panose="020F0502020204030204" pitchFamily="34" charset="0"/>
              </a:rPr>
              <a:t>should have their FY 2019-2020 allocation reduced by the amount of unspent funds.</a:t>
            </a:r>
          </a:p>
        </p:txBody>
      </p:sp>
      <p:sp>
        <p:nvSpPr>
          <p:cNvPr id="8" name="Rectangle 7"/>
          <p:cNvSpPr/>
          <p:nvPr/>
        </p:nvSpPr>
        <p:spPr>
          <a:xfrm>
            <a:off x="6680200" y="580707"/>
            <a:ext cx="5384800" cy="914400"/>
          </a:xfrm>
          <a:prstGeom prst="rect">
            <a:avLst/>
          </a:prstGeom>
          <a:solidFill>
            <a:srgbClr val="FFFF99"/>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1">
              <a:spcAft>
                <a:spcPts val="1200"/>
              </a:spcAft>
            </a:pPr>
            <a:r>
              <a:rPr lang="en-US" sz="2400" b="1" dirty="0">
                <a:solidFill>
                  <a:prstClr val="black"/>
                </a:solidFill>
              </a:rPr>
              <a:t>YELLOW: </a:t>
            </a:r>
            <a:r>
              <a:rPr lang="en-US" sz="2400" b="1" u="sng" dirty="0">
                <a:solidFill>
                  <a:prstClr val="black"/>
                </a:solidFill>
              </a:rPr>
              <a:t>Unspent</a:t>
            </a:r>
            <a:r>
              <a:rPr lang="en-US" sz="2400" b="1" dirty="0">
                <a:solidFill>
                  <a:prstClr val="black"/>
                </a:solidFill>
              </a:rPr>
              <a:t> old funds remaining, but everything committed to contract.</a:t>
            </a:r>
          </a:p>
        </p:txBody>
      </p:sp>
      <p:sp>
        <p:nvSpPr>
          <p:cNvPr id="9" name="Rectangle 8"/>
          <p:cNvSpPr/>
          <p:nvPr/>
        </p:nvSpPr>
        <p:spPr>
          <a:xfrm>
            <a:off x="628650" y="5820460"/>
            <a:ext cx="10639425" cy="830997"/>
          </a:xfrm>
          <a:prstGeom prst="rect">
            <a:avLst/>
          </a:prstGeom>
        </p:spPr>
        <p:txBody>
          <a:bodyPr wrap="square">
            <a:spAutoFit/>
          </a:bodyPr>
          <a:lstStyle/>
          <a:p>
            <a:pPr>
              <a:spcAft>
                <a:spcPts val="1200"/>
              </a:spcAft>
            </a:pPr>
            <a:r>
              <a:rPr lang="en-US" sz="2400" i="1" dirty="0">
                <a:latin typeface="Calibri" panose="020F0502020204030204" pitchFamily="34" charset="0"/>
                <a:ea typeface="Calibri" panose="020F0502020204030204" pitchFamily="34" charset="0"/>
              </a:rPr>
              <a:t>Note </a:t>
            </a:r>
            <a:r>
              <a:rPr lang="en-US" sz="2400" i="1" dirty="0" err="1">
                <a:latin typeface="Calibri" panose="020F0502020204030204" pitchFamily="34" charset="0"/>
                <a:ea typeface="Calibri" panose="020F0502020204030204" pitchFamily="34" charset="0"/>
              </a:rPr>
              <a:t>DnG</a:t>
            </a:r>
            <a:r>
              <a:rPr lang="en-US" sz="2400" i="1" dirty="0">
                <a:latin typeface="Calibri" panose="020F0502020204030204" pitchFamily="34" charset="0"/>
                <a:ea typeface="Calibri" panose="020F0502020204030204" pitchFamily="34" charset="0"/>
              </a:rPr>
              <a:t> and LVR funds handled separately, a CD could be eligible for both, one or the other, or neither.</a:t>
            </a:r>
          </a:p>
        </p:txBody>
      </p:sp>
    </p:spTree>
    <p:extLst>
      <p:ext uri="{BB962C8B-B14F-4D97-AF65-F5344CB8AC3E}">
        <p14:creationId xmlns:p14="http://schemas.microsoft.com/office/powerpoint/2010/main" val="2995419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clrChange>
              <a:clrFrom>
                <a:srgbClr val="BED2FF"/>
              </a:clrFrom>
              <a:clrTo>
                <a:srgbClr val="BED2FF">
                  <a:alpha val="0"/>
                </a:srgbClr>
              </a:clrTo>
            </a:clrChange>
            <a:extLst>
              <a:ext uri="{28A0092B-C50C-407E-A947-70E740481C1C}">
                <a14:useLocalDpi xmlns:a14="http://schemas.microsoft.com/office/drawing/2010/main"/>
              </a:ext>
            </a:extLst>
          </a:blip>
          <a:stretch>
            <a:fillRect/>
          </a:stretch>
        </p:blipFill>
        <p:spPr>
          <a:xfrm>
            <a:off x="-1" y="2952538"/>
            <a:ext cx="6057901" cy="3473428"/>
          </a:xfrm>
          <a:prstGeom prst="rect">
            <a:avLst/>
          </a:prstGeom>
        </p:spPr>
      </p:pic>
      <p:pic>
        <p:nvPicPr>
          <p:cNvPr id="6" name="Picture 5"/>
          <p:cNvPicPr>
            <a:picLocks noChangeAspect="1"/>
          </p:cNvPicPr>
          <p:nvPr/>
        </p:nvPicPr>
        <p:blipFill>
          <a:blip r:embed="rId3" cstate="screen">
            <a:clrChange>
              <a:clrFrom>
                <a:srgbClr val="BED2FF"/>
              </a:clrFrom>
              <a:clrTo>
                <a:srgbClr val="BED2FF">
                  <a:alpha val="0"/>
                </a:srgbClr>
              </a:clrTo>
            </a:clrChange>
            <a:extLst>
              <a:ext uri="{28A0092B-C50C-407E-A947-70E740481C1C}">
                <a14:useLocalDpi xmlns:a14="http://schemas.microsoft.com/office/drawing/2010/main"/>
              </a:ext>
            </a:extLst>
          </a:blip>
          <a:stretch>
            <a:fillRect/>
          </a:stretch>
        </p:blipFill>
        <p:spPr>
          <a:xfrm>
            <a:off x="5940180" y="2869967"/>
            <a:ext cx="6251820" cy="3556000"/>
          </a:xfrm>
          <a:prstGeom prst="rect">
            <a:avLst/>
          </a:prstGeom>
        </p:spPr>
      </p:pic>
      <p:sp>
        <p:nvSpPr>
          <p:cNvPr id="11" name="Content Placeholder 2"/>
          <p:cNvSpPr>
            <a:spLocks noGrp="1"/>
          </p:cNvSpPr>
          <p:nvPr>
            <p:ph idx="1"/>
          </p:nvPr>
        </p:nvSpPr>
        <p:spPr>
          <a:xfrm>
            <a:off x="1113999" y="2826476"/>
            <a:ext cx="10515600" cy="4351338"/>
          </a:xfrm>
        </p:spPr>
        <p:txBody>
          <a:bodyPr/>
          <a:lstStyle/>
          <a:p>
            <a:pPr marL="0" indent="0">
              <a:buNone/>
            </a:pPr>
            <a:r>
              <a:rPr lang="en-US" b="1" dirty="0"/>
              <a:t>          DNG							LVR</a:t>
            </a:r>
          </a:p>
        </p:txBody>
      </p:sp>
      <p:sp>
        <p:nvSpPr>
          <p:cNvPr id="7" name="Title 1"/>
          <p:cNvSpPr txBox="1">
            <a:spLocks/>
          </p:cNvSpPr>
          <p:nvPr/>
        </p:nvSpPr>
        <p:spPr>
          <a:xfrm>
            <a:off x="682380" y="55459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9900"/>
                </a:solidFill>
              </a:rPr>
              <a:t>Current “Yellow” Counties </a:t>
            </a:r>
          </a:p>
          <a:p>
            <a:pPr algn="ctr"/>
            <a:r>
              <a:rPr lang="en-US" sz="4000" dirty="0">
                <a:solidFill>
                  <a:srgbClr val="FF9900"/>
                </a:solidFill>
              </a:rPr>
              <a:t>(committed but unspent old funds)</a:t>
            </a:r>
            <a:br>
              <a:rPr lang="en-US" sz="4000" dirty="0">
                <a:solidFill>
                  <a:srgbClr val="FF9900"/>
                </a:solidFill>
              </a:rPr>
            </a:br>
            <a:br>
              <a:rPr lang="en-US" sz="4000" dirty="0">
                <a:solidFill>
                  <a:srgbClr val="FF9900"/>
                </a:solidFill>
              </a:rPr>
            </a:br>
            <a:r>
              <a:rPr lang="en-US" sz="2800" dirty="0">
                <a:solidFill>
                  <a:srgbClr val="FF9900"/>
                </a:solidFill>
              </a:rPr>
              <a:t>(Status below as of 3/27, have until 6/30 to commit more funds)</a:t>
            </a:r>
          </a:p>
        </p:txBody>
      </p:sp>
    </p:spTree>
    <p:extLst>
      <p:ext uri="{BB962C8B-B14F-4D97-AF65-F5344CB8AC3E}">
        <p14:creationId xmlns:p14="http://schemas.microsoft.com/office/powerpoint/2010/main" val="3825491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9649" y="1066800"/>
            <a:ext cx="10459258" cy="5791200"/>
          </a:xfrm>
          <a:prstGeom prst="rect">
            <a:avLst/>
          </a:prstGeom>
        </p:spPr>
      </p:pic>
      <p:sp>
        <p:nvSpPr>
          <p:cNvPr id="7" name="Oval 6"/>
          <p:cNvSpPr/>
          <p:nvPr/>
        </p:nvSpPr>
        <p:spPr>
          <a:xfrm>
            <a:off x="3965575" y="5676900"/>
            <a:ext cx="1590675" cy="457200"/>
          </a:xfrm>
          <a:prstGeom prst="ellipse">
            <a:avLst/>
          </a:prstGeom>
          <a:noFill/>
          <a:ln w="25400" cmpd="thickThi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4" name="Oval 13"/>
          <p:cNvSpPr/>
          <p:nvPr/>
        </p:nvSpPr>
        <p:spPr>
          <a:xfrm>
            <a:off x="8909050" y="6053974"/>
            <a:ext cx="1771650" cy="507309"/>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009776" y="2692253"/>
            <a:ext cx="9029700" cy="2144834"/>
          </a:xfrm>
          <a:prstGeom prst="roundRect">
            <a:avLst/>
          </a:prstGeom>
          <a:solidFill>
            <a:schemeClr val="bg1"/>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b="1" dirty="0">
                <a:solidFill>
                  <a:schemeClr val="accent4">
                    <a:lumMod val="75000"/>
                  </a:schemeClr>
                </a:solidFill>
              </a:rPr>
              <a:t>Example YELLOW County in GIS Report:</a:t>
            </a:r>
          </a:p>
          <a:p>
            <a:pPr marL="457200" indent="-457200">
              <a:buFont typeface="Arial" panose="020B0604020202020204" pitchFamily="34" charset="0"/>
              <a:buChar char="•"/>
            </a:pPr>
            <a:r>
              <a:rPr lang="en-US" sz="2800" dirty="0">
                <a:solidFill>
                  <a:schemeClr val="tx1"/>
                </a:solidFill>
              </a:rPr>
              <a:t>$125,794 remaining in old funds</a:t>
            </a:r>
          </a:p>
          <a:p>
            <a:pPr marL="457200" indent="-457200">
              <a:buFont typeface="Arial" panose="020B0604020202020204" pitchFamily="34" charset="0"/>
              <a:buChar char="•"/>
            </a:pPr>
            <a:r>
              <a:rPr lang="en-US" sz="2800" u="sng" dirty="0">
                <a:solidFill>
                  <a:schemeClr val="tx1"/>
                </a:solidFill>
              </a:rPr>
              <a:t>$200,015 </a:t>
            </a:r>
            <a:r>
              <a:rPr lang="en-US" sz="2800" dirty="0">
                <a:solidFill>
                  <a:schemeClr val="tx1"/>
                </a:solidFill>
              </a:rPr>
              <a:t>under contract</a:t>
            </a:r>
          </a:p>
          <a:p>
            <a:pPr marL="457200" indent="-457200">
              <a:buFont typeface="Arial" panose="020B0604020202020204" pitchFamily="34" charset="0"/>
              <a:buChar char="•"/>
            </a:pPr>
            <a:r>
              <a:rPr lang="en-US" sz="2800" dirty="0">
                <a:solidFill>
                  <a:schemeClr val="tx1"/>
                </a:solidFill>
              </a:rPr>
              <a:t>100% committed, but still need to spend the $125,794</a:t>
            </a:r>
          </a:p>
        </p:txBody>
      </p:sp>
      <p:cxnSp>
        <p:nvCxnSpPr>
          <p:cNvPr id="16" name="Straight Arrow Connector 15"/>
          <p:cNvCxnSpPr/>
          <p:nvPr/>
        </p:nvCxnSpPr>
        <p:spPr>
          <a:xfrm>
            <a:off x="8801100" y="4837087"/>
            <a:ext cx="266700" cy="1326799"/>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829694" y="4837087"/>
            <a:ext cx="409056" cy="819489"/>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683000" y="2303786"/>
            <a:ext cx="5940626" cy="437102"/>
          </a:xfrm>
          <a:prstGeom prst="rect">
            <a:avLst/>
          </a:prstGeom>
          <a:solidFill>
            <a:srgbClr val="FFFF99"/>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1">
              <a:spcAft>
                <a:spcPts val="1200"/>
              </a:spcAft>
            </a:pPr>
            <a:r>
              <a:rPr lang="en-US" sz="2400" b="1" dirty="0">
                <a:solidFill>
                  <a:prstClr val="black"/>
                </a:solidFill>
              </a:rPr>
              <a:t>FY 2019-20 Allocation reduced by $125,794</a:t>
            </a:r>
          </a:p>
        </p:txBody>
      </p:sp>
      <p:sp>
        <p:nvSpPr>
          <p:cNvPr id="21" name="Rectangle 20"/>
          <p:cNvSpPr/>
          <p:nvPr/>
        </p:nvSpPr>
        <p:spPr>
          <a:xfrm>
            <a:off x="3793297" y="609600"/>
            <a:ext cx="5384800" cy="914400"/>
          </a:xfrm>
          <a:prstGeom prst="rect">
            <a:avLst/>
          </a:prstGeom>
          <a:solidFill>
            <a:srgbClr val="FFFF99"/>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1">
              <a:spcAft>
                <a:spcPts val="1200"/>
              </a:spcAft>
            </a:pPr>
            <a:r>
              <a:rPr lang="en-US" sz="2400" b="1" dirty="0">
                <a:solidFill>
                  <a:prstClr val="black"/>
                </a:solidFill>
              </a:rPr>
              <a:t>YELLOW: </a:t>
            </a:r>
            <a:r>
              <a:rPr lang="en-US" sz="2400" b="1" u="sng" dirty="0">
                <a:solidFill>
                  <a:prstClr val="black"/>
                </a:solidFill>
              </a:rPr>
              <a:t>Unspent</a:t>
            </a:r>
            <a:r>
              <a:rPr lang="en-US" sz="2400" b="1" dirty="0">
                <a:solidFill>
                  <a:prstClr val="black"/>
                </a:solidFill>
              </a:rPr>
              <a:t> old funds remaining, but everything committed to contract.</a:t>
            </a:r>
          </a:p>
        </p:txBody>
      </p:sp>
    </p:spTree>
    <p:extLst>
      <p:ext uri="{BB962C8B-B14F-4D97-AF65-F5344CB8AC3E}">
        <p14:creationId xmlns:p14="http://schemas.microsoft.com/office/powerpoint/2010/main" val="391601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0550" y="451774"/>
            <a:ext cx="11010900" cy="5527964"/>
          </a:xfrm>
        </p:spPr>
        <p:txBody>
          <a:bodyPr>
            <a:normAutofit/>
          </a:bodyPr>
          <a:lstStyle/>
          <a:p>
            <a:pPr algn="l">
              <a:lnSpc>
                <a:spcPct val="100000"/>
              </a:lnSpc>
              <a:spcBef>
                <a:spcPts val="0"/>
              </a:spcBef>
              <a:spcAft>
                <a:spcPts val="1200"/>
              </a:spcAft>
            </a:pPr>
            <a:r>
              <a:rPr lang="en-US" sz="3600" b="1" u="sng" dirty="0"/>
              <a:t>Background</a:t>
            </a:r>
            <a:endParaRPr lang="en-US" sz="3600" b="1" dirty="0"/>
          </a:p>
          <a:p>
            <a:pPr marL="342900" indent="-342900" algn="l">
              <a:lnSpc>
                <a:spcPct val="100000"/>
              </a:lnSpc>
              <a:spcBef>
                <a:spcPts val="0"/>
              </a:spcBef>
              <a:spcAft>
                <a:spcPts val="1200"/>
              </a:spcAft>
              <a:buFont typeface="Arial" panose="020B0604020202020204" pitchFamily="34" charset="0"/>
              <a:buChar char="•"/>
            </a:pPr>
            <a:r>
              <a:rPr lang="en-US" sz="3600" dirty="0"/>
              <a:t>DGLVR Program provides funding to conservation districts through 5-year agreements. </a:t>
            </a:r>
          </a:p>
          <a:p>
            <a:pPr marL="342900" indent="-342900" algn="l">
              <a:lnSpc>
                <a:spcPct val="100000"/>
              </a:lnSpc>
              <a:spcBef>
                <a:spcPts val="0"/>
              </a:spcBef>
              <a:spcAft>
                <a:spcPts val="1200"/>
              </a:spcAft>
              <a:buFont typeface="Arial" panose="020B0604020202020204" pitchFamily="34" charset="0"/>
              <a:buChar char="•"/>
            </a:pPr>
            <a:r>
              <a:rPr lang="en-US" sz="3600" dirty="0"/>
              <a:t>The current agreement (new agreement) covers the period from July 1, 2018 through June 30, 2023. </a:t>
            </a:r>
          </a:p>
          <a:p>
            <a:pPr marL="342900" indent="-342900" algn="l">
              <a:lnSpc>
                <a:spcPct val="100000"/>
              </a:lnSpc>
              <a:spcBef>
                <a:spcPts val="0"/>
              </a:spcBef>
              <a:spcAft>
                <a:spcPts val="1200"/>
              </a:spcAft>
              <a:buFont typeface="Arial" panose="020B0604020202020204" pitchFamily="34" charset="0"/>
              <a:buChar char="•"/>
            </a:pPr>
            <a:r>
              <a:rPr lang="en-US" sz="3600" b="1" dirty="0"/>
              <a:t>The previous agreement (old agreement) covers the period from July 1, 2013 through June 30, 2018 </a:t>
            </a:r>
            <a:r>
              <a:rPr lang="en-US" b="1" dirty="0"/>
              <a:t>(</a:t>
            </a:r>
            <a:r>
              <a:rPr lang="en-US" dirty="0"/>
              <a:t>extended to 2019) </a:t>
            </a:r>
          </a:p>
        </p:txBody>
      </p:sp>
      <p:sp>
        <p:nvSpPr>
          <p:cNvPr id="4" name="Rectangle 3"/>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163720">
            <a:off x="6849481" y="5099546"/>
            <a:ext cx="4787842" cy="4020501"/>
          </a:xfrm>
          <a:prstGeom prst="rect">
            <a:avLst/>
          </a:prstGeom>
        </p:spPr>
      </p:pic>
    </p:spTree>
    <p:extLst>
      <p:ext uri="{BB962C8B-B14F-4D97-AF65-F5344CB8AC3E}">
        <p14:creationId xmlns:p14="http://schemas.microsoft.com/office/powerpoint/2010/main" val="3506321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2" name="Subtitle 2"/>
          <p:cNvSpPr txBox="1">
            <a:spLocks/>
          </p:cNvSpPr>
          <p:nvPr/>
        </p:nvSpPr>
        <p:spPr>
          <a:xfrm>
            <a:off x="590550" y="1548788"/>
            <a:ext cx="11010900" cy="55279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200"/>
              </a:spcAft>
            </a:pPr>
            <a:r>
              <a:rPr lang="en-US" sz="3600" b="1" u="sng" dirty="0"/>
              <a:t>SCC Action 3/3:</a:t>
            </a:r>
            <a:endParaRPr lang="en-US" sz="3600" b="1" dirty="0"/>
          </a:p>
          <a:p>
            <a:pPr marL="342900" indent="-342900" algn="l">
              <a:lnSpc>
                <a:spcPct val="100000"/>
              </a:lnSpc>
              <a:spcBef>
                <a:spcPts val="0"/>
              </a:spcBef>
              <a:spcAft>
                <a:spcPts val="1200"/>
              </a:spcAft>
              <a:buFont typeface="Arial" panose="020B0604020202020204" pitchFamily="34" charset="0"/>
              <a:buChar char="•"/>
            </a:pPr>
            <a:endParaRPr lang="en-US" sz="3600" dirty="0"/>
          </a:p>
          <a:p>
            <a:pPr lvl="0" algn="l">
              <a:lnSpc>
                <a:spcPct val="100000"/>
              </a:lnSpc>
              <a:spcBef>
                <a:spcPts val="0"/>
              </a:spcBef>
            </a:pPr>
            <a:r>
              <a:rPr lang="en-US" sz="4000" dirty="0">
                <a:solidFill>
                  <a:prstClr val="black"/>
                </a:solidFill>
              </a:rPr>
              <a:t>Any funds that are not allocated to a (</a:t>
            </a:r>
            <a:r>
              <a:rPr lang="en-US" sz="4000" dirty="0">
                <a:solidFill>
                  <a:srgbClr val="FF0000"/>
                </a:solidFill>
              </a:rPr>
              <a:t>Red</a:t>
            </a:r>
            <a:r>
              <a:rPr lang="en-US" sz="4000" dirty="0">
                <a:solidFill>
                  <a:prstClr val="black"/>
                </a:solidFill>
              </a:rPr>
              <a:t> or </a:t>
            </a:r>
            <a:r>
              <a:rPr lang="en-US" sz="4000" dirty="0">
                <a:solidFill>
                  <a:schemeClr val="accent4">
                    <a:lumMod val="75000"/>
                  </a:schemeClr>
                </a:solidFill>
              </a:rPr>
              <a:t>Yellow</a:t>
            </a:r>
            <a:r>
              <a:rPr lang="en-US" sz="4000" dirty="0">
                <a:solidFill>
                  <a:prstClr val="black"/>
                </a:solidFill>
              </a:rPr>
              <a:t>) conservation district, as per recommendations 1 &amp; 2 above, </a:t>
            </a:r>
            <a:r>
              <a:rPr lang="en-US" sz="4000" b="1" dirty="0">
                <a:solidFill>
                  <a:prstClr val="black"/>
                </a:solidFill>
              </a:rPr>
              <a:t>would be reallocated to other eligible </a:t>
            </a:r>
            <a:r>
              <a:rPr lang="en-US" sz="4000" b="1" dirty="0">
                <a:solidFill>
                  <a:schemeClr val="accent6">
                    <a:lumMod val="75000"/>
                  </a:schemeClr>
                </a:solidFill>
              </a:rPr>
              <a:t>(green) </a:t>
            </a:r>
            <a:r>
              <a:rPr lang="en-US" sz="4000" b="1" dirty="0">
                <a:solidFill>
                  <a:prstClr val="black"/>
                </a:solidFill>
              </a:rPr>
              <a:t>conservation districts for FY 2019-20.</a:t>
            </a:r>
          </a:p>
          <a:p>
            <a:pPr marL="342900" indent="-342900" algn="l">
              <a:lnSpc>
                <a:spcPct val="100000"/>
              </a:lnSpc>
              <a:spcBef>
                <a:spcPts val="0"/>
              </a:spcBef>
              <a:spcAft>
                <a:spcPts val="1200"/>
              </a:spcAft>
              <a:buFont typeface="Arial" panose="020B0604020202020204" pitchFamily="34" charset="0"/>
              <a:buChar char="•"/>
            </a:pPr>
            <a:endParaRPr lang="en-US" sz="3200" dirty="0">
              <a:solidFill>
                <a:srgbClr val="FF0000"/>
              </a:solidFill>
            </a:endParaRPr>
          </a:p>
        </p:txBody>
      </p:sp>
      <p:sp>
        <p:nvSpPr>
          <p:cNvPr id="8" name="Rectangle 7"/>
          <p:cNvSpPr/>
          <p:nvPr/>
        </p:nvSpPr>
        <p:spPr>
          <a:xfrm>
            <a:off x="6629400" y="520983"/>
            <a:ext cx="5384800" cy="914400"/>
          </a:xfrm>
          <a:prstGeom prst="rect">
            <a:avLst/>
          </a:prstGeom>
          <a:solidFill>
            <a:srgbClr val="FFFF99"/>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1">
              <a:spcAft>
                <a:spcPts val="1200"/>
              </a:spcAft>
            </a:pPr>
            <a:r>
              <a:rPr lang="en-US" sz="2400" b="1" dirty="0">
                <a:solidFill>
                  <a:prstClr val="black"/>
                </a:solidFill>
              </a:rPr>
              <a:t>YELLOW: </a:t>
            </a:r>
            <a:r>
              <a:rPr lang="en-US" sz="2400" b="1" u="sng" dirty="0">
                <a:solidFill>
                  <a:prstClr val="black"/>
                </a:solidFill>
              </a:rPr>
              <a:t>Unspent</a:t>
            </a:r>
            <a:r>
              <a:rPr lang="en-US" sz="2400" b="1" dirty="0">
                <a:solidFill>
                  <a:prstClr val="black"/>
                </a:solidFill>
              </a:rPr>
              <a:t> old funds remaining, but everything committed to contract.</a:t>
            </a:r>
          </a:p>
        </p:txBody>
      </p:sp>
      <p:sp>
        <p:nvSpPr>
          <p:cNvPr id="9" name="Rectangle 8"/>
          <p:cNvSpPr/>
          <p:nvPr/>
        </p:nvSpPr>
        <p:spPr>
          <a:xfrm>
            <a:off x="6629400" y="1726305"/>
            <a:ext cx="5384800" cy="914400"/>
          </a:xfrm>
          <a:prstGeom prst="rect">
            <a:avLst/>
          </a:prstGeom>
          <a:solidFill>
            <a:srgbClr val="EE7A7A"/>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spcAft>
                <a:spcPts val="1200"/>
              </a:spcAft>
            </a:pPr>
            <a:r>
              <a:rPr lang="en-US" sz="2400" b="1" dirty="0">
                <a:solidFill>
                  <a:prstClr val="black"/>
                </a:solidFill>
              </a:rPr>
              <a:t>RED: Unspent and </a:t>
            </a:r>
            <a:r>
              <a:rPr lang="en-US" sz="2400" b="1" u="sng" dirty="0">
                <a:solidFill>
                  <a:prstClr val="black"/>
                </a:solidFill>
              </a:rPr>
              <a:t>Uncommitted</a:t>
            </a:r>
            <a:r>
              <a:rPr lang="en-US" sz="2400" b="1" dirty="0">
                <a:solidFill>
                  <a:prstClr val="black"/>
                </a:solidFill>
              </a:rPr>
              <a:t> old funds remaining</a:t>
            </a:r>
          </a:p>
        </p:txBody>
      </p:sp>
    </p:spTree>
    <p:extLst>
      <p:ext uri="{BB962C8B-B14F-4D97-AF65-F5344CB8AC3E}">
        <p14:creationId xmlns:p14="http://schemas.microsoft.com/office/powerpoint/2010/main" val="238470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0" name="Rectangle 9"/>
          <p:cNvSpPr/>
          <p:nvPr/>
        </p:nvSpPr>
        <p:spPr>
          <a:xfrm>
            <a:off x="1571172" y="1624186"/>
            <a:ext cx="9962243" cy="2308324"/>
          </a:xfrm>
          <a:prstGeom prst="rect">
            <a:avLst/>
          </a:prstGeom>
        </p:spPr>
        <p:txBody>
          <a:bodyPr wrap="square">
            <a:spAutoFit/>
          </a:bodyPr>
          <a:lstStyle/>
          <a:p>
            <a:pPr>
              <a:spcAft>
                <a:spcPts val="1200"/>
              </a:spcAft>
            </a:pPr>
            <a:r>
              <a:rPr lang="en-US" sz="4800" dirty="0">
                <a:latin typeface="Calibri" panose="020F0502020204030204" pitchFamily="34" charset="0"/>
                <a:ea typeface="Calibri" panose="020F0502020204030204" pitchFamily="34" charset="0"/>
              </a:rPr>
              <a:t>Note </a:t>
            </a:r>
            <a:r>
              <a:rPr lang="en-US" sz="4800" dirty="0" err="1">
                <a:latin typeface="Calibri" panose="020F0502020204030204" pitchFamily="34" charset="0"/>
                <a:ea typeface="Calibri" panose="020F0502020204030204" pitchFamily="34" charset="0"/>
              </a:rPr>
              <a:t>DnG</a:t>
            </a:r>
            <a:r>
              <a:rPr lang="en-US" sz="4800" dirty="0">
                <a:latin typeface="Calibri" panose="020F0502020204030204" pitchFamily="34" charset="0"/>
                <a:ea typeface="Calibri" panose="020F0502020204030204" pitchFamily="34" charset="0"/>
              </a:rPr>
              <a:t> and LVR funds handled separately, a CD could be eligible for both, one or the other, or neither.</a:t>
            </a:r>
          </a:p>
        </p:txBody>
      </p:sp>
    </p:spTree>
    <p:extLst>
      <p:ext uri="{BB962C8B-B14F-4D97-AF65-F5344CB8AC3E}">
        <p14:creationId xmlns:p14="http://schemas.microsoft.com/office/powerpoint/2010/main" val="1869685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2" name="Subtitle 2"/>
          <p:cNvSpPr txBox="1">
            <a:spLocks/>
          </p:cNvSpPr>
          <p:nvPr/>
        </p:nvSpPr>
        <p:spPr>
          <a:xfrm>
            <a:off x="361949" y="677931"/>
            <a:ext cx="11583307" cy="599864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200"/>
              </a:spcAft>
            </a:pPr>
            <a:r>
              <a:rPr lang="en-US" sz="3600" b="1" u="sng" dirty="0"/>
              <a:t>Note:</a:t>
            </a:r>
          </a:p>
          <a:p>
            <a:pPr algn="l">
              <a:lnSpc>
                <a:spcPct val="100000"/>
              </a:lnSpc>
              <a:spcBef>
                <a:spcPts val="0"/>
              </a:spcBef>
              <a:spcAft>
                <a:spcPts val="1200"/>
              </a:spcAft>
            </a:pPr>
            <a:endParaRPr lang="en-US" sz="1050" b="1" dirty="0"/>
          </a:p>
          <a:p>
            <a:pPr lvl="0" algn="l">
              <a:lnSpc>
                <a:spcPct val="100000"/>
              </a:lnSpc>
              <a:spcBef>
                <a:spcPts val="0"/>
              </a:spcBef>
            </a:pPr>
            <a:r>
              <a:rPr lang="en-US" sz="4000" b="1" u="sng" dirty="0">
                <a:solidFill>
                  <a:prstClr val="black"/>
                </a:solidFill>
              </a:rPr>
              <a:t>Typical Allocation Timeline</a:t>
            </a:r>
          </a:p>
          <a:p>
            <a:pPr marL="1028700" lvl="1" indent="-571500" algn="l">
              <a:lnSpc>
                <a:spcPct val="100000"/>
              </a:lnSpc>
              <a:spcBef>
                <a:spcPts val="0"/>
              </a:spcBef>
              <a:buFont typeface="Arial" panose="020B0604020202020204" pitchFamily="34" charset="0"/>
              <a:buChar char="•"/>
            </a:pPr>
            <a:r>
              <a:rPr lang="en-US" sz="3600" dirty="0">
                <a:solidFill>
                  <a:prstClr val="black"/>
                </a:solidFill>
              </a:rPr>
              <a:t>SCC approved in May</a:t>
            </a:r>
          </a:p>
          <a:p>
            <a:pPr marL="1028700" lvl="1" indent="-571500" algn="l">
              <a:lnSpc>
                <a:spcPct val="100000"/>
              </a:lnSpc>
              <a:spcBef>
                <a:spcPts val="0"/>
              </a:spcBef>
              <a:buFont typeface="Arial" panose="020B0604020202020204" pitchFamily="34" charset="0"/>
              <a:buChar char="•"/>
            </a:pPr>
            <a:r>
              <a:rPr lang="en-US" sz="3600" dirty="0">
                <a:solidFill>
                  <a:prstClr val="black"/>
                </a:solidFill>
              </a:rPr>
              <a:t>Wait for State Budget Approval</a:t>
            </a:r>
          </a:p>
          <a:p>
            <a:pPr marL="1028700" lvl="1" indent="-571500" algn="l">
              <a:lnSpc>
                <a:spcPct val="100000"/>
              </a:lnSpc>
              <a:spcBef>
                <a:spcPts val="0"/>
              </a:spcBef>
              <a:buFont typeface="Arial" panose="020B0604020202020204" pitchFamily="34" charset="0"/>
              <a:buChar char="•"/>
            </a:pPr>
            <a:r>
              <a:rPr lang="en-US" sz="3600" dirty="0">
                <a:solidFill>
                  <a:prstClr val="black"/>
                </a:solidFill>
              </a:rPr>
              <a:t>CDs receive advances late August </a:t>
            </a:r>
            <a:r>
              <a:rPr lang="en-US" sz="1800" dirty="0">
                <a:solidFill>
                  <a:prstClr val="black"/>
                </a:solidFill>
              </a:rPr>
              <a:t>(w/ on-time State Budget approval)</a:t>
            </a:r>
          </a:p>
          <a:p>
            <a:pPr marL="1028700" lvl="1" indent="-571500" algn="l">
              <a:lnSpc>
                <a:spcPct val="100000"/>
              </a:lnSpc>
              <a:spcBef>
                <a:spcPts val="0"/>
              </a:spcBef>
              <a:buFont typeface="Arial" panose="020B0604020202020204" pitchFamily="34" charset="0"/>
              <a:buChar char="•"/>
            </a:pPr>
            <a:endParaRPr lang="en-US" sz="3600" dirty="0">
              <a:solidFill>
                <a:prstClr val="black"/>
              </a:solidFill>
            </a:endParaRPr>
          </a:p>
          <a:p>
            <a:pPr lvl="0" algn="l">
              <a:lnSpc>
                <a:spcPct val="100000"/>
              </a:lnSpc>
              <a:spcBef>
                <a:spcPts val="0"/>
              </a:spcBef>
            </a:pPr>
            <a:r>
              <a:rPr lang="en-US" sz="4000" b="1" u="sng" dirty="0">
                <a:solidFill>
                  <a:prstClr val="black"/>
                </a:solidFill>
              </a:rPr>
              <a:t>Allocation Timeline This Year </a:t>
            </a:r>
            <a:r>
              <a:rPr lang="en-US" sz="3200" dirty="0">
                <a:solidFill>
                  <a:prstClr val="black"/>
                </a:solidFill>
              </a:rPr>
              <a:t>(to allow for eligibility determinations on 6/30/2019)</a:t>
            </a:r>
          </a:p>
          <a:p>
            <a:pPr marL="1028700" lvl="1" indent="-571500" algn="l">
              <a:lnSpc>
                <a:spcPct val="100000"/>
              </a:lnSpc>
              <a:spcBef>
                <a:spcPts val="0"/>
              </a:spcBef>
              <a:buFont typeface="Arial" panose="020B0604020202020204" pitchFamily="34" charset="0"/>
              <a:buChar char="•"/>
            </a:pPr>
            <a:r>
              <a:rPr lang="en-US" sz="3600" dirty="0">
                <a:solidFill>
                  <a:prstClr val="black"/>
                </a:solidFill>
              </a:rPr>
              <a:t>SCC approved in July</a:t>
            </a:r>
          </a:p>
          <a:p>
            <a:pPr marL="1028700" lvl="1" indent="-571500" algn="l">
              <a:lnSpc>
                <a:spcPct val="100000"/>
              </a:lnSpc>
              <a:spcBef>
                <a:spcPts val="0"/>
              </a:spcBef>
              <a:buFont typeface="Arial" panose="020B0604020202020204" pitchFamily="34" charset="0"/>
              <a:buChar char="•"/>
            </a:pPr>
            <a:r>
              <a:rPr lang="en-US" sz="3600" dirty="0">
                <a:solidFill>
                  <a:prstClr val="black"/>
                </a:solidFill>
              </a:rPr>
              <a:t>CDs receive advances late September </a:t>
            </a:r>
            <a:r>
              <a:rPr lang="en-US" sz="1800" dirty="0">
                <a:solidFill>
                  <a:prstClr val="black"/>
                </a:solidFill>
              </a:rPr>
              <a:t>(w/ on-time State Budget approval)</a:t>
            </a:r>
          </a:p>
          <a:p>
            <a:pPr lvl="1" algn="l">
              <a:lnSpc>
                <a:spcPct val="100000"/>
              </a:lnSpc>
              <a:spcBef>
                <a:spcPts val="0"/>
              </a:spcBef>
            </a:pPr>
            <a:endParaRPr lang="en-US" sz="1800" dirty="0">
              <a:solidFill>
                <a:prstClr val="black"/>
              </a:solidFill>
            </a:endParaRPr>
          </a:p>
          <a:p>
            <a:pPr marL="342900" indent="-342900" algn="l">
              <a:lnSpc>
                <a:spcPct val="100000"/>
              </a:lnSpc>
              <a:spcBef>
                <a:spcPts val="0"/>
              </a:spcBef>
              <a:spcAft>
                <a:spcPts val="1200"/>
              </a:spcAft>
              <a:buFont typeface="Arial" panose="020B0604020202020204" pitchFamily="34" charset="0"/>
              <a:buChar char="•"/>
            </a:pPr>
            <a:endParaRPr lang="en-US" sz="3200" dirty="0">
              <a:solidFill>
                <a:srgbClr val="FF0000"/>
              </a:solidFill>
            </a:endParaRPr>
          </a:p>
        </p:txBody>
      </p:sp>
    </p:spTree>
    <p:extLst>
      <p:ext uri="{BB962C8B-B14F-4D97-AF65-F5344CB8AC3E}">
        <p14:creationId xmlns:p14="http://schemas.microsoft.com/office/powerpoint/2010/main" val="2881344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2" name="Subtitle 2"/>
          <p:cNvSpPr txBox="1">
            <a:spLocks/>
          </p:cNvSpPr>
          <p:nvPr/>
        </p:nvSpPr>
        <p:spPr>
          <a:xfrm>
            <a:off x="361950" y="387073"/>
            <a:ext cx="11010900" cy="5828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200"/>
              </a:spcAft>
            </a:pPr>
            <a:r>
              <a:rPr lang="en-US" sz="3600" b="1" u="sng" dirty="0"/>
              <a:t>SCC Action Items</a:t>
            </a:r>
            <a:endParaRPr lang="en-US" sz="3600" b="1" dirty="0"/>
          </a:p>
          <a:p>
            <a:pPr marL="742950" indent="-742950" algn="l">
              <a:lnSpc>
                <a:spcPct val="100000"/>
              </a:lnSpc>
              <a:spcBef>
                <a:spcPts val="0"/>
              </a:spcBef>
              <a:spcAft>
                <a:spcPts val="1200"/>
              </a:spcAft>
              <a:buAutoNum type="arabicParenR"/>
            </a:pPr>
            <a:r>
              <a:rPr lang="en-US" sz="3600" b="1" dirty="0">
                <a:solidFill>
                  <a:srgbClr val="FF0000"/>
                </a:solidFill>
              </a:rPr>
              <a:t>Uncommitted old funds </a:t>
            </a:r>
            <a:r>
              <a:rPr lang="en-US" sz="3600" dirty="0">
                <a:solidFill>
                  <a:srgbClr val="FF0000"/>
                </a:solidFill>
              </a:rPr>
              <a:t>= </a:t>
            </a:r>
            <a:r>
              <a:rPr lang="en-US" sz="3600" b="1" dirty="0">
                <a:solidFill>
                  <a:srgbClr val="FF0000"/>
                </a:solidFill>
              </a:rPr>
              <a:t>no FY 2019-20 allocation</a:t>
            </a:r>
          </a:p>
          <a:p>
            <a:pPr marL="742950" indent="-742950" algn="l">
              <a:lnSpc>
                <a:spcPct val="100000"/>
              </a:lnSpc>
              <a:spcBef>
                <a:spcPts val="0"/>
              </a:spcBef>
              <a:spcAft>
                <a:spcPts val="1200"/>
              </a:spcAft>
              <a:buAutoNum type="arabicParenR"/>
            </a:pPr>
            <a:endParaRPr lang="en-US" sz="3600" dirty="0"/>
          </a:p>
          <a:p>
            <a:pPr marL="742950" indent="-742950" algn="l">
              <a:lnSpc>
                <a:spcPct val="100000"/>
              </a:lnSpc>
              <a:spcBef>
                <a:spcPts val="0"/>
              </a:spcBef>
              <a:spcAft>
                <a:spcPts val="1200"/>
              </a:spcAft>
              <a:buAutoNum type="arabicParenR"/>
            </a:pPr>
            <a:r>
              <a:rPr lang="en-US" sz="3600" b="1" dirty="0">
                <a:solidFill>
                  <a:schemeClr val="accent4">
                    <a:lumMod val="75000"/>
                  </a:schemeClr>
                </a:solidFill>
              </a:rPr>
              <a:t>Unspent </a:t>
            </a:r>
            <a:r>
              <a:rPr lang="en-US" sz="1800" b="1" dirty="0">
                <a:solidFill>
                  <a:schemeClr val="accent4">
                    <a:lumMod val="75000"/>
                  </a:schemeClr>
                </a:solidFill>
              </a:rPr>
              <a:t>(but committed) </a:t>
            </a:r>
            <a:r>
              <a:rPr lang="en-US" sz="3600" b="1" dirty="0">
                <a:solidFill>
                  <a:schemeClr val="accent4">
                    <a:lumMod val="75000"/>
                  </a:schemeClr>
                </a:solidFill>
              </a:rPr>
              <a:t>old funds </a:t>
            </a:r>
            <a:r>
              <a:rPr lang="en-US" sz="3600" dirty="0">
                <a:solidFill>
                  <a:schemeClr val="accent4">
                    <a:lumMod val="75000"/>
                  </a:schemeClr>
                </a:solidFill>
              </a:rPr>
              <a:t>= </a:t>
            </a:r>
            <a:r>
              <a:rPr lang="en-US" sz="3600" b="1" dirty="0">
                <a:solidFill>
                  <a:schemeClr val="accent4">
                    <a:lumMod val="75000"/>
                  </a:schemeClr>
                </a:solidFill>
              </a:rPr>
              <a:t>reduced FY 2019-20 allocation </a:t>
            </a:r>
            <a:r>
              <a:rPr lang="en-US" sz="3600" dirty="0"/>
              <a:t>by amount of unspent funds.</a:t>
            </a:r>
          </a:p>
          <a:p>
            <a:pPr marL="742950" indent="-742950" algn="l">
              <a:lnSpc>
                <a:spcPct val="100000"/>
              </a:lnSpc>
              <a:spcBef>
                <a:spcPts val="0"/>
              </a:spcBef>
              <a:spcAft>
                <a:spcPts val="1200"/>
              </a:spcAft>
              <a:buAutoNum type="arabicParenR"/>
            </a:pPr>
            <a:endParaRPr lang="en-US" sz="3600" dirty="0"/>
          </a:p>
          <a:p>
            <a:pPr marL="742950" indent="-742950" algn="l">
              <a:lnSpc>
                <a:spcPct val="100000"/>
              </a:lnSpc>
              <a:spcBef>
                <a:spcPts val="0"/>
              </a:spcBef>
              <a:spcAft>
                <a:spcPts val="1200"/>
              </a:spcAft>
              <a:buAutoNum type="arabicParenR"/>
            </a:pPr>
            <a:r>
              <a:rPr lang="en-US" sz="3600" dirty="0"/>
              <a:t>Any funds withheld from CDs would be reallocated to eligible </a:t>
            </a:r>
            <a:r>
              <a:rPr lang="en-US" sz="3600" dirty="0">
                <a:solidFill>
                  <a:schemeClr val="accent6">
                    <a:lumMod val="75000"/>
                  </a:schemeClr>
                </a:solidFill>
              </a:rPr>
              <a:t>(green) </a:t>
            </a:r>
            <a:r>
              <a:rPr lang="en-US" sz="3600" dirty="0"/>
              <a:t>CDs for FY 2019-20.</a:t>
            </a:r>
          </a:p>
          <a:p>
            <a:pPr marL="342900" indent="-342900" algn="l">
              <a:lnSpc>
                <a:spcPct val="100000"/>
              </a:lnSpc>
              <a:spcBef>
                <a:spcPts val="0"/>
              </a:spcBef>
              <a:spcAft>
                <a:spcPts val="1200"/>
              </a:spcAft>
              <a:buFont typeface="Arial" panose="020B0604020202020204" pitchFamily="34" charset="0"/>
              <a:buChar char="•"/>
            </a:pPr>
            <a:endParaRPr lang="en-US" sz="3200" dirty="0">
              <a:solidFill>
                <a:srgbClr val="FF0000"/>
              </a:solidFill>
            </a:endParaRPr>
          </a:p>
        </p:txBody>
      </p:sp>
      <p:sp>
        <p:nvSpPr>
          <p:cNvPr id="8" name="Rectangle 7"/>
          <p:cNvSpPr/>
          <p:nvPr/>
        </p:nvSpPr>
        <p:spPr>
          <a:xfrm>
            <a:off x="8624888" y="3049115"/>
            <a:ext cx="3255962" cy="900359"/>
          </a:xfrm>
          <a:prstGeom prst="rect">
            <a:avLst/>
          </a:prstGeom>
          <a:solidFill>
            <a:srgbClr val="FFFF99"/>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1">
              <a:spcAft>
                <a:spcPts val="1200"/>
              </a:spcAft>
            </a:pPr>
            <a:r>
              <a:rPr lang="en-US" b="1" dirty="0">
                <a:solidFill>
                  <a:prstClr val="black"/>
                </a:solidFill>
              </a:rPr>
              <a:t>YELLOW: </a:t>
            </a:r>
            <a:r>
              <a:rPr lang="en-US" b="1" u="sng" dirty="0">
                <a:solidFill>
                  <a:prstClr val="black"/>
                </a:solidFill>
              </a:rPr>
              <a:t>Unspent</a:t>
            </a:r>
            <a:r>
              <a:rPr lang="en-US" b="1" dirty="0">
                <a:solidFill>
                  <a:prstClr val="black"/>
                </a:solidFill>
              </a:rPr>
              <a:t> old funds remaining, but everything committed to contract.</a:t>
            </a:r>
          </a:p>
        </p:txBody>
      </p:sp>
      <p:sp>
        <p:nvSpPr>
          <p:cNvPr id="9" name="Rectangle 8"/>
          <p:cNvSpPr/>
          <p:nvPr/>
        </p:nvSpPr>
        <p:spPr>
          <a:xfrm>
            <a:off x="8478838" y="1618146"/>
            <a:ext cx="3632200" cy="670581"/>
          </a:xfrm>
          <a:prstGeom prst="rect">
            <a:avLst/>
          </a:prstGeom>
          <a:solidFill>
            <a:srgbClr val="EE7A7A"/>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spcAft>
                <a:spcPts val="1200"/>
              </a:spcAft>
            </a:pPr>
            <a:r>
              <a:rPr lang="en-US" b="1" dirty="0">
                <a:solidFill>
                  <a:prstClr val="black"/>
                </a:solidFill>
              </a:rPr>
              <a:t>RED: Unspent and </a:t>
            </a:r>
            <a:r>
              <a:rPr lang="en-US" b="1" u="sng" dirty="0">
                <a:solidFill>
                  <a:prstClr val="black"/>
                </a:solidFill>
              </a:rPr>
              <a:t>Uncommitted</a:t>
            </a:r>
            <a:r>
              <a:rPr lang="en-US" b="1" dirty="0">
                <a:solidFill>
                  <a:prstClr val="black"/>
                </a:solidFill>
              </a:rPr>
              <a:t> old funds remaining</a:t>
            </a:r>
          </a:p>
        </p:txBody>
      </p:sp>
      <p:sp>
        <p:nvSpPr>
          <p:cNvPr id="11" name="Rectangle 10"/>
          <p:cNvSpPr/>
          <p:nvPr/>
        </p:nvSpPr>
        <p:spPr>
          <a:xfrm>
            <a:off x="0" y="6027003"/>
            <a:ext cx="7305675" cy="830997"/>
          </a:xfrm>
          <a:prstGeom prst="rect">
            <a:avLst/>
          </a:prstGeom>
        </p:spPr>
        <p:txBody>
          <a:bodyPr wrap="square">
            <a:spAutoFit/>
          </a:bodyPr>
          <a:lstStyle/>
          <a:p>
            <a:pPr>
              <a:spcAft>
                <a:spcPts val="1200"/>
              </a:spcAft>
            </a:pPr>
            <a:r>
              <a:rPr lang="en-US" sz="2400" i="1" dirty="0">
                <a:latin typeface="Calibri" panose="020F0502020204030204" pitchFamily="34" charset="0"/>
                <a:ea typeface="Calibri" panose="020F0502020204030204" pitchFamily="34" charset="0"/>
              </a:rPr>
              <a:t>Note </a:t>
            </a:r>
            <a:r>
              <a:rPr lang="en-US" sz="2400" i="1" dirty="0" err="1">
                <a:latin typeface="Calibri" panose="020F0502020204030204" pitchFamily="34" charset="0"/>
                <a:ea typeface="Calibri" panose="020F0502020204030204" pitchFamily="34" charset="0"/>
              </a:rPr>
              <a:t>DnG</a:t>
            </a:r>
            <a:r>
              <a:rPr lang="en-US" sz="2400" i="1" dirty="0">
                <a:latin typeface="Calibri" panose="020F0502020204030204" pitchFamily="34" charset="0"/>
                <a:ea typeface="Calibri" panose="020F0502020204030204" pitchFamily="34" charset="0"/>
              </a:rPr>
              <a:t> and LVR funds handled separately, a CD could be eligible for both, one or the other, or neither.</a:t>
            </a:r>
          </a:p>
        </p:txBody>
      </p:sp>
    </p:spTree>
    <p:extLst>
      <p:ext uri="{BB962C8B-B14F-4D97-AF65-F5344CB8AC3E}">
        <p14:creationId xmlns:p14="http://schemas.microsoft.com/office/powerpoint/2010/main" val="3601484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2" name="Subtitle 2"/>
          <p:cNvSpPr txBox="1">
            <a:spLocks/>
          </p:cNvSpPr>
          <p:nvPr/>
        </p:nvSpPr>
        <p:spPr>
          <a:xfrm>
            <a:off x="361949" y="677931"/>
            <a:ext cx="11583307" cy="59986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pPr>
            <a:r>
              <a:rPr lang="en-US" sz="4000" b="1" u="sng" dirty="0">
                <a:solidFill>
                  <a:prstClr val="black"/>
                </a:solidFill>
              </a:rPr>
              <a:t>Spending Tips</a:t>
            </a:r>
          </a:p>
          <a:p>
            <a:pPr marL="1028700" lvl="1" indent="-571500" algn="l">
              <a:lnSpc>
                <a:spcPct val="100000"/>
              </a:lnSpc>
              <a:spcBef>
                <a:spcPts val="0"/>
              </a:spcBef>
              <a:buFont typeface="Arial" panose="020B0604020202020204" pitchFamily="34" charset="0"/>
              <a:buChar char="•"/>
            </a:pPr>
            <a:r>
              <a:rPr lang="en-US" sz="3600" dirty="0">
                <a:solidFill>
                  <a:prstClr val="black"/>
                </a:solidFill>
              </a:rPr>
              <a:t>Complete existing projects</a:t>
            </a:r>
          </a:p>
          <a:p>
            <a:pPr marL="1028700" lvl="1" indent="-571500" algn="l">
              <a:lnSpc>
                <a:spcPct val="100000"/>
              </a:lnSpc>
              <a:spcBef>
                <a:spcPts val="0"/>
              </a:spcBef>
              <a:buFont typeface="Arial" panose="020B0604020202020204" pitchFamily="34" charset="0"/>
              <a:buChar char="•"/>
            </a:pPr>
            <a:r>
              <a:rPr lang="en-US" sz="3600" dirty="0">
                <a:solidFill>
                  <a:prstClr val="black"/>
                </a:solidFill>
              </a:rPr>
              <a:t>Make new contract and advance funds</a:t>
            </a:r>
          </a:p>
          <a:p>
            <a:pPr marL="1028700" lvl="1" indent="-571500" algn="l">
              <a:lnSpc>
                <a:spcPct val="100000"/>
              </a:lnSpc>
              <a:spcBef>
                <a:spcPts val="0"/>
              </a:spcBef>
              <a:buFont typeface="Arial" panose="020B0604020202020204" pitchFamily="34" charset="0"/>
              <a:buChar char="•"/>
            </a:pPr>
            <a:r>
              <a:rPr lang="en-US" sz="3600" dirty="0">
                <a:solidFill>
                  <a:prstClr val="black"/>
                </a:solidFill>
              </a:rPr>
              <a:t>Additional progress payments on contracts </a:t>
            </a:r>
            <a:r>
              <a:rPr lang="en-US" sz="2400" dirty="0">
                <a:solidFill>
                  <a:prstClr val="black"/>
                </a:solidFill>
              </a:rPr>
              <a:t>(must hold 30%)</a:t>
            </a:r>
          </a:p>
          <a:p>
            <a:pPr marL="1028700" lvl="1" indent="-571500" algn="l">
              <a:lnSpc>
                <a:spcPct val="100000"/>
              </a:lnSpc>
              <a:spcBef>
                <a:spcPts val="0"/>
              </a:spcBef>
              <a:buFont typeface="Arial" panose="020B0604020202020204" pitchFamily="34" charset="0"/>
              <a:buChar char="•"/>
            </a:pPr>
            <a:r>
              <a:rPr lang="en-US" sz="3600" dirty="0">
                <a:solidFill>
                  <a:prstClr val="black"/>
                </a:solidFill>
              </a:rPr>
              <a:t>Claim admin / education expenses</a:t>
            </a:r>
          </a:p>
          <a:p>
            <a:pPr marL="1028700" lvl="1" indent="-571500" algn="l">
              <a:lnSpc>
                <a:spcPct val="100000"/>
              </a:lnSpc>
              <a:spcBef>
                <a:spcPts val="0"/>
              </a:spcBef>
              <a:buFont typeface="Arial" panose="020B0604020202020204" pitchFamily="34" charset="0"/>
              <a:buChar char="•"/>
            </a:pPr>
            <a:r>
              <a:rPr lang="en-US" sz="3600" dirty="0">
                <a:solidFill>
                  <a:prstClr val="black"/>
                </a:solidFill>
              </a:rPr>
              <a:t>Keep GIS up to date</a:t>
            </a:r>
          </a:p>
          <a:p>
            <a:pPr lvl="1" algn="l">
              <a:lnSpc>
                <a:spcPct val="100000"/>
              </a:lnSpc>
              <a:spcBef>
                <a:spcPts val="0"/>
              </a:spcBef>
            </a:pPr>
            <a:endParaRPr lang="en-US" sz="1800" dirty="0">
              <a:solidFill>
                <a:prstClr val="black"/>
              </a:solidFill>
            </a:endParaRPr>
          </a:p>
          <a:p>
            <a:pPr marL="342900" indent="-342900" algn="l">
              <a:lnSpc>
                <a:spcPct val="100000"/>
              </a:lnSpc>
              <a:spcBef>
                <a:spcPts val="0"/>
              </a:spcBef>
              <a:spcAft>
                <a:spcPts val="1200"/>
              </a:spcAft>
              <a:buFont typeface="Arial" panose="020B0604020202020204" pitchFamily="34" charset="0"/>
              <a:buChar char="•"/>
            </a:pPr>
            <a:endParaRPr lang="en-US" sz="3200" dirty="0">
              <a:solidFill>
                <a:srgbClr val="FF0000"/>
              </a:solidFill>
            </a:endParaRPr>
          </a:p>
        </p:txBody>
      </p:sp>
    </p:spTree>
    <p:extLst>
      <p:ext uri="{BB962C8B-B14F-4D97-AF65-F5344CB8AC3E}">
        <p14:creationId xmlns:p14="http://schemas.microsoft.com/office/powerpoint/2010/main" val="3725892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2" name="Subtitle 2"/>
          <p:cNvSpPr txBox="1">
            <a:spLocks/>
          </p:cNvSpPr>
          <p:nvPr/>
        </p:nvSpPr>
        <p:spPr>
          <a:xfrm>
            <a:off x="361949" y="677931"/>
            <a:ext cx="11583307" cy="59986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pPr>
            <a:r>
              <a:rPr lang="en-US" sz="4000" b="1" u="sng" dirty="0">
                <a:solidFill>
                  <a:prstClr val="black"/>
                </a:solidFill>
              </a:rPr>
              <a:t>Question</a:t>
            </a:r>
            <a:r>
              <a:rPr lang="en-US" sz="4000" b="1" dirty="0">
                <a:solidFill>
                  <a:prstClr val="black"/>
                </a:solidFill>
              </a:rPr>
              <a:t>: What happens if a project comes in under budget?</a:t>
            </a:r>
          </a:p>
          <a:p>
            <a:pPr lvl="0" algn="l">
              <a:lnSpc>
                <a:spcPct val="100000"/>
              </a:lnSpc>
              <a:spcBef>
                <a:spcPts val="0"/>
              </a:spcBef>
            </a:pPr>
            <a:endParaRPr lang="en-US" sz="4000" b="1" dirty="0">
              <a:solidFill>
                <a:prstClr val="black"/>
              </a:solidFill>
            </a:endParaRPr>
          </a:p>
          <a:p>
            <a:pPr marL="571500" lvl="0" indent="-571500" algn="l">
              <a:lnSpc>
                <a:spcPct val="100000"/>
              </a:lnSpc>
              <a:spcBef>
                <a:spcPts val="0"/>
              </a:spcBef>
              <a:buFont typeface="Arial" panose="020B0604020202020204" pitchFamily="34" charset="0"/>
              <a:buChar char="•"/>
            </a:pPr>
            <a:r>
              <a:rPr lang="en-US" sz="3600" dirty="0">
                <a:solidFill>
                  <a:prstClr val="black"/>
                </a:solidFill>
              </a:rPr>
              <a:t>CDs only get credit for what was actually spent</a:t>
            </a:r>
          </a:p>
          <a:p>
            <a:pPr marL="571500" indent="-571500" algn="l">
              <a:lnSpc>
                <a:spcPct val="100000"/>
              </a:lnSpc>
              <a:spcBef>
                <a:spcPts val="0"/>
              </a:spcBef>
              <a:buFont typeface="Arial" panose="020B0604020202020204" pitchFamily="34" charset="0"/>
              <a:buChar char="•"/>
            </a:pPr>
            <a:r>
              <a:rPr lang="en-US" sz="3600" dirty="0">
                <a:solidFill>
                  <a:prstClr val="black"/>
                </a:solidFill>
              </a:rPr>
              <a:t>Fund another shovel-ready project or expand on this or another existing project.</a:t>
            </a:r>
          </a:p>
          <a:p>
            <a:pPr marL="571500" lvl="0" indent="-571500" algn="l">
              <a:lnSpc>
                <a:spcPct val="100000"/>
              </a:lnSpc>
              <a:spcBef>
                <a:spcPts val="0"/>
              </a:spcBef>
              <a:buFont typeface="Arial" panose="020B0604020202020204" pitchFamily="34" charset="0"/>
              <a:buChar char="•"/>
            </a:pPr>
            <a:r>
              <a:rPr lang="en-US" sz="3600" dirty="0">
                <a:solidFill>
                  <a:prstClr val="black"/>
                </a:solidFill>
              </a:rPr>
              <a:t>Funding gap could be made up by funding for other projects</a:t>
            </a:r>
          </a:p>
          <a:p>
            <a:pPr marL="571500" lvl="0" indent="-571500" algn="l">
              <a:lnSpc>
                <a:spcPct val="100000"/>
              </a:lnSpc>
              <a:spcBef>
                <a:spcPts val="0"/>
              </a:spcBef>
              <a:buFont typeface="Arial" panose="020B0604020202020204" pitchFamily="34" charset="0"/>
              <a:buChar char="•"/>
            </a:pPr>
            <a:r>
              <a:rPr lang="en-US" sz="3600" dirty="0">
                <a:solidFill>
                  <a:prstClr val="black"/>
                </a:solidFill>
              </a:rPr>
              <a:t>Last minute admin/</a:t>
            </a:r>
            <a:r>
              <a:rPr lang="en-US" sz="3600" dirty="0" err="1">
                <a:solidFill>
                  <a:prstClr val="black"/>
                </a:solidFill>
              </a:rPr>
              <a:t>edu</a:t>
            </a:r>
            <a:r>
              <a:rPr lang="en-US" sz="3600" dirty="0">
                <a:solidFill>
                  <a:prstClr val="black"/>
                </a:solidFill>
              </a:rPr>
              <a:t> expenses for small amounts</a:t>
            </a: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lvl="1" algn="l">
              <a:lnSpc>
                <a:spcPct val="100000"/>
              </a:lnSpc>
              <a:spcBef>
                <a:spcPts val="0"/>
              </a:spcBef>
            </a:pPr>
            <a:endParaRPr lang="en-US" sz="1800" dirty="0">
              <a:solidFill>
                <a:prstClr val="black"/>
              </a:solidFill>
            </a:endParaRPr>
          </a:p>
          <a:p>
            <a:pPr marL="342900" indent="-342900" algn="l">
              <a:lnSpc>
                <a:spcPct val="100000"/>
              </a:lnSpc>
              <a:spcBef>
                <a:spcPts val="0"/>
              </a:spcBef>
              <a:spcAft>
                <a:spcPts val="1200"/>
              </a:spcAft>
              <a:buFont typeface="Arial" panose="020B0604020202020204" pitchFamily="34" charset="0"/>
              <a:buChar char="•"/>
            </a:pPr>
            <a:endParaRPr lang="en-US" sz="3200" dirty="0">
              <a:solidFill>
                <a:srgbClr val="FF0000"/>
              </a:solidFill>
            </a:endParaRPr>
          </a:p>
        </p:txBody>
      </p:sp>
    </p:spTree>
    <p:extLst>
      <p:ext uri="{BB962C8B-B14F-4D97-AF65-F5344CB8AC3E}">
        <p14:creationId xmlns:p14="http://schemas.microsoft.com/office/powerpoint/2010/main" val="3586981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2" name="Subtitle 2"/>
          <p:cNvSpPr txBox="1">
            <a:spLocks/>
          </p:cNvSpPr>
          <p:nvPr/>
        </p:nvSpPr>
        <p:spPr>
          <a:xfrm>
            <a:off x="304346" y="562643"/>
            <a:ext cx="11583307" cy="30473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pPr>
            <a:r>
              <a:rPr lang="en-US" sz="4000" b="1" u="sng" dirty="0">
                <a:solidFill>
                  <a:prstClr val="black"/>
                </a:solidFill>
              </a:rPr>
              <a:t>Question</a:t>
            </a:r>
            <a:r>
              <a:rPr lang="en-US" sz="4000" b="1" dirty="0">
                <a:solidFill>
                  <a:prstClr val="black"/>
                </a:solidFill>
              </a:rPr>
              <a:t>: Can I advance more than 50% to twps.?</a:t>
            </a:r>
          </a:p>
          <a:p>
            <a:pPr marL="571500" lvl="0" indent="-571500" algn="l">
              <a:lnSpc>
                <a:spcPct val="100000"/>
              </a:lnSpc>
              <a:spcBef>
                <a:spcPts val="0"/>
              </a:spcBef>
              <a:buFont typeface="Arial" panose="020B0604020202020204" pitchFamily="34" charset="0"/>
              <a:buChar char="•"/>
            </a:pPr>
            <a:r>
              <a:rPr lang="en-US" sz="3600" dirty="0">
                <a:solidFill>
                  <a:prstClr val="black"/>
                </a:solidFill>
              </a:rPr>
              <a:t>Yes, but only if they have spent the 50%.</a:t>
            </a:r>
          </a:p>
          <a:p>
            <a:pPr marL="571500" lvl="0" indent="-571500" algn="l">
              <a:lnSpc>
                <a:spcPct val="100000"/>
              </a:lnSpc>
              <a:spcBef>
                <a:spcPts val="0"/>
              </a:spcBef>
              <a:buFont typeface="Arial" panose="020B0604020202020204" pitchFamily="34" charset="0"/>
              <a:buChar char="•"/>
            </a:pPr>
            <a:r>
              <a:rPr lang="en-US" sz="3600" dirty="0">
                <a:solidFill>
                  <a:prstClr val="black"/>
                </a:solidFill>
              </a:rPr>
              <a:t>Could do another payment for 20%</a:t>
            </a:r>
          </a:p>
          <a:p>
            <a:pPr marL="571500" lvl="0" indent="-571500" algn="l">
              <a:lnSpc>
                <a:spcPct val="100000"/>
              </a:lnSpc>
              <a:spcBef>
                <a:spcPts val="0"/>
              </a:spcBef>
              <a:buFont typeface="Arial" panose="020B0604020202020204" pitchFamily="34" charset="0"/>
              <a:buChar char="•"/>
            </a:pPr>
            <a:r>
              <a:rPr lang="en-US" sz="3600" dirty="0">
                <a:solidFill>
                  <a:prstClr val="black"/>
                </a:solidFill>
              </a:rPr>
              <a:t>In all cases, at least 30% must be held until project completion</a:t>
            </a:r>
            <a:endParaRPr lang="en-US" sz="32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lvl="1" algn="l">
              <a:lnSpc>
                <a:spcPct val="100000"/>
              </a:lnSpc>
              <a:spcBef>
                <a:spcPts val="0"/>
              </a:spcBef>
            </a:pPr>
            <a:endParaRPr lang="en-US" sz="1800" dirty="0">
              <a:solidFill>
                <a:prstClr val="black"/>
              </a:solidFill>
            </a:endParaRPr>
          </a:p>
          <a:p>
            <a:pPr marL="342900" indent="-342900" algn="l">
              <a:lnSpc>
                <a:spcPct val="100000"/>
              </a:lnSpc>
              <a:spcBef>
                <a:spcPts val="0"/>
              </a:spcBef>
              <a:spcAft>
                <a:spcPts val="1200"/>
              </a:spcAft>
              <a:buFont typeface="Arial" panose="020B0604020202020204" pitchFamily="34" charset="0"/>
              <a:buChar char="•"/>
            </a:pPr>
            <a:endParaRPr lang="en-US" sz="3200" dirty="0">
              <a:solidFill>
                <a:srgbClr val="FF0000"/>
              </a:solidFill>
            </a:endParaRPr>
          </a:p>
        </p:txBody>
      </p:sp>
      <p:sp>
        <p:nvSpPr>
          <p:cNvPr id="3" name="TextBox 2"/>
          <p:cNvSpPr txBox="1"/>
          <p:nvPr/>
        </p:nvSpPr>
        <p:spPr>
          <a:xfrm>
            <a:off x="5867400" y="-1451429"/>
            <a:ext cx="3189015" cy="369332"/>
          </a:xfrm>
          <a:prstGeom prst="rect">
            <a:avLst/>
          </a:prstGeom>
          <a:noFill/>
        </p:spPr>
        <p:txBody>
          <a:bodyPr wrap="none" rtlCol="0">
            <a:spAutoFit/>
          </a:bodyPr>
          <a:lstStyle/>
          <a:p>
            <a:r>
              <a:rPr lang="en-US" dirty="0"/>
              <a:t>$192,000 in uncommitted funds</a:t>
            </a:r>
          </a:p>
        </p:txBody>
      </p:sp>
      <p:sp>
        <p:nvSpPr>
          <p:cNvPr id="2" name="TextBox 1"/>
          <p:cNvSpPr txBox="1"/>
          <p:nvPr/>
        </p:nvSpPr>
        <p:spPr>
          <a:xfrm>
            <a:off x="304346" y="3500914"/>
            <a:ext cx="11707132" cy="3170099"/>
          </a:xfrm>
          <a:prstGeom prst="rect">
            <a:avLst/>
          </a:prstGeom>
          <a:noFill/>
        </p:spPr>
        <p:txBody>
          <a:bodyPr wrap="square" rtlCol="0">
            <a:spAutoFit/>
          </a:bodyPr>
          <a:lstStyle/>
          <a:p>
            <a:r>
              <a:rPr lang="en-US" sz="2000" b="1" u="sng" dirty="0"/>
              <a:t>SCC DGLVR Statement of Policy</a:t>
            </a:r>
            <a:r>
              <a:rPr lang="en-US" sz="2000" b="1" dirty="0"/>
              <a:t>:</a:t>
            </a:r>
          </a:p>
          <a:p>
            <a:r>
              <a:rPr lang="en-US" sz="2000" b="1" i="1" dirty="0"/>
              <a:t>For the purpose of dispersing funds to a project participant under a project agreement, the district may process an advanced working capital payment as follows: </a:t>
            </a:r>
          </a:p>
          <a:p>
            <a:pPr marL="342900" indent="-342900">
              <a:buAutoNum type="arabicParenBoth"/>
            </a:pPr>
            <a:r>
              <a:rPr lang="en-US" sz="2000" i="1" dirty="0"/>
              <a:t>Upon the full execution of the project agreement, the district may process an advanced payment to a project participant of up to 50% of the approved project expenses. </a:t>
            </a:r>
          </a:p>
          <a:p>
            <a:pPr marL="342900" indent="-342900">
              <a:buAutoNum type="arabicParenBoth"/>
            </a:pPr>
            <a:r>
              <a:rPr lang="en-US" sz="2000" i="1" dirty="0">
                <a:solidFill>
                  <a:srgbClr val="FF0000"/>
                </a:solidFill>
              </a:rPr>
              <a:t>Subsequent payments to the project participant will be made on an actual cash expended basis. </a:t>
            </a:r>
          </a:p>
          <a:p>
            <a:pPr marL="342900" indent="-342900">
              <a:buAutoNum type="arabicParenBoth"/>
            </a:pPr>
            <a:r>
              <a:rPr lang="en-US" sz="2000" i="1" dirty="0"/>
              <a:t>In all cases, the district shall withhold payment of at least 30% of the approved project expenses until the satisfactory completion of the project. Final payment for the project expenses shall be made only after a final inspection by the district determines that the work was performed consistent with the project application and the work plan, and to the satisfaction of the district.</a:t>
            </a:r>
          </a:p>
        </p:txBody>
      </p:sp>
    </p:spTree>
    <p:extLst>
      <p:ext uri="{BB962C8B-B14F-4D97-AF65-F5344CB8AC3E}">
        <p14:creationId xmlns:p14="http://schemas.microsoft.com/office/powerpoint/2010/main" val="4220160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2" name="Subtitle 2"/>
          <p:cNvSpPr txBox="1">
            <a:spLocks/>
          </p:cNvSpPr>
          <p:nvPr/>
        </p:nvSpPr>
        <p:spPr>
          <a:xfrm>
            <a:off x="361949" y="677931"/>
            <a:ext cx="11583307" cy="599864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pPr>
            <a:r>
              <a:rPr lang="en-US" sz="4000" b="1" u="sng" dirty="0">
                <a:solidFill>
                  <a:prstClr val="black"/>
                </a:solidFill>
              </a:rPr>
              <a:t>Question</a:t>
            </a:r>
            <a:r>
              <a:rPr lang="en-US" sz="4000" b="1" dirty="0">
                <a:solidFill>
                  <a:prstClr val="black"/>
                </a:solidFill>
              </a:rPr>
              <a:t>: Do projects need to be finished by 6/30/19?</a:t>
            </a:r>
          </a:p>
          <a:p>
            <a:pPr lvl="0" algn="l">
              <a:lnSpc>
                <a:spcPct val="100000"/>
              </a:lnSpc>
              <a:spcBef>
                <a:spcPts val="0"/>
              </a:spcBef>
            </a:pPr>
            <a:endParaRPr lang="en-US" sz="4000" b="1" dirty="0">
              <a:solidFill>
                <a:prstClr val="black"/>
              </a:solidFill>
            </a:endParaRPr>
          </a:p>
          <a:p>
            <a:pPr lvl="0" algn="l">
              <a:lnSpc>
                <a:spcPct val="100000"/>
              </a:lnSpc>
              <a:spcBef>
                <a:spcPts val="0"/>
              </a:spcBef>
            </a:pPr>
            <a:r>
              <a:rPr lang="en-US" sz="3600" b="1" u="sng" dirty="0">
                <a:solidFill>
                  <a:prstClr val="black"/>
                </a:solidFill>
              </a:rPr>
              <a:t>Depends on your situation</a:t>
            </a:r>
            <a:r>
              <a:rPr lang="en-US" sz="3600" b="1" dirty="0">
                <a:solidFill>
                  <a:prstClr val="black"/>
                </a:solidFill>
              </a:rPr>
              <a:t>:</a:t>
            </a:r>
          </a:p>
          <a:p>
            <a:pPr marL="571500" lvl="0" indent="-571500" algn="l">
              <a:lnSpc>
                <a:spcPct val="100000"/>
              </a:lnSpc>
              <a:spcBef>
                <a:spcPts val="0"/>
              </a:spcBef>
              <a:buFont typeface="Arial" panose="020B0604020202020204" pitchFamily="34" charset="0"/>
              <a:buChar char="•"/>
            </a:pPr>
            <a:r>
              <a:rPr lang="en-US" sz="3600" b="1" dirty="0">
                <a:solidFill>
                  <a:prstClr val="black"/>
                </a:solidFill>
              </a:rPr>
              <a:t>Counties with enough other projects in the pipeline to advance money to meet requirements: </a:t>
            </a:r>
            <a:r>
              <a:rPr lang="en-US" sz="3600" u="sng" dirty="0">
                <a:solidFill>
                  <a:prstClr val="black"/>
                </a:solidFill>
              </a:rPr>
              <a:t>No</a:t>
            </a:r>
            <a:r>
              <a:rPr lang="en-US" sz="3600" dirty="0">
                <a:solidFill>
                  <a:prstClr val="black"/>
                </a:solidFill>
              </a:rPr>
              <a:t>, projects do not have to be completed by 6/30/19</a:t>
            </a:r>
          </a:p>
          <a:p>
            <a:pPr marL="571500" indent="-571500" algn="l">
              <a:lnSpc>
                <a:spcPct val="100000"/>
              </a:lnSpc>
              <a:spcBef>
                <a:spcPts val="0"/>
              </a:spcBef>
              <a:buFont typeface="Arial" panose="020B0604020202020204" pitchFamily="34" charset="0"/>
              <a:buChar char="•"/>
            </a:pPr>
            <a:r>
              <a:rPr lang="en-US" sz="3600" b="1" dirty="0">
                <a:solidFill>
                  <a:prstClr val="black"/>
                </a:solidFill>
              </a:rPr>
              <a:t>Counties relying on old projects to meet spending requirements (not a lot in the pipeline): </a:t>
            </a:r>
            <a:r>
              <a:rPr lang="en-US" sz="3600" u="sng" dirty="0">
                <a:solidFill>
                  <a:prstClr val="black"/>
                </a:solidFill>
              </a:rPr>
              <a:t>Yes</a:t>
            </a:r>
            <a:r>
              <a:rPr lang="en-US" sz="3600" dirty="0">
                <a:solidFill>
                  <a:prstClr val="black"/>
                </a:solidFill>
              </a:rPr>
              <a:t>, only expenditures before 6/30/19 will count towards spending requirements</a:t>
            </a:r>
          </a:p>
          <a:p>
            <a:pPr marL="571500" indent="-571500" algn="l">
              <a:lnSpc>
                <a:spcPct val="100000"/>
              </a:lnSpc>
              <a:spcBef>
                <a:spcPts val="0"/>
              </a:spcBef>
              <a:buFont typeface="Arial" panose="020B0604020202020204" pitchFamily="34" charset="0"/>
              <a:buChar char="•"/>
            </a:pPr>
            <a:endParaRPr lang="en-US" sz="3600" dirty="0">
              <a:solidFill>
                <a:prstClr val="black"/>
              </a:solidFill>
            </a:endParaRPr>
          </a:p>
          <a:p>
            <a:pPr algn="l">
              <a:lnSpc>
                <a:spcPct val="100000"/>
              </a:lnSpc>
              <a:spcBef>
                <a:spcPts val="0"/>
              </a:spcBef>
            </a:pPr>
            <a:r>
              <a:rPr lang="en-US" sz="3600" dirty="0">
                <a:solidFill>
                  <a:prstClr val="black"/>
                </a:solidFill>
              </a:rPr>
              <a:t>Priority is on spending old funds, not necessarily completing old projects.</a:t>
            </a:r>
          </a:p>
        </p:txBody>
      </p:sp>
    </p:spTree>
    <p:extLst>
      <p:ext uri="{BB962C8B-B14F-4D97-AF65-F5344CB8AC3E}">
        <p14:creationId xmlns:p14="http://schemas.microsoft.com/office/powerpoint/2010/main" val="3565926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2" name="Subtitle 2"/>
          <p:cNvSpPr txBox="1">
            <a:spLocks/>
          </p:cNvSpPr>
          <p:nvPr/>
        </p:nvSpPr>
        <p:spPr>
          <a:xfrm>
            <a:off x="361949" y="677931"/>
            <a:ext cx="11583307" cy="59986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pPr>
            <a:r>
              <a:rPr lang="en-US" sz="4000" b="1" u="sng" dirty="0">
                <a:solidFill>
                  <a:prstClr val="black"/>
                </a:solidFill>
              </a:rPr>
              <a:t>Question</a:t>
            </a:r>
            <a:r>
              <a:rPr lang="en-US" sz="4000" b="1" dirty="0">
                <a:solidFill>
                  <a:prstClr val="black"/>
                </a:solidFill>
              </a:rPr>
              <a:t>: Can I just ask for an extension?</a:t>
            </a:r>
          </a:p>
          <a:p>
            <a:pPr lvl="0" algn="l">
              <a:lnSpc>
                <a:spcPct val="100000"/>
              </a:lnSpc>
              <a:spcBef>
                <a:spcPts val="0"/>
              </a:spcBef>
            </a:pPr>
            <a:endParaRPr lang="en-US" sz="4000" b="1" dirty="0">
              <a:solidFill>
                <a:prstClr val="black"/>
              </a:solidFill>
            </a:endParaRPr>
          </a:p>
          <a:p>
            <a:pPr lvl="0" algn="l">
              <a:lnSpc>
                <a:spcPct val="100000"/>
              </a:lnSpc>
              <a:spcBef>
                <a:spcPts val="0"/>
              </a:spcBef>
            </a:pPr>
            <a:r>
              <a:rPr lang="en-US" sz="4000" dirty="0">
                <a:solidFill>
                  <a:prstClr val="black"/>
                </a:solidFill>
              </a:rPr>
              <a:t>June 30, 2019 is already a</a:t>
            </a:r>
          </a:p>
          <a:p>
            <a:pPr lvl="0" algn="l">
              <a:lnSpc>
                <a:spcPct val="100000"/>
              </a:lnSpc>
              <a:spcBef>
                <a:spcPts val="0"/>
              </a:spcBef>
            </a:pPr>
            <a:r>
              <a:rPr lang="en-US" sz="4000" dirty="0">
                <a:solidFill>
                  <a:prstClr val="black"/>
                </a:solidFill>
              </a:rPr>
              <a:t>1-year extension from the </a:t>
            </a:r>
          </a:p>
          <a:p>
            <a:pPr lvl="0" algn="l">
              <a:lnSpc>
                <a:spcPct val="100000"/>
              </a:lnSpc>
              <a:spcBef>
                <a:spcPts val="0"/>
              </a:spcBef>
            </a:pPr>
            <a:r>
              <a:rPr lang="en-US" sz="4000" dirty="0">
                <a:solidFill>
                  <a:prstClr val="black"/>
                </a:solidFill>
              </a:rPr>
              <a:t>comptroller</a:t>
            </a:r>
          </a:p>
          <a:p>
            <a:pPr lvl="1" algn="l">
              <a:lnSpc>
                <a:spcPct val="100000"/>
              </a:lnSpc>
              <a:spcBef>
                <a:spcPts val="0"/>
              </a:spcBef>
            </a:pPr>
            <a:endParaRPr lang="en-US" sz="1800" dirty="0">
              <a:solidFill>
                <a:prstClr val="black"/>
              </a:solidFill>
            </a:endParaRPr>
          </a:p>
          <a:p>
            <a:pPr marL="342900" indent="-342900" algn="l">
              <a:lnSpc>
                <a:spcPct val="100000"/>
              </a:lnSpc>
              <a:spcBef>
                <a:spcPts val="0"/>
              </a:spcBef>
              <a:spcAft>
                <a:spcPts val="1200"/>
              </a:spcAft>
              <a:buFont typeface="Arial" panose="020B0604020202020204" pitchFamily="34" charset="0"/>
              <a:buChar char="•"/>
            </a:pPr>
            <a:endParaRPr lang="en-US" sz="3200" dirty="0">
              <a:solidFill>
                <a:srgbClr val="FF0000"/>
              </a:solidFill>
            </a:endParaRPr>
          </a:p>
        </p:txBody>
      </p:sp>
      <p:sp>
        <p:nvSpPr>
          <p:cNvPr id="8" name="Oval 7"/>
          <p:cNvSpPr/>
          <p:nvPr/>
        </p:nvSpPr>
        <p:spPr>
          <a:xfrm>
            <a:off x="6244770" y="1995574"/>
            <a:ext cx="4810369" cy="3963377"/>
          </a:xfrm>
          <a:prstGeom prst="ellipse">
            <a:avLst/>
          </a:prstGeom>
          <a:solidFill>
            <a:schemeClr val="bg1"/>
          </a:solidFill>
          <a:ln w="254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ADDITIONAL TIME EXTENSIONS?</a:t>
            </a:r>
          </a:p>
        </p:txBody>
      </p:sp>
      <p:cxnSp>
        <p:nvCxnSpPr>
          <p:cNvPr id="9" name="Straight Connector 8"/>
          <p:cNvCxnSpPr/>
          <p:nvPr/>
        </p:nvCxnSpPr>
        <p:spPr>
          <a:xfrm flipH="1">
            <a:off x="7044761" y="2688213"/>
            <a:ext cx="3518010" cy="2704176"/>
          </a:xfrm>
          <a:prstGeom prst="line">
            <a:avLst/>
          </a:prstGeom>
          <a:solidFill>
            <a:schemeClr val="bg1"/>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577833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2" name="Subtitle 2"/>
          <p:cNvSpPr txBox="1">
            <a:spLocks/>
          </p:cNvSpPr>
          <p:nvPr/>
        </p:nvSpPr>
        <p:spPr>
          <a:xfrm>
            <a:off x="361949" y="677931"/>
            <a:ext cx="11583307" cy="59986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pPr>
            <a:r>
              <a:rPr lang="en-US" sz="4000" b="1" u="sng" dirty="0">
                <a:solidFill>
                  <a:prstClr val="black"/>
                </a:solidFill>
              </a:rPr>
              <a:t>Question</a:t>
            </a:r>
            <a:r>
              <a:rPr lang="en-US" sz="4000" b="1" dirty="0">
                <a:solidFill>
                  <a:prstClr val="black"/>
                </a:solidFill>
              </a:rPr>
              <a:t>: Where does money not received by CDs who don’t meet spending requirements go?</a:t>
            </a:r>
          </a:p>
          <a:p>
            <a:pPr marL="571500" lvl="0" indent="-571500" algn="l">
              <a:lnSpc>
                <a:spcPct val="100000"/>
              </a:lnSpc>
              <a:spcBef>
                <a:spcPts val="0"/>
              </a:spcBef>
              <a:buFont typeface="Arial" panose="020B0604020202020204" pitchFamily="34" charset="0"/>
              <a:buChar char="•"/>
            </a:pPr>
            <a:r>
              <a:rPr lang="en-US" sz="3600" dirty="0">
                <a:solidFill>
                  <a:prstClr val="black"/>
                </a:solidFill>
              </a:rPr>
              <a:t>Get automatically allocated to other CDs who have met spending requirement.</a:t>
            </a:r>
          </a:p>
          <a:p>
            <a:pPr marL="571500" lvl="0" indent="-571500" algn="l">
              <a:lnSpc>
                <a:spcPct val="100000"/>
              </a:lnSpc>
              <a:spcBef>
                <a:spcPts val="0"/>
              </a:spcBef>
              <a:buFont typeface="Arial" panose="020B0604020202020204" pitchFamily="34" charset="0"/>
              <a:buChar char="•"/>
            </a:pPr>
            <a:r>
              <a:rPr lang="en-US" sz="3600" dirty="0">
                <a:solidFill>
                  <a:prstClr val="black"/>
                </a:solidFill>
              </a:rPr>
              <a:t>Shifts funding to where it can be used.</a:t>
            </a:r>
          </a:p>
          <a:p>
            <a:pPr marL="571500" lvl="0" indent="-571500" algn="l">
              <a:lnSpc>
                <a:spcPct val="100000"/>
              </a:lnSpc>
              <a:spcBef>
                <a:spcPts val="0"/>
              </a:spcBef>
              <a:buFont typeface="Arial" panose="020B0604020202020204" pitchFamily="34" charset="0"/>
              <a:buChar char="•"/>
            </a:pPr>
            <a:r>
              <a:rPr lang="en-US" sz="3600" dirty="0">
                <a:solidFill>
                  <a:prstClr val="black"/>
                </a:solidFill>
              </a:rPr>
              <a:t>Same procedure used since 2001</a:t>
            </a: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lvl="1" algn="l">
              <a:lnSpc>
                <a:spcPct val="100000"/>
              </a:lnSpc>
              <a:spcBef>
                <a:spcPts val="0"/>
              </a:spcBef>
            </a:pPr>
            <a:endParaRPr lang="en-US" sz="1800" dirty="0">
              <a:solidFill>
                <a:prstClr val="black"/>
              </a:solidFill>
            </a:endParaRPr>
          </a:p>
          <a:p>
            <a:pPr marL="342900" indent="-342900" algn="l">
              <a:lnSpc>
                <a:spcPct val="100000"/>
              </a:lnSpc>
              <a:spcBef>
                <a:spcPts val="0"/>
              </a:spcBef>
              <a:spcAft>
                <a:spcPts val="1200"/>
              </a:spcAft>
              <a:buFont typeface="Arial" panose="020B0604020202020204" pitchFamily="34" charset="0"/>
              <a:buChar char="•"/>
            </a:pPr>
            <a:endParaRPr lang="en-US" sz="3200" dirty="0">
              <a:solidFill>
                <a:srgbClr val="FF0000"/>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6296" y="4970092"/>
            <a:ext cx="2335704" cy="1887908"/>
          </a:xfrm>
          <a:prstGeom prst="rect">
            <a:avLst/>
          </a:prstGeom>
        </p:spPr>
      </p:pic>
    </p:spTree>
    <p:extLst>
      <p:ext uri="{BB962C8B-B14F-4D97-AF65-F5344CB8AC3E}">
        <p14:creationId xmlns:p14="http://schemas.microsoft.com/office/powerpoint/2010/main" val="2369302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8" name="Subtitle 2"/>
          <p:cNvSpPr txBox="1">
            <a:spLocks/>
          </p:cNvSpPr>
          <p:nvPr/>
        </p:nvSpPr>
        <p:spPr>
          <a:xfrm>
            <a:off x="590550" y="451774"/>
            <a:ext cx="11010900" cy="55279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200"/>
              </a:spcAft>
            </a:pPr>
            <a:r>
              <a:rPr lang="en-US" sz="3600" b="1" u="sng" dirty="0"/>
              <a:t>Background: Old 5-year Agreement</a:t>
            </a:r>
            <a:endParaRPr lang="en-US" sz="3600" b="1" dirty="0"/>
          </a:p>
          <a:p>
            <a:pPr marL="342900" indent="-342900" algn="l">
              <a:lnSpc>
                <a:spcPct val="100000"/>
              </a:lnSpc>
              <a:spcBef>
                <a:spcPts val="0"/>
              </a:spcBef>
              <a:spcAft>
                <a:spcPts val="1200"/>
              </a:spcAft>
              <a:buFont typeface="Arial" panose="020B0604020202020204" pitchFamily="34" charset="0"/>
              <a:buChar char="•"/>
            </a:pPr>
            <a:r>
              <a:rPr lang="en-US" sz="3600" dirty="0"/>
              <a:t>CDs voiced concerns about ability to spend funds before end of 5-year agreement on 6/30/</a:t>
            </a:r>
            <a:r>
              <a:rPr lang="en-US" sz="3600" dirty="0">
                <a:solidFill>
                  <a:srgbClr val="FF0000"/>
                </a:solidFill>
              </a:rPr>
              <a:t>2018</a:t>
            </a:r>
            <a:r>
              <a:rPr lang="en-US" sz="3600" dirty="0"/>
              <a:t>, primarily due to time needed to develop capacity after funding increase and addition of LVR component.</a:t>
            </a:r>
          </a:p>
          <a:p>
            <a:pPr marL="342900" indent="-342900" algn="l">
              <a:lnSpc>
                <a:spcPct val="100000"/>
              </a:lnSpc>
              <a:spcBef>
                <a:spcPts val="0"/>
              </a:spcBef>
              <a:spcAft>
                <a:spcPts val="1200"/>
              </a:spcAft>
              <a:buFont typeface="Arial" panose="020B0604020202020204" pitchFamily="34" charset="0"/>
              <a:buChar char="•"/>
            </a:pPr>
            <a:r>
              <a:rPr lang="en-US" sz="3600" b="1" dirty="0"/>
              <a:t>SCC staff worked with Comptroller to obtain a 1-year extension to old 5-year agreement to 6/30/</a:t>
            </a:r>
            <a:r>
              <a:rPr lang="en-US" sz="3600" b="1" dirty="0">
                <a:solidFill>
                  <a:srgbClr val="FF0000"/>
                </a:solidFill>
              </a:rPr>
              <a:t>2019</a:t>
            </a:r>
            <a:r>
              <a:rPr lang="en-US" sz="3600" b="1" dirty="0"/>
              <a:t>.</a:t>
            </a:r>
          </a:p>
        </p:txBody>
      </p:sp>
    </p:spTree>
    <p:extLst>
      <p:ext uri="{BB962C8B-B14F-4D97-AF65-F5344CB8AC3E}">
        <p14:creationId xmlns:p14="http://schemas.microsoft.com/office/powerpoint/2010/main" val="2292780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26898" y="382"/>
            <a:ext cx="10595429" cy="8564097"/>
          </a:xfrm>
          <a:prstGeom prst="rect">
            <a:avLst/>
          </a:prstGeom>
        </p:spPr>
      </p:pic>
      <p:sp>
        <p:nvSpPr>
          <p:cNvPr id="2" name="Down Arrow 1"/>
          <p:cNvSpPr/>
          <p:nvPr/>
        </p:nvSpPr>
        <p:spPr>
          <a:xfrm>
            <a:off x="3512458" y="653143"/>
            <a:ext cx="914400" cy="85634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961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2" name="Subtitle 2"/>
          <p:cNvSpPr txBox="1">
            <a:spLocks/>
          </p:cNvSpPr>
          <p:nvPr/>
        </p:nvSpPr>
        <p:spPr>
          <a:xfrm>
            <a:off x="361949" y="677931"/>
            <a:ext cx="11583307" cy="59986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pPr>
            <a:r>
              <a:rPr lang="en-US" sz="4000" b="1" u="sng" dirty="0">
                <a:solidFill>
                  <a:prstClr val="black"/>
                </a:solidFill>
              </a:rPr>
              <a:t>Question</a:t>
            </a:r>
            <a:r>
              <a:rPr lang="en-US" sz="4000" b="1" dirty="0">
                <a:solidFill>
                  <a:prstClr val="black"/>
                </a:solidFill>
              </a:rPr>
              <a:t>: What if weather prevents us from completing projects?</a:t>
            </a:r>
          </a:p>
          <a:p>
            <a:pPr marL="571500" lvl="0" indent="-571500" algn="l">
              <a:lnSpc>
                <a:spcPct val="100000"/>
              </a:lnSpc>
              <a:spcBef>
                <a:spcPts val="0"/>
              </a:spcBef>
              <a:buFont typeface="Arial" panose="020B0604020202020204" pitchFamily="34" charset="0"/>
              <a:buChar char="•"/>
            </a:pPr>
            <a:r>
              <a:rPr lang="en-US" sz="3600" dirty="0">
                <a:solidFill>
                  <a:prstClr val="black"/>
                </a:solidFill>
              </a:rPr>
              <a:t>SCC Policy still applies</a:t>
            </a:r>
          </a:p>
          <a:p>
            <a:pPr marL="571500" lvl="0" indent="-571500" algn="l">
              <a:lnSpc>
                <a:spcPct val="100000"/>
              </a:lnSpc>
              <a:spcBef>
                <a:spcPts val="0"/>
              </a:spcBef>
              <a:buFont typeface="Arial" panose="020B0604020202020204" pitchFamily="34" charset="0"/>
              <a:buChar char="•"/>
            </a:pPr>
            <a:r>
              <a:rPr lang="en-US" sz="3600" dirty="0">
                <a:solidFill>
                  <a:prstClr val="black"/>
                </a:solidFill>
              </a:rPr>
              <a:t>Advances on new </a:t>
            </a:r>
            <a:br>
              <a:rPr lang="en-US" sz="3600" dirty="0">
                <a:solidFill>
                  <a:prstClr val="black"/>
                </a:solidFill>
              </a:rPr>
            </a:br>
            <a:r>
              <a:rPr lang="en-US" sz="3600" dirty="0">
                <a:solidFill>
                  <a:prstClr val="black"/>
                </a:solidFill>
              </a:rPr>
              <a:t>projects count towards</a:t>
            </a:r>
            <a:br>
              <a:rPr lang="en-US" sz="3600" dirty="0">
                <a:solidFill>
                  <a:prstClr val="black"/>
                </a:solidFill>
              </a:rPr>
            </a:br>
            <a:r>
              <a:rPr lang="en-US" sz="3600" dirty="0">
                <a:solidFill>
                  <a:prstClr val="black"/>
                </a:solidFill>
              </a:rPr>
              <a:t>spending requirements</a:t>
            </a: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lvl="1" algn="l">
              <a:lnSpc>
                <a:spcPct val="100000"/>
              </a:lnSpc>
              <a:spcBef>
                <a:spcPts val="0"/>
              </a:spcBef>
            </a:pPr>
            <a:endParaRPr lang="en-US" sz="1800" dirty="0">
              <a:solidFill>
                <a:prstClr val="black"/>
              </a:solidFill>
            </a:endParaRPr>
          </a:p>
          <a:p>
            <a:pPr marL="342900" indent="-342900" algn="l">
              <a:lnSpc>
                <a:spcPct val="100000"/>
              </a:lnSpc>
              <a:spcBef>
                <a:spcPts val="0"/>
              </a:spcBef>
              <a:spcAft>
                <a:spcPts val="1200"/>
              </a:spcAft>
              <a:buFont typeface="Arial" panose="020B0604020202020204" pitchFamily="34" charset="0"/>
              <a:buChar char="•"/>
            </a:pPr>
            <a:endParaRPr lang="en-US" sz="3200"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67400" y="2890010"/>
            <a:ext cx="6293705" cy="3911600"/>
          </a:xfrm>
          <a:prstGeom prst="rect">
            <a:avLst/>
          </a:prstGeom>
          <a:ln w="57150">
            <a:solidFill>
              <a:schemeClr val="tx1"/>
            </a:solidFill>
          </a:ln>
        </p:spPr>
      </p:pic>
    </p:spTree>
    <p:extLst>
      <p:ext uri="{BB962C8B-B14F-4D97-AF65-F5344CB8AC3E}">
        <p14:creationId xmlns:p14="http://schemas.microsoft.com/office/powerpoint/2010/main" val="1244759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2" name="Subtitle 2"/>
          <p:cNvSpPr txBox="1">
            <a:spLocks/>
          </p:cNvSpPr>
          <p:nvPr/>
        </p:nvSpPr>
        <p:spPr>
          <a:xfrm>
            <a:off x="304346" y="562643"/>
            <a:ext cx="11583307" cy="59986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pPr>
            <a:r>
              <a:rPr lang="en-US" sz="4000" b="1" u="sng" dirty="0">
                <a:solidFill>
                  <a:prstClr val="black"/>
                </a:solidFill>
              </a:rPr>
              <a:t>Question</a:t>
            </a:r>
            <a:r>
              <a:rPr lang="en-US" sz="4000" b="1" dirty="0">
                <a:solidFill>
                  <a:prstClr val="black"/>
                </a:solidFill>
              </a:rPr>
              <a:t>: How to I pay for staff with a reduced or no allocation?</a:t>
            </a:r>
          </a:p>
          <a:p>
            <a:pPr marL="571500" lvl="0" indent="-571500" algn="l">
              <a:lnSpc>
                <a:spcPct val="100000"/>
              </a:lnSpc>
              <a:spcBef>
                <a:spcPts val="0"/>
              </a:spcBef>
              <a:buFont typeface="Arial" panose="020B0604020202020204" pitchFamily="34" charset="0"/>
              <a:buChar char="•"/>
            </a:pPr>
            <a:r>
              <a:rPr lang="en-US" sz="3600" dirty="0">
                <a:solidFill>
                  <a:prstClr val="black"/>
                </a:solidFill>
              </a:rPr>
              <a:t>CDs who don’t meet spending requirements have at least 1 years worth of allocation unspent.</a:t>
            </a: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lvl="1" algn="l">
              <a:lnSpc>
                <a:spcPct val="100000"/>
              </a:lnSpc>
              <a:spcBef>
                <a:spcPts val="0"/>
              </a:spcBef>
            </a:pPr>
            <a:endParaRPr lang="en-US" sz="1800" dirty="0">
              <a:solidFill>
                <a:prstClr val="black"/>
              </a:solidFill>
            </a:endParaRPr>
          </a:p>
          <a:p>
            <a:pPr marL="342900" indent="-342900" algn="l">
              <a:lnSpc>
                <a:spcPct val="100000"/>
              </a:lnSpc>
              <a:spcBef>
                <a:spcPts val="0"/>
              </a:spcBef>
              <a:spcAft>
                <a:spcPts val="1200"/>
              </a:spcAft>
              <a:buFont typeface="Arial" panose="020B0604020202020204" pitchFamily="34" charset="0"/>
              <a:buChar char="•"/>
            </a:pPr>
            <a:endParaRPr lang="en-US" sz="3200" dirty="0">
              <a:solidFill>
                <a:srgbClr val="FF0000"/>
              </a:solidFill>
            </a:endParaRPr>
          </a:p>
        </p:txBody>
      </p:sp>
      <p:sp>
        <p:nvSpPr>
          <p:cNvPr id="20" name="Down Arrow 19"/>
          <p:cNvSpPr/>
          <p:nvPr/>
        </p:nvSpPr>
        <p:spPr>
          <a:xfrm rot="17482010">
            <a:off x="3552357" y="4065426"/>
            <a:ext cx="391295" cy="325168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867400" y="-1451429"/>
            <a:ext cx="3189015" cy="369332"/>
          </a:xfrm>
          <a:prstGeom prst="rect">
            <a:avLst/>
          </a:prstGeom>
          <a:noFill/>
        </p:spPr>
        <p:txBody>
          <a:bodyPr wrap="none" rtlCol="0">
            <a:spAutoFit/>
          </a:bodyPr>
          <a:lstStyle/>
          <a:p>
            <a:r>
              <a:rPr lang="en-US" dirty="0"/>
              <a:t>$192,000 in uncommitted funds</a:t>
            </a:r>
          </a:p>
        </p:txBody>
      </p:sp>
      <p:pic>
        <p:nvPicPr>
          <p:cNvPr id="21" name="Picture 2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98219" y="3309257"/>
            <a:ext cx="10456777" cy="3528150"/>
          </a:xfrm>
          <a:prstGeom prst="rect">
            <a:avLst/>
          </a:prstGeom>
        </p:spPr>
      </p:pic>
      <p:sp>
        <p:nvSpPr>
          <p:cNvPr id="11" name="Oval 10"/>
          <p:cNvSpPr/>
          <p:nvPr/>
        </p:nvSpPr>
        <p:spPr>
          <a:xfrm>
            <a:off x="1728847" y="6053974"/>
            <a:ext cx="4889667" cy="5073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748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2" name="Subtitle 2"/>
          <p:cNvSpPr txBox="1">
            <a:spLocks/>
          </p:cNvSpPr>
          <p:nvPr/>
        </p:nvSpPr>
        <p:spPr>
          <a:xfrm>
            <a:off x="304346" y="562643"/>
            <a:ext cx="11583307" cy="59986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pPr>
            <a:r>
              <a:rPr lang="en-US" sz="4000" b="1" u="sng" dirty="0">
                <a:solidFill>
                  <a:prstClr val="black"/>
                </a:solidFill>
              </a:rPr>
              <a:t>Question</a:t>
            </a:r>
            <a:r>
              <a:rPr lang="en-US" sz="4000" b="1" dirty="0">
                <a:solidFill>
                  <a:prstClr val="black"/>
                </a:solidFill>
              </a:rPr>
              <a:t>: How will allocations change next year for eligible counties?</a:t>
            </a:r>
          </a:p>
          <a:p>
            <a:pPr marL="571500" lvl="0" indent="-571500" algn="l">
              <a:lnSpc>
                <a:spcPct val="100000"/>
              </a:lnSpc>
              <a:spcBef>
                <a:spcPts val="0"/>
              </a:spcBef>
              <a:buFont typeface="Arial" panose="020B0604020202020204" pitchFamily="34" charset="0"/>
              <a:buChar char="•"/>
            </a:pPr>
            <a:r>
              <a:rPr lang="en-US" sz="3600" dirty="0">
                <a:solidFill>
                  <a:prstClr val="black"/>
                </a:solidFill>
              </a:rPr>
              <a:t>Unknown, many influencing factors:</a:t>
            </a:r>
          </a:p>
          <a:p>
            <a:pPr marL="1028700" lvl="1" indent="-571500" algn="l">
              <a:lnSpc>
                <a:spcPct val="100000"/>
              </a:lnSpc>
              <a:spcBef>
                <a:spcPts val="0"/>
              </a:spcBef>
              <a:buFont typeface="Arial" panose="020B0604020202020204" pitchFamily="34" charset="0"/>
              <a:buChar char="•"/>
            </a:pPr>
            <a:r>
              <a:rPr lang="en-US" sz="3200" b="1" dirty="0" err="1">
                <a:solidFill>
                  <a:prstClr val="black"/>
                </a:solidFill>
              </a:rPr>
              <a:t>DnG</a:t>
            </a:r>
            <a:r>
              <a:rPr lang="en-US" sz="3200" b="1" dirty="0">
                <a:solidFill>
                  <a:prstClr val="black"/>
                </a:solidFill>
              </a:rPr>
              <a:t> Only: </a:t>
            </a:r>
            <a:r>
              <a:rPr lang="en-US" sz="3200" dirty="0">
                <a:solidFill>
                  <a:prstClr val="black"/>
                </a:solidFill>
              </a:rPr>
              <a:t>Unpaved Road Assessments</a:t>
            </a:r>
          </a:p>
          <a:p>
            <a:pPr marL="1028700" lvl="1" indent="-571500" algn="l">
              <a:lnSpc>
                <a:spcPct val="100000"/>
              </a:lnSpc>
              <a:spcBef>
                <a:spcPts val="0"/>
              </a:spcBef>
              <a:buFont typeface="Arial" panose="020B0604020202020204" pitchFamily="34" charset="0"/>
              <a:buChar char="•"/>
            </a:pPr>
            <a:r>
              <a:rPr lang="en-US" sz="3200" b="1" dirty="0" err="1">
                <a:solidFill>
                  <a:prstClr val="black"/>
                </a:solidFill>
              </a:rPr>
              <a:t>DnG</a:t>
            </a:r>
            <a:r>
              <a:rPr lang="en-US" sz="3200" b="1" dirty="0">
                <a:solidFill>
                  <a:prstClr val="black"/>
                </a:solidFill>
              </a:rPr>
              <a:t> Only: </a:t>
            </a:r>
            <a:r>
              <a:rPr lang="en-US" sz="3200" dirty="0">
                <a:solidFill>
                  <a:prstClr val="black"/>
                </a:solidFill>
              </a:rPr>
              <a:t>FY 2019-20 is year two of a three year phase-in of </a:t>
            </a:r>
            <a:r>
              <a:rPr lang="en-US" sz="3200" dirty="0" err="1">
                <a:solidFill>
                  <a:prstClr val="black"/>
                </a:solidFill>
              </a:rPr>
              <a:t>DnG</a:t>
            </a:r>
            <a:r>
              <a:rPr lang="en-US" sz="3200" dirty="0">
                <a:solidFill>
                  <a:prstClr val="black"/>
                </a:solidFill>
              </a:rPr>
              <a:t> allocation formula change</a:t>
            </a:r>
          </a:p>
          <a:p>
            <a:pPr marL="1028700" lvl="1" indent="-571500" algn="l">
              <a:lnSpc>
                <a:spcPct val="100000"/>
              </a:lnSpc>
              <a:spcBef>
                <a:spcPts val="0"/>
              </a:spcBef>
              <a:buFont typeface="Arial" panose="020B0604020202020204" pitchFamily="34" charset="0"/>
              <a:buChar char="•"/>
            </a:pPr>
            <a:r>
              <a:rPr lang="en-US" sz="3200" b="1" dirty="0" err="1">
                <a:solidFill>
                  <a:prstClr val="black"/>
                </a:solidFill>
              </a:rPr>
              <a:t>DnG</a:t>
            </a:r>
            <a:r>
              <a:rPr lang="en-US" sz="3200" b="1" dirty="0">
                <a:solidFill>
                  <a:prstClr val="black"/>
                </a:solidFill>
              </a:rPr>
              <a:t> and LVR: </a:t>
            </a:r>
            <a:r>
              <a:rPr lang="en-US" sz="3200" dirty="0">
                <a:solidFill>
                  <a:prstClr val="black"/>
                </a:solidFill>
              </a:rPr>
              <a:t>How many counties will have reduced or no allocation for FY 2019-20?</a:t>
            </a: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marL="571500" lvl="0" indent="-571500" algn="l">
              <a:lnSpc>
                <a:spcPct val="100000"/>
              </a:lnSpc>
              <a:spcBef>
                <a:spcPts val="0"/>
              </a:spcBef>
              <a:buFont typeface="Arial" panose="020B0604020202020204" pitchFamily="34" charset="0"/>
              <a:buChar char="•"/>
            </a:pPr>
            <a:endParaRPr lang="en-US" sz="3600" dirty="0">
              <a:solidFill>
                <a:prstClr val="black"/>
              </a:solidFill>
            </a:endParaRPr>
          </a:p>
          <a:p>
            <a:pPr lvl="1" algn="l">
              <a:lnSpc>
                <a:spcPct val="100000"/>
              </a:lnSpc>
              <a:spcBef>
                <a:spcPts val="0"/>
              </a:spcBef>
            </a:pPr>
            <a:endParaRPr lang="en-US" sz="1800" dirty="0">
              <a:solidFill>
                <a:prstClr val="black"/>
              </a:solidFill>
            </a:endParaRPr>
          </a:p>
          <a:p>
            <a:pPr marL="342900" indent="-342900" algn="l">
              <a:lnSpc>
                <a:spcPct val="100000"/>
              </a:lnSpc>
              <a:spcBef>
                <a:spcPts val="0"/>
              </a:spcBef>
              <a:spcAft>
                <a:spcPts val="1200"/>
              </a:spcAft>
              <a:buFont typeface="Arial" panose="020B0604020202020204" pitchFamily="34" charset="0"/>
              <a:buChar char="•"/>
            </a:pPr>
            <a:endParaRPr lang="en-US" sz="3200" dirty="0">
              <a:solidFill>
                <a:srgbClr val="FF0000"/>
              </a:solidFill>
            </a:endParaRPr>
          </a:p>
        </p:txBody>
      </p:sp>
      <p:sp>
        <p:nvSpPr>
          <p:cNvPr id="3" name="TextBox 2"/>
          <p:cNvSpPr txBox="1"/>
          <p:nvPr/>
        </p:nvSpPr>
        <p:spPr>
          <a:xfrm>
            <a:off x="5867400" y="-1451429"/>
            <a:ext cx="3189015" cy="369332"/>
          </a:xfrm>
          <a:prstGeom prst="rect">
            <a:avLst/>
          </a:prstGeom>
          <a:noFill/>
        </p:spPr>
        <p:txBody>
          <a:bodyPr wrap="none" rtlCol="0">
            <a:spAutoFit/>
          </a:bodyPr>
          <a:lstStyle/>
          <a:p>
            <a:r>
              <a:rPr lang="en-US" dirty="0"/>
              <a:t>$192,000 in uncommitted funds</a:t>
            </a:r>
          </a:p>
        </p:txBody>
      </p:sp>
    </p:spTree>
    <p:extLst>
      <p:ext uri="{BB962C8B-B14F-4D97-AF65-F5344CB8AC3E}">
        <p14:creationId xmlns:p14="http://schemas.microsoft.com/office/powerpoint/2010/main" val="3303051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2" name="Subtitle 2"/>
          <p:cNvSpPr txBox="1">
            <a:spLocks/>
          </p:cNvSpPr>
          <p:nvPr/>
        </p:nvSpPr>
        <p:spPr>
          <a:xfrm>
            <a:off x="304346" y="562643"/>
            <a:ext cx="11583307" cy="59986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pPr>
            <a:r>
              <a:rPr lang="en-US" sz="4000" b="1" u="sng" dirty="0">
                <a:solidFill>
                  <a:prstClr val="black"/>
                </a:solidFill>
              </a:rPr>
              <a:t>Please keep your GIS up to date:</a:t>
            </a:r>
          </a:p>
          <a:p>
            <a:pPr marL="571500" lvl="0" indent="-571500" algn="l">
              <a:lnSpc>
                <a:spcPct val="100000"/>
              </a:lnSpc>
              <a:spcBef>
                <a:spcPts val="0"/>
              </a:spcBef>
              <a:buFont typeface="Arial" panose="020B0604020202020204" pitchFamily="34" charset="0"/>
              <a:buChar char="•"/>
            </a:pPr>
            <a:r>
              <a:rPr lang="en-US" sz="4000" dirty="0">
                <a:solidFill>
                  <a:prstClr val="black"/>
                </a:solidFill>
              </a:rPr>
              <a:t>Quarterly Report Due 4/15</a:t>
            </a:r>
          </a:p>
          <a:p>
            <a:pPr marL="571500" lvl="0" indent="-571500" algn="l">
              <a:lnSpc>
                <a:spcPct val="100000"/>
              </a:lnSpc>
              <a:spcBef>
                <a:spcPts val="0"/>
              </a:spcBef>
              <a:buFont typeface="Arial" panose="020B0604020202020204" pitchFamily="34" charset="0"/>
              <a:buChar char="•"/>
            </a:pPr>
            <a:r>
              <a:rPr lang="en-US" sz="4000" dirty="0">
                <a:solidFill>
                  <a:prstClr val="black"/>
                </a:solidFill>
              </a:rPr>
              <a:t>Keep up to date with contracts and payments</a:t>
            </a:r>
          </a:p>
          <a:p>
            <a:pPr marL="571500" lvl="0" indent="-571500" algn="l">
              <a:lnSpc>
                <a:spcPct val="100000"/>
              </a:lnSpc>
              <a:spcBef>
                <a:spcPts val="0"/>
              </a:spcBef>
              <a:buFont typeface="Arial" panose="020B0604020202020204" pitchFamily="34" charset="0"/>
              <a:buChar char="•"/>
            </a:pPr>
            <a:r>
              <a:rPr lang="en-US" sz="4000" dirty="0">
                <a:solidFill>
                  <a:prstClr val="black"/>
                </a:solidFill>
              </a:rPr>
              <a:t>SCC / CDGRS monitoring regularly to help CDs</a:t>
            </a:r>
          </a:p>
          <a:p>
            <a:pPr marL="571500" lvl="0" indent="-571500" algn="l">
              <a:lnSpc>
                <a:spcPct val="100000"/>
              </a:lnSpc>
              <a:spcBef>
                <a:spcPts val="0"/>
              </a:spcBef>
              <a:buFont typeface="Arial" panose="020B0604020202020204" pitchFamily="34" charset="0"/>
              <a:buChar char="•"/>
            </a:pPr>
            <a:endParaRPr lang="en-US" sz="4000" dirty="0">
              <a:solidFill>
                <a:prstClr val="black"/>
              </a:solidFill>
            </a:endParaRPr>
          </a:p>
          <a:p>
            <a:pPr marL="571500" lvl="0" indent="-571500" algn="l">
              <a:lnSpc>
                <a:spcPct val="100000"/>
              </a:lnSpc>
              <a:spcBef>
                <a:spcPts val="0"/>
              </a:spcBef>
              <a:buFont typeface="Arial" panose="020B0604020202020204" pitchFamily="34" charset="0"/>
              <a:buChar char="•"/>
            </a:pPr>
            <a:r>
              <a:rPr lang="en-US" sz="4000" dirty="0">
                <a:solidFill>
                  <a:prstClr val="black"/>
                </a:solidFill>
              </a:rPr>
              <a:t>Contact Roy, Justin, or Ken with inquiries about your individual CD status</a:t>
            </a:r>
          </a:p>
          <a:p>
            <a:pPr marL="571500" lvl="0" indent="-571500" algn="l">
              <a:lnSpc>
                <a:spcPct val="100000"/>
              </a:lnSpc>
              <a:spcBef>
                <a:spcPts val="0"/>
              </a:spcBef>
              <a:buFont typeface="Arial" panose="020B0604020202020204" pitchFamily="34" charset="0"/>
              <a:buChar char="•"/>
            </a:pPr>
            <a:endParaRPr lang="en-US" sz="4000" dirty="0">
              <a:solidFill>
                <a:srgbClr val="FF0000"/>
              </a:solidFill>
            </a:endParaRPr>
          </a:p>
        </p:txBody>
      </p:sp>
      <p:sp>
        <p:nvSpPr>
          <p:cNvPr id="3" name="TextBox 2"/>
          <p:cNvSpPr txBox="1"/>
          <p:nvPr/>
        </p:nvSpPr>
        <p:spPr>
          <a:xfrm>
            <a:off x="5867400" y="-1451429"/>
            <a:ext cx="3189015" cy="369332"/>
          </a:xfrm>
          <a:prstGeom prst="rect">
            <a:avLst/>
          </a:prstGeom>
          <a:noFill/>
        </p:spPr>
        <p:txBody>
          <a:bodyPr wrap="none" rtlCol="0">
            <a:spAutoFit/>
          </a:bodyPr>
          <a:lstStyle/>
          <a:p>
            <a:r>
              <a:rPr lang="en-US" dirty="0"/>
              <a:t>$192,000 in uncommitted funds</a:t>
            </a:r>
          </a:p>
        </p:txBody>
      </p:sp>
    </p:spTree>
    <p:extLst>
      <p:ext uri="{BB962C8B-B14F-4D97-AF65-F5344CB8AC3E}">
        <p14:creationId xmlns:p14="http://schemas.microsoft.com/office/powerpoint/2010/main" val="81503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8" name="Subtitle 2"/>
          <p:cNvSpPr txBox="1">
            <a:spLocks/>
          </p:cNvSpPr>
          <p:nvPr/>
        </p:nvSpPr>
        <p:spPr>
          <a:xfrm>
            <a:off x="660400" y="665018"/>
            <a:ext cx="11010900" cy="55279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200"/>
              </a:spcAft>
            </a:pPr>
            <a:r>
              <a:rPr lang="en-US" sz="3600" b="1" u="sng" dirty="0"/>
              <a:t>Background: Old 5-year Agreement</a:t>
            </a:r>
            <a:endParaRPr lang="en-US" sz="3600" b="1" dirty="0"/>
          </a:p>
          <a:p>
            <a:pPr marL="342900" indent="-342900" algn="l">
              <a:lnSpc>
                <a:spcPct val="100000"/>
              </a:lnSpc>
              <a:spcBef>
                <a:spcPts val="0"/>
              </a:spcBef>
              <a:spcAft>
                <a:spcPts val="1200"/>
              </a:spcAft>
              <a:buFont typeface="Arial" panose="020B0604020202020204" pitchFamily="34" charset="0"/>
              <a:buChar char="•"/>
            </a:pPr>
            <a:r>
              <a:rPr lang="en-US" sz="3600" dirty="0"/>
              <a:t>Originally, funding from old agreement had to be spent by 6/30/</a:t>
            </a:r>
            <a:r>
              <a:rPr lang="en-US" sz="3600" dirty="0">
                <a:solidFill>
                  <a:srgbClr val="FF0000"/>
                </a:solidFill>
              </a:rPr>
              <a:t>2018</a:t>
            </a:r>
            <a:r>
              <a:rPr lang="en-US" sz="3600" dirty="0"/>
              <a:t>.</a:t>
            </a:r>
          </a:p>
          <a:p>
            <a:pPr marL="342900" indent="-342900" algn="l">
              <a:lnSpc>
                <a:spcPct val="100000"/>
              </a:lnSpc>
              <a:spcBef>
                <a:spcPts val="0"/>
              </a:spcBef>
              <a:spcAft>
                <a:spcPts val="1200"/>
              </a:spcAft>
              <a:buFont typeface="Arial" panose="020B0604020202020204" pitchFamily="34" charset="0"/>
              <a:buChar char="•"/>
            </a:pPr>
            <a:r>
              <a:rPr lang="en-US" sz="3600" b="1" dirty="0"/>
              <a:t>Terms of extension from comptroller from 6/30/</a:t>
            </a:r>
            <a:r>
              <a:rPr lang="en-US" sz="3600" b="1" dirty="0">
                <a:solidFill>
                  <a:srgbClr val="FF0000"/>
                </a:solidFill>
              </a:rPr>
              <a:t>2018 </a:t>
            </a:r>
            <a:r>
              <a:rPr lang="en-US" sz="3600" b="1" dirty="0"/>
              <a:t>to 6/30/</a:t>
            </a:r>
            <a:r>
              <a:rPr lang="en-US" sz="3600" b="1" dirty="0">
                <a:solidFill>
                  <a:srgbClr val="FF0000"/>
                </a:solidFill>
              </a:rPr>
              <a:t>2019</a:t>
            </a:r>
            <a:r>
              <a:rPr lang="en-US" sz="3600" b="1" dirty="0"/>
              <a:t>:</a:t>
            </a:r>
          </a:p>
          <a:p>
            <a:pPr marL="800100" lvl="1" indent="-342900" algn="l">
              <a:lnSpc>
                <a:spcPct val="100000"/>
              </a:lnSpc>
              <a:spcBef>
                <a:spcPts val="0"/>
              </a:spcBef>
              <a:spcAft>
                <a:spcPts val="1200"/>
              </a:spcAft>
              <a:buFont typeface="Arial" panose="020B0604020202020204" pitchFamily="34" charset="0"/>
              <a:buChar char="•"/>
            </a:pPr>
            <a:r>
              <a:rPr lang="en-US" sz="3200" dirty="0"/>
              <a:t>CDs were given until 6/30/</a:t>
            </a:r>
            <a:r>
              <a:rPr lang="en-US" sz="3200" dirty="0">
                <a:solidFill>
                  <a:srgbClr val="FF0000"/>
                </a:solidFill>
              </a:rPr>
              <a:t>2018</a:t>
            </a:r>
            <a:r>
              <a:rPr lang="en-US" sz="3200" dirty="0"/>
              <a:t> to enter contracts into GIS system.</a:t>
            </a:r>
          </a:p>
          <a:p>
            <a:pPr marL="800100" lvl="1" indent="-342900" algn="l">
              <a:lnSpc>
                <a:spcPct val="100000"/>
              </a:lnSpc>
              <a:spcBef>
                <a:spcPts val="0"/>
              </a:spcBef>
              <a:spcAft>
                <a:spcPts val="1200"/>
              </a:spcAft>
              <a:buFont typeface="Arial" panose="020B0604020202020204" pitchFamily="34" charset="0"/>
              <a:buChar char="•"/>
            </a:pPr>
            <a:r>
              <a:rPr lang="en-US" sz="3200" dirty="0"/>
              <a:t>CDs were given until 6/30/</a:t>
            </a:r>
            <a:r>
              <a:rPr lang="en-US" sz="3200" dirty="0">
                <a:solidFill>
                  <a:srgbClr val="FF0000"/>
                </a:solidFill>
              </a:rPr>
              <a:t>2019</a:t>
            </a:r>
            <a:r>
              <a:rPr lang="en-US" sz="3200" dirty="0"/>
              <a:t> to complete the contracts.</a:t>
            </a:r>
          </a:p>
          <a:p>
            <a:pPr marL="800100" lvl="1" indent="-342900" algn="l">
              <a:lnSpc>
                <a:spcPct val="100000"/>
              </a:lnSpc>
              <a:spcBef>
                <a:spcPts val="0"/>
              </a:spcBef>
              <a:spcAft>
                <a:spcPts val="1200"/>
              </a:spcAft>
              <a:buFont typeface="Arial" panose="020B0604020202020204" pitchFamily="34" charset="0"/>
              <a:buChar char="•"/>
            </a:pPr>
            <a:endParaRPr lang="en-US" sz="3200" dirty="0"/>
          </a:p>
        </p:txBody>
      </p:sp>
    </p:spTree>
    <p:extLst>
      <p:ext uri="{BB962C8B-B14F-4D97-AF65-F5344CB8AC3E}">
        <p14:creationId xmlns:p14="http://schemas.microsoft.com/office/powerpoint/2010/main" val="88898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536816842"/>
              </p:ext>
            </p:extLst>
          </p:nvPr>
        </p:nvGraphicFramePr>
        <p:xfrm>
          <a:off x="7000164" y="2747390"/>
          <a:ext cx="4982286" cy="3686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05C93404-0028-4634-9A8B-B1AFF6169392}"/>
              </a:ext>
            </a:extLst>
          </p:cNvPr>
          <p:cNvGraphicFramePr>
            <a:graphicFrameLocks/>
          </p:cNvGraphicFramePr>
          <p:nvPr>
            <p:extLst>
              <p:ext uri="{D42A27DB-BD31-4B8C-83A1-F6EECF244321}">
                <p14:modId xmlns:p14="http://schemas.microsoft.com/office/powerpoint/2010/main" val="1353364143"/>
              </p:ext>
            </p:extLst>
          </p:nvPr>
        </p:nvGraphicFramePr>
        <p:xfrm>
          <a:off x="6183312" y="2747390"/>
          <a:ext cx="7464425" cy="437563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9"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0" name="Subtitle 2"/>
          <p:cNvSpPr txBox="1">
            <a:spLocks/>
          </p:cNvSpPr>
          <p:nvPr/>
        </p:nvSpPr>
        <p:spPr>
          <a:xfrm>
            <a:off x="375849" y="497484"/>
            <a:ext cx="11010900" cy="55279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200"/>
              </a:spcAft>
            </a:pPr>
            <a:r>
              <a:rPr lang="en-US" sz="3600" b="1" u="sng" dirty="0"/>
              <a:t>Status:</a:t>
            </a:r>
            <a:endParaRPr lang="en-US" sz="3600" b="1" dirty="0"/>
          </a:p>
          <a:p>
            <a:pPr marL="342900" indent="-342900" algn="l">
              <a:lnSpc>
                <a:spcPct val="100000"/>
              </a:lnSpc>
              <a:spcBef>
                <a:spcPts val="0"/>
              </a:spcBef>
              <a:spcAft>
                <a:spcPts val="1200"/>
              </a:spcAft>
              <a:buFont typeface="Arial" panose="020B0604020202020204" pitchFamily="34" charset="0"/>
              <a:buChar char="•"/>
            </a:pPr>
            <a:r>
              <a:rPr lang="en-US" sz="3600" dirty="0"/>
              <a:t>All funding from old 5-year agreement out of SCC and in CD accounts ($116 million)</a:t>
            </a:r>
          </a:p>
          <a:p>
            <a:pPr marL="342900" indent="-342900" algn="l">
              <a:lnSpc>
                <a:spcPct val="100000"/>
              </a:lnSpc>
              <a:spcBef>
                <a:spcPts val="0"/>
              </a:spcBef>
              <a:spcAft>
                <a:spcPts val="1200"/>
              </a:spcAft>
              <a:buFont typeface="Arial" panose="020B0604020202020204" pitchFamily="34" charset="0"/>
              <a:buChar char="•"/>
            </a:pPr>
            <a:r>
              <a:rPr lang="en-US" sz="3600" dirty="0"/>
              <a:t>CDs holding $12 million (10.3%) </a:t>
            </a:r>
            <a:br>
              <a:rPr lang="en-US" sz="3600" dirty="0"/>
            </a:br>
            <a:r>
              <a:rPr lang="en-US" sz="3600" dirty="0"/>
              <a:t>that needs to be spent by 6/30/19</a:t>
            </a:r>
            <a:br>
              <a:rPr lang="en-US" sz="3600" dirty="0"/>
            </a:br>
            <a:r>
              <a:rPr lang="en-US" sz="3600" dirty="0"/>
              <a:t>under the extension</a:t>
            </a:r>
            <a:r>
              <a:rPr lang="en-US" sz="1600" dirty="0"/>
              <a:t>(as of 3/27/19)</a:t>
            </a:r>
            <a:r>
              <a:rPr lang="en-US" sz="3600" dirty="0"/>
              <a:t>.</a:t>
            </a:r>
          </a:p>
          <a:p>
            <a:pPr marL="800100" lvl="1" indent="-342900" algn="l">
              <a:lnSpc>
                <a:spcPct val="100000"/>
              </a:lnSpc>
              <a:spcBef>
                <a:spcPts val="0"/>
              </a:spcBef>
              <a:spcAft>
                <a:spcPts val="1200"/>
              </a:spcAft>
              <a:buFont typeface="Arial" panose="020B0604020202020204" pitchFamily="34" charset="0"/>
              <a:buChar char="•"/>
            </a:pPr>
            <a:endParaRPr lang="en-US" sz="3200" dirty="0"/>
          </a:p>
        </p:txBody>
      </p:sp>
      <p:sp>
        <p:nvSpPr>
          <p:cNvPr id="12" name="TextBox 11"/>
          <p:cNvSpPr txBox="1"/>
          <p:nvPr/>
        </p:nvSpPr>
        <p:spPr>
          <a:xfrm>
            <a:off x="8888322" y="2976497"/>
            <a:ext cx="2796278" cy="461665"/>
          </a:xfrm>
          <a:prstGeom prst="rect">
            <a:avLst/>
          </a:prstGeom>
          <a:noFill/>
        </p:spPr>
        <p:txBody>
          <a:bodyPr wrap="none" rtlCol="0">
            <a:spAutoFit/>
          </a:bodyPr>
          <a:lstStyle/>
          <a:p>
            <a:r>
              <a:rPr lang="en-US" sz="2400" b="1" dirty="0"/>
              <a:t>$12 million unspent</a:t>
            </a:r>
          </a:p>
        </p:txBody>
      </p:sp>
      <p:sp>
        <p:nvSpPr>
          <p:cNvPr id="13" name="TextBox 12"/>
          <p:cNvSpPr txBox="1"/>
          <p:nvPr/>
        </p:nvSpPr>
        <p:spPr>
          <a:xfrm>
            <a:off x="8022058" y="4590599"/>
            <a:ext cx="2938497" cy="523220"/>
          </a:xfrm>
          <a:prstGeom prst="rect">
            <a:avLst/>
          </a:prstGeom>
          <a:noFill/>
        </p:spPr>
        <p:txBody>
          <a:bodyPr wrap="none" rtlCol="0">
            <a:spAutoFit/>
          </a:bodyPr>
          <a:lstStyle/>
          <a:p>
            <a:r>
              <a:rPr lang="en-US" sz="2800" b="1" dirty="0"/>
              <a:t>$104 million spent</a:t>
            </a:r>
          </a:p>
        </p:txBody>
      </p:sp>
    </p:spTree>
    <p:extLst>
      <p:ext uri="{BB962C8B-B14F-4D97-AF65-F5344CB8AC3E}">
        <p14:creationId xmlns:p14="http://schemas.microsoft.com/office/powerpoint/2010/main" val="80340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7213600" y="-48822"/>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8" name="Subtitle 2"/>
          <p:cNvSpPr txBox="1">
            <a:spLocks/>
          </p:cNvSpPr>
          <p:nvPr/>
        </p:nvSpPr>
        <p:spPr>
          <a:xfrm>
            <a:off x="375849" y="497484"/>
            <a:ext cx="6393251" cy="22702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200"/>
              </a:spcAft>
            </a:pPr>
            <a:r>
              <a:rPr lang="en-US" sz="3600" b="1" u="sng" dirty="0"/>
              <a:t>Looking Ahead:</a:t>
            </a:r>
            <a:endParaRPr lang="en-US" sz="3600" b="1" dirty="0"/>
          </a:p>
          <a:p>
            <a:pPr marL="342900" indent="-342900" algn="l">
              <a:lnSpc>
                <a:spcPct val="100000"/>
              </a:lnSpc>
              <a:spcBef>
                <a:spcPts val="0"/>
              </a:spcBef>
              <a:spcAft>
                <a:spcPts val="1200"/>
              </a:spcAft>
              <a:buFont typeface="Arial" panose="020B0604020202020204" pitchFamily="34" charset="0"/>
              <a:buChar char="•"/>
            </a:pPr>
            <a:r>
              <a:rPr lang="en-US" sz="3600" dirty="0"/>
              <a:t>Three potential categories CDs could fall into on 6/30/2019</a:t>
            </a:r>
          </a:p>
          <a:p>
            <a:pPr marL="342900" indent="-342900" algn="l">
              <a:lnSpc>
                <a:spcPct val="100000"/>
              </a:lnSpc>
              <a:spcBef>
                <a:spcPts val="0"/>
              </a:spcBef>
              <a:spcAft>
                <a:spcPts val="1200"/>
              </a:spcAft>
              <a:buFont typeface="Arial" panose="020B0604020202020204" pitchFamily="34" charset="0"/>
              <a:buChar char="•"/>
            </a:pPr>
            <a:endParaRPr lang="en-US" sz="3600" dirty="0"/>
          </a:p>
          <a:p>
            <a:pPr marL="342900" indent="-342900" algn="l">
              <a:lnSpc>
                <a:spcPct val="100000"/>
              </a:lnSpc>
              <a:spcBef>
                <a:spcPts val="0"/>
              </a:spcBef>
              <a:spcAft>
                <a:spcPts val="1200"/>
              </a:spcAft>
              <a:buFont typeface="Arial" panose="020B0604020202020204" pitchFamily="34" charset="0"/>
              <a:buChar char="•"/>
            </a:pPr>
            <a:endParaRPr lang="en-US" sz="3600" dirty="0"/>
          </a:p>
        </p:txBody>
      </p:sp>
      <p:sp>
        <p:nvSpPr>
          <p:cNvPr id="13" name="Rectangle 12"/>
          <p:cNvSpPr/>
          <p:nvPr/>
        </p:nvSpPr>
        <p:spPr>
          <a:xfrm>
            <a:off x="1384300" y="3969126"/>
            <a:ext cx="5384800" cy="914400"/>
          </a:xfrm>
          <a:prstGeom prst="rect">
            <a:avLst/>
          </a:prstGeom>
          <a:solidFill>
            <a:srgbClr val="FFFF99"/>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1">
              <a:spcAft>
                <a:spcPts val="1200"/>
              </a:spcAft>
            </a:pPr>
            <a:r>
              <a:rPr lang="en-US" sz="2400" b="1" dirty="0">
                <a:solidFill>
                  <a:prstClr val="black"/>
                </a:solidFill>
              </a:rPr>
              <a:t>YELLOW: </a:t>
            </a:r>
            <a:r>
              <a:rPr lang="en-US" sz="2400" b="1" u="sng" dirty="0">
                <a:solidFill>
                  <a:prstClr val="black"/>
                </a:solidFill>
              </a:rPr>
              <a:t>Unspent</a:t>
            </a:r>
            <a:r>
              <a:rPr lang="en-US" sz="2400" b="1" dirty="0">
                <a:solidFill>
                  <a:prstClr val="black"/>
                </a:solidFill>
              </a:rPr>
              <a:t> old funds remaining, but everything committed to contract.</a:t>
            </a:r>
          </a:p>
        </p:txBody>
      </p:sp>
      <p:sp>
        <p:nvSpPr>
          <p:cNvPr id="14" name="Rectangle 13"/>
          <p:cNvSpPr/>
          <p:nvPr/>
        </p:nvSpPr>
        <p:spPr>
          <a:xfrm>
            <a:off x="1384300" y="5174448"/>
            <a:ext cx="5384800" cy="914400"/>
          </a:xfrm>
          <a:prstGeom prst="rect">
            <a:avLst/>
          </a:prstGeom>
          <a:solidFill>
            <a:srgbClr val="EE7A7A"/>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1">
              <a:spcAft>
                <a:spcPts val="1200"/>
              </a:spcAft>
            </a:pPr>
            <a:r>
              <a:rPr lang="en-US" sz="2400" b="1" dirty="0">
                <a:solidFill>
                  <a:prstClr val="black"/>
                </a:solidFill>
              </a:rPr>
              <a:t>RED: Unspent and </a:t>
            </a:r>
            <a:r>
              <a:rPr lang="en-US" sz="2400" b="1" u="sng" dirty="0">
                <a:solidFill>
                  <a:prstClr val="black"/>
                </a:solidFill>
              </a:rPr>
              <a:t>Uncommitted</a:t>
            </a:r>
            <a:r>
              <a:rPr lang="en-US" sz="2400" b="1" dirty="0">
                <a:solidFill>
                  <a:prstClr val="black"/>
                </a:solidFill>
              </a:rPr>
              <a:t> old funds remaining</a:t>
            </a:r>
          </a:p>
        </p:txBody>
      </p:sp>
      <p:sp>
        <p:nvSpPr>
          <p:cNvPr id="15" name="Rectangle 14"/>
          <p:cNvSpPr/>
          <p:nvPr/>
        </p:nvSpPr>
        <p:spPr>
          <a:xfrm>
            <a:off x="1384300" y="2767769"/>
            <a:ext cx="5384800" cy="914400"/>
          </a:xfrm>
          <a:prstGeom prst="rect">
            <a:avLst/>
          </a:prstGeom>
          <a:solidFill>
            <a:schemeClr val="accent6">
              <a:lumMod val="60000"/>
              <a:lumOff val="4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1" algn="ctr">
              <a:spcAft>
                <a:spcPts val="1200"/>
              </a:spcAft>
            </a:pPr>
            <a:r>
              <a:rPr lang="en-US" sz="2400" b="1" dirty="0">
                <a:solidFill>
                  <a:prstClr val="black"/>
                </a:solidFill>
              </a:rPr>
              <a:t>Green: </a:t>
            </a:r>
            <a:r>
              <a:rPr lang="en-US" sz="2400" b="1" u="sng" dirty="0">
                <a:solidFill>
                  <a:prstClr val="black"/>
                </a:solidFill>
              </a:rPr>
              <a:t>Old funds spent out</a:t>
            </a:r>
            <a:endParaRPr lang="en-US" sz="2400" b="1" dirty="0">
              <a:solidFill>
                <a:prstClr val="black"/>
              </a:solidFill>
            </a:endParaRPr>
          </a:p>
        </p:txBody>
      </p:sp>
      <p:sp>
        <p:nvSpPr>
          <p:cNvPr id="18" name="Right Arrow 17"/>
          <p:cNvSpPr/>
          <p:nvPr/>
        </p:nvSpPr>
        <p:spPr>
          <a:xfrm flipH="1">
            <a:off x="6883400" y="2711386"/>
            <a:ext cx="4432300" cy="1027165"/>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Good – no action required</a:t>
            </a:r>
          </a:p>
        </p:txBody>
      </p:sp>
      <p:sp>
        <p:nvSpPr>
          <p:cNvPr id="19" name="Right Arrow 18"/>
          <p:cNvSpPr/>
          <p:nvPr/>
        </p:nvSpPr>
        <p:spPr>
          <a:xfrm flipH="1">
            <a:off x="6883400" y="5190491"/>
            <a:ext cx="4432300" cy="1016166"/>
          </a:xfrm>
          <a:prstGeom prst="rightArrow">
            <a:avLst>
              <a:gd name="adj1" fmla="val 50000"/>
              <a:gd name="adj2" fmla="val 5012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Did not meet spending requirement</a:t>
            </a:r>
          </a:p>
        </p:txBody>
      </p:sp>
      <p:sp>
        <p:nvSpPr>
          <p:cNvPr id="20" name="Right Arrow 19"/>
          <p:cNvSpPr/>
          <p:nvPr/>
        </p:nvSpPr>
        <p:spPr>
          <a:xfrm flipH="1">
            <a:off x="6883400" y="3956438"/>
            <a:ext cx="4432300" cy="1016166"/>
          </a:xfrm>
          <a:prstGeom prst="rightArrow">
            <a:avLst>
              <a:gd name="adj1" fmla="val 50000"/>
              <a:gd name="adj2" fmla="val 5012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Did not meet spending requirement</a:t>
            </a:r>
          </a:p>
        </p:txBody>
      </p:sp>
    </p:spTree>
    <p:extLst>
      <p:ext uri="{BB962C8B-B14F-4D97-AF65-F5344CB8AC3E}">
        <p14:creationId xmlns:p14="http://schemas.microsoft.com/office/powerpoint/2010/main" val="42471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8"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3" name="Rounded Rectangle 12"/>
          <p:cNvSpPr/>
          <p:nvPr/>
        </p:nvSpPr>
        <p:spPr>
          <a:xfrm>
            <a:off x="6667500" y="4717239"/>
            <a:ext cx="2571881" cy="756461"/>
          </a:xfrm>
          <a:prstGeom prst="roundRect">
            <a:avLst/>
          </a:prstGeom>
          <a:effectLst>
            <a:softEdge rad="635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noProof="0" dirty="0">
                <a:solidFill>
                  <a:srgbClr val="000000"/>
                </a:solidFill>
                <a:latin typeface="Arial" panose="020B0604020202020204" pitchFamily="34" charset="0"/>
                <a:cs typeface="Arial" panose="020B0604020202020204" pitchFamily="34" charset="0"/>
              </a:rPr>
              <a:t>31 </a:t>
            </a: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Counties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noProof="0" dirty="0">
                <a:solidFill>
                  <a:srgbClr val="000000"/>
                </a:solidFill>
                <a:latin typeface="Arial" panose="020B0604020202020204" pitchFamily="34" charset="0"/>
                <a:cs typeface="Arial" panose="020B0604020202020204" pitchFamily="34" charset="0"/>
              </a:rPr>
              <a:t>Have committed but not spent funds</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Subtitle 2"/>
          <p:cNvSpPr txBox="1">
            <a:spLocks/>
          </p:cNvSpPr>
          <p:nvPr/>
        </p:nvSpPr>
        <p:spPr>
          <a:xfrm>
            <a:off x="375849" y="497484"/>
            <a:ext cx="3053151" cy="55279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200"/>
              </a:spcAft>
            </a:pPr>
            <a:r>
              <a:rPr lang="en-US" sz="3600" b="1" u="sng" dirty="0" err="1"/>
              <a:t>DnG</a:t>
            </a:r>
            <a:r>
              <a:rPr lang="en-US" sz="3600" b="1" u="sng" dirty="0"/>
              <a:t> Status:</a:t>
            </a:r>
            <a:endParaRPr lang="en-US" sz="3600" b="1" dirty="0"/>
          </a:p>
          <a:p>
            <a:pPr marL="342900" indent="-342900" algn="l">
              <a:lnSpc>
                <a:spcPct val="100000"/>
              </a:lnSpc>
              <a:spcBef>
                <a:spcPts val="0"/>
              </a:spcBef>
              <a:spcAft>
                <a:spcPts val="1200"/>
              </a:spcAft>
              <a:buFont typeface="Arial" panose="020B0604020202020204" pitchFamily="34" charset="0"/>
              <a:buChar char="•"/>
            </a:pPr>
            <a:r>
              <a:rPr lang="en-US" sz="3600" dirty="0" err="1"/>
              <a:t>DnG</a:t>
            </a:r>
            <a:r>
              <a:rPr lang="en-US" sz="3600" dirty="0"/>
              <a:t> CD Spending Status</a:t>
            </a:r>
          </a:p>
          <a:p>
            <a:pPr marL="342900" indent="-342900" algn="l">
              <a:lnSpc>
                <a:spcPct val="100000"/>
              </a:lnSpc>
              <a:spcBef>
                <a:spcPts val="0"/>
              </a:spcBef>
              <a:spcAft>
                <a:spcPts val="1200"/>
              </a:spcAft>
              <a:buFont typeface="Arial" panose="020B0604020202020204" pitchFamily="34" charset="0"/>
              <a:buChar char="•"/>
            </a:pPr>
            <a:r>
              <a:rPr lang="en-US" sz="3600" dirty="0"/>
              <a:t>As of 3/27/19</a:t>
            </a:r>
          </a:p>
          <a:p>
            <a:pPr lvl="1" algn="l">
              <a:lnSpc>
                <a:spcPct val="100000"/>
              </a:lnSpc>
              <a:spcBef>
                <a:spcPts val="0"/>
              </a:spcBef>
              <a:spcAft>
                <a:spcPts val="1200"/>
              </a:spcAft>
            </a:pPr>
            <a:endParaRPr lang="en-US" sz="3200" dirty="0"/>
          </a:p>
        </p:txBody>
      </p:sp>
      <p:sp>
        <p:nvSpPr>
          <p:cNvPr id="17" name="Rounded Rectangle 16"/>
          <p:cNvSpPr/>
          <p:nvPr/>
        </p:nvSpPr>
        <p:spPr>
          <a:xfrm>
            <a:off x="5537200" y="543188"/>
            <a:ext cx="5054600" cy="1387213"/>
          </a:xfrm>
          <a:prstGeom prst="roundRect">
            <a:avLst/>
          </a:prstGeom>
          <a:solidFill>
            <a:schemeClr val="bg1"/>
          </a:solidFill>
          <a:effectLst>
            <a:softEdge rad="63500"/>
          </a:effectLst>
        </p:spPr>
        <p:style>
          <a:lnRef idx="2">
            <a:schemeClr val="dk1"/>
          </a:lnRef>
          <a:fillRef idx="1">
            <a:schemeClr val="lt1"/>
          </a:fillRef>
          <a:effectRef idx="0">
            <a:schemeClr val="dk1"/>
          </a:effectRef>
          <a:fontRef idx="minor">
            <a:schemeClr val="dk1"/>
          </a:fontRef>
        </p:style>
        <p:txBody>
          <a:bodyPr rtlCol="0" anchor="ctr"/>
          <a:lstStyle/>
          <a:p>
            <a:pPr algn="ctr" defTabSz="457200">
              <a:defRPr/>
            </a:pPr>
            <a:r>
              <a:rPr lang="en-US" sz="2800" b="1" dirty="0">
                <a:solidFill>
                  <a:schemeClr val="accent6">
                    <a:lumMod val="75000"/>
                  </a:schemeClr>
                </a:solidFill>
                <a:latin typeface="Arial" panose="020B0604020202020204" pitchFamily="34" charset="0"/>
                <a:cs typeface="Arial" panose="020B0604020202020204" pitchFamily="34" charset="0"/>
              </a:rPr>
              <a:t>All Old Funds Spent</a:t>
            </a:r>
            <a:endParaRPr lang="en-US" sz="2000" b="1" dirty="0">
              <a:solidFill>
                <a:schemeClr val="accent6">
                  <a:lumMod val="75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schemeClr val="accent4">
                    <a:lumMod val="60000"/>
                    <a:lumOff val="40000"/>
                  </a:schemeClr>
                </a:solidFill>
                <a:latin typeface="Arial" panose="020B0604020202020204" pitchFamily="34" charset="0"/>
                <a:cs typeface="Arial" panose="020B0604020202020204" pitchFamily="34" charset="0"/>
              </a:rPr>
              <a:t>Unspent Old Funds</a:t>
            </a:r>
          </a:p>
          <a:p>
            <a:pPr algn="ctr" defTabSz="457200">
              <a:defRPr/>
            </a:pPr>
            <a:r>
              <a:rPr lang="en-US" sz="2800" b="1" dirty="0">
                <a:solidFill>
                  <a:srgbClr val="FF0000"/>
                </a:solidFill>
                <a:latin typeface="Arial" panose="020B0604020202020204" pitchFamily="34" charset="0"/>
                <a:cs typeface="Arial" panose="020B0604020202020204" pitchFamily="34" charset="0"/>
              </a:rPr>
              <a:t>Uncommitted Old Funds</a:t>
            </a:r>
          </a:p>
        </p:txBody>
      </p:sp>
      <p:pic>
        <p:nvPicPr>
          <p:cNvPr id="9" name="Picture 8"/>
          <p:cNvPicPr>
            <a:picLocks noChangeAspect="1"/>
          </p:cNvPicPr>
          <p:nvPr/>
        </p:nvPicPr>
        <p:blipFill>
          <a:blip r:embed="rId2">
            <a:clrChange>
              <a:clrFrom>
                <a:srgbClr val="BED2FF"/>
              </a:clrFrom>
              <a:clrTo>
                <a:srgbClr val="BED2FF">
                  <a:alpha val="0"/>
                </a:srgbClr>
              </a:clrTo>
            </a:clrChange>
            <a:extLst>
              <a:ext uri="{28A0092B-C50C-407E-A947-70E740481C1C}">
                <a14:useLocalDpi xmlns:a14="http://schemas.microsoft.com/office/drawing/2010/main"/>
              </a:ext>
            </a:extLst>
          </a:blip>
          <a:stretch>
            <a:fillRect/>
          </a:stretch>
        </p:blipFill>
        <p:spPr>
          <a:xfrm>
            <a:off x="2826103" y="1295399"/>
            <a:ext cx="9365897" cy="5457825"/>
          </a:xfrm>
          <a:prstGeom prst="rect">
            <a:avLst/>
          </a:prstGeom>
        </p:spPr>
      </p:pic>
    </p:spTree>
    <p:extLst>
      <p:ext uri="{BB962C8B-B14F-4D97-AF65-F5344CB8AC3E}">
        <p14:creationId xmlns:p14="http://schemas.microsoft.com/office/powerpoint/2010/main" val="65279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8"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15" name="Subtitle 2"/>
          <p:cNvSpPr txBox="1">
            <a:spLocks/>
          </p:cNvSpPr>
          <p:nvPr/>
        </p:nvSpPr>
        <p:spPr>
          <a:xfrm>
            <a:off x="375849" y="497484"/>
            <a:ext cx="3053151" cy="55279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200"/>
              </a:spcAft>
            </a:pPr>
            <a:r>
              <a:rPr lang="en-US" sz="3600" b="1" u="sng" dirty="0"/>
              <a:t>LVR Status:</a:t>
            </a:r>
            <a:endParaRPr lang="en-US" sz="3600" b="1" dirty="0"/>
          </a:p>
          <a:p>
            <a:pPr marL="342900" indent="-342900" algn="l">
              <a:lnSpc>
                <a:spcPct val="100000"/>
              </a:lnSpc>
              <a:spcBef>
                <a:spcPts val="0"/>
              </a:spcBef>
              <a:spcAft>
                <a:spcPts val="1200"/>
              </a:spcAft>
              <a:buFont typeface="Arial" panose="020B0604020202020204" pitchFamily="34" charset="0"/>
              <a:buChar char="•"/>
            </a:pPr>
            <a:r>
              <a:rPr lang="en-US" sz="3600" dirty="0"/>
              <a:t>LVR CD Spending Status</a:t>
            </a:r>
          </a:p>
          <a:p>
            <a:pPr marL="342900" indent="-342900" algn="l">
              <a:lnSpc>
                <a:spcPct val="100000"/>
              </a:lnSpc>
              <a:spcBef>
                <a:spcPts val="0"/>
              </a:spcBef>
              <a:spcAft>
                <a:spcPts val="1200"/>
              </a:spcAft>
              <a:buFont typeface="Arial" panose="020B0604020202020204" pitchFamily="34" charset="0"/>
              <a:buChar char="•"/>
            </a:pPr>
            <a:r>
              <a:rPr lang="en-US" sz="3600" dirty="0"/>
              <a:t>As of 3/27/19</a:t>
            </a:r>
          </a:p>
          <a:p>
            <a:pPr marL="800100" lvl="1" indent="-342900" algn="l">
              <a:lnSpc>
                <a:spcPct val="100000"/>
              </a:lnSpc>
              <a:spcBef>
                <a:spcPts val="0"/>
              </a:spcBef>
              <a:spcAft>
                <a:spcPts val="1200"/>
              </a:spcAft>
              <a:buFont typeface="Arial" panose="020B0604020202020204" pitchFamily="34" charset="0"/>
              <a:buChar char="•"/>
            </a:pPr>
            <a:endParaRPr lang="en-US" sz="3200" dirty="0"/>
          </a:p>
        </p:txBody>
      </p:sp>
      <p:sp>
        <p:nvSpPr>
          <p:cNvPr id="11" name="Rounded Rectangle 10"/>
          <p:cNvSpPr/>
          <p:nvPr/>
        </p:nvSpPr>
        <p:spPr>
          <a:xfrm>
            <a:off x="4581459" y="3535667"/>
            <a:ext cx="2571881" cy="677863"/>
          </a:xfrm>
          <a:prstGeom prst="roundRect">
            <a:avLst/>
          </a:prstGeom>
          <a:effectLst>
            <a:softEdge rad="635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 Counties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noProof="0" dirty="0">
                <a:solidFill>
                  <a:srgbClr val="000000"/>
                </a:solidFill>
                <a:latin typeface="Arial" panose="020B0604020202020204" pitchFamily="34" charset="0"/>
                <a:cs typeface="Arial" panose="020B0604020202020204" pitchFamily="34" charset="0"/>
              </a:rPr>
              <a:t>Have uncommitted funds</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Rounded Rectangle 11"/>
          <p:cNvSpPr/>
          <p:nvPr/>
        </p:nvSpPr>
        <p:spPr>
          <a:xfrm>
            <a:off x="6981825" y="2549328"/>
            <a:ext cx="2571881" cy="677863"/>
          </a:xfrm>
          <a:prstGeom prst="roundRect">
            <a:avLst/>
          </a:prstGeom>
          <a:effectLst>
            <a:softEdge rad="635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cs typeface="Arial" panose="020B0604020202020204" pitchFamily="34" charset="0"/>
              </a:rPr>
              <a:t>12 </a:t>
            </a: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Counties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noProof="0" dirty="0">
                <a:solidFill>
                  <a:srgbClr val="000000"/>
                </a:solidFill>
                <a:latin typeface="Arial" panose="020B0604020202020204" pitchFamily="34" charset="0"/>
                <a:cs typeface="Arial" panose="020B0604020202020204" pitchFamily="34" charset="0"/>
              </a:rPr>
              <a:t>Old 5-year funds spent out</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Rounded Rectangle 12"/>
          <p:cNvSpPr/>
          <p:nvPr/>
        </p:nvSpPr>
        <p:spPr>
          <a:xfrm>
            <a:off x="6892924" y="4671005"/>
            <a:ext cx="2571881" cy="756461"/>
          </a:xfrm>
          <a:prstGeom prst="roundRect">
            <a:avLst/>
          </a:prstGeom>
          <a:effectLst>
            <a:softEdge rad="635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cs typeface="Arial" panose="020B0604020202020204" pitchFamily="34" charset="0"/>
              </a:rPr>
              <a:t>26</a:t>
            </a:r>
            <a:r>
              <a:rPr lang="en-US" b="1" noProof="0" dirty="0">
                <a:solidFill>
                  <a:srgbClr val="000000"/>
                </a:solidFill>
                <a:latin typeface="Arial" panose="020B0604020202020204" pitchFamily="34" charset="0"/>
                <a:cs typeface="Arial" panose="020B0604020202020204" pitchFamily="34" charset="0"/>
              </a:rPr>
              <a:t> </a:t>
            </a: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Counties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noProof="0" dirty="0">
                <a:solidFill>
                  <a:srgbClr val="000000"/>
                </a:solidFill>
                <a:latin typeface="Arial" panose="020B0604020202020204" pitchFamily="34" charset="0"/>
                <a:cs typeface="Arial" panose="020B0604020202020204" pitchFamily="34" charset="0"/>
              </a:rPr>
              <a:t>Have committed but not spent funds</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6371771" y="2494996"/>
            <a:ext cx="996876" cy="369332"/>
          </a:xfrm>
          <a:prstGeom prst="rect">
            <a:avLst/>
          </a:prstGeom>
          <a:noFill/>
        </p:spPr>
        <p:txBody>
          <a:bodyPr wrap="none" rtlCol="0">
            <a:spAutoFit/>
          </a:bodyPr>
          <a:lstStyle/>
          <a:p>
            <a:r>
              <a:rPr lang="en-US" dirty="0"/>
              <a:t>LVR 3-20</a:t>
            </a:r>
          </a:p>
        </p:txBody>
      </p:sp>
      <p:sp>
        <p:nvSpPr>
          <p:cNvPr id="10" name="Rounded Rectangle 9"/>
          <p:cNvSpPr/>
          <p:nvPr/>
        </p:nvSpPr>
        <p:spPr>
          <a:xfrm>
            <a:off x="5537200" y="543188"/>
            <a:ext cx="5054600" cy="1387213"/>
          </a:xfrm>
          <a:prstGeom prst="roundRect">
            <a:avLst/>
          </a:prstGeom>
          <a:solidFill>
            <a:schemeClr val="bg1"/>
          </a:solidFill>
          <a:effectLst>
            <a:softEdge rad="63500"/>
          </a:effectLst>
        </p:spPr>
        <p:style>
          <a:lnRef idx="2">
            <a:schemeClr val="dk1"/>
          </a:lnRef>
          <a:fillRef idx="1">
            <a:schemeClr val="lt1"/>
          </a:fillRef>
          <a:effectRef idx="0">
            <a:schemeClr val="dk1"/>
          </a:effectRef>
          <a:fontRef idx="minor">
            <a:schemeClr val="dk1"/>
          </a:fontRef>
        </p:style>
        <p:txBody>
          <a:bodyPr rtlCol="0" anchor="ctr"/>
          <a:lstStyle/>
          <a:p>
            <a:pPr algn="ctr" defTabSz="457200">
              <a:defRPr/>
            </a:pPr>
            <a:r>
              <a:rPr lang="en-US" sz="2800" b="1" dirty="0">
                <a:solidFill>
                  <a:schemeClr val="accent6">
                    <a:lumMod val="75000"/>
                  </a:schemeClr>
                </a:solidFill>
                <a:latin typeface="Arial" panose="020B0604020202020204" pitchFamily="34" charset="0"/>
                <a:cs typeface="Arial" panose="020B0604020202020204" pitchFamily="34" charset="0"/>
              </a:rPr>
              <a:t>All Old Funds Spent</a:t>
            </a:r>
            <a:endParaRPr lang="en-US" sz="2000" b="1" dirty="0">
              <a:solidFill>
                <a:schemeClr val="accent6">
                  <a:lumMod val="75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schemeClr val="accent4">
                    <a:lumMod val="60000"/>
                    <a:lumOff val="40000"/>
                  </a:schemeClr>
                </a:solidFill>
                <a:latin typeface="Arial" panose="020B0604020202020204" pitchFamily="34" charset="0"/>
                <a:cs typeface="Arial" panose="020B0604020202020204" pitchFamily="34" charset="0"/>
              </a:rPr>
              <a:t>Unspent Old Funds</a:t>
            </a:r>
          </a:p>
          <a:p>
            <a:pPr algn="ctr" defTabSz="457200">
              <a:defRPr/>
            </a:pPr>
            <a:r>
              <a:rPr lang="en-US" sz="2800" b="1" dirty="0">
                <a:solidFill>
                  <a:srgbClr val="FF0000"/>
                </a:solidFill>
                <a:latin typeface="Arial" panose="020B0604020202020204" pitchFamily="34" charset="0"/>
                <a:cs typeface="Arial" panose="020B0604020202020204" pitchFamily="34" charset="0"/>
              </a:rPr>
              <a:t>Uncommitted Old Funds</a:t>
            </a:r>
          </a:p>
        </p:txBody>
      </p:sp>
      <p:pic>
        <p:nvPicPr>
          <p:cNvPr id="17" name="Picture 16"/>
          <p:cNvPicPr>
            <a:picLocks noChangeAspect="1"/>
          </p:cNvPicPr>
          <p:nvPr/>
        </p:nvPicPr>
        <p:blipFill>
          <a:blip r:embed="rId2">
            <a:clrChange>
              <a:clrFrom>
                <a:srgbClr val="BED2FF"/>
              </a:clrFrom>
              <a:clrTo>
                <a:srgbClr val="BED2FF">
                  <a:alpha val="0"/>
                </a:srgbClr>
              </a:clrTo>
            </a:clrChange>
            <a:extLst>
              <a:ext uri="{28A0092B-C50C-407E-A947-70E740481C1C}">
                <a14:useLocalDpi xmlns:a14="http://schemas.microsoft.com/office/drawing/2010/main"/>
              </a:ext>
            </a:extLst>
          </a:blip>
          <a:stretch>
            <a:fillRect/>
          </a:stretch>
        </p:blipFill>
        <p:spPr>
          <a:xfrm>
            <a:off x="2826103" y="1257300"/>
            <a:ext cx="9365897" cy="5464004"/>
          </a:xfrm>
          <a:prstGeom prst="rect">
            <a:avLst/>
          </a:prstGeom>
        </p:spPr>
      </p:pic>
    </p:spTree>
    <p:extLst>
      <p:ext uri="{BB962C8B-B14F-4D97-AF65-F5344CB8AC3E}">
        <p14:creationId xmlns:p14="http://schemas.microsoft.com/office/powerpoint/2010/main" val="311903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2"/>
            <a:ext cx="12192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Box 6"/>
          <p:cNvSpPr txBox="1">
            <a:spLocks noChangeArrowheads="1"/>
          </p:cNvSpPr>
          <p:nvPr/>
        </p:nvSpPr>
        <p:spPr bwMode="auto">
          <a:xfrm>
            <a:off x="342900" y="-43814"/>
            <a:ext cx="55245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7" name="Text Box 6"/>
          <p:cNvSpPr txBox="1">
            <a:spLocks noChangeArrowheads="1"/>
          </p:cNvSpPr>
          <p:nvPr/>
        </p:nvSpPr>
        <p:spPr bwMode="auto">
          <a:xfrm>
            <a:off x="6981825" y="-23309"/>
            <a:ext cx="586740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Spending</a:t>
            </a:r>
            <a:r>
              <a:rPr kumimoji="0" lang="en-US" sz="2200" b="1" i="0" u="none" strike="noStrike" kern="1200" cap="none" spc="0" normalizeH="0" noProof="0" dirty="0">
                <a:ln>
                  <a:noFill/>
                </a:ln>
                <a:solidFill>
                  <a:srgbClr val="003300"/>
                </a:solidFill>
                <a:effectLst/>
                <a:uLnTx/>
                <a:uFillTx/>
                <a:latin typeface="Arial" pitchFamily="34" charset="0"/>
                <a:ea typeface="+mn-ea"/>
                <a:cs typeface="+mn-cs"/>
              </a:rPr>
              <a:t> and 5-Year Agreement</a:t>
            </a:r>
            <a:endPar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endParaRPr>
          </a:p>
        </p:txBody>
      </p:sp>
      <p:sp>
        <p:nvSpPr>
          <p:cNvPr id="8" name="Subtitle 2"/>
          <p:cNvSpPr txBox="1">
            <a:spLocks/>
          </p:cNvSpPr>
          <p:nvPr/>
        </p:nvSpPr>
        <p:spPr>
          <a:xfrm>
            <a:off x="375849" y="497484"/>
            <a:ext cx="11010900" cy="55279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200"/>
              </a:spcAft>
            </a:pPr>
            <a:r>
              <a:rPr lang="en-US" sz="3600" b="1" u="sng" dirty="0"/>
              <a:t>Looking Ahead:</a:t>
            </a:r>
            <a:endParaRPr lang="en-US" sz="3600" b="1" dirty="0"/>
          </a:p>
          <a:p>
            <a:pPr marL="342900" indent="-342900" algn="l">
              <a:lnSpc>
                <a:spcPct val="100000"/>
              </a:lnSpc>
              <a:spcBef>
                <a:spcPts val="0"/>
              </a:spcBef>
              <a:spcAft>
                <a:spcPts val="1200"/>
              </a:spcAft>
              <a:buFont typeface="Arial" panose="020B0604020202020204" pitchFamily="34" charset="0"/>
              <a:buChar char="•"/>
            </a:pPr>
            <a:r>
              <a:rPr lang="en-US" sz="3600" dirty="0"/>
              <a:t>As of 3/27/2019 in the DGLVR GIS system:</a:t>
            </a:r>
          </a:p>
          <a:p>
            <a:pPr marL="800100" lvl="1" indent="-342900" algn="l">
              <a:lnSpc>
                <a:spcPct val="100000"/>
              </a:lnSpc>
              <a:spcBef>
                <a:spcPts val="0"/>
              </a:spcBef>
              <a:spcAft>
                <a:spcPts val="1200"/>
              </a:spcAft>
              <a:buFont typeface="Arial" panose="020B0604020202020204" pitchFamily="34" charset="0"/>
              <a:buChar char="•"/>
            </a:pPr>
            <a:r>
              <a:rPr lang="en-US" sz="3200" dirty="0"/>
              <a:t>$37.2 million under contract</a:t>
            </a:r>
          </a:p>
          <a:p>
            <a:pPr marL="800100" lvl="1" indent="-342900" algn="l">
              <a:lnSpc>
                <a:spcPct val="100000"/>
              </a:lnSpc>
              <a:spcBef>
                <a:spcPts val="0"/>
              </a:spcBef>
              <a:spcAft>
                <a:spcPts val="1200"/>
              </a:spcAft>
              <a:buFont typeface="Arial" panose="020B0604020202020204" pitchFamily="34" charset="0"/>
              <a:buChar char="•"/>
            </a:pPr>
            <a:r>
              <a:rPr lang="en-US" sz="3200" dirty="0"/>
              <a:t>$12 million of that (32%) is from old 5-year agreement</a:t>
            </a:r>
          </a:p>
          <a:p>
            <a:pPr marL="342900" indent="-342900" algn="l">
              <a:lnSpc>
                <a:spcPct val="100000"/>
              </a:lnSpc>
              <a:spcBef>
                <a:spcPts val="0"/>
              </a:spcBef>
              <a:spcAft>
                <a:spcPts val="1200"/>
              </a:spcAft>
              <a:buFont typeface="Arial" panose="020B0604020202020204" pitchFamily="34" charset="0"/>
              <a:buChar char="•"/>
            </a:pPr>
            <a:r>
              <a:rPr lang="en-US" sz="3600" dirty="0"/>
              <a:t>Much of that $12 million likely to be spent by 6/30/2019.</a:t>
            </a:r>
          </a:p>
          <a:p>
            <a:pPr marL="342900" indent="-342900" algn="l">
              <a:lnSpc>
                <a:spcPct val="100000"/>
              </a:lnSpc>
              <a:spcBef>
                <a:spcPts val="0"/>
              </a:spcBef>
              <a:spcAft>
                <a:spcPts val="1200"/>
              </a:spcAft>
              <a:buFont typeface="Arial" panose="020B0604020202020204" pitchFamily="34" charset="0"/>
              <a:buChar char="•"/>
            </a:pPr>
            <a:r>
              <a:rPr lang="en-US" sz="3600" b="1" dirty="0"/>
              <a:t>But likely some will be unspent on 6/30/2019</a:t>
            </a:r>
          </a:p>
          <a:p>
            <a:pPr marL="800100" lvl="1" indent="-342900" algn="l">
              <a:lnSpc>
                <a:spcPct val="100000"/>
              </a:lnSpc>
              <a:spcBef>
                <a:spcPts val="0"/>
              </a:spcBef>
              <a:spcAft>
                <a:spcPts val="1200"/>
              </a:spcAft>
              <a:buFont typeface="Arial" panose="020B0604020202020204" pitchFamily="34" charset="0"/>
              <a:buChar char="•"/>
            </a:pPr>
            <a:endParaRPr lang="en-US" sz="3200" dirty="0"/>
          </a:p>
          <a:p>
            <a:pPr marL="800100" lvl="1" indent="-342900" algn="l">
              <a:lnSpc>
                <a:spcPct val="100000"/>
              </a:lnSpc>
              <a:spcBef>
                <a:spcPts val="0"/>
              </a:spcBef>
              <a:spcAft>
                <a:spcPts val="1200"/>
              </a:spcAft>
              <a:buFont typeface="Arial" panose="020B0604020202020204" pitchFamily="34" charset="0"/>
              <a:buChar char="•"/>
            </a:pPr>
            <a:endParaRPr lang="en-US" sz="3200" dirty="0"/>
          </a:p>
        </p:txBody>
      </p:sp>
    </p:spTree>
    <p:extLst>
      <p:ext uri="{BB962C8B-B14F-4D97-AF65-F5344CB8AC3E}">
        <p14:creationId xmlns:p14="http://schemas.microsoft.com/office/powerpoint/2010/main" val="3675192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2074</Words>
  <Application>Microsoft Office PowerPoint</Application>
  <PresentationFormat>Widescreen</PresentationFormat>
  <Paragraphs>283</Paragraphs>
  <Slides>34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Arial Black</vt:lpstr>
      <vt:lpstr>Calibri</vt:lpstr>
      <vt:lpstr>Calibri Light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“Red” Counties (uncommitted old funds)  (Status below as of 3/27, have until 5/24 to commit more funds)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Conservation Commission Meeting March 12, 2019     DGLVR</dc:title>
  <dc:creator>Richardson, Roy</dc:creator>
  <cp:lastModifiedBy>Corradini, Kenneth Joseph</cp:lastModifiedBy>
  <cp:revision>62</cp:revision>
  <dcterms:created xsi:type="dcterms:W3CDTF">2019-03-06T18:43:34Z</dcterms:created>
  <dcterms:modified xsi:type="dcterms:W3CDTF">2019-03-28T20:38:00Z</dcterms:modified>
</cp:coreProperties>
</file>