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5"/>
  </p:notesMasterIdLst>
  <p:handoutMasterIdLst>
    <p:handoutMasterId r:id="rId76"/>
  </p:handoutMasterIdLst>
  <p:sldIdLst>
    <p:sldId id="342" r:id="rId6"/>
    <p:sldId id="579" r:id="rId7"/>
    <p:sldId id="652" r:id="rId8"/>
    <p:sldId id="653" r:id="rId9"/>
    <p:sldId id="592" r:id="rId10"/>
    <p:sldId id="428" r:id="rId11"/>
    <p:sldId id="404" r:id="rId12"/>
    <p:sldId id="429" r:id="rId13"/>
    <p:sldId id="625" r:id="rId14"/>
    <p:sldId id="622" r:id="rId15"/>
    <p:sldId id="623" r:id="rId16"/>
    <p:sldId id="611" r:id="rId17"/>
    <p:sldId id="612" r:id="rId18"/>
    <p:sldId id="407" r:id="rId19"/>
    <p:sldId id="413" r:id="rId20"/>
    <p:sldId id="330" r:id="rId21"/>
    <p:sldId id="470" r:id="rId22"/>
    <p:sldId id="471" r:id="rId23"/>
    <p:sldId id="624" r:id="rId24"/>
    <p:sldId id="578" r:id="rId25"/>
    <p:sldId id="626" r:id="rId26"/>
    <p:sldId id="555" r:id="rId27"/>
    <p:sldId id="628" r:id="rId28"/>
    <p:sldId id="582" r:id="rId29"/>
    <p:sldId id="581" r:id="rId30"/>
    <p:sldId id="583" r:id="rId31"/>
    <p:sldId id="532" r:id="rId32"/>
    <p:sldId id="645" r:id="rId33"/>
    <p:sldId id="646" r:id="rId34"/>
    <p:sldId id="647" r:id="rId35"/>
    <p:sldId id="648" r:id="rId36"/>
    <p:sldId id="649" r:id="rId37"/>
    <p:sldId id="650" r:id="rId38"/>
    <p:sldId id="651" r:id="rId39"/>
    <p:sldId id="629" r:id="rId40"/>
    <p:sldId id="630" r:id="rId41"/>
    <p:sldId id="631" r:id="rId42"/>
    <p:sldId id="627" r:id="rId43"/>
    <p:sldId id="632" r:id="rId44"/>
    <p:sldId id="633" r:id="rId45"/>
    <p:sldId id="634" r:id="rId46"/>
    <p:sldId id="540" r:id="rId47"/>
    <p:sldId id="635" r:id="rId48"/>
    <p:sldId id="636" r:id="rId49"/>
    <p:sldId id="637" r:id="rId50"/>
    <p:sldId id="638" r:id="rId51"/>
    <p:sldId id="639" r:id="rId52"/>
    <p:sldId id="640" r:id="rId53"/>
    <p:sldId id="547" r:id="rId54"/>
    <p:sldId id="548" r:id="rId55"/>
    <p:sldId id="549" r:id="rId56"/>
    <p:sldId id="641" r:id="rId57"/>
    <p:sldId id="642" r:id="rId58"/>
    <p:sldId id="551" r:id="rId59"/>
    <p:sldId id="552" r:id="rId60"/>
    <p:sldId id="553" r:id="rId61"/>
    <p:sldId id="643" r:id="rId62"/>
    <p:sldId id="493" r:id="rId63"/>
    <p:sldId id="501" r:id="rId64"/>
    <p:sldId id="644" r:id="rId65"/>
    <p:sldId id="571" r:id="rId66"/>
    <p:sldId id="572" r:id="rId67"/>
    <p:sldId id="502" r:id="rId68"/>
    <p:sldId id="564" r:id="rId69"/>
    <p:sldId id="565" r:id="rId70"/>
    <p:sldId id="567" r:id="rId71"/>
    <p:sldId id="509" r:id="rId72"/>
    <p:sldId id="569" r:id="rId73"/>
    <p:sldId id="590" r:id="rId74"/>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A5D8"/>
    <a:srgbClr val="010441"/>
    <a:srgbClr val="004AB8"/>
    <a:srgbClr val="000099"/>
    <a:srgbClr val="2A578D"/>
    <a:srgbClr val="003399"/>
    <a:srgbClr val="FAFAFA"/>
    <a:srgbClr val="0B3002"/>
    <a:srgbClr val="001236"/>
    <a:srgbClr val="FFF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3309" autoAdjust="0"/>
  </p:normalViewPr>
  <p:slideViewPr>
    <p:cSldViewPr>
      <p:cViewPr varScale="1">
        <p:scale>
          <a:sx n="86" d="100"/>
          <a:sy n="86" d="100"/>
        </p:scale>
        <p:origin x="1037" y="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12" d="100"/>
          <a:sy n="112" d="100"/>
        </p:scale>
        <p:origin x="244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oactcfpp022\homedir$\fecampbell\Reports\Statistical%20Abstracts\FY2018\Stylized%20Reports%20for%20Report\COSTARSMembershipGrowth2005-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2000" b="1">
                <a:solidFill>
                  <a:schemeClr val="tx1"/>
                </a:solidFill>
              </a:rPr>
              <a:t>COSTARS Membership</a:t>
            </a:r>
            <a:r>
              <a:rPr lang="en-US" sz="2000" b="1" baseline="0">
                <a:solidFill>
                  <a:schemeClr val="tx1"/>
                </a:solidFill>
              </a:rPr>
              <a:t> Growth</a:t>
            </a:r>
            <a:endParaRPr lang="en-US" sz="2000" b="1">
              <a:solidFill>
                <a:schemeClr val="tx1"/>
              </a:solidFill>
            </a:endParaRPr>
          </a:p>
        </c:rich>
      </c:tx>
      <c:layout>
        <c:manualLayout>
          <c:xMode val="edge"/>
          <c:yMode val="edge"/>
          <c:x val="1.4557292466447599E-2"/>
          <c:y val="1.9607843137254902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50000"/>
              </a:schemeClr>
            </a:solidFill>
            <a:ln>
              <a:noFill/>
            </a:ln>
            <a:effectLst>
              <a:outerShdw blurRad="50800" dist="38100" dir="5400000" algn="t" rotWithShape="0">
                <a:prstClr val="black">
                  <a:alpha val="40000"/>
                </a:prstClr>
              </a:outerShdw>
            </a:effectLst>
          </c:spPr>
          <c:invertIfNegative val="0"/>
          <c:dLbls>
            <c:dLbl>
              <c:idx val="6"/>
              <c:tx>
                <c:rich>
                  <a:bodyPr/>
                  <a:lstStyle/>
                  <a:p>
                    <a:fld id="{F95D1DBE-C1AA-46A8-8373-58848F560D92}" type="VALUE">
                      <a:rPr lang="en-US" sz="12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228-4445-8042-D33C834C2ED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'Mem Growth Bar'!$A$1:$A$8</c:f>
              <c:numCache>
                <c:formatCode>General</c:formatCode>
                <c:ptCount val="8"/>
                <c:pt idx="0">
                  <c:v>2005</c:v>
                </c:pt>
                <c:pt idx="1">
                  <c:v>2010</c:v>
                </c:pt>
                <c:pt idx="2">
                  <c:v>2012</c:v>
                </c:pt>
                <c:pt idx="3">
                  <c:v>2015</c:v>
                </c:pt>
                <c:pt idx="4">
                  <c:v>2016</c:v>
                </c:pt>
                <c:pt idx="5">
                  <c:v>2017</c:v>
                </c:pt>
                <c:pt idx="6">
                  <c:v>2018</c:v>
                </c:pt>
                <c:pt idx="7">
                  <c:v>2019</c:v>
                </c:pt>
              </c:numCache>
            </c:numRef>
          </c:cat>
          <c:val>
            <c:numRef>
              <c:f>'Mem Growth Bar'!$B$1:$B$8</c:f>
              <c:numCache>
                <c:formatCode>General</c:formatCode>
                <c:ptCount val="8"/>
                <c:pt idx="0">
                  <c:v>2998</c:v>
                </c:pt>
                <c:pt idx="1">
                  <c:v>7011</c:v>
                </c:pt>
                <c:pt idx="2">
                  <c:v>7384</c:v>
                </c:pt>
                <c:pt idx="3">
                  <c:v>8220</c:v>
                </c:pt>
                <c:pt idx="4">
                  <c:v>8442</c:v>
                </c:pt>
                <c:pt idx="5">
                  <c:v>8675</c:v>
                </c:pt>
                <c:pt idx="6">
                  <c:v>8899</c:v>
                </c:pt>
                <c:pt idx="7">
                  <c:v>9044</c:v>
                </c:pt>
              </c:numCache>
            </c:numRef>
          </c:val>
          <c:extLst>
            <c:ext xmlns:c16="http://schemas.microsoft.com/office/drawing/2014/chart" uri="{C3380CC4-5D6E-409C-BE32-E72D297353CC}">
              <c16:uniqueId val="{00000001-8228-4445-8042-D33C834C2ED4}"/>
            </c:ext>
          </c:extLst>
        </c:ser>
        <c:dLbls>
          <c:dLblPos val="inEnd"/>
          <c:showLegendKey val="0"/>
          <c:showVal val="1"/>
          <c:showCatName val="0"/>
          <c:showSerName val="0"/>
          <c:showPercent val="0"/>
          <c:showBubbleSize val="0"/>
        </c:dLbls>
        <c:gapWidth val="41"/>
        <c:axId val="738869904"/>
        <c:axId val="738870888"/>
      </c:barChart>
      <c:catAx>
        <c:axId val="738869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effectLst/>
                <a:latin typeface="+mn-lt"/>
                <a:ea typeface="+mn-ea"/>
                <a:cs typeface="+mn-cs"/>
              </a:defRPr>
            </a:pPr>
            <a:endParaRPr lang="en-US"/>
          </a:p>
        </c:txPr>
        <c:crossAx val="738870888"/>
        <c:crosses val="autoZero"/>
        <c:auto val="1"/>
        <c:lblAlgn val="ctr"/>
        <c:lblOffset val="100"/>
        <c:noMultiLvlLbl val="0"/>
      </c:catAx>
      <c:valAx>
        <c:axId val="73887088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73886990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25400" cap="flat" cmpd="sng" algn="ctr">
      <a:solidFill>
        <a:schemeClr val="tx1"/>
      </a:solidFill>
      <a:round/>
    </a:ln>
    <a:effectLst>
      <a:innerShdw blurRad="63500" dist="50800">
        <a:prstClr val="black">
          <a:alpha val="50000"/>
        </a:prstClr>
      </a:innerShdw>
      <a:softEdge rad="31750"/>
    </a:effectLst>
    <a:scene3d>
      <a:camera prst="orthographicFront"/>
      <a:lightRig rig="threePt" dir="t"/>
    </a:scene3d>
    <a:sp3d>
      <a:bevelT/>
    </a:sp3d>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3.svg"/><Relationship Id="rId1" Type="http://schemas.openxmlformats.org/officeDocument/2006/relationships/image" Target="../media/image22.png"/><Relationship Id="rId6" Type="http://schemas.openxmlformats.org/officeDocument/2006/relationships/image" Target="../media/image17.svg"/><Relationship Id="rId5" Type="http://schemas.openxmlformats.org/officeDocument/2006/relationships/image" Target="../media/image2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A17A5-93E4-41A4-A7B9-C6E985CEFC6E}" type="doc">
      <dgm:prSet loTypeId="urn:microsoft.com/office/officeart/2005/8/layout/hierarchy3" loCatId="hierarchy" qsTypeId="urn:microsoft.com/office/officeart/2005/8/quickstyle/3d2" qsCatId="3D" csTypeId="urn:microsoft.com/office/officeart/2005/8/colors/accent1_2" csCatId="accent1" phldr="1"/>
      <dgm:spPr/>
      <dgm:t>
        <a:bodyPr/>
        <a:lstStyle/>
        <a:p>
          <a:endParaRPr lang="en-US"/>
        </a:p>
      </dgm:t>
    </dgm:pt>
    <dgm:pt modelId="{39216854-9464-456E-BE63-DFF55534B9B7}">
      <dgm:prSet custT="1"/>
      <dgm:spPr>
        <a:solidFill>
          <a:srgbClr val="010441"/>
        </a:solidFill>
      </dgm:spPr>
      <dgm:t>
        <a:bodyPr/>
        <a:lstStyle/>
        <a:p>
          <a:pPr rtl="0"/>
          <a:r>
            <a:rPr lang="en-US" sz="3200" b="1" dirty="0"/>
            <a:t>1998 </a:t>
          </a:r>
          <a:endParaRPr lang="en-US" sz="3200" dirty="0"/>
        </a:p>
      </dgm:t>
    </dgm:pt>
    <dgm:pt modelId="{B315012D-D682-4927-81C7-B27483796808}" type="parTrans" cxnId="{48F16C6F-1E30-4109-A6C9-C2DE2590931A}">
      <dgm:prSet/>
      <dgm:spPr/>
      <dgm:t>
        <a:bodyPr/>
        <a:lstStyle/>
        <a:p>
          <a:endParaRPr lang="en-US"/>
        </a:p>
      </dgm:t>
    </dgm:pt>
    <dgm:pt modelId="{414846BB-13A4-4024-B75F-5B81EE86F441}" type="sibTrans" cxnId="{48F16C6F-1E30-4109-A6C9-C2DE2590931A}">
      <dgm:prSet/>
      <dgm:spPr/>
      <dgm:t>
        <a:bodyPr/>
        <a:lstStyle/>
        <a:p>
          <a:endParaRPr lang="en-US"/>
        </a:p>
      </dgm:t>
    </dgm:pt>
    <dgm:pt modelId="{07C23794-BF02-44DE-85A9-E79F76BF13AE}">
      <dgm:prSet/>
      <dgm:spPr>
        <a:solidFill>
          <a:schemeClr val="bg1"/>
        </a:solidFill>
        <a:ln>
          <a:solidFill>
            <a:schemeClr val="tx1"/>
          </a:solidFill>
        </a:ln>
        <a:scene3d>
          <a:camera prst="orthographicFront"/>
          <a:lightRig rig="harsh" dir="t"/>
        </a:scene3d>
        <a:sp3d z="-152400" extrusionH="63500" contourW="12700" prstMaterial="softEdge">
          <a:bevelT w="133350" h="25400" prst="relaxedInset"/>
          <a:bevelB w="88900" h="88900"/>
          <a:extrusionClr>
            <a:schemeClr val="bg2">
              <a:lumMod val="60000"/>
              <a:lumOff val="40000"/>
            </a:schemeClr>
          </a:extrusionClr>
          <a:contourClr>
            <a:schemeClr val="bg1">
              <a:lumMod val="75000"/>
            </a:schemeClr>
          </a:contourClr>
        </a:sp3d>
      </dgm:spPr>
      <dgm:t>
        <a:bodyPr/>
        <a:lstStyle/>
        <a:p>
          <a:pPr algn="ctr" rtl="0"/>
          <a:r>
            <a:rPr lang="en-US" dirty="0"/>
            <a:t>Legislature passed the Commonwealth Procurement Code - Act 57</a:t>
          </a:r>
        </a:p>
      </dgm:t>
    </dgm:pt>
    <dgm:pt modelId="{C2DB1F08-8C39-4884-A361-556A701B51B2}" type="parTrans" cxnId="{E7AD8473-A03B-48D1-B6E7-9FC4FC2B5AEA}">
      <dgm:prSet/>
      <dgm:spPr>
        <a:solidFill>
          <a:schemeClr val="accent1">
            <a:lumMod val="25000"/>
          </a:schemeClr>
        </a:solidFill>
        <a:ln>
          <a:solidFill>
            <a:srgbClr val="010441"/>
          </a:solidFill>
        </a:ln>
      </dgm:spPr>
      <dgm:t>
        <a:bodyPr/>
        <a:lstStyle/>
        <a:p>
          <a:endParaRPr lang="en-US"/>
        </a:p>
      </dgm:t>
    </dgm:pt>
    <dgm:pt modelId="{15E677BD-535A-467A-A280-78FE00F52CC8}" type="sibTrans" cxnId="{E7AD8473-A03B-48D1-B6E7-9FC4FC2B5AEA}">
      <dgm:prSet/>
      <dgm:spPr/>
      <dgm:t>
        <a:bodyPr/>
        <a:lstStyle/>
        <a:p>
          <a:endParaRPr lang="en-US"/>
        </a:p>
      </dgm:t>
    </dgm:pt>
    <dgm:pt modelId="{0EC75A01-BF7B-4325-BA08-0C641809A66B}">
      <dgm:prSet custT="1"/>
      <dgm:spPr>
        <a:solidFill>
          <a:srgbClr val="010441"/>
        </a:solidFill>
      </dgm:spPr>
      <dgm:t>
        <a:bodyPr/>
        <a:lstStyle/>
        <a:p>
          <a:pPr rtl="0"/>
          <a:r>
            <a:rPr lang="en-US" sz="3200" b="1" dirty="0"/>
            <a:t>2002</a:t>
          </a:r>
          <a:r>
            <a:rPr lang="en-US" sz="3200" dirty="0"/>
            <a:t> </a:t>
          </a:r>
        </a:p>
      </dgm:t>
    </dgm:pt>
    <dgm:pt modelId="{075D7E33-6690-464F-8C59-AD685CBC0E5D}" type="parTrans" cxnId="{22623255-41DC-45F7-98CA-3426E2833073}">
      <dgm:prSet/>
      <dgm:spPr/>
      <dgm:t>
        <a:bodyPr/>
        <a:lstStyle/>
        <a:p>
          <a:endParaRPr lang="en-US"/>
        </a:p>
      </dgm:t>
    </dgm:pt>
    <dgm:pt modelId="{3893C83F-A225-4338-9CDD-1BE77B6EB81C}" type="sibTrans" cxnId="{22623255-41DC-45F7-98CA-3426E2833073}">
      <dgm:prSet/>
      <dgm:spPr/>
      <dgm:t>
        <a:bodyPr/>
        <a:lstStyle/>
        <a:p>
          <a:endParaRPr lang="en-US"/>
        </a:p>
      </dgm:t>
    </dgm:pt>
    <dgm:pt modelId="{021D057C-9514-49A5-95DB-1F33E7342ADE}">
      <dgm:prSet/>
      <dgm:spPr>
        <a:ln>
          <a:solidFill>
            <a:schemeClr val="tx1"/>
          </a:solidFill>
        </a:ln>
        <a:scene3d>
          <a:camera prst="orthographicFront"/>
          <a:lightRig rig="harsh" dir="t"/>
        </a:scene3d>
        <a:sp3d z="-152400" extrusionH="63500" contourW="12700" prstMaterial="dkEdge">
          <a:bevelT w="133350" h="25400" prst="relaxedInset"/>
          <a:bevelB w="88900" h="88900"/>
          <a:extrusionClr>
            <a:schemeClr val="bg2">
              <a:lumMod val="40000"/>
              <a:lumOff val="60000"/>
            </a:schemeClr>
          </a:extrusionClr>
          <a:contourClr>
            <a:schemeClr val="bg1">
              <a:lumMod val="85000"/>
            </a:schemeClr>
          </a:contourClr>
        </a:sp3d>
      </dgm:spPr>
      <dgm:t>
        <a:bodyPr/>
        <a:lstStyle/>
        <a:p>
          <a:pPr rtl="0"/>
          <a:r>
            <a:rPr lang="en-US" dirty="0"/>
            <a:t>Legislature expanded the scope of eligible participants</a:t>
          </a:r>
        </a:p>
      </dgm:t>
    </dgm:pt>
    <dgm:pt modelId="{D224F73C-E88E-42B1-B4CF-3EF3BBBB2FD0}" type="parTrans" cxnId="{A8D8A1DB-D337-42B5-8757-A80F1A50A2FD}">
      <dgm:prSet/>
      <dgm:spPr>
        <a:ln>
          <a:solidFill>
            <a:srgbClr val="010441"/>
          </a:solidFill>
        </a:ln>
      </dgm:spPr>
      <dgm:t>
        <a:bodyPr/>
        <a:lstStyle/>
        <a:p>
          <a:endParaRPr lang="en-US"/>
        </a:p>
      </dgm:t>
    </dgm:pt>
    <dgm:pt modelId="{4CF23932-A0F5-4F38-9FBE-5D97112F1CFC}" type="sibTrans" cxnId="{A8D8A1DB-D337-42B5-8757-A80F1A50A2FD}">
      <dgm:prSet/>
      <dgm:spPr/>
      <dgm:t>
        <a:bodyPr/>
        <a:lstStyle/>
        <a:p>
          <a:endParaRPr lang="en-US"/>
        </a:p>
      </dgm:t>
    </dgm:pt>
    <dgm:pt modelId="{41F86ABB-3DC3-4D2A-A7DB-93F1516DA928}">
      <dgm:prSet custT="1"/>
      <dgm:spPr>
        <a:solidFill>
          <a:srgbClr val="010441"/>
        </a:solidFill>
      </dgm:spPr>
      <dgm:t>
        <a:bodyPr/>
        <a:lstStyle/>
        <a:p>
          <a:pPr rtl="0"/>
          <a:r>
            <a:rPr lang="en-US" sz="3200" b="1" dirty="0"/>
            <a:t>2004</a:t>
          </a:r>
          <a:r>
            <a:rPr lang="en-US" sz="3200" dirty="0"/>
            <a:t> </a:t>
          </a:r>
        </a:p>
      </dgm:t>
    </dgm:pt>
    <dgm:pt modelId="{783F00D0-40CB-416A-BEF5-439E5ED2792C}" type="parTrans" cxnId="{A04E5712-71CD-4EC1-BC64-9000DB0DA065}">
      <dgm:prSet/>
      <dgm:spPr/>
      <dgm:t>
        <a:bodyPr/>
        <a:lstStyle/>
        <a:p>
          <a:endParaRPr lang="en-US"/>
        </a:p>
      </dgm:t>
    </dgm:pt>
    <dgm:pt modelId="{6CA877FE-C060-488A-BD5B-DD11B661D744}" type="sibTrans" cxnId="{A04E5712-71CD-4EC1-BC64-9000DB0DA065}">
      <dgm:prSet/>
      <dgm:spPr/>
      <dgm:t>
        <a:bodyPr/>
        <a:lstStyle/>
        <a:p>
          <a:endParaRPr lang="en-US"/>
        </a:p>
      </dgm:t>
    </dgm:pt>
    <dgm:pt modelId="{B47B2060-5D56-4831-98C4-B4A0A20714E3}">
      <dgm:prSet/>
      <dgm:spPr>
        <a:ln>
          <a:solidFill>
            <a:schemeClr val="tx1"/>
          </a:solidFill>
        </a:ln>
        <a:scene3d>
          <a:camera prst="orthographicFront"/>
          <a:lightRig rig="harsh" dir="t"/>
        </a:scene3d>
        <a:sp3d z="-152400" extrusionH="63500" contourW="12700" prstMaterial="dkEdge">
          <a:bevelT w="133350" h="25400" prst="relaxedInset"/>
          <a:bevelB w="88900" h="88900"/>
          <a:extrusionClr>
            <a:schemeClr val="bg2">
              <a:lumMod val="40000"/>
              <a:lumOff val="60000"/>
            </a:schemeClr>
          </a:extrusionClr>
          <a:contourClr>
            <a:schemeClr val="bg1">
              <a:lumMod val="85000"/>
            </a:schemeClr>
          </a:contourClr>
        </a:sp3d>
      </dgm:spPr>
      <dgm:t>
        <a:bodyPr/>
        <a:lstStyle/>
        <a:p>
          <a:pPr rtl="0"/>
          <a:r>
            <a:rPr lang="en-US" dirty="0"/>
            <a:t>Legislature passed an amendment to the Procurement Code - Act 77 authorizing DGS to establish the COSTARS Program</a:t>
          </a:r>
        </a:p>
      </dgm:t>
    </dgm:pt>
    <dgm:pt modelId="{E3275099-8058-4200-ADAF-E5CC622BC595}" type="parTrans" cxnId="{70BAFFAC-8FAF-4E9B-A61C-9CB2F27DC7C3}">
      <dgm:prSet/>
      <dgm:spPr>
        <a:ln>
          <a:solidFill>
            <a:srgbClr val="010441"/>
          </a:solidFill>
        </a:ln>
      </dgm:spPr>
      <dgm:t>
        <a:bodyPr/>
        <a:lstStyle/>
        <a:p>
          <a:endParaRPr lang="en-US"/>
        </a:p>
      </dgm:t>
    </dgm:pt>
    <dgm:pt modelId="{0765EC20-BBF5-4CBA-9967-04F2063B8534}" type="sibTrans" cxnId="{70BAFFAC-8FAF-4E9B-A61C-9CB2F27DC7C3}">
      <dgm:prSet/>
      <dgm:spPr/>
      <dgm:t>
        <a:bodyPr/>
        <a:lstStyle/>
        <a:p>
          <a:endParaRPr lang="en-US"/>
        </a:p>
      </dgm:t>
    </dgm:pt>
    <dgm:pt modelId="{3624788A-1981-4700-A877-8520D19382FB}" type="pres">
      <dgm:prSet presAssocID="{C84A17A5-93E4-41A4-A7B9-C6E985CEFC6E}" presName="diagram" presStyleCnt="0">
        <dgm:presLayoutVars>
          <dgm:chPref val="1"/>
          <dgm:dir/>
          <dgm:animOne val="branch"/>
          <dgm:animLvl val="lvl"/>
          <dgm:resizeHandles/>
        </dgm:presLayoutVars>
      </dgm:prSet>
      <dgm:spPr/>
    </dgm:pt>
    <dgm:pt modelId="{26EBC038-2C25-4D88-AE2E-10B2CB73A6A4}" type="pres">
      <dgm:prSet presAssocID="{39216854-9464-456E-BE63-DFF55534B9B7}" presName="root" presStyleCnt="0"/>
      <dgm:spPr/>
    </dgm:pt>
    <dgm:pt modelId="{137BD706-9032-4F15-9099-CDF177452D7C}" type="pres">
      <dgm:prSet presAssocID="{39216854-9464-456E-BE63-DFF55534B9B7}" presName="rootComposite" presStyleCnt="0"/>
      <dgm:spPr/>
    </dgm:pt>
    <dgm:pt modelId="{ACDDDC0A-6C95-450E-A6DD-D8F19DA088D8}" type="pres">
      <dgm:prSet presAssocID="{39216854-9464-456E-BE63-DFF55534B9B7}" presName="rootText" presStyleLbl="node1" presStyleIdx="0" presStyleCnt="3" custScaleY="74537" custLinFactNeighborX="2884" custLinFactNeighborY="-869"/>
      <dgm:spPr/>
    </dgm:pt>
    <dgm:pt modelId="{09D74A74-30BC-4009-BA1E-660AC44C6EAE}" type="pres">
      <dgm:prSet presAssocID="{39216854-9464-456E-BE63-DFF55534B9B7}" presName="rootConnector" presStyleLbl="node1" presStyleIdx="0" presStyleCnt="3"/>
      <dgm:spPr/>
    </dgm:pt>
    <dgm:pt modelId="{C029CE56-F9AD-4B5B-AEE2-AC28C9215341}" type="pres">
      <dgm:prSet presAssocID="{39216854-9464-456E-BE63-DFF55534B9B7}" presName="childShape" presStyleCnt="0"/>
      <dgm:spPr/>
    </dgm:pt>
    <dgm:pt modelId="{CBDCF208-3F96-4FB1-AC05-914CC6D1BA36}" type="pres">
      <dgm:prSet presAssocID="{C2DB1F08-8C39-4884-A361-556A701B51B2}" presName="Name13" presStyleLbl="parChTrans1D2" presStyleIdx="0" presStyleCnt="3"/>
      <dgm:spPr/>
    </dgm:pt>
    <dgm:pt modelId="{CDC2D924-5CE4-408D-B484-6CBECF4B2E95}" type="pres">
      <dgm:prSet presAssocID="{07C23794-BF02-44DE-85A9-E79F76BF13AE}" presName="childText" presStyleLbl="bgAcc1" presStyleIdx="0" presStyleCnt="3" custScaleX="117220" custScaleY="192938">
        <dgm:presLayoutVars>
          <dgm:bulletEnabled val="1"/>
        </dgm:presLayoutVars>
      </dgm:prSet>
      <dgm:spPr/>
    </dgm:pt>
    <dgm:pt modelId="{577B001B-9870-4589-B782-C5404A7AD4EB}" type="pres">
      <dgm:prSet presAssocID="{0EC75A01-BF7B-4325-BA08-0C641809A66B}" presName="root" presStyleCnt="0"/>
      <dgm:spPr/>
    </dgm:pt>
    <dgm:pt modelId="{1BFC1AB7-D064-456E-942A-39CD078DF13A}" type="pres">
      <dgm:prSet presAssocID="{0EC75A01-BF7B-4325-BA08-0C641809A66B}" presName="rootComposite" presStyleCnt="0"/>
      <dgm:spPr/>
    </dgm:pt>
    <dgm:pt modelId="{BC391938-12DF-495D-BBB5-F2FCEB9FAD4A}" type="pres">
      <dgm:prSet presAssocID="{0EC75A01-BF7B-4325-BA08-0C641809A66B}" presName="rootText" presStyleLbl="node1" presStyleIdx="1" presStyleCnt="3" custScaleY="74768" custLinFactNeighborX="-2214" custLinFactNeighborY="-1167"/>
      <dgm:spPr/>
    </dgm:pt>
    <dgm:pt modelId="{52ACDDE4-37FD-4B96-B165-049609D7A20B}" type="pres">
      <dgm:prSet presAssocID="{0EC75A01-BF7B-4325-BA08-0C641809A66B}" presName="rootConnector" presStyleLbl="node1" presStyleIdx="1" presStyleCnt="3"/>
      <dgm:spPr/>
    </dgm:pt>
    <dgm:pt modelId="{B7B934FE-5173-43D3-B00B-46EA6AB4A06F}" type="pres">
      <dgm:prSet presAssocID="{0EC75A01-BF7B-4325-BA08-0C641809A66B}" presName="childShape" presStyleCnt="0"/>
      <dgm:spPr/>
    </dgm:pt>
    <dgm:pt modelId="{B4385E3B-6468-4E8B-B904-19B947D4FAB3}" type="pres">
      <dgm:prSet presAssocID="{D224F73C-E88E-42B1-B4CF-3EF3BBBB2FD0}" presName="Name13" presStyleLbl="parChTrans1D2" presStyleIdx="1" presStyleCnt="3"/>
      <dgm:spPr/>
    </dgm:pt>
    <dgm:pt modelId="{DC70A1D6-84D9-4971-AF37-1D0A0A656B2E}" type="pres">
      <dgm:prSet presAssocID="{021D057C-9514-49A5-95DB-1F33E7342ADE}" presName="childText" presStyleLbl="bgAcc1" presStyleIdx="1" presStyleCnt="3" custScaleX="116416" custScaleY="201592" custLinFactNeighborX="-48" custLinFactNeighborY="-5919">
        <dgm:presLayoutVars>
          <dgm:bulletEnabled val="1"/>
        </dgm:presLayoutVars>
      </dgm:prSet>
      <dgm:spPr/>
    </dgm:pt>
    <dgm:pt modelId="{0494A235-BCC8-4E73-9484-707BCA367133}" type="pres">
      <dgm:prSet presAssocID="{41F86ABB-3DC3-4D2A-A7DB-93F1516DA928}" presName="root" presStyleCnt="0"/>
      <dgm:spPr/>
    </dgm:pt>
    <dgm:pt modelId="{78D8CCC3-5452-475A-9359-2975BA3AF960}" type="pres">
      <dgm:prSet presAssocID="{41F86ABB-3DC3-4D2A-A7DB-93F1516DA928}" presName="rootComposite" presStyleCnt="0"/>
      <dgm:spPr/>
    </dgm:pt>
    <dgm:pt modelId="{1CD5B652-6FB8-4435-8D11-B0450C4D9FAD}" type="pres">
      <dgm:prSet presAssocID="{41F86ABB-3DC3-4D2A-A7DB-93F1516DA928}" presName="rootText" presStyleLbl="node1" presStyleIdx="2" presStyleCnt="3" custScaleX="99984" custScaleY="74537" custLinFactNeighborX="-4369" custLinFactNeighborY="-1167"/>
      <dgm:spPr/>
    </dgm:pt>
    <dgm:pt modelId="{421A6535-A138-49F1-BFA0-1AF38DA13B9A}" type="pres">
      <dgm:prSet presAssocID="{41F86ABB-3DC3-4D2A-A7DB-93F1516DA928}" presName="rootConnector" presStyleLbl="node1" presStyleIdx="2" presStyleCnt="3"/>
      <dgm:spPr/>
    </dgm:pt>
    <dgm:pt modelId="{25006CD1-BA3B-43CB-968B-167ED8D67219}" type="pres">
      <dgm:prSet presAssocID="{41F86ABB-3DC3-4D2A-A7DB-93F1516DA928}" presName="childShape" presStyleCnt="0"/>
      <dgm:spPr/>
    </dgm:pt>
    <dgm:pt modelId="{1363F3C7-748C-485D-B03D-19B4C12F3C66}" type="pres">
      <dgm:prSet presAssocID="{E3275099-8058-4200-ADAF-E5CC622BC595}" presName="Name13" presStyleLbl="parChTrans1D2" presStyleIdx="2" presStyleCnt="3"/>
      <dgm:spPr/>
    </dgm:pt>
    <dgm:pt modelId="{2DAE52F8-08D3-4D6B-A6E0-0590F4CD8B7B}" type="pres">
      <dgm:prSet presAssocID="{B47B2060-5D56-4831-98C4-B4A0A20714E3}" presName="childText" presStyleLbl="bgAcc1" presStyleIdx="2" presStyleCnt="3" custScaleX="121736" custScaleY="195801" custLinFactNeighborX="-7435" custLinFactNeighborY="-2434">
        <dgm:presLayoutVars>
          <dgm:bulletEnabled val="1"/>
        </dgm:presLayoutVars>
      </dgm:prSet>
      <dgm:spPr/>
    </dgm:pt>
  </dgm:ptLst>
  <dgm:cxnLst>
    <dgm:cxn modelId="{3E101203-9B01-46BA-9EC7-F766768D2B98}" type="presOf" srcId="{07C23794-BF02-44DE-85A9-E79F76BF13AE}" destId="{CDC2D924-5CE4-408D-B484-6CBECF4B2E95}" srcOrd="0" destOrd="0" presId="urn:microsoft.com/office/officeart/2005/8/layout/hierarchy3"/>
    <dgm:cxn modelId="{4503AC0C-9EF1-4DD4-ABFA-06118DBD3A84}" type="presOf" srcId="{021D057C-9514-49A5-95DB-1F33E7342ADE}" destId="{DC70A1D6-84D9-4971-AF37-1D0A0A656B2E}" srcOrd="0" destOrd="0" presId="urn:microsoft.com/office/officeart/2005/8/layout/hierarchy3"/>
    <dgm:cxn modelId="{A04E5712-71CD-4EC1-BC64-9000DB0DA065}" srcId="{C84A17A5-93E4-41A4-A7B9-C6E985CEFC6E}" destId="{41F86ABB-3DC3-4D2A-A7DB-93F1516DA928}" srcOrd="2" destOrd="0" parTransId="{783F00D0-40CB-416A-BEF5-439E5ED2792C}" sibTransId="{6CA877FE-C060-488A-BD5B-DD11B661D744}"/>
    <dgm:cxn modelId="{78193B2B-6C29-457B-96D8-17F3B43E4771}" type="presOf" srcId="{39216854-9464-456E-BE63-DFF55534B9B7}" destId="{09D74A74-30BC-4009-BA1E-660AC44C6EAE}" srcOrd="1" destOrd="0" presId="urn:microsoft.com/office/officeart/2005/8/layout/hierarchy3"/>
    <dgm:cxn modelId="{E25EC334-6699-4F62-B000-B081ABC7E516}" type="presOf" srcId="{B47B2060-5D56-4831-98C4-B4A0A20714E3}" destId="{2DAE52F8-08D3-4D6B-A6E0-0590F4CD8B7B}" srcOrd="0" destOrd="0" presId="urn:microsoft.com/office/officeart/2005/8/layout/hierarchy3"/>
    <dgm:cxn modelId="{43A1263D-1BCF-4359-9543-89EC11707D71}" type="presOf" srcId="{0EC75A01-BF7B-4325-BA08-0C641809A66B}" destId="{52ACDDE4-37FD-4B96-B165-049609D7A20B}" srcOrd="1" destOrd="0" presId="urn:microsoft.com/office/officeart/2005/8/layout/hierarchy3"/>
    <dgm:cxn modelId="{B753E862-C568-48D6-932E-77F87C5A8E9D}" type="presOf" srcId="{0EC75A01-BF7B-4325-BA08-0C641809A66B}" destId="{BC391938-12DF-495D-BBB5-F2FCEB9FAD4A}" srcOrd="0" destOrd="0" presId="urn:microsoft.com/office/officeart/2005/8/layout/hierarchy3"/>
    <dgm:cxn modelId="{48F16C6F-1E30-4109-A6C9-C2DE2590931A}" srcId="{C84A17A5-93E4-41A4-A7B9-C6E985CEFC6E}" destId="{39216854-9464-456E-BE63-DFF55534B9B7}" srcOrd="0" destOrd="0" parTransId="{B315012D-D682-4927-81C7-B27483796808}" sibTransId="{414846BB-13A4-4024-B75F-5B81EE86F441}"/>
    <dgm:cxn modelId="{E7AD8473-A03B-48D1-B6E7-9FC4FC2B5AEA}" srcId="{39216854-9464-456E-BE63-DFF55534B9B7}" destId="{07C23794-BF02-44DE-85A9-E79F76BF13AE}" srcOrd="0" destOrd="0" parTransId="{C2DB1F08-8C39-4884-A361-556A701B51B2}" sibTransId="{15E677BD-535A-467A-A280-78FE00F52CC8}"/>
    <dgm:cxn modelId="{22623255-41DC-45F7-98CA-3426E2833073}" srcId="{C84A17A5-93E4-41A4-A7B9-C6E985CEFC6E}" destId="{0EC75A01-BF7B-4325-BA08-0C641809A66B}" srcOrd="1" destOrd="0" parTransId="{075D7E33-6690-464F-8C59-AD685CBC0E5D}" sibTransId="{3893C83F-A225-4338-9CDD-1BE77B6EB81C}"/>
    <dgm:cxn modelId="{89CD1995-1ECA-4003-867F-FC5C1AA15947}" type="presOf" srcId="{C2DB1F08-8C39-4884-A361-556A701B51B2}" destId="{CBDCF208-3F96-4FB1-AC05-914CC6D1BA36}" srcOrd="0" destOrd="0" presId="urn:microsoft.com/office/officeart/2005/8/layout/hierarchy3"/>
    <dgm:cxn modelId="{5DFDF19F-01C0-4698-9A21-611ECFB0114A}" type="presOf" srcId="{E3275099-8058-4200-ADAF-E5CC622BC595}" destId="{1363F3C7-748C-485D-B03D-19B4C12F3C66}" srcOrd="0" destOrd="0" presId="urn:microsoft.com/office/officeart/2005/8/layout/hierarchy3"/>
    <dgm:cxn modelId="{70BAFFAC-8FAF-4E9B-A61C-9CB2F27DC7C3}" srcId="{41F86ABB-3DC3-4D2A-A7DB-93F1516DA928}" destId="{B47B2060-5D56-4831-98C4-B4A0A20714E3}" srcOrd="0" destOrd="0" parTransId="{E3275099-8058-4200-ADAF-E5CC622BC595}" sibTransId="{0765EC20-BBF5-4CBA-9967-04F2063B8534}"/>
    <dgm:cxn modelId="{F3D6BDB3-BBBA-4164-858C-A1C3C7B44AE6}" type="presOf" srcId="{39216854-9464-456E-BE63-DFF55534B9B7}" destId="{ACDDDC0A-6C95-450E-A6DD-D8F19DA088D8}" srcOrd="0" destOrd="0" presId="urn:microsoft.com/office/officeart/2005/8/layout/hierarchy3"/>
    <dgm:cxn modelId="{4EE983C1-70A0-4EB4-832C-AF233F634CDC}" type="presOf" srcId="{D224F73C-E88E-42B1-B4CF-3EF3BBBB2FD0}" destId="{B4385E3B-6468-4E8B-B904-19B947D4FAB3}" srcOrd="0" destOrd="0" presId="urn:microsoft.com/office/officeart/2005/8/layout/hierarchy3"/>
    <dgm:cxn modelId="{A8D8A1DB-D337-42B5-8757-A80F1A50A2FD}" srcId="{0EC75A01-BF7B-4325-BA08-0C641809A66B}" destId="{021D057C-9514-49A5-95DB-1F33E7342ADE}" srcOrd="0" destOrd="0" parTransId="{D224F73C-E88E-42B1-B4CF-3EF3BBBB2FD0}" sibTransId="{4CF23932-A0F5-4F38-9FBE-5D97112F1CFC}"/>
    <dgm:cxn modelId="{DB6789E3-5E0E-4FF4-828D-025E18FEA280}" type="presOf" srcId="{41F86ABB-3DC3-4D2A-A7DB-93F1516DA928}" destId="{421A6535-A138-49F1-BFA0-1AF38DA13B9A}" srcOrd="1" destOrd="0" presId="urn:microsoft.com/office/officeart/2005/8/layout/hierarchy3"/>
    <dgm:cxn modelId="{48D4E2EF-2EB3-4CF9-AAC2-4719368962AF}" type="presOf" srcId="{C84A17A5-93E4-41A4-A7B9-C6E985CEFC6E}" destId="{3624788A-1981-4700-A877-8520D19382FB}" srcOrd="0" destOrd="0" presId="urn:microsoft.com/office/officeart/2005/8/layout/hierarchy3"/>
    <dgm:cxn modelId="{10EB3EFC-7C63-4BF9-AF3F-5B2D1613D8FF}" type="presOf" srcId="{41F86ABB-3DC3-4D2A-A7DB-93F1516DA928}" destId="{1CD5B652-6FB8-4435-8D11-B0450C4D9FAD}" srcOrd="0" destOrd="0" presId="urn:microsoft.com/office/officeart/2005/8/layout/hierarchy3"/>
    <dgm:cxn modelId="{69139FB5-91D8-457B-909D-519F9D0962C3}" type="presParOf" srcId="{3624788A-1981-4700-A877-8520D19382FB}" destId="{26EBC038-2C25-4D88-AE2E-10B2CB73A6A4}" srcOrd="0" destOrd="0" presId="urn:microsoft.com/office/officeart/2005/8/layout/hierarchy3"/>
    <dgm:cxn modelId="{19AD66F4-74B1-4A70-BA3E-948780C624FC}" type="presParOf" srcId="{26EBC038-2C25-4D88-AE2E-10B2CB73A6A4}" destId="{137BD706-9032-4F15-9099-CDF177452D7C}" srcOrd="0" destOrd="0" presId="urn:microsoft.com/office/officeart/2005/8/layout/hierarchy3"/>
    <dgm:cxn modelId="{E7975A53-3BA7-4E57-8E1D-189E44895D93}" type="presParOf" srcId="{137BD706-9032-4F15-9099-CDF177452D7C}" destId="{ACDDDC0A-6C95-450E-A6DD-D8F19DA088D8}" srcOrd="0" destOrd="0" presId="urn:microsoft.com/office/officeart/2005/8/layout/hierarchy3"/>
    <dgm:cxn modelId="{E073ABBE-0652-47BC-9FD5-2FB237CBC9D3}" type="presParOf" srcId="{137BD706-9032-4F15-9099-CDF177452D7C}" destId="{09D74A74-30BC-4009-BA1E-660AC44C6EAE}" srcOrd="1" destOrd="0" presId="urn:microsoft.com/office/officeart/2005/8/layout/hierarchy3"/>
    <dgm:cxn modelId="{BF646DBA-7F7F-41CE-9503-DC2E6B80344D}" type="presParOf" srcId="{26EBC038-2C25-4D88-AE2E-10B2CB73A6A4}" destId="{C029CE56-F9AD-4B5B-AEE2-AC28C9215341}" srcOrd="1" destOrd="0" presId="urn:microsoft.com/office/officeart/2005/8/layout/hierarchy3"/>
    <dgm:cxn modelId="{DFCB8096-429F-41A1-B135-34FE42F3E019}" type="presParOf" srcId="{C029CE56-F9AD-4B5B-AEE2-AC28C9215341}" destId="{CBDCF208-3F96-4FB1-AC05-914CC6D1BA36}" srcOrd="0" destOrd="0" presId="urn:microsoft.com/office/officeart/2005/8/layout/hierarchy3"/>
    <dgm:cxn modelId="{DCAB1071-FF38-4BF0-A9C3-0FB98B5A60DF}" type="presParOf" srcId="{C029CE56-F9AD-4B5B-AEE2-AC28C9215341}" destId="{CDC2D924-5CE4-408D-B484-6CBECF4B2E95}" srcOrd="1" destOrd="0" presId="urn:microsoft.com/office/officeart/2005/8/layout/hierarchy3"/>
    <dgm:cxn modelId="{FDBE5F3D-009A-443E-B419-424A22A5A35B}" type="presParOf" srcId="{3624788A-1981-4700-A877-8520D19382FB}" destId="{577B001B-9870-4589-B782-C5404A7AD4EB}" srcOrd="1" destOrd="0" presId="urn:microsoft.com/office/officeart/2005/8/layout/hierarchy3"/>
    <dgm:cxn modelId="{DC8D305E-1D26-4B22-A546-B757E510B2BB}" type="presParOf" srcId="{577B001B-9870-4589-B782-C5404A7AD4EB}" destId="{1BFC1AB7-D064-456E-942A-39CD078DF13A}" srcOrd="0" destOrd="0" presId="urn:microsoft.com/office/officeart/2005/8/layout/hierarchy3"/>
    <dgm:cxn modelId="{56ACFD29-62AD-4550-AC4C-3F91A2B44C8B}" type="presParOf" srcId="{1BFC1AB7-D064-456E-942A-39CD078DF13A}" destId="{BC391938-12DF-495D-BBB5-F2FCEB9FAD4A}" srcOrd="0" destOrd="0" presId="urn:microsoft.com/office/officeart/2005/8/layout/hierarchy3"/>
    <dgm:cxn modelId="{6347B378-B0D4-41C0-BA5E-F0DA2DCC9078}" type="presParOf" srcId="{1BFC1AB7-D064-456E-942A-39CD078DF13A}" destId="{52ACDDE4-37FD-4B96-B165-049609D7A20B}" srcOrd="1" destOrd="0" presId="urn:microsoft.com/office/officeart/2005/8/layout/hierarchy3"/>
    <dgm:cxn modelId="{A21CFA81-BFE2-4453-82B4-448DF9278DDE}" type="presParOf" srcId="{577B001B-9870-4589-B782-C5404A7AD4EB}" destId="{B7B934FE-5173-43D3-B00B-46EA6AB4A06F}" srcOrd="1" destOrd="0" presId="urn:microsoft.com/office/officeart/2005/8/layout/hierarchy3"/>
    <dgm:cxn modelId="{2DE2C888-CAC2-4D8C-BA3A-FAA9AEA1BD03}" type="presParOf" srcId="{B7B934FE-5173-43D3-B00B-46EA6AB4A06F}" destId="{B4385E3B-6468-4E8B-B904-19B947D4FAB3}" srcOrd="0" destOrd="0" presId="urn:microsoft.com/office/officeart/2005/8/layout/hierarchy3"/>
    <dgm:cxn modelId="{DDDB4372-8B06-477F-8143-0FDC806D92CE}" type="presParOf" srcId="{B7B934FE-5173-43D3-B00B-46EA6AB4A06F}" destId="{DC70A1D6-84D9-4971-AF37-1D0A0A656B2E}" srcOrd="1" destOrd="0" presId="urn:microsoft.com/office/officeart/2005/8/layout/hierarchy3"/>
    <dgm:cxn modelId="{AC7F5B18-527E-4242-A33F-F410203EB849}" type="presParOf" srcId="{3624788A-1981-4700-A877-8520D19382FB}" destId="{0494A235-BCC8-4E73-9484-707BCA367133}" srcOrd="2" destOrd="0" presId="urn:microsoft.com/office/officeart/2005/8/layout/hierarchy3"/>
    <dgm:cxn modelId="{0651A987-CBD0-47E0-8ED2-61568877C19F}" type="presParOf" srcId="{0494A235-BCC8-4E73-9484-707BCA367133}" destId="{78D8CCC3-5452-475A-9359-2975BA3AF960}" srcOrd="0" destOrd="0" presId="urn:microsoft.com/office/officeart/2005/8/layout/hierarchy3"/>
    <dgm:cxn modelId="{4A6AE147-CD74-4E35-95EC-6F0A538EB6F7}" type="presParOf" srcId="{78D8CCC3-5452-475A-9359-2975BA3AF960}" destId="{1CD5B652-6FB8-4435-8D11-B0450C4D9FAD}" srcOrd="0" destOrd="0" presId="urn:microsoft.com/office/officeart/2005/8/layout/hierarchy3"/>
    <dgm:cxn modelId="{6A4BEBFB-20F3-46E7-A287-F03DED35D779}" type="presParOf" srcId="{78D8CCC3-5452-475A-9359-2975BA3AF960}" destId="{421A6535-A138-49F1-BFA0-1AF38DA13B9A}" srcOrd="1" destOrd="0" presId="urn:microsoft.com/office/officeart/2005/8/layout/hierarchy3"/>
    <dgm:cxn modelId="{92A1C7D0-044E-43BA-B328-60FBA9E87E6A}" type="presParOf" srcId="{0494A235-BCC8-4E73-9484-707BCA367133}" destId="{25006CD1-BA3B-43CB-968B-167ED8D67219}" srcOrd="1" destOrd="0" presId="urn:microsoft.com/office/officeart/2005/8/layout/hierarchy3"/>
    <dgm:cxn modelId="{B55CE30C-A913-4A53-8D67-4E7A3E70C7AC}" type="presParOf" srcId="{25006CD1-BA3B-43CB-968B-167ED8D67219}" destId="{1363F3C7-748C-485D-B03D-19B4C12F3C66}" srcOrd="0" destOrd="0" presId="urn:microsoft.com/office/officeart/2005/8/layout/hierarchy3"/>
    <dgm:cxn modelId="{DEE730F5-C0A0-433E-8BB7-DF2F64D9909C}" type="presParOf" srcId="{25006CD1-BA3B-43CB-968B-167ED8D67219}" destId="{2DAE52F8-08D3-4D6B-A6E0-0590F4CD8B7B}" srcOrd="1"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E1D2F-9924-4E8C-BDDD-2F019B1B9E93}" type="doc">
      <dgm:prSet loTypeId="urn:microsoft.com/office/officeart/2005/8/layout/chevron1" loCatId="process" qsTypeId="urn:microsoft.com/office/officeart/2005/8/quickstyle/3d2" qsCatId="3D" csTypeId="urn:microsoft.com/office/officeart/2005/8/colors/accent1_2" csCatId="accent1" phldr="1"/>
      <dgm:spPr/>
      <dgm:t>
        <a:bodyPr/>
        <a:lstStyle/>
        <a:p>
          <a:endParaRPr lang="en-US"/>
        </a:p>
      </dgm:t>
    </dgm:pt>
    <dgm:pt modelId="{D118F7C6-98BF-4EFE-AD64-81C3F28260A4}">
      <dgm:prSet custT="1"/>
      <dgm:spPr>
        <a:solidFill>
          <a:srgbClr val="010441"/>
        </a:solidFill>
      </dgm:spPr>
      <dgm:t>
        <a:bodyPr/>
        <a:lstStyle/>
        <a:p>
          <a:r>
            <a:rPr lang="en-US" sz="1800" b="1" dirty="0">
              <a:latin typeface="+mn-lt"/>
              <a:ea typeface="Verdana" panose="020B0604030504040204" pitchFamily="34" charset="0"/>
              <a:cs typeface="Arial" panose="020B0604020202020204" pitchFamily="34" charset="0"/>
            </a:rPr>
            <a:t>Below $11,300 </a:t>
          </a:r>
        </a:p>
      </dgm:t>
    </dgm:pt>
    <dgm:pt modelId="{BF599662-C3F1-4289-B143-15E676FE74C1}" type="parTrans" cxnId="{4F4AFF71-E335-4D16-935D-0299CC172832}">
      <dgm:prSet/>
      <dgm:spPr/>
      <dgm:t>
        <a:bodyPr/>
        <a:lstStyle/>
        <a:p>
          <a:endParaRPr lang="en-US"/>
        </a:p>
      </dgm:t>
    </dgm:pt>
    <dgm:pt modelId="{81E84A20-E432-40C7-B612-FAD861B8EB54}" type="sibTrans" cxnId="{4F4AFF71-E335-4D16-935D-0299CC172832}">
      <dgm:prSet/>
      <dgm:spPr/>
      <dgm:t>
        <a:bodyPr/>
        <a:lstStyle/>
        <a:p>
          <a:endParaRPr lang="en-US"/>
        </a:p>
      </dgm:t>
    </dgm:pt>
    <dgm:pt modelId="{06606B0B-FE1F-4CCB-8C60-69A6994FE4F4}">
      <dgm:prSet custT="1"/>
      <dgm:spPr>
        <a:solidFill>
          <a:srgbClr val="010441"/>
        </a:solidFill>
      </dgm:spPr>
      <dgm:t>
        <a:bodyPr anchor="ctr" anchorCtr="0"/>
        <a:lstStyle/>
        <a:p>
          <a:pPr>
            <a:lnSpc>
              <a:spcPct val="100000"/>
            </a:lnSpc>
            <a:spcAft>
              <a:spcPts val="0"/>
            </a:spcAft>
          </a:pPr>
          <a:r>
            <a:rPr lang="en-US" sz="1800" b="1" dirty="0">
              <a:latin typeface="+mn-lt"/>
              <a:ea typeface="Verdana" panose="020B0604030504040204" pitchFamily="34" charset="0"/>
              <a:cs typeface="Arial" panose="020B0604020202020204" pitchFamily="34" charset="0"/>
            </a:rPr>
            <a:t>Between $11,300 </a:t>
          </a:r>
        </a:p>
        <a:p>
          <a:pPr>
            <a:lnSpc>
              <a:spcPct val="100000"/>
            </a:lnSpc>
            <a:spcAft>
              <a:spcPts val="0"/>
            </a:spcAft>
          </a:pPr>
          <a:r>
            <a:rPr lang="en-US" sz="1800" b="1" dirty="0">
              <a:latin typeface="+mn-lt"/>
              <a:ea typeface="Verdana" panose="020B0604030504040204" pitchFamily="34" charset="0"/>
              <a:cs typeface="Arial" panose="020B0604020202020204" pitchFamily="34" charset="0"/>
            </a:rPr>
            <a:t>and $21,000 </a:t>
          </a:r>
        </a:p>
      </dgm:t>
    </dgm:pt>
    <dgm:pt modelId="{9E3F61E0-3FA2-4A6D-AB72-2D0B611D8514}" type="parTrans" cxnId="{ED2A85E7-E56D-4EA2-9091-7F935D2A2D40}">
      <dgm:prSet/>
      <dgm:spPr/>
      <dgm:t>
        <a:bodyPr/>
        <a:lstStyle/>
        <a:p>
          <a:endParaRPr lang="en-US"/>
        </a:p>
      </dgm:t>
    </dgm:pt>
    <dgm:pt modelId="{7CC50C39-01D0-42FF-A054-B87C707420C6}" type="sibTrans" cxnId="{ED2A85E7-E56D-4EA2-9091-7F935D2A2D40}">
      <dgm:prSet/>
      <dgm:spPr/>
      <dgm:t>
        <a:bodyPr/>
        <a:lstStyle/>
        <a:p>
          <a:endParaRPr lang="en-US"/>
        </a:p>
      </dgm:t>
    </dgm:pt>
    <dgm:pt modelId="{9F2E1299-DF78-4D41-B38B-D54195F73A83}">
      <dgm:prSet custT="1"/>
      <dgm:spPr>
        <a:solidFill>
          <a:srgbClr val="010441"/>
        </a:solidFill>
      </dgm:spPr>
      <dgm:t>
        <a:bodyPr/>
        <a:lstStyle/>
        <a:p>
          <a:r>
            <a:rPr lang="en-US" sz="1800" b="1" dirty="0">
              <a:latin typeface="+mn-lt"/>
              <a:ea typeface="Verdana" panose="020B0604030504040204" pitchFamily="34" charset="0"/>
              <a:cs typeface="Arial" panose="020B0604020202020204" pitchFamily="34" charset="0"/>
            </a:rPr>
            <a:t>More than $21,000  </a:t>
          </a:r>
        </a:p>
      </dgm:t>
    </dgm:pt>
    <dgm:pt modelId="{73B65107-6939-49FF-8520-B32E20B2402A}" type="parTrans" cxnId="{4F69F532-B065-46D9-B72B-9CDE24AC4BBC}">
      <dgm:prSet/>
      <dgm:spPr/>
      <dgm:t>
        <a:bodyPr/>
        <a:lstStyle/>
        <a:p>
          <a:endParaRPr lang="en-US"/>
        </a:p>
      </dgm:t>
    </dgm:pt>
    <dgm:pt modelId="{0D8B8E46-937A-42DD-8B84-9772367404FA}" type="sibTrans" cxnId="{4F69F532-B065-46D9-B72B-9CDE24AC4BBC}">
      <dgm:prSet/>
      <dgm:spPr/>
      <dgm:t>
        <a:bodyPr/>
        <a:lstStyle/>
        <a:p>
          <a:endParaRPr lang="en-US"/>
        </a:p>
      </dgm:t>
    </dgm:pt>
    <dgm:pt modelId="{F8623BD4-3668-4729-A244-E9E2B2B5F35D}">
      <dgm:prSet custT="1"/>
      <dgm:spPr>
        <a:solidFill>
          <a:schemeClr val="bg2">
            <a:lumMod val="60000"/>
            <a:lumOff val="40000"/>
            <a:alpha val="90000"/>
          </a:schemeClr>
        </a:solidFill>
      </dgm:spPr>
      <dgm:t>
        <a:bodyPr anchor="ctr"/>
        <a:lstStyle/>
        <a:p>
          <a:pPr algn="l"/>
          <a:endParaRPr lang="en-US" sz="1800" dirty="0"/>
        </a:p>
      </dgm:t>
    </dgm:pt>
    <dgm:pt modelId="{BF35C7D3-82D5-4A46-953C-70F6B3D74C74}" type="parTrans" cxnId="{FF564204-575E-4B26-8BDD-298912D2A01F}">
      <dgm:prSet/>
      <dgm:spPr/>
      <dgm:t>
        <a:bodyPr/>
        <a:lstStyle/>
        <a:p>
          <a:endParaRPr lang="en-US"/>
        </a:p>
      </dgm:t>
    </dgm:pt>
    <dgm:pt modelId="{EDA1FB22-294B-4F45-B666-F97E340AB8FB}" type="sibTrans" cxnId="{FF564204-575E-4B26-8BDD-298912D2A01F}">
      <dgm:prSet/>
      <dgm:spPr/>
      <dgm:t>
        <a:bodyPr/>
        <a:lstStyle/>
        <a:p>
          <a:endParaRPr lang="en-US"/>
        </a:p>
      </dgm:t>
    </dgm:pt>
    <dgm:pt modelId="{D2FFF847-693B-45D0-814C-482DD3C55003}">
      <dgm:prSet custT="1"/>
      <dgm:spPr>
        <a:solidFill>
          <a:schemeClr val="bg2">
            <a:lumMod val="60000"/>
            <a:lumOff val="40000"/>
            <a:alpha val="90000"/>
          </a:schemeClr>
        </a:solidFill>
      </dgm:spPr>
      <dgm:t>
        <a:bodyPr lIns="0" rIns="0" bIns="91440" anchor="ctr"/>
        <a:lstStyle/>
        <a:p>
          <a:pPr algn="l"/>
          <a:endParaRPr lang="en-US" sz="1800" dirty="0">
            <a:latin typeface="+mn-lt"/>
            <a:ea typeface="Verdana" panose="020B0604030504040204" pitchFamily="34" charset="0"/>
            <a:cs typeface="Arial" panose="020B0604020202020204" pitchFamily="34" charset="0"/>
          </a:endParaRPr>
        </a:p>
      </dgm:t>
    </dgm:pt>
    <dgm:pt modelId="{A496E120-F38D-4B34-9A7E-DDF276869184}" type="parTrans" cxnId="{88C2E516-FBCF-4BD1-BD17-43E043FCA19C}">
      <dgm:prSet/>
      <dgm:spPr/>
      <dgm:t>
        <a:bodyPr/>
        <a:lstStyle/>
        <a:p>
          <a:endParaRPr lang="en-US"/>
        </a:p>
      </dgm:t>
    </dgm:pt>
    <dgm:pt modelId="{26B11ECE-41F3-4AD7-8C07-EE9C1B2236F9}" type="sibTrans" cxnId="{88C2E516-FBCF-4BD1-BD17-43E043FCA19C}">
      <dgm:prSet/>
      <dgm:spPr/>
      <dgm:t>
        <a:bodyPr/>
        <a:lstStyle/>
        <a:p>
          <a:endParaRPr lang="en-US"/>
        </a:p>
      </dgm:t>
    </dgm:pt>
    <dgm:pt modelId="{C607361B-D6A5-4551-ABE8-A378901A434C}">
      <dgm:prSet custT="1"/>
      <dgm:spPr>
        <a:solidFill>
          <a:schemeClr val="bg2">
            <a:lumMod val="60000"/>
            <a:lumOff val="40000"/>
            <a:alpha val="90000"/>
          </a:schemeClr>
        </a:solidFill>
      </dgm:spPr>
      <dgm:t>
        <a:bodyPr anchor="ctr"/>
        <a:lstStyle/>
        <a:p>
          <a:pPr algn="l"/>
          <a:endParaRPr lang="en-US" sz="1800" dirty="0"/>
        </a:p>
      </dgm:t>
    </dgm:pt>
    <dgm:pt modelId="{A09A0E00-C345-4A42-A3F0-22430F8896AD}" type="parTrans" cxnId="{035426E7-3F82-4F67-A8AA-8365B2D0EBFB}">
      <dgm:prSet/>
      <dgm:spPr/>
      <dgm:t>
        <a:bodyPr/>
        <a:lstStyle/>
        <a:p>
          <a:endParaRPr lang="en-US"/>
        </a:p>
      </dgm:t>
    </dgm:pt>
    <dgm:pt modelId="{83DB8DD6-93A9-4325-AA4A-FD235AE7E40A}" type="sibTrans" cxnId="{035426E7-3F82-4F67-A8AA-8365B2D0EBFB}">
      <dgm:prSet/>
      <dgm:spPr/>
      <dgm:t>
        <a:bodyPr/>
        <a:lstStyle/>
        <a:p>
          <a:endParaRPr lang="en-US"/>
        </a:p>
      </dgm:t>
    </dgm:pt>
    <dgm:pt modelId="{2B550F01-2668-4EF1-ABEE-F8DD14833D2E}" type="pres">
      <dgm:prSet presAssocID="{9D9E1D2F-9924-4E8C-BDDD-2F019B1B9E93}" presName="Name0" presStyleCnt="0">
        <dgm:presLayoutVars>
          <dgm:dir/>
          <dgm:animLvl val="lvl"/>
          <dgm:resizeHandles val="exact"/>
        </dgm:presLayoutVars>
      </dgm:prSet>
      <dgm:spPr/>
    </dgm:pt>
    <dgm:pt modelId="{2E50EB78-AF34-4CCD-BF90-6E448CC9FD34}" type="pres">
      <dgm:prSet presAssocID="{D118F7C6-98BF-4EFE-AD64-81C3F28260A4}" presName="composite" presStyleCnt="0"/>
      <dgm:spPr/>
    </dgm:pt>
    <dgm:pt modelId="{6624832F-88C2-427D-99E9-DAEDC978555E}" type="pres">
      <dgm:prSet presAssocID="{D118F7C6-98BF-4EFE-AD64-81C3F28260A4}" presName="parTx" presStyleLbl="node1" presStyleIdx="0" presStyleCnt="3" custLinFactNeighborX="-112" custLinFactNeighborY="33071">
        <dgm:presLayoutVars>
          <dgm:chMax val="0"/>
          <dgm:chPref val="0"/>
          <dgm:bulletEnabled val="1"/>
        </dgm:presLayoutVars>
      </dgm:prSet>
      <dgm:spPr/>
    </dgm:pt>
    <dgm:pt modelId="{5E5EA10D-B73E-4BD8-BD8A-36581F04E533}" type="pres">
      <dgm:prSet presAssocID="{D118F7C6-98BF-4EFE-AD64-81C3F28260A4}" presName="desTx" presStyleLbl="revTx" presStyleIdx="0" presStyleCnt="3" custScaleX="126504" custLinFactNeighborX="850" custLinFactNeighborY="33662">
        <dgm:presLayoutVars>
          <dgm:bulletEnabled val="1"/>
        </dgm:presLayoutVars>
      </dgm:prSet>
      <dgm:spPr/>
    </dgm:pt>
    <dgm:pt modelId="{161B0756-ED9E-445E-8256-FD4113FD36E3}" type="pres">
      <dgm:prSet presAssocID="{81E84A20-E432-40C7-B612-FAD861B8EB54}" presName="space" presStyleCnt="0"/>
      <dgm:spPr/>
    </dgm:pt>
    <dgm:pt modelId="{860017C2-22DD-4D7A-B74E-05E724B87774}" type="pres">
      <dgm:prSet presAssocID="{06606B0B-FE1F-4CCB-8C60-69A6994FE4F4}" presName="composite" presStyleCnt="0"/>
      <dgm:spPr/>
    </dgm:pt>
    <dgm:pt modelId="{E65E9C81-FD45-41F9-8AA8-209464CA53E1}" type="pres">
      <dgm:prSet presAssocID="{06606B0B-FE1F-4CCB-8C60-69A6994FE4F4}" presName="parTx" presStyleLbl="node1" presStyleIdx="1" presStyleCnt="3" custScaleX="105415" custLinFactNeighborX="950" custLinFactNeighborY="32972">
        <dgm:presLayoutVars>
          <dgm:chMax val="0"/>
          <dgm:chPref val="0"/>
          <dgm:bulletEnabled val="1"/>
        </dgm:presLayoutVars>
      </dgm:prSet>
      <dgm:spPr/>
    </dgm:pt>
    <dgm:pt modelId="{84AA45FC-5409-46A8-94C9-44F79F72EABD}" type="pres">
      <dgm:prSet presAssocID="{06606B0B-FE1F-4CCB-8C60-69A6994FE4F4}" presName="desTx" presStyleLbl="revTx" presStyleIdx="1" presStyleCnt="3" custScaleX="115841" custLinFactNeighborX="7715" custLinFactNeighborY="33902">
        <dgm:presLayoutVars>
          <dgm:bulletEnabled val="1"/>
        </dgm:presLayoutVars>
      </dgm:prSet>
      <dgm:spPr/>
    </dgm:pt>
    <dgm:pt modelId="{FC4B6CF6-41AD-4203-A871-7130E610E96F}" type="pres">
      <dgm:prSet presAssocID="{7CC50C39-01D0-42FF-A054-B87C707420C6}" presName="space" presStyleCnt="0"/>
      <dgm:spPr/>
    </dgm:pt>
    <dgm:pt modelId="{BD6AFC36-12CC-44FB-A44C-9E2D355C60B6}" type="pres">
      <dgm:prSet presAssocID="{9F2E1299-DF78-4D41-B38B-D54195F73A83}" presName="composite" presStyleCnt="0"/>
      <dgm:spPr/>
    </dgm:pt>
    <dgm:pt modelId="{288BAD0E-F622-4836-8764-8CB30BAD8033}" type="pres">
      <dgm:prSet presAssocID="{9F2E1299-DF78-4D41-B38B-D54195F73A83}" presName="parTx" presStyleLbl="node1" presStyleIdx="2" presStyleCnt="3" custScaleX="99234" custScaleY="97615" custLinFactNeighborX="112" custLinFactNeighborY="33071">
        <dgm:presLayoutVars>
          <dgm:chMax val="0"/>
          <dgm:chPref val="0"/>
          <dgm:bulletEnabled val="1"/>
        </dgm:presLayoutVars>
      </dgm:prSet>
      <dgm:spPr/>
    </dgm:pt>
    <dgm:pt modelId="{6FCBA9B8-FA40-43CC-A29C-7E05AD304590}" type="pres">
      <dgm:prSet presAssocID="{9F2E1299-DF78-4D41-B38B-D54195F73A83}" presName="desTx" presStyleLbl="revTx" presStyleIdx="2" presStyleCnt="3" custScaleX="136018" custLinFactNeighborX="3545" custLinFactNeighborY="33662">
        <dgm:presLayoutVars>
          <dgm:bulletEnabled val="1"/>
        </dgm:presLayoutVars>
      </dgm:prSet>
      <dgm:spPr/>
    </dgm:pt>
  </dgm:ptLst>
  <dgm:cxnLst>
    <dgm:cxn modelId="{FF564204-575E-4B26-8BDD-298912D2A01F}" srcId="{D118F7C6-98BF-4EFE-AD64-81C3F28260A4}" destId="{F8623BD4-3668-4729-A244-E9E2B2B5F35D}" srcOrd="0" destOrd="0" parTransId="{BF35C7D3-82D5-4A46-953C-70F6B3D74C74}" sibTransId="{EDA1FB22-294B-4F45-B666-F97E340AB8FB}"/>
    <dgm:cxn modelId="{88C2E516-FBCF-4BD1-BD17-43E043FCA19C}" srcId="{9F2E1299-DF78-4D41-B38B-D54195F73A83}" destId="{D2FFF847-693B-45D0-814C-482DD3C55003}" srcOrd="0" destOrd="0" parTransId="{A496E120-F38D-4B34-9A7E-DDF276869184}" sibTransId="{26B11ECE-41F3-4AD7-8C07-EE9C1B2236F9}"/>
    <dgm:cxn modelId="{4F69F532-B065-46D9-B72B-9CDE24AC4BBC}" srcId="{9D9E1D2F-9924-4E8C-BDDD-2F019B1B9E93}" destId="{9F2E1299-DF78-4D41-B38B-D54195F73A83}" srcOrd="2" destOrd="0" parTransId="{73B65107-6939-49FF-8520-B32E20B2402A}" sibTransId="{0D8B8E46-937A-42DD-8B84-9772367404FA}"/>
    <dgm:cxn modelId="{D6BE2833-0A81-48A5-8A52-75516850DECA}" type="presOf" srcId="{9F2E1299-DF78-4D41-B38B-D54195F73A83}" destId="{288BAD0E-F622-4836-8764-8CB30BAD8033}" srcOrd="0" destOrd="0" presId="urn:microsoft.com/office/officeart/2005/8/layout/chevron1"/>
    <dgm:cxn modelId="{3F27EE3F-A93A-43D5-AC51-7EC127CC8596}" type="presOf" srcId="{9D9E1D2F-9924-4E8C-BDDD-2F019B1B9E93}" destId="{2B550F01-2668-4EF1-ABEE-F8DD14833D2E}" srcOrd="0" destOrd="0" presId="urn:microsoft.com/office/officeart/2005/8/layout/chevron1"/>
    <dgm:cxn modelId="{0680225D-6987-4A38-BE7A-30EB3607BFCB}" type="presOf" srcId="{06606B0B-FE1F-4CCB-8C60-69A6994FE4F4}" destId="{E65E9C81-FD45-41F9-8AA8-209464CA53E1}" srcOrd="0" destOrd="0" presId="urn:microsoft.com/office/officeart/2005/8/layout/chevron1"/>
    <dgm:cxn modelId="{4F4AFF71-E335-4D16-935D-0299CC172832}" srcId="{9D9E1D2F-9924-4E8C-BDDD-2F019B1B9E93}" destId="{D118F7C6-98BF-4EFE-AD64-81C3F28260A4}" srcOrd="0" destOrd="0" parTransId="{BF599662-C3F1-4289-B143-15E676FE74C1}" sibTransId="{81E84A20-E432-40C7-B612-FAD861B8EB54}"/>
    <dgm:cxn modelId="{1BDD9F80-7D41-4BB0-B714-6525B812C277}" type="presOf" srcId="{F8623BD4-3668-4729-A244-E9E2B2B5F35D}" destId="{5E5EA10D-B73E-4BD8-BD8A-36581F04E533}" srcOrd="0" destOrd="0" presId="urn:microsoft.com/office/officeart/2005/8/layout/chevron1"/>
    <dgm:cxn modelId="{3BC8FB91-DFB6-4622-ABD1-F27F11A8E49D}" type="presOf" srcId="{D118F7C6-98BF-4EFE-AD64-81C3F28260A4}" destId="{6624832F-88C2-427D-99E9-DAEDC978555E}" srcOrd="0" destOrd="0" presId="urn:microsoft.com/office/officeart/2005/8/layout/chevron1"/>
    <dgm:cxn modelId="{815AD9B3-7CA3-4EE7-ACC8-288A50DE14B0}" type="presOf" srcId="{C607361B-D6A5-4551-ABE8-A378901A434C}" destId="{84AA45FC-5409-46A8-94C9-44F79F72EABD}" srcOrd="0" destOrd="0" presId="urn:microsoft.com/office/officeart/2005/8/layout/chevron1"/>
    <dgm:cxn modelId="{C6995FD8-09B0-470C-A20D-8AC354CA6F92}" type="presOf" srcId="{D2FFF847-693B-45D0-814C-482DD3C55003}" destId="{6FCBA9B8-FA40-43CC-A29C-7E05AD304590}" srcOrd="0" destOrd="0" presId="urn:microsoft.com/office/officeart/2005/8/layout/chevron1"/>
    <dgm:cxn modelId="{035426E7-3F82-4F67-A8AA-8365B2D0EBFB}" srcId="{06606B0B-FE1F-4CCB-8C60-69A6994FE4F4}" destId="{C607361B-D6A5-4551-ABE8-A378901A434C}" srcOrd="0" destOrd="0" parTransId="{A09A0E00-C345-4A42-A3F0-22430F8896AD}" sibTransId="{83DB8DD6-93A9-4325-AA4A-FD235AE7E40A}"/>
    <dgm:cxn modelId="{ED2A85E7-E56D-4EA2-9091-7F935D2A2D40}" srcId="{9D9E1D2F-9924-4E8C-BDDD-2F019B1B9E93}" destId="{06606B0B-FE1F-4CCB-8C60-69A6994FE4F4}" srcOrd="1" destOrd="0" parTransId="{9E3F61E0-3FA2-4A6D-AB72-2D0B611D8514}" sibTransId="{7CC50C39-01D0-42FF-A054-B87C707420C6}"/>
    <dgm:cxn modelId="{A4576D63-559B-4563-AC41-5B74F6C78B46}" type="presParOf" srcId="{2B550F01-2668-4EF1-ABEE-F8DD14833D2E}" destId="{2E50EB78-AF34-4CCD-BF90-6E448CC9FD34}" srcOrd="0" destOrd="0" presId="urn:microsoft.com/office/officeart/2005/8/layout/chevron1"/>
    <dgm:cxn modelId="{2A8B95A3-B289-461C-8DE5-CC24EB936F2D}" type="presParOf" srcId="{2E50EB78-AF34-4CCD-BF90-6E448CC9FD34}" destId="{6624832F-88C2-427D-99E9-DAEDC978555E}" srcOrd="0" destOrd="0" presId="urn:microsoft.com/office/officeart/2005/8/layout/chevron1"/>
    <dgm:cxn modelId="{23F9288A-0ACF-4A42-8EB1-44DFD7BBF3EF}" type="presParOf" srcId="{2E50EB78-AF34-4CCD-BF90-6E448CC9FD34}" destId="{5E5EA10D-B73E-4BD8-BD8A-36581F04E533}" srcOrd="1" destOrd="0" presId="urn:microsoft.com/office/officeart/2005/8/layout/chevron1"/>
    <dgm:cxn modelId="{584AA565-1139-489E-912E-A6BE761F4675}" type="presParOf" srcId="{2B550F01-2668-4EF1-ABEE-F8DD14833D2E}" destId="{161B0756-ED9E-445E-8256-FD4113FD36E3}" srcOrd="1" destOrd="0" presId="urn:microsoft.com/office/officeart/2005/8/layout/chevron1"/>
    <dgm:cxn modelId="{BA1ADDCE-6F49-4B5E-8399-21549D5CD3F7}" type="presParOf" srcId="{2B550F01-2668-4EF1-ABEE-F8DD14833D2E}" destId="{860017C2-22DD-4D7A-B74E-05E724B87774}" srcOrd="2" destOrd="0" presId="urn:microsoft.com/office/officeart/2005/8/layout/chevron1"/>
    <dgm:cxn modelId="{72C76CEF-44FD-440A-8DA8-2816D5CAEA4F}" type="presParOf" srcId="{860017C2-22DD-4D7A-B74E-05E724B87774}" destId="{E65E9C81-FD45-41F9-8AA8-209464CA53E1}" srcOrd="0" destOrd="0" presId="urn:microsoft.com/office/officeart/2005/8/layout/chevron1"/>
    <dgm:cxn modelId="{F0122ED3-408C-4B8B-98B9-422B695939EE}" type="presParOf" srcId="{860017C2-22DD-4D7A-B74E-05E724B87774}" destId="{84AA45FC-5409-46A8-94C9-44F79F72EABD}" srcOrd="1" destOrd="0" presId="urn:microsoft.com/office/officeart/2005/8/layout/chevron1"/>
    <dgm:cxn modelId="{2DF61DE4-0535-416C-ADA2-E057D18B04EC}" type="presParOf" srcId="{2B550F01-2668-4EF1-ABEE-F8DD14833D2E}" destId="{FC4B6CF6-41AD-4203-A871-7130E610E96F}" srcOrd="3" destOrd="0" presId="urn:microsoft.com/office/officeart/2005/8/layout/chevron1"/>
    <dgm:cxn modelId="{3372A949-CEC0-43EA-94D5-4ECFF7084AB2}" type="presParOf" srcId="{2B550F01-2668-4EF1-ABEE-F8DD14833D2E}" destId="{BD6AFC36-12CC-44FB-A44C-9E2D355C60B6}" srcOrd="4" destOrd="0" presId="urn:microsoft.com/office/officeart/2005/8/layout/chevron1"/>
    <dgm:cxn modelId="{38FE3261-71E8-419E-9F47-E52A338B2FDF}" type="presParOf" srcId="{BD6AFC36-12CC-44FB-A44C-9E2D355C60B6}" destId="{288BAD0E-F622-4836-8764-8CB30BAD8033}" srcOrd="0" destOrd="0" presId="urn:microsoft.com/office/officeart/2005/8/layout/chevron1"/>
    <dgm:cxn modelId="{35523C7F-38B5-46F5-A603-3891583D4568}" type="presParOf" srcId="{BD6AFC36-12CC-44FB-A44C-9E2D355C60B6}" destId="{6FCBA9B8-FA40-43CC-A29C-7E05AD304590}"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2B6507-CF5E-4500-8A13-C4EFD6DCC567}" type="doc">
      <dgm:prSet loTypeId="urn:microsoft.com/office/officeart/2005/8/layout/hProcess9" loCatId="process" qsTypeId="urn:microsoft.com/office/officeart/2005/8/quickstyle/simple1" qsCatId="simple" csTypeId="urn:microsoft.com/office/officeart/2005/8/colors/accent1_2" csCatId="accent1" phldr="1"/>
      <dgm:spPr/>
    </dgm:pt>
    <dgm:pt modelId="{B959D39F-4859-4562-8B0B-13F3E8B7E432}">
      <dgm:prSet phldrT="[Text]"/>
      <dgm:spPr>
        <a:solidFill>
          <a:srgbClr val="FFC000"/>
        </a:solidFill>
      </dgm:spPr>
      <dgm:t>
        <a:bodyPr/>
        <a:lstStyle/>
        <a:p>
          <a:r>
            <a:rPr lang="en-US" dirty="0">
              <a:solidFill>
                <a:schemeClr val="tx1"/>
              </a:solidFill>
            </a:rPr>
            <a:t>Advertising</a:t>
          </a:r>
        </a:p>
        <a:p>
          <a:r>
            <a:rPr lang="en-US" dirty="0">
              <a:solidFill>
                <a:schemeClr val="tx1"/>
              </a:solidFill>
            </a:rPr>
            <a:t>Costs</a:t>
          </a:r>
        </a:p>
      </dgm:t>
    </dgm:pt>
    <dgm:pt modelId="{432977A5-B472-4FD8-A657-AE42A95215AF}" type="parTrans" cxnId="{9D01C22D-0266-42E1-8D7A-E804DB98F07C}">
      <dgm:prSet/>
      <dgm:spPr/>
      <dgm:t>
        <a:bodyPr/>
        <a:lstStyle/>
        <a:p>
          <a:endParaRPr lang="en-US"/>
        </a:p>
      </dgm:t>
    </dgm:pt>
    <dgm:pt modelId="{92C8AB7F-CEE4-4288-8CC0-D14D35D52F75}" type="sibTrans" cxnId="{9D01C22D-0266-42E1-8D7A-E804DB98F07C}">
      <dgm:prSet/>
      <dgm:spPr/>
      <dgm:t>
        <a:bodyPr/>
        <a:lstStyle/>
        <a:p>
          <a:endParaRPr lang="en-US"/>
        </a:p>
      </dgm:t>
    </dgm:pt>
    <dgm:pt modelId="{470E7150-2BF7-4B5B-AE6B-D027B90135E1}">
      <dgm:prSet phldrT="[Text]"/>
      <dgm:spPr>
        <a:solidFill>
          <a:srgbClr val="FFC000"/>
        </a:solidFill>
      </dgm:spPr>
      <dgm:t>
        <a:bodyPr/>
        <a:lstStyle/>
        <a:p>
          <a:r>
            <a:rPr lang="en-US" dirty="0">
              <a:solidFill>
                <a:schemeClr val="tx1"/>
              </a:solidFill>
            </a:rPr>
            <a:t>Administrative</a:t>
          </a:r>
        </a:p>
        <a:p>
          <a:r>
            <a:rPr lang="en-US" dirty="0">
              <a:solidFill>
                <a:schemeClr val="tx1"/>
              </a:solidFill>
            </a:rPr>
            <a:t>Costs</a:t>
          </a:r>
        </a:p>
      </dgm:t>
    </dgm:pt>
    <dgm:pt modelId="{7836EC6B-A91B-4512-8B55-BB096DF785CB}" type="parTrans" cxnId="{FD788429-C216-4D77-B37D-CD178E381BF9}">
      <dgm:prSet/>
      <dgm:spPr/>
      <dgm:t>
        <a:bodyPr/>
        <a:lstStyle/>
        <a:p>
          <a:endParaRPr lang="en-US"/>
        </a:p>
      </dgm:t>
    </dgm:pt>
    <dgm:pt modelId="{06BCA9C4-0550-457F-8018-F16A7A856737}" type="sibTrans" cxnId="{FD788429-C216-4D77-B37D-CD178E381BF9}">
      <dgm:prSet/>
      <dgm:spPr/>
      <dgm:t>
        <a:bodyPr/>
        <a:lstStyle/>
        <a:p>
          <a:endParaRPr lang="en-US"/>
        </a:p>
      </dgm:t>
    </dgm:pt>
    <dgm:pt modelId="{1D0AE3BB-84E7-452D-891F-38B461F54486}">
      <dgm:prSet phldrT="[Text]"/>
      <dgm:spPr>
        <a:solidFill>
          <a:srgbClr val="FFC000"/>
        </a:solidFill>
      </dgm:spPr>
      <dgm:t>
        <a:bodyPr/>
        <a:lstStyle/>
        <a:p>
          <a:r>
            <a:rPr lang="en-US" dirty="0">
              <a:solidFill>
                <a:schemeClr val="tx1"/>
              </a:solidFill>
            </a:rPr>
            <a:t>Attorney </a:t>
          </a:r>
        </a:p>
        <a:p>
          <a:r>
            <a:rPr lang="en-US" dirty="0">
              <a:solidFill>
                <a:schemeClr val="tx1"/>
              </a:solidFill>
            </a:rPr>
            <a:t>Fees</a:t>
          </a:r>
        </a:p>
      </dgm:t>
    </dgm:pt>
    <dgm:pt modelId="{279329F4-A365-425A-82C4-DF68E8910A4C}" type="parTrans" cxnId="{F3698459-8FA2-42AA-B66F-45C605A02B46}">
      <dgm:prSet/>
      <dgm:spPr/>
      <dgm:t>
        <a:bodyPr/>
        <a:lstStyle/>
        <a:p>
          <a:endParaRPr lang="en-US"/>
        </a:p>
      </dgm:t>
    </dgm:pt>
    <dgm:pt modelId="{DF1C73E9-6C6B-4341-90F3-BDCFA5E9990C}" type="sibTrans" cxnId="{F3698459-8FA2-42AA-B66F-45C605A02B46}">
      <dgm:prSet/>
      <dgm:spPr/>
      <dgm:t>
        <a:bodyPr/>
        <a:lstStyle/>
        <a:p>
          <a:endParaRPr lang="en-US"/>
        </a:p>
      </dgm:t>
    </dgm:pt>
    <dgm:pt modelId="{921329A3-F405-4A61-80F0-C5C06FEE6E0E}" type="pres">
      <dgm:prSet presAssocID="{052B6507-CF5E-4500-8A13-C4EFD6DCC567}" presName="CompostProcess" presStyleCnt="0">
        <dgm:presLayoutVars>
          <dgm:dir/>
          <dgm:resizeHandles val="exact"/>
        </dgm:presLayoutVars>
      </dgm:prSet>
      <dgm:spPr/>
    </dgm:pt>
    <dgm:pt modelId="{D83643F6-04C2-4F9F-B159-801E31222831}" type="pres">
      <dgm:prSet presAssocID="{052B6507-CF5E-4500-8A13-C4EFD6DCC567}" presName="arrow" presStyleLbl="bgShp" presStyleIdx="0" presStyleCnt="1" custLinFactNeighborY="625">
        <dgm:style>
          <a:lnRef idx="2">
            <a:schemeClr val="accent6">
              <a:shade val="50000"/>
            </a:schemeClr>
          </a:lnRef>
          <a:fillRef idx="1">
            <a:schemeClr val="accent6"/>
          </a:fillRef>
          <a:effectRef idx="0">
            <a:schemeClr val="accent6"/>
          </a:effectRef>
          <a:fontRef idx="minor">
            <a:schemeClr val="lt1"/>
          </a:fontRef>
        </dgm:style>
      </dgm:prSet>
      <dgm:spPr/>
    </dgm:pt>
    <dgm:pt modelId="{AAC6F1E2-78A9-428E-8888-43D2D5B9AFF6}" type="pres">
      <dgm:prSet presAssocID="{052B6507-CF5E-4500-8A13-C4EFD6DCC567}" presName="linearProcess" presStyleCnt="0"/>
      <dgm:spPr/>
    </dgm:pt>
    <dgm:pt modelId="{F0F4C55D-52C1-4829-94D6-35071B7486D9}" type="pres">
      <dgm:prSet presAssocID="{B959D39F-4859-4562-8B0B-13F3E8B7E432}" presName="textNode" presStyleLbl="node1" presStyleIdx="0" presStyleCnt="3">
        <dgm:presLayoutVars>
          <dgm:bulletEnabled val="1"/>
        </dgm:presLayoutVars>
      </dgm:prSet>
      <dgm:spPr/>
    </dgm:pt>
    <dgm:pt modelId="{797CBB86-BD37-419C-9514-4AA11A640A29}" type="pres">
      <dgm:prSet presAssocID="{92C8AB7F-CEE4-4288-8CC0-D14D35D52F75}" presName="sibTrans" presStyleCnt="0"/>
      <dgm:spPr/>
    </dgm:pt>
    <dgm:pt modelId="{B07687F8-3EC6-4BA6-A3FA-137353AEADD1}" type="pres">
      <dgm:prSet presAssocID="{470E7150-2BF7-4B5B-AE6B-D027B90135E1}" presName="textNode" presStyleLbl="node1" presStyleIdx="1" presStyleCnt="3">
        <dgm:presLayoutVars>
          <dgm:bulletEnabled val="1"/>
        </dgm:presLayoutVars>
      </dgm:prSet>
      <dgm:spPr/>
    </dgm:pt>
    <dgm:pt modelId="{EEF0F6D9-F638-447B-A530-6F2C133D09D2}" type="pres">
      <dgm:prSet presAssocID="{06BCA9C4-0550-457F-8018-F16A7A856737}" presName="sibTrans" presStyleCnt="0"/>
      <dgm:spPr/>
    </dgm:pt>
    <dgm:pt modelId="{C7605329-707C-466B-BF71-11A651DBB617}" type="pres">
      <dgm:prSet presAssocID="{1D0AE3BB-84E7-452D-891F-38B461F54486}" presName="textNode" presStyleLbl="node1" presStyleIdx="2" presStyleCnt="3">
        <dgm:presLayoutVars>
          <dgm:bulletEnabled val="1"/>
        </dgm:presLayoutVars>
      </dgm:prSet>
      <dgm:spPr/>
    </dgm:pt>
  </dgm:ptLst>
  <dgm:cxnLst>
    <dgm:cxn modelId="{FD2FF708-836D-4D3C-A930-7F40DB7F0140}" type="presOf" srcId="{470E7150-2BF7-4B5B-AE6B-D027B90135E1}" destId="{B07687F8-3EC6-4BA6-A3FA-137353AEADD1}" srcOrd="0" destOrd="0" presId="urn:microsoft.com/office/officeart/2005/8/layout/hProcess9"/>
    <dgm:cxn modelId="{FD788429-C216-4D77-B37D-CD178E381BF9}" srcId="{052B6507-CF5E-4500-8A13-C4EFD6DCC567}" destId="{470E7150-2BF7-4B5B-AE6B-D027B90135E1}" srcOrd="1" destOrd="0" parTransId="{7836EC6B-A91B-4512-8B55-BB096DF785CB}" sibTransId="{06BCA9C4-0550-457F-8018-F16A7A856737}"/>
    <dgm:cxn modelId="{9D01C22D-0266-42E1-8D7A-E804DB98F07C}" srcId="{052B6507-CF5E-4500-8A13-C4EFD6DCC567}" destId="{B959D39F-4859-4562-8B0B-13F3E8B7E432}" srcOrd="0" destOrd="0" parTransId="{432977A5-B472-4FD8-A657-AE42A95215AF}" sibTransId="{92C8AB7F-CEE4-4288-8CC0-D14D35D52F75}"/>
    <dgm:cxn modelId="{AA7BDF40-DE99-4AAA-B868-45C362BC94C9}" type="presOf" srcId="{B959D39F-4859-4562-8B0B-13F3E8B7E432}" destId="{F0F4C55D-52C1-4829-94D6-35071B7486D9}" srcOrd="0" destOrd="0" presId="urn:microsoft.com/office/officeart/2005/8/layout/hProcess9"/>
    <dgm:cxn modelId="{FC0F2F6A-6D75-491D-9B6A-2C6637DAD336}" type="presOf" srcId="{1D0AE3BB-84E7-452D-891F-38B461F54486}" destId="{C7605329-707C-466B-BF71-11A651DBB617}" srcOrd="0" destOrd="0" presId="urn:microsoft.com/office/officeart/2005/8/layout/hProcess9"/>
    <dgm:cxn modelId="{8AE63856-F8C6-4965-9DEB-15E52D348E02}" type="presOf" srcId="{052B6507-CF5E-4500-8A13-C4EFD6DCC567}" destId="{921329A3-F405-4A61-80F0-C5C06FEE6E0E}" srcOrd="0" destOrd="0" presId="urn:microsoft.com/office/officeart/2005/8/layout/hProcess9"/>
    <dgm:cxn modelId="{F3698459-8FA2-42AA-B66F-45C605A02B46}" srcId="{052B6507-CF5E-4500-8A13-C4EFD6DCC567}" destId="{1D0AE3BB-84E7-452D-891F-38B461F54486}" srcOrd="2" destOrd="0" parTransId="{279329F4-A365-425A-82C4-DF68E8910A4C}" sibTransId="{DF1C73E9-6C6B-4341-90F3-BDCFA5E9990C}"/>
    <dgm:cxn modelId="{6F3EE112-02B9-44DF-A236-C73BCBC57EB3}" type="presParOf" srcId="{921329A3-F405-4A61-80F0-C5C06FEE6E0E}" destId="{D83643F6-04C2-4F9F-B159-801E31222831}" srcOrd="0" destOrd="0" presId="urn:microsoft.com/office/officeart/2005/8/layout/hProcess9"/>
    <dgm:cxn modelId="{731BC2BC-1495-4546-B1E8-5C474B0DCA5C}" type="presParOf" srcId="{921329A3-F405-4A61-80F0-C5C06FEE6E0E}" destId="{AAC6F1E2-78A9-428E-8888-43D2D5B9AFF6}" srcOrd="1" destOrd="0" presId="urn:microsoft.com/office/officeart/2005/8/layout/hProcess9"/>
    <dgm:cxn modelId="{6F37F9FE-85B7-4BBC-87C7-916F06F4BEF7}" type="presParOf" srcId="{AAC6F1E2-78A9-428E-8888-43D2D5B9AFF6}" destId="{F0F4C55D-52C1-4829-94D6-35071B7486D9}" srcOrd="0" destOrd="0" presId="urn:microsoft.com/office/officeart/2005/8/layout/hProcess9"/>
    <dgm:cxn modelId="{B412C219-C1C8-492C-8F3F-B7CD4A31F212}" type="presParOf" srcId="{AAC6F1E2-78A9-428E-8888-43D2D5B9AFF6}" destId="{797CBB86-BD37-419C-9514-4AA11A640A29}" srcOrd="1" destOrd="0" presId="urn:microsoft.com/office/officeart/2005/8/layout/hProcess9"/>
    <dgm:cxn modelId="{277937C0-83FA-4929-9228-0C866A6C7FC8}" type="presParOf" srcId="{AAC6F1E2-78A9-428E-8888-43D2D5B9AFF6}" destId="{B07687F8-3EC6-4BA6-A3FA-137353AEADD1}" srcOrd="2" destOrd="0" presId="urn:microsoft.com/office/officeart/2005/8/layout/hProcess9"/>
    <dgm:cxn modelId="{85E05370-70D9-4B28-BAB7-AF21F7C05E07}" type="presParOf" srcId="{AAC6F1E2-78A9-428E-8888-43D2D5B9AFF6}" destId="{EEF0F6D9-F638-447B-A530-6F2C133D09D2}" srcOrd="3" destOrd="0" presId="urn:microsoft.com/office/officeart/2005/8/layout/hProcess9"/>
    <dgm:cxn modelId="{BA112B42-EDE2-4665-B5E1-3CDC9E49D08A}" type="presParOf" srcId="{AAC6F1E2-78A9-428E-8888-43D2D5B9AFF6}" destId="{C7605329-707C-466B-BF71-11A651DBB61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5C0F15-89C1-4CA2-BD29-222687DAAA16}" type="doc">
      <dgm:prSet loTypeId="urn:microsoft.com/office/officeart/2005/8/layout/vList3" loCatId="list" qsTypeId="urn:microsoft.com/office/officeart/2005/8/quickstyle/simple1" qsCatId="simple" csTypeId="urn:microsoft.com/office/officeart/2005/8/colors/colorful5" csCatId="colorful" phldr="1"/>
      <dgm:spPr/>
    </dgm:pt>
    <dgm:pt modelId="{0763B2E5-D948-4437-A155-C35D22A066E6}">
      <dgm:prSet phldrT="[Text]" custT="1"/>
      <dgm:spPr>
        <a:solidFill>
          <a:srgbClr val="99CCFF"/>
        </a:solidFill>
        <a:effectLst>
          <a:outerShdw blurRad="292100" dist="139700" dir="2700000" algn="ctr" rotWithShape="0">
            <a:srgbClr val="000000">
              <a:alpha val="65000"/>
            </a:srgbClr>
          </a:outerShdw>
        </a:effectLst>
      </dgm:spPr>
      <dgm:t>
        <a:bodyPr/>
        <a:lstStyle/>
        <a:p>
          <a:r>
            <a:rPr lang="en-US" sz="1800" b="1" dirty="0">
              <a:solidFill>
                <a:schemeClr val="bg1"/>
              </a:solidFill>
            </a:rPr>
            <a:t>Political subdivision, e.g., local municipalities,        school districts</a:t>
          </a:r>
        </a:p>
      </dgm:t>
    </dgm:pt>
    <dgm:pt modelId="{A7396466-98AF-40E5-9478-828E030FA6D6}" type="parTrans" cxnId="{78ED4EE6-4695-40E8-BC53-36C34960CCE0}">
      <dgm:prSet/>
      <dgm:spPr/>
      <dgm:t>
        <a:bodyPr/>
        <a:lstStyle/>
        <a:p>
          <a:endParaRPr lang="en-US" sz="2400" b="0">
            <a:solidFill>
              <a:schemeClr val="bg1"/>
            </a:solidFill>
          </a:endParaRPr>
        </a:p>
      </dgm:t>
    </dgm:pt>
    <dgm:pt modelId="{60A5AD04-B1FA-499C-9B99-4CA3266DA13A}" type="sibTrans" cxnId="{78ED4EE6-4695-40E8-BC53-36C34960CCE0}">
      <dgm:prSet/>
      <dgm:spPr/>
      <dgm:t>
        <a:bodyPr/>
        <a:lstStyle/>
        <a:p>
          <a:endParaRPr lang="en-US" sz="2400" b="0">
            <a:solidFill>
              <a:schemeClr val="bg1"/>
            </a:solidFill>
          </a:endParaRPr>
        </a:p>
      </dgm:t>
    </dgm:pt>
    <dgm:pt modelId="{E31DAD5E-60C9-438A-8CB1-B5FBD5EEAF3E}">
      <dgm:prSet phldrT="[Text]" custT="1"/>
      <dgm:spPr>
        <a:effectLst>
          <a:outerShdw blurRad="292100" dist="139700" dir="2700000" algn="ctr" rotWithShape="0">
            <a:srgbClr val="000000">
              <a:alpha val="65000"/>
            </a:srgbClr>
          </a:outerShdw>
        </a:effectLst>
      </dgm:spPr>
      <dgm:t>
        <a:bodyPr/>
        <a:lstStyle/>
        <a:p>
          <a:r>
            <a:rPr lang="en-US" sz="1800" b="1" dirty="0"/>
            <a:t>Tax-exempt nonprofit education or public health institution</a:t>
          </a:r>
        </a:p>
      </dgm:t>
    </dgm:pt>
    <dgm:pt modelId="{B0B2976A-23F6-4766-8AED-D15246838132}" type="parTrans" cxnId="{102F4874-3F0C-4ED8-84AE-FF8045B7E88D}">
      <dgm:prSet/>
      <dgm:spPr/>
      <dgm:t>
        <a:bodyPr/>
        <a:lstStyle/>
        <a:p>
          <a:endParaRPr lang="en-US" sz="2400" b="0">
            <a:solidFill>
              <a:schemeClr val="bg1"/>
            </a:solidFill>
          </a:endParaRPr>
        </a:p>
      </dgm:t>
    </dgm:pt>
    <dgm:pt modelId="{31BAEC50-34E2-4DE8-A3E5-316A1E0709F2}" type="sibTrans" cxnId="{102F4874-3F0C-4ED8-84AE-FF8045B7E88D}">
      <dgm:prSet/>
      <dgm:spPr/>
      <dgm:t>
        <a:bodyPr/>
        <a:lstStyle/>
        <a:p>
          <a:endParaRPr lang="en-US" sz="2400" b="0">
            <a:solidFill>
              <a:schemeClr val="bg1"/>
            </a:solidFill>
          </a:endParaRPr>
        </a:p>
      </dgm:t>
    </dgm:pt>
    <dgm:pt modelId="{70062976-CA48-4C78-A3E6-D38E1CF81BAD}">
      <dgm:prSet phldrT="[Text]" custT="1"/>
      <dgm:spPr>
        <a:effectLst>
          <a:outerShdw blurRad="292100" dist="139700" dir="2700000" algn="ctr" rotWithShape="0">
            <a:srgbClr val="000000">
              <a:alpha val="65000"/>
            </a:srgbClr>
          </a:outerShdw>
        </a:effectLst>
      </dgm:spPr>
      <dgm:t>
        <a:bodyPr/>
        <a:lstStyle/>
        <a:p>
          <a:r>
            <a:rPr lang="en-US" sz="1800" b="1" dirty="0"/>
            <a:t>Public authority</a:t>
          </a:r>
        </a:p>
      </dgm:t>
    </dgm:pt>
    <dgm:pt modelId="{89D87AAF-E278-4094-B3BD-2893A9539BC4}" type="parTrans" cxnId="{841B4212-403E-4326-9784-0A2CD7FDACDF}">
      <dgm:prSet/>
      <dgm:spPr/>
      <dgm:t>
        <a:bodyPr/>
        <a:lstStyle/>
        <a:p>
          <a:endParaRPr lang="en-US" sz="2400" b="0">
            <a:solidFill>
              <a:schemeClr val="bg1"/>
            </a:solidFill>
          </a:endParaRPr>
        </a:p>
      </dgm:t>
    </dgm:pt>
    <dgm:pt modelId="{50E6FC26-7217-4FB7-BC20-100B7FC6B0A7}" type="sibTrans" cxnId="{841B4212-403E-4326-9784-0A2CD7FDACDF}">
      <dgm:prSet/>
      <dgm:spPr/>
      <dgm:t>
        <a:bodyPr/>
        <a:lstStyle/>
        <a:p>
          <a:endParaRPr lang="en-US" sz="2400" b="0">
            <a:solidFill>
              <a:schemeClr val="bg1"/>
            </a:solidFill>
          </a:endParaRPr>
        </a:p>
      </dgm:t>
    </dgm:pt>
    <dgm:pt modelId="{186BEFD1-254B-40CD-AA41-D46CB8C2B3C6}">
      <dgm:prSet custT="1"/>
      <dgm:spPr>
        <a:effectLst>
          <a:outerShdw blurRad="292100" dist="139700" dir="2700000" algn="ctr" rotWithShape="0">
            <a:srgbClr val="000000">
              <a:alpha val="65000"/>
            </a:srgbClr>
          </a:outerShdw>
        </a:effectLst>
      </dgm:spPr>
      <dgm:t>
        <a:bodyPr/>
        <a:lstStyle/>
        <a:p>
          <a:r>
            <a:rPr lang="en-US" sz="1800" b="1" dirty="0"/>
            <a:t>Tax-exempt nonprofit fire, rescue,                          ambulance company</a:t>
          </a:r>
        </a:p>
      </dgm:t>
    </dgm:pt>
    <dgm:pt modelId="{C1EF6BCB-3982-41EA-B52C-07EE0BB0CB70}" type="parTrans" cxnId="{B3BA53C1-3097-47D2-8AE8-906F6678F60F}">
      <dgm:prSet/>
      <dgm:spPr/>
      <dgm:t>
        <a:bodyPr/>
        <a:lstStyle/>
        <a:p>
          <a:endParaRPr lang="en-US" sz="2400" b="0">
            <a:solidFill>
              <a:schemeClr val="bg1"/>
            </a:solidFill>
          </a:endParaRPr>
        </a:p>
      </dgm:t>
    </dgm:pt>
    <dgm:pt modelId="{EFAD151C-AD15-4DE6-8309-F9FF724743B3}" type="sibTrans" cxnId="{B3BA53C1-3097-47D2-8AE8-906F6678F60F}">
      <dgm:prSet/>
      <dgm:spPr/>
      <dgm:t>
        <a:bodyPr/>
        <a:lstStyle/>
        <a:p>
          <a:endParaRPr lang="en-US" sz="2400" b="0">
            <a:solidFill>
              <a:schemeClr val="bg1"/>
            </a:solidFill>
          </a:endParaRPr>
        </a:p>
      </dgm:t>
    </dgm:pt>
    <dgm:pt modelId="{63CBFC6C-1BD6-4DC2-8DFF-E5031CAB3AB6}">
      <dgm:prSet custT="1"/>
      <dgm:spPr>
        <a:effectLst>
          <a:outerShdw blurRad="292100" dist="139700" dir="2700000" algn="ctr" rotWithShape="0">
            <a:srgbClr val="000000">
              <a:alpha val="65000"/>
            </a:srgbClr>
          </a:outerShdw>
        </a:effectLst>
      </dgm:spPr>
      <dgm:t>
        <a:bodyPr/>
        <a:lstStyle/>
        <a:p>
          <a:r>
            <a:rPr lang="en-US" sz="1800" b="1" dirty="0"/>
            <a:t>And to the extent provided by the law, any other entity at expends public funds for the            procurement of supplies and services </a:t>
          </a:r>
        </a:p>
      </dgm:t>
    </dgm:pt>
    <dgm:pt modelId="{EE781F31-2FB1-4184-92C6-57BA96A0DBDE}" type="parTrans" cxnId="{DE1F7A38-9CA2-471A-992E-A0BA69B25374}">
      <dgm:prSet/>
      <dgm:spPr/>
      <dgm:t>
        <a:bodyPr/>
        <a:lstStyle/>
        <a:p>
          <a:endParaRPr lang="en-US" sz="2400" b="0">
            <a:solidFill>
              <a:schemeClr val="bg1"/>
            </a:solidFill>
          </a:endParaRPr>
        </a:p>
      </dgm:t>
    </dgm:pt>
    <dgm:pt modelId="{B753597B-4874-41EE-B54B-E8F83E450DE2}" type="sibTrans" cxnId="{DE1F7A38-9CA2-471A-992E-A0BA69B25374}">
      <dgm:prSet/>
      <dgm:spPr/>
      <dgm:t>
        <a:bodyPr/>
        <a:lstStyle/>
        <a:p>
          <a:endParaRPr lang="en-US" sz="2400" b="0">
            <a:solidFill>
              <a:schemeClr val="bg1"/>
            </a:solidFill>
          </a:endParaRPr>
        </a:p>
      </dgm:t>
    </dgm:pt>
    <dgm:pt modelId="{144E8C54-8C0A-44C7-99A2-67223092AA88}" type="pres">
      <dgm:prSet presAssocID="{F05C0F15-89C1-4CA2-BD29-222687DAAA16}" presName="linearFlow" presStyleCnt="0">
        <dgm:presLayoutVars>
          <dgm:dir/>
          <dgm:resizeHandles val="exact"/>
        </dgm:presLayoutVars>
      </dgm:prSet>
      <dgm:spPr/>
    </dgm:pt>
    <dgm:pt modelId="{90C1C078-9F03-4E0F-ADEB-7F2B26E4B467}" type="pres">
      <dgm:prSet presAssocID="{0763B2E5-D948-4437-A155-C35D22A066E6}" presName="composite" presStyleCnt="0"/>
      <dgm:spPr/>
    </dgm:pt>
    <dgm:pt modelId="{1184FDE9-9399-4B31-B624-21F303736424}" type="pres">
      <dgm:prSet presAssocID="{0763B2E5-D948-4437-A155-C35D22A066E6}" presName="imgShp" presStyleLbl="fgImgPlace1" presStyleIdx="0" presStyleCnt="5" custLinFactNeighborX="-90556" custLinFactNeighborY="-348"/>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nk"/>
        </a:ext>
      </dgm:extLst>
    </dgm:pt>
    <dgm:pt modelId="{3415913B-3100-4FE6-9744-88E4594F326F}" type="pres">
      <dgm:prSet presAssocID="{0763B2E5-D948-4437-A155-C35D22A066E6}" presName="txShp" presStyleLbl="node1" presStyleIdx="0" presStyleCnt="5" custScaleX="140809">
        <dgm:presLayoutVars>
          <dgm:bulletEnabled val="1"/>
        </dgm:presLayoutVars>
      </dgm:prSet>
      <dgm:spPr/>
    </dgm:pt>
    <dgm:pt modelId="{0CF379EA-80DC-44F3-BC5E-FB3C7DE74A01}" type="pres">
      <dgm:prSet presAssocID="{60A5AD04-B1FA-499C-9B99-4CA3266DA13A}" presName="spacing" presStyleCnt="0"/>
      <dgm:spPr/>
    </dgm:pt>
    <dgm:pt modelId="{DCBBE7D9-F8B5-488D-A0A0-C32686F0A12C}" type="pres">
      <dgm:prSet presAssocID="{E31DAD5E-60C9-438A-8CB1-B5FBD5EEAF3E}" presName="composite" presStyleCnt="0"/>
      <dgm:spPr/>
    </dgm:pt>
    <dgm:pt modelId="{DA4EE9F3-4383-464A-B7AA-0B3FC7F219EF}" type="pres">
      <dgm:prSet presAssocID="{E31DAD5E-60C9-438A-8CB1-B5FBD5EEAF3E}" presName="imgShp" presStyleLbl="fgImgPlace1" presStyleIdx="1" presStyleCnt="5" custLinFactNeighborX="-87210" custLinFactNeighborY="-303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assroom"/>
        </a:ext>
      </dgm:extLst>
    </dgm:pt>
    <dgm:pt modelId="{B6B73E89-F4BF-4425-8D8E-3463DE72BA03}" type="pres">
      <dgm:prSet presAssocID="{E31DAD5E-60C9-438A-8CB1-B5FBD5EEAF3E}" presName="txShp" presStyleLbl="node1" presStyleIdx="1" presStyleCnt="5" custScaleX="140349" custLinFactNeighborX="230">
        <dgm:presLayoutVars>
          <dgm:bulletEnabled val="1"/>
        </dgm:presLayoutVars>
      </dgm:prSet>
      <dgm:spPr/>
    </dgm:pt>
    <dgm:pt modelId="{9F596924-C411-4E77-85E3-BC665BD1AF96}" type="pres">
      <dgm:prSet presAssocID="{31BAEC50-34E2-4DE8-A3E5-316A1E0709F2}" presName="spacing" presStyleCnt="0"/>
      <dgm:spPr/>
    </dgm:pt>
    <dgm:pt modelId="{8F0F5B21-8D53-4B1D-A38B-38C01FEF4709}" type="pres">
      <dgm:prSet presAssocID="{70062976-CA48-4C78-A3E6-D38E1CF81BAD}" presName="composite" presStyleCnt="0"/>
      <dgm:spPr/>
    </dgm:pt>
    <dgm:pt modelId="{5578745E-AED7-4CC5-9F15-28A472286412}" type="pres">
      <dgm:prSet presAssocID="{70062976-CA48-4C78-A3E6-D38E1CF81BAD}" presName="imgShp" presStyleLbl="fgImgPlace1" presStyleIdx="2" presStyleCnt="5" custLinFactNeighborX="-77727" custLinFactNeighborY="-76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irplane"/>
        </a:ext>
      </dgm:extLst>
    </dgm:pt>
    <dgm:pt modelId="{F8267CD3-ED60-413A-9035-91D51A549BD1}" type="pres">
      <dgm:prSet presAssocID="{70062976-CA48-4C78-A3E6-D38E1CF81BAD}" presName="txShp" presStyleLbl="node1" presStyleIdx="2" presStyleCnt="5" custScaleX="139061" custLinFactNeighborX="874">
        <dgm:presLayoutVars>
          <dgm:bulletEnabled val="1"/>
        </dgm:presLayoutVars>
      </dgm:prSet>
      <dgm:spPr/>
    </dgm:pt>
    <dgm:pt modelId="{0A62ADE0-94DE-4924-9418-AFFEC6B58F27}" type="pres">
      <dgm:prSet presAssocID="{50E6FC26-7217-4FB7-BC20-100B7FC6B0A7}" presName="spacing" presStyleCnt="0"/>
      <dgm:spPr/>
    </dgm:pt>
    <dgm:pt modelId="{AC726672-AECE-4207-ABD2-E3A6EDBC50B6}" type="pres">
      <dgm:prSet presAssocID="{186BEFD1-254B-40CD-AA41-D46CB8C2B3C6}" presName="composite" presStyleCnt="0"/>
      <dgm:spPr/>
    </dgm:pt>
    <dgm:pt modelId="{43AC48C7-C0D4-4924-A69E-0E1CF7F732E8}" type="pres">
      <dgm:prSet presAssocID="{186BEFD1-254B-40CD-AA41-D46CB8C2B3C6}" presName="imgShp" presStyleLbl="fgImgPlace1" presStyleIdx="3" presStyleCnt="5" custLinFactNeighborX="-74381" custLinFactNeighborY="54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irefighter"/>
        </a:ext>
      </dgm:extLst>
    </dgm:pt>
    <dgm:pt modelId="{457C2236-57F4-4407-9749-513B274CD2D1}" type="pres">
      <dgm:prSet presAssocID="{186BEFD1-254B-40CD-AA41-D46CB8C2B3C6}" presName="txShp" presStyleLbl="node1" presStyleIdx="3" presStyleCnt="5" custScaleX="138659" custLinFactNeighborX="1075">
        <dgm:presLayoutVars>
          <dgm:bulletEnabled val="1"/>
        </dgm:presLayoutVars>
      </dgm:prSet>
      <dgm:spPr/>
    </dgm:pt>
    <dgm:pt modelId="{29733119-9148-4C7F-83F5-CBDC496665F8}" type="pres">
      <dgm:prSet presAssocID="{EFAD151C-AD15-4DE6-8309-F9FF724743B3}" presName="spacing" presStyleCnt="0"/>
      <dgm:spPr/>
    </dgm:pt>
    <dgm:pt modelId="{12AF24D2-A945-4D70-9B80-B677F0F3B611}" type="pres">
      <dgm:prSet presAssocID="{63CBFC6C-1BD6-4DC2-8DFF-E5031CAB3AB6}" presName="composite" presStyleCnt="0"/>
      <dgm:spPr/>
    </dgm:pt>
    <dgm:pt modelId="{0FF7CDFC-8C8E-404F-B349-4CEAAC61F1E5}" type="pres">
      <dgm:prSet presAssocID="{63CBFC6C-1BD6-4DC2-8DFF-E5031CAB3AB6}" presName="imgShp" presStyleLbl="fgImgPlace1" presStyleIdx="4" presStyleCnt="5" custLinFactNeighborX="-66410" custLinFactNeighborY="-1244"/>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oney"/>
        </a:ext>
      </dgm:extLst>
    </dgm:pt>
    <dgm:pt modelId="{25E12E44-D592-4EF0-B4C3-4966D84C75C7}" type="pres">
      <dgm:prSet presAssocID="{63CBFC6C-1BD6-4DC2-8DFF-E5031CAB3AB6}" presName="txShp" presStyleLbl="node1" presStyleIdx="4" presStyleCnt="5" custScaleX="137657" custScaleY="126331" custLinFactNeighborX="1576">
        <dgm:presLayoutVars>
          <dgm:bulletEnabled val="1"/>
        </dgm:presLayoutVars>
      </dgm:prSet>
      <dgm:spPr/>
    </dgm:pt>
  </dgm:ptLst>
  <dgm:cxnLst>
    <dgm:cxn modelId="{841B4212-403E-4326-9784-0A2CD7FDACDF}" srcId="{F05C0F15-89C1-4CA2-BD29-222687DAAA16}" destId="{70062976-CA48-4C78-A3E6-D38E1CF81BAD}" srcOrd="2" destOrd="0" parTransId="{89D87AAF-E278-4094-B3BD-2893A9539BC4}" sibTransId="{50E6FC26-7217-4FB7-BC20-100B7FC6B0A7}"/>
    <dgm:cxn modelId="{DE1F7A38-9CA2-471A-992E-A0BA69B25374}" srcId="{F05C0F15-89C1-4CA2-BD29-222687DAAA16}" destId="{63CBFC6C-1BD6-4DC2-8DFF-E5031CAB3AB6}" srcOrd="4" destOrd="0" parTransId="{EE781F31-2FB1-4184-92C6-57BA96A0DBDE}" sibTransId="{B753597B-4874-41EE-B54B-E8F83E450DE2}"/>
    <dgm:cxn modelId="{8BA99145-3385-40A0-AE66-9C156542A9E6}" type="presOf" srcId="{0763B2E5-D948-4437-A155-C35D22A066E6}" destId="{3415913B-3100-4FE6-9744-88E4594F326F}" srcOrd="0" destOrd="0" presId="urn:microsoft.com/office/officeart/2005/8/layout/vList3"/>
    <dgm:cxn modelId="{102F4874-3F0C-4ED8-84AE-FF8045B7E88D}" srcId="{F05C0F15-89C1-4CA2-BD29-222687DAAA16}" destId="{E31DAD5E-60C9-438A-8CB1-B5FBD5EEAF3E}" srcOrd="1" destOrd="0" parTransId="{B0B2976A-23F6-4766-8AED-D15246838132}" sibTransId="{31BAEC50-34E2-4DE8-A3E5-316A1E0709F2}"/>
    <dgm:cxn modelId="{53142F56-9E2F-45A7-BBAF-962376E74696}" type="presOf" srcId="{F05C0F15-89C1-4CA2-BD29-222687DAAA16}" destId="{144E8C54-8C0A-44C7-99A2-67223092AA88}" srcOrd="0" destOrd="0" presId="urn:microsoft.com/office/officeart/2005/8/layout/vList3"/>
    <dgm:cxn modelId="{8A614BC0-0CF5-441D-A6D2-1F549C23E6CC}" type="presOf" srcId="{E31DAD5E-60C9-438A-8CB1-B5FBD5EEAF3E}" destId="{B6B73E89-F4BF-4425-8D8E-3463DE72BA03}" srcOrd="0" destOrd="0" presId="urn:microsoft.com/office/officeart/2005/8/layout/vList3"/>
    <dgm:cxn modelId="{B3BA53C1-3097-47D2-8AE8-906F6678F60F}" srcId="{F05C0F15-89C1-4CA2-BD29-222687DAAA16}" destId="{186BEFD1-254B-40CD-AA41-D46CB8C2B3C6}" srcOrd="3" destOrd="0" parTransId="{C1EF6BCB-3982-41EA-B52C-07EE0BB0CB70}" sibTransId="{EFAD151C-AD15-4DE6-8309-F9FF724743B3}"/>
    <dgm:cxn modelId="{B394C0CA-BA92-454E-87F7-CF0CC2A676DC}" type="presOf" srcId="{63CBFC6C-1BD6-4DC2-8DFF-E5031CAB3AB6}" destId="{25E12E44-D592-4EF0-B4C3-4966D84C75C7}" srcOrd="0" destOrd="0" presId="urn:microsoft.com/office/officeart/2005/8/layout/vList3"/>
    <dgm:cxn modelId="{B968B6CE-C2EA-4EE5-AF5A-944681155153}" type="presOf" srcId="{186BEFD1-254B-40CD-AA41-D46CB8C2B3C6}" destId="{457C2236-57F4-4407-9749-513B274CD2D1}" srcOrd="0" destOrd="0" presId="urn:microsoft.com/office/officeart/2005/8/layout/vList3"/>
    <dgm:cxn modelId="{78ED4EE6-4695-40E8-BC53-36C34960CCE0}" srcId="{F05C0F15-89C1-4CA2-BD29-222687DAAA16}" destId="{0763B2E5-D948-4437-A155-C35D22A066E6}" srcOrd="0" destOrd="0" parTransId="{A7396466-98AF-40E5-9478-828E030FA6D6}" sibTransId="{60A5AD04-B1FA-499C-9B99-4CA3266DA13A}"/>
    <dgm:cxn modelId="{A3CDE0F7-C044-4EEF-A778-9BF7290E64D4}" type="presOf" srcId="{70062976-CA48-4C78-A3E6-D38E1CF81BAD}" destId="{F8267CD3-ED60-413A-9035-91D51A549BD1}" srcOrd="0" destOrd="0" presId="urn:microsoft.com/office/officeart/2005/8/layout/vList3"/>
    <dgm:cxn modelId="{662F196B-A2C8-41B5-912F-CB8DECC59AAE}" type="presParOf" srcId="{144E8C54-8C0A-44C7-99A2-67223092AA88}" destId="{90C1C078-9F03-4E0F-ADEB-7F2B26E4B467}" srcOrd="0" destOrd="0" presId="urn:microsoft.com/office/officeart/2005/8/layout/vList3"/>
    <dgm:cxn modelId="{BC977AF5-6860-4234-97AB-BCF35E480208}" type="presParOf" srcId="{90C1C078-9F03-4E0F-ADEB-7F2B26E4B467}" destId="{1184FDE9-9399-4B31-B624-21F303736424}" srcOrd="0" destOrd="0" presId="urn:microsoft.com/office/officeart/2005/8/layout/vList3"/>
    <dgm:cxn modelId="{FE31D4B8-6A02-4879-854A-9A29DE781B7A}" type="presParOf" srcId="{90C1C078-9F03-4E0F-ADEB-7F2B26E4B467}" destId="{3415913B-3100-4FE6-9744-88E4594F326F}" srcOrd="1" destOrd="0" presId="urn:microsoft.com/office/officeart/2005/8/layout/vList3"/>
    <dgm:cxn modelId="{2D7F1920-CAE2-49A9-8D48-346E37EE06B4}" type="presParOf" srcId="{144E8C54-8C0A-44C7-99A2-67223092AA88}" destId="{0CF379EA-80DC-44F3-BC5E-FB3C7DE74A01}" srcOrd="1" destOrd="0" presId="urn:microsoft.com/office/officeart/2005/8/layout/vList3"/>
    <dgm:cxn modelId="{C1B03961-0F3F-48C3-9812-CB0DE2B83101}" type="presParOf" srcId="{144E8C54-8C0A-44C7-99A2-67223092AA88}" destId="{DCBBE7D9-F8B5-488D-A0A0-C32686F0A12C}" srcOrd="2" destOrd="0" presId="urn:microsoft.com/office/officeart/2005/8/layout/vList3"/>
    <dgm:cxn modelId="{367A710B-1562-4E44-A023-DD02C879DB6F}" type="presParOf" srcId="{DCBBE7D9-F8B5-488D-A0A0-C32686F0A12C}" destId="{DA4EE9F3-4383-464A-B7AA-0B3FC7F219EF}" srcOrd="0" destOrd="0" presId="urn:microsoft.com/office/officeart/2005/8/layout/vList3"/>
    <dgm:cxn modelId="{FA7C72BF-6178-449E-A0BB-874E00EE40C6}" type="presParOf" srcId="{DCBBE7D9-F8B5-488D-A0A0-C32686F0A12C}" destId="{B6B73E89-F4BF-4425-8D8E-3463DE72BA03}" srcOrd="1" destOrd="0" presId="urn:microsoft.com/office/officeart/2005/8/layout/vList3"/>
    <dgm:cxn modelId="{FBA35A11-F1AC-456A-A627-93E7C0A01E41}" type="presParOf" srcId="{144E8C54-8C0A-44C7-99A2-67223092AA88}" destId="{9F596924-C411-4E77-85E3-BC665BD1AF96}" srcOrd="3" destOrd="0" presId="urn:microsoft.com/office/officeart/2005/8/layout/vList3"/>
    <dgm:cxn modelId="{0A3B30AD-242A-41DF-8A35-C5AC15B55E55}" type="presParOf" srcId="{144E8C54-8C0A-44C7-99A2-67223092AA88}" destId="{8F0F5B21-8D53-4B1D-A38B-38C01FEF4709}" srcOrd="4" destOrd="0" presId="urn:microsoft.com/office/officeart/2005/8/layout/vList3"/>
    <dgm:cxn modelId="{FACD104F-EBA1-4680-9907-A3771D70A8C2}" type="presParOf" srcId="{8F0F5B21-8D53-4B1D-A38B-38C01FEF4709}" destId="{5578745E-AED7-4CC5-9F15-28A472286412}" srcOrd="0" destOrd="0" presId="urn:microsoft.com/office/officeart/2005/8/layout/vList3"/>
    <dgm:cxn modelId="{0BCF2324-E708-480A-B63C-DFB6749E0FA5}" type="presParOf" srcId="{8F0F5B21-8D53-4B1D-A38B-38C01FEF4709}" destId="{F8267CD3-ED60-413A-9035-91D51A549BD1}" srcOrd="1" destOrd="0" presId="urn:microsoft.com/office/officeart/2005/8/layout/vList3"/>
    <dgm:cxn modelId="{84FE6719-D875-40A7-9BA7-94104825B204}" type="presParOf" srcId="{144E8C54-8C0A-44C7-99A2-67223092AA88}" destId="{0A62ADE0-94DE-4924-9418-AFFEC6B58F27}" srcOrd="5" destOrd="0" presId="urn:microsoft.com/office/officeart/2005/8/layout/vList3"/>
    <dgm:cxn modelId="{B303F502-8C82-4C75-8CCA-6F2958B7FA9D}" type="presParOf" srcId="{144E8C54-8C0A-44C7-99A2-67223092AA88}" destId="{AC726672-AECE-4207-ABD2-E3A6EDBC50B6}" srcOrd="6" destOrd="0" presId="urn:microsoft.com/office/officeart/2005/8/layout/vList3"/>
    <dgm:cxn modelId="{37DA5872-5933-4C39-B778-03856EAEA316}" type="presParOf" srcId="{AC726672-AECE-4207-ABD2-E3A6EDBC50B6}" destId="{43AC48C7-C0D4-4924-A69E-0E1CF7F732E8}" srcOrd="0" destOrd="0" presId="urn:microsoft.com/office/officeart/2005/8/layout/vList3"/>
    <dgm:cxn modelId="{06FC3C02-4CB1-4861-AD82-48C8BFDFBAC5}" type="presParOf" srcId="{AC726672-AECE-4207-ABD2-E3A6EDBC50B6}" destId="{457C2236-57F4-4407-9749-513B274CD2D1}" srcOrd="1" destOrd="0" presId="urn:microsoft.com/office/officeart/2005/8/layout/vList3"/>
    <dgm:cxn modelId="{B312B871-310A-4149-A0DD-189ADFFDB9BE}" type="presParOf" srcId="{144E8C54-8C0A-44C7-99A2-67223092AA88}" destId="{29733119-9148-4C7F-83F5-CBDC496665F8}" srcOrd="7" destOrd="0" presId="urn:microsoft.com/office/officeart/2005/8/layout/vList3"/>
    <dgm:cxn modelId="{8561B2ED-BC32-46F4-9666-A16C2D6105D3}" type="presParOf" srcId="{144E8C54-8C0A-44C7-99A2-67223092AA88}" destId="{12AF24D2-A945-4D70-9B80-B677F0F3B611}" srcOrd="8" destOrd="0" presId="urn:microsoft.com/office/officeart/2005/8/layout/vList3"/>
    <dgm:cxn modelId="{FEF55E28-4E46-4780-BD70-6DCF759A3092}" type="presParOf" srcId="{12AF24D2-A945-4D70-9B80-B677F0F3B611}" destId="{0FF7CDFC-8C8E-404F-B349-4CEAAC61F1E5}" srcOrd="0" destOrd="0" presId="urn:microsoft.com/office/officeart/2005/8/layout/vList3"/>
    <dgm:cxn modelId="{8E07F346-C6B3-4CE1-9116-78E982779F31}" type="presParOf" srcId="{12AF24D2-A945-4D70-9B80-B677F0F3B611}" destId="{25E12E44-D592-4EF0-B4C3-4966D84C75C7}" srcOrd="1" destOrd="0" presId="urn:microsoft.com/office/officeart/2005/8/layout/vList3"/>
  </dgm:cxnLst>
  <dgm:bg>
    <a:effectLst>
      <a:outerShdw blurRad="292100" dist="139700" dir="2700000" algn="ctr" rotWithShape="0">
        <a:srgbClr val="000000">
          <a:alpha val="65000"/>
        </a:srgb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1B108A-7218-4B87-9B0B-DC9F9132639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62A24CB6-27BA-4526-A056-46D22E3455FB}">
      <dgm:prSet phldrT="[Text]" custT="1"/>
      <dgm:spPr>
        <a:solidFill>
          <a:srgbClr val="FFC000"/>
        </a:solidFill>
      </dgm:spPr>
      <dgm:t>
        <a:bodyPr/>
        <a:lstStyle/>
        <a:p>
          <a:pPr>
            <a:lnSpc>
              <a:spcPct val="100000"/>
            </a:lnSpc>
            <a:spcAft>
              <a:spcPts val="0"/>
            </a:spcAft>
          </a:pPr>
          <a:r>
            <a:rPr lang="en-US" sz="2000" dirty="0">
              <a:solidFill>
                <a:srgbClr val="2A578D"/>
              </a:solidFill>
              <a:latin typeface="Arial Black" panose="020B0A04020102020204" pitchFamily="34" charset="0"/>
            </a:rPr>
            <a:t>Helpful </a:t>
          </a:r>
        </a:p>
        <a:p>
          <a:pPr>
            <a:lnSpc>
              <a:spcPct val="100000"/>
            </a:lnSpc>
            <a:spcAft>
              <a:spcPts val="0"/>
            </a:spcAft>
          </a:pPr>
          <a:r>
            <a:rPr lang="en-US" sz="2000" dirty="0">
              <a:solidFill>
                <a:srgbClr val="2A578D"/>
              </a:solidFill>
              <a:latin typeface="Arial Black" panose="020B0A04020102020204" pitchFamily="34" charset="0"/>
            </a:rPr>
            <a:t>Docs</a:t>
          </a:r>
        </a:p>
      </dgm:t>
    </dgm:pt>
    <dgm:pt modelId="{16DEE199-47EA-43C8-BF19-6858132E9F51}" type="parTrans" cxnId="{F5A102CB-079B-46A4-818E-779C7D2B8933}">
      <dgm:prSet/>
      <dgm:spPr/>
      <dgm:t>
        <a:bodyPr/>
        <a:lstStyle/>
        <a:p>
          <a:endParaRPr lang="en-US"/>
        </a:p>
      </dgm:t>
    </dgm:pt>
    <dgm:pt modelId="{A7F89A84-87DF-448E-9A5C-0228F4DA6AC7}" type="sibTrans" cxnId="{F5A102CB-079B-46A4-818E-779C7D2B8933}">
      <dgm:prSet/>
      <dgm:spPr/>
      <dgm:t>
        <a:bodyPr/>
        <a:lstStyle/>
        <a:p>
          <a:endParaRPr lang="en-US"/>
        </a:p>
      </dgm:t>
    </dgm:pt>
    <dgm:pt modelId="{D3A21162-7CD3-4987-9911-27D69108B4A1}">
      <dgm:prSet phldrT="[Text]" custT="1"/>
      <dgm:spPr>
        <a:solidFill>
          <a:srgbClr val="2A578D"/>
        </a:solidFill>
        <a:ln>
          <a:solidFill>
            <a:schemeClr val="bg1"/>
          </a:solidFill>
        </a:ln>
      </dgm:spPr>
      <dgm:t>
        <a:bodyPr/>
        <a:lstStyle/>
        <a:p>
          <a:r>
            <a:rPr lang="en-US" sz="1800" dirty="0">
              <a:latin typeface="Arial" panose="020B0604020202020204" pitchFamily="34" charset="0"/>
              <a:cs typeface="Arial" panose="020B0604020202020204" pitchFamily="34" charset="0"/>
            </a:rPr>
            <a:t>Members’ Quote Kit</a:t>
          </a:r>
        </a:p>
      </dgm:t>
    </dgm:pt>
    <dgm:pt modelId="{C6505C08-ED31-4AB1-A9DC-A1205A0D6C1B}" type="parTrans" cxnId="{54026EF2-4989-487F-ACA9-64747F7F9394}">
      <dgm:prSet/>
      <dgm:spPr/>
      <dgm:t>
        <a:bodyPr/>
        <a:lstStyle/>
        <a:p>
          <a:endParaRPr lang="en-US"/>
        </a:p>
      </dgm:t>
    </dgm:pt>
    <dgm:pt modelId="{01E380A8-DA4E-4A8A-BEBC-5CA2A98329DF}" type="sibTrans" cxnId="{54026EF2-4989-487F-ACA9-64747F7F9394}">
      <dgm:prSet/>
      <dgm:spPr/>
      <dgm:t>
        <a:bodyPr/>
        <a:lstStyle/>
        <a:p>
          <a:endParaRPr lang="en-US"/>
        </a:p>
      </dgm:t>
    </dgm:pt>
    <dgm:pt modelId="{2155CDEF-B43D-4025-92D1-73824F4A5513}">
      <dgm:prSet phldrT="[Text]" custT="1"/>
      <dgm:spPr>
        <a:solidFill>
          <a:srgbClr val="2A578D"/>
        </a:solidFill>
      </dgm:spPr>
      <dgm:t>
        <a:bodyPr/>
        <a:lstStyle/>
        <a:p>
          <a:r>
            <a:rPr lang="en-US" sz="1800" dirty="0">
              <a:latin typeface="Arial" panose="020B0604020202020204" pitchFamily="34" charset="0"/>
              <a:cs typeface="Arial" panose="020B0604020202020204" pitchFamily="34" charset="0"/>
            </a:rPr>
            <a:t>Guide to COSTARS Contracts </a:t>
          </a:r>
        </a:p>
      </dgm:t>
    </dgm:pt>
    <dgm:pt modelId="{60E635CB-B984-4A7C-9E3B-84B79AD1B6E8}" type="parTrans" cxnId="{1A2EB382-C8B9-41ED-9B8D-A3F7144A8C57}">
      <dgm:prSet/>
      <dgm:spPr/>
      <dgm:t>
        <a:bodyPr/>
        <a:lstStyle/>
        <a:p>
          <a:endParaRPr lang="en-US"/>
        </a:p>
      </dgm:t>
    </dgm:pt>
    <dgm:pt modelId="{55D1571E-482B-4A6D-90A6-EC84AF00C5CA}" type="sibTrans" cxnId="{1A2EB382-C8B9-41ED-9B8D-A3F7144A8C57}">
      <dgm:prSet/>
      <dgm:spPr/>
      <dgm:t>
        <a:bodyPr/>
        <a:lstStyle/>
        <a:p>
          <a:endParaRPr lang="en-US"/>
        </a:p>
      </dgm:t>
    </dgm:pt>
    <dgm:pt modelId="{BF6E04F1-4689-40DB-883D-EE97313EA1BA}">
      <dgm:prSet phldrT="[Text]" custT="1"/>
      <dgm:spPr>
        <a:solidFill>
          <a:srgbClr val="FFC000"/>
        </a:solidFill>
      </dgm:spPr>
      <dgm:t>
        <a:bodyPr/>
        <a:lstStyle/>
        <a:p>
          <a:r>
            <a:rPr lang="en-US" sz="2000" dirty="0">
              <a:solidFill>
                <a:srgbClr val="2A578D"/>
              </a:solidFill>
              <a:latin typeface="Arial Black" panose="020B0A04020102020204" pitchFamily="34" charset="0"/>
            </a:rPr>
            <a:t>Education</a:t>
          </a:r>
          <a:endParaRPr lang="en-US" sz="1700" dirty="0">
            <a:latin typeface="Arial Black" panose="020B0A04020102020204" pitchFamily="34" charset="0"/>
            <a:cs typeface="Arial" panose="020B0604020202020204" pitchFamily="34" charset="0"/>
          </a:endParaRPr>
        </a:p>
      </dgm:t>
    </dgm:pt>
    <dgm:pt modelId="{4498F5D3-78C6-4DB5-9CD0-55099D7F983B}" type="parTrans" cxnId="{5B5F8428-52B4-40BC-AB91-E84ACBF3CEF6}">
      <dgm:prSet/>
      <dgm:spPr/>
      <dgm:t>
        <a:bodyPr/>
        <a:lstStyle/>
        <a:p>
          <a:endParaRPr lang="en-US"/>
        </a:p>
      </dgm:t>
    </dgm:pt>
    <dgm:pt modelId="{D1AE8B3D-7A88-4CD0-B382-5264B812BEF1}" type="sibTrans" cxnId="{5B5F8428-52B4-40BC-AB91-E84ACBF3CEF6}">
      <dgm:prSet/>
      <dgm:spPr/>
      <dgm:t>
        <a:bodyPr/>
        <a:lstStyle/>
        <a:p>
          <a:endParaRPr lang="en-US"/>
        </a:p>
      </dgm:t>
    </dgm:pt>
    <dgm:pt modelId="{2E8F5A15-99CB-44B9-8378-52EE1EBBE507}">
      <dgm:prSet phldrT="[Text]" custT="1"/>
      <dgm:spPr>
        <a:solidFill>
          <a:srgbClr val="2A578D"/>
        </a:solidFill>
      </dgm:spPr>
      <dgm:t>
        <a:bodyPr/>
        <a:lstStyle/>
        <a:p>
          <a:r>
            <a:rPr lang="en-US" sz="1800" dirty="0">
              <a:latin typeface="Arial" panose="020B0604020202020204" pitchFamily="34" charset="0"/>
              <a:cs typeface="Arial" panose="020B0604020202020204" pitchFamily="34" charset="0"/>
            </a:rPr>
            <a:t>Online Trainings &amp; Guides</a:t>
          </a:r>
        </a:p>
      </dgm:t>
    </dgm:pt>
    <dgm:pt modelId="{7B504B7A-AE19-402E-BE15-91D504911D42}" type="parTrans" cxnId="{EA4A686F-1A88-4BFE-A8ED-0238B29FE690}">
      <dgm:prSet/>
      <dgm:spPr/>
      <dgm:t>
        <a:bodyPr/>
        <a:lstStyle/>
        <a:p>
          <a:endParaRPr lang="en-US"/>
        </a:p>
      </dgm:t>
    </dgm:pt>
    <dgm:pt modelId="{E58DC071-36C4-4E45-A3F1-B6B6AA9D59A4}" type="sibTrans" cxnId="{EA4A686F-1A88-4BFE-A8ED-0238B29FE690}">
      <dgm:prSet/>
      <dgm:spPr/>
      <dgm:t>
        <a:bodyPr/>
        <a:lstStyle/>
        <a:p>
          <a:endParaRPr lang="en-US"/>
        </a:p>
      </dgm:t>
    </dgm:pt>
    <dgm:pt modelId="{D0EB616B-C6A9-4427-B782-2A861962B37E}">
      <dgm:prSet phldrT="[Text]" custT="1"/>
      <dgm:spPr>
        <a:solidFill>
          <a:srgbClr val="2A578D"/>
        </a:solidFill>
      </dgm:spPr>
      <dgm:t>
        <a:bodyPr/>
        <a:lstStyle/>
        <a:p>
          <a:r>
            <a:rPr lang="en-US" sz="1800" dirty="0">
              <a:latin typeface="Arial" panose="020B0604020202020204" pitchFamily="34" charset="0"/>
              <a:cs typeface="Arial" panose="020B0604020202020204" pitchFamily="34" charset="0"/>
            </a:rPr>
            <a:t>Webinars</a:t>
          </a:r>
          <a:endParaRPr lang="en-US" sz="1300" dirty="0">
            <a:latin typeface="Arial" panose="020B0604020202020204" pitchFamily="34" charset="0"/>
            <a:cs typeface="Arial" panose="020B0604020202020204" pitchFamily="34" charset="0"/>
          </a:endParaRPr>
        </a:p>
      </dgm:t>
    </dgm:pt>
    <dgm:pt modelId="{E741CF4D-5863-4DA7-8F65-907CEBFBA9BC}" type="parTrans" cxnId="{81560571-5796-4B8C-91D6-29B4F74E60D5}">
      <dgm:prSet/>
      <dgm:spPr/>
      <dgm:t>
        <a:bodyPr/>
        <a:lstStyle/>
        <a:p>
          <a:endParaRPr lang="en-US"/>
        </a:p>
      </dgm:t>
    </dgm:pt>
    <dgm:pt modelId="{D19B97E4-CE18-46BA-8F94-284A6A19472B}" type="sibTrans" cxnId="{81560571-5796-4B8C-91D6-29B4F74E60D5}">
      <dgm:prSet/>
      <dgm:spPr/>
      <dgm:t>
        <a:bodyPr/>
        <a:lstStyle/>
        <a:p>
          <a:endParaRPr lang="en-US"/>
        </a:p>
      </dgm:t>
    </dgm:pt>
    <dgm:pt modelId="{A2F00128-7CE7-4A78-BCC5-6502515C6D4B}">
      <dgm:prSet phldrT="[Text]" custT="1"/>
      <dgm:spPr>
        <a:solidFill>
          <a:srgbClr val="2A578D"/>
        </a:solidFill>
      </dgm:spPr>
      <dgm:t>
        <a:bodyPr/>
        <a:lstStyle/>
        <a:p>
          <a:r>
            <a:rPr lang="en-US" sz="1800" dirty="0">
              <a:latin typeface="Arial" panose="020B0604020202020204" pitchFamily="34" charset="0"/>
              <a:cs typeface="Arial" panose="020B0604020202020204" pitchFamily="34" charset="0"/>
            </a:rPr>
            <a:t>Newsflash, Quarterly Newsletters</a:t>
          </a:r>
        </a:p>
      </dgm:t>
    </dgm:pt>
    <dgm:pt modelId="{58D01004-EBE0-4EC0-B7A7-91CD9E0EED22}" type="parTrans" cxnId="{BA054263-A223-4E17-9250-CCE109AFB7D5}">
      <dgm:prSet/>
      <dgm:spPr/>
      <dgm:t>
        <a:bodyPr/>
        <a:lstStyle/>
        <a:p>
          <a:endParaRPr lang="en-US"/>
        </a:p>
      </dgm:t>
    </dgm:pt>
    <dgm:pt modelId="{7028D6B2-57EF-4B4A-8AD4-2B3255659423}" type="sibTrans" cxnId="{BA054263-A223-4E17-9250-CCE109AFB7D5}">
      <dgm:prSet/>
      <dgm:spPr/>
      <dgm:t>
        <a:bodyPr/>
        <a:lstStyle/>
        <a:p>
          <a:endParaRPr lang="en-US"/>
        </a:p>
      </dgm:t>
    </dgm:pt>
    <dgm:pt modelId="{835B131A-113F-47E7-80DE-C5D583524FAE}">
      <dgm:prSet phldrT="[Text]" custT="1"/>
      <dgm:spPr>
        <a:solidFill>
          <a:srgbClr val="2A578D"/>
        </a:solidFill>
      </dgm:spPr>
      <dgm:t>
        <a:bodyPr/>
        <a:lstStyle/>
        <a:p>
          <a:r>
            <a:rPr lang="en-US" sz="1800" dirty="0">
              <a:latin typeface="Arial" panose="020B0604020202020204" pitchFamily="34" charset="0"/>
              <a:cs typeface="Arial" panose="020B0604020202020204" pitchFamily="34" charset="0"/>
            </a:rPr>
            <a:t>Email Alerts &amp; Surveys</a:t>
          </a:r>
        </a:p>
      </dgm:t>
    </dgm:pt>
    <dgm:pt modelId="{6A5EB697-229D-4061-A532-23F7482021CF}" type="parTrans" cxnId="{6E455F90-1BCF-4DFE-AC68-90D41C51CFF0}">
      <dgm:prSet/>
      <dgm:spPr/>
      <dgm:t>
        <a:bodyPr/>
        <a:lstStyle/>
        <a:p>
          <a:endParaRPr lang="en-US"/>
        </a:p>
      </dgm:t>
    </dgm:pt>
    <dgm:pt modelId="{E7771553-B761-4360-8450-B4936E07BDD7}" type="sibTrans" cxnId="{6E455F90-1BCF-4DFE-AC68-90D41C51CFF0}">
      <dgm:prSet/>
      <dgm:spPr/>
      <dgm:t>
        <a:bodyPr/>
        <a:lstStyle/>
        <a:p>
          <a:endParaRPr lang="en-US"/>
        </a:p>
      </dgm:t>
    </dgm:pt>
    <dgm:pt modelId="{C65364AE-E7A3-493B-84DC-155B77F96B06}">
      <dgm:prSet phldrT="[Text]" custT="1"/>
      <dgm:spPr>
        <a:solidFill>
          <a:srgbClr val="2A578D"/>
        </a:solidFill>
      </dgm:spPr>
      <dgm:t>
        <a:bodyPr/>
        <a:lstStyle/>
        <a:p>
          <a:r>
            <a:rPr lang="en-US" sz="1800" dirty="0">
              <a:latin typeface="Arial" panose="020B0604020202020204" pitchFamily="34" charset="0"/>
              <a:cs typeface="Arial" panose="020B0604020202020204" pitchFamily="34" charset="0"/>
            </a:rPr>
            <a:t>FAQ’s</a:t>
          </a:r>
        </a:p>
      </dgm:t>
    </dgm:pt>
    <dgm:pt modelId="{B34CC618-CC30-4235-B4B2-F8463F1DD6FE}" type="parTrans" cxnId="{454980C5-102D-4C35-AD6D-816D5F5AD2B0}">
      <dgm:prSet/>
      <dgm:spPr/>
      <dgm:t>
        <a:bodyPr/>
        <a:lstStyle/>
        <a:p>
          <a:endParaRPr lang="en-US"/>
        </a:p>
      </dgm:t>
    </dgm:pt>
    <dgm:pt modelId="{323DE2FE-B815-4583-9E1F-11A006C395E5}" type="sibTrans" cxnId="{454980C5-102D-4C35-AD6D-816D5F5AD2B0}">
      <dgm:prSet/>
      <dgm:spPr/>
      <dgm:t>
        <a:bodyPr/>
        <a:lstStyle/>
        <a:p>
          <a:endParaRPr lang="en-US"/>
        </a:p>
      </dgm:t>
    </dgm:pt>
    <dgm:pt modelId="{CAE20030-02AA-4153-9550-5E208C5D0459}">
      <dgm:prSet phldrT="[Text]" custT="1"/>
      <dgm:spPr>
        <a:solidFill>
          <a:srgbClr val="2A578D"/>
        </a:solidFill>
      </dgm:spPr>
      <dgm:t>
        <a:bodyPr/>
        <a:lstStyle/>
        <a:p>
          <a:r>
            <a:rPr lang="en-US" sz="1800" dirty="0">
              <a:latin typeface="Arial" panose="020B0604020202020204" pitchFamily="34" charset="0"/>
              <a:cs typeface="Arial" panose="020B0604020202020204" pitchFamily="34" charset="0"/>
            </a:rPr>
            <a:t>Surplus Purchasing</a:t>
          </a:r>
        </a:p>
      </dgm:t>
    </dgm:pt>
    <dgm:pt modelId="{CB7FE4EC-BD13-4622-B3B7-395ECA8AFDE0}" type="parTrans" cxnId="{928F5F33-452F-42B9-B9DB-841DB3F6B941}">
      <dgm:prSet/>
      <dgm:spPr/>
      <dgm:t>
        <a:bodyPr/>
        <a:lstStyle/>
        <a:p>
          <a:endParaRPr lang="en-US"/>
        </a:p>
      </dgm:t>
    </dgm:pt>
    <dgm:pt modelId="{4A1480F4-6F51-439C-B6C0-48CAC671438B}" type="sibTrans" cxnId="{928F5F33-452F-42B9-B9DB-841DB3F6B941}">
      <dgm:prSet/>
      <dgm:spPr/>
      <dgm:t>
        <a:bodyPr/>
        <a:lstStyle/>
        <a:p>
          <a:endParaRPr lang="en-US"/>
        </a:p>
      </dgm:t>
    </dgm:pt>
    <dgm:pt modelId="{1C7B375A-901A-4BF6-8CF0-B1F1DDC62E22}">
      <dgm:prSet phldrT="[Text]"/>
      <dgm:spPr>
        <a:solidFill>
          <a:srgbClr val="FFC000"/>
        </a:solidFill>
      </dgm:spPr>
      <dgm:t>
        <a:bodyPr/>
        <a:lstStyle/>
        <a:p>
          <a:r>
            <a:rPr lang="en-US" dirty="0">
              <a:solidFill>
                <a:srgbClr val="2A578D"/>
              </a:solidFill>
              <a:latin typeface="Arial Black" panose="020B0A04020102020204" pitchFamily="34" charset="0"/>
              <a:cs typeface="Arial" panose="020B0604020202020204" pitchFamily="34" charset="0"/>
            </a:rPr>
            <a:t>Networking</a:t>
          </a:r>
        </a:p>
      </dgm:t>
    </dgm:pt>
    <dgm:pt modelId="{F1F6E00C-0A62-4C25-8DF0-E247762944E0}" type="parTrans" cxnId="{EE21658F-4C65-4DB3-B399-7BB9702E4379}">
      <dgm:prSet/>
      <dgm:spPr/>
      <dgm:t>
        <a:bodyPr/>
        <a:lstStyle/>
        <a:p>
          <a:endParaRPr lang="en-US"/>
        </a:p>
      </dgm:t>
    </dgm:pt>
    <dgm:pt modelId="{10B5FC89-D23C-476F-9F07-26293AA6AD20}" type="sibTrans" cxnId="{EE21658F-4C65-4DB3-B399-7BB9702E4379}">
      <dgm:prSet/>
      <dgm:spPr/>
      <dgm:t>
        <a:bodyPr/>
        <a:lstStyle/>
        <a:p>
          <a:endParaRPr lang="en-US"/>
        </a:p>
      </dgm:t>
    </dgm:pt>
    <dgm:pt modelId="{9B0770D3-9A3D-4559-8CC5-0430744CDED4}">
      <dgm:prSet phldrT="[Text]" custT="1"/>
      <dgm:spPr>
        <a:solidFill>
          <a:srgbClr val="2A578D"/>
        </a:solidFill>
      </dgm:spPr>
      <dgm:t>
        <a:bodyPr/>
        <a:lstStyle/>
        <a:p>
          <a:r>
            <a:rPr lang="en-US" sz="1550" dirty="0">
              <a:latin typeface="Arial" panose="020B0604020202020204" pitchFamily="34" charset="0"/>
              <a:cs typeface="Arial" panose="020B0604020202020204" pitchFamily="34" charset="0"/>
            </a:rPr>
            <a:t>Links to Associations &amp; Gov. Agencies</a:t>
          </a:r>
        </a:p>
      </dgm:t>
    </dgm:pt>
    <dgm:pt modelId="{44D108A8-D41C-4710-B1B1-169872E8292E}" type="parTrans" cxnId="{799CEB7F-4B68-46AE-96E8-BE867D3D18DF}">
      <dgm:prSet/>
      <dgm:spPr/>
      <dgm:t>
        <a:bodyPr/>
        <a:lstStyle/>
        <a:p>
          <a:endParaRPr lang="en-US"/>
        </a:p>
      </dgm:t>
    </dgm:pt>
    <dgm:pt modelId="{D7ED9864-D34C-45B8-98AF-4A8A0E28596E}" type="sibTrans" cxnId="{799CEB7F-4B68-46AE-96E8-BE867D3D18DF}">
      <dgm:prSet/>
      <dgm:spPr/>
      <dgm:t>
        <a:bodyPr/>
        <a:lstStyle/>
        <a:p>
          <a:endParaRPr lang="en-US"/>
        </a:p>
      </dgm:t>
    </dgm:pt>
    <dgm:pt modelId="{08BAD654-E8D9-4C80-963B-454F866436CA}">
      <dgm:prSet phldrT="[Text]" custT="1"/>
      <dgm:spPr>
        <a:solidFill>
          <a:srgbClr val="2A578D"/>
        </a:solidFill>
      </dgm:spPr>
      <dgm:t>
        <a:bodyPr/>
        <a:lstStyle/>
        <a:p>
          <a:r>
            <a:rPr lang="en-US" sz="1800" dirty="0">
              <a:latin typeface="Arial" panose="020B0604020202020204" pitchFamily="34" charset="0"/>
              <a:cs typeface="Arial" panose="020B0604020202020204" pitchFamily="34" charset="0"/>
            </a:rPr>
            <a:t>EXPO</a:t>
          </a:r>
        </a:p>
      </dgm:t>
    </dgm:pt>
    <dgm:pt modelId="{3943834F-2DC8-4A93-9943-1FF143978F6A}" type="parTrans" cxnId="{215696D6-0638-4F2C-83A5-E10D85AC952E}">
      <dgm:prSet/>
      <dgm:spPr/>
      <dgm:t>
        <a:bodyPr/>
        <a:lstStyle/>
        <a:p>
          <a:endParaRPr lang="en-US"/>
        </a:p>
      </dgm:t>
    </dgm:pt>
    <dgm:pt modelId="{CE2F5DC7-80A1-4C0C-AC7E-E7E16F22F5D3}" type="sibTrans" cxnId="{215696D6-0638-4F2C-83A5-E10D85AC952E}">
      <dgm:prSet/>
      <dgm:spPr/>
      <dgm:t>
        <a:bodyPr/>
        <a:lstStyle/>
        <a:p>
          <a:endParaRPr lang="en-US"/>
        </a:p>
      </dgm:t>
    </dgm:pt>
    <dgm:pt modelId="{F6E9E569-6B1C-4571-AC82-78B7862CF892}">
      <dgm:prSet phldrT="[Text]" custT="1"/>
      <dgm:spPr>
        <a:solidFill>
          <a:srgbClr val="2A578D"/>
        </a:solidFill>
      </dgm:spPr>
      <dgm:t>
        <a:bodyPr/>
        <a:lstStyle/>
        <a:p>
          <a:r>
            <a:rPr lang="en-US" sz="1800" dirty="0">
              <a:latin typeface="Arial" panose="020B0604020202020204" pitchFamily="34" charset="0"/>
              <a:cs typeface="Arial" panose="020B0604020202020204" pitchFamily="34" charset="0"/>
            </a:rPr>
            <a:t>Social Media</a:t>
          </a:r>
        </a:p>
      </dgm:t>
    </dgm:pt>
    <dgm:pt modelId="{1F8E2B09-730D-42B5-844A-297B22700948}" type="parTrans" cxnId="{4DBD780A-90CA-4573-BCE4-6038DECFC3BF}">
      <dgm:prSet/>
      <dgm:spPr/>
      <dgm:t>
        <a:bodyPr/>
        <a:lstStyle/>
        <a:p>
          <a:endParaRPr lang="en-US"/>
        </a:p>
      </dgm:t>
    </dgm:pt>
    <dgm:pt modelId="{6D4ADBD6-D8EF-4056-858F-37E2DEAF81EC}" type="sibTrans" cxnId="{4DBD780A-90CA-4573-BCE4-6038DECFC3BF}">
      <dgm:prSet/>
      <dgm:spPr/>
      <dgm:t>
        <a:bodyPr/>
        <a:lstStyle/>
        <a:p>
          <a:endParaRPr lang="en-US"/>
        </a:p>
      </dgm:t>
    </dgm:pt>
    <dgm:pt modelId="{67E6E323-758B-4FAA-A7B2-1B6770064365}">
      <dgm:prSet phldrT="[Text]" custT="1"/>
      <dgm:spPr>
        <a:solidFill>
          <a:srgbClr val="FFC000"/>
        </a:solidFill>
      </dgm:spPr>
      <dgm:t>
        <a:bodyPr/>
        <a:lstStyle/>
        <a:p>
          <a:pPr>
            <a:lnSpc>
              <a:spcPct val="100000"/>
            </a:lnSpc>
            <a:spcAft>
              <a:spcPts val="0"/>
            </a:spcAft>
          </a:pPr>
          <a:r>
            <a:rPr lang="en-US" sz="1800" dirty="0">
              <a:solidFill>
                <a:srgbClr val="2A578D"/>
              </a:solidFill>
              <a:latin typeface="Arial Black" panose="020B0A04020102020204" pitchFamily="34" charset="0"/>
            </a:rPr>
            <a:t>News &amp; </a:t>
          </a:r>
          <a:r>
            <a:rPr lang="en-US" sz="1700" dirty="0">
              <a:solidFill>
                <a:srgbClr val="2A578D"/>
              </a:solidFill>
              <a:latin typeface="Arial Black" panose="020B0A04020102020204" pitchFamily="34" charset="0"/>
            </a:rPr>
            <a:t>Opportunities</a:t>
          </a:r>
          <a:endParaRPr lang="en-US" sz="1700" dirty="0">
            <a:latin typeface="Arial Black" panose="020B0A04020102020204" pitchFamily="34" charset="0"/>
          </a:endParaRPr>
        </a:p>
      </dgm:t>
    </dgm:pt>
    <dgm:pt modelId="{24A30939-2FD8-469B-92AA-D101BB7E4C4C}" type="sibTrans" cxnId="{210BC361-E7F7-4630-ACA3-5E29AF46F0E8}">
      <dgm:prSet/>
      <dgm:spPr/>
      <dgm:t>
        <a:bodyPr/>
        <a:lstStyle/>
        <a:p>
          <a:endParaRPr lang="en-US"/>
        </a:p>
      </dgm:t>
    </dgm:pt>
    <dgm:pt modelId="{3C159D54-581F-4ED9-83D1-DDCE0880B7DD}" type="parTrans" cxnId="{210BC361-E7F7-4630-ACA3-5E29AF46F0E8}">
      <dgm:prSet/>
      <dgm:spPr/>
      <dgm:t>
        <a:bodyPr/>
        <a:lstStyle/>
        <a:p>
          <a:endParaRPr lang="en-US"/>
        </a:p>
      </dgm:t>
    </dgm:pt>
    <dgm:pt modelId="{3F4C7BBB-62C4-4957-82D5-433334A0FB4B}">
      <dgm:prSet phldrT="[Text]" custT="1"/>
      <dgm:spPr>
        <a:solidFill>
          <a:srgbClr val="2A578D"/>
        </a:solidFill>
      </dgm:spPr>
      <dgm:t>
        <a:bodyPr/>
        <a:lstStyle/>
        <a:p>
          <a:r>
            <a:rPr lang="en-US" sz="1800" dirty="0">
              <a:latin typeface="Arial" panose="020B0604020202020204" pitchFamily="34" charset="0"/>
              <a:cs typeface="Arial" panose="020B0604020202020204" pitchFamily="34" charset="0"/>
            </a:rPr>
            <a:t>Events</a:t>
          </a:r>
          <a:endParaRPr lang="en-US" sz="1300" dirty="0">
            <a:latin typeface="Arial" panose="020B0604020202020204" pitchFamily="34" charset="0"/>
            <a:cs typeface="Arial" panose="020B0604020202020204" pitchFamily="34" charset="0"/>
          </a:endParaRPr>
        </a:p>
      </dgm:t>
    </dgm:pt>
    <dgm:pt modelId="{D6CEE625-9BD3-4ED6-902E-4347E792891C}" type="parTrans" cxnId="{3189F438-2068-4ADC-AFF9-617AEA06ED01}">
      <dgm:prSet/>
      <dgm:spPr/>
      <dgm:t>
        <a:bodyPr/>
        <a:lstStyle/>
        <a:p>
          <a:endParaRPr lang="en-US"/>
        </a:p>
      </dgm:t>
    </dgm:pt>
    <dgm:pt modelId="{8D0EB07A-8846-45A3-8813-D02A0A56A298}" type="sibTrans" cxnId="{3189F438-2068-4ADC-AFF9-617AEA06ED01}">
      <dgm:prSet/>
      <dgm:spPr/>
      <dgm:t>
        <a:bodyPr/>
        <a:lstStyle/>
        <a:p>
          <a:endParaRPr lang="en-US"/>
        </a:p>
      </dgm:t>
    </dgm:pt>
    <dgm:pt modelId="{0EF75BE4-5576-4C42-8EC5-CAF224C1E4BE}" type="pres">
      <dgm:prSet presAssocID="{831B108A-7218-4B87-9B0B-DC9F91326398}" presName="theList" presStyleCnt="0">
        <dgm:presLayoutVars>
          <dgm:dir/>
          <dgm:animLvl val="lvl"/>
          <dgm:resizeHandles val="exact"/>
        </dgm:presLayoutVars>
      </dgm:prSet>
      <dgm:spPr/>
    </dgm:pt>
    <dgm:pt modelId="{28211FC0-E5DC-4E34-9EDE-9723B5CE79C1}" type="pres">
      <dgm:prSet presAssocID="{62A24CB6-27BA-4526-A056-46D22E3455FB}" presName="compNode" presStyleCnt="0"/>
      <dgm:spPr/>
    </dgm:pt>
    <dgm:pt modelId="{FFBB0E03-3526-4888-9520-43577125AF5A}" type="pres">
      <dgm:prSet presAssocID="{62A24CB6-27BA-4526-A056-46D22E3455FB}" presName="aNode" presStyleLbl="bgShp" presStyleIdx="0" presStyleCnt="4"/>
      <dgm:spPr/>
    </dgm:pt>
    <dgm:pt modelId="{96BE3589-E4EB-4EAF-ACF1-A8896314235E}" type="pres">
      <dgm:prSet presAssocID="{62A24CB6-27BA-4526-A056-46D22E3455FB}" presName="textNode" presStyleLbl="bgShp" presStyleIdx="0" presStyleCnt="4"/>
      <dgm:spPr/>
    </dgm:pt>
    <dgm:pt modelId="{3C3D0127-B8C1-452B-8C9D-14555577559D}" type="pres">
      <dgm:prSet presAssocID="{62A24CB6-27BA-4526-A056-46D22E3455FB}" presName="compChildNode" presStyleCnt="0"/>
      <dgm:spPr/>
    </dgm:pt>
    <dgm:pt modelId="{F1E917A8-E64F-4C07-910A-8EF08CA0900C}" type="pres">
      <dgm:prSet presAssocID="{62A24CB6-27BA-4526-A056-46D22E3455FB}" presName="theInnerList" presStyleCnt="0"/>
      <dgm:spPr/>
    </dgm:pt>
    <dgm:pt modelId="{57F88B8C-D5EC-4082-B0F2-CA8679DE0E14}" type="pres">
      <dgm:prSet presAssocID="{D3A21162-7CD3-4987-9911-27D69108B4A1}" presName="childNode" presStyleLbl="node1" presStyleIdx="0" presStyleCnt="12" custScaleY="87188" custLinFactY="77219" custLinFactNeighborX="440" custLinFactNeighborY="100000">
        <dgm:presLayoutVars>
          <dgm:bulletEnabled val="1"/>
        </dgm:presLayoutVars>
      </dgm:prSet>
      <dgm:spPr/>
    </dgm:pt>
    <dgm:pt modelId="{9F4DC3BC-76D0-497B-AE54-009ADEE7D999}" type="pres">
      <dgm:prSet presAssocID="{D3A21162-7CD3-4987-9911-27D69108B4A1}" presName="aSpace2" presStyleCnt="0"/>
      <dgm:spPr/>
    </dgm:pt>
    <dgm:pt modelId="{9332D61B-6A35-4917-9453-6B02FB28B648}" type="pres">
      <dgm:prSet presAssocID="{2155CDEF-B43D-4025-92D1-73824F4A5513}" presName="childNode" presStyleLbl="node1" presStyleIdx="1" presStyleCnt="12" custScaleY="83618" custLinFactY="-91629" custLinFactNeighborX="440" custLinFactNeighborY="-100000">
        <dgm:presLayoutVars>
          <dgm:bulletEnabled val="1"/>
        </dgm:presLayoutVars>
      </dgm:prSet>
      <dgm:spPr/>
    </dgm:pt>
    <dgm:pt modelId="{8DFD6E61-AE94-45E6-9937-16DB574C4C59}" type="pres">
      <dgm:prSet presAssocID="{2155CDEF-B43D-4025-92D1-73824F4A5513}" presName="aSpace2" presStyleCnt="0"/>
      <dgm:spPr/>
    </dgm:pt>
    <dgm:pt modelId="{1D930F4D-A56C-4031-BE66-4B962DD27510}" type="pres">
      <dgm:prSet presAssocID="{C65364AE-E7A3-493B-84DC-155B77F96B06}" presName="childNode" presStyleLbl="node1" presStyleIdx="2" presStyleCnt="12" custScaleY="78199" custLinFactNeighborY="-59983">
        <dgm:presLayoutVars>
          <dgm:bulletEnabled val="1"/>
        </dgm:presLayoutVars>
      </dgm:prSet>
      <dgm:spPr/>
    </dgm:pt>
    <dgm:pt modelId="{29972EA3-7F98-47EC-A507-8A48A8F7F200}" type="pres">
      <dgm:prSet presAssocID="{62A24CB6-27BA-4526-A056-46D22E3455FB}" presName="aSpace" presStyleCnt="0"/>
      <dgm:spPr/>
    </dgm:pt>
    <dgm:pt modelId="{11D1D641-2260-4678-9155-6321D61B2D73}" type="pres">
      <dgm:prSet presAssocID="{BF6E04F1-4689-40DB-883D-EE97313EA1BA}" presName="compNode" presStyleCnt="0"/>
      <dgm:spPr/>
    </dgm:pt>
    <dgm:pt modelId="{CE9E78FC-F8F2-4EDE-A2CA-6F0BD9E40F03}" type="pres">
      <dgm:prSet presAssocID="{BF6E04F1-4689-40DB-883D-EE97313EA1BA}" presName="aNode" presStyleLbl="bgShp" presStyleIdx="1" presStyleCnt="4"/>
      <dgm:spPr/>
    </dgm:pt>
    <dgm:pt modelId="{31852B31-BF92-4064-BF2A-644790640453}" type="pres">
      <dgm:prSet presAssocID="{BF6E04F1-4689-40DB-883D-EE97313EA1BA}" presName="textNode" presStyleLbl="bgShp" presStyleIdx="1" presStyleCnt="4"/>
      <dgm:spPr/>
    </dgm:pt>
    <dgm:pt modelId="{1D8D60AE-A7FE-416A-A732-BEEF90392DC5}" type="pres">
      <dgm:prSet presAssocID="{BF6E04F1-4689-40DB-883D-EE97313EA1BA}" presName="compChildNode" presStyleCnt="0"/>
      <dgm:spPr/>
    </dgm:pt>
    <dgm:pt modelId="{BC91B1BE-CB96-4127-98E1-031A57F1EFF4}" type="pres">
      <dgm:prSet presAssocID="{BF6E04F1-4689-40DB-883D-EE97313EA1BA}" presName="theInnerList" presStyleCnt="0"/>
      <dgm:spPr/>
    </dgm:pt>
    <dgm:pt modelId="{4F333DA8-EBE1-479E-B802-B4A3B8054105}" type="pres">
      <dgm:prSet presAssocID="{2E8F5A15-99CB-44B9-8378-52EE1EBBE507}" presName="childNode" presStyleLbl="node1" presStyleIdx="3" presStyleCnt="12" custScaleY="103012" custLinFactNeighborY="-53283">
        <dgm:presLayoutVars>
          <dgm:bulletEnabled val="1"/>
        </dgm:presLayoutVars>
      </dgm:prSet>
      <dgm:spPr/>
    </dgm:pt>
    <dgm:pt modelId="{32B15D57-6E54-4DAD-B2E3-8BA923BA5749}" type="pres">
      <dgm:prSet presAssocID="{2E8F5A15-99CB-44B9-8378-52EE1EBBE507}" presName="aSpace2" presStyleCnt="0"/>
      <dgm:spPr/>
    </dgm:pt>
    <dgm:pt modelId="{83E1954D-924F-4BF1-8C8B-9F1394B23A3D}" type="pres">
      <dgm:prSet presAssocID="{D0EB616B-C6A9-4427-B782-2A861962B37E}" presName="childNode" presStyleLbl="node1" presStyleIdx="4" presStyleCnt="12" custLinFactNeighborY="-52637">
        <dgm:presLayoutVars>
          <dgm:bulletEnabled val="1"/>
        </dgm:presLayoutVars>
      </dgm:prSet>
      <dgm:spPr/>
    </dgm:pt>
    <dgm:pt modelId="{D6B5760C-54EC-48B1-A16A-E7B3E634290A}" type="pres">
      <dgm:prSet presAssocID="{D0EB616B-C6A9-4427-B782-2A861962B37E}" presName="aSpace2" presStyleCnt="0"/>
      <dgm:spPr/>
    </dgm:pt>
    <dgm:pt modelId="{B2BD741B-36F8-494E-B668-1EFED23CE690}" type="pres">
      <dgm:prSet presAssocID="{3F4C7BBB-62C4-4957-82D5-433334A0FB4B}" presName="childNode" presStyleLbl="node1" presStyleIdx="5" presStyleCnt="12" custScaleY="93674" custLinFactNeighborY="-52491">
        <dgm:presLayoutVars>
          <dgm:bulletEnabled val="1"/>
        </dgm:presLayoutVars>
      </dgm:prSet>
      <dgm:spPr/>
    </dgm:pt>
    <dgm:pt modelId="{F7053C6C-D2A4-4F97-AAD6-E52865364BA2}" type="pres">
      <dgm:prSet presAssocID="{BF6E04F1-4689-40DB-883D-EE97313EA1BA}" presName="aSpace" presStyleCnt="0"/>
      <dgm:spPr/>
    </dgm:pt>
    <dgm:pt modelId="{82DB4CCD-88B6-417F-83B1-218DDC52A575}" type="pres">
      <dgm:prSet presAssocID="{67E6E323-758B-4FAA-A7B2-1B6770064365}" presName="compNode" presStyleCnt="0"/>
      <dgm:spPr/>
    </dgm:pt>
    <dgm:pt modelId="{8CD95268-ACA4-402C-A4D0-F8912810EF37}" type="pres">
      <dgm:prSet presAssocID="{67E6E323-758B-4FAA-A7B2-1B6770064365}" presName="aNode" presStyleLbl="bgShp" presStyleIdx="2" presStyleCnt="4"/>
      <dgm:spPr/>
    </dgm:pt>
    <dgm:pt modelId="{F4123ED2-B97C-47AD-B4CA-9FDF3B84E19D}" type="pres">
      <dgm:prSet presAssocID="{67E6E323-758B-4FAA-A7B2-1B6770064365}" presName="textNode" presStyleLbl="bgShp" presStyleIdx="2" presStyleCnt="4"/>
      <dgm:spPr/>
    </dgm:pt>
    <dgm:pt modelId="{DA0ED517-7590-4067-AD4A-2CDBF5AFD1DE}" type="pres">
      <dgm:prSet presAssocID="{67E6E323-758B-4FAA-A7B2-1B6770064365}" presName="compChildNode" presStyleCnt="0"/>
      <dgm:spPr/>
    </dgm:pt>
    <dgm:pt modelId="{3323941F-3908-4D12-A42C-B62693D1B0CB}" type="pres">
      <dgm:prSet presAssocID="{67E6E323-758B-4FAA-A7B2-1B6770064365}" presName="theInnerList" presStyleCnt="0"/>
      <dgm:spPr/>
    </dgm:pt>
    <dgm:pt modelId="{6C4BA5FD-9EEF-4B06-824D-DCD8A054CEF2}" type="pres">
      <dgm:prSet presAssocID="{A2F00128-7CE7-4A78-BCC5-6502515C6D4B}" presName="childNode" presStyleLbl="node1" presStyleIdx="6" presStyleCnt="12" custScaleY="86487" custLinFactNeighborY="-34792">
        <dgm:presLayoutVars>
          <dgm:bulletEnabled val="1"/>
        </dgm:presLayoutVars>
      </dgm:prSet>
      <dgm:spPr/>
    </dgm:pt>
    <dgm:pt modelId="{638F6EF6-0306-49E0-A99A-F4A2F39A904D}" type="pres">
      <dgm:prSet presAssocID="{A2F00128-7CE7-4A78-BCC5-6502515C6D4B}" presName="aSpace2" presStyleCnt="0"/>
      <dgm:spPr/>
    </dgm:pt>
    <dgm:pt modelId="{ED4589C5-CB48-4C6C-9781-9EF1DEE00538}" type="pres">
      <dgm:prSet presAssocID="{835B131A-113F-47E7-80DE-C5D583524FAE}" presName="childNode" presStyleLbl="node1" presStyleIdx="7" presStyleCnt="12" custScaleY="92917" custLinFactNeighborY="-35258">
        <dgm:presLayoutVars>
          <dgm:bulletEnabled val="1"/>
        </dgm:presLayoutVars>
      </dgm:prSet>
      <dgm:spPr/>
    </dgm:pt>
    <dgm:pt modelId="{7653EAB5-54AF-46B8-A6AB-0BEC9DD8E459}" type="pres">
      <dgm:prSet presAssocID="{835B131A-113F-47E7-80DE-C5D583524FAE}" presName="aSpace2" presStyleCnt="0"/>
      <dgm:spPr/>
    </dgm:pt>
    <dgm:pt modelId="{790BB193-9A8B-4F3F-BBBA-230B7C20AA76}" type="pres">
      <dgm:prSet presAssocID="{CAE20030-02AA-4153-9550-5E208C5D0459}" presName="childNode" presStyleLbl="node1" presStyleIdx="8" presStyleCnt="12" custScaleY="82272" custLinFactNeighborY="-45486">
        <dgm:presLayoutVars>
          <dgm:bulletEnabled val="1"/>
        </dgm:presLayoutVars>
      </dgm:prSet>
      <dgm:spPr/>
    </dgm:pt>
    <dgm:pt modelId="{A6C39048-B7DC-45A5-BCC9-D613BAB350A7}" type="pres">
      <dgm:prSet presAssocID="{67E6E323-758B-4FAA-A7B2-1B6770064365}" presName="aSpace" presStyleCnt="0"/>
      <dgm:spPr/>
    </dgm:pt>
    <dgm:pt modelId="{E86826CF-E938-45C8-9060-BB07C8DF6312}" type="pres">
      <dgm:prSet presAssocID="{1C7B375A-901A-4BF6-8CF0-B1F1DDC62E22}" presName="compNode" presStyleCnt="0"/>
      <dgm:spPr/>
    </dgm:pt>
    <dgm:pt modelId="{A0C58163-C189-4FB4-B1FD-0642F8637464}" type="pres">
      <dgm:prSet presAssocID="{1C7B375A-901A-4BF6-8CF0-B1F1DDC62E22}" presName="aNode" presStyleLbl="bgShp" presStyleIdx="3" presStyleCnt="4"/>
      <dgm:spPr/>
    </dgm:pt>
    <dgm:pt modelId="{AD881C4C-979E-416C-9392-078EF9C2BCA5}" type="pres">
      <dgm:prSet presAssocID="{1C7B375A-901A-4BF6-8CF0-B1F1DDC62E22}" presName="textNode" presStyleLbl="bgShp" presStyleIdx="3" presStyleCnt="4"/>
      <dgm:spPr/>
    </dgm:pt>
    <dgm:pt modelId="{A0FF3E32-E358-492E-8D3D-15117E543746}" type="pres">
      <dgm:prSet presAssocID="{1C7B375A-901A-4BF6-8CF0-B1F1DDC62E22}" presName="compChildNode" presStyleCnt="0"/>
      <dgm:spPr/>
    </dgm:pt>
    <dgm:pt modelId="{1F9A9FAB-7250-4FA1-B216-4EA00878BB8F}" type="pres">
      <dgm:prSet presAssocID="{1C7B375A-901A-4BF6-8CF0-B1F1DDC62E22}" presName="theInnerList" presStyleCnt="0"/>
      <dgm:spPr/>
    </dgm:pt>
    <dgm:pt modelId="{3391D19A-DFE1-43FE-9FD0-9ADE1FE0891F}" type="pres">
      <dgm:prSet presAssocID="{9B0770D3-9A3D-4559-8CC5-0430744CDED4}" presName="childNode" presStyleLbl="node1" presStyleIdx="9" presStyleCnt="12" custLinFactY="94160" custLinFactNeighborX="-667" custLinFactNeighborY="100000">
        <dgm:presLayoutVars>
          <dgm:bulletEnabled val="1"/>
        </dgm:presLayoutVars>
      </dgm:prSet>
      <dgm:spPr/>
    </dgm:pt>
    <dgm:pt modelId="{1B21E02A-67EE-42F3-8B22-8D1D23C7F4C0}" type="pres">
      <dgm:prSet presAssocID="{9B0770D3-9A3D-4559-8CC5-0430744CDED4}" presName="aSpace2" presStyleCnt="0"/>
      <dgm:spPr/>
    </dgm:pt>
    <dgm:pt modelId="{9756448D-44BA-46FC-8653-FAFFC36A74CE}" type="pres">
      <dgm:prSet presAssocID="{08BAD654-E8D9-4C80-963B-454F866436CA}" presName="childNode" presStyleLbl="node1" presStyleIdx="10" presStyleCnt="12" custLinFactY="-100000" custLinFactNeighborX="-667" custLinFactNeighborY="-155892">
        <dgm:presLayoutVars>
          <dgm:bulletEnabled val="1"/>
        </dgm:presLayoutVars>
      </dgm:prSet>
      <dgm:spPr/>
    </dgm:pt>
    <dgm:pt modelId="{07961AF4-83FB-4211-80A0-4179FFD21D36}" type="pres">
      <dgm:prSet presAssocID="{08BAD654-E8D9-4C80-963B-454F866436CA}" presName="aSpace2" presStyleCnt="0"/>
      <dgm:spPr/>
    </dgm:pt>
    <dgm:pt modelId="{AA49ED65-508A-45C9-9903-28538E9E2C23}" type="pres">
      <dgm:prSet presAssocID="{F6E9E569-6B1C-4571-AC82-78B7862CF892}" presName="childNode" presStyleLbl="node1" presStyleIdx="11" presStyleCnt="12" custScaleY="100331" custLinFactNeighborY="-23613">
        <dgm:presLayoutVars>
          <dgm:bulletEnabled val="1"/>
        </dgm:presLayoutVars>
      </dgm:prSet>
      <dgm:spPr/>
    </dgm:pt>
  </dgm:ptLst>
  <dgm:cxnLst>
    <dgm:cxn modelId="{46094905-4463-482C-A448-81584993708C}" type="presOf" srcId="{835B131A-113F-47E7-80DE-C5D583524FAE}" destId="{ED4589C5-CB48-4C6C-9781-9EF1DEE00538}" srcOrd="0" destOrd="0" presId="urn:microsoft.com/office/officeart/2005/8/layout/lProcess2"/>
    <dgm:cxn modelId="{A5740909-4548-4C04-AEBF-72D9FAD382DE}" type="presOf" srcId="{BF6E04F1-4689-40DB-883D-EE97313EA1BA}" destId="{CE9E78FC-F8F2-4EDE-A2CA-6F0BD9E40F03}" srcOrd="0" destOrd="0" presId="urn:microsoft.com/office/officeart/2005/8/layout/lProcess2"/>
    <dgm:cxn modelId="{4DBD780A-90CA-4573-BCE4-6038DECFC3BF}" srcId="{1C7B375A-901A-4BF6-8CF0-B1F1DDC62E22}" destId="{F6E9E569-6B1C-4571-AC82-78B7862CF892}" srcOrd="2" destOrd="0" parTransId="{1F8E2B09-730D-42B5-844A-297B22700948}" sibTransId="{6D4ADBD6-D8EF-4056-858F-37E2DEAF81EC}"/>
    <dgm:cxn modelId="{F24DEF12-09BB-4F5A-A539-3916A33815D0}" type="presOf" srcId="{9B0770D3-9A3D-4559-8CC5-0430744CDED4}" destId="{3391D19A-DFE1-43FE-9FD0-9ADE1FE0891F}" srcOrd="0" destOrd="0" presId="urn:microsoft.com/office/officeart/2005/8/layout/lProcess2"/>
    <dgm:cxn modelId="{7DA2D31B-F8EC-4738-B279-82509616EF1A}" type="presOf" srcId="{F6E9E569-6B1C-4571-AC82-78B7862CF892}" destId="{AA49ED65-508A-45C9-9903-28538E9E2C23}" srcOrd="0" destOrd="0" presId="urn:microsoft.com/office/officeart/2005/8/layout/lProcess2"/>
    <dgm:cxn modelId="{A8744C28-F3D7-4E7E-AA98-BA5978A5C852}" type="presOf" srcId="{1C7B375A-901A-4BF6-8CF0-B1F1DDC62E22}" destId="{A0C58163-C189-4FB4-B1FD-0642F8637464}" srcOrd="0" destOrd="0" presId="urn:microsoft.com/office/officeart/2005/8/layout/lProcess2"/>
    <dgm:cxn modelId="{5B5F8428-52B4-40BC-AB91-E84ACBF3CEF6}" srcId="{831B108A-7218-4B87-9B0B-DC9F91326398}" destId="{BF6E04F1-4689-40DB-883D-EE97313EA1BA}" srcOrd="1" destOrd="0" parTransId="{4498F5D3-78C6-4DB5-9CD0-55099D7F983B}" sibTransId="{D1AE8B3D-7A88-4CD0-B382-5264B812BEF1}"/>
    <dgm:cxn modelId="{928F5F33-452F-42B9-B9DB-841DB3F6B941}" srcId="{67E6E323-758B-4FAA-A7B2-1B6770064365}" destId="{CAE20030-02AA-4153-9550-5E208C5D0459}" srcOrd="2" destOrd="0" parTransId="{CB7FE4EC-BD13-4622-B3B7-395ECA8AFDE0}" sibTransId="{4A1480F4-6F51-439C-B6C0-48CAC671438B}"/>
    <dgm:cxn modelId="{3C335133-C757-436D-B09E-D4E8272BA1EF}" type="presOf" srcId="{3F4C7BBB-62C4-4957-82D5-433334A0FB4B}" destId="{B2BD741B-36F8-494E-B668-1EFED23CE690}" srcOrd="0" destOrd="0" presId="urn:microsoft.com/office/officeart/2005/8/layout/lProcess2"/>
    <dgm:cxn modelId="{3189F438-2068-4ADC-AFF9-617AEA06ED01}" srcId="{BF6E04F1-4689-40DB-883D-EE97313EA1BA}" destId="{3F4C7BBB-62C4-4957-82D5-433334A0FB4B}" srcOrd="2" destOrd="0" parTransId="{D6CEE625-9BD3-4ED6-902E-4347E792891C}" sibTransId="{8D0EB07A-8846-45A3-8813-D02A0A56A298}"/>
    <dgm:cxn modelId="{1D5FA93C-D955-4D9E-9DB1-D4CD6808E533}" type="presOf" srcId="{CAE20030-02AA-4153-9550-5E208C5D0459}" destId="{790BB193-9A8B-4F3F-BBBA-230B7C20AA76}" srcOrd="0" destOrd="0" presId="urn:microsoft.com/office/officeart/2005/8/layout/lProcess2"/>
    <dgm:cxn modelId="{D70CEB5D-7D8C-4D5B-B3E6-93B3DEA2BC48}" type="presOf" srcId="{2155CDEF-B43D-4025-92D1-73824F4A5513}" destId="{9332D61B-6A35-4917-9453-6B02FB28B648}" srcOrd="0" destOrd="0" presId="urn:microsoft.com/office/officeart/2005/8/layout/lProcess2"/>
    <dgm:cxn modelId="{210BC361-E7F7-4630-ACA3-5E29AF46F0E8}" srcId="{831B108A-7218-4B87-9B0B-DC9F91326398}" destId="{67E6E323-758B-4FAA-A7B2-1B6770064365}" srcOrd="2" destOrd="0" parTransId="{3C159D54-581F-4ED9-83D1-DDCE0880B7DD}" sibTransId="{24A30939-2FD8-469B-92AA-D101BB7E4C4C}"/>
    <dgm:cxn modelId="{BA054263-A223-4E17-9250-CCE109AFB7D5}" srcId="{67E6E323-758B-4FAA-A7B2-1B6770064365}" destId="{A2F00128-7CE7-4A78-BCC5-6502515C6D4B}" srcOrd="0" destOrd="0" parTransId="{58D01004-EBE0-4EC0-B7A7-91CD9E0EED22}" sibTransId="{7028D6B2-57EF-4B4A-8AD4-2B3255659423}"/>
    <dgm:cxn modelId="{85C5424B-10AA-4ED9-AB76-384A9EC9D9C3}" type="presOf" srcId="{62A24CB6-27BA-4526-A056-46D22E3455FB}" destId="{96BE3589-E4EB-4EAF-ACF1-A8896314235E}" srcOrd="1" destOrd="0" presId="urn:microsoft.com/office/officeart/2005/8/layout/lProcess2"/>
    <dgm:cxn modelId="{BBA9F86B-21BB-4AB1-9F0A-76AF53A68CF7}" type="presOf" srcId="{62A24CB6-27BA-4526-A056-46D22E3455FB}" destId="{FFBB0E03-3526-4888-9520-43577125AF5A}" srcOrd="0" destOrd="0" presId="urn:microsoft.com/office/officeart/2005/8/layout/lProcess2"/>
    <dgm:cxn modelId="{F3D7264D-2BE6-4693-A086-18AD335B4D03}" type="presOf" srcId="{D0EB616B-C6A9-4427-B782-2A861962B37E}" destId="{83E1954D-924F-4BF1-8C8B-9F1394B23A3D}" srcOrd="0" destOrd="0" presId="urn:microsoft.com/office/officeart/2005/8/layout/lProcess2"/>
    <dgm:cxn modelId="{EA4A686F-1A88-4BFE-A8ED-0238B29FE690}" srcId="{BF6E04F1-4689-40DB-883D-EE97313EA1BA}" destId="{2E8F5A15-99CB-44B9-8378-52EE1EBBE507}" srcOrd="0" destOrd="0" parTransId="{7B504B7A-AE19-402E-BE15-91D504911D42}" sibTransId="{E58DC071-36C4-4E45-A3F1-B6B6AA9D59A4}"/>
    <dgm:cxn modelId="{81560571-5796-4B8C-91D6-29B4F74E60D5}" srcId="{BF6E04F1-4689-40DB-883D-EE97313EA1BA}" destId="{D0EB616B-C6A9-4427-B782-2A861962B37E}" srcOrd="1" destOrd="0" parTransId="{E741CF4D-5863-4DA7-8F65-907CEBFBA9BC}" sibTransId="{D19B97E4-CE18-46BA-8F94-284A6A19472B}"/>
    <dgm:cxn modelId="{25276453-4FDA-4818-804D-B2A884D7D688}" type="presOf" srcId="{A2F00128-7CE7-4A78-BCC5-6502515C6D4B}" destId="{6C4BA5FD-9EEF-4B06-824D-DCD8A054CEF2}" srcOrd="0" destOrd="0" presId="urn:microsoft.com/office/officeart/2005/8/layout/lProcess2"/>
    <dgm:cxn modelId="{C8A24774-267A-4A95-965D-8D83DB9FCBEC}" type="presOf" srcId="{D3A21162-7CD3-4987-9911-27D69108B4A1}" destId="{57F88B8C-D5EC-4082-B0F2-CA8679DE0E14}" srcOrd="0" destOrd="0" presId="urn:microsoft.com/office/officeart/2005/8/layout/lProcess2"/>
    <dgm:cxn modelId="{799CEB7F-4B68-46AE-96E8-BE867D3D18DF}" srcId="{1C7B375A-901A-4BF6-8CF0-B1F1DDC62E22}" destId="{9B0770D3-9A3D-4559-8CC5-0430744CDED4}" srcOrd="0" destOrd="0" parTransId="{44D108A8-D41C-4710-B1B1-169872E8292E}" sibTransId="{D7ED9864-D34C-45B8-98AF-4A8A0E28596E}"/>
    <dgm:cxn modelId="{1A2EB382-C8B9-41ED-9B8D-A3F7144A8C57}" srcId="{62A24CB6-27BA-4526-A056-46D22E3455FB}" destId="{2155CDEF-B43D-4025-92D1-73824F4A5513}" srcOrd="1" destOrd="0" parTransId="{60E635CB-B984-4A7C-9E3B-84B79AD1B6E8}" sibTransId="{55D1571E-482B-4A6D-90A6-EC84AF00C5CA}"/>
    <dgm:cxn modelId="{D4ECD08C-7981-4F8F-A070-4E279C5279D0}" type="presOf" srcId="{BF6E04F1-4689-40DB-883D-EE97313EA1BA}" destId="{31852B31-BF92-4064-BF2A-644790640453}" srcOrd="1" destOrd="0" presId="urn:microsoft.com/office/officeart/2005/8/layout/lProcess2"/>
    <dgm:cxn modelId="{EE21658F-4C65-4DB3-B399-7BB9702E4379}" srcId="{831B108A-7218-4B87-9B0B-DC9F91326398}" destId="{1C7B375A-901A-4BF6-8CF0-B1F1DDC62E22}" srcOrd="3" destOrd="0" parTransId="{F1F6E00C-0A62-4C25-8DF0-E247762944E0}" sibTransId="{10B5FC89-D23C-476F-9F07-26293AA6AD20}"/>
    <dgm:cxn modelId="{6CE5F88F-8DE7-4EBB-96E1-6E7902B77C62}" type="presOf" srcId="{831B108A-7218-4B87-9B0B-DC9F91326398}" destId="{0EF75BE4-5576-4C42-8EC5-CAF224C1E4BE}" srcOrd="0" destOrd="0" presId="urn:microsoft.com/office/officeart/2005/8/layout/lProcess2"/>
    <dgm:cxn modelId="{6E455F90-1BCF-4DFE-AC68-90D41C51CFF0}" srcId="{67E6E323-758B-4FAA-A7B2-1B6770064365}" destId="{835B131A-113F-47E7-80DE-C5D583524FAE}" srcOrd="1" destOrd="0" parTransId="{6A5EB697-229D-4061-A532-23F7482021CF}" sibTransId="{E7771553-B761-4360-8450-B4936E07BDD7}"/>
    <dgm:cxn modelId="{50642BAE-0E4D-4716-8B18-5113203483C5}" type="presOf" srcId="{08BAD654-E8D9-4C80-963B-454F866436CA}" destId="{9756448D-44BA-46FC-8653-FAFFC36A74CE}" srcOrd="0" destOrd="0" presId="urn:microsoft.com/office/officeart/2005/8/layout/lProcess2"/>
    <dgm:cxn modelId="{FDD3FDAF-9C5C-44F8-BBB8-1E8B9D91B839}" type="presOf" srcId="{67E6E323-758B-4FAA-A7B2-1B6770064365}" destId="{8CD95268-ACA4-402C-A4D0-F8912810EF37}" srcOrd="0" destOrd="0" presId="urn:microsoft.com/office/officeart/2005/8/layout/lProcess2"/>
    <dgm:cxn modelId="{454980C5-102D-4C35-AD6D-816D5F5AD2B0}" srcId="{62A24CB6-27BA-4526-A056-46D22E3455FB}" destId="{C65364AE-E7A3-493B-84DC-155B77F96B06}" srcOrd="2" destOrd="0" parTransId="{B34CC618-CC30-4235-B4B2-F8463F1DD6FE}" sibTransId="{323DE2FE-B815-4583-9E1F-11A006C395E5}"/>
    <dgm:cxn modelId="{F5A102CB-079B-46A4-818E-779C7D2B8933}" srcId="{831B108A-7218-4B87-9B0B-DC9F91326398}" destId="{62A24CB6-27BA-4526-A056-46D22E3455FB}" srcOrd="0" destOrd="0" parTransId="{16DEE199-47EA-43C8-BF19-6858132E9F51}" sibTransId="{A7F89A84-87DF-448E-9A5C-0228F4DA6AC7}"/>
    <dgm:cxn modelId="{BD7A54D1-12A8-4993-8CE6-909D3E70047E}" type="presOf" srcId="{C65364AE-E7A3-493B-84DC-155B77F96B06}" destId="{1D930F4D-A56C-4031-BE66-4B962DD27510}" srcOrd="0" destOrd="0" presId="urn:microsoft.com/office/officeart/2005/8/layout/lProcess2"/>
    <dgm:cxn modelId="{215696D6-0638-4F2C-83A5-E10D85AC952E}" srcId="{1C7B375A-901A-4BF6-8CF0-B1F1DDC62E22}" destId="{08BAD654-E8D9-4C80-963B-454F866436CA}" srcOrd="1" destOrd="0" parTransId="{3943834F-2DC8-4A93-9943-1FF143978F6A}" sibTransId="{CE2F5DC7-80A1-4C0C-AC7E-E7E16F22F5D3}"/>
    <dgm:cxn modelId="{6F0B48DF-203E-404D-A5BB-84BFA9E3CDCB}" type="presOf" srcId="{1C7B375A-901A-4BF6-8CF0-B1F1DDC62E22}" destId="{AD881C4C-979E-416C-9392-078EF9C2BCA5}" srcOrd="1" destOrd="0" presId="urn:microsoft.com/office/officeart/2005/8/layout/lProcess2"/>
    <dgm:cxn modelId="{02A6EBE7-EE00-4CB8-83D8-60B1181E4033}" type="presOf" srcId="{2E8F5A15-99CB-44B9-8378-52EE1EBBE507}" destId="{4F333DA8-EBE1-479E-B802-B4A3B8054105}" srcOrd="0" destOrd="0" presId="urn:microsoft.com/office/officeart/2005/8/layout/lProcess2"/>
    <dgm:cxn modelId="{54026EF2-4989-487F-ACA9-64747F7F9394}" srcId="{62A24CB6-27BA-4526-A056-46D22E3455FB}" destId="{D3A21162-7CD3-4987-9911-27D69108B4A1}" srcOrd="0" destOrd="0" parTransId="{C6505C08-ED31-4AB1-A9DC-A1205A0D6C1B}" sibTransId="{01E380A8-DA4E-4A8A-BEBC-5CA2A98329DF}"/>
    <dgm:cxn modelId="{BB7B54FF-DC8A-405A-B8AC-E6D202C0F92B}" type="presOf" srcId="{67E6E323-758B-4FAA-A7B2-1B6770064365}" destId="{F4123ED2-B97C-47AD-B4CA-9FDF3B84E19D}" srcOrd="1" destOrd="0" presId="urn:microsoft.com/office/officeart/2005/8/layout/lProcess2"/>
    <dgm:cxn modelId="{951FBB54-0700-4044-8E08-3D6B908B3EE1}" type="presParOf" srcId="{0EF75BE4-5576-4C42-8EC5-CAF224C1E4BE}" destId="{28211FC0-E5DC-4E34-9EDE-9723B5CE79C1}" srcOrd="0" destOrd="0" presId="urn:microsoft.com/office/officeart/2005/8/layout/lProcess2"/>
    <dgm:cxn modelId="{E89F1DA8-09B1-4EDA-A994-91F42527FF7F}" type="presParOf" srcId="{28211FC0-E5DC-4E34-9EDE-9723B5CE79C1}" destId="{FFBB0E03-3526-4888-9520-43577125AF5A}" srcOrd="0" destOrd="0" presId="urn:microsoft.com/office/officeart/2005/8/layout/lProcess2"/>
    <dgm:cxn modelId="{0F2B1BA2-CF39-4085-B991-00A6D2EF884D}" type="presParOf" srcId="{28211FC0-E5DC-4E34-9EDE-9723B5CE79C1}" destId="{96BE3589-E4EB-4EAF-ACF1-A8896314235E}" srcOrd="1" destOrd="0" presId="urn:microsoft.com/office/officeart/2005/8/layout/lProcess2"/>
    <dgm:cxn modelId="{F413BC45-A2AA-494C-9D58-5C02AFDD2CBB}" type="presParOf" srcId="{28211FC0-E5DC-4E34-9EDE-9723B5CE79C1}" destId="{3C3D0127-B8C1-452B-8C9D-14555577559D}" srcOrd="2" destOrd="0" presId="urn:microsoft.com/office/officeart/2005/8/layout/lProcess2"/>
    <dgm:cxn modelId="{C288D55C-2E7A-4E3A-9FBE-A276ECAC96A0}" type="presParOf" srcId="{3C3D0127-B8C1-452B-8C9D-14555577559D}" destId="{F1E917A8-E64F-4C07-910A-8EF08CA0900C}" srcOrd="0" destOrd="0" presId="urn:microsoft.com/office/officeart/2005/8/layout/lProcess2"/>
    <dgm:cxn modelId="{26580FC5-3776-4A69-9D77-671193C1B303}" type="presParOf" srcId="{F1E917A8-E64F-4C07-910A-8EF08CA0900C}" destId="{57F88B8C-D5EC-4082-B0F2-CA8679DE0E14}" srcOrd="0" destOrd="0" presId="urn:microsoft.com/office/officeart/2005/8/layout/lProcess2"/>
    <dgm:cxn modelId="{C37DB2D7-4E70-4A00-B7CC-4FD0047C4929}" type="presParOf" srcId="{F1E917A8-E64F-4C07-910A-8EF08CA0900C}" destId="{9F4DC3BC-76D0-497B-AE54-009ADEE7D999}" srcOrd="1" destOrd="0" presId="urn:microsoft.com/office/officeart/2005/8/layout/lProcess2"/>
    <dgm:cxn modelId="{95F49AC8-E8B0-43B1-A549-32591488C155}" type="presParOf" srcId="{F1E917A8-E64F-4C07-910A-8EF08CA0900C}" destId="{9332D61B-6A35-4917-9453-6B02FB28B648}" srcOrd="2" destOrd="0" presId="urn:microsoft.com/office/officeart/2005/8/layout/lProcess2"/>
    <dgm:cxn modelId="{F304AD03-0AF7-4EC7-B199-1C7E27EA1A5A}" type="presParOf" srcId="{F1E917A8-E64F-4C07-910A-8EF08CA0900C}" destId="{8DFD6E61-AE94-45E6-9937-16DB574C4C59}" srcOrd="3" destOrd="0" presId="urn:microsoft.com/office/officeart/2005/8/layout/lProcess2"/>
    <dgm:cxn modelId="{4E42917A-6F03-4353-9507-E4365CD50BFA}" type="presParOf" srcId="{F1E917A8-E64F-4C07-910A-8EF08CA0900C}" destId="{1D930F4D-A56C-4031-BE66-4B962DD27510}" srcOrd="4" destOrd="0" presId="urn:microsoft.com/office/officeart/2005/8/layout/lProcess2"/>
    <dgm:cxn modelId="{48AB138A-260C-4A14-BE26-7A8D08C61706}" type="presParOf" srcId="{0EF75BE4-5576-4C42-8EC5-CAF224C1E4BE}" destId="{29972EA3-7F98-47EC-A507-8A48A8F7F200}" srcOrd="1" destOrd="0" presId="urn:microsoft.com/office/officeart/2005/8/layout/lProcess2"/>
    <dgm:cxn modelId="{189DCF60-829F-4F31-AF2D-002AB8231945}" type="presParOf" srcId="{0EF75BE4-5576-4C42-8EC5-CAF224C1E4BE}" destId="{11D1D641-2260-4678-9155-6321D61B2D73}" srcOrd="2" destOrd="0" presId="urn:microsoft.com/office/officeart/2005/8/layout/lProcess2"/>
    <dgm:cxn modelId="{8555FA19-B182-4FD6-9274-6C7A997A90E4}" type="presParOf" srcId="{11D1D641-2260-4678-9155-6321D61B2D73}" destId="{CE9E78FC-F8F2-4EDE-A2CA-6F0BD9E40F03}" srcOrd="0" destOrd="0" presId="urn:microsoft.com/office/officeart/2005/8/layout/lProcess2"/>
    <dgm:cxn modelId="{063844AE-2C3F-416F-AF34-5271FDE4DDF4}" type="presParOf" srcId="{11D1D641-2260-4678-9155-6321D61B2D73}" destId="{31852B31-BF92-4064-BF2A-644790640453}" srcOrd="1" destOrd="0" presId="urn:microsoft.com/office/officeart/2005/8/layout/lProcess2"/>
    <dgm:cxn modelId="{09C7127C-32CF-4ABA-9D25-50D12C76CD07}" type="presParOf" srcId="{11D1D641-2260-4678-9155-6321D61B2D73}" destId="{1D8D60AE-A7FE-416A-A732-BEEF90392DC5}" srcOrd="2" destOrd="0" presId="urn:microsoft.com/office/officeart/2005/8/layout/lProcess2"/>
    <dgm:cxn modelId="{A1A6BE06-3E5B-4B09-9FDC-CA9FDBEB743F}" type="presParOf" srcId="{1D8D60AE-A7FE-416A-A732-BEEF90392DC5}" destId="{BC91B1BE-CB96-4127-98E1-031A57F1EFF4}" srcOrd="0" destOrd="0" presId="urn:microsoft.com/office/officeart/2005/8/layout/lProcess2"/>
    <dgm:cxn modelId="{8E101390-8F23-4418-B354-7EDA2E636A4A}" type="presParOf" srcId="{BC91B1BE-CB96-4127-98E1-031A57F1EFF4}" destId="{4F333DA8-EBE1-479E-B802-B4A3B8054105}" srcOrd="0" destOrd="0" presId="urn:microsoft.com/office/officeart/2005/8/layout/lProcess2"/>
    <dgm:cxn modelId="{DCF0017F-E16C-43AE-9687-6C15BA48E2FF}" type="presParOf" srcId="{BC91B1BE-CB96-4127-98E1-031A57F1EFF4}" destId="{32B15D57-6E54-4DAD-B2E3-8BA923BA5749}" srcOrd="1" destOrd="0" presId="urn:microsoft.com/office/officeart/2005/8/layout/lProcess2"/>
    <dgm:cxn modelId="{94C4FA7F-F7A0-426F-A9CC-0B85E0DF4294}" type="presParOf" srcId="{BC91B1BE-CB96-4127-98E1-031A57F1EFF4}" destId="{83E1954D-924F-4BF1-8C8B-9F1394B23A3D}" srcOrd="2" destOrd="0" presId="urn:microsoft.com/office/officeart/2005/8/layout/lProcess2"/>
    <dgm:cxn modelId="{CB23324A-818E-4DE7-AD1C-98398C4FBC22}" type="presParOf" srcId="{BC91B1BE-CB96-4127-98E1-031A57F1EFF4}" destId="{D6B5760C-54EC-48B1-A16A-E7B3E634290A}" srcOrd="3" destOrd="0" presId="urn:microsoft.com/office/officeart/2005/8/layout/lProcess2"/>
    <dgm:cxn modelId="{99A7CB33-C113-4467-861E-B72B2F586D19}" type="presParOf" srcId="{BC91B1BE-CB96-4127-98E1-031A57F1EFF4}" destId="{B2BD741B-36F8-494E-B668-1EFED23CE690}" srcOrd="4" destOrd="0" presId="urn:microsoft.com/office/officeart/2005/8/layout/lProcess2"/>
    <dgm:cxn modelId="{FCC41A76-3C79-47A2-A370-C4EB9B4E4C95}" type="presParOf" srcId="{0EF75BE4-5576-4C42-8EC5-CAF224C1E4BE}" destId="{F7053C6C-D2A4-4F97-AAD6-E52865364BA2}" srcOrd="3" destOrd="0" presId="urn:microsoft.com/office/officeart/2005/8/layout/lProcess2"/>
    <dgm:cxn modelId="{57BC8680-DA80-4DA3-8DEC-EFB6EBA0516B}" type="presParOf" srcId="{0EF75BE4-5576-4C42-8EC5-CAF224C1E4BE}" destId="{82DB4CCD-88B6-417F-83B1-218DDC52A575}" srcOrd="4" destOrd="0" presId="urn:microsoft.com/office/officeart/2005/8/layout/lProcess2"/>
    <dgm:cxn modelId="{7C593D17-83A8-4F50-B992-C1DF8F9D387C}" type="presParOf" srcId="{82DB4CCD-88B6-417F-83B1-218DDC52A575}" destId="{8CD95268-ACA4-402C-A4D0-F8912810EF37}" srcOrd="0" destOrd="0" presId="urn:microsoft.com/office/officeart/2005/8/layout/lProcess2"/>
    <dgm:cxn modelId="{684DDD7C-6579-453E-BA0D-50F59F757628}" type="presParOf" srcId="{82DB4CCD-88B6-417F-83B1-218DDC52A575}" destId="{F4123ED2-B97C-47AD-B4CA-9FDF3B84E19D}" srcOrd="1" destOrd="0" presId="urn:microsoft.com/office/officeart/2005/8/layout/lProcess2"/>
    <dgm:cxn modelId="{55F3D7CF-25EC-4A3A-84C1-0CBB0AD32CB6}" type="presParOf" srcId="{82DB4CCD-88B6-417F-83B1-218DDC52A575}" destId="{DA0ED517-7590-4067-AD4A-2CDBF5AFD1DE}" srcOrd="2" destOrd="0" presId="urn:microsoft.com/office/officeart/2005/8/layout/lProcess2"/>
    <dgm:cxn modelId="{E2DF6B63-9DB4-4875-A921-0D68F8A32BC4}" type="presParOf" srcId="{DA0ED517-7590-4067-AD4A-2CDBF5AFD1DE}" destId="{3323941F-3908-4D12-A42C-B62693D1B0CB}" srcOrd="0" destOrd="0" presId="urn:microsoft.com/office/officeart/2005/8/layout/lProcess2"/>
    <dgm:cxn modelId="{592168E0-9D29-4AE6-98A8-8A9FAE29D3C6}" type="presParOf" srcId="{3323941F-3908-4D12-A42C-B62693D1B0CB}" destId="{6C4BA5FD-9EEF-4B06-824D-DCD8A054CEF2}" srcOrd="0" destOrd="0" presId="urn:microsoft.com/office/officeart/2005/8/layout/lProcess2"/>
    <dgm:cxn modelId="{B23623B4-273C-42BA-8173-AC8306199F69}" type="presParOf" srcId="{3323941F-3908-4D12-A42C-B62693D1B0CB}" destId="{638F6EF6-0306-49E0-A99A-F4A2F39A904D}" srcOrd="1" destOrd="0" presId="urn:microsoft.com/office/officeart/2005/8/layout/lProcess2"/>
    <dgm:cxn modelId="{1D7E2261-11BA-4238-8A5B-EF5E4DC64802}" type="presParOf" srcId="{3323941F-3908-4D12-A42C-B62693D1B0CB}" destId="{ED4589C5-CB48-4C6C-9781-9EF1DEE00538}" srcOrd="2" destOrd="0" presId="urn:microsoft.com/office/officeart/2005/8/layout/lProcess2"/>
    <dgm:cxn modelId="{44C940E9-0C2C-4A94-933D-F367922F29BA}" type="presParOf" srcId="{3323941F-3908-4D12-A42C-B62693D1B0CB}" destId="{7653EAB5-54AF-46B8-A6AB-0BEC9DD8E459}" srcOrd="3" destOrd="0" presId="urn:microsoft.com/office/officeart/2005/8/layout/lProcess2"/>
    <dgm:cxn modelId="{7CEAC066-C7B8-4C4A-A8F8-4F66F3B2EF38}" type="presParOf" srcId="{3323941F-3908-4D12-A42C-B62693D1B0CB}" destId="{790BB193-9A8B-4F3F-BBBA-230B7C20AA76}" srcOrd="4" destOrd="0" presId="urn:microsoft.com/office/officeart/2005/8/layout/lProcess2"/>
    <dgm:cxn modelId="{C813FDA2-0F80-4841-8A6D-9B1133782558}" type="presParOf" srcId="{0EF75BE4-5576-4C42-8EC5-CAF224C1E4BE}" destId="{A6C39048-B7DC-45A5-BCC9-D613BAB350A7}" srcOrd="5" destOrd="0" presId="urn:microsoft.com/office/officeart/2005/8/layout/lProcess2"/>
    <dgm:cxn modelId="{9AF7E654-87E4-4872-93B5-0AC30B99A03E}" type="presParOf" srcId="{0EF75BE4-5576-4C42-8EC5-CAF224C1E4BE}" destId="{E86826CF-E938-45C8-9060-BB07C8DF6312}" srcOrd="6" destOrd="0" presId="urn:microsoft.com/office/officeart/2005/8/layout/lProcess2"/>
    <dgm:cxn modelId="{EB5F3C93-FF84-4CB4-8B00-4DDA6E174C93}" type="presParOf" srcId="{E86826CF-E938-45C8-9060-BB07C8DF6312}" destId="{A0C58163-C189-4FB4-B1FD-0642F8637464}" srcOrd="0" destOrd="0" presId="urn:microsoft.com/office/officeart/2005/8/layout/lProcess2"/>
    <dgm:cxn modelId="{90A0A7BD-D127-4E0B-A790-AE07F8589566}" type="presParOf" srcId="{E86826CF-E938-45C8-9060-BB07C8DF6312}" destId="{AD881C4C-979E-416C-9392-078EF9C2BCA5}" srcOrd="1" destOrd="0" presId="urn:microsoft.com/office/officeart/2005/8/layout/lProcess2"/>
    <dgm:cxn modelId="{752F7F6D-22FF-4EDE-A711-68D7A8603C3D}" type="presParOf" srcId="{E86826CF-E938-45C8-9060-BB07C8DF6312}" destId="{A0FF3E32-E358-492E-8D3D-15117E543746}" srcOrd="2" destOrd="0" presId="urn:microsoft.com/office/officeart/2005/8/layout/lProcess2"/>
    <dgm:cxn modelId="{3F08F155-3CBB-4261-98F2-404DCC314E52}" type="presParOf" srcId="{A0FF3E32-E358-492E-8D3D-15117E543746}" destId="{1F9A9FAB-7250-4FA1-B216-4EA00878BB8F}" srcOrd="0" destOrd="0" presId="urn:microsoft.com/office/officeart/2005/8/layout/lProcess2"/>
    <dgm:cxn modelId="{DE77017D-9D04-46E4-8511-496424819899}" type="presParOf" srcId="{1F9A9FAB-7250-4FA1-B216-4EA00878BB8F}" destId="{3391D19A-DFE1-43FE-9FD0-9ADE1FE0891F}" srcOrd="0" destOrd="0" presId="urn:microsoft.com/office/officeart/2005/8/layout/lProcess2"/>
    <dgm:cxn modelId="{D5F7F751-0687-4936-8FEE-38177C05BAE4}" type="presParOf" srcId="{1F9A9FAB-7250-4FA1-B216-4EA00878BB8F}" destId="{1B21E02A-67EE-42F3-8B22-8D1D23C7F4C0}" srcOrd="1" destOrd="0" presId="urn:microsoft.com/office/officeart/2005/8/layout/lProcess2"/>
    <dgm:cxn modelId="{6CE965D1-550F-4DF4-911D-D86E2156E04A}" type="presParOf" srcId="{1F9A9FAB-7250-4FA1-B216-4EA00878BB8F}" destId="{9756448D-44BA-46FC-8653-FAFFC36A74CE}" srcOrd="2" destOrd="0" presId="urn:microsoft.com/office/officeart/2005/8/layout/lProcess2"/>
    <dgm:cxn modelId="{7381AC19-749F-4504-B21B-ACE8DB9B61EE}" type="presParOf" srcId="{1F9A9FAB-7250-4FA1-B216-4EA00878BB8F}" destId="{07961AF4-83FB-4211-80A0-4179FFD21D36}" srcOrd="3" destOrd="0" presId="urn:microsoft.com/office/officeart/2005/8/layout/lProcess2"/>
    <dgm:cxn modelId="{248BB310-E5DF-46E6-AF67-2D401277CA7D}" type="presParOf" srcId="{1F9A9FAB-7250-4FA1-B216-4EA00878BB8F}" destId="{AA49ED65-508A-45C9-9903-28538E9E2C23}"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DDC0A-6C95-450E-A6DD-D8F19DA088D8}">
      <dsp:nvSpPr>
        <dsp:cNvPr id="0" name=""/>
        <dsp:cNvSpPr/>
      </dsp:nvSpPr>
      <dsp:spPr>
        <a:xfrm>
          <a:off x="71661" y="495772"/>
          <a:ext cx="2362572" cy="880495"/>
        </a:xfrm>
        <a:prstGeom prst="roundRect">
          <a:avLst>
            <a:gd name="adj" fmla="val 10000"/>
          </a:avLst>
        </a:prstGeom>
        <a:solidFill>
          <a:srgbClr val="01044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b="1" kern="1200" dirty="0"/>
            <a:t>1998 </a:t>
          </a:r>
          <a:endParaRPr lang="en-US" sz="3200" kern="1200" dirty="0"/>
        </a:p>
      </dsp:txBody>
      <dsp:txXfrm>
        <a:off x="97450" y="521561"/>
        <a:ext cx="2310994" cy="828917"/>
      </dsp:txXfrm>
    </dsp:sp>
    <dsp:sp modelId="{CBDCF208-3F96-4FB1-AC05-914CC6D1BA36}">
      <dsp:nvSpPr>
        <dsp:cNvPr id="0" name=""/>
        <dsp:cNvSpPr/>
      </dsp:nvSpPr>
      <dsp:spPr>
        <a:xfrm>
          <a:off x="307918" y="1376267"/>
          <a:ext cx="168120" cy="1445161"/>
        </a:xfrm>
        <a:custGeom>
          <a:avLst/>
          <a:gdLst/>
          <a:ahLst/>
          <a:cxnLst/>
          <a:rect l="0" t="0" r="0" b="0"/>
          <a:pathLst>
            <a:path>
              <a:moveTo>
                <a:pt x="0" y="0"/>
              </a:moveTo>
              <a:lnTo>
                <a:pt x="0" y="1445161"/>
              </a:lnTo>
              <a:lnTo>
                <a:pt x="168120" y="1445161"/>
              </a:lnTo>
            </a:path>
          </a:pathLst>
        </a:custGeom>
        <a:noFill/>
        <a:ln w="25400" cap="flat" cmpd="sng" algn="ctr">
          <a:solidFill>
            <a:srgbClr val="01044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DC2D924-5CE4-408D-B484-6CBECF4B2E95}">
      <dsp:nvSpPr>
        <dsp:cNvPr id="0" name=""/>
        <dsp:cNvSpPr/>
      </dsp:nvSpPr>
      <dsp:spPr>
        <a:xfrm>
          <a:off x="476039" y="1681854"/>
          <a:ext cx="2215525" cy="2279149"/>
        </a:xfrm>
        <a:prstGeom prst="roundRect">
          <a:avLst>
            <a:gd name="adj" fmla="val 10000"/>
          </a:avLst>
        </a:prstGeom>
        <a:solidFill>
          <a:schemeClr val="bg1"/>
        </a:solidFill>
        <a:ln w="9525" cap="flat" cmpd="sng" algn="ctr">
          <a:solidFill>
            <a:schemeClr val="tx1"/>
          </a:solidFill>
          <a:prstDash val="solid"/>
        </a:ln>
        <a:effectLst/>
        <a:scene3d>
          <a:camera prst="orthographicFront"/>
          <a:lightRig rig="harsh" dir="t"/>
        </a:scene3d>
        <a:sp3d z="-152400" extrusionH="63500" contourW="12700" prstMaterial="softEdge">
          <a:bevelT w="133350" h="25400" prst="relaxedInset"/>
          <a:bevelB w="88900" h="88900"/>
          <a:extrusionClr>
            <a:schemeClr val="bg2">
              <a:lumMod val="60000"/>
              <a:lumOff val="40000"/>
            </a:schemeClr>
          </a:extrusionClr>
          <a:contourClr>
            <a:schemeClr val="bg1">
              <a:lumMod val="75000"/>
            </a:schemeClr>
          </a:contourClr>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Legislature passed the Commonwealth Procurement Code - Act 57</a:t>
          </a:r>
        </a:p>
      </dsp:txBody>
      <dsp:txXfrm>
        <a:off x="540930" y="1746745"/>
        <a:ext cx="2085743" cy="2149367"/>
      </dsp:txXfrm>
    </dsp:sp>
    <dsp:sp modelId="{BC391938-12DF-495D-BBB5-F2FCEB9FAD4A}">
      <dsp:nvSpPr>
        <dsp:cNvPr id="0" name=""/>
        <dsp:cNvSpPr/>
      </dsp:nvSpPr>
      <dsp:spPr>
        <a:xfrm>
          <a:off x="2904432" y="492252"/>
          <a:ext cx="2362572" cy="883223"/>
        </a:xfrm>
        <a:prstGeom prst="roundRect">
          <a:avLst>
            <a:gd name="adj" fmla="val 10000"/>
          </a:avLst>
        </a:prstGeom>
        <a:solidFill>
          <a:srgbClr val="01044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b="1" kern="1200" dirty="0"/>
            <a:t>2002</a:t>
          </a:r>
          <a:r>
            <a:rPr lang="en-US" sz="3200" kern="1200" dirty="0"/>
            <a:t> </a:t>
          </a:r>
        </a:p>
      </dsp:txBody>
      <dsp:txXfrm>
        <a:off x="2930301" y="518121"/>
        <a:ext cx="2310834" cy="831485"/>
      </dsp:txXfrm>
    </dsp:sp>
    <dsp:sp modelId="{B4385E3B-6468-4E8B-B904-19B947D4FAB3}">
      <dsp:nvSpPr>
        <dsp:cNvPr id="0" name=""/>
        <dsp:cNvSpPr/>
      </dsp:nvSpPr>
      <dsp:spPr>
        <a:xfrm>
          <a:off x="3140690" y="1375476"/>
          <a:ext cx="287657" cy="1429875"/>
        </a:xfrm>
        <a:custGeom>
          <a:avLst/>
          <a:gdLst/>
          <a:ahLst/>
          <a:cxnLst/>
          <a:rect l="0" t="0" r="0" b="0"/>
          <a:pathLst>
            <a:path>
              <a:moveTo>
                <a:pt x="0" y="0"/>
              </a:moveTo>
              <a:lnTo>
                <a:pt x="0" y="1429875"/>
              </a:lnTo>
              <a:lnTo>
                <a:pt x="287657" y="1429875"/>
              </a:lnTo>
            </a:path>
          </a:pathLst>
        </a:custGeom>
        <a:noFill/>
        <a:ln w="25400" cap="flat" cmpd="sng" algn="ctr">
          <a:solidFill>
            <a:srgbClr val="01044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C70A1D6-84D9-4971-AF37-1D0A0A656B2E}">
      <dsp:nvSpPr>
        <dsp:cNvPr id="0" name=""/>
        <dsp:cNvSpPr/>
      </dsp:nvSpPr>
      <dsp:spPr>
        <a:xfrm>
          <a:off x="3428347" y="1614663"/>
          <a:ext cx="2200329" cy="2381378"/>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a:scene3d>
          <a:camera prst="orthographicFront"/>
          <a:lightRig rig="harsh" dir="t"/>
        </a:scene3d>
        <a:sp3d z="-152400" extrusionH="63500" contourW="12700" prstMaterial="dkEdge">
          <a:bevelT w="133350" h="25400" prst="relaxedInset"/>
          <a:bevelB w="88900" h="88900"/>
          <a:extrusionClr>
            <a:schemeClr val="bg2">
              <a:lumMod val="40000"/>
              <a:lumOff val="60000"/>
            </a:schemeClr>
          </a:extrusionClr>
          <a:contourClr>
            <a:schemeClr val="bg1">
              <a:lumMod val="85000"/>
            </a:schemeClr>
          </a:contourClr>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Legislature expanded the scope of eligible participants</a:t>
          </a:r>
        </a:p>
      </dsp:txBody>
      <dsp:txXfrm>
        <a:off x="3492792" y="1679108"/>
        <a:ext cx="2071439" cy="2252488"/>
      </dsp:txXfrm>
    </dsp:sp>
    <dsp:sp modelId="{1CD5B652-6FB8-4435-8D11-B0450C4D9FAD}">
      <dsp:nvSpPr>
        <dsp:cNvPr id="0" name=""/>
        <dsp:cNvSpPr/>
      </dsp:nvSpPr>
      <dsp:spPr>
        <a:xfrm>
          <a:off x="5806734" y="492252"/>
          <a:ext cx="2362194" cy="880495"/>
        </a:xfrm>
        <a:prstGeom prst="roundRect">
          <a:avLst>
            <a:gd name="adj" fmla="val 10000"/>
          </a:avLst>
        </a:prstGeom>
        <a:solidFill>
          <a:srgbClr val="01044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b="1" kern="1200" dirty="0"/>
            <a:t>2004</a:t>
          </a:r>
          <a:r>
            <a:rPr lang="en-US" sz="3200" kern="1200" dirty="0"/>
            <a:t> </a:t>
          </a:r>
        </a:p>
      </dsp:txBody>
      <dsp:txXfrm>
        <a:off x="5832523" y="518041"/>
        <a:ext cx="2310616" cy="828917"/>
      </dsp:txXfrm>
    </dsp:sp>
    <dsp:sp modelId="{1363F3C7-748C-485D-B03D-19B4C12F3C66}">
      <dsp:nvSpPr>
        <dsp:cNvPr id="0" name=""/>
        <dsp:cNvSpPr/>
      </dsp:nvSpPr>
      <dsp:spPr>
        <a:xfrm>
          <a:off x="6042954" y="1372747"/>
          <a:ext cx="198914" cy="1436839"/>
        </a:xfrm>
        <a:custGeom>
          <a:avLst/>
          <a:gdLst/>
          <a:ahLst/>
          <a:cxnLst/>
          <a:rect l="0" t="0" r="0" b="0"/>
          <a:pathLst>
            <a:path>
              <a:moveTo>
                <a:pt x="0" y="0"/>
              </a:moveTo>
              <a:lnTo>
                <a:pt x="0" y="1436839"/>
              </a:lnTo>
              <a:lnTo>
                <a:pt x="198914" y="1436839"/>
              </a:lnTo>
            </a:path>
          </a:pathLst>
        </a:custGeom>
        <a:noFill/>
        <a:ln w="25400" cap="flat" cmpd="sng" algn="ctr">
          <a:solidFill>
            <a:srgbClr val="01044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DAE52F8-08D3-4D6B-A6E0-0590F4CD8B7B}">
      <dsp:nvSpPr>
        <dsp:cNvPr id="0" name=""/>
        <dsp:cNvSpPr/>
      </dsp:nvSpPr>
      <dsp:spPr>
        <a:xfrm>
          <a:off x="6241868" y="1653102"/>
          <a:ext cx="2300880" cy="2312969"/>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a:scene3d>
          <a:camera prst="orthographicFront"/>
          <a:lightRig rig="harsh" dir="t"/>
        </a:scene3d>
        <a:sp3d z="-152400" extrusionH="63500" contourW="12700" prstMaterial="dkEdge">
          <a:bevelT w="133350" h="25400" prst="relaxedInset"/>
          <a:bevelB w="88900" h="88900"/>
          <a:extrusionClr>
            <a:schemeClr val="bg2">
              <a:lumMod val="40000"/>
              <a:lumOff val="60000"/>
            </a:schemeClr>
          </a:extrusionClr>
          <a:contourClr>
            <a:schemeClr val="bg1">
              <a:lumMod val="85000"/>
            </a:schemeClr>
          </a:contourClr>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Legislature passed an amendment to the Procurement Code - Act 77 authorizing DGS to establish the COSTARS Program</a:t>
          </a:r>
        </a:p>
      </dsp:txBody>
      <dsp:txXfrm>
        <a:off x="6309258" y="1720492"/>
        <a:ext cx="2166100" cy="2178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4832F-88C2-427D-99E9-DAEDC978555E}">
      <dsp:nvSpPr>
        <dsp:cNvPr id="0" name=""/>
        <dsp:cNvSpPr/>
      </dsp:nvSpPr>
      <dsp:spPr>
        <a:xfrm>
          <a:off x="280316" y="1082019"/>
          <a:ext cx="2663837" cy="1065534"/>
        </a:xfrm>
        <a:prstGeom prst="chevron">
          <a:avLst/>
        </a:prstGeom>
        <a:solidFill>
          <a:srgbClr val="01044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ea typeface="Verdana" panose="020B0604030504040204" pitchFamily="34" charset="0"/>
              <a:cs typeface="Arial" panose="020B0604020202020204" pitchFamily="34" charset="0"/>
            </a:rPr>
            <a:t>Below $11,300 </a:t>
          </a:r>
        </a:p>
      </dsp:txBody>
      <dsp:txXfrm>
        <a:off x="813083" y="1082019"/>
        <a:ext cx="1598303" cy="1065534"/>
      </dsp:txXfrm>
    </dsp:sp>
    <dsp:sp modelId="{5E5EA10D-B73E-4BD8-BD8A-36581F04E533}">
      <dsp:nvSpPr>
        <dsp:cNvPr id="0" name=""/>
        <dsp:cNvSpPr/>
      </dsp:nvSpPr>
      <dsp:spPr>
        <a:xfrm>
          <a:off x="19004" y="2316149"/>
          <a:ext cx="2695888" cy="1152000"/>
        </a:xfrm>
        <a:prstGeom prst="rect">
          <a:avLst/>
        </a:prstGeom>
        <a:solidFill>
          <a:schemeClr val="bg2">
            <a:lumMod val="60000"/>
            <a:lumOff val="4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dsp:txBody>
      <dsp:txXfrm>
        <a:off x="19004" y="2316149"/>
        <a:ext cx="2695888" cy="1152000"/>
      </dsp:txXfrm>
    </dsp:sp>
    <dsp:sp modelId="{E65E9C81-FD45-41F9-8AA8-209464CA53E1}">
      <dsp:nvSpPr>
        <dsp:cNvPr id="0" name=""/>
        <dsp:cNvSpPr/>
      </dsp:nvSpPr>
      <dsp:spPr>
        <a:xfrm>
          <a:off x="2853112" y="1080964"/>
          <a:ext cx="2808084" cy="1065534"/>
        </a:xfrm>
        <a:prstGeom prst="chevron">
          <a:avLst/>
        </a:prstGeom>
        <a:solidFill>
          <a:srgbClr val="01044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100000"/>
            </a:lnSpc>
            <a:spcBef>
              <a:spcPct val="0"/>
            </a:spcBef>
            <a:spcAft>
              <a:spcPts val="0"/>
            </a:spcAft>
            <a:buNone/>
          </a:pPr>
          <a:r>
            <a:rPr lang="en-US" sz="1800" b="1" kern="1200" dirty="0">
              <a:latin typeface="+mn-lt"/>
              <a:ea typeface="Verdana" panose="020B0604030504040204" pitchFamily="34" charset="0"/>
              <a:cs typeface="Arial" panose="020B0604020202020204" pitchFamily="34" charset="0"/>
            </a:rPr>
            <a:t>Between $11,300 </a:t>
          </a:r>
        </a:p>
        <a:p>
          <a:pPr marL="0" lvl="0" indent="0" algn="ctr" defTabSz="800100">
            <a:lnSpc>
              <a:spcPct val="100000"/>
            </a:lnSpc>
            <a:spcBef>
              <a:spcPct val="0"/>
            </a:spcBef>
            <a:spcAft>
              <a:spcPts val="0"/>
            </a:spcAft>
            <a:buNone/>
          </a:pPr>
          <a:r>
            <a:rPr lang="en-US" sz="1800" b="1" kern="1200" dirty="0">
              <a:latin typeface="+mn-lt"/>
              <a:ea typeface="Verdana" panose="020B0604030504040204" pitchFamily="34" charset="0"/>
              <a:cs typeface="Arial" panose="020B0604020202020204" pitchFamily="34" charset="0"/>
            </a:rPr>
            <a:t>and $21,000 </a:t>
          </a:r>
        </a:p>
      </dsp:txBody>
      <dsp:txXfrm>
        <a:off x="3385879" y="1080964"/>
        <a:ext cx="1742550" cy="1065534"/>
      </dsp:txXfrm>
    </dsp:sp>
    <dsp:sp modelId="{84AA45FC-5409-46A8-94C9-44F79F72EABD}">
      <dsp:nvSpPr>
        <dsp:cNvPr id="0" name=""/>
        <dsp:cNvSpPr/>
      </dsp:nvSpPr>
      <dsp:spPr>
        <a:xfrm>
          <a:off x="2895549" y="2318914"/>
          <a:ext cx="2468652" cy="1152000"/>
        </a:xfrm>
        <a:prstGeom prst="rect">
          <a:avLst/>
        </a:prstGeom>
        <a:solidFill>
          <a:schemeClr val="bg2">
            <a:lumMod val="60000"/>
            <a:lumOff val="4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dsp:txBody>
      <dsp:txXfrm>
        <a:off x="2895549" y="2318914"/>
        <a:ext cx="2468652" cy="1152000"/>
      </dsp:txXfrm>
    </dsp:sp>
    <dsp:sp modelId="{288BAD0E-F622-4836-8764-8CB30BAD8033}">
      <dsp:nvSpPr>
        <dsp:cNvPr id="0" name=""/>
        <dsp:cNvSpPr/>
      </dsp:nvSpPr>
      <dsp:spPr>
        <a:xfrm>
          <a:off x="5814767" y="1108065"/>
          <a:ext cx="2643432" cy="1015315"/>
        </a:xfrm>
        <a:prstGeom prst="chevron">
          <a:avLst/>
        </a:prstGeom>
        <a:solidFill>
          <a:srgbClr val="01044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ea typeface="Verdana" panose="020B0604030504040204" pitchFamily="34" charset="0"/>
              <a:cs typeface="Arial" panose="020B0604020202020204" pitchFamily="34" charset="0"/>
            </a:rPr>
            <a:t>More than $21,000  </a:t>
          </a:r>
        </a:p>
      </dsp:txBody>
      <dsp:txXfrm>
        <a:off x="6322425" y="1108065"/>
        <a:ext cx="1628117" cy="1015315"/>
      </dsp:txXfrm>
    </dsp:sp>
    <dsp:sp modelId="{6FCBA9B8-FA40-43CC-A29C-7E05AD304590}">
      <dsp:nvSpPr>
        <dsp:cNvPr id="0" name=""/>
        <dsp:cNvSpPr/>
      </dsp:nvSpPr>
      <dsp:spPr>
        <a:xfrm>
          <a:off x="5495436" y="2281699"/>
          <a:ext cx="2898638" cy="1152000"/>
        </a:xfrm>
        <a:prstGeom prst="rect">
          <a:avLst/>
        </a:prstGeom>
        <a:solidFill>
          <a:schemeClr val="bg2">
            <a:lumMod val="60000"/>
            <a:lumOff val="4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latin typeface="+mn-lt"/>
            <a:ea typeface="Verdana" panose="020B0604030504040204" pitchFamily="34" charset="0"/>
            <a:cs typeface="Arial" panose="020B0604020202020204" pitchFamily="34" charset="0"/>
          </a:endParaRPr>
        </a:p>
      </dsp:txBody>
      <dsp:txXfrm>
        <a:off x="5495436" y="2281699"/>
        <a:ext cx="2898638" cy="1152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643F6-04C2-4F9F-B159-801E31222831}">
      <dsp:nvSpPr>
        <dsp:cNvPr id="0" name=""/>
        <dsp:cNvSpPr/>
      </dsp:nvSpPr>
      <dsp:spPr>
        <a:xfrm>
          <a:off x="457199" y="0"/>
          <a:ext cx="5181600" cy="4064000"/>
        </a:xfrm>
        <a:prstGeom prst="rightArrow">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F0F4C55D-52C1-4829-94D6-35071B7486D9}">
      <dsp:nvSpPr>
        <dsp:cNvPr id="0" name=""/>
        <dsp:cNvSpPr/>
      </dsp:nvSpPr>
      <dsp:spPr>
        <a:xfrm>
          <a:off x="3506" y="1219199"/>
          <a:ext cx="1956438" cy="16256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Advertising</a:t>
          </a:r>
        </a:p>
        <a:p>
          <a:pPr marL="0" lvl="0" indent="0" algn="ctr" defTabSz="800100">
            <a:lnSpc>
              <a:spcPct val="90000"/>
            </a:lnSpc>
            <a:spcBef>
              <a:spcPct val="0"/>
            </a:spcBef>
            <a:spcAft>
              <a:spcPct val="35000"/>
            </a:spcAft>
            <a:buNone/>
          </a:pPr>
          <a:r>
            <a:rPr lang="en-US" sz="1800" kern="1200" dirty="0">
              <a:solidFill>
                <a:schemeClr val="tx1"/>
              </a:solidFill>
            </a:rPr>
            <a:t>Costs</a:t>
          </a:r>
        </a:p>
      </dsp:txBody>
      <dsp:txXfrm>
        <a:off x="82861" y="1298554"/>
        <a:ext cx="1797728" cy="1466890"/>
      </dsp:txXfrm>
    </dsp:sp>
    <dsp:sp modelId="{B07687F8-3EC6-4BA6-A3FA-137353AEADD1}">
      <dsp:nvSpPr>
        <dsp:cNvPr id="0" name=""/>
        <dsp:cNvSpPr/>
      </dsp:nvSpPr>
      <dsp:spPr>
        <a:xfrm>
          <a:off x="2069780" y="1219199"/>
          <a:ext cx="1956438" cy="16256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Administrative</a:t>
          </a:r>
        </a:p>
        <a:p>
          <a:pPr marL="0" lvl="0" indent="0" algn="ctr" defTabSz="800100">
            <a:lnSpc>
              <a:spcPct val="90000"/>
            </a:lnSpc>
            <a:spcBef>
              <a:spcPct val="0"/>
            </a:spcBef>
            <a:spcAft>
              <a:spcPct val="35000"/>
            </a:spcAft>
            <a:buNone/>
          </a:pPr>
          <a:r>
            <a:rPr lang="en-US" sz="1800" kern="1200" dirty="0">
              <a:solidFill>
                <a:schemeClr val="tx1"/>
              </a:solidFill>
            </a:rPr>
            <a:t>Costs</a:t>
          </a:r>
        </a:p>
      </dsp:txBody>
      <dsp:txXfrm>
        <a:off x="2149135" y="1298554"/>
        <a:ext cx="1797728" cy="1466890"/>
      </dsp:txXfrm>
    </dsp:sp>
    <dsp:sp modelId="{C7605329-707C-466B-BF71-11A651DBB617}">
      <dsp:nvSpPr>
        <dsp:cNvPr id="0" name=""/>
        <dsp:cNvSpPr/>
      </dsp:nvSpPr>
      <dsp:spPr>
        <a:xfrm>
          <a:off x="4136054" y="1219199"/>
          <a:ext cx="1956438" cy="16256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Attorney </a:t>
          </a:r>
        </a:p>
        <a:p>
          <a:pPr marL="0" lvl="0" indent="0" algn="ctr" defTabSz="800100">
            <a:lnSpc>
              <a:spcPct val="90000"/>
            </a:lnSpc>
            <a:spcBef>
              <a:spcPct val="0"/>
            </a:spcBef>
            <a:spcAft>
              <a:spcPct val="35000"/>
            </a:spcAft>
            <a:buNone/>
          </a:pPr>
          <a:r>
            <a:rPr lang="en-US" sz="1800" kern="1200" dirty="0">
              <a:solidFill>
                <a:schemeClr val="tx1"/>
              </a:solidFill>
            </a:rPr>
            <a:t>Fees</a:t>
          </a:r>
        </a:p>
      </dsp:txBody>
      <dsp:txXfrm>
        <a:off x="4215409" y="1298554"/>
        <a:ext cx="1797728" cy="1466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5913B-3100-4FE6-9744-88E4594F326F}">
      <dsp:nvSpPr>
        <dsp:cNvPr id="0" name=""/>
        <dsp:cNvSpPr/>
      </dsp:nvSpPr>
      <dsp:spPr>
        <a:xfrm rot="10800000">
          <a:off x="267881" y="2502"/>
          <a:ext cx="7885515" cy="719057"/>
        </a:xfrm>
        <a:prstGeom prst="homePlate">
          <a:avLst/>
        </a:prstGeom>
        <a:solidFill>
          <a:srgbClr val="99CCFF"/>
        </a:solidFill>
        <a:ln w="25400" cap="flat" cmpd="sng" algn="ctr">
          <a:solidFill>
            <a:schemeClr val="lt1">
              <a:hueOff val="0"/>
              <a:satOff val="0"/>
              <a:lumOff val="0"/>
              <a:alphaOff val="0"/>
            </a:schemeClr>
          </a:solidFill>
          <a:prstDash val="solid"/>
        </a:ln>
        <a:effectLst>
          <a:outerShdw blurRad="292100" dist="139700" dir="2700000" algn="ctr" rotWithShape="0">
            <a:srgbClr val="000000">
              <a:alpha val="65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17084"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Political subdivision, e.g., local municipalities,        school districts</a:t>
          </a:r>
        </a:p>
      </dsp:txBody>
      <dsp:txXfrm rot="10800000">
        <a:off x="447645" y="2502"/>
        <a:ext cx="7705751" cy="719057"/>
      </dsp:txXfrm>
    </dsp:sp>
    <dsp:sp modelId="{1184FDE9-9399-4B31-B624-21F303736424}">
      <dsp:nvSpPr>
        <dsp:cNvPr id="0" name=""/>
        <dsp:cNvSpPr/>
      </dsp:nvSpPr>
      <dsp:spPr>
        <a:xfrm>
          <a:off x="399886" y="0"/>
          <a:ext cx="719057" cy="719057"/>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B73E89-F4BF-4425-8D8E-3463DE72BA03}">
      <dsp:nvSpPr>
        <dsp:cNvPr id="0" name=""/>
        <dsp:cNvSpPr/>
      </dsp:nvSpPr>
      <dsp:spPr>
        <a:xfrm rot="10800000">
          <a:off x="293642" y="936203"/>
          <a:ext cx="7859754" cy="719057"/>
        </a:xfrm>
        <a:prstGeom prst="homePlate">
          <a:avLst/>
        </a:prstGeom>
        <a:solidFill>
          <a:schemeClr val="accent5">
            <a:hueOff val="814257"/>
            <a:satOff val="2799"/>
            <a:lumOff val="-13432"/>
            <a:alphaOff val="0"/>
          </a:schemeClr>
        </a:solidFill>
        <a:ln w="25400" cap="flat" cmpd="sng" algn="ctr">
          <a:solidFill>
            <a:schemeClr val="lt1">
              <a:hueOff val="0"/>
              <a:satOff val="0"/>
              <a:lumOff val="0"/>
              <a:alphaOff val="0"/>
            </a:schemeClr>
          </a:solidFill>
          <a:prstDash val="solid"/>
        </a:ln>
        <a:effectLst>
          <a:outerShdw blurRad="292100" dist="139700" dir="2700000" algn="ctr" rotWithShape="0">
            <a:srgbClr val="000000">
              <a:alpha val="65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17084"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Tax-exempt nonprofit education or public health institution</a:t>
          </a:r>
        </a:p>
      </dsp:txBody>
      <dsp:txXfrm rot="10800000">
        <a:off x="473406" y="936203"/>
        <a:ext cx="7679990" cy="719057"/>
      </dsp:txXfrm>
    </dsp:sp>
    <dsp:sp modelId="{DA4EE9F3-4383-464A-B7AA-0B3FC7F219EF}">
      <dsp:nvSpPr>
        <dsp:cNvPr id="0" name=""/>
        <dsp:cNvSpPr/>
      </dsp:nvSpPr>
      <dsp:spPr>
        <a:xfrm>
          <a:off x="423945" y="914401"/>
          <a:ext cx="719057" cy="719057"/>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267CD3-ED60-413A-9035-91D51A549BD1}">
      <dsp:nvSpPr>
        <dsp:cNvPr id="0" name=""/>
        <dsp:cNvSpPr/>
      </dsp:nvSpPr>
      <dsp:spPr>
        <a:xfrm rot="10800000">
          <a:off x="365772" y="1869904"/>
          <a:ext cx="7787624" cy="719057"/>
        </a:xfrm>
        <a:prstGeom prst="homePlate">
          <a:avLst/>
        </a:prstGeom>
        <a:solidFill>
          <a:schemeClr val="accent5">
            <a:hueOff val="1628513"/>
            <a:satOff val="5598"/>
            <a:lumOff val="-26863"/>
            <a:alphaOff val="0"/>
          </a:schemeClr>
        </a:solidFill>
        <a:ln w="25400" cap="flat" cmpd="sng" algn="ctr">
          <a:solidFill>
            <a:schemeClr val="lt1">
              <a:hueOff val="0"/>
              <a:satOff val="0"/>
              <a:lumOff val="0"/>
              <a:alphaOff val="0"/>
            </a:schemeClr>
          </a:solidFill>
          <a:prstDash val="solid"/>
        </a:ln>
        <a:effectLst>
          <a:outerShdw blurRad="292100" dist="139700" dir="2700000" algn="ctr" rotWithShape="0">
            <a:srgbClr val="000000">
              <a:alpha val="65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17084"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Public authority</a:t>
          </a:r>
        </a:p>
      </dsp:txBody>
      <dsp:txXfrm rot="10800000">
        <a:off x="545536" y="1869904"/>
        <a:ext cx="7607860" cy="719057"/>
      </dsp:txXfrm>
    </dsp:sp>
    <dsp:sp modelId="{5578745E-AED7-4CC5-9F15-28A472286412}">
      <dsp:nvSpPr>
        <dsp:cNvPr id="0" name=""/>
        <dsp:cNvSpPr/>
      </dsp:nvSpPr>
      <dsp:spPr>
        <a:xfrm>
          <a:off x="492134" y="1864417"/>
          <a:ext cx="719057" cy="719057"/>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7C2236-57F4-4407-9749-513B274CD2D1}">
      <dsp:nvSpPr>
        <dsp:cNvPr id="0" name=""/>
        <dsp:cNvSpPr/>
      </dsp:nvSpPr>
      <dsp:spPr>
        <a:xfrm rot="10800000">
          <a:off x="388284" y="2803604"/>
          <a:ext cx="7765111" cy="719057"/>
        </a:xfrm>
        <a:prstGeom prst="homePlate">
          <a:avLst/>
        </a:prstGeom>
        <a:solidFill>
          <a:schemeClr val="accent5">
            <a:hueOff val="2442770"/>
            <a:satOff val="8397"/>
            <a:lumOff val="-40295"/>
            <a:alphaOff val="0"/>
          </a:schemeClr>
        </a:solidFill>
        <a:ln w="25400" cap="flat" cmpd="sng" algn="ctr">
          <a:solidFill>
            <a:schemeClr val="lt1">
              <a:hueOff val="0"/>
              <a:satOff val="0"/>
              <a:lumOff val="0"/>
              <a:alphaOff val="0"/>
            </a:schemeClr>
          </a:solidFill>
          <a:prstDash val="solid"/>
        </a:ln>
        <a:effectLst>
          <a:outerShdw blurRad="292100" dist="139700" dir="2700000" algn="ctr" rotWithShape="0">
            <a:srgbClr val="000000">
              <a:alpha val="65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17084"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Tax-exempt nonprofit fire, rescue,                          ambulance company</a:t>
          </a:r>
        </a:p>
      </dsp:txBody>
      <dsp:txXfrm rot="10800000">
        <a:off x="568048" y="2803604"/>
        <a:ext cx="7585347" cy="719057"/>
      </dsp:txXfrm>
    </dsp:sp>
    <dsp:sp modelId="{43AC48C7-C0D4-4924-A69E-0E1CF7F732E8}">
      <dsp:nvSpPr>
        <dsp:cNvPr id="0" name=""/>
        <dsp:cNvSpPr/>
      </dsp:nvSpPr>
      <dsp:spPr>
        <a:xfrm>
          <a:off x="516193" y="2807531"/>
          <a:ext cx="719057" cy="719057"/>
        </a:xfrm>
        <a:prstGeom prst="ellipse">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E12E44-D592-4EF0-B4C3-4966D84C75C7}">
      <dsp:nvSpPr>
        <dsp:cNvPr id="0" name=""/>
        <dsp:cNvSpPr/>
      </dsp:nvSpPr>
      <dsp:spPr>
        <a:xfrm rot="10800000">
          <a:off x="444398" y="3737305"/>
          <a:ext cx="7708998" cy="908391"/>
        </a:xfrm>
        <a:prstGeom prst="homePlate">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a:outerShdw blurRad="292100" dist="139700" dir="2700000" algn="ctr" rotWithShape="0">
            <a:srgbClr val="000000">
              <a:alpha val="65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17084"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And to the extent provided by the law, any other entity at expends public funds for the            procurement of supplies and services </a:t>
          </a:r>
        </a:p>
      </dsp:txBody>
      <dsp:txXfrm rot="10800000">
        <a:off x="671496" y="3737305"/>
        <a:ext cx="7481900" cy="908391"/>
      </dsp:txXfrm>
    </dsp:sp>
    <dsp:sp modelId="{0FF7CDFC-8C8E-404F-B349-4CEAAC61F1E5}">
      <dsp:nvSpPr>
        <dsp:cNvPr id="0" name=""/>
        <dsp:cNvSpPr/>
      </dsp:nvSpPr>
      <dsp:spPr>
        <a:xfrm>
          <a:off x="573509" y="3823028"/>
          <a:ext cx="719057" cy="719057"/>
        </a:xfrm>
        <a:prstGeom prst="ellipse">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B0E03-3526-4888-9520-43577125AF5A}">
      <dsp:nvSpPr>
        <dsp:cNvPr id="0" name=""/>
        <dsp:cNvSpPr/>
      </dsp:nvSpPr>
      <dsp:spPr>
        <a:xfrm>
          <a:off x="1817" y="0"/>
          <a:ext cx="1783503" cy="4274828"/>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en-US" sz="2000" kern="1200" dirty="0">
              <a:solidFill>
                <a:srgbClr val="2A578D"/>
              </a:solidFill>
              <a:latin typeface="Arial Black" panose="020B0A04020102020204" pitchFamily="34" charset="0"/>
            </a:rPr>
            <a:t>Helpful </a:t>
          </a:r>
        </a:p>
        <a:p>
          <a:pPr marL="0" lvl="0" indent="0" algn="ctr" defTabSz="889000">
            <a:lnSpc>
              <a:spcPct val="100000"/>
            </a:lnSpc>
            <a:spcBef>
              <a:spcPct val="0"/>
            </a:spcBef>
            <a:spcAft>
              <a:spcPts val="0"/>
            </a:spcAft>
            <a:buNone/>
          </a:pPr>
          <a:r>
            <a:rPr lang="en-US" sz="2000" kern="1200" dirty="0">
              <a:solidFill>
                <a:srgbClr val="2A578D"/>
              </a:solidFill>
              <a:latin typeface="Arial Black" panose="020B0A04020102020204" pitchFamily="34" charset="0"/>
            </a:rPr>
            <a:t>Docs</a:t>
          </a:r>
        </a:p>
      </dsp:txBody>
      <dsp:txXfrm>
        <a:off x="1817" y="0"/>
        <a:ext cx="1783503" cy="1282448"/>
      </dsp:txXfrm>
    </dsp:sp>
    <dsp:sp modelId="{57F88B8C-D5EC-4082-B0F2-CA8679DE0E14}">
      <dsp:nvSpPr>
        <dsp:cNvPr id="0" name=""/>
        <dsp:cNvSpPr/>
      </dsp:nvSpPr>
      <dsp:spPr>
        <a:xfrm>
          <a:off x="186445" y="2202173"/>
          <a:ext cx="1426802" cy="865904"/>
        </a:xfrm>
        <a:prstGeom prst="roundRect">
          <a:avLst>
            <a:gd name="adj" fmla="val 10000"/>
          </a:avLst>
        </a:prstGeom>
        <a:solidFill>
          <a:srgbClr val="2A578D"/>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Members’ Quote Kit</a:t>
          </a:r>
        </a:p>
      </dsp:txBody>
      <dsp:txXfrm>
        <a:off x="211806" y="2227534"/>
        <a:ext cx="1376080" cy="815182"/>
      </dsp:txXfrm>
    </dsp:sp>
    <dsp:sp modelId="{9332D61B-6A35-4917-9453-6B02FB28B648}">
      <dsp:nvSpPr>
        <dsp:cNvPr id="0" name=""/>
        <dsp:cNvSpPr/>
      </dsp:nvSpPr>
      <dsp:spPr>
        <a:xfrm>
          <a:off x="186445" y="1238378"/>
          <a:ext cx="1426802" cy="830448"/>
        </a:xfrm>
        <a:prstGeom prst="roundRect">
          <a:avLst>
            <a:gd name="adj" fmla="val 10000"/>
          </a:avLst>
        </a:prstGeom>
        <a:solidFill>
          <a:srgbClr val="2A5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Guide to COSTARS Contracts </a:t>
          </a:r>
        </a:p>
      </dsp:txBody>
      <dsp:txXfrm>
        <a:off x="210768" y="1262701"/>
        <a:ext cx="1378156" cy="781802"/>
      </dsp:txXfrm>
    </dsp:sp>
    <dsp:sp modelId="{1D930F4D-A56C-4031-BE66-4B962DD27510}">
      <dsp:nvSpPr>
        <dsp:cNvPr id="0" name=""/>
        <dsp:cNvSpPr/>
      </dsp:nvSpPr>
      <dsp:spPr>
        <a:xfrm>
          <a:off x="180167" y="3192771"/>
          <a:ext cx="1426802" cy="776630"/>
        </a:xfrm>
        <a:prstGeom prst="roundRect">
          <a:avLst>
            <a:gd name="adj" fmla="val 10000"/>
          </a:avLst>
        </a:prstGeom>
        <a:solidFill>
          <a:srgbClr val="2A5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FAQ’s</a:t>
          </a:r>
        </a:p>
      </dsp:txBody>
      <dsp:txXfrm>
        <a:off x="202914" y="3215518"/>
        <a:ext cx="1381308" cy="731136"/>
      </dsp:txXfrm>
    </dsp:sp>
    <dsp:sp modelId="{CE9E78FC-F8F2-4EDE-A2CA-6F0BD9E40F03}">
      <dsp:nvSpPr>
        <dsp:cNvPr id="0" name=""/>
        <dsp:cNvSpPr/>
      </dsp:nvSpPr>
      <dsp:spPr>
        <a:xfrm>
          <a:off x="1919083" y="0"/>
          <a:ext cx="1783503" cy="4274828"/>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2A578D"/>
              </a:solidFill>
              <a:latin typeface="Arial Black" panose="020B0A04020102020204" pitchFamily="34" charset="0"/>
            </a:rPr>
            <a:t>Education</a:t>
          </a:r>
          <a:endParaRPr lang="en-US" sz="1700" kern="1200" dirty="0">
            <a:latin typeface="Arial Black" panose="020B0A04020102020204" pitchFamily="34" charset="0"/>
            <a:cs typeface="Arial" panose="020B0604020202020204" pitchFamily="34" charset="0"/>
          </a:endParaRPr>
        </a:p>
      </dsp:txBody>
      <dsp:txXfrm>
        <a:off x="1919083" y="0"/>
        <a:ext cx="1783503" cy="1282448"/>
      </dsp:txXfrm>
    </dsp:sp>
    <dsp:sp modelId="{4F333DA8-EBE1-479E-B802-B4A3B8054105}">
      <dsp:nvSpPr>
        <dsp:cNvPr id="0" name=""/>
        <dsp:cNvSpPr/>
      </dsp:nvSpPr>
      <dsp:spPr>
        <a:xfrm>
          <a:off x="2097433" y="1213889"/>
          <a:ext cx="1426802" cy="873514"/>
        </a:xfrm>
        <a:prstGeom prst="roundRect">
          <a:avLst>
            <a:gd name="adj" fmla="val 10000"/>
          </a:avLst>
        </a:prstGeom>
        <a:solidFill>
          <a:srgbClr val="2A5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Online Trainings &amp; Guides</a:t>
          </a:r>
        </a:p>
      </dsp:txBody>
      <dsp:txXfrm>
        <a:off x="2123017" y="1239473"/>
        <a:ext cx="1375634" cy="822346"/>
      </dsp:txXfrm>
    </dsp:sp>
    <dsp:sp modelId="{83E1954D-924F-4BF1-8C8B-9F1394B23A3D}">
      <dsp:nvSpPr>
        <dsp:cNvPr id="0" name=""/>
        <dsp:cNvSpPr/>
      </dsp:nvSpPr>
      <dsp:spPr>
        <a:xfrm>
          <a:off x="2097433" y="2218703"/>
          <a:ext cx="1426802" cy="847973"/>
        </a:xfrm>
        <a:prstGeom prst="roundRect">
          <a:avLst>
            <a:gd name="adj" fmla="val 10000"/>
          </a:avLst>
        </a:prstGeom>
        <a:solidFill>
          <a:srgbClr val="2A5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Webinars</a:t>
          </a:r>
          <a:endParaRPr lang="en-US" sz="1300" kern="1200" dirty="0">
            <a:latin typeface="Arial" panose="020B0604020202020204" pitchFamily="34" charset="0"/>
            <a:cs typeface="Arial" panose="020B0604020202020204" pitchFamily="34" charset="0"/>
          </a:endParaRPr>
        </a:p>
      </dsp:txBody>
      <dsp:txXfrm>
        <a:off x="2122269" y="2243539"/>
        <a:ext cx="1377130" cy="798301"/>
      </dsp:txXfrm>
    </dsp:sp>
    <dsp:sp modelId="{B2BD741B-36F8-494E-B668-1EFED23CE690}">
      <dsp:nvSpPr>
        <dsp:cNvPr id="0" name=""/>
        <dsp:cNvSpPr/>
      </dsp:nvSpPr>
      <dsp:spPr>
        <a:xfrm>
          <a:off x="2097433" y="3197324"/>
          <a:ext cx="1426802" cy="794330"/>
        </a:xfrm>
        <a:prstGeom prst="roundRect">
          <a:avLst>
            <a:gd name="adj" fmla="val 10000"/>
          </a:avLst>
        </a:prstGeom>
        <a:solidFill>
          <a:srgbClr val="2A5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Events</a:t>
          </a:r>
          <a:endParaRPr lang="en-US" sz="1300" kern="1200" dirty="0">
            <a:latin typeface="Arial" panose="020B0604020202020204" pitchFamily="34" charset="0"/>
            <a:cs typeface="Arial" panose="020B0604020202020204" pitchFamily="34" charset="0"/>
          </a:endParaRPr>
        </a:p>
      </dsp:txBody>
      <dsp:txXfrm>
        <a:off x="2120698" y="3220589"/>
        <a:ext cx="1380272" cy="747800"/>
      </dsp:txXfrm>
    </dsp:sp>
    <dsp:sp modelId="{8CD95268-ACA4-402C-A4D0-F8912810EF37}">
      <dsp:nvSpPr>
        <dsp:cNvPr id="0" name=""/>
        <dsp:cNvSpPr/>
      </dsp:nvSpPr>
      <dsp:spPr>
        <a:xfrm>
          <a:off x="3836349" y="0"/>
          <a:ext cx="1783503" cy="4274828"/>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1200" dirty="0">
              <a:solidFill>
                <a:srgbClr val="2A578D"/>
              </a:solidFill>
              <a:latin typeface="Arial Black" panose="020B0A04020102020204" pitchFamily="34" charset="0"/>
            </a:rPr>
            <a:t>News &amp; </a:t>
          </a:r>
          <a:r>
            <a:rPr lang="en-US" sz="1700" kern="1200" dirty="0">
              <a:solidFill>
                <a:srgbClr val="2A578D"/>
              </a:solidFill>
              <a:latin typeface="Arial Black" panose="020B0A04020102020204" pitchFamily="34" charset="0"/>
            </a:rPr>
            <a:t>Opportunities</a:t>
          </a:r>
          <a:endParaRPr lang="en-US" sz="1700" kern="1200" dirty="0">
            <a:latin typeface="Arial Black" panose="020B0A04020102020204" pitchFamily="34" charset="0"/>
          </a:endParaRPr>
        </a:p>
      </dsp:txBody>
      <dsp:txXfrm>
        <a:off x="3836349" y="0"/>
        <a:ext cx="1783503" cy="1282448"/>
      </dsp:txXfrm>
    </dsp:sp>
    <dsp:sp modelId="{6C4BA5FD-9EEF-4B06-824D-DCD8A054CEF2}">
      <dsp:nvSpPr>
        <dsp:cNvPr id="0" name=""/>
        <dsp:cNvSpPr/>
      </dsp:nvSpPr>
      <dsp:spPr>
        <a:xfrm>
          <a:off x="4014699" y="1232212"/>
          <a:ext cx="1426802" cy="821392"/>
        </a:xfrm>
        <a:prstGeom prst="roundRect">
          <a:avLst>
            <a:gd name="adj" fmla="val 10000"/>
          </a:avLst>
        </a:prstGeom>
        <a:solidFill>
          <a:srgbClr val="2A5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Newsflash, Quarterly Newsletters</a:t>
          </a:r>
        </a:p>
      </dsp:txBody>
      <dsp:txXfrm>
        <a:off x="4038757" y="1256270"/>
        <a:ext cx="1378686" cy="773276"/>
      </dsp:txXfrm>
    </dsp:sp>
    <dsp:sp modelId="{ED4589C5-CB48-4C6C-9781-9EF1DEE00538}">
      <dsp:nvSpPr>
        <dsp:cNvPr id="0" name=""/>
        <dsp:cNvSpPr/>
      </dsp:nvSpPr>
      <dsp:spPr>
        <a:xfrm>
          <a:off x="4014699" y="2199036"/>
          <a:ext cx="1426802" cy="882460"/>
        </a:xfrm>
        <a:prstGeom prst="roundRect">
          <a:avLst>
            <a:gd name="adj" fmla="val 10000"/>
          </a:avLst>
        </a:prstGeom>
        <a:solidFill>
          <a:srgbClr val="2A5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Email Alerts &amp; Surveys</a:t>
          </a:r>
        </a:p>
      </dsp:txBody>
      <dsp:txXfrm>
        <a:off x="4040545" y="2224882"/>
        <a:ext cx="1375110" cy="830768"/>
      </dsp:txXfrm>
    </dsp:sp>
    <dsp:sp modelId="{790BB193-9A8B-4F3F-BBBA-230B7C20AA76}">
      <dsp:nvSpPr>
        <dsp:cNvPr id="0" name=""/>
        <dsp:cNvSpPr/>
      </dsp:nvSpPr>
      <dsp:spPr>
        <a:xfrm>
          <a:off x="4014699" y="3212664"/>
          <a:ext cx="1426802" cy="781361"/>
        </a:xfrm>
        <a:prstGeom prst="roundRect">
          <a:avLst>
            <a:gd name="adj" fmla="val 10000"/>
          </a:avLst>
        </a:prstGeom>
        <a:solidFill>
          <a:srgbClr val="2A5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Surplus Purchasing</a:t>
          </a:r>
        </a:p>
      </dsp:txBody>
      <dsp:txXfrm>
        <a:off x="4037584" y="3235549"/>
        <a:ext cx="1381032" cy="735591"/>
      </dsp:txXfrm>
    </dsp:sp>
    <dsp:sp modelId="{A0C58163-C189-4FB4-B1FD-0642F8637464}">
      <dsp:nvSpPr>
        <dsp:cNvPr id="0" name=""/>
        <dsp:cNvSpPr/>
      </dsp:nvSpPr>
      <dsp:spPr>
        <a:xfrm>
          <a:off x="5753615" y="0"/>
          <a:ext cx="1783503" cy="4274828"/>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2A578D"/>
              </a:solidFill>
              <a:latin typeface="Arial Black" panose="020B0A04020102020204" pitchFamily="34" charset="0"/>
              <a:cs typeface="Arial" panose="020B0604020202020204" pitchFamily="34" charset="0"/>
            </a:rPr>
            <a:t>Networking</a:t>
          </a:r>
        </a:p>
      </dsp:txBody>
      <dsp:txXfrm>
        <a:off x="5753615" y="0"/>
        <a:ext cx="1783503" cy="1282448"/>
      </dsp:txXfrm>
    </dsp:sp>
    <dsp:sp modelId="{3391D19A-DFE1-43FE-9FD0-9ADE1FE0891F}">
      <dsp:nvSpPr>
        <dsp:cNvPr id="0" name=""/>
        <dsp:cNvSpPr/>
      </dsp:nvSpPr>
      <dsp:spPr>
        <a:xfrm>
          <a:off x="5922448" y="2202174"/>
          <a:ext cx="1426802" cy="838475"/>
        </a:xfrm>
        <a:prstGeom prst="roundRect">
          <a:avLst>
            <a:gd name="adj" fmla="val 10000"/>
          </a:avLst>
        </a:prstGeom>
        <a:solidFill>
          <a:srgbClr val="2A5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688975">
            <a:lnSpc>
              <a:spcPct val="90000"/>
            </a:lnSpc>
            <a:spcBef>
              <a:spcPct val="0"/>
            </a:spcBef>
            <a:spcAft>
              <a:spcPct val="35000"/>
            </a:spcAft>
            <a:buNone/>
          </a:pPr>
          <a:r>
            <a:rPr lang="en-US" sz="1550" kern="1200" dirty="0">
              <a:latin typeface="Arial" panose="020B0604020202020204" pitchFamily="34" charset="0"/>
              <a:cs typeface="Arial" panose="020B0604020202020204" pitchFamily="34" charset="0"/>
            </a:rPr>
            <a:t>Links to Associations &amp; Gov. Agencies</a:t>
          </a:r>
        </a:p>
      </dsp:txBody>
      <dsp:txXfrm>
        <a:off x="5947006" y="2226732"/>
        <a:ext cx="1377686" cy="789359"/>
      </dsp:txXfrm>
    </dsp:sp>
    <dsp:sp modelId="{9756448D-44BA-46FC-8653-FAFFC36A74CE}">
      <dsp:nvSpPr>
        <dsp:cNvPr id="0" name=""/>
        <dsp:cNvSpPr/>
      </dsp:nvSpPr>
      <dsp:spPr>
        <a:xfrm>
          <a:off x="5922448" y="1211571"/>
          <a:ext cx="1426802" cy="838475"/>
        </a:xfrm>
        <a:prstGeom prst="roundRect">
          <a:avLst>
            <a:gd name="adj" fmla="val 10000"/>
          </a:avLst>
        </a:prstGeom>
        <a:solidFill>
          <a:srgbClr val="2A5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EXPO</a:t>
          </a:r>
        </a:p>
      </dsp:txBody>
      <dsp:txXfrm>
        <a:off x="5947006" y="1236129"/>
        <a:ext cx="1377686" cy="789359"/>
      </dsp:txXfrm>
    </dsp:sp>
    <dsp:sp modelId="{AA49ED65-508A-45C9-9903-28538E9E2C23}">
      <dsp:nvSpPr>
        <dsp:cNvPr id="0" name=""/>
        <dsp:cNvSpPr/>
      </dsp:nvSpPr>
      <dsp:spPr>
        <a:xfrm>
          <a:off x="5931965" y="3188154"/>
          <a:ext cx="1426802" cy="841251"/>
        </a:xfrm>
        <a:prstGeom prst="roundRect">
          <a:avLst>
            <a:gd name="adj" fmla="val 10000"/>
          </a:avLst>
        </a:prstGeom>
        <a:solidFill>
          <a:srgbClr val="2A5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Social Media</a:t>
          </a:r>
        </a:p>
      </dsp:txBody>
      <dsp:txXfrm>
        <a:off x="5956604" y="3212793"/>
        <a:ext cx="1377524" cy="7919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4E3B26DC-3B66-419F-8C6E-BE82EEE4061F}" type="datetimeFigureOut">
              <a:rPr lang="en-US" smtClean="0"/>
              <a:t>6/9/2020</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86068186-81D3-4E63-9583-A8667C91AB74}" type="slidenum">
              <a:rPr lang="en-US" smtClean="0"/>
              <a:t>‹#›</a:t>
            </a:fld>
            <a:endParaRPr lang="en-US"/>
          </a:p>
        </p:txBody>
      </p:sp>
    </p:spTree>
    <p:extLst>
      <p:ext uri="{BB962C8B-B14F-4D97-AF65-F5344CB8AC3E}">
        <p14:creationId xmlns:p14="http://schemas.microsoft.com/office/powerpoint/2010/main" val="352025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49562"/>
          </a:xfrm>
          <a:prstGeom prst="rect">
            <a:avLst/>
          </a:prstGeom>
        </p:spPr>
        <p:txBody>
          <a:bodyPr vert="horz" lIns="88139" tIns="44070" rIns="88139" bIns="44070" rtlCol="0"/>
          <a:lstStyle>
            <a:lvl1pPr algn="l">
              <a:defRPr sz="1200">
                <a:cs typeface="+mn-cs"/>
              </a:defRPr>
            </a:lvl1pPr>
          </a:lstStyle>
          <a:p>
            <a:pPr>
              <a:defRPr/>
            </a:pPr>
            <a:endParaRPr lang="en-US" dirty="0"/>
          </a:p>
        </p:txBody>
      </p:sp>
      <p:sp>
        <p:nvSpPr>
          <p:cNvPr id="3" name="Date Placeholder 2"/>
          <p:cNvSpPr>
            <a:spLocks noGrp="1"/>
          </p:cNvSpPr>
          <p:nvPr>
            <p:ph type="dt" idx="1"/>
          </p:nvPr>
        </p:nvSpPr>
        <p:spPr>
          <a:xfrm>
            <a:off x="5265014" y="0"/>
            <a:ext cx="4029282" cy="349562"/>
          </a:xfrm>
          <a:prstGeom prst="rect">
            <a:avLst/>
          </a:prstGeom>
        </p:spPr>
        <p:txBody>
          <a:bodyPr vert="horz" lIns="88139" tIns="44070" rIns="88139" bIns="44070" rtlCol="0"/>
          <a:lstStyle>
            <a:lvl1pPr algn="r">
              <a:defRPr sz="1200">
                <a:cs typeface="+mn-cs"/>
              </a:defRPr>
            </a:lvl1pPr>
          </a:lstStyle>
          <a:p>
            <a:pPr>
              <a:defRPr/>
            </a:pPr>
            <a:fld id="{DBB5D965-8B87-41D9-AEB1-C68C886F3DFC}" type="datetimeFigureOut">
              <a:rPr lang="en-US"/>
              <a:pPr>
                <a:defRPr/>
              </a:pPr>
              <a:t>6/9/2020</a:t>
            </a:fld>
            <a:endParaRPr lang="en-US" dirty="0"/>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930482" y="3330419"/>
            <a:ext cx="7435436" cy="3153243"/>
          </a:xfrm>
          <a:prstGeom prst="rect">
            <a:avLst/>
          </a:prstGeom>
        </p:spPr>
        <p:txBody>
          <a:bodyPr vert="horz" lIns="88139" tIns="44070" rIns="88139" bIns="4407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659641"/>
            <a:ext cx="4029282" cy="349562"/>
          </a:xfrm>
          <a:prstGeom prst="rect">
            <a:avLst/>
          </a:prstGeom>
        </p:spPr>
        <p:txBody>
          <a:bodyPr vert="horz" lIns="88139" tIns="44070" rIns="88139" bIns="44070" rtlCol="0" anchor="b"/>
          <a:lstStyle>
            <a:lvl1pPr algn="l">
              <a:defRPr sz="1200">
                <a:cs typeface="+mn-cs"/>
              </a:defRPr>
            </a:lvl1pPr>
          </a:lstStyle>
          <a:p>
            <a:pPr>
              <a:defRPr/>
            </a:pPr>
            <a:endParaRPr lang="en-US" dirty="0"/>
          </a:p>
        </p:txBody>
      </p:sp>
      <p:sp>
        <p:nvSpPr>
          <p:cNvPr id="7" name="Slide Number Placeholder 6"/>
          <p:cNvSpPr>
            <a:spLocks noGrp="1"/>
          </p:cNvSpPr>
          <p:nvPr>
            <p:ph type="sldNum" sz="quarter" idx="5"/>
          </p:nvPr>
        </p:nvSpPr>
        <p:spPr>
          <a:xfrm>
            <a:off x="5265014" y="6659641"/>
            <a:ext cx="4029282" cy="349562"/>
          </a:xfrm>
          <a:prstGeom prst="rect">
            <a:avLst/>
          </a:prstGeom>
        </p:spPr>
        <p:txBody>
          <a:bodyPr vert="horz" lIns="88139" tIns="44070" rIns="88139" bIns="44070" rtlCol="0" anchor="b"/>
          <a:lstStyle>
            <a:lvl1pPr algn="r">
              <a:defRPr sz="1200">
                <a:cs typeface="+mn-cs"/>
              </a:defRPr>
            </a:lvl1pPr>
          </a:lstStyle>
          <a:p>
            <a:pPr>
              <a:defRPr/>
            </a:pPr>
            <a:fld id="{16F8B81B-579D-404F-BF79-33910911A9DF}" type="slidenum">
              <a:rPr lang="en-US"/>
              <a:pPr>
                <a:defRPr/>
              </a:pPr>
              <a:t>‹#›</a:t>
            </a:fld>
            <a:endParaRPr lang="en-US" dirty="0"/>
          </a:p>
        </p:txBody>
      </p:sp>
    </p:spTree>
    <p:extLst>
      <p:ext uri="{BB962C8B-B14F-4D97-AF65-F5344CB8AC3E}">
        <p14:creationId xmlns:p14="http://schemas.microsoft.com/office/powerpoint/2010/main" val="3524573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8568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There is no cost to become a member!  And once you are a member, you are always a member.</a:t>
            </a:r>
          </a:p>
          <a:p>
            <a:pPr eaLnBrk="1" hangingPunct="1">
              <a:spcBef>
                <a:spcPct val="0"/>
              </a:spcBef>
            </a:pP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The COSTARS-authorized suppliers pay an annual administrative fee which defrays the operating costs of the program.</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4881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75" y="396875"/>
            <a:ext cx="2644775" cy="1982788"/>
          </a:xfrm>
        </p:spPr>
      </p:sp>
      <p:sp>
        <p:nvSpPr>
          <p:cNvPr id="3" name="Notes Placeholder 2"/>
          <p:cNvSpPr>
            <a:spLocks noGrp="1"/>
          </p:cNvSpPr>
          <p:nvPr>
            <p:ph type="body" idx="1"/>
          </p:nvPr>
        </p:nvSpPr>
        <p:spPr/>
        <p:txBody>
          <a:bodyPr/>
          <a:lstStyle/>
          <a:p>
            <a:r>
              <a:rPr lang="en-US" sz="1000" dirty="0"/>
              <a:t>You may have heard me use the term “eligible” member during this presentation.</a:t>
            </a:r>
          </a:p>
          <a:p>
            <a:r>
              <a:rPr lang="en-US" sz="1000" dirty="0"/>
              <a:t>Eligibility for membership requires that an organization falls within the scope of a Local Public Procurement Unit (also know as LPPU’s).  </a:t>
            </a:r>
          </a:p>
          <a:p>
            <a:endParaRPr lang="en-US" sz="1000" dirty="0"/>
          </a:p>
          <a:p>
            <a:r>
              <a:rPr lang="en-US" sz="1000" dirty="0"/>
              <a:t>LPPU’s are entities such as:</a:t>
            </a:r>
          </a:p>
          <a:p>
            <a:pPr marL="171450" indent="-171450">
              <a:buFont typeface="Arial" panose="020B0604020202020204" pitchFamily="34" charset="0"/>
              <a:buChar char="•"/>
            </a:pPr>
            <a:r>
              <a:rPr lang="en-US" sz="1000" dirty="0"/>
              <a:t>Local municipalities</a:t>
            </a:r>
          </a:p>
          <a:p>
            <a:pPr marL="171450" indent="-171450">
              <a:buFont typeface="Arial" panose="020B0604020202020204" pitchFamily="34" charset="0"/>
              <a:buChar char="•"/>
            </a:pPr>
            <a:r>
              <a:rPr lang="en-US" sz="1000" dirty="0"/>
              <a:t>School Districts</a:t>
            </a:r>
          </a:p>
          <a:p>
            <a:pPr marL="171450" indent="-171450">
              <a:buFont typeface="Arial" panose="020B0604020202020204" pitchFamily="34" charset="0"/>
              <a:buChar char="•"/>
            </a:pPr>
            <a:r>
              <a:rPr lang="en-US" sz="1000" dirty="0"/>
              <a:t>Public Authorities (parking, airport, sewer, and water)</a:t>
            </a:r>
          </a:p>
          <a:p>
            <a:pPr marL="171450" indent="-171450">
              <a:buFont typeface="Arial" panose="020B0604020202020204" pitchFamily="34" charset="0"/>
              <a:buChar char="•"/>
            </a:pPr>
            <a:r>
              <a:rPr lang="en-US" sz="1000" dirty="0"/>
              <a:t>Tax-exempt, Non-profit Education or Public Health institutions</a:t>
            </a:r>
          </a:p>
          <a:p>
            <a:pPr marL="171450" indent="-171450">
              <a:buFont typeface="Arial" panose="020B0604020202020204" pitchFamily="34" charset="0"/>
              <a:buChar char="•"/>
            </a:pPr>
            <a:r>
              <a:rPr lang="en-US" sz="1000" dirty="0"/>
              <a:t>Tax-exempt, Non-profit fire, rescue, and ambulance companies</a:t>
            </a:r>
          </a:p>
          <a:p>
            <a:pPr marL="171450" indent="-171450">
              <a:buFont typeface="Arial" panose="020B0604020202020204" pitchFamily="34" charset="0"/>
              <a:buChar char="•"/>
            </a:pPr>
            <a:r>
              <a:rPr lang="en-US" sz="1000" dirty="0"/>
              <a:t>Other entities who receive public funding for procurement of supplies &amp; services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096BDA-040E-4E91-BA56-91AD6F2C058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01700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 procurement professionals, numbers speak volumes, so we want to share some COSTARS statistics with you.</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MEMBERSHIP GROWTH:</a:t>
            </a:r>
          </a:p>
          <a:p>
            <a:pPr marL="171450" indent="-171450">
              <a:buFont typeface="Arial" panose="020B0604020202020204" pitchFamily="34" charset="0"/>
              <a:buChar char="•"/>
            </a:pPr>
            <a:r>
              <a:rPr lang="en-US" dirty="0"/>
              <a:t>2005 membership – 2,998</a:t>
            </a:r>
          </a:p>
          <a:p>
            <a:pPr marL="171450" indent="-171450">
              <a:buFont typeface="Arial" panose="020B0604020202020204" pitchFamily="34" charset="0"/>
              <a:buChar char="•"/>
            </a:pPr>
            <a:r>
              <a:rPr lang="en-US" dirty="0"/>
              <a:t>2019 – Over 9,000</a:t>
            </a:r>
          </a:p>
          <a:p>
            <a:pPr marL="0" indent="0">
              <a:buFont typeface="Arial" panose="020B0604020202020204" pitchFamily="34" charset="0"/>
              <a:buNone/>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i="1" dirty="0"/>
              <a:t>	Finite number of Local government entities and School Districts…growth still comes from the vast number of</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i="1" dirty="0"/>
              <a:t>	non-profit, publicly funded organizations.</a:t>
            </a:r>
          </a:p>
          <a:p>
            <a:pPr marL="0" indent="0">
              <a:buFont typeface="Arial" panose="020B0604020202020204" pitchFamily="34" charset="0"/>
              <a:buNone/>
            </a:pPr>
            <a:r>
              <a:rPr lang="en-US" dirty="0"/>
              <a:t>	</a:t>
            </a:r>
            <a:r>
              <a:rPr lang="en-US" i="1" dirty="0"/>
              <a:t>Our growth averages about 1 new member each business day.</a:t>
            </a:r>
          </a:p>
          <a:p>
            <a:pPr marL="0" indent="0">
              <a:buFont typeface="Arial" panose="020B0604020202020204" pitchFamily="34" charset="0"/>
              <a:buNone/>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Remember we talked about the plethora of options COSTARS members have in suppliers?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SUPPLIER GROWTH:</a:t>
            </a:r>
          </a:p>
          <a:p>
            <a:r>
              <a:rPr lang="en-US" dirty="0"/>
              <a:t>2007 – 483</a:t>
            </a:r>
          </a:p>
          <a:p>
            <a:r>
              <a:rPr lang="en-US" dirty="0"/>
              <a:t>2015 – 1,546</a:t>
            </a:r>
          </a:p>
          <a:p>
            <a:r>
              <a:rPr lang="en-US" dirty="0"/>
              <a:t>Today – more than 2,000</a:t>
            </a:r>
          </a:p>
          <a:p>
            <a:r>
              <a:rPr lang="en-US" sz="1200" i="1" kern="1200" dirty="0">
                <a:solidFill>
                  <a:schemeClr val="tx1"/>
                </a:solidFill>
                <a:effectLst/>
                <a:latin typeface="+mn-lt"/>
                <a:ea typeface="+mn-ea"/>
                <a:cs typeface="+mn-cs"/>
              </a:rPr>
              <a:t>	Reflects supplies on COSTARS-exclusive and COSTARS-participating, statewide contracts.</a:t>
            </a:r>
          </a:p>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332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Before we talk about individual COSTARS-Exclusive contracts, let’s talk about how, why and when these contracts are created and how a supplier is awarded a COSTARS-exclusive contract.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REDUCED BY 50%:</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a statewide contract supplier base is reduced by more than 50 percent, we are mandated to create a parallel COSTARS contract. Because of this, you will notice that in some cases there are similar COSTARS-exclusive and statewide contracts:  examples of these are the COSTARS-exclusive vehicles contract and a statewide vehicles contract; the COSTARS-exclusive IT hardware contract and a statewide IT hardware contract. Remember we discussed the single-source computer contract decision in 2002 that began the idea of COSTARS?  When we see that there isn’t a variety of choice for LPPU’s we begin to look at the need for a COSTARS-exclusive contract for LPPU use.  Based on agency need and member feedback, in April, </a:t>
            </a:r>
            <a:r>
              <a:rPr lang="en-US" sz="1200" i="0" kern="1200" dirty="0">
                <a:solidFill>
                  <a:schemeClr val="tx1"/>
                </a:solidFill>
                <a:effectLst/>
                <a:latin typeface="+mn-lt"/>
                <a:ea typeface="+mn-ea"/>
                <a:cs typeface="+mn-cs"/>
              </a:rPr>
              <a:t>we closed the statewide Electronic Monitoring contract #4400015767 and opened contract COSTARS-42 Electronic Monitoring Services and Electronic Monitoring Equipment, Repair Services and Equipment Rental to be sure our members still had access to this type of product and service.</a:t>
            </a:r>
          </a:p>
          <a:p>
            <a:pPr marL="0" lvl="0" indent="0">
              <a:buFont typeface="Arial" panose="020B0604020202020204" pitchFamily="34" charset="0"/>
              <a:buNone/>
            </a:pPr>
            <a:endParaRPr lang="en-US" sz="1200" i="0" kern="1200" dirty="0">
              <a:solidFill>
                <a:schemeClr val="tx1"/>
              </a:solidFill>
              <a:effectLst/>
              <a:latin typeface="+mn-lt"/>
              <a:ea typeface="+mn-ea"/>
              <a:cs typeface="+mn-cs"/>
            </a:endParaRPr>
          </a:p>
          <a:p>
            <a:pPr marL="0" lvl="0" indent="0">
              <a:buFont typeface="Arial" panose="020B0604020202020204" pitchFamily="34" charset="0"/>
              <a:buNone/>
            </a:pPr>
            <a:r>
              <a:rPr lang="en-US" sz="1200" i="0" kern="1200" dirty="0">
                <a:solidFill>
                  <a:schemeClr val="tx1"/>
                </a:solidFill>
                <a:effectLst/>
                <a:latin typeface="+mn-lt"/>
                <a:ea typeface="+mn-ea"/>
                <a:cs typeface="+mn-cs"/>
              </a:rPr>
              <a:t>PERCEIVED NEED: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Using COSTARS-39 Voting Systems and/or </a:t>
            </a:r>
            <a:r>
              <a:rPr lang="en-US" sz="1200" kern="1200" dirty="0" err="1">
                <a:solidFill>
                  <a:schemeClr val="tx1"/>
                </a:solidFill>
                <a:effectLst/>
                <a:latin typeface="+mn-lt"/>
                <a:ea typeface="+mn-ea"/>
                <a:cs typeface="+mn-cs"/>
              </a:rPr>
              <a:t>ePollbooks</a:t>
            </a:r>
            <a:r>
              <a:rPr lang="en-US" sz="1200" kern="1200" dirty="0">
                <a:solidFill>
                  <a:schemeClr val="tx1"/>
                </a:solidFill>
                <a:effectLst/>
                <a:latin typeface="+mn-lt"/>
                <a:ea typeface="+mn-ea"/>
                <a:cs typeface="+mn-cs"/>
              </a:rPr>
              <a:t> (EPBs) for example, the agencies don’t have a need for these products, but our LPPU’s do so COSTARS-39 was created for the exclusive use of our LPPU members.   We often survey our members to get a feel for their current needs.  Prior to 2015, we did not offer the rental of heavy equipment.  Our members let us know via surveys that this was an important need for them so COSTARS 38 Heavy Equipment Rental was born.</a:t>
            </a:r>
            <a:endParaRPr lang="en-US" sz="1200" i="0" kern="1200" dirty="0">
              <a:solidFill>
                <a:schemeClr val="tx1"/>
              </a:solidFill>
              <a:effectLst/>
              <a:latin typeface="+mn-lt"/>
              <a:ea typeface="+mn-ea"/>
              <a:cs typeface="+mn-cs"/>
            </a:endParaRPr>
          </a:p>
          <a:p>
            <a:pPr marL="0" lvl="0" indent="0">
              <a:buFont typeface="Arial" panose="020B0604020202020204" pitchFamily="34" charset="0"/>
              <a:buNone/>
            </a:pPr>
            <a:endParaRPr lang="en-US" sz="1200" i="0" kern="1200" dirty="0">
              <a:solidFill>
                <a:schemeClr val="tx1"/>
              </a:solidFill>
              <a:effectLst/>
              <a:latin typeface="+mn-lt"/>
              <a:ea typeface="+mn-ea"/>
              <a:cs typeface="+mn-cs"/>
            </a:endParaRPr>
          </a:p>
          <a:p>
            <a:pPr marL="0" lvl="0" indent="0">
              <a:buFont typeface="Arial" panose="020B0604020202020204" pitchFamily="34" charset="0"/>
              <a:buNone/>
            </a:pPr>
            <a:r>
              <a:rPr lang="en-US" sz="1200" i="0" kern="1200" dirty="0">
                <a:solidFill>
                  <a:schemeClr val="tx1"/>
                </a:solidFill>
                <a:effectLst/>
                <a:latin typeface="+mn-lt"/>
                <a:ea typeface="+mn-ea"/>
                <a:cs typeface="+mn-cs"/>
              </a:rPr>
              <a:t>RESPONSIVE AND RESPONSIBLE BIDDERS: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COSTARS awards contracts to all suppliers who submit properly completed bid paperwork with items competitively priced and within the scope of the contract.  When a Commodity Specialist managing a contract requests updates to the submitted paperwork, the supplier must be timely in their reply to be considered responsive.  We also ensure that bidding suppliers are in good standing with the Commonwealth.</a:t>
            </a:r>
            <a:endParaRPr lang="en-US" sz="1200" i="0" kern="1200" dirty="0">
              <a:solidFill>
                <a:schemeClr val="tx1"/>
              </a:solidFill>
              <a:effectLst/>
              <a:latin typeface="+mn-lt"/>
              <a:ea typeface="+mn-ea"/>
              <a:cs typeface="+mn-cs"/>
            </a:endParaRPr>
          </a:p>
          <a:p>
            <a:pPr eaLnBrk="1" hangingPunct="1">
              <a:spcBef>
                <a:spcPct val="0"/>
              </a:spcBef>
            </a:pPr>
            <a:endParaRPr lang="en-US" altLang="en-US" dirty="0"/>
          </a:p>
        </p:txBody>
      </p:sp>
      <p:sp>
        <p:nvSpPr>
          <p:cNvPr id="634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41" indent="-285708" eaLnBrk="0" hangingPunct="0">
              <a:defRPr>
                <a:solidFill>
                  <a:schemeClr val="tx1"/>
                </a:solidFill>
                <a:latin typeface="Arial" charset="0"/>
              </a:defRPr>
            </a:lvl2pPr>
            <a:lvl3pPr marL="1142833" indent="-228567" eaLnBrk="0" hangingPunct="0">
              <a:defRPr>
                <a:solidFill>
                  <a:schemeClr val="tx1"/>
                </a:solidFill>
                <a:latin typeface="Arial" charset="0"/>
              </a:defRPr>
            </a:lvl3pPr>
            <a:lvl4pPr marL="1599965" indent="-228567" eaLnBrk="0" hangingPunct="0">
              <a:defRPr>
                <a:solidFill>
                  <a:schemeClr val="tx1"/>
                </a:solidFill>
                <a:latin typeface="Arial" charset="0"/>
              </a:defRPr>
            </a:lvl4pPr>
            <a:lvl5pPr marL="2057099" indent="-228567" eaLnBrk="0" hangingPunct="0">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4" indent="-228567" eaLnBrk="0" fontAlgn="base" hangingPunct="0">
              <a:spcBef>
                <a:spcPct val="0"/>
              </a:spcBef>
              <a:spcAft>
                <a:spcPct val="0"/>
              </a:spcAft>
              <a:defRPr>
                <a:solidFill>
                  <a:schemeClr val="tx1"/>
                </a:solidFill>
                <a:latin typeface="Arial" charset="0"/>
              </a:defRPr>
            </a:lvl7pPr>
            <a:lvl8pPr marL="3428498"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104A77-2942-40EA-ACEC-2FCF806C1920}"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850" marR="0" lvl="0" indent="-342850" algn="l" defTabSz="914400" rtl="0" eaLnBrk="1" fontAlgn="base" latinLnBrk="0" hangingPunct="1">
              <a:lnSpc>
                <a:spcPct val="80000"/>
              </a:lnSpc>
              <a:spcBef>
                <a:spcPct val="20000"/>
              </a:spcBef>
              <a:spcAft>
                <a:spcPct val="0"/>
              </a:spcAft>
              <a:buClrTx/>
              <a:buSzTx/>
              <a:buFontTx/>
              <a:buNone/>
              <a:tabLst/>
              <a:defRPr/>
            </a:pPr>
            <a:r>
              <a:rPr lang="en-US" b="0" kern="0" dirty="0">
                <a:latin typeface="Lucida Bright" panose="02040602050505020304" pitchFamily="18" charset="0"/>
              </a:rPr>
              <a:t>Currently, there are 36 COSTARS-exclusive contracts covering nearly everything members would need.</a:t>
            </a:r>
          </a:p>
          <a:p>
            <a:pPr marL="342850" marR="0" lvl="0" indent="-342850" algn="l" defTabSz="914400" rtl="0" eaLnBrk="1" fontAlgn="base" latinLnBrk="0" hangingPunct="1">
              <a:lnSpc>
                <a:spcPct val="80000"/>
              </a:lnSpc>
              <a:spcBef>
                <a:spcPct val="20000"/>
              </a:spcBef>
              <a:spcAft>
                <a:spcPct val="0"/>
              </a:spcAft>
              <a:buClrTx/>
              <a:buSzTx/>
              <a:buFontTx/>
              <a:buNone/>
              <a:tabLst/>
              <a:defRPr/>
            </a:pPr>
            <a:endParaRPr lang="en-US" b="0" kern="0" dirty="0">
              <a:latin typeface="Lucida Bright" panose="02040602050505020304" pitchFamily="18" charset="0"/>
            </a:endParaRPr>
          </a:p>
          <a:p>
            <a:pPr marL="342850" indent="-342850" eaLnBrk="1" hangingPunct="1">
              <a:lnSpc>
                <a:spcPct val="80000"/>
              </a:lnSpc>
              <a:spcBef>
                <a:spcPct val="20000"/>
              </a:spcBef>
              <a:defRPr/>
            </a:pPr>
            <a:r>
              <a:rPr lang="en-US" b="0" kern="0" dirty="0">
                <a:latin typeface="Lucida Bright" panose="02040602050505020304" pitchFamily="18" charset="0"/>
              </a:rPr>
              <a:t>For those of you who have not used the Guide to COSTARS Contracts, this is a very handy resource to have at your</a:t>
            </a:r>
          </a:p>
          <a:p>
            <a:pPr marL="342850" indent="-342850" eaLnBrk="1" hangingPunct="1">
              <a:lnSpc>
                <a:spcPct val="80000"/>
              </a:lnSpc>
              <a:spcBef>
                <a:spcPct val="20000"/>
              </a:spcBef>
              <a:defRPr/>
            </a:pPr>
            <a:r>
              <a:rPr lang="en-US" b="0" kern="0" dirty="0">
                <a:latin typeface="Lucida Bright" panose="02040602050505020304" pitchFamily="18" charset="0"/>
              </a:rPr>
              <a:t>fingertips.  This helps to define which products fall under each contract.</a:t>
            </a:r>
          </a:p>
          <a:p>
            <a:pPr marL="342850" indent="-342850" eaLnBrk="1" hangingPunct="1">
              <a:lnSpc>
                <a:spcPct val="80000"/>
              </a:lnSpc>
              <a:spcBef>
                <a:spcPct val="20000"/>
              </a:spcBef>
              <a:defRPr/>
            </a:pPr>
            <a:endParaRPr lang="en-US" b="1" kern="0" dirty="0">
              <a:latin typeface="Lucida Bright" panose="02040602050505020304" pitchFamily="18" charset="0"/>
            </a:endParaRPr>
          </a:p>
          <a:p>
            <a:pPr marL="342850" indent="-342850" eaLnBrk="1" hangingPunct="1">
              <a:lnSpc>
                <a:spcPct val="80000"/>
              </a:lnSpc>
              <a:spcBef>
                <a:spcPct val="20000"/>
              </a:spcBef>
              <a:defRPr/>
            </a:pPr>
            <a:r>
              <a:rPr lang="en-US" b="1" i="1" kern="0" dirty="0">
                <a:highlight>
                  <a:srgbClr val="FFFF00"/>
                </a:highlight>
                <a:latin typeface="Lucida Bright" panose="02040602050505020304" pitchFamily="18" charset="0"/>
              </a:rPr>
              <a:t>COSTARS-EXCLUSIVE CONTRACTS:</a:t>
            </a:r>
          </a:p>
          <a:p>
            <a:pPr marL="342850" indent="-342850" eaLnBrk="1" hangingPunct="1">
              <a:lnSpc>
                <a:spcPct val="80000"/>
              </a:lnSpc>
              <a:spcBef>
                <a:spcPct val="20000"/>
              </a:spcBef>
              <a:defRPr/>
            </a:pPr>
            <a:endParaRPr lang="en-US" b="1" kern="0" dirty="0">
              <a:latin typeface="Lucida Bright" panose="02040602050505020304" pitchFamily="18" charset="0"/>
            </a:endParaRPr>
          </a:p>
          <a:p>
            <a:pPr marL="342850" indent="-342850" eaLnBrk="1" hangingPunct="1">
              <a:lnSpc>
                <a:spcPct val="80000"/>
              </a:lnSpc>
              <a:spcBef>
                <a:spcPct val="20000"/>
              </a:spcBef>
              <a:defRPr/>
            </a:pPr>
            <a:r>
              <a:rPr lang="en-US" b="0" kern="0" dirty="0">
                <a:latin typeface="Lucida Bright" panose="02040602050505020304" pitchFamily="18" charset="0"/>
              </a:rPr>
              <a:t>1    Copiers, Document Imaging and Multifunction Devices</a:t>
            </a:r>
          </a:p>
          <a:p>
            <a:pPr marL="342850" indent="-342850" eaLnBrk="1" hangingPunct="1">
              <a:lnSpc>
                <a:spcPct val="80000"/>
              </a:lnSpc>
              <a:spcBef>
                <a:spcPct val="20000"/>
              </a:spcBef>
              <a:defRPr/>
            </a:pPr>
            <a:r>
              <a:rPr lang="en-US" b="0" u="sng" kern="0" dirty="0">
                <a:latin typeface="Lucida Bright" panose="02040602050505020304" pitchFamily="18" charset="0"/>
              </a:rPr>
              <a:t>3    IT Hardware</a:t>
            </a:r>
          </a:p>
          <a:p>
            <a:pPr marL="342850" indent="-342850" eaLnBrk="1" hangingPunct="1">
              <a:lnSpc>
                <a:spcPct val="80000"/>
              </a:lnSpc>
              <a:spcBef>
                <a:spcPct val="20000"/>
              </a:spcBef>
              <a:defRPr/>
            </a:pPr>
            <a:r>
              <a:rPr lang="en-US" b="0" u="none" kern="0" dirty="0">
                <a:latin typeface="Lucida Bright" panose="02040602050505020304" pitchFamily="18" charset="0"/>
              </a:rPr>
              <a:t>4    Office, School and Library Supplies</a:t>
            </a:r>
          </a:p>
          <a:p>
            <a:pPr marL="342850" indent="-342850" eaLnBrk="1" hangingPunct="1">
              <a:lnSpc>
                <a:spcPct val="80000"/>
              </a:lnSpc>
              <a:spcBef>
                <a:spcPct val="20000"/>
              </a:spcBef>
              <a:defRPr/>
            </a:pPr>
            <a:r>
              <a:rPr lang="en-US" b="0" kern="0" dirty="0">
                <a:latin typeface="Lucida Bright" panose="02040602050505020304" pitchFamily="18" charset="0"/>
              </a:rPr>
              <a:t>5    Janitorial Supplies</a:t>
            </a:r>
          </a:p>
          <a:p>
            <a:pPr marL="342850" indent="-342850" eaLnBrk="1" hangingPunct="1">
              <a:lnSpc>
                <a:spcPct val="80000"/>
              </a:lnSpc>
              <a:spcBef>
                <a:spcPct val="20000"/>
              </a:spcBef>
              <a:defRPr/>
            </a:pPr>
            <a:r>
              <a:rPr lang="en-US" b="0" kern="0" dirty="0">
                <a:latin typeface="Lucida Bright" panose="02040602050505020304" pitchFamily="18" charset="0"/>
              </a:rPr>
              <a:t>6    Software</a:t>
            </a:r>
          </a:p>
          <a:p>
            <a:pPr marL="342850" indent="-342850" eaLnBrk="1" hangingPunct="1">
              <a:lnSpc>
                <a:spcPct val="80000"/>
              </a:lnSpc>
              <a:spcBef>
                <a:spcPct val="20000"/>
              </a:spcBef>
              <a:defRPr/>
            </a:pPr>
            <a:r>
              <a:rPr lang="en-US" b="0" u="none" kern="0" dirty="0">
                <a:latin typeface="Lucida Bright" panose="02040602050505020304" pitchFamily="18" charset="0"/>
              </a:rPr>
              <a:t>7    Foods</a:t>
            </a:r>
          </a:p>
          <a:p>
            <a:pPr marL="342850" indent="-342850" eaLnBrk="1" hangingPunct="1">
              <a:lnSpc>
                <a:spcPct val="80000"/>
              </a:lnSpc>
              <a:spcBef>
                <a:spcPct val="20000"/>
              </a:spcBef>
              <a:defRPr/>
            </a:pPr>
            <a:r>
              <a:rPr lang="en-US" b="0" kern="0" dirty="0">
                <a:latin typeface="Lucida Bright" panose="02040602050505020304" pitchFamily="18" charset="0"/>
              </a:rPr>
              <a:t>8    Maintenance, Repair &amp; Operation (MRO) Equipment, Supplies and Services</a:t>
            </a:r>
          </a:p>
          <a:p>
            <a:pPr marL="342850" indent="-342850" eaLnBrk="1" hangingPunct="1">
              <a:lnSpc>
                <a:spcPct val="80000"/>
              </a:lnSpc>
              <a:spcBef>
                <a:spcPct val="20000"/>
              </a:spcBef>
              <a:defRPr/>
            </a:pPr>
            <a:r>
              <a:rPr lang="en-US" b="0" u="sng" kern="0" dirty="0">
                <a:latin typeface="Lucida Bright" panose="02040602050505020304" pitchFamily="18" charset="0"/>
              </a:rPr>
              <a:t>9    Graphic &amp; Printing Services, Equipment and Supplies</a:t>
            </a:r>
          </a:p>
          <a:p>
            <a:pPr marL="342850" indent="-342850" eaLnBrk="1" hangingPunct="1">
              <a:lnSpc>
                <a:spcPct val="80000"/>
              </a:lnSpc>
              <a:spcBef>
                <a:spcPct val="20000"/>
              </a:spcBef>
              <a:defRPr/>
            </a:pPr>
            <a:r>
              <a:rPr lang="en-US" b="0" kern="0" dirty="0">
                <a:latin typeface="Lucida Bright" panose="02040602050505020304" pitchFamily="18" charset="0"/>
              </a:rPr>
              <a:t>11   Toiletries</a:t>
            </a:r>
          </a:p>
          <a:p>
            <a:pPr marL="342850" indent="-342850" eaLnBrk="1" hangingPunct="1">
              <a:lnSpc>
                <a:spcPct val="80000"/>
              </a:lnSpc>
              <a:spcBef>
                <a:spcPct val="20000"/>
              </a:spcBef>
              <a:defRPr/>
            </a:pPr>
            <a:r>
              <a:rPr lang="en-US" b="0" u="none" kern="0" dirty="0">
                <a:latin typeface="Lucida Bright" panose="02040602050505020304" pitchFamily="18" charset="0"/>
              </a:rPr>
              <a:t>12   Emergency Responder Equipment and Supplies</a:t>
            </a:r>
          </a:p>
          <a:p>
            <a:pPr marL="342850" indent="-342850" eaLnBrk="1" hangingPunct="1">
              <a:lnSpc>
                <a:spcPct val="80000"/>
              </a:lnSpc>
              <a:spcBef>
                <a:spcPct val="20000"/>
              </a:spcBef>
              <a:defRPr/>
            </a:pPr>
            <a:r>
              <a:rPr lang="en-US" b="0" u="none" kern="0" dirty="0">
                <a:latin typeface="Lucida Bright" panose="02040602050505020304" pitchFamily="18" charset="0"/>
              </a:rPr>
              <a:t>13   Emergency Responder Vehicles</a:t>
            </a:r>
          </a:p>
          <a:p>
            <a:pPr marL="342850" indent="-342850" eaLnBrk="1" hangingPunct="1">
              <a:lnSpc>
                <a:spcPct val="80000"/>
              </a:lnSpc>
              <a:spcBef>
                <a:spcPct val="20000"/>
              </a:spcBef>
              <a:defRPr/>
            </a:pPr>
            <a:r>
              <a:rPr lang="en-US" b="0" u="none" kern="0" dirty="0">
                <a:latin typeface="Lucida Bright" panose="02040602050505020304" pitchFamily="18" charset="0"/>
              </a:rPr>
              <a:t>14   Recreational &amp; Fitness Equipment </a:t>
            </a:r>
          </a:p>
          <a:p>
            <a:pPr marL="342850" indent="-342850" eaLnBrk="1" hangingPunct="1">
              <a:lnSpc>
                <a:spcPct val="80000"/>
              </a:lnSpc>
              <a:spcBef>
                <a:spcPct val="20000"/>
              </a:spcBef>
              <a:defRPr/>
            </a:pPr>
            <a:r>
              <a:rPr lang="en-US" b="0" kern="0" dirty="0">
                <a:latin typeface="Lucida Bright" panose="02040602050505020304" pitchFamily="18" charset="0"/>
              </a:rPr>
              <a:t>15   </a:t>
            </a:r>
            <a:r>
              <a:rPr lang="en-US" b="0" u="sng" kern="0" dirty="0">
                <a:latin typeface="Lucida Bright" panose="02040602050505020304" pitchFamily="18" charset="0"/>
              </a:rPr>
              <a:t>Water &amp; Wastewater Treatment Consumables</a:t>
            </a:r>
          </a:p>
          <a:p>
            <a:pPr marL="342850" indent="-342850" eaLnBrk="1" hangingPunct="1">
              <a:lnSpc>
                <a:spcPct val="80000"/>
              </a:lnSpc>
              <a:spcBef>
                <a:spcPct val="20000"/>
              </a:spcBef>
              <a:defRPr/>
            </a:pPr>
            <a:r>
              <a:rPr lang="en-US" b="0" kern="0" dirty="0">
                <a:latin typeface="Lucida Bright" panose="02040602050505020304" pitchFamily="18" charset="0"/>
              </a:rPr>
              <a:t>16   Water &amp; Wastewater Treatment Plants - </a:t>
            </a:r>
            <a:r>
              <a:rPr lang="en-US" b="0" u="sng" kern="0" dirty="0">
                <a:latin typeface="Lucida Bright" panose="02040602050505020304" pitchFamily="18" charset="0"/>
              </a:rPr>
              <a:t>Components/Equipment</a:t>
            </a:r>
          </a:p>
          <a:p>
            <a:pPr marL="342850" indent="-342850" eaLnBrk="1" hangingPunct="1">
              <a:lnSpc>
                <a:spcPct val="80000"/>
              </a:lnSpc>
              <a:spcBef>
                <a:spcPct val="20000"/>
              </a:spcBef>
              <a:defRPr/>
            </a:pPr>
            <a:r>
              <a:rPr lang="en-US" b="0" u="sng" kern="0" dirty="0">
                <a:latin typeface="Lucida Bright" panose="02040602050505020304" pitchFamily="18" charset="0"/>
              </a:rPr>
              <a:t>17   Waste, Recycling &amp; Materials Handling Containers</a:t>
            </a:r>
          </a:p>
          <a:p>
            <a:pPr marL="342850" indent="-342850" eaLnBrk="1" hangingPunct="1">
              <a:lnSpc>
                <a:spcPct val="80000"/>
              </a:lnSpc>
              <a:spcBef>
                <a:spcPct val="20000"/>
              </a:spcBef>
              <a:defRPr/>
            </a:pPr>
            <a:r>
              <a:rPr lang="en-US" b="0" kern="0" dirty="0">
                <a:latin typeface="Lucida Bright" panose="02040602050505020304" pitchFamily="18" charset="0"/>
              </a:rPr>
              <a:t>18   LED Traffic Signal Modules and/or Housings</a:t>
            </a:r>
          </a:p>
          <a:p>
            <a:pPr marL="342850" indent="-342850" eaLnBrk="1" hangingPunct="1">
              <a:lnSpc>
                <a:spcPct val="80000"/>
              </a:lnSpc>
              <a:spcBef>
                <a:spcPct val="20000"/>
              </a:spcBef>
              <a:defRPr/>
            </a:pPr>
            <a:r>
              <a:rPr lang="en-US" b="0" kern="0" dirty="0">
                <a:latin typeface="Lucida Bright" panose="02040602050505020304" pitchFamily="18" charset="0"/>
              </a:rPr>
              <a:t>19   Medical Supplies</a:t>
            </a:r>
          </a:p>
          <a:p>
            <a:pPr marL="342850" indent="-342850" eaLnBrk="1" hangingPunct="1">
              <a:lnSpc>
                <a:spcPct val="80000"/>
              </a:lnSpc>
              <a:spcBef>
                <a:spcPct val="20000"/>
              </a:spcBef>
              <a:defRPr/>
            </a:pPr>
            <a:r>
              <a:rPr lang="en-US" b="0" kern="0" dirty="0">
                <a:latin typeface="Lucida Bright" panose="02040602050505020304" pitchFamily="18" charset="0"/>
              </a:rPr>
              <a:t>20   Laboratory Supplies</a:t>
            </a:r>
          </a:p>
          <a:p>
            <a:pPr marL="342850" indent="-342850" eaLnBrk="1" hangingPunct="1">
              <a:lnSpc>
                <a:spcPct val="80000"/>
              </a:lnSpc>
              <a:spcBef>
                <a:spcPct val="20000"/>
              </a:spcBef>
              <a:defRPr/>
            </a:pPr>
            <a:r>
              <a:rPr lang="en-US" b="0" u="sng" kern="0" dirty="0">
                <a:latin typeface="Lucida Bright" panose="02040602050505020304" pitchFamily="18" charset="0"/>
              </a:rPr>
              <a:t>21   Pest Control</a:t>
            </a:r>
          </a:p>
          <a:p>
            <a:pPr marL="342850" indent="-342850" eaLnBrk="1" hangingPunct="1">
              <a:lnSpc>
                <a:spcPct val="80000"/>
              </a:lnSpc>
              <a:spcBef>
                <a:spcPct val="20000"/>
              </a:spcBef>
              <a:defRPr/>
            </a:pPr>
            <a:r>
              <a:rPr lang="en-US" b="0" kern="0" dirty="0">
                <a:latin typeface="Lucida Bright" panose="02040602050505020304" pitchFamily="18" charset="0"/>
              </a:rPr>
              <a:t>24   Traffic Signs</a:t>
            </a:r>
          </a:p>
          <a:p>
            <a:pPr marL="342850" indent="-342850" eaLnBrk="1" hangingPunct="1">
              <a:lnSpc>
                <a:spcPct val="80000"/>
              </a:lnSpc>
              <a:spcBef>
                <a:spcPct val="20000"/>
              </a:spcBef>
              <a:defRPr/>
            </a:pPr>
            <a:r>
              <a:rPr lang="en-US" b="0" u="sng" kern="0" dirty="0">
                <a:latin typeface="Lucida Bright" panose="02040602050505020304" pitchFamily="18" charset="0"/>
              </a:rPr>
              <a:t>25   Municipal Work Vehicles</a:t>
            </a:r>
          </a:p>
          <a:p>
            <a:pPr marL="342850" indent="-342850" eaLnBrk="1" hangingPunct="1">
              <a:lnSpc>
                <a:spcPct val="80000"/>
              </a:lnSpc>
              <a:spcBef>
                <a:spcPct val="20000"/>
              </a:spcBef>
              <a:defRPr/>
            </a:pPr>
            <a:r>
              <a:rPr lang="en-US" b="0" u="none" kern="0" dirty="0">
                <a:latin typeface="Lucida Bright" panose="02040602050505020304" pitchFamily="18" charset="0"/>
              </a:rPr>
              <a:t>26   Passenger Vehicles</a:t>
            </a:r>
          </a:p>
          <a:p>
            <a:pPr marL="0" indent="0" eaLnBrk="1" hangingPunct="1">
              <a:lnSpc>
                <a:spcPct val="80000"/>
              </a:lnSpc>
              <a:spcBef>
                <a:spcPct val="20000"/>
              </a:spcBef>
              <a:buFontTx/>
              <a:buNone/>
              <a:defRPr/>
            </a:pPr>
            <a:r>
              <a:rPr lang="en-US" b="0" kern="0" dirty="0">
                <a:latin typeface="Lucida Bright" panose="02040602050505020304" pitchFamily="18" charset="0"/>
              </a:rPr>
              <a:t>28   </a:t>
            </a:r>
            <a:r>
              <a:rPr lang="en-US" b="0" u="none" kern="0" dirty="0">
                <a:latin typeface="Lucida Bright" panose="02040602050505020304" pitchFamily="18" charset="0"/>
              </a:rPr>
              <a:t>Energy Conservation Management Supplies</a:t>
            </a:r>
          </a:p>
          <a:p>
            <a:pPr marL="228600" indent="-228600" eaLnBrk="1" hangingPunct="1">
              <a:lnSpc>
                <a:spcPct val="80000"/>
              </a:lnSpc>
              <a:spcBef>
                <a:spcPct val="20000"/>
              </a:spcBef>
              <a:buFontTx/>
              <a:buAutoNum type="arabicPlain" startAt="29"/>
              <a:defRPr/>
            </a:pPr>
            <a:r>
              <a:rPr lang="en-US" b="0" u="sng" kern="0" dirty="0">
                <a:effectLst>
                  <a:outerShdw blurRad="38100" dist="38100" dir="2700000" algn="tl">
                    <a:srgbClr val="000000">
                      <a:alpha val="43137"/>
                    </a:srgbClr>
                  </a:outerShdw>
                </a:effectLst>
                <a:latin typeface="Lucida Bright" panose="02040602050505020304" pitchFamily="18" charset="0"/>
              </a:rPr>
              <a:t> Grounds Keeping Services and Supplies</a:t>
            </a:r>
          </a:p>
          <a:p>
            <a:pPr marL="228600" indent="-228600" eaLnBrk="1" hangingPunct="1">
              <a:lnSpc>
                <a:spcPct val="80000"/>
              </a:lnSpc>
              <a:spcBef>
                <a:spcPct val="20000"/>
              </a:spcBef>
              <a:buFontTx/>
              <a:buAutoNum type="arabicPlain" startAt="29"/>
              <a:defRPr/>
            </a:pPr>
            <a:r>
              <a:rPr lang="en-US" b="0" kern="0" dirty="0">
                <a:latin typeface="Lucida Bright" panose="02040602050505020304" pitchFamily="18" charset="0"/>
              </a:rPr>
              <a:t> Energy Consulting Services</a:t>
            </a:r>
          </a:p>
          <a:p>
            <a:pPr marL="0" indent="0" eaLnBrk="1" hangingPunct="1">
              <a:lnSpc>
                <a:spcPct val="80000"/>
              </a:lnSpc>
              <a:spcBef>
                <a:spcPct val="20000"/>
              </a:spcBef>
              <a:buFontTx/>
              <a:buNone/>
              <a:defRPr/>
            </a:pPr>
            <a:r>
              <a:rPr lang="en-US" b="0" kern="0" dirty="0">
                <a:latin typeface="Lucida Bright" panose="02040602050505020304" pitchFamily="18" charset="0"/>
              </a:rPr>
              <a:t>32   Signage</a:t>
            </a:r>
          </a:p>
          <a:p>
            <a:pPr marL="0" indent="0" eaLnBrk="1" hangingPunct="1">
              <a:lnSpc>
                <a:spcPct val="80000"/>
              </a:lnSpc>
              <a:spcBef>
                <a:spcPct val="20000"/>
              </a:spcBef>
              <a:buFontTx/>
              <a:buNone/>
              <a:defRPr/>
            </a:pPr>
            <a:r>
              <a:rPr lang="en-US" b="0" kern="0" dirty="0">
                <a:latin typeface="Lucida Bright" panose="02040602050505020304" pitchFamily="18" charset="0"/>
              </a:rPr>
              <a:t>33   </a:t>
            </a:r>
            <a:r>
              <a:rPr lang="en-US" b="0" u="none" kern="0" dirty="0">
                <a:latin typeface="Lucida Bright" panose="02040602050505020304" pitchFamily="18" charset="0"/>
              </a:rPr>
              <a:t>Street Lighting, Parking Meters and Street Furniture (AKA Streetscape) </a:t>
            </a:r>
          </a:p>
          <a:p>
            <a:pPr marL="0" indent="0" eaLnBrk="1" hangingPunct="1">
              <a:lnSpc>
                <a:spcPct val="80000"/>
              </a:lnSpc>
              <a:spcBef>
                <a:spcPct val="20000"/>
              </a:spcBef>
              <a:buFontTx/>
              <a:buNone/>
              <a:defRPr/>
            </a:pPr>
            <a:r>
              <a:rPr lang="en-US" b="0" kern="0" dirty="0">
                <a:latin typeface="Lucida Bright" panose="02040602050505020304" pitchFamily="18" charset="0"/>
              </a:rPr>
              <a:t>34   Theater (Auditorium) Furniture, Fixtures Audio/Visual Equipment and Musical Instruments</a:t>
            </a:r>
          </a:p>
          <a:p>
            <a:pPr marL="228600" indent="-228600" eaLnBrk="1" hangingPunct="1">
              <a:lnSpc>
                <a:spcPct val="80000"/>
              </a:lnSpc>
              <a:spcBef>
                <a:spcPct val="20000"/>
              </a:spcBef>
              <a:buFontTx/>
              <a:buAutoNum type="arabicPlain" startAt="35"/>
              <a:defRPr/>
            </a:pPr>
            <a:r>
              <a:rPr lang="en-US" b="0" kern="0" dirty="0">
                <a:latin typeface="Lucida Bright" panose="02040602050505020304" pitchFamily="18" charset="0"/>
              </a:rPr>
              <a:t> Furniture &amp; Window Treatments</a:t>
            </a:r>
          </a:p>
          <a:p>
            <a:pPr marL="228600" indent="-228600" eaLnBrk="1" hangingPunct="1">
              <a:lnSpc>
                <a:spcPct val="80000"/>
              </a:lnSpc>
              <a:spcBef>
                <a:spcPct val="20000"/>
              </a:spcBef>
              <a:buFontTx/>
              <a:buAutoNum type="arabicPlain" startAt="35"/>
              <a:defRPr/>
            </a:pPr>
            <a:r>
              <a:rPr lang="en-US" b="0" kern="0" dirty="0">
                <a:latin typeface="Lucida Bright" panose="02040602050505020304" pitchFamily="18" charset="0"/>
              </a:rPr>
              <a:t> </a:t>
            </a:r>
            <a:r>
              <a:rPr lang="en-US" b="0" u="none" kern="0" dirty="0">
                <a:latin typeface="Lucida Bright" panose="02040602050505020304" pitchFamily="18" charset="0"/>
              </a:rPr>
              <a:t>Appliances, Cafeteria Equipment &amp; Supplies</a:t>
            </a:r>
          </a:p>
          <a:p>
            <a:pPr marL="228600" indent="-228600" eaLnBrk="1" hangingPunct="1">
              <a:lnSpc>
                <a:spcPct val="80000"/>
              </a:lnSpc>
              <a:spcBef>
                <a:spcPct val="20000"/>
              </a:spcBef>
              <a:buFontTx/>
              <a:buAutoNum type="arabicPlain" startAt="37"/>
              <a:defRPr/>
            </a:pPr>
            <a:r>
              <a:rPr lang="en-US" b="0" kern="0" dirty="0">
                <a:latin typeface="Lucida Bright" panose="02040602050505020304" pitchFamily="18" charset="0"/>
              </a:rPr>
              <a:t> Uniforms</a:t>
            </a:r>
          </a:p>
          <a:p>
            <a:pPr marL="228600" indent="-228600" eaLnBrk="1" hangingPunct="1">
              <a:lnSpc>
                <a:spcPct val="80000"/>
              </a:lnSpc>
              <a:spcBef>
                <a:spcPct val="20000"/>
              </a:spcBef>
              <a:buFontTx/>
              <a:buAutoNum type="arabicPlain" startAt="37"/>
              <a:defRPr/>
            </a:pPr>
            <a:r>
              <a:rPr lang="en-US" b="0" u="none" kern="0" dirty="0">
                <a:latin typeface="Lucida Bright" panose="02040602050505020304" pitchFamily="18" charset="0"/>
              </a:rPr>
              <a:t> </a:t>
            </a:r>
            <a:r>
              <a:rPr lang="en-US" b="0" u="sng" kern="0" dirty="0">
                <a:latin typeface="Lucida Bright" panose="02040602050505020304" pitchFamily="18" charset="0"/>
              </a:rPr>
              <a:t>Heavy Equipment Rental</a:t>
            </a:r>
          </a:p>
          <a:p>
            <a:pPr marL="228600" indent="-228600" eaLnBrk="1" hangingPunct="1">
              <a:lnSpc>
                <a:spcPct val="80000"/>
              </a:lnSpc>
              <a:spcBef>
                <a:spcPct val="20000"/>
              </a:spcBef>
              <a:buFontTx/>
              <a:buAutoNum type="arabicPlain" startAt="37"/>
              <a:defRPr/>
            </a:pPr>
            <a:r>
              <a:rPr lang="en-US" b="0" kern="0" dirty="0">
                <a:latin typeface="Lucida Bright" panose="02040602050505020304" pitchFamily="18" charset="0"/>
              </a:rPr>
              <a:t> Voting Systems and/or </a:t>
            </a:r>
            <a:r>
              <a:rPr lang="en-US" b="0" kern="0" dirty="0" err="1">
                <a:latin typeface="Lucida Bright" panose="02040602050505020304" pitchFamily="18" charset="0"/>
              </a:rPr>
              <a:t>ePollbooks</a:t>
            </a:r>
            <a:r>
              <a:rPr lang="en-US" b="0" kern="0" dirty="0">
                <a:latin typeface="Lucida Bright" panose="02040602050505020304" pitchFamily="18" charset="0"/>
              </a:rPr>
              <a:t> (EPBs)</a:t>
            </a:r>
          </a:p>
          <a:p>
            <a:pPr marL="228600" indent="-228600" eaLnBrk="1" hangingPunct="1">
              <a:lnSpc>
                <a:spcPct val="80000"/>
              </a:lnSpc>
              <a:spcBef>
                <a:spcPct val="20000"/>
              </a:spcBef>
              <a:buFontTx/>
              <a:buAutoNum type="arabicPlain" startAt="37"/>
              <a:defRPr/>
            </a:pPr>
            <a:r>
              <a:rPr lang="en-US" b="0" kern="0" dirty="0">
                <a:latin typeface="Lucida Bright" panose="02040602050505020304" pitchFamily="18" charset="0"/>
              </a:rPr>
              <a:t> Security and Surveillance Systems and Fire Alarm Systems, Equipment, Products and Services</a:t>
            </a:r>
          </a:p>
          <a:p>
            <a:pPr marL="228600" indent="-228600" eaLnBrk="1" hangingPunct="1">
              <a:lnSpc>
                <a:spcPct val="80000"/>
              </a:lnSpc>
              <a:spcBef>
                <a:spcPct val="20000"/>
              </a:spcBef>
              <a:buFontTx/>
              <a:buAutoNum type="arabicPlain" startAt="37"/>
              <a:defRPr/>
            </a:pPr>
            <a:r>
              <a:rPr lang="en-US" b="0" u="sng" kern="0" dirty="0">
                <a:latin typeface="Lucida Bright" panose="02040602050505020304" pitchFamily="18" charset="0"/>
              </a:rPr>
              <a:t> Stormwater Management Products and Services</a:t>
            </a:r>
          </a:p>
          <a:p>
            <a:pPr marL="0" indent="0" eaLnBrk="1" hangingPunct="1">
              <a:lnSpc>
                <a:spcPct val="80000"/>
              </a:lnSpc>
              <a:spcBef>
                <a:spcPct val="20000"/>
              </a:spcBef>
              <a:buFontTx/>
              <a:buNone/>
              <a:defRPr/>
            </a:pPr>
            <a:endParaRPr lang="en-US" b="0" kern="0" dirty="0">
              <a:latin typeface="Lucida Bright" panose="02040602050505020304" pitchFamily="18" charset="0"/>
            </a:endParaRPr>
          </a:p>
          <a:p>
            <a:pPr marL="0" indent="0" eaLnBrk="1" hangingPunct="1">
              <a:lnSpc>
                <a:spcPct val="80000"/>
              </a:lnSpc>
              <a:spcBef>
                <a:spcPct val="20000"/>
              </a:spcBef>
              <a:buFontTx/>
              <a:buNone/>
              <a:defRPr/>
            </a:pPr>
            <a:r>
              <a:rPr lang="en-US" b="0" kern="0" dirty="0">
                <a:latin typeface="Lucida Bright" panose="02040602050505020304" pitchFamily="18" charset="0"/>
              </a:rPr>
              <a:t>And new contract coming soon…</a:t>
            </a:r>
          </a:p>
          <a:p>
            <a:pPr marL="0" indent="0" eaLnBrk="1" hangingPunct="1">
              <a:lnSpc>
                <a:spcPct val="80000"/>
              </a:lnSpc>
              <a:spcBef>
                <a:spcPct val="20000"/>
              </a:spcBef>
              <a:buFontTx/>
              <a:buNone/>
              <a:defRPr/>
            </a:pPr>
            <a:endParaRPr lang="en-US" b="0" kern="0" dirty="0">
              <a:latin typeface="Lucida Bright" panose="02040602050505020304" pitchFamily="18" charset="0"/>
            </a:endParaRPr>
          </a:p>
          <a:p>
            <a:pPr marL="0" indent="0" eaLnBrk="1" hangingPunct="1">
              <a:lnSpc>
                <a:spcPct val="80000"/>
              </a:lnSpc>
              <a:spcBef>
                <a:spcPct val="20000"/>
              </a:spcBef>
              <a:buFontTx/>
              <a:buNone/>
              <a:defRPr/>
            </a:pPr>
            <a:r>
              <a:rPr lang="en-US" b="0" u="none" kern="0" dirty="0">
                <a:latin typeface="Lucida Bright" panose="02040602050505020304" pitchFamily="18" charset="0"/>
              </a:rPr>
              <a:t>42  Electronic Monitoring Services and Electronic Monitoring Equipment, Repair Services and Equipment Rental</a:t>
            </a:r>
          </a:p>
          <a:p>
            <a:pPr eaLnBrk="1" hangingPunct="1">
              <a:defRPr/>
            </a:pPr>
            <a:endParaRPr lang="en-US" dirty="0"/>
          </a:p>
          <a:p>
            <a:pPr eaLnBrk="1" hangingPunct="1">
              <a:defRPr/>
            </a:pPr>
            <a:r>
              <a:rPr lang="en-US" dirty="0"/>
              <a:t>We are currently securing suppliers for this contract.</a:t>
            </a:r>
          </a:p>
          <a:p>
            <a:pPr eaLnBrk="1" hangingPunct="1">
              <a:defRPr/>
            </a:pPr>
            <a:endParaRPr lang="en-US" dirty="0"/>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41" indent="-285708" eaLnBrk="0" hangingPunct="0">
              <a:defRPr>
                <a:solidFill>
                  <a:schemeClr val="tx1"/>
                </a:solidFill>
                <a:latin typeface="Arial" charset="0"/>
              </a:defRPr>
            </a:lvl2pPr>
            <a:lvl3pPr marL="1142833" indent="-228567" eaLnBrk="0" hangingPunct="0">
              <a:defRPr>
                <a:solidFill>
                  <a:schemeClr val="tx1"/>
                </a:solidFill>
                <a:latin typeface="Arial" charset="0"/>
              </a:defRPr>
            </a:lvl3pPr>
            <a:lvl4pPr marL="1599965" indent="-228567" eaLnBrk="0" hangingPunct="0">
              <a:defRPr>
                <a:solidFill>
                  <a:schemeClr val="tx1"/>
                </a:solidFill>
                <a:latin typeface="Arial" charset="0"/>
              </a:defRPr>
            </a:lvl4pPr>
            <a:lvl5pPr marL="2057099" indent="-228567" eaLnBrk="0" hangingPunct="0">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4" indent="-228567" eaLnBrk="0" fontAlgn="base" hangingPunct="0">
              <a:spcBef>
                <a:spcPct val="0"/>
              </a:spcBef>
              <a:spcAft>
                <a:spcPct val="0"/>
              </a:spcAft>
              <a:defRPr>
                <a:solidFill>
                  <a:schemeClr val="tx1"/>
                </a:solidFill>
                <a:latin typeface="Arial" charset="0"/>
              </a:defRPr>
            </a:lvl7pPr>
            <a:lvl8pPr marL="3428498"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pPr eaLnBrk="1" hangingPunct="1">
              <a:defRPr/>
            </a:pPr>
            <a:fld id="{7161E7AA-209F-49D2-B28B-F19AAF45C96A}" type="slidenum">
              <a:rPr lang="en-US" altLang="en-US" smtClean="0"/>
              <a:pPr eaLnBrk="1" hangingPunct="1">
                <a:defRPr/>
              </a:pPr>
              <a:t>15</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just a few examples of some COSTARS contracts found in the guide and the plethora of products &amp; services that fall within them…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Under COSTARS-25 we offer products including:</a:t>
            </a:r>
          </a:p>
          <a:p>
            <a:endParaRPr lang="en-US" dirty="0"/>
          </a:p>
          <a:p>
            <a:r>
              <a:rPr lang="en-US" dirty="0"/>
              <a:t>Truck mounted Air Compressors, Generators, &amp; Cranes</a:t>
            </a:r>
          </a:p>
          <a:p>
            <a:r>
              <a:rPr lang="en-US" dirty="0"/>
              <a:t>Bucket Trucks</a:t>
            </a:r>
          </a:p>
          <a:p>
            <a:r>
              <a:rPr lang="en-US" dirty="0"/>
              <a:t>Pickup Trucks and Cargo Vans</a:t>
            </a:r>
          </a:p>
          <a:p>
            <a:r>
              <a:rPr lang="en-US" dirty="0"/>
              <a:t>Lifts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6F8B81B-579D-404F-BF79-33910911A9DF}" type="slidenum">
              <a:rPr lang="en-US" smtClean="0"/>
              <a:pPr>
                <a:defRPr/>
              </a:pPr>
              <a:t>16</a:t>
            </a:fld>
            <a:endParaRPr lang="en-US" dirty="0"/>
          </a:p>
        </p:txBody>
      </p:sp>
    </p:spTree>
    <p:extLst>
      <p:ext uri="{BB962C8B-B14F-4D97-AF65-F5344CB8AC3E}">
        <p14:creationId xmlns:p14="http://schemas.microsoft.com/office/powerpoint/2010/main" val="2772605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COSTARS-38 contract offers product rentals including:</a:t>
            </a:r>
          </a:p>
          <a:p>
            <a:r>
              <a:rPr lang="en-US" dirty="0"/>
              <a:t>Compaction Equipment</a:t>
            </a:r>
          </a:p>
          <a:p>
            <a:r>
              <a:rPr lang="en-US" dirty="0"/>
              <a:t>Earthmoving Equipment</a:t>
            </a:r>
          </a:p>
          <a:p>
            <a:r>
              <a:rPr lang="en-US" dirty="0"/>
              <a:t>Highway/Road Maintenance Equipment</a:t>
            </a:r>
          </a:p>
          <a:p>
            <a:r>
              <a:rPr lang="en-US" dirty="0"/>
              <a:t>Pump Equipment</a:t>
            </a:r>
          </a:p>
          <a:p>
            <a:endParaRPr lang="en-US" dirty="0"/>
          </a:p>
        </p:txBody>
      </p:sp>
      <p:sp>
        <p:nvSpPr>
          <p:cNvPr id="4" name="Slide Number Placeholder 3"/>
          <p:cNvSpPr>
            <a:spLocks noGrp="1"/>
          </p:cNvSpPr>
          <p:nvPr>
            <p:ph type="sldNum" sz="quarter" idx="5"/>
          </p:nvPr>
        </p:nvSpPr>
        <p:spPr/>
        <p:txBody>
          <a:bodyPr/>
          <a:lstStyle/>
          <a:p>
            <a:pPr>
              <a:defRPr/>
            </a:pPr>
            <a:fld id="{16F8B81B-579D-404F-BF79-33910911A9DF}" type="slidenum">
              <a:rPr lang="en-US" smtClean="0"/>
              <a:pPr>
                <a:defRPr/>
              </a:pPr>
              <a:t>17</a:t>
            </a:fld>
            <a:endParaRPr lang="en-US" dirty="0"/>
          </a:p>
        </p:txBody>
      </p:sp>
    </p:spTree>
    <p:extLst>
      <p:ext uri="{BB962C8B-B14F-4D97-AF65-F5344CB8AC3E}">
        <p14:creationId xmlns:p14="http://schemas.microsoft.com/office/powerpoint/2010/main" val="2898573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COSTARS-41 is one of our more recent contract offerings.  Under this contract, our suppliers have products and services you will need to meet the requirements of the Stormwater Management Act (Act 167).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Products and services under this contract include:</a:t>
            </a:r>
          </a:p>
          <a:p>
            <a:r>
              <a:rPr lang="en-US" dirty="0"/>
              <a:t>Biofiltration Systems</a:t>
            </a:r>
          </a:p>
          <a:p>
            <a:r>
              <a:rPr lang="en-US" dirty="0"/>
              <a:t>Filters &amp; Guards</a:t>
            </a:r>
          </a:p>
          <a:p>
            <a:r>
              <a:rPr lang="en-US" dirty="0"/>
              <a:t>Grates &amp; Inlets</a:t>
            </a:r>
          </a:p>
          <a:p>
            <a:r>
              <a:rPr lang="en-US" dirty="0"/>
              <a:t>Pumps</a:t>
            </a:r>
          </a:p>
          <a:p>
            <a:r>
              <a:rPr lang="en-US" dirty="0"/>
              <a:t>Consulting &amp; Engineering Services</a:t>
            </a:r>
          </a:p>
          <a:p>
            <a:r>
              <a:rPr lang="en-US" dirty="0"/>
              <a:t>Line Inspection Services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69245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eaLnBrk="1" hangingPunct="1">
              <a:spcBef>
                <a:spcPct val="0"/>
              </a:spcBef>
              <a:buFont typeface="Arial" panose="020B0604020202020204" pitchFamily="34" charset="0"/>
              <a:buNone/>
            </a:pPr>
            <a:r>
              <a:rPr lang="en-US" altLang="en-US" dirty="0"/>
              <a:t>COSTARS members are permitted to purchase under both the eligible statewide and COSTARS-exclusive contracts.  The statewide contract suppliers who elect to become a COSTARS-authorized supplier, agree to offer COSTARS members the same pricing and terms &amp; conditions they offer to state agencies under these contracts.  </a:t>
            </a:r>
          </a:p>
          <a:p>
            <a:pPr marL="914400" lvl="2" indent="0" eaLnBrk="1" hangingPunct="1">
              <a:spcBef>
                <a:spcPct val="0"/>
              </a:spcBef>
              <a:buFont typeface="Arial" panose="020B0604020202020204" pitchFamily="34" charset="0"/>
              <a:buNone/>
            </a:pPr>
            <a:endParaRPr lang="en-US" altLang="en-US" dirty="0"/>
          </a:p>
          <a:p>
            <a:pPr marL="1085850" lvl="2" indent="-171450" eaLnBrk="1" hangingPunct="1">
              <a:spcBef>
                <a:spcPct val="0"/>
              </a:spcBef>
              <a:buFont typeface="Arial" panose="020B0604020202020204" pitchFamily="34" charset="0"/>
              <a:buChar char="•"/>
            </a:pPr>
            <a:r>
              <a:rPr lang="en-US" altLang="en-US" dirty="0"/>
              <a:t>What are the differences between the two?</a:t>
            </a:r>
          </a:p>
          <a:p>
            <a:pPr marL="1543050" marR="0" lvl="3"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b="0" i="1" dirty="0"/>
              <a:t>COSTARS contracts have many choices of suppliers with a lot of variety. We award COSTARS-exclusive contracts to all responsive &amp; responsible bidders.  With the wide variety of suppliers on COSTARS contracts, members have a lot of negotiation power!</a:t>
            </a:r>
          </a:p>
          <a:p>
            <a:pPr marL="1543050" lvl="3" indent="-171450" eaLnBrk="1" hangingPunct="1">
              <a:spcBef>
                <a:spcPct val="0"/>
              </a:spcBef>
              <a:buFont typeface="Arial" panose="020B0604020202020204" pitchFamily="34" charset="0"/>
              <a:buChar char="•"/>
            </a:pPr>
            <a:r>
              <a:rPr lang="en-US" altLang="en-US" b="0" i="1" dirty="0"/>
              <a:t>Statewide contracts are focused on the procurement needs of state agencies which may or may not coincide with the needs of COSTARS members so in many cases, there is a much more focused supplier selection on statewide contracts.</a:t>
            </a:r>
          </a:p>
          <a:p>
            <a:pPr marL="1543050" lvl="3" indent="-171450" eaLnBrk="1" hangingPunct="1">
              <a:spcBef>
                <a:spcPct val="0"/>
              </a:spcBef>
              <a:buFont typeface="Arial" panose="020B0604020202020204" pitchFamily="34" charset="0"/>
              <a:buChar char="•"/>
            </a:pPr>
            <a:endParaRPr lang="en-US" altLang="en-US" b="0" i="1" dirty="0"/>
          </a:p>
          <a:p>
            <a:pPr marL="1543050" lvl="3" indent="-171450" eaLnBrk="1" hangingPunct="1">
              <a:spcBef>
                <a:spcPct val="0"/>
              </a:spcBef>
              <a:buFont typeface="Arial" panose="020B0604020202020204" pitchFamily="34" charset="0"/>
              <a:buChar char="•"/>
            </a:pPr>
            <a:r>
              <a:rPr lang="en-US" altLang="en-US" b="0" i="1" dirty="0"/>
              <a:t>COSTARS offers competitive pricing and a supplier’s pricing offered on a COSTARS contract is the ceiling price – they can offer lower pricing but cannot offer pricing higher than stated on the contract.</a:t>
            </a:r>
          </a:p>
          <a:p>
            <a:pPr marL="1543050" lvl="3" indent="-171450" eaLnBrk="1" hangingPunct="1">
              <a:spcBef>
                <a:spcPct val="0"/>
              </a:spcBef>
              <a:buFont typeface="Arial" panose="020B0604020202020204" pitchFamily="34" charset="0"/>
              <a:buChar char="•"/>
            </a:pPr>
            <a:r>
              <a:rPr lang="en-US" altLang="en-US" b="0" i="1" dirty="0"/>
              <a:t>Statewide contracts are competitively priced through the formal bidding process</a:t>
            </a:r>
          </a:p>
          <a:p>
            <a:pPr marL="1543050" lvl="3" indent="-171450" eaLnBrk="1" hangingPunct="1">
              <a:spcBef>
                <a:spcPct val="0"/>
              </a:spcBef>
              <a:buFont typeface="Arial" panose="020B0604020202020204" pitchFamily="34" charset="0"/>
              <a:buChar char="•"/>
            </a:pPr>
            <a:r>
              <a:rPr lang="en-US" altLang="en-US" b="0" i="1" dirty="0"/>
              <a:t>Customization</a:t>
            </a:r>
          </a:p>
          <a:p>
            <a:pPr marL="1543050" lvl="3" indent="-171450" eaLnBrk="1" hangingPunct="1">
              <a:spcBef>
                <a:spcPct val="0"/>
              </a:spcBef>
              <a:buFont typeface="Arial" panose="020B0604020202020204" pitchFamily="34" charset="0"/>
              <a:buChar char="•"/>
            </a:pPr>
            <a:endParaRPr lang="en-US" altLang="en-US" b="0" i="1" dirty="0"/>
          </a:p>
          <a:p>
            <a:pPr lvl="0"/>
            <a:r>
              <a:rPr lang="en-US" sz="1200" kern="1200" dirty="0">
                <a:solidFill>
                  <a:schemeClr val="tx1"/>
                </a:solidFill>
                <a:effectLst/>
                <a:latin typeface="+mn-lt"/>
                <a:ea typeface="+mn-ea"/>
                <a:cs typeface="+mn-cs"/>
              </a:rPr>
              <a:t>COSTARS members aren’t held to awarding the project to the lowest bidder.</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You can use criteria that is important to </a:t>
            </a:r>
            <a:r>
              <a:rPr lang="en-US" sz="1200" u="sng" kern="1200" dirty="0">
                <a:solidFill>
                  <a:schemeClr val="tx1"/>
                </a:solidFill>
                <a:effectLst/>
                <a:latin typeface="+mn-lt"/>
                <a:ea typeface="+mn-ea"/>
                <a:cs typeface="+mn-cs"/>
              </a:rPr>
              <a:t>you</a:t>
            </a:r>
            <a:endParaRPr lang="en-US" sz="1000" u="sng"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Preferred brands</a:t>
            </a:r>
            <a:endParaRPr lang="en-US" sz="10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Location or past performance of a supplier</a:t>
            </a:r>
            <a:endParaRPr lang="en-US" sz="10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Negotiated value-adds to the purchase (ancillary services, package upgrades,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84120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 addition to the 36 COSTARS contracts, our members can purchase through the over 100 statewide contracts currently in place – from Road Salt to Spring Water.</a:t>
            </a:r>
          </a:p>
          <a:p>
            <a:pPr eaLnBrk="1" hangingPunct="1"/>
            <a:endParaRPr lang="en-US" altLang="en-US" dirty="0"/>
          </a:p>
          <a:p>
            <a:pPr eaLnBrk="1" hangingPunct="1"/>
            <a:r>
              <a:rPr lang="en-US" altLang="en-US" dirty="0"/>
              <a:t>Other examples of Statewide Contracts…</a:t>
            </a:r>
          </a:p>
          <a:p>
            <a:pPr eaLnBrk="1" hangingPunct="1"/>
            <a:endParaRPr lang="en-US" altLang="en-US" dirty="0"/>
          </a:p>
          <a:p>
            <a:pPr eaLnBrk="1" hangingPunct="1"/>
            <a:r>
              <a:rPr lang="en-US" altLang="en-US" dirty="0"/>
              <a:t>Construction/Heavy Duty Type Power Equipment</a:t>
            </a:r>
          </a:p>
          <a:p>
            <a:pPr eaLnBrk="1" hangingPunct="1"/>
            <a:r>
              <a:rPr lang="en-US" altLang="en-US" dirty="0"/>
              <a:t>Credit Card Services through US Bank</a:t>
            </a:r>
          </a:p>
          <a:p>
            <a:pPr eaLnBrk="1" hangingPunct="1"/>
            <a:r>
              <a:rPr lang="en-US" altLang="en-US" dirty="0"/>
              <a:t>Tires</a:t>
            </a:r>
          </a:p>
          <a:p>
            <a:pPr eaLnBrk="1" hangingPunct="1"/>
            <a:r>
              <a:rPr lang="en-US" altLang="en-US" dirty="0"/>
              <a:t>Universal Fleet Card through WEX which helps you track the spend on your fleet fuel expenses as well as take advantage of discount incentives offered through WEX.</a:t>
            </a:r>
          </a:p>
          <a:p>
            <a:pPr eaLnBrk="1" hangingPunct="1"/>
            <a:r>
              <a:rPr lang="en-US" altLang="en-US" dirty="0"/>
              <a:t>Small Package Delivery through UPS</a:t>
            </a:r>
          </a:p>
          <a:p>
            <a:pPr eaLnBrk="1" hangingPunct="1"/>
            <a:r>
              <a:rPr lang="en-US" altLang="en-US" dirty="0"/>
              <a:t>And our Bridge and Highway Maintenance Materials Contract</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Now that you understand the COSTARS competitively bid contracts and COSTARS-participating contracts that can help you save money, Kim is going to walk you through use the COSTARS web-based program and search contracts.</a:t>
            </a:r>
          </a:p>
          <a:p>
            <a:pPr eaLnBrk="1" hangingPunct="1"/>
            <a:endParaRPr lang="en-US" altLang="en-US" dirty="0"/>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EAD8326-3894-4321-B063-04399CEE3D51}" type="slidenum">
              <a:rPr lang="en-US" altLang="en-US" smtClean="0"/>
              <a:pPr eaLnBrk="1" hangingPunct="1">
                <a:defRPr/>
              </a:pPr>
              <a:t>20</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903274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a:t>KIM</a:t>
            </a:r>
          </a:p>
          <a:p>
            <a:pPr eaLnBrk="1" hangingPunct="1">
              <a:defRPr/>
            </a:pPr>
            <a:endParaRPr lang="en-US" dirty="0"/>
          </a:p>
          <a:p>
            <a:pPr eaLnBrk="1" hangingPunct="1">
              <a:defRPr/>
            </a:pPr>
            <a:r>
              <a:rPr lang="en-US" dirty="0"/>
              <a:t>We start with www.dgs.pa.gov/COSTARS.</a:t>
            </a:r>
          </a:p>
          <a:p>
            <a:pPr eaLnBrk="1" hangingPunct="1">
              <a:defRPr/>
            </a:pPr>
            <a:endParaRPr lang="en-US" dirty="0"/>
          </a:p>
          <a:p>
            <a:pPr eaLnBrk="1" hangingPunct="1">
              <a:defRPr/>
            </a:pPr>
            <a:r>
              <a:rPr lang="en-US" dirty="0"/>
              <a:t>The COSTARS page is the starting point for all COSTARS member information.</a:t>
            </a:r>
          </a:p>
          <a:p>
            <a:pPr eaLnBrk="1" hangingPunct="1">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Once you click the “Member Information” tile within this web-based system, you can: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Update your member profile</a:t>
            </a:r>
          </a:p>
          <a:p>
            <a:pPr marL="171450" indent="-171450" eaLnBrk="1" hangingPunct="1">
              <a:buFont typeface="Arial" panose="020B0604020202020204" pitchFamily="34" charset="0"/>
              <a:buChar char="•"/>
              <a:defRPr/>
            </a:pPr>
            <a:r>
              <a:rPr lang="en-US" dirty="0"/>
              <a:t>Submit a new member &amp; new user registration</a:t>
            </a:r>
          </a:p>
          <a:p>
            <a:pPr marL="171450" indent="-171450" eaLnBrk="1" hangingPunct="1">
              <a:buFont typeface="Arial" panose="020B0604020202020204" pitchFamily="34" charset="0"/>
              <a:buChar char="•"/>
              <a:defRPr/>
            </a:pPr>
            <a:r>
              <a:rPr lang="en-US" dirty="0"/>
              <a:t>Read newsflashes and quarterly newsletters</a:t>
            </a:r>
          </a:p>
          <a:p>
            <a:pPr marL="171450" indent="-171450" eaLnBrk="1" hangingPunct="1">
              <a:buFont typeface="Arial" panose="020B0604020202020204" pitchFamily="34" charset="0"/>
              <a:buChar char="•"/>
              <a:defRPr/>
            </a:pPr>
            <a:r>
              <a:rPr lang="en-US" dirty="0"/>
              <a:t>Register for road salt</a:t>
            </a:r>
          </a:p>
          <a:p>
            <a:pPr marL="171450" indent="-171450" eaLnBrk="1" hangingPunct="1">
              <a:buFont typeface="Arial" panose="020B0604020202020204" pitchFamily="34" charset="0"/>
              <a:buChar char="•"/>
              <a:defRPr/>
            </a:pPr>
            <a:r>
              <a:rPr lang="en-US" dirty="0"/>
              <a:t>Access resources</a:t>
            </a:r>
          </a:p>
          <a:p>
            <a:pPr marL="628650" lvl="1" indent="-171450" eaLnBrk="1" hangingPunct="1">
              <a:buFont typeface="Arial" panose="020B0604020202020204" pitchFamily="34" charset="0"/>
              <a:buChar char="•"/>
              <a:defRPr/>
            </a:pPr>
            <a:r>
              <a:rPr lang="en-US" dirty="0"/>
              <a:t>Members’ Quote Kit</a:t>
            </a:r>
          </a:p>
          <a:p>
            <a:pPr marL="628650" lvl="1" indent="-171450" eaLnBrk="1" hangingPunct="1">
              <a:buFont typeface="Arial" panose="020B0604020202020204" pitchFamily="34" charset="0"/>
              <a:buChar char="•"/>
              <a:defRPr/>
            </a:pPr>
            <a:r>
              <a:rPr lang="en-US" dirty="0"/>
              <a:t>Training Center </a:t>
            </a:r>
          </a:p>
          <a:p>
            <a:pPr marL="171450" indent="-171450" eaLnBrk="1" hangingPunct="1">
              <a:buFont typeface="Arial" panose="020B0604020202020204" pitchFamily="34" charset="0"/>
              <a:buChar char="•"/>
              <a:defRPr/>
            </a:pPr>
            <a:r>
              <a:rPr lang="en-US" dirty="0"/>
              <a:t>Search COSTARS exclusive and Statewide contracts</a:t>
            </a:r>
          </a:p>
          <a:p>
            <a:pPr marL="457200" lvl="1" indent="0" eaLnBrk="1" hangingPunct="1">
              <a:buFontTx/>
              <a:buNone/>
              <a:defRPr/>
            </a:pPr>
            <a:r>
              <a:rPr lang="en-US" dirty="0"/>
              <a:t>To login, you’ll select the Member Information button.</a:t>
            </a:r>
          </a:p>
        </p:txBody>
      </p:sp>
      <p:sp>
        <p:nvSpPr>
          <p:cNvPr id="686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41" indent="-285708" eaLnBrk="0" hangingPunct="0">
              <a:defRPr>
                <a:solidFill>
                  <a:schemeClr val="tx1"/>
                </a:solidFill>
                <a:latin typeface="Arial" charset="0"/>
              </a:defRPr>
            </a:lvl2pPr>
            <a:lvl3pPr marL="1142833" indent="-228567" eaLnBrk="0" hangingPunct="0">
              <a:defRPr>
                <a:solidFill>
                  <a:schemeClr val="tx1"/>
                </a:solidFill>
                <a:latin typeface="Arial" charset="0"/>
              </a:defRPr>
            </a:lvl3pPr>
            <a:lvl4pPr marL="1599965" indent="-228567" eaLnBrk="0" hangingPunct="0">
              <a:defRPr>
                <a:solidFill>
                  <a:schemeClr val="tx1"/>
                </a:solidFill>
                <a:latin typeface="Arial" charset="0"/>
              </a:defRPr>
            </a:lvl4pPr>
            <a:lvl5pPr marL="2057099" indent="-228567" eaLnBrk="0" hangingPunct="0">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4" indent="-228567" eaLnBrk="0" fontAlgn="base" hangingPunct="0">
              <a:spcBef>
                <a:spcPct val="0"/>
              </a:spcBef>
              <a:spcAft>
                <a:spcPct val="0"/>
              </a:spcAft>
              <a:defRPr>
                <a:solidFill>
                  <a:schemeClr val="tx1"/>
                </a:solidFill>
                <a:latin typeface="Arial" charset="0"/>
              </a:defRPr>
            </a:lvl7pPr>
            <a:lvl8pPr marL="3428498"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51991D-E0AF-409B-BA05-A67E1B229ADE}"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66889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we’ll select the Members Area button.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98188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COSTARS Registration/Login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97147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Keystone credentials here to enter the COSTARS web-based system.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35660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first click on New COSTARS Membership.</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39369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will fill out information about your organization as well as any contacts you want to add to your membership that should receive important announcements from the COSTARS team.  You will want to chose one of these contacts as your primary contact.</a:t>
            </a:r>
          </a:p>
          <a:p>
            <a:endParaRPr lang="en-US" dirty="0"/>
          </a:p>
          <a:p>
            <a:r>
              <a:rPr lang="en-US" dirty="0"/>
              <a:t>Once you’ve submitted your registration application, the COSTARS team will evaluate the application and verify that the organization meets program eligibility requirements.  This review process takes approx. 1-2 days.</a:t>
            </a:r>
          </a:p>
          <a:p>
            <a:endParaRPr lang="en-US" dirty="0"/>
          </a:p>
          <a:p>
            <a:r>
              <a:rPr lang="en-US" dirty="0"/>
              <a:t>Before you can purchase, however, you will need to know how to search and the process of purchasing through COSTARS.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94354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When purchasing through COSTARS,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Start your search with the COSTARS contracts to get your quotes</a:t>
            </a:r>
          </a:p>
          <a:p>
            <a:pPr marL="171450" indent="-171450">
              <a:buFont typeface="Arial" panose="020B0604020202020204" pitchFamily="34" charset="0"/>
              <a:buChar char="•"/>
            </a:pPr>
            <a:r>
              <a:rPr lang="en-US" dirty="0"/>
              <a:t>Though our suppliers have already offered competitive pricing, you have the power to negotiate!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We recommend that you get quotes from 3-4 suppliers.  This variety will help you in your negotiations!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Don’t forget to use the Members Quote Kit to record each quote for future reference and maintain this document with your purchasing records in the case you would be audited.</a:t>
            </a:r>
          </a:p>
          <a:p>
            <a:pPr marL="171450" indent="-171450">
              <a:buFont typeface="Arial" panose="020B0604020202020204" pitchFamily="34" charset="0"/>
              <a:buChar char="•"/>
            </a:pPr>
            <a:r>
              <a:rPr lang="en-US" dirty="0"/>
              <a:t>Once you’ve finalized your negotiated pricing, compare your pricing against statewide contracts</a:t>
            </a:r>
          </a:p>
          <a:p>
            <a:pPr marL="171450" indent="-171450">
              <a:buFont typeface="Arial" panose="020B0604020202020204" pitchFamily="34" charset="0"/>
              <a:buChar char="•"/>
            </a:pPr>
            <a:r>
              <a:rPr lang="en-US" dirty="0"/>
              <a:t>Use that information to negotiate more with the supplier you are most interested in working with – remember, both the COSTARS-exclusive and Statewide, COSTARS-participating suppliers </a:t>
            </a:r>
            <a:r>
              <a:rPr lang="en-US" u="sng" dirty="0"/>
              <a:t>want to win your business</a:t>
            </a:r>
            <a:r>
              <a:rPr lang="en-US" dirty="0"/>
              <a:t>!  Use your power to negotiate!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94175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F8B81B-579D-404F-BF79-33910911A9DF}" type="slidenum">
              <a:rPr lang="en-US" smtClean="0"/>
              <a:pPr>
                <a:defRPr/>
              </a:pPr>
              <a:t>28</a:t>
            </a:fld>
            <a:endParaRPr lang="en-US" dirty="0"/>
          </a:p>
        </p:txBody>
      </p:sp>
    </p:spTree>
    <p:extLst>
      <p:ext uri="{BB962C8B-B14F-4D97-AF65-F5344CB8AC3E}">
        <p14:creationId xmlns:p14="http://schemas.microsoft.com/office/powerpoint/2010/main" val="3629475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our search, I do want to point out a few things about this page. </a:t>
            </a:r>
          </a:p>
          <a:p>
            <a:endParaRPr lang="en-US" dirty="0"/>
          </a:p>
          <a:p>
            <a:r>
              <a:rPr lang="en-US" dirty="0"/>
              <a:t>In the middle of the page, you’ll see important information about contracts, your member profile and contact information for DGS’, Bureau of Procurement.  To the right you will see, our Newsflash area.  This give you both up-to-the moment updates you should see as well as other important, past information you may want to refer to ongoing.</a:t>
            </a:r>
          </a:p>
          <a:p>
            <a:endParaRPr lang="en-US" dirty="0"/>
          </a:p>
          <a:p>
            <a:r>
              <a:rPr lang="en-US" dirty="0"/>
              <a:t>Since we want to run through a search demo, we’ll look at the left navigation menu – under Search Contracts.</a:t>
            </a:r>
          </a:p>
          <a:p>
            <a:r>
              <a:rPr lang="en-US" dirty="0"/>
              <a:t>This allows you to search both COSTARS contracts and Statewide Contracts.</a:t>
            </a:r>
          </a:p>
          <a:p>
            <a:endParaRPr lang="en-US" dirty="0"/>
          </a:p>
          <a:p>
            <a:r>
              <a:rPr lang="en-US" dirty="0"/>
              <a:t>We’ll start with a COSTARS contract search today but you can start your search with either type.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10482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use contract COSTARS-26 Passenger Vehicles for our search.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2177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07578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get as detailed in your search as you’d like – even specifying a particular manufacturer or dealer but you can also search just contract 26 – Passenger Vehicles.  Less, is often more in search criteria, so if your search nets no results, widen your criteria a little more.</a:t>
            </a:r>
          </a:p>
          <a:p>
            <a:endParaRPr lang="en-US" dirty="0"/>
          </a:p>
          <a:p>
            <a:r>
              <a:rPr lang="en-US" dirty="0"/>
              <a:t>For this simulation, we’ve chosen Fleet Passenger Vans as a category under Passenger Vehicles.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Once you’ve picked all the criteria you want to search by, you would click search and get list of suppliers to pick from.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75822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list of suppliers, you can dial into several details.</a:t>
            </a:r>
          </a:p>
          <a:p>
            <a:pPr marL="171450" indent="-171450">
              <a:buFont typeface="Arial" panose="020B0604020202020204" pitchFamily="34" charset="0"/>
              <a:buChar char="•"/>
            </a:pPr>
            <a:r>
              <a:rPr lang="en-US" dirty="0"/>
              <a:t>Contract Overview</a:t>
            </a:r>
          </a:p>
          <a:p>
            <a:pPr marL="171450" indent="-171450">
              <a:buFont typeface="Arial" panose="020B0604020202020204" pitchFamily="34" charset="0"/>
              <a:buChar char="•"/>
            </a:pPr>
            <a:r>
              <a:rPr lang="en-US" dirty="0"/>
              <a:t>Vendor Contract</a:t>
            </a:r>
          </a:p>
          <a:p>
            <a:pPr marL="171450" indent="-171450">
              <a:buFont typeface="Arial" panose="020B0604020202020204" pitchFamily="34" charset="0"/>
              <a:buChar char="•"/>
            </a:pPr>
            <a:r>
              <a:rPr lang="en-US" dirty="0"/>
              <a:t>Contract Terms</a:t>
            </a:r>
          </a:p>
          <a:p>
            <a:pPr marL="171450" indent="-171450">
              <a:buFont typeface="Arial" panose="020B0604020202020204" pitchFamily="34" charset="0"/>
              <a:buChar char="•"/>
            </a:pPr>
            <a:r>
              <a:rPr lang="en-US" dirty="0"/>
              <a:t>Change Notice</a:t>
            </a:r>
          </a:p>
          <a:p>
            <a:pPr marL="171450" indent="-171450">
              <a:buFont typeface="Arial" panose="020B0604020202020204" pitchFamily="34" charset="0"/>
              <a:buChar char="•"/>
            </a:pPr>
            <a:r>
              <a:rPr lang="en-US" dirty="0"/>
              <a:t>Contract Renewal</a:t>
            </a:r>
          </a:p>
          <a:p>
            <a:pPr marL="171450" indent="-171450">
              <a:buFont typeface="Arial" panose="020B0604020202020204" pitchFamily="34" charset="0"/>
              <a:buChar char="•"/>
            </a:pPr>
            <a:r>
              <a:rPr lang="en-US" dirty="0"/>
              <a:t>Commodity Specialist contact information in charge of the contract you are interested in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Let’s look at a contract overview.</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49064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give you an overview of the overall contract…</a:t>
            </a:r>
          </a:p>
          <a:p>
            <a:endParaRPr lang="en-US" dirty="0"/>
          </a:p>
          <a:p>
            <a:r>
              <a:rPr lang="en-US" dirty="0"/>
              <a:t>You can see in the description, this overview defines what “passenger vehicles” includes, including alternate fuel vehicles and fleet SUV’s for example.</a:t>
            </a:r>
          </a:p>
          <a:p>
            <a:r>
              <a:rPr lang="en-US" dirty="0"/>
              <a:t>Also notice in the lower description box of this contract that COSTARS members are allowed to purchase jointly to capitalize on quantity discounts if the supplier offers that option.</a:t>
            </a:r>
          </a:p>
          <a:p>
            <a:endParaRPr lang="en-US" dirty="0"/>
          </a:p>
          <a:p>
            <a:r>
              <a:rPr lang="en-US" dirty="0"/>
              <a:t>This also tells you the contact information of the COSTARS Commodity Specialist as well as the process of purchasing through COSTARS.  As you can see in this section, it tells you that you are to order directly from the selected supplier using a purchase order and you must refer to the COSTARS contract number on the PO in order to receive the COSTARS discounted pricing.  This is true of all purchases through COSTARS contracts.</a:t>
            </a:r>
          </a:p>
          <a:p>
            <a:endParaRPr lang="en-US" dirty="0"/>
          </a:p>
          <a:p>
            <a:r>
              <a:rPr lang="en-US" dirty="0"/>
              <a:t>We recommend that you print the contract overview and keep with your records in the event you are audited.</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53328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will also see in this document, an overview list </a:t>
            </a:r>
            <a:r>
              <a:rPr lang="en-US" u="sng" dirty="0"/>
              <a:t>by supplier</a:t>
            </a:r>
            <a:r>
              <a:rPr lang="en-US" u="none" dirty="0"/>
              <a:t> including </a:t>
            </a:r>
            <a:r>
              <a:rPr lang="en-US" dirty="0"/>
              <a:t>individual vendor contract numbers, their product categories &amp; manufacturers offered by the suppliers as well as the contract award date and expiration date.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 you will </a:t>
            </a:r>
            <a:r>
              <a:rPr lang="en-US" u="sng" dirty="0"/>
              <a:t>not</a:t>
            </a:r>
            <a:r>
              <a:rPr lang="en-US" dirty="0"/>
              <a:t> find in this view is any pricing per supplier or product.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06152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 on a supplier’s pricing and ancillary services, we will look at the Vendor Contract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00720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 on a supplier’s pricing and ancillary services, we will look at the Vendor Contract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00720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gives you detailed information on the vendor, their contact info.</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67432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also asked the supplier some important questions that may help you decide your top supplier options for quoting.</a:t>
            </a:r>
          </a:p>
          <a:p>
            <a:endParaRPr lang="en-US" dirty="0"/>
          </a:p>
          <a:p>
            <a:r>
              <a:rPr lang="en-US" dirty="0"/>
              <a:t>As you can see, this supplier does not have any minimum order requirements.  Be sure to look at #4 to see if you can get extra savings through prompt-payment discounts.  This supplier doesn’t offer one but as you can see by #6, there </a:t>
            </a:r>
            <a:r>
              <a:rPr lang="en-US" u="sng" dirty="0"/>
              <a:t>are</a:t>
            </a:r>
            <a:r>
              <a:rPr lang="en-US" dirty="0"/>
              <a:t> late fee penalties.  Lastly, be sure to notice if they answer YES to #7.  Here’s where you can see your ability to negotiate with each supplier.  Even if they indicate NO to this, it never hurts to try to negotiate further.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56772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also indicate what counties they plan to serve.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64386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found in the vendor contract are the product categories and manufacturers they offer in those categories.  Here you can see that this supplier offers the Ford brand in the 4 product categories of this bid.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5762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FELICIA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thank you so much for participating in today’s webinar!  And we’d like to thank the Penn State Center for Dirt &amp; Gravel Road Studies team for inviting us to join you all today!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Since we cannot be with everyone face-to-face, we wanted to send you our virtual, social distancing HELLO!</a:t>
            </a:r>
          </a:p>
          <a:p>
            <a:endParaRPr lang="en-US" dirty="0"/>
          </a:p>
          <a:p>
            <a:r>
              <a:rPr lang="en-US" dirty="0"/>
              <a:t>Introductions…</a:t>
            </a:r>
          </a:p>
          <a:p>
            <a:endParaRPr lang="en-US" dirty="0"/>
          </a:p>
          <a:p>
            <a:r>
              <a:rPr lang="en-US" dirty="0"/>
              <a:t>We want to begin by sharing our goals for today’s presentation.  By the end of our presentation, we want you to:</a:t>
            </a:r>
          </a:p>
          <a:p>
            <a:pPr marL="171450" indent="-171450">
              <a:buFont typeface="Arial" panose="020B0604020202020204" pitchFamily="34" charset="0"/>
              <a:buChar char="•"/>
            </a:pPr>
            <a:r>
              <a:rPr lang="en-US" dirty="0"/>
              <a:t>Fully understand COSTARS and it’s benefits to you</a:t>
            </a:r>
          </a:p>
          <a:p>
            <a:pPr marL="171450" indent="-171450">
              <a:buFont typeface="Arial" panose="020B0604020202020204" pitchFamily="34" charset="0"/>
              <a:buChar char="•"/>
            </a:pPr>
            <a:r>
              <a:rPr lang="en-US" dirty="0"/>
              <a:t>Understand how to register for membership (if you aren’t currently), search contracts and find and utilize COSTARS member resources</a:t>
            </a:r>
          </a:p>
          <a:p>
            <a:pPr marL="171450" indent="-171450">
              <a:buFont typeface="Arial" panose="020B0604020202020204" pitchFamily="34" charset="0"/>
              <a:buChar char="•"/>
            </a:pPr>
            <a:r>
              <a:rPr lang="en-US" dirty="0"/>
              <a:t>Learn some tips, tricks, and best practices of using COSTARS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47643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suppliers also indicate in this workbook any ancillary services and pricing they offer for those services.</a:t>
            </a:r>
          </a:p>
          <a:p>
            <a:endParaRPr lang="en-US" dirty="0"/>
          </a:p>
          <a:p>
            <a:r>
              <a:rPr lang="en-US" dirty="0"/>
              <a:t>This vendor is offering an extended warranty of 15% over cost and they are providing pricing information on things like special delivery and special lettering.</a:t>
            </a:r>
          </a:p>
          <a:p>
            <a:endParaRPr lang="en-US" dirty="0"/>
          </a:p>
          <a:p>
            <a:r>
              <a:rPr lang="en-US" dirty="0"/>
              <a:t>All ancillary services must be purchased at the same time as the product.  These are not available as add-ons after the purchase date.  Also, note that these services must be purchased in conjunction with the products purchased from the contract.  These are not stand-alone services.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616054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 but not least, we find their pricing information.</a:t>
            </a:r>
          </a:p>
          <a:p>
            <a:endParaRPr lang="en-US" dirty="0"/>
          </a:p>
          <a:p>
            <a:r>
              <a:rPr lang="en-US" dirty="0"/>
              <a:t>Suppliers can offer 3 different types of pricing standards:</a:t>
            </a:r>
          </a:p>
          <a:p>
            <a:pPr marL="171450" indent="-171450">
              <a:buFont typeface="Arial" panose="020B0604020202020204" pitchFamily="34" charset="0"/>
              <a:buChar char="•"/>
            </a:pPr>
            <a:r>
              <a:rPr lang="en-US" dirty="0"/>
              <a:t>A percentage discount off the manufacturer’s/distributor’s most recently published price list – the price list and date must be indicated.</a:t>
            </a:r>
          </a:p>
          <a:p>
            <a:pPr marL="171450" indent="-171450">
              <a:buFont typeface="Arial" panose="020B0604020202020204" pitchFamily="34" charset="0"/>
              <a:buChar char="•"/>
            </a:pPr>
            <a:r>
              <a:rPr lang="en-US" dirty="0"/>
              <a:t>The supplier’s cost plus a percentage markup.  The supplier must provide their cost to the member, if requested</a:t>
            </a:r>
          </a:p>
          <a:p>
            <a:pPr marL="171450" indent="-171450">
              <a:buFont typeface="Arial" panose="020B0604020202020204" pitchFamily="34" charset="0"/>
              <a:buChar char="•"/>
            </a:pPr>
            <a:r>
              <a:rPr lang="en-US" dirty="0"/>
              <a:t>Or they may attach a price list</a:t>
            </a:r>
          </a:p>
          <a:p>
            <a:endParaRPr lang="en-US" dirty="0"/>
          </a:p>
          <a:p>
            <a:r>
              <a:rPr lang="en-US" dirty="0"/>
              <a:t>The pricing on this supplier’s vehicles will be offered at 4% markup over the supplier’s cost.  And notice…this pricing will remain firm through the entire contract period.</a:t>
            </a:r>
          </a:p>
          <a:p>
            <a:endParaRPr lang="en-US" dirty="0"/>
          </a:p>
          <a:p>
            <a:r>
              <a:rPr lang="en-US" dirty="0"/>
              <a:t>Pricing shown on this sheet is the ceiling price they will charge COSTARS members.  A supplier can always choose to offer better pricing through the quote or even through negotiations.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833436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chosen several suppliers to negotiate with, you’ll want to compare your pricing with statewide contracts (or vice versa if you begin your search with Statewide contracts.)</a:t>
            </a:r>
          </a:p>
          <a:p>
            <a:endParaRPr lang="en-US" dirty="0"/>
          </a:p>
          <a:p>
            <a:r>
              <a:rPr lang="en-US" dirty="0"/>
              <a:t>Go back to the main COSTARS Members Area page to Search Contracts in the navigation pane.  This time, we’ll choose “Statewide Contracts”.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20253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search Statewide Contracts, but also note, there is a quick link back to COSTARS Contracts in the green bar.</a:t>
            </a:r>
          </a:p>
          <a:p>
            <a:endParaRPr lang="en-US" dirty="0"/>
          </a:p>
          <a:p>
            <a:r>
              <a:rPr lang="en-US" dirty="0"/>
              <a:t>Also, notice, there is a Tips &amp; Tricks link.  This is a document you can refer to if you get stuck when searching state contracts in the future.  It will walk you through the process.</a:t>
            </a:r>
          </a:p>
          <a:p>
            <a:endParaRPr lang="en-US" dirty="0"/>
          </a:p>
          <a:p>
            <a:r>
              <a:rPr lang="en-US" dirty="0"/>
              <a:t>Ok, back to our State Contract search…</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769195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you can search by many different search criteria here too.</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412994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using Description or Keyword, we can specify a search word we want to look for.  Here’s a tip, when typing search words here, less is more.  If we were searching for carpeting, you wouldn’t find anything with carpeting as a search word.  You would want to use carpet.  Sometimes one word will display a variety of different contracts. </a:t>
            </a:r>
          </a:p>
          <a:p>
            <a:endParaRPr lang="en-US" dirty="0"/>
          </a:p>
          <a:p>
            <a:r>
              <a:rPr lang="en-US" dirty="0"/>
              <a:t>We’ll search “passenger” to look for vehicles.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234727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will want to pay attention to the COSTARS column to make sure you are comparing your pricing with the statewide suppliers who are offering their </a:t>
            </a:r>
            <a:r>
              <a:rPr lang="en-US" u="sng" dirty="0"/>
              <a:t>statewide pricing to COSTARS members</a:t>
            </a:r>
            <a:r>
              <a:rPr lang="en-US" dirty="0"/>
              <a:t>.  You are not able to purchase from suppliers who are not authorizing their contract for use by COSTARS members.</a:t>
            </a:r>
          </a:p>
          <a:p>
            <a:endParaRPr lang="en-US" dirty="0"/>
          </a:p>
          <a:p>
            <a:r>
              <a:rPr lang="en-US" dirty="0"/>
              <a:t>Again, you can look at the overview…</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602776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overview in the statewide contracts looks different than the COSTARS version but you’ll find the same types of information in both.  </a:t>
            </a:r>
          </a:p>
          <a:p>
            <a:r>
              <a:rPr lang="en-US" dirty="0"/>
              <a:t>Once you’ve reviewed the overview, you’ll want to click on the 2</a:t>
            </a:r>
            <a:r>
              <a:rPr lang="en-US" baseline="30000" dirty="0"/>
              <a:t>nd</a:t>
            </a:r>
            <a:r>
              <a:rPr lang="en-US" dirty="0"/>
              <a:t> tab at the bottom to see the list of suppliers under the contract.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27631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 shows the contact info you will need for each individual supplier.</a:t>
            </a:r>
          </a:p>
          <a:p>
            <a:endParaRPr lang="en-US" dirty="0"/>
          </a:p>
          <a:p>
            <a:r>
              <a:rPr lang="en-US" dirty="0"/>
              <a:t>Remember, as a COSTARS member, you will work </a:t>
            </a:r>
            <a:r>
              <a:rPr lang="en-US" u="sng" dirty="0"/>
              <a:t>directly with both </a:t>
            </a:r>
            <a:r>
              <a:rPr lang="en-US" dirty="0"/>
              <a:t>statewide </a:t>
            </a:r>
            <a:r>
              <a:rPr lang="en-US" u="sng" dirty="0"/>
              <a:t>and</a:t>
            </a:r>
            <a:r>
              <a:rPr lang="en-US" dirty="0"/>
              <a:t> COSTARS-exclusive suppliers to make your purchases.  Always remember to have your member number handy when working with these suppliers and reference the contract number you are purchasing under.</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 see pricing, we’ll click the Vehicle Listing tab.</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491704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here, you can see all vehicle classes, specific vehicles and prices listed </a:t>
            </a:r>
            <a:r>
              <a:rPr lang="en-US" u="sng" dirty="0"/>
              <a:t>per</a:t>
            </a:r>
            <a:r>
              <a:rPr lang="en-US" dirty="0"/>
              <a:t> supplier.</a:t>
            </a:r>
          </a:p>
          <a:p>
            <a:r>
              <a:rPr lang="en-US" dirty="0"/>
              <a:t>You can also see special notes on when you need to place orders…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If your new search provided you with a better quote than you received from your initial search (COSTARS-exclusive or Statewide), be sure to go back to the supplier you are most interested in working with and negotiate again for a lower price/better value.</a:t>
            </a:r>
          </a:p>
          <a:p>
            <a:endParaRPr lang="en-US" dirty="0"/>
          </a:p>
          <a:p>
            <a:r>
              <a:rPr lang="en-US" dirty="0"/>
              <a:t>Now that we know how to search contracts, Felicia is going to go over some of the resources we have created to help you within the COSTARS process. (PITCH TO FELICIA)</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2435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75" y="396875"/>
            <a:ext cx="2644775" cy="1982788"/>
          </a:xfrm>
        </p:spPr>
      </p:sp>
      <p:sp>
        <p:nvSpPr>
          <p:cNvPr id="3" name="Notes Placeholder 2"/>
          <p:cNvSpPr>
            <a:spLocks noGrp="1"/>
          </p:cNvSpPr>
          <p:nvPr>
            <p:ph type="body" idx="1"/>
          </p:nvPr>
        </p:nvSpPr>
        <p:spPr/>
        <p:txBody>
          <a:bodyPr/>
          <a:lstStyle/>
          <a:p>
            <a:r>
              <a:rPr lang="en-US" dirty="0"/>
              <a:t>Some information we present today may be a refresh for some of you who use COSTARS regularly, but we often hear that as there is turnover in organizations, new employees may not receive in-depth training on using COSTARS.</a:t>
            </a:r>
          </a:p>
          <a:p>
            <a:endParaRPr lang="en-US" dirty="0"/>
          </a:p>
          <a:p>
            <a:r>
              <a:rPr lang="en-US" dirty="0"/>
              <a:t>So we want to make sure we provide the full COSTARS picture today.</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16F8B81B-579D-404F-BF79-33910911A9DF}" type="slidenum">
              <a:rPr lang="en-US" smtClean="0"/>
              <a:pPr>
                <a:defRPr/>
              </a:pPr>
              <a:t>6</a:t>
            </a:fld>
            <a:endParaRPr lang="en-US" dirty="0"/>
          </a:p>
        </p:txBody>
      </p:sp>
    </p:spTree>
    <p:extLst>
      <p:ext uri="{BB962C8B-B14F-4D97-AF65-F5344CB8AC3E}">
        <p14:creationId xmlns:p14="http://schemas.microsoft.com/office/powerpoint/2010/main" val="23296580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FELICIA</a:t>
            </a:r>
          </a:p>
          <a:p>
            <a:endParaRPr lang="en-US" dirty="0"/>
          </a:p>
          <a:p>
            <a:r>
              <a:rPr lang="en-US" dirty="0"/>
              <a:t>In addition to providing you with competitively priced contracts, one of the main goals for the COSTARS team is the help make your jobs easier, so we offer our members many resources.</a:t>
            </a:r>
          </a:p>
          <a:p>
            <a:endParaRPr lang="en-US" dirty="0"/>
          </a:p>
          <a:p>
            <a:r>
              <a:rPr lang="en-US" dirty="0"/>
              <a:t>COSTARS-Exclusive Resources: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Guide to COSTARS Contracts</a:t>
            </a:r>
          </a:p>
          <a:p>
            <a:pPr marL="171450" indent="-171450">
              <a:buFont typeface="Arial" panose="020B0604020202020204" pitchFamily="34" charset="0"/>
              <a:buChar char="•"/>
            </a:pPr>
            <a:r>
              <a:rPr lang="en-US" dirty="0"/>
              <a:t>Members’ Quote Kit</a:t>
            </a:r>
          </a:p>
          <a:p>
            <a:pPr marL="171450" indent="-171450">
              <a:buFont typeface="Arial" panose="020B0604020202020204" pitchFamily="34" charset="0"/>
              <a:buChar char="•"/>
            </a:pPr>
            <a:r>
              <a:rPr lang="en-US" dirty="0"/>
              <a:t>F.A.Q.’s</a:t>
            </a:r>
          </a:p>
          <a:p>
            <a:pPr marL="171450" indent="-171450">
              <a:buFont typeface="Arial" panose="020B0604020202020204" pitchFamily="34" charset="0"/>
              <a:buChar char="•"/>
            </a:pPr>
            <a:r>
              <a:rPr lang="en-US" dirty="0"/>
              <a:t>Online trainings and guides</a:t>
            </a:r>
          </a:p>
          <a:p>
            <a:pPr marL="171450" indent="-171450">
              <a:buFont typeface="Arial" panose="020B0604020202020204" pitchFamily="34" charset="0"/>
              <a:buChar char="•"/>
            </a:pPr>
            <a:r>
              <a:rPr lang="en-US" dirty="0"/>
              <a:t>Webinars &amp; Events</a:t>
            </a:r>
          </a:p>
          <a:p>
            <a:pPr marL="628650" lvl="1" indent="-171450">
              <a:buFont typeface="Arial" panose="020B0604020202020204" pitchFamily="34" charset="0"/>
              <a:buChar char="•"/>
            </a:pPr>
            <a:r>
              <a:rPr lang="en-US" dirty="0"/>
              <a:t>On-the-Road training, expos and educational sessions</a:t>
            </a:r>
          </a:p>
          <a:p>
            <a:pPr marL="628650" lvl="1" indent="-171450">
              <a:buFont typeface="Arial" panose="020B0604020202020204" pitchFamily="34" charset="0"/>
              <a:buChar char="•"/>
            </a:pPr>
            <a:r>
              <a:rPr lang="en-US" dirty="0"/>
              <a:t>The COSTARS team is active throughout PA, attending and exhibiting at trade events as well as presenting educational sessions</a:t>
            </a:r>
          </a:p>
          <a:p>
            <a:pPr marL="171450" indent="-171450">
              <a:buFont typeface="Arial" panose="020B0604020202020204" pitchFamily="34" charset="0"/>
              <a:buChar char="•"/>
            </a:pPr>
            <a:r>
              <a:rPr lang="en-US" dirty="0"/>
              <a:t>Newsflash area of COSTARS website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Quarterly Newsletters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COSTARS emails alerting you to important information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Surveys – we are always looking for your feedback!</a:t>
            </a:r>
          </a:p>
          <a:p>
            <a:pPr marL="171450" indent="-171450">
              <a:buFont typeface="Arial" panose="020B0604020202020204" pitchFamily="34" charset="0"/>
              <a:buChar char="•"/>
            </a:pPr>
            <a:r>
              <a:rPr lang="en-US" dirty="0"/>
              <a:t>Surplus Purchasing</a:t>
            </a:r>
          </a:p>
          <a:p>
            <a:pPr marL="171450" indent="-171450">
              <a:buFont typeface="Arial" panose="020B0604020202020204" pitchFamily="34" charset="0"/>
              <a:buChar char="•"/>
            </a:pPr>
            <a:r>
              <a:rPr lang="en-US" dirty="0"/>
              <a:t>Networking Opportunities at our EXPO every other year</a:t>
            </a:r>
          </a:p>
          <a:p>
            <a:pPr marL="171450" indent="-171450">
              <a:buFont typeface="Arial" panose="020B0604020202020204" pitchFamily="34" charset="0"/>
              <a:buChar char="•"/>
            </a:pPr>
            <a:r>
              <a:rPr lang="en-US" dirty="0"/>
              <a:t>Links to Associations and other governmental agencies</a:t>
            </a:r>
          </a:p>
          <a:p>
            <a:pPr marL="171450" indent="-171450">
              <a:buFont typeface="Arial" panose="020B0604020202020204" pitchFamily="34" charset="0"/>
              <a:buChar char="•"/>
            </a:pPr>
            <a:r>
              <a:rPr lang="en-US" dirty="0"/>
              <a:t>And lastly Social Media</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271111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encourage our members to be active in COSTARS social media.  This is a forum, outside of industry events, for members to exchange information with each other and the COSTARS team and announce your WINS!</a:t>
            </a:r>
          </a:p>
          <a:p>
            <a:endParaRPr lang="en-US" dirty="0"/>
          </a:p>
          <a:p>
            <a:r>
              <a:rPr lang="en-US" dirty="0"/>
              <a:t>Saving money for your community and the Commonwealth’s taxpayers is an accomplishment.  Be proud of your savings and promote them!</a:t>
            </a:r>
          </a:p>
        </p:txBody>
      </p:sp>
      <p:sp>
        <p:nvSpPr>
          <p:cNvPr id="4" name="Slide Number Placeholder 3"/>
          <p:cNvSpPr>
            <a:spLocks noGrp="1"/>
          </p:cNvSpPr>
          <p:nvPr>
            <p:ph type="sldNum" sz="quarter" idx="5"/>
          </p:nvPr>
        </p:nvSpPr>
        <p:spPr/>
        <p:txBody>
          <a:bodyPr/>
          <a:lstStyle/>
          <a:p>
            <a:pPr>
              <a:defRPr/>
            </a:pPr>
            <a:fld id="{16F8B81B-579D-404F-BF79-33910911A9DF}" type="slidenum">
              <a:rPr lang="en-US" smtClean="0"/>
              <a:pPr>
                <a:defRPr/>
              </a:pPr>
              <a:t>58</a:t>
            </a:fld>
            <a:endParaRPr lang="en-US" dirty="0"/>
          </a:p>
        </p:txBody>
      </p:sp>
    </p:spTree>
    <p:extLst>
      <p:ext uri="{BB962C8B-B14F-4D97-AF65-F5344CB8AC3E}">
        <p14:creationId xmlns:p14="http://schemas.microsoft.com/office/powerpoint/2010/main" val="202649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walk through how to locate some of the resources we discussed.</a:t>
            </a:r>
          </a:p>
          <a:p>
            <a:endParaRPr lang="en-US" dirty="0"/>
          </a:p>
          <a:p>
            <a:r>
              <a:rPr lang="en-US" dirty="0"/>
              <a:t>We’ll go back to www.dgs.pa.gov/COSTARS, and we are going to look at the Program Resources tile and the Member Information tile.</a:t>
            </a:r>
          </a:p>
          <a:p>
            <a:endParaRPr lang="en-US" dirty="0"/>
          </a:p>
          <a:p>
            <a:r>
              <a:rPr lang="en-US" dirty="0"/>
              <a:t>We’ll go to the Member Information tile first.</a:t>
            </a:r>
          </a:p>
        </p:txBody>
      </p:sp>
      <p:sp>
        <p:nvSpPr>
          <p:cNvPr id="4" name="Slide Number Placeholder 3"/>
          <p:cNvSpPr>
            <a:spLocks noGrp="1"/>
          </p:cNvSpPr>
          <p:nvPr>
            <p:ph type="sldNum" sz="quarter" idx="5"/>
          </p:nvPr>
        </p:nvSpPr>
        <p:spPr/>
        <p:txBody>
          <a:bodyPr/>
          <a:lstStyle/>
          <a:p>
            <a:pPr>
              <a:defRPr/>
            </a:pPr>
            <a:fld id="{16F8B81B-579D-404F-BF79-33910911A9DF}" type="slidenum">
              <a:rPr lang="en-US" smtClean="0"/>
              <a:pPr>
                <a:defRPr/>
              </a:pPr>
              <a:t>59</a:t>
            </a:fld>
            <a:endParaRPr lang="en-US" dirty="0"/>
          </a:p>
        </p:txBody>
      </p:sp>
    </p:spTree>
    <p:extLst>
      <p:ext uri="{BB962C8B-B14F-4D97-AF65-F5344CB8AC3E}">
        <p14:creationId xmlns:p14="http://schemas.microsoft.com/office/powerpoint/2010/main" val="1655686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Member Quote Kit is located in the light blue are below the Member Area button.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378254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kit, you will find a blank quote summary page as well as a sample page, seen here, so you can easily organize and compare your quotes.</a:t>
            </a:r>
          </a:p>
          <a:p>
            <a:endParaRPr lang="en-US" dirty="0"/>
          </a:p>
          <a:p>
            <a:r>
              <a:rPr lang="en-US" dirty="0"/>
              <a:t>We also include a sheet that you fill out and send to each supplier you wish to supply a quote for your project.  They will fill out their offer based on the requirements of your project and return it to you.  This allows you to have a signed, final document listing any negotiated pricing you and the supplier discussed.</a:t>
            </a:r>
          </a:p>
          <a:p>
            <a:endParaRPr lang="en-US" dirty="0"/>
          </a:p>
          <a:p>
            <a:r>
              <a:rPr lang="en-US" dirty="0"/>
              <a:t>We recommend</a:t>
            </a:r>
            <a:r>
              <a:rPr lang="en-US" baseline="0" dirty="0"/>
              <a:t> that you keep a copy of this worksheet in your files in the event you are audited.</a:t>
            </a:r>
            <a:endParaRPr lang="en-US" dirty="0"/>
          </a:p>
          <a:p>
            <a:endParaRPr lang="en-US" dirty="0"/>
          </a:p>
          <a:p>
            <a:r>
              <a:rPr lang="en-US" dirty="0"/>
              <a:t>This quote kit and the recommended 3-4 quotes are not mandatory.  The quotes and this kit paired together are a great way to ensure you are getting the best price for the supplier you most want to work with!</a:t>
            </a:r>
          </a:p>
        </p:txBody>
      </p:sp>
      <p:sp>
        <p:nvSpPr>
          <p:cNvPr id="4" name="Slide Number Placeholder 3"/>
          <p:cNvSpPr>
            <a:spLocks noGrp="1"/>
          </p:cNvSpPr>
          <p:nvPr>
            <p:ph type="sldNum" sz="quarter" idx="5"/>
          </p:nvPr>
        </p:nvSpPr>
        <p:spPr/>
        <p:txBody>
          <a:bodyPr/>
          <a:lstStyle/>
          <a:p>
            <a:pPr>
              <a:defRPr/>
            </a:pPr>
            <a:fld id="{16F8B81B-579D-404F-BF79-33910911A9DF}" type="slidenum">
              <a:rPr lang="en-US" smtClean="0"/>
              <a:pPr>
                <a:defRPr/>
              </a:pPr>
              <a:t>61</a:t>
            </a:fld>
            <a:endParaRPr lang="en-US" dirty="0"/>
          </a:p>
        </p:txBody>
      </p:sp>
    </p:spTree>
    <p:extLst>
      <p:ext uri="{BB962C8B-B14F-4D97-AF65-F5344CB8AC3E}">
        <p14:creationId xmlns:p14="http://schemas.microsoft.com/office/powerpoint/2010/main" val="36776110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the additional resources, we’ll go back to www.dgs.pa.gov/COSTARS, and click on the Program Resources tile to look at some other resources available to our members</a:t>
            </a:r>
          </a:p>
        </p:txBody>
      </p:sp>
      <p:sp>
        <p:nvSpPr>
          <p:cNvPr id="4" name="Slide Number Placeholder 3"/>
          <p:cNvSpPr>
            <a:spLocks noGrp="1"/>
          </p:cNvSpPr>
          <p:nvPr>
            <p:ph type="sldNum" sz="quarter" idx="5"/>
          </p:nvPr>
        </p:nvSpPr>
        <p:spPr/>
        <p:txBody>
          <a:bodyPr/>
          <a:lstStyle/>
          <a:p>
            <a:pPr>
              <a:defRPr/>
            </a:pPr>
            <a:fld id="{16F8B81B-579D-404F-BF79-33910911A9DF}" type="slidenum">
              <a:rPr lang="en-US" smtClean="0"/>
              <a:pPr>
                <a:defRPr/>
              </a:pPr>
              <a:t>62</a:t>
            </a:fld>
            <a:endParaRPr lang="en-US" dirty="0"/>
          </a:p>
        </p:txBody>
      </p:sp>
    </p:spTree>
    <p:extLst>
      <p:ext uri="{BB962C8B-B14F-4D97-AF65-F5344CB8AC3E}">
        <p14:creationId xmlns:p14="http://schemas.microsoft.com/office/powerpoint/2010/main" val="3445296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will find:</a:t>
            </a:r>
          </a:p>
          <a:p>
            <a:endParaRPr lang="en-US" dirty="0"/>
          </a:p>
          <a:p>
            <a:pPr marL="171450" indent="-171450">
              <a:buFont typeface="Arial" panose="020B0604020202020204" pitchFamily="34" charset="0"/>
              <a:buChar char="•"/>
            </a:pPr>
            <a:r>
              <a:rPr lang="en-US" dirty="0"/>
              <a:t>COSTARS Calendar of Events (back window)</a:t>
            </a:r>
          </a:p>
          <a:p>
            <a:pPr marL="628650" lvl="1" indent="-171450">
              <a:buFont typeface="Arial" panose="020B0604020202020204" pitchFamily="34" charset="0"/>
              <a:buChar char="•"/>
            </a:pPr>
            <a:r>
              <a:rPr lang="en-US" dirty="0"/>
              <a:t>On this calendar, you will see additional webinars we have planned for this year.  When each is ready for registration, you will see hyperlinks in this calendar to register for each individual webinar.</a:t>
            </a:r>
          </a:p>
          <a:p>
            <a:pPr marL="171450" indent="-171450">
              <a:buFont typeface="Arial" panose="020B0604020202020204" pitchFamily="34" charset="0"/>
              <a:buChar char="•"/>
            </a:pPr>
            <a:r>
              <a:rPr lang="en-US" dirty="0"/>
              <a:t>Member Training Presentation (back window)</a:t>
            </a:r>
          </a:p>
          <a:p>
            <a:pPr marL="628650" lvl="1" indent="-171450">
              <a:buFont typeface="Arial" panose="020B0604020202020204" pitchFamily="34" charset="0"/>
              <a:buChar char="•"/>
            </a:pPr>
            <a:r>
              <a:rPr lang="en-US" dirty="0"/>
              <a:t>This is a video giving an overview of COSTARS and a detailed search demo much like you are experiencing today</a:t>
            </a:r>
          </a:p>
          <a:p>
            <a:pPr marL="171450" indent="-171450">
              <a:buFont typeface="Arial" panose="020B0604020202020204" pitchFamily="34" charset="0"/>
              <a:buChar char="•"/>
            </a:pPr>
            <a:r>
              <a:rPr lang="en-US" dirty="0"/>
              <a:t>This area also includes current and past issues of our newsletters (front window)</a:t>
            </a:r>
          </a:p>
          <a:p>
            <a:pPr marL="171450" indent="-171450">
              <a:buFont typeface="Arial" panose="020B0604020202020204" pitchFamily="34" charset="0"/>
              <a:buChar char="•"/>
            </a:pPr>
            <a:r>
              <a:rPr lang="en-US" dirty="0"/>
              <a:t>F.A.Q.’s</a:t>
            </a:r>
          </a:p>
          <a:p>
            <a:pPr marL="171450" indent="-171450">
              <a:buFont typeface="Arial" panose="020B0604020202020204" pitchFamily="34" charset="0"/>
              <a:buChar char="•"/>
            </a:pPr>
            <a:r>
              <a:rPr lang="en-US" dirty="0"/>
              <a:t>A link to related associations and other state governmental entities</a:t>
            </a:r>
          </a:p>
          <a:p>
            <a:pPr marL="171450" indent="-171450">
              <a:buFont typeface="Arial" panose="020B0604020202020204" pitchFamily="34" charset="0"/>
              <a:buChar char="•"/>
            </a:pPr>
            <a:r>
              <a:rPr lang="en-US" dirty="0"/>
              <a:t>A link to purchasing surplus property</a:t>
            </a:r>
          </a:p>
        </p:txBody>
      </p:sp>
      <p:sp>
        <p:nvSpPr>
          <p:cNvPr id="4" name="Slide Number Placeholder 3"/>
          <p:cNvSpPr>
            <a:spLocks noGrp="1"/>
          </p:cNvSpPr>
          <p:nvPr>
            <p:ph type="sldNum" sz="quarter" idx="5"/>
          </p:nvPr>
        </p:nvSpPr>
        <p:spPr/>
        <p:txBody>
          <a:bodyPr/>
          <a:lstStyle/>
          <a:p>
            <a:pPr>
              <a:defRPr/>
            </a:pPr>
            <a:fld id="{16F8B81B-579D-404F-BF79-33910911A9DF}" type="slidenum">
              <a:rPr lang="en-US" smtClean="0"/>
              <a:pPr>
                <a:defRPr/>
              </a:pPr>
              <a:t>63</a:t>
            </a:fld>
            <a:endParaRPr lang="en-US" dirty="0"/>
          </a:p>
        </p:txBody>
      </p:sp>
    </p:spTree>
    <p:extLst>
      <p:ext uri="{BB962C8B-B14F-4D97-AF65-F5344CB8AC3E}">
        <p14:creationId xmlns:p14="http://schemas.microsoft.com/office/powerpoint/2010/main" val="13263160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about the member and supplier training videos, but we also have the Training Center that has training modules to help you through individual processes within COSTARS.  Here’s where you can find these trainings.</a:t>
            </a:r>
          </a:p>
          <a:p>
            <a:endParaRPr lang="en-US" dirty="0"/>
          </a:p>
          <a:p>
            <a:r>
              <a:rPr lang="en-US" dirty="0"/>
              <a:t>In the COSTARS Member Area, the Training Center’s trainings are broken into segments.  If you only need to see how to update your member profile, you would choose the link to “update your member profile”.</a:t>
            </a:r>
          </a:p>
          <a:p>
            <a:endParaRPr lang="en-US" dirty="0"/>
          </a:p>
          <a:p>
            <a:r>
              <a:rPr lang="en-US" dirty="0"/>
              <a:t>There is also a training module for searching Aggregates and Anti-skid materials.</a:t>
            </a:r>
          </a:p>
        </p:txBody>
      </p:sp>
      <p:sp>
        <p:nvSpPr>
          <p:cNvPr id="4" name="Slide Number Placeholder 3"/>
          <p:cNvSpPr>
            <a:spLocks noGrp="1"/>
          </p:cNvSpPr>
          <p:nvPr>
            <p:ph type="sldNum" sz="quarter" idx="5"/>
          </p:nvPr>
        </p:nvSpPr>
        <p:spPr/>
        <p:txBody>
          <a:bodyPr/>
          <a:lstStyle/>
          <a:p>
            <a:pPr>
              <a:defRPr/>
            </a:pPr>
            <a:fld id="{16F8B81B-579D-404F-BF79-33910911A9DF}" type="slidenum">
              <a:rPr lang="en-US" smtClean="0"/>
              <a:pPr>
                <a:defRPr/>
              </a:pPr>
              <a:t>64</a:t>
            </a:fld>
            <a:endParaRPr lang="en-US" dirty="0"/>
          </a:p>
        </p:txBody>
      </p:sp>
    </p:spTree>
    <p:extLst>
      <p:ext uri="{BB962C8B-B14F-4D97-AF65-F5344CB8AC3E}">
        <p14:creationId xmlns:p14="http://schemas.microsoft.com/office/powerpoint/2010/main" val="29354079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COSTARS team has thought about the different learning styles of our users, so we have created 3 different versions of the trainings:</a:t>
            </a:r>
          </a:p>
          <a:p>
            <a:pPr marL="171450" indent="-171450">
              <a:buFont typeface="Arial" panose="020B0604020202020204" pitchFamily="34" charset="0"/>
              <a:buChar char="•"/>
            </a:pPr>
            <a:r>
              <a:rPr lang="en-US" dirty="0"/>
              <a:t>Cue Card</a:t>
            </a:r>
          </a:p>
          <a:p>
            <a:pPr marL="171450" indent="-171450">
              <a:buFont typeface="Arial" panose="020B0604020202020204" pitchFamily="34" charset="0"/>
              <a:buChar char="•"/>
            </a:pPr>
            <a:r>
              <a:rPr lang="en-US" dirty="0"/>
              <a:t>Simulation</a:t>
            </a:r>
          </a:p>
          <a:p>
            <a:pPr marL="171450" indent="-171450">
              <a:buFont typeface="Arial" panose="020B0604020202020204" pitchFamily="34" charset="0"/>
              <a:buChar char="•"/>
            </a:pPr>
            <a:r>
              <a:rPr lang="en-US" dirty="0"/>
              <a:t>Guided Help</a:t>
            </a:r>
          </a:p>
        </p:txBody>
      </p:sp>
      <p:sp>
        <p:nvSpPr>
          <p:cNvPr id="4" name="Slide Number Placeholder 3"/>
          <p:cNvSpPr>
            <a:spLocks noGrp="1"/>
          </p:cNvSpPr>
          <p:nvPr>
            <p:ph type="sldNum" sz="quarter" idx="5"/>
          </p:nvPr>
        </p:nvSpPr>
        <p:spPr/>
        <p:txBody>
          <a:bodyPr/>
          <a:lstStyle/>
          <a:p>
            <a:pPr>
              <a:defRPr/>
            </a:pPr>
            <a:fld id="{16F8B81B-579D-404F-BF79-33910911A9DF}" type="slidenum">
              <a:rPr lang="en-US" smtClean="0"/>
              <a:pPr>
                <a:defRPr/>
              </a:pPr>
              <a:t>65</a:t>
            </a:fld>
            <a:endParaRPr lang="en-US" dirty="0"/>
          </a:p>
        </p:txBody>
      </p:sp>
    </p:spTree>
    <p:extLst>
      <p:ext uri="{BB962C8B-B14F-4D97-AF65-F5344CB8AC3E}">
        <p14:creationId xmlns:p14="http://schemas.microsoft.com/office/powerpoint/2010/main" val="27245284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Since we just discussed updating the member profile, we have some recommendations for you…</a:t>
            </a:r>
          </a:p>
          <a:p>
            <a:pPr marL="0" indent="0">
              <a:buFont typeface="Arial" panose="020B0604020202020204" pitchFamily="34" charset="0"/>
              <a:buNone/>
            </a:pPr>
            <a:r>
              <a:rPr lang="en-US" dirty="0"/>
              <a:t>We know that staff changes often as people transition into new positions or move on to other opportunities.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We recommend everyone verifies their member profile information today</a:t>
            </a:r>
          </a:p>
          <a:p>
            <a:pPr marL="628650" lvl="1" indent="-171450">
              <a:buFont typeface="Arial" panose="020B0604020202020204" pitchFamily="34" charset="0"/>
              <a:buChar char="•"/>
            </a:pPr>
            <a:r>
              <a:rPr lang="en-US" dirty="0"/>
              <a:t>Verify your primary contact is still current</a:t>
            </a:r>
          </a:p>
          <a:p>
            <a:pPr marL="628650" lvl="1" indent="-171450">
              <a:buFont typeface="Arial" panose="020B0604020202020204" pitchFamily="34" charset="0"/>
              <a:buChar char="•"/>
            </a:pPr>
            <a:r>
              <a:rPr lang="en-US" dirty="0"/>
              <a:t>Verify that the primary contact’s email and the general email address are the same – or that the general email address delivers to someone who understands the COSTARS system and its benefits to your organization</a:t>
            </a:r>
          </a:p>
          <a:p>
            <a:pPr marL="1085850" lvl="2" indent="-171450">
              <a:buFont typeface="Arial" panose="020B0604020202020204" pitchFamily="34" charset="0"/>
              <a:buChar char="•"/>
            </a:pPr>
            <a:r>
              <a:rPr lang="en-US" dirty="0"/>
              <a:t>The general email address is very important because that is the email address that is used when we send member alerts and other important information like newsletters to our membership</a:t>
            </a:r>
          </a:p>
          <a:p>
            <a:pPr marL="628650" lvl="1" indent="-171450">
              <a:buFont typeface="Arial" panose="020B0604020202020204" pitchFamily="34" charset="0"/>
              <a:buChar char="•"/>
            </a:pPr>
            <a:r>
              <a:rPr lang="en-US" dirty="0"/>
              <a:t>If any changes are made to your record, you may not be able to save your updates without retyping your general email address under the email address cell in the organization contact section</a:t>
            </a:r>
          </a:p>
          <a:p>
            <a:pPr marL="628650" lvl="1" indent="-171450">
              <a:buFont typeface="Arial" panose="020B0604020202020204" pitchFamily="34" charset="0"/>
              <a:buChar char="•"/>
            </a:pPr>
            <a:r>
              <a:rPr lang="en-US" dirty="0"/>
              <a:t>If you have a P.O. Box as an address in your profile, please change this to the street address of your office.</a:t>
            </a:r>
          </a:p>
          <a:p>
            <a:pPr marL="1085850" lvl="2" indent="-171450">
              <a:buFont typeface="Arial" panose="020B0604020202020204" pitchFamily="34" charset="0"/>
              <a:buChar char="•"/>
            </a:pPr>
            <a:r>
              <a:rPr lang="en-US" dirty="0"/>
              <a:t>Our system automatically links your organization with your legislative contacts and it doesn’t work with P.O. Boxes</a:t>
            </a:r>
          </a:p>
          <a:p>
            <a:pPr marL="1085850" lvl="2" indent="-171450">
              <a:buFont typeface="Arial" panose="020B0604020202020204" pitchFamily="34" charset="0"/>
              <a:buChar char="•"/>
            </a:pPr>
            <a:endParaRPr lang="en-US" dirty="0"/>
          </a:p>
          <a:p>
            <a:pPr marL="914400" lvl="2"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16F8B81B-579D-404F-BF79-33910911A9DF}" type="slidenum">
              <a:rPr lang="en-US" smtClean="0"/>
              <a:pPr>
                <a:defRPr/>
              </a:pPr>
              <a:t>66</a:t>
            </a:fld>
            <a:endParaRPr lang="en-US" dirty="0"/>
          </a:p>
        </p:txBody>
      </p:sp>
    </p:spTree>
    <p:extLst>
      <p:ext uri="{BB962C8B-B14F-4D97-AF65-F5344CB8AC3E}">
        <p14:creationId xmlns:p14="http://schemas.microsoft.com/office/powerpoint/2010/main" val="48627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will start with some background on how COSTARS came to be…</a:t>
            </a:r>
          </a:p>
          <a:p>
            <a:endParaRPr lang="en-US" altLang="en-US" dirty="0"/>
          </a:p>
          <a:p>
            <a:r>
              <a:rPr lang="en-US" altLang="en-US" dirty="0"/>
              <a:t>1998 – Legislature passed the Commonwealth Procurement Code-  Act 57 – allowed local government to piggyback on state contracts for procurement.</a:t>
            </a:r>
          </a:p>
          <a:p>
            <a:endParaRPr lang="en-US" altLang="en-US" dirty="0"/>
          </a:p>
          <a:p>
            <a:r>
              <a:rPr lang="en-US" altLang="en-US" dirty="0"/>
              <a:t>2002 – Legislature expanded the scope of participants within Act 57 to allow School Districts, Non-profit fire, rescue or ambulance services, non-profit education and health services to benefit from state contracts. The government was currently preparing for a large purchase of computers.  During this period, many agencies across the Commonwealth were handling their own procurement.  For example, each agency was purchasing different computer brands for their offices from different suppliers.  So, to make the process more efficient and to save taxpayer money, the administration opted for a single-source procurement of these computers. </a:t>
            </a:r>
          </a:p>
          <a:p>
            <a:endParaRPr lang="en-US" altLang="en-US" dirty="0"/>
          </a:p>
          <a:p>
            <a:r>
              <a:rPr lang="en-US" altLang="en-US" dirty="0"/>
              <a:t>2004 – The single-source decision for the government’s computer contract, made it difficult for local public procurement offices because it took away their variety of options, so an amendment was passed to establish the COSTARS program.  Under COSTARS, we could then offer COSTARS-exclusive, multi-vendor contracts to LPPU’s, allowing for more variety and competitive bidding.</a:t>
            </a:r>
          </a:p>
        </p:txBody>
      </p:sp>
      <p:sp>
        <p:nvSpPr>
          <p:cNvPr id="4" name="Slide Number Placeholder 3"/>
          <p:cNvSpPr>
            <a:spLocks noGrp="1"/>
          </p:cNvSpPr>
          <p:nvPr>
            <p:ph type="sldNum" sz="quarter" idx="5"/>
          </p:nvPr>
        </p:nvSpPr>
        <p:spPr/>
        <p:txBody>
          <a:bodyPr/>
          <a:lstStyle/>
          <a:p>
            <a:pPr>
              <a:defRPr/>
            </a:pPr>
            <a:fld id="{93E95559-FBFD-44D2-A199-520B24FD55E9}" type="slidenum">
              <a:rPr lang="en-US" smtClean="0"/>
              <a:pPr>
                <a:defRPr/>
              </a:pPr>
              <a:t>7</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if you cannot find the answer to a question, the COSTARS team is always here to help.</a:t>
            </a:r>
          </a:p>
          <a:p>
            <a:endParaRPr lang="en-US" dirty="0"/>
          </a:p>
          <a:p>
            <a:r>
              <a:rPr lang="en-US" dirty="0"/>
              <a:t>We recommend using the phone and email address listed in the blue area.  This will connect you to the COSTARS team, so if an individual happens to be unavailable, others will be aware you’ve reached out and can help you.</a:t>
            </a:r>
          </a:p>
        </p:txBody>
      </p:sp>
      <p:sp>
        <p:nvSpPr>
          <p:cNvPr id="4" name="Slide Number Placeholder 3"/>
          <p:cNvSpPr>
            <a:spLocks noGrp="1"/>
          </p:cNvSpPr>
          <p:nvPr>
            <p:ph type="sldNum" sz="quarter" idx="5"/>
          </p:nvPr>
        </p:nvSpPr>
        <p:spPr/>
        <p:txBody>
          <a:bodyPr/>
          <a:lstStyle/>
          <a:p>
            <a:pPr>
              <a:defRPr/>
            </a:pPr>
            <a:fld id="{16F8B81B-579D-404F-BF79-33910911A9DF}" type="slidenum">
              <a:rPr lang="en-US" smtClean="0"/>
              <a:pPr>
                <a:defRPr/>
              </a:pPr>
              <a:t>67</a:t>
            </a:fld>
            <a:endParaRPr lang="en-US" dirty="0"/>
          </a:p>
        </p:txBody>
      </p:sp>
    </p:spTree>
    <p:extLst>
      <p:ext uri="{BB962C8B-B14F-4D97-AF65-F5344CB8AC3E}">
        <p14:creationId xmlns:p14="http://schemas.microsoft.com/office/powerpoint/2010/main" val="37068174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a:p>
            <a:endParaRPr lang="en-US" dirty="0"/>
          </a:p>
          <a:p>
            <a:r>
              <a:rPr lang="en-US" dirty="0"/>
              <a:t>As we mentioned earlier, we have a full webinar schedule this year and we want to share these dates and topics with you.</a:t>
            </a:r>
          </a:p>
          <a:p>
            <a:endParaRPr lang="en-US" dirty="0"/>
          </a:p>
          <a:p>
            <a:r>
              <a:rPr lang="en-US" dirty="0"/>
              <a:t>These webinars will be listed on the Program Resources page on our events calendar.  Once registration opens for each webinar, you will find a link to register right in the calendar for each event.</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6F8B81B-579D-404F-BF79-33910911A9DF}" type="slidenum">
              <a:rPr lang="en-US" smtClean="0"/>
              <a:pPr>
                <a:defRPr/>
              </a:pPr>
              <a:t>68</a:t>
            </a:fld>
            <a:endParaRPr lang="en-US" dirty="0"/>
          </a:p>
        </p:txBody>
      </p:sp>
    </p:spTree>
    <p:extLst>
      <p:ext uri="{BB962C8B-B14F-4D97-AF65-F5344CB8AC3E}">
        <p14:creationId xmlns:p14="http://schemas.microsoft.com/office/powerpoint/2010/main" val="28802220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75" y="396875"/>
            <a:ext cx="2644775" cy="198278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Do you have any questions for us?</a:t>
            </a:r>
          </a:p>
          <a:p>
            <a:endParaRPr lang="en-US" dirty="0"/>
          </a:p>
          <a:p>
            <a:r>
              <a:rPr lang="en-US" dirty="0"/>
              <a:t>I hope you have a lot of good takeaways from today’s presentation.  We appreciate your time and partnership and we want to be your most valuable procurement resource!  And please, remember to share your wins with us!  We love to share our members’ savings stories!</a:t>
            </a:r>
          </a:p>
          <a:p>
            <a:endParaRPr lang="en-US" dirty="0"/>
          </a:p>
          <a:p>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6F8B81B-579D-404F-BF79-33910911A9DF}" type="slidenum">
              <a:rPr lang="en-US" smtClean="0"/>
              <a:pPr>
                <a:defRPr/>
              </a:pPr>
              <a:t>69</a:t>
            </a:fld>
            <a:endParaRPr lang="en-US" dirty="0"/>
          </a:p>
        </p:txBody>
      </p:sp>
    </p:spTree>
    <p:extLst>
      <p:ext uri="{BB962C8B-B14F-4D97-AF65-F5344CB8AC3E}">
        <p14:creationId xmlns:p14="http://schemas.microsoft.com/office/powerpoint/2010/main" val="1077317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4841875" y="396875"/>
            <a:ext cx="2644775" cy="1982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many of you on today’s call are aware, PA state government entities must follow state law and mandates so must adhere to the Pennsylvania procurement law and purchasing threshold requirements. </a:t>
            </a:r>
          </a:p>
          <a:p>
            <a:pPr eaLnBrk="1" hangingPunct="1">
              <a:spcBef>
                <a:spcPct val="0"/>
              </a:spcBef>
            </a:pPr>
            <a:endParaRPr lang="en-US" altLang="en-US" b="1" i="1" dirty="0">
              <a:solidFill>
                <a:srgbClr val="FF0000"/>
              </a:solidFill>
            </a:endParaRPr>
          </a:p>
          <a:p>
            <a:pPr marL="171450" indent="-171450" eaLnBrk="1" hangingPunct="1">
              <a:spcBef>
                <a:spcPct val="0"/>
              </a:spcBef>
              <a:buFont typeface="Arial" panose="020B0604020202020204" pitchFamily="34" charset="0"/>
              <a:buChar char="•"/>
            </a:pPr>
            <a:r>
              <a:rPr lang="en-US" altLang="en-US" b="1" i="1" dirty="0">
                <a:solidFill>
                  <a:srgbClr val="FF0000"/>
                </a:solidFill>
              </a:rPr>
              <a:t>Up to $11,300, you can purchase whatever you need from who ever you’d like – no bids, no quotes, no problem.</a:t>
            </a:r>
          </a:p>
          <a:p>
            <a:pPr marL="171450" indent="-171450" eaLnBrk="1" hangingPunct="1">
              <a:spcBef>
                <a:spcPct val="0"/>
              </a:spcBef>
              <a:buFont typeface="Arial" panose="020B0604020202020204" pitchFamily="34" charset="0"/>
              <a:buChar char="•"/>
            </a:pPr>
            <a:endParaRPr lang="en-US" altLang="en-US" b="1" i="1" dirty="0">
              <a:solidFill>
                <a:srgbClr val="FF0000"/>
              </a:solidFill>
            </a:endParaRPr>
          </a:p>
          <a:p>
            <a:pPr marL="171450" indent="-171450" eaLnBrk="1" hangingPunct="1">
              <a:spcBef>
                <a:spcPct val="0"/>
              </a:spcBef>
              <a:buFont typeface="Arial" panose="020B0604020202020204" pitchFamily="34" charset="0"/>
              <a:buChar char="•"/>
            </a:pPr>
            <a:r>
              <a:rPr lang="en-US" altLang="en-US" b="1" i="1" dirty="0">
                <a:solidFill>
                  <a:srgbClr val="FF0000"/>
                </a:solidFill>
              </a:rPr>
              <a:t>Between $11,300-$21,000, you must obtain 3 quotes and the purchase must be awarded to the lowest bidder.</a:t>
            </a:r>
          </a:p>
          <a:p>
            <a:pPr marL="171450" indent="-171450" eaLnBrk="1" hangingPunct="1">
              <a:spcBef>
                <a:spcPct val="0"/>
              </a:spcBef>
              <a:buFont typeface="Arial" panose="020B0604020202020204" pitchFamily="34" charset="0"/>
              <a:buChar char="•"/>
            </a:pPr>
            <a:endParaRPr lang="en-US" altLang="en-US" b="1" i="1" dirty="0">
              <a:solidFill>
                <a:srgbClr val="FF0000"/>
              </a:solidFill>
            </a:endParaRPr>
          </a:p>
          <a:p>
            <a:pPr marL="171450" indent="-171450" eaLnBrk="1" hangingPunct="1">
              <a:spcBef>
                <a:spcPct val="0"/>
              </a:spcBef>
              <a:buFont typeface="Arial" panose="020B0604020202020204" pitchFamily="34" charset="0"/>
              <a:buChar char="•"/>
            </a:pPr>
            <a:r>
              <a:rPr lang="en-US" altLang="en-US" b="1" i="1" dirty="0">
                <a:solidFill>
                  <a:srgbClr val="FF0000"/>
                </a:solidFill>
              </a:rPr>
              <a:t>For purchases over $21,000, you must follow the formal bidding process – including advertising and formal competitive bidding.</a:t>
            </a:r>
          </a:p>
          <a:p>
            <a:pPr marL="171450" indent="-171450" eaLnBrk="1" hangingPunct="1">
              <a:spcBef>
                <a:spcPct val="0"/>
              </a:spcBef>
              <a:buFont typeface="Arial" panose="020B0604020202020204" pitchFamily="34" charset="0"/>
              <a:buChar char="•"/>
            </a:pPr>
            <a:endParaRPr lang="en-US" altLang="en-US" b="1" i="1" dirty="0">
              <a:solidFill>
                <a:srgbClr val="FF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0" i="0" dirty="0">
                <a:solidFill>
                  <a:schemeClr val="tx1"/>
                </a:solidFill>
              </a:rPr>
              <a:t>By using COSTARS, members meet the requirements of the Procurement Code at any threshold because our suppliers have already competitively bid with the Department of General Services and COSTARS.</a:t>
            </a:r>
            <a:endParaRPr lang="en-US" altLang="en-US" b="0" i="0" dirty="0">
              <a:solidFill>
                <a:srgbClr val="FF0000"/>
              </a:solidFill>
            </a:endParaRPr>
          </a:p>
          <a:p>
            <a:pPr eaLnBrk="1" hangingPunct="1">
              <a:spcBef>
                <a:spcPct val="0"/>
              </a:spcBef>
            </a:pPr>
            <a:endParaRPr lang="en-US" altLang="en-US" b="0" i="0" dirty="0">
              <a:solidFill>
                <a:schemeClr val="tx1"/>
              </a:solidFill>
            </a:endParaRPr>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6135EEC-4A71-483D-8051-F37873234E71}" type="slidenum">
              <a:rPr lang="en-US" altLang="en-US" smtClean="0"/>
              <a:pPr eaLnBrk="1" hangingPunct="1">
                <a:defRPr/>
              </a:pPr>
              <a:t>8</a:t>
            </a:fld>
            <a:endParaRPr lang="en-US" altLang="en-US" dirty="0"/>
          </a:p>
        </p:txBody>
      </p:sp>
    </p:spTree>
    <p:extLst>
      <p:ext uri="{BB962C8B-B14F-4D97-AF65-F5344CB8AC3E}">
        <p14:creationId xmlns:p14="http://schemas.microsoft.com/office/powerpoint/2010/main" val="3014548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It is estimated that for transactions over the $21,000 threshold, a member invests approximately $3,600 in the public bidding process – comprised of</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Advertising costs</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Administrative costs</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Attorney fees</a:t>
            </a:r>
          </a:p>
          <a:p>
            <a:pPr marL="0" indent="0" eaLnBrk="1" hangingPunct="1">
              <a:buFont typeface="Arial" panose="020B0604020202020204" pitchFamily="34" charset="0"/>
              <a:buNone/>
            </a:pPr>
            <a:endParaRPr lang="en-US" altLang="en-US" dirty="0"/>
          </a:p>
          <a:p>
            <a:pPr lvl="0"/>
            <a:r>
              <a:rPr lang="en-US" sz="1200" kern="1200" dirty="0">
                <a:solidFill>
                  <a:schemeClr val="tx1"/>
                </a:solidFill>
                <a:effectLst/>
                <a:latin typeface="+mn-lt"/>
                <a:ea typeface="+mn-ea"/>
                <a:cs typeface="+mn-cs"/>
              </a:rPr>
              <a:t>That $3,600 investment, once spent on the public bidding process, can be now applied to the hard costs of the goods and services you need to procure.  In addition to saving money, your decision-making time is lessened because you can get right to negotiating and finalizing the purchase with the supplier.</a:t>
            </a:r>
            <a:endParaRPr lang="en-US" sz="10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a:p>
            <a:pPr eaLnBrk="1" hangingPunct="1"/>
            <a:r>
              <a:rPr lang="en-US" altLang="en-US" dirty="0"/>
              <a:t>In addition to these </a:t>
            </a:r>
            <a:r>
              <a:rPr lang="en-US" altLang="en-US" u="sng" dirty="0"/>
              <a:t>transactional savings</a:t>
            </a:r>
            <a:r>
              <a:rPr lang="en-US" altLang="en-US" dirty="0"/>
              <a:t>, COSTARS members can increase their </a:t>
            </a:r>
            <a:r>
              <a:rPr lang="en-US" altLang="en-US" u="sng" dirty="0"/>
              <a:t>commodity savings </a:t>
            </a:r>
            <a:r>
              <a:rPr lang="en-US" altLang="en-US" dirty="0"/>
              <a:t>by negotiating with suppliers for a lower price or the best value for their money.</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a:p>
            <a:pPr eaLnBrk="1" hangingPunct="1"/>
            <a:endParaRPr lang="en-US" altLang="en-US" dirty="0"/>
          </a:p>
          <a:p>
            <a:pPr eaLnBrk="1" hangingPunct="1"/>
            <a:endParaRPr lang="en-US" altLang="en-US" dirty="0"/>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E28A2D-981A-4D48-8D9B-F0F03B545B6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84471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eaLnBrk="1" hangingPunct="1">
              <a:spcBef>
                <a:spcPct val="0"/>
              </a:spcBef>
              <a:buFont typeface="Arial" panose="020B0604020202020204" pitchFamily="34" charset="0"/>
              <a:buNone/>
            </a:pPr>
            <a:r>
              <a:rPr lang="en-US" altLang="en-US" dirty="0"/>
              <a:t>Why is COSTARS beneficial to members – therefore making it an effective business tool?</a:t>
            </a:r>
          </a:p>
          <a:p>
            <a:pPr marL="457200" lvl="1" indent="0" eaLnBrk="1" hangingPunct="1">
              <a:spcBef>
                <a:spcPct val="0"/>
              </a:spcBef>
              <a:buFont typeface="Arial" panose="020B0604020202020204" pitchFamily="34" charset="0"/>
              <a:buNone/>
            </a:pPr>
            <a:endParaRPr lang="en-US" altLang="en-US" dirty="0"/>
          </a:p>
          <a:p>
            <a:pPr marL="628650" lvl="1" indent="-171450" eaLnBrk="1" hangingPunct="1">
              <a:spcBef>
                <a:spcPct val="0"/>
              </a:spcBef>
              <a:buFont typeface="Arial" panose="020B0604020202020204" pitchFamily="34" charset="0"/>
              <a:buChar char="•"/>
            </a:pPr>
            <a:r>
              <a:rPr lang="en-US" altLang="en-US" dirty="0"/>
              <a:t>Because the suppliers already go through the competitive bidding process with DGS, </a:t>
            </a:r>
          </a:p>
          <a:p>
            <a:pPr marL="1085850" lvl="2" indent="-171450" eaLnBrk="1" hangingPunct="1">
              <a:spcBef>
                <a:spcPct val="0"/>
              </a:spcBef>
              <a:buFont typeface="Arial" panose="020B0604020202020204" pitchFamily="34" charset="0"/>
              <a:buChar char="•"/>
            </a:pPr>
            <a:r>
              <a:rPr lang="en-US" altLang="en-US" dirty="0"/>
              <a:t>COSTARS reduces the costs of public bidding procedures</a:t>
            </a:r>
          </a:p>
          <a:p>
            <a:pPr marL="1085850" lvl="2" indent="-171450" eaLnBrk="1" hangingPunct="1">
              <a:spcBef>
                <a:spcPct val="0"/>
              </a:spcBef>
              <a:buFont typeface="Arial" panose="020B0604020202020204" pitchFamily="34" charset="0"/>
              <a:buChar char="•"/>
            </a:pPr>
            <a:endParaRPr lang="en-US" altLang="en-US" dirty="0"/>
          </a:p>
          <a:p>
            <a:pPr marL="1085850" lvl="2" indent="-171450" eaLnBrk="1" hangingPunct="1">
              <a:spcBef>
                <a:spcPct val="0"/>
              </a:spcBef>
              <a:buFont typeface="Arial" panose="020B0604020202020204" pitchFamily="34" charset="0"/>
              <a:buChar char="•"/>
            </a:pPr>
            <a:r>
              <a:rPr lang="en-US" altLang="en-US" dirty="0"/>
              <a:t>Provides our members with more flexibility and choice in their procurement process</a:t>
            </a:r>
          </a:p>
          <a:p>
            <a:pPr marL="1543050" lvl="3" indent="-171450" eaLnBrk="1" hangingPunct="1">
              <a:spcBef>
                <a:spcPct val="0"/>
              </a:spcBef>
              <a:buFont typeface="Arial" panose="020B0604020202020204" pitchFamily="34" charset="0"/>
              <a:buChar char="•"/>
            </a:pPr>
            <a:r>
              <a:rPr lang="en-US" altLang="en-US" dirty="0"/>
              <a:t>Members may purchase from COSTARS-exclusive suppliers or piggyback on statewide, COSTARS-participating contracts</a:t>
            </a:r>
          </a:p>
          <a:p>
            <a:pPr marL="1085850" lvl="2" indent="-171450" eaLnBrk="1" hangingPunct="1">
              <a:spcBef>
                <a:spcPct val="0"/>
              </a:spcBef>
              <a:buFont typeface="Arial" panose="020B0604020202020204" pitchFamily="34" charset="0"/>
              <a:buChar char="•"/>
            </a:pPr>
            <a:endParaRPr lang="en-US" altLang="en-US" dirty="0"/>
          </a:p>
          <a:p>
            <a:pPr marL="1085850" lvl="2" indent="-171450" eaLnBrk="1" hangingPunct="1">
              <a:spcBef>
                <a:spcPct val="0"/>
              </a:spcBef>
              <a:buFont typeface="Arial" panose="020B0604020202020204" pitchFamily="34" charset="0"/>
              <a:buChar char="•"/>
            </a:pPr>
            <a:r>
              <a:rPr lang="en-US" altLang="en-US" dirty="0"/>
              <a:t>Allows for product customization</a:t>
            </a:r>
          </a:p>
          <a:p>
            <a:pPr marL="1543050" lvl="3" indent="-171450" eaLnBrk="1" hangingPunct="1">
              <a:spcBef>
                <a:spcPct val="0"/>
              </a:spcBef>
              <a:buFont typeface="Arial" panose="020B0604020202020204" pitchFamily="34" charset="0"/>
              <a:buChar char="•"/>
            </a:pPr>
            <a:r>
              <a:rPr lang="en-US" altLang="en-US" dirty="0"/>
              <a:t>Unlike Statewide contracts that specify on the contract the specs of the item being purchased, COSTARS contracts allow for customization of the products.  Using vehicles for example, you are able to negotiate additional add-ons to the vehicle that better fit your needs of that product </a:t>
            </a:r>
          </a:p>
          <a:p>
            <a:pPr marL="1371600" lvl="3" indent="0" eaLnBrk="1" hangingPunct="1">
              <a:spcBef>
                <a:spcPct val="0"/>
              </a:spcBef>
              <a:buFont typeface="Arial" panose="020B0604020202020204" pitchFamily="34" charset="0"/>
              <a:buNone/>
            </a:pPr>
            <a:endParaRPr lang="en-US" altLang="en-US" dirty="0"/>
          </a:p>
          <a:p>
            <a:pPr marL="1085850" lvl="2" indent="-171450" eaLnBrk="1" hangingPunct="1">
              <a:spcBef>
                <a:spcPct val="0"/>
              </a:spcBef>
              <a:buFont typeface="Arial" panose="020B0604020202020204" pitchFamily="34" charset="0"/>
              <a:buChar char="•"/>
            </a:pPr>
            <a:r>
              <a:rPr lang="en-US" altLang="en-US" dirty="0"/>
              <a:t>Because COSTARS members receive public funding for procurement of supplies and services, the combination of competitive pricing and negotiation saves taxpayer money!</a:t>
            </a:r>
          </a:p>
          <a:p>
            <a:pPr marL="914400" lvl="2" indent="0" eaLnBrk="1" hangingPunct="1">
              <a:spcBef>
                <a:spcPct val="0"/>
              </a:spcBef>
              <a:buFont typeface="Arial" panose="020B0604020202020204" pitchFamily="34" charset="0"/>
              <a:buNone/>
            </a:pPr>
            <a:endParaRPr lang="en-US" altLang="en-US" dirty="0"/>
          </a:p>
          <a:p>
            <a:pPr marL="1085850" lvl="2" indent="-171450" eaLnBrk="1" hangingPunct="1">
              <a:spcBef>
                <a:spcPct val="0"/>
              </a:spcBef>
              <a:buFont typeface="Arial" panose="020B0604020202020204" pitchFamily="34" charset="0"/>
              <a:buChar char="•"/>
            </a:pPr>
            <a:r>
              <a:rPr lang="en-US" altLang="en-US" dirty="0"/>
              <a:t>And the added benefit for our Commonwealth is it has become a local economic development program allowing small, small-diverse, veteran-owned and local companies to compete for your business along with the larger suppliers</a:t>
            </a:r>
          </a:p>
          <a:p>
            <a:pPr marL="1543050" lvl="3" indent="-171450" eaLnBrk="1" hangingPunct="1">
              <a:spcBef>
                <a:spcPct val="0"/>
              </a:spcBef>
              <a:buFont typeface="Arial" panose="020B0604020202020204" pitchFamily="34" charset="0"/>
              <a:buChar char="•"/>
            </a:pPr>
            <a:r>
              <a:rPr lang="en-US" altLang="en-US" dirty="0"/>
              <a:t>And that circles back to more supplier options for our members!</a:t>
            </a:r>
          </a:p>
          <a:p>
            <a:pPr marL="1371600" lvl="3" indent="0" eaLnBrk="1" hangingPunct="1">
              <a:spcBef>
                <a:spcPct val="0"/>
              </a:spcBef>
              <a:buFont typeface="Arial" panose="020B0604020202020204" pitchFamily="34" charset="0"/>
              <a:buNone/>
            </a:pPr>
            <a:endParaRPr lang="en-US" altLang="en-US" dirty="0"/>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a:t>BUT WE FORGOT THE BEST THING!...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F8B81B-579D-404F-BF79-33910911A9D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67261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5064364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20938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955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1341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85628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4056C9-724F-4CE3-AF9C-111AEE16F6A3}" type="datetime1">
              <a:rPr lang="en-US" smtClean="0">
                <a:solidFill>
                  <a:prstClr val="black">
                    <a:tint val="75000"/>
                  </a:prstClr>
                </a:solidFill>
              </a:rPr>
              <a:t>6/9/2020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502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FAE20-EF24-493D-B363-1A55B4136C71}" type="datetime1">
              <a:rPr lang="en-US" smtClean="0">
                <a:solidFill>
                  <a:prstClr val="black">
                    <a:tint val="75000"/>
                  </a:prstClr>
                </a:solidFill>
              </a:rPr>
              <a:t>6/9/2020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0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C68A5-A349-426D-BD96-8F218753A44F}" type="datetime1">
              <a:rPr lang="en-US" smtClean="0">
                <a:solidFill>
                  <a:prstClr val="black">
                    <a:tint val="75000"/>
                  </a:prstClr>
                </a:solidFill>
              </a:rPr>
              <a:t>6/9/2020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065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FCD2A-6E2E-41D5-9507-18C1E9AC6D7A}" type="datetime1">
              <a:rPr lang="en-US" smtClean="0">
                <a:solidFill>
                  <a:prstClr val="black">
                    <a:tint val="75000"/>
                  </a:prstClr>
                </a:solidFill>
              </a:rPr>
              <a:t>6/9/2020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373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C95DB-7D31-4642-A0E7-AE5DC9A72850}" type="datetime1">
              <a:rPr lang="en-US" smtClean="0">
                <a:solidFill>
                  <a:prstClr val="black">
                    <a:tint val="75000"/>
                  </a:prstClr>
                </a:solidFill>
              </a:rPr>
              <a:t>6/9/2020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522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65F9E-492E-43BB-B248-D2FDEA021399}" type="datetime1">
              <a:rPr lang="en-US" smtClean="0">
                <a:solidFill>
                  <a:prstClr val="black">
                    <a:tint val="75000"/>
                  </a:prstClr>
                </a:solidFill>
              </a:rPr>
              <a:t>6/9/2020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533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A5B10-4F82-40E1-BC77-1D7E7D8E4993}" type="datetime1">
              <a:rPr lang="en-US" smtClean="0">
                <a:solidFill>
                  <a:prstClr val="black">
                    <a:tint val="75000"/>
                  </a:prstClr>
                </a:solidFill>
              </a:rPr>
              <a:t>6/9/2020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330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0057A-A753-49F9-B3B4-EA32F519EE5D}" type="datetime1">
              <a:rPr lang="en-US" smtClean="0">
                <a:solidFill>
                  <a:prstClr val="black">
                    <a:tint val="75000"/>
                  </a:prstClr>
                </a:solidFill>
              </a:rPr>
              <a:t>6/9/2020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48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457200"/>
          </a:xfrm>
        </p:spPr>
        <p:txBody>
          <a:bodyPr/>
          <a:lstStyle>
            <a:lvl1pPr>
              <a:defRPr sz="4800">
                <a:latin typeface="Garamond" panose="020204040303010108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91449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A5D666-E81B-4460-9809-E4011841E5BC}" type="datetime1">
              <a:rPr lang="en-US" smtClean="0">
                <a:solidFill>
                  <a:prstClr val="black">
                    <a:tint val="75000"/>
                  </a:prstClr>
                </a:solidFill>
              </a:rPr>
              <a:t>6/9/2020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482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0EF9B-89A4-403C-9A06-811CCA4FE0D7}" type="datetime1">
              <a:rPr lang="en-US" smtClean="0">
                <a:solidFill>
                  <a:prstClr val="black">
                    <a:tint val="75000"/>
                  </a:prstClr>
                </a:solidFill>
              </a:rPr>
              <a:t>6/9/2020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617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D01E5-436A-4993-A279-893E51652C6C}" type="datetime1">
              <a:rPr lang="en-US" smtClean="0">
                <a:solidFill>
                  <a:prstClr val="black">
                    <a:tint val="75000"/>
                  </a:prstClr>
                </a:solidFill>
              </a:rPr>
              <a:t>6/9/2020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702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9C4DB2-B96F-41D8-98BD-6FA2B851A3FF}" type="datetime1">
              <a:rPr lang="en-US" smtClean="0">
                <a:solidFill>
                  <a:prstClr val="black"/>
                </a:solidFill>
              </a:rPr>
              <a:t>6/9/2020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2369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7C896B-3B15-4084-B660-5C5D1539418C}" type="datetime1">
              <a:rPr lang="en-US" smtClean="0">
                <a:solidFill>
                  <a:prstClr val="black"/>
                </a:solidFill>
              </a:rPr>
              <a:t>6/9/2020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34748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311303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909288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8723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011773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18420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295212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1743254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rgbClr val="7D8496"/>
            </a:gs>
            <a:gs pos="47000">
              <a:srgbClr val="E6E6E6"/>
            </a:gs>
            <a:gs pos="85001">
              <a:srgbClr val="7D8496"/>
            </a:gs>
            <a:gs pos="100000">
              <a:srgbClr val="E6E6E6"/>
            </a:gs>
          </a:gsLst>
          <a:lin ang="5400000"/>
        </a:gradFill>
        <a:effectLst/>
      </p:bgPr>
    </p:bg>
    <p:spTree>
      <p:nvGrpSpPr>
        <p:cNvPr id="1" name=""/>
        <p:cNvGrpSpPr/>
        <p:nvPr/>
      </p:nvGrpSpPr>
      <p:grpSpPr>
        <a:xfrm>
          <a:off x="0" y="0"/>
          <a:ext cx="0" cy="0"/>
          <a:chOff x="0" y="0"/>
          <a:chExt cx="0" cy="0"/>
        </a:xfrm>
      </p:grpSpPr>
      <p:pic>
        <p:nvPicPr>
          <p:cNvPr id="1026" name="Picture 16" descr="Untitled-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Grp="1" noChangeArrowheads="1"/>
          </p:cNvSpPr>
          <p:nvPr>
            <p:ph type="title"/>
          </p:nvPr>
        </p:nvSpPr>
        <p:spPr bwMode="auto">
          <a:xfrm>
            <a:off x="457200" y="22860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Presentation Title Goes Here</a:t>
            </a:r>
          </a:p>
        </p:txBody>
      </p:sp>
      <p:sp>
        <p:nvSpPr>
          <p:cNvPr id="1028" name="Rectangle 11"/>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 name="Picture 2" descr="A close up of a sign&#10;&#10;Description automatically generated">
            <a:extLst>
              <a:ext uri="{FF2B5EF4-FFF2-40B4-BE49-F238E27FC236}">
                <a16:creationId xmlns:a16="http://schemas.microsoft.com/office/drawing/2014/main" id="{6B9608F9-B025-443D-B108-3421E875EB45}"/>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2400" y="6172200"/>
            <a:ext cx="1351546" cy="4793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hdr="0" ftr="0" dt="0"/>
  <p:txStyles>
    <p:titleStyle>
      <a:lvl1pPr algn="l" rtl="0" eaLnBrk="0" fontAlgn="base" hangingPunct="0">
        <a:spcBef>
          <a:spcPct val="0"/>
        </a:spcBef>
        <a:spcAft>
          <a:spcPct val="0"/>
        </a:spcAft>
        <a:defRPr sz="4800">
          <a:solidFill>
            <a:schemeClr val="bg1"/>
          </a:solidFill>
          <a:latin typeface="Garamond" panose="02020404030301010803" pitchFamily="18" charset="0"/>
          <a:ea typeface="+mj-ea"/>
          <a:cs typeface="+mj-cs"/>
        </a:defRPr>
      </a:lvl1pPr>
      <a:lvl2pPr algn="l" rtl="0" eaLnBrk="0" fontAlgn="base" hangingPunct="0">
        <a:spcBef>
          <a:spcPct val="0"/>
        </a:spcBef>
        <a:spcAft>
          <a:spcPct val="0"/>
        </a:spcAft>
        <a:defRPr sz="4800">
          <a:solidFill>
            <a:schemeClr val="bg1"/>
          </a:solidFill>
          <a:latin typeface="Garamond" pitchFamily="18" charset="0"/>
        </a:defRPr>
      </a:lvl2pPr>
      <a:lvl3pPr algn="l" rtl="0" eaLnBrk="0" fontAlgn="base" hangingPunct="0">
        <a:spcBef>
          <a:spcPct val="0"/>
        </a:spcBef>
        <a:spcAft>
          <a:spcPct val="0"/>
        </a:spcAft>
        <a:defRPr sz="4800">
          <a:solidFill>
            <a:schemeClr val="bg1"/>
          </a:solidFill>
          <a:latin typeface="Garamond" pitchFamily="18" charset="0"/>
        </a:defRPr>
      </a:lvl3pPr>
      <a:lvl4pPr algn="l" rtl="0" eaLnBrk="0" fontAlgn="base" hangingPunct="0">
        <a:spcBef>
          <a:spcPct val="0"/>
        </a:spcBef>
        <a:spcAft>
          <a:spcPct val="0"/>
        </a:spcAft>
        <a:defRPr sz="4800">
          <a:solidFill>
            <a:schemeClr val="bg1"/>
          </a:solidFill>
          <a:latin typeface="Garamond" pitchFamily="18" charset="0"/>
        </a:defRPr>
      </a:lvl4pPr>
      <a:lvl5pPr algn="l" rtl="0" eaLnBrk="0" fontAlgn="base" hangingPunct="0">
        <a:spcBef>
          <a:spcPct val="0"/>
        </a:spcBef>
        <a:spcAft>
          <a:spcPct val="0"/>
        </a:spcAft>
        <a:defRPr sz="4800">
          <a:solidFill>
            <a:schemeClr val="bg1"/>
          </a:solidFill>
          <a:latin typeface="Garamond" pitchFamily="18" charset="0"/>
        </a:defRPr>
      </a:lvl5pPr>
      <a:lvl6pPr marL="457200" algn="l" rtl="0" fontAlgn="base">
        <a:spcBef>
          <a:spcPct val="0"/>
        </a:spcBef>
        <a:spcAft>
          <a:spcPct val="0"/>
        </a:spcAft>
        <a:defRPr sz="3800">
          <a:solidFill>
            <a:schemeClr val="bg1"/>
          </a:solidFill>
          <a:latin typeface="Verdana" pitchFamily="34" charset="0"/>
        </a:defRPr>
      </a:lvl6pPr>
      <a:lvl7pPr marL="914400" algn="l" rtl="0" fontAlgn="base">
        <a:spcBef>
          <a:spcPct val="0"/>
        </a:spcBef>
        <a:spcAft>
          <a:spcPct val="0"/>
        </a:spcAft>
        <a:defRPr sz="3800">
          <a:solidFill>
            <a:schemeClr val="bg1"/>
          </a:solidFill>
          <a:latin typeface="Verdana" pitchFamily="34" charset="0"/>
        </a:defRPr>
      </a:lvl7pPr>
      <a:lvl8pPr marL="1371600" algn="l" rtl="0" fontAlgn="base">
        <a:spcBef>
          <a:spcPct val="0"/>
        </a:spcBef>
        <a:spcAft>
          <a:spcPct val="0"/>
        </a:spcAft>
        <a:defRPr sz="3800">
          <a:solidFill>
            <a:schemeClr val="bg1"/>
          </a:solidFill>
          <a:latin typeface="Verdana" pitchFamily="34" charset="0"/>
        </a:defRPr>
      </a:lvl8pPr>
      <a:lvl9pPr marL="1828800" algn="l" rtl="0" fontAlgn="base">
        <a:spcBef>
          <a:spcPct val="0"/>
        </a:spcBef>
        <a:spcAft>
          <a:spcPct val="0"/>
        </a:spcAft>
        <a:defRPr sz="38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5"/>
        </a:buBlip>
        <a:defRPr sz="2800">
          <a:solidFill>
            <a:schemeClr val="tx1"/>
          </a:solidFill>
          <a:latin typeface="+mn-lt"/>
        </a:defRPr>
      </a:lvl2pPr>
      <a:lvl3pPr marL="1143000" indent="-228600" algn="l" rtl="0" eaLnBrk="0" fontAlgn="base" hangingPunct="0">
        <a:spcBef>
          <a:spcPct val="20000"/>
        </a:spcBef>
        <a:spcAft>
          <a:spcPct val="0"/>
        </a:spcAft>
        <a:buBlip>
          <a:blip r:embed="rId15"/>
        </a:buBlip>
        <a:defRPr sz="2400">
          <a:solidFill>
            <a:schemeClr val="tx1"/>
          </a:solidFill>
          <a:latin typeface="+mn-lt"/>
        </a:defRPr>
      </a:lvl3pPr>
      <a:lvl4pPr marL="1600200" indent="-228600" algn="l" rtl="0" eaLnBrk="0" fontAlgn="base" hangingPunct="0">
        <a:spcBef>
          <a:spcPct val="20000"/>
        </a:spcBef>
        <a:spcAft>
          <a:spcPct val="0"/>
        </a:spcAft>
        <a:buBlip>
          <a:blip r:embed="rId15"/>
        </a:buBlip>
        <a:defRPr sz="2000">
          <a:solidFill>
            <a:schemeClr val="tx1"/>
          </a:solidFill>
          <a:latin typeface="+mn-lt"/>
        </a:defRPr>
      </a:lvl4pPr>
      <a:lvl5pPr marL="2057400" indent="-228600" algn="l" rtl="0" eaLnBrk="0" fontAlgn="base" hangingPunct="0">
        <a:spcBef>
          <a:spcPct val="20000"/>
        </a:spcBef>
        <a:spcAft>
          <a:spcPct val="0"/>
        </a:spcAft>
        <a:buBlip>
          <a:blip r:embed="rId15"/>
        </a:buBlip>
        <a:defRPr sz="2000">
          <a:solidFill>
            <a:schemeClr val="tx1"/>
          </a:solidFill>
          <a:latin typeface="+mn-lt"/>
        </a:defRPr>
      </a:lvl5pPr>
      <a:lvl6pPr marL="2514600" indent="-228600" algn="l" rtl="0" fontAlgn="base">
        <a:spcBef>
          <a:spcPct val="20000"/>
        </a:spcBef>
        <a:spcAft>
          <a:spcPct val="0"/>
        </a:spcAft>
        <a:buBlip>
          <a:blip r:embed="rId15"/>
        </a:buBlip>
        <a:defRPr sz="2000">
          <a:solidFill>
            <a:schemeClr val="tx1"/>
          </a:solidFill>
          <a:latin typeface="+mn-lt"/>
        </a:defRPr>
      </a:lvl6pPr>
      <a:lvl7pPr marL="2971800" indent="-228600" algn="l" rtl="0" fontAlgn="base">
        <a:spcBef>
          <a:spcPct val="20000"/>
        </a:spcBef>
        <a:spcAft>
          <a:spcPct val="0"/>
        </a:spcAft>
        <a:buBlip>
          <a:blip r:embed="rId15"/>
        </a:buBlip>
        <a:defRPr sz="2000">
          <a:solidFill>
            <a:schemeClr val="tx1"/>
          </a:solidFill>
          <a:latin typeface="+mn-lt"/>
        </a:defRPr>
      </a:lvl7pPr>
      <a:lvl8pPr marL="3429000" indent="-228600" algn="l" rtl="0" fontAlgn="base">
        <a:spcBef>
          <a:spcPct val="20000"/>
        </a:spcBef>
        <a:spcAft>
          <a:spcPct val="0"/>
        </a:spcAft>
        <a:buBlip>
          <a:blip r:embed="rId15"/>
        </a:buBlip>
        <a:defRPr sz="2000">
          <a:solidFill>
            <a:schemeClr val="tx1"/>
          </a:solidFill>
          <a:latin typeface="+mn-lt"/>
        </a:defRPr>
      </a:lvl8pPr>
      <a:lvl9pPr marL="3886200" indent="-228600" algn="l" rtl="0" fontAlgn="base">
        <a:spcBef>
          <a:spcPct val="20000"/>
        </a:spcBef>
        <a:spcAft>
          <a:spcPct val="0"/>
        </a:spcAft>
        <a:buBlip>
          <a:blip r:embed="rId15"/>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95446-2C64-4C4F-B6B5-1C5C78EABC20}" type="datetime1">
              <a:rPr lang="en-US" smtClean="0">
                <a:solidFill>
                  <a:prstClr val="black">
                    <a:tint val="75000"/>
                  </a:prstClr>
                </a:solidFill>
              </a:rPr>
              <a:t>6/9/2020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873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hyperlink" Target="http://www.dgs.pa.gov/costar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5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emarketplace.state.pa.us/BidContracts.aspx"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s://www.facebook.com/pages/Costars-PA-Department-of-General-Services/904261462952351?ref=hl" TargetMode="External"/><Relationship Id="rId7" Type="http://schemas.openxmlformats.org/officeDocument/2006/relationships/image" Target="../media/image72.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hyperlink" Target="https://twitter.com/COSTARSNews" TargetMode="External"/><Relationship Id="rId4" Type="http://schemas.openxmlformats.org/officeDocument/2006/relationships/image" Target="../media/image70.png"/></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twitter.com/PAGenServices/" TargetMode="External"/><Relationship Id="rId3" Type="http://schemas.openxmlformats.org/officeDocument/2006/relationships/hyperlink" Target="https://www.facebook.com/pages/Costars-PA-Department-of-General-Services/904261462952351?ref=hl" TargetMode="External"/><Relationship Id="rId7" Type="http://schemas.openxmlformats.org/officeDocument/2006/relationships/hyperlink" Target="https://www.facebook.com/PAGenServices/" TargetMode="External"/><Relationship Id="rId12" Type="http://schemas.openxmlformats.org/officeDocument/2006/relationships/image" Target="../media/image85.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hyperlink" Target="https://www.linkedin.com/company/pagenservices/" TargetMode="External"/><Relationship Id="rId5" Type="http://schemas.openxmlformats.org/officeDocument/2006/relationships/hyperlink" Target="https://twitter.com/COSTARSNews" TargetMode="External"/><Relationship Id="rId10" Type="http://schemas.openxmlformats.org/officeDocument/2006/relationships/image" Target="../media/image84.png"/><Relationship Id="rId4" Type="http://schemas.openxmlformats.org/officeDocument/2006/relationships/image" Target="../media/image82.png"/><Relationship Id="rId9" Type="http://schemas.openxmlformats.org/officeDocument/2006/relationships/hyperlink" Target="linkedin.com/company/COSTARSNews"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facebook.com/PAGenServices/"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hyperlink" Target="https://www.linkedin.com/company/pagenservices/"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09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120392" y="6396926"/>
            <a:ext cx="3213823" cy="369332"/>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Arial" charset="0"/>
              </a:rPr>
              <a:t>Audio via Phone: 301-715-8592</a:t>
            </a:r>
          </a:p>
        </p:txBody>
      </p:sp>
      <p:sp>
        <p:nvSpPr>
          <p:cNvPr id="2" name="Slide Number Placeholder 1"/>
          <p:cNvSpPr>
            <a:spLocks noGrp="1"/>
          </p:cNvSpPr>
          <p:nvPr>
            <p:ph type="sldNum" sz="quarter" idx="12"/>
          </p:nvPr>
        </p:nvSpPr>
        <p:spPr>
          <a:xfrm>
            <a:off x="6549571" y="64071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6974" y="5986984"/>
            <a:ext cx="2867025" cy="871016"/>
          </a:xfrm>
          <a:prstGeom prst="rect">
            <a:avLst/>
          </a:prstGeom>
          <a:effectLst>
            <a:softEdge rad="12700"/>
          </a:effectLst>
        </p:spPr>
      </p:pic>
      <p:sp>
        <p:nvSpPr>
          <p:cNvPr id="5" name="Rectangle 4"/>
          <p:cNvSpPr/>
          <p:nvPr/>
        </p:nvSpPr>
        <p:spPr>
          <a:xfrm>
            <a:off x="0" y="4269842"/>
            <a:ext cx="9009053" cy="11922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Subtitle 2"/>
          <p:cNvSpPr txBox="1">
            <a:spLocks/>
          </p:cNvSpPr>
          <p:nvPr/>
        </p:nvSpPr>
        <p:spPr>
          <a:xfrm>
            <a:off x="218231" y="4199253"/>
            <a:ext cx="8794933"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If you are reading this, then you are successfully seeing the webinar video. Webinar audio should be automatic through your computer, and options can be accessed in the “audio options” button on the bottom left.  If your computer audio is not working, you can listen on your phone by dialing 301-715-8592.</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291853" y="3003681"/>
            <a:ext cx="4572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Arial" charset="0"/>
              </a:rPr>
              <a:t>6/9/20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Arial" charset="0"/>
              </a:rPr>
              <a:t>Starts at 9am</a:t>
            </a:r>
          </a:p>
        </p:txBody>
      </p:sp>
      <p:sp>
        <p:nvSpPr>
          <p:cNvPr id="16" name="TextBox 15"/>
          <p:cNvSpPr txBox="1"/>
          <p:nvPr/>
        </p:nvSpPr>
        <p:spPr>
          <a:xfrm>
            <a:off x="115356" y="41153"/>
            <a:ext cx="4305301"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Arial" charset="0"/>
              </a:rPr>
              <a:t>DGLVR Webinar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Arial" charset="0"/>
              </a:rPr>
              <a:t>COSTARS</a:t>
            </a:r>
          </a:p>
        </p:txBody>
      </p:sp>
      <p:pic>
        <p:nvPicPr>
          <p:cNvPr id="6" name="Picture 5">
            <a:extLst>
              <a:ext uri="{FF2B5EF4-FFF2-40B4-BE49-F238E27FC236}">
                <a16:creationId xmlns:a16="http://schemas.microsoft.com/office/drawing/2014/main" id="{10BB9380-EE99-4FF2-BA99-0B7953B6B8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7821" y="1445271"/>
            <a:ext cx="5143500" cy="1847722"/>
          </a:xfrm>
          <a:prstGeom prst="rect">
            <a:avLst/>
          </a:prstGeom>
        </p:spPr>
      </p:pic>
    </p:spTree>
    <p:extLst>
      <p:ext uri="{BB962C8B-B14F-4D97-AF65-F5344CB8AC3E}">
        <p14:creationId xmlns:p14="http://schemas.microsoft.com/office/powerpoint/2010/main" val="367189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EEC4-C4C2-42F6-BFC0-6F4E2EFB22D6}"/>
              </a:ext>
            </a:extLst>
          </p:cNvPr>
          <p:cNvSpPr>
            <a:spLocks noGrp="1"/>
          </p:cNvSpPr>
          <p:nvPr>
            <p:ph type="title"/>
          </p:nvPr>
        </p:nvSpPr>
        <p:spPr/>
        <p:txBody>
          <a:bodyPr/>
          <a:lstStyle/>
          <a:p>
            <a:r>
              <a:rPr lang="en-US" dirty="0"/>
              <a:t>Why COSTARS?</a:t>
            </a:r>
          </a:p>
        </p:txBody>
      </p:sp>
      <p:sp>
        <p:nvSpPr>
          <p:cNvPr id="4" name="Rectangle 3">
            <a:extLst>
              <a:ext uri="{FF2B5EF4-FFF2-40B4-BE49-F238E27FC236}">
                <a16:creationId xmlns:a16="http://schemas.microsoft.com/office/drawing/2014/main" id="{6B6A41E4-B9A4-41EE-A13F-3186219A6083}"/>
              </a:ext>
            </a:extLst>
          </p:cNvPr>
          <p:cNvSpPr/>
          <p:nvPr/>
        </p:nvSpPr>
        <p:spPr>
          <a:xfrm>
            <a:off x="457200" y="2546067"/>
            <a:ext cx="3890009" cy="435273"/>
          </a:xfrm>
          <a:prstGeom prst="rect">
            <a:avLst/>
          </a:prstGeom>
          <a:ln>
            <a:solidFill>
              <a:srgbClr val="DAA6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 name="Group 4">
            <a:extLst>
              <a:ext uri="{FF2B5EF4-FFF2-40B4-BE49-F238E27FC236}">
                <a16:creationId xmlns:a16="http://schemas.microsoft.com/office/drawing/2014/main" id="{5AA08021-0F98-4AF3-BB3F-E4D402EA3E43}"/>
              </a:ext>
            </a:extLst>
          </p:cNvPr>
          <p:cNvGrpSpPr/>
          <p:nvPr/>
        </p:nvGrpSpPr>
        <p:grpSpPr>
          <a:xfrm>
            <a:off x="537209" y="1447800"/>
            <a:ext cx="3307080" cy="1795497"/>
            <a:chOff x="236220" y="1544949"/>
            <a:chExt cx="3307080" cy="986287"/>
          </a:xfrm>
        </p:grpSpPr>
        <p:sp>
          <p:nvSpPr>
            <p:cNvPr id="6" name="Rectangle: Rounded Corners 5">
              <a:extLst>
                <a:ext uri="{FF2B5EF4-FFF2-40B4-BE49-F238E27FC236}">
                  <a16:creationId xmlns:a16="http://schemas.microsoft.com/office/drawing/2014/main" id="{0D43912B-0BF0-4E24-88A6-1BD540FACE6C}"/>
                </a:ext>
              </a:extLst>
            </p:cNvPr>
            <p:cNvSpPr/>
            <p:nvPr/>
          </p:nvSpPr>
          <p:spPr>
            <a:xfrm>
              <a:off x="236220" y="1757653"/>
              <a:ext cx="3307080" cy="560879"/>
            </a:xfrm>
            <a:prstGeom prst="roundRect">
              <a:avLst/>
            </a:prstGeom>
            <a:solidFill>
              <a:srgbClr val="002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5459E12A-5617-49D1-85CE-794531B17097}"/>
                </a:ext>
              </a:extLst>
            </p:cNvPr>
            <p:cNvSpPr txBox="1"/>
            <p:nvPr/>
          </p:nvSpPr>
          <p:spPr>
            <a:xfrm>
              <a:off x="263600" y="1544949"/>
              <a:ext cx="3252320" cy="986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000" tIns="0" rIns="125000" bIns="0" numCol="1" spcCol="1270" anchor="ctr" anchorCtr="0">
              <a:noAutofit/>
            </a:bodyPr>
            <a:lstStyle/>
            <a:p>
              <a:pPr marL="0" marR="0" lvl="0" indent="0" algn="l" defTabSz="844550" rtl="0" eaLnBrk="1" fontAlgn="base"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Reduces administrative costs of bidding and contract award.</a:t>
              </a:r>
            </a:p>
          </p:txBody>
        </p:sp>
      </p:grpSp>
      <p:sp>
        <p:nvSpPr>
          <p:cNvPr id="76" name="Rectangle 75">
            <a:extLst>
              <a:ext uri="{FF2B5EF4-FFF2-40B4-BE49-F238E27FC236}">
                <a16:creationId xmlns:a16="http://schemas.microsoft.com/office/drawing/2014/main" id="{30245C4C-AA7E-4167-B84E-8193AF367A88}"/>
              </a:ext>
            </a:extLst>
          </p:cNvPr>
          <p:cNvSpPr/>
          <p:nvPr/>
        </p:nvSpPr>
        <p:spPr>
          <a:xfrm>
            <a:off x="473242" y="3793491"/>
            <a:ext cx="3890009" cy="435273"/>
          </a:xfrm>
          <a:prstGeom prst="rect">
            <a:avLst/>
          </a:prstGeom>
          <a:ln>
            <a:solidFill>
              <a:srgbClr val="DAA6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78" name="Group 77">
            <a:extLst>
              <a:ext uri="{FF2B5EF4-FFF2-40B4-BE49-F238E27FC236}">
                <a16:creationId xmlns:a16="http://schemas.microsoft.com/office/drawing/2014/main" id="{5EB6612E-3561-45F1-A215-CC4828EB28A9}"/>
              </a:ext>
            </a:extLst>
          </p:cNvPr>
          <p:cNvGrpSpPr/>
          <p:nvPr/>
        </p:nvGrpSpPr>
        <p:grpSpPr>
          <a:xfrm>
            <a:off x="513639" y="2678463"/>
            <a:ext cx="3307080" cy="1795497"/>
            <a:chOff x="236220" y="1544949"/>
            <a:chExt cx="3307080" cy="986287"/>
          </a:xfrm>
        </p:grpSpPr>
        <p:sp>
          <p:nvSpPr>
            <p:cNvPr id="79" name="Rectangle: Rounded Corners 78">
              <a:extLst>
                <a:ext uri="{FF2B5EF4-FFF2-40B4-BE49-F238E27FC236}">
                  <a16:creationId xmlns:a16="http://schemas.microsoft.com/office/drawing/2014/main" id="{E79966A2-4F0D-4985-8E67-48EB0C0E49B1}"/>
                </a:ext>
              </a:extLst>
            </p:cNvPr>
            <p:cNvSpPr/>
            <p:nvPr/>
          </p:nvSpPr>
          <p:spPr>
            <a:xfrm>
              <a:off x="236220" y="1757653"/>
              <a:ext cx="3307080" cy="560879"/>
            </a:xfrm>
            <a:prstGeom prst="roundRect">
              <a:avLst/>
            </a:prstGeom>
            <a:solidFill>
              <a:srgbClr val="002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0" name="Rectangle: Rounded Corners 4">
              <a:extLst>
                <a:ext uri="{FF2B5EF4-FFF2-40B4-BE49-F238E27FC236}">
                  <a16:creationId xmlns:a16="http://schemas.microsoft.com/office/drawing/2014/main" id="{D135A8C7-970E-46A4-815C-9729C3037C3B}"/>
                </a:ext>
              </a:extLst>
            </p:cNvPr>
            <p:cNvSpPr txBox="1"/>
            <p:nvPr/>
          </p:nvSpPr>
          <p:spPr>
            <a:xfrm>
              <a:off x="263600" y="1544949"/>
              <a:ext cx="3252320" cy="986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000" tIns="0" rIns="125000" bIns="0" numCol="1" spcCol="1270" anchor="ctr" anchorCtr="0">
              <a:noAutofit/>
            </a:bodyPr>
            <a:lstStyle/>
            <a:p>
              <a:pPr marL="0" marR="0" lvl="0" indent="0" algn="l" defTabSz="844550" rtl="0" eaLnBrk="1" fontAlgn="base"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Provides flexibility in choosing a supplier.</a:t>
              </a:r>
            </a:p>
          </p:txBody>
        </p:sp>
      </p:grpSp>
      <p:sp>
        <p:nvSpPr>
          <p:cNvPr id="81" name="Rectangle 80">
            <a:extLst>
              <a:ext uri="{FF2B5EF4-FFF2-40B4-BE49-F238E27FC236}">
                <a16:creationId xmlns:a16="http://schemas.microsoft.com/office/drawing/2014/main" id="{8B7E306F-95BB-4922-AD69-EB76F45825BC}"/>
              </a:ext>
            </a:extLst>
          </p:cNvPr>
          <p:cNvSpPr/>
          <p:nvPr/>
        </p:nvSpPr>
        <p:spPr>
          <a:xfrm>
            <a:off x="473241" y="5051127"/>
            <a:ext cx="3890009" cy="435273"/>
          </a:xfrm>
          <a:prstGeom prst="rect">
            <a:avLst/>
          </a:prstGeom>
          <a:ln>
            <a:solidFill>
              <a:srgbClr val="DAA6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82" name="Group 81">
            <a:extLst>
              <a:ext uri="{FF2B5EF4-FFF2-40B4-BE49-F238E27FC236}">
                <a16:creationId xmlns:a16="http://schemas.microsoft.com/office/drawing/2014/main" id="{4D3802BE-C1DC-44DE-88AE-2FF82DE2B16E}"/>
              </a:ext>
            </a:extLst>
          </p:cNvPr>
          <p:cNvGrpSpPr/>
          <p:nvPr/>
        </p:nvGrpSpPr>
        <p:grpSpPr>
          <a:xfrm>
            <a:off x="509829" y="3919503"/>
            <a:ext cx="3307080" cy="1795497"/>
            <a:chOff x="236220" y="1544949"/>
            <a:chExt cx="3307080" cy="986287"/>
          </a:xfrm>
        </p:grpSpPr>
        <p:sp>
          <p:nvSpPr>
            <p:cNvPr id="83" name="Rectangle: Rounded Corners 82">
              <a:extLst>
                <a:ext uri="{FF2B5EF4-FFF2-40B4-BE49-F238E27FC236}">
                  <a16:creationId xmlns:a16="http://schemas.microsoft.com/office/drawing/2014/main" id="{899F3282-84DC-4A2A-BF17-FCE922B23450}"/>
                </a:ext>
              </a:extLst>
            </p:cNvPr>
            <p:cNvSpPr/>
            <p:nvPr/>
          </p:nvSpPr>
          <p:spPr>
            <a:xfrm>
              <a:off x="236220" y="1757653"/>
              <a:ext cx="3307080" cy="560879"/>
            </a:xfrm>
            <a:prstGeom prst="roundRect">
              <a:avLst/>
            </a:prstGeom>
            <a:solidFill>
              <a:srgbClr val="002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4" name="Rectangle: Rounded Corners 4">
              <a:extLst>
                <a:ext uri="{FF2B5EF4-FFF2-40B4-BE49-F238E27FC236}">
                  <a16:creationId xmlns:a16="http://schemas.microsoft.com/office/drawing/2014/main" id="{A1AADAA6-CA1A-41AF-ADCA-0D83F1070E64}"/>
                </a:ext>
              </a:extLst>
            </p:cNvPr>
            <p:cNvSpPr txBox="1"/>
            <p:nvPr/>
          </p:nvSpPr>
          <p:spPr>
            <a:xfrm>
              <a:off x="263600" y="1544949"/>
              <a:ext cx="3252320" cy="986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000" tIns="0" rIns="125000" bIns="0" numCol="1" spcCol="1270" anchor="ctr" anchorCtr="0">
              <a:noAutofit/>
            </a:bodyPr>
            <a:lstStyle/>
            <a:p>
              <a:pPr marL="0" marR="0" lvl="0" indent="0" algn="l" defTabSz="844550" rtl="0" eaLnBrk="1" fontAlgn="base"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Allows for product customization.</a:t>
              </a:r>
            </a:p>
          </p:txBody>
        </p:sp>
      </p:grpSp>
      <p:sp>
        <p:nvSpPr>
          <p:cNvPr id="85" name="Rectangle 84">
            <a:extLst>
              <a:ext uri="{FF2B5EF4-FFF2-40B4-BE49-F238E27FC236}">
                <a16:creationId xmlns:a16="http://schemas.microsoft.com/office/drawing/2014/main" id="{5B0FF290-D68F-421C-B8F2-8D4931C8DFD6}"/>
              </a:ext>
            </a:extLst>
          </p:cNvPr>
          <p:cNvSpPr/>
          <p:nvPr/>
        </p:nvSpPr>
        <p:spPr>
          <a:xfrm>
            <a:off x="4730445" y="2548276"/>
            <a:ext cx="3890009" cy="435273"/>
          </a:xfrm>
          <a:prstGeom prst="rect">
            <a:avLst/>
          </a:prstGeom>
          <a:ln>
            <a:solidFill>
              <a:srgbClr val="DAA6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86" name="Group 85">
            <a:extLst>
              <a:ext uri="{FF2B5EF4-FFF2-40B4-BE49-F238E27FC236}">
                <a16:creationId xmlns:a16="http://schemas.microsoft.com/office/drawing/2014/main" id="{F28012DB-7362-45AB-BB3F-A64C1F9CD6F7}"/>
              </a:ext>
            </a:extLst>
          </p:cNvPr>
          <p:cNvGrpSpPr/>
          <p:nvPr/>
        </p:nvGrpSpPr>
        <p:grpSpPr>
          <a:xfrm>
            <a:off x="4810454" y="1450009"/>
            <a:ext cx="3307080" cy="1795497"/>
            <a:chOff x="236220" y="1544949"/>
            <a:chExt cx="3307080" cy="986287"/>
          </a:xfrm>
        </p:grpSpPr>
        <p:sp>
          <p:nvSpPr>
            <p:cNvPr id="87" name="Rectangle: Rounded Corners 86">
              <a:extLst>
                <a:ext uri="{FF2B5EF4-FFF2-40B4-BE49-F238E27FC236}">
                  <a16:creationId xmlns:a16="http://schemas.microsoft.com/office/drawing/2014/main" id="{3410FA3B-E6C3-4847-8B86-B82F663EC8A0}"/>
                </a:ext>
              </a:extLst>
            </p:cNvPr>
            <p:cNvSpPr/>
            <p:nvPr/>
          </p:nvSpPr>
          <p:spPr>
            <a:xfrm>
              <a:off x="236220" y="1757653"/>
              <a:ext cx="3307080" cy="560879"/>
            </a:xfrm>
            <a:prstGeom prst="roundRect">
              <a:avLst/>
            </a:prstGeom>
            <a:solidFill>
              <a:srgbClr val="002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8" name="Rectangle: Rounded Corners 4">
              <a:extLst>
                <a:ext uri="{FF2B5EF4-FFF2-40B4-BE49-F238E27FC236}">
                  <a16:creationId xmlns:a16="http://schemas.microsoft.com/office/drawing/2014/main" id="{D4DFB1E7-0856-4E35-A84C-FC12AD778B29}"/>
                </a:ext>
              </a:extLst>
            </p:cNvPr>
            <p:cNvSpPr txBox="1"/>
            <p:nvPr/>
          </p:nvSpPr>
          <p:spPr>
            <a:xfrm>
              <a:off x="263600" y="1544949"/>
              <a:ext cx="3252320" cy="986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000" tIns="0" rIns="125000" bIns="0" numCol="1" spcCol="1270" anchor="ctr" anchorCtr="0">
              <a:noAutofit/>
            </a:bodyPr>
            <a:lstStyle/>
            <a:p>
              <a:pPr marL="0" marR="0" lvl="0" indent="0" algn="l" defTabSz="844550" rtl="0" eaLnBrk="1" fontAlgn="base"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Competitive pricing plus negotiation saves taxpayer funds.</a:t>
              </a:r>
            </a:p>
          </p:txBody>
        </p:sp>
      </p:grpSp>
      <p:sp>
        <p:nvSpPr>
          <p:cNvPr id="89" name="Rectangle 88">
            <a:extLst>
              <a:ext uri="{FF2B5EF4-FFF2-40B4-BE49-F238E27FC236}">
                <a16:creationId xmlns:a16="http://schemas.microsoft.com/office/drawing/2014/main" id="{FE7EE890-A86A-45DD-A6E7-DF2CA1C09006}"/>
              </a:ext>
            </a:extLst>
          </p:cNvPr>
          <p:cNvSpPr/>
          <p:nvPr/>
        </p:nvSpPr>
        <p:spPr>
          <a:xfrm>
            <a:off x="4746487" y="3795700"/>
            <a:ext cx="3890009" cy="435273"/>
          </a:xfrm>
          <a:prstGeom prst="rect">
            <a:avLst/>
          </a:prstGeom>
          <a:ln>
            <a:solidFill>
              <a:srgbClr val="DAA6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0" name="Group 89">
            <a:extLst>
              <a:ext uri="{FF2B5EF4-FFF2-40B4-BE49-F238E27FC236}">
                <a16:creationId xmlns:a16="http://schemas.microsoft.com/office/drawing/2014/main" id="{652F11A3-65C4-42A1-8A5D-4D14FDAC6C72}"/>
              </a:ext>
            </a:extLst>
          </p:cNvPr>
          <p:cNvGrpSpPr/>
          <p:nvPr/>
        </p:nvGrpSpPr>
        <p:grpSpPr>
          <a:xfrm>
            <a:off x="4786884" y="2680672"/>
            <a:ext cx="3307080" cy="1795497"/>
            <a:chOff x="236220" y="1544949"/>
            <a:chExt cx="3307080" cy="986287"/>
          </a:xfrm>
        </p:grpSpPr>
        <p:sp>
          <p:nvSpPr>
            <p:cNvPr id="91" name="Rectangle: Rounded Corners 90">
              <a:extLst>
                <a:ext uri="{FF2B5EF4-FFF2-40B4-BE49-F238E27FC236}">
                  <a16:creationId xmlns:a16="http://schemas.microsoft.com/office/drawing/2014/main" id="{C7ED10DF-27C1-484A-9709-8E4185E008D9}"/>
                </a:ext>
              </a:extLst>
            </p:cNvPr>
            <p:cNvSpPr/>
            <p:nvPr/>
          </p:nvSpPr>
          <p:spPr>
            <a:xfrm>
              <a:off x="236220" y="1757653"/>
              <a:ext cx="3307080" cy="560879"/>
            </a:xfrm>
            <a:prstGeom prst="roundRect">
              <a:avLst/>
            </a:prstGeom>
            <a:solidFill>
              <a:srgbClr val="002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2" name="Rectangle: Rounded Corners 4">
              <a:extLst>
                <a:ext uri="{FF2B5EF4-FFF2-40B4-BE49-F238E27FC236}">
                  <a16:creationId xmlns:a16="http://schemas.microsoft.com/office/drawing/2014/main" id="{0A9A5838-438E-4B22-8DF5-F7B05A22D786}"/>
                </a:ext>
              </a:extLst>
            </p:cNvPr>
            <p:cNvSpPr txBox="1"/>
            <p:nvPr/>
          </p:nvSpPr>
          <p:spPr>
            <a:xfrm>
              <a:off x="263600" y="1544949"/>
              <a:ext cx="3252320" cy="986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000" tIns="0" rIns="125000" bIns="0" numCol="1" spcCol="1270" anchor="ctr" anchorCtr="0">
              <a:noAutofit/>
            </a:bodyPr>
            <a:lstStyle/>
            <a:p>
              <a:pPr marL="0" marR="0" lvl="0" indent="0" algn="l" defTabSz="844550" rtl="0" eaLnBrk="1" fontAlgn="base"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Local suppliers able to compete for millions of dollars in gov. business.</a:t>
              </a:r>
            </a:p>
          </p:txBody>
        </p:sp>
      </p:grpSp>
      <p:sp>
        <p:nvSpPr>
          <p:cNvPr id="93" name="Rectangle 92">
            <a:extLst>
              <a:ext uri="{FF2B5EF4-FFF2-40B4-BE49-F238E27FC236}">
                <a16:creationId xmlns:a16="http://schemas.microsoft.com/office/drawing/2014/main" id="{C6DC799E-F4BC-4893-A91F-B787F338AB78}"/>
              </a:ext>
            </a:extLst>
          </p:cNvPr>
          <p:cNvSpPr/>
          <p:nvPr/>
        </p:nvSpPr>
        <p:spPr>
          <a:xfrm>
            <a:off x="4746486" y="5053336"/>
            <a:ext cx="3890009" cy="435273"/>
          </a:xfrm>
          <a:prstGeom prst="rect">
            <a:avLst/>
          </a:prstGeom>
          <a:ln>
            <a:solidFill>
              <a:srgbClr val="DAA6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4" name="Group 93">
            <a:extLst>
              <a:ext uri="{FF2B5EF4-FFF2-40B4-BE49-F238E27FC236}">
                <a16:creationId xmlns:a16="http://schemas.microsoft.com/office/drawing/2014/main" id="{1996DDC5-3885-4370-80D8-80A8B579820A}"/>
              </a:ext>
            </a:extLst>
          </p:cNvPr>
          <p:cNvGrpSpPr/>
          <p:nvPr/>
        </p:nvGrpSpPr>
        <p:grpSpPr>
          <a:xfrm>
            <a:off x="4783074" y="3921712"/>
            <a:ext cx="3307080" cy="1795497"/>
            <a:chOff x="236220" y="1544949"/>
            <a:chExt cx="3307080" cy="986287"/>
          </a:xfrm>
        </p:grpSpPr>
        <p:sp>
          <p:nvSpPr>
            <p:cNvPr id="95" name="Rectangle: Rounded Corners 94">
              <a:extLst>
                <a:ext uri="{FF2B5EF4-FFF2-40B4-BE49-F238E27FC236}">
                  <a16:creationId xmlns:a16="http://schemas.microsoft.com/office/drawing/2014/main" id="{C241AA1A-4601-45E5-ADAC-F0B8B8A78E2D}"/>
                </a:ext>
              </a:extLst>
            </p:cNvPr>
            <p:cNvSpPr/>
            <p:nvPr/>
          </p:nvSpPr>
          <p:spPr>
            <a:xfrm>
              <a:off x="236220" y="1757653"/>
              <a:ext cx="3307080" cy="560879"/>
            </a:xfrm>
            <a:prstGeom prst="roundRect">
              <a:avLst/>
            </a:prstGeom>
            <a:solidFill>
              <a:srgbClr val="002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6" name="Rectangle: Rounded Corners 4">
              <a:extLst>
                <a:ext uri="{FF2B5EF4-FFF2-40B4-BE49-F238E27FC236}">
                  <a16:creationId xmlns:a16="http://schemas.microsoft.com/office/drawing/2014/main" id="{8DCC96C3-D666-4FDD-8199-24F2B2CDFE2A}"/>
                </a:ext>
              </a:extLst>
            </p:cNvPr>
            <p:cNvSpPr txBox="1"/>
            <p:nvPr/>
          </p:nvSpPr>
          <p:spPr>
            <a:xfrm>
              <a:off x="263600" y="1544949"/>
              <a:ext cx="3252320" cy="986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000" tIns="0" rIns="125000" bIns="0" numCol="1" spcCol="1270" anchor="ctr" anchorCtr="0">
              <a:noAutofit/>
            </a:bodyPr>
            <a:lstStyle/>
            <a:p>
              <a:pPr marL="0" marR="0" lvl="0" indent="0" algn="l" defTabSz="844550" rtl="0" eaLnBrk="1" fontAlgn="base"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Provides variety and ease-of-use.</a:t>
              </a:r>
            </a:p>
          </p:txBody>
        </p:sp>
      </p:grpSp>
    </p:spTree>
    <p:extLst>
      <p:ext uri="{BB962C8B-B14F-4D97-AF65-F5344CB8AC3E}">
        <p14:creationId xmlns:p14="http://schemas.microsoft.com/office/powerpoint/2010/main" val="414968837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EEC4-C4C2-42F6-BFC0-6F4E2EFB22D6}"/>
              </a:ext>
            </a:extLst>
          </p:cNvPr>
          <p:cNvSpPr>
            <a:spLocks noGrp="1"/>
          </p:cNvSpPr>
          <p:nvPr>
            <p:ph type="title"/>
          </p:nvPr>
        </p:nvSpPr>
        <p:spPr/>
        <p:txBody>
          <a:bodyPr/>
          <a:lstStyle/>
          <a:p>
            <a:r>
              <a:rPr lang="en-US" dirty="0"/>
              <a:t>Why COSTARS?</a:t>
            </a:r>
          </a:p>
        </p:txBody>
      </p:sp>
      <p:sp>
        <p:nvSpPr>
          <p:cNvPr id="4" name="Rectangle 3">
            <a:extLst>
              <a:ext uri="{FF2B5EF4-FFF2-40B4-BE49-F238E27FC236}">
                <a16:creationId xmlns:a16="http://schemas.microsoft.com/office/drawing/2014/main" id="{6B6A41E4-B9A4-41EE-A13F-3186219A6083}"/>
              </a:ext>
            </a:extLst>
          </p:cNvPr>
          <p:cNvSpPr/>
          <p:nvPr/>
        </p:nvSpPr>
        <p:spPr>
          <a:xfrm>
            <a:off x="457200" y="2546067"/>
            <a:ext cx="3890009" cy="435273"/>
          </a:xfrm>
          <a:prstGeom prst="rect">
            <a:avLst/>
          </a:prstGeom>
          <a:ln>
            <a:solidFill>
              <a:srgbClr val="DAA6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 name="Group 4">
            <a:extLst>
              <a:ext uri="{FF2B5EF4-FFF2-40B4-BE49-F238E27FC236}">
                <a16:creationId xmlns:a16="http://schemas.microsoft.com/office/drawing/2014/main" id="{5AA08021-0F98-4AF3-BB3F-E4D402EA3E43}"/>
              </a:ext>
            </a:extLst>
          </p:cNvPr>
          <p:cNvGrpSpPr/>
          <p:nvPr/>
        </p:nvGrpSpPr>
        <p:grpSpPr>
          <a:xfrm>
            <a:off x="537209" y="1447800"/>
            <a:ext cx="3307080" cy="1795497"/>
            <a:chOff x="236220" y="1544949"/>
            <a:chExt cx="3307080" cy="986287"/>
          </a:xfrm>
        </p:grpSpPr>
        <p:sp>
          <p:nvSpPr>
            <p:cNvPr id="6" name="Rectangle: Rounded Corners 5">
              <a:extLst>
                <a:ext uri="{FF2B5EF4-FFF2-40B4-BE49-F238E27FC236}">
                  <a16:creationId xmlns:a16="http://schemas.microsoft.com/office/drawing/2014/main" id="{0D43912B-0BF0-4E24-88A6-1BD540FACE6C}"/>
                </a:ext>
              </a:extLst>
            </p:cNvPr>
            <p:cNvSpPr/>
            <p:nvPr/>
          </p:nvSpPr>
          <p:spPr>
            <a:xfrm>
              <a:off x="236220" y="1757653"/>
              <a:ext cx="3307080" cy="560879"/>
            </a:xfrm>
            <a:prstGeom prst="roundRect">
              <a:avLst/>
            </a:prstGeom>
            <a:solidFill>
              <a:srgbClr val="002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5459E12A-5617-49D1-85CE-794531B17097}"/>
                </a:ext>
              </a:extLst>
            </p:cNvPr>
            <p:cNvSpPr txBox="1"/>
            <p:nvPr/>
          </p:nvSpPr>
          <p:spPr>
            <a:xfrm>
              <a:off x="263600" y="1544949"/>
              <a:ext cx="3252320" cy="986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000" tIns="0" rIns="125000" bIns="0" numCol="1" spcCol="1270" anchor="ctr" anchorCtr="0">
              <a:noAutofit/>
            </a:bodyPr>
            <a:lstStyle/>
            <a:p>
              <a:pPr marL="0" marR="0" lvl="0" indent="0" algn="l" defTabSz="844550" rtl="0" eaLnBrk="1" fontAlgn="base"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Reduces administrative costs of bidding and contract award.</a:t>
              </a:r>
            </a:p>
          </p:txBody>
        </p:sp>
      </p:grpSp>
      <p:sp>
        <p:nvSpPr>
          <p:cNvPr id="76" name="Rectangle 75">
            <a:extLst>
              <a:ext uri="{FF2B5EF4-FFF2-40B4-BE49-F238E27FC236}">
                <a16:creationId xmlns:a16="http://schemas.microsoft.com/office/drawing/2014/main" id="{30245C4C-AA7E-4167-B84E-8193AF367A88}"/>
              </a:ext>
            </a:extLst>
          </p:cNvPr>
          <p:cNvSpPr/>
          <p:nvPr/>
        </p:nvSpPr>
        <p:spPr>
          <a:xfrm>
            <a:off x="473242" y="3793491"/>
            <a:ext cx="3890009" cy="435273"/>
          </a:xfrm>
          <a:prstGeom prst="rect">
            <a:avLst/>
          </a:prstGeom>
          <a:ln>
            <a:solidFill>
              <a:srgbClr val="DAA6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78" name="Group 77">
            <a:extLst>
              <a:ext uri="{FF2B5EF4-FFF2-40B4-BE49-F238E27FC236}">
                <a16:creationId xmlns:a16="http://schemas.microsoft.com/office/drawing/2014/main" id="{5EB6612E-3561-45F1-A215-CC4828EB28A9}"/>
              </a:ext>
            </a:extLst>
          </p:cNvPr>
          <p:cNvGrpSpPr/>
          <p:nvPr/>
        </p:nvGrpSpPr>
        <p:grpSpPr>
          <a:xfrm>
            <a:off x="513639" y="2678463"/>
            <a:ext cx="3307080" cy="1795497"/>
            <a:chOff x="236220" y="1544949"/>
            <a:chExt cx="3307080" cy="986287"/>
          </a:xfrm>
        </p:grpSpPr>
        <p:sp>
          <p:nvSpPr>
            <p:cNvPr id="79" name="Rectangle: Rounded Corners 78">
              <a:extLst>
                <a:ext uri="{FF2B5EF4-FFF2-40B4-BE49-F238E27FC236}">
                  <a16:creationId xmlns:a16="http://schemas.microsoft.com/office/drawing/2014/main" id="{E79966A2-4F0D-4985-8E67-48EB0C0E49B1}"/>
                </a:ext>
              </a:extLst>
            </p:cNvPr>
            <p:cNvSpPr/>
            <p:nvPr/>
          </p:nvSpPr>
          <p:spPr>
            <a:xfrm>
              <a:off x="236220" y="1757653"/>
              <a:ext cx="3307080" cy="560879"/>
            </a:xfrm>
            <a:prstGeom prst="roundRect">
              <a:avLst/>
            </a:prstGeom>
            <a:solidFill>
              <a:srgbClr val="002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0" name="Rectangle: Rounded Corners 4">
              <a:extLst>
                <a:ext uri="{FF2B5EF4-FFF2-40B4-BE49-F238E27FC236}">
                  <a16:creationId xmlns:a16="http://schemas.microsoft.com/office/drawing/2014/main" id="{D135A8C7-970E-46A4-815C-9729C3037C3B}"/>
                </a:ext>
              </a:extLst>
            </p:cNvPr>
            <p:cNvSpPr txBox="1"/>
            <p:nvPr/>
          </p:nvSpPr>
          <p:spPr>
            <a:xfrm>
              <a:off x="263600" y="1544949"/>
              <a:ext cx="3252320" cy="986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000" tIns="0" rIns="125000" bIns="0" numCol="1" spcCol="1270" anchor="ctr" anchorCtr="0">
              <a:noAutofit/>
            </a:bodyPr>
            <a:lstStyle/>
            <a:p>
              <a:pPr marL="0" marR="0" lvl="0" indent="0" algn="l" defTabSz="844550" rtl="0" eaLnBrk="1" fontAlgn="base"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Provides flexibility in choosing a supplier.</a:t>
              </a:r>
            </a:p>
          </p:txBody>
        </p:sp>
      </p:grpSp>
      <p:sp>
        <p:nvSpPr>
          <p:cNvPr id="81" name="Rectangle 80">
            <a:extLst>
              <a:ext uri="{FF2B5EF4-FFF2-40B4-BE49-F238E27FC236}">
                <a16:creationId xmlns:a16="http://schemas.microsoft.com/office/drawing/2014/main" id="{8B7E306F-95BB-4922-AD69-EB76F45825BC}"/>
              </a:ext>
            </a:extLst>
          </p:cNvPr>
          <p:cNvSpPr/>
          <p:nvPr/>
        </p:nvSpPr>
        <p:spPr>
          <a:xfrm>
            <a:off x="473241" y="5051127"/>
            <a:ext cx="3890009" cy="435273"/>
          </a:xfrm>
          <a:prstGeom prst="rect">
            <a:avLst/>
          </a:prstGeom>
          <a:ln>
            <a:solidFill>
              <a:srgbClr val="DAA6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82" name="Group 81">
            <a:extLst>
              <a:ext uri="{FF2B5EF4-FFF2-40B4-BE49-F238E27FC236}">
                <a16:creationId xmlns:a16="http://schemas.microsoft.com/office/drawing/2014/main" id="{4D3802BE-C1DC-44DE-88AE-2FF82DE2B16E}"/>
              </a:ext>
            </a:extLst>
          </p:cNvPr>
          <p:cNvGrpSpPr/>
          <p:nvPr/>
        </p:nvGrpSpPr>
        <p:grpSpPr>
          <a:xfrm>
            <a:off x="509829" y="3919503"/>
            <a:ext cx="3307080" cy="1795497"/>
            <a:chOff x="236220" y="1544949"/>
            <a:chExt cx="3307080" cy="986287"/>
          </a:xfrm>
        </p:grpSpPr>
        <p:sp>
          <p:nvSpPr>
            <p:cNvPr id="83" name="Rectangle: Rounded Corners 82">
              <a:extLst>
                <a:ext uri="{FF2B5EF4-FFF2-40B4-BE49-F238E27FC236}">
                  <a16:creationId xmlns:a16="http://schemas.microsoft.com/office/drawing/2014/main" id="{899F3282-84DC-4A2A-BF17-FCE922B23450}"/>
                </a:ext>
              </a:extLst>
            </p:cNvPr>
            <p:cNvSpPr/>
            <p:nvPr/>
          </p:nvSpPr>
          <p:spPr>
            <a:xfrm>
              <a:off x="236220" y="1757653"/>
              <a:ext cx="3307080" cy="560879"/>
            </a:xfrm>
            <a:prstGeom prst="roundRect">
              <a:avLst/>
            </a:prstGeom>
            <a:solidFill>
              <a:srgbClr val="002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4" name="Rectangle: Rounded Corners 4">
              <a:extLst>
                <a:ext uri="{FF2B5EF4-FFF2-40B4-BE49-F238E27FC236}">
                  <a16:creationId xmlns:a16="http://schemas.microsoft.com/office/drawing/2014/main" id="{A1AADAA6-CA1A-41AF-ADCA-0D83F1070E64}"/>
                </a:ext>
              </a:extLst>
            </p:cNvPr>
            <p:cNvSpPr txBox="1"/>
            <p:nvPr/>
          </p:nvSpPr>
          <p:spPr>
            <a:xfrm>
              <a:off x="263600" y="1544949"/>
              <a:ext cx="3252320" cy="986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000" tIns="0" rIns="125000" bIns="0" numCol="1" spcCol="1270" anchor="ctr" anchorCtr="0">
              <a:noAutofit/>
            </a:bodyPr>
            <a:lstStyle/>
            <a:p>
              <a:pPr marL="0" marR="0" lvl="0" indent="0" algn="l" defTabSz="844550" rtl="0" eaLnBrk="1" fontAlgn="base"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Allows for product customization.</a:t>
              </a:r>
            </a:p>
          </p:txBody>
        </p:sp>
      </p:grpSp>
      <p:sp>
        <p:nvSpPr>
          <p:cNvPr id="85" name="Rectangle 84">
            <a:extLst>
              <a:ext uri="{FF2B5EF4-FFF2-40B4-BE49-F238E27FC236}">
                <a16:creationId xmlns:a16="http://schemas.microsoft.com/office/drawing/2014/main" id="{5B0FF290-D68F-421C-B8F2-8D4931C8DFD6}"/>
              </a:ext>
            </a:extLst>
          </p:cNvPr>
          <p:cNvSpPr/>
          <p:nvPr/>
        </p:nvSpPr>
        <p:spPr>
          <a:xfrm>
            <a:off x="4730445" y="2548276"/>
            <a:ext cx="3890009" cy="435273"/>
          </a:xfrm>
          <a:prstGeom prst="rect">
            <a:avLst/>
          </a:prstGeom>
          <a:ln>
            <a:solidFill>
              <a:srgbClr val="DAA6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86" name="Group 85">
            <a:extLst>
              <a:ext uri="{FF2B5EF4-FFF2-40B4-BE49-F238E27FC236}">
                <a16:creationId xmlns:a16="http://schemas.microsoft.com/office/drawing/2014/main" id="{F28012DB-7362-45AB-BB3F-A64C1F9CD6F7}"/>
              </a:ext>
            </a:extLst>
          </p:cNvPr>
          <p:cNvGrpSpPr/>
          <p:nvPr/>
        </p:nvGrpSpPr>
        <p:grpSpPr>
          <a:xfrm>
            <a:off x="4810454" y="1450009"/>
            <a:ext cx="3307080" cy="1795497"/>
            <a:chOff x="236220" y="1544949"/>
            <a:chExt cx="3307080" cy="986287"/>
          </a:xfrm>
        </p:grpSpPr>
        <p:sp>
          <p:nvSpPr>
            <p:cNvPr id="87" name="Rectangle: Rounded Corners 86">
              <a:extLst>
                <a:ext uri="{FF2B5EF4-FFF2-40B4-BE49-F238E27FC236}">
                  <a16:creationId xmlns:a16="http://schemas.microsoft.com/office/drawing/2014/main" id="{3410FA3B-E6C3-4847-8B86-B82F663EC8A0}"/>
                </a:ext>
              </a:extLst>
            </p:cNvPr>
            <p:cNvSpPr/>
            <p:nvPr/>
          </p:nvSpPr>
          <p:spPr>
            <a:xfrm>
              <a:off x="236220" y="1757653"/>
              <a:ext cx="3307080" cy="560879"/>
            </a:xfrm>
            <a:prstGeom prst="roundRect">
              <a:avLst/>
            </a:prstGeom>
            <a:solidFill>
              <a:srgbClr val="002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8" name="Rectangle: Rounded Corners 4">
              <a:extLst>
                <a:ext uri="{FF2B5EF4-FFF2-40B4-BE49-F238E27FC236}">
                  <a16:creationId xmlns:a16="http://schemas.microsoft.com/office/drawing/2014/main" id="{D4DFB1E7-0856-4E35-A84C-FC12AD778B29}"/>
                </a:ext>
              </a:extLst>
            </p:cNvPr>
            <p:cNvSpPr txBox="1"/>
            <p:nvPr/>
          </p:nvSpPr>
          <p:spPr>
            <a:xfrm>
              <a:off x="263600" y="1544949"/>
              <a:ext cx="3252320" cy="986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000" tIns="0" rIns="125000" bIns="0" numCol="1" spcCol="1270" anchor="ctr" anchorCtr="0">
              <a:noAutofit/>
            </a:bodyPr>
            <a:lstStyle/>
            <a:p>
              <a:pPr marL="0" marR="0" lvl="0" indent="0" algn="l" defTabSz="844550" rtl="0" eaLnBrk="1" fontAlgn="base"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Competitive pricing plus negotiation saves taxpayer funds.</a:t>
              </a:r>
            </a:p>
          </p:txBody>
        </p:sp>
      </p:grpSp>
      <p:sp>
        <p:nvSpPr>
          <p:cNvPr id="89" name="Rectangle 88">
            <a:extLst>
              <a:ext uri="{FF2B5EF4-FFF2-40B4-BE49-F238E27FC236}">
                <a16:creationId xmlns:a16="http://schemas.microsoft.com/office/drawing/2014/main" id="{FE7EE890-A86A-45DD-A6E7-DF2CA1C09006}"/>
              </a:ext>
            </a:extLst>
          </p:cNvPr>
          <p:cNvSpPr/>
          <p:nvPr/>
        </p:nvSpPr>
        <p:spPr>
          <a:xfrm>
            <a:off x="4746487" y="3795700"/>
            <a:ext cx="3890009" cy="435273"/>
          </a:xfrm>
          <a:prstGeom prst="rect">
            <a:avLst/>
          </a:prstGeom>
          <a:ln>
            <a:solidFill>
              <a:srgbClr val="DAA6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0" name="Group 89">
            <a:extLst>
              <a:ext uri="{FF2B5EF4-FFF2-40B4-BE49-F238E27FC236}">
                <a16:creationId xmlns:a16="http://schemas.microsoft.com/office/drawing/2014/main" id="{652F11A3-65C4-42A1-8A5D-4D14FDAC6C72}"/>
              </a:ext>
            </a:extLst>
          </p:cNvPr>
          <p:cNvGrpSpPr/>
          <p:nvPr/>
        </p:nvGrpSpPr>
        <p:grpSpPr>
          <a:xfrm>
            <a:off x="4786884" y="2680672"/>
            <a:ext cx="3307080" cy="1795497"/>
            <a:chOff x="236220" y="1544949"/>
            <a:chExt cx="3307080" cy="986287"/>
          </a:xfrm>
        </p:grpSpPr>
        <p:sp>
          <p:nvSpPr>
            <p:cNvPr id="91" name="Rectangle: Rounded Corners 90">
              <a:extLst>
                <a:ext uri="{FF2B5EF4-FFF2-40B4-BE49-F238E27FC236}">
                  <a16:creationId xmlns:a16="http://schemas.microsoft.com/office/drawing/2014/main" id="{C7ED10DF-27C1-484A-9709-8E4185E008D9}"/>
                </a:ext>
              </a:extLst>
            </p:cNvPr>
            <p:cNvSpPr/>
            <p:nvPr/>
          </p:nvSpPr>
          <p:spPr>
            <a:xfrm>
              <a:off x="236220" y="1757653"/>
              <a:ext cx="3307080" cy="560879"/>
            </a:xfrm>
            <a:prstGeom prst="roundRect">
              <a:avLst/>
            </a:prstGeom>
            <a:solidFill>
              <a:srgbClr val="002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2" name="Rectangle: Rounded Corners 4">
              <a:extLst>
                <a:ext uri="{FF2B5EF4-FFF2-40B4-BE49-F238E27FC236}">
                  <a16:creationId xmlns:a16="http://schemas.microsoft.com/office/drawing/2014/main" id="{0A9A5838-438E-4B22-8DF5-F7B05A22D786}"/>
                </a:ext>
              </a:extLst>
            </p:cNvPr>
            <p:cNvSpPr txBox="1"/>
            <p:nvPr/>
          </p:nvSpPr>
          <p:spPr>
            <a:xfrm>
              <a:off x="263600" y="1544949"/>
              <a:ext cx="3252320" cy="986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000" tIns="0" rIns="125000" bIns="0" numCol="1" spcCol="1270" anchor="ctr" anchorCtr="0">
              <a:noAutofit/>
            </a:bodyPr>
            <a:lstStyle/>
            <a:p>
              <a:pPr marL="0" marR="0" lvl="0" indent="0" algn="l" defTabSz="844550" rtl="0" eaLnBrk="1" fontAlgn="base"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Local suppliers able to compete for millions of dollars in gov. business.</a:t>
              </a:r>
            </a:p>
          </p:txBody>
        </p:sp>
      </p:grpSp>
      <p:sp>
        <p:nvSpPr>
          <p:cNvPr id="93" name="Rectangle 92">
            <a:extLst>
              <a:ext uri="{FF2B5EF4-FFF2-40B4-BE49-F238E27FC236}">
                <a16:creationId xmlns:a16="http://schemas.microsoft.com/office/drawing/2014/main" id="{C6DC799E-F4BC-4893-A91F-B787F338AB78}"/>
              </a:ext>
            </a:extLst>
          </p:cNvPr>
          <p:cNvSpPr/>
          <p:nvPr/>
        </p:nvSpPr>
        <p:spPr>
          <a:xfrm>
            <a:off x="4746486" y="5053336"/>
            <a:ext cx="3890009" cy="435273"/>
          </a:xfrm>
          <a:prstGeom prst="rect">
            <a:avLst/>
          </a:prstGeom>
          <a:ln>
            <a:solidFill>
              <a:srgbClr val="DAA6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4" name="Group 93">
            <a:extLst>
              <a:ext uri="{FF2B5EF4-FFF2-40B4-BE49-F238E27FC236}">
                <a16:creationId xmlns:a16="http://schemas.microsoft.com/office/drawing/2014/main" id="{1996DDC5-3885-4370-80D8-80A8B579820A}"/>
              </a:ext>
            </a:extLst>
          </p:cNvPr>
          <p:cNvGrpSpPr/>
          <p:nvPr/>
        </p:nvGrpSpPr>
        <p:grpSpPr>
          <a:xfrm>
            <a:off x="4783074" y="3921712"/>
            <a:ext cx="3307080" cy="1795497"/>
            <a:chOff x="236220" y="1544949"/>
            <a:chExt cx="3307080" cy="986287"/>
          </a:xfrm>
        </p:grpSpPr>
        <p:sp>
          <p:nvSpPr>
            <p:cNvPr id="95" name="Rectangle: Rounded Corners 94">
              <a:extLst>
                <a:ext uri="{FF2B5EF4-FFF2-40B4-BE49-F238E27FC236}">
                  <a16:creationId xmlns:a16="http://schemas.microsoft.com/office/drawing/2014/main" id="{C241AA1A-4601-45E5-ADAC-F0B8B8A78E2D}"/>
                </a:ext>
              </a:extLst>
            </p:cNvPr>
            <p:cNvSpPr/>
            <p:nvPr/>
          </p:nvSpPr>
          <p:spPr>
            <a:xfrm>
              <a:off x="236220" y="1757653"/>
              <a:ext cx="3307080" cy="560879"/>
            </a:xfrm>
            <a:prstGeom prst="roundRect">
              <a:avLst/>
            </a:prstGeom>
            <a:solidFill>
              <a:srgbClr val="002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6" name="Rectangle: Rounded Corners 4">
              <a:extLst>
                <a:ext uri="{FF2B5EF4-FFF2-40B4-BE49-F238E27FC236}">
                  <a16:creationId xmlns:a16="http://schemas.microsoft.com/office/drawing/2014/main" id="{8DCC96C3-D666-4FDD-8199-24F2B2CDFE2A}"/>
                </a:ext>
              </a:extLst>
            </p:cNvPr>
            <p:cNvSpPr txBox="1"/>
            <p:nvPr/>
          </p:nvSpPr>
          <p:spPr>
            <a:xfrm>
              <a:off x="263600" y="1544949"/>
              <a:ext cx="3252320" cy="986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000" tIns="0" rIns="125000" bIns="0" numCol="1" spcCol="1270" anchor="ctr" anchorCtr="0">
              <a:noAutofit/>
            </a:bodyPr>
            <a:lstStyle/>
            <a:p>
              <a:pPr marL="0" marR="0" lvl="0" indent="0" algn="l" defTabSz="844550" rtl="0" eaLnBrk="1" fontAlgn="base"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Provides variety and ease-of-use.</a:t>
              </a:r>
            </a:p>
          </p:txBody>
        </p:sp>
      </p:grpSp>
      <p:sp>
        <p:nvSpPr>
          <p:cNvPr id="27" name="Star: 5 Points 26">
            <a:extLst>
              <a:ext uri="{FF2B5EF4-FFF2-40B4-BE49-F238E27FC236}">
                <a16:creationId xmlns:a16="http://schemas.microsoft.com/office/drawing/2014/main" id="{C6A6EA11-5A27-4D74-911F-5E31CFCD7FB3}"/>
              </a:ext>
            </a:extLst>
          </p:cNvPr>
          <p:cNvSpPr/>
          <p:nvPr/>
        </p:nvSpPr>
        <p:spPr>
          <a:xfrm>
            <a:off x="1524000" y="1135192"/>
            <a:ext cx="5715000" cy="5166177"/>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3399"/>
                </a:solidFill>
                <a:effectLst/>
                <a:uLnTx/>
                <a:uFillTx/>
                <a:latin typeface="Verdana"/>
                <a:ea typeface="+mn-ea"/>
                <a:cs typeface="+mn-cs"/>
              </a:rPr>
              <a:t>MEMBERSHIP IS FREE!</a:t>
            </a:r>
          </a:p>
        </p:txBody>
      </p:sp>
    </p:spTree>
    <p:extLst>
      <p:ext uri="{BB962C8B-B14F-4D97-AF65-F5344CB8AC3E}">
        <p14:creationId xmlns:p14="http://schemas.microsoft.com/office/powerpoint/2010/main" val="1122775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52407"/>
            <a:ext cx="8497478" cy="830997"/>
          </a:xfrm>
          <a:prstGeom prst="rect">
            <a:avLst/>
          </a:prstGeom>
          <a:noFill/>
          <a:effectLst>
            <a:innerShdw blurRad="127000" dist="88900" dir="3120000">
              <a:schemeClr val="bg2">
                <a:lumMod val="10000"/>
                <a:alpha val="50000"/>
              </a:schemeClr>
            </a:innerShdw>
          </a:effectLst>
          <a:scene3d>
            <a:camera prst="orthographicFront"/>
            <a:lightRig rig="soft" dir="t">
              <a:rot lat="0" lon="0" rev="10800000"/>
            </a:lightRig>
          </a:scene3d>
          <a:sp3d>
            <a:bevelT/>
          </a:sp3d>
        </p:spPr>
        <p:txBody>
          <a:bodyPr wrap="square" lIns="91440" tIns="45720" rIns="91440" bIns="45720">
            <a:spAutoFit/>
            <a:sp3d>
              <a:bevelT w="27940" h="12700"/>
              <a:contourClr>
                <a:srgbClr val="DDDDDD"/>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Garamond" panose="02020404030301010803" pitchFamily="18" charset="0"/>
                <a:ea typeface="+mn-ea"/>
                <a:cs typeface="Arial" panose="020B0604020202020204" pitchFamily="34" charset="0"/>
              </a:rPr>
              <a:t>Local Public Procurement Units</a:t>
            </a:r>
          </a:p>
        </p:txBody>
      </p:sp>
      <p:graphicFrame>
        <p:nvGraphicFramePr>
          <p:cNvPr id="2" name="Diagram 1">
            <a:extLst>
              <a:ext uri="{FF2B5EF4-FFF2-40B4-BE49-F238E27FC236}">
                <a16:creationId xmlns:a16="http://schemas.microsoft.com/office/drawing/2014/main" id="{31CD3FC5-7D50-41A4-9041-AA5FCAD97168}"/>
              </a:ext>
            </a:extLst>
          </p:cNvPr>
          <p:cNvGraphicFramePr/>
          <p:nvPr/>
        </p:nvGraphicFramePr>
        <p:xfrm>
          <a:off x="304800" y="1447800"/>
          <a:ext cx="8421278"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588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0963DC-D36D-49DA-99C8-046996085663}"/>
              </a:ext>
            </a:extLst>
          </p:cNvPr>
          <p:cNvPicPr>
            <a:picLocks noChangeAspect="1"/>
          </p:cNvPicPr>
          <p:nvPr/>
        </p:nvPicPr>
        <p:blipFill>
          <a:blip r:embed="rId3"/>
          <a:stretch>
            <a:fillRect/>
          </a:stretch>
        </p:blipFill>
        <p:spPr>
          <a:xfrm>
            <a:off x="4047367" y="3124200"/>
            <a:ext cx="4944233" cy="2971800"/>
          </a:xfrm>
          <a:prstGeom prst="rect">
            <a:avLst/>
          </a:prstGeom>
          <a:effectLst>
            <a:innerShdw blurRad="63500" dist="50800" dir="2700000">
              <a:prstClr val="black">
                <a:alpha val="50000"/>
              </a:prstClr>
            </a:innerShdw>
          </a:effectLst>
        </p:spPr>
      </p:pic>
      <p:sp>
        <p:nvSpPr>
          <p:cNvPr id="4" name="TextBox 3"/>
          <p:cNvSpPr txBox="1"/>
          <p:nvPr/>
        </p:nvSpPr>
        <p:spPr>
          <a:xfrm>
            <a:off x="457200" y="152407"/>
            <a:ext cx="8458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Arial" charset="0"/>
              </a:rPr>
              <a:t>COSTARS Data</a:t>
            </a:r>
          </a:p>
        </p:txBody>
      </p:sp>
      <p:graphicFrame>
        <p:nvGraphicFramePr>
          <p:cNvPr id="5" name="Chart 4">
            <a:extLst>
              <a:ext uri="{FF2B5EF4-FFF2-40B4-BE49-F238E27FC236}">
                <a16:creationId xmlns:a16="http://schemas.microsoft.com/office/drawing/2014/main" id="{949215BA-83A9-4F5E-8595-B9BE2C437D9D}"/>
              </a:ext>
            </a:extLst>
          </p:cNvPr>
          <p:cNvGraphicFramePr/>
          <p:nvPr/>
        </p:nvGraphicFramePr>
        <p:xfrm>
          <a:off x="132346" y="1371600"/>
          <a:ext cx="4820654" cy="2971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369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8229600" cy="879764"/>
          </a:xfrm>
        </p:spPr>
        <p:txBody>
          <a:bodyPr>
            <a:noAutofit/>
          </a:bodyPr>
          <a:lstStyle/>
          <a:p>
            <a:pPr eaLnBrk="1" hangingPunct="1"/>
            <a:r>
              <a:rPr lang="en-US" altLang="en-US" sz="4400" dirty="0">
                <a:latin typeface="Garamond" panose="02020404030301010803" pitchFamily="18" charset="0"/>
                <a:ea typeface="Verdana" panose="020B0604030504040204" pitchFamily="34" charset="0"/>
                <a:cs typeface="Verdana" panose="020B0604030504040204" pitchFamily="34" charset="0"/>
              </a:rPr>
              <a:t>COSTARS Contracts</a:t>
            </a:r>
          </a:p>
        </p:txBody>
      </p:sp>
      <p:grpSp>
        <p:nvGrpSpPr>
          <p:cNvPr id="4" name="Group 3"/>
          <p:cNvGrpSpPr/>
          <p:nvPr/>
        </p:nvGrpSpPr>
        <p:grpSpPr>
          <a:xfrm>
            <a:off x="256591" y="1884812"/>
            <a:ext cx="8430209" cy="3562523"/>
            <a:chOff x="257182" y="2141669"/>
            <a:chExt cx="7818120" cy="3017794"/>
          </a:xfrm>
          <a:solidFill>
            <a:schemeClr val="bg2">
              <a:lumMod val="40000"/>
              <a:lumOff val="60000"/>
            </a:schemeClr>
          </a:solidFill>
          <a:scene3d>
            <a:camera prst="orthographicFront"/>
            <a:lightRig rig="freezing" dir="t">
              <a:rot lat="0" lon="0" rev="4200000"/>
            </a:lightRig>
          </a:scene3d>
        </p:grpSpPr>
        <p:sp>
          <p:nvSpPr>
            <p:cNvPr id="5" name="Chevron 4"/>
            <p:cNvSpPr/>
            <p:nvPr/>
          </p:nvSpPr>
          <p:spPr>
            <a:xfrm>
              <a:off x="257182" y="2141669"/>
              <a:ext cx="7818120" cy="3017794"/>
            </a:xfrm>
            <a:prstGeom prst="chevron">
              <a:avLst>
                <a:gd name="adj" fmla="val 40000"/>
              </a:avLst>
            </a:prstGeom>
            <a:gradFill>
              <a:gsLst>
                <a:gs pos="0">
                  <a:schemeClr val="bg1"/>
                </a:gs>
                <a:gs pos="97000">
                  <a:schemeClr val="bg1"/>
                </a:gs>
                <a:gs pos="26000">
                  <a:srgbClr val="2E3468"/>
                </a:gs>
              </a:gsLst>
              <a:lin ang="21594000" scaled="0"/>
            </a:gradFill>
            <a:sp3d extrusionH="82550" contourW="44450" prstMaterial="softEdge">
              <a:bevelT w="101600" h="114300"/>
              <a:bevelB w="107950" h="31750"/>
              <a:extrusionClr>
                <a:schemeClr val="bg1"/>
              </a:extrusionClr>
              <a:contourClr>
                <a:schemeClr val="bg1"/>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5"/>
            <p:cNvSpPr/>
            <p:nvPr/>
          </p:nvSpPr>
          <p:spPr>
            <a:xfrm>
              <a:off x="1283264" y="2318045"/>
              <a:ext cx="6247108" cy="2646493"/>
            </a:xfrm>
            <a:custGeom>
              <a:avLst/>
              <a:gdLst>
                <a:gd name="connsiteX0" fmla="*/ 0 w 6601968"/>
                <a:gd name="connsiteY0" fmla="*/ 301779 h 3017794"/>
                <a:gd name="connsiteX1" fmla="*/ 301779 w 6601968"/>
                <a:gd name="connsiteY1" fmla="*/ 0 h 3017794"/>
                <a:gd name="connsiteX2" fmla="*/ 6300189 w 6601968"/>
                <a:gd name="connsiteY2" fmla="*/ 0 h 3017794"/>
                <a:gd name="connsiteX3" fmla="*/ 6601968 w 6601968"/>
                <a:gd name="connsiteY3" fmla="*/ 301779 h 3017794"/>
                <a:gd name="connsiteX4" fmla="*/ 6601968 w 6601968"/>
                <a:gd name="connsiteY4" fmla="*/ 2716015 h 3017794"/>
                <a:gd name="connsiteX5" fmla="*/ 6300189 w 6601968"/>
                <a:gd name="connsiteY5" fmla="*/ 3017794 h 3017794"/>
                <a:gd name="connsiteX6" fmla="*/ 301779 w 6601968"/>
                <a:gd name="connsiteY6" fmla="*/ 3017794 h 3017794"/>
                <a:gd name="connsiteX7" fmla="*/ 0 w 6601968"/>
                <a:gd name="connsiteY7" fmla="*/ 2716015 h 3017794"/>
                <a:gd name="connsiteX8" fmla="*/ 0 w 6601968"/>
                <a:gd name="connsiteY8" fmla="*/ 301779 h 301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1968" h="3017794">
                  <a:moveTo>
                    <a:pt x="0" y="301779"/>
                  </a:moveTo>
                  <a:cubicBezTo>
                    <a:pt x="0" y="135111"/>
                    <a:pt x="135111" y="0"/>
                    <a:pt x="301779" y="0"/>
                  </a:cubicBezTo>
                  <a:lnTo>
                    <a:pt x="6300189" y="0"/>
                  </a:lnTo>
                  <a:cubicBezTo>
                    <a:pt x="6466857" y="0"/>
                    <a:pt x="6601968" y="135111"/>
                    <a:pt x="6601968" y="301779"/>
                  </a:cubicBezTo>
                  <a:lnTo>
                    <a:pt x="6601968" y="2716015"/>
                  </a:lnTo>
                  <a:cubicBezTo>
                    <a:pt x="6601968" y="2882683"/>
                    <a:pt x="6466857" y="3017794"/>
                    <a:pt x="6300189" y="3017794"/>
                  </a:cubicBezTo>
                  <a:lnTo>
                    <a:pt x="301779" y="3017794"/>
                  </a:lnTo>
                  <a:cubicBezTo>
                    <a:pt x="135111" y="3017794"/>
                    <a:pt x="0" y="2882683"/>
                    <a:pt x="0" y="2716015"/>
                  </a:cubicBezTo>
                  <a:lnTo>
                    <a:pt x="0" y="301779"/>
                  </a:lnTo>
                  <a:close/>
                </a:path>
              </a:pathLst>
            </a:custGeom>
            <a:solidFill>
              <a:srgbClr val="010441"/>
            </a:solidFill>
            <a:sp3d extrusionH="76200" contourW="12700" prstMaterial="softEdge">
              <a:bevelT w="38100" h="101600"/>
              <a:bevelB h="38100"/>
              <a:extrusionClr>
                <a:schemeClr val="tx1"/>
              </a:extrusionClr>
              <a:contourClr>
                <a:schemeClr val="bg2">
                  <a:lumMod val="20000"/>
                  <a:lumOff val="80000"/>
                </a:schemeClr>
              </a:contourClr>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1964" tIns="251964" rIns="251964" bIns="251964" numCol="1" spcCol="1270" anchor="t" anchorCtr="0">
              <a:noAutofit/>
            </a:bodyPr>
            <a:lstStyle/>
            <a:p>
              <a:pPr marL="285750" marR="0" lvl="0" indent="-285750" algn="l" defTabSz="1022350" rtl="0" eaLnBrk="1" fontAlgn="base" latinLnBrk="0" hangingPunct="1">
                <a:lnSpc>
                  <a:spcPct val="9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Verdana"/>
                  <a:ea typeface="+mn-ea"/>
                  <a:cs typeface="+mn-cs"/>
                </a:rPr>
                <a:t>Developed when a statewide contract supplier base is reduced by more than 50 percent.</a:t>
              </a:r>
              <a:endParaRPr kumimoji="0" lang="en-US" sz="1200" b="0" i="0" u="none" strike="noStrike" kern="1200" cap="none" spc="0" normalizeH="0" baseline="0" noProof="0" dirty="0">
                <a:ln>
                  <a:noFill/>
                </a:ln>
                <a:solidFill>
                  <a:srgbClr val="FFFFFF"/>
                </a:solidFill>
                <a:effectLst/>
                <a:uLnTx/>
                <a:uFillTx/>
                <a:latin typeface="Verdana"/>
                <a:ea typeface="+mn-ea"/>
                <a:cs typeface="+mn-cs"/>
              </a:endParaRPr>
            </a:p>
            <a:p>
              <a:pPr marL="285750" marR="0" lvl="0" indent="-285750" algn="l" defTabSz="1022350" rtl="0" eaLnBrk="1" fontAlgn="base" latinLnBrk="0" hangingPunct="1">
                <a:lnSpc>
                  <a:spcPct val="90000"/>
                </a:lnSpc>
                <a:spcBef>
                  <a:spcPts val="60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Verdana"/>
                <a:ea typeface="+mn-ea"/>
                <a:cs typeface="+mn-cs"/>
              </a:endParaRPr>
            </a:p>
            <a:p>
              <a:pPr marL="285750" marR="0" lvl="1" indent="-285750" algn="l" defTabSz="800100" rtl="0" eaLnBrk="1" fontAlgn="base" latinLnBrk="0" hangingPunct="1">
                <a:lnSpc>
                  <a:spcPct val="9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Verdana"/>
                  <a:ea typeface="+mn-ea"/>
                  <a:cs typeface="+mn-cs"/>
                </a:rPr>
                <a:t>Created exclusively for use by LPPUs, based upon perceived need.</a:t>
              </a:r>
              <a:endParaRPr kumimoji="0" lang="en-US" sz="1200" b="0" i="0" u="none" strike="noStrike" kern="1200" cap="none" spc="0" normalizeH="0" baseline="0" noProof="0" dirty="0">
                <a:ln>
                  <a:noFill/>
                </a:ln>
                <a:solidFill>
                  <a:srgbClr val="FFFFFF"/>
                </a:solidFill>
                <a:effectLst/>
                <a:uLnTx/>
                <a:uFillTx/>
                <a:latin typeface="Verdana"/>
                <a:ea typeface="+mn-ea"/>
                <a:cs typeface="+mn-cs"/>
              </a:endParaRPr>
            </a:p>
            <a:p>
              <a:pPr marL="285750" marR="0" lvl="1" indent="-285750" algn="l" defTabSz="800100" rtl="0" eaLnBrk="1" fontAlgn="base" latinLnBrk="0" hangingPunct="1">
                <a:lnSpc>
                  <a:spcPct val="90000"/>
                </a:lnSpc>
                <a:spcBef>
                  <a:spcPts val="60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Verdana"/>
                <a:ea typeface="+mn-ea"/>
                <a:cs typeface="+mn-cs"/>
              </a:endParaRPr>
            </a:p>
            <a:p>
              <a:pPr marL="285750" marR="0" lvl="1" indent="-285750" algn="l" defTabSz="800100" rtl="0" eaLnBrk="1" fontAlgn="base" latinLnBrk="0" hangingPunct="1">
                <a:lnSpc>
                  <a:spcPct val="9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Verdana"/>
                  <a:ea typeface="+mn-ea"/>
                  <a:cs typeface="+mn-cs"/>
                </a:rPr>
                <a:t>Awarded to all “responsive and responsible” bidders.</a:t>
              </a:r>
            </a:p>
            <a:p>
              <a:pPr marL="171450" marR="0" lvl="1" indent="-171450" algn="l" defTabSz="800100" rtl="0" eaLnBrk="1" fontAlgn="base" latinLnBrk="0" hangingPunct="1">
                <a:lnSpc>
                  <a:spcPct val="90000"/>
                </a:lnSpc>
                <a:spcBef>
                  <a:spcPct val="0"/>
                </a:spcBef>
                <a:spcAft>
                  <a:spcPct val="15000"/>
                </a:spcAft>
                <a:buClrTx/>
                <a:buSzTx/>
                <a:buFontTx/>
                <a:buChar char="••"/>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Verdana"/>
                <a:ea typeface="+mn-ea"/>
                <a:cs typeface="+mn-cs"/>
              </a:endParaRPr>
            </a:p>
            <a:p>
              <a:pPr marL="0" marR="0" lvl="1" indent="0" algn="l" defTabSz="800100" rtl="0" eaLnBrk="1" fontAlgn="base"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Verdana"/>
                <a:ea typeface="+mn-ea"/>
                <a:cs typeface="+mn-cs"/>
              </a:endParaRPr>
            </a:p>
          </p:txBody>
        </p:sp>
      </p:grpSp>
    </p:spTree>
    <p:extLst>
      <p:ext uri="{BB962C8B-B14F-4D97-AF65-F5344CB8AC3E}">
        <p14:creationId xmlns:p14="http://schemas.microsoft.com/office/powerpoint/2010/main" val="39466081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04800"/>
            <a:ext cx="8077200" cy="533400"/>
          </a:xfrm>
        </p:spPr>
        <p:txBody>
          <a:bodyPr/>
          <a:lstStyle/>
          <a:p>
            <a:pPr eaLnBrk="1" hangingPunct="1"/>
            <a:r>
              <a:rPr lang="en-US" altLang="en-US" dirty="0"/>
              <a:t>COSTARS Contracts</a:t>
            </a:r>
          </a:p>
        </p:txBody>
      </p:sp>
      <p:sp>
        <p:nvSpPr>
          <p:cNvPr id="12291" name="Content Placeholder 2"/>
          <p:cNvSpPr>
            <a:spLocks noGrp="1"/>
          </p:cNvSpPr>
          <p:nvPr>
            <p:ph idx="1"/>
          </p:nvPr>
        </p:nvSpPr>
        <p:spPr>
          <a:xfrm>
            <a:off x="304800" y="1600200"/>
            <a:ext cx="6019800" cy="4525963"/>
          </a:xfrm>
        </p:spPr>
        <p:txBody>
          <a:bodyPr/>
          <a:lstStyle/>
          <a:p>
            <a:pPr marL="0" indent="0" algn="ctr" eaLnBrk="1" hangingPunct="1">
              <a:buFontTx/>
              <a:buNone/>
            </a:pPr>
            <a:endParaRPr lang="en-US" altLang="en-US" sz="3600" dirty="0"/>
          </a:p>
          <a:p>
            <a:pPr marL="0" indent="0" algn="ctr" eaLnBrk="1" hangingPunct="1">
              <a:buFontTx/>
              <a:buNone/>
            </a:pPr>
            <a:r>
              <a:rPr lang="en-US" altLang="en-US" sz="2800" dirty="0"/>
              <a:t>      </a:t>
            </a:r>
          </a:p>
          <a:p>
            <a:pPr marL="0" indent="0" algn="ctr" eaLnBrk="1" hangingPunct="1">
              <a:buFontTx/>
              <a:buNone/>
            </a:pPr>
            <a:endParaRPr lang="en-US" altLang="en-US" sz="2800" dirty="0"/>
          </a:p>
          <a:p>
            <a:pPr marL="0" indent="0" algn="ctr" eaLnBrk="1" hangingPunct="1">
              <a:buFontTx/>
              <a:buNone/>
            </a:pPr>
            <a:r>
              <a:rPr lang="en-US" altLang="en-US" sz="2800" dirty="0"/>
              <a:t>Exclusive Contracts</a:t>
            </a:r>
          </a:p>
          <a:p>
            <a:pPr marL="0" indent="0" algn="ctr" eaLnBrk="1" hangingPunct="1">
              <a:buFontTx/>
              <a:buNone/>
            </a:pPr>
            <a:endParaRPr lang="en-US" altLang="en-US" sz="2400" dirty="0"/>
          </a:p>
          <a:p>
            <a:pPr marL="0" indent="0" algn="ctr" eaLnBrk="1" hangingPunct="1">
              <a:buFontTx/>
              <a:buNone/>
            </a:pPr>
            <a:r>
              <a:rPr lang="en-US" altLang="en-US" sz="2400" dirty="0"/>
              <a:t>From Copiers to Municipal Work Vehicles</a:t>
            </a:r>
          </a:p>
          <a:p>
            <a:pPr marL="0" indent="0" eaLnBrk="1" hangingPunct="1">
              <a:buFontTx/>
              <a:buNone/>
            </a:pPr>
            <a:r>
              <a:rPr lang="en-US" altLang="en-US" dirty="0"/>
              <a:t>	</a:t>
            </a:r>
          </a:p>
        </p:txBody>
      </p:sp>
      <p:sp>
        <p:nvSpPr>
          <p:cNvPr id="2" name="Rectangle 1"/>
          <p:cNvSpPr/>
          <p:nvPr/>
        </p:nvSpPr>
        <p:spPr>
          <a:xfrm>
            <a:off x="2133600" y="1600200"/>
            <a:ext cx="20574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9600" b="1" cap="none" spc="0" dirty="0">
                <a:ln w="11430"/>
                <a:solidFill>
                  <a:srgbClr val="010441"/>
                </a:solidFill>
                <a:effectLst>
                  <a:outerShdw blurRad="50800" dist="39000" dir="5460000" algn="tl">
                    <a:srgbClr val="000000">
                      <a:alpha val="38000"/>
                    </a:srgbClr>
                  </a:outerShdw>
                </a:effectLst>
                <a:latin typeface="+mn-lt"/>
              </a:rPr>
              <a:t>36</a:t>
            </a:r>
            <a:r>
              <a:rPr lang="en-US" altLang="en-US" sz="9600" b="1" cap="none" spc="0" dirty="0">
                <a:ln w="11430"/>
                <a:solidFill>
                  <a:srgbClr val="010441"/>
                </a:solidFill>
                <a:effectLst>
                  <a:outerShdw blurRad="50800" dist="39000" dir="5460000" algn="tl">
                    <a:srgbClr val="000000">
                      <a:alpha val="38000"/>
                    </a:srgbClr>
                  </a:outerShdw>
                </a:effectLst>
              </a:rPr>
              <a:t> </a:t>
            </a:r>
            <a:endParaRPr lang="en-US" sz="9600" b="1" cap="none" spc="0" dirty="0">
              <a:ln w="11430"/>
              <a:solidFill>
                <a:srgbClr val="010441"/>
              </a:solidFill>
              <a:effectLst>
                <a:outerShdw blurRad="50800" dist="39000" dir="5460000" algn="tl">
                  <a:srgbClr val="000000">
                    <a:alpha val="38000"/>
                  </a:srgbClr>
                </a:outerShdw>
              </a:effectLst>
            </a:endParaRPr>
          </a:p>
        </p:txBody>
      </p:sp>
      <p:pic>
        <p:nvPicPr>
          <p:cNvPr id="6" name="Picture 5">
            <a:extLst>
              <a:ext uri="{FF2B5EF4-FFF2-40B4-BE49-F238E27FC236}">
                <a16:creationId xmlns:a16="http://schemas.microsoft.com/office/drawing/2014/main" id="{9960F0C4-73B0-463B-850E-E9B997612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9326" y="1600200"/>
            <a:ext cx="2644149" cy="4191000"/>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165074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dirty="0"/>
              <a:t>COSTARS Contracts</a:t>
            </a:r>
          </a:p>
        </p:txBody>
      </p:sp>
      <p:sp>
        <p:nvSpPr>
          <p:cNvPr id="2" name="Rectangle 1"/>
          <p:cNvSpPr/>
          <p:nvPr/>
        </p:nvSpPr>
        <p:spPr>
          <a:xfrm>
            <a:off x="2657475" y="1678723"/>
            <a:ext cx="2895600" cy="4093428"/>
          </a:xfrm>
          <a:prstGeom prst="rect">
            <a:avLst/>
          </a:prstGeom>
        </p:spPr>
        <p:txBody>
          <a:bodyPr wrap="square">
            <a:spAutoFit/>
          </a:bodyPr>
          <a:lstStyle/>
          <a:p>
            <a:pPr marL="284163" indent="-284163">
              <a:buFont typeface="Arial" panose="020B0604020202020204" pitchFamily="34" charset="0"/>
              <a:buChar char="•"/>
              <a:defRPr/>
            </a:pPr>
            <a:r>
              <a:rPr lang="en-US" sz="2000" dirty="0">
                <a:latin typeface="+mn-lt"/>
                <a:cs typeface="+mn-cs"/>
              </a:rPr>
              <a:t>4x2 Utility Vehicles</a:t>
            </a:r>
          </a:p>
          <a:p>
            <a:pPr marL="284163" indent="-284163">
              <a:buFont typeface="Arial" panose="020B0604020202020204" pitchFamily="34" charset="0"/>
              <a:buChar char="•"/>
              <a:defRPr/>
            </a:pPr>
            <a:r>
              <a:rPr lang="en-US" sz="2000" dirty="0">
                <a:latin typeface="+mn-lt"/>
                <a:cs typeface="+mn-cs"/>
              </a:rPr>
              <a:t>Air Compressors and Generators (truck mounted)</a:t>
            </a:r>
          </a:p>
          <a:p>
            <a:pPr marL="284163" indent="-284163">
              <a:buFont typeface="Arial" panose="020B0604020202020204" pitchFamily="34" charset="0"/>
              <a:buChar char="•"/>
              <a:defRPr/>
            </a:pPr>
            <a:r>
              <a:rPr lang="en-US" sz="2000" dirty="0">
                <a:latin typeface="+mn-lt"/>
                <a:cs typeface="+mn-cs"/>
              </a:rPr>
              <a:t>Alternate Fuel Conversions</a:t>
            </a:r>
          </a:p>
          <a:p>
            <a:pPr marL="284163" indent="-284163">
              <a:buFont typeface="Arial" panose="020B0604020202020204" pitchFamily="34" charset="0"/>
              <a:buChar char="•"/>
              <a:defRPr/>
            </a:pPr>
            <a:r>
              <a:rPr lang="en-US" sz="2000" dirty="0">
                <a:latin typeface="+mn-lt"/>
                <a:cs typeface="+mn-cs"/>
              </a:rPr>
              <a:t>Alternate Fuel Vehicles</a:t>
            </a:r>
          </a:p>
          <a:p>
            <a:pPr marL="284163" indent="-284163">
              <a:buFont typeface="Arial" panose="020B0604020202020204" pitchFamily="34" charset="0"/>
              <a:buChar char="•"/>
              <a:defRPr/>
            </a:pPr>
            <a:r>
              <a:rPr lang="en-US" sz="2000" dirty="0">
                <a:latin typeface="+mn-lt"/>
                <a:cs typeface="+mn-cs"/>
              </a:rPr>
              <a:t>Body Uplifts</a:t>
            </a:r>
          </a:p>
          <a:p>
            <a:pPr marL="284163" indent="-284163">
              <a:buFont typeface="Arial" panose="020B0604020202020204" pitchFamily="34" charset="0"/>
              <a:buChar char="•"/>
              <a:defRPr/>
            </a:pPr>
            <a:r>
              <a:rPr lang="en-US" sz="2000" dirty="0">
                <a:latin typeface="+mn-lt"/>
                <a:cs typeface="+mn-cs"/>
              </a:rPr>
              <a:t>Bucket Trucks</a:t>
            </a:r>
          </a:p>
          <a:p>
            <a:pPr marL="284163" indent="-284163">
              <a:buFont typeface="Arial" panose="020B0604020202020204" pitchFamily="34" charset="0"/>
              <a:buChar char="•"/>
              <a:defRPr/>
            </a:pPr>
            <a:r>
              <a:rPr lang="en-US" sz="2000" dirty="0">
                <a:latin typeface="+mn-lt"/>
                <a:cs typeface="+mn-cs"/>
              </a:rPr>
              <a:t>Cab and Chassis</a:t>
            </a:r>
          </a:p>
          <a:p>
            <a:pPr marL="284163" indent="-284163">
              <a:buFont typeface="Arial" panose="020B0604020202020204" pitchFamily="34" charset="0"/>
              <a:buChar char="•"/>
              <a:defRPr/>
            </a:pPr>
            <a:r>
              <a:rPr lang="en-US" sz="2000" dirty="0">
                <a:latin typeface="+mn-lt"/>
                <a:cs typeface="+mn-cs"/>
              </a:rPr>
              <a:t>Cranes (truck mounted)</a:t>
            </a:r>
          </a:p>
        </p:txBody>
      </p:sp>
      <p:sp>
        <p:nvSpPr>
          <p:cNvPr id="3" name="Rectangle 2"/>
          <p:cNvSpPr/>
          <p:nvPr/>
        </p:nvSpPr>
        <p:spPr>
          <a:xfrm>
            <a:off x="5867400" y="1709621"/>
            <a:ext cx="3124200" cy="3970318"/>
          </a:xfrm>
          <a:prstGeom prst="rect">
            <a:avLst/>
          </a:prstGeom>
        </p:spPr>
        <p:txBody>
          <a:bodyPr wrap="square">
            <a:spAutoFit/>
          </a:bodyPr>
          <a:lstStyle/>
          <a:p>
            <a:pPr marL="284163" indent="-284163">
              <a:lnSpc>
                <a:spcPct val="80000"/>
              </a:lnSpc>
              <a:spcBef>
                <a:spcPct val="20000"/>
              </a:spcBef>
              <a:buFont typeface="Arial" panose="020B0604020202020204" pitchFamily="34" charset="0"/>
              <a:buChar char="•"/>
              <a:defRPr/>
            </a:pPr>
            <a:r>
              <a:rPr lang="en-US" sz="2000" dirty="0"/>
              <a:t>Lifts – Vehicle, Mobile</a:t>
            </a:r>
          </a:p>
          <a:p>
            <a:pPr marL="284163" indent="-284163">
              <a:lnSpc>
                <a:spcPct val="80000"/>
              </a:lnSpc>
              <a:spcBef>
                <a:spcPct val="20000"/>
              </a:spcBef>
              <a:buFont typeface="Arial" panose="020B0604020202020204" pitchFamily="34" charset="0"/>
              <a:buChar char="•"/>
              <a:defRPr/>
            </a:pPr>
            <a:r>
              <a:rPr lang="en-US" sz="2000" kern="0" dirty="0">
                <a:latin typeface="+mn-lt"/>
                <a:cs typeface="+mn-cs"/>
              </a:rPr>
              <a:t>Liftgates</a:t>
            </a:r>
          </a:p>
          <a:p>
            <a:pPr marL="284163" indent="-284163">
              <a:lnSpc>
                <a:spcPct val="80000"/>
              </a:lnSpc>
              <a:spcBef>
                <a:spcPct val="20000"/>
              </a:spcBef>
              <a:buFont typeface="Arial" panose="020B0604020202020204" pitchFamily="34" charset="0"/>
              <a:buChar char="•"/>
              <a:defRPr/>
            </a:pPr>
            <a:r>
              <a:rPr lang="en-US" sz="2000" kern="0" dirty="0">
                <a:latin typeface="+mn-lt"/>
                <a:cs typeface="+mn-cs"/>
              </a:rPr>
              <a:t>Liquid Winter Maintenance Systems (truck mounted)</a:t>
            </a:r>
          </a:p>
          <a:p>
            <a:pPr marL="284163" indent="-284163">
              <a:lnSpc>
                <a:spcPct val="80000"/>
              </a:lnSpc>
              <a:spcBef>
                <a:spcPct val="20000"/>
              </a:spcBef>
              <a:buFont typeface="Arial" panose="020B0604020202020204" pitchFamily="34" charset="0"/>
              <a:buChar char="•"/>
              <a:defRPr/>
            </a:pPr>
            <a:r>
              <a:rPr lang="en-US" sz="2000" kern="0" dirty="0">
                <a:latin typeface="+mn-lt"/>
                <a:cs typeface="+mn-cs"/>
              </a:rPr>
              <a:t>Pickup Trucks and </a:t>
            </a:r>
            <a:br>
              <a:rPr lang="en-US" sz="2000" kern="0" dirty="0">
                <a:latin typeface="+mn-lt"/>
                <a:cs typeface="+mn-cs"/>
              </a:rPr>
            </a:br>
            <a:r>
              <a:rPr lang="en-US" sz="2000" kern="0" dirty="0">
                <a:latin typeface="+mn-lt"/>
                <a:cs typeface="+mn-cs"/>
              </a:rPr>
              <a:t>Cargo Vans</a:t>
            </a:r>
          </a:p>
          <a:p>
            <a:pPr marL="284163" indent="-284163">
              <a:lnSpc>
                <a:spcPct val="80000"/>
              </a:lnSpc>
              <a:spcBef>
                <a:spcPct val="20000"/>
              </a:spcBef>
              <a:buFont typeface="Arial" panose="020B0604020202020204" pitchFamily="34" charset="0"/>
              <a:buChar char="•"/>
              <a:defRPr/>
            </a:pPr>
            <a:r>
              <a:rPr lang="en-US" sz="2000" kern="0" dirty="0">
                <a:latin typeface="+mn-lt"/>
                <a:cs typeface="+mn-cs"/>
              </a:rPr>
              <a:t>Recycling Trucks</a:t>
            </a:r>
          </a:p>
          <a:p>
            <a:pPr marL="284163" indent="-284163">
              <a:lnSpc>
                <a:spcPct val="80000"/>
              </a:lnSpc>
              <a:spcBef>
                <a:spcPct val="20000"/>
              </a:spcBef>
              <a:buFont typeface="Arial" panose="020B0604020202020204" pitchFamily="34" charset="0"/>
              <a:buChar char="•"/>
              <a:defRPr/>
            </a:pPr>
            <a:r>
              <a:rPr lang="en-US" sz="2000" kern="0" dirty="0">
                <a:latin typeface="+mn-lt"/>
                <a:cs typeface="+mn-cs"/>
              </a:rPr>
              <a:t>Salt/Sand Spreaders (truck mounted)</a:t>
            </a:r>
          </a:p>
          <a:p>
            <a:pPr marL="284163" indent="-284163">
              <a:lnSpc>
                <a:spcPct val="80000"/>
              </a:lnSpc>
              <a:spcBef>
                <a:spcPct val="20000"/>
              </a:spcBef>
              <a:buFont typeface="Arial" panose="020B0604020202020204" pitchFamily="34" charset="0"/>
              <a:buChar char="•"/>
              <a:defRPr/>
            </a:pPr>
            <a:r>
              <a:rPr lang="en-US" sz="2000" kern="0" dirty="0">
                <a:latin typeface="+mn-lt"/>
                <a:cs typeface="+mn-cs"/>
              </a:rPr>
              <a:t>Snowplows (truck mounted)</a:t>
            </a:r>
          </a:p>
          <a:p>
            <a:pPr marL="284163" indent="-284163">
              <a:lnSpc>
                <a:spcPct val="80000"/>
              </a:lnSpc>
              <a:spcBef>
                <a:spcPct val="20000"/>
              </a:spcBef>
              <a:buFont typeface="Arial" panose="020B0604020202020204" pitchFamily="34" charset="0"/>
              <a:buChar char="•"/>
              <a:defRPr/>
            </a:pPr>
            <a:r>
              <a:rPr lang="en-US" sz="2000" b="1" kern="0" dirty="0">
                <a:latin typeface="+mn-lt"/>
                <a:cs typeface="+mn-cs"/>
              </a:rPr>
              <a:t>And more….</a:t>
            </a:r>
          </a:p>
        </p:txBody>
      </p:sp>
      <p:sp>
        <p:nvSpPr>
          <p:cNvPr id="6" name="Content Placeholder 2"/>
          <p:cNvSpPr txBox="1">
            <a:spLocks/>
          </p:cNvSpPr>
          <p:nvPr/>
        </p:nvSpPr>
        <p:spPr bwMode="auto">
          <a:xfrm>
            <a:off x="152401" y="1428751"/>
            <a:ext cx="2505074" cy="4343400"/>
          </a:xfrm>
          <a:prstGeom prst="rect">
            <a:avLst/>
          </a:prstGeom>
          <a:solidFill>
            <a:srgbClr val="001B68"/>
          </a:solidFill>
          <a:ln w="9525">
            <a:solidFill>
              <a:schemeClr val="tx1"/>
            </a:solidFill>
            <a:miter lim="800000"/>
            <a:headEnd/>
            <a:tailEnd/>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coolSlant"/>
            <a:bevelB w="82550" h="44450" prst="angle"/>
            <a:contourClr>
              <a:srgbClr val="FFFFFF"/>
            </a:contourClr>
          </a:sp3d>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3"/>
              </a:buBlip>
              <a:defRPr sz="2800">
                <a:solidFill>
                  <a:schemeClr val="tx1"/>
                </a:solidFill>
                <a:latin typeface="+mn-lt"/>
              </a:defRPr>
            </a:lvl2pPr>
            <a:lvl3pPr marL="1143000" indent="-228600" algn="l" rtl="0" eaLnBrk="0" fontAlgn="base" hangingPunct="0">
              <a:spcBef>
                <a:spcPct val="20000"/>
              </a:spcBef>
              <a:spcAft>
                <a:spcPct val="0"/>
              </a:spcAft>
              <a:buBlip>
                <a:blip r:embed="rId3"/>
              </a:buBlip>
              <a:defRPr sz="2400">
                <a:solidFill>
                  <a:schemeClr val="tx1"/>
                </a:solidFill>
                <a:latin typeface="+mn-lt"/>
              </a:defRPr>
            </a:lvl3pPr>
            <a:lvl4pPr marL="1600200" indent="-228600" algn="l" rtl="0" eaLnBrk="0" fontAlgn="base" hangingPunct="0">
              <a:spcBef>
                <a:spcPct val="20000"/>
              </a:spcBef>
              <a:spcAft>
                <a:spcPct val="0"/>
              </a:spcAft>
              <a:buBlip>
                <a:blip r:embed="rId3"/>
              </a:buBlip>
              <a:defRPr sz="2000">
                <a:solidFill>
                  <a:schemeClr val="tx1"/>
                </a:solidFill>
                <a:latin typeface="+mn-lt"/>
              </a:defRPr>
            </a:lvl4pPr>
            <a:lvl5pPr marL="2057400" indent="-228600" algn="l" rtl="0" eaLnBrk="0" fontAlgn="base" hangingPunct="0">
              <a:spcBef>
                <a:spcPct val="20000"/>
              </a:spcBef>
              <a:spcAft>
                <a:spcPct val="0"/>
              </a:spcAft>
              <a:buBlip>
                <a:blip r:embed="rId3"/>
              </a:buBlip>
              <a:defRPr sz="2000">
                <a:solidFill>
                  <a:schemeClr val="tx1"/>
                </a:solidFill>
                <a:latin typeface="+mn-lt"/>
              </a:defRPr>
            </a:lvl5pPr>
            <a:lvl6pPr marL="2514600" indent="-228600" algn="l" rtl="0" fontAlgn="base">
              <a:spcBef>
                <a:spcPct val="20000"/>
              </a:spcBef>
              <a:spcAft>
                <a:spcPct val="0"/>
              </a:spcAft>
              <a:buBlip>
                <a:blip r:embed="rId3"/>
              </a:buBlip>
              <a:defRPr sz="2000">
                <a:solidFill>
                  <a:schemeClr val="tx1"/>
                </a:solidFill>
                <a:latin typeface="+mn-lt"/>
              </a:defRPr>
            </a:lvl6pPr>
            <a:lvl7pPr marL="2971800" indent="-228600" algn="l" rtl="0" fontAlgn="base">
              <a:spcBef>
                <a:spcPct val="20000"/>
              </a:spcBef>
              <a:spcAft>
                <a:spcPct val="0"/>
              </a:spcAft>
              <a:buBlip>
                <a:blip r:embed="rId3"/>
              </a:buBlip>
              <a:defRPr sz="2000">
                <a:solidFill>
                  <a:schemeClr val="tx1"/>
                </a:solidFill>
                <a:latin typeface="+mn-lt"/>
              </a:defRPr>
            </a:lvl7pPr>
            <a:lvl8pPr marL="3429000" indent="-228600" algn="l" rtl="0" fontAlgn="base">
              <a:spcBef>
                <a:spcPct val="20000"/>
              </a:spcBef>
              <a:spcAft>
                <a:spcPct val="0"/>
              </a:spcAft>
              <a:buBlip>
                <a:blip r:embed="rId3"/>
              </a:buBlip>
              <a:defRPr sz="2000">
                <a:solidFill>
                  <a:schemeClr val="tx1"/>
                </a:solidFill>
                <a:latin typeface="+mn-lt"/>
              </a:defRPr>
            </a:lvl8pPr>
            <a:lvl9pPr marL="3886200" indent="-228600" algn="l" rtl="0" fontAlgn="base">
              <a:spcBef>
                <a:spcPct val="20000"/>
              </a:spcBef>
              <a:spcAft>
                <a:spcPct val="0"/>
              </a:spcAft>
              <a:buBlip>
                <a:blip r:embed="rId3"/>
              </a:buBlip>
              <a:defRPr sz="2000">
                <a:solidFill>
                  <a:schemeClr val="tx1"/>
                </a:solidFill>
                <a:latin typeface="+mn-lt"/>
              </a:defRPr>
            </a:lvl9pPr>
          </a:lstStyle>
          <a:p>
            <a:pPr marL="0" indent="0">
              <a:lnSpc>
                <a:spcPct val="80000"/>
              </a:lnSpc>
              <a:buFontTx/>
              <a:buNone/>
              <a:defRPr/>
            </a:pPr>
            <a:endParaRPr lang="en-US" sz="1000" b="1" kern="0" dirty="0">
              <a:solidFill>
                <a:schemeClr val="bg1"/>
              </a:solidFill>
              <a:latin typeface="+mj-lt"/>
            </a:endParaRPr>
          </a:p>
          <a:p>
            <a:pPr marL="0" indent="0">
              <a:lnSpc>
                <a:spcPct val="80000"/>
              </a:lnSpc>
              <a:buFontTx/>
              <a:buNone/>
              <a:defRPr/>
            </a:pPr>
            <a:r>
              <a:rPr lang="en-US" sz="2400" b="1" kern="0" dirty="0">
                <a:solidFill>
                  <a:schemeClr val="bg1"/>
                </a:solidFill>
                <a:latin typeface="+mj-lt"/>
              </a:rPr>
              <a:t>COSTARS-25</a:t>
            </a:r>
          </a:p>
          <a:p>
            <a:pPr marL="0" indent="0">
              <a:lnSpc>
                <a:spcPct val="80000"/>
              </a:lnSpc>
              <a:buFontTx/>
              <a:buNone/>
              <a:defRPr/>
            </a:pPr>
            <a:endParaRPr lang="en-US" sz="2400" b="1" kern="0" dirty="0">
              <a:latin typeface="+mj-lt"/>
            </a:endParaRPr>
          </a:p>
          <a:p>
            <a:pPr eaLnBrk="1" hangingPunct="1">
              <a:defRPr/>
            </a:pPr>
            <a:endParaRPr lang="en-US" altLang="en-US" kern="0" dirty="0"/>
          </a:p>
        </p:txBody>
      </p:sp>
      <p:sp>
        <p:nvSpPr>
          <p:cNvPr id="4" name="TextBox 3">
            <a:extLst>
              <a:ext uri="{FF2B5EF4-FFF2-40B4-BE49-F238E27FC236}">
                <a16:creationId xmlns:a16="http://schemas.microsoft.com/office/drawing/2014/main" id="{F444C395-F2E7-448D-9F46-52515CB56622}"/>
              </a:ext>
            </a:extLst>
          </p:cNvPr>
          <p:cNvSpPr txBox="1"/>
          <p:nvPr/>
        </p:nvSpPr>
        <p:spPr>
          <a:xfrm>
            <a:off x="228600" y="2209800"/>
            <a:ext cx="2057400" cy="830997"/>
          </a:xfrm>
          <a:prstGeom prst="rect">
            <a:avLst/>
          </a:prstGeom>
          <a:noFill/>
        </p:spPr>
        <p:txBody>
          <a:bodyPr wrap="square" rtlCol="0">
            <a:spAutoFit/>
          </a:bodyPr>
          <a:lstStyle/>
          <a:p>
            <a:pPr marL="0" indent="0">
              <a:lnSpc>
                <a:spcPct val="80000"/>
              </a:lnSpc>
              <a:buFontTx/>
              <a:buNone/>
              <a:defRPr/>
            </a:pPr>
            <a:r>
              <a:rPr lang="en-US" sz="2000" b="1" kern="0" dirty="0">
                <a:solidFill>
                  <a:schemeClr val="bg1"/>
                </a:solidFill>
                <a:latin typeface="+mn-lt"/>
              </a:rPr>
              <a:t>Municipal Work Vehicles</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8F5E1C-D50A-467F-A5BC-B5A910007A68}"/>
              </a:ext>
            </a:extLst>
          </p:cNvPr>
          <p:cNvSpPr>
            <a:spLocks noGrp="1"/>
          </p:cNvSpPr>
          <p:nvPr>
            <p:ph type="title"/>
          </p:nvPr>
        </p:nvSpPr>
        <p:spPr>
          <a:xfrm>
            <a:off x="457200" y="304800"/>
            <a:ext cx="8077200" cy="457200"/>
          </a:xfrm>
        </p:spPr>
        <p:txBody>
          <a:bodyPr/>
          <a:lstStyle/>
          <a:p>
            <a:pPr eaLnBrk="1" hangingPunct="1"/>
            <a:r>
              <a:rPr lang="en-US" altLang="en-US" dirty="0"/>
              <a:t>COSTARS Contracts</a:t>
            </a:r>
          </a:p>
        </p:txBody>
      </p:sp>
      <p:sp>
        <p:nvSpPr>
          <p:cNvPr id="5" name="Content Placeholder 2">
            <a:extLst>
              <a:ext uri="{FF2B5EF4-FFF2-40B4-BE49-F238E27FC236}">
                <a16:creationId xmlns:a16="http://schemas.microsoft.com/office/drawing/2014/main" id="{B8299626-4BBE-48FB-8820-9F93DE946CB6}"/>
              </a:ext>
            </a:extLst>
          </p:cNvPr>
          <p:cNvSpPr txBox="1">
            <a:spLocks/>
          </p:cNvSpPr>
          <p:nvPr/>
        </p:nvSpPr>
        <p:spPr bwMode="auto">
          <a:xfrm>
            <a:off x="152400" y="1447800"/>
            <a:ext cx="2362200" cy="4343400"/>
          </a:xfrm>
          <a:prstGeom prst="rect">
            <a:avLst/>
          </a:prstGeom>
          <a:solidFill>
            <a:srgbClr val="001B68"/>
          </a:solidFill>
          <a:ln w="9525">
            <a:solidFill>
              <a:schemeClr val="tx1"/>
            </a:solidFill>
            <a:miter lim="800000"/>
            <a:headEnd/>
            <a:tailEnd/>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coolSlant"/>
            <a:bevelB w="82550" h="44450" prst="angle"/>
            <a:contourClr>
              <a:srgbClr val="FFFFFF"/>
            </a:contourClr>
          </a:sp3d>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3"/>
              </a:buBlip>
              <a:defRPr sz="2800">
                <a:solidFill>
                  <a:schemeClr val="tx1"/>
                </a:solidFill>
                <a:latin typeface="+mn-lt"/>
              </a:defRPr>
            </a:lvl2pPr>
            <a:lvl3pPr marL="1143000" indent="-228600" algn="l" rtl="0" eaLnBrk="0" fontAlgn="base" hangingPunct="0">
              <a:spcBef>
                <a:spcPct val="20000"/>
              </a:spcBef>
              <a:spcAft>
                <a:spcPct val="0"/>
              </a:spcAft>
              <a:buBlip>
                <a:blip r:embed="rId3"/>
              </a:buBlip>
              <a:defRPr sz="2400">
                <a:solidFill>
                  <a:schemeClr val="tx1"/>
                </a:solidFill>
                <a:latin typeface="+mn-lt"/>
              </a:defRPr>
            </a:lvl3pPr>
            <a:lvl4pPr marL="1600200" indent="-228600" algn="l" rtl="0" eaLnBrk="0" fontAlgn="base" hangingPunct="0">
              <a:spcBef>
                <a:spcPct val="20000"/>
              </a:spcBef>
              <a:spcAft>
                <a:spcPct val="0"/>
              </a:spcAft>
              <a:buBlip>
                <a:blip r:embed="rId3"/>
              </a:buBlip>
              <a:defRPr sz="2000">
                <a:solidFill>
                  <a:schemeClr val="tx1"/>
                </a:solidFill>
                <a:latin typeface="+mn-lt"/>
              </a:defRPr>
            </a:lvl4pPr>
            <a:lvl5pPr marL="2057400" indent="-228600" algn="l" rtl="0" eaLnBrk="0" fontAlgn="base" hangingPunct="0">
              <a:spcBef>
                <a:spcPct val="20000"/>
              </a:spcBef>
              <a:spcAft>
                <a:spcPct val="0"/>
              </a:spcAft>
              <a:buBlip>
                <a:blip r:embed="rId3"/>
              </a:buBlip>
              <a:defRPr sz="2000">
                <a:solidFill>
                  <a:schemeClr val="tx1"/>
                </a:solidFill>
                <a:latin typeface="+mn-lt"/>
              </a:defRPr>
            </a:lvl5pPr>
            <a:lvl6pPr marL="2514600" indent="-228600" algn="l" rtl="0" fontAlgn="base">
              <a:spcBef>
                <a:spcPct val="20000"/>
              </a:spcBef>
              <a:spcAft>
                <a:spcPct val="0"/>
              </a:spcAft>
              <a:buBlip>
                <a:blip r:embed="rId3"/>
              </a:buBlip>
              <a:defRPr sz="2000">
                <a:solidFill>
                  <a:schemeClr val="tx1"/>
                </a:solidFill>
                <a:latin typeface="+mn-lt"/>
              </a:defRPr>
            </a:lvl6pPr>
            <a:lvl7pPr marL="2971800" indent="-228600" algn="l" rtl="0" fontAlgn="base">
              <a:spcBef>
                <a:spcPct val="20000"/>
              </a:spcBef>
              <a:spcAft>
                <a:spcPct val="0"/>
              </a:spcAft>
              <a:buBlip>
                <a:blip r:embed="rId3"/>
              </a:buBlip>
              <a:defRPr sz="2000">
                <a:solidFill>
                  <a:schemeClr val="tx1"/>
                </a:solidFill>
                <a:latin typeface="+mn-lt"/>
              </a:defRPr>
            </a:lvl7pPr>
            <a:lvl8pPr marL="3429000" indent="-228600" algn="l" rtl="0" fontAlgn="base">
              <a:spcBef>
                <a:spcPct val="20000"/>
              </a:spcBef>
              <a:spcAft>
                <a:spcPct val="0"/>
              </a:spcAft>
              <a:buBlip>
                <a:blip r:embed="rId3"/>
              </a:buBlip>
              <a:defRPr sz="2000">
                <a:solidFill>
                  <a:schemeClr val="tx1"/>
                </a:solidFill>
                <a:latin typeface="+mn-lt"/>
              </a:defRPr>
            </a:lvl8pPr>
            <a:lvl9pPr marL="3886200" indent="-228600" algn="l" rtl="0" fontAlgn="base">
              <a:spcBef>
                <a:spcPct val="20000"/>
              </a:spcBef>
              <a:spcAft>
                <a:spcPct val="0"/>
              </a:spcAft>
              <a:buBlip>
                <a:blip r:embed="rId3"/>
              </a:buBlip>
              <a:defRPr sz="2000">
                <a:solidFill>
                  <a:schemeClr val="tx1"/>
                </a:solidFill>
                <a:latin typeface="+mn-lt"/>
              </a:defRPr>
            </a:lvl9pPr>
          </a:lstStyle>
          <a:p>
            <a:pPr marL="0" indent="0">
              <a:lnSpc>
                <a:spcPct val="80000"/>
              </a:lnSpc>
              <a:buFontTx/>
              <a:buNone/>
              <a:defRPr/>
            </a:pPr>
            <a:endParaRPr lang="en-US" sz="1000" b="1" kern="0" dirty="0">
              <a:solidFill>
                <a:schemeClr val="bg1"/>
              </a:solidFill>
              <a:latin typeface="+mj-lt"/>
            </a:endParaRPr>
          </a:p>
          <a:p>
            <a:pPr marL="0" indent="0">
              <a:lnSpc>
                <a:spcPct val="80000"/>
              </a:lnSpc>
              <a:buFontTx/>
              <a:buNone/>
              <a:defRPr/>
            </a:pPr>
            <a:r>
              <a:rPr lang="en-US" sz="2400" b="1" kern="0" dirty="0">
                <a:solidFill>
                  <a:schemeClr val="bg1"/>
                </a:solidFill>
                <a:latin typeface="+mj-lt"/>
              </a:rPr>
              <a:t>COSTARS-38</a:t>
            </a:r>
          </a:p>
          <a:p>
            <a:pPr marL="0" indent="0" eaLnBrk="1" hangingPunct="1">
              <a:buNone/>
              <a:defRPr/>
            </a:pPr>
            <a:endParaRPr lang="en-US" altLang="en-US" kern="0" dirty="0"/>
          </a:p>
        </p:txBody>
      </p:sp>
      <p:sp>
        <p:nvSpPr>
          <p:cNvPr id="6" name="Rectangle 5">
            <a:extLst>
              <a:ext uri="{FF2B5EF4-FFF2-40B4-BE49-F238E27FC236}">
                <a16:creationId xmlns:a16="http://schemas.microsoft.com/office/drawing/2014/main" id="{C83B3DB3-611D-4CEA-AEE6-4D5BDFB68906}"/>
              </a:ext>
            </a:extLst>
          </p:cNvPr>
          <p:cNvSpPr/>
          <p:nvPr/>
        </p:nvSpPr>
        <p:spPr>
          <a:xfrm>
            <a:off x="228600" y="2286000"/>
            <a:ext cx="2209800" cy="2862322"/>
          </a:xfrm>
          <a:prstGeom prst="rect">
            <a:avLst/>
          </a:prstGeom>
        </p:spPr>
        <p:txBody>
          <a:bodyPr wrap="square">
            <a:spAutoFit/>
          </a:bodyPr>
          <a:lstStyle/>
          <a:p>
            <a:r>
              <a:rPr lang="en-US" sz="2000" b="1" dirty="0">
                <a:solidFill>
                  <a:schemeClr val="bg1"/>
                </a:solidFill>
                <a:latin typeface="+mn-lt"/>
              </a:rPr>
              <a:t>Heavy Equipment Rental</a:t>
            </a:r>
          </a:p>
          <a:p>
            <a:endParaRPr lang="en-US" sz="2000" b="1" dirty="0">
              <a:solidFill>
                <a:schemeClr val="bg1"/>
              </a:solidFill>
              <a:latin typeface="+mn-lt"/>
            </a:endParaRPr>
          </a:p>
          <a:p>
            <a:r>
              <a:rPr lang="en-US" sz="2000" b="1" dirty="0">
                <a:solidFill>
                  <a:schemeClr val="bg1"/>
                </a:solidFill>
                <a:latin typeface="+mn-lt"/>
              </a:rPr>
              <a:t>Short Term Rental Of </a:t>
            </a:r>
          </a:p>
          <a:p>
            <a:r>
              <a:rPr lang="en-US" sz="2000" b="1" dirty="0">
                <a:solidFill>
                  <a:schemeClr val="bg1"/>
                </a:solidFill>
                <a:latin typeface="+mn-lt"/>
              </a:rPr>
              <a:t>Equipment in the Following </a:t>
            </a:r>
          </a:p>
          <a:p>
            <a:r>
              <a:rPr lang="en-US" sz="2000" b="1" dirty="0">
                <a:solidFill>
                  <a:schemeClr val="bg1"/>
                </a:solidFill>
                <a:latin typeface="+mn-lt"/>
              </a:rPr>
              <a:t>Categories…</a:t>
            </a:r>
            <a:endParaRPr lang="en-US" sz="2000" dirty="0">
              <a:solidFill>
                <a:schemeClr val="bg1"/>
              </a:solidFill>
              <a:latin typeface="+mn-lt"/>
            </a:endParaRPr>
          </a:p>
        </p:txBody>
      </p:sp>
      <p:sp>
        <p:nvSpPr>
          <p:cNvPr id="7" name="TextBox 6">
            <a:extLst>
              <a:ext uri="{FF2B5EF4-FFF2-40B4-BE49-F238E27FC236}">
                <a16:creationId xmlns:a16="http://schemas.microsoft.com/office/drawing/2014/main" id="{890C5FF4-A992-49DD-BE4A-19B564B4458A}"/>
              </a:ext>
            </a:extLst>
          </p:cNvPr>
          <p:cNvSpPr txBox="1"/>
          <p:nvPr/>
        </p:nvSpPr>
        <p:spPr>
          <a:xfrm>
            <a:off x="2667000" y="1524000"/>
            <a:ext cx="63246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Aerial Equipment</a:t>
            </a:r>
          </a:p>
          <a:p>
            <a:pPr marL="285750" indent="-285750">
              <a:buFont typeface="Arial" panose="020B0604020202020204" pitchFamily="34" charset="0"/>
              <a:buChar char="•"/>
            </a:pPr>
            <a:r>
              <a:rPr lang="en-US" dirty="0">
                <a:latin typeface="+mn-lt"/>
              </a:rPr>
              <a:t>Air Equipment</a:t>
            </a:r>
          </a:p>
          <a:p>
            <a:pPr marL="285750" indent="-285750">
              <a:buFont typeface="Arial" panose="020B0604020202020204" pitchFamily="34" charset="0"/>
              <a:buChar char="•"/>
            </a:pPr>
            <a:r>
              <a:rPr lang="en-US" dirty="0">
                <a:latin typeface="+mn-lt"/>
              </a:rPr>
              <a:t>Compaction Equipment</a:t>
            </a:r>
          </a:p>
          <a:p>
            <a:pPr marL="285750" indent="-285750">
              <a:buFont typeface="Arial" panose="020B0604020202020204" pitchFamily="34" charset="0"/>
              <a:buChar char="•"/>
            </a:pPr>
            <a:r>
              <a:rPr lang="en-US" dirty="0">
                <a:latin typeface="+mn-lt"/>
              </a:rPr>
              <a:t>Concrete Equipment</a:t>
            </a:r>
          </a:p>
          <a:p>
            <a:pPr marL="285750" indent="-285750">
              <a:buFont typeface="Arial" panose="020B0604020202020204" pitchFamily="34" charset="0"/>
              <a:buChar char="•"/>
            </a:pPr>
            <a:r>
              <a:rPr lang="en-US" dirty="0">
                <a:latin typeface="+mn-lt"/>
              </a:rPr>
              <a:t>Earthmoving Equipment</a:t>
            </a:r>
          </a:p>
          <a:p>
            <a:pPr marL="285750" indent="-285750">
              <a:buFont typeface="Arial" panose="020B0604020202020204" pitchFamily="34" charset="0"/>
              <a:buChar char="•"/>
            </a:pPr>
            <a:r>
              <a:rPr lang="en-US" dirty="0">
                <a:latin typeface="+mn-lt"/>
              </a:rPr>
              <a:t>Forest/Landscaping Equipment</a:t>
            </a:r>
          </a:p>
          <a:p>
            <a:pPr marL="285750" indent="-285750">
              <a:buFont typeface="Arial" panose="020B0604020202020204" pitchFamily="34" charset="0"/>
              <a:buChar char="•"/>
            </a:pPr>
            <a:r>
              <a:rPr lang="en-US" dirty="0">
                <a:latin typeface="+mn-lt"/>
              </a:rPr>
              <a:t>Highway/Road Maintenance Equipment</a:t>
            </a:r>
          </a:p>
          <a:p>
            <a:pPr marL="285750" indent="-285750">
              <a:buFont typeface="Arial" panose="020B0604020202020204" pitchFamily="34" charset="0"/>
              <a:buChar char="•"/>
            </a:pPr>
            <a:r>
              <a:rPr lang="en-US" dirty="0">
                <a:latin typeface="+mn-lt"/>
              </a:rPr>
              <a:t>Power Generation (portable/trailer-supported)</a:t>
            </a:r>
          </a:p>
          <a:p>
            <a:pPr marL="285750" indent="-285750">
              <a:buFont typeface="Arial" panose="020B0604020202020204" pitchFamily="34" charset="0"/>
              <a:buChar char="•"/>
            </a:pPr>
            <a:r>
              <a:rPr lang="en-US" dirty="0">
                <a:latin typeface="+mn-lt"/>
              </a:rPr>
              <a:t>Pump Equipment</a:t>
            </a:r>
          </a:p>
          <a:p>
            <a:pPr marL="285750" indent="-285750">
              <a:buFont typeface="Arial" panose="020B0604020202020204" pitchFamily="34" charset="0"/>
              <a:buChar char="•"/>
            </a:pPr>
            <a:r>
              <a:rPr lang="en-US" dirty="0">
                <a:latin typeface="+mn-lt"/>
              </a:rPr>
              <a:t>Street Sweepers</a:t>
            </a:r>
          </a:p>
          <a:p>
            <a:pPr marL="285750" indent="-285750">
              <a:buFont typeface="Arial" panose="020B0604020202020204" pitchFamily="34" charset="0"/>
              <a:buChar char="•"/>
            </a:pPr>
            <a:r>
              <a:rPr lang="en-US" dirty="0">
                <a:latin typeface="+mn-lt"/>
              </a:rPr>
              <a:t>Heaters</a:t>
            </a:r>
          </a:p>
          <a:p>
            <a:pPr marL="285750" indent="-285750">
              <a:buFont typeface="Arial" panose="020B0604020202020204" pitchFamily="34" charset="0"/>
              <a:buChar char="•"/>
            </a:pPr>
            <a:r>
              <a:rPr lang="en-US" dirty="0">
                <a:latin typeface="+mn-lt"/>
              </a:rPr>
              <a:t>Light Towers</a:t>
            </a:r>
          </a:p>
          <a:p>
            <a:pPr marL="285750" indent="-285750">
              <a:buFont typeface="Arial" panose="020B0604020202020204" pitchFamily="34" charset="0"/>
              <a:buChar char="•"/>
            </a:pPr>
            <a:r>
              <a:rPr lang="en-US" dirty="0">
                <a:latin typeface="+mn-lt"/>
              </a:rPr>
              <a:t>Utility Trailers</a:t>
            </a:r>
          </a:p>
          <a:p>
            <a:pPr marL="285750" indent="-285750">
              <a:buFont typeface="Arial" panose="020B0604020202020204" pitchFamily="34" charset="0"/>
              <a:buChar char="•"/>
            </a:pPr>
            <a:r>
              <a:rPr lang="en-US" dirty="0">
                <a:latin typeface="+mn-lt"/>
              </a:rPr>
              <a:t>Dump Trucks</a:t>
            </a:r>
          </a:p>
        </p:txBody>
      </p:sp>
    </p:spTree>
    <p:extLst>
      <p:ext uri="{BB962C8B-B14F-4D97-AF65-F5344CB8AC3E}">
        <p14:creationId xmlns:p14="http://schemas.microsoft.com/office/powerpoint/2010/main" val="115933182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6424C2-C4E2-44FC-81C4-1EFFA4FCD1D1}"/>
              </a:ext>
            </a:extLst>
          </p:cNvPr>
          <p:cNvSpPr>
            <a:spLocks noGrp="1"/>
          </p:cNvSpPr>
          <p:nvPr>
            <p:ph type="title"/>
          </p:nvPr>
        </p:nvSpPr>
        <p:spPr>
          <a:xfrm>
            <a:off x="457200" y="304800"/>
            <a:ext cx="8077200" cy="457200"/>
          </a:xfrm>
        </p:spPr>
        <p:txBody>
          <a:bodyPr/>
          <a:lstStyle/>
          <a:p>
            <a:pPr eaLnBrk="1" hangingPunct="1"/>
            <a:r>
              <a:rPr lang="en-US" altLang="en-US" dirty="0"/>
              <a:t>New COSTARS Contracts</a:t>
            </a:r>
          </a:p>
        </p:txBody>
      </p:sp>
      <p:sp>
        <p:nvSpPr>
          <p:cNvPr id="5" name="Content Placeholder 2">
            <a:extLst>
              <a:ext uri="{FF2B5EF4-FFF2-40B4-BE49-F238E27FC236}">
                <a16:creationId xmlns:a16="http://schemas.microsoft.com/office/drawing/2014/main" id="{86A5BC32-89CD-4F10-8A34-B401945DCDBF}"/>
              </a:ext>
            </a:extLst>
          </p:cNvPr>
          <p:cNvSpPr txBox="1">
            <a:spLocks/>
          </p:cNvSpPr>
          <p:nvPr/>
        </p:nvSpPr>
        <p:spPr bwMode="auto">
          <a:xfrm>
            <a:off x="152400" y="1447800"/>
            <a:ext cx="2275840" cy="4378960"/>
          </a:xfrm>
          <a:prstGeom prst="rect">
            <a:avLst/>
          </a:prstGeom>
          <a:solidFill>
            <a:srgbClr val="001B68"/>
          </a:solidFill>
          <a:ln w="9525">
            <a:solidFill>
              <a:schemeClr val="tx1"/>
            </a:solidFill>
            <a:miter lim="800000"/>
            <a:headEnd/>
            <a:tailEnd/>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coolSlant"/>
            <a:bevelB w="82550" h="44450" prst="angle"/>
            <a:contourClr>
              <a:srgbClr val="FFFFFF"/>
            </a:contourClr>
          </a:sp3d>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3"/>
              </a:buBlip>
              <a:defRPr sz="2800">
                <a:solidFill>
                  <a:schemeClr val="tx1"/>
                </a:solidFill>
                <a:latin typeface="+mn-lt"/>
              </a:defRPr>
            </a:lvl2pPr>
            <a:lvl3pPr marL="1143000" indent="-228600" algn="l" rtl="0" eaLnBrk="0" fontAlgn="base" hangingPunct="0">
              <a:spcBef>
                <a:spcPct val="20000"/>
              </a:spcBef>
              <a:spcAft>
                <a:spcPct val="0"/>
              </a:spcAft>
              <a:buBlip>
                <a:blip r:embed="rId3"/>
              </a:buBlip>
              <a:defRPr sz="2400">
                <a:solidFill>
                  <a:schemeClr val="tx1"/>
                </a:solidFill>
                <a:latin typeface="+mn-lt"/>
              </a:defRPr>
            </a:lvl3pPr>
            <a:lvl4pPr marL="1600200" indent="-228600" algn="l" rtl="0" eaLnBrk="0" fontAlgn="base" hangingPunct="0">
              <a:spcBef>
                <a:spcPct val="20000"/>
              </a:spcBef>
              <a:spcAft>
                <a:spcPct val="0"/>
              </a:spcAft>
              <a:buBlip>
                <a:blip r:embed="rId3"/>
              </a:buBlip>
              <a:defRPr sz="2000">
                <a:solidFill>
                  <a:schemeClr val="tx1"/>
                </a:solidFill>
                <a:latin typeface="+mn-lt"/>
              </a:defRPr>
            </a:lvl4pPr>
            <a:lvl5pPr marL="2057400" indent="-228600" algn="l" rtl="0" eaLnBrk="0" fontAlgn="base" hangingPunct="0">
              <a:spcBef>
                <a:spcPct val="20000"/>
              </a:spcBef>
              <a:spcAft>
                <a:spcPct val="0"/>
              </a:spcAft>
              <a:buBlip>
                <a:blip r:embed="rId3"/>
              </a:buBlip>
              <a:defRPr sz="2000">
                <a:solidFill>
                  <a:schemeClr val="tx1"/>
                </a:solidFill>
                <a:latin typeface="+mn-lt"/>
              </a:defRPr>
            </a:lvl5pPr>
            <a:lvl6pPr marL="2514600" indent="-228600" algn="l" rtl="0" fontAlgn="base">
              <a:spcBef>
                <a:spcPct val="20000"/>
              </a:spcBef>
              <a:spcAft>
                <a:spcPct val="0"/>
              </a:spcAft>
              <a:buBlip>
                <a:blip r:embed="rId3"/>
              </a:buBlip>
              <a:defRPr sz="2000">
                <a:solidFill>
                  <a:schemeClr val="tx1"/>
                </a:solidFill>
                <a:latin typeface="+mn-lt"/>
              </a:defRPr>
            </a:lvl6pPr>
            <a:lvl7pPr marL="2971800" indent="-228600" algn="l" rtl="0" fontAlgn="base">
              <a:spcBef>
                <a:spcPct val="20000"/>
              </a:spcBef>
              <a:spcAft>
                <a:spcPct val="0"/>
              </a:spcAft>
              <a:buBlip>
                <a:blip r:embed="rId3"/>
              </a:buBlip>
              <a:defRPr sz="2000">
                <a:solidFill>
                  <a:schemeClr val="tx1"/>
                </a:solidFill>
                <a:latin typeface="+mn-lt"/>
              </a:defRPr>
            </a:lvl7pPr>
            <a:lvl8pPr marL="3429000" indent="-228600" algn="l" rtl="0" fontAlgn="base">
              <a:spcBef>
                <a:spcPct val="20000"/>
              </a:spcBef>
              <a:spcAft>
                <a:spcPct val="0"/>
              </a:spcAft>
              <a:buBlip>
                <a:blip r:embed="rId3"/>
              </a:buBlip>
              <a:defRPr sz="2000">
                <a:solidFill>
                  <a:schemeClr val="tx1"/>
                </a:solidFill>
                <a:latin typeface="+mn-lt"/>
              </a:defRPr>
            </a:lvl8pPr>
            <a:lvl9pPr marL="3886200" indent="-228600" algn="l" rtl="0" fontAlgn="base">
              <a:spcBef>
                <a:spcPct val="20000"/>
              </a:spcBef>
              <a:spcAft>
                <a:spcPct val="0"/>
              </a:spcAft>
              <a:buBlip>
                <a:blip r:embed="rId3"/>
              </a:buBlip>
              <a:defRPr sz="2000">
                <a:solidFill>
                  <a:schemeClr val="tx1"/>
                </a:solidFill>
                <a:latin typeface="+mn-lt"/>
              </a:defRPr>
            </a:lvl9pPr>
          </a:lstStyle>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Verdana"/>
              <a:ea typeface="+mn-ea"/>
              <a:cs typeface="+mn-cs"/>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sz="2200" b="1" i="0" u="none" strike="noStrike" kern="0" cap="none" spc="0" normalizeH="0" baseline="0" noProof="0" dirty="0">
                <a:ln>
                  <a:noFill/>
                </a:ln>
                <a:solidFill>
                  <a:srgbClr val="FFFFFF"/>
                </a:solidFill>
                <a:effectLst/>
                <a:uLnTx/>
                <a:uFillTx/>
                <a:latin typeface="Verdana"/>
                <a:ea typeface="+mn-ea"/>
                <a:cs typeface="+mn-cs"/>
              </a:rPr>
              <a:t>COSTARS-41</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Verdana"/>
              <a:ea typeface="+mn-ea"/>
              <a:cs typeface="+mn-cs"/>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Verdana"/>
                <a:ea typeface="+mn-ea"/>
                <a:cs typeface="+mn-cs"/>
              </a:rPr>
              <a:t>Stormwater Management Product and Services</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altLang="en-US" sz="2000" b="0" i="0" u="none" strike="noStrike" kern="0" cap="none" spc="0" normalizeH="0" baseline="0" noProof="0" dirty="0">
              <a:ln>
                <a:noFill/>
              </a:ln>
              <a:solidFill>
                <a:srgbClr val="000000"/>
              </a:solidFill>
              <a:effectLst/>
              <a:uLnTx/>
              <a:uFillTx/>
              <a:latin typeface="Verdana"/>
              <a:ea typeface="+mn-ea"/>
              <a:cs typeface="+mn-cs"/>
            </a:endParaRPr>
          </a:p>
        </p:txBody>
      </p:sp>
      <p:sp>
        <p:nvSpPr>
          <p:cNvPr id="7" name="TextBox 6">
            <a:extLst>
              <a:ext uri="{FF2B5EF4-FFF2-40B4-BE49-F238E27FC236}">
                <a16:creationId xmlns:a16="http://schemas.microsoft.com/office/drawing/2014/main" id="{072680AD-A189-4128-BF0B-2DD1CAFCB9F2}"/>
              </a:ext>
            </a:extLst>
          </p:cNvPr>
          <p:cNvSpPr txBox="1"/>
          <p:nvPr/>
        </p:nvSpPr>
        <p:spPr>
          <a:xfrm>
            <a:off x="2428240" y="1621284"/>
            <a:ext cx="3200400" cy="29700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Baffle Boxes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Biofiltration System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Concrete Washout Berms</a:t>
            </a:r>
          </a:p>
          <a:p>
            <a:pPr marL="173034" marR="0" lvl="0" indent="-173034"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Dewatering Bags &amp; Sandbags</a:t>
            </a:r>
          </a:p>
          <a:p>
            <a:pPr marL="173034" marR="0" lvl="0" indent="-173034"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Drain Debris Filters &amp; Guards</a:t>
            </a:r>
          </a:p>
          <a:p>
            <a:pPr marL="173034" marR="0" lvl="0" indent="-173034"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Drain Line, Valving &amp; Components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Filtering Components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Grates &amp; Inlets</a:t>
            </a:r>
          </a:p>
        </p:txBody>
      </p:sp>
      <p:sp>
        <p:nvSpPr>
          <p:cNvPr id="9" name="TextBox 8">
            <a:extLst>
              <a:ext uri="{FF2B5EF4-FFF2-40B4-BE49-F238E27FC236}">
                <a16:creationId xmlns:a16="http://schemas.microsoft.com/office/drawing/2014/main" id="{497F2298-8443-40E0-AA65-4A2DEFB59823}"/>
              </a:ext>
            </a:extLst>
          </p:cNvPr>
          <p:cNvSpPr txBox="1"/>
          <p:nvPr/>
        </p:nvSpPr>
        <p:spPr>
          <a:xfrm>
            <a:off x="5760720" y="1621284"/>
            <a:ext cx="3332480" cy="2970044"/>
          </a:xfrm>
          <a:prstGeom prst="rect">
            <a:avLst/>
          </a:prstGeom>
          <a:noFill/>
        </p:spPr>
        <p:txBody>
          <a:bodyPr wrap="square" rtlCol="0">
            <a:spAutoFit/>
          </a:bodyPr>
          <a:lstStyle/>
          <a:p>
            <a:pPr marL="173034" marR="0" lvl="0" indent="-173034"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Leak Detection Equipment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Manhole Covers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Meters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Pipes &amp; Pipe Socks</a:t>
            </a:r>
          </a:p>
          <a:p>
            <a:pPr marL="173034" marR="0" lvl="0" indent="-173034"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Pumps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Tanks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Tapping Sleeves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Tarps &amp; Blankets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Ultraviolet Disinfection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Valves</a:t>
            </a:r>
          </a:p>
          <a:p>
            <a:pPr marL="173034" marR="0" lvl="0" indent="-173034"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Water Harvesting System</a:t>
            </a:r>
          </a:p>
        </p:txBody>
      </p:sp>
      <p:sp>
        <p:nvSpPr>
          <p:cNvPr id="10" name="TextBox 9">
            <a:extLst>
              <a:ext uri="{FF2B5EF4-FFF2-40B4-BE49-F238E27FC236}">
                <a16:creationId xmlns:a16="http://schemas.microsoft.com/office/drawing/2014/main" id="{F56EE374-0389-42E4-A6C4-D9B936A85889}"/>
              </a:ext>
            </a:extLst>
          </p:cNvPr>
          <p:cNvSpPr txBox="1"/>
          <p:nvPr/>
        </p:nvSpPr>
        <p:spPr>
          <a:xfrm>
            <a:off x="2550160" y="1294377"/>
            <a:ext cx="633984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Arial" charset="0"/>
              </a:rPr>
              <a:t>Stormwater Management Products</a:t>
            </a:r>
          </a:p>
        </p:txBody>
      </p:sp>
      <p:sp>
        <p:nvSpPr>
          <p:cNvPr id="11" name="TextBox 10">
            <a:extLst>
              <a:ext uri="{FF2B5EF4-FFF2-40B4-BE49-F238E27FC236}">
                <a16:creationId xmlns:a16="http://schemas.microsoft.com/office/drawing/2014/main" id="{AC14D323-10C5-48EF-BF85-81DC93644A9A}"/>
              </a:ext>
            </a:extLst>
          </p:cNvPr>
          <p:cNvSpPr txBox="1"/>
          <p:nvPr/>
        </p:nvSpPr>
        <p:spPr>
          <a:xfrm>
            <a:off x="2550160" y="4681493"/>
            <a:ext cx="633984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Arial" charset="0"/>
              </a:rPr>
              <a:t>Stormwater Management Services</a:t>
            </a:r>
          </a:p>
        </p:txBody>
      </p:sp>
      <p:sp>
        <p:nvSpPr>
          <p:cNvPr id="12" name="TextBox 11">
            <a:extLst>
              <a:ext uri="{FF2B5EF4-FFF2-40B4-BE49-F238E27FC236}">
                <a16:creationId xmlns:a16="http://schemas.microsoft.com/office/drawing/2014/main" id="{76942A13-0B48-4A6B-89BD-9DC838E25AC7}"/>
              </a:ext>
            </a:extLst>
          </p:cNvPr>
          <p:cNvSpPr txBox="1"/>
          <p:nvPr/>
        </p:nvSpPr>
        <p:spPr>
          <a:xfrm>
            <a:off x="2428240" y="5050828"/>
            <a:ext cx="3078480" cy="113877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Consulting Services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Engineering Services</a:t>
            </a:r>
          </a:p>
          <a:p>
            <a:pPr marL="173034" marR="0" lvl="0" indent="-173034"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Preventative    Maintenance &amp; Repair</a:t>
            </a:r>
          </a:p>
        </p:txBody>
      </p:sp>
      <p:sp>
        <p:nvSpPr>
          <p:cNvPr id="13" name="TextBox 12">
            <a:extLst>
              <a:ext uri="{FF2B5EF4-FFF2-40B4-BE49-F238E27FC236}">
                <a16:creationId xmlns:a16="http://schemas.microsoft.com/office/drawing/2014/main" id="{B14D6583-59B0-483D-A5EF-147A643DEBF1}"/>
              </a:ext>
            </a:extLst>
          </p:cNvPr>
          <p:cNvSpPr txBox="1"/>
          <p:nvPr/>
        </p:nvSpPr>
        <p:spPr>
          <a:xfrm>
            <a:off x="5760720" y="5140991"/>
            <a:ext cx="3230880" cy="115416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Line Inspection Services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Monitoring Services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Verdana"/>
                <a:ea typeface="+mn-ea"/>
                <a:cs typeface="Arial" charset="0"/>
              </a:rPr>
              <a:t>• Waste Pumping Services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8429199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19911" y="228600"/>
            <a:ext cx="8610599" cy="685800"/>
          </a:xfrm>
        </p:spPr>
        <p:txBody>
          <a:bodyPr/>
          <a:lstStyle/>
          <a:p>
            <a:pPr eaLnBrk="1" hangingPunct="1"/>
            <a:r>
              <a:rPr lang="en-US" altLang="en-US" sz="4000" dirty="0"/>
              <a:t>COSTARS Contracts vs. State Contracts</a:t>
            </a:r>
          </a:p>
        </p:txBody>
      </p:sp>
      <p:graphicFrame>
        <p:nvGraphicFramePr>
          <p:cNvPr id="8" name="Content Placeholder 3">
            <a:extLst>
              <a:ext uri="{FF2B5EF4-FFF2-40B4-BE49-F238E27FC236}">
                <a16:creationId xmlns:a16="http://schemas.microsoft.com/office/drawing/2014/main" id="{4C6F031D-1CD0-460E-B798-0128C35832C2}"/>
              </a:ext>
            </a:extLst>
          </p:cNvPr>
          <p:cNvGraphicFramePr>
            <a:graphicFrameLocks noGrp="1"/>
          </p:cNvGraphicFramePr>
          <p:nvPr>
            <p:ph idx="1"/>
          </p:nvPr>
        </p:nvGraphicFramePr>
        <p:xfrm>
          <a:off x="419911" y="1524001"/>
          <a:ext cx="8305800" cy="4456806"/>
        </p:xfrm>
        <a:graphic>
          <a:graphicData uri="http://schemas.openxmlformats.org/drawingml/2006/table">
            <a:tbl>
              <a:tblPr firstRow="1" bandRow="1">
                <a:effectLst>
                  <a:outerShdw blurRad="63500" sx="102000" sy="102000" algn="ctr" rotWithShape="0">
                    <a:prstClr val="black">
                      <a:alpha val="40000"/>
                    </a:prstClr>
                  </a:outerShdw>
                </a:effectLst>
                <a:tableStyleId>{EB344D84-9AFB-497E-A393-DC336BA19D2E}</a:tableStyleId>
              </a:tblPr>
              <a:tblGrid>
                <a:gridCol w="4075890">
                  <a:extLst>
                    <a:ext uri="{9D8B030D-6E8A-4147-A177-3AD203B41FA5}">
                      <a16:colId xmlns:a16="http://schemas.microsoft.com/office/drawing/2014/main" val="20000"/>
                    </a:ext>
                  </a:extLst>
                </a:gridCol>
                <a:gridCol w="4229910">
                  <a:extLst>
                    <a:ext uri="{9D8B030D-6E8A-4147-A177-3AD203B41FA5}">
                      <a16:colId xmlns:a16="http://schemas.microsoft.com/office/drawing/2014/main" val="20001"/>
                    </a:ext>
                  </a:extLst>
                </a:gridCol>
              </a:tblGrid>
              <a:tr h="441945">
                <a:tc>
                  <a:txBody>
                    <a:bodyPr/>
                    <a:lstStyle/>
                    <a:p>
                      <a:pPr algn="ctr"/>
                      <a:r>
                        <a:rPr lang="en-US" sz="2200" dirty="0">
                          <a:solidFill>
                            <a:schemeClr val="bg1"/>
                          </a:solidFill>
                        </a:rPr>
                        <a:t>COSTARS Contracts</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10441"/>
                    </a:solidFill>
                  </a:tcPr>
                </a:tc>
                <a:tc>
                  <a:txBody>
                    <a:bodyPr/>
                    <a:lstStyle/>
                    <a:p>
                      <a:pPr algn="ctr"/>
                      <a:r>
                        <a:rPr lang="en-US" sz="2200" dirty="0">
                          <a:solidFill>
                            <a:schemeClr val="bg1"/>
                          </a:solidFill>
                        </a:rPr>
                        <a:t>Statewide Contracts</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10441"/>
                    </a:solidFill>
                  </a:tcPr>
                </a:tc>
                <a:extLst>
                  <a:ext uri="{0D108BD9-81ED-4DB2-BD59-A6C34878D82A}">
                    <a16:rowId xmlns:a16="http://schemas.microsoft.com/office/drawing/2014/main" val="10000"/>
                  </a:ext>
                </a:extLst>
              </a:tr>
              <a:tr h="1844054">
                <a:tc>
                  <a:txBody>
                    <a:bodyPr/>
                    <a:lstStyle/>
                    <a:p>
                      <a:r>
                        <a:rPr lang="en-US" sz="2000" dirty="0"/>
                        <a:t>36 multi-vendor contracts.</a:t>
                      </a:r>
                    </a:p>
                    <a:p>
                      <a:r>
                        <a:rPr lang="en-US" sz="2000" dirty="0"/>
                        <a:t>Variety of suppliers.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Contracts are awarded to all responsive &amp; responsible bidders.</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a:t>Over 100 COSTARS-participating suppliers. Contracted based on state agency need.</a:t>
                      </a:r>
                    </a:p>
                    <a:p>
                      <a:r>
                        <a:rPr lang="en-US" sz="2000" dirty="0"/>
                        <a:t>Focused supplier selection.</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7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Competitive pricing.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Contract price is ceiling price.</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Competitively priced</a:t>
                      </a:r>
                      <a:r>
                        <a:rPr lang="en-US" sz="2000" baseline="0" dirty="0"/>
                        <a:t> through sealed bidding.</a:t>
                      </a:r>
                      <a:endParaRPr lang="en-US" sz="2000" dirty="0"/>
                    </a:p>
                    <a:p>
                      <a:endParaRPr lang="en-US" sz="20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942046"/>
                  </a:ext>
                </a:extLst>
              </a:tr>
              <a:tr h="1164955">
                <a:tc>
                  <a:txBody>
                    <a:bodyPr/>
                    <a:lstStyle/>
                    <a:p>
                      <a:r>
                        <a:rPr lang="en-US" sz="2000" dirty="0"/>
                        <a:t>Products and services are customizable – within scope of the contract.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Products and services purchased as quoted on contract.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2315951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162161"/>
            <a:ext cx="8878888" cy="5013960"/>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41204" y="106630"/>
            <a:ext cx="4724400" cy="5410200"/>
          </a:xfrm>
          <a:prstGeom prst="rect">
            <a:avLst/>
          </a:prstGeom>
          <a:ln w="76200">
            <a:solidFill>
              <a:srgbClr val="FF0000"/>
            </a:solidFill>
          </a:ln>
          <a:effectLst>
            <a:outerShdw blurRad="50800" dist="38100" dir="2700000" algn="tl" rotWithShape="0">
              <a:prstClr val="black">
                <a:alpha val="40000"/>
              </a:prstClr>
            </a:outerShdw>
          </a:effectLst>
        </p:spPr>
      </p:pic>
      <p:sp>
        <p:nvSpPr>
          <p:cNvPr id="4" name="TextBox 3"/>
          <p:cNvSpPr txBox="1"/>
          <p:nvPr/>
        </p:nvSpPr>
        <p:spPr>
          <a:xfrm>
            <a:off x="4963989" y="45387"/>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Arial" charset="0"/>
              </a:rPr>
              <a:t>Q&amp;A</a:t>
            </a:r>
          </a:p>
        </p:txBody>
      </p:sp>
      <p:sp>
        <p:nvSpPr>
          <p:cNvPr id="10" name="TextBox 9"/>
          <p:cNvSpPr txBox="1"/>
          <p:nvPr/>
        </p:nvSpPr>
        <p:spPr>
          <a:xfrm>
            <a:off x="3337251" y="3165099"/>
            <a:ext cx="30380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Arial" charset="0"/>
              </a:rPr>
              <a:t>Note you can ask a question anonymously</a:t>
            </a:r>
          </a:p>
        </p:txBody>
      </p:sp>
      <p:sp>
        <p:nvSpPr>
          <p:cNvPr id="11" name="TextBox 10"/>
          <p:cNvSpPr txBox="1"/>
          <p:nvPr/>
        </p:nvSpPr>
        <p:spPr>
          <a:xfrm>
            <a:off x="4672904" y="4694706"/>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Arial" charset="0"/>
              </a:rPr>
              <a:t>Q&amp;A</a:t>
            </a:r>
          </a:p>
        </p:txBody>
      </p:sp>
      <p:sp>
        <p:nvSpPr>
          <p:cNvPr id="12" name="Right Arrow 11"/>
          <p:cNvSpPr/>
          <p:nvPr/>
        </p:nvSpPr>
        <p:spPr>
          <a:xfrm rot="6927166">
            <a:off x="3161263" y="4322139"/>
            <a:ext cx="1190615" cy="17824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Oval 2"/>
          <p:cNvSpPr/>
          <p:nvPr/>
        </p:nvSpPr>
        <p:spPr>
          <a:xfrm>
            <a:off x="4946204" y="5774201"/>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ight Arrow 8"/>
          <p:cNvSpPr/>
          <p:nvPr/>
        </p:nvSpPr>
        <p:spPr>
          <a:xfrm rot="5400000">
            <a:off x="4818190" y="5212030"/>
            <a:ext cx="685800" cy="6096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D94E5AF-99DB-4477-B612-8425B340A3CF}"/>
              </a:ext>
            </a:extLst>
          </p:cNvPr>
          <p:cNvSpPr/>
          <p:nvPr/>
        </p:nvSpPr>
        <p:spPr>
          <a:xfrm>
            <a:off x="152400" y="6226798"/>
            <a:ext cx="3213823" cy="369332"/>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Arial" charset="0"/>
              </a:rPr>
              <a:t>Audio via Phone: 301-715-8592</a:t>
            </a:r>
          </a:p>
        </p:txBody>
      </p:sp>
    </p:spTree>
    <p:extLst>
      <p:ext uri="{BB962C8B-B14F-4D97-AF65-F5344CB8AC3E}">
        <p14:creationId xmlns:p14="http://schemas.microsoft.com/office/powerpoint/2010/main" val="38110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a:t>State Agency Contracts</a:t>
            </a:r>
          </a:p>
        </p:txBody>
      </p:sp>
      <p:sp>
        <p:nvSpPr>
          <p:cNvPr id="15363" name="TextBox 3"/>
          <p:cNvSpPr txBox="1">
            <a:spLocks noChangeArrowheads="1"/>
          </p:cNvSpPr>
          <p:nvPr/>
        </p:nvSpPr>
        <p:spPr bwMode="auto">
          <a:xfrm>
            <a:off x="228600" y="1524000"/>
            <a:ext cx="37338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Blip>
                <a:blip r:embed="rId3"/>
              </a:buBlip>
              <a:defRPr sz="2800">
                <a:solidFill>
                  <a:schemeClr val="tx1"/>
                </a:solidFill>
                <a:latin typeface="Verdana" pitchFamily="34" charset="0"/>
              </a:defRPr>
            </a:lvl2pPr>
            <a:lvl3pPr marL="1143000" indent="-228600" eaLnBrk="0" hangingPunct="0">
              <a:spcBef>
                <a:spcPct val="20000"/>
              </a:spcBef>
              <a:buBlip>
                <a:blip r:embed="rId3"/>
              </a:buBlip>
              <a:defRPr sz="2400">
                <a:solidFill>
                  <a:schemeClr val="tx1"/>
                </a:solidFill>
                <a:latin typeface="Verdana" pitchFamily="34" charset="0"/>
              </a:defRPr>
            </a:lvl3pPr>
            <a:lvl4pPr marL="1600200" indent="-228600" eaLnBrk="0" hangingPunct="0">
              <a:spcBef>
                <a:spcPct val="20000"/>
              </a:spcBef>
              <a:buBlip>
                <a:blip r:embed="rId3"/>
              </a:buBlip>
              <a:defRPr sz="2000">
                <a:solidFill>
                  <a:schemeClr val="tx1"/>
                </a:solidFill>
                <a:latin typeface="Verdana" pitchFamily="34" charset="0"/>
              </a:defRPr>
            </a:lvl4pPr>
            <a:lvl5pPr marL="2057400" indent="-228600" eaLnBrk="0" hangingPunct="0">
              <a:spcBef>
                <a:spcPct val="20000"/>
              </a:spcBef>
              <a:buBlip>
                <a:blip r:embed="rId3"/>
              </a:buBlip>
              <a:defRPr sz="2000">
                <a:solidFill>
                  <a:schemeClr val="tx1"/>
                </a:solidFill>
                <a:latin typeface="Verdana" pitchFamily="34" charset="0"/>
              </a:defRPr>
            </a:lvl5pPr>
            <a:lvl6pPr marL="2514600" indent="-228600" eaLnBrk="0" fontAlgn="base" hangingPunct="0">
              <a:spcBef>
                <a:spcPct val="20000"/>
              </a:spcBef>
              <a:spcAft>
                <a:spcPct val="0"/>
              </a:spcAft>
              <a:buBlip>
                <a:blip r:embed="rId3"/>
              </a:buBlip>
              <a:defRPr sz="2000">
                <a:solidFill>
                  <a:schemeClr val="tx1"/>
                </a:solidFill>
                <a:latin typeface="Verdana" pitchFamily="34" charset="0"/>
              </a:defRPr>
            </a:lvl6pPr>
            <a:lvl7pPr marL="2971800" indent="-228600" eaLnBrk="0" fontAlgn="base" hangingPunct="0">
              <a:spcBef>
                <a:spcPct val="20000"/>
              </a:spcBef>
              <a:spcAft>
                <a:spcPct val="0"/>
              </a:spcAft>
              <a:buBlip>
                <a:blip r:embed="rId3"/>
              </a:buBlip>
              <a:defRPr sz="2000">
                <a:solidFill>
                  <a:schemeClr val="tx1"/>
                </a:solidFill>
                <a:latin typeface="Verdana" pitchFamily="34" charset="0"/>
              </a:defRPr>
            </a:lvl7pPr>
            <a:lvl8pPr marL="3429000" indent="-228600" eaLnBrk="0" fontAlgn="base" hangingPunct="0">
              <a:spcBef>
                <a:spcPct val="20000"/>
              </a:spcBef>
              <a:spcAft>
                <a:spcPct val="0"/>
              </a:spcAft>
              <a:buBlip>
                <a:blip r:embed="rId3"/>
              </a:buBlip>
              <a:defRPr sz="2000">
                <a:solidFill>
                  <a:schemeClr val="tx1"/>
                </a:solidFill>
                <a:latin typeface="Verdana" pitchFamily="34" charset="0"/>
              </a:defRPr>
            </a:lvl8pPr>
            <a:lvl9pPr marL="3886200" indent="-228600" eaLnBrk="0" fontAlgn="base" hangingPunct="0">
              <a:spcBef>
                <a:spcPct val="20000"/>
              </a:spcBef>
              <a:spcAft>
                <a:spcPct val="0"/>
              </a:spcAft>
              <a:buBlip>
                <a:blip r:embed="rId3"/>
              </a:buBlip>
              <a:defRPr sz="2000">
                <a:solidFill>
                  <a:schemeClr val="tx1"/>
                </a:solidFill>
                <a:latin typeface="Verdana" pitchFamily="34" charset="0"/>
              </a:defRPr>
            </a:lvl9pPr>
          </a:lstStyle>
          <a:p>
            <a:pPr eaLnBrk="1" hangingPunct="1">
              <a:spcBef>
                <a:spcPct val="0"/>
              </a:spcBef>
              <a:spcAft>
                <a:spcPts val="1200"/>
              </a:spcAft>
            </a:pPr>
            <a:r>
              <a:rPr lang="en-US" altLang="en-US" sz="2200" dirty="0">
                <a:ea typeface="Verdana" pitchFamily="34" charset="0"/>
                <a:cs typeface="Verdana" pitchFamily="34" charset="0"/>
              </a:rPr>
              <a:t>Construction/Heavy Duty Type Power Equipment</a:t>
            </a:r>
          </a:p>
          <a:p>
            <a:pPr eaLnBrk="1" hangingPunct="1">
              <a:spcBef>
                <a:spcPct val="0"/>
              </a:spcBef>
              <a:spcAft>
                <a:spcPts val="1200"/>
              </a:spcAft>
            </a:pPr>
            <a:r>
              <a:rPr lang="en-US" altLang="en-US" sz="2200" dirty="0">
                <a:ea typeface="Verdana" pitchFamily="34" charset="0"/>
                <a:cs typeface="Verdana" pitchFamily="34" charset="0"/>
              </a:rPr>
              <a:t>Credit Card Services</a:t>
            </a:r>
          </a:p>
          <a:p>
            <a:pPr eaLnBrk="1" hangingPunct="1">
              <a:spcBef>
                <a:spcPct val="0"/>
              </a:spcBef>
              <a:spcAft>
                <a:spcPts val="1200"/>
              </a:spcAft>
            </a:pPr>
            <a:r>
              <a:rPr lang="en-US" altLang="en-US" sz="2200" dirty="0">
                <a:ea typeface="Verdana" pitchFamily="34" charset="0"/>
                <a:cs typeface="Verdana" pitchFamily="34" charset="0"/>
              </a:rPr>
              <a:t>Fuel</a:t>
            </a:r>
          </a:p>
          <a:p>
            <a:pPr eaLnBrk="1" hangingPunct="1">
              <a:spcBef>
                <a:spcPct val="0"/>
              </a:spcBef>
              <a:spcAft>
                <a:spcPts val="1200"/>
              </a:spcAft>
            </a:pPr>
            <a:r>
              <a:rPr lang="en-US" altLang="en-US" sz="2200" dirty="0">
                <a:ea typeface="Verdana" pitchFamily="34" charset="0"/>
                <a:cs typeface="Verdana" pitchFamily="34" charset="0"/>
              </a:rPr>
              <a:t>Tires</a:t>
            </a:r>
          </a:p>
          <a:p>
            <a:pPr eaLnBrk="1" hangingPunct="1">
              <a:spcBef>
                <a:spcPct val="0"/>
              </a:spcBef>
              <a:spcAft>
                <a:spcPts val="1200"/>
              </a:spcAft>
            </a:pPr>
            <a:r>
              <a:rPr lang="en-US" altLang="en-US" sz="2200" dirty="0">
                <a:ea typeface="Verdana" pitchFamily="34" charset="0"/>
                <a:cs typeface="Verdana" pitchFamily="34" charset="0"/>
              </a:rPr>
              <a:t>Universal Fleet Card</a:t>
            </a:r>
          </a:p>
          <a:p>
            <a:pPr eaLnBrk="1" hangingPunct="1">
              <a:spcBef>
                <a:spcPct val="0"/>
              </a:spcBef>
              <a:spcAft>
                <a:spcPts val="1200"/>
              </a:spcAft>
            </a:pPr>
            <a:r>
              <a:rPr lang="en-US" altLang="en-US" sz="2200" dirty="0">
                <a:ea typeface="Verdana" pitchFamily="34" charset="0"/>
                <a:cs typeface="Verdana" pitchFamily="34" charset="0"/>
              </a:rPr>
              <a:t>Small Package Delivery</a:t>
            </a:r>
          </a:p>
        </p:txBody>
      </p:sp>
      <p:sp>
        <p:nvSpPr>
          <p:cNvPr id="15364" name="TextBox 4"/>
          <p:cNvSpPr txBox="1">
            <a:spLocks noChangeArrowheads="1"/>
          </p:cNvSpPr>
          <p:nvPr/>
        </p:nvSpPr>
        <p:spPr bwMode="auto">
          <a:xfrm>
            <a:off x="4800600" y="1447800"/>
            <a:ext cx="4038600" cy="4401205"/>
          </a:xfrm>
          <a:prstGeom prst="rect">
            <a:avLst/>
          </a:prstGeom>
          <a:solidFill>
            <a:schemeClr val="bg1">
              <a:lumMod val="75000"/>
            </a:schemeClr>
          </a:solidFill>
          <a:ln>
            <a:noFill/>
          </a:ln>
        </p:spPr>
        <p:txBody>
          <a:bodyPr wrap="square">
            <a:spAutoFit/>
          </a:bodyPr>
          <a:lstStyle>
            <a:lvl1pPr marL="342900" indent="-342900"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Blip>
                <a:blip r:embed="rId3"/>
              </a:buBlip>
              <a:defRPr sz="2800">
                <a:solidFill>
                  <a:schemeClr val="tx1"/>
                </a:solidFill>
                <a:latin typeface="Verdana" pitchFamily="34" charset="0"/>
              </a:defRPr>
            </a:lvl2pPr>
            <a:lvl3pPr marL="1143000" indent="-228600" eaLnBrk="0" hangingPunct="0">
              <a:spcBef>
                <a:spcPct val="20000"/>
              </a:spcBef>
              <a:buBlip>
                <a:blip r:embed="rId3"/>
              </a:buBlip>
              <a:defRPr sz="2400">
                <a:solidFill>
                  <a:schemeClr val="tx1"/>
                </a:solidFill>
                <a:latin typeface="Verdana" pitchFamily="34" charset="0"/>
              </a:defRPr>
            </a:lvl3pPr>
            <a:lvl4pPr marL="1600200" indent="-228600" eaLnBrk="0" hangingPunct="0">
              <a:spcBef>
                <a:spcPct val="20000"/>
              </a:spcBef>
              <a:buBlip>
                <a:blip r:embed="rId3"/>
              </a:buBlip>
              <a:defRPr sz="2000">
                <a:solidFill>
                  <a:schemeClr val="tx1"/>
                </a:solidFill>
                <a:latin typeface="Verdana" pitchFamily="34" charset="0"/>
              </a:defRPr>
            </a:lvl4pPr>
            <a:lvl5pPr marL="2057400" indent="-228600" eaLnBrk="0" hangingPunct="0">
              <a:spcBef>
                <a:spcPct val="20000"/>
              </a:spcBef>
              <a:buBlip>
                <a:blip r:embed="rId3"/>
              </a:buBlip>
              <a:defRPr sz="2000">
                <a:solidFill>
                  <a:schemeClr val="tx1"/>
                </a:solidFill>
                <a:latin typeface="Verdana" pitchFamily="34" charset="0"/>
              </a:defRPr>
            </a:lvl5pPr>
            <a:lvl6pPr marL="2514600" indent="-228600" eaLnBrk="0" fontAlgn="base" hangingPunct="0">
              <a:spcBef>
                <a:spcPct val="20000"/>
              </a:spcBef>
              <a:spcAft>
                <a:spcPct val="0"/>
              </a:spcAft>
              <a:buBlip>
                <a:blip r:embed="rId3"/>
              </a:buBlip>
              <a:defRPr sz="2000">
                <a:solidFill>
                  <a:schemeClr val="tx1"/>
                </a:solidFill>
                <a:latin typeface="Verdana" pitchFamily="34" charset="0"/>
              </a:defRPr>
            </a:lvl6pPr>
            <a:lvl7pPr marL="2971800" indent="-228600" eaLnBrk="0" fontAlgn="base" hangingPunct="0">
              <a:spcBef>
                <a:spcPct val="20000"/>
              </a:spcBef>
              <a:spcAft>
                <a:spcPct val="0"/>
              </a:spcAft>
              <a:buBlip>
                <a:blip r:embed="rId3"/>
              </a:buBlip>
              <a:defRPr sz="2000">
                <a:solidFill>
                  <a:schemeClr val="tx1"/>
                </a:solidFill>
                <a:latin typeface="Verdana" pitchFamily="34" charset="0"/>
              </a:defRPr>
            </a:lvl7pPr>
            <a:lvl8pPr marL="3429000" indent="-228600" eaLnBrk="0" fontAlgn="base" hangingPunct="0">
              <a:spcBef>
                <a:spcPct val="20000"/>
              </a:spcBef>
              <a:spcAft>
                <a:spcPct val="0"/>
              </a:spcAft>
              <a:buBlip>
                <a:blip r:embed="rId3"/>
              </a:buBlip>
              <a:defRPr sz="2000">
                <a:solidFill>
                  <a:schemeClr val="tx1"/>
                </a:solidFill>
                <a:latin typeface="Verdana" pitchFamily="34" charset="0"/>
              </a:defRPr>
            </a:lvl8pPr>
            <a:lvl9pPr marL="3886200" indent="-228600" eaLnBrk="0" fontAlgn="base" hangingPunct="0">
              <a:spcBef>
                <a:spcPct val="20000"/>
              </a:spcBef>
              <a:spcAft>
                <a:spcPct val="0"/>
              </a:spcAft>
              <a:buBlip>
                <a:blip r:embed="rId3"/>
              </a:buBlip>
              <a:defRPr sz="2000">
                <a:solidFill>
                  <a:schemeClr val="tx1"/>
                </a:solidFill>
                <a:latin typeface="Verdana" pitchFamily="34" charset="0"/>
              </a:defRPr>
            </a:lvl9pPr>
          </a:lstStyle>
          <a:p>
            <a:pPr marL="0" indent="0" algn="ctr" eaLnBrk="1" hangingPunct="1">
              <a:spcBef>
                <a:spcPct val="0"/>
              </a:spcBef>
              <a:spcAft>
                <a:spcPts val="1200"/>
              </a:spcAft>
              <a:buNone/>
            </a:pPr>
            <a:r>
              <a:rPr lang="en-US" altLang="en-US" sz="2200" b="1" dirty="0">
                <a:ea typeface="Verdana" pitchFamily="34" charset="0"/>
                <a:cs typeface="Verdana" pitchFamily="34" charset="0"/>
              </a:rPr>
              <a:t>Bridge and Highway Maintenance Materials</a:t>
            </a:r>
          </a:p>
          <a:p>
            <a:pPr marL="0" indent="0" algn="ctr" eaLnBrk="1" hangingPunct="1">
              <a:spcBef>
                <a:spcPct val="0"/>
              </a:spcBef>
              <a:spcAft>
                <a:spcPts val="1200"/>
              </a:spcAft>
              <a:buNone/>
            </a:pPr>
            <a:r>
              <a:rPr lang="en-US" altLang="en-US" sz="2200" b="1" dirty="0">
                <a:ea typeface="Verdana" pitchFamily="34" charset="0"/>
                <a:cs typeface="Verdana" pitchFamily="34" charset="0"/>
              </a:rPr>
              <a:t>Contract #</a:t>
            </a:r>
            <a:r>
              <a:rPr lang="en-US" sz="2200" b="1" dirty="0"/>
              <a:t>4400022316</a:t>
            </a:r>
            <a:endParaRPr lang="en-US" altLang="en-US" sz="2200" b="1" dirty="0">
              <a:ea typeface="Verdana" pitchFamily="34" charset="0"/>
              <a:cs typeface="Verdana" pitchFamily="34" charset="0"/>
            </a:endParaRPr>
          </a:p>
          <a:p>
            <a:pPr eaLnBrk="1" hangingPunct="1">
              <a:spcBef>
                <a:spcPct val="0"/>
              </a:spcBef>
              <a:spcAft>
                <a:spcPts val="1200"/>
              </a:spcAft>
            </a:pPr>
            <a:r>
              <a:rPr lang="en-US" altLang="en-US" sz="2200" dirty="0">
                <a:ea typeface="Verdana" pitchFamily="34" charset="0"/>
                <a:cs typeface="Verdana" pitchFamily="34" charset="0"/>
              </a:rPr>
              <a:t>Box &amp; Long Span Culverts</a:t>
            </a:r>
          </a:p>
          <a:p>
            <a:pPr eaLnBrk="1" hangingPunct="1">
              <a:spcBef>
                <a:spcPct val="0"/>
              </a:spcBef>
              <a:spcAft>
                <a:spcPts val="1200"/>
              </a:spcAft>
            </a:pPr>
            <a:r>
              <a:rPr lang="en-US" altLang="en-US" sz="2200" dirty="0">
                <a:ea typeface="Verdana" pitchFamily="34" charset="0"/>
                <a:cs typeface="Verdana" pitchFamily="34" charset="0"/>
              </a:rPr>
              <a:t>Aluminum &amp; Steel Pipe</a:t>
            </a:r>
          </a:p>
          <a:p>
            <a:pPr eaLnBrk="1" hangingPunct="1">
              <a:spcBef>
                <a:spcPct val="0"/>
              </a:spcBef>
              <a:spcAft>
                <a:spcPts val="1200"/>
              </a:spcAft>
            </a:pPr>
            <a:r>
              <a:rPr lang="en-US" altLang="en-US" sz="2200" dirty="0">
                <a:ea typeface="Verdana" pitchFamily="34" charset="0"/>
                <a:cs typeface="Verdana" pitchFamily="34" charset="0"/>
              </a:rPr>
              <a:t>End Sections &amp; Slope Pipe Fittings</a:t>
            </a:r>
          </a:p>
          <a:p>
            <a:pPr eaLnBrk="1" hangingPunct="1">
              <a:spcBef>
                <a:spcPct val="0"/>
              </a:spcBef>
              <a:spcAft>
                <a:spcPts val="1200"/>
              </a:spcAft>
            </a:pPr>
            <a:r>
              <a:rPr lang="en-US" altLang="en-US" sz="2200" dirty="0">
                <a:ea typeface="Verdana" pitchFamily="34" charset="0"/>
                <a:cs typeface="Verdana" pitchFamily="34" charset="0"/>
              </a:rPr>
              <a:t>Metal Deck Forms</a:t>
            </a:r>
          </a:p>
          <a:p>
            <a:pPr eaLnBrk="1" hangingPunct="1">
              <a:spcBef>
                <a:spcPct val="0"/>
              </a:spcBef>
              <a:spcAft>
                <a:spcPts val="1200"/>
              </a:spcAft>
            </a:pPr>
            <a:r>
              <a:rPr lang="en-US" altLang="en-US" sz="2200" dirty="0">
                <a:ea typeface="Verdana" pitchFamily="34" charset="0"/>
                <a:cs typeface="Verdana" pitchFamily="34" charset="0"/>
              </a:rPr>
              <a:t>Metal Plate Pipe Arches</a:t>
            </a:r>
          </a:p>
        </p:txBody>
      </p:sp>
      <p:pic>
        <p:nvPicPr>
          <p:cNvPr id="2" name="Picture 1">
            <a:extLst>
              <a:ext uri="{FF2B5EF4-FFF2-40B4-BE49-F238E27FC236}">
                <a16:creationId xmlns:a16="http://schemas.microsoft.com/office/drawing/2014/main" id="{DBBE4F50-8F9F-474F-A4CF-C4FC323F0049}"/>
              </a:ext>
            </a:extLst>
          </p:cNvPr>
          <p:cNvPicPr>
            <a:picLocks noChangeAspect="1"/>
          </p:cNvPicPr>
          <p:nvPr/>
        </p:nvPicPr>
        <p:blipFill>
          <a:blip r:embed="rId4"/>
          <a:stretch>
            <a:fillRect/>
          </a:stretch>
        </p:blipFill>
        <p:spPr>
          <a:xfrm>
            <a:off x="3581400" y="2705100"/>
            <a:ext cx="1073146" cy="380999"/>
          </a:xfrm>
          <a:prstGeom prst="rect">
            <a:avLst/>
          </a:prstGeom>
          <a:ln w="3175">
            <a:noFill/>
          </a:ln>
        </p:spPr>
      </p:pic>
      <p:pic>
        <p:nvPicPr>
          <p:cNvPr id="4" name="Picture 3">
            <a:extLst>
              <a:ext uri="{FF2B5EF4-FFF2-40B4-BE49-F238E27FC236}">
                <a16:creationId xmlns:a16="http://schemas.microsoft.com/office/drawing/2014/main" id="{24E52581-05F0-4CC5-8424-61FA51384B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71800" y="4827461"/>
            <a:ext cx="360871" cy="430339"/>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5F0274C7-F3BE-4F58-860E-3E9C470C56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57600" y="4038600"/>
            <a:ext cx="844546" cy="534104"/>
          </a:xfrm>
          <a:prstGeom prst="rect">
            <a:avLst/>
          </a:prstGeo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rId3"/>
            <a:extLst>
              <a:ext uri="{FF2B5EF4-FFF2-40B4-BE49-F238E27FC236}">
                <a16:creationId xmlns:a16="http://schemas.microsoft.com/office/drawing/2014/main" id="{57898EA2-15B8-47D7-8C88-9E3D9D772D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88059" y="1509595"/>
            <a:ext cx="5910173" cy="4419600"/>
          </a:xfrm>
          <a:prstGeom prst="rect">
            <a:avLst/>
          </a:prstGeom>
          <a:effectLst>
            <a:outerShdw blurRad="292100" dist="139700" dir="2700000" algn="ctr" rotWithShape="0">
              <a:srgbClr val="000000">
                <a:alpha val="65000"/>
              </a:srgbClr>
            </a:outerShdw>
          </a:effectLst>
        </p:spPr>
      </p:pic>
      <p:sp>
        <p:nvSpPr>
          <p:cNvPr id="22530" name="Title 1"/>
          <p:cNvSpPr>
            <a:spLocks noGrp="1"/>
          </p:cNvSpPr>
          <p:nvPr>
            <p:ph type="title"/>
          </p:nvPr>
        </p:nvSpPr>
        <p:spPr>
          <a:xfrm>
            <a:off x="457200" y="304800"/>
            <a:ext cx="5257800" cy="648216"/>
          </a:xfrm>
        </p:spPr>
        <p:txBody>
          <a:bodyPr/>
          <a:lstStyle/>
          <a:p>
            <a:pPr eaLnBrk="1" hangingPunct="1"/>
            <a:r>
              <a:rPr lang="en-US" altLang="en-US" dirty="0"/>
              <a:t>COSTARS Website</a:t>
            </a:r>
          </a:p>
        </p:txBody>
      </p:sp>
      <p:sp>
        <p:nvSpPr>
          <p:cNvPr id="6" name="TextBox 5">
            <a:hlinkClick r:id="rId5" action="ppaction://hlinksldjump"/>
          </p:cNvPr>
          <p:cNvSpPr txBox="1"/>
          <p:nvPr/>
        </p:nvSpPr>
        <p:spPr>
          <a:xfrm>
            <a:off x="457200" y="953016"/>
            <a:ext cx="859250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Verdana"/>
                <a:ea typeface="+mn-ea"/>
                <a:cs typeface="Arial" charset="0"/>
              </a:rPr>
              <a:t>www.dgs.pa.gov/COSTARS</a:t>
            </a:r>
          </a:p>
        </p:txBody>
      </p:sp>
      <p:sp>
        <p:nvSpPr>
          <p:cNvPr id="13" name="Left Arrow 11">
            <a:extLst>
              <a:ext uri="{FF2B5EF4-FFF2-40B4-BE49-F238E27FC236}">
                <a16:creationId xmlns:a16="http://schemas.microsoft.com/office/drawing/2014/main" id="{0EE78EAD-0FC7-423E-A714-1FB466E59082}"/>
              </a:ext>
            </a:extLst>
          </p:cNvPr>
          <p:cNvSpPr/>
          <p:nvPr/>
        </p:nvSpPr>
        <p:spPr>
          <a:xfrm rot="20405556">
            <a:off x="8074476" y="3884103"/>
            <a:ext cx="998757" cy="178422"/>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9" name="Callout: Double Bent Line with Border and Accent Bar 18">
            <a:extLst>
              <a:ext uri="{FF2B5EF4-FFF2-40B4-BE49-F238E27FC236}">
                <a16:creationId xmlns:a16="http://schemas.microsoft.com/office/drawing/2014/main" id="{1C89ACC1-21A7-4E95-8406-2EF33F8DC3AD}"/>
              </a:ext>
            </a:extLst>
          </p:cNvPr>
          <p:cNvSpPr/>
          <p:nvPr/>
        </p:nvSpPr>
        <p:spPr>
          <a:xfrm>
            <a:off x="457201" y="5614736"/>
            <a:ext cx="2737693" cy="481264"/>
          </a:xfrm>
          <a:prstGeom prst="accentBorderCallout3">
            <a:avLst/>
          </a:prstGeom>
          <a:solidFill>
            <a:srgbClr val="000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Contract Search</a:t>
            </a:r>
          </a:p>
        </p:txBody>
      </p:sp>
      <p:sp>
        <p:nvSpPr>
          <p:cNvPr id="20" name="Callout: Double Bent Line with Border and Accent Bar 19">
            <a:extLst>
              <a:ext uri="{FF2B5EF4-FFF2-40B4-BE49-F238E27FC236}">
                <a16:creationId xmlns:a16="http://schemas.microsoft.com/office/drawing/2014/main" id="{6BA04B94-5ECA-4202-A021-77330CC236F4}"/>
              </a:ext>
            </a:extLst>
          </p:cNvPr>
          <p:cNvSpPr/>
          <p:nvPr/>
        </p:nvSpPr>
        <p:spPr>
          <a:xfrm>
            <a:off x="457201" y="5090948"/>
            <a:ext cx="2737693" cy="481264"/>
          </a:xfrm>
          <a:prstGeom prst="accentBorderCallout3">
            <a:avLst/>
          </a:prstGeom>
          <a:solidFill>
            <a:srgbClr val="000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Training Center</a:t>
            </a:r>
          </a:p>
        </p:txBody>
      </p:sp>
      <p:sp>
        <p:nvSpPr>
          <p:cNvPr id="21" name="Callout: Double Bent Line with Border and Accent Bar 20">
            <a:extLst>
              <a:ext uri="{FF2B5EF4-FFF2-40B4-BE49-F238E27FC236}">
                <a16:creationId xmlns:a16="http://schemas.microsoft.com/office/drawing/2014/main" id="{3A4C3CF4-8995-46AA-9138-16D44C750B62}"/>
              </a:ext>
            </a:extLst>
          </p:cNvPr>
          <p:cNvSpPr/>
          <p:nvPr/>
        </p:nvSpPr>
        <p:spPr>
          <a:xfrm>
            <a:off x="457200" y="4555032"/>
            <a:ext cx="2737694" cy="481264"/>
          </a:xfrm>
          <a:prstGeom prst="accentBorderCallout3">
            <a:avLst/>
          </a:prstGeom>
          <a:solidFill>
            <a:srgbClr val="000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Resources</a:t>
            </a:r>
          </a:p>
        </p:txBody>
      </p:sp>
      <p:sp>
        <p:nvSpPr>
          <p:cNvPr id="22" name="Callout: Double Bent Line with Border and Accent Bar 21">
            <a:extLst>
              <a:ext uri="{FF2B5EF4-FFF2-40B4-BE49-F238E27FC236}">
                <a16:creationId xmlns:a16="http://schemas.microsoft.com/office/drawing/2014/main" id="{967EC656-A9D6-4130-AD15-C20FA3F259D8}"/>
              </a:ext>
            </a:extLst>
          </p:cNvPr>
          <p:cNvSpPr/>
          <p:nvPr/>
        </p:nvSpPr>
        <p:spPr>
          <a:xfrm>
            <a:off x="462707" y="4026568"/>
            <a:ext cx="2737694" cy="481264"/>
          </a:xfrm>
          <a:prstGeom prst="accentBorderCallout3">
            <a:avLst/>
          </a:prstGeom>
          <a:solidFill>
            <a:srgbClr val="000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Road Salt Registration</a:t>
            </a:r>
          </a:p>
        </p:txBody>
      </p:sp>
      <p:sp>
        <p:nvSpPr>
          <p:cNvPr id="24" name="Callout: Double Bent Line with Border and Accent Bar 23">
            <a:extLst>
              <a:ext uri="{FF2B5EF4-FFF2-40B4-BE49-F238E27FC236}">
                <a16:creationId xmlns:a16="http://schemas.microsoft.com/office/drawing/2014/main" id="{3DE5D11A-879C-4B89-BB37-728E7569A8AC}"/>
              </a:ext>
            </a:extLst>
          </p:cNvPr>
          <p:cNvSpPr/>
          <p:nvPr/>
        </p:nvSpPr>
        <p:spPr>
          <a:xfrm>
            <a:off x="457200" y="3453064"/>
            <a:ext cx="2737694" cy="532662"/>
          </a:xfrm>
          <a:prstGeom prst="accentBorderCallout3">
            <a:avLst/>
          </a:prstGeom>
          <a:solidFill>
            <a:srgbClr val="000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Newsflashes &amp; Newsletters</a:t>
            </a:r>
          </a:p>
        </p:txBody>
      </p:sp>
      <p:sp>
        <p:nvSpPr>
          <p:cNvPr id="25" name="Callout: Double Bent Line with Border and Accent Bar 24">
            <a:extLst>
              <a:ext uri="{FF2B5EF4-FFF2-40B4-BE49-F238E27FC236}">
                <a16:creationId xmlns:a16="http://schemas.microsoft.com/office/drawing/2014/main" id="{6E99CA1C-2A53-4AAE-94E2-DAD7A0A7BDDD}"/>
              </a:ext>
            </a:extLst>
          </p:cNvPr>
          <p:cNvSpPr/>
          <p:nvPr/>
        </p:nvSpPr>
        <p:spPr>
          <a:xfrm>
            <a:off x="457200" y="2923672"/>
            <a:ext cx="2737694" cy="481264"/>
          </a:xfrm>
          <a:prstGeom prst="accentBorderCallout3">
            <a:avLst/>
          </a:prstGeom>
          <a:solidFill>
            <a:srgbClr val="000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New User Registration</a:t>
            </a:r>
          </a:p>
        </p:txBody>
      </p:sp>
      <p:sp>
        <p:nvSpPr>
          <p:cNvPr id="26" name="Callout: Double Bent Line with Border and Accent Bar 25">
            <a:extLst>
              <a:ext uri="{FF2B5EF4-FFF2-40B4-BE49-F238E27FC236}">
                <a16:creationId xmlns:a16="http://schemas.microsoft.com/office/drawing/2014/main" id="{A67689DF-93BB-43BE-A92F-4C9D45F4451B}"/>
              </a:ext>
            </a:extLst>
          </p:cNvPr>
          <p:cNvSpPr/>
          <p:nvPr/>
        </p:nvSpPr>
        <p:spPr>
          <a:xfrm>
            <a:off x="457200" y="2307445"/>
            <a:ext cx="2737694" cy="564091"/>
          </a:xfrm>
          <a:prstGeom prst="accentBorderCallout3">
            <a:avLst/>
          </a:prstGeom>
          <a:solidFill>
            <a:srgbClr val="000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New Member Registration</a:t>
            </a:r>
          </a:p>
        </p:txBody>
      </p:sp>
      <p:sp>
        <p:nvSpPr>
          <p:cNvPr id="27" name="Callout: Double Bent Line with Border and Accent Bar 26">
            <a:extLst>
              <a:ext uri="{FF2B5EF4-FFF2-40B4-BE49-F238E27FC236}">
                <a16:creationId xmlns:a16="http://schemas.microsoft.com/office/drawing/2014/main" id="{9C0EAB91-5436-43CD-8029-7B7268D758F2}"/>
              </a:ext>
            </a:extLst>
          </p:cNvPr>
          <p:cNvSpPr/>
          <p:nvPr/>
        </p:nvSpPr>
        <p:spPr>
          <a:xfrm>
            <a:off x="457200" y="1696918"/>
            <a:ext cx="2737694" cy="564091"/>
          </a:xfrm>
          <a:prstGeom prst="accentBorderCallout3">
            <a:avLst/>
          </a:prstGeom>
          <a:solidFill>
            <a:srgbClr val="000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Update Profile</a:t>
            </a:r>
          </a:p>
        </p:txBody>
      </p:sp>
    </p:spTree>
    <p:extLst>
      <p:ext uri="{BB962C8B-B14F-4D97-AF65-F5344CB8AC3E}">
        <p14:creationId xmlns:p14="http://schemas.microsoft.com/office/powerpoint/2010/main" val="272900493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4675B9-1927-4FF1-8F8A-14A19ECBD9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210" y="1676400"/>
            <a:ext cx="8221579" cy="4051531"/>
          </a:xfrm>
          <a:prstGeom prst="rect">
            <a:avLst/>
          </a:prstGeom>
          <a:ln w="3175">
            <a:solidFill>
              <a:schemeClr val="tx1"/>
            </a:solidFill>
          </a:ln>
          <a:effectLst>
            <a:outerShdw blurRad="292100" dist="139700" dir="2700000" algn="tl" rotWithShape="0">
              <a:srgbClr val="333333">
                <a:alpha val="65000"/>
              </a:srgbClr>
            </a:outerShdw>
          </a:effectLst>
        </p:spPr>
      </p:pic>
      <p:sp>
        <p:nvSpPr>
          <p:cNvPr id="6" name="Left Arrow 11">
            <a:extLst>
              <a:ext uri="{FF2B5EF4-FFF2-40B4-BE49-F238E27FC236}">
                <a16:creationId xmlns:a16="http://schemas.microsoft.com/office/drawing/2014/main" id="{E086712B-1C38-419E-8DBE-F15D9C850984}"/>
              </a:ext>
            </a:extLst>
          </p:cNvPr>
          <p:cNvSpPr/>
          <p:nvPr/>
        </p:nvSpPr>
        <p:spPr>
          <a:xfrm rot="20405556">
            <a:off x="6934736" y="4127109"/>
            <a:ext cx="998757" cy="178422"/>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 name="Rectangle 6">
            <a:extLst>
              <a:ext uri="{FF2B5EF4-FFF2-40B4-BE49-F238E27FC236}">
                <a16:creationId xmlns:a16="http://schemas.microsoft.com/office/drawing/2014/main" id="{D6CFF787-927E-40EC-AAA3-12A680058482}"/>
              </a:ext>
            </a:extLst>
          </p:cNvPr>
          <p:cNvSpPr/>
          <p:nvPr/>
        </p:nvSpPr>
        <p:spPr>
          <a:xfrm>
            <a:off x="342900" y="221411"/>
            <a:ext cx="8724900" cy="754053"/>
          </a:xfrm>
          <a:prstGeom prst="rect">
            <a:avLst/>
          </a:prstGeom>
          <a:noFill/>
          <a:effectLst>
            <a:innerShdw blurRad="127000" dist="88900" dir="3120000">
              <a:schemeClr val="bg2">
                <a:lumMod val="10000"/>
                <a:alpha val="50000"/>
              </a:schemeClr>
            </a:innerShdw>
          </a:effectLst>
          <a:scene3d>
            <a:camera prst="orthographicFront"/>
            <a:lightRig rig="soft" dir="t">
              <a:rot lat="0" lon="0" rev="10800000"/>
            </a:lightRig>
          </a:scene3d>
          <a:sp3d>
            <a:bevelT/>
          </a:sp3d>
        </p:spPr>
        <p:txBody>
          <a:bodyPr wrap="square" lIns="91440" tIns="45720" rIns="91440" bIns="45720" anchor="t">
            <a:spAutoFit/>
            <a:sp3d>
              <a:bevelT w="27940" h="12700"/>
              <a:contourClr>
                <a:srgbClr val="DDDDDD"/>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300" b="0" i="0" u="none" strike="noStrike" kern="1200" cap="none" spc="0" normalizeH="0" baseline="0" noProof="0" dirty="0">
                <a:ln>
                  <a:noFill/>
                </a:ln>
                <a:solidFill>
                  <a:prstClr val="white"/>
                </a:solidFill>
                <a:effectLst/>
                <a:uLnTx/>
                <a:uFillTx/>
                <a:latin typeface="Garamond" panose="02020404030301010803" pitchFamily="18" charset="0"/>
                <a:ea typeface="+mn-ea"/>
                <a:cs typeface="Arial" panose="020B0604020202020204" pitchFamily="34" charset="0"/>
              </a:rPr>
              <a:t>How to Become a COSTARS Member</a:t>
            </a:r>
            <a:endParaRPr kumimoji="0" lang="en-US" sz="43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aramond" panose="02020404030301010803" pitchFamily="18" charset="0"/>
              <a:ea typeface="+mn-ea"/>
              <a:cs typeface="Arial" panose="020B0604020202020204" pitchFamily="34" charset="0"/>
            </a:endParaRPr>
          </a:p>
        </p:txBody>
      </p:sp>
    </p:spTree>
    <p:extLst>
      <p:ext uri="{BB962C8B-B14F-4D97-AF65-F5344CB8AC3E}">
        <p14:creationId xmlns:p14="http://schemas.microsoft.com/office/powerpoint/2010/main" val="163809248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AF7312-C1DB-4C18-BA8D-0485785FFD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761" y="1627710"/>
            <a:ext cx="8326168" cy="4392089"/>
          </a:xfrm>
          <a:prstGeom prst="rect">
            <a:avLst/>
          </a:prstGeom>
          <a:ln w="3175">
            <a:solidFill>
              <a:schemeClr val="tx1"/>
            </a:solid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3777A076-B37F-4979-86F8-98CABEEC4C42}"/>
              </a:ext>
            </a:extLst>
          </p:cNvPr>
          <p:cNvSpPr/>
          <p:nvPr/>
        </p:nvSpPr>
        <p:spPr>
          <a:xfrm>
            <a:off x="342900" y="221411"/>
            <a:ext cx="8724900" cy="754053"/>
          </a:xfrm>
          <a:prstGeom prst="rect">
            <a:avLst/>
          </a:prstGeom>
          <a:noFill/>
          <a:effectLst>
            <a:innerShdw blurRad="127000" dist="88900" dir="3120000">
              <a:schemeClr val="bg2">
                <a:lumMod val="10000"/>
                <a:alpha val="50000"/>
              </a:schemeClr>
            </a:innerShdw>
          </a:effectLst>
          <a:scene3d>
            <a:camera prst="orthographicFront"/>
            <a:lightRig rig="soft" dir="t">
              <a:rot lat="0" lon="0" rev="10800000"/>
            </a:lightRig>
          </a:scene3d>
          <a:sp3d>
            <a:bevelT/>
          </a:sp3d>
        </p:spPr>
        <p:txBody>
          <a:bodyPr wrap="square" lIns="91440" tIns="45720" rIns="91440" bIns="45720" anchor="t">
            <a:spAutoFit/>
            <a:sp3d>
              <a:bevelT w="27940" h="12700"/>
              <a:contourClr>
                <a:srgbClr val="DDDDDD"/>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300" b="0" i="0" u="none" strike="noStrike" kern="1200" cap="none" spc="0" normalizeH="0" baseline="0" noProof="0" dirty="0">
                <a:ln>
                  <a:noFill/>
                </a:ln>
                <a:solidFill>
                  <a:prstClr val="white"/>
                </a:solidFill>
                <a:effectLst/>
                <a:uLnTx/>
                <a:uFillTx/>
                <a:latin typeface="Garamond" panose="02020404030301010803" pitchFamily="18" charset="0"/>
                <a:ea typeface="+mn-ea"/>
                <a:cs typeface="Arial" panose="020B0604020202020204" pitchFamily="34" charset="0"/>
              </a:rPr>
              <a:t>How to Become a COSTARS Member</a:t>
            </a:r>
            <a:endParaRPr kumimoji="0" lang="en-US" sz="43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aramond" panose="02020404030301010803" pitchFamily="18" charset="0"/>
              <a:ea typeface="+mn-ea"/>
              <a:cs typeface="Arial" panose="020B0604020202020204" pitchFamily="34" charset="0"/>
            </a:endParaRPr>
          </a:p>
        </p:txBody>
      </p:sp>
      <p:sp>
        <p:nvSpPr>
          <p:cNvPr id="6" name="Left Arrow 11">
            <a:extLst>
              <a:ext uri="{FF2B5EF4-FFF2-40B4-BE49-F238E27FC236}">
                <a16:creationId xmlns:a16="http://schemas.microsoft.com/office/drawing/2014/main" id="{8C7825BA-14D9-4719-8F56-EA59E31882F7}"/>
              </a:ext>
            </a:extLst>
          </p:cNvPr>
          <p:cNvSpPr/>
          <p:nvPr/>
        </p:nvSpPr>
        <p:spPr>
          <a:xfrm>
            <a:off x="1524000" y="2438400"/>
            <a:ext cx="998757" cy="178422"/>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10340121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C37FC5-016F-442A-A679-6CE7C6997B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768" y="1905000"/>
            <a:ext cx="8284291" cy="3429000"/>
          </a:xfrm>
          <a:prstGeom prst="rect">
            <a:avLst/>
          </a:prstGeom>
          <a:ln w="3175">
            <a:solidFill>
              <a:schemeClr val="tx1"/>
            </a:solidFill>
          </a:ln>
          <a:effectLst>
            <a:outerShdw blurRad="292100" dist="139700" dir="2700000" algn="tl" rotWithShape="0">
              <a:srgbClr val="333333">
                <a:alpha val="65000"/>
              </a:srgbClr>
            </a:outerShdw>
          </a:effectLst>
        </p:spPr>
      </p:pic>
      <p:sp>
        <p:nvSpPr>
          <p:cNvPr id="3" name="Left Arrow 11">
            <a:extLst>
              <a:ext uri="{FF2B5EF4-FFF2-40B4-BE49-F238E27FC236}">
                <a16:creationId xmlns:a16="http://schemas.microsoft.com/office/drawing/2014/main" id="{C99D2977-EBBA-4A8D-BDD4-23C2C7CF9CD3}"/>
              </a:ext>
            </a:extLst>
          </p:cNvPr>
          <p:cNvSpPr/>
          <p:nvPr/>
        </p:nvSpPr>
        <p:spPr>
          <a:xfrm>
            <a:off x="1524000" y="2819400"/>
            <a:ext cx="998757" cy="178422"/>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4" name="Rectangle 3">
            <a:extLst>
              <a:ext uri="{FF2B5EF4-FFF2-40B4-BE49-F238E27FC236}">
                <a16:creationId xmlns:a16="http://schemas.microsoft.com/office/drawing/2014/main" id="{F15C4618-12FA-4DBD-ABDF-87E2892ADC47}"/>
              </a:ext>
            </a:extLst>
          </p:cNvPr>
          <p:cNvSpPr/>
          <p:nvPr/>
        </p:nvSpPr>
        <p:spPr>
          <a:xfrm>
            <a:off x="342900" y="221411"/>
            <a:ext cx="8724900" cy="754053"/>
          </a:xfrm>
          <a:prstGeom prst="rect">
            <a:avLst/>
          </a:prstGeom>
          <a:noFill/>
          <a:effectLst>
            <a:innerShdw blurRad="127000" dist="88900" dir="3120000">
              <a:schemeClr val="bg2">
                <a:lumMod val="10000"/>
                <a:alpha val="50000"/>
              </a:schemeClr>
            </a:innerShdw>
          </a:effectLst>
          <a:scene3d>
            <a:camera prst="orthographicFront"/>
            <a:lightRig rig="soft" dir="t">
              <a:rot lat="0" lon="0" rev="10800000"/>
            </a:lightRig>
          </a:scene3d>
          <a:sp3d>
            <a:bevelT/>
          </a:sp3d>
        </p:spPr>
        <p:txBody>
          <a:bodyPr wrap="square" lIns="91440" tIns="45720" rIns="91440" bIns="45720" anchor="t">
            <a:spAutoFit/>
            <a:sp3d>
              <a:bevelT w="27940" h="12700"/>
              <a:contourClr>
                <a:srgbClr val="DDDDDD"/>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300" b="0" i="0" u="none" strike="noStrike" kern="1200" cap="none" spc="0" normalizeH="0" baseline="0" noProof="0" dirty="0">
                <a:ln>
                  <a:noFill/>
                </a:ln>
                <a:solidFill>
                  <a:prstClr val="white"/>
                </a:solidFill>
                <a:effectLst/>
                <a:uLnTx/>
                <a:uFillTx/>
                <a:latin typeface="Garamond" panose="02020404030301010803" pitchFamily="18" charset="0"/>
                <a:ea typeface="+mn-ea"/>
                <a:cs typeface="Arial" panose="020B0604020202020204" pitchFamily="34" charset="0"/>
              </a:rPr>
              <a:t>How to Become a COSTARS Member</a:t>
            </a:r>
            <a:endParaRPr kumimoji="0" lang="en-US" sz="43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aramond" panose="02020404030301010803" pitchFamily="18" charset="0"/>
              <a:ea typeface="+mn-ea"/>
              <a:cs typeface="Arial" panose="020B0604020202020204" pitchFamily="34" charset="0"/>
            </a:endParaRPr>
          </a:p>
        </p:txBody>
      </p:sp>
    </p:spTree>
    <p:extLst>
      <p:ext uri="{BB962C8B-B14F-4D97-AF65-F5344CB8AC3E}">
        <p14:creationId xmlns:p14="http://schemas.microsoft.com/office/powerpoint/2010/main" val="427046799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FE4A3B-43C3-4F99-947B-5DC618D782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296" y="1536393"/>
            <a:ext cx="7948288" cy="4447914"/>
          </a:xfrm>
          <a:prstGeom prst="rect">
            <a:avLst/>
          </a:prstGeom>
          <a:ln w="3175">
            <a:solidFill>
              <a:schemeClr val="tx1"/>
            </a:solidFill>
          </a:ln>
          <a:effectLst>
            <a:outerShdw blurRad="292100" dist="139700" dir="2700000" algn="tl" rotWithShape="0">
              <a:srgbClr val="333333">
                <a:alpha val="65000"/>
              </a:srgbClr>
            </a:outerShdw>
          </a:effectLst>
        </p:spPr>
      </p:pic>
      <p:sp>
        <p:nvSpPr>
          <p:cNvPr id="3" name="Left Arrow 11">
            <a:extLst>
              <a:ext uri="{FF2B5EF4-FFF2-40B4-BE49-F238E27FC236}">
                <a16:creationId xmlns:a16="http://schemas.microsoft.com/office/drawing/2014/main" id="{18DD3943-0926-40FE-A1EE-48187A98496A}"/>
              </a:ext>
            </a:extLst>
          </p:cNvPr>
          <p:cNvSpPr/>
          <p:nvPr/>
        </p:nvSpPr>
        <p:spPr>
          <a:xfrm rot="20405556">
            <a:off x="6553735" y="4050908"/>
            <a:ext cx="998757" cy="178422"/>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 name="Rectangle 6">
            <a:extLst>
              <a:ext uri="{FF2B5EF4-FFF2-40B4-BE49-F238E27FC236}">
                <a16:creationId xmlns:a16="http://schemas.microsoft.com/office/drawing/2014/main" id="{D1F7771F-CBEF-4705-8136-F6DF99B45E73}"/>
              </a:ext>
            </a:extLst>
          </p:cNvPr>
          <p:cNvSpPr/>
          <p:nvPr/>
        </p:nvSpPr>
        <p:spPr>
          <a:xfrm>
            <a:off x="342900" y="221411"/>
            <a:ext cx="8724900" cy="754053"/>
          </a:xfrm>
          <a:prstGeom prst="rect">
            <a:avLst/>
          </a:prstGeom>
          <a:noFill/>
          <a:effectLst>
            <a:innerShdw blurRad="127000" dist="88900" dir="3120000">
              <a:schemeClr val="bg2">
                <a:lumMod val="10000"/>
                <a:alpha val="50000"/>
              </a:schemeClr>
            </a:innerShdw>
          </a:effectLst>
          <a:scene3d>
            <a:camera prst="orthographicFront"/>
            <a:lightRig rig="soft" dir="t">
              <a:rot lat="0" lon="0" rev="10800000"/>
            </a:lightRig>
          </a:scene3d>
          <a:sp3d>
            <a:bevelT/>
          </a:sp3d>
        </p:spPr>
        <p:txBody>
          <a:bodyPr wrap="square" lIns="91440" tIns="45720" rIns="91440" bIns="45720" anchor="t">
            <a:spAutoFit/>
            <a:sp3d>
              <a:bevelT w="27940" h="12700"/>
              <a:contourClr>
                <a:srgbClr val="DDDDDD"/>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300" b="0" i="0" u="none" strike="noStrike" kern="1200" cap="none" spc="0" normalizeH="0" baseline="0" noProof="0" dirty="0">
                <a:ln>
                  <a:noFill/>
                </a:ln>
                <a:solidFill>
                  <a:prstClr val="white"/>
                </a:solidFill>
                <a:effectLst/>
                <a:uLnTx/>
                <a:uFillTx/>
                <a:latin typeface="Garamond" panose="02020404030301010803" pitchFamily="18" charset="0"/>
                <a:ea typeface="+mn-ea"/>
                <a:cs typeface="Arial" panose="020B0604020202020204" pitchFamily="34" charset="0"/>
              </a:rPr>
              <a:t>How to Become a COSTARS Member</a:t>
            </a:r>
            <a:endParaRPr kumimoji="0" lang="en-US" sz="43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aramond" panose="02020404030301010803" pitchFamily="18" charset="0"/>
              <a:ea typeface="+mn-ea"/>
              <a:cs typeface="Arial" panose="020B0604020202020204" pitchFamily="34" charset="0"/>
            </a:endParaRPr>
          </a:p>
        </p:txBody>
      </p:sp>
    </p:spTree>
    <p:extLst>
      <p:ext uri="{BB962C8B-B14F-4D97-AF65-F5344CB8AC3E}">
        <p14:creationId xmlns:p14="http://schemas.microsoft.com/office/powerpoint/2010/main" val="2437695055"/>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1553E7-80B8-41CC-B40B-79165026AC8D}"/>
              </a:ext>
            </a:extLst>
          </p:cNvPr>
          <p:cNvSpPr/>
          <p:nvPr/>
        </p:nvSpPr>
        <p:spPr>
          <a:xfrm>
            <a:off x="342900" y="221411"/>
            <a:ext cx="8724900" cy="754053"/>
          </a:xfrm>
          <a:prstGeom prst="rect">
            <a:avLst/>
          </a:prstGeom>
          <a:noFill/>
          <a:effectLst>
            <a:innerShdw blurRad="127000" dist="88900" dir="3120000">
              <a:schemeClr val="bg2">
                <a:lumMod val="10000"/>
                <a:alpha val="50000"/>
              </a:schemeClr>
            </a:innerShdw>
          </a:effectLst>
          <a:scene3d>
            <a:camera prst="orthographicFront"/>
            <a:lightRig rig="soft" dir="t">
              <a:rot lat="0" lon="0" rev="10800000"/>
            </a:lightRig>
          </a:scene3d>
          <a:sp3d>
            <a:bevelT/>
          </a:sp3d>
        </p:spPr>
        <p:txBody>
          <a:bodyPr wrap="square" lIns="91440" tIns="45720" rIns="91440" bIns="45720" anchor="t">
            <a:spAutoFit/>
            <a:sp3d>
              <a:bevelT w="27940" h="12700"/>
              <a:contourClr>
                <a:srgbClr val="DDDDDD"/>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300" b="0" i="0" u="none" strike="noStrike" kern="1200" cap="none" spc="0" normalizeH="0" baseline="0" noProof="0" dirty="0">
                <a:ln>
                  <a:noFill/>
                </a:ln>
                <a:solidFill>
                  <a:prstClr val="white"/>
                </a:solidFill>
                <a:effectLst/>
                <a:uLnTx/>
                <a:uFillTx/>
                <a:latin typeface="Garamond" panose="02020404030301010803" pitchFamily="18" charset="0"/>
                <a:ea typeface="+mn-ea"/>
                <a:cs typeface="Arial" panose="020B0604020202020204" pitchFamily="34" charset="0"/>
              </a:rPr>
              <a:t>How to Become a COSTARS Member</a:t>
            </a:r>
            <a:endParaRPr kumimoji="0" lang="en-US" sz="43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aramond" panose="02020404030301010803" pitchFamily="18" charset="0"/>
              <a:ea typeface="+mn-ea"/>
              <a:cs typeface="Arial" panose="020B0604020202020204" pitchFamily="34" charset="0"/>
            </a:endParaRPr>
          </a:p>
        </p:txBody>
      </p:sp>
      <p:pic>
        <p:nvPicPr>
          <p:cNvPr id="6" name="Picture 5">
            <a:extLst>
              <a:ext uri="{FF2B5EF4-FFF2-40B4-BE49-F238E27FC236}">
                <a16:creationId xmlns:a16="http://schemas.microsoft.com/office/drawing/2014/main" id="{AE075689-23C9-456A-8978-11B94DE4D1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330" y="1524001"/>
            <a:ext cx="8549129" cy="4267199"/>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210395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Purchasing Through COSTARS</a:t>
            </a:r>
          </a:p>
        </p:txBody>
      </p:sp>
      <p:sp>
        <p:nvSpPr>
          <p:cNvPr id="3" name="Content Placeholder 2"/>
          <p:cNvSpPr>
            <a:spLocks noGrp="1"/>
          </p:cNvSpPr>
          <p:nvPr>
            <p:ph idx="1"/>
          </p:nvPr>
        </p:nvSpPr>
        <p:spPr>
          <a:xfrm>
            <a:off x="457200" y="1600200"/>
            <a:ext cx="8229600" cy="4373563"/>
          </a:xfrm>
        </p:spPr>
        <p:txBody>
          <a:bodyPr/>
          <a:lstStyle/>
          <a:p>
            <a:pPr>
              <a:spcBef>
                <a:spcPts val="0"/>
              </a:spcBef>
              <a:spcAft>
                <a:spcPts val="0"/>
              </a:spcAft>
              <a:buSzPct val="100000"/>
              <a:buFont typeface="Verdana" panose="020B0604030504040204" pitchFamily="34" charset="0"/>
              <a:buChar char="●"/>
            </a:pPr>
            <a:r>
              <a:rPr lang="en-US" sz="2000" dirty="0"/>
              <a:t>Search COSTARS contracts via the COSTARS website.</a:t>
            </a:r>
            <a:endParaRPr lang="en-US" sz="800" dirty="0"/>
          </a:p>
          <a:p>
            <a:pPr>
              <a:spcBef>
                <a:spcPts val="0"/>
              </a:spcBef>
              <a:spcAft>
                <a:spcPts val="0"/>
              </a:spcAft>
              <a:buSzPct val="100000"/>
              <a:buFont typeface="Verdana" panose="020B0604030504040204" pitchFamily="34" charset="0"/>
              <a:buChar char="●"/>
            </a:pPr>
            <a:endParaRPr lang="en-US" sz="800" dirty="0"/>
          </a:p>
          <a:p>
            <a:pPr>
              <a:spcBef>
                <a:spcPts val="0"/>
              </a:spcBef>
              <a:spcAft>
                <a:spcPts val="0"/>
              </a:spcAft>
              <a:buSzPct val="100000"/>
              <a:buFont typeface="Verdana" panose="020B0604030504040204" pitchFamily="34" charset="0"/>
              <a:buChar char="●"/>
            </a:pPr>
            <a:endParaRPr lang="en-US" sz="800" dirty="0"/>
          </a:p>
          <a:p>
            <a:pPr eaLnBrk="1" hangingPunct="1">
              <a:spcBef>
                <a:spcPts val="0"/>
              </a:spcBef>
              <a:spcAft>
                <a:spcPts val="0"/>
              </a:spcAft>
              <a:buSzPct val="100000"/>
              <a:buFont typeface="Verdana" panose="020B0604030504040204" pitchFamily="34" charset="0"/>
              <a:buChar char="●"/>
            </a:pPr>
            <a:r>
              <a:rPr lang="en-US" altLang="en-US" sz="2000" dirty="0"/>
              <a:t>Call at least three or four COSTARS suppliers for quotes to ensure best value.</a:t>
            </a:r>
          </a:p>
          <a:p>
            <a:pPr eaLnBrk="1" hangingPunct="1">
              <a:spcBef>
                <a:spcPts val="0"/>
              </a:spcBef>
              <a:spcAft>
                <a:spcPts val="0"/>
              </a:spcAft>
              <a:buSzPct val="100000"/>
              <a:buFont typeface="Verdana" panose="020B0604030504040204" pitchFamily="34" charset="0"/>
              <a:buChar char="●"/>
            </a:pPr>
            <a:endParaRPr lang="en-US" altLang="en-US" sz="800" dirty="0"/>
          </a:p>
          <a:p>
            <a:pPr eaLnBrk="1" hangingPunct="1">
              <a:spcBef>
                <a:spcPts val="0"/>
              </a:spcBef>
              <a:spcAft>
                <a:spcPts val="0"/>
              </a:spcAft>
              <a:buSzPct val="100000"/>
              <a:buFont typeface="Verdana" panose="020B0604030504040204" pitchFamily="34" charset="0"/>
              <a:buChar char="●"/>
            </a:pPr>
            <a:endParaRPr lang="en-US" altLang="en-US" sz="800" dirty="0"/>
          </a:p>
          <a:p>
            <a:pPr eaLnBrk="1" hangingPunct="1">
              <a:spcBef>
                <a:spcPts val="0"/>
              </a:spcBef>
              <a:spcAft>
                <a:spcPts val="0"/>
              </a:spcAft>
              <a:buSzPct val="100000"/>
              <a:buFont typeface="Verdana" panose="020B0604030504040204" pitchFamily="34" charset="0"/>
              <a:buChar char="●"/>
            </a:pPr>
            <a:r>
              <a:rPr lang="en-US" altLang="en-US" sz="2000" dirty="0"/>
              <a:t>Negotiate! Suppliers are encouraged to offer competitive pricing </a:t>
            </a:r>
            <a:r>
              <a:rPr lang="en-US" altLang="en-US" sz="2000" u="sng" dirty="0"/>
              <a:t>and</a:t>
            </a:r>
            <a:r>
              <a:rPr lang="en-US" altLang="en-US" sz="2000" dirty="0"/>
              <a:t> they are prepared to negotiate.</a:t>
            </a:r>
          </a:p>
          <a:p>
            <a:pPr eaLnBrk="1" hangingPunct="1">
              <a:spcBef>
                <a:spcPts val="0"/>
              </a:spcBef>
              <a:spcAft>
                <a:spcPts val="0"/>
              </a:spcAft>
              <a:buSzPct val="100000"/>
              <a:buFont typeface="Verdana" panose="020B0604030504040204" pitchFamily="34" charset="0"/>
              <a:buChar char="●"/>
            </a:pPr>
            <a:endParaRPr lang="en-US" altLang="en-US" sz="800" dirty="0"/>
          </a:p>
          <a:p>
            <a:pPr eaLnBrk="1" hangingPunct="1">
              <a:spcBef>
                <a:spcPts val="0"/>
              </a:spcBef>
              <a:spcAft>
                <a:spcPts val="0"/>
              </a:spcAft>
              <a:buSzPct val="100000"/>
              <a:buFont typeface="Verdana" panose="020B0604030504040204" pitchFamily="34" charset="0"/>
              <a:buChar char="●"/>
            </a:pPr>
            <a:endParaRPr lang="en-US" altLang="en-US" sz="500" dirty="0"/>
          </a:p>
          <a:p>
            <a:pPr eaLnBrk="1" hangingPunct="1">
              <a:spcBef>
                <a:spcPts val="0"/>
              </a:spcBef>
              <a:spcAft>
                <a:spcPts val="0"/>
              </a:spcAft>
              <a:buSzPct val="100000"/>
              <a:buFont typeface="Verdana" panose="020B0604030504040204" pitchFamily="34" charset="0"/>
              <a:buChar char="●"/>
            </a:pPr>
            <a:r>
              <a:rPr lang="en-US" sz="2000" dirty="0"/>
              <a:t>Search statewide contracts via PA </a:t>
            </a:r>
            <a:r>
              <a:rPr lang="en-US" sz="2000" dirty="0" err="1"/>
              <a:t>eMarketplace</a:t>
            </a:r>
            <a:r>
              <a:rPr lang="en-US" sz="2000" dirty="0"/>
              <a:t> to compare pricing.</a:t>
            </a:r>
            <a:endParaRPr lang="en-US" sz="800" dirty="0"/>
          </a:p>
          <a:p>
            <a:pPr eaLnBrk="1" hangingPunct="1">
              <a:spcBef>
                <a:spcPts val="0"/>
              </a:spcBef>
              <a:spcAft>
                <a:spcPts val="0"/>
              </a:spcAft>
              <a:buSzPct val="100000"/>
              <a:buFont typeface="Verdana" panose="020B0604030504040204" pitchFamily="34" charset="0"/>
              <a:buChar char="●"/>
            </a:pPr>
            <a:endParaRPr lang="en-US" sz="800" dirty="0"/>
          </a:p>
          <a:p>
            <a:pPr eaLnBrk="1" hangingPunct="1">
              <a:spcBef>
                <a:spcPts val="0"/>
              </a:spcBef>
              <a:spcAft>
                <a:spcPts val="0"/>
              </a:spcAft>
              <a:buSzPct val="100000"/>
              <a:buFont typeface="Verdana" panose="020B0604030504040204" pitchFamily="34" charset="0"/>
              <a:buChar char="●"/>
            </a:pPr>
            <a:endParaRPr lang="en-US" sz="800" dirty="0"/>
          </a:p>
          <a:p>
            <a:pPr eaLnBrk="1" hangingPunct="1">
              <a:spcBef>
                <a:spcPts val="0"/>
              </a:spcBef>
              <a:spcAft>
                <a:spcPts val="0"/>
              </a:spcAft>
              <a:buSzPct val="100000"/>
              <a:buFont typeface="Verdana" panose="020B0604030504040204" pitchFamily="34" charset="0"/>
              <a:buChar char="●"/>
            </a:pPr>
            <a:r>
              <a:rPr lang="en-US" sz="2000" dirty="0"/>
              <a:t>Negotiate again!  Remember, suppliers </a:t>
            </a:r>
            <a:r>
              <a:rPr lang="en-US" sz="2000" u="sng" dirty="0"/>
              <a:t>want</a:t>
            </a:r>
            <a:r>
              <a:rPr lang="en-US" sz="2000" dirty="0"/>
              <a:t> your business!</a:t>
            </a:r>
            <a:endParaRPr lang="en-US" sz="800" dirty="0"/>
          </a:p>
          <a:p>
            <a:pPr eaLnBrk="1" hangingPunct="1">
              <a:spcBef>
                <a:spcPts val="0"/>
              </a:spcBef>
              <a:spcAft>
                <a:spcPts val="0"/>
              </a:spcAft>
              <a:buSzPct val="100000"/>
              <a:buFont typeface="Verdana" panose="020B0604030504040204" pitchFamily="34" charset="0"/>
              <a:buChar char="●"/>
            </a:pPr>
            <a:endParaRPr lang="en-US" sz="800" dirty="0"/>
          </a:p>
          <a:p>
            <a:pPr eaLnBrk="1" hangingPunct="1">
              <a:spcBef>
                <a:spcPts val="0"/>
              </a:spcBef>
              <a:spcAft>
                <a:spcPts val="0"/>
              </a:spcAft>
              <a:buSzPct val="100000"/>
              <a:buFont typeface="Verdana" panose="020B0604030504040204" pitchFamily="34" charset="0"/>
              <a:buChar char="●"/>
            </a:pPr>
            <a:endParaRPr lang="en-US" altLang="en-US" sz="800" dirty="0"/>
          </a:p>
          <a:p>
            <a:pPr eaLnBrk="1" hangingPunct="1">
              <a:spcBef>
                <a:spcPts val="0"/>
              </a:spcBef>
              <a:spcAft>
                <a:spcPts val="0"/>
              </a:spcAft>
              <a:buSzPct val="100000"/>
              <a:buFont typeface="Verdana" panose="020B0604030504040204" pitchFamily="34" charset="0"/>
              <a:buChar char="●"/>
            </a:pPr>
            <a:r>
              <a:rPr lang="en-US" sz="2000" dirty="0"/>
              <a:t>Contact preferred supplier directly to place an order.</a:t>
            </a:r>
          </a:p>
          <a:p>
            <a:pPr eaLnBrk="1" hangingPunct="1">
              <a:spcBef>
                <a:spcPts val="0"/>
              </a:spcBef>
              <a:spcAft>
                <a:spcPts val="0"/>
              </a:spcAft>
            </a:pPr>
            <a:endParaRPr lang="en-US" altLang="en-US" sz="2200" dirty="0"/>
          </a:p>
          <a:p>
            <a:endParaRPr lang="en-US" sz="2000" dirty="0"/>
          </a:p>
        </p:txBody>
      </p:sp>
    </p:spTree>
    <p:extLst>
      <p:ext uri="{BB962C8B-B14F-4D97-AF65-F5344CB8AC3E}">
        <p14:creationId xmlns:p14="http://schemas.microsoft.com/office/powerpoint/2010/main" val="3453046305"/>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18D9-4B1F-42D8-831A-26951305151F}"/>
              </a:ext>
            </a:extLst>
          </p:cNvPr>
          <p:cNvSpPr>
            <a:spLocks noGrp="1"/>
          </p:cNvSpPr>
          <p:nvPr>
            <p:ph type="title"/>
          </p:nvPr>
        </p:nvSpPr>
        <p:spPr>
          <a:xfrm>
            <a:off x="381000" y="304800"/>
            <a:ext cx="8458200" cy="457200"/>
          </a:xfrm>
        </p:spPr>
        <p:txBody>
          <a:bodyPr/>
          <a:lstStyle/>
          <a:p>
            <a:r>
              <a:rPr lang="en-US" sz="4600" dirty="0"/>
              <a:t>Aggregates and Anti-skid Materials</a:t>
            </a:r>
          </a:p>
        </p:txBody>
      </p:sp>
      <p:pic>
        <p:nvPicPr>
          <p:cNvPr id="6" name="Picture 5">
            <a:extLst>
              <a:ext uri="{FF2B5EF4-FFF2-40B4-BE49-F238E27FC236}">
                <a16:creationId xmlns:a16="http://schemas.microsoft.com/office/drawing/2014/main" id="{6FA4453C-8C0E-4BE1-A94A-BBA3729DEE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 y="2514600"/>
            <a:ext cx="6911404" cy="3505200"/>
          </a:xfrm>
          <a:prstGeom prst="rect">
            <a:avLst/>
          </a:prstGeom>
          <a:ln w="3175">
            <a:solidFill>
              <a:schemeClr val="tx1"/>
            </a:solidFill>
          </a:ln>
          <a:effectLst>
            <a:outerShdw blurRad="292100" dist="139700" dir="2700000" algn="tl" rotWithShape="0">
              <a:srgbClr val="333333">
                <a:alpha val="65000"/>
              </a:srgbClr>
            </a:outerShdw>
          </a:effectLst>
        </p:spPr>
      </p:pic>
      <p:sp>
        <p:nvSpPr>
          <p:cNvPr id="7" name="Left Arrow 11">
            <a:extLst>
              <a:ext uri="{FF2B5EF4-FFF2-40B4-BE49-F238E27FC236}">
                <a16:creationId xmlns:a16="http://schemas.microsoft.com/office/drawing/2014/main" id="{B9796101-9EFF-49C0-B727-DA646765335C}"/>
              </a:ext>
            </a:extLst>
          </p:cNvPr>
          <p:cNvSpPr/>
          <p:nvPr/>
        </p:nvSpPr>
        <p:spPr>
          <a:xfrm rot="20405556">
            <a:off x="6248935" y="5244789"/>
            <a:ext cx="998757" cy="178422"/>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TextBox 7">
            <a:extLst>
              <a:ext uri="{FF2B5EF4-FFF2-40B4-BE49-F238E27FC236}">
                <a16:creationId xmlns:a16="http://schemas.microsoft.com/office/drawing/2014/main" id="{0EC76D03-F802-41AE-B850-6CFCFEE0F336}"/>
              </a:ext>
            </a:extLst>
          </p:cNvPr>
          <p:cNvSpPr txBox="1"/>
          <p:nvPr/>
        </p:nvSpPr>
        <p:spPr>
          <a:xfrm>
            <a:off x="304800" y="1447800"/>
            <a:ext cx="8534400" cy="861774"/>
          </a:xfrm>
          <a:prstGeom prst="rect">
            <a:avLst/>
          </a:prstGeom>
          <a:noFill/>
        </p:spPr>
        <p:txBody>
          <a:bodyPr wrap="square" rtlCol="0">
            <a:spAutoFit/>
          </a:bodyPr>
          <a:lstStyle/>
          <a:p>
            <a:r>
              <a:rPr lang="en-US" sz="1600" dirty="0"/>
              <a:t>Purchasing from the Aggregates and Anti-skid Materials contract involves a different process. Using the COSTARS Program, there are two methods for determining your price.</a:t>
            </a:r>
          </a:p>
          <a:p>
            <a:endParaRPr lang="en-US" dirty="0"/>
          </a:p>
        </p:txBody>
      </p:sp>
      <p:sp>
        <p:nvSpPr>
          <p:cNvPr id="9" name="TextBox 8">
            <a:extLst>
              <a:ext uri="{FF2B5EF4-FFF2-40B4-BE49-F238E27FC236}">
                <a16:creationId xmlns:a16="http://schemas.microsoft.com/office/drawing/2014/main" id="{5C894602-FE7D-4E5F-97FE-B81D1D824C91}"/>
              </a:ext>
            </a:extLst>
          </p:cNvPr>
          <p:cNvSpPr txBox="1"/>
          <p:nvPr/>
        </p:nvSpPr>
        <p:spPr>
          <a:xfrm>
            <a:off x="1447800" y="2088547"/>
            <a:ext cx="5943600" cy="677108"/>
          </a:xfrm>
          <a:prstGeom prst="rect">
            <a:avLst/>
          </a:prstGeom>
          <a:noFill/>
        </p:spPr>
        <p:txBody>
          <a:bodyPr wrap="square" rtlCol="0">
            <a:spAutoFit/>
          </a:bodyPr>
          <a:lstStyle/>
          <a:p>
            <a:pPr algn="ctr"/>
            <a:r>
              <a:rPr lang="en-US" sz="2000" b="1" dirty="0"/>
              <a:t>Method 1 – Mini-bid Process</a:t>
            </a:r>
          </a:p>
          <a:p>
            <a:pPr algn="ctr"/>
            <a:endParaRPr lang="en-US" dirty="0"/>
          </a:p>
        </p:txBody>
      </p:sp>
    </p:spTree>
    <p:extLst>
      <p:ext uri="{BB962C8B-B14F-4D97-AF65-F5344CB8AC3E}">
        <p14:creationId xmlns:p14="http://schemas.microsoft.com/office/powerpoint/2010/main" val="159887586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51DAF-BF18-4640-A680-4F66552EE0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1600200"/>
            <a:ext cx="8001000" cy="910343"/>
          </a:xfrm>
          <a:prstGeom prst="rect">
            <a:avLst/>
          </a:prstGeom>
          <a:ln w="3175">
            <a:solidFill>
              <a:schemeClr val="accent1"/>
            </a:solid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CC1022FD-9ADC-45A1-89EA-4F7714C6395A}"/>
              </a:ext>
            </a:extLst>
          </p:cNvPr>
          <p:cNvSpPr>
            <a:spLocks noGrp="1"/>
          </p:cNvSpPr>
          <p:nvPr>
            <p:ph type="title"/>
          </p:nvPr>
        </p:nvSpPr>
        <p:spPr>
          <a:xfrm>
            <a:off x="381000" y="304800"/>
            <a:ext cx="8458200" cy="457200"/>
          </a:xfrm>
        </p:spPr>
        <p:txBody>
          <a:bodyPr/>
          <a:lstStyle/>
          <a:p>
            <a:r>
              <a:rPr lang="en-US" sz="4600" dirty="0"/>
              <a:t>Aggregates and Anti-skid Materials</a:t>
            </a:r>
          </a:p>
        </p:txBody>
      </p:sp>
      <p:sp>
        <p:nvSpPr>
          <p:cNvPr id="6" name="Left Arrow 11">
            <a:extLst>
              <a:ext uri="{FF2B5EF4-FFF2-40B4-BE49-F238E27FC236}">
                <a16:creationId xmlns:a16="http://schemas.microsoft.com/office/drawing/2014/main" id="{B53B1D58-C9A7-4560-BBC3-3FD16645B04A}"/>
              </a:ext>
            </a:extLst>
          </p:cNvPr>
          <p:cNvSpPr/>
          <p:nvPr/>
        </p:nvSpPr>
        <p:spPr>
          <a:xfrm rot="20405556">
            <a:off x="6553735" y="1733314"/>
            <a:ext cx="998757" cy="178422"/>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7" name="Picture 6">
            <a:extLst>
              <a:ext uri="{FF2B5EF4-FFF2-40B4-BE49-F238E27FC236}">
                <a16:creationId xmlns:a16="http://schemas.microsoft.com/office/drawing/2014/main" id="{CE648C3E-9E72-4D19-A6A5-F5B0C60A83C6}"/>
              </a:ext>
            </a:extLst>
          </p:cNvPr>
          <p:cNvPicPr>
            <a:picLocks noChangeAspect="1"/>
          </p:cNvPicPr>
          <p:nvPr/>
        </p:nvPicPr>
        <p:blipFill>
          <a:blip r:embed="rId3"/>
          <a:stretch>
            <a:fillRect/>
          </a:stretch>
        </p:blipFill>
        <p:spPr>
          <a:xfrm>
            <a:off x="2236386" y="2667000"/>
            <a:ext cx="4320530" cy="3977339"/>
          </a:xfrm>
          <a:prstGeom prst="rect">
            <a:avLst/>
          </a:prstGeom>
          <a:ln w="3175">
            <a:solidFill>
              <a:schemeClr val="tx1"/>
            </a:solidFill>
          </a:ln>
          <a:effectLst>
            <a:outerShdw blurRad="292100" dist="139700" dir="2700000" algn="tl" rotWithShape="0">
              <a:srgbClr val="333333">
                <a:alpha val="65000"/>
              </a:srgbClr>
            </a:outerShdw>
          </a:effectLst>
        </p:spPr>
      </p:pic>
      <p:sp>
        <p:nvSpPr>
          <p:cNvPr id="8" name="Left Arrow 11">
            <a:extLst>
              <a:ext uri="{FF2B5EF4-FFF2-40B4-BE49-F238E27FC236}">
                <a16:creationId xmlns:a16="http://schemas.microsoft.com/office/drawing/2014/main" id="{D3F1C610-247B-4F4A-820F-64A46E25A84D}"/>
              </a:ext>
            </a:extLst>
          </p:cNvPr>
          <p:cNvSpPr/>
          <p:nvPr/>
        </p:nvSpPr>
        <p:spPr>
          <a:xfrm rot="10800000">
            <a:off x="1143000" y="3124200"/>
            <a:ext cx="998757" cy="178422"/>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99165460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Subtitle 2"/>
          <p:cNvSpPr txBox="1">
            <a:spLocks/>
          </p:cNvSpPr>
          <p:nvPr/>
        </p:nvSpPr>
        <p:spPr>
          <a:xfrm>
            <a:off x="2698595" y="746677"/>
            <a:ext cx="6212365" cy="534932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00"/>
                </a:solidFill>
                <a:effectLst/>
                <a:uLnTx/>
                <a:uFillTx/>
                <a:latin typeface="Calibri"/>
                <a:ea typeface="Times New Roman"/>
                <a:cs typeface="+mn-cs"/>
              </a:rPr>
              <a:t>Purpose: </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Calibri"/>
                <a:ea typeface="Times New Roman"/>
                <a:cs typeface="+mn-cs"/>
              </a:rPr>
              <a:t>Follow-up to 4/14/20 “Municipal Bidding” webinar.</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Calibri"/>
              <a:ea typeface="Times New Roman"/>
              <a:cs typeface="+mn-cs"/>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Calibri"/>
                <a:ea typeface="Times New Roman"/>
                <a:cs typeface="+mn-cs"/>
              </a:rPr>
              <a:t>COSTARS Program, </a:t>
            </a:r>
            <a:r>
              <a:rPr kumimoji="0" lang="en-US" sz="3600" b="0" i="0" u="none" strike="noStrike" kern="1200" cap="none" spc="0" normalizeH="0" baseline="0" noProof="0" dirty="0">
                <a:ln>
                  <a:noFill/>
                </a:ln>
                <a:solidFill>
                  <a:prstClr val="white"/>
                </a:solidFill>
                <a:effectLst/>
                <a:uLnTx/>
                <a:uFillTx/>
                <a:latin typeface="Calibri"/>
                <a:ea typeface="Times New Roman"/>
                <a:cs typeface="+mn-cs"/>
              </a:rPr>
              <a:t>a cooperative purchasing program designed to make purchasing easier and price competitive for public entities.</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white"/>
              </a:solidFill>
              <a:effectLst/>
              <a:uLnTx/>
              <a:uFillTx/>
              <a:latin typeface="Calibri"/>
              <a:ea typeface="Times New Roman"/>
              <a:cs typeface="+mn-cs"/>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Calibri"/>
                <a:ea typeface="Times New Roman"/>
                <a:cs typeface="+mn-cs"/>
              </a:rPr>
              <a:t>Guest Speakers: Felicia Campbell &amp; Kim Bullivant </a:t>
            </a:r>
            <a:endParaRPr kumimoji="0" lang="en-US" sz="3600" b="1" i="0" u="none" strike="noStrike" kern="1200" cap="none" spc="0" normalizeH="0" baseline="0" noProof="0" dirty="0">
              <a:ln>
                <a:noFill/>
              </a:ln>
              <a:solidFill>
                <a:prstClr val="white"/>
              </a:solidFill>
              <a:effectLst/>
              <a:uLnTx/>
              <a:uFillTx/>
              <a:latin typeface="Calibri"/>
              <a:ea typeface="Times New Roman"/>
              <a:cs typeface="+mn-cs"/>
            </a:endParaRPr>
          </a:p>
        </p:txBody>
      </p:sp>
      <p:sp>
        <p:nvSpPr>
          <p:cNvPr id="7" name="Rectangle 6">
            <a:extLst>
              <a:ext uri="{FF2B5EF4-FFF2-40B4-BE49-F238E27FC236}">
                <a16:creationId xmlns:a16="http://schemas.microsoft.com/office/drawing/2014/main" id="{F70BE25D-7032-4745-A562-991BD82F4197}"/>
              </a:ext>
            </a:extLst>
          </p:cNvPr>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8" name="TextBox 7">
            <a:extLst>
              <a:ext uri="{FF2B5EF4-FFF2-40B4-BE49-F238E27FC236}">
                <a16:creationId xmlns:a16="http://schemas.microsoft.com/office/drawing/2014/main" id="{EBB37742-0A7E-444D-B168-B6657141272A}"/>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Arial" charset="0"/>
              </a:rPr>
              <a:t>DGLVR Webinar: COSTARS</a:t>
            </a:r>
          </a:p>
        </p:txBody>
      </p:sp>
      <p:pic>
        <p:nvPicPr>
          <p:cNvPr id="9" name="Picture 8">
            <a:extLst>
              <a:ext uri="{FF2B5EF4-FFF2-40B4-BE49-F238E27FC236}">
                <a16:creationId xmlns:a16="http://schemas.microsoft.com/office/drawing/2014/main" id="{ACC7F770-A8BE-4526-B1D9-66A147DAED53}"/>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0" y="455039"/>
            <a:ext cx="2497873" cy="6402961"/>
          </a:xfrm>
          <a:prstGeom prst="rect">
            <a:avLst/>
          </a:prstGeom>
          <a:noFill/>
          <a:ln>
            <a:solidFill>
              <a:schemeClr val="tx1"/>
            </a:solid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D067A8CD-56A0-41B5-9976-416C95F81A52}"/>
              </a:ext>
            </a:extLst>
          </p:cNvPr>
          <p:cNvSpPr/>
          <p:nvPr/>
        </p:nvSpPr>
        <p:spPr>
          <a:xfrm>
            <a:off x="120392" y="6396926"/>
            <a:ext cx="3213823" cy="369332"/>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Arial" charset="0"/>
              </a:rPr>
              <a:t>Audio via Phone: 301-715-8592</a:t>
            </a:r>
          </a:p>
        </p:txBody>
      </p:sp>
    </p:spTree>
    <p:extLst>
      <p:ext uri="{BB962C8B-B14F-4D97-AF65-F5344CB8AC3E}">
        <p14:creationId xmlns:p14="http://schemas.microsoft.com/office/powerpoint/2010/main" val="2984805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2D4536-D5B8-4555-9A38-44ACA96805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499" y="1508640"/>
            <a:ext cx="8797002" cy="1005959"/>
          </a:xfrm>
          <a:prstGeom prst="rect">
            <a:avLst/>
          </a:prstGeom>
          <a:ln w="3175">
            <a:solidFill>
              <a:schemeClr val="tx1"/>
            </a:solidFill>
          </a:ln>
          <a:effectLst>
            <a:outerShdw blurRad="292100" dist="139700" dir="2700000" algn="tl" rotWithShape="0">
              <a:srgbClr val="333333">
                <a:alpha val="65000"/>
              </a:srgbClr>
            </a:outerShdw>
          </a:effectLst>
        </p:spPr>
      </p:pic>
      <p:sp>
        <p:nvSpPr>
          <p:cNvPr id="5" name="Left Arrow 11">
            <a:extLst>
              <a:ext uri="{FF2B5EF4-FFF2-40B4-BE49-F238E27FC236}">
                <a16:creationId xmlns:a16="http://schemas.microsoft.com/office/drawing/2014/main" id="{BA85CF17-42D8-41D3-B702-1579AEDBB2F7}"/>
              </a:ext>
            </a:extLst>
          </p:cNvPr>
          <p:cNvSpPr/>
          <p:nvPr/>
        </p:nvSpPr>
        <p:spPr>
          <a:xfrm rot="20247637">
            <a:off x="1821797" y="2072073"/>
            <a:ext cx="998757" cy="135676"/>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6" name="Left Arrow 11">
            <a:extLst>
              <a:ext uri="{FF2B5EF4-FFF2-40B4-BE49-F238E27FC236}">
                <a16:creationId xmlns:a16="http://schemas.microsoft.com/office/drawing/2014/main" id="{B07EA598-02DA-4E8A-87B6-23CAB78B946C}"/>
              </a:ext>
            </a:extLst>
          </p:cNvPr>
          <p:cNvSpPr/>
          <p:nvPr/>
        </p:nvSpPr>
        <p:spPr>
          <a:xfrm rot="19859227">
            <a:off x="4110721" y="1724148"/>
            <a:ext cx="998757" cy="135676"/>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DEB265D2-42C0-4C66-89BA-29A2DBF3FA51}"/>
              </a:ext>
            </a:extLst>
          </p:cNvPr>
          <p:cNvPicPr>
            <a:picLocks noChangeAspect="1"/>
          </p:cNvPicPr>
          <p:nvPr/>
        </p:nvPicPr>
        <p:blipFill>
          <a:blip r:embed="rId3"/>
          <a:stretch>
            <a:fillRect/>
          </a:stretch>
        </p:blipFill>
        <p:spPr>
          <a:xfrm>
            <a:off x="3379697" y="2790232"/>
            <a:ext cx="5459503" cy="1921626"/>
          </a:xfrm>
          <a:prstGeom prst="rect">
            <a:avLst/>
          </a:prstGeom>
          <a:ln w="3175">
            <a:solidFill>
              <a:schemeClr val="accent1"/>
            </a:solidFill>
          </a:ln>
          <a:effectLst>
            <a:outerShdw blurRad="292100" dist="139700" dir="2700000" algn="tl" rotWithShape="0">
              <a:srgbClr val="333333">
                <a:alpha val="65000"/>
              </a:srgbClr>
            </a:outerShdw>
          </a:effectLst>
        </p:spPr>
      </p:pic>
      <p:sp>
        <p:nvSpPr>
          <p:cNvPr id="9" name="Left Arrow 11">
            <a:extLst>
              <a:ext uri="{FF2B5EF4-FFF2-40B4-BE49-F238E27FC236}">
                <a16:creationId xmlns:a16="http://schemas.microsoft.com/office/drawing/2014/main" id="{55410312-BEB2-4C2A-8011-E834644BC119}"/>
              </a:ext>
            </a:extLst>
          </p:cNvPr>
          <p:cNvSpPr/>
          <p:nvPr/>
        </p:nvSpPr>
        <p:spPr>
          <a:xfrm rot="19374102" flipV="1">
            <a:off x="3494779" y="3192362"/>
            <a:ext cx="998757" cy="137753"/>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0" name="Title 1">
            <a:extLst>
              <a:ext uri="{FF2B5EF4-FFF2-40B4-BE49-F238E27FC236}">
                <a16:creationId xmlns:a16="http://schemas.microsoft.com/office/drawing/2014/main" id="{715D6048-33AD-421A-83B7-7C59092A704B}"/>
              </a:ext>
            </a:extLst>
          </p:cNvPr>
          <p:cNvSpPr>
            <a:spLocks noGrp="1"/>
          </p:cNvSpPr>
          <p:nvPr>
            <p:ph type="title"/>
          </p:nvPr>
        </p:nvSpPr>
        <p:spPr>
          <a:xfrm>
            <a:off x="381000" y="304800"/>
            <a:ext cx="8458200" cy="457200"/>
          </a:xfrm>
        </p:spPr>
        <p:txBody>
          <a:bodyPr/>
          <a:lstStyle/>
          <a:p>
            <a:r>
              <a:rPr lang="en-US" sz="4600" dirty="0"/>
              <a:t>Aggregates and Anti-skid Materials</a:t>
            </a:r>
          </a:p>
        </p:txBody>
      </p:sp>
      <p:sp>
        <p:nvSpPr>
          <p:cNvPr id="13" name="Rectangle 12">
            <a:extLst>
              <a:ext uri="{FF2B5EF4-FFF2-40B4-BE49-F238E27FC236}">
                <a16:creationId xmlns:a16="http://schemas.microsoft.com/office/drawing/2014/main" id="{2AEBEEFC-D224-492A-A06F-3AA96C48E977}"/>
              </a:ext>
            </a:extLst>
          </p:cNvPr>
          <p:cNvSpPr/>
          <p:nvPr/>
        </p:nvSpPr>
        <p:spPr>
          <a:xfrm>
            <a:off x="173499" y="3261239"/>
            <a:ext cx="3103101" cy="1569660"/>
          </a:xfrm>
          <a:prstGeom prst="rect">
            <a:avLst/>
          </a:prstGeom>
        </p:spPr>
        <p:txBody>
          <a:bodyPr wrap="square">
            <a:spAutoFit/>
          </a:bodyPr>
          <a:lstStyle/>
          <a:p>
            <a:pPr marL="171450" lvl="0" indent="-171450">
              <a:buFont typeface="Arial" panose="020B0604020202020204" pitchFamily="34" charset="0"/>
              <a:buChar char="•"/>
            </a:pPr>
            <a:r>
              <a:rPr lang="en-US" sz="1600" dirty="0">
                <a:solidFill>
                  <a:srgbClr val="000000"/>
                </a:solidFill>
              </a:rPr>
              <a:t>You will be provided with a list of qualified suppliers that you must contact. Select View to reveal each suppliers' contact information.</a:t>
            </a:r>
          </a:p>
          <a:p>
            <a:pPr marL="171450" lvl="0" indent="-171450">
              <a:buFont typeface="Arial" panose="020B0604020202020204" pitchFamily="34" charset="0"/>
              <a:buChar char="•"/>
            </a:pPr>
            <a:endParaRPr lang="en-US" sz="1600" dirty="0">
              <a:solidFill>
                <a:srgbClr val="000000"/>
              </a:solidFill>
            </a:endParaRPr>
          </a:p>
        </p:txBody>
      </p:sp>
      <p:sp>
        <p:nvSpPr>
          <p:cNvPr id="12" name="TextBox 11">
            <a:extLst>
              <a:ext uri="{FF2B5EF4-FFF2-40B4-BE49-F238E27FC236}">
                <a16:creationId xmlns:a16="http://schemas.microsoft.com/office/drawing/2014/main" id="{DE560A7A-7E3D-4738-825B-CD717F43B7D8}"/>
              </a:ext>
            </a:extLst>
          </p:cNvPr>
          <p:cNvSpPr txBox="1"/>
          <p:nvPr/>
        </p:nvSpPr>
        <p:spPr>
          <a:xfrm>
            <a:off x="228600" y="5257800"/>
            <a:ext cx="8534400" cy="861774"/>
          </a:xfrm>
          <a:prstGeom prst="rect">
            <a:avLst/>
          </a:prstGeom>
          <a:noFill/>
        </p:spPr>
        <p:txBody>
          <a:bodyPr wrap="square" rtlCol="0">
            <a:spAutoFit/>
          </a:bodyPr>
          <a:lstStyle/>
          <a:p>
            <a:r>
              <a:rPr lang="en-US" sz="1600" b="1" dirty="0">
                <a:solidFill>
                  <a:srgbClr val="000000"/>
                </a:solidFill>
              </a:rPr>
              <a:t>NOTE</a:t>
            </a:r>
            <a:r>
              <a:rPr lang="en-US" sz="1600" dirty="0">
                <a:solidFill>
                  <a:srgbClr val="000000"/>
                </a:solidFill>
              </a:rPr>
              <a:t>:  Multiple listings for the same supplier indicate they have more than one source of supply. You are only required to send one RFQ per supplier.</a:t>
            </a:r>
          </a:p>
          <a:p>
            <a:endParaRPr lang="en-US" dirty="0"/>
          </a:p>
        </p:txBody>
      </p:sp>
    </p:spTree>
    <p:extLst>
      <p:ext uri="{BB962C8B-B14F-4D97-AF65-F5344CB8AC3E}">
        <p14:creationId xmlns:p14="http://schemas.microsoft.com/office/powerpoint/2010/main" val="11708573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6FE4AE-159E-4844-A9CC-DABDAC114507}"/>
              </a:ext>
            </a:extLst>
          </p:cNvPr>
          <p:cNvPicPr>
            <a:picLocks noChangeAspect="1"/>
          </p:cNvPicPr>
          <p:nvPr/>
        </p:nvPicPr>
        <p:blipFill>
          <a:blip r:embed="rId2"/>
          <a:stretch>
            <a:fillRect/>
          </a:stretch>
        </p:blipFill>
        <p:spPr>
          <a:xfrm>
            <a:off x="3959737" y="1438869"/>
            <a:ext cx="4965188" cy="2752131"/>
          </a:xfrm>
          <a:prstGeom prst="rect">
            <a:avLst/>
          </a:prstGeom>
          <a:ln w="3175">
            <a:solidFill>
              <a:schemeClr val="tx1"/>
            </a:solid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D90619F-4E83-4AC7-80F2-0D98281A164B}"/>
              </a:ext>
            </a:extLst>
          </p:cNvPr>
          <p:cNvSpPr txBox="1"/>
          <p:nvPr/>
        </p:nvSpPr>
        <p:spPr>
          <a:xfrm>
            <a:off x="219075" y="1371600"/>
            <a:ext cx="3286125" cy="2031325"/>
          </a:xfrm>
          <a:prstGeom prst="rect">
            <a:avLst/>
          </a:prstGeom>
          <a:noFill/>
        </p:spPr>
        <p:txBody>
          <a:bodyPr wrap="square" rtlCol="0">
            <a:spAutoFit/>
          </a:bodyPr>
          <a:lstStyle/>
          <a:p>
            <a:r>
              <a:rPr lang="en-US" sz="1600" b="1" dirty="0"/>
              <a:t>REQUIREMENTS FOR USING THE STATEWIDE CONTRACT</a:t>
            </a:r>
          </a:p>
          <a:p>
            <a:endParaRPr lang="en-US" sz="1000" dirty="0"/>
          </a:p>
          <a:p>
            <a:pPr marL="171450" indent="-171450">
              <a:buFont typeface="Arial" panose="020B0604020202020204" pitchFamily="34" charset="0"/>
              <a:buChar char="•"/>
            </a:pPr>
            <a:r>
              <a:rPr lang="en-US" sz="1400" dirty="0"/>
              <a:t>You MUST send a Request for Quote to ALL qualified suppliers.</a:t>
            </a:r>
          </a:p>
          <a:p>
            <a:pPr marL="171450" indent="-171450">
              <a:buFont typeface="Arial" panose="020B0604020202020204" pitchFamily="34" charset="0"/>
              <a:buChar char="•"/>
            </a:pPr>
            <a:r>
              <a:rPr lang="en-US" sz="1400" dirty="0"/>
              <a:t>Do not send a Request for Quote to or accept a quote from any supplier who has not indicated they will allow Piggyback Purchases.</a:t>
            </a:r>
          </a:p>
        </p:txBody>
      </p:sp>
      <p:sp>
        <p:nvSpPr>
          <p:cNvPr id="15" name="Title 1">
            <a:extLst>
              <a:ext uri="{FF2B5EF4-FFF2-40B4-BE49-F238E27FC236}">
                <a16:creationId xmlns:a16="http://schemas.microsoft.com/office/drawing/2014/main" id="{6222C2A4-C539-469C-81A6-A2727ADBFDD2}"/>
              </a:ext>
            </a:extLst>
          </p:cNvPr>
          <p:cNvSpPr>
            <a:spLocks noGrp="1"/>
          </p:cNvSpPr>
          <p:nvPr>
            <p:ph type="title"/>
          </p:nvPr>
        </p:nvSpPr>
        <p:spPr>
          <a:xfrm>
            <a:off x="381000" y="304800"/>
            <a:ext cx="8458200" cy="457200"/>
          </a:xfrm>
        </p:spPr>
        <p:txBody>
          <a:bodyPr/>
          <a:lstStyle/>
          <a:p>
            <a:r>
              <a:rPr lang="en-US" sz="4600" dirty="0"/>
              <a:t>Aggregates and Anti-skid Materials</a:t>
            </a:r>
          </a:p>
        </p:txBody>
      </p:sp>
      <p:sp>
        <p:nvSpPr>
          <p:cNvPr id="11" name="TextBox 10">
            <a:extLst>
              <a:ext uri="{FF2B5EF4-FFF2-40B4-BE49-F238E27FC236}">
                <a16:creationId xmlns:a16="http://schemas.microsoft.com/office/drawing/2014/main" id="{2A9B61DE-DDD1-41A9-A077-6B685B1E4D05}"/>
              </a:ext>
            </a:extLst>
          </p:cNvPr>
          <p:cNvSpPr txBox="1"/>
          <p:nvPr/>
        </p:nvSpPr>
        <p:spPr>
          <a:xfrm>
            <a:off x="219074" y="3352562"/>
            <a:ext cx="8429625" cy="1600438"/>
          </a:xfrm>
          <a:prstGeom prst="rect">
            <a:avLst/>
          </a:prstGeom>
          <a:noFill/>
        </p:spPr>
        <p:txBody>
          <a:bodyPr wrap="square" rtlCol="0">
            <a:spAutoFit/>
          </a:bodyPr>
          <a:lstStyle/>
          <a:p>
            <a:pPr marL="171450" indent="-171450">
              <a:buFont typeface="Arial" panose="020B0604020202020204" pitchFamily="34" charset="0"/>
              <a:buChar char="•"/>
            </a:pPr>
            <a:r>
              <a:rPr lang="en-US" sz="1400" dirty="0"/>
              <a:t>Do not send a Request for Quote to </a:t>
            </a:r>
          </a:p>
          <a:p>
            <a:pPr>
              <a:tabLst>
                <a:tab pos="171450" algn="l"/>
              </a:tabLst>
            </a:pPr>
            <a:r>
              <a:rPr lang="en-US" sz="1400" dirty="0"/>
              <a:t>	or accept a quote from any supplier not</a:t>
            </a:r>
          </a:p>
          <a:p>
            <a:pPr>
              <a:tabLst>
                <a:tab pos="171450" algn="l"/>
              </a:tabLst>
            </a:pPr>
            <a:r>
              <a:rPr lang="en-US" sz="1400" dirty="0"/>
              <a:t>	listed in the </a:t>
            </a:r>
            <a:r>
              <a:rPr lang="en-US" sz="1400" b="1" dirty="0"/>
              <a:t>Aggregates and Anti-skid </a:t>
            </a:r>
          </a:p>
          <a:p>
            <a:pPr>
              <a:tabLst>
                <a:tab pos="171450" algn="l"/>
              </a:tabLst>
            </a:pPr>
            <a:r>
              <a:rPr lang="en-US" sz="1400" b="1" dirty="0"/>
              <a:t>	Materials </a:t>
            </a:r>
            <a:r>
              <a:rPr lang="en-US" sz="1400" dirty="0"/>
              <a:t>contract #5610-15.</a:t>
            </a:r>
          </a:p>
          <a:p>
            <a:pPr>
              <a:tabLst>
                <a:tab pos="171450" algn="l"/>
              </a:tabLst>
            </a:pPr>
            <a:r>
              <a:rPr lang="en-US" sz="1400" dirty="0"/>
              <a:t>	Doing so is a violation of the contract and can result in an audit finding against your municipality if your 	total aggregates purchase for the calendar year exceeds your bidding threshold.</a:t>
            </a:r>
          </a:p>
          <a:p>
            <a:pPr marL="171450" indent="-171450">
              <a:buFont typeface="Arial" panose="020B0604020202020204" pitchFamily="34" charset="0"/>
              <a:buChar char="•"/>
            </a:pPr>
            <a:r>
              <a:rPr lang="en-US" sz="1400" dirty="0"/>
              <a:t>Ultimately, you MUST choose the low-bid supplier or reject all bids.</a:t>
            </a:r>
          </a:p>
        </p:txBody>
      </p:sp>
      <p:sp>
        <p:nvSpPr>
          <p:cNvPr id="19" name="Left Arrow 11">
            <a:extLst>
              <a:ext uri="{FF2B5EF4-FFF2-40B4-BE49-F238E27FC236}">
                <a16:creationId xmlns:a16="http://schemas.microsoft.com/office/drawing/2014/main" id="{45C72B5C-D0EB-4388-BFCE-4C244182578A}"/>
              </a:ext>
            </a:extLst>
          </p:cNvPr>
          <p:cNvSpPr/>
          <p:nvPr/>
        </p:nvSpPr>
        <p:spPr>
          <a:xfrm rot="347911">
            <a:off x="5719298" y="3783906"/>
            <a:ext cx="998757" cy="135676"/>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0" name="Rectangle 19">
            <a:extLst>
              <a:ext uri="{FF2B5EF4-FFF2-40B4-BE49-F238E27FC236}">
                <a16:creationId xmlns:a16="http://schemas.microsoft.com/office/drawing/2014/main" id="{8FFF3572-5EBE-4F1A-8776-CEEF8A5E8482}"/>
              </a:ext>
            </a:extLst>
          </p:cNvPr>
          <p:cNvSpPr/>
          <p:nvPr/>
        </p:nvSpPr>
        <p:spPr>
          <a:xfrm>
            <a:off x="219073" y="4953000"/>
            <a:ext cx="8705851" cy="1169551"/>
          </a:xfrm>
          <a:prstGeom prst="rect">
            <a:avLst/>
          </a:prstGeom>
        </p:spPr>
        <p:txBody>
          <a:bodyPr wrap="square">
            <a:spAutoFit/>
          </a:bodyPr>
          <a:lstStyle/>
          <a:p>
            <a:r>
              <a:rPr lang="en-US" sz="1400" b="1" dirty="0"/>
              <a:t>NOTE</a:t>
            </a:r>
            <a:r>
              <a:rPr lang="en-US" sz="1400" dirty="0"/>
              <a:t>:</a:t>
            </a:r>
          </a:p>
          <a:p>
            <a:pPr marL="285750" indent="-285750">
              <a:buFont typeface="Arial" panose="020B0604020202020204" pitchFamily="34" charset="0"/>
              <a:buChar char="•"/>
            </a:pPr>
            <a:r>
              <a:rPr lang="en-US" sz="1400" dirty="0"/>
              <a:t>If you are having the material delivered, you must accept the lowest quote.</a:t>
            </a:r>
          </a:p>
          <a:p>
            <a:pPr marL="285750" indent="-285750">
              <a:buFont typeface="Arial" panose="020B0604020202020204" pitchFamily="34" charset="0"/>
              <a:buChar char="•"/>
            </a:pPr>
            <a:r>
              <a:rPr lang="en-US" sz="1400" dirty="0"/>
              <a:t>If you are picking up the material yourself, you may account for your transportation cost to determine the lowest quote (e.g. if supplier A quotes $10 per ton and is 25 miles away, and supplier B quotes $10.25 per ton and is one mile away, you may choose supplier B based upon the better value).</a:t>
            </a:r>
          </a:p>
        </p:txBody>
      </p:sp>
    </p:spTree>
    <p:extLst>
      <p:ext uri="{BB962C8B-B14F-4D97-AF65-F5344CB8AC3E}">
        <p14:creationId xmlns:p14="http://schemas.microsoft.com/office/powerpoint/2010/main" val="3755862425"/>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3550D2-55BF-4230-A189-9A26861E6752}"/>
              </a:ext>
            </a:extLst>
          </p:cNvPr>
          <p:cNvSpPr txBox="1"/>
          <p:nvPr/>
        </p:nvSpPr>
        <p:spPr>
          <a:xfrm>
            <a:off x="1447800" y="1524000"/>
            <a:ext cx="5943600" cy="677108"/>
          </a:xfrm>
          <a:prstGeom prst="rect">
            <a:avLst/>
          </a:prstGeom>
          <a:noFill/>
        </p:spPr>
        <p:txBody>
          <a:bodyPr wrap="square" rtlCol="0">
            <a:spAutoFit/>
          </a:bodyPr>
          <a:lstStyle/>
          <a:p>
            <a:pPr algn="ctr"/>
            <a:r>
              <a:rPr lang="en-US" sz="2000" b="1" dirty="0"/>
              <a:t>Method 2 – Source Pickup Pricing</a:t>
            </a:r>
          </a:p>
          <a:p>
            <a:pPr algn="ctr"/>
            <a:endParaRPr lang="en-US" dirty="0"/>
          </a:p>
        </p:txBody>
      </p:sp>
      <p:pic>
        <p:nvPicPr>
          <p:cNvPr id="4" name="Picture 3">
            <a:extLst>
              <a:ext uri="{FF2B5EF4-FFF2-40B4-BE49-F238E27FC236}">
                <a16:creationId xmlns:a16="http://schemas.microsoft.com/office/drawing/2014/main" id="{4E0D0A30-93A8-424A-8EEC-C85F96853B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2794" y="1981200"/>
            <a:ext cx="3746406" cy="3581400"/>
          </a:xfrm>
          <a:prstGeom prst="rect">
            <a:avLst/>
          </a:prstGeom>
          <a:ln w="3175">
            <a:solidFill>
              <a:schemeClr val="tx1"/>
            </a:solid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7D18C289-8508-4C7D-A3BF-447FBF522D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274" y="2201941"/>
            <a:ext cx="4818712" cy="2514599"/>
          </a:xfrm>
          <a:prstGeom prst="rect">
            <a:avLst/>
          </a:prstGeom>
          <a:ln w="3175">
            <a:solidFill>
              <a:schemeClr val="tx1"/>
            </a:solidFill>
          </a:ln>
          <a:effectLst>
            <a:outerShdw blurRad="292100" dist="139700" dir="2700000" algn="tl" rotWithShape="0">
              <a:srgbClr val="333333">
                <a:alpha val="65000"/>
              </a:srgbClr>
            </a:outerShdw>
          </a:effectLst>
        </p:spPr>
      </p:pic>
      <p:sp>
        <p:nvSpPr>
          <p:cNvPr id="6" name="Left Arrow 11">
            <a:extLst>
              <a:ext uri="{FF2B5EF4-FFF2-40B4-BE49-F238E27FC236}">
                <a16:creationId xmlns:a16="http://schemas.microsoft.com/office/drawing/2014/main" id="{24891C96-87CC-4FB0-B8A6-1BA6FD1B69C6}"/>
              </a:ext>
            </a:extLst>
          </p:cNvPr>
          <p:cNvSpPr/>
          <p:nvPr/>
        </p:nvSpPr>
        <p:spPr>
          <a:xfrm rot="347911">
            <a:off x="1299698" y="2840916"/>
            <a:ext cx="998757" cy="135676"/>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 name="Left Arrow 11">
            <a:extLst>
              <a:ext uri="{FF2B5EF4-FFF2-40B4-BE49-F238E27FC236}">
                <a16:creationId xmlns:a16="http://schemas.microsoft.com/office/drawing/2014/main" id="{5131E1AE-49DB-4569-B46F-8E988B0F0226}"/>
              </a:ext>
            </a:extLst>
          </p:cNvPr>
          <p:cNvSpPr/>
          <p:nvPr/>
        </p:nvSpPr>
        <p:spPr>
          <a:xfrm rot="18746622">
            <a:off x="7721644" y="3143966"/>
            <a:ext cx="816978" cy="127444"/>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9" name="Left Arrow 11">
            <a:extLst>
              <a:ext uri="{FF2B5EF4-FFF2-40B4-BE49-F238E27FC236}">
                <a16:creationId xmlns:a16="http://schemas.microsoft.com/office/drawing/2014/main" id="{814D2106-482E-455F-8ACF-F96CEB282922}"/>
              </a:ext>
            </a:extLst>
          </p:cNvPr>
          <p:cNvSpPr/>
          <p:nvPr/>
        </p:nvSpPr>
        <p:spPr>
          <a:xfrm rot="18746622">
            <a:off x="5949254" y="3189478"/>
            <a:ext cx="816978" cy="127444"/>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1" name="Title 1">
            <a:extLst>
              <a:ext uri="{FF2B5EF4-FFF2-40B4-BE49-F238E27FC236}">
                <a16:creationId xmlns:a16="http://schemas.microsoft.com/office/drawing/2014/main" id="{D6912558-B6AB-402C-9177-477C1729B68D}"/>
              </a:ext>
            </a:extLst>
          </p:cNvPr>
          <p:cNvSpPr txBox="1">
            <a:spLocks/>
          </p:cNvSpPr>
          <p:nvPr/>
        </p:nvSpPr>
        <p:spPr>
          <a:xfrm>
            <a:off x="381000" y="152400"/>
            <a:ext cx="8458200" cy="457200"/>
          </a:xfrm>
          <a:prstGeom prst="rect">
            <a:avLst/>
          </a:prstGeom>
        </p:spPr>
        <p:txBody>
          <a:bodyPr/>
          <a:lstStyle>
            <a:lvl1pPr algn="l" rtl="0" eaLnBrk="0" fontAlgn="base" hangingPunct="0">
              <a:spcBef>
                <a:spcPct val="0"/>
              </a:spcBef>
              <a:spcAft>
                <a:spcPct val="0"/>
              </a:spcAft>
              <a:defRPr sz="4800">
                <a:solidFill>
                  <a:schemeClr val="bg1"/>
                </a:solidFill>
                <a:latin typeface="Garamond" panose="02020404030301010803" pitchFamily="18" charset="0"/>
                <a:ea typeface="+mj-ea"/>
                <a:cs typeface="+mj-cs"/>
              </a:defRPr>
            </a:lvl1pPr>
            <a:lvl2pPr algn="l" rtl="0" eaLnBrk="0" fontAlgn="base" hangingPunct="0">
              <a:spcBef>
                <a:spcPct val="0"/>
              </a:spcBef>
              <a:spcAft>
                <a:spcPct val="0"/>
              </a:spcAft>
              <a:defRPr sz="4800">
                <a:solidFill>
                  <a:schemeClr val="bg1"/>
                </a:solidFill>
                <a:latin typeface="Garamond" pitchFamily="18" charset="0"/>
              </a:defRPr>
            </a:lvl2pPr>
            <a:lvl3pPr algn="l" rtl="0" eaLnBrk="0" fontAlgn="base" hangingPunct="0">
              <a:spcBef>
                <a:spcPct val="0"/>
              </a:spcBef>
              <a:spcAft>
                <a:spcPct val="0"/>
              </a:spcAft>
              <a:defRPr sz="4800">
                <a:solidFill>
                  <a:schemeClr val="bg1"/>
                </a:solidFill>
                <a:latin typeface="Garamond" pitchFamily="18" charset="0"/>
              </a:defRPr>
            </a:lvl3pPr>
            <a:lvl4pPr algn="l" rtl="0" eaLnBrk="0" fontAlgn="base" hangingPunct="0">
              <a:spcBef>
                <a:spcPct val="0"/>
              </a:spcBef>
              <a:spcAft>
                <a:spcPct val="0"/>
              </a:spcAft>
              <a:defRPr sz="4800">
                <a:solidFill>
                  <a:schemeClr val="bg1"/>
                </a:solidFill>
                <a:latin typeface="Garamond" pitchFamily="18" charset="0"/>
              </a:defRPr>
            </a:lvl4pPr>
            <a:lvl5pPr algn="l" rtl="0" eaLnBrk="0" fontAlgn="base" hangingPunct="0">
              <a:spcBef>
                <a:spcPct val="0"/>
              </a:spcBef>
              <a:spcAft>
                <a:spcPct val="0"/>
              </a:spcAft>
              <a:defRPr sz="4800">
                <a:solidFill>
                  <a:schemeClr val="bg1"/>
                </a:solidFill>
                <a:latin typeface="Garamond" pitchFamily="18" charset="0"/>
              </a:defRPr>
            </a:lvl5pPr>
            <a:lvl6pPr marL="457200" algn="l" rtl="0" fontAlgn="base">
              <a:spcBef>
                <a:spcPct val="0"/>
              </a:spcBef>
              <a:spcAft>
                <a:spcPct val="0"/>
              </a:spcAft>
              <a:defRPr sz="3800">
                <a:solidFill>
                  <a:schemeClr val="bg1"/>
                </a:solidFill>
                <a:latin typeface="Verdana" pitchFamily="34" charset="0"/>
              </a:defRPr>
            </a:lvl6pPr>
            <a:lvl7pPr marL="914400" algn="l" rtl="0" fontAlgn="base">
              <a:spcBef>
                <a:spcPct val="0"/>
              </a:spcBef>
              <a:spcAft>
                <a:spcPct val="0"/>
              </a:spcAft>
              <a:defRPr sz="3800">
                <a:solidFill>
                  <a:schemeClr val="bg1"/>
                </a:solidFill>
                <a:latin typeface="Verdana" pitchFamily="34" charset="0"/>
              </a:defRPr>
            </a:lvl7pPr>
            <a:lvl8pPr marL="1371600" algn="l" rtl="0" fontAlgn="base">
              <a:spcBef>
                <a:spcPct val="0"/>
              </a:spcBef>
              <a:spcAft>
                <a:spcPct val="0"/>
              </a:spcAft>
              <a:defRPr sz="3800">
                <a:solidFill>
                  <a:schemeClr val="bg1"/>
                </a:solidFill>
                <a:latin typeface="Verdana" pitchFamily="34" charset="0"/>
              </a:defRPr>
            </a:lvl8pPr>
            <a:lvl9pPr marL="1828800" algn="l" rtl="0" fontAlgn="base">
              <a:spcBef>
                <a:spcPct val="0"/>
              </a:spcBef>
              <a:spcAft>
                <a:spcPct val="0"/>
              </a:spcAft>
              <a:defRPr sz="3800">
                <a:solidFill>
                  <a:schemeClr val="bg1"/>
                </a:solidFill>
                <a:latin typeface="Verdana" pitchFamily="34" charset="0"/>
              </a:defRPr>
            </a:lvl9pPr>
          </a:lstStyle>
          <a:p>
            <a:r>
              <a:rPr lang="en-US" sz="4600" kern="0" dirty="0"/>
              <a:t>Aggregates and Anti-skid Materials</a:t>
            </a:r>
          </a:p>
        </p:txBody>
      </p:sp>
    </p:spTree>
    <p:extLst>
      <p:ext uri="{BB962C8B-B14F-4D97-AF65-F5344CB8AC3E}">
        <p14:creationId xmlns:p14="http://schemas.microsoft.com/office/powerpoint/2010/main" val="106310443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F020B4-21F1-4D25-826D-5B6E34DC28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52750" y="3048000"/>
            <a:ext cx="6019800" cy="2995313"/>
          </a:xfrm>
          <a:prstGeom prst="rect">
            <a:avLst/>
          </a:prstGeom>
          <a:ln w="3175">
            <a:solidFill>
              <a:schemeClr val="tx1"/>
            </a:solid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D9177B37-365F-4F2E-8A7A-AD65B04BE5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1447800"/>
            <a:ext cx="5732495" cy="2903279"/>
          </a:xfrm>
          <a:prstGeom prst="rect">
            <a:avLst/>
          </a:prstGeom>
          <a:ln w="3175">
            <a:solidFill>
              <a:schemeClr val="tx1"/>
            </a:solid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18EB0194-7209-45F0-B3C2-5AF43B82F1F2}"/>
              </a:ext>
            </a:extLst>
          </p:cNvPr>
          <p:cNvSpPr txBox="1">
            <a:spLocks/>
          </p:cNvSpPr>
          <p:nvPr/>
        </p:nvSpPr>
        <p:spPr>
          <a:xfrm>
            <a:off x="381000" y="152400"/>
            <a:ext cx="8458200" cy="457200"/>
          </a:xfrm>
          <a:prstGeom prst="rect">
            <a:avLst/>
          </a:prstGeom>
        </p:spPr>
        <p:txBody>
          <a:bodyPr/>
          <a:lstStyle>
            <a:lvl1pPr algn="l" rtl="0" eaLnBrk="0" fontAlgn="base" hangingPunct="0">
              <a:spcBef>
                <a:spcPct val="0"/>
              </a:spcBef>
              <a:spcAft>
                <a:spcPct val="0"/>
              </a:spcAft>
              <a:defRPr sz="4800">
                <a:solidFill>
                  <a:schemeClr val="bg1"/>
                </a:solidFill>
                <a:latin typeface="Garamond" panose="02020404030301010803" pitchFamily="18" charset="0"/>
                <a:ea typeface="+mj-ea"/>
                <a:cs typeface="+mj-cs"/>
              </a:defRPr>
            </a:lvl1pPr>
            <a:lvl2pPr algn="l" rtl="0" eaLnBrk="0" fontAlgn="base" hangingPunct="0">
              <a:spcBef>
                <a:spcPct val="0"/>
              </a:spcBef>
              <a:spcAft>
                <a:spcPct val="0"/>
              </a:spcAft>
              <a:defRPr sz="4800">
                <a:solidFill>
                  <a:schemeClr val="bg1"/>
                </a:solidFill>
                <a:latin typeface="Garamond" pitchFamily="18" charset="0"/>
              </a:defRPr>
            </a:lvl2pPr>
            <a:lvl3pPr algn="l" rtl="0" eaLnBrk="0" fontAlgn="base" hangingPunct="0">
              <a:spcBef>
                <a:spcPct val="0"/>
              </a:spcBef>
              <a:spcAft>
                <a:spcPct val="0"/>
              </a:spcAft>
              <a:defRPr sz="4800">
                <a:solidFill>
                  <a:schemeClr val="bg1"/>
                </a:solidFill>
                <a:latin typeface="Garamond" pitchFamily="18" charset="0"/>
              </a:defRPr>
            </a:lvl3pPr>
            <a:lvl4pPr algn="l" rtl="0" eaLnBrk="0" fontAlgn="base" hangingPunct="0">
              <a:spcBef>
                <a:spcPct val="0"/>
              </a:spcBef>
              <a:spcAft>
                <a:spcPct val="0"/>
              </a:spcAft>
              <a:defRPr sz="4800">
                <a:solidFill>
                  <a:schemeClr val="bg1"/>
                </a:solidFill>
                <a:latin typeface="Garamond" pitchFamily="18" charset="0"/>
              </a:defRPr>
            </a:lvl4pPr>
            <a:lvl5pPr algn="l" rtl="0" eaLnBrk="0" fontAlgn="base" hangingPunct="0">
              <a:spcBef>
                <a:spcPct val="0"/>
              </a:spcBef>
              <a:spcAft>
                <a:spcPct val="0"/>
              </a:spcAft>
              <a:defRPr sz="4800">
                <a:solidFill>
                  <a:schemeClr val="bg1"/>
                </a:solidFill>
                <a:latin typeface="Garamond" pitchFamily="18" charset="0"/>
              </a:defRPr>
            </a:lvl5pPr>
            <a:lvl6pPr marL="457200" algn="l" rtl="0" fontAlgn="base">
              <a:spcBef>
                <a:spcPct val="0"/>
              </a:spcBef>
              <a:spcAft>
                <a:spcPct val="0"/>
              </a:spcAft>
              <a:defRPr sz="3800">
                <a:solidFill>
                  <a:schemeClr val="bg1"/>
                </a:solidFill>
                <a:latin typeface="Verdana" pitchFamily="34" charset="0"/>
              </a:defRPr>
            </a:lvl6pPr>
            <a:lvl7pPr marL="914400" algn="l" rtl="0" fontAlgn="base">
              <a:spcBef>
                <a:spcPct val="0"/>
              </a:spcBef>
              <a:spcAft>
                <a:spcPct val="0"/>
              </a:spcAft>
              <a:defRPr sz="3800">
                <a:solidFill>
                  <a:schemeClr val="bg1"/>
                </a:solidFill>
                <a:latin typeface="Verdana" pitchFamily="34" charset="0"/>
              </a:defRPr>
            </a:lvl7pPr>
            <a:lvl8pPr marL="1371600" algn="l" rtl="0" fontAlgn="base">
              <a:spcBef>
                <a:spcPct val="0"/>
              </a:spcBef>
              <a:spcAft>
                <a:spcPct val="0"/>
              </a:spcAft>
              <a:defRPr sz="3800">
                <a:solidFill>
                  <a:schemeClr val="bg1"/>
                </a:solidFill>
                <a:latin typeface="Verdana" pitchFamily="34" charset="0"/>
              </a:defRPr>
            </a:lvl8pPr>
            <a:lvl9pPr marL="1828800" algn="l" rtl="0" fontAlgn="base">
              <a:spcBef>
                <a:spcPct val="0"/>
              </a:spcBef>
              <a:spcAft>
                <a:spcPct val="0"/>
              </a:spcAft>
              <a:defRPr sz="3800">
                <a:solidFill>
                  <a:schemeClr val="bg1"/>
                </a:solidFill>
                <a:latin typeface="Verdana" pitchFamily="34" charset="0"/>
              </a:defRPr>
            </a:lvl9pPr>
          </a:lstStyle>
          <a:p>
            <a:r>
              <a:rPr lang="en-US" sz="4600" kern="0" dirty="0"/>
              <a:t>Aggregates and Anti-skid Materials</a:t>
            </a:r>
          </a:p>
        </p:txBody>
      </p:sp>
    </p:spTree>
    <p:extLst>
      <p:ext uri="{BB962C8B-B14F-4D97-AF65-F5344CB8AC3E}">
        <p14:creationId xmlns:p14="http://schemas.microsoft.com/office/powerpoint/2010/main" val="306672293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0DF755-E02A-407D-878F-AB3CA206E8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63249" y="1447800"/>
            <a:ext cx="6352151" cy="3516271"/>
          </a:xfrm>
          <a:prstGeom prst="rect">
            <a:avLst/>
          </a:prstGeom>
          <a:ln w="3175">
            <a:solidFill>
              <a:schemeClr val="tx1"/>
            </a:solidFill>
          </a:ln>
          <a:effectLst>
            <a:outerShdw blurRad="292100" dist="139700" dir="2700000" algn="tl" rotWithShape="0">
              <a:srgbClr val="333333">
                <a:alpha val="65000"/>
              </a:srgbClr>
            </a:outerShdw>
          </a:effectLst>
        </p:spPr>
      </p:pic>
      <p:sp>
        <p:nvSpPr>
          <p:cNvPr id="3" name="Left Arrow 11">
            <a:extLst>
              <a:ext uri="{FF2B5EF4-FFF2-40B4-BE49-F238E27FC236}">
                <a16:creationId xmlns:a16="http://schemas.microsoft.com/office/drawing/2014/main" id="{DD031372-A3E9-4A4F-814A-449301604970}"/>
              </a:ext>
            </a:extLst>
          </p:cNvPr>
          <p:cNvSpPr/>
          <p:nvPr/>
        </p:nvSpPr>
        <p:spPr>
          <a:xfrm rot="18746622">
            <a:off x="4745115" y="1720542"/>
            <a:ext cx="816978" cy="127444"/>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4" name="Title 1">
            <a:extLst>
              <a:ext uri="{FF2B5EF4-FFF2-40B4-BE49-F238E27FC236}">
                <a16:creationId xmlns:a16="http://schemas.microsoft.com/office/drawing/2014/main" id="{484F8555-3698-42A2-9B60-67EC93AD0690}"/>
              </a:ext>
            </a:extLst>
          </p:cNvPr>
          <p:cNvSpPr txBox="1">
            <a:spLocks/>
          </p:cNvSpPr>
          <p:nvPr/>
        </p:nvSpPr>
        <p:spPr>
          <a:xfrm>
            <a:off x="381000" y="152400"/>
            <a:ext cx="8458200" cy="457200"/>
          </a:xfrm>
          <a:prstGeom prst="rect">
            <a:avLst/>
          </a:prstGeom>
        </p:spPr>
        <p:txBody>
          <a:bodyPr/>
          <a:lstStyle>
            <a:lvl1pPr algn="l" rtl="0" eaLnBrk="0" fontAlgn="base" hangingPunct="0">
              <a:spcBef>
                <a:spcPct val="0"/>
              </a:spcBef>
              <a:spcAft>
                <a:spcPct val="0"/>
              </a:spcAft>
              <a:defRPr sz="4800">
                <a:solidFill>
                  <a:schemeClr val="bg1"/>
                </a:solidFill>
                <a:latin typeface="Garamond" panose="02020404030301010803" pitchFamily="18" charset="0"/>
                <a:ea typeface="+mj-ea"/>
                <a:cs typeface="+mj-cs"/>
              </a:defRPr>
            </a:lvl1pPr>
            <a:lvl2pPr algn="l" rtl="0" eaLnBrk="0" fontAlgn="base" hangingPunct="0">
              <a:spcBef>
                <a:spcPct val="0"/>
              </a:spcBef>
              <a:spcAft>
                <a:spcPct val="0"/>
              </a:spcAft>
              <a:defRPr sz="4800">
                <a:solidFill>
                  <a:schemeClr val="bg1"/>
                </a:solidFill>
                <a:latin typeface="Garamond" pitchFamily="18" charset="0"/>
              </a:defRPr>
            </a:lvl2pPr>
            <a:lvl3pPr algn="l" rtl="0" eaLnBrk="0" fontAlgn="base" hangingPunct="0">
              <a:spcBef>
                <a:spcPct val="0"/>
              </a:spcBef>
              <a:spcAft>
                <a:spcPct val="0"/>
              </a:spcAft>
              <a:defRPr sz="4800">
                <a:solidFill>
                  <a:schemeClr val="bg1"/>
                </a:solidFill>
                <a:latin typeface="Garamond" pitchFamily="18" charset="0"/>
              </a:defRPr>
            </a:lvl3pPr>
            <a:lvl4pPr algn="l" rtl="0" eaLnBrk="0" fontAlgn="base" hangingPunct="0">
              <a:spcBef>
                <a:spcPct val="0"/>
              </a:spcBef>
              <a:spcAft>
                <a:spcPct val="0"/>
              </a:spcAft>
              <a:defRPr sz="4800">
                <a:solidFill>
                  <a:schemeClr val="bg1"/>
                </a:solidFill>
                <a:latin typeface="Garamond" pitchFamily="18" charset="0"/>
              </a:defRPr>
            </a:lvl4pPr>
            <a:lvl5pPr algn="l" rtl="0" eaLnBrk="0" fontAlgn="base" hangingPunct="0">
              <a:spcBef>
                <a:spcPct val="0"/>
              </a:spcBef>
              <a:spcAft>
                <a:spcPct val="0"/>
              </a:spcAft>
              <a:defRPr sz="4800">
                <a:solidFill>
                  <a:schemeClr val="bg1"/>
                </a:solidFill>
                <a:latin typeface="Garamond" pitchFamily="18" charset="0"/>
              </a:defRPr>
            </a:lvl5pPr>
            <a:lvl6pPr marL="457200" algn="l" rtl="0" fontAlgn="base">
              <a:spcBef>
                <a:spcPct val="0"/>
              </a:spcBef>
              <a:spcAft>
                <a:spcPct val="0"/>
              </a:spcAft>
              <a:defRPr sz="3800">
                <a:solidFill>
                  <a:schemeClr val="bg1"/>
                </a:solidFill>
                <a:latin typeface="Verdana" pitchFamily="34" charset="0"/>
              </a:defRPr>
            </a:lvl6pPr>
            <a:lvl7pPr marL="914400" algn="l" rtl="0" fontAlgn="base">
              <a:spcBef>
                <a:spcPct val="0"/>
              </a:spcBef>
              <a:spcAft>
                <a:spcPct val="0"/>
              </a:spcAft>
              <a:defRPr sz="3800">
                <a:solidFill>
                  <a:schemeClr val="bg1"/>
                </a:solidFill>
                <a:latin typeface="Verdana" pitchFamily="34" charset="0"/>
              </a:defRPr>
            </a:lvl7pPr>
            <a:lvl8pPr marL="1371600" algn="l" rtl="0" fontAlgn="base">
              <a:spcBef>
                <a:spcPct val="0"/>
              </a:spcBef>
              <a:spcAft>
                <a:spcPct val="0"/>
              </a:spcAft>
              <a:defRPr sz="3800">
                <a:solidFill>
                  <a:schemeClr val="bg1"/>
                </a:solidFill>
                <a:latin typeface="Verdana" pitchFamily="34" charset="0"/>
              </a:defRPr>
            </a:lvl8pPr>
            <a:lvl9pPr marL="1828800" algn="l" rtl="0" fontAlgn="base">
              <a:spcBef>
                <a:spcPct val="0"/>
              </a:spcBef>
              <a:spcAft>
                <a:spcPct val="0"/>
              </a:spcAft>
              <a:defRPr sz="3800">
                <a:solidFill>
                  <a:schemeClr val="bg1"/>
                </a:solidFill>
                <a:latin typeface="Verdana" pitchFamily="34" charset="0"/>
              </a:defRPr>
            </a:lvl9pPr>
          </a:lstStyle>
          <a:p>
            <a:r>
              <a:rPr lang="en-US" sz="4600" kern="0" dirty="0"/>
              <a:t>Aggregates and Anti-skid Materials</a:t>
            </a:r>
          </a:p>
        </p:txBody>
      </p:sp>
      <p:sp>
        <p:nvSpPr>
          <p:cNvPr id="5" name="Left Arrow 11">
            <a:extLst>
              <a:ext uri="{FF2B5EF4-FFF2-40B4-BE49-F238E27FC236}">
                <a16:creationId xmlns:a16="http://schemas.microsoft.com/office/drawing/2014/main" id="{C6572E85-8847-4578-9E34-A31357D18CB1}"/>
              </a:ext>
            </a:extLst>
          </p:cNvPr>
          <p:cNvSpPr/>
          <p:nvPr/>
        </p:nvSpPr>
        <p:spPr>
          <a:xfrm rot="18746622">
            <a:off x="7839008" y="1499922"/>
            <a:ext cx="816978" cy="127444"/>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6" name="TextBox 5">
            <a:extLst>
              <a:ext uri="{FF2B5EF4-FFF2-40B4-BE49-F238E27FC236}">
                <a16:creationId xmlns:a16="http://schemas.microsoft.com/office/drawing/2014/main" id="{F7EAD2C7-4AB7-4255-920D-726F5CD67825}"/>
              </a:ext>
            </a:extLst>
          </p:cNvPr>
          <p:cNvSpPr txBox="1"/>
          <p:nvPr/>
        </p:nvSpPr>
        <p:spPr>
          <a:xfrm>
            <a:off x="152400" y="1447800"/>
            <a:ext cx="2362200" cy="3970318"/>
          </a:xfrm>
          <a:prstGeom prst="rect">
            <a:avLst/>
          </a:prstGeom>
          <a:noFill/>
        </p:spPr>
        <p:txBody>
          <a:bodyPr wrap="square" rtlCol="0">
            <a:spAutoFit/>
          </a:bodyPr>
          <a:lstStyle/>
          <a:p>
            <a:r>
              <a:rPr lang="en-US" sz="1400" b="1" dirty="0"/>
              <a:t>To purchase material, follow these steps:</a:t>
            </a:r>
          </a:p>
          <a:p>
            <a:endParaRPr lang="en-US" sz="1400" dirty="0"/>
          </a:p>
          <a:p>
            <a:pPr marL="285750" indent="-285750">
              <a:buFont typeface="Arial" panose="020B0604020202020204" pitchFamily="34" charset="0"/>
              <a:buChar char="•"/>
            </a:pPr>
            <a:r>
              <a:rPr lang="en-US" sz="1400" dirty="0"/>
              <a:t>Choose a vendor, aggregate and price for the material you require.</a:t>
            </a:r>
          </a:p>
          <a:p>
            <a:pPr marL="285750" indent="-285750">
              <a:buFont typeface="Arial" panose="020B0604020202020204" pitchFamily="34" charset="0"/>
              <a:buChar char="•"/>
            </a:pPr>
            <a:r>
              <a:rPr lang="en-US" sz="1400" dirty="0"/>
              <a:t>Contact the supplier using the information in the Vendor Information tab at the bottom of the spreadsheet.</a:t>
            </a:r>
          </a:p>
          <a:p>
            <a:pPr marL="285750" indent="-285750">
              <a:buFont typeface="Arial" panose="020B0604020202020204" pitchFamily="34" charset="0"/>
              <a:buChar char="•"/>
            </a:pPr>
            <a:r>
              <a:rPr lang="en-US" sz="1400" dirty="0"/>
              <a:t>Identify yourself as a COSTARS member and that you would like to use the Source Pick-up Pricing.</a:t>
            </a:r>
          </a:p>
          <a:p>
            <a:pPr marL="285750" indent="-285750">
              <a:buFont typeface="Arial" panose="020B0604020202020204" pitchFamily="34" charset="0"/>
              <a:buChar char="•"/>
            </a:pPr>
            <a:r>
              <a:rPr lang="en-US" sz="1400" dirty="0"/>
              <a:t>Place your order.</a:t>
            </a:r>
          </a:p>
        </p:txBody>
      </p:sp>
      <p:sp>
        <p:nvSpPr>
          <p:cNvPr id="7" name="TextBox 6">
            <a:extLst>
              <a:ext uri="{FF2B5EF4-FFF2-40B4-BE49-F238E27FC236}">
                <a16:creationId xmlns:a16="http://schemas.microsoft.com/office/drawing/2014/main" id="{AD789E9C-947B-491B-A067-A3775EAF1B2A}"/>
              </a:ext>
            </a:extLst>
          </p:cNvPr>
          <p:cNvSpPr txBox="1"/>
          <p:nvPr/>
        </p:nvSpPr>
        <p:spPr>
          <a:xfrm>
            <a:off x="2743200" y="5294439"/>
            <a:ext cx="6248400" cy="1015663"/>
          </a:xfrm>
          <a:prstGeom prst="rect">
            <a:avLst/>
          </a:prstGeom>
          <a:noFill/>
        </p:spPr>
        <p:txBody>
          <a:bodyPr wrap="square" rtlCol="0">
            <a:spAutoFit/>
          </a:bodyPr>
          <a:lstStyle/>
          <a:p>
            <a:pPr algn="ctr"/>
            <a:r>
              <a:rPr lang="en-US" sz="1400" b="1" dirty="0"/>
              <a:t>NOTE: Don't forget to check the Contract Search page to ensure the supplier is COSTARS-participating and always reference Contract #5610-15 on your purchase order.</a:t>
            </a:r>
            <a:endParaRPr lang="en-US" sz="1400" dirty="0"/>
          </a:p>
          <a:p>
            <a:endParaRPr lang="en-US" dirty="0"/>
          </a:p>
        </p:txBody>
      </p:sp>
    </p:spTree>
    <p:extLst>
      <p:ext uri="{BB962C8B-B14F-4D97-AF65-F5344CB8AC3E}">
        <p14:creationId xmlns:p14="http://schemas.microsoft.com/office/powerpoint/2010/main" val="2864418853"/>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dirty="0"/>
              <a:t>Search COSTARS Contracts</a:t>
            </a:r>
          </a:p>
        </p:txBody>
      </p:sp>
      <p:pic>
        <p:nvPicPr>
          <p:cNvPr id="2" name="Picture 1">
            <a:extLst>
              <a:ext uri="{FF2B5EF4-FFF2-40B4-BE49-F238E27FC236}">
                <a16:creationId xmlns:a16="http://schemas.microsoft.com/office/drawing/2014/main" id="{1B5B2981-7FAA-4A7D-A23B-616A2502F6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 y="1447800"/>
            <a:ext cx="8305800" cy="4580521"/>
          </a:xfrm>
          <a:prstGeom prst="rect">
            <a:avLst/>
          </a:prstGeom>
          <a:ln w="3175">
            <a:solidFill>
              <a:schemeClr val="tx1"/>
            </a:solidFill>
          </a:ln>
          <a:effectLst>
            <a:outerShdw blurRad="292100" dist="139700" dir="2700000" algn="tl" rotWithShape="0">
              <a:srgbClr val="333333">
                <a:alpha val="65000"/>
              </a:srgbClr>
            </a:outerShdw>
          </a:effectLst>
        </p:spPr>
      </p:pic>
      <p:sp>
        <p:nvSpPr>
          <p:cNvPr id="5" name="Left Arrow 4"/>
          <p:cNvSpPr/>
          <p:nvPr/>
        </p:nvSpPr>
        <p:spPr>
          <a:xfrm rot="20750270">
            <a:off x="2494113" y="2501742"/>
            <a:ext cx="1080671" cy="188317"/>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881595321"/>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4800" y="1600200"/>
            <a:ext cx="8385908" cy="44196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Title 1">
            <a:extLst>
              <a:ext uri="{FF2B5EF4-FFF2-40B4-BE49-F238E27FC236}">
                <a16:creationId xmlns:a16="http://schemas.microsoft.com/office/drawing/2014/main" id="{F721BC7C-EAFA-41B3-B261-733906E8C9D3}"/>
              </a:ext>
            </a:extLst>
          </p:cNvPr>
          <p:cNvSpPr>
            <a:spLocks noGrp="1"/>
          </p:cNvSpPr>
          <p:nvPr>
            <p:ph type="title"/>
          </p:nvPr>
        </p:nvSpPr>
        <p:spPr>
          <a:xfrm>
            <a:off x="457200" y="304800"/>
            <a:ext cx="8077200" cy="457200"/>
          </a:xfrm>
        </p:spPr>
        <p:txBody>
          <a:bodyPr/>
          <a:lstStyle/>
          <a:p>
            <a:pPr eaLnBrk="1" hangingPunct="1"/>
            <a:r>
              <a:rPr lang="en-US" altLang="en-US" dirty="0"/>
              <a:t>Search COSTARS Contracts</a:t>
            </a:r>
          </a:p>
        </p:txBody>
      </p:sp>
      <p:sp>
        <p:nvSpPr>
          <p:cNvPr id="4" name="Left Arrow 3">
            <a:extLst>
              <a:ext uri="{FF2B5EF4-FFF2-40B4-BE49-F238E27FC236}">
                <a16:creationId xmlns:a16="http://schemas.microsoft.com/office/drawing/2014/main" id="{C43E1DB6-6B90-458D-B412-9E4C66AD0EEE}"/>
              </a:ext>
            </a:extLst>
          </p:cNvPr>
          <p:cNvSpPr/>
          <p:nvPr/>
        </p:nvSpPr>
        <p:spPr>
          <a:xfrm rot="20750270">
            <a:off x="4883595" y="4739047"/>
            <a:ext cx="1156972" cy="199269"/>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2D53B9AA-2224-4202-916C-E5693C5A8310}"/>
              </a:ext>
            </a:extLst>
          </p:cNvPr>
          <p:cNvSpPr/>
          <p:nvPr/>
        </p:nvSpPr>
        <p:spPr>
          <a:xfrm>
            <a:off x="6629400" y="4953000"/>
            <a:ext cx="609600" cy="152400"/>
          </a:xfrm>
          <a:prstGeom prst="rect">
            <a:avLst/>
          </a:prstGeom>
          <a:solidFill>
            <a:srgbClr val="DEDEDE"/>
          </a:solidFill>
          <a:ln>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7" name="Rectangle 6">
            <a:extLst>
              <a:ext uri="{FF2B5EF4-FFF2-40B4-BE49-F238E27FC236}">
                <a16:creationId xmlns:a16="http://schemas.microsoft.com/office/drawing/2014/main" id="{D2E82AE1-D86E-4258-894C-B3FD5C9571FD}"/>
              </a:ext>
            </a:extLst>
          </p:cNvPr>
          <p:cNvSpPr/>
          <p:nvPr/>
        </p:nvSpPr>
        <p:spPr>
          <a:xfrm>
            <a:off x="6629400" y="5096189"/>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37308398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3920" y="1752600"/>
            <a:ext cx="8781480" cy="320040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Title 1">
            <a:extLst>
              <a:ext uri="{FF2B5EF4-FFF2-40B4-BE49-F238E27FC236}">
                <a16:creationId xmlns:a16="http://schemas.microsoft.com/office/drawing/2014/main" id="{2B615BF1-B04D-4B36-BE23-FCDBB185DCCE}"/>
              </a:ext>
            </a:extLst>
          </p:cNvPr>
          <p:cNvSpPr>
            <a:spLocks noGrp="1"/>
          </p:cNvSpPr>
          <p:nvPr>
            <p:ph type="title"/>
          </p:nvPr>
        </p:nvSpPr>
        <p:spPr>
          <a:xfrm>
            <a:off x="457200" y="304800"/>
            <a:ext cx="8077200" cy="457200"/>
          </a:xfrm>
        </p:spPr>
        <p:txBody>
          <a:bodyPr/>
          <a:lstStyle/>
          <a:p>
            <a:pPr eaLnBrk="1" hangingPunct="1"/>
            <a:r>
              <a:rPr lang="en-US" altLang="en-US" dirty="0"/>
              <a:t>Search COSTARS Contracts</a:t>
            </a:r>
          </a:p>
        </p:txBody>
      </p:sp>
      <p:sp>
        <p:nvSpPr>
          <p:cNvPr id="4" name="Left Arrow 3">
            <a:extLst>
              <a:ext uri="{FF2B5EF4-FFF2-40B4-BE49-F238E27FC236}">
                <a16:creationId xmlns:a16="http://schemas.microsoft.com/office/drawing/2014/main" id="{69C5E53B-D54F-42C7-A16F-874C211A4F9B}"/>
              </a:ext>
            </a:extLst>
          </p:cNvPr>
          <p:cNvSpPr/>
          <p:nvPr/>
        </p:nvSpPr>
        <p:spPr>
          <a:xfrm>
            <a:off x="4634228" y="3200400"/>
            <a:ext cx="1156972" cy="152400"/>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831213546"/>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C3080B-4903-42F7-8272-B4246DADEE8C}"/>
              </a:ext>
            </a:extLst>
          </p:cNvPr>
          <p:cNvSpPr>
            <a:spLocks noGrp="1"/>
          </p:cNvSpPr>
          <p:nvPr>
            <p:ph type="title"/>
          </p:nvPr>
        </p:nvSpPr>
        <p:spPr>
          <a:xfrm>
            <a:off x="457200" y="304800"/>
            <a:ext cx="8077200" cy="457200"/>
          </a:xfrm>
        </p:spPr>
        <p:txBody>
          <a:bodyPr/>
          <a:lstStyle/>
          <a:p>
            <a:pPr eaLnBrk="1" hangingPunct="1"/>
            <a:r>
              <a:rPr lang="en-US" altLang="en-US" dirty="0"/>
              <a:t>Search COSTARS Contracts</a:t>
            </a:r>
          </a:p>
        </p:txBody>
      </p:sp>
      <p:pic>
        <p:nvPicPr>
          <p:cNvPr id="4" name="Picture 3">
            <a:extLst>
              <a:ext uri="{FF2B5EF4-FFF2-40B4-BE49-F238E27FC236}">
                <a16:creationId xmlns:a16="http://schemas.microsoft.com/office/drawing/2014/main" id="{0EEE2A34-6C1B-41D1-962F-FB54312353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 y="1447800"/>
            <a:ext cx="7848600" cy="4484207"/>
          </a:xfrm>
          <a:prstGeom prst="rect">
            <a:avLst/>
          </a:prstGeom>
          <a:ln w="3175">
            <a:solidFill>
              <a:schemeClr val="tx1"/>
            </a:solidFill>
          </a:ln>
          <a:effectLst>
            <a:outerShdw blurRad="292100" dist="139700" dir="2700000" algn="tl" rotWithShape="0">
              <a:srgbClr val="333333">
                <a:alpha val="65000"/>
              </a:srgbClr>
            </a:outerShdw>
          </a:effectLst>
        </p:spPr>
      </p:pic>
      <p:sp>
        <p:nvSpPr>
          <p:cNvPr id="6" name="Left Arrow 4">
            <a:extLst>
              <a:ext uri="{FF2B5EF4-FFF2-40B4-BE49-F238E27FC236}">
                <a16:creationId xmlns:a16="http://schemas.microsoft.com/office/drawing/2014/main" id="{EBCA3EA2-5EE7-4779-AA6D-D7C06C00E402}"/>
              </a:ext>
            </a:extLst>
          </p:cNvPr>
          <p:cNvSpPr/>
          <p:nvPr/>
        </p:nvSpPr>
        <p:spPr>
          <a:xfrm rot="18872560">
            <a:off x="5365413" y="3346058"/>
            <a:ext cx="1052451" cy="165885"/>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38663459"/>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5BEEC3-A794-4740-B912-2F4F518D701B}"/>
              </a:ext>
            </a:extLst>
          </p:cNvPr>
          <p:cNvSpPr>
            <a:spLocks noGrp="1"/>
          </p:cNvSpPr>
          <p:nvPr>
            <p:ph type="title"/>
          </p:nvPr>
        </p:nvSpPr>
        <p:spPr/>
        <p:txBody>
          <a:bodyPr/>
          <a:lstStyle/>
          <a:p>
            <a:r>
              <a:rPr lang="en-US" altLang="en-US" dirty="0"/>
              <a:t>Search COSTARS Contracts</a:t>
            </a:r>
          </a:p>
        </p:txBody>
      </p:sp>
      <p:pic>
        <p:nvPicPr>
          <p:cNvPr id="5" name="Picture 4" descr="A screenshot of a social media post&#10;&#10;Description automatically generated">
            <a:extLst>
              <a:ext uri="{FF2B5EF4-FFF2-40B4-BE49-F238E27FC236}">
                <a16:creationId xmlns:a16="http://schemas.microsoft.com/office/drawing/2014/main" id="{49C053F3-5F6A-48BD-AEDF-032019311A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1447799"/>
            <a:ext cx="5848351" cy="4678681"/>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857256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Subtitle 2"/>
          <p:cNvSpPr txBox="1">
            <a:spLocks/>
          </p:cNvSpPr>
          <p:nvPr/>
        </p:nvSpPr>
        <p:spPr>
          <a:xfrm>
            <a:off x="2838731" y="571522"/>
            <a:ext cx="6212365" cy="621190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00"/>
                </a:solidFill>
                <a:effectLst/>
                <a:uLnTx/>
                <a:uFillTx/>
                <a:latin typeface="Calibri"/>
                <a:ea typeface="Times New Roman"/>
                <a:cs typeface="+mn-cs"/>
              </a:rPr>
              <a:t>DGLVR Program Administrative Policy</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FFFF00"/>
              </a:solidFill>
              <a:effectLst/>
              <a:uLnTx/>
              <a:uFillTx/>
              <a:latin typeface="Calibri"/>
              <a:ea typeface="Times New Roman"/>
              <a:cs typeface="+mn-cs"/>
            </a:endParaRPr>
          </a:p>
          <a:p>
            <a:pPr marL="342900" marR="0" lvl="0" indent="-342900" algn="just" defTabSz="914400" rtl="0" eaLnBrk="1" fontAlgn="base" latinLnBrk="0" hangingPunct="1">
              <a:lnSpc>
                <a:spcPct val="100000"/>
              </a:lnSpc>
              <a:spcBef>
                <a:spcPts val="0"/>
              </a:spcBef>
              <a:spcAft>
                <a:spcPts val="0"/>
              </a:spcAft>
              <a:buClrTx/>
              <a:buSzTx/>
              <a:buFont typeface="Calibri" panose="020F050202020403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Districts can utilize costars for expenses related to administration or training/education (see admin manual for more detail)</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742950" marR="0" lvl="1" indent="-285750" algn="just"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Must be in line with program guidelines and policy.</a:t>
            </a: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742950" marR="0" lvl="1" indent="-285750" algn="just"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Must utilize an appropriate “cost allocation method”.</a:t>
            </a:r>
          </a:p>
          <a:p>
            <a:pPr marL="457200" marR="0" lvl="1"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342900" marR="0" lvl="0" indent="-342900" algn="just" defTabSz="914400" rtl="0" eaLnBrk="1" fontAlgn="base" latinLnBrk="0" hangingPunct="1">
              <a:lnSpc>
                <a:spcPct val="100000"/>
              </a:lnSpc>
              <a:spcBef>
                <a:spcPts val="0"/>
              </a:spcBef>
              <a:spcAft>
                <a:spcPts val="0"/>
              </a:spcAft>
              <a:buClrTx/>
              <a:buSzTx/>
              <a:buFont typeface="Calibri" panose="020F050202020403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Program funds </a:t>
            </a:r>
            <a:r>
              <a:rPr kumimoji="0" lang="en-US" sz="3200" b="1" i="0" u="sng"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can no</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t be utilized to purchase equipment for project participants.</a:t>
            </a: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endParaRPr>
          </a:p>
          <a:p>
            <a:pPr marL="342900" marR="0" lvl="0" indent="-342900" algn="just" defTabSz="914400" rtl="0" eaLnBrk="1" fontAlgn="base" latinLnBrk="0" hangingPunct="1">
              <a:lnSpc>
                <a:spcPct val="100000"/>
              </a:lnSpc>
              <a:spcBef>
                <a:spcPts val="0"/>
              </a:spcBef>
              <a:spcAft>
                <a:spcPts val="0"/>
              </a:spcAft>
              <a:buClrTx/>
              <a:buSzTx/>
              <a:buFont typeface="Calibri" panose="020F050202020403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Project Participants may utilize costars to procure materials for projects with construction grant funds.</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FFFF00"/>
              </a:solidFill>
              <a:effectLst/>
              <a:uLnTx/>
              <a:uFillTx/>
              <a:latin typeface="Calibri"/>
              <a:ea typeface="Times New Roman"/>
              <a:cs typeface="+mn-cs"/>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FFFF00"/>
              </a:solidFill>
              <a:effectLst/>
              <a:uLnTx/>
              <a:uFillTx/>
              <a:latin typeface="Calibri"/>
              <a:ea typeface="Times New Roman"/>
              <a:cs typeface="+mn-cs"/>
            </a:endParaRPr>
          </a:p>
        </p:txBody>
      </p:sp>
      <p:sp>
        <p:nvSpPr>
          <p:cNvPr id="7" name="Rectangle 6">
            <a:extLst>
              <a:ext uri="{FF2B5EF4-FFF2-40B4-BE49-F238E27FC236}">
                <a16:creationId xmlns:a16="http://schemas.microsoft.com/office/drawing/2014/main" id="{F70BE25D-7032-4745-A562-991BD82F4197}"/>
              </a:ext>
            </a:extLst>
          </p:cNvPr>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8" name="TextBox 7">
            <a:extLst>
              <a:ext uri="{FF2B5EF4-FFF2-40B4-BE49-F238E27FC236}">
                <a16:creationId xmlns:a16="http://schemas.microsoft.com/office/drawing/2014/main" id="{EBB37742-0A7E-444D-B168-B6657141272A}"/>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Arial" charset="0"/>
              </a:rPr>
              <a:t>DGLVR Webinar: COSTARS</a:t>
            </a:r>
          </a:p>
        </p:txBody>
      </p:sp>
      <p:pic>
        <p:nvPicPr>
          <p:cNvPr id="2" name="Picture 1">
            <a:extLst>
              <a:ext uri="{FF2B5EF4-FFF2-40B4-BE49-F238E27FC236}">
                <a16:creationId xmlns:a16="http://schemas.microsoft.com/office/drawing/2014/main" id="{E4523623-6B94-4F0F-A7A6-5A6B9DD294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09969"/>
            <a:ext cx="2819400" cy="6424232"/>
          </a:xfrm>
          <a:prstGeom prst="rect">
            <a:avLst/>
          </a:prstGeom>
        </p:spPr>
      </p:pic>
      <p:sp>
        <p:nvSpPr>
          <p:cNvPr id="11" name="Rectangle 10">
            <a:extLst>
              <a:ext uri="{FF2B5EF4-FFF2-40B4-BE49-F238E27FC236}">
                <a16:creationId xmlns:a16="http://schemas.microsoft.com/office/drawing/2014/main" id="{D067A8CD-56A0-41B5-9976-416C95F81A52}"/>
              </a:ext>
            </a:extLst>
          </p:cNvPr>
          <p:cNvSpPr/>
          <p:nvPr/>
        </p:nvSpPr>
        <p:spPr>
          <a:xfrm>
            <a:off x="0" y="6348031"/>
            <a:ext cx="3213823" cy="369332"/>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Arial" charset="0"/>
              </a:rPr>
              <a:t>Audio via Phone: 301-715-8592</a:t>
            </a:r>
          </a:p>
        </p:txBody>
      </p:sp>
    </p:spTree>
    <p:extLst>
      <p:ext uri="{BB962C8B-B14F-4D97-AF65-F5344CB8AC3E}">
        <p14:creationId xmlns:p14="http://schemas.microsoft.com/office/powerpoint/2010/main" val="2022826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00488A-DFAD-4BEC-8EF1-EAF61FAFC72B}"/>
              </a:ext>
            </a:extLst>
          </p:cNvPr>
          <p:cNvSpPr>
            <a:spLocks noGrp="1"/>
          </p:cNvSpPr>
          <p:nvPr>
            <p:ph type="title"/>
          </p:nvPr>
        </p:nvSpPr>
        <p:spPr>
          <a:xfrm>
            <a:off x="457200" y="304800"/>
            <a:ext cx="8077200" cy="457200"/>
          </a:xfrm>
        </p:spPr>
        <p:txBody>
          <a:bodyPr/>
          <a:lstStyle/>
          <a:p>
            <a:pPr eaLnBrk="1" hangingPunct="1"/>
            <a:r>
              <a:rPr lang="en-US" altLang="en-US" dirty="0"/>
              <a:t>Search COSTARS Contracts</a:t>
            </a:r>
          </a:p>
        </p:txBody>
      </p:sp>
      <p:pic>
        <p:nvPicPr>
          <p:cNvPr id="4" name="Picture 3">
            <a:extLst>
              <a:ext uri="{FF2B5EF4-FFF2-40B4-BE49-F238E27FC236}">
                <a16:creationId xmlns:a16="http://schemas.microsoft.com/office/drawing/2014/main" id="{843B7DF2-E070-48E4-A58E-203DA0615CD0}"/>
              </a:ext>
            </a:extLst>
          </p:cNvPr>
          <p:cNvPicPr>
            <a:picLocks noChangeAspect="1"/>
          </p:cNvPicPr>
          <p:nvPr/>
        </p:nvPicPr>
        <p:blipFill>
          <a:blip r:embed="rId3"/>
          <a:stretch>
            <a:fillRect/>
          </a:stretch>
        </p:blipFill>
        <p:spPr>
          <a:xfrm>
            <a:off x="850936" y="1524000"/>
            <a:ext cx="7442128" cy="4544421"/>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5734165"/>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8D3D1F-A4CE-4D49-8E33-759E6344C9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1447800"/>
            <a:ext cx="7772400" cy="4434907"/>
          </a:xfrm>
          <a:prstGeom prst="rect">
            <a:avLst/>
          </a:prstGeom>
          <a:ln w="3175">
            <a:solidFill>
              <a:schemeClr val="tx1"/>
            </a:solid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C0C3080B-4903-42F7-8272-B4246DADEE8C}"/>
              </a:ext>
            </a:extLst>
          </p:cNvPr>
          <p:cNvSpPr>
            <a:spLocks noGrp="1"/>
          </p:cNvSpPr>
          <p:nvPr>
            <p:ph type="title"/>
          </p:nvPr>
        </p:nvSpPr>
        <p:spPr>
          <a:xfrm>
            <a:off x="457200" y="304800"/>
            <a:ext cx="8077200" cy="457200"/>
          </a:xfrm>
        </p:spPr>
        <p:txBody>
          <a:bodyPr/>
          <a:lstStyle/>
          <a:p>
            <a:pPr eaLnBrk="1" hangingPunct="1"/>
            <a:r>
              <a:rPr lang="en-US" altLang="en-US" dirty="0"/>
              <a:t>Search COSTARS Contracts</a:t>
            </a:r>
          </a:p>
        </p:txBody>
      </p:sp>
      <p:sp>
        <p:nvSpPr>
          <p:cNvPr id="6" name="Left Arrow 4">
            <a:extLst>
              <a:ext uri="{FF2B5EF4-FFF2-40B4-BE49-F238E27FC236}">
                <a16:creationId xmlns:a16="http://schemas.microsoft.com/office/drawing/2014/main" id="{EBCA3EA2-5EE7-4779-AA6D-D7C06C00E402}"/>
              </a:ext>
            </a:extLst>
          </p:cNvPr>
          <p:cNvSpPr/>
          <p:nvPr/>
        </p:nvSpPr>
        <p:spPr>
          <a:xfrm rot="19541779">
            <a:off x="5661022" y="3713980"/>
            <a:ext cx="1052451" cy="133265"/>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764449642"/>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8D3D1F-A4CE-4D49-8E33-759E6344C9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1447800"/>
            <a:ext cx="7772400" cy="4434907"/>
          </a:xfrm>
          <a:prstGeom prst="rect">
            <a:avLst/>
          </a:prstGeom>
          <a:ln w="3175">
            <a:solidFill>
              <a:schemeClr val="tx1"/>
            </a:solid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C0C3080B-4903-42F7-8272-B4246DADEE8C}"/>
              </a:ext>
            </a:extLst>
          </p:cNvPr>
          <p:cNvSpPr>
            <a:spLocks noGrp="1"/>
          </p:cNvSpPr>
          <p:nvPr>
            <p:ph type="title"/>
          </p:nvPr>
        </p:nvSpPr>
        <p:spPr>
          <a:xfrm>
            <a:off x="457200" y="304800"/>
            <a:ext cx="8077200" cy="457200"/>
          </a:xfrm>
        </p:spPr>
        <p:txBody>
          <a:bodyPr/>
          <a:lstStyle/>
          <a:p>
            <a:pPr eaLnBrk="1" hangingPunct="1"/>
            <a:r>
              <a:rPr lang="en-US" altLang="en-US" dirty="0"/>
              <a:t>Search COSTARS Contracts</a:t>
            </a:r>
          </a:p>
        </p:txBody>
      </p:sp>
      <p:sp>
        <p:nvSpPr>
          <p:cNvPr id="6" name="Left Arrow 4">
            <a:extLst>
              <a:ext uri="{FF2B5EF4-FFF2-40B4-BE49-F238E27FC236}">
                <a16:creationId xmlns:a16="http://schemas.microsoft.com/office/drawing/2014/main" id="{EBCA3EA2-5EE7-4779-AA6D-D7C06C00E402}"/>
              </a:ext>
            </a:extLst>
          </p:cNvPr>
          <p:cNvSpPr/>
          <p:nvPr/>
        </p:nvSpPr>
        <p:spPr>
          <a:xfrm rot="19541779">
            <a:off x="5661022" y="3713980"/>
            <a:ext cx="1052451" cy="133265"/>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539602783"/>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919B36-DA3D-45B6-ADA0-51061CD279F0}"/>
              </a:ext>
            </a:extLst>
          </p:cNvPr>
          <p:cNvSpPr>
            <a:spLocks noGrp="1"/>
          </p:cNvSpPr>
          <p:nvPr>
            <p:ph type="title"/>
          </p:nvPr>
        </p:nvSpPr>
        <p:spPr>
          <a:xfrm>
            <a:off x="457200" y="304800"/>
            <a:ext cx="8077200" cy="457200"/>
          </a:xfrm>
        </p:spPr>
        <p:txBody>
          <a:bodyPr/>
          <a:lstStyle/>
          <a:p>
            <a:pPr eaLnBrk="1" hangingPunct="1"/>
            <a:r>
              <a:rPr lang="en-US" altLang="en-US" dirty="0"/>
              <a:t>Search COSTARS Contracts</a:t>
            </a:r>
          </a:p>
        </p:txBody>
      </p:sp>
      <p:pic>
        <p:nvPicPr>
          <p:cNvPr id="2" name="Picture 1">
            <a:extLst>
              <a:ext uri="{FF2B5EF4-FFF2-40B4-BE49-F238E27FC236}">
                <a16:creationId xmlns:a16="http://schemas.microsoft.com/office/drawing/2014/main" id="{47F9CB3C-D8D2-45D8-AFFA-7BD3105DE1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0" y="1371601"/>
            <a:ext cx="7341947" cy="4724400"/>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1867106"/>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77C5A5-39EE-4E19-A4D9-C2A342A5877C}"/>
              </a:ext>
            </a:extLst>
          </p:cNvPr>
          <p:cNvSpPr>
            <a:spLocks noGrp="1"/>
          </p:cNvSpPr>
          <p:nvPr>
            <p:ph type="title"/>
          </p:nvPr>
        </p:nvSpPr>
        <p:spPr>
          <a:xfrm>
            <a:off x="457200" y="304800"/>
            <a:ext cx="8077200" cy="457200"/>
          </a:xfrm>
        </p:spPr>
        <p:txBody>
          <a:bodyPr/>
          <a:lstStyle/>
          <a:p>
            <a:pPr eaLnBrk="1" hangingPunct="1"/>
            <a:r>
              <a:rPr lang="en-US" altLang="en-US" dirty="0"/>
              <a:t>Search COSTARS Contracts</a:t>
            </a:r>
          </a:p>
        </p:txBody>
      </p:sp>
      <p:pic>
        <p:nvPicPr>
          <p:cNvPr id="2" name="Picture 1">
            <a:extLst>
              <a:ext uri="{FF2B5EF4-FFF2-40B4-BE49-F238E27FC236}">
                <a16:creationId xmlns:a16="http://schemas.microsoft.com/office/drawing/2014/main" id="{93DBDD7B-781D-412D-8454-A5660659AC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2900" y="1447800"/>
            <a:ext cx="8458200" cy="4648200"/>
          </a:xfrm>
          <a:prstGeom prst="rect">
            <a:avLst/>
          </a:prstGeom>
          <a:ln w="3175">
            <a:solidFill>
              <a:schemeClr val="tx1"/>
            </a:solid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FF3ACA1B-1CF4-4155-92DD-E8FB460CD443}"/>
              </a:ext>
            </a:extLst>
          </p:cNvPr>
          <p:cNvSpPr txBox="1"/>
          <p:nvPr/>
        </p:nvSpPr>
        <p:spPr>
          <a:xfrm>
            <a:off x="2209800" y="2098432"/>
            <a:ext cx="1905000" cy="1524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TextBox 4">
            <a:extLst>
              <a:ext uri="{FF2B5EF4-FFF2-40B4-BE49-F238E27FC236}">
                <a16:creationId xmlns:a16="http://schemas.microsoft.com/office/drawing/2014/main" id="{1E38F2DB-6A48-45F7-A7BE-7177F1D40ECF}"/>
              </a:ext>
            </a:extLst>
          </p:cNvPr>
          <p:cNvSpPr txBox="1"/>
          <p:nvPr/>
        </p:nvSpPr>
        <p:spPr>
          <a:xfrm>
            <a:off x="2133600" y="2070757"/>
            <a:ext cx="914400"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000000"/>
                </a:solidFill>
                <a:effectLst/>
                <a:uLnTx/>
                <a:uFillTx/>
                <a:latin typeface="Arial" charset="0"/>
                <a:ea typeface="+mn-ea"/>
                <a:cs typeface="Arial" charset="0"/>
              </a:rPr>
              <a:t>Sample Vendor</a:t>
            </a:r>
          </a:p>
        </p:txBody>
      </p:sp>
    </p:spTree>
    <p:extLst>
      <p:ext uri="{BB962C8B-B14F-4D97-AF65-F5344CB8AC3E}">
        <p14:creationId xmlns:p14="http://schemas.microsoft.com/office/powerpoint/2010/main" val="2352410553"/>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386DA2-8A69-4A42-81F8-35DCB115A523}"/>
              </a:ext>
            </a:extLst>
          </p:cNvPr>
          <p:cNvSpPr>
            <a:spLocks noGrp="1"/>
          </p:cNvSpPr>
          <p:nvPr>
            <p:ph type="title"/>
          </p:nvPr>
        </p:nvSpPr>
        <p:spPr>
          <a:xfrm>
            <a:off x="457200" y="304800"/>
            <a:ext cx="8077200" cy="457200"/>
          </a:xfrm>
        </p:spPr>
        <p:txBody>
          <a:bodyPr/>
          <a:lstStyle/>
          <a:p>
            <a:pPr eaLnBrk="1" hangingPunct="1"/>
            <a:r>
              <a:rPr lang="en-US" altLang="en-US" dirty="0"/>
              <a:t>Search COSTARS Contracts</a:t>
            </a:r>
          </a:p>
        </p:txBody>
      </p:sp>
      <p:pic>
        <p:nvPicPr>
          <p:cNvPr id="1026" name="Picture 2" descr="C:\Users\KBULLI~1\AppData\Local\Temp\SNAGHTML18ba7c7.PNG">
            <a:extLst>
              <a:ext uri="{FF2B5EF4-FFF2-40B4-BE49-F238E27FC236}">
                <a16:creationId xmlns:a16="http://schemas.microsoft.com/office/drawing/2014/main" id="{05EC5F36-E4DB-478A-8AC2-18FEC41398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3895" y="1371600"/>
            <a:ext cx="6483809" cy="4724400"/>
          </a:xfrm>
          <a:prstGeom prst="rect">
            <a:avLst/>
          </a:prstGeom>
          <a:ln w="317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675C17-5224-4E5B-B12C-DB4542CDE513}"/>
              </a:ext>
            </a:extLst>
          </p:cNvPr>
          <p:cNvSpPr txBox="1"/>
          <p:nvPr/>
        </p:nvSpPr>
        <p:spPr>
          <a:xfrm>
            <a:off x="3048000" y="2031024"/>
            <a:ext cx="2514600" cy="180074"/>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 name="TextBox 3">
            <a:extLst>
              <a:ext uri="{FF2B5EF4-FFF2-40B4-BE49-F238E27FC236}">
                <a16:creationId xmlns:a16="http://schemas.microsoft.com/office/drawing/2014/main" id="{F77A2F53-BAAE-4D84-A935-4C948407AC94}"/>
              </a:ext>
            </a:extLst>
          </p:cNvPr>
          <p:cNvSpPr txBox="1"/>
          <p:nvPr/>
        </p:nvSpPr>
        <p:spPr>
          <a:xfrm>
            <a:off x="3048000" y="2029725"/>
            <a:ext cx="914400"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000000"/>
                </a:solidFill>
                <a:effectLst/>
                <a:uLnTx/>
                <a:uFillTx/>
                <a:latin typeface="Arial" charset="0"/>
                <a:ea typeface="+mn-ea"/>
                <a:cs typeface="Arial" charset="0"/>
              </a:rPr>
              <a:t>Sample Vendor</a:t>
            </a:r>
          </a:p>
        </p:txBody>
      </p:sp>
    </p:spTree>
    <p:extLst>
      <p:ext uri="{BB962C8B-B14F-4D97-AF65-F5344CB8AC3E}">
        <p14:creationId xmlns:p14="http://schemas.microsoft.com/office/powerpoint/2010/main" val="595898506"/>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17D1F7-F2AC-4F7D-ABE9-5B38870E04D8}"/>
              </a:ext>
            </a:extLst>
          </p:cNvPr>
          <p:cNvSpPr>
            <a:spLocks noGrp="1"/>
          </p:cNvSpPr>
          <p:nvPr>
            <p:ph type="title"/>
          </p:nvPr>
        </p:nvSpPr>
        <p:spPr>
          <a:xfrm>
            <a:off x="457200" y="304800"/>
            <a:ext cx="8077200" cy="457200"/>
          </a:xfrm>
        </p:spPr>
        <p:txBody>
          <a:bodyPr/>
          <a:lstStyle/>
          <a:p>
            <a:pPr eaLnBrk="1" hangingPunct="1"/>
            <a:r>
              <a:rPr lang="en-US" altLang="en-US" dirty="0"/>
              <a:t>Search COSTARS Contracts</a:t>
            </a:r>
          </a:p>
        </p:txBody>
      </p:sp>
      <p:pic>
        <p:nvPicPr>
          <p:cNvPr id="2" name="Picture 1">
            <a:extLst>
              <a:ext uri="{FF2B5EF4-FFF2-40B4-BE49-F238E27FC236}">
                <a16:creationId xmlns:a16="http://schemas.microsoft.com/office/drawing/2014/main" id="{2B67090D-36EE-4F68-A4C8-C921DA2F4A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2019300"/>
            <a:ext cx="8292353" cy="2819400"/>
          </a:xfrm>
          <a:prstGeom prst="rect">
            <a:avLst/>
          </a:prstGeom>
          <a:ln w="3175">
            <a:solidFill>
              <a:schemeClr val="tx1"/>
            </a:solid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FA9D197-AA75-4E33-9AFB-68C521CB4BEA}"/>
              </a:ext>
            </a:extLst>
          </p:cNvPr>
          <p:cNvSpPr txBox="1"/>
          <p:nvPr/>
        </p:nvSpPr>
        <p:spPr>
          <a:xfrm>
            <a:off x="2819400" y="2828192"/>
            <a:ext cx="2514600" cy="180074"/>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TextBox 4">
            <a:extLst>
              <a:ext uri="{FF2B5EF4-FFF2-40B4-BE49-F238E27FC236}">
                <a16:creationId xmlns:a16="http://schemas.microsoft.com/office/drawing/2014/main" id="{AD53D38A-EAA4-4507-9710-14C9758DFC11}"/>
              </a:ext>
            </a:extLst>
          </p:cNvPr>
          <p:cNvSpPr txBox="1"/>
          <p:nvPr/>
        </p:nvSpPr>
        <p:spPr>
          <a:xfrm>
            <a:off x="2743200" y="2840251"/>
            <a:ext cx="914400"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000000"/>
                </a:solidFill>
                <a:effectLst/>
                <a:uLnTx/>
                <a:uFillTx/>
                <a:latin typeface="Arial" charset="0"/>
                <a:ea typeface="+mn-ea"/>
                <a:cs typeface="Arial" charset="0"/>
              </a:rPr>
              <a:t>Sample Vendor</a:t>
            </a:r>
          </a:p>
        </p:txBody>
      </p:sp>
    </p:spTree>
    <p:extLst>
      <p:ext uri="{BB962C8B-B14F-4D97-AF65-F5344CB8AC3E}">
        <p14:creationId xmlns:p14="http://schemas.microsoft.com/office/powerpoint/2010/main" val="1950177331"/>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4930A6-7211-425F-8D99-B4A2A1401AEC}"/>
              </a:ext>
            </a:extLst>
          </p:cNvPr>
          <p:cNvSpPr>
            <a:spLocks noGrp="1"/>
          </p:cNvSpPr>
          <p:nvPr>
            <p:ph type="title"/>
          </p:nvPr>
        </p:nvSpPr>
        <p:spPr>
          <a:xfrm>
            <a:off x="457200" y="304800"/>
            <a:ext cx="8077200" cy="457200"/>
          </a:xfrm>
        </p:spPr>
        <p:txBody>
          <a:bodyPr/>
          <a:lstStyle/>
          <a:p>
            <a:pPr eaLnBrk="1" hangingPunct="1"/>
            <a:r>
              <a:rPr lang="en-US" altLang="en-US" dirty="0"/>
              <a:t>Search COSTARS Contracts</a:t>
            </a:r>
          </a:p>
        </p:txBody>
      </p:sp>
      <p:pic>
        <p:nvPicPr>
          <p:cNvPr id="2" name="Picture 1">
            <a:extLst>
              <a:ext uri="{FF2B5EF4-FFF2-40B4-BE49-F238E27FC236}">
                <a16:creationId xmlns:a16="http://schemas.microsoft.com/office/drawing/2014/main" id="{77B4993B-8CC6-4ED6-8FB9-3A0554DCB205}"/>
              </a:ext>
            </a:extLst>
          </p:cNvPr>
          <p:cNvPicPr>
            <a:picLocks noChangeAspect="1"/>
          </p:cNvPicPr>
          <p:nvPr/>
        </p:nvPicPr>
        <p:blipFill>
          <a:blip r:embed="rId3"/>
          <a:stretch>
            <a:fillRect/>
          </a:stretch>
        </p:blipFill>
        <p:spPr>
          <a:xfrm>
            <a:off x="244288" y="1582336"/>
            <a:ext cx="8655424" cy="3693328"/>
          </a:xfrm>
          <a:prstGeom prst="rect">
            <a:avLst/>
          </a:prstGeom>
          <a:ln w="3175">
            <a:solidFill>
              <a:schemeClr val="tx1"/>
            </a:solid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4FE9AA03-0013-4072-8746-64159F5B94E4}"/>
              </a:ext>
            </a:extLst>
          </p:cNvPr>
          <p:cNvSpPr txBox="1"/>
          <p:nvPr/>
        </p:nvSpPr>
        <p:spPr>
          <a:xfrm>
            <a:off x="2667000" y="2461848"/>
            <a:ext cx="2514600" cy="180074"/>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TextBox 4">
            <a:extLst>
              <a:ext uri="{FF2B5EF4-FFF2-40B4-BE49-F238E27FC236}">
                <a16:creationId xmlns:a16="http://schemas.microsoft.com/office/drawing/2014/main" id="{4A7F4A90-1043-4ED3-8B9A-AACF912FA0B5}"/>
              </a:ext>
            </a:extLst>
          </p:cNvPr>
          <p:cNvSpPr txBox="1"/>
          <p:nvPr/>
        </p:nvSpPr>
        <p:spPr>
          <a:xfrm>
            <a:off x="2661138" y="2451758"/>
            <a:ext cx="914400"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000000"/>
                </a:solidFill>
                <a:effectLst/>
                <a:uLnTx/>
                <a:uFillTx/>
                <a:latin typeface="Arial" charset="0"/>
                <a:ea typeface="+mn-ea"/>
                <a:cs typeface="Arial" charset="0"/>
              </a:rPr>
              <a:t>Sample Vendor</a:t>
            </a:r>
          </a:p>
        </p:txBody>
      </p:sp>
    </p:spTree>
    <p:extLst>
      <p:ext uri="{BB962C8B-B14F-4D97-AF65-F5344CB8AC3E}">
        <p14:creationId xmlns:p14="http://schemas.microsoft.com/office/powerpoint/2010/main" val="1006871463"/>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66FDDB-0FE1-49CF-98DA-608C19459671}"/>
              </a:ext>
            </a:extLst>
          </p:cNvPr>
          <p:cNvSpPr>
            <a:spLocks noGrp="1"/>
          </p:cNvSpPr>
          <p:nvPr>
            <p:ph type="title"/>
          </p:nvPr>
        </p:nvSpPr>
        <p:spPr>
          <a:xfrm>
            <a:off x="457200" y="304800"/>
            <a:ext cx="8077200" cy="457200"/>
          </a:xfrm>
        </p:spPr>
        <p:txBody>
          <a:bodyPr/>
          <a:lstStyle/>
          <a:p>
            <a:pPr eaLnBrk="1" hangingPunct="1"/>
            <a:r>
              <a:rPr lang="en-US" altLang="en-US" dirty="0"/>
              <a:t>Search COSTARS Contracts</a:t>
            </a:r>
          </a:p>
        </p:txBody>
      </p:sp>
      <p:pic>
        <p:nvPicPr>
          <p:cNvPr id="2" name="Picture 1">
            <a:extLst>
              <a:ext uri="{FF2B5EF4-FFF2-40B4-BE49-F238E27FC236}">
                <a16:creationId xmlns:a16="http://schemas.microsoft.com/office/drawing/2014/main" id="{0A871052-56CA-4FFF-AAA7-5A1292698B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6300" y="1447800"/>
            <a:ext cx="7124700" cy="4617617"/>
          </a:xfrm>
          <a:prstGeom prst="rect">
            <a:avLst/>
          </a:prstGeom>
          <a:ln w="3175">
            <a:solidFill>
              <a:schemeClr val="tx1"/>
            </a:solid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65333CB9-AFD6-4108-AC76-4E3F6DF19B3F}"/>
              </a:ext>
            </a:extLst>
          </p:cNvPr>
          <p:cNvSpPr txBox="1"/>
          <p:nvPr/>
        </p:nvSpPr>
        <p:spPr>
          <a:xfrm>
            <a:off x="2438400" y="1658816"/>
            <a:ext cx="3429000" cy="2286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TextBox 4">
            <a:extLst>
              <a:ext uri="{FF2B5EF4-FFF2-40B4-BE49-F238E27FC236}">
                <a16:creationId xmlns:a16="http://schemas.microsoft.com/office/drawing/2014/main" id="{F56D1E06-2415-4883-B09A-DBAB7AD71417}"/>
              </a:ext>
            </a:extLst>
          </p:cNvPr>
          <p:cNvSpPr txBox="1"/>
          <p:nvPr/>
        </p:nvSpPr>
        <p:spPr>
          <a:xfrm>
            <a:off x="2438400" y="1679667"/>
            <a:ext cx="914400"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000000"/>
                </a:solidFill>
                <a:effectLst/>
                <a:uLnTx/>
                <a:uFillTx/>
                <a:latin typeface="Arial" charset="0"/>
                <a:ea typeface="+mn-ea"/>
                <a:cs typeface="Arial" charset="0"/>
              </a:rPr>
              <a:t>Sample Vendor</a:t>
            </a:r>
          </a:p>
        </p:txBody>
      </p:sp>
    </p:spTree>
    <p:extLst>
      <p:ext uri="{BB962C8B-B14F-4D97-AF65-F5344CB8AC3E}">
        <p14:creationId xmlns:p14="http://schemas.microsoft.com/office/powerpoint/2010/main" val="4263362415"/>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4325" y="1524000"/>
            <a:ext cx="8535218" cy="427909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Left Arrow 3"/>
          <p:cNvSpPr/>
          <p:nvPr/>
        </p:nvSpPr>
        <p:spPr>
          <a:xfrm rot="20750270">
            <a:off x="3296008" y="3429013"/>
            <a:ext cx="1156972" cy="302376"/>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5" name="Title 1"/>
          <p:cNvSpPr txBox="1">
            <a:spLocks/>
          </p:cNvSpPr>
          <p:nvPr/>
        </p:nvSpPr>
        <p:spPr>
          <a:xfrm>
            <a:off x="457200" y="152400"/>
            <a:ext cx="8077200" cy="457200"/>
          </a:xfrm>
          <a:prstGeom prst="rect">
            <a:avLst/>
          </a:prstGeom>
        </p:spPr>
        <p:txBody>
          <a:bodyPr/>
          <a:lstStyle>
            <a:lvl1pPr algn="l" rtl="0" eaLnBrk="0" fontAlgn="base" hangingPunct="0">
              <a:spcBef>
                <a:spcPct val="0"/>
              </a:spcBef>
              <a:spcAft>
                <a:spcPct val="0"/>
              </a:spcAft>
              <a:defRPr sz="4800">
                <a:solidFill>
                  <a:schemeClr val="bg1"/>
                </a:solidFill>
                <a:latin typeface="Garamond" panose="02020404030301010803" pitchFamily="18" charset="0"/>
                <a:ea typeface="+mj-ea"/>
                <a:cs typeface="+mj-cs"/>
              </a:defRPr>
            </a:lvl1pPr>
            <a:lvl2pPr algn="l" rtl="0" eaLnBrk="0" fontAlgn="base" hangingPunct="0">
              <a:spcBef>
                <a:spcPct val="0"/>
              </a:spcBef>
              <a:spcAft>
                <a:spcPct val="0"/>
              </a:spcAft>
              <a:defRPr sz="4800">
                <a:solidFill>
                  <a:schemeClr val="bg1"/>
                </a:solidFill>
                <a:latin typeface="Garamond" pitchFamily="18" charset="0"/>
              </a:defRPr>
            </a:lvl2pPr>
            <a:lvl3pPr algn="l" rtl="0" eaLnBrk="0" fontAlgn="base" hangingPunct="0">
              <a:spcBef>
                <a:spcPct val="0"/>
              </a:spcBef>
              <a:spcAft>
                <a:spcPct val="0"/>
              </a:spcAft>
              <a:defRPr sz="4800">
                <a:solidFill>
                  <a:schemeClr val="bg1"/>
                </a:solidFill>
                <a:latin typeface="Garamond" pitchFamily="18" charset="0"/>
              </a:defRPr>
            </a:lvl3pPr>
            <a:lvl4pPr algn="l" rtl="0" eaLnBrk="0" fontAlgn="base" hangingPunct="0">
              <a:spcBef>
                <a:spcPct val="0"/>
              </a:spcBef>
              <a:spcAft>
                <a:spcPct val="0"/>
              </a:spcAft>
              <a:defRPr sz="4800">
                <a:solidFill>
                  <a:schemeClr val="bg1"/>
                </a:solidFill>
                <a:latin typeface="Garamond" pitchFamily="18" charset="0"/>
              </a:defRPr>
            </a:lvl4pPr>
            <a:lvl5pPr algn="l" rtl="0" eaLnBrk="0" fontAlgn="base" hangingPunct="0">
              <a:spcBef>
                <a:spcPct val="0"/>
              </a:spcBef>
              <a:spcAft>
                <a:spcPct val="0"/>
              </a:spcAft>
              <a:defRPr sz="4800">
                <a:solidFill>
                  <a:schemeClr val="bg1"/>
                </a:solidFill>
                <a:latin typeface="Garamond" pitchFamily="18" charset="0"/>
              </a:defRPr>
            </a:lvl5pPr>
            <a:lvl6pPr marL="457200" algn="l" rtl="0" fontAlgn="base">
              <a:spcBef>
                <a:spcPct val="0"/>
              </a:spcBef>
              <a:spcAft>
                <a:spcPct val="0"/>
              </a:spcAft>
              <a:defRPr sz="3800">
                <a:solidFill>
                  <a:schemeClr val="bg1"/>
                </a:solidFill>
                <a:latin typeface="Verdana" pitchFamily="34" charset="0"/>
              </a:defRPr>
            </a:lvl6pPr>
            <a:lvl7pPr marL="914400" algn="l" rtl="0" fontAlgn="base">
              <a:spcBef>
                <a:spcPct val="0"/>
              </a:spcBef>
              <a:spcAft>
                <a:spcPct val="0"/>
              </a:spcAft>
              <a:defRPr sz="3800">
                <a:solidFill>
                  <a:schemeClr val="bg1"/>
                </a:solidFill>
                <a:latin typeface="Verdana" pitchFamily="34" charset="0"/>
              </a:defRPr>
            </a:lvl7pPr>
            <a:lvl8pPr marL="1371600" algn="l" rtl="0" fontAlgn="base">
              <a:spcBef>
                <a:spcPct val="0"/>
              </a:spcBef>
              <a:spcAft>
                <a:spcPct val="0"/>
              </a:spcAft>
              <a:defRPr sz="3800">
                <a:solidFill>
                  <a:schemeClr val="bg1"/>
                </a:solidFill>
                <a:latin typeface="Verdana" pitchFamily="34" charset="0"/>
              </a:defRPr>
            </a:lvl8pPr>
            <a:lvl9pPr marL="1828800" algn="l" rtl="0" fontAlgn="base">
              <a:spcBef>
                <a:spcPct val="0"/>
              </a:spcBef>
              <a:spcAft>
                <a:spcPct val="0"/>
              </a:spcAft>
              <a:defRPr sz="3800">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600" b="0" i="0" u="none" strike="noStrike" kern="0" cap="none" spc="0" normalizeH="0" baseline="0" noProof="0" dirty="0">
                <a:ln>
                  <a:noFill/>
                </a:ln>
                <a:solidFill>
                  <a:srgbClr val="FFFFFF"/>
                </a:solidFill>
                <a:effectLst/>
                <a:uLnTx/>
                <a:uFillTx/>
                <a:latin typeface="Garamond" panose="02020404030301010803" pitchFamily="18" charset="0"/>
                <a:ea typeface="+mj-ea"/>
                <a:cs typeface="+mj-cs"/>
              </a:rPr>
              <a:t>Compare with Statewide Contracts</a:t>
            </a:r>
          </a:p>
        </p:txBody>
      </p:sp>
    </p:spTree>
    <p:extLst>
      <p:ext uri="{BB962C8B-B14F-4D97-AF65-F5344CB8AC3E}">
        <p14:creationId xmlns:p14="http://schemas.microsoft.com/office/powerpoint/2010/main" val="362133446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C1F2C-5D05-4C33-872B-47E904F96ADD}"/>
              </a:ext>
            </a:extLst>
          </p:cNvPr>
          <p:cNvSpPr>
            <a:spLocks noGrp="1"/>
          </p:cNvSpPr>
          <p:nvPr>
            <p:ph type="title"/>
          </p:nvPr>
        </p:nvSpPr>
        <p:spPr>
          <a:xfrm>
            <a:off x="457200" y="304800"/>
            <a:ext cx="8077200" cy="609600"/>
          </a:xfrm>
        </p:spPr>
        <p:txBody>
          <a:bodyPr/>
          <a:lstStyle/>
          <a:p>
            <a:r>
              <a:rPr lang="en-US" dirty="0"/>
              <a:t>COSTARS VIRTUAL HELLO!</a:t>
            </a:r>
          </a:p>
        </p:txBody>
      </p:sp>
      <p:pic>
        <p:nvPicPr>
          <p:cNvPr id="7" name="Picture 6">
            <a:extLst>
              <a:ext uri="{FF2B5EF4-FFF2-40B4-BE49-F238E27FC236}">
                <a16:creationId xmlns:a16="http://schemas.microsoft.com/office/drawing/2014/main" id="{D6AF3C0E-E0E4-4B18-B98C-7157DA7E0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 y="1371600"/>
            <a:ext cx="6972300" cy="4773615"/>
          </a:xfrm>
          <a:prstGeom prst="rect">
            <a:avLst/>
          </a:prstGeom>
        </p:spPr>
      </p:pic>
    </p:spTree>
    <p:extLst>
      <p:ext uri="{BB962C8B-B14F-4D97-AF65-F5344CB8AC3E}">
        <p14:creationId xmlns:p14="http://schemas.microsoft.com/office/powerpoint/2010/main" val="292431932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7620" y="1676400"/>
            <a:ext cx="8648760" cy="39624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Title 1">
            <a:extLst>
              <a:ext uri="{FF2B5EF4-FFF2-40B4-BE49-F238E27FC236}">
                <a16:creationId xmlns:a16="http://schemas.microsoft.com/office/drawing/2014/main" id="{CE0E30BF-35EC-4FA7-8CAC-471B9269A7F5}"/>
              </a:ext>
            </a:extLst>
          </p:cNvPr>
          <p:cNvSpPr txBox="1">
            <a:spLocks/>
          </p:cNvSpPr>
          <p:nvPr/>
        </p:nvSpPr>
        <p:spPr>
          <a:xfrm>
            <a:off x="457200" y="152400"/>
            <a:ext cx="8077200" cy="457200"/>
          </a:xfrm>
          <a:prstGeom prst="rect">
            <a:avLst/>
          </a:prstGeom>
        </p:spPr>
        <p:txBody>
          <a:bodyPr/>
          <a:lstStyle>
            <a:lvl1pPr algn="l" rtl="0" eaLnBrk="0" fontAlgn="base" hangingPunct="0">
              <a:spcBef>
                <a:spcPct val="0"/>
              </a:spcBef>
              <a:spcAft>
                <a:spcPct val="0"/>
              </a:spcAft>
              <a:defRPr sz="4800">
                <a:solidFill>
                  <a:schemeClr val="bg1"/>
                </a:solidFill>
                <a:latin typeface="Garamond" panose="02020404030301010803" pitchFamily="18" charset="0"/>
                <a:ea typeface="+mj-ea"/>
                <a:cs typeface="+mj-cs"/>
              </a:defRPr>
            </a:lvl1pPr>
            <a:lvl2pPr algn="l" rtl="0" eaLnBrk="0" fontAlgn="base" hangingPunct="0">
              <a:spcBef>
                <a:spcPct val="0"/>
              </a:spcBef>
              <a:spcAft>
                <a:spcPct val="0"/>
              </a:spcAft>
              <a:defRPr sz="4800">
                <a:solidFill>
                  <a:schemeClr val="bg1"/>
                </a:solidFill>
                <a:latin typeface="Garamond" pitchFamily="18" charset="0"/>
              </a:defRPr>
            </a:lvl2pPr>
            <a:lvl3pPr algn="l" rtl="0" eaLnBrk="0" fontAlgn="base" hangingPunct="0">
              <a:spcBef>
                <a:spcPct val="0"/>
              </a:spcBef>
              <a:spcAft>
                <a:spcPct val="0"/>
              </a:spcAft>
              <a:defRPr sz="4800">
                <a:solidFill>
                  <a:schemeClr val="bg1"/>
                </a:solidFill>
                <a:latin typeface="Garamond" pitchFamily="18" charset="0"/>
              </a:defRPr>
            </a:lvl3pPr>
            <a:lvl4pPr algn="l" rtl="0" eaLnBrk="0" fontAlgn="base" hangingPunct="0">
              <a:spcBef>
                <a:spcPct val="0"/>
              </a:spcBef>
              <a:spcAft>
                <a:spcPct val="0"/>
              </a:spcAft>
              <a:defRPr sz="4800">
                <a:solidFill>
                  <a:schemeClr val="bg1"/>
                </a:solidFill>
                <a:latin typeface="Garamond" pitchFamily="18" charset="0"/>
              </a:defRPr>
            </a:lvl4pPr>
            <a:lvl5pPr algn="l" rtl="0" eaLnBrk="0" fontAlgn="base" hangingPunct="0">
              <a:spcBef>
                <a:spcPct val="0"/>
              </a:spcBef>
              <a:spcAft>
                <a:spcPct val="0"/>
              </a:spcAft>
              <a:defRPr sz="4800">
                <a:solidFill>
                  <a:schemeClr val="bg1"/>
                </a:solidFill>
                <a:latin typeface="Garamond" pitchFamily="18" charset="0"/>
              </a:defRPr>
            </a:lvl5pPr>
            <a:lvl6pPr marL="457200" algn="l" rtl="0" fontAlgn="base">
              <a:spcBef>
                <a:spcPct val="0"/>
              </a:spcBef>
              <a:spcAft>
                <a:spcPct val="0"/>
              </a:spcAft>
              <a:defRPr sz="3800">
                <a:solidFill>
                  <a:schemeClr val="bg1"/>
                </a:solidFill>
                <a:latin typeface="Verdana" pitchFamily="34" charset="0"/>
              </a:defRPr>
            </a:lvl6pPr>
            <a:lvl7pPr marL="914400" algn="l" rtl="0" fontAlgn="base">
              <a:spcBef>
                <a:spcPct val="0"/>
              </a:spcBef>
              <a:spcAft>
                <a:spcPct val="0"/>
              </a:spcAft>
              <a:defRPr sz="3800">
                <a:solidFill>
                  <a:schemeClr val="bg1"/>
                </a:solidFill>
                <a:latin typeface="Verdana" pitchFamily="34" charset="0"/>
              </a:defRPr>
            </a:lvl7pPr>
            <a:lvl8pPr marL="1371600" algn="l" rtl="0" fontAlgn="base">
              <a:spcBef>
                <a:spcPct val="0"/>
              </a:spcBef>
              <a:spcAft>
                <a:spcPct val="0"/>
              </a:spcAft>
              <a:defRPr sz="3800">
                <a:solidFill>
                  <a:schemeClr val="bg1"/>
                </a:solidFill>
                <a:latin typeface="Verdana" pitchFamily="34" charset="0"/>
              </a:defRPr>
            </a:lvl8pPr>
            <a:lvl9pPr marL="1828800" algn="l" rtl="0" fontAlgn="base">
              <a:spcBef>
                <a:spcPct val="0"/>
              </a:spcBef>
              <a:spcAft>
                <a:spcPct val="0"/>
              </a:spcAft>
              <a:defRPr sz="3800">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0" cap="none" spc="0" normalizeH="0" baseline="0" noProof="0" dirty="0">
                <a:ln>
                  <a:noFill/>
                </a:ln>
                <a:solidFill>
                  <a:srgbClr val="FFFFFF"/>
                </a:solidFill>
                <a:effectLst/>
                <a:uLnTx/>
                <a:uFillTx/>
                <a:latin typeface="Garamond" panose="02020404030301010803" pitchFamily="18" charset="0"/>
                <a:ea typeface="+mj-ea"/>
                <a:cs typeface="+mj-cs"/>
              </a:rPr>
              <a:t>Search Statewide Contracts</a:t>
            </a:r>
          </a:p>
        </p:txBody>
      </p:sp>
    </p:spTree>
    <p:extLst>
      <p:ext uri="{BB962C8B-B14F-4D97-AF65-F5344CB8AC3E}">
        <p14:creationId xmlns:p14="http://schemas.microsoft.com/office/powerpoint/2010/main" val="2752466627"/>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B76970-36E3-4D04-9F8F-6D633E8E0838}"/>
              </a:ext>
            </a:extLst>
          </p:cNvPr>
          <p:cNvSpPr txBox="1">
            <a:spLocks/>
          </p:cNvSpPr>
          <p:nvPr/>
        </p:nvSpPr>
        <p:spPr>
          <a:xfrm>
            <a:off x="457200" y="152400"/>
            <a:ext cx="8077200" cy="457200"/>
          </a:xfrm>
          <a:prstGeom prst="rect">
            <a:avLst/>
          </a:prstGeom>
        </p:spPr>
        <p:txBody>
          <a:bodyPr/>
          <a:lstStyle>
            <a:lvl1pPr algn="l" rtl="0" eaLnBrk="0" fontAlgn="base" hangingPunct="0">
              <a:spcBef>
                <a:spcPct val="0"/>
              </a:spcBef>
              <a:spcAft>
                <a:spcPct val="0"/>
              </a:spcAft>
              <a:defRPr sz="4800">
                <a:solidFill>
                  <a:schemeClr val="bg1"/>
                </a:solidFill>
                <a:latin typeface="Garamond" panose="02020404030301010803" pitchFamily="18" charset="0"/>
                <a:ea typeface="+mj-ea"/>
                <a:cs typeface="+mj-cs"/>
              </a:defRPr>
            </a:lvl1pPr>
            <a:lvl2pPr algn="l" rtl="0" eaLnBrk="0" fontAlgn="base" hangingPunct="0">
              <a:spcBef>
                <a:spcPct val="0"/>
              </a:spcBef>
              <a:spcAft>
                <a:spcPct val="0"/>
              </a:spcAft>
              <a:defRPr sz="4800">
                <a:solidFill>
                  <a:schemeClr val="bg1"/>
                </a:solidFill>
                <a:latin typeface="Garamond" pitchFamily="18" charset="0"/>
              </a:defRPr>
            </a:lvl2pPr>
            <a:lvl3pPr algn="l" rtl="0" eaLnBrk="0" fontAlgn="base" hangingPunct="0">
              <a:spcBef>
                <a:spcPct val="0"/>
              </a:spcBef>
              <a:spcAft>
                <a:spcPct val="0"/>
              </a:spcAft>
              <a:defRPr sz="4800">
                <a:solidFill>
                  <a:schemeClr val="bg1"/>
                </a:solidFill>
                <a:latin typeface="Garamond" pitchFamily="18" charset="0"/>
              </a:defRPr>
            </a:lvl3pPr>
            <a:lvl4pPr algn="l" rtl="0" eaLnBrk="0" fontAlgn="base" hangingPunct="0">
              <a:spcBef>
                <a:spcPct val="0"/>
              </a:spcBef>
              <a:spcAft>
                <a:spcPct val="0"/>
              </a:spcAft>
              <a:defRPr sz="4800">
                <a:solidFill>
                  <a:schemeClr val="bg1"/>
                </a:solidFill>
                <a:latin typeface="Garamond" pitchFamily="18" charset="0"/>
              </a:defRPr>
            </a:lvl4pPr>
            <a:lvl5pPr algn="l" rtl="0" eaLnBrk="0" fontAlgn="base" hangingPunct="0">
              <a:spcBef>
                <a:spcPct val="0"/>
              </a:spcBef>
              <a:spcAft>
                <a:spcPct val="0"/>
              </a:spcAft>
              <a:defRPr sz="4800">
                <a:solidFill>
                  <a:schemeClr val="bg1"/>
                </a:solidFill>
                <a:latin typeface="Garamond" pitchFamily="18" charset="0"/>
              </a:defRPr>
            </a:lvl5pPr>
            <a:lvl6pPr marL="457200" algn="l" rtl="0" fontAlgn="base">
              <a:spcBef>
                <a:spcPct val="0"/>
              </a:spcBef>
              <a:spcAft>
                <a:spcPct val="0"/>
              </a:spcAft>
              <a:defRPr sz="3800">
                <a:solidFill>
                  <a:schemeClr val="bg1"/>
                </a:solidFill>
                <a:latin typeface="Verdana" pitchFamily="34" charset="0"/>
              </a:defRPr>
            </a:lvl6pPr>
            <a:lvl7pPr marL="914400" algn="l" rtl="0" fontAlgn="base">
              <a:spcBef>
                <a:spcPct val="0"/>
              </a:spcBef>
              <a:spcAft>
                <a:spcPct val="0"/>
              </a:spcAft>
              <a:defRPr sz="3800">
                <a:solidFill>
                  <a:schemeClr val="bg1"/>
                </a:solidFill>
                <a:latin typeface="Verdana" pitchFamily="34" charset="0"/>
              </a:defRPr>
            </a:lvl7pPr>
            <a:lvl8pPr marL="1371600" algn="l" rtl="0" fontAlgn="base">
              <a:spcBef>
                <a:spcPct val="0"/>
              </a:spcBef>
              <a:spcAft>
                <a:spcPct val="0"/>
              </a:spcAft>
              <a:defRPr sz="3800">
                <a:solidFill>
                  <a:schemeClr val="bg1"/>
                </a:solidFill>
                <a:latin typeface="Verdana" pitchFamily="34" charset="0"/>
              </a:defRPr>
            </a:lvl8pPr>
            <a:lvl9pPr marL="1828800" algn="l" rtl="0" fontAlgn="base">
              <a:spcBef>
                <a:spcPct val="0"/>
              </a:spcBef>
              <a:spcAft>
                <a:spcPct val="0"/>
              </a:spcAft>
              <a:defRPr sz="3800">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0" cap="none" spc="0" normalizeH="0" baseline="0" noProof="0" dirty="0">
                <a:ln>
                  <a:noFill/>
                </a:ln>
                <a:solidFill>
                  <a:srgbClr val="FFFFFF"/>
                </a:solidFill>
                <a:effectLst/>
                <a:uLnTx/>
                <a:uFillTx/>
                <a:latin typeface="Garamond" panose="02020404030301010803" pitchFamily="18" charset="0"/>
                <a:ea typeface="+mj-ea"/>
                <a:cs typeface="+mj-cs"/>
              </a:rPr>
              <a:t>Search Statewide Contracts</a:t>
            </a:r>
          </a:p>
        </p:txBody>
      </p:sp>
      <p:pic>
        <p:nvPicPr>
          <p:cNvPr id="4" name="Picture 3">
            <a:extLst>
              <a:ext uri="{FF2B5EF4-FFF2-40B4-BE49-F238E27FC236}">
                <a16:creationId xmlns:a16="http://schemas.microsoft.com/office/drawing/2014/main" id="{B40658BD-AA3D-4C6F-B34D-028E8A0D0B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9680"/>
          <a:stretch/>
        </p:blipFill>
        <p:spPr>
          <a:xfrm>
            <a:off x="1066800" y="1524000"/>
            <a:ext cx="7010400" cy="4267200"/>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7636561"/>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0807" y="1828800"/>
            <a:ext cx="8442385" cy="36576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Title 1">
            <a:extLst>
              <a:ext uri="{FF2B5EF4-FFF2-40B4-BE49-F238E27FC236}">
                <a16:creationId xmlns:a16="http://schemas.microsoft.com/office/drawing/2014/main" id="{9DB76970-36E3-4D04-9F8F-6D633E8E0838}"/>
              </a:ext>
            </a:extLst>
          </p:cNvPr>
          <p:cNvSpPr txBox="1">
            <a:spLocks/>
          </p:cNvSpPr>
          <p:nvPr/>
        </p:nvSpPr>
        <p:spPr>
          <a:xfrm>
            <a:off x="457200" y="152400"/>
            <a:ext cx="8077200" cy="457200"/>
          </a:xfrm>
          <a:prstGeom prst="rect">
            <a:avLst/>
          </a:prstGeom>
        </p:spPr>
        <p:txBody>
          <a:bodyPr/>
          <a:lstStyle>
            <a:lvl1pPr algn="l" rtl="0" eaLnBrk="0" fontAlgn="base" hangingPunct="0">
              <a:spcBef>
                <a:spcPct val="0"/>
              </a:spcBef>
              <a:spcAft>
                <a:spcPct val="0"/>
              </a:spcAft>
              <a:defRPr sz="4800">
                <a:solidFill>
                  <a:schemeClr val="bg1"/>
                </a:solidFill>
                <a:latin typeface="Garamond" panose="02020404030301010803" pitchFamily="18" charset="0"/>
                <a:ea typeface="+mj-ea"/>
                <a:cs typeface="+mj-cs"/>
              </a:defRPr>
            </a:lvl1pPr>
            <a:lvl2pPr algn="l" rtl="0" eaLnBrk="0" fontAlgn="base" hangingPunct="0">
              <a:spcBef>
                <a:spcPct val="0"/>
              </a:spcBef>
              <a:spcAft>
                <a:spcPct val="0"/>
              </a:spcAft>
              <a:defRPr sz="4800">
                <a:solidFill>
                  <a:schemeClr val="bg1"/>
                </a:solidFill>
                <a:latin typeface="Garamond" pitchFamily="18" charset="0"/>
              </a:defRPr>
            </a:lvl2pPr>
            <a:lvl3pPr algn="l" rtl="0" eaLnBrk="0" fontAlgn="base" hangingPunct="0">
              <a:spcBef>
                <a:spcPct val="0"/>
              </a:spcBef>
              <a:spcAft>
                <a:spcPct val="0"/>
              </a:spcAft>
              <a:defRPr sz="4800">
                <a:solidFill>
                  <a:schemeClr val="bg1"/>
                </a:solidFill>
                <a:latin typeface="Garamond" pitchFamily="18" charset="0"/>
              </a:defRPr>
            </a:lvl3pPr>
            <a:lvl4pPr algn="l" rtl="0" eaLnBrk="0" fontAlgn="base" hangingPunct="0">
              <a:spcBef>
                <a:spcPct val="0"/>
              </a:spcBef>
              <a:spcAft>
                <a:spcPct val="0"/>
              </a:spcAft>
              <a:defRPr sz="4800">
                <a:solidFill>
                  <a:schemeClr val="bg1"/>
                </a:solidFill>
                <a:latin typeface="Garamond" pitchFamily="18" charset="0"/>
              </a:defRPr>
            </a:lvl4pPr>
            <a:lvl5pPr algn="l" rtl="0" eaLnBrk="0" fontAlgn="base" hangingPunct="0">
              <a:spcBef>
                <a:spcPct val="0"/>
              </a:spcBef>
              <a:spcAft>
                <a:spcPct val="0"/>
              </a:spcAft>
              <a:defRPr sz="4800">
                <a:solidFill>
                  <a:schemeClr val="bg1"/>
                </a:solidFill>
                <a:latin typeface="Garamond" pitchFamily="18" charset="0"/>
              </a:defRPr>
            </a:lvl5pPr>
            <a:lvl6pPr marL="457200" algn="l" rtl="0" fontAlgn="base">
              <a:spcBef>
                <a:spcPct val="0"/>
              </a:spcBef>
              <a:spcAft>
                <a:spcPct val="0"/>
              </a:spcAft>
              <a:defRPr sz="3800">
                <a:solidFill>
                  <a:schemeClr val="bg1"/>
                </a:solidFill>
                <a:latin typeface="Verdana" pitchFamily="34" charset="0"/>
              </a:defRPr>
            </a:lvl6pPr>
            <a:lvl7pPr marL="914400" algn="l" rtl="0" fontAlgn="base">
              <a:spcBef>
                <a:spcPct val="0"/>
              </a:spcBef>
              <a:spcAft>
                <a:spcPct val="0"/>
              </a:spcAft>
              <a:defRPr sz="3800">
                <a:solidFill>
                  <a:schemeClr val="bg1"/>
                </a:solidFill>
                <a:latin typeface="Verdana" pitchFamily="34" charset="0"/>
              </a:defRPr>
            </a:lvl7pPr>
            <a:lvl8pPr marL="1371600" algn="l" rtl="0" fontAlgn="base">
              <a:spcBef>
                <a:spcPct val="0"/>
              </a:spcBef>
              <a:spcAft>
                <a:spcPct val="0"/>
              </a:spcAft>
              <a:defRPr sz="3800">
                <a:solidFill>
                  <a:schemeClr val="bg1"/>
                </a:solidFill>
                <a:latin typeface="Verdana" pitchFamily="34" charset="0"/>
              </a:defRPr>
            </a:lvl8pPr>
            <a:lvl9pPr marL="1828800" algn="l" rtl="0" fontAlgn="base">
              <a:spcBef>
                <a:spcPct val="0"/>
              </a:spcBef>
              <a:spcAft>
                <a:spcPct val="0"/>
              </a:spcAft>
              <a:defRPr sz="3800">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0" cap="none" spc="0" normalizeH="0" baseline="0" noProof="0" dirty="0">
                <a:ln>
                  <a:noFill/>
                </a:ln>
                <a:solidFill>
                  <a:srgbClr val="FFFFFF"/>
                </a:solidFill>
                <a:effectLst/>
                <a:uLnTx/>
                <a:uFillTx/>
                <a:latin typeface="Garamond" panose="02020404030301010803" pitchFamily="18" charset="0"/>
                <a:ea typeface="+mj-ea"/>
                <a:cs typeface="+mj-cs"/>
              </a:rPr>
              <a:t>Search Statewide Contracts</a:t>
            </a:r>
          </a:p>
        </p:txBody>
      </p:sp>
    </p:spTree>
    <p:extLst>
      <p:ext uri="{BB962C8B-B14F-4D97-AF65-F5344CB8AC3E}">
        <p14:creationId xmlns:p14="http://schemas.microsoft.com/office/powerpoint/2010/main" val="2853214694"/>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531EE8-9BC1-4601-AB67-AD9DA393D95E}"/>
              </a:ext>
            </a:extLst>
          </p:cNvPr>
          <p:cNvSpPr txBox="1">
            <a:spLocks/>
          </p:cNvSpPr>
          <p:nvPr/>
        </p:nvSpPr>
        <p:spPr>
          <a:xfrm>
            <a:off x="457200" y="152400"/>
            <a:ext cx="8077200" cy="457200"/>
          </a:xfrm>
          <a:prstGeom prst="rect">
            <a:avLst/>
          </a:prstGeom>
        </p:spPr>
        <p:txBody>
          <a:bodyPr/>
          <a:lstStyle>
            <a:lvl1pPr algn="l" rtl="0" eaLnBrk="0" fontAlgn="base" hangingPunct="0">
              <a:spcBef>
                <a:spcPct val="0"/>
              </a:spcBef>
              <a:spcAft>
                <a:spcPct val="0"/>
              </a:spcAft>
              <a:defRPr sz="4800">
                <a:solidFill>
                  <a:schemeClr val="bg1"/>
                </a:solidFill>
                <a:latin typeface="Garamond" panose="02020404030301010803" pitchFamily="18" charset="0"/>
                <a:ea typeface="+mj-ea"/>
                <a:cs typeface="+mj-cs"/>
              </a:defRPr>
            </a:lvl1pPr>
            <a:lvl2pPr algn="l" rtl="0" eaLnBrk="0" fontAlgn="base" hangingPunct="0">
              <a:spcBef>
                <a:spcPct val="0"/>
              </a:spcBef>
              <a:spcAft>
                <a:spcPct val="0"/>
              </a:spcAft>
              <a:defRPr sz="4800">
                <a:solidFill>
                  <a:schemeClr val="bg1"/>
                </a:solidFill>
                <a:latin typeface="Garamond" pitchFamily="18" charset="0"/>
              </a:defRPr>
            </a:lvl2pPr>
            <a:lvl3pPr algn="l" rtl="0" eaLnBrk="0" fontAlgn="base" hangingPunct="0">
              <a:spcBef>
                <a:spcPct val="0"/>
              </a:spcBef>
              <a:spcAft>
                <a:spcPct val="0"/>
              </a:spcAft>
              <a:defRPr sz="4800">
                <a:solidFill>
                  <a:schemeClr val="bg1"/>
                </a:solidFill>
                <a:latin typeface="Garamond" pitchFamily="18" charset="0"/>
              </a:defRPr>
            </a:lvl3pPr>
            <a:lvl4pPr algn="l" rtl="0" eaLnBrk="0" fontAlgn="base" hangingPunct="0">
              <a:spcBef>
                <a:spcPct val="0"/>
              </a:spcBef>
              <a:spcAft>
                <a:spcPct val="0"/>
              </a:spcAft>
              <a:defRPr sz="4800">
                <a:solidFill>
                  <a:schemeClr val="bg1"/>
                </a:solidFill>
                <a:latin typeface="Garamond" pitchFamily="18" charset="0"/>
              </a:defRPr>
            </a:lvl4pPr>
            <a:lvl5pPr algn="l" rtl="0" eaLnBrk="0" fontAlgn="base" hangingPunct="0">
              <a:spcBef>
                <a:spcPct val="0"/>
              </a:spcBef>
              <a:spcAft>
                <a:spcPct val="0"/>
              </a:spcAft>
              <a:defRPr sz="4800">
                <a:solidFill>
                  <a:schemeClr val="bg1"/>
                </a:solidFill>
                <a:latin typeface="Garamond" pitchFamily="18" charset="0"/>
              </a:defRPr>
            </a:lvl5pPr>
            <a:lvl6pPr marL="457200" algn="l" rtl="0" fontAlgn="base">
              <a:spcBef>
                <a:spcPct val="0"/>
              </a:spcBef>
              <a:spcAft>
                <a:spcPct val="0"/>
              </a:spcAft>
              <a:defRPr sz="3800">
                <a:solidFill>
                  <a:schemeClr val="bg1"/>
                </a:solidFill>
                <a:latin typeface="Verdana" pitchFamily="34" charset="0"/>
              </a:defRPr>
            </a:lvl6pPr>
            <a:lvl7pPr marL="914400" algn="l" rtl="0" fontAlgn="base">
              <a:spcBef>
                <a:spcPct val="0"/>
              </a:spcBef>
              <a:spcAft>
                <a:spcPct val="0"/>
              </a:spcAft>
              <a:defRPr sz="3800">
                <a:solidFill>
                  <a:schemeClr val="bg1"/>
                </a:solidFill>
                <a:latin typeface="Verdana" pitchFamily="34" charset="0"/>
              </a:defRPr>
            </a:lvl7pPr>
            <a:lvl8pPr marL="1371600" algn="l" rtl="0" fontAlgn="base">
              <a:spcBef>
                <a:spcPct val="0"/>
              </a:spcBef>
              <a:spcAft>
                <a:spcPct val="0"/>
              </a:spcAft>
              <a:defRPr sz="3800">
                <a:solidFill>
                  <a:schemeClr val="bg1"/>
                </a:solidFill>
                <a:latin typeface="Verdana" pitchFamily="34" charset="0"/>
              </a:defRPr>
            </a:lvl8pPr>
            <a:lvl9pPr marL="1828800" algn="l" rtl="0" fontAlgn="base">
              <a:spcBef>
                <a:spcPct val="0"/>
              </a:spcBef>
              <a:spcAft>
                <a:spcPct val="0"/>
              </a:spcAft>
              <a:defRPr sz="3800">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0" cap="none" spc="0" normalizeH="0" baseline="0" noProof="0" dirty="0">
                <a:ln>
                  <a:noFill/>
                </a:ln>
                <a:solidFill>
                  <a:srgbClr val="FFFFFF"/>
                </a:solidFill>
                <a:effectLst/>
                <a:uLnTx/>
                <a:uFillTx/>
                <a:latin typeface="Garamond" panose="02020404030301010803" pitchFamily="18" charset="0"/>
                <a:ea typeface="+mj-ea"/>
                <a:cs typeface="+mj-cs"/>
              </a:rPr>
              <a:t>Search Statewide Contracts</a:t>
            </a:r>
          </a:p>
        </p:txBody>
      </p:sp>
      <p:pic>
        <p:nvPicPr>
          <p:cNvPr id="2" name="Picture 1">
            <a:extLst>
              <a:ext uri="{FF2B5EF4-FFF2-40B4-BE49-F238E27FC236}">
                <a16:creationId xmlns:a16="http://schemas.microsoft.com/office/drawing/2014/main" id="{EE676241-2FB0-4F5B-AB9A-B79BEF30EA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00200" y="1524000"/>
            <a:ext cx="6285697" cy="4495800"/>
          </a:xfrm>
          <a:prstGeom prst="rect">
            <a:avLst/>
          </a:prstGeom>
          <a:ln w="3175">
            <a:solidFill>
              <a:schemeClr val="tx1"/>
            </a:solidFill>
          </a:ln>
          <a:effectLst>
            <a:outerShdw blurRad="292100" dist="139700" dir="2700000" algn="tl" rotWithShape="0">
              <a:srgbClr val="333333">
                <a:alpha val="65000"/>
              </a:srgbClr>
            </a:outerShdw>
          </a:effectLst>
        </p:spPr>
      </p:pic>
      <p:sp>
        <p:nvSpPr>
          <p:cNvPr id="5" name="Left Arrow 3">
            <a:extLst>
              <a:ext uri="{FF2B5EF4-FFF2-40B4-BE49-F238E27FC236}">
                <a16:creationId xmlns:a16="http://schemas.microsoft.com/office/drawing/2014/main" id="{C4368D28-7B0D-4924-B97A-8BB16DD31513}"/>
              </a:ext>
            </a:extLst>
          </p:cNvPr>
          <p:cNvSpPr/>
          <p:nvPr/>
        </p:nvSpPr>
        <p:spPr>
          <a:xfrm rot="18658084">
            <a:off x="3103710" y="2765783"/>
            <a:ext cx="947399" cy="175960"/>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 name="Left Arrow 3">
            <a:extLst>
              <a:ext uri="{FF2B5EF4-FFF2-40B4-BE49-F238E27FC236}">
                <a16:creationId xmlns:a16="http://schemas.microsoft.com/office/drawing/2014/main" id="{21FBD60B-2C34-427F-81D4-A4610138EA8C}"/>
              </a:ext>
            </a:extLst>
          </p:cNvPr>
          <p:cNvSpPr/>
          <p:nvPr/>
        </p:nvSpPr>
        <p:spPr>
          <a:xfrm rot="18658084">
            <a:off x="5846908" y="2765781"/>
            <a:ext cx="947399" cy="175963"/>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962585291"/>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4B8E75-5FDF-4971-AFA9-94A94BA25322}"/>
              </a:ext>
            </a:extLst>
          </p:cNvPr>
          <p:cNvSpPr txBox="1">
            <a:spLocks/>
          </p:cNvSpPr>
          <p:nvPr/>
        </p:nvSpPr>
        <p:spPr>
          <a:xfrm>
            <a:off x="457200" y="152400"/>
            <a:ext cx="8077200" cy="457200"/>
          </a:xfrm>
          <a:prstGeom prst="rect">
            <a:avLst/>
          </a:prstGeom>
        </p:spPr>
        <p:txBody>
          <a:bodyPr/>
          <a:lstStyle>
            <a:lvl1pPr algn="l" rtl="0" eaLnBrk="0" fontAlgn="base" hangingPunct="0">
              <a:spcBef>
                <a:spcPct val="0"/>
              </a:spcBef>
              <a:spcAft>
                <a:spcPct val="0"/>
              </a:spcAft>
              <a:defRPr sz="4800">
                <a:solidFill>
                  <a:schemeClr val="bg1"/>
                </a:solidFill>
                <a:latin typeface="Garamond" panose="02020404030301010803" pitchFamily="18" charset="0"/>
                <a:ea typeface="+mj-ea"/>
                <a:cs typeface="+mj-cs"/>
              </a:defRPr>
            </a:lvl1pPr>
            <a:lvl2pPr algn="l" rtl="0" eaLnBrk="0" fontAlgn="base" hangingPunct="0">
              <a:spcBef>
                <a:spcPct val="0"/>
              </a:spcBef>
              <a:spcAft>
                <a:spcPct val="0"/>
              </a:spcAft>
              <a:defRPr sz="4800">
                <a:solidFill>
                  <a:schemeClr val="bg1"/>
                </a:solidFill>
                <a:latin typeface="Garamond" pitchFamily="18" charset="0"/>
              </a:defRPr>
            </a:lvl2pPr>
            <a:lvl3pPr algn="l" rtl="0" eaLnBrk="0" fontAlgn="base" hangingPunct="0">
              <a:spcBef>
                <a:spcPct val="0"/>
              </a:spcBef>
              <a:spcAft>
                <a:spcPct val="0"/>
              </a:spcAft>
              <a:defRPr sz="4800">
                <a:solidFill>
                  <a:schemeClr val="bg1"/>
                </a:solidFill>
                <a:latin typeface="Garamond" pitchFamily="18" charset="0"/>
              </a:defRPr>
            </a:lvl3pPr>
            <a:lvl4pPr algn="l" rtl="0" eaLnBrk="0" fontAlgn="base" hangingPunct="0">
              <a:spcBef>
                <a:spcPct val="0"/>
              </a:spcBef>
              <a:spcAft>
                <a:spcPct val="0"/>
              </a:spcAft>
              <a:defRPr sz="4800">
                <a:solidFill>
                  <a:schemeClr val="bg1"/>
                </a:solidFill>
                <a:latin typeface="Garamond" pitchFamily="18" charset="0"/>
              </a:defRPr>
            </a:lvl4pPr>
            <a:lvl5pPr algn="l" rtl="0" eaLnBrk="0" fontAlgn="base" hangingPunct="0">
              <a:spcBef>
                <a:spcPct val="0"/>
              </a:spcBef>
              <a:spcAft>
                <a:spcPct val="0"/>
              </a:spcAft>
              <a:defRPr sz="4800">
                <a:solidFill>
                  <a:schemeClr val="bg1"/>
                </a:solidFill>
                <a:latin typeface="Garamond" pitchFamily="18" charset="0"/>
              </a:defRPr>
            </a:lvl5pPr>
            <a:lvl6pPr marL="457200" algn="l" rtl="0" fontAlgn="base">
              <a:spcBef>
                <a:spcPct val="0"/>
              </a:spcBef>
              <a:spcAft>
                <a:spcPct val="0"/>
              </a:spcAft>
              <a:defRPr sz="3800">
                <a:solidFill>
                  <a:schemeClr val="bg1"/>
                </a:solidFill>
                <a:latin typeface="Verdana" pitchFamily="34" charset="0"/>
              </a:defRPr>
            </a:lvl6pPr>
            <a:lvl7pPr marL="914400" algn="l" rtl="0" fontAlgn="base">
              <a:spcBef>
                <a:spcPct val="0"/>
              </a:spcBef>
              <a:spcAft>
                <a:spcPct val="0"/>
              </a:spcAft>
              <a:defRPr sz="3800">
                <a:solidFill>
                  <a:schemeClr val="bg1"/>
                </a:solidFill>
                <a:latin typeface="Verdana" pitchFamily="34" charset="0"/>
              </a:defRPr>
            </a:lvl7pPr>
            <a:lvl8pPr marL="1371600" algn="l" rtl="0" fontAlgn="base">
              <a:spcBef>
                <a:spcPct val="0"/>
              </a:spcBef>
              <a:spcAft>
                <a:spcPct val="0"/>
              </a:spcAft>
              <a:defRPr sz="3800">
                <a:solidFill>
                  <a:schemeClr val="bg1"/>
                </a:solidFill>
                <a:latin typeface="Verdana" pitchFamily="34" charset="0"/>
              </a:defRPr>
            </a:lvl8pPr>
            <a:lvl9pPr marL="1828800" algn="l" rtl="0" fontAlgn="base">
              <a:spcBef>
                <a:spcPct val="0"/>
              </a:spcBef>
              <a:spcAft>
                <a:spcPct val="0"/>
              </a:spcAft>
              <a:defRPr sz="3800">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0" cap="none" spc="0" normalizeH="0" baseline="0" noProof="0" dirty="0">
                <a:ln>
                  <a:noFill/>
                </a:ln>
                <a:solidFill>
                  <a:srgbClr val="FFFFFF"/>
                </a:solidFill>
                <a:effectLst/>
                <a:uLnTx/>
                <a:uFillTx/>
                <a:latin typeface="Garamond" panose="02020404030301010803" pitchFamily="18" charset="0"/>
                <a:ea typeface="+mj-ea"/>
                <a:cs typeface="+mj-cs"/>
              </a:rPr>
              <a:t>Search Statewide Contracts</a:t>
            </a:r>
          </a:p>
        </p:txBody>
      </p:sp>
      <p:pic>
        <p:nvPicPr>
          <p:cNvPr id="2" name="Picture 1">
            <a:extLst>
              <a:ext uri="{FF2B5EF4-FFF2-40B4-BE49-F238E27FC236}">
                <a16:creationId xmlns:a16="http://schemas.microsoft.com/office/drawing/2014/main" id="{66056FAD-DB57-4EE8-AA3B-02E3855F4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00" y="1371600"/>
            <a:ext cx="7086600" cy="4671817"/>
          </a:xfrm>
          <a:prstGeom prst="rect">
            <a:avLst/>
          </a:prstGeom>
          <a:ln>
            <a:noFill/>
          </a:ln>
          <a:effectLst>
            <a:outerShdw blurRad="292100" dist="139700" dir="2700000" algn="tl" rotWithShape="0">
              <a:srgbClr val="333333">
                <a:alpha val="65000"/>
              </a:srgbClr>
            </a:outerShdw>
          </a:effectLst>
        </p:spPr>
      </p:pic>
      <p:sp>
        <p:nvSpPr>
          <p:cNvPr id="7" name="Left Arrow 3">
            <a:extLst>
              <a:ext uri="{FF2B5EF4-FFF2-40B4-BE49-F238E27FC236}">
                <a16:creationId xmlns:a16="http://schemas.microsoft.com/office/drawing/2014/main" id="{3781B78D-D094-4764-8E2D-0C9E7B84B24B}"/>
              </a:ext>
            </a:extLst>
          </p:cNvPr>
          <p:cNvSpPr/>
          <p:nvPr/>
        </p:nvSpPr>
        <p:spPr>
          <a:xfrm rot="17832590">
            <a:off x="2570835" y="5198951"/>
            <a:ext cx="1156972" cy="147094"/>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128135493"/>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B6651D-ECE8-4F60-BE09-5A9B3ADCF39C}"/>
              </a:ext>
            </a:extLst>
          </p:cNvPr>
          <p:cNvSpPr txBox="1">
            <a:spLocks/>
          </p:cNvSpPr>
          <p:nvPr/>
        </p:nvSpPr>
        <p:spPr>
          <a:xfrm>
            <a:off x="457200" y="152400"/>
            <a:ext cx="8077200" cy="457200"/>
          </a:xfrm>
          <a:prstGeom prst="rect">
            <a:avLst/>
          </a:prstGeom>
        </p:spPr>
        <p:txBody>
          <a:bodyPr/>
          <a:lstStyle>
            <a:lvl1pPr algn="l" rtl="0" eaLnBrk="0" fontAlgn="base" hangingPunct="0">
              <a:spcBef>
                <a:spcPct val="0"/>
              </a:spcBef>
              <a:spcAft>
                <a:spcPct val="0"/>
              </a:spcAft>
              <a:defRPr sz="4800">
                <a:solidFill>
                  <a:schemeClr val="bg1"/>
                </a:solidFill>
                <a:latin typeface="Garamond" panose="02020404030301010803" pitchFamily="18" charset="0"/>
                <a:ea typeface="+mj-ea"/>
                <a:cs typeface="+mj-cs"/>
              </a:defRPr>
            </a:lvl1pPr>
            <a:lvl2pPr algn="l" rtl="0" eaLnBrk="0" fontAlgn="base" hangingPunct="0">
              <a:spcBef>
                <a:spcPct val="0"/>
              </a:spcBef>
              <a:spcAft>
                <a:spcPct val="0"/>
              </a:spcAft>
              <a:defRPr sz="4800">
                <a:solidFill>
                  <a:schemeClr val="bg1"/>
                </a:solidFill>
                <a:latin typeface="Garamond" pitchFamily="18" charset="0"/>
              </a:defRPr>
            </a:lvl2pPr>
            <a:lvl3pPr algn="l" rtl="0" eaLnBrk="0" fontAlgn="base" hangingPunct="0">
              <a:spcBef>
                <a:spcPct val="0"/>
              </a:spcBef>
              <a:spcAft>
                <a:spcPct val="0"/>
              </a:spcAft>
              <a:defRPr sz="4800">
                <a:solidFill>
                  <a:schemeClr val="bg1"/>
                </a:solidFill>
                <a:latin typeface="Garamond" pitchFamily="18" charset="0"/>
              </a:defRPr>
            </a:lvl3pPr>
            <a:lvl4pPr algn="l" rtl="0" eaLnBrk="0" fontAlgn="base" hangingPunct="0">
              <a:spcBef>
                <a:spcPct val="0"/>
              </a:spcBef>
              <a:spcAft>
                <a:spcPct val="0"/>
              </a:spcAft>
              <a:defRPr sz="4800">
                <a:solidFill>
                  <a:schemeClr val="bg1"/>
                </a:solidFill>
                <a:latin typeface="Garamond" pitchFamily="18" charset="0"/>
              </a:defRPr>
            </a:lvl4pPr>
            <a:lvl5pPr algn="l" rtl="0" eaLnBrk="0" fontAlgn="base" hangingPunct="0">
              <a:spcBef>
                <a:spcPct val="0"/>
              </a:spcBef>
              <a:spcAft>
                <a:spcPct val="0"/>
              </a:spcAft>
              <a:defRPr sz="4800">
                <a:solidFill>
                  <a:schemeClr val="bg1"/>
                </a:solidFill>
                <a:latin typeface="Garamond" pitchFamily="18" charset="0"/>
              </a:defRPr>
            </a:lvl5pPr>
            <a:lvl6pPr marL="457200" algn="l" rtl="0" fontAlgn="base">
              <a:spcBef>
                <a:spcPct val="0"/>
              </a:spcBef>
              <a:spcAft>
                <a:spcPct val="0"/>
              </a:spcAft>
              <a:defRPr sz="3800">
                <a:solidFill>
                  <a:schemeClr val="bg1"/>
                </a:solidFill>
                <a:latin typeface="Verdana" pitchFamily="34" charset="0"/>
              </a:defRPr>
            </a:lvl6pPr>
            <a:lvl7pPr marL="914400" algn="l" rtl="0" fontAlgn="base">
              <a:spcBef>
                <a:spcPct val="0"/>
              </a:spcBef>
              <a:spcAft>
                <a:spcPct val="0"/>
              </a:spcAft>
              <a:defRPr sz="3800">
                <a:solidFill>
                  <a:schemeClr val="bg1"/>
                </a:solidFill>
                <a:latin typeface="Verdana" pitchFamily="34" charset="0"/>
              </a:defRPr>
            </a:lvl7pPr>
            <a:lvl8pPr marL="1371600" algn="l" rtl="0" fontAlgn="base">
              <a:spcBef>
                <a:spcPct val="0"/>
              </a:spcBef>
              <a:spcAft>
                <a:spcPct val="0"/>
              </a:spcAft>
              <a:defRPr sz="3800">
                <a:solidFill>
                  <a:schemeClr val="bg1"/>
                </a:solidFill>
                <a:latin typeface="Verdana" pitchFamily="34" charset="0"/>
              </a:defRPr>
            </a:lvl8pPr>
            <a:lvl9pPr marL="1828800" algn="l" rtl="0" fontAlgn="base">
              <a:spcBef>
                <a:spcPct val="0"/>
              </a:spcBef>
              <a:spcAft>
                <a:spcPct val="0"/>
              </a:spcAft>
              <a:defRPr sz="3800">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0" cap="none" spc="0" normalizeH="0" baseline="0" noProof="0" dirty="0">
                <a:ln>
                  <a:noFill/>
                </a:ln>
                <a:solidFill>
                  <a:srgbClr val="FFFFFF"/>
                </a:solidFill>
                <a:effectLst/>
                <a:uLnTx/>
                <a:uFillTx/>
                <a:latin typeface="Garamond" panose="02020404030301010803" pitchFamily="18" charset="0"/>
                <a:ea typeface="+mj-ea"/>
                <a:cs typeface="+mj-cs"/>
              </a:rPr>
              <a:t>Search Statewide Contracts</a:t>
            </a:r>
          </a:p>
        </p:txBody>
      </p:sp>
      <p:pic>
        <p:nvPicPr>
          <p:cNvPr id="2" name="Picture 1">
            <a:extLst>
              <a:ext uri="{FF2B5EF4-FFF2-40B4-BE49-F238E27FC236}">
                <a16:creationId xmlns:a16="http://schemas.microsoft.com/office/drawing/2014/main" id="{D252F555-A7E0-4695-9D48-B4F1655FC9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1600" y="1447800"/>
            <a:ext cx="6103762" cy="4634119"/>
          </a:xfrm>
          <a:prstGeom prst="rect">
            <a:avLst/>
          </a:prstGeom>
          <a:ln w="3175">
            <a:solidFill>
              <a:schemeClr val="tx1"/>
            </a:solidFill>
          </a:ln>
          <a:effectLst>
            <a:outerShdw blurRad="292100" dist="139700" dir="2700000" algn="tl" rotWithShape="0">
              <a:srgbClr val="333333">
                <a:alpha val="65000"/>
              </a:srgbClr>
            </a:outerShdw>
          </a:effectLst>
        </p:spPr>
      </p:pic>
      <p:sp>
        <p:nvSpPr>
          <p:cNvPr id="6" name="Left Arrow 3">
            <a:extLst>
              <a:ext uri="{FF2B5EF4-FFF2-40B4-BE49-F238E27FC236}">
                <a16:creationId xmlns:a16="http://schemas.microsoft.com/office/drawing/2014/main" id="{58CFA5FC-38BB-4B9A-9856-B269CDC414F2}"/>
              </a:ext>
            </a:extLst>
          </p:cNvPr>
          <p:cNvSpPr/>
          <p:nvPr/>
        </p:nvSpPr>
        <p:spPr>
          <a:xfrm rot="17832590">
            <a:off x="3844996" y="5198953"/>
            <a:ext cx="1156972" cy="147094"/>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155907259"/>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4602D0-9826-42CD-B025-DB41641B01D5}"/>
              </a:ext>
            </a:extLst>
          </p:cNvPr>
          <p:cNvPicPr>
            <a:picLocks noChangeAspect="1"/>
          </p:cNvPicPr>
          <p:nvPr/>
        </p:nvPicPr>
        <p:blipFill>
          <a:blip r:embed="rId3"/>
          <a:stretch>
            <a:fillRect/>
          </a:stretch>
        </p:blipFill>
        <p:spPr>
          <a:xfrm>
            <a:off x="476250" y="1371600"/>
            <a:ext cx="8191500" cy="4743450"/>
          </a:xfrm>
          <a:prstGeom prst="rect">
            <a:avLst/>
          </a:prstGeom>
        </p:spPr>
      </p:pic>
      <p:sp>
        <p:nvSpPr>
          <p:cNvPr id="3" name="Title 1">
            <a:extLst>
              <a:ext uri="{FF2B5EF4-FFF2-40B4-BE49-F238E27FC236}">
                <a16:creationId xmlns:a16="http://schemas.microsoft.com/office/drawing/2014/main" id="{4033AAE6-0C1B-4A94-BFD2-BFA7789DACE2}"/>
              </a:ext>
            </a:extLst>
          </p:cNvPr>
          <p:cNvSpPr txBox="1">
            <a:spLocks/>
          </p:cNvSpPr>
          <p:nvPr/>
        </p:nvSpPr>
        <p:spPr>
          <a:xfrm>
            <a:off x="457200" y="152400"/>
            <a:ext cx="8077200" cy="457200"/>
          </a:xfrm>
          <a:prstGeom prst="rect">
            <a:avLst/>
          </a:prstGeom>
        </p:spPr>
        <p:txBody>
          <a:bodyPr/>
          <a:lstStyle>
            <a:lvl1pPr algn="l" rtl="0" eaLnBrk="0" fontAlgn="base" hangingPunct="0">
              <a:spcBef>
                <a:spcPct val="0"/>
              </a:spcBef>
              <a:spcAft>
                <a:spcPct val="0"/>
              </a:spcAft>
              <a:defRPr sz="4800">
                <a:solidFill>
                  <a:schemeClr val="bg1"/>
                </a:solidFill>
                <a:latin typeface="Garamond" panose="02020404030301010803" pitchFamily="18" charset="0"/>
                <a:ea typeface="+mj-ea"/>
                <a:cs typeface="+mj-cs"/>
              </a:defRPr>
            </a:lvl1pPr>
            <a:lvl2pPr algn="l" rtl="0" eaLnBrk="0" fontAlgn="base" hangingPunct="0">
              <a:spcBef>
                <a:spcPct val="0"/>
              </a:spcBef>
              <a:spcAft>
                <a:spcPct val="0"/>
              </a:spcAft>
              <a:defRPr sz="4800">
                <a:solidFill>
                  <a:schemeClr val="bg1"/>
                </a:solidFill>
                <a:latin typeface="Garamond" pitchFamily="18" charset="0"/>
              </a:defRPr>
            </a:lvl2pPr>
            <a:lvl3pPr algn="l" rtl="0" eaLnBrk="0" fontAlgn="base" hangingPunct="0">
              <a:spcBef>
                <a:spcPct val="0"/>
              </a:spcBef>
              <a:spcAft>
                <a:spcPct val="0"/>
              </a:spcAft>
              <a:defRPr sz="4800">
                <a:solidFill>
                  <a:schemeClr val="bg1"/>
                </a:solidFill>
                <a:latin typeface="Garamond" pitchFamily="18" charset="0"/>
              </a:defRPr>
            </a:lvl3pPr>
            <a:lvl4pPr algn="l" rtl="0" eaLnBrk="0" fontAlgn="base" hangingPunct="0">
              <a:spcBef>
                <a:spcPct val="0"/>
              </a:spcBef>
              <a:spcAft>
                <a:spcPct val="0"/>
              </a:spcAft>
              <a:defRPr sz="4800">
                <a:solidFill>
                  <a:schemeClr val="bg1"/>
                </a:solidFill>
                <a:latin typeface="Garamond" pitchFamily="18" charset="0"/>
              </a:defRPr>
            </a:lvl4pPr>
            <a:lvl5pPr algn="l" rtl="0" eaLnBrk="0" fontAlgn="base" hangingPunct="0">
              <a:spcBef>
                <a:spcPct val="0"/>
              </a:spcBef>
              <a:spcAft>
                <a:spcPct val="0"/>
              </a:spcAft>
              <a:defRPr sz="4800">
                <a:solidFill>
                  <a:schemeClr val="bg1"/>
                </a:solidFill>
                <a:latin typeface="Garamond" pitchFamily="18" charset="0"/>
              </a:defRPr>
            </a:lvl5pPr>
            <a:lvl6pPr marL="457200" algn="l" rtl="0" fontAlgn="base">
              <a:spcBef>
                <a:spcPct val="0"/>
              </a:spcBef>
              <a:spcAft>
                <a:spcPct val="0"/>
              </a:spcAft>
              <a:defRPr sz="3800">
                <a:solidFill>
                  <a:schemeClr val="bg1"/>
                </a:solidFill>
                <a:latin typeface="Verdana" pitchFamily="34" charset="0"/>
              </a:defRPr>
            </a:lvl6pPr>
            <a:lvl7pPr marL="914400" algn="l" rtl="0" fontAlgn="base">
              <a:spcBef>
                <a:spcPct val="0"/>
              </a:spcBef>
              <a:spcAft>
                <a:spcPct val="0"/>
              </a:spcAft>
              <a:defRPr sz="3800">
                <a:solidFill>
                  <a:schemeClr val="bg1"/>
                </a:solidFill>
                <a:latin typeface="Verdana" pitchFamily="34" charset="0"/>
              </a:defRPr>
            </a:lvl7pPr>
            <a:lvl8pPr marL="1371600" algn="l" rtl="0" fontAlgn="base">
              <a:spcBef>
                <a:spcPct val="0"/>
              </a:spcBef>
              <a:spcAft>
                <a:spcPct val="0"/>
              </a:spcAft>
              <a:defRPr sz="3800">
                <a:solidFill>
                  <a:schemeClr val="bg1"/>
                </a:solidFill>
                <a:latin typeface="Verdana" pitchFamily="34" charset="0"/>
              </a:defRPr>
            </a:lvl8pPr>
            <a:lvl9pPr marL="1828800" algn="l" rtl="0" fontAlgn="base">
              <a:spcBef>
                <a:spcPct val="0"/>
              </a:spcBef>
              <a:spcAft>
                <a:spcPct val="0"/>
              </a:spcAft>
              <a:defRPr sz="3800">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0" cap="none" spc="0" normalizeH="0" baseline="0" noProof="0" dirty="0">
                <a:ln>
                  <a:noFill/>
                </a:ln>
                <a:solidFill>
                  <a:srgbClr val="FFFFFF"/>
                </a:solidFill>
                <a:effectLst/>
                <a:uLnTx/>
                <a:uFillTx/>
                <a:latin typeface="Garamond" panose="02020404030301010803" pitchFamily="18" charset="0"/>
                <a:ea typeface="+mj-ea"/>
                <a:cs typeface="+mj-cs"/>
              </a:rPr>
              <a:t>Search Statewide Contracts</a:t>
            </a:r>
          </a:p>
        </p:txBody>
      </p:sp>
      <p:sp>
        <p:nvSpPr>
          <p:cNvPr id="7" name="Left Arrow 3">
            <a:extLst>
              <a:ext uri="{FF2B5EF4-FFF2-40B4-BE49-F238E27FC236}">
                <a16:creationId xmlns:a16="http://schemas.microsoft.com/office/drawing/2014/main" id="{424C2837-1758-483D-AECD-4FCFFD181F3D}"/>
              </a:ext>
            </a:extLst>
          </p:cNvPr>
          <p:cNvSpPr/>
          <p:nvPr/>
        </p:nvSpPr>
        <p:spPr>
          <a:xfrm rot="20910290">
            <a:off x="1374654" y="4234897"/>
            <a:ext cx="1156972" cy="147094"/>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754777212"/>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B6651D-ECE8-4F60-BE09-5A9B3ADCF39C}"/>
              </a:ext>
            </a:extLst>
          </p:cNvPr>
          <p:cNvSpPr txBox="1">
            <a:spLocks/>
          </p:cNvSpPr>
          <p:nvPr/>
        </p:nvSpPr>
        <p:spPr>
          <a:xfrm>
            <a:off x="457200" y="152400"/>
            <a:ext cx="8077200" cy="457200"/>
          </a:xfrm>
          <a:prstGeom prst="rect">
            <a:avLst/>
          </a:prstGeom>
        </p:spPr>
        <p:txBody>
          <a:bodyPr/>
          <a:lstStyle>
            <a:lvl1pPr algn="l" rtl="0" eaLnBrk="0" fontAlgn="base" hangingPunct="0">
              <a:spcBef>
                <a:spcPct val="0"/>
              </a:spcBef>
              <a:spcAft>
                <a:spcPct val="0"/>
              </a:spcAft>
              <a:defRPr sz="4800">
                <a:solidFill>
                  <a:schemeClr val="bg1"/>
                </a:solidFill>
                <a:latin typeface="Garamond" panose="02020404030301010803" pitchFamily="18" charset="0"/>
                <a:ea typeface="+mj-ea"/>
                <a:cs typeface="+mj-cs"/>
              </a:defRPr>
            </a:lvl1pPr>
            <a:lvl2pPr algn="l" rtl="0" eaLnBrk="0" fontAlgn="base" hangingPunct="0">
              <a:spcBef>
                <a:spcPct val="0"/>
              </a:spcBef>
              <a:spcAft>
                <a:spcPct val="0"/>
              </a:spcAft>
              <a:defRPr sz="4800">
                <a:solidFill>
                  <a:schemeClr val="bg1"/>
                </a:solidFill>
                <a:latin typeface="Garamond" pitchFamily="18" charset="0"/>
              </a:defRPr>
            </a:lvl2pPr>
            <a:lvl3pPr algn="l" rtl="0" eaLnBrk="0" fontAlgn="base" hangingPunct="0">
              <a:spcBef>
                <a:spcPct val="0"/>
              </a:spcBef>
              <a:spcAft>
                <a:spcPct val="0"/>
              </a:spcAft>
              <a:defRPr sz="4800">
                <a:solidFill>
                  <a:schemeClr val="bg1"/>
                </a:solidFill>
                <a:latin typeface="Garamond" pitchFamily="18" charset="0"/>
              </a:defRPr>
            </a:lvl3pPr>
            <a:lvl4pPr algn="l" rtl="0" eaLnBrk="0" fontAlgn="base" hangingPunct="0">
              <a:spcBef>
                <a:spcPct val="0"/>
              </a:spcBef>
              <a:spcAft>
                <a:spcPct val="0"/>
              </a:spcAft>
              <a:defRPr sz="4800">
                <a:solidFill>
                  <a:schemeClr val="bg1"/>
                </a:solidFill>
                <a:latin typeface="Garamond" pitchFamily="18" charset="0"/>
              </a:defRPr>
            </a:lvl4pPr>
            <a:lvl5pPr algn="l" rtl="0" eaLnBrk="0" fontAlgn="base" hangingPunct="0">
              <a:spcBef>
                <a:spcPct val="0"/>
              </a:spcBef>
              <a:spcAft>
                <a:spcPct val="0"/>
              </a:spcAft>
              <a:defRPr sz="4800">
                <a:solidFill>
                  <a:schemeClr val="bg1"/>
                </a:solidFill>
                <a:latin typeface="Garamond" pitchFamily="18" charset="0"/>
              </a:defRPr>
            </a:lvl5pPr>
            <a:lvl6pPr marL="457200" algn="l" rtl="0" fontAlgn="base">
              <a:spcBef>
                <a:spcPct val="0"/>
              </a:spcBef>
              <a:spcAft>
                <a:spcPct val="0"/>
              </a:spcAft>
              <a:defRPr sz="3800">
                <a:solidFill>
                  <a:schemeClr val="bg1"/>
                </a:solidFill>
                <a:latin typeface="Verdana" pitchFamily="34" charset="0"/>
              </a:defRPr>
            </a:lvl6pPr>
            <a:lvl7pPr marL="914400" algn="l" rtl="0" fontAlgn="base">
              <a:spcBef>
                <a:spcPct val="0"/>
              </a:spcBef>
              <a:spcAft>
                <a:spcPct val="0"/>
              </a:spcAft>
              <a:defRPr sz="3800">
                <a:solidFill>
                  <a:schemeClr val="bg1"/>
                </a:solidFill>
                <a:latin typeface="Verdana" pitchFamily="34" charset="0"/>
              </a:defRPr>
            </a:lvl7pPr>
            <a:lvl8pPr marL="1371600" algn="l" rtl="0" fontAlgn="base">
              <a:spcBef>
                <a:spcPct val="0"/>
              </a:spcBef>
              <a:spcAft>
                <a:spcPct val="0"/>
              </a:spcAft>
              <a:defRPr sz="3800">
                <a:solidFill>
                  <a:schemeClr val="bg1"/>
                </a:solidFill>
                <a:latin typeface="Verdana" pitchFamily="34" charset="0"/>
              </a:defRPr>
            </a:lvl8pPr>
            <a:lvl9pPr marL="1828800" algn="l" rtl="0" fontAlgn="base">
              <a:spcBef>
                <a:spcPct val="0"/>
              </a:spcBef>
              <a:spcAft>
                <a:spcPct val="0"/>
              </a:spcAft>
              <a:defRPr sz="3800">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0" cap="none" spc="0" normalizeH="0" baseline="0" noProof="0" dirty="0">
                <a:ln>
                  <a:noFill/>
                </a:ln>
                <a:solidFill>
                  <a:srgbClr val="FFFFFF"/>
                </a:solidFill>
                <a:effectLst/>
                <a:uLnTx/>
                <a:uFillTx/>
                <a:latin typeface="Garamond" panose="02020404030301010803" pitchFamily="18" charset="0"/>
                <a:ea typeface="+mj-ea"/>
                <a:cs typeface="+mj-cs"/>
              </a:rPr>
              <a:t>COSTARS Member Resources</a:t>
            </a:r>
          </a:p>
        </p:txBody>
      </p:sp>
      <p:graphicFrame>
        <p:nvGraphicFramePr>
          <p:cNvPr id="2" name="Diagram 1">
            <a:extLst>
              <a:ext uri="{FF2B5EF4-FFF2-40B4-BE49-F238E27FC236}">
                <a16:creationId xmlns:a16="http://schemas.microsoft.com/office/drawing/2014/main" id="{D66393E6-0F4C-48FC-A735-F0B50D4CD658}"/>
              </a:ext>
            </a:extLst>
          </p:cNvPr>
          <p:cNvGraphicFramePr/>
          <p:nvPr/>
        </p:nvGraphicFramePr>
        <p:xfrm>
          <a:off x="804154" y="1607829"/>
          <a:ext cx="7538936" cy="4274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0642041"/>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7C005478-B0FE-4244-B6E0-7ED01CDB2B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4826" y="1684356"/>
            <a:ext cx="1295400" cy="1325033"/>
          </a:xfrm>
          <a:prstGeom prst="rect">
            <a:avLst/>
          </a:prstGeom>
        </p:spPr>
      </p:pic>
      <p:pic>
        <p:nvPicPr>
          <p:cNvPr id="5" name="Picture 4">
            <a:hlinkClick r:id="rId5"/>
            <a:extLst>
              <a:ext uri="{FF2B5EF4-FFF2-40B4-BE49-F238E27FC236}">
                <a16:creationId xmlns:a16="http://schemas.microsoft.com/office/drawing/2014/main" id="{80C3A5BC-875D-410B-AE1F-D85630B13F2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9428" y="3186096"/>
            <a:ext cx="1320798" cy="1257670"/>
          </a:xfrm>
          <a:prstGeom prst="rect">
            <a:avLst/>
          </a:prstGeom>
        </p:spPr>
      </p:pic>
      <p:pic>
        <p:nvPicPr>
          <p:cNvPr id="1026" name="Picture 2" descr="Image result for linkedin">
            <a:extLst>
              <a:ext uri="{FF2B5EF4-FFF2-40B4-BE49-F238E27FC236}">
                <a16:creationId xmlns:a16="http://schemas.microsoft.com/office/drawing/2014/main" id="{79FAE800-6FC5-49BC-87D9-AE24A10EAEB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24591" y="4479326"/>
            <a:ext cx="1655870" cy="16558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837ECC0-BF83-4F27-80B6-C3F29B82E31D}"/>
              </a:ext>
            </a:extLst>
          </p:cNvPr>
          <p:cNvSpPr txBox="1"/>
          <p:nvPr/>
        </p:nvSpPr>
        <p:spPr>
          <a:xfrm>
            <a:off x="1980461" y="2116039"/>
            <a:ext cx="6629400" cy="430887"/>
          </a:xfrm>
          <a:prstGeom prst="rect">
            <a:avLst/>
          </a:prstGeom>
          <a:noFill/>
        </p:spPr>
        <p:txBody>
          <a:bodyPr wrap="square" rtlCol="0">
            <a:spAutoFit/>
          </a:bodyPr>
          <a:lstStyle/>
          <a:p>
            <a:r>
              <a:rPr lang="en-US" sz="2200" b="1" dirty="0">
                <a:solidFill>
                  <a:srgbClr val="0070C0"/>
                </a:solidFill>
                <a:latin typeface="Arial" panose="020B0604020202020204" pitchFamily="34" charset="0"/>
                <a:cs typeface="Arial" panose="020B0604020202020204" pitchFamily="34" charset="0"/>
              </a:rPr>
              <a:t>https://www.facebook.com/PAGenServices/</a:t>
            </a:r>
          </a:p>
        </p:txBody>
      </p:sp>
      <p:sp>
        <p:nvSpPr>
          <p:cNvPr id="7" name="Rectangle 6">
            <a:extLst>
              <a:ext uri="{FF2B5EF4-FFF2-40B4-BE49-F238E27FC236}">
                <a16:creationId xmlns:a16="http://schemas.microsoft.com/office/drawing/2014/main" id="{6E000D0D-F528-4509-9BFD-26F4FE6530E1}"/>
              </a:ext>
            </a:extLst>
          </p:cNvPr>
          <p:cNvSpPr/>
          <p:nvPr/>
        </p:nvSpPr>
        <p:spPr>
          <a:xfrm>
            <a:off x="1980461" y="3584098"/>
            <a:ext cx="5366039" cy="430887"/>
          </a:xfrm>
          <a:prstGeom prst="rect">
            <a:avLst/>
          </a:prstGeom>
        </p:spPr>
        <p:txBody>
          <a:bodyPr wrap="square">
            <a:spAutoFit/>
          </a:bodyPr>
          <a:lstStyle/>
          <a:p>
            <a:r>
              <a:rPr lang="en-US" sz="2200" b="1" dirty="0">
                <a:solidFill>
                  <a:srgbClr val="0070C0"/>
                </a:solidFill>
                <a:cs typeface="Calibri" panose="020F0502020204030204" pitchFamily="34" charset="0"/>
              </a:rPr>
              <a:t>https://twitter.com/PAGenServices/</a:t>
            </a:r>
          </a:p>
        </p:txBody>
      </p:sp>
      <p:sp>
        <p:nvSpPr>
          <p:cNvPr id="10" name="Rectangle 9">
            <a:extLst>
              <a:ext uri="{FF2B5EF4-FFF2-40B4-BE49-F238E27FC236}">
                <a16:creationId xmlns:a16="http://schemas.microsoft.com/office/drawing/2014/main" id="{EC10260C-8D7C-42FB-B308-5752161327F2}"/>
              </a:ext>
            </a:extLst>
          </p:cNvPr>
          <p:cNvSpPr/>
          <p:nvPr/>
        </p:nvSpPr>
        <p:spPr>
          <a:xfrm>
            <a:off x="1944901" y="5076428"/>
            <a:ext cx="7023846" cy="430887"/>
          </a:xfrm>
          <a:prstGeom prst="rect">
            <a:avLst/>
          </a:prstGeom>
        </p:spPr>
        <p:txBody>
          <a:bodyPr wrap="none">
            <a:spAutoFit/>
          </a:bodyPr>
          <a:lstStyle/>
          <a:p>
            <a:r>
              <a:rPr lang="en-US" sz="2200" b="1" dirty="0">
                <a:solidFill>
                  <a:srgbClr val="0070C0"/>
                </a:solidFill>
              </a:rPr>
              <a:t>https://www.linkedin.com/company/pagenservices/</a:t>
            </a:r>
          </a:p>
        </p:txBody>
      </p:sp>
      <p:sp>
        <p:nvSpPr>
          <p:cNvPr id="13" name="Rectangle 12">
            <a:extLst>
              <a:ext uri="{FF2B5EF4-FFF2-40B4-BE49-F238E27FC236}">
                <a16:creationId xmlns:a16="http://schemas.microsoft.com/office/drawing/2014/main" id="{C8CF7E4F-32FA-4F83-9F3E-F8BC542FA4D4}"/>
              </a:ext>
            </a:extLst>
          </p:cNvPr>
          <p:cNvSpPr/>
          <p:nvPr/>
        </p:nvSpPr>
        <p:spPr>
          <a:xfrm>
            <a:off x="504826" y="146916"/>
            <a:ext cx="8639174" cy="830997"/>
          </a:xfrm>
          <a:prstGeom prst="rect">
            <a:avLst/>
          </a:prstGeom>
          <a:noFill/>
          <a:effectLst>
            <a:innerShdw blurRad="127000" dist="88900" dir="3120000">
              <a:schemeClr val="bg2">
                <a:lumMod val="10000"/>
                <a:alpha val="50000"/>
              </a:schemeClr>
            </a:innerShdw>
          </a:effectLst>
          <a:scene3d>
            <a:camera prst="orthographicFront"/>
            <a:lightRig rig="soft" dir="t">
              <a:rot lat="0" lon="0" rev="10800000"/>
            </a:lightRig>
          </a:scene3d>
          <a:sp3d>
            <a:bevelT/>
          </a:sp3d>
        </p:spPr>
        <p:txBody>
          <a:bodyPr wrap="square" lIns="91440" tIns="45720" rIns="91440" bIns="45720">
            <a:spAutoFit/>
            <a:sp3d>
              <a:bevelT w="27940" h="12700"/>
              <a:contourClr>
                <a:srgbClr val="DDDDDD"/>
              </a:contourClr>
            </a:sp3d>
          </a:bodyPr>
          <a:lstStyle/>
          <a:p>
            <a:r>
              <a:rPr lang="en-US" sz="4800" dirty="0">
                <a:solidFill>
                  <a:prstClr val="white"/>
                </a:solidFill>
                <a:latin typeface="Garamond" panose="02020404030301010803" pitchFamily="18" charset="0"/>
                <a:cs typeface="Arial" panose="020B0604020202020204" pitchFamily="34" charset="0"/>
              </a:rPr>
              <a:t>Social Media </a:t>
            </a:r>
          </a:p>
        </p:txBody>
      </p:sp>
    </p:spTree>
    <p:extLst>
      <p:ext uri="{BB962C8B-B14F-4D97-AF65-F5344CB8AC3E}">
        <p14:creationId xmlns:p14="http://schemas.microsoft.com/office/powerpoint/2010/main" val="1654189516"/>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7"/>
            <a:ext cx="8610599" cy="830997"/>
          </a:xfrm>
          <a:prstGeom prst="rect">
            <a:avLst/>
          </a:prstGeom>
        </p:spPr>
        <p:txBody>
          <a:bodyPr wrap="square">
            <a:spAutoFit/>
          </a:bodyPr>
          <a:lstStyle/>
          <a:p>
            <a:pPr lvl="0"/>
            <a:r>
              <a:rPr lang="en-US" sz="4800" dirty="0">
                <a:solidFill>
                  <a:prstClr val="white"/>
                </a:solidFill>
                <a:latin typeface="Garamond" panose="02020404030301010803" pitchFamily="18" charset="0"/>
                <a:cs typeface="Arial" panose="020B0604020202020204" pitchFamily="34" charset="0"/>
              </a:rPr>
              <a:t>Resources</a:t>
            </a:r>
          </a:p>
        </p:txBody>
      </p:sp>
      <p:pic>
        <p:nvPicPr>
          <p:cNvPr id="2" name="Picture 1">
            <a:extLst>
              <a:ext uri="{FF2B5EF4-FFF2-40B4-BE49-F238E27FC236}">
                <a16:creationId xmlns:a16="http://schemas.microsoft.com/office/drawing/2014/main" id="{13D448A1-7CF3-4252-986A-C8B38B3E76FE}"/>
              </a:ext>
            </a:extLst>
          </p:cNvPr>
          <p:cNvPicPr>
            <a:picLocks noChangeAspect="1"/>
          </p:cNvPicPr>
          <p:nvPr/>
        </p:nvPicPr>
        <p:blipFill>
          <a:blip r:embed="rId3"/>
          <a:stretch>
            <a:fillRect/>
          </a:stretch>
        </p:blipFill>
        <p:spPr>
          <a:xfrm>
            <a:off x="1143000" y="1447800"/>
            <a:ext cx="6934200" cy="4568562"/>
          </a:xfrm>
          <a:prstGeom prst="rect">
            <a:avLst/>
          </a:prstGeom>
        </p:spPr>
      </p:pic>
      <p:sp>
        <p:nvSpPr>
          <p:cNvPr id="5" name="Left Arrow 3">
            <a:extLst>
              <a:ext uri="{FF2B5EF4-FFF2-40B4-BE49-F238E27FC236}">
                <a16:creationId xmlns:a16="http://schemas.microsoft.com/office/drawing/2014/main" id="{2DDAA788-856C-4EF8-9604-2746808A18C6}"/>
              </a:ext>
            </a:extLst>
          </p:cNvPr>
          <p:cNvSpPr/>
          <p:nvPr/>
        </p:nvSpPr>
        <p:spPr>
          <a:xfrm rot="20909019">
            <a:off x="6917190" y="3846093"/>
            <a:ext cx="1156972" cy="147094"/>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a:extLst>
              <a:ext uri="{FF2B5EF4-FFF2-40B4-BE49-F238E27FC236}">
                <a16:creationId xmlns:a16="http://schemas.microsoft.com/office/drawing/2014/main" id="{90523527-C174-414F-AEB4-A1A1C1AB78B5}"/>
              </a:ext>
            </a:extLst>
          </p:cNvPr>
          <p:cNvSpPr txBox="1"/>
          <p:nvPr/>
        </p:nvSpPr>
        <p:spPr>
          <a:xfrm>
            <a:off x="457200" y="953016"/>
            <a:ext cx="8592506" cy="400110"/>
          </a:xfrm>
          <a:prstGeom prst="rect">
            <a:avLst/>
          </a:prstGeom>
          <a:noFill/>
        </p:spPr>
        <p:txBody>
          <a:bodyPr wrap="square" rtlCol="0">
            <a:spAutoFit/>
          </a:bodyPr>
          <a:lstStyle/>
          <a:p>
            <a:r>
              <a:rPr lang="en-US" sz="2000" b="1" dirty="0">
                <a:solidFill>
                  <a:schemeClr val="bg1"/>
                </a:solidFill>
                <a:latin typeface="+mn-lt"/>
              </a:rPr>
              <a:t>www.dgs.pa.gov/COSTARS</a:t>
            </a:r>
          </a:p>
        </p:txBody>
      </p:sp>
      <p:sp>
        <p:nvSpPr>
          <p:cNvPr id="7" name="Left Arrow 3">
            <a:extLst>
              <a:ext uri="{FF2B5EF4-FFF2-40B4-BE49-F238E27FC236}">
                <a16:creationId xmlns:a16="http://schemas.microsoft.com/office/drawing/2014/main" id="{69131FE4-92C6-45A0-9FA8-695C2948BD68}"/>
              </a:ext>
            </a:extLst>
          </p:cNvPr>
          <p:cNvSpPr/>
          <p:nvPr/>
        </p:nvSpPr>
        <p:spPr>
          <a:xfrm rot="20909019">
            <a:off x="6889626" y="4381212"/>
            <a:ext cx="1156972" cy="147094"/>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44141416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52407"/>
            <a:ext cx="7705725" cy="830997"/>
          </a:xfrm>
          <a:prstGeom prst="rect">
            <a:avLst/>
          </a:prstGeom>
          <a:noFill/>
        </p:spPr>
        <p:txBody>
          <a:bodyPr>
            <a:spAutoFit/>
          </a:bodyPr>
          <a:lstStyle/>
          <a:p>
            <a:pPr>
              <a:defRPr/>
            </a:pPr>
            <a:r>
              <a:rPr lang="en-US" sz="4800" dirty="0">
                <a:solidFill>
                  <a:schemeClr val="bg1"/>
                </a:solidFill>
                <a:latin typeface="Garamond" panose="02020404030301010803" pitchFamily="18" charset="0"/>
                <a:ea typeface="+mj-ea"/>
                <a:cs typeface="+mj-cs"/>
              </a:rPr>
              <a:t>The COSTARS Program</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8526" y="1371601"/>
            <a:ext cx="8813074" cy="4743451"/>
          </a:xfrm>
          <a:prstGeom prst="rect">
            <a:avLst/>
          </a:prstGeom>
        </p:spPr>
      </p:pic>
      <p:sp>
        <p:nvSpPr>
          <p:cNvPr id="9" name="Rectangle 8"/>
          <p:cNvSpPr/>
          <p:nvPr/>
        </p:nvSpPr>
        <p:spPr>
          <a:xfrm>
            <a:off x="178526" y="2339876"/>
            <a:ext cx="8813074" cy="2308324"/>
          </a:xfrm>
          <a:prstGeom prst="rect">
            <a:avLst/>
          </a:prstGeom>
          <a:noFill/>
        </p:spPr>
        <p:txBody>
          <a:bodyPr wrap="square">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defRPr/>
            </a:pPr>
            <a:r>
              <a:rPr lang="en-US" sz="7200" b="1" dirty="0">
                <a:ln w="11430"/>
                <a:solidFill>
                  <a:schemeClr val="bg1"/>
                </a:solidFill>
                <a:latin typeface="Garamond" panose="02020404030301010803" pitchFamily="18" charset="0"/>
              </a:rPr>
              <a:t>Simplifying Local Procurement</a:t>
            </a:r>
          </a:p>
        </p:txBody>
      </p:sp>
    </p:spTree>
    <p:extLst>
      <p:ext uri="{BB962C8B-B14F-4D97-AF65-F5344CB8AC3E}">
        <p14:creationId xmlns:p14="http://schemas.microsoft.com/office/powerpoint/2010/main" val="1761506174"/>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52B5F3-B732-4ED7-A44E-671D191BAEB1}"/>
              </a:ext>
            </a:extLst>
          </p:cNvPr>
          <p:cNvSpPr>
            <a:spLocks noGrp="1"/>
          </p:cNvSpPr>
          <p:nvPr>
            <p:ph type="title"/>
          </p:nvPr>
        </p:nvSpPr>
        <p:spPr>
          <a:xfrm>
            <a:off x="457200" y="304800"/>
            <a:ext cx="8077200" cy="457200"/>
          </a:xfrm>
          <a:prstGeom prst="rect">
            <a:avLst/>
          </a:prstGeom>
        </p:spPr>
        <p:txBody>
          <a:bodyPr wrap="square">
            <a:spAutoFit/>
          </a:bodyPr>
          <a:lstStyle/>
          <a:p>
            <a:pPr lvl="0"/>
            <a:r>
              <a:rPr lang="en-US" sz="4800" dirty="0">
                <a:solidFill>
                  <a:prstClr val="white"/>
                </a:solidFill>
                <a:latin typeface="Garamond" panose="02020404030301010803" pitchFamily="18" charset="0"/>
                <a:cs typeface="Arial" panose="020B0604020202020204" pitchFamily="34" charset="0"/>
              </a:rPr>
              <a:t>Resources</a:t>
            </a:r>
          </a:p>
        </p:txBody>
      </p:sp>
      <p:pic>
        <p:nvPicPr>
          <p:cNvPr id="3" name="Picture 2">
            <a:extLst>
              <a:ext uri="{FF2B5EF4-FFF2-40B4-BE49-F238E27FC236}">
                <a16:creationId xmlns:a16="http://schemas.microsoft.com/office/drawing/2014/main" id="{B0205468-6E81-446D-842C-C2A180B8D0EE}"/>
              </a:ext>
            </a:extLst>
          </p:cNvPr>
          <p:cNvPicPr>
            <a:picLocks noChangeAspect="1"/>
          </p:cNvPicPr>
          <p:nvPr/>
        </p:nvPicPr>
        <p:blipFill>
          <a:blip r:embed="rId3"/>
          <a:stretch>
            <a:fillRect/>
          </a:stretch>
        </p:blipFill>
        <p:spPr>
          <a:xfrm>
            <a:off x="1143000" y="1371600"/>
            <a:ext cx="6858000" cy="4760614"/>
          </a:xfrm>
          <a:prstGeom prst="rect">
            <a:avLst/>
          </a:prstGeom>
          <a:effectLst>
            <a:outerShdw blurRad="292100" dist="139700" dir="2700000" algn="ctr" rotWithShape="0">
              <a:srgbClr val="000000">
                <a:alpha val="65000"/>
              </a:srgbClr>
            </a:outerShdw>
          </a:effectLst>
        </p:spPr>
      </p:pic>
      <p:sp>
        <p:nvSpPr>
          <p:cNvPr id="6" name="Left Arrow 11">
            <a:extLst>
              <a:ext uri="{FF2B5EF4-FFF2-40B4-BE49-F238E27FC236}">
                <a16:creationId xmlns:a16="http://schemas.microsoft.com/office/drawing/2014/main" id="{E086712B-1C38-419E-8DBE-F15D9C850984}"/>
              </a:ext>
            </a:extLst>
          </p:cNvPr>
          <p:cNvSpPr/>
          <p:nvPr/>
        </p:nvSpPr>
        <p:spPr>
          <a:xfrm rot="20405556">
            <a:off x="6934736" y="5651108"/>
            <a:ext cx="998757" cy="178422"/>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880108970"/>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52B5F3-B732-4ED7-A44E-671D191BAEB1}"/>
              </a:ext>
            </a:extLst>
          </p:cNvPr>
          <p:cNvSpPr>
            <a:spLocks noGrp="1"/>
          </p:cNvSpPr>
          <p:nvPr>
            <p:ph type="title"/>
          </p:nvPr>
        </p:nvSpPr>
        <p:spPr>
          <a:xfrm>
            <a:off x="457200" y="304800"/>
            <a:ext cx="8077200" cy="457200"/>
          </a:xfrm>
          <a:prstGeom prst="rect">
            <a:avLst/>
          </a:prstGeom>
        </p:spPr>
        <p:txBody>
          <a:bodyPr wrap="square">
            <a:spAutoFit/>
          </a:bodyPr>
          <a:lstStyle/>
          <a:p>
            <a:pPr lvl="0"/>
            <a:r>
              <a:rPr lang="en-US" sz="4800" dirty="0">
                <a:solidFill>
                  <a:prstClr val="white"/>
                </a:solidFill>
                <a:latin typeface="Garamond" panose="02020404030301010803" pitchFamily="18" charset="0"/>
                <a:cs typeface="Arial" panose="020B0604020202020204" pitchFamily="34" charset="0"/>
              </a:rPr>
              <a:t>Resources</a:t>
            </a:r>
          </a:p>
        </p:txBody>
      </p:sp>
      <p:pic>
        <p:nvPicPr>
          <p:cNvPr id="3" name="Picture 2">
            <a:extLst>
              <a:ext uri="{FF2B5EF4-FFF2-40B4-BE49-F238E27FC236}">
                <a16:creationId xmlns:a16="http://schemas.microsoft.com/office/drawing/2014/main" id="{0344682C-682D-4D8A-B605-9EA273EBF9E7}"/>
              </a:ext>
            </a:extLst>
          </p:cNvPr>
          <p:cNvPicPr>
            <a:picLocks noChangeAspect="1"/>
          </p:cNvPicPr>
          <p:nvPr/>
        </p:nvPicPr>
        <p:blipFill>
          <a:blip r:embed="rId3"/>
          <a:stretch>
            <a:fillRect/>
          </a:stretch>
        </p:blipFill>
        <p:spPr>
          <a:xfrm>
            <a:off x="991597" y="1371600"/>
            <a:ext cx="3580403" cy="4724400"/>
          </a:xfrm>
          <a:prstGeom prst="rect">
            <a:avLst/>
          </a:prstGeom>
          <a:ln w="3175">
            <a:solidFill>
              <a:schemeClr val="tx1"/>
            </a:solid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2A23671-D96A-4B11-8218-F0ADFFF0C6D4}"/>
              </a:ext>
            </a:extLst>
          </p:cNvPr>
          <p:cNvPicPr>
            <a:picLocks noChangeAspect="1"/>
          </p:cNvPicPr>
          <p:nvPr/>
        </p:nvPicPr>
        <p:blipFill>
          <a:blip r:embed="rId4"/>
          <a:stretch>
            <a:fillRect/>
          </a:stretch>
        </p:blipFill>
        <p:spPr>
          <a:xfrm>
            <a:off x="4800600" y="1371600"/>
            <a:ext cx="3538716" cy="4724400"/>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8664549"/>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7"/>
            <a:ext cx="8610599" cy="830997"/>
          </a:xfrm>
          <a:prstGeom prst="rect">
            <a:avLst/>
          </a:prstGeom>
        </p:spPr>
        <p:txBody>
          <a:bodyPr wrap="square">
            <a:spAutoFit/>
          </a:bodyPr>
          <a:lstStyle/>
          <a:p>
            <a:pPr lvl="0"/>
            <a:r>
              <a:rPr lang="en-US" sz="4800" dirty="0">
                <a:solidFill>
                  <a:prstClr val="white"/>
                </a:solidFill>
                <a:latin typeface="Garamond" panose="02020404030301010803" pitchFamily="18" charset="0"/>
                <a:cs typeface="Arial" panose="020B0604020202020204" pitchFamily="34" charset="0"/>
              </a:rPr>
              <a:t>Resources</a:t>
            </a:r>
          </a:p>
        </p:txBody>
      </p:sp>
      <p:pic>
        <p:nvPicPr>
          <p:cNvPr id="2" name="Picture 1">
            <a:extLst>
              <a:ext uri="{FF2B5EF4-FFF2-40B4-BE49-F238E27FC236}">
                <a16:creationId xmlns:a16="http://schemas.microsoft.com/office/drawing/2014/main" id="{13D448A1-7CF3-4252-986A-C8B38B3E76FE}"/>
              </a:ext>
            </a:extLst>
          </p:cNvPr>
          <p:cNvPicPr>
            <a:picLocks noChangeAspect="1"/>
          </p:cNvPicPr>
          <p:nvPr/>
        </p:nvPicPr>
        <p:blipFill>
          <a:blip r:embed="rId3"/>
          <a:stretch>
            <a:fillRect/>
          </a:stretch>
        </p:blipFill>
        <p:spPr>
          <a:xfrm>
            <a:off x="1143000" y="1447800"/>
            <a:ext cx="6934200" cy="4568562"/>
          </a:xfrm>
          <a:prstGeom prst="rect">
            <a:avLst/>
          </a:prstGeom>
          <a:ln w="3175">
            <a:solidFill>
              <a:schemeClr val="tx1"/>
            </a:solidFill>
          </a:ln>
          <a:effectLst>
            <a:outerShdw blurRad="292100" dist="139700" dir="2700000" algn="tl" rotWithShape="0">
              <a:srgbClr val="333333">
                <a:alpha val="65000"/>
              </a:srgbClr>
            </a:outerShdw>
          </a:effectLst>
        </p:spPr>
      </p:pic>
      <p:sp>
        <p:nvSpPr>
          <p:cNvPr id="5" name="Left Arrow 3">
            <a:extLst>
              <a:ext uri="{FF2B5EF4-FFF2-40B4-BE49-F238E27FC236}">
                <a16:creationId xmlns:a16="http://schemas.microsoft.com/office/drawing/2014/main" id="{2DDAA788-856C-4EF8-9604-2746808A18C6}"/>
              </a:ext>
            </a:extLst>
          </p:cNvPr>
          <p:cNvSpPr/>
          <p:nvPr/>
        </p:nvSpPr>
        <p:spPr>
          <a:xfrm rot="20909019">
            <a:off x="6917190" y="3846093"/>
            <a:ext cx="1156972" cy="147094"/>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a:extLst>
              <a:ext uri="{FF2B5EF4-FFF2-40B4-BE49-F238E27FC236}">
                <a16:creationId xmlns:a16="http://schemas.microsoft.com/office/drawing/2014/main" id="{90523527-C174-414F-AEB4-A1A1C1AB78B5}"/>
              </a:ext>
            </a:extLst>
          </p:cNvPr>
          <p:cNvSpPr txBox="1"/>
          <p:nvPr/>
        </p:nvSpPr>
        <p:spPr>
          <a:xfrm>
            <a:off x="457200" y="953016"/>
            <a:ext cx="8592506" cy="400110"/>
          </a:xfrm>
          <a:prstGeom prst="rect">
            <a:avLst/>
          </a:prstGeom>
          <a:noFill/>
        </p:spPr>
        <p:txBody>
          <a:bodyPr wrap="square" rtlCol="0">
            <a:spAutoFit/>
          </a:bodyPr>
          <a:lstStyle/>
          <a:p>
            <a:r>
              <a:rPr lang="en-US" sz="2000" b="1" dirty="0">
                <a:solidFill>
                  <a:schemeClr val="bg1"/>
                </a:solidFill>
                <a:latin typeface="+mn-lt"/>
              </a:rPr>
              <a:t>www.dgs.pa.gov/COSTARS</a:t>
            </a:r>
          </a:p>
        </p:txBody>
      </p:sp>
    </p:spTree>
    <p:extLst>
      <p:ext uri="{BB962C8B-B14F-4D97-AF65-F5344CB8AC3E}">
        <p14:creationId xmlns:p14="http://schemas.microsoft.com/office/powerpoint/2010/main" val="3377652590"/>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DD1608-01E5-46FE-B429-A8933F0E8893}"/>
              </a:ext>
            </a:extLst>
          </p:cNvPr>
          <p:cNvSpPr/>
          <p:nvPr/>
        </p:nvSpPr>
        <p:spPr>
          <a:xfrm>
            <a:off x="304800" y="152407"/>
            <a:ext cx="8610599" cy="830997"/>
          </a:xfrm>
          <a:prstGeom prst="rect">
            <a:avLst/>
          </a:prstGeom>
        </p:spPr>
        <p:txBody>
          <a:bodyPr wrap="square">
            <a:spAutoFit/>
          </a:bodyPr>
          <a:lstStyle/>
          <a:p>
            <a:pPr lvl="0"/>
            <a:r>
              <a:rPr lang="en-US" sz="4800" dirty="0">
                <a:solidFill>
                  <a:prstClr val="white"/>
                </a:solidFill>
                <a:latin typeface="Garamond" panose="02020404030301010803" pitchFamily="18" charset="0"/>
                <a:cs typeface="Arial" panose="020B0604020202020204" pitchFamily="34" charset="0"/>
              </a:rPr>
              <a:t>Resources</a:t>
            </a:r>
          </a:p>
        </p:txBody>
      </p:sp>
      <p:pic>
        <p:nvPicPr>
          <p:cNvPr id="6" name="Picture 5">
            <a:extLst>
              <a:ext uri="{FF2B5EF4-FFF2-40B4-BE49-F238E27FC236}">
                <a16:creationId xmlns:a16="http://schemas.microsoft.com/office/drawing/2014/main" id="{9204BB32-A4F3-4E64-A922-F8E296CEB4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074" y="1524000"/>
            <a:ext cx="6324600" cy="2915560"/>
          </a:xfrm>
          <a:prstGeom prst="rect">
            <a:avLst/>
          </a:prstGeom>
          <a:ln w="3175">
            <a:solidFill>
              <a:schemeClr val="tx1"/>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11A3581-54EC-4B2D-848F-6BD013E20C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2326" y="3220919"/>
            <a:ext cx="6324600" cy="2794708"/>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5086385"/>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E8994F-3C35-413A-8AD8-8E61896C1D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029" y="1665415"/>
            <a:ext cx="8693371" cy="3720000"/>
          </a:xfrm>
          <a:prstGeom prst="rect">
            <a:avLst/>
          </a:prstGeom>
        </p:spPr>
      </p:pic>
      <p:sp>
        <p:nvSpPr>
          <p:cNvPr id="32770" name="Title 1"/>
          <p:cNvSpPr>
            <a:spLocks noGrp="1"/>
          </p:cNvSpPr>
          <p:nvPr>
            <p:ph type="title"/>
          </p:nvPr>
        </p:nvSpPr>
        <p:spPr/>
        <p:txBody>
          <a:bodyPr/>
          <a:lstStyle/>
          <a:p>
            <a:pPr eaLnBrk="1" hangingPunct="1"/>
            <a:r>
              <a:rPr lang="en-US" altLang="en-US" dirty="0"/>
              <a:t>More on COSTARS Training</a:t>
            </a:r>
          </a:p>
        </p:txBody>
      </p:sp>
      <p:sp>
        <p:nvSpPr>
          <p:cNvPr id="5" name="Left Arrow 4"/>
          <p:cNvSpPr/>
          <p:nvPr/>
        </p:nvSpPr>
        <p:spPr>
          <a:xfrm rot="19820651">
            <a:off x="814012" y="2071264"/>
            <a:ext cx="1080671" cy="188317"/>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842412647"/>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DAC597-2129-4C89-84DD-19B608F3B4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1640669"/>
            <a:ext cx="8534400" cy="4226731"/>
          </a:xfrm>
          <a:prstGeom prst="rect">
            <a:avLst/>
          </a:prstGeom>
          <a:ln w="3175">
            <a:solidFill>
              <a:schemeClr val="tx1"/>
            </a:solidFill>
          </a:ln>
          <a:effectLst>
            <a:outerShdw blurRad="292100" dist="139700" dir="2700000" algn="tl" rotWithShape="0">
              <a:srgbClr val="333333">
                <a:alpha val="65000"/>
              </a:srgbClr>
            </a:outerShdw>
          </a:effectLst>
        </p:spPr>
      </p:pic>
      <p:sp>
        <p:nvSpPr>
          <p:cNvPr id="32770" name="Title 1"/>
          <p:cNvSpPr>
            <a:spLocks noGrp="1"/>
          </p:cNvSpPr>
          <p:nvPr>
            <p:ph type="title"/>
          </p:nvPr>
        </p:nvSpPr>
        <p:spPr/>
        <p:txBody>
          <a:bodyPr/>
          <a:lstStyle/>
          <a:p>
            <a:pPr eaLnBrk="1" hangingPunct="1"/>
            <a:r>
              <a:rPr lang="en-US" altLang="en-US" dirty="0"/>
              <a:t>More on COSTARS Training</a:t>
            </a:r>
          </a:p>
        </p:txBody>
      </p:sp>
      <p:sp>
        <p:nvSpPr>
          <p:cNvPr id="5" name="Left Arrow 4"/>
          <p:cNvSpPr/>
          <p:nvPr/>
        </p:nvSpPr>
        <p:spPr>
          <a:xfrm rot="9236152">
            <a:off x="6920620" y="2361435"/>
            <a:ext cx="1080671" cy="188317"/>
          </a:xfrm>
          <a:prstGeom prst="leftArrow">
            <a:avLst/>
          </a:prstGeom>
          <a:gradFill>
            <a:gsLst>
              <a:gs pos="0">
                <a:srgbClr val="FBE4AE"/>
              </a:gs>
              <a:gs pos="9000">
                <a:srgbClr val="BD922A"/>
              </a:gs>
              <a:gs pos="12000">
                <a:srgbClr val="BD922A"/>
              </a:gs>
              <a:gs pos="60000">
                <a:srgbClr val="FBE4AE"/>
              </a:gs>
              <a:gs pos="71000">
                <a:srgbClr val="BD922A"/>
              </a:gs>
              <a:gs pos="78000">
                <a:srgbClr val="835E17"/>
              </a:gs>
              <a:gs pos="91000">
                <a:srgbClr val="A28949"/>
              </a:gs>
              <a:gs pos="100000">
                <a:srgbClr val="FAE3B7"/>
              </a:gs>
            </a:gsLst>
            <a:lin ang="5400000" scaled="0"/>
          </a:gradFill>
          <a:ln w="19050">
            <a:solidFill>
              <a:schemeClr val="accent6">
                <a:lumMod val="50000"/>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161894458"/>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dirty="0"/>
              <a:t>User Profile Recommendations</a:t>
            </a:r>
          </a:p>
        </p:txBody>
      </p:sp>
      <p:sp>
        <p:nvSpPr>
          <p:cNvPr id="6" name="TextBox 5">
            <a:extLst>
              <a:ext uri="{FF2B5EF4-FFF2-40B4-BE49-F238E27FC236}">
                <a16:creationId xmlns:a16="http://schemas.microsoft.com/office/drawing/2014/main" id="{EB72F291-4C09-4C12-B9D7-4F93F9549EE9}"/>
              </a:ext>
            </a:extLst>
          </p:cNvPr>
          <p:cNvSpPr txBox="1"/>
          <p:nvPr/>
        </p:nvSpPr>
        <p:spPr>
          <a:xfrm>
            <a:off x="12970" y="1752600"/>
            <a:ext cx="2958830" cy="4031873"/>
          </a:xfrm>
          <a:prstGeom prst="rect">
            <a:avLst/>
          </a:prstGeom>
          <a:noFill/>
        </p:spPr>
        <p:txBody>
          <a:bodyPr wrap="square" rtlCol="0">
            <a:spAutoFit/>
          </a:bodyPr>
          <a:lstStyle/>
          <a:p>
            <a:pPr marL="342900" indent="-342900">
              <a:buFont typeface="Arial" panose="020B0604020202020204" pitchFamily="34" charset="0"/>
              <a:buChar char="•"/>
            </a:pPr>
            <a:r>
              <a:rPr lang="en-US" sz="1600" b="1" dirty="0">
                <a:latin typeface="+mn-lt"/>
                <a:cs typeface="Arial" panose="020B0604020202020204" pitchFamily="34" charset="0"/>
              </a:rPr>
              <a:t>Verify your member profile information today</a:t>
            </a:r>
          </a:p>
          <a:p>
            <a:pPr marL="800100" lvl="1" indent="-342900">
              <a:buFont typeface="Arial" panose="020B0604020202020204" pitchFamily="34" charset="0"/>
              <a:buChar char="•"/>
            </a:pPr>
            <a:r>
              <a:rPr lang="en-US" sz="1600" dirty="0">
                <a:latin typeface="+mn-lt"/>
                <a:cs typeface="Arial" panose="020B0604020202020204" pitchFamily="34" charset="0"/>
              </a:rPr>
              <a:t>Primary Contact name, phone &amp; email address</a:t>
            </a:r>
          </a:p>
          <a:p>
            <a:pPr marL="800100" lvl="1" indent="-342900">
              <a:buFont typeface="Arial" panose="020B0604020202020204" pitchFamily="34" charset="0"/>
              <a:buChar char="•"/>
            </a:pPr>
            <a:r>
              <a:rPr lang="en-US" sz="1600" dirty="0">
                <a:latin typeface="+mn-lt"/>
                <a:cs typeface="Arial" panose="020B0604020202020204" pitchFamily="34" charset="0"/>
              </a:rPr>
              <a:t>Are primary contact’s email and general email the same?</a:t>
            </a:r>
          </a:p>
          <a:p>
            <a:pPr marL="800100" lvl="1" indent="-342900">
              <a:buFont typeface="Arial" panose="020B0604020202020204" pitchFamily="34" charset="0"/>
              <a:buChar char="•"/>
            </a:pPr>
            <a:r>
              <a:rPr lang="en-US" sz="1600" dirty="0">
                <a:latin typeface="+mn-lt"/>
                <a:cs typeface="Arial" panose="020B0604020202020204" pitchFamily="34" charset="0"/>
              </a:rPr>
              <a:t>Confirm general email address</a:t>
            </a:r>
          </a:p>
          <a:p>
            <a:pPr marL="800100" lvl="1" indent="-342900">
              <a:buFont typeface="Arial" panose="020B0604020202020204" pitchFamily="34" charset="0"/>
              <a:buChar char="•"/>
            </a:pPr>
            <a:r>
              <a:rPr lang="en-US" sz="1600" dirty="0">
                <a:latin typeface="+mn-lt"/>
                <a:cs typeface="Arial" panose="020B0604020202020204" pitchFamily="34" charset="0"/>
              </a:rPr>
              <a:t>Update any P.O. Box to a street address of your office</a:t>
            </a:r>
          </a:p>
        </p:txBody>
      </p:sp>
      <p:pic>
        <p:nvPicPr>
          <p:cNvPr id="3" name="Picture 2">
            <a:extLst>
              <a:ext uri="{FF2B5EF4-FFF2-40B4-BE49-F238E27FC236}">
                <a16:creationId xmlns:a16="http://schemas.microsoft.com/office/drawing/2014/main" id="{F8778780-8F82-4554-B0CA-BA78BC9C3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4200" y="1938800"/>
            <a:ext cx="5791200" cy="3659471"/>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0180624"/>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752600"/>
            <a:ext cx="4441752" cy="4622982"/>
          </a:xfrm>
          <a:prstGeom prst="rect">
            <a:avLst/>
          </a:prstGeom>
          <a:gradFill flip="none" rotWithShape="1">
            <a:gsLst>
              <a:gs pos="70000">
                <a:srgbClr val="010441"/>
              </a:gs>
              <a:gs pos="100000">
                <a:schemeClr val="bg1">
                  <a:lumMod val="99000"/>
                  <a:lumOff val="1000"/>
                </a:schemeClr>
              </a:gs>
            </a:gsLst>
            <a:lin ang="4800000" scaled="0"/>
            <a:tileRect/>
          </a:gradFill>
          <a:effectLst>
            <a:outerShdw blurRad="50800" dist="38100" algn="l" rotWithShape="0">
              <a:prstClr val="black">
                <a:alpha val="40000"/>
              </a:prstClr>
            </a:outerShdw>
          </a:effectLst>
          <a:scene3d>
            <a:camera prst="orthographicFront"/>
            <a:lightRig rig="soft" dir="t"/>
          </a:scene3d>
          <a:sp3d extrusionH="25400" contourW="25400" prstMaterial="dkEdge">
            <a:bevelT w="133350" h="82550"/>
            <a:bevelB w="190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981200" y="1775008"/>
            <a:ext cx="4441752" cy="1877437"/>
          </a:xfrm>
          <a:prstGeom prst="rect">
            <a:avLst/>
          </a:prstGeom>
          <a:noFill/>
        </p:spPr>
        <p:txBody>
          <a:bodyPr wrap="square" rtlCol="0">
            <a:spAutoFit/>
          </a:bodyPr>
          <a:lstStyle/>
          <a:p>
            <a:pPr algn="ctr"/>
            <a:r>
              <a:rPr lang="en-US" sz="2000" b="1" dirty="0">
                <a:solidFill>
                  <a:schemeClr val="bg1"/>
                </a:solidFill>
                <a:latin typeface="+mn-lt"/>
              </a:rPr>
              <a:t>COSTARS</a:t>
            </a:r>
          </a:p>
          <a:p>
            <a:pPr algn="ctr"/>
            <a:r>
              <a:rPr lang="en-US" sz="1600" dirty="0">
                <a:solidFill>
                  <a:schemeClr val="bg1"/>
                </a:solidFill>
                <a:latin typeface="+mn-lt"/>
              </a:rPr>
              <a:t>Department of General Services </a:t>
            </a:r>
          </a:p>
          <a:p>
            <a:pPr algn="ctr"/>
            <a:r>
              <a:rPr lang="en-US" sz="1600" dirty="0">
                <a:solidFill>
                  <a:schemeClr val="bg1"/>
                </a:solidFill>
                <a:latin typeface="+mn-lt"/>
              </a:rPr>
              <a:t>Bureau of Procurement</a:t>
            </a:r>
          </a:p>
          <a:p>
            <a:pPr algn="ctr"/>
            <a:r>
              <a:rPr lang="en-US" sz="1600" dirty="0">
                <a:solidFill>
                  <a:schemeClr val="bg1"/>
                </a:solidFill>
                <a:latin typeface="+mn-lt"/>
              </a:rPr>
              <a:t>555 Walnut Street </a:t>
            </a:r>
          </a:p>
          <a:p>
            <a:pPr algn="ctr"/>
            <a:r>
              <a:rPr lang="en-US" sz="1600" dirty="0">
                <a:solidFill>
                  <a:schemeClr val="bg1"/>
                </a:solidFill>
                <a:latin typeface="+mn-lt"/>
              </a:rPr>
              <a:t>6</a:t>
            </a:r>
            <a:r>
              <a:rPr lang="en-US" sz="1600" baseline="30000" dirty="0">
                <a:solidFill>
                  <a:schemeClr val="bg1"/>
                </a:solidFill>
                <a:latin typeface="+mn-lt"/>
              </a:rPr>
              <a:t>th</a:t>
            </a:r>
            <a:r>
              <a:rPr lang="en-US" sz="1600" dirty="0">
                <a:solidFill>
                  <a:schemeClr val="bg1"/>
                </a:solidFill>
                <a:latin typeface="+mn-lt"/>
              </a:rPr>
              <a:t> Floor, Forum Place Harrisburg, PA 17101</a:t>
            </a:r>
          </a:p>
          <a:p>
            <a:endParaRPr lang="en-US" sz="1600" dirty="0">
              <a:solidFill>
                <a:schemeClr val="bg1"/>
              </a:solidFill>
              <a:latin typeface="+mn-lt"/>
            </a:endParaRPr>
          </a:p>
        </p:txBody>
      </p:sp>
      <p:sp>
        <p:nvSpPr>
          <p:cNvPr id="5" name="TextBox 4"/>
          <p:cNvSpPr txBox="1"/>
          <p:nvPr/>
        </p:nvSpPr>
        <p:spPr>
          <a:xfrm>
            <a:off x="1981200" y="3483168"/>
            <a:ext cx="4441752" cy="338554"/>
          </a:xfrm>
          <a:prstGeom prst="rect">
            <a:avLst/>
          </a:prstGeom>
          <a:noFill/>
        </p:spPr>
        <p:txBody>
          <a:bodyPr wrap="square" rtlCol="0">
            <a:spAutoFit/>
          </a:bodyPr>
          <a:lstStyle/>
          <a:p>
            <a:pPr algn="ctr"/>
            <a:r>
              <a:rPr lang="en-US" sz="1600" b="1" dirty="0">
                <a:solidFill>
                  <a:schemeClr val="bg1"/>
                </a:solidFill>
                <a:latin typeface="+mn-lt"/>
                <a:cs typeface="Arial" panose="020B0604020202020204" pitchFamily="34" charset="0"/>
              </a:rPr>
              <a:t>1-866-768-STAR (7827)</a:t>
            </a:r>
            <a:endParaRPr lang="en-US" dirty="0">
              <a:latin typeface="+mn-lt"/>
            </a:endParaRPr>
          </a:p>
        </p:txBody>
      </p:sp>
      <p:sp>
        <p:nvSpPr>
          <p:cNvPr id="6" name="TextBox 5"/>
          <p:cNvSpPr txBox="1"/>
          <p:nvPr/>
        </p:nvSpPr>
        <p:spPr>
          <a:xfrm>
            <a:off x="1981200" y="3857231"/>
            <a:ext cx="4441752" cy="584775"/>
          </a:xfrm>
          <a:prstGeom prst="rect">
            <a:avLst/>
          </a:prstGeom>
          <a:noFill/>
        </p:spPr>
        <p:txBody>
          <a:bodyPr wrap="square" rtlCol="0">
            <a:spAutoFit/>
          </a:bodyPr>
          <a:lstStyle/>
          <a:p>
            <a:pPr algn="ctr"/>
            <a:r>
              <a:rPr lang="en-US" sz="1600" b="1" dirty="0">
                <a:solidFill>
                  <a:schemeClr val="bg1"/>
                </a:solidFill>
                <a:latin typeface="+mn-lt"/>
              </a:rPr>
              <a:t>www.dgs.pa.gov/COSTARS</a:t>
            </a:r>
          </a:p>
          <a:p>
            <a:pPr algn="ctr"/>
            <a:r>
              <a:rPr lang="en-US" sz="1600" dirty="0">
                <a:solidFill>
                  <a:schemeClr val="bg1"/>
                </a:solidFill>
                <a:latin typeface="+mn-lt"/>
              </a:rPr>
              <a:t>Email: gs-pacostars@pa.gov  </a:t>
            </a:r>
          </a:p>
        </p:txBody>
      </p:sp>
      <p:sp>
        <p:nvSpPr>
          <p:cNvPr id="7" name="Rectangle 6"/>
          <p:cNvSpPr/>
          <p:nvPr/>
        </p:nvSpPr>
        <p:spPr>
          <a:xfrm>
            <a:off x="2193852" y="4622981"/>
            <a:ext cx="228600" cy="27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3495" y="4596520"/>
            <a:ext cx="335998" cy="343684"/>
          </a:xfrm>
          <a:prstGeom prst="rect">
            <a:avLst/>
          </a:prstGeom>
        </p:spPr>
      </p:pic>
      <p:sp>
        <p:nvSpPr>
          <p:cNvPr id="9" name="Rectangle 8"/>
          <p:cNvSpPr/>
          <p:nvPr/>
        </p:nvSpPr>
        <p:spPr>
          <a:xfrm>
            <a:off x="2182224" y="5059658"/>
            <a:ext cx="244264" cy="27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49117" y="5026208"/>
            <a:ext cx="335998" cy="326007"/>
          </a:xfrm>
          <a:prstGeom prst="rect">
            <a:avLst/>
          </a:prstGeom>
        </p:spPr>
      </p:pic>
      <p:sp>
        <p:nvSpPr>
          <p:cNvPr id="11" name="TextBox 10"/>
          <p:cNvSpPr txBox="1"/>
          <p:nvPr/>
        </p:nvSpPr>
        <p:spPr>
          <a:xfrm>
            <a:off x="2566791" y="4617066"/>
            <a:ext cx="3647428" cy="400110"/>
          </a:xfrm>
          <a:prstGeom prst="rect">
            <a:avLst/>
          </a:prstGeom>
          <a:noFill/>
        </p:spPr>
        <p:txBody>
          <a:bodyPr wrap="square" rtlCol="0">
            <a:spAutoFit/>
          </a:bodyPr>
          <a:lstStyle/>
          <a:p>
            <a:pPr lvl="0"/>
            <a:r>
              <a:rPr lang="en-US" sz="900" b="1" u="sng" dirty="0">
                <a:solidFill>
                  <a:schemeClr val="bg1"/>
                </a:solidFill>
                <a:latin typeface="+mn-lt"/>
                <a:hlinkClick r:id="rId7">
                  <a:extLst>
                    <a:ext uri="{A12FA001-AC4F-418D-AE19-62706E023703}">
                      <ahyp:hlinkClr xmlns:ahyp="http://schemas.microsoft.com/office/drawing/2018/hyperlinkcolor" val="tx"/>
                    </a:ext>
                  </a:extLst>
                </a:hlinkClick>
              </a:rPr>
              <a:t>https://www.facebook.com/PAGenServices/</a:t>
            </a:r>
            <a:endParaRPr lang="en-US" sz="900" b="1" dirty="0">
              <a:solidFill>
                <a:schemeClr val="bg1"/>
              </a:solidFill>
              <a:latin typeface="+mn-lt"/>
            </a:endParaRPr>
          </a:p>
          <a:p>
            <a:endParaRPr lang="en-US" sz="1100" b="1" dirty="0">
              <a:solidFill>
                <a:schemeClr val="bg1"/>
              </a:solidFill>
              <a:latin typeface="+mn-lt"/>
            </a:endParaRPr>
          </a:p>
        </p:txBody>
      </p:sp>
      <p:sp>
        <p:nvSpPr>
          <p:cNvPr id="12" name="TextBox 11"/>
          <p:cNvSpPr txBox="1"/>
          <p:nvPr/>
        </p:nvSpPr>
        <p:spPr>
          <a:xfrm>
            <a:off x="2561815" y="5059658"/>
            <a:ext cx="3480136" cy="230832"/>
          </a:xfrm>
          <a:prstGeom prst="rect">
            <a:avLst/>
          </a:prstGeom>
          <a:noFill/>
        </p:spPr>
        <p:txBody>
          <a:bodyPr wrap="square" rtlCol="0">
            <a:spAutoFit/>
          </a:bodyPr>
          <a:lstStyle/>
          <a:p>
            <a:pPr lvl="0"/>
            <a:r>
              <a:rPr lang="en-US" sz="900" b="1" u="sng" dirty="0">
                <a:solidFill>
                  <a:schemeClr val="bg1"/>
                </a:solidFill>
                <a:latin typeface="+mn-lt"/>
                <a:hlinkClick r:id="rId8">
                  <a:extLst>
                    <a:ext uri="{A12FA001-AC4F-418D-AE19-62706E023703}">
                      <ahyp:hlinkClr xmlns:ahyp="http://schemas.microsoft.com/office/drawing/2018/hyperlinkcolor" val="tx"/>
                    </a:ext>
                  </a:extLst>
                </a:hlinkClick>
              </a:rPr>
              <a:t>https://twitter.com/PAGenServices/</a:t>
            </a:r>
            <a:endParaRPr lang="en-US" sz="900" b="1" dirty="0">
              <a:solidFill>
                <a:schemeClr val="bg1"/>
              </a:solidFill>
              <a:latin typeface="+mn-lt"/>
            </a:endParaRPr>
          </a:p>
        </p:txBody>
      </p:sp>
      <p:sp>
        <p:nvSpPr>
          <p:cNvPr id="13" name="Rectangle 12"/>
          <p:cNvSpPr/>
          <p:nvPr/>
        </p:nvSpPr>
        <p:spPr>
          <a:xfrm>
            <a:off x="381000" y="152400"/>
            <a:ext cx="8458935" cy="830997"/>
          </a:xfrm>
          <a:prstGeom prst="rect">
            <a:avLst/>
          </a:prstGeom>
          <a:noFill/>
          <a:effectLst>
            <a:innerShdw blurRad="127000" dist="88900" dir="3120000">
              <a:schemeClr val="bg2">
                <a:lumMod val="10000"/>
                <a:alpha val="50000"/>
              </a:schemeClr>
            </a:innerShdw>
          </a:effectLst>
          <a:scene3d>
            <a:camera prst="orthographicFront"/>
            <a:lightRig rig="soft" dir="t">
              <a:rot lat="0" lon="0" rev="10800000"/>
            </a:lightRig>
          </a:scene3d>
          <a:sp3d>
            <a:bevelT/>
          </a:sp3d>
        </p:spPr>
        <p:txBody>
          <a:bodyPr wrap="square" lIns="91440" tIns="45720" rIns="91440" bIns="45720">
            <a:spAutoFit/>
            <a:sp3d>
              <a:bevelT w="27940" h="12700"/>
              <a:contourClr>
                <a:srgbClr val="DDDDDD"/>
              </a:contourClr>
            </a:sp3d>
          </a:bodyPr>
          <a:lstStyle/>
          <a:p>
            <a:r>
              <a:rPr lang="en-US" sz="4800" dirty="0">
                <a:solidFill>
                  <a:schemeClr val="bg1"/>
                </a:solidFill>
                <a:latin typeface="Garamond" panose="02020404030301010803" pitchFamily="18" charset="0"/>
                <a:cs typeface="Arial" panose="020B0604020202020204" pitchFamily="34" charset="0"/>
              </a:rPr>
              <a:t>Contact Us</a:t>
            </a:r>
          </a:p>
        </p:txBody>
      </p:sp>
      <p:pic>
        <p:nvPicPr>
          <p:cNvPr id="15" name="x_Picture 4" descr="Logo">
            <a:hlinkClick r:id="rId9"/>
            <a:extLst>
              <a:ext uri="{FF2B5EF4-FFF2-40B4-BE49-F238E27FC236}">
                <a16:creationId xmlns:a16="http://schemas.microsoft.com/office/drawing/2014/main" id="{FCB8447E-5920-485F-BDD9-62ABDB6D3696}"/>
              </a:ext>
            </a:extLst>
          </p:cNvPr>
          <p:cNvPicPr/>
          <p:nvPr/>
        </p:nvPicPr>
        <p:blipFill>
          <a:blip r:embed="rId10">
            <a:extLst>
              <a:ext uri="{28A0092B-C50C-407E-A947-70E740481C1C}">
                <a14:useLocalDpi xmlns:a14="http://schemas.microsoft.com/office/drawing/2010/main"/>
              </a:ext>
            </a:extLst>
          </a:blip>
          <a:srcRect/>
          <a:stretch>
            <a:fillRect/>
          </a:stretch>
        </p:blipFill>
        <p:spPr bwMode="auto">
          <a:xfrm>
            <a:off x="2149118" y="5473279"/>
            <a:ext cx="369106" cy="343684"/>
          </a:xfrm>
          <a:prstGeom prst="rect">
            <a:avLst/>
          </a:prstGeom>
          <a:noFill/>
          <a:ln>
            <a:noFill/>
          </a:ln>
        </p:spPr>
      </p:pic>
      <p:sp>
        <p:nvSpPr>
          <p:cNvPr id="16" name="TextBox 15">
            <a:extLst>
              <a:ext uri="{FF2B5EF4-FFF2-40B4-BE49-F238E27FC236}">
                <a16:creationId xmlns:a16="http://schemas.microsoft.com/office/drawing/2014/main" id="{AE11BCEE-8461-4F6C-8384-9D6D11AC7169}"/>
              </a:ext>
            </a:extLst>
          </p:cNvPr>
          <p:cNvSpPr txBox="1"/>
          <p:nvPr/>
        </p:nvSpPr>
        <p:spPr>
          <a:xfrm>
            <a:off x="2561815" y="5535149"/>
            <a:ext cx="3708737" cy="230832"/>
          </a:xfrm>
          <a:prstGeom prst="rect">
            <a:avLst/>
          </a:prstGeom>
          <a:noFill/>
        </p:spPr>
        <p:txBody>
          <a:bodyPr wrap="square" rtlCol="0">
            <a:spAutoFit/>
          </a:bodyPr>
          <a:lstStyle/>
          <a:p>
            <a:r>
              <a:rPr lang="en-US" sz="900" b="1" u="sng" dirty="0">
                <a:solidFill>
                  <a:schemeClr val="bg1"/>
                </a:solidFill>
                <a:latin typeface="+mn-lt"/>
                <a:hlinkClick r:id="rId11">
                  <a:extLst>
                    <a:ext uri="{A12FA001-AC4F-418D-AE19-62706E023703}">
                      <ahyp:hlinkClr xmlns:ahyp="http://schemas.microsoft.com/office/drawing/2018/hyperlinkcolor" val="tx"/>
                    </a:ext>
                  </a:extLst>
                </a:hlinkClick>
              </a:rPr>
              <a:t>https://www.linkedin.com/company/pagenservices/</a:t>
            </a:r>
            <a:endParaRPr lang="en-US" sz="900" b="1" dirty="0">
              <a:solidFill>
                <a:schemeClr val="bg1"/>
              </a:solidFill>
              <a:latin typeface="+mn-lt"/>
            </a:endParaRPr>
          </a:p>
        </p:txBody>
      </p:sp>
      <p:pic>
        <p:nvPicPr>
          <p:cNvPr id="18" name="Picture 17">
            <a:extLst>
              <a:ext uri="{FF2B5EF4-FFF2-40B4-BE49-F238E27FC236}">
                <a16:creationId xmlns:a16="http://schemas.microsoft.com/office/drawing/2014/main" id="{9262D402-D8FA-440B-A2FB-37D8BA7A968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172200" y="152400"/>
            <a:ext cx="2886431" cy="2514600"/>
          </a:xfrm>
          <a:prstGeom prst="rect">
            <a:avLst/>
          </a:prstGeom>
        </p:spPr>
      </p:pic>
    </p:spTree>
    <p:extLst>
      <p:ext uri="{BB962C8B-B14F-4D97-AF65-F5344CB8AC3E}">
        <p14:creationId xmlns:p14="http://schemas.microsoft.com/office/powerpoint/2010/main" val="701267329"/>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648" y="3501450"/>
            <a:ext cx="4441752" cy="584775"/>
          </a:xfrm>
          <a:prstGeom prst="rect">
            <a:avLst/>
          </a:prstGeom>
          <a:noFill/>
        </p:spPr>
        <p:txBody>
          <a:bodyPr wrap="square" rtlCol="0">
            <a:spAutoFit/>
          </a:bodyPr>
          <a:lstStyle/>
          <a:p>
            <a:pPr algn="ctr"/>
            <a:r>
              <a:rPr lang="en-US" sz="1600" b="1" dirty="0">
                <a:solidFill>
                  <a:schemeClr val="bg1"/>
                </a:solidFill>
                <a:latin typeface="+mn-lt"/>
              </a:rPr>
              <a:t>www.dgs.pa.gov/COSTARS</a:t>
            </a:r>
          </a:p>
          <a:p>
            <a:pPr algn="ctr"/>
            <a:r>
              <a:rPr lang="en-US" sz="1600" dirty="0">
                <a:solidFill>
                  <a:schemeClr val="bg1"/>
                </a:solidFill>
                <a:latin typeface="+mn-lt"/>
              </a:rPr>
              <a:t>Email: gs-pacostars@pa.gov  </a:t>
            </a:r>
          </a:p>
        </p:txBody>
      </p:sp>
      <p:sp>
        <p:nvSpPr>
          <p:cNvPr id="7" name="Rectangle 6"/>
          <p:cNvSpPr/>
          <p:nvPr/>
        </p:nvSpPr>
        <p:spPr>
          <a:xfrm>
            <a:off x="495300" y="4267200"/>
            <a:ext cx="228600" cy="27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672" y="4703877"/>
            <a:ext cx="244264" cy="27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68239" y="4261285"/>
            <a:ext cx="3647428" cy="400110"/>
          </a:xfrm>
          <a:prstGeom prst="rect">
            <a:avLst/>
          </a:prstGeom>
          <a:noFill/>
        </p:spPr>
        <p:txBody>
          <a:bodyPr wrap="square" rtlCol="0">
            <a:spAutoFit/>
          </a:bodyPr>
          <a:lstStyle/>
          <a:p>
            <a:pPr lvl="0"/>
            <a:r>
              <a:rPr lang="en-US" sz="900" b="1" u="sng" dirty="0">
                <a:solidFill>
                  <a:schemeClr val="bg1"/>
                </a:solidFill>
                <a:latin typeface="+mn-lt"/>
                <a:hlinkClick r:id="rId3">
                  <a:extLst>
                    <a:ext uri="{A12FA001-AC4F-418D-AE19-62706E023703}">
                      <ahyp:hlinkClr xmlns:ahyp="http://schemas.microsoft.com/office/drawing/2018/hyperlinkcolor" val="tx"/>
                    </a:ext>
                  </a:extLst>
                </a:hlinkClick>
              </a:rPr>
              <a:t>https://www.facebook.com/PAGenServices/</a:t>
            </a:r>
            <a:endParaRPr lang="en-US" sz="900" b="1" dirty="0">
              <a:solidFill>
                <a:schemeClr val="bg1"/>
              </a:solidFill>
              <a:latin typeface="+mn-lt"/>
            </a:endParaRPr>
          </a:p>
          <a:p>
            <a:endParaRPr lang="en-US" sz="1100" b="1" dirty="0">
              <a:solidFill>
                <a:schemeClr val="bg1"/>
              </a:solidFill>
              <a:latin typeface="+mn-lt"/>
            </a:endParaRPr>
          </a:p>
        </p:txBody>
      </p:sp>
      <p:sp>
        <p:nvSpPr>
          <p:cNvPr id="13" name="Rectangle 12"/>
          <p:cNvSpPr/>
          <p:nvPr/>
        </p:nvSpPr>
        <p:spPr>
          <a:xfrm>
            <a:off x="381000" y="152400"/>
            <a:ext cx="8458935" cy="830997"/>
          </a:xfrm>
          <a:prstGeom prst="rect">
            <a:avLst/>
          </a:prstGeom>
          <a:noFill/>
          <a:effectLst>
            <a:innerShdw blurRad="127000" dist="88900" dir="3120000">
              <a:schemeClr val="bg2">
                <a:lumMod val="10000"/>
                <a:alpha val="50000"/>
              </a:schemeClr>
            </a:innerShdw>
          </a:effectLst>
          <a:scene3d>
            <a:camera prst="orthographicFront"/>
            <a:lightRig rig="soft" dir="t">
              <a:rot lat="0" lon="0" rev="10800000"/>
            </a:lightRig>
          </a:scene3d>
          <a:sp3d>
            <a:bevelT/>
          </a:sp3d>
        </p:spPr>
        <p:txBody>
          <a:bodyPr wrap="square" lIns="91440" tIns="45720" rIns="91440" bIns="45720">
            <a:spAutoFit/>
            <a:sp3d>
              <a:bevelT w="27940" h="12700"/>
              <a:contourClr>
                <a:srgbClr val="DDDDDD"/>
              </a:contourClr>
            </a:sp3d>
          </a:bodyPr>
          <a:lstStyle/>
          <a:p>
            <a:r>
              <a:rPr lang="en-US" sz="4800" dirty="0">
                <a:solidFill>
                  <a:schemeClr val="bg1"/>
                </a:solidFill>
                <a:latin typeface="Garamond" panose="02020404030301010803" pitchFamily="18" charset="0"/>
                <a:cs typeface="Arial" panose="020B0604020202020204" pitchFamily="34" charset="0"/>
              </a:rPr>
              <a:t>2020 Webinar Schedule</a:t>
            </a:r>
          </a:p>
        </p:txBody>
      </p:sp>
      <p:sp>
        <p:nvSpPr>
          <p:cNvPr id="16" name="TextBox 15">
            <a:extLst>
              <a:ext uri="{FF2B5EF4-FFF2-40B4-BE49-F238E27FC236}">
                <a16:creationId xmlns:a16="http://schemas.microsoft.com/office/drawing/2014/main" id="{AE11BCEE-8461-4F6C-8384-9D6D11AC7169}"/>
              </a:ext>
            </a:extLst>
          </p:cNvPr>
          <p:cNvSpPr txBox="1"/>
          <p:nvPr/>
        </p:nvSpPr>
        <p:spPr>
          <a:xfrm>
            <a:off x="863263" y="5179368"/>
            <a:ext cx="3708737" cy="230832"/>
          </a:xfrm>
          <a:prstGeom prst="rect">
            <a:avLst/>
          </a:prstGeom>
          <a:noFill/>
        </p:spPr>
        <p:txBody>
          <a:bodyPr wrap="square" rtlCol="0">
            <a:spAutoFit/>
          </a:bodyPr>
          <a:lstStyle/>
          <a:p>
            <a:r>
              <a:rPr lang="en-US" sz="900" b="1" u="sng" dirty="0">
                <a:solidFill>
                  <a:schemeClr val="bg1"/>
                </a:solidFill>
                <a:latin typeface="+mn-lt"/>
                <a:hlinkClick r:id="rId4">
                  <a:extLst>
                    <a:ext uri="{A12FA001-AC4F-418D-AE19-62706E023703}">
                      <ahyp:hlinkClr xmlns:ahyp="http://schemas.microsoft.com/office/drawing/2018/hyperlinkcolor" val="tx"/>
                    </a:ext>
                  </a:extLst>
                </a:hlinkClick>
              </a:rPr>
              <a:t>https://www.linkedin.com/company/pagenservices/</a:t>
            </a:r>
            <a:endParaRPr lang="en-US" sz="900" b="1" dirty="0">
              <a:solidFill>
                <a:schemeClr val="bg1"/>
              </a:solidFill>
              <a:latin typeface="+mn-lt"/>
            </a:endParaRPr>
          </a:p>
        </p:txBody>
      </p:sp>
      <p:graphicFrame>
        <p:nvGraphicFramePr>
          <p:cNvPr id="20" name="Table 20">
            <a:extLst>
              <a:ext uri="{FF2B5EF4-FFF2-40B4-BE49-F238E27FC236}">
                <a16:creationId xmlns:a16="http://schemas.microsoft.com/office/drawing/2014/main" id="{78F38CAD-3B4C-4BEA-9782-2C3F60E3922B}"/>
              </a:ext>
            </a:extLst>
          </p:cNvPr>
          <p:cNvGraphicFramePr>
            <a:graphicFrameLocks noGrp="1"/>
          </p:cNvGraphicFramePr>
          <p:nvPr>
            <p:extLst>
              <p:ext uri="{D42A27DB-BD31-4B8C-83A1-F6EECF244321}">
                <p14:modId xmlns:p14="http://schemas.microsoft.com/office/powerpoint/2010/main" val="374920699"/>
              </p:ext>
            </p:extLst>
          </p:nvPr>
        </p:nvGraphicFramePr>
        <p:xfrm>
          <a:off x="152400" y="1847184"/>
          <a:ext cx="8839200" cy="3073198"/>
        </p:xfrm>
        <a:graphic>
          <a:graphicData uri="http://schemas.openxmlformats.org/drawingml/2006/table">
            <a:tbl>
              <a:tblPr firstRow="1" bandRow="1">
                <a:tableStyleId>{2A488322-F2BA-4B5B-9748-0D474271808F}</a:tableStyleId>
              </a:tblPr>
              <a:tblGrid>
                <a:gridCol w="3053543">
                  <a:extLst>
                    <a:ext uri="{9D8B030D-6E8A-4147-A177-3AD203B41FA5}">
                      <a16:colId xmlns:a16="http://schemas.microsoft.com/office/drawing/2014/main" val="4149329175"/>
                    </a:ext>
                  </a:extLst>
                </a:gridCol>
                <a:gridCol w="5785657">
                  <a:extLst>
                    <a:ext uri="{9D8B030D-6E8A-4147-A177-3AD203B41FA5}">
                      <a16:colId xmlns:a16="http://schemas.microsoft.com/office/drawing/2014/main" val="1219129957"/>
                    </a:ext>
                  </a:extLst>
                </a:gridCol>
              </a:tblGrid>
              <a:tr h="451988">
                <a:tc>
                  <a:txBody>
                    <a:bodyPr/>
                    <a:lstStyle/>
                    <a:p>
                      <a:r>
                        <a:rPr lang="en-US" dirty="0"/>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578D"/>
                    </a:solidFill>
                  </a:tcPr>
                </a:tc>
                <a:tc>
                  <a:txBody>
                    <a:bodyPr/>
                    <a:lstStyle/>
                    <a:p>
                      <a:r>
                        <a:rPr lang="en-US" dirty="0"/>
                        <a:t>Webinar</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A578D"/>
                    </a:solidFill>
                  </a:tcPr>
                </a:tc>
                <a:extLst>
                  <a:ext uri="{0D108BD9-81ED-4DB2-BD59-A6C34878D82A}">
                    <a16:rowId xmlns:a16="http://schemas.microsoft.com/office/drawing/2014/main" val="2078371907"/>
                  </a:ext>
                </a:extLst>
              </a:tr>
              <a:tr h="601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j-lt"/>
                          <a:cs typeface="Arial" panose="020B0604020202020204" pitchFamily="34" charset="0"/>
                        </a:rPr>
                        <a:t>Tuesday, July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panose="020B0604020202020204" pitchFamily="34" charset="0"/>
                        </a:rPr>
                        <a:t>911 – Get into Gear!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4947315"/>
                  </a:ext>
                </a:extLst>
              </a:tr>
              <a:tr h="603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j-lt"/>
                          <a:cs typeface="Arial" panose="020B0604020202020204" pitchFamily="34" charset="0"/>
                        </a:rPr>
                        <a:t>Tuesday, September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panose="020B0604020202020204" pitchFamily="34" charset="0"/>
                        </a:rPr>
                        <a:t>Equipped to Serve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4124145"/>
                  </a:ext>
                </a:extLst>
              </a:tr>
              <a:tr h="836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j-lt"/>
                          <a:cs typeface="Arial" panose="020B0604020202020204" pitchFamily="34" charset="0"/>
                        </a:rPr>
                        <a:t>Tuesday, October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panose="020B0604020202020204" pitchFamily="34" charset="0"/>
                        </a:rPr>
                        <a:t>Purchasing and Fleet Card Programs: Forge Ahead with Discounts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2466973"/>
                  </a:ext>
                </a:extLst>
              </a:tr>
              <a:tr h="458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j-lt"/>
                          <a:cs typeface="Arial" panose="020B0604020202020204" pitchFamily="34" charset="0"/>
                        </a:rPr>
                        <a:t>Wednesday, November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panose="020B0604020202020204" pitchFamily="34" charset="0"/>
                        </a:rPr>
                        <a:t>COSTARS Your Procurement 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085142"/>
                  </a:ext>
                </a:extLst>
              </a:tr>
            </a:tbl>
          </a:graphicData>
        </a:graphic>
      </p:graphicFrame>
    </p:spTree>
    <p:extLst>
      <p:ext uri="{BB962C8B-B14F-4D97-AF65-F5344CB8AC3E}">
        <p14:creationId xmlns:p14="http://schemas.microsoft.com/office/powerpoint/2010/main" val="127337765"/>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52407"/>
            <a:ext cx="7705725" cy="830997"/>
          </a:xfrm>
          <a:prstGeom prst="rect">
            <a:avLst/>
          </a:prstGeom>
          <a:noFill/>
        </p:spPr>
        <p:txBody>
          <a:bodyPr>
            <a:spAutoFit/>
          </a:bodyPr>
          <a:lstStyle/>
          <a:p>
            <a:pPr>
              <a:defRPr/>
            </a:pPr>
            <a:r>
              <a:rPr lang="en-US" sz="4800" dirty="0">
                <a:solidFill>
                  <a:schemeClr val="bg1"/>
                </a:solidFill>
                <a:latin typeface="Garamond" panose="02020404030301010803" pitchFamily="18" charset="0"/>
                <a:ea typeface="+mj-ea"/>
                <a:cs typeface="+mj-cs"/>
              </a:rPr>
              <a:t>The COSTARS Program</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8526" y="1371601"/>
            <a:ext cx="8813074" cy="4743451"/>
          </a:xfrm>
          <a:prstGeom prst="rect">
            <a:avLst/>
          </a:prstGeom>
        </p:spPr>
      </p:pic>
      <p:sp>
        <p:nvSpPr>
          <p:cNvPr id="9" name="Rectangle 8"/>
          <p:cNvSpPr/>
          <p:nvPr/>
        </p:nvSpPr>
        <p:spPr>
          <a:xfrm>
            <a:off x="178526" y="2339876"/>
            <a:ext cx="8813074" cy="2308324"/>
          </a:xfrm>
          <a:prstGeom prst="rect">
            <a:avLst/>
          </a:prstGeom>
          <a:noFill/>
        </p:spPr>
        <p:txBody>
          <a:bodyPr wrap="square">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defRPr/>
            </a:pPr>
            <a:r>
              <a:rPr lang="en-US" sz="7200" b="1" dirty="0">
                <a:ln w="11430"/>
                <a:solidFill>
                  <a:schemeClr val="bg1"/>
                </a:solidFill>
                <a:latin typeface="Garamond" panose="02020404030301010803" pitchFamily="18" charset="0"/>
              </a:rPr>
              <a:t>Simplifying Local Procurement</a:t>
            </a:r>
          </a:p>
        </p:txBody>
      </p:sp>
    </p:spTree>
    <p:extLst>
      <p:ext uri="{BB962C8B-B14F-4D97-AF65-F5344CB8AC3E}">
        <p14:creationId xmlns:p14="http://schemas.microsoft.com/office/powerpoint/2010/main" val="166468942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COSTARS Background </a:t>
            </a:r>
          </a:p>
        </p:txBody>
      </p:sp>
      <p:graphicFrame>
        <p:nvGraphicFramePr>
          <p:cNvPr id="5" name="Diagram 4"/>
          <p:cNvGraphicFramePr/>
          <p:nvPr>
            <p:extLst>
              <p:ext uri="{D42A27DB-BD31-4B8C-83A1-F6EECF244321}">
                <p14:modId xmlns:p14="http://schemas.microsoft.com/office/powerpoint/2010/main" val="4007684497"/>
              </p:ext>
            </p:extLst>
          </p:nvPr>
        </p:nvGraphicFramePr>
        <p:xfrm>
          <a:off x="228600" y="1447800"/>
          <a:ext cx="8686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700336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a:t>PA Procurement Law</a:t>
            </a:r>
          </a:p>
        </p:txBody>
      </p:sp>
      <p:sp>
        <p:nvSpPr>
          <p:cNvPr id="2" name="TextBox 1"/>
          <p:cNvSpPr txBox="1"/>
          <p:nvPr/>
        </p:nvSpPr>
        <p:spPr>
          <a:xfrm>
            <a:off x="431800" y="957099"/>
            <a:ext cx="4038600" cy="430887"/>
          </a:xfrm>
          <a:prstGeom prst="rect">
            <a:avLst/>
          </a:prstGeom>
          <a:noFill/>
        </p:spPr>
        <p:txBody>
          <a:bodyPr>
            <a:spAutoFit/>
          </a:bodyPr>
          <a:lstStyle/>
          <a:p>
            <a:pPr>
              <a:defRPr/>
            </a:pPr>
            <a:r>
              <a:rPr lang="en-US" sz="2200" b="1" dirty="0">
                <a:latin typeface="+mj-lt"/>
                <a:cs typeface="+mn-cs"/>
              </a:rPr>
              <a:t>Contracts</a:t>
            </a:r>
          </a:p>
        </p:txBody>
      </p:sp>
      <p:graphicFrame>
        <p:nvGraphicFramePr>
          <p:cNvPr id="3" name="Diagram 2"/>
          <p:cNvGraphicFramePr/>
          <p:nvPr>
            <p:extLst>
              <p:ext uri="{D42A27DB-BD31-4B8C-83A1-F6EECF244321}">
                <p14:modId xmlns:p14="http://schemas.microsoft.com/office/powerpoint/2010/main" val="3472941921"/>
              </p:ext>
            </p:extLst>
          </p:nvPr>
        </p:nvGraphicFramePr>
        <p:xfrm>
          <a:off x="442127" y="1676400"/>
          <a:ext cx="8458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442127" y="1530459"/>
            <a:ext cx="8305800" cy="907941"/>
          </a:xfrm>
          <a:prstGeom prst="roundRect">
            <a:avLst/>
          </a:prstGeom>
          <a:gradFill>
            <a:gsLst>
              <a:gs pos="5000">
                <a:schemeClr val="bg2">
                  <a:lumMod val="20000"/>
                  <a:lumOff val="80000"/>
                </a:schemeClr>
              </a:gs>
              <a:gs pos="88000">
                <a:srgbClr val="CADEF6"/>
              </a:gs>
            </a:gsLst>
            <a:lin ang="5400000" scaled="0"/>
          </a:gradFill>
          <a:ln w="12700">
            <a:solidFill>
              <a:srgbClr val="010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defRPr/>
            </a:pPr>
            <a:r>
              <a:rPr lang="en-US" dirty="0">
                <a:solidFill>
                  <a:schemeClr val="tx1"/>
                </a:solidFill>
                <a:ea typeface="Verdana" panose="020B0604030504040204" pitchFamily="34" charset="0"/>
                <a:cs typeface="Arial" panose="020B0604020202020204" pitchFamily="34" charset="0"/>
              </a:rPr>
              <a:t>By purchasing through the COSTARS Program, </a:t>
            </a:r>
          </a:p>
          <a:p>
            <a:pPr algn="ctr">
              <a:spcAft>
                <a:spcPts val="0"/>
              </a:spcAft>
              <a:defRPr/>
            </a:pPr>
            <a:r>
              <a:rPr lang="en-US" dirty="0">
                <a:solidFill>
                  <a:schemeClr val="tx1"/>
                </a:solidFill>
                <a:ea typeface="Verdana" panose="020B0604030504040204" pitchFamily="34" charset="0"/>
                <a:cs typeface="Arial" panose="020B0604020202020204" pitchFamily="34" charset="0"/>
              </a:rPr>
              <a:t>COSTARS members meet the procurement requirements of </a:t>
            </a:r>
          </a:p>
          <a:p>
            <a:pPr algn="ctr">
              <a:spcAft>
                <a:spcPts val="0"/>
              </a:spcAft>
              <a:defRPr/>
            </a:pPr>
            <a:r>
              <a:rPr lang="en-US" dirty="0">
                <a:solidFill>
                  <a:schemeClr val="tx1"/>
                </a:solidFill>
                <a:ea typeface="Verdana" panose="020B0604030504040204" pitchFamily="34" charset="0"/>
                <a:cs typeface="Arial" panose="020B0604020202020204" pitchFamily="34" charset="0"/>
              </a:rPr>
              <a:t>Chapter 19 of the Procurement Code.</a:t>
            </a:r>
            <a:endParaRPr lang="en-US"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0D317398-B1F2-411C-8500-9A0A93AA5677}"/>
              </a:ext>
            </a:extLst>
          </p:cNvPr>
          <p:cNvSpPr txBox="1"/>
          <p:nvPr/>
        </p:nvSpPr>
        <p:spPr>
          <a:xfrm>
            <a:off x="243673" y="5306993"/>
            <a:ext cx="8759649" cy="707886"/>
          </a:xfrm>
          <a:prstGeom prst="rect">
            <a:avLst/>
          </a:prstGeom>
          <a:noFill/>
        </p:spPr>
        <p:txBody>
          <a:bodyPr wrap="square" rtlCol="0">
            <a:spAutoFit/>
          </a:bodyPr>
          <a:lstStyle/>
          <a:p>
            <a:pPr algn="ctr"/>
            <a:r>
              <a:rPr lang="en-US" sz="2000" dirty="0"/>
              <a:t>Unless using COSTARS or other </a:t>
            </a:r>
          </a:p>
          <a:p>
            <a:pPr algn="ctr"/>
            <a:r>
              <a:rPr lang="en-US" sz="2000" dirty="0"/>
              <a:t>acceptable cooperative purchasing program. </a:t>
            </a:r>
          </a:p>
        </p:txBody>
      </p:sp>
      <p:sp>
        <p:nvSpPr>
          <p:cNvPr id="6" name="TextBox 5">
            <a:extLst>
              <a:ext uri="{FF2B5EF4-FFF2-40B4-BE49-F238E27FC236}">
                <a16:creationId xmlns:a16="http://schemas.microsoft.com/office/drawing/2014/main" id="{0948FF2F-49AE-4938-95C4-FECC4D0856BD}"/>
              </a:ext>
            </a:extLst>
          </p:cNvPr>
          <p:cNvSpPr txBox="1"/>
          <p:nvPr/>
        </p:nvSpPr>
        <p:spPr>
          <a:xfrm>
            <a:off x="6096000" y="4038600"/>
            <a:ext cx="2651927" cy="1200329"/>
          </a:xfrm>
          <a:prstGeom prst="rect">
            <a:avLst/>
          </a:prstGeom>
          <a:noFill/>
        </p:spPr>
        <p:txBody>
          <a:bodyPr wrap="square" rtlCol="0">
            <a:spAutoFit/>
          </a:bodyPr>
          <a:lstStyle/>
          <a:p>
            <a:pPr algn="ctr"/>
            <a:r>
              <a:rPr lang="en-US" dirty="0">
                <a:ea typeface="Verdana" panose="020B0604030504040204" pitchFamily="34" charset="0"/>
                <a:cs typeface="Arial" panose="020B0604020202020204" pitchFamily="34" charset="0"/>
              </a:rPr>
              <a:t>Advertise twice and formal competitive bidding required.</a:t>
            </a:r>
          </a:p>
          <a:p>
            <a:endParaRPr lang="en-US" dirty="0"/>
          </a:p>
        </p:txBody>
      </p:sp>
      <p:sp>
        <p:nvSpPr>
          <p:cNvPr id="7" name="TextBox 6">
            <a:extLst>
              <a:ext uri="{FF2B5EF4-FFF2-40B4-BE49-F238E27FC236}">
                <a16:creationId xmlns:a16="http://schemas.microsoft.com/office/drawing/2014/main" id="{95484AB6-8654-49FF-A40F-2F84A3D0031D}"/>
              </a:ext>
            </a:extLst>
          </p:cNvPr>
          <p:cNvSpPr txBox="1"/>
          <p:nvPr/>
        </p:nvSpPr>
        <p:spPr>
          <a:xfrm>
            <a:off x="3356568" y="4064313"/>
            <a:ext cx="2362200" cy="923330"/>
          </a:xfrm>
          <a:prstGeom prst="rect">
            <a:avLst/>
          </a:prstGeom>
          <a:noFill/>
        </p:spPr>
        <p:txBody>
          <a:bodyPr wrap="square" rtlCol="0">
            <a:spAutoFit/>
          </a:bodyPr>
          <a:lstStyle/>
          <a:p>
            <a:pPr lvl="0" algn="ctr"/>
            <a:r>
              <a:rPr lang="en-US" dirty="0">
                <a:ea typeface="Verdana" panose="020B0604030504040204" pitchFamily="34" charset="0"/>
                <a:cs typeface="Arial" panose="020B0604020202020204" pitchFamily="34" charset="0"/>
              </a:rPr>
              <a:t>Three informal price quotes required with award to the lowest.</a:t>
            </a:r>
            <a:endParaRPr lang="en-US" dirty="0"/>
          </a:p>
        </p:txBody>
      </p:sp>
      <p:sp>
        <p:nvSpPr>
          <p:cNvPr id="8" name="TextBox 7">
            <a:extLst>
              <a:ext uri="{FF2B5EF4-FFF2-40B4-BE49-F238E27FC236}">
                <a16:creationId xmlns:a16="http://schemas.microsoft.com/office/drawing/2014/main" id="{670D28B3-8FD8-4254-9F81-2F70595A1BDD}"/>
              </a:ext>
            </a:extLst>
          </p:cNvPr>
          <p:cNvSpPr txBox="1"/>
          <p:nvPr/>
        </p:nvSpPr>
        <p:spPr>
          <a:xfrm>
            <a:off x="525863" y="4038600"/>
            <a:ext cx="2453474" cy="1200329"/>
          </a:xfrm>
          <a:prstGeom prst="rect">
            <a:avLst/>
          </a:prstGeom>
          <a:noFill/>
        </p:spPr>
        <p:txBody>
          <a:bodyPr wrap="square" rtlCol="0">
            <a:spAutoFit/>
          </a:bodyPr>
          <a:lstStyle/>
          <a:p>
            <a:pPr algn="ctr"/>
            <a:r>
              <a:rPr lang="en-US" dirty="0">
                <a:ea typeface="Verdana" panose="020B0604030504040204" pitchFamily="34" charset="0"/>
                <a:cs typeface="Arial" panose="020B0604020202020204" pitchFamily="34" charset="0"/>
              </a:rPr>
              <a:t>No advertising, competitive bidding or price quotes required.</a:t>
            </a:r>
            <a:endParaRPr lang="en-US" dirty="0"/>
          </a:p>
          <a:p>
            <a:endParaRPr lang="en-US" dirty="0"/>
          </a:p>
        </p:txBody>
      </p:sp>
    </p:spTree>
    <p:extLst>
      <p:ext uri="{BB962C8B-B14F-4D97-AF65-F5344CB8AC3E}">
        <p14:creationId xmlns:p14="http://schemas.microsoft.com/office/powerpoint/2010/main" val="365896205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228600"/>
            <a:ext cx="8382000" cy="609600"/>
          </a:xfrm>
        </p:spPr>
        <p:txBody>
          <a:bodyPr/>
          <a:lstStyle/>
          <a:p>
            <a:r>
              <a:rPr lang="en-US" altLang="en-US" sz="4200" dirty="0">
                <a:latin typeface="Garamond" panose="02020404030301010803" pitchFamily="18" charset="0"/>
              </a:rPr>
              <a:t>COSTARS Member Savings</a:t>
            </a:r>
          </a:p>
        </p:txBody>
      </p:sp>
      <p:graphicFrame>
        <p:nvGraphicFramePr>
          <p:cNvPr id="3" name="Diagram 2">
            <a:extLst>
              <a:ext uri="{FF2B5EF4-FFF2-40B4-BE49-F238E27FC236}">
                <a16:creationId xmlns:a16="http://schemas.microsoft.com/office/drawing/2014/main" id="{F8F0160A-0424-400D-86B9-FD446DFFC2A7}"/>
              </a:ext>
            </a:extLst>
          </p:cNvPr>
          <p:cNvGraphicFramePr/>
          <p:nvPr/>
        </p:nvGraphicFramePr>
        <p:xfrm>
          <a:off x="304800" y="190499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Graphic 6" descr="Piggy Bank">
            <a:extLst>
              <a:ext uri="{FF2B5EF4-FFF2-40B4-BE49-F238E27FC236}">
                <a16:creationId xmlns:a16="http://schemas.microsoft.com/office/drawing/2014/main" id="{0F7F00EF-4748-4F8F-B6F9-CED536BEC12C}"/>
              </a:ext>
            </a:extLst>
          </p:cNvPr>
          <p:cNvSpPr/>
          <p:nvPr/>
        </p:nvSpPr>
        <p:spPr>
          <a:xfrm>
            <a:off x="6629400" y="3130550"/>
            <a:ext cx="2209800" cy="1612900"/>
          </a:xfrm>
          <a:custGeom>
            <a:avLst/>
            <a:gdLst>
              <a:gd name="connsiteX0" fmla="*/ 723900 w 809715"/>
              <a:gd name="connsiteY0" fmla="*/ 305813 h 602993"/>
              <a:gd name="connsiteX1" fmla="*/ 712470 w 809715"/>
              <a:gd name="connsiteY1" fmla="*/ 300098 h 602993"/>
              <a:gd name="connsiteX2" fmla="*/ 704850 w 809715"/>
              <a:gd name="connsiteY2" fmla="*/ 278191 h 602993"/>
              <a:gd name="connsiteX3" fmla="*/ 721043 w 809715"/>
              <a:gd name="connsiteY3" fmla="*/ 250568 h 602993"/>
              <a:gd name="connsiteX4" fmla="*/ 721995 w 809715"/>
              <a:gd name="connsiteY4" fmla="*/ 249616 h 602993"/>
              <a:gd name="connsiteX5" fmla="*/ 742950 w 809715"/>
              <a:gd name="connsiteY5" fmla="*/ 277238 h 602993"/>
              <a:gd name="connsiteX6" fmla="*/ 723900 w 809715"/>
              <a:gd name="connsiteY6" fmla="*/ 305813 h 602993"/>
              <a:gd name="connsiteX7" fmla="*/ 464820 w 809715"/>
              <a:gd name="connsiteY7" fmla="*/ 118171 h 602993"/>
              <a:gd name="connsiteX8" fmla="*/ 447675 w 809715"/>
              <a:gd name="connsiteY8" fmla="*/ 129601 h 602993"/>
              <a:gd name="connsiteX9" fmla="*/ 440055 w 809715"/>
              <a:gd name="connsiteY9" fmla="*/ 127696 h 602993"/>
              <a:gd name="connsiteX10" fmla="*/ 344805 w 809715"/>
              <a:gd name="connsiteY10" fmla="*/ 105788 h 602993"/>
              <a:gd name="connsiteX11" fmla="*/ 290513 w 809715"/>
              <a:gd name="connsiteY11" fmla="*/ 113408 h 602993"/>
              <a:gd name="connsiteX12" fmla="*/ 266700 w 809715"/>
              <a:gd name="connsiteY12" fmla="*/ 100073 h 602993"/>
              <a:gd name="connsiteX13" fmla="*/ 280035 w 809715"/>
              <a:gd name="connsiteY13" fmla="*/ 76261 h 602993"/>
              <a:gd name="connsiteX14" fmla="*/ 343853 w 809715"/>
              <a:gd name="connsiteY14" fmla="*/ 67688 h 602993"/>
              <a:gd name="connsiteX15" fmla="*/ 454343 w 809715"/>
              <a:gd name="connsiteY15" fmla="*/ 92453 h 602993"/>
              <a:gd name="connsiteX16" fmla="*/ 464820 w 809715"/>
              <a:gd name="connsiteY16" fmla="*/ 118171 h 602993"/>
              <a:gd name="connsiteX17" fmla="*/ 793433 w 809715"/>
              <a:gd name="connsiteY17" fmla="*/ 191513 h 602993"/>
              <a:gd name="connsiteX18" fmla="*/ 716280 w 809715"/>
              <a:gd name="connsiteY18" fmla="*/ 207706 h 602993"/>
              <a:gd name="connsiteX19" fmla="*/ 630555 w 809715"/>
              <a:gd name="connsiteY19" fmla="*/ 213421 h 602993"/>
              <a:gd name="connsiteX20" fmla="*/ 342900 w 809715"/>
              <a:gd name="connsiteY20" fmla="*/ 29588 h 602993"/>
              <a:gd name="connsiteX21" fmla="*/ 223838 w 809715"/>
              <a:gd name="connsiteY21" fmla="*/ 56258 h 602993"/>
              <a:gd name="connsiteX22" fmla="*/ 106680 w 809715"/>
              <a:gd name="connsiteY22" fmla="*/ 1013 h 602993"/>
              <a:gd name="connsiteX23" fmla="*/ 93345 w 809715"/>
              <a:gd name="connsiteY23" fmla="*/ 12443 h 602993"/>
              <a:gd name="connsiteX24" fmla="*/ 131445 w 809715"/>
              <a:gd name="connsiteY24" fmla="*/ 120076 h 602993"/>
              <a:gd name="connsiteX25" fmla="*/ 76200 w 809715"/>
              <a:gd name="connsiteY25" fmla="*/ 201991 h 602993"/>
              <a:gd name="connsiteX26" fmla="*/ 62865 w 809715"/>
              <a:gd name="connsiteY26" fmla="*/ 213421 h 602993"/>
              <a:gd name="connsiteX27" fmla="*/ 28575 w 809715"/>
              <a:gd name="connsiteY27" fmla="*/ 221993 h 602993"/>
              <a:gd name="connsiteX28" fmla="*/ 0 w 809715"/>
              <a:gd name="connsiteY28" fmla="*/ 259141 h 602993"/>
              <a:gd name="connsiteX29" fmla="*/ 0 w 809715"/>
              <a:gd name="connsiteY29" fmla="*/ 333436 h 602993"/>
              <a:gd name="connsiteX30" fmla="*/ 28575 w 809715"/>
              <a:gd name="connsiteY30" fmla="*/ 370583 h 602993"/>
              <a:gd name="connsiteX31" fmla="*/ 63818 w 809715"/>
              <a:gd name="connsiteY31" fmla="*/ 379156 h 602993"/>
              <a:gd name="connsiteX32" fmla="*/ 77153 w 809715"/>
              <a:gd name="connsiteY32" fmla="*/ 390586 h 602993"/>
              <a:gd name="connsiteX33" fmla="*/ 148590 w 809715"/>
              <a:gd name="connsiteY33" fmla="*/ 488693 h 602993"/>
              <a:gd name="connsiteX34" fmla="*/ 155258 w 809715"/>
              <a:gd name="connsiteY34" fmla="*/ 500123 h 602993"/>
              <a:gd name="connsiteX35" fmla="*/ 169545 w 809715"/>
              <a:gd name="connsiteY35" fmla="*/ 586801 h 602993"/>
              <a:gd name="connsiteX36" fmla="*/ 188595 w 809715"/>
              <a:gd name="connsiteY36" fmla="*/ 602993 h 602993"/>
              <a:gd name="connsiteX37" fmla="*/ 251460 w 809715"/>
              <a:gd name="connsiteY37" fmla="*/ 602993 h 602993"/>
              <a:gd name="connsiteX38" fmla="*/ 270510 w 809715"/>
              <a:gd name="connsiteY38" fmla="*/ 586801 h 602993"/>
              <a:gd name="connsiteX39" fmla="*/ 275273 w 809715"/>
              <a:gd name="connsiteY39" fmla="*/ 556321 h 602993"/>
              <a:gd name="connsiteX40" fmla="*/ 343853 w 809715"/>
              <a:gd name="connsiteY40" fmla="*/ 564893 h 602993"/>
              <a:gd name="connsiteX41" fmla="*/ 421005 w 809715"/>
              <a:gd name="connsiteY41" fmla="*/ 554416 h 602993"/>
              <a:gd name="connsiteX42" fmla="*/ 426720 w 809715"/>
              <a:gd name="connsiteY42" fmla="*/ 586801 h 602993"/>
              <a:gd name="connsiteX43" fmla="*/ 445770 w 809715"/>
              <a:gd name="connsiteY43" fmla="*/ 602993 h 602993"/>
              <a:gd name="connsiteX44" fmla="*/ 508635 w 809715"/>
              <a:gd name="connsiteY44" fmla="*/ 602993 h 602993"/>
              <a:gd name="connsiteX45" fmla="*/ 527685 w 809715"/>
              <a:gd name="connsiteY45" fmla="*/ 586801 h 602993"/>
              <a:gd name="connsiteX46" fmla="*/ 541973 w 809715"/>
              <a:gd name="connsiteY46" fmla="*/ 500123 h 602993"/>
              <a:gd name="connsiteX47" fmla="*/ 548640 w 809715"/>
              <a:gd name="connsiteY47" fmla="*/ 488693 h 602993"/>
              <a:gd name="connsiteX48" fmla="*/ 647700 w 809715"/>
              <a:gd name="connsiteY48" fmla="*/ 296288 h 602993"/>
              <a:gd name="connsiteX49" fmla="*/ 641985 w 809715"/>
              <a:gd name="connsiteY49" fmla="*/ 249616 h 602993"/>
              <a:gd name="connsiteX50" fmla="*/ 677228 w 809715"/>
              <a:gd name="connsiteY50" fmla="*/ 242948 h 602993"/>
              <a:gd name="connsiteX51" fmla="*/ 666750 w 809715"/>
              <a:gd name="connsiteY51" fmla="*/ 277238 h 602993"/>
              <a:gd name="connsiteX52" fmla="*/ 685800 w 809715"/>
              <a:gd name="connsiteY52" fmla="*/ 327721 h 602993"/>
              <a:gd name="connsiteX53" fmla="*/ 723900 w 809715"/>
              <a:gd name="connsiteY53" fmla="*/ 344866 h 602993"/>
              <a:gd name="connsiteX54" fmla="*/ 781050 w 809715"/>
              <a:gd name="connsiteY54" fmla="*/ 278191 h 602993"/>
              <a:gd name="connsiteX55" fmla="*/ 761048 w 809715"/>
              <a:gd name="connsiteY55" fmla="*/ 231518 h 602993"/>
              <a:gd name="connsiteX56" fmla="*/ 787718 w 809715"/>
              <a:gd name="connsiteY56" fmla="*/ 229613 h 602993"/>
              <a:gd name="connsiteX57" fmla="*/ 809625 w 809715"/>
              <a:gd name="connsiteY57" fmla="*/ 213421 h 602993"/>
              <a:gd name="connsiteX58" fmla="*/ 793433 w 809715"/>
              <a:gd name="connsiteY58" fmla="*/ 191513 h 60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09715" h="602993">
                <a:moveTo>
                  <a:pt x="723900" y="305813"/>
                </a:moveTo>
                <a:cubicBezTo>
                  <a:pt x="719138" y="305813"/>
                  <a:pt x="715328" y="302956"/>
                  <a:pt x="712470" y="300098"/>
                </a:cubicBezTo>
                <a:cubicBezTo>
                  <a:pt x="707708" y="295336"/>
                  <a:pt x="704850" y="286763"/>
                  <a:pt x="704850" y="278191"/>
                </a:cubicBezTo>
                <a:cubicBezTo>
                  <a:pt x="704850" y="265808"/>
                  <a:pt x="713423" y="256283"/>
                  <a:pt x="721043" y="250568"/>
                </a:cubicBezTo>
                <a:lnTo>
                  <a:pt x="721995" y="249616"/>
                </a:lnTo>
                <a:cubicBezTo>
                  <a:pt x="740093" y="259141"/>
                  <a:pt x="742950" y="268666"/>
                  <a:pt x="742950" y="277238"/>
                </a:cubicBezTo>
                <a:cubicBezTo>
                  <a:pt x="742950" y="292478"/>
                  <a:pt x="734378" y="305813"/>
                  <a:pt x="723900" y="305813"/>
                </a:cubicBezTo>
                <a:close/>
                <a:moveTo>
                  <a:pt x="464820" y="118171"/>
                </a:moveTo>
                <a:cubicBezTo>
                  <a:pt x="461963" y="124838"/>
                  <a:pt x="454343" y="129601"/>
                  <a:pt x="447675" y="129601"/>
                </a:cubicBezTo>
                <a:cubicBezTo>
                  <a:pt x="444818" y="129601"/>
                  <a:pt x="441960" y="128648"/>
                  <a:pt x="440055" y="127696"/>
                </a:cubicBezTo>
                <a:cubicBezTo>
                  <a:pt x="409575" y="113408"/>
                  <a:pt x="376238" y="105788"/>
                  <a:pt x="344805" y="105788"/>
                </a:cubicBezTo>
                <a:cubicBezTo>
                  <a:pt x="326708" y="105788"/>
                  <a:pt x="308610" y="108646"/>
                  <a:pt x="290513" y="113408"/>
                </a:cubicBezTo>
                <a:cubicBezTo>
                  <a:pt x="280035" y="116266"/>
                  <a:pt x="269558" y="110551"/>
                  <a:pt x="266700" y="100073"/>
                </a:cubicBezTo>
                <a:cubicBezTo>
                  <a:pt x="263843" y="89596"/>
                  <a:pt x="269558" y="79118"/>
                  <a:pt x="280035" y="76261"/>
                </a:cubicBezTo>
                <a:cubicBezTo>
                  <a:pt x="300990" y="70546"/>
                  <a:pt x="322898" y="67688"/>
                  <a:pt x="343853" y="67688"/>
                </a:cubicBezTo>
                <a:cubicBezTo>
                  <a:pt x="380048" y="67688"/>
                  <a:pt x="419100" y="76261"/>
                  <a:pt x="454343" y="92453"/>
                </a:cubicBezTo>
                <a:cubicBezTo>
                  <a:pt x="464820" y="97216"/>
                  <a:pt x="469583" y="108646"/>
                  <a:pt x="464820" y="118171"/>
                </a:cubicBezTo>
                <a:close/>
                <a:moveTo>
                  <a:pt x="793433" y="191513"/>
                </a:moveTo>
                <a:cubicBezTo>
                  <a:pt x="769620" y="187703"/>
                  <a:pt x="740093" y="194371"/>
                  <a:pt x="716280" y="207706"/>
                </a:cubicBezTo>
                <a:cubicBezTo>
                  <a:pt x="694373" y="202943"/>
                  <a:pt x="661035" y="202943"/>
                  <a:pt x="630555" y="213421"/>
                </a:cubicBezTo>
                <a:cubicBezTo>
                  <a:pt x="585788" y="106741"/>
                  <a:pt x="461010" y="29588"/>
                  <a:pt x="342900" y="29588"/>
                </a:cubicBezTo>
                <a:cubicBezTo>
                  <a:pt x="301943" y="29588"/>
                  <a:pt x="260985" y="39113"/>
                  <a:pt x="223838" y="56258"/>
                </a:cubicBezTo>
                <a:lnTo>
                  <a:pt x="106680" y="1013"/>
                </a:lnTo>
                <a:cubicBezTo>
                  <a:pt x="99060" y="-2797"/>
                  <a:pt x="90488" y="4823"/>
                  <a:pt x="93345" y="12443"/>
                </a:cubicBezTo>
                <a:lnTo>
                  <a:pt x="131445" y="120076"/>
                </a:lnTo>
                <a:cubicBezTo>
                  <a:pt x="108585" y="143888"/>
                  <a:pt x="89535" y="171511"/>
                  <a:pt x="76200" y="201991"/>
                </a:cubicBezTo>
                <a:cubicBezTo>
                  <a:pt x="74295" y="207706"/>
                  <a:pt x="69533" y="211516"/>
                  <a:pt x="62865" y="213421"/>
                </a:cubicBezTo>
                <a:lnTo>
                  <a:pt x="28575" y="221993"/>
                </a:lnTo>
                <a:cubicBezTo>
                  <a:pt x="11430" y="225803"/>
                  <a:pt x="0" y="241043"/>
                  <a:pt x="0" y="259141"/>
                </a:cubicBezTo>
                <a:lnTo>
                  <a:pt x="0" y="333436"/>
                </a:lnTo>
                <a:cubicBezTo>
                  <a:pt x="0" y="350581"/>
                  <a:pt x="11430" y="365821"/>
                  <a:pt x="28575" y="370583"/>
                </a:cubicBezTo>
                <a:lnTo>
                  <a:pt x="63818" y="379156"/>
                </a:lnTo>
                <a:cubicBezTo>
                  <a:pt x="69533" y="381061"/>
                  <a:pt x="74295" y="384871"/>
                  <a:pt x="77153" y="390586"/>
                </a:cubicBezTo>
                <a:cubicBezTo>
                  <a:pt x="93345" y="427733"/>
                  <a:pt x="118110" y="461071"/>
                  <a:pt x="148590" y="488693"/>
                </a:cubicBezTo>
                <a:cubicBezTo>
                  <a:pt x="151448" y="491551"/>
                  <a:pt x="154305" y="495361"/>
                  <a:pt x="155258" y="500123"/>
                </a:cubicBezTo>
                <a:lnTo>
                  <a:pt x="169545" y="586801"/>
                </a:lnTo>
                <a:cubicBezTo>
                  <a:pt x="171450" y="596326"/>
                  <a:pt x="179070" y="602993"/>
                  <a:pt x="188595" y="602993"/>
                </a:cubicBezTo>
                <a:lnTo>
                  <a:pt x="251460" y="602993"/>
                </a:lnTo>
                <a:cubicBezTo>
                  <a:pt x="260985" y="602993"/>
                  <a:pt x="268605" y="596326"/>
                  <a:pt x="270510" y="586801"/>
                </a:cubicBezTo>
                <a:lnTo>
                  <a:pt x="275273" y="556321"/>
                </a:lnTo>
                <a:cubicBezTo>
                  <a:pt x="297180" y="562036"/>
                  <a:pt x="320040" y="564893"/>
                  <a:pt x="343853" y="564893"/>
                </a:cubicBezTo>
                <a:cubicBezTo>
                  <a:pt x="369570" y="564893"/>
                  <a:pt x="396240" y="561083"/>
                  <a:pt x="421005" y="554416"/>
                </a:cubicBezTo>
                <a:lnTo>
                  <a:pt x="426720" y="586801"/>
                </a:lnTo>
                <a:cubicBezTo>
                  <a:pt x="428625" y="596326"/>
                  <a:pt x="436245" y="602993"/>
                  <a:pt x="445770" y="602993"/>
                </a:cubicBezTo>
                <a:lnTo>
                  <a:pt x="508635" y="602993"/>
                </a:lnTo>
                <a:cubicBezTo>
                  <a:pt x="518160" y="602993"/>
                  <a:pt x="525780" y="596326"/>
                  <a:pt x="527685" y="586801"/>
                </a:cubicBezTo>
                <a:lnTo>
                  <a:pt x="541973" y="500123"/>
                </a:lnTo>
                <a:cubicBezTo>
                  <a:pt x="542925" y="495361"/>
                  <a:pt x="544830" y="491551"/>
                  <a:pt x="548640" y="488693"/>
                </a:cubicBezTo>
                <a:cubicBezTo>
                  <a:pt x="606743" y="438211"/>
                  <a:pt x="647700" y="371536"/>
                  <a:pt x="647700" y="296288"/>
                </a:cubicBezTo>
                <a:cubicBezTo>
                  <a:pt x="647700" y="280096"/>
                  <a:pt x="645795" y="264856"/>
                  <a:pt x="641985" y="249616"/>
                </a:cubicBezTo>
                <a:cubicBezTo>
                  <a:pt x="653415" y="245806"/>
                  <a:pt x="665798" y="242948"/>
                  <a:pt x="677228" y="242948"/>
                </a:cubicBezTo>
                <a:cubicBezTo>
                  <a:pt x="670560" y="253426"/>
                  <a:pt x="666750" y="264856"/>
                  <a:pt x="666750" y="277238"/>
                </a:cubicBezTo>
                <a:cubicBezTo>
                  <a:pt x="665798" y="296288"/>
                  <a:pt x="673418" y="314386"/>
                  <a:pt x="685800" y="327721"/>
                </a:cubicBezTo>
                <a:cubicBezTo>
                  <a:pt x="696278" y="338198"/>
                  <a:pt x="709613" y="344866"/>
                  <a:pt x="723900" y="344866"/>
                </a:cubicBezTo>
                <a:cubicBezTo>
                  <a:pt x="755333" y="344866"/>
                  <a:pt x="781050" y="315338"/>
                  <a:pt x="781050" y="278191"/>
                </a:cubicBezTo>
                <a:cubicBezTo>
                  <a:pt x="781050" y="260093"/>
                  <a:pt x="774383" y="243901"/>
                  <a:pt x="761048" y="231518"/>
                </a:cubicBezTo>
                <a:cubicBezTo>
                  <a:pt x="770573" y="229613"/>
                  <a:pt x="779145" y="228661"/>
                  <a:pt x="787718" y="229613"/>
                </a:cubicBezTo>
                <a:cubicBezTo>
                  <a:pt x="798195" y="231518"/>
                  <a:pt x="807720" y="223898"/>
                  <a:pt x="809625" y="213421"/>
                </a:cubicBezTo>
                <a:cubicBezTo>
                  <a:pt x="810578" y="202943"/>
                  <a:pt x="803910" y="193418"/>
                  <a:pt x="793433" y="191513"/>
                </a:cubicBezTo>
                <a:close/>
              </a:path>
            </a:pathLst>
          </a:custGeom>
          <a:solidFill>
            <a:srgbClr val="000000"/>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 name="TextBox 19">
            <a:extLst>
              <a:ext uri="{FF2B5EF4-FFF2-40B4-BE49-F238E27FC236}">
                <a16:creationId xmlns:a16="http://schemas.microsoft.com/office/drawing/2014/main" id="{F6A2737A-51F0-47CB-843C-C3F3565EBAA9}"/>
              </a:ext>
            </a:extLst>
          </p:cNvPr>
          <p:cNvSpPr txBox="1"/>
          <p:nvPr/>
        </p:nvSpPr>
        <p:spPr>
          <a:xfrm>
            <a:off x="7010400" y="3706167"/>
            <a:ext cx="12954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$3,600</a:t>
            </a:r>
          </a:p>
        </p:txBody>
      </p:sp>
    </p:spTree>
    <p:extLst>
      <p:ext uri="{BB962C8B-B14F-4D97-AF65-F5344CB8AC3E}">
        <p14:creationId xmlns:p14="http://schemas.microsoft.com/office/powerpoint/2010/main" val="3272588135"/>
      </p:ext>
    </p:extLst>
  </p:cSld>
  <p:clrMapOvr>
    <a:masterClrMapping/>
  </p:clrMapOvr>
  <p:transition spd="med">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554226E35BDD479BEA7357A8E8F943" ma:contentTypeVersion="7" ma:contentTypeDescription="Create a new document." ma:contentTypeScope="" ma:versionID="36f1ae58b5eadfc79f9bc78bb03c6d80">
  <xsd:schema xmlns:xsd="http://www.w3.org/2001/XMLSchema" xmlns:xs="http://www.w3.org/2001/XMLSchema" xmlns:p="http://schemas.microsoft.com/office/2006/metadata/properties" xmlns:ns3="594022c7-28a7-4e5c-8854-df6a7ef56d4f" targetNamespace="http://schemas.microsoft.com/office/2006/metadata/properties" ma:root="true" ma:fieldsID="624c20dc5f232288ee88e0c979306695" ns3:_="">
    <xsd:import namespace="594022c7-28a7-4e5c-8854-df6a7ef56d4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4022c7-28a7-4e5c-8854-df6a7ef56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961027-7114-41DF-8BB8-DFDE2A0A233D}">
  <ds:schemaRefs>
    <ds:schemaRef ds:uri="http://schemas.microsoft.com/office/2006/metadata/properties"/>
    <ds:schemaRef ds:uri="http://schemas.microsoft.com/office/2006/documentManagement/types"/>
    <ds:schemaRef ds:uri="http://schemas.openxmlformats.org/package/2006/metadata/core-properties"/>
    <ds:schemaRef ds:uri="594022c7-28a7-4e5c-8854-df6a7ef56d4f"/>
    <ds:schemaRef ds:uri="http://purl.org/dc/dcmitype/"/>
    <ds:schemaRef ds:uri="http://purl.org/dc/elements/1.1/"/>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2AB07BEC-D4CB-4F7F-8B3E-F2006ACD13EC}">
  <ds:schemaRefs>
    <ds:schemaRef ds:uri="http://schemas.microsoft.com/sharepoint/v3/contenttype/forms"/>
  </ds:schemaRefs>
</ds:datastoreItem>
</file>

<file path=customXml/itemProps3.xml><?xml version="1.0" encoding="utf-8"?>
<ds:datastoreItem xmlns:ds="http://schemas.openxmlformats.org/officeDocument/2006/customXml" ds:itemID="{0D15F3D1-6E12-4028-BB5F-28349FA1FC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4022c7-28a7-4e5c-8854-df6a7ef56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8632</TotalTime>
  <Words>7072</Words>
  <Application>Microsoft Office PowerPoint</Application>
  <PresentationFormat>On-screen Show (4:3)</PresentationFormat>
  <Paragraphs>812</Paragraphs>
  <Slides>69</Slides>
  <Notes>62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69</vt:i4>
      </vt:variant>
    </vt:vector>
  </HeadingPairs>
  <TitlesOfParts>
    <vt:vector size="78" baseType="lpstr">
      <vt:lpstr>Arial</vt:lpstr>
      <vt:lpstr>Arial Black</vt:lpstr>
      <vt:lpstr>Calibri</vt:lpstr>
      <vt:lpstr>Courier New</vt:lpstr>
      <vt:lpstr>Garamond</vt:lpstr>
      <vt:lpstr>Lucida Bright</vt:lpstr>
      <vt:lpstr>Verdana</vt:lpstr>
      <vt:lpstr>Default Design</vt:lpstr>
      <vt:lpstr>2_Office Theme</vt:lpstr>
      <vt:lpstr>PowerPoint Presentation</vt:lpstr>
      <vt:lpstr>PowerPoint Presentation</vt:lpstr>
      <vt:lpstr>PowerPoint Presentation</vt:lpstr>
      <vt:lpstr>PowerPoint Presentation</vt:lpstr>
      <vt:lpstr>COSTARS VIRTUAL HELLO!</vt:lpstr>
      <vt:lpstr>PowerPoint Presentation</vt:lpstr>
      <vt:lpstr>COSTARS Background </vt:lpstr>
      <vt:lpstr>PA Procurement Law</vt:lpstr>
      <vt:lpstr>COSTARS Member Savings</vt:lpstr>
      <vt:lpstr>Why COSTARS?</vt:lpstr>
      <vt:lpstr>Why COSTARS?</vt:lpstr>
      <vt:lpstr>PowerPoint Presentation</vt:lpstr>
      <vt:lpstr>PowerPoint Presentation</vt:lpstr>
      <vt:lpstr>COSTARS Contracts</vt:lpstr>
      <vt:lpstr>COSTARS Contracts</vt:lpstr>
      <vt:lpstr>COSTARS Contracts</vt:lpstr>
      <vt:lpstr>COSTARS Contracts</vt:lpstr>
      <vt:lpstr>New COSTARS Contracts</vt:lpstr>
      <vt:lpstr>COSTARS Contracts vs. State Contracts</vt:lpstr>
      <vt:lpstr>State Agency Contracts</vt:lpstr>
      <vt:lpstr>COSTARS Website</vt:lpstr>
      <vt:lpstr>PowerPoint Presentation</vt:lpstr>
      <vt:lpstr>PowerPoint Presentation</vt:lpstr>
      <vt:lpstr>PowerPoint Presentation</vt:lpstr>
      <vt:lpstr>PowerPoint Presentation</vt:lpstr>
      <vt:lpstr>PowerPoint Presentation</vt:lpstr>
      <vt:lpstr>Purchasing Through COSTARS</vt:lpstr>
      <vt:lpstr>Aggregates and Anti-skid Materials</vt:lpstr>
      <vt:lpstr>Aggregates and Anti-skid Materials</vt:lpstr>
      <vt:lpstr>Aggregates and Anti-skid Materials</vt:lpstr>
      <vt:lpstr>Aggregates and Anti-skid Materials</vt:lpstr>
      <vt:lpstr>PowerPoint Presentation</vt:lpstr>
      <vt:lpstr>PowerPoint Presentation</vt:lpstr>
      <vt:lpstr>PowerPoint Presentation</vt:lpstr>
      <vt:lpstr>Search COSTARS Contracts</vt:lpstr>
      <vt:lpstr>Search COSTARS Contracts</vt:lpstr>
      <vt:lpstr>Search COSTARS Contracts</vt:lpstr>
      <vt:lpstr>Search COSTARS Contracts</vt:lpstr>
      <vt:lpstr>Search COSTARS Contracts</vt:lpstr>
      <vt:lpstr>Search COSTARS Contracts</vt:lpstr>
      <vt:lpstr>Search COSTARS Contracts</vt:lpstr>
      <vt:lpstr>Search COSTARS Contracts</vt:lpstr>
      <vt:lpstr>Search COSTARS Contracts</vt:lpstr>
      <vt:lpstr>Search COSTARS Contracts</vt:lpstr>
      <vt:lpstr>Search COSTARS Contracts</vt:lpstr>
      <vt:lpstr>Search COSTARS Contracts</vt:lpstr>
      <vt:lpstr>Search COSTARS Contracts</vt:lpstr>
      <vt:lpstr>Search COSTARS Contracts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Resources</vt:lpstr>
      <vt:lpstr>PowerPoint Presentation</vt:lpstr>
      <vt:lpstr>PowerPoint Presentation</vt:lpstr>
      <vt:lpstr>More on COSTARS Training</vt:lpstr>
      <vt:lpstr>More on COSTARS Training</vt:lpstr>
      <vt:lpstr>User Profile Recommendations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Bullivant, Kimberly</dc:creator>
  <cp:lastModifiedBy>Corradini, Kenneth Joseph</cp:lastModifiedBy>
  <cp:revision>369</cp:revision>
  <cp:lastPrinted>2019-12-24T15:39:31Z</cp:lastPrinted>
  <dcterms:created xsi:type="dcterms:W3CDTF">2019-05-15T12:49:41Z</dcterms:created>
  <dcterms:modified xsi:type="dcterms:W3CDTF">2020-06-09T16:39:55Z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0x01010059554226E35BDD479BEA7357A8E8F943</vt:lpwstr>
  </property>
</Properties>
</file>