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8"/>
  </p:notesMasterIdLst>
  <p:handoutMasterIdLst>
    <p:handoutMasterId r:id="rId29"/>
  </p:handoutMasterIdLst>
  <p:sldIdLst>
    <p:sldId id="342" r:id="rId3"/>
    <p:sldId id="579" r:id="rId4"/>
    <p:sldId id="370" r:id="rId5"/>
    <p:sldId id="432" r:id="rId6"/>
    <p:sldId id="589" r:id="rId7"/>
    <p:sldId id="580" r:id="rId8"/>
    <p:sldId id="603" r:id="rId9"/>
    <p:sldId id="612" r:id="rId10"/>
    <p:sldId id="624" r:id="rId11"/>
    <p:sldId id="597" r:id="rId12"/>
    <p:sldId id="606" r:id="rId13"/>
    <p:sldId id="607" r:id="rId14"/>
    <p:sldId id="608" r:id="rId15"/>
    <p:sldId id="609" r:id="rId16"/>
    <p:sldId id="616" r:id="rId17"/>
    <p:sldId id="617" r:id="rId18"/>
    <p:sldId id="618" r:id="rId19"/>
    <p:sldId id="619" r:id="rId20"/>
    <p:sldId id="620" r:id="rId21"/>
    <p:sldId id="604" r:id="rId22"/>
    <p:sldId id="598" r:id="rId23"/>
    <p:sldId id="622" r:id="rId24"/>
    <p:sldId id="592" r:id="rId25"/>
    <p:sldId id="623" r:id="rId26"/>
    <p:sldId id="621"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58A"/>
    <a:srgbClr val="FFFFFF"/>
    <a:srgbClr val="FFFFCC"/>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91" autoAdjust="0"/>
    <p:restoredTop sz="94343" autoAdjust="0"/>
  </p:normalViewPr>
  <p:slideViewPr>
    <p:cSldViewPr snapToGrid="0">
      <p:cViewPr varScale="1">
        <p:scale>
          <a:sx n="93" d="100"/>
          <a:sy n="93" d="100"/>
        </p:scale>
        <p:origin x="912" y="26"/>
      </p:cViewPr>
      <p:guideLst/>
    </p:cSldViewPr>
  </p:slideViewPr>
  <p:notesTextViewPr>
    <p:cViewPr>
      <p:scale>
        <a:sx n="150" d="100"/>
        <a:sy n="15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BEC9AF-13F9-432C-95A0-FB7E18E2160A}" type="datetimeFigureOut">
              <a:rPr lang="en-US" smtClean="0"/>
              <a:t>4/28/2020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7706101-A310-4655-B5F2-1A6DB963B7C9}" type="slidenum">
              <a:rPr lang="en-US" smtClean="0"/>
              <a:t>‹#›</a:t>
            </a:fld>
            <a:endParaRPr lang="en-US"/>
          </a:p>
        </p:txBody>
      </p:sp>
    </p:spTree>
    <p:extLst>
      <p:ext uri="{BB962C8B-B14F-4D97-AF65-F5344CB8AC3E}">
        <p14:creationId xmlns:p14="http://schemas.microsoft.com/office/powerpoint/2010/main" val="3731436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6C265B-0F5A-47EF-8F99-8C9A93E1E392}" type="datetimeFigureOut">
              <a:rPr lang="en-US" smtClean="0"/>
              <a:t>4/28/2020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621D54-860F-492E-96AB-1E06C7EE6B67}" type="slidenum">
              <a:rPr lang="en-US" smtClean="0"/>
              <a:t>‹#›</a:t>
            </a:fld>
            <a:endParaRPr lang="en-US"/>
          </a:p>
        </p:txBody>
      </p:sp>
    </p:spTree>
    <p:extLst>
      <p:ext uri="{BB962C8B-B14F-4D97-AF65-F5344CB8AC3E}">
        <p14:creationId xmlns:p14="http://schemas.microsoft.com/office/powerpoint/2010/main" val="112397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33EAC3EB-3C3E-4A15-9DCD-C019828A716C}" type="slidenum">
              <a:rPr lang="en-US">
                <a:solidFill>
                  <a:prstClr val="black"/>
                </a:solidFill>
                <a:latin typeface="Calibri"/>
              </a:rPr>
              <a:pPr defTabSz="931774">
                <a:defRPr/>
              </a:pPr>
              <a:t>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31774">
              <a:defRPr/>
            </a:pPr>
            <a:r>
              <a:rPr lang="en-US" dirty="0">
                <a:solidFill>
                  <a:prstClr val="black"/>
                </a:solidFill>
                <a:latin typeface="Calibri"/>
              </a:rPr>
              <a:t>PSU Center for Dirt and Gravel Road Studies: www.dirtandgravelroads.org </a:t>
            </a:r>
          </a:p>
        </p:txBody>
      </p:sp>
    </p:spTree>
    <p:extLst>
      <p:ext uri="{BB962C8B-B14F-4D97-AF65-F5344CB8AC3E}">
        <p14:creationId xmlns:p14="http://schemas.microsoft.com/office/powerpoint/2010/main" val="8568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90327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4F1FEE-95A0-4ED1-8740-A340A8B95FE0}"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236201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F1FEE-95A0-4ED1-8740-A340A8B95FE0}"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108643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F1FEE-95A0-4ED1-8740-A340A8B95FE0}"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1303012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4056C9-724F-4CE3-AF9C-111AEE16F6A3}" type="datetime1">
              <a:rPr lang="en-US" smtClean="0">
                <a:solidFill>
                  <a:prstClr val="black">
                    <a:tint val="75000"/>
                  </a:prstClr>
                </a:solidFill>
              </a:rPr>
              <a:t>4/28/2020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040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FAE20-EF24-493D-B363-1A55B4136C71}" type="datetime1">
              <a:rPr lang="en-US" smtClean="0">
                <a:solidFill>
                  <a:prstClr val="black">
                    <a:tint val="75000"/>
                  </a:prstClr>
                </a:solidFill>
              </a:rPr>
              <a:t>4/28/2020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490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1C68A5-A349-426D-BD96-8F218753A44F}" type="datetime1">
              <a:rPr lang="en-US" smtClean="0">
                <a:solidFill>
                  <a:prstClr val="black">
                    <a:tint val="75000"/>
                  </a:prstClr>
                </a:solidFill>
              </a:rPr>
              <a:t>4/28/2020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570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4FCD2A-6E2E-41D5-9507-18C1E9AC6D7A}" type="datetime1">
              <a:rPr lang="en-US" smtClean="0">
                <a:solidFill>
                  <a:prstClr val="black">
                    <a:tint val="75000"/>
                  </a:prstClr>
                </a:solidFill>
              </a:rPr>
              <a:t>4/28/2020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838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EC95DB-7D31-4642-A0E7-AE5DC9A72850}" type="datetime1">
              <a:rPr lang="en-US" smtClean="0">
                <a:solidFill>
                  <a:prstClr val="black">
                    <a:tint val="75000"/>
                  </a:prstClr>
                </a:solidFill>
              </a:rPr>
              <a:t>4/28/2020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6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65F9E-492E-43BB-B248-D2FDEA021399}" type="datetime1">
              <a:rPr lang="en-US" smtClean="0">
                <a:solidFill>
                  <a:prstClr val="black">
                    <a:tint val="75000"/>
                  </a:prstClr>
                </a:solidFill>
              </a:rPr>
              <a:t>4/28/2020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445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A5B10-4F82-40E1-BC77-1D7E7D8E4993}" type="datetime1">
              <a:rPr lang="en-US" smtClean="0">
                <a:solidFill>
                  <a:prstClr val="black">
                    <a:tint val="75000"/>
                  </a:prstClr>
                </a:solidFill>
              </a:rPr>
              <a:t>4/28/2020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87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0057A-A753-49F9-B3B4-EA32F519EE5D}" type="datetime1">
              <a:rPr lang="en-US" smtClean="0">
                <a:solidFill>
                  <a:prstClr val="black">
                    <a:tint val="75000"/>
                  </a:prstClr>
                </a:solidFill>
              </a:rPr>
              <a:t>4/28/2020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94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F1FEE-95A0-4ED1-8740-A340A8B95FE0}"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2264047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A5D666-E81B-4460-9809-E4011841E5BC}" type="datetime1">
              <a:rPr lang="en-US" smtClean="0">
                <a:solidFill>
                  <a:prstClr val="black">
                    <a:tint val="75000"/>
                  </a:prstClr>
                </a:solidFill>
              </a:rPr>
              <a:t>4/28/2020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0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0EF9B-89A4-403C-9A06-811CCA4FE0D7}" type="datetime1">
              <a:rPr lang="en-US" smtClean="0">
                <a:solidFill>
                  <a:prstClr val="black">
                    <a:tint val="75000"/>
                  </a:prstClr>
                </a:solidFill>
              </a:rPr>
              <a:t>4/28/2020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514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D01E5-436A-4993-A279-893E51652C6C}" type="datetime1">
              <a:rPr lang="en-US" smtClean="0">
                <a:solidFill>
                  <a:prstClr val="black">
                    <a:tint val="75000"/>
                  </a:prstClr>
                </a:solidFill>
              </a:rPr>
              <a:t>4/28/2020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353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9C4DB2-B96F-41D8-98BD-6FA2B851A3FF}" type="datetime1">
              <a:rPr lang="en-US" smtClean="0">
                <a:solidFill>
                  <a:prstClr val="black"/>
                </a:solidFill>
              </a:rPr>
              <a:t>4/28/2020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64377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7C896B-3B15-4084-B660-5C5D1539418C}" type="datetime1">
              <a:rPr lang="en-US" smtClean="0">
                <a:solidFill>
                  <a:prstClr val="black"/>
                </a:solidFill>
              </a:rPr>
              <a:t>4/28/2020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174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4F1FEE-95A0-4ED1-8740-A340A8B95FE0}"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194204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4F1FEE-95A0-4ED1-8740-A340A8B95FE0}"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9097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4F1FEE-95A0-4ED1-8740-A340A8B95FE0}" type="datetimeFigureOut">
              <a:rPr lang="en-US" smtClean="0"/>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303087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4F1FEE-95A0-4ED1-8740-A340A8B95FE0}" type="datetimeFigureOut">
              <a:rPr lang="en-US" smtClean="0"/>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375701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F1FEE-95A0-4ED1-8740-A340A8B95FE0}" type="datetimeFigureOut">
              <a:rPr lang="en-US" smtClean="0"/>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1408162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4F1FEE-95A0-4ED1-8740-A340A8B95FE0}"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310303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4F1FEE-95A0-4ED1-8740-A340A8B95FE0}"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321720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F1FEE-95A0-4ED1-8740-A340A8B95FE0}" type="datetimeFigureOut">
              <a:rPr lang="en-US" smtClean="0"/>
              <a:t>4/28/2020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F6A9C-4CAE-4560-B3D5-2F86BE27D3A6}" type="slidenum">
              <a:rPr lang="en-US" smtClean="0"/>
              <a:t>‹#›</a:t>
            </a:fld>
            <a:endParaRPr lang="en-US"/>
          </a:p>
        </p:txBody>
      </p:sp>
    </p:spTree>
    <p:extLst>
      <p:ext uri="{BB962C8B-B14F-4D97-AF65-F5344CB8AC3E}">
        <p14:creationId xmlns:p14="http://schemas.microsoft.com/office/powerpoint/2010/main" val="37066552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95446-2C64-4C4F-B6B5-1C5C78EABC20}" type="datetime1">
              <a:rPr lang="en-US" smtClean="0">
                <a:solidFill>
                  <a:prstClr val="black">
                    <a:tint val="75000"/>
                  </a:prstClr>
                </a:solidFill>
              </a:rPr>
              <a:t>4/28/2020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2936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vernor.pa.gov/wp-content/uploads/2020/04/20200423-Construction-Industry-Guidance.pdf"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mailto:smb201@psu.edu" TargetMode="External"/><Relationship Id="rId13" Type="http://schemas.openxmlformats.org/officeDocument/2006/relationships/hyperlink" Target="mailto:jchallenge@pa.gov" TargetMode="External"/><Relationship Id="rId3" Type="http://schemas.openxmlformats.org/officeDocument/2006/relationships/hyperlink" Target="mailto:dmc159@psu.edu" TargetMode="External"/><Relationship Id="rId7" Type="http://schemas.openxmlformats.org/officeDocument/2006/relationships/hyperlink" Target="mailto:tmz115@psu.edu" TargetMode="External"/><Relationship Id="rId12" Type="http://schemas.openxmlformats.org/officeDocument/2006/relationships/hyperlink" Target="mailto:rrichardso@pa.gov" TargetMode="External"/><Relationship Id="rId2" Type="http://schemas.openxmlformats.org/officeDocument/2006/relationships/hyperlink" Target="mailto:web127@psu.edu" TargetMode="External"/><Relationship Id="rId1" Type="http://schemas.openxmlformats.org/officeDocument/2006/relationships/slideLayout" Target="../slideLayouts/slideLayout1.xml"/><Relationship Id="rId6" Type="http://schemas.openxmlformats.org/officeDocument/2006/relationships/hyperlink" Target="mailto:ern106@psu.edu" TargetMode="External"/><Relationship Id="rId11" Type="http://schemas.openxmlformats.org/officeDocument/2006/relationships/hyperlink" Target="mailto:Philip.Thomas@tu.org" TargetMode="External"/><Relationship Id="rId5" Type="http://schemas.openxmlformats.org/officeDocument/2006/relationships/hyperlink" Target="mailto:dcm35@psu.edu" TargetMode="External"/><Relationship Id="rId10" Type="http://schemas.openxmlformats.org/officeDocument/2006/relationships/hyperlink" Target="mailto:shaun.mcadams@tu.org" TargetMode="External"/><Relationship Id="rId4" Type="http://schemas.openxmlformats.org/officeDocument/2006/relationships/hyperlink" Target="mailto:maa241@psu.edu" TargetMode="External"/><Relationship Id="rId9" Type="http://schemas.openxmlformats.org/officeDocument/2006/relationships/hyperlink" Target="mailto:Jacob.Tomlinson@tu.org" TargetMode="External"/><Relationship Id="rId14" Type="http://schemas.openxmlformats.org/officeDocument/2006/relationships/hyperlink" Target="https://www.dirtandgravel.psu.edu/center-info/center-staff-contact-inform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www.dirtandgravelroad.or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ernor.pa.gov/wp-content/uploads/2020/04/20200423-Construction-Industry-Guidance.pdf" TargetMode="External"/><Relationship Id="rId2" Type="http://schemas.openxmlformats.org/officeDocument/2006/relationships/hyperlink" Target="https://www.pa.gov/guides/responding-to-covid-19/#PhasedReopening" TargetMode="External"/><Relationship Id="rId1" Type="http://schemas.openxmlformats.org/officeDocument/2006/relationships/slideLayout" Target="../slideLayouts/slideLayout1.xml"/><Relationship Id="rId6" Type="http://schemas.openxmlformats.org/officeDocument/2006/relationships/hyperlink" Target="https://www.cdc.gov/coronavirus/2019-ncov/community/disinfecting-building-facility.html" TargetMode="External"/><Relationship Id="rId5" Type="http://schemas.openxmlformats.org/officeDocument/2006/relationships/hyperlink" Target="https://www.cdc.gov/coronavirus/2019-ncov/community/guidance-small-business.html" TargetMode="External"/><Relationship Id="rId4" Type="http://schemas.openxmlformats.org/officeDocument/2006/relationships/hyperlink" Target="https://www.governor.pa.gov/wp-content/uploads/2020/04/20200415-SOH-worker-safety-order.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09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p:cNvSpPr/>
          <p:nvPr/>
        </p:nvSpPr>
        <p:spPr>
          <a:xfrm>
            <a:off x="120392" y="6396926"/>
            <a:ext cx="3213823" cy="369332"/>
          </a:xfrm>
          <a:prstGeom prst="rect">
            <a:avLst/>
          </a:prstGeom>
          <a:solidFill>
            <a:schemeClr val="bg1"/>
          </a:solidFill>
          <a:ln>
            <a:solidFill>
              <a:schemeClr val="tx1"/>
            </a:solidFill>
          </a:ln>
        </p:spPr>
        <p:txBody>
          <a:bodyPr wrap="square">
            <a:spAutoFit/>
          </a:bodyPr>
          <a:lstStyle/>
          <a:p>
            <a:pPr lvl="0" defTabSz="914400">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Audio </a:t>
            </a:r>
            <a:r>
              <a:rPr lang="en-US" dirty="0">
                <a:solidFill>
                  <a:srgbClr val="FF0000"/>
                </a:solidFill>
              </a:rPr>
              <a:t>via Phone: 646-876-9923</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2" name="Slide Number Placeholder 1"/>
          <p:cNvSpPr>
            <a:spLocks noGrp="1"/>
          </p:cNvSpPr>
          <p:nvPr>
            <p:ph type="sldNum" sz="quarter" idx="12"/>
          </p:nvPr>
        </p:nvSpPr>
        <p:spPr>
          <a:xfrm>
            <a:off x="6549571" y="640713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6974" y="5986984"/>
            <a:ext cx="2867025" cy="871016"/>
          </a:xfrm>
          <a:prstGeom prst="rect">
            <a:avLst/>
          </a:prstGeom>
          <a:effectLst>
            <a:softEdge rad="12700"/>
          </a:effectLst>
        </p:spPr>
      </p:pic>
      <p:sp>
        <p:nvSpPr>
          <p:cNvPr id="5" name="Rectangle 4"/>
          <p:cNvSpPr/>
          <p:nvPr/>
        </p:nvSpPr>
        <p:spPr>
          <a:xfrm>
            <a:off x="0" y="4269842"/>
            <a:ext cx="9009053" cy="11922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btitle 2"/>
          <p:cNvSpPr txBox="1">
            <a:spLocks/>
          </p:cNvSpPr>
          <p:nvPr/>
        </p:nvSpPr>
        <p:spPr>
          <a:xfrm>
            <a:off x="218231" y="4199253"/>
            <a:ext cx="8794933"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defRPr/>
            </a:pPr>
            <a:r>
              <a:rPr lang="en-US" sz="2200" b="1" dirty="0">
                <a:solidFill>
                  <a:prstClr val="white"/>
                </a:solidFill>
              </a:rPr>
              <a:t>If you are reading this, then you are successfully seeing the webinar video. Webinar audio should be automatic through your computer, and options can be accessed in the “audio options” button on the bottom left.  If your computer audio is not working, you can listen on your phone by dialing 312-626-6799.</a:t>
            </a:r>
            <a:endParaRPr lang="en-US" sz="2200" dirty="0">
              <a:solidFill>
                <a:prstClr val="white"/>
              </a:solidFill>
            </a:endParaRPr>
          </a:p>
        </p:txBody>
      </p:sp>
      <p:sp>
        <p:nvSpPr>
          <p:cNvPr id="8" name="Rectangle 7"/>
          <p:cNvSpPr/>
          <p:nvPr/>
        </p:nvSpPr>
        <p:spPr>
          <a:xfrm>
            <a:off x="291853" y="3003681"/>
            <a:ext cx="457200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libri"/>
              </a:rPr>
              <a:t>4/28</a:t>
            </a:r>
            <a:r>
              <a:rPr kumimoji="0" lang="en-US" sz="3600" b="1" i="0" u="none" strike="noStrike" kern="1200" cap="none" spc="0" normalizeH="0" baseline="0" noProof="0" dirty="0">
                <a:ln>
                  <a:noFill/>
                </a:ln>
                <a:solidFill>
                  <a:prstClr val="white"/>
                </a:solidFill>
                <a:effectLst/>
                <a:uLnTx/>
                <a:uFillTx/>
                <a:latin typeface="Calibri"/>
                <a:ea typeface="+mn-ea"/>
                <a:cs typeface="+mn-cs"/>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Starts at </a:t>
            </a:r>
            <a:r>
              <a:rPr lang="en-US" sz="3600" b="1" dirty="0">
                <a:solidFill>
                  <a:prstClr val="white"/>
                </a:solidFill>
                <a:latin typeface="Calibri"/>
              </a:rPr>
              <a:t>9</a:t>
            </a:r>
            <a:r>
              <a:rPr kumimoji="0" lang="en-US" sz="3600" b="1" i="0" u="none" strike="noStrike" kern="1200" cap="none" spc="0" normalizeH="0" baseline="0" noProof="0" dirty="0">
                <a:ln>
                  <a:noFill/>
                </a:ln>
                <a:solidFill>
                  <a:prstClr val="white"/>
                </a:solidFill>
                <a:effectLst/>
                <a:uLnTx/>
                <a:uFillTx/>
                <a:latin typeface="Calibri"/>
                <a:ea typeface="+mn-ea"/>
                <a:cs typeface="+mn-cs"/>
              </a:rPr>
              <a:t>am</a:t>
            </a:r>
          </a:p>
        </p:txBody>
      </p:sp>
      <p:sp>
        <p:nvSpPr>
          <p:cNvPr id="16" name="TextBox 15"/>
          <p:cNvSpPr txBox="1"/>
          <p:nvPr/>
        </p:nvSpPr>
        <p:spPr>
          <a:xfrm>
            <a:off x="115356" y="41153"/>
            <a:ext cx="4305301"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Webinar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Coronavirus Impacts and 5/1 Allowance for restart of Construction</a:t>
            </a:r>
          </a:p>
        </p:txBody>
      </p:sp>
      <p:pic>
        <p:nvPicPr>
          <p:cNvPr id="7" name="Picture 6">
            <a:extLst>
              <a:ext uri="{FF2B5EF4-FFF2-40B4-BE49-F238E27FC236}">
                <a16:creationId xmlns:a16="http://schemas.microsoft.com/office/drawing/2014/main" id="{FB213F35-238E-4930-90DD-3872D53DD3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6013" y="621906"/>
            <a:ext cx="4607986" cy="2324382"/>
          </a:xfrm>
          <a:prstGeom prst="rect">
            <a:avLst/>
          </a:prstGeom>
        </p:spPr>
      </p:pic>
    </p:spTree>
    <p:extLst>
      <p:ext uri="{BB962C8B-B14F-4D97-AF65-F5344CB8AC3E}">
        <p14:creationId xmlns:p14="http://schemas.microsoft.com/office/powerpoint/2010/main" val="367189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Subtitle 2"/>
          <p:cNvSpPr txBox="1">
            <a:spLocks/>
          </p:cNvSpPr>
          <p:nvPr/>
        </p:nvSpPr>
        <p:spPr>
          <a:xfrm>
            <a:off x="241539" y="571523"/>
            <a:ext cx="8660921" cy="604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Phased Reopening of PA</a:t>
            </a:r>
            <a:endParaRPr kumimoji="0" lang="en-US" sz="3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3000" b="1" dirty="0">
                <a:solidFill>
                  <a:schemeClr val="bg1"/>
                </a:solidFill>
              </a:rPr>
              <a:t>Red, Yellow, Green System: County Specific</a:t>
            </a:r>
          </a:p>
          <a:p>
            <a:pPr>
              <a:defRPr/>
            </a:pPr>
            <a:r>
              <a:rPr lang="en-US" sz="3000" b="1" dirty="0">
                <a:solidFill>
                  <a:srgbClr val="FF0000"/>
                </a:solidFill>
                <a:latin typeface="Calibri" panose="020F0502020204030204"/>
              </a:rPr>
              <a:t>Starts May 8</a:t>
            </a:r>
            <a:r>
              <a:rPr lang="en-US" sz="3000" b="1" baseline="30000" dirty="0">
                <a:solidFill>
                  <a:srgbClr val="FF0000"/>
                </a:solidFill>
                <a:latin typeface="Calibri" panose="020F0502020204030204"/>
              </a:rPr>
              <a:t>th</a:t>
            </a:r>
            <a:r>
              <a:rPr lang="en-US" sz="3000" b="1" dirty="0">
                <a:solidFill>
                  <a:srgbClr val="FF0000"/>
                </a:solidFill>
                <a:latin typeface="Calibri" panose="020F0502020204030204"/>
              </a:rPr>
              <a:t> – likely Northcentral and Northwest PA will reopen first</a:t>
            </a:r>
          </a:p>
          <a:p>
            <a:pPr>
              <a:defRPr/>
            </a:pPr>
            <a:r>
              <a:rPr lang="en-US" sz="3000" b="1" dirty="0">
                <a:solidFill>
                  <a:prstClr val="black"/>
                </a:solidFill>
                <a:latin typeface="Calibri" panose="020F0502020204030204"/>
              </a:rPr>
              <a:t>Depends on:</a:t>
            </a:r>
          </a:p>
          <a:p>
            <a:pPr lvl="1">
              <a:defRPr/>
            </a:pPr>
            <a:r>
              <a:rPr lang="en-US" sz="2600" b="1" dirty="0">
                <a:solidFill>
                  <a:prstClr val="black"/>
                </a:solidFill>
                <a:latin typeface="Calibri" panose="020F0502020204030204"/>
              </a:rPr>
              <a:t>Number of new cases per capita</a:t>
            </a:r>
          </a:p>
          <a:p>
            <a:pPr lvl="1">
              <a:defRPr/>
            </a:pPr>
            <a:r>
              <a:rPr lang="en-US" sz="2600" b="1" dirty="0">
                <a:solidFill>
                  <a:prstClr val="black"/>
                </a:solidFill>
                <a:latin typeface="Calibri" panose="020F0502020204030204"/>
              </a:rPr>
              <a:t>Availability of tests</a:t>
            </a:r>
          </a:p>
          <a:p>
            <a:pPr lvl="1">
              <a:defRPr/>
            </a:pPr>
            <a:r>
              <a:rPr lang="en-US" sz="2600" b="1" dirty="0">
                <a:solidFill>
                  <a:prstClr val="black"/>
                </a:solidFill>
                <a:latin typeface="Calibri" panose="020F0502020204030204"/>
              </a:rPr>
              <a:t>Other factors</a:t>
            </a:r>
          </a:p>
          <a:p>
            <a:pPr lvl="1">
              <a:defRPr/>
            </a:pPr>
            <a:endParaRPr lang="en-US" sz="3000" b="1" dirty="0">
              <a:solidFill>
                <a:prstClr val="black"/>
              </a:solidFill>
              <a:latin typeface="Calibri" panose="020F0502020204030204"/>
            </a:endParaRPr>
          </a:p>
          <a:p>
            <a:pPr marL="0" indent="0">
              <a:buNone/>
              <a:defRPr/>
            </a:pPr>
            <a:r>
              <a:rPr lang="en-US" u="sng" dirty="0">
                <a:solidFill>
                  <a:srgbClr val="0070C0"/>
                </a:solidFill>
              </a:rPr>
              <a:t>https://www.governor.pa.gov/process-to-reopen-pennsylvania/</a:t>
            </a:r>
            <a:endParaRPr lang="en-US" sz="2400" dirty="0">
              <a:solidFill>
                <a:srgbClr val="0070C0"/>
              </a:solidFill>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BABC035-D514-4523-B206-43F50CABC12B}"/>
              </a:ext>
            </a:extLst>
          </p:cNvPr>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Impacts and Considerations from Coronavirus</a:t>
            </a:r>
          </a:p>
        </p:txBody>
      </p:sp>
    </p:spTree>
    <p:extLst>
      <p:ext uri="{BB962C8B-B14F-4D97-AF65-F5344CB8AC3E}">
        <p14:creationId xmlns:p14="http://schemas.microsoft.com/office/powerpoint/2010/main" val="4216071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Subtitle 2"/>
          <p:cNvSpPr txBox="1">
            <a:spLocks/>
          </p:cNvSpPr>
          <p:nvPr/>
        </p:nvSpPr>
        <p:spPr>
          <a:xfrm>
            <a:off x="241539" y="571523"/>
            <a:ext cx="8660921" cy="604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Restart of Construction: May 1</a:t>
            </a:r>
            <a:endParaRPr kumimoji="0" lang="en-US" sz="3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000" b="1" i="0" u="sng" strike="noStrike" kern="1200" cap="none" spc="0" normalizeH="0" baseline="0" noProof="0" dirty="0">
                <a:ln>
                  <a:noFill/>
                </a:ln>
                <a:solidFill>
                  <a:srgbClr val="FF0000"/>
                </a:solidFill>
                <a:effectLst/>
                <a:uLnTx/>
                <a:uFillTx/>
                <a:latin typeface="Calibri" panose="020F0502020204030204"/>
                <a:ea typeface="+mn-ea"/>
                <a:cs typeface="+mn-cs"/>
              </a:rPr>
              <a:t>Regardless of red/yellow/green status</a:t>
            </a:r>
          </a:p>
          <a:p>
            <a:pPr lvl="0">
              <a:defRPr/>
            </a:pPr>
            <a:r>
              <a:rPr lang="en-US" sz="2000" b="1" dirty="0">
                <a:solidFill>
                  <a:prstClr val="black"/>
                </a:solidFill>
                <a:hlinkClick r:id="rId2"/>
              </a:rPr>
              <a:t>https://www.governor.pa.gov/wp-content/uploads/2020/04/20200423-Construction-Industry-Guidance.pdf</a:t>
            </a:r>
            <a:r>
              <a:rPr lang="en-US" sz="2000" b="1" dirty="0">
                <a:solidFill>
                  <a:prstClr val="black"/>
                </a:solidFill>
              </a:rPr>
              <a:t> </a:t>
            </a:r>
            <a:endParaRPr lang="en-US" sz="2000" b="1" dirty="0">
              <a:solidFill>
                <a:prstClr val="black"/>
              </a:solidFill>
              <a:latin typeface="Calibri" panose="020F0502020204030204"/>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BABC035-D514-4523-B206-43F50CABC12B}"/>
              </a:ext>
            </a:extLst>
          </p:cNvPr>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Impacts and Considerations from Coronavirus</a:t>
            </a:r>
          </a:p>
        </p:txBody>
      </p:sp>
      <p:pic>
        <p:nvPicPr>
          <p:cNvPr id="2" name="Picture 1">
            <a:extLst>
              <a:ext uri="{FF2B5EF4-FFF2-40B4-BE49-F238E27FC236}">
                <a16:creationId xmlns:a16="http://schemas.microsoft.com/office/drawing/2014/main" id="{16AECB0A-DDB2-4DBD-AA09-BC12B6B27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38" y="2499336"/>
            <a:ext cx="8660921" cy="6397827"/>
          </a:xfrm>
          <a:prstGeom prst="rect">
            <a:avLst/>
          </a:prstGeom>
          <a:ln w="28575">
            <a:solidFill>
              <a:schemeClr val="bg1"/>
            </a:solidFill>
          </a:ln>
        </p:spPr>
      </p:pic>
    </p:spTree>
    <p:extLst>
      <p:ext uri="{BB962C8B-B14F-4D97-AF65-F5344CB8AC3E}">
        <p14:creationId xmlns:p14="http://schemas.microsoft.com/office/powerpoint/2010/main" val="1671837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Subtitle 2"/>
          <p:cNvSpPr txBox="1">
            <a:spLocks/>
          </p:cNvSpPr>
          <p:nvPr/>
        </p:nvSpPr>
        <p:spPr>
          <a:xfrm>
            <a:off x="241539" y="571523"/>
            <a:ext cx="8660921" cy="604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Restart of Construction: May 1</a:t>
            </a:r>
            <a:endParaRPr kumimoji="0" lang="en-US" sz="3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BABC035-D514-4523-B206-43F50CABC12B}"/>
              </a:ext>
            </a:extLst>
          </p:cNvPr>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Impacts and Considerations from Coronavirus</a:t>
            </a:r>
          </a:p>
        </p:txBody>
      </p:sp>
      <p:pic>
        <p:nvPicPr>
          <p:cNvPr id="4" name="Picture 3">
            <a:extLst>
              <a:ext uri="{FF2B5EF4-FFF2-40B4-BE49-F238E27FC236}">
                <a16:creationId xmlns:a16="http://schemas.microsoft.com/office/drawing/2014/main" id="{0EDE0FC9-9F1C-42D4-B576-98B6F57F2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79167"/>
            <a:ext cx="9144000" cy="2904840"/>
          </a:xfrm>
          <a:prstGeom prst="rect">
            <a:avLst/>
          </a:prstGeom>
        </p:spPr>
      </p:pic>
      <p:pic>
        <p:nvPicPr>
          <p:cNvPr id="6" name="Picture 5">
            <a:extLst>
              <a:ext uri="{FF2B5EF4-FFF2-40B4-BE49-F238E27FC236}">
                <a16:creationId xmlns:a16="http://schemas.microsoft.com/office/drawing/2014/main" id="{FE1657A8-8A7F-40FD-AF21-9C61F8F6D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984007"/>
            <a:ext cx="9144000" cy="3066066"/>
          </a:xfrm>
          <a:prstGeom prst="rect">
            <a:avLst/>
          </a:prstGeom>
        </p:spPr>
      </p:pic>
    </p:spTree>
    <p:extLst>
      <p:ext uri="{BB962C8B-B14F-4D97-AF65-F5344CB8AC3E}">
        <p14:creationId xmlns:p14="http://schemas.microsoft.com/office/powerpoint/2010/main" val="147634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Subtitle 2"/>
          <p:cNvSpPr txBox="1">
            <a:spLocks/>
          </p:cNvSpPr>
          <p:nvPr/>
        </p:nvSpPr>
        <p:spPr>
          <a:xfrm>
            <a:off x="241539" y="571523"/>
            <a:ext cx="8660921" cy="604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Restart of Construction: May 1</a:t>
            </a:r>
            <a:endParaRPr kumimoji="0" lang="en-US" sz="3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BABC035-D514-4523-B206-43F50CABC12B}"/>
              </a:ext>
            </a:extLst>
          </p:cNvPr>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Impacts and Considerations from Coronavirus</a:t>
            </a:r>
          </a:p>
        </p:txBody>
      </p:sp>
      <p:pic>
        <p:nvPicPr>
          <p:cNvPr id="4" name="Picture 3">
            <a:extLst>
              <a:ext uri="{FF2B5EF4-FFF2-40B4-BE49-F238E27FC236}">
                <a16:creationId xmlns:a16="http://schemas.microsoft.com/office/drawing/2014/main" id="{BEFD2016-3D88-488D-B2E8-345057E7D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00514"/>
            <a:ext cx="9144000" cy="2828172"/>
          </a:xfrm>
          <a:prstGeom prst="rect">
            <a:avLst/>
          </a:prstGeom>
        </p:spPr>
      </p:pic>
      <p:pic>
        <p:nvPicPr>
          <p:cNvPr id="10" name="Picture 9">
            <a:extLst>
              <a:ext uri="{FF2B5EF4-FFF2-40B4-BE49-F238E27FC236}">
                <a16:creationId xmlns:a16="http://schemas.microsoft.com/office/drawing/2014/main" id="{BDA74141-E592-4A8E-A5B0-1AEA4B47E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12" y="4206217"/>
            <a:ext cx="8743950" cy="3552825"/>
          </a:xfrm>
          <a:prstGeom prst="rect">
            <a:avLst/>
          </a:prstGeom>
          <a:ln>
            <a:solidFill>
              <a:schemeClr val="bg1"/>
            </a:solidFill>
          </a:ln>
        </p:spPr>
      </p:pic>
      <p:sp>
        <p:nvSpPr>
          <p:cNvPr id="13" name="Oval 12">
            <a:extLst>
              <a:ext uri="{FF2B5EF4-FFF2-40B4-BE49-F238E27FC236}">
                <a16:creationId xmlns:a16="http://schemas.microsoft.com/office/drawing/2014/main" id="{B2A1DE53-D92E-4750-BBB0-DA6822A3C493}"/>
              </a:ext>
            </a:extLst>
          </p:cNvPr>
          <p:cNvSpPr/>
          <p:nvPr/>
        </p:nvSpPr>
        <p:spPr>
          <a:xfrm>
            <a:off x="3638387" y="1984918"/>
            <a:ext cx="914400" cy="4014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4CD9289-1225-4996-B174-9B7E46795973}"/>
              </a:ext>
            </a:extLst>
          </p:cNvPr>
          <p:cNvSpPr/>
          <p:nvPr/>
        </p:nvSpPr>
        <p:spPr>
          <a:xfrm>
            <a:off x="1103971" y="5229922"/>
            <a:ext cx="914400" cy="4014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307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Subtitle 2"/>
          <p:cNvSpPr txBox="1">
            <a:spLocks/>
          </p:cNvSpPr>
          <p:nvPr/>
        </p:nvSpPr>
        <p:spPr>
          <a:xfrm>
            <a:off x="241539" y="571523"/>
            <a:ext cx="8660921" cy="604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Restart of Construction: May 1</a:t>
            </a:r>
            <a:endParaRPr kumimoji="0" lang="en-US" sz="3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BABC035-D514-4523-B206-43F50CABC12B}"/>
              </a:ext>
            </a:extLst>
          </p:cNvPr>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Impacts and Considerations from Coronavirus</a:t>
            </a:r>
          </a:p>
        </p:txBody>
      </p:sp>
      <p:pic>
        <p:nvPicPr>
          <p:cNvPr id="6" name="Picture 5">
            <a:extLst>
              <a:ext uri="{FF2B5EF4-FFF2-40B4-BE49-F238E27FC236}">
                <a16:creationId xmlns:a16="http://schemas.microsoft.com/office/drawing/2014/main" id="{F9DF5505-E788-44A8-8425-2F31180996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1100514"/>
            <a:ext cx="9144000" cy="895554"/>
          </a:xfrm>
          <a:prstGeom prst="rect">
            <a:avLst/>
          </a:prstGeom>
        </p:spPr>
      </p:pic>
      <p:sp>
        <p:nvSpPr>
          <p:cNvPr id="2" name="TextBox 1">
            <a:extLst>
              <a:ext uri="{FF2B5EF4-FFF2-40B4-BE49-F238E27FC236}">
                <a16:creationId xmlns:a16="http://schemas.microsoft.com/office/drawing/2014/main" id="{4568A252-0BA5-4BEF-B8E4-F5CCCF41DD09}"/>
              </a:ext>
            </a:extLst>
          </p:cNvPr>
          <p:cNvSpPr txBox="1"/>
          <p:nvPr/>
        </p:nvSpPr>
        <p:spPr>
          <a:xfrm>
            <a:off x="6545766" y="1559830"/>
            <a:ext cx="1283365" cy="369332"/>
          </a:xfrm>
          <a:prstGeom prst="rect">
            <a:avLst/>
          </a:prstGeom>
          <a:noFill/>
        </p:spPr>
        <p:txBody>
          <a:bodyPr wrap="none" rtlCol="0">
            <a:spAutoFit/>
          </a:bodyPr>
          <a:lstStyle/>
          <a:p>
            <a:r>
              <a:rPr lang="en-US" i="1" dirty="0">
                <a:solidFill>
                  <a:schemeClr val="bg1"/>
                </a:solidFill>
              </a:rPr>
              <a:t>…continued</a:t>
            </a:r>
          </a:p>
        </p:txBody>
      </p:sp>
      <p:pic>
        <p:nvPicPr>
          <p:cNvPr id="7" name="Picture 6">
            <a:extLst>
              <a:ext uri="{FF2B5EF4-FFF2-40B4-BE49-F238E27FC236}">
                <a16:creationId xmlns:a16="http://schemas.microsoft.com/office/drawing/2014/main" id="{03337690-33B6-4BE1-9B1B-9B40B0F02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8478"/>
            <a:ext cx="9144000" cy="1570534"/>
          </a:xfrm>
          <a:prstGeom prst="rect">
            <a:avLst/>
          </a:prstGeom>
        </p:spPr>
      </p:pic>
    </p:spTree>
    <p:extLst>
      <p:ext uri="{BB962C8B-B14F-4D97-AF65-F5344CB8AC3E}">
        <p14:creationId xmlns:p14="http://schemas.microsoft.com/office/powerpoint/2010/main" val="370195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Subtitle 2"/>
          <p:cNvSpPr txBox="1">
            <a:spLocks/>
          </p:cNvSpPr>
          <p:nvPr/>
        </p:nvSpPr>
        <p:spPr>
          <a:xfrm>
            <a:off x="241539" y="571523"/>
            <a:ext cx="8660921" cy="604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Restart of Construction: May 1</a:t>
            </a:r>
            <a:endParaRPr kumimoji="0" lang="en-US" sz="3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BABC035-D514-4523-B206-43F50CABC12B}"/>
              </a:ext>
            </a:extLst>
          </p:cNvPr>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Impacts and Considerations from Coronavirus</a:t>
            </a:r>
          </a:p>
        </p:txBody>
      </p:sp>
      <p:pic>
        <p:nvPicPr>
          <p:cNvPr id="6" name="Picture 5">
            <a:extLst>
              <a:ext uri="{FF2B5EF4-FFF2-40B4-BE49-F238E27FC236}">
                <a16:creationId xmlns:a16="http://schemas.microsoft.com/office/drawing/2014/main" id="{F9DF5505-E788-44A8-8425-2F31180996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1100514"/>
            <a:ext cx="9144000" cy="895554"/>
          </a:xfrm>
          <a:prstGeom prst="rect">
            <a:avLst/>
          </a:prstGeom>
        </p:spPr>
      </p:pic>
      <p:sp>
        <p:nvSpPr>
          <p:cNvPr id="2" name="TextBox 1">
            <a:extLst>
              <a:ext uri="{FF2B5EF4-FFF2-40B4-BE49-F238E27FC236}">
                <a16:creationId xmlns:a16="http://schemas.microsoft.com/office/drawing/2014/main" id="{4568A252-0BA5-4BEF-B8E4-F5CCCF41DD09}"/>
              </a:ext>
            </a:extLst>
          </p:cNvPr>
          <p:cNvSpPr txBox="1"/>
          <p:nvPr/>
        </p:nvSpPr>
        <p:spPr>
          <a:xfrm>
            <a:off x="6545766" y="1559830"/>
            <a:ext cx="128336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…continued</a:t>
            </a:r>
          </a:p>
        </p:txBody>
      </p:sp>
      <p:pic>
        <p:nvPicPr>
          <p:cNvPr id="4" name="Picture 3">
            <a:extLst>
              <a:ext uri="{FF2B5EF4-FFF2-40B4-BE49-F238E27FC236}">
                <a16:creationId xmlns:a16="http://schemas.microsoft.com/office/drawing/2014/main" id="{F03BA8EF-95AE-4AA1-AB29-F3457D98A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32329"/>
            <a:ext cx="9144000" cy="1793342"/>
          </a:xfrm>
          <a:prstGeom prst="rect">
            <a:avLst/>
          </a:prstGeom>
        </p:spPr>
      </p:pic>
    </p:spTree>
    <p:extLst>
      <p:ext uri="{BB962C8B-B14F-4D97-AF65-F5344CB8AC3E}">
        <p14:creationId xmlns:p14="http://schemas.microsoft.com/office/powerpoint/2010/main" val="3869094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Subtitle 2"/>
          <p:cNvSpPr txBox="1">
            <a:spLocks/>
          </p:cNvSpPr>
          <p:nvPr/>
        </p:nvSpPr>
        <p:spPr>
          <a:xfrm>
            <a:off x="241539" y="571523"/>
            <a:ext cx="8660921" cy="604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Restart of Construction: May 1</a:t>
            </a:r>
            <a:endParaRPr kumimoji="0" lang="en-US" sz="3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BABC035-D514-4523-B206-43F50CABC12B}"/>
              </a:ext>
            </a:extLst>
          </p:cNvPr>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Impacts and Considerations from Coronavirus</a:t>
            </a:r>
          </a:p>
        </p:txBody>
      </p:sp>
      <p:pic>
        <p:nvPicPr>
          <p:cNvPr id="6" name="Picture 5">
            <a:extLst>
              <a:ext uri="{FF2B5EF4-FFF2-40B4-BE49-F238E27FC236}">
                <a16:creationId xmlns:a16="http://schemas.microsoft.com/office/drawing/2014/main" id="{F9DF5505-E788-44A8-8425-2F31180996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1100514"/>
            <a:ext cx="9144000" cy="895554"/>
          </a:xfrm>
          <a:prstGeom prst="rect">
            <a:avLst/>
          </a:prstGeom>
        </p:spPr>
      </p:pic>
      <p:sp>
        <p:nvSpPr>
          <p:cNvPr id="2" name="TextBox 1">
            <a:extLst>
              <a:ext uri="{FF2B5EF4-FFF2-40B4-BE49-F238E27FC236}">
                <a16:creationId xmlns:a16="http://schemas.microsoft.com/office/drawing/2014/main" id="{4568A252-0BA5-4BEF-B8E4-F5CCCF41DD09}"/>
              </a:ext>
            </a:extLst>
          </p:cNvPr>
          <p:cNvSpPr txBox="1"/>
          <p:nvPr/>
        </p:nvSpPr>
        <p:spPr>
          <a:xfrm>
            <a:off x="6545766" y="1559830"/>
            <a:ext cx="128336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…continued</a:t>
            </a:r>
          </a:p>
        </p:txBody>
      </p:sp>
      <p:pic>
        <p:nvPicPr>
          <p:cNvPr id="3" name="Picture 2">
            <a:extLst>
              <a:ext uri="{FF2B5EF4-FFF2-40B4-BE49-F238E27FC236}">
                <a16:creationId xmlns:a16="http://schemas.microsoft.com/office/drawing/2014/main" id="{B52C7413-0B23-46A6-8AFD-54AA73BE5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5233"/>
            <a:ext cx="9144000" cy="1867534"/>
          </a:xfrm>
          <a:prstGeom prst="rect">
            <a:avLst/>
          </a:prstGeom>
        </p:spPr>
      </p:pic>
      <p:sp>
        <p:nvSpPr>
          <p:cNvPr id="4" name="Oval 3">
            <a:extLst>
              <a:ext uri="{FF2B5EF4-FFF2-40B4-BE49-F238E27FC236}">
                <a16:creationId xmlns:a16="http://schemas.microsoft.com/office/drawing/2014/main" id="{3BF22AF2-1243-4D05-8457-59CDD8BDC094}"/>
              </a:ext>
            </a:extLst>
          </p:cNvPr>
          <p:cNvSpPr/>
          <p:nvPr/>
        </p:nvSpPr>
        <p:spPr>
          <a:xfrm>
            <a:off x="1081667" y="3319245"/>
            <a:ext cx="2375211" cy="3941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A7A1D37-1EA4-4A4C-816A-A67C612A2DF9}"/>
              </a:ext>
            </a:extLst>
          </p:cNvPr>
          <p:cNvSpPr/>
          <p:nvPr/>
        </p:nvSpPr>
        <p:spPr>
          <a:xfrm>
            <a:off x="457199" y="5026055"/>
            <a:ext cx="8229600" cy="923330"/>
          </a:xfrm>
          <a:prstGeom prst="rect">
            <a:avLst/>
          </a:prstGeom>
        </p:spPr>
        <p:txBody>
          <a:bodyPr wrap="square">
            <a:spAutoFit/>
          </a:bodyPr>
          <a:lstStyle/>
          <a:p>
            <a:r>
              <a:rPr lang="en-US" i="1" dirty="0">
                <a:solidFill>
                  <a:schemeClr val="bg1"/>
                </a:solidFill>
                <a:latin typeface="Calibri" panose="020F0502020204030204" pitchFamily="34" charset="0"/>
                <a:ea typeface="Calibri" panose="020F0502020204030204" pitchFamily="34" charset="0"/>
              </a:rPr>
              <a:t>The primary responsibility of the Pandemic Safety Officer will be to convey, implement, and enforce the social distancing and other requirements of this guidance for the protection of employees, suppliers, and other personnel at the site.</a:t>
            </a:r>
            <a:endParaRPr lang="en-US" i="1" dirty="0">
              <a:solidFill>
                <a:schemeClr val="bg1"/>
              </a:solidFill>
            </a:endParaRPr>
          </a:p>
        </p:txBody>
      </p:sp>
    </p:spTree>
    <p:extLst>
      <p:ext uri="{BB962C8B-B14F-4D97-AF65-F5344CB8AC3E}">
        <p14:creationId xmlns:p14="http://schemas.microsoft.com/office/powerpoint/2010/main" val="1194976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Subtitle 2"/>
          <p:cNvSpPr txBox="1">
            <a:spLocks/>
          </p:cNvSpPr>
          <p:nvPr/>
        </p:nvSpPr>
        <p:spPr>
          <a:xfrm>
            <a:off x="241539" y="571523"/>
            <a:ext cx="8660921" cy="604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Restart of Construction: May 1</a:t>
            </a:r>
            <a:endParaRPr kumimoji="0" lang="en-US" sz="3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BABC035-D514-4523-B206-43F50CABC12B}"/>
              </a:ext>
            </a:extLst>
          </p:cNvPr>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Impacts and Considerations from Coronavirus</a:t>
            </a:r>
          </a:p>
        </p:txBody>
      </p:sp>
      <p:sp>
        <p:nvSpPr>
          <p:cNvPr id="2" name="TextBox 1">
            <a:extLst>
              <a:ext uri="{FF2B5EF4-FFF2-40B4-BE49-F238E27FC236}">
                <a16:creationId xmlns:a16="http://schemas.microsoft.com/office/drawing/2014/main" id="{4568A252-0BA5-4BEF-B8E4-F5CCCF41DD09}"/>
              </a:ext>
            </a:extLst>
          </p:cNvPr>
          <p:cNvSpPr txBox="1"/>
          <p:nvPr/>
        </p:nvSpPr>
        <p:spPr>
          <a:xfrm>
            <a:off x="6545766" y="1559830"/>
            <a:ext cx="128336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…continued</a:t>
            </a:r>
          </a:p>
        </p:txBody>
      </p:sp>
      <p:pic>
        <p:nvPicPr>
          <p:cNvPr id="7" name="Picture 6">
            <a:extLst>
              <a:ext uri="{FF2B5EF4-FFF2-40B4-BE49-F238E27FC236}">
                <a16:creationId xmlns:a16="http://schemas.microsoft.com/office/drawing/2014/main" id="{0F140A7E-5D59-4FD2-ACD3-84BCD16FB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01348"/>
            <a:ext cx="9144000" cy="4381500"/>
          </a:xfrm>
          <a:prstGeom prst="rect">
            <a:avLst/>
          </a:prstGeom>
        </p:spPr>
      </p:pic>
    </p:spTree>
    <p:extLst>
      <p:ext uri="{BB962C8B-B14F-4D97-AF65-F5344CB8AC3E}">
        <p14:creationId xmlns:p14="http://schemas.microsoft.com/office/powerpoint/2010/main" val="3167076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Subtitle 2"/>
          <p:cNvSpPr txBox="1">
            <a:spLocks/>
          </p:cNvSpPr>
          <p:nvPr/>
        </p:nvSpPr>
        <p:spPr>
          <a:xfrm>
            <a:off x="241539" y="571523"/>
            <a:ext cx="8660921" cy="604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Restart of Construction: May 1</a:t>
            </a:r>
            <a:endParaRPr kumimoji="0" lang="en-US" sz="3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BABC035-D514-4523-B206-43F50CABC12B}"/>
              </a:ext>
            </a:extLst>
          </p:cNvPr>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Impacts and Considerations from Coronavirus</a:t>
            </a:r>
          </a:p>
        </p:txBody>
      </p:sp>
      <p:sp>
        <p:nvSpPr>
          <p:cNvPr id="2" name="TextBox 1">
            <a:extLst>
              <a:ext uri="{FF2B5EF4-FFF2-40B4-BE49-F238E27FC236}">
                <a16:creationId xmlns:a16="http://schemas.microsoft.com/office/drawing/2014/main" id="{4568A252-0BA5-4BEF-B8E4-F5CCCF41DD09}"/>
              </a:ext>
            </a:extLst>
          </p:cNvPr>
          <p:cNvSpPr txBox="1"/>
          <p:nvPr/>
        </p:nvSpPr>
        <p:spPr>
          <a:xfrm>
            <a:off x="6545766" y="1559830"/>
            <a:ext cx="128336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…continued</a:t>
            </a:r>
          </a:p>
        </p:txBody>
      </p:sp>
      <p:pic>
        <p:nvPicPr>
          <p:cNvPr id="4" name="Picture 3">
            <a:extLst>
              <a:ext uri="{FF2B5EF4-FFF2-40B4-BE49-F238E27FC236}">
                <a16:creationId xmlns:a16="http://schemas.microsoft.com/office/drawing/2014/main" id="{6F0D6133-3BE6-45D4-9D3A-031E7D52E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576"/>
            <a:ext cx="9144000" cy="3001004"/>
          </a:xfrm>
          <a:prstGeom prst="rect">
            <a:avLst/>
          </a:prstGeom>
        </p:spPr>
      </p:pic>
    </p:spTree>
    <p:extLst>
      <p:ext uri="{BB962C8B-B14F-4D97-AF65-F5344CB8AC3E}">
        <p14:creationId xmlns:p14="http://schemas.microsoft.com/office/powerpoint/2010/main" val="1380329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Subtitle 2"/>
          <p:cNvSpPr txBox="1">
            <a:spLocks/>
          </p:cNvSpPr>
          <p:nvPr/>
        </p:nvSpPr>
        <p:spPr>
          <a:xfrm>
            <a:off x="241539" y="571523"/>
            <a:ext cx="8660921" cy="604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Common Sense Practices:</a:t>
            </a:r>
            <a:endParaRPr kumimoji="0" lang="en-US" sz="3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lvl="0"/>
            <a:r>
              <a:rPr lang="en-US" sz="2400" dirty="0">
                <a:solidFill>
                  <a:schemeClr val="bg1"/>
                </a:solidFill>
              </a:rPr>
              <a:t>Wipe down frequently touched areas of vehicles (steering wheel, shifter, radio)</a:t>
            </a:r>
          </a:p>
          <a:p>
            <a:pPr lvl="0"/>
            <a:r>
              <a:rPr lang="en-US" sz="2400" dirty="0">
                <a:solidFill>
                  <a:schemeClr val="bg1"/>
                </a:solidFill>
              </a:rPr>
              <a:t>Drive to worksite separately</a:t>
            </a:r>
          </a:p>
          <a:p>
            <a:pPr lvl="0"/>
            <a:r>
              <a:rPr lang="en-US" sz="2400" dirty="0">
                <a:solidFill>
                  <a:schemeClr val="bg1"/>
                </a:solidFill>
              </a:rPr>
              <a:t>Wear a face mask on the jobsite </a:t>
            </a:r>
          </a:p>
          <a:p>
            <a:pPr lvl="0"/>
            <a:r>
              <a:rPr lang="en-US" sz="2400" dirty="0">
                <a:solidFill>
                  <a:schemeClr val="bg1"/>
                </a:solidFill>
              </a:rPr>
              <a:t>Wear gloves, if necessary</a:t>
            </a:r>
          </a:p>
          <a:p>
            <a:pPr lvl="0"/>
            <a:r>
              <a:rPr lang="en-US" sz="2400" dirty="0">
                <a:solidFill>
                  <a:schemeClr val="bg1"/>
                </a:solidFill>
              </a:rPr>
              <a:t>Travel separately in vehicles</a:t>
            </a:r>
          </a:p>
          <a:p>
            <a:pPr lvl="0"/>
            <a:r>
              <a:rPr lang="en-US" sz="2400" dirty="0">
                <a:solidFill>
                  <a:schemeClr val="bg1"/>
                </a:solidFill>
              </a:rPr>
              <a:t>Maintain social distancing</a:t>
            </a:r>
          </a:p>
          <a:p>
            <a:pPr lvl="0"/>
            <a:r>
              <a:rPr lang="en-US" sz="2400" dirty="0">
                <a:solidFill>
                  <a:schemeClr val="bg1"/>
                </a:solidFill>
              </a:rPr>
              <a:t>Carry hand sanitizer or sanitizer wipes – wash hands often</a:t>
            </a:r>
          </a:p>
          <a:p>
            <a:pPr lvl="0"/>
            <a:r>
              <a:rPr lang="en-US" sz="2400" dirty="0">
                <a:solidFill>
                  <a:schemeClr val="bg1"/>
                </a:solidFill>
              </a:rPr>
              <a:t>Wipe down frequently touched areas of vehicle upon </a:t>
            </a:r>
            <a:r>
              <a:rPr lang="en-US" sz="2400" dirty="0" err="1">
                <a:solidFill>
                  <a:schemeClr val="bg1"/>
                </a:solidFill>
              </a:rPr>
              <a:t>retur</a:t>
            </a:r>
            <a:endParaRPr lang="en-US" sz="2400" dirty="0">
              <a:solidFill>
                <a:schemeClr val="bg1"/>
              </a:solidFill>
            </a:endParaRPr>
          </a:p>
          <a:p>
            <a:pPr lvl="0"/>
            <a:r>
              <a:rPr lang="en-US" sz="2400" dirty="0">
                <a:solidFill>
                  <a:schemeClr val="bg1"/>
                </a:solidFill>
              </a:rPr>
              <a:t>Postpone visit if anyone involved has a sick family member r co-worker</a:t>
            </a:r>
          </a:p>
          <a:p>
            <a:pPr marL="0" lvl="0" indent="0">
              <a:buNone/>
            </a:pPr>
            <a:endParaRPr lang="en-US" sz="2400" dirty="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BABC035-D514-4523-B206-43F50CABC12B}"/>
              </a:ext>
            </a:extLst>
          </p:cNvPr>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Impacts and Considerations from Coronavirus</a:t>
            </a:r>
          </a:p>
        </p:txBody>
      </p:sp>
    </p:spTree>
    <p:extLst>
      <p:ext uri="{BB962C8B-B14F-4D97-AF65-F5344CB8AC3E}">
        <p14:creationId xmlns:p14="http://schemas.microsoft.com/office/powerpoint/2010/main" val="3570367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62161"/>
            <a:ext cx="8878888" cy="501396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41204" y="106630"/>
            <a:ext cx="4724400" cy="5410200"/>
          </a:xfrm>
          <a:prstGeom prst="rect">
            <a:avLst/>
          </a:prstGeom>
          <a:ln w="76200">
            <a:solidFill>
              <a:srgbClr val="FF0000"/>
            </a:solidFill>
          </a:ln>
          <a:effectLst>
            <a:outerShdw blurRad="50800" dist="38100" dir="2700000" algn="tl" rotWithShape="0">
              <a:prstClr val="black">
                <a:alpha val="40000"/>
              </a:prstClr>
            </a:outerShdw>
          </a:effectLst>
        </p:spPr>
      </p:pic>
      <p:sp>
        <p:nvSpPr>
          <p:cNvPr id="4" name="TextBox 3"/>
          <p:cNvSpPr txBox="1"/>
          <p:nvPr/>
        </p:nvSpPr>
        <p:spPr>
          <a:xfrm>
            <a:off x="4963989" y="45387"/>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Q&amp;A</a:t>
            </a:r>
          </a:p>
        </p:txBody>
      </p:sp>
      <p:sp>
        <p:nvSpPr>
          <p:cNvPr id="10" name="TextBox 9"/>
          <p:cNvSpPr txBox="1"/>
          <p:nvPr/>
        </p:nvSpPr>
        <p:spPr>
          <a:xfrm>
            <a:off x="3337251" y="3165099"/>
            <a:ext cx="30380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Note you can ask a question anonymously</a:t>
            </a:r>
          </a:p>
        </p:txBody>
      </p:sp>
      <p:sp>
        <p:nvSpPr>
          <p:cNvPr id="11" name="TextBox 10"/>
          <p:cNvSpPr txBox="1"/>
          <p:nvPr/>
        </p:nvSpPr>
        <p:spPr>
          <a:xfrm>
            <a:off x="4672904" y="4694706"/>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Q&amp;A</a:t>
            </a:r>
          </a:p>
        </p:txBody>
      </p:sp>
      <p:sp>
        <p:nvSpPr>
          <p:cNvPr id="12" name="Right Arrow 11"/>
          <p:cNvSpPr/>
          <p:nvPr/>
        </p:nvSpPr>
        <p:spPr>
          <a:xfrm rot="6927166">
            <a:off x="3161263" y="4322139"/>
            <a:ext cx="1190615" cy="178249"/>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Oval 2"/>
          <p:cNvSpPr/>
          <p:nvPr/>
        </p:nvSpPr>
        <p:spPr>
          <a:xfrm>
            <a:off x="4946204" y="5774201"/>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ight Arrow 8"/>
          <p:cNvSpPr/>
          <p:nvPr/>
        </p:nvSpPr>
        <p:spPr>
          <a:xfrm rot="5400000">
            <a:off x="4818190" y="5212030"/>
            <a:ext cx="685800" cy="6096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2</a:t>
            </a:fld>
            <a:endParaRPr lang="en-US" dirty="0">
              <a:solidFill>
                <a:prstClr val="black">
                  <a:tint val="75000"/>
                </a:prstClr>
              </a:solidFill>
            </a:endParaRPr>
          </a:p>
        </p:txBody>
      </p:sp>
      <p:sp>
        <p:nvSpPr>
          <p:cNvPr id="14" name="Oval 13"/>
          <p:cNvSpPr/>
          <p:nvPr/>
        </p:nvSpPr>
        <p:spPr>
          <a:xfrm>
            <a:off x="8311488" y="6321449"/>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7000569" y="6321449"/>
            <a:ext cx="9610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Slide #</a:t>
            </a:r>
          </a:p>
        </p:txBody>
      </p:sp>
      <p:sp>
        <p:nvSpPr>
          <p:cNvPr id="16" name="Right Arrow 15"/>
          <p:cNvSpPr/>
          <p:nvPr/>
        </p:nvSpPr>
        <p:spPr>
          <a:xfrm>
            <a:off x="7982492" y="6411464"/>
            <a:ext cx="308105" cy="24674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F8C46E40-C26E-49B1-A705-B98A220B1D21}"/>
              </a:ext>
            </a:extLst>
          </p:cNvPr>
          <p:cNvSpPr/>
          <p:nvPr/>
        </p:nvSpPr>
        <p:spPr>
          <a:xfrm>
            <a:off x="120392" y="6396926"/>
            <a:ext cx="3213823" cy="369332"/>
          </a:xfrm>
          <a:prstGeom prst="rect">
            <a:avLst/>
          </a:prstGeom>
          <a:solidFill>
            <a:schemeClr val="bg1"/>
          </a:solidFill>
          <a:ln>
            <a:solidFill>
              <a:schemeClr val="tx1"/>
            </a:solidFill>
          </a:ln>
        </p:spPr>
        <p:txBody>
          <a:bodyPr wrap="square">
            <a:spAutoFit/>
          </a:bodyPr>
          <a:lstStyle/>
          <a:p>
            <a:pPr lvl="0" defTabSz="914400">
              <a:defRPr/>
            </a:pPr>
            <a:r>
              <a:rPr lang="en-US" dirty="0">
                <a:solidFill>
                  <a:srgbClr val="FF0000"/>
                </a:solidFill>
              </a:rPr>
              <a:t>Audio via Phone: 646-876-9923</a:t>
            </a:r>
          </a:p>
        </p:txBody>
      </p:sp>
    </p:spTree>
    <p:extLst>
      <p:ext uri="{BB962C8B-B14F-4D97-AF65-F5344CB8AC3E}">
        <p14:creationId xmlns:p14="http://schemas.microsoft.com/office/powerpoint/2010/main" val="381100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Subtitle 2"/>
          <p:cNvSpPr txBox="1">
            <a:spLocks/>
          </p:cNvSpPr>
          <p:nvPr/>
        </p:nvSpPr>
        <p:spPr>
          <a:xfrm>
            <a:off x="241539" y="571523"/>
            <a:ext cx="8660921" cy="604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A Twp wants to start a project that is already under contract that they are doing on their own (no contractor).</a:t>
            </a:r>
            <a:endParaRPr kumimoji="0" lang="en-US" sz="3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This is a local decision up to the Conservation District.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If the CD is allowed and comfortable providing oversight, the project can move forward.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Otherwise the project should be delayed.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800" b="1" dirty="0">
                <a:solidFill>
                  <a:prstClr val="black"/>
                </a:solidFill>
                <a:latin typeface="Calibri" panose="020F0502020204030204"/>
              </a:rPr>
              <a:t>CD is responsible for quality assurance on all projects.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PSU/SCC/</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and TU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are </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allowed to travel to provide technical assistance until 5/1.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PSU/SCC/TU staff are available for assistance remotely.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BABC035-D514-4523-B206-43F50CABC12B}"/>
              </a:ext>
            </a:extLst>
          </p:cNvPr>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Impacts and Considerations from Coronavirus</a:t>
            </a:r>
          </a:p>
        </p:txBody>
      </p:sp>
    </p:spTree>
    <p:extLst>
      <p:ext uri="{BB962C8B-B14F-4D97-AF65-F5344CB8AC3E}">
        <p14:creationId xmlns:p14="http://schemas.microsoft.com/office/powerpoint/2010/main" val="1935641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Subtitle 2"/>
          <p:cNvSpPr txBox="1">
            <a:spLocks/>
          </p:cNvSpPr>
          <p:nvPr/>
        </p:nvSpPr>
        <p:spPr>
          <a:xfrm>
            <a:off x="241539" y="571523"/>
            <a:ext cx="8660921" cy="604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A Contractor wants to start a project that is already under contract.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lvl="0" indent="0">
              <a:buNone/>
              <a:defRPr/>
            </a:pPr>
            <a:r>
              <a:rPr lang="en-US" sz="2800" b="1" dirty="0">
                <a:solidFill>
                  <a:prstClr val="black"/>
                </a:solidFill>
              </a:rPr>
              <a:t>This is a local decision up to the Conservation District.</a:t>
            </a:r>
            <a:endParaRPr lang="en-US" sz="2800" dirty="0">
              <a:solidFill>
                <a:prstClr val="black"/>
              </a:solidFill>
            </a:endParaRPr>
          </a:p>
          <a:p>
            <a:pPr lvl="0">
              <a:defRPr/>
            </a:pPr>
            <a:r>
              <a:rPr lang="en-US" sz="2800" b="1" dirty="0">
                <a:solidFill>
                  <a:prstClr val="black"/>
                </a:solidFill>
              </a:rPr>
              <a:t>If the CD is allowed and comfortable providing oversight, the project can move forward.</a:t>
            </a:r>
          </a:p>
          <a:p>
            <a:pPr lvl="0">
              <a:defRPr/>
            </a:pPr>
            <a:r>
              <a:rPr lang="en-US" sz="2800" b="1" dirty="0">
                <a:solidFill>
                  <a:prstClr val="black"/>
                </a:solidFill>
              </a:rPr>
              <a:t>Otherwise the project should be delayed.</a:t>
            </a:r>
          </a:p>
          <a:p>
            <a:pPr lvl="0">
              <a:defRPr/>
            </a:pPr>
            <a:r>
              <a:rPr lang="en-US" sz="2800" b="1" dirty="0">
                <a:solidFill>
                  <a:prstClr val="black"/>
                </a:solidFill>
              </a:rPr>
              <a:t>CD is responsible for quality assurance on all projects.</a:t>
            </a:r>
          </a:p>
          <a:p>
            <a:pPr lvl="0">
              <a:defRPr/>
            </a:pPr>
            <a:r>
              <a:rPr lang="en-US" sz="2400" dirty="0">
                <a:solidFill>
                  <a:prstClr val="black"/>
                </a:solidFill>
              </a:rPr>
              <a:t>PSU/SCC/</a:t>
            </a:r>
            <a:r>
              <a:rPr lang="en-US" sz="2400" u="sng" dirty="0">
                <a:solidFill>
                  <a:prstClr val="black"/>
                </a:solidFill>
              </a:rPr>
              <a:t>and TU</a:t>
            </a:r>
            <a:r>
              <a:rPr lang="en-US" sz="2400" dirty="0">
                <a:solidFill>
                  <a:prstClr val="black"/>
                </a:solidFill>
              </a:rPr>
              <a:t> are </a:t>
            </a:r>
            <a:r>
              <a:rPr lang="en-US" sz="2400" u="sng" dirty="0">
                <a:solidFill>
                  <a:prstClr val="black"/>
                </a:solidFill>
              </a:rPr>
              <a:t>not</a:t>
            </a:r>
            <a:r>
              <a:rPr lang="en-US" sz="2400" dirty="0">
                <a:solidFill>
                  <a:prstClr val="black"/>
                </a:solidFill>
              </a:rPr>
              <a:t> allowed to travel to provide technical assistance until 5/1.</a:t>
            </a:r>
          </a:p>
          <a:p>
            <a:pPr lvl="0">
              <a:defRPr/>
            </a:pPr>
            <a:r>
              <a:rPr lang="en-US" sz="2400" dirty="0">
                <a:solidFill>
                  <a:prstClr val="black"/>
                </a:solidFill>
              </a:rPr>
              <a:t>PSU/SCC/TU staff are available for assistance remotely.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BABC035-D514-4523-B206-43F50CABC12B}"/>
              </a:ext>
            </a:extLst>
          </p:cNvPr>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Impacts and Considerations from Coronavirus</a:t>
            </a:r>
          </a:p>
        </p:txBody>
      </p:sp>
    </p:spTree>
    <p:extLst>
      <p:ext uri="{BB962C8B-B14F-4D97-AF65-F5344CB8AC3E}">
        <p14:creationId xmlns:p14="http://schemas.microsoft.com/office/powerpoint/2010/main" val="1371068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Subtitle 2"/>
          <p:cNvSpPr txBox="1">
            <a:spLocks/>
          </p:cNvSpPr>
          <p:nvPr/>
        </p:nvSpPr>
        <p:spPr>
          <a:xfrm>
            <a:off x="241539" y="571523"/>
            <a:ext cx="8660921" cy="604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Note that some parts of the state will return to “normal” faster than others.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800" b="1" dirty="0">
                <a:solidFill>
                  <a:prstClr val="black"/>
                </a:solidFill>
                <a:latin typeface="Calibri" panose="020F0502020204030204"/>
              </a:rPr>
              <a:t>CDGRS and SCC staff can’t “run” your projects for you.  If a CD representative is unavailable, you need to postpone.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defRPr/>
            </a:pPr>
            <a:r>
              <a:rPr lang="en-US" sz="2800" b="1" dirty="0">
                <a:solidFill>
                  <a:prstClr val="black"/>
                </a:solidFill>
              </a:rPr>
              <a:t>CD is responsible for quality assurance on all projects.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BABC035-D514-4523-B206-43F50CABC12B}"/>
              </a:ext>
            </a:extLst>
          </p:cNvPr>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Impacts and Considerations from Coronavirus</a:t>
            </a:r>
          </a:p>
        </p:txBody>
      </p:sp>
    </p:spTree>
    <p:extLst>
      <p:ext uri="{BB962C8B-B14F-4D97-AF65-F5344CB8AC3E}">
        <p14:creationId xmlns:p14="http://schemas.microsoft.com/office/powerpoint/2010/main" val="4078006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Subtitle 2"/>
          <p:cNvSpPr txBox="1">
            <a:spLocks/>
          </p:cNvSpPr>
          <p:nvPr/>
        </p:nvSpPr>
        <p:spPr>
          <a:xfrm>
            <a:off x="273989" y="753130"/>
            <a:ext cx="8660921" cy="610487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rPr>
              <a:t>Other Potential Quarantine Tasks for CDs: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Assessments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Virtual meetings with CDGRS/SCC staff using screen sharing </a:t>
            </a:r>
            <a:r>
              <a:rPr kumimoji="0" lang="en-US" sz="2400" i="0" u="none" strike="noStrike" kern="1200" cap="none" spc="0" normalizeH="0" baseline="0" noProof="0" dirty="0">
                <a:ln>
                  <a:noFill/>
                </a:ln>
                <a:solidFill>
                  <a:schemeClr val="bg1"/>
                </a:solidFill>
                <a:effectLst/>
                <a:uLnTx/>
                <a:uFillTx/>
                <a:latin typeface="Calibri" panose="020F0502020204030204"/>
                <a:ea typeface="+mn-ea"/>
                <a:cs typeface="+mn-cs"/>
              </a:rPr>
              <a:t>(</a:t>
            </a:r>
            <a:r>
              <a:rPr lang="en-US" sz="2400" dirty="0">
                <a:solidFill>
                  <a:schemeClr val="bg1"/>
                </a:solidFill>
                <a:latin typeface="Calibri" panose="020F0502020204030204"/>
              </a:rPr>
              <a:t>site discussion using pictures, </a:t>
            </a:r>
            <a:r>
              <a:rPr kumimoji="0" lang="en-US" sz="2400" i="0" u="none" strike="noStrike" kern="1200" cap="none" spc="0" normalizeH="0" baseline="0" noProof="0" dirty="0">
                <a:ln>
                  <a:noFill/>
                </a:ln>
                <a:solidFill>
                  <a:schemeClr val="bg1"/>
                </a:solidFill>
                <a:effectLst/>
                <a:uLnTx/>
                <a:uFillTx/>
                <a:latin typeface="Calibri" panose="020F0502020204030204"/>
                <a:ea typeface="+mn-ea"/>
                <a:cs typeface="+mn-cs"/>
              </a:rPr>
              <a:t>application review, pre-design talks, plan reviews, etc.)</a:t>
            </a:r>
          </a:p>
          <a:p>
            <a:pPr>
              <a:defRPr/>
            </a:pPr>
            <a:r>
              <a:rPr lang="en-US" b="1" dirty="0">
                <a:solidFill>
                  <a:schemeClr val="bg1"/>
                </a:solidFill>
                <a:latin typeface="Calibri" panose="020F0502020204030204"/>
              </a:rPr>
              <a:t>Familiarize yourself with optional documents </a:t>
            </a:r>
            <a:r>
              <a:rPr lang="en-US" dirty="0">
                <a:solidFill>
                  <a:schemeClr val="bg1"/>
                </a:solidFill>
                <a:latin typeface="Calibri" panose="020F0502020204030204"/>
              </a:rPr>
              <a:t>(bid documents, checklists, </a:t>
            </a:r>
            <a:r>
              <a:rPr lang="en-US" dirty="0" err="1">
                <a:solidFill>
                  <a:schemeClr val="bg1"/>
                </a:solidFill>
                <a:latin typeface="Calibri" panose="020F0502020204030204"/>
              </a:rPr>
              <a:t>etc</a:t>
            </a:r>
            <a:r>
              <a:rPr lang="en-US" dirty="0">
                <a:solidFill>
                  <a:schemeClr val="bg1"/>
                </a:solidFill>
                <a:latin typeface="Calibri" panose="020F0502020204030204"/>
              </a:rPr>
              <a:t>)</a:t>
            </a:r>
          </a:p>
          <a:p>
            <a:pPr>
              <a:defRPr/>
            </a:pPr>
            <a:r>
              <a:rPr lang="en-US" b="1" dirty="0">
                <a:solidFill>
                  <a:schemeClr val="bg1"/>
                </a:solidFill>
                <a:latin typeface="Calibri" panose="020F0502020204030204"/>
              </a:rPr>
              <a:t>Review Bid packets, permits,  </a:t>
            </a:r>
            <a:r>
              <a:rPr lang="en-US" b="1" dirty="0" err="1">
                <a:solidFill>
                  <a:schemeClr val="bg1"/>
                </a:solidFill>
                <a:latin typeface="Calibri" panose="020F0502020204030204"/>
              </a:rPr>
              <a:t>etc</a:t>
            </a:r>
            <a:endParaRPr lang="en-US" b="1" dirty="0">
              <a:solidFill>
                <a:schemeClr val="bg1"/>
              </a:solidFill>
              <a:latin typeface="Calibri" panose="020F0502020204030204"/>
            </a:endParaRPr>
          </a:p>
          <a:p>
            <a:pPr>
              <a:defRPr/>
            </a:pPr>
            <a:r>
              <a:rPr kumimoji="0" lang="en-US" b="1" i="0" u="none" strike="noStrike" kern="1200" cap="none" spc="0" normalizeH="0" baseline="0" noProof="0" dirty="0">
                <a:ln>
                  <a:noFill/>
                </a:ln>
                <a:solidFill>
                  <a:schemeClr val="bg1"/>
                </a:solidFill>
                <a:effectLst/>
                <a:uLnTx/>
                <a:uFillTx/>
                <a:latin typeface="Calibri" panose="020F0502020204030204"/>
                <a:ea typeface="+mn-ea"/>
                <a:cs typeface="+mn-cs"/>
              </a:rPr>
              <a:t>Review QAB policies</a:t>
            </a:r>
          </a:p>
          <a:p>
            <a:pPr>
              <a:defRPr/>
            </a:pPr>
            <a:r>
              <a:rPr lang="en-US" b="1" dirty="0">
                <a:solidFill>
                  <a:schemeClr val="bg1"/>
                </a:solidFill>
                <a:latin typeface="Calibri" panose="020F0502020204030204"/>
              </a:rPr>
              <a:t>Professional development, outside trainings, certifications</a:t>
            </a:r>
            <a:r>
              <a:rPr lang="en-US" b="1" dirty="0">
                <a:solidFill>
                  <a:schemeClr val="bg1"/>
                </a:solidFill>
              </a:rPr>
              <a:t>, LTAP Road Scholars: </a:t>
            </a:r>
            <a:r>
              <a:rPr lang="en-US" dirty="0">
                <a:solidFill>
                  <a:schemeClr val="bg1"/>
                </a:solidFill>
              </a:rPr>
              <a:t>Some classes are now webinars</a:t>
            </a:r>
            <a:endParaRPr lang="en-US" b="1" dirty="0">
              <a:solidFill>
                <a:schemeClr val="bg1"/>
              </a:solidFill>
              <a:latin typeface="Calibri" panose="020F0502020204030204"/>
            </a:endParaRPr>
          </a:p>
          <a:p>
            <a:pPr>
              <a:defRPr/>
            </a:pPr>
            <a:r>
              <a:rPr kumimoji="0" lang="en-US" b="1" i="0" u="none" strike="noStrike" kern="1200" cap="none" spc="0" normalizeH="0" baseline="0" noProof="0" dirty="0">
                <a:ln>
                  <a:noFill/>
                </a:ln>
                <a:solidFill>
                  <a:schemeClr val="bg1"/>
                </a:solidFill>
                <a:effectLst/>
                <a:uLnTx/>
                <a:uFillTx/>
                <a:latin typeface="Calibri" panose="020F0502020204030204"/>
                <a:ea typeface="+mn-ea"/>
                <a:cs typeface="+mn-cs"/>
              </a:rPr>
              <a:t>Develop a newsletter?</a:t>
            </a:r>
          </a:p>
          <a:p>
            <a:pPr>
              <a:defRPr/>
            </a:pPr>
            <a:r>
              <a:rPr lang="en-US" b="1" dirty="0">
                <a:solidFill>
                  <a:schemeClr val="bg1"/>
                </a:solidFill>
                <a:latin typeface="Calibri" panose="020F0502020204030204"/>
              </a:rPr>
              <a:t>Plan new education and outreach events</a:t>
            </a:r>
            <a:r>
              <a:rPr lang="en-US" sz="2400" b="1" dirty="0">
                <a:solidFill>
                  <a:schemeClr val="bg1"/>
                </a:solidFill>
                <a:latin typeface="Calibri" panose="020F0502020204030204"/>
              </a:rPr>
              <a:t> (recorded webinar)</a:t>
            </a:r>
          </a:p>
          <a:p>
            <a:pPr>
              <a:defRPr/>
            </a:pPr>
            <a:r>
              <a:rPr kumimoji="0" lang="en-US" b="1" i="0" u="none" strike="noStrike" kern="1200" cap="none" spc="0" normalizeH="0" baseline="0" noProof="0" dirty="0">
                <a:ln>
                  <a:noFill/>
                </a:ln>
                <a:solidFill>
                  <a:schemeClr val="bg1"/>
                </a:solidFill>
                <a:effectLst/>
                <a:uLnTx/>
                <a:uFillTx/>
                <a:latin typeface="Calibri" panose="020F0502020204030204"/>
                <a:ea typeface="+mn-ea"/>
                <a:cs typeface="+mn-cs"/>
              </a:rPr>
              <a:t>Keep up contact to your municipalities!!</a:t>
            </a:r>
          </a:p>
        </p:txBody>
      </p:sp>
      <p:sp>
        <p:nvSpPr>
          <p:cNvPr id="5" name="TextBox 4">
            <a:extLst>
              <a:ext uri="{FF2B5EF4-FFF2-40B4-BE49-F238E27FC236}">
                <a16:creationId xmlns:a16="http://schemas.microsoft.com/office/drawing/2014/main" id="{CF4043B1-D1E9-42B3-B8F0-BE0844B1593A}"/>
              </a:ext>
            </a:extLst>
          </p:cNvPr>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Impacts and Considerations from Coronavirus</a:t>
            </a:r>
          </a:p>
        </p:txBody>
      </p:sp>
    </p:spTree>
    <p:extLst>
      <p:ext uri="{BB962C8B-B14F-4D97-AF65-F5344CB8AC3E}">
        <p14:creationId xmlns:p14="http://schemas.microsoft.com/office/powerpoint/2010/main" val="662440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Subtitle 2"/>
          <p:cNvSpPr txBox="1">
            <a:spLocks/>
          </p:cNvSpPr>
          <p:nvPr/>
        </p:nvSpPr>
        <p:spPr>
          <a:xfrm>
            <a:off x="273989" y="1541679"/>
            <a:ext cx="8660921" cy="604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Thursday 4/30 COSTARS Webinar Postponed</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Check your e-mail for an update later today</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BABC035-D514-4523-B206-43F50CABC12B}"/>
              </a:ext>
            </a:extLst>
          </p:cNvPr>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Impacts and Considerations from Coronavirus</a:t>
            </a:r>
          </a:p>
        </p:txBody>
      </p:sp>
    </p:spTree>
    <p:extLst>
      <p:ext uri="{BB962C8B-B14F-4D97-AF65-F5344CB8AC3E}">
        <p14:creationId xmlns:p14="http://schemas.microsoft.com/office/powerpoint/2010/main" val="2144006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Subtitle 2"/>
          <p:cNvSpPr txBox="1">
            <a:spLocks/>
          </p:cNvSpPr>
          <p:nvPr/>
        </p:nvSpPr>
        <p:spPr>
          <a:xfrm>
            <a:off x="241539" y="698201"/>
            <a:ext cx="8660921" cy="610487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rPr>
              <a:t>Technical Assistance in the Field</a:t>
            </a:r>
          </a:p>
          <a:p>
            <a:pPr marL="0" indent="0">
              <a:buNone/>
              <a:defRPr/>
            </a:pPr>
            <a:r>
              <a:rPr lang="en-US" sz="1800" b="1" u="sng" dirty="0">
                <a:solidFill>
                  <a:srgbClr val="70AD47">
                    <a:lumMod val="50000"/>
                  </a:srgbClr>
                </a:solidFill>
              </a:rPr>
              <a:t>Center</a:t>
            </a:r>
            <a:r>
              <a:rPr lang="en-US" sz="1800" b="1" dirty="0">
                <a:solidFill>
                  <a:srgbClr val="70AD47">
                    <a:lumMod val="50000"/>
                  </a:srgbClr>
                </a:solidFill>
              </a:rPr>
              <a:t>	May 1</a:t>
            </a:r>
          </a:p>
          <a:p>
            <a:pPr>
              <a:defRPr/>
            </a:pPr>
            <a:r>
              <a:rPr lang="en-US" sz="1800" b="1" dirty="0">
                <a:solidFill>
                  <a:srgbClr val="70AD47">
                    <a:lumMod val="50000"/>
                  </a:srgbClr>
                </a:solidFill>
              </a:rPr>
              <a:t>Wade Brown: </a:t>
            </a:r>
            <a:r>
              <a:rPr lang="en-US" sz="1800" b="1" dirty="0">
                <a:solidFill>
                  <a:srgbClr val="70AD47">
                    <a:lumMod val="50000"/>
                  </a:srgbClr>
                </a:solidFill>
                <a:hlinkClick r:id="rId2"/>
              </a:rPr>
              <a:t>web127@psu.edu</a:t>
            </a:r>
            <a:r>
              <a:rPr lang="en-US" sz="1800" b="1" dirty="0">
                <a:solidFill>
                  <a:srgbClr val="70AD47">
                    <a:lumMod val="50000"/>
                  </a:srgbClr>
                </a:solidFill>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Dave Creamer: </a:t>
            </a:r>
            <a:r>
              <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hlinkClick r:id="rId3"/>
              </a:rPr>
              <a:t>dmc159@psu.edu</a:t>
            </a:r>
            <a:r>
              <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800" b="1" dirty="0">
                <a:solidFill>
                  <a:srgbClr val="70AD47">
                    <a:lumMod val="50000"/>
                  </a:srgbClr>
                </a:solidFill>
                <a:latin typeface="Calibri" panose="020F0502020204030204"/>
              </a:rPr>
              <a:t>Maria Dreese: </a:t>
            </a:r>
            <a:r>
              <a:rPr lang="en-US" sz="1800" b="1" dirty="0">
                <a:solidFill>
                  <a:srgbClr val="70AD47">
                    <a:lumMod val="50000"/>
                  </a:srgbClr>
                </a:solidFill>
                <a:latin typeface="Calibri" panose="020F0502020204030204"/>
                <a:hlinkClick r:id="rId4"/>
              </a:rPr>
              <a:t>maa241@psu.edu</a:t>
            </a:r>
            <a:r>
              <a:rPr lang="en-US" sz="1800" b="1" dirty="0">
                <a:solidFill>
                  <a:srgbClr val="70AD47">
                    <a:lumMod val="50000"/>
                  </a:srgbClr>
                </a:solidFill>
                <a:latin typeface="Calibri" panose="020F0502020204030204"/>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800" b="1" dirty="0">
                <a:solidFill>
                  <a:srgbClr val="70AD47">
                    <a:lumMod val="50000"/>
                  </a:srgbClr>
                </a:solidFill>
                <a:latin typeface="Calibri" panose="020F0502020204030204"/>
              </a:rPr>
              <a:t>Dave Morrison: </a:t>
            </a:r>
            <a:r>
              <a:rPr lang="en-US" sz="1800" b="1" dirty="0">
                <a:solidFill>
                  <a:srgbClr val="70AD47">
                    <a:lumMod val="50000"/>
                  </a:srgbClr>
                </a:solidFill>
                <a:latin typeface="Calibri" panose="020F0502020204030204"/>
                <a:hlinkClick r:id="rId5"/>
              </a:rPr>
              <a:t>dcm35@psu.edu</a:t>
            </a:r>
            <a:r>
              <a:rPr lang="en-US" sz="1800" b="1" dirty="0">
                <a:solidFill>
                  <a:srgbClr val="70AD47">
                    <a:lumMod val="50000"/>
                  </a:srgbClr>
                </a:solidFill>
                <a:latin typeface="Calibri" panose="020F0502020204030204"/>
              </a:rPr>
              <a:t> </a:t>
            </a:r>
            <a:r>
              <a:rPr lang="en-US" sz="1600" dirty="0">
                <a:solidFill>
                  <a:srgbClr val="70AD47">
                    <a:lumMod val="50000"/>
                  </a:srgbClr>
                </a:solidFill>
                <a:latin typeface="Calibri" panose="020F0502020204030204"/>
              </a:rPr>
              <a:t>(DSA Notifications)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800" b="1" dirty="0">
                <a:solidFill>
                  <a:srgbClr val="70AD47">
                    <a:lumMod val="50000"/>
                  </a:srgbClr>
                </a:solidFill>
                <a:latin typeface="Calibri" panose="020F0502020204030204"/>
              </a:rPr>
              <a:t>Eric Nevel: </a:t>
            </a:r>
            <a:r>
              <a:rPr lang="en-US" sz="1800" b="1" dirty="0">
                <a:solidFill>
                  <a:srgbClr val="70AD47">
                    <a:lumMod val="50000"/>
                  </a:srgbClr>
                </a:solidFill>
                <a:latin typeface="Calibri" panose="020F0502020204030204"/>
                <a:hlinkClick r:id="rId6"/>
              </a:rPr>
              <a:t>ern106@psu.edu</a:t>
            </a:r>
            <a:endParaRPr lang="en-US" sz="1800" b="1" dirty="0">
              <a:solidFill>
                <a:srgbClr val="70AD47">
                  <a:lumMod val="50000"/>
                </a:srgbClr>
              </a:solidFill>
              <a:latin typeface="Calibri" panose="020F0502020204030204"/>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800" b="1" dirty="0">
                <a:solidFill>
                  <a:srgbClr val="70AD47">
                    <a:lumMod val="50000"/>
                  </a:srgbClr>
                </a:solidFill>
                <a:latin typeface="Calibri" panose="020F0502020204030204"/>
              </a:rPr>
              <a:t>Tim Ziegler: </a:t>
            </a:r>
            <a:r>
              <a:rPr lang="en-US" sz="1800" b="1" dirty="0">
                <a:solidFill>
                  <a:srgbClr val="70AD47">
                    <a:lumMod val="50000"/>
                  </a:srgbClr>
                </a:solidFill>
                <a:latin typeface="Calibri" panose="020F0502020204030204"/>
                <a:hlinkClick r:id="rId7"/>
              </a:rPr>
              <a:t>tmz115@psu.edu</a:t>
            </a:r>
            <a:endParaRPr lang="en-US" sz="1800" b="1" dirty="0">
              <a:solidFill>
                <a:srgbClr val="70AD47">
                  <a:lumMod val="50000"/>
                </a:srgbClr>
              </a:solidFill>
              <a:latin typeface="Calibri" panose="020F0502020204030204"/>
            </a:endParaRPr>
          </a:p>
          <a:p>
            <a:pPr>
              <a:defRPr/>
            </a:pPr>
            <a:r>
              <a:rPr lang="en-US" sz="1800" dirty="0">
                <a:solidFill>
                  <a:srgbClr val="70AD47">
                    <a:lumMod val="50000"/>
                  </a:srgbClr>
                </a:solidFill>
              </a:rPr>
              <a:t>Steve Bloser: </a:t>
            </a:r>
            <a:r>
              <a:rPr lang="en-US" sz="1800" dirty="0">
                <a:solidFill>
                  <a:srgbClr val="70AD47">
                    <a:lumMod val="50000"/>
                  </a:srgbClr>
                </a:solidFill>
                <a:hlinkClick r:id="rId8"/>
              </a:rPr>
              <a:t>smb201@psu.edu</a:t>
            </a:r>
            <a:r>
              <a:rPr lang="en-US" sz="1800" dirty="0">
                <a:solidFill>
                  <a:srgbClr val="70AD47">
                    <a:lumMod val="50000"/>
                  </a:srgbClr>
                </a:solidFill>
              </a:rPr>
              <a:t> </a:t>
            </a:r>
          </a:p>
          <a:p>
            <a:pPr marL="0" lvl="0" indent="0">
              <a:buNone/>
              <a:defRPr/>
            </a:pPr>
            <a:endParaRPr lang="en-US" sz="1800" b="1" dirty="0">
              <a:solidFill>
                <a:srgbClr val="70AD47">
                  <a:lumMod val="50000"/>
                </a:srgbClr>
              </a:solidFill>
            </a:endParaRPr>
          </a:p>
          <a:p>
            <a:pPr marL="0" lvl="0" indent="0">
              <a:buNone/>
              <a:defRPr/>
            </a:pPr>
            <a:r>
              <a:rPr lang="en-US" sz="1800" b="1" u="sng" dirty="0">
                <a:solidFill>
                  <a:srgbClr val="70AD47">
                    <a:lumMod val="50000"/>
                  </a:srgbClr>
                </a:solidFill>
              </a:rPr>
              <a:t>Trout Unlimited</a:t>
            </a:r>
            <a:r>
              <a:rPr lang="en-US" sz="1800" b="1" dirty="0">
                <a:solidFill>
                  <a:srgbClr val="70AD47">
                    <a:lumMod val="50000"/>
                  </a:srgbClr>
                </a:solidFill>
              </a:rPr>
              <a:t>  May 1 for Construction and May 8 for TAs in green/yellow</a:t>
            </a:r>
          </a:p>
          <a:p>
            <a:pPr lvl="0">
              <a:defRPr/>
            </a:pPr>
            <a:r>
              <a:rPr lang="en-US" sz="1800" b="1" dirty="0">
                <a:solidFill>
                  <a:srgbClr val="70AD47">
                    <a:lumMod val="50000"/>
                  </a:srgbClr>
                </a:solidFill>
              </a:rPr>
              <a:t>Jake Tomlinson: </a:t>
            </a:r>
            <a:r>
              <a:rPr lang="en-US" sz="1800" b="1" dirty="0">
                <a:solidFill>
                  <a:srgbClr val="70AD47">
                    <a:lumMod val="50000"/>
                  </a:srgbClr>
                </a:solidFill>
                <a:hlinkClick r:id="rId9"/>
              </a:rPr>
              <a:t>Jacob.Tomlinson@tu.org</a:t>
            </a:r>
            <a:endParaRPr lang="en-US" sz="1800" b="1" dirty="0">
              <a:solidFill>
                <a:srgbClr val="70AD47">
                  <a:lumMod val="50000"/>
                </a:srgbClr>
              </a:solidFill>
            </a:endParaRPr>
          </a:p>
          <a:p>
            <a:pPr lvl="0">
              <a:defRPr/>
            </a:pPr>
            <a:r>
              <a:rPr lang="en-US" sz="1800" b="1" dirty="0">
                <a:solidFill>
                  <a:srgbClr val="70AD47">
                    <a:lumMod val="50000"/>
                  </a:srgbClr>
                </a:solidFill>
              </a:rPr>
              <a:t>Shaun McAdams: </a:t>
            </a:r>
            <a:r>
              <a:rPr lang="en-US" sz="1800" b="1" dirty="0">
                <a:solidFill>
                  <a:srgbClr val="70AD47">
                    <a:lumMod val="50000"/>
                  </a:srgbClr>
                </a:solidFill>
                <a:hlinkClick r:id="rId10"/>
              </a:rPr>
              <a:t>shaun.mcadams@tu.org</a:t>
            </a:r>
            <a:endParaRPr lang="en-US" sz="1800" b="1" dirty="0">
              <a:solidFill>
                <a:srgbClr val="70AD47">
                  <a:lumMod val="50000"/>
                </a:srgbClr>
              </a:solidFill>
            </a:endParaRPr>
          </a:p>
          <a:p>
            <a:pPr lvl="0">
              <a:defRPr/>
            </a:pPr>
            <a:r>
              <a:rPr lang="en-US" sz="1800" b="1" dirty="0">
                <a:solidFill>
                  <a:srgbClr val="70AD47">
                    <a:lumMod val="50000"/>
                  </a:srgbClr>
                </a:solidFill>
              </a:rPr>
              <a:t>Phil Thomas: </a:t>
            </a:r>
            <a:r>
              <a:rPr lang="en-US" sz="1800" b="1" dirty="0">
                <a:solidFill>
                  <a:srgbClr val="70AD47">
                    <a:lumMod val="50000"/>
                  </a:srgbClr>
                </a:solidFill>
                <a:hlinkClick r:id="rId11"/>
              </a:rPr>
              <a:t>Philip.Thomas@tu.org</a:t>
            </a:r>
            <a:r>
              <a:rPr lang="en-US" sz="1800" b="1" dirty="0">
                <a:solidFill>
                  <a:srgbClr val="70AD47">
                    <a:lumMod val="50000"/>
                  </a:srgbClr>
                </a:solidFill>
              </a:rPr>
              <a:t> </a:t>
            </a:r>
          </a:p>
          <a:p>
            <a:pPr marL="0" lvl="0" indent="0">
              <a:buNone/>
              <a:defRPr/>
            </a:pPr>
            <a:endParaRPr lang="en-US" sz="1800" b="1" dirty="0">
              <a:solidFill>
                <a:srgbClr val="70AD47">
                  <a:lumMod val="50000"/>
                </a:srgbClr>
              </a:solidFill>
            </a:endParaRPr>
          </a:p>
          <a:p>
            <a:pPr marL="0" lvl="0" indent="0">
              <a:buNone/>
              <a:defRPr/>
            </a:pPr>
            <a:r>
              <a:rPr lang="en-US" sz="1800" b="1" u="sng" dirty="0">
                <a:solidFill>
                  <a:srgbClr val="70AD47">
                    <a:lumMod val="50000"/>
                  </a:srgbClr>
                </a:solidFill>
              </a:rPr>
              <a:t>SCC</a:t>
            </a:r>
            <a:r>
              <a:rPr lang="en-US" sz="1800" b="1" dirty="0">
                <a:solidFill>
                  <a:srgbClr val="70AD47">
                    <a:lumMod val="50000"/>
                  </a:srgbClr>
                </a:solidFill>
              </a:rPr>
              <a:t>	May 1</a:t>
            </a:r>
          </a:p>
          <a:p>
            <a:pPr lvl="0">
              <a:defRPr/>
            </a:pPr>
            <a:r>
              <a:rPr lang="en-US" sz="1800" b="1" dirty="0">
                <a:solidFill>
                  <a:srgbClr val="70AD47">
                    <a:lumMod val="50000"/>
                  </a:srgbClr>
                </a:solidFill>
              </a:rPr>
              <a:t>Roy Richardson: </a:t>
            </a:r>
            <a:r>
              <a:rPr lang="en-US" sz="1800" b="1" dirty="0">
                <a:solidFill>
                  <a:srgbClr val="70AD47">
                    <a:lumMod val="50000"/>
                  </a:srgbClr>
                </a:solidFill>
                <a:hlinkClick r:id="rId12"/>
              </a:rPr>
              <a:t>rrichardso@pa.gov</a:t>
            </a:r>
            <a:endParaRPr lang="en-US" sz="1800" b="1" dirty="0">
              <a:solidFill>
                <a:srgbClr val="70AD47">
                  <a:lumMod val="50000"/>
                </a:srgbClr>
              </a:solidFill>
            </a:endParaRPr>
          </a:p>
          <a:p>
            <a:pPr lvl="0">
              <a:defRPr/>
            </a:pPr>
            <a:r>
              <a:rPr lang="en-US" sz="1800" b="1" dirty="0">
                <a:solidFill>
                  <a:srgbClr val="70AD47">
                    <a:lumMod val="50000"/>
                  </a:srgbClr>
                </a:solidFill>
              </a:rPr>
              <a:t>Justin Challenger: </a:t>
            </a:r>
            <a:r>
              <a:rPr lang="en-US" sz="1800" b="1" dirty="0">
                <a:solidFill>
                  <a:srgbClr val="70AD47">
                    <a:lumMod val="50000"/>
                  </a:srgbClr>
                </a:solidFill>
                <a:hlinkClick r:id="rId13"/>
              </a:rPr>
              <a:t>jchallenge@pa.gov</a:t>
            </a:r>
            <a:endParaRPr kumimoji="0" lang="en-US" sz="3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F4043B1-D1E9-42B3-B8F0-BE0844B1593A}"/>
              </a:ext>
            </a:extLst>
          </p:cNvPr>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Impacts and Considerations from Coronavirus</a:t>
            </a:r>
          </a:p>
        </p:txBody>
      </p:sp>
      <p:sp>
        <p:nvSpPr>
          <p:cNvPr id="6" name="Subtitle 2">
            <a:extLst>
              <a:ext uri="{FF2B5EF4-FFF2-40B4-BE49-F238E27FC236}">
                <a16:creationId xmlns:a16="http://schemas.microsoft.com/office/drawing/2014/main" id="{7CEE3D40-9600-46FD-89E0-31E823AFE8C8}"/>
              </a:ext>
            </a:extLst>
          </p:cNvPr>
          <p:cNvSpPr txBox="1">
            <a:spLocks/>
          </p:cNvSpPr>
          <p:nvPr/>
        </p:nvSpPr>
        <p:spPr>
          <a:xfrm>
            <a:off x="5884057" y="1407308"/>
            <a:ext cx="3259943" cy="22429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lang="en-US" sz="1800" b="1" dirty="0">
                <a:solidFill>
                  <a:srgbClr val="70AD47">
                    <a:lumMod val="50000"/>
                  </a:srgbClr>
                </a:solidFill>
                <a:latin typeface="Calibri" panose="020F0502020204030204"/>
              </a:rPr>
              <a:t>Everyone is behind and will be in a hurry!</a:t>
            </a:r>
          </a:p>
          <a:p>
            <a:pPr marL="166688" marR="0" lvl="0" indent="-166688"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800" dirty="0">
                <a:solidFill>
                  <a:srgbClr val="70AD47">
                    <a:lumMod val="50000"/>
                  </a:srgbClr>
                </a:solidFill>
                <a:latin typeface="Calibri" panose="020F0502020204030204"/>
              </a:rPr>
              <a:t>Contact us as early as possible</a:t>
            </a:r>
          </a:p>
          <a:p>
            <a:pPr marL="166688" marR="0" lvl="0" indent="-166688"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800" dirty="0">
                <a:solidFill>
                  <a:srgbClr val="70AD47">
                    <a:lumMod val="50000"/>
                  </a:srgbClr>
                </a:solidFill>
                <a:latin typeface="Calibri" panose="020F0502020204030204"/>
              </a:rPr>
              <a:t>Please be patient</a:t>
            </a:r>
          </a:p>
          <a:p>
            <a:pPr marL="166688" marR="0" lvl="0" indent="-166688"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800" dirty="0">
                <a:solidFill>
                  <a:srgbClr val="70AD47">
                    <a:lumMod val="50000"/>
                  </a:srgbClr>
                </a:solidFill>
                <a:latin typeface="Calibri" panose="020F0502020204030204"/>
              </a:rPr>
              <a:t>If you are uncomfortable or unavailable, delay project</a:t>
            </a:r>
          </a:p>
          <a:p>
            <a:pPr marL="166688" marR="0" lvl="0" indent="-166688"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DE4712F-421F-4E33-8126-4C03CFDC6F1E}"/>
              </a:ext>
            </a:extLst>
          </p:cNvPr>
          <p:cNvSpPr/>
          <p:nvPr/>
        </p:nvSpPr>
        <p:spPr>
          <a:xfrm>
            <a:off x="4817327" y="6156740"/>
            <a:ext cx="4572000" cy="646331"/>
          </a:xfrm>
          <a:prstGeom prst="rect">
            <a:avLst/>
          </a:prstGeom>
        </p:spPr>
        <p:txBody>
          <a:bodyPr>
            <a:spAutoFit/>
          </a:bodyPr>
          <a:lstStyle/>
          <a:p>
            <a:r>
              <a:rPr lang="en-US" dirty="0">
                <a:hlinkClick r:id="rId14"/>
              </a:rPr>
              <a:t>https://www.dirtandgravel.psu.edu/center-info/center-staff-contact-information</a:t>
            </a:r>
            <a:endParaRPr lang="en-US" dirty="0"/>
          </a:p>
        </p:txBody>
      </p:sp>
    </p:spTree>
    <p:extLst>
      <p:ext uri="{BB962C8B-B14F-4D97-AF65-F5344CB8AC3E}">
        <p14:creationId xmlns:p14="http://schemas.microsoft.com/office/powerpoint/2010/main" val="302288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2422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954107"/>
          </a:xfrm>
          <a:prstGeom prst="rect">
            <a:avLst/>
          </a:prstGeom>
          <a:noFill/>
        </p:spPr>
        <p:txBody>
          <a:bodyPr wrap="square" rtlCol="0">
            <a:spAutoFit/>
          </a:bodyPr>
          <a:lstStyle/>
          <a:p>
            <a:pPr algn="ctr" defTabSz="914400">
              <a:defRPr/>
            </a:pPr>
            <a:r>
              <a:rPr lang="en-US" sz="32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Webinar</a:t>
            </a:r>
          </a:p>
          <a:p>
            <a:pPr lvl="0" algn="ctr" defTabSz="914400">
              <a:defRPr/>
            </a:pPr>
            <a:r>
              <a:rPr lang="en-US" sz="24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Impacts and Considerations from Coronavirus</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b="1" u="sng" dirty="0">
                <a:solidFill>
                  <a:srgbClr val="FFFF00"/>
                </a:solidFill>
                <a:ea typeface="Times New Roman"/>
              </a:rPr>
              <a:t>Purpose:</a:t>
            </a:r>
          </a:p>
          <a:p>
            <a:pPr>
              <a:buFontTx/>
              <a:buChar char="-"/>
            </a:pPr>
            <a:r>
              <a:rPr lang="en-US" dirty="0">
                <a:solidFill>
                  <a:schemeClr val="bg1"/>
                </a:solidFill>
                <a:ea typeface="Times New Roman"/>
              </a:rPr>
              <a:t>Review DGLVR Program impacts from Coronavirus </a:t>
            </a:r>
          </a:p>
          <a:p>
            <a:pPr>
              <a:buFontTx/>
              <a:buChar char="-"/>
            </a:pPr>
            <a:r>
              <a:rPr lang="en-US" dirty="0">
                <a:solidFill>
                  <a:schemeClr val="bg1"/>
                </a:solidFill>
                <a:ea typeface="Times New Roman"/>
              </a:rPr>
              <a:t>Prepare for “restart of construction”</a:t>
            </a:r>
          </a:p>
          <a:p>
            <a:pPr>
              <a:buFontTx/>
              <a:buChar char="-"/>
            </a:pPr>
            <a:r>
              <a:rPr lang="en-US" dirty="0">
                <a:solidFill>
                  <a:schemeClr val="bg1"/>
                </a:solidFill>
                <a:ea typeface="Times New Roman"/>
              </a:rPr>
              <a:t>Allow CDs to ask questions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bg1"/>
              </a:solidFill>
              <a:ea typeface="Times New Roman"/>
            </a:endParaRPr>
          </a:p>
        </p:txBody>
      </p:sp>
      <p:sp>
        <p:nvSpPr>
          <p:cNvPr id="6" name="Rectangle 5">
            <a:extLst>
              <a:ext uri="{FF2B5EF4-FFF2-40B4-BE49-F238E27FC236}">
                <a16:creationId xmlns:a16="http://schemas.microsoft.com/office/drawing/2014/main" id="{4372671D-B1EB-4953-B4DD-23DBE3F18480}"/>
              </a:ext>
            </a:extLst>
          </p:cNvPr>
          <p:cNvSpPr/>
          <p:nvPr/>
        </p:nvSpPr>
        <p:spPr>
          <a:xfrm>
            <a:off x="120392" y="6396926"/>
            <a:ext cx="3213823" cy="369332"/>
          </a:xfrm>
          <a:prstGeom prst="rect">
            <a:avLst/>
          </a:prstGeom>
          <a:solidFill>
            <a:schemeClr val="bg1"/>
          </a:solidFill>
          <a:ln>
            <a:solidFill>
              <a:schemeClr val="tx1"/>
            </a:solidFill>
          </a:ln>
        </p:spPr>
        <p:txBody>
          <a:bodyPr wrap="square">
            <a:spAutoFit/>
          </a:bodyPr>
          <a:lstStyle/>
          <a:p>
            <a:pPr lvl="0" defTabSz="914400">
              <a:defRPr/>
            </a:pPr>
            <a:r>
              <a:rPr lang="en-US" dirty="0">
                <a:solidFill>
                  <a:srgbClr val="FF0000"/>
                </a:solidFill>
              </a:rPr>
              <a:t>Audio via Phone: 646-876-9923</a:t>
            </a:r>
          </a:p>
        </p:txBody>
      </p:sp>
    </p:spTree>
    <p:extLst>
      <p:ext uri="{BB962C8B-B14F-4D97-AF65-F5344CB8AC3E}">
        <p14:creationId xmlns:p14="http://schemas.microsoft.com/office/powerpoint/2010/main" val="2210965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Impacts and Considerations from Coronavirus</a:t>
            </a:r>
          </a:p>
        </p:txBody>
      </p:sp>
      <p:sp>
        <p:nvSpPr>
          <p:cNvPr id="15" name="Subtitle 2"/>
          <p:cNvSpPr txBox="1">
            <a:spLocks/>
          </p:cNvSpPr>
          <p:nvPr/>
        </p:nvSpPr>
        <p:spPr>
          <a:xfrm>
            <a:off x="120393" y="753130"/>
            <a:ext cx="8814518" cy="558224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b="1" i="0" u="sng" strike="noStrike" kern="1200" cap="none" spc="0" normalizeH="0" baseline="0" noProof="0" dirty="0">
                <a:ln>
                  <a:noFill/>
                </a:ln>
                <a:solidFill>
                  <a:srgbClr val="FF0000"/>
                </a:solidFill>
                <a:effectLst/>
                <a:uLnTx/>
                <a:uFillTx/>
                <a:latin typeface="Calibri" panose="020F0502020204030204"/>
                <a:ea typeface="Times New Roman"/>
                <a:cs typeface="+mn-cs"/>
              </a:rPr>
              <a:t>Current Restrictions Overview:</a:t>
            </a:r>
          </a:p>
          <a:p>
            <a:pPr lvl="0">
              <a:defRPr/>
            </a:pPr>
            <a:r>
              <a:rPr lang="en-US" b="1" u="sng" dirty="0">
                <a:solidFill>
                  <a:schemeClr val="bg1"/>
                </a:solidFill>
                <a:latin typeface="Calibri" panose="020F0502020204030204"/>
                <a:ea typeface="Times New Roman"/>
              </a:rPr>
              <a:t>PSU/CDGRS</a:t>
            </a:r>
          </a:p>
          <a:p>
            <a:pPr lvl="1">
              <a:defRPr/>
            </a:pPr>
            <a:r>
              <a:rPr kumimoji="0" lang="en-US" i="0" strike="noStrike" kern="1200" cap="none" spc="0" normalizeH="0" baseline="0" noProof="0" dirty="0">
                <a:ln>
                  <a:noFill/>
                </a:ln>
                <a:solidFill>
                  <a:schemeClr val="bg1"/>
                </a:solidFill>
                <a:effectLst/>
                <a:uLnTx/>
                <a:uFillTx/>
                <a:latin typeface="Calibri" panose="020F0502020204030204"/>
                <a:ea typeface="Times New Roman"/>
                <a:cs typeface="+mn-cs"/>
              </a:rPr>
              <a:t>Remote work </a:t>
            </a:r>
            <a:r>
              <a:rPr lang="en-US" dirty="0">
                <a:solidFill>
                  <a:schemeClr val="bg1"/>
                </a:solidFill>
                <a:latin typeface="Calibri" panose="020F0502020204030204"/>
                <a:ea typeface="Times New Roman"/>
              </a:rPr>
              <a:t>until through May 8</a:t>
            </a:r>
            <a:r>
              <a:rPr lang="en-US" baseline="30000" dirty="0">
                <a:solidFill>
                  <a:schemeClr val="bg1"/>
                </a:solidFill>
                <a:latin typeface="Calibri" panose="020F0502020204030204"/>
                <a:ea typeface="Times New Roman"/>
              </a:rPr>
              <a:t>th</a:t>
            </a:r>
            <a:r>
              <a:rPr lang="en-US" dirty="0">
                <a:solidFill>
                  <a:schemeClr val="bg1"/>
                </a:solidFill>
                <a:latin typeface="Calibri" panose="020F0502020204030204"/>
                <a:ea typeface="Times New Roman"/>
              </a:rPr>
              <a:t> at least</a:t>
            </a:r>
            <a:endParaRPr lang="en-US" baseline="30000" dirty="0">
              <a:solidFill>
                <a:schemeClr val="bg1"/>
              </a:solidFill>
              <a:latin typeface="Calibri" panose="020F0502020204030204"/>
              <a:ea typeface="Times New Roman"/>
            </a:endParaRPr>
          </a:p>
          <a:p>
            <a:pPr lvl="1">
              <a:defRPr/>
            </a:pPr>
            <a:r>
              <a:rPr lang="en-US" dirty="0">
                <a:solidFill>
                  <a:schemeClr val="bg1"/>
                </a:solidFill>
                <a:ea typeface="Times New Roman"/>
              </a:rPr>
              <a:t>Allowed to travel to support </a:t>
            </a:r>
            <a:br>
              <a:rPr lang="en-US" dirty="0">
                <a:solidFill>
                  <a:schemeClr val="bg1"/>
                </a:solidFill>
                <a:ea typeface="Times New Roman"/>
              </a:rPr>
            </a:br>
            <a:r>
              <a:rPr lang="en-US" dirty="0">
                <a:solidFill>
                  <a:schemeClr val="bg1"/>
                </a:solidFill>
                <a:ea typeface="Times New Roman"/>
              </a:rPr>
              <a:t>construction </a:t>
            </a:r>
            <a:r>
              <a:rPr lang="en-US" u="sng" dirty="0">
                <a:solidFill>
                  <a:srgbClr val="FF0000"/>
                </a:solidFill>
                <a:ea typeface="Times New Roman"/>
              </a:rPr>
              <a:t>May 1</a:t>
            </a:r>
            <a:endParaRPr lang="en-US" dirty="0">
              <a:solidFill>
                <a:schemeClr val="bg1"/>
              </a:solidFill>
              <a:ea typeface="Times New Roman"/>
            </a:endParaRPr>
          </a:p>
          <a:p>
            <a:pPr lvl="1">
              <a:defRPr/>
            </a:pPr>
            <a:r>
              <a:rPr kumimoji="0" lang="en-US" i="0" strike="noStrike" kern="1200" cap="none" spc="0" normalizeH="0" baseline="0" noProof="0" dirty="0">
                <a:ln>
                  <a:noFill/>
                </a:ln>
                <a:solidFill>
                  <a:schemeClr val="bg1"/>
                </a:solidFill>
                <a:effectLst/>
                <a:uLnTx/>
                <a:uFillTx/>
                <a:latin typeface="Calibri" panose="020F0502020204030204"/>
                <a:ea typeface="Times New Roman"/>
                <a:cs typeface="+mn-cs"/>
              </a:rPr>
              <a:t>No trainings until July?????</a:t>
            </a:r>
          </a:p>
          <a:p>
            <a:pPr>
              <a:defRPr/>
            </a:pPr>
            <a:r>
              <a:rPr kumimoji="0" lang="en-US" b="1" i="0" u="sng" strike="noStrike" kern="1200" cap="none" spc="0" normalizeH="0" baseline="0" noProof="0" dirty="0">
                <a:ln>
                  <a:noFill/>
                </a:ln>
                <a:solidFill>
                  <a:schemeClr val="bg1"/>
                </a:solidFill>
                <a:effectLst/>
                <a:uLnTx/>
                <a:uFillTx/>
                <a:latin typeface="Calibri" panose="020F0502020204030204"/>
                <a:ea typeface="Times New Roman"/>
                <a:cs typeface="+mn-cs"/>
              </a:rPr>
              <a:t>State/SCC</a:t>
            </a:r>
          </a:p>
          <a:p>
            <a:pPr lvl="1">
              <a:defRPr/>
            </a:pPr>
            <a:r>
              <a:rPr lang="en-US" dirty="0">
                <a:solidFill>
                  <a:schemeClr val="bg1"/>
                </a:solidFill>
                <a:ea typeface="Times New Roman"/>
              </a:rPr>
              <a:t>Remote work until May 8</a:t>
            </a:r>
            <a:r>
              <a:rPr lang="en-US" baseline="30000" dirty="0">
                <a:solidFill>
                  <a:schemeClr val="bg1"/>
                </a:solidFill>
                <a:ea typeface="Times New Roman"/>
              </a:rPr>
              <a:t>th</a:t>
            </a:r>
            <a:r>
              <a:rPr lang="en-US" dirty="0">
                <a:solidFill>
                  <a:schemeClr val="bg1"/>
                </a:solidFill>
                <a:ea typeface="Times New Roman"/>
              </a:rPr>
              <a:t> at least</a:t>
            </a:r>
          </a:p>
          <a:p>
            <a:pPr lvl="1">
              <a:defRPr/>
            </a:pPr>
            <a:r>
              <a:rPr lang="en-US" dirty="0">
                <a:solidFill>
                  <a:schemeClr val="bg1"/>
                </a:solidFill>
                <a:ea typeface="Times New Roman"/>
              </a:rPr>
              <a:t>Allowed to travel to support construction </a:t>
            </a:r>
            <a:r>
              <a:rPr lang="en-US" u="sng" dirty="0">
                <a:solidFill>
                  <a:srgbClr val="FF0000"/>
                </a:solidFill>
                <a:ea typeface="Times New Roman"/>
              </a:rPr>
              <a:t>May 1</a:t>
            </a:r>
          </a:p>
          <a:p>
            <a:pPr>
              <a:defRPr/>
            </a:pPr>
            <a:r>
              <a:rPr lang="en-US" b="1" u="sng" dirty="0">
                <a:solidFill>
                  <a:schemeClr val="bg1"/>
                </a:solidFill>
                <a:ea typeface="Times New Roman"/>
              </a:rPr>
              <a:t>TU</a:t>
            </a:r>
          </a:p>
          <a:p>
            <a:pPr lvl="1">
              <a:defRPr/>
            </a:pPr>
            <a:r>
              <a:rPr lang="en-US" dirty="0">
                <a:solidFill>
                  <a:schemeClr val="bg1"/>
                </a:solidFill>
                <a:ea typeface="Times New Roman"/>
              </a:rPr>
              <a:t>Allowed to travel to support construction </a:t>
            </a:r>
            <a:r>
              <a:rPr lang="en-US" u="sng" dirty="0">
                <a:solidFill>
                  <a:srgbClr val="FF0000"/>
                </a:solidFill>
                <a:ea typeface="Times New Roman"/>
              </a:rPr>
              <a:t>May 1</a:t>
            </a:r>
          </a:p>
          <a:p>
            <a:pPr lvl="1">
              <a:defRPr/>
            </a:pPr>
            <a:r>
              <a:rPr lang="en-US" dirty="0">
                <a:solidFill>
                  <a:schemeClr val="bg1"/>
                </a:solidFill>
                <a:ea typeface="Times New Roman"/>
              </a:rPr>
              <a:t>Allowed to travel for technical assistance to green/yellow counties </a:t>
            </a:r>
            <a:r>
              <a:rPr lang="en-US" u="sng" dirty="0">
                <a:solidFill>
                  <a:srgbClr val="FF0000"/>
                </a:solidFill>
                <a:ea typeface="Times New Roman"/>
              </a:rPr>
              <a:t>May 8</a:t>
            </a:r>
          </a:p>
          <a:p>
            <a:pPr lvl="1">
              <a:defRPr/>
            </a:pPr>
            <a:endParaRPr lang="en-US" b="1" u="sng" dirty="0">
              <a:solidFill>
                <a:srgbClr val="FF0000"/>
              </a:solidFill>
              <a:ea typeface="Times New Roman"/>
            </a:endParaRPr>
          </a:p>
          <a:p>
            <a:pPr lvl="1">
              <a:defRPr/>
            </a:pPr>
            <a:endParaRPr kumimoji="0" lang="en-US" b="1" i="0" strike="noStrike" kern="1200" cap="none" spc="0" normalizeH="0" baseline="0" noProof="0" dirty="0">
              <a:ln>
                <a:noFill/>
              </a:ln>
              <a:solidFill>
                <a:srgbClr val="70AD47">
                  <a:lumMod val="50000"/>
                </a:srgbClr>
              </a:solidFill>
              <a:effectLst/>
              <a:uLnTx/>
              <a:uFillTx/>
              <a:latin typeface="Calibri" panose="020F0502020204030204"/>
              <a:ea typeface="Times New Roman"/>
              <a:cs typeface="+mn-cs"/>
            </a:endParaRPr>
          </a:p>
        </p:txBody>
      </p:sp>
      <p:sp>
        <p:nvSpPr>
          <p:cNvPr id="12" name="Rectangle 11">
            <a:extLst>
              <a:ext uri="{FF2B5EF4-FFF2-40B4-BE49-F238E27FC236}">
                <a16:creationId xmlns:a16="http://schemas.microsoft.com/office/drawing/2014/main" id="{669CEE6A-BAF7-4709-BFCB-7DFCBE6E9E36}"/>
              </a:ext>
            </a:extLst>
          </p:cNvPr>
          <p:cNvSpPr/>
          <p:nvPr/>
        </p:nvSpPr>
        <p:spPr>
          <a:xfrm>
            <a:off x="120392" y="6396926"/>
            <a:ext cx="3213823" cy="369332"/>
          </a:xfrm>
          <a:prstGeom prst="rect">
            <a:avLst/>
          </a:prstGeom>
          <a:solidFill>
            <a:sysClr val="window" lastClr="FFFFFF"/>
          </a:solidFill>
          <a:ln>
            <a:solidFill>
              <a:sysClr val="windowText" lastClr="000000"/>
            </a:solidFill>
          </a:ln>
        </p:spPr>
        <p:txBody>
          <a:bodyPr wrap="square">
            <a:spAutoFit/>
          </a:bodyPr>
          <a:lstStyle/>
          <a:p>
            <a:pPr lvl="0" defTabSz="914400">
              <a:defRPr/>
            </a:pPr>
            <a:r>
              <a:rPr lang="en-US" dirty="0">
                <a:solidFill>
                  <a:srgbClr val="FF0000"/>
                </a:solidFill>
              </a:rPr>
              <a:t>Audio via Phone: 646-876-9923</a:t>
            </a:r>
          </a:p>
        </p:txBody>
      </p:sp>
    </p:spTree>
    <p:extLst>
      <p:ext uri="{BB962C8B-B14F-4D97-AF65-F5344CB8AC3E}">
        <p14:creationId xmlns:p14="http://schemas.microsoft.com/office/powerpoint/2010/main" val="110580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Subtitle 2"/>
          <p:cNvSpPr txBox="1">
            <a:spLocks/>
          </p:cNvSpPr>
          <p:nvPr/>
        </p:nvSpPr>
        <p:spPr>
          <a:xfrm>
            <a:off x="273989" y="753130"/>
            <a:ext cx="8660921" cy="55450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rPr>
              <a:t>ESM Trainings:</a:t>
            </a:r>
          </a:p>
          <a:p>
            <a:pPr lvl="0">
              <a:defRPr/>
            </a:pPr>
            <a:r>
              <a:rPr lang="en-US" b="1" dirty="0">
                <a:solidFill>
                  <a:schemeClr val="bg1"/>
                </a:solidFill>
                <a:ea typeface="Times New Roman"/>
              </a:rPr>
              <a:t>Current Status</a:t>
            </a:r>
          </a:p>
          <a:p>
            <a:pPr lvl="1">
              <a:buFont typeface="Arial" panose="020B0604020202020204" pitchFamily="34" charset="0"/>
              <a:buChar char="•"/>
              <a:defRPr/>
            </a:pPr>
            <a:r>
              <a:rPr lang="en-US" sz="2000" b="1" strike="sngStrike" dirty="0">
                <a:solidFill>
                  <a:schemeClr val="bg1"/>
                </a:solidFill>
                <a:ea typeface="Times New Roman"/>
              </a:rPr>
              <a:t>3/25-26</a:t>
            </a:r>
            <a:r>
              <a:rPr lang="en-US" sz="2000" b="1" dirty="0">
                <a:solidFill>
                  <a:schemeClr val="bg1"/>
                </a:solidFill>
                <a:ea typeface="Times New Roman"/>
              </a:rPr>
              <a:t>, Huntingdon - POSTPONED</a:t>
            </a:r>
          </a:p>
          <a:p>
            <a:pPr lvl="1">
              <a:buFont typeface="Arial" panose="020B0604020202020204" pitchFamily="34" charset="0"/>
              <a:buChar char="•"/>
              <a:defRPr/>
            </a:pPr>
            <a:r>
              <a:rPr lang="en-US" sz="2000" b="1" strike="sngStrike" dirty="0">
                <a:solidFill>
                  <a:schemeClr val="bg1"/>
                </a:solidFill>
                <a:ea typeface="Times New Roman"/>
              </a:rPr>
              <a:t>3/14-15</a:t>
            </a:r>
            <a:r>
              <a:rPr lang="en-US" sz="2000" b="1" dirty="0">
                <a:solidFill>
                  <a:schemeClr val="bg1"/>
                </a:solidFill>
                <a:ea typeface="Times New Roman"/>
              </a:rPr>
              <a:t>, McKean - POSTPONED</a:t>
            </a:r>
          </a:p>
          <a:p>
            <a:pPr lvl="1">
              <a:buFont typeface="Arial" panose="020B0604020202020204" pitchFamily="34" charset="0"/>
              <a:buChar char="•"/>
              <a:defRPr/>
            </a:pPr>
            <a:r>
              <a:rPr lang="en-US" sz="2000" b="1" strike="sngStrike" dirty="0">
                <a:solidFill>
                  <a:schemeClr val="bg1"/>
                </a:solidFill>
                <a:ea typeface="Times New Roman"/>
              </a:rPr>
              <a:t>4/22-23</a:t>
            </a:r>
            <a:r>
              <a:rPr lang="en-US" sz="2000" b="1" dirty="0">
                <a:solidFill>
                  <a:schemeClr val="bg1"/>
                </a:solidFill>
                <a:ea typeface="Times New Roman"/>
              </a:rPr>
              <a:t>, Berks - POSTPONED</a:t>
            </a:r>
          </a:p>
          <a:p>
            <a:pPr marL="746125" lvl="1" indent="-346075">
              <a:buFont typeface="Arial" panose="020B0604020202020204" pitchFamily="34" charset="0"/>
              <a:buChar char="•"/>
              <a:defRPr/>
            </a:pPr>
            <a:r>
              <a:rPr lang="en-US" sz="2000" b="1" strike="sngStrike" dirty="0">
                <a:solidFill>
                  <a:schemeClr val="bg1"/>
                </a:solidFill>
                <a:ea typeface="Times New Roman"/>
              </a:rPr>
              <a:t>5/12-13</a:t>
            </a:r>
            <a:r>
              <a:rPr lang="en-US" sz="2000" b="1" dirty="0">
                <a:solidFill>
                  <a:schemeClr val="bg1"/>
                </a:solidFill>
                <a:ea typeface="Times New Roman"/>
              </a:rPr>
              <a:t>, Somerset- POSTPONED</a:t>
            </a:r>
          </a:p>
          <a:p>
            <a:pPr marL="746125" lvl="1" indent="-346075">
              <a:buFont typeface="Arial" panose="020B0604020202020204" pitchFamily="34" charset="0"/>
              <a:buChar char="•"/>
              <a:defRPr/>
            </a:pPr>
            <a:r>
              <a:rPr lang="en-US" b="1" strike="sngStrike" dirty="0">
                <a:solidFill>
                  <a:srgbClr val="FF0000"/>
                </a:solidFill>
                <a:ea typeface="Times New Roman"/>
              </a:rPr>
              <a:t>6/2-3</a:t>
            </a:r>
            <a:r>
              <a:rPr lang="en-US" b="1" dirty="0">
                <a:solidFill>
                  <a:srgbClr val="FF0000"/>
                </a:solidFill>
                <a:ea typeface="Times New Roman"/>
              </a:rPr>
              <a:t>, York - POSTPONED</a:t>
            </a:r>
          </a:p>
          <a:p>
            <a:pPr marL="746125" lvl="1" indent="-346075">
              <a:buFont typeface="Arial" panose="020B0604020202020204" pitchFamily="34" charset="0"/>
              <a:buChar char="•"/>
              <a:defRPr/>
            </a:pPr>
            <a:r>
              <a:rPr lang="en-US" b="1" strike="sngStrike" dirty="0">
                <a:solidFill>
                  <a:srgbClr val="FF0000"/>
                </a:solidFill>
                <a:ea typeface="Times New Roman"/>
              </a:rPr>
              <a:t>6/17-18</a:t>
            </a:r>
            <a:r>
              <a:rPr lang="en-US" b="1" dirty="0">
                <a:solidFill>
                  <a:srgbClr val="FF0000"/>
                </a:solidFill>
                <a:ea typeface="Times New Roman"/>
              </a:rPr>
              <a:t>, Erie - POSTPONED</a:t>
            </a:r>
          </a:p>
          <a:p>
            <a:pPr marL="746125" lvl="1" indent="-346075">
              <a:buFont typeface="Arial" panose="020B0604020202020204" pitchFamily="34" charset="0"/>
              <a:buChar char="•"/>
              <a:defRPr/>
            </a:pPr>
            <a:r>
              <a:rPr lang="en-US" b="1" dirty="0">
                <a:solidFill>
                  <a:srgbClr val="FF0000"/>
                </a:solidFill>
                <a:ea typeface="Times New Roman"/>
              </a:rPr>
              <a:t>Remaining: TBD</a:t>
            </a:r>
            <a:endParaRPr kumimoji="0" lang="en-US" b="0" i="0" u="none" strike="noStrike" kern="1200" cap="none" spc="0" normalizeH="0" baseline="0" noProof="0" dirty="0">
              <a:ln>
                <a:noFill/>
              </a:ln>
              <a:solidFill>
                <a:srgbClr val="FF0000"/>
              </a:solidFill>
              <a:effectLst/>
              <a:uLnTx/>
              <a:uFillTx/>
              <a:latin typeface="Calibri" panose="020F0502020204030204"/>
            </a:endParaRPr>
          </a:p>
        </p:txBody>
      </p:sp>
      <p:sp>
        <p:nvSpPr>
          <p:cNvPr id="7" name="TextBox 6">
            <a:extLst>
              <a:ext uri="{FF2B5EF4-FFF2-40B4-BE49-F238E27FC236}">
                <a16:creationId xmlns:a16="http://schemas.microsoft.com/office/drawing/2014/main" id="{DB1D58D5-5844-4D3C-B244-FC868AA04EAB}"/>
              </a:ext>
            </a:extLst>
          </p:cNvPr>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Impacts and Considerations from Coronavirus</a:t>
            </a:r>
          </a:p>
        </p:txBody>
      </p:sp>
      <p:sp>
        <p:nvSpPr>
          <p:cNvPr id="10" name="Rectangle 9">
            <a:extLst>
              <a:ext uri="{FF2B5EF4-FFF2-40B4-BE49-F238E27FC236}">
                <a16:creationId xmlns:a16="http://schemas.microsoft.com/office/drawing/2014/main" id="{B8871340-097D-4BEE-BBA6-B92B85A0173E}"/>
              </a:ext>
            </a:extLst>
          </p:cNvPr>
          <p:cNvSpPr/>
          <p:nvPr/>
        </p:nvSpPr>
        <p:spPr>
          <a:xfrm>
            <a:off x="120392" y="6396926"/>
            <a:ext cx="3213823" cy="369332"/>
          </a:xfrm>
          <a:prstGeom prst="rect">
            <a:avLst/>
          </a:prstGeom>
          <a:solidFill>
            <a:sysClr val="window" lastClr="FFFFFF"/>
          </a:solidFill>
          <a:ln>
            <a:solidFill>
              <a:sysClr val="windowText" lastClr="000000"/>
            </a:solidFill>
          </a:ln>
        </p:spPr>
        <p:txBody>
          <a:bodyPr wrap="square">
            <a:spAutoFit/>
          </a:bodyPr>
          <a:lstStyle/>
          <a:p>
            <a:pPr lvl="0" defTabSz="914400">
              <a:defRPr/>
            </a:pPr>
            <a:r>
              <a:rPr lang="en-US" dirty="0">
                <a:solidFill>
                  <a:srgbClr val="FF0000"/>
                </a:solidFill>
              </a:rPr>
              <a:t>Audio via Phone: 646-876-9923</a:t>
            </a:r>
          </a:p>
        </p:txBody>
      </p:sp>
    </p:spTree>
    <p:extLst>
      <p:ext uri="{BB962C8B-B14F-4D97-AF65-F5344CB8AC3E}">
        <p14:creationId xmlns:p14="http://schemas.microsoft.com/office/powerpoint/2010/main" val="50363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Subtitle 2"/>
          <p:cNvSpPr txBox="1">
            <a:spLocks/>
          </p:cNvSpPr>
          <p:nvPr/>
        </p:nvSpPr>
        <p:spPr>
          <a:xfrm>
            <a:off x="273989" y="753130"/>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rPr>
              <a:t>QAQCs: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panose="020F0502020204030204"/>
                <a:ea typeface="Times New Roman"/>
                <a:cs typeface="+mn-cs"/>
              </a:rPr>
              <a:t>~22 scheduled for 2020</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panose="020F0502020204030204"/>
                <a:ea typeface="Times New Roman"/>
                <a:cs typeface="+mn-cs"/>
              </a:rPr>
              <a:t>Current Status</a:t>
            </a:r>
          </a:p>
          <a:p>
            <a:pPr lvl="1" indent="-342900">
              <a:buFont typeface="Arial" panose="020B0604020202020204" pitchFamily="34" charset="0"/>
              <a:buChar char="•"/>
              <a:defRPr/>
            </a:pPr>
            <a:r>
              <a:rPr kumimoji="0" lang="en-US" b="1" i="0" u="sng" strike="noStrike" kern="1200" cap="none" spc="0" normalizeH="0" baseline="0" noProof="0" dirty="0">
                <a:ln>
                  <a:noFill/>
                </a:ln>
                <a:solidFill>
                  <a:srgbClr val="FF0000"/>
                </a:solidFill>
                <a:effectLst/>
                <a:uLnTx/>
                <a:uFillTx/>
                <a:latin typeface="Calibri" panose="020F0502020204030204"/>
                <a:ea typeface="+mn-ea"/>
                <a:cs typeface="+mn-cs"/>
              </a:rPr>
              <a:t>March</a:t>
            </a:r>
            <a:r>
              <a:rPr kumimoji="0" lang="en-US" b="1" i="0" u="none" strike="noStrike" kern="1200" cap="none" spc="0" normalizeH="0" baseline="0" noProof="0" dirty="0">
                <a:ln>
                  <a:noFill/>
                </a:ln>
                <a:solidFill>
                  <a:srgbClr val="FF0000"/>
                </a:solidFill>
                <a:effectLst/>
                <a:uLnTx/>
                <a:uFillTx/>
                <a:latin typeface="Calibri" panose="020F0502020204030204"/>
                <a:ea typeface="+mn-ea"/>
                <a:cs typeface="+mn-cs"/>
              </a:rPr>
              <a:t>: 2 postponed</a:t>
            </a:r>
          </a:p>
          <a:p>
            <a:pPr lvl="1" indent="-342900">
              <a:buFont typeface="Arial" panose="020B0604020202020204" pitchFamily="34" charset="0"/>
              <a:buChar char="•"/>
              <a:defRPr/>
            </a:pPr>
            <a:r>
              <a:rPr lang="en-US" b="1" u="sng" dirty="0">
                <a:solidFill>
                  <a:srgbClr val="FF0000"/>
                </a:solidFill>
                <a:latin typeface="Calibri" panose="020F0502020204030204"/>
              </a:rPr>
              <a:t>April</a:t>
            </a:r>
            <a:r>
              <a:rPr lang="en-US" b="1" dirty="0">
                <a:solidFill>
                  <a:srgbClr val="FF0000"/>
                </a:solidFill>
                <a:latin typeface="Calibri" panose="020F0502020204030204"/>
              </a:rPr>
              <a:t>: </a:t>
            </a:r>
            <a:r>
              <a:rPr lang="en-US" b="1" dirty="0">
                <a:solidFill>
                  <a:srgbClr val="FF0000"/>
                </a:solidFill>
              </a:rPr>
              <a:t> 3 postponed</a:t>
            </a:r>
          </a:p>
          <a:p>
            <a:pPr lvl="1" indent="-342900">
              <a:buFont typeface="Arial" panose="020B0604020202020204" pitchFamily="34" charset="0"/>
              <a:buChar char="•"/>
              <a:defRPr/>
            </a:pPr>
            <a:r>
              <a:rPr kumimoji="0" lang="en-US" b="1" i="0" u="sng" strike="noStrike" kern="1200" cap="none" spc="0" normalizeH="0" baseline="0" noProof="0" dirty="0">
                <a:ln>
                  <a:noFill/>
                </a:ln>
                <a:solidFill>
                  <a:srgbClr val="FF0000"/>
                </a:solidFill>
                <a:effectLst/>
                <a:uLnTx/>
                <a:uFillTx/>
                <a:latin typeface="Calibri" panose="020F0502020204030204"/>
                <a:ea typeface="+mn-ea"/>
                <a:cs typeface="+mn-cs"/>
              </a:rPr>
              <a:t>May</a:t>
            </a:r>
            <a:r>
              <a:rPr kumimoji="0" lang="en-US" b="1" i="0" u="none" strike="noStrike" kern="1200" cap="none" spc="0" normalizeH="0" baseline="0" noProof="0" dirty="0">
                <a:ln>
                  <a:noFill/>
                </a:ln>
                <a:solidFill>
                  <a:srgbClr val="FF0000"/>
                </a:solidFill>
                <a:effectLst/>
                <a:uLnTx/>
                <a:uFillTx/>
                <a:latin typeface="Calibri" panose="020F0502020204030204"/>
                <a:ea typeface="+mn-ea"/>
                <a:cs typeface="+mn-cs"/>
              </a:rPr>
              <a:t>: 1 postponed</a:t>
            </a:r>
            <a:r>
              <a:rPr lang="en-US" b="1" dirty="0">
                <a:solidFill>
                  <a:srgbClr val="FF0000"/>
                </a:solidFill>
              </a:rPr>
              <a:t>, 2 others TBD</a:t>
            </a:r>
          </a:p>
          <a:p>
            <a:pPr>
              <a:defRPr/>
            </a:pPr>
            <a:r>
              <a:rPr lang="en-US" dirty="0">
                <a:solidFill>
                  <a:schemeClr val="bg1"/>
                </a:solidFill>
                <a:latin typeface="Calibri" panose="020F0502020204030204"/>
              </a:rPr>
              <a:t>Contact Justin Challenger with questions</a:t>
            </a:r>
          </a:p>
        </p:txBody>
      </p:sp>
      <p:sp>
        <p:nvSpPr>
          <p:cNvPr id="5" name="TextBox 4">
            <a:extLst>
              <a:ext uri="{FF2B5EF4-FFF2-40B4-BE49-F238E27FC236}">
                <a16:creationId xmlns:a16="http://schemas.microsoft.com/office/drawing/2014/main" id="{E7A4FF71-15BD-493D-BCAD-B3F151D56215}"/>
              </a:ext>
            </a:extLst>
          </p:cNvPr>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Impacts and Considerations from Coronavirus</a:t>
            </a:r>
          </a:p>
        </p:txBody>
      </p:sp>
    </p:spTree>
    <p:extLst>
      <p:ext uri="{BB962C8B-B14F-4D97-AF65-F5344CB8AC3E}">
        <p14:creationId xmlns:p14="http://schemas.microsoft.com/office/powerpoint/2010/main" val="1646886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Subtitle 2"/>
          <p:cNvSpPr txBox="1">
            <a:spLocks/>
          </p:cNvSpPr>
          <p:nvPr/>
        </p:nvSpPr>
        <p:spPr>
          <a:xfrm>
            <a:off x="273989" y="753130"/>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b="1" u="sng" dirty="0">
                <a:solidFill>
                  <a:srgbClr val="FF0000"/>
                </a:solidFill>
                <a:latin typeface="Calibri" panose="020F0502020204030204"/>
                <a:ea typeface="Times New Roman"/>
              </a:rPr>
              <a:t>Updates Covered in Past Webinars</a:t>
            </a:r>
            <a:r>
              <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rPr>
              <a:t>:</a:t>
            </a:r>
          </a:p>
          <a:p>
            <a:pPr lvl="0">
              <a:defRPr/>
            </a:pPr>
            <a:r>
              <a:rPr lang="en-US" b="1" dirty="0">
                <a:solidFill>
                  <a:schemeClr val="bg1"/>
                </a:solidFill>
                <a:ea typeface="Times New Roman"/>
              </a:rPr>
              <a:t>Budgets</a:t>
            </a:r>
          </a:p>
          <a:p>
            <a:pPr lvl="0">
              <a:defRPr/>
            </a:pPr>
            <a:r>
              <a:rPr lang="en-US" b="1" dirty="0">
                <a:solidFill>
                  <a:schemeClr val="bg1"/>
                </a:solidFill>
                <a:ea typeface="Times New Roman"/>
              </a:rPr>
              <a:t>Spending Requirements</a:t>
            </a:r>
          </a:p>
          <a:p>
            <a:pPr lvl="0">
              <a:defRPr/>
            </a:pPr>
            <a:r>
              <a:rPr lang="en-US" b="1" dirty="0">
                <a:solidFill>
                  <a:schemeClr val="bg1"/>
                </a:solidFill>
                <a:ea typeface="Times New Roman"/>
              </a:rPr>
              <a:t>CD Allocations</a:t>
            </a:r>
          </a:p>
          <a:p>
            <a:pPr lvl="0">
              <a:defRPr/>
            </a:pPr>
            <a:r>
              <a:rPr lang="en-US" b="1" dirty="0">
                <a:solidFill>
                  <a:schemeClr val="bg1"/>
                </a:solidFill>
                <a:ea typeface="Times New Roman"/>
              </a:rPr>
              <a:t>Assessments</a:t>
            </a:r>
          </a:p>
          <a:p>
            <a:pPr lvl="0">
              <a:defRPr/>
            </a:pPr>
            <a:r>
              <a:rPr lang="en-US" b="1" dirty="0">
                <a:solidFill>
                  <a:schemeClr val="bg1"/>
                </a:solidFill>
                <a:ea typeface="Times New Roman"/>
              </a:rPr>
              <a:t>CD Board and QAB Meetings</a:t>
            </a:r>
          </a:p>
          <a:p>
            <a:pPr lvl="0">
              <a:defRPr/>
            </a:pPr>
            <a:r>
              <a:rPr lang="en-US" b="1" dirty="0">
                <a:solidFill>
                  <a:schemeClr val="bg1"/>
                </a:solidFill>
                <a:ea typeface="Times New Roman"/>
              </a:rPr>
              <a:t>Traffic Counts</a:t>
            </a:r>
          </a:p>
          <a:p>
            <a:pPr lvl="0">
              <a:defRPr/>
            </a:pPr>
            <a:endParaRPr kumimoji="0" lang="en-US" sz="3200" b="1" i="0" u="none" strike="noStrike" kern="1200" cap="none" spc="0" normalizeH="0" baseline="0" noProof="0" dirty="0">
              <a:ln>
                <a:noFill/>
              </a:ln>
              <a:solidFill>
                <a:srgbClr val="70AD47">
                  <a:lumMod val="50000"/>
                </a:srgbClr>
              </a:solidFill>
              <a:effectLst/>
              <a:uLnTx/>
              <a:uFillTx/>
              <a:latin typeface="Calibri" panose="020F0502020204030204"/>
              <a:cs typeface="+mn-cs"/>
            </a:endParaRPr>
          </a:p>
          <a:p>
            <a:pPr marL="0" lvl="0" indent="0">
              <a:buNone/>
              <a:defRPr/>
            </a:pPr>
            <a:r>
              <a:rPr lang="en-US" sz="2000" b="1" dirty="0">
                <a:solidFill>
                  <a:schemeClr val="bg1"/>
                </a:solidFill>
                <a:latin typeface="Calibri" panose="020F0502020204030204"/>
                <a:ea typeface="+mn-ea"/>
                <a:hlinkClick r:id="rId2">
                  <a:extLst>
                    <a:ext uri="{A12FA001-AC4F-418D-AE19-62706E023703}">
                      <ahyp:hlinkClr xmlns:ahyp="http://schemas.microsoft.com/office/drawing/2018/hyperlinkcolor" val="tx"/>
                    </a:ext>
                  </a:extLst>
                </a:hlinkClick>
              </a:rPr>
              <a:t>www.dirtandgravelroad.org</a:t>
            </a:r>
            <a:r>
              <a:rPr lang="en-US" sz="2000" b="1" dirty="0">
                <a:solidFill>
                  <a:schemeClr val="bg1"/>
                </a:solidFill>
                <a:latin typeface="Calibri" panose="020F0502020204030204"/>
                <a:ea typeface="+mn-ea"/>
              </a:rPr>
              <a:t> – Education/Training – Webinars – Past Webinars</a:t>
            </a:r>
            <a:endParaRPr kumimoji="0" lang="en-US" sz="2000" b="0" i="0" u="none" strike="noStrike" kern="1200" cap="none" spc="0" normalizeH="0" baseline="0" noProof="0" dirty="0">
              <a:ln>
                <a:noFill/>
              </a:ln>
              <a:solidFill>
                <a:schemeClr val="bg1"/>
              </a:solidFill>
              <a:effectLst/>
              <a:uLnTx/>
              <a:uFillTx/>
              <a:latin typeface="Calibri" panose="020F0502020204030204"/>
              <a:ea typeface="+mn-ea"/>
            </a:endParaRPr>
          </a:p>
        </p:txBody>
      </p:sp>
      <p:sp>
        <p:nvSpPr>
          <p:cNvPr id="5" name="TextBox 4">
            <a:extLst>
              <a:ext uri="{FF2B5EF4-FFF2-40B4-BE49-F238E27FC236}">
                <a16:creationId xmlns:a16="http://schemas.microsoft.com/office/drawing/2014/main" id="{652E6E0D-0F15-4346-B759-C5FFCCE24383}"/>
              </a:ext>
            </a:extLst>
          </p:cNvPr>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Impacts and Considerations from Coronavirus</a:t>
            </a:r>
          </a:p>
        </p:txBody>
      </p:sp>
    </p:spTree>
    <p:extLst>
      <p:ext uri="{BB962C8B-B14F-4D97-AF65-F5344CB8AC3E}">
        <p14:creationId xmlns:p14="http://schemas.microsoft.com/office/powerpoint/2010/main" val="3031005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Subtitle 2"/>
          <p:cNvSpPr txBox="1">
            <a:spLocks/>
          </p:cNvSpPr>
          <p:nvPr/>
        </p:nvSpPr>
        <p:spPr>
          <a:xfrm>
            <a:off x="241539" y="571523"/>
            <a:ext cx="8660921" cy="60411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Pennsylvania Links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Red/Yellow/Green Reopening Plan: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https://www.pa.gov/guides/responding-to-covid-19/#PhasedReopening</a:t>
            </a:r>
            <a:endPar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Guidance for construction industry: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https://www.governor.pa.gov/wp-content/uploads/2020/04/20200423-Construction-Industry-Guidance.pdf</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lang="en-US" sz="2000" b="1" dirty="0">
                <a:solidFill>
                  <a:prstClr val="black"/>
                </a:solidFill>
              </a:rPr>
              <a:t>PA Worker Safety Order: </a:t>
            </a:r>
            <a:r>
              <a:rPr lang="en-US" sz="2000" dirty="0">
                <a:solidFill>
                  <a:prstClr val="black"/>
                </a:solidFill>
                <a:hlinkClick r:id="rId4"/>
              </a:rPr>
              <a:t>https://www.governor.pa.gov/wp-content/uploads/2020/04/20200415-SOH-worker-safety-order.pdf</a:t>
            </a:r>
            <a:r>
              <a:rPr lang="en-US" sz="2000" dirty="0">
                <a:solidFill>
                  <a:prstClr val="black"/>
                </a:solidFill>
              </a:rPr>
              <a:t> </a:t>
            </a:r>
          </a:p>
          <a:p>
            <a:pPr lvl="0"/>
            <a:endParaRPr lang="en-US" sz="2000" dirty="0">
              <a:solidFill>
                <a:prstClr val="black"/>
              </a:solidFill>
              <a:latin typeface="Calibri" panose="020F0502020204030204"/>
            </a:endParaRPr>
          </a:p>
          <a:p>
            <a:pPr marL="0" lvl="0" indent="0">
              <a:buNone/>
            </a:pPr>
            <a:r>
              <a:rPr lang="en-US" sz="2000" b="1" u="sng" dirty="0">
                <a:solidFill>
                  <a:prstClr val="black"/>
                </a:solidFill>
                <a:latin typeface="Calibri" panose="020F0502020204030204"/>
              </a:rPr>
              <a:t>CDC Links</a:t>
            </a:r>
          </a:p>
          <a:p>
            <a:r>
              <a:rPr lang="en-US" sz="2000" dirty="0">
                <a:solidFill>
                  <a:prstClr val="black"/>
                </a:solidFill>
                <a:latin typeface="Calibri" panose="020F0502020204030204"/>
              </a:rPr>
              <a:t>Preparing small business for </a:t>
            </a:r>
            <a:r>
              <a:rPr lang="en-US" sz="2000" dirty="0">
                <a:solidFill>
                  <a:prstClr val="black"/>
                </a:solidFill>
              </a:rPr>
              <a:t>Covid-19: </a:t>
            </a:r>
            <a:r>
              <a:rPr lang="en-US" sz="2000" dirty="0">
                <a:solidFill>
                  <a:prstClr val="black"/>
                </a:solidFill>
                <a:hlinkClick r:id="rId5"/>
              </a:rPr>
              <a:t>https://www.cdc.gov/coronavirus/2019-ncov/community/guidance-small-business.html</a:t>
            </a:r>
            <a:r>
              <a:rPr lang="en-US" sz="2000" dirty="0">
                <a:solidFill>
                  <a:prstClr val="black"/>
                </a:solidFill>
              </a:rPr>
              <a:t> </a:t>
            </a:r>
          </a:p>
          <a:p>
            <a:r>
              <a:rPr lang="en-US" sz="2000" dirty="0">
                <a:solidFill>
                  <a:prstClr val="black"/>
                </a:solidFill>
                <a:latin typeface="Calibri" panose="020F0502020204030204"/>
              </a:rPr>
              <a:t>Cleaning and disinfecting </a:t>
            </a:r>
            <a:r>
              <a:rPr lang="en-US" sz="2000" dirty="0">
                <a:solidFill>
                  <a:prstClr val="black"/>
                </a:solidFill>
              </a:rPr>
              <a:t>your building: </a:t>
            </a:r>
            <a:r>
              <a:rPr lang="en-US" sz="2000" dirty="0">
                <a:solidFill>
                  <a:prstClr val="black"/>
                </a:solidFill>
                <a:hlinkClick r:id="rId6"/>
              </a:rPr>
              <a:t>https://www.cdc.gov/coronavirus/2019-ncov/community/disinfecting-building-facility.html</a:t>
            </a:r>
            <a:r>
              <a:rPr lang="en-US" sz="2000" dirty="0">
                <a:solidFill>
                  <a:prstClr val="black"/>
                </a:solidFill>
              </a:rPr>
              <a:t> </a:t>
            </a:r>
            <a:endParaRPr lang="en-US" sz="2000" dirty="0">
              <a:solidFill>
                <a:prstClr val="black"/>
              </a:solidFill>
              <a:latin typeface="Calibri" panose="020F0502020204030204"/>
            </a:endParaRPr>
          </a:p>
          <a:p>
            <a:pPr lvl="0"/>
            <a:endParaRPr lang="en-US" sz="2000" dirty="0">
              <a:solidFill>
                <a:prstClr val="black"/>
              </a:solidFill>
              <a:latin typeface="Calibri" panose="020F0502020204030204"/>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BABC035-D514-4523-B206-43F50CABC12B}"/>
              </a:ext>
            </a:extLst>
          </p:cNvPr>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Impacts and Considerations from Coronavirus</a:t>
            </a:r>
          </a:p>
        </p:txBody>
      </p:sp>
      <p:sp>
        <p:nvSpPr>
          <p:cNvPr id="2" name="TextBox 1">
            <a:extLst>
              <a:ext uri="{FF2B5EF4-FFF2-40B4-BE49-F238E27FC236}">
                <a16:creationId xmlns:a16="http://schemas.microsoft.com/office/drawing/2014/main" id="{9C4EC259-5F71-4EA0-AFDD-2E08E75B9DD0}"/>
              </a:ext>
            </a:extLst>
          </p:cNvPr>
          <p:cNvSpPr txBox="1"/>
          <p:nvPr/>
        </p:nvSpPr>
        <p:spPr>
          <a:xfrm>
            <a:off x="2454092" y="669074"/>
            <a:ext cx="6689908" cy="461665"/>
          </a:xfrm>
          <a:prstGeom prst="rect">
            <a:avLst/>
          </a:prstGeom>
          <a:noFill/>
        </p:spPr>
        <p:txBody>
          <a:bodyPr wrap="none" rtlCol="0">
            <a:spAutoFit/>
          </a:bodyPr>
          <a:lstStyle/>
          <a:p>
            <a:r>
              <a:rPr lang="en-US" sz="2400" b="1" dirty="0">
                <a:solidFill>
                  <a:srgbClr val="FF0000"/>
                </a:solidFill>
              </a:rPr>
              <a:t>All links provided in webinar announcement e-mail</a:t>
            </a:r>
          </a:p>
        </p:txBody>
      </p:sp>
    </p:spTree>
    <p:extLst>
      <p:ext uri="{BB962C8B-B14F-4D97-AF65-F5344CB8AC3E}">
        <p14:creationId xmlns:p14="http://schemas.microsoft.com/office/powerpoint/2010/main" val="894960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Subtitle 2"/>
          <p:cNvSpPr txBox="1">
            <a:spLocks/>
          </p:cNvSpPr>
          <p:nvPr/>
        </p:nvSpPr>
        <p:spPr>
          <a:xfrm>
            <a:off x="241539" y="571523"/>
            <a:ext cx="8660921" cy="604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3000" b="1" dirty="0">
                <a:solidFill>
                  <a:schemeClr val="bg1"/>
                </a:solidFill>
              </a:rPr>
              <a:t>System: County Specific</a:t>
            </a:r>
          </a:p>
          <a:p>
            <a:pPr marL="0" indent="0" algn="ctr">
              <a:buNone/>
              <a:defRPr/>
            </a:pPr>
            <a:r>
              <a:rPr lang="en-US" sz="6000" b="1" dirty="0">
                <a:solidFill>
                  <a:srgbClr val="FF0000"/>
                </a:solidFill>
                <a:latin typeface="Calibri" panose="020F0502020204030204"/>
              </a:rPr>
              <a:t>DISCLAIMER</a:t>
            </a:r>
            <a:endParaRPr lang="en-US" sz="4400" b="1" dirty="0">
              <a:solidFill>
                <a:srgbClr val="FF0000"/>
              </a:solidFill>
              <a:latin typeface="Calibri" panose="020F0502020204030204"/>
            </a:endParaRPr>
          </a:p>
          <a:p>
            <a:pPr marL="0" indent="0" algn="ctr">
              <a:buNone/>
              <a:defRPr/>
            </a:pPr>
            <a:endParaRPr lang="en-US" sz="1600" b="1" dirty="0">
              <a:latin typeface="Calibri" panose="020F0502020204030204"/>
            </a:endParaRPr>
          </a:p>
          <a:p>
            <a:pPr marL="0" indent="0" algn="ctr">
              <a:buNone/>
              <a:defRPr/>
            </a:pPr>
            <a:r>
              <a:rPr lang="en-US" sz="3000" b="1" dirty="0">
                <a:latin typeface="Calibri" panose="020F0502020204030204"/>
              </a:rPr>
              <a:t>Roy, Justin, and Steve are NOT the pandemic safety experts, nor can they give you approval to start work.  </a:t>
            </a:r>
          </a:p>
          <a:p>
            <a:pPr marL="0" indent="0" algn="ctr">
              <a:buNone/>
              <a:defRPr/>
            </a:pPr>
            <a:endParaRPr lang="en-US" sz="3000" b="1" dirty="0">
              <a:latin typeface="Calibri" panose="020F0502020204030204"/>
            </a:endParaRPr>
          </a:p>
          <a:p>
            <a:pPr marL="0" indent="0" algn="ctr">
              <a:buNone/>
              <a:defRPr/>
            </a:pPr>
            <a:r>
              <a:rPr lang="en-US" sz="3000" b="1" dirty="0">
                <a:latin typeface="Calibri" panose="020F0502020204030204"/>
              </a:rPr>
              <a:t>We are just trying to share information </a:t>
            </a:r>
            <a:br>
              <a:rPr lang="en-US" sz="3000" b="1" dirty="0">
                <a:latin typeface="Calibri" panose="020F0502020204030204"/>
              </a:rPr>
            </a:br>
            <a:r>
              <a:rPr lang="en-US" sz="3000" b="1" dirty="0">
                <a:latin typeface="Calibri" panose="020F0502020204030204"/>
              </a:rPr>
              <a:t>provided by others.  </a:t>
            </a:r>
          </a:p>
          <a:p>
            <a:pPr marL="0" indent="0" algn="ctr">
              <a:buNone/>
              <a:defRPr/>
            </a:pPr>
            <a:endParaRPr lang="en-US" sz="3000" b="1" dirty="0">
              <a:latin typeface="Calibri" panose="020F0502020204030204"/>
            </a:endParaRPr>
          </a:p>
          <a:p>
            <a:pPr marL="0" indent="0" algn="ctr">
              <a:buNone/>
              <a:defRPr/>
            </a:pPr>
            <a:r>
              <a:rPr lang="en-US" sz="3000" b="1" dirty="0">
                <a:latin typeface="Calibri" panose="020F0502020204030204"/>
              </a:rPr>
              <a:t>Follow local guidance for restart of work.</a:t>
            </a:r>
            <a:endParaRPr kumimoji="0" lang="en-US" sz="2400" b="0" i="0" u="none" strike="noStrike" kern="1200" cap="none" spc="0" normalizeH="0" baseline="0" noProof="0" dirty="0">
              <a:ln>
                <a:noFill/>
              </a:ln>
              <a:effectLst/>
              <a:uLnTx/>
              <a:uFillTx/>
              <a:latin typeface="Calibri" panose="020F0502020204030204"/>
            </a:endParaRPr>
          </a:p>
        </p:txBody>
      </p:sp>
      <p:sp>
        <p:nvSpPr>
          <p:cNvPr id="5" name="TextBox 4">
            <a:extLst>
              <a:ext uri="{FF2B5EF4-FFF2-40B4-BE49-F238E27FC236}">
                <a16:creationId xmlns:a16="http://schemas.microsoft.com/office/drawing/2014/main" id="{FBABC035-D514-4523-B206-43F50CABC12B}"/>
              </a:ext>
            </a:extLst>
          </p:cNvPr>
          <p:cNvSpPr txBox="1"/>
          <p:nvPr/>
        </p:nvSpPr>
        <p:spPr>
          <a:xfrm>
            <a:off x="64900" y="54929"/>
            <a:ext cx="90791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Impacts and Considerations from Coronavirus</a:t>
            </a:r>
          </a:p>
        </p:txBody>
      </p:sp>
    </p:spTree>
    <p:extLst>
      <p:ext uri="{BB962C8B-B14F-4D97-AF65-F5344CB8AC3E}">
        <p14:creationId xmlns:p14="http://schemas.microsoft.com/office/powerpoint/2010/main" val="23249302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4185</TotalTime>
  <Words>1412</Words>
  <Application>Microsoft Office PowerPoint</Application>
  <PresentationFormat>On-screen Show (4:3)</PresentationFormat>
  <Paragraphs>220</Paragraphs>
  <Slides>25</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Arial Black</vt:lpstr>
      <vt:lpstr>Calibri</vt:lpstr>
      <vt:lpstr>Calibri Light</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 -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dc:creator>
  <cp:lastModifiedBy>Corradini, Kenneth Joseph</cp:lastModifiedBy>
  <cp:revision>285</cp:revision>
  <cp:lastPrinted>2019-04-03T18:47:20Z</cp:lastPrinted>
  <dcterms:created xsi:type="dcterms:W3CDTF">2018-03-07T13:49:30Z</dcterms:created>
  <dcterms:modified xsi:type="dcterms:W3CDTF">2020-04-28T14:19:52Z</dcterms:modified>
</cp:coreProperties>
</file>