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913" r:id="rId5"/>
    <p:sldMasterId id="2147483926" r:id="rId6"/>
  </p:sldMasterIdLst>
  <p:notesMasterIdLst>
    <p:notesMasterId r:id="rId68"/>
  </p:notesMasterIdLst>
  <p:sldIdLst>
    <p:sldId id="619" r:id="rId7"/>
    <p:sldId id="639" r:id="rId8"/>
    <p:sldId id="810" r:id="rId9"/>
    <p:sldId id="447" r:id="rId10"/>
    <p:sldId id="591" r:id="rId11"/>
    <p:sldId id="593" r:id="rId12"/>
    <p:sldId id="1068" r:id="rId13"/>
    <p:sldId id="1069" r:id="rId14"/>
    <p:sldId id="1004" r:id="rId15"/>
    <p:sldId id="1052" r:id="rId16"/>
    <p:sldId id="1066" r:id="rId17"/>
    <p:sldId id="587" r:id="rId18"/>
    <p:sldId id="1072" r:id="rId19"/>
    <p:sldId id="1029" r:id="rId20"/>
    <p:sldId id="1031" r:id="rId21"/>
    <p:sldId id="840" r:id="rId22"/>
    <p:sldId id="473" r:id="rId23"/>
    <p:sldId id="833" r:id="rId24"/>
    <p:sldId id="1053" r:id="rId25"/>
    <p:sldId id="575" r:id="rId26"/>
    <p:sldId id="1054" r:id="rId27"/>
    <p:sldId id="843" r:id="rId28"/>
    <p:sldId id="924" r:id="rId29"/>
    <p:sldId id="844" r:id="rId30"/>
    <p:sldId id="986" r:id="rId31"/>
    <p:sldId id="989" r:id="rId32"/>
    <p:sldId id="1040" r:id="rId33"/>
    <p:sldId id="988" r:id="rId34"/>
    <p:sldId id="1070" r:id="rId35"/>
    <p:sldId id="1041" r:id="rId36"/>
    <p:sldId id="943" r:id="rId37"/>
    <p:sldId id="1042" r:id="rId38"/>
    <p:sldId id="945" r:id="rId39"/>
    <p:sldId id="1073" r:id="rId40"/>
    <p:sldId id="946" r:id="rId41"/>
    <p:sldId id="947" r:id="rId42"/>
    <p:sldId id="948" r:id="rId43"/>
    <p:sldId id="996" r:id="rId44"/>
    <p:sldId id="964" r:id="rId45"/>
    <p:sldId id="965" r:id="rId46"/>
    <p:sldId id="966" r:id="rId47"/>
    <p:sldId id="967" r:id="rId48"/>
    <p:sldId id="975" r:id="rId49"/>
    <p:sldId id="976" r:id="rId50"/>
    <p:sldId id="1007" r:id="rId51"/>
    <p:sldId id="1006" r:id="rId52"/>
    <p:sldId id="978" r:id="rId53"/>
    <p:sldId id="979" r:id="rId54"/>
    <p:sldId id="894" r:id="rId55"/>
    <p:sldId id="980" r:id="rId56"/>
    <p:sldId id="1050" r:id="rId57"/>
    <p:sldId id="1051" r:id="rId58"/>
    <p:sldId id="405" r:id="rId59"/>
    <p:sldId id="384" r:id="rId60"/>
    <p:sldId id="981" r:id="rId61"/>
    <p:sldId id="982" r:id="rId62"/>
    <p:sldId id="983" r:id="rId63"/>
    <p:sldId id="984" r:id="rId64"/>
    <p:sldId id="1166" r:id="rId65"/>
    <p:sldId id="1165" r:id="rId66"/>
    <p:sldId id="717" r:id="rId67"/>
  </p:sldIdLst>
  <p:sldSz cx="9144000" cy="6858000" type="screen4x3"/>
  <p:notesSz cx="6858000" cy="9144000"/>
  <p:defaultTextStyle>
    <a:defPPr>
      <a:defRPr lang="en-US"/>
    </a:defPPr>
    <a:lvl1pPr algn="ctr" rtl="0" fontAlgn="base">
      <a:spcBef>
        <a:spcPct val="0"/>
      </a:spcBef>
      <a:spcAft>
        <a:spcPct val="0"/>
      </a:spcAft>
      <a:defRPr sz="3600" b="1" kern="1200">
        <a:solidFill>
          <a:schemeClr val="tx1"/>
        </a:solidFill>
        <a:latin typeface="Times New Roman" pitchFamily="18" charset="0"/>
        <a:ea typeface="+mn-ea"/>
        <a:cs typeface="+mn-cs"/>
      </a:defRPr>
    </a:lvl1pPr>
    <a:lvl2pPr marL="457200" algn="ctr" rtl="0" fontAlgn="base">
      <a:spcBef>
        <a:spcPct val="0"/>
      </a:spcBef>
      <a:spcAft>
        <a:spcPct val="0"/>
      </a:spcAft>
      <a:defRPr sz="3600" b="1" kern="1200">
        <a:solidFill>
          <a:schemeClr val="tx1"/>
        </a:solidFill>
        <a:latin typeface="Times New Roman" pitchFamily="18" charset="0"/>
        <a:ea typeface="+mn-ea"/>
        <a:cs typeface="+mn-cs"/>
      </a:defRPr>
    </a:lvl2pPr>
    <a:lvl3pPr marL="914400" algn="ctr" rtl="0" fontAlgn="base">
      <a:spcBef>
        <a:spcPct val="0"/>
      </a:spcBef>
      <a:spcAft>
        <a:spcPct val="0"/>
      </a:spcAft>
      <a:defRPr sz="3600" b="1" kern="1200">
        <a:solidFill>
          <a:schemeClr val="tx1"/>
        </a:solidFill>
        <a:latin typeface="Times New Roman" pitchFamily="18" charset="0"/>
        <a:ea typeface="+mn-ea"/>
        <a:cs typeface="+mn-cs"/>
      </a:defRPr>
    </a:lvl3pPr>
    <a:lvl4pPr marL="1371600" algn="ctr" rtl="0" fontAlgn="base">
      <a:spcBef>
        <a:spcPct val="0"/>
      </a:spcBef>
      <a:spcAft>
        <a:spcPct val="0"/>
      </a:spcAft>
      <a:defRPr sz="3600" b="1" kern="1200">
        <a:solidFill>
          <a:schemeClr val="tx1"/>
        </a:solidFill>
        <a:latin typeface="Times New Roman" pitchFamily="18" charset="0"/>
        <a:ea typeface="+mn-ea"/>
        <a:cs typeface="+mn-cs"/>
      </a:defRPr>
    </a:lvl4pPr>
    <a:lvl5pPr marL="1828800" algn="ctr" rtl="0" fontAlgn="base">
      <a:spcBef>
        <a:spcPct val="0"/>
      </a:spcBef>
      <a:spcAft>
        <a:spcPct val="0"/>
      </a:spcAft>
      <a:defRPr sz="3600" b="1" kern="1200">
        <a:solidFill>
          <a:schemeClr val="tx1"/>
        </a:solidFill>
        <a:latin typeface="Times New Roman" pitchFamily="18" charset="0"/>
        <a:ea typeface="+mn-ea"/>
        <a:cs typeface="+mn-cs"/>
      </a:defRPr>
    </a:lvl5pPr>
    <a:lvl6pPr marL="2286000" algn="l" defTabSz="914400" rtl="0" eaLnBrk="1" latinLnBrk="0" hangingPunct="1">
      <a:defRPr sz="3600" b="1" kern="1200">
        <a:solidFill>
          <a:schemeClr val="tx1"/>
        </a:solidFill>
        <a:latin typeface="Times New Roman" pitchFamily="18" charset="0"/>
        <a:ea typeface="+mn-ea"/>
        <a:cs typeface="+mn-cs"/>
      </a:defRPr>
    </a:lvl6pPr>
    <a:lvl7pPr marL="2743200" algn="l" defTabSz="914400" rtl="0" eaLnBrk="1" latinLnBrk="0" hangingPunct="1">
      <a:defRPr sz="3600" b="1" kern="1200">
        <a:solidFill>
          <a:schemeClr val="tx1"/>
        </a:solidFill>
        <a:latin typeface="Times New Roman" pitchFamily="18" charset="0"/>
        <a:ea typeface="+mn-ea"/>
        <a:cs typeface="+mn-cs"/>
      </a:defRPr>
    </a:lvl7pPr>
    <a:lvl8pPr marL="3200400" algn="l" defTabSz="914400" rtl="0" eaLnBrk="1" latinLnBrk="0" hangingPunct="1">
      <a:defRPr sz="3600" b="1" kern="1200">
        <a:solidFill>
          <a:schemeClr val="tx1"/>
        </a:solidFill>
        <a:latin typeface="Times New Roman" pitchFamily="18" charset="0"/>
        <a:ea typeface="+mn-ea"/>
        <a:cs typeface="+mn-cs"/>
      </a:defRPr>
    </a:lvl8pPr>
    <a:lvl9pPr marL="3657600" algn="l" defTabSz="914400" rtl="0" eaLnBrk="1" latinLnBrk="0" hangingPunct="1">
      <a:defRPr sz="3600" b="1"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44">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evel, Eric Richard" initials="NER" lastIdx="1" clrIdx="0">
    <p:extLst>
      <p:ext uri="{19B8F6BF-5375-455C-9EA6-DF929625EA0E}">
        <p15:presenceInfo xmlns:p15="http://schemas.microsoft.com/office/powerpoint/2012/main" userId="S::ern106@psu.edu::bd206e51-a5a6-44f3-9d54-f267d6050ff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CC"/>
    <a:srgbClr val="CCECFF"/>
    <a:srgbClr val="CCFFCC"/>
    <a:srgbClr val="99CCFF"/>
    <a:srgbClr val="CC9900"/>
    <a:srgbClr val="777777"/>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DAE775-A6F2-4246-B4B2-19A2087EC98B}" v="2" dt="2024-03-21T12:32:16.8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67" autoAdjust="0"/>
    <p:restoredTop sz="96357" autoAdjust="0"/>
  </p:normalViewPr>
  <p:slideViewPr>
    <p:cSldViewPr snapToGrid="0">
      <p:cViewPr varScale="1">
        <p:scale>
          <a:sx n="86" d="100"/>
          <a:sy n="86" d="100"/>
        </p:scale>
        <p:origin x="1310" y="24"/>
      </p:cViewPr>
      <p:guideLst>
        <p:guide orient="horz" pos="2144"/>
        <p:guide pos="2880"/>
      </p:guideLst>
    </p:cSldViewPr>
  </p:slideViewPr>
  <p:outlineViewPr>
    <p:cViewPr>
      <p:scale>
        <a:sx n="33" d="100"/>
        <a:sy n="33" d="100"/>
      </p:scale>
      <p:origin x="0" y="19350"/>
    </p:cViewPr>
  </p:outlineViewPr>
  <p:notesTextViewPr>
    <p:cViewPr>
      <p:scale>
        <a:sx n="3" d="2"/>
        <a:sy n="3" d="2"/>
      </p:scale>
      <p:origin x="0" y="0"/>
    </p:cViewPr>
  </p:notesTextViewPr>
  <p:sorterViewPr>
    <p:cViewPr>
      <p:scale>
        <a:sx n="150" d="100"/>
        <a:sy n="150" d="100"/>
      </p:scale>
      <p:origin x="0" y="-21595"/>
    </p:cViewPr>
  </p:sorterViewPr>
  <p:notesViewPr>
    <p:cSldViewPr snapToGrid="0">
      <p:cViewPr varScale="1">
        <p:scale>
          <a:sx n="51" d="100"/>
          <a:sy n="51" d="100"/>
        </p:scale>
        <p:origin x="-2676" y="-90"/>
      </p:cViewPr>
      <p:guideLst>
        <p:guide orient="horz" pos="2880"/>
        <p:guide pos="2160"/>
      </p:guideLst>
    </p:cSldViewPr>
  </p:notesViewPr>
  <p:gridSpacing cx="914400" cy="9144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microsoft.com/office/2016/11/relationships/changesInfo" Target="changesInfos/changesInfo1.xml"/><Relationship Id="rId5" Type="http://schemas.openxmlformats.org/officeDocument/2006/relationships/slideMaster" Target="slideMasters/slideMaster2.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commentAuthors" Target="commentAuthor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presProps" Target="presProps.xml"/><Relationship Id="rId75"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 Type="http://schemas.openxmlformats.org/officeDocument/2006/relationships/slide" Target="slides/slide1.xml"/><Relationship Id="rId7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rrison, David C" userId="e1a24fe1-bc87-4677-b82c-03a0cec25331" providerId="ADAL" clId="{899D2446-E220-4C75-AF87-6CCFF869B26C}"/>
    <pc:docChg chg="custSel delSld modSld">
      <pc:chgData name="Morrison, David C" userId="e1a24fe1-bc87-4677-b82c-03a0cec25331" providerId="ADAL" clId="{899D2446-E220-4C75-AF87-6CCFF869B26C}" dt="2023-02-15T13:24:50.970" v="20" actId="729"/>
      <pc:docMkLst>
        <pc:docMk/>
      </pc:docMkLst>
      <pc:sldChg chg="mod modShow">
        <pc:chgData name="Morrison, David C" userId="e1a24fe1-bc87-4677-b82c-03a0cec25331" providerId="ADAL" clId="{899D2446-E220-4C75-AF87-6CCFF869B26C}" dt="2023-02-15T13:24:50.970" v="20" actId="729"/>
        <pc:sldMkLst>
          <pc:docMk/>
          <pc:sldMk cId="758521458" sldId="563"/>
        </pc:sldMkLst>
      </pc:sldChg>
      <pc:sldChg chg="modSp mod">
        <pc:chgData name="Morrison, David C" userId="e1a24fe1-bc87-4677-b82c-03a0cec25331" providerId="ADAL" clId="{899D2446-E220-4C75-AF87-6CCFF869B26C}" dt="2023-02-15T13:17:27.905" v="10" actId="20577"/>
        <pc:sldMkLst>
          <pc:docMk/>
          <pc:sldMk cId="3363297382" sldId="593"/>
        </pc:sldMkLst>
        <pc:spChg chg="mod">
          <ac:chgData name="Morrison, David C" userId="e1a24fe1-bc87-4677-b82c-03a0cec25331" providerId="ADAL" clId="{899D2446-E220-4C75-AF87-6CCFF869B26C}" dt="2023-02-15T13:17:27.905" v="10" actId="20577"/>
          <ac:spMkLst>
            <pc:docMk/>
            <pc:sldMk cId="3363297382" sldId="593"/>
            <ac:spMk id="41986" creationId="{00000000-0000-0000-0000-000000000000}"/>
          </ac:spMkLst>
        </pc:spChg>
      </pc:sldChg>
      <pc:sldChg chg="modSp mod">
        <pc:chgData name="Morrison, David C" userId="e1a24fe1-bc87-4677-b82c-03a0cec25331" providerId="ADAL" clId="{899D2446-E220-4C75-AF87-6CCFF869B26C}" dt="2023-02-15T13:16:45.479" v="6" actId="20577"/>
        <pc:sldMkLst>
          <pc:docMk/>
          <pc:sldMk cId="3217302874" sldId="619"/>
        </pc:sldMkLst>
        <pc:spChg chg="mod">
          <ac:chgData name="Morrison, David C" userId="e1a24fe1-bc87-4677-b82c-03a0cec25331" providerId="ADAL" clId="{899D2446-E220-4C75-AF87-6CCFF869B26C}" dt="2023-02-15T13:16:45.479" v="6" actId="20577"/>
          <ac:spMkLst>
            <pc:docMk/>
            <pc:sldMk cId="3217302874" sldId="619"/>
            <ac:spMk id="18" creationId="{C734E792-2E94-447A-89B5-8A6E072007F8}"/>
          </ac:spMkLst>
        </pc:spChg>
      </pc:sldChg>
      <pc:sldChg chg="del">
        <pc:chgData name="Morrison, David C" userId="e1a24fe1-bc87-4677-b82c-03a0cec25331" providerId="ADAL" clId="{899D2446-E220-4C75-AF87-6CCFF869B26C}" dt="2023-02-15T13:18:32.346" v="11" actId="2696"/>
        <pc:sldMkLst>
          <pc:docMk/>
          <pc:sldMk cId="3539166313" sldId="834"/>
        </pc:sldMkLst>
      </pc:sldChg>
      <pc:sldChg chg="delSp modSp mod">
        <pc:chgData name="Morrison, David C" userId="e1a24fe1-bc87-4677-b82c-03a0cec25331" providerId="ADAL" clId="{899D2446-E220-4C75-AF87-6CCFF869B26C}" dt="2023-02-15T13:20:05.198" v="16" actId="478"/>
        <pc:sldMkLst>
          <pc:docMk/>
          <pc:sldMk cId="2105035755" sldId="844"/>
        </pc:sldMkLst>
        <pc:spChg chg="mod">
          <ac:chgData name="Morrison, David C" userId="e1a24fe1-bc87-4677-b82c-03a0cec25331" providerId="ADAL" clId="{899D2446-E220-4C75-AF87-6CCFF869B26C}" dt="2023-02-15T13:19:29.154" v="13" actId="20577"/>
          <ac:spMkLst>
            <pc:docMk/>
            <pc:sldMk cId="2105035755" sldId="844"/>
            <ac:spMk id="9" creationId="{1EF1E8FD-9CBA-44F9-96D1-9E54817D8CEC}"/>
          </ac:spMkLst>
        </pc:spChg>
        <pc:spChg chg="del mod">
          <ac:chgData name="Morrison, David C" userId="e1a24fe1-bc87-4677-b82c-03a0cec25331" providerId="ADAL" clId="{899D2446-E220-4C75-AF87-6CCFF869B26C}" dt="2023-02-15T13:20:05.198" v="16" actId="478"/>
          <ac:spMkLst>
            <pc:docMk/>
            <pc:sldMk cId="2105035755" sldId="844"/>
            <ac:spMk id="11" creationId="{3D0929A3-48A7-4147-BB0C-EBDEEFA634F2}"/>
          </ac:spMkLst>
        </pc:spChg>
      </pc:sldChg>
      <pc:sldChg chg="del">
        <pc:chgData name="Morrison, David C" userId="e1a24fe1-bc87-4677-b82c-03a0cec25331" providerId="ADAL" clId="{899D2446-E220-4C75-AF87-6CCFF869B26C}" dt="2023-02-15T13:22:07.516" v="17" actId="47"/>
        <pc:sldMkLst>
          <pc:docMk/>
          <pc:sldMk cId="3892326129" sldId="1024"/>
        </pc:sldMkLst>
      </pc:sldChg>
      <pc:sldChg chg="del">
        <pc:chgData name="Morrison, David C" userId="e1a24fe1-bc87-4677-b82c-03a0cec25331" providerId="ADAL" clId="{899D2446-E220-4C75-AF87-6CCFF869B26C}" dt="2023-02-15T13:22:19.239" v="19" actId="47"/>
        <pc:sldMkLst>
          <pc:docMk/>
          <pc:sldMk cId="875105863" sldId="1025"/>
        </pc:sldMkLst>
      </pc:sldChg>
      <pc:sldChg chg="del">
        <pc:chgData name="Morrison, David C" userId="e1a24fe1-bc87-4677-b82c-03a0cec25331" providerId="ADAL" clId="{899D2446-E220-4C75-AF87-6CCFF869B26C}" dt="2023-02-15T13:22:13.284" v="18" actId="47"/>
        <pc:sldMkLst>
          <pc:docMk/>
          <pc:sldMk cId="2982003855" sldId="1049"/>
        </pc:sldMkLst>
      </pc:sldChg>
      <pc:sldChg chg="mod modShow">
        <pc:chgData name="Morrison, David C" userId="e1a24fe1-bc87-4677-b82c-03a0cec25331" providerId="ADAL" clId="{899D2446-E220-4C75-AF87-6CCFF869B26C}" dt="2023-02-15T13:24:50.970" v="20" actId="729"/>
        <pc:sldMkLst>
          <pc:docMk/>
          <pc:sldMk cId="211192157" sldId="1057"/>
        </pc:sldMkLst>
      </pc:sldChg>
      <pc:sldChg chg="mod modShow">
        <pc:chgData name="Morrison, David C" userId="e1a24fe1-bc87-4677-b82c-03a0cec25331" providerId="ADAL" clId="{899D2446-E220-4C75-AF87-6CCFF869B26C}" dt="2023-02-15T13:24:50.970" v="20" actId="729"/>
        <pc:sldMkLst>
          <pc:docMk/>
          <pc:sldMk cId="1091778947" sldId="1060"/>
        </pc:sldMkLst>
      </pc:sldChg>
      <pc:sldChg chg="mod modShow">
        <pc:chgData name="Morrison, David C" userId="e1a24fe1-bc87-4677-b82c-03a0cec25331" providerId="ADAL" clId="{899D2446-E220-4C75-AF87-6CCFF869B26C}" dt="2023-02-15T13:24:50.970" v="20" actId="729"/>
        <pc:sldMkLst>
          <pc:docMk/>
          <pc:sldMk cId="3019788688" sldId="1061"/>
        </pc:sldMkLst>
      </pc:sldChg>
      <pc:sldChg chg="mod modShow">
        <pc:chgData name="Morrison, David C" userId="e1a24fe1-bc87-4677-b82c-03a0cec25331" providerId="ADAL" clId="{899D2446-E220-4C75-AF87-6CCFF869B26C}" dt="2023-02-15T13:24:50.970" v="20" actId="729"/>
        <pc:sldMkLst>
          <pc:docMk/>
          <pc:sldMk cId="3057218282" sldId="1062"/>
        </pc:sldMkLst>
      </pc:sldChg>
      <pc:sldChg chg="mod modShow">
        <pc:chgData name="Morrison, David C" userId="e1a24fe1-bc87-4677-b82c-03a0cec25331" providerId="ADAL" clId="{899D2446-E220-4C75-AF87-6CCFF869B26C}" dt="2023-02-15T13:24:50.970" v="20" actId="729"/>
        <pc:sldMkLst>
          <pc:docMk/>
          <pc:sldMk cId="328260270" sldId="1063"/>
        </pc:sldMkLst>
      </pc:sldChg>
      <pc:sldChg chg="mod modShow">
        <pc:chgData name="Morrison, David C" userId="e1a24fe1-bc87-4677-b82c-03a0cec25331" providerId="ADAL" clId="{899D2446-E220-4C75-AF87-6CCFF869B26C}" dt="2023-02-15T13:24:50.970" v="20" actId="729"/>
        <pc:sldMkLst>
          <pc:docMk/>
          <pc:sldMk cId="1086660409" sldId="1064"/>
        </pc:sldMkLst>
      </pc:sldChg>
      <pc:sldChg chg="mod modShow">
        <pc:chgData name="Morrison, David C" userId="e1a24fe1-bc87-4677-b82c-03a0cec25331" providerId="ADAL" clId="{899D2446-E220-4C75-AF87-6CCFF869B26C}" dt="2023-02-15T13:24:50.970" v="20" actId="729"/>
        <pc:sldMkLst>
          <pc:docMk/>
          <pc:sldMk cId="3176745747" sldId="1065"/>
        </pc:sldMkLst>
      </pc:sldChg>
    </pc:docChg>
  </pc:docChgLst>
  <pc:docChgLst>
    <pc:chgData name="Morrison, David C" userId="e1a24fe1-bc87-4677-b82c-03a0cec25331" providerId="ADAL" clId="{18EAEC0D-DB6D-4E43-A7EA-0093DB5337F6}"/>
    <pc:docChg chg="modSld">
      <pc:chgData name="Morrison, David C" userId="e1a24fe1-bc87-4677-b82c-03a0cec25331" providerId="ADAL" clId="{18EAEC0D-DB6D-4E43-A7EA-0093DB5337F6}" dt="2022-03-16T23:12:21.532" v="0" actId="1038"/>
      <pc:docMkLst>
        <pc:docMk/>
      </pc:docMkLst>
      <pc:sldChg chg="modSp mod">
        <pc:chgData name="Morrison, David C" userId="e1a24fe1-bc87-4677-b82c-03a0cec25331" providerId="ADAL" clId="{18EAEC0D-DB6D-4E43-A7EA-0093DB5337F6}" dt="2022-03-16T23:12:21.532" v="0" actId="1038"/>
        <pc:sldMkLst>
          <pc:docMk/>
          <pc:sldMk cId="3217302874" sldId="619"/>
        </pc:sldMkLst>
        <pc:picChg chg="mod">
          <ac:chgData name="Morrison, David C" userId="e1a24fe1-bc87-4677-b82c-03a0cec25331" providerId="ADAL" clId="{18EAEC0D-DB6D-4E43-A7EA-0093DB5337F6}" dt="2022-03-16T23:12:21.532" v="0" actId="1038"/>
          <ac:picMkLst>
            <pc:docMk/>
            <pc:sldMk cId="3217302874" sldId="619"/>
            <ac:picMk id="3" creationId="{370E7D19-6DBD-40FA-A960-126891A53827}"/>
          </ac:picMkLst>
        </pc:picChg>
      </pc:sldChg>
    </pc:docChg>
  </pc:docChgLst>
  <pc:docChgLst>
    <pc:chgData name="Bloser, Steve" userId="84e9379b-616b-44d5-8abb-99707b706c47" providerId="ADAL" clId="{75DAE775-A6F2-4246-B4B2-19A2087EC98B}"/>
    <pc:docChg chg="addSld modSld">
      <pc:chgData name="Bloser, Steve" userId="84e9379b-616b-44d5-8abb-99707b706c47" providerId="ADAL" clId="{75DAE775-A6F2-4246-B4B2-19A2087EC98B}" dt="2024-03-21T12:32:57.090" v="5" actId="20577"/>
      <pc:docMkLst>
        <pc:docMk/>
      </pc:docMkLst>
      <pc:sldChg chg="modSp add mod">
        <pc:chgData name="Bloser, Steve" userId="84e9379b-616b-44d5-8abb-99707b706c47" providerId="ADAL" clId="{75DAE775-A6F2-4246-B4B2-19A2087EC98B}" dt="2024-03-21T12:32:57.090" v="5" actId="20577"/>
        <pc:sldMkLst>
          <pc:docMk/>
          <pc:sldMk cId="3392463380" sldId="639"/>
        </pc:sldMkLst>
        <pc:spChg chg="mod">
          <ac:chgData name="Bloser, Steve" userId="84e9379b-616b-44d5-8abb-99707b706c47" providerId="ADAL" clId="{75DAE775-A6F2-4246-B4B2-19A2087EC98B}" dt="2024-03-21T12:32:57.090" v="5" actId="20577"/>
          <ac:spMkLst>
            <pc:docMk/>
            <pc:sldMk cId="3392463380" sldId="639"/>
            <ac:spMk id="2" creationId="{E6B89C1F-04F1-EDA1-39B2-597D89D43288}"/>
          </ac:spMkLst>
        </pc:spChg>
      </pc:sldChg>
      <pc:sldChg chg="add">
        <pc:chgData name="Bloser, Steve" userId="84e9379b-616b-44d5-8abb-99707b706c47" providerId="ADAL" clId="{75DAE775-A6F2-4246-B4B2-19A2087EC98B}" dt="2024-03-21T12:32:16.813" v="1"/>
        <pc:sldMkLst>
          <pc:docMk/>
          <pc:sldMk cId="1750928068" sldId="640"/>
        </pc:sldMkLst>
      </pc:sldChg>
      <pc:sldChg chg="add">
        <pc:chgData name="Bloser, Steve" userId="84e9379b-616b-44d5-8abb-99707b706c47" providerId="ADAL" clId="{75DAE775-A6F2-4246-B4B2-19A2087EC98B}" dt="2024-03-21T12:32:16.813" v="1"/>
        <pc:sldMkLst>
          <pc:docMk/>
          <pc:sldMk cId="3904589783" sldId="703"/>
        </pc:sldMkLst>
      </pc:sldChg>
      <pc:sldChg chg="add">
        <pc:chgData name="Bloser, Steve" userId="84e9379b-616b-44d5-8abb-99707b706c47" providerId="ADAL" clId="{75DAE775-A6F2-4246-B4B2-19A2087EC98B}" dt="2024-03-21T12:32:16.813" v="1"/>
        <pc:sldMkLst>
          <pc:docMk/>
          <pc:sldMk cId="3786127265" sldId="706"/>
        </pc:sldMkLst>
      </pc:sldChg>
      <pc:sldChg chg="add">
        <pc:chgData name="Bloser, Steve" userId="84e9379b-616b-44d5-8abb-99707b706c47" providerId="ADAL" clId="{75DAE775-A6F2-4246-B4B2-19A2087EC98B}" dt="2024-03-21T12:32:16.813" v="1"/>
        <pc:sldMkLst>
          <pc:docMk/>
          <pc:sldMk cId="514374437" sldId="707"/>
        </pc:sldMkLst>
      </pc:sldChg>
      <pc:sldChg chg="add">
        <pc:chgData name="Bloser, Steve" userId="84e9379b-616b-44d5-8abb-99707b706c47" providerId="ADAL" clId="{75DAE775-A6F2-4246-B4B2-19A2087EC98B}" dt="2024-03-21T12:32:16.813" v="1"/>
        <pc:sldMkLst>
          <pc:docMk/>
          <pc:sldMk cId="4138807427" sldId="708"/>
        </pc:sldMkLst>
      </pc:sldChg>
      <pc:sldChg chg="add">
        <pc:chgData name="Bloser, Steve" userId="84e9379b-616b-44d5-8abb-99707b706c47" providerId="ADAL" clId="{75DAE775-A6F2-4246-B4B2-19A2087EC98B}" dt="2024-03-21T12:32:16.813" v="1"/>
        <pc:sldMkLst>
          <pc:docMk/>
          <pc:sldMk cId="4132723119" sldId="709"/>
        </pc:sldMkLst>
      </pc:sldChg>
      <pc:sldChg chg="add">
        <pc:chgData name="Bloser, Steve" userId="84e9379b-616b-44d5-8abb-99707b706c47" providerId="ADAL" clId="{75DAE775-A6F2-4246-B4B2-19A2087EC98B}" dt="2024-03-21T12:32:16.813" v="1"/>
        <pc:sldMkLst>
          <pc:docMk/>
          <pc:sldMk cId="3872179154" sldId="710"/>
        </pc:sldMkLst>
      </pc:sldChg>
      <pc:sldChg chg="add">
        <pc:chgData name="Bloser, Steve" userId="84e9379b-616b-44d5-8abb-99707b706c47" providerId="ADAL" clId="{75DAE775-A6F2-4246-B4B2-19A2087EC98B}" dt="2024-03-21T12:32:16.813" v="1"/>
        <pc:sldMkLst>
          <pc:docMk/>
          <pc:sldMk cId="2301371655" sldId="711"/>
        </pc:sldMkLst>
      </pc:sldChg>
      <pc:sldChg chg="add">
        <pc:chgData name="Bloser, Steve" userId="84e9379b-616b-44d5-8abb-99707b706c47" providerId="ADAL" clId="{75DAE775-A6F2-4246-B4B2-19A2087EC98B}" dt="2024-03-21T12:32:16.813" v="1"/>
        <pc:sldMkLst>
          <pc:docMk/>
          <pc:sldMk cId="2018637010" sldId="712"/>
        </pc:sldMkLst>
      </pc:sldChg>
      <pc:sldChg chg="add">
        <pc:chgData name="Bloser, Steve" userId="84e9379b-616b-44d5-8abb-99707b706c47" providerId="ADAL" clId="{75DAE775-A6F2-4246-B4B2-19A2087EC98B}" dt="2024-03-21T12:32:16.813" v="1"/>
        <pc:sldMkLst>
          <pc:docMk/>
          <pc:sldMk cId="136880331" sldId="713"/>
        </pc:sldMkLst>
      </pc:sldChg>
      <pc:sldChg chg="add">
        <pc:chgData name="Bloser, Steve" userId="84e9379b-616b-44d5-8abb-99707b706c47" providerId="ADAL" clId="{75DAE775-A6F2-4246-B4B2-19A2087EC98B}" dt="2024-03-21T12:32:16.813" v="1"/>
        <pc:sldMkLst>
          <pc:docMk/>
          <pc:sldMk cId="1013826260" sldId="714"/>
        </pc:sldMkLst>
      </pc:sldChg>
      <pc:sldChg chg="add">
        <pc:chgData name="Bloser, Steve" userId="84e9379b-616b-44d5-8abb-99707b706c47" providerId="ADAL" clId="{75DAE775-A6F2-4246-B4B2-19A2087EC98B}" dt="2024-03-21T12:32:16.813" v="1"/>
        <pc:sldMkLst>
          <pc:docMk/>
          <pc:sldMk cId="401086840" sldId="715"/>
        </pc:sldMkLst>
      </pc:sldChg>
      <pc:sldChg chg="add">
        <pc:chgData name="Bloser, Steve" userId="84e9379b-616b-44d5-8abb-99707b706c47" providerId="ADAL" clId="{75DAE775-A6F2-4246-B4B2-19A2087EC98B}" dt="2024-03-21T12:32:16.813" v="1"/>
        <pc:sldMkLst>
          <pc:docMk/>
          <pc:sldMk cId="2498510833" sldId="71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latin typeface="Calibri" panose="020F0502020204030204" pitchFamily="34" charset="0"/>
              </a:defRPr>
            </a:lvl1pPr>
          </a:lstStyle>
          <a:p>
            <a:pPr>
              <a:defRPr/>
            </a:pPr>
            <a:endParaRPr lang="en-US" dirty="0"/>
          </a:p>
        </p:txBody>
      </p:sp>
      <p:sp>
        <p:nvSpPr>
          <p:cNvPr id="1741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Calibri" panose="020F0502020204030204" pitchFamily="34" charset="0"/>
              </a:defRPr>
            </a:lvl1pPr>
          </a:lstStyle>
          <a:p>
            <a:pPr>
              <a:defRPr/>
            </a:pPr>
            <a:endParaRPr lang="en-US" dirty="0"/>
          </a:p>
        </p:txBody>
      </p:sp>
      <p:sp>
        <p:nvSpPr>
          <p:cNvPr id="1402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741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741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latin typeface="Calibri" panose="020F0502020204030204" pitchFamily="34" charset="0"/>
              </a:defRPr>
            </a:lvl1pPr>
          </a:lstStyle>
          <a:p>
            <a:pPr>
              <a:defRPr/>
            </a:pPr>
            <a:endParaRPr lang="en-US" dirty="0"/>
          </a:p>
        </p:txBody>
      </p:sp>
      <p:sp>
        <p:nvSpPr>
          <p:cNvPr id="1741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Calibri" panose="020F0502020204030204" pitchFamily="34" charset="0"/>
              </a:defRPr>
            </a:lvl1pPr>
          </a:lstStyle>
          <a:p>
            <a:pPr>
              <a:defRPr/>
            </a:pPr>
            <a:fld id="{B4197C00-A14F-4F98-8DCB-6848679923FD}" type="slidenum">
              <a:rPr lang="en-US" smtClean="0"/>
              <a:pPr>
                <a:defRPr/>
              </a:pPr>
              <a:t>‹#›</a:t>
            </a:fld>
            <a:endParaRPr lang="en-US" dirty="0"/>
          </a:p>
        </p:txBody>
      </p:sp>
    </p:spTree>
    <p:extLst>
      <p:ext uri="{BB962C8B-B14F-4D97-AF65-F5344CB8AC3E}">
        <p14:creationId xmlns:p14="http://schemas.microsoft.com/office/powerpoint/2010/main" val="4105549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EAC3EB-3C3E-4A15-9DCD-C019828A716C}" type="slidenum">
              <a:rPr lang="en-US" smtClean="0">
                <a:solidFill>
                  <a:prstClr val="black"/>
                </a:solidFill>
              </a:rPr>
              <a:pPr/>
              <a:t>2</a:t>
            </a:fld>
            <a:endParaRPr lang="en-US" dirty="0">
              <a:solidFill>
                <a:prstClr val="black"/>
              </a:solidFill>
            </a:endParaRPr>
          </a:p>
        </p:txBody>
      </p:sp>
      <p:sp>
        <p:nvSpPr>
          <p:cNvPr id="5" name="Header Placeholder 4"/>
          <p:cNvSpPr>
            <a:spLocks noGrp="1"/>
          </p:cNvSpPr>
          <p:nvPr>
            <p:ph type="hdr" sz="quarter" idx="11"/>
          </p:nvPr>
        </p:nvSpPr>
        <p:spPr/>
        <p:txBody>
          <a:bodyPr/>
          <a:lstStyle/>
          <a:p>
            <a:r>
              <a:rPr lang="en-US" dirty="0">
                <a:solidFill>
                  <a:prstClr val="black"/>
                </a:solidFill>
              </a:rPr>
              <a:t>PSU Center for Dirt and Gravel Road Studies: www.dirtandgravelroads.org </a:t>
            </a:r>
          </a:p>
        </p:txBody>
      </p:sp>
    </p:spTree>
    <p:extLst>
      <p:ext uri="{BB962C8B-B14F-4D97-AF65-F5344CB8AC3E}">
        <p14:creationId xmlns:p14="http://schemas.microsoft.com/office/powerpoint/2010/main" val="33986495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C3273FC6-2FB7-42B6-A0A9-326E2ED5B996}" type="slidenum">
              <a:rPr lang="en-US" smtClean="0"/>
              <a:pPr/>
              <a:t>12</a:t>
            </a:fld>
            <a:endParaRPr lang="en-US" dirty="0"/>
          </a:p>
        </p:txBody>
      </p:sp>
      <p:sp>
        <p:nvSpPr>
          <p:cNvPr id="207875" name="Rectangle 2"/>
          <p:cNvSpPr>
            <a:spLocks noGrp="1" noRot="1" noChangeAspect="1" noChangeArrowheads="1" noTextEdit="1"/>
          </p:cNvSpPr>
          <p:nvPr>
            <p:ph type="sldImg"/>
          </p:nvPr>
        </p:nvSpPr>
        <p:spPr>
          <a:xfrm>
            <a:off x="1143000" y="685800"/>
            <a:ext cx="4572000" cy="3429000"/>
          </a:xfrm>
          <a:ln/>
        </p:spPr>
      </p:sp>
      <p:sp>
        <p:nvSpPr>
          <p:cNvPr id="207876" name="Rectangle 3"/>
          <p:cNvSpPr>
            <a:spLocks noGrp="1" noChangeArrowheads="1"/>
          </p:cNvSpPr>
          <p:nvPr>
            <p:ph type="body" idx="1"/>
          </p:nvPr>
        </p:nvSpPr>
        <p:spPr>
          <a:noFill/>
          <a:ln/>
        </p:spPr>
        <p:txBody>
          <a:bodyPr/>
          <a:lstStyle/>
          <a:p>
            <a:pPr eaLnBrk="1" hangingPunct="1"/>
            <a:r>
              <a:rPr lang="en-US" dirty="0"/>
              <a:t>The one on one relationship you build when you </a:t>
            </a:r>
            <a:r>
              <a:rPr lang="en-US" b="1" dirty="0"/>
              <a:t>visit the quarry will pay off</a:t>
            </a:r>
            <a:r>
              <a:rPr lang="en-US" dirty="0"/>
              <a:t> with a better quality product.</a:t>
            </a:r>
          </a:p>
          <a:p>
            <a:pPr eaLnBrk="1" hangingPunct="1"/>
            <a:endParaRPr lang="en-US" dirty="0"/>
          </a:p>
        </p:txBody>
      </p:sp>
    </p:spTree>
    <p:extLst>
      <p:ext uri="{BB962C8B-B14F-4D97-AF65-F5344CB8AC3E}">
        <p14:creationId xmlns:p14="http://schemas.microsoft.com/office/powerpoint/2010/main" val="25051228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DAC064-815B-D649-BB72-8509AEAFD250}"/>
            </a:ext>
          </a:extLst>
        </p:cNvPr>
        <p:cNvGrpSpPr/>
        <p:nvPr/>
      </p:nvGrpSpPr>
      <p:grpSpPr>
        <a:xfrm>
          <a:off x="0" y="0"/>
          <a:ext cx="0" cy="0"/>
          <a:chOff x="0" y="0"/>
          <a:chExt cx="0" cy="0"/>
        </a:xfrm>
      </p:grpSpPr>
      <p:sp>
        <p:nvSpPr>
          <p:cNvPr id="207874" name="Rectangle 7">
            <a:extLst>
              <a:ext uri="{FF2B5EF4-FFF2-40B4-BE49-F238E27FC236}">
                <a16:creationId xmlns:a16="http://schemas.microsoft.com/office/drawing/2014/main" id="{B047CCEF-93A7-7E86-9261-D0E607DC52E5}"/>
              </a:ext>
            </a:extLst>
          </p:cNvPr>
          <p:cNvSpPr>
            <a:spLocks noGrp="1" noChangeArrowheads="1"/>
          </p:cNvSpPr>
          <p:nvPr>
            <p:ph type="sldNum" sz="quarter" idx="5"/>
          </p:nvPr>
        </p:nvSpPr>
        <p:spPr>
          <a:noFill/>
        </p:spPr>
        <p:txBody>
          <a:bodyPr/>
          <a:lstStyle/>
          <a:p>
            <a:fld id="{C3273FC6-2FB7-42B6-A0A9-326E2ED5B996}" type="slidenum">
              <a:rPr lang="en-US" smtClean="0"/>
              <a:pPr/>
              <a:t>13</a:t>
            </a:fld>
            <a:endParaRPr lang="en-US" dirty="0"/>
          </a:p>
        </p:txBody>
      </p:sp>
      <p:sp>
        <p:nvSpPr>
          <p:cNvPr id="207875" name="Rectangle 2">
            <a:extLst>
              <a:ext uri="{FF2B5EF4-FFF2-40B4-BE49-F238E27FC236}">
                <a16:creationId xmlns:a16="http://schemas.microsoft.com/office/drawing/2014/main" id="{0314A648-A128-A28B-D1DE-7E34C853FEF6}"/>
              </a:ext>
            </a:extLst>
          </p:cNvPr>
          <p:cNvSpPr>
            <a:spLocks noGrp="1" noRot="1" noChangeAspect="1" noChangeArrowheads="1" noTextEdit="1"/>
          </p:cNvSpPr>
          <p:nvPr>
            <p:ph type="sldImg"/>
          </p:nvPr>
        </p:nvSpPr>
        <p:spPr>
          <a:xfrm>
            <a:off x="1143000" y="685800"/>
            <a:ext cx="4572000" cy="3429000"/>
          </a:xfrm>
          <a:ln/>
        </p:spPr>
      </p:sp>
      <p:sp>
        <p:nvSpPr>
          <p:cNvPr id="207876" name="Rectangle 3">
            <a:extLst>
              <a:ext uri="{FF2B5EF4-FFF2-40B4-BE49-F238E27FC236}">
                <a16:creationId xmlns:a16="http://schemas.microsoft.com/office/drawing/2014/main" id="{C6F3B63C-9F1C-D62B-4234-101740B032C4}"/>
              </a:ext>
            </a:extLst>
          </p:cNvPr>
          <p:cNvSpPr>
            <a:spLocks noGrp="1" noChangeArrowheads="1"/>
          </p:cNvSpPr>
          <p:nvPr>
            <p:ph type="body" idx="1"/>
          </p:nvPr>
        </p:nvSpPr>
        <p:spPr>
          <a:noFill/>
          <a:ln/>
        </p:spPr>
        <p:txBody>
          <a:bodyPr/>
          <a:lstStyle/>
          <a:p>
            <a:pPr eaLnBrk="1" hangingPunct="1"/>
            <a:r>
              <a:rPr lang="en-US" dirty="0"/>
              <a:t>The one on one relationship you build when you </a:t>
            </a:r>
            <a:r>
              <a:rPr lang="en-US" b="1" dirty="0"/>
              <a:t>visit the quarry will pay off</a:t>
            </a:r>
            <a:r>
              <a:rPr lang="en-US" dirty="0"/>
              <a:t> with a better quality product.</a:t>
            </a:r>
          </a:p>
          <a:p>
            <a:pPr eaLnBrk="1" hangingPunct="1"/>
            <a:endParaRPr lang="en-US" dirty="0"/>
          </a:p>
        </p:txBody>
      </p:sp>
    </p:spTree>
    <p:extLst>
      <p:ext uri="{BB962C8B-B14F-4D97-AF65-F5344CB8AC3E}">
        <p14:creationId xmlns:p14="http://schemas.microsoft.com/office/powerpoint/2010/main" val="20494317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C3273FC6-2FB7-42B6-A0A9-326E2ED5B996}" type="slidenum">
              <a:rPr lang="en-US" smtClean="0"/>
              <a:pPr/>
              <a:t>14</a:t>
            </a:fld>
            <a:endParaRPr lang="en-US" dirty="0"/>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2138740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C3273FC6-2FB7-42B6-A0A9-326E2ED5B996}" type="slidenum">
              <a:rPr lang="en-US" smtClean="0"/>
              <a:pPr/>
              <a:t>15</a:t>
            </a:fld>
            <a:endParaRPr lang="en-US" dirty="0"/>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5249916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C3273FC6-2FB7-42B6-A0A9-326E2ED5B996}" type="slidenum">
              <a:rPr lang="en-US" smtClean="0"/>
              <a:pPr/>
              <a:t>16</a:t>
            </a:fld>
            <a:endParaRPr lang="en-US" dirty="0"/>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3514536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C3273FC6-2FB7-42B6-A0A9-326E2ED5B996}" type="slidenum">
              <a:rPr lang="en-US" smtClean="0"/>
              <a:pPr/>
              <a:t>17</a:t>
            </a:fld>
            <a:endParaRPr lang="en-US" dirty="0"/>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5808338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C3273FC6-2FB7-42B6-A0A9-326E2ED5B996}" type="slidenum">
              <a:rPr lang="en-US" smtClean="0"/>
              <a:pPr/>
              <a:t>18</a:t>
            </a:fld>
            <a:endParaRPr lang="en-US" dirty="0"/>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6736494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C3273FC6-2FB7-42B6-A0A9-326E2ED5B996}" type="slidenum">
              <a:rPr lang="en-US" smtClean="0"/>
              <a:pPr/>
              <a:t>19</a:t>
            </a:fld>
            <a:endParaRPr lang="en-US" dirty="0"/>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27592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a:spLocks noGrp="1" noChangeArrowheads="1"/>
          </p:cNvSpPr>
          <p:nvPr>
            <p:ph type="sldNum" sz="quarter" idx="5"/>
          </p:nvPr>
        </p:nvSpPr>
        <p:spPr>
          <a:noFill/>
        </p:spPr>
        <p:txBody>
          <a:bodyPr/>
          <a:lstStyle/>
          <a:p>
            <a:fld id="{6F6F8A27-9A16-45A7-8E68-82A7777DFB53}" type="slidenum">
              <a:rPr lang="en-US" smtClean="0">
                <a:solidFill>
                  <a:prstClr val="black"/>
                </a:solidFill>
              </a:rPr>
              <a:pPr/>
              <a:t>20</a:t>
            </a:fld>
            <a:endParaRPr lang="en-US" dirty="0">
              <a:solidFill>
                <a:prstClr val="black"/>
              </a:solidFill>
            </a:endParaRPr>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5763303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a:spLocks noGrp="1" noChangeArrowheads="1"/>
          </p:cNvSpPr>
          <p:nvPr>
            <p:ph type="sldNum" sz="quarter" idx="5"/>
          </p:nvPr>
        </p:nvSpPr>
        <p:spPr>
          <a:noFill/>
        </p:spPr>
        <p:txBody>
          <a:bodyPr/>
          <a:lstStyle/>
          <a:p>
            <a:fld id="{6F6F8A27-9A16-45A7-8E68-82A7777DFB53}" type="slidenum">
              <a:rPr lang="en-US" smtClean="0">
                <a:solidFill>
                  <a:prstClr val="black"/>
                </a:solidFill>
              </a:rPr>
              <a:pPr/>
              <a:t>21</a:t>
            </a:fld>
            <a:endParaRPr lang="en-US" dirty="0">
              <a:solidFill>
                <a:prstClr val="black"/>
              </a:solidFill>
            </a:endParaRPr>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867717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p:spPr>
        <p:txBody>
          <a:bodyPr/>
          <a:lstStyle/>
          <a:p>
            <a:fld id="{DBD07627-10F4-42A2-9AB6-60EF5D6CCDDF}" type="slidenum">
              <a:rPr lang="en-US" smtClean="0"/>
              <a:pPr/>
              <a:t>4</a:t>
            </a:fld>
            <a:endParaRPr lang="en-US" dirty="0"/>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noFill/>
          <a:ln/>
        </p:spPr>
        <p:txBody>
          <a:bodyPr/>
          <a:lstStyle/>
          <a:p>
            <a:pPr eaLnBrk="1" hangingPunct="1"/>
            <a:r>
              <a:rPr lang="en-US" dirty="0"/>
              <a:t>In your </a:t>
            </a:r>
            <a:r>
              <a:rPr lang="en-US" b="1" dirty="0"/>
              <a:t>course book</a:t>
            </a:r>
            <a:r>
              <a:rPr lang="en-US" dirty="0"/>
              <a:t> are the</a:t>
            </a:r>
            <a:r>
              <a:rPr lang="en-US" b="1" dirty="0"/>
              <a:t> resources </a:t>
            </a:r>
            <a:r>
              <a:rPr lang="en-US" dirty="0"/>
              <a:t>noted here (</a:t>
            </a:r>
            <a:r>
              <a:rPr lang="en-US" b="1" i="1" dirty="0"/>
              <a:t>on screen</a:t>
            </a:r>
            <a:r>
              <a:rPr lang="en-US" dirty="0"/>
              <a:t>).  There is also an </a:t>
            </a:r>
            <a:r>
              <a:rPr lang="en-US" b="1" dirty="0"/>
              <a:t>Aggregate</a:t>
            </a:r>
            <a:r>
              <a:rPr lang="en-US" dirty="0"/>
              <a:t> </a:t>
            </a:r>
            <a:r>
              <a:rPr lang="en-US" b="1" dirty="0"/>
              <a:t>Handbook</a:t>
            </a:r>
            <a:r>
              <a:rPr lang="en-US" dirty="0"/>
              <a:t> available which thoroughly </a:t>
            </a:r>
            <a:r>
              <a:rPr lang="en-US" b="1" dirty="0"/>
              <a:t>covers DSA.</a:t>
            </a:r>
          </a:p>
          <a:p>
            <a:pPr eaLnBrk="1" hangingPunct="1"/>
            <a:endParaRPr lang="en-US" dirty="0"/>
          </a:p>
        </p:txBody>
      </p:sp>
    </p:spTree>
    <p:extLst>
      <p:ext uri="{BB962C8B-B14F-4D97-AF65-F5344CB8AC3E}">
        <p14:creationId xmlns:p14="http://schemas.microsoft.com/office/powerpoint/2010/main" val="2948923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C3273FC6-2FB7-42B6-A0A9-326E2ED5B996}" type="slidenum">
              <a:rPr lang="en-US" smtClean="0"/>
              <a:pPr/>
              <a:t>22</a:t>
            </a:fld>
            <a:endParaRPr lang="en-US" dirty="0"/>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8218465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C3273FC6-2FB7-42B6-A0A9-326E2ED5B996}" type="slidenum">
              <a:rPr lang="en-US" smtClean="0"/>
              <a:pPr/>
              <a:t>23</a:t>
            </a:fld>
            <a:endParaRPr lang="en-US" dirty="0"/>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9080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C3273FC6-2FB7-42B6-A0A9-326E2ED5B996}" type="slidenum">
              <a:rPr lang="en-US" smtClean="0"/>
              <a:pPr/>
              <a:t>24</a:t>
            </a:fld>
            <a:endParaRPr lang="en-US" dirty="0"/>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5603381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C3273FC6-2FB7-42B6-A0A9-326E2ED5B996}" type="slidenum">
              <a:rPr lang="en-US" smtClean="0"/>
              <a:pPr/>
              <a:t>25</a:t>
            </a:fld>
            <a:endParaRPr lang="en-US" dirty="0"/>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8273232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C3273FC6-2FB7-42B6-A0A9-326E2ED5B996}" type="slidenum">
              <a:rPr lang="en-US" smtClean="0"/>
              <a:pPr/>
              <a:t>26</a:t>
            </a:fld>
            <a:endParaRPr lang="en-US" dirty="0"/>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168668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C3273FC6-2FB7-42B6-A0A9-326E2ED5B996}" type="slidenum">
              <a:rPr lang="en-US" smtClean="0"/>
              <a:pPr/>
              <a:t>27</a:t>
            </a:fld>
            <a:endParaRPr lang="en-US" dirty="0"/>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3921171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C3273FC6-2FB7-42B6-A0A9-326E2ED5B996}" type="slidenum">
              <a:rPr lang="en-US" smtClean="0"/>
              <a:pPr/>
              <a:t>28</a:t>
            </a:fld>
            <a:endParaRPr lang="en-US" dirty="0"/>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pPr eaLnBrk="1" hangingPunct="1"/>
            <a:r>
              <a:rPr lang="en-US" dirty="0"/>
              <a:t>New email coming…DO NOT Fax until further notice</a:t>
            </a:r>
          </a:p>
          <a:p>
            <a:pPr eaLnBrk="1" hangingPunct="1"/>
            <a:r>
              <a:rPr lang="en-US" dirty="0"/>
              <a:t>Email Dave Morrison dcm35@psu.edu</a:t>
            </a:r>
          </a:p>
        </p:txBody>
      </p:sp>
    </p:spTree>
    <p:extLst>
      <p:ext uri="{BB962C8B-B14F-4D97-AF65-F5344CB8AC3E}">
        <p14:creationId xmlns:p14="http://schemas.microsoft.com/office/powerpoint/2010/main" val="32158195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D2D5C-3E4E-53D7-B2B9-705E833392BB}"/>
            </a:ext>
          </a:extLst>
        </p:cNvPr>
        <p:cNvGrpSpPr/>
        <p:nvPr/>
      </p:nvGrpSpPr>
      <p:grpSpPr>
        <a:xfrm>
          <a:off x="0" y="0"/>
          <a:ext cx="0" cy="0"/>
          <a:chOff x="0" y="0"/>
          <a:chExt cx="0" cy="0"/>
        </a:xfrm>
      </p:grpSpPr>
      <p:sp>
        <p:nvSpPr>
          <p:cNvPr id="207874" name="Rectangle 7">
            <a:extLst>
              <a:ext uri="{FF2B5EF4-FFF2-40B4-BE49-F238E27FC236}">
                <a16:creationId xmlns:a16="http://schemas.microsoft.com/office/drawing/2014/main" id="{A84609C6-BE16-23A3-0B48-23056FD91799}"/>
              </a:ext>
            </a:extLst>
          </p:cNvPr>
          <p:cNvSpPr>
            <a:spLocks noGrp="1" noChangeArrowheads="1"/>
          </p:cNvSpPr>
          <p:nvPr>
            <p:ph type="sldNum" sz="quarter" idx="5"/>
          </p:nvPr>
        </p:nvSpPr>
        <p:spPr>
          <a:noFill/>
        </p:spPr>
        <p:txBody>
          <a:bodyPr/>
          <a:lstStyle/>
          <a:p>
            <a:fld id="{C3273FC6-2FB7-42B6-A0A9-326E2ED5B996}" type="slidenum">
              <a:rPr lang="en-US" smtClean="0"/>
              <a:pPr/>
              <a:t>29</a:t>
            </a:fld>
            <a:endParaRPr lang="en-US" dirty="0"/>
          </a:p>
        </p:txBody>
      </p:sp>
      <p:sp>
        <p:nvSpPr>
          <p:cNvPr id="207875" name="Rectangle 2">
            <a:extLst>
              <a:ext uri="{FF2B5EF4-FFF2-40B4-BE49-F238E27FC236}">
                <a16:creationId xmlns:a16="http://schemas.microsoft.com/office/drawing/2014/main" id="{BD5AEE7C-5024-1B45-D44F-FAA34E5A3B47}"/>
              </a:ext>
            </a:extLst>
          </p:cNvPr>
          <p:cNvSpPr>
            <a:spLocks noGrp="1" noRot="1" noChangeAspect="1" noChangeArrowheads="1" noTextEdit="1"/>
          </p:cNvSpPr>
          <p:nvPr>
            <p:ph type="sldImg"/>
          </p:nvPr>
        </p:nvSpPr>
        <p:spPr>
          <a:ln/>
        </p:spPr>
      </p:sp>
      <p:sp>
        <p:nvSpPr>
          <p:cNvPr id="207876" name="Rectangle 3">
            <a:extLst>
              <a:ext uri="{FF2B5EF4-FFF2-40B4-BE49-F238E27FC236}">
                <a16:creationId xmlns:a16="http://schemas.microsoft.com/office/drawing/2014/main" id="{1D166348-8B02-AEF5-FB58-9FA8F160A335}"/>
              </a:ext>
            </a:extLst>
          </p:cNvPr>
          <p:cNvSpPr>
            <a:spLocks noGrp="1" noChangeArrowheads="1"/>
          </p:cNvSpPr>
          <p:nvPr>
            <p:ph type="body" idx="1"/>
          </p:nvPr>
        </p:nvSpPr>
        <p:spPr>
          <a:noFill/>
          <a:ln/>
        </p:spPr>
        <p:txBody>
          <a:bodyPr/>
          <a:lstStyle/>
          <a:p>
            <a:pPr eaLnBrk="1" hangingPunct="1"/>
            <a:r>
              <a:rPr lang="en-US" dirty="0"/>
              <a:t>New email coming…DO NOT Fax until further notice</a:t>
            </a:r>
          </a:p>
          <a:p>
            <a:pPr eaLnBrk="1" hangingPunct="1"/>
            <a:r>
              <a:rPr lang="en-US" dirty="0"/>
              <a:t>Email Dave Morrison dcm35@psu.edu</a:t>
            </a:r>
          </a:p>
        </p:txBody>
      </p:sp>
    </p:spTree>
    <p:extLst>
      <p:ext uri="{BB962C8B-B14F-4D97-AF65-F5344CB8AC3E}">
        <p14:creationId xmlns:p14="http://schemas.microsoft.com/office/powerpoint/2010/main" val="1195433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C3273FC6-2FB7-42B6-A0A9-326E2ED5B996}" type="slidenum">
              <a:rPr lang="en-US" smtClean="0"/>
              <a:pPr/>
              <a:t>30</a:t>
            </a:fld>
            <a:endParaRPr lang="en-US" dirty="0"/>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pPr eaLnBrk="1" hangingPunct="1"/>
            <a:r>
              <a:rPr lang="en-US" dirty="0"/>
              <a:t>You should share these results with the quarry or tell us to share them.  As far as we are concerned these lab tests are property of the CD/SCC and are privileged info</a:t>
            </a:r>
          </a:p>
        </p:txBody>
      </p:sp>
    </p:spTree>
    <p:extLst>
      <p:ext uri="{BB962C8B-B14F-4D97-AF65-F5344CB8AC3E}">
        <p14:creationId xmlns:p14="http://schemas.microsoft.com/office/powerpoint/2010/main" val="14355925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4263F99A-6F8E-48FC-A72A-36BAD2213AF8}" type="slidenum">
              <a:rPr lang="en-US" smtClean="0"/>
              <a:pPr/>
              <a:t>32</a:t>
            </a:fld>
            <a:endParaRPr lang="en-US" dirty="0"/>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324087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7"/>
          <p:cNvSpPr>
            <a:spLocks noGrp="1" noChangeArrowheads="1"/>
          </p:cNvSpPr>
          <p:nvPr>
            <p:ph type="sldNum" sz="quarter" idx="5"/>
          </p:nvPr>
        </p:nvSpPr>
        <p:spPr>
          <a:noFill/>
        </p:spPr>
        <p:txBody>
          <a:bodyPr/>
          <a:lstStyle/>
          <a:p>
            <a:fld id="{9FD994B7-A3A4-411B-8C84-A65BDDD27475}" type="slidenum">
              <a:rPr lang="en-US" smtClean="0">
                <a:solidFill>
                  <a:srgbClr val="000000"/>
                </a:solidFill>
              </a:rPr>
              <a:pPr/>
              <a:t>5</a:t>
            </a:fld>
            <a:endParaRPr lang="en-US" dirty="0">
              <a:solidFill>
                <a:srgbClr val="000000"/>
              </a:solidFill>
            </a:endParaRPr>
          </a:p>
        </p:txBody>
      </p:sp>
      <p:sp>
        <p:nvSpPr>
          <p:cNvPr id="262147" name="Rectangle 2"/>
          <p:cNvSpPr>
            <a:spLocks noGrp="1" noRot="1" noChangeAspect="1" noChangeArrowheads="1" noTextEdit="1"/>
          </p:cNvSpPr>
          <p:nvPr>
            <p:ph type="sldImg"/>
          </p:nvPr>
        </p:nvSpPr>
        <p:spPr>
          <a:ln/>
        </p:spPr>
      </p:sp>
      <p:sp>
        <p:nvSpPr>
          <p:cNvPr id="262148" name="Rectangle 3"/>
          <p:cNvSpPr>
            <a:spLocks noGrp="1" noChangeArrowheads="1"/>
          </p:cNvSpPr>
          <p:nvPr>
            <p:ph type="body" idx="1"/>
          </p:nvPr>
        </p:nvSpPr>
        <p:spPr>
          <a:noFill/>
          <a:ln/>
        </p:spPr>
        <p:txBody>
          <a:bodyPr/>
          <a:lstStyle/>
          <a:p>
            <a:pPr eaLnBrk="1" hangingPunct="1"/>
            <a:r>
              <a:rPr lang="en-US" dirty="0"/>
              <a:t>In your </a:t>
            </a:r>
            <a:r>
              <a:rPr lang="en-US" b="1" dirty="0"/>
              <a:t>course book</a:t>
            </a:r>
            <a:r>
              <a:rPr lang="en-US" dirty="0"/>
              <a:t> are the</a:t>
            </a:r>
            <a:r>
              <a:rPr lang="en-US" b="1" dirty="0"/>
              <a:t> resources </a:t>
            </a:r>
            <a:r>
              <a:rPr lang="en-US" dirty="0"/>
              <a:t>noted here (</a:t>
            </a:r>
            <a:r>
              <a:rPr lang="en-US" b="1" i="1" dirty="0"/>
              <a:t>on screen</a:t>
            </a:r>
            <a:r>
              <a:rPr lang="en-US" dirty="0"/>
              <a:t>).  There is also an </a:t>
            </a:r>
            <a:r>
              <a:rPr lang="en-US" b="1" dirty="0"/>
              <a:t>Aggregate</a:t>
            </a:r>
            <a:r>
              <a:rPr lang="en-US" dirty="0"/>
              <a:t> </a:t>
            </a:r>
            <a:r>
              <a:rPr lang="en-US" b="1" dirty="0"/>
              <a:t>Handbook</a:t>
            </a:r>
            <a:r>
              <a:rPr lang="en-US" dirty="0"/>
              <a:t> available which thoroughly </a:t>
            </a:r>
            <a:r>
              <a:rPr lang="en-US" b="1" dirty="0"/>
              <a:t>covers DSA.</a:t>
            </a:r>
          </a:p>
          <a:p>
            <a:pPr eaLnBrk="1" hangingPunct="1"/>
            <a:endParaRPr lang="en-US" dirty="0"/>
          </a:p>
        </p:txBody>
      </p:sp>
    </p:spTree>
    <p:extLst>
      <p:ext uri="{BB962C8B-B14F-4D97-AF65-F5344CB8AC3E}">
        <p14:creationId xmlns:p14="http://schemas.microsoft.com/office/powerpoint/2010/main" val="31487863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4263F99A-6F8E-48FC-A72A-36BAD2213AF8}" type="slidenum">
              <a:rPr lang="en-US" smtClean="0"/>
              <a:pPr/>
              <a:t>33</a:t>
            </a:fld>
            <a:endParaRPr lang="en-US" dirty="0"/>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1661757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CB51B9-522A-65FE-110A-F66CFD8CC81A}"/>
            </a:ext>
          </a:extLst>
        </p:cNvPr>
        <p:cNvGrpSpPr/>
        <p:nvPr/>
      </p:nvGrpSpPr>
      <p:grpSpPr>
        <a:xfrm>
          <a:off x="0" y="0"/>
          <a:ext cx="0" cy="0"/>
          <a:chOff x="0" y="0"/>
          <a:chExt cx="0" cy="0"/>
        </a:xfrm>
      </p:grpSpPr>
      <p:sp>
        <p:nvSpPr>
          <p:cNvPr id="167938" name="Rectangle 7">
            <a:extLst>
              <a:ext uri="{FF2B5EF4-FFF2-40B4-BE49-F238E27FC236}">
                <a16:creationId xmlns:a16="http://schemas.microsoft.com/office/drawing/2014/main" id="{8D737E6D-7A3B-CF9C-1DFB-E9FCA79F5838}"/>
              </a:ext>
            </a:extLst>
          </p:cNvPr>
          <p:cNvSpPr>
            <a:spLocks noGrp="1" noChangeArrowheads="1"/>
          </p:cNvSpPr>
          <p:nvPr>
            <p:ph type="sldNum" sz="quarter" idx="5"/>
          </p:nvPr>
        </p:nvSpPr>
        <p:spPr>
          <a:noFill/>
        </p:spPr>
        <p:txBody>
          <a:bodyPr/>
          <a:lstStyle/>
          <a:p>
            <a:fld id="{4263F99A-6F8E-48FC-A72A-36BAD2213AF8}" type="slidenum">
              <a:rPr lang="en-US" smtClean="0"/>
              <a:pPr/>
              <a:t>34</a:t>
            </a:fld>
            <a:endParaRPr lang="en-US" dirty="0"/>
          </a:p>
        </p:txBody>
      </p:sp>
      <p:sp>
        <p:nvSpPr>
          <p:cNvPr id="167939" name="Rectangle 2">
            <a:extLst>
              <a:ext uri="{FF2B5EF4-FFF2-40B4-BE49-F238E27FC236}">
                <a16:creationId xmlns:a16="http://schemas.microsoft.com/office/drawing/2014/main" id="{F624DED7-405D-0566-033D-E0C2D0E76B6C}"/>
              </a:ext>
            </a:extLst>
          </p:cNvPr>
          <p:cNvSpPr>
            <a:spLocks noGrp="1" noRot="1" noChangeAspect="1" noChangeArrowheads="1" noTextEdit="1"/>
          </p:cNvSpPr>
          <p:nvPr>
            <p:ph type="sldImg"/>
          </p:nvPr>
        </p:nvSpPr>
        <p:spPr>
          <a:ln/>
        </p:spPr>
      </p:sp>
      <p:sp>
        <p:nvSpPr>
          <p:cNvPr id="167940" name="Rectangle 3">
            <a:extLst>
              <a:ext uri="{FF2B5EF4-FFF2-40B4-BE49-F238E27FC236}">
                <a16:creationId xmlns:a16="http://schemas.microsoft.com/office/drawing/2014/main" id="{1ABCE232-B45E-ABD8-36CD-8ABE7895E498}"/>
              </a:ext>
            </a:extLst>
          </p:cNvPr>
          <p:cNvSpPr>
            <a:spLocks noGrp="1" noChangeArrowheads="1"/>
          </p:cNvSpPr>
          <p:nvPr>
            <p:ph type="body" idx="1"/>
          </p:nvPr>
        </p:nvSpPr>
        <p:spPr>
          <a:noFill/>
          <a:ln/>
        </p:spPr>
        <p:txBody>
          <a:bodyPr/>
          <a:lstStyle/>
          <a:p>
            <a:pPr eaLnBrk="1" hangingPunct="1"/>
            <a:r>
              <a:rPr lang="en-US" dirty="0"/>
              <a:t>DSA is the icing on the cake.</a:t>
            </a:r>
          </a:p>
        </p:txBody>
      </p:sp>
    </p:spTree>
    <p:extLst>
      <p:ext uri="{BB962C8B-B14F-4D97-AF65-F5344CB8AC3E}">
        <p14:creationId xmlns:p14="http://schemas.microsoft.com/office/powerpoint/2010/main" val="9562472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4263F99A-6F8E-48FC-A72A-36BAD2213AF8}" type="slidenum">
              <a:rPr lang="en-US" smtClean="0"/>
              <a:pPr/>
              <a:t>35</a:t>
            </a:fld>
            <a:endParaRPr lang="en-US" dirty="0"/>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pPr eaLnBrk="1" hangingPunct="1"/>
            <a:r>
              <a:rPr lang="en-US" dirty="0"/>
              <a:t>DSA is the icing on the cake.</a:t>
            </a:r>
          </a:p>
        </p:txBody>
      </p:sp>
    </p:spTree>
    <p:extLst>
      <p:ext uri="{BB962C8B-B14F-4D97-AF65-F5344CB8AC3E}">
        <p14:creationId xmlns:p14="http://schemas.microsoft.com/office/powerpoint/2010/main" val="32832186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4263F99A-6F8E-48FC-A72A-36BAD2213AF8}" type="slidenum">
              <a:rPr lang="en-US" smtClean="0"/>
              <a:pPr/>
              <a:t>37</a:t>
            </a:fld>
            <a:endParaRPr lang="en-US" dirty="0"/>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5455123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C3273FC6-2FB7-42B6-A0A9-326E2ED5B996}" type="slidenum">
              <a:rPr lang="en-US" smtClean="0"/>
              <a:pPr/>
              <a:t>38</a:t>
            </a:fld>
            <a:endParaRPr lang="en-US" dirty="0"/>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9677819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4263F99A-6F8E-48FC-A72A-36BAD2213AF8}" type="slidenum">
              <a:rPr lang="en-US" smtClean="0"/>
              <a:pPr/>
              <a:t>39</a:t>
            </a:fld>
            <a:endParaRPr lang="en-US" dirty="0"/>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436708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4263F99A-6F8E-48FC-A72A-36BAD2213AF8}" type="slidenum">
              <a:rPr lang="en-US" smtClean="0"/>
              <a:pPr/>
              <a:t>41</a:t>
            </a:fld>
            <a:endParaRPr lang="en-US" dirty="0"/>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6560145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4263F99A-6F8E-48FC-A72A-36BAD2213AF8}" type="slidenum">
              <a:rPr lang="en-US" smtClean="0"/>
              <a:pPr/>
              <a:t>42</a:t>
            </a:fld>
            <a:endParaRPr lang="en-US" dirty="0"/>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7469171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4197C00-A14F-4F98-8DCB-6848679923FD}" type="slidenum">
              <a:rPr lang="en-US" smtClean="0"/>
              <a:pPr>
                <a:defRPr/>
              </a:pPr>
              <a:t>43</a:t>
            </a:fld>
            <a:endParaRPr lang="en-US" dirty="0"/>
          </a:p>
        </p:txBody>
      </p:sp>
    </p:spTree>
    <p:extLst>
      <p:ext uri="{BB962C8B-B14F-4D97-AF65-F5344CB8AC3E}">
        <p14:creationId xmlns:p14="http://schemas.microsoft.com/office/powerpoint/2010/main" val="37410022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4263F99A-6F8E-48FC-A72A-36BAD2213AF8}" type="slidenum">
              <a:rPr lang="en-US" smtClean="0"/>
              <a:pPr/>
              <a:t>44</a:t>
            </a:fld>
            <a:endParaRPr lang="en-US" dirty="0"/>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083210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p:spPr>
        <p:txBody>
          <a:bodyPr/>
          <a:lstStyle/>
          <a:p>
            <a:fld id="{42312A4C-E35A-4245-ACDB-A4EAE1FB3056}" type="slidenum">
              <a:rPr lang="en-US" smtClean="0"/>
              <a:pPr/>
              <a:t>6</a:t>
            </a:fld>
            <a:endParaRPr lang="en-US" dirty="0"/>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6941947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4263F99A-6F8E-48FC-A72A-36BAD2213AF8}" type="slidenum">
              <a:rPr lang="en-US" smtClean="0"/>
              <a:pPr/>
              <a:t>45</a:t>
            </a:fld>
            <a:endParaRPr lang="en-US" dirty="0"/>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6916426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4263F99A-6F8E-48FC-A72A-36BAD2213AF8}" type="slidenum">
              <a:rPr lang="en-US" smtClean="0"/>
              <a:pPr/>
              <a:t>46</a:t>
            </a:fld>
            <a:endParaRPr lang="en-US" dirty="0"/>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31235320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4197C00-A14F-4F98-8DCB-6848679923FD}" type="slidenum">
              <a:rPr lang="en-US" smtClean="0"/>
              <a:pPr>
                <a:defRPr/>
              </a:pPr>
              <a:t>47</a:t>
            </a:fld>
            <a:endParaRPr lang="en-US" dirty="0"/>
          </a:p>
        </p:txBody>
      </p:sp>
    </p:spTree>
    <p:extLst>
      <p:ext uri="{BB962C8B-B14F-4D97-AF65-F5344CB8AC3E}">
        <p14:creationId xmlns:p14="http://schemas.microsoft.com/office/powerpoint/2010/main" val="13102885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4263F99A-6F8E-48FC-A72A-36BAD2213AF8}" type="slidenum">
              <a:rPr lang="en-US" smtClean="0"/>
              <a:pPr/>
              <a:t>48</a:t>
            </a:fld>
            <a:endParaRPr lang="en-US" dirty="0"/>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18168131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7"/>
          <p:cNvSpPr>
            <a:spLocks noGrp="1" noChangeArrowheads="1"/>
          </p:cNvSpPr>
          <p:nvPr>
            <p:ph type="sldNum" sz="quarter" idx="5"/>
          </p:nvPr>
        </p:nvSpPr>
        <p:spPr>
          <a:noFill/>
        </p:spPr>
        <p:txBody>
          <a:bodyPr/>
          <a:lstStyle/>
          <a:p>
            <a:fld id="{081DDDAE-38F1-4FE8-BAB0-C291C3A5B70D}" type="slidenum">
              <a:rPr lang="en-US" smtClean="0"/>
              <a:pPr/>
              <a:t>49</a:t>
            </a:fld>
            <a:endParaRPr lang="en-US" dirty="0"/>
          </a:p>
        </p:txBody>
      </p:sp>
      <p:sp>
        <p:nvSpPr>
          <p:cNvPr id="229379" name="Rectangle 2"/>
          <p:cNvSpPr>
            <a:spLocks noGrp="1" noRot="1" noChangeAspect="1" noChangeArrowheads="1" noTextEdit="1"/>
          </p:cNvSpPr>
          <p:nvPr>
            <p:ph type="sldImg"/>
          </p:nvPr>
        </p:nvSpPr>
        <p:spPr>
          <a:xfrm>
            <a:off x="1143000" y="685800"/>
            <a:ext cx="4572000" cy="3429000"/>
          </a:xfrm>
          <a:ln/>
        </p:spPr>
      </p:sp>
      <p:sp>
        <p:nvSpPr>
          <p:cNvPr id="229380" name="Rectangle 3"/>
          <p:cNvSpPr>
            <a:spLocks noGrp="1" noChangeArrowheads="1"/>
          </p:cNvSpPr>
          <p:nvPr>
            <p:ph type="body" idx="1"/>
          </p:nvPr>
        </p:nvSpPr>
        <p:spPr>
          <a:noFill/>
          <a:ln/>
        </p:spPr>
        <p:txBody>
          <a:bodyPr/>
          <a:lstStyle/>
          <a:p>
            <a:pPr eaLnBrk="1" hangingPunct="1"/>
            <a:r>
              <a:rPr lang="en-US" b="1" dirty="0"/>
              <a:t>DSA should be placed with a Paver</a:t>
            </a:r>
            <a:r>
              <a:rPr lang="en-US" dirty="0"/>
              <a:t>, so the aggregate stays </a:t>
            </a:r>
            <a:r>
              <a:rPr lang="en-US" b="1" dirty="0"/>
              <a:t>mixed</a:t>
            </a:r>
            <a:r>
              <a:rPr lang="en-US" dirty="0"/>
              <a:t>, and it maintains the </a:t>
            </a:r>
            <a:r>
              <a:rPr lang="en-US" b="1" dirty="0"/>
              <a:t>proper depth and crown.  </a:t>
            </a:r>
            <a:r>
              <a:rPr lang="en-US" dirty="0"/>
              <a:t>The following </a:t>
            </a:r>
            <a:r>
              <a:rPr lang="en-US" b="1" dirty="0"/>
              <a:t>movie clips show a Paver in action</a:t>
            </a:r>
            <a:r>
              <a:rPr lang="en-US" dirty="0"/>
              <a:t>, placing DSA.</a:t>
            </a:r>
          </a:p>
        </p:txBody>
      </p:sp>
    </p:spTree>
    <p:extLst>
      <p:ext uri="{BB962C8B-B14F-4D97-AF65-F5344CB8AC3E}">
        <p14:creationId xmlns:p14="http://schemas.microsoft.com/office/powerpoint/2010/main" val="274471025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4263F99A-6F8E-48FC-A72A-36BAD2213AF8}" type="slidenum">
              <a:rPr lang="en-US" smtClean="0"/>
              <a:pPr/>
              <a:t>50</a:t>
            </a:fld>
            <a:endParaRPr lang="en-US" dirty="0"/>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14627990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4263F99A-6F8E-48FC-A72A-36BAD2213AF8}" type="slidenum">
              <a:rPr lang="en-US" smtClean="0"/>
              <a:pPr/>
              <a:t>51</a:t>
            </a:fld>
            <a:endParaRPr lang="en-US" dirty="0"/>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47575947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4263F99A-6F8E-48FC-A72A-36BAD2213AF8}" type="slidenum">
              <a:rPr lang="en-US" smtClean="0"/>
              <a:pPr/>
              <a:t>52</a:t>
            </a:fld>
            <a:endParaRPr lang="en-US" dirty="0"/>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58196206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7"/>
          <p:cNvSpPr>
            <a:spLocks noGrp="1" noChangeArrowheads="1"/>
          </p:cNvSpPr>
          <p:nvPr>
            <p:ph type="sldNum" sz="quarter" idx="5"/>
          </p:nvPr>
        </p:nvSpPr>
        <p:spPr>
          <a:noFill/>
        </p:spPr>
        <p:txBody>
          <a:bodyPr/>
          <a:lstStyle/>
          <a:p>
            <a:fld id="{D7FDB4D0-5256-41D0-9196-4E0985C9E47F}" type="slidenum">
              <a:rPr lang="en-US" smtClean="0"/>
              <a:pPr/>
              <a:t>53</a:t>
            </a:fld>
            <a:endParaRPr lang="en-US" dirty="0"/>
          </a:p>
        </p:txBody>
      </p:sp>
      <p:sp>
        <p:nvSpPr>
          <p:cNvPr id="243715" name="Rectangle 2"/>
          <p:cNvSpPr>
            <a:spLocks noGrp="1" noRot="1" noChangeAspect="1" noChangeArrowheads="1" noTextEdit="1"/>
          </p:cNvSpPr>
          <p:nvPr>
            <p:ph type="sldImg"/>
          </p:nvPr>
        </p:nvSpPr>
        <p:spPr>
          <a:xfrm>
            <a:off x="1143000" y="685800"/>
            <a:ext cx="4572000" cy="3429000"/>
          </a:xfrm>
          <a:ln/>
        </p:spPr>
      </p:sp>
      <p:sp>
        <p:nvSpPr>
          <p:cNvPr id="243716" name="Rectangle 3"/>
          <p:cNvSpPr>
            <a:spLocks noGrp="1" noChangeArrowheads="1"/>
          </p:cNvSpPr>
          <p:nvPr>
            <p:ph type="body" idx="1"/>
          </p:nvPr>
        </p:nvSpPr>
        <p:spPr>
          <a:noFill/>
          <a:ln/>
        </p:spPr>
        <p:txBody>
          <a:bodyPr/>
          <a:lstStyle/>
          <a:p>
            <a:pPr eaLnBrk="1" hangingPunct="1"/>
            <a:r>
              <a:rPr lang="en-US" b="1" dirty="0"/>
              <a:t>DSA is designed for maximum compaction.</a:t>
            </a:r>
          </a:p>
          <a:p>
            <a:pPr eaLnBrk="1" hangingPunct="1"/>
            <a:endParaRPr lang="en-US" dirty="0"/>
          </a:p>
        </p:txBody>
      </p:sp>
    </p:spTree>
    <p:extLst>
      <p:ext uri="{BB962C8B-B14F-4D97-AF65-F5344CB8AC3E}">
        <p14:creationId xmlns:p14="http://schemas.microsoft.com/office/powerpoint/2010/main" val="81488180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7"/>
          <p:cNvSpPr>
            <a:spLocks noGrp="1" noChangeArrowheads="1"/>
          </p:cNvSpPr>
          <p:nvPr>
            <p:ph type="sldNum" sz="quarter" idx="5"/>
          </p:nvPr>
        </p:nvSpPr>
        <p:spPr>
          <a:noFill/>
        </p:spPr>
        <p:txBody>
          <a:bodyPr/>
          <a:lstStyle/>
          <a:p>
            <a:fld id="{0E3BFFE2-A5EE-4C19-AF30-F65405B592EB}" type="slidenum">
              <a:rPr lang="en-US" smtClean="0"/>
              <a:pPr/>
              <a:t>54</a:t>
            </a:fld>
            <a:endParaRPr lang="en-US" dirty="0"/>
          </a:p>
        </p:txBody>
      </p:sp>
      <p:sp>
        <p:nvSpPr>
          <p:cNvPr id="247811" name="Rectangle 2"/>
          <p:cNvSpPr>
            <a:spLocks noGrp="1" noRot="1" noChangeAspect="1" noChangeArrowheads="1" noTextEdit="1"/>
          </p:cNvSpPr>
          <p:nvPr>
            <p:ph type="sldImg"/>
          </p:nvPr>
        </p:nvSpPr>
        <p:spPr>
          <a:xfrm>
            <a:off x="1143000" y="685800"/>
            <a:ext cx="4572000" cy="3429000"/>
          </a:xfrm>
          <a:ln/>
        </p:spPr>
      </p:sp>
      <p:sp>
        <p:nvSpPr>
          <p:cNvPr id="247812" name="Rectangle 3"/>
          <p:cNvSpPr>
            <a:spLocks noGrp="1" noChangeArrowheads="1"/>
          </p:cNvSpPr>
          <p:nvPr>
            <p:ph type="body" idx="1"/>
          </p:nvPr>
        </p:nvSpPr>
        <p:spPr>
          <a:noFill/>
          <a:ln/>
        </p:spPr>
        <p:txBody>
          <a:bodyPr/>
          <a:lstStyle/>
          <a:p>
            <a:pPr eaLnBrk="1" hangingPunct="1"/>
            <a:r>
              <a:rPr lang="en-US" dirty="0"/>
              <a:t>Here is a list of</a:t>
            </a:r>
            <a:r>
              <a:rPr lang="en-US" b="1" dirty="0"/>
              <a:t> Compaction Considerations</a:t>
            </a:r>
            <a:r>
              <a:rPr lang="en-US" dirty="0"/>
              <a:t>: </a:t>
            </a:r>
            <a:r>
              <a:rPr lang="en-US" i="1" dirty="0"/>
              <a:t>Read List On Screen</a:t>
            </a:r>
          </a:p>
          <a:p>
            <a:pPr eaLnBrk="1" hangingPunct="1"/>
            <a:endParaRPr lang="en-US" dirty="0"/>
          </a:p>
        </p:txBody>
      </p:sp>
    </p:spTree>
    <p:extLst>
      <p:ext uri="{BB962C8B-B14F-4D97-AF65-F5344CB8AC3E}">
        <p14:creationId xmlns:p14="http://schemas.microsoft.com/office/powerpoint/2010/main" val="1223535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65277-8858-24D9-19AF-B432FD0A97AF}"/>
            </a:ext>
          </a:extLst>
        </p:cNvPr>
        <p:cNvGrpSpPr/>
        <p:nvPr/>
      </p:nvGrpSpPr>
      <p:grpSpPr>
        <a:xfrm>
          <a:off x="0" y="0"/>
          <a:ext cx="0" cy="0"/>
          <a:chOff x="0" y="0"/>
          <a:chExt cx="0" cy="0"/>
        </a:xfrm>
      </p:grpSpPr>
      <p:sp>
        <p:nvSpPr>
          <p:cNvPr id="165890" name="Rectangle 7">
            <a:extLst>
              <a:ext uri="{FF2B5EF4-FFF2-40B4-BE49-F238E27FC236}">
                <a16:creationId xmlns:a16="http://schemas.microsoft.com/office/drawing/2014/main" id="{143E6072-F7F8-98F6-8807-4EEFFC58B31C}"/>
              </a:ext>
            </a:extLst>
          </p:cNvPr>
          <p:cNvSpPr>
            <a:spLocks noGrp="1" noChangeArrowheads="1"/>
          </p:cNvSpPr>
          <p:nvPr>
            <p:ph type="sldNum" sz="quarter" idx="5"/>
          </p:nvPr>
        </p:nvSpPr>
        <p:spPr>
          <a:noFill/>
        </p:spPr>
        <p:txBody>
          <a:bodyPr/>
          <a:lstStyle/>
          <a:p>
            <a:fld id="{42312A4C-E35A-4245-ACDB-A4EAE1FB3056}" type="slidenum">
              <a:rPr lang="en-US" smtClean="0"/>
              <a:pPr/>
              <a:t>7</a:t>
            </a:fld>
            <a:endParaRPr lang="en-US" dirty="0"/>
          </a:p>
        </p:txBody>
      </p:sp>
      <p:sp>
        <p:nvSpPr>
          <p:cNvPr id="165891" name="Rectangle 2">
            <a:extLst>
              <a:ext uri="{FF2B5EF4-FFF2-40B4-BE49-F238E27FC236}">
                <a16:creationId xmlns:a16="http://schemas.microsoft.com/office/drawing/2014/main" id="{985A5C7E-3CDF-97D9-E802-3D0A5FE9D807}"/>
              </a:ext>
            </a:extLst>
          </p:cNvPr>
          <p:cNvSpPr>
            <a:spLocks noGrp="1" noRot="1" noChangeAspect="1" noChangeArrowheads="1" noTextEdit="1"/>
          </p:cNvSpPr>
          <p:nvPr>
            <p:ph type="sldImg"/>
          </p:nvPr>
        </p:nvSpPr>
        <p:spPr>
          <a:ln/>
        </p:spPr>
      </p:sp>
      <p:sp>
        <p:nvSpPr>
          <p:cNvPr id="165892" name="Rectangle 3">
            <a:extLst>
              <a:ext uri="{FF2B5EF4-FFF2-40B4-BE49-F238E27FC236}">
                <a16:creationId xmlns:a16="http://schemas.microsoft.com/office/drawing/2014/main" id="{A50F05EE-31B2-3E7F-0DA1-A5B13AFA9389}"/>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92903642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4263F99A-6F8E-48FC-A72A-36BAD2213AF8}" type="slidenum">
              <a:rPr lang="en-US" smtClean="0"/>
              <a:pPr/>
              <a:t>55</a:t>
            </a:fld>
            <a:endParaRPr lang="en-US" dirty="0"/>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62581594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4263F99A-6F8E-48FC-A72A-36BAD2213AF8}" type="slidenum">
              <a:rPr lang="en-US" smtClean="0"/>
              <a:pPr/>
              <a:t>56</a:t>
            </a:fld>
            <a:endParaRPr lang="en-US" dirty="0"/>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58343139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4263F99A-6F8E-48FC-A72A-36BAD2213AF8}" type="slidenum">
              <a:rPr lang="en-US" smtClean="0"/>
              <a:pPr/>
              <a:t>57</a:t>
            </a:fld>
            <a:endParaRPr lang="en-US" dirty="0"/>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75774698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4263F99A-6F8E-48FC-A72A-36BAD2213AF8}" type="slidenum">
              <a:rPr lang="en-US" smtClean="0"/>
              <a:pPr/>
              <a:t>58</a:t>
            </a:fld>
            <a:endParaRPr lang="en-US" dirty="0"/>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81038964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271E91-17B4-85D8-8457-BA29EB44DA86}"/>
            </a:ext>
          </a:extLst>
        </p:cNvPr>
        <p:cNvGrpSpPr/>
        <p:nvPr/>
      </p:nvGrpSpPr>
      <p:grpSpPr>
        <a:xfrm>
          <a:off x="0" y="0"/>
          <a:ext cx="0" cy="0"/>
          <a:chOff x="0" y="0"/>
          <a:chExt cx="0" cy="0"/>
        </a:xfrm>
      </p:grpSpPr>
      <p:sp>
        <p:nvSpPr>
          <p:cNvPr id="167938" name="Rectangle 7">
            <a:extLst>
              <a:ext uri="{FF2B5EF4-FFF2-40B4-BE49-F238E27FC236}">
                <a16:creationId xmlns:a16="http://schemas.microsoft.com/office/drawing/2014/main" id="{09CCBBCC-64C2-82AB-A326-950AAF3FCDA6}"/>
              </a:ext>
            </a:extLst>
          </p:cNvPr>
          <p:cNvSpPr>
            <a:spLocks noGrp="1" noChangeArrowheads="1"/>
          </p:cNvSpPr>
          <p:nvPr>
            <p:ph type="sldNum" sz="quarter" idx="5"/>
          </p:nvPr>
        </p:nvSpPr>
        <p:spPr>
          <a:noFill/>
        </p:spPr>
        <p:txBody>
          <a:bodyPr/>
          <a:lstStyle/>
          <a:p>
            <a:fld id="{4263F99A-6F8E-48FC-A72A-36BAD2213AF8}" type="slidenum">
              <a:rPr lang="en-US" smtClean="0"/>
              <a:pPr/>
              <a:t>59</a:t>
            </a:fld>
            <a:endParaRPr lang="en-US" dirty="0"/>
          </a:p>
        </p:txBody>
      </p:sp>
      <p:sp>
        <p:nvSpPr>
          <p:cNvPr id="167939" name="Rectangle 2">
            <a:extLst>
              <a:ext uri="{FF2B5EF4-FFF2-40B4-BE49-F238E27FC236}">
                <a16:creationId xmlns:a16="http://schemas.microsoft.com/office/drawing/2014/main" id="{55BD00E3-7EC2-76D3-F1F3-6838DB49CE87}"/>
              </a:ext>
            </a:extLst>
          </p:cNvPr>
          <p:cNvSpPr>
            <a:spLocks noGrp="1" noRot="1" noChangeAspect="1" noChangeArrowheads="1" noTextEdit="1"/>
          </p:cNvSpPr>
          <p:nvPr>
            <p:ph type="sldImg"/>
          </p:nvPr>
        </p:nvSpPr>
        <p:spPr>
          <a:ln/>
        </p:spPr>
      </p:sp>
      <p:sp>
        <p:nvSpPr>
          <p:cNvPr id="167940" name="Rectangle 3">
            <a:extLst>
              <a:ext uri="{FF2B5EF4-FFF2-40B4-BE49-F238E27FC236}">
                <a16:creationId xmlns:a16="http://schemas.microsoft.com/office/drawing/2014/main" id="{55D7F0A5-CD2A-04F4-B333-9349819DC058}"/>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771462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DA9543-F2F2-A0D1-8B8F-95D901AFE441}"/>
            </a:ext>
          </a:extLst>
        </p:cNvPr>
        <p:cNvGrpSpPr/>
        <p:nvPr/>
      </p:nvGrpSpPr>
      <p:grpSpPr>
        <a:xfrm>
          <a:off x="0" y="0"/>
          <a:ext cx="0" cy="0"/>
          <a:chOff x="0" y="0"/>
          <a:chExt cx="0" cy="0"/>
        </a:xfrm>
      </p:grpSpPr>
      <p:sp>
        <p:nvSpPr>
          <p:cNvPr id="165890" name="Rectangle 7">
            <a:extLst>
              <a:ext uri="{FF2B5EF4-FFF2-40B4-BE49-F238E27FC236}">
                <a16:creationId xmlns:a16="http://schemas.microsoft.com/office/drawing/2014/main" id="{E32FA68B-BA05-4E55-292C-99036A343EF7}"/>
              </a:ext>
            </a:extLst>
          </p:cNvPr>
          <p:cNvSpPr>
            <a:spLocks noGrp="1" noChangeArrowheads="1"/>
          </p:cNvSpPr>
          <p:nvPr>
            <p:ph type="sldNum" sz="quarter" idx="5"/>
          </p:nvPr>
        </p:nvSpPr>
        <p:spPr>
          <a:noFill/>
        </p:spPr>
        <p:txBody>
          <a:bodyPr/>
          <a:lstStyle/>
          <a:p>
            <a:fld id="{42312A4C-E35A-4245-ACDB-A4EAE1FB3056}" type="slidenum">
              <a:rPr lang="en-US" smtClean="0"/>
              <a:pPr/>
              <a:t>8</a:t>
            </a:fld>
            <a:endParaRPr lang="en-US" dirty="0"/>
          </a:p>
        </p:txBody>
      </p:sp>
      <p:sp>
        <p:nvSpPr>
          <p:cNvPr id="165891" name="Rectangle 2">
            <a:extLst>
              <a:ext uri="{FF2B5EF4-FFF2-40B4-BE49-F238E27FC236}">
                <a16:creationId xmlns:a16="http://schemas.microsoft.com/office/drawing/2014/main" id="{6CA3FDBD-3F51-FF0A-ED18-BD4AC8ADB1CF}"/>
              </a:ext>
            </a:extLst>
          </p:cNvPr>
          <p:cNvSpPr>
            <a:spLocks noGrp="1" noRot="1" noChangeAspect="1" noChangeArrowheads="1" noTextEdit="1"/>
          </p:cNvSpPr>
          <p:nvPr>
            <p:ph type="sldImg"/>
          </p:nvPr>
        </p:nvSpPr>
        <p:spPr>
          <a:ln/>
        </p:spPr>
      </p:sp>
      <p:sp>
        <p:nvSpPr>
          <p:cNvPr id="165892" name="Rectangle 3">
            <a:extLst>
              <a:ext uri="{FF2B5EF4-FFF2-40B4-BE49-F238E27FC236}">
                <a16:creationId xmlns:a16="http://schemas.microsoft.com/office/drawing/2014/main" id="{10B798DF-33AE-219A-3967-6165AE85FF6E}"/>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879703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C3273FC6-2FB7-42B6-A0A9-326E2ED5B996}" type="slidenum">
              <a:rPr lang="en-US" smtClean="0"/>
              <a:pPr/>
              <a:t>9</a:t>
            </a:fld>
            <a:endParaRPr lang="en-US" dirty="0"/>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8435175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C3273FC6-2FB7-42B6-A0A9-326E2ED5B996}" type="slidenum">
              <a:rPr lang="en-US" smtClean="0"/>
              <a:pPr/>
              <a:t>10</a:t>
            </a:fld>
            <a:endParaRPr lang="en-US" dirty="0"/>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2822133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C3273FC6-2FB7-42B6-A0A9-326E2ED5B996}" type="slidenum">
              <a:rPr lang="en-US" smtClean="0"/>
              <a:pPr/>
              <a:t>11</a:t>
            </a:fld>
            <a:endParaRPr lang="en-US" dirty="0"/>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228971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E535B21-925C-4ECB-B3D1-4B80789CCDBA}"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60B5859-3011-4E13-BFE4-DC8B84C9078D}"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18B06B9-27C2-4DBA-9672-138A02DE85FD}"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CBFEB63F-4D7E-46DC-8634-1E5D378EAAF5}"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054AB449-6512-4D90-AE36-6BC7FFF68E87}"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8" name="Rectangle 6"/>
          <p:cNvSpPr>
            <a:spLocks noGrp="1" noChangeArrowheads="1"/>
          </p:cNvSpPr>
          <p:nvPr>
            <p:ph type="sldNum" sz="quarter" idx="12"/>
          </p:nvPr>
        </p:nvSpPr>
        <p:spPr>
          <a:ln/>
        </p:spPr>
        <p:txBody>
          <a:bodyPr/>
          <a:lstStyle>
            <a:lvl1pPr>
              <a:defRPr/>
            </a:lvl1pPr>
          </a:lstStyle>
          <a:p>
            <a:pPr>
              <a:defRPr/>
            </a:pPr>
            <a:fld id="{89E7A3D4-4C76-48D8-89D1-65723214A48C}"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36EEEBB1-0A48-4201-9E72-C3076A12F5C9}"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ABDCD26-1652-4F5E-A640-339501CFDF18}" type="datetimeFigureOut">
              <a:rPr lang="en-US" smtClean="0">
                <a:solidFill>
                  <a:prstClr val="black"/>
                </a:solidFill>
              </a:rPr>
              <a:pPr/>
              <a:t>3/24/2025</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7756706-769E-4FD4-8BF0-D4A6E73368F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0820596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352800" y="8389"/>
            <a:ext cx="5787705" cy="372611"/>
          </a:xfrm>
        </p:spPr>
        <p:txBody>
          <a:bodyPr/>
          <a:lstStyle/>
          <a:p>
            <a:r>
              <a:rPr lang="en-US" dirty="0"/>
              <a:t>Click to edit Master title style</a:t>
            </a:r>
          </a:p>
        </p:txBody>
      </p:sp>
      <p:sp>
        <p:nvSpPr>
          <p:cNvPr id="3" name="Subtitle 2"/>
          <p:cNvSpPr>
            <a:spLocks noGrp="1"/>
          </p:cNvSpPr>
          <p:nvPr>
            <p:ph type="subTitle" idx="1" hasCustomPrompt="1"/>
          </p:nvPr>
        </p:nvSpPr>
        <p:spPr>
          <a:xfrm>
            <a:off x="533400" y="685800"/>
            <a:ext cx="8229600" cy="4953000"/>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solidFill>
                  <a:schemeClr val="tx1"/>
                </a:solidFill>
              </a:defRPr>
            </a:lvl1pPr>
            <a:lvl2pPr marL="742950" marR="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solidFill>
                  <a:schemeClr val="tx1"/>
                </a:solidFill>
              </a:defRPr>
            </a:lvl2pPr>
            <a:lvl3pPr marL="11430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solidFill>
                  <a:schemeClr val="tx1"/>
                </a:solidFill>
              </a:defRPr>
            </a:lvl3pPr>
            <a:lvl4pPr marL="16002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solidFill>
                  <a:schemeClr val="tx1"/>
                </a:solidFill>
              </a:defRPr>
            </a:lvl4pPr>
            <a:lvl5pPr marL="20574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solidFill>
                  <a:schemeClr val="tx1"/>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mn-lt"/>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mn-lt"/>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Fifth level</a:t>
            </a:r>
          </a:p>
        </p:txBody>
      </p:sp>
    </p:spTree>
    <p:extLst>
      <p:ext uri="{BB962C8B-B14F-4D97-AF65-F5344CB8AC3E}">
        <p14:creationId xmlns:p14="http://schemas.microsoft.com/office/powerpoint/2010/main" val="19016443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00400" y="1"/>
            <a:ext cx="5943600" cy="457200"/>
          </a:xfrm>
        </p:spPr>
        <p:txBody>
          <a:bodyPr/>
          <a:lstStyle/>
          <a:p>
            <a:r>
              <a:rPr lang="en-US" dirty="0"/>
              <a:t>Click to edit Master title style</a:t>
            </a:r>
          </a:p>
        </p:txBody>
      </p:sp>
      <p:sp>
        <p:nvSpPr>
          <p:cNvPr id="3" name="Subtitle 2"/>
          <p:cNvSpPr>
            <a:spLocks noGrp="1"/>
          </p:cNvSpPr>
          <p:nvPr>
            <p:ph type="subTitle" idx="1" hasCustomPrompt="1"/>
          </p:nvPr>
        </p:nvSpPr>
        <p:spPr>
          <a:xfrm>
            <a:off x="457200" y="762000"/>
            <a:ext cx="8229600" cy="5791200"/>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solidFill>
                  <a:schemeClr val="tx1"/>
                </a:solidFill>
              </a:defRPr>
            </a:lvl1pPr>
            <a:lvl2pPr marL="742950" marR="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solidFill>
                  <a:schemeClr val="tx1"/>
                </a:solidFill>
              </a:defRPr>
            </a:lvl2pPr>
            <a:lvl3pPr marL="11430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solidFill>
                  <a:schemeClr val="tx1"/>
                </a:solidFill>
              </a:defRPr>
            </a:lvl3pPr>
            <a:lvl4pPr marL="16002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solidFill>
                  <a:schemeClr val="tx1"/>
                </a:solidFill>
              </a:defRPr>
            </a:lvl4pPr>
            <a:lvl5pPr marL="20574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solidFill>
                  <a:schemeClr val="tx1"/>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mn-lt"/>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mn-lt"/>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Fifth level</a:t>
            </a:r>
          </a:p>
        </p:txBody>
      </p:sp>
    </p:spTree>
    <p:extLst>
      <p:ext uri="{BB962C8B-B14F-4D97-AF65-F5344CB8AC3E}">
        <p14:creationId xmlns:p14="http://schemas.microsoft.com/office/powerpoint/2010/main" val="8205821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Calibri" panose="020F0502020204030204" pitchFamily="34" charset="0"/>
              </a:defRPr>
            </a:lvl1pPr>
          </a:lstStyle>
          <a:p>
            <a:fld id="{9ABDCD26-1652-4F5E-A640-339501CFDF18}" type="datetimeFigureOut">
              <a:rPr lang="en-US" smtClean="0">
                <a:solidFill>
                  <a:prstClr val="black"/>
                </a:solidFill>
              </a:rPr>
              <a:pPr/>
              <a:t>3/24/2025</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Calibri" panose="020F0502020204030204" pitchFamily="34" charset="0"/>
              </a:defRPr>
            </a:lvl1p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Calibri" panose="020F0502020204030204" pitchFamily="34" charset="0"/>
              </a:defRPr>
            </a:lvl1pPr>
          </a:lstStyle>
          <a:p>
            <a:fld id="{57756706-769E-4FD4-8BF0-D4A6E73368F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190947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1D960ED-E86D-4BBA-A11A-C0F269F7905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Calibri" panose="020F0502020204030204" pitchFamily="34" charset="0"/>
              </a:defRPr>
            </a:lvl1pPr>
          </a:lstStyle>
          <a:p>
            <a:fld id="{9ABDCD26-1652-4F5E-A640-339501CFDF18}" type="datetimeFigureOut">
              <a:rPr lang="en-US" smtClean="0">
                <a:solidFill>
                  <a:prstClr val="black"/>
                </a:solidFill>
              </a:rPr>
              <a:pPr/>
              <a:t>3/24/2025</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Calibri" panose="020F0502020204030204" pitchFamily="34" charset="0"/>
              </a:defRPr>
            </a:lvl1p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Calibri" panose="020F0502020204030204" pitchFamily="34" charset="0"/>
              </a:defRPr>
            </a:lvl1pPr>
          </a:lstStyle>
          <a:p>
            <a:fld id="{57756706-769E-4FD4-8BF0-D4A6E73368F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468584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atin typeface="Calibri" panose="020F0502020204030204" pitchFamily="34" charset="0"/>
              </a:defRPr>
            </a:lvl1pPr>
          </a:lstStyle>
          <a:p>
            <a:fld id="{9ABDCD26-1652-4F5E-A640-339501CFDF18}" type="datetimeFigureOut">
              <a:rPr lang="en-US" smtClean="0">
                <a:solidFill>
                  <a:prstClr val="black"/>
                </a:solidFill>
              </a:rPr>
              <a:pPr/>
              <a:t>3/24/2025</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Calibri" panose="020F0502020204030204" pitchFamily="34" charset="0"/>
              </a:defRPr>
            </a:lvl1pPr>
          </a:lstStyle>
          <a:p>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atin typeface="Calibri" panose="020F0502020204030204" pitchFamily="34" charset="0"/>
              </a:defRPr>
            </a:lvl1pPr>
          </a:lstStyle>
          <a:p>
            <a:fld id="{57756706-769E-4FD4-8BF0-D4A6E73368F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3291557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a:latin typeface="Calibri" panose="020F0502020204030204" pitchFamily="34" charset="0"/>
              </a:defRPr>
            </a:lvl1pPr>
          </a:lstStyle>
          <a:p>
            <a:fld id="{9ABDCD26-1652-4F5E-A640-339501CFDF18}" type="datetimeFigureOut">
              <a:rPr lang="en-US" smtClean="0">
                <a:solidFill>
                  <a:prstClr val="black"/>
                </a:solidFill>
              </a:rPr>
              <a:pPr/>
              <a:t>3/24/2025</a:t>
            </a:fld>
            <a:endParaRPr lang="en-US" dirty="0">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a:defRPr>
                <a:latin typeface="Calibri" panose="020F0502020204030204" pitchFamily="34" charset="0"/>
              </a:defRPr>
            </a:lvl1pPr>
          </a:lstStyle>
          <a:p>
            <a:endParaRPr lang="en-US" dirty="0">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a:defRPr>
                <a:latin typeface="Calibri" panose="020F0502020204030204" pitchFamily="34" charset="0"/>
              </a:defRPr>
            </a:lvl1pPr>
          </a:lstStyle>
          <a:p>
            <a:fld id="{57756706-769E-4FD4-8BF0-D4A6E73368F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4270345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a:defRPr>
                <a:latin typeface="Calibri" panose="020F0502020204030204" pitchFamily="34" charset="0"/>
              </a:defRPr>
            </a:lvl1pPr>
          </a:lstStyle>
          <a:p>
            <a:fld id="{9ABDCD26-1652-4F5E-A640-339501CFDF18}" type="datetimeFigureOut">
              <a:rPr lang="en-US" smtClean="0">
                <a:solidFill>
                  <a:prstClr val="black"/>
                </a:solidFill>
              </a:rPr>
              <a:pPr/>
              <a:t>3/24/2025</a:t>
            </a:fld>
            <a:endParaRPr lang="en-US" dirty="0">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defRPr>
                <a:latin typeface="Calibri" panose="020F0502020204030204" pitchFamily="34" charset="0"/>
              </a:defRPr>
            </a:lvl1pPr>
          </a:lstStyle>
          <a:p>
            <a:endParaRPr lang="en-US" dirty="0">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a:defRPr>
                <a:latin typeface="Calibri" panose="020F0502020204030204" pitchFamily="34" charset="0"/>
              </a:defRPr>
            </a:lvl1pPr>
          </a:lstStyle>
          <a:p>
            <a:fld id="{57756706-769E-4FD4-8BF0-D4A6E73368F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1330948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a:defRPr>
                <a:latin typeface="Calibri" panose="020F0502020204030204" pitchFamily="34" charset="0"/>
              </a:defRPr>
            </a:lvl1pPr>
          </a:lstStyle>
          <a:p>
            <a:fld id="{9ABDCD26-1652-4F5E-A640-339501CFDF18}" type="datetimeFigureOut">
              <a:rPr lang="en-US" smtClean="0">
                <a:solidFill>
                  <a:prstClr val="black"/>
                </a:solidFill>
              </a:rPr>
              <a:pPr/>
              <a:t>3/24/2025</a:t>
            </a:fld>
            <a:endParaRPr lang="en-US" dirty="0">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a:defRPr>
                <a:latin typeface="Calibri" panose="020F0502020204030204" pitchFamily="34" charset="0"/>
              </a:defRPr>
            </a:lvl1pPr>
          </a:lstStyle>
          <a:p>
            <a:endParaRPr lang="en-US" dirty="0">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a:defRPr>
                <a:latin typeface="Calibri" panose="020F0502020204030204" pitchFamily="34" charset="0"/>
              </a:defRPr>
            </a:lvl1pPr>
          </a:lstStyle>
          <a:p>
            <a:fld id="{57756706-769E-4FD4-8BF0-D4A6E73368F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313373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atin typeface="Calibri" panose="020F0502020204030204" pitchFamily="34" charset="0"/>
              </a:defRPr>
            </a:lvl1pPr>
          </a:lstStyle>
          <a:p>
            <a:fld id="{9ABDCD26-1652-4F5E-A640-339501CFDF18}" type="datetimeFigureOut">
              <a:rPr lang="en-US" smtClean="0">
                <a:solidFill>
                  <a:prstClr val="black"/>
                </a:solidFill>
              </a:rPr>
              <a:pPr/>
              <a:t>3/24/2025</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Calibri" panose="020F0502020204030204" pitchFamily="34" charset="0"/>
              </a:defRPr>
            </a:lvl1pPr>
          </a:lstStyle>
          <a:p>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atin typeface="Calibri" panose="020F0502020204030204" pitchFamily="34" charset="0"/>
              </a:defRPr>
            </a:lvl1pPr>
          </a:lstStyle>
          <a:p>
            <a:fld id="{57756706-769E-4FD4-8BF0-D4A6E73368F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0271348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atin typeface="Calibri" panose="020F0502020204030204" pitchFamily="34" charset="0"/>
              </a:defRPr>
            </a:lvl1pPr>
          </a:lstStyle>
          <a:p>
            <a:fld id="{9ABDCD26-1652-4F5E-A640-339501CFDF18}" type="datetimeFigureOut">
              <a:rPr lang="en-US" smtClean="0">
                <a:solidFill>
                  <a:prstClr val="black"/>
                </a:solidFill>
              </a:rPr>
              <a:pPr/>
              <a:t>3/24/2025</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Calibri" panose="020F0502020204030204" pitchFamily="34" charset="0"/>
              </a:defRPr>
            </a:lvl1pPr>
          </a:lstStyle>
          <a:p>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atin typeface="Calibri" panose="020F0502020204030204" pitchFamily="34" charset="0"/>
              </a:defRPr>
            </a:lvl1pPr>
          </a:lstStyle>
          <a:p>
            <a:fld id="{57756706-769E-4FD4-8BF0-D4A6E73368F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4697561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Calibri" panose="020F0502020204030204" pitchFamily="34" charset="0"/>
              </a:defRPr>
            </a:lvl1pPr>
          </a:lstStyle>
          <a:p>
            <a:fld id="{9ABDCD26-1652-4F5E-A640-339501CFDF18}" type="datetimeFigureOut">
              <a:rPr lang="en-US" smtClean="0">
                <a:solidFill>
                  <a:prstClr val="black"/>
                </a:solidFill>
              </a:rPr>
              <a:pPr/>
              <a:t>3/24/2025</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Calibri" panose="020F0502020204030204" pitchFamily="34" charset="0"/>
              </a:defRPr>
            </a:lvl1p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Calibri" panose="020F0502020204030204" pitchFamily="34" charset="0"/>
              </a:defRPr>
            </a:lvl1pPr>
          </a:lstStyle>
          <a:p>
            <a:fld id="{57756706-769E-4FD4-8BF0-D4A6E73368F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0209909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Calibri" panose="020F0502020204030204" pitchFamily="34" charset="0"/>
              </a:defRPr>
            </a:lvl1pPr>
          </a:lstStyle>
          <a:p>
            <a:fld id="{9ABDCD26-1652-4F5E-A640-339501CFDF18}" type="datetimeFigureOut">
              <a:rPr lang="en-US" smtClean="0">
                <a:solidFill>
                  <a:prstClr val="black"/>
                </a:solidFill>
              </a:rPr>
              <a:pPr/>
              <a:t>3/24/2025</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Calibri" panose="020F0502020204030204" pitchFamily="34" charset="0"/>
              </a:defRPr>
            </a:lvl1p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Calibri" panose="020F0502020204030204" pitchFamily="34" charset="0"/>
              </a:defRPr>
            </a:lvl1pPr>
          </a:lstStyle>
          <a:p>
            <a:fld id="{57756706-769E-4FD4-8BF0-D4A6E73368F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7267814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7D3511A-948E-4CC6-8FD3-6C8A57DCDE12}" type="slidenum">
              <a:rPr lang="en-US"/>
              <a:pPr>
                <a:defRPr/>
              </a:pPr>
              <a:t>‹#›</a:t>
            </a:fld>
            <a:endParaRPr lang="en-US" dirty="0"/>
          </a:p>
        </p:txBody>
      </p:sp>
    </p:spTree>
    <p:extLst>
      <p:ext uri="{BB962C8B-B14F-4D97-AF65-F5344CB8AC3E}">
        <p14:creationId xmlns:p14="http://schemas.microsoft.com/office/powerpoint/2010/main" val="830578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DAD1DF2-3FF2-4887-9822-E16CA90E6FCD}"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p:bg>
      <p:bgPr>
        <a:gradFill flip="none" rotWithShape="1">
          <a:gsLst>
            <a:gs pos="0">
              <a:srgbClr val="00B050"/>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695494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BAC616A-0269-42AA-AE19-AB3D8B89C25D}" type="slidenum">
              <a:rPr lang="en-US"/>
              <a:pPr>
                <a:defRPr/>
              </a:pPr>
              <a:t>‹#›</a:t>
            </a:fld>
            <a:endParaRPr lang="en-US" dirty="0"/>
          </a:p>
        </p:txBody>
      </p:sp>
    </p:spTree>
    <p:extLst>
      <p:ext uri="{BB962C8B-B14F-4D97-AF65-F5344CB8AC3E}">
        <p14:creationId xmlns:p14="http://schemas.microsoft.com/office/powerpoint/2010/main" val="34010948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6B2D0FD5-7909-4ACC-9EED-1784D2B5E049}" type="slidenum">
              <a:rPr lang="en-US"/>
              <a:pPr>
                <a:defRPr/>
              </a:pPr>
              <a:t>‹#›</a:t>
            </a:fld>
            <a:endParaRPr lang="en-US" dirty="0"/>
          </a:p>
        </p:txBody>
      </p:sp>
    </p:spTree>
    <p:extLst>
      <p:ext uri="{BB962C8B-B14F-4D97-AF65-F5344CB8AC3E}">
        <p14:creationId xmlns:p14="http://schemas.microsoft.com/office/powerpoint/2010/main" val="5008417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0E6C7F57-C701-4F76-91B6-0FADA07FF08E}" type="slidenum">
              <a:rPr lang="en-US"/>
              <a:pPr>
                <a:defRPr/>
              </a:pPr>
              <a:t>‹#›</a:t>
            </a:fld>
            <a:endParaRPr lang="en-US" dirty="0"/>
          </a:p>
        </p:txBody>
      </p:sp>
    </p:spTree>
    <p:extLst>
      <p:ext uri="{BB962C8B-B14F-4D97-AF65-F5344CB8AC3E}">
        <p14:creationId xmlns:p14="http://schemas.microsoft.com/office/powerpoint/2010/main" val="24872657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8F99E625-BB56-4D66-9015-601F3D9229E2}" type="slidenum">
              <a:rPr lang="en-US"/>
              <a:pPr>
                <a:defRPr/>
              </a:pPr>
              <a:t>‹#›</a:t>
            </a:fld>
            <a:endParaRPr lang="en-US" dirty="0"/>
          </a:p>
        </p:txBody>
      </p:sp>
    </p:spTree>
    <p:extLst>
      <p:ext uri="{BB962C8B-B14F-4D97-AF65-F5344CB8AC3E}">
        <p14:creationId xmlns:p14="http://schemas.microsoft.com/office/powerpoint/2010/main" val="29737374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EADA5594-CE75-4EFF-944F-206BD3E01A83}" type="slidenum">
              <a:rPr lang="en-US"/>
              <a:pPr>
                <a:defRPr/>
              </a:pPr>
              <a:t>‹#›</a:t>
            </a:fld>
            <a:endParaRPr lang="en-US" dirty="0"/>
          </a:p>
        </p:txBody>
      </p:sp>
    </p:spTree>
    <p:extLst>
      <p:ext uri="{BB962C8B-B14F-4D97-AF65-F5344CB8AC3E}">
        <p14:creationId xmlns:p14="http://schemas.microsoft.com/office/powerpoint/2010/main" val="17523344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CBC00F7F-716A-4F7B-BA65-34996CE61E51}" type="slidenum">
              <a:rPr lang="en-US"/>
              <a:pPr>
                <a:defRPr/>
              </a:pPr>
              <a:t>‹#›</a:t>
            </a:fld>
            <a:endParaRPr lang="en-US" dirty="0"/>
          </a:p>
        </p:txBody>
      </p:sp>
    </p:spTree>
    <p:extLst>
      <p:ext uri="{BB962C8B-B14F-4D97-AF65-F5344CB8AC3E}">
        <p14:creationId xmlns:p14="http://schemas.microsoft.com/office/powerpoint/2010/main" val="39940259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2B4E984-8819-4229-B1A2-060315B8F216}" type="slidenum">
              <a:rPr lang="en-US"/>
              <a:pPr>
                <a:defRPr/>
              </a:pPr>
              <a:t>‹#›</a:t>
            </a:fld>
            <a:endParaRPr lang="en-US" dirty="0"/>
          </a:p>
        </p:txBody>
      </p:sp>
    </p:spTree>
    <p:extLst>
      <p:ext uri="{BB962C8B-B14F-4D97-AF65-F5344CB8AC3E}">
        <p14:creationId xmlns:p14="http://schemas.microsoft.com/office/powerpoint/2010/main" val="17042931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F9459FE-EA5F-4F38-A745-962CD0990A9D}" type="slidenum">
              <a:rPr lang="en-US"/>
              <a:pPr>
                <a:defRPr/>
              </a:pPr>
              <a:t>‹#›</a:t>
            </a:fld>
            <a:endParaRPr lang="en-US" dirty="0"/>
          </a:p>
        </p:txBody>
      </p:sp>
    </p:spTree>
    <p:extLst>
      <p:ext uri="{BB962C8B-B14F-4D97-AF65-F5344CB8AC3E}">
        <p14:creationId xmlns:p14="http://schemas.microsoft.com/office/powerpoint/2010/main" val="31372880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FB7FD21-AAB5-41CB-A5B4-3849F81E927A}" type="slidenum">
              <a:rPr lang="en-US"/>
              <a:pPr>
                <a:defRPr/>
              </a:pPr>
              <a:t>‹#›</a:t>
            </a:fld>
            <a:endParaRPr lang="en-US" dirty="0"/>
          </a:p>
        </p:txBody>
      </p:sp>
    </p:spTree>
    <p:extLst>
      <p:ext uri="{BB962C8B-B14F-4D97-AF65-F5344CB8AC3E}">
        <p14:creationId xmlns:p14="http://schemas.microsoft.com/office/powerpoint/2010/main" val="1579742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AB9CF93B-5B93-4610-BD2A-833EA15AEFFE}"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67D9BF44-AB1D-4454-A23A-CA84D0B68E46}" type="slidenum">
              <a:rPr lang="en-US"/>
              <a:pPr>
                <a:defRPr/>
              </a:pPr>
              <a:t>‹#›</a:t>
            </a:fld>
            <a:endParaRPr lang="en-US" dirty="0"/>
          </a:p>
        </p:txBody>
      </p:sp>
    </p:spTree>
    <p:extLst>
      <p:ext uri="{BB962C8B-B14F-4D97-AF65-F5344CB8AC3E}">
        <p14:creationId xmlns:p14="http://schemas.microsoft.com/office/powerpoint/2010/main" val="12003806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75E82D03-3852-4F89-9D56-D127E48CF56F}" type="slidenum">
              <a:rPr lang="en-US" smtClean="0"/>
              <a:pPr>
                <a:defRPr/>
              </a:pPr>
              <a:t>‹#›</a:t>
            </a:fld>
            <a:endParaRPr lang="en-US" dirty="0"/>
          </a:p>
        </p:txBody>
      </p:sp>
    </p:spTree>
    <p:extLst>
      <p:ext uri="{BB962C8B-B14F-4D97-AF65-F5344CB8AC3E}">
        <p14:creationId xmlns:p14="http://schemas.microsoft.com/office/powerpoint/2010/main" val="42297831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75E82D03-3852-4F89-9D56-D127E48CF56F}" type="slidenum">
              <a:rPr lang="en-US" smtClean="0"/>
              <a:pPr>
                <a:defRPr/>
              </a:pPr>
              <a:t>‹#›</a:t>
            </a:fld>
            <a:endParaRPr lang="en-US" dirty="0"/>
          </a:p>
        </p:txBody>
      </p:sp>
    </p:spTree>
    <p:extLst>
      <p:ext uri="{BB962C8B-B14F-4D97-AF65-F5344CB8AC3E}">
        <p14:creationId xmlns:p14="http://schemas.microsoft.com/office/powerpoint/2010/main" val="79402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40679745-A7C1-4B46-B7F0-F421659292A2}"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B4BA069C-AA59-42E3-ADE6-17D586290810}"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C95603C0-DA82-4AAB-9191-3C28CFE1F2B7}"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12A5EF10-C18F-46E9-97F9-C64F690D23BF}"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C723FDA8-D2DA-42E6-A747-DACF63753292}"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latin typeface="Calibri" panose="020F0502020204030204" pitchFamily="34" charset="0"/>
              </a:defRPr>
            </a:lvl1pPr>
          </a:lstStyle>
          <a:p>
            <a:pPr>
              <a:defRPr/>
            </a:pPr>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Calibri" panose="020F0502020204030204" pitchFamily="34" charset="0"/>
              </a:defRPr>
            </a:lvl1pPr>
          </a:lstStyle>
          <a:p>
            <a:pPr>
              <a:defRPr/>
            </a:pPr>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Calibri" panose="020F0502020204030204" pitchFamily="34" charset="0"/>
              </a:defRPr>
            </a:lvl1pPr>
          </a:lstStyle>
          <a:p>
            <a:pPr>
              <a:defRPr/>
            </a:pPr>
            <a:fld id="{88D73281-F29E-4BB7-813F-FD02D669DD44}"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 id="2147483884" r:id="rId12"/>
    <p:sldLayoutId id="2147483885" r:id="rId13"/>
    <p:sldLayoutId id="2147483886" r:id="rId14"/>
    <p:sldLayoutId id="2147483887" r:id="rId15"/>
    <p:sldLayoutId id="2147483912" r:id="rId16"/>
  </p:sldLayoutIdLst>
  <p:txStyles>
    <p:titleStyle>
      <a:lvl1pPr algn="ctr"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Calibri" panose="020F0502020204030204" pitchFamily="34" charset="0"/>
        </a:defRPr>
      </a:lvl2pPr>
      <a:lvl3pPr marL="1143000" indent="-228600" algn="l" rtl="0" eaLnBrk="0" fontAlgn="base" hangingPunct="0">
        <a:spcBef>
          <a:spcPct val="20000"/>
        </a:spcBef>
        <a:spcAft>
          <a:spcPct val="0"/>
        </a:spcAft>
        <a:buChar char="•"/>
        <a:defRPr sz="2400">
          <a:solidFill>
            <a:schemeClr val="tx1"/>
          </a:solidFill>
          <a:latin typeface="Calibri" panose="020F0502020204030204" pitchFamily="34" charset="0"/>
        </a:defRPr>
      </a:lvl3pPr>
      <a:lvl4pPr marL="1600200" indent="-228600" algn="l" rtl="0" eaLnBrk="0" fontAlgn="base" hangingPunct="0">
        <a:spcBef>
          <a:spcPct val="20000"/>
        </a:spcBef>
        <a:spcAft>
          <a:spcPct val="0"/>
        </a:spcAft>
        <a:buChar char="–"/>
        <a:defRPr sz="2000">
          <a:solidFill>
            <a:schemeClr val="tx1"/>
          </a:solidFill>
          <a:latin typeface="Calibri" panose="020F0502020204030204" pitchFamily="34" charset="0"/>
        </a:defRPr>
      </a:lvl4pPr>
      <a:lvl5pPr marL="2057400" indent="-228600" algn="l" rtl="0" eaLnBrk="0" fontAlgn="base" hangingPunct="0">
        <a:spcBef>
          <a:spcPct val="20000"/>
        </a:spcBef>
        <a:spcAft>
          <a:spcPct val="0"/>
        </a:spcAft>
        <a:buChar char="»"/>
        <a:defRPr sz="2000">
          <a:solidFill>
            <a:schemeClr val="tx1"/>
          </a:solidFill>
          <a:latin typeface="Calibri" panose="020F050202020403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685800"/>
            <a:ext cx="8229600" cy="54403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3200400" y="-1"/>
            <a:ext cx="5943600" cy="420125"/>
          </a:xfrm>
          <a:prstGeom prst="rect">
            <a:avLst/>
          </a:prstGeom>
        </p:spPr>
        <p:txBody>
          <a:bodyPr vert="horz" lIns="91440" tIns="45720" rIns="91440" bIns="45720" rtlCol="0" anchor="ctr">
            <a:noAutofit/>
          </a:bodyPr>
          <a:lstStyle/>
          <a:p>
            <a:r>
              <a:rPr lang="en-US" dirty="0"/>
              <a:t>Click to edit Master title style</a:t>
            </a:r>
          </a:p>
        </p:txBody>
      </p:sp>
    </p:spTree>
    <p:extLst>
      <p:ext uri="{BB962C8B-B14F-4D97-AF65-F5344CB8AC3E}">
        <p14:creationId xmlns:p14="http://schemas.microsoft.com/office/powerpoint/2010/main" val="979178468"/>
      </p:ext>
    </p:extLst>
  </p:cSld>
  <p:clrMap bg1="lt1" tx1="dk1" bg2="lt2" tx2="dk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 id="2147483918" r:id="rId5"/>
    <p:sldLayoutId id="2147483919" r:id="rId6"/>
    <p:sldLayoutId id="2147483920" r:id="rId7"/>
    <p:sldLayoutId id="2147483921" r:id="rId8"/>
    <p:sldLayoutId id="2147483922" r:id="rId9"/>
    <p:sldLayoutId id="2147483923" r:id="rId10"/>
    <p:sldLayoutId id="2147483924" r:id="rId11"/>
    <p:sldLayoutId id="2147483925" r:id="rId12"/>
  </p:sldLayoutIdLst>
  <p:txStyles>
    <p:titleStyle>
      <a:lvl1pPr algn="ctr" defTabSz="914400" rtl="0" eaLnBrk="1" latinLnBrk="0" hangingPunct="1">
        <a:spcBef>
          <a:spcPct val="0"/>
        </a:spcBef>
        <a:buNone/>
        <a:defRPr sz="26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gradFill flip="none" rotWithShape="1">
            <a:gsLst>
              <a:gs pos="0">
                <a:srgbClr val="FFFFCC"/>
              </a:gs>
              <a:gs pos="100000">
                <a:schemeClr val="bg1"/>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Calibri" panose="020F0502020204030204" pitchFamily="34" charset="0"/>
              </a:defRPr>
            </a:lvl1pPr>
          </a:lstStyle>
          <a:p>
            <a:pPr>
              <a:defRPr/>
            </a:pPr>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Calibri" panose="020F0502020204030204" pitchFamily="34" charset="0"/>
              </a:defRPr>
            </a:lvl1pPr>
          </a:lstStyle>
          <a:p>
            <a:pPr>
              <a:defRPr/>
            </a:pPr>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Calibri" panose="020F0502020204030204" pitchFamily="34" charset="0"/>
              </a:defRPr>
            </a:lvl1pPr>
          </a:lstStyle>
          <a:p>
            <a:pPr>
              <a:defRPr/>
            </a:pPr>
            <a:fld id="{A163CA67-2C29-4B5B-BACB-C3C24B00C951}" type="slidenum">
              <a:rPr lang="en-US" smtClean="0"/>
              <a:pPr>
                <a:defRPr/>
              </a:pPr>
              <a:t>‹#›</a:t>
            </a:fld>
            <a:endParaRPr lang="en-US" dirty="0"/>
          </a:p>
        </p:txBody>
      </p:sp>
      <p:sp>
        <p:nvSpPr>
          <p:cNvPr id="10" name="Rectangle 9"/>
          <p:cNvSpPr/>
          <p:nvPr userDrawn="1"/>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Calibri" panose="020F0502020204030204" pitchFamily="34" charset="0"/>
            </a:endParaRPr>
          </a:p>
        </p:txBody>
      </p:sp>
    </p:spTree>
    <p:extLst>
      <p:ext uri="{BB962C8B-B14F-4D97-AF65-F5344CB8AC3E}">
        <p14:creationId xmlns:p14="http://schemas.microsoft.com/office/powerpoint/2010/main" val="3706507250"/>
      </p:ext>
    </p:extLst>
  </p:cSld>
  <p:clrMap bg1="lt1" tx1="dk1" bg2="lt2" tx2="dk2" accent1="accent1" accent2="accent2" accent3="accent3" accent4="accent4" accent5="accent5" accent6="accent6" hlink="hlink" folHlink="folHlink"/>
  <p:sldLayoutIdLst>
    <p:sldLayoutId id="2147483927" r:id="rId1"/>
    <p:sldLayoutId id="2147483928" r:id="rId2"/>
    <p:sldLayoutId id="2147483929" r:id="rId3"/>
    <p:sldLayoutId id="2147483930" r:id="rId4"/>
    <p:sldLayoutId id="2147483931" r:id="rId5"/>
    <p:sldLayoutId id="2147483932" r:id="rId6"/>
    <p:sldLayoutId id="2147483933" r:id="rId7"/>
    <p:sldLayoutId id="2147483934" r:id="rId8"/>
    <p:sldLayoutId id="2147483935" r:id="rId9"/>
    <p:sldLayoutId id="2147483936" r:id="rId10"/>
    <p:sldLayoutId id="2147483937" r:id="rId11"/>
    <p:sldLayoutId id="2147483938" r:id="rId12"/>
    <p:sldLayoutId id="2147483939" r:id="rId13"/>
    <p:sldLayoutId id="2147483940" r:id="rId14"/>
  </p:sldLayoutIdLst>
  <p:txStyles>
    <p:titleStyle>
      <a:lvl1pPr algn="ctr"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Calibri" panose="020F0502020204030204" pitchFamily="34" charset="0"/>
        </a:defRPr>
      </a:lvl2pPr>
      <a:lvl3pPr marL="1143000" indent="-228600" algn="l" rtl="0" eaLnBrk="0" fontAlgn="base" hangingPunct="0">
        <a:spcBef>
          <a:spcPct val="20000"/>
        </a:spcBef>
        <a:spcAft>
          <a:spcPct val="0"/>
        </a:spcAft>
        <a:buChar char="•"/>
        <a:defRPr sz="2400">
          <a:solidFill>
            <a:schemeClr val="tx1"/>
          </a:solidFill>
          <a:latin typeface="Calibri" panose="020F0502020204030204" pitchFamily="34" charset="0"/>
        </a:defRPr>
      </a:lvl3pPr>
      <a:lvl4pPr marL="1600200" indent="-228600" algn="l" rtl="0" eaLnBrk="0" fontAlgn="base" hangingPunct="0">
        <a:spcBef>
          <a:spcPct val="20000"/>
        </a:spcBef>
        <a:spcAft>
          <a:spcPct val="0"/>
        </a:spcAft>
        <a:buChar char="–"/>
        <a:defRPr sz="2000">
          <a:solidFill>
            <a:schemeClr val="tx1"/>
          </a:solidFill>
          <a:latin typeface="Calibri" panose="020F0502020204030204" pitchFamily="34" charset="0"/>
        </a:defRPr>
      </a:lvl4pPr>
      <a:lvl5pPr marL="2057400" indent="-228600" algn="l" rtl="0" eaLnBrk="0" fontAlgn="base" hangingPunct="0">
        <a:spcBef>
          <a:spcPct val="20000"/>
        </a:spcBef>
        <a:spcAft>
          <a:spcPct val="0"/>
        </a:spcAft>
        <a:buChar char="»"/>
        <a:defRPr sz="2000">
          <a:solidFill>
            <a:schemeClr val="tx1"/>
          </a:solidFill>
          <a:latin typeface="Calibri" panose="020F050202020403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www.dirtandgravelroads.org/" TargetMode="Externa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sv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image" Target="../media/image21.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13.xml"/><Relationship Id="rId5" Type="http://schemas.openxmlformats.org/officeDocument/2006/relationships/hyperlink" Target="mailto:dcm35@psu.edu" TargetMode="External"/><Relationship Id="rId4" Type="http://schemas.openxmlformats.org/officeDocument/2006/relationships/hyperlink" Target="mailto:dsatesting@psu.edu"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5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jpeg"/></Relationships>
</file>

<file path=ppt/slides/_rels/slide5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9.xml"/><Relationship Id="rId1" Type="http://schemas.openxmlformats.org/officeDocument/2006/relationships/slideLayout" Target="../slideLayouts/slideLayout4.xml"/><Relationship Id="rId4" Type="http://schemas.openxmlformats.org/officeDocument/2006/relationships/image" Target="../media/image46.png"/></Relationships>
</file>

<file path=ppt/slides/_rels/slide5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hyperlink" Target="http://www.dirtandgravelroads.org/" TargetMode="External"/><Relationship Id="rId7" Type="http://schemas.openxmlformats.org/officeDocument/2006/relationships/image" Target="../media/image54.png"/><Relationship Id="rId2" Type="http://schemas.openxmlformats.org/officeDocument/2006/relationships/image" Target="../media/image50.jpeg"/><Relationship Id="rId1" Type="http://schemas.openxmlformats.org/officeDocument/2006/relationships/slideLayout" Target="../slideLayouts/slideLayout1.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61.xml.rels><?xml version="1.0" encoding="UTF-8" standalone="yes"?>
<Relationships xmlns="http://schemas.openxmlformats.org/package/2006/relationships"><Relationship Id="rId2" Type="http://schemas.openxmlformats.org/officeDocument/2006/relationships/hyperlink" Target="https://dirtandgravel.psu.edu/education-training/course-attendance-tracker/" TargetMode="Externa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ree, outdoor, grass, plant&#10;&#10;Description automatically generated">
            <a:extLst>
              <a:ext uri="{FF2B5EF4-FFF2-40B4-BE49-F238E27FC236}">
                <a16:creationId xmlns:a16="http://schemas.microsoft.com/office/drawing/2014/main" id="{370E7D19-6DBD-40FA-A960-126891A5382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274" y="711833"/>
            <a:ext cx="9144000" cy="6146167"/>
          </a:xfrm>
          <a:prstGeom prst="rect">
            <a:avLst/>
          </a:prstGeom>
        </p:spPr>
      </p:pic>
      <p:sp>
        <p:nvSpPr>
          <p:cNvPr id="4" name="Slide Number Placeholder 3">
            <a:extLst>
              <a:ext uri="{FF2B5EF4-FFF2-40B4-BE49-F238E27FC236}">
                <a16:creationId xmlns:a16="http://schemas.microsoft.com/office/drawing/2014/main" id="{DBBCAF7E-02CE-48EA-BEC9-F15FDC18CDA1}"/>
              </a:ext>
            </a:extLst>
          </p:cNvPr>
          <p:cNvSpPr>
            <a:spLocks noGrp="1"/>
          </p:cNvSpPr>
          <p:nvPr>
            <p:ph type="sldNum" sz="quarter" idx="12"/>
          </p:nvPr>
        </p:nvSpPr>
        <p:spPr/>
        <p:txBody>
          <a:bodyPr/>
          <a:lstStyle/>
          <a:p>
            <a:fld id="{1A8E2919-D427-4CE2-80E2-33083554A27B}" type="slidenum">
              <a:rPr lang="en-US" smtClean="0">
                <a:solidFill>
                  <a:prstClr val="black">
                    <a:tint val="75000"/>
                  </a:prstClr>
                </a:solidFill>
              </a:rPr>
              <a:pPr/>
              <a:t>1</a:t>
            </a:fld>
            <a:endParaRPr lang="en-US" dirty="0">
              <a:solidFill>
                <a:prstClr val="black">
                  <a:tint val="75000"/>
                </a:prstClr>
              </a:solidFill>
            </a:endParaRPr>
          </a:p>
        </p:txBody>
      </p:sp>
      <p:sp>
        <p:nvSpPr>
          <p:cNvPr id="11" name="Rectangle 10">
            <a:extLst>
              <a:ext uri="{FF2B5EF4-FFF2-40B4-BE49-F238E27FC236}">
                <a16:creationId xmlns:a16="http://schemas.microsoft.com/office/drawing/2014/main" id="{B74BFF49-BAA2-4E39-B83A-473C6C65E96D}"/>
              </a:ext>
            </a:extLst>
          </p:cNvPr>
          <p:cNvSpPr/>
          <p:nvPr/>
        </p:nvSpPr>
        <p:spPr bwMode="ltGray">
          <a:xfrm>
            <a:off x="0" y="0"/>
            <a:ext cx="9144000" cy="1415672"/>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dirty="0">
              <a:ln>
                <a:noFill/>
              </a:ln>
              <a:solidFill>
                <a:prstClr val="white"/>
              </a:solidFill>
              <a:effectLst/>
              <a:uLnTx/>
              <a:uFillTx/>
              <a:latin typeface="Euphemia"/>
              <a:ea typeface="+mn-ea"/>
              <a:cs typeface="+mn-cs"/>
            </a:endParaRPr>
          </a:p>
        </p:txBody>
      </p:sp>
      <p:sp>
        <p:nvSpPr>
          <p:cNvPr id="12" name="Rectangle 11">
            <a:extLst>
              <a:ext uri="{FF2B5EF4-FFF2-40B4-BE49-F238E27FC236}">
                <a16:creationId xmlns:a16="http://schemas.microsoft.com/office/drawing/2014/main" id="{DE54435F-A437-49F2-AA1B-4B74A478E8BC}"/>
              </a:ext>
            </a:extLst>
          </p:cNvPr>
          <p:cNvSpPr/>
          <p:nvPr/>
        </p:nvSpPr>
        <p:spPr bwMode="white">
          <a:xfrm>
            <a:off x="0" y="1370974"/>
            <a:ext cx="9144000" cy="893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latin typeface="Calibri" panose="020F0502020204030204" pitchFamily="34" charset="0"/>
            </a:endParaRPr>
          </a:p>
        </p:txBody>
      </p:sp>
      <p:sp>
        <p:nvSpPr>
          <p:cNvPr id="13" name="TextBox 12">
            <a:extLst>
              <a:ext uri="{FF2B5EF4-FFF2-40B4-BE49-F238E27FC236}">
                <a16:creationId xmlns:a16="http://schemas.microsoft.com/office/drawing/2014/main" id="{98931DAA-370C-423B-BE03-B3E64191C244}"/>
              </a:ext>
            </a:extLst>
          </p:cNvPr>
          <p:cNvSpPr txBox="1"/>
          <p:nvPr/>
        </p:nvSpPr>
        <p:spPr>
          <a:xfrm>
            <a:off x="3058668" y="263564"/>
            <a:ext cx="6085332" cy="16004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rPr>
              <a:t>DSA </a:t>
            </a:r>
            <a:r>
              <a:rPr lang="en-US" sz="6600" dirty="0">
                <a:ln w="19050">
                  <a:solidFill>
                    <a:prstClr val="black"/>
                  </a:solidFill>
                </a:ln>
                <a:solidFill>
                  <a:srgbClr val="FFFF00"/>
                </a:solidFill>
                <a:effectLst>
                  <a:outerShdw blurRad="63500" sx="102000" sy="102000" algn="ctr" rotWithShape="0">
                    <a:prstClr val="black">
                      <a:alpha val="40000"/>
                    </a:prstClr>
                  </a:outerShdw>
                </a:effectLst>
                <a:latin typeface="Arial Black" panose="020B0A04020102020204" pitchFamily="34" charset="0"/>
              </a:rPr>
              <a:t>Season</a:t>
            </a:r>
            <a:endParaRPr kumimoji="0" lang="en-US" sz="66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endParaRPr>
          </a:p>
        </p:txBody>
      </p:sp>
      <p:sp>
        <p:nvSpPr>
          <p:cNvPr id="14" name="TextBox 13">
            <a:extLst>
              <a:ext uri="{FF2B5EF4-FFF2-40B4-BE49-F238E27FC236}">
                <a16:creationId xmlns:a16="http://schemas.microsoft.com/office/drawing/2014/main" id="{FCDA24DA-0051-4BE6-8ECE-E5E3E9C7B18C}"/>
              </a:ext>
            </a:extLst>
          </p:cNvPr>
          <p:cNvSpPr txBox="1"/>
          <p:nvPr/>
        </p:nvSpPr>
        <p:spPr>
          <a:xfrm>
            <a:off x="170990" y="79883"/>
            <a:ext cx="3055625" cy="1415772"/>
          </a:xfrm>
          <a:prstGeom prst="rect">
            <a:avLst/>
          </a:prstGeom>
          <a:noFill/>
        </p:spPr>
        <p:txBody>
          <a:bodyPr wrap="square" rtlCol="0">
            <a:spAutoFit/>
          </a:bodyPr>
          <a:lstStyle/>
          <a:p>
            <a:pPr algn="ctr"/>
            <a:r>
              <a:rPr lang="en-US" sz="1800" b="1" dirty="0">
                <a:solidFill>
                  <a:schemeClr val="bg1"/>
                </a:solidFill>
                <a:effectLst>
                  <a:outerShdw blurRad="38100" dist="38100" dir="2700000" algn="tl">
                    <a:srgbClr val="000000">
                      <a:alpha val="43137"/>
                    </a:srgbClr>
                  </a:outerShdw>
                </a:effectLst>
                <a:latin typeface="Arial Black" panose="020B0A04020102020204" pitchFamily="34" charset="0"/>
              </a:rPr>
              <a:t>Dirt Gravel and Low Volume Road Program</a:t>
            </a:r>
          </a:p>
          <a:p>
            <a:pPr algn="ctr"/>
            <a:r>
              <a:rPr lang="en-US" sz="1050" b="1" dirty="0">
                <a:solidFill>
                  <a:schemeClr val="bg1"/>
                </a:solidFill>
                <a:effectLst>
                  <a:outerShdw blurRad="38100" dist="38100" dir="2700000" algn="tl">
                    <a:srgbClr val="000000">
                      <a:alpha val="43137"/>
                    </a:srgbClr>
                  </a:outerShdw>
                </a:effectLst>
                <a:latin typeface="Arial Black" panose="020B0A04020102020204" pitchFamily="34" charset="0"/>
              </a:rPr>
              <a:t> </a:t>
            </a:r>
            <a:endParaRPr lang="en-US" sz="2000" b="1" dirty="0">
              <a:solidFill>
                <a:schemeClr val="bg1"/>
              </a:solidFill>
              <a:effectLst>
                <a:outerShdw blurRad="38100" dist="38100" dir="2700000" algn="tl">
                  <a:srgbClr val="000000">
                    <a:alpha val="43137"/>
                  </a:srgbClr>
                </a:outerShdw>
              </a:effectLst>
              <a:latin typeface="Arial Black" panose="020B0A04020102020204" pitchFamily="34" charset="0"/>
            </a:endParaRPr>
          </a:p>
          <a:p>
            <a:pPr algn="ctr"/>
            <a:r>
              <a:rPr lang="en-US" sz="3600" b="1" dirty="0">
                <a:solidFill>
                  <a:schemeClr val="bg1"/>
                </a:solidFill>
                <a:effectLst>
                  <a:outerShdw blurRad="38100" dist="38100" dir="2700000" algn="tl">
                    <a:srgbClr val="000000">
                      <a:alpha val="43137"/>
                    </a:srgbClr>
                  </a:outerShdw>
                </a:effectLst>
                <a:latin typeface="Arial Black" panose="020B0A04020102020204" pitchFamily="34" charset="0"/>
              </a:rPr>
              <a:t>WEBINAR</a:t>
            </a:r>
            <a:endParaRPr lang="en-US" sz="24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6" name="Subtitle 2">
            <a:extLst>
              <a:ext uri="{FF2B5EF4-FFF2-40B4-BE49-F238E27FC236}">
                <a16:creationId xmlns:a16="http://schemas.microsoft.com/office/drawing/2014/main" id="{5147A4C5-D12B-4F29-8FF8-A6A7C9C363D3}"/>
              </a:ext>
            </a:extLst>
          </p:cNvPr>
          <p:cNvSpPr txBox="1">
            <a:spLocks/>
          </p:cNvSpPr>
          <p:nvPr/>
        </p:nvSpPr>
        <p:spPr>
          <a:xfrm>
            <a:off x="96996" y="4408941"/>
            <a:ext cx="6456203" cy="1600438"/>
          </a:xfrm>
          <a:prstGeom prst="rect">
            <a:avLst/>
          </a:prstGeom>
          <a:solidFill>
            <a:schemeClr val="bg1"/>
          </a:solidFill>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800" b="0" i="1" u="none" strike="noStrike" kern="1200" cap="none" spc="0" normalizeH="0" baseline="0" noProof="0" dirty="0">
                <a:ln>
                  <a:noFill/>
                </a:ln>
                <a:solidFill>
                  <a:schemeClr val="tx2">
                    <a:lumMod val="75000"/>
                  </a:schemeClr>
                </a:solidFill>
                <a:effectLst/>
                <a:uLnTx/>
                <a:uFillTx/>
                <a:latin typeface="Calibri"/>
                <a:ea typeface="+mn-ea"/>
                <a:cs typeface="+mn-cs"/>
              </a:rPr>
              <a:t>If you are reading this, then you are successfully seeing the webinar video. Webinar audio should be automatic through your computer (or click “join audio”), and options can be accessed in the “audio options” button on the bottom left.  If your computer audio is not working, you can listen on your phone by dialing </a:t>
            </a:r>
            <a:r>
              <a:rPr kumimoji="0" lang="en-US" sz="1800" b="0" i="1" u="none" strike="noStrike" kern="1200" cap="none" spc="0" normalizeH="0" baseline="0" noProof="0" dirty="0">
                <a:ln>
                  <a:noFill/>
                </a:ln>
                <a:solidFill>
                  <a:schemeClr val="tx2">
                    <a:lumMod val="75000"/>
                  </a:schemeClr>
                </a:solidFill>
                <a:effectLst/>
                <a:uLnTx/>
                <a:uFillTx/>
                <a:latin typeface="Calibri" panose="020F0502020204030204" pitchFamily="34" charset="0"/>
                <a:ea typeface="Calibri" panose="020F0502020204030204" pitchFamily="34" charset="0"/>
                <a:cs typeface="+mn-cs"/>
              </a:rPr>
              <a:t>646-876-9923</a:t>
            </a:r>
            <a:r>
              <a:rPr kumimoji="0" lang="en-US" sz="1800" b="0" i="1" u="none" strike="noStrike" kern="1200" cap="none" spc="0" normalizeH="0" baseline="0" noProof="0" dirty="0">
                <a:ln>
                  <a:noFill/>
                </a:ln>
                <a:solidFill>
                  <a:schemeClr val="tx2">
                    <a:lumMod val="75000"/>
                  </a:schemeClr>
                </a:solidFill>
                <a:effectLst/>
                <a:uLnTx/>
                <a:uFillTx/>
                <a:latin typeface="Calibri"/>
                <a:ea typeface="+mn-ea"/>
                <a:cs typeface="+mn-cs"/>
              </a:rPr>
              <a:t>.</a:t>
            </a:r>
          </a:p>
        </p:txBody>
      </p:sp>
      <p:sp>
        <p:nvSpPr>
          <p:cNvPr id="18" name="TextBox 17">
            <a:extLst>
              <a:ext uri="{FF2B5EF4-FFF2-40B4-BE49-F238E27FC236}">
                <a16:creationId xmlns:a16="http://schemas.microsoft.com/office/drawing/2014/main" id="{C734E792-2E94-447A-89B5-8A6E072007F8}"/>
              </a:ext>
            </a:extLst>
          </p:cNvPr>
          <p:cNvSpPr txBox="1"/>
          <p:nvPr/>
        </p:nvSpPr>
        <p:spPr>
          <a:xfrm>
            <a:off x="73790" y="1778704"/>
            <a:ext cx="2331551" cy="908389"/>
          </a:xfrm>
          <a:prstGeom prst="rect">
            <a:avLst/>
          </a:prstGeom>
          <a:solidFill>
            <a:schemeClr val="bg1"/>
          </a:solidFill>
        </p:spPr>
        <p:txBody>
          <a:bodyPr vert="horz" lIns="91440" tIns="45720" rIns="91440" bIns="45720" rtlCol="0">
            <a:noAutofit/>
          </a:bodyPr>
          <a:lstStyle>
            <a:defPPr>
              <a:defRPr lang="en-US"/>
            </a:defPPr>
            <a:lvl1pPr marL="0" marR="0" lvl="0" indent="0" algn="l" defTabSz="914400" eaLnBrk="1" fontAlgn="auto" latinLnBrk="0" hangingPunct="1">
              <a:lnSpc>
                <a:spcPct val="100000"/>
              </a:lnSpc>
              <a:spcBef>
                <a:spcPct val="20000"/>
              </a:spcBef>
              <a:spcAft>
                <a:spcPts val="0"/>
              </a:spcAft>
              <a:buClrTx/>
              <a:buSzTx/>
              <a:buFont typeface="Arial" panose="020B0604020202020204" pitchFamily="34" charset="0"/>
              <a:buNone/>
              <a:tabLst/>
              <a:defRPr kumimoji="0" sz="2000" i="1" u="none" strike="noStrike" cap="none" spc="0" normalizeH="0" baseline="0">
                <a:ln>
                  <a:noFill/>
                </a:ln>
                <a:solidFill>
                  <a:schemeClr val="tx2">
                    <a:lumMod val="75000"/>
                  </a:schemeClr>
                </a:solidFill>
                <a:effectLst/>
                <a:uLnTx/>
                <a:uFillTx/>
                <a:latin typeface="Calibri"/>
              </a:defRPr>
            </a:lvl1pPr>
            <a:lvl2pPr indent="0" defTabSz="914400" eaLnBrk="1" latinLnBrk="0" hangingPunct="1">
              <a:spcBef>
                <a:spcPct val="20000"/>
              </a:spcBef>
              <a:buFont typeface="Arial" panose="020B0604020202020204" pitchFamily="34" charset="0"/>
              <a:buNone/>
              <a:defRPr sz="2800">
                <a:solidFill>
                  <a:schemeClr val="tx1">
                    <a:tint val="75000"/>
                  </a:schemeClr>
                </a:solidFill>
                <a:latin typeface="+mn-lt"/>
              </a:defRPr>
            </a:lvl2pPr>
            <a:lvl3pPr indent="0" defTabSz="914400" eaLnBrk="1" latinLnBrk="0" hangingPunct="1">
              <a:spcBef>
                <a:spcPct val="20000"/>
              </a:spcBef>
              <a:buFont typeface="Arial" panose="020B0604020202020204" pitchFamily="34" charset="0"/>
              <a:buNone/>
              <a:defRPr sz="2400">
                <a:solidFill>
                  <a:schemeClr val="tx1">
                    <a:tint val="75000"/>
                  </a:schemeClr>
                </a:solidFill>
                <a:latin typeface="+mn-lt"/>
              </a:defRPr>
            </a:lvl3pPr>
            <a:lvl4pPr indent="0" defTabSz="914400" eaLnBrk="1" latinLnBrk="0" hangingPunct="1">
              <a:spcBef>
                <a:spcPct val="20000"/>
              </a:spcBef>
              <a:buFont typeface="Arial" panose="020B0604020202020204" pitchFamily="34" charset="0"/>
              <a:buNone/>
              <a:defRPr sz="2000">
                <a:solidFill>
                  <a:schemeClr val="tx1">
                    <a:tint val="75000"/>
                  </a:schemeClr>
                </a:solidFill>
                <a:latin typeface="+mn-lt"/>
              </a:defRPr>
            </a:lvl4pPr>
            <a:lvl5pPr indent="0" defTabSz="914400" eaLnBrk="1" latinLnBrk="0" hangingPunct="1">
              <a:spcBef>
                <a:spcPct val="20000"/>
              </a:spcBef>
              <a:buFont typeface="Arial" panose="020B0604020202020204" pitchFamily="34" charset="0"/>
              <a:buNone/>
              <a:defRPr sz="2000">
                <a:solidFill>
                  <a:schemeClr val="tx1">
                    <a:tint val="75000"/>
                  </a:schemeClr>
                </a:solidFill>
                <a:latin typeface="+mn-lt"/>
              </a:defRPr>
            </a:lvl5pPr>
            <a:lvl6pPr indent="0" algn="ctr">
              <a:spcBef>
                <a:spcPct val="20000"/>
              </a:spcBef>
              <a:buFont typeface="Arial" panose="020B0604020202020204" pitchFamily="34" charset="0"/>
              <a:buNone/>
              <a:defRPr sz="2000">
                <a:solidFill>
                  <a:schemeClr val="tx1">
                    <a:tint val="75000"/>
                  </a:schemeClr>
                </a:solidFill>
                <a:latin typeface="+mn-lt"/>
              </a:defRPr>
            </a:lvl6pPr>
            <a:lvl7pPr indent="0" algn="ctr">
              <a:spcBef>
                <a:spcPct val="20000"/>
              </a:spcBef>
              <a:buFont typeface="Arial" panose="020B0604020202020204" pitchFamily="34" charset="0"/>
              <a:buNone/>
              <a:defRPr sz="2000">
                <a:solidFill>
                  <a:schemeClr val="tx1">
                    <a:tint val="75000"/>
                  </a:schemeClr>
                </a:solidFill>
                <a:latin typeface="+mn-lt"/>
              </a:defRPr>
            </a:lvl7pPr>
            <a:lvl8pPr indent="0" algn="ctr">
              <a:spcBef>
                <a:spcPct val="20000"/>
              </a:spcBef>
              <a:buFont typeface="Arial" panose="020B0604020202020204" pitchFamily="34" charset="0"/>
              <a:buNone/>
              <a:defRPr sz="2000">
                <a:solidFill>
                  <a:schemeClr val="tx1">
                    <a:tint val="75000"/>
                  </a:schemeClr>
                </a:solidFill>
                <a:latin typeface="+mn-lt"/>
              </a:defRPr>
            </a:lvl8pPr>
            <a:lvl9pPr indent="0" algn="ctr">
              <a:spcBef>
                <a:spcPct val="20000"/>
              </a:spcBef>
              <a:buFont typeface="Arial" panose="020B0604020202020204" pitchFamily="34" charset="0"/>
              <a:buNone/>
              <a:defRPr sz="2000">
                <a:solidFill>
                  <a:schemeClr val="tx1">
                    <a:tint val="75000"/>
                  </a:schemeClr>
                </a:solidFill>
                <a:latin typeface="+mn-lt"/>
              </a:defRPr>
            </a:lvl9pPr>
          </a:lstStyle>
          <a:p>
            <a:pPr algn="ctr"/>
            <a:r>
              <a:rPr lang="en-US" sz="2800" dirty="0"/>
              <a:t>3/13/25 Starts at 9am</a:t>
            </a:r>
          </a:p>
        </p:txBody>
      </p:sp>
      <p:pic>
        <p:nvPicPr>
          <p:cNvPr id="17" name="Picture 16">
            <a:extLst>
              <a:ext uri="{FF2B5EF4-FFF2-40B4-BE49-F238E27FC236}">
                <a16:creationId xmlns:a16="http://schemas.microsoft.com/office/drawing/2014/main" id="{FB6BB4F2-E926-498D-B4E9-E5E7850D69E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11091" y="5848672"/>
            <a:ext cx="3906113" cy="1397141"/>
          </a:xfrm>
          <a:prstGeom prst="rect">
            <a:avLst/>
          </a:prstGeom>
          <a:effectLst>
            <a:softEdge rad="228600"/>
          </a:effectLst>
        </p:spPr>
      </p:pic>
      <p:pic>
        <p:nvPicPr>
          <p:cNvPr id="19" name="Picture 18">
            <a:extLst>
              <a:ext uri="{FF2B5EF4-FFF2-40B4-BE49-F238E27FC236}">
                <a16:creationId xmlns:a16="http://schemas.microsoft.com/office/drawing/2014/main" id="{A7D8F307-FEF7-4140-9B47-26153AFCC2C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00059" y="6245365"/>
            <a:ext cx="1879965" cy="568690"/>
          </a:xfrm>
          <a:prstGeom prst="rect">
            <a:avLst/>
          </a:prstGeom>
        </p:spPr>
      </p:pic>
      <p:sp>
        <p:nvSpPr>
          <p:cNvPr id="15" name="Rectangle 14">
            <a:extLst>
              <a:ext uri="{FF2B5EF4-FFF2-40B4-BE49-F238E27FC236}">
                <a16:creationId xmlns:a16="http://schemas.microsoft.com/office/drawing/2014/main" id="{7D4AFB8A-25C0-4FC4-A5C4-ECA1319CB987}"/>
              </a:ext>
            </a:extLst>
          </p:cNvPr>
          <p:cNvSpPr/>
          <p:nvPr/>
        </p:nvSpPr>
        <p:spPr>
          <a:xfrm>
            <a:off x="96997" y="6115127"/>
            <a:ext cx="4178283" cy="646331"/>
          </a:xfrm>
          <a:prstGeom prst="rect">
            <a:avLst/>
          </a:prstGeom>
          <a:solidFill>
            <a:schemeClr val="bg1"/>
          </a:solidFill>
          <a:ln>
            <a:solidFill>
              <a:schemeClr val="tx1"/>
            </a:solidFill>
          </a:ln>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a:ea typeface="+mn-ea"/>
                <a:cs typeface="+mn-cs"/>
              </a:rPr>
              <a:t>Audio via Phone if needed: 646-876-9923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a:ea typeface="+mn-ea"/>
                <a:cs typeface="+mn-cs"/>
              </a:rPr>
              <a:t>Webinar ID: 987 5482 6192 </a:t>
            </a:r>
          </a:p>
        </p:txBody>
      </p:sp>
      <p:pic>
        <p:nvPicPr>
          <p:cNvPr id="20" name="Picture 19">
            <a:extLst>
              <a:ext uri="{FF2B5EF4-FFF2-40B4-BE49-F238E27FC236}">
                <a16:creationId xmlns:a16="http://schemas.microsoft.com/office/drawing/2014/main" id="{60F31D2D-16ED-4E3D-8F4F-C298CFF7B8F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79996" y="6242709"/>
            <a:ext cx="805145" cy="518749"/>
          </a:xfrm>
          <a:prstGeom prst="rect">
            <a:avLst/>
          </a:prstGeom>
        </p:spPr>
      </p:pic>
      <p:sp>
        <p:nvSpPr>
          <p:cNvPr id="21" name="TextBox 20">
            <a:extLst>
              <a:ext uri="{FF2B5EF4-FFF2-40B4-BE49-F238E27FC236}">
                <a16:creationId xmlns:a16="http://schemas.microsoft.com/office/drawing/2014/main" id="{3CD9D750-CCA0-42D6-A70A-7AC485DE3F01}"/>
              </a:ext>
            </a:extLst>
          </p:cNvPr>
          <p:cNvSpPr txBox="1"/>
          <p:nvPr/>
        </p:nvSpPr>
        <p:spPr>
          <a:xfrm>
            <a:off x="6818810" y="1509857"/>
            <a:ext cx="2211115" cy="908390"/>
          </a:xfrm>
          <a:prstGeom prst="rect">
            <a:avLst/>
          </a:prstGeom>
          <a:solidFill>
            <a:schemeClr val="bg1"/>
          </a:solidFill>
        </p:spPr>
        <p:txBody>
          <a:bodyPr vert="horz" lIns="91440" tIns="45720" rIns="91440" bIns="45720" rtlCol="0">
            <a:noAutofit/>
          </a:bodyPr>
          <a:lstStyle>
            <a:defPPr>
              <a:defRPr lang="en-US"/>
            </a:defPPr>
            <a:lvl1pPr marL="0" marR="0" lvl="0" indent="0" algn="l" defTabSz="914400" eaLnBrk="1" fontAlgn="auto" latinLnBrk="0" hangingPunct="1">
              <a:lnSpc>
                <a:spcPct val="100000"/>
              </a:lnSpc>
              <a:spcBef>
                <a:spcPct val="20000"/>
              </a:spcBef>
              <a:spcAft>
                <a:spcPts val="0"/>
              </a:spcAft>
              <a:buClrTx/>
              <a:buSzTx/>
              <a:buFont typeface="Arial" panose="020B0604020202020204" pitchFamily="34" charset="0"/>
              <a:buNone/>
              <a:tabLst/>
              <a:defRPr kumimoji="0" sz="2000" i="1" u="none" strike="noStrike" cap="none" spc="0" normalizeH="0" baseline="0">
                <a:ln>
                  <a:noFill/>
                </a:ln>
                <a:solidFill>
                  <a:schemeClr val="tx2">
                    <a:lumMod val="75000"/>
                  </a:schemeClr>
                </a:solidFill>
                <a:effectLst/>
                <a:uLnTx/>
                <a:uFillTx/>
                <a:latin typeface="Calibri"/>
              </a:defRPr>
            </a:lvl1pPr>
            <a:lvl2pPr indent="0" defTabSz="914400" eaLnBrk="1" latinLnBrk="0" hangingPunct="1">
              <a:spcBef>
                <a:spcPct val="20000"/>
              </a:spcBef>
              <a:buFont typeface="Arial" panose="020B0604020202020204" pitchFamily="34" charset="0"/>
              <a:buNone/>
              <a:defRPr sz="2800">
                <a:solidFill>
                  <a:schemeClr val="tx1">
                    <a:tint val="75000"/>
                  </a:schemeClr>
                </a:solidFill>
                <a:latin typeface="+mn-lt"/>
              </a:defRPr>
            </a:lvl2pPr>
            <a:lvl3pPr indent="0" defTabSz="914400" eaLnBrk="1" latinLnBrk="0" hangingPunct="1">
              <a:spcBef>
                <a:spcPct val="20000"/>
              </a:spcBef>
              <a:buFont typeface="Arial" panose="020B0604020202020204" pitchFamily="34" charset="0"/>
              <a:buNone/>
              <a:defRPr sz="2400">
                <a:solidFill>
                  <a:schemeClr val="tx1">
                    <a:tint val="75000"/>
                  </a:schemeClr>
                </a:solidFill>
                <a:latin typeface="+mn-lt"/>
              </a:defRPr>
            </a:lvl3pPr>
            <a:lvl4pPr indent="0" defTabSz="914400" eaLnBrk="1" latinLnBrk="0" hangingPunct="1">
              <a:spcBef>
                <a:spcPct val="20000"/>
              </a:spcBef>
              <a:buFont typeface="Arial" panose="020B0604020202020204" pitchFamily="34" charset="0"/>
              <a:buNone/>
              <a:defRPr sz="2000">
                <a:solidFill>
                  <a:schemeClr val="tx1">
                    <a:tint val="75000"/>
                  </a:schemeClr>
                </a:solidFill>
                <a:latin typeface="+mn-lt"/>
              </a:defRPr>
            </a:lvl4pPr>
            <a:lvl5pPr indent="0" defTabSz="914400" eaLnBrk="1" latinLnBrk="0" hangingPunct="1">
              <a:spcBef>
                <a:spcPct val="20000"/>
              </a:spcBef>
              <a:buFont typeface="Arial" panose="020B0604020202020204" pitchFamily="34" charset="0"/>
              <a:buNone/>
              <a:defRPr sz="2000">
                <a:solidFill>
                  <a:schemeClr val="tx1">
                    <a:tint val="75000"/>
                  </a:schemeClr>
                </a:solidFill>
                <a:latin typeface="+mn-lt"/>
              </a:defRPr>
            </a:lvl5pPr>
            <a:lvl6pPr indent="0" algn="ctr">
              <a:spcBef>
                <a:spcPct val="20000"/>
              </a:spcBef>
              <a:buFont typeface="Arial" panose="020B0604020202020204" pitchFamily="34" charset="0"/>
              <a:buNone/>
              <a:defRPr sz="2000">
                <a:solidFill>
                  <a:schemeClr val="tx1">
                    <a:tint val="75000"/>
                  </a:schemeClr>
                </a:solidFill>
                <a:latin typeface="+mn-lt"/>
              </a:defRPr>
            </a:lvl6pPr>
            <a:lvl7pPr indent="0" algn="ctr">
              <a:spcBef>
                <a:spcPct val="20000"/>
              </a:spcBef>
              <a:buFont typeface="Arial" panose="020B0604020202020204" pitchFamily="34" charset="0"/>
              <a:buNone/>
              <a:defRPr sz="2000">
                <a:solidFill>
                  <a:schemeClr val="tx1">
                    <a:tint val="75000"/>
                  </a:schemeClr>
                </a:solidFill>
                <a:latin typeface="+mn-lt"/>
              </a:defRPr>
            </a:lvl7pPr>
            <a:lvl8pPr indent="0" algn="ctr">
              <a:spcBef>
                <a:spcPct val="20000"/>
              </a:spcBef>
              <a:buFont typeface="Arial" panose="020B0604020202020204" pitchFamily="34" charset="0"/>
              <a:buNone/>
              <a:defRPr sz="2000">
                <a:solidFill>
                  <a:schemeClr val="tx1">
                    <a:tint val="75000"/>
                  </a:schemeClr>
                </a:solidFill>
                <a:latin typeface="+mn-lt"/>
              </a:defRPr>
            </a:lvl8pPr>
            <a:lvl9pPr indent="0" algn="ctr">
              <a:spcBef>
                <a:spcPct val="20000"/>
              </a:spcBef>
              <a:buFont typeface="Arial" panose="020B0604020202020204" pitchFamily="34" charset="0"/>
              <a:buNone/>
              <a:defRPr sz="2000">
                <a:solidFill>
                  <a:schemeClr val="tx1">
                    <a:tint val="75000"/>
                  </a:schemeClr>
                </a:solidFill>
                <a:latin typeface="+mn-lt"/>
              </a:defRPr>
            </a:lvl9pPr>
          </a:lstStyle>
          <a:p>
            <a:r>
              <a:rPr lang="en-US" sz="1600" dirty="0"/>
              <a:t>Wade Brown- CDGRS</a:t>
            </a:r>
          </a:p>
          <a:p>
            <a:r>
              <a:rPr lang="en-US" sz="1600" dirty="0"/>
              <a:t>Steve Bloser - CDGRS</a:t>
            </a:r>
          </a:p>
          <a:p>
            <a:r>
              <a:rPr lang="en-US" sz="1200" dirty="0">
                <a:solidFill>
                  <a:srgbClr val="FF0000"/>
                </a:solidFill>
                <a:hlinkClick r:id="rId6">
                  <a:extLst>
                    <a:ext uri="{A12FA001-AC4F-418D-AE19-62706E023703}">
                      <ahyp:hlinkClr xmlns:ahyp="http://schemas.microsoft.com/office/drawing/2018/hyperlinkcolor" val="tx"/>
                    </a:ext>
                  </a:extLst>
                </a:hlinkClick>
              </a:rPr>
              <a:t>www.dirtandgravelroads.org</a:t>
            </a:r>
            <a:r>
              <a:rPr lang="en-US" sz="1200" dirty="0">
                <a:solidFill>
                  <a:srgbClr val="FF0000"/>
                </a:solidFill>
              </a:rPr>
              <a:t> </a:t>
            </a:r>
          </a:p>
        </p:txBody>
      </p:sp>
    </p:spTree>
    <p:extLst>
      <p:ext uri="{BB962C8B-B14F-4D97-AF65-F5344CB8AC3E}">
        <p14:creationId xmlns:p14="http://schemas.microsoft.com/office/powerpoint/2010/main" val="3217302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83974"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83975" name="Text Box 6"/>
          <p:cNvSpPr txBox="1">
            <a:spLocks noChangeArrowheads="1"/>
          </p:cNvSpPr>
          <p:nvPr/>
        </p:nvSpPr>
        <p:spPr bwMode="auto">
          <a:xfrm>
            <a:off x="4552950" y="-55563"/>
            <a:ext cx="4591050" cy="430213"/>
          </a:xfrm>
          <a:prstGeom prst="rect">
            <a:avLst/>
          </a:prstGeom>
          <a:noFill/>
          <a:ln w="9525">
            <a:noFill/>
            <a:miter lim="800000"/>
            <a:headEnd/>
            <a:tailEnd/>
          </a:ln>
        </p:spPr>
        <p:txBody>
          <a:bodyPr anchor="ctr">
            <a:spAutoFit/>
          </a:bodyPr>
          <a:lstStyle/>
          <a:p>
            <a:pPr>
              <a:tabLst>
                <a:tab pos="4860925" algn="l"/>
              </a:tabLst>
            </a:pPr>
            <a:r>
              <a:rPr lang="en-US" sz="2200" dirty="0">
                <a:latin typeface="Calibri" panose="020F0502020204030204" pitchFamily="34" charset="0"/>
              </a:rPr>
              <a:t>Sampling &amp; Testing</a:t>
            </a:r>
          </a:p>
        </p:txBody>
      </p:sp>
      <p:sp>
        <p:nvSpPr>
          <p:cNvPr id="10" name="TextBox 9"/>
          <p:cNvSpPr txBox="1"/>
          <p:nvPr/>
        </p:nvSpPr>
        <p:spPr>
          <a:xfrm>
            <a:off x="476250" y="701040"/>
            <a:ext cx="8153400" cy="4093428"/>
          </a:xfrm>
          <a:prstGeom prst="rect">
            <a:avLst/>
          </a:prstGeom>
          <a:noFill/>
        </p:spPr>
        <p:txBody>
          <a:bodyPr wrap="square" rtlCol="0">
            <a:spAutoFit/>
          </a:bodyPr>
          <a:lstStyle/>
          <a:p>
            <a:pPr algn="l"/>
            <a:r>
              <a:rPr lang="en-US" b="1" u="sng" dirty="0">
                <a:latin typeface="Calibri" panose="020F0502020204030204" pitchFamily="34" charset="0"/>
              </a:rPr>
              <a:t>Purchasing DSA with DGLVR Funds</a:t>
            </a:r>
            <a:r>
              <a:rPr lang="en-US" b="1" dirty="0">
                <a:latin typeface="Calibri" panose="020F0502020204030204" pitchFamily="34" charset="0"/>
              </a:rPr>
              <a:t>:</a:t>
            </a:r>
          </a:p>
          <a:p>
            <a:pPr algn="l"/>
            <a:endParaRPr lang="en-US" sz="2800" b="1" dirty="0">
              <a:latin typeface="Calibri" panose="020F0502020204030204" pitchFamily="34" charset="0"/>
            </a:endParaRPr>
          </a:p>
          <a:p>
            <a:pPr marL="457200" indent="-457200" algn="l">
              <a:buFont typeface="Arial" panose="020B0604020202020204" pitchFamily="34" charset="0"/>
              <a:buChar char="•"/>
            </a:pPr>
            <a:r>
              <a:rPr lang="en-US" sz="2800" dirty="0">
                <a:latin typeface="Calibri" panose="020F0502020204030204" pitchFamily="34" charset="0"/>
              </a:rPr>
              <a:t>DSA </a:t>
            </a:r>
            <a:r>
              <a:rPr lang="en-US" sz="2800" u="sng" dirty="0">
                <a:latin typeface="Calibri" panose="020F0502020204030204" pitchFamily="34" charset="0"/>
              </a:rPr>
              <a:t>must be independently sampled and tested</a:t>
            </a:r>
            <a:endParaRPr lang="en-US" sz="2800" dirty="0">
              <a:latin typeface="Calibri" panose="020F0502020204030204" pitchFamily="34" charset="0"/>
            </a:endParaRPr>
          </a:p>
          <a:p>
            <a:pPr marL="457200" indent="-457200" algn="l">
              <a:buFont typeface="Arial" panose="020B0604020202020204" pitchFamily="34" charset="0"/>
              <a:buChar char="•"/>
            </a:pPr>
            <a:endParaRPr lang="en-US" sz="2800" dirty="0">
              <a:latin typeface="Calibri" panose="020F0502020204030204" pitchFamily="34" charset="0"/>
            </a:endParaRPr>
          </a:p>
          <a:p>
            <a:pPr marL="457200" indent="-457200" algn="l">
              <a:buFont typeface="Arial" panose="020B0604020202020204" pitchFamily="34" charset="0"/>
              <a:buChar char="•"/>
            </a:pPr>
            <a:r>
              <a:rPr lang="en-US" sz="2800" dirty="0">
                <a:latin typeface="Calibri" panose="020F0502020204030204" pitchFamily="34" charset="0"/>
              </a:rPr>
              <a:t>30-day notice time required for testing if CDGRS is doing the sampling.</a:t>
            </a:r>
          </a:p>
          <a:p>
            <a:pPr marL="457200" indent="-457200" algn="l">
              <a:buFont typeface="Arial" panose="020B0604020202020204" pitchFamily="34" charset="0"/>
              <a:buChar char="•"/>
            </a:pPr>
            <a:endParaRPr lang="en-US" sz="2800" dirty="0">
              <a:latin typeface="Calibri" panose="020F0502020204030204" pitchFamily="34" charset="0"/>
            </a:endParaRPr>
          </a:p>
          <a:p>
            <a:pPr marL="457200" indent="-457200" algn="l">
              <a:buFont typeface="Arial" panose="020B0604020202020204" pitchFamily="34" charset="0"/>
              <a:buChar char="•"/>
            </a:pPr>
            <a:r>
              <a:rPr lang="en-US" sz="2800" dirty="0">
                <a:latin typeface="Calibri" panose="020F0502020204030204" pitchFamily="34" charset="0"/>
              </a:rPr>
              <a:t>Help from Center is also available for testing or placement on request.</a:t>
            </a:r>
          </a:p>
        </p:txBody>
      </p:sp>
    </p:spTree>
    <p:extLst>
      <p:ext uri="{BB962C8B-B14F-4D97-AF65-F5344CB8AC3E}">
        <p14:creationId xmlns:p14="http://schemas.microsoft.com/office/powerpoint/2010/main" val="15070687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83974"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83975" name="Text Box 6"/>
          <p:cNvSpPr txBox="1">
            <a:spLocks noChangeArrowheads="1"/>
          </p:cNvSpPr>
          <p:nvPr/>
        </p:nvSpPr>
        <p:spPr bwMode="auto">
          <a:xfrm>
            <a:off x="4552950" y="-55563"/>
            <a:ext cx="4591050" cy="430213"/>
          </a:xfrm>
          <a:prstGeom prst="rect">
            <a:avLst/>
          </a:prstGeom>
          <a:noFill/>
          <a:ln w="9525">
            <a:noFill/>
            <a:miter lim="800000"/>
            <a:headEnd/>
            <a:tailEnd/>
          </a:ln>
        </p:spPr>
        <p:txBody>
          <a:bodyPr anchor="ctr">
            <a:spAutoFit/>
          </a:bodyPr>
          <a:lstStyle/>
          <a:p>
            <a:pPr>
              <a:tabLst>
                <a:tab pos="4860925" algn="l"/>
              </a:tabLst>
            </a:pPr>
            <a:r>
              <a:rPr lang="en-US" sz="2200" dirty="0">
                <a:latin typeface="Calibri" panose="020F0502020204030204" pitchFamily="34" charset="0"/>
              </a:rPr>
              <a:t>Sampling &amp; Testing</a:t>
            </a:r>
          </a:p>
        </p:txBody>
      </p:sp>
      <p:sp>
        <p:nvSpPr>
          <p:cNvPr id="10" name="TextBox 9"/>
          <p:cNvSpPr txBox="1"/>
          <p:nvPr/>
        </p:nvSpPr>
        <p:spPr>
          <a:xfrm>
            <a:off x="476250" y="701040"/>
            <a:ext cx="8153400" cy="4093428"/>
          </a:xfrm>
          <a:prstGeom prst="rect">
            <a:avLst/>
          </a:prstGeom>
          <a:noFill/>
        </p:spPr>
        <p:txBody>
          <a:bodyPr wrap="square" rtlCol="0">
            <a:spAutoFit/>
          </a:bodyPr>
          <a:lstStyle/>
          <a:p>
            <a:pPr algn="l"/>
            <a:r>
              <a:rPr lang="en-US" b="1" u="sng" dirty="0">
                <a:latin typeface="Calibri" panose="020F0502020204030204" pitchFamily="34" charset="0"/>
              </a:rPr>
              <a:t>Purchasing DSA with DGLVR Funds</a:t>
            </a:r>
            <a:r>
              <a:rPr lang="en-US" b="1" dirty="0">
                <a:latin typeface="Calibri" panose="020F0502020204030204" pitchFamily="34" charset="0"/>
              </a:rPr>
              <a:t>:</a:t>
            </a:r>
          </a:p>
          <a:p>
            <a:pPr algn="l"/>
            <a:endParaRPr lang="en-US" sz="2800" b="1" dirty="0">
              <a:latin typeface="Calibri" panose="020F0502020204030204" pitchFamily="34" charset="0"/>
            </a:endParaRPr>
          </a:p>
          <a:p>
            <a:pPr marL="457200" indent="-457200" algn="l">
              <a:buFont typeface="Arial" panose="020B0604020202020204" pitchFamily="34" charset="0"/>
              <a:buChar char="•"/>
            </a:pPr>
            <a:r>
              <a:rPr lang="en-US" sz="2800" dirty="0">
                <a:latin typeface="Calibri" panose="020F0502020204030204" pitchFamily="34" charset="0"/>
              </a:rPr>
              <a:t>DSA </a:t>
            </a:r>
            <a:r>
              <a:rPr lang="en-US" sz="2800" u="sng" dirty="0">
                <a:latin typeface="Calibri" panose="020F0502020204030204" pitchFamily="34" charset="0"/>
              </a:rPr>
              <a:t>must be independently sampled and tested</a:t>
            </a:r>
            <a:endParaRPr lang="en-US" sz="2800" dirty="0">
              <a:latin typeface="Calibri" panose="020F0502020204030204" pitchFamily="34" charset="0"/>
            </a:endParaRPr>
          </a:p>
          <a:p>
            <a:pPr marL="457200" indent="-457200" algn="l">
              <a:buFont typeface="Arial" panose="020B0604020202020204" pitchFamily="34" charset="0"/>
              <a:buChar char="•"/>
            </a:pPr>
            <a:endParaRPr lang="en-US" sz="2800" dirty="0">
              <a:latin typeface="Calibri" panose="020F0502020204030204" pitchFamily="34" charset="0"/>
            </a:endParaRPr>
          </a:p>
          <a:p>
            <a:pPr marL="457200" indent="-457200" algn="l">
              <a:buFont typeface="Arial" panose="020B0604020202020204" pitchFamily="34" charset="0"/>
              <a:buChar char="•"/>
            </a:pPr>
            <a:r>
              <a:rPr lang="en-US" sz="2800" dirty="0">
                <a:latin typeface="Calibri" panose="020F0502020204030204" pitchFamily="34" charset="0"/>
              </a:rPr>
              <a:t>30-day notice time required for testing if CDGRS is doing the sampling.</a:t>
            </a:r>
          </a:p>
          <a:p>
            <a:pPr marL="457200" indent="-457200" algn="l">
              <a:buFont typeface="Arial" panose="020B0604020202020204" pitchFamily="34" charset="0"/>
              <a:buChar char="•"/>
            </a:pPr>
            <a:endParaRPr lang="en-US" sz="2800" dirty="0">
              <a:latin typeface="Calibri" panose="020F0502020204030204" pitchFamily="34" charset="0"/>
            </a:endParaRPr>
          </a:p>
          <a:p>
            <a:pPr marL="457200" indent="-457200" algn="l">
              <a:buFont typeface="Arial" panose="020B0604020202020204" pitchFamily="34" charset="0"/>
              <a:buChar char="•"/>
            </a:pPr>
            <a:r>
              <a:rPr lang="en-US" sz="2800" dirty="0">
                <a:latin typeface="Calibri" panose="020F0502020204030204" pitchFamily="34" charset="0"/>
              </a:rPr>
              <a:t>Help from Center is also available for testing or placement on request.</a:t>
            </a:r>
          </a:p>
        </p:txBody>
      </p:sp>
      <p:cxnSp>
        <p:nvCxnSpPr>
          <p:cNvPr id="4" name="Straight Arrow Connector 3">
            <a:extLst>
              <a:ext uri="{FF2B5EF4-FFF2-40B4-BE49-F238E27FC236}">
                <a16:creationId xmlns:a16="http://schemas.microsoft.com/office/drawing/2014/main" id="{C32C7125-73F8-428F-A2AF-1E8EF372CA8A}"/>
              </a:ext>
            </a:extLst>
          </p:cNvPr>
          <p:cNvCxnSpPr/>
          <p:nvPr/>
        </p:nvCxnSpPr>
        <p:spPr bwMode="auto">
          <a:xfrm flipH="1" flipV="1">
            <a:off x="1735536" y="2946400"/>
            <a:ext cx="1032934" cy="812800"/>
          </a:xfrm>
          <a:prstGeom prst="straightConnector1">
            <a:avLst/>
          </a:prstGeom>
          <a:solidFill>
            <a:schemeClr val="accent1"/>
          </a:solidFill>
          <a:ln w="76200" cap="flat" cmpd="sng" algn="ctr">
            <a:solidFill>
              <a:srgbClr val="FF0000"/>
            </a:solidFill>
            <a:prstDash val="solid"/>
            <a:round/>
            <a:headEnd type="none" w="med" len="med"/>
            <a:tailEnd type="triangle"/>
          </a:ln>
          <a:effectLst/>
        </p:spPr>
      </p:cxnSp>
      <p:sp>
        <p:nvSpPr>
          <p:cNvPr id="2" name="Rectangle 1">
            <a:extLst>
              <a:ext uri="{FF2B5EF4-FFF2-40B4-BE49-F238E27FC236}">
                <a16:creationId xmlns:a16="http://schemas.microsoft.com/office/drawing/2014/main" id="{50BD0113-C608-41CA-87EC-5AAD30C6013A}"/>
              </a:ext>
            </a:extLst>
          </p:cNvPr>
          <p:cNvSpPr/>
          <p:nvPr/>
        </p:nvSpPr>
        <p:spPr bwMode="auto">
          <a:xfrm>
            <a:off x="1897087" y="3613052"/>
            <a:ext cx="5910482" cy="2391508"/>
          </a:xfrm>
          <a:prstGeom prst="rect">
            <a:avLst/>
          </a:prstGeom>
          <a:solidFill>
            <a:srgbClr val="FFFFCC"/>
          </a:solid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2713" marR="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30 day notice is a minimum</a:t>
            </a:r>
          </a:p>
          <a:p>
            <a:pPr marL="112713" marR="0" algn="l" defTabSz="914400" rtl="0" eaLnBrk="1" fontAlgn="base" latinLnBrk="0" hangingPunct="1">
              <a:lnSpc>
                <a:spcPct val="100000"/>
              </a:lnSpc>
              <a:spcBef>
                <a:spcPct val="0"/>
              </a:spcBef>
              <a:spcAft>
                <a:spcPct val="0"/>
              </a:spcAft>
              <a:buClrTx/>
              <a:buSzTx/>
              <a:buFontTx/>
              <a:buNone/>
              <a:tabLst/>
            </a:pPr>
            <a:r>
              <a:rPr lang="en-US" sz="2400" dirty="0">
                <a:solidFill>
                  <a:srgbClr val="FF0000"/>
                </a:solidFill>
                <a:latin typeface="Calibri" panose="020F0502020204030204" pitchFamily="34" charset="0"/>
                <a:cs typeface="Calibri" panose="020F0502020204030204" pitchFamily="34" charset="0"/>
              </a:rPr>
              <a:t>Notify as soon as supplier is known</a:t>
            </a:r>
          </a:p>
          <a:p>
            <a:pPr marL="571500" marR="0" indent="-233363"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Supplier needs time to make entire pile</a:t>
            </a:r>
          </a:p>
          <a:p>
            <a:pPr marL="571500" marR="0" indent="-233363"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2400" b="0" dirty="0">
                <a:latin typeface="Calibri" panose="020F0502020204030204" pitchFamily="34" charset="0"/>
                <a:cs typeface="Calibri" panose="020F0502020204030204" pitchFamily="34" charset="0"/>
              </a:rPr>
              <a:t>Time for sampling</a:t>
            </a:r>
          </a:p>
          <a:p>
            <a:pPr marL="571500" marR="0" indent="-233363"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2400" b="0" dirty="0">
                <a:latin typeface="Calibri" panose="020F0502020204030204" pitchFamily="34" charset="0"/>
                <a:cs typeface="Calibri" panose="020F0502020204030204" pitchFamily="34" charset="0"/>
              </a:rPr>
              <a:t>Time for testing</a:t>
            </a:r>
          </a:p>
          <a:p>
            <a:pPr marL="571500" marR="0" indent="-233363"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2400" b="0" dirty="0">
                <a:latin typeface="Calibri" panose="020F0502020204030204" pitchFamily="34" charset="0"/>
                <a:cs typeface="Calibri" panose="020F0502020204030204" pitchFamily="34" charset="0"/>
              </a:rPr>
              <a:t>Potential time for failures</a:t>
            </a:r>
          </a:p>
          <a:p>
            <a:pPr marL="571500" marR="0" indent="-571500" algn="l" defTabSz="914400" rtl="0" eaLnBrk="1" fontAlgn="base" latinLnBrk="0" hangingPunct="1">
              <a:lnSpc>
                <a:spcPct val="100000"/>
              </a:lnSpc>
              <a:spcBef>
                <a:spcPct val="0"/>
              </a:spcBef>
              <a:spcAft>
                <a:spcPct val="0"/>
              </a:spcAft>
              <a:buClrTx/>
              <a:buSzTx/>
              <a:buFontTx/>
              <a:buChar char="-"/>
              <a:tabLst/>
            </a:pPr>
            <a:endParaRPr kumimoji="0" lang="en-US" sz="2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614926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2"/>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b="0" dirty="0">
              <a:solidFill>
                <a:srgbClr val="FFFFFF"/>
              </a:solidFill>
              <a:latin typeface="Calibri" panose="020F0502020204030204" pitchFamily="34" charset="0"/>
            </a:endParaRPr>
          </a:p>
        </p:txBody>
      </p:sp>
      <p:sp>
        <p:nvSpPr>
          <p:cNvPr id="83974"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b="0" dirty="0">
                <a:solidFill>
                  <a:srgbClr val="FFFFCC"/>
                </a:solidFill>
                <a:latin typeface="Calibri" panose="020F0502020204030204" pitchFamily="34" charset="0"/>
              </a:rPr>
              <a:t>DSA</a:t>
            </a:r>
          </a:p>
        </p:txBody>
      </p:sp>
      <p:sp>
        <p:nvSpPr>
          <p:cNvPr id="83975" name="Text Box 6"/>
          <p:cNvSpPr txBox="1">
            <a:spLocks noChangeArrowheads="1"/>
          </p:cNvSpPr>
          <p:nvPr/>
        </p:nvSpPr>
        <p:spPr bwMode="auto">
          <a:xfrm>
            <a:off x="4552950" y="-55563"/>
            <a:ext cx="4591050" cy="430213"/>
          </a:xfrm>
          <a:prstGeom prst="rect">
            <a:avLst/>
          </a:prstGeom>
          <a:noFill/>
          <a:ln w="9525">
            <a:noFill/>
            <a:miter lim="800000"/>
            <a:headEnd/>
            <a:tailEnd/>
          </a:ln>
        </p:spPr>
        <p:txBody>
          <a:bodyPr anchor="ctr">
            <a:spAutoFit/>
          </a:bodyPr>
          <a:lstStyle/>
          <a:p>
            <a:pPr>
              <a:tabLst>
                <a:tab pos="4860925" algn="l"/>
              </a:tabLst>
            </a:pPr>
            <a:r>
              <a:rPr lang="en-US" sz="2200" dirty="0">
                <a:latin typeface="Calibri" panose="020F0502020204030204" pitchFamily="34" charset="0"/>
              </a:rPr>
              <a:t>Sampling &amp; Testing</a:t>
            </a:r>
          </a:p>
        </p:txBody>
      </p:sp>
      <p:sp>
        <p:nvSpPr>
          <p:cNvPr id="10" name="TextBox 9"/>
          <p:cNvSpPr txBox="1"/>
          <p:nvPr/>
        </p:nvSpPr>
        <p:spPr>
          <a:xfrm>
            <a:off x="249319" y="392247"/>
            <a:ext cx="8153400" cy="646331"/>
          </a:xfrm>
          <a:prstGeom prst="rect">
            <a:avLst/>
          </a:prstGeom>
          <a:noFill/>
        </p:spPr>
        <p:txBody>
          <a:bodyPr wrap="square" rtlCol="0">
            <a:spAutoFit/>
          </a:bodyPr>
          <a:lstStyle/>
          <a:p>
            <a:pPr algn="l"/>
            <a:r>
              <a:rPr lang="en-US" u="sng" dirty="0">
                <a:latin typeface="Calibri" panose="020F0502020204030204" pitchFamily="34" charset="0"/>
              </a:rPr>
              <a:t>Why require independent testing?</a:t>
            </a:r>
            <a:endParaRPr lang="en-US" sz="2800" dirty="0">
              <a:latin typeface="Calibri" panose="020F0502020204030204" pitchFamily="34"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89595" y="1400800"/>
            <a:ext cx="3702789" cy="5334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60020" y="1400800"/>
            <a:ext cx="5237890" cy="5016758"/>
          </a:xfrm>
          <a:prstGeom prst="rect">
            <a:avLst/>
          </a:prstGeom>
          <a:noFill/>
        </p:spPr>
        <p:txBody>
          <a:bodyPr wrap="square" rtlCol="0">
            <a:spAutoFit/>
          </a:bodyPr>
          <a:lstStyle/>
          <a:p>
            <a:pPr algn="l"/>
            <a:r>
              <a:rPr lang="en-US" sz="3200" dirty="0">
                <a:latin typeface="Calibri" panose="020F0502020204030204" pitchFamily="34" charset="0"/>
              </a:rPr>
              <a:t>In the first year of sampling in 2014:  </a:t>
            </a:r>
            <a:r>
              <a:rPr lang="en-US" sz="3200" dirty="0">
                <a:solidFill>
                  <a:srgbClr val="FF0000"/>
                </a:solidFill>
                <a:latin typeface="Calibri" panose="020F0502020204030204" pitchFamily="34" charset="0"/>
              </a:rPr>
              <a:t>50% of the DSA we tested was out of spec!!! </a:t>
            </a:r>
          </a:p>
          <a:p>
            <a:pPr algn="l"/>
            <a:endParaRPr lang="en-US" sz="3200" dirty="0">
              <a:latin typeface="Calibri" panose="020F0502020204030204" pitchFamily="34" charset="0"/>
            </a:endParaRPr>
          </a:p>
          <a:p>
            <a:pPr algn="l"/>
            <a:r>
              <a:rPr lang="en-US" sz="3200" dirty="0">
                <a:latin typeface="Calibri" panose="020F0502020204030204" pitchFamily="34" charset="0"/>
              </a:rPr>
              <a:t>2018</a:t>
            </a:r>
            <a:r>
              <a:rPr lang="en-US" sz="3200" dirty="0">
                <a:solidFill>
                  <a:srgbClr val="FF0000"/>
                </a:solidFill>
                <a:latin typeface="Calibri" panose="020F0502020204030204" pitchFamily="34" charset="0"/>
              </a:rPr>
              <a:t> </a:t>
            </a:r>
            <a:r>
              <a:rPr lang="en-US" sz="3200" dirty="0">
                <a:latin typeface="Calibri" panose="020F0502020204030204" pitchFamily="34" charset="0"/>
              </a:rPr>
              <a:t>-</a:t>
            </a:r>
            <a:r>
              <a:rPr lang="en-US" sz="3200" dirty="0">
                <a:solidFill>
                  <a:srgbClr val="FF0000"/>
                </a:solidFill>
                <a:latin typeface="Calibri" panose="020F0502020204030204" pitchFamily="34" charset="0"/>
              </a:rPr>
              <a:t> 12% failed</a:t>
            </a:r>
          </a:p>
          <a:p>
            <a:pPr algn="l"/>
            <a:r>
              <a:rPr lang="en-US" sz="3200" dirty="0">
                <a:latin typeface="Calibri" panose="020F0502020204030204" pitchFamily="34" charset="0"/>
              </a:rPr>
              <a:t>2020 - </a:t>
            </a:r>
            <a:r>
              <a:rPr lang="en-US" sz="3200" dirty="0">
                <a:solidFill>
                  <a:srgbClr val="FF0000"/>
                </a:solidFill>
                <a:latin typeface="Calibri" panose="020F0502020204030204" pitchFamily="34" charset="0"/>
              </a:rPr>
              <a:t>25% failed</a:t>
            </a:r>
          </a:p>
          <a:p>
            <a:pPr algn="l"/>
            <a:r>
              <a:rPr lang="en-US" sz="3200" dirty="0">
                <a:latin typeface="Calibri" panose="020F0502020204030204" pitchFamily="34" charset="0"/>
              </a:rPr>
              <a:t>2021 - </a:t>
            </a:r>
            <a:r>
              <a:rPr lang="en-US" sz="3200" dirty="0">
                <a:solidFill>
                  <a:srgbClr val="FF0000"/>
                </a:solidFill>
                <a:latin typeface="Calibri" panose="020F0502020204030204" pitchFamily="34" charset="0"/>
              </a:rPr>
              <a:t>9% failed</a:t>
            </a:r>
          </a:p>
          <a:p>
            <a:pPr algn="l"/>
            <a:r>
              <a:rPr lang="en-US" sz="3200" dirty="0">
                <a:latin typeface="Calibri" panose="020F0502020204030204" pitchFamily="34" charset="0"/>
              </a:rPr>
              <a:t>2022 - </a:t>
            </a:r>
            <a:r>
              <a:rPr lang="en-US" sz="3200" dirty="0">
                <a:solidFill>
                  <a:srgbClr val="FF0000"/>
                </a:solidFill>
                <a:latin typeface="Calibri" panose="020F0502020204030204" pitchFamily="34" charset="0"/>
              </a:rPr>
              <a:t>15% failed</a:t>
            </a:r>
          </a:p>
          <a:p>
            <a:pPr algn="l"/>
            <a:endParaRPr lang="en-US" sz="3200" dirty="0">
              <a:solidFill>
                <a:srgbClr val="FF0000"/>
              </a:solidFill>
              <a:latin typeface="Calibri" panose="020F0502020204030204" pitchFamily="34" charset="0"/>
            </a:endParaRPr>
          </a:p>
          <a:p>
            <a:pPr algn="l"/>
            <a:r>
              <a:rPr lang="en-US" sz="3200" dirty="0">
                <a:solidFill>
                  <a:srgbClr val="FF0000"/>
                </a:solidFill>
                <a:latin typeface="Calibri" panose="020F0502020204030204" pitchFamily="34" charset="0"/>
              </a:rPr>
              <a:t> </a:t>
            </a:r>
            <a:endParaRPr lang="en-US" sz="3200" dirty="0">
              <a:latin typeface="Calibri" panose="020F0502020204030204" pitchFamily="34" charset="0"/>
            </a:endParaRPr>
          </a:p>
        </p:txBody>
      </p:sp>
    </p:spTree>
    <p:extLst>
      <p:ext uri="{BB962C8B-B14F-4D97-AF65-F5344CB8AC3E}">
        <p14:creationId xmlns:p14="http://schemas.microsoft.com/office/powerpoint/2010/main" val="40867409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06CF96-5A93-6F7A-5D21-79271C18C644}"/>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8622C7C1-C0F3-5EBE-2A7F-9568804127D0}"/>
              </a:ext>
            </a:extLst>
          </p:cNvPr>
          <p:cNvSpPr/>
          <p:nvPr/>
        </p:nvSpPr>
        <p:spPr>
          <a:xfrm>
            <a:off x="0" y="2"/>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b="0" dirty="0">
              <a:solidFill>
                <a:srgbClr val="FFFFFF"/>
              </a:solidFill>
              <a:latin typeface="Calibri" panose="020F0502020204030204" pitchFamily="34" charset="0"/>
            </a:endParaRPr>
          </a:p>
        </p:txBody>
      </p:sp>
      <p:sp>
        <p:nvSpPr>
          <p:cNvPr id="83974" name="Text Box 6">
            <a:extLst>
              <a:ext uri="{FF2B5EF4-FFF2-40B4-BE49-F238E27FC236}">
                <a16:creationId xmlns:a16="http://schemas.microsoft.com/office/drawing/2014/main" id="{865928A4-9767-3578-AA59-EC9C76A7AC67}"/>
              </a:ext>
            </a:extLst>
          </p:cNvPr>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b="0" dirty="0">
                <a:solidFill>
                  <a:srgbClr val="FFFFCC"/>
                </a:solidFill>
                <a:latin typeface="Calibri" panose="020F0502020204030204" pitchFamily="34" charset="0"/>
              </a:rPr>
              <a:t>DSA</a:t>
            </a:r>
          </a:p>
        </p:txBody>
      </p:sp>
      <p:sp>
        <p:nvSpPr>
          <p:cNvPr id="83975" name="Text Box 6">
            <a:extLst>
              <a:ext uri="{FF2B5EF4-FFF2-40B4-BE49-F238E27FC236}">
                <a16:creationId xmlns:a16="http://schemas.microsoft.com/office/drawing/2014/main" id="{B1199C2C-4DBD-8DDA-8CC0-C76ECF255F97}"/>
              </a:ext>
            </a:extLst>
          </p:cNvPr>
          <p:cNvSpPr txBox="1">
            <a:spLocks noChangeArrowheads="1"/>
          </p:cNvSpPr>
          <p:nvPr/>
        </p:nvSpPr>
        <p:spPr bwMode="auto">
          <a:xfrm>
            <a:off x="4552950" y="-55563"/>
            <a:ext cx="4591050" cy="430213"/>
          </a:xfrm>
          <a:prstGeom prst="rect">
            <a:avLst/>
          </a:prstGeom>
          <a:noFill/>
          <a:ln w="9525">
            <a:noFill/>
            <a:miter lim="800000"/>
            <a:headEnd/>
            <a:tailEnd/>
          </a:ln>
        </p:spPr>
        <p:txBody>
          <a:bodyPr anchor="ctr">
            <a:spAutoFit/>
          </a:bodyPr>
          <a:lstStyle/>
          <a:p>
            <a:pPr>
              <a:tabLst>
                <a:tab pos="4860925" algn="l"/>
              </a:tabLst>
            </a:pPr>
            <a:r>
              <a:rPr lang="en-US" sz="2200" dirty="0">
                <a:latin typeface="Calibri" panose="020F0502020204030204" pitchFamily="34" charset="0"/>
              </a:rPr>
              <a:t>Sampling &amp; Testing</a:t>
            </a:r>
          </a:p>
        </p:txBody>
      </p:sp>
      <p:sp>
        <p:nvSpPr>
          <p:cNvPr id="10" name="TextBox 9">
            <a:extLst>
              <a:ext uri="{FF2B5EF4-FFF2-40B4-BE49-F238E27FC236}">
                <a16:creationId xmlns:a16="http://schemas.microsoft.com/office/drawing/2014/main" id="{B43D4391-52A6-D7D8-9A9A-C60755AC0911}"/>
              </a:ext>
            </a:extLst>
          </p:cNvPr>
          <p:cNvSpPr txBox="1"/>
          <p:nvPr/>
        </p:nvSpPr>
        <p:spPr>
          <a:xfrm>
            <a:off x="-14153" y="392247"/>
            <a:ext cx="8416872" cy="646331"/>
          </a:xfrm>
          <a:prstGeom prst="rect">
            <a:avLst/>
          </a:prstGeom>
          <a:noFill/>
        </p:spPr>
        <p:txBody>
          <a:bodyPr wrap="square" rtlCol="0">
            <a:spAutoFit/>
          </a:bodyPr>
          <a:lstStyle/>
          <a:p>
            <a:pPr algn="l"/>
            <a:r>
              <a:rPr lang="en-US" u="sng" dirty="0">
                <a:latin typeface="Calibri" panose="020F0502020204030204" pitchFamily="34" charset="0"/>
              </a:rPr>
              <a:t>Why require independent testing?</a:t>
            </a:r>
            <a:endParaRPr lang="en-US" sz="2800" dirty="0">
              <a:latin typeface="Calibri" panose="020F0502020204030204" pitchFamily="34" charset="0"/>
            </a:endParaRPr>
          </a:p>
        </p:txBody>
      </p:sp>
      <p:sp>
        <p:nvSpPr>
          <p:cNvPr id="7" name="TextBox 6">
            <a:extLst>
              <a:ext uri="{FF2B5EF4-FFF2-40B4-BE49-F238E27FC236}">
                <a16:creationId xmlns:a16="http://schemas.microsoft.com/office/drawing/2014/main" id="{79B06215-D218-F534-949A-7AC689CD28E1}"/>
              </a:ext>
            </a:extLst>
          </p:cNvPr>
          <p:cNvSpPr txBox="1"/>
          <p:nvPr/>
        </p:nvSpPr>
        <p:spPr>
          <a:xfrm>
            <a:off x="-14153" y="1400800"/>
            <a:ext cx="9144000" cy="6986528"/>
          </a:xfrm>
          <a:prstGeom prst="rect">
            <a:avLst/>
          </a:prstGeom>
          <a:noFill/>
        </p:spPr>
        <p:txBody>
          <a:bodyPr wrap="square" rtlCol="0">
            <a:spAutoFit/>
          </a:bodyPr>
          <a:lstStyle/>
          <a:p>
            <a:pPr algn="l"/>
            <a:r>
              <a:rPr lang="en-US" sz="3200" dirty="0">
                <a:latin typeface="Calibri" panose="020F0502020204030204" pitchFamily="34" charset="0"/>
              </a:rPr>
              <a:t>2024 - </a:t>
            </a:r>
            <a:r>
              <a:rPr lang="en-US" sz="3200" u="sng" dirty="0">
                <a:solidFill>
                  <a:srgbClr val="FF0000"/>
                </a:solidFill>
                <a:latin typeface="Calibri" panose="020F0502020204030204" pitchFamily="34" charset="0"/>
              </a:rPr>
              <a:t>32% of the DSA we tested was out of spec!!! </a:t>
            </a:r>
          </a:p>
          <a:p>
            <a:pPr algn="l"/>
            <a:endParaRPr lang="en-US" sz="3200" dirty="0">
              <a:latin typeface="Calibri" panose="020F0502020204030204" pitchFamily="34" charset="0"/>
            </a:endParaRPr>
          </a:p>
          <a:p>
            <a:pPr algn="l"/>
            <a:r>
              <a:rPr lang="en-US" sz="3200" u="sng" dirty="0">
                <a:latin typeface="Calibri" panose="020F0502020204030204" pitchFamily="34" charset="0"/>
              </a:rPr>
              <a:t>Sampling Results:</a:t>
            </a:r>
          </a:p>
          <a:p>
            <a:pPr marL="457200" indent="-457200" algn="l">
              <a:buFont typeface="Arial" panose="020B0604020202020204" pitchFamily="34" charset="0"/>
              <a:buChar char="•"/>
            </a:pPr>
            <a:r>
              <a:rPr lang="en-US" sz="3200" b="0" dirty="0">
                <a:latin typeface="Calibri" panose="020F0502020204030204" pitchFamily="34" charset="0"/>
              </a:rPr>
              <a:t>70 DSA piles sampled.</a:t>
            </a:r>
          </a:p>
          <a:p>
            <a:pPr marL="457200" indent="-457200" algn="l">
              <a:buFont typeface="Arial" panose="020B0604020202020204" pitchFamily="34" charset="0"/>
              <a:buChar char="•"/>
            </a:pPr>
            <a:r>
              <a:rPr lang="en-US" sz="3200" b="0" dirty="0">
                <a:latin typeface="Calibri" panose="020F0502020204030204" pitchFamily="34" charset="0"/>
              </a:rPr>
              <a:t>23 piles failed</a:t>
            </a:r>
          </a:p>
          <a:p>
            <a:pPr marL="914400" lvl="1" indent="-457200" algn="l">
              <a:buFont typeface="Arial" panose="020B0604020202020204" pitchFamily="34" charset="0"/>
              <a:buChar char="•"/>
            </a:pPr>
            <a:r>
              <a:rPr lang="en-US" sz="3200" b="0" dirty="0">
                <a:latin typeface="Calibri" panose="020F0502020204030204" pitchFamily="34" charset="0"/>
              </a:rPr>
              <a:t>18 due to Gradation</a:t>
            </a:r>
          </a:p>
          <a:p>
            <a:pPr marL="1371600" lvl="2" indent="-457200" algn="l">
              <a:buFont typeface="Arial" panose="020B0604020202020204" pitchFamily="34" charset="0"/>
              <a:buChar char="•"/>
            </a:pPr>
            <a:r>
              <a:rPr lang="en-US" sz="3200" b="0" dirty="0">
                <a:latin typeface="Calibri" panose="020F0502020204030204" pitchFamily="34" charset="0"/>
              </a:rPr>
              <a:t>14 due to fines (#200 sieve)</a:t>
            </a:r>
          </a:p>
          <a:p>
            <a:pPr marL="1371600" lvl="2" indent="-457200" algn="l">
              <a:buFont typeface="Arial" panose="020B0604020202020204" pitchFamily="34" charset="0"/>
              <a:buChar char="•"/>
            </a:pPr>
            <a:r>
              <a:rPr lang="en-US" sz="3200" b="0" dirty="0">
                <a:latin typeface="Calibri" panose="020F0502020204030204" pitchFamily="34" charset="0"/>
              </a:rPr>
              <a:t>4 due #16 sieve being too high</a:t>
            </a:r>
          </a:p>
          <a:p>
            <a:pPr marL="914400" lvl="1" indent="-457200" algn="l">
              <a:buFont typeface="Arial" panose="020B0604020202020204" pitchFamily="34" charset="0"/>
              <a:buChar char="•"/>
            </a:pPr>
            <a:r>
              <a:rPr lang="en-US" sz="3200" b="0" dirty="0">
                <a:latin typeface="Calibri" panose="020F0502020204030204" pitchFamily="34" charset="0"/>
              </a:rPr>
              <a:t>4 due to Plasticity Index</a:t>
            </a:r>
          </a:p>
          <a:p>
            <a:pPr marL="914400" lvl="1" indent="-457200" algn="l">
              <a:buFont typeface="Arial" panose="020B0604020202020204" pitchFamily="34" charset="0"/>
              <a:buChar char="•"/>
            </a:pPr>
            <a:r>
              <a:rPr lang="en-US" sz="3200" b="0" dirty="0">
                <a:latin typeface="Calibri" panose="020F0502020204030204" pitchFamily="34" charset="0"/>
              </a:rPr>
              <a:t>1 due to Soundness.</a:t>
            </a:r>
          </a:p>
          <a:p>
            <a:pPr algn="l"/>
            <a:endParaRPr lang="en-US" sz="3200" dirty="0">
              <a:latin typeface="Calibri" panose="020F0502020204030204" pitchFamily="34" charset="0"/>
            </a:endParaRPr>
          </a:p>
          <a:p>
            <a:pPr algn="l"/>
            <a:endParaRPr lang="en-US" sz="3200" dirty="0">
              <a:solidFill>
                <a:srgbClr val="FF0000"/>
              </a:solidFill>
              <a:latin typeface="Calibri" panose="020F0502020204030204" pitchFamily="34" charset="0"/>
            </a:endParaRPr>
          </a:p>
          <a:p>
            <a:pPr algn="l"/>
            <a:endParaRPr lang="en-US" sz="3200" dirty="0">
              <a:solidFill>
                <a:srgbClr val="FF0000"/>
              </a:solidFill>
              <a:latin typeface="Calibri" panose="020F0502020204030204" pitchFamily="34" charset="0"/>
            </a:endParaRPr>
          </a:p>
          <a:p>
            <a:pPr algn="l"/>
            <a:r>
              <a:rPr lang="en-US" sz="3200" dirty="0">
                <a:solidFill>
                  <a:srgbClr val="FF0000"/>
                </a:solidFill>
                <a:latin typeface="Calibri" panose="020F0502020204030204" pitchFamily="34" charset="0"/>
              </a:rPr>
              <a:t> </a:t>
            </a:r>
            <a:endParaRPr lang="en-US" sz="3200" dirty="0">
              <a:latin typeface="Calibri" panose="020F0502020204030204" pitchFamily="34" charset="0"/>
            </a:endParaRPr>
          </a:p>
        </p:txBody>
      </p:sp>
    </p:spTree>
    <p:extLst>
      <p:ext uri="{BB962C8B-B14F-4D97-AF65-F5344CB8AC3E}">
        <p14:creationId xmlns:p14="http://schemas.microsoft.com/office/powerpoint/2010/main" val="20873489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a:extLst>
              <a:ext uri="{FF2B5EF4-FFF2-40B4-BE49-F238E27FC236}">
                <a16:creationId xmlns:a16="http://schemas.microsoft.com/office/drawing/2014/main" id="{3509FE27-50DB-4152-BAA3-5920CABDE3BD}"/>
              </a:ext>
            </a:extLst>
          </p:cNvPr>
          <p:cNvPicPr>
            <a:picLocks noGrp="1" noChangeAspect="1"/>
          </p:cNvPicPr>
          <p:nvPr>
            <p:ph/>
          </p:nvPr>
        </p:nvPicPr>
        <p:blipFill>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0" y="0"/>
            <a:ext cx="9144000" cy="6858000"/>
          </a:xfrm>
        </p:spPr>
      </p:pic>
      <p:sp>
        <p:nvSpPr>
          <p:cNvPr id="13" name="Rectangle 12"/>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83974"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83975" name="Text Box 6"/>
          <p:cNvSpPr txBox="1">
            <a:spLocks noChangeArrowheads="1"/>
          </p:cNvSpPr>
          <p:nvPr/>
        </p:nvSpPr>
        <p:spPr bwMode="auto">
          <a:xfrm>
            <a:off x="4552950" y="-55563"/>
            <a:ext cx="4591050" cy="430213"/>
          </a:xfrm>
          <a:prstGeom prst="rect">
            <a:avLst/>
          </a:prstGeom>
          <a:noFill/>
          <a:ln w="9525">
            <a:noFill/>
            <a:miter lim="800000"/>
            <a:headEnd/>
            <a:tailEnd/>
          </a:ln>
        </p:spPr>
        <p:txBody>
          <a:bodyPr anchor="ctr">
            <a:spAutoFit/>
          </a:bodyPr>
          <a:lstStyle/>
          <a:p>
            <a:pPr>
              <a:tabLst>
                <a:tab pos="4860925" algn="l"/>
              </a:tabLst>
            </a:pPr>
            <a:r>
              <a:rPr lang="en-US" sz="2200" dirty="0">
                <a:latin typeface="Calibri" panose="020F0502020204030204" pitchFamily="34" charset="0"/>
              </a:rPr>
              <a:t>Sampling &amp; Testing</a:t>
            </a:r>
          </a:p>
        </p:txBody>
      </p:sp>
      <p:sp>
        <p:nvSpPr>
          <p:cNvPr id="10" name="TextBox 9"/>
          <p:cNvSpPr txBox="1"/>
          <p:nvPr/>
        </p:nvSpPr>
        <p:spPr>
          <a:xfrm>
            <a:off x="158750" y="442913"/>
            <a:ext cx="8153400" cy="5693866"/>
          </a:xfrm>
          <a:prstGeom prst="rect">
            <a:avLst/>
          </a:prstGeom>
          <a:solidFill>
            <a:srgbClr val="FFFFCC">
              <a:alpha val="60000"/>
            </a:srgbClr>
          </a:solidFill>
        </p:spPr>
        <p:txBody>
          <a:bodyPr wrap="square" rtlCol="0">
            <a:spAutoFit/>
          </a:bodyPr>
          <a:lstStyle/>
          <a:p>
            <a:pPr algn="l"/>
            <a:r>
              <a:rPr lang="en-US" sz="2800" u="sng" dirty="0">
                <a:latin typeface="Calibri" panose="020F0502020204030204" pitchFamily="34" charset="0"/>
              </a:rPr>
              <a:t>How to sample a DSA pile</a:t>
            </a:r>
          </a:p>
          <a:p>
            <a:pPr algn="l"/>
            <a:endParaRPr lang="en-US" sz="2800" b="1" dirty="0">
              <a:latin typeface="Calibri" panose="020F0502020204030204" pitchFamily="34" charset="0"/>
            </a:endParaRPr>
          </a:p>
          <a:p>
            <a:pPr marL="457200" indent="-457200" algn="l">
              <a:buFont typeface="Arial" panose="020B0604020202020204" pitchFamily="34" charset="0"/>
              <a:buChar char="•"/>
            </a:pPr>
            <a:r>
              <a:rPr lang="en-US" sz="2800" dirty="0">
                <a:latin typeface="Calibri" panose="020F0502020204030204" pitchFamily="34" charset="0"/>
              </a:rPr>
              <a:t>Sampling must be done </a:t>
            </a:r>
            <a:r>
              <a:rPr lang="en-US" sz="2800" u="sng" dirty="0">
                <a:latin typeface="Calibri" panose="020F0502020204030204" pitchFamily="34" charset="0"/>
              </a:rPr>
              <a:t>on the specific pile that’s supplying the project.</a:t>
            </a:r>
          </a:p>
          <a:p>
            <a:pPr marL="457200" indent="-457200" algn="l">
              <a:buFont typeface="Arial" panose="020B0604020202020204" pitchFamily="34" charset="0"/>
              <a:buChar char="•"/>
            </a:pPr>
            <a:endParaRPr lang="en-US" sz="2800" dirty="0">
              <a:latin typeface="Calibri" panose="020F0502020204030204" pitchFamily="34" charset="0"/>
            </a:endParaRPr>
          </a:p>
          <a:p>
            <a:pPr marL="457200" indent="-457200" algn="l">
              <a:buFont typeface="Arial" panose="020B0604020202020204" pitchFamily="34" charset="0"/>
              <a:buChar char="•"/>
            </a:pPr>
            <a:r>
              <a:rPr lang="en-US" sz="2800" dirty="0">
                <a:latin typeface="Calibri" panose="020F0502020204030204" pitchFamily="34" charset="0"/>
              </a:rPr>
              <a:t>Sample the full pile required for the project.</a:t>
            </a:r>
          </a:p>
          <a:p>
            <a:pPr marL="914400" lvl="1" indent="-457200" algn="l">
              <a:buFont typeface="Arial" panose="020B0604020202020204" pitchFamily="34" charset="0"/>
              <a:buChar char="•"/>
            </a:pPr>
            <a:r>
              <a:rPr lang="en-US" sz="2800" dirty="0">
                <a:latin typeface="Calibri" panose="020F0502020204030204" pitchFamily="34" charset="0"/>
              </a:rPr>
              <a:t>If your project requires 5,000 tons, it must be a 5,000-ton pile (or more).</a:t>
            </a:r>
          </a:p>
          <a:p>
            <a:pPr marL="457200" indent="-457200" algn="l">
              <a:buFont typeface="Arial" panose="020B0604020202020204" pitchFamily="34" charset="0"/>
              <a:buChar char="•"/>
            </a:pPr>
            <a:endParaRPr lang="en-US" sz="2800" dirty="0">
              <a:latin typeface="Calibri" panose="020F0502020204030204" pitchFamily="34" charset="0"/>
            </a:endParaRPr>
          </a:p>
          <a:p>
            <a:pPr marL="457200" indent="-457200" algn="l">
              <a:buFont typeface="Arial" panose="020B0604020202020204" pitchFamily="34" charset="0"/>
              <a:buChar char="•"/>
            </a:pPr>
            <a:r>
              <a:rPr lang="en-US" sz="2800" dirty="0">
                <a:effectLst/>
                <a:latin typeface="Calibri" panose="020F0502020204030204" pitchFamily="34" charset="0"/>
                <a:ea typeface="Calibri" panose="020F0502020204030204" pitchFamily="34" charset="0"/>
                <a:cs typeface="Calibri" panose="020F0502020204030204" pitchFamily="34" charset="0"/>
              </a:rPr>
              <a:t>Quarries must produce DSA piles in advance of delivery allow time for sampling and testing.</a:t>
            </a:r>
          </a:p>
          <a:p>
            <a:pPr marL="457200" indent="-457200" algn="l">
              <a:buFont typeface="Arial" panose="020B0604020202020204" pitchFamily="34" charset="0"/>
              <a:buChar char="•"/>
            </a:pPr>
            <a:endParaRPr lang="en-US" sz="2800" dirty="0">
              <a:latin typeface="Calibri" panose="020F0502020204030204" pitchFamily="34" charset="0"/>
              <a:cs typeface="Calibri" panose="020F0502020204030204" pitchFamily="34" charset="0"/>
            </a:endParaRPr>
          </a:p>
          <a:p>
            <a:pPr marL="457200" indent="-457200" algn="l">
              <a:buFont typeface="Arial" panose="020B0604020202020204" pitchFamily="34" charset="0"/>
              <a:buChar char="•"/>
            </a:pPr>
            <a:r>
              <a:rPr lang="en-US" sz="2800" dirty="0">
                <a:latin typeface="Calibri" panose="020F0502020204030204" pitchFamily="34" charset="0"/>
                <a:cs typeface="Calibri" panose="020F0502020204030204" pitchFamily="34" charset="0"/>
              </a:rPr>
              <a:t>Labs can get backlogged in construction season.</a:t>
            </a:r>
            <a:endParaRPr lang="en-US" sz="2800" dirty="0">
              <a:latin typeface="Calibri" panose="020F0502020204030204" pitchFamily="34" charset="0"/>
            </a:endParaRPr>
          </a:p>
        </p:txBody>
      </p:sp>
    </p:spTree>
    <p:extLst>
      <p:ext uri="{BB962C8B-B14F-4D97-AF65-F5344CB8AC3E}">
        <p14:creationId xmlns:p14="http://schemas.microsoft.com/office/powerpoint/2010/main" val="19705731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enevel\Desktop\IMG_5817.JPG">
            <a:extLst>
              <a:ext uri="{FF2B5EF4-FFF2-40B4-BE49-F238E27FC236}">
                <a16:creationId xmlns:a16="http://schemas.microsoft.com/office/drawing/2014/main" id="{226B00E3-F236-4C61-A9B6-54BEE00155E5}"/>
              </a:ext>
            </a:extLst>
          </p:cNvPr>
          <p:cNvPicPr>
            <a:picLocks noChangeAspect="1" noChangeArrowheads="1"/>
          </p:cNvPicPr>
          <p:nvPr/>
        </p:nvPicPr>
        <p:blipFill>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3971" name="Rectangle 7"/>
          <p:cNvSpPr>
            <a:spLocks noChangeArrowheads="1"/>
          </p:cNvSpPr>
          <p:nvPr/>
        </p:nvSpPr>
        <p:spPr bwMode="auto">
          <a:xfrm>
            <a:off x="171450" y="569913"/>
            <a:ext cx="9144000" cy="990600"/>
          </a:xfrm>
          <a:prstGeom prst="rect">
            <a:avLst/>
          </a:prstGeom>
          <a:noFill/>
          <a:ln w="9525">
            <a:noFill/>
            <a:miter lim="800000"/>
            <a:headEnd/>
            <a:tailEnd/>
          </a:ln>
        </p:spPr>
        <p:txBody>
          <a:bodyPr/>
          <a:lstStyle/>
          <a:p>
            <a:pPr marL="225425" indent="-225425" algn="l">
              <a:spcBef>
                <a:spcPct val="20000"/>
              </a:spcBef>
            </a:pPr>
            <a:r>
              <a:rPr lang="en-US" sz="3200" dirty="0">
                <a:latin typeface="Calibri" panose="020F0502020204030204" pitchFamily="34" charset="0"/>
              </a:rPr>
              <a:t>Conservation district’s can pull their own sample</a:t>
            </a:r>
          </a:p>
        </p:txBody>
      </p:sp>
      <p:sp>
        <p:nvSpPr>
          <p:cNvPr id="13" name="Rectangle 12"/>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83974"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83975" name="Text Box 6"/>
          <p:cNvSpPr txBox="1">
            <a:spLocks noChangeArrowheads="1"/>
          </p:cNvSpPr>
          <p:nvPr/>
        </p:nvSpPr>
        <p:spPr bwMode="auto">
          <a:xfrm>
            <a:off x="4552950" y="-55563"/>
            <a:ext cx="4591050" cy="430213"/>
          </a:xfrm>
          <a:prstGeom prst="rect">
            <a:avLst/>
          </a:prstGeom>
          <a:noFill/>
          <a:ln w="9525">
            <a:noFill/>
            <a:miter lim="800000"/>
            <a:headEnd/>
            <a:tailEnd/>
          </a:ln>
        </p:spPr>
        <p:txBody>
          <a:bodyPr anchor="ctr">
            <a:spAutoFit/>
          </a:bodyPr>
          <a:lstStyle/>
          <a:p>
            <a:pPr>
              <a:tabLst>
                <a:tab pos="4860925" algn="l"/>
              </a:tabLst>
            </a:pPr>
            <a:r>
              <a:rPr lang="en-US" sz="2200" dirty="0">
                <a:latin typeface="Calibri" panose="020F0502020204030204" pitchFamily="34" charset="0"/>
              </a:rPr>
              <a:t>Sampling &amp; Testing</a:t>
            </a:r>
          </a:p>
        </p:txBody>
      </p:sp>
      <p:sp>
        <p:nvSpPr>
          <p:cNvPr id="2" name="TextBox 1">
            <a:extLst>
              <a:ext uri="{FF2B5EF4-FFF2-40B4-BE49-F238E27FC236}">
                <a16:creationId xmlns:a16="http://schemas.microsoft.com/office/drawing/2014/main" id="{5C2C6B79-A399-4FDC-9DE6-B4FC8E4815C4}"/>
              </a:ext>
            </a:extLst>
          </p:cNvPr>
          <p:cNvSpPr txBox="1"/>
          <p:nvPr/>
        </p:nvSpPr>
        <p:spPr>
          <a:xfrm>
            <a:off x="296091" y="1455995"/>
            <a:ext cx="8464731" cy="3970318"/>
          </a:xfrm>
          <a:prstGeom prst="rect">
            <a:avLst/>
          </a:prstGeom>
          <a:solidFill>
            <a:srgbClr val="FFFFCC">
              <a:alpha val="60000"/>
            </a:srgbClr>
          </a:solidFill>
        </p:spPr>
        <p:txBody>
          <a:bodyPr wrap="square" rtlCol="0">
            <a:spAutoFit/>
          </a:bodyPr>
          <a:lstStyle>
            <a:defPPr>
              <a:defRPr lang="en-US"/>
            </a:defPPr>
            <a:lvl1pPr algn="l">
              <a:defRPr sz="2800" u="sng">
                <a:latin typeface="Calibri" panose="020F0502020204030204" pitchFamily="34" charset="0"/>
              </a:defRPr>
            </a:lvl1pPr>
          </a:lstStyle>
          <a:p>
            <a:pPr marL="457200" indent="-457200">
              <a:buFont typeface="Arial" panose="020B0604020202020204" pitchFamily="34" charset="0"/>
              <a:buChar char="•"/>
            </a:pPr>
            <a:r>
              <a:rPr lang="en-US" u="none" dirty="0"/>
              <a:t>If a CD pulls their own sample, they must pay for the lab testing.</a:t>
            </a:r>
          </a:p>
          <a:p>
            <a:pPr marL="457200" indent="-457200">
              <a:buFont typeface="Arial" panose="020B0604020202020204" pitchFamily="34" charset="0"/>
              <a:buChar char="•"/>
            </a:pPr>
            <a:endParaRPr lang="en-US" u="none" dirty="0"/>
          </a:p>
          <a:p>
            <a:pPr marL="457200" indent="-457200">
              <a:buFont typeface="Arial" panose="020B0604020202020204" pitchFamily="34" charset="0"/>
              <a:buChar char="•"/>
            </a:pPr>
            <a:r>
              <a:rPr lang="en-US" u="none" dirty="0"/>
              <a:t>Costs of testing can be incorporated into the project cost or paid out of admin/education funds </a:t>
            </a:r>
          </a:p>
          <a:p>
            <a:pPr marL="457200" indent="-457200">
              <a:buFont typeface="Arial" panose="020B0604020202020204" pitchFamily="34" charset="0"/>
              <a:buChar char="•"/>
            </a:pPr>
            <a:endParaRPr lang="en-US" u="none" dirty="0"/>
          </a:p>
          <a:p>
            <a:pPr marL="457200" indent="-457200">
              <a:buFont typeface="Arial" panose="020B0604020202020204" pitchFamily="34" charset="0"/>
              <a:buChar char="•"/>
            </a:pPr>
            <a:r>
              <a:rPr lang="en-US" u="none" dirty="0"/>
              <a:t>Sampling and testing can also be done, </a:t>
            </a:r>
            <a:r>
              <a:rPr lang="en-US" dirty="0"/>
              <a:t>free of charge,</a:t>
            </a:r>
            <a:r>
              <a:rPr lang="en-US" u="none" dirty="0"/>
              <a:t> by the Center’s DSA Clearinghouse (more details on that later)</a:t>
            </a:r>
          </a:p>
        </p:txBody>
      </p:sp>
    </p:spTree>
    <p:extLst>
      <p:ext uri="{BB962C8B-B14F-4D97-AF65-F5344CB8AC3E}">
        <p14:creationId xmlns:p14="http://schemas.microsoft.com/office/powerpoint/2010/main" val="34252300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7"/>
          <p:cNvSpPr>
            <a:spLocks noChangeArrowheads="1"/>
          </p:cNvSpPr>
          <p:nvPr/>
        </p:nvSpPr>
        <p:spPr bwMode="auto">
          <a:xfrm>
            <a:off x="19050" y="347663"/>
            <a:ext cx="9144000" cy="990600"/>
          </a:xfrm>
          <a:prstGeom prst="rect">
            <a:avLst/>
          </a:prstGeom>
          <a:noFill/>
          <a:ln w="9525">
            <a:noFill/>
            <a:miter lim="800000"/>
            <a:headEnd/>
            <a:tailEnd/>
          </a:ln>
        </p:spPr>
        <p:txBody>
          <a:bodyPr/>
          <a:lstStyle/>
          <a:p>
            <a:pPr marL="225425" indent="-225425" algn="l">
              <a:spcBef>
                <a:spcPct val="20000"/>
              </a:spcBef>
            </a:pPr>
            <a:r>
              <a:rPr lang="en-US" sz="4000" dirty="0">
                <a:latin typeface="Calibri" panose="020F0502020204030204" pitchFamily="34" charset="0"/>
              </a:rPr>
              <a:t>How to collect a DSA sample…</a:t>
            </a:r>
          </a:p>
          <a:p>
            <a:pPr algn="l">
              <a:spcBef>
                <a:spcPct val="20000"/>
              </a:spcBef>
            </a:pPr>
            <a:endParaRPr lang="en-US" sz="2800" dirty="0">
              <a:latin typeface="Calibri" panose="020F0502020204030204" pitchFamily="34" charset="0"/>
            </a:endParaRPr>
          </a:p>
        </p:txBody>
      </p:sp>
      <p:sp>
        <p:nvSpPr>
          <p:cNvPr id="13" name="Rectangle 12"/>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83974"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83975" name="Text Box 6"/>
          <p:cNvSpPr txBox="1">
            <a:spLocks noChangeArrowheads="1"/>
          </p:cNvSpPr>
          <p:nvPr/>
        </p:nvSpPr>
        <p:spPr bwMode="auto">
          <a:xfrm>
            <a:off x="4552950" y="-55563"/>
            <a:ext cx="4591050" cy="430213"/>
          </a:xfrm>
          <a:prstGeom prst="rect">
            <a:avLst/>
          </a:prstGeom>
          <a:noFill/>
          <a:ln w="9525">
            <a:noFill/>
            <a:miter lim="800000"/>
            <a:headEnd/>
            <a:tailEnd/>
          </a:ln>
        </p:spPr>
        <p:txBody>
          <a:bodyPr anchor="ctr">
            <a:spAutoFit/>
          </a:bodyPr>
          <a:lstStyle/>
          <a:p>
            <a:pPr>
              <a:tabLst>
                <a:tab pos="4860925" algn="l"/>
              </a:tabLst>
            </a:pPr>
            <a:r>
              <a:rPr lang="en-US" sz="2200" dirty="0">
                <a:latin typeface="Calibri" panose="020F0502020204030204" pitchFamily="34" charset="0"/>
              </a:rPr>
              <a:t>Sampling &amp; Testing</a:t>
            </a:r>
          </a:p>
        </p:txBody>
      </p:sp>
      <p:pic>
        <p:nvPicPr>
          <p:cNvPr id="11" name="Picture 13" descr="C:\my_documents\WORKSHOPS\past workshops\2008_workshop\DSA_n_Quarry\P9182198.JPG">
            <a:extLst>
              <a:ext uri="{FF2B5EF4-FFF2-40B4-BE49-F238E27FC236}">
                <a16:creationId xmlns:a16="http://schemas.microsoft.com/office/drawing/2014/main" id="{5A060326-0929-4E5D-99A4-99FE497A234D}"/>
              </a:ext>
            </a:extLst>
          </p:cNvPr>
          <p:cNvPicPr>
            <a:picLocks noGrp="1" noChangeAspect="1" noChangeArrowheads="1"/>
          </p:cNvPicPr>
          <p:nvPr>
            <p:ph/>
          </p:nvPr>
        </p:nvPicPr>
        <p:blipFill rotWithShape="1">
          <a:blip r:embed="rId3" cstate="email">
            <a:extLst>
              <a:ext uri="{28A0092B-C50C-407E-A947-70E740481C1C}">
                <a14:useLocalDpi xmlns:a14="http://schemas.microsoft.com/office/drawing/2010/main"/>
              </a:ext>
            </a:extLst>
          </a:blip>
          <a:srcRect/>
          <a:stretch/>
        </p:blipFill>
        <p:spPr bwMode="auto">
          <a:xfrm>
            <a:off x="-692150" y="1023937"/>
            <a:ext cx="4394200" cy="5834063"/>
          </a:xfrm>
          <a:prstGeom prst="rect">
            <a:avLst/>
          </a:prstGeom>
          <a:noFill/>
          <a:ln w="9525">
            <a:noFill/>
            <a:miter lim="800000"/>
            <a:headEnd/>
            <a:tailEnd/>
          </a:ln>
        </p:spPr>
      </p:pic>
      <p:sp>
        <p:nvSpPr>
          <p:cNvPr id="9" name="TextBox 8">
            <a:extLst>
              <a:ext uri="{FF2B5EF4-FFF2-40B4-BE49-F238E27FC236}">
                <a16:creationId xmlns:a16="http://schemas.microsoft.com/office/drawing/2014/main" id="{22AB75F2-6006-49F9-A3E6-BF4D0AE3A379}"/>
              </a:ext>
            </a:extLst>
          </p:cNvPr>
          <p:cNvSpPr txBox="1"/>
          <p:nvPr/>
        </p:nvSpPr>
        <p:spPr>
          <a:xfrm>
            <a:off x="3943350" y="1150937"/>
            <a:ext cx="5181600" cy="2899255"/>
          </a:xfrm>
          <a:prstGeom prst="rect">
            <a:avLst/>
          </a:prstGeom>
          <a:noFill/>
        </p:spPr>
        <p:txBody>
          <a:bodyPr wrap="square">
            <a:spAutoFit/>
          </a:bodyPr>
          <a:lstStyle/>
          <a:p>
            <a:pPr marL="285750" indent="-285750" algn="l">
              <a:spcBef>
                <a:spcPct val="20000"/>
              </a:spcBef>
              <a:buFont typeface="Arial" panose="020B0604020202020204" pitchFamily="34" charset="0"/>
              <a:buChar char="•"/>
            </a:pPr>
            <a:r>
              <a:rPr lang="en-US" sz="2400" dirty="0">
                <a:effectLst/>
                <a:latin typeface="Arial" panose="020B0604020202020204" pitchFamily="34" charset="0"/>
                <a:ea typeface="Calibri" panose="020F0502020204030204" pitchFamily="34" charset="0"/>
                <a:cs typeface="Calibri" panose="020F0502020204030204" pitchFamily="34" charset="0"/>
              </a:rPr>
              <a:t>Contact the Center and we will trai</a:t>
            </a:r>
            <a:r>
              <a:rPr lang="en-US" sz="2400" dirty="0">
                <a:latin typeface="Arial" panose="020B0604020202020204" pitchFamily="34" charset="0"/>
                <a:ea typeface="Calibri" panose="020F0502020204030204" pitchFamily="34" charset="0"/>
                <a:cs typeface="Calibri" panose="020F0502020204030204" pitchFamily="34" charset="0"/>
              </a:rPr>
              <a:t>n at the quarry on how to properly pull a sample</a:t>
            </a:r>
            <a:r>
              <a:rPr lang="en-US" sz="2400" dirty="0">
                <a:effectLst/>
                <a:latin typeface="Arial" panose="020B0604020202020204" pitchFamily="34" charset="0"/>
                <a:ea typeface="Calibri" panose="020F0502020204030204" pitchFamily="34" charset="0"/>
                <a:cs typeface="Calibri" panose="020F0502020204030204" pitchFamily="34" charset="0"/>
              </a:rPr>
              <a:t>. </a:t>
            </a:r>
          </a:p>
          <a:p>
            <a:pPr algn="l">
              <a:spcBef>
                <a:spcPct val="20000"/>
              </a:spcBef>
            </a:pPr>
            <a:endParaRPr lang="en-US" sz="2400" dirty="0">
              <a:effectLst/>
              <a:latin typeface="Arial" panose="020B0604020202020204" pitchFamily="34" charset="0"/>
              <a:ea typeface="Calibri" panose="020F0502020204030204" pitchFamily="34" charset="0"/>
              <a:cs typeface="Calibri" panose="020F0502020204030204" pitchFamily="34" charset="0"/>
            </a:endParaRPr>
          </a:p>
          <a:p>
            <a:pPr marL="285750" indent="-285750" algn="l">
              <a:spcBef>
                <a:spcPct val="20000"/>
              </a:spcBef>
              <a:buFont typeface="Arial" panose="020B0604020202020204" pitchFamily="34" charset="0"/>
              <a:buChar char="•"/>
            </a:pPr>
            <a:r>
              <a:rPr lang="en-US" sz="2400" dirty="0">
                <a:latin typeface="Arial" panose="020B0604020202020204" pitchFamily="34" charset="0"/>
                <a:ea typeface="Calibri" panose="020F0502020204030204" pitchFamily="34" charset="0"/>
                <a:cs typeface="Calibri" panose="020F0502020204030204" pitchFamily="34" charset="0"/>
              </a:rPr>
              <a:t>Not as simple as just putting material in a bucket!!!</a:t>
            </a:r>
            <a:endParaRPr lang="en-US" sz="2400" dirty="0">
              <a:effectLst/>
              <a:latin typeface="Arial" panose="020B0604020202020204" pitchFamily="34" charset="0"/>
              <a:ea typeface="Calibri" panose="020F0502020204030204" pitchFamily="34" charset="0"/>
              <a:cs typeface="Calibri" panose="020F0502020204030204" pitchFamily="34" charset="0"/>
            </a:endParaRPr>
          </a:p>
          <a:p>
            <a:pPr algn="l">
              <a:spcBef>
                <a:spcPct val="20000"/>
              </a:spcBef>
            </a:pPr>
            <a:endParaRPr lang="en-US" sz="2400" dirty="0">
              <a:effectLst/>
              <a:latin typeface="Arial" panose="020B060402020202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76065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7"/>
          <p:cNvSpPr>
            <a:spLocks noChangeArrowheads="1"/>
          </p:cNvSpPr>
          <p:nvPr/>
        </p:nvSpPr>
        <p:spPr bwMode="auto">
          <a:xfrm>
            <a:off x="19050" y="547461"/>
            <a:ext cx="9144000" cy="990600"/>
          </a:xfrm>
          <a:prstGeom prst="rect">
            <a:avLst/>
          </a:prstGeom>
          <a:noFill/>
          <a:ln w="9525">
            <a:noFill/>
            <a:miter lim="800000"/>
            <a:headEnd/>
            <a:tailEnd/>
          </a:ln>
        </p:spPr>
        <p:txBody>
          <a:bodyPr/>
          <a:lstStyle/>
          <a:p>
            <a:pPr marL="225425" indent="-225425" algn="l">
              <a:spcBef>
                <a:spcPct val="20000"/>
              </a:spcBef>
            </a:pPr>
            <a:r>
              <a:rPr lang="en-US" sz="4000" dirty="0">
                <a:latin typeface="Calibri" panose="020F0502020204030204" pitchFamily="34" charset="0"/>
              </a:rPr>
              <a:t>How much do I need for a DSA sample?</a:t>
            </a:r>
          </a:p>
        </p:txBody>
      </p:sp>
      <p:sp>
        <p:nvSpPr>
          <p:cNvPr id="13" name="Rectangle 12"/>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83974"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83975" name="Text Box 6"/>
          <p:cNvSpPr txBox="1">
            <a:spLocks noChangeArrowheads="1"/>
          </p:cNvSpPr>
          <p:nvPr/>
        </p:nvSpPr>
        <p:spPr bwMode="auto">
          <a:xfrm>
            <a:off x="4552950" y="-55563"/>
            <a:ext cx="4591050" cy="430213"/>
          </a:xfrm>
          <a:prstGeom prst="rect">
            <a:avLst/>
          </a:prstGeom>
          <a:noFill/>
          <a:ln w="9525">
            <a:noFill/>
            <a:miter lim="800000"/>
            <a:headEnd/>
            <a:tailEnd/>
          </a:ln>
        </p:spPr>
        <p:txBody>
          <a:bodyPr anchor="ctr">
            <a:spAutoFit/>
          </a:bodyPr>
          <a:lstStyle/>
          <a:p>
            <a:pPr>
              <a:tabLst>
                <a:tab pos="4860925" algn="l"/>
              </a:tabLst>
            </a:pPr>
            <a:r>
              <a:rPr lang="en-US" sz="2200" dirty="0">
                <a:latin typeface="Calibri" panose="020F0502020204030204" pitchFamily="34" charset="0"/>
              </a:rPr>
              <a:t>Sampling &amp; Testing</a:t>
            </a:r>
          </a:p>
        </p:txBody>
      </p:sp>
      <p:pic>
        <p:nvPicPr>
          <p:cNvPr id="1026" name="Picture 2" descr="C:\Users\enevel\Desktop\bucket.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46069" y="2356512"/>
            <a:ext cx="4796265" cy="29495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702346" y="1549177"/>
            <a:ext cx="5777414" cy="646331"/>
          </a:xfrm>
          <a:prstGeom prst="rect">
            <a:avLst/>
          </a:prstGeom>
          <a:noFill/>
        </p:spPr>
        <p:txBody>
          <a:bodyPr wrap="none" rtlCol="0">
            <a:spAutoFit/>
          </a:bodyPr>
          <a:lstStyle/>
          <a:p>
            <a:r>
              <a:rPr lang="en-US" u="sng" dirty="0">
                <a:latin typeface="Calibri" panose="020F0502020204030204" pitchFamily="34" charset="0"/>
              </a:rPr>
              <a:t>Proctor, gradation, plasticity</a:t>
            </a:r>
          </a:p>
        </p:txBody>
      </p:sp>
      <p:sp>
        <p:nvSpPr>
          <p:cNvPr id="5" name="TextBox 4"/>
          <p:cNvSpPr txBox="1"/>
          <p:nvPr/>
        </p:nvSpPr>
        <p:spPr>
          <a:xfrm>
            <a:off x="19050" y="5399314"/>
            <a:ext cx="8718551" cy="1384995"/>
          </a:xfrm>
          <a:prstGeom prst="rect">
            <a:avLst/>
          </a:prstGeom>
          <a:noFill/>
        </p:spPr>
        <p:txBody>
          <a:bodyPr wrap="square" rtlCol="0">
            <a:spAutoFit/>
          </a:bodyPr>
          <a:lstStyle/>
          <a:p>
            <a:pPr algn="l"/>
            <a:r>
              <a:rPr lang="en-US" dirty="0">
                <a:latin typeface="Calibri" panose="020F0502020204030204" pitchFamily="34" charset="0"/>
              </a:rPr>
              <a:t>(2) ¾ full 5-gallon buckets (Minimum)</a:t>
            </a:r>
          </a:p>
          <a:p>
            <a:pPr marL="342900" indent="-342900" algn="l">
              <a:buFontTx/>
              <a:buChar char="-"/>
            </a:pPr>
            <a:r>
              <a:rPr lang="en-US" sz="2400" b="0" dirty="0">
                <a:latin typeface="Calibri" panose="020F0502020204030204" pitchFamily="34" charset="0"/>
              </a:rPr>
              <a:t>More buckets necessary depending on pile size and required tests</a:t>
            </a:r>
          </a:p>
          <a:p>
            <a:pPr marL="342900" indent="-342900" algn="l">
              <a:buFontTx/>
              <a:buChar char="-"/>
            </a:pPr>
            <a:r>
              <a:rPr lang="en-US" sz="2400" b="0" dirty="0">
                <a:latin typeface="Calibri" panose="020F0502020204030204" pitchFamily="34" charset="0"/>
              </a:rPr>
              <a:t>Too much sample is always better than not enough</a:t>
            </a:r>
          </a:p>
        </p:txBody>
      </p:sp>
      <p:pic>
        <p:nvPicPr>
          <p:cNvPr id="9" name="Picture 2" descr="C:\Users\enevel\Desktop\bucket.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628123" y="2356511"/>
            <a:ext cx="4796265" cy="2949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11736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7"/>
          <p:cNvSpPr>
            <a:spLocks noChangeArrowheads="1"/>
          </p:cNvSpPr>
          <p:nvPr/>
        </p:nvSpPr>
        <p:spPr bwMode="auto">
          <a:xfrm>
            <a:off x="19050" y="547460"/>
            <a:ext cx="9144000" cy="1415911"/>
          </a:xfrm>
          <a:prstGeom prst="rect">
            <a:avLst/>
          </a:prstGeom>
          <a:noFill/>
          <a:ln w="9525">
            <a:noFill/>
            <a:miter lim="800000"/>
            <a:headEnd/>
            <a:tailEnd/>
          </a:ln>
        </p:spPr>
        <p:txBody>
          <a:bodyPr/>
          <a:lstStyle/>
          <a:p>
            <a:pPr marL="225425" indent="-225425">
              <a:spcBef>
                <a:spcPct val="20000"/>
              </a:spcBef>
            </a:pPr>
            <a:r>
              <a:rPr lang="en-US" sz="3900" dirty="0">
                <a:solidFill>
                  <a:srgbClr val="FF0000"/>
                </a:solidFill>
                <a:latin typeface="Calibri" panose="020F0502020204030204" pitchFamily="34" charset="0"/>
              </a:rPr>
              <a:t>Please contact the Center before testing for Soundness, LA Abrasion or pH Testing:</a:t>
            </a:r>
          </a:p>
        </p:txBody>
      </p:sp>
      <p:sp>
        <p:nvSpPr>
          <p:cNvPr id="13" name="Rectangle 12"/>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83974"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83975" name="Text Box 6"/>
          <p:cNvSpPr txBox="1">
            <a:spLocks noChangeArrowheads="1"/>
          </p:cNvSpPr>
          <p:nvPr/>
        </p:nvSpPr>
        <p:spPr bwMode="auto">
          <a:xfrm>
            <a:off x="4552950" y="-55563"/>
            <a:ext cx="4591050" cy="430213"/>
          </a:xfrm>
          <a:prstGeom prst="rect">
            <a:avLst/>
          </a:prstGeom>
          <a:noFill/>
          <a:ln w="9525">
            <a:noFill/>
            <a:miter lim="800000"/>
            <a:headEnd/>
            <a:tailEnd/>
          </a:ln>
        </p:spPr>
        <p:txBody>
          <a:bodyPr anchor="ctr">
            <a:spAutoFit/>
          </a:bodyPr>
          <a:lstStyle/>
          <a:p>
            <a:pPr>
              <a:tabLst>
                <a:tab pos="4860925" algn="l"/>
              </a:tabLst>
            </a:pPr>
            <a:r>
              <a:rPr lang="en-US" sz="2200" dirty="0">
                <a:latin typeface="Calibri" panose="020F0502020204030204" pitchFamily="34" charset="0"/>
              </a:rPr>
              <a:t>Sampling &amp; Testing</a:t>
            </a:r>
          </a:p>
        </p:txBody>
      </p:sp>
      <p:sp>
        <p:nvSpPr>
          <p:cNvPr id="3" name="TextBox 2"/>
          <p:cNvSpPr txBox="1"/>
          <p:nvPr/>
        </p:nvSpPr>
        <p:spPr>
          <a:xfrm>
            <a:off x="19050" y="2380026"/>
            <a:ext cx="8975660" cy="2308324"/>
          </a:xfrm>
          <a:prstGeom prst="rect">
            <a:avLst/>
          </a:prstGeom>
          <a:noFill/>
        </p:spPr>
        <p:txBody>
          <a:bodyPr wrap="square" rtlCol="0">
            <a:spAutoFit/>
          </a:bodyPr>
          <a:lstStyle/>
          <a:p>
            <a:r>
              <a:rPr lang="en-US" u="sng" dirty="0">
                <a:latin typeface="Calibri" panose="020F0502020204030204" pitchFamily="34" charset="0"/>
              </a:rPr>
              <a:t>These tests need to be done </a:t>
            </a:r>
            <a:r>
              <a:rPr lang="en-US" u="sng" dirty="0">
                <a:solidFill>
                  <a:srgbClr val="FF0000"/>
                </a:solidFill>
                <a:latin typeface="Calibri" panose="020F0502020204030204" pitchFamily="34" charset="0"/>
              </a:rPr>
              <a:t>BEFORE</a:t>
            </a:r>
            <a:r>
              <a:rPr lang="en-US" u="sng" dirty="0">
                <a:latin typeface="Calibri" panose="020F0502020204030204" pitchFamily="34" charset="0"/>
              </a:rPr>
              <a:t> a quarry makes DSA. </a:t>
            </a:r>
          </a:p>
          <a:p>
            <a:endParaRPr lang="en-US" u="sng" dirty="0">
              <a:latin typeface="Calibri" panose="020F0502020204030204" pitchFamily="34" charset="0"/>
            </a:endParaRPr>
          </a:p>
          <a:p>
            <a:r>
              <a:rPr lang="en-US" u="sng" dirty="0">
                <a:latin typeface="Calibri" panose="020F0502020204030204" pitchFamily="34" charset="0"/>
              </a:rPr>
              <a:t>Failure means the source rock is not useable. </a:t>
            </a:r>
          </a:p>
        </p:txBody>
      </p:sp>
    </p:spTree>
    <p:extLst>
      <p:ext uri="{BB962C8B-B14F-4D97-AF65-F5344CB8AC3E}">
        <p14:creationId xmlns:p14="http://schemas.microsoft.com/office/powerpoint/2010/main" val="32355579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83974"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83975" name="Text Box 6"/>
          <p:cNvSpPr txBox="1">
            <a:spLocks noChangeArrowheads="1"/>
          </p:cNvSpPr>
          <p:nvPr/>
        </p:nvSpPr>
        <p:spPr bwMode="auto">
          <a:xfrm>
            <a:off x="4552950" y="-55563"/>
            <a:ext cx="4591050" cy="430213"/>
          </a:xfrm>
          <a:prstGeom prst="rect">
            <a:avLst/>
          </a:prstGeom>
          <a:noFill/>
          <a:ln w="9525">
            <a:noFill/>
            <a:miter lim="800000"/>
            <a:headEnd/>
            <a:tailEnd/>
          </a:ln>
        </p:spPr>
        <p:txBody>
          <a:bodyPr anchor="ctr">
            <a:spAutoFit/>
          </a:bodyPr>
          <a:lstStyle/>
          <a:p>
            <a:pPr>
              <a:tabLst>
                <a:tab pos="4860925" algn="l"/>
              </a:tabLst>
            </a:pPr>
            <a:r>
              <a:rPr lang="en-US" sz="2200" dirty="0">
                <a:latin typeface="Calibri" panose="020F0502020204030204" pitchFamily="34" charset="0"/>
              </a:rPr>
              <a:t>Sampling &amp; Testing</a:t>
            </a:r>
          </a:p>
        </p:txBody>
      </p:sp>
      <p:sp>
        <p:nvSpPr>
          <p:cNvPr id="10" name="TextBox 9"/>
          <p:cNvSpPr txBox="1"/>
          <p:nvPr/>
        </p:nvSpPr>
        <p:spPr>
          <a:xfrm>
            <a:off x="171450" y="442913"/>
            <a:ext cx="8153400" cy="7263527"/>
          </a:xfrm>
          <a:prstGeom prst="rect">
            <a:avLst/>
          </a:prstGeom>
          <a:noFill/>
        </p:spPr>
        <p:txBody>
          <a:bodyPr wrap="square" rtlCol="0">
            <a:spAutoFit/>
          </a:bodyPr>
          <a:lstStyle/>
          <a:p>
            <a:pPr algn="l"/>
            <a:r>
              <a:rPr lang="en-US" sz="2800" u="sng" dirty="0">
                <a:latin typeface="Calibri" panose="020F0502020204030204" pitchFamily="34" charset="0"/>
                <a:cs typeface="Calibri" panose="020F0502020204030204" pitchFamily="34" charset="0"/>
              </a:rPr>
              <a:t>Lab Testing</a:t>
            </a:r>
          </a:p>
          <a:p>
            <a:pPr marL="457200" indent="-457200" algn="l">
              <a:buFont typeface="Arial" panose="020B0604020202020204" pitchFamily="34" charset="0"/>
              <a:buChar char="•"/>
            </a:pPr>
            <a:endParaRPr lang="en-US" sz="2800" b="1" dirty="0">
              <a:latin typeface="Calibri" panose="020F0502020204030204" pitchFamily="34" charset="0"/>
              <a:cs typeface="Calibri" panose="020F0502020204030204" pitchFamily="34" charset="0"/>
            </a:endParaRPr>
          </a:p>
          <a:p>
            <a:pPr marL="457200" indent="-457200" algn="l">
              <a:buFont typeface="Arial" panose="020B0604020202020204" pitchFamily="34" charset="0"/>
              <a:buChar char="•"/>
            </a:pPr>
            <a:r>
              <a:rPr lang="en-US" sz="2800" dirty="0">
                <a:latin typeface="Calibri" panose="020F0502020204030204" pitchFamily="34" charset="0"/>
                <a:cs typeface="Calibri" panose="020F0502020204030204" pitchFamily="34" charset="0"/>
              </a:rPr>
              <a:t>Material must be tested by an independent lab (with no affiliation with the quarry or placement contractor) before delivery</a:t>
            </a:r>
          </a:p>
          <a:p>
            <a:pPr marL="457200" indent="-457200" algn="l">
              <a:buFont typeface="Arial" panose="020B0604020202020204" pitchFamily="34" charset="0"/>
              <a:buChar char="•"/>
            </a:pPr>
            <a:endParaRPr lang="en-US" sz="2800" dirty="0">
              <a:latin typeface="Calibri" panose="020F0502020204030204" pitchFamily="34" charset="0"/>
              <a:cs typeface="Calibri" panose="020F0502020204030204" pitchFamily="34" charset="0"/>
            </a:endParaRPr>
          </a:p>
          <a:p>
            <a:pPr marL="457200" indent="-457200" algn="l">
              <a:buFont typeface="Arial" panose="020B0604020202020204" pitchFamily="34" charset="0"/>
              <a:buChar char="•"/>
            </a:pPr>
            <a:r>
              <a:rPr lang="en-US" sz="2800" dirty="0">
                <a:latin typeface="Calibri" panose="020F0502020204030204" pitchFamily="34" charset="0"/>
                <a:cs typeface="Calibri" panose="020F0502020204030204" pitchFamily="34" charset="0"/>
              </a:rPr>
              <a:t>The testing lab must be currently certified by AASHTO or PennDOT</a:t>
            </a:r>
          </a:p>
          <a:p>
            <a:pPr marL="457200" indent="-457200" algn="l">
              <a:buFont typeface="Arial" panose="020B0604020202020204" pitchFamily="34" charset="0"/>
              <a:buChar char="•"/>
            </a:pPr>
            <a:endParaRPr lang="en-US" sz="2800" dirty="0">
              <a:latin typeface="Calibri" panose="020F0502020204030204" pitchFamily="34" charset="0"/>
              <a:cs typeface="Calibri" panose="020F0502020204030204" pitchFamily="34" charset="0"/>
            </a:endParaRPr>
          </a:p>
          <a:p>
            <a:pPr marL="457200" indent="-457200" algn="l">
              <a:buFont typeface="Arial" panose="020B0604020202020204" pitchFamily="34" charset="0"/>
              <a:buChar char="•"/>
            </a:pPr>
            <a:r>
              <a:rPr lang="en-US" sz="2800" dirty="0">
                <a:latin typeface="Calibri" panose="020F0502020204030204" pitchFamily="34" charset="0"/>
                <a:cs typeface="Calibri" panose="020F0502020204030204" pitchFamily="34" charset="0"/>
              </a:rPr>
              <a:t>Per the SCC specification, </a:t>
            </a:r>
            <a:r>
              <a:rPr lang="en-US" sz="2800" u="sng" dirty="0">
                <a:latin typeface="Calibri" panose="020F0502020204030204" pitchFamily="34" charset="0"/>
                <a:cs typeface="Calibri" panose="020F0502020204030204" pitchFamily="34" charset="0"/>
              </a:rPr>
              <a:t>DSA shall not be placed </a:t>
            </a:r>
            <a:r>
              <a:rPr lang="en-US" sz="2800" dirty="0">
                <a:latin typeface="Calibri" panose="020F0502020204030204" pitchFamily="34" charset="0"/>
                <a:cs typeface="Calibri" panose="020F0502020204030204" pitchFamily="34" charset="0"/>
              </a:rPr>
              <a:t>without pre-delivery sampling and testing.  This testing is key to catching any potential problems with the aggregate </a:t>
            </a:r>
            <a:r>
              <a:rPr lang="en-US" sz="2800" u="sng" dirty="0">
                <a:latin typeface="Calibri" panose="020F0502020204030204" pitchFamily="34" charset="0"/>
                <a:cs typeface="Calibri" panose="020F0502020204030204" pitchFamily="34" charset="0"/>
              </a:rPr>
              <a:t>BEFORE</a:t>
            </a:r>
            <a:r>
              <a:rPr lang="en-US" sz="2800" dirty="0">
                <a:latin typeface="Calibri" panose="020F0502020204030204" pitchFamily="34" charset="0"/>
                <a:cs typeface="Calibri" panose="020F0502020204030204" pitchFamily="34" charset="0"/>
              </a:rPr>
              <a:t> it is placed.</a:t>
            </a:r>
            <a:endPar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457200" indent="-457200" algn="l">
              <a:buFont typeface="Arial" panose="020B0604020202020204" pitchFamily="34" charset="0"/>
              <a:buChar char="•"/>
            </a:pPr>
            <a:endParaRPr lang="en-US" sz="2800" dirty="0">
              <a:latin typeface="Calibri" panose="020F0502020204030204" pitchFamily="34" charset="0"/>
              <a:cs typeface="Calibri" panose="020F0502020204030204" pitchFamily="34" charset="0"/>
            </a:endParaRPr>
          </a:p>
          <a:p>
            <a:pPr marL="457200" indent="-457200" algn="l">
              <a:buFont typeface="Arial" panose="020B0604020202020204" pitchFamily="34" charset="0"/>
              <a:buChar char="•"/>
            </a:pPr>
            <a:endParaRPr lang="en-US" sz="2800" dirty="0">
              <a:latin typeface="Calibri" panose="020F0502020204030204" pitchFamily="34" charset="0"/>
              <a:cs typeface="Calibri" panose="020F0502020204030204" pitchFamily="34" charset="0"/>
            </a:endParaRPr>
          </a:p>
          <a:p>
            <a:pPr marL="457200" indent="-457200" algn="l">
              <a:buFont typeface="Arial" panose="020B0604020202020204" pitchFamily="34" charset="0"/>
              <a:buChar char="•"/>
            </a:pP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19390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E6B89C1F-04F1-EDA1-39B2-597D89D43288}"/>
              </a:ext>
            </a:extLst>
          </p:cNvPr>
          <p:cNvSpPr txBox="1">
            <a:spLocks/>
          </p:cNvSpPr>
          <p:nvPr/>
        </p:nvSpPr>
        <p:spPr>
          <a:xfrm>
            <a:off x="-548640" y="-96274"/>
            <a:ext cx="4745600" cy="5546458"/>
          </a:xfrm>
          <a:prstGeom prst="rect">
            <a:avLst/>
          </a:prstGeom>
        </p:spPr>
        <p:txBody>
          <a:bodyPr>
            <a:noAutofit/>
          </a:bodyPr>
          <a:lstStyle>
            <a:lvl1pPr marL="342900" indent="-342900" algn="l" defTabSz="914400" rtl="0" eaLnBrk="1" latinLnBrk="0" hangingPunct="1">
              <a:lnSpc>
                <a:spcPct val="90000"/>
              </a:lnSpc>
              <a:spcBef>
                <a:spcPts val="1000"/>
              </a:spcBef>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1" indent="0" algn="l" defTabSz="914400" rtl="0" eaLnBrk="1" fontAlgn="auto" latinLnBrk="0" hangingPunct="1">
              <a:lnSpc>
                <a:spcPct val="100000"/>
              </a:lnSpc>
              <a:spcBef>
                <a:spcPts val="0"/>
              </a:spcBef>
              <a:spcAft>
                <a:spcPts val="600"/>
              </a:spcAft>
              <a:buClrTx/>
              <a:buSzTx/>
              <a:buNone/>
              <a:tabLst/>
              <a:defRPr/>
            </a:pPr>
            <a:r>
              <a:rPr lang="en-US" sz="2800" b="1" u="sng" dirty="0">
                <a:solidFill>
                  <a:srgbClr val="FF0000"/>
                </a:solidFill>
                <a:latin typeface="Calibri" panose="020F0502020204030204"/>
              </a:rPr>
              <a:t>Driving Surface Aggregate</a:t>
            </a:r>
            <a:endParaRPr kumimoji="0" lang="en-US" b="1" i="0" strike="noStrike" kern="1200" cap="none" spc="0" normalizeH="0" baseline="0" noProof="0" dirty="0">
              <a:ln>
                <a:noFill/>
              </a:ln>
              <a:solidFill>
                <a:srgbClr val="FF0000"/>
              </a:solidFill>
              <a:effectLst/>
              <a:uLnTx/>
              <a:uFillTx/>
              <a:latin typeface="Calibri" panose="020F0502020204030204"/>
              <a:ea typeface="+mn-ea"/>
              <a:cs typeface="+mn-cs"/>
            </a:endParaRPr>
          </a:p>
          <a:p>
            <a:pPr lvl="2" indent="-285750">
              <a:lnSpc>
                <a:spcPct val="100000"/>
              </a:lnSpc>
              <a:spcBef>
                <a:spcPts val="0"/>
              </a:spcBef>
              <a:spcAft>
                <a:spcPts val="600"/>
              </a:spcAft>
              <a:defRPr/>
            </a:pPr>
            <a:endParaRPr lang="en-US" sz="600" b="1" dirty="0">
              <a:solidFill>
                <a:schemeClr val="tx1"/>
              </a:solidFill>
              <a:latin typeface="Calibri" panose="020F0502020204030204" pitchFamily="34" charset="0"/>
              <a:ea typeface="Calibri" panose="020F0502020204030204" pitchFamily="34" charset="0"/>
            </a:endParaRPr>
          </a:p>
          <a:p>
            <a:pPr marL="684213" lvl="2" indent="-166688">
              <a:lnSpc>
                <a:spcPct val="100000"/>
              </a:lnSpc>
              <a:spcBef>
                <a:spcPts val="0"/>
              </a:spcBef>
              <a:spcAft>
                <a:spcPts val="600"/>
              </a:spcAft>
              <a:defRPr/>
            </a:pPr>
            <a:r>
              <a:rPr lang="en-US" sz="2400" b="1" dirty="0">
                <a:solidFill>
                  <a:schemeClr val="tx1"/>
                </a:solidFill>
                <a:latin typeface="Calibri" panose="020F0502020204030204" pitchFamily="34" charset="0"/>
                <a:ea typeface="Calibri" panose="020F0502020204030204" pitchFamily="34" charset="0"/>
              </a:rPr>
              <a:t>Placement Season April through September</a:t>
            </a:r>
          </a:p>
          <a:p>
            <a:pPr marL="684213" lvl="2" indent="-166688">
              <a:lnSpc>
                <a:spcPct val="100000"/>
              </a:lnSpc>
              <a:spcBef>
                <a:spcPts val="0"/>
              </a:spcBef>
              <a:spcAft>
                <a:spcPts val="600"/>
              </a:spcAft>
              <a:defRPr/>
            </a:pPr>
            <a:endParaRPr lang="en-US" sz="1050" b="1" dirty="0">
              <a:solidFill>
                <a:schemeClr val="tx1"/>
              </a:solidFill>
              <a:latin typeface="Calibri" panose="020F0502020204030204" pitchFamily="34" charset="0"/>
              <a:ea typeface="Calibri" panose="020F0502020204030204" pitchFamily="34" charset="0"/>
            </a:endParaRPr>
          </a:p>
          <a:p>
            <a:pPr marL="684213" lvl="2" indent="-166688">
              <a:lnSpc>
                <a:spcPct val="100000"/>
              </a:lnSpc>
              <a:spcBef>
                <a:spcPts val="0"/>
              </a:spcBef>
              <a:spcAft>
                <a:spcPts val="600"/>
              </a:spcAft>
              <a:defRPr/>
            </a:pPr>
            <a:r>
              <a:rPr lang="en-US" sz="2400" b="1" dirty="0">
                <a:solidFill>
                  <a:schemeClr val="tx1"/>
                </a:solidFill>
                <a:latin typeface="Calibri" panose="020F0502020204030204" pitchFamily="34" charset="0"/>
                <a:ea typeface="Calibri" panose="020F0502020204030204" pitchFamily="34" charset="0"/>
              </a:rPr>
              <a:t>96,576 tons placed in 2024 (SCC funds only)</a:t>
            </a:r>
            <a:r>
              <a:rPr lang="en-US" sz="2400" dirty="0">
                <a:solidFill>
                  <a:schemeClr val="tx1"/>
                </a:solidFill>
                <a:latin typeface="Calibri" panose="020F0502020204030204" pitchFamily="34" charset="0"/>
                <a:ea typeface="Calibri" panose="020F0502020204030204" pitchFamily="34" charset="0"/>
              </a:rPr>
              <a:t>, equivalent to</a:t>
            </a:r>
            <a:r>
              <a:rPr lang="en-US" sz="2400" b="1" dirty="0">
                <a:solidFill>
                  <a:schemeClr val="tx1"/>
                </a:solidFill>
                <a:latin typeface="Calibri" panose="020F0502020204030204" pitchFamily="34" charset="0"/>
                <a:ea typeface="Calibri" panose="020F0502020204030204" pitchFamily="34" charset="0"/>
              </a:rPr>
              <a:t> 29 miles (18’ wide x 7” loose lift).</a:t>
            </a:r>
          </a:p>
          <a:p>
            <a:pPr marL="684213" lvl="2" indent="-166688">
              <a:lnSpc>
                <a:spcPct val="100000"/>
              </a:lnSpc>
              <a:spcBef>
                <a:spcPts val="0"/>
              </a:spcBef>
              <a:spcAft>
                <a:spcPts val="600"/>
              </a:spcAft>
              <a:defRPr/>
            </a:pPr>
            <a:endParaRPr lang="en-US" sz="1400" b="1" dirty="0">
              <a:solidFill>
                <a:schemeClr val="tx1"/>
              </a:solidFill>
              <a:latin typeface="Calibri" panose="020F0502020204030204"/>
            </a:endParaRPr>
          </a:p>
          <a:p>
            <a:pPr marL="684213" lvl="2" indent="-166688">
              <a:lnSpc>
                <a:spcPct val="100000"/>
              </a:lnSpc>
              <a:spcBef>
                <a:spcPts val="0"/>
              </a:spcBef>
              <a:spcAft>
                <a:spcPts val="600"/>
              </a:spcAft>
              <a:defRPr/>
            </a:pPr>
            <a:r>
              <a:rPr lang="en-US" sz="2400" b="1" dirty="0">
                <a:solidFill>
                  <a:schemeClr val="tx1"/>
                </a:solidFill>
                <a:latin typeface="Calibri" panose="020F0502020204030204"/>
              </a:rPr>
              <a:t>@ $45 a ton, that’s $4.3 Million or roughly 25% of overall DGR project spending</a:t>
            </a:r>
          </a:p>
          <a:p>
            <a:pPr lvl="3" indent="-285750">
              <a:lnSpc>
                <a:spcPct val="100000"/>
              </a:lnSpc>
              <a:spcBef>
                <a:spcPts val="0"/>
              </a:spcBef>
              <a:spcAft>
                <a:spcPts val="600"/>
              </a:spcAft>
              <a:defRPr/>
            </a:pPr>
            <a:endParaRPr lang="en-US" sz="2400" b="1" dirty="0">
              <a:solidFill>
                <a:schemeClr val="tx1"/>
              </a:solidFill>
              <a:latin typeface="Calibri" panose="020F0502020204030204"/>
            </a:endParaRPr>
          </a:p>
          <a:p>
            <a:pPr lvl="3" indent="-285750">
              <a:lnSpc>
                <a:spcPct val="100000"/>
              </a:lnSpc>
              <a:spcBef>
                <a:spcPts val="0"/>
              </a:spcBef>
              <a:spcAft>
                <a:spcPts val="600"/>
              </a:spcAf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9977A997-DDD4-B371-D1C7-A36CC26BB48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845" y="4981547"/>
            <a:ext cx="4105955" cy="1899544"/>
          </a:xfrm>
          <a:prstGeom prst="rect">
            <a:avLst/>
          </a:prstGeom>
          <a:ln>
            <a:noFill/>
          </a:ln>
          <a:effectLst>
            <a:outerShdw blurRad="190500" algn="tl" rotWithShape="0">
              <a:srgbClr val="000000">
                <a:alpha val="70000"/>
              </a:srgbClr>
            </a:outerShdw>
          </a:effectLst>
        </p:spPr>
      </p:pic>
      <p:pic>
        <p:nvPicPr>
          <p:cNvPr id="4" name="Picture 3">
            <a:extLst>
              <a:ext uri="{FF2B5EF4-FFF2-40B4-BE49-F238E27FC236}">
                <a16:creationId xmlns:a16="http://schemas.microsoft.com/office/drawing/2014/main" id="{1289308F-DD46-E300-F25D-0B1572B5D81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196960" y="91439"/>
            <a:ext cx="4886576" cy="29971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16:creationId xmlns:a16="http://schemas.microsoft.com/office/drawing/2014/main" id="{0BD964FF-ABAE-7030-7FCE-09C680ECC9B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196960" y="3769361"/>
            <a:ext cx="4877236" cy="2997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924633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90120"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90121" name="Text Box 6"/>
          <p:cNvSpPr txBox="1">
            <a:spLocks noChangeArrowheads="1"/>
          </p:cNvSpPr>
          <p:nvPr/>
        </p:nvSpPr>
        <p:spPr bwMode="auto">
          <a:xfrm>
            <a:off x="4552950" y="-71289"/>
            <a:ext cx="4591050" cy="461665"/>
          </a:xfrm>
          <a:prstGeom prst="rect">
            <a:avLst/>
          </a:prstGeom>
          <a:noFill/>
          <a:ln w="9525">
            <a:noFill/>
            <a:miter lim="800000"/>
            <a:headEnd/>
            <a:tailEnd/>
          </a:ln>
        </p:spPr>
        <p:txBody>
          <a:bodyPr anchor="ctr">
            <a:spAutoFit/>
          </a:bodyPr>
          <a:lstStyle/>
          <a:p>
            <a:pPr>
              <a:tabLst>
                <a:tab pos="4860925" algn="l"/>
              </a:tabLst>
            </a:pPr>
            <a:r>
              <a:rPr lang="en-US" sz="2400" dirty="0">
                <a:latin typeface="Calibri" panose="020F0502020204030204" pitchFamily="34" charset="0"/>
              </a:rPr>
              <a:t>Sampling &amp; Testing</a:t>
            </a:r>
          </a:p>
        </p:txBody>
      </p:sp>
      <p:sp>
        <p:nvSpPr>
          <p:cNvPr id="12" name="TextBox 11"/>
          <p:cNvSpPr txBox="1"/>
          <p:nvPr/>
        </p:nvSpPr>
        <p:spPr>
          <a:xfrm>
            <a:off x="3089754" y="-601884"/>
            <a:ext cx="2014911" cy="646331"/>
          </a:xfrm>
          <a:prstGeom prst="rect">
            <a:avLst/>
          </a:prstGeom>
          <a:noFill/>
        </p:spPr>
        <p:txBody>
          <a:bodyPr wrap="none" rtlCol="0">
            <a:spAutoFit/>
          </a:bodyPr>
          <a:lstStyle/>
          <a:p>
            <a:r>
              <a:rPr lang="en-US" dirty="0">
                <a:latin typeface="Calibri" panose="020F0502020204030204" pitchFamily="34" charset="0"/>
              </a:rPr>
              <a:t>Plasticity </a:t>
            </a:r>
          </a:p>
        </p:txBody>
      </p:sp>
      <p:sp>
        <p:nvSpPr>
          <p:cNvPr id="14" name="Text Box 3"/>
          <p:cNvSpPr txBox="1">
            <a:spLocks noChangeArrowheads="1"/>
          </p:cNvSpPr>
          <p:nvPr/>
        </p:nvSpPr>
        <p:spPr bwMode="auto">
          <a:xfrm>
            <a:off x="0" y="465138"/>
            <a:ext cx="4305300" cy="646331"/>
          </a:xfrm>
          <a:prstGeom prst="rect">
            <a:avLst/>
          </a:prstGeom>
          <a:noFill/>
          <a:ln w="9525">
            <a:noFill/>
            <a:miter lim="800000"/>
            <a:headEnd/>
            <a:tailEnd/>
          </a:ln>
        </p:spPr>
        <p:txBody>
          <a:bodyPr>
            <a:spAutoFit/>
          </a:bodyPr>
          <a:lstStyle/>
          <a:p>
            <a:pPr marL="177800" indent="-177800" algn="ctr"/>
            <a:r>
              <a:rPr lang="en-US" sz="3600" b="1" dirty="0">
                <a:latin typeface="Calibri" panose="020F0502020204030204" pitchFamily="34" charset="0"/>
              </a:rPr>
              <a:t>Lab Testing</a:t>
            </a:r>
          </a:p>
        </p:txBody>
      </p:sp>
      <p:sp>
        <p:nvSpPr>
          <p:cNvPr id="16" name="Text Box 9"/>
          <p:cNvSpPr txBox="1">
            <a:spLocks noChangeArrowheads="1"/>
          </p:cNvSpPr>
          <p:nvPr/>
        </p:nvSpPr>
        <p:spPr bwMode="auto">
          <a:xfrm>
            <a:off x="-177249" y="1549184"/>
            <a:ext cx="4305300" cy="4832092"/>
          </a:xfrm>
          <a:prstGeom prst="rect">
            <a:avLst/>
          </a:prstGeom>
          <a:noFill/>
          <a:ln w="9525">
            <a:noFill/>
            <a:miter lim="800000"/>
            <a:headEnd/>
            <a:tailEnd/>
          </a:ln>
        </p:spPr>
        <p:txBody>
          <a:bodyPr wrap="square">
            <a:spAutoFit/>
          </a:bodyPr>
          <a:lstStyle/>
          <a:p>
            <a:pPr marL="679450" indent="-457200" algn="l">
              <a:buFont typeface="Arial" panose="020B0604020202020204" pitchFamily="34" charset="0"/>
              <a:buChar char="•"/>
              <a:defRPr/>
            </a:pPr>
            <a:r>
              <a:rPr lang="en-US" sz="2800" dirty="0">
                <a:latin typeface="Calibri" panose="020F0502020204030204" pitchFamily="34" charset="0"/>
              </a:rPr>
              <a:t> Example of lab results</a:t>
            </a:r>
          </a:p>
          <a:p>
            <a:pPr marL="679450" indent="-457200" algn="l">
              <a:buFont typeface="Arial" panose="020B0604020202020204" pitchFamily="34" charset="0"/>
              <a:buChar char="•"/>
              <a:defRPr/>
            </a:pPr>
            <a:endParaRPr lang="en-US" sz="2800" dirty="0">
              <a:latin typeface="Calibri" panose="020F0502020204030204" pitchFamily="34" charset="0"/>
            </a:endParaRPr>
          </a:p>
          <a:p>
            <a:pPr marL="679450" indent="-457200" algn="l">
              <a:buFont typeface="Arial" panose="020B0604020202020204" pitchFamily="34" charset="0"/>
              <a:buChar char="•"/>
              <a:defRPr/>
            </a:pPr>
            <a:endParaRPr lang="en-US" sz="2800" dirty="0">
              <a:latin typeface="Calibri" panose="020F0502020204030204" pitchFamily="34" charset="0"/>
            </a:endParaRPr>
          </a:p>
          <a:p>
            <a:pPr marL="679450" indent="-457200" algn="l">
              <a:buFont typeface="Arial" panose="020B0604020202020204" pitchFamily="34" charset="0"/>
              <a:buChar char="•"/>
              <a:defRPr/>
            </a:pPr>
            <a:r>
              <a:rPr lang="en-US" sz="2800" dirty="0">
                <a:latin typeface="Calibri" panose="020F0502020204030204" pitchFamily="34" charset="0"/>
              </a:rPr>
              <a:t>The lab looks at more sieves than just those in the specification</a:t>
            </a:r>
          </a:p>
          <a:p>
            <a:pPr marL="679450" indent="-457200" algn="l">
              <a:buFont typeface="Arial" panose="020B0604020202020204" pitchFamily="34" charset="0"/>
              <a:buChar char="•"/>
              <a:defRPr/>
            </a:pPr>
            <a:endParaRPr lang="en-US" sz="2800" dirty="0">
              <a:latin typeface="Calibri" panose="020F0502020204030204" pitchFamily="34" charset="0"/>
            </a:endParaRPr>
          </a:p>
          <a:p>
            <a:pPr marL="679450" indent="-457200" algn="l">
              <a:buFont typeface="Arial" panose="020B0604020202020204" pitchFamily="34" charset="0"/>
              <a:buChar char="•"/>
              <a:defRPr/>
            </a:pPr>
            <a:r>
              <a:rPr lang="en-US" sz="2800" dirty="0">
                <a:latin typeface="Calibri" panose="020F0502020204030204" pitchFamily="34" charset="0"/>
              </a:rPr>
              <a:t>This gives us a very clear snapshot of what is in the pile</a:t>
            </a:r>
          </a:p>
          <a:p>
            <a:pPr marL="679450" indent="-457200" algn="l">
              <a:buFont typeface="Arial" panose="020B0604020202020204" pitchFamily="34" charset="0"/>
              <a:buChar char="•"/>
              <a:defRPr/>
            </a:pPr>
            <a:endParaRPr lang="en-US" sz="2800" b="0" dirty="0">
              <a:latin typeface="Calibri" panose="020F0502020204030204" pitchFamily="34" charset="0"/>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116377" y="361266"/>
            <a:ext cx="5027623" cy="64967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4"/>
          <a:stretch>
            <a:fillRect/>
          </a:stretch>
        </p:blipFill>
        <p:spPr>
          <a:xfrm>
            <a:off x="4696691" y="5832763"/>
            <a:ext cx="1620982" cy="366714"/>
          </a:xfrm>
          <a:prstGeom prst="rect">
            <a:avLst/>
          </a:prstGeom>
        </p:spPr>
      </p:pic>
      <p:pic>
        <p:nvPicPr>
          <p:cNvPr id="3" name="Picture 2"/>
          <p:cNvPicPr>
            <a:picLocks noChangeAspect="1"/>
          </p:cNvPicPr>
          <p:nvPr/>
        </p:nvPicPr>
        <p:blipFill>
          <a:blip r:embed="rId5"/>
          <a:stretch>
            <a:fillRect/>
          </a:stretch>
        </p:blipFill>
        <p:spPr>
          <a:xfrm>
            <a:off x="5091981" y="6300571"/>
            <a:ext cx="733425" cy="142875"/>
          </a:xfrm>
          <a:prstGeom prst="rect">
            <a:avLst/>
          </a:prstGeom>
        </p:spPr>
      </p:pic>
      <p:pic>
        <p:nvPicPr>
          <p:cNvPr id="4" name="Picture 3"/>
          <p:cNvPicPr>
            <a:picLocks noChangeAspect="1"/>
          </p:cNvPicPr>
          <p:nvPr/>
        </p:nvPicPr>
        <p:blipFill>
          <a:blip r:embed="rId5"/>
          <a:stretch>
            <a:fillRect/>
          </a:stretch>
        </p:blipFill>
        <p:spPr>
          <a:xfrm>
            <a:off x="6709712" y="6300570"/>
            <a:ext cx="733425" cy="142875"/>
          </a:xfrm>
          <a:prstGeom prst="rect">
            <a:avLst/>
          </a:prstGeom>
        </p:spPr>
      </p:pic>
      <p:pic>
        <p:nvPicPr>
          <p:cNvPr id="5" name="Picture 4"/>
          <p:cNvPicPr>
            <a:picLocks noChangeAspect="1"/>
          </p:cNvPicPr>
          <p:nvPr/>
        </p:nvPicPr>
        <p:blipFill>
          <a:blip r:embed="rId5"/>
          <a:stretch>
            <a:fillRect/>
          </a:stretch>
        </p:blipFill>
        <p:spPr>
          <a:xfrm>
            <a:off x="5458693" y="5583939"/>
            <a:ext cx="733425" cy="142875"/>
          </a:xfrm>
          <a:prstGeom prst="rect">
            <a:avLst/>
          </a:prstGeom>
        </p:spPr>
      </p:pic>
      <p:sp>
        <p:nvSpPr>
          <p:cNvPr id="6" name="Oval 5">
            <a:extLst>
              <a:ext uri="{FF2B5EF4-FFF2-40B4-BE49-F238E27FC236}">
                <a16:creationId xmlns:a16="http://schemas.microsoft.com/office/drawing/2014/main" id="{B5012177-DCDD-4441-A14B-904BDC1FD815}"/>
              </a:ext>
            </a:extLst>
          </p:cNvPr>
          <p:cNvSpPr/>
          <p:nvPr/>
        </p:nvSpPr>
        <p:spPr bwMode="auto">
          <a:xfrm>
            <a:off x="4246741" y="3816590"/>
            <a:ext cx="2593335" cy="1658270"/>
          </a:xfrm>
          <a:prstGeom prst="ellips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dirty="0">
              <a:ln>
                <a:noFill/>
              </a:ln>
              <a:solidFill>
                <a:schemeClr val="tx1"/>
              </a:solidFill>
              <a:effectLst/>
              <a:latin typeface="Calibri" panose="020F0502020204030204" pitchFamily="34" charset="0"/>
            </a:endParaRPr>
          </a:p>
        </p:txBody>
      </p:sp>
      <p:cxnSp>
        <p:nvCxnSpPr>
          <p:cNvPr id="8" name="Straight Arrow Connector 7">
            <a:extLst>
              <a:ext uri="{FF2B5EF4-FFF2-40B4-BE49-F238E27FC236}">
                <a16:creationId xmlns:a16="http://schemas.microsoft.com/office/drawing/2014/main" id="{A6065FF0-EAC9-4C2B-A4C0-017188C1A2F8}"/>
              </a:ext>
            </a:extLst>
          </p:cNvPr>
          <p:cNvCxnSpPr>
            <a:cxnSpLocks/>
          </p:cNvCxnSpPr>
          <p:nvPr/>
        </p:nvCxnSpPr>
        <p:spPr bwMode="auto">
          <a:xfrm>
            <a:off x="3246180" y="4000569"/>
            <a:ext cx="1166191" cy="251791"/>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27596247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90120"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90121" name="Text Box 6"/>
          <p:cNvSpPr txBox="1">
            <a:spLocks noChangeArrowheads="1"/>
          </p:cNvSpPr>
          <p:nvPr/>
        </p:nvSpPr>
        <p:spPr bwMode="auto">
          <a:xfrm>
            <a:off x="4552950" y="-71289"/>
            <a:ext cx="4591050" cy="461665"/>
          </a:xfrm>
          <a:prstGeom prst="rect">
            <a:avLst/>
          </a:prstGeom>
          <a:noFill/>
          <a:ln w="9525">
            <a:noFill/>
            <a:miter lim="800000"/>
            <a:headEnd/>
            <a:tailEnd/>
          </a:ln>
        </p:spPr>
        <p:txBody>
          <a:bodyPr anchor="ctr">
            <a:spAutoFit/>
          </a:bodyPr>
          <a:lstStyle/>
          <a:p>
            <a:pPr>
              <a:tabLst>
                <a:tab pos="4860925" algn="l"/>
              </a:tabLst>
            </a:pPr>
            <a:r>
              <a:rPr lang="en-US" sz="2400" dirty="0">
                <a:latin typeface="Calibri" panose="020F0502020204030204" pitchFamily="34" charset="0"/>
              </a:rPr>
              <a:t>Sampling &amp; Testing</a:t>
            </a:r>
          </a:p>
        </p:txBody>
      </p:sp>
      <p:sp>
        <p:nvSpPr>
          <p:cNvPr id="14" name="Text Box 3"/>
          <p:cNvSpPr txBox="1">
            <a:spLocks noChangeArrowheads="1"/>
          </p:cNvSpPr>
          <p:nvPr/>
        </p:nvSpPr>
        <p:spPr bwMode="auto">
          <a:xfrm>
            <a:off x="289151" y="458639"/>
            <a:ext cx="4305300" cy="646331"/>
          </a:xfrm>
          <a:prstGeom prst="rect">
            <a:avLst/>
          </a:prstGeom>
          <a:noFill/>
          <a:ln w="9525">
            <a:noFill/>
            <a:miter lim="800000"/>
            <a:headEnd/>
            <a:tailEnd/>
          </a:ln>
        </p:spPr>
        <p:txBody>
          <a:bodyPr>
            <a:spAutoFit/>
          </a:bodyPr>
          <a:lstStyle/>
          <a:p>
            <a:pPr marL="177800" indent="-177800" algn="l"/>
            <a:r>
              <a:rPr lang="en-US" sz="3600" b="1" dirty="0">
                <a:latin typeface="Calibri" panose="020F0502020204030204" pitchFamily="34" charset="0"/>
              </a:rPr>
              <a:t>Lab Testing</a:t>
            </a:r>
          </a:p>
        </p:txBody>
      </p:sp>
      <p:sp>
        <p:nvSpPr>
          <p:cNvPr id="16" name="Text Box 9"/>
          <p:cNvSpPr txBox="1">
            <a:spLocks noChangeArrowheads="1"/>
          </p:cNvSpPr>
          <p:nvPr/>
        </p:nvSpPr>
        <p:spPr bwMode="auto">
          <a:xfrm>
            <a:off x="289151" y="1450711"/>
            <a:ext cx="8603797" cy="5262979"/>
          </a:xfrm>
          <a:prstGeom prst="rect">
            <a:avLst/>
          </a:prstGeom>
          <a:noFill/>
          <a:ln w="9525">
            <a:noFill/>
            <a:miter lim="800000"/>
            <a:headEnd/>
            <a:tailEnd/>
          </a:ln>
        </p:spPr>
        <p:txBody>
          <a:bodyPr wrap="square">
            <a:spAutoFit/>
          </a:bodyPr>
          <a:lstStyle/>
          <a:p>
            <a:pPr marL="222250" algn="l">
              <a:defRPr/>
            </a:pPr>
            <a:r>
              <a:rPr lang="en-US" sz="2800" u="sng" dirty="0">
                <a:latin typeface="Calibri" panose="020F0502020204030204" pitchFamily="34" charset="0"/>
              </a:rPr>
              <a:t>Lot-dependent tests</a:t>
            </a:r>
            <a:r>
              <a:rPr lang="en-US" sz="2800" dirty="0">
                <a:latin typeface="Calibri" panose="020F0502020204030204" pitchFamily="34" charset="0"/>
              </a:rPr>
              <a:t>: </a:t>
            </a:r>
            <a:r>
              <a:rPr lang="en-US" sz="2800" dirty="0">
                <a:solidFill>
                  <a:srgbClr val="FF0000"/>
                </a:solidFill>
                <a:latin typeface="Calibri" panose="020F0502020204030204" pitchFamily="34" charset="0"/>
              </a:rPr>
              <a:t>run on every pile</a:t>
            </a:r>
          </a:p>
          <a:p>
            <a:pPr marL="679450" indent="-457200" algn="l">
              <a:buFont typeface="Arial" panose="020B0604020202020204" pitchFamily="34" charset="0"/>
              <a:buChar char="•"/>
              <a:defRPr/>
            </a:pPr>
            <a:r>
              <a:rPr lang="en-US" sz="2800" dirty="0">
                <a:latin typeface="Calibri" panose="020F0502020204030204" pitchFamily="34" charset="0"/>
              </a:rPr>
              <a:t>Gradation </a:t>
            </a:r>
            <a:r>
              <a:rPr lang="en-US" sz="2000" b="0" dirty="0">
                <a:latin typeface="Calibri" panose="020F0502020204030204" pitchFamily="34" charset="0"/>
              </a:rPr>
              <a:t>(size distribution)</a:t>
            </a:r>
          </a:p>
          <a:p>
            <a:pPr marL="679450" indent="-457200" algn="l">
              <a:buFont typeface="Arial" panose="020B0604020202020204" pitchFamily="34" charset="0"/>
              <a:buChar char="•"/>
              <a:defRPr/>
            </a:pPr>
            <a:r>
              <a:rPr lang="en-US" sz="2800" dirty="0">
                <a:latin typeface="Calibri" panose="020F0502020204030204" pitchFamily="34" charset="0"/>
              </a:rPr>
              <a:t>Plasticity </a:t>
            </a:r>
            <a:r>
              <a:rPr lang="en-US" sz="2000" b="0" dirty="0">
                <a:latin typeface="Calibri" panose="020F0502020204030204" pitchFamily="34" charset="0"/>
              </a:rPr>
              <a:t>(clay content)</a:t>
            </a:r>
          </a:p>
          <a:p>
            <a:pPr marL="679450" indent="-457200" algn="l">
              <a:buFont typeface="Arial" panose="020B0604020202020204" pitchFamily="34" charset="0"/>
              <a:buChar char="•"/>
              <a:defRPr/>
            </a:pPr>
            <a:endParaRPr lang="en-US" sz="2800" dirty="0">
              <a:latin typeface="Calibri" panose="020F0502020204030204" pitchFamily="34" charset="0"/>
            </a:endParaRPr>
          </a:p>
          <a:p>
            <a:pPr marL="222250" algn="l">
              <a:defRPr/>
            </a:pPr>
            <a:r>
              <a:rPr lang="en-US" sz="2800" u="sng" dirty="0">
                <a:latin typeface="Calibri" panose="020F0502020204030204" pitchFamily="34" charset="0"/>
              </a:rPr>
              <a:t>Periodic test</a:t>
            </a:r>
            <a:r>
              <a:rPr lang="en-US" sz="2800" dirty="0">
                <a:latin typeface="Calibri" panose="020F0502020204030204" pitchFamily="34" charset="0"/>
              </a:rPr>
              <a:t>: Proctor </a:t>
            </a:r>
            <a:r>
              <a:rPr lang="en-US" sz="2000" b="0" dirty="0">
                <a:latin typeface="Calibri" panose="020F0502020204030204" pitchFamily="34" charset="0"/>
              </a:rPr>
              <a:t>(optimum moisture and max dry density)</a:t>
            </a:r>
          </a:p>
          <a:p>
            <a:pPr marL="679450" indent="-457200" algn="l">
              <a:buFont typeface="Arial" panose="020B0604020202020204" pitchFamily="34" charset="0"/>
              <a:buChar char="•"/>
              <a:defRPr/>
            </a:pPr>
            <a:endParaRPr lang="en-US" sz="2800" dirty="0">
              <a:latin typeface="Calibri" panose="020F0502020204030204" pitchFamily="34" charset="0"/>
            </a:endParaRPr>
          </a:p>
          <a:p>
            <a:pPr marL="222250" algn="l">
              <a:defRPr/>
            </a:pPr>
            <a:r>
              <a:rPr lang="en-US" sz="2800" u="sng" dirty="0">
                <a:latin typeface="Calibri" panose="020F0502020204030204" pitchFamily="34" charset="0"/>
              </a:rPr>
              <a:t>Source-dependent tests</a:t>
            </a:r>
            <a:r>
              <a:rPr lang="en-US" sz="2800" dirty="0">
                <a:latin typeface="Calibri" panose="020F0502020204030204" pitchFamily="34" charset="0"/>
              </a:rPr>
              <a:t>: rarely needed</a:t>
            </a:r>
          </a:p>
          <a:p>
            <a:pPr marL="679450" indent="-457200" algn="l">
              <a:buFont typeface="Arial" panose="020B0604020202020204" pitchFamily="34" charset="0"/>
              <a:buChar char="•"/>
              <a:defRPr/>
            </a:pPr>
            <a:r>
              <a:rPr lang="en-US" sz="2800" dirty="0">
                <a:latin typeface="Calibri" panose="020F0502020204030204" pitchFamily="34" charset="0"/>
              </a:rPr>
              <a:t>LA Abrasion</a:t>
            </a:r>
            <a:endParaRPr lang="en-US" sz="2000" b="0" dirty="0">
              <a:latin typeface="Calibri" panose="020F0502020204030204" pitchFamily="34" charset="0"/>
            </a:endParaRPr>
          </a:p>
          <a:p>
            <a:pPr marL="679450" indent="-457200" algn="l">
              <a:buFont typeface="Arial" panose="020B0604020202020204" pitchFamily="34" charset="0"/>
              <a:buChar char="•"/>
              <a:defRPr/>
            </a:pPr>
            <a:r>
              <a:rPr lang="en-US" sz="2800" dirty="0">
                <a:latin typeface="Calibri" panose="020F0502020204030204" pitchFamily="34" charset="0"/>
              </a:rPr>
              <a:t>pH</a:t>
            </a:r>
          </a:p>
          <a:p>
            <a:pPr marL="679450" indent="-457200" algn="l">
              <a:buFont typeface="Arial" panose="020B0604020202020204" pitchFamily="34" charset="0"/>
              <a:buChar char="•"/>
              <a:defRPr/>
            </a:pPr>
            <a:r>
              <a:rPr lang="en-US" sz="2800" dirty="0">
                <a:latin typeface="Calibri" panose="020F0502020204030204" pitchFamily="34" charset="0"/>
              </a:rPr>
              <a:t>Soundness </a:t>
            </a:r>
            <a:r>
              <a:rPr lang="en-US" sz="2000" b="0" dirty="0">
                <a:latin typeface="Calibri" panose="020F0502020204030204" pitchFamily="34" charset="0"/>
              </a:rPr>
              <a:t>(resistance to freeze/thaw)</a:t>
            </a:r>
          </a:p>
          <a:p>
            <a:pPr marL="679450" indent="-457200" algn="l">
              <a:buFont typeface="Arial" panose="020B0604020202020204" pitchFamily="34" charset="0"/>
              <a:buChar char="•"/>
              <a:defRPr/>
            </a:pPr>
            <a:endParaRPr lang="en-US" sz="2800" dirty="0">
              <a:latin typeface="Calibri" panose="020F0502020204030204" pitchFamily="34" charset="0"/>
            </a:endParaRPr>
          </a:p>
          <a:p>
            <a:pPr marL="679450" indent="-457200" algn="l">
              <a:buFont typeface="Arial" panose="020B0604020202020204" pitchFamily="34" charset="0"/>
              <a:buChar char="•"/>
              <a:defRPr/>
            </a:pPr>
            <a:endParaRPr lang="en-US" sz="2800" b="0" dirty="0">
              <a:latin typeface="Calibri" panose="020F0502020204030204" pitchFamily="34" charset="0"/>
            </a:endParaRPr>
          </a:p>
        </p:txBody>
      </p:sp>
    </p:spTree>
    <p:extLst>
      <p:ext uri="{BB962C8B-B14F-4D97-AF65-F5344CB8AC3E}">
        <p14:creationId xmlns:p14="http://schemas.microsoft.com/office/powerpoint/2010/main" val="39629206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7"/>
          <p:cNvSpPr>
            <a:spLocks noChangeArrowheads="1"/>
          </p:cNvSpPr>
          <p:nvPr/>
        </p:nvSpPr>
        <p:spPr bwMode="auto">
          <a:xfrm>
            <a:off x="19050" y="430213"/>
            <a:ext cx="9144000" cy="990600"/>
          </a:xfrm>
          <a:prstGeom prst="rect">
            <a:avLst/>
          </a:prstGeom>
          <a:noFill/>
          <a:ln w="9525">
            <a:noFill/>
            <a:miter lim="800000"/>
            <a:headEnd/>
            <a:tailEnd/>
          </a:ln>
        </p:spPr>
        <p:txBody>
          <a:bodyPr/>
          <a:lstStyle/>
          <a:p>
            <a:pPr marL="225425" indent="-225425" algn="l">
              <a:spcBef>
                <a:spcPct val="20000"/>
              </a:spcBef>
            </a:pPr>
            <a:r>
              <a:rPr lang="en-US" sz="4000" dirty="0">
                <a:latin typeface="Calibri" panose="020F0502020204030204" pitchFamily="34" charset="0"/>
              </a:rPr>
              <a:t>What happens if a sample fails Gradation?</a:t>
            </a:r>
          </a:p>
          <a:p>
            <a:pPr marL="225425" indent="-225425" algn="l">
              <a:spcBef>
                <a:spcPct val="20000"/>
              </a:spcBef>
            </a:pPr>
            <a:endParaRPr lang="en-US" sz="2800" u="sng" dirty="0">
              <a:latin typeface="Calibri" panose="020F0502020204030204" pitchFamily="34" charset="0"/>
            </a:endParaRPr>
          </a:p>
        </p:txBody>
      </p:sp>
      <p:sp>
        <p:nvSpPr>
          <p:cNvPr id="13" name="Rectangle 12"/>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83974"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83975" name="Text Box 6"/>
          <p:cNvSpPr txBox="1">
            <a:spLocks noChangeArrowheads="1"/>
          </p:cNvSpPr>
          <p:nvPr/>
        </p:nvSpPr>
        <p:spPr bwMode="auto">
          <a:xfrm>
            <a:off x="4552950" y="-55563"/>
            <a:ext cx="4591050" cy="430213"/>
          </a:xfrm>
          <a:prstGeom prst="rect">
            <a:avLst/>
          </a:prstGeom>
          <a:noFill/>
          <a:ln w="9525">
            <a:noFill/>
            <a:miter lim="800000"/>
            <a:headEnd/>
            <a:tailEnd/>
          </a:ln>
        </p:spPr>
        <p:txBody>
          <a:bodyPr anchor="ctr">
            <a:spAutoFit/>
          </a:bodyPr>
          <a:lstStyle/>
          <a:p>
            <a:pPr>
              <a:tabLst>
                <a:tab pos="4860925" algn="l"/>
              </a:tabLst>
            </a:pPr>
            <a:r>
              <a:rPr lang="en-US" sz="2200" dirty="0">
                <a:latin typeface="Calibri" panose="020F0502020204030204" pitchFamily="34" charset="0"/>
              </a:rPr>
              <a:t>Sampling &amp; Testing</a:t>
            </a:r>
          </a:p>
        </p:txBody>
      </p:sp>
      <p:pic>
        <p:nvPicPr>
          <p:cNvPr id="3" name="Picture 2" descr="A picture containing text, receipt&#10;&#10;Description automatically generated">
            <a:extLst>
              <a:ext uri="{FF2B5EF4-FFF2-40B4-BE49-F238E27FC236}">
                <a16:creationId xmlns:a16="http://schemas.microsoft.com/office/drawing/2014/main" id="{D92AAC3E-82C4-4ECF-949A-856349EBC40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19049" y="1254922"/>
            <a:ext cx="4305901" cy="4305901"/>
          </a:xfrm>
          <a:prstGeom prst="rect">
            <a:avLst/>
          </a:prstGeom>
        </p:spPr>
      </p:pic>
      <p:sp>
        <p:nvSpPr>
          <p:cNvPr id="4" name="TextBox 3">
            <a:extLst>
              <a:ext uri="{FF2B5EF4-FFF2-40B4-BE49-F238E27FC236}">
                <a16:creationId xmlns:a16="http://schemas.microsoft.com/office/drawing/2014/main" id="{73D13C64-461B-43EC-B8BD-16B178679422}"/>
              </a:ext>
            </a:extLst>
          </p:cNvPr>
          <p:cNvSpPr txBox="1"/>
          <p:nvPr/>
        </p:nvSpPr>
        <p:spPr>
          <a:xfrm>
            <a:off x="9525" y="1120117"/>
            <a:ext cx="4572000" cy="3711785"/>
          </a:xfrm>
          <a:prstGeom prst="rect">
            <a:avLst/>
          </a:prstGeom>
          <a:noFill/>
        </p:spPr>
        <p:txBody>
          <a:bodyPr wrap="square" rtlCol="0">
            <a:spAutoFit/>
          </a:bodyPr>
          <a:lstStyle/>
          <a:p>
            <a:pPr marL="457200" indent="-457200" algn="l">
              <a:spcBef>
                <a:spcPct val="20000"/>
              </a:spcBef>
              <a:buFont typeface="Arial" panose="020B0604020202020204" pitchFamily="34" charset="0"/>
              <a:buChar char="•"/>
            </a:pPr>
            <a:r>
              <a:rPr lang="en-US" sz="2800" dirty="0">
                <a:latin typeface="Calibri" panose="020F0502020204030204" pitchFamily="34" charset="0"/>
              </a:rPr>
              <a:t>If it’s close to meeting the spec., re-sample and re-test.  This is a common practice.</a:t>
            </a:r>
          </a:p>
          <a:p>
            <a:pPr algn="l">
              <a:spcBef>
                <a:spcPct val="20000"/>
              </a:spcBef>
            </a:pPr>
            <a:endParaRPr lang="en-US" sz="2800" dirty="0">
              <a:latin typeface="Calibri" panose="020F0502020204030204" pitchFamily="34" charset="0"/>
            </a:endParaRPr>
          </a:p>
          <a:p>
            <a:pPr marL="457200" indent="-457200" algn="l">
              <a:spcBef>
                <a:spcPct val="20000"/>
              </a:spcBef>
              <a:buFont typeface="Arial" panose="020B0604020202020204" pitchFamily="34" charset="0"/>
              <a:buChar char="•"/>
            </a:pPr>
            <a:r>
              <a:rPr lang="en-US" sz="2800" dirty="0">
                <a:latin typeface="Calibri" panose="020F0502020204030204" pitchFamily="34" charset="0"/>
              </a:rPr>
              <a:t>If it fails a second time, a new pile will have to be made</a:t>
            </a:r>
          </a:p>
        </p:txBody>
      </p:sp>
      <p:sp>
        <p:nvSpPr>
          <p:cNvPr id="12" name="TextBox 11">
            <a:extLst>
              <a:ext uri="{FF2B5EF4-FFF2-40B4-BE49-F238E27FC236}">
                <a16:creationId xmlns:a16="http://schemas.microsoft.com/office/drawing/2014/main" id="{B25C233A-E794-4768-BC3A-B8C386F0C16C}"/>
              </a:ext>
            </a:extLst>
          </p:cNvPr>
          <p:cNvSpPr txBox="1"/>
          <p:nvPr/>
        </p:nvSpPr>
        <p:spPr>
          <a:xfrm>
            <a:off x="8295469" y="3677503"/>
            <a:ext cx="511552" cy="307777"/>
          </a:xfrm>
          <a:prstGeom prst="rect">
            <a:avLst/>
          </a:prstGeom>
          <a:solidFill>
            <a:schemeClr val="bg1"/>
          </a:solidFill>
          <a:ln>
            <a:noFill/>
          </a:ln>
        </p:spPr>
        <p:txBody>
          <a:bodyPr wrap="square" rtlCol="0">
            <a:spAutoFit/>
          </a:bodyPr>
          <a:lstStyle/>
          <a:p>
            <a:pPr marL="225425" indent="-225425" algn="l">
              <a:spcBef>
                <a:spcPct val="20000"/>
              </a:spcBef>
            </a:pPr>
            <a:r>
              <a:rPr lang="en-US" sz="1400" dirty="0">
                <a:latin typeface="Calibri" panose="020F0502020204030204" pitchFamily="34" charset="0"/>
              </a:rPr>
              <a:t>50.2</a:t>
            </a:r>
          </a:p>
        </p:txBody>
      </p:sp>
      <p:sp>
        <p:nvSpPr>
          <p:cNvPr id="14" name="TextBox 13">
            <a:extLst>
              <a:ext uri="{FF2B5EF4-FFF2-40B4-BE49-F238E27FC236}">
                <a16:creationId xmlns:a16="http://schemas.microsoft.com/office/drawing/2014/main" id="{B901F04C-66B7-4141-A6F4-B37BF5F82E7E}"/>
              </a:ext>
            </a:extLst>
          </p:cNvPr>
          <p:cNvSpPr txBox="1"/>
          <p:nvPr/>
        </p:nvSpPr>
        <p:spPr>
          <a:xfrm>
            <a:off x="8287849" y="3997237"/>
            <a:ext cx="511552" cy="307777"/>
          </a:xfrm>
          <a:prstGeom prst="rect">
            <a:avLst/>
          </a:prstGeom>
          <a:solidFill>
            <a:schemeClr val="bg1"/>
          </a:solidFill>
          <a:ln>
            <a:noFill/>
          </a:ln>
        </p:spPr>
        <p:txBody>
          <a:bodyPr wrap="square" rtlCol="0">
            <a:spAutoFit/>
          </a:bodyPr>
          <a:lstStyle/>
          <a:p>
            <a:pPr marL="225425" indent="-225425" algn="l">
              <a:spcBef>
                <a:spcPct val="20000"/>
              </a:spcBef>
            </a:pPr>
            <a:r>
              <a:rPr lang="en-US" sz="1400" dirty="0">
                <a:latin typeface="Calibri" panose="020F0502020204030204" pitchFamily="34" charset="0"/>
              </a:rPr>
              <a:t>39.8</a:t>
            </a:r>
          </a:p>
        </p:txBody>
      </p:sp>
      <p:sp>
        <p:nvSpPr>
          <p:cNvPr id="15" name="TextBox 14">
            <a:extLst>
              <a:ext uri="{FF2B5EF4-FFF2-40B4-BE49-F238E27FC236}">
                <a16:creationId xmlns:a16="http://schemas.microsoft.com/office/drawing/2014/main" id="{D4D5870C-1EED-4B90-8B1B-1684173D1506}"/>
              </a:ext>
            </a:extLst>
          </p:cNvPr>
          <p:cNvSpPr txBox="1"/>
          <p:nvPr/>
        </p:nvSpPr>
        <p:spPr>
          <a:xfrm>
            <a:off x="8264462" y="5114397"/>
            <a:ext cx="511552" cy="307777"/>
          </a:xfrm>
          <a:prstGeom prst="rect">
            <a:avLst/>
          </a:prstGeom>
          <a:solidFill>
            <a:schemeClr val="bg1"/>
          </a:solidFill>
          <a:ln>
            <a:noFill/>
          </a:ln>
        </p:spPr>
        <p:txBody>
          <a:bodyPr wrap="square" rtlCol="0">
            <a:spAutoFit/>
          </a:bodyPr>
          <a:lstStyle/>
          <a:p>
            <a:pPr marL="225425" indent="-225425" algn="l">
              <a:spcBef>
                <a:spcPct val="20000"/>
              </a:spcBef>
            </a:pPr>
            <a:r>
              <a:rPr lang="en-US" sz="1400" dirty="0">
                <a:latin typeface="Calibri" panose="020F0502020204030204" pitchFamily="34" charset="0"/>
              </a:rPr>
              <a:t>13.3</a:t>
            </a:r>
          </a:p>
        </p:txBody>
      </p:sp>
      <p:sp>
        <p:nvSpPr>
          <p:cNvPr id="2" name="Oval 1">
            <a:extLst>
              <a:ext uri="{FF2B5EF4-FFF2-40B4-BE49-F238E27FC236}">
                <a16:creationId xmlns:a16="http://schemas.microsoft.com/office/drawing/2014/main" id="{1510B97B-ED7A-40BE-8730-D9C4A084CACC}"/>
              </a:ext>
            </a:extLst>
          </p:cNvPr>
          <p:cNvSpPr/>
          <p:nvPr/>
        </p:nvSpPr>
        <p:spPr bwMode="auto">
          <a:xfrm>
            <a:off x="8060655" y="4278867"/>
            <a:ext cx="837900" cy="307777"/>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dirty="0">
              <a:ln>
                <a:noFill/>
              </a:ln>
              <a:solidFill>
                <a:schemeClr val="tx1"/>
              </a:solidFill>
              <a:effectLst/>
              <a:latin typeface="Calibri" panose="020F0502020204030204" pitchFamily="34" charset="0"/>
            </a:endParaRPr>
          </a:p>
        </p:txBody>
      </p:sp>
      <p:sp>
        <p:nvSpPr>
          <p:cNvPr id="16" name="TextBox 15">
            <a:extLst>
              <a:ext uri="{FF2B5EF4-FFF2-40B4-BE49-F238E27FC236}">
                <a16:creationId xmlns:a16="http://schemas.microsoft.com/office/drawing/2014/main" id="{1CD92943-66C7-41B1-B804-DCADD79B9064}"/>
              </a:ext>
            </a:extLst>
          </p:cNvPr>
          <p:cNvSpPr txBox="1"/>
          <p:nvPr/>
        </p:nvSpPr>
        <p:spPr>
          <a:xfrm>
            <a:off x="7823003" y="4653602"/>
            <a:ext cx="1320997" cy="338554"/>
          </a:xfrm>
          <a:prstGeom prst="rect">
            <a:avLst/>
          </a:prstGeom>
          <a:solidFill>
            <a:schemeClr val="bg1"/>
          </a:solidFill>
          <a:ln>
            <a:noFill/>
          </a:ln>
        </p:spPr>
        <p:txBody>
          <a:bodyPr wrap="square" rtlCol="0">
            <a:spAutoFit/>
          </a:bodyPr>
          <a:lstStyle/>
          <a:p>
            <a:pPr marL="225425" indent="-225425" algn="l">
              <a:spcBef>
                <a:spcPct val="20000"/>
              </a:spcBef>
            </a:pPr>
            <a:r>
              <a:rPr lang="en-US" sz="1600" i="1" dirty="0">
                <a:solidFill>
                  <a:srgbClr val="FF0000"/>
                </a:solidFill>
                <a:latin typeface="Calibri" panose="020F0502020204030204" pitchFamily="34" charset="0"/>
              </a:rPr>
              <a:t>Spec: 15-30</a:t>
            </a:r>
          </a:p>
        </p:txBody>
      </p:sp>
      <p:sp>
        <p:nvSpPr>
          <p:cNvPr id="7" name="Rectangle 6">
            <a:extLst>
              <a:ext uri="{FF2B5EF4-FFF2-40B4-BE49-F238E27FC236}">
                <a16:creationId xmlns:a16="http://schemas.microsoft.com/office/drawing/2014/main" id="{AB17759E-80B9-4E5A-89F1-2F1F94F307A4}"/>
              </a:ext>
            </a:extLst>
          </p:cNvPr>
          <p:cNvSpPr/>
          <p:nvPr/>
        </p:nvSpPr>
        <p:spPr bwMode="auto">
          <a:xfrm>
            <a:off x="4819049" y="5618744"/>
            <a:ext cx="4241927" cy="1203138"/>
          </a:xfrm>
          <a:prstGeom prst="rect">
            <a:avLst/>
          </a:prstGeom>
          <a:solidFill>
            <a:srgbClr val="FFFFCC"/>
          </a:solid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a:ln>
                  <a:noFill/>
                </a:ln>
                <a:solidFill>
                  <a:srgbClr val="FF0000"/>
                </a:solidFill>
                <a:effectLst/>
                <a:latin typeface="Calibri" panose="020F0502020204030204" pitchFamily="34" charset="0"/>
              </a:rPr>
              <a:t>Gradation tested on every pile</a:t>
            </a:r>
          </a:p>
        </p:txBody>
      </p:sp>
    </p:spTree>
    <p:extLst>
      <p:ext uri="{BB962C8B-B14F-4D97-AF65-F5344CB8AC3E}">
        <p14:creationId xmlns:p14="http://schemas.microsoft.com/office/powerpoint/2010/main" val="40922545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7"/>
          <p:cNvSpPr>
            <a:spLocks noChangeArrowheads="1"/>
          </p:cNvSpPr>
          <p:nvPr/>
        </p:nvSpPr>
        <p:spPr bwMode="auto">
          <a:xfrm>
            <a:off x="19050" y="547461"/>
            <a:ext cx="10837636" cy="990600"/>
          </a:xfrm>
          <a:prstGeom prst="rect">
            <a:avLst/>
          </a:prstGeom>
          <a:noFill/>
          <a:ln w="9525">
            <a:noFill/>
            <a:miter lim="800000"/>
            <a:headEnd/>
            <a:tailEnd/>
          </a:ln>
        </p:spPr>
        <p:txBody>
          <a:bodyPr/>
          <a:lstStyle/>
          <a:p>
            <a:pPr marL="225425" indent="-225425" algn="l">
              <a:spcBef>
                <a:spcPct val="20000"/>
              </a:spcBef>
            </a:pPr>
            <a:r>
              <a:rPr lang="en-US" sz="4000" dirty="0">
                <a:latin typeface="Calibri" panose="020F0502020204030204" pitchFamily="34" charset="0"/>
              </a:rPr>
              <a:t>What happens if a sample fails Plasticity?</a:t>
            </a:r>
            <a:endParaRPr lang="en-US" sz="2800" dirty="0">
              <a:latin typeface="Calibri" panose="020F0502020204030204" pitchFamily="34" charset="0"/>
            </a:endParaRPr>
          </a:p>
        </p:txBody>
      </p:sp>
      <p:sp>
        <p:nvSpPr>
          <p:cNvPr id="13" name="Rectangle 12"/>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83974"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83975" name="Text Box 6"/>
          <p:cNvSpPr txBox="1">
            <a:spLocks noChangeArrowheads="1"/>
          </p:cNvSpPr>
          <p:nvPr/>
        </p:nvSpPr>
        <p:spPr bwMode="auto">
          <a:xfrm>
            <a:off x="4552950" y="-55563"/>
            <a:ext cx="4591050" cy="430213"/>
          </a:xfrm>
          <a:prstGeom prst="rect">
            <a:avLst/>
          </a:prstGeom>
          <a:noFill/>
          <a:ln w="9525">
            <a:noFill/>
            <a:miter lim="800000"/>
            <a:headEnd/>
            <a:tailEnd/>
          </a:ln>
        </p:spPr>
        <p:txBody>
          <a:bodyPr anchor="ctr">
            <a:spAutoFit/>
          </a:bodyPr>
          <a:lstStyle/>
          <a:p>
            <a:pPr>
              <a:tabLst>
                <a:tab pos="4860925" algn="l"/>
              </a:tabLst>
            </a:pPr>
            <a:r>
              <a:rPr lang="en-US" sz="2200" dirty="0">
                <a:latin typeface="Calibri" panose="020F0502020204030204" pitchFamily="34" charset="0"/>
              </a:rPr>
              <a:t>Sampling &amp; Testing</a:t>
            </a:r>
          </a:p>
        </p:txBody>
      </p:sp>
      <p:sp>
        <p:nvSpPr>
          <p:cNvPr id="2" name="TextBox 1">
            <a:extLst>
              <a:ext uri="{FF2B5EF4-FFF2-40B4-BE49-F238E27FC236}">
                <a16:creationId xmlns:a16="http://schemas.microsoft.com/office/drawing/2014/main" id="{2C4D9E8B-B950-414F-80BE-5B971C858DA3}"/>
              </a:ext>
            </a:extLst>
          </p:cNvPr>
          <p:cNvSpPr txBox="1"/>
          <p:nvPr/>
        </p:nvSpPr>
        <p:spPr>
          <a:xfrm>
            <a:off x="138320" y="1245705"/>
            <a:ext cx="9005680" cy="2222147"/>
          </a:xfrm>
          <a:prstGeom prst="rect">
            <a:avLst/>
          </a:prstGeom>
          <a:noFill/>
        </p:spPr>
        <p:txBody>
          <a:bodyPr wrap="square" rtlCol="0">
            <a:spAutoFit/>
          </a:bodyPr>
          <a:lstStyle/>
          <a:p>
            <a:pPr marL="457200" indent="-457200" algn="l">
              <a:spcBef>
                <a:spcPct val="20000"/>
              </a:spcBef>
              <a:buFont typeface="Arial" panose="020B0604020202020204" pitchFamily="34" charset="0"/>
              <a:buChar char="•"/>
            </a:pPr>
            <a:r>
              <a:rPr lang="en-US" sz="3200" dirty="0">
                <a:latin typeface="Calibri" panose="020F0502020204030204" pitchFamily="34" charset="0"/>
              </a:rPr>
              <a:t>A new pile needs to be made after discussion of production methods</a:t>
            </a:r>
          </a:p>
          <a:p>
            <a:pPr marL="457200" indent="-457200" algn="l">
              <a:spcBef>
                <a:spcPct val="20000"/>
              </a:spcBef>
              <a:buFont typeface="Arial" panose="020B0604020202020204" pitchFamily="34" charset="0"/>
              <a:buChar char="•"/>
            </a:pPr>
            <a:r>
              <a:rPr lang="en-US" sz="3200" dirty="0">
                <a:latin typeface="Calibri" panose="020F0502020204030204" pitchFamily="34" charset="0"/>
              </a:rPr>
              <a:t>Some quarries may never meet this spec.</a:t>
            </a:r>
          </a:p>
          <a:p>
            <a:endParaRPr lang="en-US" dirty="0">
              <a:latin typeface="Calibri" panose="020F0502020204030204" pitchFamily="34" charset="0"/>
            </a:endParaRPr>
          </a:p>
        </p:txBody>
      </p:sp>
      <p:pic>
        <p:nvPicPr>
          <p:cNvPr id="8" name="Picture 7" descr="Table&#10;&#10;Description automatically generated">
            <a:extLst>
              <a:ext uri="{FF2B5EF4-FFF2-40B4-BE49-F238E27FC236}">
                <a16:creationId xmlns:a16="http://schemas.microsoft.com/office/drawing/2014/main" id="{7EAA1070-99EC-40A7-9D5D-1984F12C7A8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61571" y="3429000"/>
            <a:ext cx="6858957" cy="2667372"/>
          </a:xfrm>
          <a:prstGeom prst="rect">
            <a:avLst/>
          </a:prstGeom>
        </p:spPr>
      </p:pic>
      <p:sp>
        <p:nvSpPr>
          <p:cNvPr id="3" name="TextBox 2">
            <a:extLst>
              <a:ext uri="{FF2B5EF4-FFF2-40B4-BE49-F238E27FC236}">
                <a16:creationId xmlns:a16="http://schemas.microsoft.com/office/drawing/2014/main" id="{A4063528-ADA2-4D32-A34F-66CC32F9A962}"/>
              </a:ext>
            </a:extLst>
          </p:cNvPr>
          <p:cNvSpPr txBox="1"/>
          <p:nvPr/>
        </p:nvSpPr>
        <p:spPr>
          <a:xfrm>
            <a:off x="990600" y="6147544"/>
            <a:ext cx="7124700" cy="461665"/>
          </a:xfrm>
          <a:prstGeom prst="rect">
            <a:avLst/>
          </a:prstGeom>
          <a:noFill/>
        </p:spPr>
        <p:txBody>
          <a:bodyPr wrap="square" rtlCol="0">
            <a:spAutoFit/>
          </a:bodyPr>
          <a:lstStyle/>
          <a:p>
            <a:r>
              <a:rPr lang="en-US" sz="2400" dirty="0">
                <a:solidFill>
                  <a:srgbClr val="FF0000"/>
                </a:solidFill>
                <a:latin typeface="Calibri" panose="020F0502020204030204" pitchFamily="34" charset="0"/>
              </a:rPr>
              <a:t>Maximum allowable PI is 4 </a:t>
            </a:r>
            <a:r>
              <a:rPr lang="en-US" sz="1800" i="1" dirty="0">
                <a:solidFill>
                  <a:srgbClr val="FF0000"/>
                </a:solidFill>
                <a:latin typeface="Calibri" panose="020F0502020204030204" pitchFamily="34" charset="0"/>
              </a:rPr>
              <a:t>(or 2 if fines are 15-17%)</a:t>
            </a:r>
            <a:endParaRPr lang="en-US" sz="2400" i="1" dirty="0">
              <a:solidFill>
                <a:srgbClr val="FF0000"/>
              </a:solidFill>
              <a:latin typeface="Calibri" panose="020F0502020204030204" pitchFamily="34" charset="0"/>
            </a:endParaRPr>
          </a:p>
        </p:txBody>
      </p:sp>
      <p:sp>
        <p:nvSpPr>
          <p:cNvPr id="4" name="Oval 3">
            <a:extLst>
              <a:ext uri="{FF2B5EF4-FFF2-40B4-BE49-F238E27FC236}">
                <a16:creationId xmlns:a16="http://schemas.microsoft.com/office/drawing/2014/main" id="{5B831D4B-0959-4155-ADAA-D338D57CABB5}"/>
              </a:ext>
            </a:extLst>
          </p:cNvPr>
          <p:cNvSpPr/>
          <p:nvPr/>
        </p:nvSpPr>
        <p:spPr bwMode="auto">
          <a:xfrm>
            <a:off x="4959350" y="5330648"/>
            <a:ext cx="546100" cy="510234"/>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dirty="0">
              <a:ln>
                <a:noFill/>
              </a:ln>
              <a:solidFill>
                <a:schemeClr val="tx1"/>
              </a:solidFill>
              <a:effectLst/>
              <a:latin typeface="Calibri" panose="020F0502020204030204" pitchFamily="34" charset="0"/>
            </a:endParaRPr>
          </a:p>
        </p:txBody>
      </p:sp>
      <p:sp>
        <p:nvSpPr>
          <p:cNvPr id="10" name="Rectangle 9">
            <a:extLst>
              <a:ext uri="{FF2B5EF4-FFF2-40B4-BE49-F238E27FC236}">
                <a16:creationId xmlns:a16="http://schemas.microsoft.com/office/drawing/2014/main" id="{AB0D6003-9FEC-4BD9-A10F-53D75F9E5906}"/>
              </a:ext>
            </a:extLst>
          </p:cNvPr>
          <p:cNvSpPr/>
          <p:nvPr/>
        </p:nvSpPr>
        <p:spPr bwMode="auto">
          <a:xfrm>
            <a:off x="-25802" y="4460958"/>
            <a:ext cx="2982351" cy="1203138"/>
          </a:xfrm>
          <a:prstGeom prst="rect">
            <a:avLst/>
          </a:prstGeom>
          <a:solidFill>
            <a:srgbClr val="FFFFCC"/>
          </a:solid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a:ln>
                  <a:noFill/>
                </a:ln>
                <a:solidFill>
                  <a:srgbClr val="FF0000"/>
                </a:solidFill>
                <a:effectLst/>
                <a:latin typeface="Calibri" panose="020F0502020204030204" pitchFamily="34" charset="0"/>
              </a:rPr>
              <a:t>Plasticity run on every pile</a:t>
            </a:r>
          </a:p>
        </p:txBody>
      </p:sp>
    </p:spTree>
    <p:extLst>
      <p:ext uri="{BB962C8B-B14F-4D97-AF65-F5344CB8AC3E}">
        <p14:creationId xmlns:p14="http://schemas.microsoft.com/office/powerpoint/2010/main" val="29050296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7"/>
          <p:cNvSpPr>
            <a:spLocks noChangeArrowheads="1"/>
          </p:cNvSpPr>
          <p:nvPr/>
        </p:nvSpPr>
        <p:spPr bwMode="auto">
          <a:xfrm>
            <a:off x="19050" y="547461"/>
            <a:ext cx="9124950" cy="990600"/>
          </a:xfrm>
          <a:prstGeom prst="rect">
            <a:avLst/>
          </a:prstGeom>
          <a:noFill/>
          <a:ln w="9525">
            <a:noFill/>
            <a:miter lim="800000"/>
            <a:headEnd/>
            <a:tailEnd/>
          </a:ln>
        </p:spPr>
        <p:txBody>
          <a:bodyPr/>
          <a:lstStyle/>
          <a:p>
            <a:pPr marL="225425" indent="-225425" algn="l">
              <a:spcBef>
                <a:spcPct val="20000"/>
              </a:spcBef>
            </a:pPr>
            <a:r>
              <a:rPr lang="en-US" sz="3800" dirty="0">
                <a:latin typeface="Calibri" panose="020F0502020204030204" pitchFamily="34" charset="0"/>
              </a:rPr>
              <a:t>What happens if a sample fails LA Abrasion and/or Soundness?</a:t>
            </a:r>
          </a:p>
        </p:txBody>
      </p:sp>
      <p:sp>
        <p:nvSpPr>
          <p:cNvPr id="13" name="Rectangle 12"/>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83974"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83975" name="Text Box 6"/>
          <p:cNvSpPr txBox="1">
            <a:spLocks noChangeArrowheads="1"/>
          </p:cNvSpPr>
          <p:nvPr/>
        </p:nvSpPr>
        <p:spPr bwMode="auto">
          <a:xfrm>
            <a:off x="4552950" y="-55563"/>
            <a:ext cx="4591050" cy="430213"/>
          </a:xfrm>
          <a:prstGeom prst="rect">
            <a:avLst/>
          </a:prstGeom>
          <a:noFill/>
          <a:ln w="9525">
            <a:noFill/>
            <a:miter lim="800000"/>
            <a:headEnd/>
            <a:tailEnd/>
          </a:ln>
        </p:spPr>
        <p:txBody>
          <a:bodyPr anchor="ctr">
            <a:spAutoFit/>
          </a:bodyPr>
          <a:lstStyle/>
          <a:p>
            <a:pPr>
              <a:tabLst>
                <a:tab pos="4860925" algn="l"/>
              </a:tabLst>
            </a:pPr>
            <a:r>
              <a:rPr lang="en-US" sz="2200" dirty="0">
                <a:latin typeface="Calibri" panose="020F0502020204030204" pitchFamily="34" charset="0"/>
              </a:rPr>
              <a:t>Sampling &amp; Testing</a:t>
            </a:r>
          </a:p>
        </p:txBody>
      </p:sp>
      <p:sp>
        <p:nvSpPr>
          <p:cNvPr id="2" name="TextBox 1">
            <a:extLst>
              <a:ext uri="{FF2B5EF4-FFF2-40B4-BE49-F238E27FC236}">
                <a16:creationId xmlns:a16="http://schemas.microsoft.com/office/drawing/2014/main" id="{CC5AA052-2973-4C82-B407-D6FD780B8D02}"/>
              </a:ext>
            </a:extLst>
          </p:cNvPr>
          <p:cNvSpPr txBox="1"/>
          <p:nvPr/>
        </p:nvSpPr>
        <p:spPr>
          <a:xfrm>
            <a:off x="239367" y="1774499"/>
            <a:ext cx="8627166" cy="1902059"/>
          </a:xfrm>
          <a:prstGeom prst="rect">
            <a:avLst/>
          </a:prstGeom>
          <a:noFill/>
        </p:spPr>
        <p:txBody>
          <a:bodyPr wrap="square" rtlCol="0">
            <a:spAutoFit/>
          </a:bodyPr>
          <a:lstStyle/>
          <a:p>
            <a:pPr marL="457200" indent="-457200" algn="l">
              <a:spcBef>
                <a:spcPct val="20000"/>
              </a:spcBef>
              <a:buFont typeface="Arial" panose="020B0604020202020204" pitchFamily="34" charset="0"/>
              <a:buChar char="•"/>
            </a:pPr>
            <a:r>
              <a:rPr lang="en-US" sz="2800" dirty="0">
                <a:latin typeface="Calibri" panose="020F0502020204030204" pitchFamily="34" charset="0"/>
              </a:rPr>
              <a:t>Find a new supplier.  This property is a quality of the rock formation.</a:t>
            </a:r>
          </a:p>
          <a:p>
            <a:pPr marL="457200" indent="-457200" algn="l">
              <a:spcBef>
                <a:spcPct val="20000"/>
              </a:spcBef>
              <a:buFont typeface="Arial" panose="020B0604020202020204" pitchFamily="34" charset="0"/>
              <a:buChar char="•"/>
            </a:pPr>
            <a:r>
              <a:rPr lang="en-US" sz="2800" dirty="0">
                <a:latin typeface="Calibri" panose="020F0502020204030204" pitchFamily="34" charset="0"/>
              </a:rPr>
              <a:t>Its possible a new seam of rock at the quarry may perform better.  Let quarry test it first.</a:t>
            </a:r>
          </a:p>
        </p:txBody>
      </p:sp>
      <p:pic>
        <p:nvPicPr>
          <p:cNvPr id="7" name="Picture 6" descr="Table&#10;&#10;Description automatically generated">
            <a:extLst>
              <a:ext uri="{FF2B5EF4-FFF2-40B4-BE49-F238E27FC236}">
                <a16:creationId xmlns:a16="http://schemas.microsoft.com/office/drawing/2014/main" id="{1E0A2162-61FE-4803-84CF-48CDC43653BE}"/>
              </a:ext>
            </a:extLst>
          </p:cNvPr>
          <p:cNvPicPr>
            <a:picLocks noChangeAspect="1"/>
          </p:cNvPicPr>
          <p:nvPr/>
        </p:nvPicPr>
        <p:blipFill>
          <a:blip r:embed="rId3" cstate="email">
            <a:extLst>
              <a:ext uri="{28A0092B-C50C-407E-A947-70E740481C1C}">
                <a14:useLocalDpi xmlns:a14="http://schemas.microsoft.com/office/drawing/2010/main"/>
              </a:ext>
            </a:extLst>
          </a:blip>
          <a:srcRect l="7649" r="7408"/>
          <a:stretch/>
        </p:blipFill>
        <p:spPr>
          <a:xfrm>
            <a:off x="4552950" y="4129398"/>
            <a:ext cx="4528498" cy="2579370"/>
          </a:xfrm>
          <a:prstGeom prst="rect">
            <a:avLst/>
          </a:prstGeom>
        </p:spPr>
      </p:pic>
      <p:sp>
        <p:nvSpPr>
          <p:cNvPr id="9" name="TextBox 8">
            <a:extLst>
              <a:ext uri="{FF2B5EF4-FFF2-40B4-BE49-F238E27FC236}">
                <a16:creationId xmlns:a16="http://schemas.microsoft.com/office/drawing/2014/main" id="{1EF1E8FD-9CBA-44F9-96D1-9E54817D8CEC}"/>
              </a:ext>
            </a:extLst>
          </p:cNvPr>
          <p:cNvSpPr txBox="1"/>
          <p:nvPr/>
        </p:nvSpPr>
        <p:spPr>
          <a:xfrm>
            <a:off x="4002405" y="3753639"/>
            <a:ext cx="5629587" cy="400110"/>
          </a:xfrm>
          <a:prstGeom prst="rect">
            <a:avLst/>
          </a:prstGeom>
          <a:noFill/>
        </p:spPr>
        <p:txBody>
          <a:bodyPr wrap="square">
            <a:spAutoFit/>
          </a:bodyPr>
          <a:lstStyle/>
          <a:p>
            <a:r>
              <a:rPr lang="en-US" sz="2000" dirty="0">
                <a:solidFill>
                  <a:srgbClr val="FF0000"/>
                </a:solidFill>
                <a:latin typeface="Calibri" panose="020F0502020204030204" pitchFamily="34" charset="0"/>
              </a:rPr>
              <a:t>Max. allowable abrasion loss is 45%</a:t>
            </a:r>
          </a:p>
        </p:txBody>
      </p:sp>
      <p:pic>
        <p:nvPicPr>
          <p:cNvPr id="3" name="Picture 2" descr="A picture containing text, screenshot, receipt&#10;&#10;Description automatically generated">
            <a:extLst>
              <a:ext uri="{FF2B5EF4-FFF2-40B4-BE49-F238E27FC236}">
                <a16:creationId xmlns:a16="http://schemas.microsoft.com/office/drawing/2014/main" id="{D5E69CA4-B588-F5E2-5009-1E4A84DE732F}"/>
              </a:ext>
            </a:extLst>
          </p:cNvPr>
          <p:cNvPicPr>
            <a:picLocks noChangeAspect="1"/>
          </p:cNvPicPr>
          <p:nvPr/>
        </p:nvPicPr>
        <p:blipFill>
          <a:blip r:embed="rId4" cstate="email">
            <a:extLst>
              <a:ext uri="{28A0092B-C50C-407E-A947-70E740481C1C}">
                <a14:useLocalDpi xmlns:a14="http://schemas.microsoft.com/office/drawing/2010/main"/>
              </a:ext>
            </a:extLst>
          </a:blip>
          <a:srcRect l="6066" r="6066"/>
          <a:stretch/>
        </p:blipFill>
        <p:spPr>
          <a:xfrm>
            <a:off x="19050" y="4165600"/>
            <a:ext cx="4293649" cy="2516879"/>
          </a:xfrm>
          <a:prstGeom prst="rect">
            <a:avLst/>
          </a:prstGeom>
        </p:spPr>
      </p:pic>
      <p:sp>
        <p:nvSpPr>
          <p:cNvPr id="4" name="TextBox 3">
            <a:extLst>
              <a:ext uri="{FF2B5EF4-FFF2-40B4-BE49-F238E27FC236}">
                <a16:creationId xmlns:a16="http://schemas.microsoft.com/office/drawing/2014/main" id="{C7B8C701-8687-2B64-679C-138092FF0A53}"/>
              </a:ext>
            </a:extLst>
          </p:cNvPr>
          <p:cNvSpPr txBox="1"/>
          <p:nvPr/>
        </p:nvSpPr>
        <p:spPr>
          <a:xfrm>
            <a:off x="-177046" y="3793326"/>
            <a:ext cx="4945141" cy="400110"/>
          </a:xfrm>
          <a:prstGeom prst="rect">
            <a:avLst/>
          </a:prstGeom>
          <a:noFill/>
        </p:spPr>
        <p:txBody>
          <a:bodyPr wrap="square">
            <a:spAutoFit/>
          </a:bodyPr>
          <a:lstStyle/>
          <a:p>
            <a:r>
              <a:rPr lang="en-US" sz="2000" dirty="0">
                <a:solidFill>
                  <a:srgbClr val="FF0000"/>
                </a:solidFill>
                <a:latin typeface="Calibri" panose="020F0502020204030204" pitchFamily="34" charset="0"/>
              </a:rPr>
              <a:t>Max. allowable soundness loss is 20%</a:t>
            </a:r>
          </a:p>
        </p:txBody>
      </p:sp>
      <p:sp>
        <p:nvSpPr>
          <p:cNvPr id="5" name="Oval 4">
            <a:extLst>
              <a:ext uri="{FF2B5EF4-FFF2-40B4-BE49-F238E27FC236}">
                <a16:creationId xmlns:a16="http://schemas.microsoft.com/office/drawing/2014/main" id="{84AAD4D0-3FE7-26CD-94CD-2500963660ED}"/>
              </a:ext>
            </a:extLst>
          </p:cNvPr>
          <p:cNvSpPr/>
          <p:nvPr/>
        </p:nvSpPr>
        <p:spPr bwMode="auto">
          <a:xfrm>
            <a:off x="3673063" y="6183496"/>
            <a:ext cx="444280" cy="437377"/>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dirty="0">
              <a:ln>
                <a:noFill/>
              </a:ln>
              <a:solidFill>
                <a:schemeClr val="tx1"/>
              </a:solidFill>
              <a:effectLst/>
              <a:latin typeface="Calibri" panose="020F0502020204030204" pitchFamily="34" charset="0"/>
            </a:endParaRPr>
          </a:p>
        </p:txBody>
      </p:sp>
      <p:sp>
        <p:nvSpPr>
          <p:cNvPr id="8" name="Oval 7">
            <a:extLst>
              <a:ext uri="{FF2B5EF4-FFF2-40B4-BE49-F238E27FC236}">
                <a16:creationId xmlns:a16="http://schemas.microsoft.com/office/drawing/2014/main" id="{C684B007-8EAB-6A4D-9791-0B9962C9544E}"/>
              </a:ext>
            </a:extLst>
          </p:cNvPr>
          <p:cNvSpPr/>
          <p:nvPr/>
        </p:nvSpPr>
        <p:spPr bwMode="auto">
          <a:xfrm>
            <a:off x="8388510" y="5876330"/>
            <a:ext cx="444280" cy="437377"/>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dirty="0">
              <a:ln>
                <a:noFill/>
              </a:ln>
              <a:solidFill>
                <a:schemeClr val="tx1"/>
              </a:solidFill>
              <a:effectLst/>
              <a:latin typeface="Calibri" panose="020F0502020204030204" pitchFamily="34" charset="0"/>
            </a:endParaRPr>
          </a:p>
        </p:txBody>
      </p:sp>
    </p:spTree>
    <p:extLst>
      <p:ext uri="{BB962C8B-B14F-4D97-AF65-F5344CB8AC3E}">
        <p14:creationId xmlns:p14="http://schemas.microsoft.com/office/powerpoint/2010/main" val="21050357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7"/>
          <p:cNvSpPr>
            <a:spLocks noChangeArrowheads="1"/>
          </p:cNvSpPr>
          <p:nvPr/>
        </p:nvSpPr>
        <p:spPr bwMode="auto">
          <a:xfrm>
            <a:off x="450572" y="3074504"/>
            <a:ext cx="8464827" cy="3472070"/>
          </a:xfrm>
          <a:prstGeom prst="rect">
            <a:avLst/>
          </a:prstGeom>
          <a:noFill/>
          <a:ln w="9525">
            <a:noFill/>
            <a:miter lim="800000"/>
            <a:headEnd/>
            <a:tailEnd/>
          </a:ln>
        </p:spPr>
        <p:txBody>
          <a:bodyPr/>
          <a:lstStyle/>
          <a:p>
            <a:pPr marL="225425" indent="-225425" algn="l">
              <a:spcBef>
                <a:spcPct val="20000"/>
              </a:spcBef>
            </a:pPr>
            <a:endParaRPr lang="en-US" sz="4400" dirty="0">
              <a:latin typeface="Calibri" panose="020F0502020204030204" pitchFamily="34" charset="0"/>
            </a:endParaRPr>
          </a:p>
        </p:txBody>
      </p:sp>
      <p:sp>
        <p:nvSpPr>
          <p:cNvPr id="13" name="Rectangle 12"/>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83974"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83975" name="Text Box 6"/>
          <p:cNvSpPr txBox="1">
            <a:spLocks noChangeArrowheads="1"/>
          </p:cNvSpPr>
          <p:nvPr/>
        </p:nvSpPr>
        <p:spPr bwMode="auto">
          <a:xfrm>
            <a:off x="4552950" y="-55563"/>
            <a:ext cx="4591050" cy="430213"/>
          </a:xfrm>
          <a:prstGeom prst="rect">
            <a:avLst/>
          </a:prstGeom>
          <a:noFill/>
          <a:ln w="9525">
            <a:noFill/>
            <a:miter lim="800000"/>
            <a:headEnd/>
            <a:tailEnd/>
          </a:ln>
        </p:spPr>
        <p:txBody>
          <a:bodyPr anchor="ctr">
            <a:spAutoFit/>
          </a:bodyPr>
          <a:lstStyle/>
          <a:p>
            <a:pPr>
              <a:tabLst>
                <a:tab pos="4860925" algn="l"/>
              </a:tabLst>
            </a:pPr>
            <a:r>
              <a:rPr lang="en-US" sz="2200" dirty="0">
                <a:latin typeface="Calibri" panose="020F0502020204030204" pitchFamily="34" charset="0"/>
              </a:rPr>
              <a:t>DSA Clearinghouse</a:t>
            </a:r>
          </a:p>
        </p:txBody>
      </p:sp>
      <p:pic>
        <p:nvPicPr>
          <p:cNvPr id="3" name="Picture 2" descr="A picture containing icon&#10;&#10;Description automatically generated">
            <a:extLst>
              <a:ext uri="{FF2B5EF4-FFF2-40B4-BE49-F238E27FC236}">
                <a16:creationId xmlns:a16="http://schemas.microsoft.com/office/drawing/2014/main" id="{C553BCC2-D15A-43CE-8159-7C39A8EE5C9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208212" y="390695"/>
            <a:ext cx="3935788" cy="1035877"/>
          </a:xfrm>
          <a:prstGeom prst="rect">
            <a:avLst/>
          </a:prstGeom>
        </p:spPr>
      </p:pic>
      <p:sp>
        <p:nvSpPr>
          <p:cNvPr id="4" name="TextBox 3">
            <a:extLst>
              <a:ext uri="{FF2B5EF4-FFF2-40B4-BE49-F238E27FC236}">
                <a16:creationId xmlns:a16="http://schemas.microsoft.com/office/drawing/2014/main" id="{474F0D45-7C63-4673-A3F5-49E2E7C82405}"/>
              </a:ext>
            </a:extLst>
          </p:cNvPr>
          <p:cNvSpPr txBox="1"/>
          <p:nvPr/>
        </p:nvSpPr>
        <p:spPr>
          <a:xfrm>
            <a:off x="124293" y="1611008"/>
            <a:ext cx="8662895" cy="4660378"/>
          </a:xfrm>
          <a:prstGeom prst="rect">
            <a:avLst/>
          </a:prstGeom>
          <a:noFill/>
        </p:spPr>
        <p:txBody>
          <a:bodyPr wrap="square" rtlCol="0">
            <a:spAutoFit/>
          </a:bodyPr>
          <a:lstStyle/>
          <a:p>
            <a:pPr marL="0" marR="0" algn="just">
              <a:lnSpc>
                <a:spcPct val="115000"/>
              </a:lnSpc>
              <a:spcBef>
                <a:spcPts val="0"/>
              </a:spcBef>
              <a:spcAft>
                <a:spcPts val="0"/>
              </a:spcAft>
            </a:pPr>
            <a:r>
              <a:rPr lang="en-US" b="1"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PURPOSE</a:t>
            </a:r>
            <a:endParaRPr lang="en-US"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gn="l">
              <a:lnSpc>
                <a:spcPct val="115000"/>
              </a:lnSpc>
              <a:spcBef>
                <a:spcPts val="0"/>
              </a:spcBef>
              <a:spcAft>
                <a:spcPts val="0"/>
              </a:spcAft>
              <a:buFont typeface="Times New Roman" panose="02020603050405020304" pitchFamily="18" charset="0"/>
              <a:buChar char="•"/>
              <a:tabLst>
                <a:tab pos="457200" algn="l"/>
              </a:tabLst>
            </a:pPr>
            <a:r>
              <a:rPr lang="en-US" sz="32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Provide a central point of contact between conservation districts and DSA suppliers.</a:t>
            </a:r>
            <a:endParaRPr lang="en-US" sz="3200" b="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gn="l">
              <a:lnSpc>
                <a:spcPct val="115000"/>
              </a:lnSpc>
              <a:spcBef>
                <a:spcPts val="0"/>
              </a:spcBef>
              <a:spcAft>
                <a:spcPts val="0"/>
              </a:spcAft>
              <a:buFont typeface="Times New Roman" panose="02020603050405020304" pitchFamily="18" charset="0"/>
              <a:buChar char="•"/>
              <a:tabLst>
                <a:tab pos="457200" algn="l"/>
              </a:tabLst>
            </a:pPr>
            <a:r>
              <a:rPr lang="en-US" sz="32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Provide DSA testing services when needed.</a:t>
            </a:r>
            <a:endParaRPr lang="en-US" sz="3200" b="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gn="l">
              <a:lnSpc>
                <a:spcPct val="115000"/>
              </a:lnSpc>
              <a:spcBef>
                <a:spcPts val="0"/>
              </a:spcBef>
              <a:spcAft>
                <a:spcPts val="0"/>
              </a:spcAft>
              <a:buFont typeface="Times New Roman" panose="02020603050405020304" pitchFamily="18" charset="0"/>
              <a:buChar char="•"/>
              <a:tabLst>
                <a:tab pos="457200" algn="l"/>
              </a:tabLst>
            </a:pPr>
            <a:r>
              <a:rPr lang="en-US" sz="32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Provide DSA education to conservation districts.</a:t>
            </a:r>
            <a:endParaRPr lang="en-US" sz="3200" b="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gn="l">
              <a:lnSpc>
                <a:spcPct val="115000"/>
              </a:lnSpc>
              <a:spcBef>
                <a:spcPts val="0"/>
              </a:spcBef>
              <a:spcAft>
                <a:spcPts val="0"/>
              </a:spcAft>
              <a:buFont typeface="Times New Roman" panose="02020603050405020304" pitchFamily="18" charset="0"/>
              <a:buChar char="•"/>
              <a:tabLst>
                <a:tab pos="457200" algn="l"/>
              </a:tabLst>
            </a:pPr>
            <a:r>
              <a:rPr lang="en-US" sz="32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Provide a central repository of DSA testing and placement data for the state to serve as a reference and avoid duplication of testing.</a:t>
            </a:r>
            <a:endParaRPr lang="en-US" sz="3200" b="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id="{41F0CA8B-FBBE-4A40-93BB-A0683B0C0A73}"/>
              </a:ext>
            </a:extLst>
          </p:cNvPr>
          <p:cNvSpPr>
            <a:spLocks noChangeArrowheads="1"/>
          </p:cNvSpPr>
          <p:nvPr/>
        </p:nvSpPr>
        <p:spPr bwMode="auto">
          <a:xfrm>
            <a:off x="110985" y="419927"/>
            <a:ext cx="9144000" cy="990600"/>
          </a:xfrm>
          <a:prstGeom prst="rect">
            <a:avLst/>
          </a:prstGeom>
          <a:noFill/>
          <a:ln w="9525">
            <a:noFill/>
            <a:miter lim="800000"/>
            <a:headEnd/>
            <a:tailEnd/>
          </a:ln>
        </p:spPr>
        <p:txBody>
          <a:bodyPr/>
          <a:lstStyle/>
          <a:p>
            <a:pPr marL="225425" indent="-225425" algn="l">
              <a:spcBef>
                <a:spcPct val="20000"/>
              </a:spcBef>
            </a:pPr>
            <a:r>
              <a:rPr lang="en-US" sz="4400" dirty="0">
                <a:latin typeface="Calibri" panose="020F0502020204030204" pitchFamily="34" charset="0"/>
              </a:rPr>
              <a:t>DSA Clearinghouse</a:t>
            </a:r>
          </a:p>
        </p:txBody>
      </p:sp>
    </p:spTree>
    <p:extLst>
      <p:ext uri="{BB962C8B-B14F-4D97-AF65-F5344CB8AC3E}">
        <p14:creationId xmlns:p14="http://schemas.microsoft.com/office/powerpoint/2010/main" val="42511593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7"/>
          <p:cNvSpPr>
            <a:spLocks noChangeArrowheads="1"/>
          </p:cNvSpPr>
          <p:nvPr/>
        </p:nvSpPr>
        <p:spPr bwMode="auto">
          <a:xfrm>
            <a:off x="19050" y="442913"/>
            <a:ext cx="9144000" cy="990600"/>
          </a:xfrm>
          <a:prstGeom prst="rect">
            <a:avLst/>
          </a:prstGeom>
          <a:noFill/>
          <a:ln w="9525">
            <a:noFill/>
            <a:miter lim="800000"/>
            <a:headEnd/>
            <a:tailEnd/>
          </a:ln>
        </p:spPr>
        <p:txBody>
          <a:bodyPr/>
          <a:lstStyle/>
          <a:p>
            <a:pPr marL="225425" indent="-225425" algn="l">
              <a:spcBef>
                <a:spcPct val="20000"/>
              </a:spcBef>
            </a:pPr>
            <a:r>
              <a:rPr lang="en-US" sz="4400" dirty="0">
                <a:latin typeface="Calibri" panose="020F0502020204030204" pitchFamily="34" charset="0"/>
                <a:cs typeface="Calibri" panose="020F0502020204030204" pitchFamily="34" charset="0"/>
              </a:rPr>
              <a:t>DSA Clearinghouse</a:t>
            </a:r>
          </a:p>
          <a:p>
            <a:pPr marL="225425" indent="-225425" algn="l">
              <a:spcBef>
                <a:spcPct val="20000"/>
              </a:spcBef>
            </a:pPr>
            <a:r>
              <a:rPr lang="en-US" sz="2800" b="1"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POTENTIAL SERVICES PROVIDED</a:t>
            </a:r>
            <a:endParaRPr lang="en-US" sz="28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gn="just">
              <a:lnSpc>
                <a:spcPct val="115000"/>
              </a:lnSpc>
              <a:spcBef>
                <a:spcPts val="0"/>
              </a:spcBef>
              <a:spcAft>
                <a:spcPts val="0"/>
              </a:spcAft>
              <a:buFont typeface="Times New Roman" panose="02020603050405020304" pitchFamily="18" charset="0"/>
              <a:buChar char="•"/>
              <a:tabLst>
                <a:tab pos="457200" algn="l"/>
              </a:tabLst>
            </a:pPr>
            <a:r>
              <a:rPr lang="en-US" sz="24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Working with quarries and CD to ensure they understand the DSA requirements.</a:t>
            </a:r>
          </a:p>
          <a:p>
            <a:pPr marR="0" lvl="0" algn="just">
              <a:lnSpc>
                <a:spcPct val="115000"/>
              </a:lnSpc>
              <a:spcBef>
                <a:spcPts val="0"/>
              </a:spcBef>
              <a:spcAft>
                <a:spcPts val="0"/>
              </a:spcAft>
              <a:tabLst>
                <a:tab pos="457200" algn="l"/>
              </a:tabLst>
            </a:pPr>
            <a:endParaRPr lang="en-US" sz="10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gn="just">
              <a:lnSpc>
                <a:spcPct val="115000"/>
              </a:lnSpc>
              <a:spcBef>
                <a:spcPts val="0"/>
              </a:spcBef>
              <a:spcAft>
                <a:spcPts val="0"/>
              </a:spcAft>
              <a:buFont typeface="Times New Roman" panose="02020603050405020304" pitchFamily="18" charset="0"/>
              <a:buChar char="•"/>
              <a:tabLst>
                <a:tab pos="457200" algn="l"/>
              </a:tabLst>
            </a:pPr>
            <a:r>
              <a:rPr lang="en-US" sz="24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Collecting samples for testing to ensure DSA meets all material requirements before delivery and </a:t>
            </a:r>
            <a:r>
              <a:rPr lang="en-US" sz="2400" kern="1200" dirty="0">
                <a:effectLst/>
                <a:latin typeface="Calibri" panose="020F0502020204030204" pitchFamily="34" charset="0"/>
                <a:ea typeface="Calibri" panose="020F0502020204030204" pitchFamily="34" charset="0"/>
                <a:cs typeface="Calibri" panose="020F0502020204030204" pitchFamily="34" charset="0"/>
              </a:rPr>
              <a:t>placement.</a:t>
            </a:r>
          </a:p>
          <a:p>
            <a:pPr marR="0" lvl="0" algn="just">
              <a:lnSpc>
                <a:spcPct val="115000"/>
              </a:lnSpc>
              <a:spcBef>
                <a:spcPts val="0"/>
              </a:spcBef>
              <a:spcAft>
                <a:spcPts val="0"/>
              </a:spcAft>
              <a:tabLst>
                <a:tab pos="457200" algn="l"/>
              </a:tabLst>
            </a:pPr>
            <a:endParaRPr lang="en-US" sz="10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gn="just">
              <a:lnSpc>
                <a:spcPct val="115000"/>
              </a:lnSpc>
              <a:spcBef>
                <a:spcPts val="0"/>
              </a:spcBef>
              <a:spcAft>
                <a:spcPts val="0"/>
              </a:spcAft>
              <a:buFont typeface="Times New Roman" panose="02020603050405020304" pitchFamily="18" charset="0"/>
              <a:buChar char="•"/>
              <a:tabLst>
                <a:tab pos="457200" algn="l"/>
              </a:tabLst>
            </a:pPr>
            <a:r>
              <a:rPr lang="en-US" sz="24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Providing contractor education on DSA.</a:t>
            </a:r>
          </a:p>
          <a:p>
            <a:pPr marR="0" lvl="0" algn="just">
              <a:lnSpc>
                <a:spcPct val="115000"/>
              </a:lnSpc>
              <a:spcBef>
                <a:spcPts val="0"/>
              </a:spcBef>
              <a:spcAft>
                <a:spcPts val="0"/>
              </a:spcAft>
              <a:tabLst>
                <a:tab pos="457200" algn="l"/>
              </a:tabLst>
            </a:pPr>
            <a:endParaRPr lang="en-US" sz="10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gn="just">
              <a:lnSpc>
                <a:spcPct val="115000"/>
              </a:lnSpc>
              <a:spcBef>
                <a:spcPts val="0"/>
              </a:spcBef>
              <a:spcAft>
                <a:spcPts val="0"/>
              </a:spcAft>
              <a:buFont typeface="Times New Roman" panose="02020603050405020304" pitchFamily="18" charset="0"/>
              <a:buChar char="•"/>
              <a:tabLst>
                <a:tab pos="457200" algn="l"/>
              </a:tabLst>
            </a:pPr>
            <a:r>
              <a:rPr lang="en-US" sz="24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Providing</a:t>
            </a:r>
            <a:r>
              <a:rPr lang="en-US" sz="2400" dirty="0">
                <a:effectLst/>
                <a:latin typeface="Calibri" panose="020F0502020204030204" pitchFamily="34" charset="0"/>
                <a:ea typeface="Calibri" panose="020F0502020204030204" pitchFamily="34" charset="0"/>
                <a:cs typeface="Calibri" panose="020F0502020204030204" pitchFamily="34" charset="0"/>
              </a:rPr>
              <a:t> </a:t>
            </a:r>
            <a:r>
              <a:rPr lang="en-US" sz="24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on-site assistance </a:t>
            </a:r>
            <a:r>
              <a:rPr lang="en-US" sz="2400" dirty="0">
                <a:effectLst/>
                <a:latin typeface="Calibri" panose="020F0502020204030204" pitchFamily="34" charset="0"/>
                <a:ea typeface="Calibri" panose="020F0502020204030204" pitchFamily="34" charset="0"/>
                <a:cs typeface="Calibri" panose="020F0502020204030204" pitchFamily="34" charset="0"/>
              </a:rPr>
              <a:t>during DSA placement.</a:t>
            </a:r>
          </a:p>
          <a:p>
            <a:pPr marR="0" lvl="0" algn="just">
              <a:lnSpc>
                <a:spcPct val="115000"/>
              </a:lnSpc>
              <a:spcBef>
                <a:spcPts val="0"/>
              </a:spcBef>
              <a:spcAft>
                <a:spcPts val="0"/>
              </a:spcAft>
              <a:tabLst>
                <a:tab pos="457200" algn="l"/>
              </a:tabLst>
            </a:pPr>
            <a:endParaRPr lang="en-US" sz="10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gn="just">
              <a:lnSpc>
                <a:spcPct val="115000"/>
              </a:lnSpc>
              <a:spcBef>
                <a:spcPts val="0"/>
              </a:spcBef>
              <a:spcAft>
                <a:spcPts val="0"/>
              </a:spcAft>
              <a:buFont typeface="Times New Roman" panose="02020603050405020304" pitchFamily="18" charset="0"/>
              <a:buChar char="•"/>
              <a:tabLst>
                <a:tab pos="457200" algn="l"/>
              </a:tabLst>
            </a:pPr>
            <a:r>
              <a:rPr lang="en-US" sz="2400" dirty="0">
                <a:effectLst/>
                <a:latin typeface="Calibri" panose="020F0502020204030204" pitchFamily="34" charset="0"/>
                <a:ea typeface="Calibri" panose="020F0502020204030204" pitchFamily="34" charset="0"/>
                <a:cs typeface="Calibri" panose="020F0502020204030204" pitchFamily="34" charset="0"/>
              </a:rPr>
              <a:t>Education of District staff on DSA sampling, testing, and placement.</a:t>
            </a:r>
          </a:p>
          <a:p>
            <a:pPr marR="0" lvl="0" algn="just">
              <a:lnSpc>
                <a:spcPct val="115000"/>
              </a:lnSpc>
              <a:spcBef>
                <a:spcPts val="0"/>
              </a:spcBef>
              <a:spcAft>
                <a:spcPts val="0"/>
              </a:spcAft>
              <a:tabLst>
                <a:tab pos="457200" algn="l"/>
              </a:tabLst>
            </a:pPr>
            <a:endParaRPr lang="en-US" sz="10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gn="just">
              <a:lnSpc>
                <a:spcPct val="115000"/>
              </a:lnSpc>
              <a:spcBef>
                <a:spcPts val="0"/>
              </a:spcBef>
              <a:spcAft>
                <a:spcPts val="0"/>
              </a:spcAft>
              <a:buFont typeface="Times New Roman" panose="02020603050405020304" pitchFamily="18" charset="0"/>
              <a:buChar char="•"/>
              <a:tabLst>
                <a:tab pos="457200" algn="l"/>
              </a:tabLst>
            </a:pPr>
            <a:r>
              <a:rPr lang="en-US" sz="2400" dirty="0">
                <a:effectLst/>
                <a:latin typeface="Calibri" panose="020F0502020204030204" pitchFamily="34" charset="0"/>
                <a:ea typeface="Calibri" panose="020F0502020204030204" pitchFamily="34" charset="0"/>
                <a:cs typeface="Calibri" panose="020F0502020204030204" pitchFamily="34" charset="0"/>
              </a:rPr>
              <a:t>Troubleshooting.</a:t>
            </a:r>
          </a:p>
          <a:p>
            <a:pPr marR="0" lvl="0" algn="just">
              <a:lnSpc>
                <a:spcPct val="115000"/>
              </a:lnSpc>
              <a:spcBef>
                <a:spcPts val="0"/>
              </a:spcBef>
              <a:spcAft>
                <a:spcPts val="0"/>
              </a:spcAft>
              <a:tabLst>
                <a:tab pos="457200" algn="l"/>
              </a:tabLst>
            </a:pPr>
            <a:endParaRPr lang="en-US" sz="10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gn="just">
              <a:lnSpc>
                <a:spcPct val="115000"/>
              </a:lnSpc>
              <a:spcBef>
                <a:spcPts val="0"/>
              </a:spcBef>
              <a:spcAft>
                <a:spcPts val="0"/>
              </a:spcAft>
              <a:buFont typeface="Times New Roman" panose="02020603050405020304" pitchFamily="18" charset="0"/>
              <a:buChar char="•"/>
              <a:tabLst>
                <a:tab pos="457200" algn="l"/>
              </a:tabLst>
            </a:pPr>
            <a:r>
              <a:rPr lang="en-US" sz="2400" dirty="0">
                <a:effectLst/>
                <a:latin typeface="Calibri" panose="020F0502020204030204" pitchFamily="34" charset="0"/>
                <a:ea typeface="Calibri" panose="020F0502020204030204" pitchFamily="34" charset="0"/>
                <a:cs typeface="Calibri" panose="020F0502020204030204" pitchFamily="34" charset="0"/>
              </a:rPr>
              <a:t>Identifying potential DSA suppliers </a:t>
            </a:r>
            <a:r>
              <a:rPr lang="en-US" sz="24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your area</a:t>
            </a:r>
            <a:endParaRPr lang="en-US" sz="2400" dirty="0">
              <a:latin typeface="Calibri" panose="020F0502020204030204" pitchFamily="34" charset="0"/>
              <a:cs typeface="Calibri" panose="020F0502020204030204" pitchFamily="34" charset="0"/>
            </a:endParaRPr>
          </a:p>
        </p:txBody>
      </p:sp>
      <p:sp>
        <p:nvSpPr>
          <p:cNvPr id="13" name="Rectangle 12"/>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83974"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83975" name="Text Box 6"/>
          <p:cNvSpPr txBox="1">
            <a:spLocks noChangeArrowheads="1"/>
          </p:cNvSpPr>
          <p:nvPr/>
        </p:nvSpPr>
        <p:spPr bwMode="auto">
          <a:xfrm>
            <a:off x="4552950" y="-55563"/>
            <a:ext cx="4591050" cy="430213"/>
          </a:xfrm>
          <a:prstGeom prst="rect">
            <a:avLst/>
          </a:prstGeom>
          <a:noFill/>
          <a:ln w="9525">
            <a:noFill/>
            <a:miter lim="800000"/>
            <a:headEnd/>
            <a:tailEnd/>
          </a:ln>
        </p:spPr>
        <p:txBody>
          <a:bodyPr anchor="ctr">
            <a:spAutoFit/>
          </a:bodyPr>
          <a:lstStyle/>
          <a:p>
            <a:pPr>
              <a:tabLst>
                <a:tab pos="4860925" algn="l"/>
              </a:tabLst>
            </a:pPr>
            <a:r>
              <a:rPr lang="en-US" sz="2200" dirty="0">
                <a:latin typeface="Calibri" panose="020F0502020204030204" pitchFamily="34" charset="0"/>
              </a:rPr>
              <a:t>DSA Clearinghouse</a:t>
            </a:r>
          </a:p>
        </p:txBody>
      </p:sp>
    </p:spTree>
    <p:extLst>
      <p:ext uri="{BB962C8B-B14F-4D97-AF65-F5344CB8AC3E}">
        <p14:creationId xmlns:p14="http://schemas.microsoft.com/office/powerpoint/2010/main" val="42840062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7"/>
          <p:cNvSpPr>
            <a:spLocks noChangeArrowheads="1"/>
          </p:cNvSpPr>
          <p:nvPr/>
        </p:nvSpPr>
        <p:spPr bwMode="auto">
          <a:xfrm>
            <a:off x="450572" y="3074504"/>
            <a:ext cx="8464827" cy="3472070"/>
          </a:xfrm>
          <a:prstGeom prst="rect">
            <a:avLst/>
          </a:prstGeom>
          <a:noFill/>
          <a:ln w="9525">
            <a:noFill/>
            <a:miter lim="800000"/>
            <a:headEnd/>
            <a:tailEnd/>
          </a:ln>
        </p:spPr>
        <p:txBody>
          <a:bodyPr/>
          <a:lstStyle/>
          <a:p>
            <a:pPr marL="225425" indent="-225425" algn="l">
              <a:spcBef>
                <a:spcPct val="20000"/>
              </a:spcBef>
            </a:pPr>
            <a:endParaRPr lang="en-US" sz="4400" dirty="0">
              <a:latin typeface="Calibri" panose="020F0502020204030204" pitchFamily="34" charset="0"/>
            </a:endParaRPr>
          </a:p>
        </p:txBody>
      </p:sp>
      <p:sp>
        <p:nvSpPr>
          <p:cNvPr id="13" name="Rectangle 12"/>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83974"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83975" name="Text Box 6"/>
          <p:cNvSpPr txBox="1">
            <a:spLocks noChangeArrowheads="1"/>
          </p:cNvSpPr>
          <p:nvPr/>
        </p:nvSpPr>
        <p:spPr bwMode="auto">
          <a:xfrm>
            <a:off x="4552950" y="-55563"/>
            <a:ext cx="4591050" cy="430213"/>
          </a:xfrm>
          <a:prstGeom prst="rect">
            <a:avLst/>
          </a:prstGeom>
          <a:noFill/>
          <a:ln w="9525">
            <a:noFill/>
            <a:miter lim="800000"/>
            <a:headEnd/>
            <a:tailEnd/>
          </a:ln>
        </p:spPr>
        <p:txBody>
          <a:bodyPr anchor="ctr">
            <a:spAutoFit/>
          </a:bodyPr>
          <a:lstStyle/>
          <a:p>
            <a:pPr>
              <a:tabLst>
                <a:tab pos="4860925" algn="l"/>
              </a:tabLst>
            </a:pPr>
            <a:r>
              <a:rPr lang="en-US" sz="2200" dirty="0">
                <a:latin typeface="Calibri" panose="020F0502020204030204" pitchFamily="34" charset="0"/>
              </a:rPr>
              <a:t>DSA Clearinghouse</a:t>
            </a:r>
          </a:p>
        </p:txBody>
      </p:sp>
      <p:pic>
        <p:nvPicPr>
          <p:cNvPr id="3" name="Picture 2" descr="A picture containing icon&#10;&#10;Description automatically generated">
            <a:extLst>
              <a:ext uri="{FF2B5EF4-FFF2-40B4-BE49-F238E27FC236}">
                <a16:creationId xmlns:a16="http://schemas.microsoft.com/office/drawing/2014/main" id="{C553BCC2-D15A-43CE-8159-7C39A8EE5C9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208212" y="347663"/>
            <a:ext cx="3935788" cy="1035877"/>
          </a:xfrm>
          <a:prstGeom prst="rect">
            <a:avLst/>
          </a:prstGeom>
        </p:spPr>
      </p:pic>
      <p:sp>
        <p:nvSpPr>
          <p:cNvPr id="4" name="TextBox 3">
            <a:extLst>
              <a:ext uri="{FF2B5EF4-FFF2-40B4-BE49-F238E27FC236}">
                <a16:creationId xmlns:a16="http://schemas.microsoft.com/office/drawing/2014/main" id="{474F0D45-7C63-4673-A3F5-49E2E7C82405}"/>
              </a:ext>
            </a:extLst>
          </p:cNvPr>
          <p:cNvSpPr txBox="1"/>
          <p:nvPr/>
        </p:nvSpPr>
        <p:spPr>
          <a:xfrm>
            <a:off x="110985" y="991737"/>
            <a:ext cx="8662895" cy="5195397"/>
          </a:xfrm>
          <a:prstGeom prst="rect">
            <a:avLst/>
          </a:prstGeom>
          <a:noFill/>
        </p:spPr>
        <p:txBody>
          <a:bodyPr wrap="square" rtlCol="0">
            <a:spAutoFit/>
          </a:bodyPr>
          <a:lstStyle/>
          <a:p>
            <a:pPr marL="0" marR="0" algn="just">
              <a:lnSpc>
                <a:spcPct val="115000"/>
              </a:lnSpc>
              <a:spcBef>
                <a:spcPts val="0"/>
              </a:spcBef>
              <a:spcAft>
                <a:spcPts val="0"/>
              </a:spcAft>
            </a:pPr>
            <a:r>
              <a:rPr lang="en-US" b="1"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DISTRICT RESPONSIBILITY</a:t>
            </a:r>
          </a:p>
          <a:p>
            <a:pPr marL="457200" marR="0" indent="-457200" algn="l">
              <a:lnSpc>
                <a:spcPct val="115000"/>
              </a:lnSpc>
              <a:spcBef>
                <a:spcPts val="0"/>
              </a:spcBef>
              <a:spcAft>
                <a:spcPts val="0"/>
              </a:spcAft>
              <a:buFont typeface="Arial" panose="020B0604020202020204" pitchFamily="34" charset="0"/>
              <a:buChar char="•"/>
            </a:pPr>
            <a:r>
              <a:rPr lang="en-US" sz="2800" b="1" dirty="0">
                <a:effectLst/>
                <a:latin typeface="Calibri" panose="020F0502020204030204" pitchFamily="34" charset="0"/>
                <a:ea typeface="Calibri" panose="020F0502020204030204" pitchFamily="34" charset="0"/>
                <a:cs typeface="Calibri" panose="020F0502020204030204" pitchFamily="34" charset="0"/>
              </a:rPr>
              <a:t>Contact the Center when a potential DSA supplier is chosen, </a:t>
            </a:r>
            <a:r>
              <a:rPr lang="en-US" sz="2800" b="1" u="sng" dirty="0">
                <a:effectLst/>
                <a:latin typeface="Calibri" panose="020F0502020204030204" pitchFamily="34" charset="0"/>
                <a:ea typeface="Calibri" panose="020F0502020204030204" pitchFamily="34" charset="0"/>
                <a:cs typeface="Calibri" panose="020F0502020204030204" pitchFamily="34" charset="0"/>
              </a:rPr>
              <a:t>at least 30 </a:t>
            </a:r>
            <a:r>
              <a:rPr lang="en-US" sz="2800" b="1" dirty="0">
                <a:effectLst/>
                <a:latin typeface="Calibri" panose="020F0502020204030204" pitchFamily="34" charset="0"/>
                <a:ea typeface="Calibri" panose="020F0502020204030204" pitchFamily="34" charset="0"/>
                <a:cs typeface="Calibri" panose="020F0502020204030204" pitchFamily="34" charset="0"/>
              </a:rPr>
              <a:t>days before </a:t>
            </a:r>
            <a:r>
              <a:rPr lang="en-US" sz="2800" dirty="0">
                <a:latin typeface="Calibri" panose="020F0502020204030204" pitchFamily="34" charset="0"/>
                <a:ea typeface="Calibri" panose="020F0502020204030204" pitchFamily="34" charset="0"/>
                <a:cs typeface="Calibri" panose="020F0502020204030204" pitchFamily="34" charset="0"/>
              </a:rPr>
              <a:t>desired placement date</a:t>
            </a:r>
            <a:r>
              <a:rPr lang="en-US" sz="2800" b="1" dirty="0">
                <a:effectLst/>
                <a:latin typeface="Calibri" panose="020F0502020204030204" pitchFamily="34" charset="0"/>
                <a:ea typeface="Calibri" panose="020F0502020204030204" pitchFamily="34" charset="0"/>
                <a:cs typeface="Calibri" panose="020F0502020204030204" pitchFamily="34" charset="0"/>
              </a:rPr>
              <a:t>.</a:t>
            </a:r>
          </a:p>
          <a:p>
            <a:pPr marL="457200" marR="0" indent="-457200" algn="l">
              <a:lnSpc>
                <a:spcPct val="115000"/>
              </a:lnSpc>
              <a:spcBef>
                <a:spcPts val="0"/>
              </a:spcBef>
              <a:spcAft>
                <a:spcPts val="0"/>
              </a:spcAft>
              <a:buFont typeface="Arial" panose="020B0604020202020204" pitchFamily="34" charset="0"/>
              <a:buChar char="•"/>
            </a:pPr>
            <a:endParaRPr lang="en-US" sz="1400" b="1" dirty="0">
              <a:effectLst/>
              <a:latin typeface="Calibri" panose="020F0502020204030204" pitchFamily="34" charset="0"/>
              <a:ea typeface="Calibri" panose="020F0502020204030204" pitchFamily="34" charset="0"/>
              <a:cs typeface="Calibri" panose="020F0502020204030204" pitchFamily="34" charset="0"/>
            </a:endParaRPr>
          </a:p>
          <a:p>
            <a:pPr marL="457200" marR="0" indent="-457200" algn="l">
              <a:lnSpc>
                <a:spcPct val="115000"/>
              </a:lnSpc>
              <a:spcBef>
                <a:spcPts val="0"/>
              </a:spcBef>
              <a:spcAft>
                <a:spcPts val="0"/>
              </a:spcAft>
              <a:buFont typeface="Arial" panose="020B0604020202020204" pitchFamily="34" charset="0"/>
              <a:buChar char="•"/>
            </a:pPr>
            <a:r>
              <a:rPr lang="en-US" sz="2800" b="1" dirty="0">
                <a:effectLst/>
                <a:latin typeface="Calibri" panose="020F0502020204030204" pitchFamily="34" charset="0"/>
                <a:ea typeface="Calibri" panose="020F0502020204030204" pitchFamily="34" charset="0"/>
                <a:cs typeface="Calibri" panose="020F0502020204030204" pitchFamily="34" charset="0"/>
              </a:rPr>
              <a:t>Notification to be made with the DSA Purchase Notification Form</a:t>
            </a:r>
            <a:r>
              <a:rPr lang="en-US" sz="2800" dirty="0">
                <a:latin typeface="Calibri" panose="020F0502020204030204" pitchFamily="34" charset="0"/>
                <a:ea typeface="Calibri" panose="020F0502020204030204" pitchFamily="34" charset="0"/>
                <a:cs typeface="Calibri" panose="020F0502020204030204" pitchFamily="34" charset="0"/>
              </a:rPr>
              <a:t>.</a:t>
            </a:r>
            <a:r>
              <a:rPr lang="en-US" sz="2800" b="1" dirty="0">
                <a:effectLst/>
                <a:latin typeface="Calibri" panose="020F0502020204030204" pitchFamily="34" charset="0"/>
                <a:ea typeface="Calibri" panose="020F0502020204030204" pitchFamily="34" charset="0"/>
                <a:cs typeface="Calibri" panose="020F0502020204030204" pitchFamily="34" charset="0"/>
              </a:rPr>
              <a:t> </a:t>
            </a:r>
          </a:p>
          <a:p>
            <a:pPr marL="457200" marR="0" indent="-457200" algn="l">
              <a:lnSpc>
                <a:spcPct val="115000"/>
              </a:lnSpc>
              <a:spcBef>
                <a:spcPts val="0"/>
              </a:spcBef>
              <a:spcAft>
                <a:spcPts val="0"/>
              </a:spcAft>
              <a:buFont typeface="Arial" panose="020B0604020202020204" pitchFamily="34" charset="0"/>
              <a:buChar char="•"/>
            </a:pPr>
            <a:endParaRPr lang="en-US" sz="1600" b="1" dirty="0">
              <a:effectLst/>
              <a:latin typeface="Calibri" panose="020F0502020204030204" pitchFamily="34" charset="0"/>
              <a:ea typeface="Calibri" panose="020F0502020204030204" pitchFamily="34" charset="0"/>
              <a:cs typeface="Calibri" panose="020F0502020204030204" pitchFamily="34" charset="0"/>
            </a:endParaRPr>
          </a:p>
          <a:p>
            <a:pPr marL="457200" marR="0" indent="-457200" algn="l">
              <a:lnSpc>
                <a:spcPct val="115000"/>
              </a:lnSpc>
              <a:spcBef>
                <a:spcPts val="0"/>
              </a:spcBef>
              <a:spcAft>
                <a:spcPts val="0"/>
              </a:spcAft>
              <a:buFont typeface="Arial" panose="020B0604020202020204" pitchFamily="34" charset="0"/>
              <a:buChar char="•"/>
            </a:pPr>
            <a:r>
              <a:rPr lang="en-US" sz="2800" b="1" dirty="0">
                <a:effectLst/>
                <a:latin typeface="Calibri" panose="020F0502020204030204" pitchFamily="34" charset="0"/>
                <a:ea typeface="Calibri" panose="020F0502020204030204" pitchFamily="34" charset="0"/>
                <a:cs typeface="Calibri" panose="020F0502020204030204" pitchFamily="34" charset="0"/>
              </a:rPr>
              <a:t>If districts sample the DSA</a:t>
            </a:r>
            <a:r>
              <a:rPr lang="en-US" sz="2800" dirty="0">
                <a:latin typeface="Calibri" panose="020F0502020204030204" pitchFamily="34" charset="0"/>
                <a:ea typeface="Calibri" panose="020F0502020204030204" pitchFamily="34" charset="0"/>
                <a:cs typeface="Calibri" panose="020F0502020204030204" pitchFamily="34" charset="0"/>
              </a:rPr>
              <a:t>: </a:t>
            </a:r>
            <a:r>
              <a:rPr lang="en-US" sz="2800" b="1" dirty="0">
                <a:effectLst/>
                <a:latin typeface="Calibri" panose="020F0502020204030204" pitchFamily="34" charset="0"/>
                <a:ea typeface="Calibri" panose="020F0502020204030204" pitchFamily="34" charset="0"/>
                <a:cs typeface="Calibri" panose="020F0502020204030204" pitchFamily="34" charset="0"/>
              </a:rPr>
              <a:t>share testing results with the Center in order to provide a comprehensive database and </a:t>
            </a:r>
            <a:r>
              <a:rPr lang="en-US" sz="2800" u="sng" dirty="0">
                <a:effectLst/>
                <a:latin typeface="Calibri" panose="020F0502020204030204" pitchFamily="34" charset="0"/>
                <a:ea typeface="Calibri" panose="020F0502020204030204" pitchFamily="34" charset="0"/>
                <a:cs typeface="Calibri" panose="020F0502020204030204" pitchFamily="34" charset="0"/>
              </a:rPr>
              <a:t>avoid duplicate testing.</a:t>
            </a:r>
          </a:p>
        </p:txBody>
      </p:sp>
      <p:sp>
        <p:nvSpPr>
          <p:cNvPr id="8" name="Rectangle 7">
            <a:extLst>
              <a:ext uri="{FF2B5EF4-FFF2-40B4-BE49-F238E27FC236}">
                <a16:creationId xmlns:a16="http://schemas.microsoft.com/office/drawing/2014/main" id="{41F0CA8B-FBBE-4A40-93BB-A0683B0C0A73}"/>
              </a:ext>
            </a:extLst>
          </p:cNvPr>
          <p:cNvSpPr>
            <a:spLocks noChangeArrowheads="1"/>
          </p:cNvSpPr>
          <p:nvPr/>
        </p:nvSpPr>
        <p:spPr bwMode="auto">
          <a:xfrm>
            <a:off x="110985" y="419927"/>
            <a:ext cx="9144000" cy="990600"/>
          </a:xfrm>
          <a:prstGeom prst="rect">
            <a:avLst/>
          </a:prstGeom>
          <a:noFill/>
          <a:ln w="9525">
            <a:noFill/>
            <a:miter lim="800000"/>
            <a:headEnd/>
            <a:tailEnd/>
          </a:ln>
        </p:spPr>
        <p:txBody>
          <a:bodyPr/>
          <a:lstStyle/>
          <a:p>
            <a:pPr marL="225425" indent="-225425" algn="l">
              <a:spcBef>
                <a:spcPct val="20000"/>
              </a:spcBef>
            </a:pPr>
            <a:r>
              <a:rPr lang="en-US" sz="4400" dirty="0">
                <a:latin typeface="Calibri" panose="020F0502020204030204" pitchFamily="34" charset="0"/>
              </a:rPr>
              <a:t>DSA Clearinghouse</a:t>
            </a:r>
          </a:p>
        </p:txBody>
      </p:sp>
    </p:spTree>
    <p:extLst>
      <p:ext uri="{BB962C8B-B14F-4D97-AF65-F5344CB8AC3E}">
        <p14:creationId xmlns:p14="http://schemas.microsoft.com/office/powerpoint/2010/main" val="38068322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ar purchase form with text and images&#10;&#10;AI-generated content may be incorrect.">
            <a:extLst>
              <a:ext uri="{FF2B5EF4-FFF2-40B4-BE49-F238E27FC236}">
                <a16:creationId xmlns:a16="http://schemas.microsoft.com/office/drawing/2014/main" id="{6DDBB8D3-DFE3-1D62-6627-D3C395BACC6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2726" y="844521"/>
            <a:ext cx="8010234" cy="6013480"/>
          </a:xfrm>
          <a:prstGeom prst="rect">
            <a:avLst/>
          </a:prstGeom>
        </p:spPr>
      </p:pic>
      <p:sp>
        <p:nvSpPr>
          <p:cNvPr id="13" name="Rectangle 12"/>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83974"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83975" name="Text Box 6"/>
          <p:cNvSpPr txBox="1">
            <a:spLocks noChangeArrowheads="1"/>
          </p:cNvSpPr>
          <p:nvPr/>
        </p:nvSpPr>
        <p:spPr bwMode="auto">
          <a:xfrm>
            <a:off x="4552950" y="-55563"/>
            <a:ext cx="4591050" cy="430213"/>
          </a:xfrm>
          <a:prstGeom prst="rect">
            <a:avLst/>
          </a:prstGeom>
          <a:noFill/>
          <a:ln w="9525">
            <a:noFill/>
            <a:miter lim="800000"/>
            <a:headEnd/>
            <a:tailEnd/>
          </a:ln>
        </p:spPr>
        <p:txBody>
          <a:bodyPr anchor="ctr">
            <a:spAutoFit/>
          </a:bodyPr>
          <a:lstStyle/>
          <a:p>
            <a:pPr>
              <a:tabLst>
                <a:tab pos="4860925" algn="l"/>
              </a:tabLst>
            </a:pPr>
            <a:r>
              <a:rPr lang="en-US" sz="2200" dirty="0">
                <a:latin typeface="Calibri" panose="020F0502020204030204" pitchFamily="34" charset="0"/>
              </a:rPr>
              <a:t>DSA Clearinghouse</a:t>
            </a:r>
          </a:p>
        </p:txBody>
      </p:sp>
      <p:sp>
        <p:nvSpPr>
          <p:cNvPr id="7" name="Rectangle 7">
            <a:extLst>
              <a:ext uri="{FF2B5EF4-FFF2-40B4-BE49-F238E27FC236}">
                <a16:creationId xmlns:a16="http://schemas.microsoft.com/office/drawing/2014/main" id="{F47ADF1C-2641-4884-AEE7-6B29902F8E67}"/>
              </a:ext>
            </a:extLst>
          </p:cNvPr>
          <p:cNvSpPr>
            <a:spLocks noChangeArrowheads="1"/>
          </p:cNvSpPr>
          <p:nvPr/>
        </p:nvSpPr>
        <p:spPr bwMode="auto">
          <a:xfrm>
            <a:off x="0" y="191611"/>
            <a:ext cx="9144000" cy="990600"/>
          </a:xfrm>
          <a:prstGeom prst="rect">
            <a:avLst/>
          </a:prstGeom>
          <a:noFill/>
          <a:ln w="9525">
            <a:noFill/>
            <a:miter lim="800000"/>
            <a:headEnd/>
            <a:tailEnd/>
          </a:ln>
        </p:spPr>
        <p:txBody>
          <a:bodyPr/>
          <a:lstStyle/>
          <a:p>
            <a:pPr marL="225425" indent="-225425" algn="l">
              <a:spcBef>
                <a:spcPct val="20000"/>
              </a:spcBef>
            </a:pPr>
            <a:r>
              <a:rPr lang="en-US" sz="4400" dirty="0">
                <a:latin typeface="Calibri" panose="020F0502020204030204" pitchFamily="34" charset="0"/>
              </a:rPr>
              <a:t>DSA Notification: CD portion</a:t>
            </a:r>
          </a:p>
        </p:txBody>
      </p:sp>
    </p:spTree>
    <p:extLst>
      <p:ext uri="{BB962C8B-B14F-4D97-AF65-F5344CB8AC3E}">
        <p14:creationId xmlns:p14="http://schemas.microsoft.com/office/powerpoint/2010/main" val="25435392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B3E954-650A-9D4C-2E8A-F0486C7F6FA9}"/>
            </a:ext>
          </a:extLst>
        </p:cNvPr>
        <p:cNvGrpSpPr/>
        <p:nvPr/>
      </p:nvGrpSpPr>
      <p:grpSpPr>
        <a:xfrm>
          <a:off x="0" y="0"/>
          <a:ext cx="0" cy="0"/>
          <a:chOff x="0" y="0"/>
          <a:chExt cx="0" cy="0"/>
        </a:xfrm>
      </p:grpSpPr>
      <p:pic>
        <p:nvPicPr>
          <p:cNvPr id="4" name="Picture 3" descr="A car purchase form with text and images&#10;&#10;AI-generated content may be incorrect.">
            <a:extLst>
              <a:ext uri="{FF2B5EF4-FFF2-40B4-BE49-F238E27FC236}">
                <a16:creationId xmlns:a16="http://schemas.microsoft.com/office/drawing/2014/main" id="{D53B1C2D-05C0-2D97-1D92-110EC806872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2726" y="844521"/>
            <a:ext cx="8010234" cy="6013480"/>
          </a:xfrm>
          <a:prstGeom prst="rect">
            <a:avLst/>
          </a:prstGeom>
        </p:spPr>
      </p:pic>
      <p:sp>
        <p:nvSpPr>
          <p:cNvPr id="13" name="Rectangle 12">
            <a:extLst>
              <a:ext uri="{FF2B5EF4-FFF2-40B4-BE49-F238E27FC236}">
                <a16:creationId xmlns:a16="http://schemas.microsoft.com/office/drawing/2014/main" id="{8FC49D42-F632-4D6E-3F86-B152CE789958}"/>
              </a:ext>
            </a:extLst>
          </p:cNvPr>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83974" name="Text Box 6">
            <a:extLst>
              <a:ext uri="{FF2B5EF4-FFF2-40B4-BE49-F238E27FC236}">
                <a16:creationId xmlns:a16="http://schemas.microsoft.com/office/drawing/2014/main" id="{7680F276-C383-68F9-57CF-9035A9BA9846}"/>
              </a:ext>
            </a:extLst>
          </p:cNvPr>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83975" name="Text Box 6">
            <a:extLst>
              <a:ext uri="{FF2B5EF4-FFF2-40B4-BE49-F238E27FC236}">
                <a16:creationId xmlns:a16="http://schemas.microsoft.com/office/drawing/2014/main" id="{26DACAC8-6BE7-A19F-2202-0345343924B4}"/>
              </a:ext>
            </a:extLst>
          </p:cNvPr>
          <p:cNvSpPr txBox="1">
            <a:spLocks noChangeArrowheads="1"/>
          </p:cNvSpPr>
          <p:nvPr/>
        </p:nvSpPr>
        <p:spPr bwMode="auto">
          <a:xfrm>
            <a:off x="4552950" y="-55563"/>
            <a:ext cx="4591050" cy="430213"/>
          </a:xfrm>
          <a:prstGeom prst="rect">
            <a:avLst/>
          </a:prstGeom>
          <a:noFill/>
          <a:ln w="9525">
            <a:noFill/>
            <a:miter lim="800000"/>
            <a:headEnd/>
            <a:tailEnd/>
          </a:ln>
        </p:spPr>
        <p:txBody>
          <a:bodyPr anchor="ctr">
            <a:spAutoFit/>
          </a:bodyPr>
          <a:lstStyle/>
          <a:p>
            <a:pPr>
              <a:tabLst>
                <a:tab pos="4860925" algn="l"/>
              </a:tabLst>
            </a:pPr>
            <a:r>
              <a:rPr lang="en-US" sz="2200" dirty="0">
                <a:latin typeface="Calibri" panose="020F0502020204030204" pitchFamily="34" charset="0"/>
              </a:rPr>
              <a:t>DSA Clearinghouse</a:t>
            </a:r>
          </a:p>
        </p:txBody>
      </p:sp>
      <p:sp>
        <p:nvSpPr>
          <p:cNvPr id="7" name="Rectangle 7">
            <a:extLst>
              <a:ext uri="{FF2B5EF4-FFF2-40B4-BE49-F238E27FC236}">
                <a16:creationId xmlns:a16="http://schemas.microsoft.com/office/drawing/2014/main" id="{8E950AD7-E649-1BA4-0993-A896DB86967C}"/>
              </a:ext>
            </a:extLst>
          </p:cNvPr>
          <p:cNvSpPr>
            <a:spLocks noChangeArrowheads="1"/>
          </p:cNvSpPr>
          <p:nvPr/>
        </p:nvSpPr>
        <p:spPr bwMode="auto">
          <a:xfrm>
            <a:off x="0" y="191611"/>
            <a:ext cx="9144000" cy="990600"/>
          </a:xfrm>
          <a:prstGeom prst="rect">
            <a:avLst/>
          </a:prstGeom>
          <a:noFill/>
          <a:ln w="9525">
            <a:noFill/>
            <a:miter lim="800000"/>
            <a:headEnd/>
            <a:tailEnd/>
          </a:ln>
        </p:spPr>
        <p:txBody>
          <a:bodyPr/>
          <a:lstStyle/>
          <a:p>
            <a:pPr marL="225425" indent="-225425" algn="l">
              <a:spcBef>
                <a:spcPct val="20000"/>
              </a:spcBef>
            </a:pPr>
            <a:r>
              <a:rPr lang="en-US" sz="4400" dirty="0">
                <a:latin typeface="Calibri" panose="020F0502020204030204" pitchFamily="34" charset="0"/>
              </a:rPr>
              <a:t>DSA Notification: CD portion</a:t>
            </a:r>
          </a:p>
        </p:txBody>
      </p:sp>
      <p:sp>
        <p:nvSpPr>
          <p:cNvPr id="5" name="TextBox 4">
            <a:extLst>
              <a:ext uri="{FF2B5EF4-FFF2-40B4-BE49-F238E27FC236}">
                <a16:creationId xmlns:a16="http://schemas.microsoft.com/office/drawing/2014/main" id="{414A172F-6899-3EA7-1796-F843E7F1393E}"/>
              </a:ext>
            </a:extLst>
          </p:cNvPr>
          <p:cNvSpPr txBox="1"/>
          <p:nvPr/>
        </p:nvSpPr>
        <p:spPr>
          <a:xfrm>
            <a:off x="1244598" y="2459772"/>
            <a:ext cx="5857241" cy="4093428"/>
          </a:xfrm>
          <a:prstGeom prst="rect">
            <a:avLst/>
          </a:prstGeom>
          <a:solidFill>
            <a:schemeClr val="bg1"/>
          </a:solidFill>
        </p:spPr>
        <p:txBody>
          <a:bodyPr wrap="square" rtlCol="0">
            <a:spAutoFit/>
          </a:bodyPr>
          <a:lstStyle/>
          <a:p>
            <a:r>
              <a:rPr lang="en-US" dirty="0">
                <a:highlight>
                  <a:srgbClr val="FFFF00"/>
                </a:highlight>
                <a:latin typeface="Calibri" panose="020F0502020204030204" pitchFamily="34" charset="0"/>
                <a:hlinkClick r:id="rId4">
                  <a:extLst>
                    <a:ext uri="{A12FA001-AC4F-418D-AE19-62706E023703}">
                      <ahyp:hlinkClr xmlns:ahyp="http://schemas.microsoft.com/office/drawing/2018/hyperlinkcolor" val="tx"/>
                    </a:ext>
                  </a:extLst>
                </a:hlinkClick>
              </a:rPr>
              <a:t>Send to:</a:t>
            </a:r>
          </a:p>
          <a:p>
            <a:r>
              <a:rPr lang="en-US" dirty="0">
                <a:highlight>
                  <a:srgbClr val="FFFF00"/>
                </a:highlight>
                <a:latin typeface="Calibri" panose="020F0502020204030204" pitchFamily="34" charset="0"/>
                <a:hlinkClick r:id="rId4">
                  <a:extLst>
                    <a:ext uri="{A12FA001-AC4F-418D-AE19-62706E023703}">
                      <ahyp:hlinkClr xmlns:ahyp="http://schemas.microsoft.com/office/drawing/2018/hyperlinkcolor" val="tx"/>
                    </a:ext>
                  </a:extLst>
                </a:hlinkClick>
              </a:rPr>
              <a:t>dsatesting@psu.edu</a:t>
            </a:r>
            <a:endParaRPr lang="en-US" dirty="0">
              <a:highlight>
                <a:srgbClr val="FFFF00"/>
              </a:highlight>
              <a:latin typeface="Calibri" panose="020F0502020204030204" pitchFamily="34" charset="0"/>
            </a:endParaRPr>
          </a:p>
          <a:p>
            <a:r>
              <a:rPr lang="en-US" sz="2000" dirty="0">
                <a:highlight>
                  <a:srgbClr val="FFFF00"/>
                </a:highlight>
                <a:latin typeface="Calibri" panose="020F0502020204030204" pitchFamily="34" charset="0"/>
              </a:rPr>
              <a:t> </a:t>
            </a:r>
            <a:endParaRPr lang="en-US" dirty="0">
              <a:highlight>
                <a:srgbClr val="FFFF00"/>
              </a:highlight>
              <a:latin typeface="Calibri" panose="020F0502020204030204" pitchFamily="34" charset="0"/>
            </a:endParaRPr>
          </a:p>
          <a:p>
            <a:r>
              <a:rPr lang="en-US" dirty="0">
                <a:highlight>
                  <a:srgbClr val="FFFF00"/>
                </a:highlight>
                <a:latin typeface="Calibri" panose="020F0502020204030204" pitchFamily="34" charset="0"/>
              </a:rPr>
              <a:t>BUT PLEASE COPY</a:t>
            </a:r>
          </a:p>
          <a:p>
            <a:endParaRPr lang="en-US" sz="2000" dirty="0">
              <a:highlight>
                <a:srgbClr val="FFFF00"/>
              </a:highlight>
              <a:latin typeface="Calibri" panose="020F0502020204030204" pitchFamily="34" charset="0"/>
            </a:endParaRPr>
          </a:p>
          <a:p>
            <a:r>
              <a:rPr lang="en-US" dirty="0">
                <a:highlight>
                  <a:srgbClr val="FFFF00"/>
                </a:highlight>
                <a:latin typeface="Calibri" panose="020F0502020204030204" pitchFamily="34" charset="0"/>
              </a:rPr>
              <a:t>Dave Morrison</a:t>
            </a:r>
          </a:p>
          <a:p>
            <a:r>
              <a:rPr lang="en-US" dirty="0">
                <a:highlight>
                  <a:srgbClr val="FFFF00"/>
                </a:highlight>
                <a:latin typeface="Calibri" panose="020F0502020204030204" pitchFamily="34" charset="0"/>
                <a:hlinkClick r:id="rId5">
                  <a:extLst>
                    <a:ext uri="{A12FA001-AC4F-418D-AE19-62706E023703}">
                      <ahyp:hlinkClr xmlns:ahyp="http://schemas.microsoft.com/office/drawing/2018/hyperlinkcolor" val="tx"/>
                    </a:ext>
                  </a:extLst>
                </a:hlinkClick>
              </a:rPr>
              <a:t>dcm35@psu.edu</a:t>
            </a:r>
            <a:endParaRPr lang="en-US" dirty="0">
              <a:highlight>
                <a:srgbClr val="FFFF00"/>
              </a:highlight>
              <a:latin typeface="Calibri" panose="020F0502020204030204" pitchFamily="34" charset="0"/>
            </a:endParaRPr>
          </a:p>
          <a:p>
            <a:endParaRPr lang="en-US" dirty="0">
              <a:highlight>
                <a:srgbClr val="FFFF00"/>
              </a:highlight>
              <a:latin typeface="Calibri" panose="020F0502020204030204" pitchFamily="34" charset="0"/>
            </a:endParaRPr>
          </a:p>
        </p:txBody>
      </p:sp>
      <p:sp>
        <p:nvSpPr>
          <p:cNvPr id="2" name="Oval 1">
            <a:extLst>
              <a:ext uri="{FF2B5EF4-FFF2-40B4-BE49-F238E27FC236}">
                <a16:creationId xmlns:a16="http://schemas.microsoft.com/office/drawing/2014/main" id="{05C95CDF-D3FA-CF73-D829-E44025A4E268}"/>
              </a:ext>
            </a:extLst>
          </p:cNvPr>
          <p:cNvSpPr/>
          <p:nvPr/>
        </p:nvSpPr>
        <p:spPr bwMode="auto">
          <a:xfrm>
            <a:off x="5364480" y="1564264"/>
            <a:ext cx="2692400" cy="3556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dirty="0">
              <a:ln>
                <a:noFill/>
              </a:ln>
              <a:solidFill>
                <a:schemeClr val="tx1"/>
              </a:solidFill>
              <a:effectLst/>
              <a:latin typeface="Calibri" panose="020F0502020204030204" pitchFamily="34" charset="0"/>
            </a:endParaRPr>
          </a:p>
        </p:txBody>
      </p:sp>
    </p:spTree>
    <p:extLst>
      <p:ext uri="{BB962C8B-B14F-4D97-AF65-F5344CB8AC3E}">
        <p14:creationId xmlns:p14="http://schemas.microsoft.com/office/powerpoint/2010/main" val="2419902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E978A4-649D-4357-A357-4ABCC71D8F40}"/>
              </a:ext>
            </a:extLst>
          </p:cNvPr>
          <p:cNvSpPr/>
          <p:nvPr/>
        </p:nvSpPr>
        <p:spPr>
          <a:xfrm>
            <a:off x="0" y="648386"/>
            <a:ext cx="9144000" cy="6209613"/>
          </a:xfrm>
          <a:prstGeom prst="rect">
            <a:avLst/>
          </a:prstGeom>
          <a:gradFill flip="none" rotWithShape="1">
            <a:gsLst>
              <a:gs pos="100000">
                <a:srgbClr val="13223D"/>
              </a:gs>
              <a:gs pos="1000">
                <a:srgbClr val="505E8A"/>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 name="Slide Number Placeholder 3">
            <a:extLst>
              <a:ext uri="{FF2B5EF4-FFF2-40B4-BE49-F238E27FC236}">
                <a16:creationId xmlns:a16="http://schemas.microsoft.com/office/drawing/2014/main" id="{DBBCAF7E-02CE-48EA-BEC9-F15FDC18CD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E2919-D427-4CE2-80E2-33083554A27B}"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74BFF49-BAA2-4E39-B83A-473C6C65E96D}"/>
              </a:ext>
            </a:extLst>
          </p:cNvPr>
          <p:cNvSpPr/>
          <p:nvPr/>
        </p:nvSpPr>
        <p:spPr bwMode="ltGray">
          <a:xfrm>
            <a:off x="0" y="0"/>
            <a:ext cx="9144000" cy="728372"/>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white"/>
              </a:solidFill>
              <a:effectLst/>
              <a:uLnTx/>
              <a:uFillTx/>
              <a:latin typeface="Euphemia"/>
              <a:ea typeface="+mn-ea"/>
              <a:cs typeface="+mn-cs"/>
            </a:endParaRPr>
          </a:p>
        </p:txBody>
      </p:sp>
      <p:sp>
        <p:nvSpPr>
          <p:cNvPr id="12" name="Rectangle 11">
            <a:extLst>
              <a:ext uri="{FF2B5EF4-FFF2-40B4-BE49-F238E27FC236}">
                <a16:creationId xmlns:a16="http://schemas.microsoft.com/office/drawing/2014/main" id="{DE54435F-A437-49F2-AA1B-4B74A478E8BC}"/>
              </a:ext>
            </a:extLst>
          </p:cNvPr>
          <p:cNvSpPr/>
          <p:nvPr/>
        </p:nvSpPr>
        <p:spPr bwMode="white">
          <a:xfrm>
            <a:off x="0" y="648386"/>
            <a:ext cx="9144000" cy="893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CEE3DBB4-DBBB-47E2-B01B-0C0B1AB94A0C}"/>
              </a:ext>
            </a:extLst>
          </p:cNvPr>
          <p:cNvSpPr/>
          <p:nvPr/>
        </p:nvSpPr>
        <p:spPr bwMode="ltGray">
          <a:xfrm>
            <a:off x="0" y="0"/>
            <a:ext cx="9144000" cy="728372"/>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white"/>
              </a:solidFill>
              <a:effectLst/>
              <a:uLnTx/>
              <a:uFillTx/>
              <a:latin typeface="Euphemia"/>
              <a:ea typeface="+mn-ea"/>
              <a:cs typeface="+mn-cs"/>
            </a:endParaRPr>
          </a:p>
        </p:txBody>
      </p:sp>
      <p:sp>
        <p:nvSpPr>
          <p:cNvPr id="10" name="Rectangle 9">
            <a:extLst>
              <a:ext uri="{FF2B5EF4-FFF2-40B4-BE49-F238E27FC236}">
                <a16:creationId xmlns:a16="http://schemas.microsoft.com/office/drawing/2014/main" id="{39876220-FA19-40CB-B89B-CE9514F95BBD}"/>
              </a:ext>
            </a:extLst>
          </p:cNvPr>
          <p:cNvSpPr/>
          <p:nvPr/>
        </p:nvSpPr>
        <p:spPr bwMode="white">
          <a:xfrm>
            <a:off x="0" y="648386"/>
            <a:ext cx="9144000" cy="893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3FB1B09E-5EDF-4147-B4E7-1D1E6946595F}"/>
              </a:ext>
            </a:extLst>
          </p:cNvPr>
          <p:cNvSpPr txBox="1"/>
          <p:nvPr/>
        </p:nvSpPr>
        <p:spPr>
          <a:xfrm>
            <a:off x="0" y="73020"/>
            <a:ext cx="9144000" cy="1077218"/>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3200" dirty="0">
                <a:ln w="19050">
                  <a:solidFill>
                    <a:prstClr val="black"/>
                  </a:solidFill>
                </a:ln>
                <a:solidFill>
                  <a:srgbClr val="FFFF00"/>
                </a:solidFill>
                <a:effectLst>
                  <a:outerShdw blurRad="63500" sx="102000" sy="102000" algn="ctr" rotWithShape="0">
                    <a:prstClr val="black">
                      <a:alpha val="40000"/>
                    </a:prstClr>
                  </a:outerShdw>
                </a:effectLst>
                <a:latin typeface="Arial Black" panose="020B0A04020102020204" pitchFamily="34" charset="0"/>
              </a:rPr>
              <a:t>DSA Season Prep</a:t>
            </a:r>
            <a:endParaRPr kumimoji="0" lang="en-US" sz="28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endParaRPr>
          </a:p>
        </p:txBody>
      </p:sp>
      <p:sp>
        <p:nvSpPr>
          <p:cNvPr id="14" name="Subtitle 2">
            <a:extLst>
              <a:ext uri="{FF2B5EF4-FFF2-40B4-BE49-F238E27FC236}">
                <a16:creationId xmlns:a16="http://schemas.microsoft.com/office/drawing/2014/main" id="{4D4294FC-B9B3-4A35-8FF6-19AA8D2A9CB7}"/>
              </a:ext>
            </a:extLst>
          </p:cNvPr>
          <p:cNvSpPr txBox="1">
            <a:spLocks/>
          </p:cNvSpPr>
          <p:nvPr/>
        </p:nvSpPr>
        <p:spPr>
          <a:xfrm>
            <a:off x="2359033" y="364186"/>
            <a:ext cx="6564222" cy="6019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400" b="1" i="0" u="none" strike="noStrike" kern="1200" cap="none" spc="0" normalizeH="0" baseline="0" noProof="0" dirty="0">
              <a:ln>
                <a:noFill/>
              </a:ln>
              <a:solidFill>
                <a:prstClr val="white"/>
              </a:solidFill>
              <a:effectLst/>
              <a:uLnTx/>
              <a:uFillTx/>
              <a:latin typeface="Calibri"/>
              <a:ea typeface="Calibri" panose="020F0502020204030204" pitchFamily="34" charset="0"/>
              <a:cs typeface="+mn-cs"/>
            </a:endParaRP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400" b="1" i="0" u="none" strike="noStrike" kern="1200" cap="none" spc="0" normalizeH="0" baseline="0" noProof="0" dirty="0">
              <a:ln>
                <a:noFill/>
              </a:ln>
              <a:solidFill>
                <a:prstClr val="white"/>
              </a:solidFill>
              <a:effectLst/>
              <a:uLnTx/>
              <a:uFillTx/>
              <a:latin typeface="Calibri"/>
              <a:ea typeface="Calibri" panose="020F0502020204030204" pitchFamily="34" charset="0"/>
              <a:cs typeface="+mn-cs"/>
            </a:endParaRPr>
          </a:p>
          <a:p>
            <a:pPr marL="457200" marR="0" lvl="1" indent="0" algn="l" defTabSz="914400" rtl="0" eaLnBrk="1" fontAlgn="auto" latinLnBrk="0" hangingPunct="1">
              <a:lnSpc>
                <a:spcPct val="100000"/>
              </a:lnSpc>
              <a:spcBef>
                <a:spcPts val="0"/>
              </a:spcBef>
              <a:spcAft>
                <a:spcPts val="0"/>
              </a:spcAft>
              <a:buClrTx/>
              <a:buSzTx/>
              <a:buNone/>
              <a:tabLst/>
              <a:defRPr/>
            </a:pPr>
            <a:r>
              <a:rPr kumimoji="0" lang="en-US" sz="3200" b="1" i="0" u="sng" strike="noStrike" kern="1200" cap="none" spc="0" normalizeH="0" baseline="0" noProof="0" dirty="0">
                <a:ln>
                  <a:noFill/>
                </a:ln>
                <a:solidFill>
                  <a:srgbClr val="FFFF00"/>
                </a:solidFill>
                <a:effectLst/>
                <a:uLnTx/>
                <a:uFillTx/>
                <a:latin typeface="Calibri"/>
                <a:ea typeface="Calibri" panose="020F0502020204030204" pitchFamily="34" charset="0"/>
                <a:cs typeface="+mn-cs"/>
              </a:rPr>
              <a:t>Purpose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1" i="0" u="none" strike="noStrike" kern="1200" cap="none" spc="0" normalizeH="0" baseline="0" noProof="0" dirty="0">
              <a:ln>
                <a:noFill/>
              </a:ln>
              <a:solidFill>
                <a:prstClr val="white"/>
              </a:solidFill>
              <a:effectLst/>
              <a:uLnTx/>
              <a:uFillTx/>
              <a:latin typeface="Calibri"/>
              <a:ea typeface="Calibri" panose="020F0502020204030204" pitchFamily="34" charset="0"/>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schemeClr val="bg1"/>
                </a:solidFill>
                <a:latin typeface="Calibri"/>
                <a:ea typeface="Calibri" panose="020F0502020204030204" pitchFamily="34" charset="0"/>
              </a:rPr>
              <a:t>Primer and reminder for DSA placement season starting April 1</a:t>
            </a:r>
            <a:endParaRPr kumimoji="0" lang="en-US" sz="3200" b="1" i="0" strike="noStrike" kern="1200" cap="none" spc="0" normalizeH="0" baseline="0" noProof="0" dirty="0">
              <a:ln>
                <a:noFill/>
              </a:ln>
              <a:solidFill>
                <a:schemeClr val="bg1"/>
              </a:solidFill>
              <a:effectLst/>
              <a:uLnTx/>
              <a:uFillTx/>
              <a:latin typeface="Calibri"/>
              <a:ea typeface="Calibri" panose="020F0502020204030204" pitchFamily="34" charset="0"/>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3200" b="1" u="none" dirty="0">
              <a:solidFill>
                <a:schemeClr val="bg1"/>
              </a:solidFill>
              <a:latin typeface="Calibri"/>
              <a:ea typeface="Calibri" panose="020F050202020403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prstClr val="white"/>
                </a:solidFill>
                <a:latin typeface="Calibri"/>
                <a:ea typeface="Calibri" panose="020F0502020204030204" pitchFamily="34" charset="0"/>
              </a:rPr>
              <a:t>Discussion of new DSA Project Checklist</a:t>
            </a:r>
            <a:endParaRPr kumimoji="0" lang="en-US" sz="3200" b="1" i="0" u="none" strike="noStrike" kern="1200" cap="none" spc="0" normalizeH="0" baseline="0" noProof="0" dirty="0">
              <a:ln>
                <a:noFill/>
              </a:ln>
              <a:solidFill>
                <a:prstClr val="white"/>
              </a:solidFill>
              <a:effectLst/>
              <a:uLnTx/>
              <a:uFillTx/>
              <a:latin typeface="Calibri"/>
              <a:ea typeface="Calibri" panose="020F0502020204030204" pitchFamily="34" charset="0"/>
              <a:cs typeface="+mn-cs"/>
            </a:endParaRPr>
          </a:p>
        </p:txBody>
      </p:sp>
      <p:pic>
        <p:nvPicPr>
          <p:cNvPr id="17" name="Picture 16">
            <a:extLst>
              <a:ext uri="{FF2B5EF4-FFF2-40B4-BE49-F238E27FC236}">
                <a16:creationId xmlns:a16="http://schemas.microsoft.com/office/drawing/2014/main" id="{D2C10110-A2C8-40D9-A81C-E86D9D18FDDD}"/>
              </a:ext>
            </a:extLst>
          </p:cNvPr>
          <p:cNvPicPr/>
          <p:nvPr/>
        </p:nvPicPr>
        <p:blipFill rotWithShape="1">
          <a:blip r:embed="rId2" cstate="screen">
            <a:extLst>
              <a:ext uri="{28A0092B-C50C-407E-A947-70E740481C1C}">
                <a14:useLocalDpi xmlns:a14="http://schemas.microsoft.com/office/drawing/2010/main"/>
              </a:ext>
            </a:extLst>
          </a:blip>
          <a:srcRect/>
          <a:stretch/>
        </p:blipFill>
        <p:spPr bwMode="auto">
          <a:xfrm>
            <a:off x="0" y="728372"/>
            <a:ext cx="2138289" cy="824222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327631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83974"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83975" name="Text Box 6"/>
          <p:cNvSpPr txBox="1">
            <a:spLocks noChangeArrowheads="1"/>
          </p:cNvSpPr>
          <p:nvPr/>
        </p:nvSpPr>
        <p:spPr bwMode="auto">
          <a:xfrm>
            <a:off x="4552950" y="-55563"/>
            <a:ext cx="4591050" cy="430213"/>
          </a:xfrm>
          <a:prstGeom prst="rect">
            <a:avLst/>
          </a:prstGeom>
          <a:noFill/>
          <a:ln w="9525">
            <a:noFill/>
            <a:miter lim="800000"/>
            <a:headEnd/>
            <a:tailEnd/>
          </a:ln>
        </p:spPr>
        <p:txBody>
          <a:bodyPr anchor="ctr">
            <a:spAutoFit/>
          </a:bodyPr>
          <a:lstStyle/>
          <a:p>
            <a:pPr>
              <a:tabLst>
                <a:tab pos="4860925" algn="l"/>
              </a:tabLst>
            </a:pPr>
            <a:r>
              <a:rPr lang="en-US" sz="2200" dirty="0">
                <a:latin typeface="Calibri" panose="020F0502020204030204" pitchFamily="34" charset="0"/>
              </a:rPr>
              <a:t>DSA Clearinghouse</a:t>
            </a:r>
          </a:p>
        </p:txBody>
      </p:sp>
      <p:sp>
        <p:nvSpPr>
          <p:cNvPr id="10" name="Rectangle 7">
            <a:extLst>
              <a:ext uri="{FF2B5EF4-FFF2-40B4-BE49-F238E27FC236}">
                <a16:creationId xmlns:a16="http://schemas.microsoft.com/office/drawing/2014/main" id="{3CFB6959-44E3-4890-AB26-7BB6DA5CBEFF}"/>
              </a:ext>
            </a:extLst>
          </p:cNvPr>
          <p:cNvSpPr>
            <a:spLocks noChangeArrowheads="1"/>
          </p:cNvSpPr>
          <p:nvPr/>
        </p:nvSpPr>
        <p:spPr bwMode="auto">
          <a:xfrm>
            <a:off x="0" y="415131"/>
            <a:ext cx="9144000" cy="990600"/>
          </a:xfrm>
          <a:prstGeom prst="rect">
            <a:avLst/>
          </a:prstGeom>
          <a:noFill/>
          <a:ln w="9525">
            <a:noFill/>
            <a:miter lim="800000"/>
            <a:headEnd/>
            <a:tailEnd/>
          </a:ln>
        </p:spPr>
        <p:txBody>
          <a:bodyPr/>
          <a:lstStyle/>
          <a:p>
            <a:pPr marL="225425" indent="-225425" algn="l">
              <a:spcBef>
                <a:spcPct val="20000"/>
              </a:spcBef>
            </a:pPr>
            <a:r>
              <a:rPr lang="en-US" sz="4400" dirty="0">
                <a:latin typeface="Calibri" panose="020F0502020204030204" pitchFamily="34" charset="0"/>
              </a:rPr>
              <a:t>DSA Notification: CDGRS portion</a:t>
            </a:r>
          </a:p>
        </p:txBody>
      </p:sp>
      <p:pic>
        <p:nvPicPr>
          <p:cNvPr id="5" name="Picture 4">
            <a:extLst>
              <a:ext uri="{FF2B5EF4-FFF2-40B4-BE49-F238E27FC236}">
                <a16:creationId xmlns:a16="http://schemas.microsoft.com/office/drawing/2014/main" id="{BDFB1C87-C4BF-410A-B738-30FF2EBB2772}"/>
              </a:ext>
            </a:extLst>
          </p:cNvPr>
          <p:cNvPicPr>
            <a:picLocks noChangeAspect="1"/>
          </p:cNvPicPr>
          <p:nvPr/>
        </p:nvPicPr>
        <p:blipFill>
          <a:blip r:embed="rId3"/>
          <a:stretch>
            <a:fillRect/>
          </a:stretch>
        </p:blipFill>
        <p:spPr>
          <a:xfrm>
            <a:off x="348615" y="1936950"/>
            <a:ext cx="8661400" cy="452002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617013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E978A4-649D-4357-A357-4ABCC71D8F40}"/>
              </a:ext>
            </a:extLst>
          </p:cNvPr>
          <p:cNvSpPr/>
          <p:nvPr/>
        </p:nvSpPr>
        <p:spPr>
          <a:xfrm>
            <a:off x="0" y="648386"/>
            <a:ext cx="9144000" cy="6209613"/>
          </a:xfrm>
          <a:prstGeom prst="rect">
            <a:avLst/>
          </a:prstGeom>
          <a:gradFill flip="none" rotWithShape="1">
            <a:gsLst>
              <a:gs pos="100000">
                <a:srgbClr val="13223D"/>
              </a:gs>
              <a:gs pos="1000">
                <a:srgbClr val="505E8A"/>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 name="Slide Number Placeholder 3">
            <a:extLst>
              <a:ext uri="{FF2B5EF4-FFF2-40B4-BE49-F238E27FC236}">
                <a16:creationId xmlns:a16="http://schemas.microsoft.com/office/drawing/2014/main" id="{DBBCAF7E-02CE-48EA-BEC9-F15FDC18CD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E2919-D427-4CE2-80E2-33083554A27B}"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74BFF49-BAA2-4E39-B83A-473C6C65E96D}"/>
              </a:ext>
            </a:extLst>
          </p:cNvPr>
          <p:cNvSpPr/>
          <p:nvPr/>
        </p:nvSpPr>
        <p:spPr bwMode="ltGray">
          <a:xfrm>
            <a:off x="0" y="0"/>
            <a:ext cx="9144000" cy="728372"/>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white"/>
              </a:solidFill>
              <a:effectLst/>
              <a:uLnTx/>
              <a:uFillTx/>
              <a:latin typeface="Euphemia"/>
              <a:ea typeface="+mn-ea"/>
              <a:cs typeface="+mn-cs"/>
            </a:endParaRPr>
          </a:p>
        </p:txBody>
      </p:sp>
      <p:sp>
        <p:nvSpPr>
          <p:cNvPr id="12" name="Rectangle 11">
            <a:extLst>
              <a:ext uri="{FF2B5EF4-FFF2-40B4-BE49-F238E27FC236}">
                <a16:creationId xmlns:a16="http://schemas.microsoft.com/office/drawing/2014/main" id="{DE54435F-A437-49F2-AA1B-4B74A478E8BC}"/>
              </a:ext>
            </a:extLst>
          </p:cNvPr>
          <p:cNvSpPr/>
          <p:nvPr/>
        </p:nvSpPr>
        <p:spPr bwMode="white">
          <a:xfrm>
            <a:off x="0" y="648386"/>
            <a:ext cx="9144000" cy="893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CEE3DBB4-DBBB-47E2-B01B-0C0B1AB94A0C}"/>
              </a:ext>
            </a:extLst>
          </p:cNvPr>
          <p:cNvSpPr/>
          <p:nvPr/>
        </p:nvSpPr>
        <p:spPr bwMode="ltGray">
          <a:xfrm>
            <a:off x="0" y="0"/>
            <a:ext cx="9144000" cy="728372"/>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white"/>
              </a:solidFill>
              <a:effectLst/>
              <a:uLnTx/>
              <a:uFillTx/>
              <a:latin typeface="Euphemia"/>
              <a:ea typeface="+mn-ea"/>
              <a:cs typeface="+mn-cs"/>
            </a:endParaRPr>
          </a:p>
        </p:txBody>
      </p:sp>
      <p:sp>
        <p:nvSpPr>
          <p:cNvPr id="10" name="Rectangle 9">
            <a:extLst>
              <a:ext uri="{FF2B5EF4-FFF2-40B4-BE49-F238E27FC236}">
                <a16:creationId xmlns:a16="http://schemas.microsoft.com/office/drawing/2014/main" id="{39876220-FA19-40CB-B89B-CE9514F95BBD}"/>
              </a:ext>
            </a:extLst>
          </p:cNvPr>
          <p:cNvSpPr/>
          <p:nvPr/>
        </p:nvSpPr>
        <p:spPr bwMode="white">
          <a:xfrm>
            <a:off x="0" y="648386"/>
            <a:ext cx="9144000" cy="893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3FB1B09E-5EDF-4147-B4E7-1D1E6946595F}"/>
              </a:ext>
            </a:extLst>
          </p:cNvPr>
          <p:cNvSpPr txBox="1"/>
          <p:nvPr/>
        </p:nvSpPr>
        <p:spPr>
          <a:xfrm>
            <a:off x="0" y="73020"/>
            <a:ext cx="9144000" cy="1077218"/>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3200" dirty="0">
                <a:ln w="19050">
                  <a:solidFill>
                    <a:prstClr val="black"/>
                  </a:solidFill>
                </a:ln>
                <a:solidFill>
                  <a:srgbClr val="FFFF00"/>
                </a:solidFill>
                <a:effectLst>
                  <a:outerShdw blurRad="63500" sx="102000" sy="102000" algn="ctr" rotWithShape="0">
                    <a:prstClr val="black">
                      <a:alpha val="40000"/>
                    </a:prstClr>
                  </a:outerShdw>
                </a:effectLst>
                <a:latin typeface="Arial Black" panose="020B0A04020102020204" pitchFamily="34" charset="0"/>
              </a:rPr>
              <a:t>DSA Season Preparation</a:t>
            </a:r>
            <a:endParaRPr kumimoji="0" lang="en-US" sz="28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endParaRPr>
          </a:p>
        </p:txBody>
      </p:sp>
      <p:sp>
        <p:nvSpPr>
          <p:cNvPr id="14" name="Subtitle 2">
            <a:extLst>
              <a:ext uri="{FF2B5EF4-FFF2-40B4-BE49-F238E27FC236}">
                <a16:creationId xmlns:a16="http://schemas.microsoft.com/office/drawing/2014/main" id="{4D4294FC-B9B3-4A35-8FF6-19AA8D2A9CB7}"/>
              </a:ext>
            </a:extLst>
          </p:cNvPr>
          <p:cNvSpPr txBox="1">
            <a:spLocks/>
          </p:cNvSpPr>
          <p:nvPr/>
        </p:nvSpPr>
        <p:spPr>
          <a:xfrm>
            <a:off x="3538090" y="364186"/>
            <a:ext cx="5838063" cy="6019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400" b="1" i="0" u="none" strike="noStrike" kern="1200" cap="none" spc="0" normalizeH="0" baseline="0" noProof="0" dirty="0">
              <a:ln>
                <a:noFill/>
              </a:ln>
              <a:solidFill>
                <a:prstClr val="white"/>
              </a:solidFill>
              <a:effectLst/>
              <a:uLnTx/>
              <a:uFillTx/>
              <a:latin typeface="Calibri"/>
              <a:ea typeface="Calibri" panose="020F0502020204030204" pitchFamily="34" charset="0"/>
              <a:cs typeface="+mn-cs"/>
            </a:endParaRP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400" b="1" i="0" u="none" strike="noStrike" kern="1200" cap="none" spc="0" normalizeH="0" baseline="0" noProof="0" dirty="0">
              <a:ln>
                <a:noFill/>
              </a:ln>
              <a:solidFill>
                <a:prstClr val="white"/>
              </a:solidFill>
              <a:effectLst/>
              <a:uLnTx/>
              <a:uFillTx/>
              <a:latin typeface="Calibri"/>
              <a:ea typeface="Calibri" panose="020F0502020204030204" pitchFamily="34" charset="0"/>
              <a:cs typeface="+mn-cs"/>
            </a:endParaRPr>
          </a:p>
          <a:p>
            <a:pPr marL="457200" marR="0" lvl="1" indent="0" algn="l" defTabSz="914400" rtl="0" eaLnBrk="1" fontAlgn="auto" latinLnBrk="0" hangingPunct="1">
              <a:lnSpc>
                <a:spcPct val="100000"/>
              </a:lnSpc>
              <a:spcBef>
                <a:spcPts val="0"/>
              </a:spcBef>
              <a:spcAft>
                <a:spcPts val="0"/>
              </a:spcAft>
              <a:buClrTx/>
              <a:buSzTx/>
              <a:buNone/>
              <a:tabLst/>
              <a:defRPr/>
            </a:pPr>
            <a:r>
              <a:rPr kumimoji="0" lang="en-US" sz="4400" b="1" i="0" u="sng" strike="noStrike" kern="1200" cap="none" spc="0" normalizeH="0" baseline="0" noProof="0" dirty="0">
                <a:ln>
                  <a:noFill/>
                </a:ln>
                <a:solidFill>
                  <a:schemeClr val="bg1"/>
                </a:solidFill>
                <a:effectLst/>
                <a:uLnTx/>
                <a:uFillTx/>
                <a:latin typeface="Calibri"/>
                <a:ea typeface="Calibri" panose="020F0502020204030204" pitchFamily="34" charset="0"/>
                <a:cs typeface="+mn-cs"/>
              </a:rPr>
              <a:t>DSA Season Prep</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3200" b="1" u="sng" dirty="0">
              <a:solidFill>
                <a:srgbClr val="FFFF00"/>
              </a:solidFill>
              <a:latin typeface="Calibri"/>
              <a:ea typeface="Calibri" panose="020F050202020403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srgbClr val="FFFF00"/>
                </a:solidFill>
                <a:latin typeface="Calibri"/>
                <a:ea typeface="Calibri" panose="020F0502020204030204" pitchFamily="34" charset="0"/>
              </a:rPr>
              <a:t>Pre-application</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schemeClr val="bg1"/>
                </a:solidFill>
                <a:latin typeface="Calibri"/>
                <a:ea typeface="Calibri" panose="020F0502020204030204" pitchFamily="34" charset="0"/>
              </a:rPr>
              <a:t>Pre-Project logistics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schemeClr val="bg1"/>
                </a:solidFill>
                <a:latin typeface="Calibri"/>
                <a:ea typeface="Calibri" panose="020F0502020204030204" pitchFamily="34" charset="0"/>
              </a:rPr>
              <a:t>~30 days prior to placement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schemeClr val="bg1"/>
                </a:solidFill>
                <a:latin typeface="Calibri"/>
                <a:ea typeface="Calibri" panose="020F0502020204030204" pitchFamily="34" charset="0"/>
              </a:rPr>
              <a:t>Final Preparations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schemeClr val="bg1"/>
                </a:solidFill>
                <a:latin typeface="Calibri"/>
                <a:ea typeface="Calibri" panose="020F0502020204030204" pitchFamily="34" charset="0"/>
              </a:rPr>
              <a:t>DSA Placement</a:t>
            </a:r>
          </a:p>
        </p:txBody>
      </p:sp>
      <p:pic>
        <p:nvPicPr>
          <p:cNvPr id="13" name="Picture 12" descr="A picture containing tree, outdoor, ground, forest&#10;&#10;Description automatically generated">
            <a:extLst>
              <a:ext uri="{FF2B5EF4-FFF2-40B4-BE49-F238E27FC236}">
                <a16:creationId xmlns:a16="http://schemas.microsoft.com/office/drawing/2014/main" id="{B50DFCA1-D26A-463A-84B5-3218236959F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5507"/>
          <a:stretch/>
        </p:blipFill>
        <p:spPr>
          <a:xfrm>
            <a:off x="-232153" y="1413973"/>
            <a:ext cx="4178301" cy="5444027"/>
          </a:xfrm>
          <a:prstGeom prst="rect">
            <a:avLst/>
          </a:prstGeom>
        </p:spPr>
      </p:pic>
    </p:spTree>
    <p:extLst>
      <p:ext uri="{BB962C8B-B14F-4D97-AF65-F5344CB8AC3E}">
        <p14:creationId xmlns:p14="http://schemas.microsoft.com/office/powerpoint/2010/main" val="5006229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44036"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5" name="Text Box 6">
            <a:extLst>
              <a:ext uri="{FF2B5EF4-FFF2-40B4-BE49-F238E27FC236}">
                <a16:creationId xmlns:a16="http://schemas.microsoft.com/office/drawing/2014/main" id="{0E221CD2-AD20-4141-A201-D4B62AB0E510}"/>
              </a:ext>
            </a:extLst>
          </p:cNvPr>
          <p:cNvSpPr txBox="1">
            <a:spLocks noChangeArrowheads="1"/>
          </p:cNvSpPr>
          <p:nvPr/>
        </p:nvSpPr>
        <p:spPr bwMode="auto">
          <a:xfrm>
            <a:off x="4457700" y="-44787"/>
            <a:ext cx="4705350" cy="430887"/>
          </a:xfrm>
          <a:prstGeom prst="rect">
            <a:avLst/>
          </a:prstGeom>
          <a:noFill/>
          <a:ln w="9525">
            <a:noFill/>
            <a:miter lim="800000"/>
            <a:headEnd/>
            <a:tailEnd/>
          </a:ln>
        </p:spPr>
        <p:txBody>
          <a:bodyPr wrap="square" anchor="ctr">
            <a:spAutoFit/>
          </a:bodyPr>
          <a:lstStyle/>
          <a:p>
            <a:pPr>
              <a:tabLst>
                <a:tab pos="4860925" algn="l"/>
              </a:tabLst>
            </a:pPr>
            <a:r>
              <a:rPr lang="en-US" sz="2200" dirty="0">
                <a:latin typeface="Calibri" panose="020F0502020204030204" pitchFamily="34" charset="0"/>
              </a:rPr>
              <a:t>Pre-application</a:t>
            </a:r>
          </a:p>
        </p:txBody>
      </p:sp>
      <p:sp>
        <p:nvSpPr>
          <p:cNvPr id="4" name="TextBox 3">
            <a:extLst>
              <a:ext uri="{FF2B5EF4-FFF2-40B4-BE49-F238E27FC236}">
                <a16:creationId xmlns:a16="http://schemas.microsoft.com/office/drawing/2014/main" id="{CCCCE2BC-D524-419A-8D8E-69F766040BBB}"/>
              </a:ext>
            </a:extLst>
          </p:cNvPr>
          <p:cNvSpPr txBox="1"/>
          <p:nvPr/>
        </p:nvSpPr>
        <p:spPr>
          <a:xfrm>
            <a:off x="1238250" y="263320"/>
            <a:ext cx="7810500" cy="769441"/>
          </a:xfrm>
          <a:prstGeom prst="rect">
            <a:avLst/>
          </a:prstGeom>
          <a:noFill/>
        </p:spPr>
        <p:txBody>
          <a:bodyPr wrap="square" rtlCol="0">
            <a:spAutoFit/>
          </a:bodyPr>
          <a:lstStyle/>
          <a:p>
            <a:pPr algn="l"/>
            <a:r>
              <a:rPr lang="en-US" sz="4400" u="sng" dirty="0">
                <a:solidFill>
                  <a:srgbClr val="FF0000"/>
                </a:solidFill>
                <a:latin typeface="Calibri" panose="020F0502020204030204" pitchFamily="34" charset="0"/>
              </a:rPr>
              <a:t>Drainage and base first!!</a:t>
            </a:r>
          </a:p>
        </p:txBody>
      </p:sp>
      <p:sp>
        <p:nvSpPr>
          <p:cNvPr id="2" name="TextBox 1">
            <a:extLst>
              <a:ext uri="{FF2B5EF4-FFF2-40B4-BE49-F238E27FC236}">
                <a16:creationId xmlns:a16="http://schemas.microsoft.com/office/drawing/2014/main" id="{60F8B0BC-2404-4D46-A47D-F4434E5401F8}"/>
              </a:ext>
            </a:extLst>
          </p:cNvPr>
          <p:cNvSpPr txBox="1"/>
          <p:nvPr/>
        </p:nvSpPr>
        <p:spPr>
          <a:xfrm>
            <a:off x="3530600" y="1296081"/>
            <a:ext cx="5257800" cy="4832092"/>
          </a:xfrm>
          <a:prstGeom prst="rect">
            <a:avLst/>
          </a:prstGeom>
          <a:noFill/>
        </p:spPr>
        <p:txBody>
          <a:bodyPr wrap="square" rtlCol="0">
            <a:spAutoFit/>
          </a:bodyPr>
          <a:lstStyle/>
          <a:p>
            <a:pPr marL="457200" indent="-457200" algn="l">
              <a:buFont typeface="Arial" panose="020B0604020202020204" pitchFamily="34" charset="0"/>
              <a:buChar char="•"/>
            </a:pPr>
            <a:r>
              <a:rPr lang="en-US" sz="2800" b="0" dirty="0">
                <a:solidFill>
                  <a:schemeClr val="tx1">
                    <a:lumMod val="95000"/>
                    <a:lumOff val="5000"/>
                  </a:schemeClr>
                </a:solidFill>
                <a:latin typeface="Calibri" panose="020F0502020204030204" pitchFamily="34" charset="0"/>
                <a:cs typeface="Calibri" panose="020F0502020204030204" pitchFamily="34" charset="0"/>
              </a:rPr>
              <a:t>DSA is </a:t>
            </a:r>
            <a:r>
              <a:rPr lang="en-US" sz="2800" b="0" u="sng" dirty="0">
                <a:solidFill>
                  <a:schemeClr val="tx1">
                    <a:lumMod val="95000"/>
                    <a:lumOff val="5000"/>
                  </a:schemeClr>
                </a:solidFill>
                <a:latin typeface="Calibri" panose="020F0502020204030204" pitchFamily="34" charset="0"/>
                <a:cs typeface="Calibri" panose="020F0502020204030204" pitchFamily="34" charset="0"/>
              </a:rPr>
              <a:t>not required </a:t>
            </a:r>
            <a:r>
              <a:rPr lang="en-US" sz="2800" b="0" dirty="0">
                <a:solidFill>
                  <a:schemeClr val="tx1">
                    <a:lumMod val="95000"/>
                    <a:lumOff val="5000"/>
                  </a:schemeClr>
                </a:solidFill>
                <a:latin typeface="Calibri" panose="020F0502020204030204" pitchFamily="34" charset="0"/>
                <a:cs typeface="Calibri" panose="020F0502020204030204" pitchFamily="34" charset="0"/>
              </a:rPr>
              <a:t>on every project</a:t>
            </a:r>
          </a:p>
          <a:p>
            <a:pPr marL="457200" indent="-457200" algn="l">
              <a:buFont typeface="Arial" panose="020B0604020202020204" pitchFamily="34" charset="0"/>
              <a:buChar char="•"/>
            </a:pPr>
            <a:endParaRPr lang="en-US" sz="2800" b="0" dirty="0">
              <a:solidFill>
                <a:schemeClr val="tx1">
                  <a:lumMod val="95000"/>
                  <a:lumOff val="5000"/>
                </a:schemeClr>
              </a:solidFill>
              <a:latin typeface="Calibri" panose="020F0502020204030204" pitchFamily="34" charset="0"/>
              <a:cs typeface="Calibri" panose="020F0502020204030204" pitchFamily="34" charset="0"/>
            </a:endParaRPr>
          </a:p>
          <a:p>
            <a:pPr marL="457200" indent="-457200" algn="l">
              <a:buFont typeface="Arial" panose="020B0604020202020204" pitchFamily="34" charset="0"/>
              <a:buChar char="•"/>
            </a:pPr>
            <a:r>
              <a:rPr lang="en-US" sz="2800" b="0" dirty="0">
                <a:solidFill>
                  <a:schemeClr val="tx1">
                    <a:lumMod val="95000"/>
                    <a:lumOff val="5000"/>
                  </a:schemeClr>
                </a:solidFill>
                <a:latin typeface="Calibri" panose="020F0502020204030204" pitchFamily="34" charset="0"/>
                <a:cs typeface="Calibri" panose="020F0502020204030204" pitchFamily="34" charset="0"/>
              </a:rPr>
              <a:t>Program focus is on long-term road and environmental improvements</a:t>
            </a:r>
          </a:p>
          <a:p>
            <a:pPr marL="457200" indent="-457200" algn="l">
              <a:buFont typeface="Arial" panose="020B0604020202020204" pitchFamily="34" charset="0"/>
              <a:buChar char="•"/>
            </a:pPr>
            <a:endParaRPr lang="en-US" sz="2800" b="0" dirty="0">
              <a:solidFill>
                <a:schemeClr val="tx1">
                  <a:lumMod val="95000"/>
                  <a:lumOff val="5000"/>
                </a:schemeClr>
              </a:solidFill>
              <a:latin typeface="Calibri" panose="020F0502020204030204" pitchFamily="34" charset="0"/>
              <a:cs typeface="Calibri" panose="020F0502020204030204" pitchFamily="34" charset="0"/>
            </a:endParaRPr>
          </a:p>
          <a:p>
            <a:pPr marL="457200" indent="-457200" algn="l">
              <a:buFont typeface="Arial" panose="020B0604020202020204" pitchFamily="34" charset="0"/>
              <a:buChar char="•"/>
            </a:pPr>
            <a:r>
              <a:rPr lang="en-US" sz="2800" dirty="0">
                <a:solidFill>
                  <a:srgbClr val="FF0000"/>
                </a:solidFill>
                <a:latin typeface="Calibri" panose="020F0502020204030204" pitchFamily="34" charset="0"/>
                <a:cs typeface="Calibri" panose="020F0502020204030204" pitchFamily="34" charset="0"/>
              </a:rPr>
              <a:t>Projects are required to address any drainage, road base, and environmental issues prior to DSA placement</a:t>
            </a:r>
          </a:p>
        </p:txBody>
      </p:sp>
      <p:pic>
        <p:nvPicPr>
          <p:cNvPr id="8" name="Picture 7" descr="A picture containing tree, outdoor, ground, forest&#10;&#10;Description automatically generated">
            <a:extLst>
              <a:ext uri="{FF2B5EF4-FFF2-40B4-BE49-F238E27FC236}">
                <a16:creationId xmlns:a16="http://schemas.microsoft.com/office/drawing/2014/main" id="{12115EE7-30F2-4744-A2DE-757989E7F2E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4644"/>
          <a:stretch/>
        </p:blipFill>
        <p:spPr>
          <a:xfrm>
            <a:off x="-406399" y="1032761"/>
            <a:ext cx="3644900" cy="6130039"/>
          </a:xfrm>
          <a:prstGeom prst="rect">
            <a:avLst/>
          </a:prstGeom>
        </p:spPr>
      </p:pic>
    </p:spTree>
    <p:extLst>
      <p:ext uri="{BB962C8B-B14F-4D97-AF65-F5344CB8AC3E}">
        <p14:creationId xmlns:p14="http://schemas.microsoft.com/office/powerpoint/2010/main" val="25247252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44036"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4" name="TextBox 3">
            <a:extLst>
              <a:ext uri="{FF2B5EF4-FFF2-40B4-BE49-F238E27FC236}">
                <a16:creationId xmlns:a16="http://schemas.microsoft.com/office/drawing/2014/main" id="{CCCCE2BC-D524-419A-8D8E-69F766040BBB}"/>
              </a:ext>
            </a:extLst>
          </p:cNvPr>
          <p:cNvSpPr txBox="1"/>
          <p:nvPr/>
        </p:nvSpPr>
        <p:spPr>
          <a:xfrm>
            <a:off x="215900" y="429300"/>
            <a:ext cx="7810500" cy="769441"/>
          </a:xfrm>
          <a:prstGeom prst="rect">
            <a:avLst/>
          </a:prstGeom>
          <a:noFill/>
        </p:spPr>
        <p:txBody>
          <a:bodyPr wrap="square" rtlCol="0">
            <a:spAutoFit/>
          </a:bodyPr>
          <a:lstStyle/>
          <a:p>
            <a:pPr algn="l"/>
            <a:r>
              <a:rPr lang="en-US" sz="4400" u="sng" dirty="0">
                <a:latin typeface="Calibri" panose="020F0502020204030204" pitchFamily="34" charset="0"/>
                <a:cs typeface="Calibri" panose="020F0502020204030204" pitchFamily="34" charset="0"/>
              </a:rPr>
              <a:t>Meet with the municipality</a:t>
            </a:r>
          </a:p>
        </p:txBody>
      </p:sp>
      <p:sp>
        <p:nvSpPr>
          <p:cNvPr id="2" name="TextBox 1">
            <a:extLst>
              <a:ext uri="{FF2B5EF4-FFF2-40B4-BE49-F238E27FC236}">
                <a16:creationId xmlns:a16="http://schemas.microsoft.com/office/drawing/2014/main" id="{60F8B0BC-2404-4D46-A47D-F4434E5401F8}"/>
              </a:ext>
            </a:extLst>
          </p:cNvPr>
          <p:cNvSpPr txBox="1"/>
          <p:nvPr/>
        </p:nvSpPr>
        <p:spPr>
          <a:xfrm>
            <a:off x="215900" y="1283356"/>
            <a:ext cx="8712200" cy="4462760"/>
          </a:xfrm>
          <a:prstGeom prst="rect">
            <a:avLst/>
          </a:prstGeom>
          <a:noFill/>
        </p:spPr>
        <p:txBody>
          <a:bodyPr wrap="square" rtlCol="0">
            <a:spAutoFit/>
          </a:bodyPr>
          <a:lstStyle/>
          <a:p>
            <a:pPr marL="342900" indent="-342900" algn="l">
              <a:buFont typeface="Arial" panose="020B0604020202020204" pitchFamily="34" charset="0"/>
              <a:buChar char="•"/>
            </a:pPr>
            <a:r>
              <a:rPr lang="en-US" sz="2400" u="sng" dirty="0">
                <a:latin typeface="Calibri" panose="020F0502020204030204" pitchFamily="34" charset="0"/>
              </a:rPr>
              <a:t>Suggested</a:t>
            </a:r>
            <a:r>
              <a:rPr lang="en-US" sz="2400" dirty="0">
                <a:latin typeface="Calibri" panose="020F0502020204030204" pitchFamily="34" charset="0"/>
              </a:rPr>
              <a:t>  </a:t>
            </a:r>
            <a:r>
              <a:rPr lang="en-US" sz="2400" b="0" dirty="0">
                <a:solidFill>
                  <a:schemeClr val="tx1">
                    <a:lumMod val="95000"/>
                    <a:lumOff val="5000"/>
                  </a:schemeClr>
                </a:solidFill>
                <a:latin typeface="Calibri" panose="020F0502020204030204" pitchFamily="34" charset="0"/>
              </a:rPr>
              <a:t>An on-site pre-application meeting with the municipality helps to ensure a quality application</a:t>
            </a:r>
          </a:p>
          <a:p>
            <a:pPr marL="342900" indent="-342900" algn="l">
              <a:buFont typeface="Arial" panose="020B0604020202020204" pitchFamily="34" charset="0"/>
              <a:buChar char="•"/>
            </a:pPr>
            <a:endParaRPr lang="en-US" sz="2400" b="0" dirty="0">
              <a:solidFill>
                <a:schemeClr val="tx1">
                  <a:lumMod val="95000"/>
                  <a:lumOff val="5000"/>
                </a:schemeClr>
              </a:solidFill>
              <a:latin typeface="Calibri" panose="020F0502020204030204" pitchFamily="34" charset="0"/>
            </a:endParaRPr>
          </a:p>
          <a:p>
            <a:pPr marL="342900" indent="-342900" algn="l">
              <a:buFont typeface="Arial" panose="020B0604020202020204" pitchFamily="34" charset="0"/>
              <a:buChar char="•"/>
            </a:pPr>
            <a:r>
              <a:rPr lang="en-US" sz="2400" dirty="0">
                <a:solidFill>
                  <a:schemeClr val="tx1">
                    <a:lumMod val="95000"/>
                    <a:lumOff val="5000"/>
                  </a:schemeClr>
                </a:solidFill>
                <a:latin typeface="Calibri" panose="020F0502020204030204" pitchFamily="34" charset="0"/>
              </a:rPr>
              <a:t>Discussing Topics:</a:t>
            </a:r>
          </a:p>
          <a:p>
            <a:pPr marL="800100" lvl="1" indent="-342900" algn="l">
              <a:buFont typeface="Arial" panose="020B0604020202020204" pitchFamily="34" charset="0"/>
              <a:buChar char="•"/>
            </a:pPr>
            <a:r>
              <a:rPr lang="en-US" sz="2400" dirty="0">
                <a:solidFill>
                  <a:schemeClr val="tx1">
                    <a:lumMod val="95000"/>
                    <a:lumOff val="5000"/>
                  </a:schemeClr>
                </a:solidFill>
                <a:latin typeface="Calibri" panose="020F0502020204030204" pitchFamily="34" charset="0"/>
              </a:rPr>
              <a:t>Timing</a:t>
            </a:r>
            <a:r>
              <a:rPr lang="en-US" sz="2400" b="0" dirty="0">
                <a:solidFill>
                  <a:schemeClr val="tx1">
                    <a:lumMod val="95000"/>
                    <a:lumOff val="5000"/>
                  </a:schemeClr>
                </a:solidFill>
                <a:latin typeface="Calibri" panose="020F0502020204030204" pitchFamily="34" charset="0"/>
              </a:rPr>
              <a:t>: Application, drainage work, placement date(s), placement season, time for production and testing, etc</a:t>
            </a:r>
          </a:p>
          <a:p>
            <a:pPr marL="800100" lvl="1" indent="-342900" algn="l">
              <a:spcBef>
                <a:spcPts val="600"/>
              </a:spcBef>
              <a:buFont typeface="Arial" panose="020B0604020202020204" pitchFamily="34" charset="0"/>
              <a:buChar char="•"/>
            </a:pPr>
            <a:r>
              <a:rPr lang="en-US" sz="2400" dirty="0">
                <a:solidFill>
                  <a:schemeClr val="tx1">
                    <a:lumMod val="95000"/>
                    <a:lumOff val="5000"/>
                  </a:schemeClr>
                </a:solidFill>
                <a:latin typeface="Calibri" panose="020F0502020204030204" pitchFamily="34" charset="0"/>
              </a:rPr>
              <a:t>Details</a:t>
            </a:r>
            <a:r>
              <a:rPr lang="en-US" sz="2400" b="0" dirty="0">
                <a:solidFill>
                  <a:schemeClr val="tx1">
                    <a:lumMod val="95000"/>
                    <a:lumOff val="5000"/>
                  </a:schemeClr>
                </a:solidFill>
                <a:latin typeface="Calibri" panose="020F0502020204030204" pitchFamily="34" charset="0"/>
              </a:rPr>
              <a:t>: Project length, DSA depth, width, tonnage, available budget, paver, etc</a:t>
            </a:r>
          </a:p>
          <a:p>
            <a:pPr marL="800100" lvl="1" indent="-342900" algn="l">
              <a:spcBef>
                <a:spcPts val="600"/>
              </a:spcBef>
              <a:buFont typeface="Arial" panose="020B0604020202020204" pitchFamily="34" charset="0"/>
              <a:buChar char="•"/>
            </a:pPr>
            <a:r>
              <a:rPr lang="en-US" sz="2400" dirty="0">
                <a:solidFill>
                  <a:schemeClr val="tx1">
                    <a:lumMod val="95000"/>
                    <a:lumOff val="5000"/>
                  </a:schemeClr>
                </a:solidFill>
                <a:latin typeface="Calibri" panose="020F0502020204030204" pitchFamily="34" charset="0"/>
              </a:rPr>
              <a:t>Potential suppliers &amp; placement contractors</a:t>
            </a:r>
          </a:p>
          <a:p>
            <a:pPr marL="800100" lvl="1" indent="-342900" algn="l">
              <a:spcBef>
                <a:spcPts val="600"/>
              </a:spcBef>
              <a:buFont typeface="Arial" panose="020B0604020202020204" pitchFamily="34" charset="0"/>
              <a:buChar char="•"/>
            </a:pPr>
            <a:r>
              <a:rPr lang="en-US" sz="2400" dirty="0">
                <a:solidFill>
                  <a:schemeClr val="tx1">
                    <a:lumMod val="95000"/>
                    <a:lumOff val="5000"/>
                  </a:schemeClr>
                </a:solidFill>
                <a:latin typeface="Calibri" panose="020F0502020204030204" pitchFamily="34" charset="0"/>
              </a:rPr>
              <a:t>Road preparation</a:t>
            </a:r>
            <a:r>
              <a:rPr lang="en-US" sz="2400" b="0" dirty="0">
                <a:solidFill>
                  <a:schemeClr val="tx1">
                    <a:lumMod val="95000"/>
                    <a:lumOff val="5000"/>
                  </a:schemeClr>
                </a:solidFill>
                <a:latin typeface="Calibri" panose="020F0502020204030204" pitchFamily="34" charset="0"/>
              </a:rPr>
              <a:t>: Drainage, surface prep (fill/grading), etc</a:t>
            </a:r>
          </a:p>
          <a:p>
            <a:pPr marL="800100" lvl="1" indent="-342900" algn="l">
              <a:spcBef>
                <a:spcPts val="600"/>
              </a:spcBef>
              <a:buFont typeface="Arial" panose="020B0604020202020204" pitchFamily="34" charset="0"/>
              <a:buChar char="•"/>
            </a:pPr>
            <a:r>
              <a:rPr lang="en-US" sz="2400" dirty="0">
                <a:solidFill>
                  <a:schemeClr val="tx1">
                    <a:lumMod val="95000"/>
                    <a:lumOff val="5000"/>
                  </a:schemeClr>
                </a:solidFill>
                <a:latin typeface="Calibri" panose="020F0502020204030204" pitchFamily="34" charset="0"/>
              </a:rPr>
              <a:t>Compaction</a:t>
            </a:r>
            <a:r>
              <a:rPr lang="en-US" sz="2400" b="0" dirty="0">
                <a:solidFill>
                  <a:schemeClr val="tx1">
                    <a:lumMod val="95000"/>
                    <a:lumOff val="5000"/>
                  </a:schemeClr>
                </a:solidFill>
                <a:latin typeface="Calibri" panose="020F0502020204030204" pitchFamily="34" charset="0"/>
              </a:rPr>
              <a:t>: Will compaction testing be utilized?</a:t>
            </a:r>
          </a:p>
        </p:txBody>
      </p:sp>
      <p:sp>
        <p:nvSpPr>
          <p:cNvPr id="3" name="Text Box 6">
            <a:extLst>
              <a:ext uri="{FF2B5EF4-FFF2-40B4-BE49-F238E27FC236}">
                <a16:creationId xmlns:a16="http://schemas.microsoft.com/office/drawing/2014/main" id="{25CA9672-BC8F-6DE9-0B5D-9369F96332E8}"/>
              </a:ext>
            </a:extLst>
          </p:cNvPr>
          <p:cNvSpPr txBox="1">
            <a:spLocks noChangeArrowheads="1"/>
          </p:cNvSpPr>
          <p:nvPr/>
        </p:nvSpPr>
        <p:spPr bwMode="auto">
          <a:xfrm>
            <a:off x="4457700" y="-44787"/>
            <a:ext cx="4705350" cy="430887"/>
          </a:xfrm>
          <a:prstGeom prst="rect">
            <a:avLst/>
          </a:prstGeom>
          <a:noFill/>
          <a:ln w="9525">
            <a:noFill/>
            <a:miter lim="800000"/>
            <a:headEnd/>
            <a:tailEnd/>
          </a:ln>
        </p:spPr>
        <p:txBody>
          <a:bodyPr wrap="square" anchor="ctr">
            <a:spAutoFit/>
          </a:bodyPr>
          <a:lstStyle/>
          <a:p>
            <a:pPr>
              <a:tabLst>
                <a:tab pos="4860925" algn="l"/>
              </a:tabLst>
            </a:pPr>
            <a:r>
              <a:rPr lang="en-US" sz="2200" dirty="0">
                <a:latin typeface="Calibri" panose="020F0502020204030204" pitchFamily="34" charset="0"/>
              </a:rPr>
              <a:t>Pre-application</a:t>
            </a:r>
          </a:p>
        </p:txBody>
      </p:sp>
    </p:spTree>
    <p:extLst>
      <p:ext uri="{BB962C8B-B14F-4D97-AF65-F5344CB8AC3E}">
        <p14:creationId xmlns:p14="http://schemas.microsoft.com/office/powerpoint/2010/main" val="32996868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28DE14-18E0-1C3E-5B8D-6734F2546437}"/>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77653968-1227-F402-46F7-6F114E7DE065}"/>
              </a:ext>
            </a:extLst>
          </p:cNvPr>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44036" name="Text Box 6">
            <a:extLst>
              <a:ext uri="{FF2B5EF4-FFF2-40B4-BE49-F238E27FC236}">
                <a16:creationId xmlns:a16="http://schemas.microsoft.com/office/drawing/2014/main" id="{58150D13-3EFA-2929-EA9E-64E939E66FCF}"/>
              </a:ext>
            </a:extLst>
          </p:cNvPr>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4" name="TextBox 3">
            <a:extLst>
              <a:ext uri="{FF2B5EF4-FFF2-40B4-BE49-F238E27FC236}">
                <a16:creationId xmlns:a16="http://schemas.microsoft.com/office/drawing/2014/main" id="{F97F9B3A-E3B0-4160-0DD8-AC1823B3438F}"/>
              </a:ext>
            </a:extLst>
          </p:cNvPr>
          <p:cNvSpPr txBox="1"/>
          <p:nvPr/>
        </p:nvSpPr>
        <p:spPr>
          <a:xfrm>
            <a:off x="666750" y="814020"/>
            <a:ext cx="7810500" cy="3125984"/>
          </a:xfrm>
          <a:prstGeom prst="rect">
            <a:avLst/>
          </a:prstGeom>
          <a:noFill/>
        </p:spPr>
        <p:txBody>
          <a:bodyPr wrap="square" rtlCol="0">
            <a:spAutoFit/>
          </a:bodyPr>
          <a:lstStyle/>
          <a:p>
            <a:pPr algn="l"/>
            <a:endParaRPr lang="en-US" sz="4400" u="sng" dirty="0">
              <a:latin typeface="Calibri" panose="020F0502020204030204" pitchFamily="34" charset="0"/>
              <a:ea typeface="Calibri" panose="020F0502020204030204" pitchFamily="34" charset="0"/>
              <a:cs typeface="Calibri" panose="020F0502020204030204" pitchFamily="34" charset="0"/>
            </a:endParaRPr>
          </a:p>
          <a:p>
            <a:pPr marR="0" lvl="0" algn="l">
              <a:lnSpc>
                <a:spcPct val="107000"/>
              </a:lnSpc>
              <a:spcBef>
                <a:spcPts val="0"/>
              </a:spcBef>
              <a:spcAft>
                <a:spcPts val="0"/>
              </a:spcAft>
            </a:pPr>
            <a:r>
              <a:rPr lang="en-US" sz="2800" dirty="0">
                <a:latin typeface="Calibri" panose="020F0502020204030204" pitchFamily="34" charset="0"/>
                <a:ea typeface="Calibri" panose="020F0502020204030204" pitchFamily="34" charset="0"/>
                <a:cs typeface="Calibri" panose="020F0502020204030204" pitchFamily="34" charset="0"/>
              </a:rPr>
              <a:t>T</a:t>
            </a:r>
            <a:r>
              <a:rPr lang="en-US" sz="2800" dirty="0">
                <a:effectLst/>
                <a:latin typeface="Calibri" panose="020F0502020204030204" pitchFamily="34" charset="0"/>
                <a:ea typeface="Calibri" panose="020F0502020204030204" pitchFamily="34" charset="0"/>
                <a:cs typeface="Calibri" panose="020F0502020204030204" pitchFamily="34" charset="0"/>
              </a:rPr>
              <a:t>he formula below is a </a:t>
            </a:r>
            <a:r>
              <a:rPr lang="en-US" sz="2800" u="sng" dirty="0">
                <a:effectLst/>
                <a:latin typeface="Calibri" panose="020F0502020204030204" pitchFamily="34" charset="0"/>
                <a:ea typeface="Calibri" panose="020F0502020204030204" pitchFamily="34" charset="0"/>
                <a:cs typeface="Calibri" panose="020F0502020204030204" pitchFamily="34" charset="0"/>
              </a:rPr>
              <a:t>general guide </a:t>
            </a:r>
            <a:r>
              <a:rPr lang="en-US" sz="2800" dirty="0">
                <a:effectLst/>
                <a:latin typeface="Calibri" panose="020F0502020204030204" pitchFamily="34" charset="0"/>
                <a:ea typeface="Calibri" panose="020F0502020204030204" pitchFamily="34" charset="0"/>
                <a:cs typeface="Calibri" panose="020F0502020204030204" pitchFamily="34" charset="0"/>
              </a:rPr>
              <a:t>to the amount of DSA needed based on width, depth, and length of placement.</a:t>
            </a:r>
          </a:p>
          <a:p>
            <a:pPr marL="45720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 </a:t>
            </a:r>
          </a:p>
          <a:p>
            <a:pPr algn="l"/>
            <a:endParaRPr lang="en-US" sz="4400" u="sng" dirty="0">
              <a:latin typeface="Calibri" panose="020F0502020204030204" pitchFamily="34" charset="0"/>
              <a:ea typeface="Calibri" panose="020F0502020204030204" pitchFamily="34" charset="0"/>
              <a:cs typeface="Calibri" panose="020F0502020204030204" pitchFamily="34" charset="0"/>
            </a:endParaRPr>
          </a:p>
        </p:txBody>
      </p:sp>
      <p:sp>
        <p:nvSpPr>
          <p:cNvPr id="7" name="Text Box 72">
            <a:extLst>
              <a:ext uri="{FF2B5EF4-FFF2-40B4-BE49-F238E27FC236}">
                <a16:creationId xmlns:a16="http://schemas.microsoft.com/office/drawing/2014/main" id="{5D7CC0EA-D193-7679-7D5F-C82E02D37EDC}"/>
              </a:ext>
            </a:extLst>
          </p:cNvPr>
          <p:cNvSpPr txBox="1">
            <a:spLocks noChangeArrowheads="1"/>
          </p:cNvSpPr>
          <p:nvPr/>
        </p:nvSpPr>
        <p:spPr bwMode="auto">
          <a:xfrm>
            <a:off x="787400" y="4015556"/>
            <a:ext cx="7365324" cy="2096348"/>
          </a:xfrm>
          <a:prstGeom prst="rect">
            <a:avLst/>
          </a:prstGeom>
          <a:solidFill>
            <a:srgbClr val="FFFFFF"/>
          </a:solidFill>
          <a:ln w="57150" cmpd="thinThick">
            <a:solidFill>
              <a:srgbClr val="000000"/>
            </a:solidFill>
            <a:miter lim="800000"/>
            <a:headEnd/>
            <a:tailEnd/>
          </a:ln>
        </p:spPr>
        <p:txBody>
          <a:bodyPr/>
          <a:lstStyle/>
          <a:p>
            <a:pPr marL="0" marR="0" algn="l" fontAlgn="base">
              <a:spcBef>
                <a:spcPts val="0"/>
              </a:spcBef>
              <a:spcAft>
                <a:spcPts val="0"/>
              </a:spcAft>
            </a:pPr>
            <a:r>
              <a:rPr lang="en-US" sz="2400" b="1" u="sng" kern="1200" dirty="0">
                <a:solidFill>
                  <a:srgbClr val="000000"/>
                </a:solidFill>
                <a:effectLst/>
                <a:latin typeface="Arial" panose="020B0604020202020204" pitchFamily="34" charset="0"/>
                <a:ea typeface="Calibri" panose="020F0502020204030204" pitchFamily="34" charset="0"/>
                <a:cs typeface="Calibri" panose="020F0502020204030204" pitchFamily="34" charset="0"/>
              </a:rPr>
              <a:t>How much DSA should I order?</a:t>
            </a:r>
            <a:endParaRPr lang="en-US" sz="2400" dirty="0">
              <a:effectLst/>
              <a:latin typeface="Calibri" panose="020F0502020204030204" pitchFamily="34" charset="0"/>
              <a:ea typeface="Calibri" panose="020F0502020204030204" pitchFamily="34" charset="0"/>
            </a:endParaRPr>
          </a:p>
          <a:p>
            <a:pPr marL="0" marR="0" algn="l" fontAlgn="base">
              <a:spcBef>
                <a:spcPts val="0"/>
              </a:spcBef>
              <a:spcAft>
                <a:spcPts val="0"/>
              </a:spcAft>
            </a:pPr>
            <a:r>
              <a:rPr lang="en-US" sz="2400" b="1" kern="1200" dirty="0">
                <a:solidFill>
                  <a:srgbClr val="000000"/>
                </a:solidFill>
                <a:effectLst/>
                <a:latin typeface="Arial" panose="020B0604020202020204" pitchFamily="34" charset="0"/>
                <a:ea typeface="Calibri" panose="020F0502020204030204" pitchFamily="34" charset="0"/>
                <a:cs typeface="Calibri" panose="020F0502020204030204" pitchFamily="34" charset="0"/>
              </a:rPr>
              <a:t>  </a:t>
            </a:r>
            <a:endParaRPr lang="en-US" sz="2400" dirty="0">
              <a:effectLst/>
              <a:latin typeface="Calibri" panose="020F0502020204030204" pitchFamily="34" charset="0"/>
              <a:ea typeface="Calibri" panose="020F0502020204030204" pitchFamily="34" charset="0"/>
            </a:endParaRPr>
          </a:p>
          <a:p>
            <a:pPr marL="0" marR="0" algn="l" fontAlgn="base">
              <a:spcBef>
                <a:spcPts val="0"/>
              </a:spcBef>
              <a:spcAft>
                <a:spcPts val="0"/>
              </a:spcAft>
            </a:pPr>
            <a:r>
              <a:rPr lang="en-US" sz="2400" b="1" kern="1200" dirty="0">
                <a:solidFill>
                  <a:srgbClr val="000000"/>
                </a:solidFill>
                <a:effectLst/>
                <a:latin typeface="Arial" panose="020B0604020202020204" pitchFamily="34" charset="0"/>
                <a:ea typeface="Calibri" panose="020F0502020204030204" pitchFamily="34" charset="0"/>
                <a:cs typeface="Calibri" panose="020F0502020204030204" pitchFamily="34" charset="0"/>
              </a:rPr>
              <a:t>DSA          Road          Road</a:t>
            </a:r>
            <a:endParaRPr lang="en-US" sz="2400" dirty="0">
              <a:effectLst/>
              <a:latin typeface="Calibri" panose="020F0502020204030204" pitchFamily="34" charset="0"/>
              <a:ea typeface="Calibri" panose="020F0502020204030204" pitchFamily="34" charset="0"/>
            </a:endParaRPr>
          </a:p>
          <a:p>
            <a:pPr marL="0" marR="0" algn="l" fontAlgn="base">
              <a:spcBef>
                <a:spcPts val="0"/>
              </a:spcBef>
              <a:spcAft>
                <a:spcPts val="0"/>
              </a:spcAft>
            </a:pPr>
            <a:r>
              <a:rPr lang="en-US" sz="2400" b="1" kern="1200" dirty="0">
                <a:solidFill>
                  <a:srgbClr val="000000"/>
                </a:solidFill>
                <a:effectLst/>
                <a:latin typeface="Arial" panose="020B0604020202020204" pitchFamily="34" charset="0"/>
                <a:ea typeface="Calibri" panose="020F0502020204030204" pitchFamily="34" charset="0"/>
                <a:cs typeface="Calibri" panose="020F0502020204030204" pitchFamily="34" charset="0"/>
              </a:rPr>
              <a:t>Needed =   Width  x    Length   x</a:t>
            </a:r>
            <a:endParaRPr lang="en-US" sz="2400" dirty="0">
              <a:effectLst/>
              <a:latin typeface="Calibri" panose="020F0502020204030204" pitchFamily="34" charset="0"/>
              <a:ea typeface="Calibri" panose="020F0502020204030204" pitchFamily="34" charset="0"/>
            </a:endParaRPr>
          </a:p>
          <a:p>
            <a:pPr marL="0" marR="0" algn="l" fontAlgn="base">
              <a:spcBef>
                <a:spcPts val="0"/>
              </a:spcBef>
              <a:spcAft>
                <a:spcPts val="0"/>
              </a:spcAft>
            </a:pPr>
            <a:r>
              <a:rPr lang="en-US" sz="2400" b="1" kern="1200" dirty="0">
                <a:solidFill>
                  <a:srgbClr val="000000"/>
                </a:solidFill>
                <a:effectLst/>
                <a:latin typeface="Arial" panose="020B0604020202020204" pitchFamily="34" charset="0"/>
                <a:ea typeface="Calibri" panose="020F0502020204030204" pitchFamily="34" charset="0"/>
                <a:cs typeface="Calibri" panose="020F0502020204030204" pitchFamily="34" charset="0"/>
              </a:rPr>
              <a:t>  (tons)           (ft)             (ft)</a:t>
            </a:r>
            <a:endParaRPr lang="en-US" sz="2400" dirty="0">
              <a:effectLst/>
              <a:latin typeface="Calibri" panose="020F0502020204030204" pitchFamily="34" charset="0"/>
              <a:ea typeface="Calibri" panose="020F0502020204030204" pitchFamily="34" charset="0"/>
            </a:endParaRPr>
          </a:p>
        </p:txBody>
      </p:sp>
      <p:sp>
        <p:nvSpPr>
          <p:cNvPr id="8" name="Text Box 73">
            <a:extLst>
              <a:ext uri="{FF2B5EF4-FFF2-40B4-BE49-F238E27FC236}">
                <a16:creationId xmlns:a16="http://schemas.microsoft.com/office/drawing/2014/main" id="{239F33F6-51C1-9804-4ECC-54C7B2AB21DA}"/>
              </a:ext>
            </a:extLst>
          </p:cNvPr>
          <p:cNvSpPr txBox="1">
            <a:spLocks noChangeArrowheads="1"/>
          </p:cNvSpPr>
          <p:nvPr/>
        </p:nvSpPr>
        <p:spPr bwMode="auto">
          <a:xfrm>
            <a:off x="5053744" y="4463595"/>
            <a:ext cx="303320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fontAlgn="base">
              <a:spcBef>
                <a:spcPts val="0"/>
              </a:spcBef>
              <a:spcAft>
                <a:spcPts val="0"/>
              </a:spcAft>
            </a:pPr>
            <a:r>
              <a:rPr lang="en-US" sz="2000" b="1" kern="1200" dirty="0">
                <a:solidFill>
                  <a:srgbClr val="000000"/>
                </a:solidFill>
                <a:effectLst/>
                <a:latin typeface="Arial" panose="020B0604020202020204" pitchFamily="34" charset="0"/>
                <a:ea typeface="Calibri" panose="020F0502020204030204" pitchFamily="34" charset="0"/>
                <a:cs typeface="Calibri" panose="020F0502020204030204" pitchFamily="34" charset="0"/>
              </a:rPr>
              <a:t>0.04 </a:t>
            </a:r>
            <a:r>
              <a:rPr lang="en-US" sz="2000" kern="1200" dirty="0">
                <a:solidFill>
                  <a:srgbClr val="000000"/>
                </a:solidFill>
                <a:effectLst/>
                <a:latin typeface="Arial" panose="020B0604020202020204" pitchFamily="34" charset="0"/>
                <a:ea typeface="Calibri" panose="020F0502020204030204" pitchFamily="34" charset="0"/>
                <a:cs typeface="Calibri" panose="020F0502020204030204" pitchFamily="34" charset="0"/>
              </a:rPr>
              <a:t>for 8” loose</a:t>
            </a:r>
            <a:endParaRPr lang="en-US" sz="2000" dirty="0">
              <a:effectLst/>
              <a:latin typeface="Calibri" panose="020F0502020204030204" pitchFamily="34" charset="0"/>
              <a:ea typeface="Calibri" panose="020F0502020204030204" pitchFamily="34" charset="0"/>
            </a:endParaRPr>
          </a:p>
          <a:p>
            <a:pPr marL="0" marR="0" fontAlgn="base">
              <a:spcBef>
                <a:spcPts val="0"/>
              </a:spcBef>
              <a:spcAft>
                <a:spcPts val="0"/>
              </a:spcAft>
            </a:pPr>
            <a:r>
              <a:rPr lang="en-US" sz="2000" kern="1200" dirty="0">
                <a:solidFill>
                  <a:srgbClr val="000000"/>
                </a:solidFill>
                <a:effectLst/>
                <a:latin typeface="Arial" panose="020B0604020202020204" pitchFamily="34" charset="0"/>
                <a:ea typeface="Calibri" panose="020F0502020204030204" pitchFamily="34" charset="0"/>
                <a:cs typeface="Calibri" panose="020F0502020204030204" pitchFamily="34" charset="0"/>
              </a:rPr>
              <a:t>            compacted to </a:t>
            </a:r>
            <a:r>
              <a:rPr lang="en-US" sz="2000" dirty="0">
                <a:solidFill>
                  <a:srgbClr val="000000"/>
                </a:solidFill>
                <a:latin typeface="Arial" panose="020B0604020202020204" pitchFamily="34" charset="0"/>
                <a:ea typeface="Calibri" panose="020F0502020204030204" pitchFamily="34" charset="0"/>
                <a:cs typeface="Calibri" panose="020F0502020204030204" pitchFamily="34" charset="0"/>
              </a:rPr>
              <a:t>6”</a:t>
            </a:r>
            <a:endParaRPr lang="en-US" sz="1200" dirty="0">
              <a:effectLst/>
              <a:latin typeface="Calibri" panose="020F0502020204030204" pitchFamily="34" charset="0"/>
              <a:ea typeface="Calibri" panose="020F0502020204030204" pitchFamily="34" charset="0"/>
            </a:endParaRPr>
          </a:p>
        </p:txBody>
      </p:sp>
      <p:sp>
        <p:nvSpPr>
          <p:cNvPr id="9" name="Text Box 73">
            <a:extLst>
              <a:ext uri="{FF2B5EF4-FFF2-40B4-BE49-F238E27FC236}">
                <a16:creationId xmlns:a16="http://schemas.microsoft.com/office/drawing/2014/main" id="{9FC1C2D5-1923-585F-CC79-FB014F83BF77}"/>
              </a:ext>
            </a:extLst>
          </p:cNvPr>
          <p:cNvSpPr txBox="1">
            <a:spLocks noChangeArrowheads="1"/>
          </p:cNvSpPr>
          <p:nvPr/>
        </p:nvSpPr>
        <p:spPr bwMode="auto">
          <a:xfrm>
            <a:off x="4873405" y="5340238"/>
            <a:ext cx="3393879" cy="754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fontAlgn="base">
              <a:lnSpc>
                <a:spcPct val="115000"/>
              </a:lnSpc>
              <a:spcBef>
                <a:spcPts val="1200"/>
              </a:spcBef>
              <a:spcAft>
                <a:spcPts val="0"/>
              </a:spcAft>
            </a:pPr>
            <a:r>
              <a:rPr lang="en-US" sz="2000" b="1" kern="1200" dirty="0">
                <a:solidFill>
                  <a:srgbClr val="000000"/>
                </a:solidFill>
                <a:effectLst/>
                <a:latin typeface="Arial" panose="020B0604020202020204" pitchFamily="34" charset="0"/>
                <a:ea typeface="Calibri" panose="020F0502020204030204" pitchFamily="34" charset="0"/>
                <a:cs typeface="Calibri" panose="020F0502020204030204" pitchFamily="34" charset="0"/>
              </a:rPr>
              <a:t>0.03 </a:t>
            </a:r>
            <a:r>
              <a:rPr lang="en-US" sz="2000" kern="1200" dirty="0">
                <a:solidFill>
                  <a:srgbClr val="000000"/>
                </a:solidFill>
                <a:effectLst/>
                <a:latin typeface="Arial" panose="020B0604020202020204" pitchFamily="34" charset="0"/>
                <a:ea typeface="Calibri" panose="020F0502020204030204" pitchFamily="34" charset="0"/>
                <a:cs typeface="Calibri" panose="020F0502020204030204" pitchFamily="34" charset="0"/>
              </a:rPr>
              <a:t>for 6” loose</a:t>
            </a:r>
            <a:endParaRPr lang="en-US" sz="2000" dirty="0">
              <a:effectLst/>
              <a:latin typeface="Calibri" panose="020F0502020204030204" pitchFamily="34" charset="0"/>
              <a:ea typeface="Calibri" panose="020F0502020204030204" pitchFamily="34" charset="0"/>
            </a:endParaRPr>
          </a:p>
          <a:p>
            <a:pPr marL="0" marR="0" fontAlgn="base">
              <a:spcBef>
                <a:spcPts val="0"/>
              </a:spcBef>
              <a:spcAft>
                <a:spcPts val="0"/>
              </a:spcAft>
            </a:pPr>
            <a:r>
              <a:rPr lang="en-US" sz="2000" kern="1200" dirty="0">
                <a:solidFill>
                  <a:srgbClr val="000000"/>
                </a:solidFill>
                <a:effectLst/>
                <a:latin typeface="Arial" panose="020B0604020202020204" pitchFamily="34" charset="0"/>
                <a:ea typeface="Calibri" panose="020F0502020204030204" pitchFamily="34" charset="0"/>
                <a:cs typeface="Calibri" panose="020F0502020204030204" pitchFamily="34" charset="0"/>
              </a:rPr>
              <a:t>            compacted to 4½”</a:t>
            </a:r>
            <a:r>
              <a:rPr lang="en-US" sz="2000" b="1" kern="1200" dirty="0">
                <a:solidFill>
                  <a:srgbClr val="000000"/>
                </a:solidFill>
                <a:effectLst/>
                <a:latin typeface="Arial" panose="020B0604020202020204" pitchFamily="34" charset="0"/>
                <a:ea typeface="Calibri" panose="020F0502020204030204" pitchFamily="34" charset="0"/>
                <a:cs typeface="Calibri" panose="020F0502020204030204" pitchFamily="34" charset="0"/>
              </a:rPr>
              <a:t>  </a:t>
            </a:r>
            <a:endParaRPr lang="en-US" sz="2000" dirty="0">
              <a:effectLst/>
              <a:latin typeface="Calibri" panose="020F0502020204030204" pitchFamily="34" charset="0"/>
              <a:ea typeface="Calibri" panose="020F0502020204030204" pitchFamily="34" charset="0"/>
            </a:endParaRPr>
          </a:p>
        </p:txBody>
      </p:sp>
      <p:sp>
        <p:nvSpPr>
          <p:cNvPr id="10" name="TextBox 9">
            <a:extLst>
              <a:ext uri="{FF2B5EF4-FFF2-40B4-BE49-F238E27FC236}">
                <a16:creationId xmlns:a16="http://schemas.microsoft.com/office/drawing/2014/main" id="{70B3348E-F96F-6A23-F816-B566D3462DFF}"/>
              </a:ext>
            </a:extLst>
          </p:cNvPr>
          <p:cNvSpPr txBox="1"/>
          <p:nvPr/>
        </p:nvSpPr>
        <p:spPr>
          <a:xfrm>
            <a:off x="215900" y="429300"/>
            <a:ext cx="7810500" cy="769441"/>
          </a:xfrm>
          <a:prstGeom prst="rect">
            <a:avLst/>
          </a:prstGeom>
          <a:noFill/>
        </p:spPr>
        <p:txBody>
          <a:bodyPr wrap="square" rtlCol="0">
            <a:spAutoFit/>
          </a:bodyPr>
          <a:lstStyle/>
          <a:p>
            <a:pPr algn="l"/>
            <a:r>
              <a:rPr lang="en-US" sz="4400" u="sng" dirty="0">
                <a:latin typeface="Calibri" panose="020F0502020204030204" pitchFamily="34" charset="0"/>
                <a:cs typeface="Calibri" panose="020F0502020204030204" pitchFamily="34" charset="0"/>
              </a:rPr>
              <a:t>Material Calculation</a:t>
            </a:r>
          </a:p>
        </p:txBody>
      </p:sp>
      <p:sp>
        <p:nvSpPr>
          <p:cNvPr id="3" name="Text Box 6">
            <a:extLst>
              <a:ext uri="{FF2B5EF4-FFF2-40B4-BE49-F238E27FC236}">
                <a16:creationId xmlns:a16="http://schemas.microsoft.com/office/drawing/2014/main" id="{BE90F8F0-1DCA-3D1D-690D-9F02B84514D0}"/>
              </a:ext>
            </a:extLst>
          </p:cNvPr>
          <p:cNvSpPr txBox="1">
            <a:spLocks noChangeArrowheads="1"/>
          </p:cNvSpPr>
          <p:nvPr/>
        </p:nvSpPr>
        <p:spPr bwMode="auto">
          <a:xfrm>
            <a:off x="4457700" y="-44787"/>
            <a:ext cx="4705350" cy="430887"/>
          </a:xfrm>
          <a:prstGeom prst="rect">
            <a:avLst/>
          </a:prstGeom>
          <a:noFill/>
          <a:ln w="9525">
            <a:noFill/>
            <a:miter lim="800000"/>
            <a:headEnd/>
            <a:tailEnd/>
          </a:ln>
        </p:spPr>
        <p:txBody>
          <a:bodyPr wrap="square" anchor="ctr">
            <a:spAutoFit/>
          </a:bodyPr>
          <a:lstStyle/>
          <a:p>
            <a:pPr>
              <a:tabLst>
                <a:tab pos="4860925" algn="l"/>
              </a:tabLst>
            </a:pPr>
            <a:r>
              <a:rPr lang="en-US" sz="2200" dirty="0">
                <a:latin typeface="Calibri" panose="020F0502020204030204" pitchFamily="34" charset="0"/>
              </a:rPr>
              <a:t>Pre-application</a:t>
            </a:r>
          </a:p>
        </p:txBody>
      </p:sp>
    </p:spTree>
    <p:extLst>
      <p:ext uri="{BB962C8B-B14F-4D97-AF65-F5344CB8AC3E}">
        <p14:creationId xmlns:p14="http://schemas.microsoft.com/office/powerpoint/2010/main" val="23725034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44036"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5" name="Text Box 6">
            <a:extLst>
              <a:ext uri="{FF2B5EF4-FFF2-40B4-BE49-F238E27FC236}">
                <a16:creationId xmlns:a16="http://schemas.microsoft.com/office/drawing/2014/main" id="{0E221CD2-AD20-4141-A201-D4B62AB0E510}"/>
              </a:ext>
            </a:extLst>
          </p:cNvPr>
          <p:cNvSpPr txBox="1">
            <a:spLocks noChangeArrowheads="1"/>
          </p:cNvSpPr>
          <p:nvPr/>
        </p:nvSpPr>
        <p:spPr bwMode="auto">
          <a:xfrm>
            <a:off x="4457700" y="-44787"/>
            <a:ext cx="4705350" cy="430887"/>
          </a:xfrm>
          <a:prstGeom prst="rect">
            <a:avLst/>
          </a:prstGeom>
          <a:noFill/>
          <a:ln w="9525">
            <a:noFill/>
            <a:miter lim="800000"/>
            <a:headEnd/>
            <a:tailEnd/>
          </a:ln>
        </p:spPr>
        <p:txBody>
          <a:bodyPr wrap="square" anchor="ctr">
            <a:spAutoFit/>
          </a:bodyPr>
          <a:lstStyle/>
          <a:p>
            <a:pPr>
              <a:tabLst>
                <a:tab pos="4860925" algn="l"/>
              </a:tabLst>
            </a:pPr>
            <a:r>
              <a:rPr lang="en-US" sz="2200" dirty="0">
                <a:latin typeface="Calibri" panose="020F0502020204030204" pitchFamily="34" charset="0"/>
              </a:rPr>
              <a:t>Pre-application</a:t>
            </a:r>
          </a:p>
        </p:txBody>
      </p:sp>
      <p:sp>
        <p:nvSpPr>
          <p:cNvPr id="4" name="TextBox 3">
            <a:extLst>
              <a:ext uri="{FF2B5EF4-FFF2-40B4-BE49-F238E27FC236}">
                <a16:creationId xmlns:a16="http://schemas.microsoft.com/office/drawing/2014/main" id="{CCCCE2BC-D524-419A-8D8E-69F766040BBB}"/>
              </a:ext>
            </a:extLst>
          </p:cNvPr>
          <p:cNvSpPr txBox="1"/>
          <p:nvPr/>
        </p:nvSpPr>
        <p:spPr>
          <a:xfrm>
            <a:off x="75413" y="300748"/>
            <a:ext cx="9087637" cy="769441"/>
          </a:xfrm>
          <a:prstGeom prst="rect">
            <a:avLst/>
          </a:prstGeom>
          <a:noFill/>
        </p:spPr>
        <p:txBody>
          <a:bodyPr wrap="square" rtlCol="0">
            <a:spAutoFit/>
          </a:bodyPr>
          <a:lstStyle/>
          <a:p>
            <a:pPr algn="l"/>
            <a:r>
              <a:rPr kumimoji="0" lang="en-US" sz="2800" b="1" i="0" u="sng"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Materials Calculator: </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dirtandgravel.psu.edu/general-resources/dglvr-materials-calculator/</a:t>
            </a:r>
          </a:p>
          <a:p>
            <a:pPr algn="l"/>
            <a:endParaRPr lang="en-US" sz="1600" u="sng" dirty="0">
              <a:latin typeface="Calibri" panose="020F0502020204030204" pitchFamily="34" charset="0"/>
              <a:ea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2C81633C-9D5F-A69C-F481-BA9786E6151A}"/>
              </a:ext>
            </a:extLst>
          </p:cNvPr>
          <p:cNvPicPr>
            <a:picLocks noChangeAspect="1"/>
          </p:cNvPicPr>
          <p:nvPr/>
        </p:nvPicPr>
        <p:blipFill>
          <a:blip r:embed="rId3" cstate="email">
            <a:extLst>
              <a:ext uri="{28A0092B-C50C-407E-A947-70E740481C1C}">
                <a14:useLocalDpi xmlns:a14="http://schemas.microsoft.com/office/drawing/2010/main"/>
              </a:ext>
            </a:extLst>
          </a:blip>
          <a:srcRect t="3174" r="8009" b="7725"/>
          <a:stretch/>
        </p:blipFill>
        <p:spPr>
          <a:xfrm>
            <a:off x="1217980" y="825849"/>
            <a:ext cx="7926019" cy="6032151"/>
          </a:xfrm>
          <a:prstGeom prst="rect">
            <a:avLst/>
          </a:prstGeom>
        </p:spPr>
      </p:pic>
      <p:sp>
        <p:nvSpPr>
          <p:cNvPr id="3" name="Rectangle 7">
            <a:extLst>
              <a:ext uri="{FF2B5EF4-FFF2-40B4-BE49-F238E27FC236}">
                <a16:creationId xmlns:a16="http://schemas.microsoft.com/office/drawing/2014/main" id="{E45AAA26-86CB-4A40-8981-E2D42B2B2AE5}"/>
              </a:ext>
            </a:extLst>
          </p:cNvPr>
          <p:cNvSpPr>
            <a:spLocks noChangeArrowheads="1"/>
          </p:cNvSpPr>
          <p:nvPr/>
        </p:nvSpPr>
        <p:spPr bwMode="auto">
          <a:xfrm>
            <a:off x="9172" y="4430678"/>
            <a:ext cx="1286227" cy="702228"/>
          </a:xfrm>
          <a:prstGeom prst="rect">
            <a:avLst/>
          </a:prstGeom>
          <a:solidFill>
            <a:schemeClr val="bg1"/>
          </a:solidFill>
          <a:ln w="9525">
            <a:noFill/>
            <a:miter lim="800000"/>
            <a:headEnd/>
            <a:tailEnd/>
          </a:ln>
        </p:spPr>
        <p:txBody>
          <a:bodyPr/>
          <a:lstStyle/>
          <a:p>
            <a:pPr marL="225425" marR="0" lvl="0" indent="-225425" defTabSz="914400" rtl="0" eaLnBrk="1" fontAlgn="base" latinLnBrk="0" hangingPunct="1">
              <a:lnSpc>
                <a:spcPct val="100000"/>
              </a:lnSpc>
              <a:spcBef>
                <a:spcPct val="20000"/>
              </a:spcBef>
              <a:spcAft>
                <a:spcPct val="0"/>
              </a:spcAft>
              <a:buClrTx/>
              <a:buSzTx/>
              <a:buFontTx/>
              <a:buNone/>
              <a:tabLst/>
              <a:defRPr/>
            </a:pPr>
            <a:r>
              <a:rPr kumimoji="0" lang="en-US" sz="2000"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mn-cs"/>
              </a:rPr>
              <a:t>Density</a:t>
            </a:r>
          </a:p>
          <a:p>
            <a:pPr marL="225425" marR="0" lvl="0" indent="-225425" algn="l" defTabSz="914400" rtl="0" eaLnBrk="1" fontAlgn="base" latinLnBrk="0" hangingPunct="1">
              <a:lnSpc>
                <a:spcPct val="100000"/>
              </a:lnSpc>
              <a:spcBef>
                <a:spcPct val="20000"/>
              </a:spcBef>
              <a:spcAft>
                <a:spcPct val="0"/>
              </a:spcAft>
              <a:buClrTx/>
              <a:buSzTx/>
              <a:buFontTx/>
              <a:buNone/>
              <a:tabLst/>
              <a:defRPr/>
            </a:pPr>
            <a:r>
              <a:rPr lang="en-US" sz="1100" dirty="0">
                <a:solidFill>
                  <a:srgbClr val="FF0000"/>
                </a:solidFill>
                <a:latin typeface="Calibri" panose="020F0502020204030204" pitchFamily="34" charset="0"/>
                <a:ea typeface="Calibri" panose="020F0502020204030204" pitchFamily="34" charset="0"/>
              </a:rPr>
              <a:t>(based on material selected)</a:t>
            </a:r>
            <a:endParaRPr kumimoji="0" lang="en-US" sz="700"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mn-cs"/>
            </a:endParaRPr>
          </a:p>
        </p:txBody>
      </p:sp>
      <p:sp>
        <p:nvSpPr>
          <p:cNvPr id="6" name="Arrow: Right 5">
            <a:extLst>
              <a:ext uri="{FF2B5EF4-FFF2-40B4-BE49-F238E27FC236}">
                <a16:creationId xmlns:a16="http://schemas.microsoft.com/office/drawing/2014/main" id="{7E052430-C287-18F2-C774-CDD01C53BC20}"/>
              </a:ext>
            </a:extLst>
          </p:cNvPr>
          <p:cNvSpPr/>
          <p:nvPr/>
        </p:nvSpPr>
        <p:spPr bwMode="auto">
          <a:xfrm>
            <a:off x="1096029" y="4563579"/>
            <a:ext cx="322833" cy="182880"/>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dirty="0">
              <a:ln>
                <a:noFill/>
              </a:ln>
              <a:solidFill>
                <a:schemeClr val="tx1"/>
              </a:solidFill>
              <a:effectLst/>
              <a:latin typeface="Calibri" panose="020F0502020204030204" pitchFamily="34" charset="0"/>
            </a:endParaRPr>
          </a:p>
        </p:txBody>
      </p:sp>
      <p:sp>
        <p:nvSpPr>
          <p:cNvPr id="12" name="Rectangle 7">
            <a:extLst>
              <a:ext uri="{FF2B5EF4-FFF2-40B4-BE49-F238E27FC236}">
                <a16:creationId xmlns:a16="http://schemas.microsoft.com/office/drawing/2014/main" id="{1AADA597-1E60-9221-B8E5-E11EC77DF742}"/>
              </a:ext>
            </a:extLst>
          </p:cNvPr>
          <p:cNvSpPr>
            <a:spLocks noChangeArrowheads="1"/>
          </p:cNvSpPr>
          <p:nvPr/>
        </p:nvSpPr>
        <p:spPr bwMode="auto">
          <a:xfrm>
            <a:off x="28222" y="5258588"/>
            <a:ext cx="1213904" cy="622292"/>
          </a:xfrm>
          <a:prstGeom prst="rect">
            <a:avLst/>
          </a:prstGeom>
          <a:solidFill>
            <a:schemeClr val="bg1"/>
          </a:solidFill>
          <a:ln w="9525">
            <a:noFill/>
            <a:miter lim="800000"/>
            <a:headEnd/>
            <a:tailEnd/>
          </a:ln>
        </p:spPr>
        <p:txBody>
          <a:bodyPr/>
          <a:lstStyle/>
          <a:p>
            <a:pPr marL="225425" marR="0" lvl="0" indent="-225425" defTabSz="914400" rtl="0" eaLnBrk="1" fontAlgn="base" latinLnBrk="0" hangingPunct="1">
              <a:lnSpc>
                <a:spcPct val="100000"/>
              </a:lnSpc>
              <a:spcBef>
                <a:spcPct val="20000"/>
              </a:spcBef>
              <a:spcAft>
                <a:spcPct val="0"/>
              </a:spcAft>
              <a:buClrTx/>
              <a:buSzTx/>
              <a:buFontTx/>
              <a:buNone/>
              <a:tabLst/>
              <a:defRPr/>
            </a:pPr>
            <a:r>
              <a:rPr kumimoji="0" lang="en-US" sz="1800"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mn-cs"/>
              </a:rPr>
              <a:t>Cost/ton </a:t>
            </a:r>
          </a:p>
          <a:p>
            <a:pPr marL="225425" marR="0" lvl="0" indent="-225425" defTabSz="914400" rtl="0" eaLnBrk="1" fontAlgn="base" latinLnBrk="0" hangingPunct="1">
              <a:lnSpc>
                <a:spcPct val="100000"/>
              </a:lnSpc>
              <a:spcBef>
                <a:spcPct val="20000"/>
              </a:spcBef>
              <a:spcAft>
                <a:spcPct val="0"/>
              </a:spcAft>
              <a:buClrTx/>
              <a:buSzTx/>
              <a:buFontTx/>
              <a:buNone/>
              <a:tabLst/>
              <a:defRPr/>
            </a:pPr>
            <a:r>
              <a:rPr kumimoji="0" lang="en-US" sz="1800"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mn-cs"/>
              </a:rPr>
              <a:t>(optional)</a:t>
            </a:r>
          </a:p>
        </p:txBody>
      </p:sp>
      <p:sp>
        <p:nvSpPr>
          <p:cNvPr id="13" name="Arrow: Right 12">
            <a:extLst>
              <a:ext uri="{FF2B5EF4-FFF2-40B4-BE49-F238E27FC236}">
                <a16:creationId xmlns:a16="http://schemas.microsoft.com/office/drawing/2014/main" id="{36CF8A92-5420-B6F7-89CA-5D3BF2414C6E}"/>
              </a:ext>
            </a:extLst>
          </p:cNvPr>
          <p:cNvSpPr/>
          <p:nvPr/>
        </p:nvSpPr>
        <p:spPr bwMode="auto">
          <a:xfrm>
            <a:off x="1075417" y="5485943"/>
            <a:ext cx="322833" cy="182880"/>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dirty="0">
              <a:ln>
                <a:noFill/>
              </a:ln>
              <a:solidFill>
                <a:schemeClr val="tx1"/>
              </a:solidFill>
              <a:effectLst/>
              <a:latin typeface="Calibri" panose="020F0502020204030204" pitchFamily="34" charset="0"/>
            </a:endParaRPr>
          </a:p>
        </p:txBody>
      </p:sp>
      <p:sp>
        <p:nvSpPr>
          <p:cNvPr id="14" name="Rectangle 7">
            <a:extLst>
              <a:ext uri="{FF2B5EF4-FFF2-40B4-BE49-F238E27FC236}">
                <a16:creationId xmlns:a16="http://schemas.microsoft.com/office/drawing/2014/main" id="{D53DD2F6-2F5B-AD1B-5ABA-7E17208A3B26}"/>
              </a:ext>
            </a:extLst>
          </p:cNvPr>
          <p:cNvSpPr>
            <a:spLocks noChangeArrowheads="1"/>
          </p:cNvSpPr>
          <p:nvPr/>
        </p:nvSpPr>
        <p:spPr bwMode="auto">
          <a:xfrm>
            <a:off x="-127000" y="6110026"/>
            <a:ext cx="1341459" cy="622292"/>
          </a:xfrm>
          <a:prstGeom prst="rect">
            <a:avLst/>
          </a:prstGeom>
          <a:solidFill>
            <a:schemeClr val="bg1"/>
          </a:solidFill>
          <a:ln w="9525">
            <a:noFill/>
            <a:miter lim="800000"/>
            <a:headEnd/>
            <a:tailEnd/>
          </a:ln>
        </p:spPr>
        <p:txBody>
          <a:bodyPr/>
          <a:lstStyle/>
          <a:p>
            <a:pPr marL="225425" marR="0" lvl="0" indent="-225425" algn="r" defTabSz="914400" rtl="0" eaLnBrk="1" fontAlgn="base" latinLnBrk="0" hangingPunct="1">
              <a:lnSpc>
                <a:spcPct val="100000"/>
              </a:lnSpc>
              <a:spcBef>
                <a:spcPct val="20000"/>
              </a:spcBef>
              <a:spcAft>
                <a:spcPct val="0"/>
              </a:spcAft>
              <a:buClrTx/>
              <a:buSzTx/>
              <a:buFontTx/>
              <a:buNone/>
              <a:tabLst/>
              <a:defRPr/>
            </a:pPr>
            <a:r>
              <a:rPr kumimoji="0" lang="en-US" sz="1800"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mn-cs"/>
              </a:rPr>
              <a:t>RUN</a:t>
            </a:r>
            <a:r>
              <a:rPr kumimoji="0" lang="en-US" sz="1800" strike="noStrike" kern="1200" cap="none" spc="0" normalizeH="0" noProof="0" dirty="0">
                <a:ln>
                  <a:noFill/>
                </a:ln>
                <a:solidFill>
                  <a:srgbClr val="FF0000"/>
                </a:solidFill>
                <a:effectLst/>
                <a:uLnTx/>
                <a:uFillTx/>
                <a:latin typeface="Calibri" panose="020F0502020204030204" pitchFamily="34" charset="0"/>
                <a:ea typeface="Calibri" panose="020F0502020204030204" pitchFamily="34" charset="0"/>
                <a:cs typeface="+mn-cs"/>
              </a:rPr>
              <a:t> ESTIMATE</a:t>
            </a:r>
            <a:endParaRPr kumimoji="0" lang="en-US" sz="1800"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mn-cs"/>
            </a:endParaRPr>
          </a:p>
        </p:txBody>
      </p:sp>
      <p:sp>
        <p:nvSpPr>
          <p:cNvPr id="15" name="Arrow: Right 14">
            <a:extLst>
              <a:ext uri="{FF2B5EF4-FFF2-40B4-BE49-F238E27FC236}">
                <a16:creationId xmlns:a16="http://schemas.microsoft.com/office/drawing/2014/main" id="{2489E04A-627E-5BB9-6629-5DC04B3D1188}"/>
              </a:ext>
            </a:extLst>
          </p:cNvPr>
          <p:cNvSpPr/>
          <p:nvPr/>
        </p:nvSpPr>
        <p:spPr bwMode="auto">
          <a:xfrm>
            <a:off x="1175804" y="6492098"/>
            <a:ext cx="322833" cy="182880"/>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dirty="0">
              <a:ln>
                <a:noFill/>
              </a:ln>
              <a:solidFill>
                <a:schemeClr val="tx1"/>
              </a:solidFill>
              <a:effectLst/>
              <a:latin typeface="Calibri" panose="020F0502020204030204" pitchFamily="34" charset="0"/>
            </a:endParaRPr>
          </a:p>
        </p:txBody>
      </p:sp>
      <p:sp>
        <p:nvSpPr>
          <p:cNvPr id="16" name="Oval 15">
            <a:extLst>
              <a:ext uri="{FF2B5EF4-FFF2-40B4-BE49-F238E27FC236}">
                <a16:creationId xmlns:a16="http://schemas.microsoft.com/office/drawing/2014/main" id="{90E3A859-CC0C-264E-8969-EC20AB38DD4A}"/>
              </a:ext>
            </a:extLst>
          </p:cNvPr>
          <p:cNvSpPr/>
          <p:nvPr/>
        </p:nvSpPr>
        <p:spPr bwMode="auto">
          <a:xfrm>
            <a:off x="5557521" y="3513992"/>
            <a:ext cx="1534160" cy="37592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dirty="0">
              <a:ln>
                <a:noFill/>
              </a:ln>
              <a:solidFill>
                <a:schemeClr val="tx1"/>
              </a:solidFill>
              <a:effectLst/>
              <a:latin typeface="Calibri" panose="020F0502020204030204" pitchFamily="34" charset="0"/>
            </a:endParaRPr>
          </a:p>
        </p:txBody>
      </p:sp>
    </p:spTree>
    <p:extLst>
      <p:ext uri="{BB962C8B-B14F-4D97-AF65-F5344CB8AC3E}">
        <p14:creationId xmlns:p14="http://schemas.microsoft.com/office/powerpoint/2010/main" val="2080089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E978A4-649D-4357-A357-4ABCC71D8F40}"/>
              </a:ext>
            </a:extLst>
          </p:cNvPr>
          <p:cNvSpPr/>
          <p:nvPr/>
        </p:nvSpPr>
        <p:spPr>
          <a:xfrm>
            <a:off x="0" y="648386"/>
            <a:ext cx="9144000" cy="6209613"/>
          </a:xfrm>
          <a:prstGeom prst="rect">
            <a:avLst/>
          </a:prstGeom>
          <a:gradFill flip="none" rotWithShape="1">
            <a:gsLst>
              <a:gs pos="100000">
                <a:srgbClr val="13223D"/>
              </a:gs>
              <a:gs pos="1000">
                <a:srgbClr val="505E8A"/>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 name="Slide Number Placeholder 3">
            <a:extLst>
              <a:ext uri="{FF2B5EF4-FFF2-40B4-BE49-F238E27FC236}">
                <a16:creationId xmlns:a16="http://schemas.microsoft.com/office/drawing/2014/main" id="{DBBCAF7E-02CE-48EA-BEC9-F15FDC18CD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E2919-D427-4CE2-80E2-33083554A27B}"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74BFF49-BAA2-4E39-B83A-473C6C65E96D}"/>
              </a:ext>
            </a:extLst>
          </p:cNvPr>
          <p:cNvSpPr/>
          <p:nvPr/>
        </p:nvSpPr>
        <p:spPr bwMode="ltGray">
          <a:xfrm>
            <a:off x="0" y="0"/>
            <a:ext cx="9144000" cy="728372"/>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white"/>
              </a:solidFill>
              <a:effectLst/>
              <a:uLnTx/>
              <a:uFillTx/>
              <a:latin typeface="Euphemia"/>
              <a:ea typeface="+mn-ea"/>
              <a:cs typeface="+mn-cs"/>
            </a:endParaRPr>
          </a:p>
        </p:txBody>
      </p:sp>
      <p:sp>
        <p:nvSpPr>
          <p:cNvPr id="12" name="Rectangle 11">
            <a:extLst>
              <a:ext uri="{FF2B5EF4-FFF2-40B4-BE49-F238E27FC236}">
                <a16:creationId xmlns:a16="http://schemas.microsoft.com/office/drawing/2014/main" id="{DE54435F-A437-49F2-AA1B-4B74A478E8BC}"/>
              </a:ext>
            </a:extLst>
          </p:cNvPr>
          <p:cNvSpPr/>
          <p:nvPr/>
        </p:nvSpPr>
        <p:spPr bwMode="white">
          <a:xfrm>
            <a:off x="0" y="648386"/>
            <a:ext cx="9144000" cy="893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CEE3DBB4-DBBB-47E2-B01B-0C0B1AB94A0C}"/>
              </a:ext>
            </a:extLst>
          </p:cNvPr>
          <p:cNvSpPr/>
          <p:nvPr/>
        </p:nvSpPr>
        <p:spPr bwMode="ltGray">
          <a:xfrm>
            <a:off x="0" y="0"/>
            <a:ext cx="9144000" cy="728372"/>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white"/>
              </a:solidFill>
              <a:effectLst/>
              <a:uLnTx/>
              <a:uFillTx/>
              <a:latin typeface="Euphemia"/>
              <a:ea typeface="+mn-ea"/>
              <a:cs typeface="+mn-cs"/>
            </a:endParaRPr>
          </a:p>
        </p:txBody>
      </p:sp>
      <p:sp>
        <p:nvSpPr>
          <p:cNvPr id="10" name="Rectangle 9">
            <a:extLst>
              <a:ext uri="{FF2B5EF4-FFF2-40B4-BE49-F238E27FC236}">
                <a16:creationId xmlns:a16="http://schemas.microsoft.com/office/drawing/2014/main" id="{39876220-FA19-40CB-B89B-CE9514F95BBD}"/>
              </a:ext>
            </a:extLst>
          </p:cNvPr>
          <p:cNvSpPr/>
          <p:nvPr/>
        </p:nvSpPr>
        <p:spPr bwMode="white">
          <a:xfrm>
            <a:off x="0" y="648386"/>
            <a:ext cx="9144000" cy="893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3FB1B09E-5EDF-4147-B4E7-1D1E6946595F}"/>
              </a:ext>
            </a:extLst>
          </p:cNvPr>
          <p:cNvSpPr txBox="1"/>
          <p:nvPr/>
        </p:nvSpPr>
        <p:spPr>
          <a:xfrm>
            <a:off x="0" y="73020"/>
            <a:ext cx="9144000" cy="1077218"/>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3200" dirty="0">
                <a:ln w="19050">
                  <a:solidFill>
                    <a:prstClr val="black"/>
                  </a:solidFill>
                </a:ln>
                <a:solidFill>
                  <a:srgbClr val="FFFF00"/>
                </a:solidFill>
                <a:effectLst>
                  <a:outerShdw blurRad="63500" sx="102000" sy="102000" algn="ctr" rotWithShape="0">
                    <a:prstClr val="black">
                      <a:alpha val="40000"/>
                    </a:prstClr>
                  </a:outerShdw>
                </a:effectLst>
                <a:latin typeface="Arial Black" panose="020B0A04020102020204" pitchFamily="34" charset="0"/>
              </a:rPr>
              <a:t>DSA Season Preparation</a:t>
            </a:r>
            <a:endParaRPr kumimoji="0" lang="en-US" sz="28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endParaRPr>
          </a:p>
        </p:txBody>
      </p:sp>
      <p:sp>
        <p:nvSpPr>
          <p:cNvPr id="14" name="Subtitle 2">
            <a:extLst>
              <a:ext uri="{FF2B5EF4-FFF2-40B4-BE49-F238E27FC236}">
                <a16:creationId xmlns:a16="http://schemas.microsoft.com/office/drawing/2014/main" id="{4D4294FC-B9B3-4A35-8FF6-19AA8D2A9CB7}"/>
              </a:ext>
            </a:extLst>
          </p:cNvPr>
          <p:cNvSpPr txBox="1">
            <a:spLocks/>
          </p:cNvSpPr>
          <p:nvPr/>
        </p:nvSpPr>
        <p:spPr>
          <a:xfrm>
            <a:off x="3538090" y="364186"/>
            <a:ext cx="5838063" cy="6019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400" b="1" i="0" u="none" strike="noStrike" kern="1200" cap="none" spc="0" normalizeH="0" baseline="0" noProof="0" dirty="0">
              <a:ln>
                <a:noFill/>
              </a:ln>
              <a:solidFill>
                <a:prstClr val="white"/>
              </a:solidFill>
              <a:effectLst/>
              <a:uLnTx/>
              <a:uFillTx/>
              <a:latin typeface="Calibri"/>
              <a:ea typeface="Calibri" panose="020F0502020204030204" pitchFamily="34" charset="0"/>
              <a:cs typeface="+mn-cs"/>
            </a:endParaRP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400" b="1" i="0" u="none" strike="noStrike" kern="1200" cap="none" spc="0" normalizeH="0" baseline="0" noProof="0" dirty="0">
              <a:ln>
                <a:noFill/>
              </a:ln>
              <a:solidFill>
                <a:prstClr val="white"/>
              </a:solidFill>
              <a:effectLst/>
              <a:uLnTx/>
              <a:uFillTx/>
              <a:latin typeface="Calibri"/>
              <a:ea typeface="Calibri" panose="020F0502020204030204" pitchFamily="34" charset="0"/>
              <a:cs typeface="+mn-cs"/>
            </a:endParaRPr>
          </a:p>
          <a:p>
            <a:pPr marL="457200" marR="0" lvl="1" indent="0" algn="l" defTabSz="914400" rtl="0" eaLnBrk="1" fontAlgn="auto" latinLnBrk="0" hangingPunct="1">
              <a:lnSpc>
                <a:spcPct val="100000"/>
              </a:lnSpc>
              <a:spcBef>
                <a:spcPts val="0"/>
              </a:spcBef>
              <a:spcAft>
                <a:spcPts val="0"/>
              </a:spcAft>
              <a:buClrTx/>
              <a:buSzTx/>
              <a:buNone/>
              <a:tabLst/>
              <a:defRPr/>
            </a:pPr>
            <a:r>
              <a:rPr kumimoji="0" lang="en-US" sz="4400" b="1" i="0" u="sng" strike="noStrike" kern="1200" cap="none" spc="0" normalizeH="0" baseline="0" noProof="0" dirty="0">
                <a:ln>
                  <a:noFill/>
                </a:ln>
                <a:solidFill>
                  <a:schemeClr val="bg1"/>
                </a:solidFill>
                <a:effectLst/>
                <a:uLnTx/>
                <a:uFillTx/>
                <a:latin typeface="Calibri"/>
                <a:ea typeface="Calibri" panose="020F0502020204030204" pitchFamily="34" charset="0"/>
                <a:cs typeface="+mn-cs"/>
              </a:rPr>
              <a:t>DSA Season Prep</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3200" b="1" u="sng" dirty="0">
              <a:solidFill>
                <a:srgbClr val="FFFF00"/>
              </a:solidFill>
              <a:latin typeface="Calibri"/>
              <a:ea typeface="Calibri" panose="020F050202020403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schemeClr val="bg1"/>
                </a:solidFill>
                <a:latin typeface="Calibri"/>
                <a:ea typeface="Calibri" panose="020F0502020204030204" pitchFamily="34" charset="0"/>
              </a:rPr>
              <a:t>Pre-application</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srgbClr val="FFFF00"/>
                </a:solidFill>
                <a:latin typeface="Calibri"/>
                <a:ea typeface="Calibri" panose="020F0502020204030204" pitchFamily="34" charset="0"/>
              </a:rPr>
              <a:t>Pre-Project logistics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schemeClr val="bg1"/>
                </a:solidFill>
                <a:latin typeface="Calibri"/>
                <a:ea typeface="Calibri" panose="020F0502020204030204" pitchFamily="34" charset="0"/>
              </a:rPr>
              <a:t>~30 days prior to placement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schemeClr val="bg1"/>
                </a:solidFill>
                <a:latin typeface="Calibri"/>
                <a:ea typeface="Calibri" panose="020F0502020204030204" pitchFamily="34" charset="0"/>
              </a:rPr>
              <a:t>Final Preparations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schemeClr val="bg1"/>
                </a:solidFill>
                <a:latin typeface="Calibri"/>
                <a:ea typeface="Calibri" panose="020F0502020204030204" pitchFamily="34" charset="0"/>
              </a:rPr>
              <a:t>DSA Placement</a:t>
            </a:r>
          </a:p>
        </p:txBody>
      </p:sp>
      <p:pic>
        <p:nvPicPr>
          <p:cNvPr id="13" name="Picture 12" descr="A picture containing tree, outdoor, ground, forest&#10;&#10;Description automatically generated">
            <a:extLst>
              <a:ext uri="{FF2B5EF4-FFF2-40B4-BE49-F238E27FC236}">
                <a16:creationId xmlns:a16="http://schemas.microsoft.com/office/drawing/2014/main" id="{B50DFCA1-D26A-463A-84B5-3218236959F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5507"/>
          <a:stretch/>
        </p:blipFill>
        <p:spPr>
          <a:xfrm>
            <a:off x="-232153" y="1413973"/>
            <a:ext cx="4178301" cy="5444027"/>
          </a:xfrm>
          <a:prstGeom prst="rect">
            <a:avLst/>
          </a:prstGeom>
        </p:spPr>
      </p:pic>
    </p:spTree>
    <p:extLst>
      <p:ext uri="{BB962C8B-B14F-4D97-AF65-F5344CB8AC3E}">
        <p14:creationId xmlns:p14="http://schemas.microsoft.com/office/powerpoint/2010/main" val="20613692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44036"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5" name="Text Box 6">
            <a:extLst>
              <a:ext uri="{FF2B5EF4-FFF2-40B4-BE49-F238E27FC236}">
                <a16:creationId xmlns:a16="http://schemas.microsoft.com/office/drawing/2014/main" id="{0E221CD2-AD20-4141-A201-D4B62AB0E510}"/>
              </a:ext>
            </a:extLst>
          </p:cNvPr>
          <p:cNvSpPr txBox="1">
            <a:spLocks noChangeArrowheads="1"/>
          </p:cNvSpPr>
          <p:nvPr/>
        </p:nvSpPr>
        <p:spPr bwMode="auto">
          <a:xfrm>
            <a:off x="4457700" y="-44787"/>
            <a:ext cx="4705350" cy="430887"/>
          </a:xfrm>
          <a:prstGeom prst="rect">
            <a:avLst/>
          </a:prstGeom>
          <a:noFill/>
          <a:ln w="9525">
            <a:noFill/>
            <a:miter lim="800000"/>
            <a:headEnd/>
            <a:tailEnd/>
          </a:ln>
        </p:spPr>
        <p:txBody>
          <a:bodyPr wrap="square" anchor="ctr">
            <a:spAutoFit/>
          </a:bodyPr>
          <a:lstStyle/>
          <a:p>
            <a:pPr>
              <a:tabLst>
                <a:tab pos="4860925" algn="l"/>
              </a:tabLst>
            </a:pPr>
            <a:r>
              <a:rPr lang="en-US" sz="2200" dirty="0">
                <a:latin typeface="Calibri" panose="020F0502020204030204" pitchFamily="34" charset="0"/>
              </a:rPr>
              <a:t>Pre-project logistics</a:t>
            </a:r>
          </a:p>
        </p:txBody>
      </p:sp>
      <p:sp>
        <p:nvSpPr>
          <p:cNvPr id="2" name="TextBox 1">
            <a:extLst>
              <a:ext uri="{FF2B5EF4-FFF2-40B4-BE49-F238E27FC236}">
                <a16:creationId xmlns:a16="http://schemas.microsoft.com/office/drawing/2014/main" id="{60F8B0BC-2404-4D46-A47D-F4434E5401F8}"/>
              </a:ext>
            </a:extLst>
          </p:cNvPr>
          <p:cNvSpPr txBox="1"/>
          <p:nvPr/>
        </p:nvSpPr>
        <p:spPr>
          <a:xfrm>
            <a:off x="101599" y="1174947"/>
            <a:ext cx="8967755" cy="5155257"/>
          </a:xfrm>
          <a:prstGeom prst="rect">
            <a:avLst/>
          </a:prstGeom>
          <a:noFill/>
        </p:spPr>
        <p:txBody>
          <a:bodyPr wrap="square" rtlCol="0">
            <a:spAutoFit/>
          </a:bodyPr>
          <a:lstStyle/>
          <a:p>
            <a:pPr marL="342900" indent="-342900" algn="l">
              <a:spcBef>
                <a:spcPts val="600"/>
              </a:spcBef>
              <a:buFont typeface="Arial" panose="020B0604020202020204" pitchFamily="34" charset="0"/>
              <a:buChar char="•"/>
            </a:pPr>
            <a:r>
              <a:rPr lang="en-US" sz="2800" b="0" dirty="0">
                <a:solidFill>
                  <a:schemeClr val="tx1">
                    <a:lumMod val="95000"/>
                    <a:lumOff val="5000"/>
                  </a:schemeClr>
                </a:solidFill>
                <a:latin typeface="Calibri" panose="020F0502020204030204" pitchFamily="34" charset="0"/>
                <a:cs typeface="Calibri" panose="020F0502020204030204" pitchFamily="34" charset="0"/>
              </a:rPr>
              <a:t>Municipalities should follow their standard purchasing, bidding, and payment procedures.</a:t>
            </a:r>
          </a:p>
          <a:p>
            <a:pPr marL="342900" indent="-342900" algn="l">
              <a:spcBef>
                <a:spcPts val="600"/>
              </a:spcBef>
              <a:buFont typeface="Arial" panose="020B0604020202020204" pitchFamily="34" charset="0"/>
              <a:buChar char="•"/>
            </a:pPr>
            <a:r>
              <a:rPr lang="en-US" sz="2800" b="0" dirty="0">
                <a:solidFill>
                  <a:schemeClr val="tx1">
                    <a:lumMod val="95000"/>
                    <a:lumOff val="5000"/>
                  </a:schemeClr>
                </a:solidFill>
                <a:latin typeface="Calibri" panose="020F0502020204030204" pitchFamily="34" charset="0"/>
                <a:cs typeface="Calibri" panose="020F0502020204030204" pitchFamily="34" charset="0"/>
              </a:rPr>
              <a:t>Prevailing wage applies to contracted labor when the total value of the project exceeds $25,000</a:t>
            </a:r>
          </a:p>
          <a:p>
            <a:pPr marL="342900" indent="-342900" algn="l">
              <a:spcBef>
                <a:spcPts val="600"/>
              </a:spcBef>
              <a:buFont typeface="Arial" panose="020B0604020202020204" pitchFamily="34" charset="0"/>
              <a:buChar char="•"/>
            </a:pPr>
            <a:r>
              <a:rPr lang="en-US" sz="2800" dirty="0">
                <a:solidFill>
                  <a:schemeClr val="tx1">
                    <a:lumMod val="95000"/>
                    <a:lumOff val="5000"/>
                  </a:schemeClr>
                </a:solidFill>
                <a:latin typeface="Calibri" panose="020F0502020204030204" pitchFamily="34" charset="0"/>
                <a:cs typeface="Calibri" panose="020F0502020204030204" pitchFamily="34" charset="0"/>
              </a:rPr>
              <a:t>Placement dates are April 1 to September 30.</a:t>
            </a:r>
          </a:p>
          <a:p>
            <a:pPr marL="800100" lvl="1" indent="-342900" algn="l">
              <a:spcBef>
                <a:spcPts val="600"/>
              </a:spcBef>
              <a:buFont typeface="Arial" panose="020B0604020202020204" pitchFamily="34" charset="0"/>
              <a:buChar char="•"/>
            </a:pPr>
            <a:r>
              <a:rPr lang="en-US" sz="2800" u="sng" dirty="0">
                <a:solidFill>
                  <a:srgbClr val="FF0000"/>
                </a:solidFill>
                <a:latin typeface="Calibri" panose="020F0502020204030204" pitchFamily="34" charset="0"/>
                <a:cs typeface="Calibri" panose="020F0502020204030204" pitchFamily="34" charset="0"/>
              </a:rPr>
              <a:t>DO NOT MAKE CONTRACT END DATE SEPTEMBER 30! </a:t>
            </a:r>
          </a:p>
          <a:p>
            <a:pPr marL="800100" lvl="1" indent="-342900" algn="l">
              <a:spcBef>
                <a:spcPts val="600"/>
              </a:spcBef>
              <a:buFont typeface="Arial" panose="020B0604020202020204" pitchFamily="34" charset="0"/>
              <a:buChar char="•"/>
            </a:pPr>
            <a:r>
              <a:rPr lang="en-US" sz="2800" dirty="0">
                <a:solidFill>
                  <a:schemeClr val="tx1">
                    <a:lumMod val="95000"/>
                    <a:lumOff val="5000"/>
                  </a:schemeClr>
                </a:solidFill>
                <a:latin typeface="Calibri" panose="020F0502020204030204" pitchFamily="34" charset="0"/>
                <a:cs typeface="Calibri" panose="020F0502020204030204" pitchFamily="34" charset="0"/>
              </a:rPr>
              <a:t>Recommend August 30 – can extend contract date for weather or other reasonable delays.  </a:t>
            </a:r>
          </a:p>
          <a:p>
            <a:pPr marL="342900" indent="-342900" algn="l">
              <a:spcBef>
                <a:spcPts val="600"/>
              </a:spcBef>
              <a:buFont typeface="Arial" panose="020B0604020202020204" pitchFamily="34" charset="0"/>
              <a:buChar char="•"/>
            </a:pPr>
            <a:r>
              <a:rPr lang="en-US" sz="2800" b="0" dirty="0">
                <a:solidFill>
                  <a:schemeClr val="tx1">
                    <a:lumMod val="95000"/>
                    <a:lumOff val="5000"/>
                  </a:schemeClr>
                </a:solidFill>
                <a:latin typeface="Calibri" panose="020F0502020204030204" pitchFamily="34" charset="0"/>
                <a:cs typeface="Calibri" panose="020F0502020204030204" pitchFamily="34" charset="0"/>
              </a:rPr>
              <a:t>An editable </a:t>
            </a:r>
            <a:r>
              <a:rPr lang="en-US" sz="2800" dirty="0">
                <a:solidFill>
                  <a:schemeClr val="tx1">
                    <a:lumMod val="95000"/>
                    <a:lumOff val="5000"/>
                  </a:schemeClr>
                </a:solidFill>
                <a:latin typeface="Calibri" panose="020F0502020204030204" pitchFamily="34" charset="0"/>
                <a:cs typeface="Calibri" panose="020F0502020204030204" pitchFamily="34" charset="0"/>
              </a:rPr>
              <a:t>DSA Request for Quote </a:t>
            </a:r>
            <a:r>
              <a:rPr lang="en-US" sz="2800" b="0" dirty="0">
                <a:solidFill>
                  <a:schemeClr val="tx1">
                    <a:lumMod val="95000"/>
                    <a:lumOff val="5000"/>
                  </a:schemeClr>
                </a:solidFill>
                <a:latin typeface="Calibri" panose="020F0502020204030204" pitchFamily="34" charset="0"/>
                <a:cs typeface="Calibri" panose="020F0502020204030204" pitchFamily="34" charset="0"/>
              </a:rPr>
              <a:t>form</a:t>
            </a:r>
            <a:r>
              <a:rPr lang="en-US" sz="2800" dirty="0">
                <a:solidFill>
                  <a:schemeClr val="tx1">
                    <a:lumMod val="95000"/>
                    <a:lumOff val="5000"/>
                  </a:schemeClr>
                </a:solidFill>
                <a:latin typeface="Calibri" panose="020F0502020204030204" pitchFamily="34" charset="0"/>
                <a:cs typeface="Calibri" panose="020F0502020204030204" pitchFamily="34" charset="0"/>
              </a:rPr>
              <a:t> </a:t>
            </a:r>
            <a:r>
              <a:rPr lang="en-US" sz="2800" b="0" dirty="0">
                <a:solidFill>
                  <a:schemeClr val="tx1">
                    <a:lumMod val="95000"/>
                    <a:lumOff val="5000"/>
                  </a:schemeClr>
                </a:solidFill>
                <a:latin typeface="Calibri" panose="020F0502020204030204" pitchFamily="34" charset="0"/>
                <a:cs typeface="Calibri" panose="020F0502020204030204" pitchFamily="34" charset="0"/>
              </a:rPr>
              <a:t>is available on the Center’s website if needed</a:t>
            </a:r>
          </a:p>
          <a:p>
            <a:pPr lvl="1" algn="l"/>
            <a:endParaRPr lang="en-US" sz="2400" b="0" dirty="0">
              <a:solidFill>
                <a:schemeClr val="tx1">
                  <a:lumMod val="95000"/>
                  <a:lumOff val="5000"/>
                </a:schemeClr>
              </a:solidFill>
              <a:latin typeface="Calibri" panose="020F0502020204030204" pitchFamily="34" charset="0"/>
            </a:endParaRPr>
          </a:p>
        </p:txBody>
      </p:sp>
      <p:sp>
        <p:nvSpPr>
          <p:cNvPr id="8" name="TextBox 7">
            <a:extLst>
              <a:ext uri="{FF2B5EF4-FFF2-40B4-BE49-F238E27FC236}">
                <a16:creationId xmlns:a16="http://schemas.microsoft.com/office/drawing/2014/main" id="{89A8C0F9-44BB-4DBB-857B-D6303073D283}"/>
              </a:ext>
            </a:extLst>
          </p:cNvPr>
          <p:cNvSpPr txBox="1"/>
          <p:nvPr/>
        </p:nvSpPr>
        <p:spPr>
          <a:xfrm>
            <a:off x="215900" y="429300"/>
            <a:ext cx="7810500" cy="769441"/>
          </a:xfrm>
          <a:prstGeom prst="rect">
            <a:avLst/>
          </a:prstGeom>
          <a:noFill/>
        </p:spPr>
        <p:txBody>
          <a:bodyPr wrap="square" rtlCol="0">
            <a:spAutoFit/>
          </a:bodyPr>
          <a:lstStyle/>
          <a:p>
            <a:pPr algn="l"/>
            <a:r>
              <a:rPr lang="en-US" sz="4400" u="sng" dirty="0">
                <a:latin typeface="Calibri" panose="020F0502020204030204" pitchFamily="34" charset="0"/>
                <a:cs typeface="Calibri" panose="020F0502020204030204" pitchFamily="34" charset="0"/>
              </a:rPr>
              <a:t>Bidding</a:t>
            </a:r>
          </a:p>
        </p:txBody>
      </p:sp>
    </p:spTree>
    <p:extLst>
      <p:ext uri="{BB962C8B-B14F-4D97-AF65-F5344CB8AC3E}">
        <p14:creationId xmlns:p14="http://schemas.microsoft.com/office/powerpoint/2010/main" val="42482671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83974"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83975" name="Text Box 6"/>
          <p:cNvSpPr txBox="1">
            <a:spLocks noChangeArrowheads="1"/>
          </p:cNvSpPr>
          <p:nvPr/>
        </p:nvSpPr>
        <p:spPr bwMode="auto">
          <a:xfrm>
            <a:off x="4552950" y="-55563"/>
            <a:ext cx="4591050" cy="430213"/>
          </a:xfrm>
          <a:prstGeom prst="rect">
            <a:avLst/>
          </a:prstGeom>
          <a:noFill/>
          <a:ln w="9525">
            <a:noFill/>
            <a:miter lim="800000"/>
            <a:headEnd/>
            <a:tailEnd/>
          </a:ln>
        </p:spPr>
        <p:txBody>
          <a:bodyPr anchor="ctr">
            <a:spAutoFit/>
          </a:bodyPr>
          <a:lstStyle/>
          <a:p>
            <a:pPr>
              <a:tabLst>
                <a:tab pos="4860925" algn="l"/>
              </a:tabLst>
            </a:pPr>
            <a:r>
              <a:rPr lang="en-US" sz="2200" dirty="0">
                <a:latin typeface="Calibri" panose="020F0502020204030204" pitchFamily="34" charset="0"/>
              </a:rPr>
              <a:t>RFQ</a:t>
            </a:r>
          </a:p>
        </p:txBody>
      </p:sp>
      <p:pic>
        <p:nvPicPr>
          <p:cNvPr id="3" name="Picture 2">
            <a:extLst>
              <a:ext uri="{FF2B5EF4-FFF2-40B4-BE49-F238E27FC236}">
                <a16:creationId xmlns:a16="http://schemas.microsoft.com/office/drawing/2014/main" id="{5012FC0D-1D11-4123-966C-71C4E9654633}"/>
              </a:ext>
            </a:extLst>
          </p:cNvPr>
          <p:cNvPicPr>
            <a:picLocks noChangeAspect="1"/>
          </p:cNvPicPr>
          <p:nvPr/>
        </p:nvPicPr>
        <p:blipFill>
          <a:blip r:embed="rId3"/>
          <a:stretch>
            <a:fillRect/>
          </a:stretch>
        </p:blipFill>
        <p:spPr>
          <a:xfrm>
            <a:off x="620712" y="1198740"/>
            <a:ext cx="7877946" cy="5659259"/>
          </a:xfrm>
          <a:prstGeom prst="rect">
            <a:avLst/>
          </a:prstGeom>
        </p:spPr>
      </p:pic>
      <p:sp>
        <p:nvSpPr>
          <p:cNvPr id="9" name="TextBox 8">
            <a:extLst>
              <a:ext uri="{FF2B5EF4-FFF2-40B4-BE49-F238E27FC236}">
                <a16:creationId xmlns:a16="http://schemas.microsoft.com/office/drawing/2014/main" id="{3CB79EDE-67BD-496E-B9A4-078769297D43}"/>
              </a:ext>
            </a:extLst>
          </p:cNvPr>
          <p:cNvSpPr txBox="1"/>
          <p:nvPr/>
        </p:nvSpPr>
        <p:spPr>
          <a:xfrm>
            <a:off x="215900" y="429300"/>
            <a:ext cx="7810500" cy="769441"/>
          </a:xfrm>
          <a:prstGeom prst="rect">
            <a:avLst/>
          </a:prstGeom>
          <a:noFill/>
        </p:spPr>
        <p:txBody>
          <a:bodyPr wrap="square" rtlCol="0">
            <a:spAutoFit/>
          </a:bodyPr>
          <a:lstStyle/>
          <a:p>
            <a:pPr algn="l"/>
            <a:r>
              <a:rPr lang="en-US" sz="4400" u="sng" dirty="0">
                <a:latin typeface="Calibri" panose="020F0502020204030204" pitchFamily="34" charset="0"/>
                <a:cs typeface="Calibri" panose="020F0502020204030204" pitchFamily="34" charset="0"/>
              </a:rPr>
              <a:t>RFQ:</a:t>
            </a:r>
            <a:r>
              <a:rPr lang="en-US" sz="2400" dirty="0">
                <a:latin typeface="Calibri" panose="020F0502020204030204" pitchFamily="34" charset="0"/>
                <a:cs typeface="Calibri" panose="020F0502020204030204" pitchFamily="34" charset="0"/>
              </a:rPr>
              <a:t> use is optional: editable version on CDGRS website</a:t>
            </a:r>
            <a:endParaRPr lang="en-US" sz="4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502477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44036"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5" name="Text Box 6">
            <a:extLst>
              <a:ext uri="{FF2B5EF4-FFF2-40B4-BE49-F238E27FC236}">
                <a16:creationId xmlns:a16="http://schemas.microsoft.com/office/drawing/2014/main" id="{0E221CD2-AD20-4141-A201-D4B62AB0E510}"/>
              </a:ext>
            </a:extLst>
          </p:cNvPr>
          <p:cNvSpPr txBox="1">
            <a:spLocks noChangeArrowheads="1"/>
          </p:cNvSpPr>
          <p:nvPr/>
        </p:nvSpPr>
        <p:spPr bwMode="auto">
          <a:xfrm>
            <a:off x="4457700" y="-44787"/>
            <a:ext cx="4705350" cy="430887"/>
          </a:xfrm>
          <a:prstGeom prst="rect">
            <a:avLst/>
          </a:prstGeom>
          <a:noFill/>
          <a:ln w="9525">
            <a:noFill/>
            <a:miter lim="800000"/>
            <a:headEnd/>
            <a:tailEnd/>
          </a:ln>
        </p:spPr>
        <p:txBody>
          <a:bodyPr wrap="square" anchor="ctr">
            <a:spAutoFit/>
          </a:bodyPr>
          <a:lstStyle/>
          <a:p>
            <a:pPr>
              <a:tabLst>
                <a:tab pos="4860925" algn="l"/>
              </a:tabLst>
            </a:pPr>
            <a:r>
              <a:rPr lang="en-US" sz="2200" dirty="0">
                <a:latin typeface="Calibri" panose="020F0502020204030204" pitchFamily="34" charset="0"/>
              </a:rPr>
              <a:t>Pre-project logistics</a:t>
            </a:r>
          </a:p>
        </p:txBody>
      </p:sp>
      <p:sp>
        <p:nvSpPr>
          <p:cNvPr id="4" name="TextBox 3">
            <a:extLst>
              <a:ext uri="{FF2B5EF4-FFF2-40B4-BE49-F238E27FC236}">
                <a16:creationId xmlns:a16="http://schemas.microsoft.com/office/drawing/2014/main" id="{CCCCE2BC-D524-419A-8D8E-69F766040BBB}"/>
              </a:ext>
            </a:extLst>
          </p:cNvPr>
          <p:cNvSpPr txBox="1"/>
          <p:nvPr/>
        </p:nvSpPr>
        <p:spPr>
          <a:xfrm>
            <a:off x="254000" y="392450"/>
            <a:ext cx="7810500" cy="1446550"/>
          </a:xfrm>
          <a:prstGeom prst="rect">
            <a:avLst/>
          </a:prstGeom>
          <a:noFill/>
        </p:spPr>
        <p:txBody>
          <a:bodyPr wrap="square" rtlCol="0">
            <a:spAutoFit/>
          </a:bodyPr>
          <a:lstStyle/>
          <a:p>
            <a:pPr algn="l"/>
            <a:r>
              <a:rPr lang="en-US" sz="4400" dirty="0">
                <a:latin typeface="Calibri" panose="020F0502020204030204" pitchFamily="34" charset="0"/>
              </a:rPr>
              <a:t>Once placement contractor and supplier are determined… </a:t>
            </a:r>
          </a:p>
        </p:txBody>
      </p:sp>
      <p:sp>
        <p:nvSpPr>
          <p:cNvPr id="2" name="TextBox 1">
            <a:extLst>
              <a:ext uri="{FF2B5EF4-FFF2-40B4-BE49-F238E27FC236}">
                <a16:creationId xmlns:a16="http://schemas.microsoft.com/office/drawing/2014/main" id="{60F8B0BC-2404-4D46-A47D-F4434E5401F8}"/>
              </a:ext>
            </a:extLst>
          </p:cNvPr>
          <p:cNvSpPr txBox="1"/>
          <p:nvPr/>
        </p:nvSpPr>
        <p:spPr>
          <a:xfrm>
            <a:off x="-304800" y="2087030"/>
            <a:ext cx="8712200" cy="4747005"/>
          </a:xfrm>
          <a:prstGeom prst="rect">
            <a:avLst/>
          </a:prstGeom>
          <a:noFill/>
        </p:spPr>
        <p:txBody>
          <a:bodyPr wrap="square" rtlCol="0">
            <a:spAutoFit/>
          </a:bodyPr>
          <a:lstStyle/>
          <a:p>
            <a:pPr marL="742950" marR="0" lvl="1" indent="-285750" algn="l">
              <a:lnSpc>
                <a:spcPct val="107000"/>
              </a:lnSpc>
              <a:spcBef>
                <a:spcPts val="0"/>
              </a:spcBef>
              <a:spcAft>
                <a:spcPts val="0"/>
              </a:spcAft>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Calibri" panose="020F0502020204030204" pitchFamily="34" charset="0"/>
              </a:rPr>
              <a:t>Schedule target placement date, and a potential back-up date in case of delays.  Allow as much time as possible for quarry to make material, sampling and testing. </a:t>
            </a:r>
            <a:r>
              <a:rPr lang="en-US" sz="2400" b="0" i="1" dirty="0">
                <a:effectLst/>
                <a:latin typeface="Calibri" panose="020F0502020204030204" pitchFamily="34" charset="0"/>
                <a:ea typeface="Calibri" panose="020F0502020204030204" pitchFamily="34" charset="0"/>
                <a:cs typeface="Calibri" panose="020F0502020204030204" pitchFamily="34" charset="0"/>
              </a:rPr>
              <a:t> (Sampling delays, lab back-ups/failures)</a:t>
            </a:r>
          </a:p>
          <a:p>
            <a:pPr marL="742950" marR="0" lvl="1" indent="-285750" algn="l">
              <a:lnSpc>
                <a:spcPct val="107000"/>
              </a:lnSpc>
              <a:spcBef>
                <a:spcPts val="0"/>
              </a:spcBef>
              <a:spcAft>
                <a:spcPts val="0"/>
              </a:spcAft>
              <a:buFont typeface="Arial" panose="020B0604020202020204" pitchFamily="34" charset="0"/>
              <a:buChar char="•"/>
            </a:pPr>
            <a:endParaRPr lang="en-US" sz="2400" b="0" dirty="0">
              <a:solidFill>
                <a:schemeClr val="tx1">
                  <a:lumMod val="95000"/>
                  <a:lumOff val="5000"/>
                </a:schemeClr>
              </a:solidFill>
              <a:latin typeface="Calibri" panose="020F0502020204030204" pitchFamily="34" charset="0"/>
              <a:cs typeface="Calibri" panose="020F0502020204030204" pitchFamily="34" charset="0"/>
            </a:endParaRPr>
          </a:p>
          <a:p>
            <a:pPr marL="800100" marR="0" lvl="1" indent="-342900" algn="l">
              <a:lnSpc>
                <a:spcPct val="107000"/>
              </a:lnSpc>
              <a:spcBef>
                <a:spcPts val="0"/>
              </a:spcBef>
              <a:spcAft>
                <a:spcPts val="0"/>
              </a:spcAft>
              <a:buFont typeface="Arial" panose="020B0604020202020204" pitchFamily="34" charset="0"/>
              <a:buChar char="•"/>
            </a:pPr>
            <a:r>
              <a:rPr lang="en-US" sz="2400" dirty="0">
                <a:solidFill>
                  <a:schemeClr val="tx1">
                    <a:lumMod val="95000"/>
                    <a:lumOff val="5000"/>
                  </a:schemeClr>
                </a:solidFill>
                <a:latin typeface="Calibri" panose="020F0502020204030204" pitchFamily="34" charset="0"/>
                <a:cs typeface="Calibri" panose="020F0502020204030204" pitchFamily="34" charset="0"/>
              </a:rPr>
              <a:t>DSA Sampling</a:t>
            </a:r>
            <a:r>
              <a:rPr lang="en-US" sz="2400" b="0" dirty="0">
                <a:solidFill>
                  <a:schemeClr val="tx1">
                    <a:lumMod val="95000"/>
                    <a:lumOff val="5000"/>
                  </a:schemeClr>
                </a:solidFill>
                <a:latin typeface="Calibri" panose="020F0502020204030204" pitchFamily="34" charset="0"/>
                <a:cs typeface="Calibri" panose="020F0502020204030204" pitchFamily="34" charset="0"/>
              </a:rPr>
              <a:t>:  </a:t>
            </a:r>
            <a:r>
              <a:rPr lang="en-US" sz="2400" b="0" i="1" u="sng" dirty="0">
                <a:solidFill>
                  <a:schemeClr val="tx1">
                    <a:lumMod val="95000"/>
                    <a:lumOff val="5000"/>
                  </a:schemeClr>
                </a:solidFill>
                <a:latin typeface="Calibri" panose="020F0502020204030204" pitchFamily="34" charset="0"/>
                <a:cs typeface="Calibri" panose="020F0502020204030204" pitchFamily="34" charset="0"/>
              </a:rPr>
              <a:t>Quarries do not have blanket approval to supply DSA.  </a:t>
            </a:r>
            <a:r>
              <a:rPr lang="en-US" sz="2400" b="0" dirty="0">
                <a:solidFill>
                  <a:schemeClr val="tx1">
                    <a:lumMod val="95000"/>
                    <a:lumOff val="5000"/>
                  </a:schemeClr>
                </a:solidFill>
                <a:latin typeface="Calibri" panose="020F0502020204030204" pitchFamily="34" charset="0"/>
                <a:cs typeface="Calibri" panose="020F0502020204030204" pitchFamily="34" charset="0"/>
              </a:rPr>
              <a:t>The full pile of DSA to be used on the job is required to be sampled and tested by a third-party lab prior to placement</a:t>
            </a:r>
          </a:p>
          <a:p>
            <a:pPr marL="800100" marR="0" lvl="1" indent="-342900" algn="l">
              <a:lnSpc>
                <a:spcPct val="107000"/>
              </a:lnSpc>
              <a:spcBef>
                <a:spcPts val="0"/>
              </a:spcBef>
              <a:spcAft>
                <a:spcPts val="0"/>
              </a:spcAft>
              <a:buFont typeface="Arial" panose="020B0604020202020204" pitchFamily="34" charset="0"/>
              <a:buChar char="•"/>
            </a:pPr>
            <a:endParaRPr lang="en-US" sz="2400" b="0" dirty="0">
              <a:solidFill>
                <a:schemeClr val="tx1">
                  <a:lumMod val="95000"/>
                  <a:lumOff val="5000"/>
                </a:schemeClr>
              </a:solidFill>
              <a:latin typeface="Calibri" panose="020F0502020204030204" pitchFamily="34" charset="0"/>
              <a:cs typeface="Calibri" panose="020F0502020204030204" pitchFamily="34" charset="0"/>
            </a:endParaRPr>
          </a:p>
          <a:p>
            <a:pPr marL="800100" marR="0" lvl="1" indent="-342900" algn="l">
              <a:lnSpc>
                <a:spcPct val="107000"/>
              </a:lnSpc>
              <a:spcBef>
                <a:spcPts val="0"/>
              </a:spcBef>
              <a:spcAft>
                <a:spcPts val="0"/>
              </a:spcAft>
              <a:buFont typeface="Arial" panose="020B0604020202020204" pitchFamily="34" charset="0"/>
              <a:buChar char="•"/>
            </a:pPr>
            <a:r>
              <a:rPr lang="en-US" sz="2400" b="0" dirty="0">
                <a:solidFill>
                  <a:schemeClr val="tx1">
                    <a:lumMod val="95000"/>
                    <a:lumOff val="5000"/>
                  </a:schemeClr>
                </a:solidFill>
                <a:latin typeface="Calibri" panose="020F0502020204030204" pitchFamily="34" charset="0"/>
                <a:cs typeface="Calibri" panose="020F0502020204030204" pitchFamily="34" charset="0"/>
              </a:rPr>
              <a:t>The pile is approved once passing lab results are obtained</a:t>
            </a:r>
            <a:endParaRPr lang="en-US" sz="2400" dirty="0">
              <a:solidFill>
                <a:schemeClr val="tx1">
                  <a:lumMod val="95000"/>
                  <a:lumOff val="5000"/>
                </a:schemeClr>
              </a:solidFill>
              <a:latin typeface="Calibri" panose="020F0502020204030204" pitchFamily="34" charset="0"/>
              <a:cs typeface="Calibri" panose="020F0502020204030204" pitchFamily="34" charset="0"/>
            </a:endParaRPr>
          </a:p>
          <a:p>
            <a:pPr lvl="1" algn="l"/>
            <a:endParaRPr lang="en-US" sz="2000" b="0" dirty="0">
              <a:solidFill>
                <a:schemeClr val="tx1">
                  <a:lumMod val="95000"/>
                  <a:lumOff val="5000"/>
                </a:schemeClr>
              </a:solidFill>
              <a:latin typeface="Calibri" panose="020F0502020204030204" pitchFamily="34" charset="0"/>
            </a:endParaRPr>
          </a:p>
        </p:txBody>
      </p:sp>
    </p:spTree>
    <p:extLst>
      <p:ext uri="{BB962C8B-B14F-4D97-AF65-F5344CB8AC3E}">
        <p14:creationId xmlns:p14="http://schemas.microsoft.com/office/powerpoint/2010/main" val="365600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7"/>
          <p:cNvSpPr txBox="1">
            <a:spLocks noChangeArrowheads="1"/>
          </p:cNvSpPr>
          <p:nvPr/>
        </p:nvSpPr>
        <p:spPr bwMode="auto">
          <a:xfrm>
            <a:off x="203199" y="678229"/>
            <a:ext cx="8691563" cy="6801862"/>
          </a:xfrm>
          <a:prstGeom prst="rect">
            <a:avLst/>
          </a:prstGeom>
          <a:noFill/>
          <a:ln w="9525">
            <a:noFill/>
            <a:miter lim="800000"/>
            <a:headEnd/>
            <a:tailEnd/>
          </a:ln>
        </p:spPr>
        <p:txBody>
          <a:bodyPr>
            <a:spAutoFit/>
          </a:bodyPr>
          <a:lstStyle/>
          <a:p>
            <a:pPr algn="l"/>
            <a:r>
              <a:rPr lang="en-US" u="sng" dirty="0">
                <a:latin typeface="Calibri" panose="020F0502020204030204" pitchFamily="34" charset="0"/>
              </a:rPr>
              <a:t>RESOURCES:</a:t>
            </a:r>
            <a:endParaRPr lang="en-US" sz="2400" dirty="0">
              <a:latin typeface="Calibri" panose="020F0502020204030204" pitchFamily="34" charset="0"/>
            </a:endParaRPr>
          </a:p>
          <a:p>
            <a:pPr algn="l"/>
            <a:endParaRPr lang="en-US" sz="1200" dirty="0">
              <a:latin typeface="Calibri" panose="020F0502020204030204" pitchFamily="34" charset="0"/>
            </a:endParaRPr>
          </a:p>
          <a:p>
            <a:pPr algn="l"/>
            <a:r>
              <a:rPr lang="en-US" sz="2800" u="sng" dirty="0">
                <a:latin typeface="Calibri" panose="020F0502020204030204" pitchFamily="34" charset="0"/>
              </a:rPr>
              <a:t>DSA Certification</a:t>
            </a:r>
            <a:r>
              <a:rPr lang="en-US" sz="2800" dirty="0">
                <a:latin typeface="Calibri" panose="020F0502020204030204" pitchFamily="34" charset="0"/>
              </a:rPr>
              <a:t>:</a:t>
            </a:r>
            <a:r>
              <a:rPr lang="en-US" sz="2800" b="0" dirty="0">
                <a:latin typeface="Calibri" panose="020F0502020204030204" pitchFamily="34" charset="0"/>
              </a:rPr>
              <a:t> 2 page DSA certification form</a:t>
            </a:r>
          </a:p>
          <a:p>
            <a:pPr algn="l"/>
            <a:endParaRPr lang="en-US" sz="2800" b="0" dirty="0">
              <a:latin typeface="Calibri" panose="020F0502020204030204" pitchFamily="34" charset="0"/>
            </a:endParaRPr>
          </a:p>
          <a:p>
            <a:pPr algn="l"/>
            <a:r>
              <a:rPr lang="en-US" sz="2800" u="sng" dirty="0">
                <a:latin typeface="Calibri" panose="020F0502020204030204" pitchFamily="34" charset="0"/>
              </a:rPr>
              <a:t>DSA Specification:</a:t>
            </a:r>
            <a:r>
              <a:rPr lang="en-US" sz="2800" dirty="0">
                <a:latin typeface="Calibri" panose="020F0502020204030204" pitchFamily="34" charset="0"/>
              </a:rPr>
              <a:t>  </a:t>
            </a:r>
            <a:r>
              <a:rPr lang="en-US" sz="2800" b="0" dirty="0">
                <a:latin typeface="Calibri" panose="020F0502020204030204" pitchFamily="34" charset="0"/>
              </a:rPr>
              <a:t>Material &amp; Placement specs</a:t>
            </a:r>
            <a:endParaRPr lang="en-US" sz="2800" u="sng" dirty="0">
              <a:latin typeface="Calibri" panose="020F0502020204030204" pitchFamily="34" charset="0"/>
            </a:endParaRPr>
          </a:p>
          <a:p>
            <a:pPr algn="l"/>
            <a:endParaRPr lang="en-US" sz="2800" u="sng" dirty="0">
              <a:latin typeface="Calibri" panose="020F0502020204030204" pitchFamily="34" charset="0"/>
            </a:endParaRPr>
          </a:p>
          <a:p>
            <a:pPr algn="l"/>
            <a:r>
              <a:rPr lang="en-US" sz="2800" u="sng" dirty="0">
                <a:latin typeface="Calibri" panose="020F0502020204030204" pitchFamily="34" charset="0"/>
              </a:rPr>
              <a:t>DSA Handbook</a:t>
            </a:r>
            <a:r>
              <a:rPr lang="en-US" sz="2800" dirty="0">
                <a:latin typeface="Calibri" panose="020F0502020204030204" pitchFamily="34" charset="0"/>
              </a:rPr>
              <a:t>:</a:t>
            </a:r>
            <a:r>
              <a:rPr lang="en-US" sz="2800" b="0" dirty="0">
                <a:latin typeface="Calibri" panose="020F0502020204030204" pitchFamily="34" charset="0"/>
              </a:rPr>
              <a:t>  More in depth DSA explanation</a:t>
            </a:r>
          </a:p>
          <a:p>
            <a:pPr algn="l"/>
            <a:r>
              <a:rPr lang="en-US" sz="2800" b="0" dirty="0">
                <a:latin typeface="Calibri" panose="020F0502020204030204" pitchFamily="34" charset="0"/>
              </a:rPr>
              <a:t>			- Includes Request for Quote</a:t>
            </a:r>
          </a:p>
          <a:p>
            <a:pPr algn="l"/>
            <a:r>
              <a:rPr lang="en-US" sz="2800" b="0" dirty="0">
                <a:latin typeface="Calibri" panose="020F0502020204030204" pitchFamily="34" charset="0"/>
              </a:rPr>
              <a:t>			- more details to come</a:t>
            </a:r>
          </a:p>
          <a:p>
            <a:pPr algn="l"/>
            <a:endParaRPr lang="en-US" sz="2800" b="0" dirty="0">
              <a:latin typeface="Calibri" panose="020F0502020204030204" pitchFamily="34" charset="0"/>
            </a:endParaRPr>
          </a:p>
          <a:p>
            <a:pPr algn="l"/>
            <a:r>
              <a:rPr lang="en-US" sz="2800" b="0" dirty="0">
                <a:latin typeface="Calibri" panose="020F0502020204030204" pitchFamily="34" charset="0"/>
              </a:rPr>
              <a:t>All can be found on the CDGRS website including this webinar.</a:t>
            </a:r>
            <a:endParaRPr lang="en-US" sz="2800" dirty="0">
              <a:latin typeface="Calibri" panose="020F0502020204030204" pitchFamily="34" charset="0"/>
            </a:endParaRPr>
          </a:p>
          <a:p>
            <a:pPr algn="l"/>
            <a:endParaRPr lang="en-US" sz="2400" u="sng" dirty="0">
              <a:latin typeface="Calibri" panose="020F0502020204030204" pitchFamily="34" charset="0"/>
            </a:endParaRPr>
          </a:p>
          <a:p>
            <a:pPr algn="l"/>
            <a:endParaRPr lang="en-US" sz="1200" b="0" dirty="0">
              <a:latin typeface="Calibri" panose="020F0502020204030204" pitchFamily="34" charset="0"/>
            </a:endParaRPr>
          </a:p>
          <a:p>
            <a:pPr algn="l"/>
            <a:endParaRPr lang="en-US" sz="2400" b="0" dirty="0">
              <a:latin typeface="Calibri" panose="020F0502020204030204" pitchFamily="34" charset="0"/>
            </a:endParaRPr>
          </a:p>
          <a:p>
            <a:pPr algn="l"/>
            <a:endParaRPr lang="en-US" sz="2400" b="0" dirty="0">
              <a:latin typeface="Calibri" panose="020F0502020204030204" pitchFamily="34" charset="0"/>
            </a:endParaRPr>
          </a:p>
          <a:p>
            <a:pPr algn="l"/>
            <a:endParaRPr lang="en-US" sz="2400" b="0" dirty="0">
              <a:latin typeface="Calibri" panose="020F0502020204030204" pitchFamily="34" charset="0"/>
            </a:endParaRPr>
          </a:p>
        </p:txBody>
      </p:sp>
      <p:sp>
        <p:nvSpPr>
          <p:cNvPr id="12" name="Rectangle 11"/>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43013"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E978A4-649D-4357-A357-4ABCC71D8F40}"/>
              </a:ext>
            </a:extLst>
          </p:cNvPr>
          <p:cNvSpPr/>
          <p:nvPr/>
        </p:nvSpPr>
        <p:spPr>
          <a:xfrm>
            <a:off x="0" y="648386"/>
            <a:ext cx="9144000" cy="6209613"/>
          </a:xfrm>
          <a:prstGeom prst="rect">
            <a:avLst/>
          </a:prstGeom>
          <a:gradFill flip="none" rotWithShape="1">
            <a:gsLst>
              <a:gs pos="100000">
                <a:srgbClr val="13223D"/>
              </a:gs>
              <a:gs pos="1000">
                <a:srgbClr val="505E8A"/>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 name="Slide Number Placeholder 3">
            <a:extLst>
              <a:ext uri="{FF2B5EF4-FFF2-40B4-BE49-F238E27FC236}">
                <a16:creationId xmlns:a16="http://schemas.microsoft.com/office/drawing/2014/main" id="{DBBCAF7E-02CE-48EA-BEC9-F15FDC18CD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E2919-D427-4CE2-80E2-33083554A27B}"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74BFF49-BAA2-4E39-B83A-473C6C65E96D}"/>
              </a:ext>
            </a:extLst>
          </p:cNvPr>
          <p:cNvSpPr/>
          <p:nvPr/>
        </p:nvSpPr>
        <p:spPr bwMode="ltGray">
          <a:xfrm>
            <a:off x="0" y="0"/>
            <a:ext cx="9144000" cy="728372"/>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white"/>
              </a:solidFill>
              <a:effectLst/>
              <a:uLnTx/>
              <a:uFillTx/>
              <a:latin typeface="Euphemia"/>
              <a:ea typeface="+mn-ea"/>
              <a:cs typeface="+mn-cs"/>
            </a:endParaRPr>
          </a:p>
        </p:txBody>
      </p:sp>
      <p:sp>
        <p:nvSpPr>
          <p:cNvPr id="12" name="Rectangle 11">
            <a:extLst>
              <a:ext uri="{FF2B5EF4-FFF2-40B4-BE49-F238E27FC236}">
                <a16:creationId xmlns:a16="http://schemas.microsoft.com/office/drawing/2014/main" id="{DE54435F-A437-49F2-AA1B-4B74A478E8BC}"/>
              </a:ext>
            </a:extLst>
          </p:cNvPr>
          <p:cNvSpPr/>
          <p:nvPr/>
        </p:nvSpPr>
        <p:spPr bwMode="white">
          <a:xfrm>
            <a:off x="0" y="648386"/>
            <a:ext cx="9144000" cy="893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CEE3DBB4-DBBB-47E2-B01B-0C0B1AB94A0C}"/>
              </a:ext>
            </a:extLst>
          </p:cNvPr>
          <p:cNvSpPr/>
          <p:nvPr/>
        </p:nvSpPr>
        <p:spPr bwMode="ltGray">
          <a:xfrm>
            <a:off x="0" y="0"/>
            <a:ext cx="9144000" cy="728372"/>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white"/>
              </a:solidFill>
              <a:effectLst/>
              <a:uLnTx/>
              <a:uFillTx/>
              <a:latin typeface="Euphemia"/>
              <a:ea typeface="+mn-ea"/>
              <a:cs typeface="+mn-cs"/>
            </a:endParaRPr>
          </a:p>
        </p:txBody>
      </p:sp>
      <p:sp>
        <p:nvSpPr>
          <p:cNvPr id="10" name="Rectangle 9">
            <a:extLst>
              <a:ext uri="{FF2B5EF4-FFF2-40B4-BE49-F238E27FC236}">
                <a16:creationId xmlns:a16="http://schemas.microsoft.com/office/drawing/2014/main" id="{39876220-FA19-40CB-B89B-CE9514F95BBD}"/>
              </a:ext>
            </a:extLst>
          </p:cNvPr>
          <p:cNvSpPr/>
          <p:nvPr/>
        </p:nvSpPr>
        <p:spPr bwMode="white">
          <a:xfrm>
            <a:off x="0" y="648386"/>
            <a:ext cx="9144000" cy="893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3FB1B09E-5EDF-4147-B4E7-1D1E6946595F}"/>
              </a:ext>
            </a:extLst>
          </p:cNvPr>
          <p:cNvSpPr txBox="1"/>
          <p:nvPr/>
        </p:nvSpPr>
        <p:spPr>
          <a:xfrm>
            <a:off x="0" y="73020"/>
            <a:ext cx="9144000" cy="1077218"/>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3200" dirty="0">
                <a:ln w="19050">
                  <a:solidFill>
                    <a:prstClr val="black"/>
                  </a:solidFill>
                </a:ln>
                <a:solidFill>
                  <a:srgbClr val="FFFF00"/>
                </a:solidFill>
                <a:effectLst>
                  <a:outerShdw blurRad="63500" sx="102000" sy="102000" algn="ctr" rotWithShape="0">
                    <a:prstClr val="black">
                      <a:alpha val="40000"/>
                    </a:prstClr>
                  </a:outerShdw>
                </a:effectLst>
                <a:latin typeface="Arial Black" panose="020B0A04020102020204" pitchFamily="34" charset="0"/>
              </a:rPr>
              <a:t>DSA Season Preparation</a:t>
            </a:r>
            <a:endParaRPr kumimoji="0" lang="en-US" sz="28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endParaRPr>
          </a:p>
        </p:txBody>
      </p:sp>
      <p:sp>
        <p:nvSpPr>
          <p:cNvPr id="14" name="Subtitle 2">
            <a:extLst>
              <a:ext uri="{FF2B5EF4-FFF2-40B4-BE49-F238E27FC236}">
                <a16:creationId xmlns:a16="http://schemas.microsoft.com/office/drawing/2014/main" id="{4D4294FC-B9B3-4A35-8FF6-19AA8D2A9CB7}"/>
              </a:ext>
            </a:extLst>
          </p:cNvPr>
          <p:cNvSpPr txBox="1">
            <a:spLocks/>
          </p:cNvSpPr>
          <p:nvPr/>
        </p:nvSpPr>
        <p:spPr>
          <a:xfrm>
            <a:off x="3538090" y="364186"/>
            <a:ext cx="5838063" cy="6019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400" b="1" i="0" u="none" strike="noStrike" kern="1200" cap="none" spc="0" normalizeH="0" baseline="0" noProof="0" dirty="0">
              <a:ln>
                <a:noFill/>
              </a:ln>
              <a:solidFill>
                <a:prstClr val="white"/>
              </a:solidFill>
              <a:effectLst/>
              <a:uLnTx/>
              <a:uFillTx/>
              <a:latin typeface="Calibri"/>
              <a:ea typeface="Calibri" panose="020F0502020204030204" pitchFamily="34" charset="0"/>
              <a:cs typeface="+mn-cs"/>
            </a:endParaRP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400" b="1" i="0" u="none" strike="noStrike" kern="1200" cap="none" spc="0" normalizeH="0" baseline="0" noProof="0" dirty="0">
              <a:ln>
                <a:noFill/>
              </a:ln>
              <a:solidFill>
                <a:prstClr val="white"/>
              </a:solidFill>
              <a:effectLst/>
              <a:uLnTx/>
              <a:uFillTx/>
              <a:latin typeface="Calibri"/>
              <a:ea typeface="Calibri" panose="020F0502020204030204" pitchFamily="34" charset="0"/>
              <a:cs typeface="+mn-cs"/>
            </a:endParaRPr>
          </a:p>
          <a:p>
            <a:pPr marL="457200" marR="0" lvl="1" indent="0" algn="l" defTabSz="914400" rtl="0" eaLnBrk="1" fontAlgn="auto" latinLnBrk="0" hangingPunct="1">
              <a:lnSpc>
                <a:spcPct val="100000"/>
              </a:lnSpc>
              <a:spcBef>
                <a:spcPts val="0"/>
              </a:spcBef>
              <a:spcAft>
                <a:spcPts val="0"/>
              </a:spcAft>
              <a:buClrTx/>
              <a:buSzTx/>
              <a:buNone/>
              <a:tabLst/>
              <a:defRPr/>
            </a:pPr>
            <a:r>
              <a:rPr kumimoji="0" lang="en-US" sz="4400" b="1" i="0" u="sng" strike="noStrike" kern="1200" cap="none" spc="0" normalizeH="0" baseline="0" noProof="0" dirty="0">
                <a:ln>
                  <a:noFill/>
                </a:ln>
                <a:solidFill>
                  <a:schemeClr val="bg1"/>
                </a:solidFill>
                <a:effectLst/>
                <a:uLnTx/>
                <a:uFillTx/>
                <a:latin typeface="Calibri"/>
                <a:ea typeface="Calibri" panose="020F0502020204030204" pitchFamily="34" charset="0"/>
                <a:cs typeface="+mn-cs"/>
              </a:rPr>
              <a:t>DSA Season Prep</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3200" b="1" u="sng" dirty="0">
              <a:solidFill>
                <a:srgbClr val="FFFF00"/>
              </a:solidFill>
              <a:latin typeface="Calibri"/>
              <a:ea typeface="Calibri" panose="020F050202020403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schemeClr val="bg1"/>
                </a:solidFill>
                <a:latin typeface="Calibri"/>
                <a:ea typeface="Calibri" panose="020F0502020204030204" pitchFamily="34" charset="0"/>
              </a:rPr>
              <a:t>Pre-application</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schemeClr val="bg1"/>
                </a:solidFill>
                <a:latin typeface="Calibri"/>
                <a:ea typeface="Calibri" panose="020F0502020204030204" pitchFamily="34" charset="0"/>
              </a:rPr>
              <a:t>Pre-Project logistics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srgbClr val="FFFF00"/>
                </a:solidFill>
                <a:latin typeface="Calibri"/>
                <a:ea typeface="Calibri" panose="020F0502020204030204" pitchFamily="34" charset="0"/>
              </a:rPr>
              <a:t>~30 days prior to placement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schemeClr val="bg1"/>
                </a:solidFill>
                <a:latin typeface="Calibri"/>
                <a:ea typeface="Calibri" panose="020F0502020204030204" pitchFamily="34" charset="0"/>
              </a:rPr>
              <a:t>Final Preparations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schemeClr val="bg1"/>
                </a:solidFill>
                <a:latin typeface="Calibri"/>
                <a:ea typeface="Calibri" panose="020F0502020204030204" pitchFamily="34" charset="0"/>
              </a:rPr>
              <a:t>DSA Placement</a:t>
            </a:r>
          </a:p>
        </p:txBody>
      </p:sp>
      <p:pic>
        <p:nvPicPr>
          <p:cNvPr id="13" name="Picture 12" descr="A picture containing tree, outdoor, ground, forest&#10;&#10;Description automatically generated">
            <a:extLst>
              <a:ext uri="{FF2B5EF4-FFF2-40B4-BE49-F238E27FC236}">
                <a16:creationId xmlns:a16="http://schemas.microsoft.com/office/drawing/2014/main" id="{B50DFCA1-D26A-463A-84B5-3218236959F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5507"/>
          <a:stretch/>
        </p:blipFill>
        <p:spPr>
          <a:xfrm>
            <a:off x="-232153" y="1413973"/>
            <a:ext cx="4178301" cy="5444027"/>
          </a:xfrm>
          <a:prstGeom prst="rect">
            <a:avLst/>
          </a:prstGeom>
        </p:spPr>
      </p:pic>
    </p:spTree>
    <p:extLst>
      <p:ext uri="{BB962C8B-B14F-4D97-AF65-F5344CB8AC3E}">
        <p14:creationId xmlns:p14="http://schemas.microsoft.com/office/powerpoint/2010/main" val="22722328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44036"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5" name="Text Box 6">
            <a:extLst>
              <a:ext uri="{FF2B5EF4-FFF2-40B4-BE49-F238E27FC236}">
                <a16:creationId xmlns:a16="http://schemas.microsoft.com/office/drawing/2014/main" id="{0E221CD2-AD20-4141-A201-D4B62AB0E510}"/>
              </a:ext>
            </a:extLst>
          </p:cNvPr>
          <p:cNvSpPr txBox="1">
            <a:spLocks noChangeArrowheads="1"/>
          </p:cNvSpPr>
          <p:nvPr/>
        </p:nvSpPr>
        <p:spPr bwMode="auto">
          <a:xfrm>
            <a:off x="4457700" y="-44787"/>
            <a:ext cx="4705350" cy="430887"/>
          </a:xfrm>
          <a:prstGeom prst="rect">
            <a:avLst/>
          </a:prstGeom>
          <a:noFill/>
          <a:ln w="9525">
            <a:noFill/>
            <a:miter lim="800000"/>
            <a:headEnd/>
            <a:tailEnd/>
          </a:ln>
        </p:spPr>
        <p:txBody>
          <a:bodyPr wrap="square" anchor="ctr">
            <a:spAutoFit/>
          </a:bodyPr>
          <a:lstStyle/>
          <a:p>
            <a:pPr>
              <a:tabLst>
                <a:tab pos="4860925" algn="l"/>
              </a:tabLst>
            </a:pPr>
            <a:r>
              <a:rPr lang="en-US" sz="2200" dirty="0">
                <a:latin typeface="Calibri" panose="020F0502020204030204" pitchFamily="34" charset="0"/>
              </a:rPr>
              <a:t>30 Days Out</a:t>
            </a:r>
          </a:p>
        </p:txBody>
      </p:sp>
      <p:sp>
        <p:nvSpPr>
          <p:cNvPr id="4" name="TextBox 3">
            <a:extLst>
              <a:ext uri="{FF2B5EF4-FFF2-40B4-BE49-F238E27FC236}">
                <a16:creationId xmlns:a16="http://schemas.microsoft.com/office/drawing/2014/main" id="{CCCCE2BC-D524-419A-8D8E-69F766040BBB}"/>
              </a:ext>
            </a:extLst>
          </p:cNvPr>
          <p:cNvSpPr txBox="1"/>
          <p:nvPr/>
        </p:nvSpPr>
        <p:spPr>
          <a:xfrm>
            <a:off x="101600" y="429300"/>
            <a:ext cx="7810500" cy="769441"/>
          </a:xfrm>
          <a:prstGeom prst="rect">
            <a:avLst/>
          </a:prstGeom>
          <a:noFill/>
        </p:spPr>
        <p:txBody>
          <a:bodyPr wrap="square" rtlCol="0">
            <a:spAutoFit/>
          </a:bodyPr>
          <a:lstStyle/>
          <a:p>
            <a:pPr algn="l"/>
            <a:r>
              <a:rPr lang="en-US" sz="4400" u="sng" dirty="0">
                <a:latin typeface="Calibri" panose="020F0502020204030204" pitchFamily="34" charset="0"/>
                <a:cs typeface="Calibri" panose="020F0502020204030204" pitchFamily="34" charset="0"/>
              </a:rPr>
              <a:t>Pre-Construction Meeting</a:t>
            </a:r>
          </a:p>
        </p:txBody>
      </p:sp>
      <p:sp>
        <p:nvSpPr>
          <p:cNvPr id="2" name="TextBox 1">
            <a:extLst>
              <a:ext uri="{FF2B5EF4-FFF2-40B4-BE49-F238E27FC236}">
                <a16:creationId xmlns:a16="http://schemas.microsoft.com/office/drawing/2014/main" id="{60F8B0BC-2404-4D46-A47D-F4434E5401F8}"/>
              </a:ext>
            </a:extLst>
          </p:cNvPr>
          <p:cNvSpPr txBox="1"/>
          <p:nvPr/>
        </p:nvSpPr>
        <p:spPr>
          <a:xfrm>
            <a:off x="101600" y="1332091"/>
            <a:ext cx="8712200" cy="3539430"/>
          </a:xfrm>
          <a:prstGeom prst="rect">
            <a:avLst/>
          </a:prstGeom>
          <a:noFill/>
        </p:spPr>
        <p:txBody>
          <a:bodyPr wrap="square" rtlCol="0">
            <a:spAutoFit/>
          </a:bodyPr>
          <a:lstStyle/>
          <a:p>
            <a:pPr algn="l"/>
            <a:r>
              <a:rPr lang="en-US" sz="3200" u="sng" dirty="0">
                <a:latin typeface="Calibri" panose="020F0502020204030204" pitchFamily="34" charset="0"/>
                <a:cs typeface="Calibri" panose="020F0502020204030204" pitchFamily="34" charset="0"/>
              </a:rPr>
              <a:t>Highly Recommended!</a:t>
            </a:r>
            <a:endParaRPr lang="en-US" sz="3200" dirty="0">
              <a:latin typeface="Calibri" panose="020F0502020204030204" pitchFamily="34" charset="0"/>
              <a:cs typeface="Calibri" panose="020F0502020204030204" pitchFamily="34" charset="0"/>
            </a:endParaRPr>
          </a:p>
          <a:p>
            <a:pPr algn="l"/>
            <a:r>
              <a:rPr lang="en-US" sz="3200" b="0" dirty="0">
                <a:solidFill>
                  <a:schemeClr val="tx1">
                    <a:lumMod val="95000"/>
                    <a:lumOff val="5000"/>
                  </a:schemeClr>
                </a:solidFill>
                <a:latin typeface="Calibri" panose="020F0502020204030204" pitchFamily="34" charset="0"/>
                <a:cs typeface="Calibri" panose="020F0502020204030204" pitchFamily="34" charset="0"/>
              </a:rPr>
              <a:t>An on-site pre-construction meeting with the placement contractor and the municipality helps to ensure a quality project by getting everyone on the same page!</a:t>
            </a:r>
          </a:p>
          <a:p>
            <a:pPr algn="l"/>
            <a:endParaRPr lang="en-US" sz="3200" b="0" dirty="0">
              <a:solidFill>
                <a:schemeClr val="tx1">
                  <a:lumMod val="95000"/>
                  <a:lumOff val="5000"/>
                </a:schemeClr>
              </a:solidFill>
              <a:latin typeface="Calibri" panose="020F0502020204030204" pitchFamily="34" charset="0"/>
              <a:cs typeface="Calibri" panose="020F0502020204030204" pitchFamily="34" charset="0"/>
            </a:endParaRPr>
          </a:p>
          <a:p>
            <a:pPr algn="l"/>
            <a:r>
              <a:rPr lang="en-US" sz="3200" b="0" dirty="0">
                <a:solidFill>
                  <a:schemeClr val="tx1">
                    <a:lumMod val="95000"/>
                    <a:lumOff val="5000"/>
                  </a:schemeClr>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6588572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44036"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5" name="Text Box 6">
            <a:extLst>
              <a:ext uri="{FF2B5EF4-FFF2-40B4-BE49-F238E27FC236}">
                <a16:creationId xmlns:a16="http://schemas.microsoft.com/office/drawing/2014/main" id="{0E221CD2-AD20-4141-A201-D4B62AB0E510}"/>
              </a:ext>
            </a:extLst>
          </p:cNvPr>
          <p:cNvSpPr txBox="1">
            <a:spLocks noChangeArrowheads="1"/>
          </p:cNvSpPr>
          <p:nvPr/>
        </p:nvSpPr>
        <p:spPr bwMode="auto">
          <a:xfrm>
            <a:off x="4457700" y="-44787"/>
            <a:ext cx="4705350" cy="430887"/>
          </a:xfrm>
          <a:prstGeom prst="rect">
            <a:avLst/>
          </a:prstGeom>
          <a:noFill/>
          <a:ln w="9525">
            <a:noFill/>
            <a:miter lim="800000"/>
            <a:headEnd/>
            <a:tailEnd/>
          </a:ln>
        </p:spPr>
        <p:txBody>
          <a:bodyPr wrap="square" anchor="ctr">
            <a:spAutoFit/>
          </a:bodyPr>
          <a:lstStyle/>
          <a:p>
            <a:pPr>
              <a:tabLst>
                <a:tab pos="4860925" algn="l"/>
              </a:tabLst>
            </a:pPr>
            <a:r>
              <a:rPr lang="en-US" sz="2200" dirty="0">
                <a:latin typeface="Calibri" panose="020F0502020204030204" pitchFamily="34" charset="0"/>
              </a:rPr>
              <a:t>30 Days Out</a:t>
            </a:r>
          </a:p>
        </p:txBody>
      </p:sp>
      <p:sp>
        <p:nvSpPr>
          <p:cNvPr id="4" name="TextBox 3">
            <a:extLst>
              <a:ext uri="{FF2B5EF4-FFF2-40B4-BE49-F238E27FC236}">
                <a16:creationId xmlns:a16="http://schemas.microsoft.com/office/drawing/2014/main" id="{CCCCE2BC-D524-419A-8D8E-69F766040BBB}"/>
              </a:ext>
            </a:extLst>
          </p:cNvPr>
          <p:cNvSpPr txBox="1"/>
          <p:nvPr/>
        </p:nvSpPr>
        <p:spPr>
          <a:xfrm>
            <a:off x="101600" y="343465"/>
            <a:ext cx="8712200" cy="584775"/>
          </a:xfrm>
          <a:prstGeom prst="rect">
            <a:avLst/>
          </a:prstGeom>
          <a:noFill/>
        </p:spPr>
        <p:txBody>
          <a:bodyPr wrap="square" rtlCol="0">
            <a:spAutoFit/>
          </a:bodyPr>
          <a:lstStyle/>
          <a:p>
            <a:pPr algn="l"/>
            <a:r>
              <a:rPr lang="en-US" sz="3200" u="sng" dirty="0">
                <a:latin typeface="Calibri" panose="020F0502020204030204" pitchFamily="34" charset="0"/>
                <a:cs typeface="Calibri" panose="020F0502020204030204" pitchFamily="34" charset="0"/>
              </a:rPr>
              <a:t>Pre-Construction Meeting Discussion Points</a:t>
            </a:r>
          </a:p>
        </p:txBody>
      </p:sp>
      <p:sp>
        <p:nvSpPr>
          <p:cNvPr id="2" name="TextBox 1">
            <a:extLst>
              <a:ext uri="{FF2B5EF4-FFF2-40B4-BE49-F238E27FC236}">
                <a16:creationId xmlns:a16="http://schemas.microsoft.com/office/drawing/2014/main" id="{60F8B0BC-2404-4D46-A47D-F4434E5401F8}"/>
              </a:ext>
            </a:extLst>
          </p:cNvPr>
          <p:cNvSpPr txBox="1"/>
          <p:nvPr/>
        </p:nvSpPr>
        <p:spPr>
          <a:xfrm>
            <a:off x="101600" y="1048880"/>
            <a:ext cx="4717143" cy="2062103"/>
          </a:xfrm>
          <a:prstGeom prst="rect">
            <a:avLst/>
          </a:prstGeom>
          <a:noFill/>
        </p:spPr>
        <p:txBody>
          <a:bodyPr wrap="square" rtlCol="0">
            <a:spAutoFit/>
          </a:bodyPr>
          <a:lstStyle/>
          <a:p>
            <a:pPr marL="571500" indent="-571500" algn="l">
              <a:buFont typeface="Arial" panose="020B0604020202020204" pitchFamily="34" charset="0"/>
              <a:buChar char="•"/>
            </a:pPr>
            <a:r>
              <a:rPr lang="en-US" sz="3200" b="0" dirty="0">
                <a:latin typeface="Calibri" panose="020F0502020204030204" pitchFamily="34" charset="0"/>
                <a:cs typeface="Calibri" panose="020F0502020204030204" pitchFamily="34" charset="0"/>
              </a:rPr>
              <a:t>Trucking Logistics</a:t>
            </a:r>
          </a:p>
          <a:p>
            <a:pPr marL="571500" indent="-571500" algn="l">
              <a:buFont typeface="Arial" panose="020B0604020202020204" pitchFamily="34" charset="0"/>
              <a:buChar char="•"/>
            </a:pPr>
            <a:r>
              <a:rPr lang="en-US" sz="3200" b="0" dirty="0">
                <a:solidFill>
                  <a:schemeClr val="tx1">
                    <a:lumMod val="95000"/>
                    <a:lumOff val="5000"/>
                  </a:schemeClr>
                </a:solidFill>
                <a:latin typeface="Calibri" panose="020F0502020204030204" pitchFamily="34" charset="0"/>
                <a:cs typeface="Calibri" panose="020F0502020204030204" pitchFamily="34" charset="0"/>
              </a:rPr>
              <a:t>Final Road Preparation</a:t>
            </a:r>
          </a:p>
          <a:p>
            <a:pPr marL="571500" indent="-571500" algn="l">
              <a:buFont typeface="Arial" panose="020B0604020202020204" pitchFamily="34" charset="0"/>
              <a:buChar char="•"/>
            </a:pPr>
            <a:r>
              <a:rPr lang="en-US" sz="3200" b="0" dirty="0">
                <a:solidFill>
                  <a:schemeClr val="tx1">
                    <a:lumMod val="95000"/>
                    <a:lumOff val="5000"/>
                  </a:schemeClr>
                </a:solidFill>
                <a:latin typeface="Calibri" panose="020F0502020204030204" pitchFamily="34" charset="0"/>
                <a:cs typeface="Calibri" panose="020F0502020204030204" pitchFamily="34" charset="0"/>
              </a:rPr>
              <a:t>Equipment</a:t>
            </a:r>
          </a:p>
          <a:p>
            <a:pPr algn="l"/>
            <a:endParaRPr lang="en-US" sz="3200" b="0" dirty="0">
              <a:solidFill>
                <a:schemeClr val="tx1">
                  <a:lumMod val="95000"/>
                  <a:lumOff val="5000"/>
                </a:schemeClr>
              </a:solidFill>
              <a:latin typeface="Calibri" panose="020F0502020204030204" pitchFamily="34" charset="0"/>
              <a:cs typeface="Calibri" panose="020F0502020204030204" pitchFamily="34" charset="0"/>
            </a:endParaRPr>
          </a:p>
        </p:txBody>
      </p:sp>
      <p:pic>
        <p:nvPicPr>
          <p:cNvPr id="8" name="Picture 7" descr="A picture containing tree, outdoor, ground, truck&#10;&#10;Description automatically generated">
            <a:extLst>
              <a:ext uri="{FF2B5EF4-FFF2-40B4-BE49-F238E27FC236}">
                <a16:creationId xmlns:a16="http://schemas.microsoft.com/office/drawing/2014/main" id="{42D980FC-E965-484E-A8A1-775000A6867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3429001"/>
            <a:ext cx="9143999" cy="3428999"/>
          </a:xfrm>
          <a:prstGeom prst="rect">
            <a:avLst/>
          </a:prstGeom>
        </p:spPr>
      </p:pic>
      <p:sp>
        <p:nvSpPr>
          <p:cNvPr id="6" name="TextBox 5">
            <a:extLst>
              <a:ext uri="{FF2B5EF4-FFF2-40B4-BE49-F238E27FC236}">
                <a16:creationId xmlns:a16="http://schemas.microsoft.com/office/drawing/2014/main" id="{A5C622A0-D831-A02F-3E72-55D48D0B55D4}"/>
              </a:ext>
            </a:extLst>
          </p:cNvPr>
          <p:cNvSpPr txBox="1"/>
          <p:nvPr/>
        </p:nvSpPr>
        <p:spPr>
          <a:xfrm>
            <a:off x="4992916" y="1048880"/>
            <a:ext cx="4717143" cy="2062103"/>
          </a:xfrm>
          <a:prstGeom prst="rect">
            <a:avLst/>
          </a:prstGeom>
          <a:noFill/>
        </p:spPr>
        <p:txBody>
          <a:bodyPr wrap="square" rtlCol="0">
            <a:spAutoFit/>
          </a:bodyPr>
          <a:lstStyle/>
          <a:p>
            <a:pPr marL="571500" indent="-571500" algn="l">
              <a:buFont typeface="Arial" panose="020B0604020202020204" pitchFamily="34" charset="0"/>
              <a:buChar char="•"/>
            </a:pPr>
            <a:r>
              <a:rPr lang="en-US" sz="3200" b="0" dirty="0">
                <a:solidFill>
                  <a:schemeClr val="tx1">
                    <a:lumMod val="95000"/>
                    <a:lumOff val="5000"/>
                  </a:schemeClr>
                </a:solidFill>
                <a:latin typeface="Calibri" panose="020F0502020204030204" pitchFamily="34" charset="0"/>
                <a:cs typeface="Calibri" panose="020F0502020204030204" pitchFamily="34" charset="0"/>
              </a:rPr>
              <a:t>Material Slips	</a:t>
            </a:r>
          </a:p>
          <a:p>
            <a:pPr marL="571500" indent="-571500" algn="l">
              <a:buFont typeface="Arial" panose="020B0604020202020204" pitchFamily="34" charset="0"/>
              <a:buChar char="•"/>
            </a:pPr>
            <a:r>
              <a:rPr lang="en-US" sz="3200" b="0" dirty="0">
                <a:solidFill>
                  <a:schemeClr val="tx1">
                    <a:lumMod val="95000"/>
                    <a:lumOff val="5000"/>
                  </a:schemeClr>
                </a:solidFill>
                <a:latin typeface="Calibri" panose="020F0502020204030204" pitchFamily="34" charset="0"/>
                <a:cs typeface="Calibri" panose="020F0502020204030204" pitchFamily="34" charset="0"/>
              </a:rPr>
              <a:t>Road Closures	</a:t>
            </a:r>
          </a:p>
          <a:p>
            <a:pPr marL="571500" indent="-571500" algn="l">
              <a:buFont typeface="Arial" panose="020B0604020202020204" pitchFamily="34" charset="0"/>
              <a:buChar char="•"/>
            </a:pPr>
            <a:r>
              <a:rPr lang="en-US" sz="3200" b="0" dirty="0">
                <a:latin typeface="Calibri" panose="020F0502020204030204" pitchFamily="34" charset="0"/>
                <a:cs typeface="Calibri" panose="020F0502020204030204" pitchFamily="34" charset="0"/>
              </a:rPr>
              <a:t>Compaction Testing</a:t>
            </a:r>
          </a:p>
          <a:p>
            <a:pPr marL="571500" indent="-571500" algn="l">
              <a:buFont typeface="Arial" panose="020B0604020202020204" pitchFamily="34" charset="0"/>
              <a:buChar char="•"/>
            </a:pPr>
            <a:endParaRPr lang="en-US" sz="3200" b="0" dirty="0">
              <a:solidFill>
                <a:schemeClr val="tx1">
                  <a:lumMod val="95000"/>
                  <a:lumOff val="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097980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E978A4-649D-4357-A357-4ABCC71D8F40}"/>
              </a:ext>
            </a:extLst>
          </p:cNvPr>
          <p:cNvSpPr/>
          <p:nvPr/>
        </p:nvSpPr>
        <p:spPr>
          <a:xfrm>
            <a:off x="0" y="648386"/>
            <a:ext cx="9144000" cy="6209613"/>
          </a:xfrm>
          <a:prstGeom prst="rect">
            <a:avLst/>
          </a:prstGeom>
          <a:gradFill flip="none" rotWithShape="1">
            <a:gsLst>
              <a:gs pos="100000">
                <a:srgbClr val="13223D"/>
              </a:gs>
              <a:gs pos="1000">
                <a:srgbClr val="505E8A"/>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 name="Slide Number Placeholder 3">
            <a:extLst>
              <a:ext uri="{FF2B5EF4-FFF2-40B4-BE49-F238E27FC236}">
                <a16:creationId xmlns:a16="http://schemas.microsoft.com/office/drawing/2014/main" id="{DBBCAF7E-02CE-48EA-BEC9-F15FDC18CD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E2919-D427-4CE2-80E2-33083554A27B}"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74BFF49-BAA2-4E39-B83A-473C6C65E96D}"/>
              </a:ext>
            </a:extLst>
          </p:cNvPr>
          <p:cNvSpPr/>
          <p:nvPr/>
        </p:nvSpPr>
        <p:spPr bwMode="ltGray">
          <a:xfrm>
            <a:off x="0" y="0"/>
            <a:ext cx="9144000" cy="728372"/>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white"/>
              </a:solidFill>
              <a:effectLst/>
              <a:uLnTx/>
              <a:uFillTx/>
              <a:latin typeface="Euphemia"/>
              <a:ea typeface="+mn-ea"/>
              <a:cs typeface="+mn-cs"/>
            </a:endParaRPr>
          </a:p>
        </p:txBody>
      </p:sp>
      <p:sp>
        <p:nvSpPr>
          <p:cNvPr id="12" name="Rectangle 11">
            <a:extLst>
              <a:ext uri="{FF2B5EF4-FFF2-40B4-BE49-F238E27FC236}">
                <a16:creationId xmlns:a16="http://schemas.microsoft.com/office/drawing/2014/main" id="{DE54435F-A437-49F2-AA1B-4B74A478E8BC}"/>
              </a:ext>
            </a:extLst>
          </p:cNvPr>
          <p:cNvSpPr/>
          <p:nvPr/>
        </p:nvSpPr>
        <p:spPr bwMode="white">
          <a:xfrm>
            <a:off x="0" y="648386"/>
            <a:ext cx="9144000" cy="893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CEE3DBB4-DBBB-47E2-B01B-0C0B1AB94A0C}"/>
              </a:ext>
            </a:extLst>
          </p:cNvPr>
          <p:cNvSpPr/>
          <p:nvPr/>
        </p:nvSpPr>
        <p:spPr bwMode="ltGray">
          <a:xfrm>
            <a:off x="0" y="0"/>
            <a:ext cx="9144000" cy="728372"/>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white"/>
              </a:solidFill>
              <a:effectLst/>
              <a:uLnTx/>
              <a:uFillTx/>
              <a:latin typeface="Euphemia"/>
              <a:ea typeface="+mn-ea"/>
              <a:cs typeface="+mn-cs"/>
            </a:endParaRPr>
          </a:p>
        </p:txBody>
      </p:sp>
      <p:sp>
        <p:nvSpPr>
          <p:cNvPr id="10" name="Rectangle 9">
            <a:extLst>
              <a:ext uri="{FF2B5EF4-FFF2-40B4-BE49-F238E27FC236}">
                <a16:creationId xmlns:a16="http://schemas.microsoft.com/office/drawing/2014/main" id="{39876220-FA19-40CB-B89B-CE9514F95BBD}"/>
              </a:ext>
            </a:extLst>
          </p:cNvPr>
          <p:cNvSpPr/>
          <p:nvPr/>
        </p:nvSpPr>
        <p:spPr bwMode="white">
          <a:xfrm>
            <a:off x="0" y="648386"/>
            <a:ext cx="9144000" cy="893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3FB1B09E-5EDF-4147-B4E7-1D1E6946595F}"/>
              </a:ext>
            </a:extLst>
          </p:cNvPr>
          <p:cNvSpPr txBox="1"/>
          <p:nvPr/>
        </p:nvSpPr>
        <p:spPr>
          <a:xfrm>
            <a:off x="0" y="73020"/>
            <a:ext cx="9144000" cy="1077218"/>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3200" dirty="0">
                <a:ln w="19050">
                  <a:solidFill>
                    <a:prstClr val="black"/>
                  </a:solidFill>
                </a:ln>
                <a:solidFill>
                  <a:srgbClr val="FFFF00"/>
                </a:solidFill>
                <a:effectLst>
                  <a:outerShdw blurRad="63500" sx="102000" sy="102000" algn="ctr" rotWithShape="0">
                    <a:prstClr val="black">
                      <a:alpha val="40000"/>
                    </a:prstClr>
                  </a:outerShdw>
                </a:effectLst>
                <a:latin typeface="Arial Black" panose="020B0A04020102020204" pitchFamily="34" charset="0"/>
              </a:rPr>
              <a:t>DSA Season Preparation</a:t>
            </a:r>
            <a:endParaRPr kumimoji="0" lang="en-US" sz="28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endParaRPr>
          </a:p>
        </p:txBody>
      </p:sp>
      <p:sp>
        <p:nvSpPr>
          <p:cNvPr id="14" name="Subtitle 2">
            <a:extLst>
              <a:ext uri="{FF2B5EF4-FFF2-40B4-BE49-F238E27FC236}">
                <a16:creationId xmlns:a16="http://schemas.microsoft.com/office/drawing/2014/main" id="{4D4294FC-B9B3-4A35-8FF6-19AA8D2A9CB7}"/>
              </a:ext>
            </a:extLst>
          </p:cNvPr>
          <p:cNvSpPr txBox="1">
            <a:spLocks/>
          </p:cNvSpPr>
          <p:nvPr/>
        </p:nvSpPr>
        <p:spPr>
          <a:xfrm>
            <a:off x="3538090" y="364186"/>
            <a:ext cx="5838063" cy="6019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400" b="1" i="0" u="none" strike="noStrike" kern="1200" cap="none" spc="0" normalizeH="0" baseline="0" noProof="0" dirty="0">
              <a:ln>
                <a:noFill/>
              </a:ln>
              <a:solidFill>
                <a:prstClr val="white"/>
              </a:solidFill>
              <a:effectLst/>
              <a:uLnTx/>
              <a:uFillTx/>
              <a:latin typeface="Calibri"/>
              <a:ea typeface="Calibri" panose="020F0502020204030204" pitchFamily="34" charset="0"/>
              <a:cs typeface="+mn-cs"/>
            </a:endParaRP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400" b="1" i="0" u="none" strike="noStrike" kern="1200" cap="none" spc="0" normalizeH="0" baseline="0" noProof="0" dirty="0">
              <a:ln>
                <a:noFill/>
              </a:ln>
              <a:solidFill>
                <a:prstClr val="white"/>
              </a:solidFill>
              <a:effectLst/>
              <a:uLnTx/>
              <a:uFillTx/>
              <a:latin typeface="Calibri"/>
              <a:ea typeface="Calibri" panose="020F0502020204030204" pitchFamily="34" charset="0"/>
              <a:cs typeface="+mn-cs"/>
            </a:endParaRPr>
          </a:p>
          <a:p>
            <a:pPr marL="457200" marR="0" lvl="1" indent="0" algn="l" defTabSz="914400" rtl="0" eaLnBrk="1" fontAlgn="auto" latinLnBrk="0" hangingPunct="1">
              <a:lnSpc>
                <a:spcPct val="100000"/>
              </a:lnSpc>
              <a:spcBef>
                <a:spcPts val="0"/>
              </a:spcBef>
              <a:spcAft>
                <a:spcPts val="0"/>
              </a:spcAft>
              <a:buClrTx/>
              <a:buSzTx/>
              <a:buNone/>
              <a:tabLst/>
              <a:defRPr/>
            </a:pPr>
            <a:r>
              <a:rPr kumimoji="0" lang="en-US" sz="4400" b="1" i="0" u="sng" strike="noStrike" kern="1200" cap="none" spc="0" normalizeH="0" baseline="0" noProof="0" dirty="0">
                <a:ln>
                  <a:noFill/>
                </a:ln>
                <a:solidFill>
                  <a:schemeClr val="bg1"/>
                </a:solidFill>
                <a:effectLst/>
                <a:uLnTx/>
                <a:uFillTx/>
                <a:latin typeface="Calibri"/>
                <a:ea typeface="Calibri" panose="020F0502020204030204" pitchFamily="34" charset="0"/>
                <a:cs typeface="+mn-cs"/>
              </a:rPr>
              <a:t>DSA Season Prep</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3200" b="1" u="sng" dirty="0">
              <a:solidFill>
                <a:srgbClr val="FFFF00"/>
              </a:solidFill>
              <a:latin typeface="Calibri"/>
              <a:ea typeface="Calibri" panose="020F050202020403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schemeClr val="bg1"/>
                </a:solidFill>
                <a:latin typeface="Calibri"/>
                <a:ea typeface="Calibri" panose="020F0502020204030204" pitchFamily="34" charset="0"/>
              </a:rPr>
              <a:t>Pre-application</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schemeClr val="bg1"/>
                </a:solidFill>
                <a:latin typeface="Calibri"/>
                <a:ea typeface="Calibri" panose="020F0502020204030204" pitchFamily="34" charset="0"/>
              </a:rPr>
              <a:t>Pre-Project logistics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schemeClr val="bg1"/>
                </a:solidFill>
                <a:latin typeface="Calibri"/>
                <a:ea typeface="Calibri" panose="020F0502020204030204" pitchFamily="34" charset="0"/>
              </a:rPr>
              <a:t>~30 days prior to placement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srgbClr val="FFFF00"/>
                </a:solidFill>
                <a:latin typeface="Calibri"/>
                <a:ea typeface="Calibri" panose="020F0502020204030204" pitchFamily="34" charset="0"/>
              </a:rPr>
              <a:t>Final Preparations</a:t>
            </a:r>
            <a:endParaRPr lang="en-US" sz="3200" dirty="0">
              <a:solidFill>
                <a:schemeClr val="bg1"/>
              </a:solidFill>
              <a:latin typeface="Calibri"/>
              <a:ea typeface="Calibri" panose="020F050202020403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schemeClr val="bg1"/>
                </a:solidFill>
                <a:latin typeface="Calibri"/>
                <a:ea typeface="Calibri" panose="020F0502020204030204" pitchFamily="34" charset="0"/>
              </a:rPr>
              <a:t>DSA Placement</a:t>
            </a:r>
          </a:p>
        </p:txBody>
      </p:sp>
      <p:pic>
        <p:nvPicPr>
          <p:cNvPr id="13" name="Picture 12" descr="A picture containing tree, outdoor, ground, forest&#10;&#10;Description automatically generated">
            <a:extLst>
              <a:ext uri="{FF2B5EF4-FFF2-40B4-BE49-F238E27FC236}">
                <a16:creationId xmlns:a16="http://schemas.microsoft.com/office/drawing/2014/main" id="{B50DFCA1-D26A-463A-84B5-3218236959F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5507"/>
          <a:stretch/>
        </p:blipFill>
        <p:spPr>
          <a:xfrm>
            <a:off x="0" y="1413973"/>
            <a:ext cx="3946148" cy="5444027"/>
          </a:xfrm>
          <a:prstGeom prst="rect">
            <a:avLst/>
          </a:prstGeom>
        </p:spPr>
      </p:pic>
    </p:spTree>
    <p:extLst>
      <p:ext uri="{BB962C8B-B14F-4D97-AF65-F5344CB8AC3E}">
        <p14:creationId xmlns:p14="http://schemas.microsoft.com/office/powerpoint/2010/main" val="18769357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44036"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5" name="Text Box 6">
            <a:extLst>
              <a:ext uri="{FF2B5EF4-FFF2-40B4-BE49-F238E27FC236}">
                <a16:creationId xmlns:a16="http://schemas.microsoft.com/office/drawing/2014/main" id="{0E221CD2-AD20-4141-A201-D4B62AB0E510}"/>
              </a:ext>
            </a:extLst>
          </p:cNvPr>
          <p:cNvSpPr txBox="1">
            <a:spLocks noChangeArrowheads="1"/>
          </p:cNvSpPr>
          <p:nvPr/>
        </p:nvSpPr>
        <p:spPr bwMode="auto">
          <a:xfrm>
            <a:off x="4457700" y="-44787"/>
            <a:ext cx="4705350" cy="430887"/>
          </a:xfrm>
          <a:prstGeom prst="rect">
            <a:avLst/>
          </a:prstGeom>
          <a:noFill/>
          <a:ln w="9525">
            <a:noFill/>
            <a:miter lim="800000"/>
            <a:headEnd/>
            <a:tailEnd/>
          </a:ln>
        </p:spPr>
        <p:txBody>
          <a:bodyPr wrap="square" anchor="ctr">
            <a:spAutoFit/>
          </a:bodyPr>
          <a:lstStyle/>
          <a:p>
            <a:pPr>
              <a:tabLst>
                <a:tab pos="4860925" algn="l"/>
              </a:tabLst>
            </a:pPr>
            <a:r>
              <a:rPr lang="en-US" sz="2200" dirty="0">
                <a:latin typeface="Calibri" panose="020F0502020204030204" pitchFamily="34" charset="0"/>
              </a:rPr>
              <a:t>Final Preparations</a:t>
            </a:r>
          </a:p>
        </p:txBody>
      </p:sp>
      <p:sp>
        <p:nvSpPr>
          <p:cNvPr id="4" name="TextBox 3">
            <a:extLst>
              <a:ext uri="{FF2B5EF4-FFF2-40B4-BE49-F238E27FC236}">
                <a16:creationId xmlns:a16="http://schemas.microsoft.com/office/drawing/2014/main" id="{CCCCE2BC-D524-419A-8D8E-69F766040BBB}"/>
              </a:ext>
            </a:extLst>
          </p:cNvPr>
          <p:cNvSpPr txBox="1"/>
          <p:nvPr/>
        </p:nvSpPr>
        <p:spPr>
          <a:xfrm>
            <a:off x="330200" y="474227"/>
            <a:ext cx="7810500" cy="769441"/>
          </a:xfrm>
          <a:prstGeom prst="rect">
            <a:avLst/>
          </a:prstGeom>
          <a:noFill/>
        </p:spPr>
        <p:txBody>
          <a:bodyPr wrap="square" rtlCol="0">
            <a:spAutoFit/>
          </a:bodyPr>
          <a:lstStyle/>
          <a:p>
            <a:pPr algn="l"/>
            <a:r>
              <a:rPr lang="en-US" sz="4400" u="sng" dirty="0">
                <a:latin typeface="Calibri" panose="020F0502020204030204" pitchFamily="34" charset="0"/>
                <a:cs typeface="Calibri" panose="020F0502020204030204" pitchFamily="34" charset="0"/>
              </a:rPr>
              <a:t>Week of Placement</a:t>
            </a:r>
          </a:p>
        </p:txBody>
      </p:sp>
      <p:sp>
        <p:nvSpPr>
          <p:cNvPr id="2" name="TextBox 1">
            <a:extLst>
              <a:ext uri="{FF2B5EF4-FFF2-40B4-BE49-F238E27FC236}">
                <a16:creationId xmlns:a16="http://schemas.microsoft.com/office/drawing/2014/main" id="{60F8B0BC-2404-4D46-A47D-F4434E5401F8}"/>
              </a:ext>
            </a:extLst>
          </p:cNvPr>
          <p:cNvSpPr txBox="1"/>
          <p:nvPr/>
        </p:nvSpPr>
        <p:spPr>
          <a:xfrm>
            <a:off x="101600" y="898635"/>
            <a:ext cx="8712200" cy="4154984"/>
          </a:xfrm>
          <a:prstGeom prst="rect">
            <a:avLst/>
          </a:prstGeom>
          <a:noFill/>
        </p:spPr>
        <p:txBody>
          <a:bodyPr wrap="square" rtlCol="0">
            <a:spAutoFit/>
          </a:bodyPr>
          <a:lstStyle/>
          <a:p>
            <a:pPr algn="l"/>
            <a:endParaRPr lang="en-US" sz="4000" dirty="0">
              <a:latin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r>
              <a:rPr lang="en-US" sz="2800" dirty="0">
                <a:effectLst/>
                <a:latin typeface="Calibri" panose="020F0502020204030204" pitchFamily="34" charset="0"/>
                <a:ea typeface="Calibri" panose="020F0502020204030204" pitchFamily="34" charset="0"/>
                <a:cs typeface="Calibri" panose="020F0502020204030204" pitchFamily="34" charset="0"/>
              </a:rPr>
              <a:t>Review final logistics with municipality, contractor, supplier, trucking provider to make sure all are on the same page</a:t>
            </a:r>
          </a:p>
          <a:p>
            <a:pPr marL="1657350" lvl="3" indent="-285750" algn="l">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Road prep (crown, base, drainage)</a:t>
            </a:r>
          </a:p>
          <a:p>
            <a:pPr marL="1657350" lvl="3" indent="-285750" algn="l">
              <a:buFont typeface="Arial" panose="020B0604020202020204" pitchFamily="34" charset="0"/>
              <a:buChar char="•"/>
            </a:pPr>
            <a:r>
              <a:rPr lang="en-US" sz="2800" dirty="0">
                <a:effectLst/>
                <a:latin typeface="Calibri" panose="020F0502020204030204" pitchFamily="34" charset="0"/>
                <a:ea typeface="Calibri" panose="020F0502020204030204" pitchFamily="34" charset="0"/>
                <a:cs typeface="Calibri" panose="020F0502020204030204" pitchFamily="34" charset="0"/>
              </a:rPr>
              <a:t>Truck routes </a:t>
            </a:r>
            <a:r>
              <a:rPr lang="en-US" sz="2800" b="0" dirty="0">
                <a:effectLst/>
                <a:latin typeface="Calibri" panose="020F0502020204030204" pitchFamily="34" charset="0"/>
                <a:ea typeface="Calibri" panose="020F0502020204030204" pitchFamily="34" charset="0"/>
                <a:cs typeface="Calibri" panose="020F0502020204030204" pitchFamily="34" charset="0"/>
              </a:rPr>
              <a:t>(power lines)</a:t>
            </a:r>
          </a:p>
          <a:p>
            <a:pPr marL="1657350" lvl="3" indent="-285750" algn="l">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Staging areas</a:t>
            </a:r>
          </a:p>
          <a:p>
            <a:pPr marL="1657350" lvl="3" indent="-285750" algn="l">
              <a:buFont typeface="Arial" panose="020B0604020202020204" pitchFamily="34" charset="0"/>
              <a:buChar char="•"/>
            </a:pPr>
            <a:r>
              <a:rPr lang="en-US" sz="2800" dirty="0">
                <a:effectLst/>
                <a:latin typeface="Calibri" panose="020F0502020204030204" pitchFamily="34" charset="0"/>
                <a:ea typeface="Calibri" panose="020F0502020204030204" pitchFamily="34" charset="0"/>
                <a:cs typeface="Calibri" panose="020F0502020204030204" pitchFamily="34" charset="0"/>
              </a:rPr>
              <a:t>Availabi</a:t>
            </a:r>
            <a:r>
              <a:rPr lang="en-US" sz="2800" dirty="0">
                <a:latin typeface="Calibri" panose="020F0502020204030204" pitchFamily="34" charset="0"/>
                <a:ea typeface="Calibri" panose="020F0502020204030204" pitchFamily="34" charset="0"/>
                <a:cs typeface="Calibri" panose="020F0502020204030204" pitchFamily="34" charset="0"/>
              </a:rPr>
              <a:t>lity of equipment and personnel</a:t>
            </a:r>
            <a:endParaRPr lang="en-US" sz="2800" dirty="0">
              <a:effectLst/>
              <a:latin typeface="Calibri" panose="020F0502020204030204" pitchFamily="34" charset="0"/>
              <a:ea typeface="Calibri" panose="020F0502020204030204" pitchFamily="34" charset="0"/>
              <a:cs typeface="Calibri" panose="020F0502020204030204" pitchFamily="34" charset="0"/>
            </a:endParaRPr>
          </a:p>
          <a:p>
            <a:pPr algn="l"/>
            <a:r>
              <a:rPr lang="en-US" sz="2800" b="0" dirty="0">
                <a:solidFill>
                  <a:schemeClr val="tx1">
                    <a:lumMod val="95000"/>
                    <a:lumOff val="5000"/>
                  </a:schemeClr>
                </a:solidFill>
                <a:latin typeface="Calibri" panose="020F0502020204030204" pitchFamily="34" charset="0"/>
                <a:cs typeface="Calibri" panose="020F0502020204030204" pitchFamily="34" charset="0"/>
              </a:rPr>
              <a:t>	</a:t>
            </a:r>
            <a:r>
              <a:rPr lang="en-US" sz="2000" b="0" dirty="0">
                <a:solidFill>
                  <a:schemeClr val="tx1">
                    <a:lumMod val="95000"/>
                    <a:lumOff val="5000"/>
                  </a:schemeClr>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5064283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B2AC2EB-4875-4A27-A98B-4C7300C6F9D6}"/>
              </a:ext>
            </a:extLst>
          </p:cNvPr>
          <p:cNvGrpSpPr/>
          <p:nvPr/>
        </p:nvGrpSpPr>
        <p:grpSpPr>
          <a:xfrm>
            <a:off x="4490808" y="-185530"/>
            <a:ext cx="4681767" cy="7043530"/>
            <a:chOff x="4648199" y="0"/>
            <a:chExt cx="4541521" cy="6858000"/>
          </a:xfrm>
        </p:grpSpPr>
        <p:pic>
          <p:nvPicPr>
            <p:cNvPr id="9" name="Picture 8">
              <a:extLst>
                <a:ext uri="{FF2B5EF4-FFF2-40B4-BE49-F238E27FC236}">
                  <a16:creationId xmlns:a16="http://schemas.microsoft.com/office/drawing/2014/main" id="{088E4E63-2251-4ECE-92B7-DB1A9433182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648199" y="0"/>
              <a:ext cx="4541521" cy="6858000"/>
            </a:xfrm>
            <a:prstGeom prst="rect">
              <a:avLst/>
            </a:prstGeom>
          </p:spPr>
        </p:pic>
        <p:pic>
          <p:nvPicPr>
            <p:cNvPr id="10" name="Picture 9">
              <a:extLst>
                <a:ext uri="{FF2B5EF4-FFF2-40B4-BE49-F238E27FC236}">
                  <a16:creationId xmlns:a16="http://schemas.microsoft.com/office/drawing/2014/main" id="{BC87F784-965C-44AF-AC68-319CA7ED2CF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393877" y="321377"/>
              <a:ext cx="542543" cy="1578864"/>
            </a:xfrm>
            <a:prstGeom prst="rect">
              <a:avLst/>
            </a:prstGeom>
          </p:spPr>
        </p:pic>
      </p:grpSp>
      <p:pic>
        <p:nvPicPr>
          <p:cNvPr id="7" name="Picture 6">
            <a:extLst>
              <a:ext uri="{FF2B5EF4-FFF2-40B4-BE49-F238E27FC236}">
                <a16:creationId xmlns:a16="http://schemas.microsoft.com/office/drawing/2014/main" id="{1F340968-C438-4551-8677-549E50DBF0B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t="-153"/>
          <a:stretch/>
        </p:blipFill>
        <p:spPr>
          <a:xfrm>
            <a:off x="-5430" y="0"/>
            <a:ext cx="4508938" cy="6858000"/>
          </a:xfrm>
          <a:prstGeom prst="rect">
            <a:avLst/>
          </a:prstGeom>
        </p:spPr>
      </p:pic>
      <p:sp>
        <p:nvSpPr>
          <p:cNvPr id="11" name="Rectangle 10"/>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44036"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5" name="Text Box 6">
            <a:extLst>
              <a:ext uri="{FF2B5EF4-FFF2-40B4-BE49-F238E27FC236}">
                <a16:creationId xmlns:a16="http://schemas.microsoft.com/office/drawing/2014/main" id="{0E221CD2-AD20-4141-A201-D4B62AB0E510}"/>
              </a:ext>
            </a:extLst>
          </p:cNvPr>
          <p:cNvSpPr txBox="1">
            <a:spLocks noChangeArrowheads="1"/>
          </p:cNvSpPr>
          <p:nvPr/>
        </p:nvSpPr>
        <p:spPr bwMode="auto">
          <a:xfrm>
            <a:off x="4457700" y="-44787"/>
            <a:ext cx="4705350" cy="430887"/>
          </a:xfrm>
          <a:prstGeom prst="rect">
            <a:avLst/>
          </a:prstGeom>
          <a:noFill/>
          <a:ln w="9525">
            <a:noFill/>
            <a:miter lim="800000"/>
            <a:headEnd/>
            <a:tailEnd/>
          </a:ln>
        </p:spPr>
        <p:txBody>
          <a:bodyPr wrap="square" anchor="ctr">
            <a:spAutoFit/>
          </a:bodyPr>
          <a:lstStyle/>
          <a:p>
            <a:pPr>
              <a:tabLst>
                <a:tab pos="4860925" algn="l"/>
              </a:tabLst>
            </a:pPr>
            <a:r>
              <a:rPr lang="en-US" sz="2200" dirty="0">
                <a:latin typeface="Calibri" panose="020F0502020204030204" pitchFamily="34" charset="0"/>
              </a:rPr>
              <a:t>Final Preparations</a:t>
            </a:r>
          </a:p>
        </p:txBody>
      </p:sp>
      <p:sp>
        <p:nvSpPr>
          <p:cNvPr id="4" name="TextBox 3">
            <a:extLst>
              <a:ext uri="{FF2B5EF4-FFF2-40B4-BE49-F238E27FC236}">
                <a16:creationId xmlns:a16="http://schemas.microsoft.com/office/drawing/2014/main" id="{CCCCE2BC-D524-419A-8D8E-69F766040BBB}"/>
              </a:ext>
            </a:extLst>
          </p:cNvPr>
          <p:cNvSpPr txBox="1"/>
          <p:nvPr/>
        </p:nvSpPr>
        <p:spPr>
          <a:xfrm>
            <a:off x="787400" y="513915"/>
            <a:ext cx="7810500" cy="769441"/>
          </a:xfrm>
          <a:prstGeom prst="rect">
            <a:avLst/>
          </a:prstGeom>
          <a:noFill/>
        </p:spPr>
        <p:txBody>
          <a:bodyPr wrap="square" rtlCol="0">
            <a:spAutoFit/>
          </a:bodyPr>
          <a:lstStyle/>
          <a:p>
            <a:endParaRPr lang="en-US" sz="4400" u="sng" dirty="0">
              <a:highlight>
                <a:srgbClr val="FFFFCC"/>
              </a:highlight>
              <a:latin typeface="Calibri" panose="020F0502020204030204" pitchFamily="34" charset="0"/>
            </a:endParaRPr>
          </a:p>
        </p:txBody>
      </p:sp>
      <p:sp>
        <p:nvSpPr>
          <p:cNvPr id="2" name="TextBox 1">
            <a:extLst>
              <a:ext uri="{FF2B5EF4-FFF2-40B4-BE49-F238E27FC236}">
                <a16:creationId xmlns:a16="http://schemas.microsoft.com/office/drawing/2014/main" id="{60F8B0BC-2404-4D46-A47D-F4434E5401F8}"/>
              </a:ext>
            </a:extLst>
          </p:cNvPr>
          <p:cNvSpPr txBox="1"/>
          <p:nvPr/>
        </p:nvSpPr>
        <p:spPr>
          <a:xfrm>
            <a:off x="9525" y="4365635"/>
            <a:ext cx="9163050" cy="2616101"/>
          </a:xfrm>
          <a:prstGeom prst="rect">
            <a:avLst/>
          </a:prstGeom>
          <a:solidFill>
            <a:schemeClr val="accent3"/>
          </a:solidFill>
        </p:spPr>
        <p:txBody>
          <a:bodyPr wrap="square" rtlCol="0">
            <a:spAutoFit/>
          </a:bodyPr>
          <a:lstStyle/>
          <a:p>
            <a:pPr algn="l">
              <a:tabLst>
                <a:tab pos="1943100" algn="l"/>
              </a:tabLst>
            </a:pPr>
            <a:r>
              <a:rPr lang="en-US" sz="3200" dirty="0">
                <a:latin typeface="Calibri" panose="020F0502020204030204" pitchFamily="34" charset="0"/>
                <a:ea typeface="Calibri" panose="020F0502020204030204" pitchFamily="34" charset="0"/>
              </a:rPr>
              <a:t>Weather and Cancellations:</a:t>
            </a:r>
          </a:p>
          <a:p>
            <a:pPr algn="l">
              <a:tabLst>
                <a:tab pos="1943100" algn="l"/>
              </a:tabLst>
            </a:pPr>
            <a:r>
              <a:rPr lang="en-US" sz="2000" dirty="0">
                <a:effectLst/>
                <a:latin typeface="Calibri" panose="020F0502020204030204" pitchFamily="34" charset="0"/>
                <a:ea typeface="Calibri" panose="020F0502020204030204" pitchFamily="34" charset="0"/>
                <a:cs typeface="Calibri" panose="020F0502020204030204" pitchFamily="34" charset="0"/>
              </a:rPr>
              <a:t>DSA specification: </a:t>
            </a:r>
            <a:r>
              <a:rPr lang="en-US" sz="2000" i="1" dirty="0">
                <a:effectLst/>
                <a:latin typeface="Calibri" panose="020F0502020204030204" pitchFamily="34" charset="0"/>
                <a:ea typeface="Calibri" panose="020F0502020204030204" pitchFamily="34" charset="0"/>
                <a:cs typeface="Calibri" panose="020F0502020204030204" pitchFamily="34" charset="0"/>
              </a:rPr>
              <a:t>“</a:t>
            </a:r>
            <a:r>
              <a:rPr lang="en-US" sz="2000" i="1" dirty="0">
                <a:effectLst/>
                <a:latin typeface="Calibri" panose="020F0502020204030204" pitchFamily="34" charset="0"/>
                <a:ea typeface="Calibri" panose="020F0502020204030204" pitchFamily="34" charset="0"/>
                <a:cs typeface="Arial" panose="020B0604020202020204" pitchFamily="34" charset="0"/>
              </a:rPr>
              <a:t>If freezing temperatures or precipitation are forecast that may cause the material to freeze, or prevent the material from drying out, placement shall be postponed at the discretion of the road owner, Conservation District, or aggregate supplier.”.  </a:t>
            </a:r>
          </a:p>
          <a:p>
            <a:pPr>
              <a:tabLst>
                <a:tab pos="1943100" algn="l"/>
              </a:tabLst>
            </a:pPr>
            <a:r>
              <a:rPr lang="en-US" sz="2400" u="sng" dirty="0">
                <a:solidFill>
                  <a:srgbClr val="FF0000"/>
                </a:solidFill>
                <a:effectLst/>
                <a:latin typeface="Calibri" panose="020F0502020204030204" pitchFamily="34" charset="0"/>
                <a:ea typeface="Calibri" panose="020F0502020204030204" pitchFamily="34" charset="0"/>
                <a:cs typeface="Arial" panose="020B0604020202020204" pitchFamily="34" charset="0"/>
              </a:rPr>
              <a:t>It will often be up to the Conservation District to make calls to postpone due to weather.</a:t>
            </a:r>
            <a:r>
              <a:rPr lang="en-US" sz="2400" u="sng"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2800" b="0" dirty="0">
                <a:solidFill>
                  <a:schemeClr val="tx1">
                    <a:lumMod val="95000"/>
                    <a:lumOff val="5000"/>
                  </a:schemeClr>
                </a:solidFill>
                <a:latin typeface="Calibri" panose="020F0502020204030204" pitchFamily="34" charset="0"/>
              </a:rPr>
              <a:t>	</a:t>
            </a:r>
          </a:p>
        </p:txBody>
      </p:sp>
      <p:sp>
        <p:nvSpPr>
          <p:cNvPr id="12" name="TextBox 11">
            <a:extLst>
              <a:ext uri="{FF2B5EF4-FFF2-40B4-BE49-F238E27FC236}">
                <a16:creationId xmlns:a16="http://schemas.microsoft.com/office/drawing/2014/main" id="{E2B9D108-0354-498C-85B5-A469817C1F2B}"/>
              </a:ext>
            </a:extLst>
          </p:cNvPr>
          <p:cNvSpPr txBox="1"/>
          <p:nvPr/>
        </p:nvSpPr>
        <p:spPr>
          <a:xfrm>
            <a:off x="694866" y="360265"/>
            <a:ext cx="7810500" cy="646331"/>
          </a:xfrm>
          <a:prstGeom prst="rect">
            <a:avLst/>
          </a:prstGeom>
          <a:solidFill>
            <a:schemeClr val="accent3"/>
          </a:solidFill>
        </p:spPr>
        <p:txBody>
          <a:bodyPr wrap="square" rtlCol="0">
            <a:spAutoFit/>
          </a:bodyPr>
          <a:lstStyle/>
          <a:p>
            <a:pPr algn="l"/>
            <a:r>
              <a:rPr lang="en-US" u="sng" dirty="0">
                <a:latin typeface="Calibri" panose="020F0502020204030204" pitchFamily="34" charset="0"/>
                <a:cs typeface="Calibri" panose="020F0502020204030204" pitchFamily="34" charset="0"/>
              </a:rPr>
              <a:t>Week of Placement: Check the Weather</a:t>
            </a:r>
          </a:p>
        </p:txBody>
      </p:sp>
    </p:spTree>
    <p:extLst>
      <p:ext uri="{BB962C8B-B14F-4D97-AF65-F5344CB8AC3E}">
        <p14:creationId xmlns:p14="http://schemas.microsoft.com/office/powerpoint/2010/main" val="1259457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44036"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5" name="Text Box 6">
            <a:extLst>
              <a:ext uri="{FF2B5EF4-FFF2-40B4-BE49-F238E27FC236}">
                <a16:creationId xmlns:a16="http://schemas.microsoft.com/office/drawing/2014/main" id="{0E221CD2-AD20-4141-A201-D4B62AB0E510}"/>
              </a:ext>
            </a:extLst>
          </p:cNvPr>
          <p:cNvSpPr txBox="1">
            <a:spLocks noChangeArrowheads="1"/>
          </p:cNvSpPr>
          <p:nvPr/>
        </p:nvSpPr>
        <p:spPr bwMode="auto">
          <a:xfrm>
            <a:off x="4457700" y="-44787"/>
            <a:ext cx="4705350" cy="430887"/>
          </a:xfrm>
          <a:prstGeom prst="rect">
            <a:avLst/>
          </a:prstGeom>
          <a:noFill/>
          <a:ln w="9525">
            <a:noFill/>
            <a:miter lim="800000"/>
            <a:headEnd/>
            <a:tailEnd/>
          </a:ln>
        </p:spPr>
        <p:txBody>
          <a:bodyPr wrap="square" anchor="ctr">
            <a:spAutoFit/>
          </a:bodyPr>
          <a:lstStyle/>
          <a:p>
            <a:pPr>
              <a:tabLst>
                <a:tab pos="4860925" algn="l"/>
              </a:tabLst>
            </a:pPr>
            <a:r>
              <a:rPr lang="en-US" sz="2200" dirty="0">
                <a:latin typeface="Calibri" panose="020F0502020204030204" pitchFamily="34" charset="0"/>
              </a:rPr>
              <a:t>Final Preparations</a:t>
            </a:r>
          </a:p>
        </p:txBody>
      </p:sp>
      <p:sp>
        <p:nvSpPr>
          <p:cNvPr id="4" name="TextBox 3">
            <a:extLst>
              <a:ext uri="{FF2B5EF4-FFF2-40B4-BE49-F238E27FC236}">
                <a16:creationId xmlns:a16="http://schemas.microsoft.com/office/drawing/2014/main" id="{CCCCE2BC-D524-419A-8D8E-69F766040BBB}"/>
              </a:ext>
            </a:extLst>
          </p:cNvPr>
          <p:cNvSpPr txBox="1"/>
          <p:nvPr/>
        </p:nvSpPr>
        <p:spPr>
          <a:xfrm>
            <a:off x="101600" y="513915"/>
            <a:ext cx="8940800" cy="769441"/>
          </a:xfrm>
          <a:prstGeom prst="rect">
            <a:avLst/>
          </a:prstGeom>
          <a:noFill/>
        </p:spPr>
        <p:txBody>
          <a:bodyPr wrap="square" rtlCol="0">
            <a:spAutoFit/>
          </a:bodyPr>
          <a:lstStyle/>
          <a:p>
            <a:pPr algn="l"/>
            <a:r>
              <a:rPr lang="en-US" sz="4400" u="sng" dirty="0">
                <a:latin typeface="Calibri" panose="020F0502020204030204" pitchFamily="34" charset="0"/>
                <a:cs typeface="Calibri" panose="020F0502020204030204" pitchFamily="34" charset="0"/>
              </a:rPr>
              <a:t>Day before and Day of Placement</a:t>
            </a:r>
          </a:p>
        </p:txBody>
      </p:sp>
      <p:sp>
        <p:nvSpPr>
          <p:cNvPr id="2" name="TextBox 1">
            <a:extLst>
              <a:ext uri="{FF2B5EF4-FFF2-40B4-BE49-F238E27FC236}">
                <a16:creationId xmlns:a16="http://schemas.microsoft.com/office/drawing/2014/main" id="{60F8B0BC-2404-4D46-A47D-F4434E5401F8}"/>
              </a:ext>
            </a:extLst>
          </p:cNvPr>
          <p:cNvSpPr txBox="1"/>
          <p:nvPr/>
        </p:nvSpPr>
        <p:spPr>
          <a:xfrm>
            <a:off x="101600" y="898635"/>
            <a:ext cx="8712200" cy="4031873"/>
          </a:xfrm>
          <a:prstGeom prst="rect">
            <a:avLst/>
          </a:prstGeom>
          <a:noFill/>
        </p:spPr>
        <p:txBody>
          <a:bodyPr wrap="square" rtlCol="0">
            <a:spAutoFit/>
          </a:bodyPr>
          <a:lstStyle/>
          <a:p>
            <a:pPr marL="571500" indent="-571500" algn="l">
              <a:buFont typeface="Arial" panose="020B0604020202020204" pitchFamily="34" charset="0"/>
              <a:buChar char="•"/>
            </a:pPr>
            <a:endParaRPr lang="en-US" sz="4000" dirty="0">
              <a:latin typeface="Calibri" panose="020F0502020204030204" pitchFamily="34" charset="0"/>
              <a:cs typeface="Calibri" panose="020F0502020204030204" pitchFamily="34" charset="0"/>
            </a:endParaRPr>
          </a:p>
          <a:p>
            <a:pPr marL="457200" indent="-457200" algn="l">
              <a:buFont typeface="Arial" panose="020B0604020202020204" pitchFamily="34" charset="0"/>
              <a:buChar char="•"/>
            </a:pPr>
            <a:r>
              <a:rPr lang="en-US" sz="3200" dirty="0">
                <a:effectLst/>
                <a:latin typeface="Calibri" panose="020F0502020204030204" pitchFamily="34" charset="0"/>
                <a:ea typeface="Calibri" panose="020F0502020204030204" pitchFamily="34" charset="0"/>
                <a:cs typeface="Calibri" panose="020F0502020204030204" pitchFamily="34" charset="0"/>
              </a:rPr>
              <a:t>Contact municipality, contractor, &amp; quarry to verify placement plan.</a:t>
            </a:r>
          </a:p>
          <a:p>
            <a:pPr algn="l"/>
            <a:endParaRPr lang="en-US" sz="2000" dirty="0">
              <a:effectLst/>
              <a:latin typeface="Calibri" panose="020F0502020204030204" pitchFamily="34" charset="0"/>
              <a:ea typeface="Calibri" panose="020F0502020204030204" pitchFamily="34" charset="0"/>
              <a:cs typeface="Calibri" panose="020F0502020204030204" pitchFamily="34" charset="0"/>
            </a:endParaRPr>
          </a:p>
          <a:p>
            <a:pPr marL="914400" lvl="1" indent="-457200" algn="l">
              <a:buFont typeface="Arial" panose="020B0604020202020204" pitchFamily="34" charset="0"/>
              <a:buChar char="•"/>
            </a:pPr>
            <a:r>
              <a:rPr lang="en-US" sz="3200" dirty="0">
                <a:latin typeface="Calibri" panose="020F0502020204030204" pitchFamily="34" charset="0"/>
                <a:ea typeface="Calibri" panose="020F0502020204030204" pitchFamily="34" charset="0"/>
                <a:cs typeface="Calibri" panose="020F0502020204030204" pitchFamily="34" charset="0"/>
              </a:rPr>
              <a:t>Include engineering tech performing compaction testing (if applicable). </a:t>
            </a:r>
          </a:p>
          <a:p>
            <a:pPr lvl="1" algn="l"/>
            <a:endParaRPr lang="en-US" sz="2000" dirty="0">
              <a:latin typeface="Calibri" panose="020F0502020204030204" pitchFamily="34" charset="0"/>
              <a:ea typeface="Calibri" panose="020F0502020204030204" pitchFamily="34" charset="0"/>
              <a:cs typeface="Calibri" panose="020F0502020204030204" pitchFamily="34" charset="0"/>
            </a:endParaRPr>
          </a:p>
          <a:p>
            <a:pPr algn="l"/>
            <a:endParaRPr lang="en-US" sz="2800" dirty="0">
              <a:effectLst/>
              <a:latin typeface="Calibri" panose="020F0502020204030204" pitchFamily="34" charset="0"/>
              <a:ea typeface="Calibri" panose="020F0502020204030204" pitchFamily="34" charset="0"/>
              <a:cs typeface="Calibri" panose="020F0502020204030204" pitchFamily="34" charset="0"/>
            </a:endParaRPr>
          </a:p>
          <a:p>
            <a:pPr marL="457200" indent="-457200" algn="l">
              <a:buFont typeface="Arial" panose="020B0604020202020204" pitchFamily="34" charset="0"/>
              <a:buChar char="•"/>
            </a:pPr>
            <a:endParaRPr lang="en-US" sz="2000" b="0" dirty="0">
              <a:solidFill>
                <a:schemeClr val="tx1">
                  <a:lumMod val="95000"/>
                  <a:lumOff val="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238428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E978A4-649D-4357-A357-4ABCC71D8F40}"/>
              </a:ext>
            </a:extLst>
          </p:cNvPr>
          <p:cNvSpPr/>
          <p:nvPr/>
        </p:nvSpPr>
        <p:spPr>
          <a:xfrm>
            <a:off x="0" y="648386"/>
            <a:ext cx="9144000" cy="6209613"/>
          </a:xfrm>
          <a:prstGeom prst="rect">
            <a:avLst/>
          </a:prstGeom>
          <a:gradFill flip="none" rotWithShape="1">
            <a:gsLst>
              <a:gs pos="100000">
                <a:srgbClr val="13223D"/>
              </a:gs>
              <a:gs pos="1000">
                <a:srgbClr val="505E8A"/>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 name="Slide Number Placeholder 3">
            <a:extLst>
              <a:ext uri="{FF2B5EF4-FFF2-40B4-BE49-F238E27FC236}">
                <a16:creationId xmlns:a16="http://schemas.microsoft.com/office/drawing/2014/main" id="{DBBCAF7E-02CE-48EA-BEC9-F15FDC18CD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E2919-D427-4CE2-80E2-33083554A27B}"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74BFF49-BAA2-4E39-B83A-473C6C65E96D}"/>
              </a:ext>
            </a:extLst>
          </p:cNvPr>
          <p:cNvSpPr/>
          <p:nvPr/>
        </p:nvSpPr>
        <p:spPr bwMode="ltGray">
          <a:xfrm>
            <a:off x="0" y="0"/>
            <a:ext cx="9144000" cy="728372"/>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white"/>
              </a:solidFill>
              <a:effectLst/>
              <a:uLnTx/>
              <a:uFillTx/>
              <a:latin typeface="Euphemia"/>
              <a:ea typeface="+mn-ea"/>
              <a:cs typeface="+mn-cs"/>
            </a:endParaRPr>
          </a:p>
        </p:txBody>
      </p:sp>
      <p:sp>
        <p:nvSpPr>
          <p:cNvPr id="12" name="Rectangle 11">
            <a:extLst>
              <a:ext uri="{FF2B5EF4-FFF2-40B4-BE49-F238E27FC236}">
                <a16:creationId xmlns:a16="http://schemas.microsoft.com/office/drawing/2014/main" id="{DE54435F-A437-49F2-AA1B-4B74A478E8BC}"/>
              </a:ext>
            </a:extLst>
          </p:cNvPr>
          <p:cNvSpPr/>
          <p:nvPr/>
        </p:nvSpPr>
        <p:spPr bwMode="white">
          <a:xfrm>
            <a:off x="0" y="648386"/>
            <a:ext cx="9144000" cy="893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CEE3DBB4-DBBB-47E2-B01B-0C0B1AB94A0C}"/>
              </a:ext>
            </a:extLst>
          </p:cNvPr>
          <p:cNvSpPr/>
          <p:nvPr/>
        </p:nvSpPr>
        <p:spPr bwMode="ltGray">
          <a:xfrm>
            <a:off x="0" y="0"/>
            <a:ext cx="9144000" cy="728372"/>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white"/>
              </a:solidFill>
              <a:effectLst/>
              <a:uLnTx/>
              <a:uFillTx/>
              <a:latin typeface="Euphemia"/>
              <a:ea typeface="+mn-ea"/>
              <a:cs typeface="+mn-cs"/>
            </a:endParaRPr>
          </a:p>
        </p:txBody>
      </p:sp>
      <p:sp>
        <p:nvSpPr>
          <p:cNvPr id="10" name="Rectangle 9">
            <a:extLst>
              <a:ext uri="{FF2B5EF4-FFF2-40B4-BE49-F238E27FC236}">
                <a16:creationId xmlns:a16="http://schemas.microsoft.com/office/drawing/2014/main" id="{39876220-FA19-40CB-B89B-CE9514F95BBD}"/>
              </a:ext>
            </a:extLst>
          </p:cNvPr>
          <p:cNvSpPr/>
          <p:nvPr/>
        </p:nvSpPr>
        <p:spPr bwMode="white">
          <a:xfrm>
            <a:off x="0" y="648386"/>
            <a:ext cx="9144000" cy="893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3FB1B09E-5EDF-4147-B4E7-1D1E6946595F}"/>
              </a:ext>
            </a:extLst>
          </p:cNvPr>
          <p:cNvSpPr txBox="1"/>
          <p:nvPr/>
        </p:nvSpPr>
        <p:spPr>
          <a:xfrm>
            <a:off x="0" y="73020"/>
            <a:ext cx="9144000" cy="1077218"/>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3200" dirty="0">
                <a:ln w="19050">
                  <a:solidFill>
                    <a:prstClr val="black"/>
                  </a:solidFill>
                </a:ln>
                <a:solidFill>
                  <a:srgbClr val="FFFF00"/>
                </a:solidFill>
                <a:effectLst>
                  <a:outerShdw blurRad="63500" sx="102000" sy="102000" algn="ctr" rotWithShape="0">
                    <a:prstClr val="black">
                      <a:alpha val="40000"/>
                    </a:prstClr>
                  </a:outerShdw>
                </a:effectLst>
                <a:latin typeface="Arial Black" panose="020B0A04020102020204" pitchFamily="34" charset="0"/>
              </a:rPr>
              <a:t>DSA Season Preparation</a:t>
            </a:r>
            <a:endParaRPr kumimoji="0" lang="en-US" sz="28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endParaRPr>
          </a:p>
        </p:txBody>
      </p:sp>
      <p:sp>
        <p:nvSpPr>
          <p:cNvPr id="14" name="Subtitle 2">
            <a:extLst>
              <a:ext uri="{FF2B5EF4-FFF2-40B4-BE49-F238E27FC236}">
                <a16:creationId xmlns:a16="http://schemas.microsoft.com/office/drawing/2014/main" id="{4D4294FC-B9B3-4A35-8FF6-19AA8D2A9CB7}"/>
              </a:ext>
            </a:extLst>
          </p:cNvPr>
          <p:cNvSpPr txBox="1">
            <a:spLocks/>
          </p:cNvSpPr>
          <p:nvPr/>
        </p:nvSpPr>
        <p:spPr>
          <a:xfrm>
            <a:off x="3538090" y="364186"/>
            <a:ext cx="5838063" cy="6019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400" b="1" i="0" u="none" strike="noStrike" kern="1200" cap="none" spc="0" normalizeH="0" baseline="0" noProof="0" dirty="0">
              <a:ln>
                <a:noFill/>
              </a:ln>
              <a:solidFill>
                <a:prstClr val="white"/>
              </a:solidFill>
              <a:effectLst/>
              <a:uLnTx/>
              <a:uFillTx/>
              <a:latin typeface="Calibri"/>
              <a:ea typeface="Calibri" panose="020F0502020204030204" pitchFamily="34" charset="0"/>
              <a:cs typeface="+mn-cs"/>
            </a:endParaRP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400" b="1" i="0" u="none" strike="noStrike" kern="1200" cap="none" spc="0" normalizeH="0" baseline="0" noProof="0" dirty="0">
              <a:ln>
                <a:noFill/>
              </a:ln>
              <a:solidFill>
                <a:prstClr val="white"/>
              </a:solidFill>
              <a:effectLst/>
              <a:uLnTx/>
              <a:uFillTx/>
              <a:latin typeface="Calibri"/>
              <a:ea typeface="Calibri" panose="020F0502020204030204" pitchFamily="34" charset="0"/>
              <a:cs typeface="+mn-cs"/>
            </a:endParaRPr>
          </a:p>
          <a:p>
            <a:pPr marL="457200" marR="0" lvl="1" indent="0" algn="l" defTabSz="914400" rtl="0" eaLnBrk="1" fontAlgn="auto" latinLnBrk="0" hangingPunct="1">
              <a:lnSpc>
                <a:spcPct val="100000"/>
              </a:lnSpc>
              <a:spcBef>
                <a:spcPts val="0"/>
              </a:spcBef>
              <a:spcAft>
                <a:spcPts val="0"/>
              </a:spcAft>
              <a:buClrTx/>
              <a:buSzTx/>
              <a:buNone/>
              <a:tabLst/>
              <a:defRPr/>
            </a:pPr>
            <a:r>
              <a:rPr kumimoji="0" lang="en-US" sz="4400" b="1" i="0" u="sng" strike="noStrike" kern="1200" cap="none" spc="0" normalizeH="0" baseline="0" noProof="0" dirty="0">
                <a:ln>
                  <a:noFill/>
                </a:ln>
                <a:solidFill>
                  <a:schemeClr val="bg1"/>
                </a:solidFill>
                <a:effectLst/>
                <a:uLnTx/>
                <a:uFillTx/>
                <a:latin typeface="Calibri"/>
                <a:ea typeface="Calibri" panose="020F0502020204030204" pitchFamily="34" charset="0"/>
                <a:cs typeface="+mn-cs"/>
              </a:rPr>
              <a:t>DSA Season Prep</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3200" b="1" u="sng" dirty="0">
              <a:solidFill>
                <a:srgbClr val="FFFF00"/>
              </a:solidFill>
              <a:latin typeface="Calibri"/>
              <a:ea typeface="Calibri" panose="020F050202020403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schemeClr val="bg1"/>
                </a:solidFill>
                <a:latin typeface="Calibri"/>
                <a:ea typeface="Calibri" panose="020F0502020204030204" pitchFamily="34" charset="0"/>
              </a:rPr>
              <a:t>Pre-application</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schemeClr val="bg1"/>
                </a:solidFill>
                <a:latin typeface="Calibri"/>
                <a:ea typeface="Calibri" panose="020F0502020204030204" pitchFamily="34" charset="0"/>
              </a:rPr>
              <a:t>Pre-Project logistics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schemeClr val="bg1"/>
                </a:solidFill>
                <a:latin typeface="Calibri"/>
                <a:ea typeface="Calibri" panose="020F0502020204030204" pitchFamily="34" charset="0"/>
              </a:rPr>
              <a:t>~30 days prior to placement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schemeClr val="bg1"/>
                </a:solidFill>
                <a:latin typeface="Calibri"/>
                <a:ea typeface="Calibri" panose="020F0502020204030204" pitchFamily="34" charset="0"/>
              </a:rPr>
              <a:t>Final Preparations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srgbClr val="FFFF00"/>
                </a:solidFill>
                <a:latin typeface="Calibri"/>
                <a:ea typeface="Calibri" panose="020F0502020204030204" pitchFamily="34" charset="0"/>
              </a:rPr>
              <a:t>DSA Placement</a:t>
            </a:r>
          </a:p>
        </p:txBody>
      </p:sp>
      <p:pic>
        <p:nvPicPr>
          <p:cNvPr id="13" name="Picture 12" descr="A picture containing tree, outdoor, ground, forest&#10;&#10;Description automatically generated">
            <a:extLst>
              <a:ext uri="{FF2B5EF4-FFF2-40B4-BE49-F238E27FC236}">
                <a16:creationId xmlns:a16="http://schemas.microsoft.com/office/drawing/2014/main" id="{B50DFCA1-D26A-463A-84B5-3218236959F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5507"/>
          <a:stretch/>
        </p:blipFill>
        <p:spPr>
          <a:xfrm>
            <a:off x="0" y="1413973"/>
            <a:ext cx="3946148" cy="5444027"/>
          </a:xfrm>
          <a:prstGeom prst="rect">
            <a:avLst/>
          </a:prstGeom>
        </p:spPr>
      </p:pic>
    </p:spTree>
    <p:extLst>
      <p:ext uri="{BB962C8B-B14F-4D97-AF65-F5344CB8AC3E}">
        <p14:creationId xmlns:p14="http://schemas.microsoft.com/office/powerpoint/2010/main" val="10797592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B7E254-0376-47AB-9FB2-8B0BC856CF1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5400"/>
            <a:ext cx="9144000" cy="6858000"/>
          </a:xfrm>
          <a:prstGeom prst="rect">
            <a:avLst/>
          </a:prstGeom>
        </p:spPr>
      </p:pic>
      <p:sp>
        <p:nvSpPr>
          <p:cNvPr id="11" name="Rectangle 10"/>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44036"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5" name="Text Box 6">
            <a:extLst>
              <a:ext uri="{FF2B5EF4-FFF2-40B4-BE49-F238E27FC236}">
                <a16:creationId xmlns:a16="http://schemas.microsoft.com/office/drawing/2014/main" id="{0E221CD2-AD20-4141-A201-D4B62AB0E510}"/>
              </a:ext>
            </a:extLst>
          </p:cNvPr>
          <p:cNvSpPr txBox="1">
            <a:spLocks noChangeArrowheads="1"/>
          </p:cNvSpPr>
          <p:nvPr/>
        </p:nvSpPr>
        <p:spPr bwMode="auto">
          <a:xfrm>
            <a:off x="4457700" y="-44787"/>
            <a:ext cx="4705350" cy="430887"/>
          </a:xfrm>
          <a:prstGeom prst="rect">
            <a:avLst/>
          </a:prstGeom>
          <a:noFill/>
          <a:ln w="9525">
            <a:noFill/>
            <a:miter lim="800000"/>
            <a:headEnd/>
            <a:tailEnd/>
          </a:ln>
        </p:spPr>
        <p:txBody>
          <a:bodyPr wrap="square" anchor="ctr">
            <a:spAutoFit/>
          </a:bodyPr>
          <a:lstStyle/>
          <a:p>
            <a:pPr>
              <a:tabLst>
                <a:tab pos="4860925" algn="l"/>
              </a:tabLst>
            </a:pPr>
            <a:r>
              <a:rPr lang="en-US" sz="2200" dirty="0">
                <a:latin typeface="Calibri" panose="020F0502020204030204" pitchFamily="34" charset="0"/>
              </a:rPr>
              <a:t>Placement</a:t>
            </a:r>
          </a:p>
        </p:txBody>
      </p:sp>
      <p:sp>
        <p:nvSpPr>
          <p:cNvPr id="4" name="TextBox 3">
            <a:extLst>
              <a:ext uri="{FF2B5EF4-FFF2-40B4-BE49-F238E27FC236}">
                <a16:creationId xmlns:a16="http://schemas.microsoft.com/office/drawing/2014/main" id="{CCCCE2BC-D524-419A-8D8E-69F766040BBB}"/>
              </a:ext>
            </a:extLst>
          </p:cNvPr>
          <p:cNvSpPr txBox="1"/>
          <p:nvPr/>
        </p:nvSpPr>
        <p:spPr>
          <a:xfrm>
            <a:off x="2534589" y="430550"/>
            <a:ext cx="4074821" cy="769441"/>
          </a:xfrm>
          <a:prstGeom prst="rect">
            <a:avLst/>
          </a:prstGeom>
          <a:solidFill>
            <a:schemeClr val="accent3"/>
          </a:solidFill>
        </p:spPr>
        <p:txBody>
          <a:bodyPr wrap="square" rtlCol="0">
            <a:spAutoFit/>
          </a:bodyPr>
          <a:lstStyle/>
          <a:p>
            <a:r>
              <a:rPr lang="en-US" sz="4400" u="sng" dirty="0">
                <a:latin typeface="Calibri" panose="020F0502020204030204" pitchFamily="34" charset="0"/>
              </a:rPr>
              <a:t>Placement Day</a:t>
            </a:r>
          </a:p>
        </p:txBody>
      </p:sp>
      <p:sp>
        <p:nvSpPr>
          <p:cNvPr id="2" name="TextBox 1">
            <a:extLst>
              <a:ext uri="{FF2B5EF4-FFF2-40B4-BE49-F238E27FC236}">
                <a16:creationId xmlns:a16="http://schemas.microsoft.com/office/drawing/2014/main" id="{60F8B0BC-2404-4D46-A47D-F4434E5401F8}"/>
              </a:ext>
            </a:extLst>
          </p:cNvPr>
          <p:cNvSpPr txBox="1"/>
          <p:nvPr/>
        </p:nvSpPr>
        <p:spPr>
          <a:xfrm>
            <a:off x="234950" y="4278055"/>
            <a:ext cx="8712200" cy="2554545"/>
          </a:xfrm>
          <a:prstGeom prst="rect">
            <a:avLst/>
          </a:prstGeom>
          <a:noFill/>
        </p:spPr>
        <p:txBody>
          <a:bodyPr wrap="square" rtlCol="0">
            <a:spAutoFit/>
          </a:bodyPr>
          <a:lstStyle/>
          <a:p>
            <a:pPr algn="l"/>
            <a:endParaRPr lang="en-US" sz="3200" dirty="0">
              <a:latin typeface="Calibri" panose="020F0502020204030204" pitchFamily="34" charset="0"/>
            </a:endParaRPr>
          </a:p>
          <a:p>
            <a:pPr marL="285750" indent="-285750" algn="l">
              <a:buFont typeface="Arial" panose="020B0604020202020204" pitchFamily="34" charset="0"/>
              <a:buChar char="•"/>
            </a:pPr>
            <a:r>
              <a:rPr lang="en-US" sz="3200" dirty="0">
                <a:effectLst/>
                <a:latin typeface="Calibri" panose="020F0502020204030204" pitchFamily="34" charset="0"/>
                <a:ea typeface="Calibri" panose="020F0502020204030204" pitchFamily="34" charset="0"/>
              </a:rPr>
              <a:t>Are trucks tarped as </a:t>
            </a:r>
            <a:r>
              <a:rPr lang="en-US" sz="3200" u="sng" dirty="0">
                <a:solidFill>
                  <a:srgbClr val="FF0000"/>
                </a:solidFill>
                <a:effectLst/>
                <a:latin typeface="Calibri" panose="020F0502020204030204" pitchFamily="34" charset="0"/>
                <a:ea typeface="Calibri" panose="020F0502020204030204" pitchFamily="34" charset="0"/>
              </a:rPr>
              <a:t>required</a:t>
            </a:r>
            <a:r>
              <a:rPr lang="en-US" sz="3200" dirty="0">
                <a:effectLst/>
                <a:latin typeface="Calibri" panose="020F0502020204030204" pitchFamily="34" charset="0"/>
                <a:ea typeface="Calibri" panose="020F0502020204030204" pitchFamily="34" charset="0"/>
              </a:rPr>
              <a:t>?</a:t>
            </a:r>
          </a:p>
          <a:p>
            <a:pPr marL="285750" indent="-285750" algn="l">
              <a:buFont typeface="Arial" panose="020B0604020202020204" pitchFamily="34" charset="0"/>
              <a:buChar char="•"/>
            </a:pPr>
            <a:r>
              <a:rPr lang="en-US" sz="3200" dirty="0">
                <a:latin typeface="Calibri" panose="020F0502020204030204" pitchFamily="34" charset="0"/>
                <a:ea typeface="Calibri" panose="020F0502020204030204" pitchFamily="34" charset="0"/>
              </a:rPr>
              <a:t>Did the first load come with a </a:t>
            </a:r>
            <a:r>
              <a:rPr lang="en-US" sz="3200" u="sng" dirty="0">
                <a:solidFill>
                  <a:srgbClr val="FF0000"/>
                </a:solidFill>
                <a:latin typeface="Calibri" panose="020F0502020204030204" pitchFamily="34" charset="0"/>
                <a:ea typeface="Calibri" panose="020F0502020204030204" pitchFamily="34" charset="0"/>
              </a:rPr>
              <a:t>certification</a:t>
            </a:r>
            <a:r>
              <a:rPr lang="en-US" sz="3200" dirty="0">
                <a:latin typeface="Calibri" panose="020F0502020204030204" pitchFamily="34" charset="0"/>
                <a:ea typeface="Calibri" panose="020F0502020204030204" pitchFamily="34" charset="0"/>
              </a:rPr>
              <a:t>?</a:t>
            </a:r>
            <a:endParaRPr lang="en-US" sz="3200" b="0" dirty="0">
              <a:solidFill>
                <a:schemeClr val="tx1">
                  <a:lumMod val="95000"/>
                  <a:lumOff val="5000"/>
                </a:schemeClr>
              </a:solidFill>
              <a:latin typeface="Calibri" panose="020F0502020204030204" pitchFamily="34" charset="0"/>
            </a:endParaRPr>
          </a:p>
          <a:p>
            <a:pPr marL="1200150" lvl="2" indent="-285750" algn="l">
              <a:buFont typeface="Arial" panose="020B0604020202020204" pitchFamily="34" charset="0"/>
              <a:buChar char="•"/>
            </a:pPr>
            <a:r>
              <a:rPr lang="en-US" sz="3200" u="sng" dirty="0">
                <a:solidFill>
                  <a:srgbClr val="FF0000"/>
                </a:solidFill>
                <a:latin typeface="Calibri" panose="020F0502020204030204" pitchFamily="34" charset="0"/>
              </a:rPr>
              <a:t>Required</a:t>
            </a:r>
          </a:p>
          <a:p>
            <a:pPr marL="1200150" lvl="2" indent="-285750" algn="l">
              <a:buFont typeface="Arial" panose="020B0604020202020204" pitchFamily="34" charset="0"/>
              <a:buChar char="•"/>
            </a:pPr>
            <a:r>
              <a:rPr lang="en-US" sz="3200" b="0" dirty="0">
                <a:solidFill>
                  <a:schemeClr val="tx1">
                    <a:lumMod val="95000"/>
                    <a:lumOff val="5000"/>
                  </a:schemeClr>
                </a:solidFill>
                <a:latin typeface="Calibri" panose="020F0502020204030204" pitchFamily="34" charset="0"/>
              </a:rPr>
              <a:t>Who is collecting load slips?	</a:t>
            </a:r>
          </a:p>
        </p:txBody>
      </p:sp>
    </p:spTree>
    <p:extLst>
      <p:ext uri="{BB962C8B-B14F-4D97-AF65-F5344CB8AC3E}">
        <p14:creationId xmlns:p14="http://schemas.microsoft.com/office/powerpoint/2010/main" val="38306329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6"/>
          <p:cNvSpPr>
            <a:spLocks noChangeArrowheads="1"/>
          </p:cNvSpPr>
          <p:nvPr/>
        </p:nvSpPr>
        <p:spPr bwMode="auto">
          <a:xfrm>
            <a:off x="0" y="547688"/>
            <a:ext cx="9144000" cy="990600"/>
          </a:xfrm>
          <a:prstGeom prst="rect">
            <a:avLst/>
          </a:prstGeom>
          <a:noFill/>
          <a:ln w="9525">
            <a:noFill/>
            <a:miter lim="800000"/>
            <a:headEnd/>
            <a:tailEnd/>
          </a:ln>
        </p:spPr>
        <p:txBody>
          <a:bodyPr/>
          <a:lstStyle/>
          <a:p>
            <a:pPr marL="225425" indent="-225425" algn="l">
              <a:spcBef>
                <a:spcPct val="20000"/>
              </a:spcBef>
            </a:pPr>
            <a:r>
              <a:rPr lang="en-US" u="sng" dirty="0">
                <a:latin typeface="Calibri" panose="020F0502020204030204" pitchFamily="34" charset="0"/>
              </a:rPr>
              <a:t>DSA Paving crew :</a:t>
            </a:r>
            <a:endParaRPr lang="en-US" dirty="0">
              <a:latin typeface="Calibri" panose="020F0502020204030204" pitchFamily="34" charset="0"/>
            </a:endParaRPr>
          </a:p>
        </p:txBody>
      </p:sp>
      <p:sp>
        <p:nvSpPr>
          <p:cNvPr id="105475" name="Text Box 7"/>
          <p:cNvSpPr txBox="1">
            <a:spLocks noChangeArrowheads="1"/>
          </p:cNvSpPr>
          <p:nvPr/>
        </p:nvSpPr>
        <p:spPr bwMode="auto">
          <a:xfrm>
            <a:off x="355602" y="1285877"/>
            <a:ext cx="8788398" cy="5509200"/>
          </a:xfrm>
          <a:prstGeom prst="rect">
            <a:avLst/>
          </a:prstGeom>
          <a:noFill/>
          <a:ln w="9525">
            <a:noFill/>
            <a:miter lim="800000"/>
            <a:headEnd/>
            <a:tailEnd/>
          </a:ln>
        </p:spPr>
        <p:txBody>
          <a:bodyPr wrap="square">
            <a:spAutoFit/>
          </a:bodyPr>
          <a:lstStyle/>
          <a:p>
            <a:pPr marL="228600" indent="-228600" algn="l"/>
            <a:r>
              <a:rPr lang="en-US" sz="3200" u="sng" dirty="0">
                <a:latin typeface="Calibri" panose="020F0502020204030204" pitchFamily="34" charset="0"/>
              </a:rPr>
              <a:t>Paving machine:</a:t>
            </a:r>
            <a:r>
              <a:rPr lang="en-US" sz="3200" dirty="0">
                <a:latin typeface="Calibri" panose="020F0502020204030204" pitchFamily="34" charset="0"/>
              </a:rPr>
              <a:t> </a:t>
            </a:r>
          </a:p>
          <a:p>
            <a:pPr marL="342900" indent="-342900" algn="l">
              <a:buFont typeface="Arial" panose="020B0604020202020204" pitchFamily="34" charset="0"/>
              <a:buChar char="•"/>
            </a:pPr>
            <a:r>
              <a:rPr lang="en-US" sz="2800" dirty="0">
                <a:latin typeface="Calibri" panose="020F0502020204030204" pitchFamily="34" charset="0"/>
              </a:rPr>
              <a:t>Operator/driver</a:t>
            </a:r>
          </a:p>
          <a:p>
            <a:pPr marL="342900" indent="-342900" algn="l">
              <a:buFont typeface="Arial" panose="020B0604020202020204" pitchFamily="34" charset="0"/>
              <a:buChar char="•"/>
            </a:pPr>
            <a:r>
              <a:rPr lang="en-US" sz="2800" dirty="0">
                <a:latin typeface="Calibri" panose="020F0502020204030204" pitchFamily="34" charset="0"/>
              </a:rPr>
              <a:t>Screed control/depth check (both ends)</a:t>
            </a:r>
          </a:p>
          <a:p>
            <a:pPr marL="342900" indent="-342900" algn="l">
              <a:buFont typeface="Arial" panose="020B0604020202020204" pitchFamily="34" charset="0"/>
              <a:buChar char="•"/>
            </a:pPr>
            <a:r>
              <a:rPr lang="en-US" sz="2800" dirty="0">
                <a:latin typeface="Calibri" panose="020F0502020204030204" pitchFamily="34" charset="0"/>
              </a:rPr>
              <a:t>Recommend at </a:t>
            </a:r>
            <a:r>
              <a:rPr lang="en-US" sz="2800" u="sng" dirty="0">
                <a:latin typeface="Calibri" panose="020F0502020204030204" pitchFamily="34" charset="0"/>
              </a:rPr>
              <a:t>least 3 people on the paver + 1 for the roller. Can require this by putting in Bid Documents</a:t>
            </a:r>
          </a:p>
          <a:p>
            <a:pPr marL="342900" indent="-342900" algn="l">
              <a:buFont typeface="Arial" panose="020B0604020202020204" pitchFamily="34" charset="0"/>
              <a:buChar char="•"/>
            </a:pPr>
            <a:endParaRPr lang="en-US" sz="1800" dirty="0">
              <a:latin typeface="Calibri" panose="020F0502020204030204" pitchFamily="34" charset="0"/>
            </a:endParaRPr>
          </a:p>
          <a:p>
            <a:pPr algn="l"/>
            <a:r>
              <a:rPr lang="en-US" sz="3200" u="sng" dirty="0">
                <a:latin typeface="Calibri" panose="020F0502020204030204" pitchFamily="34" charset="0"/>
              </a:rPr>
              <a:t>Roller</a:t>
            </a:r>
            <a:endParaRPr lang="en-US" sz="2400" dirty="0">
              <a:latin typeface="Calibri" panose="020F0502020204030204" pitchFamily="34" charset="0"/>
            </a:endParaRPr>
          </a:p>
          <a:p>
            <a:pPr marL="342900" indent="-342900" algn="l">
              <a:buFont typeface="Arial" panose="020B0604020202020204" pitchFamily="34" charset="0"/>
              <a:buChar char="•"/>
            </a:pPr>
            <a:r>
              <a:rPr lang="en-US" sz="2800" dirty="0">
                <a:latin typeface="Calibri" panose="020F0502020204030204" pitchFamily="34" charset="0"/>
              </a:rPr>
              <a:t>Operator should be dedicated to the roller.  DSA moisture and compaction should be closely monitored.  Should not be done in a rush.</a:t>
            </a:r>
          </a:p>
          <a:p>
            <a:pPr marL="342900" indent="-342900" algn="l">
              <a:buFont typeface="Arial" panose="020B0604020202020204" pitchFamily="34" charset="0"/>
              <a:buChar char="•"/>
            </a:pPr>
            <a:endParaRPr lang="en-US" sz="1800" dirty="0">
              <a:latin typeface="Calibri" panose="020F0502020204030204" pitchFamily="34" charset="0"/>
            </a:endParaRPr>
          </a:p>
          <a:p>
            <a:pPr algn="l"/>
            <a:r>
              <a:rPr lang="en-US" sz="2800" u="sng" dirty="0">
                <a:latin typeface="Calibri" panose="020F0502020204030204" pitchFamily="34" charset="0"/>
              </a:rPr>
              <a:t>Skid Steer/Other Equipment</a:t>
            </a:r>
            <a:endParaRPr lang="en-US" sz="2800" dirty="0">
              <a:latin typeface="Calibri" panose="020F0502020204030204" pitchFamily="34" charset="0"/>
            </a:endParaRPr>
          </a:p>
          <a:p>
            <a:pPr marL="342900" indent="-342900" algn="l">
              <a:buFont typeface="Arial" panose="020B0604020202020204" pitchFamily="34" charset="0"/>
              <a:buChar char="•"/>
            </a:pPr>
            <a:r>
              <a:rPr lang="en-US" sz="2800" dirty="0">
                <a:latin typeface="Calibri" panose="020F0502020204030204" pitchFamily="34" charset="0"/>
              </a:rPr>
              <a:t>Usually only used before and after placement</a:t>
            </a:r>
          </a:p>
        </p:txBody>
      </p:sp>
      <p:sp>
        <p:nvSpPr>
          <p:cNvPr id="14" name="Rectangle 13"/>
          <p:cNvSpPr/>
          <p:nvPr/>
        </p:nvSpPr>
        <p:spPr>
          <a:xfrm>
            <a:off x="0" y="2"/>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105479"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a:t>
            </a:r>
          </a:p>
        </p:txBody>
      </p:sp>
      <p:sp>
        <p:nvSpPr>
          <p:cNvPr id="105480" name="Text Box 6"/>
          <p:cNvSpPr txBox="1">
            <a:spLocks noChangeArrowheads="1"/>
          </p:cNvSpPr>
          <p:nvPr/>
        </p:nvSpPr>
        <p:spPr bwMode="auto">
          <a:xfrm>
            <a:off x="4552950" y="-55563"/>
            <a:ext cx="4591050" cy="430213"/>
          </a:xfrm>
          <a:prstGeom prst="rect">
            <a:avLst/>
          </a:prstGeom>
          <a:noFill/>
          <a:ln w="9525">
            <a:noFill/>
            <a:miter lim="800000"/>
            <a:headEnd/>
            <a:tailEnd/>
          </a:ln>
        </p:spPr>
        <p:txBody>
          <a:bodyPr anchor="ctr">
            <a:spAutoFit/>
          </a:bodyPr>
          <a:lstStyle/>
          <a:p>
            <a:pPr>
              <a:tabLst>
                <a:tab pos="4860925" algn="l"/>
              </a:tabLst>
            </a:pPr>
            <a:r>
              <a:rPr lang="en-US" sz="2200" dirty="0">
                <a:latin typeface="Calibri" panose="020F0502020204030204" pitchFamily="34" charset="0"/>
              </a:rPr>
              <a:t>Placement</a:t>
            </a:r>
          </a:p>
        </p:txBody>
      </p:sp>
    </p:spTree>
    <p:extLst>
      <p:ext uri="{BB962C8B-B14F-4D97-AF65-F5344CB8AC3E}">
        <p14:creationId xmlns:p14="http://schemas.microsoft.com/office/powerpoint/2010/main" val="4470798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ext Box 6"/>
          <p:cNvSpPr txBox="1">
            <a:spLocks noChangeArrowheads="1"/>
          </p:cNvSpPr>
          <p:nvPr/>
        </p:nvSpPr>
        <p:spPr bwMode="auto">
          <a:xfrm>
            <a:off x="137372" y="419100"/>
            <a:ext cx="8691563" cy="4524315"/>
          </a:xfrm>
          <a:prstGeom prst="rect">
            <a:avLst/>
          </a:prstGeom>
          <a:noFill/>
          <a:ln w="9525">
            <a:noFill/>
            <a:miter lim="800000"/>
            <a:headEnd/>
            <a:tailEnd/>
          </a:ln>
        </p:spPr>
        <p:txBody>
          <a:bodyPr>
            <a:spAutoFit/>
          </a:bodyPr>
          <a:lstStyle/>
          <a:p>
            <a:pPr algn="l"/>
            <a:r>
              <a:rPr lang="en-US" u="sng" dirty="0">
                <a:solidFill>
                  <a:srgbClr val="000000"/>
                </a:solidFill>
                <a:latin typeface="Calibri" panose="020F0502020204030204" pitchFamily="34" charset="0"/>
              </a:rPr>
              <a:t>DSA RESOURCES:</a:t>
            </a:r>
            <a:endParaRPr lang="en-US" sz="2400" dirty="0">
              <a:solidFill>
                <a:srgbClr val="000000"/>
              </a:solidFill>
              <a:latin typeface="Calibri" panose="020F0502020204030204" pitchFamily="34" charset="0"/>
            </a:endParaRPr>
          </a:p>
          <a:p>
            <a:pPr algn="l"/>
            <a:endParaRPr lang="en-US" sz="2400" dirty="0">
              <a:solidFill>
                <a:srgbClr val="000000"/>
              </a:solidFill>
              <a:latin typeface="Calibri" panose="020F0502020204030204" pitchFamily="34" charset="0"/>
            </a:endParaRPr>
          </a:p>
          <a:p>
            <a:pPr algn="l"/>
            <a:r>
              <a:rPr lang="en-US" sz="2400" u="sng" dirty="0">
                <a:solidFill>
                  <a:srgbClr val="000000"/>
                </a:solidFill>
                <a:latin typeface="Calibri" panose="020F0502020204030204" pitchFamily="34" charset="0"/>
              </a:rPr>
              <a:t>DSA Handbook</a:t>
            </a:r>
            <a:r>
              <a:rPr lang="en-US" sz="2400" dirty="0">
                <a:solidFill>
                  <a:srgbClr val="000000"/>
                </a:solidFill>
                <a:latin typeface="Calibri" panose="020F0502020204030204" pitchFamily="34" charset="0"/>
              </a:rPr>
              <a:t>:  More in depth DSA information</a:t>
            </a:r>
          </a:p>
          <a:p>
            <a:pPr marL="800100" lvl="1" indent="-342900" algn="l">
              <a:buFont typeface="Arial" panose="020B0604020202020204" pitchFamily="34" charset="0"/>
              <a:buChar char="•"/>
            </a:pPr>
            <a:r>
              <a:rPr lang="en-US" sz="2400" b="0" dirty="0">
                <a:solidFill>
                  <a:srgbClr val="000000"/>
                </a:solidFill>
                <a:latin typeface="Calibri" panose="020F0502020204030204" pitchFamily="34" charset="0"/>
              </a:rPr>
              <a:t> includes Request for Quote</a:t>
            </a:r>
          </a:p>
          <a:p>
            <a:pPr marL="800100" lvl="1" indent="-342900" algn="l">
              <a:buFont typeface="Arial" panose="020B0604020202020204" pitchFamily="34" charset="0"/>
              <a:buChar char="•"/>
            </a:pPr>
            <a:r>
              <a:rPr lang="en-US" sz="2400" b="0" u="sng" dirty="0">
                <a:solidFill>
                  <a:srgbClr val="000000"/>
                </a:solidFill>
                <a:latin typeface="Calibri" panose="020F0502020204030204" pitchFamily="34" charset="0"/>
              </a:rPr>
              <a:t>www.dirtandgravelroads.org </a:t>
            </a:r>
          </a:p>
          <a:p>
            <a:pPr lvl="1" algn="l"/>
            <a:endParaRPr lang="en-US" sz="2400" b="0" u="sng" dirty="0">
              <a:solidFill>
                <a:srgbClr val="000000"/>
              </a:solidFill>
              <a:latin typeface="Calibri" panose="020F0502020204030204" pitchFamily="34" charset="0"/>
            </a:endParaRPr>
          </a:p>
          <a:p>
            <a:pPr marL="0" lvl="1" algn="l"/>
            <a:r>
              <a:rPr lang="en-US" sz="2400" u="sng" dirty="0">
                <a:solidFill>
                  <a:srgbClr val="000000"/>
                </a:solidFill>
                <a:latin typeface="Calibri" panose="020F0502020204030204" pitchFamily="34" charset="0"/>
              </a:rPr>
              <a:t>Municipal DSA Quick Guide</a:t>
            </a:r>
            <a:r>
              <a:rPr lang="en-US" sz="2400" dirty="0">
                <a:solidFill>
                  <a:srgbClr val="000000"/>
                </a:solidFill>
                <a:latin typeface="Calibri" panose="020F0502020204030204" pitchFamily="34" charset="0"/>
              </a:rPr>
              <a:t>:  </a:t>
            </a:r>
          </a:p>
          <a:p>
            <a:pPr marL="0" lvl="1" algn="l"/>
            <a:endParaRPr lang="en-US" sz="2400" dirty="0">
              <a:solidFill>
                <a:srgbClr val="000000"/>
              </a:solidFill>
              <a:latin typeface="Calibri" panose="020F0502020204030204" pitchFamily="34" charset="0"/>
            </a:endParaRPr>
          </a:p>
          <a:p>
            <a:pPr marL="800100" lvl="1" indent="-342900" algn="l">
              <a:buFont typeface="Arial" panose="020B0604020202020204" pitchFamily="34" charset="0"/>
              <a:buChar char="•"/>
            </a:pPr>
            <a:endParaRPr lang="en-US" sz="2400" b="0" u="sng" dirty="0">
              <a:solidFill>
                <a:srgbClr val="000000"/>
              </a:solidFill>
              <a:latin typeface="Calibri" panose="020F0502020204030204" pitchFamily="34" charset="0"/>
            </a:endParaRPr>
          </a:p>
          <a:p>
            <a:pPr algn="l"/>
            <a:endParaRPr lang="en-US" sz="1200" b="0" dirty="0">
              <a:solidFill>
                <a:srgbClr val="000000"/>
              </a:solidFill>
              <a:latin typeface="Calibri" panose="020F0502020204030204" pitchFamily="34" charset="0"/>
            </a:endParaRPr>
          </a:p>
          <a:p>
            <a:pPr algn="l"/>
            <a:endParaRPr lang="en-US" sz="2400" b="0" dirty="0">
              <a:solidFill>
                <a:srgbClr val="000000"/>
              </a:solidFill>
              <a:latin typeface="Calibri" panose="020F0502020204030204" pitchFamily="34" charset="0"/>
            </a:endParaRPr>
          </a:p>
          <a:p>
            <a:pPr algn="l"/>
            <a:endParaRPr lang="en-US" sz="2400" b="0" dirty="0">
              <a:solidFill>
                <a:srgbClr val="000000"/>
              </a:solidFill>
              <a:latin typeface="Calibri" panose="020F0502020204030204" pitchFamily="34" charset="0"/>
            </a:endParaRPr>
          </a:p>
        </p:txBody>
      </p:sp>
      <p:sp>
        <p:nvSpPr>
          <p:cNvPr id="138244" name="Text Box 12"/>
          <p:cNvSpPr txBox="1">
            <a:spLocks noChangeArrowheads="1"/>
          </p:cNvSpPr>
          <p:nvPr/>
        </p:nvSpPr>
        <p:spPr bwMode="auto">
          <a:xfrm>
            <a:off x="3049588" y="5491163"/>
            <a:ext cx="3063875" cy="823912"/>
          </a:xfrm>
          <a:prstGeom prst="rect">
            <a:avLst/>
          </a:prstGeom>
          <a:noFill/>
          <a:ln w="9525" algn="ctr">
            <a:noFill/>
            <a:miter lim="800000"/>
            <a:headEnd/>
            <a:tailEnd/>
          </a:ln>
        </p:spPr>
        <p:txBody>
          <a:bodyPr wrap="none">
            <a:spAutoFit/>
          </a:bodyPr>
          <a:lstStyle/>
          <a:p>
            <a:r>
              <a:rPr lang="en-US" sz="4800" dirty="0">
                <a:solidFill>
                  <a:srgbClr val="000000"/>
                </a:solidFill>
                <a:latin typeface="Calibri" panose="020F0502020204030204" pitchFamily="34" charset="0"/>
              </a:rPr>
              <a:t>Questions?</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724721">
            <a:off x="5411922" y="3290113"/>
            <a:ext cx="4202028" cy="5621164"/>
          </a:xfrm>
          <a:prstGeom prst="rect">
            <a:avLst/>
          </a:prstGeom>
          <a:ln>
            <a:solidFill>
              <a:schemeClr val="tx1"/>
            </a:solidFill>
          </a:ln>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1137582">
            <a:off x="2281768" y="3850633"/>
            <a:ext cx="4402772" cy="5498265"/>
          </a:xfrm>
          <a:prstGeom prst="rect">
            <a:avLst/>
          </a:prstGeom>
          <a:ln>
            <a:solidFill>
              <a:schemeClr val="tx1"/>
            </a:solidFill>
          </a:ln>
        </p:spPr>
      </p:pic>
      <p:cxnSp>
        <p:nvCxnSpPr>
          <p:cNvPr id="5" name="Straight Arrow Connector 4"/>
          <p:cNvCxnSpPr/>
          <p:nvPr/>
        </p:nvCxnSpPr>
        <p:spPr bwMode="auto">
          <a:xfrm>
            <a:off x="3627120" y="2912688"/>
            <a:ext cx="1005840" cy="821112"/>
          </a:xfrm>
          <a:prstGeom prst="straightConnector1">
            <a:avLst/>
          </a:prstGeom>
          <a:solidFill>
            <a:schemeClr val="accent1"/>
          </a:solidFill>
          <a:ln w="76200" cap="flat" cmpd="sng" algn="ctr">
            <a:solidFill>
              <a:schemeClr val="tx1"/>
            </a:solidFill>
            <a:prstDash val="solid"/>
            <a:round/>
            <a:headEnd type="none" w="med" len="med"/>
            <a:tailEnd type="triangle"/>
          </a:ln>
          <a:effectLst/>
        </p:spPr>
      </p:cxnSp>
      <p:sp>
        <p:nvSpPr>
          <p:cNvPr id="14" name="Rectangle 13"/>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15"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t>
            </a:r>
          </a:p>
        </p:txBody>
      </p:sp>
      <p:sp>
        <p:nvSpPr>
          <p:cNvPr id="16" name="Text Box 6"/>
          <p:cNvSpPr txBox="1">
            <a:spLocks noChangeArrowheads="1"/>
          </p:cNvSpPr>
          <p:nvPr/>
        </p:nvSpPr>
        <p:spPr bwMode="auto">
          <a:xfrm>
            <a:off x="4552950" y="-55563"/>
            <a:ext cx="4591050" cy="430213"/>
          </a:xfrm>
          <a:prstGeom prst="rect">
            <a:avLst/>
          </a:prstGeom>
          <a:noFill/>
          <a:ln w="9525">
            <a:noFill/>
            <a:miter lim="800000"/>
            <a:headEnd/>
            <a:tailEnd/>
          </a:ln>
        </p:spPr>
        <p:txBody>
          <a:bodyPr anchor="ctr">
            <a:spAutoFit/>
          </a:bodyPr>
          <a:lstStyle/>
          <a:p>
            <a:pPr>
              <a:tabLst>
                <a:tab pos="4860925" algn="l"/>
              </a:tabLst>
            </a:pPr>
            <a:r>
              <a:rPr lang="en-US" sz="2200" dirty="0">
                <a:solidFill>
                  <a:srgbClr val="000000"/>
                </a:solidFill>
                <a:latin typeface="Calibri" panose="020F0502020204030204" pitchFamily="34" charset="0"/>
              </a:rPr>
              <a:t>Resources</a:t>
            </a:r>
          </a:p>
        </p:txBody>
      </p:sp>
    </p:spTree>
    <p:extLst>
      <p:ext uri="{BB962C8B-B14F-4D97-AF65-F5344CB8AC3E}">
        <p14:creationId xmlns:p14="http://schemas.microsoft.com/office/powerpoint/2010/main" val="16521794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CC9B3C4-D0AF-448B-88B9-87586A5D061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6860" y="3849547"/>
            <a:ext cx="4025900" cy="3019425"/>
          </a:xfrm>
          <a:prstGeom prst="rect">
            <a:avLst/>
          </a:prstGeom>
        </p:spPr>
      </p:pic>
      <p:pic>
        <p:nvPicPr>
          <p:cNvPr id="7" name="Picture 11" descr="redrose2002workshop005">
            <a:extLst>
              <a:ext uri="{FF2B5EF4-FFF2-40B4-BE49-F238E27FC236}">
                <a16:creationId xmlns:a16="http://schemas.microsoft.com/office/drawing/2014/main" id="{9B5E8915-BDD1-47C1-B5FF-4B29F0419F0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54961" y="3865890"/>
            <a:ext cx="4260539" cy="3060044"/>
          </a:xfrm>
          <a:prstGeom prst="rect">
            <a:avLst/>
          </a:prstGeom>
          <a:noFill/>
          <a:ln w="9525">
            <a:noFill/>
            <a:miter lim="800000"/>
            <a:headEnd/>
            <a:tailEnd/>
          </a:ln>
        </p:spPr>
      </p:pic>
      <p:sp>
        <p:nvSpPr>
          <p:cNvPr id="11" name="Rectangle 10"/>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44036"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5" name="Text Box 6">
            <a:extLst>
              <a:ext uri="{FF2B5EF4-FFF2-40B4-BE49-F238E27FC236}">
                <a16:creationId xmlns:a16="http://schemas.microsoft.com/office/drawing/2014/main" id="{0E221CD2-AD20-4141-A201-D4B62AB0E510}"/>
              </a:ext>
            </a:extLst>
          </p:cNvPr>
          <p:cNvSpPr txBox="1">
            <a:spLocks noChangeArrowheads="1"/>
          </p:cNvSpPr>
          <p:nvPr/>
        </p:nvSpPr>
        <p:spPr bwMode="auto">
          <a:xfrm>
            <a:off x="4457700" y="-44787"/>
            <a:ext cx="4705350" cy="430887"/>
          </a:xfrm>
          <a:prstGeom prst="rect">
            <a:avLst/>
          </a:prstGeom>
          <a:noFill/>
          <a:ln w="9525">
            <a:noFill/>
            <a:miter lim="800000"/>
            <a:headEnd/>
            <a:tailEnd/>
          </a:ln>
        </p:spPr>
        <p:txBody>
          <a:bodyPr wrap="square" anchor="ctr">
            <a:spAutoFit/>
          </a:bodyPr>
          <a:lstStyle/>
          <a:p>
            <a:pPr>
              <a:tabLst>
                <a:tab pos="4860925" algn="l"/>
              </a:tabLst>
            </a:pPr>
            <a:r>
              <a:rPr lang="en-US" sz="2200" dirty="0">
                <a:latin typeface="Calibri" panose="020F0502020204030204" pitchFamily="34" charset="0"/>
              </a:rPr>
              <a:t>Placement</a:t>
            </a:r>
          </a:p>
        </p:txBody>
      </p:sp>
      <p:sp>
        <p:nvSpPr>
          <p:cNvPr id="4" name="TextBox 3">
            <a:extLst>
              <a:ext uri="{FF2B5EF4-FFF2-40B4-BE49-F238E27FC236}">
                <a16:creationId xmlns:a16="http://schemas.microsoft.com/office/drawing/2014/main" id="{CCCCE2BC-D524-419A-8D8E-69F766040BBB}"/>
              </a:ext>
            </a:extLst>
          </p:cNvPr>
          <p:cNvSpPr txBox="1"/>
          <p:nvPr/>
        </p:nvSpPr>
        <p:spPr>
          <a:xfrm>
            <a:off x="127000" y="386100"/>
            <a:ext cx="7810500" cy="769441"/>
          </a:xfrm>
          <a:prstGeom prst="rect">
            <a:avLst/>
          </a:prstGeom>
          <a:noFill/>
        </p:spPr>
        <p:txBody>
          <a:bodyPr wrap="square" rtlCol="0">
            <a:spAutoFit/>
          </a:bodyPr>
          <a:lstStyle/>
          <a:p>
            <a:pPr algn="l"/>
            <a:r>
              <a:rPr lang="en-US" sz="4400" u="sng" dirty="0">
                <a:latin typeface="Calibri" panose="020F0502020204030204" pitchFamily="34" charset="0"/>
                <a:cs typeface="Calibri" panose="020F0502020204030204" pitchFamily="34" charset="0"/>
              </a:rPr>
              <a:t>During placement</a:t>
            </a:r>
          </a:p>
        </p:txBody>
      </p:sp>
      <p:sp>
        <p:nvSpPr>
          <p:cNvPr id="2" name="TextBox 1">
            <a:extLst>
              <a:ext uri="{FF2B5EF4-FFF2-40B4-BE49-F238E27FC236}">
                <a16:creationId xmlns:a16="http://schemas.microsoft.com/office/drawing/2014/main" id="{60F8B0BC-2404-4D46-A47D-F4434E5401F8}"/>
              </a:ext>
            </a:extLst>
          </p:cNvPr>
          <p:cNvSpPr txBox="1"/>
          <p:nvPr/>
        </p:nvSpPr>
        <p:spPr>
          <a:xfrm>
            <a:off x="70757" y="1142413"/>
            <a:ext cx="8768444" cy="2246769"/>
          </a:xfrm>
          <a:prstGeom prst="rect">
            <a:avLst/>
          </a:prstGeom>
          <a:noFill/>
        </p:spPr>
        <p:txBody>
          <a:bodyPr wrap="square" rtlCol="0">
            <a:spAutoFit/>
          </a:bodyPr>
          <a:lstStyle/>
          <a:p>
            <a:pPr algn="l"/>
            <a:r>
              <a:rPr lang="en-US" sz="2800" dirty="0">
                <a:latin typeface="Calibri" panose="020F0502020204030204" pitchFamily="34" charset="0"/>
                <a:cs typeface="Calibri" panose="020F0502020204030204" pitchFamily="34" charset="0"/>
              </a:rPr>
              <a:t>Continuously monitor the p</a:t>
            </a:r>
            <a:r>
              <a:rPr lang="en-US" sz="2800" dirty="0">
                <a:latin typeface="Calibri" panose="020F0502020204030204" pitchFamily="34" charset="0"/>
                <a:ea typeface="Calibri" panose="020F0502020204030204" pitchFamily="34" charset="0"/>
                <a:cs typeface="Calibri" panose="020F0502020204030204" pitchFamily="34" charset="0"/>
              </a:rPr>
              <a:t>lacement depth, width, &amp; crown/cross-slope.</a:t>
            </a:r>
          </a:p>
          <a:p>
            <a:pPr marL="742950" lvl="1" indent="-285750" algn="l">
              <a:buFont typeface="Arial" panose="020B0604020202020204" pitchFamily="34" charset="0"/>
              <a:buChar char="•"/>
            </a:pPr>
            <a:r>
              <a:rPr lang="en-US" sz="2800" b="0" dirty="0">
                <a:effectLst/>
                <a:latin typeface="Calibri" panose="020F0502020204030204" pitchFamily="34" charset="0"/>
                <a:ea typeface="Calibri" panose="020F0502020204030204" pitchFamily="34" charset="0"/>
                <a:cs typeface="Calibri" panose="020F0502020204030204" pitchFamily="34" charset="0"/>
              </a:rPr>
              <a:t>It may take several hundred feet to get t</a:t>
            </a:r>
            <a:r>
              <a:rPr lang="en-US" sz="2800" b="0" dirty="0">
                <a:latin typeface="Calibri" panose="020F0502020204030204" pitchFamily="34" charset="0"/>
                <a:ea typeface="Calibri" panose="020F0502020204030204" pitchFamily="34" charset="0"/>
                <a:cs typeface="Calibri" panose="020F0502020204030204" pitchFamily="34" charset="0"/>
              </a:rPr>
              <a:t>he paver “dialed in”</a:t>
            </a:r>
          </a:p>
          <a:p>
            <a:pPr lvl="1" algn="l"/>
            <a:r>
              <a:rPr lang="en-US" sz="2800" b="0" dirty="0">
                <a:solidFill>
                  <a:schemeClr val="tx1">
                    <a:lumMod val="95000"/>
                    <a:lumOff val="5000"/>
                  </a:schemeClr>
                </a:solidFill>
                <a:latin typeface="Calibri" panose="020F0502020204030204" pitchFamily="34" charset="0"/>
                <a:cs typeface="Calibri" panose="020F0502020204030204" pitchFamily="34" charset="0"/>
              </a:rPr>
              <a:t>			</a:t>
            </a:r>
          </a:p>
        </p:txBody>
      </p:sp>
      <p:pic>
        <p:nvPicPr>
          <p:cNvPr id="9" name="Picture 8" descr="Chart&#10;&#10;Description automatically generated">
            <a:extLst>
              <a:ext uri="{FF2B5EF4-FFF2-40B4-BE49-F238E27FC236}">
                <a16:creationId xmlns:a16="http://schemas.microsoft.com/office/drawing/2014/main" id="{C51C0B54-2256-4147-9E56-3874967DA58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58858" y="3860717"/>
            <a:ext cx="2941941" cy="3008255"/>
          </a:xfrm>
          <a:prstGeom prst="rect">
            <a:avLst/>
          </a:prstGeom>
        </p:spPr>
      </p:pic>
    </p:spTree>
    <p:extLst>
      <p:ext uri="{BB962C8B-B14F-4D97-AF65-F5344CB8AC3E}">
        <p14:creationId xmlns:p14="http://schemas.microsoft.com/office/powerpoint/2010/main" val="2540143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44036"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5" name="Text Box 6">
            <a:extLst>
              <a:ext uri="{FF2B5EF4-FFF2-40B4-BE49-F238E27FC236}">
                <a16:creationId xmlns:a16="http://schemas.microsoft.com/office/drawing/2014/main" id="{0E221CD2-AD20-4141-A201-D4B62AB0E510}"/>
              </a:ext>
            </a:extLst>
          </p:cNvPr>
          <p:cNvSpPr txBox="1">
            <a:spLocks noChangeArrowheads="1"/>
          </p:cNvSpPr>
          <p:nvPr/>
        </p:nvSpPr>
        <p:spPr bwMode="auto">
          <a:xfrm>
            <a:off x="4457700" y="-44787"/>
            <a:ext cx="4705350" cy="430887"/>
          </a:xfrm>
          <a:prstGeom prst="rect">
            <a:avLst/>
          </a:prstGeom>
          <a:noFill/>
          <a:ln w="9525">
            <a:noFill/>
            <a:miter lim="800000"/>
            <a:headEnd/>
            <a:tailEnd/>
          </a:ln>
        </p:spPr>
        <p:txBody>
          <a:bodyPr wrap="square" anchor="ctr">
            <a:spAutoFit/>
          </a:bodyPr>
          <a:lstStyle/>
          <a:p>
            <a:pPr>
              <a:tabLst>
                <a:tab pos="4860925" algn="l"/>
              </a:tabLst>
            </a:pPr>
            <a:r>
              <a:rPr lang="en-US" sz="2200" dirty="0">
                <a:latin typeface="Calibri" panose="020F0502020204030204" pitchFamily="34" charset="0"/>
              </a:rPr>
              <a:t>Placement</a:t>
            </a:r>
          </a:p>
        </p:txBody>
      </p:sp>
      <p:sp>
        <p:nvSpPr>
          <p:cNvPr id="4" name="TextBox 3">
            <a:extLst>
              <a:ext uri="{FF2B5EF4-FFF2-40B4-BE49-F238E27FC236}">
                <a16:creationId xmlns:a16="http://schemas.microsoft.com/office/drawing/2014/main" id="{CCCCE2BC-D524-419A-8D8E-69F766040BBB}"/>
              </a:ext>
            </a:extLst>
          </p:cNvPr>
          <p:cNvSpPr txBox="1"/>
          <p:nvPr/>
        </p:nvSpPr>
        <p:spPr>
          <a:xfrm>
            <a:off x="127000" y="386100"/>
            <a:ext cx="7810500" cy="769441"/>
          </a:xfrm>
          <a:prstGeom prst="rect">
            <a:avLst/>
          </a:prstGeom>
          <a:noFill/>
        </p:spPr>
        <p:txBody>
          <a:bodyPr wrap="square" rtlCol="0">
            <a:spAutoFit/>
          </a:bodyPr>
          <a:lstStyle/>
          <a:p>
            <a:pPr algn="l"/>
            <a:r>
              <a:rPr lang="en-US" sz="4400" u="sng" dirty="0">
                <a:latin typeface="Calibri" panose="020F0502020204030204" pitchFamily="34" charset="0"/>
                <a:cs typeface="Calibri" panose="020F0502020204030204" pitchFamily="34" charset="0"/>
              </a:rPr>
              <a:t>During placement</a:t>
            </a:r>
          </a:p>
        </p:txBody>
      </p:sp>
      <p:sp>
        <p:nvSpPr>
          <p:cNvPr id="2" name="TextBox 1">
            <a:extLst>
              <a:ext uri="{FF2B5EF4-FFF2-40B4-BE49-F238E27FC236}">
                <a16:creationId xmlns:a16="http://schemas.microsoft.com/office/drawing/2014/main" id="{60F8B0BC-2404-4D46-A47D-F4434E5401F8}"/>
              </a:ext>
            </a:extLst>
          </p:cNvPr>
          <p:cNvSpPr txBox="1"/>
          <p:nvPr/>
        </p:nvSpPr>
        <p:spPr>
          <a:xfrm>
            <a:off x="215900" y="1142413"/>
            <a:ext cx="8712200" cy="1815882"/>
          </a:xfrm>
          <a:prstGeom prst="rect">
            <a:avLst/>
          </a:prstGeom>
          <a:noFill/>
        </p:spPr>
        <p:txBody>
          <a:bodyPr wrap="square" rtlCol="0">
            <a:spAutoFit/>
          </a:bodyPr>
          <a:lstStyle/>
          <a:p>
            <a:pPr algn="l"/>
            <a:r>
              <a:rPr lang="en-US" sz="2800" dirty="0">
                <a:latin typeface="Calibri" panose="020F0502020204030204" pitchFamily="34" charset="0"/>
                <a:cs typeface="Calibri" panose="020F0502020204030204" pitchFamily="34" charset="0"/>
              </a:rPr>
              <a:t>Continuously monitor…</a:t>
            </a:r>
          </a:p>
          <a:p>
            <a:pPr marL="285750" indent="-285750" algn="l">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Moisture, adequate mixing of material</a:t>
            </a:r>
          </a:p>
          <a:p>
            <a:pPr marL="742950" lvl="1" indent="-285750" algn="l">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Be alert for changes in consistency</a:t>
            </a:r>
          </a:p>
          <a:p>
            <a:pPr marL="742950" lvl="1" indent="-285750" algn="l">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Variations can happen throughout the day</a:t>
            </a:r>
            <a:r>
              <a:rPr lang="en-US" sz="2800" b="0" dirty="0">
                <a:solidFill>
                  <a:schemeClr val="tx1">
                    <a:lumMod val="95000"/>
                    <a:lumOff val="5000"/>
                  </a:schemeClr>
                </a:solidFill>
                <a:latin typeface="Calibri" panose="020F0502020204030204" pitchFamily="34" charset="0"/>
                <a:cs typeface="Calibri" panose="020F0502020204030204" pitchFamily="34" charset="0"/>
              </a:rPr>
              <a:t>		</a:t>
            </a:r>
          </a:p>
        </p:txBody>
      </p:sp>
      <p:pic>
        <p:nvPicPr>
          <p:cNvPr id="10" name="Picture 16" descr="C:\my_documents\WORKSHOPS\past workshops\2008_workshop\pictures\PA022253.JPG">
            <a:extLst>
              <a:ext uri="{FF2B5EF4-FFF2-40B4-BE49-F238E27FC236}">
                <a16:creationId xmlns:a16="http://schemas.microsoft.com/office/drawing/2014/main" id="{550038B7-5069-400A-817C-AF1F0CB1E5CC}"/>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3746500"/>
            <a:ext cx="9163050" cy="3111500"/>
          </a:xfrm>
          <a:prstGeom prst="rect">
            <a:avLst/>
          </a:prstGeom>
          <a:noFill/>
          <a:ln w="9525">
            <a:noFill/>
            <a:miter lim="800000"/>
            <a:headEnd/>
            <a:tailEnd/>
          </a:ln>
        </p:spPr>
      </p:pic>
    </p:spTree>
    <p:extLst>
      <p:ext uri="{BB962C8B-B14F-4D97-AF65-F5344CB8AC3E}">
        <p14:creationId xmlns:p14="http://schemas.microsoft.com/office/powerpoint/2010/main" val="7990394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44036"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5" name="Text Box 6">
            <a:extLst>
              <a:ext uri="{FF2B5EF4-FFF2-40B4-BE49-F238E27FC236}">
                <a16:creationId xmlns:a16="http://schemas.microsoft.com/office/drawing/2014/main" id="{0E221CD2-AD20-4141-A201-D4B62AB0E510}"/>
              </a:ext>
            </a:extLst>
          </p:cNvPr>
          <p:cNvSpPr txBox="1">
            <a:spLocks noChangeArrowheads="1"/>
          </p:cNvSpPr>
          <p:nvPr/>
        </p:nvSpPr>
        <p:spPr bwMode="auto">
          <a:xfrm>
            <a:off x="4457700" y="-44787"/>
            <a:ext cx="4705350" cy="430887"/>
          </a:xfrm>
          <a:prstGeom prst="rect">
            <a:avLst/>
          </a:prstGeom>
          <a:noFill/>
          <a:ln w="9525">
            <a:noFill/>
            <a:miter lim="800000"/>
            <a:headEnd/>
            <a:tailEnd/>
          </a:ln>
        </p:spPr>
        <p:txBody>
          <a:bodyPr wrap="square" anchor="ctr">
            <a:spAutoFit/>
          </a:bodyPr>
          <a:lstStyle/>
          <a:p>
            <a:pPr>
              <a:tabLst>
                <a:tab pos="4860925" algn="l"/>
              </a:tabLst>
            </a:pPr>
            <a:r>
              <a:rPr lang="en-US" sz="2200" dirty="0">
                <a:latin typeface="Calibri" panose="020F0502020204030204" pitchFamily="34" charset="0"/>
              </a:rPr>
              <a:t>Placement</a:t>
            </a:r>
          </a:p>
        </p:txBody>
      </p:sp>
      <p:sp>
        <p:nvSpPr>
          <p:cNvPr id="4" name="TextBox 3">
            <a:extLst>
              <a:ext uri="{FF2B5EF4-FFF2-40B4-BE49-F238E27FC236}">
                <a16:creationId xmlns:a16="http://schemas.microsoft.com/office/drawing/2014/main" id="{CCCCE2BC-D524-419A-8D8E-69F766040BBB}"/>
              </a:ext>
            </a:extLst>
          </p:cNvPr>
          <p:cNvSpPr txBox="1"/>
          <p:nvPr/>
        </p:nvSpPr>
        <p:spPr>
          <a:xfrm>
            <a:off x="127000" y="386100"/>
            <a:ext cx="7810500" cy="769441"/>
          </a:xfrm>
          <a:prstGeom prst="rect">
            <a:avLst/>
          </a:prstGeom>
          <a:noFill/>
        </p:spPr>
        <p:txBody>
          <a:bodyPr wrap="square" rtlCol="0">
            <a:spAutoFit/>
          </a:bodyPr>
          <a:lstStyle/>
          <a:p>
            <a:pPr algn="l"/>
            <a:r>
              <a:rPr lang="en-US" sz="4400" u="sng" dirty="0">
                <a:latin typeface="Calibri" panose="020F0502020204030204" pitchFamily="34" charset="0"/>
                <a:cs typeface="Calibri" panose="020F0502020204030204" pitchFamily="34" charset="0"/>
              </a:rPr>
              <a:t>During placement</a:t>
            </a:r>
          </a:p>
        </p:txBody>
      </p:sp>
      <p:sp>
        <p:nvSpPr>
          <p:cNvPr id="2" name="TextBox 1">
            <a:extLst>
              <a:ext uri="{FF2B5EF4-FFF2-40B4-BE49-F238E27FC236}">
                <a16:creationId xmlns:a16="http://schemas.microsoft.com/office/drawing/2014/main" id="{60F8B0BC-2404-4D46-A47D-F4434E5401F8}"/>
              </a:ext>
            </a:extLst>
          </p:cNvPr>
          <p:cNvSpPr txBox="1"/>
          <p:nvPr/>
        </p:nvSpPr>
        <p:spPr>
          <a:xfrm>
            <a:off x="215900" y="1142413"/>
            <a:ext cx="8712200" cy="2246769"/>
          </a:xfrm>
          <a:prstGeom prst="rect">
            <a:avLst/>
          </a:prstGeom>
          <a:noFill/>
        </p:spPr>
        <p:txBody>
          <a:bodyPr wrap="square" rtlCol="0">
            <a:spAutoFit/>
          </a:bodyPr>
          <a:lstStyle/>
          <a:p>
            <a:pPr algn="l"/>
            <a:r>
              <a:rPr lang="en-US" sz="2800" dirty="0">
                <a:latin typeface="Calibri" panose="020F0502020204030204" pitchFamily="34" charset="0"/>
                <a:cs typeface="Calibri" panose="020F0502020204030204" pitchFamily="34" charset="0"/>
              </a:rPr>
              <a:t>Continuously monitor…</a:t>
            </a:r>
          </a:p>
          <a:p>
            <a:pPr marL="285750" indent="-285750" algn="l">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Trucking logistics</a:t>
            </a:r>
          </a:p>
          <a:p>
            <a:pPr marL="742950" lvl="1" indent="-285750" algn="l">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 of trucks</a:t>
            </a:r>
          </a:p>
          <a:p>
            <a:pPr marL="742950" lvl="1" indent="-285750" algn="l">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Power lines</a:t>
            </a:r>
          </a:p>
          <a:p>
            <a:pPr marL="742950" lvl="1" indent="-285750" algn="l">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Turnarounds, routes, flaggers, etc.</a:t>
            </a:r>
            <a:endParaRPr lang="en-US" sz="2800" b="0" dirty="0">
              <a:solidFill>
                <a:schemeClr val="tx1">
                  <a:lumMod val="95000"/>
                  <a:lumOff val="5000"/>
                </a:schemeClr>
              </a:solidFill>
              <a:latin typeface="Calibri" panose="020F0502020204030204" pitchFamily="34" charset="0"/>
              <a:cs typeface="Calibri" panose="020F0502020204030204" pitchFamily="34" charset="0"/>
            </a:endParaRPr>
          </a:p>
        </p:txBody>
      </p:sp>
      <p:pic>
        <p:nvPicPr>
          <p:cNvPr id="7" name="Picture 6" descr="A picture containing tree, outdoor, ground, dirt&#10;&#10;Description automatically generated">
            <a:extLst>
              <a:ext uri="{FF2B5EF4-FFF2-40B4-BE49-F238E27FC236}">
                <a16:creationId xmlns:a16="http://schemas.microsoft.com/office/drawing/2014/main" id="{3B62EAE6-770F-4833-B1D5-EF1D3CE5B1F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3581400"/>
            <a:ext cx="9144000" cy="3276600"/>
          </a:xfrm>
          <a:prstGeom prst="rect">
            <a:avLst/>
          </a:prstGeom>
        </p:spPr>
      </p:pic>
    </p:spTree>
    <p:extLst>
      <p:ext uri="{BB962C8B-B14F-4D97-AF65-F5344CB8AC3E}">
        <p14:creationId xmlns:p14="http://schemas.microsoft.com/office/powerpoint/2010/main" val="2444755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2" descr="DSC00191"/>
          <p:cNvPicPr>
            <a:picLocks noGrp="1" noChangeAspect="1" noChangeArrowheads="1"/>
          </p:cNvPicPr>
          <p:nvPr>
            <p:ph/>
          </p:nvPr>
        </p:nvPicPr>
        <p:blipFill>
          <a:blip r:embed="rId3" cstate="email">
            <a:extLst>
              <a:ext uri="{28A0092B-C50C-407E-A947-70E740481C1C}">
                <a14:useLocalDpi xmlns:a14="http://schemas.microsoft.com/office/drawing/2010/main"/>
              </a:ext>
            </a:extLst>
          </a:blip>
          <a:srcRect b="21481"/>
          <a:stretch>
            <a:fillRect/>
          </a:stretch>
        </p:blipFill>
        <p:spPr>
          <a:xfrm>
            <a:off x="0" y="647700"/>
            <a:ext cx="9144000" cy="5384800"/>
          </a:xfrm>
          <a:noFill/>
          <a:ln w="28575">
            <a:solidFill>
              <a:srgbClr val="000000"/>
            </a:solidFill>
          </a:ln>
        </p:spPr>
      </p:pic>
      <p:sp>
        <p:nvSpPr>
          <p:cNvPr id="119811" name="Text Box 9"/>
          <p:cNvSpPr txBox="1">
            <a:spLocks noChangeArrowheads="1"/>
          </p:cNvSpPr>
          <p:nvPr/>
        </p:nvSpPr>
        <p:spPr bwMode="auto">
          <a:xfrm>
            <a:off x="838202" y="788988"/>
            <a:ext cx="7637463" cy="588962"/>
          </a:xfrm>
          <a:prstGeom prst="rect">
            <a:avLst/>
          </a:prstGeom>
          <a:solidFill>
            <a:schemeClr val="bg1"/>
          </a:solidFill>
          <a:ln w="9525">
            <a:solidFill>
              <a:schemeClr val="tx1"/>
            </a:solidFill>
            <a:miter lim="800000"/>
            <a:headEnd/>
            <a:tailEnd/>
          </a:ln>
        </p:spPr>
        <p:txBody>
          <a:bodyPr>
            <a:spAutoFit/>
          </a:bodyPr>
          <a:lstStyle/>
          <a:p>
            <a:pPr marL="228600" indent="-228600" algn="l"/>
            <a:r>
              <a:rPr lang="en-US" sz="3200" dirty="0">
                <a:latin typeface="Calibri" panose="020F0502020204030204" pitchFamily="34" charset="0"/>
              </a:rPr>
              <a:t>DSA is designed for maximum compaction</a:t>
            </a:r>
            <a:endParaRPr lang="en-US" sz="3200" b="0" dirty="0">
              <a:latin typeface="Calibri" panose="020F0502020204030204" pitchFamily="34" charset="0"/>
            </a:endParaRPr>
          </a:p>
        </p:txBody>
      </p:sp>
      <p:sp>
        <p:nvSpPr>
          <p:cNvPr id="119812" name="Line 17"/>
          <p:cNvSpPr>
            <a:spLocks noChangeShapeType="1"/>
          </p:cNvSpPr>
          <p:nvPr/>
        </p:nvSpPr>
        <p:spPr bwMode="auto">
          <a:xfrm>
            <a:off x="5165725" y="1673225"/>
            <a:ext cx="1993900" cy="12700"/>
          </a:xfrm>
          <a:prstGeom prst="line">
            <a:avLst/>
          </a:prstGeom>
          <a:noFill/>
          <a:ln w="127000">
            <a:solidFill>
              <a:schemeClr val="bg1"/>
            </a:solidFill>
            <a:round/>
            <a:headEnd/>
            <a:tailEnd type="triangle" w="med" len="med"/>
          </a:ln>
        </p:spPr>
        <p:txBody>
          <a:bodyPr/>
          <a:lstStyle/>
          <a:p>
            <a:endParaRPr lang="en-US" dirty="0">
              <a:latin typeface="Calibri" panose="020F0502020204030204" pitchFamily="34" charset="0"/>
            </a:endParaRPr>
          </a:p>
        </p:txBody>
      </p:sp>
      <p:sp>
        <p:nvSpPr>
          <p:cNvPr id="13" name="Rectangle 12"/>
          <p:cNvSpPr/>
          <p:nvPr/>
        </p:nvSpPr>
        <p:spPr>
          <a:xfrm>
            <a:off x="0" y="2"/>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b="0" dirty="0">
              <a:solidFill>
                <a:srgbClr val="FFFFFF"/>
              </a:solidFill>
              <a:latin typeface="Calibri" panose="020F0502020204030204" pitchFamily="34" charset="0"/>
            </a:endParaRPr>
          </a:p>
        </p:txBody>
      </p:sp>
      <p:sp>
        <p:nvSpPr>
          <p:cNvPr id="119814"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b="0" dirty="0">
                <a:solidFill>
                  <a:srgbClr val="FFFFCC"/>
                </a:solidFill>
                <a:latin typeface="Calibri" panose="020F0502020204030204" pitchFamily="34" charset="0"/>
              </a:rPr>
              <a:t>DSA</a:t>
            </a:r>
          </a:p>
        </p:txBody>
      </p:sp>
      <p:sp>
        <p:nvSpPr>
          <p:cNvPr id="2" name="Text Box 6">
            <a:extLst>
              <a:ext uri="{FF2B5EF4-FFF2-40B4-BE49-F238E27FC236}">
                <a16:creationId xmlns:a16="http://schemas.microsoft.com/office/drawing/2014/main" id="{288FAA3E-5800-24FB-A4EF-F673B72B6A4F}"/>
              </a:ext>
            </a:extLst>
          </p:cNvPr>
          <p:cNvSpPr txBox="1">
            <a:spLocks noChangeArrowheads="1"/>
          </p:cNvSpPr>
          <p:nvPr/>
        </p:nvSpPr>
        <p:spPr bwMode="auto">
          <a:xfrm>
            <a:off x="4457700" y="-44787"/>
            <a:ext cx="4705350" cy="430887"/>
          </a:xfrm>
          <a:prstGeom prst="rect">
            <a:avLst/>
          </a:prstGeom>
          <a:noFill/>
          <a:ln w="9525">
            <a:noFill/>
            <a:miter lim="800000"/>
            <a:headEnd/>
            <a:tailEnd/>
          </a:ln>
        </p:spPr>
        <p:txBody>
          <a:bodyPr wrap="square" anchor="ctr">
            <a:spAutoFit/>
          </a:bodyPr>
          <a:lstStyle/>
          <a:p>
            <a:pPr>
              <a:tabLst>
                <a:tab pos="4860925" algn="l"/>
              </a:tabLst>
            </a:pPr>
            <a:r>
              <a:rPr lang="en-US" sz="2200" dirty="0">
                <a:latin typeface="Calibri" panose="020F0502020204030204" pitchFamily="34" charset="0"/>
              </a:rPr>
              <a:t>Placement</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6"/>
          <p:cNvSpPr>
            <a:spLocks noChangeArrowheads="1"/>
          </p:cNvSpPr>
          <p:nvPr/>
        </p:nvSpPr>
        <p:spPr bwMode="auto">
          <a:xfrm>
            <a:off x="88900" y="377935"/>
            <a:ext cx="9144000" cy="990600"/>
          </a:xfrm>
          <a:prstGeom prst="rect">
            <a:avLst/>
          </a:prstGeom>
          <a:noFill/>
          <a:ln w="9525">
            <a:noFill/>
            <a:miter lim="800000"/>
            <a:headEnd/>
            <a:tailEnd/>
          </a:ln>
        </p:spPr>
        <p:txBody>
          <a:bodyPr/>
          <a:lstStyle/>
          <a:p>
            <a:pPr marL="225425" indent="-225425" algn="l">
              <a:spcBef>
                <a:spcPct val="20000"/>
              </a:spcBef>
            </a:pPr>
            <a:r>
              <a:rPr lang="en-US" u="sng" dirty="0">
                <a:latin typeface="Calibri" panose="020F0502020204030204" pitchFamily="34" charset="0"/>
              </a:rPr>
              <a:t>DSA Compaction :</a:t>
            </a:r>
            <a:endParaRPr lang="en-US" dirty="0">
              <a:latin typeface="Calibri" panose="020F0502020204030204" pitchFamily="34" charset="0"/>
            </a:endParaRPr>
          </a:p>
        </p:txBody>
      </p:sp>
      <p:sp>
        <p:nvSpPr>
          <p:cNvPr id="123907" name="Text Box 7"/>
          <p:cNvSpPr txBox="1">
            <a:spLocks noChangeArrowheads="1"/>
          </p:cNvSpPr>
          <p:nvPr/>
        </p:nvSpPr>
        <p:spPr bwMode="auto">
          <a:xfrm>
            <a:off x="177800" y="1043427"/>
            <a:ext cx="8966200" cy="2923877"/>
          </a:xfrm>
          <a:prstGeom prst="rect">
            <a:avLst/>
          </a:prstGeom>
          <a:noFill/>
          <a:ln w="9525">
            <a:noFill/>
            <a:miter lim="800000"/>
            <a:headEnd/>
            <a:tailEnd/>
          </a:ln>
        </p:spPr>
        <p:txBody>
          <a:bodyPr wrap="square">
            <a:spAutoFit/>
          </a:bodyPr>
          <a:lstStyle/>
          <a:p>
            <a:pPr marL="457200" indent="-457200" algn="l">
              <a:buFont typeface="Arial" panose="020B0604020202020204" pitchFamily="34" charset="0"/>
              <a:buChar char="•"/>
            </a:pPr>
            <a:r>
              <a:rPr lang="en-US" sz="3200" dirty="0">
                <a:latin typeface="Calibri" panose="020F0502020204030204" pitchFamily="34" charset="0"/>
              </a:rPr>
              <a:t>If material sticks to roller drum, allow to dry first.</a:t>
            </a:r>
          </a:p>
          <a:p>
            <a:pPr marL="457200" indent="-457200" algn="l">
              <a:buFont typeface="Arial" panose="020B0604020202020204" pitchFamily="34" charset="0"/>
              <a:buChar char="•"/>
            </a:pPr>
            <a:r>
              <a:rPr lang="en-US" sz="3200" dirty="0">
                <a:latin typeface="Calibri" panose="020F0502020204030204" pitchFamily="34" charset="0"/>
              </a:rPr>
              <a:t>Roll up to, but not directly on crown.</a:t>
            </a:r>
          </a:p>
          <a:p>
            <a:pPr marL="457200" indent="-457200" algn="l">
              <a:buFont typeface="Arial" panose="020B0604020202020204" pitchFamily="34" charset="0"/>
              <a:buChar char="•"/>
            </a:pPr>
            <a:r>
              <a:rPr lang="en-US" sz="3200" dirty="0">
                <a:latin typeface="Calibri" panose="020F0502020204030204" pitchFamily="34" charset="0"/>
              </a:rPr>
              <a:t>Minimum 10-ton vibratory roller required.</a:t>
            </a:r>
          </a:p>
          <a:p>
            <a:pPr marL="228600" indent="-228600" algn="l">
              <a:buFontTx/>
              <a:buChar char="-"/>
            </a:pPr>
            <a:endParaRPr lang="en-US" sz="2400" dirty="0">
              <a:latin typeface="Calibri" panose="020F0502020204030204" pitchFamily="34" charset="0"/>
            </a:endParaRPr>
          </a:p>
          <a:p>
            <a:pPr marL="228600" indent="-228600" algn="l"/>
            <a:endParaRPr lang="en-US" sz="3200" dirty="0">
              <a:latin typeface="Calibri" panose="020F0502020204030204" pitchFamily="34" charset="0"/>
            </a:endParaRPr>
          </a:p>
          <a:p>
            <a:pPr marL="228600" indent="-228600" algn="l"/>
            <a:endParaRPr lang="en-US" sz="3200" b="0" dirty="0">
              <a:latin typeface="Calibri" panose="020F0502020204030204" pitchFamily="34" charset="0"/>
            </a:endParaRPr>
          </a:p>
        </p:txBody>
      </p:sp>
      <p:sp>
        <p:nvSpPr>
          <p:cNvPr id="12" name="Rectangle 11"/>
          <p:cNvSpPr/>
          <p:nvPr/>
        </p:nvSpPr>
        <p:spPr>
          <a:xfrm>
            <a:off x="0" y="2"/>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b="0" dirty="0">
              <a:solidFill>
                <a:srgbClr val="FFFFFF"/>
              </a:solidFill>
              <a:latin typeface="Calibri" panose="020F0502020204030204" pitchFamily="34" charset="0"/>
            </a:endParaRPr>
          </a:p>
        </p:txBody>
      </p:sp>
      <p:sp>
        <p:nvSpPr>
          <p:cNvPr id="123909"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b="0" dirty="0">
                <a:solidFill>
                  <a:srgbClr val="FFFFCC"/>
                </a:solidFill>
                <a:latin typeface="Calibri" panose="020F0502020204030204" pitchFamily="34" charset="0"/>
              </a:rPr>
              <a:t>DSA</a:t>
            </a:r>
          </a:p>
        </p:txBody>
      </p:sp>
      <p:pic>
        <p:nvPicPr>
          <p:cNvPr id="2" name="Picture 1" descr="A person driving a tractor&#10;&#10;Description automatically generated with medium confidence">
            <a:extLst>
              <a:ext uri="{FF2B5EF4-FFF2-40B4-BE49-F238E27FC236}">
                <a16:creationId xmlns:a16="http://schemas.microsoft.com/office/drawing/2014/main" id="{B6A0A860-4932-9A50-A045-A998BA8502A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37916" y="2667547"/>
            <a:ext cx="5210858" cy="3758652"/>
          </a:xfrm>
          <a:prstGeom prst="rect">
            <a:avLst/>
          </a:prstGeom>
        </p:spPr>
      </p:pic>
      <p:sp>
        <p:nvSpPr>
          <p:cNvPr id="4" name="Text Box 16">
            <a:extLst>
              <a:ext uri="{FF2B5EF4-FFF2-40B4-BE49-F238E27FC236}">
                <a16:creationId xmlns:a16="http://schemas.microsoft.com/office/drawing/2014/main" id="{9E5BDB21-5198-4C61-EFCA-0559F686EE18}"/>
              </a:ext>
            </a:extLst>
          </p:cNvPr>
          <p:cNvSpPr txBox="1">
            <a:spLocks noChangeArrowheads="1"/>
          </p:cNvSpPr>
          <p:nvPr/>
        </p:nvSpPr>
        <p:spPr bwMode="auto">
          <a:xfrm>
            <a:off x="5828888" y="6379722"/>
            <a:ext cx="1859998" cy="461665"/>
          </a:xfrm>
          <a:prstGeom prst="rect">
            <a:avLst/>
          </a:prstGeom>
          <a:solidFill>
            <a:schemeClr val="bg1"/>
          </a:solidFill>
          <a:ln w="9525">
            <a:solidFill>
              <a:schemeClr val="tx1"/>
            </a:solidFill>
            <a:miter lim="800000"/>
            <a:headEnd/>
            <a:tailEnd/>
          </a:ln>
        </p:spPr>
        <p:txBody>
          <a:bodyPr wrap="square">
            <a:spAutoFit/>
          </a:bodyPr>
          <a:lstStyle/>
          <a:p>
            <a:pPr marL="228600" indent="-228600"/>
            <a:r>
              <a:rPr lang="en-US" sz="2400" b="0" dirty="0">
                <a:latin typeface="Calibri" panose="020F0502020204030204" pitchFamily="34" charset="0"/>
              </a:rPr>
              <a:t>“Dirt” roller</a:t>
            </a:r>
          </a:p>
        </p:txBody>
      </p:sp>
      <p:pic>
        <p:nvPicPr>
          <p:cNvPr id="5" name="Picture 4" descr="A picture containing steamroller, yellow, transport&#10;&#10;Description automatically generated">
            <a:extLst>
              <a:ext uri="{FF2B5EF4-FFF2-40B4-BE49-F238E27FC236}">
                <a16:creationId xmlns:a16="http://schemas.microsoft.com/office/drawing/2014/main" id="{0C27FDFE-4587-A32F-FFF7-3D321CFD9B5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2667550"/>
            <a:ext cx="4362450" cy="3758651"/>
          </a:xfrm>
          <a:prstGeom prst="rect">
            <a:avLst/>
          </a:prstGeom>
        </p:spPr>
      </p:pic>
      <p:sp>
        <p:nvSpPr>
          <p:cNvPr id="6" name="TextBox 5">
            <a:extLst>
              <a:ext uri="{FF2B5EF4-FFF2-40B4-BE49-F238E27FC236}">
                <a16:creationId xmlns:a16="http://schemas.microsoft.com/office/drawing/2014/main" id="{D7673EFE-7E33-FEBC-DA7E-851E42D759EA}"/>
              </a:ext>
            </a:extLst>
          </p:cNvPr>
          <p:cNvSpPr txBox="1"/>
          <p:nvPr/>
        </p:nvSpPr>
        <p:spPr>
          <a:xfrm rot="10800000" flipV="1">
            <a:off x="2" y="5841426"/>
            <a:ext cx="1789043" cy="584775"/>
          </a:xfrm>
          <a:prstGeom prst="rect">
            <a:avLst/>
          </a:prstGeom>
          <a:noFill/>
        </p:spPr>
        <p:txBody>
          <a:bodyPr wrap="square">
            <a:spAutoFit/>
          </a:bodyPr>
          <a:lstStyle/>
          <a:p>
            <a:r>
              <a:rPr lang="en-US" sz="800" dirty="0">
                <a:latin typeface="Calibri" panose="020F0502020204030204" pitchFamily="34" charset="0"/>
              </a:rPr>
              <a:t>https://www.cat.com/en_US/products/new/equipment/compactors/tandem-vibratory-rollers/1000027026.html</a:t>
            </a:r>
          </a:p>
        </p:txBody>
      </p:sp>
      <p:sp>
        <p:nvSpPr>
          <p:cNvPr id="7" name="TextBox 6">
            <a:extLst>
              <a:ext uri="{FF2B5EF4-FFF2-40B4-BE49-F238E27FC236}">
                <a16:creationId xmlns:a16="http://schemas.microsoft.com/office/drawing/2014/main" id="{0A5CDD1E-2CD0-627A-FB38-41C3AB625FC2}"/>
              </a:ext>
            </a:extLst>
          </p:cNvPr>
          <p:cNvSpPr txBox="1"/>
          <p:nvPr/>
        </p:nvSpPr>
        <p:spPr>
          <a:xfrm>
            <a:off x="4781552" y="6210755"/>
            <a:ext cx="4724400" cy="215444"/>
          </a:xfrm>
          <a:prstGeom prst="rect">
            <a:avLst/>
          </a:prstGeom>
          <a:noFill/>
        </p:spPr>
        <p:txBody>
          <a:bodyPr wrap="square">
            <a:spAutoFit/>
          </a:bodyPr>
          <a:lstStyle/>
          <a:p>
            <a:r>
              <a:rPr lang="en-US" sz="800" dirty="0">
                <a:latin typeface="Calibri" panose="020F0502020204030204" pitchFamily="34" charset="0"/>
              </a:rPr>
              <a:t>https://tuffmanequip.com/product/10-ton-roller</a:t>
            </a:r>
          </a:p>
        </p:txBody>
      </p:sp>
      <p:sp>
        <p:nvSpPr>
          <p:cNvPr id="3" name="Text Box 15">
            <a:extLst>
              <a:ext uri="{FF2B5EF4-FFF2-40B4-BE49-F238E27FC236}">
                <a16:creationId xmlns:a16="http://schemas.microsoft.com/office/drawing/2014/main" id="{6AAB922D-28F4-B8AE-2624-6D660DC0D1A5}"/>
              </a:ext>
            </a:extLst>
          </p:cNvPr>
          <p:cNvSpPr txBox="1">
            <a:spLocks noChangeArrowheads="1"/>
          </p:cNvSpPr>
          <p:nvPr/>
        </p:nvSpPr>
        <p:spPr bwMode="auto">
          <a:xfrm>
            <a:off x="852488" y="6379738"/>
            <a:ext cx="2462626" cy="461665"/>
          </a:xfrm>
          <a:prstGeom prst="rect">
            <a:avLst/>
          </a:prstGeom>
          <a:solidFill>
            <a:schemeClr val="bg1"/>
          </a:solidFill>
          <a:ln w="9525">
            <a:solidFill>
              <a:schemeClr val="tx1"/>
            </a:solidFill>
            <a:miter lim="800000"/>
            <a:headEnd/>
            <a:tailEnd/>
          </a:ln>
        </p:spPr>
        <p:txBody>
          <a:bodyPr wrap="square">
            <a:spAutoFit/>
          </a:bodyPr>
          <a:lstStyle/>
          <a:p>
            <a:pPr marL="228600" indent="-228600"/>
            <a:r>
              <a:rPr lang="en-US" sz="2400" b="0" dirty="0">
                <a:latin typeface="Calibri" panose="020F0502020204030204" pitchFamily="34" charset="0"/>
              </a:rPr>
              <a:t>Asphalt roller</a:t>
            </a:r>
          </a:p>
        </p:txBody>
      </p:sp>
      <p:sp>
        <p:nvSpPr>
          <p:cNvPr id="8" name="Text Box 6">
            <a:extLst>
              <a:ext uri="{FF2B5EF4-FFF2-40B4-BE49-F238E27FC236}">
                <a16:creationId xmlns:a16="http://schemas.microsoft.com/office/drawing/2014/main" id="{FA39AF79-6928-0C70-DA41-45C403559F99}"/>
              </a:ext>
            </a:extLst>
          </p:cNvPr>
          <p:cNvSpPr txBox="1">
            <a:spLocks noChangeArrowheads="1"/>
          </p:cNvSpPr>
          <p:nvPr/>
        </p:nvSpPr>
        <p:spPr bwMode="auto">
          <a:xfrm>
            <a:off x="4457700" y="-44787"/>
            <a:ext cx="4705350" cy="430887"/>
          </a:xfrm>
          <a:prstGeom prst="rect">
            <a:avLst/>
          </a:prstGeom>
          <a:noFill/>
          <a:ln w="9525">
            <a:noFill/>
            <a:miter lim="800000"/>
            <a:headEnd/>
            <a:tailEnd/>
          </a:ln>
        </p:spPr>
        <p:txBody>
          <a:bodyPr wrap="square" anchor="ctr">
            <a:spAutoFit/>
          </a:bodyPr>
          <a:lstStyle/>
          <a:p>
            <a:pPr>
              <a:tabLst>
                <a:tab pos="4860925" algn="l"/>
              </a:tabLst>
            </a:pPr>
            <a:r>
              <a:rPr lang="en-US" sz="2200" dirty="0">
                <a:latin typeface="Calibri" panose="020F0502020204030204" pitchFamily="34" charset="0"/>
              </a:rPr>
              <a:t>Placement</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44036"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4" name="TextBox 3">
            <a:extLst>
              <a:ext uri="{FF2B5EF4-FFF2-40B4-BE49-F238E27FC236}">
                <a16:creationId xmlns:a16="http://schemas.microsoft.com/office/drawing/2014/main" id="{CCCCE2BC-D524-419A-8D8E-69F766040BBB}"/>
              </a:ext>
            </a:extLst>
          </p:cNvPr>
          <p:cNvSpPr txBox="1"/>
          <p:nvPr/>
        </p:nvSpPr>
        <p:spPr>
          <a:xfrm>
            <a:off x="215900" y="430550"/>
            <a:ext cx="7810500" cy="769441"/>
          </a:xfrm>
          <a:prstGeom prst="rect">
            <a:avLst/>
          </a:prstGeom>
          <a:noFill/>
        </p:spPr>
        <p:txBody>
          <a:bodyPr wrap="square" rtlCol="0">
            <a:spAutoFit/>
          </a:bodyPr>
          <a:lstStyle/>
          <a:p>
            <a:pPr algn="l"/>
            <a:r>
              <a:rPr lang="en-US" sz="4400" u="sng" dirty="0">
                <a:latin typeface="Calibri" panose="020F0502020204030204" pitchFamily="34" charset="0"/>
              </a:rPr>
              <a:t>During placement</a:t>
            </a:r>
          </a:p>
        </p:txBody>
      </p:sp>
      <p:sp>
        <p:nvSpPr>
          <p:cNvPr id="2" name="TextBox 1">
            <a:extLst>
              <a:ext uri="{FF2B5EF4-FFF2-40B4-BE49-F238E27FC236}">
                <a16:creationId xmlns:a16="http://schemas.microsoft.com/office/drawing/2014/main" id="{60F8B0BC-2404-4D46-A47D-F4434E5401F8}"/>
              </a:ext>
            </a:extLst>
          </p:cNvPr>
          <p:cNvSpPr txBox="1"/>
          <p:nvPr/>
        </p:nvSpPr>
        <p:spPr>
          <a:xfrm>
            <a:off x="215900" y="1409921"/>
            <a:ext cx="8712200" cy="5324535"/>
          </a:xfrm>
          <a:prstGeom prst="rect">
            <a:avLst/>
          </a:prstGeom>
          <a:noFill/>
        </p:spPr>
        <p:txBody>
          <a:bodyPr wrap="square" rtlCol="0">
            <a:spAutoFit/>
          </a:bodyPr>
          <a:lstStyle/>
          <a:p>
            <a:pPr algn="l"/>
            <a:r>
              <a:rPr lang="en-US" sz="4000" dirty="0">
                <a:latin typeface="Calibri" panose="020F0502020204030204" pitchFamily="34" charset="0"/>
              </a:rPr>
              <a:t>Compaction testing…</a:t>
            </a:r>
          </a:p>
          <a:p>
            <a:pPr algn="l"/>
            <a:endParaRPr lang="en-US" sz="4000" dirty="0">
              <a:latin typeface="Calibri" panose="020F0502020204030204" pitchFamily="34" charset="0"/>
            </a:endParaRPr>
          </a:p>
          <a:p>
            <a:pPr algn="l"/>
            <a:r>
              <a:rPr lang="en-US" sz="2800" dirty="0">
                <a:latin typeface="Calibri" panose="020F0502020204030204" pitchFamily="34" charset="0"/>
                <a:cs typeface="Calibri" panose="020F0502020204030204" pitchFamily="34" charset="0"/>
              </a:rPr>
              <a:t>Utilizing a nuclear density gauge</a:t>
            </a:r>
          </a:p>
          <a:p>
            <a:pPr algn="l"/>
            <a:endParaRPr lang="en-US" sz="2400" b="0" dirty="0">
              <a:latin typeface="Calibri" panose="020F0502020204030204" pitchFamily="34" charset="0"/>
            </a:endParaRPr>
          </a:p>
          <a:p>
            <a:pPr marL="285750" indent="-285750" algn="l">
              <a:buFont typeface="Arial" panose="020B0604020202020204" pitchFamily="34" charset="0"/>
              <a:buChar char="•"/>
            </a:pPr>
            <a:r>
              <a:rPr lang="en-US" sz="2800" dirty="0">
                <a:effectLst/>
                <a:latin typeface="Calibri" panose="020F0502020204030204" pitchFamily="34" charset="0"/>
                <a:ea typeface="Calibri" panose="020F0502020204030204" pitchFamily="34" charset="0"/>
              </a:rPr>
              <a:t>	Not required by Program</a:t>
            </a:r>
            <a:endParaRPr lang="en-US" sz="2000" b="0" dirty="0">
              <a:effectLst/>
              <a:latin typeface="Calibri" panose="020F0502020204030204" pitchFamily="34" charset="0"/>
              <a:ea typeface="Calibri" panose="020F0502020204030204" pitchFamily="34" charset="0"/>
            </a:endParaRPr>
          </a:p>
          <a:p>
            <a:pPr algn="l"/>
            <a:endParaRPr lang="en-US" sz="2800" dirty="0">
              <a:effectLst/>
              <a:latin typeface="Calibri" panose="020F0502020204030204" pitchFamily="34" charset="0"/>
              <a:ea typeface="Calibri" panose="020F0502020204030204" pitchFamily="34" charset="0"/>
            </a:endParaRPr>
          </a:p>
          <a:p>
            <a:pPr marL="285750" indent="-285750" algn="l">
              <a:buFont typeface="Arial" panose="020B0604020202020204" pitchFamily="34" charset="0"/>
              <a:buChar char="•"/>
            </a:pPr>
            <a:r>
              <a:rPr lang="en-US" sz="2800" dirty="0">
                <a:latin typeface="Calibri" panose="020F0502020204030204" pitchFamily="34" charset="0"/>
                <a:ea typeface="Calibri" panose="020F0502020204030204" pitchFamily="34" charset="0"/>
              </a:rPr>
              <a:t>	Quantitative way to quickly determine</a:t>
            </a:r>
          </a:p>
          <a:p>
            <a:pPr marL="1200150" lvl="2" indent="-285750" algn="l">
              <a:buFont typeface="Arial" panose="020B0604020202020204" pitchFamily="34" charset="0"/>
              <a:buChar char="•"/>
            </a:pPr>
            <a:r>
              <a:rPr lang="en-US" sz="2000" b="0" dirty="0">
                <a:effectLst/>
                <a:latin typeface="Calibri" panose="020F0502020204030204" pitchFamily="34" charset="0"/>
                <a:ea typeface="Calibri" panose="020F0502020204030204" pitchFamily="34" charset="0"/>
              </a:rPr>
              <a:t>Density (% </a:t>
            </a:r>
            <a:r>
              <a:rPr lang="en-US" sz="2000" b="0" dirty="0">
                <a:latin typeface="Calibri" panose="020F0502020204030204" pitchFamily="34" charset="0"/>
                <a:ea typeface="Calibri" panose="020F0502020204030204" pitchFamily="34" charset="0"/>
              </a:rPr>
              <a:t>compaction)</a:t>
            </a:r>
          </a:p>
          <a:p>
            <a:pPr marL="1200150" lvl="2" indent="-285750" algn="l">
              <a:buFont typeface="Arial" panose="020B0604020202020204" pitchFamily="34" charset="0"/>
              <a:buChar char="•"/>
            </a:pPr>
            <a:r>
              <a:rPr lang="en-US" sz="2000" b="0" dirty="0">
                <a:effectLst/>
                <a:latin typeface="Calibri" panose="020F0502020204030204" pitchFamily="34" charset="0"/>
                <a:ea typeface="Calibri" panose="020F0502020204030204" pitchFamily="34" charset="0"/>
              </a:rPr>
              <a:t>Moisture content – to compare to target moisture</a:t>
            </a:r>
          </a:p>
          <a:p>
            <a:pPr marL="285750" indent="-285750" algn="l">
              <a:buFont typeface="Arial" panose="020B0604020202020204" pitchFamily="34" charset="0"/>
              <a:buChar char="•"/>
            </a:pPr>
            <a:endParaRPr lang="en-US" sz="2800" dirty="0">
              <a:effectLst/>
              <a:latin typeface="Calibri" panose="020F0502020204030204" pitchFamily="34" charset="0"/>
              <a:ea typeface="Calibri" panose="020F0502020204030204" pitchFamily="34" charset="0"/>
            </a:endParaRPr>
          </a:p>
          <a:p>
            <a:pPr marL="285750" indent="-285750" algn="l">
              <a:buFont typeface="Arial" panose="020B0604020202020204" pitchFamily="34" charset="0"/>
              <a:buChar char="•"/>
            </a:pPr>
            <a:r>
              <a:rPr lang="en-US" sz="2800" dirty="0">
                <a:latin typeface="Calibri" panose="020F0502020204030204" pitchFamily="34" charset="0"/>
                <a:ea typeface="Calibri" panose="020F0502020204030204" pitchFamily="34" charset="0"/>
              </a:rPr>
              <a:t>	Having this data can make it easier to send 	unacceptable loads back to the source</a:t>
            </a:r>
            <a:r>
              <a:rPr lang="en-US" sz="2000" b="0" dirty="0">
                <a:solidFill>
                  <a:schemeClr val="tx1">
                    <a:lumMod val="95000"/>
                    <a:lumOff val="5000"/>
                  </a:schemeClr>
                </a:solidFill>
                <a:latin typeface="Calibri" panose="020F0502020204030204" pitchFamily="34" charset="0"/>
              </a:rPr>
              <a:t>		</a:t>
            </a:r>
          </a:p>
        </p:txBody>
      </p:sp>
      <p:pic>
        <p:nvPicPr>
          <p:cNvPr id="7" name="Picture 6">
            <a:extLst>
              <a:ext uri="{FF2B5EF4-FFF2-40B4-BE49-F238E27FC236}">
                <a16:creationId xmlns:a16="http://schemas.microsoft.com/office/drawing/2014/main" id="{BC3DE8BD-3E47-450C-837B-AD3CEB6EACD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73700" y="1408671"/>
            <a:ext cx="2476000" cy="2460669"/>
          </a:xfrm>
          <a:prstGeom prst="rect">
            <a:avLst/>
          </a:prstGeom>
        </p:spPr>
      </p:pic>
      <p:sp>
        <p:nvSpPr>
          <p:cNvPr id="8" name="TextBox 7">
            <a:extLst>
              <a:ext uri="{FF2B5EF4-FFF2-40B4-BE49-F238E27FC236}">
                <a16:creationId xmlns:a16="http://schemas.microsoft.com/office/drawing/2014/main" id="{A893495A-66A3-4B1D-A212-B3965B41A374}"/>
              </a:ext>
            </a:extLst>
          </p:cNvPr>
          <p:cNvSpPr txBox="1"/>
          <p:nvPr/>
        </p:nvSpPr>
        <p:spPr>
          <a:xfrm>
            <a:off x="5473700" y="3530786"/>
            <a:ext cx="2476000" cy="338554"/>
          </a:xfrm>
          <a:prstGeom prst="rect">
            <a:avLst/>
          </a:prstGeom>
          <a:noFill/>
        </p:spPr>
        <p:txBody>
          <a:bodyPr wrap="square" rtlCol="0">
            <a:spAutoFit/>
          </a:bodyPr>
          <a:lstStyle/>
          <a:p>
            <a:r>
              <a:rPr lang="en-US" sz="800" dirty="0">
                <a:latin typeface="Calibri" panose="020F0502020204030204" pitchFamily="34" charset="0"/>
              </a:rPr>
              <a:t>https://www.measur.ca/product/4640-b-surface-thin-layer-density-gauge/</a:t>
            </a:r>
          </a:p>
        </p:txBody>
      </p:sp>
      <p:sp>
        <p:nvSpPr>
          <p:cNvPr id="3" name="Text Box 6">
            <a:extLst>
              <a:ext uri="{FF2B5EF4-FFF2-40B4-BE49-F238E27FC236}">
                <a16:creationId xmlns:a16="http://schemas.microsoft.com/office/drawing/2014/main" id="{0727C3E4-9759-FB3D-716D-8771C083FFD6}"/>
              </a:ext>
            </a:extLst>
          </p:cNvPr>
          <p:cNvSpPr txBox="1">
            <a:spLocks noChangeArrowheads="1"/>
          </p:cNvSpPr>
          <p:nvPr/>
        </p:nvSpPr>
        <p:spPr bwMode="auto">
          <a:xfrm>
            <a:off x="4457700" y="-44787"/>
            <a:ext cx="4705350" cy="430887"/>
          </a:xfrm>
          <a:prstGeom prst="rect">
            <a:avLst/>
          </a:prstGeom>
          <a:noFill/>
          <a:ln w="9525">
            <a:noFill/>
            <a:miter lim="800000"/>
            <a:headEnd/>
            <a:tailEnd/>
          </a:ln>
        </p:spPr>
        <p:txBody>
          <a:bodyPr wrap="square" anchor="ctr">
            <a:spAutoFit/>
          </a:bodyPr>
          <a:lstStyle/>
          <a:p>
            <a:pPr>
              <a:tabLst>
                <a:tab pos="4860925" algn="l"/>
              </a:tabLst>
            </a:pPr>
            <a:r>
              <a:rPr lang="en-US" sz="2200" dirty="0">
                <a:latin typeface="Calibri" panose="020F0502020204030204" pitchFamily="34" charset="0"/>
              </a:rPr>
              <a:t>Placement</a:t>
            </a:r>
          </a:p>
        </p:txBody>
      </p:sp>
    </p:spTree>
    <p:extLst>
      <p:ext uri="{BB962C8B-B14F-4D97-AF65-F5344CB8AC3E}">
        <p14:creationId xmlns:p14="http://schemas.microsoft.com/office/powerpoint/2010/main" val="42189550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33A562-F953-4E99-A49C-4DFB89208C8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1" name="Rectangle 10"/>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44036"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2" name="TextBox 1">
            <a:extLst>
              <a:ext uri="{FF2B5EF4-FFF2-40B4-BE49-F238E27FC236}">
                <a16:creationId xmlns:a16="http://schemas.microsoft.com/office/drawing/2014/main" id="{60F8B0BC-2404-4D46-A47D-F4434E5401F8}"/>
              </a:ext>
            </a:extLst>
          </p:cNvPr>
          <p:cNvSpPr txBox="1"/>
          <p:nvPr/>
        </p:nvSpPr>
        <p:spPr>
          <a:xfrm>
            <a:off x="0" y="365463"/>
            <a:ext cx="9144000" cy="1384995"/>
          </a:xfrm>
          <a:prstGeom prst="rect">
            <a:avLst/>
          </a:prstGeom>
          <a:solidFill>
            <a:schemeClr val="accent3"/>
          </a:solidFill>
        </p:spPr>
        <p:txBody>
          <a:bodyPr wrap="square" rtlCol="0">
            <a:spAutoFit/>
          </a:bodyPr>
          <a:lstStyle/>
          <a:p>
            <a:pPr algn="l"/>
            <a:r>
              <a:rPr lang="en-US" sz="2400" dirty="0">
                <a:latin typeface="Calibri" panose="020F0502020204030204" pitchFamily="34" charset="0"/>
                <a:cs typeface="Calibri" panose="020F0502020204030204" pitchFamily="34" charset="0"/>
              </a:rPr>
              <a:t>Water pouring from truck beds…</a:t>
            </a:r>
          </a:p>
          <a:p>
            <a:pPr algn="l"/>
            <a:endParaRPr lang="en-US" sz="1050" dirty="0">
              <a:latin typeface="Calibri" panose="020F0502020204030204" pitchFamily="34" charset="0"/>
              <a:cs typeface="Calibri" panose="020F0502020204030204" pitchFamily="34" charset="0"/>
            </a:endParaRPr>
          </a:p>
          <a:p>
            <a:pPr algn="l"/>
            <a:r>
              <a:rPr lang="en-US" sz="2400" dirty="0">
                <a:latin typeface="Calibri" panose="020F0502020204030204" pitchFamily="34" charset="0"/>
                <a:cs typeface="Calibri" panose="020F0502020204030204" pitchFamily="34" charset="0"/>
              </a:rPr>
              <a:t>In its wettest state, DSA should look like very low-slump concrete, better if it’s a bit drier than that</a:t>
            </a:r>
            <a:r>
              <a:rPr lang="en-US" sz="1800" b="0" dirty="0">
                <a:solidFill>
                  <a:schemeClr val="tx1">
                    <a:lumMod val="95000"/>
                    <a:lumOff val="5000"/>
                  </a:schemeClr>
                </a:solidFill>
                <a:latin typeface="Calibri" panose="020F0502020204030204" pitchFamily="34" charset="0"/>
                <a:cs typeface="Calibri" panose="020F0502020204030204" pitchFamily="34" charset="0"/>
              </a:rPr>
              <a:t>	</a:t>
            </a:r>
            <a:r>
              <a:rPr lang="en-US" sz="2000" b="0" dirty="0">
                <a:solidFill>
                  <a:schemeClr val="tx1">
                    <a:lumMod val="95000"/>
                    <a:lumOff val="5000"/>
                  </a:schemeClr>
                </a:solidFill>
                <a:latin typeface="Calibri" panose="020F0502020204030204" pitchFamily="34" charset="0"/>
                <a:cs typeface="Calibri" panose="020F0502020204030204" pitchFamily="34" charset="0"/>
              </a:rPr>
              <a:t>		</a:t>
            </a:r>
          </a:p>
        </p:txBody>
      </p:sp>
      <p:sp>
        <p:nvSpPr>
          <p:cNvPr id="8" name="TextBox 7">
            <a:extLst>
              <a:ext uri="{FF2B5EF4-FFF2-40B4-BE49-F238E27FC236}">
                <a16:creationId xmlns:a16="http://schemas.microsoft.com/office/drawing/2014/main" id="{DBD494CD-6F00-4AA6-8779-0AA1D5EE3F5F}"/>
              </a:ext>
            </a:extLst>
          </p:cNvPr>
          <p:cNvSpPr txBox="1"/>
          <p:nvPr/>
        </p:nvSpPr>
        <p:spPr>
          <a:xfrm>
            <a:off x="1380067" y="2182969"/>
            <a:ext cx="4690532" cy="646331"/>
          </a:xfrm>
          <a:prstGeom prst="rect">
            <a:avLst/>
          </a:prstGeom>
          <a:noFill/>
        </p:spPr>
        <p:txBody>
          <a:bodyPr wrap="square">
            <a:spAutoFit/>
          </a:bodyPr>
          <a:lstStyle/>
          <a:p>
            <a:pPr algn="l"/>
            <a:r>
              <a:rPr lang="en-US" sz="3600" dirty="0">
                <a:latin typeface="Calibri" panose="020F0502020204030204" pitchFamily="34" charset="0"/>
                <a:cs typeface="Calibri" panose="020F0502020204030204" pitchFamily="34" charset="0"/>
              </a:rPr>
              <a:t>Too wet</a:t>
            </a:r>
          </a:p>
        </p:txBody>
      </p:sp>
      <p:sp>
        <p:nvSpPr>
          <p:cNvPr id="4" name="Text Box 6">
            <a:extLst>
              <a:ext uri="{FF2B5EF4-FFF2-40B4-BE49-F238E27FC236}">
                <a16:creationId xmlns:a16="http://schemas.microsoft.com/office/drawing/2014/main" id="{23E41167-6922-D4F2-66C5-7932EEF3AFBB}"/>
              </a:ext>
            </a:extLst>
          </p:cNvPr>
          <p:cNvSpPr txBox="1">
            <a:spLocks noChangeArrowheads="1"/>
          </p:cNvSpPr>
          <p:nvPr/>
        </p:nvSpPr>
        <p:spPr bwMode="auto">
          <a:xfrm>
            <a:off x="4457700" y="-44787"/>
            <a:ext cx="4705350" cy="430887"/>
          </a:xfrm>
          <a:prstGeom prst="rect">
            <a:avLst/>
          </a:prstGeom>
          <a:noFill/>
          <a:ln w="9525">
            <a:noFill/>
            <a:miter lim="800000"/>
            <a:headEnd/>
            <a:tailEnd/>
          </a:ln>
        </p:spPr>
        <p:txBody>
          <a:bodyPr wrap="square" anchor="ctr">
            <a:spAutoFit/>
          </a:bodyPr>
          <a:lstStyle/>
          <a:p>
            <a:pPr>
              <a:tabLst>
                <a:tab pos="4860925" algn="l"/>
              </a:tabLst>
            </a:pPr>
            <a:r>
              <a:rPr lang="en-US" sz="2200" dirty="0">
                <a:latin typeface="Calibri" panose="020F0502020204030204" pitchFamily="34" charset="0"/>
              </a:rPr>
              <a:t>Placement</a:t>
            </a:r>
          </a:p>
        </p:txBody>
      </p:sp>
    </p:spTree>
    <p:extLst>
      <p:ext uri="{BB962C8B-B14F-4D97-AF65-F5344CB8AC3E}">
        <p14:creationId xmlns:p14="http://schemas.microsoft.com/office/powerpoint/2010/main" val="3480132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9" descr="Crowfield_tailgating008">
            <a:extLst>
              <a:ext uri="{FF2B5EF4-FFF2-40B4-BE49-F238E27FC236}">
                <a16:creationId xmlns:a16="http://schemas.microsoft.com/office/drawing/2014/main" id="{C68824BE-34D9-4622-BD8B-E552E5BCDFE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363538"/>
            <a:ext cx="9144000" cy="6508750"/>
          </a:xfrm>
          <a:prstGeom prst="rect">
            <a:avLst/>
          </a:prstGeom>
          <a:noFill/>
          <a:ln w="9525">
            <a:noFill/>
            <a:miter lim="800000"/>
            <a:headEnd/>
            <a:tailEnd/>
          </a:ln>
        </p:spPr>
      </p:pic>
      <p:sp>
        <p:nvSpPr>
          <p:cNvPr id="11" name="Rectangle 10"/>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44036"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8" name="Line 10">
            <a:extLst>
              <a:ext uri="{FF2B5EF4-FFF2-40B4-BE49-F238E27FC236}">
                <a16:creationId xmlns:a16="http://schemas.microsoft.com/office/drawing/2014/main" id="{0378310B-09EF-45E6-A3AD-61851D859F68}"/>
              </a:ext>
            </a:extLst>
          </p:cNvPr>
          <p:cNvSpPr>
            <a:spLocks noChangeShapeType="1"/>
          </p:cNvSpPr>
          <p:nvPr/>
        </p:nvSpPr>
        <p:spPr bwMode="auto">
          <a:xfrm>
            <a:off x="3987800" y="1933198"/>
            <a:ext cx="330200" cy="707024"/>
          </a:xfrm>
          <a:prstGeom prst="line">
            <a:avLst/>
          </a:prstGeom>
          <a:noFill/>
          <a:ln w="76200">
            <a:solidFill>
              <a:schemeClr val="bg1"/>
            </a:solidFill>
            <a:round/>
            <a:headEnd/>
            <a:tailEnd type="triangle" w="med" len="med"/>
          </a:ln>
        </p:spPr>
        <p:txBody>
          <a:bodyPr/>
          <a:lstStyle/>
          <a:p>
            <a:endParaRPr lang="en-US" dirty="0">
              <a:latin typeface="Calibri" panose="020F0502020204030204" pitchFamily="34" charset="0"/>
            </a:endParaRPr>
          </a:p>
        </p:txBody>
      </p:sp>
      <p:sp>
        <p:nvSpPr>
          <p:cNvPr id="9" name="TextBox 8">
            <a:extLst>
              <a:ext uri="{FF2B5EF4-FFF2-40B4-BE49-F238E27FC236}">
                <a16:creationId xmlns:a16="http://schemas.microsoft.com/office/drawing/2014/main" id="{C1683776-8BCE-443A-A337-D5005615E6E9}"/>
              </a:ext>
            </a:extLst>
          </p:cNvPr>
          <p:cNvSpPr txBox="1"/>
          <p:nvPr/>
        </p:nvSpPr>
        <p:spPr>
          <a:xfrm>
            <a:off x="0" y="365463"/>
            <a:ext cx="4749800" cy="1446550"/>
          </a:xfrm>
          <a:prstGeom prst="rect">
            <a:avLst/>
          </a:prstGeom>
          <a:solidFill>
            <a:schemeClr val="accent3"/>
          </a:solidFill>
        </p:spPr>
        <p:txBody>
          <a:bodyPr wrap="square" rtlCol="0">
            <a:spAutoFit/>
          </a:bodyPr>
          <a:lstStyle/>
          <a:p>
            <a:pPr algn="l"/>
            <a:r>
              <a:rPr lang="en-US" sz="4000" dirty="0">
                <a:latin typeface="Calibri" panose="020F0502020204030204" pitchFamily="34" charset="0"/>
                <a:cs typeface="Calibri" panose="020F0502020204030204" pitchFamily="34" charset="0"/>
              </a:rPr>
              <a:t>Too dry</a:t>
            </a:r>
          </a:p>
          <a:p>
            <a:pPr algn="l"/>
            <a:r>
              <a:rPr lang="en-US" sz="2400" dirty="0">
                <a:latin typeface="Calibri" panose="020F0502020204030204" pitchFamily="34" charset="0"/>
                <a:cs typeface="Calibri" panose="020F0502020204030204" pitchFamily="34" charset="0"/>
              </a:rPr>
              <a:t>Will not compact</a:t>
            </a:r>
          </a:p>
          <a:p>
            <a:pPr algn="l"/>
            <a:r>
              <a:rPr lang="en-US" sz="2400" dirty="0">
                <a:latin typeface="Calibri" panose="020F0502020204030204" pitchFamily="34" charset="0"/>
                <a:cs typeface="Calibri" panose="020F0502020204030204" pitchFamily="34" charset="0"/>
              </a:rPr>
              <a:t>Will come apart quickly</a:t>
            </a:r>
            <a:endParaRPr lang="en-US" sz="2800" b="0" dirty="0">
              <a:solidFill>
                <a:schemeClr val="tx1">
                  <a:lumMod val="95000"/>
                  <a:lumOff val="5000"/>
                </a:schemeClr>
              </a:solidFill>
              <a:latin typeface="Calibri" panose="020F0502020204030204" pitchFamily="34" charset="0"/>
              <a:cs typeface="Calibri" panose="020F0502020204030204" pitchFamily="34" charset="0"/>
            </a:endParaRPr>
          </a:p>
        </p:txBody>
      </p:sp>
      <p:sp>
        <p:nvSpPr>
          <p:cNvPr id="3" name="Text Box 6">
            <a:extLst>
              <a:ext uri="{FF2B5EF4-FFF2-40B4-BE49-F238E27FC236}">
                <a16:creationId xmlns:a16="http://schemas.microsoft.com/office/drawing/2014/main" id="{82864569-42B8-50CA-FC9D-6A89C228B5C6}"/>
              </a:ext>
            </a:extLst>
          </p:cNvPr>
          <p:cNvSpPr txBox="1">
            <a:spLocks noChangeArrowheads="1"/>
          </p:cNvSpPr>
          <p:nvPr/>
        </p:nvSpPr>
        <p:spPr bwMode="auto">
          <a:xfrm>
            <a:off x="4457700" y="-44787"/>
            <a:ext cx="4705350" cy="430887"/>
          </a:xfrm>
          <a:prstGeom prst="rect">
            <a:avLst/>
          </a:prstGeom>
          <a:noFill/>
          <a:ln w="9525">
            <a:noFill/>
            <a:miter lim="800000"/>
            <a:headEnd/>
            <a:tailEnd/>
          </a:ln>
        </p:spPr>
        <p:txBody>
          <a:bodyPr wrap="square" anchor="ctr">
            <a:spAutoFit/>
          </a:bodyPr>
          <a:lstStyle/>
          <a:p>
            <a:pPr>
              <a:tabLst>
                <a:tab pos="4860925" algn="l"/>
              </a:tabLst>
            </a:pPr>
            <a:r>
              <a:rPr lang="en-US" sz="2200" dirty="0">
                <a:latin typeface="Calibri" panose="020F0502020204030204" pitchFamily="34" charset="0"/>
              </a:rPr>
              <a:t>Placement</a:t>
            </a:r>
          </a:p>
        </p:txBody>
      </p:sp>
    </p:spTree>
    <p:extLst>
      <p:ext uri="{BB962C8B-B14F-4D97-AF65-F5344CB8AC3E}">
        <p14:creationId xmlns:p14="http://schemas.microsoft.com/office/powerpoint/2010/main" val="10224723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44036"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4" name="TextBox 3">
            <a:extLst>
              <a:ext uri="{FF2B5EF4-FFF2-40B4-BE49-F238E27FC236}">
                <a16:creationId xmlns:a16="http://schemas.microsoft.com/office/drawing/2014/main" id="{CCCCE2BC-D524-419A-8D8E-69F766040BBB}"/>
              </a:ext>
            </a:extLst>
          </p:cNvPr>
          <p:cNvSpPr txBox="1"/>
          <p:nvPr/>
        </p:nvSpPr>
        <p:spPr>
          <a:xfrm>
            <a:off x="215900" y="386100"/>
            <a:ext cx="7810500" cy="769441"/>
          </a:xfrm>
          <a:prstGeom prst="rect">
            <a:avLst/>
          </a:prstGeom>
          <a:noFill/>
        </p:spPr>
        <p:txBody>
          <a:bodyPr wrap="square" rtlCol="0">
            <a:spAutoFit/>
          </a:bodyPr>
          <a:lstStyle/>
          <a:p>
            <a:pPr algn="l"/>
            <a:r>
              <a:rPr lang="en-US" sz="4400" u="sng" dirty="0">
                <a:latin typeface="Calibri" panose="020F0502020204030204" pitchFamily="34" charset="0"/>
              </a:rPr>
              <a:t>During placement</a:t>
            </a:r>
          </a:p>
        </p:txBody>
      </p:sp>
      <p:sp>
        <p:nvSpPr>
          <p:cNvPr id="2" name="TextBox 1">
            <a:extLst>
              <a:ext uri="{FF2B5EF4-FFF2-40B4-BE49-F238E27FC236}">
                <a16:creationId xmlns:a16="http://schemas.microsoft.com/office/drawing/2014/main" id="{60F8B0BC-2404-4D46-A47D-F4434E5401F8}"/>
              </a:ext>
            </a:extLst>
          </p:cNvPr>
          <p:cNvSpPr txBox="1"/>
          <p:nvPr/>
        </p:nvSpPr>
        <p:spPr>
          <a:xfrm>
            <a:off x="143476" y="1409921"/>
            <a:ext cx="9000524" cy="4862870"/>
          </a:xfrm>
          <a:prstGeom prst="rect">
            <a:avLst/>
          </a:prstGeom>
          <a:noFill/>
        </p:spPr>
        <p:txBody>
          <a:bodyPr wrap="square" rtlCol="0">
            <a:spAutoFit/>
          </a:bodyPr>
          <a:lstStyle/>
          <a:p>
            <a:pPr algn="l"/>
            <a:r>
              <a:rPr lang="en-US" sz="4000" dirty="0">
                <a:latin typeface="Calibri" panose="020F0502020204030204" pitchFamily="34" charset="0"/>
                <a:cs typeface="Calibri" panose="020F0502020204030204" pitchFamily="34" charset="0"/>
              </a:rPr>
              <a:t>Making adjustments…</a:t>
            </a:r>
          </a:p>
          <a:p>
            <a:pPr marL="285750" indent="-285750" algn="l">
              <a:buFont typeface="Arial" panose="020B0604020202020204" pitchFamily="34" charset="0"/>
              <a:buChar char="•"/>
            </a:pPr>
            <a:r>
              <a:rPr lang="en-US" sz="2800" dirty="0">
                <a:effectLst/>
                <a:latin typeface="Calibri" panose="020F0502020204030204" pitchFamily="34" charset="0"/>
                <a:ea typeface="Calibri" panose="020F0502020204030204" pitchFamily="34" charset="0"/>
                <a:cs typeface="Calibri" panose="020F0502020204030204" pitchFamily="34" charset="0"/>
              </a:rPr>
              <a:t>Contact quarry to make adjustments.</a:t>
            </a:r>
            <a:endParaRPr lang="en-US" sz="2800" dirty="0">
              <a:latin typeface="Calibri" panose="020F0502020204030204" pitchFamily="34" charset="0"/>
              <a:ea typeface="Calibri" panose="020F0502020204030204" pitchFamily="34" charset="0"/>
              <a:cs typeface="Calibri" panose="020F0502020204030204" pitchFamily="34" charset="0"/>
            </a:endParaRPr>
          </a:p>
          <a:p>
            <a:pPr marL="742950" lvl="1" indent="-285750" algn="l">
              <a:buFont typeface="Arial" panose="020B0604020202020204" pitchFamily="34" charset="0"/>
              <a:buChar char="•"/>
            </a:pPr>
            <a:r>
              <a:rPr lang="en-US" sz="2400" b="0" dirty="0">
                <a:effectLst/>
                <a:latin typeface="Calibri" panose="020F0502020204030204" pitchFamily="34" charset="0"/>
                <a:ea typeface="Calibri" panose="020F0502020204030204" pitchFamily="34" charset="0"/>
                <a:cs typeface="Calibri" panose="020F0502020204030204" pitchFamily="34" charset="0"/>
              </a:rPr>
              <a:t>Use dump truck radios in remote areas</a:t>
            </a:r>
          </a:p>
          <a:p>
            <a:pPr marL="742950" lvl="1" indent="-285750" algn="l">
              <a:buFont typeface="Arial" panose="020B0604020202020204" pitchFamily="34" charset="0"/>
              <a:buChar char="•"/>
            </a:pPr>
            <a:r>
              <a:rPr lang="en-US" sz="2400" b="0" dirty="0">
                <a:effectLst/>
                <a:latin typeface="Calibri" panose="020F0502020204030204" pitchFamily="34" charset="0"/>
                <a:ea typeface="Calibri" panose="020F0502020204030204" pitchFamily="34" charset="0"/>
                <a:cs typeface="Calibri" panose="020F0502020204030204" pitchFamily="34" charset="0"/>
              </a:rPr>
              <a:t>Note time of change request and compare to load time on tickets</a:t>
            </a:r>
          </a:p>
          <a:p>
            <a:pPr algn="l"/>
            <a:endParaRPr lang="en-US" sz="2000" dirty="0">
              <a:effectLst/>
              <a:latin typeface="Calibri" panose="020F0502020204030204" pitchFamily="34" charset="0"/>
              <a:ea typeface="Calibri" panose="020F0502020204030204" pitchFamily="34" charset="0"/>
              <a:cs typeface="Calibri" panose="020F0502020204030204" pitchFamily="34" charset="0"/>
            </a:endParaRPr>
          </a:p>
          <a:p>
            <a:pPr algn="l"/>
            <a:r>
              <a:rPr lang="en-US" sz="5400" i="1" u="sng" dirty="0">
                <a:solidFill>
                  <a:srgbClr val="FF0000"/>
                </a:solidFill>
                <a:latin typeface="Calibri" panose="020F0502020204030204" pitchFamily="34" charset="0"/>
                <a:ea typeface="Calibri" panose="020F0502020204030204" pitchFamily="34" charset="0"/>
                <a:cs typeface="Calibri" panose="020F0502020204030204" pitchFamily="34" charset="0"/>
              </a:rPr>
              <a:t>Send trucks back if necessary!</a:t>
            </a:r>
          </a:p>
          <a:p>
            <a:pPr marL="742950" lvl="1" indent="-285750" algn="l">
              <a:buFont typeface="Arial" panose="020B0604020202020204" pitchFamily="34" charset="0"/>
              <a:buChar char="•"/>
            </a:pPr>
            <a:r>
              <a:rPr lang="en-US" sz="2400" b="0" dirty="0">
                <a:effectLst/>
                <a:latin typeface="Calibri" panose="020F0502020204030204" pitchFamily="34" charset="0"/>
                <a:ea typeface="Calibri" panose="020F0502020204030204" pitchFamily="34" charset="0"/>
                <a:cs typeface="Calibri" panose="020F0502020204030204" pitchFamily="34" charset="0"/>
              </a:rPr>
              <a:t>Once DSA is placed on the road surface, its more difficult to fix</a:t>
            </a:r>
          </a:p>
          <a:p>
            <a:pPr marL="285750" indent="-285750" algn="l">
              <a:buFont typeface="Arial" panose="020B0604020202020204" pitchFamily="34" charset="0"/>
              <a:buChar char="•"/>
            </a:pPr>
            <a:endParaRPr lang="en-US" sz="2000" dirty="0">
              <a:effectLst/>
              <a:latin typeface="Calibri" panose="020F0502020204030204" pitchFamily="34" charset="0"/>
              <a:ea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Visit quarry if necessary</a:t>
            </a:r>
          </a:p>
          <a:p>
            <a:pPr marL="742950" lvl="1" indent="-285750" algn="l">
              <a:buFont typeface="Arial" panose="020B0604020202020204" pitchFamily="34" charset="0"/>
              <a:buChar char="•"/>
            </a:pPr>
            <a:r>
              <a:rPr lang="en-US" sz="2400" b="0" dirty="0">
                <a:solidFill>
                  <a:schemeClr val="tx1">
                    <a:lumMod val="95000"/>
                    <a:lumOff val="5000"/>
                  </a:schemeClr>
                </a:solidFill>
                <a:latin typeface="Calibri" panose="020F0502020204030204" pitchFamily="34" charset="0"/>
                <a:cs typeface="Calibri" panose="020F0502020204030204" pitchFamily="34" charset="0"/>
              </a:rPr>
              <a:t>Unforeseen problems like personnel/equipment/moisture issues			</a:t>
            </a:r>
          </a:p>
        </p:txBody>
      </p:sp>
      <p:sp>
        <p:nvSpPr>
          <p:cNvPr id="3" name="Text Box 6">
            <a:extLst>
              <a:ext uri="{FF2B5EF4-FFF2-40B4-BE49-F238E27FC236}">
                <a16:creationId xmlns:a16="http://schemas.microsoft.com/office/drawing/2014/main" id="{05C7B8D8-A50D-B454-3DF6-4AB2979A8BCE}"/>
              </a:ext>
            </a:extLst>
          </p:cNvPr>
          <p:cNvSpPr txBox="1">
            <a:spLocks noChangeArrowheads="1"/>
          </p:cNvSpPr>
          <p:nvPr/>
        </p:nvSpPr>
        <p:spPr bwMode="auto">
          <a:xfrm>
            <a:off x="4457700" y="-44787"/>
            <a:ext cx="4705350" cy="430887"/>
          </a:xfrm>
          <a:prstGeom prst="rect">
            <a:avLst/>
          </a:prstGeom>
          <a:noFill/>
          <a:ln w="9525">
            <a:noFill/>
            <a:miter lim="800000"/>
            <a:headEnd/>
            <a:tailEnd/>
          </a:ln>
        </p:spPr>
        <p:txBody>
          <a:bodyPr wrap="square" anchor="ctr">
            <a:spAutoFit/>
          </a:bodyPr>
          <a:lstStyle/>
          <a:p>
            <a:pPr>
              <a:tabLst>
                <a:tab pos="4860925" algn="l"/>
              </a:tabLst>
            </a:pPr>
            <a:r>
              <a:rPr lang="en-US" sz="2200" dirty="0">
                <a:latin typeface="Calibri" panose="020F0502020204030204" pitchFamily="34" charset="0"/>
              </a:rPr>
              <a:t>Placement</a:t>
            </a:r>
          </a:p>
        </p:txBody>
      </p:sp>
    </p:spTree>
    <p:extLst>
      <p:ext uri="{BB962C8B-B14F-4D97-AF65-F5344CB8AC3E}">
        <p14:creationId xmlns:p14="http://schemas.microsoft.com/office/powerpoint/2010/main" val="38565189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C6B344-A530-3968-3367-A1CED396F41A}"/>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59A33E77-2133-F5B2-65EB-B930AAEC4D53}"/>
              </a:ext>
            </a:extLst>
          </p:cNvPr>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44036" name="Text Box 6">
            <a:extLst>
              <a:ext uri="{FF2B5EF4-FFF2-40B4-BE49-F238E27FC236}">
                <a16:creationId xmlns:a16="http://schemas.microsoft.com/office/drawing/2014/main" id="{6DA22F24-BA7F-DC88-C129-89334A37C3CD}"/>
              </a:ext>
            </a:extLst>
          </p:cNvPr>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4" name="TextBox 3">
            <a:extLst>
              <a:ext uri="{FF2B5EF4-FFF2-40B4-BE49-F238E27FC236}">
                <a16:creationId xmlns:a16="http://schemas.microsoft.com/office/drawing/2014/main" id="{805FC9BE-9F84-A6CB-9144-075004CA2B89}"/>
              </a:ext>
            </a:extLst>
          </p:cNvPr>
          <p:cNvSpPr txBox="1"/>
          <p:nvPr/>
        </p:nvSpPr>
        <p:spPr>
          <a:xfrm>
            <a:off x="215900" y="236807"/>
            <a:ext cx="7810500" cy="769441"/>
          </a:xfrm>
          <a:prstGeom prst="rect">
            <a:avLst/>
          </a:prstGeom>
          <a:noFill/>
        </p:spPr>
        <p:txBody>
          <a:bodyPr wrap="square" rtlCol="0">
            <a:spAutoFit/>
          </a:bodyPr>
          <a:lstStyle/>
          <a:p>
            <a:pPr algn="l"/>
            <a:r>
              <a:rPr lang="en-US" sz="4400" u="sng" dirty="0">
                <a:latin typeface="Calibri" panose="020F0502020204030204" pitchFamily="34" charset="0"/>
              </a:rPr>
              <a:t>DSA Key Points</a:t>
            </a:r>
          </a:p>
        </p:txBody>
      </p:sp>
      <p:sp>
        <p:nvSpPr>
          <p:cNvPr id="2" name="TextBox 1">
            <a:extLst>
              <a:ext uri="{FF2B5EF4-FFF2-40B4-BE49-F238E27FC236}">
                <a16:creationId xmlns:a16="http://schemas.microsoft.com/office/drawing/2014/main" id="{1F7D49A9-A2E2-B6B4-75DF-3FEB28041523}"/>
              </a:ext>
            </a:extLst>
          </p:cNvPr>
          <p:cNvSpPr txBox="1"/>
          <p:nvPr/>
        </p:nvSpPr>
        <p:spPr>
          <a:xfrm>
            <a:off x="143476" y="831423"/>
            <a:ext cx="9000524" cy="5878532"/>
          </a:xfrm>
          <a:prstGeom prst="rect">
            <a:avLst/>
          </a:prstGeom>
          <a:noFill/>
        </p:spPr>
        <p:txBody>
          <a:bodyPr wrap="square" rtlCol="0">
            <a:spAutoFit/>
          </a:bodyPr>
          <a:lstStyle/>
          <a:p>
            <a:pPr algn="l"/>
            <a:r>
              <a:rPr lang="en-US" sz="2400" dirty="0">
                <a:latin typeface="Calibri" panose="020F0502020204030204" pitchFamily="34" charset="0"/>
                <a:cs typeface="Calibri" panose="020F0502020204030204" pitchFamily="34" charset="0"/>
              </a:rPr>
              <a:t>DSA is not a stand alone project.</a:t>
            </a:r>
          </a:p>
          <a:p>
            <a:pPr marL="800100" lvl="1" indent="-342900" algn="l">
              <a:buFont typeface="Arial" panose="020B0604020202020204" pitchFamily="34" charset="0"/>
              <a:buChar char="•"/>
            </a:pPr>
            <a:r>
              <a:rPr lang="en-US" sz="2400" dirty="0">
                <a:latin typeface="Calibri" panose="020F0502020204030204" pitchFamily="34" charset="0"/>
                <a:cs typeface="Calibri" panose="020F0502020204030204" pitchFamily="34" charset="0"/>
              </a:rPr>
              <a:t>Base and drainage must be addressed first.</a:t>
            </a:r>
          </a:p>
          <a:p>
            <a:pPr lvl="1" algn="l"/>
            <a:endParaRPr lang="en-US" sz="1600" dirty="0">
              <a:latin typeface="Calibri" panose="020F0502020204030204" pitchFamily="34" charset="0"/>
              <a:cs typeface="Calibri" panose="020F0502020204030204" pitchFamily="34" charset="0"/>
            </a:endParaRPr>
          </a:p>
          <a:p>
            <a:pPr algn="l"/>
            <a:r>
              <a:rPr lang="en-US" sz="2400" dirty="0">
                <a:effectLst/>
                <a:latin typeface="Calibri" panose="020F0502020204030204" pitchFamily="34" charset="0"/>
                <a:ea typeface="Calibri" panose="020F0502020204030204" pitchFamily="34" charset="0"/>
                <a:cs typeface="Calibri" panose="020F0502020204030204" pitchFamily="34" charset="0"/>
              </a:rPr>
              <a:t>Contact the Cente</a:t>
            </a:r>
            <a:r>
              <a:rPr lang="en-US" sz="2400" dirty="0">
                <a:latin typeface="Calibri" panose="020F0502020204030204" pitchFamily="34" charset="0"/>
                <a:ea typeface="Calibri" panose="020F0502020204030204" pitchFamily="34" charset="0"/>
                <a:cs typeface="Calibri" panose="020F0502020204030204" pitchFamily="34" charset="0"/>
              </a:rPr>
              <a:t>r to schedule testing as soon as possible.</a:t>
            </a:r>
          </a:p>
          <a:p>
            <a:pPr marL="800100" lvl="1" indent="-342900" algn="l">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Submit DSA Notification Form</a:t>
            </a:r>
          </a:p>
          <a:p>
            <a:pPr lvl="1" algn="l"/>
            <a:endParaRPr lang="en-US" sz="1600" dirty="0">
              <a:latin typeface="Calibri" panose="020F0502020204030204" pitchFamily="34" charset="0"/>
              <a:ea typeface="Calibri" panose="020F0502020204030204" pitchFamily="34" charset="0"/>
              <a:cs typeface="Calibri" panose="020F0502020204030204" pitchFamily="34" charset="0"/>
            </a:endParaRPr>
          </a:p>
          <a:p>
            <a:pPr algn="l"/>
            <a:r>
              <a:rPr lang="en-US" sz="2400" dirty="0">
                <a:latin typeface="Calibri" panose="020F0502020204030204" pitchFamily="34" charset="0"/>
                <a:ea typeface="Calibri" panose="020F0502020204030204" pitchFamily="34" charset="0"/>
                <a:cs typeface="Calibri" panose="020F0502020204030204" pitchFamily="34" charset="0"/>
              </a:rPr>
              <a:t>Pre-Construction Meeting to review DSA placement requirements.</a:t>
            </a:r>
          </a:p>
          <a:p>
            <a:pPr marL="800100" lvl="1" indent="-342900" algn="l">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Get everyone on the same page and answer any questions.</a:t>
            </a:r>
          </a:p>
          <a:p>
            <a:pPr lvl="1" algn="l"/>
            <a:endParaRPr lang="en-US" sz="1600" dirty="0">
              <a:latin typeface="Calibri" panose="020F0502020204030204" pitchFamily="34" charset="0"/>
              <a:ea typeface="Calibri" panose="020F0502020204030204" pitchFamily="34" charset="0"/>
              <a:cs typeface="Calibri" panose="020F0502020204030204" pitchFamily="34" charset="0"/>
            </a:endParaRPr>
          </a:p>
          <a:p>
            <a:pPr algn="l"/>
            <a:r>
              <a:rPr lang="en-US" sz="2400" dirty="0">
                <a:latin typeface="Calibri" panose="020F0502020204030204" pitchFamily="34" charset="0"/>
                <a:ea typeface="Calibri" panose="020F0502020204030204" pitchFamily="34" charset="0"/>
                <a:cs typeface="Calibri" panose="020F0502020204030204" pitchFamily="34" charset="0"/>
              </a:rPr>
              <a:t>BE ON-SITE DURING PLACEMENTS! </a:t>
            </a:r>
          </a:p>
          <a:p>
            <a:pPr marL="800100" lvl="1" indent="-342900" algn="l">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You get what you INSPECT not what you EXPECT.</a:t>
            </a:r>
          </a:p>
          <a:p>
            <a:pPr marL="800100" lvl="1" indent="-342900" algn="l">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Send trucks back if necessary!</a:t>
            </a:r>
          </a:p>
          <a:p>
            <a:pPr marL="800100" lvl="1" indent="-342900" algn="l">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Calibri" panose="020F0502020204030204" pitchFamily="34" charset="0"/>
              </a:rPr>
              <a:t>Once DSA is placed on the road surface, its more difficult to fix</a:t>
            </a:r>
          </a:p>
          <a:p>
            <a:pPr marL="800100" lvl="1" indent="-342900" algn="l">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Calibri" panose="020F0502020204030204" pitchFamily="34" charset="0"/>
              </a:rPr>
              <a:t>Specification is clear on material delivery and moisture.</a:t>
            </a:r>
          </a:p>
          <a:p>
            <a:pPr lvl="1" algn="l"/>
            <a:endParaRPr lang="en-US" sz="1600" dirty="0">
              <a:effectLst/>
              <a:latin typeface="Calibri" panose="020F0502020204030204" pitchFamily="34" charset="0"/>
              <a:ea typeface="Calibri" panose="020F0502020204030204" pitchFamily="34" charset="0"/>
              <a:cs typeface="Calibri" panose="020F0502020204030204" pitchFamily="34" charset="0"/>
            </a:endParaRPr>
          </a:p>
          <a:p>
            <a:pPr algn="l"/>
            <a:r>
              <a:rPr lang="en-US" sz="2400" dirty="0">
                <a:effectLst/>
                <a:latin typeface="Calibri" panose="020F0502020204030204" pitchFamily="34" charset="0"/>
                <a:ea typeface="Calibri" panose="020F0502020204030204" pitchFamily="34" charset="0"/>
                <a:cs typeface="Calibri" panose="020F0502020204030204" pitchFamily="34" charset="0"/>
              </a:rPr>
              <a:t>Close the </a:t>
            </a:r>
            <a:r>
              <a:rPr lang="en-US" sz="2400" dirty="0">
                <a:latin typeface="Calibri" panose="020F0502020204030204" pitchFamily="34" charset="0"/>
                <a:ea typeface="Calibri" panose="020F0502020204030204" pitchFamily="34" charset="0"/>
                <a:cs typeface="Calibri" panose="020F0502020204030204" pitchFamily="34" charset="0"/>
              </a:rPr>
              <a:t>road or limit traffic. </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p>
            <a:pPr algn="l"/>
            <a:r>
              <a:rPr lang="en-US" sz="2400" b="0" dirty="0">
                <a:solidFill>
                  <a:schemeClr val="tx1">
                    <a:lumMod val="95000"/>
                    <a:lumOff val="5000"/>
                  </a:schemeClr>
                </a:solidFill>
                <a:latin typeface="Calibri" panose="020F0502020204030204" pitchFamily="34" charset="0"/>
                <a:cs typeface="Calibri" panose="020F0502020204030204" pitchFamily="34" charset="0"/>
              </a:rPr>
              <a:t>			</a:t>
            </a:r>
          </a:p>
        </p:txBody>
      </p:sp>
      <p:sp>
        <p:nvSpPr>
          <p:cNvPr id="3" name="Text Box 6">
            <a:extLst>
              <a:ext uri="{FF2B5EF4-FFF2-40B4-BE49-F238E27FC236}">
                <a16:creationId xmlns:a16="http://schemas.microsoft.com/office/drawing/2014/main" id="{4EB479DF-30DA-AD2D-AB77-2CD0B83590B6}"/>
              </a:ext>
            </a:extLst>
          </p:cNvPr>
          <p:cNvSpPr txBox="1">
            <a:spLocks noChangeArrowheads="1"/>
          </p:cNvSpPr>
          <p:nvPr/>
        </p:nvSpPr>
        <p:spPr bwMode="auto">
          <a:xfrm>
            <a:off x="4457700" y="-44787"/>
            <a:ext cx="4705350" cy="430887"/>
          </a:xfrm>
          <a:prstGeom prst="rect">
            <a:avLst/>
          </a:prstGeom>
          <a:noFill/>
          <a:ln w="9525">
            <a:noFill/>
            <a:miter lim="800000"/>
            <a:headEnd/>
            <a:tailEnd/>
          </a:ln>
        </p:spPr>
        <p:txBody>
          <a:bodyPr wrap="square" anchor="ctr">
            <a:spAutoFit/>
          </a:bodyPr>
          <a:lstStyle/>
          <a:p>
            <a:pPr>
              <a:tabLst>
                <a:tab pos="4860925" algn="l"/>
              </a:tabLst>
            </a:pPr>
            <a:r>
              <a:rPr lang="en-US" sz="2200" dirty="0">
                <a:latin typeface="Calibri" panose="020F0502020204030204" pitchFamily="34" charset="0"/>
              </a:rPr>
              <a:t>Key Points</a:t>
            </a:r>
          </a:p>
        </p:txBody>
      </p:sp>
    </p:spTree>
    <p:extLst>
      <p:ext uri="{BB962C8B-B14F-4D97-AF65-F5344CB8AC3E}">
        <p14:creationId xmlns:p14="http://schemas.microsoft.com/office/powerpoint/2010/main" val="3034721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9"/>
          <p:cNvSpPr txBox="1">
            <a:spLocks noChangeArrowheads="1"/>
          </p:cNvSpPr>
          <p:nvPr/>
        </p:nvSpPr>
        <p:spPr bwMode="auto">
          <a:xfrm>
            <a:off x="190500" y="547566"/>
            <a:ext cx="8691563" cy="5047536"/>
          </a:xfrm>
          <a:prstGeom prst="rect">
            <a:avLst/>
          </a:prstGeom>
          <a:noFill/>
          <a:ln w="9525">
            <a:noFill/>
            <a:miter lim="800000"/>
            <a:headEnd/>
            <a:tailEnd/>
          </a:ln>
        </p:spPr>
        <p:txBody>
          <a:bodyPr>
            <a:spAutoFit/>
          </a:bodyPr>
          <a:lstStyle/>
          <a:p>
            <a:pPr algn="l"/>
            <a:r>
              <a:rPr lang="en-US" u="sng" dirty="0">
                <a:latin typeface="Calibri" panose="020F0502020204030204" pitchFamily="34" charset="0"/>
              </a:rPr>
              <a:t>Reminder: 2023 DSA Changes:</a:t>
            </a:r>
          </a:p>
          <a:p>
            <a:pPr algn="l"/>
            <a:endParaRPr lang="en-US" sz="2400" b="0" dirty="0">
              <a:latin typeface="Calibri" panose="020F0502020204030204" pitchFamily="34" charset="0"/>
            </a:endParaRPr>
          </a:p>
          <a:p>
            <a:pPr algn="l">
              <a:spcBef>
                <a:spcPts val="600"/>
              </a:spcBef>
            </a:pPr>
            <a:r>
              <a:rPr lang="en-US" sz="3200" u="sng" dirty="0">
                <a:latin typeface="Calibri" panose="020F0502020204030204" pitchFamily="34" charset="0"/>
              </a:rPr>
              <a:t>Material</a:t>
            </a:r>
          </a:p>
          <a:p>
            <a:pPr marL="457200" indent="-457200" algn="l">
              <a:spcBef>
                <a:spcPts val="600"/>
              </a:spcBef>
              <a:buFont typeface="Arial" panose="020B0604020202020204" pitchFamily="34" charset="0"/>
              <a:buChar char="•"/>
            </a:pPr>
            <a:r>
              <a:rPr lang="en-US" sz="2800" b="0" dirty="0">
                <a:latin typeface="Calibri" panose="020F0502020204030204" pitchFamily="34" charset="0"/>
              </a:rPr>
              <a:t>Slight gradation change.  #200 11%-15% (17% if PI &lt;2)</a:t>
            </a:r>
          </a:p>
          <a:p>
            <a:pPr algn="l">
              <a:spcBef>
                <a:spcPts val="600"/>
              </a:spcBef>
            </a:pPr>
            <a:endParaRPr lang="en-US" sz="3200" u="sng" dirty="0">
              <a:latin typeface="Calibri" panose="020F0502020204030204" pitchFamily="34" charset="0"/>
            </a:endParaRPr>
          </a:p>
          <a:p>
            <a:pPr algn="l">
              <a:spcBef>
                <a:spcPts val="600"/>
              </a:spcBef>
            </a:pPr>
            <a:r>
              <a:rPr lang="en-US" sz="3200" u="sng" dirty="0">
                <a:latin typeface="Calibri" panose="020F0502020204030204" pitchFamily="34" charset="0"/>
              </a:rPr>
              <a:t>Placement</a:t>
            </a:r>
          </a:p>
          <a:p>
            <a:pPr marL="457200" indent="-457200" algn="l">
              <a:spcBef>
                <a:spcPts val="600"/>
              </a:spcBef>
              <a:buFont typeface="Arial" panose="020B0604020202020204" pitchFamily="34" charset="0"/>
              <a:buChar char="•"/>
            </a:pPr>
            <a:r>
              <a:rPr lang="en-US" sz="2800" b="0" dirty="0">
                <a:latin typeface="Calibri" panose="020F0502020204030204" pitchFamily="34" charset="0"/>
              </a:rPr>
              <a:t>Placement Season April 1 through September 30 </a:t>
            </a:r>
            <a:r>
              <a:rPr lang="en-US" sz="2800" i="1" u="sng" dirty="0">
                <a:solidFill>
                  <a:srgbClr val="FF0000"/>
                </a:solidFill>
                <a:latin typeface="Calibri" panose="020F0502020204030204" pitchFamily="34" charset="0"/>
              </a:rPr>
              <a:t>unless approved by SCC – NO GUARANTEE! </a:t>
            </a:r>
          </a:p>
          <a:p>
            <a:pPr marL="457200" indent="-457200" algn="l">
              <a:spcBef>
                <a:spcPts val="600"/>
              </a:spcBef>
              <a:buFont typeface="Arial" panose="020B0604020202020204" pitchFamily="34" charset="0"/>
              <a:buChar char="•"/>
            </a:pPr>
            <a:r>
              <a:rPr lang="en-US" sz="2800" b="0" dirty="0">
                <a:latin typeface="Calibri" panose="020F0502020204030204" pitchFamily="34" charset="0"/>
              </a:rPr>
              <a:t>Paver must place DSA in single pass </a:t>
            </a:r>
            <a:r>
              <a:rPr lang="en-US" sz="2400" b="0" i="1" dirty="0">
                <a:latin typeface="Calibri" panose="020F0502020204030204" pitchFamily="34" charset="0"/>
              </a:rPr>
              <a:t>(paver still not required for jobs less than 500 tons)</a:t>
            </a:r>
            <a:endParaRPr lang="en-US" sz="2800" b="0" i="1" dirty="0">
              <a:latin typeface="Calibri" panose="020F0502020204030204" pitchFamily="34" charset="0"/>
            </a:endParaRPr>
          </a:p>
        </p:txBody>
      </p:sp>
      <p:sp>
        <p:nvSpPr>
          <p:cNvPr id="13" name="Rectangle 12"/>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41989"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2" name="Text Box 6">
            <a:extLst>
              <a:ext uri="{FF2B5EF4-FFF2-40B4-BE49-F238E27FC236}">
                <a16:creationId xmlns:a16="http://schemas.microsoft.com/office/drawing/2014/main" id="{35434CAC-AA97-8FD0-5784-0475ACA8C327}"/>
              </a:ext>
            </a:extLst>
          </p:cNvPr>
          <p:cNvSpPr txBox="1">
            <a:spLocks noChangeArrowheads="1"/>
          </p:cNvSpPr>
          <p:nvPr/>
        </p:nvSpPr>
        <p:spPr bwMode="auto">
          <a:xfrm>
            <a:off x="4552950" y="-55563"/>
            <a:ext cx="4591050" cy="430213"/>
          </a:xfrm>
          <a:prstGeom prst="rect">
            <a:avLst/>
          </a:prstGeom>
          <a:noFill/>
          <a:ln w="9525">
            <a:noFill/>
            <a:miter lim="800000"/>
            <a:headEnd/>
            <a:tailEnd/>
          </a:ln>
        </p:spPr>
        <p:txBody>
          <a:bodyPr anchor="ctr">
            <a:spAutoFit/>
          </a:bodyPr>
          <a:lstStyle/>
          <a:p>
            <a:pPr>
              <a:tabLst>
                <a:tab pos="4860925" algn="l"/>
              </a:tabLst>
            </a:pPr>
            <a:r>
              <a:rPr lang="en-US" sz="2200" dirty="0">
                <a:solidFill>
                  <a:srgbClr val="000000"/>
                </a:solidFill>
                <a:latin typeface="Calibri" panose="020F0502020204030204" pitchFamily="34" charset="0"/>
              </a:rPr>
              <a:t>Spec Changes</a:t>
            </a:r>
          </a:p>
        </p:txBody>
      </p:sp>
    </p:spTree>
    <p:extLst>
      <p:ext uri="{BB962C8B-B14F-4D97-AF65-F5344CB8AC3E}">
        <p14:creationId xmlns:p14="http://schemas.microsoft.com/office/powerpoint/2010/main" val="336329738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a:extLst>
            <a:ext uri="{FF2B5EF4-FFF2-40B4-BE49-F238E27FC236}">
              <a16:creationId xmlns:a16="http://schemas.microsoft.com/office/drawing/2014/main" id="{7BE0E500-0DAF-C987-A254-E204B52E4859}"/>
            </a:ext>
          </a:extLst>
        </p:cNvPr>
        <p:cNvGrpSpPr/>
        <p:nvPr/>
      </p:nvGrpSpPr>
      <p:grpSpPr>
        <a:xfrm>
          <a:off x="0" y="0"/>
          <a:ext cx="0" cy="0"/>
          <a:chOff x="0" y="0"/>
          <a:chExt cx="0" cy="0"/>
        </a:xfrm>
      </p:grpSpPr>
      <p:pic>
        <p:nvPicPr>
          <p:cNvPr id="2" name="Picture 1" descr="A road through a forest&#10;&#10;AI-generated content may be incorrect.">
            <a:extLst>
              <a:ext uri="{FF2B5EF4-FFF2-40B4-BE49-F238E27FC236}">
                <a16:creationId xmlns:a16="http://schemas.microsoft.com/office/drawing/2014/main" id="{DB37917E-9AF6-69CE-2712-E0621ABA1402}"/>
              </a:ext>
            </a:extLst>
          </p:cNvPr>
          <p:cNvPicPr>
            <a:picLocks noChangeAspect="1"/>
          </p:cNvPicPr>
          <p:nvPr/>
        </p:nvPicPr>
        <p:blipFill>
          <a:blip r:embed="rId2" cstate="email">
            <a:extLst>
              <a:ext uri="{28A0092B-C50C-407E-A947-70E740481C1C}">
                <a14:useLocalDpi xmlns:a14="http://schemas.microsoft.com/office/drawing/2010/main"/>
              </a:ext>
            </a:extLst>
          </a:blip>
          <a:srcRect l="28715" t="32812" r="12354"/>
          <a:stretch/>
        </p:blipFill>
        <p:spPr>
          <a:xfrm>
            <a:off x="5098668" y="859868"/>
            <a:ext cx="4045332" cy="5997810"/>
          </a:xfrm>
          <a:prstGeom prst="rect">
            <a:avLst/>
          </a:prstGeom>
        </p:spPr>
      </p:pic>
      <p:sp>
        <p:nvSpPr>
          <p:cNvPr id="3" name="Rectangle 2">
            <a:extLst>
              <a:ext uri="{FF2B5EF4-FFF2-40B4-BE49-F238E27FC236}">
                <a16:creationId xmlns:a16="http://schemas.microsoft.com/office/drawing/2014/main" id="{5F25D382-DFBD-FBAF-F297-521060F972E6}"/>
              </a:ext>
            </a:extLst>
          </p:cNvPr>
          <p:cNvSpPr/>
          <p:nvPr/>
        </p:nvSpPr>
        <p:spPr>
          <a:xfrm>
            <a:off x="-129931" y="826039"/>
            <a:ext cx="5253142" cy="769441"/>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w="18415" cmpd="sng">
                  <a:solidFill>
                    <a:prstClr val="black"/>
                  </a:solidFill>
                  <a:prstDash val="solid"/>
                </a:ln>
                <a:solidFill>
                  <a:prstClr val="black"/>
                </a:solidFill>
                <a:effectLst>
                  <a:outerShdw blurRad="63500" dir="3600000" algn="tl" rotWithShape="0">
                    <a:srgbClr val="000000">
                      <a:alpha val="70000"/>
                    </a:srgbClr>
                  </a:outerShdw>
                </a:effectLst>
                <a:uLnTx/>
                <a:uFillTx/>
                <a:latin typeface="Calibri" panose="020F0502020204030204" pitchFamily="34" charset="0"/>
                <a:ea typeface="+mn-ea"/>
                <a:cs typeface="+mn-cs"/>
              </a:rPr>
              <a:t>QUESTIONS?</a:t>
            </a:r>
          </a:p>
        </p:txBody>
      </p:sp>
      <p:sp>
        <p:nvSpPr>
          <p:cNvPr id="5" name="Slide Number Placeholder 4">
            <a:extLst>
              <a:ext uri="{FF2B5EF4-FFF2-40B4-BE49-F238E27FC236}">
                <a16:creationId xmlns:a16="http://schemas.microsoft.com/office/drawing/2014/main" id="{4EA24AEC-FED1-FB74-A0AB-62F2A8743001}"/>
              </a:ext>
            </a:extLst>
          </p:cNvPr>
          <p:cNvSpPr>
            <a:spLocks noGrp="1"/>
          </p:cNvSpPr>
          <p:nvPr>
            <p:ph type="sldNum" sz="quarter" idx="12"/>
          </p:nvPr>
        </p:nvSpPr>
        <p:spPr>
          <a:xfrm>
            <a:off x="6478524" y="316735"/>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0CF02C-2268-429C-B3E9-A6EC91310CA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
        <p:nvSpPr>
          <p:cNvPr id="6" name="TextBox 5">
            <a:extLst>
              <a:ext uri="{FF2B5EF4-FFF2-40B4-BE49-F238E27FC236}">
                <a16:creationId xmlns:a16="http://schemas.microsoft.com/office/drawing/2014/main" id="{E49D27E5-386D-CEDE-BA37-9997ED189EC8}"/>
              </a:ext>
            </a:extLst>
          </p:cNvPr>
          <p:cNvSpPr txBox="1"/>
          <p:nvPr/>
        </p:nvSpPr>
        <p:spPr>
          <a:xfrm>
            <a:off x="0" y="2069808"/>
            <a:ext cx="5253142" cy="35855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ADDITIONAL RESOURCES:</a:t>
            </a:r>
          </a:p>
          <a:p>
            <a:pPr marL="177800" marR="0" lvl="0" indent="-17780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Center for Dirt &amp; Gravel Road Studies</a:t>
            </a:r>
          </a:p>
          <a:p>
            <a:pPr defTabSz="457200" fontAlgn="auto">
              <a:spcBef>
                <a:spcPts val="600"/>
              </a:spcBef>
              <a:spcAft>
                <a:spcPts val="0"/>
              </a:spcAft>
              <a:defRPr/>
            </a:pPr>
            <a:r>
              <a:rPr lang="en-US" sz="2400" dirty="0">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www.dirtandgravelroads.org</a:t>
            </a:r>
            <a:endParaRPr lang="en-US" sz="2400" dirty="0">
              <a:latin typeface="Calibri" panose="020F0502020204030204" pitchFamily="34" charset="0"/>
              <a:ea typeface="Calibri" panose="020F0502020204030204" pitchFamily="34" charset="0"/>
              <a:cs typeface="Calibri" panose="020F0502020204030204" pitchFamily="34" charset="0"/>
            </a:endParaRPr>
          </a:p>
          <a:p>
            <a:pPr defTabSz="457200" fontAlgn="auto">
              <a:spcBef>
                <a:spcPts val="600"/>
              </a:spcBef>
              <a:spcAft>
                <a:spcPts val="0"/>
              </a:spcAft>
              <a:defRPr/>
            </a:pPr>
            <a:endParaRPr lang="en-US" sz="2400" dirty="0">
              <a:latin typeface="Calibri" panose="020F0502020204030204" pitchFamily="34" charset="0"/>
              <a:ea typeface="Calibri" panose="020F0502020204030204" pitchFamily="34" charset="0"/>
              <a:cs typeface="Calibri" panose="020F0502020204030204" pitchFamily="34" charset="0"/>
            </a:endParaRPr>
          </a:p>
          <a:p>
            <a:pPr marL="177800" marR="0" lvl="0" indent="-17780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DGLVR Admin Manual</a:t>
            </a:r>
          </a:p>
          <a:p>
            <a:pPr marL="742950" marR="0" lvl="1"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DSA Summary and Spec</a:t>
            </a:r>
          </a:p>
          <a:p>
            <a:pPr marR="0" lvl="1" algn="l" defTabSz="457200" rtl="0" eaLnBrk="1" fontAlgn="auto" latinLnBrk="0" hangingPunct="1">
              <a:lnSpc>
                <a:spcPct val="100000"/>
              </a:lnSpc>
              <a:spcBef>
                <a:spcPts val="600"/>
              </a:spcBef>
              <a:spcAft>
                <a:spcPts val="0"/>
              </a:spcAft>
              <a:buClrTx/>
              <a:buSzTx/>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177800" indent="-177800" algn="l" defTabSz="457200" fontAlgn="auto">
              <a:spcBef>
                <a:spcPts val="600"/>
              </a:spcBef>
              <a:spcAft>
                <a:spcPts val="0"/>
              </a:spcAft>
              <a:buFont typeface="Arial" panose="020B0604020202020204" pitchFamily="34" charset="0"/>
              <a:buChar char="•"/>
              <a:defRPr/>
            </a:pPr>
            <a:r>
              <a:rPr lang="en-US" sz="2400" dirty="0">
                <a:solidFill>
                  <a:prstClr val="black"/>
                </a:solidFill>
                <a:latin typeface="Calibri" panose="020F0502020204030204" pitchFamily="34" charset="0"/>
                <a:ea typeface="Calibri" panose="020F0502020204030204" pitchFamily="34" charset="0"/>
                <a:cs typeface="Calibri" panose="020F0502020204030204" pitchFamily="34" charset="0"/>
              </a:rPr>
              <a:t>Dave Morrison </a:t>
            </a:r>
            <a:r>
              <a:rPr lang="en-US" sz="2400" dirty="0">
                <a:solidFill>
                  <a:prstClr val="black"/>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endParaRPr kumimoji="0" lang="en-US" sz="240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0F6C6DBF-1AE5-B2DA-CD07-5D5CAFFCB7A3}"/>
              </a:ext>
            </a:extLst>
          </p:cNvPr>
          <p:cNvSpPr/>
          <p:nvPr/>
        </p:nvSpPr>
        <p:spPr>
          <a:xfrm>
            <a:off x="0" y="-43440"/>
            <a:ext cx="9150858" cy="88392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47F9B95D-0D68-B481-EFA2-F4FA242391E1}"/>
              </a:ext>
            </a:extLst>
          </p:cNvPr>
          <p:cNvSpPr/>
          <p:nvPr/>
        </p:nvSpPr>
        <p:spPr>
          <a:xfrm>
            <a:off x="20574" y="0"/>
            <a:ext cx="5683427" cy="120032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w="18415" cmpd="sng">
                  <a:solidFill>
                    <a:prstClr val="black"/>
                  </a:solidFill>
                  <a:prstDash val="solid"/>
                </a:ln>
                <a:solidFill>
                  <a:prstClr val="black"/>
                </a:solidFill>
                <a:effectLst/>
                <a:uLnTx/>
                <a:uFillTx/>
                <a:latin typeface="Calibri" panose="020F0502020204030204" pitchFamily="34" charset="0"/>
                <a:ea typeface="+mn-ea"/>
                <a:cs typeface="+mn-cs"/>
              </a:rPr>
              <a:t>Environmentally Sensitive Maintenance</a:t>
            </a:r>
            <a:br>
              <a:rPr kumimoji="0" lang="en-US" sz="2400" b="0" i="0" u="none" strike="noStrike" kern="1200" cap="none" spc="0" normalizeH="0" baseline="0" noProof="0" dirty="0">
                <a:ln w="18415" cmpd="sng">
                  <a:solidFill>
                    <a:prstClr val="black"/>
                  </a:solidFill>
                  <a:prstDash val="solid"/>
                </a:ln>
                <a:solidFill>
                  <a:prstClr val="black"/>
                </a:solidFill>
                <a:effectLst/>
                <a:uLnTx/>
                <a:uFillTx/>
                <a:latin typeface="Calibri" panose="020F0502020204030204" pitchFamily="34" charset="0"/>
                <a:ea typeface="+mn-ea"/>
                <a:cs typeface="+mn-cs"/>
              </a:rPr>
            </a:br>
            <a:r>
              <a:rPr kumimoji="0" lang="en-US" sz="2400" b="0" i="0" u="none" strike="noStrike" kern="1200" cap="none" spc="0" normalizeH="0" baseline="0" noProof="0" dirty="0">
                <a:ln w="18415" cmpd="sng">
                  <a:solidFill>
                    <a:prstClr val="black"/>
                  </a:solidFill>
                  <a:prstDash val="solid"/>
                </a:ln>
                <a:solidFill>
                  <a:prstClr val="black"/>
                </a:solidFill>
                <a:effectLst/>
                <a:uLnTx/>
                <a:uFillTx/>
                <a:latin typeface="Calibri" panose="020F0502020204030204" pitchFamily="34" charset="0"/>
                <a:ea typeface="+mn-ea"/>
                <a:cs typeface="+mn-cs"/>
              </a:rPr>
              <a:t>for Dirt, Gravel, and Low-Volume Roads</a:t>
            </a:r>
            <a:br>
              <a:rPr kumimoji="0" lang="en-US" sz="2400" b="0" i="0" u="none" strike="noStrike" kern="1200" cap="none" spc="0" normalizeH="0" baseline="0" noProof="0" dirty="0">
                <a:ln w="18415" cmpd="sng">
                  <a:solidFill>
                    <a:prstClr val="black"/>
                  </a:solidFill>
                  <a:prstDash val="solid"/>
                </a:ln>
                <a:solidFill>
                  <a:prstClr val="black"/>
                </a:solidFill>
                <a:effectLst/>
                <a:uLnTx/>
                <a:uFillTx/>
                <a:latin typeface="Calibri" panose="020F0502020204030204" pitchFamily="34" charset="0"/>
                <a:ea typeface="+mn-ea"/>
                <a:cs typeface="+mn-cs"/>
              </a:rPr>
            </a:br>
            <a:endParaRPr kumimoji="0" lang="en-US" sz="2400" b="0" i="0" u="none" strike="noStrike" kern="1200" cap="none" spc="0" normalizeH="0" baseline="0" noProof="0" dirty="0">
              <a:ln w="18415" cmpd="sng">
                <a:solidFill>
                  <a:prstClr val="black"/>
                </a:solidFill>
                <a:prstDash val="solid"/>
              </a:ln>
              <a:solidFill>
                <a:prstClr val="black"/>
              </a:solidFill>
              <a:effectLst/>
              <a:uLnTx/>
              <a:uFillTx/>
              <a:latin typeface="Calibri" panose="020F0502020204030204" pitchFamily="34" charset="0"/>
              <a:ea typeface="+mn-ea"/>
              <a:cs typeface="+mn-cs"/>
            </a:endParaRPr>
          </a:p>
        </p:txBody>
      </p:sp>
      <p:pic>
        <p:nvPicPr>
          <p:cNvPr id="9" name="Picture 4" descr="D:\My Documents\PICTURES_CDGRS\OTHER_PICTURES\logos\scc_color.jpg">
            <a:extLst>
              <a:ext uri="{FF2B5EF4-FFF2-40B4-BE49-F238E27FC236}">
                <a16:creationId xmlns:a16="http://schemas.microsoft.com/office/drawing/2014/main" id="{234D108F-1144-DFB1-EB80-2E78C9078B1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120994" y="-1390"/>
            <a:ext cx="884170" cy="598619"/>
          </a:xfrm>
          <a:prstGeom prst="rect">
            <a:avLst/>
          </a:prstGeom>
          <a:noFill/>
          <a:ln w="9525">
            <a:noFill/>
            <a:miter lim="800000"/>
            <a:headEnd/>
            <a:tailEnd/>
          </a:ln>
        </p:spPr>
      </p:pic>
      <p:pic>
        <p:nvPicPr>
          <p:cNvPr id="10" name="Picture 6" descr="DCNR Grants Available To Assist Communities With Parks, Recreation, And  Conservation - Wilds Cooperative of Pennsylvania">
            <a:extLst>
              <a:ext uri="{FF2B5EF4-FFF2-40B4-BE49-F238E27FC236}">
                <a16:creationId xmlns:a16="http://schemas.microsoft.com/office/drawing/2014/main" id="{02F609CD-0C08-FA05-FD44-0B162D73D418}"/>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l="27272" r="25288" b="50484"/>
          <a:stretch/>
        </p:blipFill>
        <p:spPr bwMode="auto">
          <a:xfrm>
            <a:off x="8383808" y="13022"/>
            <a:ext cx="602458" cy="38185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8EBD5237-9022-E8D4-1771-5E38747FE8C0}"/>
              </a:ext>
            </a:extLst>
          </p:cNvPr>
          <p:cNvSpPr txBox="1"/>
          <p:nvPr/>
        </p:nvSpPr>
        <p:spPr>
          <a:xfrm>
            <a:off x="7077763" y="566674"/>
            <a:ext cx="1130438" cy="291811"/>
          </a:xfrm>
          <a:prstGeom prst="rect">
            <a:avLst/>
          </a:prstGeom>
          <a:noFill/>
        </p:spPr>
        <p:txBody>
          <a:bodyPr wrap="none" rtlCol="0">
            <a:spAutoFit/>
          </a:bodyPr>
          <a:lstStyle/>
          <a:p>
            <a:pPr marL="0" marR="0" lvl="0" indent="0" algn="ctr" defTabSz="457200" rtl="0" eaLnBrk="1" fontAlgn="auto" latinLnBrk="0" hangingPunct="1">
              <a:lnSpc>
                <a:spcPct val="8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305FCF"/>
                </a:solidFill>
                <a:effectLst/>
                <a:uLnTx/>
                <a:uFillTx/>
                <a:latin typeface="Calibri" panose="020F0502020204030204" pitchFamily="34" charset="0"/>
                <a:ea typeface="Calibri" panose="020F0502020204030204" pitchFamily="34" charset="0"/>
                <a:cs typeface="Calibri" panose="020F0502020204030204" pitchFamily="34" charset="0"/>
              </a:rPr>
              <a:t>PA State Conservation</a:t>
            </a:r>
          </a:p>
          <a:p>
            <a:pPr marL="0" marR="0" lvl="0" indent="0" algn="ctr" defTabSz="457200" rtl="0" eaLnBrk="1" fontAlgn="auto" latinLnBrk="0" hangingPunct="1">
              <a:lnSpc>
                <a:spcPct val="8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305FCF"/>
                </a:solidFill>
                <a:effectLst/>
                <a:uLnTx/>
                <a:uFillTx/>
                <a:latin typeface="Calibri" panose="020F0502020204030204" pitchFamily="34" charset="0"/>
                <a:ea typeface="Calibri" panose="020F0502020204030204" pitchFamily="34" charset="0"/>
                <a:cs typeface="Calibri" panose="020F0502020204030204" pitchFamily="34" charset="0"/>
              </a:rPr>
              <a:t>Commission</a:t>
            </a:r>
          </a:p>
        </p:txBody>
      </p:sp>
      <p:sp>
        <p:nvSpPr>
          <p:cNvPr id="13" name="TextBox 12">
            <a:extLst>
              <a:ext uri="{FF2B5EF4-FFF2-40B4-BE49-F238E27FC236}">
                <a16:creationId xmlns:a16="http://schemas.microsoft.com/office/drawing/2014/main" id="{9ACCEEAB-09C4-C100-3BE1-6F3AA3B6D029}"/>
              </a:ext>
            </a:extLst>
          </p:cNvPr>
          <p:cNvSpPr txBox="1"/>
          <p:nvPr/>
        </p:nvSpPr>
        <p:spPr>
          <a:xfrm>
            <a:off x="8157233" y="376256"/>
            <a:ext cx="1036856" cy="587277"/>
          </a:xfrm>
          <a:prstGeom prst="rect">
            <a:avLst/>
          </a:prstGeom>
          <a:noFill/>
        </p:spPr>
        <p:txBody>
          <a:bodyPr wrap="square" rtlCol="0">
            <a:spAutoFit/>
          </a:bodyPr>
          <a:lstStyle>
            <a:defPPr>
              <a:defRPr lang="en-US"/>
            </a:defPPr>
            <a:lvl1pPr algn="ctr">
              <a:lnSpc>
                <a:spcPct val="80000"/>
              </a:lnSpc>
              <a:defRPr sz="900" b="1">
                <a:solidFill>
                  <a:srgbClr val="305FCF"/>
                </a:solidFill>
              </a:defRPr>
            </a:lvl1pPr>
          </a:lstStyle>
          <a:p>
            <a:pPr marL="0" marR="0" lvl="0" indent="0" algn="ctr" defTabSz="457200" rtl="0" eaLnBrk="1" fontAlgn="auto" latinLnBrk="0" hangingPunct="1">
              <a:lnSpc>
                <a:spcPct val="8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05FCF"/>
                </a:solidFill>
                <a:effectLst/>
                <a:uLnTx/>
                <a:uFillTx/>
                <a:latin typeface="Calibri" panose="020F0502020204030204" pitchFamily="34" charset="0"/>
                <a:ea typeface="Calibri" panose="020F0502020204030204" pitchFamily="34" charset="0"/>
                <a:cs typeface="Calibri" panose="020F0502020204030204" pitchFamily="34" charset="0"/>
              </a:rPr>
              <a:t>PA Dept. of Conservation and Natural Resources</a:t>
            </a:r>
          </a:p>
          <a:p>
            <a:pPr marL="0" marR="0" lvl="0" indent="0" algn="ctr" defTabSz="457200" rtl="0" eaLnBrk="1" fontAlgn="auto" latinLnBrk="0" hangingPunct="1">
              <a:lnSpc>
                <a:spcPct val="8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305FCF"/>
                </a:solidFill>
                <a:effectLst/>
                <a:uLnTx/>
                <a:uFillTx/>
                <a:latin typeface="Calibri" panose="020F0502020204030204" pitchFamily="34" charset="0"/>
                <a:ea typeface="Calibri" panose="020F0502020204030204" pitchFamily="34" charset="0"/>
                <a:cs typeface="Calibri" panose="020F0502020204030204" pitchFamily="34" charset="0"/>
              </a:rPr>
              <a:t>Forestry</a:t>
            </a:r>
          </a:p>
          <a:p>
            <a:pPr marL="0" marR="0" lvl="0" indent="0" algn="ctr" defTabSz="457200" rtl="0" eaLnBrk="1" fontAlgn="auto" latinLnBrk="0" hangingPunct="1">
              <a:lnSpc>
                <a:spcPct val="8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305FCF"/>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809FCEA7-B72E-28FB-0A2C-8F05FED3DD82}"/>
              </a:ext>
            </a:extLst>
          </p:cNvPr>
          <p:cNvSpPr txBox="1"/>
          <p:nvPr/>
        </p:nvSpPr>
        <p:spPr>
          <a:xfrm>
            <a:off x="5098668" y="531202"/>
            <a:ext cx="1860811" cy="193323"/>
          </a:xfrm>
          <a:prstGeom prst="rect">
            <a:avLst/>
          </a:prstGeom>
          <a:solidFill>
            <a:schemeClr val="bg1"/>
          </a:solidFill>
        </p:spPr>
        <p:txBody>
          <a:bodyPr wrap="square" rtlCol="0">
            <a:spAutoFit/>
          </a:bodyPr>
          <a:lstStyle/>
          <a:p>
            <a:pPr marL="0" marR="0" lvl="0" indent="0" algn="ctr" defTabSz="457200" rtl="0" eaLnBrk="1" fontAlgn="auto" latinLnBrk="0" hangingPunct="1">
              <a:lnSpc>
                <a:spcPct val="8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305FCF"/>
                </a:solidFill>
                <a:effectLst/>
                <a:uLnTx/>
                <a:uFillTx/>
                <a:latin typeface="Calibri" panose="020F0502020204030204" pitchFamily="34" charset="0"/>
                <a:ea typeface="Calibri" panose="020F0502020204030204" pitchFamily="34" charset="0"/>
                <a:cs typeface="Calibri" panose="020F0502020204030204" pitchFamily="34" charset="0"/>
              </a:rPr>
              <a:t>Center for Dirt and Gravel Road Studies</a:t>
            </a:r>
          </a:p>
        </p:txBody>
      </p:sp>
      <p:pic>
        <p:nvPicPr>
          <p:cNvPr id="15" name="Picture 14" descr="A green mountain with blue line&#10;&#10;AI-generated content may be incorrect.">
            <a:extLst>
              <a:ext uri="{FF2B5EF4-FFF2-40B4-BE49-F238E27FC236}">
                <a16:creationId xmlns:a16="http://schemas.microsoft.com/office/drawing/2014/main" id="{841283FB-5012-A908-FA00-FF3476EC0464}"/>
              </a:ext>
            </a:extLst>
          </p:cNvPr>
          <p:cNvPicPr>
            <a:picLocks noChangeAspect="1"/>
          </p:cNvPicPr>
          <p:nvPr/>
        </p:nvPicPr>
        <p:blipFill>
          <a:blip r:embed="rId6" cstate="email">
            <a:extLst>
              <a:ext uri="{28A0092B-C50C-407E-A947-70E740481C1C}">
                <a14:useLocalDpi xmlns:a14="http://schemas.microsoft.com/office/drawing/2010/main"/>
              </a:ext>
            </a:extLst>
          </a:blip>
          <a:srcRect b="19748"/>
          <a:stretch/>
        </p:blipFill>
        <p:spPr>
          <a:xfrm>
            <a:off x="5154933" y="147619"/>
            <a:ext cx="1758274" cy="428869"/>
          </a:xfrm>
          <a:prstGeom prst="rect">
            <a:avLst/>
          </a:prstGeom>
        </p:spPr>
      </p:pic>
      <p:pic>
        <p:nvPicPr>
          <p:cNvPr id="16" name="Picture 4" descr="Penn State Refreshes Its Brand Identity With New Shield">
            <a:extLst>
              <a:ext uri="{FF2B5EF4-FFF2-40B4-BE49-F238E27FC236}">
                <a16:creationId xmlns:a16="http://schemas.microsoft.com/office/drawing/2014/main" id="{5A8E089D-2C3B-388E-94D8-DC3E27CE06BC}"/>
              </a:ext>
            </a:extLst>
          </p:cNvPr>
          <p:cNvPicPr>
            <a:picLocks noChangeAspect="1" noChangeArrowheads="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154933" y="73488"/>
            <a:ext cx="734547" cy="304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0030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96608B0-E70E-E568-F2C8-9F1809E4D4D8}"/>
              </a:ext>
            </a:extLst>
          </p:cNvPr>
          <p:cNvSpPr txBox="1"/>
          <p:nvPr/>
        </p:nvSpPr>
        <p:spPr>
          <a:xfrm>
            <a:off x="152400" y="151179"/>
            <a:ext cx="8991600" cy="65248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effectLst/>
                <a:uLnTx/>
                <a:uFillTx/>
                <a:latin typeface="Segoe UI" panose="020B0502040204020203" pitchFamily="34" charset="0"/>
                <a:ea typeface="Aptos" panose="020B0004020202020204" pitchFamily="34" charset="0"/>
                <a:cs typeface="Aptos" panose="020B0004020202020204" pitchFamily="34" charset="0"/>
              </a:rPr>
              <a:t>Tech Assists:</a:t>
            </a:r>
            <a:r>
              <a:rPr kumimoji="0" lang="en-US" sz="2000" b="1" i="0" strike="noStrike" kern="1200" cap="none" spc="0" normalizeH="0" baseline="0" noProof="0" dirty="0">
                <a:ln>
                  <a:noFill/>
                </a:ln>
                <a:effectLst/>
                <a:uLnTx/>
                <a:uFillTx/>
                <a:latin typeface="Segoe UI" panose="020B0502040204020203" pitchFamily="34" charset="0"/>
                <a:ea typeface="Aptos" panose="020B0004020202020204" pitchFamily="34" charset="0"/>
                <a:cs typeface="Aptos" panose="020B0004020202020204" pitchFamily="34" charset="0"/>
              </a:rPr>
              <a:t>  </a:t>
            </a:r>
            <a:r>
              <a:rPr kumimoji="0" lang="en-US" sz="2000" b="0" i="0" strike="noStrike" kern="1200" cap="none" spc="0" normalizeH="0" baseline="0" noProof="0" dirty="0">
                <a:ln>
                  <a:noFill/>
                </a:ln>
                <a:effectLst/>
                <a:uLnTx/>
                <a:uFillTx/>
                <a:latin typeface="Segoe UI" panose="020B0502040204020203" pitchFamily="34" charset="0"/>
                <a:ea typeface="Aptos" panose="020B0004020202020204" pitchFamily="34" charset="0"/>
                <a:cs typeface="Aptos" panose="020B0004020202020204" pitchFamily="34" charset="0"/>
              </a:rPr>
              <a:t>Contact now for tech assists! Construction season is starting…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sng" strike="noStrike" kern="1200" cap="none" spc="0" normalizeH="0" baseline="0" noProof="0" dirty="0">
              <a:ln>
                <a:noFill/>
              </a:ln>
              <a:effectLst/>
              <a:uLnTx/>
              <a:uFillTx/>
              <a:latin typeface="Segoe UI" panose="020B0502040204020203" pitchFamily="34" charset="0"/>
              <a:ea typeface="Aptos" panose="020B0004020202020204" pitchFamily="34" charset="0"/>
              <a:cs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effectLst/>
                <a:uLnTx/>
                <a:uFillTx/>
                <a:latin typeface="Segoe UI" panose="020B0502040204020203" pitchFamily="34" charset="0"/>
                <a:ea typeface="Aptos" panose="020B0004020202020204" pitchFamily="34" charset="0"/>
                <a:cs typeface="Aptos" panose="020B0004020202020204" pitchFamily="34" charset="0"/>
              </a:rPr>
              <a:t>ESM Trainings</a:t>
            </a:r>
            <a:r>
              <a:rPr kumimoji="0" lang="en-US" sz="2000" b="1" i="0" u="none" strike="noStrike" kern="1200" cap="none" spc="0" normalizeH="0" baseline="0" noProof="0" dirty="0">
                <a:ln>
                  <a:noFill/>
                </a:ln>
                <a:effectLst/>
                <a:uLnTx/>
                <a:uFillTx/>
                <a:latin typeface="Segoe UI" panose="020B0502040204020203" pitchFamily="34" charset="0"/>
                <a:ea typeface="Aptos" panose="020B0004020202020204" pitchFamily="34" charset="0"/>
                <a:cs typeface="Aptos" panose="020B0004020202020204" pitchFamily="34" charset="0"/>
              </a:rPr>
              <a:t>:</a:t>
            </a:r>
            <a:r>
              <a:rPr kumimoji="0" lang="en-US" sz="2000" b="0" i="0" u="none" strike="noStrike" kern="1200" cap="none" spc="0" normalizeH="0" baseline="0" noProof="0" dirty="0">
                <a:ln>
                  <a:noFill/>
                </a:ln>
                <a:effectLst/>
                <a:uLnTx/>
                <a:uFillTx/>
                <a:latin typeface="Segoe UI" panose="020B0502040204020203" pitchFamily="34" charset="0"/>
                <a:ea typeface="Aptos" panose="020B0004020202020204" pitchFamily="34" charset="0"/>
                <a:cs typeface="Aptos" panose="020B0004020202020204" pitchFamily="34" charset="0"/>
              </a:rPr>
              <a:t> </a:t>
            </a:r>
            <a:r>
              <a:rPr kumimoji="0" lang="en-US" sz="1600" b="0" i="0" u="none" strike="noStrike" kern="1200" cap="none" spc="0" normalizeH="0" baseline="0" noProof="0" dirty="0">
                <a:ln>
                  <a:noFill/>
                </a:ln>
                <a:effectLst/>
                <a:uLnTx/>
                <a:uFillTx/>
                <a:latin typeface="Segoe UI" panose="020B0502040204020203" pitchFamily="34" charset="0"/>
                <a:ea typeface="Aptos" panose="020B0004020202020204" pitchFamily="34" charset="0"/>
                <a:cs typeface="Aptos" panose="020B0004020202020204" pitchFamily="34" charset="0"/>
              </a:rPr>
              <a:t>12 scheduled statewide with the first one next week in Selinsgrove.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42424"/>
                </a:solidFill>
                <a:effectLst/>
                <a:uLnTx/>
                <a:uFillTx/>
                <a:latin typeface="Segoe UI" panose="020B0502040204020203" pitchFamily="34" charset="0"/>
                <a:ea typeface="Aptos" panose="020B0004020202020204" pitchFamily="34" charset="0"/>
                <a:cs typeface="Aptos" panose="020B0004020202020204" pitchFamily="34" charset="0"/>
              </a:rPr>
              <a:t> </a:t>
            </a:r>
            <a:endParaRPr kumimoji="0" lang="en-US" sz="2000" b="0" i="0" u="none" strike="noStrike" kern="12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srgbClr val="242424"/>
                </a:solidFill>
                <a:effectLst/>
                <a:uLnTx/>
                <a:uFillTx/>
                <a:latin typeface="Segoe UI" panose="020B0502040204020203" pitchFamily="34" charset="0"/>
                <a:ea typeface="Aptos" panose="020B0004020202020204" pitchFamily="34" charset="0"/>
                <a:cs typeface="Aptos" panose="020B0004020202020204" pitchFamily="34" charset="0"/>
              </a:rPr>
              <a:t>Stream Crossing Trainings: Conservation Districts</a:t>
            </a:r>
            <a:endParaRPr kumimoji="0" lang="en-US" sz="2400" b="0" i="0" u="none" strike="noStrike" kern="12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Aptos" panose="020B0004020202020204" pitchFamily="34" charset="0"/>
            </a:endParaRPr>
          </a:p>
          <a:p>
            <a:pPr marL="742950" marR="0" lvl="1" indent="-285750" algn="l" defTabSz="914400" rtl="0" eaLnBrk="1" fontAlgn="auto" latinLnBrk="0" hangingPunct="1">
              <a:lnSpc>
                <a:spcPct val="100000"/>
              </a:lnSpc>
              <a:spcBef>
                <a:spcPts val="0"/>
              </a:spcBef>
              <a:spcAft>
                <a:spcPts val="0"/>
              </a:spcAft>
              <a:buClrTx/>
              <a:buSzPts val="1000"/>
              <a:buFont typeface="Courier New" panose="02070309020205020404" pitchFamily="49" charset="0"/>
              <a:buChar char="o"/>
              <a:tabLst>
                <a:tab pos="914400" algn="l"/>
              </a:tabLst>
              <a:defRPr/>
            </a:pPr>
            <a:r>
              <a:rPr kumimoji="0" lang="en-US" sz="1600" b="0" i="0" u="none" strike="noStrike" kern="1200" cap="none" spc="0" normalizeH="0" baseline="0" noProof="0" dirty="0">
                <a:ln>
                  <a:noFill/>
                </a:ln>
                <a:solidFill>
                  <a:srgbClr val="242424"/>
                </a:solidFill>
                <a:effectLst/>
                <a:uLnTx/>
                <a:uFillTx/>
                <a:latin typeface="Aptos" panose="020B0004020202020204" pitchFamily="34" charset="0"/>
                <a:ea typeface="Calibri" panose="020F0502020204030204" pitchFamily="34" charset="0"/>
                <a:cs typeface="Calibri" panose="020F0502020204030204" pitchFamily="34" charset="0"/>
              </a:rPr>
              <a:t>May 20-22</a:t>
            </a:r>
            <a:endParaRPr kumimoji="0" lang="en-US" sz="2400" b="0" i="0" u="none" strike="noStrike" kern="1200" cap="none" spc="0" normalizeH="0" baseline="0" noProof="0" dirty="0">
              <a:ln>
                <a:noFill/>
              </a:ln>
              <a:solidFill>
                <a:srgbClr val="242424"/>
              </a:solidFill>
              <a:effectLst/>
              <a:uLnTx/>
              <a:uFillTx/>
              <a:latin typeface="Aptos" panose="020B0004020202020204" pitchFamily="34" charset="0"/>
              <a:ea typeface="Aptos" panose="020B0004020202020204" pitchFamily="34" charset="0"/>
              <a:cs typeface="Calibri" panose="020F0502020204030204" pitchFamily="34" charset="0"/>
            </a:endParaRPr>
          </a:p>
          <a:p>
            <a:pPr marL="742950" marR="0" lvl="1" indent="-285750" algn="l" defTabSz="914400" rtl="0" eaLnBrk="1" fontAlgn="auto" latinLnBrk="0" hangingPunct="1">
              <a:lnSpc>
                <a:spcPct val="100000"/>
              </a:lnSpc>
              <a:spcBef>
                <a:spcPts val="0"/>
              </a:spcBef>
              <a:spcAft>
                <a:spcPts val="0"/>
              </a:spcAft>
              <a:buClrTx/>
              <a:buSzPts val="1000"/>
              <a:buFont typeface="Courier New" panose="02070309020205020404" pitchFamily="49" charset="0"/>
              <a:buChar char="o"/>
              <a:tabLst>
                <a:tab pos="914400" algn="l"/>
              </a:tabLst>
              <a:defRPr/>
            </a:pPr>
            <a:r>
              <a:rPr kumimoji="0" lang="en-US" sz="1600" b="0" i="0" u="none" strike="noStrike" kern="1200" cap="none" spc="0" normalizeH="0" baseline="0" noProof="0" dirty="0">
                <a:ln>
                  <a:noFill/>
                </a:ln>
                <a:solidFill>
                  <a:srgbClr val="242424"/>
                </a:solidFill>
                <a:effectLst/>
                <a:uLnTx/>
                <a:uFillTx/>
                <a:latin typeface="Aptos" panose="020B0004020202020204" pitchFamily="34" charset="0"/>
                <a:ea typeface="Calibri" panose="020F0502020204030204" pitchFamily="34" charset="0"/>
                <a:cs typeface="Calibri" panose="020F0502020204030204" pitchFamily="34" charset="0"/>
              </a:rPr>
              <a:t>Aug 19-21</a:t>
            </a:r>
            <a:endParaRPr kumimoji="0" lang="en-US" sz="2400" b="0" i="0" u="none" strike="noStrike" kern="1200" cap="none" spc="0" normalizeH="0" baseline="0" noProof="0" dirty="0">
              <a:ln>
                <a:noFill/>
              </a:ln>
              <a:solidFill>
                <a:srgbClr val="242424"/>
              </a:solidFill>
              <a:effectLst/>
              <a:uLnTx/>
              <a:uFillTx/>
              <a:latin typeface="Aptos" panose="020B0004020202020204" pitchFamily="34" charset="0"/>
              <a:ea typeface="Aptos" panose="020B000402020202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242424"/>
                </a:solidFill>
                <a:effectLst/>
                <a:uLnTx/>
                <a:uFillTx/>
                <a:latin typeface="Segoe UI" panose="020B0502040204020203" pitchFamily="34" charset="0"/>
                <a:ea typeface="Aptos" panose="020B0004020202020204" pitchFamily="34" charset="0"/>
                <a:cs typeface="Aptos" panose="020B0004020202020204" pitchFamily="34" charset="0"/>
              </a:rPr>
              <a:t> </a:t>
            </a:r>
            <a:endParaRPr kumimoji="0" lang="en-US" sz="2400" b="0" i="0" u="none" strike="noStrike" kern="12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srgbClr val="242424"/>
                </a:solidFill>
                <a:effectLst/>
                <a:uLnTx/>
                <a:uFillTx/>
                <a:latin typeface="Segoe UI" panose="020B0502040204020203" pitchFamily="34" charset="0"/>
                <a:ea typeface="Aptos" panose="020B0004020202020204" pitchFamily="34" charset="0"/>
                <a:cs typeface="Aptos" panose="020B0004020202020204" pitchFamily="34" charset="0"/>
              </a:rPr>
              <a:t>Stream Crossing Trainings: Design Engineers</a:t>
            </a:r>
            <a:endParaRPr kumimoji="0" lang="en-US" sz="2400" b="0" i="0" u="none" strike="noStrike" kern="1200" cap="none" spc="0" normalizeH="0" baseline="0" noProof="0" dirty="0">
              <a:ln>
                <a:noFill/>
              </a:ln>
              <a:solidFill>
                <a:srgbClr val="242424"/>
              </a:solidFill>
              <a:effectLst/>
              <a:uLnTx/>
              <a:uFillTx/>
              <a:latin typeface="Aptos" panose="020B0004020202020204" pitchFamily="34" charset="0"/>
              <a:ea typeface="Aptos" panose="020B0004020202020204" pitchFamily="34" charset="0"/>
              <a:cs typeface="Calibri" panose="020F0502020204030204" pitchFamily="34" charset="0"/>
            </a:endParaRPr>
          </a:p>
          <a:p>
            <a:pPr marL="742950" marR="0" lvl="1" indent="-285750" algn="l" defTabSz="914400" rtl="0" eaLnBrk="1" fontAlgn="auto" latinLnBrk="0" hangingPunct="1">
              <a:lnSpc>
                <a:spcPct val="100000"/>
              </a:lnSpc>
              <a:spcBef>
                <a:spcPts val="0"/>
              </a:spcBef>
              <a:spcAft>
                <a:spcPts val="0"/>
              </a:spcAft>
              <a:buClrTx/>
              <a:buSzPts val="1000"/>
              <a:buFont typeface="Courier New" panose="02070309020205020404" pitchFamily="49" charset="0"/>
              <a:buChar char="o"/>
              <a:tabLst>
                <a:tab pos="914400" algn="l"/>
              </a:tabLst>
              <a:defRPr/>
            </a:pPr>
            <a:r>
              <a:rPr kumimoji="0" lang="en-US" sz="1600" b="0" i="0" u="none" strike="noStrike" kern="1200" cap="none" spc="0" normalizeH="0" baseline="0" noProof="0" dirty="0">
                <a:ln>
                  <a:noFill/>
                </a:ln>
                <a:solidFill>
                  <a:srgbClr val="242424"/>
                </a:solidFill>
                <a:effectLst/>
                <a:uLnTx/>
                <a:uFillTx/>
                <a:latin typeface="Aptos" panose="020B0004020202020204" pitchFamily="34" charset="0"/>
                <a:ea typeface="Calibri" panose="020F0502020204030204" pitchFamily="34" charset="0"/>
                <a:cs typeface="Calibri" panose="020F0502020204030204" pitchFamily="34" charset="0"/>
              </a:rPr>
              <a:t>Aug 5-6	  Union</a:t>
            </a:r>
            <a:endParaRPr kumimoji="0" lang="en-US" sz="2400" b="0" i="0" u="none" strike="noStrike" kern="1200" cap="none" spc="0" normalizeH="0" baseline="0" noProof="0" dirty="0">
              <a:ln>
                <a:noFill/>
              </a:ln>
              <a:solidFill>
                <a:srgbClr val="242424"/>
              </a:solidFill>
              <a:effectLst/>
              <a:uLnTx/>
              <a:uFillTx/>
              <a:latin typeface="Aptos" panose="020B0004020202020204" pitchFamily="34" charset="0"/>
              <a:ea typeface="Aptos" panose="020B0004020202020204" pitchFamily="34" charset="0"/>
              <a:cs typeface="Calibri" panose="020F0502020204030204" pitchFamily="34" charset="0"/>
            </a:endParaRPr>
          </a:p>
          <a:p>
            <a:pPr marL="742950" marR="0" lvl="1" indent="-285750" algn="l" defTabSz="914400" rtl="0" eaLnBrk="1" fontAlgn="auto" latinLnBrk="0" hangingPunct="1">
              <a:lnSpc>
                <a:spcPct val="100000"/>
              </a:lnSpc>
              <a:spcBef>
                <a:spcPts val="0"/>
              </a:spcBef>
              <a:spcAft>
                <a:spcPts val="0"/>
              </a:spcAft>
              <a:buClrTx/>
              <a:buSzPts val="1000"/>
              <a:buFont typeface="Courier New" panose="02070309020205020404" pitchFamily="49" charset="0"/>
              <a:buChar char="o"/>
              <a:tabLst>
                <a:tab pos="914400" algn="l"/>
              </a:tabLst>
              <a:defRPr/>
            </a:pPr>
            <a:r>
              <a:rPr kumimoji="0" lang="en-US" sz="1600" b="0" i="0" u="none" strike="noStrike" kern="1200" cap="none" spc="0" normalizeH="0" baseline="0" noProof="0" dirty="0">
                <a:ln>
                  <a:noFill/>
                </a:ln>
                <a:solidFill>
                  <a:srgbClr val="242424"/>
                </a:solidFill>
                <a:effectLst/>
                <a:uLnTx/>
                <a:uFillTx/>
                <a:latin typeface="Aptos" panose="020B0004020202020204" pitchFamily="34" charset="0"/>
                <a:ea typeface="Calibri" panose="020F0502020204030204" pitchFamily="34" charset="0"/>
                <a:cs typeface="Calibri" panose="020F0502020204030204" pitchFamily="34" charset="0"/>
              </a:rPr>
              <a:t>Sep </a:t>
            </a:r>
            <a:r>
              <a:rPr lang="en-US" sz="1600" b="0" dirty="0">
                <a:solidFill>
                  <a:srgbClr val="242424"/>
                </a:solidFill>
                <a:latin typeface="Aptos" panose="020B0004020202020204" pitchFamily="34" charset="0"/>
                <a:ea typeface="Calibri" panose="020F0502020204030204" pitchFamily="34" charset="0"/>
                <a:cs typeface="Calibri" panose="020F0502020204030204" pitchFamily="34" charset="0"/>
              </a:rPr>
              <a:t>9-10   </a:t>
            </a:r>
            <a:r>
              <a:rPr kumimoji="0" lang="en-US" sz="1600" b="0" i="0" u="none" strike="noStrike" kern="1200" cap="none" spc="0" normalizeH="0" baseline="0" noProof="0" dirty="0">
                <a:ln>
                  <a:noFill/>
                </a:ln>
                <a:solidFill>
                  <a:srgbClr val="242424"/>
                </a:solidFill>
                <a:effectLst/>
                <a:uLnTx/>
                <a:uFillTx/>
                <a:latin typeface="Aptos" panose="020B0004020202020204" pitchFamily="34" charset="0"/>
                <a:ea typeface="Calibri" panose="020F0502020204030204" pitchFamily="34" charset="0"/>
                <a:cs typeface="Calibri" panose="020F0502020204030204" pitchFamily="34" charset="0"/>
              </a:rPr>
              <a:t>           Elk</a:t>
            </a:r>
            <a:endParaRPr kumimoji="0" lang="en-US" sz="2400" b="0" i="0" u="none" strike="noStrike" kern="1200" cap="none" spc="0" normalizeH="0" baseline="0" noProof="0" dirty="0">
              <a:ln>
                <a:noFill/>
              </a:ln>
              <a:solidFill>
                <a:srgbClr val="242424"/>
              </a:solidFill>
              <a:effectLst/>
              <a:uLnTx/>
              <a:uFillTx/>
              <a:latin typeface="Aptos" panose="020B0004020202020204" pitchFamily="34" charset="0"/>
              <a:ea typeface="Aptos" panose="020B000402020202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42424"/>
                </a:solidFill>
                <a:effectLst/>
                <a:uLnTx/>
                <a:uFillTx/>
                <a:latin typeface="Segoe UI" panose="020B0502040204020203" pitchFamily="34" charset="0"/>
                <a:ea typeface="Aptos" panose="020B0004020202020204" pitchFamily="34" charset="0"/>
                <a:cs typeface="Aptos" panose="020B0004020202020204" pitchFamily="34" charset="0"/>
              </a:rPr>
              <a:t> </a:t>
            </a:r>
            <a:endParaRPr kumimoji="0" lang="en-US" sz="2400" b="0" i="0" u="none" strike="noStrike" kern="12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srgbClr val="242424"/>
                </a:solidFill>
                <a:effectLst/>
                <a:uLnTx/>
                <a:uFillTx/>
                <a:latin typeface="Segoe UI" panose="020B0502040204020203" pitchFamily="34" charset="0"/>
                <a:ea typeface="Aptos" panose="020B0004020202020204" pitchFamily="34" charset="0"/>
                <a:cs typeface="Aptos" panose="020B0004020202020204" pitchFamily="34" charset="0"/>
              </a:rPr>
              <a:t>Advanced Administrative and Financial Trainings</a:t>
            </a:r>
            <a:endParaRPr kumimoji="0" lang="en-US" sz="2400" b="0" i="0" u="none" strike="noStrike" kern="12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Aptos" panose="020B0004020202020204" pitchFamily="34" charset="0"/>
            </a:endParaRPr>
          </a:p>
          <a:p>
            <a:pPr marL="742950" marR="0" lvl="1" indent="-285750" algn="l" defTabSz="914400" rtl="0" eaLnBrk="1" fontAlgn="auto" latinLnBrk="0" hangingPunct="1">
              <a:lnSpc>
                <a:spcPct val="100000"/>
              </a:lnSpc>
              <a:spcBef>
                <a:spcPts val="0"/>
              </a:spcBef>
              <a:spcAft>
                <a:spcPts val="0"/>
              </a:spcAft>
              <a:buClrTx/>
              <a:buSzPts val="1000"/>
              <a:buFont typeface="Courier New" panose="02070309020205020404" pitchFamily="49" charset="0"/>
              <a:buChar char="o"/>
              <a:tabLst>
                <a:tab pos="914400" algn="l"/>
              </a:tabLst>
              <a:defRPr/>
            </a:pPr>
            <a:r>
              <a:rPr kumimoji="0" lang="en-US" sz="1600" b="0" i="0" u="none" strike="noStrike" kern="1200" cap="none" spc="0" normalizeH="0" baseline="0" noProof="0" dirty="0">
                <a:ln>
                  <a:noFill/>
                </a:ln>
                <a:solidFill>
                  <a:srgbClr val="242424"/>
                </a:solidFill>
                <a:effectLst/>
                <a:uLnTx/>
                <a:uFillTx/>
                <a:latin typeface="Aptos" panose="020B0004020202020204" pitchFamily="34" charset="0"/>
                <a:ea typeface="Calibri" panose="020F0502020204030204" pitchFamily="34" charset="0"/>
                <a:cs typeface="Calibri" panose="020F0502020204030204" pitchFamily="34" charset="0"/>
              </a:rPr>
              <a:t>June 24 (Admin), June 25 (financial), Schuylkill</a:t>
            </a:r>
            <a:endParaRPr kumimoji="0" lang="en-US" sz="2400" b="0" i="0" u="none" strike="noStrike" kern="1200" cap="none" spc="0" normalizeH="0" baseline="0" noProof="0" dirty="0">
              <a:ln>
                <a:noFill/>
              </a:ln>
              <a:solidFill>
                <a:srgbClr val="242424"/>
              </a:solidFill>
              <a:effectLst/>
              <a:uLnTx/>
              <a:uFillTx/>
              <a:latin typeface="Aptos" panose="020B0004020202020204" pitchFamily="34" charset="0"/>
              <a:ea typeface="Aptos" panose="020B0004020202020204" pitchFamily="34" charset="0"/>
              <a:cs typeface="Calibri" panose="020F0502020204030204" pitchFamily="34" charset="0"/>
            </a:endParaRPr>
          </a:p>
          <a:p>
            <a:pPr marL="742950" marR="0" lvl="1" indent="-285750" algn="l" defTabSz="914400" rtl="0" eaLnBrk="1" fontAlgn="auto" latinLnBrk="0" hangingPunct="1">
              <a:lnSpc>
                <a:spcPct val="100000"/>
              </a:lnSpc>
              <a:spcBef>
                <a:spcPts val="0"/>
              </a:spcBef>
              <a:spcAft>
                <a:spcPts val="0"/>
              </a:spcAft>
              <a:buClrTx/>
              <a:buSzPts val="1000"/>
              <a:buFont typeface="Courier New" panose="02070309020205020404" pitchFamily="49" charset="0"/>
              <a:buChar char="o"/>
              <a:tabLst>
                <a:tab pos="914400" algn="l"/>
              </a:tabLst>
              <a:defRPr/>
            </a:pPr>
            <a:r>
              <a:rPr kumimoji="0" lang="en-US" sz="1600" b="0" i="0" u="none" strike="noStrike" kern="1200" cap="none" spc="0" normalizeH="0" baseline="0" noProof="0" dirty="0">
                <a:ln>
                  <a:noFill/>
                </a:ln>
                <a:solidFill>
                  <a:srgbClr val="242424"/>
                </a:solidFill>
                <a:effectLst/>
                <a:uLnTx/>
                <a:uFillTx/>
                <a:latin typeface="Aptos" panose="020B0004020202020204" pitchFamily="34" charset="0"/>
                <a:ea typeface="Calibri" panose="020F0502020204030204" pitchFamily="34" charset="0"/>
                <a:cs typeface="Calibri" panose="020F0502020204030204" pitchFamily="34" charset="0"/>
              </a:rPr>
              <a:t>November 5 (Admin), November 6 (financial), Centre</a:t>
            </a:r>
            <a:endParaRPr kumimoji="0" lang="en-US" sz="2400" b="0" i="0" u="none" strike="noStrike" kern="1200" cap="none" spc="0" normalizeH="0" baseline="0" noProof="0" dirty="0">
              <a:ln>
                <a:noFill/>
              </a:ln>
              <a:solidFill>
                <a:srgbClr val="242424"/>
              </a:solidFill>
              <a:effectLst/>
              <a:uLnTx/>
              <a:uFillTx/>
              <a:latin typeface="Aptos" panose="020B0004020202020204" pitchFamily="34" charset="0"/>
              <a:ea typeface="Aptos" panose="020B000402020202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42424"/>
                </a:solidFill>
                <a:effectLst/>
                <a:uLnTx/>
                <a:uFillTx/>
                <a:latin typeface="Segoe UI" panose="020B0502040204020203" pitchFamily="34" charset="0"/>
                <a:ea typeface="Aptos" panose="020B0004020202020204" pitchFamily="34" charset="0"/>
                <a:cs typeface="Aptos" panose="020B0004020202020204" pitchFamily="34" charset="0"/>
              </a:rPr>
              <a:t> </a:t>
            </a:r>
            <a:endParaRPr kumimoji="0" lang="en-US" sz="2400" b="0" i="0" u="none" strike="noStrike" kern="12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srgbClr val="242424"/>
                </a:solidFill>
                <a:effectLst/>
                <a:uLnTx/>
                <a:uFillTx/>
                <a:latin typeface="Segoe UI" panose="020B0502040204020203" pitchFamily="34" charset="0"/>
                <a:ea typeface="Aptos" panose="020B0004020202020204" pitchFamily="34" charset="0"/>
                <a:cs typeface="Aptos" panose="020B0004020202020204" pitchFamily="34" charset="0"/>
              </a:rPr>
              <a:t>Other Training Notes:</a:t>
            </a:r>
            <a:endParaRPr kumimoji="0" lang="en-US" sz="2400" b="0" i="0" u="none" strike="noStrike" kern="12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Aptos" panose="020B0004020202020204" pitchFamily="34" charset="0"/>
            </a:endParaRPr>
          </a:p>
          <a:p>
            <a:pPr marL="342900" marR="0" lvl="0" indent="-342900" algn="l" defTabSz="914400" rtl="0" eaLnBrk="1" fontAlgn="auto" latinLnBrk="0" hangingPunct="1">
              <a:lnSpc>
                <a:spcPct val="100000"/>
              </a:lnSpc>
              <a:spcBef>
                <a:spcPts val="0"/>
              </a:spcBef>
              <a:spcAft>
                <a:spcPts val="0"/>
              </a:spcAft>
              <a:buClrTx/>
              <a:buSzPts val="1000"/>
              <a:buFont typeface="Symbol" panose="05050102010706020507" pitchFamily="18" charset="2"/>
              <a:buChar char=""/>
              <a:tabLst>
                <a:tab pos="457200" algn="l"/>
              </a:tabLst>
              <a:defRPr/>
            </a:pPr>
            <a:r>
              <a:rPr kumimoji="0" lang="en-US" sz="1600" b="1" i="0" u="none" strike="noStrike" kern="1200" cap="none" spc="0" normalizeH="0" baseline="0" noProof="0" dirty="0">
                <a:ln>
                  <a:noFill/>
                </a:ln>
                <a:solidFill>
                  <a:srgbClr val="242424"/>
                </a:solidFill>
                <a:effectLst/>
                <a:uLnTx/>
                <a:uFillTx/>
                <a:latin typeface="Aptos" panose="020B0004020202020204" pitchFamily="34" charset="0"/>
                <a:ea typeface="Calibri" panose="020F0502020204030204" pitchFamily="34" charset="0"/>
                <a:cs typeface="Calibri" panose="020F0502020204030204" pitchFamily="34" charset="0"/>
              </a:rPr>
              <a:t>Workshop: </a:t>
            </a:r>
            <a:r>
              <a:rPr kumimoji="0" lang="en-US" sz="1600" b="0" i="0" u="none" strike="noStrike" kern="1200" cap="none" spc="0" normalizeH="0" baseline="0" noProof="0" dirty="0">
                <a:ln>
                  <a:noFill/>
                </a:ln>
                <a:solidFill>
                  <a:srgbClr val="242424"/>
                </a:solidFill>
                <a:effectLst/>
                <a:uLnTx/>
                <a:uFillTx/>
                <a:latin typeface="Aptos" panose="020B0004020202020204" pitchFamily="34" charset="0"/>
                <a:ea typeface="Calibri" panose="020F0502020204030204" pitchFamily="34" charset="0"/>
                <a:cs typeface="Calibri" panose="020F0502020204030204" pitchFamily="34" charset="0"/>
              </a:rPr>
              <a:t>Mark your calendars for September 23-25 in Gettysburg.</a:t>
            </a:r>
            <a:endParaRPr kumimoji="0" lang="en-US" sz="2400" b="0" i="0" u="none" strike="noStrike" kern="1200" cap="none" spc="0" normalizeH="0" baseline="0" noProof="0" dirty="0">
              <a:ln>
                <a:noFill/>
              </a:ln>
              <a:solidFill>
                <a:srgbClr val="242424"/>
              </a:solidFill>
              <a:effectLst/>
              <a:uLnTx/>
              <a:uFillTx/>
              <a:latin typeface="Aptos" panose="020B0004020202020204" pitchFamily="34" charset="0"/>
              <a:ea typeface="Aptos" panose="020B0004020202020204" pitchFamily="34" charset="0"/>
              <a:cs typeface="Aptos" panose="020B0004020202020204" pitchFamily="34" charset="0"/>
            </a:endParaRPr>
          </a:p>
          <a:p>
            <a:pPr marL="342900" marR="0" lvl="0" indent="-342900" algn="l" defTabSz="914400" rtl="0" eaLnBrk="1" fontAlgn="auto" latinLnBrk="0" hangingPunct="1">
              <a:lnSpc>
                <a:spcPct val="100000"/>
              </a:lnSpc>
              <a:spcBef>
                <a:spcPts val="0"/>
              </a:spcBef>
              <a:spcAft>
                <a:spcPts val="0"/>
              </a:spcAft>
              <a:buClrTx/>
              <a:buSzPts val="1000"/>
              <a:buFont typeface="Symbol" panose="05050102010706020507" pitchFamily="18" charset="2"/>
              <a:buChar char=""/>
              <a:tabLst>
                <a:tab pos="457200" algn="l"/>
              </a:tabLst>
              <a:defRPr/>
            </a:pPr>
            <a:r>
              <a:rPr kumimoji="0" lang="en-US" sz="1600" b="1" i="0" u="none" strike="noStrike" kern="1200" cap="none" spc="0" normalizeH="0" baseline="0" noProof="0" dirty="0">
                <a:ln>
                  <a:noFill/>
                </a:ln>
                <a:solidFill>
                  <a:srgbClr val="242424"/>
                </a:solidFill>
                <a:effectLst/>
                <a:uLnTx/>
                <a:uFillTx/>
                <a:latin typeface="Aptos" panose="020B0004020202020204" pitchFamily="34" charset="0"/>
                <a:ea typeface="Calibri" panose="020F0502020204030204" pitchFamily="34" charset="0"/>
                <a:cs typeface="Calibri" panose="020F0502020204030204" pitchFamily="34" charset="0"/>
              </a:rPr>
              <a:t>ESM Boot Camps:</a:t>
            </a:r>
            <a:r>
              <a:rPr kumimoji="0" lang="en-US" sz="1600" b="0" i="0" u="none" strike="noStrike" kern="1200" cap="none" spc="0" normalizeH="0" baseline="0" noProof="0" dirty="0">
                <a:ln>
                  <a:noFill/>
                </a:ln>
                <a:solidFill>
                  <a:srgbClr val="242424"/>
                </a:solidFill>
                <a:effectLst/>
                <a:uLnTx/>
                <a:uFillTx/>
                <a:latin typeface="Aptos" panose="020B0004020202020204" pitchFamily="34" charset="0"/>
                <a:ea typeface="Calibri" panose="020F0502020204030204" pitchFamily="34" charset="0"/>
                <a:cs typeface="Calibri" panose="020F0502020204030204" pitchFamily="34" charset="0"/>
              </a:rPr>
              <a:t> Working on finalizing dates for “new hire boot camps”, details to come.</a:t>
            </a:r>
            <a:endParaRPr kumimoji="0" lang="en-US" sz="2400" b="0" i="0" u="none" strike="noStrike" kern="1200" cap="none" spc="0" normalizeH="0" baseline="0" noProof="0" dirty="0">
              <a:ln>
                <a:noFill/>
              </a:ln>
              <a:solidFill>
                <a:srgbClr val="242424"/>
              </a:solidFill>
              <a:effectLst/>
              <a:uLnTx/>
              <a:uFillTx/>
              <a:latin typeface="Aptos" panose="020B0004020202020204" pitchFamily="34" charset="0"/>
              <a:ea typeface="Aptos" panose="020B0004020202020204" pitchFamily="34" charset="0"/>
              <a:cs typeface="Aptos" panose="020B0004020202020204" pitchFamily="34" charset="0"/>
            </a:endParaRPr>
          </a:p>
          <a:p>
            <a:pPr marL="342900" marR="0" lvl="0" indent="-342900" algn="l" defTabSz="914400" rtl="0" eaLnBrk="1" fontAlgn="auto" latinLnBrk="0" hangingPunct="1">
              <a:lnSpc>
                <a:spcPct val="100000"/>
              </a:lnSpc>
              <a:spcBef>
                <a:spcPts val="0"/>
              </a:spcBef>
              <a:spcAft>
                <a:spcPts val="0"/>
              </a:spcAft>
              <a:buClrTx/>
              <a:buSzPts val="1000"/>
              <a:buFont typeface="Symbol" panose="05050102010706020507" pitchFamily="18" charset="2"/>
              <a:buChar char=""/>
              <a:tabLst>
                <a:tab pos="457200" algn="l"/>
              </a:tabLst>
              <a:defRPr/>
            </a:pPr>
            <a:r>
              <a:rPr kumimoji="0" lang="en-US" sz="1600" b="1" i="0" u="none" strike="noStrike" kern="1200" cap="none" spc="0" normalizeH="0" baseline="0" noProof="0" dirty="0">
                <a:ln>
                  <a:noFill/>
                </a:ln>
                <a:solidFill>
                  <a:srgbClr val="242424"/>
                </a:solidFill>
                <a:effectLst/>
                <a:uLnTx/>
                <a:uFillTx/>
                <a:latin typeface="Aptos" panose="020B0004020202020204" pitchFamily="34" charset="0"/>
                <a:ea typeface="Calibri" panose="020F0502020204030204" pitchFamily="34" charset="0"/>
                <a:cs typeface="Calibri" panose="020F0502020204030204" pitchFamily="34" charset="0"/>
              </a:rPr>
              <a:t>DEP Stream Trainings:</a:t>
            </a:r>
            <a:r>
              <a:rPr kumimoji="0" lang="en-US" sz="1600" b="0" i="0" u="none" strike="noStrike" kern="1200" cap="none" spc="0" normalizeH="0" baseline="0" noProof="0" dirty="0">
                <a:ln>
                  <a:noFill/>
                </a:ln>
                <a:solidFill>
                  <a:srgbClr val="242424"/>
                </a:solidFill>
                <a:effectLst/>
                <a:uLnTx/>
                <a:uFillTx/>
                <a:latin typeface="Aptos" panose="020B0004020202020204" pitchFamily="34" charset="0"/>
                <a:ea typeface="Calibri" panose="020F0502020204030204" pitchFamily="34" charset="0"/>
                <a:cs typeface="Calibri" panose="020F0502020204030204" pitchFamily="34" charset="0"/>
              </a:rPr>
              <a:t>  Building off the three completed last year, the Center is holding a 1.5 day stream crossing trainings for DEP permit review staff this summer.</a:t>
            </a:r>
            <a:endParaRPr kumimoji="0" lang="en-US" sz="2400" b="0" i="0" u="none" strike="noStrike" kern="1200" cap="none" spc="0" normalizeH="0" baseline="0" noProof="0" dirty="0">
              <a:ln>
                <a:noFill/>
              </a:ln>
              <a:solidFill>
                <a:srgbClr val="242424"/>
              </a:solidFill>
              <a:effectLst/>
              <a:uLnTx/>
              <a:uFillTx/>
              <a:latin typeface="Aptos" panose="020B0004020202020204" pitchFamily="34" charset="0"/>
              <a:ea typeface="Aptos" panose="020B0004020202020204" pitchFamily="34" charset="0"/>
              <a:cs typeface="Aptos" panose="020B0004020202020204" pitchFamily="34" charset="0"/>
            </a:endParaRPr>
          </a:p>
          <a:p>
            <a:pPr marL="342900" marR="0" lvl="0" indent="-342900" algn="l" defTabSz="914400" rtl="0" eaLnBrk="1" fontAlgn="auto" latinLnBrk="0" hangingPunct="1">
              <a:lnSpc>
                <a:spcPct val="100000"/>
              </a:lnSpc>
              <a:spcBef>
                <a:spcPts val="0"/>
              </a:spcBef>
              <a:spcAft>
                <a:spcPts val="0"/>
              </a:spcAft>
              <a:buClrTx/>
              <a:buSzPts val="1000"/>
              <a:buFont typeface="Symbol" panose="05050102010706020507" pitchFamily="18" charset="2"/>
              <a:buChar char=""/>
              <a:tabLst>
                <a:tab pos="457200" algn="l"/>
              </a:tabLst>
              <a:defRPr/>
            </a:pPr>
            <a:r>
              <a:rPr kumimoji="0" lang="en-US" sz="1600" b="1" i="0" u="none" strike="noStrike" kern="1200" cap="none" spc="0" normalizeH="0" baseline="0" noProof="0" dirty="0">
                <a:ln>
                  <a:noFill/>
                </a:ln>
                <a:solidFill>
                  <a:srgbClr val="242424"/>
                </a:solidFill>
                <a:effectLst/>
                <a:uLnTx/>
                <a:uFillTx/>
                <a:latin typeface="Aptos" panose="020B0004020202020204" pitchFamily="34" charset="0"/>
                <a:ea typeface="Calibri" panose="020F0502020204030204" pitchFamily="34" charset="0"/>
                <a:cs typeface="Calibri" panose="020F0502020204030204" pitchFamily="34" charset="0"/>
              </a:rPr>
              <a:t>Course Tracker:</a:t>
            </a:r>
            <a:r>
              <a:rPr kumimoji="0" lang="en-US" sz="1600" b="0" i="0" u="none" strike="noStrike" kern="1200" cap="none" spc="0" normalizeH="0" baseline="0" noProof="0" dirty="0">
                <a:ln>
                  <a:noFill/>
                </a:ln>
                <a:solidFill>
                  <a:srgbClr val="242424"/>
                </a:solidFill>
                <a:effectLst/>
                <a:uLnTx/>
                <a:uFillTx/>
                <a:latin typeface="Aptos" panose="020B0004020202020204" pitchFamily="34" charset="0"/>
                <a:ea typeface="Calibri" panose="020F0502020204030204" pitchFamily="34" charset="0"/>
                <a:cs typeface="Calibri" panose="020F0502020204030204" pitchFamily="34" charset="0"/>
              </a:rPr>
              <a:t> Don’t forget the new course attendance tracker allows you to look up your, or anyone else’s, current certifications and expiration dates. </a:t>
            </a:r>
            <a:r>
              <a:rPr kumimoji="0" lang="en-US" sz="1600" b="0" i="0" u="sng" strike="noStrike" kern="1200" cap="none" spc="0" normalizeH="0" baseline="0" noProof="0" dirty="0">
                <a:ln>
                  <a:noFill/>
                </a:ln>
                <a:solidFill>
                  <a:srgbClr val="242424"/>
                </a:solidFill>
                <a:effectLst/>
                <a:uLnTx/>
                <a:uFillTx/>
                <a:latin typeface="Aptos" panose="020B0004020202020204" pitchFamily="34" charset="0"/>
                <a:ea typeface="Calibri" panose="020F0502020204030204" pitchFamily="34" charset="0"/>
                <a:cs typeface="Calibri" panose="020F0502020204030204" pitchFamily="34" charset="0"/>
                <a:hlinkClick r:id="rId2"/>
              </a:rPr>
              <a:t>https://dirtandgravel.psu.edu/education-training/course-attendance-tracker/</a:t>
            </a:r>
            <a:endParaRPr kumimoji="0" lang="en-US" sz="2400" b="0" i="0" u="none" strike="noStrike" kern="1200" cap="none" spc="0" normalizeH="0" baseline="0" noProof="0" dirty="0">
              <a:ln>
                <a:noFill/>
              </a:ln>
              <a:solidFill>
                <a:srgbClr val="242424"/>
              </a:solidFill>
              <a:effectLst/>
              <a:uLnTx/>
              <a:uFillTx/>
              <a:latin typeface="Aptos"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24985108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3FAD40-7954-DD25-1ECB-F37E731BE579}"/>
            </a:ext>
          </a:extLst>
        </p:cNvPr>
        <p:cNvGrpSpPr/>
        <p:nvPr/>
      </p:nvGrpSpPr>
      <p:grpSpPr>
        <a:xfrm>
          <a:off x="0" y="0"/>
          <a:ext cx="0" cy="0"/>
          <a:chOff x="0" y="0"/>
          <a:chExt cx="0" cy="0"/>
        </a:xfrm>
      </p:grpSpPr>
      <p:sp>
        <p:nvSpPr>
          <p:cNvPr id="41986" name="Text Box 9">
            <a:extLst>
              <a:ext uri="{FF2B5EF4-FFF2-40B4-BE49-F238E27FC236}">
                <a16:creationId xmlns:a16="http://schemas.microsoft.com/office/drawing/2014/main" id="{7B309B63-1D86-D754-7E7F-6E7D270CD349}"/>
              </a:ext>
            </a:extLst>
          </p:cNvPr>
          <p:cNvSpPr txBox="1">
            <a:spLocks noChangeArrowheads="1"/>
          </p:cNvSpPr>
          <p:nvPr/>
        </p:nvSpPr>
        <p:spPr bwMode="auto">
          <a:xfrm>
            <a:off x="137316" y="431800"/>
            <a:ext cx="8691563" cy="3185487"/>
          </a:xfrm>
          <a:prstGeom prst="rect">
            <a:avLst/>
          </a:prstGeom>
          <a:noFill/>
          <a:ln w="9525">
            <a:noFill/>
            <a:miter lim="800000"/>
            <a:headEnd/>
            <a:tailEnd/>
          </a:ln>
        </p:spPr>
        <p:txBody>
          <a:bodyPr>
            <a:spAutoFit/>
          </a:bodyPr>
          <a:lstStyle/>
          <a:p>
            <a:pPr algn="l"/>
            <a:r>
              <a:rPr lang="en-US" u="sng" dirty="0">
                <a:latin typeface="Calibri" panose="020F0502020204030204" pitchFamily="34" charset="0"/>
              </a:rPr>
              <a:t>Proposed Specification Change for 2025:</a:t>
            </a:r>
            <a:endParaRPr lang="en-US" sz="2400" b="0" dirty="0">
              <a:latin typeface="Calibri" panose="020F0502020204030204" pitchFamily="34" charset="0"/>
            </a:endParaRPr>
          </a:p>
          <a:p>
            <a:pPr marL="457200" indent="-457200" algn="l">
              <a:spcBef>
                <a:spcPts val="600"/>
              </a:spcBef>
              <a:buFont typeface="Arial" panose="020B0604020202020204" pitchFamily="34" charset="0"/>
              <a:buChar char="•"/>
            </a:pPr>
            <a:r>
              <a:rPr lang="en-US" sz="2800" b="0" dirty="0">
                <a:latin typeface="Calibri" panose="020F0502020204030204" pitchFamily="34" charset="0"/>
              </a:rPr>
              <a:t>Requesting gradation change to #16 sieve. </a:t>
            </a:r>
          </a:p>
          <a:p>
            <a:pPr marL="914400" lvl="1" indent="-457200" algn="l">
              <a:spcBef>
                <a:spcPts val="600"/>
              </a:spcBef>
              <a:buFont typeface="Arial" panose="020B0604020202020204" pitchFamily="34" charset="0"/>
              <a:buChar char="•"/>
            </a:pPr>
            <a:r>
              <a:rPr lang="en-US" sz="2800" b="0" dirty="0">
                <a:latin typeface="Calibri" panose="020F0502020204030204" pitchFamily="34" charset="0"/>
              </a:rPr>
              <a:t>Current: 15% -30% </a:t>
            </a:r>
          </a:p>
          <a:p>
            <a:pPr marL="914400" lvl="1" indent="-457200" algn="l">
              <a:spcBef>
                <a:spcPts val="600"/>
              </a:spcBef>
              <a:buFont typeface="Arial" panose="020B0604020202020204" pitchFamily="34" charset="0"/>
              <a:buChar char="•"/>
            </a:pPr>
            <a:r>
              <a:rPr lang="en-US" sz="2800" b="0" dirty="0">
                <a:latin typeface="Calibri" panose="020F0502020204030204" pitchFamily="34" charset="0"/>
              </a:rPr>
              <a:t>Proposed: 15% -</a:t>
            </a:r>
            <a:r>
              <a:rPr lang="en-US" sz="2800" dirty="0">
                <a:solidFill>
                  <a:srgbClr val="FF0000"/>
                </a:solidFill>
                <a:latin typeface="Calibri" panose="020F0502020204030204" pitchFamily="34" charset="0"/>
              </a:rPr>
              <a:t>32% </a:t>
            </a:r>
          </a:p>
          <a:p>
            <a:pPr lvl="1" algn="l">
              <a:spcBef>
                <a:spcPts val="600"/>
              </a:spcBef>
            </a:pPr>
            <a:endParaRPr lang="en-US" sz="2800" dirty="0">
              <a:solidFill>
                <a:srgbClr val="FF0000"/>
              </a:solidFill>
              <a:latin typeface="Calibri" panose="020F0502020204030204" pitchFamily="34" charset="0"/>
            </a:endParaRPr>
          </a:p>
          <a:p>
            <a:pPr lvl="1" algn="l">
              <a:spcBef>
                <a:spcPts val="600"/>
              </a:spcBef>
            </a:pPr>
            <a:endParaRPr lang="en-US" sz="2800" dirty="0">
              <a:solidFill>
                <a:srgbClr val="FF0000"/>
              </a:solidFill>
              <a:latin typeface="Calibri" panose="020F0502020204030204" pitchFamily="34" charset="0"/>
            </a:endParaRPr>
          </a:p>
        </p:txBody>
      </p:sp>
      <p:sp>
        <p:nvSpPr>
          <p:cNvPr id="13" name="Rectangle 12">
            <a:extLst>
              <a:ext uri="{FF2B5EF4-FFF2-40B4-BE49-F238E27FC236}">
                <a16:creationId xmlns:a16="http://schemas.microsoft.com/office/drawing/2014/main" id="{592F2A51-3C66-2940-1C79-ADA31ABDE284}"/>
              </a:ext>
            </a:extLst>
          </p:cNvPr>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41989" name="Text Box 6">
            <a:extLst>
              <a:ext uri="{FF2B5EF4-FFF2-40B4-BE49-F238E27FC236}">
                <a16:creationId xmlns:a16="http://schemas.microsoft.com/office/drawing/2014/main" id="{905161C6-56A8-52B0-B6C5-0FDC181B4C47}"/>
              </a:ext>
            </a:extLst>
          </p:cNvPr>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graphicFrame>
        <p:nvGraphicFramePr>
          <p:cNvPr id="4" name="Table 3">
            <a:extLst>
              <a:ext uri="{FF2B5EF4-FFF2-40B4-BE49-F238E27FC236}">
                <a16:creationId xmlns:a16="http://schemas.microsoft.com/office/drawing/2014/main" id="{22B332C2-4109-8F60-2DD2-2FF396952065}"/>
              </a:ext>
            </a:extLst>
          </p:cNvPr>
          <p:cNvGraphicFramePr>
            <a:graphicFrameLocks noGrp="1"/>
          </p:cNvGraphicFramePr>
          <p:nvPr>
            <p:extLst>
              <p:ext uri="{D42A27DB-BD31-4B8C-83A1-F6EECF244321}">
                <p14:modId xmlns:p14="http://schemas.microsoft.com/office/powerpoint/2010/main" val="1872942573"/>
              </p:ext>
            </p:extLst>
          </p:nvPr>
        </p:nvGraphicFramePr>
        <p:xfrm>
          <a:off x="2295525" y="2972999"/>
          <a:ext cx="4871720" cy="3108960"/>
        </p:xfrm>
        <a:graphic>
          <a:graphicData uri="http://schemas.openxmlformats.org/drawingml/2006/table">
            <a:tbl>
              <a:tblPr firstRow="1" bandRow="1">
                <a:tableStyleId>{5940675A-B579-460E-94D1-54222C63F5DA}</a:tableStyleId>
              </a:tblPr>
              <a:tblGrid>
                <a:gridCol w="1830982">
                  <a:extLst>
                    <a:ext uri="{9D8B030D-6E8A-4147-A177-3AD203B41FA5}">
                      <a16:colId xmlns:a16="http://schemas.microsoft.com/office/drawing/2014/main" val="2403682517"/>
                    </a:ext>
                  </a:extLst>
                </a:gridCol>
                <a:gridCol w="3040738">
                  <a:extLst>
                    <a:ext uri="{9D8B030D-6E8A-4147-A177-3AD203B41FA5}">
                      <a16:colId xmlns:a16="http://schemas.microsoft.com/office/drawing/2014/main" val="921448172"/>
                    </a:ext>
                  </a:extLst>
                </a:gridCol>
              </a:tblGrid>
              <a:tr h="510429">
                <a:tc>
                  <a:txBody>
                    <a:bodyPr/>
                    <a:lstStyle/>
                    <a:p>
                      <a:pPr algn="ctr"/>
                      <a:r>
                        <a:rPr lang="en-US" sz="2800" b="1" dirty="0">
                          <a:latin typeface="Calibri" panose="020F0502020204030204" pitchFamily="34" charset="0"/>
                        </a:rPr>
                        <a:t>Sieve Size</a:t>
                      </a:r>
                    </a:p>
                  </a:txBody>
                  <a:tcP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US" sz="2800" b="1" dirty="0">
                          <a:latin typeface="Calibri" panose="020F0502020204030204" pitchFamily="34" charset="0"/>
                        </a:rPr>
                        <a:t>Percent Passing</a:t>
                      </a:r>
                    </a:p>
                  </a:txBody>
                  <a:tcP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20371999"/>
                  </a:ext>
                </a:extLst>
              </a:tr>
              <a:tr h="481729">
                <a:tc>
                  <a:txBody>
                    <a:bodyPr/>
                    <a:lstStyle/>
                    <a:p>
                      <a:pPr algn="ctr"/>
                      <a:r>
                        <a:rPr lang="en-US" sz="2800" dirty="0">
                          <a:latin typeface="Calibri" panose="020F0502020204030204" pitchFamily="34" charset="0"/>
                        </a:rPr>
                        <a:t>1 ½ Inch</a:t>
                      </a:r>
                    </a:p>
                  </a:txBody>
                  <a:tcP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noFill/>
                  </a:tcPr>
                </a:tc>
                <a:tc>
                  <a:txBody>
                    <a:bodyPr/>
                    <a:lstStyle/>
                    <a:p>
                      <a:pPr algn="ctr"/>
                      <a:r>
                        <a:rPr lang="en-US" sz="2800" dirty="0">
                          <a:latin typeface="Calibri" panose="020F0502020204030204" pitchFamily="34" charset="0"/>
                        </a:rPr>
                        <a:t>100</a:t>
                      </a:r>
                    </a:p>
                  </a:txBody>
                  <a:tcP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746162013"/>
                  </a:ext>
                </a:extLst>
              </a:tr>
              <a:tr h="481729">
                <a:tc>
                  <a:txBody>
                    <a:bodyPr/>
                    <a:lstStyle/>
                    <a:p>
                      <a:pPr algn="ctr"/>
                      <a:r>
                        <a:rPr lang="en-US" sz="2800" dirty="0">
                          <a:latin typeface="Calibri" panose="020F0502020204030204" pitchFamily="34" charset="0"/>
                        </a:rPr>
                        <a:t>¾ Inch</a:t>
                      </a:r>
                    </a:p>
                  </a:txBody>
                  <a:tcPr>
                    <a:lnL w="28575" cap="flat" cmpd="sng" algn="ctr">
                      <a:solidFill>
                        <a:schemeClr val="tx1"/>
                      </a:solidFill>
                      <a:prstDash val="solid"/>
                      <a:round/>
                      <a:headEnd type="none" w="med" len="med"/>
                      <a:tailEnd type="none" w="med" len="med"/>
                    </a:lnL>
                    <a:noFill/>
                  </a:tcPr>
                </a:tc>
                <a:tc>
                  <a:txBody>
                    <a:bodyPr/>
                    <a:lstStyle/>
                    <a:p>
                      <a:pPr algn="ctr"/>
                      <a:r>
                        <a:rPr lang="en-US" sz="2800" dirty="0">
                          <a:latin typeface="Calibri" panose="020F0502020204030204" pitchFamily="34" charset="0"/>
                        </a:rPr>
                        <a:t>65-97</a:t>
                      </a:r>
                    </a:p>
                  </a:txBody>
                  <a:tcPr>
                    <a:lnR w="28575"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503423597"/>
                  </a:ext>
                </a:extLst>
              </a:tr>
              <a:tr h="481729">
                <a:tc>
                  <a:txBody>
                    <a:bodyPr/>
                    <a:lstStyle/>
                    <a:p>
                      <a:pPr algn="ctr"/>
                      <a:r>
                        <a:rPr lang="en-US" sz="2800" dirty="0">
                          <a:latin typeface="Calibri" panose="020F0502020204030204" pitchFamily="34" charset="0"/>
                        </a:rPr>
                        <a:t>#4</a:t>
                      </a:r>
                    </a:p>
                  </a:txBody>
                  <a:tcPr>
                    <a:lnL w="28575" cap="flat" cmpd="sng" algn="ctr">
                      <a:solidFill>
                        <a:schemeClr val="tx1"/>
                      </a:solidFill>
                      <a:prstDash val="solid"/>
                      <a:round/>
                      <a:headEnd type="none" w="med" len="med"/>
                      <a:tailEnd type="none" w="med" len="med"/>
                    </a:lnL>
                    <a:noFill/>
                  </a:tcPr>
                </a:tc>
                <a:tc>
                  <a:txBody>
                    <a:bodyPr/>
                    <a:lstStyle/>
                    <a:p>
                      <a:pPr algn="ctr"/>
                      <a:r>
                        <a:rPr lang="en-US" sz="2800" dirty="0">
                          <a:latin typeface="Calibri" panose="020F0502020204030204" pitchFamily="34" charset="0"/>
                        </a:rPr>
                        <a:t>30-65</a:t>
                      </a:r>
                    </a:p>
                  </a:txBody>
                  <a:tcPr>
                    <a:lnR w="28575"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772747939"/>
                  </a:ext>
                </a:extLst>
              </a:tr>
              <a:tr h="481729">
                <a:tc>
                  <a:txBody>
                    <a:bodyPr/>
                    <a:lstStyle/>
                    <a:p>
                      <a:pPr algn="ctr"/>
                      <a:r>
                        <a:rPr lang="en-US" sz="2800" dirty="0">
                          <a:latin typeface="Calibri" panose="020F0502020204030204" pitchFamily="34" charset="0"/>
                        </a:rPr>
                        <a:t>#16</a:t>
                      </a:r>
                    </a:p>
                  </a:txBody>
                  <a:tcPr>
                    <a:lnL w="28575" cap="flat" cmpd="sng" algn="ctr">
                      <a:solidFill>
                        <a:schemeClr val="tx1"/>
                      </a:solidFill>
                      <a:prstDash val="solid"/>
                      <a:round/>
                      <a:headEnd type="none" w="med" len="med"/>
                      <a:tailEnd type="none" w="med" len="med"/>
                    </a:lnL>
                    <a:noFill/>
                  </a:tcPr>
                </a:tc>
                <a:tc>
                  <a:txBody>
                    <a:bodyPr/>
                    <a:lstStyle/>
                    <a:p>
                      <a:pPr algn="ctr"/>
                      <a:r>
                        <a:rPr lang="en-US" sz="2800" dirty="0">
                          <a:latin typeface="Calibri" panose="020F0502020204030204" pitchFamily="34" charset="0"/>
                        </a:rPr>
                        <a:t>15-</a:t>
                      </a:r>
                      <a:r>
                        <a:rPr lang="en-US" sz="2800" strike="sngStrike" dirty="0">
                          <a:solidFill>
                            <a:srgbClr val="FF0000"/>
                          </a:solidFill>
                          <a:highlight>
                            <a:srgbClr val="FFFF00"/>
                          </a:highlight>
                        </a:rPr>
                        <a:t>30</a:t>
                      </a:r>
                      <a:r>
                        <a:rPr lang="en-US" sz="2800" dirty="0"/>
                        <a:t> </a:t>
                      </a:r>
                      <a:r>
                        <a:rPr lang="en-US" sz="2800" b="1" dirty="0">
                          <a:solidFill>
                            <a:srgbClr val="FF0000"/>
                          </a:solidFill>
                        </a:rPr>
                        <a:t>32</a:t>
                      </a:r>
                    </a:p>
                  </a:txBody>
                  <a:tcPr>
                    <a:lnR w="28575"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4076961225"/>
                  </a:ext>
                </a:extLst>
              </a:tr>
              <a:tr h="481729">
                <a:tc>
                  <a:txBody>
                    <a:bodyPr/>
                    <a:lstStyle/>
                    <a:p>
                      <a:pPr algn="ctr"/>
                      <a:r>
                        <a:rPr lang="en-US" sz="2800" dirty="0">
                          <a:latin typeface="Calibri" panose="020F0502020204030204" pitchFamily="34" charset="0"/>
                        </a:rPr>
                        <a:t>#200</a:t>
                      </a:r>
                    </a:p>
                  </a:txBody>
                  <a:tcP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noFill/>
                  </a:tcPr>
                </a:tc>
                <a:tc>
                  <a:txBody>
                    <a:bodyPr/>
                    <a:lstStyle/>
                    <a:p>
                      <a:pPr algn="ctr"/>
                      <a:r>
                        <a:rPr lang="en-US" sz="2800" dirty="0">
                          <a:latin typeface="Calibri" panose="020F0502020204030204" pitchFamily="34" charset="0"/>
                        </a:rPr>
                        <a:t>11-15</a:t>
                      </a:r>
                    </a:p>
                  </a:txBody>
                  <a:tcP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40084609"/>
                  </a:ext>
                </a:extLst>
              </a:tr>
            </a:tbl>
          </a:graphicData>
        </a:graphic>
      </p:graphicFrame>
      <p:sp>
        <p:nvSpPr>
          <p:cNvPr id="5" name="Text Box 6">
            <a:extLst>
              <a:ext uri="{FF2B5EF4-FFF2-40B4-BE49-F238E27FC236}">
                <a16:creationId xmlns:a16="http://schemas.microsoft.com/office/drawing/2014/main" id="{4EE644E0-D07F-E317-9E0E-3EB03E9782A7}"/>
              </a:ext>
            </a:extLst>
          </p:cNvPr>
          <p:cNvSpPr txBox="1">
            <a:spLocks noChangeArrowheads="1"/>
          </p:cNvSpPr>
          <p:nvPr/>
        </p:nvSpPr>
        <p:spPr bwMode="auto">
          <a:xfrm>
            <a:off x="4552950" y="-55563"/>
            <a:ext cx="4591050" cy="430213"/>
          </a:xfrm>
          <a:prstGeom prst="rect">
            <a:avLst/>
          </a:prstGeom>
          <a:noFill/>
          <a:ln w="9525">
            <a:noFill/>
            <a:miter lim="800000"/>
            <a:headEnd/>
            <a:tailEnd/>
          </a:ln>
        </p:spPr>
        <p:txBody>
          <a:bodyPr anchor="ctr">
            <a:spAutoFit/>
          </a:bodyPr>
          <a:lstStyle/>
          <a:p>
            <a:pPr>
              <a:tabLst>
                <a:tab pos="4860925" algn="l"/>
              </a:tabLst>
            </a:pPr>
            <a:r>
              <a:rPr lang="en-US" sz="2200" dirty="0">
                <a:solidFill>
                  <a:srgbClr val="000000"/>
                </a:solidFill>
                <a:latin typeface="Calibri" panose="020F0502020204030204" pitchFamily="34" charset="0"/>
              </a:rPr>
              <a:t>Spec Changes</a:t>
            </a:r>
          </a:p>
        </p:txBody>
      </p:sp>
    </p:spTree>
    <p:extLst>
      <p:ext uri="{BB962C8B-B14F-4D97-AF65-F5344CB8AC3E}">
        <p14:creationId xmlns:p14="http://schemas.microsoft.com/office/powerpoint/2010/main" val="35028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0393E5-73BD-2E9B-80AA-F4745F213B9C}"/>
            </a:ext>
          </a:extLst>
        </p:cNvPr>
        <p:cNvGrpSpPr/>
        <p:nvPr/>
      </p:nvGrpSpPr>
      <p:grpSpPr>
        <a:xfrm>
          <a:off x="0" y="0"/>
          <a:ext cx="0" cy="0"/>
          <a:chOff x="0" y="0"/>
          <a:chExt cx="0" cy="0"/>
        </a:xfrm>
      </p:grpSpPr>
      <p:sp>
        <p:nvSpPr>
          <p:cNvPr id="41986" name="Text Box 9">
            <a:extLst>
              <a:ext uri="{FF2B5EF4-FFF2-40B4-BE49-F238E27FC236}">
                <a16:creationId xmlns:a16="http://schemas.microsoft.com/office/drawing/2014/main" id="{31F19576-710D-7AAF-AB17-C379440F69CB}"/>
              </a:ext>
            </a:extLst>
          </p:cNvPr>
          <p:cNvSpPr txBox="1">
            <a:spLocks noChangeArrowheads="1"/>
          </p:cNvSpPr>
          <p:nvPr/>
        </p:nvSpPr>
        <p:spPr bwMode="auto">
          <a:xfrm>
            <a:off x="-27215" y="242768"/>
            <a:ext cx="9301844" cy="8079135"/>
          </a:xfrm>
          <a:prstGeom prst="rect">
            <a:avLst/>
          </a:prstGeom>
          <a:noFill/>
          <a:ln w="9525">
            <a:noFill/>
            <a:miter lim="800000"/>
            <a:headEnd/>
            <a:tailEnd/>
          </a:ln>
        </p:spPr>
        <p:txBody>
          <a:bodyPr wrap="square">
            <a:spAutoFit/>
          </a:bodyPr>
          <a:lstStyle/>
          <a:p>
            <a:pPr algn="l"/>
            <a:r>
              <a:rPr lang="en-US" sz="3200" u="sng" dirty="0">
                <a:latin typeface="Calibri" panose="020F0502020204030204" pitchFamily="34" charset="0"/>
              </a:rPr>
              <a:t>Why the Proposed Specification Change for 2025:</a:t>
            </a:r>
            <a:endParaRPr lang="en-US" sz="2000" b="0" dirty="0">
              <a:latin typeface="Calibri" panose="020F0502020204030204" pitchFamily="34" charset="0"/>
            </a:endParaRPr>
          </a:p>
          <a:p>
            <a:pPr marL="914400" lvl="1" indent="-457200" algn="l">
              <a:spcBef>
                <a:spcPts val="600"/>
              </a:spcBef>
              <a:buFont typeface="Arial" panose="020B0604020202020204" pitchFamily="34" charset="0"/>
              <a:buChar char="•"/>
            </a:pPr>
            <a:r>
              <a:rPr lang="en-US" sz="2900" b="0" dirty="0">
                <a:latin typeface="Calibri" panose="020F0502020204030204" pitchFamily="34" charset="0"/>
              </a:rPr>
              <a:t>Loosening to make DSA easier to make.</a:t>
            </a:r>
          </a:p>
          <a:p>
            <a:pPr marL="914400" lvl="1" indent="-457200" algn="l">
              <a:spcBef>
                <a:spcPts val="600"/>
              </a:spcBef>
              <a:buFont typeface="Arial" panose="020B0604020202020204" pitchFamily="34" charset="0"/>
              <a:buChar char="•"/>
            </a:pPr>
            <a:r>
              <a:rPr lang="en-US" sz="2900" b="0" dirty="0">
                <a:latin typeface="Calibri" panose="020F0502020204030204" pitchFamily="34" charset="0"/>
              </a:rPr>
              <a:t>Response to increased #200 sieve from 10% to 11%, which caused a slight increase in the #16 sieve.</a:t>
            </a:r>
          </a:p>
          <a:p>
            <a:pPr marL="914400" lvl="1" indent="-457200" algn="l">
              <a:spcBef>
                <a:spcPts val="600"/>
              </a:spcBef>
              <a:buFont typeface="Arial" panose="020B0604020202020204" pitchFamily="34" charset="0"/>
              <a:buChar char="•"/>
            </a:pPr>
            <a:r>
              <a:rPr lang="en-US" sz="2900" b="0" dirty="0">
                <a:latin typeface="Calibri" panose="020F0502020204030204" pitchFamily="34" charset="0"/>
              </a:rPr>
              <a:t>4 pile failures due to #16 sieve and they</a:t>
            </a:r>
            <a:r>
              <a:rPr lang="en-US" sz="2900" dirty="0">
                <a:solidFill>
                  <a:srgbClr val="000000"/>
                </a:solidFill>
                <a:latin typeface="Aptos" panose="020B0004020202020204" pitchFamily="34" charset="0"/>
                <a:cs typeface="Calibri"/>
              </a:rPr>
              <a:t> </a:t>
            </a:r>
            <a:r>
              <a:rPr lang="en-US" sz="2900" b="0" dirty="0">
                <a:solidFill>
                  <a:srgbClr val="000000"/>
                </a:solidFill>
                <a:latin typeface="Aptos" panose="020B0004020202020204" pitchFamily="34" charset="0"/>
                <a:cs typeface="Calibri"/>
              </a:rPr>
              <a:t>were just  over the 30% maximum; in the 30%-31% range. </a:t>
            </a:r>
          </a:p>
          <a:p>
            <a:pPr marL="914400" lvl="1" indent="-457200" algn="l">
              <a:spcBef>
                <a:spcPts val="600"/>
              </a:spcBef>
              <a:buFont typeface="Arial" panose="020B0604020202020204" pitchFamily="34" charset="0"/>
              <a:buChar char="•"/>
            </a:pPr>
            <a:r>
              <a:rPr lang="en-US" sz="2900" b="0" dirty="0">
                <a:latin typeface="Calibri" panose="020F0502020204030204" pitchFamily="34" charset="0"/>
              </a:rPr>
              <a:t>Minor change will not impact quality.</a:t>
            </a:r>
          </a:p>
          <a:p>
            <a:pPr marL="914400" lvl="1" indent="-457200" algn="l">
              <a:spcBef>
                <a:spcPts val="600"/>
              </a:spcBef>
              <a:buFont typeface="Arial" panose="020B0604020202020204" pitchFamily="34" charset="0"/>
              <a:buChar char="•"/>
            </a:pPr>
            <a:r>
              <a:rPr lang="en-US" sz="2900" b="0" dirty="0">
                <a:latin typeface="Calibri" panose="020F0502020204030204" pitchFamily="34" charset="0"/>
              </a:rPr>
              <a:t>Change will be presented for approval at the March 18 SCC Meeting.  </a:t>
            </a:r>
          </a:p>
          <a:p>
            <a:pPr marL="914400" lvl="1" indent="-457200" algn="l">
              <a:spcBef>
                <a:spcPts val="600"/>
              </a:spcBef>
              <a:buFont typeface="Arial" panose="020B0604020202020204" pitchFamily="34" charset="0"/>
              <a:buChar char="•"/>
            </a:pPr>
            <a:r>
              <a:rPr lang="en-US" sz="2900" b="0" dirty="0">
                <a:latin typeface="Calibri" panose="020F0502020204030204" pitchFamily="34" charset="0"/>
              </a:rPr>
              <a:t>Requesting change to be </a:t>
            </a:r>
            <a:r>
              <a:rPr lang="en-US" sz="2900" u="sng" dirty="0">
                <a:latin typeface="Calibri" panose="020F0502020204030204" pitchFamily="34" charset="0"/>
              </a:rPr>
              <a:t>effectively immediately</a:t>
            </a:r>
            <a:r>
              <a:rPr lang="en-US" sz="2900" b="0" u="sng" dirty="0">
                <a:latin typeface="Calibri" panose="020F0502020204030204" pitchFamily="34" charset="0"/>
              </a:rPr>
              <a:t>.</a:t>
            </a:r>
            <a:r>
              <a:rPr lang="en-US" sz="2900" b="0" dirty="0">
                <a:latin typeface="Calibri" panose="020F0502020204030204" pitchFamily="34" charset="0"/>
              </a:rPr>
              <a:t> </a:t>
            </a:r>
          </a:p>
          <a:p>
            <a:pPr marL="914400" lvl="1" indent="-457200" algn="l">
              <a:spcBef>
                <a:spcPts val="600"/>
              </a:spcBef>
              <a:buFont typeface="Arial" panose="020B0604020202020204" pitchFamily="34" charset="0"/>
              <a:buChar char="•"/>
            </a:pPr>
            <a:r>
              <a:rPr lang="en-US" sz="2900" b="0" dirty="0">
                <a:latin typeface="Calibri" panose="020F0502020204030204" pitchFamily="34" charset="0"/>
              </a:rPr>
              <a:t>Change will not impact current contracts or approved piles - “loosening” of the spec.</a:t>
            </a:r>
          </a:p>
          <a:p>
            <a:pPr marL="914400" lvl="1" indent="-457200" algn="l">
              <a:spcBef>
                <a:spcPts val="600"/>
              </a:spcBef>
              <a:buFont typeface="Arial" panose="020B0604020202020204" pitchFamily="34" charset="0"/>
              <a:buChar char="•"/>
            </a:pPr>
            <a:r>
              <a:rPr lang="en-US" sz="2900" b="0" dirty="0">
                <a:latin typeface="Calibri" panose="020F0502020204030204" pitchFamily="34" charset="0"/>
              </a:rPr>
              <a:t>PA Concrete &amp; Aggregate Association supports change.</a:t>
            </a:r>
          </a:p>
          <a:p>
            <a:pPr lvl="1" algn="l">
              <a:spcBef>
                <a:spcPts val="600"/>
              </a:spcBef>
            </a:pPr>
            <a:endParaRPr lang="en-US" sz="2800" dirty="0">
              <a:latin typeface="Calibri" panose="020F0502020204030204" pitchFamily="34" charset="0"/>
            </a:endParaRPr>
          </a:p>
          <a:p>
            <a:pPr lvl="1" algn="l">
              <a:spcBef>
                <a:spcPts val="600"/>
              </a:spcBef>
            </a:pPr>
            <a:endParaRPr lang="en-US" sz="2800" dirty="0">
              <a:solidFill>
                <a:srgbClr val="FF0000"/>
              </a:solidFill>
              <a:latin typeface="Calibri" panose="020F0502020204030204" pitchFamily="34" charset="0"/>
            </a:endParaRPr>
          </a:p>
          <a:p>
            <a:pPr lvl="1" algn="l">
              <a:spcBef>
                <a:spcPts val="600"/>
              </a:spcBef>
            </a:pPr>
            <a:endParaRPr lang="en-US" sz="2800" dirty="0">
              <a:solidFill>
                <a:srgbClr val="FF0000"/>
              </a:solidFill>
              <a:latin typeface="Calibri" panose="020F0502020204030204" pitchFamily="34" charset="0"/>
            </a:endParaRPr>
          </a:p>
        </p:txBody>
      </p:sp>
      <p:sp>
        <p:nvSpPr>
          <p:cNvPr id="13" name="Rectangle 12">
            <a:extLst>
              <a:ext uri="{FF2B5EF4-FFF2-40B4-BE49-F238E27FC236}">
                <a16:creationId xmlns:a16="http://schemas.microsoft.com/office/drawing/2014/main" id="{935C0A07-8502-2D0D-BE97-43755FBA7B99}"/>
              </a:ext>
            </a:extLst>
          </p:cNvPr>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41989" name="Text Box 6">
            <a:extLst>
              <a:ext uri="{FF2B5EF4-FFF2-40B4-BE49-F238E27FC236}">
                <a16:creationId xmlns:a16="http://schemas.microsoft.com/office/drawing/2014/main" id="{D31472BA-CB50-6EDB-9003-DD661FDD1AAE}"/>
              </a:ext>
            </a:extLst>
          </p:cNvPr>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2" name="Text Box 6">
            <a:extLst>
              <a:ext uri="{FF2B5EF4-FFF2-40B4-BE49-F238E27FC236}">
                <a16:creationId xmlns:a16="http://schemas.microsoft.com/office/drawing/2014/main" id="{B183C7B1-308A-3C2D-9284-48851D438F2D}"/>
              </a:ext>
            </a:extLst>
          </p:cNvPr>
          <p:cNvSpPr txBox="1">
            <a:spLocks noChangeArrowheads="1"/>
          </p:cNvSpPr>
          <p:nvPr/>
        </p:nvSpPr>
        <p:spPr bwMode="auto">
          <a:xfrm>
            <a:off x="4552950" y="-55563"/>
            <a:ext cx="4591050" cy="430213"/>
          </a:xfrm>
          <a:prstGeom prst="rect">
            <a:avLst/>
          </a:prstGeom>
          <a:noFill/>
          <a:ln w="9525">
            <a:noFill/>
            <a:miter lim="800000"/>
            <a:headEnd/>
            <a:tailEnd/>
          </a:ln>
        </p:spPr>
        <p:txBody>
          <a:bodyPr anchor="ctr">
            <a:spAutoFit/>
          </a:bodyPr>
          <a:lstStyle/>
          <a:p>
            <a:pPr>
              <a:tabLst>
                <a:tab pos="4860925" algn="l"/>
              </a:tabLst>
            </a:pPr>
            <a:r>
              <a:rPr lang="en-US" sz="2200" dirty="0">
                <a:solidFill>
                  <a:srgbClr val="000000"/>
                </a:solidFill>
                <a:latin typeface="Calibri" panose="020F0502020204030204" pitchFamily="34" charset="0"/>
              </a:rPr>
              <a:t>Spec Changes</a:t>
            </a:r>
          </a:p>
        </p:txBody>
      </p:sp>
    </p:spTree>
    <p:extLst>
      <p:ext uri="{BB962C8B-B14F-4D97-AF65-F5344CB8AC3E}">
        <p14:creationId xmlns:p14="http://schemas.microsoft.com/office/powerpoint/2010/main" val="2798995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7"/>
          <p:cNvSpPr>
            <a:spLocks noChangeArrowheads="1"/>
          </p:cNvSpPr>
          <p:nvPr/>
        </p:nvSpPr>
        <p:spPr bwMode="auto">
          <a:xfrm>
            <a:off x="19050" y="547461"/>
            <a:ext cx="9144000" cy="990600"/>
          </a:xfrm>
          <a:prstGeom prst="rect">
            <a:avLst/>
          </a:prstGeom>
          <a:noFill/>
          <a:ln w="9525">
            <a:noFill/>
            <a:miter lim="800000"/>
            <a:headEnd/>
            <a:tailEnd/>
          </a:ln>
        </p:spPr>
        <p:txBody>
          <a:bodyPr/>
          <a:lstStyle/>
          <a:p>
            <a:pPr marL="225425" indent="-225425" algn="l">
              <a:spcBef>
                <a:spcPct val="20000"/>
              </a:spcBef>
            </a:pPr>
            <a:r>
              <a:rPr lang="en-US" sz="2800" u="sng" dirty="0">
                <a:latin typeface="Calibri" panose="020F0502020204030204" pitchFamily="34" charset="0"/>
                <a:cs typeface="Calibri" panose="020F0502020204030204" pitchFamily="34" charset="0"/>
              </a:rPr>
              <a:t>DSA Use and Overuse</a:t>
            </a:r>
            <a:endParaRPr lang="en-US" sz="2800" dirty="0">
              <a:effectLst/>
              <a:latin typeface="Calibri" panose="020F0502020204030204" pitchFamily="34" charset="0"/>
              <a:ea typeface="Calibri" panose="020F0502020204030204" pitchFamily="34" charset="0"/>
              <a:cs typeface="Calibri" panose="020F0502020204030204" pitchFamily="34" charset="0"/>
            </a:endParaRPr>
          </a:p>
          <a:p>
            <a:pPr marL="225425" indent="-225425" algn="l">
              <a:spcBef>
                <a:spcPct val="20000"/>
              </a:spcBef>
            </a:pPr>
            <a:endParaRPr lang="en-US" sz="2800" dirty="0">
              <a:latin typeface="Calibri" panose="020F0502020204030204" pitchFamily="34" charset="0"/>
              <a:cs typeface="Calibri" panose="020F0502020204030204" pitchFamily="34" charset="0"/>
            </a:endParaRPr>
          </a:p>
        </p:txBody>
      </p:sp>
      <p:sp>
        <p:nvSpPr>
          <p:cNvPr id="13" name="Rectangle 12"/>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800" dirty="0">
              <a:solidFill>
                <a:srgbClr val="FFFFFF"/>
              </a:solidFill>
              <a:latin typeface="Calibri" panose="020F0502020204030204" pitchFamily="34" charset="0"/>
              <a:cs typeface="Calibri" panose="020F0502020204030204" pitchFamily="34" charset="0"/>
            </a:endParaRPr>
          </a:p>
        </p:txBody>
      </p:sp>
      <p:sp>
        <p:nvSpPr>
          <p:cNvPr id="83974" name="Text Box 6"/>
          <p:cNvSpPr txBox="1">
            <a:spLocks noChangeArrowheads="1"/>
          </p:cNvSpPr>
          <p:nvPr/>
        </p:nvSpPr>
        <p:spPr bwMode="auto">
          <a:xfrm>
            <a:off x="0" y="-44450"/>
            <a:ext cx="4591050" cy="523220"/>
          </a:xfrm>
          <a:prstGeom prst="rect">
            <a:avLst/>
          </a:prstGeom>
          <a:noFill/>
          <a:ln w="9525">
            <a:noFill/>
            <a:miter lim="800000"/>
            <a:headEnd/>
            <a:tailEnd/>
          </a:ln>
        </p:spPr>
        <p:txBody>
          <a:bodyPr>
            <a:spAutoFit/>
          </a:bodyPr>
          <a:lstStyle/>
          <a:p>
            <a:pPr algn="l">
              <a:tabLst>
                <a:tab pos="4860925" algn="l"/>
              </a:tabLst>
            </a:pPr>
            <a:r>
              <a:rPr lang="en-US" sz="2800" dirty="0">
                <a:solidFill>
                  <a:srgbClr val="FFFFCC"/>
                </a:solidFill>
                <a:latin typeface="Calibri" panose="020F0502020204030204" pitchFamily="34" charset="0"/>
                <a:cs typeface="Calibri" panose="020F0502020204030204" pitchFamily="34" charset="0"/>
              </a:rPr>
              <a:t>DSA Season Preparation</a:t>
            </a:r>
          </a:p>
        </p:txBody>
      </p:sp>
      <p:sp>
        <p:nvSpPr>
          <p:cNvPr id="83975" name="Text Box 6"/>
          <p:cNvSpPr txBox="1">
            <a:spLocks noChangeArrowheads="1"/>
          </p:cNvSpPr>
          <p:nvPr/>
        </p:nvSpPr>
        <p:spPr bwMode="auto">
          <a:xfrm>
            <a:off x="4552950" y="-102066"/>
            <a:ext cx="4591050" cy="523220"/>
          </a:xfrm>
          <a:prstGeom prst="rect">
            <a:avLst/>
          </a:prstGeom>
          <a:noFill/>
          <a:ln w="9525">
            <a:noFill/>
            <a:miter lim="800000"/>
            <a:headEnd/>
            <a:tailEnd/>
          </a:ln>
        </p:spPr>
        <p:txBody>
          <a:bodyPr anchor="ctr">
            <a:spAutoFit/>
          </a:bodyPr>
          <a:lstStyle/>
          <a:p>
            <a:pPr>
              <a:tabLst>
                <a:tab pos="4860925" algn="l"/>
              </a:tabLst>
            </a:pPr>
            <a:r>
              <a:rPr lang="en-US" sz="2800" dirty="0">
                <a:latin typeface="Calibri" panose="020F0502020204030204" pitchFamily="34" charset="0"/>
                <a:cs typeface="Calibri" panose="020F0502020204030204" pitchFamily="34" charset="0"/>
              </a:rPr>
              <a:t>DSA Use</a:t>
            </a:r>
          </a:p>
        </p:txBody>
      </p:sp>
      <p:sp>
        <p:nvSpPr>
          <p:cNvPr id="2" name="TextBox 1">
            <a:extLst>
              <a:ext uri="{FF2B5EF4-FFF2-40B4-BE49-F238E27FC236}">
                <a16:creationId xmlns:a16="http://schemas.microsoft.com/office/drawing/2014/main" id="{7376D7D5-0689-4CC4-A21A-816F4A9965BA}"/>
              </a:ext>
            </a:extLst>
          </p:cNvPr>
          <p:cNvSpPr txBox="1"/>
          <p:nvPr/>
        </p:nvSpPr>
        <p:spPr>
          <a:xfrm>
            <a:off x="19050" y="1367183"/>
            <a:ext cx="4749471" cy="2850011"/>
          </a:xfrm>
          <a:prstGeom prst="rect">
            <a:avLst/>
          </a:prstGeom>
          <a:noFill/>
        </p:spPr>
        <p:txBody>
          <a:bodyPr wrap="square" rtlCol="0">
            <a:spAutoFit/>
          </a:bodyPr>
          <a:lstStyle/>
          <a:p>
            <a:pPr marL="457200" indent="-457200" algn="l">
              <a:spcBef>
                <a:spcPct val="20000"/>
              </a:spcBef>
              <a:buFont typeface="Arial" panose="020B0604020202020204" pitchFamily="34" charset="0"/>
              <a:buChar char="•"/>
            </a:pPr>
            <a:r>
              <a:rPr lang="en-US" sz="2800" dirty="0">
                <a:effectLst/>
                <a:latin typeface="Calibri" panose="020F0502020204030204" pitchFamily="34" charset="0"/>
                <a:ea typeface="Calibri" panose="020F0502020204030204" pitchFamily="34" charset="0"/>
                <a:cs typeface="Calibri" panose="020F0502020204030204" pitchFamily="34" charset="0"/>
              </a:rPr>
              <a:t>DSA should be the </a:t>
            </a:r>
            <a:r>
              <a:rPr lang="en-US" sz="2800" u="sng" dirty="0">
                <a:effectLst/>
                <a:latin typeface="Calibri" panose="020F0502020204030204" pitchFamily="34" charset="0"/>
                <a:ea typeface="Calibri" panose="020F0502020204030204" pitchFamily="34" charset="0"/>
                <a:cs typeface="Calibri" panose="020F0502020204030204" pitchFamily="34" charset="0"/>
              </a:rPr>
              <a:t>very last phase </a:t>
            </a:r>
            <a:r>
              <a:rPr lang="en-US" sz="2800" dirty="0">
                <a:effectLst/>
                <a:latin typeface="Calibri" panose="020F0502020204030204" pitchFamily="34" charset="0"/>
                <a:ea typeface="Calibri" panose="020F0502020204030204" pitchFamily="34" charset="0"/>
                <a:cs typeface="Calibri" panose="020F0502020204030204" pitchFamily="34" charset="0"/>
              </a:rPr>
              <a:t>of the project.  </a:t>
            </a:r>
          </a:p>
          <a:p>
            <a:pPr marL="457200" indent="-457200" algn="l">
              <a:spcBef>
                <a:spcPct val="20000"/>
              </a:spcBef>
              <a:buFont typeface="Arial" panose="020B0604020202020204" pitchFamily="34" charset="0"/>
              <a:buChar char="•"/>
            </a:pPr>
            <a:endParaRPr lang="en-US" sz="2800" dirty="0">
              <a:effectLst/>
              <a:latin typeface="Calibri" panose="020F0502020204030204" pitchFamily="34" charset="0"/>
              <a:ea typeface="Calibri" panose="020F0502020204030204" pitchFamily="34" charset="0"/>
              <a:cs typeface="Calibri" panose="020F0502020204030204" pitchFamily="34" charset="0"/>
            </a:endParaRPr>
          </a:p>
          <a:p>
            <a:pPr marL="457200" indent="-457200" algn="l">
              <a:spcBef>
                <a:spcPct val="20000"/>
              </a:spcBef>
              <a:buFont typeface="Arial" panose="020B0604020202020204" pitchFamily="34" charset="0"/>
              <a:buChar char="•"/>
            </a:pPr>
            <a:r>
              <a:rPr lang="en-US" sz="2800" dirty="0">
                <a:effectLst/>
                <a:latin typeface="Calibri" panose="020F0502020204030204" pitchFamily="34" charset="0"/>
                <a:ea typeface="Calibri" panose="020F0502020204030204" pitchFamily="34" charset="0"/>
                <a:cs typeface="Calibri" panose="020F0502020204030204" pitchFamily="34" charset="0"/>
              </a:rPr>
              <a:t>DSA alone </a:t>
            </a:r>
            <a:r>
              <a:rPr lang="en-US" sz="2800" u="sng" dirty="0">
                <a:effectLst/>
                <a:latin typeface="Calibri" panose="020F0502020204030204" pitchFamily="34" charset="0"/>
                <a:ea typeface="Calibri" panose="020F0502020204030204" pitchFamily="34" charset="0"/>
                <a:cs typeface="Calibri" panose="020F0502020204030204" pitchFamily="34" charset="0"/>
              </a:rPr>
              <a:t>does not </a:t>
            </a:r>
            <a:r>
              <a:rPr lang="en-US" sz="2800" dirty="0">
                <a:effectLst/>
                <a:latin typeface="Calibri" panose="020F0502020204030204" pitchFamily="34" charset="0"/>
                <a:ea typeface="Calibri" panose="020F0502020204030204" pitchFamily="34" charset="0"/>
                <a:cs typeface="Calibri" panose="020F0502020204030204" pitchFamily="34" charset="0"/>
              </a:rPr>
              <a:t>constitute a comprehensive DGLVR Program project.  </a:t>
            </a:r>
          </a:p>
        </p:txBody>
      </p:sp>
      <p:pic>
        <p:nvPicPr>
          <p:cNvPr id="4" name="Picture 3" descr="A picture containing tree, outdoor, ground, forest&#10;&#10;Description automatically generated">
            <a:extLst>
              <a:ext uri="{FF2B5EF4-FFF2-40B4-BE49-F238E27FC236}">
                <a16:creationId xmlns:a16="http://schemas.microsoft.com/office/drawing/2014/main" id="{49F20EC6-DC3C-4AB2-8C19-650C049DE0C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785105" y="347663"/>
            <a:ext cx="4361361" cy="6510337"/>
          </a:xfrm>
          <a:prstGeom prst="rect">
            <a:avLst/>
          </a:prstGeom>
        </p:spPr>
      </p:pic>
    </p:spTree>
    <p:extLst>
      <p:ext uri="{BB962C8B-B14F-4D97-AF65-F5344CB8AC3E}">
        <p14:creationId xmlns:p14="http://schemas.microsoft.com/office/powerpoint/2010/main" val="2765432293"/>
      </p:ext>
    </p:extLst>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920df41-4789-48c6-a3c4-b6cf4f3323bc">
      <Terms xmlns="http://schemas.microsoft.com/office/infopath/2007/PartnerControls"/>
    </lcf76f155ced4ddcb4097134ff3c332f>
    <TaxCatchAll xmlns="dbf1c2f2-abac-4795-b52d-9820a820285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A20DDF1817C054285A40611EA834B9D" ma:contentTypeVersion="10" ma:contentTypeDescription="Create a new document." ma:contentTypeScope="" ma:versionID="3e4a78fee2215d6e29de1600cbd0ef58">
  <xsd:schema xmlns:xsd="http://www.w3.org/2001/XMLSchema" xmlns:xs="http://www.w3.org/2001/XMLSchema" xmlns:p="http://schemas.microsoft.com/office/2006/metadata/properties" xmlns:ns2="e920df41-4789-48c6-a3c4-b6cf4f3323bc" xmlns:ns3="dbf1c2f2-abac-4795-b52d-9820a8202854" targetNamespace="http://schemas.microsoft.com/office/2006/metadata/properties" ma:root="true" ma:fieldsID="5bbd92622423518bb0e5a8b5c6a27573" ns2:_="" ns3:_="">
    <xsd:import namespace="e920df41-4789-48c6-a3c4-b6cf4f3323bc"/>
    <xsd:import namespace="dbf1c2f2-abac-4795-b52d-9820a820285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20df41-4789-48c6-a3c4-b6cf4f3323b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8b28469-8996-4088-bd89-44d87d6385e5"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bf1c2f2-abac-4795-b52d-9820a8202854"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71f6914f-4a52-4bcc-ba76-f24740bf1781}" ma:internalName="TaxCatchAll" ma:showField="CatchAllData" ma:web="dbf1c2f2-abac-4795-b52d-9820a820285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8DE998B-DB79-4EDD-8B2B-170FF29C7697}">
  <ds:schemaRefs>
    <ds:schemaRef ds:uri="http://schemas.microsoft.com/sharepoint/v3/contenttype/forms"/>
  </ds:schemaRefs>
</ds:datastoreItem>
</file>

<file path=customXml/itemProps2.xml><?xml version="1.0" encoding="utf-8"?>
<ds:datastoreItem xmlns:ds="http://schemas.openxmlformats.org/officeDocument/2006/customXml" ds:itemID="{15FDBC30-73B5-41A1-B3E5-BD2A0C0336CD}">
  <ds:schemaRefs>
    <ds:schemaRef ds:uri="http://schemas.microsoft.com/office/2006/metadata/properties"/>
    <ds:schemaRef ds:uri="http://schemas.microsoft.com/office/infopath/2007/PartnerControls"/>
    <ds:schemaRef ds:uri="e920df41-4789-48c6-a3c4-b6cf4f3323bc"/>
    <ds:schemaRef ds:uri="dbf1c2f2-abac-4795-b52d-9820a8202854"/>
  </ds:schemaRefs>
</ds:datastoreItem>
</file>

<file path=customXml/itemProps3.xml><?xml version="1.0" encoding="utf-8"?>
<ds:datastoreItem xmlns:ds="http://schemas.openxmlformats.org/officeDocument/2006/customXml" ds:itemID="{0D30D8A6-CF78-4CF2-BDF8-7A0BA44F9E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920df41-4789-48c6-a3c4-b6cf4f3323bc"/>
    <ds:schemaRef ds:uri="dbf1c2f2-abac-4795-b52d-9820a820285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37569</TotalTime>
  <Words>3547</Words>
  <Application>Microsoft Office PowerPoint</Application>
  <PresentationFormat>On-screen Show (4:3)</PresentationFormat>
  <Paragraphs>679</Paragraphs>
  <Slides>61</Slides>
  <Notes>54</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61</vt:i4>
      </vt:variant>
    </vt:vector>
  </HeadingPairs>
  <TitlesOfParts>
    <vt:vector size="73" baseType="lpstr">
      <vt:lpstr>Aptos</vt:lpstr>
      <vt:lpstr>Arial</vt:lpstr>
      <vt:lpstr>Arial Black</vt:lpstr>
      <vt:lpstr>Calibri</vt:lpstr>
      <vt:lpstr>Courier New</vt:lpstr>
      <vt:lpstr>Euphemia</vt:lpstr>
      <vt:lpstr>Segoe UI</vt:lpstr>
      <vt:lpstr>Symbol</vt:lpstr>
      <vt:lpstr>Times New Roman</vt:lpstr>
      <vt:lpstr>Default Design</vt:lpstr>
      <vt:lpstr>1_Office Theme</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Penn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Bloser</dc:creator>
  <cp:lastModifiedBy>Corradini, Kenneth Joseph</cp:lastModifiedBy>
  <cp:revision>592</cp:revision>
  <dcterms:created xsi:type="dcterms:W3CDTF">2004-02-20T16:40:17Z</dcterms:created>
  <dcterms:modified xsi:type="dcterms:W3CDTF">2025-03-24T15:24:00Z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0x010100CA20DDF1817C054285A40611EA834B9D</vt:lpwstr>
  </property>
</Properties>
</file>