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4"/>
  </p:notesMasterIdLst>
  <p:handoutMasterIdLst>
    <p:handoutMasterId r:id="rId25"/>
  </p:handoutMasterIdLst>
  <p:sldIdLst>
    <p:sldId id="342" r:id="rId3"/>
    <p:sldId id="579" r:id="rId4"/>
    <p:sldId id="370" r:id="rId5"/>
    <p:sldId id="625" r:id="rId6"/>
    <p:sldId id="626" r:id="rId7"/>
    <p:sldId id="627" r:id="rId8"/>
    <p:sldId id="628" r:id="rId9"/>
    <p:sldId id="629" r:id="rId10"/>
    <p:sldId id="632" r:id="rId11"/>
    <p:sldId id="633" r:id="rId12"/>
    <p:sldId id="642" r:id="rId13"/>
    <p:sldId id="643" r:id="rId14"/>
    <p:sldId id="644" r:id="rId15"/>
    <p:sldId id="635" r:id="rId16"/>
    <p:sldId id="636" r:id="rId17"/>
    <p:sldId id="637" r:id="rId18"/>
    <p:sldId id="638" r:id="rId19"/>
    <p:sldId id="634" r:id="rId20"/>
    <p:sldId id="639" r:id="rId21"/>
    <p:sldId id="640" r:id="rId22"/>
    <p:sldId id="641"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58A"/>
    <a:srgbClr val="FFFFFF"/>
    <a:srgbClr val="FFFFCC"/>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91" autoAdjust="0"/>
    <p:restoredTop sz="94343" autoAdjust="0"/>
  </p:normalViewPr>
  <p:slideViewPr>
    <p:cSldViewPr snapToGrid="0">
      <p:cViewPr varScale="1">
        <p:scale>
          <a:sx n="93" d="100"/>
          <a:sy n="93" d="100"/>
        </p:scale>
        <p:origin x="912" y="26"/>
      </p:cViewPr>
      <p:guideLst/>
    </p:cSldViewPr>
  </p:slideViewPr>
  <p:notesTextViewPr>
    <p:cViewPr>
      <p:scale>
        <a:sx n="150" d="100"/>
        <a:sy n="15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0BEC9AF-13F9-432C-95A0-FB7E18E2160A}" type="datetimeFigureOut">
              <a:rPr lang="en-US" smtClean="0"/>
              <a:t>7/16/2020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7706101-A310-4655-B5F2-1A6DB963B7C9}" type="slidenum">
              <a:rPr lang="en-US" smtClean="0"/>
              <a:t>‹#›</a:t>
            </a:fld>
            <a:endParaRPr lang="en-US"/>
          </a:p>
        </p:txBody>
      </p:sp>
    </p:spTree>
    <p:extLst>
      <p:ext uri="{BB962C8B-B14F-4D97-AF65-F5344CB8AC3E}">
        <p14:creationId xmlns:p14="http://schemas.microsoft.com/office/powerpoint/2010/main" val="3731436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6C265B-0F5A-47EF-8F99-8C9A93E1E392}" type="datetimeFigureOut">
              <a:rPr lang="en-US" smtClean="0"/>
              <a:t>7/16/2020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C621D54-860F-492E-96AB-1E06C7EE6B67}" type="slidenum">
              <a:rPr lang="en-US" smtClean="0"/>
              <a:t>‹#›</a:t>
            </a:fld>
            <a:endParaRPr lang="en-US"/>
          </a:p>
        </p:txBody>
      </p:sp>
    </p:spTree>
    <p:extLst>
      <p:ext uri="{BB962C8B-B14F-4D97-AF65-F5344CB8AC3E}">
        <p14:creationId xmlns:p14="http://schemas.microsoft.com/office/powerpoint/2010/main" val="1123978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33EAC3EB-3C3E-4A15-9DCD-C019828A716C}" type="slidenum">
              <a:rPr lang="en-US">
                <a:solidFill>
                  <a:prstClr val="black"/>
                </a:solidFill>
                <a:latin typeface="Calibri"/>
              </a:rPr>
              <a:pPr defTabSz="931774">
                <a:defRPr/>
              </a:pPr>
              <a:t>1</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defTabSz="931774">
              <a:defRPr/>
            </a:pPr>
            <a:r>
              <a:rPr lang="en-US" dirty="0">
                <a:solidFill>
                  <a:prstClr val="black"/>
                </a:solidFill>
                <a:latin typeface="Calibri"/>
              </a:rPr>
              <a:t>PSU Center for Dirt and Gravel Road Studies: www.dirtandgravelroads.org </a:t>
            </a:r>
          </a:p>
        </p:txBody>
      </p:sp>
    </p:spTree>
    <p:extLst>
      <p:ext uri="{BB962C8B-B14F-4D97-AF65-F5344CB8AC3E}">
        <p14:creationId xmlns:p14="http://schemas.microsoft.com/office/powerpoint/2010/main" val="85682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903274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4F1FEE-95A0-4ED1-8740-A340A8B95FE0}"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2362016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F1FEE-95A0-4ED1-8740-A340A8B95FE0}"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108643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F1FEE-95A0-4ED1-8740-A340A8B95FE0}"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1303012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4056C9-724F-4CE3-AF9C-111AEE16F6A3}" type="datetime1">
              <a:rPr lang="en-US" smtClean="0">
                <a:solidFill>
                  <a:prstClr val="black">
                    <a:tint val="75000"/>
                  </a:prstClr>
                </a:solidFill>
              </a:rPr>
              <a:t>7/16/2020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040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FAE20-EF24-493D-B363-1A55B4136C71}" type="datetime1">
              <a:rPr lang="en-US" smtClean="0">
                <a:solidFill>
                  <a:prstClr val="black">
                    <a:tint val="75000"/>
                  </a:prstClr>
                </a:solidFill>
              </a:rPr>
              <a:t>7/16/2020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490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1C68A5-A349-426D-BD96-8F218753A44F}" type="datetime1">
              <a:rPr lang="en-US" smtClean="0">
                <a:solidFill>
                  <a:prstClr val="black">
                    <a:tint val="75000"/>
                  </a:prstClr>
                </a:solidFill>
              </a:rPr>
              <a:t>7/16/2020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570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4FCD2A-6E2E-41D5-9507-18C1E9AC6D7A}" type="datetime1">
              <a:rPr lang="en-US" smtClean="0">
                <a:solidFill>
                  <a:prstClr val="black">
                    <a:tint val="75000"/>
                  </a:prstClr>
                </a:solidFill>
              </a:rPr>
              <a:t>7/16/2020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838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EC95DB-7D31-4642-A0E7-AE5DC9A72850}" type="datetime1">
              <a:rPr lang="en-US" smtClean="0">
                <a:solidFill>
                  <a:prstClr val="black">
                    <a:tint val="75000"/>
                  </a:prstClr>
                </a:solidFill>
              </a:rPr>
              <a:t>7/16/2020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62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65F9E-492E-43BB-B248-D2FDEA021399}" type="datetime1">
              <a:rPr lang="en-US" smtClean="0">
                <a:solidFill>
                  <a:prstClr val="black">
                    <a:tint val="75000"/>
                  </a:prstClr>
                </a:solidFill>
              </a:rPr>
              <a:t>7/16/2020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445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A5B10-4F82-40E1-BC77-1D7E7D8E4993}" type="datetime1">
              <a:rPr lang="en-US" smtClean="0">
                <a:solidFill>
                  <a:prstClr val="black">
                    <a:tint val="75000"/>
                  </a:prstClr>
                </a:solidFill>
              </a:rPr>
              <a:t>7/16/2020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187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C0057A-A753-49F9-B3B4-EA32F519EE5D}" type="datetime1">
              <a:rPr lang="en-US" smtClean="0">
                <a:solidFill>
                  <a:prstClr val="black">
                    <a:tint val="75000"/>
                  </a:prstClr>
                </a:solidFill>
              </a:rPr>
              <a:t>7/16/2020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94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F1FEE-95A0-4ED1-8740-A340A8B95FE0}"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2264047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A5D666-E81B-4460-9809-E4011841E5BC}" type="datetime1">
              <a:rPr lang="en-US" smtClean="0">
                <a:solidFill>
                  <a:prstClr val="black">
                    <a:tint val="75000"/>
                  </a:prstClr>
                </a:solidFill>
              </a:rPr>
              <a:t>7/16/2020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019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10EF9B-89A4-403C-9A06-811CCA4FE0D7}" type="datetime1">
              <a:rPr lang="en-US" smtClean="0">
                <a:solidFill>
                  <a:prstClr val="black">
                    <a:tint val="75000"/>
                  </a:prstClr>
                </a:solidFill>
              </a:rPr>
              <a:t>7/16/2020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514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D01E5-436A-4993-A279-893E51652C6C}" type="datetime1">
              <a:rPr lang="en-US" smtClean="0">
                <a:solidFill>
                  <a:prstClr val="black">
                    <a:tint val="75000"/>
                  </a:prstClr>
                </a:solidFill>
              </a:rPr>
              <a:t>7/16/2020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353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9C4DB2-B96F-41D8-98BD-6FA2B851A3FF}" type="datetime1">
              <a:rPr lang="en-US" smtClean="0">
                <a:solidFill>
                  <a:prstClr val="black"/>
                </a:solidFill>
              </a:rPr>
              <a:t>7/16/2020</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64377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7C896B-3B15-4084-B660-5C5D1539418C}" type="datetime1">
              <a:rPr lang="en-US" smtClean="0">
                <a:solidFill>
                  <a:prstClr val="black"/>
                </a:solidFill>
              </a:rPr>
              <a:t>7/16/2020</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1741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4F1FEE-95A0-4ED1-8740-A340A8B95FE0}"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194204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4F1FEE-95A0-4ED1-8740-A340A8B95FE0}"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9097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4F1FEE-95A0-4ED1-8740-A340A8B95FE0}" type="datetimeFigureOut">
              <a:rPr lang="en-US" smtClean="0"/>
              <a:t>7/16/2020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303087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4F1FEE-95A0-4ED1-8740-A340A8B95FE0}" type="datetimeFigureOut">
              <a:rPr lang="en-US" smtClean="0"/>
              <a:t>7/16/2020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3757015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F1FEE-95A0-4ED1-8740-A340A8B95FE0}" type="datetimeFigureOut">
              <a:rPr lang="en-US" smtClean="0"/>
              <a:t>7/16/2020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1408162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4F1FEE-95A0-4ED1-8740-A340A8B95FE0}"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3103037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4F1FEE-95A0-4ED1-8740-A340A8B95FE0}"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6A9C-4CAE-4560-B3D5-2F86BE27D3A6}" type="slidenum">
              <a:rPr lang="en-US" smtClean="0"/>
              <a:t>‹#›</a:t>
            </a:fld>
            <a:endParaRPr lang="en-US"/>
          </a:p>
        </p:txBody>
      </p:sp>
    </p:spTree>
    <p:extLst>
      <p:ext uri="{BB962C8B-B14F-4D97-AF65-F5344CB8AC3E}">
        <p14:creationId xmlns:p14="http://schemas.microsoft.com/office/powerpoint/2010/main" val="321720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F1FEE-95A0-4ED1-8740-A340A8B95FE0}" type="datetimeFigureOut">
              <a:rPr lang="en-US" smtClean="0"/>
              <a:t>7/16/2020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F6A9C-4CAE-4560-B3D5-2F86BE27D3A6}" type="slidenum">
              <a:rPr lang="en-US" smtClean="0"/>
              <a:t>‹#›</a:t>
            </a:fld>
            <a:endParaRPr lang="en-US"/>
          </a:p>
        </p:txBody>
      </p:sp>
    </p:spTree>
    <p:extLst>
      <p:ext uri="{BB962C8B-B14F-4D97-AF65-F5344CB8AC3E}">
        <p14:creationId xmlns:p14="http://schemas.microsoft.com/office/powerpoint/2010/main" val="37066552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95446-2C64-4C4F-B6B5-1C5C78EABC20}" type="datetime1">
              <a:rPr lang="en-US" smtClean="0">
                <a:solidFill>
                  <a:prstClr val="black">
                    <a:tint val="75000"/>
                  </a:prstClr>
                </a:solidFill>
              </a:rPr>
              <a:t>7/16/2020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2936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dirtandgravel.psu.edu/education-and-training/esm-course"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nam01.safelinks.protection.outlook.com/?url=https%3A%2F%2Fpsu.zoom.us%2Fj%2F91203144529&amp;data=02%7C01%7Csmb201%40psu.edu%7C03a8d966dbd44d56f86a08d828cae0b9%7C7cf48d453ddb4389a9c1c115526eb52e%7C0%7C0%7C637304199122205782&amp;sdata=wbcbT8UnImbL9EgcHctTYHrNYpsO8XnL70eRWH0Zz%2Bk%3D&amp;reserved=0" TargetMode="External"/><Relationship Id="rId2" Type="http://schemas.openxmlformats.org/officeDocument/2006/relationships/hyperlink" Target="https://nam01.safelinks.protection.outlook.com/?url=https%3A%2F%2Fpsu.zoom.us%2Fj%2F94489572456&amp;data=02%7C01%7Csmb201%40psu.edu%7C03a8d966dbd44d56f86a08d828cae0b9%7C7cf48d453ddb4389a9c1c115526eb52e%7C0%7C0%7C637304199122195788&amp;sdata=72Qv3z5rxCmKikz6%2BsKlNuJdhxBsSAF2uoE4TiuNVXA%3D&amp;reserved=0"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609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ectangle 18"/>
          <p:cNvSpPr/>
          <p:nvPr/>
        </p:nvSpPr>
        <p:spPr>
          <a:xfrm>
            <a:off x="120392" y="6396926"/>
            <a:ext cx="3213823" cy="369332"/>
          </a:xfrm>
          <a:prstGeom prst="rect">
            <a:avLst/>
          </a:prstGeom>
          <a:solidFill>
            <a:schemeClr val="bg1"/>
          </a:solidFill>
          <a:ln>
            <a:solidFill>
              <a:schemeClr val="tx1"/>
            </a:solidFill>
          </a:ln>
        </p:spPr>
        <p:txBody>
          <a:bodyPr wrap="square">
            <a:spAutoFit/>
          </a:bodyPr>
          <a:lstStyle/>
          <a:p>
            <a:pPr lvl="0" defTabSz="914400">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Audio </a:t>
            </a:r>
            <a:r>
              <a:rPr lang="en-US" dirty="0">
                <a:solidFill>
                  <a:srgbClr val="FF0000"/>
                </a:solidFill>
              </a:rPr>
              <a:t>via Phone: 312-626-6799</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2" name="Slide Number Placeholder 1"/>
          <p:cNvSpPr>
            <a:spLocks noGrp="1"/>
          </p:cNvSpPr>
          <p:nvPr>
            <p:ph type="sldNum" sz="quarter" idx="12"/>
          </p:nvPr>
        </p:nvSpPr>
        <p:spPr>
          <a:xfrm>
            <a:off x="6549571" y="640713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6974" y="5986984"/>
            <a:ext cx="2867025" cy="871016"/>
          </a:xfrm>
          <a:prstGeom prst="rect">
            <a:avLst/>
          </a:prstGeom>
          <a:effectLst>
            <a:softEdge rad="12700"/>
          </a:effectLst>
        </p:spPr>
      </p:pic>
      <p:sp>
        <p:nvSpPr>
          <p:cNvPr id="5" name="Rectangle 4"/>
          <p:cNvSpPr/>
          <p:nvPr/>
        </p:nvSpPr>
        <p:spPr>
          <a:xfrm>
            <a:off x="0" y="4269842"/>
            <a:ext cx="9009053" cy="11922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ubtitle 2"/>
          <p:cNvSpPr txBox="1">
            <a:spLocks/>
          </p:cNvSpPr>
          <p:nvPr/>
        </p:nvSpPr>
        <p:spPr>
          <a:xfrm>
            <a:off x="218231" y="4199253"/>
            <a:ext cx="8794933" cy="3810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defRPr/>
            </a:pPr>
            <a:r>
              <a:rPr lang="en-US" sz="2200" b="1" dirty="0">
                <a:solidFill>
                  <a:prstClr val="white"/>
                </a:solidFill>
              </a:rPr>
              <a:t>If you are reading this, then you are successfully seeing the webinar video. Webinar audio should be automatic through your computer, and options can be accessed in the “audio options” button on the bottom left.  If your computer audio is not working, you can listen on your phone by dialing 312-626-6799.</a:t>
            </a:r>
            <a:endParaRPr lang="en-US" sz="2200" dirty="0">
              <a:solidFill>
                <a:prstClr val="white"/>
              </a:solidFill>
            </a:endParaRPr>
          </a:p>
        </p:txBody>
      </p:sp>
      <p:sp>
        <p:nvSpPr>
          <p:cNvPr id="8" name="Rectangle 7"/>
          <p:cNvSpPr/>
          <p:nvPr/>
        </p:nvSpPr>
        <p:spPr>
          <a:xfrm>
            <a:off x="-94722" y="2762071"/>
            <a:ext cx="4572000" cy="120032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Calibri"/>
              </a:rPr>
              <a:t>7/16</a:t>
            </a:r>
            <a:r>
              <a:rPr kumimoji="0" lang="en-US" sz="3600" b="1" i="0" u="none" strike="noStrike" kern="1200" cap="none" spc="0" normalizeH="0" baseline="0" noProof="0" dirty="0">
                <a:ln>
                  <a:noFill/>
                </a:ln>
                <a:solidFill>
                  <a:prstClr val="white"/>
                </a:solidFill>
                <a:effectLst/>
                <a:uLnTx/>
                <a:uFillTx/>
                <a:latin typeface="Calibri"/>
                <a:ea typeface="+mn-ea"/>
                <a:cs typeface="+mn-cs"/>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Starts at </a:t>
            </a:r>
            <a:r>
              <a:rPr lang="en-US" sz="3600" b="1" dirty="0">
                <a:solidFill>
                  <a:prstClr val="white"/>
                </a:solidFill>
                <a:latin typeface="Calibri"/>
              </a:rPr>
              <a:t>9</a:t>
            </a:r>
            <a:r>
              <a:rPr kumimoji="0" lang="en-US" sz="3600" b="1" i="0" u="none" strike="noStrike" kern="1200" cap="none" spc="0" normalizeH="0" baseline="0" noProof="0" dirty="0">
                <a:ln>
                  <a:noFill/>
                </a:ln>
                <a:solidFill>
                  <a:prstClr val="white"/>
                </a:solidFill>
                <a:effectLst/>
                <a:uLnTx/>
                <a:uFillTx/>
                <a:latin typeface="Calibri"/>
                <a:ea typeface="+mn-ea"/>
                <a:cs typeface="+mn-cs"/>
              </a:rPr>
              <a:t>am</a:t>
            </a:r>
          </a:p>
        </p:txBody>
      </p:sp>
      <p:sp>
        <p:nvSpPr>
          <p:cNvPr id="16" name="TextBox 15"/>
          <p:cNvSpPr txBox="1"/>
          <p:nvPr/>
        </p:nvSpPr>
        <p:spPr>
          <a:xfrm>
            <a:off x="-38101" y="63331"/>
            <a:ext cx="4305301"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Webinar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Educational Efforts Update</a:t>
            </a:r>
          </a:p>
        </p:txBody>
      </p:sp>
      <p:pic>
        <p:nvPicPr>
          <p:cNvPr id="6" name="Picture 5" descr="A waterfall surrounded by trees&#10;&#10;Description automatically generated">
            <a:extLst>
              <a:ext uri="{FF2B5EF4-FFF2-40B4-BE49-F238E27FC236}">
                <a16:creationId xmlns:a16="http://schemas.microsoft.com/office/drawing/2014/main" id="{005BB6BD-3AB7-4893-86AC-7B79828F515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67200" y="609600"/>
            <a:ext cx="4876800" cy="2743200"/>
          </a:xfrm>
          <a:prstGeom prst="rect">
            <a:avLst/>
          </a:prstGeom>
        </p:spPr>
      </p:pic>
    </p:spTree>
    <p:extLst>
      <p:ext uri="{BB962C8B-B14F-4D97-AF65-F5344CB8AC3E}">
        <p14:creationId xmlns:p14="http://schemas.microsoft.com/office/powerpoint/2010/main" val="3671892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Educational Efforts Update</a:t>
            </a:r>
          </a:p>
        </p:txBody>
      </p:sp>
      <p:sp>
        <p:nvSpPr>
          <p:cNvPr id="6" name="Subtitle 2">
            <a:extLst>
              <a:ext uri="{FF2B5EF4-FFF2-40B4-BE49-F238E27FC236}">
                <a16:creationId xmlns:a16="http://schemas.microsoft.com/office/drawing/2014/main" id="{19EE05F1-4C72-4BBC-A7F4-08858D761D6E}"/>
              </a:ext>
            </a:extLst>
          </p:cNvPr>
          <p:cNvSpPr txBox="1">
            <a:spLocks/>
          </p:cNvSpPr>
          <p:nvPr/>
        </p:nvSpPr>
        <p:spPr>
          <a:xfrm>
            <a:off x="273989" y="524173"/>
            <a:ext cx="8660921" cy="5872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b="1" u="sng" dirty="0">
                <a:solidFill>
                  <a:srgbClr val="FF0000"/>
                </a:solidFill>
                <a:latin typeface="Calibri" panose="020F0502020204030204"/>
                <a:ea typeface="Times New Roman"/>
              </a:rPr>
              <a:t>ESM Trainings</a:t>
            </a:r>
            <a:endParaRPr lang="en-US" sz="2400" b="1" dirty="0">
              <a:solidFill>
                <a:schemeClr val="bg1"/>
              </a:solidFill>
              <a:ea typeface="Times New Roman"/>
            </a:endParaRPr>
          </a:p>
          <a:p>
            <a:pPr>
              <a:spcBef>
                <a:spcPts val="0"/>
              </a:spcBef>
              <a:defRPr/>
            </a:pPr>
            <a:endParaRPr lang="en-US" sz="2400" b="1" dirty="0">
              <a:solidFill>
                <a:schemeClr val="bg1"/>
              </a:solidFill>
              <a:ea typeface="Times New Roman"/>
            </a:endParaRPr>
          </a:p>
          <a:p>
            <a:pPr>
              <a:spcBef>
                <a:spcPts val="0"/>
              </a:spcBef>
              <a:defRPr/>
            </a:pPr>
            <a:r>
              <a:rPr lang="en-US" sz="2400" b="1" dirty="0">
                <a:solidFill>
                  <a:schemeClr val="bg1"/>
                </a:solidFill>
                <a:ea typeface="Times New Roman"/>
              </a:rPr>
              <a:t>Certifications</a:t>
            </a:r>
          </a:p>
          <a:p>
            <a:pPr>
              <a:spcBef>
                <a:spcPts val="0"/>
              </a:spcBef>
              <a:defRPr/>
            </a:pPr>
            <a:endParaRPr lang="en-US" sz="2400" b="1" dirty="0">
              <a:solidFill>
                <a:schemeClr val="bg1"/>
              </a:solidFill>
              <a:ea typeface="Times New Roman"/>
            </a:endParaRPr>
          </a:p>
          <a:p>
            <a:pPr>
              <a:spcBef>
                <a:spcPts val="0"/>
              </a:spcBef>
              <a:defRPr/>
            </a:pPr>
            <a:r>
              <a:rPr lang="en-US" sz="2400" b="1" dirty="0">
                <a:solidFill>
                  <a:schemeClr val="bg1"/>
                </a:solidFill>
                <a:ea typeface="Times New Roman"/>
              </a:rPr>
              <a:t>In-Person ESMs</a:t>
            </a:r>
          </a:p>
          <a:p>
            <a:pPr>
              <a:spcBef>
                <a:spcPts val="0"/>
              </a:spcBef>
              <a:defRPr/>
            </a:pPr>
            <a:endParaRPr lang="en-US" sz="2400" b="1" dirty="0">
              <a:solidFill>
                <a:schemeClr val="bg1"/>
              </a:solidFill>
              <a:ea typeface="Times New Roman"/>
            </a:endParaRPr>
          </a:p>
          <a:p>
            <a:pPr>
              <a:spcBef>
                <a:spcPts val="0"/>
              </a:spcBef>
              <a:defRPr/>
            </a:pPr>
            <a:r>
              <a:rPr lang="en-US" sz="2400" b="1" dirty="0">
                <a:solidFill>
                  <a:schemeClr val="bg1"/>
                </a:solidFill>
                <a:ea typeface="Times New Roman"/>
              </a:rPr>
              <a:t>Remote ESMs</a:t>
            </a:r>
            <a:endParaRPr lang="en-US" sz="2800" dirty="0">
              <a:solidFill>
                <a:schemeClr val="bg1"/>
              </a:solidFill>
              <a:ea typeface="Times New Roman"/>
            </a:endParaRPr>
          </a:p>
          <a:p>
            <a:pPr marL="0" lvl="0" indent="0">
              <a:buNone/>
              <a:defRPr/>
            </a:pPr>
            <a:endParaRPr lang="en-US" b="1" dirty="0">
              <a:solidFill>
                <a:schemeClr val="bg1"/>
              </a:solidFill>
              <a:ea typeface="Times New Roman"/>
            </a:endParaRPr>
          </a:p>
        </p:txBody>
      </p:sp>
      <p:sp>
        <p:nvSpPr>
          <p:cNvPr id="2" name="TextBox 1">
            <a:extLst>
              <a:ext uri="{FF2B5EF4-FFF2-40B4-BE49-F238E27FC236}">
                <a16:creationId xmlns:a16="http://schemas.microsoft.com/office/drawing/2014/main" id="{A5BE5BB0-7C4E-49F7-AF46-974BF0B76B3A}"/>
              </a:ext>
            </a:extLst>
          </p:cNvPr>
          <p:cNvSpPr txBox="1"/>
          <p:nvPr/>
        </p:nvSpPr>
        <p:spPr>
          <a:xfrm>
            <a:off x="3777507" y="886264"/>
            <a:ext cx="5092504" cy="1200329"/>
          </a:xfrm>
          <a:prstGeom prst="rect">
            <a:avLst/>
          </a:prstGeom>
          <a:noFill/>
        </p:spPr>
        <p:txBody>
          <a:bodyPr wrap="square" rtlCol="0">
            <a:spAutoFit/>
          </a:bodyPr>
          <a:lstStyle/>
          <a:p>
            <a:r>
              <a:rPr lang="en-US" sz="2400" dirty="0">
                <a:solidFill>
                  <a:schemeClr val="bg1"/>
                </a:solidFill>
              </a:rPr>
              <a:t>Thanks for your continued patience as we work through the ever-changing rules and guidelines</a:t>
            </a:r>
          </a:p>
        </p:txBody>
      </p:sp>
    </p:spTree>
    <p:extLst>
      <p:ext uri="{BB962C8B-B14F-4D97-AF65-F5344CB8AC3E}">
        <p14:creationId xmlns:p14="http://schemas.microsoft.com/office/powerpoint/2010/main" val="1439371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Educational Efforts Update</a:t>
            </a:r>
          </a:p>
        </p:txBody>
      </p:sp>
      <p:sp>
        <p:nvSpPr>
          <p:cNvPr id="6" name="Subtitle 2">
            <a:extLst>
              <a:ext uri="{FF2B5EF4-FFF2-40B4-BE49-F238E27FC236}">
                <a16:creationId xmlns:a16="http://schemas.microsoft.com/office/drawing/2014/main" id="{19EE05F1-4C72-4BBC-A7F4-08858D761D6E}"/>
              </a:ext>
            </a:extLst>
          </p:cNvPr>
          <p:cNvSpPr txBox="1">
            <a:spLocks/>
          </p:cNvSpPr>
          <p:nvPr/>
        </p:nvSpPr>
        <p:spPr>
          <a:xfrm>
            <a:off x="273989" y="524173"/>
            <a:ext cx="8660921" cy="5872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b="1" u="sng" dirty="0">
                <a:solidFill>
                  <a:srgbClr val="FF0000"/>
                </a:solidFill>
                <a:latin typeface="Calibri" panose="020F0502020204030204"/>
                <a:ea typeface="Times New Roman"/>
              </a:rPr>
              <a:t>ESM Trainings – Certification Extensions</a:t>
            </a:r>
            <a:endParaRPr kumimoji="0" lang="en-US" sz="3200" b="1" i="0" u="sng" strike="noStrike" kern="1200" cap="none" spc="0" normalizeH="0" baseline="0" noProof="0" dirty="0">
              <a:ln>
                <a:noFill/>
              </a:ln>
              <a:solidFill>
                <a:srgbClr val="FF0000"/>
              </a:solidFill>
              <a:effectLst/>
              <a:uLnTx/>
              <a:uFillTx/>
              <a:latin typeface="Calibri" panose="020F0502020204030204"/>
              <a:ea typeface="Times New Roman"/>
              <a:cs typeface="+mn-cs"/>
            </a:endParaRPr>
          </a:p>
          <a:p>
            <a:pPr>
              <a:spcBef>
                <a:spcPts val="0"/>
              </a:spcBef>
              <a:defRPr/>
            </a:pPr>
            <a:endParaRPr lang="en-US" sz="2400" b="1" dirty="0">
              <a:solidFill>
                <a:schemeClr val="bg1"/>
              </a:solidFill>
              <a:ea typeface="Times New Roman"/>
            </a:endParaRPr>
          </a:p>
          <a:p>
            <a:pPr>
              <a:spcBef>
                <a:spcPts val="0"/>
              </a:spcBef>
              <a:defRPr/>
            </a:pPr>
            <a:r>
              <a:rPr lang="en-US" sz="2400" b="1" dirty="0">
                <a:solidFill>
                  <a:schemeClr val="bg1"/>
                </a:solidFill>
                <a:ea typeface="Times New Roman"/>
              </a:rPr>
              <a:t>Reminder: </a:t>
            </a:r>
            <a:r>
              <a:rPr lang="en-US" sz="2400" dirty="0">
                <a:solidFill>
                  <a:schemeClr val="bg1"/>
                </a:solidFill>
                <a:ea typeface="Times New Roman"/>
              </a:rPr>
              <a:t>Certifications expire at the END of the 5</a:t>
            </a:r>
            <a:r>
              <a:rPr lang="en-US" sz="2400" baseline="30000" dirty="0">
                <a:solidFill>
                  <a:schemeClr val="bg1"/>
                </a:solidFill>
                <a:ea typeface="Times New Roman"/>
              </a:rPr>
              <a:t>th</a:t>
            </a:r>
            <a:r>
              <a:rPr lang="en-US" sz="2400" dirty="0">
                <a:solidFill>
                  <a:schemeClr val="bg1"/>
                </a:solidFill>
                <a:ea typeface="Times New Roman"/>
              </a:rPr>
              <a:t> calendar year, regardless of when the training was attended</a:t>
            </a:r>
          </a:p>
          <a:p>
            <a:pPr>
              <a:spcBef>
                <a:spcPts val="0"/>
              </a:spcBef>
              <a:defRPr/>
            </a:pPr>
            <a:endParaRPr lang="en-US" sz="2400" b="1" dirty="0">
              <a:solidFill>
                <a:schemeClr val="bg1"/>
              </a:solidFill>
              <a:ea typeface="Times New Roman"/>
            </a:endParaRPr>
          </a:p>
          <a:p>
            <a:pPr marL="0" lvl="0" indent="0">
              <a:buNone/>
              <a:defRPr/>
            </a:pPr>
            <a:endParaRPr lang="en-US" b="1" dirty="0">
              <a:solidFill>
                <a:schemeClr val="bg1"/>
              </a:solidFill>
              <a:ea typeface="Times New Roman"/>
            </a:endParaRPr>
          </a:p>
        </p:txBody>
      </p:sp>
    </p:spTree>
    <p:extLst>
      <p:ext uri="{BB962C8B-B14F-4D97-AF65-F5344CB8AC3E}">
        <p14:creationId xmlns:p14="http://schemas.microsoft.com/office/powerpoint/2010/main" val="76625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Educational Efforts Update</a:t>
            </a:r>
          </a:p>
        </p:txBody>
      </p:sp>
      <p:sp>
        <p:nvSpPr>
          <p:cNvPr id="6" name="Subtitle 2">
            <a:extLst>
              <a:ext uri="{FF2B5EF4-FFF2-40B4-BE49-F238E27FC236}">
                <a16:creationId xmlns:a16="http://schemas.microsoft.com/office/drawing/2014/main" id="{19EE05F1-4C72-4BBC-A7F4-08858D761D6E}"/>
              </a:ext>
            </a:extLst>
          </p:cNvPr>
          <p:cNvSpPr txBox="1">
            <a:spLocks/>
          </p:cNvSpPr>
          <p:nvPr/>
        </p:nvSpPr>
        <p:spPr>
          <a:xfrm>
            <a:off x="273989" y="524173"/>
            <a:ext cx="8660921" cy="5872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b="1" u="sng" dirty="0">
                <a:solidFill>
                  <a:srgbClr val="FF0000"/>
                </a:solidFill>
                <a:latin typeface="Calibri" panose="020F0502020204030204"/>
                <a:ea typeface="Times New Roman"/>
              </a:rPr>
              <a:t>ESM Trainings – Certification Extensions</a:t>
            </a:r>
            <a:endParaRPr kumimoji="0" lang="en-US" sz="3200" b="1" i="0" u="sng" strike="noStrike" kern="1200" cap="none" spc="0" normalizeH="0" baseline="0" noProof="0" dirty="0">
              <a:ln>
                <a:noFill/>
              </a:ln>
              <a:solidFill>
                <a:srgbClr val="FF0000"/>
              </a:solidFill>
              <a:effectLst/>
              <a:uLnTx/>
              <a:uFillTx/>
              <a:latin typeface="Calibri" panose="020F0502020204030204"/>
              <a:ea typeface="Times New Roman"/>
              <a:cs typeface="+mn-cs"/>
            </a:endParaRPr>
          </a:p>
          <a:p>
            <a:pPr>
              <a:spcBef>
                <a:spcPts val="0"/>
              </a:spcBef>
              <a:defRPr/>
            </a:pPr>
            <a:endParaRPr lang="en-US" sz="2400" b="1" dirty="0">
              <a:solidFill>
                <a:schemeClr val="bg1"/>
              </a:solidFill>
              <a:ea typeface="Times New Roman"/>
            </a:endParaRPr>
          </a:p>
          <a:p>
            <a:pPr>
              <a:spcBef>
                <a:spcPts val="0"/>
              </a:spcBef>
              <a:defRPr/>
            </a:pPr>
            <a:r>
              <a:rPr lang="en-US" sz="2400" b="1" dirty="0">
                <a:solidFill>
                  <a:schemeClr val="bg1"/>
                </a:solidFill>
                <a:ea typeface="Times New Roman"/>
              </a:rPr>
              <a:t>Reminder: </a:t>
            </a:r>
            <a:r>
              <a:rPr lang="en-US" sz="2400" dirty="0">
                <a:solidFill>
                  <a:schemeClr val="bg1"/>
                </a:solidFill>
                <a:ea typeface="Times New Roman"/>
              </a:rPr>
              <a:t>Certifications expire at the END of the 5</a:t>
            </a:r>
            <a:r>
              <a:rPr lang="en-US" sz="2400" baseline="30000" dirty="0">
                <a:solidFill>
                  <a:schemeClr val="bg1"/>
                </a:solidFill>
                <a:ea typeface="Times New Roman"/>
              </a:rPr>
              <a:t>th</a:t>
            </a:r>
            <a:r>
              <a:rPr lang="en-US" sz="2400" dirty="0">
                <a:solidFill>
                  <a:schemeClr val="bg1"/>
                </a:solidFill>
                <a:ea typeface="Times New Roman"/>
              </a:rPr>
              <a:t> calendar year, regardless of when the training was attended</a:t>
            </a:r>
          </a:p>
          <a:p>
            <a:pPr>
              <a:spcBef>
                <a:spcPts val="0"/>
              </a:spcBef>
              <a:defRPr/>
            </a:pPr>
            <a:endParaRPr lang="en-US" sz="2400" b="1" dirty="0">
              <a:solidFill>
                <a:schemeClr val="bg1"/>
              </a:solidFill>
              <a:ea typeface="Times New Roman"/>
            </a:endParaRPr>
          </a:p>
          <a:p>
            <a:pPr>
              <a:spcBef>
                <a:spcPts val="0"/>
              </a:spcBef>
              <a:defRPr/>
            </a:pPr>
            <a:r>
              <a:rPr lang="en-US" sz="2400" b="1" dirty="0">
                <a:solidFill>
                  <a:srgbClr val="FF0000"/>
                </a:solidFill>
                <a:ea typeface="Times New Roman"/>
              </a:rPr>
              <a:t>NEW:</a:t>
            </a:r>
            <a:r>
              <a:rPr lang="en-US" sz="2400" b="1" dirty="0">
                <a:solidFill>
                  <a:schemeClr val="bg1"/>
                </a:solidFill>
                <a:ea typeface="Times New Roman"/>
              </a:rPr>
              <a:t> Anyone whose training expired in 2019 (last ESM in 2014): certification extended through 12/31/2020</a:t>
            </a:r>
          </a:p>
          <a:p>
            <a:pPr>
              <a:spcBef>
                <a:spcPts val="0"/>
              </a:spcBef>
              <a:defRPr/>
            </a:pPr>
            <a:endParaRPr lang="en-US" sz="2400" b="1" dirty="0">
              <a:solidFill>
                <a:schemeClr val="bg1"/>
              </a:solidFill>
              <a:ea typeface="Times New Roman"/>
            </a:endParaRPr>
          </a:p>
          <a:p>
            <a:pPr>
              <a:spcBef>
                <a:spcPts val="0"/>
              </a:spcBef>
              <a:defRPr/>
            </a:pPr>
            <a:r>
              <a:rPr lang="en-US" sz="2400" dirty="0">
                <a:solidFill>
                  <a:schemeClr val="bg1"/>
                </a:solidFill>
                <a:ea typeface="Times New Roman"/>
              </a:rPr>
              <a:t>Certifications expiring in 2020 (last ESM in 2015): certifications have </a:t>
            </a:r>
            <a:r>
              <a:rPr lang="en-US" sz="2400" b="1" dirty="0">
                <a:solidFill>
                  <a:schemeClr val="bg1"/>
                </a:solidFill>
                <a:ea typeface="Times New Roman"/>
              </a:rPr>
              <a:t>NOT</a:t>
            </a:r>
            <a:r>
              <a:rPr lang="en-US" sz="2400" dirty="0">
                <a:solidFill>
                  <a:schemeClr val="bg1"/>
                </a:solidFill>
                <a:ea typeface="Times New Roman"/>
              </a:rPr>
              <a:t> been extended (may be in future if needed)</a:t>
            </a:r>
            <a:endParaRPr lang="en-US" b="1" dirty="0">
              <a:solidFill>
                <a:schemeClr val="bg1"/>
              </a:solidFill>
              <a:ea typeface="Times New Roman"/>
            </a:endParaRPr>
          </a:p>
        </p:txBody>
      </p:sp>
    </p:spTree>
    <p:extLst>
      <p:ext uri="{BB962C8B-B14F-4D97-AF65-F5344CB8AC3E}">
        <p14:creationId xmlns:p14="http://schemas.microsoft.com/office/powerpoint/2010/main" val="2170459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Educational Efforts Update</a:t>
            </a:r>
          </a:p>
        </p:txBody>
      </p:sp>
      <p:sp>
        <p:nvSpPr>
          <p:cNvPr id="6" name="Subtitle 2">
            <a:extLst>
              <a:ext uri="{FF2B5EF4-FFF2-40B4-BE49-F238E27FC236}">
                <a16:creationId xmlns:a16="http://schemas.microsoft.com/office/drawing/2014/main" id="{19EE05F1-4C72-4BBC-A7F4-08858D761D6E}"/>
              </a:ext>
            </a:extLst>
          </p:cNvPr>
          <p:cNvSpPr txBox="1">
            <a:spLocks/>
          </p:cNvSpPr>
          <p:nvPr/>
        </p:nvSpPr>
        <p:spPr>
          <a:xfrm>
            <a:off x="273989" y="524173"/>
            <a:ext cx="8660921" cy="5872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b="1" u="sng" dirty="0">
                <a:solidFill>
                  <a:srgbClr val="FF0000"/>
                </a:solidFill>
                <a:latin typeface="Calibri" panose="020F0502020204030204"/>
                <a:ea typeface="Times New Roman"/>
              </a:rPr>
              <a:t>ESM Trainings – Certification Extensions</a:t>
            </a:r>
            <a:endParaRPr kumimoji="0" lang="en-US" sz="3200" b="1" i="0" u="sng" strike="noStrike" kern="1200" cap="none" spc="0" normalizeH="0" baseline="0" noProof="0" dirty="0">
              <a:ln>
                <a:noFill/>
              </a:ln>
              <a:solidFill>
                <a:srgbClr val="FF0000"/>
              </a:solidFill>
              <a:effectLst/>
              <a:uLnTx/>
              <a:uFillTx/>
              <a:latin typeface="Calibri" panose="020F0502020204030204"/>
              <a:ea typeface="Times New Roman"/>
              <a:cs typeface="+mn-cs"/>
            </a:endParaRPr>
          </a:p>
          <a:p>
            <a:pPr>
              <a:spcBef>
                <a:spcPts val="0"/>
              </a:spcBef>
              <a:defRPr/>
            </a:pPr>
            <a:endParaRPr lang="en-US" sz="2400" b="1" dirty="0">
              <a:solidFill>
                <a:schemeClr val="bg1"/>
              </a:solidFill>
              <a:ea typeface="Times New Roman"/>
            </a:endParaRPr>
          </a:p>
          <a:p>
            <a:pPr>
              <a:spcBef>
                <a:spcPts val="0"/>
              </a:spcBef>
              <a:defRPr/>
            </a:pPr>
            <a:r>
              <a:rPr lang="en-US" sz="2400" b="1" dirty="0">
                <a:solidFill>
                  <a:schemeClr val="bg1"/>
                </a:solidFill>
                <a:ea typeface="Times New Roman"/>
              </a:rPr>
              <a:t>Reminder: </a:t>
            </a:r>
            <a:r>
              <a:rPr lang="en-US" sz="2400" dirty="0">
                <a:solidFill>
                  <a:schemeClr val="bg1"/>
                </a:solidFill>
                <a:ea typeface="Times New Roman"/>
              </a:rPr>
              <a:t>Certifications expire at the END of the 5</a:t>
            </a:r>
            <a:r>
              <a:rPr lang="en-US" sz="2400" baseline="30000" dirty="0">
                <a:solidFill>
                  <a:schemeClr val="bg1"/>
                </a:solidFill>
                <a:ea typeface="Times New Roman"/>
              </a:rPr>
              <a:t>th</a:t>
            </a:r>
            <a:r>
              <a:rPr lang="en-US" sz="2400" dirty="0">
                <a:solidFill>
                  <a:schemeClr val="bg1"/>
                </a:solidFill>
                <a:ea typeface="Times New Roman"/>
              </a:rPr>
              <a:t> calendar year, regardless of when the training was attended</a:t>
            </a:r>
          </a:p>
          <a:p>
            <a:pPr>
              <a:spcBef>
                <a:spcPts val="0"/>
              </a:spcBef>
              <a:defRPr/>
            </a:pPr>
            <a:endParaRPr lang="en-US" sz="2400" b="1" dirty="0">
              <a:solidFill>
                <a:schemeClr val="bg1"/>
              </a:solidFill>
              <a:ea typeface="Times New Roman"/>
            </a:endParaRPr>
          </a:p>
          <a:p>
            <a:pPr>
              <a:spcBef>
                <a:spcPts val="0"/>
              </a:spcBef>
              <a:defRPr/>
            </a:pPr>
            <a:r>
              <a:rPr lang="en-US" sz="2400" b="1" dirty="0">
                <a:solidFill>
                  <a:srgbClr val="FF0000"/>
                </a:solidFill>
                <a:ea typeface="Times New Roman"/>
              </a:rPr>
              <a:t>NEW:</a:t>
            </a:r>
            <a:r>
              <a:rPr lang="en-US" sz="2400" b="1" dirty="0">
                <a:solidFill>
                  <a:schemeClr val="bg1"/>
                </a:solidFill>
                <a:ea typeface="Times New Roman"/>
              </a:rPr>
              <a:t> Anyone whose training expired in 2019 (last ESM in 2014): certification extended through 12/31/2020</a:t>
            </a:r>
          </a:p>
          <a:p>
            <a:pPr>
              <a:spcBef>
                <a:spcPts val="0"/>
              </a:spcBef>
              <a:defRPr/>
            </a:pPr>
            <a:endParaRPr lang="en-US" sz="2400" b="1" dirty="0">
              <a:solidFill>
                <a:schemeClr val="bg1"/>
              </a:solidFill>
              <a:ea typeface="Times New Roman"/>
            </a:endParaRPr>
          </a:p>
          <a:p>
            <a:pPr>
              <a:spcBef>
                <a:spcPts val="0"/>
              </a:spcBef>
              <a:defRPr/>
            </a:pPr>
            <a:r>
              <a:rPr lang="en-US" sz="2400" dirty="0">
                <a:solidFill>
                  <a:schemeClr val="bg1"/>
                </a:solidFill>
                <a:ea typeface="Times New Roman"/>
              </a:rPr>
              <a:t>Certifications expiring in 2020 (last ESM in 2015): certifications have </a:t>
            </a:r>
            <a:r>
              <a:rPr lang="en-US" sz="2400" b="1" dirty="0">
                <a:solidFill>
                  <a:schemeClr val="bg1"/>
                </a:solidFill>
                <a:ea typeface="Times New Roman"/>
              </a:rPr>
              <a:t>NOT</a:t>
            </a:r>
            <a:r>
              <a:rPr lang="en-US" sz="2400" dirty="0">
                <a:solidFill>
                  <a:schemeClr val="bg1"/>
                </a:solidFill>
                <a:ea typeface="Times New Roman"/>
              </a:rPr>
              <a:t> been extended (may be in future if needed)</a:t>
            </a:r>
          </a:p>
          <a:p>
            <a:pPr>
              <a:spcBef>
                <a:spcPts val="0"/>
              </a:spcBef>
              <a:defRPr/>
            </a:pPr>
            <a:endParaRPr lang="en-US" sz="2400" dirty="0">
              <a:solidFill>
                <a:schemeClr val="bg1"/>
              </a:solidFill>
              <a:ea typeface="Times New Roman"/>
            </a:endParaRPr>
          </a:p>
          <a:p>
            <a:pPr>
              <a:spcBef>
                <a:spcPts val="0"/>
              </a:spcBef>
              <a:defRPr/>
            </a:pPr>
            <a:r>
              <a:rPr lang="en-US" sz="2400" dirty="0">
                <a:solidFill>
                  <a:schemeClr val="bg1"/>
                </a:solidFill>
                <a:ea typeface="Times New Roman"/>
              </a:rPr>
              <a:t>CDs may consider making changes to application deadlines</a:t>
            </a:r>
          </a:p>
          <a:p>
            <a:pPr>
              <a:spcBef>
                <a:spcPts val="0"/>
              </a:spcBef>
              <a:defRPr/>
            </a:pPr>
            <a:endParaRPr lang="en-US" sz="2400" dirty="0">
              <a:solidFill>
                <a:schemeClr val="bg1"/>
              </a:solidFill>
              <a:ea typeface="Times New Roman"/>
            </a:endParaRPr>
          </a:p>
          <a:p>
            <a:pPr>
              <a:spcBef>
                <a:spcPts val="0"/>
              </a:spcBef>
              <a:defRPr/>
            </a:pPr>
            <a:r>
              <a:rPr lang="en-US" sz="2400" dirty="0">
                <a:solidFill>
                  <a:schemeClr val="bg1"/>
                </a:solidFill>
                <a:ea typeface="Times New Roman"/>
              </a:rPr>
              <a:t>ESM Certification Listing: </a:t>
            </a:r>
            <a:r>
              <a:rPr lang="en-US" sz="1600" dirty="0">
                <a:hlinkClick r:id="rId2"/>
              </a:rPr>
              <a:t>https://www.dirtandgravel.psu.edu/education-and-training/esm-course</a:t>
            </a:r>
            <a:endParaRPr lang="en-US" sz="2800" dirty="0">
              <a:solidFill>
                <a:schemeClr val="bg1"/>
              </a:solidFill>
              <a:ea typeface="Times New Roman"/>
            </a:endParaRPr>
          </a:p>
          <a:p>
            <a:pPr marL="0" lvl="0" indent="0">
              <a:buNone/>
              <a:defRPr/>
            </a:pPr>
            <a:endParaRPr lang="en-US" b="1" dirty="0">
              <a:solidFill>
                <a:schemeClr val="bg1"/>
              </a:solidFill>
              <a:ea typeface="Times New Roman"/>
            </a:endParaRPr>
          </a:p>
        </p:txBody>
      </p:sp>
      <p:sp>
        <p:nvSpPr>
          <p:cNvPr id="2" name="Rectangle 1">
            <a:extLst>
              <a:ext uri="{FF2B5EF4-FFF2-40B4-BE49-F238E27FC236}">
                <a16:creationId xmlns:a16="http://schemas.microsoft.com/office/drawing/2014/main" id="{571493B3-A4E6-40DA-82FA-3D2309406CAA}"/>
              </a:ext>
            </a:extLst>
          </p:cNvPr>
          <p:cNvSpPr/>
          <p:nvPr/>
        </p:nvSpPr>
        <p:spPr>
          <a:xfrm>
            <a:off x="6705600" y="6081414"/>
            <a:ext cx="914400"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POLL</a:t>
            </a:r>
          </a:p>
        </p:txBody>
      </p:sp>
    </p:spTree>
    <p:extLst>
      <p:ext uri="{BB962C8B-B14F-4D97-AF65-F5344CB8AC3E}">
        <p14:creationId xmlns:p14="http://schemas.microsoft.com/office/powerpoint/2010/main" val="1183316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Educational Efforts Update</a:t>
            </a:r>
          </a:p>
        </p:txBody>
      </p:sp>
      <p:sp>
        <p:nvSpPr>
          <p:cNvPr id="6" name="Subtitle 2">
            <a:extLst>
              <a:ext uri="{FF2B5EF4-FFF2-40B4-BE49-F238E27FC236}">
                <a16:creationId xmlns:a16="http://schemas.microsoft.com/office/drawing/2014/main" id="{19EE05F1-4C72-4BBC-A7F4-08858D761D6E}"/>
              </a:ext>
            </a:extLst>
          </p:cNvPr>
          <p:cNvSpPr txBox="1">
            <a:spLocks/>
          </p:cNvSpPr>
          <p:nvPr/>
        </p:nvSpPr>
        <p:spPr>
          <a:xfrm>
            <a:off x="273989" y="524173"/>
            <a:ext cx="8660921" cy="5872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b="1" u="sng" dirty="0">
                <a:solidFill>
                  <a:srgbClr val="FF0000"/>
                </a:solidFill>
                <a:latin typeface="Calibri" panose="020F0502020204030204"/>
                <a:ea typeface="Times New Roman"/>
              </a:rPr>
              <a:t>ESM Trainings – In Person</a:t>
            </a:r>
            <a:endParaRPr kumimoji="0" lang="en-US" sz="3200" b="1" i="0" u="sng" strike="noStrike" kern="1200" cap="none" spc="0" normalizeH="0" baseline="0" noProof="0" dirty="0">
              <a:ln>
                <a:noFill/>
              </a:ln>
              <a:solidFill>
                <a:srgbClr val="FF0000"/>
              </a:solidFill>
              <a:effectLst/>
              <a:uLnTx/>
              <a:uFillTx/>
              <a:latin typeface="Calibri" panose="020F0502020204030204"/>
              <a:ea typeface="Times New Roman"/>
              <a:cs typeface="+mn-cs"/>
            </a:endParaRPr>
          </a:p>
          <a:p>
            <a:pPr lvl="0">
              <a:spcBef>
                <a:spcPts val="0"/>
              </a:spcBef>
              <a:defRPr/>
            </a:pPr>
            <a:r>
              <a:rPr lang="en-US" sz="2000" b="1" strike="sngStrike" dirty="0">
                <a:solidFill>
                  <a:schemeClr val="accent6">
                    <a:lumMod val="75000"/>
                  </a:schemeClr>
                </a:solidFill>
                <a:ea typeface="Times New Roman"/>
              </a:rPr>
              <a:t>3/25-26</a:t>
            </a:r>
            <a:r>
              <a:rPr lang="en-US" sz="2000" b="1" dirty="0">
                <a:solidFill>
                  <a:schemeClr val="accent6">
                    <a:lumMod val="75000"/>
                  </a:schemeClr>
                </a:solidFill>
                <a:ea typeface="Times New Roman"/>
              </a:rPr>
              <a:t>	Huntingdon</a:t>
            </a:r>
          </a:p>
          <a:p>
            <a:pPr lvl="0">
              <a:spcBef>
                <a:spcPts val="0"/>
              </a:spcBef>
              <a:defRPr/>
            </a:pPr>
            <a:r>
              <a:rPr lang="en-US" sz="2000" b="1" strike="sngStrike" dirty="0">
                <a:solidFill>
                  <a:schemeClr val="accent6">
                    <a:lumMod val="75000"/>
                  </a:schemeClr>
                </a:solidFill>
                <a:ea typeface="Times New Roman"/>
              </a:rPr>
              <a:t>4/14-15</a:t>
            </a:r>
            <a:r>
              <a:rPr lang="en-US" sz="2000" b="1" dirty="0">
                <a:solidFill>
                  <a:schemeClr val="accent6">
                    <a:lumMod val="75000"/>
                  </a:schemeClr>
                </a:solidFill>
                <a:ea typeface="Times New Roman"/>
              </a:rPr>
              <a:t>	McKean</a:t>
            </a:r>
          </a:p>
          <a:p>
            <a:pPr lvl="0">
              <a:spcBef>
                <a:spcPts val="0"/>
              </a:spcBef>
              <a:defRPr/>
            </a:pPr>
            <a:r>
              <a:rPr lang="en-US" sz="2000" b="1" strike="sngStrike" dirty="0">
                <a:solidFill>
                  <a:schemeClr val="accent6">
                    <a:lumMod val="75000"/>
                  </a:schemeClr>
                </a:solidFill>
                <a:ea typeface="Times New Roman"/>
              </a:rPr>
              <a:t>4/22-23</a:t>
            </a:r>
            <a:r>
              <a:rPr lang="en-US" sz="2000" b="1" dirty="0">
                <a:solidFill>
                  <a:schemeClr val="accent6">
                    <a:lumMod val="75000"/>
                  </a:schemeClr>
                </a:solidFill>
                <a:ea typeface="Times New Roman"/>
              </a:rPr>
              <a:t>	Berks</a:t>
            </a:r>
          </a:p>
          <a:p>
            <a:pPr lvl="0">
              <a:spcBef>
                <a:spcPts val="0"/>
              </a:spcBef>
              <a:defRPr/>
            </a:pPr>
            <a:r>
              <a:rPr lang="en-US" sz="2000" b="1" strike="sngStrike" dirty="0">
                <a:solidFill>
                  <a:schemeClr val="accent6">
                    <a:lumMod val="75000"/>
                  </a:schemeClr>
                </a:solidFill>
                <a:ea typeface="Times New Roman"/>
              </a:rPr>
              <a:t>5/12-13</a:t>
            </a:r>
            <a:r>
              <a:rPr lang="en-US" sz="2000" b="1" dirty="0">
                <a:solidFill>
                  <a:schemeClr val="accent6">
                    <a:lumMod val="75000"/>
                  </a:schemeClr>
                </a:solidFill>
                <a:ea typeface="Times New Roman"/>
              </a:rPr>
              <a:t>	Fayette</a:t>
            </a:r>
          </a:p>
          <a:p>
            <a:pPr lvl="0">
              <a:spcBef>
                <a:spcPts val="0"/>
              </a:spcBef>
              <a:defRPr/>
            </a:pPr>
            <a:r>
              <a:rPr lang="en-US" sz="2000" b="1" strike="sngStrike" dirty="0">
                <a:solidFill>
                  <a:schemeClr val="accent6">
                    <a:lumMod val="75000"/>
                  </a:schemeClr>
                </a:solidFill>
                <a:ea typeface="Times New Roman"/>
              </a:rPr>
              <a:t>6/2-3</a:t>
            </a:r>
            <a:r>
              <a:rPr lang="en-US" sz="2000" b="1" dirty="0">
                <a:solidFill>
                  <a:schemeClr val="accent6">
                    <a:lumMod val="75000"/>
                  </a:schemeClr>
                </a:solidFill>
                <a:ea typeface="Times New Roman"/>
              </a:rPr>
              <a:t>	York</a:t>
            </a:r>
          </a:p>
          <a:p>
            <a:pPr lvl="0">
              <a:spcBef>
                <a:spcPts val="0"/>
              </a:spcBef>
              <a:defRPr/>
            </a:pPr>
            <a:r>
              <a:rPr lang="en-US" sz="2000" b="1" strike="sngStrike" dirty="0">
                <a:solidFill>
                  <a:schemeClr val="accent6">
                    <a:lumMod val="75000"/>
                  </a:schemeClr>
                </a:solidFill>
                <a:ea typeface="Times New Roman"/>
              </a:rPr>
              <a:t>6/17-18</a:t>
            </a:r>
            <a:r>
              <a:rPr lang="en-US" sz="2000" b="1" dirty="0">
                <a:solidFill>
                  <a:schemeClr val="accent6">
                    <a:lumMod val="75000"/>
                  </a:schemeClr>
                </a:solidFill>
                <a:ea typeface="Times New Roman"/>
              </a:rPr>
              <a:t>	Erie</a:t>
            </a:r>
          </a:p>
          <a:p>
            <a:pPr marL="0" lvl="0" indent="0">
              <a:buNone/>
              <a:defRPr/>
            </a:pPr>
            <a:endParaRPr lang="en-US" b="1" dirty="0">
              <a:solidFill>
                <a:schemeClr val="bg1"/>
              </a:solidFill>
              <a:ea typeface="Times New Roman"/>
            </a:endParaRPr>
          </a:p>
        </p:txBody>
      </p:sp>
      <p:sp>
        <p:nvSpPr>
          <p:cNvPr id="2" name="Right Brace 1">
            <a:extLst>
              <a:ext uri="{FF2B5EF4-FFF2-40B4-BE49-F238E27FC236}">
                <a16:creationId xmlns:a16="http://schemas.microsoft.com/office/drawing/2014/main" id="{D32CC1A9-C214-4AE9-9083-5967CD0D3C96}"/>
              </a:ext>
            </a:extLst>
          </p:cNvPr>
          <p:cNvSpPr/>
          <p:nvPr/>
        </p:nvSpPr>
        <p:spPr>
          <a:xfrm>
            <a:off x="3609975" y="1209675"/>
            <a:ext cx="590550" cy="1638300"/>
          </a:xfrm>
          <a:prstGeom prst="rightBrac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208C5B8D-05C8-45E5-A8C3-1FFCBC6B80A6}"/>
              </a:ext>
            </a:extLst>
          </p:cNvPr>
          <p:cNvSpPr txBox="1"/>
          <p:nvPr/>
        </p:nvSpPr>
        <p:spPr>
          <a:xfrm>
            <a:off x="4371975" y="1523999"/>
            <a:ext cx="4086225" cy="923330"/>
          </a:xfrm>
          <a:prstGeom prst="rect">
            <a:avLst/>
          </a:prstGeom>
          <a:noFill/>
        </p:spPr>
        <p:txBody>
          <a:bodyPr wrap="square" rtlCol="0">
            <a:spAutoFit/>
          </a:bodyPr>
          <a:lstStyle/>
          <a:p>
            <a:r>
              <a:rPr lang="en-US" b="1" dirty="0">
                <a:solidFill>
                  <a:schemeClr val="accent6">
                    <a:lumMod val="50000"/>
                  </a:schemeClr>
                </a:solidFill>
              </a:rPr>
              <a:t>Postponed</a:t>
            </a:r>
            <a:r>
              <a:rPr lang="en-US" dirty="0">
                <a:solidFill>
                  <a:schemeClr val="accent6">
                    <a:lumMod val="50000"/>
                  </a:schemeClr>
                </a:solidFill>
              </a:rPr>
              <a:t>: may try to reschedule if we can get approval and get in-person ESMs going safely again </a:t>
            </a:r>
          </a:p>
        </p:txBody>
      </p:sp>
    </p:spTree>
    <p:extLst>
      <p:ext uri="{BB962C8B-B14F-4D97-AF65-F5344CB8AC3E}">
        <p14:creationId xmlns:p14="http://schemas.microsoft.com/office/powerpoint/2010/main" val="3616049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Educational Efforts Update</a:t>
            </a:r>
          </a:p>
        </p:txBody>
      </p:sp>
      <p:sp>
        <p:nvSpPr>
          <p:cNvPr id="6" name="Subtitle 2">
            <a:extLst>
              <a:ext uri="{FF2B5EF4-FFF2-40B4-BE49-F238E27FC236}">
                <a16:creationId xmlns:a16="http://schemas.microsoft.com/office/drawing/2014/main" id="{19EE05F1-4C72-4BBC-A7F4-08858D761D6E}"/>
              </a:ext>
            </a:extLst>
          </p:cNvPr>
          <p:cNvSpPr txBox="1">
            <a:spLocks/>
          </p:cNvSpPr>
          <p:nvPr/>
        </p:nvSpPr>
        <p:spPr>
          <a:xfrm>
            <a:off x="273989" y="524173"/>
            <a:ext cx="8660921" cy="5872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b="1" u="sng" dirty="0">
                <a:solidFill>
                  <a:srgbClr val="FF0000"/>
                </a:solidFill>
                <a:latin typeface="Calibri" panose="020F0502020204030204"/>
                <a:ea typeface="Times New Roman"/>
              </a:rPr>
              <a:t>ESM Trainings – In Person</a:t>
            </a:r>
            <a:endParaRPr kumimoji="0" lang="en-US" sz="3200" b="1" i="0" u="sng" strike="noStrike" kern="1200" cap="none" spc="0" normalizeH="0" baseline="0" noProof="0" dirty="0">
              <a:ln>
                <a:noFill/>
              </a:ln>
              <a:solidFill>
                <a:srgbClr val="FF0000"/>
              </a:solidFill>
              <a:effectLst/>
              <a:uLnTx/>
              <a:uFillTx/>
              <a:latin typeface="Calibri" panose="020F0502020204030204"/>
              <a:ea typeface="Times New Roman"/>
              <a:cs typeface="+mn-cs"/>
            </a:endParaRPr>
          </a:p>
          <a:p>
            <a:pPr lvl="0">
              <a:spcBef>
                <a:spcPts val="0"/>
              </a:spcBef>
              <a:defRPr/>
            </a:pPr>
            <a:r>
              <a:rPr lang="en-US" sz="2000" b="1" strike="sngStrike" dirty="0">
                <a:solidFill>
                  <a:schemeClr val="accent6">
                    <a:lumMod val="75000"/>
                  </a:schemeClr>
                </a:solidFill>
                <a:ea typeface="Times New Roman"/>
              </a:rPr>
              <a:t>3/25-26</a:t>
            </a:r>
            <a:r>
              <a:rPr lang="en-US" sz="2000" b="1" dirty="0">
                <a:solidFill>
                  <a:schemeClr val="accent6">
                    <a:lumMod val="75000"/>
                  </a:schemeClr>
                </a:solidFill>
                <a:ea typeface="Times New Roman"/>
              </a:rPr>
              <a:t>	Huntingdon</a:t>
            </a:r>
          </a:p>
          <a:p>
            <a:pPr lvl="0">
              <a:spcBef>
                <a:spcPts val="0"/>
              </a:spcBef>
              <a:defRPr/>
            </a:pPr>
            <a:r>
              <a:rPr lang="en-US" sz="2000" b="1" strike="sngStrike" dirty="0">
                <a:solidFill>
                  <a:schemeClr val="accent6">
                    <a:lumMod val="75000"/>
                  </a:schemeClr>
                </a:solidFill>
                <a:ea typeface="Times New Roman"/>
              </a:rPr>
              <a:t>4/14-15</a:t>
            </a:r>
            <a:r>
              <a:rPr lang="en-US" sz="2000" b="1" dirty="0">
                <a:solidFill>
                  <a:schemeClr val="accent6">
                    <a:lumMod val="75000"/>
                  </a:schemeClr>
                </a:solidFill>
                <a:ea typeface="Times New Roman"/>
              </a:rPr>
              <a:t>	McKean</a:t>
            </a:r>
          </a:p>
          <a:p>
            <a:pPr lvl="0">
              <a:spcBef>
                <a:spcPts val="0"/>
              </a:spcBef>
              <a:defRPr/>
            </a:pPr>
            <a:r>
              <a:rPr lang="en-US" sz="2000" b="1" strike="sngStrike" dirty="0">
                <a:solidFill>
                  <a:schemeClr val="accent6">
                    <a:lumMod val="75000"/>
                  </a:schemeClr>
                </a:solidFill>
                <a:ea typeface="Times New Roman"/>
              </a:rPr>
              <a:t>4/22-23</a:t>
            </a:r>
            <a:r>
              <a:rPr lang="en-US" sz="2000" b="1" dirty="0">
                <a:solidFill>
                  <a:schemeClr val="accent6">
                    <a:lumMod val="75000"/>
                  </a:schemeClr>
                </a:solidFill>
                <a:ea typeface="Times New Roman"/>
              </a:rPr>
              <a:t>	Berks</a:t>
            </a:r>
          </a:p>
          <a:p>
            <a:pPr lvl="0">
              <a:spcBef>
                <a:spcPts val="0"/>
              </a:spcBef>
              <a:defRPr/>
            </a:pPr>
            <a:r>
              <a:rPr lang="en-US" sz="2000" b="1" strike="sngStrike" dirty="0">
                <a:solidFill>
                  <a:schemeClr val="accent6">
                    <a:lumMod val="75000"/>
                  </a:schemeClr>
                </a:solidFill>
                <a:ea typeface="Times New Roman"/>
              </a:rPr>
              <a:t>5/12-13</a:t>
            </a:r>
            <a:r>
              <a:rPr lang="en-US" sz="2000" b="1" dirty="0">
                <a:solidFill>
                  <a:schemeClr val="accent6">
                    <a:lumMod val="75000"/>
                  </a:schemeClr>
                </a:solidFill>
                <a:ea typeface="Times New Roman"/>
              </a:rPr>
              <a:t>	Fayette</a:t>
            </a:r>
          </a:p>
          <a:p>
            <a:pPr lvl="0">
              <a:spcBef>
                <a:spcPts val="0"/>
              </a:spcBef>
              <a:defRPr/>
            </a:pPr>
            <a:r>
              <a:rPr lang="en-US" sz="2000" b="1" strike="sngStrike" dirty="0">
                <a:solidFill>
                  <a:schemeClr val="accent6">
                    <a:lumMod val="75000"/>
                  </a:schemeClr>
                </a:solidFill>
                <a:ea typeface="Times New Roman"/>
              </a:rPr>
              <a:t>6/2-3</a:t>
            </a:r>
            <a:r>
              <a:rPr lang="en-US" sz="2000" b="1" dirty="0">
                <a:solidFill>
                  <a:schemeClr val="accent6">
                    <a:lumMod val="75000"/>
                  </a:schemeClr>
                </a:solidFill>
                <a:ea typeface="Times New Roman"/>
              </a:rPr>
              <a:t>	York</a:t>
            </a:r>
          </a:p>
          <a:p>
            <a:pPr lvl="0">
              <a:spcBef>
                <a:spcPts val="0"/>
              </a:spcBef>
              <a:defRPr/>
            </a:pPr>
            <a:r>
              <a:rPr lang="en-US" sz="2000" b="1" strike="sngStrike" dirty="0">
                <a:solidFill>
                  <a:schemeClr val="accent6">
                    <a:lumMod val="75000"/>
                  </a:schemeClr>
                </a:solidFill>
                <a:ea typeface="Times New Roman"/>
              </a:rPr>
              <a:t>6/17-18</a:t>
            </a:r>
            <a:r>
              <a:rPr lang="en-US" sz="2000" b="1" dirty="0">
                <a:solidFill>
                  <a:schemeClr val="accent6">
                    <a:lumMod val="75000"/>
                  </a:schemeClr>
                </a:solidFill>
                <a:ea typeface="Times New Roman"/>
              </a:rPr>
              <a:t>	Erie</a:t>
            </a:r>
          </a:p>
          <a:p>
            <a:pPr lvl="0">
              <a:spcBef>
                <a:spcPts val="0"/>
              </a:spcBef>
              <a:defRPr/>
            </a:pPr>
            <a:r>
              <a:rPr lang="en-US" sz="2000" b="1" strike="sngStrike" dirty="0">
                <a:solidFill>
                  <a:srgbClr val="FF0000"/>
                </a:solidFill>
                <a:ea typeface="Times New Roman"/>
              </a:rPr>
              <a:t>7/7-8</a:t>
            </a:r>
            <a:r>
              <a:rPr lang="en-US" sz="2000" b="1" dirty="0">
                <a:solidFill>
                  <a:srgbClr val="FF0000"/>
                </a:solidFill>
                <a:ea typeface="Times New Roman"/>
              </a:rPr>
              <a:t>	Bradford</a:t>
            </a:r>
          </a:p>
          <a:p>
            <a:pPr lvl="0">
              <a:spcBef>
                <a:spcPts val="0"/>
              </a:spcBef>
              <a:defRPr/>
            </a:pPr>
            <a:r>
              <a:rPr lang="en-US" sz="2000" b="1" strike="sngStrike" dirty="0">
                <a:solidFill>
                  <a:srgbClr val="FF0000"/>
                </a:solidFill>
                <a:ea typeface="Times New Roman"/>
              </a:rPr>
              <a:t>7/15-16</a:t>
            </a:r>
            <a:r>
              <a:rPr lang="en-US" sz="2000" b="1" dirty="0">
                <a:solidFill>
                  <a:srgbClr val="FF0000"/>
                </a:solidFill>
                <a:ea typeface="Times New Roman"/>
              </a:rPr>
              <a:t>	Beaver </a:t>
            </a:r>
          </a:p>
          <a:p>
            <a:pPr marL="0" lvl="0" indent="0">
              <a:spcBef>
                <a:spcPts val="0"/>
              </a:spcBef>
              <a:buNone/>
              <a:defRPr/>
            </a:pPr>
            <a:endParaRPr lang="en-US" sz="2000" b="1" u="sng" dirty="0">
              <a:solidFill>
                <a:schemeClr val="bg1"/>
              </a:solidFill>
              <a:ea typeface="Times New Roman"/>
            </a:endParaRPr>
          </a:p>
          <a:p>
            <a:pPr marL="0" lvl="0" indent="0">
              <a:buNone/>
              <a:defRPr/>
            </a:pPr>
            <a:endParaRPr lang="en-US" b="1" dirty="0">
              <a:solidFill>
                <a:schemeClr val="bg1"/>
              </a:solidFill>
              <a:ea typeface="Times New Roman"/>
            </a:endParaRPr>
          </a:p>
        </p:txBody>
      </p:sp>
      <p:sp>
        <p:nvSpPr>
          <p:cNvPr id="2" name="Right Brace 1">
            <a:extLst>
              <a:ext uri="{FF2B5EF4-FFF2-40B4-BE49-F238E27FC236}">
                <a16:creationId xmlns:a16="http://schemas.microsoft.com/office/drawing/2014/main" id="{D32CC1A9-C214-4AE9-9083-5967CD0D3C96}"/>
              </a:ext>
            </a:extLst>
          </p:cNvPr>
          <p:cNvSpPr/>
          <p:nvPr/>
        </p:nvSpPr>
        <p:spPr>
          <a:xfrm>
            <a:off x="3609975" y="1209675"/>
            <a:ext cx="590550" cy="1638300"/>
          </a:xfrm>
          <a:prstGeom prst="rightBrac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208C5B8D-05C8-45E5-A8C3-1FFCBC6B80A6}"/>
              </a:ext>
            </a:extLst>
          </p:cNvPr>
          <p:cNvSpPr txBox="1"/>
          <p:nvPr/>
        </p:nvSpPr>
        <p:spPr>
          <a:xfrm>
            <a:off x="4371975" y="1523999"/>
            <a:ext cx="4086225" cy="923330"/>
          </a:xfrm>
          <a:prstGeom prst="rect">
            <a:avLst/>
          </a:prstGeom>
          <a:noFill/>
        </p:spPr>
        <p:txBody>
          <a:bodyPr wrap="square" rtlCol="0">
            <a:spAutoFit/>
          </a:bodyPr>
          <a:lstStyle/>
          <a:p>
            <a:r>
              <a:rPr lang="en-US" b="1" dirty="0">
                <a:solidFill>
                  <a:schemeClr val="accent6">
                    <a:lumMod val="50000"/>
                  </a:schemeClr>
                </a:solidFill>
              </a:rPr>
              <a:t>Postponed</a:t>
            </a:r>
            <a:r>
              <a:rPr lang="en-US" dirty="0">
                <a:solidFill>
                  <a:schemeClr val="accent6">
                    <a:lumMod val="50000"/>
                  </a:schemeClr>
                </a:solidFill>
              </a:rPr>
              <a:t>: may try to reschedule if we can get approval and get in-person ESMs going safely again </a:t>
            </a:r>
          </a:p>
        </p:txBody>
      </p:sp>
      <p:sp>
        <p:nvSpPr>
          <p:cNvPr id="7" name="Right Brace 6">
            <a:extLst>
              <a:ext uri="{FF2B5EF4-FFF2-40B4-BE49-F238E27FC236}">
                <a16:creationId xmlns:a16="http://schemas.microsoft.com/office/drawing/2014/main" id="{11AC179D-54B3-48FE-A948-8241DC704F93}"/>
              </a:ext>
            </a:extLst>
          </p:cNvPr>
          <p:cNvSpPr/>
          <p:nvPr/>
        </p:nvSpPr>
        <p:spPr>
          <a:xfrm>
            <a:off x="3609975" y="2952749"/>
            <a:ext cx="590550" cy="507799"/>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8" name="TextBox 7">
            <a:extLst>
              <a:ext uri="{FF2B5EF4-FFF2-40B4-BE49-F238E27FC236}">
                <a16:creationId xmlns:a16="http://schemas.microsoft.com/office/drawing/2014/main" id="{E763EC32-A371-4FA9-9674-5A5E8CD5A6E2}"/>
              </a:ext>
            </a:extLst>
          </p:cNvPr>
          <p:cNvSpPr txBox="1"/>
          <p:nvPr/>
        </p:nvSpPr>
        <p:spPr>
          <a:xfrm>
            <a:off x="4371974" y="2883482"/>
            <a:ext cx="4086225" cy="646331"/>
          </a:xfrm>
          <a:prstGeom prst="rect">
            <a:avLst/>
          </a:prstGeom>
          <a:noFill/>
        </p:spPr>
        <p:txBody>
          <a:bodyPr wrap="square" rtlCol="0">
            <a:spAutoFit/>
          </a:bodyPr>
          <a:lstStyle/>
          <a:p>
            <a:r>
              <a:rPr lang="en-US" b="1" dirty="0">
                <a:solidFill>
                  <a:srgbClr val="FF0000"/>
                </a:solidFill>
              </a:rPr>
              <a:t>Postponed at last minute</a:t>
            </a:r>
            <a:r>
              <a:rPr lang="en-US" dirty="0">
                <a:solidFill>
                  <a:srgbClr val="FF0000"/>
                </a:solidFill>
              </a:rPr>
              <a:t>: Awaiting approval to reschedule and hold </a:t>
            </a:r>
          </a:p>
        </p:txBody>
      </p:sp>
    </p:spTree>
    <p:extLst>
      <p:ext uri="{BB962C8B-B14F-4D97-AF65-F5344CB8AC3E}">
        <p14:creationId xmlns:p14="http://schemas.microsoft.com/office/powerpoint/2010/main" val="802468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Educational Efforts Update</a:t>
            </a:r>
          </a:p>
        </p:txBody>
      </p:sp>
      <p:sp>
        <p:nvSpPr>
          <p:cNvPr id="6" name="Subtitle 2">
            <a:extLst>
              <a:ext uri="{FF2B5EF4-FFF2-40B4-BE49-F238E27FC236}">
                <a16:creationId xmlns:a16="http://schemas.microsoft.com/office/drawing/2014/main" id="{19EE05F1-4C72-4BBC-A7F4-08858D761D6E}"/>
              </a:ext>
            </a:extLst>
          </p:cNvPr>
          <p:cNvSpPr txBox="1">
            <a:spLocks/>
          </p:cNvSpPr>
          <p:nvPr/>
        </p:nvSpPr>
        <p:spPr>
          <a:xfrm>
            <a:off x="273989" y="524173"/>
            <a:ext cx="8660921" cy="5872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b="1" u="sng" dirty="0">
                <a:solidFill>
                  <a:srgbClr val="FF0000"/>
                </a:solidFill>
                <a:latin typeface="Calibri" panose="020F0502020204030204"/>
                <a:ea typeface="Times New Roman"/>
              </a:rPr>
              <a:t>ESM Trainings – In Person</a:t>
            </a:r>
            <a:endParaRPr kumimoji="0" lang="en-US" sz="3200" b="1" i="0" u="sng" strike="noStrike" kern="1200" cap="none" spc="0" normalizeH="0" baseline="0" noProof="0" dirty="0">
              <a:ln>
                <a:noFill/>
              </a:ln>
              <a:solidFill>
                <a:srgbClr val="FF0000"/>
              </a:solidFill>
              <a:effectLst/>
              <a:uLnTx/>
              <a:uFillTx/>
              <a:latin typeface="Calibri" panose="020F0502020204030204"/>
              <a:ea typeface="Times New Roman"/>
              <a:cs typeface="+mn-cs"/>
            </a:endParaRPr>
          </a:p>
          <a:p>
            <a:pPr lvl="0">
              <a:spcBef>
                <a:spcPts val="0"/>
              </a:spcBef>
              <a:defRPr/>
            </a:pPr>
            <a:r>
              <a:rPr lang="en-US" sz="2000" b="1" strike="sngStrike" dirty="0">
                <a:solidFill>
                  <a:schemeClr val="accent6">
                    <a:lumMod val="75000"/>
                  </a:schemeClr>
                </a:solidFill>
                <a:ea typeface="Times New Roman"/>
              </a:rPr>
              <a:t>3/25-26</a:t>
            </a:r>
            <a:r>
              <a:rPr lang="en-US" sz="2000" b="1" dirty="0">
                <a:solidFill>
                  <a:schemeClr val="accent6">
                    <a:lumMod val="75000"/>
                  </a:schemeClr>
                </a:solidFill>
                <a:ea typeface="Times New Roman"/>
              </a:rPr>
              <a:t>	Huntingdon</a:t>
            </a:r>
          </a:p>
          <a:p>
            <a:pPr lvl="0">
              <a:spcBef>
                <a:spcPts val="0"/>
              </a:spcBef>
              <a:defRPr/>
            </a:pPr>
            <a:r>
              <a:rPr lang="en-US" sz="2000" b="1" strike="sngStrike" dirty="0">
                <a:solidFill>
                  <a:schemeClr val="accent6">
                    <a:lumMod val="75000"/>
                  </a:schemeClr>
                </a:solidFill>
                <a:ea typeface="Times New Roman"/>
              </a:rPr>
              <a:t>4/14-15</a:t>
            </a:r>
            <a:r>
              <a:rPr lang="en-US" sz="2000" b="1" dirty="0">
                <a:solidFill>
                  <a:schemeClr val="accent6">
                    <a:lumMod val="75000"/>
                  </a:schemeClr>
                </a:solidFill>
                <a:ea typeface="Times New Roman"/>
              </a:rPr>
              <a:t>	McKean</a:t>
            </a:r>
          </a:p>
          <a:p>
            <a:pPr lvl="0">
              <a:spcBef>
                <a:spcPts val="0"/>
              </a:spcBef>
              <a:defRPr/>
            </a:pPr>
            <a:r>
              <a:rPr lang="en-US" sz="2000" b="1" strike="sngStrike" dirty="0">
                <a:solidFill>
                  <a:schemeClr val="accent6">
                    <a:lumMod val="75000"/>
                  </a:schemeClr>
                </a:solidFill>
                <a:ea typeface="Times New Roman"/>
              </a:rPr>
              <a:t>4/22-23</a:t>
            </a:r>
            <a:r>
              <a:rPr lang="en-US" sz="2000" b="1" dirty="0">
                <a:solidFill>
                  <a:schemeClr val="accent6">
                    <a:lumMod val="75000"/>
                  </a:schemeClr>
                </a:solidFill>
                <a:ea typeface="Times New Roman"/>
              </a:rPr>
              <a:t>	Berks</a:t>
            </a:r>
          </a:p>
          <a:p>
            <a:pPr lvl="0">
              <a:spcBef>
                <a:spcPts val="0"/>
              </a:spcBef>
              <a:defRPr/>
            </a:pPr>
            <a:r>
              <a:rPr lang="en-US" sz="2000" b="1" strike="sngStrike" dirty="0">
                <a:solidFill>
                  <a:schemeClr val="accent6">
                    <a:lumMod val="75000"/>
                  </a:schemeClr>
                </a:solidFill>
                <a:ea typeface="Times New Roman"/>
              </a:rPr>
              <a:t>5/12-13</a:t>
            </a:r>
            <a:r>
              <a:rPr lang="en-US" sz="2000" b="1" dirty="0">
                <a:solidFill>
                  <a:schemeClr val="accent6">
                    <a:lumMod val="75000"/>
                  </a:schemeClr>
                </a:solidFill>
                <a:ea typeface="Times New Roman"/>
              </a:rPr>
              <a:t>	Fayette</a:t>
            </a:r>
          </a:p>
          <a:p>
            <a:pPr lvl="0">
              <a:spcBef>
                <a:spcPts val="0"/>
              </a:spcBef>
              <a:defRPr/>
            </a:pPr>
            <a:r>
              <a:rPr lang="en-US" sz="2000" b="1" strike="sngStrike" dirty="0">
                <a:solidFill>
                  <a:schemeClr val="accent6">
                    <a:lumMod val="75000"/>
                  </a:schemeClr>
                </a:solidFill>
                <a:ea typeface="Times New Roman"/>
              </a:rPr>
              <a:t>6/2-3</a:t>
            </a:r>
            <a:r>
              <a:rPr lang="en-US" sz="2000" b="1" dirty="0">
                <a:solidFill>
                  <a:schemeClr val="accent6">
                    <a:lumMod val="75000"/>
                  </a:schemeClr>
                </a:solidFill>
                <a:ea typeface="Times New Roman"/>
              </a:rPr>
              <a:t>	York</a:t>
            </a:r>
          </a:p>
          <a:p>
            <a:pPr lvl="0">
              <a:spcBef>
                <a:spcPts val="0"/>
              </a:spcBef>
              <a:defRPr/>
            </a:pPr>
            <a:r>
              <a:rPr lang="en-US" sz="2000" b="1" strike="sngStrike" dirty="0">
                <a:solidFill>
                  <a:schemeClr val="accent6">
                    <a:lumMod val="75000"/>
                  </a:schemeClr>
                </a:solidFill>
                <a:ea typeface="Times New Roman"/>
              </a:rPr>
              <a:t>6/17-18</a:t>
            </a:r>
            <a:r>
              <a:rPr lang="en-US" sz="2000" b="1" dirty="0">
                <a:solidFill>
                  <a:schemeClr val="accent6">
                    <a:lumMod val="75000"/>
                  </a:schemeClr>
                </a:solidFill>
                <a:ea typeface="Times New Roman"/>
              </a:rPr>
              <a:t>	Erie</a:t>
            </a:r>
          </a:p>
          <a:p>
            <a:pPr lvl="0">
              <a:spcBef>
                <a:spcPts val="0"/>
              </a:spcBef>
              <a:defRPr/>
            </a:pPr>
            <a:r>
              <a:rPr lang="en-US" sz="2000" b="1" strike="sngStrike" dirty="0">
                <a:solidFill>
                  <a:srgbClr val="FF0000"/>
                </a:solidFill>
                <a:ea typeface="Times New Roman"/>
              </a:rPr>
              <a:t>7/7-8</a:t>
            </a:r>
            <a:r>
              <a:rPr lang="en-US" sz="2000" b="1" dirty="0">
                <a:solidFill>
                  <a:srgbClr val="FF0000"/>
                </a:solidFill>
                <a:ea typeface="Times New Roman"/>
              </a:rPr>
              <a:t>	Bradford</a:t>
            </a:r>
          </a:p>
          <a:p>
            <a:pPr lvl="0">
              <a:spcBef>
                <a:spcPts val="0"/>
              </a:spcBef>
              <a:defRPr/>
            </a:pPr>
            <a:r>
              <a:rPr lang="en-US" sz="2000" b="1" strike="sngStrike" dirty="0">
                <a:solidFill>
                  <a:srgbClr val="FF0000"/>
                </a:solidFill>
                <a:ea typeface="Times New Roman"/>
              </a:rPr>
              <a:t>7/15-16</a:t>
            </a:r>
            <a:r>
              <a:rPr lang="en-US" sz="2000" b="1" dirty="0">
                <a:solidFill>
                  <a:srgbClr val="FF0000"/>
                </a:solidFill>
                <a:ea typeface="Times New Roman"/>
              </a:rPr>
              <a:t>	Beaver </a:t>
            </a:r>
          </a:p>
          <a:p>
            <a:pPr lvl="0">
              <a:spcBef>
                <a:spcPts val="0"/>
              </a:spcBef>
              <a:defRPr/>
            </a:pPr>
            <a:r>
              <a:rPr lang="en-US" sz="2000" b="1" dirty="0">
                <a:solidFill>
                  <a:schemeClr val="bg1"/>
                </a:solidFill>
                <a:ea typeface="Times New Roman"/>
              </a:rPr>
              <a:t>8/18-19	Snyder</a:t>
            </a:r>
          </a:p>
          <a:p>
            <a:pPr lvl="0">
              <a:spcBef>
                <a:spcPts val="0"/>
              </a:spcBef>
              <a:defRPr/>
            </a:pPr>
            <a:r>
              <a:rPr lang="en-US" sz="2000" b="1" dirty="0">
                <a:solidFill>
                  <a:schemeClr val="bg1"/>
                </a:solidFill>
                <a:ea typeface="Times New Roman"/>
              </a:rPr>
              <a:t>10/20-21	Clarion</a:t>
            </a:r>
          </a:p>
          <a:p>
            <a:pPr lvl="0">
              <a:spcBef>
                <a:spcPts val="0"/>
              </a:spcBef>
              <a:defRPr/>
            </a:pPr>
            <a:r>
              <a:rPr lang="en-US" sz="2000" b="1" dirty="0">
                <a:solidFill>
                  <a:schemeClr val="bg1"/>
                </a:solidFill>
                <a:ea typeface="Times New Roman"/>
              </a:rPr>
              <a:t>11/4-5	Luzerne</a:t>
            </a:r>
          </a:p>
          <a:p>
            <a:pPr lvl="0">
              <a:spcBef>
                <a:spcPts val="0"/>
              </a:spcBef>
              <a:defRPr/>
            </a:pPr>
            <a:r>
              <a:rPr lang="en-US" sz="2000" b="1" dirty="0">
                <a:solidFill>
                  <a:schemeClr val="bg1"/>
                </a:solidFill>
                <a:ea typeface="Times New Roman"/>
              </a:rPr>
              <a:t>11/17-18	Centre	</a:t>
            </a:r>
            <a:endParaRPr lang="en-US" sz="2000" b="1" u="sng" dirty="0">
              <a:solidFill>
                <a:schemeClr val="bg1"/>
              </a:solidFill>
              <a:ea typeface="Times New Roman"/>
            </a:endParaRPr>
          </a:p>
          <a:p>
            <a:pPr marL="0" lvl="0" indent="0">
              <a:buNone/>
              <a:defRPr/>
            </a:pPr>
            <a:endParaRPr lang="en-US" b="1" dirty="0">
              <a:solidFill>
                <a:schemeClr val="bg1"/>
              </a:solidFill>
              <a:ea typeface="Times New Roman"/>
            </a:endParaRPr>
          </a:p>
        </p:txBody>
      </p:sp>
      <p:sp>
        <p:nvSpPr>
          <p:cNvPr id="2" name="Right Brace 1">
            <a:extLst>
              <a:ext uri="{FF2B5EF4-FFF2-40B4-BE49-F238E27FC236}">
                <a16:creationId xmlns:a16="http://schemas.microsoft.com/office/drawing/2014/main" id="{D32CC1A9-C214-4AE9-9083-5967CD0D3C96}"/>
              </a:ext>
            </a:extLst>
          </p:cNvPr>
          <p:cNvSpPr/>
          <p:nvPr/>
        </p:nvSpPr>
        <p:spPr>
          <a:xfrm>
            <a:off x="3609975" y="1209675"/>
            <a:ext cx="590550" cy="1638300"/>
          </a:xfrm>
          <a:prstGeom prst="rightBrac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208C5B8D-05C8-45E5-A8C3-1FFCBC6B80A6}"/>
              </a:ext>
            </a:extLst>
          </p:cNvPr>
          <p:cNvSpPr txBox="1"/>
          <p:nvPr/>
        </p:nvSpPr>
        <p:spPr>
          <a:xfrm>
            <a:off x="4371975" y="1523999"/>
            <a:ext cx="4086225" cy="923330"/>
          </a:xfrm>
          <a:prstGeom prst="rect">
            <a:avLst/>
          </a:prstGeom>
          <a:noFill/>
        </p:spPr>
        <p:txBody>
          <a:bodyPr wrap="square" rtlCol="0">
            <a:spAutoFit/>
          </a:bodyPr>
          <a:lstStyle/>
          <a:p>
            <a:r>
              <a:rPr lang="en-US" b="1" dirty="0">
                <a:solidFill>
                  <a:schemeClr val="accent6">
                    <a:lumMod val="50000"/>
                  </a:schemeClr>
                </a:solidFill>
              </a:rPr>
              <a:t>Postponed</a:t>
            </a:r>
            <a:r>
              <a:rPr lang="en-US" dirty="0">
                <a:solidFill>
                  <a:schemeClr val="accent6">
                    <a:lumMod val="50000"/>
                  </a:schemeClr>
                </a:solidFill>
              </a:rPr>
              <a:t>: may try to reschedule if we can get approval and get in-person ESMs going safely again </a:t>
            </a:r>
          </a:p>
        </p:txBody>
      </p:sp>
      <p:sp>
        <p:nvSpPr>
          <p:cNvPr id="7" name="Right Brace 6">
            <a:extLst>
              <a:ext uri="{FF2B5EF4-FFF2-40B4-BE49-F238E27FC236}">
                <a16:creationId xmlns:a16="http://schemas.microsoft.com/office/drawing/2014/main" id="{11AC179D-54B3-48FE-A948-8241DC704F93}"/>
              </a:ext>
            </a:extLst>
          </p:cNvPr>
          <p:cNvSpPr/>
          <p:nvPr/>
        </p:nvSpPr>
        <p:spPr>
          <a:xfrm>
            <a:off x="3609975" y="2952749"/>
            <a:ext cx="590550" cy="507799"/>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8" name="TextBox 7">
            <a:extLst>
              <a:ext uri="{FF2B5EF4-FFF2-40B4-BE49-F238E27FC236}">
                <a16:creationId xmlns:a16="http://schemas.microsoft.com/office/drawing/2014/main" id="{E763EC32-A371-4FA9-9674-5A5E8CD5A6E2}"/>
              </a:ext>
            </a:extLst>
          </p:cNvPr>
          <p:cNvSpPr txBox="1"/>
          <p:nvPr/>
        </p:nvSpPr>
        <p:spPr>
          <a:xfrm>
            <a:off x="4371974" y="2883482"/>
            <a:ext cx="4086225" cy="646331"/>
          </a:xfrm>
          <a:prstGeom prst="rect">
            <a:avLst/>
          </a:prstGeom>
          <a:noFill/>
        </p:spPr>
        <p:txBody>
          <a:bodyPr wrap="square" rtlCol="0">
            <a:spAutoFit/>
          </a:bodyPr>
          <a:lstStyle/>
          <a:p>
            <a:r>
              <a:rPr lang="en-US" b="1" dirty="0">
                <a:solidFill>
                  <a:srgbClr val="FF0000"/>
                </a:solidFill>
              </a:rPr>
              <a:t>Postponed at last minute</a:t>
            </a:r>
            <a:r>
              <a:rPr lang="en-US" dirty="0">
                <a:solidFill>
                  <a:srgbClr val="FF0000"/>
                </a:solidFill>
              </a:rPr>
              <a:t>: Awaiting approval to reschedule and hold </a:t>
            </a:r>
          </a:p>
        </p:txBody>
      </p:sp>
      <p:sp>
        <p:nvSpPr>
          <p:cNvPr id="11" name="Right Brace 10">
            <a:extLst>
              <a:ext uri="{FF2B5EF4-FFF2-40B4-BE49-F238E27FC236}">
                <a16:creationId xmlns:a16="http://schemas.microsoft.com/office/drawing/2014/main" id="{C2DB2AE4-AE8B-4099-A56B-07AAC75076D6}"/>
              </a:ext>
            </a:extLst>
          </p:cNvPr>
          <p:cNvSpPr/>
          <p:nvPr/>
        </p:nvSpPr>
        <p:spPr>
          <a:xfrm>
            <a:off x="3609975" y="3537394"/>
            <a:ext cx="590550" cy="1091756"/>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4F9DE6E7-A46D-4DDF-9C66-36BD1A57183F}"/>
              </a:ext>
            </a:extLst>
          </p:cNvPr>
          <p:cNvSpPr txBox="1"/>
          <p:nvPr/>
        </p:nvSpPr>
        <p:spPr>
          <a:xfrm>
            <a:off x="4371973" y="3898606"/>
            <a:ext cx="4086225" cy="369332"/>
          </a:xfrm>
          <a:prstGeom prst="rect">
            <a:avLst/>
          </a:prstGeom>
          <a:noFill/>
        </p:spPr>
        <p:txBody>
          <a:bodyPr wrap="square" rtlCol="0">
            <a:spAutoFit/>
          </a:bodyPr>
          <a:lstStyle/>
          <a:p>
            <a:r>
              <a:rPr lang="en-US" b="1" dirty="0">
                <a:solidFill>
                  <a:schemeClr val="bg1"/>
                </a:solidFill>
              </a:rPr>
              <a:t>Will hold if permitted.</a:t>
            </a:r>
            <a:endParaRPr lang="en-US" dirty="0">
              <a:solidFill>
                <a:schemeClr val="bg1"/>
              </a:solidFill>
            </a:endParaRPr>
          </a:p>
        </p:txBody>
      </p:sp>
      <p:sp>
        <p:nvSpPr>
          <p:cNvPr id="4" name="TextBox 3">
            <a:extLst>
              <a:ext uri="{FF2B5EF4-FFF2-40B4-BE49-F238E27FC236}">
                <a16:creationId xmlns:a16="http://schemas.microsoft.com/office/drawing/2014/main" id="{1AB9D0B7-0492-43CC-8C4D-A8448675D1E8}"/>
              </a:ext>
            </a:extLst>
          </p:cNvPr>
          <p:cNvSpPr txBox="1"/>
          <p:nvPr/>
        </p:nvSpPr>
        <p:spPr>
          <a:xfrm>
            <a:off x="581170" y="5462811"/>
            <a:ext cx="8054000" cy="461665"/>
          </a:xfrm>
          <a:prstGeom prst="rect">
            <a:avLst/>
          </a:prstGeom>
          <a:noFill/>
        </p:spPr>
        <p:txBody>
          <a:bodyPr wrap="none" rtlCol="0">
            <a:spAutoFit/>
          </a:bodyPr>
          <a:lstStyle/>
          <a:p>
            <a:r>
              <a:rPr lang="en-US" sz="2400" b="1" dirty="0">
                <a:solidFill>
                  <a:schemeClr val="bg1"/>
                </a:solidFill>
              </a:rPr>
              <a:t>Request to hold in-person training has been submitted to PSU</a:t>
            </a:r>
          </a:p>
        </p:txBody>
      </p:sp>
    </p:spTree>
    <p:extLst>
      <p:ext uri="{BB962C8B-B14F-4D97-AF65-F5344CB8AC3E}">
        <p14:creationId xmlns:p14="http://schemas.microsoft.com/office/powerpoint/2010/main" val="1557524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Educational Efforts Update</a:t>
            </a:r>
          </a:p>
        </p:txBody>
      </p:sp>
      <p:sp>
        <p:nvSpPr>
          <p:cNvPr id="6" name="Subtitle 2">
            <a:extLst>
              <a:ext uri="{FF2B5EF4-FFF2-40B4-BE49-F238E27FC236}">
                <a16:creationId xmlns:a16="http://schemas.microsoft.com/office/drawing/2014/main" id="{19EE05F1-4C72-4BBC-A7F4-08858D761D6E}"/>
              </a:ext>
            </a:extLst>
          </p:cNvPr>
          <p:cNvSpPr txBox="1">
            <a:spLocks/>
          </p:cNvSpPr>
          <p:nvPr/>
        </p:nvSpPr>
        <p:spPr>
          <a:xfrm>
            <a:off x="273989" y="524173"/>
            <a:ext cx="8660921" cy="5872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b="1" u="sng" dirty="0">
                <a:solidFill>
                  <a:srgbClr val="FF0000"/>
                </a:solidFill>
                <a:latin typeface="Calibri" panose="020F0502020204030204"/>
                <a:ea typeface="Times New Roman"/>
              </a:rPr>
              <a:t>ESM Trainings – In Person</a:t>
            </a:r>
            <a:endParaRPr kumimoji="0" lang="en-US" sz="3200" b="1" i="0" u="sng" strike="noStrike" kern="1200" cap="none" spc="0" normalizeH="0" baseline="0" noProof="0" dirty="0">
              <a:ln>
                <a:noFill/>
              </a:ln>
              <a:solidFill>
                <a:srgbClr val="FF0000"/>
              </a:solidFill>
              <a:effectLst/>
              <a:uLnTx/>
              <a:uFillTx/>
              <a:latin typeface="Calibri" panose="020F0502020204030204"/>
              <a:ea typeface="Times New Roman"/>
              <a:cs typeface="+mn-cs"/>
            </a:endParaRPr>
          </a:p>
          <a:p>
            <a:pPr lvl="0">
              <a:spcBef>
                <a:spcPts val="0"/>
              </a:spcBef>
              <a:defRPr/>
            </a:pPr>
            <a:endParaRPr lang="en-US" sz="2800" b="1" dirty="0">
              <a:solidFill>
                <a:schemeClr val="accent6">
                  <a:lumMod val="75000"/>
                </a:schemeClr>
              </a:solidFill>
              <a:ea typeface="Times New Roman"/>
            </a:endParaRPr>
          </a:p>
          <a:p>
            <a:pPr lvl="0">
              <a:spcBef>
                <a:spcPts val="300"/>
              </a:spcBef>
              <a:defRPr/>
            </a:pPr>
            <a:r>
              <a:rPr lang="en-US" sz="2800" b="1" dirty="0">
                <a:solidFill>
                  <a:schemeClr val="bg1"/>
                </a:solidFill>
                <a:ea typeface="Times New Roman"/>
              </a:rPr>
              <a:t>COVID Considerations for in-person ESMs</a:t>
            </a:r>
          </a:p>
          <a:p>
            <a:pPr lvl="1">
              <a:spcBef>
                <a:spcPts val="300"/>
              </a:spcBef>
              <a:buFont typeface="Arial" panose="020B0604020202020204" pitchFamily="34" charset="0"/>
              <a:buChar char="•"/>
              <a:defRPr/>
            </a:pPr>
            <a:r>
              <a:rPr lang="en-US" sz="2400" b="1" dirty="0">
                <a:solidFill>
                  <a:schemeClr val="bg1"/>
                </a:solidFill>
                <a:ea typeface="Times New Roman"/>
              </a:rPr>
              <a:t>Must follow PSU, State, and CDC guidance</a:t>
            </a:r>
          </a:p>
          <a:p>
            <a:pPr lvl="1">
              <a:spcBef>
                <a:spcPts val="300"/>
              </a:spcBef>
              <a:buFont typeface="Arial" panose="020B0604020202020204" pitchFamily="34" charset="0"/>
              <a:buChar char="•"/>
              <a:defRPr/>
            </a:pPr>
            <a:r>
              <a:rPr lang="en-US" sz="2400" b="1" dirty="0">
                <a:solidFill>
                  <a:schemeClr val="bg1"/>
                </a:solidFill>
                <a:ea typeface="Times New Roman"/>
              </a:rPr>
              <a:t>Only held in “green” counties</a:t>
            </a:r>
          </a:p>
          <a:p>
            <a:pPr lvl="1">
              <a:spcBef>
                <a:spcPts val="300"/>
              </a:spcBef>
              <a:buFont typeface="Arial" panose="020B0604020202020204" pitchFamily="34" charset="0"/>
              <a:buChar char="•"/>
              <a:defRPr/>
            </a:pPr>
            <a:r>
              <a:rPr lang="en-US" sz="2400" b="1" dirty="0">
                <a:solidFill>
                  <a:schemeClr val="bg1"/>
                </a:solidFill>
                <a:ea typeface="Times New Roman"/>
              </a:rPr>
              <a:t>Mask wearing will be enforced</a:t>
            </a:r>
          </a:p>
          <a:p>
            <a:pPr lvl="1">
              <a:spcBef>
                <a:spcPts val="300"/>
              </a:spcBef>
              <a:buFont typeface="Arial" panose="020B0604020202020204" pitchFamily="34" charset="0"/>
              <a:buChar char="•"/>
              <a:defRPr/>
            </a:pPr>
            <a:r>
              <a:rPr lang="en-US" sz="2400" b="1" dirty="0">
                <a:solidFill>
                  <a:schemeClr val="bg1"/>
                </a:solidFill>
                <a:ea typeface="Times New Roman"/>
              </a:rPr>
              <a:t>Distancing guidelines will be followed</a:t>
            </a:r>
          </a:p>
          <a:p>
            <a:pPr lvl="2">
              <a:spcBef>
                <a:spcPts val="300"/>
              </a:spcBef>
              <a:defRPr/>
            </a:pPr>
            <a:r>
              <a:rPr lang="en-US" sz="2000" dirty="0">
                <a:solidFill>
                  <a:schemeClr val="bg1"/>
                </a:solidFill>
                <a:ea typeface="Times New Roman"/>
              </a:rPr>
              <a:t>Attendance limited to allow 113 square feet per person (CDC)</a:t>
            </a:r>
          </a:p>
          <a:p>
            <a:pPr lvl="2">
              <a:spcBef>
                <a:spcPts val="300"/>
              </a:spcBef>
              <a:defRPr/>
            </a:pPr>
            <a:r>
              <a:rPr lang="en-US" sz="2000" dirty="0">
                <a:solidFill>
                  <a:schemeClr val="bg1"/>
                </a:solidFill>
                <a:ea typeface="Times New Roman"/>
              </a:rPr>
              <a:t>May have to reschedule to larger facilities, or severely limit attendance</a:t>
            </a:r>
          </a:p>
          <a:p>
            <a:pPr lvl="1">
              <a:spcBef>
                <a:spcPts val="300"/>
              </a:spcBef>
              <a:buFont typeface="Arial" panose="020B0604020202020204" pitchFamily="34" charset="0"/>
              <a:buChar char="•"/>
              <a:defRPr/>
            </a:pPr>
            <a:r>
              <a:rPr lang="en-US" sz="2400" dirty="0">
                <a:solidFill>
                  <a:schemeClr val="bg1"/>
                </a:solidFill>
                <a:ea typeface="Times New Roman"/>
              </a:rPr>
              <a:t>Likely changes to food setup</a:t>
            </a:r>
            <a:r>
              <a:rPr lang="en-US" sz="1800" dirty="0">
                <a:solidFill>
                  <a:schemeClr val="bg1"/>
                </a:solidFill>
                <a:ea typeface="Times New Roman"/>
              </a:rPr>
              <a:t> (pre-packaged snacks and box lunches)</a:t>
            </a:r>
          </a:p>
          <a:p>
            <a:pPr lvl="1">
              <a:spcBef>
                <a:spcPts val="300"/>
              </a:spcBef>
              <a:buFont typeface="Arial" panose="020B0604020202020204" pitchFamily="34" charset="0"/>
              <a:buChar char="•"/>
              <a:defRPr/>
            </a:pPr>
            <a:r>
              <a:rPr lang="en-US" sz="2400" dirty="0">
                <a:solidFill>
                  <a:schemeClr val="bg1"/>
                </a:solidFill>
                <a:ea typeface="Times New Roman"/>
              </a:rPr>
              <a:t>Additional sanitization, changes to registration, handouts, etc.</a:t>
            </a:r>
            <a:endParaRPr lang="en-US" sz="3200" dirty="0">
              <a:solidFill>
                <a:schemeClr val="bg1"/>
              </a:solidFill>
              <a:ea typeface="Times New Roman"/>
            </a:endParaRPr>
          </a:p>
          <a:p>
            <a:pPr marL="457200" lvl="1" indent="0">
              <a:spcBef>
                <a:spcPts val="0"/>
              </a:spcBef>
              <a:buNone/>
              <a:defRPr/>
            </a:pPr>
            <a:endParaRPr lang="en-US" b="1" dirty="0">
              <a:solidFill>
                <a:schemeClr val="bg1"/>
              </a:solidFill>
              <a:ea typeface="Times New Roman"/>
            </a:endParaRPr>
          </a:p>
        </p:txBody>
      </p:sp>
      <p:sp>
        <p:nvSpPr>
          <p:cNvPr id="4" name="TextBox 3">
            <a:extLst>
              <a:ext uri="{FF2B5EF4-FFF2-40B4-BE49-F238E27FC236}">
                <a16:creationId xmlns:a16="http://schemas.microsoft.com/office/drawing/2014/main" id="{6D3B005D-AA4E-458C-B9D6-1A166B90BB8B}"/>
              </a:ext>
            </a:extLst>
          </p:cNvPr>
          <p:cNvSpPr txBox="1"/>
          <p:nvPr/>
        </p:nvSpPr>
        <p:spPr>
          <a:xfrm>
            <a:off x="304086" y="5373268"/>
            <a:ext cx="8630824" cy="830997"/>
          </a:xfrm>
          <a:prstGeom prst="rect">
            <a:avLst/>
          </a:prstGeom>
          <a:noFill/>
        </p:spPr>
        <p:txBody>
          <a:bodyPr wrap="none" rtlCol="0">
            <a:spAutoFit/>
          </a:bodyPr>
          <a:lstStyle/>
          <a:p>
            <a:r>
              <a:rPr lang="en-US" sz="2400" b="1" dirty="0">
                <a:solidFill>
                  <a:schemeClr val="bg1"/>
                </a:solidFill>
              </a:rPr>
              <a:t>Request to hold in-person training has been submitted to PSU</a:t>
            </a:r>
          </a:p>
          <a:p>
            <a:r>
              <a:rPr lang="en-US" sz="2400" b="1" dirty="0">
                <a:solidFill>
                  <a:srgbClr val="FF0000"/>
                </a:solidFill>
              </a:rPr>
              <a:t>* Yesterday’s change by Wolf limits indoor gatherings to 25 people</a:t>
            </a:r>
          </a:p>
        </p:txBody>
      </p:sp>
    </p:spTree>
    <p:extLst>
      <p:ext uri="{BB962C8B-B14F-4D97-AF65-F5344CB8AC3E}">
        <p14:creationId xmlns:p14="http://schemas.microsoft.com/office/powerpoint/2010/main" val="1971177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Educational Efforts Update</a:t>
            </a:r>
          </a:p>
        </p:txBody>
      </p:sp>
      <p:sp>
        <p:nvSpPr>
          <p:cNvPr id="6" name="Subtitle 2">
            <a:extLst>
              <a:ext uri="{FF2B5EF4-FFF2-40B4-BE49-F238E27FC236}">
                <a16:creationId xmlns:a16="http://schemas.microsoft.com/office/drawing/2014/main" id="{19EE05F1-4C72-4BBC-A7F4-08858D761D6E}"/>
              </a:ext>
            </a:extLst>
          </p:cNvPr>
          <p:cNvSpPr txBox="1">
            <a:spLocks/>
          </p:cNvSpPr>
          <p:nvPr/>
        </p:nvSpPr>
        <p:spPr>
          <a:xfrm>
            <a:off x="273989" y="524173"/>
            <a:ext cx="8660921" cy="5872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b="1" u="sng" dirty="0">
                <a:solidFill>
                  <a:srgbClr val="FF0000"/>
                </a:solidFill>
                <a:latin typeface="Calibri" panose="020F0502020204030204"/>
                <a:ea typeface="Times New Roman"/>
              </a:rPr>
              <a:t>ESM Trainings - Remote</a:t>
            </a:r>
            <a:endParaRPr kumimoji="0" lang="en-US" sz="3200" b="1" i="0" u="sng" strike="noStrike" kern="1200" cap="none" spc="0" normalizeH="0" baseline="0" noProof="0" dirty="0">
              <a:ln>
                <a:noFill/>
              </a:ln>
              <a:solidFill>
                <a:srgbClr val="FF0000"/>
              </a:solidFill>
              <a:effectLst/>
              <a:uLnTx/>
              <a:uFillTx/>
              <a:latin typeface="Calibri" panose="020F0502020204030204"/>
              <a:ea typeface="Times New Roman"/>
              <a:cs typeface="+mn-cs"/>
            </a:endParaRPr>
          </a:p>
          <a:p>
            <a:pPr lvl="0">
              <a:spcBef>
                <a:spcPts val="0"/>
              </a:spcBef>
              <a:defRPr/>
            </a:pPr>
            <a:endParaRPr lang="en-US" sz="2400" dirty="0">
              <a:solidFill>
                <a:schemeClr val="bg1"/>
              </a:solidFill>
              <a:ea typeface="Times New Roman"/>
            </a:endParaRPr>
          </a:p>
          <a:p>
            <a:pPr lvl="0">
              <a:spcBef>
                <a:spcPts val="600"/>
              </a:spcBef>
              <a:defRPr/>
            </a:pPr>
            <a:r>
              <a:rPr lang="en-US" sz="2400" b="1" dirty="0">
                <a:solidFill>
                  <a:schemeClr val="bg1"/>
                </a:solidFill>
                <a:ea typeface="Times New Roman"/>
              </a:rPr>
              <a:t>Remote ESM trainings to be held via Zoom, starting in August</a:t>
            </a:r>
          </a:p>
          <a:p>
            <a:pPr lvl="1">
              <a:spcBef>
                <a:spcPts val="600"/>
              </a:spcBef>
              <a:buFont typeface="Arial" panose="020B0604020202020204" pitchFamily="34" charset="0"/>
              <a:buChar char="•"/>
              <a:defRPr/>
            </a:pPr>
            <a:r>
              <a:rPr lang="en-US" sz="2000" dirty="0">
                <a:solidFill>
                  <a:schemeClr val="bg1"/>
                </a:solidFill>
              </a:rPr>
              <a:t>Will still be “live” trainings, not just recordings</a:t>
            </a:r>
          </a:p>
          <a:p>
            <a:pPr lvl="1">
              <a:spcBef>
                <a:spcPts val="600"/>
              </a:spcBef>
              <a:buFont typeface="Arial" panose="020B0604020202020204" pitchFamily="34" charset="0"/>
              <a:buChar char="•"/>
              <a:defRPr/>
            </a:pPr>
            <a:r>
              <a:rPr lang="en-US" sz="2000" dirty="0">
                <a:solidFill>
                  <a:schemeClr val="bg1"/>
                </a:solidFill>
                <a:ea typeface="Times New Roman"/>
              </a:rPr>
              <a:t>Likely two 4-hour sessions over two days</a:t>
            </a:r>
          </a:p>
          <a:p>
            <a:pPr lvl="1">
              <a:spcBef>
                <a:spcPts val="600"/>
              </a:spcBef>
              <a:buFont typeface="Arial" panose="020B0604020202020204" pitchFamily="34" charset="0"/>
              <a:buChar char="•"/>
              <a:defRPr/>
            </a:pPr>
            <a:r>
              <a:rPr lang="en-US" sz="2000" u="sng" dirty="0">
                <a:solidFill>
                  <a:schemeClr val="bg1"/>
                </a:solidFill>
                <a:ea typeface="Times New Roman"/>
              </a:rPr>
              <a:t>New</a:t>
            </a:r>
            <a:r>
              <a:rPr lang="en-US" sz="2000" dirty="0">
                <a:solidFill>
                  <a:schemeClr val="bg1"/>
                </a:solidFill>
                <a:ea typeface="Times New Roman"/>
              </a:rPr>
              <a:t> ESM certifications only (for now)</a:t>
            </a:r>
          </a:p>
          <a:p>
            <a:pPr lvl="1">
              <a:spcBef>
                <a:spcPts val="600"/>
              </a:spcBef>
              <a:buFont typeface="Arial" panose="020B0604020202020204" pitchFamily="34" charset="0"/>
              <a:buChar char="•"/>
              <a:defRPr/>
            </a:pPr>
            <a:r>
              <a:rPr lang="en-US" sz="2000" dirty="0">
                <a:solidFill>
                  <a:schemeClr val="bg1"/>
                </a:solidFill>
                <a:ea typeface="Times New Roman"/>
              </a:rPr>
              <a:t>Limited attendees (to encourage questions / interaction)</a:t>
            </a:r>
          </a:p>
          <a:p>
            <a:pPr lvl="1">
              <a:spcBef>
                <a:spcPts val="600"/>
              </a:spcBef>
              <a:buFont typeface="Arial" panose="020B0604020202020204" pitchFamily="34" charset="0"/>
              <a:buChar char="•"/>
              <a:defRPr/>
            </a:pPr>
            <a:r>
              <a:rPr lang="en-US" sz="2000" dirty="0">
                <a:solidFill>
                  <a:schemeClr val="bg1"/>
                </a:solidFill>
                <a:ea typeface="Times New Roman"/>
              </a:rPr>
              <a:t>Will have questions to verify attendance.</a:t>
            </a:r>
          </a:p>
          <a:p>
            <a:pPr marL="457200" lvl="1" indent="0">
              <a:spcBef>
                <a:spcPts val="600"/>
              </a:spcBef>
              <a:buNone/>
              <a:defRPr/>
            </a:pPr>
            <a:endParaRPr lang="en-US" sz="2000" dirty="0">
              <a:solidFill>
                <a:schemeClr val="bg1"/>
              </a:solidFill>
              <a:ea typeface="Times New Roman"/>
            </a:endParaRPr>
          </a:p>
          <a:p>
            <a:pPr lvl="1">
              <a:spcBef>
                <a:spcPts val="0"/>
              </a:spcBef>
              <a:defRPr/>
            </a:pPr>
            <a:endParaRPr lang="en-US" sz="2000" dirty="0">
              <a:solidFill>
                <a:schemeClr val="bg1"/>
              </a:solidFill>
              <a:ea typeface="Times New Roman"/>
            </a:endParaRPr>
          </a:p>
          <a:p>
            <a:pPr marL="0" lvl="0" indent="0">
              <a:buNone/>
              <a:defRPr/>
            </a:pPr>
            <a:endParaRPr lang="en-US" dirty="0">
              <a:solidFill>
                <a:schemeClr val="bg1"/>
              </a:solidFill>
              <a:ea typeface="Times New Roman"/>
            </a:endParaRPr>
          </a:p>
        </p:txBody>
      </p:sp>
    </p:spTree>
    <p:extLst>
      <p:ext uri="{BB962C8B-B14F-4D97-AF65-F5344CB8AC3E}">
        <p14:creationId xmlns:p14="http://schemas.microsoft.com/office/powerpoint/2010/main" val="3262756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Educational Efforts Update</a:t>
            </a:r>
          </a:p>
        </p:txBody>
      </p:sp>
      <p:sp>
        <p:nvSpPr>
          <p:cNvPr id="6" name="Subtitle 2">
            <a:extLst>
              <a:ext uri="{FF2B5EF4-FFF2-40B4-BE49-F238E27FC236}">
                <a16:creationId xmlns:a16="http://schemas.microsoft.com/office/drawing/2014/main" id="{19EE05F1-4C72-4BBC-A7F4-08858D761D6E}"/>
              </a:ext>
            </a:extLst>
          </p:cNvPr>
          <p:cNvSpPr txBox="1">
            <a:spLocks/>
          </p:cNvSpPr>
          <p:nvPr/>
        </p:nvSpPr>
        <p:spPr>
          <a:xfrm>
            <a:off x="273989" y="524173"/>
            <a:ext cx="8660921" cy="5872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b="1" u="sng" dirty="0">
                <a:solidFill>
                  <a:srgbClr val="FF0000"/>
                </a:solidFill>
                <a:latin typeface="Calibri" panose="020F0502020204030204"/>
                <a:ea typeface="Times New Roman"/>
              </a:rPr>
              <a:t>ESM Trainings - Remote</a:t>
            </a:r>
            <a:endParaRPr kumimoji="0" lang="en-US" sz="3200" b="1" i="0" u="sng" strike="noStrike" kern="1200" cap="none" spc="0" normalizeH="0" baseline="0" noProof="0" dirty="0">
              <a:ln>
                <a:noFill/>
              </a:ln>
              <a:solidFill>
                <a:srgbClr val="FF0000"/>
              </a:solidFill>
              <a:effectLst/>
              <a:uLnTx/>
              <a:uFillTx/>
              <a:latin typeface="Calibri" panose="020F0502020204030204"/>
              <a:ea typeface="Times New Roman"/>
              <a:cs typeface="+mn-cs"/>
            </a:endParaRPr>
          </a:p>
          <a:p>
            <a:pPr lvl="0">
              <a:spcBef>
                <a:spcPts val="0"/>
              </a:spcBef>
              <a:defRPr/>
            </a:pPr>
            <a:endParaRPr lang="en-US" sz="2400" dirty="0">
              <a:solidFill>
                <a:schemeClr val="bg1"/>
              </a:solidFill>
              <a:ea typeface="Times New Roman"/>
            </a:endParaRPr>
          </a:p>
          <a:p>
            <a:pPr lvl="0">
              <a:spcBef>
                <a:spcPts val="600"/>
              </a:spcBef>
              <a:defRPr/>
            </a:pPr>
            <a:r>
              <a:rPr lang="en-US" sz="2400" b="1" dirty="0">
                <a:solidFill>
                  <a:schemeClr val="bg1"/>
                </a:solidFill>
                <a:ea typeface="Times New Roman"/>
              </a:rPr>
              <a:t>Remote ESM trainings to be held via Zoom, starting in August</a:t>
            </a:r>
          </a:p>
          <a:p>
            <a:pPr lvl="1">
              <a:spcBef>
                <a:spcPts val="600"/>
              </a:spcBef>
              <a:buFont typeface="Arial" panose="020B0604020202020204" pitchFamily="34" charset="0"/>
              <a:buChar char="•"/>
              <a:defRPr/>
            </a:pPr>
            <a:r>
              <a:rPr lang="en-US" sz="2000" dirty="0">
                <a:solidFill>
                  <a:schemeClr val="bg1"/>
                </a:solidFill>
              </a:rPr>
              <a:t>Will still be “live” trainings, not just recordings</a:t>
            </a:r>
          </a:p>
          <a:p>
            <a:pPr lvl="1">
              <a:spcBef>
                <a:spcPts val="600"/>
              </a:spcBef>
              <a:buFont typeface="Arial" panose="020B0604020202020204" pitchFamily="34" charset="0"/>
              <a:buChar char="•"/>
              <a:defRPr/>
            </a:pPr>
            <a:r>
              <a:rPr lang="en-US" sz="2000" dirty="0">
                <a:solidFill>
                  <a:schemeClr val="bg1"/>
                </a:solidFill>
                <a:ea typeface="Times New Roman"/>
              </a:rPr>
              <a:t>Likely two 4-hour sessions over two days</a:t>
            </a:r>
          </a:p>
          <a:p>
            <a:pPr lvl="1">
              <a:spcBef>
                <a:spcPts val="600"/>
              </a:spcBef>
              <a:buFont typeface="Arial" panose="020B0604020202020204" pitchFamily="34" charset="0"/>
              <a:buChar char="•"/>
              <a:defRPr/>
            </a:pPr>
            <a:r>
              <a:rPr lang="en-US" sz="2000" u="sng" dirty="0">
                <a:solidFill>
                  <a:schemeClr val="bg1"/>
                </a:solidFill>
                <a:ea typeface="Times New Roman"/>
              </a:rPr>
              <a:t>New</a:t>
            </a:r>
            <a:r>
              <a:rPr lang="en-US" sz="2000" dirty="0">
                <a:solidFill>
                  <a:schemeClr val="bg1"/>
                </a:solidFill>
                <a:ea typeface="Times New Roman"/>
              </a:rPr>
              <a:t> ESM certifications only (for now)</a:t>
            </a:r>
          </a:p>
          <a:p>
            <a:pPr lvl="1">
              <a:spcBef>
                <a:spcPts val="600"/>
              </a:spcBef>
              <a:buFont typeface="Arial" panose="020B0604020202020204" pitchFamily="34" charset="0"/>
              <a:buChar char="•"/>
              <a:defRPr/>
            </a:pPr>
            <a:r>
              <a:rPr lang="en-US" sz="2000" dirty="0">
                <a:solidFill>
                  <a:schemeClr val="bg1"/>
                </a:solidFill>
                <a:ea typeface="Times New Roman"/>
              </a:rPr>
              <a:t>Limited attendees (to encourage questions / interaction)</a:t>
            </a:r>
          </a:p>
          <a:p>
            <a:pPr lvl="1">
              <a:spcBef>
                <a:spcPts val="600"/>
              </a:spcBef>
              <a:buFont typeface="Arial" panose="020B0604020202020204" pitchFamily="34" charset="0"/>
              <a:buChar char="•"/>
              <a:defRPr/>
            </a:pPr>
            <a:r>
              <a:rPr lang="en-US" sz="2000" dirty="0">
                <a:solidFill>
                  <a:schemeClr val="bg1"/>
                </a:solidFill>
                <a:ea typeface="Times New Roman"/>
              </a:rPr>
              <a:t>Will have questions to verify attendance.</a:t>
            </a:r>
          </a:p>
          <a:p>
            <a:pPr marL="457200" lvl="1" indent="0">
              <a:spcBef>
                <a:spcPts val="600"/>
              </a:spcBef>
              <a:buNone/>
              <a:defRPr/>
            </a:pPr>
            <a:endParaRPr lang="en-US" sz="2000" dirty="0">
              <a:solidFill>
                <a:schemeClr val="bg1"/>
              </a:solidFill>
              <a:ea typeface="Times New Roman"/>
            </a:endParaRPr>
          </a:p>
          <a:p>
            <a:pPr lvl="0">
              <a:spcBef>
                <a:spcPts val="600"/>
              </a:spcBef>
              <a:defRPr/>
            </a:pPr>
            <a:r>
              <a:rPr lang="en-US" sz="2400" b="1" dirty="0">
                <a:solidFill>
                  <a:schemeClr val="bg1"/>
                </a:solidFill>
                <a:ea typeface="Times New Roman"/>
              </a:rPr>
              <a:t>CDs are encouraged to host viewing sessions</a:t>
            </a:r>
          </a:p>
          <a:p>
            <a:pPr lvl="1">
              <a:spcBef>
                <a:spcPts val="600"/>
              </a:spcBef>
              <a:buFont typeface="Arial" panose="020B0604020202020204" pitchFamily="34" charset="0"/>
              <a:buChar char="•"/>
              <a:defRPr/>
            </a:pPr>
            <a:r>
              <a:rPr lang="en-US" sz="2000" u="sng" dirty="0">
                <a:solidFill>
                  <a:schemeClr val="bg1"/>
                </a:solidFill>
                <a:ea typeface="Times New Roman"/>
              </a:rPr>
              <a:t>If allowed</a:t>
            </a:r>
            <a:r>
              <a:rPr lang="en-US" sz="2000" dirty="0">
                <a:solidFill>
                  <a:schemeClr val="bg1"/>
                </a:solidFill>
                <a:ea typeface="Times New Roman"/>
              </a:rPr>
              <a:t>, according to your County / employer guidelines</a:t>
            </a:r>
          </a:p>
          <a:p>
            <a:pPr lvl="1">
              <a:spcBef>
                <a:spcPts val="600"/>
              </a:spcBef>
              <a:buFont typeface="Arial" panose="020B0604020202020204" pitchFamily="34" charset="0"/>
              <a:buChar char="•"/>
              <a:defRPr/>
            </a:pPr>
            <a:r>
              <a:rPr lang="en-US" sz="2000" dirty="0">
                <a:solidFill>
                  <a:schemeClr val="bg1"/>
                </a:solidFill>
                <a:ea typeface="Times New Roman"/>
              </a:rPr>
              <a:t>Use projector/TV for showing remote presentation</a:t>
            </a:r>
          </a:p>
          <a:p>
            <a:pPr lvl="1">
              <a:spcBef>
                <a:spcPts val="600"/>
              </a:spcBef>
              <a:buFont typeface="Arial" panose="020B0604020202020204" pitchFamily="34" charset="0"/>
              <a:buChar char="•"/>
              <a:defRPr/>
            </a:pPr>
            <a:r>
              <a:rPr lang="en-US" sz="2000" dirty="0">
                <a:solidFill>
                  <a:schemeClr val="bg1"/>
                </a:solidFill>
                <a:ea typeface="Times New Roman"/>
              </a:rPr>
              <a:t>CD can provide local policies and answer specific questions over breaks</a:t>
            </a:r>
          </a:p>
          <a:p>
            <a:pPr lvl="1">
              <a:spcBef>
                <a:spcPts val="600"/>
              </a:spcBef>
              <a:buFont typeface="Arial" panose="020B0604020202020204" pitchFamily="34" charset="0"/>
              <a:buChar char="•"/>
              <a:defRPr/>
            </a:pPr>
            <a:r>
              <a:rPr lang="en-US" sz="2000" dirty="0">
                <a:solidFill>
                  <a:schemeClr val="bg1"/>
                </a:solidFill>
                <a:ea typeface="Times New Roman"/>
              </a:rPr>
              <a:t>CD can verify attendance, submit questions to trainers</a:t>
            </a:r>
          </a:p>
          <a:p>
            <a:pPr lvl="1">
              <a:spcBef>
                <a:spcPts val="0"/>
              </a:spcBef>
              <a:defRPr/>
            </a:pPr>
            <a:endParaRPr lang="en-US" sz="2000" dirty="0">
              <a:solidFill>
                <a:schemeClr val="bg1"/>
              </a:solidFill>
              <a:ea typeface="Times New Roman"/>
            </a:endParaRPr>
          </a:p>
          <a:p>
            <a:pPr marL="0" lvl="0" indent="0">
              <a:buNone/>
              <a:defRPr/>
            </a:pPr>
            <a:endParaRPr lang="en-US" dirty="0">
              <a:solidFill>
                <a:schemeClr val="bg1"/>
              </a:solidFill>
              <a:ea typeface="Times New Roman"/>
            </a:endParaRPr>
          </a:p>
        </p:txBody>
      </p:sp>
      <p:sp>
        <p:nvSpPr>
          <p:cNvPr id="2" name="Rectangle 1">
            <a:extLst>
              <a:ext uri="{FF2B5EF4-FFF2-40B4-BE49-F238E27FC236}">
                <a16:creationId xmlns:a16="http://schemas.microsoft.com/office/drawing/2014/main" id="{10D1446E-B4C9-44B1-856A-22C24611063F}"/>
              </a:ext>
            </a:extLst>
          </p:cNvPr>
          <p:cNvSpPr/>
          <p:nvPr/>
        </p:nvSpPr>
        <p:spPr>
          <a:xfrm>
            <a:off x="7029450" y="6005214"/>
            <a:ext cx="914400"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POLL</a:t>
            </a:r>
          </a:p>
        </p:txBody>
      </p:sp>
    </p:spTree>
    <p:extLst>
      <p:ext uri="{BB962C8B-B14F-4D97-AF65-F5344CB8AC3E}">
        <p14:creationId xmlns:p14="http://schemas.microsoft.com/office/powerpoint/2010/main" val="3686423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162161"/>
            <a:ext cx="8878888" cy="5013960"/>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41204" y="106630"/>
            <a:ext cx="4724400" cy="5410200"/>
          </a:xfrm>
          <a:prstGeom prst="rect">
            <a:avLst/>
          </a:prstGeom>
          <a:ln w="76200">
            <a:solidFill>
              <a:srgbClr val="FF0000"/>
            </a:solidFill>
          </a:ln>
          <a:effectLst>
            <a:outerShdw blurRad="50800" dist="38100" dir="2700000" algn="tl" rotWithShape="0">
              <a:prstClr val="black">
                <a:alpha val="40000"/>
              </a:prstClr>
            </a:outerShdw>
          </a:effectLst>
        </p:spPr>
      </p:pic>
      <p:sp>
        <p:nvSpPr>
          <p:cNvPr id="4" name="TextBox 3"/>
          <p:cNvSpPr txBox="1"/>
          <p:nvPr/>
        </p:nvSpPr>
        <p:spPr>
          <a:xfrm>
            <a:off x="4963989" y="45387"/>
            <a:ext cx="10038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Q&amp;A</a:t>
            </a:r>
          </a:p>
        </p:txBody>
      </p:sp>
      <p:sp>
        <p:nvSpPr>
          <p:cNvPr id="10" name="TextBox 9"/>
          <p:cNvSpPr txBox="1"/>
          <p:nvPr/>
        </p:nvSpPr>
        <p:spPr>
          <a:xfrm>
            <a:off x="3337251" y="3165099"/>
            <a:ext cx="30380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Calibri"/>
                <a:ea typeface="+mn-ea"/>
                <a:cs typeface="+mn-cs"/>
              </a:rPr>
              <a:t>Note you can ask a question anonymously</a:t>
            </a:r>
          </a:p>
        </p:txBody>
      </p:sp>
      <p:sp>
        <p:nvSpPr>
          <p:cNvPr id="11" name="TextBox 10"/>
          <p:cNvSpPr txBox="1"/>
          <p:nvPr/>
        </p:nvSpPr>
        <p:spPr>
          <a:xfrm>
            <a:off x="4672904" y="4694706"/>
            <a:ext cx="10038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Q&amp;A</a:t>
            </a:r>
          </a:p>
        </p:txBody>
      </p:sp>
      <p:sp>
        <p:nvSpPr>
          <p:cNvPr id="12" name="Right Arrow 11"/>
          <p:cNvSpPr/>
          <p:nvPr/>
        </p:nvSpPr>
        <p:spPr>
          <a:xfrm rot="6927166">
            <a:off x="3161263" y="4322139"/>
            <a:ext cx="1190615" cy="178249"/>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Oval 2"/>
          <p:cNvSpPr/>
          <p:nvPr/>
        </p:nvSpPr>
        <p:spPr>
          <a:xfrm>
            <a:off x="4946204" y="5774201"/>
            <a:ext cx="457200" cy="426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ight Arrow 8"/>
          <p:cNvSpPr/>
          <p:nvPr/>
        </p:nvSpPr>
        <p:spPr>
          <a:xfrm rot="5400000">
            <a:off x="4818190" y="5212030"/>
            <a:ext cx="685800" cy="6096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fld id="{1A8E2919-D427-4CE2-80E2-33083554A27B}" type="slidenum">
              <a:rPr lang="en-US" smtClean="0">
                <a:solidFill>
                  <a:prstClr val="black">
                    <a:tint val="75000"/>
                  </a:prstClr>
                </a:solidFill>
              </a:rPr>
              <a:pPr/>
              <a:t>2</a:t>
            </a:fld>
            <a:endParaRPr lang="en-US" dirty="0">
              <a:solidFill>
                <a:prstClr val="black">
                  <a:tint val="75000"/>
                </a:prstClr>
              </a:solidFill>
            </a:endParaRPr>
          </a:p>
        </p:txBody>
      </p:sp>
      <p:sp>
        <p:nvSpPr>
          <p:cNvPr id="14" name="Oval 13"/>
          <p:cNvSpPr/>
          <p:nvPr/>
        </p:nvSpPr>
        <p:spPr>
          <a:xfrm>
            <a:off x="8311488" y="6321449"/>
            <a:ext cx="457200" cy="426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7000569" y="6321449"/>
            <a:ext cx="9610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Calibri"/>
                <a:ea typeface="+mn-ea"/>
                <a:cs typeface="+mn-cs"/>
              </a:rPr>
              <a:t>Slide #</a:t>
            </a:r>
          </a:p>
        </p:txBody>
      </p:sp>
      <p:sp>
        <p:nvSpPr>
          <p:cNvPr id="16" name="Right Arrow 15"/>
          <p:cNvSpPr/>
          <p:nvPr/>
        </p:nvSpPr>
        <p:spPr>
          <a:xfrm>
            <a:off x="7982492" y="6411464"/>
            <a:ext cx="308105" cy="24674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F8C46E40-C26E-49B1-A705-B98A220B1D21}"/>
              </a:ext>
            </a:extLst>
          </p:cNvPr>
          <p:cNvSpPr/>
          <p:nvPr/>
        </p:nvSpPr>
        <p:spPr>
          <a:xfrm>
            <a:off x="120392" y="6396926"/>
            <a:ext cx="3213823" cy="369332"/>
          </a:xfrm>
          <a:prstGeom prst="rect">
            <a:avLst/>
          </a:prstGeom>
          <a:solidFill>
            <a:schemeClr val="bg1"/>
          </a:solidFill>
          <a:ln>
            <a:solidFill>
              <a:schemeClr val="tx1"/>
            </a:solidFill>
          </a:ln>
        </p:spPr>
        <p:txBody>
          <a:bodyPr wrap="square">
            <a:spAutoFit/>
          </a:bodyPr>
          <a:lstStyle/>
          <a:p>
            <a:pPr lvl="0" defTabSz="914400">
              <a:defRPr/>
            </a:pPr>
            <a:r>
              <a:rPr lang="en-US" dirty="0">
                <a:solidFill>
                  <a:srgbClr val="FF0000"/>
                </a:solidFill>
              </a:rPr>
              <a:t>Audio via Phone: 312-626-6799</a:t>
            </a:r>
          </a:p>
        </p:txBody>
      </p:sp>
    </p:spTree>
    <p:extLst>
      <p:ext uri="{BB962C8B-B14F-4D97-AF65-F5344CB8AC3E}">
        <p14:creationId xmlns:p14="http://schemas.microsoft.com/office/powerpoint/2010/main" val="381100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Educational Efforts Update</a:t>
            </a:r>
          </a:p>
        </p:txBody>
      </p:sp>
      <p:sp>
        <p:nvSpPr>
          <p:cNvPr id="6" name="Subtitle 2">
            <a:extLst>
              <a:ext uri="{FF2B5EF4-FFF2-40B4-BE49-F238E27FC236}">
                <a16:creationId xmlns:a16="http://schemas.microsoft.com/office/drawing/2014/main" id="{19EE05F1-4C72-4BBC-A7F4-08858D761D6E}"/>
              </a:ext>
            </a:extLst>
          </p:cNvPr>
          <p:cNvSpPr txBox="1">
            <a:spLocks/>
          </p:cNvSpPr>
          <p:nvPr/>
        </p:nvSpPr>
        <p:spPr>
          <a:xfrm>
            <a:off x="273989" y="524173"/>
            <a:ext cx="8660921" cy="587275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b="1" u="sng" dirty="0">
                <a:solidFill>
                  <a:srgbClr val="FF0000"/>
                </a:solidFill>
                <a:latin typeface="Calibri" panose="020F0502020204030204"/>
                <a:ea typeface="Times New Roman"/>
              </a:rPr>
              <a:t>ESM Trainings - Remote</a:t>
            </a:r>
            <a:endParaRPr kumimoji="0" lang="en-US" sz="3200" b="1" i="0" u="sng" strike="noStrike" kern="1200" cap="none" spc="0" normalizeH="0" baseline="0" noProof="0" dirty="0">
              <a:ln>
                <a:noFill/>
              </a:ln>
              <a:solidFill>
                <a:srgbClr val="FF0000"/>
              </a:solidFill>
              <a:effectLst/>
              <a:uLnTx/>
              <a:uFillTx/>
              <a:latin typeface="Calibri" panose="020F0502020204030204"/>
              <a:ea typeface="Times New Roman"/>
              <a:cs typeface="+mn-cs"/>
            </a:endParaRPr>
          </a:p>
          <a:p>
            <a:pPr lvl="0">
              <a:spcBef>
                <a:spcPts val="0"/>
              </a:spcBef>
              <a:defRPr/>
            </a:pPr>
            <a:endParaRPr lang="en-US" sz="2400" dirty="0">
              <a:solidFill>
                <a:schemeClr val="bg1"/>
              </a:solidFill>
              <a:ea typeface="Times New Roman"/>
            </a:endParaRPr>
          </a:p>
          <a:p>
            <a:pPr lvl="0">
              <a:spcBef>
                <a:spcPts val="0"/>
              </a:spcBef>
              <a:defRPr/>
            </a:pPr>
            <a:r>
              <a:rPr lang="en-US" dirty="0">
                <a:solidFill>
                  <a:srgbClr val="FF0000"/>
                </a:solidFill>
                <a:ea typeface="Times New Roman"/>
              </a:rPr>
              <a:t>August 12-13</a:t>
            </a:r>
          </a:p>
          <a:p>
            <a:pPr lvl="0">
              <a:spcBef>
                <a:spcPts val="0"/>
              </a:spcBef>
              <a:defRPr/>
            </a:pPr>
            <a:r>
              <a:rPr lang="en-US" dirty="0">
                <a:solidFill>
                  <a:srgbClr val="FF0000"/>
                </a:solidFill>
                <a:ea typeface="Times New Roman"/>
              </a:rPr>
              <a:t>August 26-27</a:t>
            </a:r>
          </a:p>
          <a:p>
            <a:pPr lvl="0">
              <a:spcBef>
                <a:spcPts val="0"/>
              </a:spcBef>
              <a:defRPr/>
            </a:pPr>
            <a:r>
              <a:rPr lang="en-US" dirty="0">
                <a:solidFill>
                  <a:srgbClr val="FF0000"/>
                </a:solidFill>
                <a:ea typeface="Times New Roman"/>
              </a:rPr>
              <a:t>September 2-3</a:t>
            </a:r>
          </a:p>
          <a:p>
            <a:pPr lvl="0">
              <a:spcBef>
                <a:spcPts val="0"/>
              </a:spcBef>
              <a:defRPr/>
            </a:pPr>
            <a:r>
              <a:rPr lang="en-US" dirty="0">
                <a:solidFill>
                  <a:srgbClr val="FF0000"/>
                </a:solidFill>
                <a:ea typeface="Times New Roman"/>
              </a:rPr>
              <a:t>Registration available soon: will notify via e-mail</a:t>
            </a:r>
          </a:p>
          <a:p>
            <a:pPr lvl="0">
              <a:spcBef>
                <a:spcPts val="0"/>
              </a:spcBef>
              <a:defRPr/>
            </a:pPr>
            <a:endParaRPr lang="en-US" sz="2400" dirty="0">
              <a:solidFill>
                <a:schemeClr val="bg1"/>
              </a:solidFill>
              <a:ea typeface="Times New Roman"/>
            </a:endParaRPr>
          </a:p>
          <a:p>
            <a:pPr lvl="0">
              <a:spcBef>
                <a:spcPts val="600"/>
              </a:spcBef>
              <a:defRPr/>
            </a:pPr>
            <a:r>
              <a:rPr lang="en-US" sz="2000" b="1" dirty="0">
                <a:solidFill>
                  <a:schemeClr val="bg1"/>
                </a:solidFill>
                <a:ea typeface="Times New Roman"/>
              </a:rPr>
              <a:t>Remote ESM trainings to be held via Zoom, starting in August</a:t>
            </a:r>
          </a:p>
          <a:p>
            <a:pPr lvl="1">
              <a:spcBef>
                <a:spcPts val="600"/>
              </a:spcBef>
              <a:buFont typeface="Arial" panose="020B0604020202020204" pitchFamily="34" charset="0"/>
              <a:buChar char="•"/>
              <a:defRPr/>
            </a:pPr>
            <a:r>
              <a:rPr lang="en-US" sz="1800" dirty="0">
                <a:solidFill>
                  <a:schemeClr val="bg1"/>
                </a:solidFill>
              </a:rPr>
              <a:t>Will still be “live” trainings, not just recordings</a:t>
            </a:r>
          </a:p>
          <a:p>
            <a:pPr lvl="1">
              <a:spcBef>
                <a:spcPts val="600"/>
              </a:spcBef>
              <a:buFont typeface="Arial" panose="020B0604020202020204" pitchFamily="34" charset="0"/>
              <a:buChar char="•"/>
              <a:defRPr/>
            </a:pPr>
            <a:r>
              <a:rPr lang="en-US" sz="1800" dirty="0">
                <a:solidFill>
                  <a:schemeClr val="bg1"/>
                </a:solidFill>
                <a:ea typeface="Times New Roman"/>
              </a:rPr>
              <a:t>Likely two 4-hour sessions over two days</a:t>
            </a:r>
          </a:p>
          <a:p>
            <a:pPr lvl="1">
              <a:spcBef>
                <a:spcPts val="600"/>
              </a:spcBef>
              <a:buFont typeface="Arial" panose="020B0604020202020204" pitchFamily="34" charset="0"/>
              <a:buChar char="•"/>
              <a:defRPr/>
            </a:pPr>
            <a:r>
              <a:rPr lang="en-US" sz="1800" u="sng" dirty="0">
                <a:solidFill>
                  <a:schemeClr val="bg1"/>
                </a:solidFill>
                <a:highlight>
                  <a:srgbClr val="FFFF00"/>
                </a:highlight>
                <a:ea typeface="Times New Roman"/>
              </a:rPr>
              <a:t>New</a:t>
            </a:r>
            <a:r>
              <a:rPr lang="en-US" sz="1800" dirty="0">
                <a:solidFill>
                  <a:schemeClr val="bg1"/>
                </a:solidFill>
                <a:highlight>
                  <a:srgbClr val="FFFF00"/>
                </a:highlight>
                <a:ea typeface="Times New Roman"/>
              </a:rPr>
              <a:t> ESM certifications only (for now)</a:t>
            </a:r>
          </a:p>
          <a:p>
            <a:pPr lvl="1">
              <a:spcBef>
                <a:spcPts val="600"/>
              </a:spcBef>
              <a:buFont typeface="Arial" panose="020B0604020202020204" pitchFamily="34" charset="0"/>
              <a:buChar char="•"/>
              <a:defRPr/>
            </a:pPr>
            <a:r>
              <a:rPr lang="en-US" sz="1800" dirty="0">
                <a:solidFill>
                  <a:schemeClr val="bg1"/>
                </a:solidFill>
                <a:ea typeface="Times New Roman"/>
              </a:rPr>
              <a:t>Limited attendees (to encourage questions / interaction)</a:t>
            </a:r>
          </a:p>
          <a:p>
            <a:pPr lvl="1">
              <a:spcBef>
                <a:spcPts val="600"/>
              </a:spcBef>
              <a:buFont typeface="Arial" panose="020B0604020202020204" pitchFamily="34" charset="0"/>
              <a:buChar char="•"/>
              <a:defRPr/>
            </a:pPr>
            <a:r>
              <a:rPr lang="en-US" sz="1800" dirty="0">
                <a:solidFill>
                  <a:schemeClr val="bg1"/>
                </a:solidFill>
                <a:ea typeface="Times New Roman"/>
              </a:rPr>
              <a:t>Will have questions to verify attendance.</a:t>
            </a:r>
          </a:p>
          <a:p>
            <a:pPr lvl="0">
              <a:spcBef>
                <a:spcPts val="600"/>
              </a:spcBef>
              <a:defRPr/>
            </a:pPr>
            <a:r>
              <a:rPr lang="en-US" sz="2000" b="1" dirty="0">
                <a:solidFill>
                  <a:schemeClr val="bg1"/>
                </a:solidFill>
                <a:ea typeface="Times New Roman"/>
              </a:rPr>
              <a:t>CDs are encouraged to host viewing sessions</a:t>
            </a:r>
          </a:p>
          <a:p>
            <a:pPr lvl="1">
              <a:spcBef>
                <a:spcPts val="600"/>
              </a:spcBef>
              <a:buFont typeface="Arial" panose="020B0604020202020204" pitchFamily="34" charset="0"/>
              <a:buChar char="•"/>
              <a:defRPr/>
            </a:pPr>
            <a:r>
              <a:rPr lang="en-US" sz="1800" dirty="0">
                <a:solidFill>
                  <a:schemeClr val="bg1"/>
                </a:solidFill>
                <a:ea typeface="Times New Roman"/>
              </a:rPr>
              <a:t>If allowed, according to your County /District Guidelines</a:t>
            </a:r>
          </a:p>
          <a:p>
            <a:pPr lvl="1">
              <a:spcBef>
                <a:spcPts val="600"/>
              </a:spcBef>
              <a:buFont typeface="Arial" panose="020B0604020202020204" pitchFamily="34" charset="0"/>
              <a:buChar char="•"/>
              <a:defRPr/>
            </a:pPr>
            <a:r>
              <a:rPr lang="en-US" sz="1800" dirty="0">
                <a:solidFill>
                  <a:schemeClr val="bg1"/>
                </a:solidFill>
                <a:ea typeface="Times New Roman"/>
              </a:rPr>
              <a:t>Use projector for showing remote presentation</a:t>
            </a:r>
          </a:p>
          <a:p>
            <a:pPr lvl="1">
              <a:spcBef>
                <a:spcPts val="600"/>
              </a:spcBef>
              <a:buFont typeface="Arial" panose="020B0604020202020204" pitchFamily="34" charset="0"/>
              <a:buChar char="•"/>
              <a:defRPr/>
            </a:pPr>
            <a:r>
              <a:rPr lang="en-US" sz="1800" dirty="0">
                <a:solidFill>
                  <a:schemeClr val="bg1"/>
                </a:solidFill>
                <a:ea typeface="Times New Roman"/>
              </a:rPr>
              <a:t>CD can provide local policies and answer specific questions over breaks</a:t>
            </a:r>
          </a:p>
          <a:p>
            <a:pPr lvl="1">
              <a:spcBef>
                <a:spcPts val="600"/>
              </a:spcBef>
              <a:buFont typeface="Arial" panose="020B0604020202020204" pitchFamily="34" charset="0"/>
              <a:buChar char="•"/>
              <a:defRPr/>
            </a:pPr>
            <a:r>
              <a:rPr lang="en-US" sz="1800" dirty="0">
                <a:solidFill>
                  <a:schemeClr val="bg1"/>
                </a:solidFill>
                <a:ea typeface="Times New Roman"/>
              </a:rPr>
              <a:t>CD can verify attendance, submit questions to trainers</a:t>
            </a:r>
          </a:p>
          <a:p>
            <a:pPr lvl="1">
              <a:spcBef>
                <a:spcPts val="0"/>
              </a:spcBef>
              <a:defRPr/>
            </a:pPr>
            <a:endParaRPr lang="en-US" sz="2000" dirty="0">
              <a:solidFill>
                <a:schemeClr val="bg1"/>
              </a:solidFill>
              <a:ea typeface="Times New Roman"/>
            </a:endParaRPr>
          </a:p>
          <a:p>
            <a:pPr marL="0" lvl="0" indent="0">
              <a:buNone/>
              <a:defRPr/>
            </a:pPr>
            <a:endParaRPr lang="en-US" dirty="0">
              <a:solidFill>
                <a:schemeClr val="bg1"/>
              </a:solidFill>
              <a:ea typeface="Times New Roman"/>
            </a:endParaRPr>
          </a:p>
        </p:txBody>
      </p:sp>
      <p:sp>
        <p:nvSpPr>
          <p:cNvPr id="2" name="TextBox 1">
            <a:extLst>
              <a:ext uri="{FF2B5EF4-FFF2-40B4-BE49-F238E27FC236}">
                <a16:creationId xmlns:a16="http://schemas.microsoft.com/office/drawing/2014/main" id="{16FB38CA-F159-4456-A54B-98FAF9FAFCF7}"/>
              </a:ext>
            </a:extLst>
          </p:cNvPr>
          <p:cNvSpPr txBox="1"/>
          <p:nvPr/>
        </p:nvSpPr>
        <p:spPr>
          <a:xfrm rot="20960889">
            <a:off x="2686929" y="1448973"/>
            <a:ext cx="1607748" cy="369332"/>
          </a:xfrm>
          <a:prstGeom prst="rect">
            <a:avLst/>
          </a:prstGeom>
          <a:noFill/>
        </p:spPr>
        <p:txBody>
          <a:bodyPr wrap="none" rtlCol="0">
            <a:spAutoFit/>
          </a:bodyPr>
          <a:lstStyle/>
          <a:p>
            <a:r>
              <a:rPr lang="en-US" dirty="0">
                <a:solidFill>
                  <a:srgbClr val="FF0000"/>
                </a:solidFill>
              </a:rPr>
              <a:t>Dates tentative</a:t>
            </a:r>
          </a:p>
        </p:txBody>
      </p:sp>
      <p:sp>
        <p:nvSpPr>
          <p:cNvPr id="3" name="TextBox 2">
            <a:extLst>
              <a:ext uri="{FF2B5EF4-FFF2-40B4-BE49-F238E27FC236}">
                <a16:creationId xmlns:a16="http://schemas.microsoft.com/office/drawing/2014/main" id="{97935BFA-F3C1-4974-B981-91829FC8A2FC}"/>
              </a:ext>
            </a:extLst>
          </p:cNvPr>
          <p:cNvSpPr txBox="1"/>
          <p:nvPr/>
        </p:nvSpPr>
        <p:spPr>
          <a:xfrm rot="20960889">
            <a:off x="2943969" y="1779045"/>
            <a:ext cx="1607748" cy="369332"/>
          </a:xfrm>
          <a:prstGeom prst="rect">
            <a:avLst/>
          </a:prstGeom>
          <a:noFill/>
        </p:spPr>
        <p:txBody>
          <a:bodyPr wrap="none" rtlCol="0">
            <a:spAutoFit/>
          </a:bodyPr>
          <a:lstStyle/>
          <a:p>
            <a:r>
              <a:rPr lang="en-US" dirty="0">
                <a:solidFill>
                  <a:srgbClr val="FF0000"/>
                </a:solidFill>
              </a:rPr>
              <a:t>Dates tentative</a:t>
            </a:r>
          </a:p>
        </p:txBody>
      </p:sp>
    </p:spTree>
    <p:extLst>
      <p:ext uri="{BB962C8B-B14F-4D97-AF65-F5344CB8AC3E}">
        <p14:creationId xmlns:p14="http://schemas.microsoft.com/office/powerpoint/2010/main" val="3061686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Educational Efforts Update</a:t>
            </a:r>
          </a:p>
        </p:txBody>
      </p:sp>
      <p:sp>
        <p:nvSpPr>
          <p:cNvPr id="6" name="Subtitle 2">
            <a:extLst>
              <a:ext uri="{FF2B5EF4-FFF2-40B4-BE49-F238E27FC236}">
                <a16:creationId xmlns:a16="http://schemas.microsoft.com/office/drawing/2014/main" id="{19EE05F1-4C72-4BBC-A7F4-08858D761D6E}"/>
              </a:ext>
            </a:extLst>
          </p:cNvPr>
          <p:cNvSpPr txBox="1">
            <a:spLocks/>
          </p:cNvSpPr>
          <p:nvPr/>
        </p:nvSpPr>
        <p:spPr>
          <a:xfrm>
            <a:off x="241539" y="753680"/>
            <a:ext cx="8660921" cy="5872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a:spcBef>
                <a:spcPts val="0"/>
              </a:spcBef>
              <a:spcAft>
                <a:spcPts val="0"/>
              </a:spcAft>
              <a:buNone/>
            </a:pPr>
            <a:r>
              <a:rPr lang="en-US" sz="2800" b="1" u="sng" dirty="0">
                <a:solidFill>
                  <a:srgbClr val="FF0000"/>
                </a:solidFill>
                <a:effectLst/>
                <a:latin typeface="Calibri" panose="020F0502020204030204" pitchFamily="34" charset="0"/>
                <a:ea typeface="Calibri" panose="020F0502020204030204" pitchFamily="34" charset="0"/>
              </a:rPr>
              <a:t>Webinars next week</a:t>
            </a:r>
            <a:r>
              <a:rPr lang="en-US" sz="2800" b="1" dirty="0">
                <a:solidFill>
                  <a:srgbClr val="FF0000"/>
                </a:solidFill>
                <a:effectLst/>
                <a:latin typeface="Calibri" panose="020F0502020204030204" pitchFamily="34" charset="0"/>
                <a:ea typeface="Calibri" panose="020F0502020204030204" pitchFamily="34" charset="0"/>
              </a:rPr>
              <a:t> </a:t>
            </a:r>
            <a:r>
              <a:rPr lang="en-US" sz="2000" i="1" dirty="0">
                <a:solidFill>
                  <a:srgbClr val="FF0000"/>
                </a:solidFill>
                <a:effectLst/>
                <a:latin typeface="Calibri" panose="020F0502020204030204" pitchFamily="34" charset="0"/>
                <a:ea typeface="Calibri" panose="020F0502020204030204" pitchFamily="34" charset="0"/>
              </a:rPr>
              <a:t>(note date change from 2/21 to 7/24)</a:t>
            </a:r>
          </a:p>
          <a:p>
            <a:pPr marL="0" marR="0" indent="0">
              <a:spcBef>
                <a:spcPts val="0"/>
              </a:spcBef>
              <a:spcAft>
                <a:spcPts val="0"/>
              </a:spcAft>
              <a:buNone/>
            </a:pPr>
            <a:endParaRPr lang="en-US" sz="2000" b="1" u="sng" dirty="0">
              <a:solidFill>
                <a:srgbClr val="FF0000"/>
              </a:solidFill>
              <a:effectLst/>
              <a:latin typeface="Calibri" panose="020F0502020204030204" pitchFamily="34" charset="0"/>
              <a:ea typeface="Calibri" panose="020F0502020204030204" pitchFamily="34" charset="0"/>
            </a:endParaRPr>
          </a:p>
          <a:p>
            <a:pPr marL="228600" marR="0" indent="-228600">
              <a:spcBef>
                <a:spcPts val="0"/>
              </a:spcBef>
              <a:spcAft>
                <a:spcPts val="0"/>
              </a:spcAft>
            </a:pPr>
            <a:r>
              <a:rPr lang="en-US" sz="2000" b="1" u="sng" dirty="0">
                <a:solidFill>
                  <a:srgbClr val="FF0000"/>
                </a:solidFill>
                <a:effectLst/>
                <a:latin typeface="Calibri" panose="020F0502020204030204" pitchFamily="34" charset="0"/>
                <a:ea typeface="Calibri" panose="020F0502020204030204" pitchFamily="34" charset="0"/>
              </a:rPr>
              <a:t>DGLVR Webinar: 7/23, 9am</a:t>
            </a:r>
            <a:r>
              <a:rPr lang="en-US" sz="2000" b="1" dirty="0">
                <a:solidFill>
                  <a:srgbClr val="FF0000"/>
                </a:solidFill>
                <a:effectLst/>
                <a:latin typeface="Calibri" panose="020F0502020204030204" pitchFamily="34" charset="0"/>
                <a:ea typeface="Calibri" panose="020F0502020204030204" pitchFamily="34" charset="0"/>
              </a:rPr>
              <a:t>:  Policies, DSA, and more</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u="sng" dirty="0">
                <a:solidFill>
                  <a:schemeClr val="bg1"/>
                </a:solidFill>
                <a:effectLst/>
                <a:latin typeface="Calibri" panose="020F0502020204030204" pitchFamily="34" charset="0"/>
                <a:ea typeface="Times New Roman" panose="02020603050405020304" pitchFamily="18" charset="0"/>
              </a:rPr>
              <a:t>Details</a:t>
            </a:r>
            <a:r>
              <a:rPr lang="en-US" sz="1200" b="1" dirty="0">
                <a:solidFill>
                  <a:schemeClr val="bg1"/>
                </a:solidFill>
                <a:effectLst/>
                <a:latin typeface="Calibri" panose="020F0502020204030204" pitchFamily="34" charset="0"/>
                <a:ea typeface="Times New Roman" panose="02020603050405020304" pitchFamily="18" charset="0"/>
              </a:rPr>
              <a:t>: </a:t>
            </a:r>
            <a:r>
              <a:rPr lang="en-US" sz="1200" dirty="0">
                <a:solidFill>
                  <a:schemeClr val="bg1"/>
                </a:solidFill>
                <a:effectLst/>
                <a:latin typeface="Calibri" panose="020F0502020204030204" pitchFamily="34" charset="0"/>
                <a:ea typeface="Times New Roman" panose="02020603050405020304" pitchFamily="18" charset="0"/>
              </a:rPr>
              <a:t>This webinar will review a variety of topics and policies that are pending approval at the 7/22 SCC meeting.  If approved, this webinar will review policy changes as well as changes to the DSA specification.  We will also go over a new </a:t>
            </a:r>
            <a:r>
              <a:rPr lang="en-US" sz="1200" u="sng" dirty="0">
                <a:solidFill>
                  <a:schemeClr val="bg1"/>
                </a:solidFill>
                <a:effectLst/>
                <a:latin typeface="Calibri" panose="020F0502020204030204" pitchFamily="34" charset="0"/>
                <a:ea typeface="Times New Roman" panose="02020603050405020304" pitchFamily="18" charset="0"/>
              </a:rPr>
              <a:t>optional</a:t>
            </a:r>
            <a:r>
              <a:rPr lang="en-US" sz="1200" dirty="0">
                <a:solidFill>
                  <a:schemeClr val="bg1"/>
                </a:solidFill>
                <a:effectLst/>
                <a:latin typeface="Calibri" panose="020F0502020204030204" pitchFamily="34" charset="0"/>
                <a:ea typeface="Times New Roman" panose="02020603050405020304" pitchFamily="18" charset="0"/>
              </a:rPr>
              <a:t> “request for quote” form that is available for use in specifying material for road fill projects.</a:t>
            </a:r>
            <a:endParaRPr lang="en-US" sz="1200" dirty="0">
              <a:solidFill>
                <a:schemeClr val="bg1"/>
              </a:solidFill>
              <a:effectLst/>
              <a:latin typeface="Calibri" panose="020F0502020204030204" pitchFamily="34" charset="0"/>
              <a:ea typeface="Calibri" panose="020F0502020204030204" pitchFamily="34"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200" b="1" u="sng"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Joining the Webinar</a:t>
            </a:r>
            <a:r>
              <a:rPr lang="en-US" sz="12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SzPts val="1000"/>
              <a:buFont typeface="Symbol" panose="05050102010706020507" pitchFamily="18" charset="2"/>
              <a:buChar char=""/>
              <a:tabLst>
                <a:tab pos="1371600" algn="l"/>
              </a:tabLst>
            </a:pPr>
            <a:r>
              <a:rPr lang="en-US" sz="1200" b="1" dirty="0">
                <a:solidFill>
                  <a:schemeClr val="bg1"/>
                </a:solidFill>
                <a:effectLst/>
                <a:latin typeface="Calibri" panose="020F0502020204030204" pitchFamily="34" charset="0"/>
                <a:ea typeface="Times New Roman" panose="02020603050405020304" pitchFamily="18" charset="0"/>
              </a:rPr>
              <a:t>Click on this link to join: </a:t>
            </a:r>
            <a:r>
              <a:rPr lang="en-US" sz="1200" b="1" u="sng" dirty="0">
                <a:solidFill>
                  <a:schemeClr val="bg1"/>
                </a:solidFill>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https://psu.zoom.us/j/94489572456</a:t>
            </a:r>
            <a:endParaRPr lang="en-US" sz="1200" dirty="0">
              <a:solidFill>
                <a:schemeClr val="bg1"/>
              </a:solidFill>
              <a:effectLst/>
              <a:latin typeface="Calibri" panose="020F0502020204030204" pitchFamily="34" charset="0"/>
              <a:ea typeface="Calibri" panose="020F0502020204030204" pitchFamily="34" charset="0"/>
            </a:endParaRPr>
          </a:p>
          <a:p>
            <a:pPr marL="1143000" marR="0" lvl="2" indent="-228600">
              <a:spcBef>
                <a:spcPts val="0"/>
              </a:spcBef>
              <a:spcAft>
                <a:spcPts val="0"/>
              </a:spcAft>
              <a:buSzPts val="1000"/>
              <a:buFont typeface="Symbol" panose="05050102010706020507" pitchFamily="18" charset="2"/>
              <a:buChar char=""/>
              <a:tabLst>
                <a:tab pos="1371600" algn="l"/>
              </a:tabLst>
            </a:pPr>
            <a:r>
              <a:rPr lang="en-US" sz="1200" dirty="0">
                <a:solidFill>
                  <a:schemeClr val="bg1"/>
                </a:solidFill>
                <a:effectLst/>
                <a:latin typeface="Calibri" panose="020F0502020204030204" pitchFamily="34" charset="0"/>
                <a:ea typeface="Times New Roman" panose="02020603050405020304" pitchFamily="18" charset="0"/>
              </a:rPr>
              <a:t>Audio (</a:t>
            </a:r>
            <a:r>
              <a:rPr lang="en-US" sz="1200" u="sng" dirty="0">
                <a:solidFill>
                  <a:schemeClr val="bg1"/>
                </a:solidFill>
                <a:effectLst/>
                <a:latin typeface="Calibri" panose="020F0502020204030204" pitchFamily="34" charset="0"/>
                <a:ea typeface="Times New Roman" panose="02020603050405020304" pitchFamily="18" charset="0"/>
              </a:rPr>
              <a:t>only</a:t>
            </a:r>
            <a:r>
              <a:rPr lang="en-US" sz="1200" dirty="0">
                <a:solidFill>
                  <a:schemeClr val="bg1"/>
                </a:solidFill>
                <a:effectLst/>
                <a:latin typeface="Calibri" panose="020F0502020204030204" pitchFamily="34" charset="0"/>
                <a:ea typeface="Times New Roman" panose="02020603050405020304" pitchFamily="18" charset="0"/>
              </a:rPr>
              <a:t> if using phone instead of computer speakers): 301-715-8592</a:t>
            </a:r>
            <a:endParaRPr lang="en-US" sz="1200" dirty="0">
              <a:solidFill>
                <a:schemeClr val="bg1"/>
              </a:solidFill>
              <a:effectLst/>
              <a:latin typeface="Calibri" panose="020F0502020204030204" pitchFamily="34" charset="0"/>
              <a:ea typeface="Calibri" panose="020F0502020204030204" pitchFamily="34" charset="0"/>
            </a:endParaRPr>
          </a:p>
          <a:p>
            <a:pPr marL="1371600" marR="0">
              <a:spcBef>
                <a:spcPts val="0"/>
              </a:spcBef>
              <a:spcAft>
                <a:spcPts val="0"/>
              </a:spcAft>
            </a:pPr>
            <a:r>
              <a:rPr lang="en-US" sz="1100" dirty="0">
                <a:effectLst/>
                <a:latin typeface="Calibri" panose="020F0502020204030204" pitchFamily="34" charset="0"/>
                <a:ea typeface="Calibri" panose="020F0502020204030204" pitchFamily="34" charset="0"/>
              </a:rPr>
              <a:t> </a:t>
            </a:r>
          </a:p>
          <a:p>
            <a:pPr marL="1371600" marR="0">
              <a:spcBef>
                <a:spcPts val="0"/>
              </a:spcBef>
              <a:spcAft>
                <a:spcPts val="0"/>
              </a:spcAft>
            </a:pPr>
            <a:endParaRPr lang="en-US" sz="1100" dirty="0">
              <a:latin typeface="Calibri" panose="020F0502020204030204" pitchFamily="34" charset="0"/>
              <a:ea typeface="Calibri" panose="020F0502020204030204" pitchFamily="34" charset="0"/>
            </a:endParaRPr>
          </a:p>
          <a:p>
            <a:pPr marL="1371600" marR="0">
              <a:spcBef>
                <a:spcPts val="0"/>
              </a:spcBef>
              <a:spcAft>
                <a:spcPts val="0"/>
              </a:spcAft>
            </a:pPr>
            <a:endParaRPr lang="en-US" sz="11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b="1" dirty="0">
                <a:effectLst/>
                <a:latin typeface="Calibri" panose="020F0502020204030204" pitchFamily="34" charset="0"/>
                <a:ea typeface="Calibri" panose="020F0502020204030204" pitchFamily="34" charset="0"/>
              </a:rPr>
              <a:t> </a:t>
            </a:r>
            <a:r>
              <a:rPr lang="en-US" sz="2000" b="1" u="sng" dirty="0">
                <a:solidFill>
                  <a:srgbClr val="FF0000"/>
                </a:solidFill>
                <a:effectLst/>
                <a:latin typeface="Calibri" panose="020F0502020204030204" pitchFamily="34" charset="0"/>
                <a:ea typeface="Calibri" panose="020F0502020204030204" pitchFamily="34" charset="0"/>
              </a:rPr>
              <a:t>DGLVR Webinar: </a:t>
            </a:r>
            <a:r>
              <a:rPr lang="en-US" sz="2000" b="1" u="sng" dirty="0">
                <a:solidFill>
                  <a:srgbClr val="FF0000"/>
                </a:solidFill>
                <a:effectLst/>
                <a:highlight>
                  <a:srgbClr val="FFFF00"/>
                </a:highlight>
                <a:latin typeface="Calibri" panose="020F0502020204030204" pitchFamily="34" charset="0"/>
                <a:ea typeface="Calibri" panose="020F0502020204030204" pitchFamily="34" charset="0"/>
              </a:rPr>
              <a:t>7/24, 9am</a:t>
            </a:r>
            <a:r>
              <a:rPr lang="en-US" sz="2000" b="1" dirty="0">
                <a:solidFill>
                  <a:srgbClr val="FF0000"/>
                </a:solidFill>
                <a:effectLst/>
                <a:latin typeface="Calibri" panose="020F0502020204030204" pitchFamily="34" charset="0"/>
                <a:ea typeface="Calibri" panose="020F0502020204030204" pitchFamily="34" charset="0"/>
              </a:rPr>
              <a:t>:  Stream Crossing Notifications  </a:t>
            </a:r>
            <a:r>
              <a:rPr lang="en-US" sz="2000" b="1" dirty="0">
                <a:solidFill>
                  <a:srgbClr val="FF0000"/>
                </a:solidFill>
                <a:effectLst/>
                <a:highlight>
                  <a:srgbClr val="FFFF00"/>
                </a:highlight>
                <a:latin typeface="Calibri" panose="020F0502020204030204" pitchFamily="34" charset="0"/>
                <a:ea typeface="Calibri" panose="020F0502020204030204" pitchFamily="34" charset="0"/>
              </a:rPr>
              <a:t>NEW DATE </a:t>
            </a:r>
          </a:p>
          <a:p>
            <a:pPr marL="228600" marR="0" indent="-228600">
              <a:spcBef>
                <a:spcPts val="0"/>
              </a:spcBef>
              <a:spcAft>
                <a:spcPts val="0"/>
              </a:spcAft>
            </a:pPr>
            <a:r>
              <a:rPr lang="en-US" sz="1100" b="1" u="sng" dirty="0">
                <a:solidFill>
                  <a:schemeClr val="bg1"/>
                </a:solidFill>
                <a:effectLst/>
                <a:latin typeface="Calibri" panose="020F0502020204030204" pitchFamily="34" charset="0"/>
                <a:ea typeface="Times New Roman" panose="02020603050405020304" pitchFamily="18" charset="0"/>
              </a:rPr>
              <a:t>Details</a:t>
            </a:r>
            <a:r>
              <a:rPr lang="en-US" sz="1100" b="1" dirty="0">
                <a:solidFill>
                  <a:schemeClr val="bg1"/>
                </a:solidFill>
                <a:effectLst/>
                <a:latin typeface="Calibri" panose="020F0502020204030204" pitchFamily="34" charset="0"/>
                <a:ea typeface="Times New Roman" panose="02020603050405020304" pitchFamily="18" charset="0"/>
              </a:rPr>
              <a:t>: </a:t>
            </a:r>
            <a:r>
              <a:rPr lang="en-US" sz="1100" dirty="0">
                <a:solidFill>
                  <a:schemeClr val="bg1"/>
                </a:solidFill>
                <a:effectLst/>
                <a:latin typeface="Calibri" panose="020F0502020204030204" pitchFamily="34" charset="0"/>
                <a:ea typeface="Times New Roman" panose="02020603050405020304" pitchFamily="18" charset="0"/>
              </a:rPr>
              <a:t>Pending approval of a new policy at the July SCC meeting, Conservation Districts will need to notify the SCC of upcoming stream crossing replacement projects.  We have created an online notification system for districts on the CDGRS website.  This webinar will walk through the notification system, and allow CDs to ask questions.  The notification system will be active and available to CDs after the webinar.  (webinar moved to 7/24 because it overlapped with remote session for stream crossing bootcamp)</a:t>
            </a:r>
            <a:endParaRPr lang="en-US" sz="1100" dirty="0">
              <a:solidFill>
                <a:schemeClr val="bg1"/>
              </a:solidFill>
              <a:effectLst/>
              <a:latin typeface="Calibri" panose="020F0502020204030204" pitchFamily="34" charset="0"/>
              <a:ea typeface="Calibri" panose="020F0502020204030204" pitchFamily="34"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100" b="1" u="sng"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Joining the Webinar</a:t>
            </a:r>
            <a:r>
              <a:rPr lang="en-US" sz="11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SzPts val="1000"/>
              <a:buFont typeface="Symbol" panose="05050102010706020507" pitchFamily="18" charset="2"/>
              <a:buChar char=""/>
              <a:tabLst>
                <a:tab pos="1371600" algn="l"/>
              </a:tabLst>
            </a:pPr>
            <a:r>
              <a:rPr lang="en-US" sz="1100" b="1" dirty="0">
                <a:solidFill>
                  <a:schemeClr val="bg1"/>
                </a:solidFill>
                <a:effectLst/>
                <a:latin typeface="Calibri" panose="020F0502020204030204" pitchFamily="34" charset="0"/>
                <a:ea typeface="Times New Roman" panose="02020603050405020304" pitchFamily="18" charset="0"/>
              </a:rPr>
              <a:t>Click on this link to join: </a:t>
            </a:r>
            <a:r>
              <a:rPr lang="en-US" sz="1100" b="1" u="sng" dirty="0">
                <a:solidFill>
                  <a:schemeClr val="bg1"/>
                </a:solidFill>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https://psu.zoom.us/j/91203144529</a:t>
            </a:r>
            <a:endParaRPr lang="en-US" sz="1100" dirty="0">
              <a:solidFill>
                <a:schemeClr val="bg1"/>
              </a:solidFill>
              <a:effectLst/>
              <a:latin typeface="Calibri" panose="020F0502020204030204" pitchFamily="34" charset="0"/>
              <a:ea typeface="Calibri" panose="020F0502020204030204" pitchFamily="34" charset="0"/>
            </a:endParaRPr>
          </a:p>
          <a:p>
            <a:pPr marL="1143000" marR="0" lvl="2" indent="-228600">
              <a:spcBef>
                <a:spcPts val="0"/>
              </a:spcBef>
              <a:spcAft>
                <a:spcPts val="0"/>
              </a:spcAft>
              <a:buSzPts val="1000"/>
              <a:buFont typeface="Symbol" panose="05050102010706020507" pitchFamily="18" charset="2"/>
              <a:buChar char=""/>
              <a:tabLst>
                <a:tab pos="1371600" algn="l"/>
              </a:tabLst>
            </a:pPr>
            <a:r>
              <a:rPr lang="en-US" sz="1100" dirty="0">
                <a:solidFill>
                  <a:schemeClr val="bg1"/>
                </a:solidFill>
                <a:effectLst/>
                <a:latin typeface="Calibri" panose="020F0502020204030204" pitchFamily="34" charset="0"/>
                <a:ea typeface="Times New Roman" panose="02020603050405020304" pitchFamily="18" charset="0"/>
              </a:rPr>
              <a:t>Audio (</a:t>
            </a:r>
            <a:r>
              <a:rPr lang="en-US" sz="1100" u="sng" dirty="0">
                <a:solidFill>
                  <a:schemeClr val="bg1"/>
                </a:solidFill>
                <a:effectLst/>
                <a:latin typeface="Calibri" panose="020F0502020204030204" pitchFamily="34" charset="0"/>
                <a:ea typeface="Times New Roman" panose="02020603050405020304" pitchFamily="18" charset="0"/>
              </a:rPr>
              <a:t>only</a:t>
            </a:r>
            <a:r>
              <a:rPr lang="en-US" sz="1100" dirty="0">
                <a:solidFill>
                  <a:schemeClr val="bg1"/>
                </a:solidFill>
                <a:effectLst/>
                <a:latin typeface="Calibri" panose="020F0502020204030204" pitchFamily="34" charset="0"/>
                <a:ea typeface="Times New Roman" panose="02020603050405020304" pitchFamily="18" charset="0"/>
              </a:rPr>
              <a:t> if using phone instead of computer speakers): 646-876-9923</a:t>
            </a:r>
            <a:endParaRPr lang="en-US" sz="1100"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83641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24220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954107"/>
          </a:xfrm>
          <a:prstGeom prst="rect">
            <a:avLst/>
          </a:prstGeom>
          <a:noFill/>
        </p:spPr>
        <p:txBody>
          <a:bodyPr wrap="square" rtlCol="0">
            <a:spAutoFit/>
          </a:bodyPr>
          <a:lstStyle/>
          <a:p>
            <a:pPr algn="ctr" defTabSz="914400">
              <a:defRPr/>
            </a:pPr>
            <a:r>
              <a:rPr lang="en-US" sz="32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Webinar</a:t>
            </a:r>
          </a:p>
          <a:p>
            <a:pPr lvl="0" algn="ctr" defTabSz="914400">
              <a:defRPr/>
            </a:pPr>
            <a:r>
              <a:rPr lang="en-US" sz="24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Educational Efforts Update</a:t>
            </a:r>
          </a:p>
        </p:txBody>
      </p:sp>
      <p:sp>
        <p:nvSpPr>
          <p:cNvPr id="15" name="Subtitle 2"/>
          <p:cNvSpPr txBox="1">
            <a:spLocks/>
          </p:cNvSpPr>
          <p:nvPr/>
        </p:nvSpPr>
        <p:spPr>
          <a:xfrm>
            <a:off x="379561" y="1477064"/>
            <a:ext cx="8660921" cy="50703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b="1" u="sng" dirty="0">
                <a:solidFill>
                  <a:srgbClr val="FFFF00"/>
                </a:solidFill>
                <a:ea typeface="Times New Roman"/>
              </a:rPr>
              <a:t>Purpose:</a:t>
            </a:r>
          </a:p>
          <a:p>
            <a:pPr>
              <a:buFontTx/>
              <a:buChar char="-"/>
            </a:pPr>
            <a:r>
              <a:rPr lang="en-US" dirty="0">
                <a:solidFill>
                  <a:schemeClr val="bg1"/>
                </a:solidFill>
                <a:ea typeface="Times New Roman"/>
              </a:rPr>
              <a:t>Provide Update on various educational efforts</a:t>
            </a:r>
          </a:p>
          <a:p>
            <a:pPr>
              <a:buFontTx/>
              <a:buChar char="-"/>
            </a:pPr>
            <a:r>
              <a:rPr lang="en-US" dirty="0">
                <a:solidFill>
                  <a:schemeClr val="bg1"/>
                </a:solidFill>
                <a:ea typeface="Times New Roman"/>
              </a:rPr>
              <a:t>Provide update on ESM trainings given Coronavirus limitations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3600" b="1" dirty="0">
              <a:solidFill>
                <a:schemeClr val="bg1"/>
              </a:solidFill>
              <a:ea typeface="Times New Roman"/>
            </a:endParaRPr>
          </a:p>
        </p:txBody>
      </p:sp>
      <p:sp>
        <p:nvSpPr>
          <p:cNvPr id="6" name="Rectangle 5">
            <a:extLst>
              <a:ext uri="{FF2B5EF4-FFF2-40B4-BE49-F238E27FC236}">
                <a16:creationId xmlns:a16="http://schemas.microsoft.com/office/drawing/2014/main" id="{4372671D-B1EB-4953-B4DD-23DBE3F18480}"/>
              </a:ext>
            </a:extLst>
          </p:cNvPr>
          <p:cNvSpPr/>
          <p:nvPr/>
        </p:nvSpPr>
        <p:spPr>
          <a:xfrm>
            <a:off x="120392" y="6396926"/>
            <a:ext cx="3213823" cy="369332"/>
          </a:xfrm>
          <a:prstGeom prst="rect">
            <a:avLst/>
          </a:prstGeom>
          <a:solidFill>
            <a:schemeClr val="bg1"/>
          </a:solidFill>
          <a:ln>
            <a:solidFill>
              <a:schemeClr val="tx1"/>
            </a:solidFill>
          </a:ln>
        </p:spPr>
        <p:txBody>
          <a:bodyPr wrap="square">
            <a:spAutoFit/>
          </a:bodyPr>
          <a:lstStyle/>
          <a:p>
            <a:pPr lvl="0" defTabSz="914400">
              <a:defRPr/>
            </a:pPr>
            <a:r>
              <a:rPr lang="en-US" dirty="0">
                <a:solidFill>
                  <a:srgbClr val="FF0000"/>
                </a:solidFill>
              </a:rPr>
              <a:t>Audio via Phone: 312-626-6799</a:t>
            </a:r>
          </a:p>
        </p:txBody>
      </p:sp>
      <p:sp>
        <p:nvSpPr>
          <p:cNvPr id="2" name="Subtitle 2">
            <a:extLst>
              <a:ext uri="{FF2B5EF4-FFF2-40B4-BE49-F238E27FC236}">
                <a16:creationId xmlns:a16="http://schemas.microsoft.com/office/drawing/2014/main" id="{EDD76866-BE8D-49A8-8C61-73188874CFDC}"/>
              </a:ext>
            </a:extLst>
          </p:cNvPr>
          <p:cNvSpPr txBox="1">
            <a:spLocks/>
          </p:cNvSpPr>
          <p:nvPr/>
        </p:nvSpPr>
        <p:spPr>
          <a:xfrm>
            <a:off x="5434444" y="3239237"/>
            <a:ext cx="8660921" cy="5872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US" sz="2000" b="1" dirty="0">
                <a:solidFill>
                  <a:srgbClr val="FFFF00"/>
                </a:solidFill>
                <a:ea typeface="Times New Roman"/>
              </a:rPr>
              <a:t>Technical Assistance</a:t>
            </a:r>
          </a:p>
          <a:p>
            <a:pPr lvl="0">
              <a:defRPr/>
            </a:pPr>
            <a:r>
              <a:rPr lang="en-US" sz="2000" b="1" dirty="0">
                <a:solidFill>
                  <a:srgbClr val="FFFF00"/>
                </a:solidFill>
                <a:ea typeface="Times New Roman"/>
              </a:rPr>
              <a:t>QAQCs</a:t>
            </a:r>
          </a:p>
          <a:p>
            <a:pPr>
              <a:defRPr/>
            </a:pPr>
            <a:r>
              <a:rPr lang="en-US" sz="2000" b="1" dirty="0">
                <a:solidFill>
                  <a:srgbClr val="FFFF00"/>
                </a:solidFill>
                <a:ea typeface="Times New Roman"/>
              </a:rPr>
              <a:t>Webinars</a:t>
            </a:r>
          </a:p>
          <a:p>
            <a:pPr lvl="0">
              <a:defRPr/>
            </a:pPr>
            <a:r>
              <a:rPr lang="en-US" sz="2000" b="1" dirty="0">
                <a:solidFill>
                  <a:srgbClr val="FFFF00"/>
                </a:solidFill>
                <a:ea typeface="Times New Roman"/>
              </a:rPr>
              <a:t>TU one-day field Session</a:t>
            </a:r>
          </a:p>
          <a:p>
            <a:pPr lvl="0">
              <a:defRPr/>
            </a:pPr>
            <a:r>
              <a:rPr lang="en-US" sz="2000" b="1" dirty="0">
                <a:solidFill>
                  <a:srgbClr val="FFFF00"/>
                </a:solidFill>
                <a:ea typeface="Times New Roman"/>
              </a:rPr>
              <a:t>Stream Crossing Boot Camp</a:t>
            </a:r>
          </a:p>
          <a:p>
            <a:pPr lvl="0">
              <a:defRPr/>
            </a:pPr>
            <a:r>
              <a:rPr lang="en-US" sz="2000" b="1" dirty="0">
                <a:solidFill>
                  <a:srgbClr val="FFFF00"/>
                </a:solidFill>
                <a:ea typeface="Times New Roman"/>
              </a:rPr>
              <a:t>DGLVR Annual Workshop</a:t>
            </a:r>
          </a:p>
          <a:p>
            <a:pPr lvl="0">
              <a:defRPr/>
            </a:pPr>
            <a:r>
              <a:rPr lang="en-US" sz="2000" b="1" dirty="0">
                <a:solidFill>
                  <a:srgbClr val="FFFF00"/>
                </a:solidFill>
                <a:ea typeface="Times New Roman"/>
              </a:rPr>
              <a:t>ESM Trainings</a:t>
            </a:r>
          </a:p>
          <a:p>
            <a:pPr lvl="1">
              <a:defRPr/>
            </a:pPr>
            <a:r>
              <a:rPr lang="en-US" sz="1800" b="1" dirty="0">
                <a:solidFill>
                  <a:srgbClr val="FFFF00"/>
                </a:solidFill>
                <a:ea typeface="Times New Roman"/>
              </a:rPr>
              <a:t>Certifications</a:t>
            </a:r>
          </a:p>
          <a:p>
            <a:pPr lvl="1">
              <a:defRPr/>
            </a:pPr>
            <a:r>
              <a:rPr lang="en-US" sz="1800" b="1" dirty="0">
                <a:solidFill>
                  <a:srgbClr val="FFFF00"/>
                </a:solidFill>
                <a:ea typeface="Times New Roman"/>
              </a:rPr>
              <a:t>In-person</a:t>
            </a:r>
          </a:p>
          <a:p>
            <a:pPr lvl="1">
              <a:defRPr/>
            </a:pPr>
            <a:r>
              <a:rPr lang="en-US" sz="1800" b="1" dirty="0">
                <a:solidFill>
                  <a:srgbClr val="FFFF00"/>
                </a:solidFill>
                <a:ea typeface="Times New Roman"/>
              </a:rPr>
              <a:t>Remote</a:t>
            </a:r>
          </a:p>
          <a:p>
            <a:pPr marL="0" lvl="0" indent="0">
              <a:buNone/>
              <a:defRPr/>
            </a:pPr>
            <a:endParaRPr lang="en-US" sz="2400" b="1" dirty="0">
              <a:solidFill>
                <a:srgbClr val="FFFF00"/>
              </a:solidFill>
              <a:ea typeface="Times New Roman"/>
            </a:endParaRPr>
          </a:p>
        </p:txBody>
      </p:sp>
    </p:spTree>
    <p:extLst>
      <p:ext uri="{BB962C8B-B14F-4D97-AF65-F5344CB8AC3E}">
        <p14:creationId xmlns:p14="http://schemas.microsoft.com/office/powerpoint/2010/main" val="2210965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Educational Efforts Update</a:t>
            </a:r>
          </a:p>
        </p:txBody>
      </p:sp>
      <p:sp>
        <p:nvSpPr>
          <p:cNvPr id="6" name="Subtitle 2">
            <a:extLst>
              <a:ext uri="{FF2B5EF4-FFF2-40B4-BE49-F238E27FC236}">
                <a16:creationId xmlns:a16="http://schemas.microsoft.com/office/drawing/2014/main" id="{19EE05F1-4C72-4BBC-A7F4-08858D761D6E}"/>
              </a:ext>
            </a:extLst>
          </p:cNvPr>
          <p:cNvSpPr txBox="1">
            <a:spLocks/>
          </p:cNvSpPr>
          <p:nvPr/>
        </p:nvSpPr>
        <p:spPr>
          <a:xfrm>
            <a:off x="273989" y="524173"/>
            <a:ext cx="8660921" cy="5872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b="1" u="sng" dirty="0">
                <a:solidFill>
                  <a:srgbClr val="FF0000"/>
                </a:solidFill>
                <a:latin typeface="Calibri" panose="020F0502020204030204"/>
                <a:ea typeface="Times New Roman"/>
              </a:rPr>
              <a:t>Technical Assistance</a:t>
            </a:r>
            <a:endParaRPr kumimoji="0" lang="en-US" sz="3200" b="1" i="0" u="sng" strike="noStrike" kern="1200" cap="none" spc="0" normalizeH="0" baseline="0" noProof="0" dirty="0">
              <a:ln>
                <a:noFill/>
              </a:ln>
              <a:solidFill>
                <a:srgbClr val="FF0000"/>
              </a:solidFill>
              <a:effectLst/>
              <a:uLnTx/>
              <a:uFillTx/>
              <a:latin typeface="Calibri" panose="020F0502020204030204"/>
              <a:ea typeface="Times New Roman"/>
              <a:cs typeface="+mn-cs"/>
            </a:endParaRPr>
          </a:p>
          <a:p>
            <a:pPr lvl="0">
              <a:defRPr/>
            </a:pPr>
            <a:r>
              <a:rPr lang="en-US" sz="2800" dirty="0">
                <a:solidFill>
                  <a:schemeClr val="bg1"/>
                </a:solidFill>
                <a:ea typeface="Times New Roman"/>
              </a:rPr>
              <a:t>Technical Assistance visits have been ongoing since May</a:t>
            </a:r>
          </a:p>
          <a:p>
            <a:pPr lvl="0">
              <a:defRPr/>
            </a:pPr>
            <a:r>
              <a:rPr lang="en-US" sz="2800" dirty="0">
                <a:solidFill>
                  <a:schemeClr val="bg1"/>
                </a:solidFill>
                <a:ea typeface="Times New Roman"/>
              </a:rPr>
              <a:t>Please contact Center or staff to schedule one.</a:t>
            </a:r>
          </a:p>
          <a:p>
            <a:pPr marL="0" lvl="0" indent="0">
              <a:buNone/>
              <a:defRPr/>
            </a:pPr>
            <a:endParaRPr lang="en-US" b="1" dirty="0">
              <a:solidFill>
                <a:schemeClr val="bg1"/>
              </a:solidFill>
              <a:ea typeface="Times New Roman"/>
            </a:endParaRPr>
          </a:p>
        </p:txBody>
      </p:sp>
      <p:pic>
        <p:nvPicPr>
          <p:cNvPr id="3" name="Picture 2">
            <a:extLst>
              <a:ext uri="{FF2B5EF4-FFF2-40B4-BE49-F238E27FC236}">
                <a16:creationId xmlns:a16="http://schemas.microsoft.com/office/drawing/2014/main" id="{EFA3027D-B322-4D5E-B289-99123F1437F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389971"/>
            <a:ext cx="9144000" cy="3468029"/>
          </a:xfrm>
          <a:prstGeom prst="rect">
            <a:avLst/>
          </a:prstGeom>
        </p:spPr>
      </p:pic>
      <p:sp>
        <p:nvSpPr>
          <p:cNvPr id="8" name="Rectangle 7">
            <a:extLst>
              <a:ext uri="{FF2B5EF4-FFF2-40B4-BE49-F238E27FC236}">
                <a16:creationId xmlns:a16="http://schemas.microsoft.com/office/drawing/2014/main" id="{3003B570-1BC0-47A5-B9FD-687FBAAE8C40}"/>
              </a:ext>
            </a:extLst>
          </p:cNvPr>
          <p:cNvSpPr/>
          <p:nvPr/>
        </p:nvSpPr>
        <p:spPr>
          <a:xfrm>
            <a:off x="120392" y="6396926"/>
            <a:ext cx="3213823" cy="369332"/>
          </a:xfrm>
          <a:prstGeom prst="rect">
            <a:avLst/>
          </a:prstGeom>
          <a:solidFill>
            <a:sysClr val="window" lastClr="FFFFFF"/>
          </a:solidFill>
          <a:ln>
            <a:solidFill>
              <a:sysClr val="windowText" lastClr="000000"/>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rPr>
              <a:t>Audio via Phone: 312-626-6799</a:t>
            </a:r>
          </a:p>
        </p:txBody>
      </p:sp>
    </p:spTree>
    <p:extLst>
      <p:ext uri="{BB962C8B-B14F-4D97-AF65-F5344CB8AC3E}">
        <p14:creationId xmlns:p14="http://schemas.microsoft.com/office/powerpoint/2010/main" val="1207721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Educational Efforts Update</a:t>
            </a:r>
          </a:p>
        </p:txBody>
      </p:sp>
      <p:sp>
        <p:nvSpPr>
          <p:cNvPr id="6" name="Subtitle 2">
            <a:extLst>
              <a:ext uri="{FF2B5EF4-FFF2-40B4-BE49-F238E27FC236}">
                <a16:creationId xmlns:a16="http://schemas.microsoft.com/office/drawing/2014/main" id="{19EE05F1-4C72-4BBC-A7F4-08858D761D6E}"/>
              </a:ext>
            </a:extLst>
          </p:cNvPr>
          <p:cNvSpPr txBox="1">
            <a:spLocks/>
          </p:cNvSpPr>
          <p:nvPr/>
        </p:nvSpPr>
        <p:spPr>
          <a:xfrm>
            <a:off x="273989" y="524173"/>
            <a:ext cx="8660921" cy="5872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b="1" u="sng" dirty="0">
                <a:solidFill>
                  <a:srgbClr val="FF0000"/>
                </a:solidFill>
                <a:latin typeface="Calibri" panose="020F0502020204030204"/>
                <a:ea typeface="Times New Roman"/>
              </a:rPr>
              <a:t>QAQCs</a:t>
            </a:r>
            <a:endParaRPr kumimoji="0" lang="en-US" sz="3200" b="1" i="0" u="sng" strike="noStrike" kern="1200" cap="none" spc="0" normalizeH="0" baseline="0" noProof="0" dirty="0">
              <a:ln>
                <a:noFill/>
              </a:ln>
              <a:solidFill>
                <a:srgbClr val="FF0000"/>
              </a:solidFill>
              <a:effectLst/>
              <a:uLnTx/>
              <a:uFillTx/>
              <a:latin typeface="Calibri" panose="020F0502020204030204"/>
              <a:ea typeface="Times New Roman"/>
              <a:cs typeface="+mn-cs"/>
            </a:endParaRPr>
          </a:p>
          <a:p>
            <a:pPr lvl="0">
              <a:defRPr/>
            </a:pPr>
            <a:r>
              <a:rPr lang="en-US" sz="2800" dirty="0">
                <a:solidFill>
                  <a:schemeClr val="bg1"/>
                </a:solidFill>
                <a:ea typeface="Times New Roman"/>
              </a:rPr>
              <a:t>Most interviews and discussions held remotely (zoom)</a:t>
            </a:r>
          </a:p>
          <a:p>
            <a:pPr lvl="0">
              <a:defRPr/>
            </a:pPr>
            <a:r>
              <a:rPr lang="en-US" sz="2800" dirty="0">
                <a:solidFill>
                  <a:schemeClr val="bg1"/>
                </a:solidFill>
                <a:ea typeface="Times New Roman"/>
              </a:rPr>
              <a:t>Field portions underway for current visits and postponed visits from Spring.</a:t>
            </a:r>
          </a:p>
          <a:p>
            <a:pPr lvl="0">
              <a:defRPr/>
            </a:pPr>
            <a:r>
              <a:rPr lang="en-US" sz="2800" dirty="0">
                <a:solidFill>
                  <a:schemeClr val="bg1"/>
                </a:solidFill>
                <a:ea typeface="Times New Roman"/>
              </a:rPr>
              <a:t>Hoping to complete full slate of 22-23 visits for 2020.</a:t>
            </a:r>
          </a:p>
          <a:p>
            <a:pPr marL="0" lvl="0" indent="0">
              <a:buNone/>
              <a:defRPr/>
            </a:pPr>
            <a:endParaRPr lang="en-US" b="1" dirty="0">
              <a:solidFill>
                <a:schemeClr val="bg1"/>
              </a:solidFill>
              <a:ea typeface="Times New Roman"/>
            </a:endParaRPr>
          </a:p>
        </p:txBody>
      </p:sp>
      <p:pic>
        <p:nvPicPr>
          <p:cNvPr id="4" name="Picture 3">
            <a:extLst>
              <a:ext uri="{FF2B5EF4-FFF2-40B4-BE49-F238E27FC236}">
                <a16:creationId xmlns:a16="http://schemas.microsoft.com/office/drawing/2014/main" id="{9526A77E-8302-4767-8BFC-0F886FAC3B2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429000"/>
            <a:ext cx="9144000" cy="3428999"/>
          </a:xfrm>
          <a:prstGeom prst="rect">
            <a:avLst/>
          </a:prstGeom>
        </p:spPr>
      </p:pic>
    </p:spTree>
    <p:extLst>
      <p:ext uri="{BB962C8B-B14F-4D97-AF65-F5344CB8AC3E}">
        <p14:creationId xmlns:p14="http://schemas.microsoft.com/office/powerpoint/2010/main" val="616172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Educational Efforts Update</a:t>
            </a:r>
          </a:p>
        </p:txBody>
      </p:sp>
      <p:sp>
        <p:nvSpPr>
          <p:cNvPr id="6" name="Subtitle 2">
            <a:extLst>
              <a:ext uri="{FF2B5EF4-FFF2-40B4-BE49-F238E27FC236}">
                <a16:creationId xmlns:a16="http://schemas.microsoft.com/office/drawing/2014/main" id="{19EE05F1-4C72-4BBC-A7F4-08858D761D6E}"/>
              </a:ext>
            </a:extLst>
          </p:cNvPr>
          <p:cNvSpPr txBox="1">
            <a:spLocks/>
          </p:cNvSpPr>
          <p:nvPr/>
        </p:nvSpPr>
        <p:spPr>
          <a:xfrm>
            <a:off x="273989" y="524173"/>
            <a:ext cx="8660921" cy="5872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panose="020F0502020204030204"/>
                <a:ea typeface="Times New Roman"/>
                <a:cs typeface="+mn-cs"/>
              </a:rPr>
              <a:t>Webinars</a:t>
            </a:r>
          </a:p>
          <a:p>
            <a:pPr lvl="0">
              <a:defRPr/>
            </a:pPr>
            <a:r>
              <a:rPr lang="en-US" sz="2800" dirty="0">
                <a:solidFill>
                  <a:schemeClr val="bg1"/>
                </a:solidFill>
                <a:ea typeface="Times New Roman"/>
              </a:rPr>
              <a:t>16 webinars held so far this year</a:t>
            </a:r>
          </a:p>
          <a:p>
            <a:pPr lvl="0">
              <a:defRPr/>
            </a:pPr>
            <a:r>
              <a:rPr lang="en-US" sz="2800" dirty="0">
                <a:solidFill>
                  <a:schemeClr val="bg1"/>
                </a:solidFill>
                <a:ea typeface="Times New Roman"/>
              </a:rPr>
              <a:t>General feed back has been appreciative</a:t>
            </a:r>
          </a:p>
          <a:p>
            <a:pPr lvl="0">
              <a:defRPr/>
            </a:pPr>
            <a:r>
              <a:rPr lang="en-US" sz="2800" dirty="0">
                <a:solidFill>
                  <a:schemeClr val="bg1"/>
                </a:solidFill>
                <a:ea typeface="Times New Roman"/>
              </a:rPr>
              <a:t>Will continue to hold blocks of them as topics arise to keep communication lines open</a:t>
            </a:r>
          </a:p>
          <a:p>
            <a:pPr lvl="0">
              <a:defRPr/>
            </a:pPr>
            <a:r>
              <a:rPr lang="en-US" sz="2800" dirty="0">
                <a:solidFill>
                  <a:schemeClr val="bg1"/>
                </a:solidFill>
                <a:ea typeface="Times New Roman"/>
              </a:rPr>
              <a:t>Reminder: all recordings and PPT available online</a:t>
            </a:r>
          </a:p>
          <a:p>
            <a:pPr lvl="0">
              <a:defRPr/>
            </a:pPr>
            <a:r>
              <a:rPr lang="en-US" sz="2800" dirty="0">
                <a:solidFill>
                  <a:schemeClr val="bg1"/>
                </a:solidFill>
                <a:ea typeface="Times New Roman"/>
              </a:rPr>
              <a:t>Please contact us with new webinar ideas</a:t>
            </a:r>
          </a:p>
          <a:p>
            <a:pPr marL="0" lvl="0" indent="0">
              <a:buNone/>
              <a:defRPr/>
            </a:pPr>
            <a:endParaRPr lang="en-US" b="1" dirty="0">
              <a:solidFill>
                <a:schemeClr val="bg1"/>
              </a:solidFill>
              <a:ea typeface="Times New Roman"/>
            </a:endParaRPr>
          </a:p>
        </p:txBody>
      </p:sp>
      <p:pic>
        <p:nvPicPr>
          <p:cNvPr id="3" name="Picture 2">
            <a:extLst>
              <a:ext uri="{FF2B5EF4-FFF2-40B4-BE49-F238E27FC236}">
                <a16:creationId xmlns:a16="http://schemas.microsoft.com/office/drawing/2014/main" id="{9A2D9C31-75F9-4968-9A18-0FE0BC5ADC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304371"/>
            <a:ext cx="9144000" cy="2553629"/>
          </a:xfrm>
          <a:prstGeom prst="rect">
            <a:avLst/>
          </a:prstGeom>
        </p:spPr>
      </p:pic>
    </p:spTree>
    <p:extLst>
      <p:ext uri="{BB962C8B-B14F-4D97-AF65-F5344CB8AC3E}">
        <p14:creationId xmlns:p14="http://schemas.microsoft.com/office/powerpoint/2010/main" val="3933679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Educational Efforts Update</a:t>
            </a:r>
          </a:p>
        </p:txBody>
      </p:sp>
      <p:sp>
        <p:nvSpPr>
          <p:cNvPr id="6" name="Subtitle 2">
            <a:extLst>
              <a:ext uri="{FF2B5EF4-FFF2-40B4-BE49-F238E27FC236}">
                <a16:creationId xmlns:a16="http://schemas.microsoft.com/office/drawing/2014/main" id="{19EE05F1-4C72-4BBC-A7F4-08858D761D6E}"/>
              </a:ext>
            </a:extLst>
          </p:cNvPr>
          <p:cNvSpPr txBox="1">
            <a:spLocks/>
          </p:cNvSpPr>
          <p:nvPr/>
        </p:nvSpPr>
        <p:spPr>
          <a:xfrm>
            <a:off x="273989" y="524173"/>
            <a:ext cx="8660921" cy="5872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b="1" u="sng" dirty="0">
                <a:solidFill>
                  <a:srgbClr val="FF0000"/>
                </a:solidFill>
                <a:latin typeface="Calibri" panose="020F0502020204030204"/>
                <a:ea typeface="Times New Roman"/>
              </a:rPr>
              <a:t>TU One-Day Field Sessions</a:t>
            </a:r>
            <a:endParaRPr kumimoji="0" lang="en-US" sz="3200" b="1" i="0" u="sng" strike="noStrike" kern="1200" cap="none" spc="0" normalizeH="0" baseline="0" noProof="0" dirty="0">
              <a:ln>
                <a:noFill/>
              </a:ln>
              <a:solidFill>
                <a:srgbClr val="FF0000"/>
              </a:solidFill>
              <a:effectLst/>
              <a:uLnTx/>
              <a:uFillTx/>
              <a:latin typeface="Calibri" panose="020F0502020204030204"/>
              <a:ea typeface="Times New Roman"/>
              <a:cs typeface="+mn-cs"/>
            </a:endParaRPr>
          </a:p>
          <a:p>
            <a:pPr lvl="0">
              <a:defRPr/>
            </a:pPr>
            <a:r>
              <a:rPr lang="en-US" sz="2800" dirty="0">
                <a:solidFill>
                  <a:schemeClr val="bg1"/>
                </a:solidFill>
                <a:ea typeface="Times New Roman"/>
              </a:rPr>
              <a:t>One day field events, some active project, some before and after visits.</a:t>
            </a:r>
          </a:p>
          <a:p>
            <a:pPr>
              <a:defRPr/>
            </a:pPr>
            <a:r>
              <a:rPr lang="en-US" sz="2800" dirty="0">
                <a:solidFill>
                  <a:schemeClr val="bg1"/>
                </a:solidFill>
                <a:ea typeface="Times New Roman"/>
              </a:rPr>
              <a:t>TU sponsored activity – not a DGLVR event</a:t>
            </a:r>
          </a:p>
          <a:p>
            <a:pPr lvl="0">
              <a:defRPr/>
            </a:pPr>
            <a:r>
              <a:rPr lang="en-US" sz="2800" b="1" dirty="0">
                <a:solidFill>
                  <a:schemeClr val="bg1"/>
                </a:solidFill>
                <a:ea typeface="Times New Roman"/>
              </a:rPr>
              <a:t>Contact host conservation district for more information or to register</a:t>
            </a:r>
          </a:p>
          <a:p>
            <a:pPr marL="0" lvl="0" indent="0">
              <a:buNone/>
              <a:defRPr/>
            </a:pPr>
            <a:endParaRPr lang="en-US" b="1" dirty="0">
              <a:solidFill>
                <a:schemeClr val="bg1"/>
              </a:solidFill>
              <a:ea typeface="Times New Roman"/>
            </a:endParaRPr>
          </a:p>
        </p:txBody>
      </p:sp>
      <p:pic>
        <p:nvPicPr>
          <p:cNvPr id="4" name="Picture 3">
            <a:extLst>
              <a:ext uri="{FF2B5EF4-FFF2-40B4-BE49-F238E27FC236}">
                <a16:creationId xmlns:a16="http://schemas.microsoft.com/office/drawing/2014/main" id="{E3086F1A-FDF3-42C8-8522-6B516FEEA82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925229"/>
            <a:ext cx="9144000" cy="3055434"/>
          </a:xfrm>
          <a:prstGeom prst="rect">
            <a:avLst/>
          </a:prstGeom>
        </p:spPr>
      </p:pic>
      <p:sp>
        <p:nvSpPr>
          <p:cNvPr id="5" name="Rectangle 4">
            <a:extLst>
              <a:ext uri="{FF2B5EF4-FFF2-40B4-BE49-F238E27FC236}">
                <a16:creationId xmlns:a16="http://schemas.microsoft.com/office/drawing/2014/main" id="{BA0D3BEC-7DDD-4767-A4E4-4FA8495B2D0B}"/>
              </a:ext>
            </a:extLst>
          </p:cNvPr>
          <p:cNvSpPr/>
          <p:nvPr/>
        </p:nvSpPr>
        <p:spPr>
          <a:xfrm>
            <a:off x="7255259" y="2375209"/>
            <a:ext cx="1784196" cy="236405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3" lvl="1">
              <a:defRPr/>
            </a:pPr>
            <a:r>
              <a:rPr lang="en-US" sz="1800" b="1" dirty="0">
                <a:solidFill>
                  <a:schemeClr val="bg1"/>
                </a:solidFill>
                <a:ea typeface="Times New Roman"/>
              </a:rPr>
              <a:t>7/22 Clearfield</a:t>
            </a:r>
          </a:p>
          <a:p>
            <a:pPr marL="55563" lvl="1">
              <a:defRPr/>
            </a:pPr>
            <a:r>
              <a:rPr lang="en-US" sz="1800" b="1" dirty="0">
                <a:solidFill>
                  <a:schemeClr val="bg1"/>
                </a:solidFill>
                <a:ea typeface="Times New Roman"/>
              </a:rPr>
              <a:t>7/23 Venango</a:t>
            </a:r>
          </a:p>
          <a:p>
            <a:pPr marL="55563" lvl="1">
              <a:defRPr/>
            </a:pPr>
            <a:r>
              <a:rPr lang="en-US" sz="1800" b="1" dirty="0">
                <a:solidFill>
                  <a:schemeClr val="bg1"/>
                </a:solidFill>
                <a:ea typeface="Times New Roman"/>
              </a:rPr>
              <a:t>7/31 Elk</a:t>
            </a:r>
          </a:p>
          <a:p>
            <a:pPr marL="55563" lvl="1">
              <a:defRPr/>
            </a:pPr>
            <a:r>
              <a:rPr lang="en-US" sz="1800" b="1" dirty="0">
                <a:solidFill>
                  <a:schemeClr val="bg1"/>
                </a:solidFill>
                <a:ea typeface="Times New Roman"/>
              </a:rPr>
              <a:t>8/14 Elk</a:t>
            </a:r>
          </a:p>
          <a:p>
            <a:pPr marL="55563" lvl="1">
              <a:defRPr/>
            </a:pPr>
            <a:r>
              <a:rPr lang="en-US" sz="1800" b="1" dirty="0">
                <a:solidFill>
                  <a:schemeClr val="bg1"/>
                </a:solidFill>
                <a:ea typeface="Times New Roman"/>
              </a:rPr>
              <a:t>8/19 Clearfield</a:t>
            </a:r>
          </a:p>
          <a:p>
            <a:pPr marL="55563" lvl="1">
              <a:defRPr/>
            </a:pPr>
            <a:r>
              <a:rPr lang="en-US" sz="1800" b="1" dirty="0">
                <a:solidFill>
                  <a:schemeClr val="bg1"/>
                </a:solidFill>
                <a:ea typeface="Times New Roman"/>
              </a:rPr>
              <a:t>8/26 Cambria</a:t>
            </a:r>
          </a:p>
          <a:p>
            <a:pPr marL="55563" lvl="1">
              <a:defRPr/>
            </a:pPr>
            <a:r>
              <a:rPr lang="en-US" sz="1800" b="1" dirty="0">
                <a:solidFill>
                  <a:schemeClr val="bg1"/>
                </a:solidFill>
                <a:ea typeface="Times New Roman"/>
              </a:rPr>
              <a:t>9/2   Potter</a:t>
            </a:r>
          </a:p>
          <a:p>
            <a:pPr marL="55563" lvl="1">
              <a:defRPr/>
            </a:pPr>
            <a:r>
              <a:rPr lang="en-US" sz="1800" b="1" dirty="0">
                <a:solidFill>
                  <a:schemeClr val="bg1"/>
                </a:solidFill>
                <a:ea typeface="Times New Roman"/>
              </a:rPr>
              <a:t>9/16 McKean</a:t>
            </a:r>
          </a:p>
        </p:txBody>
      </p:sp>
    </p:spTree>
    <p:extLst>
      <p:ext uri="{BB962C8B-B14F-4D97-AF65-F5344CB8AC3E}">
        <p14:creationId xmlns:p14="http://schemas.microsoft.com/office/powerpoint/2010/main" val="1111797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Educational Efforts Update</a:t>
            </a:r>
          </a:p>
        </p:txBody>
      </p:sp>
      <p:sp>
        <p:nvSpPr>
          <p:cNvPr id="6" name="Subtitle 2">
            <a:extLst>
              <a:ext uri="{FF2B5EF4-FFF2-40B4-BE49-F238E27FC236}">
                <a16:creationId xmlns:a16="http://schemas.microsoft.com/office/drawing/2014/main" id="{19EE05F1-4C72-4BBC-A7F4-08858D761D6E}"/>
              </a:ext>
            </a:extLst>
          </p:cNvPr>
          <p:cNvSpPr txBox="1">
            <a:spLocks/>
          </p:cNvSpPr>
          <p:nvPr/>
        </p:nvSpPr>
        <p:spPr>
          <a:xfrm>
            <a:off x="273989" y="524173"/>
            <a:ext cx="8660921" cy="5872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b="1" u="sng" dirty="0">
                <a:solidFill>
                  <a:srgbClr val="FF0000"/>
                </a:solidFill>
                <a:latin typeface="Calibri" panose="020F0502020204030204"/>
                <a:ea typeface="Times New Roman"/>
              </a:rPr>
              <a:t>Stream Xing Boot Camp</a:t>
            </a:r>
            <a:endParaRPr kumimoji="0" lang="en-US" sz="3200" b="1" i="0" u="sng" strike="noStrike" kern="1200" cap="none" spc="0" normalizeH="0" baseline="0" noProof="0" dirty="0">
              <a:ln>
                <a:noFill/>
              </a:ln>
              <a:solidFill>
                <a:srgbClr val="FF0000"/>
              </a:solidFill>
              <a:effectLst/>
              <a:uLnTx/>
              <a:uFillTx/>
              <a:latin typeface="Calibri" panose="020F0502020204030204"/>
              <a:ea typeface="Times New Roman"/>
              <a:cs typeface="+mn-cs"/>
            </a:endParaRPr>
          </a:p>
          <a:p>
            <a:pPr lvl="0">
              <a:defRPr/>
            </a:pPr>
            <a:r>
              <a:rPr lang="en-US" sz="2400" dirty="0">
                <a:solidFill>
                  <a:schemeClr val="bg1"/>
                </a:solidFill>
                <a:ea typeface="Times New Roman"/>
              </a:rPr>
              <a:t>Combined remote class and in-person field trip this year</a:t>
            </a:r>
          </a:p>
          <a:p>
            <a:pPr lvl="1">
              <a:defRPr/>
            </a:pPr>
            <a:r>
              <a:rPr lang="en-US" sz="2000" b="1" dirty="0">
                <a:solidFill>
                  <a:schemeClr val="bg1"/>
                </a:solidFill>
                <a:ea typeface="Times New Roman"/>
              </a:rPr>
              <a:t>Attend both classes remotely</a:t>
            </a:r>
          </a:p>
          <a:p>
            <a:pPr lvl="1">
              <a:defRPr/>
            </a:pPr>
            <a:r>
              <a:rPr lang="en-US" sz="2000" b="1" dirty="0">
                <a:solidFill>
                  <a:schemeClr val="bg1"/>
                </a:solidFill>
                <a:ea typeface="Times New Roman"/>
              </a:rPr>
              <a:t>Attend one of two field days </a:t>
            </a:r>
            <a:r>
              <a:rPr lang="en-US" sz="1600" dirty="0">
                <a:solidFill>
                  <a:schemeClr val="bg1"/>
                </a:solidFill>
                <a:ea typeface="Times New Roman"/>
              </a:rPr>
              <a:t>(split due to distancing concerns)</a:t>
            </a:r>
          </a:p>
          <a:p>
            <a:pPr>
              <a:defRPr/>
            </a:pPr>
            <a:r>
              <a:rPr lang="en-US" sz="2400" b="1" dirty="0">
                <a:solidFill>
                  <a:schemeClr val="bg1"/>
                </a:solidFill>
                <a:ea typeface="Times New Roman"/>
              </a:rPr>
              <a:t>Active placement </a:t>
            </a:r>
            <a:r>
              <a:rPr lang="en-US" sz="2400" dirty="0">
                <a:solidFill>
                  <a:schemeClr val="bg1"/>
                </a:solidFill>
                <a:ea typeface="Times New Roman"/>
              </a:rPr>
              <a:t>of 11’ bottomless arch</a:t>
            </a:r>
          </a:p>
          <a:p>
            <a:pPr>
              <a:defRPr/>
            </a:pPr>
            <a:r>
              <a:rPr lang="en-US" sz="2400" dirty="0">
                <a:solidFill>
                  <a:schemeClr val="bg1"/>
                </a:solidFill>
                <a:ea typeface="Times New Roman"/>
              </a:rPr>
              <a:t>Visit to several completed projects, surveying, longitudinal profile, etc.</a:t>
            </a:r>
          </a:p>
          <a:p>
            <a:pPr>
              <a:defRPr/>
            </a:pPr>
            <a:endParaRPr lang="en-US" sz="2800" dirty="0">
              <a:solidFill>
                <a:schemeClr val="bg1"/>
              </a:solidFill>
              <a:ea typeface="Times New Roman"/>
            </a:endParaRPr>
          </a:p>
          <a:p>
            <a:pPr marL="0" lvl="0" indent="0">
              <a:buNone/>
              <a:defRPr/>
            </a:pPr>
            <a:endParaRPr lang="en-US" b="1" dirty="0">
              <a:solidFill>
                <a:schemeClr val="bg1"/>
              </a:solidFill>
              <a:ea typeface="Times New Roman"/>
            </a:endParaRPr>
          </a:p>
        </p:txBody>
      </p:sp>
      <p:pic>
        <p:nvPicPr>
          <p:cNvPr id="1026" name="0ab0a7e4-d429-4a2a-a6dc-f7610dcf41cd" descr="Image">
            <a:extLst>
              <a:ext uri="{FF2B5EF4-FFF2-40B4-BE49-F238E27FC236}">
                <a16:creationId xmlns:a16="http://schemas.microsoft.com/office/drawing/2014/main" id="{909AA364-54A5-46DF-A681-87A4058E76C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924300"/>
            <a:ext cx="9144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A0D3BEC-7DDD-4767-A4E4-4FA8495B2D0B}"/>
              </a:ext>
            </a:extLst>
          </p:cNvPr>
          <p:cNvSpPr/>
          <p:nvPr/>
        </p:nvSpPr>
        <p:spPr>
          <a:xfrm>
            <a:off x="3874669" y="3219313"/>
            <a:ext cx="3945586" cy="127170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3" lvl="1">
              <a:defRPr/>
            </a:pPr>
            <a:r>
              <a:rPr lang="en-US" sz="1800" b="1" dirty="0">
                <a:solidFill>
                  <a:schemeClr val="bg1"/>
                </a:solidFill>
                <a:ea typeface="Times New Roman"/>
              </a:rPr>
              <a:t>7/21  Remote Class (12/30 spots left)</a:t>
            </a:r>
          </a:p>
          <a:p>
            <a:pPr marL="55563" lvl="1">
              <a:defRPr/>
            </a:pPr>
            <a:r>
              <a:rPr lang="en-US" b="1" dirty="0">
                <a:solidFill>
                  <a:schemeClr val="tx1">
                    <a:lumMod val="75000"/>
                  </a:schemeClr>
                </a:solidFill>
                <a:ea typeface="Times New Roman"/>
              </a:rPr>
              <a:t>7/28  Field Day 1 (full at 10)</a:t>
            </a:r>
          </a:p>
          <a:p>
            <a:pPr marL="55563" lvl="1">
              <a:defRPr/>
            </a:pPr>
            <a:r>
              <a:rPr lang="en-US" sz="1800" b="1" dirty="0">
                <a:solidFill>
                  <a:schemeClr val="bg1"/>
                </a:solidFill>
                <a:ea typeface="Times New Roman"/>
              </a:rPr>
              <a:t>7/29  Field Day 2 (</a:t>
            </a:r>
            <a:r>
              <a:rPr lang="en-US" sz="1800" b="1" dirty="0">
                <a:solidFill>
                  <a:srgbClr val="FF0000"/>
                </a:solidFill>
                <a:ea typeface="Times New Roman"/>
              </a:rPr>
              <a:t>4/10 spots left</a:t>
            </a:r>
            <a:r>
              <a:rPr lang="en-US" sz="1800" b="1" dirty="0">
                <a:solidFill>
                  <a:schemeClr val="bg1"/>
                </a:solidFill>
                <a:ea typeface="Times New Roman"/>
              </a:rPr>
              <a:t>)</a:t>
            </a:r>
          </a:p>
          <a:p>
            <a:pPr marL="55563" lvl="1">
              <a:defRPr/>
            </a:pPr>
            <a:r>
              <a:rPr lang="en-US" sz="1800" b="1" dirty="0">
                <a:solidFill>
                  <a:schemeClr val="bg1"/>
                </a:solidFill>
                <a:ea typeface="Times New Roman"/>
              </a:rPr>
              <a:t>8/11  Remote Class (12/30 spots left</a:t>
            </a:r>
          </a:p>
        </p:txBody>
      </p:sp>
    </p:spTree>
    <p:extLst>
      <p:ext uri="{BB962C8B-B14F-4D97-AF65-F5344CB8AC3E}">
        <p14:creationId xmlns:p14="http://schemas.microsoft.com/office/powerpoint/2010/main" val="544553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6594"/>
          </a:xfrm>
          <a:prstGeom prst="rect">
            <a:avLst/>
          </a:prstGeom>
          <a:solidFill>
            <a:srgbClr val="9BBB5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64900" y="54929"/>
            <a:ext cx="9079100" cy="400110"/>
          </a:xfrm>
          <a:prstGeom prst="rect">
            <a:avLst/>
          </a:prstGeom>
          <a:noFill/>
        </p:spPr>
        <p:txBody>
          <a:bodyPr wrap="square" rtlCol="0">
            <a:spAutoFit/>
          </a:bodyPr>
          <a:lstStyle/>
          <a:p>
            <a:pPr lvl="0" algn="ctr" defTabSz="914400">
              <a:defRPr/>
            </a:pPr>
            <a:r>
              <a:rPr lang="en-US" sz="20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Educational Efforts Update</a:t>
            </a:r>
          </a:p>
        </p:txBody>
      </p:sp>
      <p:sp>
        <p:nvSpPr>
          <p:cNvPr id="6" name="Subtitle 2">
            <a:extLst>
              <a:ext uri="{FF2B5EF4-FFF2-40B4-BE49-F238E27FC236}">
                <a16:creationId xmlns:a16="http://schemas.microsoft.com/office/drawing/2014/main" id="{19EE05F1-4C72-4BBC-A7F4-08858D761D6E}"/>
              </a:ext>
            </a:extLst>
          </p:cNvPr>
          <p:cNvSpPr txBox="1">
            <a:spLocks/>
          </p:cNvSpPr>
          <p:nvPr/>
        </p:nvSpPr>
        <p:spPr>
          <a:xfrm>
            <a:off x="273989" y="524173"/>
            <a:ext cx="8660921" cy="5872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b="1" u="sng" dirty="0">
                <a:solidFill>
                  <a:srgbClr val="FF0000"/>
                </a:solidFill>
                <a:latin typeface="Calibri" panose="020F0502020204030204"/>
                <a:ea typeface="Times New Roman"/>
              </a:rPr>
              <a:t>Annual Maintenance Workshop</a:t>
            </a:r>
            <a:endParaRPr kumimoji="0" lang="en-US" sz="3200" b="1" i="0" u="sng" strike="noStrike" kern="1200" cap="none" spc="0" normalizeH="0" baseline="0" noProof="0" dirty="0">
              <a:ln>
                <a:noFill/>
              </a:ln>
              <a:solidFill>
                <a:srgbClr val="FF0000"/>
              </a:solidFill>
              <a:effectLst/>
              <a:uLnTx/>
              <a:uFillTx/>
              <a:latin typeface="Calibri" panose="020F0502020204030204"/>
              <a:ea typeface="Times New Roman"/>
              <a:cs typeface="+mn-cs"/>
            </a:endParaRPr>
          </a:p>
          <a:p>
            <a:pPr lvl="0">
              <a:defRPr/>
            </a:pPr>
            <a:endParaRPr lang="en-US" sz="2800" u="sng" dirty="0">
              <a:solidFill>
                <a:schemeClr val="bg1"/>
              </a:solidFill>
              <a:ea typeface="Times New Roman"/>
            </a:endParaRPr>
          </a:p>
          <a:p>
            <a:pPr lvl="0">
              <a:defRPr/>
            </a:pPr>
            <a:r>
              <a:rPr lang="en-US" sz="2800" b="1" u="sng" dirty="0">
                <a:solidFill>
                  <a:schemeClr val="bg1"/>
                </a:solidFill>
                <a:ea typeface="Times New Roman"/>
              </a:rPr>
              <a:t>Workshop canceled for 2020</a:t>
            </a:r>
            <a:r>
              <a:rPr lang="en-US" sz="2800" b="1" dirty="0">
                <a:solidFill>
                  <a:schemeClr val="bg1"/>
                </a:solidFill>
                <a:ea typeface="Times New Roman"/>
              </a:rPr>
              <a:t> </a:t>
            </a:r>
            <a:r>
              <a:rPr lang="en-US" sz="1400" i="1" dirty="0">
                <a:solidFill>
                  <a:schemeClr val="bg1"/>
                </a:solidFill>
                <a:ea typeface="Times New Roman"/>
              </a:rPr>
              <a:t>(was planned for Lackawanna in September)</a:t>
            </a:r>
          </a:p>
          <a:p>
            <a:pPr lvl="0">
              <a:defRPr/>
            </a:pPr>
            <a:endParaRPr lang="en-US" sz="2800" dirty="0">
              <a:solidFill>
                <a:schemeClr val="bg1"/>
              </a:solidFill>
              <a:ea typeface="Times New Roman"/>
            </a:endParaRPr>
          </a:p>
          <a:p>
            <a:pPr>
              <a:defRPr/>
            </a:pPr>
            <a:r>
              <a:rPr lang="en-US" sz="2800" dirty="0">
                <a:solidFill>
                  <a:schemeClr val="bg1"/>
                </a:solidFill>
                <a:ea typeface="Times New Roman"/>
              </a:rPr>
              <a:t>Focus instead on Technical Assistance, Project Assistance, ESMs, Webinars, etc.</a:t>
            </a:r>
          </a:p>
          <a:p>
            <a:pPr>
              <a:defRPr/>
            </a:pPr>
            <a:endParaRPr lang="en-US" sz="2800" dirty="0">
              <a:solidFill>
                <a:schemeClr val="bg1"/>
              </a:solidFill>
              <a:ea typeface="Times New Roman"/>
            </a:endParaRPr>
          </a:p>
          <a:p>
            <a:pPr marL="0" lvl="0" indent="0">
              <a:buNone/>
              <a:defRPr/>
            </a:pPr>
            <a:endParaRPr lang="en-US" b="1" dirty="0">
              <a:solidFill>
                <a:schemeClr val="bg1"/>
              </a:solidFill>
              <a:ea typeface="Times New Roman"/>
            </a:endParaRPr>
          </a:p>
        </p:txBody>
      </p:sp>
      <p:pic>
        <p:nvPicPr>
          <p:cNvPr id="3" name="Picture 2" descr="A group of people standing next to a tree&#10;&#10;Description automatically generated">
            <a:extLst>
              <a:ext uri="{FF2B5EF4-FFF2-40B4-BE49-F238E27FC236}">
                <a16:creationId xmlns:a16="http://schemas.microsoft.com/office/drawing/2014/main" id="{A55E83F0-5871-4ADF-B727-C44AFCD2D7E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797300"/>
            <a:ext cx="9144000" cy="3060700"/>
          </a:xfrm>
          <a:prstGeom prst="rect">
            <a:avLst/>
          </a:prstGeom>
        </p:spPr>
      </p:pic>
    </p:spTree>
    <p:extLst>
      <p:ext uri="{BB962C8B-B14F-4D97-AF65-F5344CB8AC3E}">
        <p14:creationId xmlns:p14="http://schemas.microsoft.com/office/powerpoint/2010/main" val="35559343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4704</TotalTime>
  <Words>1548</Words>
  <Application>Microsoft Office PowerPoint</Application>
  <PresentationFormat>On-screen Show (4:3)</PresentationFormat>
  <Paragraphs>231</Paragraphs>
  <Slides>21</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Arial Black</vt:lpstr>
      <vt:lpstr>Calibri</vt:lpstr>
      <vt:lpstr>Calibri Light</vt:lpstr>
      <vt:lpstr>Courier New</vt:lpstr>
      <vt:lpstr>Symbol</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State University - College of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Bloser</dc:creator>
  <cp:lastModifiedBy>Corradini, Kenneth Joseph</cp:lastModifiedBy>
  <cp:revision>321</cp:revision>
  <cp:lastPrinted>2019-04-03T18:47:20Z</cp:lastPrinted>
  <dcterms:created xsi:type="dcterms:W3CDTF">2018-03-07T13:49:30Z</dcterms:created>
  <dcterms:modified xsi:type="dcterms:W3CDTF">2020-07-16T15:00:50Z</dcterms:modified>
</cp:coreProperties>
</file>