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82" r:id="rId2"/>
    <p:sldId id="314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347" r:id="rId11"/>
    <p:sldId id="416" r:id="rId12"/>
    <p:sldId id="413" r:id="rId13"/>
    <p:sldId id="414" r:id="rId14"/>
    <p:sldId id="415" r:id="rId15"/>
    <p:sldId id="412" r:id="rId16"/>
    <p:sldId id="408" r:id="rId17"/>
    <p:sldId id="417" r:id="rId18"/>
    <p:sldId id="409" r:id="rId19"/>
    <p:sldId id="4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003300"/>
    <a:srgbClr val="F7FFF8"/>
    <a:srgbClr val="F3FFF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5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8D6AD-199A-4E66-B26C-336D6DEFD1C3}" type="datetimeFigureOut">
              <a:rPr lang="en-US" smtClean="0"/>
              <a:t>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477BF-A8E4-4833-AF49-6E93FC1B5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AC3EB-3C3E-4A15-9DCD-C019828A716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PSU Center for Dirt and Gravel Road Studies: www.dirtandgravelroads.org 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2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5DA0-F5BB-4D85-8A5D-EF8AB93C3D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2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37D0-BDAB-4D48-A5F5-4FE04C6F2F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2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7A6C-D57B-47B5-AE72-FE7707984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3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B559-8EF7-4CCC-825C-D42076252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2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46BE-EE92-4E83-8B42-77901C4DAB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0970A-1D8C-4A33-B1B1-5F54C6646E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E42EE-0E0E-41BB-B63A-17A33A50FF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7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8371-D093-4564-AB29-14FB2C779F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8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50A-64BF-4AAB-B2DB-F7DDC1132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4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9AAA-771C-40DF-99C7-EB8B06EA05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0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0990-0828-4309-946A-FE210B472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7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78EB-3AEF-4AAF-B76E-BB1CDFCC0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68" y="819403"/>
            <a:ext cx="4643632" cy="342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68" y="76200"/>
            <a:ext cx="6977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DGRoads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GIS Update &amp; Demo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72501" y="3515557"/>
            <a:ext cx="5334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257800" y="867483"/>
            <a:ext cx="3642064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Toggle </a:t>
            </a:r>
            <a:r>
              <a:rPr lang="en-US" sz="2000" b="1" dirty="0" err="1" smtClean="0">
                <a:solidFill>
                  <a:prstClr val="black"/>
                </a:solidFill>
              </a:rPr>
              <a:t>Fullscreen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prstClr val="black"/>
                </a:solidFill>
              </a:rPr>
              <a:t>m</a:t>
            </a:r>
            <a:r>
              <a:rPr lang="en-US" sz="2000" b="1" dirty="0" smtClean="0">
                <a:solidFill>
                  <a:prstClr val="black"/>
                </a:solidFill>
              </a:rPr>
              <a:t>ode with this button</a:t>
            </a:r>
          </a:p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above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7921935" y="196342"/>
            <a:ext cx="849884" cy="457200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04800" y="4210632"/>
            <a:ext cx="86868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 smtClean="0">
                <a:solidFill>
                  <a:prstClr val="white"/>
                </a:solidFill>
              </a:rPr>
              <a:t>If you are reading this, then you are successfully seeing the webinar video. </a:t>
            </a:r>
            <a:r>
              <a:rPr lang="en-US" sz="2400" dirty="0" smtClean="0">
                <a:solidFill>
                  <a:prstClr val="white"/>
                </a:solidFill>
              </a:rPr>
              <a:t>In addition to audio on the webinar, we have opened a phone conference line to allow attendees to listen and ask questions directly: </a:t>
            </a:r>
            <a:r>
              <a:rPr lang="en-US" sz="2400" b="1" dirty="0" smtClean="0">
                <a:solidFill>
                  <a:prstClr val="white"/>
                </a:solidFill>
              </a:rPr>
              <a:t>866-823-7699.  </a:t>
            </a:r>
            <a:r>
              <a:rPr lang="en-US" sz="2400" dirty="0" smtClean="0">
                <a:solidFill>
                  <a:prstClr val="white"/>
                </a:solidFill>
              </a:rPr>
              <a:t>Please use either the webinar audio or conference line, but not both (will produce feedback).</a:t>
            </a: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/>
          <a:stretch/>
        </p:blipFill>
        <p:spPr bwMode="auto">
          <a:xfrm>
            <a:off x="7861760" y="896980"/>
            <a:ext cx="10021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05901" y="3210757"/>
            <a:ext cx="2667000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Use Chat box to ask Questions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35276" y="2123149"/>
            <a:ext cx="23482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2/27/15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Starts at 10am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3544" y="76200"/>
            <a:ext cx="911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Poll Question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10563" y="784086"/>
            <a:ext cx="86868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prstClr val="white"/>
                </a:solidFill>
              </a:rPr>
              <a:t>What default internet browser do you use?</a:t>
            </a:r>
          </a:p>
          <a:p>
            <a:endParaRPr lang="en-US" sz="2800" b="1" dirty="0">
              <a:solidFill>
                <a:prstClr val="white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prstClr val="white"/>
                </a:solidFill>
              </a:rPr>
              <a:t>Internet Explorer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prstClr val="white"/>
                </a:solidFill>
              </a:rPr>
              <a:t>Mozilla Firefox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prstClr val="white"/>
                </a:solidFill>
              </a:rPr>
              <a:t>Google Chrome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prstClr val="white"/>
                </a:solidFill>
              </a:rPr>
              <a:t>Apple Safari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prstClr val="white"/>
                </a:solidFill>
              </a:rPr>
              <a:t>Other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err="1" smtClean="0">
                <a:solidFill>
                  <a:srgbClr val="FFFFCC"/>
                </a:solidFill>
                <a:latin typeface="Arial" pitchFamily="34" charset="0"/>
              </a:rPr>
              <a:t>DGRoads</a:t>
            </a: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GIS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745427"/>
            <a:ext cx="7391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</a:rPr>
              <a:t>NEW handling of worksites</a:t>
            </a:r>
          </a:p>
          <a:p>
            <a:pPr marL="284163" lvl="1" indent="-284163"/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OLD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: One worksite </a:t>
            </a:r>
            <a:r>
              <a:rPr lang="en-US" b="1" dirty="0" err="1" smtClean="0">
                <a:solidFill>
                  <a:prstClr val="black"/>
                </a:solidFill>
                <a:ea typeface="Times New Roman"/>
              </a:rPr>
              <a:t>shapefile</a:t>
            </a: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NEW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: geodatabase of worksites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Potential Worksite Layer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Completed and contracted sites by year</a:t>
            </a:r>
          </a:p>
          <a:p>
            <a:pPr marL="1141413" lvl="3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Can turn individual years on and off.</a:t>
            </a:r>
          </a:p>
          <a:p>
            <a:pPr marL="1141413" lvl="3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Can edit projects in any year.</a:t>
            </a:r>
          </a:p>
          <a:p>
            <a:pPr marL="1141413" lvl="3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Will allow partial and complete overlaps of worksites.</a:t>
            </a:r>
          </a:p>
          <a:p>
            <a:pPr marL="684213" lvl="2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387073"/>
            <a:ext cx="9139518" cy="645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2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err="1" smtClean="0">
                <a:solidFill>
                  <a:srgbClr val="FFFFCC"/>
                </a:solidFill>
                <a:latin typeface="Arial" pitchFamily="34" charset="0"/>
              </a:rPr>
              <a:t>DGRoads</a:t>
            </a: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GIS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745427"/>
            <a:ext cx="7391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</a:rPr>
              <a:t>NEW handling of worksites</a:t>
            </a:r>
          </a:p>
          <a:p>
            <a:pPr marL="284163" lvl="1" indent="-284163"/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OLD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: One worksite </a:t>
            </a:r>
            <a:r>
              <a:rPr lang="en-US" b="1" dirty="0" err="1" smtClean="0">
                <a:solidFill>
                  <a:prstClr val="black"/>
                </a:solidFill>
                <a:ea typeface="Times New Roman"/>
              </a:rPr>
              <a:t>shapefile</a:t>
            </a: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NEW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: geodatabase of worksites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Potential Worksite Layer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Completed and contracted sites by year</a:t>
            </a:r>
          </a:p>
          <a:p>
            <a:pPr marL="1141413" lvl="3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Can turn individual years on and off.</a:t>
            </a:r>
          </a:p>
          <a:p>
            <a:pPr marL="1141413" lvl="3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Can edit projects in any year.</a:t>
            </a:r>
          </a:p>
          <a:p>
            <a:pPr marL="1141413" lvl="3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Will allow partial and complete overlaps of worksites.</a:t>
            </a:r>
          </a:p>
          <a:p>
            <a:pPr marL="684213" lvl="2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854"/>
            <a:ext cx="9172480" cy="649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4823012" y="3729318"/>
            <a:ext cx="197223" cy="89647"/>
          </a:xfrm>
          <a:custGeom>
            <a:avLst/>
            <a:gdLst>
              <a:gd name="connsiteX0" fmla="*/ 197223 w 197223"/>
              <a:gd name="connsiteY0" fmla="*/ 89647 h 89647"/>
              <a:gd name="connsiteX1" fmla="*/ 0 w 197223"/>
              <a:gd name="connsiteY1" fmla="*/ 0 h 8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223" h="89647">
                <a:moveTo>
                  <a:pt x="197223" y="89647"/>
                </a:moveTo>
                <a:lnTo>
                  <a:pt x="0" y="0"/>
                </a:lnTo>
              </a:path>
            </a:pathLst>
          </a:cu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0035" y="1587225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2004: stream crossing replacement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921623" y="2418222"/>
            <a:ext cx="98612" cy="123177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0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err="1" smtClean="0">
                <a:solidFill>
                  <a:srgbClr val="FFFFCC"/>
                </a:solidFill>
                <a:latin typeface="Arial" pitchFamily="34" charset="0"/>
              </a:rPr>
              <a:t>DGRoads</a:t>
            </a: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GIS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745427"/>
            <a:ext cx="7391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</a:rPr>
              <a:t>NEW handling of worksites</a:t>
            </a:r>
          </a:p>
          <a:p>
            <a:pPr marL="284163" lvl="1" indent="-284163"/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OLD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: One worksite </a:t>
            </a:r>
            <a:r>
              <a:rPr lang="en-US" b="1" dirty="0" err="1" smtClean="0">
                <a:solidFill>
                  <a:prstClr val="black"/>
                </a:solidFill>
                <a:ea typeface="Times New Roman"/>
              </a:rPr>
              <a:t>shapefile</a:t>
            </a: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NEW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: geodatabase of worksites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Potential Worksite Layer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Completed and contracted sites by year</a:t>
            </a:r>
          </a:p>
          <a:p>
            <a:pPr marL="1141413" lvl="3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Can turn individual years on and off.</a:t>
            </a:r>
          </a:p>
          <a:p>
            <a:pPr marL="1141413" lvl="3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Can edit projects in any year.</a:t>
            </a:r>
          </a:p>
          <a:p>
            <a:pPr marL="1141413" lvl="3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Will allow partial and complete overlaps of worksites.</a:t>
            </a:r>
          </a:p>
          <a:p>
            <a:pPr marL="684213" lvl="2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854"/>
            <a:ext cx="9172480" cy="649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4823012" y="3729318"/>
            <a:ext cx="197223" cy="89647"/>
          </a:xfrm>
          <a:custGeom>
            <a:avLst/>
            <a:gdLst>
              <a:gd name="connsiteX0" fmla="*/ 197223 w 197223"/>
              <a:gd name="connsiteY0" fmla="*/ 89647 h 89647"/>
              <a:gd name="connsiteX1" fmla="*/ 0 w 197223"/>
              <a:gd name="connsiteY1" fmla="*/ 0 h 8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223" h="89647">
                <a:moveTo>
                  <a:pt x="197223" y="89647"/>
                </a:moveTo>
                <a:lnTo>
                  <a:pt x="0" y="0"/>
                </a:lnTo>
              </a:path>
            </a:pathLst>
          </a:cu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335741" y="2582991"/>
            <a:ext cx="3684494" cy="1200114"/>
          </a:xfrm>
          <a:custGeom>
            <a:avLst/>
            <a:gdLst>
              <a:gd name="connsiteX0" fmla="*/ 3541059 w 3541059"/>
              <a:gd name="connsiteY0" fmla="*/ 1137362 h 1139152"/>
              <a:gd name="connsiteX1" fmla="*/ 3209365 w 3541059"/>
              <a:gd name="connsiteY1" fmla="*/ 1083574 h 1139152"/>
              <a:gd name="connsiteX2" fmla="*/ 2886635 w 3541059"/>
              <a:gd name="connsiteY2" fmla="*/ 769809 h 1139152"/>
              <a:gd name="connsiteX3" fmla="*/ 806824 w 3541059"/>
              <a:gd name="connsiteY3" fmla="*/ 34703 h 1139152"/>
              <a:gd name="connsiteX4" fmla="*/ 0 w 3541059"/>
              <a:gd name="connsiteY4" fmla="*/ 187103 h 113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059" h="1139152">
                <a:moveTo>
                  <a:pt x="3541059" y="1137362"/>
                </a:moveTo>
                <a:cubicBezTo>
                  <a:pt x="3429747" y="1141097"/>
                  <a:pt x="3318436" y="1144833"/>
                  <a:pt x="3209365" y="1083574"/>
                </a:cubicBezTo>
                <a:cubicBezTo>
                  <a:pt x="3100294" y="1022315"/>
                  <a:pt x="3287058" y="944621"/>
                  <a:pt x="2886635" y="769809"/>
                </a:cubicBezTo>
                <a:cubicBezTo>
                  <a:pt x="2486211" y="594997"/>
                  <a:pt x="1287930" y="131821"/>
                  <a:pt x="806824" y="34703"/>
                </a:cubicBezTo>
                <a:cubicBezTo>
                  <a:pt x="325718" y="-62415"/>
                  <a:pt x="162859" y="62344"/>
                  <a:pt x="0" y="187103"/>
                </a:cubicBezTo>
              </a:path>
            </a:pathLst>
          </a:custGeom>
          <a:noFill/>
          <a:ln w="190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990600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2009: pipes and underdrain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558988" y="1821597"/>
            <a:ext cx="98612" cy="123177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3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err="1" smtClean="0">
                <a:solidFill>
                  <a:srgbClr val="FFFFCC"/>
                </a:solidFill>
                <a:latin typeface="Arial" pitchFamily="34" charset="0"/>
              </a:rPr>
              <a:t>DGRoads</a:t>
            </a: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GIS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745427"/>
            <a:ext cx="7391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</a:rPr>
              <a:t>NEW handling of worksites</a:t>
            </a:r>
          </a:p>
          <a:p>
            <a:pPr marL="284163" lvl="1" indent="-284163"/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OLD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: One worksite </a:t>
            </a:r>
            <a:r>
              <a:rPr lang="en-US" b="1" dirty="0" err="1" smtClean="0">
                <a:solidFill>
                  <a:prstClr val="black"/>
                </a:solidFill>
                <a:ea typeface="Times New Roman"/>
              </a:rPr>
              <a:t>shapefile</a:t>
            </a: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NEW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: geodatabase of worksites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Potential Worksite Layer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Completed and contracted sites by year</a:t>
            </a:r>
          </a:p>
          <a:p>
            <a:pPr marL="1141413" lvl="3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Can turn individual years on and off.</a:t>
            </a:r>
          </a:p>
          <a:p>
            <a:pPr marL="1141413" lvl="3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Can edit projects in any year.</a:t>
            </a:r>
          </a:p>
          <a:p>
            <a:pPr marL="1141413" lvl="3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Will allow partial and complete overlaps of worksites.</a:t>
            </a:r>
          </a:p>
          <a:p>
            <a:pPr marL="684213" lvl="2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854"/>
            <a:ext cx="9172480" cy="649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>
          <a:xfrm>
            <a:off x="4823012" y="3729318"/>
            <a:ext cx="197223" cy="89647"/>
          </a:xfrm>
          <a:custGeom>
            <a:avLst/>
            <a:gdLst>
              <a:gd name="connsiteX0" fmla="*/ 197223 w 197223"/>
              <a:gd name="connsiteY0" fmla="*/ 89647 h 89647"/>
              <a:gd name="connsiteX1" fmla="*/ 0 w 197223"/>
              <a:gd name="connsiteY1" fmla="*/ 0 h 8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7223" h="89647">
                <a:moveTo>
                  <a:pt x="197223" y="89647"/>
                </a:moveTo>
                <a:lnTo>
                  <a:pt x="0" y="0"/>
                </a:lnTo>
              </a:path>
            </a:pathLst>
          </a:custGeom>
          <a:noFill/>
          <a:ln w="190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335741" y="2618851"/>
            <a:ext cx="3541059" cy="1139152"/>
          </a:xfrm>
          <a:custGeom>
            <a:avLst/>
            <a:gdLst>
              <a:gd name="connsiteX0" fmla="*/ 3541059 w 3541059"/>
              <a:gd name="connsiteY0" fmla="*/ 1137362 h 1139152"/>
              <a:gd name="connsiteX1" fmla="*/ 3209365 w 3541059"/>
              <a:gd name="connsiteY1" fmla="*/ 1083574 h 1139152"/>
              <a:gd name="connsiteX2" fmla="*/ 2886635 w 3541059"/>
              <a:gd name="connsiteY2" fmla="*/ 769809 h 1139152"/>
              <a:gd name="connsiteX3" fmla="*/ 806824 w 3541059"/>
              <a:gd name="connsiteY3" fmla="*/ 34703 h 1139152"/>
              <a:gd name="connsiteX4" fmla="*/ 0 w 3541059"/>
              <a:gd name="connsiteY4" fmla="*/ 187103 h 113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1059" h="1139152">
                <a:moveTo>
                  <a:pt x="3541059" y="1137362"/>
                </a:moveTo>
                <a:cubicBezTo>
                  <a:pt x="3429747" y="1141097"/>
                  <a:pt x="3318436" y="1144833"/>
                  <a:pt x="3209365" y="1083574"/>
                </a:cubicBezTo>
                <a:cubicBezTo>
                  <a:pt x="3100294" y="1022315"/>
                  <a:pt x="3287058" y="944621"/>
                  <a:pt x="2886635" y="769809"/>
                </a:cubicBezTo>
                <a:cubicBezTo>
                  <a:pt x="2486211" y="594997"/>
                  <a:pt x="1287930" y="131821"/>
                  <a:pt x="806824" y="34703"/>
                </a:cubicBezTo>
                <a:cubicBezTo>
                  <a:pt x="325718" y="-62415"/>
                  <a:pt x="162859" y="62344"/>
                  <a:pt x="0" y="187103"/>
                </a:cubicBezTo>
              </a:path>
            </a:pathLst>
          </a:custGeom>
          <a:noFill/>
          <a:ln w="190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17176" y="2616761"/>
            <a:ext cx="6508377" cy="1874557"/>
          </a:xfrm>
          <a:custGeom>
            <a:avLst/>
            <a:gdLst>
              <a:gd name="connsiteX0" fmla="*/ 6508377 w 6508377"/>
              <a:gd name="connsiteY0" fmla="*/ 1874557 h 1874557"/>
              <a:gd name="connsiteX1" fmla="*/ 6194612 w 6508377"/>
              <a:gd name="connsiteY1" fmla="*/ 1784910 h 1874557"/>
              <a:gd name="connsiteX2" fmla="*/ 5602942 w 6508377"/>
              <a:gd name="connsiteY2" fmla="*/ 1856627 h 1874557"/>
              <a:gd name="connsiteX3" fmla="*/ 5091953 w 6508377"/>
              <a:gd name="connsiteY3" fmla="*/ 1784910 h 1874557"/>
              <a:gd name="connsiteX4" fmla="*/ 4993342 w 6508377"/>
              <a:gd name="connsiteY4" fmla="*/ 1551827 h 1874557"/>
              <a:gd name="connsiteX5" fmla="*/ 4509248 w 6508377"/>
              <a:gd name="connsiteY5" fmla="*/ 1336674 h 1874557"/>
              <a:gd name="connsiteX6" fmla="*/ 4096871 w 6508377"/>
              <a:gd name="connsiteY6" fmla="*/ 1112557 h 1874557"/>
              <a:gd name="connsiteX7" fmla="*/ 3836895 w 6508377"/>
              <a:gd name="connsiteY7" fmla="*/ 1112557 h 1874557"/>
              <a:gd name="connsiteX8" fmla="*/ 3729318 w 6508377"/>
              <a:gd name="connsiteY8" fmla="*/ 897404 h 1874557"/>
              <a:gd name="connsiteX9" fmla="*/ 2115671 w 6508377"/>
              <a:gd name="connsiteY9" fmla="*/ 225051 h 1874557"/>
              <a:gd name="connsiteX10" fmla="*/ 1084730 w 6508377"/>
              <a:gd name="connsiteY10" fmla="*/ 933 h 1874557"/>
              <a:gd name="connsiteX11" fmla="*/ 654424 w 6508377"/>
              <a:gd name="connsiteY11" fmla="*/ 144368 h 1874557"/>
              <a:gd name="connsiteX12" fmla="*/ 0 w 6508377"/>
              <a:gd name="connsiteY12" fmla="*/ 126439 h 187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8377" h="1874557">
                <a:moveTo>
                  <a:pt x="6508377" y="1874557"/>
                </a:moveTo>
                <a:cubicBezTo>
                  <a:pt x="6426947" y="1831227"/>
                  <a:pt x="6345518" y="1787898"/>
                  <a:pt x="6194612" y="1784910"/>
                </a:cubicBezTo>
                <a:cubicBezTo>
                  <a:pt x="6043706" y="1781922"/>
                  <a:pt x="5786718" y="1856627"/>
                  <a:pt x="5602942" y="1856627"/>
                </a:cubicBezTo>
                <a:cubicBezTo>
                  <a:pt x="5419166" y="1856627"/>
                  <a:pt x="5193553" y="1835710"/>
                  <a:pt x="5091953" y="1784910"/>
                </a:cubicBezTo>
                <a:cubicBezTo>
                  <a:pt x="4990353" y="1734110"/>
                  <a:pt x="5090459" y="1626533"/>
                  <a:pt x="4993342" y="1551827"/>
                </a:cubicBezTo>
                <a:cubicBezTo>
                  <a:pt x="4896225" y="1477121"/>
                  <a:pt x="4658660" y="1409886"/>
                  <a:pt x="4509248" y="1336674"/>
                </a:cubicBezTo>
                <a:cubicBezTo>
                  <a:pt x="4359836" y="1263462"/>
                  <a:pt x="4208930" y="1149910"/>
                  <a:pt x="4096871" y="1112557"/>
                </a:cubicBezTo>
                <a:cubicBezTo>
                  <a:pt x="3984812" y="1075204"/>
                  <a:pt x="3898154" y="1148416"/>
                  <a:pt x="3836895" y="1112557"/>
                </a:cubicBezTo>
                <a:cubicBezTo>
                  <a:pt x="3775636" y="1076698"/>
                  <a:pt x="4016189" y="1045322"/>
                  <a:pt x="3729318" y="897404"/>
                </a:cubicBezTo>
                <a:cubicBezTo>
                  <a:pt x="3442447" y="749486"/>
                  <a:pt x="2556436" y="374463"/>
                  <a:pt x="2115671" y="225051"/>
                </a:cubicBezTo>
                <a:cubicBezTo>
                  <a:pt x="1674906" y="75639"/>
                  <a:pt x="1328271" y="14380"/>
                  <a:pt x="1084730" y="933"/>
                </a:cubicBezTo>
                <a:cubicBezTo>
                  <a:pt x="841189" y="-12514"/>
                  <a:pt x="835212" y="123450"/>
                  <a:pt x="654424" y="144368"/>
                </a:cubicBezTo>
                <a:cubicBezTo>
                  <a:pt x="473636" y="165286"/>
                  <a:pt x="236818" y="145862"/>
                  <a:pt x="0" y="126439"/>
                </a:cubicBezTo>
              </a:path>
            </a:pathLst>
          </a:custGeom>
          <a:noFill/>
          <a:ln w="1524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57400" y="990600"/>
            <a:ext cx="32004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2015: Driving Surface Aggregate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558988" y="1821597"/>
            <a:ext cx="98612" cy="123177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3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err="1" smtClean="0">
                <a:solidFill>
                  <a:srgbClr val="FFFFCC"/>
                </a:solidFill>
                <a:latin typeface="Arial" pitchFamily="34" charset="0"/>
              </a:rPr>
              <a:t>DGRoads</a:t>
            </a: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GIS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745427"/>
            <a:ext cx="7391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</a:rPr>
              <a:t>NEW handling of worksites</a:t>
            </a:r>
          </a:p>
          <a:p>
            <a:pPr marL="284163" lvl="1" indent="-284163"/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OLD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: One worksite </a:t>
            </a:r>
            <a:r>
              <a:rPr lang="en-US" b="1" dirty="0" err="1" smtClean="0">
                <a:solidFill>
                  <a:prstClr val="black"/>
                </a:solidFill>
                <a:ea typeface="Times New Roman"/>
              </a:rPr>
              <a:t>shapefile</a:t>
            </a: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NEW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: geodatabase of worksites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Potential Worksite Layer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Completed and contracted sites by year</a:t>
            </a:r>
          </a:p>
          <a:p>
            <a:pPr marL="1141413" lvl="3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Can turn individual years on and off.</a:t>
            </a:r>
          </a:p>
          <a:p>
            <a:pPr marL="1141413" lvl="3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Can edit projects in any year.</a:t>
            </a:r>
          </a:p>
          <a:p>
            <a:pPr marL="1141413" lvl="3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Will allow partial and complete overlaps of worksites.</a:t>
            </a:r>
          </a:p>
          <a:p>
            <a:pPr marL="684213" lvl="2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606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err="1" smtClean="0">
                <a:solidFill>
                  <a:srgbClr val="FFFFCC"/>
                </a:solidFill>
                <a:latin typeface="Arial" pitchFamily="34" charset="0"/>
              </a:rPr>
              <a:t>DGRoads</a:t>
            </a: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GIS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57200" y="745427"/>
            <a:ext cx="8534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FF0000"/>
                </a:solidFill>
                <a:ea typeface="Times New Roman"/>
              </a:rPr>
              <a:t>DGRoads</a:t>
            </a: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 Online GIS System</a:t>
            </a: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Spring 2014: </a:t>
            </a:r>
            <a:r>
              <a:rPr lang="en-US" dirty="0" smtClean="0">
                <a:solidFill>
                  <a:prstClr val="black"/>
                </a:solidFill>
                <a:ea typeface="Times New Roman"/>
              </a:rPr>
              <a:t>Planning began </a:t>
            </a: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Fall 2014: </a:t>
            </a:r>
            <a:r>
              <a:rPr lang="en-US" dirty="0" smtClean="0">
                <a:solidFill>
                  <a:prstClr val="black"/>
                </a:solidFill>
                <a:ea typeface="Times New Roman"/>
              </a:rPr>
              <a:t>Preliminary work began</a:t>
            </a: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Fall/Winter 2014: </a:t>
            </a:r>
            <a:r>
              <a:rPr lang="en-US" dirty="0" smtClean="0">
                <a:solidFill>
                  <a:prstClr val="black"/>
                </a:solidFill>
                <a:ea typeface="Times New Roman"/>
              </a:rPr>
              <a:t>several meetings and demos, continue development</a:t>
            </a: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Jan 2015: </a:t>
            </a:r>
            <a:r>
              <a:rPr lang="en-US" dirty="0" smtClean="0">
                <a:solidFill>
                  <a:prstClr val="black"/>
                </a:solidFill>
                <a:ea typeface="Times New Roman"/>
              </a:rPr>
              <a:t>Last Summary Report done in old system</a:t>
            </a:r>
          </a:p>
        </p:txBody>
      </p:sp>
    </p:spTree>
    <p:extLst>
      <p:ext uri="{BB962C8B-B14F-4D97-AF65-F5344CB8AC3E}">
        <p14:creationId xmlns:p14="http://schemas.microsoft.com/office/powerpoint/2010/main" val="39817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err="1" smtClean="0">
                <a:solidFill>
                  <a:srgbClr val="FFFFCC"/>
                </a:solidFill>
                <a:latin typeface="Arial" pitchFamily="34" charset="0"/>
              </a:rPr>
              <a:t>DGRoads</a:t>
            </a: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GIS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57200" y="745427"/>
            <a:ext cx="8534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FF0000"/>
                </a:solidFill>
                <a:ea typeface="Times New Roman"/>
              </a:rPr>
              <a:t>DGRoads</a:t>
            </a: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 Online GIS System</a:t>
            </a: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Spring 2014: </a:t>
            </a:r>
            <a:r>
              <a:rPr lang="en-US" dirty="0" smtClean="0">
                <a:solidFill>
                  <a:prstClr val="black"/>
                </a:solidFill>
                <a:ea typeface="Times New Roman"/>
              </a:rPr>
              <a:t>Planning began </a:t>
            </a: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Fall 2014: </a:t>
            </a:r>
            <a:r>
              <a:rPr lang="en-US" dirty="0" smtClean="0">
                <a:solidFill>
                  <a:prstClr val="black"/>
                </a:solidFill>
                <a:ea typeface="Times New Roman"/>
              </a:rPr>
              <a:t>Preliminary work began</a:t>
            </a: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Fall/Winter 2014: </a:t>
            </a:r>
            <a:r>
              <a:rPr lang="en-US" dirty="0" smtClean="0">
                <a:solidFill>
                  <a:prstClr val="black"/>
                </a:solidFill>
                <a:ea typeface="Times New Roman"/>
              </a:rPr>
              <a:t>several meetings and demos, continue development</a:t>
            </a: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Jan 2015: </a:t>
            </a:r>
            <a:r>
              <a:rPr lang="en-US" dirty="0" smtClean="0">
                <a:solidFill>
                  <a:prstClr val="black"/>
                </a:solidFill>
                <a:ea typeface="Times New Roman"/>
              </a:rPr>
              <a:t>Last Summary Report done in old system</a:t>
            </a:r>
          </a:p>
          <a:p>
            <a:pPr marL="284163" lvl="1" indent="-284163"/>
            <a:endParaRPr lang="en-US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Feb 2015: </a:t>
            </a:r>
            <a:r>
              <a:rPr lang="en-US" dirty="0" smtClean="0">
                <a:solidFill>
                  <a:prstClr val="black"/>
                </a:solidFill>
                <a:ea typeface="Times New Roman"/>
              </a:rPr>
              <a:t>“Beta” Version out to GIS test group</a:t>
            </a: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April 2015: </a:t>
            </a:r>
            <a:r>
              <a:rPr lang="en-US" dirty="0" smtClean="0">
                <a:solidFill>
                  <a:prstClr val="black"/>
                </a:solidFill>
                <a:ea typeface="Times New Roman"/>
              </a:rPr>
              <a:t>Initial limited release for testing.</a:t>
            </a: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May-June 2015: </a:t>
            </a:r>
            <a:r>
              <a:rPr lang="en-US" dirty="0" smtClean="0">
                <a:solidFill>
                  <a:prstClr val="black"/>
                </a:solidFill>
                <a:ea typeface="Times New Roman"/>
              </a:rPr>
              <a:t>Full release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6200" y="4038600"/>
            <a:ext cx="9067800" cy="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9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err="1" smtClean="0">
                <a:solidFill>
                  <a:srgbClr val="FFFFCC"/>
                </a:solidFill>
                <a:latin typeface="Arial" pitchFamily="34" charset="0"/>
              </a:rPr>
              <a:t>DGRoads</a:t>
            </a: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GIS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57200" y="745427"/>
            <a:ext cx="8534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  <a:ea typeface="Times New Roman"/>
              </a:rPr>
              <a:t>Please do not input new data into your old GIS.</a:t>
            </a:r>
          </a:p>
          <a:p>
            <a:pPr marL="0" lvl="1" indent="0" algn="ctr">
              <a:buNone/>
            </a:pPr>
            <a:endParaRPr lang="en-US" sz="4800" b="1" dirty="0">
              <a:solidFill>
                <a:srgbClr val="FF0000"/>
              </a:solidFill>
              <a:ea typeface="Times New Roman"/>
            </a:endParaRPr>
          </a:p>
          <a:p>
            <a:pPr marL="571500" lvl="1" indent="-571500"/>
            <a:r>
              <a:rPr lang="en-US" sz="3200" b="1" dirty="0" smtClean="0">
                <a:ea typeface="Times New Roman"/>
              </a:rPr>
              <a:t>Your 2014 ASR data will show up in new GIS system.</a:t>
            </a:r>
          </a:p>
          <a:p>
            <a:pPr marL="571500" lvl="1" indent="-571500"/>
            <a:r>
              <a:rPr lang="en-US" sz="3200" b="1" dirty="0" smtClean="0">
                <a:ea typeface="Times New Roman"/>
              </a:rPr>
              <a:t>Don’t let inability to input data stop you from making contracts and doing business as usual.</a:t>
            </a:r>
            <a:endParaRPr lang="en-US" dirty="0" smtClean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33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795260" cy="4724400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4330" y="152400"/>
            <a:ext cx="830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 smtClean="0">
                <a:solidFill>
                  <a:srgbClr val="FFFF00"/>
                </a:solidFill>
              </a:rPr>
              <a:t>DGRoads</a:t>
            </a:r>
            <a:r>
              <a:rPr lang="en-US" sz="4200" b="1" dirty="0" smtClean="0">
                <a:solidFill>
                  <a:srgbClr val="FFFF00"/>
                </a:solidFill>
              </a:rPr>
              <a:t> </a:t>
            </a:r>
            <a:r>
              <a:rPr lang="en-US" sz="4200" b="1" dirty="0" smtClean="0">
                <a:solidFill>
                  <a:prstClr val="white"/>
                </a:solidFill>
              </a:rPr>
              <a:t>Online GIS System Update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3311604"/>
            <a:ext cx="715933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smtClean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DEMO</a:t>
            </a:r>
            <a:endParaRPr lang="en-US" sz="16600" b="1" dirty="0">
              <a:ln>
                <a:solidFill>
                  <a:prstClr val="white"/>
                </a:solidFill>
              </a:ln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6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E2919-D427-4CE2-80E2-33083554A2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34711" y="4056744"/>
            <a:ext cx="1896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http://</a:t>
            </a:r>
            <a:r>
              <a:rPr lang="en-US" sz="1400" i="1" dirty="0" smtClean="0">
                <a:solidFill>
                  <a:prstClr val="black"/>
                </a:solidFill>
              </a:rPr>
              <a:t>metrocount.com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72501" y="3515557"/>
            <a:ext cx="5334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257800" y="867483"/>
            <a:ext cx="3642064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Toggle </a:t>
            </a:r>
            <a:r>
              <a:rPr lang="en-US" sz="2000" b="1" dirty="0" err="1" smtClean="0">
                <a:solidFill>
                  <a:prstClr val="black"/>
                </a:solidFill>
              </a:rPr>
              <a:t>Fullscreen</a:t>
            </a:r>
            <a:r>
              <a:rPr lang="en-US" sz="2000" b="1" dirty="0" smtClean="0">
                <a:solidFill>
                  <a:prstClr val="black"/>
                </a:solidFill>
              </a:rPr>
              <a:t> </a:t>
            </a:r>
          </a:p>
          <a:p>
            <a:pPr algn="l"/>
            <a:r>
              <a:rPr lang="en-US" sz="2000" b="1" dirty="0">
                <a:solidFill>
                  <a:prstClr val="black"/>
                </a:solidFill>
              </a:rPr>
              <a:t>m</a:t>
            </a:r>
            <a:r>
              <a:rPr lang="en-US" sz="2000" b="1" dirty="0" smtClean="0">
                <a:solidFill>
                  <a:prstClr val="black"/>
                </a:solidFill>
              </a:rPr>
              <a:t>ode with this button</a:t>
            </a:r>
          </a:p>
          <a:p>
            <a:pPr algn="l"/>
            <a:r>
              <a:rPr lang="en-US" sz="2000" b="1" dirty="0" smtClean="0">
                <a:solidFill>
                  <a:prstClr val="black"/>
                </a:solidFill>
              </a:rPr>
              <a:t>above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6200000">
            <a:off x="7921935" y="196342"/>
            <a:ext cx="849884" cy="457200"/>
          </a:xfrm>
          <a:prstGeom prst="rightArrow">
            <a:avLst>
              <a:gd name="adj1" fmla="val 30952"/>
              <a:gd name="adj2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500" y="6086168"/>
            <a:ext cx="45756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Audio also available via phone: 866-823-7699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assistance, call: 814-865-5355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7"/>
          <a:stretch/>
        </p:blipFill>
        <p:spPr bwMode="auto">
          <a:xfrm>
            <a:off x="7861760" y="896980"/>
            <a:ext cx="10021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605901" y="3210757"/>
            <a:ext cx="2667000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Use Chat box to ask Questions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7203" y="3431126"/>
            <a:ext cx="3702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Participant phone lines will be muted until after initial presentation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err="1" smtClean="0">
                <a:solidFill>
                  <a:srgbClr val="FFFFCC"/>
                </a:solidFill>
                <a:latin typeface="Arial" pitchFamily="34" charset="0"/>
              </a:rPr>
              <a:t>DGRoads</a:t>
            </a: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GIS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685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What is a GIS?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Geographic Information System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“Map layers + data”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4" y="2362200"/>
            <a:ext cx="861763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8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err="1" smtClean="0">
                <a:solidFill>
                  <a:srgbClr val="FFFFCC"/>
                </a:solidFill>
                <a:latin typeface="Arial" pitchFamily="34" charset="0"/>
              </a:rPr>
              <a:t>DGRoads</a:t>
            </a: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GIS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685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How does DGLVRP use GIS?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Tracking for ~17,000 project sites statewide</a:t>
            </a:r>
          </a:p>
          <a:p>
            <a:pPr lvl="2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Location data</a:t>
            </a:r>
          </a:p>
          <a:p>
            <a:pPr lvl="2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Financial data</a:t>
            </a:r>
          </a:p>
          <a:p>
            <a:pPr lvl="2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Reporting</a:t>
            </a:r>
          </a:p>
          <a:p>
            <a:pPr lvl="2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Analysis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Since 1999, Districts use </a:t>
            </a:r>
            <a:r>
              <a:rPr lang="en-US" b="1" dirty="0" err="1" smtClean="0">
                <a:solidFill>
                  <a:prstClr val="black"/>
                </a:solidFill>
                <a:ea typeface="Times New Roman"/>
              </a:rPr>
              <a:t>DGRoads</a:t>
            </a:r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 to track projects and spending, and submit report annually.</a:t>
            </a:r>
          </a:p>
        </p:txBody>
      </p:sp>
    </p:spTree>
    <p:extLst>
      <p:ext uri="{BB962C8B-B14F-4D97-AF65-F5344CB8AC3E}">
        <p14:creationId xmlns:p14="http://schemas.microsoft.com/office/powerpoint/2010/main" val="12167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err="1" smtClean="0">
                <a:solidFill>
                  <a:srgbClr val="FFFFCC"/>
                </a:solidFill>
                <a:latin typeface="Arial" pitchFamily="34" charset="0"/>
              </a:rPr>
              <a:t>DGRoads</a:t>
            </a: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GIS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685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How does DGLVRP use GIS?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" b="-1"/>
          <a:stretch/>
        </p:blipFill>
        <p:spPr bwMode="auto">
          <a:xfrm>
            <a:off x="69178" y="1524001"/>
            <a:ext cx="9018990" cy="51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12"/>
          <p:cNvSpPr>
            <a:spLocks noChangeArrowheads="1"/>
          </p:cNvSpPr>
          <p:nvPr/>
        </p:nvSpPr>
        <p:spPr bwMode="auto">
          <a:xfrm>
            <a:off x="4267200" y="1219200"/>
            <a:ext cx="4416414" cy="8309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463675">
              <a:tabLst>
                <a:tab pos="1028700" algn="l"/>
                <a:tab pos="1203325" algn="l"/>
              </a:tabLst>
            </a:pPr>
            <a:r>
              <a:rPr lang="en-US" sz="1600" b="1" dirty="0" smtClean="0">
                <a:solidFill>
                  <a:srgbClr val="CC9900"/>
                </a:solidFill>
              </a:rPr>
              <a:t>Yellow: </a:t>
            </a:r>
            <a:r>
              <a:rPr lang="en-US" sz="1600" b="1" u="sng" dirty="0" smtClean="0">
                <a:solidFill>
                  <a:srgbClr val="CC9900"/>
                </a:solidFill>
              </a:rPr>
              <a:t>Unfunded</a:t>
            </a:r>
            <a:r>
              <a:rPr lang="en-US" sz="1600" b="1" dirty="0" smtClean="0">
                <a:solidFill>
                  <a:srgbClr val="CC9900"/>
                </a:solidFill>
              </a:rPr>
              <a:t> identified worksites: 14,195</a:t>
            </a:r>
          </a:p>
          <a:p>
            <a:pPr defTabSz="1463675">
              <a:tabLst>
                <a:tab pos="1028700" algn="l"/>
                <a:tab pos="1203325" algn="l"/>
              </a:tabLst>
            </a:pPr>
            <a:r>
              <a:rPr lang="en-US" sz="1600" b="1" dirty="0" smtClean="0">
                <a:solidFill>
                  <a:srgbClr val="008000"/>
                </a:solidFill>
              </a:rPr>
              <a:t>Green: </a:t>
            </a:r>
            <a:r>
              <a:rPr lang="en-US" sz="1600" b="1" u="sng" dirty="0" smtClean="0">
                <a:solidFill>
                  <a:srgbClr val="008000"/>
                </a:solidFill>
              </a:rPr>
              <a:t>1997-2012 FUNDED</a:t>
            </a:r>
            <a:r>
              <a:rPr lang="en-US" sz="1600" b="1" dirty="0" smtClean="0">
                <a:solidFill>
                  <a:srgbClr val="008000"/>
                </a:solidFill>
              </a:rPr>
              <a:t> worksites: 2,565</a:t>
            </a:r>
          </a:p>
          <a:p>
            <a:pPr defTabSz="1463675">
              <a:tabLst>
                <a:tab pos="1028700" algn="l"/>
                <a:tab pos="1203325" algn="l"/>
              </a:tabLst>
            </a:pPr>
            <a:r>
              <a:rPr lang="en-US" sz="1600" b="1" dirty="0" smtClean="0">
                <a:solidFill>
                  <a:srgbClr val="FF0000"/>
                </a:solidFill>
              </a:rPr>
              <a:t>Red: </a:t>
            </a:r>
            <a:r>
              <a:rPr lang="en-US" sz="1600" b="1" u="sng" dirty="0" smtClean="0">
                <a:solidFill>
                  <a:srgbClr val="FF0000"/>
                </a:solidFill>
              </a:rPr>
              <a:t>2013 FUNDED</a:t>
            </a:r>
            <a:r>
              <a:rPr lang="en-US" sz="1600" b="1" dirty="0" smtClean="0">
                <a:solidFill>
                  <a:srgbClr val="FF0000"/>
                </a:solidFill>
              </a:rPr>
              <a:t> worksites: 167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Rectangle 210"/>
          <p:cNvSpPr>
            <a:spLocks noChangeArrowheads="1"/>
          </p:cNvSpPr>
          <p:nvPr/>
        </p:nvSpPr>
        <p:spPr bwMode="auto">
          <a:xfrm>
            <a:off x="1524000" y="1370112"/>
            <a:ext cx="30670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1463675">
              <a:spcBef>
                <a:spcPts val="200"/>
              </a:spcBef>
              <a:tabLst>
                <a:tab pos="457200" algn="l"/>
              </a:tabLst>
            </a:pPr>
            <a:r>
              <a:rPr lang="en-US" sz="2800" b="1" dirty="0" smtClean="0">
                <a:solidFill>
                  <a:srgbClr val="006600"/>
                </a:solidFill>
              </a:rPr>
              <a:t>2013 Status Map:</a:t>
            </a:r>
            <a:endParaRPr lang="en-US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err="1" smtClean="0">
                <a:solidFill>
                  <a:srgbClr val="FFFFCC"/>
                </a:solidFill>
                <a:latin typeface="Arial" pitchFamily="34" charset="0"/>
              </a:rPr>
              <a:t>DGRoads</a:t>
            </a: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GIS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685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How does DGLVRP use GIS?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758">
            <a:off x="4475997" y="1508769"/>
            <a:ext cx="5248375" cy="6704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623">
            <a:off x="198212" y="1666608"/>
            <a:ext cx="5003447" cy="6389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err="1" smtClean="0">
                <a:solidFill>
                  <a:srgbClr val="FFFFCC"/>
                </a:solidFill>
                <a:latin typeface="Arial" pitchFamily="34" charset="0"/>
              </a:rPr>
              <a:t>DGRoads</a:t>
            </a: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GIS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685800"/>
            <a:ext cx="82296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What is being updated?</a:t>
            </a:r>
          </a:p>
          <a:p>
            <a:pPr lvl="1"/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Entirely new system!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Old system could not handle capacity of 7X funding.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Old system not designed for paved LVRs.</a:t>
            </a:r>
          </a:p>
          <a:p>
            <a:pPr lvl="1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Center </a:t>
            </a:r>
            <a:r>
              <a:rPr lang="en-US" b="1" dirty="0">
                <a:solidFill>
                  <a:prstClr val="black"/>
                </a:solidFill>
                <a:ea typeface="Times New Roman"/>
              </a:rPr>
              <a:t>staff working with 2 subcontractors.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000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56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err="1" smtClean="0">
                <a:solidFill>
                  <a:srgbClr val="FFFFCC"/>
                </a:solidFill>
                <a:latin typeface="Arial" pitchFamily="34" charset="0"/>
              </a:rPr>
              <a:t>DGRoads</a:t>
            </a: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GIS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745427"/>
            <a:ext cx="3733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Old System</a:t>
            </a:r>
          </a:p>
          <a:p>
            <a:pPr marL="284163" lvl="1" indent="-284163"/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Local Install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Permission issues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Outdated data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Data on CD </a:t>
            </a:r>
            <a:r>
              <a:rPr lang="en-US" b="1" dirty="0" err="1" smtClean="0">
                <a:solidFill>
                  <a:prstClr val="black"/>
                </a:solidFill>
                <a:ea typeface="Times New Roman"/>
              </a:rPr>
              <a:t>harddrive</a:t>
            </a:r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No remote access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Desktop only</a:t>
            </a:r>
          </a:p>
          <a:p>
            <a:pPr marL="684213" lvl="2" indent="-284163"/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No overlapping sites</a:t>
            </a:r>
          </a:p>
          <a:p>
            <a:pPr marL="284163" lvl="1" indent="-284163"/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No LVR support</a:t>
            </a:r>
          </a:p>
          <a:p>
            <a:pPr marL="284163" lvl="1" indent="-284163"/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  <p:cxnSp>
        <p:nvCxnSpPr>
          <p:cNvPr id="3" name="Straight Connector 2"/>
          <p:cNvCxnSpPr>
            <a:stCxn id="13" idx="2"/>
          </p:cNvCxnSpPr>
          <p:nvPr/>
        </p:nvCxnSpPr>
        <p:spPr>
          <a:xfrm>
            <a:off x="4572000" y="347854"/>
            <a:ext cx="19050" cy="6586346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4648200" y="685800"/>
            <a:ext cx="3962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New System</a:t>
            </a:r>
          </a:p>
          <a:p>
            <a:pPr marL="284163" lvl="1" indent="-284163"/>
            <a:r>
              <a:rPr lang="en-US" b="1" u="sng" dirty="0" smtClean="0">
                <a:solidFill>
                  <a:prstClr val="black"/>
                </a:solidFill>
                <a:ea typeface="Times New Roman"/>
              </a:rPr>
              <a:t>Web Based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Nothing to install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Live updates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Data on server</a:t>
            </a:r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Access from anywhere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Offline and tablet mode</a:t>
            </a:r>
          </a:p>
          <a:p>
            <a:pPr marL="284163" lvl="1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Can overlap sites</a:t>
            </a:r>
          </a:p>
          <a:p>
            <a:pPr marL="284163" lvl="1" indent="-284163"/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Includes LVRs</a:t>
            </a:r>
          </a:p>
        </p:txBody>
      </p:sp>
    </p:spTree>
    <p:extLst>
      <p:ext uri="{BB962C8B-B14F-4D97-AF65-F5344CB8AC3E}">
        <p14:creationId xmlns:p14="http://schemas.microsoft.com/office/powerpoint/2010/main" val="8349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382"/>
            <a:ext cx="9144000" cy="347472"/>
          </a:xfrm>
          <a:prstGeom prst="rect">
            <a:avLst/>
          </a:prstGeom>
          <a:gradFill>
            <a:gsLst>
              <a:gs pos="55000">
                <a:srgbClr val="CCFF99"/>
              </a:gs>
              <a:gs pos="45000">
                <a:srgbClr val="003300"/>
              </a:gs>
            </a:gsLst>
            <a:lin ang="0" scaled="0"/>
          </a:gra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-43814"/>
            <a:ext cx="45910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4860925" algn="l"/>
              </a:tabLst>
            </a:pPr>
            <a:r>
              <a:rPr lang="en-US" sz="2200" b="1" dirty="0" err="1" smtClean="0">
                <a:solidFill>
                  <a:srgbClr val="FFFFCC"/>
                </a:solidFill>
                <a:latin typeface="Arial" pitchFamily="34" charset="0"/>
              </a:rPr>
              <a:t>DGRoads</a:t>
            </a:r>
            <a:r>
              <a:rPr lang="en-US" sz="2200" b="1" dirty="0" smtClean="0">
                <a:solidFill>
                  <a:srgbClr val="FFFFCC"/>
                </a:solidFill>
                <a:latin typeface="Arial" pitchFamily="34" charset="0"/>
              </a:rPr>
              <a:t> GIS Update</a:t>
            </a:r>
            <a:endParaRPr lang="en-US" sz="2200" b="1" dirty="0">
              <a:solidFill>
                <a:srgbClr val="FFFFCC"/>
              </a:solidFill>
              <a:latin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62000" y="745427"/>
            <a:ext cx="7391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FF0000"/>
                </a:solidFill>
                <a:ea typeface="Times New Roman"/>
              </a:rPr>
              <a:t>DGRoads</a:t>
            </a:r>
            <a:r>
              <a:rPr lang="en-US" b="1" dirty="0" smtClean="0">
                <a:solidFill>
                  <a:srgbClr val="FF0000"/>
                </a:solidFill>
                <a:ea typeface="Times New Roman"/>
              </a:rPr>
              <a:t> Online GIS System</a:t>
            </a: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Multi-user access via secure log-in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Public Viewer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CDs can edit data within their county</a:t>
            </a:r>
          </a:p>
          <a:p>
            <a:pPr marL="684213" lvl="2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State administrators can edit data statewide</a:t>
            </a: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Will have ability to overlap sites and track LVR sites.</a:t>
            </a:r>
          </a:p>
          <a:p>
            <a:pPr marL="284163" lvl="1" indent="-284163"/>
            <a:r>
              <a:rPr lang="en-US" b="1" dirty="0" smtClean="0">
                <a:solidFill>
                  <a:prstClr val="black"/>
                </a:solidFill>
                <a:ea typeface="Times New Roman"/>
              </a:rPr>
              <a:t>Should have “offline mode” and work on tablets.</a:t>
            </a:r>
          </a:p>
          <a:p>
            <a:pPr marL="284163" lvl="1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>
              <a:solidFill>
                <a:prstClr val="black"/>
              </a:solidFill>
              <a:ea typeface="Times New Roman"/>
            </a:endParaRPr>
          </a:p>
          <a:p>
            <a:pPr marL="284163" lvl="1" indent="-284163"/>
            <a:endParaRPr lang="en-US" b="1" dirty="0" smtClean="0">
              <a:solidFill>
                <a:prstClr val="black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64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1035</Words>
  <Application>Microsoft Office PowerPoint</Application>
  <PresentationFormat>On-screen Show (4:3)</PresentationFormat>
  <Paragraphs>211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Manual</dc:title>
  <dc:creator>Steve Bloser</dc:creator>
  <cp:lastModifiedBy>Steve Bloser</cp:lastModifiedBy>
  <cp:revision>88</cp:revision>
  <dcterms:created xsi:type="dcterms:W3CDTF">2014-11-06T15:11:44Z</dcterms:created>
  <dcterms:modified xsi:type="dcterms:W3CDTF">2015-02-27T18:12:34Z</dcterms:modified>
</cp:coreProperties>
</file>