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7"/>
  </p:notesMasterIdLst>
  <p:handoutMasterIdLst>
    <p:handoutMasterId r:id="rId48"/>
  </p:handoutMasterIdLst>
  <p:sldIdLst>
    <p:sldId id="578" r:id="rId2"/>
    <p:sldId id="579" r:id="rId3"/>
    <p:sldId id="401" r:id="rId4"/>
    <p:sldId id="622" r:id="rId5"/>
    <p:sldId id="623" r:id="rId6"/>
    <p:sldId id="624" r:id="rId7"/>
    <p:sldId id="629" r:id="rId8"/>
    <p:sldId id="628" r:id="rId9"/>
    <p:sldId id="631" r:id="rId10"/>
    <p:sldId id="633" r:id="rId11"/>
    <p:sldId id="632" r:id="rId12"/>
    <p:sldId id="635" r:id="rId13"/>
    <p:sldId id="634" r:id="rId14"/>
    <p:sldId id="625" r:id="rId15"/>
    <p:sldId id="637" r:id="rId16"/>
    <p:sldId id="636" r:id="rId17"/>
    <p:sldId id="666" r:id="rId18"/>
    <p:sldId id="626" r:id="rId19"/>
    <p:sldId id="627" r:id="rId20"/>
    <p:sldId id="638" r:id="rId21"/>
    <p:sldId id="639" r:id="rId22"/>
    <p:sldId id="643" r:id="rId23"/>
    <p:sldId id="640" r:id="rId24"/>
    <p:sldId id="665" r:id="rId25"/>
    <p:sldId id="641" r:id="rId26"/>
    <p:sldId id="659" r:id="rId27"/>
    <p:sldId id="667" r:id="rId28"/>
    <p:sldId id="660" r:id="rId29"/>
    <p:sldId id="661" r:id="rId30"/>
    <p:sldId id="662" r:id="rId31"/>
    <p:sldId id="663" r:id="rId32"/>
    <p:sldId id="668" r:id="rId33"/>
    <p:sldId id="669" r:id="rId34"/>
    <p:sldId id="642" r:id="rId35"/>
    <p:sldId id="644" r:id="rId36"/>
    <p:sldId id="671" r:id="rId37"/>
    <p:sldId id="672" r:id="rId38"/>
    <p:sldId id="673" r:id="rId39"/>
    <p:sldId id="645" r:id="rId40"/>
    <p:sldId id="646" r:id="rId41"/>
    <p:sldId id="647" r:id="rId42"/>
    <p:sldId id="648" r:id="rId43"/>
    <p:sldId id="675" r:id="rId44"/>
    <p:sldId id="674" r:id="rId45"/>
    <p:sldId id="670"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0000"/>
    <a:srgbClr val="92D050"/>
    <a:srgbClr val="FFFF99"/>
    <a:srgbClr val="FFFFFF"/>
    <a:srgbClr val="FFFF00"/>
    <a:srgbClr val="295AE3"/>
    <a:srgbClr val="DDFC24"/>
    <a:srgbClr val="257CFB"/>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66" autoAdjust="0"/>
    <p:restoredTop sz="94960" autoAdjust="0"/>
  </p:normalViewPr>
  <p:slideViewPr>
    <p:cSldViewPr snapToGrid="0">
      <p:cViewPr varScale="1">
        <p:scale>
          <a:sx n="132" d="100"/>
          <a:sy n="132" d="100"/>
        </p:scale>
        <p:origin x="288" y="12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35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24F5857-3FA8-4C18-8214-2ADBBC6E27A9}" type="datetimeFigureOut">
              <a:rPr lang="en-US" smtClean="0"/>
              <a:t>5/23/2019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CDB9BA0-C508-42DF-84B2-CC93E6D760FD}" type="slidenum">
              <a:rPr lang="en-US" smtClean="0"/>
              <a:t>‹#›</a:t>
            </a:fld>
            <a:endParaRPr lang="en-US"/>
          </a:p>
        </p:txBody>
      </p:sp>
    </p:spTree>
    <p:extLst>
      <p:ext uri="{BB962C8B-B14F-4D97-AF65-F5344CB8AC3E}">
        <p14:creationId xmlns:p14="http://schemas.microsoft.com/office/powerpoint/2010/main" val="789628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248D6AD-199A-4E66-B26C-336D6DEFD1C3}" type="datetimeFigureOut">
              <a:rPr lang="en-US" smtClean="0"/>
              <a:t>5/23/2019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0A477BF-A8E4-4833-AF49-6E93FC1B5881}" type="slidenum">
              <a:rPr lang="en-US" smtClean="0"/>
              <a:t>‹#›</a:t>
            </a:fld>
            <a:endParaRPr lang="en-US"/>
          </a:p>
        </p:txBody>
      </p:sp>
    </p:spTree>
    <p:extLst>
      <p:ext uri="{BB962C8B-B14F-4D97-AF65-F5344CB8AC3E}">
        <p14:creationId xmlns:p14="http://schemas.microsoft.com/office/powerpoint/2010/main" val="25398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529297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2824476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339010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1003567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1041549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3226678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237846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3885122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3503460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4117224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719434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1903274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257367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1709457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3197753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658047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2037466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2839019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319406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39603742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62370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348121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EAC3EB-3C3E-4A15-9DCD-C019828A716C}" type="slidenum">
              <a:rPr lang="en-US" smtClean="0">
                <a:solidFill>
                  <a:prstClr val="black"/>
                </a:solidFill>
              </a:rPr>
              <a:pPr/>
              <a:t>3</a:t>
            </a:fld>
            <a:endParaRPr lang="en-US">
              <a:solidFill>
                <a:prstClr val="black"/>
              </a:solidFill>
            </a:endParaRPr>
          </a:p>
        </p:txBody>
      </p:sp>
      <p:sp>
        <p:nvSpPr>
          <p:cNvPr id="5" name="Header Placeholder 4"/>
          <p:cNvSpPr>
            <a:spLocks noGrp="1"/>
          </p:cNvSpPr>
          <p:nvPr>
            <p:ph type="hdr" sz="quarter" idx="11"/>
          </p:nvPr>
        </p:nvSpPr>
        <p:spPr/>
        <p:txBody>
          <a:bodyPr/>
          <a:lstStyle/>
          <a:p>
            <a:r>
              <a:rPr lang="en-US">
                <a:solidFill>
                  <a:prstClr val="black"/>
                </a:solidFill>
              </a:rPr>
              <a:t>PSU Center for Dirt and Gravel Road Studies: www.dirtandgravelroads.org </a:t>
            </a:r>
          </a:p>
        </p:txBody>
      </p:sp>
    </p:spTree>
    <p:extLst>
      <p:ext uri="{BB962C8B-B14F-4D97-AF65-F5344CB8AC3E}">
        <p14:creationId xmlns:p14="http://schemas.microsoft.com/office/powerpoint/2010/main" val="1631627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210278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766782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1575839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16884617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PSU Center for Dirt and Gravel Road Studies: www.dirtandgravelroads.org </a:t>
            </a:r>
          </a:p>
        </p:txBody>
      </p:sp>
    </p:spTree>
    <p:extLst>
      <p:ext uri="{BB962C8B-B14F-4D97-AF65-F5344CB8AC3E}">
        <p14:creationId xmlns:p14="http://schemas.microsoft.com/office/powerpoint/2010/main" val="38796258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8749557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2239570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37172840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15793784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193918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6200470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8352872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11581471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3370227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38544573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42368018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1486761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15141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28325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2937587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468969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EAC3EB-3C3E-4A15-9DCD-C019828A716C}"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PSU Center </a:t>
            </a:r>
            <a:r>
              <a:rPr kumimoji="0" lang="en-US" sz="1300" b="0" i="0" u="none" strike="noStrike" kern="1200" cap="none" spc="0" normalizeH="0" baseline="0" noProof="0">
                <a:ln>
                  <a:noFill/>
                </a:ln>
                <a:solidFill>
                  <a:prstClr val="black"/>
                </a:solidFill>
                <a:effectLst/>
                <a:uLnTx/>
                <a:uFillTx/>
                <a:latin typeface="Calibri"/>
                <a:ea typeface="+mn-ea"/>
                <a:cs typeface="+mn-cs"/>
              </a:rPr>
              <a:t>for Dirt and Gravel </a:t>
            </a:r>
            <a:r>
              <a:rPr kumimoji="0" lang="en-US" sz="1300" b="0" i="0" u="none" strike="noStrike" kern="1200" cap="none" spc="0" normalizeH="0" baseline="0" noProof="0" dirty="0" err="1">
                <a:ln>
                  <a:noFill/>
                </a:ln>
                <a:solidFill>
                  <a:prstClr val="black"/>
                </a:solidFill>
                <a:effectLst/>
                <a:uLnTx/>
                <a:uFillTx/>
                <a:latin typeface="Calibri"/>
                <a:ea typeface="+mn-ea"/>
                <a:cs typeface="+mn-cs"/>
              </a:rPr>
              <a:t>Road</a:t>
            </a:r>
            <a:r>
              <a:rPr kumimoji="0" lang="en-US" sz="1300" b="0" i="0" u="none" strike="noStrike" kern="1200" cap="none" spc="0" normalizeH="0" baseline="0" noProof="0" dirty="0">
                <a:ln>
                  <a:noFill/>
                </a:ln>
                <a:solidFill>
                  <a:prstClr val="black"/>
                </a:solidFill>
                <a:effectLst/>
                <a:uLnTx/>
                <a:uFillTx/>
                <a:latin typeface="Calibri"/>
                <a:ea typeface="+mn-ea"/>
                <a:cs typeface="+mn-cs"/>
              </a:rPr>
              <a:t> Studies: www.dirtandgravelroads.org </a:t>
            </a:r>
          </a:p>
        </p:txBody>
      </p:sp>
    </p:spTree>
    <p:extLst>
      <p:ext uri="{BB962C8B-B14F-4D97-AF65-F5344CB8AC3E}">
        <p14:creationId xmlns:p14="http://schemas.microsoft.com/office/powerpoint/2010/main" val="2404242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4056C9-724F-4CE3-AF9C-111AEE16F6A3}" type="datetime1">
              <a:rPr lang="en-US" smtClean="0">
                <a:solidFill>
                  <a:prstClr val="black">
                    <a:tint val="75000"/>
                  </a:prstClr>
                </a:solidFill>
              </a:rPr>
              <a:t>5/23/2019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42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10EF9B-89A4-403C-9A06-811CCA4FE0D7}" type="datetime1">
              <a:rPr lang="en-US" smtClean="0">
                <a:solidFill>
                  <a:prstClr val="black">
                    <a:tint val="75000"/>
                  </a:prstClr>
                </a:solidFill>
              </a:rPr>
              <a:t>5/23/2019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12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ED01E5-436A-4993-A279-893E51652C6C}" type="datetime1">
              <a:rPr lang="en-US" smtClean="0">
                <a:solidFill>
                  <a:prstClr val="black">
                    <a:tint val="75000"/>
                  </a:prstClr>
                </a:solidFill>
              </a:rPr>
              <a:t>5/23/2019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2535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FAE20-EF24-493D-B363-1A55B4136C71}" type="datetime1">
              <a:rPr lang="en-US" smtClean="0">
                <a:solidFill>
                  <a:prstClr val="black">
                    <a:tint val="75000"/>
                  </a:prstClr>
                </a:solidFill>
              </a:rPr>
              <a:t>5/23/2019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625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1C68A5-A349-426D-BD96-8F218753A44F}" type="datetime1">
              <a:rPr lang="en-US" smtClean="0">
                <a:solidFill>
                  <a:prstClr val="black">
                    <a:tint val="75000"/>
                  </a:prstClr>
                </a:solidFill>
              </a:rPr>
              <a:t>5/23/2019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37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4FCD2A-6E2E-41D5-9507-18C1E9AC6D7A}" type="datetime1">
              <a:rPr lang="en-US" smtClean="0">
                <a:solidFill>
                  <a:prstClr val="black">
                    <a:tint val="75000"/>
                  </a:prstClr>
                </a:solidFill>
              </a:rPr>
              <a:t>5/23/2019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5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EC95DB-7D31-4642-A0E7-AE5DC9A72850}" type="datetime1">
              <a:rPr lang="en-US" smtClean="0">
                <a:solidFill>
                  <a:prstClr val="black">
                    <a:tint val="75000"/>
                  </a:prstClr>
                </a:solidFill>
              </a:rPr>
              <a:t>5/23/2019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077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65F9E-492E-43BB-B248-D2FDEA021399}" type="datetime1">
              <a:rPr lang="en-US" smtClean="0">
                <a:solidFill>
                  <a:prstClr val="black">
                    <a:tint val="75000"/>
                  </a:prstClr>
                </a:solidFill>
              </a:rPr>
              <a:t>5/23/2019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78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A5B10-4F82-40E1-BC77-1D7E7D8E4993}" type="datetime1">
              <a:rPr lang="en-US" smtClean="0">
                <a:solidFill>
                  <a:prstClr val="black">
                    <a:tint val="75000"/>
                  </a:prstClr>
                </a:solidFill>
              </a:rPr>
              <a:t>5/23/2019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7249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C0057A-A753-49F9-B3B4-EA32F519EE5D}" type="datetime1">
              <a:rPr lang="en-US" smtClean="0">
                <a:solidFill>
                  <a:prstClr val="black">
                    <a:tint val="75000"/>
                  </a:prstClr>
                </a:solidFill>
              </a:rPr>
              <a:t>5/23/2019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830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A5D666-E81B-4460-9809-E4011841E5BC}" type="datetime1">
              <a:rPr lang="en-US" smtClean="0">
                <a:solidFill>
                  <a:prstClr val="black">
                    <a:tint val="75000"/>
                  </a:prstClr>
                </a:solidFill>
              </a:rPr>
              <a:t>5/23/2019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77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95446-2C64-4C4F-B6B5-1C5C78EABC20}" type="datetime1">
              <a:rPr lang="en-US" smtClean="0">
                <a:solidFill>
                  <a:prstClr val="black">
                    <a:tint val="75000"/>
                  </a:prstClr>
                </a:solidFill>
              </a:rPr>
              <a:t>5/23/2019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22063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dirtandgravel.psu.edu/pa-program-resources/program-specific-resources/reference-materia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8.png"/><Relationship Id="rId4" Type="http://schemas.openxmlformats.org/officeDocument/2006/relationships/image" Target="../media/image44.png"/><Relationship Id="rId9"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0"/>
            <a:ext cx="9144000" cy="6096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p:cNvSpPr txBox="1"/>
          <p:nvPr/>
        </p:nvSpPr>
        <p:spPr>
          <a:xfrm>
            <a:off x="64900" y="54929"/>
            <a:ext cx="4631191" cy="32932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a typeface="+mn-ea"/>
                <a:cs typeface="+mn-cs"/>
              </a:rPr>
              <a:t>DGLVR Webinar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Manual,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Reporting, and Spending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ln w="19050">
                  <a:solidFill>
                    <a:prstClr val="black"/>
                  </a:solidFill>
                </a:ln>
                <a:solidFill>
                  <a:srgbClr val="FFFF00"/>
                </a:solidFill>
                <a:effectLst>
                  <a:outerShdw blurRad="63500" sx="102000" sy="102000" algn="ctr" rotWithShape="0">
                    <a:prstClr val="black">
                      <a:alpha val="40000"/>
                    </a:prstClr>
                  </a:outerShdw>
                </a:effectLst>
                <a:latin typeface="Arial Black" panose="020B0A04020102020204" pitchFamily="34" charset="0"/>
              </a:rPr>
              <a:t>Updates</a:t>
            </a:r>
            <a:endParaRPr kumimoji="0" lang="en-US" sz="3600" b="1" i="0" u="none" strike="noStrike" kern="1200" cap="none" spc="0" normalizeH="0" baseline="0" noProof="0" dirty="0">
              <a:ln w="19050">
                <a:solidFill>
                  <a:prstClr val="black"/>
                </a:solidFill>
              </a:ln>
              <a:solidFill>
                <a:srgbClr val="FFFF00"/>
              </a:solidFill>
              <a:effectLst>
                <a:outerShdw blurRad="63500" sx="102000" sy="102000" algn="ctr" rotWithShape="0">
                  <a:prstClr val="black">
                    <a:alpha val="40000"/>
                  </a:prstClr>
                </a:outerShdw>
              </a:effectLst>
              <a:uLnTx/>
              <a:uFillTx/>
              <a:latin typeface="Arial Black" panose="020B0A04020102020204" pitchFamily="34" charset="0"/>
            </a:endParaRPr>
          </a:p>
        </p:txBody>
      </p:sp>
      <p:sp>
        <p:nvSpPr>
          <p:cNvPr id="19" name="Rectangle 18"/>
          <p:cNvSpPr/>
          <p:nvPr/>
        </p:nvSpPr>
        <p:spPr>
          <a:xfrm>
            <a:off x="120392" y="6396926"/>
            <a:ext cx="4575699" cy="369332"/>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technical assistance, call: 814-865-5355</a:t>
            </a:r>
          </a:p>
        </p:txBody>
      </p:sp>
      <p:sp>
        <p:nvSpPr>
          <p:cNvPr id="20" name="Subtitle 2"/>
          <p:cNvSpPr txBox="1">
            <a:spLocks/>
          </p:cNvSpPr>
          <p:nvPr/>
        </p:nvSpPr>
        <p:spPr>
          <a:xfrm>
            <a:off x="218231" y="4199253"/>
            <a:ext cx="8794933" cy="3810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white"/>
                </a:solidFill>
                <a:effectLst/>
                <a:uLnTx/>
                <a:uFillTx/>
                <a:latin typeface="Calibri"/>
                <a:ea typeface="+mn-ea"/>
                <a:cs typeface="+mn-cs"/>
              </a:rPr>
              <a:t>If you are reading this, then you are successfully seeing the webinar video. Webinar audio should be automatic through your computer, and options can be accessed in the “audio options” button on the bottom left.  If you are having audio issues, or are in a location where listening via phone is preferable, audio is also available on the CDGRS conference line at: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white"/>
                </a:solidFill>
                <a:effectLst/>
                <a:uLnTx/>
                <a:uFillTx/>
                <a:latin typeface="Calibri"/>
                <a:ea typeface="+mn-ea"/>
                <a:cs typeface="+mn-cs"/>
              </a:rPr>
              <a:t>866-823-7699.  </a:t>
            </a: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15698" y="0"/>
            <a:ext cx="4564876" cy="3423657"/>
          </a:xfrm>
          <a:prstGeom prst="rect">
            <a:avLst/>
          </a:prstGeom>
        </p:spPr>
      </p:pic>
      <p:sp>
        <p:nvSpPr>
          <p:cNvPr id="2" name="Slide Number Placeholder 1"/>
          <p:cNvSpPr>
            <a:spLocks noGrp="1"/>
          </p:cNvSpPr>
          <p:nvPr>
            <p:ph type="sldNum" sz="quarter" idx="12"/>
          </p:nvPr>
        </p:nvSpPr>
        <p:spPr>
          <a:xfrm>
            <a:off x="6549571" y="640713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Rectangle 7"/>
          <p:cNvSpPr/>
          <p:nvPr/>
        </p:nvSpPr>
        <p:spPr>
          <a:xfrm>
            <a:off x="4649286" y="-22922"/>
            <a:ext cx="4572000" cy="1200329"/>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5/23/19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a:ea typeface="+mn-ea"/>
                <a:cs typeface="+mn-cs"/>
              </a:rPr>
              <a:t>Starts at 9am</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76974" y="5986984"/>
            <a:ext cx="2867025" cy="871016"/>
          </a:xfrm>
          <a:prstGeom prst="rect">
            <a:avLst/>
          </a:prstGeom>
          <a:effectLst>
            <a:softEdge rad="12700"/>
          </a:effectLst>
        </p:spPr>
      </p:pic>
    </p:spTree>
    <p:extLst>
      <p:ext uri="{BB962C8B-B14F-4D97-AF65-F5344CB8AC3E}">
        <p14:creationId xmlns:p14="http://schemas.microsoft.com/office/powerpoint/2010/main" val="2667449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387073"/>
            <a:ext cx="8915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Significant Admin Manual Changes</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lvl="1">
              <a:spcBef>
                <a:spcPts val="0"/>
              </a:spcBef>
              <a:buFont typeface="Arial" panose="020B0604020202020204" pitchFamily="34" charset="0"/>
              <a:buChar char="•"/>
              <a:defRPr/>
            </a:pPr>
            <a:r>
              <a:rPr lang="en-US" b="1" u="sng" dirty="0">
                <a:solidFill>
                  <a:prstClr val="black"/>
                </a:solidFill>
                <a:ea typeface="Times New Roman"/>
              </a:rPr>
              <a:t>3.7.4.5, Prevailing Wage</a:t>
            </a:r>
            <a:r>
              <a:rPr lang="en-US" dirty="0">
                <a:solidFill>
                  <a:prstClr val="black"/>
                </a:solidFill>
                <a:ea typeface="Times New Roman"/>
              </a:rPr>
              <a:t>: Updated and clarified CD role in documenting PW.  Included new notification letter and verification form as part of project contracts</a:t>
            </a: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Administrative Manual</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476273"/>
            <a:ext cx="9144000" cy="2932412"/>
          </a:xfrm>
          <a:prstGeom prst="rect">
            <a:avLst/>
          </a:prstGeom>
        </p:spPr>
      </p:pic>
      <p:sp>
        <p:nvSpPr>
          <p:cNvPr id="8" name="Rectangle 7"/>
          <p:cNvSpPr/>
          <p:nvPr/>
        </p:nvSpPr>
        <p:spPr>
          <a:xfrm>
            <a:off x="58056" y="2406605"/>
            <a:ext cx="9013371" cy="28620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802" y="6198763"/>
            <a:ext cx="4575699"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Audio also available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assistance, call: 814-865-5355</a:t>
            </a:r>
          </a:p>
        </p:txBody>
      </p:sp>
    </p:spTree>
    <p:extLst>
      <p:ext uri="{BB962C8B-B14F-4D97-AF65-F5344CB8AC3E}">
        <p14:creationId xmlns:p14="http://schemas.microsoft.com/office/powerpoint/2010/main" val="321218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387073"/>
            <a:ext cx="8915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Significant Admin Manual Changes</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lvl="1">
              <a:spcBef>
                <a:spcPts val="0"/>
              </a:spcBef>
              <a:buFont typeface="Arial" panose="020B0604020202020204" pitchFamily="34" charset="0"/>
              <a:buChar char="•"/>
              <a:defRPr/>
            </a:pPr>
            <a:r>
              <a:rPr lang="en-US" b="1" u="sng" dirty="0">
                <a:solidFill>
                  <a:prstClr val="black"/>
                </a:solidFill>
                <a:ea typeface="Times New Roman"/>
              </a:rPr>
              <a:t>3.7.4.5, Prevailing </a:t>
            </a:r>
            <a:br>
              <a:rPr lang="en-US" b="1" u="sng" dirty="0">
                <a:solidFill>
                  <a:prstClr val="black"/>
                </a:solidFill>
                <a:ea typeface="Times New Roman"/>
              </a:rPr>
            </a:br>
            <a:r>
              <a:rPr lang="en-US" b="1" u="sng" dirty="0">
                <a:solidFill>
                  <a:prstClr val="black"/>
                </a:solidFill>
                <a:ea typeface="Times New Roman"/>
              </a:rPr>
              <a:t>Wage</a:t>
            </a:r>
            <a:r>
              <a:rPr lang="en-US" dirty="0">
                <a:solidFill>
                  <a:prstClr val="black"/>
                </a:solidFill>
                <a:ea typeface="Times New Roman"/>
              </a:rPr>
              <a:t>: </a:t>
            </a:r>
          </a:p>
          <a:p>
            <a:pPr marL="571500" lvl="1">
              <a:spcBef>
                <a:spcPts val="0"/>
              </a:spcBef>
              <a:buFont typeface="Arial" panose="020B0604020202020204" pitchFamily="34" charset="0"/>
              <a:buChar char="•"/>
              <a:defRPr/>
            </a:pPr>
            <a:endParaRPr lang="en-US" dirty="0">
              <a:solidFill>
                <a:prstClr val="black"/>
              </a:solidFill>
              <a:ea typeface="Times New Roman"/>
            </a:endParaRPr>
          </a:p>
          <a:p>
            <a:pPr marL="571500" lvl="1">
              <a:spcBef>
                <a:spcPts val="0"/>
              </a:spcBef>
              <a:buFont typeface="Arial" panose="020B0604020202020204" pitchFamily="34" charset="0"/>
              <a:buChar char="•"/>
              <a:defRPr/>
            </a:pPr>
            <a:r>
              <a:rPr lang="en-US" sz="3200" dirty="0">
                <a:solidFill>
                  <a:prstClr val="black"/>
                </a:solidFill>
                <a:ea typeface="Times New Roman"/>
              </a:rPr>
              <a:t>Notification form </a:t>
            </a:r>
            <a:br>
              <a:rPr lang="en-US" sz="3200" dirty="0">
                <a:solidFill>
                  <a:prstClr val="black"/>
                </a:solidFill>
                <a:ea typeface="Times New Roman"/>
              </a:rPr>
            </a:br>
            <a:r>
              <a:rPr lang="en-US" sz="3200" u="sng" dirty="0">
                <a:solidFill>
                  <a:prstClr val="black"/>
                </a:solidFill>
                <a:ea typeface="Times New Roman"/>
              </a:rPr>
              <a:t>for all contracts</a:t>
            </a:r>
          </a:p>
          <a:p>
            <a:pPr marL="571500" lvl="1">
              <a:spcBef>
                <a:spcPts val="0"/>
              </a:spcBef>
              <a:buFont typeface="Arial" panose="020B0604020202020204" pitchFamily="34" charset="0"/>
              <a:buChar char="•"/>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571500" lvl="1">
              <a:spcBef>
                <a:spcPts val="0"/>
              </a:spcBef>
              <a:buFont typeface="Arial" panose="020B0604020202020204" pitchFamily="34" charset="0"/>
              <a:buChar char="•"/>
              <a:defRPr/>
            </a:pPr>
            <a:r>
              <a:rPr lang="en-US" sz="3200" dirty="0">
                <a:solidFill>
                  <a:prstClr val="black"/>
                </a:solidFill>
                <a:latin typeface="Calibri"/>
                <a:ea typeface="Times New Roman"/>
              </a:rPr>
              <a:t>New attachment </a:t>
            </a:r>
            <a:br>
              <a:rPr lang="en-US" sz="3200" dirty="0">
                <a:solidFill>
                  <a:prstClr val="black"/>
                </a:solidFill>
                <a:latin typeface="Calibri"/>
                <a:ea typeface="Times New Roman"/>
              </a:rPr>
            </a:br>
            <a:r>
              <a:rPr lang="en-US" sz="3200" dirty="0">
                <a:solidFill>
                  <a:prstClr val="black"/>
                </a:solidFill>
                <a:latin typeface="Calibri"/>
                <a:ea typeface="Times New Roman"/>
              </a:rPr>
              <a:t>to contract</a:t>
            </a: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Administrative Manual</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7257" y="0"/>
            <a:ext cx="5326743" cy="7027998"/>
          </a:xfrm>
          <a:prstGeom prst="rect">
            <a:avLst/>
          </a:prstGeom>
          <a:ln>
            <a:solidFill>
              <a:schemeClr val="tx1"/>
            </a:solidFill>
          </a:ln>
        </p:spPr>
      </p:pic>
    </p:spTree>
    <p:extLst>
      <p:ext uri="{BB962C8B-B14F-4D97-AF65-F5344CB8AC3E}">
        <p14:creationId xmlns:p14="http://schemas.microsoft.com/office/powerpoint/2010/main" val="4062043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387073"/>
            <a:ext cx="8915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Significant Admin Manual Changes</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lvl="1">
              <a:spcBef>
                <a:spcPts val="0"/>
              </a:spcBef>
              <a:buFont typeface="Arial" panose="020B0604020202020204" pitchFamily="34" charset="0"/>
              <a:buChar char="•"/>
              <a:defRPr/>
            </a:pPr>
            <a:r>
              <a:rPr lang="en-US" b="1" u="sng" dirty="0">
                <a:solidFill>
                  <a:prstClr val="black"/>
                </a:solidFill>
                <a:ea typeface="Times New Roman"/>
              </a:rPr>
              <a:t>3.7.4.5, Prevailing </a:t>
            </a:r>
            <a:br>
              <a:rPr lang="en-US" b="1" u="sng" dirty="0">
                <a:solidFill>
                  <a:prstClr val="black"/>
                </a:solidFill>
                <a:ea typeface="Times New Roman"/>
              </a:rPr>
            </a:br>
            <a:r>
              <a:rPr lang="en-US" b="1" u="sng" dirty="0">
                <a:solidFill>
                  <a:prstClr val="black"/>
                </a:solidFill>
                <a:ea typeface="Times New Roman"/>
              </a:rPr>
              <a:t>Wage</a:t>
            </a:r>
            <a:r>
              <a:rPr lang="en-US" dirty="0">
                <a:solidFill>
                  <a:prstClr val="black"/>
                </a:solidFill>
                <a:ea typeface="Times New Roman"/>
              </a:rPr>
              <a:t>: </a:t>
            </a:r>
          </a:p>
          <a:p>
            <a:pPr marL="571500" lvl="1">
              <a:spcBef>
                <a:spcPts val="0"/>
              </a:spcBef>
              <a:buFont typeface="Arial" panose="020B0604020202020204" pitchFamily="34" charset="0"/>
              <a:buChar char="•"/>
              <a:defRPr/>
            </a:pPr>
            <a:endParaRPr lang="en-US" sz="3200" dirty="0">
              <a:solidFill>
                <a:prstClr val="black"/>
              </a:solidFill>
              <a:ea typeface="Times New Roman"/>
            </a:endParaRPr>
          </a:p>
          <a:p>
            <a:pPr marL="571500" lvl="1">
              <a:spcBef>
                <a:spcPts val="0"/>
              </a:spcBef>
              <a:buFont typeface="Arial" panose="020B0604020202020204" pitchFamily="34" charset="0"/>
              <a:buChar char="•"/>
              <a:defRPr/>
            </a:pPr>
            <a:r>
              <a:rPr lang="en-US" sz="3200" dirty="0">
                <a:solidFill>
                  <a:prstClr val="black"/>
                </a:solidFill>
                <a:ea typeface="Times New Roman"/>
              </a:rPr>
              <a:t>Certification form</a:t>
            </a:r>
            <a:br>
              <a:rPr lang="en-US" sz="3200" dirty="0">
                <a:solidFill>
                  <a:prstClr val="black"/>
                </a:solidFill>
                <a:ea typeface="Times New Roman"/>
              </a:rPr>
            </a:br>
            <a:r>
              <a:rPr lang="en-US" sz="3200" dirty="0">
                <a:solidFill>
                  <a:prstClr val="black"/>
                </a:solidFill>
                <a:ea typeface="Times New Roman"/>
              </a:rPr>
              <a:t>for contracts </a:t>
            </a:r>
            <a:br>
              <a:rPr lang="en-US" sz="3200" dirty="0">
                <a:solidFill>
                  <a:prstClr val="black"/>
                </a:solidFill>
                <a:ea typeface="Times New Roman"/>
              </a:rPr>
            </a:br>
            <a:r>
              <a:rPr lang="en-US" sz="3200" dirty="0">
                <a:solidFill>
                  <a:prstClr val="black"/>
                </a:solidFill>
                <a:ea typeface="Times New Roman"/>
              </a:rPr>
              <a:t>where PW applies</a:t>
            </a:r>
          </a:p>
          <a:p>
            <a:pPr marL="571500" lvl="1">
              <a:spcBef>
                <a:spcPts val="0"/>
              </a:spcBef>
              <a:buFont typeface="Arial" panose="020B0604020202020204" pitchFamily="34" charset="0"/>
              <a:buChar char="•"/>
              <a:defRPr/>
            </a:pPr>
            <a:endParaRPr lang="en-US" sz="3200" dirty="0">
              <a:solidFill>
                <a:prstClr val="black"/>
              </a:solidFill>
              <a:ea typeface="Times New Roman"/>
            </a:endParaRPr>
          </a:p>
          <a:p>
            <a:pPr marL="571500" lvl="1">
              <a:spcBef>
                <a:spcPts val="0"/>
              </a:spcBef>
              <a:buFont typeface="Arial" panose="020B0604020202020204" pitchFamily="34" charset="0"/>
              <a:buChar char="•"/>
              <a:defRPr/>
            </a:pPr>
            <a:r>
              <a:rPr lang="en-US" sz="3200" dirty="0">
                <a:solidFill>
                  <a:prstClr val="black"/>
                </a:solidFill>
                <a:ea typeface="Times New Roman"/>
              </a:rPr>
              <a:t>New attachment </a:t>
            </a:r>
            <a:br>
              <a:rPr lang="en-US" sz="3200" dirty="0">
                <a:solidFill>
                  <a:prstClr val="black"/>
                </a:solidFill>
                <a:ea typeface="Times New Roman"/>
              </a:rPr>
            </a:br>
            <a:r>
              <a:rPr lang="en-US" sz="3200" dirty="0">
                <a:solidFill>
                  <a:prstClr val="black"/>
                </a:solidFill>
                <a:ea typeface="Times New Roman"/>
              </a:rPr>
              <a:t>to contract</a:t>
            </a:r>
          </a:p>
          <a:p>
            <a:pPr marL="571500" lvl="1">
              <a:spcBef>
                <a:spcPts val="0"/>
              </a:spcBef>
              <a:buFont typeface="Arial" panose="020B0604020202020204" pitchFamily="34" charset="0"/>
              <a:buChar char="•"/>
              <a:defRPr/>
            </a:pPr>
            <a:endParaRPr lang="en-US" sz="4400" dirty="0">
              <a:solidFill>
                <a:prstClr val="black"/>
              </a:solidFill>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Administrative Manual</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60372" y="-43814"/>
            <a:ext cx="5136967" cy="6901814"/>
          </a:xfrm>
          <a:prstGeom prst="rect">
            <a:avLst/>
          </a:prstGeom>
          <a:ln>
            <a:solidFill>
              <a:schemeClr val="tx1"/>
            </a:solidFill>
          </a:ln>
        </p:spPr>
      </p:pic>
    </p:spTree>
    <p:extLst>
      <p:ext uri="{BB962C8B-B14F-4D97-AF65-F5344CB8AC3E}">
        <p14:creationId xmlns:p14="http://schemas.microsoft.com/office/powerpoint/2010/main" val="1255049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387073"/>
            <a:ext cx="8915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0" lvl="1">
              <a:spcBef>
                <a:spcPts val="0"/>
              </a:spcBef>
              <a:buFont typeface="Arial" panose="020B0604020202020204" pitchFamily="34" charset="0"/>
              <a:buChar char="•"/>
              <a:defRPr/>
            </a:pPr>
            <a:r>
              <a:rPr lang="en-US" b="1" dirty="0">
                <a:solidFill>
                  <a:prstClr val="black"/>
                </a:solidFill>
                <a:ea typeface="Times New Roman"/>
              </a:rPr>
              <a:t>Note DGLVR Prevailing Wage Q&amp;A Document</a:t>
            </a:r>
          </a:p>
          <a:p>
            <a:pPr marL="571500" lvl="1">
              <a:spcBef>
                <a:spcPts val="0"/>
              </a:spcBef>
              <a:buFont typeface="Arial" panose="020B0604020202020204" pitchFamily="34" charset="0"/>
              <a:buChar char="•"/>
              <a:defRPr/>
            </a:pPr>
            <a:r>
              <a:rPr lang="en-US" dirty="0">
                <a:hlinkClick r:id="rId3"/>
              </a:rPr>
              <a:t>https://www.dirtandgravel.psu.edu/pa-program-resources/program-specific-resources/reference-material</a:t>
            </a:r>
            <a:endParaRPr lang="en-US" dirty="0">
              <a:solidFill>
                <a:prstClr val="black"/>
              </a:solidFill>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Administrative Manual</a:t>
            </a:r>
          </a:p>
        </p:txBody>
      </p:sp>
      <p:pic>
        <p:nvPicPr>
          <p:cNvPr id="3" name="Picture 2"/>
          <p:cNvPicPr>
            <a:picLocks noChangeAspect="1"/>
          </p:cNvPicPr>
          <p:nvPr/>
        </p:nvPicPr>
        <p:blipFill>
          <a:blip r:embed="rId4"/>
          <a:stretch>
            <a:fillRect/>
          </a:stretch>
        </p:blipFill>
        <p:spPr>
          <a:xfrm rot="21352326">
            <a:off x="1024425" y="2365921"/>
            <a:ext cx="7726702" cy="6723094"/>
          </a:xfrm>
          <a:prstGeom prst="rect">
            <a:avLst/>
          </a:prstGeom>
          <a:ln>
            <a:solidFill>
              <a:schemeClr val="tx1"/>
            </a:solidFill>
          </a:ln>
        </p:spPr>
      </p:pic>
    </p:spTree>
    <p:extLst>
      <p:ext uri="{BB962C8B-B14F-4D97-AF65-F5344CB8AC3E}">
        <p14:creationId xmlns:p14="http://schemas.microsoft.com/office/powerpoint/2010/main" val="3998263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Significant Admin Manual Changes</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sng" strike="noStrike" kern="1200" cap="none" spc="0" normalizeH="0" baseline="0" noProof="0" dirty="0">
                <a:ln>
                  <a:noFill/>
                </a:ln>
                <a:solidFill>
                  <a:prstClr val="black"/>
                </a:solidFill>
                <a:effectLst/>
                <a:uLnTx/>
                <a:uFillTx/>
                <a:latin typeface="Calibri"/>
                <a:ea typeface="Times New Roman"/>
                <a:cs typeface="+mn-cs"/>
              </a:rPr>
              <a:t>3.7.4.6, In-Kind</a:t>
            </a:r>
            <a:r>
              <a:rPr kumimoji="0" lang="en-US" b="1" i="0" u="sng" strike="noStrike" kern="1200" cap="none" spc="0" normalizeH="0" noProof="0" dirty="0">
                <a:ln>
                  <a:noFill/>
                </a:ln>
                <a:solidFill>
                  <a:prstClr val="black"/>
                </a:solidFill>
                <a:effectLst/>
                <a:uLnTx/>
                <a:uFillTx/>
                <a:latin typeface="Calibri"/>
                <a:ea typeface="Times New Roman"/>
                <a:cs typeface="+mn-cs"/>
              </a:rPr>
              <a:t> Contributions</a:t>
            </a:r>
            <a:r>
              <a:rPr kumimoji="0" lang="en-US" i="0" strike="noStrike" kern="1200" cap="none" spc="0" normalizeH="0" baseline="0" noProof="0" dirty="0">
                <a:ln>
                  <a:noFill/>
                </a:ln>
                <a:solidFill>
                  <a:prstClr val="black"/>
                </a:solidFill>
                <a:effectLst/>
                <a:uLnTx/>
                <a:uFillTx/>
                <a:latin typeface="Calibri"/>
                <a:ea typeface="Times New Roman"/>
                <a:cs typeface="+mn-cs"/>
              </a:rPr>
              <a:t>:</a:t>
            </a:r>
            <a:r>
              <a:rPr kumimoji="0" lang="en-US" i="0" strike="noStrike" kern="1200" cap="none" spc="0" normalizeH="0" noProof="0" dirty="0">
                <a:ln>
                  <a:noFill/>
                </a:ln>
                <a:solidFill>
                  <a:prstClr val="black"/>
                </a:solidFill>
                <a:effectLst/>
                <a:uLnTx/>
                <a:uFillTx/>
                <a:latin typeface="Calibri"/>
                <a:ea typeface="Times New Roman"/>
                <a:cs typeface="+mn-cs"/>
              </a:rPr>
              <a:t> Added provision that in-kind spending must meet Program policies</a:t>
            </a:r>
          </a:p>
          <a:p>
            <a:pPr marL="971550" lvl="2" indent="-285750">
              <a:spcBef>
                <a:spcPts val="0"/>
              </a:spcBef>
              <a:defRPr/>
            </a:pPr>
            <a:r>
              <a:rPr lang="en-US" i="1" dirty="0">
                <a:solidFill>
                  <a:prstClr val="black"/>
                </a:solidFill>
                <a:latin typeface="Calibri"/>
                <a:ea typeface="Times New Roman"/>
              </a:rPr>
              <a:t>Stream Crossing Replacements</a:t>
            </a:r>
          </a:p>
          <a:p>
            <a:pPr marL="971550" lvl="2" indent="-285750">
              <a:spcBef>
                <a:spcPts val="0"/>
              </a:spcBef>
              <a:defRPr/>
            </a:pPr>
            <a:r>
              <a:rPr lang="en-US" i="1" dirty="0">
                <a:solidFill>
                  <a:prstClr val="black"/>
                </a:solidFill>
                <a:latin typeface="Calibri"/>
                <a:ea typeface="Times New Roman"/>
              </a:rPr>
              <a:t>Driving Surface Aggregate</a:t>
            </a:r>
          </a:p>
          <a:p>
            <a:pPr marL="971550" lvl="2" indent="-285750">
              <a:spcBef>
                <a:spcPts val="0"/>
              </a:spcBef>
              <a:defRPr/>
            </a:pPr>
            <a:r>
              <a:rPr lang="en-US" i="1" dirty="0">
                <a:solidFill>
                  <a:prstClr val="black"/>
                </a:solidFill>
                <a:latin typeface="Calibri"/>
                <a:ea typeface="Times New Roman"/>
              </a:rPr>
              <a:t>Full Depth Reclamation</a:t>
            </a:r>
            <a:endParaRPr lang="en-US" i="1" dirty="0">
              <a:solidFill>
                <a:prstClr val="black"/>
              </a:solidFill>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Administrative Manual</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393" y="3456215"/>
            <a:ext cx="8955314" cy="1871741"/>
          </a:xfrm>
          <a:prstGeom prst="rect">
            <a:avLst/>
          </a:prstGeom>
        </p:spPr>
      </p:pic>
      <p:sp>
        <p:nvSpPr>
          <p:cNvPr id="8" name="Rectangle 7"/>
          <p:cNvSpPr/>
          <p:nvPr/>
        </p:nvSpPr>
        <p:spPr>
          <a:xfrm>
            <a:off x="113393" y="3338286"/>
            <a:ext cx="8955313" cy="21916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802" y="6198763"/>
            <a:ext cx="4575699"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Audio also available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assistance, call: 814-865-5355</a:t>
            </a:r>
          </a:p>
        </p:txBody>
      </p:sp>
    </p:spTree>
    <p:extLst>
      <p:ext uri="{BB962C8B-B14F-4D97-AF65-F5344CB8AC3E}">
        <p14:creationId xmlns:p14="http://schemas.microsoft.com/office/powerpoint/2010/main" val="2953419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Significant Admin Manual Changes</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sng" strike="noStrike" kern="1200" cap="none" spc="0" normalizeH="0" baseline="0" noProof="0" dirty="0">
                <a:ln>
                  <a:noFill/>
                </a:ln>
                <a:solidFill>
                  <a:prstClr val="black"/>
                </a:solidFill>
                <a:effectLst/>
                <a:uLnTx/>
                <a:uFillTx/>
                <a:latin typeface="Calibri"/>
                <a:ea typeface="Times New Roman"/>
                <a:cs typeface="+mn-cs"/>
              </a:rPr>
              <a:t>Chapter 5: </a:t>
            </a: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1" i="0" u="sng"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strike="noStrike" kern="1200" cap="none" spc="0" normalizeH="0" baseline="0" noProof="0" dirty="0">
                <a:ln>
                  <a:noFill/>
                </a:ln>
                <a:solidFill>
                  <a:prstClr val="black"/>
                </a:solidFill>
                <a:effectLst/>
                <a:uLnTx/>
                <a:uFillTx/>
                <a:latin typeface="Calibri"/>
                <a:ea typeface="Times New Roman"/>
              </a:rPr>
              <a:t>Meant as a standalone chapter for Grant</a:t>
            </a:r>
            <a:r>
              <a:rPr kumimoji="0" lang="en-US" b="1" i="0" strike="noStrike" kern="1200" cap="none" spc="0" normalizeH="0" noProof="0" dirty="0">
                <a:ln>
                  <a:noFill/>
                </a:ln>
                <a:solidFill>
                  <a:prstClr val="black"/>
                </a:solidFill>
                <a:effectLst/>
                <a:uLnTx/>
                <a:uFillTx/>
                <a:latin typeface="Calibri"/>
                <a:ea typeface="Times New Roman"/>
              </a:rPr>
              <a:t> Applicants.  </a:t>
            </a: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solidFill>
                <a:prstClr val="black"/>
              </a:solidFill>
              <a:latin typeface="Calibri"/>
              <a:ea typeface="Times New Roman"/>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strike="noStrike" kern="1200" cap="none" spc="0" normalizeH="0" noProof="0" dirty="0">
                <a:ln>
                  <a:noFill/>
                </a:ln>
                <a:solidFill>
                  <a:prstClr val="black"/>
                </a:solidFill>
                <a:effectLst/>
                <a:uLnTx/>
                <a:uFillTx/>
                <a:latin typeface="Calibri"/>
                <a:ea typeface="Times New Roman"/>
              </a:rPr>
              <a:t>This chapter was updated to reflect changes elsewhere in manual.</a:t>
            </a:r>
            <a:endParaRPr lang="en-US" i="1" dirty="0">
              <a:solidFill>
                <a:prstClr val="black"/>
              </a:solidFill>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Administrative Manual</a:t>
            </a:r>
          </a:p>
        </p:txBody>
      </p:sp>
      <p:sp>
        <p:nvSpPr>
          <p:cNvPr id="8" name="Rectangle 7"/>
          <p:cNvSpPr/>
          <p:nvPr/>
        </p:nvSpPr>
        <p:spPr>
          <a:xfrm>
            <a:off x="-32802" y="6198763"/>
            <a:ext cx="4575699"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Audio also available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assistance, call: 814-865-5355</a:t>
            </a:r>
          </a:p>
        </p:txBody>
      </p:sp>
    </p:spTree>
    <p:extLst>
      <p:ext uri="{BB962C8B-B14F-4D97-AF65-F5344CB8AC3E}">
        <p14:creationId xmlns:p14="http://schemas.microsoft.com/office/powerpoint/2010/main" val="1348250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Significant Admin Manual Changes</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lvl="1">
              <a:spcBef>
                <a:spcPts val="0"/>
              </a:spcBef>
              <a:buFont typeface="Arial" panose="020B0604020202020204" pitchFamily="34" charset="0"/>
              <a:buChar char="•"/>
              <a:defRPr/>
            </a:pPr>
            <a:r>
              <a:rPr lang="en-US" b="1" u="sng" dirty="0">
                <a:solidFill>
                  <a:prstClr val="black"/>
                </a:solidFill>
                <a:ea typeface="Times New Roman"/>
              </a:rPr>
              <a:t>7.1, Stream Crossing Replacements</a:t>
            </a:r>
            <a:r>
              <a:rPr lang="en-US" dirty="0">
                <a:solidFill>
                  <a:prstClr val="black"/>
                </a:solidFill>
                <a:ea typeface="Times New Roman"/>
              </a:rPr>
              <a:t>: </a:t>
            </a:r>
          </a:p>
          <a:p>
            <a:pPr marL="971550" lvl="2">
              <a:spcBef>
                <a:spcPts val="0"/>
              </a:spcBef>
              <a:defRPr/>
            </a:pPr>
            <a:r>
              <a:rPr lang="en-US" sz="2800" dirty="0">
                <a:solidFill>
                  <a:prstClr val="black"/>
                </a:solidFill>
                <a:ea typeface="Times New Roman"/>
              </a:rPr>
              <a:t>No round pipes over 3’ allowed in streams</a:t>
            </a:r>
            <a:endParaRPr lang="en-US" sz="3200" dirty="0">
              <a:solidFill>
                <a:prstClr val="black"/>
              </a:solidFill>
              <a:latin typeface="Calibri"/>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Administrative Manual</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056" y="2481262"/>
            <a:ext cx="9042400" cy="1055568"/>
          </a:xfrm>
          <a:prstGeom prst="rect">
            <a:avLst/>
          </a:prstGeom>
        </p:spPr>
      </p:pic>
      <p:sp>
        <p:nvSpPr>
          <p:cNvPr id="8" name="Rectangle 7"/>
          <p:cNvSpPr/>
          <p:nvPr/>
        </p:nvSpPr>
        <p:spPr>
          <a:xfrm>
            <a:off x="58056" y="2343149"/>
            <a:ext cx="8984344" cy="1193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802" y="6198763"/>
            <a:ext cx="4575699"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Audio also available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assistance, call: 814-865-5355</a:t>
            </a:r>
          </a:p>
        </p:txBody>
      </p:sp>
    </p:spTree>
    <p:extLst>
      <p:ext uri="{BB962C8B-B14F-4D97-AF65-F5344CB8AC3E}">
        <p14:creationId xmlns:p14="http://schemas.microsoft.com/office/powerpoint/2010/main" val="4123128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Significant Admin Manual Changes</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lvl="1">
              <a:spcBef>
                <a:spcPts val="0"/>
              </a:spcBef>
              <a:buFont typeface="Arial" panose="020B0604020202020204" pitchFamily="34" charset="0"/>
              <a:buChar char="•"/>
              <a:defRPr/>
            </a:pPr>
            <a:r>
              <a:rPr lang="en-US" b="1" u="sng" dirty="0">
                <a:solidFill>
                  <a:prstClr val="black"/>
                </a:solidFill>
                <a:ea typeface="Times New Roman"/>
              </a:rPr>
              <a:t>7.1, Stream Crossing Replacements</a:t>
            </a:r>
            <a:r>
              <a:rPr lang="en-US" dirty="0">
                <a:solidFill>
                  <a:prstClr val="black"/>
                </a:solidFill>
                <a:ea typeface="Times New Roman"/>
              </a:rPr>
              <a:t>: </a:t>
            </a:r>
          </a:p>
          <a:p>
            <a:pPr marL="971550" lvl="2">
              <a:spcBef>
                <a:spcPts val="0"/>
              </a:spcBef>
              <a:defRPr/>
            </a:pPr>
            <a:r>
              <a:rPr lang="en-US" sz="2800" dirty="0">
                <a:solidFill>
                  <a:prstClr val="black"/>
                </a:solidFill>
                <a:latin typeface="Calibri"/>
                <a:ea typeface="Times New Roman"/>
              </a:rPr>
              <a:t>Policy application to small streams</a:t>
            </a:r>
            <a:endParaRPr lang="en-US" i="1" dirty="0">
              <a:solidFill>
                <a:prstClr val="black"/>
              </a:solidFill>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Administrative Manual</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1" y="2492227"/>
            <a:ext cx="9042399" cy="1827979"/>
          </a:xfrm>
          <a:prstGeom prst="rect">
            <a:avLst/>
          </a:prstGeom>
        </p:spPr>
      </p:pic>
      <p:sp>
        <p:nvSpPr>
          <p:cNvPr id="8" name="Rectangle 7"/>
          <p:cNvSpPr/>
          <p:nvPr/>
        </p:nvSpPr>
        <p:spPr>
          <a:xfrm>
            <a:off x="58056" y="2343149"/>
            <a:ext cx="8984344" cy="19770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802" y="6198763"/>
            <a:ext cx="4575699"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Audio also available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assistance, call: 814-865-5355</a:t>
            </a:r>
          </a:p>
        </p:txBody>
      </p:sp>
    </p:spTree>
    <p:extLst>
      <p:ext uri="{BB962C8B-B14F-4D97-AF65-F5344CB8AC3E}">
        <p14:creationId xmlns:p14="http://schemas.microsoft.com/office/powerpoint/2010/main" val="2733911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Significant Admin Manual Changes</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sng" strike="noStrike" kern="1200" cap="none" spc="0" normalizeH="0" baseline="0" noProof="0" dirty="0">
                <a:ln>
                  <a:noFill/>
                </a:ln>
                <a:solidFill>
                  <a:prstClr val="black"/>
                </a:solidFill>
                <a:effectLst/>
                <a:uLnTx/>
                <a:uFillTx/>
                <a:latin typeface="Calibri"/>
                <a:ea typeface="Times New Roman"/>
                <a:cs typeface="+mn-cs"/>
              </a:rPr>
              <a:t>8.1, Permits</a:t>
            </a:r>
            <a:r>
              <a:rPr kumimoji="0" lang="en-US" i="0" strike="noStrike" kern="1200" cap="none" spc="0" normalizeH="0" baseline="0" noProof="0" dirty="0">
                <a:ln>
                  <a:noFill/>
                </a:ln>
                <a:solidFill>
                  <a:prstClr val="black"/>
                </a:solidFill>
                <a:effectLst/>
                <a:uLnTx/>
                <a:uFillTx/>
                <a:latin typeface="Calibri"/>
                <a:ea typeface="Times New Roman"/>
                <a:cs typeface="+mn-cs"/>
              </a:rPr>
              <a:t>:</a:t>
            </a:r>
            <a:r>
              <a:rPr kumimoji="0" lang="en-US" i="0" strike="noStrike" kern="1200" cap="none" spc="0" normalizeH="0" noProof="0" dirty="0">
                <a:ln>
                  <a:noFill/>
                </a:ln>
                <a:solidFill>
                  <a:prstClr val="black"/>
                </a:solidFill>
                <a:effectLst/>
                <a:uLnTx/>
                <a:uFillTx/>
                <a:latin typeface="Calibri"/>
                <a:ea typeface="Times New Roman"/>
                <a:cs typeface="+mn-cs"/>
              </a:rPr>
              <a:t> </a:t>
            </a:r>
          </a:p>
          <a:p>
            <a:pPr marL="971550" lvl="2" indent="-285750">
              <a:spcBef>
                <a:spcPts val="0"/>
              </a:spcBef>
              <a:defRPr/>
            </a:pPr>
            <a:r>
              <a:rPr lang="en-US" sz="2800" b="1" u="sng" dirty="0">
                <a:solidFill>
                  <a:prstClr val="black"/>
                </a:solidFill>
                <a:latin typeface="Calibri"/>
                <a:ea typeface="Times New Roman"/>
              </a:rPr>
              <a:t>Old Wording</a:t>
            </a:r>
            <a:r>
              <a:rPr lang="en-US" sz="2800" dirty="0">
                <a:solidFill>
                  <a:prstClr val="black"/>
                </a:solidFill>
                <a:latin typeface="Calibri"/>
                <a:ea typeface="Times New Roman"/>
              </a:rPr>
              <a:t>: could not advance funds on project until permit was in hand</a:t>
            </a:r>
          </a:p>
          <a:p>
            <a:pPr marL="971550" lvl="2" indent="-285750">
              <a:spcBef>
                <a:spcPts val="0"/>
              </a:spcBef>
              <a:defRPr/>
            </a:pPr>
            <a:r>
              <a:rPr lang="en-US" sz="2800" b="1" u="sng" dirty="0">
                <a:solidFill>
                  <a:prstClr val="black"/>
                </a:solidFill>
                <a:latin typeface="Calibri"/>
                <a:ea typeface="Times New Roman"/>
              </a:rPr>
              <a:t>New Wording</a:t>
            </a:r>
            <a:r>
              <a:rPr lang="en-US" sz="2800" dirty="0">
                <a:solidFill>
                  <a:prstClr val="black"/>
                </a:solidFill>
                <a:latin typeface="Calibri"/>
                <a:ea typeface="Times New Roman"/>
              </a:rPr>
              <a:t>: </a:t>
            </a:r>
            <a:r>
              <a:rPr lang="en-US" sz="2800" i="1" dirty="0">
                <a:solidFill>
                  <a:prstClr val="black"/>
                </a:solidFill>
                <a:latin typeface="Calibri"/>
                <a:ea typeface="Times New Roman"/>
              </a:rPr>
              <a:t>“</a:t>
            </a:r>
            <a:r>
              <a:rPr lang="en-US" sz="2800" i="1" dirty="0"/>
              <a:t>Any required project permits must be obtained by the grant recipient </a:t>
            </a:r>
            <a:r>
              <a:rPr lang="en-US" sz="2800" i="1" u="sng" dirty="0"/>
              <a:t>before work can begin on the portion of the project related to the permit</a:t>
            </a:r>
            <a:r>
              <a:rPr lang="en-US" sz="2800" i="1" dirty="0"/>
              <a:t>.”</a:t>
            </a:r>
          </a:p>
          <a:p>
            <a:pPr marL="971550" lvl="2" indent="-285750">
              <a:spcBef>
                <a:spcPts val="0"/>
              </a:spcBef>
              <a:defRPr/>
            </a:pPr>
            <a:endParaRPr lang="en-US" sz="2800" dirty="0">
              <a:solidFill>
                <a:prstClr val="black"/>
              </a:solidFill>
              <a:latin typeface="Calibri"/>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Administrative Manual</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134548">
            <a:off x="1216125" y="4123610"/>
            <a:ext cx="7989676" cy="3972949"/>
          </a:xfrm>
          <a:prstGeom prst="rect">
            <a:avLst/>
          </a:prstGeom>
          <a:ln w="19050">
            <a:solidFill>
              <a:schemeClr val="tx1"/>
            </a:solidFill>
          </a:ln>
        </p:spPr>
      </p:pic>
    </p:spTree>
    <p:extLst>
      <p:ext uri="{BB962C8B-B14F-4D97-AF65-F5344CB8AC3E}">
        <p14:creationId xmlns:p14="http://schemas.microsoft.com/office/powerpoint/2010/main" val="4000547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Significant Admin Manual Changes</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sng" strike="noStrike" kern="1200" cap="none" spc="0" normalizeH="0" baseline="0" noProof="0" dirty="0">
                <a:ln>
                  <a:noFill/>
                </a:ln>
                <a:solidFill>
                  <a:prstClr val="black"/>
                </a:solidFill>
                <a:effectLst/>
                <a:uLnTx/>
                <a:uFillTx/>
                <a:latin typeface="Calibri"/>
                <a:ea typeface="Times New Roman"/>
                <a:cs typeface="+mn-cs"/>
              </a:rPr>
              <a:t>Appendices</a:t>
            </a:r>
            <a:r>
              <a:rPr kumimoji="0" lang="en-US" i="0" strike="noStrike" kern="1200" cap="none" spc="0" normalizeH="0" baseline="0" noProof="0" dirty="0">
                <a:ln>
                  <a:noFill/>
                </a:ln>
                <a:solidFill>
                  <a:prstClr val="black"/>
                </a:solidFill>
                <a:effectLst/>
                <a:uLnTx/>
                <a:uFillTx/>
                <a:latin typeface="Calibri"/>
                <a:ea typeface="Times New Roman"/>
                <a:cs typeface="+mn-cs"/>
              </a:rPr>
              <a:t>:</a:t>
            </a:r>
            <a:r>
              <a:rPr kumimoji="0" lang="en-US" i="0" strike="noStrike" kern="1200" cap="none" spc="0" normalizeH="0" noProof="0" dirty="0">
                <a:ln>
                  <a:noFill/>
                </a:ln>
                <a:solidFill>
                  <a:prstClr val="black"/>
                </a:solidFill>
                <a:effectLst/>
                <a:uLnTx/>
                <a:uFillTx/>
                <a:latin typeface="Calibri"/>
                <a:ea typeface="Times New Roman"/>
                <a:cs typeface="+mn-cs"/>
              </a:rPr>
              <a:t> </a:t>
            </a:r>
          </a:p>
          <a:p>
            <a:pPr marL="971550" lvl="2" indent="-285750">
              <a:spcBef>
                <a:spcPts val="0"/>
              </a:spcBef>
              <a:defRPr/>
            </a:pPr>
            <a:r>
              <a:rPr lang="en-US" sz="2800" b="1" u="sng" dirty="0">
                <a:solidFill>
                  <a:prstClr val="black"/>
                </a:solidFill>
                <a:latin typeface="Calibri"/>
                <a:ea typeface="Times New Roman"/>
              </a:rPr>
              <a:t>Contract</a:t>
            </a:r>
            <a:r>
              <a:rPr lang="en-US" sz="2800" dirty="0">
                <a:solidFill>
                  <a:prstClr val="black"/>
                </a:solidFill>
                <a:latin typeface="Calibri"/>
                <a:ea typeface="Times New Roman"/>
              </a:rPr>
              <a:t>: minor wording changes, two new attachments dealing with Prevailing Wage</a:t>
            </a: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Administrative Manual</a:t>
            </a:r>
          </a:p>
        </p:txBody>
      </p:sp>
      <p:grpSp>
        <p:nvGrpSpPr>
          <p:cNvPr id="3" name="Group 2"/>
          <p:cNvGrpSpPr/>
          <p:nvPr/>
        </p:nvGrpSpPr>
        <p:grpSpPr>
          <a:xfrm>
            <a:off x="110944" y="2540000"/>
            <a:ext cx="9086396" cy="4122055"/>
            <a:chOff x="333375" y="2860537"/>
            <a:chExt cx="8477250" cy="3482204"/>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3375" y="2860537"/>
              <a:ext cx="8477250" cy="2727463"/>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33375" y="5384799"/>
              <a:ext cx="8477250" cy="957942"/>
            </a:xfrm>
            <a:prstGeom prst="rect">
              <a:avLst/>
            </a:prstGeom>
          </p:spPr>
        </p:pic>
      </p:grpSp>
      <p:sp>
        <p:nvSpPr>
          <p:cNvPr id="10" name="Rectangle 9"/>
          <p:cNvSpPr/>
          <p:nvPr/>
        </p:nvSpPr>
        <p:spPr>
          <a:xfrm>
            <a:off x="228600" y="2539999"/>
            <a:ext cx="8484509" cy="46881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rot="21313326">
            <a:off x="5119951" y="2259063"/>
            <a:ext cx="4011792" cy="461665"/>
          </a:xfrm>
          <a:prstGeom prst="rect">
            <a:avLst/>
          </a:prstGeom>
          <a:solidFill>
            <a:srgbClr val="FFFF99"/>
          </a:solidFill>
          <a:ln>
            <a:solidFill>
              <a:schemeClr val="tx1"/>
            </a:solidFill>
          </a:ln>
        </p:spPr>
        <p:txBody>
          <a:bodyPr wrap="square" rtlCol="0">
            <a:spAutoFit/>
          </a:bodyPr>
          <a:lstStyle/>
          <a:p>
            <a:r>
              <a:rPr lang="en-US" sz="2400" b="1" dirty="0"/>
              <a:t>Will be updated in GIS 7/1/19</a:t>
            </a:r>
            <a:endParaRPr lang="en-US" sz="2400" dirty="0"/>
          </a:p>
        </p:txBody>
      </p:sp>
    </p:spTree>
    <p:extLst>
      <p:ext uri="{BB962C8B-B14F-4D97-AF65-F5344CB8AC3E}">
        <p14:creationId xmlns:p14="http://schemas.microsoft.com/office/powerpoint/2010/main" val="3511168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1162161"/>
            <a:ext cx="8878888" cy="5013960"/>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41204" y="106630"/>
            <a:ext cx="4724400" cy="5410200"/>
          </a:xfrm>
          <a:prstGeom prst="rect">
            <a:avLst/>
          </a:prstGeom>
          <a:ln w="76200">
            <a:solidFill>
              <a:srgbClr val="FF0000"/>
            </a:solidFill>
          </a:ln>
          <a:effectLst>
            <a:outerShdw blurRad="50800" dist="38100" dir="2700000" algn="tl" rotWithShape="0">
              <a:prstClr val="black">
                <a:alpha val="40000"/>
              </a:prstClr>
            </a:outerShdw>
          </a:effectLst>
        </p:spPr>
      </p:pic>
      <p:sp>
        <p:nvSpPr>
          <p:cNvPr id="4" name="TextBox 3"/>
          <p:cNvSpPr txBox="1"/>
          <p:nvPr/>
        </p:nvSpPr>
        <p:spPr>
          <a:xfrm>
            <a:off x="4963989" y="45387"/>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Q&amp;A</a:t>
            </a:r>
          </a:p>
        </p:txBody>
      </p:sp>
      <p:sp>
        <p:nvSpPr>
          <p:cNvPr id="10" name="TextBox 9"/>
          <p:cNvSpPr txBox="1"/>
          <p:nvPr/>
        </p:nvSpPr>
        <p:spPr>
          <a:xfrm>
            <a:off x="3337251" y="3165099"/>
            <a:ext cx="303807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Calibri"/>
                <a:ea typeface="+mn-ea"/>
                <a:cs typeface="+mn-cs"/>
              </a:rPr>
              <a:t>Note you can ask a question anonymously</a:t>
            </a:r>
          </a:p>
        </p:txBody>
      </p:sp>
      <p:sp>
        <p:nvSpPr>
          <p:cNvPr id="11" name="TextBox 10"/>
          <p:cNvSpPr txBox="1"/>
          <p:nvPr/>
        </p:nvSpPr>
        <p:spPr>
          <a:xfrm>
            <a:off x="4672904" y="4694706"/>
            <a:ext cx="10038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a:ea typeface="+mn-ea"/>
                <a:cs typeface="+mn-cs"/>
              </a:rPr>
              <a:t>Q&amp;A</a:t>
            </a:r>
          </a:p>
        </p:txBody>
      </p:sp>
      <p:sp>
        <p:nvSpPr>
          <p:cNvPr id="12" name="Right Arrow 11"/>
          <p:cNvSpPr/>
          <p:nvPr/>
        </p:nvSpPr>
        <p:spPr>
          <a:xfrm rot="6927166">
            <a:off x="3161263" y="4322139"/>
            <a:ext cx="1190615" cy="178249"/>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Oval 2"/>
          <p:cNvSpPr/>
          <p:nvPr/>
        </p:nvSpPr>
        <p:spPr>
          <a:xfrm>
            <a:off x="4946204" y="5774201"/>
            <a:ext cx="457200" cy="426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ight Arrow 8"/>
          <p:cNvSpPr/>
          <p:nvPr/>
        </p:nvSpPr>
        <p:spPr>
          <a:xfrm rot="5400000">
            <a:off x="4818190" y="5212030"/>
            <a:ext cx="685800" cy="60960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0" y="6211669"/>
            <a:ext cx="3810000"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audio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technical assistance: 814-865-5355</a:t>
            </a:r>
          </a:p>
        </p:txBody>
      </p:sp>
      <p:sp>
        <p:nvSpPr>
          <p:cNvPr id="2" name="Slide Number Placeholder 1"/>
          <p:cNvSpPr>
            <a:spLocks noGrp="1"/>
          </p:cNvSpPr>
          <p:nvPr>
            <p:ph type="sldNum" sz="quarter" idx="12"/>
          </p:nvPr>
        </p:nvSpPr>
        <p:spPr/>
        <p:txBody>
          <a:bodyPr/>
          <a:lstStyle/>
          <a:p>
            <a:fld id="{1A8E2919-D427-4CE2-80E2-33083554A27B}" type="slidenum">
              <a:rPr lang="en-US" smtClean="0">
                <a:solidFill>
                  <a:prstClr val="black">
                    <a:tint val="75000"/>
                  </a:prstClr>
                </a:solidFill>
              </a:rPr>
              <a:pPr/>
              <a:t>2</a:t>
            </a:fld>
            <a:endParaRPr lang="en-US" dirty="0">
              <a:solidFill>
                <a:prstClr val="black">
                  <a:tint val="75000"/>
                </a:prstClr>
              </a:solidFill>
            </a:endParaRPr>
          </a:p>
        </p:txBody>
      </p:sp>
      <p:sp>
        <p:nvSpPr>
          <p:cNvPr id="14" name="Oval 13"/>
          <p:cNvSpPr/>
          <p:nvPr/>
        </p:nvSpPr>
        <p:spPr>
          <a:xfrm>
            <a:off x="8311488" y="6321449"/>
            <a:ext cx="457200" cy="426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p:nvSpPr>
        <p:spPr>
          <a:xfrm>
            <a:off x="7000569" y="6321449"/>
            <a:ext cx="9610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FF0000"/>
                </a:solidFill>
                <a:effectLst/>
                <a:uLnTx/>
                <a:uFillTx/>
                <a:latin typeface="Calibri"/>
                <a:ea typeface="+mn-ea"/>
                <a:cs typeface="+mn-cs"/>
              </a:rPr>
              <a:t>Slide #</a:t>
            </a:r>
          </a:p>
        </p:txBody>
      </p:sp>
      <p:sp>
        <p:nvSpPr>
          <p:cNvPr id="16" name="Right Arrow 15"/>
          <p:cNvSpPr/>
          <p:nvPr/>
        </p:nvSpPr>
        <p:spPr>
          <a:xfrm>
            <a:off x="7982492" y="6411464"/>
            <a:ext cx="308105" cy="246740"/>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1100186"/>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Significant Admin Manual Changes</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sng" strike="noStrike" kern="1200" cap="none" spc="0" normalizeH="0" baseline="0" noProof="0" dirty="0">
                <a:ln>
                  <a:noFill/>
                </a:ln>
                <a:solidFill>
                  <a:prstClr val="black"/>
                </a:solidFill>
                <a:effectLst/>
                <a:uLnTx/>
                <a:uFillTx/>
                <a:latin typeface="Calibri"/>
                <a:ea typeface="Times New Roman"/>
                <a:cs typeface="+mn-cs"/>
              </a:rPr>
              <a:t>Appendices</a:t>
            </a:r>
            <a:r>
              <a:rPr kumimoji="0" lang="en-US" i="0" strike="noStrike" kern="1200" cap="none" spc="0" normalizeH="0" baseline="0" noProof="0" dirty="0">
                <a:ln>
                  <a:noFill/>
                </a:ln>
                <a:solidFill>
                  <a:prstClr val="black"/>
                </a:solidFill>
                <a:effectLst/>
                <a:uLnTx/>
                <a:uFillTx/>
                <a:latin typeface="Calibri"/>
                <a:ea typeface="Times New Roman"/>
                <a:cs typeface="+mn-cs"/>
              </a:rPr>
              <a:t>:</a:t>
            </a:r>
            <a:r>
              <a:rPr kumimoji="0" lang="en-US" i="0" strike="noStrike" kern="1200" cap="none" spc="0" normalizeH="0" noProof="0" dirty="0">
                <a:ln>
                  <a:noFill/>
                </a:ln>
                <a:solidFill>
                  <a:prstClr val="black"/>
                </a:solidFill>
                <a:effectLst/>
                <a:uLnTx/>
                <a:uFillTx/>
                <a:latin typeface="Calibri"/>
                <a:ea typeface="Times New Roman"/>
                <a:cs typeface="+mn-cs"/>
              </a:rPr>
              <a:t> </a:t>
            </a:r>
          </a:p>
          <a:p>
            <a:pPr marL="971550" lvl="2" indent="-285750">
              <a:spcBef>
                <a:spcPts val="0"/>
              </a:spcBef>
              <a:defRPr/>
            </a:pPr>
            <a:r>
              <a:rPr lang="en-US" sz="2800" b="1" u="sng" dirty="0">
                <a:solidFill>
                  <a:prstClr val="black"/>
                </a:solidFill>
                <a:latin typeface="Calibri"/>
                <a:ea typeface="Times New Roman"/>
              </a:rPr>
              <a:t>Organization</a:t>
            </a:r>
            <a:r>
              <a:rPr lang="en-US" sz="2800" dirty="0">
                <a:solidFill>
                  <a:prstClr val="black"/>
                </a:solidFill>
                <a:latin typeface="Calibri"/>
                <a:ea typeface="Times New Roman"/>
              </a:rPr>
              <a:t>:  Appendices reorganized and attachments to contract incorporated into single appendix</a:t>
            </a: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Administrative Manual</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501" y="3033485"/>
            <a:ext cx="10014587" cy="4057877"/>
          </a:xfrm>
          <a:prstGeom prst="rect">
            <a:avLst/>
          </a:prstGeom>
        </p:spPr>
      </p:pic>
      <p:sp>
        <p:nvSpPr>
          <p:cNvPr id="3" name="Oval 2"/>
          <p:cNvSpPr/>
          <p:nvPr/>
        </p:nvSpPr>
        <p:spPr>
          <a:xfrm>
            <a:off x="2061030" y="4267199"/>
            <a:ext cx="4020457" cy="4209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05502" y="2873829"/>
            <a:ext cx="10014586" cy="43542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97530" y="5551713"/>
            <a:ext cx="4020457" cy="4209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6519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Significant Admin Manual Changes</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sng" strike="noStrike" kern="1200" cap="none" spc="0" normalizeH="0" baseline="0" noProof="0" dirty="0">
                <a:ln>
                  <a:noFill/>
                </a:ln>
                <a:solidFill>
                  <a:prstClr val="black"/>
                </a:solidFill>
                <a:effectLst/>
                <a:uLnTx/>
                <a:uFillTx/>
                <a:latin typeface="Calibri"/>
                <a:ea typeface="Times New Roman"/>
                <a:cs typeface="+mn-cs"/>
              </a:rPr>
              <a:t>Appendices</a:t>
            </a:r>
            <a:r>
              <a:rPr kumimoji="0" lang="en-US" i="0" strike="noStrike" kern="1200" cap="none" spc="0" normalizeH="0" baseline="0" noProof="0" dirty="0">
                <a:ln>
                  <a:noFill/>
                </a:ln>
                <a:solidFill>
                  <a:prstClr val="black"/>
                </a:solidFill>
                <a:effectLst/>
                <a:uLnTx/>
                <a:uFillTx/>
                <a:latin typeface="Calibri"/>
                <a:ea typeface="Times New Roman"/>
                <a:cs typeface="+mn-cs"/>
              </a:rPr>
              <a:t>:</a:t>
            </a:r>
            <a:r>
              <a:rPr kumimoji="0" lang="en-US" i="0" strike="noStrike" kern="1200" cap="none" spc="0" normalizeH="0" noProof="0" dirty="0">
                <a:ln>
                  <a:noFill/>
                </a:ln>
                <a:solidFill>
                  <a:prstClr val="black"/>
                </a:solidFill>
                <a:effectLst/>
                <a:uLnTx/>
                <a:uFillTx/>
                <a:latin typeface="Calibri"/>
                <a:ea typeface="Times New Roman"/>
                <a:cs typeface="+mn-cs"/>
              </a:rPr>
              <a:t> </a:t>
            </a:r>
          </a:p>
          <a:p>
            <a:pPr marL="971550" lvl="2" indent="-285750">
              <a:spcBef>
                <a:spcPts val="0"/>
              </a:spcBef>
              <a:defRPr/>
            </a:pPr>
            <a:r>
              <a:rPr lang="en-US" sz="2800" b="1" u="sng" dirty="0">
                <a:solidFill>
                  <a:prstClr val="black"/>
                </a:solidFill>
                <a:latin typeface="Calibri"/>
                <a:ea typeface="Times New Roman"/>
              </a:rPr>
              <a:t>Project Completion Report</a:t>
            </a:r>
            <a:r>
              <a:rPr lang="en-US" sz="2800" dirty="0">
                <a:solidFill>
                  <a:prstClr val="black"/>
                </a:solidFill>
                <a:latin typeface="Calibri"/>
                <a:ea typeface="Times New Roman"/>
              </a:rPr>
              <a:t>: minor changes to project closeout summary</a:t>
            </a: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Administrative Manual</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002" y="2380343"/>
            <a:ext cx="8043996" cy="4477657"/>
          </a:xfrm>
          <a:prstGeom prst="rect">
            <a:avLst/>
          </a:prstGeom>
        </p:spPr>
      </p:pic>
      <p:sp>
        <p:nvSpPr>
          <p:cNvPr id="8" name="TextBox 7"/>
          <p:cNvSpPr txBox="1"/>
          <p:nvPr/>
        </p:nvSpPr>
        <p:spPr>
          <a:xfrm rot="21313326">
            <a:off x="5173293" y="1752402"/>
            <a:ext cx="4011792" cy="461665"/>
          </a:xfrm>
          <a:prstGeom prst="rect">
            <a:avLst/>
          </a:prstGeom>
          <a:solidFill>
            <a:srgbClr val="FFFF99"/>
          </a:solidFill>
          <a:ln>
            <a:solidFill>
              <a:schemeClr val="tx1"/>
            </a:solidFill>
          </a:ln>
        </p:spPr>
        <p:txBody>
          <a:bodyPr wrap="square" rtlCol="0">
            <a:spAutoFit/>
          </a:bodyPr>
          <a:lstStyle/>
          <a:p>
            <a:r>
              <a:rPr lang="en-US" sz="2400" b="1" dirty="0"/>
              <a:t>Will be updated in GIS 7/1/19</a:t>
            </a:r>
            <a:endParaRPr lang="en-US" sz="2400" dirty="0"/>
          </a:p>
        </p:txBody>
      </p:sp>
    </p:spTree>
    <p:extLst>
      <p:ext uri="{BB962C8B-B14F-4D97-AF65-F5344CB8AC3E}">
        <p14:creationId xmlns:p14="http://schemas.microsoft.com/office/powerpoint/2010/main" val="3496295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Significant Admin Manual Changes</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sng" strike="noStrike" kern="1200" cap="none" spc="0" normalizeH="0" baseline="0" noProof="0" dirty="0">
                <a:ln>
                  <a:noFill/>
                </a:ln>
                <a:solidFill>
                  <a:prstClr val="black"/>
                </a:solidFill>
                <a:effectLst/>
                <a:uLnTx/>
                <a:uFillTx/>
                <a:latin typeface="Calibri"/>
                <a:ea typeface="Times New Roman"/>
                <a:cs typeface="+mn-cs"/>
              </a:rPr>
              <a:t>Appendices</a:t>
            </a:r>
            <a:r>
              <a:rPr kumimoji="0" lang="en-US" i="0" strike="noStrike" kern="1200" cap="none" spc="0" normalizeH="0" baseline="0" noProof="0" dirty="0">
                <a:ln>
                  <a:noFill/>
                </a:ln>
                <a:solidFill>
                  <a:prstClr val="black"/>
                </a:solidFill>
                <a:effectLst/>
                <a:uLnTx/>
                <a:uFillTx/>
                <a:latin typeface="Calibri"/>
                <a:ea typeface="Times New Roman"/>
                <a:cs typeface="+mn-cs"/>
              </a:rPr>
              <a:t>:</a:t>
            </a:r>
            <a:r>
              <a:rPr kumimoji="0" lang="en-US" i="0" strike="noStrike" kern="1200" cap="none" spc="0" normalizeH="0" noProof="0" dirty="0">
                <a:ln>
                  <a:noFill/>
                </a:ln>
                <a:solidFill>
                  <a:prstClr val="black"/>
                </a:solidFill>
                <a:effectLst/>
                <a:uLnTx/>
                <a:uFillTx/>
                <a:latin typeface="Calibri"/>
                <a:ea typeface="Times New Roman"/>
                <a:cs typeface="+mn-cs"/>
              </a:rPr>
              <a:t> </a:t>
            </a:r>
          </a:p>
          <a:p>
            <a:pPr marL="971550" lvl="2" indent="-285750">
              <a:spcBef>
                <a:spcPts val="0"/>
              </a:spcBef>
              <a:defRPr/>
            </a:pPr>
            <a:r>
              <a:rPr lang="en-US" sz="2800" b="1" u="sng" dirty="0">
                <a:solidFill>
                  <a:prstClr val="black"/>
                </a:solidFill>
                <a:latin typeface="Calibri"/>
                <a:ea typeface="Times New Roman"/>
              </a:rPr>
              <a:t>Project Completion Report</a:t>
            </a:r>
            <a:r>
              <a:rPr lang="en-US" sz="2800" dirty="0">
                <a:solidFill>
                  <a:prstClr val="black"/>
                </a:solidFill>
                <a:latin typeface="Calibri"/>
                <a:ea typeface="Times New Roman"/>
              </a:rPr>
              <a:t>: minor changes to project closeout summary</a:t>
            </a: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Administrative Manual</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t="8567"/>
          <a:stretch/>
        </p:blipFill>
        <p:spPr>
          <a:xfrm>
            <a:off x="0" y="2365829"/>
            <a:ext cx="9131743" cy="4492172"/>
          </a:xfrm>
          <a:prstGeom prst="rect">
            <a:avLst/>
          </a:prstGeom>
        </p:spPr>
      </p:pic>
      <p:sp>
        <p:nvSpPr>
          <p:cNvPr id="8" name="TextBox 7"/>
          <p:cNvSpPr txBox="1"/>
          <p:nvPr/>
        </p:nvSpPr>
        <p:spPr>
          <a:xfrm rot="21313326">
            <a:off x="5119951" y="1839963"/>
            <a:ext cx="4011792" cy="461665"/>
          </a:xfrm>
          <a:prstGeom prst="rect">
            <a:avLst/>
          </a:prstGeom>
          <a:solidFill>
            <a:srgbClr val="FFFF99"/>
          </a:solidFill>
          <a:ln>
            <a:solidFill>
              <a:schemeClr val="tx1"/>
            </a:solidFill>
          </a:ln>
        </p:spPr>
        <p:txBody>
          <a:bodyPr wrap="square" rtlCol="0">
            <a:spAutoFit/>
          </a:bodyPr>
          <a:lstStyle/>
          <a:p>
            <a:r>
              <a:rPr lang="en-US" sz="2400" b="1" dirty="0"/>
              <a:t>Will be updated in GIS 7/1/19</a:t>
            </a:r>
            <a:endParaRPr lang="en-US" sz="2400" dirty="0"/>
          </a:p>
        </p:txBody>
      </p:sp>
    </p:spTree>
    <p:extLst>
      <p:ext uri="{BB962C8B-B14F-4D97-AF65-F5344CB8AC3E}">
        <p14:creationId xmlns:p14="http://schemas.microsoft.com/office/powerpoint/2010/main" val="1801642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6428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Manual on Website:</a:t>
            </a: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Administrative Manual</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227305"/>
            <a:ext cx="9203234" cy="6192670"/>
          </a:xfrm>
          <a:prstGeom prst="rect">
            <a:avLst/>
          </a:prstGeom>
        </p:spPr>
      </p:pic>
    </p:spTree>
    <p:extLst>
      <p:ext uri="{BB962C8B-B14F-4D97-AF65-F5344CB8AC3E}">
        <p14:creationId xmlns:p14="http://schemas.microsoft.com/office/powerpoint/2010/main" val="2300176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6428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QUESTIONS?</a:t>
            </a:r>
          </a:p>
          <a:p>
            <a:pPr marR="0" lvl="0" algn="l" defTabSz="914400" rtl="0" eaLnBrk="1" fontAlgn="auto" latinLnBrk="0" hangingPunct="1">
              <a:lnSpc>
                <a:spcPct val="100000"/>
              </a:lnSpc>
              <a:spcBef>
                <a:spcPct val="20000"/>
              </a:spcBef>
              <a:spcAft>
                <a:spcPts val="0"/>
              </a:spcAft>
              <a:buClrTx/>
              <a:buSzTx/>
              <a:tabLst/>
              <a:defRPr/>
            </a:pPr>
            <a:r>
              <a:rPr kumimoji="0" lang="en-US" sz="2800" i="0" strike="noStrike" kern="1200" cap="none" spc="0" normalizeH="0" baseline="0" noProof="0" dirty="0">
                <a:ln>
                  <a:noFill/>
                </a:ln>
                <a:effectLst/>
                <a:uLnTx/>
                <a:uFillTx/>
                <a:latin typeface="Calibri"/>
                <a:ea typeface="Times New Roman"/>
              </a:rPr>
              <a:t>Track Changes Manual available on CDGRS website</a:t>
            </a:r>
          </a:p>
          <a:p>
            <a:pPr marR="0" lvl="0" algn="l" defTabSz="914400" rtl="0" eaLnBrk="1" fontAlgn="auto" latinLnBrk="0" hangingPunct="1">
              <a:lnSpc>
                <a:spcPct val="100000"/>
              </a:lnSpc>
              <a:spcBef>
                <a:spcPct val="20000"/>
              </a:spcBef>
              <a:spcAft>
                <a:spcPts val="0"/>
              </a:spcAft>
              <a:buClrTx/>
              <a:buSzTx/>
              <a:tabLst/>
              <a:defRPr/>
            </a:pPr>
            <a:r>
              <a:rPr kumimoji="0" lang="en-US" sz="2800" i="0" strike="noStrike" kern="1200" cap="none" spc="0" normalizeH="0" baseline="0" noProof="0" dirty="0">
                <a:ln>
                  <a:noFill/>
                </a:ln>
                <a:effectLst/>
                <a:uLnTx/>
                <a:uFillTx/>
                <a:latin typeface="Calibri"/>
                <a:ea typeface="Times New Roman"/>
              </a:rPr>
              <a:t>Contracts signed 6/30</a:t>
            </a:r>
            <a:r>
              <a:rPr kumimoji="0" lang="en-US" sz="2800" i="0" strike="noStrike" kern="1200" cap="none" spc="0" normalizeH="0" noProof="0" dirty="0">
                <a:ln>
                  <a:noFill/>
                </a:ln>
                <a:effectLst/>
                <a:uLnTx/>
                <a:uFillTx/>
                <a:latin typeface="Calibri"/>
                <a:ea typeface="Times New Roman"/>
              </a:rPr>
              <a:t> or earlier – grandfathered into old policies</a:t>
            </a:r>
          </a:p>
          <a:p>
            <a:pPr marR="0" lvl="0" algn="l" defTabSz="914400" rtl="0" eaLnBrk="1" fontAlgn="auto" latinLnBrk="0" hangingPunct="1">
              <a:lnSpc>
                <a:spcPct val="100000"/>
              </a:lnSpc>
              <a:spcBef>
                <a:spcPct val="20000"/>
              </a:spcBef>
              <a:spcAft>
                <a:spcPts val="0"/>
              </a:spcAft>
              <a:buClrTx/>
              <a:buSzTx/>
              <a:tabLst/>
              <a:defRPr/>
            </a:pPr>
            <a:r>
              <a:rPr kumimoji="0" lang="en-US" sz="2800" i="0" strike="noStrike" kern="1200" cap="none" spc="0" normalizeH="0" noProof="0" dirty="0">
                <a:ln>
                  <a:noFill/>
                </a:ln>
                <a:effectLst/>
                <a:uLnTx/>
                <a:uFillTx/>
                <a:latin typeface="Calibri"/>
                <a:ea typeface="Times New Roman"/>
              </a:rPr>
              <a:t>Contracts signed 7/1 or later: new manual and policies apply</a:t>
            </a:r>
          </a:p>
          <a:p>
            <a:pPr marR="0" lvl="0" algn="l" defTabSz="914400" rtl="0" eaLnBrk="1" fontAlgn="auto" latinLnBrk="0" hangingPunct="1">
              <a:lnSpc>
                <a:spcPct val="100000"/>
              </a:lnSpc>
              <a:spcBef>
                <a:spcPct val="20000"/>
              </a:spcBef>
              <a:spcAft>
                <a:spcPts val="0"/>
              </a:spcAft>
              <a:buClrTx/>
              <a:buSzTx/>
              <a:tabLst/>
              <a:defRPr/>
            </a:pPr>
            <a:r>
              <a:rPr lang="en-US" sz="2800" noProof="0" dirty="0">
                <a:latin typeface="Calibri"/>
                <a:ea typeface="Times New Roman"/>
              </a:rPr>
              <a:t>New forms in GIS and on website 7/1/19</a:t>
            </a:r>
            <a:endParaRPr kumimoji="0" lang="en-US" sz="2800" i="0" strike="noStrike" kern="1200" cap="none" spc="0" normalizeH="0" baseline="0" noProof="0" dirty="0">
              <a:ln>
                <a:noFill/>
              </a:ln>
              <a:effectLst/>
              <a:uLnTx/>
              <a:uFillTx/>
              <a:latin typeface="Calibri"/>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Administrative Manual</a:t>
            </a:r>
          </a:p>
        </p:txBody>
      </p:sp>
      <p:pic>
        <p:nvPicPr>
          <p:cNvPr id="9" name="Picture 8"/>
          <p:cNvPicPr>
            <a:picLocks noChangeAspect="1"/>
          </p:cNvPicPr>
          <p:nvPr/>
        </p:nvPicPr>
        <p:blipFill>
          <a:blip r:embed="rId3" cstate="email">
            <a:clrChange>
              <a:clrFrom>
                <a:srgbClr val="999999"/>
              </a:clrFrom>
              <a:clrTo>
                <a:srgbClr val="999999">
                  <a:alpha val="0"/>
                </a:srgbClr>
              </a:clrTo>
            </a:clrChange>
            <a:extLst>
              <a:ext uri="{28A0092B-C50C-407E-A947-70E740481C1C}">
                <a14:useLocalDpi xmlns:a14="http://schemas.microsoft.com/office/drawing/2010/main"/>
              </a:ext>
            </a:extLst>
          </a:blip>
          <a:stretch>
            <a:fillRect/>
          </a:stretch>
        </p:blipFill>
        <p:spPr>
          <a:xfrm rot="21248656">
            <a:off x="300213" y="4088021"/>
            <a:ext cx="2474340" cy="3140943"/>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650093">
            <a:off x="3045124" y="4994608"/>
            <a:ext cx="5757593" cy="2507339"/>
          </a:xfrm>
          <a:prstGeom prst="rect">
            <a:avLst/>
          </a:prstGeom>
        </p:spPr>
      </p:pic>
      <p:sp>
        <p:nvSpPr>
          <p:cNvPr id="8" name="TextBox 7"/>
          <p:cNvSpPr txBox="1"/>
          <p:nvPr/>
        </p:nvSpPr>
        <p:spPr>
          <a:xfrm rot="21313326">
            <a:off x="3050617" y="4013608"/>
            <a:ext cx="5671526" cy="1200329"/>
          </a:xfrm>
          <a:prstGeom prst="rect">
            <a:avLst/>
          </a:prstGeom>
          <a:solidFill>
            <a:srgbClr val="FFFF99"/>
          </a:solidFill>
          <a:ln>
            <a:solidFill>
              <a:schemeClr val="tx1"/>
            </a:solidFill>
          </a:ln>
        </p:spPr>
        <p:txBody>
          <a:bodyPr wrap="square" rtlCol="0">
            <a:spAutoFit/>
          </a:bodyPr>
          <a:lstStyle/>
          <a:p>
            <a:r>
              <a:rPr lang="en-US" sz="2400" b="1" dirty="0"/>
              <a:t>In the mail to CDS:</a:t>
            </a:r>
          </a:p>
          <a:p>
            <a:pPr marL="285750" indent="-285750">
              <a:buFontTx/>
              <a:buChar char="-"/>
            </a:pPr>
            <a:r>
              <a:rPr lang="en-US" sz="2400" dirty="0"/>
              <a:t>Two printed admin manuals</a:t>
            </a:r>
          </a:p>
          <a:p>
            <a:pPr marL="285750" indent="-285750">
              <a:buFontTx/>
              <a:buChar char="-"/>
            </a:pPr>
            <a:r>
              <a:rPr lang="en-US" sz="2400" dirty="0"/>
              <a:t>Three printed Annual Summary Reports</a:t>
            </a:r>
          </a:p>
        </p:txBody>
      </p:sp>
    </p:spTree>
    <p:extLst>
      <p:ext uri="{BB962C8B-B14F-4D97-AF65-F5344CB8AC3E}">
        <p14:creationId xmlns:p14="http://schemas.microsoft.com/office/powerpoint/2010/main" val="2955597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704017" y="930275"/>
            <a:ext cx="6439983"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sng" strike="noStrike" kern="1200" cap="none" spc="0" normalizeH="0" baseline="0" noProof="0" dirty="0">
                <a:ln>
                  <a:noFill/>
                </a:ln>
                <a:solidFill>
                  <a:srgbClr val="FFFF00"/>
                </a:solidFill>
                <a:effectLst/>
                <a:uLnTx/>
                <a:uFillTx/>
                <a:latin typeface="Calibri"/>
                <a:ea typeface="Times New Roman"/>
                <a:cs typeface="+mn-cs"/>
              </a:rPr>
              <a:t>DGLVR Updates: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1" i="0" u="sng" strike="noStrike" kern="1200" cap="none" spc="0" normalizeH="0" baseline="0" noProof="0" dirty="0">
              <a:ln>
                <a:noFill/>
              </a:ln>
              <a:solidFill>
                <a:srgbClr val="FF0000"/>
              </a:solidFill>
              <a:effectLst/>
              <a:uLnTx/>
              <a:uFillTx/>
              <a:latin typeface="Calibri"/>
              <a:ea typeface="Times New Roman"/>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strike="noStrike" kern="1200" cap="none" spc="0" normalizeH="0" baseline="0" noProof="0" dirty="0">
                <a:ln>
                  <a:noFill/>
                </a:ln>
                <a:solidFill>
                  <a:schemeClr val="bg1">
                    <a:lumMod val="50000"/>
                  </a:schemeClr>
                </a:solidFill>
                <a:effectLst/>
                <a:uLnTx/>
                <a:uFillTx/>
                <a:latin typeface="Calibri"/>
                <a:ea typeface="Times New Roman"/>
                <a:cs typeface="+mn-cs"/>
              </a:rPr>
              <a:t>Admin Manual</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srgbClr val="FFFFFF"/>
              </a:solidFill>
              <a:effectLst/>
              <a:uLnTx/>
              <a:uFillTx/>
              <a:latin typeface="Calibri"/>
              <a:ea typeface="Times New Roman"/>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sng" strike="noStrike" kern="1200" cap="none" spc="0" normalizeH="0" baseline="0" noProof="0" dirty="0">
                <a:ln>
                  <a:noFill/>
                </a:ln>
                <a:solidFill>
                  <a:srgbClr val="FFFF00"/>
                </a:solidFill>
                <a:effectLst/>
                <a:uLnTx/>
                <a:uFillTx/>
                <a:latin typeface="Calibri"/>
                <a:ea typeface="Times New Roman"/>
                <a:cs typeface="+mn-cs"/>
              </a:rPr>
              <a:t>Quarterly Reporting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srgbClr val="FFFFFF"/>
              </a:solidFill>
              <a:effectLst/>
              <a:uLnTx/>
              <a:uFillTx/>
              <a:latin typeface="Calibri"/>
              <a:ea typeface="Times New Roman"/>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FFFFFF"/>
                </a:solidFill>
                <a:effectLst/>
                <a:uLnTx/>
                <a:uFillTx/>
                <a:latin typeface="Calibri"/>
                <a:ea typeface="Times New Roman"/>
                <a:cs typeface="+mn-cs"/>
              </a:rPr>
              <a:t>Spending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srgbClr val="FFFFFF"/>
              </a:solidFill>
              <a:effectLst/>
              <a:uLnTx/>
              <a:uFillTx/>
              <a:latin typeface="Calibri"/>
              <a:ea typeface="Times New Roman"/>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srgbClr val="FFFFFF"/>
              </a:solidFill>
              <a:effectLst/>
              <a:uLnTx/>
              <a:uFillTx/>
              <a:latin typeface="Calibri"/>
              <a:ea typeface="Times New Roman"/>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t="-11080" b="-1"/>
          <a:stretch/>
        </p:blipFill>
        <p:spPr>
          <a:xfrm>
            <a:off x="-32802" y="-362594"/>
            <a:ext cx="2630860" cy="7239643"/>
          </a:xfrm>
          <a:prstGeom prst="rect">
            <a:avLst/>
          </a:prstGeom>
        </p:spPr>
      </p:pic>
    </p:spTree>
    <p:extLst>
      <p:ext uri="{BB962C8B-B14F-4D97-AF65-F5344CB8AC3E}">
        <p14:creationId xmlns:p14="http://schemas.microsoft.com/office/powerpoint/2010/main" val="2866053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6428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Quarterly Reporting:</a:t>
            </a:r>
          </a:p>
          <a:p>
            <a:pPr marR="0" lvl="0" algn="l" defTabSz="914400" rtl="0" eaLnBrk="1" fontAlgn="auto" latinLnBrk="0" hangingPunct="1">
              <a:lnSpc>
                <a:spcPct val="100000"/>
              </a:lnSpc>
              <a:spcBef>
                <a:spcPct val="20000"/>
              </a:spcBef>
              <a:spcAft>
                <a:spcPts val="0"/>
              </a:spcAft>
              <a:buClrTx/>
              <a:buSzTx/>
              <a:tabLst/>
              <a:defRPr/>
            </a:pPr>
            <a:r>
              <a:rPr kumimoji="0" lang="en-US" sz="3200" i="0" strike="noStrike" kern="1200" cap="none" spc="0" normalizeH="0" baseline="0" noProof="0" dirty="0">
                <a:ln>
                  <a:noFill/>
                </a:ln>
                <a:effectLst/>
                <a:uLnTx/>
                <a:uFillTx/>
                <a:latin typeface="Calibri"/>
                <a:ea typeface="Times New Roman"/>
              </a:rPr>
              <a:t>Three reports done since first one in Sep 2018</a:t>
            </a:r>
          </a:p>
          <a:p>
            <a:pPr marR="0" lvl="0" algn="l" defTabSz="914400" rtl="0" eaLnBrk="1" fontAlgn="auto" latinLnBrk="0" hangingPunct="1">
              <a:lnSpc>
                <a:spcPct val="100000"/>
              </a:lnSpc>
              <a:spcBef>
                <a:spcPct val="20000"/>
              </a:spcBef>
              <a:spcAft>
                <a:spcPts val="0"/>
              </a:spcAft>
              <a:buClrTx/>
              <a:buSzTx/>
              <a:tabLst/>
              <a:defRPr/>
            </a:pPr>
            <a:r>
              <a:rPr kumimoji="0" lang="en-US" sz="3200" i="0" strike="noStrike" kern="1200" cap="none" spc="0" normalizeH="0" baseline="0" noProof="0" dirty="0">
                <a:ln>
                  <a:noFill/>
                </a:ln>
                <a:effectLst/>
                <a:uLnTx/>
                <a:uFillTx/>
                <a:latin typeface="Calibri"/>
                <a:ea typeface="Times New Roman"/>
              </a:rPr>
              <a:t>April-June report</a:t>
            </a:r>
            <a:r>
              <a:rPr kumimoji="0" lang="en-US" sz="3200" i="0" strike="noStrike" kern="1200" cap="none" spc="0" normalizeH="0" noProof="0" dirty="0">
                <a:ln>
                  <a:noFill/>
                </a:ln>
                <a:effectLst/>
                <a:uLnTx/>
                <a:uFillTx/>
                <a:latin typeface="Calibri"/>
                <a:ea typeface="Times New Roman"/>
              </a:rPr>
              <a:t> due July 15</a:t>
            </a:r>
            <a:r>
              <a:rPr kumimoji="0" lang="en-US" sz="3200" i="0" strike="noStrike" kern="1200" cap="none" spc="0" normalizeH="0" baseline="30000" noProof="0" dirty="0">
                <a:ln>
                  <a:noFill/>
                </a:ln>
                <a:effectLst/>
                <a:uLnTx/>
                <a:uFillTx/>
                <a:latin typeface="Calibri"/>
                <a:ea typeface="Times New Roman"/>
              </a:rPr>
              <a:t>th</a:t>
            </a:r>
            <a:r>
              <a:rPr kumimoji="0" lang="en-US" sz="3200" i="0" strike="noStrike" kern="1200" cap="none" spc="0" normalizeH="0" noProof="0" dirty="0">
                <a:ln>
                  <a:noFill/>
                </a:ln>
                <a:effectLst/>
                <a:uLnTx/>
                <a:uFillTx/>
                <a:latin typeface="Calibri"/>
                <a:ea typeface="Times New Roman"/>
              </a:rPr>
              <a:t> </a:t>
            </a:r>
            <a:r>
              <a:rPr kumimoji="0" lang="en-US" sz="3200" i="0" strike="noStrike" kern="1200" cap="none" spc="0" normalizeH="0" noProof="0" dirty="0">
                <a:ln>
                  <a:noFill/>
                </a:ln>
                <a:solidFill>
                  <a:srgbClr val="FF0000"/>
                </a:solidFill>
                <a:effectLst/>
                <a:uLnTx/>
                <a:uFillTx/>
                <a:latin typeface="Calibri"/>
                <a:ea typeface="Times New Roman"/>
              </a:rPr>
              <a:t>***</a:t>
            </a:r>
          </a:p>
          <a:p>
            <a:pPr marR="0" lvl="0" algn="l" defTabSz="914400" rtl="0" eaLnBrk="1" fontAlgn="auto" latinLnBrk="0" hangingPunct="1">
              <a:lnSpc>
                <a:spcPct val="100000"/>
              </a:lnSpc>
              <a:spcBef>
                <a:spcPct val="20000"/>
              </a:spcBef>
              <a:spcAft>
                <a:spcPts val="0"/>
              </a:spcAft>
              <a:buClrTx/>
              <a:buSzTx/>
              <a:tabLst/>
              <a:defRPr/>
            </a:pPr>
            <a:r>
              <a:rPr lang="en-US" dirty="0">
                <a:latin typeface="Calibri"/>
                <a:ea typeface="Times New Roman"/>
              </a:rPr>
              <a:t>Automated replenishments working to get funds out of Harrisburg:</a:t>
            </a:r>
          </a:p>
          <a:p>
            <a:pPr lvl="1">
              <a:defRPr/>
            </a:pPr>
            <a:r>
              <a:rPr lang="en-US" dirty="0">
                <a:latin typeface="Calibri"/>
                <a:ea typeface="Times New Roman"/>
              </a:rPr>
              <a:t>Only $220,000 of $26,000,000 for FY 2018-19 remain in </a:t>
            </a:r>
            <a:r>
              <a:rPr lang="en-US" dirty="0" err="1">
                <a:latin typeface="Calibri"/>
                <a:ea typeface="Times New Roman"/>
              </a:rPr>
              <a:t>Hbg</a:t>
            </a:r>
            <a:endParaRPr lang="en-US" dirty="0">
              <a:latin typeface="Calibri"/>
              <a:ea typeface="Times New Roman"/>
            </a:endParaRPr>
          </a:p>
          <a:p>
            <a:pPr lvl="1">
              <a:defRPr/>
            </a:pPr>
            <a:endParaRPr kumimoji="0" lang="en-US" i="0" strike="noStrike" kern="1200" cap="none" spc="0" normalizeH="0" baseline="0" noProof="0" dirty="0">
              <a:ln>
                <a:noFill/>
              </a:ln>
              <a:effectLst/>
              <a:uLnTx/>
              <a:uFillTx/>
              <a:latin typeface="Calibri"/>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Quarterly Reporting</a:t>
            </a:r>
          </a:p>
        </p:txBody>
      </p:sp>
    </p:spTree>
    <p:extLst>
      <p:ext uri="{BB962C8B-B14F-4D97-AF65-F5344CB8AC3E}">
        <p14:creationId xmlns:p14="http://schemas.microsoft.com/office/powerpoint/2010/main" val="2208874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6428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Quarterly Reporting:</a:t>
            </a:r>
          </a:p>
          <a:p>
            <a:pPr>
              <a:defRPr/>
            </a:pPr>
            <a:r>
              <a:rPr lang="en-US" dirty="0">
                <a:latin typeface="Calibri"/>
                <a:ea typeface="Times New Roman"/>
              </a:rPr>
              <a:t>Quarterly reports go with replenishments to justify spending </a:t>
            </a:r>
          </a:p>
          <a:p>
            <a:pPr>
              <a:defRPr/>
            </a:pPr>
            <a:r>
              <a:rPr lang="en-US" dirty="0">
                <a:latin typeface="Calibri"/>
                <a:ea typeface="Times New Roman"/>
              </a:rPr>
              <a:t>Some advice on quarterly reporting:</a:t>
            </a:r>
          </a:p>
          <a:p>
            <a:pPr lvl="1">
              <a:defRPr/>
            </a:pPr>
            <a:endParaRPr kumimoji="0" lang="en-US" i="0" strike="noStrike" kern="1200" cap="none" spc="0" normalizeH="0" baseline="0" noProof="0" dirty="0">
              <a:ln>
                <a:noFill/>
              </a:ln>
              <a:effectLst/>
              <a:uLnTx/>
              <a:uFillTx/>
              <a:latin typeface="Calibri"/>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Quarterly Reporting</a:t>
            </a:r>
          </a:p>
        </p:txBody>
      </p:sp>
    </p:spTree>
    <p:extLst>
      <p:ext uri="{BB962C8B-B14F-4D97-AF65-F5344CB8AC3E}">
        <p14:creationId xmlns:p14="http://schemas.microsoft.com/office/powerpoint/2010/main" val="575618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6428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Example</a:t>
            </a:r>
            <a:r>
              <a:rPr kumimoji="0" lang="en-US" sz="3200" b="1" i="0" u="sng" strike="noStrike" kern="1200" cap="none" spc="0" normalizeH="0" noProof="0" dirty="0">
                <a:ln>
                  <a:noFill/>
                </a:ln>
                <a:solidFill>
                  <a:srgbClr val="FF0000"/>
                </a:solidFill>
                <a:effectLst/>
                <a:uLnTx/>
                <a:uFillTx/>
                <a:latin typeface="Calibri"/>
                <a:ea typeface="Times New Roman"/>
                <a:cs typeface="+mn-cs"/>
              </a:rPr>
              <a:t> of Good Report:</a:t>
            </a:r>
            <a:endParaRPr kumimoji="0" lang="en-US" sz="3200" b="1" i="0" u="sng" strike="noStrike" kern="1200" cap="none" spc="0" normalizeH="0" baseline="0" noProof="0" dirty="0">
              <a:ln>
                <a:noFill/>
              </a:ln>
              <a:solidFill>
                <a:srgbClr val="FF0000"/>
              </a:solidFill>
              <a:effectLst/>
              <a:uLnTx/>
              <a:uFillTx/>
              <a:latin typeface="Calibri"/>
              <a:ea typeface="Times New Roman"/>
              <a:cs typeface="+mn-cs"/>
            </a:endParaRPr>
          </a:p>
          <a:p>
            <a:pPr lvl="1">
              <a:defRPr/>
            </a:pPr>
            <a:endParaRPr kumimoji="0" lang="en-US" i="0" strike="noStrike" kern="1200" cap="none" spc="0" normalizeH="0" baseline="0" noProof="0" dirty="0">
              <a:ln>
                <a:noFill/>
              </a:ln>
              <a:effectLst/>
              <a:uLnTx/>
              <a:uFillTx/>
              <a:latin typeface="Calibri"/>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Quarterly Reporting</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43" y="1158660"/>
            <a:ext cx="9486641" cy="2921633"/>
          </a:xfrm>
          <a:prstGeom prst="rect">
            <a:avLst/>
          </a:prstGeom>
        </p:spPr>
      </p:pic>
      <p:sp>
        <p:nvSpPr>
          <p:cNvPr id="9" name="TextBox 8"/>
          <p:cNvSpPr txBox="1"/>
          <p:nvPr/>
        </p:nvSpPr>
        <p:spPr>
          <a:xfrm>
            <a:off x="463462" y="4237559"/>
            <a:ext cx="9113440" cy="2062103"/>
          </a:xfrm>
          <a:prstGeom prst="rect">
            <a:avLst/>
          </a:prstGeom>
          <a:noFill/>
        </p:spPr>
        <p:txBody>
          <a:bodyPr wrap="square" rtlCol="0">
            <a:spAutoFit/>
          </a:bodyPr>
          <a:lstStyle/>
          <a:p>
            <a:pPr marL="214313" indent="-214313" defTabSz="685800">
              <a:buFont typeface="Arial" panose="020B0604020202020204" pitchFamily="34" charset="0"/>
              <a:buChar char="•"/>
            </a:pPr>
            <a:r>
              <a:rPr lang="en-US" sz="2800" i="1" dirty="0">
                <a:latin typeface="Calibri" panose="020F0502020204030204"/>
              </a:rPr>
              <a:t>Activity level justifies education spending.</a:t>
            </a:r>
          </a:p>
          <a:p>
            <a:pPr marL="671513" lvl="1" indent="-214313" defTabSz="685800">
              <a:buFont typeface="Arial" panose="020B0604020202020204" pitchFamily="34" charset="0"/>
              <a:buChar char="•"/>
            </a:pPr>
            <a:r>
              <a:rPr lang="en-US" sz="2400" i="1" dirty="0">
                <a:latin typeface="Calibri" panose="020F0502020204030204"/>
              </a:rPr>
              <a:t>Demo project, and workshops make a good outreach  </a:t>
            </a:r>
          </a:p>
          <a:p>
            <a:pPr marL="671513" lvl="1" indent="-214313" defTabSz="685800">
              <a:buFont typeface="Arial" panose="020B0604020202020204" pitchFamily="34" charset="0"/>
              <a:buChar char="•"/>
            </a:pPr>
            <a:r>
              <a:rPr lang="en-US" sz="2400" i="1" dirty="0">
                <a:latin typeface="Calibri" panose="020F0502020204030204"/>
              </a:rPr>
              <a:t>Presentation to COG is a good way to get information out</a:t>
            </a:r>
          </a:p>
          <a:p>
            <a:pPr marL="671513" lvl="1" indent="-214313" defTabSz="685800">
              <a:buFont typeface="Arial" panose="020B0604020202020204" pitchFamily="34" charset="0"/>
              <a:buChar char="•"/>
            </a:pPr>
            <a:r>
              <a:rPr lang="en-US" sz="2400" i="1" dirty="0">
                <a:latin typeface="Calibri" panose="020F0502020204030204"/>
              </a:rPr>
              <a:t>ESM and Stream crossing training keeps staff up to date</a:t>
            </a:r>
          </a:p>
          <a:p>
            <a:pPr marL="671513" lvl="1" indent="-214313" defTabSz="685800">
              <a:buFont typeface="Arial" panose="020B0604020202020204" pitchFamily="34" charset="0"/>
              <a:buChar char="•"/>
            </a:pPr>
            <a:endParaRPr lang="en-US" sz="2800" i="1" dirty="0">
              <a:latin typeface="Calibri" panose="020F0502020204030204"/>
            </a:endParaRPr>
          </a:p>
        </p:txBody>
      </p:sp>
      <p:sp>
        <p:nvSpPr>
          <p:cNvPr id="2" name="Rectangle 1"/>
          <p:cNvSpPr/>
          <p:nvPr/>
        </p:nvSpPr>
        <p:spPr>
          <a:xfrm>
            <a:off x="146649" y="1158660"/>
            <a:ext cx="8997351" cy="292163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2301" y="1930746"/>
            <a:ext cx="764540" cy="1873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165951" y="3119943"/>
            <a:ext cx="585369" cy="1873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012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28600" y="1162853"/>
            <a:ext cx="8798251" cy="1756194"/>
          </a:xfrm>
          <a:prstGeom prst="rect">
            <a:avLst/>
          </a:prstGeom>
        </p:spPr>
      </p:pic>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r="-1492"/>
          <a:stretch/>
        </p:blipFill>
        <p:spPr>
          <a:xfrm>
            <a:off x="355959" y="2853788"/>
            <a:ext cx="8798251" cy="880117"/>
          </a:xfrm>
          <a:prstGeom prst="rect">
            <a:avLst/>
          </a:prstGeom>
        </p:spPr>
      </p:pic>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6428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Example</a:t>
            </a:r>
            <a:r>
              <a:rPr kumimoji="0" lang="en-US" sz="3200" b="1" i="0" u="sng" strike="noStrike" kern="1200" cap="none" spc="0" normalizeH="0" noProof="0" dirty="0">
                <a:ln>
                  <a:noFill/>
                </a:ln>
                <a:solidFill>
                  <a:srgbClr val="FF0000"/>
                </a:solidFill>
                <a:effectLst/>
                <a:uLnTx/>
                <a:uFillTx/>
                <a:latin typeface="Calibri"/>
                <a:ea typeface="Times New Roman"/>
                <a:cs typeface="+mn-cs"/>
              </a:rPr>
              <a:t> of Good Report:</a:t>
            </a:r>
            <a:endParaRPr kumimoji="0" lang="en-US" sz="3200" b="1" i="0" u="sng" strike="noStrike" kern="1200" cap="none" spc="0" normalizeH="0" baseline="0" noProof="0" dirty="0">
              <a:ln>
                <a:noFill/>
              </a:ln>
              <a:solidFill>
                <a:srgbClr val="FF0000"/>
              </a:solidFill>
              <a:effectLst/>
              <a:uLnTx/>
              <a:uFillTx/>
              <a:latin typeface="Calibri"/>
              <a:ea typeface="Times New Roman"/>
              <a:cs typeface="+mn-cs"/>
            </a:endParaRPr>
          </a:p>
          <a:p>
            <a:pPr lvl="1">
              <a:defRPr/>
            </a:pPr>
            <a:endParaRPr kumimoji="0" lang="en-US" i="0" strike="noStrike" kern="1200" cap="none" spc="0" normalizeH="0" baseline="0" noProof="0" dirty="0">
              <a:ln>
                <a:noFill/>
              </a:ln>
              <a:effectLst/>
              <a:uLnTx/>
              <a:uFillTx/>
              <a:latin typeface="Calibri"/>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Quarterly Reporting</a:t>
            </a:r>
          </a:p>
        </p:txBody>
      </p:sp>
      <p:sp>
        <p:nvSpPr>
          <p:cNvPr id="9" name="TextBox 8"/>
          <p:cNvSpPr txBox="1"/>
          <p:nvPr/>
        </p:nvSpPr>
        <p:spPr>
          <a:xfrm>
            <a:off x="242232" y="4232102"/>
            <a:ext cx="9014300" cy="954107"/>
          </a:xfrm>
          <a:prstGeom prst="rect">
            <a:avLst/>
          </a:prstGeom>
          <a:noFill/>
        </p:spPr>
        <p:txBody>
          <a:bodyPr wrap="square" rtlCol="0">
            <a:spAutoFit/>
          </a:bodyPr>
          <a:lstStyle/>
          <a:p>
            <a:pPr marL="214313" indent="-214313" defTabSz="685800">
              <a:buFont typeface="Arial" panose="020B0604020202020204" pitchFamily="34" charset="0"/>
              <a:buChar char="•"/>
            </a:pPr>
            <a:r>
              <a:rPr lang="en-US" sz="2800" i="1" dirty="0">
                <a:latin typeface="Calibri" panose="020F0502020204030204"/>
              </a:rPr>
              <a:t>Admin/Edu Checks over $500</a:t>
            </a:r>
          </a:p>
          <a:p>
            <a:pPr marL="214313" indent="-214313" defTabSz="685800">
              <a:buFont typeface="Arial" panose="020B0604020202020204" pitchFamily="34" charset="0"/>
              <a:buChar char="•"/>
            </a:pPr>
            <a:endParaRPr lang="en-US" sz="2800" i="1" dirty="0">
              <a:latin typeface="Calibri" panose="020F0502020204030204"/>
            </a:endParaRPr>
          </a:p>
        </p:txBody>
      </p:sp>
      <p:sp>
        <p:nvSpPr>
          <p:cNvPr id="2" name="Rectangle 1"/>
          <p:cNvSpPr/>
          <p:nvPr/>
        </p:nvSpPr>
        <p:spPr>
          <a:xfrm>
            <a:off x="146649" y="1158660"/>
            <a:ext cx="8781691" cy="292163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81051" y="1727243"/>
            <a:ext cx="709828" cy="1873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999841" y="3417244"/>
            <a:ext cx="816509" cy="1873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34506" y="3431139"/>
            <a:ext cx="575844" cy="1873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4835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Subtitle 2"/>
          <p:cNvSpPr txBox="1">
            <a:spLocks/>
          </p:cNvSpPr>
          <p:nvPr/>
        </p:nvSpPr>
        <p:spPr>
          <a:xfrm>
            <a:off x="2704017" y="930275"/>
            <a:ext cx="6439983"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000" b="1" u="sng" dirty="0">
                <a:solidFill>
                  <a:srgbClr val="FFFF00"/>
                </a:solidFill>
                <a:ea typeface="Times New Roman"/>
              </a:rPr>
              <a:t>DGLVR Updates:</a:t>
            </a:r>
          </a:p>
          <a:p>
            <a:pPr marL="0" indent="0">
              <a:buNone/>
            </a:pPr>
            <a:endParaRPr lang="en-US" b="1" u="sng" dirty="0">
              <a:solidFill>
                <a:srgbClr val="FF0000"/>
              </a:solidFill>
              <a:ea typeface="Times New Roman"/>
            </a:endParaRPr>
          </a:p>
          <a:p>
            <a:r>
              <a:rPr lang="en-US" sz="4000" b="1" u="sng" dirty="0">
                <a:solidFill>
                  <a:srgbClr val="FFFF00"/>
                </a:solidFill>
                <a:ea typeface="Times New Roman"/>
              </a:rPr>
              <a:t>Admin Manual</a:t>
            </a:r>
          </a:p>
          <a:p>
            <a:endParaRPr lang="en-US" sz="4000" b="1" dirty="0">
              <a:solidFill>
                <a:srgbClr val="FFFFFF"/>
              </a:solidFill>
              <a:ea typeface="Times New Roman"/>
            </a:endParaRPr>
          </a:p>
          <a:p>
            <a:r>
              <a:rPr lang="en-US" sz="4000" b="1" dirty="0">
                <a:solidFill>
                  <a:srgbClr val="FFFFFF"/>
                </a:solidFill>
                <a:ea typeface="Times New Roman"/>
              </a:rPr>
              <a:t>Quarterly Reporting</a:t>
            </a:r>
          </a:p>
          <a:p>
            <a:endParaRPr lang="en-US" sz="4000" b="1" dirty="0">
              <a:solidFill>
                <a:srgbClr val="FFFFFF"/>
              </a:solidFill>
              <a:ea typeface="Times New Roman"/>
            </a:endParaRPr>
          </a:p>
          <a:p>
            <a:r>
              <a:rPr lang="en-US" sz="4000" b="1" dirty="0">
                <a:solidFill>
                  <a:srgbClr val="FFFFFF"/>
                </a:solidFill>
                <a:ea typeface="Times New Roman"/>
              </a:rPr>
              <a:t>Spending</a:t>
            </a:r>
          </a:p>
          <a:p>
            <a:endParaRPr lang="en-US" b="1" dirty="0">
              <a:solidFill>
                <a:srgbClr val="FFFFFF"/>
              </a:solidFill>
              <a:ea typeface="Times New Roman"/>
            </a:endParaRPr>
          </a:p>
          <a:p>
            <a:endParaRPr lang="en-US" b="1" dirty="0">
              <a:solidFill>
                <a:srgbClr val="FFFFFF"/>
              </a:solidFill>
              <a:ea typeface="Times New Roman"/>
            </a:endParaRPr>
          </a:p>
        </p:txBody>
      </p:sp>
      <p:sp>
        <p:nvSpPr>
          <p:cNvPr id="2" name="Slide Number Placeholder 1"/>
          <p:cNvSpPr>
            <a:spLocks noGrp="1"/>
          </p:cNvSpPr>
          <p:nvPr>
            <p:ph type="sldNum" sz="quarter" idx="12"/>
          </p:nvPr>
        </p:nvSpPr>
        <p:spPr/>
        <p:txBody>
          <a:bodyPr/>
          <a:lstStyle/>
          <a:p>
            <a:fld id="{1A8E2919-D427-4CE2-80E2-33083554A27B}" type="slidenum">
              <a:rPr lang="en-US" smtClean="0">
                <a:solidFill>
                  <a:prstClr val="black">
                    <a:tint val="75000"/>
                  </a:prstClr>
                </a:solidFill>
              </a:rPr>
              <a:pPr/>
              <a:t>3</a:t>
            </a:fld>
            <a:endParaRPr lang="en-US">
              <a:solidFill>
                <a:prstClr val="black">
                  <a:tint val="75000"/>
                </a:prstClr>
              </a:solidFill>
            </a:endParaRPr>
          </a:p>
        </p:txBody>
      </p:sp>
      <p:sp>
        <p:nvSpPr>
          <p:cNvPr id="9"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t="-11080" b="-1"/>
          <a:stretch/>
        </p:blipFill>
        <p:spPr>
          <a:xfrm>
            <a:off x="-32802" y="-362594"/>
            <a:ext cx="2630860" cy="7239643"/>
          </a:xfrm>
          <a:prstGeom prst="rect">
            <a:avLst/>
          </a:prstGeom>
        </p:spPr>
      </p:pic>
      <p:sp>
        <p:nvSpPr>
          <p:cNvPr id="11" name="Rectangle 10"/>
          <p:cNvSpPr/>
          <p:nvPr/>
        </p:nvSpPr>
        <p:spPr>
          <a:xfrm>
            <a:off x="-32802" y="6198763"/>
            <a:ext cx="4575699"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Audio also available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assistance, call: 814-865-5355</a:t>
            </a:r>
          </a:p>
        </p:txBody>
      </p:sp>
    </p:spTree>
    <p:extLst>
      <p:ext uri="{BB962C8B-B14F-4D97-AF65-F5344CB8AC3E}">
        <p14:creationId xmlns:p14="http://schemas.microsoft.com/office/powerpoint/2010/main" val="804874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r="14206" b="16398"/>
          <a:stretch/>
        </p:blipFill>
        <p:spPr>
          <a:xfrm>
            <a:off x="0" y="1264299"/>
            <a:ext cx="8755811" cy="1539286"/>
          </a:xfrm>
          <a:prstGeom prst="rect">
            <a:avLst/>
          </a:prstGeom>
        </p:spPr>
      </p:pic>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6428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Example</a:t>
            </a:r>
            <a:r>
              <a:rPr kumimoji="0" lang="en-US" sz="3200" b="1" i="0" u="sng" strike="noStrike" kern="1200" cap="none" spc="0" normalizeH="0" noProof="0" dirty="0">
                <a:ln>
                  <a:noFill/>
                </a:ln>
                <a:solidFill>
                  <a:srgbClr val="FF0000"/>
                </a:solidFill>
                <a:effectLst/>
                <a:uLnTx/>
                <a:uFillTx/>
                <a:latin typeface="Calibri"/>
                <a:ea typeface="Times New Roman"/>
                <a:cs typeface="+mn-cs"/>
              </a:rPr>
              <a:t> of Good Report:</a:t>
            </a:r>
            <a:endParaRPr kumimoji="0" lang="en-US" sz="3200" b="1" i="0" u="sng" strike="noStrike" kern="1200" cap="none" spc="0" normalizeH="0" baseline="0" noProof="0" dirty="0">
              <a:ln>
                <a:noFill/>
              </a:ln>
              <a:solidFill>
                <a:srgbClr val="FF0000"/>
              </a:solidFill>
              <a:effectLst/>
              <a:uLnTx/>
              <a:uFillTx/>
              <a:latin typeface="Calibri"/>
              <a:ea typeface="Times New Roman"/>
              <a:cs typeface="+mn-cs"/>
            </a:endParaRPr>
          </a:p>
          <a:p>
            <a:pPr lvl="1">
              <a:defRPr/>
            </a:pPr>
            <a:endParaRPr kumimoji="0" lang="en-US" i="0" strike="noStrike" kern="1200" cap="none" spc="0" normalizeH="0" baseline="0" noProof="0" dirty="0">
              <a:ln>
                <a:noFill/>
              </a:ln>
              <a:effectLst/>
              <a:uLnTx/>
              <a:uFillTx/>
              <a:latin typeface="Calibri"/>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Quarterly Reporting</a:t>
            </a:r>
          </a:p>
        </p:txBody>
      </p:sp>
      <p:sp>
        <p:nvSpPr>
          <p:cNvPr id="9" name="TextBox 8"/>
          <p:cNvSpPr txBox="1"/>
          <p:nvPr/>
        </p:nvSpPr>
        <p:spPr>
          <a:xfrm>
            <a:off x="541020" y="5615492"/>
            <a:ext cx="9014300" cy="954107"/>
          </a:xfrm>
          <a:prstGeom prst="rect">
            <a:avLst/>
          </a:prstGeom>
          <a:noFill/>
        </p:spPr>
        <p:txBody>
          <a:bodyPr wrap="square" rtlCol="0">
            <a:spAutoFit/>
          </a:bodyPr>
          <a:lstStyle/>
          <a:p>
            <a:pPr marL="214313" indent="-214313" defTabSz="685800">
              <a:buFont typeface="Arial" panose="020B0604020202020204" pitchFamily="34" charset="0"/>
              <a:buChar char="•"/>
            </a:pPr>
            <a:r>
              <a:rPr lang="en-US" sz="2800" i="1" dirty="0">
                <a:latin typeface="Calibri" panose="020F0502020204030204"/>
              </a:rPr>
              <a:t>Keeping up to date with education and training</a:t>
            </a:r>
          </a:p>
          <a:p>
            <a:pPr marL="214313" indent="-214313" defTabSz="685800">
              <a:buFont typeface="Arial" panose="020B0604020202020204" pitchFamily="34" charset="0"/>
              <a:buChar char="•"/>
            </a:pPr>
            <a:endParaRPr lang="en-US" sz="2800" i="1" dirty="0">
              <a:latin typeface="Calibri" panose="020F0502020204030204"/>
            </a:endParaRPr>
          </a:p>
        </p:txBody>
      </p:sp>
      <p:sp>
        <p:nvSpPr>
          <p:cNvPr id="2" name="Rectangle 1"/>
          <p:cNvSpPr/>
          <p:nvPr/>
        </p:nvSpPr>
        <p:spPr>
          <a:xfrm>
            <a:off x="146649" y="1158661"/>
            <a:ext cx="8781691" cy="184333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2870" y="3879219"/>
            <a:ext cx="8745470" cy="1534827"/>
          </a:xfrm>
          <a:prstGeom prst="rect">
            <a:avLst/>
          </a:prstGeom>
        </p:spPr>
      </p:pic>
      <p:sp>
        <p:nvSpPr>
          <p:cNvPr id="15" name="Rectangle 14"/>
          <p:cNvSpPr/>
          <p:nvPr/>
        </p:nvSpPr>
        <p:spPr>
          <a:xfrm>
            <a:off x="146648" y="3772160"/>
            <a:ext cx="8781691" cy="184333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15288" y="4239858"/>
            <a:ext cx="484937" cy="1873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033110" y="4952491"/>
            <a:ext cx="919890" cy="1873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248399" y="4685425"/>
            <a:ext cx="507412" cy="1873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41020" y="3046292"/>
            <a:ext cx="9014300" cy="954107"/>
          </a:xfrm>
          <a:prstGeom prst="rect">
            <a:avLst/>
          </a:prstGeom>
          <a:noFill/>
        </p:spPr>
        <p:txBody>
          <a:bodyPr wrap="square" rtlCol="0">
            <a:spAutoFit/>
          </a:bodyPr>
          <a:lstStyle/>
          <a:p>
            <a:pPr marL="214313" indent="-214313" defTabSz="685800">
              <a:buFont typeface="Arial" panose="020B0604020202020204" pitchFamily="34" charset="0"/>
              <a:buChar char="•"/>
            </a:pPr>
            <a:r>
              <a:rPr lang="en-US" sz="2800" i="1" dirty="0">
                <a:latin typeface="Calibri" panose="020F0502020204030204"/>
              </a:rPr>
              <a:t>Shows effort from active county</a:t>
            </a:r>
          </a:p>
          <a:p>
            <a:pPr marL="214313" indent="-214313" defTabSz="685800">
              <a:buFont typeface="Arial" panose="020B0604020202020204" pitchFamily="34" charset="0"/>
              <a:buChar char="•"/>
            </a:pPr>
            <a:endParaRPr lang="en-US" sz="2800" i="1" dirty="0">
              <a:latin typeface="Calibri" panose="020F0502020204030204"/>
            </a:endParaRPr>
          </a:p>
        </p:txBody>
      </p:sp>
    </p:spTree>
    <p:extLst>
      <p:ext uri="{BB962C8B-B14F-4D97-AF65-F5344CB8AC3E}">
        <p14:creationId xmlns:p14="http://schemas.microsoft.com/office/powerpoint/2010/main" val="1292118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6428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Example</a:t>
            </a:r>
            <a:r>
              <a:rPr kumimoji="0" lang="en-US" sz="3200" b="1" i="0" u="sng" strike="noStrike" kern="1200" cap="none" spc="0" normalizeH="0" noProof="0" dirty="0">
                <a:ln>
                  <a:noFill/>
                </a:ln>
                <a:solidFill>
                  <a:srgbClr val="FF0000"/>
                </a:solidFill>
                <a:effectLst/>
                <a:uLnTx/>
                <a:uFillTx/>
                <a:latin typeface="Calibri"/>
                <a:ea typeface="Times New Roman"/>
                <a:cs typeface="+mn-cs"/>
              </a:rPr>
              <a:t> of Good Report:</a:t>
            </a:r>
            <a:endParaRPr kumimoji="0" lang="en-US" sz="3200" b="1" i="0" u="sng" strike="noStrike" kern="1200" cap="none" spc="0" normalizeH="0" baseline="0" noProof="0" dirty="0">
              <a:ln>
                <a:noFill/>
              </a:ln>
              <a:solidFill>
                <a:srgbClr val="FF0000"/>
              </a:solidFill>
              <a:effectLst/>
              <a:uLnTx/>
              <a:uFillTx/>
              <a:latin typeface="Calibri"/>
              <a:ea typeface="Times New Roman"/>
              <a:cs typeface="+mn-cs"/>
            </a:endParaRPr>
          </a:p>
          <a:p>
            <a:pPr lvl="1">
              <a:defRPr/>
            </a:pPr>
            <a:endParaRPr kumimoji="0" lang="en-US" i="0" strike="noStrike" kern="1200" cap="none" spc="0" normalizeH="0" baseline="0" noProof="0" dirty="0">
              <a:ln>
                <a:noFill/>
              </a:ln>
              <a:effectLst/>
              <a:uLnTx/>
              <a:uFillTx/>
              <a:latin typeface="Calibri"/>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Quarterly Reporting</a:t>
            </a:r>
          </a:p>
        </p:txBody>
      </p:sp>
      <p:sp>
        <p:nvSpPr>
          <p:cNvPr id="18" name="TextBox 17"/>
          <p:cNvSpPr txBox="1"/>
          <p:nvPr/>
        </p:nvSpPr>
        <p:spPr>
          <a:xfrm>
            <a:off x="382270" y="3076074"/>
            <a:ext cx="9014300" cy="954107"/>
          </a:xfrm>
          <a:prstGeom prst="rect">
            <a:avLst/>
          </a:prstGeom>
          <a:noFill/>
        </p:spPr>
        <p:txBody>
          <a:bodyPr wrap="square" rtlCol="0">
            <a:spAutoFit/>
          </a:bodyPr>
          <a:lstStyle/>
          <a:p>
            <a:pPr marL="214313" indent="-214313" defTabSz="685800">
              <a:buFont typeface="Arial" panose="020B0604020202020204" pitchFamily="34" charset="0"/>
              <a:buChar char="•"/>
            </a:pPr>
            <a:r>
              <a:rPr lang="en-US" sz="2800" i="1" dirty="0">
                <a:latin typeface="Calibri" panose="020F0502020204030204"/>
              </a:rPr>
              <a:t>Briefly describes a lot of one-on-one work with applicants</a:t>
            </a:r>
          </a:p>
          <a:p>
            <a:pPr marL="214313" indent="-214313" defTabSz="685800">
              <a:buFont typeface="Arial" panose="020B0604020202020204" pitchFamily="34" charset="0"/>
              <a:buChar char="•"/>
            </a:pPr>
            <a:endParaRPr lang="en-US" sz="2800" i="1" dirty="0">
              <a:latin typeface="Calibri" panose="020F0502020204030204"/>
            </a:endParaRPr>
          </a:p>
        </p:txBody>
      </p:sp>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256842"/>
            <a:ext cx="8798587" cy="1387298"/>
          </a:xfrm>
          <a:prstGeom prst="rect">
            <a:avLst/>
          </a:prstGeom>
        </p:spPr>
      </p:pic>
      <p:sp>
        <p:nvSpPr>
          <p:cNvPr id="20" name="Rectangle 19"/>
          <p:cNvSpPr/>
          <p:nvPr/>
        </p:nvSpPr>
        <p:spPr>
          <a:xfrm>
            <a:off x="275691" y="1747866"/>
            <a:ext cx="484937" cy="18738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50608" y="2237930"/>
            <a:ext cx="852545" cy="15713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46649" y="1158661"/>
            <a:ext cx="8781691" cy="1843332"/>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1972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6428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Example</a:t>
            </a:r>
            <a:r>
              <a:rPr kumimoji="0" lang="en-US" sz="3200" b="1" i="0" u="sng" strike="noStrike" kern="1200" cap="none" spc="0" normalizeH="0" noProof="0" dirty="0">
                <a:ln>
                  <a:noFill/>
                </a:ln>
                <a:solidFill>
                  <a:srgbClr val="FF0000"/>
                </a:solidFill>
                <a:effectLst/>
                <a:uLnTx/>
                <a:uFillTx/>
                <a:latin typeface="Calibri"/>
                <a:ea typeface="Times New Roman"/>
                <a:cs typeface="+mn-cs"/>
              </a:rPr>
              <a:t> of Questionable Activity vs Spending:</a:t>
            </a:r>
            <a:endParaRPr kumimoji="0" lang="en-US" sz="3200" b="1" i="0" u="sng" strike="noStrike" kern="1200" cap="none" spc="0" normalizeH="0" baseline="0" noProof="0" dirty="0">
              <a:ln>
                <a:noFill/>
              </a:ln>
              <a:solidFill>
                <a:srgbClr val="FF0000"/>
              </a:solidFill>
              <a:effectLst/>
              <a:uLnTx/>
              <a:uFillTx/>
              <a:latin typeface="Calibri"/>
              <a:ea typeface="Times New Roman"/>
              <a:cs typeface="+mn-cs"/>
            </a:endParaRPr>
          </a:p>
          <a:p>
            <a:pPr lvl="1">
              <a:defRPr/>
            </a:pPr>
            <a:endParaRPr kumimoji="0" lang="en-US" i="0" strike="noStrike" kern="1200" cap="none" spc="0" normalizeH="0" baseline="0" noProof="0" dirty="0">
              <a:ln>
                <a:noFill/>
              </a:ln>
              <a:effectLst/>
              <a:uLnTx/>
              <a:uFillTx/>
              <a:latin typeface="Calibri"/>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Quarterly Reporting</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 y="1139874"/>
            <a:ext cx="9067800" cy="988092"/>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1129" y="2663009"/>
            <a:ext cx="7621438" cy="583124"/>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9601" y="5420599"/>
            <a:ext cx="8719508" cy="1060619"/>
          </a:xfrm>
          <a:prstGeom prst="rect">
            <a:avLst/>
          </a:prstGeom>
        </p:spPr>
      </p:pic>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340" y="3622915"/>
            <a:ext cx="8805988" cy="1369269"/>
          </a:xfrm>
          <a:prstGeom prst="rect">
            <a:avLst/>
          </a:prstGeom>
        </p:spPr>
      </p:pic>
      <p:sp>
        <p:nvSpPr>
          <p:cNvPr id="3" name="Rectangle 2"/>
          <p:cNvSpPr/>
          <p:nvPr/>
        </p:nvSpPr>
        <p:spPr>
          <a:xfrm>
            <a:off x="776378" y="1160393"/>
            <a:ext cx="832449" cy="2501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930770" y="2990016"/>
            <a:ext cx="546339" cy="2501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59125" y="3628191"/>
            <a:ext cx="767750" cy="2501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76378" y="5420599"/>
            <a:ext cx="750497" cy="2501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583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64281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en-US" b="1" u="sng" dirty="0">
                <a:solidFill>
                  <a:srgbClr val="FF0000"/>
                </a:solidFill>
                <a:ea typeface="Times New Roman"/>
              </a:rPr>
              <a:t>Example of Questionable Activity vs Spending:</a:t>
            </a:r>
          </a:p>
          <a:p>
            <a:pPr lvl="1">
              <a:defRPr/>
            </a:pPr>
            <a:endParaRPr kumimoji="0" lang="en-US" i="0" strike="noStrike" kern="1200" cap="none" spc="0" normalizeH="0" baseline="0" noProof="0" dirty="0">
              <a:ln>
                <a:noFill/>
              </a:ln>
              <a:effectLst/>
              <a:uLnTx/>
              <a:uFillTx/>
              <a:latin typeface="Calibri"/>
              <a:ea typeface="Times New Roman"/>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Quarterly Reporting</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 y="1139874"/>
            <a:ext cx="9067800" cy="988092"/>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1129" y="2663009"/>
            <a:ext cx="7621438" cy="583124"/>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9601" y="5420599"/>
            <a:ext cx="8719508" cy="1060619"/>
          </a:xfrm>
          <a:prstGeom prst="rect">
            <a:avLst/>
          </a:prstGeom>
        </p:spPr>
      </p:pic>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340" y="3622915"/>
            <a:ext cx="8805988" cy="1369269"/>
          </a:xfrm>
          <a:prstGeom prst="rect">
            <a:avLst/>
          </a:prstGeom>
        </p:spPr>
      </p:pic>
      <p:sp>
        <p:nvSpPr>
          <p:cNvPr id="3" name="Rectangle 2"/>
          <p:cNvSpPr/>
          <p:nvPr/>
        </p:nvSpPr>
        <p:spPr>
          <a:xfrm>
            <a:off x="776378" y="1160393"/>
            <a:ext cx="832449" cy="2501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930770" y="2990016"/>
            <a:ext cx="546339" cy="2501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59125" y="3628191"/>
            <a:ext cx="767750" cy="2501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76378" y="5420599"/>
            <a:ext cx="750497" cy="2501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675870" y="1072048"/>
            <a:ext cx="3373239" cy="1323439"/>
          </a:xfrm>
          <a:prstGeom prst="rect">
            <a:avLst/>
          </a:prstGeom>
          <a:solidFill>
            <a:srgbClr val="FFFF99"/>
          </a:solidFill>
          <a:ln>
            <a:solidFill>
              <a:schemeClr val="tx1"/>
            </a:solidFill>
          </a:ln>
        </p:spPr>
        <p:txBody>
          <a:bodyPr wrap="square" rtlCol="0">
            <a:spAutoFit/>
          </a:bodyPr>
          <a:lstStyle/>
          <a:p>
            <a:pPr marL="214313" indent="-214313" defTabSz="685800">
              <a:buFont typeface="Arial" panose="020B0604020202020204" pitchFamily="34" charset="0"/>
              <a:buChar char="•"/>
            </a:pPr>
            <a:r>
              <a:rPr lang="en-US" sz="2000" i="1" dirty="0">
                <a:latin typeface="Calibri" panose="020F0502020204030204"/>
              </a:rPr>
              <a:t>Minimal outreach</a:t>
            </a:r>
          </a:p>
          <a:p>
            <a:pPr marL="214313" indent="-214313" defTabSz="685800">
              <a:buFont typeface="Arial" panose="020B0604020202020204" pitchFamily="34" charset="0"/>
              <a:buChar char="•"/>
            </a:pPr>
            <a:r>
              <a:rPr lang="en-US" sz="2000" i="1" dirty="0">
                <a:latin typeface="Calibri" panose="020F0502020204030204"/>
              </a:rPr>
              <a:t>No project payments since quarterly reporting began</a:t>
            </a:r>
          </a:p>
          <a:p>
            <a:pPr marL="214313" indent="-214313" defTabSz="685800">
              <a:buFont typeface="Arial" panose="020B0604020202020204" pitchFamily="34" charset="0"/>
              <a:buChar char="•"/>
            </a:pPr>
            <a:r>
              <a:rPr lang="en-US" sz="2000" i="1" dirty="0">
                <a:latin typeface="Calibri" panose="020F0502020204030204"/>
              </a:rPr>
              <a:t>Still using admin/</a:t>
            </a:r>
            <a:r>
              <a:rPr lang="en-US" sz="2000" i="1" dirty="0" err="1">
                <a:latin typeface="Calibri" panose="020F0502020204030204"/>
              </a:rPr>
              <a:t>edu</a:t>
            </a:r>
            <a:r>
              <a:rPr lang="en-US" sz="2000" i="1" dirty="0">
                <a:latin typeface="Calibri" panose="020F0502020204030204"/>
              </a:rPr>
              <a:t> funds</a:t>
            </a:r>
          </a:p>
        </p:txBody>
      </p:sp>
    </p:spTree>
    <p:extLst>
      <p:ext uri="{BB962C8B-B14F-4D97-AF65-F5344CB8AC3E}">
        <p14:creationId xmlns:p14="http://schemas.microsoft.com/office/powerpoint/2010/main" val="508113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704017" y="930275"/>
            <a:ext cx="6439983" cy="579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4000" b="1" i="0" u="sng" strike="noStrike" kern="1200" cap="none" spc="0" normalizeH="0" baseline="0" noProof="0" dirty="0">
                <a:ln>
                  <a:noFill/>
                </a:ln>
                <a:solidFill>
                  <a:srgbClr val="FFFF00"/>
                </a:solidFill>
                <a:effectLst/>
                <a:uLnTx/>
                <a:uFillTx/>
                <a:latin typeface="Calibri"/>
                <a:ea typeface="Times New Roman"/>
                <a:cs typeface="+mn-cs"/>
              </a:rPr>
              <a:t>DGLVR Updates: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1" i="0" u="sng" strike="noStrike" kern="1200" cap="none" spc="0" normalizeH="0" baseline="0" noProof="0" dirty="0">
              <a:ln>
                <a:noFill/>
              </a:ln>
              <a:solidFill>
                <a:srgbClr val="FF0000"/>
              </a:solidFill>
              <a:effectLst/>
              <a:uLnTx/>
              <a:uFillTx/>
              <a:latin typeface="Calibri"/>
              <a:ea typeface="Times New Roman"/>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prstClr val="white">
                    <a:lumMod val="50000"/>
                  </a:prstClr>
                </a:solidFill>
                <a:effectLst/>
                <a:uLnTx/>
                <a:uFillTx/>
                <a:latin typeface="Calibri"/>
                <a:ea typeface="Times New Roman"/>
                <a:cs typeface="+mn-cs"/>
              </a:rPr>
              <a:t>Admin Manual</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srgbClr val="FFFFFF"/>
              </a:solidFill>
              <a:effectLst/>
              <a:uLnTx/>
              <a:uFillTx/>
              <a:latin typeface="Calibri"/>
              <a:ea typeface="Times New Roman"/>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strike="noStrike" kern="1200" cap="none" spc="0" normalizeH="0" baseline="0" noProof="0" dirty="0">
                <a:ln>
                  <a:noFill/>
                </a:ln>
                <a:solidFill>
                  <a:schemeClr val="bg1">
                    <a:lumMod val="50000"/>
                  </a:schemeClr>
                </a:solidFill>
                <a:effectLst/>
                <a:uLnTx/>
                <a:uFillTx/>
                <a:latin typeface="Calibri"/>
                <a:ea typeface="Times New Roman"/>
                <a:cs typeface="+mn-cs"/>
              </a:rPr>
              <a:t>Quarterly Reporting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4000" b="1" i="0" u="none" strike="noStrike" kern="1200" cap="none" spc="0" normalizeH="0" baseline="0" noProof="0" dirty="0">
              <a:ln>
                <a:noFill/>
              </a:ln>
              <a:solidFill>
                <a:srgbClr val="FFFFFF"/>
              </a:solidFill>
              <a:effectLst/>
              <a:uLnTx/>
              <a:uFillTx/>
              <a:latin typeface="Calibri"/>
              <a:ea typeface="Times New Roman"/>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4000" b="1" i="0" u="sng" strike="noStrike" kern="1200" cap="none" spc="0" normalizeH="0" baseline="0" noProof="0" dirty="0">
                <a:ln>
                  <a:noFill/>
                </a:ln>
                <a:solidFill>
                  <a:srgbClr val="FFFF00"/>
                </a:solidFill>
                <a:effectLst/>
                <a:uLnTx/>
                <a:uFillTx/>
                <a:latin typeface="Calibri"/>
                <a:ea typeface="Times New Roman"/>
                <a:cs typeface="+mn-cs"/>
              </a:rPr>
              <a:t>Spending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srgbClr val="FFFFFF"/>
              </a:solidFill>
              <a:effectLst/>
              <a:uLnTx/>
              <a:uFillTx/>
              <a:latin typeface="Calibri"/>
              <a:ea typeface="Times New Roman"/>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srgbClr val="FFFFFF"/>
              </a:solidFill>
              <a:effectLst/>
              <a:uLnTx/>
              <a:uFillTx/>
              <a:latin typeface="Calibri"/>
              <a:ea typeface="Times New Roman"/>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E2919-D427-4CE2-80E2-33083554A27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t="-11080" b="-1"/>
          <a:stretch/>
        </p:blipFill>
        <p:spPr>
          <a:xfrm>
            <a:off x="-32802" y="-362594"/>
            <a:ext cx="2630860" cy="7239643"/>
          </a:xfrm>
          <a:prstGeom prst="rect">
            <a:avLst/>
          </a:prstGeom>
        </p:spPr>
      </p:pic>
    </p:spTree>
    <p:extLst>
      <p:ext uri="{BB962C8B-B14F-4D97-AF65-F5344CB8AC3E}">
        <p14:creationId xmlns:p14="http://schemas.microsoft.com/office/powerpoint/2010/main" val="3729868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57700" y="5854700"/>
            <a:ext cx="1143000" cy="381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7848600" y="4038600"/>
            <a:ext cx="838200" cy="381000"/>
          </a:xfrm>
          <a:prstGeom prst="rect">
            <a:avLst/>
          </a:prstGeom>
          <a:solidFill>
            <a:srgbClr val="FF000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7242630" y="4749800"/>
            <a:ext cx="11430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6868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CD 5-Year Contract and Spending</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Times New Roman"/>
                <a:cs typeface="+mn-cs"/>
              </a:rPr>
              <a:t>5-year SCC contract with CDs expired June 30, 2018</a:t>
            </a: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Times New Roman"/>
                <a:cs typeface="+mn-cs"/>
              </a:rPr>
              <a:t>Agreements were extended through June 30, 2019 to allow CDs to expend money and complete projects.</a:t>
            </a: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a:ea typeface="Times New Roman"/>
                <a:cs typeface="+mn-cs"/>
              </a:rPr>
              <a:t>Approved at 3/2019 SCC meeting:</a:t>
            </a:r>
          </a:p>
          <a:p>
            <a:pPr marL="9715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a:ea typeface="Times New Roman"/>
                <a:cs typeface="+mn-cs"/>
              </a:rPr>
              <a:t>Counties with uncommitted old funds as of 5/24/19 (Red): </a:t>
            </a:r>
            <a:r>
              <a:rPr kumimoji="0" lang="en-US" sz="2400" b="0" i="0" u="sng" strike="noStrike" kern="1200" cap="none" spc="0" normalizeH="0" baseline="0" noProof="0" dirty="0">
                <a:ln>
                  <a:noFill/>
                </a:ln>
                <a:solidFill>
                  <a:prstClr val="black"/>
                </a:solidFill>
                <a:effectLst/>
                <a:uLnTx/>
                <a:uFillTx/>
                <a:latin typeface="Calibri"/>
                <a:ea typeface="Times New Roman"/>
                <a:cs typeface="+mn-cs"/>
              </a:rPr>
              <a:t>not eligible </a:t>
            </a:r>
            <a:r>
              <a:rPr kumimoji="0" lang="en-US" sz="2400" b="0" i="0" u="none" strike="noStrike" kern="1200" cap="none" spc="0" normalizeH="0" baseline="0" noProof="0" dirty="0">
                <a:ln>
                  <a:noFill/>
                </a:ln>
                <a:solidFill>
                  <a:prstClr val="black"/>
                </a:solidFill>
                <a:effectLst/>
                <a:uLnTx/>
                <a:uFillTx/>
                <a:latin typeface="Calibri"/>
                <a:ea typeface="Times New Roman"/>
                <a:cs typeface="+mn-cs"/>
              </a:rPr>
              <a:t>for FY 2019-20 Allocations</a:t>
            </a:r>
          </a:p>
          <a:p>
            <a:pPr marL="9715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a:ea typeface="Times New Roman"/>
                <a:cs typeface="+mn-cs"/>
              </a:rPr>
              <a:t>Counties with unspent old funds as of 6/30/19 (Yellow): </a:t>
            </a:r>
            <a:r>
              <a:rPr kumimoji="0" lang="en-US" sz="2400" b="0" i="0" u="none" strike="noStrike" kern="1200" cap="none" spc="0" normalizeH="0" baseline="0" noProof="0" dirty="0">
                <a:ln>
                  <a:noFill/>
                </a:ln>
                <a:solidFill>
                  <a:prstClr val="black"/>
                </a:solidFill>
                <a:effectLst/>
                <a:uLnTx/>
                <a:uFillTx/>
                <a:latin typeface="Calibri"/>
                <a:ea typeface="Times New Roman"/>
                <a:cs typeface="+mn-cs"/>
              </a:rPr>
              <a:t>FY 2019-20 </a:t>
            </a:r>
            <a:r>
              <a:rPr kumimoji="0" lang="en-US" sz="2400" b="0" i="0" u="sng" strike="noStrike" kern="1200" cap="none" spc="0" normalizeH="0" baseline="0" noProof="0" dirty="0">
                <a:ln>
                  <a:noFill/>
                </a:ln>
                <a:solidFill>
                  <a:prstClr val="black"/>
                </a:solidFill>
                <a:effectLst/>
                <a:uLnTx/>
                <a:uFillTx/>
                <a:latin typeface="Calibri"/>
                <a:ea typeface="Times New Roman"/>
                <a:cs typeface="+mn-cs"/>
              </a:rPr>
              <a:t>allocations reduced </a:t>
            </a:r>
            <a:r>
              <a:rPr kumimoji="0" lang="en-US" sz="2400" b="0" i="0" u="none" strike="noStrike" kern="1200" cap="none" spc="0" normalizeH="0" baseline="0" noProof="0" dirty="0">
                <a:ln>
                  <a:noFill/>
                </a:ln>
                <a:solidFill>
                  <a:prstClr val="black"/>
                </a:solidFill>
                <a:effectLst/>
                <a:uLnTx/>
                <a:uFillTx/>
                <a:latin typeface="Calibri"/>
                <a:ea typeface="Times New Roman"/>
                <a:cs typeface="+mn-cs"/>
              </a:rPr>
              <a:t>by amount of unspent funds.</a:t>
            </a:r>
          </a:p>
          <a:p>
            <a:pPr marL="9715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Times New Roman"/>
                <a:cs typeface="+mn-cs"/>
              </a:rPr>
              <a:t>DNG and LVR tracked separately, and any money withheld is distributed to eligible CDs (Green).</a:t>
            </a: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sng" strike="noStrike" kern="1200" cap="none" spc="0" normalizeH="0" baseline="0" noProof="0" dirty="0">
              <a:ln>
                <a:noFill/>
              </a:ln>
              <a:solidFill>
                <a:prstClr val="black"/>
              </a:solidFill>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5-year spending</a:t>
            </a:r>
          </a:p>
        </p:txBody>
      </p:sp>
    </p:spTree>
    <p:extLst>
      <p:ext uri="{BB962C8B-B14F-4D97-AF65-F5344CB8AC3E}">
        <p14:creationId xmlns:p14="http://schemas.microsoft.com/office/powerpoint/2010/main" val="2815146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6868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CD 5- Year Contract and Spending</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Times New Roman"/>
                <a:cs typeface="+mn-cs"/>
              </a:rPr>
              <a:t>Reminder: how to determine your status</a:t>
            </a: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sng" strike="noStrike" kern="1200" cap="none" spc="0" normalizeH="0" baseline="0" noProof="0" dirty="0">
              <a:ln>
                <a:noFill/>
              </a:ln>
              <a:solidFill>
                <a:prstClr val="black"/>
              </a:solidFill>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5-year spending</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7003" y="1811536"/>
            <a:ext cx="7588094" cy="4754841"/>
          </a:xfrm>
          <a:prstGeom prst="rect">
            <a:avLst/>
          </a:prstGeom>
        </p:spPr>
      </p:pic>
      <p:sp>
        <p:nvSpPr>
          <p:cNvPr id="9" name="TextBox 8"/>
          <p:cNvSpPr txBox="1"/>
          <p:nvPr/>
        </p:nvSpPr>
        <p:spPr>
          <a:xfrm>
            <a:off x="797003" y="1411426"/>
            <a:ext cx="3373239" cy="400110"/>
          </a:xfrm>
          <a:prstGeom prst="rect">
            <a:avLst/>
          </a:prstGeom>
          <a:solidFill>
            <a:srgbClr val="92D050"/>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Example of a Green County</a:t>
            </a:r>
          </a:p>
        </p:txBody>
      </p:sp>
      <p:sp>
        <p:nvSpPr>
          <p:cNvPr id="10" name="Rectangle 9"/>
          <p:cNvSpPr/>
          <p:nvPr/>
        </p:nvSpPr>
        <p:spPr>
          <a:xfrm>
            <a:off x="3562353" y="2185768"/>
            <a:ext cx="828492" cy="1951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p:cNvSpPr/>
          <p:nvPr/>
        </p:nvSpPr>
        <p:spPr>
          <a:xfrm>
            <a:off x="4606290" y="5938324"/>
            <a:ext cx="3560913" cy="4727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5" name="Straight Arrow Connector 14"/>
          <p:cNvCxnSpPr/>
          <p:nvPr/>
        </p:nvCxnSpPr>
        <p:spPr>
          <a:xfrm>
            <a:off x="3976599" y="4491559"/>
            <a:ext cx="983857" cy="15118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113472" y="3936130"/>
            <a:ext cx="5170205" cy="707886"/>
          </a:xfrm>
          <a:prstGeom prst="rect">
            <a:avLst/>
          </a:prstGeom>
          <a:solidFill>
            <a:srgbClr val="92D050"/>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Zero Balance in “previous 5-Year Agreement”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Eligible for FY 2019-20 allocation</a:t>
            </a:r>
          </a:p>
        </p:txBody>
      </p:sp>
    </p:spTree>
    <p:extLst>
      <p:ext uri="{BB962C8B-B14F-4D97-AF65-F5344CB8AC3E}">
        <p14:creationId xmlns:p14="http://schemas.microsoft.com/office/powerpoint/2010/main" val="619951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40132" y="1833521"/>
            <a:ext cx="7509291" cy="4814849"/>
          </a:xfrm>
          <a:prstGeom prst="rect">
            <a:avLst/>
          </a:prstGeom>
        </p:spPr>
      </p:pic>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6868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CD 5- Year Contract and Spending</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Times New Roman"/>
                <a:cs typeface="+mn-cs"/>
              </a:rPr>
              <a:t>Reminder: how to determine your status</a:t>
            </a: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sng" strike="noStrike" kern="1200" cap="none" spc="0" normalizeH="0" baseline="0" noProof="0" dirty="0">
              <a:ln>
                <a:noFill/>
              </a:ln>
              <a:solidFill>
                <a:prstClr val="black"/>
              </a:solidFill>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5-year spending</a:t>
            </a:r>
          </a:p>
        </p:txBody>
      </p:sp>
      <p:sp>
        <p:nvSpPr>
          <p:cNvPr id="9" name="TextBox 8"/>
          <p:cNvSpPr txBox="1"/>
          <p:nvPr/>
        </p:nvSpPr>
        <p:spPr>
          <a:xfrm>
            <a:off x="797003" y="1411426"/>
            <a:ext cx="3373239" cy="400110"/>
          </a:xfrm>
          <a:prstGeom prst="rect">
            <a:avLst/>
          </a:prstGeom>
          <a:solidFill>
            <a:srgbClr val="FFFF00"/>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Example of a Yellow County</a:t>
            </a:r>
          </a:p>
        </p:txBody>
      </p:sp>
      <p:sp>
        <p:nvSpPr>
          <p:cNvPr id="10" name="Rectangle 9"/>
          <p:cNvSpPr/>
          <p:nvPr/>
        </p:nvSpPr>
        <p:spPr>
          <a:xfrm>
            <a:off x="3562353" y="2185768"/>
            <a:ext cx="828492" cy="1951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p:cNvSpPr/>
          <p:nvPr/>
        </p:nvSpPr>
        <p:spPr>
          <a:xfrm>
            <a:off x="4606290" y="5938324"/>
            <a:ext cx="3560913" cy="4727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p:cNvSpPr/>
          <p:nvPr/>
        </p:nvSpPr>
        <p:spPr>
          <a:xfrm>
            <a:off x="942755" y="5608703"/>
            <a:ext cx="3560913" cy="4727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9" name="Straight Arrow Connector 18"/>
          <p:cNvCxnSpPr/>
          <p:nvPr/>
        </p:nvCxnSpPr>
        <p:spPr>
          <a:xfrm>
            <a:off x="4170242" y="5039348"/>
            <a:ext cx="1083245" cy="8989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682151" y="5032294"/>
            <a:ext cx="20258" cy="66976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26437" y="3833424"/>
            <a:ext cx="4475623" cy="1323439"/>
          </a:xfrm>
          <a:prstGeom prst="rect">
            <a:avLst/>
          </a:prstGeom>
          <a:solidFill>
            <a:srgbClr val="FFFF00"/>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$53K remaining in Previous 5-year agreement, but $215K under contract: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Eligible for FY 2019-20 allocation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Would have allocation reduced by $53K</a:t>
            </a:r>
          </a:p>
        </p:txBody>
      </p:sp>
    </p:spTree>
    <p:extLst>
      <p:ext uri="{BB962C8B-B14F-4D97-AF65-F5344CB8AC3E}">
        <p14:creationId xmlns:p14="http://schemas.microsoft.com/office/powerpoint/2010/main" val="2210298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40132" y="1852890"/>
            <a:ext cx="7497323" cy="4795480"/>
          </a:xfrm>
          <a:prstGeom prst="rect">
            <a:avLst/>
          </a:prstGeom>
        </p:spPr>
      </p:pic>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6868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CD 5- Year Contract and Spending</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Times New Roman"/>
                <a:cs typeface="+mn-cs"/>
              </a:rPr>
              <a:t>Reminder: how to determine your status</a:t>
            </a:r>
            <a:endParaRPr kumimoji="0" lang="en-US" sz="2800" b="1"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sng" strike="noStrike" kern="1200" cap="none" spc="0" normalizeH="0" baseline="0" noProof="0" dirty="0">
              <a:ln>
                <a:noFill/>
              </a:ln>
              <a:solidFill>
                <a:prstClr val="black"/>
              </a:solidFill>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5-year spending</a:t>
            </a:r>
          </a:p>
        </p:txBody>
      </p:sp>
      <p:sp>
        <p:nvSpPr>
          <p:cNvPr id="9" name="TextBox 8"/>
          <p:cNvSpPr txBox="1"/>
          <p:nvPr/>
        </p:nvSpPr>
        <p:spPr>
          <a:xfrm>
            <a:off x="797003" y="1370786"/>
            <a:ext cx="3373239" cy="400110"/>
          </a:xfrm>
          <a:prstGeom prst="rect">
            <a:avLst/>
          </a:prstGeom>
          <a:solidFill>
            <a:srgbClr val="FF9999"/>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Example of a Red County</a:t>
            </a:r>
          </a:p>
        </p:txBody>
      </p:sp>
      <p:sp>
        <p:nvSpPr>
          <p:cNvPr id="10" name="Rectangle 9"/>
          <p:cNvSpPr/>
          <p:nvPr/>
        </p:nvSpPr>
        <p:spPr>
          <a:xfrm>
            <a:off x="3562353" y="2185768"/>
            <a:ext cx="828492" cy="1951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7"/>
          <p:cNvSpPr/>
          <p:nvPr/>
        </p:nvSpPr>
        <p:spPr>
          <a:xfrm>
            <a:off x="4606290" y="5938324"/>
            <a:ext cx="3560913" cy="4727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p:cNvSpPr/>
          <p:nvPr/>
        </p:nvSpPr>
        <p:spPr>
          <a:xfrm>
            <a:off x="942755" y="5608703"/>
            <a:ext cx="3560913" cy="47277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9" name="Straight Arrow Connector 18"/>
          <p:cNvCxnSpPr/>
          <p:nvPr/>
        </p:nvCxnSpPr>
        <p:spPr>
          <a:xfrm>
            <a:off x="4170242" y="5039348"/>
            <a:ext cx="1083245" cy="8989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682151" y="5032294"/>
            <a:ext cx="20258" cy="66976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46903" y="4044212"/>
            <a:ext cx="4630899" cy="1015663"/>
          </a:xfrm>
          <a:prstGeom prst="rect">
            <a:avLst/>
          </a:prstGeom>
          <a:solidFill>
            <a:srgbClr val="FF9999"/>
          </a:solidFill>
          <a:ln>
            <a:solidFill>
              <a:schemeClr val="tx1"/>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$177K remaining in Previous 5-year agreement, but only $21K under contract: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NOT Eligible for FY 2019-20 allocation</a:t>
            </a:r>
          </a:p>
        </p:txBody>
      </p:sp>
    </p:spTree>
    <p:extLst>
      <p:ext uri="{BB962C8B-B14F-4D97-AF65-F5344CB8AC3E}">
        <p14:creationId xmlns:p14="http://schemas.microsoft.com/office/powerpoint/2010/main" val="2594070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114675" y="4083888"/>
            <a:ext cx="1023938"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6868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Spending Status</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600" b="0" i="0" u="none" strike="noStrike" kern="1200" cap="none" spc="0" normalizeH="0" baseline="0" noProof="0" dirty="0">
              <a:ln>
                <a:noFill/>
              </a:ln>
              <a:solidFill>
                <a:prstClr val="black"/>
              </a:solidFill>
              <a:effectLst/>
              <a:uLnTx/>
              <a:uFillTx/>
              <a:latin typeface="Calibri"/>
              <a:ea typeface="Times New Roman"/>
              <a:cs typeface="+mn-cs"/>
            </a:endParaRPr>
          </a:p>
          <a:p>
            <a:pPr marL="395288" marR="0" lvl="1"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$130M allocated to CDs through previous 5-year agreement</a:t>
            </a:r>
          </a:p>
          <a:p>
            <a:pPr marL="795338" marR="0" lvl="2" indent="-23336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Times New Roman"/>
                <a:cs typeface="+mn-cs"/>
              </a:rPr>
              <a:t>$</a:t>
            </a:r>
            <a:r>
              <a:rPr lang="en-US" sz="2800" dirty="0">
                <a:solidFill>
                  <a:prstClr val="black"/>
                </a:solidFill>
                <a:latin typeface="Calibri"/>
                <a:ea typeface="Times New Roman"/>
              </a:rPr>
              <a:t>5.4</a:t>
            </a:r>
            <a:r>
              <a:rPr kumimoji="0" lang="en-US" sz="2800" b="0" i="0" u="none" strike="noStrike" kern="1200" cap="none" spc="0" normalizeH="0" baseline="0" noProof="0" dirty="0">
                <a:ln>
                  <a:noFill/>
                </a:ln>
                <a:solidFill>
                  <a:prstClr val="black"/>
                </a:solidFill>
                <a:effectLst/>
                <a:uLnTx/>
                <a:uFillTx/>
                <a:latin typeface="Calibri"/>
                <a:ea typeface="Times New Roman"/>
                <a:cs typeface="+mn-cs"/>
              </a:rPr>
              <a:t>M in old funds left to be spent </a:t>
            </a:r>
            <a:br>
              <a:rPr kumimoji="0" lang="en-US" sz="2800" b="0" i="0" u="none" strike="noStrike" kern="1200" cap="none" spc="0" normalizeH="0" baseline="0" noProof="0" dirty="0">
                <a:ln>
                  <a:noFill/>
                </a:ln>
                <a:solidFill>
                  <a:prstClr val="black"/>
                </a:solidFill>
                <a:effectLst/>
                <a:uLnTx/>
                <a:uFillTx/>
                <a:latin typeface="Calibri"/>
                <a:ea typeface="Times New Roman"/>
                <a:cs typeface="+mn-cs"/>
              </a:rPr>
            </a:br>
            <a:r>
              <a:rPr kumimoji="0" lang="en-US" sz="2800" b="0" i="0" u="none" strike="noStrike" kern="1200" cap="none" spc="0" normalizeH="0" baseline="0" noProof="0" dirty="0">
                <a:ln>
                  <a:noFill/>
                </a:ln>
                <a:solidFill>
                  <a:prstClr val="black"/>
                </a:solidFill>
                <a:effectLst/>
                <a:uLnTx/>
                <a:uFillTx/>
                <a:latin typeface="Calibri"/>
                <a:ea typeface="Times New Roman"/>
                <a:cs typeface="+mn-cs"/>
              </a:rPr>
              <a:t>before June 30</a:t>
            </a:r>
          </a:p>
          <a:p>
            <a:pPr marL="1362075" marR="0" lvl="3"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Times New Roman"/>
                <a:cs typeface="+mn-cs"/>
              </a:rPr>
              <a:t>$250,000 of that still needs to be committed (red)</a:t>
            </a:r>
          </a:p>
          <a:p>
            <a:pPr marL="1362075" marR="0" lvl="3"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Times New Roman"/>
                <a:cs typeface="+mn-cs"/>
              </a:rPr>
              <a:t>$5.2</a:t>
            </a:r>
            <a:r>
              <a:rPr kumimoji="0" lang="en-US" sz="2400" b="0" i="0" u="none" strike="noStrike" kern="1200" cap="none" spc="0" normalizeH="0" noProof="0" dirty="0">
                <a:ln>
                  <a:noFill/>
                </a:ln>
                <a:solidFill>
                  <a:prstClr val="black"/>
                </a:solidFill>
                <a:effectLst/>
                <a:uLnTx/>
                <a:uFillTx/>
                <a:latin typeface="Calibri"/>
                <a:ea typeface="Times New Roman"/>
                <a:cs typeface="+mn-cs"/>
              </a:rPr>
              <a:t>M</a:t>
            </a:r>
            <a:r>
              <a:rPr kumimoji="0" lang="en-US" sz="2400" b="0" i="0" u="none" strike="noStrike" kern="1200" cap="none" spc="0" normalizeH="0" baseline="0" noProof="0" dirty="0">
                <a:ln>
                  <a:noFill/>
                </a:ln>
                <a:solidFill>
                  <a:prstClr val="black"/>
                </a:solidFill>
                <a:effectLst/>
                <a:uLnTx/>
                <a:uFillTx/>
                <a:latin typeface="Calibri"/>
                <a:ea typeface="Times New Roman"/>
                <a:cs typeface="+mn-cs"/>
              </a:rPr>
              <a:t> of that is committed, just needs </a:t>
            </a:r>
            <a:br>
              <a:rPr kumimoji="0" lang="en-US" sz="2400" b="0" i="0" u="none" strike="noStrike" kern="1200" cap="none" spc="0" normalizeH="0" baseline="0" noProof="0" dirty="0">
                <a:ln>
                  <a:noFill/>
                </a:ln>
                <a:solidFill>
                  <a:prstClr val="black"/>
                </a:solidFill>
                <a:effectLst/>
                <a:uLnTx/>
                <a:uFillTx/>
                <a:latin typeface="Calibri"/>
                <a:ea typeface="Times New Roman"/>
                <a:cs typeface="+mn-cs"/>
              </a:rPr>
            </a:br>
            <a:r>
              <a:rPr kumimoji="0" lang="en-US" sz="2400" b="0" i="0" u="none" strike="noStrike" kern="1200" cap="none" spc="0" normalizeH="0" baseline="0" noProof="0" dirty="0">
                <a:ln>
                  <a:noFill/>
                </a:ln>
                <a:solidFill>
                  <a:prstClr val="black"/>
                </a:solidFill>
                <a:effectLst/>
                <a:uLnTx/>
                <a:uFillTx/>
                <a:latin typeface="Calibri"/>
                <a:ea typeface="Times New Roman"/>
                <a:cs typeface="+mn-cs"/>
              </a:rPr>
              <a:t>to be spent (yellow)</a:t>
            </a: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sng" strike="noStrike" kern="1200" cap="none" spc="0" normalizeH="0" baseline="0" noProof="0" dirty="0">
              <a:ln>
                <a:noFill/>
              </a:ln>
              <a:solidFill>
                <a:prstClr val="black"/>
              </a:solidFill>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5-year spending</a:t>
            </a:r>
          </a:p>
        </p:txBody>
      </p:sp>
      <p:sp>
        <p:nvSpPr>
          <p:cNvPr id="9" name="Rectangle 8"/>
          <p:cNvSpPr/>
          <p:nvPr/>
        </p:nvSpPr>
        <p:spPr>
          <a:xfrm>
            <a:off x="7187722" y="3347288"/>
            <a:ext cx="685800" cy="381000"/>
          </a:xfrm>
          <a:prstGeom prst="rect">
            <a:avLst/>
          </a:prstGeom>
          <a:solidFill>
            <a:srgbClr val="FF0000">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13774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Admin Manual</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a:ea typeface="Times New Roman"/>
                <a:cs typeface="+mn-cs"/>
              </a:rPr>
              <a:t>Written</a:t>
            </a:r>
            <a:r>
              <a:rPr kumimoji="0" lang="en-US" sz="3200" b="0" i="0" u="none" strike="noStrike" kern="1200" cap="none" spc="0" normalizeH="0" noProof="0" dirty="0">
                <a:ln>
                  <a:noFill/>
                </a:ln>
                <a:solidFill>
                  <a:prstClr val="black"/>
                </a:solidFill>
                <a:effectLst/>
                <a:uLnTx/>
                <a:uFillTx/>
                <a:latin typeface="Calibri"/>
                <a:ea typeface="Times New Roman"/>
                <a:cs typeface="+mn-cs"/>
              </a:rPr>
              <a:t> in 2014, </a:t>
            </a:r>
            <a:r>
              <a:rPr lang="en-US" sz="3200" dirty="0">
                <a:solidFill>
                  <a:prstClr val="black"/>
                </a:solidFill>
                <a:latin typeface="Calibri"/>
                <a:ea typeface="Times New Roman"/>
              </a:rPr>
              <a:t>Updated in 2017</a:t>
            </a: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noProof="0" dirty="0">
                <a:solidFill>
                  <a:prstClr val="black"/>
                </a:solidFill>
                <a:latin typeface="Calibri"/>
                <a:ea typeface="Times New Roman"/>
              </a:rPr>
              <a:t>SCC approved updates</a:t>
            </a:r>
            <a:br>
              <a:rPr lang="en-US" sz="3200" noProof="0" dirty="0">
                <a:solidFill>
                  <a:prstClr val="black"/>
                </a:solidFill>
                <a:latin typeface="Calibri"/>
                <a:ea typeface="Times New Roman"/>
              </a:rPr>
            </a:br>
            <a:r>
              <a:rPr lang="en-US" sz="3200" noProof="0" dirty="0">
                <a:solidFill>
                  <a:prstClr val="black"/>
                </a:solidFill>
                <a:latin typeface="Calibri"/>
                <a:ea typeface="Times New Roman"/>
              </a:rPr>
              <a:t>5/14/19 that </a:t>
            </a:r>
            <a:r>
              <a:rPr lang="en-US" sz="3200" u="sng" noProof="0" dirty="0">
                <a:solidFill>
                  <a:prstClr val="black"/>
                </a:solidFill>
                <a:latin typeface="Calibri"/>
                <a:ea typeface="Times New Roman"/>
              </a:rPr>
              <a:t>take effect</a:t>
            </a:r>
            <a:br>
              <a:rPr lang="en-US" sz="3200" u="sng" noProof="0" dirty="0">
                <a:solidFill>
                  <a:prstClr val="black"/>
                </a:solidFill>
                <a:latin typeface="Calibri"/>
                <a:ea typeface="Times New Roman"/>
              </a:rPr>
            </a:br>
            <a:r>
              <a:rPr lang="en-US" sz="3200" u="sng" noProof="0" dirty="0">
                <a:solidFill>
                  <a:prstClr val="black"/>
                </a:solidFill>
                <a:latin typeface="Calibri"/>
                <a:ea typeface="Times New Roman"/>
              </a:rPr>
              <a:t>7/1/19</a:t>
            </a:r>
            <a:endParaRPr kumimoji="0" lang="en-US" sz="3200" b="0" i="0" u="sng" strike="noStrike" kern="1200" cap="none" spc="0" normalizeH="0" baseline="0" noProof="0" dirty="0">
              <a:ln>
                <a:noFill/>
              </a:ln>
              <a:solidFill>
                <a:prstClr val="black"/>
              </a:solidFill>
              <a:effectLst/>
              <a:uLnTx/>
              <a:uFillTx/>
              <a:latin typeface="Calibri"/>
              <a:ea typeface="Times New Roman"/>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Administrative Manual</a:t>
            </a:r>
          </a:p>
        </p:txBody>
      </p:sp>
      <p:pic>
        <p:nvPicPr>
          <p:cNvPr id="3" name="Picture 2"/>
          <p:cNvPicPr>
            <a:picLocks noChangeAspect="1"/>
          </p:cNvPicPr>
          <p:nvPr/>
        </p:nvPicPr>
        <p:blipFill>
          <a:blip r:embed="rId3" cstate="email">
            <a:clrChange>
              <a:clrFrom>
                <a:srgbClr val="999999"/>
              </a:clrFrom>
              <a:clrTo>
                <a:srgbClr val="999999">
                  <a:alpha val="0"/>
                </a:srgbClr>
              </a:clrTo>
            </a:clrChange>
            <a:extLst>
              <a:ext uri="{28A0092B-C50C-407E-A947-70E740481C1C}">
                <a14:useLocalDpi xmlns:a14="http://schemas.microsoft.com/office/drawing/2010/main"/>
              </a:ext>
            </a:extLst>
          </a:blip>
          <a:stretch>
            <a:fillRect/>
          </a:stretch>
        </p:blipFill>
        <p:spPr>
          <a:xfrm rot="21248656">
            <a:off x="5237200" y="2087544"/>
            <a:ext cx="4037904" cy="5125741"/>
          </a:xfrm>
          <a:prstGeom prst="rect">
            <a:avLst/>
          </a:prstGeom>
        </p:spPr>
      </p:pic>
      <p:sp>
        <p:nvSpPr>
          <p:cNvPr id="8" name="Rectangle 7"/>
          <p:cNvSpPr/>
          <p:nvPr/>
        </p:nvSpPr>
        <p:spPr>
          <a:xfrm>
            <a:off x="-32802" y="6198763"/>
            <a:ext cx="4575699"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Audio also available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assistance, call: 814-865-5355</a:t>
            </a:r>
          </a:p>
        </p:txBody>
      </p:sp>
    </p:spTree>
    <p:extLst>
      <p:ext uri="{BB962C8B-B14F-4D97-AF65-F5344CB8AC3E}">
        <p14:creationId xmlns:p14="http://schemas.microsoft.com/office/powerpoint/2010/main" val="1595504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228599" y="20472"/>
            <a:ext cx="4380809"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3/27/2019</a:t>
            </a: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 </a:t>
            </a:r>
            <a:r>
              <a:rPr kumimoji="0" lang="en-US" sz="2800" b="0" i="0" u="none" strike="noStrike" kern="1200" cap="none" spc="0" normalizeH="0" baseline="0" noProof="0" dirty="0">
                <a:ln>
                  <a:noFill/>
                </a:ln>
                <a:solidFill>
                  <a:prstClr val="black"/>
                </a:solidFill>
                <a:effectLst/>
                <a:uLnTx/>
                <a:uFillTx/>
                <a:latin typeface="Calibri"/>
                <a:ea typeface="Times New Roman"/>
                <a:cs typeface="+mn-cs"/>
              </a:rPr>
              <a:t>$12 Million left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0000"/>
                </a:solidFill>
                <a:effectLst/>
                <a:uLnTx/>
                <a:uFillTx/>
                <a:latin typeface="Calibri"/>
                <a:ea typeface="Times New Roman"/>
                <a:cs typeface="+mn-cs"/>
              </a:rPr>
              <a:t>RED</a:t>
            </a:r>
            <a:r>
              <a:rPr kumimoji="0" lang="en-US" sz="2800" b="0" i="0" u="none" strike="noStrike" kern="1200" cap="none" spc="0" normalizeH="0" baseline="0" noProof="0" dirty="0">
                <a:ln>
                  <a:noFill/>
                </a:ln>
                <a:solidFill>
                  <a:srgbClr val="FF0000"/>
                </a:solidFill>
                <a:effectLst/>
                <a:uLnTx/>
                <a:uFillTx/>
                <a:latin typeface="Calibri"/>
                <a:ea typeface="Times New Roman"/>
                <a:cs typeface="+mn-cs"/>
              </a:rPr>
              <a:t>: 	22 </a:t>
            </a:r>
            <a:r>
              <a:rPr kumimoji="0" lang="en-US" sz="2800" b="0" i="0" u="none" strike="noStrike" kern="1200" cap="none" spc="0" normalizeH="0" baseline="0" noProof="0" dirty="0" err="1">
                <a:ln>
                  <a:noFill/>
                </a:ln>
                <a:solidFill>
                  <a:srgbClr val="FF0000"/>
                </a:solidFill>
                <a:effectLst/>
                <a:uLnTx/>
                <a:uFillTx/>
                <a:latin typeface="Calibri"/>
                <a:ea typeface="Times New Roman"/>
                <a:cs typeface="+mn-cs"/>
              </a:rPr>
              <a:t>DnG</a:t>
            </a:r>
            <a:r>
              <a:rPr kumimoji="0" lang="en-US" sz="2800" b="0" i="0" u="none" strike="noStrike" kern="1200" cap="none" spc="0" normalizeH="0" baseline="0" noProof="0" dirty="0">
                <a:ln>
                  <a:noFill/>
                </a:ln>
                <a:solidFill>
                  <a:srgbClr val="FF0000"/>
                </a:solidFill>
                <a:effectLst/>
                <a:uLnTx/>
                <a:uFillTx/>
                <a:latin typeface="Calibri"/>
                <a:ea typeface="Times New Roman"/>
                <a:cs typeface="+mn-cs"/>
              </a:rPr>
              <a:t>, 24 LVR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C000"/>
                </a:solidFill>
                <a:effectLst/>
                <a:uLnTx/>
                <a:uFillTx/>
                <a:latin typeface="Calibri"/>
                <a:ea typeface="Times New Roman"/>
                <a:cs typeface="+mn-cs"/>
              </a:rPr>
              <a:t>YELLOW</a:t>
            </a:r>
            <a:r>
              <a:rPr kumimoji="0" lang="en-US" sz="2800" b="0" i="0" u="none" strike="noStrike" kern="1200" cap="none" spc="0" normalizeH="0" baseline="0" noProof="0" dirty="0">
                <a:ln>
                  <a:noFill/>
                </a:ln>
                <a:solidFill>
                  <a:srgbClr val="FFC000"/>
                </a:solidFill>
                <a:effectLst/>
                <a:uLnTx/>
                <a:uFillTx/>
                <a:latin typeface="Calibri"/>
                <a:ea typeface="Times New Roman"/>
                <a:cs typeface="+mn-cs"/>
              </a:rPr>
              <a:t>: 	31 </a:t>
            </a:r>
            <a:r>
              <a:rPr kumimoji="0" lang="en-US" sz="2800" b="0" i="0" u="none" strike="noStrike" kern="1200" cap="none" spc="0" normalizeH="0" baseline="0" noProof="0" dirty="0" err="1">
                <a:ln>
                  <a:noFill/>
                </a:ln>
                <a:solidFill>
                  <a:srgbClr val="FFC000"/>
                </a:solidFill>
                <a:effectLst/>
                <a:uLnTx/>
                <a:uFillTx/>
                <a:latin typeface="Calibri"/>
                <a:ea typeface="Times New Roman"/>
                <a:cs typeface="+mn-cs"/>
              </a:rPr>
              <a:t>DnG</a:t>
            </a:r>
            <a:r>
              <a:rPr kumimoji="0" lang="en-US" sz="2800" b="0" i="0" u="none" strike="noStrike" kern="1200" cap="none" spc="0" normalizeH="0" baseline="0" noProof="0" dirty="0">
                <a:ln>
                  <a:noFill/>
                </a:ln>
                <a:solidFill>
                  <a:srgbClr val="FFC000"/>
                </a:solidFill>
                <a:effectLst/>
                <a:uLnTx/>
                <a:uFillTx/>
                <a:latin typeface="Calibri"/>
                <a:ea typeface="Times New Roman"/>
                <a:cs typeface="+mn-cs"/>
              </a:rPr>
              <a:t>, 27 LVR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B050"/>
                </a:solidFill>
                <a:effectLst/>
                <a:uLnTx/>
                <a:uFillTx/>
                <a:latin typeface="Calibri"/>
                <a:ea typeface="Times New Roman"/>
                <a:cs typeface="+mn-cs"/>
              </a:rPr>
              <a:t>GREEN</a:t>
            </a:r>
            <a:r>
              <a:rPr kumimoji="0" lang="en-US" sz="2800" b="0" i="0" u="none" strike="noStrike" kern="1200" cap="none" spc="0" normalizeH="0" baseline="0" noProof="0" dirty="0">
                <a:ln>
                  <a:noFill/>
                </a:ln>
                <a:solidFill>
                  <a:srgbClr val="00B050"/>
                </a:solidFill>
                <a:effectLst/>
                <a:uLnTx/>
                <a:uFillTx/>
                <a:latin typeface="Calibri"/>
                <a:ea typeface="Times New Roman"/>
                <a:cs typeface="+mn-cs"/>
              </a:rPr>
              <a:t>: 	12 </a:t>
            </a:r>
            <a:r>
              <a:rPr kumimoji="0" lang="en-US" sz="2800" b="0" i="0" u="none" strike="noStrike" kern="1200" cap="none" spc="0" normalizeH="0" baseline="0" noProof="0" dirty="0" err="1">
                <a:ln>
                  <a:noFill/>
                </a:ln>
                <a:solidFill>
                  <a:srgbClr val="00B050"/>
                </a:solidFill>
                <a:effectLst/>
                <a:uLnTx/>
                <a:uFillTx/>
                <a:latin typeface="Calibri"/>
                <a:ea typeface="Times New Roman"/>
                <a:cs typeface="+mn-cs"/>
              </a:rPr>
              <a:t>DnG</a:t>
            </a:r>
            <a:r>
              <a:rPr kumimoji="0" lang="en-US" sz="2800" b="0" i="0" u="none" strike="noStrike" kern="1200" cap="none" spc="0" normalizeH="0" baseline="0" noProof="0" dirty="0">
                <a:ln>
                  <a:noFill/>
                </a:ln>
                <a:solidFill>
                  <a:srgbClr val="00B050"/>
                </a:solidFill>
                <a:effectLst/>
                <a:uLnTx/>
                <a:uFillTx/>
                <a:latin typeface="Calibri"/>
                <a:ea typeface="Times New Roman"/>
                <a:cs typeface="+mn-cs"/>
              </a:rPr>
              <a:t>, 14 LVR</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US" sz="3200" b="1" i="0" u="sng" strike="noStrike" kern="1200" cap="none" spc="0" normalizeH="0" baseline="0" noProof="0" dirty="0">
              <a:ln>
                <a:noFill/>
              </a:ln>
              <a:solidFill>
                <a:prstClr val="black"/>
              </a:solidFill>
              <a:effectLst/>
              <a:uLnTx/>
              <a:uFillTx/>
              <a:latin typeface="Calibri"/>
              <a:ea typeface="Times New Roman"/>
              <a:cs typeface="+mn-cs"/>
            </a:endParaRPr>
          </a:p>
        </p:txBody>
      </p:sp>
      <p:pic>
        <p:nvPicPr>
          <p:cNvPr id="8" name="Picture 7"/>
          <p:cNvPicPr>
            <a:picLocks noChangeAspect="1"/>
          </p:cNvPicPr>
          <p:nvPr/>
        </p:nvPicPr>
        <p:blipFill>
          <a:blip r:embed="rId3" cstate="email">
            <a:clrChange>
              <a:clrFrom>
                <a:srgbClr val="BED2FF"/>
              </a:clrFrom>
              <a:clrTo>
                <a:srgbClr val="BED2FF">
                  <a:alpha val="0"/>
                </a:srgbClr>
              </a:clrTo>
            </a:clrChange>
            <a:extLst>
              <a:ext uri="{28A0092B-C50C-407E-A947-70E740481C1C}">
                <a14:useLocalDpi xmlns:a14="http://schemas.microsoft.com/office/drawing/2010/main"/>
              </a:ext>
            </a:extLst>
          </a:blip>
          <a:stretch>
            <a:fillRect/>
          </a:stretch>
        </p:blipFill>
        <p:spPr>
          <a:xfrm>
            <a:off x="228599" y="1828800"/>
            <a:ext cx="4315179" cy="2514601"/>
          </a:xfrm>
          <a:prstGeom prst="rect">
            <a:avLst/>
          </a:prstGeom>
        </p:spPr>
      </p:pic>
      <p:pic>
        <p:nvPicPr>
          <p:cNvPr id="9" name="Picture 8"/>
          <p:cNvPicPr>
            <a:picLocks noChangeAspect="1"/>
          </p:cNvPicPr>
          <p:nvPr/>
        </p:nvPicPr>
        <p:blipFill>
          <a:blip r:embed="rId4" cstate="email">
            <a:clrChange>
              <a:clrFrom>
                <a:srgbClr val="BED2FF"/>
              </a:clrFrom>
              <a:clrTo>
                <a:srgbClr val="BED2FF">
                  <a:alpha val="0"/>
                </a:srgbClr>
              </a:clrTo>
            </a:clrChange>
            <a:extLst>
              <a:ext uri="{28A0092B-C50C-407E-A947-70E740481C1C}">
                <a14:useLocalDpi xmlns:a14="http://schemas.microsoft.com/office/drawing/2010/main"/>
              </a:ext>
            </a:extLst>
          </a:blip>
          <a:stretch>
            <a:fillRect/>
          </a:stretch>
        </p:blipFill>
        <p:spPr>
          <a:xfrm>
            <a:off x="160334" y="4343401"/>
            <a:ext cx="4310298" cy="2514600"/>
          </a:xfrm>
          <a:prstGeom prst="rect">
            <a:avLst/>
          </a:prstGeom>
        </p:spPr>
      </p:pic>
      <p:cxnSp>
        <p:nvCxnSpPr>
          <p:cNvPr id="3" name="Straight Connector 2"/>
          <p:cNvCxnSpPr/>
          <p:nvPr/>
        </p:nvCxnSpPr>
        <p:spPr>
          <a:xfrm>
            <a:off x="4577688" y="20472"/>
            <a:ext cx="0" cy="6837528"/>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971800" y="1724360"/>
            <a:ext cx="83227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a:ea typeface="+mn-ea"/>
                <a:cs typeface="+mn-cs"/>
              </a:rPr>
              <a:t>DnG</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2979154" y="4238961"/>
            <a:ext cx="7224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LVR</a:t>
            </a:r>
          </a:p>
        </p:txBody>
      </p:sp>
    </p:spTree>
    <p:extLst>
      <p:ext uri="{BB962C8B-B14F-4D97-AF65-F5344CB8AC3E}">
        <p14:creationId xmlns:p14="http://schemas.microsoft.com/office/powerpoint/2010/main" val="3100160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8153" y="4437594"/>
            <a:ext cx="4205304" cy="2420406"/>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16464" y="1821839"/>
            <a:ext cx="4388090" cy="2521561"/>
          </a:xfrm>
          <a:prstGeom prst="rect">
            <a:avLst/>
          </a:prstGeom>
        </p:spPr>
      </p:pic>
      <p:sp>
        <p:nvSpPr>
          <p:cNvPr id="7" name="Subtitle 2"/>
          <p:cNvSpPr txBox="1">
            <a:spLocks/>
          </p:cNvSpPr>
          <p:nvPr/>
        </p:nvSpPr>
        <p:spPr>
          <a:xfrm>
            <a:off x="228599" y="20472"/>
            <a:ext cx="4380809"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3/27/2019</a:t>
            </a: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 </a:t>
            </a:r>
            <a:r>
              <a:rPr kumimoji="0" lang="en-US" sz="2800" b="0" i="0" u="none" strike="noStrike" kern="1200" cap="none" spc="0" normalizeH="0" baseline="0" noProof="0" dirty="0">
                <a:ln>
                  <a:noFill/>
                </a:ln>
                <a:solidFill>
                  <a:prstClr val="black"/>
                </a:solidFill>
                <a:effectLst/>
                <a:uLnTx/>
                <a:uFillTx/>
                <a:latin typeface="Calibri"/>
                <a:ea typeface="Times New Roman"/>
                <a:cs typeface="+mn-cs"/>
              </a:rPr>
              <a:t>$12 Million left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0000"/>
                </a:solidFill>
                <a:effectLst/>
                <a:uLnTx/>
                <a:uFillTx/>
                <a:latin typeface="Calibri"/>
                <a:ea typeface="Times New Roman"/>
                <a:cs typeface="+mn-cs"/>
              </a:rPr>
              <a:t>RED</a:t>
            </a:r>
            <a:r>
              <a:rPr kumimoji="0" lang="en-US" sz="2800" b="0" i="0" u="none" strike="noStrike" kern="1200" cap="none" spc="0" normalizeH="0" baseline="0" noProof="0" dirty="0">
                <a:ln>
                  <a:noFill/>
                </a:ln>
                <a:solidFill>
                  <a:srgbClr val="FF0000"/>
                </a:solidFill>
                <a:effectLst/>
                <a:uLnTx/>
                <a:uFillTx/>
                <a:latin typeface="Calibri"/>
                <a:ea typeface="Times New Roman"/>
                <a:cs typeface="+mn-cs"/>
              </a:rPr>
              <a:t>: 	22 </a:t>
            </a:r>
            <a:r>
              <a:rPr kumimoji="0" lang="en-US" sz="2800" b="0" i="0" u="none" strike="noStrike" kern="1200" cap="none" spc="0" normalizeH="0" baseline="0" noProof="0" dirty="0" err="1">
                <a:ln>
                  <a:noFill/>
                </a:ln>
                <a:solidFill>
                  <a:srgbClr val="FF0000"/>
                </a:solidFill>
                <a:effectLst/>
                <a:uLnTx/>
                <a:uFillTx/>
                <a:latin typeface="Calibri"/>
                <a:ea typeface="Times New Roman"/>
                <a:cs typeface="+mn-cs"/>
              </a:rPr>
              <a:t>DnG</a:t>
            </a:r>
            <a:r>
              <a:rPr kumimoji="0" lang="en-US" sz="2800" b="0" i="0" u="none" strike="noStrike" kern="1200" cap="none" spc="0" normalizeH="0" baseline="0" noProof="0" dirty="0">
                <a:ln>
                  <a:noFill/>
                </a:ln>
                <a:solidFill>
                  <a:srgbClr val="FF0000"/>
                </a:solidFill>
                <a:effectLst/>
                <a:uLnTx/>
                <a:uFillTx/>
                <a:latin typeface="Calibri"/>
                <a:ea typeface="Times New Roman"/>
                <a:cs typeface="+mn-cs"/>
              </a:rPr>
              <a:t>, 24 LVR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C000"/>
                </a:solidFill>
                <a:effectLst/>
                <a:uLnTx/>
                <a:uFillTx/>
                <a:latin typeface="Calibri"/>
                <a:ea typeface="Times New Roman"/>
                <a:cs typeface="+mn-cs"/>
              </a:rPr>
              <a:t>YELLOW</a:t>
            </a:r>
            <a:r>
              <a:rPr kumimoji="0" lang="en-US" sz="2800" b="0" i="0" u="none" strike="noStrike" kern="1200" cap="none" spc="0" normalizeH="0" baseline="0" noProof="0" dirty="0">
                <a:ln>
                  <a:noFill/>
                </a:ln>
                <a:solidFill>
                  <a:srgbClr val="FFC000"/>
                </a:solidFill>
                <a:effectLst/>
                <a:uLnTx/>
                <a:uFillTx/>
                <a:latin typeface="Calibri"/>
                <a:ea typeface="Times New Roman"/>
                <a:cs typeface="+mn-cs"/>
              </a:rPr>
              <a:t>: 	31 </a:t>
            </a:r>
            <a:r>
              <a:rPr kumimoji="0" lang="en-US" sz="2800" b="0" i="0" u="none" strike="noStrike" kern="1200" cap="none" spc="0" normalizeH="0" baseline="0" noProof="0" dirty="0" err="1">
                <a:ln>
                  <a:noFill/>
                </a:ln>
                <a:solidFill>
                  <a:srgbClr val="FFC000"/>
                </a:solidFill>
                <a:effectLst/>
                <a:uLnTx/>
                <a:uFillTx/>
                <a:latin typeface="Calibri"/>
                <a:ea typeface="Times New Roman"/>
                <a:cs typeface="+mn-cs"/>
              </a:rPr>
              <a:t>DnG</a:t>
            </a:r>
            <a:r>
              <a:rPr kumimoji="0" lang="en-US" sz="2800" b="0" i="0" u="none" strike="noStrike" kern="1200" cap="none" spc="0" normalizeH="0" baseline="0" noProof="0" dirty="0">
                <a:ln>
                  <a:noFill/>
                </a:ln>
                <a:solidFill>
                  <a:srgbClr val="FFC000"/>
                </a:solidFill>
                <a:effectLst/>
                <a:uLnTx/>
                <a:uFillTx/>
                <a:latin typeface="Calibri"/>
                <a:ea typeface="Times New Roman"/>
                <a:cs typeface="+mn-cs"/>
              </a:rPr>
              <a:t>, 27 LVR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B050"/>
                </a:solidFill>
                <a:effectLst/>
                <a:uLnTx/>
                <a:uFillTx/>
                <a:latin typeface="Calibri"/>
                <a:ea typeface="Times New Roman"/>
                <a:cs typeface="+mn-cs"/>
              </a:rPr>
              <a:t>GREEN</a:t>
            </a:r>
            <a:r>
              <a:rPr kumimoji="0" lang="en-US" sz="2800" b="0" i="0" u="none" strike="noStrike" kern="1200" cap="none" spc="0" normalizeH="0" baseline="0" noProof="0" dirty="0">
                <a:ln>
                  <a:noFill/>
                </a:ln>
                <a:solidFill>
                  <a:srgbClr val="00B050"/>
                </a:solidFill>
                <a:effectLst/>
                <a:uLnTx/>
                <a:uFillTx/>
                <a:latin typeface="Calibri"/>
                <a:ea typeface="Times New Roman"/>
                <a:cs typeface="+mn-cs"/>
              </a:rPr>
              <a:t>: 	12 </a:t>
            </a:r>
            <a:r>
              <a:rPr kumimoji="0" lang="en-US" sz="2800" b="0" i="0" u="none" strike="noStrike" kern="1200" cap="none" spc="0" normalizeH="0" baseline="0" noProof="0" dirty="0" err="1">
                <a:ln>
                  <a:noFill/>
                </a:ln>
                <a:solidFill>
                  <a:srgbClr val="00B050"/>
                </a:solidFill>
                <a:effectLst/>
                <a:uLnTx/>
                <a:uFillTx/>
                <a:latin typeface="Calibri"/>
                <a:ea typeface="Times New Roman"/>
                <a:cs typeface="+mn-cs"/>
              </a:rPr>
              <a:t>DnG</a:t>
            </a:r>
            <a:r>
              <a:rPr kumimoji="0" lang="en-US" sz="2800" b="0" i="0" u="none" strike="noStrike" kern="1200" cap="none" spc="0" normalizeH="0" baseline="0" noProof="0" dirty="0">
                <a:ln>
                  <a:noFill/>
                </a:ln>
                <a:solidFill>
                  <a:srgbClr val="00B050"/>
                </a:solidFill>
                <a:effectLst/>
                <a:uLnTx/>
                <a:uFillTx/>
                <a:latin typeface="Calibri"/>
                <a:ea typeface="Times New Roman"/>
                <a:cs typeface="+mn-cs"/>
              </a:rPr>
              <a:t>, 14 LVR</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US" sz="3200" b="1" i="0" u="sng" strike="noStrike" kern="1200" cap="none" spc="0" normalizeH="0" baseline="0" noProof="0" dirty="0">
              <a:ln>
                <a:noFill/>
              </a:ln>
              <a:solidFill>
                <a:prstClr val="black"/>
              </a:solidFill>
              <a:effectLst/>
              <a:uLnTx/>
              <a:uFillTx/>
              <a:latin typeface="Calibri"/>
              <a:ea typeface="Times New Roman"/>
              <a:cs typeface="+mn-cs"/>
            </a:endParaRPr>
          </a:p>
        </p:txBody>
      </p:sp>
      <p:pic>
        <p:nvPicPr>
          <p:cNvPr id="8" name="Picture 7"/>
          <p:cNvPicPr>
            <a:picLocks noChangeAspect="1"/>
          </p:cNvPicPr>
          <p:nvPr/>
        </p:nvPicPr>
        <p:blipFill>
          <a:blip r:embed="rId5" cstate="email">
            <a:clrChange>
              <a:clrFrom>
                <a:srgbClr val="BED2FF"/>
              </a:clrFrom>
              <a:clrTo>
                <a:srgbClr val="BED2FF">
                  <a:alpha val="0"/>
                </a:srgbClr>
              </a:clrTo>
            </a:clrChange>
            <a:extLst>
              <a:ext uri="{28A0092B-C50C-407E-A947-70E740481C1C}">
                <a14:useLocalDpi xmlns:a14="http://schemas.microsoft.com/office/drawing/2010/main"/>
              </a:ext>
            </a:extLst>
          </a:blip>
          <a:stretch>
            <a:fillRect/>
          </a:stretch>
        </p:blipFill>
        <p:spPr>
          <a:xfrm>
            <a:off x="228599" y="1828800"/>
            <a:ext cx="4315179" cy="2514601"/>
          </a:xfrm>
          <a:prstGeom prst="rect">
            <a:avLst/>
          </a:prstGeom>
        </p:spPr>
      </p:pic>
      <p:pic>
        <p:nvPicPr>
          <p:cNvPr id="9" name="Picture 8"/>
          <p:cNvPicPr>
            <a:picLocks noChangeAspect="1"/>
          </p:cNvPicPr>
          <p:nvPr/>
        </p:nvPicPr>
        <p:blipFill>
          <a:blip r:embed="rId6" cstate="email">
            <a:clrChange>
              <a:clrFrom>
                <a:srgbClr val="BED2FF"/>
              </a:clrFrom>
              <a:clrTo>
                <a:srgbClr val="BED2FF">
                  <a:alpha val="0"/>
                </a:srgbClr>
              </a:clrTo>
            </a:clrChange>
            <a:extLst>
              <a:ext uri="{28A0092B-C50C-407E-A947-70E740481C1C}">
                <a14:useLocalDpi xmlns:a14="http://schemas.microsoft.com/office/drawing/2010/main"/>
              </a:ext>
            </a:extLst>
          </a:blip>
          <a:stretch>
            <a:fillRect/>
          </a:stretch>
        </p:blipFill>
        <p:spPr>
          <a:xfrm>
            <a:off x="160334" y="4343401"/>
            <a:ext cx="4310298" cy="2514600"/>
          </a:xfrm>
          <a:prstGeom prst="rect">
            <a:avLst/>
          </a:prstGeom>
        </p:spPr>
      </p:pic>
      <p:cxnSp>
        <p:nvCxnSpPr>
          <p:cNvPr id="3" name="Straight Connector 2"/>
          <p:cNvCxnSpPr/>
          <p:nvPr/>
        </p:nvCxnSpPr>
        <p:spPr>
          <a:xfrm>
            <a:off x="4577688" y="20472"/>
            <a:ext cx="0" cy="6837528"/>
          </a:xfrm>
          <a:prstGeom prst="line">
            <a:avLst/>
          </a:prstGeom>
        </p:spPr>
        <p:style>
          <a:lnRef idx="1">
            <a:schemeClr val="accent1"/>
          </a:lnRef>
          <a:fillRef idx="0">
            <a:schemeClr val="accent1"/>
          </a:fillRef>
          <a:effectRef idx="0">
            <a:schemeClr val="accent1"/>
          </a:effectRef>
          <a:fontRef idx="minor">
            <a:schemeClr val="tx1"/>
          </a:fontRef>
        </p:style>
      </p:cxnSp>
      <p:sp>
        <p:nvSpPr>
          <p:cNvPr id="10" name="Subtitle 2"/>
          <p:cNvSpPr txBox="1">
            <a:spLocks/>
          </p:cNvSpPr>
          <p:nvPr/>
        </p:nvSpPr>
        <p:spPr>
          <a:xfrm>
            <a:off x="4716466" y="0"/>
            <a:ext cx="4349088"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5/22/2019</a:t>
            </a:r>
            <a:r>
              <a:rPr kumimoji="0" lang="en-US" sz="3200" b="1" i="0" u="none" strike="noStrike" kern="1200" cap="none" spc="0" normalizeH="0" baseline="0" noProof="0" dirty="0">
                <a:ln>
                  <a:noFill/>
                </a:ln>
                <a:solidFill>
                  <a:srgbClr val="FF0000"/>
                </a:solidFill>
                <a:effectLst/>
                <a:uLnTx/>
                <a:uFillTx/>
                <a:latin typeface="Calibri"/>
                <a:ea typeface="Times New Roman"/>
                <a:cs typeface="+mn-cs"/>
              </a:rPr>
              <a:t>: </a:t>
            </a:r>
            <a:r>
              <a:rPr kumimoji="0" lang="en-US" sz="2800" b="0" i="0" u="none" strike="noStrike" kern="1200" cap="none" spc="0" normalizeH="0" baseline="0" noProof="0" dirty="0">
                <a:ln>
                  <a:noFill/>
                </a:ln>
                <a:solidFill>
                  <a:prstClr val="black"/>
                </a:solidFill>
                <a:effectLst/>
                <a:uLnTx/>
                <a:uFillTx/>
                <a:latin typeface="Calibri"/>
                <a:ea typeface="Times New Roman"/>
                <a:cs typeface="+mn-cs"/>
              </a:rPr>
              <a:t>$5 Million left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0000"/>
                </a:solidFill>
                <a:effectLst/>
                <a:uLnTx/>
                <a:uFillTx/>
                <a:latin typeface="Calibri"/>
                <a:ea typeface="Times New Roman"/>
                <a:cs typeface="+mn-cs"/>
              </a:rPr>
              <a:t>RED</a:t>
            </a:r>
            <a:r>
              <a:rPr kumimoji="0" lang="en-US" sz="2800" b="0" i="0" u="none" strike="noStrike" kern="1200" cap="none" spc="0" normalizeH="0" baseline="0" noProof="0" dirty="0">
                <a:ln>
                  <a:noFill/>
                </a:ln>
                <a:solidFill>
                  <a:srgbClr val="FF0000"/>
                </a:solidFill>
                <a:effectLst/>
                <a:uLnTx/>
                <a:uFillTx/>
                <a:latin typeface="Calibri"/>
                <a:ea typeface="Times New Roman"/>
                <a:cs typeface="+mn-cs"/>
              </a:rPr>
              <a:t>: 	 2 </a:t>
            </a:r>
            <a:r>
              <a:rPr kumimoji="0" lang="en-US" sz="2800" b="0" i="0" u="none" strike="noStrike" kern="1200" cap="none" spc="0" normalizeH="0" baseline="0" noProof="0" dirty="0" err="1">
                <a:ln>
                  <a:noFill/>
                </a:ln>
                <a:solidFill>
                  <a:srgbClr val="FF0000"/>
                </a:solidFill>
                <a:effectLst/>
                <a:uLnTx/>
                <a:uFillTx/>
                <a:latin typeface="Calibri"/>
                <a:ea typeface="Times New Roman"/>
                <a:cs typeface="+mn-cs"/>
              </a:rPr>
              <a:t>DnG</a:t>
            </a:r>
            <a:r>
              <a:rPr kumimoji="0" lang="en-US" sz="2800" b="0" i="0" u="none" strike="noStrike" kern="1200" cap="none" spc="0" normalizeH="0" baseline="0" noProof="0" dirty="0">
                <a:ln>
                  <a:noFill/>
                </a:ln>
                <a:solidFill>
                  <a:srgbClr val="FF0000"/>
                </a:solidFill>
                <a:effectLst/>
                <a:uLnTx/>
                <a:uFillTx/>
                <a:latin typeface="Calibri"/>
                <a:ea typeface="Times New Roman"/>
                <a:cs typeface="+mn-cs"/>
              </a:rPr>
              <a:t>, 4 LVR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FFC000"/>
                </a:solidFill>
                <a:effectLst/>
                <a:uLnTx/>
                <a:uFillTx/>
                <a:latin typeface="Calibri"/>
                <a:ea typeface="Times New Roman"/>
                <a:cs typeface="+mn-cs"/>
              </a:rPr>
              <a:t>YELLOW</a:t>
            </a:r>
            <a:r>
              <a:rPr kumimoji="0" lang="en-US" sz="2800" b="0" i="0" u="none" strike="noStrike" kern="1200" cap="none" spc="0" normalizeH="0" baseline="0" noProof="0" dirty="0">
                <a:ln>
                  <a:noFill/>
                </a:ln>
                <a:solidFill>
                  <a:srgbClr val="FFC000"/>
                </a:solidFill>
                <a:effectLst/>
                <a:uLnTx/>
                <a:uFillTx/>
                <a:latin typeface="Calibri"/>
                <a:ea typeface="Times New Roman"/>
                <a:cs typeface="+mn-cs"/>
              </a:rPr>
              <a:t>: 	 38 </a:t>
            </a:r>
            <a:r>
              <a:rPr kumimoji="0" lang="en-US" sz="2800" b="0" i="0" u="none" strike="noStrike" kern="1200" cap="none" spc="0" normalizeH="0" baseline="0" noProof="0" dirty="0" err="1">
                <a:ln>
                  <a:noFill/>
                </a:ln>
                <a:solidFill>
                  <a:srgbClr val="FFC000"/>
                </a:solidFill>
                <a:effectLst/>
                <a:uLnTx/>
                <a:uFillTx/>
                <a:latin typeface="Calibri"/>
                <a:ea typeface="Times New Roman"/>
                <a:cs typeface="+mn-cs"/>
              </a:rPr>
              <a:t>DnG</a:t>
            </a:r>
            <a:r>
              <a:rPr kumimoji="0" lang="en-US" sz="2800" b="0" i="0" u="none" strike="noStrike" kern="1200" cap="none" spc="0" normalizeH="0" baseline="0" noProof="0" dirty="0">
                <a:ln>
                  <a:noFill/>
                </a:ln>
                <a:solidFill>
                  <a:srgbClr val="FFC000"/>
                </a:solidFill>
                <a:effectLst/>
                <a:uLnTx/>
                <a:uFillTx/>
                <a:latin typeface="Calibri"/>
                <a:ea typeface="Times New Roman"/>
                <a:cs typeface="+mn-cs"/>
              </a:rPr>
              <a:t>, 31 LVR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B050"/>
                </a:solidFill>
                <a:effectLst/>
                <a:uLnTx/>
                <a:uFillTx/>
                <a:latin typeface="Calibri"/>
                <a:ea typeface="Times New Roman"/>
                <a:cs typeface="+mn-cs"/>
              </a:rPr>
              <a:t>GREEN</a:t>
            </a:r>
            <a:r>
              <a:rPr kumimoji="0" lang="en-US" sz="2800" b="0" i="0" u="none" strike="noStrike" kern="1200" cap="none" spc="0" normalizeH="0" baseline="0" noProof="0" dirty="0">
                <a:ln>
                  <a:noFill/>
                </a:ln>
                <a:solidFill>
                  <a:srgbClr val="00B050"/>
                </a:solidFill>
                <a:effectLst/>
                <a:uLnTx/>
                <a:uFillTx/>
                <a:latin typeface="Calibri"/>
                <a:ea typeface="Times New Roman"/>
                <a:cs typeface="+mn-cs"/>
              </a:rPr>
              <a:t>: 	 25 </a:t>
            </a:r>
            <a:r>
              <a:rPr kumimoji="0" lang="en-US" sz="2800" b="0" i="0" u="none" strike="noStrike" kern="1200" cap="none" spc="0" normalizeH="0" baseline="0" noProof="0" dirty="0" err="1">
                <a:ln>
                  <a:noFill/>
                </a:ln>
                <a:solidFill>
                  <a:srgbClr val="00B050"/>
                </a:solidFill>
                <a:effectLst/>
                <a:uLnTx/>
                <a:uFillTx/>
                <a:latin typeface="Calibri"/>
                <a:ea typeface="Times New Roman"/>
                <a:cs typeface="+mn-cs"/>
              </a:rPr>
              <a:t>DnG</a:t>
            </a:r>
            <a:r>
              <a:rPr kumimoji="0" lang="en-US" sz="2800" b="0" i="0" u="none" strike="noStrike" kern="1200" cap="none" spc="0" normalizeH="0" baseline="0" noProof="0" dirty="0">
                <a:ln>
                  <a:noFill/>
                </a:ln>
                <a:solidFill>
                  <a:srgbClr val="00B050"/>
                </a:solidFill>
                <a:effectLst/>
                <a:uLnTx/>
                <a:uFillTx/>
                <a:latin typeface="Calibri"/>
                <a:ea typeface="Times New Roman"/>
                <a:cs typeface="+mn-cs"/>
              </a:rPr>
              <a:t>, </a:t>
            </a:r>
            <a:r>
              <a:rPr lang="en-US" sz="2800" dirty="0">
                <a:solidFill>
                  <a:srgbClr val="00B050"/>
                </a:solidFill>
                <a:latin typeface="Calibri"/>
                <a:ea typeface="Times New Roman"/>
              </a:rPr>
              <a:t>30</a:t>
            </a:r>
            <a:r>
              <a:rPr kumimoji="0" lang="en-US" sz="2800" b="0" i="0" u="none" strike="noStrike" kern="1200" cap="none" spc="0" normalizeH="0" baseline="0" noProof="0" dirty="0">
                <a:ln>
                  <a:noFill/>
                </a:ln>
                <a:solidFill>
                  <a:srgbClr val="00B050"/>
                </a:solidFill>
                <a:effectLst/>
                <a:uLnTx/>
                <a:uFillTx/>
                <a:latin typeface="Calibri"/>
                <a:ea typeface="Times New Roman"/>
                <a:cs typeface="+mn-cs"/>
              </a:rPr>
              <a:t> LVR</a:t>
            </a:r>
          </a:p>
          <a:p>
            <a:pPr marL="342900" marR="0" lvl="0" indent="-342900" algn="l" defTabSz="914400" rtl="0" eaLnBrk="1" fontAlgn="auto" latinLnBrk="0" hangingPunct="1">
              <a:lnSpc>
                <a:spcPct val="100000"/>
              </a:lnSpc>
              <a:spcBef>
                <a:spcPts val="0"/>
              </a:spcBef>
              <a:spcAft>
                <a:spcPts val="0"/>
              </a:spcAft>
              <a:buClrTx/>
              <a:buSzTx/>
              <a:buFontTx/>
              <a:buChar char="-"/>
              <a:tabLst/>
              <a:defRPr/>
            </a:pPr>
            <a:endParaRPr kumimoji="0" lang="en-US" sz="3200" b="1" i="0" u="sng" strike="noStrike" kern="1200" cap="none" spc="0" normalizeH="0" baseline="0" noProof="0" dirty="0">
              <a:ln>
                <a:noFill/>
              </a:ln>
              <a:solidFill>
                <a:prstClr val="black"/>
              </a:solidFill>
              <a:effectLst/>
              <a:uLnTx/>
              <a:uFillTx/>
              <a:latin typeface="Calibri"/>
              <a:ea typeface="Times New Roman"/>
              <a:cs typeface="+mn-cs"/>
            </a:endParaRPr>
          </a:p>
        </p:txBody>
      </p:sp>
      <p:sp>
        <p:nvSpPr>
          <p:cNvPr id="4" name="TextBox 3"/>
          <p:cNvSpPr txBox="1"/>
          <p:nvPr/>
        </p:nvSpPr>
        <p:spPr>
          <a:xfrm>
            <a:off x="2971800" y="1724360"/>
            <a:ext cx="83227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a:ea typeface="+mn-ea"/>
                <a:cs typeface="+mn-cs"/>
              </a:rPr>
              <a:t>DnG</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2979154" y="4238961"/>
            <a:ext cx="7224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LVR</a:t>
            </a:r>
          </a:p>
        </p:txBody>
      </p:sp>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06000" y="3962400"/>
            <a:ext cx="3958993" cy="2302081"/>
          </a:xfrm>
          <a:prstGeom prst="rect">
            <a:avLst/>
          </a:prstGeom>
        </p:spPr>
      </p:pic>
      <p:sp>
        <p:nvSpPr>
          <p:cNvPr id="15" name="TextBox 14"/>
          <p:cNvSpPr txBox="1"/>
          <p:nvPr/>
        </p:nvSpPr>
        <p:spPr>
          <a:xfrm>
            <a:off x="10416753" y="3952164"/>
            <a:ext cx="184294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5/2/19 LVR</a:t>
            </a:r>
          </a:p>
        </p:txBody>
      </p:sp>
      <p:pic>
        <p:nvPicPr>
          <p:cNvPr id="16" name="Pictur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77400" y="1371600"/>
            <a:ext cx="3973416" cy="2310600"/>
          </a:xfrm>
          <a:prstGeom prst="rect">
            <a:avLst/>
          </a:prstGeom>
        </p:spPr>
      </p:pic>
      <p:sp>
        <p:nvSpPr>
          <p:cNvPr id="17" name="TextBox 16"/>
          <p:cNvSpPr txBox="1"/>
          <p:nvPr/>
        </p:nvSpPr>
        <p:spPr>
          <a:xfrm>
            <a:off x="10742638" y="1280393"/>
            <a:ext cx="195277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5/2/19 </a:t>
            </a:r>
            <a:r>
              <a:rPr kumimoji="0" lang="en-US" sz="2800" b="1" i="0" u="none" strike="noStrike" kern="1200" cap="none" spc="0" normalizeH="0" baseline="0" noProof="0" dirty="0" err="1">
                <a:ln>
                  <a:noFill/>
                </a:ln>
                <a:solidFill>
                  <a:prstClr val="black"/>
                </a:solidFill>
                <a:effectLst/>
                <a:uLnTx/>
                <a:uFillTx/>
                <a:latin typeface="Calibri"/>
                <a:ea typeface="+mn-ea"/>
                <a:cs typeface="+mn-cs"/>
              </a:rPr>
              <a:t>DnG</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097392" y="1430786"/>
            <a:ext cx="4295261" cy="2514601"/>
          </a:xfrm>
          <a:prstGeom prst="rect">
            <a:avLst/>
          </a:prstGeom>
        </p:spPr>
      </p:pic>
      <p:pic>
        <p:nvPicPr>
          <p:cNvPr id="5" name="Picture 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4097392" y="4095780"/>
            <a:ext cx="4325858" cy="2514599"/>
          </a:xfrm>
          <a:prstGeom prst="rect">
            <a:avLst/>
          </a:prstGeom>
        </p:spPr>
      </p:pic>
      <p:sp>
        <p:nvSpPr>
          <p:cNvPr id="18" name="TextBox 17"/>
          <p:cNvSpPr txBox="1"/>
          <p:nvPr/>
        </p:nvSpPr>
        <p:spPr>
          <a:xfrm>
            <a:off x="8060587" y="1701500"/>
            <a:ext cx="83227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Calibri"/>
                <a:ea typeface="+mn-ea"/>
                <a:cs typeface="+mn-cs"/>
              </a:rPr>
              <a:t>DnG</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Box 18"/>
          <p:cNvSpPr txBox="1"/>
          <p:nvPr/>
        </p:nvSpPr>
        <p:spPr>
          <a:xfrm>
            <a:off x="8067941" y="4216101"/>
            <a:ext cx="72244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LVR</a:t>
            </a:r>
          </a:p>
        </p:txBody>
      </p:sp>
      <p:sp>
        <p:nvSpPr>
          <p:cNvPr id="20" name="TextBox 19"/>
          <p:cNvSpPr txBox="1"/>
          <p:nvPr/>
        </p:nvSpPr>
        <p:spPr>
          <a:xfrm>
            <a:off x="15268632" y="1280393"/>
            <a:ext cx="213552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5/12/19 </a:t>
            </a:r>
            <a:r>
              <a:rPr kumimoji="0" lang="en-US" sz="2800" b="1" i="0" u="none" strike="noStrike" kern="1200" cap="none" spc="0" normalizeH="0" baseline="0" noProof="0" dirty="0" err="1">
                <a:ln>
                  <a:noFill/>
                </a:ln>
                <a:solidFill>
                  <a:prstClr val="black"/>
                </a:solidFill>
                <a:effectLst/>
                <a:uLnTx/>
                <a:uFillTx/>
                <a:latin typeface="Calibri"/>
                <a:ea typeface="+mn-ea"/>
                <a:cs typeface="+mn-cs"/>
              </a:rPr>
              <a:t>DnG</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15430461" y="3982986"/>
            <a:ext cx="2025683"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5/12/19 LVR</a:t>
            </a:r>
          </a:p>
        </p:txBody>
      </p:sp>
    </p:spTree>
    <p:extLst>
      <p:ext uri="{BB962C8B-B14F-4D97-AF65-F5344CB8AC3E}">
        <p14:creationId xmlns:p14="http://schemas.microsoft.com/office/powerpoint/2010/main" val="971067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6868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CD 5- Year Contract and Spending</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sng" strike="noStrike" kern="1200" cap="none" spc="0" normalizeH="0" baseline="0" noProof="0" dirty="0">
              <a:ln>
                <a:noFill/>
              </a:ln>
              <a:solidFill>
                <a:prstClr val="black"/>
              </a:solidFill>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5-year spending</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469067"/>
            <a:ext cx="7556500" cy="6328784"/>
          </a:xfrm>
          <a:prstGeom prst="rect">
            <a:avLst/>
          </a:prstGeom>
        </p:spPr>
      </p:pic>
    </p:spTree>
    <p:extLst>
      <p:ext uri="{BB962C8B-B14F-4D97-AF65-F5344CB8AC3E}">
        <p14:creationId xmlns:p14="http://schemas.microsoft.com/office/powerpoint/2010/main" val="13823192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6868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CD 5- Year Contract and Spending</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sng" strike="noStrike" kern="1200" cap="none" spc="0" normalizeH="0" baseline="0" noProof="0" dirty="0">
              <a:ln>
                <a:noFill/>
              </a:ln>
              <a:solidFill>
                <a:prstClr val="black"/>
              </a:solidFill>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5-year spending</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428426"/>
            <a:ext cx="7988300" cy="6436549"/>
          </a:xfrm>
          <a:prstGeom prst="rect">
            <a:avLst/>
          </a:prstGeom>
        </p:spPr>
      </p:pic>
    </p:spTree>
    <p:extLst>
      <p:ext uri="{BB962C8B-B14F-4D97-AF65-F5344CB8AC3E}">
        <p14:creationId xmlns:p14="http://schemas.microsoft.com/office/powerpoint/2010/main" val="28435055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6868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CD 5- Year Contract and Spending</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285750" marR="0" lvl="1" indent="0" algn="l" defTabSz="914400" rtl="0" eaLnBrk="1" fontAlgn="auto" latinLnBrk="0" hangingPunct="1">
              <a:lnSpc>
                <a:spcPct val="100000"/>
              </a:lnSpc>
              <a:spcBef>
                <a:spcPts val="0"/>
              </a:spcBef>
              <a:spcAft>
                <a:spcPts val="0"/>
              </a:spcAft>
              <a:buClrTx/>
              <a:buSzTx/>
              <a:buNone/>
              <a:tabLst/>
              <a:defRPr/>
            </a:pPr>
            <a:r>
              <a:rPr kumimoji="0" lang="en-US" sz="2800" b="1" i="0" u="sng" strike="noStrike" kern="1200" cap="none" spc="0" normalizeH="0" baseline="0" noProof="0" dirty="0">
                <a:ln>
                  <a:noFill/>
                </a:ln>
                <a:solidFill>
                  <a:prstClr val="black"/>
                </a:solidFill>
                <a:effectLst/>
                <a:uLnTx/>
                <a:uFillTx/>
                <a:latin typeface="Calibri"/>
                <a:ea typeface="Times New Roman"/>
                <a:cs typeface="+mn-cs"/>
              </a:rPr>
              <a:t>Advice for Yellow counties</a:t>
            </a:r>
          </a:p>
          <a:p>
            <a:pPr marL="971550" lvl="2" indent="-285750">
              <a:spcBef>
                <a:spcPts val="0"/>
              </a:spcBef>
              <a:defRPr/>
            </a:pPr>
            <a:r>
              <a:rPr lang="en-US" dirty="0">
                <a:solidFill>
                  <a:prstClr val="black"/>
                </a:solidFill>
                <a:latin typeface="Calibri"/>
                <a:ea typeface="Times New Roman"/>
              </a:rPr>
              <a:t>Complete projects</a:t>
            </a:r>
          </a:p>
          <a:p>
            <a:pPr marL="971550" lvl="2" indent="-285750">
              <a:spcBef>
                <a:spcPts val="0"/>
              </a:spcBef>
              <a:defRPr/>
            </a:pPr>
            <a:r>
              <a:rPr kumimoji="0" lang="en-US" i="0" u="none" strike="noStrike" kern="1200" cap="none" spc="0" normalizeH="0" baseline="0" noProof="0" dirty="0">
                <a:ln>
                  <a:noFill/>
                </a:ln>
                <a:solidFill>
                  <a:prstClr val="black"/>
                </a:solidFill>
                <a:effectLst/>
                <a:uLnTx/>
                <a:uFillTx/>
                <a:latin typeface="Calibri"/>
                <a:ea typeface="Times New Roman"/>
                <a:cs typeface="+mn-cs"/>
              </a:rPr>
              <a:t>Advance payments</a:t>
            </a:r>
            <a:r>
              <a:rPr kumimoji="0" lang="en-US" i="0" u="none" strike="noStrike" kern="1200" cap="none" spc="0" normalizeH="0" noProof="0" dirty="0">
                <a:ln>
                  <a:noFill/>
                </a:ln>
                <a:solidFill>
                  <a:prstClr val="black"/>
                </a:solidFill>
                <a:effectLst/>
                <a:uLnTx/>
                <a:uFillTx/>
                <a:latin typeface="Calibri"/>
                <a:ea typeface="Times New Roman"/>
                <a:cs typeface="+mn-cs"/>
              </a:rPr>
              <a:t> on new projects</a:t>
            </a:r>
          </a:p>
          <a:p>
            <a:pPr marL="971550" lvl="2" indent="-285750">
              <a:spcBef>
                <a:spcPts val="0"/>
              </a:spcBef>
              <a:defRPr/>
            </a:pPr>
            <a:r>
              <a:rPr lang="en-US" baseline="0" dirty="0">
                <a:solidFill>
                  <a:prstClr val="black"/>
                </a:solidFill>
                <a:latin typeface="Calibri"/>
                <a:ea typeface="Times New Roman"/>
              </a:rPr>
              <a:t>Consider progress payments</a:t>
            </a:r>
            <a:r>
              <a:rPr lang="en-US" dirty="0">
                <a:solidFill>
                  <a:prstClr val="black"/>
                </a:solidFill>
                <a:latin typeface="Calibri"/>
                <a:ea typeface="Times New Roman"/>
              </a:rPr>
              <a:t> for projects</a:t>
            </a:r>
          </a:p>
          <a:p>
            <a:pPr marL="1428750" lvl="3" indent="-285750">
              <a:spcBef>
                <a:spcPts val="0"/>
              </a:spcBef>
              <a:defRPr/>
            </a:pPr>
            <a:r>
              <a:rPr kumimoji="0" lang="en-US" i="0" u="none" strike="noStrike" kern="1200" cap="none" spc="0" normalizeH="0" baseline="0" noProof="0" dirty="0">
                <a:ln>
                  <a:noFill/>
                </a:ln>
                <a:solidFill>
                  <a:prstClr val="black"/>
                </a:solidFill>
                <a:effectLst/>
                <a:uLnTx/>
                <a:uFillTx/>
                <a:latin typeface="Calibri"/>
                <a:ea typeface="Times New Roman"/>
                <a:cs typeface="+mn-cs"/>
              </a:rPr>
              <a:t>Must</a:t>
            </a:r>
            <a:r>
              <a:rPr kumimoji="0" lang="en-US" i="0" u="none" strike="noStrike" kern="1200" cap="none" spc="0" normalizeH="0" noProof="0" dirty="0">
                <a:ln>
                  <a:noFill/>
                </a:ln>
                <a:solidFill>
                  <a:prstClr val="black"/>
                </a:solidFill>
                <a:effectLst/>
                <a:uLnTx/>
                <a:uFillTx/>
                <a:latin typeface="Calibri"/>
                <a:ea typeface="Times New Roman"/>
                <a:cs typeface="+mn-cs"/>
              </a:rPr>
              <a:t> be for actual expenses</a:t>
            </a:r>
          </a:p>
          <a:p>
            <a:pPr marL="1428750" lvl="3" indent="-285750">
              <a:spcBef>
                <a:spcPts val="0"/>
              </a:spcBef>
              <a:defRPr/>
            </a:pPr>
            <a:r>
              <a:rPr lang="en-US" baseline="0" dirty="0">
                <a:solidFill>
                  <a:prstClr val="black"/>
                </a:solidFill>
                <a:latin typeface="Calibri"/>
                <a:ea typeface="Times New Roman"/>
              </a:rPr>
              <a:t>Must</a:t>
            </a:r>
            <a:r>
              <a:rPr lang="en-US" dirty="0">
                <a:solidFill>
                  <a:prstClr val="black"/>
                </a:solidFill>
                <a:latin typeface="Calibri"/>
                <a:ea typeface="Times New Roman"/>
              </a:rPr>
              <a:t> hold 30% until project completion</a:t>
            </a:r>
          </a:p>
          <a:p>
            <a:pPr marL="685800" lvl="2" indent="0">
              <a:spcBef>
                <a:spcPts val="0"/>
              </a:spcBef>
              <a:buNone/>
              <a:defRPr/>
            </a:pPr>
            <a:endParaRPr kumimoji="0" lang="en-US" i="0" u="none" strike="noStrike" kern="1200" cap="none" spc="0" normalizeH="0" baseline="0" noProof="0" dirty="0">
              <a:ln>
                <a:noFill/>
              </a:ln>
              <a:solidFill>
                <a:prstClr val="black"/>
              </a:solidFill>
              <a:effectLst/>
              <a:uLnTx/>
              <a:uFillTx/>
              <a:latin typeface="Calibri"/>
              <a:ea typeface="Times New Roman"/>
              <a:cs typeface="+mn-cs"/>
            </a:endParaRPr>
          </a:p>
          <a:p>
            <a:pPr marL="685800" lvl="2" indent="0">
              <a:spcBef>
                <a:spcPts val="0"/>
              </a:spcBef>
              <a:buNone/>
              <a:defRPr/>
            </a:pPr>
            <a:endParaRPr lang="en-US" dirty="0">
              <a:solidFill>
                <a:prstClr val="black"/>
              </a:solidFill>
              <a:latin typeface="Calibri"/>
              <a:ea typeface="Times New Roman"/>
            </a:endParaRPr>
          </a:p>
          <a:p>
            <a:pPr marL="685800" lvl="2" indent="0">
              <a:spcBef>
                <a:spcPts val="0"/>
              </a:spcBef>
              <a:buNone/>
              <a:defRPr/>
            </a:pPr>
            <a:r>
              <a:rPr kumimoji="0" lang="en-US" b="1" i="0" u="none" strike="noStrike" kern="1200" cap="none" spc="0" normalizeH="0" baseline="0" noProof="0" dirty="0">
                <a:ln>
                  <a:noFill/>
                </a:ln>
                <a:solidFill>
                  <a:srgbClr val="FF0000"/>
                </a:solidFill>
                <a:effectLst/>
                <a:uLnTx/>
                <a:uFillTx/>
                <a:latin typeface="Calibri"/>
                <a:ea typeface="Times New Roman"/>
                <a:cs typeface="+mn-cs"/>
              </a:rPr>
              <a:t>***Keep GIS up to date, don’t wait until July ASR Deadline</a:t>
            </a: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sng" strike="noStrike" kern="1200" cap="none" spc="0" normalizeH="0" baseline="0" noProof="0" dirty="0">
              <a:ln>
                <a:noFill/>
              </a:ln>
              <a:solidFill>
                <a:prstClr val="black"/>
              </a:solidFill>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5-year spending</a:t>
            </a:r>
          </a:p>
        </p:txBody>
      </p:sp>
    </p:spTree>
    <p:extLst>
      <p:ext uri="{BB962C8B-B14F-4D97-AF65-F5344CB8AC3E}">
        <p14:creationId xmlns:p14="http://schemas.microsoft.com/office/powerpoint/2010/main" val="2836153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6868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CD 5- Year Contract and Spending</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Times New Roman"/>
                <a:cs typeface="+mn-cs"/>
              </a:rPr>
              <a:t>CDs have been busy getting contracts and completing projects</a:t>
            </a: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Times New Roman"/>
                <a:cs typeface="+mn-cs"/>
              </a:rPr>
              <a:t>CDGRS and SCC have been busy helping with technical assistance.</a:t>
            </a: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a:ea typeface="Times New Roman"/>
                <a:cs typeface="+mn-cs"/>
              </a:rPr>
              <a:t>Current Projection</a:t>
            </a:r>
            <a:r>
              <a:rPr kumimoji="0" lang="en-US" sz="2800" b="0" i="0" u="none" strike="noStrike" kern="1200" cap="none" spc="0" normalizeH="0" baseline="0" noProof="0" dirty="0">
                <a:ln>
                  <a:noFill/>
                </a:ln>
                <a:solidFill>
                  <a:prstClr val="black"/>
                </a:solidFill>
                <a:effectLst/>
                <a:uLnTx/>
                <a:uFillTx/>
                <a:latin typeface="Calibri"/>
                <a:ea typeface="Times New Roman"/>
                <a:cs typeface="+mn-cs"/>
              </a:rPr>
              <a:t>:</a:t>
            </a:r>
          </a:p>
          <a:p>
            <a:pPr marL="91440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a:ea typeface="Times New Roman"/>
                <a:cs typeface="+mn-cs"/>
              </a:rPr>
              <a:t>Less than 5 counties will be ineligible for an FY 2019-20 allocation (each </a:t>
            </a:r>
            <a:r>
              <a:rPr kumimoji="0" lang="en-US" sz="2800" b="1" i="0" u="none" strike="noStrike" kern="1200" cap="none" spc="0" normalizeH="0" baseline="0" noProof="0" dirty="0" err="1">
                <a:ln>
                  <a:noFill/>
                </a:ln>
                <a:solidFill>
                  <a:prstClr val="black"/>
                </a:solidFill>
                <a:effectLst/>
                <a:uLnTx/>
                <a:uFillTx/>
                <a:latin typeface="Calibri"/>
                <a:ea typeface="Times New Roman"/>
                <a:cs typeface="+mn-cs"/>
              </a:rPr>
              <a:t>DnG</a:t>
            </a:r>
            <a:r>
              <a:rPr kumimoji="0" lang="en-US" sz="2800" b="1" i="0" u="none" strike="noStrike" kern="1200" cap="none" spc="0" normalizeH="0" baseline="0" noProof="0" dirty="0">
                <a:ln>
                  <a:noFill/>
                </a:ln>
                <a:solidFill>
                  <a:prstClr val="black"/>
                </a:solidFill>
                <a:effectLst/>
                <a:uLnTx/>
                <a:uFillTx/>
                <a:latin typeface="Calibri"/>
                <a:ea typeface="Times New Roman"/>
                <a:cs typeface="+mn-cs"/>
              </a:rPr>
              <a:t>/LVR)</a:t>
            </a:r>
          </a:p>
          <a:p>
            <a:pPr marL="91440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a:ea typeface="Times New Roman"/>
                <a:cs typeface="+mn-cs"/>
              </a:rPr>
              <a:t>Less than 15 counties will get allocation reductions for FY 2019-20 allocations (each </a:t>
            </a:r>
            <a:r>
              <a:rPr kumimoji="0" lang="en-US" sz="2800" b="1" i="0" u="none" strike="noStrike" kern="1200" cap="none" spc="0" normalizeH="0" baseline="0" noProof="0" dirty="0" err="1">
                <a:ln>
                  <a:noFill/>
                </a:ln>
                <a:solidFill>
                  <a:prstClr val="black"/>
                </a:solidFill>
                <a:effectLst/>
                <a:uLnTx/>
                <a:uFillTx/>
                <a:latin typeface="Calibri"/>
                <a:ea typeface="Times New Roman"/>
                <a:cs typeface="+mn-cs"/>
              </a:rPr>
              <a:t>DnG</a:t>
            </a:r>
            <a:r>
              <a:rPr kumimoji="0" lang="en-US" sz="2800" b="1" i="0" u="none" strike="noStrike" kern="1200" cap="none" spc="0" normalizeH="0" baseline="0" noProof="0" dirty="0">
                <a:ln>
                  <a:noFill/>
                </a:ln>
                <a:solidFill>
                  <a:prstClr val="black"/>
                </a:solidFill>
                <a:effectLst/>
                <a:uLnTx/>
                <a:uFillTx/>
                <a:latin typeface="Calibri"/>
                <a:ea typeface="Times New Roman"/>
                <a:cs typeface="+mn-cs"/>
              </a:rPr>
              <a:t>/LVR)</a:t>
            </a: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sng" strike="noStrike" kern="1200" cap="none" spc="0" normalizeH="0" baseline="0" noProof="0" dirty="0">
              <a:ln>
                <a:noFill/>
              </a:ln>
              <a:solidFill>
                <a:prstClr val="black"/>
              </a:solidFill>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CD 5-year spending</a:t>
            </a:r>
          </a:p>
        </p:txBody>
      </p:sp>
    </p:spTree>
    <p:extLst>
      <p:ext uri="{BB962C8B-B14F-4D97-AF65-F5344CB8AC3E}">
        <p14:creationId xmlns:p14="http://schemas.microsoft.com/office/powerpoint/2010/main" val="975761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Admin Manual</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sng" strike="noStrike" kern="1200" cap="none" spc="0" normalizeH="0" baseline="0" noProof="0" dirty="0">
                <a:ln>
                  <a:noFill/>
                </a:ln>
                <a:solidFill>
                  <a:prstClr val="black"/>
                </a:solidFill>
                <a:effectLst/>
                <a:uLnTx/>
                <a:uFillTx/>
                <a:latin typeface="Calibri"/>
                <a:ea typeface="Times New Roman"/>
                <a:cs typeface="+mn-cs"/>
              </a:rPr>
              <a:t>Manual Update</a:t>
            </a:r>
            <a:r>
              <a:rPr kumimoji="0" lang="en-US" sz="3200" b="1" i="0" u="sng" strike="noStrike" kern="1200" cap="none" spc="0" normalizeH="0" noProof="0" dirty="0">
                <a:ln>
                  <a:noFill/>
                </a:ln>
                <a:solidFill>
                  <a:prstClr val="black"/>
                </a:solidFill>
                <a:effectLst/>
                <a:uLnTx/>
                <a:uFillTx/>
                <a:latin typeface="Calibri"/>
                <a:ea typeface="Times New Roman"/>
                <a:cs typeface="+mn-cs"/>
              </a:rPr>
              <a:t> </a:t>
            </a:r>
            <a:r>
              <a:rPr kumimoji="0" lang="en-US" sz="3200" b="1" i="0" u="sng" strike="noStrike" kern="1200" cap="none" spc="0" normalizeH="0" baseline="0" noProof="0" dirty="0">
                <a:ln>
                  <a:noFill/>
                </a:ln>
                <a:solidFill>
                  <a:prstClr val="black"/>
                </a:solidFill>
                <a:effectLst/>
                <a:uLnTx/>
                <a:uFillTx/>
                <a:latin typeface="Calibri"/>
                <a:ea typeface="Times New Roman"/>
                <a:cs typeface="+mn-cs"/>
              </a:rPr>
              <a:t>Process</a:t>
            </a:r>
          </a:p>
          <a:p>
            <a:pPr marL="971550" lvl="2" indent="-285750">
              <a:spcBef>
                <a:spcPts val="0"/>
              </a:spcBef>
              <a:defRPr/>
            </a:pPr>
            <a:r>
              <a:rPr lang="en-US" u="sng" dirty="0">
                <a:solidFill>
                  <a:prstClr val="black"/>
                </a:solidFill>
                <a:latin typeface="Calibri"/>
                <a:ea typeface="Times New Roman"/>
              </a:rPr>
              <a:t>2018</a:t>
            </a:r>
            <a:r>
              <a:rPr lang="en-US" dirty="0">
                <a:solidFill>
                  <a:prstClr val="black"/>
                </a:solidFill>
                <a:latin typeface="Calibri"/>
                <a:ea typeface="Times New Roman"/>
              </a:rPr>
              <a:t>: Draft changes made to manual</a:t>
            </a:r>
          </a:p>
          <a:p>
            <a:pPr marL="971550" lvl="2" indent="-285750">
              <a:spcBef>
                <a:spcPts val="0"/>
              </a:spcBef>
              <a:defRPr/>
            </a:pPr>
            <a:r>
              <a:rPr lang="en-US" u="sng" dirty="0">
                <a:solidFill>
                  <a:prstClr val="black"/>
                </a:solidFill>
                <a:latin typeface="Calibri"/>
                <a:ea typeface="Times New Roman"/>
              </a:rPr>
              <a:t>Fall 2018</a:t>
            </a:r>
            <a:r>
              <a:rPr lang="en-US" dirty="0">
                <a:solidFill>
                  <a:prstClr val="black"/>
                </a:solidFill>
                <a:latin typeface="Calibri"/>
                <a:ea typeface="Times New Roman"/>
              </a:rPr>
              <a:t>: Advisory Workgroup had several meetings/calls to review and discuss</a:t>
            </a:r>
          </a:p>
          <a:p>
            <a:pPr marL="971550" lvl="2" indent="-285750">
              <a:spcBef>
                <a:spcPts val="0"/>
              </a:spcBef>
              <a:defRPr/>
            </a:pPr>
            <a:r>
              <a:rPr lang="en-US" u="sng" dirty="0">
                <a:solidFill>
                  <a:prstClr val="black"/>
                </a:solidFill>
                <a:latin typeface="Calibri"/>
                <a:ea typeface="Times New Roman"/>
              </a:rPr>
              <a:t>Jan 2019</a:t>
            </a:r>
            <a:r>
              <a:rPr lang="en-US" dirty="0">
                <a:solidFill>
                  <a:prstClr val="black"/>
                </a:solidFill>
                <a:latin typeface="Calibri"/>
                <a:ea typeface="Times New Roman"/>
              </a:rPr>
              <a:t>: To CDs for review (7 sets of comments received)</a:t>
            </a:r>
          </a:p>
          <a:p>
            <a:pPr marL="971550" lvl="2" indent="-285750">
              <a:spcBef>
                <a:spcPts val="0"/>
              </a:spcBef>
              <a:defRPr/>
            </a:pPr>
            <a:r>
              <a:rPr lang="en-US" u="sng" dirty="0">
                <a:solidFill>
                  <a:prstClr val="black"/>
                </a:solidFill>
                <a:latin typeface="Calibri"/>
                <a:ea typeface="Times New Roman"/>
              </a:rPr>
              <a:t>Jan 2019</a:t>
            </a:r>
            <a:r>
              <a:rPr lang="en-US" dirty="0">
                <a:solidFill>
                  <a:prstClr val="black"/>
                </a:solidFill>
                <a:latin typeface="Calibri"/>
                <a:ea typeface="Times New Roman"/>
              </a:rPr>
              <a:t>: Provided to PDA Legal for review</a:t>
            </a:r>
          </a:p>
          <a:p>
            <a:pPr marL="971550" lvl="2" indent="-285750">
              <a:spcBef>
                <a:spcPts val="0"/>
              </a:spcBef>
              <a:defRPr/>
            </a:pPr>
            <a:r>
              <a:rPr lang="en-US" u="sng" dirty="0">
                <a:solidFill>
                  <a:prstClr val="black"/>
                </a:solidFill>
                <a:latin typeface="Calibri"/>
                <a:ea typeface="Times New Roman"/>
              </a:rPr>
              <a:t>Mar 2019</a:t>
            </a:r>
            <a:r>
              <a:rPr lang="en-US" dirty="0">
                <a:solidFill>
                  <a:prstClr val="black"/>
                </a:solidFill>
                <a:latin typeface="Calibri"/>
                <a:ea typeface="Times New Roman"/>
              </a:rPr>
              <a:t>: Final advisory workgroup feedback</a:t>
            </a:r>
          </a:p>
          <a:p>
            <a:pPr marL="971550" lvl="2" indent="-285750">
              <a:spcBef>
                <a:spcPts val="0"/>
              </a:spcBef>
              <a:defRPr/>
            </a:pPr>
            <a:r>
              <a:rPr lang="en-US" u="sng" dirty="0">
                <a:solidFill>
                  <a:prstClr val="black"/>
                </a:solidFill>
                <a:latin typeface="Calibri"/>
                <a:ea typeface="Times New Roman"/>
              </a:rPr>
              <a:t>April 2019</a:t>
            </a:r>
            <a:r>
              <a:rPr lang="en-US" dirty="0">
                <a:solidFill>
                  <a:prstClr val="black"/>
                </a:solidFill>
                <a:latin typeface="Calibri"/>
                <a:ea typeface="Times New Roman"/>
              </a:rPr>
              <a:t>: Final approval by PDA legal</a:t>
            </a:r>
          </a:p>
          <a:p>
            <a:pPr marL="971550" lvl="2" indent="-285750">
              <a:spcBef>
                <a:spcPts val="0"/>
              </a:spcBef>
              <a:defRPr/>
            </a:pPr>
            <a:r>
              <a:rPr lang="en-US" u="sng" dirty="0">
                <a:solidFill>
                  <a:prstClr val="black"/>
                </a:solidFill>
                <a:latin typeface="Calibri"/>
                <a:ea typeface="Times New Roman"/>
              </a:rPr>
              <a:t>May 2019</a:t>
            </a:r>
            <a:r>
              <a:rPr lang="en-US" dirty="0">
                <a:solidFill>
                  <a:prstClr val="black"/>
                </a:solidFill>
                <a:latin typeface="Calibri"/>
                <a:ea typeface="Times New Roman"/>
              </a:rPr>
              <a:t>: “Track Changes” version of manual to SCC</a:t>
            </a:r>
          </a:p>
          <a:p>
            <a:pPr marL="971550" lvl="2" indent="-285750">
              <a:spcBef>
                <a:spcPts val="0"/>
              </a:spcBef>
              <a:defRPr/>
            </a:pPr>
            <a:r>
              <a:rPr lang="en-US" u="sng" dirty="0">
                <a:solidFill>
                  <a:prstClr val="black"/>
                </a:solidFill>
                <a:latin typeface="Calibri"/>
                <a:ea typeface="Times New Roman"/>
              </a:rPr>
              <a:t>5/14/19</a:t>
            </a:r>
            <a:r>
              <a:rPr lang="en-US" dirty="0">
                <a:solidFill>
                  <a:prstClr val="black"/>
                </a:solidFill>
                <a:latin typeface="Calibri"/>
                <a:ea typeface="Times New Roman"/>
              </a:rPr>
              <a:t>: SCC Approved manual effective 7/1/19</a:t>
            </a: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solidFill>
                <a:prstClr val="black"/>
              </a:solidFill>
              <a:latin typeface="Calibri"/>
              <a:ea typeface="Times New Roman"/>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Administrative Manual</a:t>
            </a:r>
          </a:p>
        </p:txBody>
      </p:sp>
      <p:sp>
        <p:nvSpPr>
          <p:cNvPr id="8" name="Rectangle 7"/>
          <p:cNvSpPr/>
          <p:nvPr/>
        </p:nvSpPr>
        <p:spPr>
          <a:xfrm>
            <a:off x="-32802" y="6198763"/>
            <a:ext cx="4575699"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Audio also available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assistance, call: 814-865-5355</a:t>
            </a:r>
          </a:p>
        </p:txBody>
      </p:sp>
    </p:spTree>
    <p:extLst>
      <p:ext uri="{BB962C8B-B14F-4D97-AF65-F5344CB8AC3E}">
        <p14:creationId xmlns:p14="http://schemas.microsoft.com/office/powerpoint/2010/main" val="157629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New Manual and Policies effective July 1, 2019:</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1" i="0" u="sng"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dirty="0">
                <a:solidFill>
                  <a:prstClr val="black"/>
                </a:solidFill>
                <a:latin typeface="Calibri"/>
                <a:ea typeface="Times New Roman"/>
              </a:rPr>
              <a:t>Why</a:t>
            </a:r>
            <a:r>
              <a:rPr lang="en-US" dirty="0">
                <a:solidFill>
                  <a:prstClr val="black"/>
                </a:solidFill>
                <a:latin typeface="Calibri"/>
                <a:ea typeface="Times New Roman"/>
              </a:rPr>
              <a:t>: allows time to adjust, provide new forms (contract and completion report) and make GIS updates.</a:t>
            </a: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sng" dirty="0">
              <a:solidFill>
                <a:prstClr val="black"/>
              </a:solidFill>
              <a:latin typeface="Calibri"/>
              <a:ea typeface="Times New Roman"/>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dirty="0">
                <a:solidFill>
                  <a:prstClr val="black"/>
                </a:solidFill>
                <a:latin typeface="Calibri"/>
                <a:ea typeface="Times New Roman"/>
              </a:rPr>
              <a:t>Contracts signed before 7/1/19</a:t>
            </a:r>
            <a:r>
              <a:rPr lang="en-US" dirty="0">
                <a:solidFill>
                  <a:prstClr val="black"/>
                </a:solidFill>
                <a:latin typeface="Calibri"/>
                <a:ea typeface="Times New Roman"/>
              </a:rPr>
              <a:t>: old policies apply (grandfathered)</a:t>
            </a: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alibri"/>
              <a:ea typeface="Times New Roman"/>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dirty="0">
                <a:solidFill>
                  <a:prstClr val="black"/>
                </a:solidFill>
                <a:latin typeface="Calibri"/>
                <a:ea typeface="Times New Roman"/>
              </a:rPr>
              <a:t>Contracts signed on/after 7/1/19</a:t>
            </a:r>
            <a:r>
              <a:rPr lang="en-US" dirty="0">
                <a:solidFill>
                  <a:prstClr val="black"/>
                </a:solidFill>
                <a:latin typeface="Calibri"/>
                <a:ea typeface="Times New Roman"/>
              </a:rPr>
              <a:t>: new policies apply</a:t>
            </a: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alibri"/>
              <a:ea typeface="Times New Roman"/>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dirty="0">
                <a:solidFill>
                  <a:prstClr val="black"/>
                </a:solidFill>
                <a:latin typeface="Calibri"/>
                <a:ea typeface="Times New Roman"/>
              </a:rPr>
              <a:t>GIS forms and website will be updated 7/1/19</a:t>
            </a: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sng" dirty="0">
              <a:solidFill>
                <a:prstClr val="black"/>
              </a:solidFill>
              <a:latin typeface="Calibri"/>
              <a:ea typeface="Times New Roman"/>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sng" dirty="0">
              <a:solidFill>
                <a:prstClr val="black"/>
              </a:solidFill>
              <a:latin typeface="Calibri"/>
              <a:ea typeface="Times New Roman"/>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i="1" u="sng" dirty="0">
              <a:solidFill>
                <a:prstClr val="black"/>
              </a:solidFill>
              <a:latin typeface="Calibri"/>
              <a:ea typeface="Times New Roman"/>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i="1" dirty="0">
              <a:solidFill>
                <a:prstClr val="black"/>
              </a:solidFill>
              <a:ea typeface="Times New Roman"/>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Administrative Manual</a:t>
            </a:r>
          </a:p>
        </p:txBody>
      </p:sp>
      <p:sp>
        <p:nvSpPr>
          <p:cNvPr id="8" name="Rectangle 7"/>
          <p:cNvSpPr/>
          <p:nvPr/>
        </p:nvSpPr>
        <p:spPr>
          <a:xfrm>
            <a:off x="-32802" y="6198763"/>
            <a:ext cx="4575699"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Audio also available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assistance, call: 814-865-5355</a:t>
            </a:r>
          </a:p>
        </p:txBody>
      </p:sp>
    </p:spTree>
    <p:extLst>
      <p:ext uri="{BB962C8B-B14F-4D97-AF65-F5344CB8AC3E}">
        <p14:creationId xmlns:p14="http://schemas.microsoft.com/office/powerpoint/2010/main" val="1342600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Review</a:t>
            </a:r>
            <a:r>
              <a:rPr kumimoji="0" lang="en-US" sz="3200" b="1" i="0" u="sng" strike="noStrike" kern="1200" cap="none" spc="0" normalizeH="0" noProof="0" dirty="0">
                <a:ln>
                  <a:noFill/>
                </a:ln>
                <a:solidFill>
                  <a:srgbClr val="FF0000"/>
                </a:solidFill>
                <a:effectLst/>
                <a:uLnTx/>
                <a:uFillTx/>
                <a:latin typeface="Calibri"/>
                <a:ea typeface="Times New Roman"/>
                <a:cs typeface="+mn-cs"/>
              </a:rPr>
              <a:t> of Significant Changes</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alibri"/>
              <a:ea typeface="Times New Roman"/>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ea typeface="Times New Roman"/>
              </a:rPr>
              <a:t>This is a Summary of major changes only</a:t>
            </a: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latin typeface="Calibri"/>
              <a:ea typeface="Times New Roman"/>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a:ea typeface="Times New Roman"/>
              </a:rPr>
              <a:t>“Track Changes” version of admin manual available on CDGRS Website</a:t>
            </a: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sng" dirty="0">
              <a:solidFill>
                <a:prstClr val="black"/>
              </a:solidFill>
              <a:latin typeface="Calibri"/>
              <a:ea typeface="Times New Roman"/>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sng" dirty="0">
              <a:solidFill>
                <a:prstClr val="black"/>
              </a:solidFill>
              <a:latin typeface="Calibri"/>
              <a:ea typeface="Times New Roman"/>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1" i="1" u="sng" dirty="0">
              <a:solidFill>
                <a:prstClr val="black"/>
              </a:solidFill>
              <a:latin typeface="Calibri"/>
              <a:ea typeface="Times New Roman"/>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i="1" dirty="0">
              <a:solidFill>
                <a:prstClr val="black"/>
              </a:solidFill>
              <a:ea typeface="Times New Roman"/>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Administrative Manual</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134548">
            <a:off x="2488752" y="4037325"/>
            <a:ext cx="6666591" cy="3315031"/>
          </a:xfrm>
          <a:prstGeom prst="rect">
            <a:avLst/>
          </a:prstGeom>
          <a:ln w="19050">
            <a:solidFill>
              <a:schemeClr val="tx1"/>
            </a:solidFill>
          </a:ln>
        </p:spPr>
      </p:pic>
      <p:cxnSp>
        <p:nvCxnSpPr>
          <p:cNvPr id="4" name="Straight Arrow Connector 3"/>
          <p:cNvCxnSpPr/>
          <p:nvPr/>
        </p:nvCxnSpPr>
        <p:spPr>
          <a:xfrm>
            <a:off x="3599543" y="3048000"/>
            <a:ext cx="896257" cy="9869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2802" y="6198763"/>
            <a:ext cx="4575699"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Audio also available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assistance, call: 814-865-5355</a:t>
            </a:r>
          </a:p>
        </p:txBody>
      </p:sp>
    </p:spTree>
    <p:extLst>
      <p:ext uri="{BB962C8B-B14F-4D97-AF65-F5344CB8AC3E}">
        <p14:creationId xmlns:p14="http://schemas.microsoft.com/office/powerpoint/2010/main" val="3984017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429848"/>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Significant Admin Manual Changes</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1" i="0" u="sng"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1" i="0" u="sng" strike="noStrike" kern="1200" cap="none" spc="0" normalizeH="0" baseline="0" noProof="0" dirty="0">
                <a:ln>
                  <a:noFill/>
                </a:ln>
                <a:solidFill>
                  <a:prstClr val="black"/>
                </a:solidFill>
                <a:effectLst/>
                <a:uLnTx/>
                <a:uFillTx/>
                <a:latin typeface="Calibri"/>
                <a:ea typeface="Times New Roman"/>
                <a:cs typeface="+mn-cs"/>
              </a:rPr>
              <a:t>Quarterly Reporting</a:t>
            </a:r>
            <a:r>
              <a:rPr kumimoji="0" lang="en-US" i="0" strike="noStrike" kern="1200" cap="none" spc="0" normalizeH="0" baseline="0" noProof="0" dirty="0">
                <a:ln>
                  <a:noFill/>
                </a:ln>
                <a:solidFill>
                  <a:prstClr val="black"/>
                </a:solidFill>
                <a:effectLst/>
                <a:uLnTx/>
                <a:uFillTx/>
                <a:latin typeface="Calibri"/>
                <a:ea typeface="Times New Roman"/>
                <a:cs typeface="+mn-cs"/>
              </a:rPr>
              <a:t>:</a:t>
            </a:r>
            <a:r>
              <a:rPr kumimoji="0" lang="en-US" i="0" strike="noStrike" kern="1200" cap="none" spc="0" normalizeH="0" noProof="0" dirty="0">
                <a:ln>
                  <a:noFill/>
                </a:ln>
                <a:solidFill>
                  <a:prstClr val="black"/>
                </a:solidFill>
                <a:effectLst/>
                <a:uLnTx/>
                <a:uFillTx/>
                <a:latin typeface="Calibri"/>
                <a:ea typeface="Times New Roman"/>
                <a:cs typeface="+mn-cs"/>
              </a:rPr>
              <a:t> Move to quarterly reporting required updates to several sections (3.3, 3.9, 3.10)</a:t>
            </a: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solidFill>
                <a:prstClr val="black"/>
              </a:solidFill>
              <a:latin typeface="Calibri"/>
              <a:ea typeface="Times New Roman"/>
            </a:endParaRPr>
          </a:p>
          <a:p>
            <a:pPr marL="285750" marR="0" lvl="1" indent="0" algn="l" defTabSz="914400" rtl="0" eaLnBrk="1" fontAlgn="auto" latinLnBrk="0" hangingPunct="1">
              <a:lnSpc>
                <a:spcPct val="100000"/>
              </a:lnSpc>
              <a:spcBef>
                <a:spcPts val="0"/>
              </a:spcBef>
              <a:spcAft>
                <a:spcPts val="0"/>
              </a:spcAft>
              <a:buClrTx/>
              <a:buSzTx/>
              <a:buNone/>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Administrative Manual</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364" y="3267302"/>
            <a:ext cx="9013371" cy="3707790"/>
          </a:xfrm>
          <a:prstGeom prst="rect">
            <a:avLst/>
          </a:prstGeom>
        </p:spPr>
      </p:pic>
      <p:sp>
        <p:nvSpPr>
          <p:cNvPr id="8" name="Rectangle 7"/>
          <p:cNvSpPr/>
          <p:nvPr/>
        </p:nvSpPr>
        <p:spPr>
          <a:xfrm>
            <a:off x="171722" y="3071447"/>
            <a:ext cx="8869135" cy="41656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802" y="6198763"/>
            <a:ext cx="4575699" cy="646331"/>
          </a:xfrm>
          <a:prstGeom prst="rect">
            <a:avLst/>
          </a:prstGeom>
          <a:solidFill>
            <a:schemeClr val="bg1"/>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a:ea typeface="+mn-ea"/>
                <a:cs typeface="+mn-cs"/>
              </a:rPr>
              <a:t>Audio also available via phone: 866-823-7699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For assistance, call: 814-865-5355</a:t>
            </a:r>
          </a:p>
        </p:txBody>
      </p:sp>
    </p:spTree>
    <p:extLst>
      <p:ext uri="{BB962C8B-B14F-4D97-AF65-F5344CB8AC3E}">
        <p14:creationId xmlns:p14="http://schemas.microsoft.com/office/powerpoint/2010/main" val="3156007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82"/>
            <a:ext cx="9144000" cy="347472"/>
          </a:xfrm>
          <a:prstGeom prst="rect">
            <a:avLst/>
          </a:prstGeom>
          <a:gradFill>
            <a:gsLst>
              <a:gs pos="55000">
                <a:srgbClr val="CCFF99"/>
              </a:gs>
              <a:gs pos="45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Subtitle 2"/>
          <p:cNvSpPr txBox="1">
            <a:spLocks/>
          </p:cNvSpPr>
          <p:nvPr/>
        </p:nvSpPr>
        <p:spPr>
          <a:xfrm>
            <a:off x="228600" y="531448"/>
            <a:ext cx="8534400" cy="9448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srgbClr val="FF0000"/>
                </a:solidFill>
                <a:effectLst/>
                <a:uLnTx/>
                <a:uFillTx/>
                <a:latin typeface="Calibri"/>
                <a:ea typeface="Times New Roman"/>
                <a:cs typeface="+mn-cs"/>
              </a:rPr>
              <a:t>Significant Admin Manual Changes</a:t>
            </a:r>
            <a:endParaRPr kumimoji="0" lang="en-US" sz="3200" b="1" i="0" u="none" strike="noStrike" kern="1200" cap="none" spc="0" normalizeH="0" baseline="0" noProof="0" dirty="0">
              <a:ln>
                <a:noFill/>
              </a:ln>
              <a:solidFill>
                <a:srgbClr val="FF0000"/>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sng" dirty="0">
                <a:solidFill>
                  <a:prstClr val="black"/>
                </a:solidFill>
                <a:latin typeface="Calibri"/>
                <a:ea typeface="Times New Roman"/>
              </a:rPr>
              <a:t>3.4, </a:t>
            </a:r>
            <a:r>
              <a:rPr kumimoji="0" lang="en-US" b="1" i="0" u="sng" strike="noStrike" kern="1200" cap="none" spc="0" normalizeH="0" baseline="0" noProof="0" dirty="0">
                <a:ln>
                  <a:noFill/>
                </a:ln>
                <a:solidFill>
                  <a:prstClr val="black"/>
                </a:solidFill>
                <a:effectLst/>
                <a:uLnTx/>
                <a:uFillTx/>
                <a:latin typeface="Calibri"/>
                <a:ea typeface="Times New Roman"/>
              </a:rPr>
              <a:t>Admin / Edu Wording</a:t>
            </a:r>
            <a:r>
              <a:rPr kumimoji="0" lang="en-US" i="0" strike="noStrike" kern="1200" cap="none" spc="0" normalizeH="0" baseline="0" noProof="0" dirty="0">
                <a:ln>
                  <a:noFill/>
                </a:ln>
                <a:solidFill>
                  <a:prstClr val="black"/>
                </a:solidFill>
                <a:effectLst/>
                <a:uLnTx/>
                <a:uFillTx/>
                <a:latin typeface="Calibri"/>
                <a:ea typeface="Times New Roman"/>
                <a:cs typeface="+mn-cs"/>
              </a:rPr>
              <a:t>: Clarification of allowable</a:t>
            </a:r>
            <a:r>
              <a:rPr kumimoji="0" lang="en-US" i="0" strike="noStrike" kern="1200" cap="none" spc="0" normalizeH="0" noProof="0" dirty="0">
                <a:ln>
                  <a:noFill/>
                </a:ln>
                <a:solidFill>
                  <a:prstClr val="black"/>
                </a:solidFill>
                <a:effectLst/>
                <a:uLnTx/>
                <a:uFillTx/>
                <a:latin typeface="Calibri"/>
                <a:ea typeface="Times New Roman"/>
                <a:cs typeface="+mn-cs"/>
              </a:rPr>
              <a:t> administrative and education expenses</a:t>
            </a: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solidFill>
                <a:prstClr val="black"/>
              </a:solidFill>
              <a:latin typeface="Calibri"/>
              <a:ea typeface="Times New Roman"/>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a:p>
            <a:pPr marL="5715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a:ea typeface="Times New Roman"/>
              <a:cs typeface="+mn-cs"/>
            </a:endParaRPr>
          </a:p>
        </p:txBody>
      </p:sp>
      <p:sp>
        <p:nvSpPr>
          <p:cNvPr id="5" name="Text Box 6"/>
          <p:cNvSpPr txBox="1">
            <a:spLocks noChangeArrowheads="1"/>
          </p:cNvSpPr>
          <p:nvPr/>
        </p:nvSpPr>
        <p:spPr bwMode="auto">
          <a:xfrm>
            <a:off x="0" y="-43814"/>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FFFFCC"/>
                </a:solidFill>
                <a:effectLst/>
                <a:uLnTx/>
                <a:uFillTx/>
                <a:latin typeface="Arial" pitchFamily="34" charset="0"/>
                <a:ea typeface="+mn-ea"/>
                <a:cs typeface="+mn-cs"/>
              </a:rPr>
              <a:t>DGLVR Update</a:t>
            </a:r>
          </a:p>
        </p:txBody>
      </p:sp>
      <p:sp>
        <p:nvSpPr>
          <p:cNvPr id="6" name="Text Box 6"/>
          <p:cNvSpPr txBox="1">
            <a:spLocks noChangeArrowheads="1"/>
          </p:cNvSpPr>
          <p:nvPr/>
        </p:nvSpPr>
        <p:spPr bwMode="auto">
          <a:xfrm>
            <a:off x="4606290" y="-42393"/>
            <a:ext cx="4591050" cy="43088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4860925" algn="l"/>
              </a:tabLst>
              <a:defRPr/>
            </a:pPr>
            <a:r>
              <a:rPr kumimoji="0" lang="en-US" sz="2200" b="1" i="0" u="none" strike="noStrike" kern="1200" cap="none" spc="0" normalizeH="0" baseline="0" noProof="0" dirty="0">
                <a:ln>
                  <a:noFill/>
                </a:ln>
                <a:solidFill>
                  <a:srgbClr val="003300"/>
                </a:solidFill>
                <a:effectLst/>
                <a:uLnTx/>
                <a:uFillTx/>
                <a:latin typeface="Arial" pitchFamily="34" charset="0"/>
                <a:ea typeface="+mn-ea"/>
                <a:cs typeface="+mn-cs"/>
              </a:rPr>
              <a:t>Administrative Manual</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034" y="1928819"/>
            <a:ext cx="8437966" cy="3151181"/>
          </a:xfrm>
          <a:prstGeom prst="rect">
            <a:avLst/>
          </a:prstGeom>
        </p:spPr>
      </p:pic>
      <p:grpSp>
        <p:nvGrpSpPr>
          <p:cNvPr id="4" name="Group 3"/>
          <p:cNvGrpSpPr/>
          <p:nvPr/>
        </p:nvGrpSpPr>
        <p:grpSpPr>
          <a:xfrm>
            <a:off x="228600" y="5161994"/>
            <a:ext cx="8484509" cy="1696006"/>
            <a:chOff x="0" y="6332085"/>
            <a:chExt cx="9877425" cy="2082801"/>
          </a:xfrm>
        </p:grpSpPr>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6332085"/>
              <a:ext cx="9877425" cy="721858"/>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b="-4148"/>
            <a:stretch/>
          </p:blipFill>
          <p:spPr>
            <a:xfrm>
              <a:off x="0" y="7050543"/>
              <a:ext cx="9877425" cy="1364343"/>
            </a:xfrm>
            <a:prstGeom prst="rect">
              <a:avLst/>
            </a:prstGeom>
          </p:spPr>
        </p:pic>
      </p:grpSp>
      <p:sp>
        <p:nvSpPr>
          <p:cNvPr id="9" name="Rectangle 8"/>
          <p:cNvSpPr/>
          <p:nvPr/>
        </p:nvSpPr>
        <p:spPr>
          <a:xfrm>
            <a:off x="228600" y="1914305"/>
            <a:ext cx="8484509" cy="53138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97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7400</TotalTime>
  <Words>2266</Words>
  <Application>Microsoft Office PowerPoint</Application>
  <PresentationFormat>On-screen Show (4:3)</PresentationFormat>
  <Paragraphs>464</Paragraphs>
  <Slides>45</Slides>
  <Notes>45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Manual</dc:title>
  <dc:creator>Steve Bloser</dc:creator>
  <cp:lastModifiedBy>Corradini, Kenneth Joseph</cp:lastModifiedBy>
  <cp:revision>373</cp:revision>
  <cp:lastPrinted>2019-05-23T12:17:34Z</cp:lastPrinted>
  <dcterms:created xsi:type="dcterms:W3CDTF">2014-11-06T15:11:44Z</dcterms:created>
  <dcterms:modified xsi:type="dcterms:W3CDTF">2019-05-23T14:30:02Z</dcterms:modified>
</cp:coreProperties>
</file>