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68"/>
  </p:notesMasterIdLst>
  <p:sldIdLst>
    <p:sldId id="257" r:id="rId5"/>
    <p:sldId id="2080" r:id="rId6"/>
    <p:sldId id="2085" r:id="rId7"/>
    <p:sldId id="2045" r:id="rId8"/>
    <p:sldId id="2062" r:id="rId9"/>
    <p:sldId id="2112" r:id="rId10"/>
    <p:sldId id="2063" r:id="rId11"/>
    <p:sldId id="2113" r:id="rId12"/>
    <p:sldId id="2055" r:id="rId13"/>
    <p:sldId id="2078" r:id="rId14"/>
    <p:sldId id="2077" r:id="rId15"/>
    <p:sldId id="2079" r:id="rId16"/>
    <p:sldId id="2086" r:id="rId17"/>
    <p:sldId id="2065" r:id="rId18"/>
    <p:sldId id="2114" r:id="rId19"/>
    <p:sldId id="2120" r:id="rId20"/>
    <p:sldId id="2116" r:id="rId21"/>
    <p:sldId id="2069" r:id="rId22"/>
    <p:sldId id="2070" r:id="rId23"/>
    <p:sldId id="2072" r:id="rId24"/>
    <p:sldId id="2074" r:id="rId25"/>
    <p:sldId id="2064" r:id="rId26"/>
    <p:sldId id="2083" r:id="rId27"/>
    <p:sldId id="2087" r:id="rId28"/>
    <p:sldId id="2051" r:id="rId29"/>
    <p:sldId id="2048" r:id="rId30"/>
    <p:sldId id="295" r:id="rId31"/>
    <p:sldId id="2091" r:id="rId32"/>
    <p:sldId id="2092" r:id="rId33"/>
    <p:sldId id="2117" r:id="rId34"/>
    <p:sldId id="2118" r:id="rId35"/>
    <p:sldId id="2094" r:id="rId36"/>
    <p:sldId id="2093" r:id="rId37"/>
    <p:sldId id="2095" r:id="rId38"/>
    <p:sldId id="2097" r:id="rId39"/>
    <p:sldId id="2096" r:id="rId40"/>
    <p:sldId id="2099" r:id="rId41"/>
    <p:sldId id="2098" r:id="rId42"/>
    <p:sldId id="2109" r:id="rId43"/>
    <p:sldId id="2088" r:id="rId44"/>
    <p:sldId id="2049" r:id="rId45"/>
    <p:sldId id="2102" r:id="rId46"/>
    <p:sldId id="2140" r:id="rId47"/>
    <p:sldId id="2104" r:id="rId48"/>
    <p:sldId id="2103" r:id="rId49"/>
    <p:sldId id="2089" r:id="rId50"/>
    <p:sldId id="2121" r:id="rId51"/>
    <p:sldId id="2122" r:id="rId52"/>
    <p:sldId id="2123" r:id="rId53"/>
    <p:sldId id="2124" r:id="rId54"/>
    <p:sldId id="2115" r:id="rId55"/>
    <p:sldId id="2125" r:id="rId56"/>
    <p:sldId id="2126" r:id="rId57"/>
    <p:sldId id="2128" r:id="rId58"/>
    <p:sldId id="2129" r:id="rId59"/>
    <p:sldId id="2130" r:id="rId60"/>
    <p:sldId id="2131" r:id="rId61"/>
    <p:sldId id="2090" r:id="rId62"/>
    <p:sldId id="2052" r:id="rId63"/>
    <p:sldId id="2053" r:id="rId64"/>
    <p:sldId id="2106" r:id="rId65"/>
    <p:sldId id="2105" r:id="rId66"/>
    <p:sldId id="2111" r:id="rId67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7F814CF-FA7E-DAA7-EC5C-51C239785905}" name="Law, Sherri" initials="LS" userId="S::shlaw@pa.gov::3da26e23-9ee6-4121-a54d-151d8db9998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52825E-BD42-4EAC-96C3-5608672050FE}" v="200" dt="2025-02-26T22:04:20.9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91" autoAdjust="0"/>
    <p:restoredTop sz="93792" autoAdjust="0"/>
  </p:normalViewPr>
  <p:slideViewPr>
    <p:cSldViewPr snapToGrid="0">
      <p:cViewPr varScale="1">
        <p:scale>
          <a:sx n="82" d="100"/>
          <a:sy n="82" d="100"/>
        </p:scale>
        <p:origin x="408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microsoft.com/office/2018/10/relationships/authors" Target="author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0T12:36:06.943"/>
    </inkml:context>
    <inkml:brush xml:id="br0">
      <inkml:brushProperty name="width" value="0.05" units="cm"/>
      <inkml:brushProperty name="height" value="0.05" units="cm"/>
      <inkml:brushProperty name="color" value="#2F5597"/>
    </inkml:brush>
  </inkml:definitions>
  <inkml:trace contextRef="#ctx0" brushRef="#br0">1 54 24575,'6'0'0,"0"-1"0,0 0 0,0 0 0,0-1 0,10-4 0,16-3 0,29-3 0,-29 5 0,0 1 0,47-2 0,462 7 0,-248 3 0,47-2 0,-331 0 0,1 0 0,-1 1 0,1 0 0,-1 1 0,1 0 0,-1 0 0,0 1 0,0 0 0,0 0 0,0 1 0,-1 1 0,1-1 0,-1 1 0,0 1 0,-1 0 0,1 0 0,10 11 0,-8-6 0,1-2 0,1 1 0,-1-1 0,1-1 0,1 0 0,-1-1 0,1-1 0,17 7 0,-20-8 0,0 0 0,0 1 0,-1 0 0,1 0 0,11 12 0,18 12 0,135 97 0,-84-39 0,-37-35 0,-40-39 0,-1 0 0,16 25 0,-15-21 0,20 23 0,-14-18 0,-1 2 0,-1 0 0,21 41 0,-30-51 0,10 33 0,-13-32 0,1-1 0,10 19 0,80 162 0,-91-180 0,0-1 0,0 1 0,-2 0 0,0 0 0,-1 0 0,1 28 0,-1-9 0,18 71 0,-7-26 0,-7-52 0,3 41 0,-5-38 0,0-1 0,3 0 0,13 41 0,-8-28 0,-2-9 0,-5-19 0,0 1 0,-1-1 0,-1 1 0,1 17 0,-2-8 0,9 35 0,-6-37 0,-2 0 0,2 25 0,-5 32 0,-2-46 0,2-1 0,2 1 0,7 42 0,23 78 0,-11 0 0,-16-122 0,3 58 0,-5-33 0,8 13 0,-6-46 0,2 31 0,-6-10 0,-1-19 0,2-1 0,6 39 0,1-5 0,-3 1 0,-2 0 0,-6 88 0,0-40 0,1 12 0,3 131 0,10-162 0,-6-56 0,1 40 0,-8 32 0,2 45 0,13-62 0,-2-21 0,12 83 0,-14-107 0,19 55 0,-16-59 0,13 70 0,-20-67 0,2 10 0,21 82 0,-15-95 0,6 26 0,-11-27 0,2 1 0,1-2 0,29 61 0,-32-80 0,-2 0 0,0 0 0,-1 1 0,-1 0 0,4 23 0,5 100 0,-13-116 0,6 25 0,2-1 0,29 98 0,-21-91 0,74 190 0,-77-213 0,16 43 0,24 55 0,-33-91 0,-1 2 0,22 76 0,-30-81 0,2 0 0,2-1 0,1-1 0,34 54 0,-45-78 0,0 0 0,-1 0 0,0 0 0,4 18 0,-5-17 0,0 1 0,1-1 0,12 23 0,13 15 0,33 55 0,-56-95 0,-1 0 0,0 1 0,7 20 0,-9-19 0,1-1 0,1 1 0,12 19 0,24 36 0,40 86 0,-52-92 0,3-2 0,51 70 0,-69-107 0,-1 1 0,0 0 0,13 37 0,-17-37 0,2 0 0,0 0 0,27 37 0,-15-27 0,-2 1 0,28 60 0,-29-53 0,41 62 0,-15-27 0,-26-40 0,-8-17 0,28 31 0,-31-39 0,0 0 0,0 0 0,-2 1 0,1 1 0,-1-1 0,7 20 0,-5-11 0,1-1 0,1 1 0,1-2 0,27 34 0,2-6 0,-24-29 0,19 27 0,-27-32 0,1-1 0,0-1 0,25 21 0,-7-6 0,-25-24 0,0 1 0,-1 1 0,0-1 0,0 1 0,0-1 0,-1 1 0,1 0 0,-1 0 0,0 0 0,-1 0 0,1 0 0,-1 0 0,0 0 0,0 6 0,1 10 0,-2 0 0,-3 29 0,1 17 0,3-63 0,0 0 0,-1 0 0,1 0 0,1 0 0,-1 0 0,0 0 0,1 0 0,0-1 0,0 1 0,0 0 0,1-1 0,-1 0 0,1 1 0,3 2 0,5 5 0,1-1 0,19 13 0,3 4 0,-31-25 0,40 36 0,52 35 0,-61-48 0,-24-17 0,1 0 0,-1-1 0,2 0 0,-1 0 0,0-1 0,18 6 0,-27-12-72,0 1 1,0-1-1,-1 0 0,1 1 0,0-1 0,0 0 0,-1 0 0,1 0 1,0 0-1,0-1 0,-1 1 0,1 0 0,0-1 0,-1 1 0,1-1 1,0 0-1,-1 1 0,2-2 0,8-7-6754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59792-D1E3-487C-B1BE-66472B65AC08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82C9BA-2BF3-4744-805A-6B8DC9A1D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790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82C9BA-2BF3-4744-805A-6B8DC9A1D0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524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82C9BA-2BF3-4744-805A-6B8DC9A1D07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816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82C9BA-2BF3-4744-805A-6B8DC9A1D0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4680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AF6DE-DD4A-4684-AA2D-194F6B734E52}" type="datetime1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9BB8-353B-4742-A778-0CBF3066DA93}" type="datetime1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33E97-B9D2-44DB-BA95-0ADA4A2E65DE}" type="datetime1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9A7DE-D431-4241-81F3-9304A4DBD469}" type="datetime1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F1A3-6A88-4B18-9667-0DF2E5FDD189}" type="datetime1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C97F-B98D-47A2-9D29-0A3E5BBA0150}" type="datetime1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7F0B-9D72-4737-8E84-5EB1DD8F7C01}" type="datetime1">
              <a:rPr lang="en-US" smtClean="0"/>
              <a:t>2/28/2025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6583-6B41-4706-8ED4-A2D56DD04C15}" type="datetime1">
              <a:rPr lang="en-US" smtClean="0"/>
              <a:t>2/28/2025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DF2D-E87B-433E-803E-4B15A3047A01}" type="datetime1">
              <a:rPr lang="en-US" smtClean="0"/>
              <a:t>2/28/2025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4D89-D71D-4351-A5FD-14532066AC3F}" type="datetime1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6584E-3E24-48CF-AE92-6EB651962939}" type="datetime1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B32DE-4934-4704-BEAC-EC0CEC785353}" type="datetime1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3.jpeg"/><Relationship Id="rId10" Type="http://schemas.openxmlformats.org/officeDocument/2006/relationships/image" Target="../media/image19.jpeg"/><Relationship Id="rId4" Type="http://schemas.openxmlformats.org/officeDocument/2006/relationships/image" Target="../media/image14.png"/><Relationship Id="rId9" Type="http://schemas.openxmlformats.org/officeDocument/2006/relationships/image" Target="../media/image18.jpeg"/><Relationship Id="rId14" Type="http://schemas.openxmlformats.org/officeDocument/2006/relationships/image" Target="../media/image2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3.jpeg"/><Relationship Id="rId10" Type="http://schemas.openxmlformats.org/officeDocument/2006/relationships/image" Target="../media/image19.jpeg"/><Relationship Id="rId4" Type="http://schemas.openxmlformats.org/officeDocument/2006/relationships/image" Target="../media/image14.png"/><Relationship Id="rId9" Type="http://schemas.openxmlformats.org/officeDocument/2006/relationships/image" Target="../media/image18.jpeg"/><Relationship Id="rId14" Type="http://schemas.openxmlformats.org/officeDocument/2006/relationships/image" Target="../media/image2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3.jpeg"/><Relationship Id="rId10" Type="http://schemas.openxmlformats.org/officeDocument/2006/relationships/image" Target="../media/image19.jpeg"/><Relationship Id="rId4" Type="http://schemas.openxmlformats.org/officeDocument/2006/relationships/image" Target="../media/image14.png"/><Relationship Id="rId9" Type="http://schemas.openxmlformats.org/officeDocument/2006/relationships/image" Target="../media/image18.jpeg"/><Relationship Id="rId14" Type="http://schemas.openxmlformats.org/officeDocument/2006/relationships/image" Target="../media/image22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irtandgravelroads.org/" TargetMode="Externa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dirtandgravel.psu.edu/general-resources/technical-bulletin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dirtandgravel.psu.edu/pa-program-resources/program-specific-resources/blank-form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irtandgravel.psu.edu/stream-crossing-replacement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3.jpeg"/><Relationship Id="rId10" Type="http://schemas.openxmlformats.org/officeDocument/2006/relationships/image" Target="../media/image19.jpeg"/><Relationship Id="rId4" Type="http://schemas.openxmlformats.org/officeDocument/2006/relationships/image" Target="../media/image14.png"/><Relationship Id="rId9" Type="http://schemas.openxmlformats.org/officeDocument/2006/relationships/image" Target="../media/image18.jpeg"/><Relationship Id="rId14" Type="http://schemas.openxmlformats.org/officeDocument/2006/relationships/image" Target="../media/image22.sv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customXml" Target="../ink/ink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rtandgravel.psu.edu/docs/Webinars/Webinar_Funding_Opportunities_3_9_2023.pdf" TargetMode="External"/><Relationship Id="rId2" Type="http://schemas.openxmlformats.org/officeDocument/2006/relationships/hyperlink" Target="https://www.dirtandgravel.psu.edu/docs/Webinars/Webinar_Funding_Opportunities_3_9_2023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s://www.dirtandgravel.psu.edu/docs/Webinars/Webinar_Funding_Opportunities_3_9_2023.pptx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e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grass, outdoor, sky, lush&#10;&#10;Description automatically generated">
            <a:extLst>
              <a:ext uri="{FF2B5EF4-FFF2-40B4-BE49-F238E27FC236}">
                <a16:creationId xmlns:a16="http://schemas.microsoft.com/office/drawing/2014/main" id="{EC969024-0607-F34A-17AE-1A49E49544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6039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35C36704-BB25-44BF-BB70-9122A8F8DC97}"/>
              </a:ext>
            </a:extLst>
          </p:cNvPr>
          <p:cNvSpPr/>
          <p:nvPr/>
        </p:nvSpPr>
        <p:spPr>
          <a:xfrm>
            <a:off x="9631676" y="3875313"/>
            <a:ext cx="2387719" cy="2848356"/>
          </a:xfrm>
          <a:prstGeom prst="rect">
            <a:avLst/>
          </a:prstGeom>
          <a:solidFill>
            <a:srgbClr val="003D78">
              <a:lumMod val="75000"/>
              <a:alpha val="6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tIns="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SCC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Sherri Law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CDGRS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dirty="0">
                <a:solidFill>
                  <a:srgbClr val="FFFFFF"/>
                </a:solidFill>
                <a:latin typeface="Gill Sans MT"/>
              </a:rPr>
              <a:t>Dave Creamer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Blair County Conservation District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dirty="0">
                <a:solidFill>
                  <a:srgbClr val="FFFFFF"/>
                </a:solidFill>
                <a:latin typeface="Gill Sans MT"/>
              </a:rPr>
              <a:t>Chelsey </a:t>
            </a:r>
            <a:r>
              <a:rPr lang="en-US" sz="1600" dirty="0" err="1">
                <a:solidFill>
                  <a:srgbClr val="FFFFFF"/>
                </a:solidFill>
                <a:latin typeface="Gill Sans MT"/>
              </a:rPr>
              <a:t>Weyant</a:t>
            </a:r>
            <a:endParaRPr lang="en-US" sz="1600" dirty="0">
              <a:solidFill>
                <a:srgbClr val="FFFFFF"/>
              </a:solidFill>
              <a:latin typeface="Gill Sans M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i="0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Sarah </a:t>
            </a:r>
            <a:r>
              <a:rPr kumimoji="0" lang="en-US" sz="1600" i="0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Oreskovitch</a:t>
            </a:r>
            <a:endParaRPr kumimoji="0" lang="en-US" sz="160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7AA5D56-F603-465E-834F-E8ADC9DAF7DA}"/>
              </a:ext>
            </a:extLst>
          </p:cNvPr>
          <p:cNvSpPr txBox="1"/>
          <p:nvPr/>
        </p:nvSpPr>
        <p:spPr>
          <a:xfrm>
            <a:off x="3329965" y="134331"/>
            <a:ext cx="8616530" cy="646185"/>
          </a:xfrm>
          <a:prstGeom prst="rect">
            <a:avLst/>
          </a:prstGeom>
          <a:solidFill>
            <a:srgbClr val="003D78">
              <a:alpha val="65000"/>
            </a:srgbClr>
          </a:solidFill>
        </p:spPr>
        <p:txBody>
          <a:bodyPr wrap="square" lIns="91295" tIns="45648" rIns="91295" bIns="45648" rtlCol="0" anchor="t">
            <a:spAutoFit/>
          </a:bodyPr>
          <a:lstStyle/>
          <a:p>
            <a:pPr marL="0" marR="0" lvl="0" indent="0" algn="ctr" defTabSz="9129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Working Outside the Right-of-Way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F93E87DF-B07F-4C11-8C23-B492C3B719C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0152" y="6147607"/>
            <a:ext cx="805145" cy="51874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3BA9570-5C5A-40D3-964C-19AE991A948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5275" y="6147608"/>
            <a:ext cx="1351220" cy="518749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4AD3B23C-CDE0-4892-9CE8-F472AFD8FECA}"/>
              </a:ext>
            </a:extLst>
          </p:cNvPr>
          <p:cNvSpPr txBox="1"/>
          <p:nvPr/>
        </p:nvSpPr>
        <p:spPr>
          <a:xfrm>
            <a:off x="176091" y="134331"/>
            <a:ext cx="2868743" cy="1938847"/>
          </a:xfrm>
          <a:prstGeom prst="rect">
            <a:avLst/>
          </a:prstGeom>
          <a:solidFill>
            <a:srgbClr val="003D78">
              <a:alpha val="65000"/>
            </a:srgbClr>
          </a:solidFill>
        </p:spPr>
        <p:txBody>
          <a:bodyPr wrap="square" lIns="91295" tIns="45648" rIns="91295" bIns="45648" rtlCol="0" anchor="t">
            <a:spAutoFit/>
          </a:bodyPr>
          <a:lstStyle/>
          <a:p>
            <a:pPr marL="0" marR="0" lvl="0" indent="0" algn="ctr" defTabSz="9129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Dirt Gravel and Low Volume Road Program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</a:t>
            </a:r>
          </a:p>
          <a:p>
            <a:pPr marL="0" marR="0" lvl="0" indent="0" algn="ctr" defTabSz="9129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WEBINAR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ctr" defTabSz="9129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kern="0" dirty="0">
                <a:solidFill>
                  <a:srgbClr val="FFFFFF"/>
                </a:solidFill>
                <a:latin typeface="Gill Sans MT"/>
              </a:rPr>
              <a:t>2/27/2025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, 9am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3FAF49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461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3C2573E-9395-4E89-E196-23072FC8D4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294" y="163326"/>
            <a:ext cx="1873624" cy="126906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D21AC42-1F62-8468-76EA-B73DF3F5176E}"/>
              </a:ext>
            </a:extLst>
          </p:cNvPr>
          <p:cNvSpPr/>
          <p:nvPr/>
        </p:nvSpPr>
        <p:spPr>
          <a:xfrm>
            <a:off x="295833" y="6185646"/>
            <a:ext cx="10085293" cy="5199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BFFF34-EC84-5CC9-B728-30CFA2D06881}"/>
              </a:ext>
            </a:extLst>
          </p:cNvPr>
          <p:cNvSpPr/>
          <p:nvPr/>
        </p:nvSpPr>
        <p:spPr>
          <a:xfrm>
            <a:off x="268940" y="251011"/>
            <a:ext cx="9197788" cy="65442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7F75C4-AB9E-581B-4A9D-837D59953B6B}"/>
              </a:ext>
            </a:extLst>
          </p:cNvPr>
          <p:cNvSpPr/>
          <p:nvPr/>
        </p:nvSpPr>
        <p:spPr>
          <a:xfrm>
            <a:off x="10381126" y="6185646"/>
            <a:ext cx="1425387" cy="51995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3FCBB7-02D0-41CE-522A-E2EB3DDDA1FD}"/>
              </a:ext>
            </a:extLst>
          </p:cNvPr>
          <p:cNvSpPr/>
          <p:nvPr/>
        </p:nvSpPr>
        <p:spPr>
          <a:xfrm>
            <a:off x="268940" y="986116"/>
            <a:ext cx="9197788" cy="13446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9EF03D6-7779-78D9-937A-AE9F0101EE57}"/>
              </a:ext>
            </a:extLst>
          </p:cNvPr>
          <p:cNvSpPr txBox="1">
            <a:spLocks/>
          </p:cNvSpPr>
          <p:nvPr/>
        </p:nvSpPr>
        <p:spPr>
          <a:xfrm>
            <a:off x="268940" y="192609"/>
            <a:ext cx="8079937" cy="823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lt1"/>
                </a:solidFill>
                <a:latin typeface="+mn-lt"/>
                <a:ea typeface="+mn-ea"/>
                <a:cs typeface="Calibri"/>
              </a:rPr>
              <a:t>Why work off ROW?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67FEF862-426E-95C5-EDF9-884E2928E5BB}"/>
              </a:ext>
            </a:extLst>
          </p:cNvPr>
          <p:cNvSpPr txBox="1"/>
          <p:nvPr/>
        </p:nvSpPr>
        <p:spPr>
          <a:xfrm>
            <a:off x="8909562" y="1682692"/>
            <a:ext cx="29866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can’t always solve road erosion issues in the right-of-way </a:t>
            </a:r>
          </a:p>
        </p:txBody>
      </p:sp>
      <p:sp>
        <p:nvSpPr>
          <p:cNvPr id="63" name="Freeform 4">
            <a:extLst>
              <a:ext uri="{FF2B5EF4-FFF2-40B4-BE49-F238E27FC236}">
                <a16:creationId xmlns:a16="http://schemas.microsoft.com/office/drawing/2014/main" id="{F736120B-8324-9DBD-B365-3B54951DD7F6}"/>
              </a:ext>
            </a:extLst>
          </p:cNvPr>
          <p:cNvSpPr>
            <a:spLocks/>
          </p:cNvSpPr>
          <p:nvPr/>
        </p:nvSpPr>
        <p:spPr bwMode="auto">
          <a:xfrm>
            <a:off x="2919548" y="1867723"/>
            <a:ext cx="6739296" cy="4065985"/>
          </a:xfrm>
          <a:custGeom>
            <a:avLst/>
            <a:gdLst>
              <a:gd name="T0" fmla="*/ 2147483647 w 12925"/>
              <a:gd name="T1" fmla="*/ 764886084 h 12672"/>
              <a:gd name="T2" fmla="*/ 0 w 12925"/>
              <a:gd name="T3" fmla="*/ 0 h 12672"/>
              <a:gd name="T4" fmla="*/ 0 w 12925"/>
              <a:gd name="T5" fmla="*/ 337910183 h 12672"/>
              <a:gd name="T6" fmla="*/ 0 w 12925"/>
              <a:gd name="T7" fmla="*/ 772982928 h 12672"/>
              <a:gd name="T8" fmla="*/ 0 w 12925"/>
              <a:gd name="T9" fmla="*/ 1380429326 h 12672"/>
              <a:gd name="T10" fmla="*/ 0 w 12925"/>
              <a:gd name="T11" fmla="*/ 1649786004 h 12672"/>
              <a:gd name="T12" fmla="*/ 1078531211 w 12925"/>
              <a:gd name="T13" fmla="*/ 1824858640 h 12672"/>
              <a:gd name="T14" fmla="*/ 2147483647 w 12925"/>
              <a:gd name="T15" fmla="*/ 2147483647 h 12672"/>
              <a:gd name="T16" fmla="*/ 2147483647 w 12925"/>
              <a:gd name="T17" fmla="*/ 2147483647 h 12672"/>
              <a:gd name="T18" fmla="*/ 2147483647 w 12925"/>
              <a:gd name="T19" fmla="*/ 767585173 h 126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925"/>
              <a:gd name="T31" fmla="*/ 0 h 12672"/>
              <a:gd name="T32" fmla="*/ 12925 w 12925"/>
              <a:gd name="T33" fmla="*/ 12672 h 12672"/>
              <a:gd name="connsiteX0" fmla="*/ 12925 w 12925"/>
              <a:gd name="connsiteY0" fmla="*/ 4251 h 12672"/>
              <a:gd name="connsiteX1" fmla="*/ 0 w 12925"/>
              <a:gd name="connsiteY1" fmla="*/ 0 h 12672"/>
              <a:gd name="connsiteX2" fmla="*/ 0 w 12925"/>
              <a:gd name="connsiteY2" fmla="*/ 1878 h 12672"/>
              <a:gd name="connsiteX3" fmla="*/ 0 w 12925"/>
              <a:gd name="connsiteY3" fmla="*/ 4296 h 12672"/>
              <a:gd name="connsiteX4" fmla="*/ 0 w 12925"/>
              <a:gd name="connsiteY4" fmla="*/ 7672 h 12672"/>
              <a:gd name="connsiteX5" fmla="*/ 0 w 12925"/>
              <a:gd name="connsiteY5" fmla="*/ 9169 h 12672"/>
              <a:gd name="connsiteX6" fmla="*/ 2925 w 12925"/>
              <a:gd name="connsiteY6" fmla="*/ 10142 h 12672"/>
              <a:gd name="connsiteX7" fmla="*/ 8292 w 12925"/>
              <a:gd name="connsiteY7" fmla="*/ 12672 h 12672"/>
              <a:gd name="connsiteX8" fmla="*/ 9079 w 12925"/>
              <a:gd name="connsiteY8" fmla="*/ 12578 h 12672"/>
              <a:gd name="connsiteX9" fmla="*/ 12886 w 12925"/>
              <a:gd name="connsiteY9" fmla="*/ 4482 h 12672"/>
              <a:gd name="connsiteX0" fmla="*/ 12912 w 12912"/>
              <a:gd name="connsiteY0" fmla="*/ 4467 h 12672"/>
              <a:gd name="connsiteX1" fmla="*/ 0 w 12912"/>
              <a:gd name="connsiteY1" fmla="*/ 0 h 12672"/>
              <a:gd name="connsiteX2" fmla="*/ 0 w 12912"/>
              <a:gd name="connsiteY2" fmla="*/ 1878 h 12672"/>
              <a:gd name="connsiteX3" fmla="*/ 0 w 12912"/>
              <a:gd name="connsiteY3" fmla="*/ 4296 h 12672"/>
              <a:gd name="connsiteX4" fmla="*/ 0 w 12912"/>
              <a:gd name="connsiteY4" fmla="*/ 7672 h 12672"/>
              <a:gd name="connsiteX5" fmla="*/ 0 w 12912"/>
              <a:gd name="connsiteY5" fmla="*/ 9169 h 12672"/>
              <a:gd name="connsiteX6" fmla="*/ 2925 w 12912"/>
              <a:gd name="connsiteY6" fmla="*/ 10142 h 12672"/>
              <a:gd name="connsiteX7" fmla="*/ 8292 w 12912"/>
              <a:gd name="connsiteY7" fmla="*/ 12672 h 12672"/>
              <a:gd name="connsiteX8" fmla="*/ 9079 w 12912"/>
              <a:gd name="connsiteY8" fmla="*/ 12578 h 12672"/>
              <a:gd name="connsiteX9" fmla="*/ 12886 w 12912"/>
              <a:gd name="connsiteY9" fmla="*/ 4482 h 12672"/>
              <a:gd name="connsiteX0" fmla="*/ 12912 w 12912"/>
              <a:gd name="connsiteY0" fmla="*/ 4467 h 12672"/>
              <a:gd name="connsiteX1" fmla="*/ 0 w 12912"/>
              <a:gd name="connsiteY1" fmla="*/ 0 h 12672"/>
              <a:gd name="connsiteX2" fmla="*/ 0 w 12912"/>
              <a:gd name="connsiteY2" fmla="*/ 1878 h 12672"/>
              <a:gd name="connsiteX3" fmla="*/ 0 w 12912"/>
              <a:gd name="connsiteY3" fmla="*/ 4296 h 12672"/>
              <a:gd name="connsiteX4" fmla="*/ 0 w 12912"/>
              <a:gd name="connsiteY4" fmla="*/ 7672 h 12672"/>
              <a:gd name="connsiteX5" fmla="*/ 0 w 12912"/>
              <a:gd name="connsiteY5" fmla="*/ 8996 h 12672"/>
              <a:gd name="connsiteX6" fmla="*/ 2925 w 12912"/>
              <a:gd name="connsiteY6" fmla="*/ 10142 h 12672"/>
              <a:gd name="connsiteX7" fmla="*/ 8292 w 12912"/>
              <a:gd name="connsiteY7" fmla="*/ 12672 h 12672"/>
              <a:gd name="connsiteX8" fmla="*/ 9079 w 12912"/>
              <a:gd name="connsiteY8" fmla="*/ 12578 h 12672"/>
              <a:gd name="connsiteX9" fmla="*/ 12886 w 12912"/>
              <a:gd name="connsiteY9" fmla="*/ 4482 h 12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12" h="12672">
                <a:moveTo>
                  <a:pt x="12912" y="4467"/>
                </a:moveTo>
                <a:lnTo>
                  <a:pt x="0" y="0"/>
                </a:lnTo>
                <a:lnTo>
                  <a:pt x="0" y="1878"/>
                </a:lnTo>
                <a:lnTo>
                  <a:pt x="0" y="4296"/>
                </a:lnTo>
                <a:lnTo>
                  <a:pt x="0" y="7672"/>
                </a:lnTo>
                <a:lnTo>
                  <a:pt x="0" y="8996"/>
                </a:lnTo>
                <a:lnTo>
                  <a:pt x="2925" y="10142"/>
                </a:lnTo>
                <a:lnTo>
                  <a:pt x="8292" y="12672"/>
                </a:lnTo>
                <a:lnTo>
                  <a:pt x="9079" y="12578"/>
                </a:lnTo>
                <a:lnTo>
                  <a:pt x="12886" y="4482"/>
                </a:lnTo>
              </a:path>
            </a:pathLst>
          </a:cu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0" name="Freeform 5">
            <a:extLst>
              <a:ext uri="{FF2B5EF4-FFF2-40B4-BE49-F238E27FC236}">
                <a16:creationId xmlns:a16="http://schemas.microsoft.com/office/drawing/2014/main" id="{3F2E5927-3460-B279-5CEE-32240CE4B4FE}"/>
              </a:ext>
            </a:extLst>
          </p:cNvPr>
          <p:cNvSpPr>
            <a:spLocks/>
          </p:cNvSpPr>
          <p:nvPr/>
        </p:nvSpPr>
        <p:spPr bwMode="auto">
          <a:xfrm>
            <a:off x="2919549" y="4434696"/>
            <a:ext cx="4745831" cy="1756187"/>
          </a:xfrm>
          <a:custGeom>
            <a:avLst/>
            <a:gdLst>
              <a:gd name="T0" fmla="*/ 1724564005 w 15111"/>
              <a:gd name="T1" fmla="*/ 282701058 h 13487"/>
              <a:gd name="T2" fmla="*/ 914547191 w 15111"/>
              <a:gd name="T3" fmla="*/ 172383352 h 13487"/>
              <a:gd name="T4" fmla="*/ 0 w 15111"/>
              <a:gd name="T5" fmla="*/ 41377067 h 13487"/>
              <a:gd name="T6" fmla="*/ 0 w 15111"/>
              <a:gd name="T7" fmla="*/ 0 h 13487"/>
              <a:gd name="T8" fmla="*/ 75134402 w 15111"/>
              <a:gd name="T9" fmla="*/ 0 h 13487"/>
              <a:gd name="T10" fmla="*/ 244921920 w 15111"/>
              <a:gd name="T11" fmla="*/ 28968113 h 13487"/>
              <a:gd name="T12" fmla="*/ 303712542 w 15111"/>
              <a:gd name="T13" fmla="*/ 27584756 h 13487"/>
              <a:gd name="T14" fmla="*/ 352743818 w 15111"/>
              <a:gd name="T15" fmla="*/ 49656646 h 13487"/>
              <a:gd name="T16" fmla="*/ 437637631 w 15111"/>
              <a:gd name="T17" fmla="*/ 51019154 h 13487"/>
              <a:gd name="T18" fmla="*/ 551926669 w 15111"/>
              <a:gd name="T19" fmla="*/ 74474391 h 13487"/>
              <a:gd name="T20" fmla="*/ 663040773 w 15111"/>
              <a:gd name="T21" fmla="*/ 78603775 h 13487"/>
              <a:gd name="T22" fmla="*/ 770745570 w 15111"/>
              <a:gd name="T23" fmla="*/ 63427954 h 13487"/>
              <a:gd name="T24" fmla="*/ 826360915 w 15111"/>
              <a:gd name="T25" fmla="*/ 81349639 h 13487"/>
              <a:gd name="T26" fmla="*/ 872099985 w 15111"/>
              <a:gd name="T27" fmla="*/ 91012720 h 13487"/>
              <a:gd name="T28" fmla="*/ 878567125 w 15111"/>
              <a:gd name="T29" fmla="*/ 106188522 h 13487"/>
              <a:gd name="T30" fmla="*/ 922660263 w 15111"/>
              <a:gd name="T31" fmla="*/ 106649641 h 13487"/>
              <a:gd name="T32" fmla="*/ 1040829242 w 15111"/>
              <a:gd name="T33" fmla="*/ 139285846 h 13487"/>
              <a:gd name="T34" fmla="*/ 1217671570 w 15111"/>
              <a:gd name="T35" fmla="*/ 148927934 h 13487"/>
              <a:gd name="T36" fmla="*/ 1403920398 w 15111"/>
              <a:gd name="T37" fmla="*/ 164334259 h 13487"/>
              <a:gd name="T38" fmla="*/ 1540550216 w 15111"/>
              <a:gd name="T39" fmla="*/ 194895503 h 13487"/>
              <a:gd name="T40" fmla="*/ 1698344314 w 15111"/>
              <a:gd name="T41" fmla="*/ 216506265 h 13487"/>
              <a:gd name="T42" fmla="*/ 1776770215 w 15111"/>
              <a:gd name="T43" fmla="*/ 227531709 h 13487"/>
              <a:gd name="T44" fmla="*/ 1724564005 w 15111"/>
              <a:gd name="T45" fmla="*/ 238578145 h 13487"/>
              <a:gd name="T46" fmla="*/ 1724564005 w 15111"/>
              <a:gd name="T47" fmla="*/ 282701058 h 1348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5111"/>
              <a:gd name="T73" fmla="*/ 0 h 13487"/>
              <a:gd name="T74" fmla="*/ 15111 w 15111"/>
              <a:gd name="T75" fmla="*/ 13487 h 13487"/>
              <a:gd name="connsiteX0" fmla="*/ 14667 w 15111"/>
              <a:gd name="connsiteY0" fmla="*/ 14059 h 14059"/>
              <a:gd name="connsiteX1" fmla="*/ 7778 w 15111"/>
              <a:gd name="connsiteY1" fmla="*/ 8796 h 14059"/>
              <a:gd name="connsiteX2" fmla="*/ 0 w 15111"/>
              <a:gd name="connsiteY2" fmla="*/ 2546 h 14059"/>
              <a:gd name="connsiteX3" fmla="*/ 0 w 15111"/>
              <a:gd name="connsiteY3" fmla="*/ 572 h 14059"/>
              <a:gd name="connsiteX4" fmla="*/ 0 w 15111"/>
              <a:gd name="connsiteY4" fmla="*/ 0 h 14059"/>
              <a:gd name="connsiteX5" fmla="*/ 2083 w 15111"/>
              <a:gd name="connsiteY5" fmla="*/ 1954 h 14059"/>
              <a:gd name="connsiteX6" fmla="*/ 2583 w 15111"/>
              <a:gd name="connsiteY6" fmla="*/ 1888 h 14059"/>
              <a:gd name="connsiteX7" fmla="*/ 3000 w 15111"/>
              <a:gd name="connsiteY7" fmla="*/ 2941 h 14059"/>
              <a:gd name="connsiteX8" fmla="*/ 3722 w 15111"/>
              <a:gd name="connsiteY8" fmla="*/ 3006 h 14059"/>
              <a:gd name="connsiteX9" fmla="*/ 4694 w 15111"/>
              <a:gd name="connsiteY9" fmla="*/ 4125 h 14059"/>
              <a:gd name="connsiteX10" fmla="*/ 5639 w 15111"/>
              <a:gd name="connsiteY10" fmla="*/ 4322 h 14059"/>
              <a:gd name="connsiteX11" fmla="*/ 6555 w 15111"/>
              <a:gd name="connsiteY11" fmla="*/ 3598 h 14059"/>
              <a:gd name="connsiteX12" fmla="*/ 7028 w 15111"/>
              <a:gd name="connsiteY12" fmla="*/ 4453 h 14059"/>
              <a:gd name="connsiteX13" fmla="*/ 7417 w 15111"/>
              <a:gd name="connsiteY13" fmla="*/ 4914 h 14059"/>
              <a:gd name="connsiteX14" fmla="*/ 7472 w 15111"/>
              <a:gd name="connsiteY14" fmla="*/ 5638 h 14059"/>
              <a:gd name="connsiteX15" fmla="*/ 7847 w 15111"/>
              <a:gd name="connsiteY15" fmla="*/ 5660 h 14059"/>
              <a:gd name="connsiteX16" fmla="*/ 8852 w 15111"/>
              <a:gd name="connsiteY16" fmla="*/ 7217 h 14059"/>
              <a:gd name="connsiteX17" fmla="*/ 10356 w 15111"/>
              <a:gd name="connsiteY17" fmla="*/ 7677 h 14059"/>
              <a:gd name="connsiteX18" fmla="*/ 11940 w 15111"/>
              <a:gd name="connsiteY18" fmla="*/ 8412 h 14059"/>
              <a:gd name="connsiteX19" fmla="*/ 13102 w 15111"/>
              <a:gd name="connsiteY19" fmla="*/ 9870 h 14059"/>
              <a:gd name="connsiteX20" fmla="*/ 14444 w 15111"/>
              <a:gd name="connsiteY20" fmla="*/ 10901 h 14059"/>
              <a:gd name="connsiteX21" fmla="*/ 15111 w 15111"/>
              <a:gd name="connsiteY21" fmla="*/ 11427 h 14059"/>
              <a:gd name="connsiteX22" fmla="*/ 14667 w 15111"/>
              <a:gd name="connsiteY22" fmla="*/ 11954 h 14059"/>
              <a:gd name="connsiteX23" fmla="*/ 14667 w 15111"/>
              <a:gd name="connsiteY23" fmla="*/ 14059 h 14059"/>
              <a:gd name="connsiteX0" fmla="*/ 14667 w 15111"/>
              <a:gd name="connsiteY0" fmla="*/ 14059 h 14059"/>
              <a:gd name="connsiteX1" fmla="*/ 7778 w 15111"/>
              <a:gd name="connsiteY1" fmla="*/ 8796 h 14059"/>
              <a:gd name="connsiteX2" fmla="*/ 0 w 15111"/>
              <a:gd name="connsiteY2" fmla="*/ 2546 h 14059"/>
              <a:gd name="connsiteX3" fmla="*/ 0 w 15111"/>
              <a:gd name="connsiteY3" fmla="*/ 572 h 14059"/>
              <a:gd name="connsiteX4" fmla="*/ 0 w 15111"/>
              <a:gd name="connsiteY4" fmla="*/ 0 h 14059"/>
              <a:gd name="connsiteX5" fmla="*/ 1365 w 15111"/>
              <a:gd name="connsiteY5" fmla="*/ 839 h 14059"/>
              <a:gd name="connsiteX6" fmla="*/ 2083 w 15111"/>
              <a:gd name="connsiteY6" fmla="*/ 1954 h 14059"/>
              <a:gd name="connsiteX7" fmla="*/ 2583 w 15111"/>
              <a:gd name="connsiteY7" fmla="*/ 1888 h 14059"/>
              <a:gd name="connsiteX8" fmla="*/ 3000 w 15111"/>
              <a:gd name="connsiteY8" fmla="*/ 2941 h 14059"/>
              <a:gd name="connsiteX9" fmla="*/ 3722 w 15111"/>
              <a:gd name="connsiteY9" fmla="*/ 3006 h 14059"/>
              <a:gd name="connsiteX10" fmla="*/ 4694 w 15111"/>
              <a:gd name="connsiteY10" fmla="*/ 4125 h 14059"/>
              <a:gd name="connsiteX11" fmla="*/ 5639 w 15111"/>
              <a:gd name="connsiteY11" fmla="*/ 4322 h 14059"/>
              <a:gd name="connsiteX12" fmla="*/ 6555 w 15111"/>
              <a:gd name="connsiteY12" fmla="*/ 3598 h 14059"/>
              <a:gd name="connsiteX13" fmla="*/ 7028 w 15111"/>
              <a:gd name="connsiteY13" fmla="*/ 4453 h 14059"/>
              <a:gd name="connsiteX14" fmla="*/ 7417 w 15111"/>
              <a:gd name="connsiteY14" fmla="*/ 4914 h 14059"/>
              <a:gd name="connsiteX15" fmla="*/ 7472 w 15111"/>
              <a:gd name="connsiteY15" fmla="*/ 5638 h 14059"/>
              <a:gd name="connsiteX16" fmla="*/ 7847 w 15111"/>
              <a:gd name="connsiteY16" fmla="*/ 5660 h 14059"/>
              <a:gd name="connsiteX17" fmla="*/ 8852 w 15111"/>
              <a:gd name="connsiteY17" fmla="*/ 7217 h 14059"/>
              <a:gd name="connsiteX18" fmla="*/ 10356 w 15111"/>
              <a:gd name="connsiteY18" fmla="*/ 7677 h 14059"/>
              <a:gd name="connsiteX19" fmla="*/ 11940 w 15111"/>
              <a:gd name="connsiteY19" fmla="*/ 8412 h 14059"/>
              <a:gd name="connsiteX20" fmla="*/ 13102 w 15111"/>
              <a:gd name="connsiteY20" fmla="*/ 9870 h 14059"/>
              <a:gd name="connsiteX21" fmla="*/ 14444 w 15111"/>
              <a:gd name="connsiteY21" fmla="*/ 10901 h 14059"/>
              <a:gd name="connsiteX22" fmla="*/ 15111 w 15111"/>
              <a:gd name="connsiteY22" fmla="*/ 11427 h 14059"/>
              <a:gd name="connsiteX23" fmla="*/ 14667 w 15111"/>
              <a:gd name="connsiteY23" fmla="*/ 11954 h 14059"/>
              <a:gd name="connsiteX24" fmla="*/ 14667 w 15111"/>
              <a:gd name="connsiteY24" fmla="*/ 14059 h 14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111" h="14059">
                <a:moveTo>
                  <a:pt x="14667" y="14059"/>
                </a:moveTo>
                <a:lnTo>
                  <a:pt x="7778" y="8796"/>
                </a:lnTo>
                <a:lnTo>
                  <a:pt x="0" y="2546"/>
                </a:lnTo>
                <a:lnTo>
                  <a:pt x="0" y="572"/>
                </a:lnTo>
                <a:lnTo>
                  <a:pt x="0" y="0"/>
                </a:lnTo>
                <a:lnTo>
                  <a:pt x="1365" y="839"/>
                </a:lnTo>
                <a:lnTo>
                  <a:pt x="2083" y="1954"/>
                </a:lnTo>
                <a:lnTo>
                  <a:pt x="2583" y="1888"/>
                </a:lnTo>
                <a:lnTo>
                  <a:pt x="3000" y="2941"/>
                </a:lnTo>
                <a:lnTo>
                  <a:pt x="3722" y="3006"/>
                </a:lnTo>
                <a:lnTo>
                  <a:pt x="4694" y="4125"/>
                </a:lnTo>
                <a:lnTo>
                  <a:pt x="5639" y="4322"/>
                </a:lnTo>
                <a:lnTo>
                  <a:pt x="6555" y="3598"/>
                </a:lnTo>
                <a:lnTo>
                  <a:pt x="7028" y="4453"/>
                </a:lnTo>
                <a:lnTo>
                  <a:pt x="7417" y="4914"/>
                </a:lnTo>
                <a:cubicBezTo>
                  <a:pt x="7435" y="5155"/>
                  <a:pt x="7454" y="5397"/>
                  <a:pt x="7472" y="5638"/>
                </a:cubicBezTo>
                <a:lnTo>
                  <a:pt x="7847" y="5660"/>
                </a:lnTo>
                <a:lnTo>
                  <a:pt x="8852" y="7217"/>
                </a:lnTo>
                <a:lnTo>
                  <a:pt x="10356" y="7677"/>
                </a:lnTo>
                <a:lnTo>
                  <a:pt x="11940" y="8412"/>
                </a:lnTo>
                <a:lnTo>
                  <a:pt x="13102" y="9870"/>
                </a:lnTo>
                <a:lnTo>
                  <a:pt x="14444" y="10901"/>
                </a:lnTo>
                <a:lnTo>
                  <a:pt x="15111" y="11427"/>
                </a:lnTo>
                <a:lnTo>
                  <a:pt x="14667" y="11954"/>
                </a:lnTo>
                <a:lnTo>
                  <a:pt x="14667" y="14059"/>
                </a:lnTo>
                <a:close/>
              </a:path>
            </a:pathLst>
          </a:cu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7" name="Line 6">
            <a:extLst>
              <a:ext uri="{FF2B5EF4-FFF2-40B4-BE49-F238E27FC236}">
                <a16:creationId xmlns:a16="http://schemas.microsoft.com/office/drawing/2014/main" id="{4D3EA349-402F-6168-C09C-36CFB21B0512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9549" y="4519483"/>
            <a:ext cx="4631531" cy="144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8" name="Freeform 7">
            <a:extLst>
              <a:ext uri="{FF2B5EF4-FFF2-40B4-BE49-F238E27FC236}">
                <a16:creationId xmlns:a16="http://schemas.microsoft.com/office/drawing/2014/main" id="{F884D2E5-77DA-1A08-E2E2-93A18232D693}"/>
              </a:ext>
            </a:extLst>
          </p:cNvPr>
          <p:cNvSpPr>
            <a:spLocks/>
          </p:cNvSpPr>
          <p:nvPr/>
        </p:nvSpPr>
        <p:spPr bwMode="auto">
          <a:xfrm>
            <a:off x="7548699" y="3307903"/>
            <a:ext cx="2116931" cy="2882980"/>
          </a:xfrm>
          <a:custGeom>
            <a:avLst/>
            <a:gdLst>
              <a:gd name="T0" fmla="*/ 0 w 1776"/>
              <a:gd name="T1" fmla="*/ 3892550 h 2452"/>
              <a:gd name="T2" fmla="*/ 2819400 w 1776"/>
              <a:gd name="T3" fmla="*/ 2444750 h 2452"/>
              <a:gd name="T4" fmla="*/ 2816225 w 1776"/>
              <a:gd name="T5" fmla="*/ 0 h 2452"/>
              <a:gd name="T6" fmla="*/ 2233613 w 1776"/>
              <a:gd name="T7" fmla="*/ 290512 h 2452"/>
              <a:gd name="T8" fmla="*/ 1755775 w 1776"/>
              <a:gd name="T9" fmla="*/ 808037 h 2452"/>
              <a:gd name="T10" fmla="*/ 1398588 w 1776"/>
              <a:gd name="T11" fmla="*/ 1484312 h 2452"/>
              <a:gd name="T12" fmla="*/ 947738 w 1776"/>
              <a:gd name="T13" fmla="*/ 2332037 h 2452"/>
              <a:gd name="T14" fmla="*/ 762000 w 1776"/>
              <a:gd name="T15" fmla="*/ 2770187 h 2452"/>
              <a:gd name="T16" fmla="*/ 496888 w 1776"/>
              <a:gd name="T17" fmla="*/ 3206749 h 2452"/>
              <a:gd name="T18" fmla="*/ 152400 w 1776"/>
              <a:gd name="T19" fmla="*/ 3511550 h 2452"/>
              <a:gd name="T20" fmla="*/ 0 w 1776"/>
              <a:gd name="T21" fmla="*/ 3587750 h 2452"/>
              <a:gd name="T22" fmla="*/ 0 w 1776"/>
              <a:gd name="T23" fmla="*/ 3892550 h 245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776"/>
              <a:gd name="T37" fmla="*/ 0 h 2452"/>
              <a:gd name="T38" fmla="*/ 1776 w 1776"/>
              <a:gd name="T39" fmla="*/ 2452 h 2452"/>
              <a:gd name="connsiteX0" fmla="*/ 0 w 10000"/>
              <a:gd name="connsiteY0" fmla="*/ 10000 h 10000"/>
              <a:gd name="connsiteX1" fmla="*/ 10000 w 10000"/>
              <a:gd name="connsiteY1" fmla="*/ 6281 h 10000"/>
              <a:gd name="connsiteX2" fmla="*/ 9989 w 10000"/>
              <a:gd name="connsiteY2" fmla="*/ 0 h 10000"/>
              <a:gd name="connsiteX3" fmla="*/ 7922 w 10000"/>
              <a:gd name="connsiteY3" fmla="*/ 746 h 10000"/>
              <a:gd name="connsiteX4" fmla="*/ 6227 w 10000"/>
              <a:gd name="connsiteY4" fmla="*/ 2076 h 10000"/>
              <a:gd name="connsiteX5" fmla="*/ 4961 w 10000"/>
              <a:gd name="connsiteY5" fmla="*/ 3813 h 10000"/>
              <a:gd name="connsiteX6" fmla="*/ 3361 w 10000"/>
              <a:gd name="connsiteY6" fmla="*/ 5991 h 10000"/>
              <a:gd name="connsiteX7" fmla="*/ 2136 w 10000"/>
              <a:gd name="connsiteY7" fmla="*/ 6998 h 10000"/>
              <a:gd name="connsiteX8" fmla="*/ 1762 w 10000"/>
              <a:gd name="connsiteY8" fmla="*/ 8238 h 10000"/>
              <a:gd name="connsiteX9" fmla="*/ 541 w 10000"/>
              <a:gd name="connsiteY9" fmla="*/ 9021 h 10000"/>
              <a:gd name="connsiteX10" fmla="*/ 0 w 10000"/>
              <a:gd name="connsiteY10" fmla="*/ 9217 h 10000"/>
              <a:gd name="connsiteX11" fmla="*/ 0 w 10000"/>
              <a:gd name="connsiteY11" fmla="*/ 10000 h 10000"/>
              <a:gd name="connsiteX0" fmla="*/ 0 w 10000"/>
              <a:gd name="connsiteY0" fmla="*/ 10000 h 10000"/>
              <a:gd name="connsiteX1" fmla="*/ 10000 w 10000"/>
              <a:gd name="connsiteY1" fmla="*/ 6281 h 10000"/>
              <a:gd name="connsiteX2" fmla="*/ 9989 w 10000"/>
              <a:gd name="connsiteY2" fmla="*/ 0 h 10000"/>
              <a:gd name="connsiteX3" fmla="*/ 7922 w 10000"/>
              <a:gd name="connsiteY3" fmla="*/ 746 h 10000"/>
              <a:gd name="connsiteX4" fmla="*/ 6227 w 10000"/>
              <a:gd name="connsiteY4" fmla="*/ 2076 h 10000"/>
              <a:gd name="connsiteX5" fmla="*/ 4961 w 10000"/>
              <a:gd name="connsiteY5" fmla="*/ 3813 h 10000"/>
              <a:gd name="connsiteX6" fmla="*/ 3361 w 10000"/>
              <a:gd name="connsiteY6" fmla="*/ 5991 h 10000"/>
              <a:gd name="connsiteX7" fmla="*/ 2136 w 10000"/>
              <a:gd name="connsiteY7" fmla="*/ 6998 h 10000"/>
              <a:gd name="connsiteX8" fmla="*/ 1060 w 10000"/>
              <a:gd name="connsiteY8" fmla="*/ 8119 h 10000"/>
              <a:gd name="connsiteX9" fmla="*/ 541 w 10000"/>
              <a:gd name="connsiteY9" fmla="*/ 9021 h 10000"/>
              <a:gd name="connsiteX10" fmla="*/ 0 w 10000"/>
              <a:gd name="connsiteY10" fmla="*/ 9217 h 10000"/>
              <a:gd name="connsiteX11" fmla="*/ 0 w 10000"/>
              <a:gd name="connsiteY1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0000" y="6281"/>
                </a:lnTo>
                <a:cubicBezTo>
                  <a:pt x="9996" y="4187"/>
                  <a:pt x="9993" y="2094"/>
                  <a:pt x="9989" y="0"/>
                </a:cubicBezTo>
                <a:lnTo>
                  <a:pt x="7922" y="746"/>
                </a:lnTo>
                <a:lnTo>
                  <a:pt x="6227" y="2076"/>
                </a:lnTo>
                <a:lnTo>
                  <a:pt x="4961" y="3813"/>
                </a:lnTo>
                <a:lnTo>
                  <a:pt x="3361" y="5991"/>
                </a:lnTo>
                <a:lnTo>
                  <a:pt x="2136" y="6998"/>
                </a:lnTo>
                <a:cubicBezTo>
                  <a:pt x="2011" y="7411"/>
                  <a:pt x="1185" y="7706"/>
                  <a:pt x="1060" y="8119"/>
                </a:cubicBezTo>
                <a:lnTo>
                  <a:pt x="541" y="9021"/>
                </a:lnTo>
                <a:lnTo>
                  <a:pt x="0" y="9217"/>
                </a:lnTo>
                <a:lnTo>
                  <a:pt x="0" y="10000"/>
                </a:lnTo>
                <a:close/>
              </a:path>
            </a:pathLst>
          </a:custGeom>
          <a:solidFill>
            <a:srgbClr val="9966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9" name="Freeform 8">
            <a:extLst>
              <a:ext uri="{FF2B5EF4-FFF2-40B4-BE49-F238E27FC236}">
                <a16:creationId xmlns:a16="http://schemas.microsoft.com/office/drawing/2014/main" id="{610F892D-3791-0B9D-B8A3-72CEF0B78B8B}"/>
              </a:ext>
            </a:extLst>
          </p:cNvPr>
          <p:cNvSpPr>
            <a:spLocks/>
          </p:cNvSpPr>
          <p:nvPr/>
        </p:nvSpPr>
        <p:spPr bwMode="auto">
          <a:xfrm>
            <a:off x="7774917" y="3280996"/>
            <a:ext cx="735806" cy="735806"/>
          </a:xfrm>
          <a:custGeom>
            <a:avLst/>
            <a:gdLst>
              <a:gd name="T0" fmla="*/ 981075 w 618"/>
              <a:gd name="T1" fmla="*/ 0 h 618"/>
              <a:gd name="T2" fmla="*/ 661987 w 618"/>
              <a:gd name="T3" fmla="*/ 158750 h 618"/>
              <a:gd name="T4" fmla="*/ 406400 w 618"/>
              <a:gd name="T5" fmla="*/ 465138 h 618"/>
              <a:gd name="T6" fmla="*/ 198437 w 618"/>
              <a:gd name="T7" fmla="*/ 782637 h 618"/>
              <a:gd name="T8" fmla="*/ 0 w 618"/>
              <a:gd name="T9" fmla="*/ 981075 h 6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8"/>
              <a:gd name="T16" fmla="*/ 0 h 618"/>
              <a:gd name="T17" fmla="*/ 618 w 618"/>
              <a:gd name="T18" fmla="*/ 618 h 6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8" h="618">
                <a:moveTo>
                  <a:pt x="618" y="0"/>
                </a:moveTo>
                <a:lnTo>
                  <a:pt x="417" y="100"/>
                </a:lnTo>
                <a:lnTo>
                  <a:pt x="256" y="293"/>
                </a:lnTo>
                <a:lnTo>
                  <a:pt x="125" y="493"/>
                </a:lnTo>
                <a:lnTo>
                  <a:pt x="0" y="618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15" name="Freeform 9">
            <a:extLst>
              <a:ext uri="{FF2B5EF4-FFF2-40B4-BE49-F238E27FC236}">
                <a16:creationId xmlns:a16="http://schemas.microsoft.com/office/drawing/2014/main" id="{17B0D46D-F111-EEE5-3988-2D758B8CF648}"/>
              </a:ext>
            </a:extLst>
          </p:cNvPr>
          <p:cNvSpPr>
            <a:spLocks/>
          </p:cNvSpPr>
          <p:nvPr/>
        </p:nvSpPr>
        <p:spPr bwMode="auto">
          <a:xfrm>
            <a:off x="8236880" y="3504833"/>
            <a:ext cx="735806" cy="735806"/>
          </a:xfrm>
          <a:custGeom>
            <a:avLst/>
            <a:gdLst>
              <a:gd name="T0" fmla="*/ 981075 w 618"/>
              <a:gd name="T1" fmla="*/ 0 h 618"/>
              <a:gd name="T2" fmla="*/ 661987 w 618"/>
              <a:gd name="T3" fmla="*/ 158750 h 618"/>
              <a:gd name="T4" fmla="*/ 406400 w 618"/>
              <a:gd name="T5" fmla="*/ 465138 h 618"/>
              <a:gd name="T6" fmla="*/ 198437 w 618"/>
              <a:gd name="T7" fmla="*/ 782637 h 618"/>
              <a:gd name="T8" fmla="*/ 0 w 618"/>
              <a:gd name="T9" fmla="*/ 981075 h 6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8"/>
              <a:gd name="T16" fmla="*/ 0 h 618"/>
              <a:gd name="T17" fmla="*/ 618 w 618"/>
              <a:gd name="T18" fmla="*/ 618 h 6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8" h="618">
                <a:moveTo>
                  <a:pt x="618" y="0"/>
                </a:moveTo>
                <a:lnTo>
                  <a:pt x="417" y="100"/>
                </a:lnTo>
                <a:lnTo>
                  <a:pt x="256" y="293"/>
                </a:lnTo>
                <a:lnTo>
                  <a:pt x="125" y="493"/>
                </a:lnTo>
                <a:lnTo>
                  <a:pt x="0" y="618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17" name="Freeform 10">
            <a:extLst>
              <a:ext uri="{FF2B5EF4-FFF2-40B4-BE49-F238E27FC236}">
                <a16:creationId xmlns:a16="http://schemas.microsoft.com/office/drawing/2014/main" id="{031850C2-EC0E-D71A-4064-55D0C16A17DE}"/>
              </a:ext>
            </a:extLst>
          </p:cNvPr>
          <p:cNvSpPr>
            <a:spLocks/>
          </p:cNvSpPr>
          <p:nvPr/>
        </p:nvSpPr>
        <p:spPr bwMode="auto">
          <a:xfrm>
            <a:off x="6840277" y="3104783"/>
            <a:ext cx="735806" cy="735806"/>
          </a:xfrm>
          <a:custGeom>
            <a:avLst/>
            <a:gdLst>
              <a:gd name="T0" fmla="*/ 981075 w 618"/>
              <a:gd name="T1" fmla="*/ 0 h 618"/>
              <a:gd name="T2" fmla="*/ 661987 w 618"/>
              <a:gd name="T3" fmla="*/ 158750 h 618"/>
              <a:gd name="T4" fmla="*/ 406400 w 618"/>
              <a:gd name="T5" fmla="*/ 465138 h 618"/>
              <a:gd name="T6" fmla="*/ 198437 w 618"/>
              <a:gd name="T7" fmla="*/ 782637 h 618"/>
              <a:gd name="T8" fmla="*/ 0 w 618"/>
              <a:gd name="T9" fmla="*/ 981075 h 6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8"/>
              <a:gd name="T16" fmla="*/ 0 h 618"/>
              <a:gd name="T17" fmla="*/ 618 w 618"/>
              <a:gd name="T18" fmla="*/ 618 h 6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8" h="618">
                <a:moveTo>
                  <a:pt x="618" y="0"/>
                </a:moveTo>
                <a:lnTo>
                  <a:pt x="417" y="100"/>
                </a:lnTo>
                <a:lnTo>
                  <a:pt x="256" y="293"/>
                </a:lnTo>
                <a:lnTo>
                  <a:pt x="125" y="493"/>
                </a:lnTo>
                <a:lnTo>
                  <a:pt x="0" y="618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24" name="Freeform 11">
            <a:extLst>
              <a:ext uri="{FF2B5EF4-FFF2-40B4-BE49-F238E27FC236}">
                <a16:creationId xmlns:a16="http://schemas.microsoft.com/office/drawing/2014/main" id="{EA0AE4E1-BC17-5C75-4412-2012FE41E9BC}"/>
              </a:ext>
            </a:extLst>
          </p:cNvPr>
          <p:cNvSpPr>
            <a:spLocks/>
          </p:cNvSpPr>
          <p:nvPr/>
        </p:nvSpPr>
        <p:spPr bwMode="auto">
          <a:xfrm>
            <a:off x="7893979" y="3161933"/>
            <a:ext cx="400050" cy="507206"/>
          </a:xfrm>
          <a:custGeom>
            <a:avLst/>
            <a:gdLst>
              <a:gd name="T0" fmla="*/ 533400 w 618"/>
              <a:gd name="T1" fmla="*/ 0 h 618"/>
              <a:gd name="T2" fmla="*/ 359915 w 618"/>
              <a:gd name="T3" fmla="*/ 109430 h 618"/>
              <a:gd name="T4" fmla="*/ 220955 w 618"/>
              <a:gd name="T5" fmla="*/ 320629 h 618"/>
              <a:gd name="T6" fmla="*/ 107888 w 618"/>
              <a:gd name="T7" fmla="*/ 539488 h 618"/>
              <a:gd name="T8" fmla="*/ 0 w 618"/>
              <a:gd name="T9" fmla="*/ 676275 h 6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8"/>
              <a:gd name="T16" fmla="*/ 0 h 618"/>
              <a:gd name="T17" fmla="*/ 618 w 618"/>
              <a:gd name="T18" fmla="*/ 618 h 6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8" h="618">
                <a:moveTo>
                  <a:pt x="618" y="0"/>
                </a:moveTo>
                <a:lnTo>
                  <a:pt x="417" y="100"/>
                </a:lnTo>
                <a:lnTo>
                  <a:pt x="256" y="293"/>
                </a:lnTo>
                <a:lnTo>
                  <a:pt x="125" y="493"/>
                </a:lnTo>
                <a:lnTo>
                  <a:pt x="0" y="618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5" name="Freeform 12">
            <a:extLst>
              <a:ext uri="{FF2B5EF4-FFF2-40B4-BE49-F238E27FC236}">
                <a16:creationId xmlns:a16="http://schemas.microsoft.com/office/drawing/2014/main" id="{3E961830-32FB-E20C-913E-EE58C07D7DFD}"/>
              </a:ext>
            </a:extLst>
          </p:cNvPr>
          <p:cNvSpPr>
            <a:spLocks/>
          </p:cNvSpPr>
          <p:nvPr/>
        </p:nvSpPr>
        <p:spPr bwMode="auto">
          <a:xfrm>
            <a:off x="6350929" y="3333383"/>
            <a:ext cx="400050" cy="507206"/>
          </a:xfrm>
          <a:custGeom>
            <a:avLst/>
            <a:gdLst>
              <a:gd name="T0" fmla="*/ 533400 w 618"/>
              <a:gd name="T1" fmla="*/ 0 h 618"/>
              <a:gd name="T2" fmla="*/ 359915 w 618"/>
              <a:gd name="T3" fmla="*/ 109430 h 618"/>
              <a:gd name="T4" fmla="*/ 220955 w 618"/>
              <a:gd name="T5" fmla="*/ 320629 h 618"/>
              <a:gd name="T6" fmla="*/ 107888 w 618"/>
              <a:gd name="T7" fmla="*/ 539488 h 618"/>
              <a:gd name="T8" fmla="*/ 0 w 618"/>
              <a:gd name="T9" fmla="*/ 676275 h 6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8"/>
              <a:gd name="T16" fmla="*/ 0 h 618"/>
              <a:gd name="T17" fmla="*/ 618 w 618"/>
              <a:gd name="T18" fmla="*/ 618 h 6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8" h="618">
                <a:moveTo>
                  <a:pt x="618" y="0"/>
                </a:moveTo>
                <a:lnTo>
                  <a:pt x="417" y="100"/>
                </a:lnTo>
                <a:lnTo>
                  <a:pt x="256" y="293"/>
                </a:lnTo>
                <a:lnTo>
                  <a:pt x="125" y="493"/>
                </a:lnTo>
                <a:lnTo>
                  <a:pt x="0" y="618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41" name="Line 13">
            <a:extLst>
              <a:ext uri="{FF2B5EF4-FFF2-40B4-BE49-F238E27FC236}">
                <a16:creationId xmlns:a16="http://schemas.microsoft.com/office/drawing/2014/main" id="{04761A63-1FA8-9AE0-45CB-F6B0C1214ABF}"/>
              </a:ext>
            </a:extLst>
          </p:cNvPr>
          <p:cNvSpPr>
            <a:spLocks noChangeShapeType="1"/>
          </p:cNvSpPr>
          <p:nvPr/>
        </p:nvSpPr>
        <p:spPr bwMode="auto">
          <a:xfrm>
            <a:off x="5207929" y="5162183"/>
            <a:ext cx="1714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43" name="Line 14">
            <a:extLst>
              <a:ext uri="{FF2B5EF4-FFF2-40B4-BE49-F238E27FC236}">
                <a16:creationId xmlns:a16="http://schemas.microsoft.com/office/drawing/2014/main" id="{7FBF1468-D87B-4F91-8D39-8D0B2862A436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9554" y="5609858"/>
            <a:ext cx="1714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46" name="Line 15">
            <a:extLst>
              <a:ext uri="{FF2B5EF4-FFF2-40B4-BE49-F238E27FC236}">
                <a16:creationId xmlns:a16="http://schemas.microsoft.com/office/drawing/2014/main" id="{55798EC6-2746-EA69-F79F-1ECF4A0A4AB8}"/>
              </a:ext>
            </a:extLst>
          </p:cNvPr>
          <p:cNvSpPr>
            <a:spLocks noChangeShapeType="1"/>
          </p:cNvSpPr>
          <p:nvPr/>
        </p:nvSpPr>
        <p:spPr bwMode="auto">
          <a:xfrm>
            <a:off x="6579529" y="5562233"/>
            <a:ext cx="1714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48" name="Line 16">
            <a:extLst>
              <a:ext uri="{FF2B5EF4-FFF2-40B4-BE49-F238E27FC236}">
                <a16:creationId xmlns:a16="http://schemas.microsoft.com/office/drawing/2014/main" id="{275B3E4C-1647-8CBB-928D-3BBF6B6DD48E}"/>
              </a:ext>
            </a:extLst>
          </p:cNvPr>
          <p:cNvSpPr>
            <a:spLocks noChangeShapeType="1"/>
          </p:cNvSpPr>
          <p:nvPr/>
        </p:nvSpPr>
        <p:spPr bwMode="auto">
          <a:xfrm>
            <a:off x="6979579" y="5743208"/>
            <a:ext cx="342900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49" name="Line 17">
            <a:extLst>
              <a:ext uri="{FF2B5EF4-FFF2-40B4-BE49-F238E27FC236}">
                <a16:creationId xmlns:a16="http://schemas.microsoft.com/office/drawing/2014/main" id="{5977B848-CAC2-E793-BE23-8BEB1A72EFA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08029" y="5619383"/>
            <a:ext cx="1714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50" name="Line 18">
            <a:extLst>
              <a:ext uri="{FF2B5EF4-FFF2-40B4-BE49-F238E27FC236}">
                <a16:creationId xmlns:a16="http://schemas.microsoft.com/office/drawing/2014/main" id="{0405846B-332D-5F82-8C51-0E5D25A982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6529" y="5390783"/>
            <a:ext cx="1714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51" name="Line 19">
            <a:extLst>
              <a:ext uri="{FF2B5EF4-FFF2-40B4-BE49-F238E27FC236}">
                <a16:creationId xmlns:a16="http://schemas.microsoft.com/office/drawing/2014/main" id="{4A8B0CC6-0CB0-C280-2B2E-994E7007BB89}"/>
              </a:ext>
            </a:extLst>
          </p:cNvPr>
          <p:cNvSpPr>
            <a:spLocks noChangeShapeType="1"/>
          </p:cNvSpPr>
          <p:nvPr/>
        </p:nvSpPr>
        <p:spPr bwMode="auto">
          <a:xfrm>
            <a:off x="6579529" y="5733683"/>
            <a:ext cx="1714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52" name="Line 20">
            <a:extLst>
              <a:ext uri="{FF2B5EF4-FFF2-40B4-BE49-F238E27FC236}">
                <a16:creationId xmlns:a16="http://schemas.microsoft.com/office/drawing/2014/main" id="{28933AFC-C4D0-0A3C-BE20-4F192852374B}"/>
              </a:ext>
            </a:extLst>
          </p:cNvPr>
          <p:cNvSpPr>
            <a:spLocks noChangeShapeType="1"/>
          </p:cNvSpPr>
          <p:nvPr/>
        </p:nvSpPr>
        <p:spPr bwMode="auto">
          <a:xfrm>
            <a:off x="5836579" y="5505083"/>
            <a:ext cx="40005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53" name="Line 21">
            <a:extLst>
              <a:ext uri="{FF2B5EF4-FFF2-40B4-BE49-F238E27FC236}">
                <a16:creationId xmlns:a16="http://schemas.microsoft.com/office/drawing/2014/main" id="{6620509F-19CF-4924-5F66-08CF76D9908E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2279" y="5333633"/>
            <a:ext cx="1714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54" name="Line 22">
            <a:extLst>
              <a:ext uri="{FF2B5EF4-FFF2-40B4-BE49-F238E27FC236}">
                <a16:creationId xmlns:a16="http://schemas.microsoft.com/office/drawing/2014/main" id="{F7ED25A7-5C74-3058-5075-611CCF5403C9}"/>
              </a:ext>
            </a:extLst>
          </p:cNvPr>
          <p:cNvSpPr>
            <a:spLocks noChangeShapeType="1"/>
          </p:cNvSpPr>
          <p:nvPr/>
        </p:nvSpPr>
        <p:spPr bwMode="auto">
          <a:xfrm>
            <a:off x="6979579" y="5962283"/>
            <a:ext cx="40005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55" name="Line 23">
            <a:extLst>
              <a:ext uri="{FF2B5EF4-FFF2-40B4-BE49-F238E27FC236}">
                <a16:creationId xmlns:a16="http://schemas.microsoft.com/office/drawing/2014/main" id="{0152514B-2CF7-9F3E-2793-384CE7840124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0929" y="5733683"/>
            <a:ext cx="1714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56" name="Line 24">
            <a:extLst>
              <a:ext uri="{FF2B5EF4-FFF2-40B4-BE49-F238E27FC236}">
                <a16:creationId xmlns:a16="http://schemas.microsoft.com/office/drawing/2014/main" id="{C28E513C-B797-9673-0646-2CFA71C9E7D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0779" y="5219333"/>
            <a:ext cx="1714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57" name="Freeform 25">
            <a:extLst>
              <a:ext uri="{FF2B5EF4-FFF2-40B4-BE49-F238E27FC236}">
                <a16:creationId xmlns:a16="http://schemas.microsoft.com/office/drawing/2014/main" id="{6320FE37-BB5F-EE63-33B1-6729888B6BD3}"/>
              </a:ext>
            </a:extLst>
          </p:cNvPr>
          <p:cNvSpPr>
            <a:spLocks/>
          </p:cNvSpPr>
          <p:nvPr/>
        </p:nvSpPr>
        <p:spPr bwMode="auto">
          <a:xfrm>
            <a:off x="7208179" y="3626277"/>
            <a:ext cx="400050" cy="507206"/>
          </a:xfrm>
          <a:custGeom>
            <a:avLst/>
            <a:gdLst>
              <a:gd name="T0" fmla="*/ 533400 w 618"/>
              <a:gd name="T1" fmla="*/ 0 h 618"/>
              <a:gd name="T2" fmla="*/ 359915 w 618"/>
              <a:gd name="T3" fmla="*/ 109430 h 618"/>
              <a:gd name="T4" fmla="*/ 220955 w 618"/>
              <a:gd name="T5" fmla="*/ 320629 h 618"/>
              <a:gd name="T6" fmla="*/ 107888 w 618"/>
              <a:gd name="T7" fmla="*/ 539488 h 618"/>
              <a:gd name="T8" fmla="*/ 0 w 618"/>
              <a:gd name="T9" fmla="*/ 676275 h 6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8"/>
              <a:gd name="T16" fmla="*/ 0 h 618"/>
              <a:gd name="T17" fmla="*/ 618 w 618"/>
              <a:gd name="T18" fmla="*/ 618 h 6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8" h="618">
                <a:moveTo>
                  <a:pt x="618" y="0"/>
                </a:moveTo>
                <a:lnTo>
                  <a:pt x="417" y="100"/>
                </a:lnTo>
                <a:lnTo>
                  <a:pt x="256" y="293"/>
                </a:lnTo>
                <a:lnTo>
                  <a:pt x="125" y="493"/>
                </a:lnTo>
                <a:lnTo>
                  <a:pt x="0" y="618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58" name="Freeform 26">
            <a:extLst>
              <a:ext uri="{FF2B5EF4-FFF2-40B4-BE49-F238E27FC236}">
                <a16:creationId xmlns:a16="http://schemas.microsoft.com/office/drawing/2014/main" id="{42F06ACA-153B-238A-3FE1-B207F651AAB4}"/>
              </a:ext>
            </a:extLst>
          </p:cNvPr>
          <p:cNvSpPr>
            <a:spLocks/>
          </p:cNvSpPr>
          <p:nvPr/>
        </p:nvSpPr>
        <p:spPr bwMode="auto">
          <a:xfrm>
            <a:off x="3845561" y="2291261"/>
            <a:ext cx="400050" cy="507206"/>
          </a:xfrm>
          <a:custGeom>
            <a:avLst/>
            <a:gdLst>
              <a:gd name="T0" fmla="*/ 533400 w 618"/>
              <a:gd name="T1" fmla="*/ 0 h 618"/>
              <a:gd name="T2" fmla="*/ 359915 w 618"/>
              <a:gd name="T3" fmla="*/ 109430 h 618"/>
              <a:gd name="T4" fmla="*/ 220955 w 618"/>
              <a:gd name="T5" fmla="*/ 320629 h 618"/>
              <a:gd name="T6" fmla="*/ 107888 w 618"/>
              <a:gd name="T7" fmla="*/ 539488 h 618"/>
              <a:gd name="T8" fmla="*/ 0 w 618"/>
              <a:gd name="T9" fmla="*/ 676275 h 6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8"/>
              <a:gd name="T16" fmla="*/ 0 h 618"/>
              <a:gd name="T17" fmla="*/ 618 w 618"/>
              <a:gd name="T18" fmla="*/ 618 h 6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8" h="618">
                <a:moveTo>
                  <a:pt x="618" y="0"/>
                </a:moveTo>
                <a:lnTo>
                  <a:pt x="417" y="100"/>
                </a:lnTo>
                <a:lnTo>
                  <a:pt x="256" y="293"/>
                </a:lnTo>
                <a:lnTo>
                  <a:pt x="125" y="493"/>
                </a:lnTo>
                <a:lnTo>
                  <a:pt x="0" y="618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59" name="Freeform 27">
            <a:extLst>
              <a:ext uri="{FF2B5EF4-FFF2-40B4-BE49-F238E27FC236}">
                <a16:creationId xmlns:a16="http://schemas.microsoft.com/office/drawing/2014/main" id="{DDDF7E79-4B51-0A88-C016-34DF18923C0C}"/>
              </a:ext>
            </a:extLst>
          </p:cNvPr>
          <p:cNvSpPr>
            <a:spLocks/>
          </p:cNvSpPr>
          <p:nvPr/>
        </p:nvSpPr>
        <p:spPr bwMode="auto">
          <a:xfrm>
            <a:off x="7722529" y="3879880"/>
            <a:ext cx="400050" cy="507206"/>
          </a:xfrm>
          <a:custGeom>
            <a:avLst/>
            <a:gdLst>
              <a:gd name="T0" fmla="*/ 533400 w 618"/>
              <a:gd name="T1" fmla="*/ 0 h 618"/>
              <a:gd name="T2" fmla="*/ 359915 w 618"/>
              <a:gd name="T3" fmla="*/ 109430 h 618"/>
              <a:gd name="T4" fmla="*/ 220955 w 618"/>
              <a:gd name="T5" fmla="*/ 320629 h 618"/>
              <a:gd name="T6" fmla="*/ 107888 w 618"/>
              <a:gd name="T7" fmla="*/ 539488 h 618"/>
              <a:gd name="T8" fmla="*/ 0 w 618"/>
              <a:gd name="T9" fmla="*/ 676275 h 6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8"/>
              <a:gd name="T16" fmla="*/ 0 h 618"/>
              <a:gd name="T17" fmla="*/ 618 w 618"/>
              <a:gd name="T18" fmla="*/ 618 h 6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8" h="618">
                <a:moveTo>
                  <a:pt x="618" y="0"/>
                </a:moveTo>
                <a:lnTo>
                  <a:pt x="417" y="100"/>
                </a:lnTo>
                <a:lnTo>
                  <a:pt x="256" y="293"/>
                </a:lnTo>
                <a:lnTo>
                  <a:pt x="125" y="493"/>
                </a:lnTo>
                <a:lnTo>
                  <a:pt x="0" y="618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60" name="Freeform 28">
            <a:extLst>
              <a:ext uri="{FF2B5EF4-FFF2-40B4-BE49-F238E27FC236}">
                <a16:creationId xmlns:a16="http://schemas.microsoft.com/office/drawing/2014/main" id="{69A62711-A90B-1503-49E1-A420C36D6111}"/>
              </a:ext>
            </a:extLst>
          </p:cNvPr>
          <p:cNvSpPr>
            <a:spLocks/>
          </p:cNvSpPr>
          <p:nvPr/>
        </p:nvSpPr>
        <p:spPr bwMode="auto">
          <a:xfrm>
            <a:off x="6808129" y="3104783"/>
            <a:ext cx="400050" cy="507206"/>
          </a:xfrm>
          <a:custGeom>
            <a:avLst/>
            <a:gdLst>
              <a:gd name="T0" fmla="*/ 533400 w 618"/>
              <a:gd name="T1" fmla="*/ 0 h 618"/>
              <a:gd name="T2" fmla="*/ 359915 w 618"/>
              <a:gd name="T3" fmla="*/ 109430 h 618"/>
              <a:gd name="T4" fmla="*/ 220955 w 618"/>
              <a:gd name="T5" fmla="*/ 320629 h 618"/>
              <a:gd name="T6" fmla="*/ 107888 w 618"/>
              <a:gd name="T7" fmla="*/ 539488 h 618"/>
              <a:gd name="T8" fmla="*/ 0 w 618"/>
              <a:gd name="T9" fmla="*/ 676275 h 6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8"/>
              <a:gd name="T16" fmla="*/ 0 h 618"/>
              <a:gd name="T17" fmla="*/ 618 w 618"/>
              <a:gd name="T18" fmla="*/ 618 h 6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8" h="618">
                <a:moveTo>
                  <a:pt x="618" y="0"/>
                </a:moveTo>
                <a:lnTo>
                  <a:pt x="417" y="100"/>
                </a:lnTo>
                <a:lnTo>
                  <a:pt x="256" y="293"/>
                </a:lnTo>
                <a:lnTo>
                  <a:pt x="125" y="493"/>
                </a:lnTo>
                <a:lnTo>
                  <a:pt x="0" y="618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61" name="Freeform 30">
            <a:extLst>
              <a:ext uri="{FF2B5EF4-FFF2-40B4-BE49-F238E27FC236}">
                <a16:creationId xmlns:a16="http://schemas.microsoft.com/office/drawing/2014/main" id="{731FD322-A7EA-808C-C32A-F5B6BA17FCEB}"/>
              </a:ext>
            </a:extLst>
          </p:cNvPr>
          <p:cNvSpPr>
            <a:spLocks/>
          </p:cNvSpPr>
          <p:nvPr/>
        </p:nvSpPr>
        <p:spPr bwMode="auto">
          <a:xfrm>
            <a:off x="2919548" y="2602014"/>
            <a:ext cx="5474494" cy="2445869"/>
          </a:xfrm>
          <a:custGeom>
            <a:avLst/>
            <a:gdLst>
              <a:gd name="T0" fmla="*/ 1831088940 w 20356"/>
              <a:gd name="T1" fmla="*/ 404562449 h 21806"/>
              <a:gd name="T2" fmla="*/ 1849346586 w 20356"/>
              <a:gd name="T3" fmla="*/ 404995042 h 21806"/>
              <a:gd name="T4" fmla="*/ 1864760599 w 20356"/>
              <a:gd name="T5" fmla="*/ 397169129 h 21806"/>
              <a:gd name="T6" fmla="*/ 1867604231 w 20356"/>
              <a:gd name="T7" fmla="*/ 359280837 h 21806"/>
              <a:gd name="T8" fmla="*/ 1688697722 w 20356"/>
              <a:gd name="T9" fmla="*/ 337063298 h 21806"/>
              <a:gd name="T10" fmla="*/ 1550251482 w 20356"/>
              <a:gd name="T11" fmla="*/ 305702863 h 21806"/>
              <a:gd name="T12" fmla="*/ 1434832970 w 20356"/>
              <a:gd name="T13" fmla="*/ 284802101 h 21806"/>
              <a:gd name="T14" fmla="*/ 1296386730 w 20356"/>
              <a:gd name="T15" fmla="*/ 274361150 h 21806"/>
              <a:gd name="T16" fmla="*/ 1149224522 w 20356"/>
              <a:gd name="T17" fmla="*/ 232541110 h 21806"/>
              <a:gd name="T18" fmla="*/ 952977550 w 20356"/>
              <a:gd name="T19" fmla="*/ 184211866 h 21806"/>
              <a:gd name="T20" fmla="*/ 736637355 w 20356"/>
              <a:gd name="T21" fmla="*/ 152851431 h 21806"/>
              <a:gd name="T22" fmla="*/ 626999854 w 20356"/>
              <a:gd name="T23" fmla="*/ 113665049 h 21806"/>
              <a:gd name="T24" fmla="*/ 456809011 w 20356"/>
              <a:gd name="T25" fmla="*/ 77093602 h 21806"/>
              <a:gd name="T26" fmla="*/ 321206707 w 20356"/>
              <a:gd name="T27" fmla="*/ 67950689 h 21806"/>
              <a:gd name="T28" fmla="*/ 220193169 w 20356"/>
              <a:gd name="T29" fmla="*/ 35273400 h 21806"/>
              <a:gd name="T30" fmla="*/ 96151034 w 20356"/>
              <a:gd name="T31" fmla="*/ 19602646 h 21806"/>
              <a:gd name="T32" fmla="*/ 3853505 w 20356"/>
              <a:gd name="T33" fmla="*/ 0 h 21806"/>
              <a:gd name="T34" fmla="*/ 3853505 w 20356"/>
              <a:gd name="T35" fmla="*/ 20900702 h 21806"/>
              <a:gd name="T36" fmla="*/ 950133312 w 20356"/>
              <a:gd name="T37" fmla="*/ 232559901 h 21806"/>
              <a:gd name="T38" fmla="*/ 1804115023 w 20356"/>
              <a:gd name="T39" fmla="*/ 410224845 h 2180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0356"/>
              <a:gd name="T61" fmla="*/ 0 h 21806"/>
              <a:gd name="T62" fmla="*/ 20356 w 20356"/>
              <a:gd name="T63" fmla="*/ 21806 h 2180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0356" h="21806">
                <a:moveTo>
                  <a:pt x="19958" y="21505"/>
                </a:moveTo>
                <a:lnTo>
                  <a:pt x="20157" y="21528"/>
                </a:lnTo>
                <a:lnTo>
                  <a:pt x="20325" y="21112"/>
                </a:lnTo>
                <a:cubicBezTo>
                  <a:pt x="20335" y="20441"/>
                  <a:pt x="20346" y="19769"/>
                  <a:pt x="20356" y="19098"/>
                </a:cubicBezTo>
                <a:lnTo>
                  <a:pt x="18406" y="17917"/>
                </a:lnTo>
                <a:lnTo>
                  <a:pt x="16897" y="16250"/>
                </a:lnTo>
                <a:lnTo>
                  <a:pt x="15639" y="15139"/>
                </a:lnTo>
                <a:lnTo>
                  <a:pt x="14130" y="14584"/>
                </a:lnTo>
                <a:lnTo>
                  <a:pt x="12526" y="12361"/>
                </a:lnTo>
                <a:lnTo>
                  <a:pt x="10387" y="9792"/>
                </a:lnTo>
                <a:lnTo>
                  <a:pt x="8029" y="8125"/>
                </a:lnTo>
                <a:lnTo>
                  <a:pt x="6834" y="6042"/>
                </a:lnTo>
                <a:lnTo>
                  <a:pt x="4979" y="4098"/>
                </a:lnTo>
                <a:lnTo>
                  <a:pt x="3501" y="3612"/>
                </a:lnTo>
                <a:lnTo>
                  <a:pt x="2400" y="1875"/>
                </a:lnTo>
                <a:lnTo>
                  <a:pt x="1048" y="1042"/>
                </a:lnTo>
                <a:lnTo>
                  <a:pt x="42" y="0"/>
                </a:lnTo>
                <a:cubicBezTo>
                  <a:pt x="0" y="185"/>
                  <a:pt x="84" y="926"/>
                  <a:pt x="42" y="1111"/>
                </a:cubicBezTo>
                <a:lnTo>
                  <a:pt x="10356" y="12362"/>
                </a:lnTo>
                <a:lnTo>
                  <a:pt x="19664" y="21806"/>
                </a:lnTo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62" name="Line 31">
            <a:extLst>
              <a:ext uri="{FF2B5EF4-FFF2-40B4-BE49-F238E27FC236}">
                <a16:creationId xmlns:a16="http://schemas.microsoft.com/office/drawing/2014/main" id="{2DB99962-E990-3F36-26EC-D8629F6D6FC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919548" y="2770867"/>
            <a:ext cx="4184073" cy="1805420"/>
          </a:xfrm>
          <a:prstGeom prst="line">
            <a:avLst/>
          </a:prstGeom>
          <a:noFill/>
          <a:ln w="1270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63" name="Freeform 75">
            <a:extLst>
              <a:ext uri="{FF2B5EF4-FFF2-40B4-BE49-F238E27FC236}">
                <a16:creationId xmlns:a16="http://schemas.microsoft.com/office/drawing/2014/main" id="{E2254124-5BA9-6391-56A6-BC50B103A980}"/>
              </a:ext>
            </a:extLst>
          </p:cNvPr>
          <p:cNvSpPr>
            <a:spLocks/>
          </p:cNvSpPr>
          <p:nvPr/>
        </p:nvSpPr>
        <p:spPr bwMode="auto">
          <a:xfrm>
            <a:off x="7559415" y="3596511"/>
            <a:ext cx="2113163" cy="2589610"/>
          </a:xfrm>
          <a:custGeom>
            <a:avLst/>
            <a:gdLst>
              <a:gd name="T0" fmla="*/ 127000 w 1773"/>
              <a:gd name="T1" fmla="*/ 2935287 h 2080"/>
              <a:gd name="T2" fmla="*/ 655638 w 1773"/>
              <a:gd name="T3" fmla="*/ 2654300 h 2080"/>
              <a:gd name="T4" fmla="*/ 1041400 w 1773"/>
              <a:gd name="T5" fmla="*/ 2197100 h 2080"/>
              <a:gd name="T6" fmla="*/ 1674813 w 1773"/>
              <a:gd name="T7" fmla="*/ 1203325 h 2080"/>
              <a:gd name="T8" fmla="*/ 2228851 w 1773"/>
              <a:gd name="T9" fmla="*/ 384175 h 2080"/>
              <a:gd name="T10" fmla="*/ 2814638 w 1773"/>
              <a:gd name="T11" fmla="*/ 0 h 2080"/>
              <a:gd name="T12" fmla="*/ 2809876 w 1773"/>
              <a:gd name="T13" fmla="*/ 1860550 h 2080"/>
              <a:gd name="T14" fmla="*/ 0 w 1773"/>
              <a:gd name="T15" fmla="*/ 3302000 h 2080"/>
              <a:gd name="T16" fmla="*/ 127000 w 1773"/>
              <a:gd name="T17" fmla="*/ 2935287 h 20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73"/>
              <a:gd name="T28" fmla="*/ 0 h 2080"/>
              <a:gd name="T29" fmla="*/ 1773 w 1773"/>
              <a:gd name="T30" fmla="*/ 2080 h 2080"/>
              <a:gd name="connsiteX0" fmla="*/ 451 w 10000"/>
              <a:gd name="connsiteY0" fmla="*/ 8889 h 10000"/>
              <a:gd name="connsiteX1" fmla="*/ 2329 w 10000"/>
              <a:gd name="connsiteY1" fmla="*/ 8038 h 10000"/>
              <a:gd name="connsiteX2" fmla="*/ 3700 w 10000"/>
              <a:gd name="connsiteY2" fmla="*/ 6654 h 10000"/>
              <a:gd name="connsiteX3" fmla="*/ 5950 w 10000"/>
              <a:gd name="connsiteY3" fmla="*/ 3644 h 10000"/>
              <a:gd name="connsiteX4" fmla="*/ 7919 w 10000"/>
              <a:gd name="connsiteY4" fmla="*/ 1163 h 10000"/>
              <a:gd name="connsiteX5" fmla="*/ 10000 w 10000"/>
              <a:gd name="connsiteY5" fmla="*/ 0 h 10000"/>
              <a:gd name="connsiteX6" fmla="*/ 9983 w 10000"/>
              <a:gd name="connsiteY6" fmla="*/ 5834 h 10000"/>
              <a:gd name="connsiteX7" fmla="*/ 0 w 10000"/>
              <a:gd name="connsiteY7" fmla="*/ 10000 h 10000"/>
              <a:gd name="connsiteX8" fmla="*/ 451 w 10000"/>
              <a:gd name="connsiteY8" fmla="*/ 8889 h 10000"/>
              <a:gd name="connsiteX0" fmla="*/ 451 w 10016"/>
              <a:gd name="connsiteY0" fmla="*/ 8889 h 10000"/>
              <a:gd name="connsiteX1" fmla="*/ 2329 w 10016"/>
              <a:gd name="connsiteY1" fmla="*/ 8038 h 10000"/>
              <a:gd name="connsiteX2" fmla="*/ 3700 w 10016"/>
              <a:gd name="connsiteY2" fmla="*/ 6654 h 10000"/>
              <a:gd name="connsiteX3" fmla="*/ 5950 w 10016"/>
              <a:gd name="connsiteY3" fmla="*/ 3644 h 10000"/>
              <a:gd name="connsiteX4" fmla="*/ 7919 w 10016"/>
              <a:gd name="connsiteY4" fmla="*/ 1163 h 10000"/>
              <a:gd name="connsiteX5" fmla="*/ 10000 w 10016"/>
              <a:gd name="connsiteY5" fmla="*/ 0 h 10000"/>
              <a:gd name="connsiteX6" fmla="*/ 10010 w 10016"/>
              <a:gd name="connsiteY6" fmla="*/ 3164 h 10000"/>
              <a:gd name="connsiteX7" fmla="*/ 0 w 10016"/>
              <a:gd name="connsiteY7" fmla="*/ 10000 h 10000"/>
              <a:gd name="connsiteX8" fmla="*/ 451 w 10016"/>
              <a:gd name="connsiteY8" fmla="*/ 8889 h 10000"/>
              <a:gd name="connsiteX0" fmla="*/ 451 w 10016"/>
              <a:gd name="connsiteY0" fmla="*/ 8889 h 10000"/>
              <a:gd name="connsiteX1" fmla="*/ 2329 w 10016"/>
              <a:gd name="connsiteY1" fmla="*/ 8038 h 10000"/>
              <a:gd name="connsiteX2" fmla="*/ 3700 w 10016"/>
              <a:gd name="connsiteY2" fmla="*/ 6654 h 10000"/>
              <a:gd name="connsiteX3" fmla="*/ 5950 w 10016"/>
              <a:gd name="connsiteY3" fmla="*/ 3644 h 10000"/>
              <a:gd name="connsiteX4" fmla="*/ 7919 w 10016"/>
              <a:gd name="connsiteY4" fmla="*/ 1163 h 10000"/>
              <a:gd name="connsiteX5" fmla="*/ 10000 w 10016"/>
              <a:gd name="connsiteY5" fmla="*/ 0 h 10000"/>
              <a:gd name="connsiteX6" fmla="*/ 10010 w 10016"/>
              <a:gd name="connsiteY6" fmla="*/ 3164 h 10000"/>
              <a:gd name="connsiteX7" fmla="*/ 8699 w 10016"/>
              <a:gd name="connsiteY7" fmla="*/ 3785 h 10000"/>
              <a:gd name="connsiteX8" fmla="*/ 0 w 10016"/>
              <a:gd name="connsiteY8" fmla="*/ 10000 h 10000"/>
              <a:gd name="connsiteX9" fmla="*/ 451 w 10016"/>
              <a:gd name="connsiteY9" fmla="*/ 8889 h 10000"/>
              <a:gd name="connsiteX0" fmla="*/ 451 w 10016"/>
              <a:gd name="connsiteY0" fmla="*/ 8889 h 10000"/>
              <a:gd name="connsiteX1" fmla="*/ 2329 w 10016"/>
              <a:gd name="connsiteY1" fmla="*/ 8038 h 10000"/>
              <a:gd name="connsiteX2" fmla="*/ 3700 w 10016"/>
              <a:gd name="connsiteY2" fmla="*/ 6654 h 10000"/>
              <a:gd name="connsiteX3" fmla="*/ 5950 w 10016"/>
              <a:gd name="connsiteY3" fmla="*/ 3644 h 10000"/>
              <a:gd name="connsiteX4" fmla="*/ 7919 w 10016"/>
              <a:gd name="connsiteY4" fmla="*/ 1163 h 10000"/>
              <a:gd name="connsiteX5" fmla="*/ 10000 w 10016"/>
              <a:gd name="connsiteY5" fmla="*/ 0 h 10000"/>
              <a:gd name="connsiteX6" fmla="*/ 10010 w 10016"/>
              <a:gd name="connsiteY6" fmla="*/ 3164 h 10000"/>
              <a:gd name="connsiteX7" fmla="*/ 8699 w 10016"/>
              <a:gd name="connsiteY7" fmla="*/ 3785 h 10000"/>
              <a:gd name="connsiteX8" fmla="*/ 6613 w 10016"/>
              <a:gd name="connsiteY8" fmla="*/ 5661 h 10000"/>
              <a:gd name="connsiteX9" fmla="*/ 0 w 10016"/>
              <a:gd name="connsiteY9" fmla="*/ 10000 h 10000"/>
              <a:gd name="connsiteX10" fmla="*/ 451 w 10016"/>
              <a:gd name="connsiteY10" fmla="*/ 8889 h 10000"/>
              <a:gd name="connsiteX0" fmla="*/ 451 w 10016"/>
              <a:gd name="connsiteY0" fmla="*/ 8889 h 10000"/>
              <a:gd name="connsiteX1" fmla="*/ 2329 w 10016"/>
              <a:gd name="connsiteY1" fmla="*/ 8038 h 10000"/>
              <a:gd name="connsiteX2" fmla="*/ 3700 w 10016"/>
              <a:gd name="connsiteY2" fmla="*/ 6654 h 10000"/>
              <a:gd name="connsiteX3" fmla="*/ 5950 w 10016"/>
              <a:gd name="connsiteY3" fmla="*/ 3644 h 10000"/>
              <a:gd name="connsiteX4" fmla="*/ 7919 w 10016"/>
              <a:gd name="connsiteY4" fmla="*/ 1163 h 10000"/>
              <a:gd name="connsiteX5" fmla="*/ 10000 w 10016"/>
              <a:gd name="connsiteY5" fmla="*/ 0 h 10000"/>
              <a:gd name="connsiteX6" fmla="*/ 10010 w 10016"/>
              <a:gd name="connsiteY6" fmla="*/ 3164 h 10000"/>
              <a:gd name="connsiteX7" fmla="*/ 8699 w 10016"/>
              <a:gd name="connsiteY7" fmla="*/ 3785 h 10000"/>
              <a:gd name="connsiteX8" fmla="*/ 6613 w 10016"/>
              <a:gd name="connsiteY8" fmla="*/ 5661 h 10000"/>
              <a:gd name="connsiteX9" fmla="*/ 5448 w 10016"/>
              <a:gd name="connsiteY9" fmla="*/ 7294 h 10000"/>
              <a:gd name="connsiteX10" fmla="*/ 0 w 10016"/>
              <a:gd name="connsiteY10" fmla="*/ 10000 h 10000"/>
              <a:gd name="connsiteX11" fmla="*/ 451 w 10016"/>
              <a:gd name="connsiteY11" fmla="*/ 8889 h 10000"/>
              <a:gd name="connsiteX0" fmla="*/ 451 w 10016"/>
              <a:gd name="connsiteY0" fmla="*/ 8889 h 10000"/>
              <a:gd name="connsiteX1" fmla="*/ 2329 w 10016"/>
              <a:gd name="connsiteY1" fmla="*/ 8038 h 10000"/>
              <a:gd name="connsiteX2" fmla="*/ 3700 w 10016"/>
              <a:gd name="connsiteY2" fmla="*/ 6654 h 10000"/>
              <a:gd name="connsiteX3" fmla="*/ 5950 w 10016"/>
              <a:gd name="connsiteY3" fmla="*/ 3644 h 10000"/>
              <a:gd name="connsiteX4" fmla="*/ 7919 w 10016"/>
              <a:gd name="connsiteY4" fmla="*/ 1163 h 10000"/>
              <a:gd name="connsiteX5" fmla="*/ 10000 w 10016"/>
              <a:gd name="connsiteY5" fmla="*/ 0 h 10000"/>
              <a:gd name="connsiteX6" fmla="*/ 10010 w 10016"/>
              <a:gd name="connsiteY6" fmla="*/ 3164 h 10000"/>
              <a:gd name="connsiteX7" fmla="*/ 8699 w 10016"/>
              <a:gd name="connsiteY7" fmla="*/ 3785 h 10000"/>
              <a:gd name="connsiteX8" fmla="*/ 6613 w 10016"/>
              <a:gd name="connsiteY8" fmla="*/ 5661 h 10000"/>
              <a:gd name="connsiteX9" fmla="*/ 5448 w 10016"/>
              <a:gd name="connsiteY9" fmla="*/ 7294 h 10000"/>
              <a:gd name="connsiteX10" fmla="*/ 3687 w 10016"/>
              <a:gd name="connsiteY10" fmla="*/ 8441 h 10000"/>
              <a:gd name="connsiteX11" fmla="*/ 0 w 10016"/>
              <a:gd name="connsiteY11" fmla="*/ 10000 h 10000"/>
              <a:gd name="connsiteX12" fmla="*/ 451 w 10016"/>
              <a:gd name="connsiteY12" fmla="*/ 888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16" h="10000">
                <a:moveTo>
                  <a:pt x="451" y="8889"/>
                </a:moveTo>
                <a:lnTo>
                  <a:pt x="2329" y="8038"/>
                </a:lnTo>
                <a:lnTo>
                  <a:pt x="3700" y="6654"/>
                </a:lnTo>
                <a:lnTo>
                  <a:pt x="5950" y="3644"/>
                </a:lnTo>
                <a:lnTo>
                  <a:pt x="7919" y="1163"/>
                </a:lnTo>
                <a:lnTo>
                  <a:pt x="10000" y="0"/>
                </a:lnTo>
                <a:cubicBezTo>
                  <a:pt x="9994" y="1878"/>
                  <a:pt x="10016" y="1286"/>
                  <a:pt x="10010" y="3164"/>
                </a:cubicBezTo>
                <a:lnTo>
                  <a:pt x="8699" y="3785"/>
                </a:lnTo>
                <a:lnTo>
                  <a:pt x="6613" y="5661"/>
                </a:lnTo>
                <a:lnTo>
                  <a:pt x="5448" y="7294"/>
                </a:lnTo>
                <a:lnTo>
                  <a:pt x="3687" y="8441"/>
                </a:lnTo>
                <a:lnTo>
                  <a:pt x="0" y="10000"/>
                </a:lnTo>
                <a:lnTo>
                  <a:pt x="451" y="8889"/>
                </a:lnTo>
                <a:close/>
              </a:path>
            </a:pathLst>
          </a:cu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64" name="Freeform 76">
            <a:extLst>
              <a:ext uri="{FF2B5EF4-FFF2-40B4-BE49-F238E27FC236}">
                <a16:creationId xmlns:a16="http://schemas.microsoft.com/office/drawing/2014/main" id="{BF8EBE9A-6EF0-2D03-C89E-02F1DD1969B0}"/>
              </a:ext>
            </a:extLst>
          </p:cNvPr>
          <p:cNvSpPr>
            <a:spLocks/>
          </p:cNvSpPr>
          <p:nvPr/>
        </p:nvSpPr>
        <p:spPr bwMode="auto">
          <a:xfrm>
            <a:off x="7527267" y="5864652"/>
            <a:ext cx="130969" cy="323850"/>
          </a:xfrm>
          <a:custGeom>
            <a:avLst/>
            <a:gdLst>
              <a:gd name="T0" fmla="*/ 0 w 90"/>
              <a:gd name="T1" fmla="*/ 76200 h 240"/>
              <a:gd name="T2" fmla="*/ 0 w 90"/>
              <a:gd name="T3" fmla="*/ 381000 h 240"/>
              <a:gd name="T4" fmla="*/ 85725 w 90"/>
              <a:gd name="T5" fmla="*/ 295275 h 240"/>
              <a:gd name="T6" fmla="*/ 142875 w 90"/>
              <a:gd name="T7" fmla="*/ 0 h 240"/>
              <a:gd name="T8" fmla="*/ 0 w 90"/>
              <a:gd name="T9" fmla="*/ 76200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0"/>
              <a:gd name="T16" fmla="*/ 0 h 240"/>
              <a:gd name="T17" fmla="*/ 90 w 90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0" h="240">
                <a:moveTo>
                  <a:pt x="0" y="48"/>
                </a:moveTo>
                <a:lnTo>
                  <a:pt x="0" y="240"/>
                </a:lnTo>
                <a:lnTo>
                  <a:pt x="54" y="186"/>
                </a:lnTo>
                <a:lnTo>
                  <a:pt x="90" y="0"/>
                </a:lnTo>
                <a:lnTo>
                  <a:pt x="0" y="48"/>
                </a:lnTo>
                <a:close/>
              </a:path>
            </a:pathLst>
          </a:custGeom>
          <a:solidFill>
            <a:srgbClr val="0066FF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65" name="Freeform 77">
            <a:extLst>
              <a:ext uri="{FF2B5EF4-FFF2-40B4-BE49-F238E27FC236}">
                <a16:creationId xmlns:a16="http://schemas.microsoft.com/office/drawing/2014/main" id="{B3E1A178-017B-91D5-BECC-14D3F6C14977}"/>
              </a:ext>
            </a:extLst>
          </p:cNvPr>
          <p:cNvSpPr>
            <a:spLocks/>
          </p:cNvSpPr>
          <p:nvPr/>
        </p:nvSpPr>
        <p:spPr bwMode="auto">
          <a:xfrm>
            <a:off x="8615498" y="4197777"/>
            <a:ext cx="100013" cy="588169"/>
          </a:xfrm>
          <a:custGeom>
            <a:avLst/>
            <a:gdLst>
              <a:gd name="T0" fmla="*/ 133350 w 84"/>
              <a:gd name="T1" fmla="*/ 0 h 494"/>
              <a:gd name="T2" fmla="*/ 92075 w 84"/>
              <a:gd name="T3" fmla="*/ 330200 h 494"/>
              <a:gd name="T4" fmla="*/ 0 w 84"/>
              <a:gd name="T5" fmla="*/ 784225 h 494"/>
              <a:gd name="T6" fmla="*/ 0 60000 65536"/>
              <a:gd name="T7" fmla="*/ 0 60000 65536"/>
              <a:gd name="T8" fmla="*/ 0 60000 65536"/>
              <a:gd name="T9" fmla="*/ 0 w 84"/>
              <a:gd name="T10" fmla="*/ 0 h 494"/>
              <a:gd name="T11" fmla="*/ 84 w 84"/>
              <a:gd name="T12" fmla="*/ 494 h 4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" h="494">
                <a:moveTo>
                  <a:pt x="84" y="0"/>
                </a:moveTo>
                <a:lnTo>
                  <a:pt x="58" y="208"/>
                </a:lnTo>
                <a:lnTo>
                  <a:pt x="0" y="494"/>
                </a:lnTo>
              </a:path>
            </a:pathLst>
          </a:custGeom>
          <a:noFill/>
          <a:ln w="19050" cap="flat" cmpd="sng">
            <a:solidFill>
              <a:srgbClr val="000066"/>
            </a:solidFill>
            <a:prstDash val="dash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66" name="Freeform 78">
            <a:extLst>
              <a:ext uri="{FF2B5EF4-FFF2-40B4-BE49-F238E27FC236}">
                <a16:creationId xmlns:a16="http://schemas.microsoft.com/office/drawing/2014/main" id="{0FD7F32D-ACB1-655B-C7E0-1810068C22A0}"/>
              </a:ext>
            </a:extLst>
          </p:cNvPr>
          <p:cNvSpPr>
            <a:spLocks/>
          </p:cNvSpPr>
          <p:nvPr/>
        </p:nvSpPr>
        <p:spPr bwMode="auto">
          <a:xfrm>
            <a:off x="9151279" y="3485783"/>
            <a:ext cx="100013" cy="588169"/>
          </a:xfrm>
          <a:custGeom>
            <a:avLst/>
            <a:gdLst>
              <a:gd name="T0" fmla="*/ 133350 w 84"/>
              <a:gd name="T1" fmla="*/ 0 h 494"/>
              <a:gd name="T2" fmla="*/ 92075 w 84"/>
              <a:gd name="T3" fmla="*/ 330200 h 494"/>
              <a:gd name="T4" fmla="*/ 0 w 84"/>
              <a:gd name="T5" fmla="*/ 784225 h 494"/>
              <a:gd name="T6" fmla="*/ 0 60000 65536"/>
              <a:gd name="T7" fmla="*/ 0 60000 65536"/>
              <a:gd name="T8" fmla="*/ 0 60000 65536"/>
              <a:gd name="T9" fmla="*/ 0 w 84"/>
              <a:gd name="T10" fmla="*/ 0 h 494"/>
              <a:gd name="T11" fmla="*/ 84 w 84"/>
              <a:gd name="T12" fmla="*/ 494 h 4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" h="494">
                <a:moveTo>
                  <a:pt x="84" y="0"/>
                </a:moveTo>
                <a:lnTo>
                  <a:pt x="58" y="208"/>
                </a:lnTo>
                <a:lnTo>
                  <a:pt x="0" y="494"/>
                </a:lnTo>
              </a:path>
            </a:pathLst>
          </a:custGeom>
          <a:noFill/>
          <a:ln w="19050" cap="flat" cmpd="sng">
            <a:solidFill>
              <a:srgbClr val="000066"/>
            </a:solidFill>
            <a:prstDash val="dash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67" name="Freeform 39">
            <a:extLst>
              <a:ext uri="{FF2B5EF4-FFF2-40B4-BE49-F238E27FC236}">
                <a16:creationId xmlns:a16="http://schemas.microsoft.com/office/drawing/2014/main" id="{894B88FD-83F9-842D-C3AC-91AB93F60DB3}"/>
              </a:ext>
            </a:extLst>
          </p:cNvPr>
          <p:cNvSpPr>
            <a:spLocks/>
          </p:cNvSpPr>
          <p:nvPr/>
        </p:nvSpPr>
        <p:spPr bwMode="auto">
          <a:xfrm>
            <a:off x="6236630" y="4926439"/>
            <a:ext cx="264319" cy="285750"/>
          </a:xfrm>
          <a:custGeom>
            <a:avLst/>
            <a:gdLst>
              <a:gd name="T0" fmla="*/ 352425 w 336"/>
              <a:gd name="T1" fmla="*/ 0 h 426"/>
              <a:gd name="T2" fmla="*/ 265368 w 336"/>
              <a:gd name="T3" fmla="*/ 145782 h 426"/>
              <a:gd name="T4" fmla="*/ 133208 w 336"/>
              <a:gd name="T5" fmla="*/ 302296 h 426"/>
              <a:gd name="T6" fmla="*/ 0 w 336"/>
              <a:gd name="T7" fmla="*/ 381000 h 426"/>
              <a:gd name="T8" fmla="*/ 0 60000 65536"/>
              <a:gd name="T9" fmla="*/ 0 60000 65536"/>
              <a:gd name="T10" fmla="*/ 0 60000 65536"/>
              <a:gd name="T11" fmla="*/ 0 60000 65536"/>
              <a:gd name="T12" fmla="*/ 0 w 336"/>
              <a:gd name="T13" fmla="*/ 0 h 426"/>
              <a:gd name="T14" fmla="*/ 336 w 336"/>
              <a:gd name="T15" fmla="*/ 426 h 4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" h="426">
                <a:moveTo>
                  <a:pt x="336" y="0"/>
                </a:moveTo>
                <a:lnTo>
                  <a:pt x="253" y="163"/>
                </a:lnTo>
                <a:lnTo>
                  <a:pt x="127" y="338"/>
                </a:lnTo>
                <a:lnTo>
                  <a:pt x="0" y="426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68" name="Freeform 42">
            <a:extLst>
              <a:ext uri="{FF2B5EF4-FFF2-40B4-BE49-F238E27FC236}">
                <a16:creationId xmlns:a16="http://schemas.microsoft.com/office/drawing/2014/main" id="{ECDC2CDD-E4C4-DD3A-ABE6-57705539986F}"/>
              </a:ext>
            </a:extLst>
          </p:cNvPr>
          <p:cNvSpPr>
            <a:spLocks/>
          </p:cNvSpPr>
          <p:nvPr/>
        </p:nvSpPr>
        <p:spPr bwMode="auto">
          <a:xfrm>
            <a:off x="4007780" y="3140502"/>
            <a:ext cx="364331" cy="171450"/>
          </a:xfrm>
          <a:custGeom>
            <a:avLst/>
            <a:gdLst>
              <a:gd name="T0" fmla="*/ 0 w 267"/>
              <a:gd name="T1" fmla="*/ 0 h 100"/>
              <a:gd name="T2" fmla="*/ 485775 w 267"/>
              <a:gd name="T3" fmla="*/ 228600 h 100"/>
              <a:gd name="T4" fmla="*/ 0 60000 65536"/>
              <a:gd name="T5" fmla="*/ 0 60000 65536"/>
              <a:gd name="T6" fmla="*/ 0 w 267"/>
              <a:gd name="T7" fmla="*/ 0 h 100"/>
              <a:gd name="T8" fmla="*/ 267 w 267"/>
              <a:gd name="T9" fmla="*/ 100 h 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67" h="100">
                <a:moveTo>
                  <a:pt x="0" y="0"/>
                </a:moveTo>
                <a:lnTo>
                  <a:pt x="267" y="10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69" name="Freeform 80">
            <a:extLst>
              <a:ext uri="{FF2B5EF4-FFF2-40B4-BE49-F238E27FC236}">
                <a16:creationId xmlns:a16="http://schemas.microsoft.com/office/drawing/2014/main" id="{90A92464-864C-65E6-D882-53C220D0BC8E}"/>
              </a:ext>
            </a:extLst>
          </p:cNvPr>
          <p:cNvSpPr>
            <a:spLocks/>
          </p:cNvSpPr>
          <p:nvPr/>
        </p:nvSpPr>
        <p:spPr bwMode="auto">
          <a:xfrm>
            <a:off x="8370229" y="4533533"/>
            <a:ext cx="176213" cy="400050"/>
          </a:xfrm>
          <a:custGeom>
            <a:avLst/>
            <a:gdLst>
              <a:gd name="T0" fmla="*/ 234950 w 148"/>
              <a:gd name="T1" fmla="*/ 0 h 336"/>
              <a:gd name="T2" fmla="*/ 114300 w 148"/>
              <a:gd name="T3" fmla="*/ 330200 h 336"/>
              <a:gd name="T4" fmla="*/ 0 w 148"/>
              <a:gd name="T5" fmla="*/ 533400 h 336"/>
              <a:gd name="T6" fmla="*/ 0 60000 65536"/>
              <a:gd name="T7" fmla="*/ 0 60000 65536"/>
              <a:gd name="T8" fmla="*/ 0 60000 65536"/>
              <a:gd name="T9" fmla="*/ 0 w 148"/>
              <a:gd name="T10" fmla="*/ 0 h 336"/>
              <a:gd name="T11" fmla="*/ 148 w 148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8" h="336">
                <a:moveTo>
                  <a:pt x="148" y="0"/>
                </a:moveTo>
                <a:lnTo>
                  <a:pt x="72" y="208"/>
                </a:lnTo>
                <a:lnTo>
                  <a:pt x="0" y="336"/>
                </a:lnTo>
              </a:path>
            </a:pathLst>
          </a:custGeom>
          <a:noFill/>
          <a:ln w="19050" cap="flat" cmpd="sng">
            <a:solidFill>
              <a:srgbClr val="000066"/>
            </a:solidFill>
            <a:prstDash val="dash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70" name="Line 24">
            <a:extLst>
              <a:ext uri="{FF2B5EF4-FFF2-40B4-BE49-F238E27FC236}">
                <a16:creationId xmlns:a16="http://schemas.microsoft.com/office/drawing/2014/main" id="{564FD594-9CE4-E291-9C6C-D296D4D0ED76}"/>
              </a:ext>
            </a:extLst>
          </p:cNvPr>
          <p:cNvSpPr>
            <a:spLocks noChangeShapeType="1"/>
          </p:cNvSpPr>
          <p:nvPr/>
        </p:nvSpPr>
        <p:spPr bwMode="auto">
          <a:xfrm>
            <a:off x="4665004" y="5112177"/>
            <a:ext cx="1714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71" name="Line 24">
            <a:extLst>
              <a:ext uri="{FF2B5EF4-FFF2-40B4-BE49-F238E27FC236}">
                <a16:creationId xmlns:a16="http://schemas.microsoft.com/office/drawing/2014/main" id="{03A71E3E-50B1-1338-EF75-7A4B92B1DF62}"/>
              </a:ext>
            </a:extLst>
          </p:cNvPr>
          <p:cNvSpPr>
            <a:spLocks noChangeShapeType="1"/>
          </p:cNvSpPr>
          <p:nvPr/>
        </p:nvSpPr>
        <p:spPr bwMode="auto">
          <a:xfrm>
            <a:off x="3666308" y="4720699"/>
            <a:ext cx="1714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72" name="Line 24">
            <a:extLst>
              <a:ext uri="{FF2B5EF4-FFF2-40B4-BE49-F238E27FC236}">
                <a16:creationId xmlns:a16="http://schemas.microsoft.com/office/drawing/2014/main" id="{9DA1B300-7CF9-1BD7-A07E-3CAF8589BD1C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7752" y="4927868"/>
            <a:ext cx="1714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73" name="Line 24">
            <a:extLst>
              <a:ext uri="{FF2B5EF4-FFF2-40B4-BE49-F238E27FC236}">
                <a16:creationId xmlns:a16="http://schemas.microsoft.com/office/drawing/2014/main" id="{16C90547-B576-1E1B-8922-796C8FF73C7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7829" y="5047883"/>
            <a:ext cx="1714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74" name="Line 24">
            <a:extLst>
              <a:ext uri="{FF2B5EF4-FFF2-40B4-BE49-F238E27FC236}">
                <a16:creationId xmlns:a16="http://schemas.microsoft.com/office/drawing/2014/main" id="{E5F9C6D0-6BB2-5E5C-A0E1-C37C06AB5F3C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9317" y="5233620"/>
            <a:ext cx="1714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75" name="Line 24">
            <a:extLst>
              <a:ext uri="{FF2B5EF4-FFF2-40B4-BE49-F238E27FC236}">
                <a16:creationId xmlns:a16="http://schemas.microsoft.com/office/drawing/2014/main" id="{86D61C27-D216-FE89-7F3A-5EED7733AFD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6289" y="4792137"/>
            <a:ext cx="1714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76" name="Freeform 8">
            <a:extLst>
              <a:ext uri="{FF2B5EF4-FFF2-40B4-BE49-F238E27FC236}">
                <a16:creationId xmlns:a16="http://schemas.microsoft.com/office/drawing/2014/main" id="{84F8CD5B-2E9D-F675-FDCE-A4FAFAEBA8F5}"/>
              </a:ext>
            </a:extLst>
          </p:cNvPr>
          <p:cNvSpPr>
            <a:spLocks/>
          </p:cNvSpPr>
          <p:nvPr/>
        </p:nvSpPr>
        <p:spPr bwMode="auto">
          <a:xfrm>
            <a:off x="5293654" y="2680920"/>
            <a:ext cx="595313" cy="609600"/>
          </a:xfrm>
          <a:custGeom>
            <a:avLst/>
            <a:gdLst>
              <a:gd name="T0" fmla="*/ 793750 w 618"/>
              <a:gd name="T1" fmla="*/ 0 h 618"/>
              <a:gd name="T2" fmla="*/ 535589 w 618"/>
              <a:gd name="T3" fmla="*/ 131521 h 618"/>
              <a:gd name="T4" fmla="*/ 328803 w 618"/>
              <a:gd name="T5" fmla="*/ 385357 h 618"/>
              <a:gd name="T6" fmla="*/ 160548 w 618"/>
              <a:gd name="T7" fmla="*/ 648399 h 618"/>
              <a:gd name="T8" fmla="*/ 0 w 618"/>
              <a:gd name="T9" fmla="*/ 812800 h 6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8"/>
              <a:gd name="T16" fmla="*/ 0 h 618"/>
              <a:gd name="T17" fmla="*/ 618 w 618"/>
              <a:gd name="T18" fmla="*/ 618 h 6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8" h="618">
                <a:moveTo>
                  <a:pt x="618" y="0"/>
                </a:moveTo>
                <a:lnTo>
                  <a:pt x="417" y="100"/>
                </a:lnTo>
                <a:lnTo>
                  <a:pt x="256" y="293"/>
                </a:lnTo>
                <a:lnTo>
                  <a:pt x="125" y="493"/>
                </a:lnTo>
                <a:lnTo>
                  <a:pt x="0" y="618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77" name="Freeform 9">
            <a:extLst>
              <a:ext uri="{FF2B5EF4-FFF2-40B4-BE49-F238E27FC236}">
                <a16:creationId xmlns:a16="http://schemas.microsoft.com/office/drawing/2014/main" id="{C4E15E6D-223E-8779-627C-2B58E967C843}"/>
              </a:ext>
            </a:extLst>
          </p:cNvPr>
          <p:cNvSpPr>
            <a:spLocks/>
          </p:cNvSpPr>
          <p:nvPr/>
        </p:nvSpPr>
        <p:spPr bwMode="auto">
          <a:xfrm>
            <a:off x="5615124" y="2904758"/>
            <a:ext cx="735806" cy="735806"/>
          </a:xfrm>
          <a:custGeom>
            <a:avLst/>
            <a:gdLst>
              <a:gd name="T0" fmla="*/ 981075 w 618"/>
              <a:gd name="T1" fmla="*/ 0 h 618"/>
              <a:gd name="T2" fmla="*/ 661987 w 618"/>
              <a:gd name="T3" fmla="*/ 158750 h 618"/>
              <a:gd name="T4" fmla="*/ 406400 w 618"/>
              <a:gd name="T5" fmla="*/ 465138 h 618"/>
              <a:gd name="T6" fmla="*/ 198437 w 618"/>
              <a:gd name="T7" fmla="*/ 782637 h 618"/>
              <a:gd name="T8" fmla="*/ 0 w 618"/>
              <a:gd name="T9" fmla="*/ 981075 h 6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8"/>
              <a:gd name="T16" fmla="*/ 0 h 618"/>
              <a:gd name="T17" fmla="*/ 618 w 618"/>
              <a:gd name="T18" fmla="*/ 618 h 6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8" h="618">
                <a:moveTo>
                  <a:pt x="618" y="0"/>
                </a:moveTo>
                <a:lnTo>
                  <a:pt x="417" y="100"/>
                </a:lnTo>
                <a:lnTo>
                  <a:pt x="256" y="293"/>
                </a:lnTo>
                <a:lnTo>
                  <a:pt x="125" y="493"/>
                </a:lnTo>
                <a:lnTo>
                  <a:pt x="0" y="618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78" name="Freeform 10">
            <a:extLst>
              <a:ext uri="{FF2B5EF4-FFF2-40B4-BE49-F238E27FC236}">
                <a16:creationId xmlns:a16="http://schemas.microsoft.com/office/drawing/2014/main" id="{6C0E9FE9-1E35-E3E7-9841-63EDDDB89266}"/>
              </a:ext>
            </a:extLst>
          </p:cNvPr>
          <p:cNvSpPr>
            <a:spLocks/>
          </p:cNvSpPr>
          <p:nvPr/>
        </p:nvSpPr>
        <p:spPr bwMode="auto">
          <a:xfrm>
            <a:off x="4464980" y="2504708"/>
            <a:ext cx="489347" cy="514350"/>
          </a:xfrm>
          <a:custGeom>
            <a:avLst/>
            <a:gdLst>
              <a:gd name="T0" fmla="*/ 652463 w 618"/>
              <a:gd name="T1" fmla="*/ 0 h 618"/>
              <a:gd name="T2" fmla="*/ 440254 w 618"/>
              <a:gd name="T3" fmla="*/ 110971 h 618"/>
              <a:gd name="T4" fmla="*/ 270276 w 618"/>
              <a:gd name="T5" fmla="*/ 325145 h 618"/>
              <a:gd name="T6" fmla="*/ 131971 w 618"/>
              <a:gd name="T7" fmla="*/ 547086 h 618"/>
              <a:gd name="T8" fmla="*/ 0 w 618"/>
              <a:gd name="T9" fmla="*/ 685800 h 6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8"/>
              <a:gd name="T16" fmla="*/ 0 h 618"/>
              <a:gd name="T17" fmla="*/ 618 w 618"/>
              <a:gd name="T18" fmla="*/ 618 h 6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8" h="618">
                <a:moveTo>
                  <a:pt x="618" y="0"/>
                </a:moveTo>
                <a:lnTo>
                  <a:pt x="417" y="100"/>
                </a:lnTo>
                <a:lnTo>
                  <a:pt x="256" y="293"/>
                </a:lnTo>
                <a:lnTo>
                  <a:pt x="125" y="493"/>
                </a:lnTo>
                <a:lnTo>
                  <a:pt x="0" y="618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79" name="Freeform 11">
            <a:extLst>
              <a:ext uri="{FF2B5EF4-FFF2-40B4-BE49-F238E27FC236}">
                <a16:creationId xmlns:a16="http://schemas.microsoft.com/office/drawing/2014/main" id="{D162C90E-E1CE-014E-9357-ABB98D8C1096}"/>
              </a:ext>
            </a:extLst>
          </p:cNvPr>
          <p:cNvSpPr>
            <a:spLocks/>
          </p:cNvSpPr>
          <p:nvPr/>
        </p:nvSpPr>
        <p:spPr bwMode="auto">
          <a:xfrm>
            <a:off x="5272223" y="2561858"/>
            <a:ext cx="400050" cy="507206"/>
          </a:xfrm>
          <a:custGeom>
            <a:avLst/>
            <a:gdLst>
              <a:gd name="T0" fmla="*/ 533400 w 618"/>
              <a:gd name="T1" fmla="*/ 0 h 618"/>
              <a:gd name="T2" fmla="*/ 359915 w 618"/>
              <a:gd name="T3" fmla="*/ 109430 h 618"/>
              <a:gd name="T4" fmla="*/ 220955 w 618"/>
              <a:gd name="T5" fmla="*/ 320629 h 618"/>
              <a:gd name="T6" fmla="*/ 107888 w 618"/>
              <a:gd name="T7" fmla="*/ 539488 h 618"/>
              <a:gd name="T8" fmla="*/ 0 w 618"/>
              <a:gd name="T9" fmla="*/ 676275 h 6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8"/>
              <a:gd name="T16" fmla="*/ 0 h 618"/>
              <a:gd name="T17" fmla="*/ 618 w 618"/>
              <a:gd name="T18" fmla="*/ 618 h 6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8" h="618">
                <a:moveTo>
                  <a:pt x="618" y="0"/>
                </a:moveTo>
                <a:lnTo>
                  <a:pt x="417" y="100"/>
                </a:lnTo>
                <a:lnTo>
                  <a:pt x="256" y="293"/>
                </a:lnTo>
                <a:lnTo>
                  <a:pt x="125" y="493"/>
                </a:lnTo>
                <a:lnTo>
                  <a:pt x="0" y="618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80" name="Freeform 25">
            <a:extLst>
              <a:ext uri="{FF2B5EF4-FFF2-40B4-BE49-F238E27FC236}">
                <a16:creationId xmlns:a16="http://schemas.microsoft.com/office/drawing/2014/main" id="{C918221B-51BB-D1F7-69D3-9EC244A64E2F}"/>
              </a:ext>
            </a:extLst>
          </p:cNvPr>
          <p:cNvSpPr>
            <a:spLocks/>
          </p:cNvSpPr>
          <p:nvPr/>
        </p:nvSpPr>
        <p:spPr bwMode="auto">
          <a:xfrm>
            <a:off x="4707867" y="2797602"/>
            <a:ext cx="214313" cy="321469"/>
          </a:xfrm>
          <a:custGeom>
            <a:avLst/>
            <a:gdLst>
              <a:gd name="T0" fmla="*/ 285750 w 618"/>
              <a:gd name="T1" fmla="*/ 0 h 618"/>
              <a:gd name="T2" fmla="*/ 192812 w 618"/>
              <a:gd name="T3" fmla="*/ 69357 h 618"/>
              <a:gd name="T4" fmla="*/ 118369 w 618"/>
              <a:gd name="T5" fmla="*/ 203215 h 618"/>
              <a:gd name="T6" fmla="*/ 57797 w 618"/>
              <a:gd name="T7" fmla="*/ 341929 h 618"/>
              <a:gd name="T8" fmla="*/ 0 w 618"/>
              <a:gd name="T9" fmla="*/ 428625 h 6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8"/>
              <a:gd name="T16" fmla="*/ 0 h 618"/>
              <a:gd name="T17" fmla="*/ 618 w 618"/>
              <a:gd name="T18" fmla="*/ 618 h 6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8" h="618">
                <a:moveTo>
                  <a:pt x="618" y="0"/>
                </a:moveTo>
                <a:lnTo>
                  <a:pt x="417" y="100"/>
                </a:lnTo>
                <a:lnTo>
                  <a:pt x="256" y="293"/>
                </a:lnTo>
                <a:lnTo>
                  <a:pt x="125" y="493"/>
                </a:lnTo>
                <a:lnTo>
                  <a:pt x="0" y="618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81" name="Freeform 26">
            <a:extLst>
              <a:ext uri="{FF2B5EF4-FFF2-40B4-BE49-F238E27FC236}">
                <a16:creationId xmlns:a16="http://schemas.microsoft.com/office/drawing/2014/main" id="{1FD0E12F-695A-90A7-3AB3-77C4298F9D10}"/>
              </a:ext>
            </a:extLst>
          </p:cNvPr>
          <p:cNvSpPr>
            <a:spLocks/>
          </p:cNvSpPr>
          <p:nvPr/>
        </p:nvSpPr>
        <p:spPr bwMode="auto">
          <a:xfrm>
            <a:off x="4986473" y="2447558"/>
            <a:ext cx="400050" cy="507206"/>
          </a:xfrm>
          <a:custGeom>
            <a:avLst/>
            <a:gdLst>
              <a:gd name="T0" fmla="*/ 533400 w 618"/>
              <a:gd name="T1" fmla="*/ 0 h 618"/>
              <a:gd name="T2" fmla="*/ 359915 w 618"/>
              <a:gd name="T3" fmla="*/ 109430 h 618"/>
              <a:gd name="T4" fmla="*/ 220955 w 618"/>
              <a:gd name="T5" fmla="*/ 320629 h 618"/>
              <a:gd name="T6" fmla="*/ 107888 w 618"/>
              <a:gd name="T7" fmla="*/ 539488 h 618"/>
              <a:gd name="T8" fmla="*/ 0 w 618"/>
              <a:gd name="T9" fmla="*/ 676275 h 6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8"/>
              <a:gd name="T16" fmla="*/ 0 h 618"/>
              <a:gd name="T17" fmla="*/ 618 w 618"/>
              <a:gd name="T18" fmla="*/ 618 h 6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8" h="618">
                <a:moveTo>
                  <a:pt x="618" y="0"/>
                </a:moveTo>
                <a:lnTo>
                  <a:pt x="417" y="100"/>
                </a:lnTo>
                <a:lnTo>
                  <a:pt x="256" y="293"/>
                </a:lnTo>
                <a:lnTo>
                  <a:pt x="125" y="493"/>
                </a:lnTo>
                <a:lnTo>
                  <a:pt x="0" y="618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82" name="Freeform 27">
            <a:extLst>
              <a:ext uri="{FF2B5EF4-FFF2-40B4-BE49-F238E27FC236}">
                <a16:creationId xmlns:a16="http://schemas.microsoft.com/office/drawing/2014/main" id="{308DA4F4-C1E9-85A1-2374-ABBD7FD0BE19}"/>
              </a:ext>
            </a:extLst>
          </p:cNvPr>
          <p:cNvSpPr>
            <a:spLocks/>
          </p:cNvSpPr>
          <p:nvPr/>
        </p:nvSpPr>
        <p:spPr bwMode="auto">
          <a:xfrm>
            <a:off x="5522254" y="2926189"/>
            <a:ext cx="371475" cy="432197"/>
          </a:xfrm>
          <a:custGeom>
            <a:avLst/>
            <a:gdLst>
              <a:gd name="T0" fmla="*/ 495300 w 618"/>
              <a:gd name="T1" fmla="*/ 0 h 618"/>
              <a:gd name="T2" fmla="*/ 334207 w 618"/>
              <a:gd name="T3" fmla="*/ 93246 h 618"/>
              <a:gd name="T4" fmla="*/ 205173 w 618"/>
              <a:gd name="T5" fmla="*/ 273212 h 618"/>
              <a:gd name="T6" fmla="*/ 100182 w 618"/>
              <a:gd name="T7" fmla="*/ 459704 h 618"/>
              <a:gd name="T8" fmla="*/ 0 w 618"/>
              <a:gd name="T9" fmla="*/ 576262 h 6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8"/>
              <a:gd name="T16" fmla="*/ 0 h 618"/>
              <a:gd name="T17" fmla="*/ 618 w 618"/>
              <a:gd name="T18" fmla="*/ 618 h 6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8" h="618">
                <a:moveTo>
                  <a:pt x="618" y="0"/>
                </a:moveTo>
                <a:lnTo>
                  <a:pt x="417" y="100"/>
                </a:lnTo>
                <a:lnTo>
                  <a:pt x="256" y="293"/>
                </a:lnTo>
                <a:lnTo>
                  <a:pt x="125" y="493"/>
                </a:lnTo>
                <a:lnTo>
                  <a:pt x="0" y="618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83" name="Freeform 28">
            <a:extLst>
              <a:ext uri="{FF2B5EF4-FFF2-40B4-BE49-F238E27FC236}">
                <a16:creationId xmlns:a16="http://schemas.microsoft.com/office/drawing/2014/main" id="{5672A9B1-8BF4-182C-0C1C-A585DB229AB1}"/>
              </a:ext>
            </a:extLst>
          </p:cNvPr>
          <p:cNvSpPr>
            <a:spLocks/>
          </p:cNvSpPr>
          <p:nvPr/>
        </p:nvSpPr>
        <p:spPr bwMode="auto">
          <a:xfrm>
            <a:off x="4279242" y="2504708"/>
            <a:ext cx="307181" cy="428625"/>
          </a:xfrm>
          <a:custGeom>
            <a:avLst/>
            <a:gdLst>
              <a:gd name="T0" fmla="*/ 409575 w 618"/>
              <a:gd name="T1" fmla="*/ 0 h 618"/>
              <a:gd name="T2" fmla="*/ 276364 w 618"/>
              <a:gd name="T3" fmla="*/ 92476 h 618"/>
              <a:gd name="T4" fmla="*/ 169662 w 618"/>
              <a:gd name="T5" fmla="*/ 270954 h 618"/>
              <a:gd name="T6" fmla="*/ 82843 w 618"/>
              <a:gd name="T7" fmla="*/ 455905 h 618"/>
              <a:gd name="T8" fmla="*/ 0 w 618"/>
              <a:gd name="T9" fmla="*/ 571500 h 6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8"/>
              <a:gd name="T16" fmla="*/ 0 h 618"/>
              <a:gd name="T17" fmla="*/ 618 w 618"/>
              <a:gd name="T18" fmla="*/ 618 h 6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8" h="618">
                <a:moveTo>
                  <a:pt x="618" y="0"/>
                </a:moveTo>
                <a:lnTo>
                  <a:pt x="417" y="100"/>
                </a:lnTo>
                <a:lnTo>
                  <a:pt x="256" y="293"/>
                </a:lnTo>
                <a:lnTo>
                  <a:pt x="125" y="493"/>
                </a:lnTo>
                <a:lnTo>
                  <a:pt x="0" y="618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84" name="Freeform 27">
            <a:extLst>
              <a:ext uri="{FF2B5EF4-FFF2-40B4-BE49-F238E27FC236}">
                <a16:creationId xmlns:a16="http://schemas.microsoft.com/office/drawing/2014/main" id="{54E77AB7-E55C-45E7-FFD4-4CFC6B813EB8}"/>
              </a:ext>
            </a:extLst>
          </p:cNvPr>
          <p:cNvSpPr>
            <a:spLocks/>
          </p:cNvSpPr>
          <p:nvPr/>
        </p:nvSpPr>
        <p:spPr bwMode="auto">
          <a:xfrm>
            <a:off x="6072323" y="3097639"/>
            <a:ext cx="371475" cy="432197"/>
          </a:xfrm>
          <a:custGeom>
            <a:avLst/>
            <a:gdLst>
              <a:gd name="T0" fmla="*/ 495300 w 618"/>
              <a:gd name="T1" fmla="*/ 0 h 618"/>
              <a:gd name="T2" fmla="*/ 334207 w 618"/>
              <a:gd name="T3" fmla="*/ 93246 h 618"/>
              <a:gd name="T4" fmla="*/ 205173 w 618"/>
              <a:gd name="T5" fmla="*/ 273212 h 618"/>
              <a:gd name="T6" fmla="*/ 100182 w 618"/>
              <a:gd name="T7" fmla="*/ 459704 h 618"/>
              <a:gd name="T8" fmla="*/ 0 w 618"/>
              <a:gd name="T9" fmla="*/ 576262 h 6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8"/>
              <a:gd name="T16" fmla="*/ 0 h 618"/>
              <a:gd name="T17" fmla="*/ 618 w 618"/>
              <a:gd name="T18" fmla="*/ 618 h 6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8" h="618">
                <a:moveTo>
                  <a:pt x="618" y="0"/>
                </a:moveTo>
                <a:lnTo>
                  <a:pt x="417" y="100"/>
                </a:lnTo>
                <a:lnTo>
                  <a:pt x="256" y="293"/>
                </a:lnTo>
                <a:lnTo>
                  <a:pt x="125" y="493"/>
                </a:lnTo>
                <a:lnTo>
                  <a:pt x="0" y="618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85" name="Freeform 42">
            <a:extLst>
              <a:ext uri="{FF2B5EF4-FFF2-40B4-BE49-F238E27FC236}">
                <a16:creationId xmlns:a16="http://schemas.microsoft.com/office/drawing/2014/main" id="{C5EB0669-B366-E13C-D190-5E15E232BCC7}"/>
              </a:ext>
            </a:extLst>
          </p:cNvPr>
          <p:cNvSpPr>
            <a:spLocks/>
          </p:cNvSpPr>
          <p:nvPr/>
        </p:nvSpPr>
        <p:spPr bwMode="auto">
          <a:xfrm>
            <a:off x="5400811" y="3726289"/>
            <a:ext cx="364331" cy="171450"/>
          </a:xfrm>
          <a:custGeom>
            <a:avLst/>
            <a:gdLst>
              <a:gd name="T0" fmla="*/ 0 w 267"/>
              <a:gd name="T1" fmla="*/ 0 h 100"/>
              <a:gd name="T2" fmla="*/ 485775 w 267"/>
              <a:gd name="T3" fmla="*/ 228600 h 100"/>
              <a:gd name="T4" fmla="*/ 0 60000 65536"/>
              <a:gd name="T5" fmla="*/ 0 60000 65536"/>
              <a:gd name="T6" fmla="*/ 0 w 267"/>
              <a:gd name="T7" fmla="*/ 0 h 100"/>
              <a:gd name="T8" fmla="*/ 267 w 267"/>
              <a:gd name="T9" fmla="*/ 100 h 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67" h="100">
                <a:moveTo>
                  <a:pt x="0" y="0"/>
                </a:moveTo>
                <a:lnTo>
                  <a:pt x="267" y="10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86" name="Freeform 42">
            <a:extLst>
              <a:ext uri="{FF2B5EF4-FFF2-40B4-BE49-F238E27FC236}">
                <a16:creationId xmlns:a16="http://schemas.microsoft.com/office/drawing/2014/main" id="{0A091685-7065-F414-299B-2C0DD97D58B7}"/>
              </a:ext>
            </a:extLst>
          </p:cNvPr>
          <p:cNvSpPr>
            <a:spLocks/>
          </p:cNvSpPr>
          <p:nvPr/>
        </p:nvSpPr>
        <p:spPr bwMode="auto">
          <a:xfrm>
            <a:off x="7015299" y="4426377"/>
            <a:ext cx="364331" cy="171450"/>
          </a:xfrm>
          <a:custGeom>
            <a:avLst/>
            <a:gdLst>
              <a:gd name="T0" fmla="*/ 0 w 267"/>
              <a:gd name="T1" fmla="*/ 0 h 100"/>
              <a:gd name="T2" fmla="*/ 485775 w 267"/>
              <a:gd name="T3" fmla="*/ 228600 h 100"/>
              <a:gd name="T4" fmla="*/ 0 60000 65536"/>
              <a:gd name="T5" fmla="*/ 0 60000 65536"/>
              <a:gd name="T6" fmla="*/ 0 w 267"/>
              <a:gd name="T7" fmla="*/ 0 h 100"/>
              <a:gd name="T8" fmla="*/ 267 w 267"/>
              <a:gd name="T9" fmla="*/ 100 h 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67" h="100">
                <a:moveTo>
                  <a:pt x="0" y="0"/>
                </a:moveTo>
                <a:lnTo>
                  <a:pt x="267" y="10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87" name="Freeform 42">
            <a:extLst>
              <a:ext uri="{FF2B5EF4-FFF2-40B4-BE49-F238E27FC236}">
                <a16:creationId xmlns:a16="http://schemas.microsoft.com/office/drawing/2014/main" id="{A0F5CA31-37BF-4652-9FCA-3483BE8D7D85}"/>
              </a:ext>
            </a:extLst>
          </p:cNvPr>
          <p:cNvSpPr>
            <a:spLocks/>
          </p:cNvSpPr>
          <p:nvPr/>
        </p:nvSpPr>
        <p:spPr bwMode="auto">
          <a:xfrm>
            <a:off x="7915411" y="4819283"/>
            <a:ext cx="364331" cy="171450"/>
          </a:xfrm>
          <a:custGeom>
            <a:avLst/>
            <a:gdLst>
              <a:gd name="T0" fmla="*/ 0 w 267"/>
              <a:gd name="T1" fmla="*/ 0 h 100"/>
              <a:gd name="T2" fmla="*/ 485775 w 267"/>
              <a:gd name="T3" fmla="*/ 228600 h 100"/>
              <a:gd name="T4" fmla="*/ 0 60000 65536"/>
              <a:gd name="T5" fmla="*/ 0 60000 65536"/>
              <a:gd name="T6" fmla="*/ 0 w 267"/>
              <a:gd name="T7" fmla="*/ 0 h 100"/>
              <a:gd name="T8" fmla="*/ 267 w 267"/>
              <a:gd name="T9" fmla="*/ 100 h 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67" h="100">
                <a:moveTo>
                  <a:pt x="0" y="0"/>
                </a:moveTo>
                <a:lnTo>
                  <a:pt x="267" y="10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88" name="Freeform 39">
            <a:extLst>
              <a:ext uri="{FF2B5EF4-FFF2-40B4-BE49-F238E27FC236}">
                <a16:creationId xmlns:a16="http://schemas.microsoft.com/office/drawing/2014/main" id="{AECFA6CF-956A-E866-25D9-F8C53AE35F5D}"/>
              </a:ext>
            </a:extLst>
          </p:cNvPr>
          <p:cNvSpPr>
            <a:spLocks/>
          </p:cNvSpPr>
          <p:nvPr/>
        </p:nvSpPr>
        <p:spPr bwMode="auto">
          <a:xfrm>
            <a:off x="5307942" y="4740702"/>
            <a:ext cx="264319" cy="285750"/>
          </a:xfrm>
          <a:custGeom>
            <a:avLst/>
            <a:gdLst>
              <a:gd name="T0" fmla="*/ 352425 w 336"/>
              <a:gd name="T1" fmla="*/ 0 h 426"/>
              <a:gd name="T2" fmla="*/ 265368 w 336"/>
              <a:gd name="T3" fmla="*/ 145782 h 426"/>
              <a:gd name="T4" fmla="*/ 133208 w 336"/>
              <a:gd name="T5" fmla="*/ 302296 h 426"/>
              <a:gd name="T6" fmla="*/ 0 w 336"/>
              <a:gd name="T7" fmla="*/ 381000 h 426"/>
              <a:gd name="T8" fmla="*/ 0 60000 65536"/>
              <a:gd name="T9" fmla="*/ 0 60000 65536"/>
              <a:gd name="T10" fmla="*/ 0 60000 65536"/>
              <a:gd name="T11" fmla="*/ 0 60000 65536"/>
              <a:gd name="T12" fmla="*/ 0 w 336"/>
              <a:gd name="T13" fmla="*/ 0 h 426"/>
              <a:gd name="T14" fmla="*/ 336 w 336"/>
              <a:gd name="T15" fmla="*/ 426 h 4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" h="426">
                <a:moveTo>
                  <a:pt x="336" y="0"/>
                </a:moveTo>
                <a:lnTo>
                  <a:pt x="253" y="163"/>
                </a:lnTo>
                <a:lnTo>
                  <a:pt x="127" y="338"/>
                </a:lnTo>
                <a:lnTo>
                  <a:pt x="0" y="426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89" name="Freeform 39">
            <a:extLst>
              <a:ext uri="{FF2B5EF4-FFF2-40B4-BE49-F238E27FC236}">
                <a16:creationId xmlns:a16="http://schemas.microsoft.com/office/drawing/2014/main" id="{66AE635E-5233-27D1-2957-34F48B19B537}"/>
              </a:ext>
            </a:extLst>
          </p:cNvPr>
          <p:cNvSpPr>
            <a:spLocks/>
          </p:cNvSpPr>
          <p:nvPr/>
        </p:nvSpPr>
        <p:spPr bwMode="auto">
          <a:xfrm>
            <a:off x="3864905" y="3619133"/>
            <a:ext cx="264319" cy="285750"/>
          </a:xfrm>
          <a:custGeom>
            <a:avLst/>
            <a:gdLst>
              <a:gd name="T0" fmla="*/ 352425 w 336"/>
              <a:gd name="T1" fmla="*/ 0 h 426"/>
              <a:gd name="T2" fmla="*/ 265368 w 336"/>
              <a:gd name="T3" fmla="*/ 145782 h 426"/>
              <a:gd name="T4" fmla="*/ 133208 w 336"/>
              <a:gd name="T5" fmla="*/ 302296 h 426"/>
              <a:gd name="T6" fmla="*/ 0 w 336"/>
              <a:gd name="T7" fmla="*/ 381000 h 426"/>
              <a:gd name="T8" fmla="*/ 0 60000 65536"/>
              <a:gd name="T9" fmla="*/ 0 60000 65536"/>
              <a:gd name="T10" fmla="*/ 0 60000 65536"/>
              <a:gd name="T11" fmla="*/ 0 60000 65536"/>
              <a:gd name="T12" fmla="*/ 0 w 336"/>
              <a:gd name="T13" fmla="*/ 0 h 426"/>
              <a:gd name="T14" fmla="*/ 336 w 336"/>
              <a:gd name="T15" fmla="*/ 426 h 4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" h="426">
                <a:moveTo>
                  <a:pt x="336" y="0"/>
                </a:moveTo>
                <a:lnTo>
                  <a:pt x="253" y="163"/>
                </a:lnTo>
                <a:lnTo>
                  <a:pt x="127" y="338"/>
                </a:lnTo>
                <a:lnTo>
                  <a:pt x="0" y="426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0" name="Freeform 28">
            <a:extLst>
              <a:ext uri="{FF2B5EF4-FFF2-40B4-BE49-F238E27FC236}">
                <a16:creationId xmlns:a16="http://schemas.microsoft.com/office/drawing/2014/main" id="{2B63314C-89CE-C1A9-E040-D3F4A4C85423}"/>
              </a:ext>
            </a:extLst>
          </p:cNvPr>
          <p:cNvSpPr>
            <a:spLocks/>
          </p:cNvSpPr>
          <p:nvPr/>
        </p:nvSpPr>
        <p:spPr bwMode="auto">
          <a:xfrm>
            <a:off x="3625588" y="3369102"/>
            <a:ext cx="307182" cy="428625"/>
          </a:xfrm>
          <a:custGeom>
            <a:avLst/>
            <a:gdLst>
              <a:gd name="T0" fmla="*/ 409576 w 618"/>
              <a:gd name="T1" fmla="*/ 0 h 618"/>
              <a:gd name="T2" fmla="*/ 276364 w 618"/>
              <a:gd name="T3" fmla="*/ 92476 h 618"/>
              <a:gd name="T4" fmla="*/ 169663 w 618"/>
              <a:gd name="T5" fmla="*/ 270954 h 618"/>
              <a:gd name="T6" fmla="*/ 82843 w 618"/>
              <a:gd name="T7" fmla="*/ 455905 h 618"/>
              <a:gd name="T8" fmla="*/ 0 w 618"/>
              <a:gd name="T9" fmla="*/ 571500 h 6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8"/>
              <a:gd name="T16" fmla="*/ 0 h 618"/>
              <a:gd name="T17" fmla="*/ 618 w 618"/>
              <a:gd name="T18" fmla="*/ 618 h 6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8" h="618">
                <a:moveTo>
                  <a:pt x="618" y="0"/>
                </a:moveTo>
                <a:lnTo>
                  <a:pt x="417" y="100"/>
                </a:lnTo>
                <a:lnTo>
                  <a:pt x="256" y="293"/>
                </a:lnTo>
                <a:lnTo>
                  <a:pt x="125" y="493"/>
                </a:lnTo>
                <a:lnTo>
                  <a:pt x="0" y="618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191" name="Picture 3">
            <a:extLst>
              <a:ext uri="{FF2B5EF4-FFF2-40B4-BE49-F238E27FC236}">
                <a16:creationId xmlns:a16="http://schemas.microsoft.com/office/drawing/2014/main" id="{7B4ECDF2-93E5-22AA-8860-BC0440576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88029" flipH="1">
            <a:off x="3155291" y="2635676"/>
            <a:ext cx="620316" cy="36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2" name="Straight Connector 232">
            <a:extLst>
              <a:ext uri="{FF2B5EF4-FFF2-40B4-BE49-F238E27FC236}">
                <a16:creationId xmlns:a16="http://schemas.microsoft.com/office/drawing/2014/main" id="{D34555FE-3ED7-0E3A-FC09-8A110462593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489268" y="3413393"/>
            <a:ext cx="66675" cy="146447"/>
          </a:xfrm>
          <a:prstGeom prst="line">
            <a:avLst/>
          </a:prstGeom>
          <a:noFill/>
          <a:ln w="1714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93" name="Oval 233">
            <a:extLst>
              <a:ext uri="{FF2B5EF4-FFF2-40B4-BE49-F238E27FC236}">
                <a16:creationId xmlns:a16="http://schemas.microsoft.com/office/drawing/2014/main" id="{38498C95-8B5F-2FC9-46F2-9998AABD2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737" y="3499118"/>
            <a:ext cx="128588" cy="121444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cxnSp>
        <p:nvCxnSpPr>
          <p:cNvPr id="194" name="Straight Connector 234">
            <a:extLst>
              <a:ext uri="{FF2B5EF4-FFF2-40B4-BE49-F238E27FC236}">
                <a16:creationId xmlns:a16="http://schemas.microsoft.com/office/drawing/2014/main" id="{B31E0B5D-C4AA-A452-AE89-267834CDB85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274838" y="4189550"/>
            <a:ext cx="66675" cy="146447"/>
          </a:xfrm>
          <a:prstGeom prst="line">
            <a:avLst/>
          </a:prstGeom>
          <a:noFill/>
          <a:ln w="171450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195" name="Picture 7">
            <a:extLst>
              <a:ext uri="{FF2B5EF4-FFF2-40B4-BE49-F238E27FC236}">
                <a16:creationId xmlns:a16="http://schemas.microsoft.com/office/drawing/2014/main" id="{1BA5A695-5AEF-FA3A-EA6A-940DFF883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8345" y="2239198"/>
            <a:ext cx="58578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" name="Picture 3">
            <a:extLst>
              <a:ext uri="{FF2B5EF4-FFF2-40B4-BE49-F238E27FC236}">
                <a16:creationId xmlns:a16="http://schemas.microsoft.com/office/drawing/2014/main" id="{E061ECF3-0C97-15DE-3048-4ABD0EFDA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8211" y="2255304"/>
            <a:ext cx="559008" cy="755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7" name="Picture 3">
            <a:extLst>
              <a:ext uri="{FF2B5EF4-FFF2-40B4-BE49-F238E27FC236}">
                <a16:creationId xmlns:a16="http://schemas.microsoft.com/office/drawing/2014/main" id="{118DACC6-CB65-605F-B534-C9D0BE79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0886" y="4192689"/>
            <a:ext cx="559008" cy="755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" name="Picture 7">
            <a:extLst>
              <a:ext uri="{FF2B5EF4-FFF2-40B4-BE49-F238E27FC236}">
                <a16:creationId xmlns:a16="http://schemas.microsoft.com/office/drawing/2014/main" id="{7A405678-A33B-9912-6ADC-86AA9EDB5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6740" y="2050603"/>
            <a:ext cx="58578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" name="Picture 7">
            <a:extLst>
              <a:ext uri="{FF2B5EF4-FFF2-40B4-BE49-F238E27FC236}">
                <a16:creationId xmlns:a16="http://schemas.microsoft.com/office/drawing/2014/main" id="{D4959A91-B1BA-BFC3-CE5F-C1095EC86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6820" y="4085143"/>
            <a:ext cx="762953" cy="762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" name="Picture 7">
            <a:extLst>
              <a:ext uri="{FF2B5EF4-FFF2-40B4-BE49-F238E27FC236}">
                <a16:creationId xmlns:a16="http://schemas.microsoft.com/office/drawing/2014/main" id="{3E65A3E5-AA9F-9B00-94EA-F67E09F4F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2420" y="1770568"/>
            <a:ext cx="391478" cy="391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1" name="Picture 7">
            <a:extLst>
              <a:ext uri="{FF2B5EF4-FFF2-40B4-BE49-F238E27FC236}">
                <a16:creationId xmlns:a16="http://schemas.microsoft.com/office/drawing/2014/main" id="{3479B460-C2A3-3C52-03E7-AD843630E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1555" y="4925248"/>
            <a:ext cx="442913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2" name="Picture 3">
            <a:extLst>
              <a:ext uri="{FF2B5EF4-FFF2-40B4-BE49-F238E27FC236}">
                <a16:creationId xmlns:a16="http://schemas.microsoft.com/office/drawing/2014/main" id="{75CE607C-322D-96C4-A2E2-F2DDEDF71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5441" y="2667824"/>
            <a:ext cx="324692" cy="54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3" name="Picture 3">
            <a:extLst>
              <a:ext uri="{FF2B5EF4-FFF2-40B4-BE49-F238E27FC236}">
                <a16:creationId xmlns:a16="http://schemas.microsoft.com/office/drawing/2014/main" id="{86B8120A-A114-0729-7C37-E042103D4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5531" y="3667949"/>
            <a:ext cx="427227" cy="714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" name="Picture 7">
            <a:extLst>
              <a:ext uri="{FF2B5EF4-FFF2-40B4-BE49-F238E27FC236}">
                <a16:creationId xmlns:a16="http://schemas.microsoft.com/office/drawing/2014/main" id="{3244F768-9A2B-1844-1D40-7CCF72572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1480" y="2862133"/>
            <a:ext cx="442913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" name="Picture 3">
            <a:extLst>
              <a:ext uri="{FF2B5EF4-FFF2-40B4-BE49-F238E27FC236}">
                <a16:creationId xmlns:a16="http://schemas.microsoft.com/office/drawing/2014/main" id="{47CA1F89-F233-203C-CC72-8C3D75DDC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6666" y="3153599"/>
            <a:ext cx="324692" cy="54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" name="Picture 3">
            <a:extLst>
              <a:ext uri="{FF2B5EF4-FFF2-40B4-BE49-F238E27FC236}">
                <a16:creationId xmlns:a16="http://schemas.microsoft.com/office/drawing/2014/main" id="{40F35F4B-3BE8-75D6-CCFB-B7A5378BF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5328" y="3038259"/>
            <a:ext cx="351783" cy="47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" name="Line 24">
            <a:extLst>
              <a:ext uri="{FF2B5EF4-FFF2-40B4-BE49-F238E27FC236}">
                <a16:creationId xmlns:a16="http://schemas.microsoft.com/office/drawing/2014/main" id="{8638974E-8782-A401-B385-56F0C0A72C6B}"/>
              </a:ext>
            </a:extLst>
          </p:cNvPr>
          <p:cNvSpPr>
            <a:spLocks noChangeShapeType="1"/>
          </p:cNvSpPr>
          <p:nvPr/>
        </p:nvSpPr>
        <p:spPr bwMode="auto">
          <a:xfrm>
            <a:off x="4020638" y="4834999"/>
            <a:ext cx="1714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08" name="Line 24">
            <a:extLst>
              <a:ext uri="{FF2B5EF4-FFF2-40B4-BE49-F238E27FC236}">
                <a16:creationId xmlns:a16="http://schemas.microsoft.com/office/drawing/2014/main" id="{E13E60D5-D99C-B9E5-1322-FFD718EB98EF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2082" y="5042168"/>
            <a:ext cx="1714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09" name="Line 24">
            <a:extLst>
              <a:ext uri="{FF2B5EF4-FFF2-40B4-BE49-F238E27FC236}">
                <a16:creationId xmlns:a16="http://schemas.microsoft.com/office/drawing/2014/main" id="{9999137E-EF7C-ED37-5601-9846F9B309F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70619" y="4906437"/>
            <a:ext cx="1714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10" name="Line 24">
            <a:extLst>
              <a:ext uri="{FF2B5EF4-FFF2-40B4-BE49-F238E27FC236}">
                <a16:creationId xmlns:a16="http://schemas.microsoft.com/office/drawing/2014/main" id="{4FDD58C5-DDD5-3126-7653-C75DDD4C1A70}"/>
              </a:ext>
            </a:extLst>
          </p:cNvPr>
          <p:cNvSpPr>
            <a:spLocks noChangeShapeType="1"/>
          </p:cNvSpPr>
          <p:nvPr/>
        </p:nvSpPr>
        <p:spPr bwMode="auto">
          <a:xfrm>
            <a:off x="3069567" y="4532104"/>
            <a:ext cx="1714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11" name="Line 24">
            <a:extLst>
              <a:ext uri="{FF2B5EF4-FFF2-40B4-BE49-F238E27FC236}">
                <a16:creationId xmlns:a16="http://schemas.microsoft.com/office/drawing/2014/main" id="{E04493EA-FBA2-7205-7884-A8743DECB0E2}"/>
              </a:ext>
            </a:extLst>
          </p:cNvPr>
          <p:cNvSpPr>
            <a:spLocks noChangeShapeType="1"/>
          </p:cNvSpPr>
          <p:nvPr/>
        </p:nvSpPr>
        <p:spPr bwMode="auto">
          <a:xfrm>
            <a:off x="3191011" y="4739273"/>
            <a:ext cx="1714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12" name="Line 24">
            <a:extLst>
              <a:ext uri="{FF2B5EF4-FFF2-40B4-BE49-F238E27FC236}">
                <a16:creationId xmlns:a16="http://schemas.microsoft.com/office/drawing/2014/main" id="{E290A265-92E1-57FA-3670-FF7A0D270FC4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9548" y="4603542"/>
            <a:ext cx="1714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13" name="Freeform 33">
            <a:extLst>
              <a:ext uri="{FF2B5EF4-FFF2-40B4-BE49-F238E27FC236}">
                <a16:creationId xmlns:a16="http://schemas.microsoft.com/office/drawing/2014/main" id="{0F2D3034-218C-FC35-E4D5-7577F11929CB}"/>
              </a:ext>
            </a:extLst>
          </p:cNvPr>
          <p:cNvSpPr>
            <a:spLocks/>
          </p:cNvSpPr>
          <p:nvPr/>
        </p:nvSpPr>
        <p:spPr bwMode="auto">
          <a:xfrm>
            <a:off x="6984342" y="4697323"/>
            <a:ext cx="627866" cy="1111404"/>
          </a:xfrm>
          <a:custGeom>
            <a:avLst/>
            <a:gdLst>
              <a:gd name="T0" fmla="*/ 26421589 w 10000"/>
              <a:gd name="T1" fmla="*/ 119901547 h 10804"/>
              <a:gd name="T2" fmla="*/ 34841472 w 10000"/>
              <a:gd name="T3" fmla="*/ 98563707 h 10804"/>
              <a:gd name="T4" fmla="*/ 62709550 w 10000"/>
              <a:gd name="T5" fmla="*/ 49788243 h 10804"/>
              <a:gd name="T6" fmla="*/ 76647836 w 10000"/>
              <a:gd name="T7" fmla="*/ 33537369 h 10804"/>
              <a:gd name="T8" fmla="*/ 83612726 w 10000"/>
              <a:gd name="T9" fmla="*/ 9149687 h 10804"/>
              <a:gd name="T10" fmla="*/ 72291544 w 10000"/>
              <a:gd name="T11" fmla="*/ 0 h 10804"/>
              <a:gd name="T12" fmla="*/ 41806363 w 10000"/>
              <a:gd name="T13" fmla="*/ 33537369 h 10804"/>
              <a:gd name="T14" fmla="*/ 20903182 w 10000"/>
              <a:gd name="T15" fmla="*/ 74175929 h 10804"/>
              <a:gd name="T16" fmla="*/ 0 w 10000"/>
              <a:gd name="T17" fmla="*/ 106689091 h 10804"/>
              <a:gd name="T18" fmla="*/ 13938199 w 10000"/>
              <a:gd name="T19" fmla="*/ 122951406 h 10804"/>
              <a:gd name="T20" fmla="*/ 26421589 w 10000"/>
              <a:gd name="T21" fmla="*/ 119901547 h 1080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000"/>
              <a:gd name="T34" fmla="*/ 0 h 10804"/>
              <a:gd name="T35" fmla="*/ 10000 w 10000"/>
              <a:gd name="T36" fmla="*/ 10804 h 10804"/>
              <a:gd name="connsiteX0" fmla="*/ 3160 w 10000"/>
              <a:gd name="connsiteY0" fmla="*/ 11939 h 12207"/>
              <a:gd name="connsiteX1" fmla="*/ 4167 w 10000"/>
              <a:gd name="connsiteY1" fmla="*/ 10064 h 12207"/>
              <a:gd name="connsiteX2" fmla="*/ 7500 w 10000"/>
              <a:gd name="connsiteY2" fmla="*/ 5778 h 12207"/>
              <a:gd name="connsiteX3" fmla="*/ 9167 w 10000"/>
              <a:gd name="connsiteY3" fmla="*/ 4350 h 12207"/>
              <a:gd name="connsiteX4" fmla="*/ 10000 w 10000"/>
              <a:gd name="connsiteY4" fmla="*/ 2207 h 12207"/>
              <a:gd name="connsiteX5" fmla="*/ 5901 w 10000"/>
              <a:gd name="connsiteY5" fmla="*/ 0 h 12207"/>
              <a:gd name="connsiteX6" fmla="*/ 5000 w 10000"/>
              <a:gd name="connsiteY6" fmla="*/ 4350 h 12207"/>
              <a:gd name="connsiteX7" fmla="*/ 2500 w 10000"/>
              <a:gd name="connsiteY7" fmla="*/ 7921 h 12207"/>
              <a:gd name="connsiteX8" fmla="*/ 0 w 10000"/>
              <a:gd name="connsiteY8" fmla="*/ 10778 h 12207"/>
              <a:gd name="connsiteX9" fmla="*/ 1667 w 10000"/>
              <a:gd name="connsiteY9" fmla="*/ 12207 h 12207"/>
              <a:gd name="connsiteX10" fmla="*/ 3160 w 10000"/>
              <a:gd name="connsiteY10" fmla="*/ 11939 h 12207"/>
              <a:gd name="connsiteX0" fmla="*/ 3160 w 10000"/>
              <a:gd name="connsiteY0" fmla="*/ 11939 h 12207"/>
              <a:gd name="connsiteX1" fmla="*/ 4167 w 10000"/>
              <a:gd name="connsiteY1" fmla="*/ 10064 h 12207"/>
              <a:gd name="connsiteX2" fmla="*/ 7500 w 10000"/>
              <a:gd name="connsiteY2" fmla="*/ 5778 h 12207"/>
              <a:gd name="connsiteX3" fmla="*/ 9167 w 10000"/>
              <a:gd name="connsiteY3" fmla="*/ 4350 h 12207"/>
              <a:gd name="connsiteX4" fmla="*/ 10000 w 10000"/>
              <a:gd name="connsiteY4" fmla="*/ 2207 h 12207"/>
              <a:gd name="connsiteX5" fmla="*/ 5901 w 10000"/>
              <a:gd name="connsiteY5" fmla="*/ 0 h 12207"/>
              <a:gd name="connsiteX6" fmla="*/ 5890 w 10000"/>
              <a:gd name="connsiteY6" fmla="*/ 5509 h 12207"/>
              <a:gd name="connsiteX7" fmla="*/ 2500 w 10000"/>
              <a:gd name="connsiteY7" fmla="*/ 7921 h 12207"/>
              <a:gd name="connsiteX8" fmla="*/ 0 w 10000"/>
              <a:gd name="connsiteY8" fmla="*/ 10778 h 12207"/>
              <a:gd name="connsiteX9" fmla="*/ 1667 w 10000"/>
              <a:gd name="connsiteY9" fmla="*/ 12207 h 12207"/>
              <a:gd name="connsiteX10" fmla="*/ 3160 w 10000"/>
              <a:gd name="connsiteY10" fmla="*/ 11939 h 12207"/>
              <a:gd name="connsiteX0" fmla="*/ 3160 w 10000"/>
              <a:gd name="connsiteY0" fmla="*/ 11939 h 12207"/>
              <a:gd name="connsiteX1" fmla="*/ 4167 w 10000"/>
              <a:gd name="connsiteY1" fmla="*/ 10064 h 12207"/>
              <a:gd name="connsiteX2" fmla="*/ 7500 w 10000"/>
              <a:gd name="connsiteY2" fmla="*/ 5778 h 12207"/>
              <a:gd name="connsiteX3" fmla="*/ 9167 w 10000"/>
              <a:gd name="connsiteY3" fmla="*/ 4350 h 12207"/>
              <a:gd name="connsiteX4" fmla="*/ 10000 w 10000"/>
              <a:gd name="connsiteY4" fmla="*/ 2207 h 12207"/>
              <a:gd name="connsiteX5" fmla="*/ 5901 w 10000"/>
              <a:gd name="connsiteY5" fmla="*/ 0 h 12207"/>
              <a:gd name="connsiteX6" fmla="*/ 5890 w 10000"/>
              <a:gd name="connsiteY6" fmla="*/ 5509 h 12207"/>
              <a:gd name="connsiteX7" fmla="*/ 4874 w 10000"/>
              <a:gd name="connsiteY7" fmla="*/ 8165 h 12207"/>
              <a:gd name="connsiteX8" fmla="*/ 0 w 10000"/>
              <a:gd name="connsiteY8" fmla="*/ 10778 h 12207"/>
              <a:gd name="connsiteX9" fmla="*/ 1667 w 10000"/>
              <a:gd name="connsiteY9" fmla="*/ 12207 h 12207"/>
              <a:gd name="connsiteX10" fmla="*/ 3160 w 10000"/>
              <a:gd name="connsiteY10" fmla="*/ 11939 h 12207"/>
              <a:gd name="connsiteX0" fmla="*/ 1493 w 8333"/>
              <a:gd name="connsiteY0" fmla="*/ 11939 h 12207"/>
              <a:gd name="connsiteX1" fmla="*/ 2500 w 8333"/>
              <a:gd name="connsiteY1" fmla="*/ 10064 h 12207"/>
              <a:gd name="connsiteX2" fmla="*/ 5833 w 8333"/>
              <a:gd name="connsiteY2" fmla="*/ 5778 h 12207"/>
              <a:gd name="connsiteX3" fmla="*/ 7500 w 8333"/>
              <a:gd name="connsiteY3" fmla="*/ 4350 h 12207"/>
              <a:gd name="connsiteX4" fmla="*/ 8333 w 8333"/>
              <a:gd name="connsiteY4" fmla="*/ 2207 h 12207"/>
              <a:gd name="connsiteX5" fmla="*/ 4234 w 8333"/>
              <a:gd name="connsiteY5" fmla="*/ 0 h 12207"/>
              <a:gd name="connsiteX6" fmla="*/ 4223 w 8333"/>
              <a:gd name="connsiteY6" fmla="*/ 5509 h 12207"/>
              <a:gd name="connsiteX7" fmla="*/ 3207 w 8333"/>
              <a:gd name="connsiteY7" fmla="*/ 8165 h 12207"/>
              <a:gd name="connsiteX8" fmla="*/ 484 w 8333"/>
              <a:gd name="connsiteY8" fmla="*/ 9436 h 12207"/>
              <a:gd name="connsiteX9" fmla="*/ 0 w 8333"/>
              <a:gd name="connsiteY9" fmla="*/ 12207 h 12207"/>
              <a:gd name="connsiteX10" fmla="*/ 1493 w 8333"/>
              <a:gd name="connsiteY10" fmla="*/ 11939 h 12207"/>
              <a:gd name="connsiteX0" fmla="*/ 7667 w 10000"/>
              <a:gd name="connsiteY0" fmla="*/ 8530 h 10000"/>
              <a:gd name="connsiteX1" fmla="*/ 3000 w 10000"/>
              <a:gd name="connsiteY1" fmla="*/ 8244 h 10000"/>
              <a:gd name="connsiteX2" fmla="*/ 7000 w 10000"/>
              <a:gd name="connsiteY2" fmla="*/ 4733 h 10000"/>
              <a:gd name="connsiteX3" fmla="*/ 9000 w 10000"/>
              <a:gd name="connsiteY3" fmla="*/ 3564 h 10000"/>
              <a:gd name="connsiteX4" fmla="*/ 10000 w 10000"/>
              <a:gd name="connsiteY4" fmla="*/ 1808 h 10000"/>
              <a:gd name="connsiteX5" fmla="*/ 5081 w 10000"/>
              <a:gd name="connsiteY5" fmla="*/ 0 h 10000"/>
              <a:gd name="connsiteX6" fmla="*/ 5068 w 10000"/>
              <a:gd name="connsiteY6" fmla="*/ 4513 h 10000"/>
              <a:gd name="connsiteX7" fmla="*/ 3849 w 10000"/>
              <a:gd name="connsiteY7" fmla="*/ 6689 h 10000"/>
              <a:gd name="connsiteX8" fmla="*/ 581 w 10000"/>
              <a:gd name="connsiteY8" fmla="*/ 7730 h 10000"/>
              <a:gd name="connsiteX9" fmla="*/ 0 w 10000"/>
              <a:gd name="connsiteY9" fmla="*/ 10000 h 10000"/>
              <a:gd name="connsiteX10" fmla="*/ 7667 w 10000"/>
              <a:gd name="connsiteY10" fmla="*/ 8530 h 10000"/>
              <a:gd name="connsiteX0" fmla="*/ 7667 w 9000"/>
              <a:gd name="connsiteY0" fmla="*/ 9221 h 10691"/>
              <a:gd name="connsiteX1" fmla="*/ 3000 w 9000"/>
              <a:gd name="connsiteY1" fmla="*/ 8935 h 10691"/>
              <a:gd name="connsiteX2" fmla="*/ 7000 w 9000"/>
              <a:gd name="connsiteY2" fmla="*/ 5424 h 10691"/>
              <a:gd name="connsiteX3" fmla="*/ 9000 w 9000"/>
              <a:gd name="connsiteY3" fmla="*/ 4255 h 10691"/>
              <a:gd name="connsiteX4" fmla="*/ 7062 w 9000"/>
              <a:gd name="connsiteY4" fmla="*/ 0 h 10691"/>
              <a:gd name="connsiteX5" fmla="*/ 5081 w 9000"/>
              <a:gd name="connsiteY5" fmla="*/ 691 h 10691"/>
              <a:gd name="connsiteX6" fmla="*/ 5068 w 9000"/>
              <a:gd name="connsiteY6" fmla="*/ 5204 h 10691"/>
              <a:gd name="connsiteX7" fmla="*/ 3849 w 9000"/>
              <a:gd name="connsiteY7" fmla="*/ 7380 h 10691"/>
              <a:gd name="connsiteX8" fmla="*/ 581 w 9000"/>
              <a:gd name="connsiteY8" fmla="*/ 8421 h 10691"/>
              <a:gd name="connsiteX9" fmla="*/ 0 w 9000"/>
              <a:gd name="connsiteY9" fmla="*/ 10691 h 10691"/>
              <a:gd name="connsiteX10" fmla="*/ 7667 w 9000"/>
              <a:gd name="connsiteY10" fmla="*/ 9221 h 10691"/>
              <a:gd name="connsiteX0" fmla="*/ 8519 w 10053"/>
              <a:gd name="connsiteY0" fmla="*/ 8625 h 10000"/>
              <a:gd name="connsiteX1" fmla="*/ 3333 w 10053"/>
              <a:gd name="connsiteY1" fmla="*/ 8357 h 10000"/>
              <a:gd name="connsiteX2" fmla="*/ 10053 w 10053"/>
              <a:gd name="connsiteY2" fmla="*/ 6242 h 10000"/>
              <a:gd name="connsiteX3" fmla="*/ 10000 w 10053"/>
              <a:gd name="connsiteY3" fmla="*/ 3980 h 10000"/>
              <a:gd name="connsiteX4" fmla="*/ 7847 w 10053"/>
              <a:gd name="connsiteY4" fmla="*/ 0 h 10000"/>
              <a:gd name="connsiteX5" fmla="*/ 5646 w 10053"/>
              <a:gd name="connsiteY5" fmla="*/ 646 h 10000"/>
              <a:gd name="connsiteX6" fmla="*/ 5631 w 10053"/>
              <a:gd name="connsiteY6" fmla="*/ 4868 h 10000"/>
              <a:gd name="connsiteX7" fmla="*/ 4277 w 10053"/>
              <a:gd name="connsiteY7" fmla="*/ 6903 h 10000"/>
              <a:gd name="connsiteX8" fmla="*/ 646 w 10053"/>
              <a:gd name="connsiteY8" fmla="*/ 7877 h 10000"/>
              <a:gd name="connsiteX9" fmla="*/ 0 w 10053"/>
              <a:gd name="connsiteY9" fmla="*/ 10000 h 10000"/>
              <a:gd name="connsiteX10" fmla="*/ 8519 w 10053"/>
              <a:gd name="connsiteY10" fmla="*/ 8625 h 10000"/>
              <a:gd name="connsiteX0" fmla="*/ 8519 w 10053"/>
              <a:gd name="connsiteY0" fmla="*/ 8625 h 10000"/>
              <a:gd name="connsiteX1" fmla="*/ 8855 w 10053"/>
              <a:gd name="connsiteY1" fmla="*/ 7569 h 10000"/>
              <a:gd name="connsiteX2" fmla="*/ 3333 w 10053"/>
              <a:gd name="connsiteY2" fmla="*/ 8357 h 10000"/>
              <a:gd name="connsiteX3" fmla="*/ 10053 w 10053"/>
              <a:gd name="connsiteY3" fmla="*/ 6242 h 10000"/>
              <a:gd name="connsiteX4" fmla="*/ 10000 w 10053"/>
              <a:gd name="connsiteY4" fmla="*/ 3980 h 10000"/>
              <a:gd name="connsiteX5" fmla="*/ 7847 w 10053"/>
              <a:gd name="connsiteY5" fmla="*/ 0 h 10000"/>
              <a:gd name="connsiteX6" fmla="*/ 5646 w 10053"/>
              <a:gd name="connsiteY6" fmla="*/ 646 h 10000"/>
              <a:gd name="connsiteX7" fmla="*/ 5631 w 10053"/>
              <a:gd name="connsiteY7" fmla="*/ 4868 h 10000"/>
              <a:gd name="connsiteX8" fmla="*/ 4277 w 10053"/>
              <a:gd name="connsiteY8" fmla="*/ 6903 h 10000"/>
              <a:gd name="connsiteX9" fmla="*/ 646 w 10053"/>
              <a:gd name="connsiteY9" fmla="*/ 7877 h 10000"/>
              <a:gd name="connsiteX10" fmla="*/ 0 w 10053"/>
              <a:gd name="connsiteY10" fmla="*/ 10000 h 10000"/>
              <a:gd name="connsiteX11" fmla="*/ 8519 w 10053"/>
              <a:gd name="connsiteY11" fmla="*/ 8625 h 10000"/>
              <a:gd name="connsiteX0" fmla="*/ 8519 w 10053"/>
              <a:gd name="connsiteY0" fmla="*/ 8625 h 10000"/>
              <a:gd name="connsiteX1" fmla="*/ 8855 w 10053"/>
              <a:gd name="connsiteY1" fmla="*/ 7569 h 10000"/>
              <a:gd name="connsiteX2" fmla="*/ 10053 w 10053"/>
              <a:gd name="connsiteY2" fmla="*/ 6242 h 10000"/>
              <a:gd name="connsiteX3" fmla="*/ 10000 w 10053"/>
              <a:gd name="connsiteY3" fmla="*/ 3980 h 10000"/>
              <a:gd name="connsiteX4" fmla="*/ 7847 w 10053"/>
              <a:gd name="connsiteY4" fmla="*/ 0 h 10000"/>
              <a:gd name="connsiteX5" fmla="*/ 5646 w 10053"/>
              <a:gd name="connsiteY5" fmla="*/ 646 h 10000"/>
              <a:gd name="connsiteX6" fmla="*/ 5631 w 10053"/>
              <a:gd name="connsiteY6" fmla="*/ 4868 h 10000"/>
              <a:gd name="connsiteX7" fmla="*/ 4277 w 10053"/>
              <a:gd name="connsiteY7" fmla="*/ 6903 h 10000"/>
              <a:gd name="connsiteX8" fmla="*/ 646 w 10053"/>
              <a:gd name="connsiteY8" fmla="*/ 7877 h 10000"/>
              <a:gd name="connsiteX9" fmla="*/ 0 w 10053"/>
              <a:gd name="connsiteY9" fmla="*/ 10000 h 10000"/>
              <a:gd name="connsiteX10" fmla="*/ 8519 w 10053"/>
              <a:gd name="connsiteY10" fmla="*/ 8625 h 10000"/>
              <a:gd name="connsiteX0" fmla="*/ 8088 w 9622"/>
              <a:gd name="connsiteY0" fmla="*/ 8625 h 8625"/>
              <a:gd name="connsiteX1" fmla="*/ 8424 w 9622"/>
              <a:gd name="connsiteY1" fmla="*/ 7569 h 8625"/>
              <a:gd name="connsiteX2" fmla="*/ 9622 w 9622"/>
              <a:gd name="connsiteY2" fmla="*/ 6242 h 8625"/>
              <a:gd name="connsiteX3" fmla="*/ 9569 w 9622"/>
              <a:gd name="connsiteY3" fmla="*/ 3980 h 8625"/>
              <a:gd name="connsiteX4" fmla="*/ 7416 w 9622"/>
              <a:gd name="connsiteY4" fmla="*/ 0 h 8625"/>
              <a:gd name="connsiteX5" fmla="*/ 5215 w 9622"/>
              <a:gd name="connsiteY5" fmla="*/ 646 h 8625"/>
              <a:gd name="connsiteX6" fmla="*/ 5200 w 9622"/>
              <a:gd name="connsiteY6" fmla="*/ 4868 h 8625"/>
              <a:gd name="connsiteX7" fmla="*/ 3846 w 9622"/>
              <a:gd name="connsiteY7" fmla="*/ 6903 h 8625"/>
              <a:gd name="connsiteX8" fmla="*/ 215 w 9622"/>
              <a:gd name="connsiteY8" fmla="*/ 7877 h 8625"/>
              <a:gd name="connsiteX9" fmla="*/ 3031 w 9622"/>
              <a:gd name="connsiteY9" fmla="*/ 8364 h 8625"/>
              <a:gd name="connsiteX10" fmla="*/ 8088 w 9622"/>
              <a:gd name="connsiteY10" fmla="*/ 8625 h 8625"/>
              <a:gd name="connsiteX0" fmla="*/ 7723 w 10000"/>
              <a:gd name="connsiteY0" fmla="*/ 10542 h 10542"/>
              <a:gd name="connsiteX1" fmla="*/ 8755 w 10000"/>
              <a:gd name="connsiteY1" fmla="*/ 8776 h 10542"/>
              <a:gd name="connsiteX2" fmla="*/ 10000 w 10000"/>
              <a:gd name="connsiteY2" fmla="*/ 7237 h 10542"/>
              <a:gd name="connsiteX3" fmla="*/ 9945 w 10000"/>
              <a:gd name="connsiteY3" fmla="*/ 4614 h 10542"/>
              <a:gd name="connsiteX4" fmla="*/ 7707 w 10000"/>
              <a:gd name="connsiteY4" fmla="*/ 0 h 10542"/>
              <a:gd name="connsiteX5" fmla="*/ 5420 w 10000"/>
              <a:gd name="connsiteY5" fmla="*/ 749 h 10542"/>
              <a:gd name="connsiteX6" fmla="*/ 5404 w 10000"/>
              <a:gd name="connsiteY6" fmla="*/ 5644 h 10542"/>
              <a:gd name="connsiteX7" fmla="*/ 3997 w 10000"/>
              <a:gd name="connsiteY7" fmla="*/ 8003 h 10542"/>
              <a:gd name="connsiteX8" fmla="*/ 223 w 10000"/>
              <a:gd name="connsiteY8" fmla="*/ 9133 h 10542"/>
              <a:gd name="connsiteX9" fmla="*/ 3150 w 10000"/>
              <a:gd name="connsiteY9" fmla="*/ 9697 h 10542"/>
              <a:gd name="connsiteX10" fmla="*/ 7723 w 10000"/>
              <a:gd name="connsiteY10" fmla="*/ 10542 h 10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00" h="10542">
                <a:moveTo>
                  <a:pt x="7723" y="10542"/>
                </a:moveTo>
                <a:cubicBezTo>
                  <a:pt x="7839" y="10134"/>
                  <a:pt x="8639" y="9184"/>
                  <a:pt x="8755" y="8776"/>
                </a:cubicBezTo>
                <a:lnTo>
                  <a:pt x="10000" y="7237"/>
                </a:lnTo>
                <a:cubicBezTo>
                  <a:pt x="9981" y="6363"/>
                  <a:pt x="9964" y="5489"/>
                  <a:pt x="9945" y="4614"/>
                </a:cubicBezTo>
                <a:lnTo>
                  <a:pt x="7707" y="0"/>
                </a:lnTo>
                <a:lnTo>
                  <a:pt x="5420" y="749"/>
                </a:lnTo>
                <a:cubicBezTo>
                  <a:pt x="5414" y="2380"/>
                  <a:pt x="5411" y="4013"/>
                  <a:pt x="5404" y="5644"/>
                </a:cubicBezTo>
                <a:lnTo>
                  <a:pt x="3997" y="8003"/>
                </a:lnTo>
                <a:lnTo>
                  <a:pt x="223" y="9133"/>
                </a:lnTo>
                <a:cubicBezTo>
                  <a:pt x="0" y="9954"/>
                  <a:pt x="3372" y="8877"/>
                  <a:pt x="3150" y="9697"/>
                </a:cubicBezTo>
                <a:lnTo>
                  <a:pt x="7723" y="10542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14" name="Freeform 132">
            <a:extLst>
              <a:ext uri="{FF2B5EF4-FFF2-40B4-BE49-F238E27FC236}">
                <a16:creationId xmlns:a16="http://schemas.microsoft.com/office/drawing/2014/main" id="{E4934C02-1448-9AFC-C1B6-22C769441C34}"/>
              </a:ext>
            </a:extLst>
          </p:cNvPr>
          <p:cNvSpPr/>
          <p:nvPr/>
        </p:nvSpPr>
        <p:spPr>
          <a:xfrm>
            <a:off x="6781389" y="4440880"/>
            <a:ext cx="731983" cy="1365539"/>
          </a:xfrm>
          <a:custGeom>
            <a:avLst/>
            <a:gdLst>
              <a:gd name="connsiteX0" fmla="*/ 147782 w 569576"/>
              <a:gd name="connsiteY0" fmla="*/ 0 h 1588654"/>
              <a:gd name="connsiteX1" fmla="*/ 480291 w 569576"/>
              <a:gd name="connsiteY1" fmla="*/ 480290 h 1588654"/>
              <a:gd name="connsiteX2" fmla="*/ 489528 w 569576"/>
              <a:gd name="connsiteY2" fmla="*/ 1173018 h 1588654"/>
              <a:gd name="connsiteX3" fmla="*/ 0 w 569576"/>
              <a:gd name="connsiteY3" fmla="*/ 1588654 h 1588654"/>
              <a:gd name="connsiteX0" fmla="*/ 240140 w 661934"/>
              <a:gd name="connsiteY0" fmla="*/ 126230 h 1714884"/>
              <a:gd name="connsiteX1" fmla="*/ 55418 w 661934"/>
              <a:gd name="connsiteY1" fmla="*/ 80048 h 1714884"/>
              <a:gd name="connsiteX2" fmla="*/ 572649 w 661934"/>
              <a:gd name="connsiteY2" fmla="*/ 606520 h 1714884"/>
              <a:gd name="connsiteX3" fmla="*/ 581886 w 661934"/>
              <a:gd name="connsiteY3" fmla="*/ 1299248 h 1714884"/>
              <a:gd name="connsiteX4" fmla="*/ 92358 w 661934"/>
              <a:gd name="connsiteY4" fmla="*/ 1714884 h 1714884"/>
              <a:gd name="connsiteX0" fmla="*/ 1538 w 1032932"/>
              <a:gd name="connsiteY0" fmla="*/ 41564 h 1731818"/>
              <a:gd name="connsiteX1" fmla="*/ 426416 w 1032932"/>
              <a:gd name="connsiteY1" fmla="*/ 96982 h 1731818"/>
              <a:gd name="connsiteX2" fmla="*/ 943647 w 1032932"/>
              <a:gd name="connsiteY2" fmla="*/ 623454 h 1731818"/>
              <a:gd name="connsiteX3" fmla="*/ 952884 w 1032932"/>
              <a:gd name="connsiteY3" fmla="*/ 1316182 h 1731818"/>
              <a:gd name="connsiteX4" fmla="*/ 463356 w 1032932"/>
              <a:gd name="connsiteY4" fmla="*/ 1731818 h 1731818"/>
              <a:gd name="connsiteX0" fmla="*/ 1538 w 1032932"/>
              <a:gd name="connsiteY0" fmla="*/ 0 h 1690254"/>
              <a:gd name="connsiteX1" fmla="*/ 805107 w 1032932"/>
              <a:gd name="connsiteY1" fmla="*/ 249382 h 1690254"/>
              <a:gd name="connsiteX2" fmla="*/ 943647 w 1032932"/>
              <a:gd name="connsiteY2" fmla="*/ 581890 h 1690254"/>
              <a:gd name="connsiteX3" fmla="*/ 952884 w 1032932"/>
              <a:gd name="connsiteY3" fmla="*/ 1274618 h 1690254"/>
              <a:gd name="connsiteX4" fmla="*/ 463356 w 1032932"/>
              <a:gd name="connsiteY4" fmla="*/ 1690254 h 1690254"/>
              <a:gd name="connsiteX0" fmla="*/ 0 w 1031394"/>
              <a:gd name="connsiteY0" fmla="*/ 161637 h 1851891"/>
              <a:gd name="connsiteX1" fmla="*/ 184733 w 1031394"/>
              <a:gd name="connsiteY1" fmla="*/ 41564 h 1851891"/>
              <a:gd name="connsiteX2" fmla="*/ 803569 w 1031394"/>
              <a:gd name="connsiteY2" fmla="*/ 411019 h 1851891"/>
              <a:gd name="connsiteX3" fmla="*/ 942109 w 1031394"/>
              <a:gd name="connsiteY3" fmla="*/ 743527 h 1851891"/>
              <a:gd name="connsiteX4" fmla="*/ 951346 w 1031394"/>
              <a:gd name="connsiteY4" fmla="*/ 1436255 h 1851891"/>
              <a:gd name="connsiteX5" fmla="*/ 461818 w 1031394"/>
              <a:gd name="connsiteY5" fmla="*/ 1851891 h 1851891"/>
              <a:gd name="connsiteX0" fmla="*/ 0 w 1031394"/>
              <a:gd name="connsiteY0" fmla="*/ 0 h 1690254"/>
              <a:gd name="connsiteX1" fmla="*/ 803569 w 1031394"/>
              <a:gd name="connsiteY1" fmla="*/ 249382 h 1690254"/>
              <a:gd name="connsiteX2" fmla="*/ 942109 w 1031394"/>
              <a:gd name="connsiteY2" fmla="*/ 581890 h 1690254"/>
              <a:gd name="connsiteX3" fmla="*/ 951346 w 1031394"/>
              <a:gd name="connsiteY3" fmla="*/ 1274618 h 1690254"/>
              <a:gd name="connsiteX4" fmla="*/ 461818 w 1031394"/>
              <a:gd name="connsiteY4" fmla="*/ 1690254 h 1690254"/>
              <a:gd name="connsiteX0" fmla="*/ 0 w 975976"/>
              <a:gd name="connsiteY0" fmla="*/ 0 h 1782618"/>
              <a:gd name="connsiteX1" fmla="*/ 748151 w 975976"/>
              <a:gd name="connsiteY1" fmla="*/ 341746 h 1782618"/>
              <a:gd name="connsiteX2" fmla="*/ 886691 w 975976"/>
              <a:gd name="connsiteY2" fmla="*/ 674254 h 1782618"/>
              <a:gd name="connsiteX3" fmla="*/ 895928 w 975976"/>
              <a:gd name="connsiteY3" fmla="*/ 1366982 h 1782618"/>
              <a:gd name="connsiteX4" fmla="*/ 406400 w 975976"/>
              <a:gd name="connsiteY4" fmla="*/ 1782618 h 1782618"/>
              <a:gd name="connsiteX0" fmla="*/ 0 w 980739"/>
              <a:gd name="connsiteY0" fmla="*/ 0 h 1796906"/>
              <a:gd name="connsiteX1" fmla="*/ 752914 w 980739"/>
              <a:gd name="connsiteY1" fmla="*/ 356034 h 1796906"/>
              <a:gd name="connsiteX2" fmla="*/ 891454 w 980739"/>
              <a:gd name="connsiteY2" fmla="*/ 688542 h 1796906"/>
              <a:gd name="connsiteX3" fmla="*/ 900691 w 980739"/>
              <a:gd name="connsiteY3" fmla="*/ 1381270 h 1796906"/>
              <a:gd name="connsiteX4" fmla="*/ 411163 w 980739"/>
              <a:gd name="connsiteY4" fmla="*/ 1796906 h 1796906"/>
              <a:gd name="connsiteX0" fmla="*/ 0 w 975977"/>
              <a:gd name="connsiteY0" fmla="*/ 0 h 1820719"/>
              <a:gd name="connsiteX1" fmla="*/ 752914 w 975977"/>
              <a:gd name="connsiteY1" fmla="*/ 356034 h 1820719"/>
              <a:gd name="connsiteX2" fmla="*/ 891454 w 975977"/>
              <a:gd name="connsiteY2" fmla="*/ 688542 h 1820719"/>
              <a:gd name="connsiteX3" fmla="*/ 900691 w 975977"/>
              <a:gd name="connsiteY3" fmla="*/ 1381270 h 1820719"/>
              <a:gd name="connsiteX4" fmla="*/ 439738 w 975977"/>
              <a:gd name="connsiteY4" fmla="*/ 1820719 h 182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5977" h="1820719">
                <a:moveTo>
                  <a:pt x="0" y="0"/>
                </a:moveTo>
                <a:cubicBezTo>
                  <a:pt x="167410" y="51955"/>
                  <a:pt x="604338" y="241277"/>
                  <a:pt x="752914" y="356034"/>
                </a:cubicBezTo>
                <a:cubicBezTo>
                  <a:pt x="901490" y="470791"/>
                  <a:pt x="866825" y="517669"/>
                  <a:pt x="891454" y="688542"/>
                </a:cubicBezTo>
                <a:cubicBezTo>
                  <a:pt x="916084" y="859415"/>
                  <a:pt x="975977" y="1192574"/>
                  <a:pt x="900691" y="1381270"/>
                </a:cubicBezTo>
                <a:cubicBezTo>
                  <a:pt x="825405" y="1569966"/>
                  <a:pt x="644478" y="1705264"/>
                  <a:pt x="439738" y="1820719"/>
                </a:cubicBezTo>
              </a:path>
            </a:pathLst>
          </a:custGeom>
          <a:noFill/>
          <a:ln w="1270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5" name="Freeform 133">
            <a:extLst>
              <a:ext uri="{FF2B5EF4-FFF2-40B4-BE49-F238E27FC236}">
                <a16:creationId xmlns:a16="http://schemas.microsoft.com/office/drawing/2014/main" id="{2D41867A-F9A9-39D4-A5FE-C5A30FC57991}"/>
              </a:ext>
            </a:extLst>
          </p:cNvPr>
          <p:cNvSpPr/>
          <p:nvPr/>
        </p:nvSpPr>
        <p:spPr>
          <a:xfrm>
            <a:off x="6995058" y="5657483"/>
            <a:ext cx="396478" cy="214313"/>
          </a:xfrm>
          <a:custGeom>
            <a:avLst/>
            <a:gdLst>
              <a:gd name="connsiteX0" fmla="*/ 223837 w 504825"/>
              <a:gd name="connsiteY0" fmla="*/ 0 h 285750"/>
              <a:gd name="connsiteX1" fmla="*/ 0 w 504825"/>
              <a:gd name="connsiteY1" fmla="*/ 161925 h 285750"/>
              <a:gd name="connsiteX2" fmla="*/ 347662 w 504825"/>
              <a:gd name="connsiteY2" fmla="*/ 285750 h 285750"/>
              <a:gd name="connsiteX3" fmla="*/ 504825 w 504825"/>
              <a:gd name="connsiteY3" fmla="*/ 123825 h 285750"/>
              <a:gd name="connsiteX4" fmla="*/ 223837 w 504825"/>
              <a:gd name="connsiteY4" fmla="*/ 0 h 285750"/>
              <a:gd name="connsiteX0" fmla="*/ 223837 w 528637"/>
              <a:gd name="connsiteY0" fmla="*/ 0 h 285750"/>
              <a:gd name="connsiteX1" fmla="*/ 0 w 528637"/>
              <a:gd name="connsiteY1" fmla="*/ 161925 h 285750"/>
              <a:gd name="connsiteX2" fmla="*/ 347662 w 528637"/>
              <a:gd name="connsiteY2" fmla="*/ 285750 h 285750"/>
              <a:gd name="connsiteX3" fmla="*/ 528637 w 528637"/>
              <a:gd name="connsiteY3" fmla="*/ 114300 h 285750"/>
              <a:gd name="connsiteX4" fmla="*/ 223837 w 528637"/>
              <a:gd name="connsiteY4" fmla="*/ 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637" h="285750">
                <a:moveTo>
                  <a:pt x="223837" y="0"/>
                </a:moveTo>
                <a:lnTo>
                  <a:pt x="0" y="161925"/>
                </a:lnTo>
                <a:lnTo>
                  <a:pt x="347662" y="285750"/>
                </a:lnTo>
                <a:lnTo>
                  <a:pt x="528637" y="114300"/>
                </a:lnTo>
                <a:lnTo>
                  <a:pt x="223837" y="0"/>
                </a:lnTo>
                <a:close/>
              </a:path>
            </a:pathLst>
          </a:custGeom>
          <a:blipFill>
            <a:blip r:embed="rId12" cstate="print"/>
            <a:tile tx="0" ty="0" sx="100000" sy="100000" flip="none" algn="tl"/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16" name="Line 31">
            <a:extLst>
              <a:ext uri="{FF2B5EF4-FFF2-40B4-BE49-F238E27FC236}">
                <a16:creationId xmlns:a16="http://schemas.microsoft.com/office/drawing/2014/main" id="{D3C0AAA7-A87A-A98C-A5C2-9CF816415EA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154363" y="4599667"/>
            <a:ext cx="1099185" cy="468456"/>
          </a:xfrm>
          <a:prstGeom prst="line">
            <a:avLst/>
          </a:prstGeom>
          <a:noFill/>
          <a:ln w="1270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7" name="Freeform 175">
            <a:extLst>
              <a:ext uri="{FF2B5EF4-FFF2-40B4-BE49-F238E27FC236}">
                <a16:creationId xmlns:a16="http://schemas.microsoft.com/office/drawing/2014/main" id="{5710A421-4E99-BD07-602A-55C7782EBBE8}"/>
              </a:ext>
            </a:extLst>
          </p:cNvPr>
          <p:cNvSpPr/>
          <p:nvPr/>
        </p:nvSpPr>
        <p:spPr>
          <a:xfrm>
            <a:off x="7191510" y="5009189"/>
            <a:ext cx="213719" cy="261341"/>
          </a:xfrm>
          <a:custGeom>
            <a:avLst/>
            <a:gdLst>
              <a:gd name="connsiteX0" fmla="*/ 257175 w 280987"/>
              <a:gd name="connsiteY0" fmla="*/ 0 h 657225"/>
              <a:gd name="connsiteX1" fmla="*/ 238125 w 280987"/>
              <a:gd name="connsiteY1" fmla="*/ 419100 h 657225"/>
              <a:gd name="connsiteX2" fmla="*/ 0 w 280987"/>
              <a:gd name="connsiteY2" fmla="*/ 657225 h 657225"/>
              <a:gd name="connsiteX0" fmla="*/ 409575 w 458788"/>
              <a:gd name="connsiteY0" fmla="*/ 0 h 723900"/>
              <a:gd name="connsiteX1" fmla="*/ 390525 w 458788"/>
              <a:gd name="connsiteY1" fmla="*/ 419100 h 723900"/>
              <a:gd name="connsiteX2" fmla="*/ 0 w 458788"/>
              <a:gd name="connsiteY2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8788" h="723900">
                <a:moveTo>
                  <a:pt x="409575" y="0"/>
                </a:moveTo>
                <a:cubicBezTo>
                  <a:pt x="421481" y="154781"/>
                  <a:pt x="458788" y="298450"/>
                  <a:pt x="390525" y="419100"/>
                </a:cubicBezTo>
                <a:cubicBezTo>
                  <a:pt x="322263" y="539750"/>
                  <a:pt x="97631" y="659606"/>
                  <a:pt x="0" y="723900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18" name="Freeform 42">
            <a:extLst>
              <a:ext uri="{FF2B5EF4-FFF2-40B4-BE49-F238E27FC236}">
                <a16:creationId xmlns:a16="http://schemas.microsoft.com/office/drawing/2014/main" id="{7191B201-4B25-3EA3-4B86-EE1FE8C93784}"/>
              </a:ext>
            </a:extLst>
          </p:cNvPr>
          <p:cNvSpPr>
            <a:spLocks/>
          </p:cNvSpPr>
          <p:nvPr/>
        </p:nvSpPr>
        <p:spPr bwMode="auto">
          <a:xfrm flipH="1">
            <a:off x="7348674" y="4653785"/>
            <a:ext cx="34289" cy="157163"/>
          </a:xfrm>
          <a:custGeom>
            <a:avLst/>
            <a:gdLst>
              <a:gd name="T0" fmla="*/ 0 w 267"/>
              <a:gd name="T1" fmla="*/ 0 h 100"/>
              <a:gd name="T2" fmla="*/ 485775 w 267"/>
              <a:gd name="T3" fmla="*/ 228600 h 100"/>
              <a:gd name="T4" fmla="*/ 0 60000 65536"/>
              <a:gd name="T5" fmla="*/ 0 60000 65536"/>
              <a:gd name="T6" fmla="*/ 0 w 267"/>
              <a:gd name="T7" fmla="*/ 0 h 100"/>
              <a:gd name="T8" fmla="*/ 267 w 267"/>
              <a:gd name="T9" fmla="*/ 100 h 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67" h="100">
                <a:moveTo>
                  <a:pt x="0" y="0"/>
                </a:moveTo>
                <a:lnTo>
                  <a:pt x="267" y="10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19" name="Freeform 28">
            <a:extLst>
              <a:ext uri="{FF2B5EF4-FFF2-40B4-BE49-F238E27FC236}">
                <a16:creationId xmlns:a16="http://schemas.microsoft.com/office/drawing/2014/main" id="{7791EEAD-D3AF-7C8C-9874-B2EF9B1E3EBB}"/>
              </a:ext>
            </a:extLst>
          </p:cNvPr>
          <p:cNvSpPr>
            <a:spLocks/>
          </p:cNvSpPr>
          <p:nvPr/>
        </p:nvSpPr>
        <p:spPr bwMode="auto">
          <a:xfrm>
            <a:off x="3129099" y="2118945"/>
            <a:ext cx="307181" cy="428625"/>
          </a:xfrm>
          <a:custGeom>
            <a:avLst/>
            <a:gdLst>
              <a:gd name="T0" fmla="*/ 409575 w 618"/>
              <a:gd name="T1" fmla="*/ 0 h 618"/>
              <a:gd name="T2" fmla="*/ 276364 w 618"/>
              <a:gd name="T3" fmla="*/ 92476 h 618"/>
              <a:gd name="T4" fmla="*/ 169662 w 618"/>
              <a:gd name="T5" fmla="*/ 270954 h 618"/>
              <a:gd name="T6" fmla="*/ 82843 w 618"/>
              <a:gd name="T7" fmla="*/ 455905 h 618"/>
              <a:gd name="T8" fmla="*/ 0 w 618"/>
              <a:gd name="T9" fmla="*/ 571500 h 6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8"/>
              <a:gd name="T16" fmla="*/ 0 h 618"/>
              <a:gd name="T17" fmla="*/ 618 w 618"/>
              <a:gd name="T18" fmla="*/ 618 h 6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8" h="618">
                <a:moveTo>
                  <a:pt x="618" y="0"/>
                </a:moveTo>
                <a:lnTo>
                  <a:pt x="417" y="100"/>
                </a:lnTo>
                <a:lnTo>
                  <a:pt x="256" y="293"/>
                </a:lnTo>
                <a:lnTo>
                  <a:pt x="125" y="493"/>
                </a:lnTo>
                <a:lnTo>
                  <a:pt x="0" y="618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20" name="Freeform 39">
            <a:extLst>
              <a:ext uri="{FF2B5EF4-FFF2-40B4-BE49-F238E27FC236}">
                <a16:creationId xmlns:a16="http://schemas.microsoft.com/office/drawing/2014/main" id="{C80A282B-76FD-7E0F-C4D8-A355890AE002}"/>
              </a:ext>
            </a:extLst>
          </p:cNvPr>
          <p:cNvSpPr>
            <a:spLocks/>
          </p:cNvSpPr>
          <p:nvPr/>
        </p:nvSpPr>
        <p:spPr bwMode="auto">
          <a:xfrm>
            <a:off x="3093380" y="4090620"/>
            <a:ext cx="264319" cy="285750"/>
          </a:xfrm>
          <a:custGeom>
            <a:avLst/>
            <a:gdLst>
              <a:gd name="T0" fmla="*/ 352425 w 336"/>
              <a:gd name="T1" fmla="*/ 0 h 426"/>
              <a:gd name="T2" fmla="*/ 265368 w 336"/>
              <a:gd name="T3" fmla="*/ 145782 h 426"/>
              <a:gd name="T4" fmla="*/ 133208 w 336"/>
              <a:gd name="T5" fmla="*/ 302296 h 426"/>
              <a:gd name="T6" fmla="*/ 0 w 336"/>
              <a:gd name="T7" fmla="*/ 381000 h 426"/>
              <a:gd name="T8" fmla="*/ 0 60000 65536"/>
              <a:gd name="T9" fmla="*/ 0 60000 65536"/>
              <a:gd name="T10" fmla="*/ 0 60000 65536"/>
              <a:gd name="T11" fmla="*/ 0 60000 65536"/>
              <a:gd name="T12" fmla="*/ 0 w 336"/>
              <a:gd name="T13" fmla="*/ 0 h 426"/>
              <a:gd name="T14" fmla="*/ 336 w 336"/>
              <a:gd name="T15" fmla="*/ 426 h 4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" h="426">
                <a:moveTo>
                  <a:pt x="336" y="0"/>
                </a:moveTo>
                <a:lnTo>
                  <a:pt x="253" y="163"/>
                </a:lnTo>
                <a:lnTo>
                  <a:pt x="127" y="338"/>
                </a:lnTo>
                <a:lnTo>
                  <a:pt x="0" y="426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221" name="Picture 3">
            <a:extLst>
              <a:ext uri="{FF2B5EF4-FFF2-40B4-BE49-F238E27FC236}">
                <a16:creationId xmlns:a16="http://schemas.microsoft.com/office/drawing/2014/main" id="{FE6D9979-AD82-E781-3172-F42291063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7771" y="3626904"/>
            <a:ext cx="559008" cy="755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2" name="Freeform 26">
            <a:extLst>
              <a:ext uri="{FF2B5EF4-FFF2-40B4-BE49-F238E27FC236}">
                <a16:creationId xmlns:a16="http://schemas.microsoft.com/office/drawing/2014/main" id="{3B31E804-2DB4-C448-F9DB-5335810B3071}"/>
              </a:ext>
            </a:extLst>
          </p:cNvPr>
          <p:cNvSpPr>
            <a:spLocks/>
          </p:cNvSpPr>
          <p:nvPr/>
        </p:nvSpPr>
        <p:spPr bwMode="auto">
          <a:xfrm>
            <a:off x="4536417" y="3833446"/>
            <a:ext cx="400050" cy="507206"/>
          </a:xfrm>
          <a:custGeom>
            <a:avLst/>
            <a:gdLst>
              <a:gd name="T0" fmla="*/ 533400 w 618"/>
              <a:gd name="T1" fmla="*/ 0 h 618"/>
              <a:gd name="T2" fmla="*/ 359915 w 618"/>
              <a:gd name="T3" fmla="*/ 109430 h 618"/>
              <a:gd name="T4" fmla="*/ 220955 w 618"/>
              <a:gd name="T5" fmla="*/ 320629 h 618"/>
              <a:gd name="T6" fmla="*/ 107888 w 618"/>
              <a:gd name="T7" fmla="*/ 539488 h 618"/>
              <a:gd name="T8" fmla="*/ 0 w 618"/>
              <a:gd name="T9" fmla="*/ 676275 h 6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8"/>
              <a:gd name="T16" fmla="*/ 0 h 618"/>
              <a:gd name="T17" fmla="*/ 618 w 618"/>
              <a:gd name="T18" fmla="*/ 618 h 6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8" h="618">
                <a:moveTo>
                  <a:pt x="618" y="0"/>
                </a:moveTo>
                <a:lnTo>
                  <a:pt x="417" y="100"/>
                </a:lnTo>
                <a:lnTo>
                  <a:pt x="256" y="293"/>
                </a:lnTo>
                <a:lnTo>
                  <a:pt x="125" y="493"/>
                </a:lnTo>
                <a:lnTo>
                  <a:pt x="0" y="618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cxnSp>
        <p:nvCxnSpPr>
          <p:cNvPr id="223" name="Straight Connector 232">
            <a:extLst>
              <a:ext uri="{FF2B5EF4-FFF2-40B4-BE49-F238E27FC236}">
                <a16:creationId xmlns:a16="http://schemas.microsoft.com/office/drawing/2014/main" id="{89B3137A-EAC5-32F2-9403-8D139BCD8FA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267479" y="3747354"/>
            <a:ext cx="66675" cy="146447"/>
          </a:xfrm>
          <a:prstGeom prst="line">
            <a:avLst/>
          </a:prstGeom>
          <a:noFill/>
          <a:ln w="1714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24" name="Oval 233">
            <a:extLst>
              <a:ext uri="{FF2B5EF4-FFF2-40B4-BE49-F238E27FC236}">
                <a16:creationId xmlns:a16="http://schemas.microsoft.com/office/drawing/2014/main" id="{E566D3F4-FC04-D2CA-3917-29479E200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7948" y="3833080"/>
            <a:ext cx="128588" cy="121444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cxnSp>
        <p:nvCxnSpPr>
          <p:cNvPr id="225" name="Straight Connector 232">
            <a:extLst>
              <a:ext uri="{FF2B5EF4-FFF2-40B4-BE49-F238E27FC236}">
                <a16:creationId xmlns:a16="http://schemas.microsoft.com/office/drawing/2014/main" id="{02CF8314-7806-635E-0984-D3DD1E19797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363042" y="2974929"/>
            <a:ext cx="66675" cy="146447"/>
          </a:xfrm>
          <a:prstGeom prst="line">
            <a:avLst/>
          </a:prstGeom>
          <a:noFill/>
          <a:ln w="1714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26" name="Oval 233">
            <a:extLst>
              <a:ext uri="{FF2B5EF4-FFF2-40B4-BE49-F238E27FC236}">
                <a16:creationId xmlns:a16="http://schemas.microsoft.com/office/drawing/2014/main" id="{ED25081F-BD38-F1A4-6126-209061D23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3510" y="3060655"/>
            <a:ext cx="128588" cy="121444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cxnSp>
        <p:nvCxnSpPr>
          <p:cNvPr id="227" name="Straight Connector 232">
            <a:extLst>
              <a:ext uri="{FF2B5EF4-FFF2-40B4-BE49-F238E27FC236}">
                <a16:creationId xmlns:a16="http://schemas.microsoft.com/office/drawing/2014/main" id="{12F21557-9BE6-8F18-267D-9CF00CD551F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128192" y="4547754"/>
            <a:ext cx="66675" cy="146447"/>
          </a:xfrm>
          <a:prstGeom prst="line">
            <a:avLst/>
          </a:prstGeom>
          <a:noFill/>
          <a:ln w="1714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28" name="Oval 233">
            <a:extLst>
              <a:ext uri="{FF2B5EF4-FFF2-40B4-BE49-F238E27FC236}">
                <a16:creationId xmlns:a16="http://schemas.microsoft.com/office/drawing/2014/main" id="{B915C181-D33F-5365-5D31-F6A87684A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8660" y="4633480"/>
            <a:ext cx="128588" cy="121444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cxnSp>
        <p:nvCxnSpPr>
          <p:cNvPr id="229" name="Straight Connector 232">
            <a:extLst>
              <a:ext uri="{FF2B5EF4-FFF2-40B4-BE49-F238E27FC236}">
                <a16:creationId xmlns:a16="http://schemas.microsoft.com/office/drawing/2014/main" id="{0E7069BE-53BE-D83E-EA54-693D86AD5EF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8084236" y="4954198"/>
            <a:ext cx="66675" cy="146447"/>
          </a:xfrm>
          <a:prstGeom prst="line">
            <a:avLst/>
          </a:prstGeom>
          <a:noFill/>
          <a:ln w="1714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30" name="Oval 233">
            <a:extLst>
              <a:ext uri="{FF2B5EF4-FFF2-40B4-BE49-F238E27FC236}">
                <a16:creationId xmlns:a16="http://schemas.microsoft.com/office/drawing/2014/main" id="{64691E21-2B06-1910-BDBC-444F136AB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4704" y="5039923"/>
            <a:ext cx="128588" cy="121444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06FE2A6C-434A-A2EE-D1E5-A00B01C97C0B}"/>
              </a:ext>
            </a:extLst>
          </p:cNvPr>
          <p:cNvGrpSpPr/>
          <p:nvPr/>
        </p:nvGrpSpPr>
        <p:grpSpPr>
          <a:xfrm>
            <a:off x="5009096" y="3907859"/>
            <a:ext cx="260746" cy="430417"/>
            <a:chOff x="1738313" y="3202781"/>
            <a:chExt cx="347661" cy="573889"/>
          </a:xfrm>
        </p:grpSpPr>
        <p:sp>
          <p:nvSpPr>
            <p:cNvPr id="232" name="Freeform 28">
              <a:extLst>
                <a:ext uri="{FF2B5EF4-FFF2-40B4-BE49-F238E27FC236}">
                  <a16:creationId xmlns:a16="http://schemas.microsoft.com/office/drawing/2014/main" id="{AC1201A3-3859-E048-219C-DD5D92ED1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4987" y="3211886"/>
              <a:ext cx="276381" cy="479031"/>
            </a:xfrm>
            <a:custGeom>
              <a:avLst/>
              <a:gdLst>
                <a:gd name="T0" fmla="*/ 409575 w 618"/>
                <a:gd name="T1" fmla="*/ 0 h 618"/>
                <a:gd name="T2" fmla="*/ 276364 w 618"/>
                <a:gd name="T3" fmla="*/ 92476 h 618"/>
                <a:gd name="T4" fmla="*/ 169662 w 618"/>
                <a:gd name="T5" fmla="*/ 270954 h 618"/>
                <a:gd name="T6" fmla="*/ 82843 w 618"/>
                <a:gd name="T7" fmla="*/ 455905 h 618"/>
                <a:gd name="T8" fmla="*/ 0 w 618"/>
                <a:gd name="T9" fmla="*/ 571500 h 6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8"/>
                <a:gd name="T16" fmla="*/ 0 h 618"/>
                <a:gd name="T17" fmla="*/ 618 w 618"/>
                <a:gd name="T18" fmla="*/ 618 h 618"/>
                <a:gd name="connsiteX0" fmla="*/ 6748 w 6748"/>
                <a:gd name="connsiteY0" fmla="*/ 0 h 8382"/>
                <a:gd name="connsiteX1" fmla="*/ 4142 w 6748"/>
                <a:gd name="connsiteY1" fmla="*/ 3123 h 8382"/>
                <a:gd name="connsiteX2" fmla="*/ 2023 w 6748"/>
                <a:gd name="connsiteY2" fmla="*/ 6359 h 8382"/>
                <a:gd name="connsiteX3" fmla="*/ 0 w 6748"/>
                <a:gd name="connsiteY3" fmla="*/ 8382 h 8382"/>
                <a:gd name="connsiteX0" fmla="*/ 10000 w 10000"/>
                <a:gd name="connsiteY0" fmla="*/ 0 h 10000"/>
                <a:gd name="connsiteX1" fmla="*/ 7927 w 10000"/>
                <a:gd name="connsiteY1" fmla="*/ 1947 h 10000"/>
                <a:gd name="connsiteX2" fmla="*/ 6138 w 10000"/>
                <a:gd name="connsiteY2" fmla="*/ 3726 h 10000"/>
                <a:gd name="connsiteX3" fmla="*/ 2998 w 10000"/>
                <a:gd name="connsiteY3" fmla="*/ 7586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10000" y="0"/>
                  </a:moveTo>
                  <a:cubicBezTo>
                    <a:pt x="9998" y="19"/>
                    <a:pt x="7929" y="1928"/>
                    <a:pt x="7927" y="1947"/>
                  </a:cubicBezTo>
                  <a:lnTo>
                    <a:pt x="6138" y="3726"/>
                  </a:lnTo>
                  <a:lnTo>
                    <a:pt x="2998" y="7586"/>
                  </a:lnTo>
                  <a:lnTo>
                    <a:pt x="0" y="10000"/>
                  </a:ln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3" name="Freeform 28">
              <a:extLst>
                <a:ext uri="{FF2B5EF4-FFF2-40B4-BE49-F238E27FC236}">
                  <a16:creationId xmlns:a16="http://schemas.microsoft.com/office/drawing/2014/main" id="{D653F207-B56A-C280-8505-F67982A71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602" y="3443264"/>
              <a:ext cx="90685" cy="333406"/>
            </a:xfrm>
            <a:custGeom>
              <a:avLst/>
              <a:gdLst>
                <a:gd name="T0" fmla="*/ 409575 w 618"/>
                <a:gd name="T1" fmla="*/ 0 h 618"/>
                <a:gd name="T2" fmla="*/ 276364 w 618"/>
                <a:gd name="T3" fmla="*/ 92476 h 618"/>
                <a:gd name="T4" fmla="*/ 169662 w 618"/>
                <a:gd name="T5" fmla="*/ 270954 h 618"/>
                <a:gd name="T6" fmla="*/ 82843 w 618"/>
                <a:gd name="T7" fmla="*/ 455905 h 618"/>
                <a:gd name="T8" fmla="*/ 0 w 618"/>
                <a:gd name="T9" fmla="*/ 571500 h 6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8"/>
                <a:gd name="T16" fmla="*/ 0 h 618"/>
                <a:gd name="T17" fmla="*/ 618 w 618"/>
                <a:gd name="T18" fmla="*/ 618 h 618"/>
                <a:gd name="connsiteX0" fmla="*/ 10000 w 10000"/>
                <a:gd name="connsiteY0" fmla="*/ 0 h 10000"/>
                <a:gd name="connsiteX1" fmla="*/ 6748 w 10000"/>
                <a:gd name="connsiteY1" fmla="*/ 1618 h 10000"/>
                <a:gd name="connsiteX2" fmla="*/ 2023 w 10000"/>
                <a:gd name="connsiteY2" fmla="*/ 7977 h 10000"/>
                <a:gd name="connsiteX3" fmla="*/ 0 w 10000"/>
                <a:gd name="connsiteY3" fmla="*/ 10000 h 10000"/>
                <a:gd name="connsiteX0" fmla="*/ 10000 w 10000"/>
                <a:gd name="connsiteY0" fmla="*/ 0 h 10000"/>
                <a:gd name="connsiteX1" fmla="*/ 6748 w 10000"/>
                <a:gd name="connsiteY1" fmla="*/ 1618 h 10000"/>
                <a:gd name="connsiteX2" fmla="*/ 0 w 10000"/>
                <a:gd name="connsiteY2" fmla="*/ 10000 h 10000"/>
                <a:gd name="connsiteX0" fmla="*/ 3252 w 8136"/>
                <a:gd name="connsiteY0" fmla="*/ 0 h 10667"/>
                <a:gd name="connsiteX1" fmla="*/ 0 w 8136"/>
                <a:gd name="connsiteY1" fmla="*/ 1618 h 10667"/>
                <a:gd name="connsiteX2" fmla="*/ 8136 w 8136"/>
                <a:gd name="connsiteY2" fmla="*/ 10667 h 10667"/>
                <a:gd name="connsiteX0" fmla="*/ 0 w 27441"/>
                <a:gd name="connsiteY0" fmla="*/ 8483 h 8483"/>
                <a:gd name="connsiteX1" fmla="*/ 17441 w 27441"/>
                <a:gd name="connsiteY1" fmla="*/ 0 h 8483"/>
                <a:gd name="connsiteX2" fmla="*/ 27441 w 27441"/>
                <a:gd name="connsiteY2" fmla="*/ 8483 h 8483"/>
                <a:gd name="connsiteX0" fmla="*/ 0 w 6719"/>
                <a:gd name="connsiteY0" fmla="*/ 1527 h 10000"/>
                <a:gd name="connsiteX1" fmla="*/ 3075 w 6719"/>
                <a:gd name="connsiteY1" fmla="*/ 0 h 10000"/>
                <a:gd name="connsiteX2" fmla="*/ 6719 w 6719"/>
                <a:gd name="connsiteY2" fmla="*/ 10000 h 10000"/>
                <a:gd name="connsiteX0" fmla="*/ 0 w 10000"/>
                <a:gd name="connsiteY0" fmla="*/ 0 h 8473"/>
                <a:gd name="connsiteX1" fmla="*/ 1476 w 10000"/>
                <a:gd name="connsiteY1" fmla="*/ 2341 h 8473"/>
                <a:gd name="connsiteX2" fmla="*/ 10000 w 10000"/>
                <a:gd name="connsiteY2" fmla="*/ 8473 h 8473"/>
                <a:gd name="connsiteX0" fmla="*/ 0 w 1476"/>
                <a:gd name="connsiteY0" fmla="*/ 0 h 7609"/>
                <a:gd name="connsiteX1" fmla="*/ 1476 w 1476"/>
                <a:gd name="connsiteY1" fmla="*/ 2763 h 7609"/>
                <a:gd name="connsiteX2" fmla="*/ 1396 w 1476"/>
                <a:gd name="connsiteY2" fmla="*/ 7609 h 7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6" h="7609">
                  <a:moveTo>
                    <a:pt x="0" y="0"/>
                  </a:moveTo>
                  <a:lnTo>
                    <a:pt x="1476" y="2763"/>
                  </a:lnTo>
                  <a:cubicBezTo>
                    <a:pt x="1449" y="4378"/>
                    <a:pt x="1423" y="5994"/>
                    <a:pt x="1396" y="7609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4" name="Freeform 28">
              <a:extLst>
                <a:ext uri="{FF2B5EF4-FFF2-40B4-BE49-F238E27FC236}">
                  <a16:creationId xmlns:a16="http://schemas.microsoft.com/office/drawing/2014/main" id="{DA3B838C-4548-E166-6779-0583DE0A5EE0}"/>
                </a:ext>
              </a:extLst>
            </p:cNvPr>
            <p:cNvSpPr>
              <a:spLocks/>
            </p:cNvSpPr>
            <p:nvPr/>
          </p:nvSpPr>
          <p:spPr bwMode="auto">
            <a:xfrm rot="2097304" flipH="1">
              <a:off x="1738313" y="3367064"/>
              <a:ext cx="138090" cy="333406"/>
            </a:xfrm>
            <a:custGeom>
              <a:avLst/>
              <a:gdLst>
                <a:gd name="T0" fmla="*/ 409575 w 618"/>
                <a:gd name="T1" fmla="*/ 0 h 618"/>
                <a:gd name="T2" fmla="*/ 276364 w 618"/>
                <a:gd name="T3" fmla="*/ 92476 h 618"/>
                <a:gd name="T4" fmla="*/ 169662 w 618"/>
                <a:gd name="T5" fmla="*/ 270954 h 618"/>
                <a:gd name="T6" fmla="*/ 82843 w 618"/>
                <a:gd name="T7" fmla="*/ 455905 h 618"/>
                <a:gd name="T8" fmla="*/ 0 w 618"/>
                <a:gd name="T9" fmla="*/ 571500 h 6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8"/>
                <a:gd name="T16" fmla="*/ 0 h 618"/>
                <a:gd name="T17" fmla="*/ 618 w 618"/>
                <a:gd name="T18" fmla="*/ 618 h 618"/>
                <a:gd name="connsiteX0" fmla="*/ 10000 w 10000"/>
                <a:gd name="connsiteY0" fmla="*/ 0 h 10000"/>
                <a:gd name="connsiteX1" fmla="*/ 6748 w 10000"/>
                <a:gd name="connsiteY1" fmla="*/ 1618 h 10000"/>
                <a:gd name="connsiteX2" fmla="*/ 2023 w 10000"/>
                <a:gd name="connsiteY2" fmla="*/ 7977 h 10000"/>
                <a:gd name="connsiteX3" fmla="*/ 0 w 10000"/>
                <a:gd name="connsiteY3" fmla="*/ 10000 h 10000"/>
                <a:gd name="connsiteX0" fmla="*/ 10000 w 10000"/>
                <a:gd name="connsiteY0" fmla="*/ 0 h 10000"/>
                <a:gd name="connsiteX1" fmla="*/ 6748 w 10000"/>
                <a:gd name="connsiteY1" fmla="*/ 1618 h 10000"/>
                <a:gd name="connsiteX2" fmla="*/ 0 w 10000"/>
                <a:gd name="connsiteY2" fmla="*/ 10000 h 10000"/>
                <a:gd name="connsiteX0" fmla="*/ 3252 w 8136"/>
                <a:gd name="connsiteY0" fmla="*/ 0 h 10667"/>
                <a:gd name="connsiteX1" fmla="*/ 0 w 8136"/>
                <a:gd name="connsiteY1" fmla="*/ 1618 h 10667"/>
                <a:gd name="connsiteX2" fmla="*/ 8136 w 8136"/>
                <a:gd name="connsiteY2" fmla="*/ 10667 h 10667"/>
                <a:gd name="connsiteX0" fmla="*/ 0 w 27441"/>
                <a:gd name="connsiteY0" fmla="*/ 8483 h 8483"/>
                <a:gd name="connsiteX1" fmla="*/ 17441 w 27441"/>
                <a:gd name="connsiteY1" fmla="*/ 0 h 8483"/>
                <a:gd name="connsiteX2" fmla="*/ 27441 w 27441"/>
                <a:gd name="connsiteY2" fmla="*/ 8483 h 8483"/>
                <a:gd name="connsiteX0" fmla="*/ 0 w 6719"/>
                <a:gd name="connsiteY0" fmla="*/ 1527 h 10000"/>
                <a:gd name="connsiteX1" fmla="*/ 3075 w 6719"/>
                <a:gd name="connsiteY1" fmla="*/ 0 h 10000"/>
                <a:gd name="connsiteX2" fmla="*/ 6719 w 6719"/>
                <a:gd name="connsiteY2" fmla="*/ 10000 h 10000"/>
                <a:gd name="connsiteX0" fmla="*/ 0 w 10000"/>
                <a:gd name="connsiteY0" fmla="*/ 0 h 8473"/>
                <a:gd name="connsiteX1" fmla="*/ 1476 w 10000"/>
                <a:gd name="connsiteY1" fmla="*/ 2341 h 8473"/>
                <a:gd name="connsiteX2" fmla="*/ 10000 w 10000"/>
                <a:gd name="connsiteY2" fmla="*/ 8473 h 8473"/>
                <a:gd name="connsiteX0" fmla="*/ 0 w 1476"/>
                <a:gd name="connsiteY0" fmla="*/ 0 h 7609"/>
                <a:gd name="connsiteX1" fmla="*/ 1476 w 1476"/>
                <a:gd name="connsiteY1" fmla="*/ 2763 h 7609"/>
                <a:gd name="connsiteX2" fmla="*/ 1396 w 1476"/>
                <a:gd name="connsiteY2" fmla="*/ 7609 h 7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6" h="7609">
                  <a:moveTo>
                    <a:pt x="0" y="0"/>
                  </a:moveTo>
                  <a:lnTo>
                    <a:pt x="1476" y="2763"/>
                  </a:lnTo>
                  <a:cubicBezTo>
                    <a:pt x="1449" y="4378"/>
                    <a:pt x="1423" y="5994"/>
                    <a:pt x="1396" y="7609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5" name="Freeform 28">
              <a:extLst>
                <a:ext uri="{FF2B5EF4-FFF2-40B4-BE49-F238E27FC236}">
                  <a16:creationId xmlns:a16="http://schemas.microsoft.com/office/drawing/2014/main" id="{48A7EBCC-CAE6-9353-6B0B-291616E9E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0789" y="3202781"/>
              <a:ext cx="135185" cy="239975"/>
            </a:xfrm>
            <a:custGeom>
              <a:avLst/>
              <a:gdLst>
                <a:gd name="T0" fmla="*/ 409575 w 618"/>
                <a:gd name="T1" fmla="*/ 0 h 618"/>
                <a:gd name="T2" fmla="*/ 276364 w 618"/>
                <a:gd name="T3" fmla="*/ 92476 h 618"/>
                <a:gd name="T4" fmla="*/ 169662 w 618"/>
                <a:gd name="T5" fmla="*/ 270954 h 618"/>
                <a:gd name="T6" fmla="*/ 82843 w 618"/>
                <a:gd name="T7" fmla="*/ 455905 h 618"/>
                <a:gd name="T8" fmla="*/ 0 w 618"/>
                <a:gd name="T9" fmla="*/ 571500 h 6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8"/>
                <a:gd name="T16" fmla="*/ 0 h 618"/>
                <a:gd name="T17" fmla="*/ 618 w 618"/>
                <a:gd name="T18" fmla="*/ 618 h 618"/>
                <a:gd name="connsiteX0" fmla="*/ 6748 w 6748"/>
                <a:gd name="connsiteY0" fmla="*/ 0 h 8382"/>
                <a:gd name="connsiteX1" fmla="*/ 4142 w 6748"/>
                <a:gd name="connsiteY1" fmla="*/ 3123 h 8382"/>
                <a:gd name="connsiteX2" fmla="*/ 2023 w 6748"/>
                <a:gd name="connsiteY2" fmla="*/ 6359 h 8382"/>
                <a:gd name="connsiteX3" fmla="*/ 0 w 6748"/>
                <a:gd name="connsiteY3" fmla="*/ 8382 h 8382"/>
                <a:gd name="connsiteX0" fmla="*/ 10000 w 10000"/>
                <a:gd name="connsiteY0" fmla="*/ 0 h 10000"/>
                <a:gd name="connsiteX1" fmla="*/ 7927 w 10000"/>
                <a:gd name="connsiteY1" fmla="*/ 1947 h 10000"/>
                <a:gd name="connsiteX2" fmla="*/ 6138 w 10000"/>
                <a:gd name="connsiteY2" fmla="*/ 3726 h 10000"/>
                <a:gd name="connsiteX3" fmla="*/ 2998 w 10000"/>
                <a:gd name="connsiteY3" fmla="*/ 7586 h 10000"/>
                <a:gd name="connsiteX4" fmla="*/ 0 w 10000"/>
                <a:gd name="connsiteY4" fmla="*/ 10000 h 10000"/>
                <a:gd name="connsiteX0" fmla="*/ 10000 w 10000"/>
                <a:gd name="connsiteY0" fmla="*/ 0 h 10000"/>
                <a:gd name="connsiteX1" fmla="*/ 7927 w 10000"/>
                <a:gd name="connsiteY1" fmla="*/ 1947 h 10000"/>
                <a:gd name="connsiteX2" fmla="*/ 5793 w 10000"/>
                <a:gd name="connsiteY2" fmla="*/ 4621 h 10000"/>
                <a:gd name="connsiteX3" fmla="*/ 2998 w 10000"/>
                <a:gd name="connsiteY3" fmla="*/ 7586 h 10000"/>
                <a:gd name="connsiteX4" fmla="*/ 0 w 10000"/>
                <a:gd name="connsiteY4" fmla="*/ 10000 h 10000"/>
                <a:gd name="connsiteX0" fmla="*/ 10000 w 10000"/>
                <a:gd name="connsiteY0" fmla="*/ 0 h 10000"/>
                <a:gd name="connsiteX1" fmla="*/ 7927 w 10000"/>
                <a:gd name="connsiteY1" fmla="*/ 1947 h 10000"/>
                <a:gd name="connsiteX2" fmla="*/ 5793 w 10000"/>
                <a:gd name="connsiteY2" fmla="*/ 4621 h 10000"/>
                <a:gd name="connsiteX3" fmla="*/ 0 w 10000"/>
                <a:gd name="connsiteY3" fmla="*/ 10000 h 10000"/>
                <a:gd name="connsiteX0" fmla="*/ 4207 w 4207"/>
                <a:gd name="connsiteY0" fmla="*/ 0 h 4621"/>
                <a:gd name="connsiteX1" fmla="*/ 2134 w 4207"/>
                <a:gd name="connsiteY1" fmla="*/ 1947 h 4621"/>
                <a:gd name="connsiteX2" fmla="*/ 0 w 4207"/>
                <a:gd name="connsiteY2" fmla="*/ 4621 h 4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7" h="4621">
                  <a:moveTo>
                    <a:pt x="4207" y="0"/>
                  </a:moveTo>
                  <a:cubicBezTo>
                    <a:pt x="4205" y="19"/>
                    <a:pt x="2136" y="1928"/>
                    <a:pt x="2134" y="1947"/>
                  </a:cubicBezTo>
                  <a:lnTo>
                    <a:pt x="0" y="4621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D9F74804-A689-5FD5-7048-9A16FD23F2A8}"/>
              </a:ext>
            </a:extLst>
          </p:cNvPr>
          <p:cNvGrpSpPr/>
          <p:nvPr/>
        </p:nvGrpSpPr>
        <p:grpSpPr>
          <a:xfrm>
            <a:off x="3127908" y="3126809"/>
            <a:ext cx="260746" cy="430417"/>
            <a:chOff x="1738313" y="3202781"/>
            <a:chExt cx="347661" cy="573889"/>
          </a:xfrm>
        </p:grpSpPr>
        <p:sp>
          <p:nvSpPr>
            <p:cNvPr id="237" name="Freeform 28">
              <a:extLst>
                <a:ext uri="{FF2B5EF4-FFF2-40B4-BE49-F238E27FC236}">
                  <a16:creationId xmlns:a16="http://schemas.microsoft.com/office/drawing/2014/main" id="{2E89D8F8-11EA-1041-D832-BCD6F7FFF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4987" y="3211886"/>
              <a:ext cx="276381" cy="479031"/>
            </a:xfrm>
            <a:custGeom>
              <a:avLst/>
              <a:gdLst>
                <a:gd name="T0" fmla="*/ 409575 w 618"/>
                <a:gd name="T1" fmla="*/ 0 h 618"/>
                <a:gd name="T2" fmla="*/ 276364 w 618"/>
                <a:gd name="T3" fmla="*/ 92476 h 618"/>
                <a:gd name="T4" fmla="*/ 169662 w 618"/>
                <a:gd name="T5" fmla="*/ 270954 h 618"/>
                <a:gd name="T6" fmla="*/ 82843 w 618"/>
                <a:gd name="T7" fmla="*/ 455905 h 618"/>
                <a:gd name="T8" fmla="*/ 0 w 618"/>
                <a:gd name="T9" fmla="*/ 571500 h 6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8"/>
                <a:gd name="T16" fmla="*/ 0 h 618"/>
                <a:gd name="T17" fmla="*/ 618 w 618"/>
                <a:gd name="T18" fmla="*/ 618 h 618"/>
                <a:gd name="connsiteX0" fmla="*/ 6748 w 6748"/>
                <a:gd name="connsiteY0" fmla="*/ 0 h 8382"/>
                <a:gd name="connsiteX1" fmla="*/ 4142 w 6748"/>
                <a:gd name="connsiteY1" fmla="*/ 3123 h 8382"/>
                <a:gd name="connsiteX2" fmla="*/ 2023 w 6748"/>
                <a:gd name="connsiteY2" fmla="*/ 6359 h 8382"/>
                <a:gd name="connsiteX3" fmla="*/ 0 w 6748"/>
                <a:gd name="connsiteY3" fmla="*/ 8382 h 8382"/>
                <a:gd name="connsiteX0" fmla="*/ 10000 w 10000"/>
                <a:gd name="connsiteY0" fmla="*/ 0 h 10000"/>
                <a:gd name="connsiteX1" fmla="*/ 7927 w 10000"/>
                <a:gd name="connsiteY1" fmla="*/ 1947 h 10000"/>
                <a:gd name="connsiteX2" fmla="*/ 6138 w 10000"/>
                <a:gd name="connsiteY2" fmla="*/ 3726 h 10000"/>
                <a:gd name="connsiteX3" fmla="*/ 2998 w 10000"/>
                <a:gd name="connsiteY3" fmla="*/ 7586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10000" y="0"/>
                  </a:moveTo>
                  <a:cubicBezTo>
                    <a:pt x="9998" y="19"/>
                    <a:pt x="7929" y="1928"/>
                    <a:pt x="7927" y="1947"/>
                  </a:cubicBezTo>
                  <a:lnTo>
                    <a:pt x="6138" y="3726"/>
                  </a:lnTo>
                  <a:lnTo>
                    <a:pt x="2998" y="7586"/>
                  </a:lnTo>
                  <a:lnTo>
                    <a:pt x="0" y="10000"/>
                  </a:ln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8" name="Freeform 28">
              <a:extLst>
                <a:ext uri="{FF2B5EF4-FFF2-40B4-BE49-F238E27FC236}">
                  <a16:creationId xmlns:a16="http://schemas.microsoft.com/office/drawing/2014/main" id="{C5205F64-A1F4-210F-A46A-25EDD42D3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602" y="3443264"/>
              <a:ext cx="90685" cy="333406"/>
            </a:xfrm>
            <a:custGeom>
              <a:avLst/>
              <a:gdLst>
                <a:gd name="T0" fmla="*/ 409575 w 618"/>
                <a:gd name="T1" fmla="*/ 0 h 618"/>
                <a:gd name="T2" fmla="*/ 276364 w 618"/>
                <a:gd name="T3" fmla="*/ 92476 h 618"/>
                <a:gd name="T4" fmla="*/ 169662 w 618"/>
                <a:gd name="T5" fmla="*/ 270954 h 618"/>
                <a:gd name="T6" fmla="*/ 82843 w 618"/>
                <a:gd name="T7" fmla="*/ 455905 h 618"/>
                <a:gd name="T8" fmla="*/ 0 w 618"/>
                <a:gd name="T9" fmla="*/ 571500 h 6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8"/>
                <a:gd name="T16" fmla="*/ 0 h 618"/>
                <a:gd name="T17" fmla="*/ 618 w 618"/>
                <a:gd name="T18" fmla="*/ 618 h 618"/>
                <a:gd name="connsiteX0" fmla="*/ 10000 w 10000"/>
                <a:gd name="connsiteY0" fmla="*/ 0 h 10000"/>
                <a:gd name="connsiteX1" fmla="*/ 6748 w 10000"/>
                <a:gd name="connsiteY1" fmla="*/ 1618 h 10000"/>
                <a:gd name="connsiteX2" fmla="*/ 2023 w 10000"/>
                <a:gd name="connsiteY2" fmla="*/ 7977 h 10000"/>
                <a:gd name="connsiteX3" fmla="*/ 0 w 10000"/>
                <a:gd name="connsiteY3" fmla="*/ 10000 h 10000"/>
                <a:gd name="connsiteX0" fmla="*/ 10000 w 10000"/>
                <a:gd name="connsiteY0" fmla="*/ 0 h 10000"/>
                <a:gd name="connsiteX1" fmla="*/ 6748 w 10000"/>
                <a:gd name="connsiteY1" fmla="*/ 1618 h 10000"/>
                <a:gd name="connsiteX2" fmla="*/ 0 w 10000"/>
                <a:gd name="connsiteY2" fmla="*/ 10000 h 10000"/>
                <a:gd name="connsiteX0" fmla="*/ 3252 w 8136"/>
                <a:gd name="connsiteY0" fmla="*/ 0 h 10667"/>
                <a:gd name="connsiteX1" fmla="*/ 0 w 8136"/>
                <a:gd name="connsiteY1" fmla="*/ 1618 h 10667"/>
                <a:gd name="connsiteX2" fmla="*/ 8136 w 8136"/>
                <a:gd name="connsiteY2" fmla="*/ 10667 h 10667"/>
                <a:gd name="connsiteX0" fmla="*/ 0 w 27441"/>
                <a:gd name="connsiteY0" fmla="*/ 8483 h 8483"/>
                <a:gd name="connsiteX1" fmla="*/ 17441 w 27441"/>
                <a:gd name="connsiteY1" fmla="*/ 0 h 8483"/>
                <a:gd name="connsiteX2" fmla="*/ 27441 w 27441"/>
                <a:gd name="connsiteY2" fmla="*/ 8483 h 8483"/>
                <a:gd name="connsiteX0" fmla="*/ 0 w 6719"/>
                <a:gd name="connsiteY0" fmla="*/ 1527 h 10000"/>
                <a:gd name="connsiteX1" fmla="*/ 3075 w 6719"/>
                <a:gd name="connsiteY1" fmla="*/ 0 h 10000"/>
                <a:gd name="connsiteX2" fmla="*/ 6719 w 6719"/>
                <a:gd name="connsiteY2" fmla="*/ 10000 h 10000"/>
                <a:gd name="connsiteX0" fmla="*/ 0 w 10000"/>
                <a:gd name="connsiteY0" fmla="*/ 0 h 8473"/>
                <a:gd name="connsiteX1" fmla="*/ 1476 w 10000"/>
                <a:gd name="connsiteY1" fmla="*/ 2341 h 8473"/>
                <a:gd name="connsiteX2" fmla="*/ 10000 w 10000"/>
                <a:gd name="connsiteY2" fmla="*/ 8473 h 8473"/>
                <a:gd name="connsiteX0" fmla="*/ 0 w 1476"/>
                <a:gd name="connsiteY0" fmla="*/ 0 h 7609"/>
                <a:gd name="connsiteX1" fmla="*/ 1476 w 1476"/>
                <a:gd name="connsiteY1" fmla="*/ 2763 h 7609"/>
                <a:gd name="connsiteX2" fmla="*/ 1396 w 1476"/>
                <a:gd name="connsiteY2" fmla="*/ 7609 h 7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6" h="7609">
                  <a:moveTo>
                    <a:pt x="0" y="0"/>
                  </a:moveTo>
                  <a:lnTo>
                    <a:pt x="1476" y="2763"/>
                  </a:lnTo>
                  <a:cubicBezTo>
                    <a:pt x="1449" y="4378"/>
                    <a:pt x="1423" y="5994"/>
                    <a:pt x="1396" y="7609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9" name="Freeform 28">
              <a:extLst>
                <a:ext uri="{FF2B5EF4-FFF2-40B4-BE49-F238E27FC236}">
                  <a16:creationId xmlns:a16="http://schemas.microsoft.com/office/drawing/2014/main" id="{028EC121-06CD-DA3A-51C2-9130FA22465F}"/>
                </a:ext>
              </a:extLst>
            </p:cNvPr>
            <p:cNvSpPr>
              <a:spLocks/>
            </p:cNvSpPr>
            <p:nvPr/>
          </p:nvSpPr>
          <p:spPr bwMode="auto">
            <a:xfrm rot="2097304" flipH="1">
              <a:off x="1738313" y="3367064"/>
              <a:ext cx="138090" cy="333406"/>
            </a:xfrm>
            <a:custGeom>
              <a:avLst/>
              <a:gdLst>
                <a:gd name="T0" fmla="*/ 409575 w 618"/>
                <a:gd name="T1" fmla="*/ 0 h 618"/>
                <a:gd name="T2" fmla="*/ 276364 w 618"/>
                <a:gd name="T3" fmla="*/ 92476 h 618"/>
                <a:gd name="T4" fmla="*/ 169662 w 618"/>
                <a:gd name="T5" fmla="*/ 270954 h 618"/>
                <a:gd name="T6" fmla="*/ 82843 w 618"/>
                <a:gd name="T7" fmla="*/ 455905 h 618"/>
                <a:gd name="T8" fmla="*/ 0 w 618"/>
                <a:gd name="T9" fmla="*/ 571500 h 6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8"/>
                <a:gd name="T16" fmla="*/ 0 h 618"/>
                <a:gd name="T17" fmla="*/ 618 w 618"/>
                <a:gd name="T18" fmla="*/ 618 h 618"/>
                <a:gd name="connsiteX0" fmla="*/ 10000 w 10000"/>
                <a:gd name="connsiteY0" fmla="*/ 0 h 10000"/>
                <a:gd name="connsiteX1" fmla="*/ 6748 w 10000"/>
                <a:gd name="connsiteY1" fmla="*/ 1618 h 10000"/>
                <a:gd name="connsiteX2" fmla="*/ 2023 w 10000"/>
                <a:gd name="connsiteY2" fmla="*/ 7977 h 10000"/>
                <a:gd name="connsiteX3" fmla="*/ 0 w 10000"/>
                <a:gd name="connsiteY3" fmla="*/ 10000 h 10000"/>
                <a:gd name="connsiteX0" fmla="*/ 10000 w 10000"/>
                <a:gd name="connsiteY0" fmla="*/ 0 h 10000"/>
                <a:gd name="connsiteX1" fmla="*/ 6748 w 10000"/>
                <a:gd name="connsiteY1" fmla="*/ 1618 h 10000"/>
                <a:gd name="connsiteX2" fmla="*/ 0 w 10000"/>
                <a:gd name="connsiteY2" fmla="*/ 10000 h 10000"/>
                <a:gd name="connsiteX0" fmla="*/ 3252 w 8136"/>
                <a:gd name="connsiteY0" fmla="*/ 0 h 10667"/>
                <a:gd name="connsiteX1" fmla="*/ 0 w 8136"/>
                <a:gd name="connsiteY1" fmla="*/ 1618 h 10667"/>
                <a:gd name="connsiteX2" fmla="*/ 8136 w 8136"/>
                <a:gd name="connsiteY2" fmla="*/ 10667 h 10667"/>
                <a:gd name="connsiteX0" fmla="*/ 0 w 27441"/>
                <a:gd name="connsiteY0" fmla="*/ 8483 h 8483"/>
                <a:gd name="connsiteX1" fmla="*/ 17441 w 27441"/>
                <a:gd name="connsiteY1" fmla="*/ 0 h 8483"/>
                <a:gd name="connsiteX2" fmla="*/ 27441 w 27441"/>
                <a:gd name="connsiteY2" fmla="*/ 8483 h 8483"/>
                <a:gd name="connsiteX0" fmla="*/ 0 w 6719"/>
                <a:gd name="connsiteY0" fmla="*/ 1527 h 10000"/>
                <a:gd name="connsiteX1" fmla="*/ 3075 w 6719"/>
                <a:gd name="connsiteY1" fmla="*/ 0 h 10000"/>
                <a:gd name="connsiteX2" fmla="*/ 6719 w 6719"/>
                <a:gd name="connsiteY2" fmla="*/ 10000 h 10000"/>
                <a:gd name="connsiteX0" fmla="*/ 0 w 10000"/>
                <a:gd name="connsiteY0" fmla="*/ 0 h 8473"/>
                <a:gd name="connsiteX1" fmla="*/ 1476 w 10000"/>
                <a:gd name="connsiteY1" fmla="*/ 2341 h 8473"/>
                <a:gd name="connsiteX2" fmla="*/ 10000 w 10000"/>
                <a:gd name="connsiteY2" fmla="*/ 8473 h 8473"/>
                <a:gd name="connsiteX0" fmla="*/ 0 w 1476"/>
                <a:gd name="connsiteY0" fmla="*/ 0 h 7609"/>
                <a:gd name="connsiteX1" fmla="*/ 1476 w 1476"/>
                <a:gd name="connsiteY1" fmla="*/ 2763 h 7609"/>
                <a:gd name="connsiteX2" fmla="*/ 1396 w 1476"/>
                <a:gd name="connsiteY2" fmla="*/ 7609 h 7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6" h="7609">
                  <a:moveTo>
                    <a:pt x="0" y="0"/>
                  </a:moveTo>
                  <a:lnTo>
                    <a:pt x="1476" y="2763"/>
                  </a:lnTo>
                  <a:cubicBezTo>
                    <a:pt x="1449" y="4378"/>
                    <a:pt x="1423" y="5994"/>
                    <a:pt x="1396" y="7609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40" name="Freeform 28">
              <a:extLst>
                <a:ext uri="{FF2B5EF4-FFF2-40B4-BE49-F238E27FC236}">
                  <a16:creationId xmlns:a16="http://schemas.microsoft.com/office/drawing/2014/main" id="{126D371C-EEE5-8748-8511-47B3618DE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0789" y="3202781"/>
              <a:ext cx="135185" cy="239975"/>
            </a:xfrm>
            <a:custGeom>
              <a:avLst/>
              <a:gdLst>
                <a:gd name="T0" fmla="*/ 409575 w 618"/>
                <a:gd name="T1" fmla="*/ 0 h 618"/>
                <a:gd name="T2" fmla="*/ 276364 w 618"/>
                <a:gd name="T3" fmla="*/ 92476 h 618"/>
                <a:gd name="T4" fmla="*/ 169662 w 618"/>
                <a:gd name="T5" fmla="*/ 270954 h 618"/>
                <a:gd name="T6" fmla="*/ 82843 w 618"/>
                <a:gd name="T7" fmla="*/ 455905 h 618"/>
                <a:gd name="T8" fmla="*/ 0 w 618"/>
                <a:gd name="T9" fmla="*/ 571500 h 6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8"/>
                <a:gd name="T16" fmla="*/ 0 h 618"/>
                <a:gd name="T17" fmla="*/ 618 w 618"/>
                <a:gd name="T18" fmla="*/ 618 h 618"/>
                <a:gd name="connsiteX0" fmla="*/ 6748 w 6748"/>
                <a:gd name="connsiteY0" fmla="*/ 0 h 8382"/>
                <a:gd name="connsiteX1" fmla="*/ 4142 w 6748"/>
                <a:gd name="connsiteY1" fmla="*/ 3123 h 8382"/>
                <a:gd name="connsiteX2" fmla="*/ 2023 w 6748"/>
                <a:gd name="connsiteY2" fmla="*/ 6359 h 8382"/>
                <a:gd name="connsiteX3" fmla="*/ 0 w 6748"/>
                <a:gd name="connsiteY3" fmla="*/ 8382 h 8382"/>
                <a:gd name="connsiteX0" fmla="*/ 10000 w 10000"/>
                <a:gd name="connsiteY0" fmla="*/ 0 h 10000"/>
                <a:gd name="connsiteX1" fmla="*/ 7927 w 10000"/>
                <a:gd name="connsiteY1" fmla="*/ 1947 h 10000"/>
                <a:gd name="connsiteX2" fmla="*/ 6138 w 10000"/>
                <a:gd name="connsiteY2" fmla="*/ 3726 h 10000"/>
                <a:gd name="connsiteX3" fmla="*/ 2998 w 10000"/>
                <a:gd name="connsiteY3" fmla="*/ 7586 h 10000"/>
                <a:gd name="connsiteX4" fmla="*/ 0 w 10000"/>
                <a:gd name="connsiteY4" fmla="*/ 10000 h 10000"/>
                <a:gd name="connsiteX0" fmla="*/ 10000 w 10000"/>
                <a:gd name="connsiteY0" fmla="*/ 0 h 10000"/>
                <a:gd name="connsiteX1" fmla="*/ 7927 w 10000"/>
                <a:gd name="connsiteY1" fmla="*/ 1947 h 10000"/>
                <a:gd name="connsiteX2" fmla="*/ 5793 w 10000"/>
                <a:gd name="connsiteY2" fmla="*/ 4621 h 10000"/>
                <a:gd name="connsiteX3" fmla="*/ 2998 w 10000"/>
                <a:gd name="connsiteY3" fmla="*/ 7586 h 10000"/>
                <a:gd name="connsiteX4" fmla="*/ 0 w 10000"/>
                <a:gd name="connsiteY4" fmla="*/ 10000 h 10000"/>
                <a:gd name="connsiteX0" fmla="*/ 10000 w 10000"/>
                <a:gd name="connsiteY0" fmla="*/ 0 h 10000"/>
                <a:gd name="connsiteX1" fmla="*/ 7927 w 10000"/>
                <a:gd name="connsiteY1" fmla="*/ 1947 h 10000"/>
                <a:gd name="connsiteX2" fmla="*/ 5793 w 10000"/>
                <a:gd name="connsiteY2" fmla="*/ 4621 h 10000"/>
                <a:gd name="connsiteX3" fmla="*/ 0 w 10000"/>
                <a:gd name="connsiteY3" fmla="*/ 10000 h 10000"/>
                <a:gd name="connsiteX0" fmla="*/ 4207 w 4207"/>
                <a:gd name="connsiteY0" fmla="*/ 0 h 4621"/>
                <a:gd name="connsiteX1" fmla="*/ 2134 w 4207"/>
                <a:gd name="connsiteY1" fmla="*/ 1947 h 4621"/>
                <a:gd name="connsiteX2" fmla="*/ 0 w 4207"/>
                <a:gd name="connsiteY2" fmla="*/ 4621 h 4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7" h="4621">
                  <a:moveTo>
                    <a:pt x="4207" y="0"/>
                  </a:moveTo>
                  <a:cubicBezTo>
                    <a:pt x="4205" y="19"/>
                    <a:pt x="2136" y="1928"/>
                    <a:pt x="2134" y="1947"/>
                  </a:cubicBezTo>
                  <a:lnTo>
                    <a:pt x="0" y="4621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241" name="Picture 3">
            <a:extLst>
              <a:ext uri="{FF2B5EF4-FFF2-40B4-BE49-F238E27FC236}">
                <a16:creationId xmlns:a16="http://schemas.microsoft.com/office/drawing/2014/main" id="{9DCE9A3E-1A3F-A0F8-9A43-E89B9A497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9548" y="3129699"/>
            <a:ext cx="351783" cy="47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2" name="Group 241">
            <a:extLst>
              <a:ext uri="{FF2B5EF4-FFF2-40B4-BE49-F238E27FC236}">
                <a16:creationId xmlns:a16="http://schemas.microsoft.com/office/drawing/2014/main" id="{0A3C43DE-B5AD-EAE6-9C6F-E05154FFFB1F}"/>
              </a:ext>
            </a:extLst>
          </p:cNvPr>
          <p:cNvGrpSpPr/>
          <p:nvPr/>
        </p:nvGrpSpPr>
        <p:grpSpPr>
          <a:xfrm>
            <a:off x="6885521" y="4703197"/>
            <a:ext cx="260746" cy="430417"/>
            <a:chOff x="1738313" y="3202781"/>
            <a:chExt cx="347661" cy="573889"/>
          </a:xfrm>
        </p:grpSpPr>
        <p:sp>
          <p:nvSpPr>
            <p:cNvPr id="243" name="Freeform 28">
              <a:extLst>
                <a:ext uri="{FF2B5EF4-FFF2-40B4-BE49-F238E27FC236}">
                  <a16:creationId xmlns:a16="http://schemas.microsoft.com/office/drawing/2014/main" id="{AEAC7309-5BF4-A696-BE35-E7CA3B77E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4987" y="3211886"/>
              <a:ext cx="276381" cy="479031"/>
            </a:xfrm>
            <a:custGeom>
              <a:avLst/>
              <a:gdLst>
                <a:gd name="T0" fmla="*/ 409575 w 618"/>
                <a:gd name="T1" fmla="*/ 0 h 618"/>
                <a:gd name="T2" fmla="*/ 276364 w 618"/>
                <a:gd name="T3" fmla="*/ 92476 h 618"/>
                <a:gd name="T4" fmla="*/ 169662 w 618"/>
                <a:gd name="T5" fmla="*/ 270954 h 618"/>
                <a:gd name="T6" fmla="*/ 82843 w 618"/>
                <a:gd name="T7" fmla="*/ 455905 h 618"/>
                <a:gd name="T8" fmla="*/ 0 w 618"/>
                <a:gd name="T9" fmla="*/ 571500 h 6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8"/>
                <a:gd name="T16" fmla="*/ 0 h 618"/>
                <a:gd name="T17" fmla="*/ 618 w 618"/>
                <a:gd name="T18" fmla="*/ 618 h 618"/>
                <a:gd name="connsiteX0" fmla="*/ 6748 w 6748"/>
                <a:gd name="connsiteY0" fmla="*/ 0 h 8382"/>
                <a:gd name="connsiteX1" fmla="*/ 4142 w 6748"/>
                <a:gd name="connsiteY1" fmla="*/ 3123 h 8382"/>
                <a:gd name="connsiteX2" fmla="*/ 2023 w 6748"/>
                <a:gd name="connsiteY2" fmla="*/ 6359 h 8382"/>
                <a:gd name="connsiteX3" fmla="*/ 0 w 6748"/>
                <a:gd name="connsiteY3" fmla="*/ 8382 h 8382"/>
                <a:gd name="connsiteX0" fmla="*/ 10000 w 10000"/>
                <a:gd name="connsiteY0" fmla="*/ 0 h 10000"/>
                <a:gd name="connsiteX1" fmla="*/ 7927 w 10000"/>
                <a:gd name="connsiteY1" fmla="*/ 1947 h 10000"/>
                <a:gd name="connsiteX2" fmla="*/ 6138 w 10000"/>
                <a:gd name="connsiteY2" fmla="*/ 3726 h 10000"/>
                <a:gd name="connsiteX3" fmla="*/ 2998 w 10000"/>
                <a:gd name="connsiteY3" fmla="*/ 7586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10000" y="0"/>
                  </a:moveTo>
                  <a:cubicBezTo>
                    <a:pt x="9998" y="19"/>
                    <a:pt x="7929" y="1928"/>
                    <a:pt x="7927" y="1947"/>
                  </a:cubicBezTo>
                  <a:lnTo>
                    <a:pt x="6138" y="3726"/>
                  </a:lnTo>
                  <a:lnTo>
                    <a:pt x="2998" y="7586"/>
                  </a:lnTo>
                  <a:lnTo>
                    <a:pt x="0" y="10000"/>
                  </a:ln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44" name="Freeform 28">
              <a:extLst>
                <a:ext uri="{FF2B5EF4-FFF2-40B4-BE49-F238E27FC236}">
                  <a16:creationId xmlns:a16="http://schemas.microsoft.com/office/drawing/2014/main" id="{0926B29A-F870-B0ED-E9F1-590E42717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602" y="3443264"/>
              <a:ext cx="90685" cy="333406"/>
            </a:xfrm>
            <a:custGeom>
              <a:avLst/>
              <a:gdLst>
                <a:gd name="T0" fmla="*/ 409575 w 618"/>
                <a:gd name="T1" fmla="*/ 0 h 618"/>
                <a:gd name="T2" fmla="*/ 276364 w 618"/>
                <a:gd name="T3" fmla="*/ 92476 h 618"/>
                <a:gd name="T4" fmla="*/ 169662 w 618"/>
                <a:gd name="T5" fmla="*/ 270954 h 618"/>
                <a:gd name="T6" fmla="*/ 82843 w 618"/>
                <a:gd name="T7" fmla="*/ 455905 h 618"/>
                <a:gd name="T8" fmla="*/ 0 w 618"/>
                <a:gd name="T9" fmla="*/ 571500 h 6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8"/>
                <a:gd name="T16" fmla="*/ 0 h 618"/>
                <a:gd name="T17" fmla="*/ 618 w 618"/>
                <a:gd name="T18" fmla="*/ 618 h 618"/>
                <a:gd name="connsiteX0" fmla="*/ 10000 w 10000"/>
                <a:gd name="connsiteY0" fmla="*/ 0 h 10000"/>
                <a:gd name="connsiteX1" fmla="*/ 6748 w 10000"/>
                <a:gd name="connsiteY1" fmla="*/ 1618 h 10000"/>
                <a:gd name="connsiteX2" fmla="*/ 2023 w 10000"/>
                <a:gd name="connsiteY2" fmla="*/ 7977 h 10000"/>
                <a:gd name="connsiteX3" fmla="*/ 0 w 10000"/>
                <a:gd name="connsiteY3" fmla="*/ 10000 h 10000"/>
                <a:gd name="connsiteX0" fmla="*/ 10000 w 10000"/>
                <a:gd name="connsiteY0" fmla="*/ 0 h 10000"/>
                <a:gd name="connsiteX1" fmla="*/ 6748 w 10000"/>
                <a:gd name="connsiteY1" fmla="*/ 1618 h 10000"/>
                <a:gd name="connsiteX2" fmla="*/ 0 w 10000"/>
                <a:gd name="connsiteY2" fmla="*/ 10000 h 10000"/>
                <a:gd name="connsiteX0" fmla="*/ 3252 w 8136"/>
                <a:gd name="connsiteY0" fmla="*/ 0 h 10667"/>
                <a:gd name="connsiteX1" fmla="*/ 0 w 8136"/>
                <a:gd name="connsiteY1" fmla="*/ 1618 h 10667"/>
                <a:gd name="connsiteX2" fmla="*/ 8136 w 8136"/>
                <a:gd name="connsiteY2" fmla="*/ 10667 h 10667"/>
                <a:gd name="connsiteX0" fmla="*/ 0 w 27441"/>
                <a:gd name="connsiteY0" fmla="*/ 8483 h 8483"/>
                <a:gd name="connsiteX1" fmla="*/ 17441 w 27441"/>
                <a:gd name="connsiteY1" fmla="*/ 0 h 8483"/>
                <a:gd name="connsiteX2" fmla="*/ 27441 w 27441"/>
                <a:gd name="connsiteY2" fmla="*/ 8483 h 8483"/>
                <a:gd name="connsiteX0" fmla="*/ 0 w 6719"/>
                <a:gd name="connsiteY0" fmla="*/ 1527 h 10000"/>
                <a:gd name="connsiteX1" fmla="*/ 3075 w 6719"/>
                <a:gd name="connsiteY1" fmla="*/ 0 h 10000"/>
                <a:gd name="connsiteX2" fmla="*/ 6719 w 6719"/>
                <a:gd name="connsiteY2" fmla="*/ 10000 h 10000"/>
                <a:gd name="connsiteX0" fmla="*/ 0 w 10000"/>
                <a:gd name="connsiteY0" fmla="*/ 0 h 8473"/>
                <a:gd name="connsiteX1" fmla="*/ 1476 w 10000"/>
                <a:gd name="connsiteY1" fmla="*/ 2341 h 8473"/>
                <a:gd name="connsiteX2" fmla="*/ 10000 w 10000"/>
                <a:gd name="connsiteY2" fmla="*/ 8473 h 8473"/>
                <a:gd name="connsiteX0" fmla="*/ 0 w 1476"/>
                <a:gd name="connsiteY0" fmla="*/ 0 h 7609"/>
                <a:gd name="connsiteX1" fmla="*/ 1476 w 1476"/>
                <a:gd name="connsiteY1" fmla="*/ 2763 h 7609"/>
                <a:gd name="connsiteX2" fmla="*/ 1396 w 1476"/>
                <a:gd name="connsiteY2" fmla="*/ 7609 h 7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6" h="7609">
                  <a:moveTo>
                    <a:pt x="0" y="0"/>
                  </a:moveTo>
                  <a:lnTo>
                    <a:pt x="1476" y="2763"/>
                  </a:lnTo>
                  <a:cubicBezTo>
                    <a:pt x="1449" y="4378"/>
                    <a:pt x="1423" y="5994"/>
                    <a:pt x="1396" y="7609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45" name="Freeform 28">
              <a:extLst>
                <a:ext uri="{FF2B5EF4-FFF2-40B4-BE49-F238E27FC236}">
                  <a16:creationId xmlns:a16="http://schemas.microsoft.com/office/drawing/2014/main" id="{92134DBA-0D65-B4EF-F785-EF32AB25640F}"/>
                </a:ext>
              </a:extLst>
            </p:cNvPr>
            <p:cNvSpPr>
              <a:spLocks/>
            </p:cNvSpPr>
            <p:nvPr/>
          </p:nvSpPr>
          <p:spPr bwMode="auto">
            <a:xfrm rot="2097304" flipH="1">
              <a:off x="1738313" y="3367064"/>
              <a:ext cx="138090" cy="333406"/>
            </a:xfrm>
            <a:custGeom>
              <a:avLst/>
              <a:gdLst>
                <a:gd name="T0" fmla="*/ 409575 w 618"/>
                <a:gd name="T1" fmla="*/ 0 h 618"/>
                <a:gd name="T2" fmla="*/ 276364 w 618"/>
                <a:gd name="T3" fmla="*/ 92476 h 618"/>
                <a:gd name="T4" fmla="*/ 169662 w 618"/>
                <a:gd name="T5" fmla="*/ 270954 h 618"/>
                <a:gd name="T6" fmla="*/ 82843 w 618"/>
                <a:gd name="T7" fmla="*/ 455905 h 618"/>
                <a:gd name="T8" fmla="*/ 0 w 618"/>
                <a:gd name="T9" fmla="*/ 571500 h 6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8"/>
                <a:gd name="T16" fmla="*/ 0 h 618"/>
                <a:gd name="T17" fmla="*/ 618 w 618"/>
                <a:gd name="T18" fmla="*/ 618 h 618"/>
                <a:gd name="connsiteX0" fmla="*/ 10000 w 10000"/>
                <a:gd name="connsiteY0" fmla="*/ 0 h 10000"/>
                <a:gd name="connsiteX1" fmla="*/ 6748 w 10000"/>
                <a:gd name="connsiteY1" fmla="*/ 1618 h 10000"/>
                <a:gd name="connsiteX2" fmla="*/ 2023 w 10000"/>
                <a:gd name="connsiteY2" fmla="*/ 7977 h 10000"/>
                <a:gd name="connsiteX3" fmla="*/ 0 w 10000"/>
                <a:gd name="connsiteY3" fmla="*/ 10000 h 10000"/>
                <a:gd name="connsiteX0" fmla="*/ 10000 w 10000"/>
                <a:gd name="connsiteY0" fmla="*/ 0 h 10000"/>
                <a:gd name="connsiteX1" fmla="*/ 6748 w 10000"/>
                <a:gd name="connsiteY1" fmla="*/ 1618 h 10000"/>
                <a:gd name="connsiteX2" fmla="*/ 0 w 10000"/>
                <a:gd name="connsiteY2" fmla="*/ 10000 h 10000"/>
                <a:gd name="connsiteX0" fmla="*/ 3252 w 8136"/>
                <a:gd name="connsiteY0" fmla="*/ 0 h 10667"/>
                <a:gd name="connsiteX1" fmla="*/ 0 w 8136"/>
                <a:gd name="connsiteY1" fmla="*/ 1618 h 10667"/>
                <a:gd name="connsiteX2" fmla="*/ 8136 w 8136"/>
                <a:gd name="connsiteY2" fmla="*/ 10667 h 10667"/>
                <a:gd name="connsiteX0" fmla="*/ 0 w 27441"/>
                <a:gd name="connsiteY0" fmla="*/ 8483 h 8483"/>
                <a:gd name="connsiteX1" fmla="*/ 17441 w 27441"/>
                <a:gd name="connsiteY1" fmla="*/ 0 h 8483"/>
                <a:gd name="connsiteX2" fmla="*/ 27441 w 27441"/>
                <a:gd name="connsiteY2" fmla="*/ 8483 h 8483"/>
                <a:gd name="connsiteX0" fmla="*/ 0 w 6719"/>
                <a:gd name="connsiteY0" fmla="*/ 1527 h 10000"/>
                <a:gd name="connsiteX1" fmla="*/ 3075 w 6719"/>
                <a:gd name="connsiteY1" fmla="*/ 0 h 10000"/>
                <a:gd name="connsiteX2" fmla="*/ 6719 w 6719"/>
                <a:gd name="connsiteY2" fmla="*/ 10000 h 10000"/>
                <a:gd name="connsiteX0" fmla="*/ 0 w 10000"/>
                <a:gd name="connsiteY0" fmla="*/ 0 h 8473"/>
                <a:gd name="connsiteX1" fmla="*/ 1476 w 10000"/>
                <a:gd name="connsiteY1" fmla="*/ 2341 h 8473"/>
                <a:gd name="connsiteX2" fmla="*/ 10000 w 10000"/>
                <a:gd name="connsiteY2" fmla="*/ 8473 h 8473"/>
                <a:gd name="connsiteX0" fmla="*/ 0 w 1476"/>
                <a:gd name="connsiteY0" fmla="*/ 0 h 7609"/>
                <a:gd name="connsiteX1" fmla="*/ 1476 w 1476"/>
                <a:gd name="connsiteY1" fmla="*/ 2763 h 7609"/>
                <a:gd name="connsiteX2" fmla="*/ 1396 w 1476"/>
                <a:gd name="connsiteY2" fmla="*/ 7609 h 7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6" h="7609">
                  <a:moveTo>
                    <a:pt x="0" y="0"/>
                  </a:moveTo>
                  <a:lnTo>
                    <a:pt x="1476" y="2763"/>
                  </a:lnTo>
                  <a:cubicBezTo>
                    <a:pt x="1449" y="4378"/>
                    <a:pt x="1423" y="5994"/>
                    <a:pt x="1396" y="7609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46" name="Freeform 28">
              <a:extLst>
                <a:ext uri="{FF2B5EF4-FFF2-40B4-BE49-F238E27FC236}">
                  <a16:creationId xmlns:a16="http://schemas.microsoft.com/office/drawing/2014/main" id="{2E59F395-44EE-591B-FDDD-1812E297F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0789" y="3202781"/>
              <a:ext cx="135185" cy="239975"/>
            </a:xfrm>
            <a:custGeom>
              <a:avLst/>
              <a:gdLst>
                <a:gd name="T0" fmla="*/ 409575 w 618"/>
                <a:gd name="T1" fmla="*/ 0 h 618"/>
                <a:gd name="T2" fmla="*/ 276364 w 618"/>
                <a:gd name="T3" fmla="*/ 92476 h 618"/>
                <a:gd name="T4" fmla="*/ 169662 w 618"/>
                <a:gd name="T5" fmla="*/ 270954 h 618"/>
                <a:gd name="T6" fmla="*/ 82843 w 618"/>
                <a:gd name="T7" fmla="*/ 455905 h 618"/>
                <a:gd name="T8" fmla="*/ 0 w 618"/>
                <a:gd name="T9" fmla="*/ 571500 h 6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8"/>
                <a:gd name="T16" fmla="*/ 0 h 618"/>
                <a:gd name="T17" fmla="*/ 618 w 618"/>
                <a:gd name="T18" fmla="*/ 618 h 618"/>
                <a:gd name="connsiteX0" fmla="*/ 6748 w 6748"/>
                <a:gd name="connsiteY0" fmla="*/ 0 h 8382"/>
                <a:gd name="connsiteX1" fmla="*/ 4142 w 6748"/>
                <a:gd name="connsiteY1" fmla="*/ 3123 h 8382"/>
                <a:gd name="connsiteX2" fmla="*/ 2023 w 6748"/>
                <a:gd name="connsiteY2" fmla="*/ 6359 h 8382"/>
                <a:gd name="connsiteX3" fmla="*/ 0 w 6748"/>
                <a:gd name="connsiteY3" fmla="*/ 8382 h 8382"/>
                <a:gd name="connsiteX0" fmla="*/ 10000 w 10000"/>
                <a:gd name="connsiteY0" fmla="*/ 0 h 10000"/>
                <a:gd name="connsiteX1" fmla="*/ 7927 w 10000"/>
                <a:gd name="connsiteY1" fmla="*/ 1947 h 10000"/>
                <a:gd name="connsiteX2" fmla="*/ 6138 w 10000"/>
                <a:gd name="connsiteY2" fmla="*/ 3726 h 10000"/>
                <a:gd name="connsiteX3" fmla="*/ 2998 w 10000"/>
                <a:gd name="connsiteY3" fmla="*/ 7586 h 10000"/>
                <a:gd name="connsiteX4" fmla="*/ 0 w 10000"/>
                <a:gd name="connsiteY4" fmla="*/ 10000 h 10000"/>
                <a:gd name="connsiteX0" fmla="*/ 10000 w 10000"/>
                <a:gd name="connsiteY0" fmla="*/ 0 h 10000"/>
                <a:gd name="connsiteX1" fmla="*/ 7927 w 10000"/>
                <a:gd name="connsiteY1" fmla="*/ 1947 h 10000"/>
                <a:gd name="connsiteX2" fmla="*/ 5793 w 10000"/>
                <a:gd name="connsiteY2" fmla="*/ 4621 h 10000"/>
                <a:gd name="connsiteX3" fmla="*/ 2998 w 10000"/>
                <a:gd name="connsiteY3" fmla="*/ 7586 h 10000"/>
                <a:gd name="connsiteX4" fmla="*/ 0 w 10000"/>
                <a:gd name="connsiteY4" fmla="*/ 10000 h 10000"/>
                <a:gd name="connsiteX0" fmla="*/ 10000 w 10000"/>
                <a:gd name="connsiteY0" fmla="*/ 0 h 10000"/>
                <a:gd name="connsiteX1" fmla="*/ 7927 w 10000"/>
                <a:gd name="connsiteY1" fmla="*/ 1947 h 10000"/>
                <a:gd name="connsiteX2" fmla="*/ 5793 w 10000"/>
                <a:gd name="connsiteY2" fmla="*/ 4621 h 10000"/>
                <a:gd name="connsiteX3" fmla="*/ 0 w 10000"/>
                <a:gd name="connsiteY3" fmla="*/ 10000 h 10000"/>
                <a:gd name="connsiteX0" fmla="*/ 4207 w 4207"/>
                <a:gd name="connsiteY0" fmla="*/ 0 h 4621"/>
                <a:gd name="connsiteX1" fmla="*/ 2134 w 4207"/>
                <a:gd name="connsiteY1" fmla="*/ 1947 h 4621"/>
                <a:gd name="connsiteX2" fmla="*/ 0 w 4207"/>
                <a:gd name="connsiteY2" fmla="*/ 4621 h 4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7" h="4621">
                  <a:moveTo>
                    <a:pt x="4207" y="0"/>
                  </a:moveTo>
                  <a:cubicBezTo>
                    <a:pt x="4205" y="19"/>
                    <a:pt x="2136" y="1928"/>
                    <a:pt x="2134" y="1947"/>
                  </a:cubicBezTo>
                  <a:lnTo>
                    <a:pt x="0" y="4621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247" name="Freeform 194">
            <a:extLst>
              <a:ext uri="{FF2B5EF4-FFF2-40B4-BE49-F238E27FC236}">
                <a16:creationId xmlns:a16="http://schemas.microsoft.com/office/drawing/2014/main" id="{512E3641-2640-A605-85FC-90324B4FCAF7}"/>
              </a:ext>
            </a:extLst>
          </p:cNvPr>
          <p:cNvSpPr/>
          <p:nvPr/>
        </p:nvSpPr>
        <p:spPr>
          <a:xfrm rot="20908942" flipH="1">
            <a:off x="7549890" y="5008593"/>
            <a:ext cx="193475" cy="303608"/>
          </a:xfrm>
          <a:custGeom>
            <a:avLst/>
            <a:gdLst>
              <a:gd name="connsiteX0" fmla="*/ 257175 w 280987"/>
              <a:gd name="connsiteY0" fmla="*/ 0 h 657225"/>
              <a:gd name="connsiteX1" fmla="*/ 238125 w 280987"/>
              <a:gd name="connsiteY1" fmla="*/ 419100 h 657225"/>
              <a:gd name="connsiteX2" fmla="*/ 0 w 280987"/>
              <a:gd name="connsiteY2" fmla="*/ 657225 h 657225"/>
              <a:gd name="connsiteX0" fmla="*/ 409575 w 458788"/>
              <a:gd name="connsiteY0" fmla="*/ 0 h 723900"/>
              <a:gd name="connsiteX1" fmla="*/ 390525 w 458788"/>
              <a:gd name="connsiteY1" fmla="*/ 419100 h 723900"/>
              <a:gd name="connsiteX2" fmla="*/ 0 w 458788"/>
              <a:gd name="connsiteY2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8788" h="723900">
                <a:moveTo>
                  <a:pt x="409575" y="0"/>
                </a:moveTo>
                <a:cubicBezTo>
                  <a:pt x="421481" y="154781"/>
                  <a:pt x="458788" y="298450"/>
                  <a:pt x="390525" y="419100"/>
                </a:cubicBezTo>
                <a:cubicBezTo>
                  <a:pt x="322263" y="539750"/>
                  <a:pt x="97631" y="659606"/>
                  <a:pt x="0" y="723900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48" name="Freeform 195">
            <a:extLst>
              <a:ext uri="{FF2B5EF4-FFF2-40B4-BE49-F238E27FC236}">
                <a16:creationId xmlns:a16="http://schemas.microsoft.com/office/drawing/2014/main" id="{750C4F56-78E3-335E-F6A8-33F9C701A272}"/>
              </a:ext>
            </a:extLst>
          </p:cNvPr>
          <p:cNvSpPr/>
          <p:nvPr/>
        </p:nvSpPr>
        <p:spPr>
          <a:xfrm rot="214759" flipH="1">
            <a:off x="7535602" y="5283032"/>
            <a:ext cx="193475" cy="303608"/>
          </a:xfrm>
          <a:custGeom>
            <a:avLst/>
            <a:gdLst>
              <a:gd name="connsiteX0" fmla="*/ 257175 w 280987"/>
              <a:gd name="connsiteY0" fmla="*/ 0 h 657225"/>
              <a:gd name="connsiteX1" fmla="*/ 238125 w 280987"/>
              <a:gd name="connsiteY1" fmla="*/ 419100 h 657225"/>
              <a:gd name="connsiteX2" fmla="*/ 0 w 280987"/>
              <a:gd name="connsiteY2" fmla="*/ 657225 h 657225"/>
              <a:gd name="connsiteX0" fmla="*/ 409575 w 458788"/>
              <a:gd name="connsiteY0" fmla="*/ 0 h 723900"/>
              <a:gd name="connsiteX1" fmla="*/ 390525 w 458788"/>
              <a:gd name="connsiteY1" fmla="*/ 419100 h 723900"/>
              <a:gd name="connsiteX2" fmla="*/ 0 w 458788"/>
              <a:gd name="connsiteY2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8788" h="723900">
                <a:moveTo>
                  <a:pt x="409575" y="0"/>
                </a:moveTo>
                <a:cubicBezTo>
                  <a:pt x="421481" y="154781"/>
                  <a:pt x="458788" y="298450"/>
                  <a:pt x="390525" y="419100"/>
                </a:cubicBezTo>
                <a:cubicBezTo>
                  <a:pt x="322263" y="539750"/>
                  <a:pt x="97631" y="659606"/>
                  <a:pt x="0" y="723900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cxnSp>
        <p:nvCxnSpPr>
          <p:cNvPr id="249" name="Straight Connector 232">
            <a:extLst>
              <a:ext uri="{FF2B5EF4-FFF2-40B4-BE49-F238E27FC236}">
                <a16:creationId xmlns:a16="http://schemas.microsoft.com/office/drawing/2014/main" id="{C4E2B56A-1EED-E16A-AB72-D4DE48D32092}"/>
              </a:ext>
            </a:extLst>
          </p:cNvPr>
          <p:cNvCxnSpPr>
            <a:cxnSpLocks noChangeShapeType="1"/>
            <a:stCxn id="213" idx="1"/>
          </p:cNvCxnSpPr>
          <p:nvPr/>
        </p:nvCxnSpPr>
        <p:spPr bwMode="auto">
          <a:xfrm flipH="1" flipV="1">
            <a:off x="7372487" y="5470555"/>
            <a:ext cx="161552" cy="151990"/>
          </a:xfrm>
          <a:prstGeom prst="line">
            <a:avLst/>
          </a:prstGeom>
          <a:noFill/>
          <a:ln w="1714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50" name="Oval 233">
            <a:extLst>
              <a:ext uri="{FF2B5EF4-FFF2-40B4-BE49-F238E27FC236}">
                <a16:creationId xmlns:a16="http://schemas.microsoft.com/office/drawing/2014/main" id="{D6BF4E80-68BA-075D-B512-F7BF3793D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7283" y="5563120"/>
            <a:ext cx="128588" cy="121444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51" name="Freeform 200">
            <a:extLst>
              <a:ext uri="{FF2B5EF4-FFF2-40B4-BE49-F238E27FC236}">
                <a16:creationId xmlns:a16="http://schemas.microsoft.com/office/drawing/2014/main" id="{C7576AE9-32CB-922F-F757-D35CB6909E63}"/>
              </a:ext>
            </a:extLst>
          </p:cNvPr>
          <p:cNvSpPr/>
          <p:nvPr/>
        </p:nvSpPr>
        <p:spPr>
          <a:xfrm rot="214759" flipH="1">
            <a:off x="7550725" y="5619352"/>
            <a:ext cx="172200" cy="83558"/>
          </a:xfrm>
          <a:custGeom>
            <a:avLst/>
            <a:gdLst>
              <a:gd name="connsiteX0" fmla="*/ 257175 w 280987"/>
              <a:gd name="connsiteY0" fmla="*/ 0 h 657225"/>
              <a:gd name="connsiteX1" fmla="*/ 238125 w 280987"/>
              <a:gd name="connsiteY1" fmla="*/ 419100 h 657225"/>
              <a:gd name="connsiteX2" fmla="*/ 0 w 280987"/>
              <a:gd name="connsiteY2" fmla="*/ 657225 h 657225"/>
              <a:gd name="connsiteX0" fmla="*/ 409575 w 458788"/>
              <a:gd name="connsiteY0" fmla="*/ 0 h 723900"/>
              <a:gd name="connsiteX1" fmla="*/ 390525 w 458788"/>
              <a:gd name="connsiteY1" fmla="*/ 419100 h 723900"/>
              <a:gd name="connsiteX2" fmla="*/ 0 w 458788"/>
              <a:gd name="connsiteY2" fmla="*/ 723900 h 723900"/>
              <a:gd name="connsiteX0" fmla="*/ 390525 w 390525"/>
              <a:gd name="connsiteY0" fmla="*/ 0 h 304800"/>
              <a:gd name="connsiteX1" fmla="*/ 0 w 390525"/>
              <a:gd name="connsiteY1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0525" h="304800">
                <a:moveTo>
                  <a:pt x="390525" y="0"/>
                </a:moveTo>
                <a:cubicBezTo>
                  <a:pt x="322263" y="120650"/>
                  <a:pt x="97631" y="240506"/>
                  <a:pt x="0" y="304800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52" name="Freeform 201">
            <a:extLst>
              <a:ext uri="{FF2B5EF4-FFF2-40B4-BE49-F238E27FC236}">
                <a16:creationId xmlns:a16="http://schemas.microsoft.com/office/drawing/2014/main" id="{00EB0F81-ADCE-8396-4EDE-19ABBC72B0FC}"/>
              </a:ext>
            </a:extLst>
          </p:cNvPr>
          <p:cNvSpPr/>
          <p:nvPr/>
        </p:nvSpPr>
        <p:spPr>
          <a:xfrm flipH="1">
            <a:off x="7345340" y="5246717"/>
            <a:ext cx="34289" cy="211931"/>
          </a:xfrm>
          <a:custGeom>
            <a:avLst/>
            <a:gdLst>
              <a:gd name="connsiteX0" fmla="*/ 257175 w 280987"/>
              <a:gd name="connsiteY0" fmla="*/ 0 h 657225"/>
              <a:gd name="connsiteX1" fmla="*/ 238125 w 280987"/>
              <a:gd name="connsiteY1" fmla="*/ 419100 h 657225"/>
              <a:gd name="connsiteX2" fmla="*/ 0 w 280987"/>
              <a:gd name="connsiteY2" fmla="*/ 657225 h 657225"/>
              <a:gd name="connsiteX0" fmla="*/ 409575 w 458788"/>
              <a:gd name="connsiteY0" fmla="*/ 0 h 723900"/>
              <a:gd name="connsiteX1" fmla="*/ 390525 w 458788"/>
              <a:gd name="connsiteY1" fmla="*/ 419100 h 723900"/>
              <a:gd name="connsiteX2" fmla="*/ 0 w 458788"/>
              <a:gd name="connsiteY2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8788" h="723900">
                <a:moveTo>
                  <a:pt x="409575" y="0"/>
                </a:moveTo>
                <a:cubicBezTo>
                  <a:pt x="421481" y="154781"/>
                  <a:pt x="458788" y="298450"/>
                  <a:pt x="390525" y="419100"/>
                </a:cubicBezTo>
                <a:cubicBezTo>
                  <a:pt x="322263" y="539750"/>
                  <a:pt x="97631" y="659606"/>
                  <a:pt x="0" y="723900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CEEE8F83-99C1-BCA6-D436-158EFC371DC0}"/>
              </a:ext>
            </a:extLst>
          </p:cNvPr>
          <p:cNvGrpSpPr/>
          <p:nvPr/>
        </p:nvGrpSpPr>
        <p:grpSpPr>
          <a:xfrm>
            <a:off x="6427853" y="2957911"/>
            <a:ext cx="1605431" cy="2532070"/>
            <a:chOff x="4651305" y="1775988"/>
            <a:chExt cx="1605431" cy="2532070"/>
          </a:xfrm>
        </p:grpSpPr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9958D31F-E8EF-10F3-3709-6CE6ECB493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80905" y="2091902"/>
              <a:ext cx="406694" cy="279390"/>
            </a:xfrm>
            <a:prstGeom prst="line">
              <a:avLst/>
            </a:prstGeom>
            <a:ln w="1778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572DB42C-57CA-0A82-B92D-EB65310E3C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63670" y="1775988"/>
              <a:ext cx="293066" cy="333783"/>
            </a:xfrm>
            <a:prstGeom prst="line">
              <a:avLst/>
            </a:prstGeom>
            <a:ln w="1778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69A6863D-2059-4A89-7754-97DF365015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02916" y="2339384"/>
              <a:ext cx="203717" cy="355035"/>
            </a:xfrm>
            <a:prstGeom prst="line">
              <a:avLst/>
            </a:prstGeom>
            <a:ln w="1778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70FFBA98-9E0D-B21D-165D-3EDF7D825D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94256" y="2665964"/>
              <a:ext cx="228171" cy="175947"/>
            </a:xfrm>
            <a:prstGeom prst="line">
              <a:avLst/>
            </a:prstGeom>
            <a:ln w="1778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C63FDAB0-A6EA-7176-24E4-4962021925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16795" y="2826330"/>
              <a:ext cx="203717" cy="355035"/>
            </a:xfrm>
            <a:prstGeom prst="line">
              <a:avLst/>
            </a:prstGeom>
            <a:ln w="1778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647C0E2C-93EF-43A0-1A40-EFDDB701A4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02627" y="3598021"/>
              <a:ext cx="55231" cy="503682"/>
            </a:xfrm>
            <a:prstGeom prst="line">
              <a:avLst/>
            </a:prstGeom>
            <a:ln w="1778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B8147853-9A4E-1FB0-2C7E-3078AD8E63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51305" y="4054455"/>
              <a:ext cx="171894" cy="253603"/>
            </a:xfrm>
            <a:prstGeom prst="line">
              <a:avLst/>
            </a:prstGeom>
            <a:ln w="1778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E0C63840-4812-DC59-F13E-D10B96022D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49486" y="3291052"/>
              <a:ext cx="118064" cy="333046"/>
            </a:xfrm>
            <a:prstGeom prst="line">
              <a:avLst/>
            </a:prstGeom>
            <a:ln w="1778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2" name="Freeform: Shape 261">
            <a:extLst>
              <a:ext uri="{FF2B5EF4-FFF2-40B4-BE49-F238E27FC236}">
                <a16:creationId xmlns:a16="http://schemas.microsoft.com/office/drawing/2014/main" id="{B60F1340-1C7D-53CE-35D3-4634DA5FE053}"/>
              </a:ext>
            </a:extLst>
          </p:cNvPr>
          <p:cNvSpPr/>
          <p:nvPr/>
        </p:nvSpPr>
        <p:spPr>
          <a:xfrm>
            <a:off x="4781408" y="2862690"/>
            <a:ext cx="850017" cy="761545"/>
          </a:xfrm>
          <a:custGeom>
            <a:avLst/>
            <a:gdLst>
              <a:gd name="connsiteX0" fmla="*/ 609600 w 679268"/>
              <a:gd name="connsiteY0" fmla="*/ 0 h 740229"/>
              <a:gd name="connsiteX1" fmla="*/ 60960 w 679268"/>
              <a:gd name="connsiteY1" fmla="*/ 165463 h 740229"/>
              <a:gd name="connsiteX2" fmla="*/ 0 w 679268"/>
              <a:gd name="connsiteY2" fmla="*/ 583474 h 740229"/>
              <a:gd name="connsiteX3" fmla="*/ 348342 w 679268"/>
              <a:gd name="connsiteY3" fmla="*/ 740229 h 740229"/>
              <a:gd name="connsiteX4" fmla="*/ 296091 w 679268"/>
              <a:gd name="connsiteY4" fmla="*/ 383177 h 740229"/>
              <a:gd name="connsiteX5" fmla="*/ 679268 w 679268"/>
              <a:gd name="connsiteY5" fmla="*/ 156754 h 740229"/>
              <a:gd name="connsiteX6" fmla="*/ 609600 w 679268"/>
              <a:gd name="connsiteY6" fmla="*/ 0 h 740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9268" h="740229">
                <a:moveTo>
                  <a:pt x="609600" y="0"/>
                </a:moveTo>
                <a:lnTo>
                  <a:pt x="60960" y="165463"/>
                </a:lnTo>
                <a:lnTo>
                  <a:pt x="0" y="583474"/>
                </a:lnTo>
                <a:lnTo>
                  <a:pt x="348342" y="740229"/>
                </a:lnTo>
                <a:lnTo>
                  <a:pt x="296091" y="383177"/>
                </a:lnTo>
                <a:lnTo>
                  <a:pt x="679268" y="156754"/>
                </a:lnTo>
                <a:lnTo>
                  <a:pt x="609600" y="0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63" name="Freeform 132">
            <a:extLst>
              <a:ext uri="{FF2B5EF4-FFF2-40B4-BE49-F238E27FC236}">
                <a16:creationId xmlns:a16="http://schemas.microsoft.com/office/drawing/2014/main" id="{32BA2EC7-6654-93F8-75E8-320B7F6C3558}"/>
              </a:ext>
            </a:extLst>
          </p:cNvPr>
          <p:cNvSpPr/>
          <p:nvPr/>
        </p:nvSpPr>
        <p:spPr>
          <a:xfrm flipH="1">
            <a:off x="4921493" y="2977248"/>
            <a:ext cx="550495" cy="772519"/>
          </a:xfrm>
          <a:custGeom>
            <a:avLst/>
            <a:gdLst>
              <a:gd name="connsiteX0" fmla="*/ 147782 w 569576"/>
              <a:gd name="connsiteY0" fmla="*/ 0 h 1588654"/>
              <a:gd name="connsiteX1" fmla="*/ 480291 w 569576"/>
              <a:gd name="connsiteY1" fmla="*/ 480290 h 1588654"/>
              <a:gd name="connsiteX2" fmla="*/ 489528 w 569576"/>
              <a:gd name="connsiteY2" fmla="*/ 1173018 h 1588654"/>
              <a:gd name="connsiteX3" fmla="*/ 0 w 569576"/>
              <a:gd name="connsiteY3" fmla="*/ 1588654 h 1588654"/>
              <a:gd name="connsiteX0" fmla="*/ 240140 w 661934"/>
              <a:gd name="connsiteY0" fmla="*/ 126230 h 1714884"/>
              <a:gd name="connsiteX1" fmla="*/ 55418 w 661934"/>
              <a:gd name="connsiteY1" fmla="*/ 80048 h 1714884"/>
              <a:gd name="connsiteX2" fmla="*/ 572649 w 661934"/>
              <a:gd name="connsiteY2" fmla="*/ 606520 h 1714884"/>
              <a:gd name="connsiteX3" fmla="*/ 581886 w 661934"/>
              <a:gd name="connsiteY3" fmla="*/ 1299248 h 1714884"/>
              <a:gd name="connsiteX4" fmla="*/ 92358 w 661934"/>
              <a:gd name="connsiteY4" fmla="*/ 1714884 h 1714884"/>
              <a:gd name="connsiteX0" fmla="*/ 1538 w 1032932"/>
              <a:gd name="connsiteY0" fmla="*/ 41564 h 1731818"/>
              <a:gd name="connsiteX1" fmla="*/ 426416 w 1032932"/>
              <a:gd name="connsiteY1" fmla="*/ 96982 h 1731818"/>
              <a:gd name="connsiteX2" fmla="*/ 943647 w 1032932"/>
              <a:gd name="connsiteY2" fmla="*/ 623454 h 1731818"/>
              <a:gd name="connsiteX3" fmla="*/ 952884 w 1032932"/>
              <a:gd name="connsiteY3" fmla="*/ 1316182 h 1731818"/>
              <a:gd name="connsiteX4" fmla="*/ 463356 w 1032932"/>
              <a:gd name="connsiteY4" fmla="*/ 1731818 h 1731818"/>
              <a:gd name="connsiteX0" fmla="*/ 1538 w 1032932"/>
              <a:gd name="connsiteY0" fmla="*/ 0 h 1690254"/>
              <a:gd name="connsiteX1" fmla="*/ 805107 w 1032932"/>
              <a:gd name="connsiteY1" fmla="*/ 249382 h 1690254"/>
              <a:gd name="connsiteX2" fmla="*/ 943647 w 1032932"/>
              <a:gd name="connsiteY2" fmla="*/ 581890 h 1690254"/>
              <a:gd name="connsiteX3" fmla="*/ 952884 w 1032932"/>
              <a:gd name="connsiteY3" fmla="*/ 1274618 h 1690254"/>
              <a:gd name="connsiteX4" fmla="*/ 463356 w 1032932"/>
              <a:gd name="connsiteY4" fmla="*/ 1690254 h 1690254"/>
              <a:gd name="connsiteX0" fmla="*/ 0 w 1031394"/>
              <a:gd name="connsiteY0" fmla="*/ 161637 h 1851891"/>
              <a:gd name="connsiteX1" fmla="*/ 184733 w 1031394"/>
              <a:gd name="connsiteY1" fmla="*/ 41564 h 1851891"/>
              <a:gd name="connsiteX2" fmla="*/ 803569 w 1031394"/>
              <a:gd name="connsiteY2" fmla="*/ 411019 h 1851891"/>
              <a:gd name="connsiteX3" fmla="*/ 942109 w 1031394"/>
              <a:gd name="connsiteY3" fmla="*/ 743527 h 1851891"/>
              <a:gd name="connsiteX4" fmla="*/ 951346 w 1031394"/>
              <a:gd name="connsiteY4" fmla="*/ 1436255 h 1851891"/>
              <a:gd name="connsiteX5" fmla="*/ 461818 w 1031394"/>
              <a:gd name="connsiteY5" fmla="*/ 1851891 h 1851891"/>
              <a:gd name="connsiteX0" fmla="*/ 0 w 1031394"/>
              <a:gd name="connsiteY0" fmla="*/ 0 h 1690254"/>
              <a:gd name="connsiteX1" fmla="*/ 803569 w 1031394"/>
              <a:gd name="connsiteY1" fmla="*/ 249382 h 1690254"/>
              <a:gd name="connsiteX2" fmla="*/ 942109 w 1031394"/>
              <a:gd name="connsiteY2" fmla="*/ 581890 h 1690254"/>
              <a:gd name="connsiteX3" fmla="*/ 951346 w 1031394"/>
              <a:gd name="connsiteY3" fmla="*/ 1274618 h 1690254"/>
              <a:gd name="connsiteX4" fmla="*/ 461818 w 1031394"/>
              <a:gd name="connsiteY4" fmla="*/ 1690254 h 1690254"/>
              <a:gd name="connsiteX0" fmla="*/ 0 w 975976"/>
              <a:gd name="connsiteY0" fmla="*/ 0 h 1782618"/>
              <a:gd name="connsiteX1" fmla="*/ 748151 w 975976"/>
              <a:gd name="connsiteY1" fmla="*/ 341746 h 1782618"/>
              <a:gd name="connsiteX2" fmla="*/ 886691 w 975976"/>
              <a:gd name="connsiteY2" fmla="*/ 674254 h 1782618"/>
              <a:gd name="connsiteX3" fmla="*/ 895928 w 975976"/>
              <a:gd name="connsiteY3" fmla="*/ 1366982 h 1782618"/>
              <a:gd name="connsiteX4" fmla="*/ 406400 w 975976"/>
              <a:gd name="connsiteY4" fmla="*/ 1782618 h 1782618"/>
              <a:gd name="connsiteX0" fmla="*/ 0 w 980739"/>
              <a:gd name="connsiteY0" fmla="*/ 0 h 1796906"/>
              <a:gd name="connsiteX1" fmla="*/ 752914 w 980739"/>
              <a:gd name="connsiteY1" fmla="*/ 356034 h 1796906"/>
              <a:gd name="connsiteX2" fmla="*/ 891454 w 980739"/>
              <a:gd name="connsiteY2" fmla="*/ 688542 h 1796906"/>
              <a:gd name="connsiteX3" fmla="*/ 900691 w 980739"/>
              <a:gd name="connsiteY3" fmla="*/ 1381270 h 1796906"/>
              <a:gd name="connsiteX4" fmla="*/ 411163 w 980739"/>
              <a:gd name="connsiteY4" fmla="*/ 1796906 h 1796906"/>
              <a:gd name="connsiteX0" fmla="*/ 0 w 975977"/>
              <a:gd name="connsiteY0" fmla="*/ 0 h 1820719"/>
              <a:gd name="connsiteX1" fmla="*/ 752914 w 975977"/>
              <a:gd name="connsiteY1" fmla="*/ 356034 h 1820719"/>
              <a:gd name="connsiteX2" fmla="*/ 891454 w 975977"/>
              <a:gd name="connsiteY2" fmla="*/ 688542 h 1820719"/>
              <a:gd name="connsiteX3" fmla="*/ 900691 w 975977"/>
              <a:gd name="connsiteY3" fmla="*/ 1381270 h 1820719"/>
              <a:gd name="connsiteX4" fmla="*/ 439738 w 975977"/>
              <a:gd name="connsiteY4" fmla="*/ 1820719 h 182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5977" h="1820719">
                <a:moveTo>
                  <a:pt x="0" y="0"/>
                </a:moveTo>
                <a:cubicBezTo>
                  <a:pt x="167410" y="51955"/>
                  <a:pt x="604338" y="241277"/>
                  <a:pt x="752914" y="356034"/>
                </a:cubicBezTo>
                <a:cubicBezTo>
                  <a:pt x="901490" y="470791"/>
                  <a:pt x="866825" y="517669"/>
                  <a:pt x="891454" y="688542"/>
                </a:cubicBezTo>
                <a:cubicBezTo>
                  <a:pt x="916084" y="859415"/>
                  <a:pt x="975977" y="1192574"/>
                  <a:pt x="900691" y="1381270"/>
                </a:cubicBezTo>
                <a:cubicBezTo>
                  <a:pt x="825405" y="1569966"/>
                  <a:pt x="644478" y="1705264"/>
                  <a:pt x="439738" y="1820719"/>
                </a:cubicBezTo>
              </a:path>
            </a:pathLst>
          </a:custGeom>
          <a:noFill/>
          <a:ln w="1270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64" name="Freeform 176">
            <a:extLst>
              <a:ext uri="{FF2B5EF4-FFF2-40B4-BE49-F238E27FC236}">
                <a16:creationId xmlns:a16="http://schemas.microsoft.com/office/drawing/2014/main" id="{53EE6FB1-B516-1CF6-BBF2-20AE9233F28D}"/>
              </a:ext>
            </a:extLst>
          </p:cNvPr>
          <p:cNvSpPr/>
          <p:nvPr/>
        </p:nvSpPr>
        <p:spPr>
          <a:xfrm rot="3821160" flipH="1">
            <a:off x="4844190" y="2950351"/>
            <a:ext cx="358627" cy="563447"/>
          </a:xfrm>
          <a:custGeom>
            <a:avLst/>
            <a:gdLst>
              <a:gd name="connsiteX0" fmla="*/ 257175 w 280987"/>
              <a:gd name="connsiteY0" fmla="*/ 0 h 657225"/>
              <a:gd name="connsiteX1" fmla="*/ 238125 w 280987"/>
              <a:gd name="connsiteY1" fmla="*/ 419100 h 657225"/>
              <a:gd name="connsiteX2" fmla="*/ 0 w 280987"/>
              <a:gd name="connsiteY2" fmla="*/ 657225 h 657225"/>
              <a:gd name="connsiteX0" fmla="*/ 161925 w 173831"/>
              <a:gd name="connsiteY0" fmla="*/ 0 h 742950"/>
              <a:gd name="connsiteX1" fmla="*/ 142875 w 173831"/>
              <a:gd name="connsiteY1" fmla="*/ 419100 h 742950"/>
              <a:gd name="connsiteX2" fmla="*/ 0 w 173831"/>
              <a:gd name="connsiteY2" fmla="*/ 74295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831" h="742950">
                <a:moveTo>
                  <a:pt x="161925" y="0"/>
                </a:moveTo>
                <a:cubicBezTo>
                  <a:pt x="173831" y="154781"/>
                  <a:pt x="169862" y="295275"/>
                  <a:pt x="142875" y="419100"/>
                </a:cubicBezTo>
                <a:cubicBezTo>
                  <a:pt x="115888" y="542925"/>
                  <a:pt x="97631" y="678656"/>
                  <a:pt x="0" y="742950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265" name="Freeform 176">
            <a:extLst>
              <a:ext uri="{FF2B5EF4-FFF2-40B4-BE49-F238E27FC236}">
                <a16:creationId xmlns:a16="http://schemas.microsoft.com/office/drawing/2014/main" id="{917134E5-1F90-B746-9EF8-7FC7D3413CCC}"/>
              </a:ext>
            </a:extLst>
          </p:cNvPr>
          <p:cNvSpPr/>
          <p:nvPr/>
        </p:nvSpPr>
        <p:spPr>
          <a:xfrm rot="1886339" flipH="1">
            <a:off x="5069225" y="3134035"/>
            <a:ext cx="232536" cy="502630"/>
          </a:xfrm>
          <a:custGeom>
            <a:avLst/>
            <a:gdLst>
              <a:gd name="connsiteX0" fmla="*/ 257175 w 280987"/>
              <a:gd name="connsiteY0" fmla="*/ 0 h 657225"/>
              <a:gd name="connsiteX1" fmla="*/ 238125 w 280987"/>
              <a:gd name="connsiteY1" fmla="*/ 419100 h 657225"/>
              <a:gd name="connsiteX2" fmla="*/ 0 w 280987"/>
              <a:gd name="connsiteY2" fmla="*/ 657225 h 657225"/>
              <a:gd name="connsiteX0" fmla="*/ 161925 w 173831"/>
              <a:gd name="connsiteY0" fmla="*/ 0 h 742950"/>
              <a:gd name="connsiteX1" fmla="*/ 142875 w 173831"/>
              <a:gd name="connsiteY1" fmla="*/ 419100 h 742950"/>
              <a:gd name="connsiteX2" fmla="*/ 0 w 173831"/>
              <a:gd name="connsiteY2" fmla="*/ 74295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831" h="742950">
                <a:moveTo>
                  <a:pt x="161925" y="0"/>
                </a:moveTo>
                <a:cubicBezTo>
                  <a:pt x="173831" y="154781"/>
                  <a:pt x="169862" y="295275"/>
                  <a:pt x="142875" y="419100"/>
                </a:cubicBezTo>
                <a:cubicBezTo>
                  <a:pt x="115888" y="542925"/>
                  <a:pt x="97631" y="678656"/>
                  <a:pt x="0" y="742950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  <p:pic>
        <p:nvPicPr>
          <p:cNvPr id="266" name="Graphic 265" descr="House">
            <a:extLst>
              <a:ext uri="{FF2B5EF4-FFF2-40B4-BE49-F238E27FC236}">
                <a16:creationId xmlns:a16="http://schemas.microsoft.com/office/drawing/2014/main" id="{4031EF63-9897-5C72-60FB-1FF7E6F8E14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367104" y="2228434"/>
            <a:ext cx="914400" cy="914400"/>
          </a:xfrm>
          <a:prstGeom prst="rect">
            <a:avLst/>
          </a:prstGeom>
        </p:spPr>
      </p:pic>
      <p:pic>
        <p:nvPicPr>
          <p:cNvPr id="267" name="Picture 3">
            <a:extLst>
              <a:ext uri="{FF2B5EF4-FFF2-40B4-BE49-F238E27FC236}">
                <a16:creationId xmlns:a16="http://schemas.microsoft.com/office/drawing/2014/main" id="{0EA7BC26-865F-EAC7-A900-D5CA0ED4C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7454" y="1763676"/>
            <a:ext cx="559008" cy="755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8" name="Freeform 33">
            <a:extLst>
              <a:ext uri="{FF2B5EF4-FFF2-40B4-BE49-F238E27FC236}">
                <a16:creationId xmlns:a16="http://schemas.microsoft.com/office/drawing/2014/main" id="{C2A16C8F-F4B4-2A0C-DF7A-C6280C7E2566}"/>
              </a:ext>
            </a:extLst>
          </p:cNvPr>
          <p:cNvSpPr>
            <a:spLocks/>
          </p:cNvSpPr>
          <p:nvPr/>
        </p:nvSpPr>
        <p:spPr bwMode="auto">
          <a:xfrm>
            <a:off x="5533683" y="4298669"/>
            <a:ext cx="763299" cy="1026210"/>
          </a:xfrm>
          <a:custGeom>
            <a:avLst/>
            <a:gdLst>
              <a:gd name="T0" fmla="*/ 26421589 w 10000"/>
              <a:gd name="T1" fmla="*/ 119901547 h 10804"/>
              <a:gd name="T2" fmla="*/ 34841472 w 10000"/>
              <a:gd name="T3" fmla="*/ 98563707 h 10804"/>
              <a:gd name="T4" fmla="*/ 62709550 w 10000"/>
              <a:gd name="T5" fmla="*/ 49788243 h 10804"/>
              <a:gd name="T6" fmla="*/ 76647836 w 10000"/>
              <a:gd name="T7" fmla="*/ 33537369 h 10804"/>
              <a:gd name="T8" fmla="*/ 83612726 w 10000"/>
              <a:gd name="T9" fmla="*/ 9149687 h 10804"/>
              <a:gd name="T10" fmla="*/ 72291544 w 10000"/>
              <a:gd name="T11" fmla="*/ 0 h 10804"/>
              <a:gd name="T12" fmla="*/ 41806363 w 10000"/>
              <a:gd name="T13" fmla="*/ 33537369 h 10804"/>
              <a:gd name="T14" fmla="*/ 20903182 w 10000"/>
              <a:gd name="T15" fmla="*/ 74175929 h 10804"/>
              <a:gd name="T16" fmla="*/ 0 w 10000"/>
              <a:gd name="T17" fmla="*/ 106689091 h 10804"/>
              <a:gd name="T18" fmla="*/ 13938199 w 10000"/>
              <a:gd name="T19" fmla="*/ 122951406 h 10804"/>
              <a:gd name="T20" fmla="*/ 26421589 w 10000"/>
              <a:gd name="T21" fmla="*/ 119901547 h 1080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000"/>
              <a:gd name="T34" fmla="*/ 0 h 10804"/>
              <a:gd name="T35" fmla="*/ 10000 w 10000"/>
              <a:gd name="T36" fmla="*/ 10804 h 1080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000" h="10804">
                <a:moveTo>
                  <a:pt x="3160" y="10536"/>
                </a:moveTo>
                <a:lnTo>
                  <a:pt x="4167" y="8661"/>
                </a:lnTo>
                <a:lnTo>
                  <a:pt x="7500" y="4375"/>
                </a:lnTo>
                <a:lnTo>
                  <a:pt x="9167" y="2947"/>
                </a:lnTo>
                <a:lnTo>
                  <a:pt x="10000" y="804"/>
                </a:lnTo>
                <a:lnTo>
                  <a:pt x="8646" y="0"/>
                </a:lnTo>
                <a:lnTo>
                  <a:pt x="5000" y="2947"/>
                </a:lnTo>
                <a:lnTo>
                  <a:pt x="2500" y="6518"/>
                </a:lnTo>
                <a:lnTo>
                  <a:pt x="0" y="9375"/>
                </a:lnTo>
                <a:lnTo>
                  <a:pt x="1667" y="10804"/>
                </a:lnTo>
                <a:lnTo>
                  <a:pt x="3160" y="10536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350"/>
          </a:p>
        </p:txBody>
      </p:sp>
      <p:sp>
        <p:nvSpPr>
          <p:cNvPr id="269" name="Freeform 34">
            <a:extLst>
              <a:ext uri="{FF2B5EF4-FFF2-40B4-BE49-F238E27FC236}">
                <a16:creationId xmlns:a16="http://schemas.microsoft.com/office/drawing/2014/main" id="{BBB82019-E8E8-83CA-EC7F-7E6686B003D5}"/>
              </a:ext>
            </a:extLst>
          </p:cNvPr>
          <p:cNvSpPr>
            <a:spLocks/>
          </p:cNvSpPr>
          <p:nvPr/>
        </p:nvSpPr>
        <p:spPr bwMode="auto">
          <a:xfrm>
            <a:off x="3523551" y="3604426"/>
            <a:ext cx="995363" cy="1115616"/>
          </a:xfrm>
          <a:custGeom>
            <a:avLst/>
            <a:gdLst>
              <a:gd name="T0" fmla="*/ 44630058 w 10296"/>
              <a:gd name="T1" fmla="*/ 188097329 h 10331"/>
              <a:gd name="T2" fmla="*/ 67410342 w 10296"/>
              <a:gd name="T3" fmla="*/ 175057229 h 10331"/>
              <a:gd name="T4" fmla="*/ 112987425 w 10296"/>
              <a:gd name="T5" fmla="*/ 96795571 h 10331"/>
              <a:gd name="T6" fmla="*/ 135767742 w 10296"/>
              <a:gd name="T7" fmla="*/ 70715352 h 10331"/>
              <a:gd name="T8" fmla="*/ 171076286 w 10296"/>
              <a:gd name="T9" fmla="*/ 0 h 10331"/>
              <a:gd name="T10" fmla="*/ 135086475 w 10296"/>
              <a:gd name="T11" fmla="*/ 6903551 h 10331"/>
              <a:gd name="T12" fmla="*/ 78808685 w 10296"/>
              <a:gd name="T13" fmla="*/ 70715352 h 10331"/>
              <a:gd name="T14" fmla="*/ 44630058 w 10296"/>
              <a:gd name="T15" fmla="*/ 135916015 h 10331"/>
              <a:gd name="T16" fmla="*/ 0 w 10296"/>
              <a:gd name="T17" fmla="*/ 199499768 h 10331"/>
              <a:gd name="T18" fmla="*/ 33231594 w 10296"/>
              <a:gd name="T19" fmla="*/ 214177673 h 10331"/>
              <a:gd name="T20" fmla="*/ 44630058 w 10296"/>
              <a:gd name="T21" fmla="*/ 188097329 h 103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296"/>
              <a:gd name="T34" fmla="*/ 0 h 10331"/>
              <a:gd name="T35" fmla="*/ 10296 w 10296"/>
              <a:gd name="T36" fmla="*/ 10331 h 1033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296" h="10331">
                <a:moveTo>
                  <a:pt x="2686" y="9073"/>
                </a:moveTo>
                <a:lnTo>
                  <a:pt x="4057" y="8444"/>
                </a:lnTo>
                <a:lnTo>
                  <a:pt x="6800" y="4669"/>
                </a:lnTo>
                <a:lnTo>
                  <a:pt x="8171" y="3411"/>
                </a:lnTo>
                <a:lnTo>
                  <a:pt x="10296" y="0"/>
                </a:lnTo>
                <a:lnTo>
                  <a:pt x="8130" y="333"/>
                </a:lnTo>
                <a:lnTo>
                  <a:pt x="4743" y="3411"/>
                </a:lnTo>
                <a:lnTo>
                  <a:pt x="2686" y="6556"/>
                </a:lnTo>
                <a:lnTo>
                  <a:pt x="0" y="9623"/>
                </a:lnTo>
                <a:lnTo>
                  <a:pt x="2000" y="10331"/>
                </a:lnTo>
                <a:lnTo>
                  <a:pt x="2686" y="9073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350"/>
          </a:p>
        </p:txBody>
      </p: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E765F5BA-F779-5AE2-A69C-8FF134427100}"/>
              </a:ext>
            </a:extLst>
          </p:cNvPr>
          <p:cNvGrpSpPr/>
          <p:nvPr/>
        </p:nvGrpSpPr>
        <p:grpSpPr>
          <a:xfrm>
            <a:off x="4223283" y="3584009"/>
            <a:ext cx="260746" cy="430417"/>
            <a:chOff x="1738313" y="3202781"/>
            <a:chExt cx="347661" cy="573889"/>
          </a:xfrm>
        </p:grpSpPr>
        <p:sp>
          <p:nvSpPr>
            <p:cNvPr id="271" name="Freeform 28">
              <a:extLst>
                <a:ext uri="{FF2B5EF4-FFF2-40B4-BE49-F238E27FC236}">
                  <a16:creationId xmlns:a16="http://schemas.microsoft.com/office/drawing/2014/main" id="{C2F459A9-A7AC-CE88-215E-798CD8174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4987" y="3211886"/>
              <a:ext cx="276381" cy="479031"/>
            </a:xfrm>
            <a:custGeom>
              <a:avLst/>
              <a:gdLst>
                <a:gd name="T0" fmla="*/ 409575 w 618"/>
                <a:gd name="T1" fmla="*/ 0 h 618"/>
                <a:gd name="T2" fmla="*/ 276364 w 618"/>
                <a:gd name="T3" fmla="*/ 92476 h 618"/>
                <a:gd name="T4" fmla="*/ 169662 w 618"/>
                <a:gd name="T5" fmla="*/ 270954 h 618"/>
                <a:gd name="T6" fmla="*/ 82843 w 618"/>
                <a:gd name="T7" fmla="*/ 455905 h 618"/>
                <a:gd name="T8" fmla="*/ 0 w 618"/>
                <a:gd name="T9" fmla="*/ 571500 h 6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8"/>
                <a:gd name="T16" fmla="*/ 0 h 618"/>
                <a:gd name="T17" fmla="*/ 618 w 618"/>
                <a:gd name="T18" fmla="*/ 618 h 618"/>
                <a:gd name="connsiteX0" fmla="*/ 6748 w 6748"/>
                <a:gd name="connsiteY0" fmla="*/ 0 h 8382"/>
                <a:gd name="connsiteX1" fmla="*/ 4142 w 6748"/>
                <a:gd name="connsiteY1" fmla="*/ 3123 h 8382"/>
                <a:gd name="connsiteX2" fmla="*/ 2023 w 6748"/>
                <a:gd name="connsiteY2" fmla="*/ 6359 h 8382"/>
                <a:gd name="connsiteX3" fmla="*/ 0 w 6748"/>
                <a:gd name="connsiteY3" fmla="*/ 8382 h 8382"/>
                <a:gd name="connsiteX0" fmla="*/ 10000 w 10000"/>
                <a:gd name="connsiteY0" fmla="*/ 0 h 10000"/>
                <a:gd name="connsiteX1" fmla="*/ 7927 w 10000"/>
                <a:gd name="connsiteY1" fmla="*/ 1947 h 10000"/>
                <a:gd name="connsiteX2" fmla="*/ 6138 w 10000"/>
                <a:gd name="connsiteY2" fmla="*/ 3726 h 10000"/>
                <a:gd name="connsiteX3" fmla="*/ 2998 w 10000"/>
                <a:gd name="connsiteY3" fmla="*/ 7586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10000" y="0"/>
                  </a:moveTo>
                  <a:cubicBezTo>
                    <a:pt x="9998" y="19"/>
                    <a:pt x="7929" y="1928"/>
                    <a:pt x="7927" y="1947"/>
                  </a:cubicBezTo>
                  <a:lnTo>
                    <a:pt x="6138" y="3726"/>
                  </a:lnTo>
                  <a:lnTo>
                    <a:pt x="2998" y="7586"/>
                  </a:lnTo>
                  <a:lnTo>
                    <a:pt x="0" y="10000"/>
                  </a:ln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72" name="Freeform 28">
              <a:extLst>
                <a:ext uri="{FF2B5EF4-FFF2-40B4-BE49-F238E27FC236}">
                  <a16:creationId xmlns:a16="http://schemas.microsoft.com/office/drawing/2014/main" id="{6C00A37B-0A4C-6F2C-3558-78E918555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602" y="3443264"/>
              <a:ext cx="90685" cy="333406"/>
            </a:xfrm>
            <a:custGeom>
              <a:avLst/>
              <a:gdLst>
                <a:gd name="T0" fmla="*/ 409575 w 618"/>
                <a:gd name="T1" fmla="*/ 0 h 618"/>
                <a:gd name="T2" fmla="*/ 276364 w 618"/>
                <a:gd name="T3" fmla="*/ 92476 h 618"/>
                <a:gd name="T4" fmla="*/ 169662 w 618"/>
                <a:gd name="T5" fmla="*/ 270954 h 618"/>
                <a:gd name="T6" fmla="*/ 82843 w 618"/>
                <a:gd name="T7" fmla="*/ 455905 h 618"/>
                <a:gd name="T8" fmla="*/ 0 w 618"/>
                <a:gd name="T9" fmla="*/ 571500 h 6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8"/>
                <a:gd name="T16" fmla="*/ 0 h 618"/>
                <a:gd name="T17" fmla="*/ 618 w 618"/>
                <a:gd name="T18" fmla="*/ 618 h 618"/>
                <a:gd name="connsiteX0" fmla="*/ 10000 w 10000"/>
                <a:gd name="connsiteY0" fmla="*/ 0 h 10000"/>
                <a:gd name="connsiteX1" fmla="*/ 6748 w 10000"/>
                <a:gd name="connsiteY1" fmla="*/ 1618 h 10000"/>
                <a:gd name="connsiteX2" fmla="*/ 2023 w 10000"/>
                <a:gd name="connsiteY2" fmla="*/ 7977 h 10000"/>
                <a:gd name="connsiteX3" fmla="*/ 0 w 10000"/>
                <a:gd name="connsiteY3" fmla="*/ 10000 h 10000"/>
                <a:gd name="connsiteX0" fmla="*/ 10000 w 10000"/>
                <a:gd name="connsiteY0" fmla="*/ 0 h 10000"/>
                <a:gd name="connsiteX1" fmla="*/ 6748 w 10000"/>
                <a:gd name="connsiteY1" fmla="*/ 1618 h 10000"/>
                <a:gd name="connsiteX2" fmla="*/ 0 w 10000"/>
                <a:gd name="connsiteY2" fmla="*/ 10000 h 10000"/>
                <a:gd name="connsiteX0" fmla="*/ 3252 w 8136"/>
                <a:gd name="connsiteY0" fmla="*/ 0 h 10667"/>
                <a:gd name="connsiteX1" fmla="*/ 0 w 8136"/>
                <a:gd name="connsiteY1" fmla="*/ 1618 h 10667"/>
                <a:gd name="connsiteX2" fmla="*/ 8136 w 8136"/>
                <a:gd name="connsiteY2" fmla="*/ 10667 h 10667"/>
                <a:gd name="connsiteX0" fmla="*/ 0 w 27441"/>
                <a:gd name="connsiteY0" fmla="*/ 8483 h 8483"/>
                <a:gd name="connsiteX1" fmla="*/ 17441 w 27441"/>
                <a:gd name="connsiteY1" fmla="*/ 0 h 8483"/>
                <a:gd name="connsiteX2" fmla="*/ 27441 w 27441"/>
                <a:gd name="connsiteY2" fmla="*/ 8483 h 8483"/>
                <a:gd name="connsiteX0" fmla="*/ 0 w 6719"/>
                <a:gd name="connsiteY0" fmla="*/ 1527 h 10000"/>
                <a:gd name="connsiteX1" fmla="*/ 3075 w 6719"/>
                <a:gd name="connsiteY1" fmla="*/ 0 h 10000"/>
                <a:gd name="connsiteX2" fmla="*/ 6719 w 6719"/>
                <a:gd name="connsiteY2" fmla="*/ 10000 h 10000"/>
                <a:gd name="connsiteX0" fmla="*/ 0 w 10000"/>
                <a:gd name="connsiteY0" fmla="*/ 0 h 8473"/>
                <a:gd name="connsiteX1" fmla="*/ 1476 w 10000"/>
                <a:gd name="connsiteY1" fmla="*/ 2341 h 8473"/>
                <a:gd name="connsiteX2" fmla="*/ 10000 w 10000"/>
                <a:gd name="connsiteY2" fmla="*/ 8473 h 8473"/>
                <a:gd name="connsiteX0" fmla="*/ 0 w 1476"/>
                <a:gd name="connsiteY0" fmla="*/ 0 h 7609"/>
                <a:gd name="connsiteX1" fmla="*/ 1476 w 1476"/>
                <a:gd name="connsiteY1" fmla="*/ 2763 h 7609"/>
                <a:gd name="connsiteX2" fmla="*/ 1396 w 1476"/>
                <a:gd name="connsiteY2" fmla="*/ 7609 h 7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6" h="7609">
                  <a:moveTo>
                    <a:pt x="0" y="0"/>
                  </a:moveTo>
                  <a:lnTo>
                    <a:pt x="1476" y="2763"/>
                  </a:lnTo>
                  <a:cubicBezTo>
                    <a:pt x="1449" y="4378"/>
                    <a:pt x="1423" y="5994"/>
                    <a:pt x="1396" y="7609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73" name="Freeform 28">
              <a:extLst>
                <a:ext uri="{FF2B5EF4-FFF2-40B4-BE49-F238E27FC236}">
                  <a16:creationId xmlns:a16="http://schemas.microsoft.com/office/drawing/2014/main" id="{CD89E783-AD9E-D5FF-1F7E-35AAA72121B3}"/>
                </a:ext>
              </a:extLst>
            </p:cNvPr>
            <p:cNvSpPr>
              <a:spLocks/>
            </p:cNvSpPr>
            <p:nvPr/>
          </p:nvSpPr>
          <p:spPr bwMode="auto">
            <a:xfrm rot="2097304" flipH="1">
              <a:off x="1738313" y="3367064"/>
              <a:ext cx="138090" cy="333406"/>
            </a:xfrm>
            <a:custGeom>
              <a:avLst/>
              <a:gdLst>
                <a:gd name="T0" fmla="*/ 409575 w 618"/>
                <a:gd name="T1" fmla="*/ 0 h 618"/>
                <a:gd name="T2" fmla="*/ 276364 w 618"/>
                <a:gd name="T3" fmla="*/ 92476 h 618"/>
                <a:gd name="T4" fmla="*/ 169662 w 618"/>
                <a:gd name="T5" fmla="*/ 270954 h 618"/>
                <a:gd name="T6" fmla="*/ 82843 w 618"/>
                <a:gd name="T7" fmla="*/ 455905 h 618"/>
                <a:gd name="T8" fmla="*/ 0 w 618"/>
                <a:gd name="T9" fmla="*/ 571500 h 6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8"/>
                <a:gd name="T16" fmla="*/ 0 h 618"/>
                <a:gd name="T17" fmla="*/ 618 w 618"/>
                <a:gd name="T18" fmla="*/ 618 h 618"/>
                <a:gd name="connsiteX0" fmla="*/ 10000 w 10000"/>
                <a:gd name="connsiteY0" fmla="*/ 0 h 10000"/>
                <a:gd name="connsiteX1" fmla="*/ 6748 w 10000"/>
                <a:gd name="connsiteY1" fmla="*/ 1618 h 10000"/>
                <a:gd name="connsiteX2" fmla="*/ 2023 w 10000"/>
                <a:gd name="connsiteY2" fmla="*/ 7977 h 10000"/>
                <a:gd name="connsiteX3" fmla="*/ 0 w 10000"/>
                <a:gd name="connsiteY3" fmla="*/ 10000 h 10000"/>
                <a:gd name="connsiteX0" fmla="*/ 10000 w 10000"/>
                <a:gd name="connsiteY0" fmla="*/ 0 h 10000"/>
                <a:gd name="connsiteX1" fmla="*/ 6748 w 10000"/>
                <a:gd name="connsiteY1" fmla="*/ 1618 h 10000"/>
                <a:gd name="connsiteX2" fmla="*/ 0 w 10000"/>
                <a:gd name="connsiteY2" fmla="*/ 10000 h 10000"/>
                <a:gd name="connsiteX0" fmla="*/ 3252 w 8136"/>
                <a:gd name="connsiteY0" fmla="*/ 0 h 10667"/>
                <a:gd name="connsiteX1" fmla="*/ 0 w 8136"/>
                <a:gd name="connsiteY1" fmla="*/ 1618 h 10667"/>
                <a:gd name="connsiteX2" fmla="*/ 8136 w 8136"/>
                <a:gd name="connsiteY2" fmla="*/ 10667 h 10667"/>
                <a:gd name="connsiteX0" fmla="*/ 0 w 27441"/>
                <a:gd name="connsiteY0" fmla="*/ 8483 h 8483"/>
                <a:gd name="connsiteX1" fmla="*/ 17441 w 27441"/>
                <a:gd name="connsiteY1" fmla="*/ 0 h 8483"/>
                <a:gd name="connsiteX2" fmla="*/ 27441 w 27441"/>
                <a:gd name="connsiteY2" fmla="*/ 8483 h 8483"/>
                <a:gd name="connsiteX0" fmla="*/ 0 w 6719"/>
                <a:gd name="connsiteY0" fmla="*/ 1527 h 10000"/>
                <a:gd name="connsiteX1" fmla="*/ 3075 w 6719"/>
                <a:gd name="connsiteY1" fmla="*/ 0 h 10000"/>
                <a:gd name="connsiteX2" fmla="*/ 6719 w 6719"/>
                <a:gd name="connsiteY2" fmla="*/ 10000 h 10000"/>
                <a:gd name="connsiteX0" fmla="*/ 0 w 10000"/>
                <a:gd name="connsiteY0" fmla="*/ 0 h 8473"/>
                <a:gd name="connsiteX1" fmla="*/ 1476 w 10000"/>
                <a:gd name="connsiteY1" fmla="*/ 2341 h 8473"/>
                <a:gd name="connsiteX2" fmla="*/ 10000 w 10000"/>
                <a:gd name="connsiteY2" fmla="*/ 8473 h 8473"/>
                <a:gd name="connsiteX0" fmla="*/ 0 w 1476"/>
                <a:gd name="connsiteY0" fmla="*/ 0 h 7609"/>
                <a:gd name="connsiteX1" fmla="*/ 1476 w 1476"/>
                <a:gd name="connsiteY1" fmla="*/ 2763 h 7609"/>
                <a:gd name="connsiteX2" fmla="*/ 1396 w 1476"/>
                <a:gd name="connsiteY2" fmla="*/ 7609 h 7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6" h="7609">
                  <a:moveTo>
                    <a:pt x="0" y="0"/>
                  </a:moveTo>
                  <a:lnTo>
                    <a:pt x="1476" y="2763"/>
                  </a:lnTo>
                  <a:cubicBezTo>
                    <a:pt x="1449" y="4378"/>
                    <a:pt x="1423" y="5994"/>
                    <a:pt x="1396" y="7609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74" name="Freeform 28">
              <a:extLst>
                <a:ext uri="{FF2B5EF4-FFF2-40B4-BE49-F238E27FC236}">
                  <a16:creationId xmlns:a16="http://schemas.microsoft.com/office/drawing/2014/main" id="{2CE69C83-2919-77FA-44A1-FDAE3D9DE5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0789" y="3202781"/>
              <a:ext cx="135185" cy="239975"/>
            </a:xfrm>
            <a:custGeom>
              <a:avLst/>
              <a:gdLst>
                <a:gd name="T0" fmla="*/ 409575 w 618"/>
                <a:gd name="T1" fmla="*/ 0 h 618"/>
                <a:gd name="T2" fmla="*/ 276364 w 618"/>
                <a:gd name="T3" fmla="*/ 92476 h 618"/>
                <a:gd name="T4" fmla="*/ 169662 w 618"/>
                <a:gd name="T5" fmla="*/ 270954 h 618"/>
                <a:gd name="T6" fmla="*/ 82843 w 618"/>
                <a:gd name="T7" fmla="*/ 455905 h 618"/>
                <a:gd name="T8" fmla="*/ 0 w 618"/>
                <a:gd name="T9" fmla="*/ 571500 h 6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8"/>
                <a:gd name="T16" fmla="*/ 0 h 618"/>
                <a:gd name="T17" fmla="*/ 618 w 618"/>
                <a:gd name="T18" fmla="*/ 618 h 618"/>
                <a:gd name="connsiteX0" fmla="*/ 6748 w 6748"/>
                <a:gd name="connsiteY0" fmla="*/ 0 h 8382"/>
                <a:gd name="connsiteX1" fmla="*/ 4142 w 6748"/>
                <a:gd name="connsiteY1" fmla="*/ 3123 h 8382"/>
                <a:gd name="connsiteX2" fmla="*/ 2023 w 6748"/>
                <a:gd name="connsiteY2" fmla="*/ 6359 h 8382"/>
                <a:gd name="connsiteX3" fmla="*/ 0 w 6748"/>
                <a:gd name="connsiteY3" fmla="*/ 8382 h 8382"/>
                <a:gd name="connsiteX0" fmla="*/ 10000 w 10000"/>
                <a:gd name="connsiteY0" fmla="*/ 0 h 10000"/>
                <a:gd name="connsiteX1" fmla="*/ 7927 w 10000"/>
                <a:gd name="connsiteY1" fmla="*/ 1947 h 10000"/>
                <a:gd name="connsiteX2" fmla="*/ 6138 w 10000"/>
                <a:gd name="connsiteY2" fmla="*/ 3726 h 10000"/>
                <a:gd name="connsiteX3" fmla="*/ 2998 w 10000"/>
                <a:gd name="connsiteY3" fmla="*/ 7586 h 10000"/>
                <a:gd name="connsiteX4" fmla="*/ 0 w 10000"/>
                <a:gd name="connsiteY4" fmla="*/ 10000 h 10000"/>
                <a:gd name="connsiteX0" fmla="*/ 10000 w 10000"/>
                <a:gd name="connsiteY0" fmla="*/ 0 h 10000"/>
                <a:gd name="connsiteX1" fmla="*/ 7927 w 10000"/>
                <a:gd name="connsiteY1" fmla="*/ 1947 h 10000"/>
                <a:gd name="connsiteX2" fmla="*/ 5793 w 10000"/>
                <a:gd name="connsiteY2" fmla="*/ 4621 h 10000"/>
                <a:gd name="connsiteX3" fmla="*/ 2998 w 10000"/>
                <a:gd name="connsiteY3" fmla="*/ 7586 h 10000"/>
                <a:gd name="connsiteX4" fmla="*/ 0 w 10000"/>
                <a:gd name="connsiteY4" fmla="*/ 10000 h 10000"/>
                <a:gd name="connsiteX0" fmla="*/ 10000 w 10000"/>
                <a:gd name="connsiteY0" fmla="*/ 0 h 10000"/>
                <a:gd name="connsiteX1" fmla="*/ 7927 w 10000"/>
                <a:gd name="connsiteY1" fmla="*/ 1947 h 10000"/>
                <a:gd name="connsiteX2" fmla="*/ 5793 w 10000"/>
                <a:gd name="connsiteY2" fmla="*/ 4621 h 10000"/>
                <a:gd name="connsiteX3" fmla="*/ 0 w 10000"/>
                <a:gd name="connsiteY3" fmla="*/ 10000 h 10000"/>
                <a:gd name="connsiteX0" fmla="*/ 4207 w 4207"/>
                <a:gd name="connsiteY0" fmla="*/ 0 h 4621"/>
                <a:gd name="connsiteX1" fmla="*/ 2134 w 4207"/>
                <a:gd name="connsiteY1" fmla="*/ 1947 h 4621"/>
                <a:gd name="connsiteX2" fmla="*/ 0 w 4207"/>
                <a:gd name="connsiteY2" fmla="*/ 4621 h 4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7" h="4621">
                  <a:moveTo>
                    <a:pt x="4207" y="0"/>
                  </a:moveTo>
                  <a:cubicBezTo>
                    <a:pt x="4205" y="19"/>
                    <a:pt x="2136" y="1928"/>
                    <a:pt x="2134" y="1947"/>
                  </a:cubicBezTo>
                  <a:lnTo>
                    <a:pt x="0" y="4621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275" name="Picture 7">
            <a:extLst>
              <a:ext uri="{FF2B5EF4-FFF2-40B4-BE49-F238E27FC236}">
                <a16:creationId xmlns:a16="http://schemas.microsoft.com/office/drawing/2014/main" id="{744D796E-EB86-762A-E6A6-6B679ABFC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1328" y="4745945"/>
            <a:ext cx="58578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" name="Oval 235">
            <a:extLst>
              <a:ext uri="{FF2B5EF4-FFF2-40B4-BE49-F238E27FC236}">
                <a16:creationId xmlns:a16="http://schemas.microsoft.com/office/drawing/2014/main" id="{96242D53-187B-6A52-1095-BDC0FFBEE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4116" y="4275276"/>
            <a:ext cx="128588" cy="121444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77" name="Freeform: Shape 276">
            <a:extLst>
              <a:ext uri="{FF2B5EF4-FFF2-40B4-BE49-F238E27FC236}">
                <a16:creationId xmlns:a16="http://schemas.microsoft.com/office/drawing/2014/main" id="{3C809C4F-79F6-3860-49CE-17DA7C2F5A38}"/>
              </a:ext>
            </a:extLst>
          </p:cNvPr>
          <p:cNvSpPr/>
          <p:nvPr/>
        </p:nvSpPr>
        <p:spPr>
          <a:xfrm>
            <a:off x="6306641" y="4463641"/>
            <a:ext cx="605860" cy="1082694"/>
          </a:xfrm>
          <a:custGeom>
            <a:avLst/>
            <a:gdLst>
              <a:gd name="connsiteX0" fmla="*/ 336589 w 605860"/>
              <a:gd name="connsiteY0" fmla="*/ 28049 h 1082694"/>
              <a:gd name="connsiteX1" fmla="*/ 246832 w 605860"/>
              <a:gd name="connsiteY1" fmla="*/ 0 h 1082694"/>
              <a:gd name="connsiteX2" fmla="*/ 112196 w 605860"/>
              <a:gd name="connsiteY2" fmla="*/ 201953 h 1082694"/>
              <a:gd name="connsiteX3" fmla="*/ 140246 w 605860"/>
              <a:gd name="connsiteY3" fmla="*/ 476834 h 1082694"/>
              <a:gd name="connsiteX4" fmla="*/ 123416 w 605860"/>
              <a:gd name="connsiteY4" fmla="*/ 751715 h 1082694"/>
              <a:gd name="connsiteX5" fmla="*/ 0 w 605860"/>
              <a:gd name="connsiteY5" fmla="*/ 992937 h 1082694"/>
              <a:gd name="connsiteX6" fmla="*/ 342199 w 605860"/>
              <a:gd name="connsiteY6" fmla="*/ 1082694 h 1082694"/>
              <a:gd name="connsiteX7" fmla="*/ 443176 w 605860"/>
              <a:gd name="connsiteY7" fmla="*/ 936839 h 1082694"/>
              <a:gd name="connsiteX8" fmla="*/ 504884 w 605860"/>
              <a:gd name="connsiteY8" fmla="*/ 852692 h 1082694"/>
              <a:gd name="connsiteX9" fmla="*/ 482444 w 605860"/>
              <a:gd name="connsiteY9" fmla="*/ 729276 h 1082694"/>
              <a:gd name="connsiteX10" fmla="*/ 488054 w 605860"/>
              <a:gd name="connsiteY10" fmla="*/ 488054 h 1082694"/>
              <a:gd name="connsiteX11" fmla="*/ 605860 w 605860"/>
              <a:gd name="connsiteY11" fmla="*/ 263661 h 1082694"/>
              <a:gd name="connsiteX12" fmla="*/ 566592 w 605860"/>
              <a:gd name="connsiteY12" fmla="*/ 140245 h 1082694"/>
              <a:gd name="connsiteX13" fmla="*/ 336589 w 605860"/>
              <a:gd name="connsiteY13" fmla="*/ 28049 h 1082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5860" h="1082694">
                <a:moveTo>
                  <a:pt x="336589" y="28049"/>
                </a:moveTo>
                <a:lnTo>
                  <a:pt x="246832" y="0"/>
                </a:lnTo>
                <a:lnTo>
                  <a:pt x="112196" y="201953"/>
                </a:lnTo>
                <a:lnTo>
                  <a:pt x="140246" y="476834"/>
                </a:lnTo>
                <a:lnTo>
                  <a:pt x="123416" y="751715"/>
                </a:lnTo>
                <a:lnTo>
                  <a:pt x="0" y="992937"/>
                </a:lnTo>
                <a:lnTo>
                  <a:pt x="342199" y="1082694"/>
                </a:lnTo>
                <a:lnTo>
                  <a:pt x="443176" y="936839"/>
                </a:lnTo>
                <a:lnTo>
                  <a:pt x="504884" y="852692"/>
                </a:lnTo>
                <a:lnTo>
                  <a:pt x="482444" y="729276"/>
                </a:lnTo>
                <a:lnTo>
                  <a:pt x="488054" y="488054"/>
                </a:lnTo>
                <a:lnTo>
                  <a:pt x="605860" y="263661"/>
                </a:lnTo>
                <a:lnTo>
                  <a:pt x="566592" y="140245"/>
                </a:lnTo>
                <a:lnTo>
                  <a:pt x="336589" y="28049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350">
              <a:solidFill>
                <a:schemeClr val="tx1"/>
              </a:solidFill>
            </a:endParaRPr>
          </a:p>
        </p:txBody>
      </p: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1B9983DC-0140-4BBC-27C7-96F173BA3C2C}"/>
              </a:ext>
            </a:extLst>
          </p:cNvPr>
          <p:cNvGrpSpPr/>
          <p:nvPr/>
        </p:nvGrpSpPr>
        <p:grpSpPr>
          <a:xfrm>
            <a:off x="6023508" y="4336484"/>
            <a:ext cx="260746" cy="430417"/>
            <a:chOff x="1738313" y="3202781"/>
            <a:chExt cx="347661" cy="573889"/>
          </a:xfrm>
        </p:grpSpPr>
        <p:sp>
          <p:nvSpPr>
            <p:cNvPr id="279" name="Freeform 28">
              <a:extLst>
                <a:ext uri="{FF2B5EF4-FFF2-40B4-BE49-F238E27FC236}">
                  <a16:creationId xmlns:a16="http://schemas.microsoft.com/office/drawing/2014/main" id="{779369D9-3272-EDB2-E5B9-1BD9C39BA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4987" y="3211886"/>
              <a:ext cx="276381" cy="479031"/>
            </a:xfrm>
            <a:custGeom>
              <a:avLst/>
              <a:gdLst>
                <a:gd name="T0" fmla="*/ 409575 w 618"/>
                <a:gd name="T1" fmla="*/ 0 h 618"/>
                <a:gd name="T2" fmla="*/ 276364 w 618"/>
                <a:gd name="T3" fmla="*/ 92476 h 618"/>
                <a:gd name="T4" fmla="*/ 169662 w 618"/>
                <a:gd name="T5" fmla="*/ 270954 h 618"/>
                <a:gd name="T6" fmla="*/ 82843 w 618"/>
                <a:gd name="T7" fmla="*/ 455905 h 618"/>
                <a:gd name="T8" fmla="*/ 0 w 618"/>
                <a:gd name="T9" fmla="*/ 571500 h 6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8"/>
                <a:gd name="T16" fmla="*/ 0 h 618"/>
                <a:gd name="T17" fmla="*/ 618 w 618"/>
                <a:gd name="T18" fmla="*/ 618 h 618"/>
                <a:gd name="connsiteX0" fmla="*/ 6748 w 6748"/>
                <a:gd name="connsiteY0" fmla="*/ 0 h 8382"/>
                <a:gd name="connsiteX1" fmla="*/ 4142 w 6748"/>
                <a:gd name="connsiteY1" fmla="*/ 3123 h 8382"/>
                <a:gd name="connsiteX2" fmla="*/ 2023 w 6748"/>
                <a:gd name="connsiteY2" fmla="*/ 6359 h 8382"/>
                <a:gd name="connsiteX3" fmla="*/ 0 w 6748"/>
                <a:gd name="connsiteY3" fmla="*/ 8382 h 8382"/>
                <a:gd name="connsiteX0" fmla="*/ 10000 w 10000"/>
                <a:gd name="connsiteY0" fmla="*/ 0 h 10000"/>
                <a:gd name="connsiteX1" fmla="*/ 7927 w 10000"/>
                <a:gd name="connsiteY1" fmla="*/ 1947 h 10000"/>
                <a:gd name="connsiteX2" fmla="*/ 6138 w 10000"/>
                <a:gd name="connsiteY2" fmla="*/ 3726 h 10000"/>
                <a:gd name="connsiteX3" fmla="*/ 2998 w 10000"/>
                <a:gd name="connsiteY3" fmla="*/ 7586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10000" y="0"/>
                  </a:moveTo>
                  <a:cubicBezTo>
                    <a:pt x="9998" y="19"/>
                    <a:pt x="7929" y="1928"/>
                    <a:pt x="7927" y="1947"/>
                  </a:cubicBezTo>
                  <a:lnTo>
                    <a:pt x="6138" y="3726"/>
                  </a:lnTo>
                  <a:lnTo>
                    <a:pt x="2998" y="7586"/>
                  </a:lnTo>
                  <a:lnTo>
                    <a:pt x="0" y="10000"/>
                  </a:ln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80" name="Freeform 28">
              <a:extLst>
                <a:ext uri="{FF2B5EF4-FFF2-40B4-BE49-F238E27FC236}">
                  <a16:creationId xmlns:a16="http://schemas.microsoft.com/office/drawing/2014/main" id="{2C58E386-B26A-D21F-E0C5-E315134D9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602" y="3443264"/>
              <a:ext cx="90685" cy="333406"/>
            </a:xfrm>
            <a:custGeom>
              <a:avLst/>
              <a:gdLst>
                <a:gd name="T0" fmla="*/ 409575 w 618"/>
                <a:gd name="T1" fmla="*/ 0 h 618"/>
                <a:gd name="T2" fmla="*/ 276364 w 618"/>
                <a:gd name="T3" fmla="*/ 92476 h 618"/>
                <a:gd name="T4" fmla="*/ 169662 w 618"/>
                <a:gd name="T5" fmla="*/ 270954 h 618"/>
                <a:gd name="T6" fmla="*/ 82843 w 618"/>
                <a:gd name="T7" fmla="*/ 455905 h 618"/>
                <a:gd name="T8" fmla="*/ 0 w 618"/>
                <a:gd name="T9" fmla="*/ 571500 h 6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8"/>
                <a:gd name="T16" fmla="*/ 0 h 618"/>
                <a:gd name="T17" fmla="*/ 618 w 618"/>
                <a:gd name="T18" fmla="*/ 618 h 618"/>
                <a:gd name="connsiteX0" fmla="*/ 10000 w 10000"/>
                <a:gd name="connsiteY0" fmla="*/ 0 h 10000"/>
                <a:gd name="connsiteX1" fmla="*/ 6748 w 10000"/>
                <a:gd name="connsiteY1" fmla="*/ 1618 h 10000"/>
                <a:gd name="connsiteX2" fmla="*/ 2023 w 10000"/>
                <a:gd name="connsiteY2" fmla="*/ 7977 h 10000"/>
                <a:gd name="connsiteX3" fmla="*/ 0 w 10000"/>
                <a:gd name="connsiteY3" fmla="*/ 10000 h 10000"/>
                <a:gd name="connsiteX0" fmla="*/ 10000 w 10000"/>
                <a:gd name="connsiteY0" fmla="*/ 0 h 10000"/>
                <a:gd name="connsiteX1" fmla="*/ 6748 w 10000"/>
                <a:gd name="connsiteY1" fmla="*/ 1618 h 10000"/>
                <a:gd name="connsiteX2" fmla="*/ 0 w 10000"/>
                <a:gd name="connsiteY2" fmla="*/ 10000 h 10000"/>
                <a:gd name="connsiteX0" fmla="*/ 3252 w 8136"/>
                <a:gd name="connsiteY0" fmla="*/ 0 h 10667"/>
                <a:gd name="connsiteX1" fmla="*/ 0 w 8136"/>
                <a:gd name="connsiteY1" fmla="*/ 1618 h 10667"/>
                <a:gd name="connsiteX2" fmla="*/ 8136 w 8136"/>
                <a:gd name="connsiteY2" fmla="*/ 10667 h 10667"/>
                <a:gd name="connsiteX0" fmla="*/ 0 w 27441"/>
                <a:gd name="connsiteY0" fmla="*/ 8483 h 8483"/>
                <a:gd name="connsiteX1" fmla="*/ 17441 w 27441"/>
                <a:gd name="connsiteY1" fmla="*/ 0 h 8483"/>
                <a:gd name="connsiteX2" fmla="*/ 27441 w 27441"/>
                <a:gd name="connsiteY2" fmla="*/ 8483 h 8483"/>
                <a:gd name="connsiteX0" fmla="*/ 0 w 6719"/>
                <a:gd name="connsiteY0" fmla="*/ 1527 h 10000"/>
                <a:gd name="connsiteX1" fmla="*/ 3075 w 6719"/>
                <a:gd name="connsiteY1" fmla="*/ 0 h 10000"/>
                <a:gd name="connsiteX2" fmla="*/ 6719 w 6719"/>
                <a:gd name="connsiteY2" fmla="*/ 10000 h 10000"/>
                <a:gd name="connsiteX0" fmla="*/ 0 w 10000"/>
                <a:gd name="connsiteY0" fmla="*/ 0 h 8473"/>
                <a:gd name="connsiteX1" fmla="*/ 1476 w 10000"/>
                <a:gd name="connsiteY1" fmla="*/ 2341 h 8473"/>
                <a:gd name="connsiteX2" fmla="*/ 10000 w 10000"/>
                <a:gd name="connsiteY2" fmla="*/ 8473 h 8473"/>
                <a:gd name="connsiteX0" fmla="*/ 0 w 1476"/>
                <a:gd name="connsiteY0" fmla="*/ 0 h 7609"/>
                <a:gd name="connsiteX1" fmla="*/ 1476 w 1476"/>
                <a:gd name="connsiteY1" fmla="*/ 2763 h 7609"/>
                <a:gd name="connsiteX2" fmla="*/ 1396 w 1476"/>
                <a:gd name="connsiteY2" fmla="*/ 7609 h 7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6" h="7609">
                  <a:moveTo>
                    <a:pt x="0" y="0"/>
                  </a:moveTo>
                  <a:lnTo>
                    <a:pt x="1476" y="2763"/>
                  </a:lnTo>
                  <a:cubicBezTo>
                    <a:pt x="1449" y="4378"/>
                    <a:pt x="1423" y="5994"/>
                    <a:pt x="1396" y="7609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81" name="Freeform 28">
              <a:extLst>
                <a:ext uri="{FF2B5EF4-FFF2-40B4-BE49-F238E27FC236}">
                  <a16:creationId xmlns:a16="http://schemas.microsoft.com/office/drawing/2014/main" id="{B4F975F2-35FB-5756-92B4-4AFC3B702ECF}"/>
                </a:ext>
              </a:extLst>
            </p:cNvPr>
            <p:cNvSpPr>
              <a:spLocks/>
            </p:cNvSpPr>
            <p:nvPr/>
          </p:nvSpPr>
          <p:spPr bwMode="auto">
            <a:xfrm rot="2097304" flipH="1">
              <a:off x="1738313" y="3367064"/>
              <a:ext cx="138090" cy="333406"/>
            </a:xfrm>
            <a:custGeom>
              <a:avLst/>
              <a:gdLst>
                <a:gd name="T0" fmla="*/ 409575 w 618"/>
                <a:gd name="T1" fmla="*/ 0 h 618"/>
                <a:gd name="T2" fmla="*/ 276364 w 618"/>
                <a:gd name="T3" fmla="*/ 92476 h 618"/>
                <a:gd name="T4" fmla="*/ 169662 w 618"/>
                <a:gd name="T5" fmla="*/ 270954 h 618"/>
                <a:gd name="T6" fmla="*/ 82843 w 618"/>
                <a:gd name="T7" fmla="*/ 455905 h 618"/>
                <a:gd name="T8" fmla="*/ 0 w 618"/>
                <a:gd name="T9" fmla="*/ 571500 h 6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8"/>
                <a:gd name="T16" fmla="*/ 0 h 618"/>
                <a:gd name="T17" fmla="*/ 618 w 618"/>
                <a:gd name="T18" fmla="*/ 618 h 618"/>
                <a:gd name="connsiteX0" fmla="*/ 10000 w 10000"/>
                <a:gd name="connsiteY0" fmla="*/ 0 h 10000"/>
                <a:gd name="connsiteX1" fmla="*/ 6748 w 10000"/>
                <a:gd name="connsiteY1" fmla="*/ 1618 h 10000"/>
                <a:gd name="connsiteX2" fmla="*/ 2023 w 10000"/>
                <a:gd name="connsiteY2" fmla="*/ 7977 h 10000"/>
                <a:gd name="connsiteX3" fmla="*/ 0 w 10000"/>
                <a:gd name="connsiteY3" fmla="*/ 10000 h 10000"/>
                <a:gd name="connsiteX0" fmla="*/ 10000 w 10000"/>
                <a:gd name="connsiteY0" fmla="*/ 0 h 10000"/>
                <a:gd name="connsiteX1" fmla="*/ 6748 w 10000"/>
                <a:gd name="connsiteY1" fmla="*/ 1618 h 10000"/>
                <a:gd name="connsiteX2" fmla="*/ 0 w 10000"/>
                <a:gd name="connsiteY2" fmla="*/ 10000 h 10000"/>
                <a:gd name="connsiteX0" fmla="*/ 3252 w 8136"/>
                <a:gd name="connsiteY0" fmla="*/ 0 h 10667"/>
                <a:gd name="connsiteX1" fmla="*/ 0 w 8136"/>
                <a:gd name="connsiteY1" fmla="*/ 1618 h 10667"/>
                <a:gd name="connsiteX2" fmla="*/ 8136 w 8136"/>
                <a:gd name="connsiteY2" fmla="*/ 10667 h 10667"/>
                <a:gd name="connsiteX0" fmla="*/ 0 w 27441"/>
                <a:gd name="connsiteY0" fmla="*/ 8483 h 8483"/>
                <a:gd name="connsiteX1" fmla="*/ 17441 w 27441"/>
                <a:gd name="connsiteY1" fmla="*/ 0 h 8483"/>
                <a:gd name="connsiteX2" fmla="*/ 27441 w 27441"/>
                <a:gd name="connsiteY2" fmla="*/ 8483 h 8483"/>
                <a:gd name="connsiteX0" fmla="*/ 0 w 6719"/>
                <a:gd name="connsiteY0" fmla="*/ 1527 h 10000"/>
                <a:gd name="connsiteX1" fmla="*/ 3075 w 6719"/>
                <a:gd name="connsiteY1" fmla="*/ 0 h 10000"/>
                <a:gd name="connsiteX2" fmla="*/ 6719 w 6719"/>
                <a:gd name="connsiteY2" fmla="*/ 10000 h 10000"/>
                <a:gd name="connsiteX0" fmla="*/ 0 w 10000"/>
                <a:gd name="connsiteY0" fmla="*/ 0 h 8473"/>
                <a:gd name="connsiteX1" fmla="*/ 1476 w 10000"/>
                <a:gd name="connsiteY1" fmla="*/ 2341 h 8473"/>
                <a:gd name="connsiteX2" fmla="*/ 10000 w 10000"/>
                <a:gd name="connsiteY2" fmla="*/ 8473 h 8473"/>
                <a:gd name="connsiteX0" fmla="*/ 0 w 1476"/>
                <a:gd name="connsiteY0" fmla="*/ 0 h 7609"/>
                <a:gd name="connsiteX1" fmla="*/ 1476 w 1476"/>
                <a:gd name="connsiteY1" fmla="*/ 2763 h 7609"/>
                <a:gd name="connsiteX2" fmla="*/ 1396 w 1476"/>
                <a:gd name="connsiteY2" fmla="*/ 7609 h 7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6" h="7609">
                  <a:moveTo>
                    <a:pt x="0" y="0"/>
                  </a:moveTo>
                  <a:lnTo>
                    <a:pt x="1476" y="2763"/>
                  </a:lnTo>
                  <a:cubicBezTo>
                    <a:pt x="1449" y="4378"/>
                    <a:pt x="1423" y="5994"/>
                    <a:pt x="1396" y="7609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82" name="Freeform 28">
              <a:extLst>
                <a:ext uri="{FF2B5EF4-FFF2-40B4-BE49-F238E27FC236}">
                  <a16:creationId xmlns:a16="http://schemas.microsoft.com/office/drawing/2014/main" id="{59E51BE1-95FB-BD18-02C9-7A43DD98A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0789" y="3202781"/>
              <a:ext cx="135185" cy="239975"/>
            </a:xfrm>
            <a:custGeom>
              <a:avLst/>
              <a:gdLst>
                <a:gd name="T0" fmla="*/ 409575 w 618"/>
                <a:gd name="T1" fmla="*/ 0 h 618"/>
                <a:gd name="T2" fmla="*/ 276364 w 618"/>
                <a:gd name="T3" fmla="*/ 92476 h 618"/>
                <a:gd name="T4" fmla="*/ 169662 w 618"/>
                <a:gd name="T5" fmla="*/ 270954 h 618"/>
                <a:gd name="T6" fmla="*/ 82843 w 618"/>
                <a:gd name="T7" fmla="*/ 455905 h 618"/>
                <a:gd name="T8" fmla="*/ 0 w 618"/>
                <a:gd name="T9" fmla="*/ 571500 h 6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8"/>
                <a:gd name="T16" fmla="*/ 0 h 618"/>
                <a:gd name="T17" fmla="*/ 618 w 618"/>
                <a:gd name="T18" fmla="*/ 618 h 618"/>
                <a:gd name="connsiteX0" fmla="*/ 6748 w 6748"/>
                <a:gd name="connsiteY0" fmla="*/ 0 h 8382"/>
                <a:gd name="connsiteX1" fmla="*/ 4142 w 6748"/>
                <a:gd name="connsiteY1" fmla="*/ 3123 h 8382"/>
                <a:gd name="connsiteX2" fmla="*/ 2023 w 6748"/>
                <a:gd name="connsiteY2" fmla="*/ 6359 h 8382"/>
                <a:gd name="connsiteX3" fmla="*/ 0 w 6748"/>
                <a:gd name="connsiteY3" fmla="*/ 8382 h 8382"/>
                <a:gd name="connsiteX0" fmla="*/ 10000 w 10000"/>
                <a:gd name="connsiteY0" fmla="*/ 0 h 10000"/>
                <a:gd name="connsiteX1" fmla="*/ 7927 w 10000"/>
                <a:gd name="connsiteY1" fmla="*/ 1947 h 10000"/>
                <a:gd name="connsiteX2" fmla="*/ 6138 w 10000"/>
                <a:gd name="connsiteY2" fmla="*/ 3726 h 10000"/>
                <a:gd name="connsiteX3" fmla="*/ 2998 w 10000"/>
                <a:gd name="connsiteY3" fmla="*/ 7586 h 10000"/>
                <a:gd name="connsiteX4" fmla="*/ 0 w 10000"/>
                <a:gd name="connsiteY4" fmla="*/ 10000 h 10000"/>
                <a:gd name="connsiteX0" fmla="*/ 10000 w 10000"/>
                <a:gd name="connsiteY0" fmla="*/ 0 h 10000"/>
                <a:gd name="connsiteX1" fmla="*/ 7927 w 10000"/>
                <a:gd name="connsiteY1" fmla="*/ 1947 h 10000"/>
                <a:gd name="connsiteX2" fmla="*/ 5793 w 10000"/>
                <a:gd name="connsiteY2" fmla="*/ 4621 h 10000"/>
                <a:gd name="connsiteX3" fmla="*/ 2998 w 10000"/>
                <a:gd name="connsiteY3" fmla="*/ 7586 h 10000"/>
                <a:gd name="connsiteX4" fmla="*/ 0 w 10000"/>
                <a:gd name="connsiteY4" fmla="*/ 10000 h 10000"/>
                <a:gd name="connsiteX0" fmla="*/ 10000 w 10000"/>
                <a:gd name="connsiteY0" fmla="*/ 0 h 10000"/>
                <a:gd name="connsiteX1" fmla="*/ 7927 w 10000"/>
                <a:gd name="connsiteY1" fmla="*/ 1947 h 10000"/>
                <a:gd name="connsiteX2" fmla="*/ 5793 w 10000"/>
                <a:gd name="connsiteY2" fmla="*/ 4621 h 10000"/>
                <a:gd name="connsiteX3" fmla="*/ 0 w 10000"/>
                <a:gd name="connsiteY3" fmla="*/ 10000 h 10000"/>
                <a:gd name="connsiteX0" fmla="*/ 4207 w 4207"/>
                <a:gd name="connsiteY0" fmla="*/ 0 h 4621"/>
                <a:gd name="connsiteX1" fmla="*/ 2134 w 4207"/>
                <a:gd name="connsiteY1" fmla="*/ 1947 h 4621"/>
                <a:gd name="connsiteX2" fmla="*/ 0 w 4207"/>
                <a:gd name="connsiteY2" fmla="*/ 4621 h 4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7" h="4621">
                  <a:moveTo>
                    <a:pt x="4207" y="0"/>
                  </a:moveTo>
                  <a:cubicBezTo>
                    <a:pt x="4205" y="19"/>
                    <a:pt x="2136" y="1928"/>
                    <a:pt x="2134" y="1947"/>
                  </a:cubicBezTo>
                  <a:lnTo>
                    <a:pt x="0" y="4621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283" name="Oval 282">
            <a:extLst>
              <a:ext uri="{FF2B5EF4-FFF2-40B4-BE49-F238E27FC236}">
                <a16:creationId xmlns:a16="http://schemas.microsoft.com/office/drawing/2014/main" id="{62139936-8EBC-EA62-5F7D-204314EB9A8E}"/>
              </a:ext>
            </a:extLst>
          </p:cNvPr>
          <p:cNvSpPr/>
          <p:nvPr/>
        </p:nvSpPr>
        <p:spPr>
          <a:xfrm rot="18220923">
            <a:off x="6660376" y="4017671"/>
            <a:ext cx="525053" cy="287601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Oval 283">
            <a:extLst>
              <a:ext uri="{FF2B5EF4-FFF2-40B4-BE49-F238E27FC236}">
                <a16:creationId xmlns:a16="http://schemas.microsoft.com/office/drawing/2014/main" id="{6F8BC3D9-4FA5-D769-DF2B-1A87ED5FD640}"/>
              </a:ext>
            </a:extLst>
          </p:cNvPr>
          <p:cNvSpPr/>
          <p:nvPr/>
        </p:nvSpPr>
        <p:spPr>
          <a:xfrm rot="1090353">
            <a:off x="6511430" y="4450660"/>
            <a:ext cx="346329" cy="342033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id="{2342B102-FB83-E8B1-32B8-1B3E56A9CDD8}"/>
              </a:ext>
            </a:extLst>
          </p:cNvPr>
          <p:cNvCxnSpPr>
            <a:cxnSpLocks/>
          </p:cNvCxnSpPr>
          <p:nvPr/>
        </p:nvCxnSpPr>
        <p:spPr>
          <a:xfrm flipH="1">
            <a:off x="6617686" y="4535801"/>
            <a:ext cx="118064" cy="333046"/>
          </a:xfrm>
          <a:prstGeom prst="line">
            <a:avLst/>
          </a:prstGeom>
          <a:ln w="177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>
            <a:extLst>
              <a:ext uri="{FF2B5EF4-FFF2-40B4-BE49-F238E27FC236}">
                <a16:creationId xmlns:a16="http://schemas.microsoft.com/office/drawing/2014/main" id="{D081B73D-7DD6-660B-7C65-DC6ADD705C3C}"/>
              </a:ext>
            </a:extLst>
          </p:cNvPr>
          <p:cNvCxnSpPr>
            <a:cxnSpLocks/>
          </p:cNvCxnSpPr>
          <p:nvPr/>
        </p:nvCxnSpPr>
        <p:spPr>
          <a:xfrm flipH="1">
            <a:off x="6568864" y="4820560"/>
            <a:ext cx="55231" cy="503682"/>
          </a:xfrm>
          <a:prstGeom prst="line">
            <a:avLst/>
          </a:prstGeom>
          <a:ln w="177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C3D2339A-D145-21FB-292F-CEAA03936795}"/>
              </a:ext>
            </a:extLst>
          </p:cNvPr>
          <p:cNvCxnSpPr>
            <a:cxnSpLocks/>
          </p:cNvCxnSpPr>
          <p:nvPr/>
        </p:nvCxnSpPr>
        <p:spPr>
          <a:xfrm flipH="1">
            <a:off x="6427853" y="5258624"/>
            <a:ext cx="171894" cy="253603"/>
          </a:xfrm>
          <a:prstGeom prst="line">
            <a:avLst/>
          </a:prstGeom>
          <a:ln w="177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" name="Rectangle 287">
            <a:extLst>
              <a:ext uri="{FF2B5EF4-FFF2-40B4-BE49-F238E27FC236}">
                <a16:creationId xmlns:a16="http://schemas.microsoft.com/office/drawing/2014/main" id="{60FDA025-CDE8-AFFB-B54D-B3650D4C3DB7}"/>
              </a:ext>
            </a:extLst>
          </p:cNvPr>
          <p:cNvSpPr/>
          <p:nvPr/>
        </p:nvSpPr>
        <p:spPr>
          <a:xfrm rot="1634699">
            <a:off x="6720409" y="4363923"/>
            <a:ext cx="89930" cy="154581"/>
          </a:xfrm>
          <a:prstGeom prst="rect">
            <a:avLst/>
          </a:prstGeom>
          <a:solidFill>
            <a:schemeClr val="accent4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Rectangle 290">
            <a:extLst>
              <a:ext uri="{FF2B5EF4-FFF2-40B4-BE49-F238E27FC236}">
                <a16:creationId xmlns:a16="http://schemas.microsoft.com/office/drawing/2014/main" id="{838814C9-8EC6-450A-2893-FF3917B746AA}"/>
              </a:ext>
            </a:extLst>
          </p:cNvPr>
          <p:cNvSpPr/>
          <p:nvPr/>
        </p:nvSpPr>
        <p:spPr>
          <a:xfrm rot="1634699">
            <a:off x="6629448" y="4320791"/>
            <a:ext cx="299495" cy="230777"/>
          </a:xfrm>
          <a:prstGeom prst="rect">
            <a:avLst/>
          </a:prstGeom>
          <a:solidFill>
            <a:schemeClr val="accent4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36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3C2573E-9395-4E89-E196-23072FC8D4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294" y="163326"/>
            <a:ext cx="1873624" cy="126906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D21AC42-1F62-8468-76EA-B73DF3F5176E}"/>
              </a:ext>
            </a:extLst>
          </p:cNvPr>
          <p:cNvSpPr/>
          <p:nvPr/>
        </p:nvSpPr>
        <p:spPr>
          <a:xfrm>
            <a:off x="295833" y="6185646"/>
            <a:ext cx="10085293" cy="5199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BFFF34-EC84-5CC9-B728-30CFA2D06881}"/>
              </a:ext>
            </a:extLst>
          </p:cNvPr>
          <p:cNvSpPr/>
          <p:nvPr/>
        </p:nvSpPr>
        <p:spPr>
          <a:xfrm>
            <a:off x="268940" y="251011"/>
            <a:ext cx="9197788" cy="65442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7F75C4-AB9E-581B-4A9D-837D59953B6B}"/>
              </a:ext>
            </a:extLst>
          </p:cNvPr>
          <p:cNvSpPr/>
          <p:nvPr/>
        </p:nvSpPr>
        <p:spPr>
          <a:xfrm>
            <a:off x="10381126" y="6185646"/>
            <a:ext cx="1425387" cy="51995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3FCBB7-02D0-41CE-522A-E2EB3DDDA1FD}"/>
              </a:ext>
            </a:extLst>
          </p:cNvPr>
          <p:cNvSpPr/>
          <p:nvPr/>
        </p:nvSpPr>
        <p:spPr>
          <a:xfrm>
            <a:off x="268940" y="986116"/>
            <a:ext cx="9197788" cy="13446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9EF03D6-7779-78D9-937A-AE9F0101EE57}"/>
              </a:ext>
            </a:extLst>
          </p:cNvPr>
          <p:cNvSpPr txBox="1">
            <a:spLocks/>
          </p:cNvSpPr>
          <p:nvPr/>
        </p:nvSpPr>
        <p:spPr>
          <a:xfrm>
            <a:off x="268940" y="192609"/>
            <a:ext cx="8079937" cy="823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lt1"/>
                </a:solidFill>
                <a:latin typeface="+mn-lt"/>
                <a:ea typeface="+mn-ea"/>
                <a:cs typeface="Calibri"/>
              </a:rPr>
              <a:t>Why work off ROW?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67FEF862-426E-95C5-EDF9-884E2928E5BB}"/>
              </a:ext>
            </a:extLst>
          </p:cNvPr>
          <p:cNvSpPr txBox="1"/>
          <p:nvPr/>
        </p:nvSpPr>
        <p:spPr>
          <a:xfrm>
            <a:off x="8478329" y="1616910"/>
            <a:ext cx="3395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Ignoring off ROW water issues can leave erosion issues unresolved </a:t>
            </a:r>
          </a:p>
        </p:txBody>
      </p:sp>
      <p:sp>
        <p:nvSpPr>
          <p:cNvPr id="63" name="Freeform 4">
            <a:extLst>
              <a:ext uri="{FF2B5EF4-FFF2-40B4-BE49-F238E27FC236}">
                <a16:creationId xmlns:a16="http://schemas.microsoft.com/office/drawing/2014/main" id="{F736120B-8324-9DBD-B365-3B54951DD7F6}"/>
              </a:ext>
            </a:extLst>
          </p:cNvPr>
          <p:cNvSpPr>
            <a:spLocks/>
          </p:cNvSpPr>
          <p:nvPr/>
        </p:nvSpPr>
        <p:spPr bwMode="auto">
          <a:xfrm>
            <a:off x="2919548" y="1867723"/>
            <a:ext cx="6739296" cy="4065985"/>
          </a:xfrm>
          <a:custGeom>
            <a:avLst/>
            <a:gdLst>
              <a:gd name="T0" fmla="*/ 2147483647 w 12925"/>
              <a:gd name="T1" fmla="*/ 764886084 h 12672"/>
              <a:gd name="T2" fmla="*/ 0 w 12925"/>
              <a:gd name="T3" fmla="*/ 0 h 12672"/>
              <a:gd name="T4" fmla="*/ 0 w 12925"/>
              <a:gd name="T5" fmla="*/ 337910183 h 12672"/>
              <a:gd name="T6" fmla="*/ 0 w 12925"/>
              <a:gd name="T7" fmla="*/ 772982928 h 12672"/>
              <a:gd name="T8" fmla="*/ 0 w 12925"/>
              <a:gd name="T9" fmla="*/ 1380429326 h 12672"/>
              <a:gd name="T10" fmla="*/ 0 w 12925"/>
              <a:gd name="T11" fmla="*/ 1649786004 h 12672"/>
              <a:gd name="T12" fmla="*/ 1078531211 w 12925"/>
              <a:gd name="T13" fmla="*/ 1824858640 h 12672"/>
              <a:gd name="T14" fmla="*/ 2147483647 w 12925"/>
              <a:gd name="T15" fmla="*/ 2147483647 h 12672"/>
              <a:gd name="T16" fmla="*/ 2147483647 w 12925"/>
              <a:gd name="T17" fmla="*/ 2147483647 h 12672"/>
              <a:gd name="T18" fmla="*/ 2147483647 w 12925"/>
              <a:gd name="T19" fmla="*/ 767585173 h 126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925"/>
              <a:gd name="T31" fmla="*/ 0 h 12672"/>
              <a:gd name="T32" fmla="*/ 12925 w 12925"/>
              <a:gd name="T33" fmla="*/ 12672 h 12672"/>
              <a:gd name="connsiteX0" fmla="*/ 12925 w 12925"/>
              <a:gd name="connsiteY0" fmla="*/ 4251 h 12672"/>
              <a:gd name="connsiteX1" fmla="*/ 0 w 12925"/>
              <a:gd name="connsiteY1" fmla="*/ 0 h 12672"/>
              <a:gd name="connsiteX2" fmla="*/ 0 w 12925"/>
              <a:gd name="connsiteY2" fmla="*/ 1878 h 12672"/>
              <a:gd name="connsiteX3" fmla="*/ 0 w 12925"/>
              <a:gd name="connsiteY3" fmla="*/ 4296 h 12672"/>
              <a:gd name="connsiteX4" fmla="*/ 0 w 12925"/>
              <a:gd name="connsiteY4" fmla="*/ 7672 h 12672"/>
              <a:gd name="connsiteX5" fmla="*/ 0 w 12925"/>
              <a:gd name="connsiteY5" fmla="*/ 9169 h 12672"/>
              <a:gd name="connsiteX6" fmla="*/ 2925 w 12925"/>
              <a:gd name="connsiteY6" fmla="*/ 10142 h 12672"/>
              <a:gd name="connsiteX7" fmla="*/ 8292 w 12925"/>
              <a:gd name="connsiteY7" fmla="*/ 12672 h 12672"/>
              <a:gd name="connsiteX8" fmla="*/ 9079 w 12925"/>
              <a:gd name="connsiteY8" fmla="*/ 12578 h 12672"/>
              <a:gd name="connsiteX9" fmla="*/ 12886 w 12925"/>
              <a:gd name="connsiteY9" fmla="*/ 4482 h 12672"/>
              <a:gd name="connsiteX0" fmla="*/ 12912 w 12912"/>
              <a:gd name="connsiteY0" fmla="*/ 4467 h 12672"/>
              <a:gd name="connsiteX1" fmla="*/ 0 w 12912"/>
              <a:gd name="connsiteY1" fmla="*/ 0 h 12672"/>
              <a:gd name="connsiteX2" fmla="*/ 0 w 12912"/>
              <a:gd name="connsiteY2" fmla="*/ 1878 h 12672"/>
              <a:gd name="connsiteX3" fmla="*/ 0 w 12912"/>
              <a:gd name="connsiteY3" fmla="*/ 4296 h 12672"/>
              <a:gd name="connsiteX4" fmla="*/ 0 w 12912"/>
              <a:gd name="connsiteY4" fmla="*/ 7672 h 12672"/>
              <a:gd name="connsiteX5" fmla="*/ 0 w 12912"/>
              <a:gd name="connsiteY5" fmla="*/ 9169 h 12672"/>
              <a:gd name="connsiteX6" fmla="*/ 2925 w 12912"/>
              <a:gd name="connsiteY6" fmla="*/ 10142 h 12672"/>
              <a:gd name="connsiteX7" fmla="*/ 8292 w 12912"/>
              <a:gd name="connsiteY7" fmla="*/ 12672 h 12672"/>
              <a:gd name="connsiteX8" fmla="*/ 9079 w 12912"/>
              <a:gd name="connsiteY8" fmla="*/ 12578 h 12672"/>
              <a:gd name="connsiteX9" fmla="*/ 12886 w 12912"/>
              <a:gd name="connsiteY9" fmla="*/ 4482 h 12672"/>
              <a:gd name="connsiteX0" fmla="*/ 12912 w 12912"/>
              <a:gd name="connsiteY0" fmla="*/ 4467 h 12672"/>
              <a:gd name="connsiteX1" fmla="*/ 0 w 12912"/>
              <a:gd name="connsiteY1" fmla="*/ 0 h 12672"/>
              <a:gd name="connsiteX2" fmla="*/ 0 w 12912"/>
              <a:gd name="connsiteY2" fmla="*/ 1878 h 12672"/>
              <a:gd name="connsiteX3" fmla="*/ 0 w 12912"/>
              <a:gd name="connsiteY3" fmla="*/ 4296 h 12672"/>
              <a:gd name="connsiteX4" fmla="*/ 0 w 12912"/>
              <a:gd name="connsiteY4" fmla="*/ 7672 h 12672"/>
              <a:gd name="connsiteX5" fmla="*/ 0 w 12912"/>
              <a:gd name="connsiteY5" fmla="*/ 8996 h 12672"/>
              <a:gd name="connsiteX6" fmla="*/ 2925 w 12912"/>
              <a:gd name="connsiteY6" fmla="*/ 10142 h 12672"/>
              <a:gd name="connsiteX7" fmla="*/ 8292 w 12912"/>
              <a:gd name="connsiteY7" fmla="*/ 12672 h 12672"/>
              <a:gd name="connsiteX8" fmla="*/ 9079 w 12912"/>
              <a:gd name="connsiteY8" fmla="*/ 12578 h 12672"/>
              <a:gd name="connsiteX9" fmla="*/ 12886 w 12912"/>
              <a:gd name="connsiteY9" fmla="*/ 4482 h 12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12" h="12672">
                <a:moveTo>
                  <a:pt x="12912" y="4467"/>
                </a:moveTo>
                <a:lnTo>
                  <a:pt x="0" y="0"/>
                </a:lnTo>
                <a:lnTo>
                  <a:pt x="0" y="1878"/>
                </a:lnTo>
                <a:lnTo>
                  <a:pt x="0" y="4296"/>
                </a:lnTo>
                <a:lnTo>
                  <a:pt x="0" y="7672"/>
                </a:lnTo>
                <a:lnTo>
                  <a:pt x="0" y="8996"/>
                </a:lnTo>
                <a:lnTo>
                  <a:pt x="2925" y="10142"/>
                </a:lnTo>
                <a:lnTo>
                  <a:pt x="8292" y="12672"/>
                </a:lnTo>
                <a:lnTo>
                  <a:pt x="9079" y="12578"/>
                </a:lnTo>
                <a:lnTo>
                  <a:pt x="12886" y="4482"/>
                </a:lnTo>
              </a:path>
            </a:pathLst>
          </a:cu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0" name="Freeform 5">
            <a:extLst>
              <a:ext uri="{FF2B5EF4-FFF2-40B4-BE49-F238E27FC236}">
                <a16:creationId xmlns:a16="http://schemas.microsoft.com/office/drawing/2014/main" id="{3F2E5927-3460-B279-5CEE-32240CE4B4FE}"/>
              </a:ext>
            </a:extLst>
          </p:cNvPr>
          <p:cNvSpPr>
            <a:spLocks/>
          </p:cNvSpPr>
          <p:nvPr/>
        </p:nvSpPr>
        <p:spPr bwMode="auto">
          <a:xfrm>
            <a:off x="2919549" y="4434696"/>
            <a:ext cx="4745831" cy="1756187"/>
          </a:xfrm>
          <a:custGeom>
            <a:avLst/>
            <a:gdLst>
              <a:gd name="T0" fmla="*/ 1724564005 w 15111"/>
              <a:gd name="T1" fmla="*/ 282701058 h 13487"/>
              <a:gd name="T2" fmla="*/ 914547191 w 15111"/>
              <a:gd name="T3" fmla="*/ 172383352 h 13487"/>
              <a:gd name="T4" fmla="*/ 0 w 15111"/>
              <a:gd name="T5" fmla="*/ 41377067 h 13487"/>
              <a:gd name="T6" fmla="*/ 0 w 15111"/>
              <a:gd name="T7" fmla="*/ 0 h 13487"/>
              <a:gd name="T8" fmla="*/ 75134402 w 15111"/>
              <a:gd name="T9" fmla="*/ 0 h 13487"/>
              <a:gd name="T10" fmla="*/ 244921920 w 15111"/>
              <a:gd name="T11" fmla="*/ 28968113 h 13487"/>
              <a:gd name="T12" fmla="*/ 303712542 w 15111"/>
              <a:gd name="T13" fmla="*/ 27584756 h 13487"/>
              <a:gd name="T14" fmla="*/ 352743818 w 15111"/>
              <a:gd name="T15" fmla="*/ 49656646 h 13487"/>
              <a:gd name="T16" fmla="*/ 437637631 w 15111"/>
              <a:gd name="T17" fmla="*/ 51019154 h 13487"/>
              <a:gd name="T18" fmla="*/ 551926669 w 15111"/>
              <a:gd name="T19" fmla="*/ 74474391 h 13487"/>
              <a:gd name="T20" fmla="*/ 663040773 w 15111"/>
              <a:gd name="T21" fmla="*/ 78603775 h 13487"/>
              <a:gd name="T22" fmla="*/ 770745570 w 15111"/>
              <a:gd name="T23" fmla="*/ 63427954 h 13487"/>
              <a:gd name="T24" fmla="*/ 826360915 w 15111"/>
              <a:gd name="T25" fmla="*/ 81349639 h 13487"/>
              <a:gd name="T26" fmla="*/ 872099985 w 15111"/>
              <a:gd name="T27" fmla="*/ 91012720 h 13487"/>
              <a:gd name="T28" fmla="*/ 878567125 w 15111"/>
              <a:gd name="T29" fmla="*/ 106188522 h 13487"/>
              <a:gd name="T30" fmla="*/ 922660263 w 15111"/>
              <a:gd name="T31" fmla="*/ 106649641 h 13487"/>
              <a:gd name="T32" fmla="*/ 1040829242 w 15111"/>
              <a:gd name="T33" fmla="*/ 139285846 h 13487"/>
              <a:gd name="T34" fmla="*/ 1217671570 w 15111"/>
              <a:gd name="T35" fmla="*/ 148927934 h 13487"/>
              <a:gd name="T36" fmla="*/ 1403920398 w 15111"/>
              <a:gd name="T37" fmla="*/ 164334259 h 13487"/>
              <a:gd name="T38" fmla="*/ 1540550216 w 15111"/>
              <a:gd name="T39" fmla="*/ 194895503 h 13487"/>
              <a:gd name="T40" fmla="*/ 1698344314 w 15111"/>
              <a:gd name="T41" fmla="*/ 216506265 h 13487"/>
              <a:gd name="T42" fmla="*/ 1776770215 w 15111"/>
              <a:gd name="T43" fmla="*/ 227531709 h 13487"/>
              <a:gd name="T44" fmla="*/ 1724564005 w 15111"/>
              <a:gd name="T45" fmla="*/ 238578145 h 13487"/>
              <a:gd name="T46" fmla="*/ 1724564005 w 15111"/>
              <a:gd name="T47" fmla="*/ 282701058 h 1348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5111"/>
              <a:gd name="T73" fmla="*/ 0 h 13487"/>
              <a:gd name="T74" fmla="*/ 15111 w 15111"/>
              <a:gd name="T75" fmla="*/ 13487 h 13487"/>
              <a:gd name="connsiteX0" fmla="*/ 14667 w 15111"/>
              <a:gd name="connsiteY0" fmla="*/ 14059 h 14059"/>
              <a:gd name="connsiteX1" fmla="*/ 7778 w 15111"/>
              <a:gd name="connsiteY1" fmla="*/ 8796 h 14059"/>
              <a:gd name="connsiteX2" fmla="*/ 0 w 15111"/>
              <a:gd name="connsiteY2" fmla="*/ 2546 h 14059"/>
              <a:gd name="connsiteX3" fmla="*/ 0 w 15111"/>
              <a:gd name="connsiteY3" fmla="*/ 572 h 14059"/>
              <a:gd name="connsiteX4" fmla="*/ 0 w 15111"/>
              <a:gd name="connsiteY4" fmla="*/ 0 h 14059"/>
              <a:gd name="connsiteX5" fmla="*/ 2083 w 15111"/>
              <a:gd name="connsiteY5" fmla="*/ 1954 h 14059"/>
              <a:gd name="connsiteX6" fmla="*/ 2583 w 15111"/>
              <a:gd name="connsiteY6" fmla="*/ 1888 h 14059"/>
              <a:gd name="connsiteX7" fmla="*/ 3000 w 15111"/>
              <a:gd name="connsiteY7" fmla="*/ 2941 h 14059"/>
              <a:gd name="connsiteX8" fmla="*/ 3722 w 15111"/>
              <a:gd name="connsiteY8" fmla="*/ 3006 h 14059"/>
              <a:gd name="connsiteX9" fmla="*/ 4694 w 15111"/>
              <a:gd name="connsiteY9" fmla="*/ 4125 h 14059"/>
              <a:gd name="connsiteX10" fmla="*/ 5639 w 15111"/>
              <a:gd name="connsiteY10" fmla="*/ 4322 h 14059"/>
              <a:gd name="connsiteX11" fmla="*/ 6555 w 15111"/>
              <a:gd name="connsiteY11" fmla="*/ 3598 h 14059"/>
              <a:gd name="connsiteX12" fmla="*/ 7028 w 15111"/>
              <a:gd name="connsiteY12" fmla="*/ 4453 h 14059"/>
              <a:gd name="connsiteX13" fmla="*/ 7417 w 15111"/>
              <a:gd name="connsiteY13" fmla="*/ 4914 h 14059"/>
              <a:gd name="connsiteX14" fmla="*/ 7472 w 15111"/>
              <a:gd name="connsiteY14" fmla="*/ 5638 h 14059"/>
              <a:gd name="connsiteX15" fmla="*/ 7847 w 15111"/>
              <a:gd name="connsiteY15" fmla="*/ 5660 h 14059"/>
              <a:gd name="connsiteX16" fmla="*/ 8852 w 15111"/>
              <a:gd name="connsiteY16" fmla="*/ 7217 h 14059"/>
              <a:gd name="connsiteX17" fmla="*/ 10356 w 15111"/>
              <a:gd name="connsiteY17" fmla="*/ 7677 h 14059"/>
              <a:gd name="connsiteX18" fmla="*/ 11940 w 15111"/>
              <a:gd name="connsiteY18" fmla="*/ 8412 h 14059"/>
              <a:gd name="connsiteX19" fmla="*/ 13102 w 15111"/>
              <a:gd name="connsiteY19" fmla="*/ 9870 h 14059"/>
              <a:gd name="connsiteX20" fmla="*/ 14444 w 15111"/>
              <a:gd name="connsiteY20" fmla="*/ 10901 h 14059"/>
              <a:gd name="connsiteX21" fmla="*/ 15111 w 15111"/>
              <a:gd name="connsiteY21" fmla="*/ 11427 h 14059"/>
              <a:gd name="connsiteX22" fmla="*/ 14667 w 15111"/>
              <a:gd name="connsiteY22" fmla="*/ 11954 h 14059"/>
              <a:gd name="connsiteX23" fmla="*/ 14667 w 15111"/>
              <a:gd name="connsiteY23" fmla="*/ 14059 h 14059"/>
              <a:gd name="connsiteX0" fmla="*/ 14667 w 15111"/>
              <a:gd name="connsiteY0" fmla="*/ 14059 h 14059"/>
              <a:gd name="connsiteX1" fmla="*/ 7778 w 15111"/>
              <a:gd name="connsiteY1" fmla="*/ 8796 h 14059"/>
              <a:gd name="connsiteX2" fmla="*/ 0 w 15111"/>
              <a:gd name="connsiteY2" fmla="*/ 2546 h 14059"/>
              <a:gd name="connsiteX3" fmla="*/ 0 w 15111"/>
              <a:gd name="connsiteY3" fmla="*/ 572 h 14059"/>
              <a:gd name="connsiteX4" fmla="*/ 0 w 15111"/>
              <a:gd name="connsiteY4" fmla="*/ 0 h 14059"/>
              <a:gd name="connsiteX5" fmla="*/ 1365 w 15111"/>
              <a:gd name="connsiteY5" fmla="*/ 839 h 14059"/>
              <a:gd name="connsiteX6" fmla="*/ 2083 w 15111"/>
              <a:gd name="connsiteY6" fmla="*/ 1954 h 14059"/>
              <a:gd name="connsiteX7" fmla="*/ 2583 w 15111"/>
              <a:gd name="connsiteY7" fmla="*/ 1888 h 14059"/>
              <a:gd name="connsiteX8" fmla="*/ 3000 w 15111"/>
              <a:gd name="connsiteY8" fmla="*/ 2941 h 14059"/>
              <a:gd name="connsiteX9" fmla="*/ 3722 w 15111"/>
              <a:gd name="connsiteY9" fmla="*/ 3006 h 14059"/>
              <a:gd name="connsiteX10" fmla="*/ 4694 w 15111"/>
              <a:gd name="connsiteY10" fmla="*/ 4125 h 14059"/>
              <a:gd name="connsiteX11" fmla="*/ 5639 w 15111"/>
              <a:gd name="connsiteY11" fmla="*/ 4322 h 14059"/>
              <a:gd name="connsiteX12" fmla="*/ 6555 w 15111"/>
              <a:gd name="connsiteY12" fmla="*/ 3598 h 14059"/>
              <a:gd name="connsiteX13" fmla="*/ 7028 w 15111"/>
              <a:gd name="connsiteY13" fmla="*/ 4453 h 14059"/>
              <a:gd name="connsiteX14" fmla="*/ 7417 w 15111"/>
              <a:gd name="connsiteY14" fmla="*/ 4914 h 14059"/>
              <a:gd name="connsiteX15" fmla="*/ 7472 w 15111"/>
              <a:gd name="connsiteY15" fmla="*/ 5638 h 14059"/>
              <a:gd name="connsiteX16" fmla="*/ 7847 w 15111"/>
              <a:gd name="connsiteY16" fmla="*/ 5660 h 14059"/>
              <a:gd name="connsiteX17" fmla="*/ 8852 w 15111"/>
              <a:gd name="connsiteY17" fmla="*/ 7217 h 14059"/>
              <a:gd name="connsiteX18" fmla="*/ 10356 w 15111"/>
              <a:gd name="connsiteY18" fmla="*/ 7677 h 14059"/>
              <a:gd name="connsiteX19" fmla="*/ 11940 w 15111"/>
              <a:gd name="connsiteY19" fmla="*/ 8412 h 14059"/>
              <a:gd name="connsiteX20" fmla="*/ 13102 w 15111"/>
              <a:gd name="connsiteY20" fmla="*/ 9870 h 14059"/>
              <a:gd name="connsiteX21" fmla="*/ 14444 w 15111"/>
              <a:gd name="connsiteY21" fmla="*/ 10901 h 14059"/>
              <a:gd name="connsiteX22" fmla="*/ 15111 w 15111"/>
              <a:gd name="connsiteY22" fmla="*/ 11427 h 14059"/>
              <a:gd name="connsiteX23" fmla="*/ 14667 w 15111"/>
              <a:gd name="connsiteY23" fmla="*/ 11954 h 14059"/>
              <a:gd name="connsiteX24" fmla="*/ 14667 w 15111"/>
              <a:gd name="connsiteY24" fmla="*/ 14059 h 14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111" h="14059">
                <a:moveTo>
                  <a:pt x="14667" y="14059"/>
                </a:moveTo>
                <a:lnTo>
                  <a:pt x="7778" y="8796"/>
                </a:lnTo>
                <a:lnTo>
                  <a:pt x="0" y="2546"/>
                </a:lnTo>
                <a:lnTo>
                  <a:pt x="0" y="572"/>
                </a:lnTo>
                <a:lnTo>
                  <a:pt x="0" y="0"/>
                </a:lnTo>
                <a:lnTo>
                  <a:pt x="1365" y="839"/>
                </a:lnTo>
                <a:lnTo>
                  <a:pt x="2083" y="1954"/>
                </a:lnTo>
                <a:lnTo>
                  <a:pt x="2583" y="1888"/>
                </a:lnTo>
                <a:lnTo>
                  <a:pt x="3000" y="2941"/>
                </a:lnTo>
                <a:lnTo>
                  <a:pt x="3722" y="3006"/>
                </a:lnTo>
                <a:lnTo>
                  <a:pt x="4694" y="4125"/>
                </a:lnTo>
                <a:lnTo>
                  <a:pt x="5639" y="4322"/>
                </a:lnTo>
                <a:lnTo>
                  <a:pt x="6555" y="3598"/>
                </a:lnTo>
                <a:lnTo>
                  <a:pt x="7028" y="4453"/>
                </a:lnTo>
                <a:lnTo>
                  <a:pt x="7417" y="4914"/>
                </a:lnTo>
                <a:cubicBezTo>
                  <a:pt x="7435" y="5155"/>
                  <a:pt x="7454" y="5397"/>
                  <a:pt x="7472" y="5638"/>
                </a:cubicBezTo>
                <a:lnTo>
                  <a:pt x="7847" y="5660"/>
                </a:lnTo>
                <a:lnTo>
                  <a:pt x="8852" y="7217"/>
                </a:lnTo>
                <a:lnTo>
                  <a:pt x="10356" y="7677"/>
                </a:lnTo>
                <a:lnTo>
                  <a:pt x="11940" y="8412"/>
                </a:lnTo>
                <a:lnTo>
                  <a:pt x="13102" y="9870"/>
                </a:lnTo>
                <a:lnTo>
                  <a:pt x="14444" y="10901"/>
                </a:lnTo>
                <a:lnTo>
                  <a:pt x="15111" y="11427"/>
                </a:lnTo>
                <a:lnTo>
                  <a:pt x="14667" y="11954"/>
                </a:lnTo>
                <a:lnTo>
                  <a:pt x="14667" y="14059"/>
                </a:lnTo>
                <a:close/>
              </a:path>
            </a:pathLst>
          </a:cu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7" name="Line 6">
            <a:extLst>
              <a:ext uri="{FF2B5EF4-FFF2-40B4-BE49-F238E27FC236}">
                <a16:creationId xmlns:a16="http://schemas.microsoft.com/office/drawing/2014/main" id="{4D3EA349-402F-6168-C09C-36CFB21B0512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9549" y="4519483"/>
            <a:ext cx="4631531" cy="144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8" name="Freeform 7">
            <a:extLst>
              <a:ext uri="{FF2B5EF4-FFF2-40B4-BE49-F238E27FC236}">
                <a16:creationId xmlns:a16="http://schemas.microsoft.com/office/drawing/2014/main" id="{F884D2E5-77DA-1A08-E2E2-93A18232D693}"/>
              </a:ext>
            </a:extLst>
          </p:cNvPr>
          <p:cNvSpPr>
            <a:spLocks/>
          </p:cNvSpPr>
          <p:nvPr/>
        </p:nvSpPr>
        <p:spPr bwMode="auto">
          <a:xfrm>
            <a:off x="7548699" y="3307903"/>
            <a:ext cx="2116931" cy="2882980"/>
          </a:xfrm>
          <a:custGeom>
            <a:avLst/>
            <a:gdLst>
              <a:gd name="T0" fmla="*/ 0 w 1776"/>
              <a:gd name="T1" fmla="*/ 3892550 h 2452"/>
              <a:gd name="T2" fmla="*/ 2819400 w 1776"/>
              <a:gd name="T3" fmla="*/ 2444750 h 2452"/>
              <a:gd name="T4" fmla="*/ 2816225 w 1776"/>
              <a:gd name="T5" fmla="*/ 0 h 2452"/>
              <a:gd name="T6" fmla="*/ 2233613 w 1776"/>
              <a:gd name="T7" fmla="*/ 290512 h 2452"/>
              <a:gd name="T8" fmla="*/ 1755775 w 1776"/>
              <a:gd name="T9" fmla="*/ 808037 h 2452"/>
              <a:gd name="T10" fmla="*/ 1398588 w 1776"/>
              <a:gd name="T11" fmla="*/ 1484312 h 2452"/>
              <a:gd name="T12" fmla="*/ 947738 w 1776"/>
              <a:gd name="T13" fmla="*/ 2332037 h 2452"/>
              <a:gd name="T14" fmla="*/ 762000 w 1776"/>
              <a:gd name="T15" fmla="*/ 2770187 h 2452"/>
              <a:gd name="T16" fmla="*/ 496888 w 1776"/>
              <a:gd name="T17" fmla="*/ 3206749 h 2452"/>
              <a:gd name="T18" fmla="*/ 152400 w 1776"/>
              <a:gd name="T19" fmla="*/ 3511550 h 2452"/>
              <a:gd name="T20" fmla="*/ 0 w 1776"/>
              <a:gd name="T21" fmla="*/ 3587750 h 2452"/>
              <a:gd name="T22" fmla="*/ 0 w 1776"/>
              <a:gd name="T23" fmla="*/ 3892550 h 245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776"/>
              <a:gd name="T37" fmla="*/ 0 h 2452"/>
              <a:gd name="T38" fmla="*/ 1776 w 1776"/>
              <a:gd name="T39" fmla="*/ 2452 h 2452"/>
              <a:gd name="connsiteX0" fmla="*/ 0 w 10000"/>
              <a:gd name="connsiteY0" fmla="*/ 10000 h 10000"/>
              <a:gd name="connsiteX1" fmla="*/ 10000 w 10000"/>
              <a:gd name="connsiteY1" fmla="*/ 6281 h 10000"/>
              <a:gd name="connsiteX2" fmla="*/ 9989 w 10000"/>
              <a:gd name="connsiteY2" fmla="*/ 0 h 10000"/>
              <a:gd name="connsiteX3" fmla="*/ 7922 w 10000"/>
              <a:gd name="connsiteY3" fmla="*/ 746 h 10000"/>
              <a:gd name="connsiteX4" fmla="*/ 6227 w 10000"/>
              <a:gd name="connsiteY4" fmla="*/ 2076 h 10000"/>
              <a:gd name="connsiteX5" fmla="*/ 4961 w 10000"/>
              <a:gd name="connsiteY5" fmla="*/ 3813 h 10000"/>
              <a:gd name="connsiteX6" fmla="*/ 3361 w 10000"/>
              <a:gd name="connsiteY6" fmla="*/ 5991 h 10000"/>
              <a:gd name="connsiteX7" fmla="*/ 2136 w 10000"/>
              <a:gd name="connsiteY7" fmla="*/ 6998 h 10000"/>
              <a:gd name="connsiteX8" fmla="*/ 1762 w 10000"/>
              <a:gd name="connsiteY8" fmla="*/ 8238 h 10000"/>
              <a:gd name="connsiteX9" fmla="*/ 541 w 10000"/>
              <a:gd name="connsiteY9" fmla="*/ 9021 h 10000"/>
              <a:gd name="connsiteX10" fmla="*/ 0 w 10000"/>
              <a:gd name="connsiteY10" fmla="*/ 9217 h 10000"/>
              <a:gd name="connsiteX11" fmla="*/ 0 w 10000"/>
              <a:gd name="connsiteY11" fmla="*/ 10000 h 10000"/>
              <a:gd name="connsiteX0" fmla="*/ 0 w 10000"/>
              <a:gd name="connsiteY0" fmla="*/ 10000 h 10000"/>
              <a:gd name="connsiteX1" fmla="*/ 10000 w 10000"/>
              <a:gd name="connsiteY1" fmla="*/ 6281 h 10000"/>
              <a:gd name="connsiteX2" fmla="*/ 9989 w 10000"/>
              <a:gd name="connsiteY2" fmla="*/ 0 h 10000"/>
              <a:gd name="connsiteX3" fmla="*/ 7922 w 10000"/>
              <a:gd name="connsiteY3" fmla="*/ 746 h 10000"/>
              <a:gd name="connsiteX4" fmla="*/ 6227 w 10000"/>
              <a:gd name="connsiteY4" fmla="*/ 2076 h 10000"/>
              <a:gd name="connsiteX5" fmla="*/ 4961 w 10000"/>
              <a:gd name="connsiteY5" fmla="*/ 3813 h 10000"/>
              <a:gd name="connsiteX6" fmla="*/ 3361 w 10000"/>
              <a:gd name="connsiteY6" fmla="*/ 5991 h 10000"/>
              <a:gd name="connsiteX7" fmla="*/ 2136 w 10000"/>
              <a:gd name="connsiteY7" fmla="*/ 6998 h 10000"/>
              <a:gd name="connsiteX8" fmla="*/ 1060 w 10000"/>
              <a:gd name="connsiteY8" fmla="*/ 8119 h 10000"/>
              <a:gd name="connsiteX9" fmla="*/ 541 w 10000"/>
              <a:gd name="connsiteY9" fmla="*/ 9021 h 10000"/>
              <a:gd name="connsiteX10" fmla="*/ 0 w 10000"/>
              <a:gd name="connsiteY10" fmla="*/ 9217 h 10000"/>
              <a:gd name="connsiteX11" fmla="*/ 0 w 10000"/>
              <a:gd name="connsiteY1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0000" y="6281"/>
                </a:lnTo>
                <a:cubicBezTo>
                  <a:pt x="9996" y="4187"/>
                  <a:pt x="9993" y="2094"/>
                  <a:pt x="9989" y="0"/>
                </a:cubicBezTo>
                <a:lnTo>
                  <a:pt x="7922" y="746"/>
                </a:lnTo>
                <a:lnTo>
                  <a:pt x="6227" y="2076"/>
                </a:lnTo>
                <a:lnTo>
                  <a:pt x="4961" y="3813"/>
                </a:lnTo>
                <a:lnTo>
                  <a:pt x="3361" y="5991"/>
                </a:lnTo>
                <a:lnTo>
                  <a:pt x="2136" y="6998"/>
                </a:lnTo>
                <a:cubicBezTo>
                  <a:pt x="2011" y="7411"/>
                  <a:pt x="1185" y="7706"/>
                  <a:pt x="1060" y="8119"/>
                </a:cubicBezTo>
                <a:lnTo>
                  <a:pt x="541" y="9021"/>
                </a:lnTo>
                <a:lnTo>
                  <a:pt x="0" y="9217"/>
                </a:lnTo>
                <a:lnTo>
                  <a:pt x="0" y="10000"/>
                </a:lnTo>
                <a:close/>
              </a:path>
            </a:pathLst>
          </a:custGeom>
          <a:solidFill>
            <a:srgbClr val="9966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9" name="Freeform 8">
            <a:extLst>
              <a:ext uri="{FF2B5EF4-FFF2-40B4-BE49-F238E27FC236}">
                <a16:creationId xmlns:a16="http://schemas.microsoft.com/office/drawing/2014/main" id="{610F892D-3791-0B9D-B8A3-72CEF0B78B8B}"/>
              </a:ext>
            </a:extLst>
          </p:cNvPr>
          <p:cNvSpPr>
            <a:spLocks/>
          </p:cNvSpPr>
          <p:nvPr/>
        </p:nvSpPr>
        <p:spPr bwMode="auto">
          <a:xfrm>
            <a:off x="7774917" y="3280996"/>
            <a:ext cx="735806" cy="735806"/>
          </a:xfrm>
          <a:custGeom>
            <a:avLst/>
            <a:gdLst>
              <a:gd name="T0" fmla="*/ 981075 w 618"/>
              <a:gd name="T1" fmla="*/ 0 h 618"/>
              <a:gd name="T2" fmla="*/ 661987 w 618"/>
              <a:gd name="T3" fmla="*/ 158750 h 618"/>
              <a:gd name="T4" fmla="*/ 406400 w 618"/>
              <a:gd name="T5" fmla="*/ 465138 h 618"/>
              <a:gd name="T6" fmla="*/ 198437 w 618"/>
              <a:gd name="T7" fmla="*/ 782637 h 618"/>
              <a:gd name="T8" fmla="*/ 0 w 618"/>
              <a:gd name="T9" fmla="*/ 981075 h 6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8"/>
              <a:gd name="T16" fmla="*/ 0 h 618"/>
              <a:gd name="T17" fmla="*/ 618 w 618"/>
              <a:gd name="T18" fmla="*/ 618 h 6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8" h="618">
                <a:moveTo>
                  <a:pt x="618" y="0"/>
                </a:moveTo>
                <a:lnTo>
                  <a:pt x="417" y="100"/>
                </a:lnTo>
                <a:lnTo>
                  <a:pt x="256" y="293"/>
                </a:lnTo>
                <a:lnTo>
                  <a:pt x="125" y="493"/>
                </a:lnTo>
                <a:lnTo>
                  <a:pt x="0" y="618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15" name="Freeform 9">
            <a:extLst>
              <a:ext uri="{FF2B5EF4-FFF2-40B4-BE49-F238E27FC236}">
                <a16:creationId xmlns:a16="http://schemas.microsoft.com/office/drawing/2014/main" id="{17B0D46D-F111-EEE5-3988-2D758B8CF648}"/>
              </a:ext>
            </a:extLst>
          </p:cNvPr>
          <p:cNvSpPr>
            <a:spLocks/>
          </p:cNvSpPr>
          <p:nvPr/>
        </p:nvSpPr>
        <p:spPr bwMode="auto">
          <a:xfrm>
            <a:off x="8236880" y="3504833"/>
            <a:ext cx="735806" cy="735806"/>
          </a:xfrm>
          <a:custGeom>
            <a:avLst/>
            <a:gdLst>
              <a:gd name="T0" fmla="*/ 981075 w 618"/>
              <a:gd name="T1" fmla="*/ 0 h 618"/>
              <a:gd name="T2" fmla="*/ 661987 w 618"/>
              <a:gd name="T3" fmla="*/ 158750 h 618"/>
              <a:gd name="T4" fmla="*/ 406400 w 618"/>
              <a:gd name="T5" fmla="*/ 465138 h 618"/>
              <a:gd name="T6" fmla="*/ 198437 w 618"/>
              <a:gd name="T7" fmla="*/ 782637 h 618"/>
              <a:gd name="T8" fmla="*/ 0 w 618"/>
              <a:gd name="T9" fmla="*/ 981075 h 6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8"/>
              <a:gd name="T16" fmla="*/ 0 h 618"/>
              <a:gd name="T17" fmla="*/ 618 w 618"/>
              <a:gd name="T18" fmla="*/ 618 h 6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8" h="618">
                <a:moveTo>
                  <a:pt x="618" y="0"/>
                </a:moveTo>
                <a:lnTo>
                  <a:pt x="417" y="100"/>
                </a:lnTo>
                <a:lnTo>
                  <a:pt x="256" y="293"/>
                </a:lnTo>
                <a:lnTo>
                  <a:pt x="125" y="493"/>
                </a:lnTo>
                <a:lnTo>
                  <a:pt x="0" y="618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17" name="Freeform 10">
            <a:extLst>
              <a:ext uri="{FF2B5EF4-FFF2-40B4-BE49-F238E27FC236}">
                <a16:creationId xmlns:a16="http://schemas.microsoft.com/office/drawing/2014/main" id="{031850C2-EC0E-D71A-4064-55D0C16A17DE}"/>
              </a:ext>
            </a:extLst>
          </p:cNvPr>
          <p:cNvSpPr>
            <a:spLocks/>
          </p:cNvSpPr>
          <p:nvPr/>
        </p:nvSpPr>
        <p:spPr bwMode="auto">
          <a:xfrm>
            <a:off x="6840277" y="3104783"/>
            <a:ext cx="735806" cy="735806"/>
          </a:xfrm>
          <a:custGeom>
            <a:avLst/>
            <a:gdLst>
              <a:gd name="T0" fmla="*/ 981075 w 618"/>
              <a:gd name="T1" fmla="*/ 0 h 618"/>
              <a:gd name="T2" fmla="*/ 661987 w 618"/>
              <a:gd name="T3" fmla="*/ 158750 h 618"/>
              <a:gd name="T4" fmla="*/ 406400 w 618"/>
              <a:gd name="T5" fmla="*/ 465138 h 618"/>
              <a:gd name="T6" fmla="*/ 198437 w 618"/>
              <a:gd name="T7" fmla="*/ 782637 h 618"/>
              <a:gd name="T8" fmla="*/ 0 w 618"/>
              <a:gd name="T9" fmla="*/ 981075 h 6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8"/>
              <a:gd name="T16" fmla="*/ 0 h 618"/>
              <a:gd name="T17" fmla="*/ 618 w 618"/>
              <a:gd name="T18" fmla="*/ 618 h 6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8" h="618">
                <a:moveTo>
                  <a:pt x="618" y="0"/>
                </a:moveTo>
                <a:lnTo>
                  <a:pt x="417" y="100"/>
                </a:lnTo>
                <a:lnTo>
                  <a:pt x="256" y="293"/>
                </a:lnTo>
                <a:lnTo>
                  <a:pt x="125" y="493"/>
                </a:lnTo>
                <a:lnTo>
                  <a:pt x="0" y="618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24" name="Freeform 11">
            <a:extLst>
              <a:ext uri="{FF2B5EF4-FFF2-40B4-BE49-F238E27FC236}">
                <a16:creationId xmlns:a16="http://schemas.microsoft.com/office/drawing/2014/main" id="{EA0AE4E1-BC17-5C75-4412-2012FE41E9BC}"/>
              </a:ext>
            </a:extLst>
          </p:cNvPr>
          <p:cNvSpPr>
            <a:spLocks/>
          </p:cNvSpPr>
          <p:nvPr/>
        </p:nvSpPr>
        <p:spPr bwMode="auto">
          <a:xfrm>
            <a:off x="7893979" y="3161933"/>
            <a:ext cx="400050" cy="507206"/>
          </a:xfrm>
          <a:custGeom>
            <a:avLst/>
            <a:gdLst>
              <a:gd name="T0" fmla="*/ 533400 w 618"/>
              <a:gd name="T1" fmla="*/ 0 h 618"/>
              <a:gd name="T2" fmla="*/ 359915 w 618"/>
              <a:gd name="T3" fmla="*/ 109430 h 618"/>
              <a:gd name="T4" fmla="*/ 220955 w 618"/>
              <a:gd name="T5" fmla="*/ 320629 h 618"/>
              <a:gd name="T6" fmla="*/ 107888 w 618"/>
              <a:gd name="T7" fmla="*/ 539488 h 618"/>
              <a:gd name="T8" fmla="*/ 0 w 618"/>
              <a:gd name="T9" fmla="*/ 676275 h 6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8"/>
              <a:gd name="T16" fmla="*/ 0 h 618"/>
              <a:gd name="T17" fmla="*/ 618 w 618"/>
              <a:gd name="T18" fmla="*/ 618 h 6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8" h="618">
                <a:moveTo>
                  <a:pt x="618" y="0"/>
                </a:moveTo>
                <a:lnTo>
                  <a:pt x="417" y="100"/>
                </a:lnTo>
                <a:lnTo>
                  <a:pt x="256" y="293"/>
                </a:lnTo>
                <a:lnTo>
                  <a:pt x="125" y="493"/>
                </a:lnTo>
                <a:lnTo>
                  <a:pt x="0" y="618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5" name="Freeform 12">
            <a:extLst>
              <a:ext uri="{FF2B5EF4-FFF2-40B4-BE49-F238E27FC236}">
                <a16:creationId xmlns:a16="http://schemas.microsoft.com/office/drawing/2014/main" id="{3E961830-32FB-E20C-913E-EE58C07D7DFD}"/>
              </a:ext>
            </a:extLst>
          </p:cNvPr>
          <p:cNvSpPr>
            <a:spLocks/>
          </p:cNvSpPr>
          <p:nvPr/>
        </p:nvSpPr>
        <p:spPr bwMode="auto">
          <a:xfrm>
            <a:off x="6350929" y="3333383"/>
            <a:ext cx="400050" cy="507206"/>
          </a:xfrm>
          <a:custGeom>
            <a:avLst/>
            <a:gdLst>
              <a:gd name="T0" fmla="*/ 533400 w 618"/>
              <a:gd name="T1" fmla="*/ 0 h 618"/>
              <a:gd name="T2" fmla="*/ 359915 w 618"/>
              <a:gd name="T3" fmla="*/ 109430 h 618"/>
              <a:gd name="T4" fmla="*/ 220955 w 618"/>
              <a:gd name="T5" fmla="*/ 320629 h 618"/>
              <a:gd name="T6" fmla="*/ 107888 w 618"/>
              <a:gd name="T7" fmla="*/ 539488 h 618"/>
              <a:gd name="T8" fmla="*/ 0 w 618"/>
              <a:gd name="T9" fmla="*/ 676275 h 6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8"/>
              <a:gd name="T16" fmla="*/ 0 h 618"/>
              <a:gd name="T17" fmla="*/ 618 w 618"/>
              <a:gd name="T18" fmla="*/ 618 h 6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8" h="618">
                <a:moveTo>
                  <a:pt x="618" y="0"/>
                </a:moveTo>
                <a:lnTo>
                  <a:pt x="417" y="100"/>
                </a:lnTo>
                <a:lnTo>
                  <a:pt x="256" y="293"/>
                </a:lnTo>
                <a:lnTo>
                  <a:pt x="125" y="493"/>
                </a:lnTo>
                <a:lnTo>
                  <a:pt x="0" y="618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41" name="Line 13">
            <a:extLst>
              <a:ext uri="{FF2B5EF4-FFF2-40B4-BE49-F238E27FC236}">
                <a16:creationId xmlns:a16="http://schemas.microsoft.com/office/drawing/2014/main" id="{04761A63-1FA8-9AE0-45CB-F6B0C1214ABF}"/>
              </a:ext>
            </a:extLst>
          </p:cNvPr>
          <p:cNvSpPr>
            <a:spLocks noChangeShapeType="1"/>
          </p:cNvSpPr>
          <p:nvPr/>
        </p:nvSpPr>
        <p:spPr bwMode="auto">
          <a:xfrm>
            <a:off x="5207929" y="5162183"/>
            <a:ext cx="1714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43" name="Line 14">
            <a:extLst>
              <a:ext uri="{FF2B5EF4-FFF2-40B4-BE49-F238E27FC236}">
                <a16:creationId xmlns:a16="http://schemas.microsoft.com/office/drawing/2014/main" id="{7FBF1468-D87B-4F91-8D39-8D0B2862A436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9554" y="5609858"/>
            <a:ext cx="1714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46" name="Line 15">
            <a:extLst>
              <a:ext uri="{FF2B5EF4-FFF2-40B4-BE49-F238E27FC236}">
                <a16:creationId xmlns:a16="http://schemas.microsoft.com/office/drawing/2014/main" id="{55798EC6-2746-EA69-F79F-1ECF4A0A4AB8}"/>
              </a:ext>
            </a:extLst>
          </p:cNvPr>
          <p:cNvSpPr>
            <a:spLocks noChangeShapeType="1"/>
          </p:cNvSpPr>
          <p:nvPr/>
        </p:nvSpPr>
        <p:spPr bwMode="auto">
          <a:xfrm>
            <a:off x="6579529" y="5562233"/>
            <a:ext cx="1714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48" name="Line 16">
            <a:extLst>
              <a:ext uri="{FF2B5EF4-FFF2-40B4-BE49-F238E27FC236}">
                <a16:creationId xmlns:a16="http://schemas.microsoft.com/office/drawing/2014/main" id="{275B3E4C-1647-8CBB-928D-3BBF6B6DD48E}"/>
              </a:ext>
            </a:extLst>
          </p:cNvPr>
          <p:cNvSpPr>
            <a:spLocks noChangeShapeType="1"/>
          </p:cNvSpPr>
          <p:nvPr/>
        </p:nvSpPr>
        <p:spPr bwMode="auto">
          <a:xfrm>
            <a:off x="6979579" y="5743208"/>
            <a:ext cx="342900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49" name="Line 17">
            <a:extLst>
              <a:ext uri="{FF2B5EF4-FFF2-40B4-BE49-F238E27FC236}">
                <a16:creationId xmlns:a16="http://schemas.microsoft.com/office/drawing/2014/main" id="{5977B848-CAC2-E793-BE23-8BEB1A72EFA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08029" y="5619383"/>
            <a:ext cx="1714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50" name="Line 18">
            <a:extLst>
              <a:ext uri="{FF2B5EF4-FFF2-40B4-BE49-F238E27FC236}">
                <a16:creationId xmlns:a16="http://schemas.microsoft.com/office/drawing/2014/main" id="{0405846B-332D-5F82-8C51-0E5D25A982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6529" y="5390783"/>
            <a:ext cx="1714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51" name="Line 19">
            <a:extLst>
              <a:ext uri="{FF2B5EF4-FFF2-40B4-BE49-F238E27FC236}">
                <a16:creationId xmlns:a16="http://schemas.microsoft.com/office/drawing/2014/main" id="{4A8B0CC6-0CB0-C280-2B2E-994E7007BB89}"/>
              </a:ext>
            </a:extLst>
          </p:cNvPr>
          <p:cNvSpPr>
            <a:spLocks noChangeShapeType="1"/>
          </p:cNvSpPr>
          <p:nvPr/>
        </p:nvSpPr>
        <p:spPr bwMode="auto">
          <a:xfrm>
            <a:off x="6579529" y="5733683"/>
            <a:ext cx="1714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52" name="Line 20">
            <a:extLst>
              <a:ext uri="{FF2B5EF4-FFF2-40B4-BE49-F238E27FC236}">
                <a16:creationId xmlns:a16="http://schemas.microsoft.com/office/drawing/2014/main" id="{28933AFC-C4D0-0A3C-BE20-4F192852374B}"/>
              </a:ext>
            </a:extLst>
          </p:cNvPr>
          <p:cNvSpPr>
            <a:spLocks noChangeShapeType="1"/>
          </p:cNvSpPr>
          <p:nvPr/>
        </p:nvSpPr>
        <p:spPr bwMode="auto">
          <a:xfrm>
            <a:off x="5836579" y="5505083"/>
            <a:ext cx="40005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53" name="Line 21">
            <a:extLst>
              <a:ext uri="{FF2B5EF4-FFF2-40B4-BE49-F238E27FC236}">
                <a16:creationId xmlns:a16="http://schemas.microsoft.com/office/drawing/2014/main" id="{6620509F-19CF-4924-5F66-08CF76D9908E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2279" y="5333633"/>
            <a:ext cx="1714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54" name="Line 22">
            <a:extLst>
              <a:ext uri="{FF2B5EF4-FFF2-40B4-BE49-F238E27FC236}">
                <a16:creationId xmlns:a16="http://schemas.microsoft.com/office/drawing/2014/main" id="{F7ED25A7-5C74-3058-5075-611CCF5403C9}"/>
              </a:ext>
            </a:extLst>
          </p:cNvPr>
          <p:cNvSpPr>
            <a:spLocks noChangeShapeType="1"/>
          </p:cNvSpPr>
          <p:nvPr/>
        </p:nvSpPr>
        <p:spPr bwMode="auto">
          <a:xfrm>
            <a:off x="6979579" y="5962283"/>
            <a:ext cx="40005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55" name="Line 23">
            <a:extLst>
              <a:ext uri="{FF2B5EF4-FFF2-40B4-BE49-F238E27FC236}">
                <a16:creationId xmlns:a16="http://schemas.microsoft.com/office/drawing/2014/main" id="{0152514B-2CF7-9F3E-2793-384CE7840124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0929" y="5733683"/>
            <a:ext cx="1714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56" name="Line 24">
            <a:extLst>
              <a:ext uri="{FF2B5EF4-FFF2-40B4-BE49-F238E27FC236}">
                <a16:creationId xmlns:a16="http://schemas.microsoft.com/office/drawing/2014/main" id="{C28E513C-B797-9673-0646-2CFA71C9E7D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0779" y="5219333"/>
            <a:ext cx="1714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57" name="Freeform 25">
            <a:extLst>
              <a:ext uri="{FF2B5EF4-FFF2-40B4-BE49-F238E27FC236}">
                <a16:creationId xmlns:a16="http://schemas.microsoft.com/office/drawing/2014/main" id="{6320FE37-BB5F-EE63-33B1-6729888B6BD3}"/>
              </a:ext>
            </a:extLst>
          </p:cNvPr>
          <p:cNvSpPr>
            <a:spLocks/>
          </p:cNvSpPr>
          <p:nvPr/>
        </p:nvSpPr>
        <p:spPr bwMode="auto">
          <a:xfrm>
            <a:off x="7208179" y="3626277"/>
            <a:ext cx="400050" cy="507206"/>
          </a:xfrm>
          <a:custGeom>
            <a:avLst/>
            <a:gdLst>
              <a:gd name="T0" fmla="*/ 533400 w 618"/>
              <a:gd name="T1" fmla="*/ 0 h 618"/>
              <a:gd name="T2" fmla="*/ 359915 w 618"/>
              <a:gd name="T3" fmla="*/ 109430 h 618"/>
              <a:gd name="T4" fmla="*/ 220955 w 618"/>
              <a:gd name="T5" fmla="*/ 320629 h 618"/>
              <a:gd name="T6" fmla="*/ 107888 w 618"/>
              <a:gd name="T7" fmla="*/ 539488 h 618"/>
              <a:gd name="T8" fmla="*/ 0 w 618"/>
              <a:gd name="T9" fmla="*/ 676275 h 6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8"/>
              <a:gd name="T16" fmla="*/ 0 h 618"/>
              <a:gd name="T17" fmla="*/ 618 w 618"/>
              <a:gd name="T18" fmla="*/ 618 h 6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8" h="618">
                <a:moveTo>
                  <a:pt x="618" y="0"/>
                </a:moveTo>
                <a:lnTo>
                  <a:pt x="417" y="100"/>
                </a:lnTo>
                <a:lnTo>
                  <a:pt x="256" y="293"/>
                </a:lnTo>
                <a:lnTo>
                  <a:pt x="125" y="493"/>
                </a:lnTo>
                <a:lnTo>
                  <a:pt x="0" y="618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58" name="Freeform 26">
            <a:extLst>
              <a:ext uri="{FF2B5EF4-FFF2-40B4-BE49-F238E27FC236}">
                <a16:creationId xmlns:a16="http://schemas.microsoft.com/office/drawing/2014/main" id="{42F06ACA-153B-238A-3FE1-B207F651AAB4}"/>
              </a:ext>
            </a:extLst>
          </p:cNvPr>
          <p:cNvSpPr>
            <a:spLocks/>
          </p:cNvSpPr>
          <p:nvPr/>
        </p:nvSpPr>
        <p:spPr bwMode="auto">
          <a:xfrm>
            <a:off x="3845561" y="2291261"/>
            <a:ext cx="400050" cy="507206"/>
          </a:xfrm>
          <a:custGeom>
            <a:avLst/>
            <a:gdLst>
              <a:gd name="T0" fmla="*/ 533400 w 618"/>
              <a:gd name="T1" fmla="*/ 0 h 618"/>
              <a:gd name="T2" fmla="*/ 359915 w 618"/>
              <a:gd name="T3" fmla="*/ 109430 h 618"/>
              <a:gd name="T4" fmla="*/ 220955 w 618"/>
              <a:gd name="T5" fmla="*/ 320629 h 618"/>
              <a:gd name="T6" fmla="*/ 107888 w 618"/>
              <a:gd name="T7" fmla="*/ 539488 h 618"/>
              <a:gd name="T8" fmla="*/ 0 w 618"/>
              <a:gd name="T9" fmla="*/ 676275 h 6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8"/>
              <a:gd name="T16" fmla="*/ 0 h 618"/>
              <a:gd name="T17" fmla="*/ 618 w 618"/>
              <a:gd name="T18" fmla="*/ 618 h 6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8" h="618">
                <a:moveTo>
                  <a:pt x="618" y="0"/>
                </a:moveTo>
                <a:lnTo>
                  <a:pt x="417" y="100"/>
                </a:lnTo>
                <a:lnTo>
                  <a:pt x="256" y="293"/>
                </a:lnTo>
                <a:lnTo>
                  <a:pt x="125" y="493"/>
                </a:lnTo>
                <a:lnTo>
                  <a:pt x="0" y="618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59" name="Freeform 27">
            <a:extLst>
              <a:ext uri="{FF2B5EF4-FFF2-40B4-BE49-F238E27FC236}">
                <a16:creationId xmlns:a16="http://schemas.microsoft.com/office/drawing/2014/main" id="{DDDF7E79-4B51-0A88-C016-34DF18923C0C}"/>
              </a:ext>
            </a:extLst>
          </p:cNvPr>
          <p:cNvSpPr>
            <a:spLocks/>
          </p:cNvSpPr>
          <p:nvPr/>
        </p:nvSpPr>
        <p:spPr bwMode="auto">
          <a:xfrm>
            <a:off x="7722529" y="3879880"/>
            <a:ext cx="400050" cy="507206"/>
          </a:xfrm>
          <a:custGeom>
            <a:avLst/>
            <a:gdLst>
              <a:gd name="T0" fmla="*/ 533400 w 618"/>
              <a:gd name="T1" fmla="*/ 0 h 618"/>
              <a:gd name="T2" fmla="*/ 359915 w 618"/>
              <a:gd name="T3" fmla="*/ 109430 h 618"/>
              <a:gd name="T4" fmla="*/ 220955 w 618"/>
              <a:gd name="T5" fmla="*/ 320629 h 618"/>
              <a:gd name="T6" fmla="*/ 107888 w 618"/>
              <a:gd name="T7" fmla="*/ 539488 h 618"/>
              <a:gd name="T8" fmla="*/ 0 w 618"/>
              <a:gd name="T9" fmla="*/ 676275 h 6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8"/>
              <a:gd name="T16" fmla="*/ 0 h 618"/>
              <a:gd name="T17" fmla="*/ 618 w 618"/>
              <a:gd name="T18" fmla="*/ 618 h 6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8" h="618">
                <a:moveTo>
                  <a:pt x="618" y="0"/>
                </a:moveTo>
                <a:lnTo>
                  <a:pt x="417" y="100"/>
                </a:lnTo>
                <a:lnTo>
                  <a:pt x="256" y="293"/>
                </a:lnTo>
                <a:lnTo>
                  <a:pt x="125" y="493"/>
                </a:lnTo>
                <a:lnTo>
                  <a:pt x="0" y="618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60" name="Freeform 28">
            <a:extLst>
              <a:ext uri="{FF2B5EF4-FFF2-40B4-BE49-F238E27FC236}">
                <a16:creationId xmlns:a16="http://schemas.microsoft.com/office/drawing/2014/main" id="{69A62711-A90B-1503-49E1-A420C36D6111}"/>
              </a:ext>
            </a:extLst>
          </p:cNvPr>
          <p:cNvSpPr>
            <a:spLocks/>
          </p:cNvSpPr>
          <p:nvPr/>
        </p:nvSpPr>
        <p:spPr bwMode="auto">
          <a:xfrm>
            <a:off x="6808129" y="3104783"/>
            <a:ext cx="400050" cy="507206"/>
          </a:xfrm>
          <a:custGeom>
            <a:avLst/>
            <a:gdLst>
              <a:gd name="T0" fmla="*/ 533400 w 618"/>
              <a:gd name="T1" fmla="*/ 0 h 618"/>
              <a:gd name="T2" fmla="*/ 359915 w 618"/>
              <a:gd name="T3" fmla="*/ 109430 h 618"/>
              <a:gd name="T4" fmla="*/ 220955 w 618"/>
              <a:gd name="T5" fmla="*/ 320629 h 618"/>
              <a:gd name="T6" fmla="*/ 107888 w 618"/>
              <a:gd name="T7" fmla="*/ 539488 h 618"/>
              <a:gd name="T8" fmla="*/ 0 w 618"/>
              <a:gd name="T9" fmla="*/ 676275 h 6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8"/>
              <a:gd name="T16" fmla="*/ 0 h 618"/>
              <a:gd name="T17" fmla="*/ 618 w 618"/>
              <a:gd name="T18" fmla="*/ 618 h 6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8" h="618">
                <a:moveTo>
                  <a:pt x="618" y="0"/>
                </a:moveTo>
                <a:lnTo>
                  <a:pt x="417" y="100"/>
                </a:lnTo>
                <a:lnTo>
                  <a:pt x="256" y="293"/>
                </a:lnTo>
                <a:lnTo>
                  <a:pt x="125" y="493"/>
                </a:lnTo>
                <a:lnTo>
                  <a:pt x="0" y="618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61" name="Freeform 30">
            <a:extLst>
              <a:ext uri="{FF2B5EF4-FFF2-40B4-BE49-F238E27FC236}">
                <a16:creationId xmlns:a16="http://schemas.microsoft.com/office/drawing/2014/main" id="{731FD322-A7EA-808C-C32A-F5B6BA17FCEB}"/>
              </a:ext>
            </a:extLst>
          </p:cNvPr>
          <p:cNvSpPr>
            <a:spLocks/>
          </p:cNvSpPr>
          <p:nvPr/>
        </p:nvSpPr>
        <p:spPr bwMode="auto">
          <a:xfrm>
            <a:off x="2919548" y="2602014"/>
            <a:ext cx="5474494" cy="2445869"/>
          </a:xfrm>
          <a:custGeom>
            <a:avLst/>
            <a:gdLst>
              <a:gd name="T0" fmla="*/ 1831088940 w 20356"/>
              <a:gd name="T1" fmla="*/ 404562449 h 21806"/>
              <a:gd name="T2" fmla="*/ 1849346586 w 20356"/>
              <a:gd name="T3" fmla="*/ 404995042 h 21806"/>
              <a:gd name="T4" fmla="*/ 1864760599 w 20356"/>
              <a:gd name="T5" fmla="*/ 397169129 h 21806"/>
              <a:gd name="T6" fmla="*/ 1867604231 w 20356"/>
              <a:gd name="T7" fmla="*/ 359280837 h 21806"/>
              <a:gd name="T8" fmla="*/ 1688697722 w 20356"/>
              <a:gd name="T9" fmla="*/ 337063298 h 21806"/>
              <a:gd name="T10" fmla="*/ 1550251482 w 20356"/>
              <a:gd name="T11" fmla="*/ 305702863 h 21806"/>
              <a:gd name="T12" fmla="*/ 1434832970 w 20356"/>
              <a:gd name="T13" fmla="*/ 284802101 h 21806"/>
              <a:gd name="T14" fmla="*/ 1296386730 w 20356"/>
              <a:gd name="T15" fmla="*/ 274361150 h 21806"/>
              <a:gd name="T16" fmla="*/ 1149224522 w 20356"/>
              <a:gd name="T17" fmla="*/ 232541110 h 21806"/>
              <a:gd name="T18" fmla="*/ 952977550 w 20356"/>
              <a:gd name="T19" fmla="*/ 184211866 h 21806"/>
              <a:gd name="T20" fmla="*/ 736637355 w 20356"/>
              <a:gd name="T21" fmla="*/ 152851431 h 21806"/>
              <a:gd name="T22" fmla="*/ 626999854 w 20356"/>
              <a:gd name="T23" fmla="*/ 113665049 h 21806"/>
              <a:gd name="T24" fmla="*/ 456809011 w 20356"/>
              <a:gd name="T25" fmla="*/ 77093602 h 21806"/>
              <a:gd name="T26" fmla="*/ 321206707 w 20356"/>
              <a:gd name="T27" fmla="*/ 67950689 h 21806"/>
              <a:gd name="T28" fmla="*/ 220193169 w 20356"/>
              <a:gd name="T29" fmla="*/ 35273400 h 21806"/>
              <a:gd name="T30" fmla="*/ 96151034 w 20356"/>
              <a:gd name="T31" fmla="*/ 19602646 h 21806"/>
              <a:gd name="T32" fmla="*/ 3853505 w 20356"/>
              <a:gd name="T33" fmla="*/ 0 h 21806"/>
              <a:gd name="T34" fmla="*/ 3853505 w 20356"/>
              <a:gd name="T35" fmla="*/ 20900702 h 21806"/>
              <a:gd name="T36" fmla="*/ 950133312 w 20356"/>
              <a:gd name="T37" fmla="*/ 232559901 h 21806"/>
              <a:gd name="T38" fmla="*/ 1804115023 w 20356"/>
              <a:gd name="T39" fmla="*/ 410224845 h 2180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0356"/>
              <a:gd name="T61" fmla="*/ 0 h 21806"/>
              <a:gd name="T62" fmla="*/ 20356 w 20356"/>
              <a:gd name="T63" fmla="*/ 21806 h 2180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0356" h="21806">
                <a:moveTo>
                  <a:pt x="19958" y="21505"/>
                </a:moveTo>
                <a:lnTo>
                  <a:pt x="20157" y="21528"/>
                </a:lnTo>
                <a:lnTo>
                  <a:pt x="20325" y="21112"/>
                </a:lnTo>
                <a:cubicBezTo>
                  <a:pt x="20335" y="20441"/>
                  <a:pt x="20346" y="19769"/>
                  <a:pt x="20356" y="19098"/>
                </a:cubicBezTo>
                <a:lnTo>
                  <a:pt x="18406" y="17917"/>
                </a:lnTo>
                <a:lnTo>
                  <a:pt x="16897" y="16250"/>
                </a:lnTo>
                <a:lnTo>
                  <a:pt x="15639" y="15139"/>
                </a:lnTo>
                <a:lnTo>
                  <a:pt x="14130" y="14584"/>
                </a:lnTo>
                <a:lnTo>
                  <a:pt x="12526" y="12361"/>
                </a:lnTo>
                <a:lnTo>
                  <a:pt x="10387" y="9792"/>
                </a:lnTo>
                <a:lnTo>
                  <a:pt x="8029" y="8125"/>
                </a:lnTo>
                <a:lnTo>
                  <a:pt x="6834" y="6042"/>
                </a:lnTo>
                <a:lnTo>
                  <a:pt x="4979" y="4098"/>
                </a:lnTo>
                <a:lnTo>
                  <a:pt x="3501" y="3612"/>
                </a:lnTo>
                <a:lnTo>
                  <a:pt x="2400" y="1875"/>
                </a:lnTo>
                <a:lnTo>
                  <a:pt x="1048" y="1042"/>
                </a:lnTo>
                <a:lnTo>
                  <a:pt x="42" y="0"/>
                </a:lnTo>
                <a:cubicBezTo>
                  <a:pt x="0" y="185"/>
                  <a:pt x="84" y="926"/>
                  <a:pt x="42" y="1111"/>
                </a:cubicBezTo>
                <a:lnTo>
                  <a:pt x="10356" y="12362"/>
                </a:lnTo>
                <a:lnTo>
                  <a:pt x="19664" y="21806"/>
                </a:lnTo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62" name="Line 31">
            <a:extLst>
              <a:ext uri="{FF2B5EF4-FFF2-40B4-BE49-F238E27FC236}">
                <a16:creationId xmlns:a16="http://schemas.microsoft.com/office/drawing/2014/main" id="{2DB99962-E990-3F36-26EC-D8629F6D6FC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919548" y="2770867"/>
            <a:ext cx="4184073" cy="1805420"/>
          </a:xfrm>
          <a:prstGeom prst="line">
            <a:avLst/>
          </a:prstGeom>
          <a:noFill/>
          <a:ln w="1270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63" name="Freeform 75">
            <a:extLst>
              <a:ext uri="{FF2B5EF4-FFF2-40B4-BE49-F238E27FC236}">
                <a16:creationId xmlns:a16="http://schemas.microsoft.com/office/drawing/2014/main" id="{E2254124-5BA9-6391-56A6-BC50B103A980}"/>
              </a:ext>
            </a:extLst>
          </p:cNvPr>
          <p:cNvSpPr>
            <a:spLocks/>
          </p:cNvSpPr>
          <p:nvPr/>
        </p:nvSpPr>
        <p:spPr bwMode="auto">
          <a:xfrm>
            <a:off x="7559415" y="3596511"/>
            <a:ext cx="2113163" cy="2589610"/>
          </a:xfrm>
          <a:custGeom>
            <a:avLst/>
            <a:gdLst>
              <a:gd name="T0" fmla="*/ 127000 w 1773"/>
              <a:gd name="T1" fmla="*/ 2935287 h 2080"/>
              <a:gd name="T2" fmla="*/ 655638 w 1773"/>
              <a:gd name="T3" fmla="*/ 2654300 h 2080"/>
              <a:gd name="T4" fmla="*/ 1041400 w 1773"/>
              <a:gd name="T5" fmla="*/ 2197100 h 2080"/>
              <a:gd name="T6" fmla="*/ 1674813 w 1773"/>
              <a:gd name="T7" fmla="*/ 1203325 h 2080"/>
              <a:gd name="T8" fmla="*/ 2228851 w 1773"/>
              <a:gd name="T9" fmla="*/ 384175 h 2080"/>
              <a:gd name="T10" fmla="*/ 2814638 w 1773"/>
              <a:gd name="T11" fmla="*/ 0 h 2080"/>
              <a:gd name="T12" fmla="*/ 2809876 w 1773"/>
              <a:gd name="T13" fmla="*/ 1860550 h 2080"/>
              <a:gd name="T14" fmla="*/ 0 w 1773"/>
              <a:gd name="T15" fmla="*/ 3302000 h 2080"/>
              <a:gd name="T16" fmla="*/ 127000 w 1773"/>
              <a:gd name="T17" fmla="*/ 2935287 h 20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73"/>
              <a:gd name="T28" fmla="*/ 0 h 2080"/>
              <a:gd name="T29" fmla="*/ 1773 w 1773"/>
              <a:gd name="T30" fmla="*/ 2080 h 2080"/>
              <a:gd name="connsiteX0" fmla="*/ 451 w 10000"/>
              <a:gd name="connsiteY0" fmla="*/ 8889 h 10000"/>
              <a:gd name="connsiteX1" fmla="*/ 2329 w 10000"/>
              <a:gd name="connsiteY1" fmla="*/ 8038 h 10000"/>
              <a:gd name="connsiteX2" fmla="*/ 3700 w 10000"/>
              <a:gd name="connsiteY2" fmla="*/ 6654 h 10000"/>
              <a:gd name="connsiteX3" fmla="*/ 5950 w 10000"/>
              <a:gd name="connsiteY3" fmla="*/ 3644 h 10000"/>
              <a:gd name="connsiteX4" fmla="*/ 7919 w 10000"/>
              <a:gd name="connsiteY4" fmla="*/ 1163 h 10000"/>
              <a:gd name="connsiteX5" fmla="*/ 10000 w 10000"/>
              <a:gd name="connsiteY5" fmla="*/ 0 h 10000"/>
              <a:gd name="connsiteX6" fmla="*/ 9983 w 10000"/>
              <a:gd name="connsiteY6" fmla="*/ 5834 h 10000"/>
              <a:gd name="connsiteX7" fmla="*/ 0 w 10000"/>
              <a:gd name="connsiteY7" fmla="*/ 10000 h 10000"/>
              <a:gd name="connsiteX8" fmla="*/ 451 w 10000"/>
              <a:gd name="connsiteY8" fmla="*/ 8889 h 10000"/>
              <a:gd name="connsiteX0" fmla="*/ 451 w 10016"/>
              <a:gd name="connsiteY0" fmla="*/ 8889 h 10000"/>
              <a:gd name="connsiteX1" fmla="*/ 2329 w 10016"/>
              <a:gd name="connsiteY1" fmla="*/ 8038 h 10000"/>
              <a:gd name="connsiteX2" fmla="*/ 3700 w 10016"/>
              <a:gd name="connsiteY2" fmla="*/ 6654 h 10000"/>
              <a:gd name="connsiteX3" fmla="*/ 5950 w 10016"/>
              <a:gd name="connsiteY3" fmla="*/ 3644 h 10000"/>
              <a:gd name="connsiteX4" fmla="*/ 7919 w 10016"/>
              <a:gd name="connsiteY4" fmla="*/ 1163 h 10000"/>
              <a:gd name="connsiteX5" fmla="*/ 10000 w 10016"/>
              <a:gd name="connsiteY5" fmla="*/ 0 h 10000"/>
              <a:gd name="connsiteX6" fmla="*/ 10010 w 10016"/>
              <a:gd name="connsiteY6" fmla="*/ 3164 h 10000"/>
              <a:gd name="connsiteX7" fmla="*/ 0 w 10016"/>
              <a:gd name="connsiteY7" fmla="*/ 10000 h 10000"/>
              <a:gd name="connsiteX8" fmla="*/ 451 w 10016"/>
              <a:gd name="connsiteY8" fmla="*/ 8889 h 10000"/>
              <a:gd name="connsiteX0" fmla="*/ 451 w 10016"/>
              <a:gd name="connsiteY0" fmla="*/ 8889 h 10000"/>
              <a:gd name="connsiteX1" fmla="*/ 2329 w 10016"/>
              <a:gd name="connsiteY1" fmla="*/ 8038 h 10000"/>
              <a:gd name="connsiteX2" fmla="*/ 3700 w 10016"/>
              <a:gd name="connsiteY2" fmla="*/ 6654 h 10000"/>
              <a:gd name="connsiteX3" fmla="*/ 5950 w 10016"/>
              <a:gd name="connsiteY3" fmla="*/ 3644 h 10000"/>
              <a:gd name="connsiteX4" fmla="*/ 7919 w 10016"/>
              <a:gd name="connsiteY4" fmla="*/ 1163 h 10000"/>
              <a:gd name="connsiteX5" fmla="*/ 10000 w 10016"/>
              <a:gd name="connsiteY5" fmla="*/ 0 h 10000"/>
              <a:gd name="connsiteX6" fmla="*/ 10010 w 10016"/>
              <a:gd name="connsiteY6" fmla="*/ 3164 h 10000"/>
              <a:gd name="connsiteX7" fmla="*/ 8699 w 10016"/>
              <a:gd name="connsiteY7" fmla="*/ 3785 h 10000"/>
              <a:gd name="connsiteX8" fmla="*/ 0 w 10016"/>
              <a:gd name="connsiteY8" fmla="*/ 10000 h 10000"/>
              <a:gd name="connsiteX9" fmla="*/ 451 w 10016"/>
              <a:gd name="connsiteY9" fmla="*/ 8889 h 10000"/>
              <a:gd name="connsiteX0" fmla="*/ 451 w 10016"/>
              <a:gd name="connsiteY0" fmla="*/ 8889 h 10000"/>
              <a:gd name="connsiteX1" fmla="*/ 2329 w 10016"/>
              <a:gd name="connsiteY1" fmla="*/ 8038 h 10000"/>
              <a:gd name="connsiteX2" fmla="*/ 3700 w 10016"/>
              <a:gd name="connsiteY2" fmla="*/ 6654 h 10000"/>
              <a:gd name="connsiteX3" fmla="*/ 5950 w 10016"/>
              <a:gd name="connsiteY3" fmla="*/ 3644 h 10000"/>
              <a:gd name="connsiteX4" fmla="*/ 7919 w 10016"/>
              <a:gd name="connsiteY4" fmla="*/ 1163 h 10000"/>
              <a:gd name="connsiteX5" fmla="*/ 10000 w 10016"/>
              <a:gd name="connsiteY5" fmla="*/ 0 h 10000"/>
              <a:gd name="connsiteX6" fmla="*/ 10010 w 10016"/>
              <a:gd name="connsiteY6" fmla="*/ 3164 h 10000"/>
              <a:gd name="connsiteX7" fmla="*/ 8699 w 10016"/>
              <a:gd name="connsiteY7" fmla="*/ 3785 h 10000"/>
              <a:gd name="connsiteX8" fmla="*/ 6613 w 10016"/>
              <a:gd name="connsiteY8" fmla="*/ 5661 h 10000"/>
              <a:gd name="connsiteX9" fmla="*/ 0 w 10016"/>
              <a:gd name="connsiteY9" fmla="*/ 10000 h 10000"/>
              <a:gd name="connsiteX10" fmla="*/ 451 w 10016"/>
              <a:gd name="connsiteY10" fmla="*/ 8889 h 10000"/>
              <a:gd name="connsiteX0" fmla="*/ 451 w 10016"/>
              <a:gd name="connsiteY0" fmla="*/ 8889 h 10000"/>
              <a:gd name="connsiteX1" fmla="*/ 2329 w 10016"/>
              <a:gd name="connsiteY1" fmla="*/ 8038 h 10000"/>
              <a:gd name="connsiteX2" fmla="*/ 3700 w 10016"/>
              <a:gd name="connsiteY2" fmla="*/ 6654 h 10000"/>
              <a:gd name="connsiteX3" fmla="*/ 5950 w 10016"/>
              <a:gd name="connsiteY3" fmla="*/ 3644 h 10000"/>
              <a:gd name="connsiteX4" fmla="*/ 7919 w 10016"/>
              <a:gd name="connsiteY4" fmla="*/ 1163 h 10000"/>
              <a:gd name="connsiteX5" fmla="*/ 10000 w 10016"/>
              <a:gd name="connsiteY5" fmla="*/ 0 h 10000"/>
              <a:gd name="connsiteX6" fmla="*/ 10010 w 10016"/>
              <a:gd name="connsiteY6" fmla="*/ 3164 h 10000"/>
              <a:gd name="connsiteX7" fmla="*/ 8699 w 10016"/>
              <a:gd name="connsiteY7" fmla="*/ 3785 h 10000"/>
              <a:gd name="connsiteX8" fmla="*/ 6613 w 10016"/>
              <a:gd name="connsiteY8" fmla="*/ 5661 h 10000"/>
              <a:gd name="connsiteX9" fmla="*/ 5448 w 10016"/>
              <a:gd name="connsiteY9" fmla="*/ 7294 h 10000"/>
              <a:gd name="connsiteX10" fmla="*/ 0 w 10016"/>
              <a:gd name="connsiteY10" fmla="*/ 10000 h 10000"/>
              <a:gd name="connsiteX11" fmla="*/ 451 w 10016"/>
              <a:gd name="connsiteY11" fmla="*/ 8889 h 10000"/>
              <a:gd name="connsiteX0" fmla="*/ 451 w 10016"/>
              <a:gd name="connsiteY0" fmla="*/ 8889 h 10000"/>
              <a:gd name="connsiteX1" fmla="*/ 2329 w 10016"/>
              <a:gd name="connsiteY1" fmla="*/ 8038 h 10000"/>
              <a:gd name="connsiteX2" fmla="*/ 3700 w 10016"/>
              <a:gd name="connsiteY2" fmla="*/ 6654 h 10000"/>
              <a:gd name="connsiteX3" fmla="*/ 5950 w 10016"/>
              <a:gd name="connsiteY3" fmla="*/ 3644 h 10000"/>
              <a:gd name="connsiteX4" fmla="*/ 7919 w 10016"/>
              <a:gd name="connsiteY4" fmla="*/ 1163 h 10000"/>
              <a:gd name="connsiteX5" fmla="*/ 10000 w 10016"/>
              <a:gd name="connsiteY5" fmla="*/ 0 h 10000"/>
              <a:gd name="connsiteX6" fmla="*/ 10010 w 10016"/>
              <a:gd name="connsiteY6" fmla="*/ 3164 h 10000"/>
              <a:gd name="connsiteX7" fmla="*/ 8699 w 10016"/>
              <a:gd name="connsiteY7" fmla="*/ 3785 h 10000"/>
              <a:gd name="connsiteX8" fmla="*/ 6613 w 10016"/>
              <a:gd name="connsiteY8" fmla="*/ 5661 h 10000"/>
              <a:gd name="connsiteX9" fmla="*/ 5448 w 10016"/>
              <a:gd name="connsiteY9" fmla="*/ 7294 h 10000"/>
              <a:gd name="connsiteX10" fmla="*/ 3687 w 10016"/>
              <a:gd name="connsiteY10" fmla="*/ 8441 h 10000"/>
              <a:gd name="connsiteX11" fmla="*/ 0 w 10016"/>
              <a:gd name="connsiteY11" fmla="*/ 10000 h 10000"/>
              <a:gd name="connsiteX12" fmla="*/ 451 w 10016"/>
              <a:gd name="connsiteY12" fmla="*/ 888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16" h="10000">
                <a:moveTo>
                  <a:pt x="451" y="8889"/>
                </a:moveTo>
                <a:lnTo>
                  <a:pt x="2329" y="8038"/>
                </a:lnTo>
                <a:lnTo>
                  <a:pt x="3700" y="6654"/>
                </a:lnTo>
                <a:lnTo>
                  <a:pt x="5950" y="3644"/>
                </a:lnTo>
                <a:lnTo>
                  <a:pt x="7919" y="1163"/>
                </a:lnTo>
                <a:lnTo>
                  <a:pt x="10000" y="0"/>
                </a:lnTo>
                <a:cubicBezTo>
                  <a:pt x="9994" y="1878"/>
                  <a:pt x="10016" y="1286"/>
                  <a:pt x="10010" y="3164"/>
                </a:cubicBezTo>
                <a:lnTo>
                  <a:pt x="8699" y="3785"/>
                </a:lnTo>
                <a:lnTo>
                  <a:pt x="6613" y="5661"/>
                </a:lnTo>
                <a:lnTo>
                  <a:pt x="5448" y="7294"/>
                </a:lnTo>
                <a:lnTo>
                  <a:pt x="3687" y="8441"/>
                </a:lnTo>
                <a:lnTo>
                  <a:pt x="0" y="10000"/>
                </a:lnTo>
                <a:lnTo>
                  <a:pt x="451" y="8889"/>
                </a:lnTo>
                <a:close/>
              </a:path>
            </a:pathLst>
          </a:cu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64" name="Freeform 76">
            <a:extLst>
              <a:ext uri="{FF2B5EF4-FFF2-40B4-BE49-F238E27FC236}">
                <a16:creationId xmlns:a16="http://schemas.microsoft.com/office/drawing/2014/main" id="{BF8EBE9A-6EF0-2D03-C89E-02F1DD1969B0}"/>
              </a:ext>
            </a:extLst>
          </p:cNvPr>
          <p:cNvSpPr>
            <a:spLocks/>
          </p:cNvSpPr>
          <p:nvPr/>
        </p:nvSpPr>
        <p:spPr bwMode="auto">
          <a:xfrm>
            <a:off x="7527267" y="5864652"/>
            <a:ext cx="130969" cy="323850"/>
          </a:xfrm>
          <a:custGeom>
            <a:avLst/>
            <a:gdLst>
              <a:gd name="T0" fmla="*/ 0 w 90"/>
              <a:gd name="T1" fmla="*/ 76200 h 240"/>
              <a:gd name="T2" fmla="*/ 0 w 90"/>
              <a:gd name="T3" fmla="*/ 381000 h 240"/>
              <a:gd name="T4" fmla="*/ 85725 w 90"/>
              <a:gd name="T5" fmla="*/ 295275 h 240"/>
              <a:gd name="T6" fmla="*/ 142875 w 90"/>
              <a:gd name="T7" fmla="*/ 0 h 240"/>
              <a:gd name="T8" fmla="*/ 0 w 90"/>
              <a:gd name="T9" fmla="*/ 76200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0"/>
              <a:gd name="T16" fmla="*/ 0 h 240"/>
              <a:gd name="T17" fmla="*/ 90 w 90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0" h="240">
                <a:moveTo>
                  <a:pt x="0" y="48"/>
                </a:moveTo>
                <a:lnTo>
                  <a:pt x="0" y="240"/>
                </a:lnTo>
                <a:lnTo>
                  <a:pt x="54" y="186"/>
                </a:lnTo>
                <a:lnTo>
                  <a:pt x="90" y="0"/>
                </a:lnTo>
                <a:lnTo>
                  <a:pt x="0" y="48"/>
                </a:lnTo>
                <a:close/>
              </a:path>
            </a:pathLst>
          </a:custGeom>
          <a:solidFill>
            <a:srgbClr val="0066FF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65" name="Freeform 77">
            <a:extLst>
              <a:ext uri="{FF2B5EF4-FFF2-40B4-BE49-F238E27FC236}">
                <a16:creationId xmlns:a16="http://schemas.microsoft.com/office/drawing/2014/main" id="{B3E1A178-017B-91D5-BECC-14D3F6C14977}"/>
              </a:ext>
            </a:extLst>
          </p:cNvPr>
          <p:cNvSpPr>
            <a:spLocks/>
          </p:cNvSpPr>
          <p:nvPr/>
        </p:nvSpPr>
        <p:spPr bwMode="auto">
          <a:xfrm>
            <a:off x="8615498" y="4197777"/>
            <a:ext cx="100013" cy="588169"/>
          </a:xfrm>
          <a:custGeom>
            <a:avLst/>
            <a:gdLst>
              <a:gd name="T0" fmla="*/ 133350 w 84"/>
              <a:gd name="T1" fmla="*/ 0 h 494"/>
              <a:gd name="T2" fmla="*/ 92075 w 84"/>
              <a:gd name="T3" fmla="*/ 330200 h 494"/>
              <a:gd name="T4" fmla="*/ 0 w 84"/>
              <a:gd name="T5" fmla="*/ 784225 h 494"/>
              <a:gd name="T6" fmla="*/ 0 60000 65536"/>
              <a:gd name="T7" fmla="*/ 0 60000 65536"/>
              <a:gd name="T8" fmla="*/ 0 60000 65536"/>
              <a:gd name="T9" fmla="*/ 0 w 84"/>
              <a:gd name="T10" fmla="*/ 0 h 494"/>
              <a:gd name="T11" fmla="*/ 84 w 84"/>
              <a:gd name="T12" fmla="*/ 494 h 4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" h="494">
                <a:moveTo>
                  <a:pt x="84" y="0"/>
                </a:moveTo>
                <a:lnTo>
                  <a:pt x="58" y="208"/>
                </a:lnTo>
                <a:lnTo>
                  <a:pt x="0" y="494"/>
                </a:lnTo>
              </a:path>
            </a:pathLst>
          </a:custGeom>
          <a:noFill/>
          <a:ln w="19050" cap="flat" cmpd="sng">
            <a:solidFill>
              <a:srgbClr val="000066"/>
            </a:solidFill>
            <a:prstDash val="dash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66" name="Freeform 78">
            <a:extLst>
              <a:ext uri="{FF2B5EF4-FFF2-40B4-BE49-F238E27FC236}">
                <a16:creationId xmlns:a16="http://schemas.microsoft.com/office/drawing/2014/main" id="{0FD7F32D-ACB1-655B-C7E0-1810068C22A0}"/>
              </a:ext>
            </a:extLst>
          </p:cNvPr>
          <p:cNvSpPr>
            <a:spLocks/>
          </p:cNvSpPr>
          <p:nvPr/>
        </p:nvSpPr>
        <p:spPr bwMode="auto">
          <a:xfrm>
            <a:off x="9151279" y="3485783"/>
            <a:ext cx="100013" cy="588169"/>
          </a:xfrm>
          <a:custGeom>
            <a:avLst/>
            <a:gdLst>
              <a:gd name="T0" fmla="*/ 133350 w 84"/>
              <a:gd name="T1" fmla="*/ 0 h 494"/>
              <a:gd name="T2" fmla="*/ 92075 w 84"/>
              <a:gd name="T3" fmla="*/ 330200 h 494"/>
              <a:gd name="T4" fmla="*/ 0 w 84"/>
              <a:gd name="T5" fmla="*/ 784225 h 494"/>
              <a:gd name="T6" fmla="*/ 0 60000 65536"/>
              <a:gd name="T7" fmla="*/ 0 60000 65536"/>
              <a:gd name="T8" fmla="*/ 0 60000 65536"/>
              <a:gd name="T9" fmla="*/ 0 w 84"/>
              <a:gd name="T10" fmla="*/ 0 h 494"/>
              <a:gd name="T11" fmla="*/ 84 w 84"/>
              <a:gd name="T12" fmla="*/ 494 h 4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" h="494">
                <a:moveTo>
                  <a:pt x="84" y="0"/>
                </a:moveTo>
                <a:lnTo>
                  <a:pt x="58" y="208"/>
                </a:lnTo>
                <a:lnTo>
                  <a:pt x="0" y="494"/>
                </a:lnTo>
              </a:path>
            </a:pathLst>
          </a:custGeom>
          <a:noFill/>
          <a:ln w="19050" cap="flat" cmpd="sng">
            <a:solidFill>
              <a:srgbClr val="000066"/>
            </a:solidFill>
            <a:prstDash val="dash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67" name="Freeform 39">
            <a:extLst>
              <a:ext uri="{FF2B5EF4-FFF2-40B4-BE49-F238E27FC236}">
                <a16:creationId xmlns:a16="http://schemas.microsoft.com/office/drawing/2014/main" id="{894B88FD-83F9-842D-C3AC-91AB93F60DB3}"/>
              </a:ext>
            </a:extLst>
          </p:cNvPr>
          <p:cNvSpPr>
            <a:spLocks/>
          </p:cNvSpPr>
          <p:nvPr/>
        </p:nvSpPr>
        <p:spPr bwMode="auto">
          <a:xfrm>
            <a:off x="6236630" y="4926439"/>
            <a:ext cx="264319" cy="285750"/>
          </a:xfrm>
          <a:custGeom>
            <a:avLst/>
            <a:gdLst>
              <a:gd name="T0" fmla="*/ 352425 w 336"/>
              <a:gd name="T1" fmla="*/ 0 h 426"/>
              <a:gd name="T2" fmla="*/ 265368 w 336"/>
              <a:gd name="T3" fmla="*/ 145782 h 426"/>
              <a:gd name="T4" fmla="*/ 133208 w 336"/>
              <a:gd name="T5" fmla="*/ 302296 h 426"/>
              <a:gd name="T6" fmla="*/ 0 w 336"/>
              <a:gd name="T7" fmla="*/ 381000 h 426"/>
              <a:gd name="T8" fmla="*/ 0 60000 65536"/>
              <a:gd name="T9" fmla="*/ 0 60000 65536"/>
              <a:gd name="T10" fmla="*/ 0 60000 65536"/>
              <a:gd name="T11" fmla="*/ 0 60000 65536"/>
              <a:gd name="T12" fmla="*/ 0 w 336"/>
              <a:gd name="T13" fmla="*/ 0 h 426"/>
              <a:gd name="T14" fmla="*/ 336 w 336"/>
              <a:gd name="T15" fmla="*/ 426 h 4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" h="426">
                <a:moveTo>
                  <a:pt x="336" y="0"/>
                </a:moveTo>
                <a:lnTo>
                  <a:pt x="253" y="163"/>
                </a:lnTo>
                <a:lnTo>
                  <a:pt x="127" y="338"/>
                </a:lnTo>
                <a:lnTo>
                  <a:pt x="0" y="426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68" name="Freeform 42">
            <a:extLst>
              <a:ext uri="{FF2B5EF4-FFF2-40B4-BE49-F238E27FC236}">
                <a16:creationId xmlns:a16="http://schemas.microsoft.com/office/drawing/2014/main" id="{ECDC2CDD-E4C4-DD3A-ABE6-57705539986F}"/>
              </a:ext>
            </a:extLst>
          </p:cNvPr>
          <p:cNvSpPr>
            <a:spLocks/>
          </p:cNvSpPr>
          <p:nvPr/>
        </p:nvSpPr>
        <p:spPr bwMode="auto">
          <a:xfrm>
            <a:off x="4007780" y="3140502"/>
            <a:ext cx="364331" cy="171450"/>
          </a:xfrm>
          <a:custGeom>
            <a:avLst/>
            <a:gdLst>
              <a:gd name="T0" fmla="*/ 0 w 267"/>
              <a:gd name="T1" fmla="*/ 0 h 100"/>
              <a:gd name="T2" fmla="*/ 485775 w 267"/>
              <a:gd name="T3" fmla="*/ 228600 h 100"/>
              <a:gd name="T4" fmla="*/ 0 60000 65536"/>
              <a:gd name="T5" fmla="*/ 0 60000 65536"/>
              <a:gd name="T6" fmla="*/ 0 w 267"/>
              <a:gd name="T7" fmla="*/ 0 h 100"/>
              <a:gd name="T8" fmla="*/ 267 w 267"/>
              <a:gd name="T9" fmla="*/ 100 h 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67" h="100">
                <a:moveTo>
                  <a:pt x="0" y="0"/>
                </a:moveTo>
                <a:lnTo>
                  <a:pt x="267" y="10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69" name="Freeform 80">
            <a:extLst>
              <a:ext uri="{FF2B5EF4-FFF2-40B4-BE49-F238E27FC236}">
                <a16:creationId xmlns:a16="http://schemas.microsoft.com/office/drawing/2014/main" id="{90A92464-864C-65E6-D882-53C220D0BC8E}"/>
              </a:ext>
            </a:extLst>
          </p:cNvPr>
          <p:cNvSpPr>
            <a:spLocks/>
          </p:cNvSpPr>
          <p:nvPr/>
        </p:nvSpPr>
        <p:spPr bwMode="auto">
          <a:xfrm>
            <a:off x="8370229" y="4533533"/>
            <a:ext cx="176213" cy="400050"/>
          </a:xfrm>
          <a:custGeom>
            <a:avLst/>
            <a:gdLst>
              <a:gd name="T0" fmla="*/ 234950 w 148"/>
              <a:gd name="T1" fmla="*/ 0 h 336"/>
              <a:gd name="T2" fmla="*/ 114300 w 148"/>
              <a:gd name="T3" fmla="*/ 330200 h 336"/>
              <a:gd name="T4" fmla="*/ 0 w 148"/>
              <a:gd name="T5" fmla="*/ 533400 h 336"/>
              <a:gd name="T6" fmla="*/ 0 60000 65536"/>
              <a:gd name="T7" fmla="*/ 0 60000 65536"/>
              <a:gd name="T8" fmla="*/ 0 60000 65536"/>
              <a:gd name="T9" fmla="*/ 0 w 148"/>
              <a:gd name="T10" fmla="*/ 0 h 336"/>
              <a:gd name="T11" fmla="*/ 148 w 148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8" h="336">
                <a:moveTo>
                  <a:pt x="148" y="0"/>
                </a:moveTo>
                <a:lnTo>
                  <a:pt x="72" y="208"/>
                </a:lnTo>
                <a:lnTo>
                  <a:pt x="0" y="336"/>
                </a:lnTo>
              </a:path>
            </a:pathLst>
          </a:custGeom>
          <a:noFill/>
          <a:ln w="19050" cap="flat" cmpd="sng">
            <a:solidFill>
              <a:srgbClr val="000066"/>
            </a:solidFill>
            <a:prstDash val="dash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70" name="Line 24">
            <a:extLst>
              <a:ext uri="{FF2B5EF4-FFF2-40B4-BE49-F238E27FC236}">
                <a16:creationId xmlns:a16="http://schemas.microsoft.com/office/drawing/2014/main" id="{564FD594-9CE4-E291-9C6C-D296D4D0ED76}"/>
              </a:ext>
            </a:extLst>
          </p:cNvPr>
          <p:cNvSpPr>
            <a:spLocks noChangeShapeType="1"/>
          </p:cNvSpPr>
          <p:nvPr/>
        </p:nvSpPr>
        <p:spPr bwMode="auto">
          <a:xfrm>
            <a:off x="4665004" y="5112177"/>
            <a:ext cx="1714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71" name="Line 24">
            <a:extLst>
              <a:ext uri="{FF2B5EF4-FFF2-40B4-BE49-F238E27FC236}">
                <a16:creationId xmlns:a16="http://schemas.microsoft.com/office/drawing/2014/main" id="{03A71E3E-50B1-1338-EF75-7A4B92B1DF62}"/>
              </a:ext>
            </a:extLst>
          </p:cNvPr>
          <p:cNvSpPr>
            <a:spLocks noChangeShapeType="1"/>
          </p:cNvSpPr>
          <p:nvPr/>
        </p:nvSpPr>
        <p:spPr bwMode="auto">
          <a:xfrm>
            <a:off x="3666308" y="4720699"/>
            <a:ext cx="1714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72" name="Line 24">
            <a:extLst>
              <a:ext uri="{FF2B5EF4-FFF2-40B4-BE49-F238E27FC236}">
                <a16:creationId xmlns:a16="http://schemas.microsoft.com/office/drawing/2014/main" id="{9DA1B300-7CF9-1BD7-A07E-3CAF8589BD1C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7752" y="4927868"/>
            <a:ext cx="1714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73" name="Line 24">
            <a:extLst>
              <a:ext uri="{FF2B5EF4-FFF2-40B4-BE49-F238E27FC236}">
                <a16:creationId xmlns:a16="http://schemas.microsoft.com/office/drawing/2014/main" id="{16C90547-B576-1E1B-8922-796C8FF73C7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7829" y="5047883"/>
            <a:ext cx="1714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74" name="Line 24">
            <a:extLst>
              <a:ext uri="{FF2B5EF4-FFF2-40B4-BE49-F238E27FC236}">
                <a16:creationId xmlns:a16="http://schemas.microsoft.com/office/drawing/2014/main" id="{E5F9C6D0-6BB2-5E5C-A0E1-C37C06AB5F3C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9317" y="5233620"/>
            <a:ext cx="1714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75" name="Line 24">
            <a:extLst>
              <a:ext uri="{FF2B5EF4-FFF2-40B4-BE49-F238E27FC236}">
                <a16:creationId xmlns:a16="http://schemas.microsoft.com/office/drawing/2014/main" id="{86D61C27-D216-FE89-7F3A-5EED7733AFD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6289" y="4792137"/>
            <a:ext cx="1714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76" name="Freeform 8">
            <a:extLst>
              <a:ext uri="{FF2B5EF4-FFF2-40B4-BE49-F238E27FC236}">
                <a16:creationId xmlns:a16="http://schemas.microsoft.com/office/drawing/2014/main" id="{84F8CD5B-2E9D-F675-FDCE-A4FAFAEBA8F5}"/>
              </a:ext>
            </a:extLst>
          </p:cNvPr>
          <p:cNvSpPr>
            <a:spLocks/>
          </p:cNvSpPr>
          <p:nvPr/>
        </p:nvSpPr>
        <p:spPr bwMode="auto">
          <a:xfrm>
            <a:off x="5293654" y="2680920"/>
            <a:ext cx="595313" cy="609600"/>
          </a:xfrm>
          <a:custGeom>
            <a:avLst/>
            <a:gdLst>
              <a:gd name="T0" fmla="*/ 793750 w 618"/>
              <a:gd name="T1" fmla="*/ 0 h 618"/>
              <a:gd name="T2" fmla="*/ 535589 w 618"/>
              <a:gd name="T3" fmla="*/ 131521 h 618"/>
              <a:gd name="T4" fmla="*/ 328803 w 618"/>
              <a:gd name="T5" fmla="*/ 385357 h 618"/>
              <a:gd name="T6" fmla="*/ 160548 w 618"/>
              <a:gd name="T7" fmla="*/ 648399 h 618"/>
              <a:gd name="T8" fmla="*/ 0 w 618"/>
              <a:gd name="T9" fmla="*/ 812800 h 6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8"/>
              <a:gd name="T16" fmla="*/ 0 h 618"/>
              <a:gd name="T17" fmla="*/ 618 w 618"/>
              <a:gd name="T18" fmla="*/ 618 h 6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8" h="618">
                <a:moveTo>
                  <a:pt x="618" y="0"/>
                </a:moveTo>
                <a:lnTo>
                  <a:pt x="417" y="100"/>
                </a:lnTo>
                <a:lnTo>
                  <a:pt x="256" y="293"/>
                </a:lnTo>
                <a:lnTo>
                  <a:pt x="125" y="493"/>
                </a:lnTo>
                <a:lnTo>
                  <a:pt x="0" y="618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77" name="Freeform 9">
            <a:extLst>
              <a:ext uri="{FF2B5EF4-FFF2-40B4-BE49-F238E27FC236}">
                <a16:creationId xmlns:a16="http://schemas.microsoft.com/office/drawing/2014/main" id="{C4E15E6D-223E-8779-627C-2B58E967C843}"/>
              </a:ext>
            </a:extLst>
          </p:cNvPr>
          <p:cNvSpPr>
            <a:spLocks/>
          </p:cNvSpPr>
          <p:nvPr/>
        </p:nvSpPr>
        <p:spPr bwMode="auto">
          <a:xfrm>
            <a:off x="5615124" y="2904758"/>
            <a:ext cx="735806" cy="735806"/>
          </a:xfrm>
          <a:custGeom>
            <a:avLst/>
            <a:gdLst>
              <a:gd name="T0" fmla="*/ 981075 w 618"/>
              <a:gd name="T1" fmla="*/ 0 h 618"/>
              <a:gd name="T2" fmla="*/ 661987 w 618"/>
              <a:gd name="T3" fmla="*/ 158750 h 618"/>
              <a:gd name="T4" fmla="*/ 406400 w 618"/>
              <a:gd name="T5" fmla="*/ 465138 h 618"/>
              <a:gd name="T6" fmla="*/ 198437 w 618"/>
              <a:gd name="T7" fmla="*/ 782637 h 618"/>
              <a:gd name="T8" fmla="*/ 0 w 618"/>
              <a:gd name="T9" fmla="*/ 981075 h 6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8"/>
              <a:gd name="T16" fmla="*/ 0 h 618"/>
              <a:gd name="T17" fmla="*/ 618 w 618"/>
              <a:gd name="T18" fmla="*/ 618 h 6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8" h="618">
                <a:moveTo>
                  <a:pt x="618" y="0"/>
                </a:moveTo>
                <a:lnTo>
                  <a:pt x="417" y="100"/>
                </a:lnTo>
                <a:lnTo>
                  <a:pt x="256" y="293"/>
                </a:lnTo>
                <a:lnTo>
                  <a:pt x="125" y="493"/>
                </a:lnTo>
                <a:lnTo>
                  <a:pt x="0" y="618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78" name="Freeform 10">
            <a:extLst>
              <a:ext uri="{FF2B5EF4-FFF2-40B4-BE49-F238E27FC236}">
                <a16:creationId xmlns:a16="http://schemas.microsoft.com/office/drawing/2014/main" id="{6C0E9FE9-1E35-E3E7-9841-63EDDDB89266}"/>
              </a:ext>
            </a:extLst>
          </p:cNvPr>
          <p:cNvSpPr>
            <a:spLocks/>
          </p:cNvSpPr>
          <p:nvPr/>
        </p:nvSpPr>
        <p:spPr bwMode="auto">
          <a:xfrm>
            <a:off x="4464980" y="2504708"/>
            <a:ext cx="489347" cy="514350"/>
          </a:xfrm>
          <a:custGeom>
            <a:avLst/>
            <a:gdLst>
              <a:gd name="T0" fmla="*/ 652463 w 618"/>
              <a:gd name="T1" fmla="*/ 0 h 618"/>
              <a:gd name="T2" fmla="*/ 440254 w 618"/>
              <a:gd name="T3" fmla="*/ 110971 h 618"/>
              <a:gd name="T4" fmla="*/ 270276 w 618"/>
              <a:gd name="T5" fmla="*/ 325145 h 618"/>
              <a:gd name="T6" fmla="*/ 131971 w 618"/>
              <a:gd name="T7" fmla="*/ 547086 h 618"/>
              <a:gd name="T8" fmla="*/ 0 w 618"/>
              <a:gd name="T9" fmla="*/ 685800 h 6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8"/>
              <a:gd name="T16" fmla="*/ 0 h 618"/>
              <a:gd name="T17" fmla="*/ 618 w 618"/>
              <a:gd name="T18" fmla="*/ 618 h 6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8" h="618">
                <a:moveTo>
                  <a:pt x="618" y="0"/>
                </a:moveTo>
                <a:lnTo>
                  <a:pt x="417" y="100"/>
                </a:lnTo>
                <a:lnTo>
                  <a:pt x="256" y="293"/>
                </a:lnTo>
                <a:lnTo>
                  <a:pt x="125" y="493"/>
                </a:lnTo>
                <a:lnTo>
                  <a:pt x="0" y="618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79" name="Freeform 11">
            <a:extLst>
              <a:ext uri="{FF2B5EF4-FFF2-40B4-BE49-F238E27FC236}">
                <a16:creationId xmlns:a16="http://schemas.microsoft.com/office/drawing/2014/main" id="{D162C90E-E1CE-014E-9357-ABB98D8C1096}"/>
              </a:ext>
            </a:extLst>
          </p:cNvPr>
          <p:cNvSpPr>
            <a:spLocks/>
          </p:cNvSpPr>
          <p:nvPr/>
        </p:nvSpPr>
        <p:spPr bwMode="auto">
          <a:xfrm>
            <a:off x="5272223" y="2561858"/>
            <a:ext cx="400050" cy="507206"/>
          </a:xfrm>
          <a:custGeom>
            <a:avLst/>
            <a:gdLst>
              <a:gd name="T0" fmla="*/ 533400 w 618"/>
              <a:gd name="T1" fmla="*/ 0 h 618"/>
              <a:gd name="T2" fmla="*/ 359915 w 618"/>
              <a:gd name="T3" fmla="*/ 109430 h 618"/>
              <a:gd name="T4" fmla="*/ 220955 w 618"/>
              <a:gd name="T5" fmla="*/ 320629 h 618"/>
              <a:gd name="T6" fmla="*/ 107888 w 618"/>
              <a:gd name="T7" fmla="*/ 539488 h 618"/>
              <a:gd name="T8" fmla="*/ 0 w 618"/>
              <a:gd name="T9" fmla="*/ 676275 h 6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8"/>
              <a:gd name="T16" fmla="*/ 0 h 618"/>
              <a:gd name="T17" fmla="*/ 618 w 618"/>
              <a:gd name="T18" fmla="*/ 618 h 6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8" h="618">
                <a:moveTo>
                  <a:pt x="618" y="0"/>
                </a:moveTo>
                <a:lnTo>
                  <a:pt x="417" y="100"/>
                </a:lnTo>
                <a:lnTo>
                  <a:pt x="256" y="293"/>
                </a:lnTo>
                <a:lnTo>
                  <a:pt x="125" y="493"/>
                </a:lnTo>
                <a:lnTo>
                  <a:pt x="0" y="618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80" name="Freeform 25">
            <a:extLst>
              <a:ext uri="{FF2B5EF4-FFF2-40B4-BE49-F238E27FC236}">
                <a16:creationId xmlns:a16="http://schemas.microsoft.com/office/drawing/2014/main" id="{C918221B-51BB-D1F7-69D3-9EC244A64E2F}"/>
              </a:ext>
            </a:extLst>
          </p:cNvPr>
          <p:cNvSpPr>
            <a:spLocks/>
          </p:cNvSpPr>
          <p:nvPr/>
        </p:nvSpPr>
        <p:spPr bwMode="auto">
          <a:xfrm>
            <a:off x="4707867" y="2797602"/>
            <a:ext cx="214313" cy="321469"/>
          </a:xfrm>
          <a:custGeom>
            <a:avLst/>
            <a:gdLst>
              <a:gd name="T0" fmla="*/ 285750 w 618"/>
              <a:gd name="T1" fmla="*/ 0 h 618"/>
              <a:gd name="T2" fmla="*/ 192812 w 618"/>
              <a:gd name="T3" fmla="*/ 69357 h 618"/>
              <a:gd name="T4" fmla="*/ 118369 w 618"/>
              <a:gd name="T5" fmla="*/ 203215 h 618"/>
              <a:gd name="T6" fmla="*/ 57797 w 618"/>
              <a:gd name="T7" fmla="*/ 341929 h 618"/>
              <a:gd name="T8" fmla="*/ 0 w 618"/>
              <a:gd name="T9" fmla="*/ 428625 h 6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8"/>
              <a:gd name="T16" fmla="*/ 0 h 618"/>
              <a:gd name="T17" fmla="*/ 618 w 618"/>
              <a:gd name="T18" fmla="*/ 618 h 6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8" h="618">
                <a:moveTo>
                  <a:pt x="618" y="0"/>
                </a:moveTo>
                <a:lnTo>
                  <a:pt x="417" y="100"/>
                </a:lnTo>
                <a:lnTo>
                  <a:pt x="256" y="293"/>
                </a:lnTo>
                <a:lnTo>
                  <a:pt x="125" y="493"/>
                </a:lnTo>
                <a:lnTo>
                  <a:pt x="0" y="618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81" name="Freeform 26">
            <a:extLst>
              <a:ext uri="{FF2B5EF4-FFF2-40B4-BE49-F238E27FC236}">
                <a16:creationId xmlns:a16="http://schemas.microsoft.com/office/drawing/2014/main" id="{1FD0E12F-695A-90A7-3AB3-77C4298F9D10}"/>
              </a:ext>
            </a:extLst>
          </p:cNvPr>
          <p:cNvSpPr>
            <a:spLocks/>
          </p:cNvSpPr>
          <p:nvPr/>
        </p:nvSpPr>
        <p:spPr bwMode="auto">
          <a:xfrm>
            <a:off x="4986473" y="2447558"/>
            <a:ext cx="400050" cy="507206"/>
          </a:xfrm>
          <a:custGeom>
            <a:avLst/>
            <a:gdLst>
              <a:gd name="T0" fmla="*/ 533400 w 618"/>
              <a:gd name="T1" fmla="*/ 0 h 618"/>
              <a:gd name="T2" fmla="*/ 359915 w 618"/>
              <a:gd name="T3" fmla="*/ 109430 h 618"/>
              <a:gd name="T4" fmla="*/ 220955 w 618"/>
              <a:gd name="T5" fmla="*/ 320629 h 618"/>
              <a:gd name="T6" fmla="*/ 107888 w 618"/>
              <a:gd name="T7" fmla="*/ 539488 h 618"/>
              <a:gd name="T8" fmla="*/ 0 w 618"/>
              <a:gd name="T9" fmla="*/ 676275 h 6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8"/>
              <a:gd name="T16" fmla="*/ 0 h 618"/>
              <a:gd name="T17" fmla="*/ 618 w 618"/>
              <a:gd name="T18" fmla="*/ 618 h 6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8" h="618">
                <a:moveTo>
                  <a:pt x="618" y="0"/>
                </a:moveTo>
                <a:lnTo>
                  <a:pt x="417" y="100"/>
                </a:lnTo>
                <a:lnTo>
                  <a:pt x="256" y="293"/>
                </a:lnTo>
                <a:lnTo>
                  <a:pt x="125" y="493"/>
                </a:lnTo>
                <a:lnTo>
                  <a:pt x="0" y="618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82" name="Freeform 27">
            <a:extLst>
              <a:ext uri="{FF2B5EF4-FFF2-40B4-BE49-F238E27FC236}">
                <a16:creationId xmlns:a16="http://schemas.microsoft.com/office/drawing/2014/main" id="{308DA4F4-C1E9-85A1-2374-ABBD7FD0BE19}"/>
              </a:ext>
            </a:extLst>
          </p:cNvPr>
          <p:cNvSpPr>
            <a:spLocks/>
          </p:cNvSpPr>
          <p:nvPr/>
        </p:nvSpPr>
        <p:spPr bwMode="auto">
          <a:xfrm>
            <a:off x="5522254" y="2926189"/>
            <a:ext cx="371475" cy="432197"/>
          </a:xfrm>
          <a:custGeom>
            <a:avLst/>
            <a:gdLst>
              <a:gd name="T0" fmla="*/ 495300 w 618"/>
              <a:gd name="T1" fmla="*/ 0 h 618"/>
              <a:gd name="T2" fmla="*/ 334207 w 618"/>
              <a:gd name="T3" fmla="*/ 93246 h 618"/>
              <a:gd name="T4" fmla="*/ 205173 w 618"/>
              <a:gd name="T5" fmla="*/ 273212 h 618"/>
              <a:gd name="T6" fmla="*/ 100182 w 618"/>
              <a:gd name="T7" fmla="*/ 459704 h 618"/>
              <a:gd name="T8" fmla="*/ 0 w 618"/>
              <a:gd name="T9" fmla="*/ 576262 h 6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8"/>
              <a:gd name="T16" fmla="*/ 0 h 618"/>
              <a:gd name="T17" fmla="*/ 618 w 618"/>
              <a:gd name="T18" fmla="*/ 618 h 6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8" h="618">
                <a:moveTo>
                  <a:pt x="618" y="0"/>
                </a:moveTo>
                <a:lnTo>
                  <a:pt x="417" y="100"/>
                </a:lnTo>
                <a:lnTo>
                  <a:pt x="256" y="293"/>
                </a:lnTo>
                <a:lnTo>
                  <a:pt x="125" y="493"/>
                </a:lnTo>
                <a:lnTo>
                  <a:pt x="0" y="618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83" name="Freeform 28">
            <a:extLst>
              <a:ext uri="{FF2B5EF4-FFF2-40B4-BE49-F238E27FC236}">
                <a16:creationId xmlns:a16="http://schemas.microsoft.com/office/drawing/2014/main" id="{5672A9B1-8BF4-182C-0C1C-A585DB229AB1}"/>
              </a:ext>
            </a:extLst>
          </p:cNvPr>
          <p:cNvSpPr>
            <a:spLocks/>
          </p:cNvSpPr>
          <p:nvPr/>
        </p:nvSpPr>
        <p:spPr bwMode="auto">
          <a:xfrm>
            <a:off x="4279242" y="2504708"/>
            <a:ext cx="307181" cy="428625"/>
          </a:xfrm>
          <a:custGeom>
            <a:avLst/>
            <a:gdLst>
              <a:gd name="T0" fmla="*/ 409575 w 618"/>
              <a:gd name="T1" fmla="*/ 0 h 618"/>
              <a:gd name="T2" fmla="*/ 276364 w 618"/>
              <a:gd name="T3" fmla="*/ 92476 h 618"/>
              <a:gd name="T4" fmla="*/ 169662 w 618"/>
              <a:gd name="T5" fmla="*/ 270954 h 618"/>
              <a:gd name="T6" fmla="*/ 82843 w 618"/>
              <a:gd name="T7" fmla="*/ 455905 h 618"/>
              <a:gd name="T8" fmla="*/ 0 w 618"/>
              <a:gd name="T9" fmla="*/ 571500 h 6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8"/>
              <a:gd name="T16" fmla="*/ 0 h 618"/>
              <a:gd name="T17" fmla="*/ 618 w 618"/>
              <a:gd name="T18" fmla="*/ 618 h 6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8" h="618">
                <a:moveTo>
                  <a:pt x="618" y="0"/>
                </a:moveTo>
                <a:lnTo>
                  <a:pt x="417" y="100"/>
                </a:lnTo>
                <a:lnTo>
                  <a:pt x="256" y="293"/>
                </a:lnTo>
                <a:lnTo>
                  <a:pt x="125" y="493"/>
                </a:lnTo>
                <a:lnTo>
                  <a:pt x="0" y="618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84" name="Freeform 27">
            <a:extLst>
              <a:ext uri="{FF2B5EF4-FFF2-40B4-BE49-F238E27FC236}">
                <a16:creationId xmlns:a16="http://schemas.microsoft.com/office/drawing/2014/main" id="{54E77AB7-E55C-45E7-FFD4-4CFC6B813EB8}"/>
              </a:ext>
            </a:extLst>
          </p:cNvPr>
          <p:cNvSpPr>
            <a:spLocks/>
          </p:cNvSpPr>
          <p:nvPr/>
        </p:nvSpPr>
        <p:spPr bwMode="auto">
          <a:xfrm>
            <a:off x="6072323" y="3097639"/>
            <a:ext cx="371475" cy="432197"/>
          </a:xfrm>
          <a:custGeom>
            <a:avLst/>
            <a:gdLst>
              <a:gd name="T0" fmla="*/ 495300 w 618"/>
              <a:gd name="T1" fmla="*/ 0 h 618"/>
              <a:gd name="T2" fmla="*/ 334207 w 618"/>
              <a:gd name="T3" fmla="*/ 93246 h 618"/>
              <a:gd name="T4" fmla="*/ 205173 w 618"/>
              <a:gd name="T5" fmla="*/ 273212 h 618"/>
              <a:gd name="T6" fmla="*/ 100182 w 618"/>
              <a:gd name="T7" fmla="*/ 459704 h 618"/>
              <a:gd name="T8" fmla="*/ 0 w 618"/>
              <a:gd name="T9" fmla="*/ 576262 h 6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8"/>
              <a:gd name="T16" fmla="*/ 0 h 618"/>
              <a:gd name="T17" fmla="*/ 618 w 618"/>
              <a:gd name="T18" fmla="*/ 618 h 6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8" h="618">
                <a:moveTo>
                  <a:pt x="618" y="0"/>
                </a:moveTo>
                <a:lnTo>
                  <a:pt x="417" y="100"/>
                </a:lnTo>
                <a:lnTo>
                  <a:pt x="256" y="293"/>
                </a:lnTo>
                <a:lnTo>
                  <a:pt x="125" y="493"/>
                </a:lnTo>
                <a:lnTo>
                  <a:pt x="0" y="618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85" name="Freeform 42">
            <a:extLst>
              <a:ext uri="{FF2B5EF4-FFF2-40B4-BE49-F238E27FC236}">
                <a16:creationId xmlns:a16="http://schemas.microsoft.com/office/drawing/2014/main" id="{C5EB0669-B366-E13C-D190-5E15E232BCC7}"/>
              </a:ext>
            </a:extLst>
          </p:cNvPr>
          <p:cNvSpPr>
            <a:spLocks/>
          </p:cNvSpPr>
          <p:nvPr/>
        </p:nvSpPr>
        <p:spPr bwMode="auto">
          <a:xfrm>
            <a:off x="5400811" y="3726289"/>
            <a:ext cx="364331" cy="171450"/>
          </a:xfrm>
          <a:custGeom>
            <a:avLst/>
            <a:gdLst>
              <a:gd name="T0" fmla="*/ 0 w 267"/>
              <a:gd name="T1" fmla="*/ 0 h 100"/>
              <a:gd name="T2" fmla="*/ 485775 w 267"/>
              <a:gd name="T3" fmla="*/ 228600 h 100"/>
              <a:gd name="T4" fmla="*/ 0 60000 65536"/>
              <a:gd name="T5" fmla="*/ 0 60000 65536"/>
              <a:gd name="T6" fmla="*/ 0 w 267"/>
              <a:gd name="T7" fmla="*/ 0 h 100"/>
              <a:gd name="T8" fmla="*/ 267 w 267"/>
              <a:gd name="T9" fmla="*/ 100 h 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67" h="100">
                <a:moveTo>
                  <a:pt x="0" y="0"/>
                </a:moveTo>
                <a:lnTo>
                  <a:pt x="267" y="10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86" name="Freeform 42">
            <a:extLst>
              <a:ext uri="{FF2B5EF4-FFF2-40B4-BE49-F238E27FC236}">
                <a16:creationId xmlns:a16="http://schemas.microsoft.com/office/drawing/2014/main" id="{0A091685-7065-F414-299B-2C0DD97D58B7}"/>
              </a:ext>
            </a:extLst>
          </p:cNvPr>
          <p:cNvSpPr>
            <a:spLocks/>
          </p:cNvSpPr>
          <p:nvPr/>
        </p:nvSpPr>
        <p:spPr bwMode="auto">
          <a:xfrm>
            <a:off x="7015299" y="4426377"/>
            <a:ext cx="364331" cy="171450"/>
          </a:xfrm>
          <a:custGeom>
            <a:avLst/>
            <a:gdLst>
              <a:gd name="T0" fmla="*/ 0 w 267"/>
              <a:gd name="T1" fmla="*/ 0 h 100"/>
              <a:gd name="T2" fmla="*/ 485775 w 267"/>
              <a:gd name="T3" fmla="*/ 228600 h 100"/>
              <a:gd name="T4" fmla="*/ 0 60000 65536"/>
              <a:gd name="T5" fmla="*/ 0 60000 65536"/>
              <a:gd name="T6" fmla="*/ 0 w 267"/>
              <a:gd name="T7" fmla="*/ 0 h 100"/>
              <a:gd name="T8" fmla="*/ 267 w 267"/>
              <a:gd name="T9" fmla="*/ 100 h 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67" h="100">
                <a:moveTo>
                  <a:pt x="0" y="0"/>
                </a:moveTo>
                <a:lnTo>
                  <a:pt x="267" y="10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87" name="Freeform 42">
            <a:extLst>
              <a:ext uri="{FF2B5EF4-FFF2-40B4-BE49-F238E27FC236}">
                <a16:creationId xmlns:a16="http://schemas.microsoft.com/office/drawing/2014/main" id="{A0F5CA31-37BF-4652-9FCA-3483BE8D7D85}"/>
              </a:ext>
            </a:extLst>
          </p:cNvPr>
          <p:cNvSpPr>
            <a:spLocks/>
          </p:cNvSpPr>
          <p:nvPr/>
        </p:nvSpPr>
        <p:spPr bwMode="auto">
          <a:xfrm>
            <a:off x="7915411" y="4819283"/>
            <a:ext cx="364331" cy="171450"/>
          </a:xfrm>
          <a:custGeom>
            <a:avLst/>
            <a:gdLst>
              <a:gd name="T0" fmla="*/ 0 w 267"/>
              <a:gd name="T1" fmla="*/ 0 h 100"/>
              <a:gd name="T2" fmla="*/ 485775 w 267"/>
              <a:gd name="T3" fmla="*/ 228600 h 100"/>
              <a:gd name="T4" fmla="*/ 0 60000 65536"/>
              <a:gd name="T5" fmla="*/ 0 60000 65536"/>
              <a:gd name="T6" fmla="*/ 0 w 267"/>
              <a:gd name="T7" fmla="*/ 0 h 100"/>
              <a:gd name="T8" fmla="*/ 267 w 267"/>
              <a:gd name="T9" fmla="*/ 100 h 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67" h="100">
                <a:moveTo>
                  <a:pt x="0" y="0"/>
                </a:moveTo>
                <a:lnTo>
                  <a:pt x="267" y="10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88" name="Freeform 39">
            <a:extLst>
              <a:ext uri="{FF2B5EF4-FFF2-40B4-BE49-F238E27FC236}">
                <a16:creationId xmlns:a16="http://schemas.microsoft.com/office/drawing/2014/main" id="{AECFA6CF-956A-E866-25D9-F8C53AE35F5D}"/>
              </a:ext>
            </a:extLst>
          </p:cNvPr>
          <p:cNvSpPr>
            <a:spLocks/>
          </p:cNvSpPr>
          <p:nvPr/>
        </p:nvSpPr>
        <p:spPr bwMode="auto">
          <a:xfrm>
            <a:off x="5307942" y="4740702"/>
            <a:ext cx="264319" cy="285750"/>
          </a:xfrm>
          <a:custGeom>
            <a:avLst/>
            <a:gdLst>
              <a:gd name="T0" fmla="*/ 352425 w 336"/>
              <a:gd name="T1" fmla="*/ 0 h 426"/>
              <a:gd name="T2" fmla="*/ 265368 w 336"/>
              <a:gd name="T3" fmla="*/ 145782 h 426"/>
              <a:gd name="T4" fmla="*/ 133208 w 336"/>
              <a:gd name="T5" fmla="*/ 302296 h 426"/>
              <a:gd name="T6" fmla="*/ 0 w 336"/>
              <a:gd name="T7" fmla="*/ 381000 h 426"/>
              <a:gd name="T8" fmla="*/ 0 60000 65536"/>
              <a:gd name="T9" fmla="*/ 0 60000 65536"/>
              <a:gd name="T10" fmla="*/ 0 60000 65536"/>
              <a:gd name="T11" fmla="*/ 0 60000 65536"/>
              <a:gd name="T12" fmla="*/ 0 w 336"/>
              <a:gd name="T13" fmla="*/ 0 h 426"/>
              <a:gd name="T14" fmla="*/ 336 w 336"/>
              <a:gd name="T15" fmla="*/ 426 h 4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" h="426">
                <a:moveTo>
                  <a:pt x="336" y="0"/>
                </a:moveTo>
                <a:lnTo>
                  <a:pt x="253" y="163"/>
                </a:lnTo>
                <a:lnTo>
                  <a:pt x="127" y="338"/>
                </a:lnTo>
                <a:lnTo>
                  <a:pt x="0" y="426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89" name="Freeform 39">
            <a:extLst>
              <a:ext uri="{FF2B5EF4-FFF2-40B4-BE49-F238E27FC236}">
                <a16:creationId xmlns:a16="http://schemas.microsoft.com/office/drawing/2014/main" id="{66AE635E-5233-27D1-2957-34F48B19B537}"/>
              </a:ext>
            </a:extLst>
          </p:cNvPr>
          <p:cNvSpPr>
            <a:spLocks/>
          </p:cNvSpPr>
          <p:nvPr/>
        </p:nvSpPr>
        <p:spPr bwMode="auto">
          <a:xfrm>
            <a:off x="3864905" y="3619133"/>
            <a:ext cx="264319" cy="285750"/>
          </a:xfrm>
          <a:custGeom>
            <a:avLst/>
            <a:gdLst>
              <a:gd name="T0" fmla="*/ 352425 w 336"/>
              <a:gd name="T1" fmla="*/ 0 h 426"/>
              <a:gd name="T2" fmla="*/ 265368 w 336"/>
              <a:gd name="T3" fmla="*/ 145782 h 426"/>
              <a:gd name="T4" fmla="*/ 133208 w 336"/>
              <a:gd name="T5" fmla="*/ 302296 h 426"/>
              <a:gd name="T6" fmla="*/ 0 w 336"/>
              <a:gd name="T7" fmla="*/ 381000 h 426"/>
              <a:gd name="T8" fmla="*/ 0 60000 65536"/>
              <a:gd name="T9" fmla="*/ 0 60000 65536"/>
              <a:gd name="T10" fmla="*/ 0 60000 65536"/>
              <a:gd name="T11" fmla="*/ 0 60000 65536"/>
              <a:gd name="T12" fmla="*/ 0 w 336"/>
              <a:gd name="T13" fmla="*/ 0 h 426"/>
              <a:gd name="T14" fmla="*/ 336 w 336"/>
              <a:gd name="T15" fmla="*/ 426 h 4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" h="426">
                <a:moveTo>
                  <a:pt x="336" y="0"/>
                </a:moveTo>
                <a:lnTo>
                  <a:pt x="253" y="163"/>
                </a:lnTo>
                <a:lnTo>
                  <a:pt x="127" y="338"/>
                </a:lnTo>
                <a:lnTo>
                  <a:pt x="0" y="426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0" name="Freeform 28">
            <a:extLst>
              <a:ext uri="{FF2B5EF4-FFF2-40B4-BE49-F238E27FC236}">
                <a16:creationId xmlns:a16="http://schemas.microsoft.com/office/drawing/2014/main" id="{2B63314C-89CE-C1A9-E040-D3F4A4C85423}"/>
              </a:ext>
            </a:extLst>
          </p:cNvPr>
          <p:cNvSpPr>
            <a:spLocks/>
          </p:cNvSpPr>
          <p:nvPr/>
        </p:nvSpPr>
        <p:spPr bwMode="auto">
          <a:xfrm>
            <a:off x="3625588" y="3369102"/>
            <a:ext cx="307182" cy="428625"/>
          </a:xfrm>
          <a:custGeom>
            <a:avLst/>
            <a:gdLst>
              <a:gd name="T0" fmla="*/ 409576 w 618"/>
              <a:gd name="T1" fmla="*/ 0 h 618"/>
              <a:gd name="T2" fmla="*/ 276364 w 618"/>
              <a:gd name="T3" fmla="*/ 92476 h 618"/>
              <a:gd name="T4" fmla="*/ 169663 w 618"/>
              <a:gd name="T5" fmla="*/ 270954 h 618"/>
              <a:gd name="T6" fmla="*/ 82843 w 618"/>
              <a:gd name="T7" fmla="*/ 455905 h 618"/>
              <a:gd name="T8" fmla="*/ 0 w 618"/>
              <a:gd name="T9" fmla="*/ 571500 h 6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8"/>
              <a:gd name="T16" fmla="*/ 0 h 618"/>
              <a:gd name="T17" fmla="*/ 618 w 618"/>
              <a:gd name="T18" fmla="*/ 618 h 6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8" h="618">
                <a:moveTo>
                  <a:pt x="618" y="0"/>
                </a:moveTo>
                <a:lnTo>
                  <a:pt x="417" y="100"/>
                </a:lnTo>
                <a:lnTo>
                  <a:pt x="256" y="293"/>
                </a:lnTo>
                <a:lnTo>
                  <a:pt x="125" y="493"/>
                </a:lnTo>
                <a:lnTo>
                  <a:pt x="0" y="618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191" name="Picture 3">
            <a:extLst>
              <a:ext uri="{FF2B5EF4-FFF2-40B4-BE49-F238E27FC236}">
                <a16:creationId xmlns:a16="http://schemas.microsoft.com/office/drawing/2014/main" id="{7B4ECDF2-93E5-22AA-8860-BC0440576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88029" flipH="1">
            <a:off x="3155291" y="2635676"/>
            <a:ext cx="620316" cy="36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2" name="Straight Connector 232">
            <a:extLst>
              <a:ext uri="{FF2B5EF4-FFF2-40B4-BE49-F238E27FC236}">
                <a16:creationId xmlns:a16="http://schemas.microsoft.com/office/drawing/2014/main" id="{D34555FE-3ED7-0E3A-FC09-8A110462593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489268" y="3413393"/>
            <a:ext cx="66675" cy="146447"/>
          </a:xfrm>
          <a:prstGeom prst="line">
            <a:avLst/>
          </a:prstGeom>
          <a:noFill/>
          <a:ln w="1714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93" name="Oval 233">
            <a:extLst>
              <a:ext uri="{FF2B5EF4-FFF2-40B4-BE49-F238E27FC236}">
                <a16:creationId xmlns:a16="http://schemas.microsoft.com/office/drawing/2014/main" id="{38498C95-8B5F-2FC9-46F2-9998AABD2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737" y="3499118"/>
            <a:ext cx="128588" cy="121444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cxnSp>
        <p:nvCxnSpPr>
          <p:cNvPr id="194" name="Straight Connector 234">
            <a:extLst>
              <a:ext uri="{FF2B5EF4-FFF2-40B4-BE49-F238E27FC236}">
                <a16:creationId xmlns:a16="http://schemas.microsoft.com/office/drawing/2014/main" id="{B31E0B5D-C4AA-A452-AE89-267834CDB85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274838" y="4189550"/>
            <a:ext cx="66675" cy="146447"/>
          </a:xfrm>
          <a:prstGeom prst="line">
            <a:avLst/>
          </a:prstGeom>
          <a:noFill/>
          <a:ln w="171450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195" name="Picture 7">
            <a:extLst>
              <a:ext uri="{FF2B5EF4-FFF2-40B4-BE49-F238E27FC236}">
                <a16:creationId xmlns:a16="http://schemas.microsoft.com/office/drawing/2014/main" id="{1BA5A695-5AEF-FA3A-EA6A-940DFF883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8345" y="2239198"/>
            <a:ext cx="58578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" name="Picture 3">
            <a:extLst>
              <a:ext uri="{FF2B5EF4-FFF2-40B4-BE49-F238E27FC236}">
                <a16:creationId xmlns:a16="http://schemas.microsoft.com/office/drawing/2014/main" id="{E061ECF3-0C97-15DE-3048-4ABD0EFDA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8211" y="2255304"/>
            <a:ext cx="559008" cy="755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7" name="Picture 3">
            <a:extLst>
              <a:ext uri="{FF2B5EF4-FFF2-40B4-BE49-F238E27FC236}">
                <a16:creationId xmlns:a16="http://schemas.microsoft.com/office/drawing/2014/main" id="{118DACC6-CB65-605F-B534-C9D0BE79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0886" y="4192689"/>
            <a:ext cx="559008" cy="755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" name="Picture 7">
            <a:extLst>
              <a:ext uri="{FF2B5EF4-FFF2-40B4-BE49-F238E27FC236}">
                <a16:creationId xmlns:a16="http://schemas.microsoft.com/office/drawing/2014/main" id="{7A405678-A33B-9912-6ADC-86AA9EDB5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6740" y="2050603"/>
            <a:ext cx="58578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" name="Picture 7">
            <a:extLst>
              <a:ext uri="{FF2B5EF4-FFF2-40B4-BE49-F238E27FC236}">
                <a16:creationId xmlns:a16="http://schemas.microsoft.com/office/drawing/2014/main" id="{D4959A91-B1BA-BFC3-CE5F-C1095EC86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6820" y="4085143"/>
            <a:ext cx="762953" cy="762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" name="Picture 7">
            <a:extLst>
              <a:ext uri="{FF2B5EF4-FFF2-40B4-BE49-F238E27FC236}">
                <a16:creationId xmlns:a16="http://schemas.microsoft.com/office/drawing/2014/main" id="{3E65A3E5-AA9F-9B00-94EA-F67E09F4F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2420" y="1770568"/>
            <a:ext cx="391478" cy="391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1" name="Picture 7">
            <a:extLst>
              <a:ext uri="{FF2B5EF4-FFF2-40B4-BE49-F238E27FC236}">
                <a16:creationId xmlns:a16="http://schemas.microsoft.com/office/drawing/2014/main" id="{3479B460-C2A3-3C52-03E7-AD843630E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1555" y="4925248"/>
            <a:ext cx="442913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2" name="Picture 3">
            <a:extLst>
              <a:ext uri="{FF2B5EF4-FFF2-40B4-BE49-F238E27FC236}">
                <a16:creationId xmlns:a16="http://schemas.microsoft.com/office/drawing/2014/main" id="{75CE607C-322D-96C4-A2E2-F2DDEDF71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5441" y="2667824"/>
            <a:ext cx="324692" cy="54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3" name="Picture 3">
            <a:extLst>
              <a:ext uri="{FF2B5EF4-FFF2-40B4-BE49-F238E27FC236}">
                <a16:creationId xmlns:a16="http://schemas.microsoft.com/office/drawing/2014/main" id="{86B8120A-A114-0729-7C37-E042103D4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5531" y="3667949"/>
            <a:ext cx="427227" cy="714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" name="Picture 7">
            <a:extLst>
              <a:ext uri="{FF2B5EF4-FFF2-40B4-BE49-F238E27FC236}">
                <a16:creationId xmlns:a16="http://schemas.microsoft.com/office/drawing/2014/main" id="{3244F768-9A2B-1844-1D40-7CCF72572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1480" y="2862133"/>
            <a:ext cx="442913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" name="Picture 3">
            <a:extLst>
              <a:ext uri="{FF2B5EF4-FFF2-40B4-BE49-F238E27FC236}">
                <a16:creationId xmlns:a16="http://schemas.microsoft.com/office/drawing/2014/main" id="{47CA1F89-F233-203C-CC72-8C3D75DDC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6666" y="3153599"/>
            <a:ext cx="324692" cy="54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" name="Picture 3">
            <a:extLst>
              <a:ext uri="{FF2B5EF4-FFF2-40B4-BE49-F238E27FC236}">
                <a16:creationId xmlns:a16="http://schemas.microsoft.com/office/drawing/2014/main" id="{40F35F4B-3BE8-75D6-CCFB-B7A5378BF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5328" y="3038259"/>
            <a:ext cx="351783" cy="47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" name="Line 24">
            <a:extLst>
              <a:ext uri="{FF2B5EF4-FFF2-40B4-BE49-F238E27FC236}">
                <a16:creationId xmlns:a16="http://schemas.microsoft.com/office/drawing/2014/main" id="{8638974E-8782-A401-B385-56F0C0A72C6B}"/>
              </a:ext>
            </a:extLst>
          </p:cNvPr>
          <p:cNvSpPr>
            <a:spLocks noChangeShapeType="1"/>
          </p:cNvSpPr>
          <p:nvPr/>
        </p:nvSpPr>
        <p:spPr bwMode="auto">
          <a:xfrm>
            <a:off x="4020638" y="4834999"/>
            <a:ext cx="1714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08" name="Line 24">
            <a:extLst>
              <a:ext uri="{FF2B5EF4-FFF2-40B4-BE49-F238E27FC236}">
                <a16:creationId xmlns:a16="http://schemas.microsoft.com/office/drawing/2014/main" id="{E13E60D5-D99C-B9E5-1322-FFD718EB98EF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2082" y="5042168"/>
            <a:ext cx="1714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09" name="Line 24">
            <a:extLst>
              <a:ext uri="{FF2B5EF4-FFF2-40B4-BE49-F238E27FC236}">
                <a16:creationId xmlns:a16="http://schemas.microsoft.com/office/drawing/2014/main" id="{9999137E-EF7C-ED37-5601-9846F9B309F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70619" y="4906437"/>
            <a:ext cx="1714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10" name="Line 24">
            <a:extLst>
              <a:ext uri="{FF2B5EF4-FFF2-40B4-BE49-F238E27FC236}">
                <a16:creationId xmlns:a16="http://schemas.microsoft.com/office/drawing/2014/main" id="{4FDD58C5-DDD5-3126-7653-C75DDD4C1A70}"/>
              </a:ext>
            </a:extLst>
          </p:cNvPr>
          <p:cNvSpPr>
            <a:spLocks noChangeShapeType="1"/>
          </p:cNvSpPr>
          <p:nvPr/>
        </p:nvSpPr>
        <p:spPr bwMode="auto">
          <a:xfrm>
            <a:off x="3069567" y="4532104"/>
            <a:ext cx="1714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11" name="Line 24">
            <a:extLst>
              <a:ext uri="{FF2B5EF4-FFF2-40B4-BE49-F238E27FC236}">
                <a16:creationId xmlns:a16="http://schemas.microsoft.com/office/drawing/2014/main" id="{E04493EA-FBA2-7205-7884-A8743DECB0E2}"/>
              </a:ext>
            </a:extLst>
          </p:cNvPr>
          <p:cNvSpPr>
            <a:spLocks noChangeShapeType="1"/>
          </p:cNvSpPr>
          <p:nvPr/>
        </p:nvSpPr>
        <p:spPr bwMode="auto">
          <a:xfrm>
            <a:off x="3191011" y="4739273"/>
            <a:ext cx="1714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12" name="Line 24">
            <a:extLst>
              <a:ext uri="{FF2B5EF4-FFF2-40B4-BE49-F238E27FC236}">
                <a16:creationId xmlns:a16="http://schemas.microsoft.com/office/drawing/2014/main" id="{E290A265-92E1-57FA-3670-FF7A0D270FC4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9548" y="4603542"/>
            <a:ext cx="1714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13" name="Freeform 33">
            <a:extLst>
              <a:ext uri="{FF2B5EF4-FFF2-40B4-BE49-F238E27FC236}">
                <a16:creationId xmlns:a16="http://schemas.microsoft.com/office/drawing/2014/main" id="{0F2D3034-218C-FC35-E4D5-7577F11929CB}"/>
              </a:ext>
            </a:extLst>
          </p:cNvPr>
          <p:cNvSpPr>
            <a:spLocks/>
          </p:cNvSpPr>
          <p:nvPr/>
        </p:nvSpPr>
        <p:spPr bwMode="auto">
          <a:xfrm>
            <a:off x="6984342" y="4697323"/>
            <a:ext cx="627866" cy="1111404"/>
          </a:xfrm>
          <a:custGeom>
            <a:avLst/>
            <a:gdLst>
              <a:gd name="T0" fmla="*/ 26421589 w 10000"/>
              <a:gd name="T1" fmla="*/ 119901547 h 10804"/>
              <a:gd name="T2" fmla="*/ 34841472 w 10000"/>
              <a:gd name="T3" fmla="*/ 98563707 h 10804"/>
              <a:gd name="T4" fmla="*/ 62709550 w 10000"/>
              <a:gd name="T5" fmla="*/ 49788243 h 10804"/>
              <a:gd name="T6" fmla="*/ 76647836 w 10000"/>
              <a:gd name="T7" fmla="*/ 33537369 h 10804"/>
              <a:gd name="T8" fmla="*/ 83612726 w 10000"/>
              <a:gd name="T9" fmla="*/ 9149687 h 10804"/>
              <a:gd name="T10" fmla="*/ 72291544 w 10000"/>
              <a:gd name="T11" fmla="*/ 0 h 10804"/>
              <a:gd name="T12" fmla="*/ 41806363 w 10000"/>
              <a:gd name="T13" fmla="*/ 33537369 h 10804"/>
              <a:gd name="T14" fmla="*/ 20903182 w 10000"/>
              <a:gd name="T15" fmla="*/ 74175929 h 10804"/>
              <a:gd name="T16" fmla="*/ 0 w 10000"/>
              <a:gd name="T17" fmla="*/ 106689091 h 10804"/>
              <a:gd name="T18" fmla="*/ 13938199 w 10000"/>
              <a:gd name="T19" fmla="*/ 122951406 h 10804"/>
              <a:gd name="T20" fmla="*/ 26421589 w 10000"/>
              <a:gd name="T21" fmla="*/ 119901547 h 1080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000"/>
              <a:gd name="T34" fmla="*/ 0 h 10804"/>
              <a:gd name="T35" fmla="*/ 10000 w 10000"/>
              <a:gd name="T36" fmla="*/ 10804 h 10804"/>
              <a:gd name="connsiteX0" fmla="*/ 3160 w 10000"/>
              <a:gd name="connsiteY0" fmla="*/ 11939 h 12207"/>
              <a:gd name="connsiteX1" fmla="*/ 4167 w 10000"/>
              <a:gd name="connsiteY1" fmla="*/ 10064 h 12207"/>
              <a:gd name="connsiteX2" fmla="*/ 7500 w 10000"/>
              <a:gd name="connsiteY2" fmla="*/ 5778 h 12207"/>
              <a:gd name="connsiteX3" fmla="*/ 9167 w 10000"/>
              <a:gd name="connsiteY3" fmla="*/ 4350 h 12207"/>
              <a:gd name="connsiteX4" fmla="*/ 10000 w 10000"/>
              <a:gd name="connsiteY4" fmla="*/ 2207 h 12207"/>
              <a:gd name="connsiteX5" fmla="*/ 5901 w 10000"/>
              <a:gd name="connsiteY5" fmla="*/ 0 h 12207"/>
              <a:gd name="connsiteX6" fmla="*/ 5000 w 10000"/>
              <a:gd name="connsiteY6" fmla="*/ 4350 h 12207"/>
              <a:gd name="connsiteX7" fmla="*/ 2500 w 10000"/>
              <a:gd name="connsiteY7" fmla="*/ 7921 h 12207"/>
              <a:gd name="connsiteX8" fmla="*/ 0 w 10000"/>
              <a:gd name="connsiteY8" fmla="*/ 10778 h 12207"/>
              <a:gd name="connsiteX9" fmla="*/ 1667 w 10000"/>
              <a:gd name="connsiteY9" fmla="*/ 12207 h 12207"/>
              <a:gd name="connsiteX10" fmla="*/ 3160 w 10000"/>
              <a:gd name="connsiteY10" fmla="*/ 11939 h 12207"/>
              <a:gd name="connsiteX0" fmla="*/ 3160 w 10000"/>
              <a:gd name="connsiteY0" fmla="*/ 11939 h 12207"/>
              <a:gd name="connsiteX1" fmla="*/ 4167 w 10000"/>
              <a:gd name="connsiteY1" fmla="*/ 10064 h 12207"/>
              <a:gd name="connsiteX2" fmla="*/ 7500 w 10000"/>
              <a:gd name="connsiteY2" fmla="*/ 5778 h 12207"/>
              <a:gd name="connsiteX3" fmla="*/ 9167 w 10000"/>
              <a:gd name="connsiteY3" fmla="*/ 4350 h 12207"/>
              <a:gd name="connsiteX4" fmla="*/ 10000 w 10000"/>
              <a:gd name="connsiteY4" fmla="*/ 2207 h 12207"/>
              <a:gd name="connsiteX5" fmla="*/ 5901 w 10000"/>
              <a:gd name="connsiteY5" fmla="*/ 0 h 12207"/>
              <a:gd name="connsiteX6" fmla="*/ 5890 w 10000"/>
              <a:gd name="connsiteY6" fmla="*/ 5509 h 12207"/>
              <a:gd name="connsiteX7" fmla="*/ 2500 w 10000"/>
              <a:gd name="connsiteY7" fmla="*/ 7921 h 12207"/>
              <a:gd name="connsiteX8" fmla="*/ 0 w 10000"/>
              <a:gd name="connsiteY8" fmla="*/ 10778 h 12207"/>
              <a:gd name="connsiteX9" fmla="*/ 1667 w 10000"/>
              <a:gd name="connsiteY9" fmla="*/ 12207 h 12207"/>
              <a:gd name="connsiteX10" fmla="*/ 3160 w 10000"/>
              <a:gd name="connsiteY10" fmla="*/ 11939 h 12207"/>
              <a:gd name="connsiteX0" fmla="*/ 3160 w 10000"/>
              <a:gd name="connsiteY0" fmla="*/ 11939 h 12207"/>
              <a:gd name="connsiteX1" fmla="*/ 4167 w 10000"/>
              <a:gd name="connsiteY1" fmla="*/ 10064 h 12207"/>
              <a:gd name="connsiteX2" fmla="*/ 7500 w 10000"/>
              <a:gd name="connsiteY2" fmla="*/ 5778 h 12207"/>
              <a:gd name="connsiteX3" fmla="*/ 9167 w 10000"/>
              <a:gd name="connsiteY3" fmla="*/ 4350 h 12207"/>
              <a:gd name="connsiteX4" fmla="*/ 10000 w 10000"/>
              <a:gd name="connsiteY4" fmla="*/ 2207 h 12207"/>
              <a:gd name="connsiteX5" fmla="*/ 5901 w 10000"/>
              <a:gd name="connsiteY5" fmla="*/ 0 h 12207"/>
              <a:gd name="connsiteX6" fmla="*/ 5890 w 10000"/>
              <a:gd name="connsiteY6" fmla="*/ 5509 h 12207"/>
              <a:gd name="connsiteX7" fmla="*/ 4874 w 10000"/>
              <a:gd name="connsiteY7" fmla="*/ 8165 h 12207"/>
              <a:gd name="connsiteX8" fmla="*/ 0 w 10000"/>
              <a:gd name="connsiteY8" fmla="*/ 10778 h 12207"/>
              <a:gd name="connsiteX9" fmla="*/ 1667 w 10000"/>
              <a:gd name="connsiteY9" fmla="*/ 12207 h 12207"/>
              <a:gd name="connsiteX10" fmla="*/ 3160 w 10000"/>
              <a:gd name="connsiteY10" fmla="*/ 11939 h 12207"/>
              <a:gd name="connsiteX0" fmla="*/ 1493 w 8333"/>
              <a:gd name="connsiteY0" fmla="*/ 11939 h 12207"/>
              <a:gd name="connsiteX1" fmla="*/ 2500 w 8333"/>
              <a:gd name="connsiteY1" fmla="*/ 10064 h 12207"/>
              <a:gd name="connsiteX2" fmla="*/ 5833 w 8333"/>
              <a:gd name="connsiteY2" fmla="*/ 5778 h 12207"/>
              <a:gd name="connsiteX3" fmla="*/ 7500 w 8333"/>
              <a:gd name="connsiteY3" fmla="*/ 4350 h 12207"/>
              <a:gd name="connsiteX4" fmla="*/ 8333 w 8333"/>
              <a:gd name="connsiteY4" fmla="*/ 2207 h 12207"/>
              <a:gd name="connsiteX5" fmla="*/ 4234 w 8333"/>
              <a:gd name="connsiteY5" fmla="*/ 0 h 12207"/>
              <a:gd name="connsiteX6" fmla="*/ 4223 w 8333"/>
              <a:gd name="connsiteY6" fmla="*/ 5509 h 12207"/>
              <a:gd name="connsiteX7" fmla="*/ 3207 w 8333"/>
              <a:gd name="connsiteY7" fmla="*/ 8165 h 12207"/>
              <a:gd name="connsiteX8" fmla="*/ 484 w 8333"/>
              <a:gd name="connsiteY8" fmla="*/ 9436 h 12207"/>
              <a:gd name="connsiteX9" fmla="*/ 0 w 8333"/>
              <a:gd name="connsiteY9" fmla="*/ 12207 h 12207"/>
              <a:gd name="connsiteX10" fmla="*/ 1493 w 8333"/>
              <a:gd name="connsiteY10" fmla="*/ 11939 h 12207"/>
              <a:gd name="connsiteX0" fmla="*/ 7667 w 10000"/>
              <a:gd name="connsiteY0" fmla="*/ 8530 h 10000"/>
              <a:gd name="connsiteX1" fmla="*/ 3000 w 10000"/>
              <a:gd name="connsiteY1" fmla="*/ 8244 h 10000"/>
              <a:gd name="connsiteX2" fmla="*/ 7000 w 10000"/>
              <a:gd name="connsiteY2" fmla="*/ 4733 h 10000"/>
              <a:gd name="connsiteX3" fmla="*/ 9000 w 10000"/>
              <a:gd name="connsiteY3" fmla="*/ 3564 h 10000"/>
              <a:gd name="connsiteX4" fmla="*/ 10000 w 10000"/>
              <a:gd name="connsiteY4" fmla="*/ 1808 h 10000"/>
              <a:gd name="connsiteX5" fmla="*/ 5081 w 10000"/>
              <a:gd name="connsiteY5" fmla="*/ 0 h 10000"/>
              <a:gd name="connsiteX6" fmla="*/ 5068 w 10000"/>
              <a:gd name="connsiteY6" fmla="*/ 4513 h 10000"/>
              <a:gd name="connsiteX7" fmla="*/ 3849 w 10000"/>
              <a:gd name="connsiteY7" fmla="*/ 6689 h 10000"/>
              <a:gd name="connsiteX8" fmla="*/ 581 w 10000"/>
              <a:gd name="connsiteY8" fmla="*/ 7730 h 10000"/>
              <a:gd name="connsiteX9" fmla="*/ 0 w 10000"/>
              <a:gd name="connsiteY9" fmla="*/ 10000 h 10000"/>
              <a:gd name="connsiteX10" fmla="*/ 7667 w 10000"/>
              <a:gd name="connsiteY10" fmla="*/ 8530 h 10000"/>
              <a:gd name="connsiteX0" fmla="*/ 7667 w 9000"/>
              <a:gd name="connsiteY0" fmla="*/ 9221 h 10691"/>
              <a:gd name="connsiteX1" fmla="*/ 3000 w 9000"/>
              <a:gd name="connsiteY1" fmla="*/ 8935 h 10691"/>
              <a:gd name="connsiteX2" fmla="*/ 7000 w 9000"/>
              <a:gd name="connsiteY2" fmla="*/ 5424 h 10691"/>
              <a:gd name="connsiteX3" fmla="*/ 9000 w 9000"/>
              <a:gd name="connsiteY3" fmla="*/ 4255 h 10691"/>
              <a:gd name="connsiteX4" fmla="*/ 7062 w 9000"/>
              <a:gd name="connsiteY4" fmla="*/ 0 h 10691"/>
              <a:gd name="connsiteX5" fmla="*/ 5081 w 9000"/>
              <a:gd name="connsiteY5" fmla="*/ 691 h 10691"/>
              <a:gd name="connsiteX6" fmla="*/ 5068 w 9000"/>
              <a:gd name="connsiteY6" fmla="*/ 5204 h 10691"/>
              <a:gd name="connsiteX7" fmla="*/ 3849 w 9000"/>
              <a:gd name="connsiteY7" fmla="*/ 7380 h 10691"/>
              <a:gd name="connsiteX8" fmla="*/ 581 w 9000"/>
              <a:gd name="connsiteY8" fmla="*/ 8421 h 10691"/>
              <a:gd name="connsiteX9" fmla="*/ 0 w 9000"/>
              <a:gd name="connsiteY9" fmla="*/ 10691 h 10691"/>
              <a:gd name="connsiteX10" fmla="*/ 7667 w 9000"/>
              <a:gd name="connsiteY10" fmla="*/ 9221 h 10691"/>
              <a:gd name="connsiteX0" fmla="*/ 8519 w 10053"/>
              <a:gd name="connsiteY0" fmla="*/ 8625 h 10000"/>
              <a:gd name="connsiteX1" fmla="*/ 3333 w 10053"/>
              <a:gd name="connsiteY1" fmla="*/ 8357 h 10000"/>
              <a:gd name="connsiteX2" fmla="*/ 10053 w 10053"/>
              <a:gd name="connsiteY2" fmla="*/ 6242 h 10000"/>
              <a:gd name="connsiteX3" fmla="*/ 10000 w 10053"/>
              <a:gd name="connsiteY3" fmla="*/ 3980 h 10000"/>
              <a:gd name="connsiteX4" fmla="*/ 7847 w 10053"/>
              <a:gd name="connsiteY4" fmla="*/ 0 h 10000"/>
              <a:gd name="connsiteX5" fmla="*/ 5646 w 10053"/>
              <a:gd name="connsiteY5" fmla="*/ 646 h 10000"/>
              <a:gd name="connsiteX6" fmla="*/ 5631 w 10053"/>
              <a:gd name="connsiteY6" fmla="*/ 4868 h 10000"/>
              <a:gd name="connsiteX7" fmla="*/ 4277 w 10053"/>
              <a:gd name="connsiteY7" fmla="*/ 6903 h 10000"/>
              <a:gd name="connsiteX8" fmla="*/ 646 w 10053"/>
              <a:gd name="connsiteY8" fmla="*/ 7877 h 10000"/>
              <a:gd name="connsiteX9" fmla="*/ 0 w 10053"/>
              <a:gd name="connsiteY9" fmla="*/ 10000 h 10000"/>
              <a:gd name="connsiteX10" fmla="*/ 8519 w 10053"/>
              <a:gd name="connsiteY10" fmla="*/ 8625 h 10000"/>
              <a:gd name="connsiteX0" fmla="*/ 8519 w 10053"/>
              <a:gd name="connsiteY0" fmla="*/ 8625 h 10000"/>
              <a:gd name="connsiteX1" fmla="*/ 8855 w 10053"/>
              <a:gd name="connsiteY1" fmla="*/ 7569 h 10000"/>
              <a:gd name="connsiteX2" fmla="*/ 3333 w 10053"/>
              <a:gd name="connsiteY2" fmla="*/ 8357 h 10000"/>
              <a:gd name="connsiteX3" fmla="*/ 10053 w 10053"/>
              <a:gd name="connsiteY3" fmla="*/ 6242 h 10000"/>
              <a:gd name="connsiteX4" fmla="*/ 10000 w 10053"/>
              <a:gd name="connsiteY4" fmla="*/ 3980 h 10000"/>
              <a:gd name="connsiteX5" fmla="*/ 7847 w 10053"/>
              <a:gd name="connsiteY5" fmla="*/ 0 h 10000"/>
              <a:gd name="connsiteX6" fmla="*/ 5646 w 10053"/>
              <a:gd name="connsiteY6" fmla="*/ 646 h 10000"/>
              <a:gd name="connsiteX7" fmla="*/ 5631 w 10053"/>
              <a:gd name="connsiteY7" fmla="*/ 4868 h 10000"/>
              <a:gd name="connsiteX8" fmla="*/ 4277 w 10053"/>
              <a:gd name="connsiteY8" fmla="*/ 6903 h 10000"/>
              <a:gd name="connsiteX9" fmla="*/ 646 w 10053"/>
              <a:gd name="connsiteY9" fmla="*/ 7877 h 10000"/>
              <a:gd name="connsiteX10" fmla="*/ 0 w 10053"/>
              <a:gd name="connsiteY10" fmla="*/ 10000 h 10000"/>
              <a:gd name="connsiteX11" fmla="*/ 8519 w 10053"/>
              <a:gd name="connsiteY11" fmla="*/ 8625 h 10000"/>
              <a:gd name="connsiteX0" fmla="*/ 8519 w 10053"/>
              <a:gd name="connsiteY0" fmla="*/ 8625 h 10000"/>
              <a:gd name="connsiteX1" fmla="*/ 8855 w 10053"/>
              <a:gd name="connsiteY1" fmla="*/ 7569 h 10000"/>
              <a:gd name="connsiteX2" fmla="*/ 10053 w 10053"/>
              <a:gd name="connsiteY2" fmla="*/ 6242 h 10000"/>
              <a:gd name="connsiteX3" fmla="*/ 10000 w 10053"/>
              <a:gd name="connsiteY3" fmla="*/ 3980 h 10000"/>
              <a:gd name="connsiteX4" fmla="*/ 7847 w 10053"/>
              <a:gd name="connsiteY4" fmla="*/ 0 h 10000"/>
              <a:gd name="connsiteX5" fmla="*/ 5646 w 10053"/>
              <a:gd name="connsiteY5" fmla="*/ 646 h 10000"/>
              <a:gd name="connsiteX6" fmla="*/ 5631 w 10053"/>
              <a:gd name="connsiteY6" fmla="*/ 4868 h 10000"/>
              <a:gd name="connsiteX7" fmla="*/ 4277 w 10053"/>
              <a:gd name="connsiteY7" fmla="*/ 6903 h 10000"/>
              <a:gd name="connsiteX8" fmla="*/ 646 w 10053"/>
              <a:gd name="connsiteY8" fmla="*/ 7877 h 10000"/>
              <a:gd name="connsiteX9" fmla="*/ 0 w 10053"/>
              <a:gd name="connsiteY9" fmla="*/ 10000 h 10000"/>
              <a:gd name="connsiteX10" fmla="*/ 8519 w 10053"/>
              <a:gd name="connsiteY10" fmla="*/ 8625 h 10000"/>
              <a:gd name="connsiteX0" fmla="*/ 8088 w 9622"/>
              <a:gd name="connsiteY0" fmla="*/ 8625 h 8625"/>
              <a:gd name="connsiteX1" fmla="*/ 8424 w 9622"/>
              <a:gd name="connsiteY1" fmla="*/ 7569 h 8625"/>
              <a:gd name="connsiteX2" fmla="*/ 9622 w 9622"/>
              <a:gd name="connsiteY2" fmla="*/ 6242 h 8625"/>
              <a:gd name="connsiteX3" fmla="*/ 9569 w 9622"/>
              <a:gd name="connsiteY3" fmla="*/ 3980 h 8625"/>
              <a:gd name="connsiteX4" fmla="*/ 7416 w 9622"/>
              <a:gd name="connsiteY4" fmla="*/ 0 h 8625"/>
              <a:gd name="connsiteX5" fmla="*/ 5215 w 9622"/>
              <a:gd name="connsiteY5" fmla="*/ 646 h 8625"/>
              <a:gd name="connsiteX6" fmla="*/ 5200 w 9622"/>
              <a:gd name="connsiteY6" fmla="*/ 4868 h 8625"/>
              <a:gd name="connsiteX7" fmla="*/ 3846 w 9622"/>
              <a:gd name="connsiteY7" fmla="*/ 6903 h 8625"/>
              <a:gd name="connsiteX8" fmla="*/ 215 w 9622"/>
              <a:gd name="connsiteY8" fmla="*/ 7877 h 8625"/>
              <a:gd name="connsiteX9" fmla="*/ 3031 w 9622"/>
              <a:gd name="connsiteY9" fmla="*/ 8364 h 8625"/>
              <a:gd name="connsiteX10" fmla="*/ 8088 w 9622"/>
              <a:gd name="connsiteY10" fmla="*/ 8625 h 8625"/>
              <a:gd name="connsiteX0" fmla="*/ 7723 w 10000"/>
              <a:gd name="connsiteY0" fmla="*/ 10542 h 10542"/>
              <a:gd name="connsiteX1" fmla="*/ 8755 w 10000"/>
              <a:gd name="connsiteY1" fmla="*/ 8776 h 10542"/>
              <a:gd name="connsiteX2" fmla="*/ 10000 w 10000"/>
              <a:gd name="connsiteY2" fmla="*/ 7237 h 10542"/>
              <a:gd name="connsiteX3" fmla="*/ 9945 w 10000"/>
              <a:gd name="connsiteY3" fmla="*/ 4614 h 10542"/>
              <a:gd name="connsiteX4" fmla="*/ 7707 w 10000"/>
              <a:gd name="connsiteY4" fmla="*/ 0 h 10542"/>
              <a:gd name="connsiteX5" fmla="*/ 5420 w 10000"/>
              <a:gd name="connsiteY5" fmla="*/ 749 h 10542"/>
              <a:gd name="connsiteX6" fmla="*/ 5404 w 10000"/>
              <a:gd name="connsiteY6" fmla="*/ 5644 h 10542"/>
              <a:gd name="connsiteX7" fmla="*/ 3997 w 10000"/>
              <a:gd name="connsiteY7" fmla="*/ 8003 h 10542"/>
              <a:gd name="connsiteX8" fmla="*/ 223 w 10000"/>
              <a:gd name="connsiteY8" fmla="*/ 9133 h 10542"/>
              <a:gd name="connsiteX9" fmla="*/ 3150 w 10000"/>
              <a:gd name="connsiteY9" fmla="*/ 9697 h 10542"/>
              <a:gd name="connsiteX10" fmla="*/ 7723 w 10000"/>
              <a:gd name="connsiteY10" fmla="*/ 10542 h 10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00" h="10542">
                <a:moveTo>
                  <a:pt x="7723" y="10542"/>
                </a:moveTo>
                <a:cubicBezTo>
                  <a:pt x="7839" y="10134"/>
                  <a:pt x="8639" y="9184"/>
                  <a:pt x="8755" y="8776"/>
                </a:cubicBezTo>
                <a:lnTo>
                  <a:pt x="10000" y="7237"/>
                </a:lnTo>
                <a:cubicBezTo>
                  <a:pt x="9981" y="6363"/>
                  <a:pt x="9964" y="5489"/>
                  <a:pt x="9945" y="4614"/>
                </a:cubicBezTo>
                <a:lnTo>
                  <a:pt x="7707" y="0"/>
                </a:lnTo>
                <a:lnTo>
                  <a:pt x="5420" y="749"/>
                </a:lnTo>
                <a:cubicBezTo>
                  <a:pt x="5414" y="2380"/>
                  <a:pt x="5411" y="4013"/>
                  <a:pt x="5404" y="5644"/>
                </a:cubicBezTo>
                <a:lnTo>
                  <a:pt x="3997" y="8003"/>
                </a:lnTo>
                <a:lnTo>
                  <a:pt x="223" y="9133"/>
                </a:lnTo>
                <a:cubicBezTo>
                  <a:pt x="0" y="9954"/>
                  <a:pt x="3372" y="8877"/>
                  <a:pt x="3150" y="9697"/>
                </a:cubicBezTo>
                <a:lnTo>
                  <a:pt x="7723" y="10542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14" name="Freeform 132">
            <a:extLst>
              <a:ext uri="{FF2B5EF4-FFF2-40B4-BE49-F238E27FC236}">
                <a16:creationId xmlns:a16="http://schemas.microsoft.com/office/drawing/2014/main" id="{E4934C02-1448-9AFC-C1B6-22C769441C34}"/>
              </a:ext>
            </a:extLst>
          </p:cNvPr>
          <p:cNvSpPr/>
          <p:nvPr/>
        </p:nvSpPr>
        <p:spPr>
          <a:xfrm>
            <a:off x="6781389" y="4440880"/>
            <a:ext cx="731983" cy="1365539"/>
          </a:xfrm>
          <a:custGeom>
            <a:avLst/>
            <a:gdLst>
              <a:gd name="connsiteX0" fmla="*/ 147782 w 569576"/>
              <a:gd name="connsiteY0" fmla="*/ 0 h 1588654"/>
              <a:gd name="connsiteX1" fmla="*/ 480291 w 569576"/>
              <a:gd name="connsiteY1" fmla="*/ 480290 h 1588654"/>
              <a:gd name="connsiteX2" fmla="*/ 489528 w 569576"/>
              <a:gd name="connsiteY2" fmla="*/ 1173018 h 1588654"/>
              <a:gd name="connsiteX3" fmla="*/ 0 w 569576"/>
              <a:gd name="connsiteY3" fmla="*/ 1588654 h 1588654"/>
              <a:gd name="connsiteX0" fmla="*/ 240140 w 661934"/>
              <a:gd name="connsiteY0" fmla="*/ 126230 h 1714884"/>
              <a:gd name="connsiteX1" fmla="*/ 55418 w 661934"/>
              <a:gd name="connsiteY1" fmla="*/ 80048 h 1714884"/>
              <a:gd name="connsiteX2" fmla="*/ 572649 w 661934"/>
              <a:gd name="connsiteY2" fmla="*/ 606520 h 1714884"/>
              <a:gd name="connsiteX3" fmla="*/ 581886 w 661934"/>
              <a:gd name="connsiteY3" fmla="*/ 1299248 h 1714884"/>
              <a:gd name="connsiteX4" fmla="*/ 92358 w 661934"/>
              <a:gd name="connsiteY4" fmla="*/ 1714884 h 1714884"/>
              <a:gd name="connsiteX0" fmla="*/ 1538 w 1032932"/>
              <a:gd name="connsiteY0" fmla="*/ 41564 h 1731818"/>
              <a:gd name="connsiteX1" fmla="*/ 426416 w 1032932"/>
              <a:gd name="connsiteY1" fmla="*/ 96982 h 1731818"/>
              <a:gd name="connsiteX2" fmla="*/ 943647 w 1032932"/>
              <a:gd name="connsiteY2" fmla="*/ 623454 h 1731818"/>
              <a:gd name="connsiteX3" fmla="*/ 952884 w 1032932"/>
              <a:gd name="connsiteY3" fmla="*/ 1316182 h 1731818"/>
              <a:gd name="connsiteX4" fmla="*/ 463356 w 1032932"/>
              <a:gd name="connsiteY4" fmla="*/ 1731818 h 1731818"/>
              <a:gd name="connsiteX0" fmla="*/ 1538 w 1032932"/>
              <a:gd name="connsiteY0" fmla="*/ 0 h 1690254"/>
              <a:gd name="connsiteX1" fmla="*/ 805107 w 1032932"/>
              <a:gd name="connsiteY1" fmla="*/ 249382 h 1690254"/>
              <a:gd name="connsiteX2" fmla="*/ 943647 w 1032932"/>
              <a:gd name="connsiteY2" fmla="*/ 581890 h 1690254"/>
              <a:gd name="connsiteX3" fmla="*/ 952884 w 1032932"/>
              <a:gd name="connsiteY3" fmla="*/ 1274618 h 1690254"/>
              <a:gd name="connsiteX4" fmla="*/ 463356 w 1032932"/>
              <a:gd name="connsiteY4" fmla="*/ 1690254 h 1690254"/>
              <a:gd name="connsiteX0" fmla="*/ 0 w 1031394"/>
              <a:gd name="connsiteY0" fmla="*/ 161637 h 1851891"/>
              <a:gd name="connsiteX1" fmla="*/ 184733 w 1031394"/>
              <a:gd name="connsiteY1" fmla="*/ 41564 h 1851891"/>
              <a:gd name="connsiteX2" fmla="*/ 803569 w 1031394"/>
              <a:gd name="connsiteY2" fmla="*/ 411019 h 1851891"/>
              <a:gd name="connsiteX3" fmla="*/ 942109 w 1031394"/>
              <a:gd name="connsiteY3" fmla="*/ 743527 h 1851891"/>
              <a:gd name="connsiteX4" fmla="*/ 951346 w 1031394"/>
              <a:gd name="connsiteY4" fmla="*/ 1436255 h 1851891"/>
              <a:gd name="connsiteX5" fmla="*/ 461818 w 1031394"/>
              <a:gd name="connsiteY5" fmla="*/ 1851891 h 1851891"/>
              <a:gd name="connsiteX0" fmla="*/ 0 w 1031394"/>
              <a:gd name="connsiteY0" fmla="*/ 0 h 1690254"/>
              <a:gd name="connsiteX1" fmla="*/ 803569 w 1031394"/>
              <a:gd name="connsiteY1" fmla="*/ 249382 h 1690254"/>
              <a:gd name="connsiteX2" fmla="*/ 942109 w 1031394"/>
              <a:gd name="connsiteY2" fmla="*/ 581890 h 1690254"/>
              <a:gd name="connsiteX3" fmla="*/ 951346 w 1031394"/>
              <a:gd name="connsiteY3" fmla="*/ 1274618 h 1690254"/>
              <a:gd name="connsiteX4" fmla="*/ 461818 w 1031394"/>
              <a:gd name="connsiteY4" fmla="*/ 1690254 h 1690254"/>
              <a:gd name="connsiteX0" fmla="*/ 0 w 975976"/>
              <a:gd name="connsiteY0" fmla="*/ 0 h 1782618"/>
              <a:gd name="connsiteX1" fmla="*/ 748151 w 975976"/>
              <a:gd name="connsiteY1" fmla="*/ 341746 h 1782618"/>
              <a:gd name="connsiteX2" fmla="*/ 886691 w 975976"/>
              <a:gd name="connsiteY2" fmla="*/ 674254 h 1782618"/>
              <a:gd name="connsiteX3" fmla="*/ 895928 w 975976"/>
              <a:gd name="connsiteY3" fmla="*/ 1366982 h 1782618"/>
              <a:gd name="connsiteX4" fmla="*/ 406400 w 975976"/>
              <a:gd name="connsiteY4" fmla="*/ 1782618 h 1782618"/>
              <a:gd name="connsiteX0" fmla="*/ 0 w 980739"/>
              <a:gd name="connsiteY0" fmla="*/ 0 h 1796906"/>
              <a:gd name="connsiteX1" fmla="*/ 752914 w 980739"/>
              <a:gd name="connsiteY1" fmla="*/ 356034 h 1796906"/>
              <a:gd name="connsiteX2" fmla="*/ 891454 w 980739"/>
              <a:gd name="connsiteY2" fmla="*/ 688542 h 1796906"/>
              <a:gd name="connsiteX3" fmla="*/ 900691 w 980739"/>
              <a:gd name="connsiteY3" fmla="*/ 1381270 h 1796906"/>
              <a:gd name="connsiteX4" fmla="*/ 411163 w 980739"/>
              <a:gd name="connsiteY4" fmla="*/ 1796906 h 1796906"/>
              <a:gd name="connsiteX0" fmla="*/ 0 w 975977"/>
              <a:gd name="connsiteY0" fmla="*/ 0 h 1820719"/>
              <a:gd name="connsiteX1" fmla="*/ 752914 w 975977"/>
              <a:gd name="connsiteY1" fmla="*/ 356034 h 1820719"/>
              <a:gd name="connsiteX2" fmla="*/ 891454 w 975977"/>
              <a:gd name="connsiteY2" fmla="*/ 688542 h 1820719"/>
              <a:gd name="connsiteX3" fmla="*/ 900691 w 975977"/>
              <a:gd name="connsiteY3" fmla="*/ 1381270 h 1820719"/>
              <a:gd name="connsiteX4" fmla="*/ 439738 w 975977"/>
              <a:gd name="connsiteY4" fmla="*/ 1820719 h 182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5977" h="1820719">
                <a:moveTo>
                  <a:pt x="0" y="0"/>
                </a:moveTo>
                <a:cubicBezTo>
                  <a:pt x="167410" y="51955"/>
                  <a:pt x="604338" y="241277"/>
                  <a:pt x="752914" y="356034"/>
                </a:cubicBezTo>
                <a:cubicBezTo>
                  <a:pt x="901490" y="470791"/>
                  <a:pt x="866825" y="517669"/>
                  <a:pt x="891454" y="688542"/>
                </a:cubicBezTo>
                <a:cubicBezTo>
                  <a:pt x="916084" y="859415"/>
                  <a:pt x="975977" y="1192574"/>
                  <a:pt x="900691" y="1381270"/>
                </a:cubicBezTo>
                <a:cubicBezTo>
                  <a:pt x="825405" y="1569966"/>
                  <a:pt x="644478" y="1705264"/>
                  <a:pt x="439738" y="1820719"/>
                </a:cubicBezTo>
              </a:path>
            </a:pathLst>
          </a:custGeom>
          <a:noFill/>
          <a:ln w="1270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5" name="Freeform 133">
            <a:extLst>
              <a:ext uri="{FF2B5EF4-FFF2-40B4-BE49-F238E27FC236}">
                <a16:creationId xmlns:a16="http://schemas.microsoft.com/office/drawing/2014/main" id="{2D41867A-F9A9-39D4-A5FE-C5A30FC57991}"/>
              </a:ext>
            </a:extLst>
          </p:cNvPr>
          <p:cNvSpPr/>
          <p:nvPr/>
        </p:nvSpPr>
        <p:spPr>
          <a:xfrm>
            <a:off x="6995058" y="5657483"/>
            <a:ext cx="396478" cy="214313"/>
          </a:xfrm>
          <a:custGeom>
            <a:avLst/>
            <a:gdLst>
              <a:gd name="connsiteX0" fmla="*/ 223837 w 504825"/>
              <a:gd name="connsiteY0" fmla="*/ 0 h 285750"/>
              <a:gd name="connsiteX1" fmla="*/ 0 w 504825"/>
              <a:gd name="connsiteY1" fmla="*/ 161925 h 285750"/>
              <a:gd name="connsiteX2" fmla="*/ 347662 w 504825"/>
              <a:gd name="connsiteY2" fmla="*/ 285750 h 285750"/>
              <a:gd name="connsiteX3" fmla="*/ 504825 w 504825"/>
              <a:gd name="connsiteY3" fmla="*/ 123825 h 285750"/>
              <a:gd name="connsiteX4" fmla="*/ 223837 w 504825"/>
              <a:gd name="connsiteY4" fmla="*/ 0 h 285750"/>
              <a:gd name="connsiteX0" fmla="*/ 223837 w 528637"/>
              <a:gd name="connsiteY0" fmla="*/ 0 h 285750"/>
              <a:gd name="connsiteX1" fmla="*/ 0 w 528637"/>
              <a:gd name="connsiteY1" fmla="*/ 161925 h 285750"/>
              <a:gd name="connsiteX2" fmla="*/ 347662 w 528637"/>
              <a:gd name="connsiteY2" fmla="*/ 285750 h 285750"/>
              <a:gd name="connsiteX3" fmla="*/ 528637 w 528637"/>
              <a:gd name="connsiteY3" fmla="*/ 114300 h 285750"/>
              <a:gd name="connsiteX4" fmla="*/ 223837 w 528637"/>
              <a:gd name="connsiteY4" fmla="*/ 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637" h="285750">
                <a:moveTo>
                  <a:pt x="223837" y="0"/>
                </a:moveTo>
                <a:lnTo>
                  <a:pt x="0" y="161925"/>
                </a:lnTo>
                <a:lnTo>
                  <a:pt x="347662" y="285750"/>
                </a:lnTo>
                <a:lnTo>
                  <a:pt x="528637" y="114300"/>
                </a:lnTo>
                <a:lnTo>
                  <a:pt x="223837" y="0"/>
                </a:lnTo>
                <a:close/>
              </a:path>
            </a:pathLst>
          </a:custGeom>
          <a:blipFill>
            <a:blip r:embed="rId12" cstate="print"/>
            <a:tile tx="0" ty="0" sx="100000" sy="100000" flip="none" algn="tl"/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16" name="Line 31">
            <a:extLst>
              <a:ext uri="{FF2B5EF4-FFF2-40B4-BE49-F238E27FC236}">
                <a16:creationId xmlns:a16="http://schemas.microsoft.com/office/drawing/2014/main" id="{D3C0AAA7-A87A-A98C-A5C2-9CF816415EA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154363" y="4599667"/>
            <a:ext cx="1099185" cy="468456"/>
          </a:xfrm>
          <a:prstGeom prst="line">
            <a:avLst/>
          </a:prstGeom>
          <a:noFill/>
          <a:ln w="1270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7" name="Freeform 175">
            <a:extLst>
              <a:ext uri="{FF2B5EF4-FFF2-40B4-BE49-F238E27FC236}">
                <a16:creationId xmlns:a16="http://schemas.microsoft.com/office/drawing/2014/main" id="{5710A421-4E99-BD07-602A-55C7782EBBE8}"/>
              </a:ext>
            </a:extLst>
          </p:cNvPr>
          <p:cNvSpPr/>
          <p:nvPr/>
        </p:nvSpPr>
        <p:spPr>
          <a:xfrm>
            <a:off x="7191510" y="5009189"/>
            <a:ext cx="213719" cy="261341"/>
          </a:xfrm>
          <a:custGeom>
            <a:avLst/>
            <a:gdLst>
              <a:gd name="connsiteX0" fmla="*/ 257175 w 280987"/>
              <a:gd name="connsiteY0" fmla="*/ 0 h 657225"/>
              <a:gd name="connsiteX1" fmla="*/ 238125 w 280987"/>
              <a:gd name="connsiteY1" fmla="*/ 419100 h 657225"/>
              <a:gd name="connsiteX2" fmla="*/ 0 w 280987"/>
              <a:gd name="connsiteY2" fmla="*/ 657225 h 657225"/>
              <a:gd name="connsiteX0" fmla="*/ 409575 w 458788"/>
              <a:gd name="connsiteY0" fmla="*/ 0 h 723900"/>
              <a:gd name="connsiteX1" fmla="*/ 390525 w 458788"/>
              <a:gd name="connsiteY1" fmla="*/ 419100 h 723900"/>
              <a:gd name="connsiteX2" fmla="*/ 0 w 458788"/>
              <a:gd name="connsiteY2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8788" h="723900">
                <a:moveTo>
                  <a:pt x="409575" y="0"/>
                </a:moveTo>
                <a:cubicBezTo>
                  <a:pt x="421481" y="154781"/>
                  <a:pt x="458788" y="298450"/>
                  <a:pt x="390525" y="419100"/>
                </a:cubicBezTo>
                <a:cubicBezTo>
                  <a:pt x="322263" y="539750"/>
                  <a:pt x="97631" y="659606"/>
                  <a:pt x="0" y="723900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18" name="Freeform 42">
            <a:extLst>
              <a:ext uri="{FF2B5EF4-FFF2-40B4-BE49-F238E27FC236}">
                <a16:creationId xmlns:a16="http://schemas.microsoft.com/office/drawing/2014/main" id="{7191B201-4B25-3EA3-4B86-EE1FE8C93784}"/>
              </a:ext>
            </a:extLst>
          </p:cNvPr>
          <p:cNvSpPr>
            <a:spLocks/>
          </p:cNvSpPr>
          <p:nvPr/>
        </p:nvSpPr>
        <p:spPr bwMode="auto">
          <a:xfrm flipH="1">
            <a:off x="7348674" y="4653785"/>
            <a:ext cx="34289" cy="157163"/>
          </a:xfrm>
          <a:custGeom>
            <a:avLst/>
            <a:gdLst>
              <a:gd name="T0" fmla="*/ 0 w 267"/>
              <a:gd name="T1" fmla="*/ 0 h 100"/>
              <a:gd name="T2" fmla="*/ 485775 w 267"/>
              <a:gd name="T3" fmla="*/ 228600 h 100"/>
              <a:gd name="T4" fmla="*/ 0 60000 65536"/>
              <a:gd name="T5" fmla="*/ 0 60000 65536"/>
              <a:gd name="T6" fmla="*/ 0 w 267"/>
              <a:gd name="T7" fmla="*/ 0 h 100"/>
              <a:gd name="T8" fmla="*/ 267 w 267"/>
              <a:gd name="T9" fmla="*/ 100 h 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67" h="100">
                <a:moveTo>
                  <a:pt x="0" y="0"/>
                </a:moveTo>
                <a:lnTo>
                  <a:pt x="267" y="10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19" name="Freeform 28">
            <a:extLst>
              <a:ext uri="{FF2B5EF4-FFF2-40B4-BE49-F238E27FC236}">
                <a16:creationId xmlns:a16="http://schemas.microsoft.com/office/drawing/2014/main" id="{7791EEAD-D3AF-7C8C-9874-B2EF9B1E3EBB}"/>
              </a:ext>
            </a:extLst>
          </p:cNvPr>
          <p:cNvSpPr>
            <a:spLocks/>
          </p:cNvSpPr>
          <p:nvPr/>
        </p:nvSpPr>
        <p:spPr bwMode="auto">
          <a:xfrm>
            <a:off x="3129099" y="2118945"/>
            <a:ext cx="307181" cy="428625"/>
          </a:xfrm>
          <a:custGeom>
            <a:avLst/>
            <a:gdLst>
              <a:gd name="T0" fmla="*/ 409575 w 618"/>
              <a:gd name="T1" fmla="*/ 0 h 618"/>
              <a:gd name="T2" fmla="*/ 276364 w 618"/>
              <a:gd name="T3" fmla="*/ 92476 h 618"/>
              <a:gd name="T4" fmla="*/ 169662 w 618"/>
              <a:gd name="T5" fmla="*/ 270954 h 618"/>
              <a:gd name="T6" fmla="*/ 82843 w 618"/>
              <a:gd name="T7" fmla="*/ 455905 h 618"/>
              <a:gd name="T8" fmla="*/ 0 w 618"/>
              <a:gd name="T9" fmla="*/ 571500 h 6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8"/>
              <a:gd name="T16" fmla="*/ 0 h 618"/>
              <a:gd name="T17" fmla="*/ 618 w 618"/>
              <a:gd name="T18" fmla="*/ 618 h 6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8" h="618">
                <a:moveTo>
                  <a:pt x="618" y="0"/>
                </a:moveTo>
                <a:lnTo>
                  <a:pt x="417" y="100"/>
                </a:lnTo>
                <a:lnTo>
                  <a:pt x="256" y="293"/>
                </a:lnTo>
                <a:lnTo>
                  <a:pt x="125" y="493"/>
                </a:lnTo>
                <a:lnTo>
                  <a:pt x="0" y="618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20" name="Freeform 39">
            <a:extLst>
              <a:ext uri="{FF2B5EF4-FFF2-40B4-BE49-F238E27FC236}">
                <a16:creationId xmlns:a16="http://schemas.microsoft.com/office/drawing/2014/main" id="{C80A282B-76FD-7E0F-C4D8-A355890AE002}"/>
              </a:ext>
            </a:extLst>
          </p:cNvPr>
          <p:cNvSpPr>
            <a:spLocks/>
          </p:cNvSpPr>
          <p:nvPr/>
        </p:nvSpPr>
        <p:spPr bwMode="auto">
          <a:xfrm>
            <a:off x="3093380" y="4090620"/>
            <a:ext cx="264319" cy="285750"/>
          </a:xfrm>
          <a:custGeom>
            <a:avLst/>
            <a:gdLst>
              <a:gd name="T0" fmla="*/ 352425 w 336"/>
              <a:gd name="T1" fmla="*/ 0 h 426"/>
              <a:gd name="T2" fmla="*/ 265368 w 336"/>
              <a:gd name="T3" fmla="*/ 145782 h 426"/>
              <a:gd name="T4" fmla="*/ 133208 w 336"/>
              <a:gd name="T5" fmla="*/ 302296 h 426"/>
              <a:gd name="T6" fmla="*/ 0 w 336"/>
              <a:gd name="T7" fmla="*/ 381000 h 426"/>
              <a:gd name="T8" fmla="*/ 0 60000 65536"/>
              <a:gd name="T9" fmla="*/ 0 60000 65536"/>
              <a:gd name="T10" fmla="*/ 0 60000 65536"/>
              <a:gd name="T11" fmla="*/ 0 60000 65536"/>
              <a:gd name="T12" fmla="*/ 0 w 336"/>
              <a:gd name="T13" fmla="*/ 0 h 426"/>
              <a:gd name="T14" fmla="*/ 336 w 336"/>
              <a:gd name="T15" fmla="*/ 426 h 4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" h="426">
                <a:moveTo>
                  <a:pt x="336" y="0"/>
                </a:moveTo>
                <a:lnTo>
                  <a:pt x="253" y="163"/>
                </a:lnTo>
                <a:lnTo>
                  <a:pt x="127" y="338"/>
                </a:lnTo>
                <a:lnTo>
                  <a:pt x="0" y="426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221" name="Picture 3">
            <a:extLst>
              <a:ext uri="{FF2B5EF4-FFF2-40B4-BE49-F238E27FC236}">
                <a16:creationId xmlns:a16="http://schemas.microsoft.com/office/drawing/2014/main" id="{FE6D9979-AD82-E781-3172-F42291063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7771" y="3626904"/>
            <a:ext cx="559008" cy="755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2" name="Freeform 26">
            <a:extLst>
              <a:ext uri="{FF2B5EF4-FFF2-40B4-BE49-F238E27FC236}">
                <a16:creationId xmlns:a16="http://schemas.microsoft.com/office/drawing/2014/main" id="{3B31E804-2DB4-C448-F9DB-5335810B3071}"/>
              </a:ext>
            </a:extLst>
          </p:cNvPr>
          <p:cNvSpPr>
            <a:spLocks/>
          </p:cNvSpPr>
          <p:nvPr/>
        </p:nvSpPr>
        <p:spPr bwMode="auto">
          <a:xfrm>
            <a:off x="4536417" y="3833446"/>
            <a:ext cx="400050" cy="507206"/>
          </a:xfrm>
          <a:custGeom>
            <a:avLst/>
            <a:gdLst>
              <a:gd name="T0" fmla="*/ 533400 w 618"/>
              <a:gd name="T1" fmla="*/ 0 h 618"/>
              <a:gd name="T2" fmla="*/ 359915 w 618"/>
              <a:gd name="T3" fmla="*/ 109430 h 618"/>
              <a:gd name="T4" fmla="*/ 220955 w 618"/>
              <a:gd name="T5" fmla="*/ 320629 h 618"/>
              <a:gd name="T6" fmla="*/ 107888 w 618"/>
              <a:gd name="T7" fmla="*/ 539488 h 618"/>
              <a:gd name="T8" fmla="*/ 0 w 618"/>
              <a:gd name="T9" fmla="*/ 676275 h 6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8"/>
              <a:gd name="T16" fmla="*/ 0 h 618"/>
              <a:gd name="T17" fmla="*/ 618 w 618"/>
              <a:gd name="T18" fmla="*/ 618 h 6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8" h="618">
                <a:moveTo>
                  <a:pt x="618" y="0"/>
                </a:moveTo>
                <a:lnTo>
                  <a:pt x="417" y="100"/>
                </a:lnTo>
                <a:lnTo>
                  <a:pt x="256" y="293"/>
                </a:lnTo>
                <a:lnTo>
                  <a:pt x="125" y="493"/>
                </a:lnTo>
                <a:lnTo>
                  <a:pt x="0" y="618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cxnSp>
        <p:nvCxnSpPr>
          <p:cNvPr id="223" name="Straight Connector 232">
            <a:extLst>
              <a:ext uri="{FF2B5EF4-FFF2-40B4-BE49-F238E27FC236}">
                <a16:creationId xmlns:a16="http://schemas.microsoft.com/office/drawing/2014/main" id="{89B3137A-EAC5-32F2-9403-8D139BCD8FA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267479" y="3747354"/>
            <a:ext cx="66675" cy="146447"/>
          </a:xfrm>
          <a:prstGeom prst="line">
            <a:avLst/>
          </a:prstGeom>
          <a:noFill/>
          <a:ln w="1714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24" name="Oval 233">
            <a:extLst>
              <a:ext uri="{FF2B5EF4-FFF2-40B4-BE49-F238E27FC236}">
                <a16:creationId xmlns:a16="http://schemas.microsoft.com/office/drawing/2014/main" id="{E566D3F4-FC04-D2CA-3917-29479E200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7948" y="3833080"/>
            <a:ext cx="128588" cy="121444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cxnSp>
        <p:nvCxnSpPr>
          <p:cNvPr id="225" name="Straight Connector 232">
            <a:extLst>
              <a:ext uri="{FF2B5EF4-FFF2-40B4-BE49-F238E27FC236}">
                <a16:creationId xmlns:a16="http://schemas.microsoft.com/office/drawing/2014/main" id="{02CF8314-7806-635E-0984-D3DD1E19797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363042" y="2974929"/>
            <a:ext cx="66675" cy="146447"/>
          </a:xfrm>
          <a:prstGeom prst="line">
            <a:avLst/>
          </a:prstGeom>
          <a:noFill/>
          <a:ln w="1714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26" name="Oval 233">
            <a:extLst>
              <a:ext uri="{FF2B5EF4-FFF2-40B4-BE49-F238E27FC236}">
                <a16:creationId xmlns:a16="http://schemas.microsoft.com/office/drawing/2014/main" id="{ED25081F-BD38-F1A4-6126-209061D23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3510" y="3060655"/>
            <a:ext cx="128588" cy="121444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cxnSp>
        <p:nvCxnSpPr>
          <p:cNvPr id="227" name="Straight Connector 232">
            <a:extLst>
              <a:ext uri="{FF2B5EF4-FFF2-40B4-BE49-F238E27FC236}">
                <a16:creationId xmlns:a16="http://schemas.microsoft.com/office/drawing/2014/main" id="{12F21557-9BE6-8F18-267D-9CF00CD551F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128192" y="4547754"/>
            <a:ext cx="66675" cy="146447"/>
          </a:xfrm>
          <a:prstGeom prst="line">
            <a:avLst/>
          </a:prstGeom>
          <a:noFill/>
          <a:ln w="1714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28" name="Oval 233">
            <a:extLst>
              <a:ext uri="{FF2B5EF4-FFF2-40B4-BE49-F238E27FC236}">
                <a16:creationId xmlns:a16="http://schemas.microsoft.com/office/drawing/2014/main" id="{B915C181-D33F-5365-5D31-F6A87684A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8660" y="4633480"/>
            <a:ext cx="128588" cy="121444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cxnSp>
        <p:nvCxnSpPr>
          <p:cNvPr id="229" name="Straight Connector 232">
            <a:extLst>
              <a:ext uri="{FF2B5EF4-FFF2-40B4-BE49-F238E27FC236}">
                <a16:creationId xmlns:a16="http://schemas.microsoft.com/office/drawing/2014/main" id="{0E7069BE-53BE-D83E-EA54-693D86AD5EF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8084236" y="4954198"/>
            <a:ext cx="66675" cy="146447"/>
          </a:xfrm>
          <a:prstGeom prst="line">
            <a:avLst/>
          </a:prstGeom>
          <a:noFill/>
          <a:ln w="1714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30" name="Oval 233">
            <a:extLst>
              <a:ext uri="{FF2B5EF4-FFF2-40B4-BE49-F238E27FC236}">
                <a16:creationId xmlns:a16="http://schemas.microsoft.com/office/drawing/2014/main" id="{64691E21-2B06-1910-BDBC-444F136AB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4704" y="5039923"/>
            <a:ext cx="128588" cy="121444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06FE2A6C-434A-A2EE-D1E5-A00B01C97C0B}"/>
              </a:ext>
            </a:extLst>
          </p:cNvPr>
          <p:cNvGrpSpPr/>
          <p:nvPr/>
        </p:nvGrpSpPr>
        <p:grpSpPr>
          <a:xfrm>
            <a:off x="5009096" y="3907859"/>
            <a:ext cx="260746" cy="430417"/>
            <a:chOff x="1738313" y="3202781"/>
            <a:chExt cx="347661" cy="573889"/>
          </a:xfrm>
        </p:grpSpPr>
        <p:sp>
          <p:nvSpPr>
            <p:cNvPr id="232" name="Freeform 28">
              <a:extLst>
                <a:ext uri="{FF2B5EF4-FFF2-40B4-BE49-F238E27FC236}">
                  <a16:creationId xmlns:a16="http://schemas.microsoft.com/office/drawing/2014/main" id="{AC1201A3-3859-E048-219C-DD5D92ED1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4987" y="3211886"/>
              <a:ext cx="276381" cy="479031"/>
            </a:xfrm>
            <a:custGeom>
              <a:avLst/>
              <a:gdLst>
                <a:gd name="T0" fmla="*/ 409575 w 618"/>
                <a:gd name="T1" fmla="*/ 0 h 618"/>
                <a:gd name="T2" fmla="*/ 276364 w 618"/>
                <a:gd name="T3" fmla="*/ 92476 h 618"/>
                <a:gd name="T4" fmla="*/ 169662 w 618"/>
                <a:gd name="T5" fmla="*/ 270954 h 618"/>
                <a:gd name="T6" fmla="*/ 82843 w 618"/>
                <a:gd name="T7" fmla="*/ 455905 h 618"/>
                <a:gd name="T8" fmla="*/ 0 w 618"/>
                <a:gd name="T9" fmla="*/ 571500 h 6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8"/>
                <a:gd name="T16" fmla="*/ 0 h 618"/>
                <a:gd name="T17" fmla="*/ 618 w 618"/>
                <a:gd name="T18" fmla="*/ 618 h 618"/>
                <a:gd name="connsiteX0" fmla="*/ 6748 w 6748"/>
                <a:gd name="connsiteY0" fmla="*/ 0 h 8382"/>
                <a:gd name="connsiteX1" fmla="*/ 4142 w 6748"/>
                <a:gd name="connsiteY1" fmla="*/ 3123 h 8382"/>
                <a:gd name="connsiteX2" fmla="*/ 2023 w 6748"/>
                <a:gd name="connsiteY2" fmla="*/ 6359 h 8382"/>
                <a:gd name="connsiteX3" fmla="*/ 0 w 6748"/>
                <a:gd name="connsiteY3" fmla="*/ 8382 h 8382"/>
                <a:gd name="connsiteX0" fmla="*/ 10000 w 10000"/>
                <a:gd name="connsiteY0" fmla="*/ 0 h 10000"/>
                <a:gd name="connsiteX1" fmla="*/ 7927 w 10000"/>
                <a:gd name="connsiteY1" fmla="*/ 1947 h 10000"/>
                <a:gd name="connsiteX2" fmla="*/ 6138 w 10000"/>
                <a:gd name="connsiteY2" fmla="*/ 3726 h 10000"/>
                <a:gd name="connsiteX3" fmla="*/ 2998 w 10000"/>
                <a:gd name="connsiteY3" fmla="*/ 7586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10000" y="0"/>
                  </a:moveTo>
                  <a:cubicBezTo>
                    <a:pt x="9998" y="19"/>
                    <a:pt x="7929" y="1928"/>
                    <a:pt x="7927" y="1947"/>
                  </a:cubicBezTo>
                  <a:lnTo>
                    <a:pt x="6138" y="3726"/>
                  </a:lnTo>
                  <a:lnTo>
                    <a:pt x="2998" y="7586"/>
                  </a:lnTo>
                  <a:lnTo>
                    <a:pt x="0" y="10000"/>
                  </a:ln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3" name="Freeform 28">
              <a:extLst>
                <a:ext uri="{FF2B5EF4-FFF2-40B4-BE49-F238E27FC236}">
                  <a16:creationId xmlns:a16="http://schemas.microsoft.com/office/drawing/2014/main" id="{D653F207-B56A-C280-8505-F67982A71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602" y="3443264"/>
              <a:ext cx="90685" cy="333406"/>
            </a:xfrm>
            <a:custGeom>
              <a:avLst/>
              <a:gdLst>
                <a:gd name="T0" fmla="*/ 409575 w 618"/>
                <a:gd name="T1" fmla="*/ 0 h 618"/>
                <a:gd name="T2" fmla="*/ 276364 w 618"/>
                <a:gd name="T3" fmla="*/ 92476 h 618"/>
                <a:gd name="T4" fmla="*/ 169662 w 618"/>
                <a:gd name="T5" fmla="*/ 270954 h 618"/>
                <a:gd name="T6" fmla="*/ 82843 w 618"/>
                <a:gd name="T7" fmla="*/ 455905 h 618"/>
                <a:gd name="T8" fmla="*/ 0 w 618"/>
                <a:gd name="T9" fmla="*/ 571500 h 6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8"/>
                <a:gd name="T16" fmla="*/ 0 h 618"/>
                <a:gd name="T17" fmla="*/ 618 w 618"/>
                <a:gd name="T18" fmla="*/ 618 h 618"/>
                <a:gd name="connsiteX0" fmla="*/ 10000 w 10000"/>
                <a:gd name="connsiteY0" fmla="*/ 0 h 10000"/>
                <a:gd name="connsiteX1" fmla="*/ 6748 w 10000"/>
                <a:gd name="connsiteY1" fmla="*/ 1618 h 10000"/>
                <a:gd name="connsiteX2" fmla="*/ 2023 w 10000"/>
                <a:gd name="connsiteY2" fmla="*/ 7977 h 10000"/>
                <a:gd name="connsiteX3" fmla="*/ 0 w 10000"/>
                <a:gd name="connsiteY3" fmla="*/ 10000 h 10000"/>
                <a:gd name="connsiteX0" fmla="*/ 10000 w 10000"/>
                <a:gd name="connsiteY0" fmla="*/ 0 h 10000"/>
                <a:gd name="connsiteX1" fmla="*/ 6748 w 10000"/>
                <a:gd name="connsiteY1" fmla="*/ 1618 h 10000"/>
                <a:gd name="connsiteX2" fmla="*/ 0 w 10000"/>
                <a:gd name="connsiteY2" fmla="*/ 10000 h 10000"/>
                <a:gd name="connsiteX0" fmla="*/ 3252 w 8136"/>
                <a:gd name="connsiteY0" fmla="*/ 0 h 10667"/>
                <a:gd name="connsiteX1" fmla="*/ 0 w 8136"/>
                <a:gd name="connsiteY1" fmla="*/ 1618 h 10667"/>
                <a:gd name="connsiteX2" fmla="*/ 8136 w 8136"/>
                <a:gd name="connsiteY2" fmla="*/ 10667 h 10667"/>
                <a:gd name="connsiteX0" fmla="*/ 0 w 27441"/>
                <a:gd name="connsiteY0" fmla="*/ 8483 h 8483"/>
                <a:gd name="connsiteX1" fmla="*/ 17441 w 27441"/>
                <a:gd name="connsiteY1" fmla="*/ 0 h 8483"/>
                <a:gd name="connsiteX2" fmla="*/ 27441 w 27441"/>
                <a:gd name="connsiteY2" fmla="*/ 8483 h 8483"/>
                <a:gd name="connsiteX0" fmla="*/ 0 w 6719"/>
                <a:gd name="connsiteY0" fmla="*/ 1527 h 10000"/>
                <a:gd name="connsiteX1" fmla="*/ 3075 w 6719"/>
                <a:gd name="connsiteY1" fmla="*/ 0 h 10000"/>
                <a:gd name="connsiteX2" fmla="*/ 6719 w 6719"/>
                <a:gd name="connsiteY2" fmla="*/ 10000 h 10000"/>
                <a:gd name="connsiteX0" fmla="*/ 0 w 10000"/>
                <a:gd name="connsiteY0" fmla="*/ 0 h 8473"/>
                <a:gd name="connsiteX1" fmla="*/ 1476 w 10000"/>
                <a:gd name="connsiteY1" fmla="*/ 2341 h 8473"/>
                <a:gd name="connsiteX2" fmla="*/ 10000 w 10000"/>
                <a:gd name="connsiteY2" fmla="*/ 8473 h 8473"/>
                <a:gd name="connsiteX0" fmla="*/ 0 w 1476"/>
                <a:gd name="connsiteY0" fmla="*/ 0 h 7609"/>
                <a:gd name="connsiteX1" fmla="*/ 1476 w 1476"/>
                <a:gd name="connsiteY1" fmla="*/ 2763 h 7609"/>
                <a:gd name="connsiteX2" fmla="*/ 1396 w 1476"/>
                <a:gd name="connsiteY2" fmla="*/ 7609 h 7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6" h="7609">
                  <a:moveTo>
                    <a:pt x="0" y="0"/>
                  </a:moveTo>
                  <a:lnTo>
                    <a:pt x="1476" y="2763"/>
                  </a:lnTo>
                  <a:cubicBezTo>
                    <a:pt x="1449" y="4378"/>
                    <a:pt x="1423" y="5994"/>
                    <a:pt x="1396" y="7609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4" name="Freeform 28">
              <a:extLst>
                <a:ext uri="{FF2B5EF4-FFF2-40B4-BE49-F238E27FC236}">
                  <a16:creationId xmlns:a16="http://schemas.microsoft.com/office/drawing/2014/main" id="{DA3B838C-4548-E166-6779-0583DE0A5EE0}"/>
                </a:ext>
              </a:extLst>
            </p:cNvPr>
            <p:cNvSpPr>
              <a:spLocks/>
            </p:cNvSpPr>
            <p:nvPr/>
          </p:nvSpPr>
          <p:spPr bwMode="auto">
            <a:xfrm rot="2097304" flipH="1">
              <a:off x="1738313" y="3367064"/>
              <a:ext cx="138090" cy="333406"/>
            </a:xfrm>
            <a:custGeom>
              <a:avLst/>
              <a:gdLst>
                <a:gd name="T0" fmla="*/ 409575 w 618"/>
                <a:gd name="T1" fmla="*/ 0 h 618"/>
                <a:gd name="T2" fmla="*/ 276364 w 618"/>
                <a:gd name="T3" fmla="*/ 92476 h 618"/>
                <a:gd name="T4" fmla="*/ 169662 w 618"/>
                <a:gd name="T5" fmla="*/ 270954 h 618"/>
                <a:gd name="T6" fmla="*/ 82843 w 618"/>
                <a:gd name="T7" fmla="*/ 455905 h 618"/>
                <a:gd name="T8" fmla="*/ 0 w 618"/>
                <a:gd name="T9" fmla="*/ 571500 h 6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8"/>
                <a:gd name="T16" fmla="*/ 0 h 618"/>
                <a:gd name="T17" fmla="*/ 618 w 618"/>
                <a:gd name="T18" fmla="*/ 618 h 618"/>
                <a:gd name="connsiteX0" fmla="*/ 10000 w 10000"/>
                <a:gd name="connsiteY0" fmla="*/ 0 h 10000"/>
                <a:gd name="connsiteX1" fmla="*/ 6748 w 10000"/>
                <a:gd name="connsiteY1" fmla="*/ 1618 h 10000"/>
                <a:gd name="connsiteX2" fmla="*/ 2023 w 10000"/>
                <a:gd name="connsiteY2" fmla="*/ 7977 h 10000"/>
                <a:gd name="connsiteX3" fmla="*/ 0 w 10000"/>
                <a:gd name="connsiteY3" fmla="*/ 10000 h 10000"/>
                <a:gd name="connsiteX0" fmla="*/ 10000 w 10000"/>
                <a:gd name="connsiteY0" fmla="*/ 0 h 10000"/>
                <a:gd name="connsiteX1" fmla="*/ 6748 w 10000"/>
                <a:gd name="connsiteY1" fmla="*/ 1618 h 10000"/>
                <a:gd name="connsiteX2" fmla="*/ 0 w 10000"/>
                <a:gd name="connsiteY2" fmla="*/ 10000 h 10000"/>
                <a:gd name="connsiteX0" fmla="*/ 3252 w 8136"/>
                <a:gd name="connsiteY0" fmla="*/ 0 h 10667"/>
                <a:gd name="connsiteX1" fmla="*/ 0 w 8136"/>
                <a:gd name="connsiteY1" fmla="*/ 1618 h 10667"/>
                <a:gd name="connsiteX2" fmla="*/ 8136 w 8136"/>
                <a:gd name="connsiteY2" fmla="*/ 10667 h 10667"/>
                <a:gd name="connsiteX0" fmla="*/ 0 w 27441"/>
                <a:gd name="connsiteY0" fmla="*/ 8483 h 8483"/>
                <a:gd name="connsiteX1" fmla="*/ 17441 w 27441"/>
                <a:gd name="connsiteY1" fmla="*/ 0 h 8483"/>
                <a:gd name="connsiteX2" fmla="*/ 27441 w 27441"/>
                <a:gd name="connsiteY2" fmla="*/ 8483 h 8483"/>
                <a:gd name="connsiteX0" fmla="*/ 0 w 6719"/>
                <a:gd name="connsiteY0" fmla="*/ 1527 h 10000"/>
                <a:gd name="connsiteX1" fmla="*/ 3075 w 6719"/>
                <a:gd name="connsiteY1" fmla="*/ 0 h 10000"/>
                <a:gd name="connsiteX2" fmla="*/ 6719 w 6719"/>
                <a:gd name="connsiteY2" fmla="*/ 10000 h 10000"/>
                <a:gd name="connsiteX0" fmla="*/ 0 w 10000"/>
                <a:gd name="connsiteY0" fmla="*/ 0 h 8473"/>
                <a:gd name="connsiteX1" fmla="*/ 1476 w 10000"/>
                <a:gd name="connsiteY1" fmla="*/ 2341 h 8473"/>
                <a:gd name="connsiteX2" fmla="*/ 10000 w 10000"/>
                <a:gd name="connsiteY2" fmla="*/ 8473 h 8473"/>
                <a:gd name="connsiteX0" fmla="*/ 0 w 1476"/>
                <a:gd name="connsiteY0" fmla="*/ 0 h 7609"/>
                <a:gd name="connsiteX1" fmla="*/ 1476 w 1476"/>
                <a:gd name="connsiteY1" fmla="*/ 2763 h 7609"/>
                <a:gd name="connsiteX2" fmla="*/ 1396 w 1476"/>
                <a:gd name="connsiteY2" fmla="*/ 7609 h 7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6" h="7609">
                  <a:moveTo>
                    <a:pt x="0" y="0"/>
                  </a:moveTo>
                  <a:lnTo>
                    <a:pt x="1476" y="2763"/>
                  </a:lnTo>
                  <a:cubicBezTo>
                    <a:pt x="1449" y="4378"/>
                    <a:pt x="1423" y="5994"/>
                    <a:pt x="1396" y="7609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5" name="Freeform 28">
              <a:extLst>
                <a:ext uri="{FF2B5EF4-FFF2-40B4-BE49-F238E27FC236}">
                  <a16:creationId xmlns:a16="http://schemas.microsoft.com/office/drawing/2014/main" id="{48A7EBCC-CAE6-9353-6B0B-291616E9E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0789" y="3202781"/>
              <a:ext cx="135185" cy="239975"/>
            </a:xfrm>
            <a:custGeom>
              <a:avLst/>
              <a:gdLst>
                <a:gd name="T0" fmla="*/ 409575 w 618"/>
                <a:gd name="T1" fmla="*/ 0 h 618"/>
                <a:gd name="T2" fmla="*/ 276364 w 618"/>
                <a:gd name="T3" fmla="*/ 92476 h 618"/>
                <a:gd name="T4" fmla="*/ 169662 w 618"/>
                <a:gd name="T5" fmla="*/ 270954 h 618"/>
                <a:gd name="T6" fmla="*/ 82843 w 618"/>
                <a:gd name="T7" fmla="*/ 455905 h 618"/>
                <a:gd name="T8" fmla="*/ 0 w 618"/>
                <a:gd name="T9" fmla="*/ 571500 h 6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8"/>
                <a:gd name="T16" fmla="*/ 0 h 618"/>
                <a:gd name="T17" fmla="*/ 618 w 618"/>
                <a:gd name="T18" fmla="*/ 618 h 618"/>
                <a:gd name="connsiteX0" fmla="*/ 6748 w 6748"/>
                <a:gd name="connsiteY0" fmla="*/ 0 h 8382"/>
                <a:gd name="connsiteX1" fmla="*/ 4142 w 6748"/>
                <a:gd name="connsiteY1" fmla="*/ 3123 h 8382"/>
                <a:gd name="connsiteX2" fmla="*/ 2023 w 6748"/>
                <a:gd name="connsiteY2" fmla="*/ 6359 h 8382"/>
                <a:gd name="connsiteX3" fmla="*/ 0 w 6748"/>
                <a:gd name="connsiteY3" fmla="*/ 8382 h 8382"/>
                <a:gd name="connsiteX0" fmla="*/ 10000 w 10000"/>
                <a:gd name="connsiteY0" fmla="*/ 0 h 10000"/>
                <a:gd name="connsiteX1" fmla="*/ 7927 w 10000"/>
                <a:gd name="connsiteY1" fmla="*/ 1947 h 10000"/>
                <a:gd name="connsiteX2" fmla="*/ 6138 w 10000"/>
                <a:gd name="connsiteY2" fmla="*/ 3726 h 10000"/>
                <a:gd name="connsiteX3" fmla="*/ 2998 w 10000"/>
                <a:gd name="connsiteY3" fmla="*/ 7586 h 10000"/>
                <a:gd name="connsiteX4" fmla="*/ 0 w 10000"/>
                <a:gd name="connsiteY4" fmla="*/ 10000 h 10000"/>
                <a:gd name="connsiteX0" fmla="*/ 10000 w 10000"/>
                <a:gd name="connsiteY0" fmla="*/ 0 h 10000"/>
                <a:gd name="connsiteX1" fmla="*/ 7927 w 10000"/>
                <a:gd name="connsiteY1" fmla="*/ 1947 h 10000"/>
                <a:gd name="connsiteX2" fmla="*/ 5793 w 10000"/>
                <a:gd name="connsiteY2" fmla="*/ 4621 h 10000"/>
                <a:gd name="connsiteX3" fmla="*/ 2998 w 10000"/>
                <a:gd name="connsiteY3" fmla="*/ 7586 h 10000"/>
                <a:gd name="connsiteX4" fmla="*/ 0 w 10000"/>
                <a:gd name="connsiteY4" fmla="*/ 10000 h 10000"/>
                <a:gd name="connsiteX0" fmla="*/ 10000 w 10000"/>
                <a:gd name="connsiteY0" fmla="*/ 0 h 10000"/>
                <a:gd name="connsiteX1" fmla="*/ 7927 w 10000"/>
                <a:gd name="connsiteY1" fmla="*/ 1947 h 10000"/>
                <a:gd name="connsiteX2" fmla="*/ 5793 w 10000"/>
                <a:gd name="connsiteY2" fmla="*/ 4621 h 10000"/>
                <a:gd name="connsiteX3" fmla="*/ 0 w 10000"/>
                <a:gd name="connsiteY3" fmla="*/ 10000 h 10000"/>
                <a:gd name="connsiteX0" fmla="*/ 4207 w 4207"/>
                <a:gd name="connsiteY0" fmla="*/ 0 h 4621"/>
                <a:gd name="connsiteX1" fmla="*/ 2134 w 4207"/>
                <a:gd name="connsiteY1" fmla="*/ 1947 h 4621"/>
                <a:gd name="connsiteX2" fmla="*/ 0 w 4207"/>
                <a:gd name="connsiteY2" fmla="*/ 4621 h 4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7" h="4621">
                  <a:moveTo>
                    <a:pt x="4207" y="0"/>
                  </a:moveTo>
                  <a:cubicBezTo>
                    <a:pt x="4205" y="19"/>
                    <a:pt x="2136" y="1928"/>
                    <a:pt x="2134" y="1947"/>
                  </a:cubicBezTo>
                  <a:lnTo>
                    <a:pt x="0" y="4621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D9F74804-A689-5FD5-7048-9A16FD23F2A8}"/>
              </a:ext>
            </a:extLst>
          </p:cNvPr>
          <p:cNvGrpSpPr/>
          <p:nvPr/>
        </p:nvGrpSpPr>
        <p:grpSpPr>
          <a:xfrm>
            <a:off x="3127908" y="3126809"/>
            <a:ext cx="260746" cy="430417"/>
            <a:chOff x="1738313" y="3202781"/>
            <a:chExt cx="347661" cy="573889"/>
          </a:xfrm>
        </p:grpSpPr>
        <p:sp>
          <p:nvSpPr>
            <p:cNvPr id="237" name="Freeform 28">
              <a:extLst>
                <a:ext uri="{FF2B5EF4-FFF2-40B4-BE49-F238E27FC236}">
                  <a16:creationId xmlns:a16="http://schemas.microsoft.com/office/drawing/2014/main" id="{2E89D8F8-11EA-1041-D832-BCD6F7FFF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4987" y="3211886"/>
              <a:ext cx="276381" cy="479031"/>
            </a:xfrm>
            <a:custGeom>
              <a:avLst/>
              <a:gdLst>
                <a:gd name="T0" fmla="*/ 409575 w 618"/>
                <a:gd name="T1" fmla="*/ 0 h 618"/>
                <a:gd name="T2" fmla="*/ 276364 w 618"/>
                <a:gd name="T3" fmla="*/ 92476 h 618"/>
                <a:gd name="T4" fmla="*/ 169662 w 618"/>
                <a:gd name="T5" fmla="*/ 270954 h 618"/>
                <a:gd name="T6" fmla="*/ 82843 w 618"/>
                <a:gd name="T7" fmla="*/ 455905 h 618"/>
                <a:gd name="T8" fmla="*/ 0 w 618"/>
                <a:gd name="T9" fmla="*/ 571500 h 6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8"/>
                <a:gd name="T16" fmla="*/ 0 h 618"/>
                <a:gd name="T17" fmla="*/ 618 w 618"/>
                <a:gd name="T18" fmla="*/ 618 h 618"/>
                <a:gd name="connsiteX0" fmla="*/ 6748 w 6748"/>
                <a:gd name="connsiteY0" fmla="*/ 0 h 8382"/>
                <a:gd name="connsiteX1" fmla="*/ 4142 w 6748"/>
                <a:gd name="connsiteY1" fmla="*/ 3123 h 8382"/>
                <a:gd name="connsiteX2" fmla="*/ 2023 w 6748"/>
                <a:gd name="connsiteY2" fmla="*/ 6359 h 8382"/>
                <a:gd name="connsiteX3" fmla="*/ 0 w 6748"/>
                <a:gd name="connsiteY3" fmla="*/ 8382 h 8382"/>
                <a:gd name="connsiteX0" fmla="*/ 10000 w 10000"/>
                <a:gd name="connsiteY0" fmla="*/ 0 h 10000"/>
                <a:gd name="connsiteX1" fmla="*/ 7927 w 10000"/>
                <a:gd name="connsiteY1" fmla="*/ 1947 h 10000"/>
                <a:gd name="connsiteX2" fmla="*/ 6138 w 10000"/>
                <a:gd name="connsiteY2" fmla="*/ 3726 h 10000"/>
                <a:gd name="connsiteX3" fmla="*/ 2998 w 10000"/>
                <a:gd name="connsiteY3" fmla="*/ 7586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10000" y="0"/>
                  </a:moveTo>
                  <a:cubicBezTo>
                    <a:pt x="9998" y="19"/>
                    <a:pt x="7929" y="1928"/>
                    <a:pt x="7927" y="1947"/>
                  </a:cubicBezTo>
                  <a:lnTo>
                    <a:pt x="6138" y="3726"/>
                  </a:lnTo>
                  <a:lnTo>
                    <a:pt x="2998" y="7586"/>
                  </a:lnTo>
                  <a:lnTo>
                    <a:pt x="0" y="10000"/>
                  </a:ln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8" name="Freeform 28">
              <a:extLst>
                <a:ext uri="{FF2B5EF4-FFF2-40B4-BE49-F238E27FC236}">
                  <a16:creationId xmlns:a16="http://schemas.microsoft.com/office/drawing/2014/main" id="{C5205F64-A1F4-210F-A46A-25EDD42D3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602" y="3443264"/>
              <a:ext cx="90685" cy="333406"/>
            </a:xfrm>
            <a:custGeom>
              <a:avLst/>
              <a:gdLst>
                <a:gd name="T0" fmla="*/ 409575 w 618"/>
                <a:gd name="T1" fmla="*/ 0 h 618"/>
                <a:gd name="T2" fmla="*/ 276364 w 618"/>
                <a:gd name="T3" fmla="*/ 92476 h 618"/>
                <a:gd name="T4" fmla="*/ 169662 w 618"/>
                <a:gd name="T5" fmla="*/ 270954 h 618"/>
                <a:gd name="T6" fmla="*/ 82843 w 618"/>
                <a:gd name="T7" fmla="*/ 455905 h 618"/>
                <a:gd name="T8" fmla="*/ 0 w 618"/>
                <a:gd name="T9" fmla="*/ 571500 h 6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8"/>
                <a:gd name="T16" fmla="*/ 0 h 618"/>
                <a:gd name="T17" fmla="*/ 618 w 618"/>
                <a:gd name="T18" fmla="*/ 618 h 618"/>
                <a:gd name="connsiteX0" fmla="*/ 10000 w 10000"/>
                <a:gd name="connsiteY0" fmla="*/ 0 h 10000"/>
                <a:gd name="connsiteX1" fmla="*/ 6748 w 10000"/>
                <a:gd name="connsiteY1" fmla="*/ 1618 h 10000"/>
                <a:gd name="connsiteX2" fmla="*/ 2023 w 10000"/>
                <a:gd name="connsiteY2" fmla="*/ 7977 h 10000"/>
                <a:gd name="connsiteX3" fmla="*/ 0 w 10000"/>
                <a:gd name="connsiteY3" fmla="*/ 10000 h 10000"/>
                <a:gd name="connsiteX0" fmla="*/ 10000 w 10000"/>
                <a:gd name="connsiteY0" fmla="*/ 0 h 10000"/>
                <a:gd name="connsiteX1" fmla="*/ 6748 w 10000"/>
                <a:gd name="connsiteY1" fmla="*/ 1618 h 10000"/>
                <a:gd name="connsiteX2" fmla="*/ 0 w 10000"/>
                <a:gd name="connsiteY2" fmla="*/ 10000 h 10000"/>
                <a:gd name="connsiteX0" fmla="*/ 3252 w 8136"/>
                <a:gd name="connsiteY0" fmla="*/ 0 h 10667"/>
                <a:gd name="connsiteX1" fmla="*/ 0 w 8136"/>
                <a:gd name="connsiteY1" fmla="*/ 1618 h 10667"/>
                <a:gd name="connsiteX2" fmla="*/ 8136 w 8136"/>
                <a:gd name="connsiteY2" fmla="*/ 10667 h 10667"/>
                <a:gd name="connsiteX0" fmla="*/ 0 w 27441"/>
                <a:gd name="connsiteY0" fmla="*/ 8483 h 8483"/>
                <a:gd name="connsiteX1" fmla="*/ 17441 w 27441"/>
                <a:gd name="connsiteY1" fmla="*/ 0 h 8483"/>
                <a:gd name="connsiteX2" fmla="*/ 27441 w 27441"/>
                <a:gd name="connsiteY2" fmla="*/ 8483 h 8483"/>
                <a:gd name="connsiteX0" fmla="*/ 0 w 6719"/>
                <a:gd name="connsiteY0" fmla="*/ 1527 h 10000"/>
                <a:gd name="connsiteX1" fmla="*/ 3075 w 6719"/>
                <a:gd name="connsiteY1" fmla="*/ 0 h 10000"/>
                <a:gd name="connsiteX2" fmla="*/ 6719 w 6719"/>
                <a:gd name="connsiteY2" fmla="*/ 10000 h 10000"/>
                <a:gd name="connsiteX0" fmla="*/ 0 w 10000"/>
                <a:gd name="connsiteY0" fmla="*/ 0 h 8473"/>
                <a:gd name="connsiteX1" fmla="*/ 1476 w 10000"/>
                <a:gd name="connsiteY1" fmla="*/ 2341 h 8473"/>
                <a:gd name="connsiteX2" fmla="*/ 10000 w 10000"/>
                <a:gd name="connsiteY2" fmla="*/ 8473 h 8473"/>
                <a:gd name="connsiteX0" fmla="*/ 0 w 1476"/>
                <a:gd name="connsiteY0" fmla="*/ 0 h 7609"/>
                <a:gd name="connsiteX1" fmla="*/ 1476 w 1476"/>
                <a:gd name="connsiteY1" fmla="*/ 2763 h 7609"/>
                <a:gd name="connsiteX2" fmla="*/ 1396 w 1476"/>
                <a:gd name="connsiteY2" fmla="*/ 7609 h 7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6" h="7609">
                  <a:moveTo>
                    <a:pt x="0" y="0"/>
                  </a:moveTo>
                  <a:lnTo>
                    <a:pt x="1476" y="2763"/>
                  </a:lnTo>
                  <a:cubicBezTo>
                    <a:pt x="1449" y="4378"/>
                    <a:pt x="1423" y="5994"/>
                    <a:pt x="1396" y="7609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9" name="Freeform 28">
              <a:extLst>
                <a:ext uri="{FF2B5EF4-FFF2-40B4-BE49-F238E27FC236}">
                  <a16:creationId xmlns:a16="http://schemas.microsoft.com/office/drawing/2014/main" id="{028EC121-06CD-DA3A-51C2-9130FA22465F}"/>
                </a:ext>
              </a:extLst>
            </p:cNvPr>
            <p:cNvSpPr>
              <a:spLocks/>
            </p:cNvSpPr>
            <p:nvPr/>
          </p:nvSpPr>
          <p:spPr bwMode="auto">
            <a:xfrm rot="2097304" flipH="1">
              <a:off x="1738313" y="3367064"/>
              <a:ext cx="138090" cy="333406"/>
            </a:xfrm>
            <a:custGeom>
              <a:avLst/>
              <a:gdLst>
                <a:gd name="T0" fmla="*/ 409575 w 618"/>
                <a:gd name="T1" fmla="*/ 0 h 618"/>
                <a:gd name="T2" fmla="*/ 276364 w 618"/>
                <a:gd name="T3" fmla="*/ 92476 h 618"/>
                <a:gd name="T4" fmla="*/ 169662 w 618"/>
                <a:gd name="T5" fmla="*/ 270954 h 618"/>
                <a:gd name="T6" fmla="*/ 82843 w 618"/>
                <a:gd name="T7" fmla="*/ 455905 h 618"/>
                <a:gd name="T8" fmla="*/ 0 w 618"/>
                <a:gd name="T9" fmla="*/ 571500 h 6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8"/>
                <a:gd name="T16" fmla="*/ 0 h 618"/>
                <a:gd name="T17" fmla="*/ 618 w 618"/>
                <a:gd name="T18" fmla="*/ 618 h 618"/>
                <a:gd name="connsiteX0" fmla="*/ 10000 w 10000"/>
                <a:gd name="connsiteY0" fmla="*/ 0 h 10000"/>
                <a:gd name="connsiteX1" fmla="*/ 6748 w 10000"/>
                <a:gd name="connsiteY1" fmla="*/ 1618 h 10000"/>
                <a:gd name="connsiteX2" fmla="*/ 2023 w 10000"/>
                <a:gd name="connsiteY2" fmla="*/ 7977 h 10000"/>
                <a:gd name="connsiteX3" fmla="*/ 0 w 10000"/>
                <a:gd name="connsiteY3" fmla="*/ 10000 h 10000"/>
                <a:gd name="connsiteX0" fmla="*/ 10000 w 10000"/>
                <a:gd name="connsiteY0" fmla="*/ 0 h 10000"/>
                <a:gd name="connsiteX1" fmla="*/ 6748 w 10000"/>
                <a:gd name="connsiteY1" fmla="*/ 1618 h 10000"/>
                <a:gd name="connsiteX2" fmla="*/ 0 w 10000"/>
                <a:gd name="connsiteY2" fmla="*/ 10000 h 10000"/>
                <a:gd name="connsiteX0" fmla="*/ 3252 w 8136"/>
                <a:gd name="connsiteY0" fmla="*/ 0 h 10667"/>
                <a:gd name="connsiteX1" fmla="*/ 0 w 8136"/>
                <a:gd name="connsiteY1" fmla="*/ 1618 h 10667"/>
                <a:gd name="connsiteX2" fmla="*/ 8136 w 8136"/>
                <a:gd name="connsiteY2" fmla="*/ 10667 h 10667"/>
                <a:gd name="connsiteX0" fmla="*/ 0 w 27441"/>
                <a:gd name="connsiteY0" fmla="*/ 8483 h 8483"/>
                <a:gd name="connsiteX1" fmla="*/ 17441 w 27441"/>
                <a:gd name="connsiteY1" fmla="*/ 0 h 8483"/>
                <a:gd name="connsiteX2" fmla="*/ 27441 w 27441"/>
                <a:gd name="connsiteY2" fmla="*/ 8483 h 8483"/>
                <a:gd name="connsiteX0" fmla="*/ 0 w 6719"/>
                <a:gd name="connsiteY0" fmla="*/ 1527 h 10000"/>
                <a:gd name="connsiteX1" fmla="*/ 3075 w 6719"/>
                <a:gd name="connsiteY1" fmla="*/ 0 h 10000"/>
                <a:gd name="connsiteX2" fmla="*/ 6719 w 6719"/>
                <a:gd name="connsiteY2" fmla="*/ 10000 h 10000"/>
                <a:gd name="connsiteX0" fmla="*/ 0 w 10000"/>
                <a:gd name="connsiteY0" fmla="*/ 0 h 8473"/>
                <a:gd name="connsiteX1" fmla="*/ 1476 w 10000"/>
                <a:gd name="connsiteY1" fmla="*/ 2341 h 8473"/>
                <a:gd name="connsiteX2" fmla="*/ 10000 w 10000"/>
                <a:gd name="connsiteY2" fmla="*/ 8473 h 8473"/>
                <a:gd name="connsiteX0" fmla="*/ 0 w 1476"/>
                <a:gd name="connsiteY0" fmla="*/ 0 h 7609"/>
                <a:gd name="connsiteX1" fmla="*/ 1476 w 1476"/>
                <a:gd name="connsiteY1" fmla="*/ 2763 h 7609"/>
                <a:gd name="connsiteX2" fmla="*/ 1396 w 1476"/>
                <a:gd name="connsiteY2" fmla="*/ 7609 h 7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6" h="7609">
                  <a:moveTo>
                    <a:pt x="0" y="0"/>
                  </a:moveTo>
                  <a:lnTo>
                    <a:pt x="1476" y="2763"/>
                  </a:lnTo>
                  <a:cubicBezTo>
                    <a:pt x="1449" y="4378"/>
                    <a:pt x="1423" y="5994"/>
                    <a:pt x="1396" y="7609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40" name="Freeform 28">
              <a:extLst>
                <a:ext uri="{FF2B5EF4-FFF2-40B4-BE49-F238E27FC236}">
                  <a16:creationId xmlns:a16="http://schemas.microsoft.com/office/drawing/2014/main" id="{126D371C-EEE5-8748-8511-47B3618DE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0789" y="3202781"/>
              <a:ext cx="135185" cy="239975"/>
            </a:xfrm>
            <a:custGeom>
              <a:avLst/>
              <a:gdLst>
                <a:gd name="T0" fmla="*/ 409575 w 618"/>
                <a:gd name="T1" fmla="*/ 0 h 618"/>
                <a:gd name="T2" fmla="*/ 276364 w 618"/>
                <a:gd name="T3" fmla="*/ 92476 h 618"/>
                <a:gd name="T4" fmla="*/ 169662 w 618"/>
                <a:gd name="T5" fmla="*/ 270954 h 618"/>
                <a:gd name="T6" fmla="*/ 82843 w 618"/>
                <a:gd name="T7" fmla="*/ 455905 h 618"/>
                <a:gd name="T8" fmla="*/ 0 w 618"/>
                <a:gd name="T9" fmla="*/ 571500 h 6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8"/>
                <a:gd name="T16" fmla="*/ 0 h 618"/>
                <a:gd name="T17" fmla="*/ 618 w 618"/>
                <a:gd name="T18" fmla="*/ 618 h 618"/>
                <a:gd name="connsiteX0" fmla="*/ 6748 w 6748"/>
                <a:gd name="connsiteY0" fmla="*/ 0 h 8382"/>
                <a:gd name="connsiteX1" fmla="*/ 4142 w 6748"/>
                <a:gd name="connsiteY1" fmla="*/ 3123 h 8382"/>
                <a:gd name="connsiteX2" fmla="*/ 2023 w 6748"/>
                <a:gd name="connsiteY2" fmla="*/ 6359 h 8382"/>
                <a:gd name="connsiteX3" fmla="*/ 0 w 6748"/>
                <a:gd name="connsiteY3" fmla="*/ 8382 h 8382"/>
                <a:gd name="connsiteX0" fmla="*/ 10000 w 10000"/>
                <a:gd name="connsiteY0" fmla="*/ 0 h 10000"/>
                <a:gd name="connsiteX1" fmla="*/ 7927 w 10000"/>
                <a:gd name="connsiteY1" fmla="*/ 1947 h 10000"/>
                <a:gd name="connsiteX2" fmla="*/ 6138 w 10000"/>
                <a:gd name="connsiteY2" fmla="*/ 3726 h 10000"/>
                <a:gd name="connsiteX3" fmla="*/ 2998 w 10000"/>
                <a:gd name="connsiteY3" fmla="*/ 7586 h 10000"/>
                <a:gd name="connsiteX4" fmla="*/ 0 w 10000"/>
                <a:gd name="connsiteY4" fmla="*/ 10000 h 10000"/>
                <a:gd name="connsiteX0" fmla="*/ 10000 w 10000"/>
                <a:gd name="connsiteY0" fmla="*/ 0 h 10000"/>
                <a:gd name="connsiteX1" fmla="*/ 7927 w 10000"/>
                <a:gd name="connsiteY1" fmla="*/ 1947 h 10000"/>
                <a:gd name="connsiteX2" fmla="*/ 5793 w 10000"/>
                <a:gd name="connsiteY2" fmla="*/ 4621 h 10000"/>
                <a:gd name="connsiteX3" fmla="*/ 2998 w 10000"/>
                <a:gd name="connsiteY3" fmla="*/ 7586 h 10000"/>
                <a:gd name="connsiteX4" fmla="*/ 0 w 10000"/>
                <a:gd name="connsiteY4" fmla="*/ 10000 h 10000"/>
                <a:gd name="connsiteX0" fmla="*/ 10000 w 10000"/>
                <a:gd name="connsiteY0" fmla="*/ 0 h 10000"/>
                <a:gd name="connsiteX1" fmla="*/ 7927 w 10000"/>
                <a:gd name="connsiteY1" fmla="*/ 1947 h 10000"/>
                <a:gd name="connsiteX2" fmla="*/ 5793 w 10000"/>
                <a:gd name="connsiteY2" fmla="*/ 4621 h 10000"/>
                <a:gd name="connsiteX3" fmla="*/ 0 w 10000"/>
                <a:gd name="connsiteY3" fmla="*/ 10000 h 10000"/>
                <a:gd name="connsiteX0" fmla="*/ 4207 w 4207"/>
                <a:gd name="connsiteY0" fmla="*/ 0 h 4621"/>
                <a:gd name="connsiteX1" fmla="*/ 2134 w 4207"/>
                <a:gd name="connsiteY1" fmla="*/ 1947 h 4621"/>
                <a:gd name="connsiteX2" fmla="*/ 0 w 4207"/>
                <a:gd name="connsiteY2" fmla="*/ 4621 h 4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7" h="4621">
                  <a:moveTo>
                    <a:pt x="4207" y="0"/>
                  </a:moveTo>
                  <a:cubicBezTo>
                    <a:pt x="4205" y="19"/>
                    <a:pt x="2136" y="1928"/>
                    <a:pt x="2134" y="1947"/>
                  </a:cubicBezTo>
                  <a:lnTo>
                    <a:pt x="0" y="4621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241" name="Picture 3">
            <a:extLst>
              <a:ext uri="{FF2B5EF4-FFF2-40B4-BE49-F238E27FC236}">
                <a16:creationId xmlns:a16="http://schemas.microsoft.com/office/drawing/2014/main" id="{9DCE9A3E-1A3F-A0F8-9A43-E89B9A497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9548" y="3129699"/>
            <a:ext cx="351783" cy="47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2" name="Group 241">
            <a:extLst>
              <a:ext uri="{FF2B5EF4-FFF2-40B4-BE49-F238E27FC236}">
                <a16:creationId xmlns:a16="http://schemas.microsoft.com/office/drawing/2014/main" id="{0A3C43DE-B5AD-EAE6-9C6F-E05154FFFB1F}"/>
              </a:ext>
            </a:extLst>
          </p:cNvPr>
          <p:cNvGrpSpPr/>
          <p:nvPr/>
        </p:nvGrpSpPr>
        <p:grpSpPr>
          <a:xfrm>
            <a:off x="6885521" y="4703197"/>
            <a:ext cx="260746" cy="430417"/>
            <a:chOff x="1738313" y="3202781"/>
            <a:chExt cx="347661" cy="573889"/>
          </a:xfrm>
        </p:grpSpPr>
        <p:sp>
          <p:nvSpPr>
            <p:cNvPr id="243" name="Freeform 28">
              <a:extLst>
                <a:ext uri="{FF2B5EF4-FFF2-40B4-BE49-F238E27FC236}">
                  <a16:creationId xmlns:a16="http://schemas.microsoft.com/office/drawing/2014/main" id="{AEAC7309-5BF4-A696-BE35-E7CA3B77E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4987" y="3211886"/>
              <a:ext cx="276381" cy="479031"/>
            </a:xfrm>
            <a:custGeom>
              <a:avLst/>
              <a:gdLst>
                <a:gd name="T0" fmla="*/ 409575 w 618"/>
                <a:gd name="T1" fmla="*/ 0 h 618"/>
                <a:gd name="T2" fmla="*/ 276364 w 618"/>
                <a:gd name="T3" fmla="*/ 92476 h 618"/>
                <a:gd name="T4" fmla="*/ 169662 w 618"/>
                <a:gd name="T5" fmla="*/ 270954 h 618"/>
                <a:gd name="T6" fmla="*/ 82843 w 618"/>
                <a:gd name="T7" fmla="*/ 455905 h 618"/>
                <a:gd name="T8" fmla="*/ 0 w 618"/>
                <a:gd name="T9" fmla="*/ 571500 h 6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8"/>
                <a:gd name="T16" fmla="*/ 0 h 618"/>
                <a:gd name="T17" fmla="*/ 618 w 618"/>
                <a:gd name="T18" fmla="*/ 618 h 618"/>
                <a:gd name="connsiteX0" fmla="*/ 6748 w 6748"/>
                <a:gd name="connsiteY0" fmla="*/ 0 h 8382"/>
                <a:gd name="connsiteX1" fmla="*/ 4142 w 6748"/>
                <a:gd name="connsiteY1" fmla="*/ 3123 h 8382"/>
                <a:gd name="connsiteX2" fmla="*/ 2023 w 6748"/>
                <a:gd name="connsiteY2" fmla="*/ 6359 h 8382"/>
                <a:gd name="connsiteX3" fmla="*/ 0 w 6748"/>
                <a:gd name="connsiteY3" fmla="*/ 8382 h 8382"/>
                <a:gd name="connsiteX0" fmla="*/ 10000 w 10000"/>
                <a:gd name="connsiteY0" fmla="*/ 0 h 10000"/>
                <a:gd name="connsiteX1" fmla="*/ 7927 w 10000"/>
                <a:gd name="connsiteY1" fmla="*/ 1947 h 10000"/>
                <a:gd name="connsiteX2" fmla="*/ 6138 w 10000"/>
                <a:gd name="connsiteY2" fmla="*/ 3726 h 10000"/>
                <a:gd name="connsiteX3" fmla="*/ 2998 w 10000"/>
                <a:gd name="connsiteY3" fmla="*/ 7586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10000" y="0"/>
                  </a:moveTo>
                  <a:cubicBezTo>
                    <a:pt x="9998" y="19"/>
                    <a:pt x="7929" y="1928"/>
                    <a:pt x="7927" y="1947"/>
                  </a:cubicBezTo>
                  <a:lnTo>
                    <a:pt x="6138" y="3726"/>
                  </a:lnTo>
                  <a:lnTo>
                    <a:pt x="2998" y="7586"/>
                  </a:lnTo>
                  <a:lnTo>
                    <a:pt x="0" y="10000"/>
                  </a:ln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44" name="Freeform 28">
              <a:extLst>
                <a:ext uri="{FF2B5EF4-FFF2-40B4-BE49-F238E27FC236}">
                  <a16:creationId xmlns:a16="http://schemas.microsoft.com/office/drawing/2014/main" id="{0926B29A-F870-B0ED-E9F1-590E42717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602" y="3443264"/>
              <a:ext cx="90685" cy="333406"/>
            </a:xfrm>
            <a:custGeom>
              <a:avLst/>
              <a:gdLst>
                <a:gd name="T0" fmla="*/ 409575 w 618"/>
                <a:gd name="T1" fmla="*/ 0 h 618"/>
                <a:gd name="T2" fmla="*/ 276364 w 618"/>
                <a:gd name="T3" fmla="*/ 92476 h 618"/>
                <a:gd name="T4" fmla="*/ 169662 w 618"/>
                <a:gd name="T5" fmla="*/ 270954 h 618"/>
                <a:gd name="T6" fmla="*/ 82843 w 618"/>
                <a:gd name="T7" fmla="*/ 455905 h 618"/>
                <a:gd name="T8" fmla="*/ 0 w 618"/>
                <a:gd name="T9" fmla="*/ 571500 h 6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8"/>
                <a:gd name="T16" fmla="*/ 0 h 618"/>
                <a:gd name="T17" fmla="*/ 618 w 618"/>
                <a:gd name="T18" fmla="*/ 618 h 618"/>
                <a:gd name="connsiteX0" fmla="*/ 10000 w 10000"/>
                <a:gd name="connsiteY0" fmla="*/ 0 h 10000"/>
                <a:gd name="connsiteX1" fmla="*/ 6748 w 10000"/>
                <a:gd name="connsiteY1" fmla="*/ 1618 h 10000"/>
                <a:gd name="connsiteX2" fmla="*/ 2023 w 10000"/>
                <a:gd name="connsiteY2" fmla="*/ 7977 h 10000"/>
                <a:gd name="connsiteX3" fmla="*/ 0 w 10000"/>
                <a:gd name="connsiteY3" fmla="*/ 10000 h 10000"/>
                <a:gd name="connsiteX0" fmla="*/ 10000 w 10000"/>
                <a:gd name="connsiteY0" fmla="*/ 0 h 10000"/>
                <a:gd name="connsiteX1" fmla="*/ 6748 w 10000"/>
                <a:gd name="connsiteY1" fmla="*/ 1618 h 10000"/>
                <a:gd name="connsiteX2" fmla="*/ 0 w 10000"/>
                <a:gd name="connsiteY2" fmla="*/ 10000 h 10000"/>
                <a:gd name="connsiteX0" fmla="*/ 3252 w 8136"/>
                <a:gd name="connsiteY0" fmla="*/ 0 h 10667"/>
                <a:gd name="connsiteX1" fmla="*/ 0 w 8136"/>
                <a:gd name="connsiteY1" fmla="*/ 1618 h 10667"/>
                <a:gd name="connsiteX2" fmla="*/ 8136 w 8136"/>
                <a:gd name="connsiteY2" fmla="*/ 10667 h 10667"/>
                <a:gd name="connsiteX0" fmla="*/ 0 w 27441"/>
                <a:gd name="connsiteY0" fmla="*/ 8483 h 8483"/>
                <a:gd name="connsiteX1" fmla="*/ 17441 w 27441"/>
                <a:gd name="connsiteY1" fmla="*/ 0 h 8483"/>
                <a:gd name="connsiteX2" fmla="*/ 27441 w 27441"/>
                <a:gd name="connsiteY2" fmla="*/ 8483 h 8483"/>
                <a:gd name="connsiteX0" fmla="*/ 0 w 6719"/>
                <a:gd name="connsiteY0" fmla="*/ 1527 h 10000"/>
                <a:gd name="connsiteX1" fmla="*/ 3075 w 6719"/>
                <a:gd name="connsiteY1" fmla="*/ 0 h 10000"/>
                <a:gd name="connsiteX2" fmla="*/ 6719 w 6719"/>
                <a:gd name="connsiteY2" fmla="*/ 10000 h 10000"/>
                <a:gd name="connsiteX0" fmla="*/ 0 w 10000"/>
                <a:gd name="connsiteY0" fmla="*/ 0 h 8473"/>
                <a:gd name="connsiteX1" fmla="*/ 1476 w 10000"/>
                <a:gd name="connsiteY1" fmla="*/ 2341 h 8473"/>
                <a:gd name="connsiteX2" fmla="*/ 10000 w 10000"/>
                <a:gd name="connsiteY2" fmla="*/ 8473 h 8473"/>
                <a:gd name="connsiteX0" fmla="*/ 0 w 1476"/>
                <a:gd name="connsiteY0" fmla="*/ 0 h 7609"/>
                <a:gd name="connsiteX1" fmla="*/ 1476 w 1476"/>
                <a:gd name="connsiteY1" fmla="*/ 2763 h 7609"/>
                <a:gd name="connsiteX2" fmla="*/ 1396 w 1476"/>
                <a:gd name="connsiteY2" fmla="*/ 7609 h 7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6" h="7609">
                  <a:moveTo>
                    <a:pt x="0" y="0"/>
                  </a:moveTo>
                  <a:lnTo>
                    <a:pt x="1476" y="2763"/>
                  </a:lnTo>
                  <a:cubicBezTo>
                    <a:pt x="1449" y="4378"/>
                    <a:pt x="1423" y="5994"/>
                    <a:pt x="1396" y="7609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45" name="Freeform 28">
              <a:extLst>
                <a:ext uri="{FF2B5EF4-FFF2-40B4-BE49-F238E27FC236}">
                  <a16:creationId xmlns:a16="http://schemas.microsoft.com/office/drawing/2014/main" id="{92134DBA-0D65-B4EF-F785-EF32AB25640F}"/>
                </a:ext>
              </a:extLst>
            </p:cNvPr>
            <p:cNvSpPr>
              <a:spLocks/>
            </p:cNvSpPr>
            <p:nvPr/>
          </p:nvSpPr>
          <p:spPr bwMode="auto">
            <a:xfrm rot="2097304" flipH="1">
              <a:off x="1738313" y="3367064"/>
              <a:ext cx="138090" cy="333406"/>
            </a:xfrm>
            <a:custGeom>
              <a:avLst/>
              <a:gdLst>
                <a:gd name="T0" fmla="*/ 409575 w 618"/>
                <a:gd name="T1" fmla="*/ 0 h 618"/>
                <a:gd name="T2" fmla="*/ 276364 w 618"/>
                <a:gd name="T3" fmla="*/ 92476 h 618"/>
                <a:gd name="T4" fmla="*/ 169662 w 618"/>
                <a:gd name="T5" fmla="*/ 270954 h 618"/>
                <a:gd name="T6" fmla="*/ 82843 w 618"/>
                <a:gd name="T7" fmla="*/ 455905 h 618"/>
                <a:gd name="T8" fmla="*/ 0 w 618"/>
                <a:gd name="T9" fmla="*/ 571500 h 6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8"/>
                <a:gd name="T16" fmla="*/ 0 h 618"/>
                <a:gd name="T17" fmla="*/ 618 w 618"/>
                <a:gd name="T18" fmla="*/ 618 h 618"/>
                <a:gd name="connsiteX0" fmla="*/ 10000 w 10000"/>
                <a:gd name="connsiteY0" fmla="*/ 0 h 10000"/>
                <a:gd name="connsiteX1" fmla="*/ 6748 w 10000"/>
                <a:gd name="connsiteY1" fmla="*/ 1618 h 10000"/>
                <a:gd name="connsiteX2" fmla="*/ 2023 w 10000"/>
                <a:gd name="connsiteY2" fmla="*/ 7977 h 10000"/>
                <a:gd name="connsiteX3" fmla="*/ 0 w 10000"/>
                <a:gd name="connsiteY3" fmla="*/ 10000 h 10000"/>
                <a:gd name="connsiteX0" fmla="*/ 10000 w 10000"/>
                <a:gd name="connsiteY0" fmla="*/ 0 h 10000"/>
                <a:gd name="connsiteX1" fmla="*/ 6748 w 10000"/>
                <a:gd name="connsiteY1" fmla="*/ 1618 h 10000"/>
                <a:gd name="connsiteX2" fmla="*/ 0 w 10000"/>
                <a:gd name="connsiteY2" fmla="*/ 10000 h 10000"/>
                <a:gd name="connsiteX0" fmla="*/ 3252 w 8136"/>
                <a:gd name="connsiteY0" fmla="*/ 0 h 10667"/>
                <a:gd name="connsiteX1" fmla="*/ 0 w 8136"/>
                <a:gd name="connsiteY1" fmla="*/ 1618 h 10667"/>
                <a:gd name="connsiteX2" fmla="*/ 8136 w 8136"/>
                <a:gd name="connsiteY2" fmla="*/ 10667 h 10667"/>
                <a:gd name="connsiteX0" fmla="*/ 0 w 27441"/>
                <a:gd name="connsiteY0" fmla="*/ 8483 h 8483"/>
                <a:gd name="connsiteX1" fmla="*/ 17441 w 27441"/>
                <a:gd name="connsiteY1" fmla="*/ 0 h 8483"/>
                <a:gd name="connsiteX2" fmla="*/ 27441 w 27441"/>
                <a:gd name="connsiteY2" fmla="*/ 8483 h 8483"/>
                <a:gd name="connsiteX0" fmla="*/ 0 w 6719"/>
                <a:gd name="connsiteY0" fmla="*/ 1527 h 10000"/>
                <a:gd name="connsiteX1" fmla="*/ 3075 w 6719"/>
                <a:gd name="connsiteY1" fmla="*/ 0 h 10000"/>
                <a:gd name="connsiteX2" fmla="*/ 6719 w 6719"/>
                <a:gd name="connsiteY2" fmla="*/ 10000 h 10000"/>
                <a:gd name="connsiteX0" fmla="*/ 0 w 10000"/>
                <a:gd name="connsiteY0" fmla="*/ 0 h 8473"/>
                <a:gd name="connsiteX1" fmla="*/ 1476 w 10000"/>
                <a:gd name="connsiteY1" fmla="*/ 2341 h 8473"/>
                <a:gd name="connsiteX2" fmla="*/ 10000 w 10000"/>
                <a:gd name="connsiteY2" fmla="*/ 8473 h 8473"/>
                <a:gd name="connsiteX0" fmla="*/ 0 w 1476"/>
                <a:gd name="connsiteY0" fmla="*/ 0 h 7609"/>
                <a:gd name="connsiteX1" fmla="*/ 1476 w 1476"/>
                <a:gd name="connsiteY1" fmla="*/ 2763 h 7609"/>
                <a:gd name="connsiteX2" fmla="*/ 1396 w 1476"/>
                <a:gd name="connsiteY2" fmla="*/ 7609 h 7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6" h="7609">
                  <a:moveTo>
                    <a:pt x="0" y="0"/>
                  </a:moveTo>
                  <a:lnTo>
                    <a:pt x="1476" y="2763"/>
                  </a:lnTo>
                  <a:cubicBezTo>
                    <a:pt x="1449" y="4378"/>
                    <a:pt x="1423" y="5994"/>
                    <a:pt x="1396" y="7609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46" name="Freeform 28">
              <a:extLst>
                <a:ext uri="{FF2B5EF4-FFF2-40B4-BE49-F238E27FC236}">
                  <a16:creationId xmlns:a16="http://schemas.microsoft.com/office/drawing/2014/main" id="{2E59F395-44EE-591B-FDDD-1812E297F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0789" y="3202781"/>
              <a:ext cx="135185" cy="239975"/>
            </a:xfrm>
            <a:custGeom>
              <a:avLst/>
              <a:gdLst>
                <a:gd name="T0" fmla="*/ 409575 w 618"/>
                <a:gd name="T1" fmla="*/ 0 h 618"/>
                <a:gd name="T2" fmla="*/ 276364 w 618"/>
                <a:gd name="T3" fmla="*/ 92476 h 618"/>
                <a:gd name="T4" fmla="*/ 169662 w 618"/>
                <a:gd name="T5" fmla="*/ 270954 h 618"/>
                <a:gd name="T6" fmla="*/ 82843 w 618"/>
                <a:gd name="T7" fmla="*/ 455905 h 618"/>
                <a:gd name="T8" fmla="*/ 0 w 618"/>
                <a:gd name="T9" fmla="*/ 571500 h 6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8"/>
                <a:gd name="T16" fmla="*/ 0 h 618"/>
                <a:gd name="T17" fmla="*/ 618 w 618"/>
                <a:gd name="T18" fmla="*/ 618 h 618"/>
                <a:gd name="connsiteX0" fmla="*/ 6748 w 6748"/>
                <a:gd name="connsiteY0" fmla="*/ 0 h 8382"/>
                <a:gd name="connsiteX1" fmla="*/ 4142 w 6748"/>
                <a:gd name="connsiteY1" fmla="*/ 3123 h 8382"/>
                <a:gd name="connsiteX2" fmla="*/ 2023 w 6748"/>
                <a:gd name="connsiteY2" fmla="*/ 6359 h 8382"/>
                <a:gd name="connsiteX3" fmla="*/ 0 w 6748"/>
                <a:gd name="connsiteY3" fmla="*/ 8382 h 8382"/>
                <a:gd name="connsiteX0" fmla="*/ 10000 w 10000"/>
                <a:gd name="connsiteY0" fmla="*/ 0 h 10000"/>
                <a:gd name="connsiteX1" fmla="*/ 7927 w 10000"/>
                <a:gd name="connsiteY1" fmla="*/ 1947 h 10000"/>
                <a:gd name="connsiteX2" fmla="*/ 6138 w 10000"/>
                <a:gd name="connsiteY2" fmla="*/ 3726 h 10000"/>
                <a:gd name="connsiteX3" fmla="*/ 2998 w 10000"/>
                <a:gd name="connsiteY3" fmla="*/ 7586 h 10000"/>
                <a:gd name="connsiteX4" fmla="*/ 0 w 10000"/>
                <a:gd name="connsiteY4" fmla="*/ 10000 h 10000"/>
                <a:gd name="connsiteX0" fmla="*/ 10000 w 10000"/>
                <a:gd name="connsiteY0" fmla="*/ 0 h 10000"/>
                <a:gd name="connsiteX1" fmla="*/ 7927 w 10000"/>
                <a:gd name="connsiteY1" fmla="*/ 1947 h 10000"/>
                <a:gd name="connsiteX2" fmla="*/ 5793 w 10000"/>
                <a:gd name="connsiteY2" fmla="*/ 4621 h 10000"/>
                <a:gd name="connsiteX3" fmla="*/ 2998 w 10000"/>
                <a:gd name="connsiteY3" fmla="*/ 7586 h 10000"/>
                <a:gd name="connsiteX4" fmla="*/ 0 w 10000"/>
                <a:gd name="connsiteY4" fmla="*/ 10000 h 10000"/>
                <a:gd name="connsiteX0" fmla="*/ 10000 w 10000"/>
                <a:gd name="connsiteY0" fmla="*/ 0 h 10000"/>
                <a:gd name="connsiteX1" fmla="*/ 7927 w 10000"/>
                <a:gd name="connsiteY1" fmla="*/ 1947 h 10000"/>
                <a:gd name="connsiteX2" fmla="*/ 5793 w 10000"/>
                <a:gd name="connsiteY2" fmla="*/ 4621 h 10000"/>
                <a:gd name="connsiteX3" fmla="*/ 0 w 10000"/>
                <a:gd name="connsiteY3" fmla="*/ 10000 h 10000"/>
                <a:gd name="connsiteX0" fmla="*/ 4207 w 4207"/>
                <a:gd name="connsiteY0" fmla="*/ 0 h 4621"/>
                <a:gd name="connsiteX1" fmla="*/ 2134 w 4207"/>
                <a:gd name="connsiteY1" fmla="*/ 1947 h 4621"/>
                <a:gd name="connsiteX2" fmla="*/ 0 w 4207"/>
                <a:gd name="connsiteY2" fmla="*/ 4621 h 4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7" h="4621">
                  <a:moveTo>
                    <a:pt x="4207" y="0"/>
                  </a:moveTo>
                  <a:cubicBezTo>
                    <a:pt x="4205" y="19"/>
                    <a:pt x="2136" y="1928"/>
                    <a:pt x="2134" y="1947"/>
                  </a:cubicBezTo>
                  <a:lnTo>
                    <a:pt x="0" y="4621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247" name="Freeform 194">
            <a:extLst>
              <a:ext uri="{FF2B5EF4-FFF2-40B4-BE49-F238E27FC236}">
                <a16:creationId xmlns:a16="http://schemas.microsoft.com/office/drawing/2014/main" id="{512E3641-2640-A605-85FC-90324B4FCAF7}"/>
              </a:ext>
            </a:extLst>
          </p:cNvPr>
          <p:cNvSpPr/>
          <p:nvPr/>
        </p:nvSpPr>
        <p:spPr>
          <a:xfrm rot="20908942" flipH="1">
            <a:off x="7549890" y="5008593"/>
            <a:ext cx="193475" cy="303608"/>
          </a:xfrm>
          <a:custGeom>
            <a:avLst/>
            <a:gdLst>
              <a:gd name="connsiteX0" fmla="*/ 257175 w 280987"/>
              <a:gd name="connsiteY0" fmla="*/ 0 h 657225"/>
              <a:gd name="connsiteX1" fmla="*/ 238125 w 280987"/>
              <a:gd name="connsiteY1" fmla="*/ 419100 h 657225"/>
              <a:gd name="connsiteX2" fmla="*/ 0 w 280987"/>
              <a:gd name="connsiteY2" fmla="*/ 657225 h 657225"/>
              <a:gd name="connsiteX0" fmla="*/ 409575 w 458788"/>
              <a:gd name="connsiteY0" fmla="*/ 0 h 723900"/>
              <a:gd name="connsiteX1" fmla="*/ 390525 w 458788"/>
              <a:gd name="connsiteY1" fmla="*/ 419100 h 723900"/>
              <a:gd name="connsiteX2" fmla="*/ 0 w 458788"/>
              <a:gd name="connsiteY2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8788" h="723900">
                <a:moveTo>
                  <a:pt x="409575" y="0"/>
                </a:moveTo>
                <a:cubicBezTo>
                  <a:pt x="421481" y="154781"/>
                  <a:pt x="458788" y="298450"/>
                  <a:pt x="390525" y="419100"/>
                </a:cubicBezTo>
                <a:cubicBezTo>
                  <a:pt x="322263" y="539750"/>
                  <a:pt x="97631" y="659606"/>
                  <a:pt x="0" y="723900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48" name="Freeform 195">
            <a:extLst>
              <a:ext uri="{FF2B5EF4-FFF2-40B4-BE49-F238E27FC236}">
                <a16:creationId xmlns:a16="http://schemas.microsoft.com/office/drawing/2014/main" id="{750C4F56-78E3-335E-F6A8-33F9C701A272}"/>
              </a:ext>
            </a:extLst>
          </p:cNvPr>
          <p:cNvSpPr/>
          <p:nvPr/>
        </p:nvSpPr>
        <p:spPr>
          <a:xfrm rot="214759" flipH="1">
            <a:off x="7535602" y="5283032"/>
            <a:ext cx="193475" cy="303608"/>
          </a:xfrm>
          <a:custGeom>
            <a:avLst/>
            <a:gdLst>
              <a:gd name="connsiteX0" fmla="*/ 257175 w 280987"/>
              <a:gd name="connsiteY0" fmla="*/ 0 h 657225"/>
              <a:gd name="connsiteX1" fmla="*/ 238125 w 280987"/>
              <a:gd name="connsiteY1" fmla="*/ 419100 h 657225"/>
              <a:gd name="connsiteX2" fmla="*/ 0 w 280987"/>
              <a:gd name="connsiteY2" fmla="*/ 657225 h 657225"/>
              <a:gd name="connsiteX0" fmla="*/ 409575 w 458788"/>
              <a:gd name="connsiteY0" fmla="*/ 0 h 723900"/>
              <a:gd name="connsiteX1" fmla="*/ 390525 w 458788"/>
              <a:gd name="connsiteY1" fmla="*/ 419100 h 723900"/>
              <a:gd name="connsiteX2" fmla="*/ 0 w 458788"/>
              <a:gd name="connsiteY2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8788" h="723900">
                <a:moveTo>
                  <a:pt x="409575" y="0"/>
                </a:moveTo>
                <a:cubicBezTo>
                  <a:pt x="421481" y="154781"/>
                  <a:pt x="458788" y="298450"/>
                  <a:pt x="390525" y="419100"/>
                </a:cubicBezTo>
                <a:cubicBezTo>
                  <a:pt x="322263" y="539750"/>
                  <a:pt x="97631" y="659606"/>
                  <a:pt x="0" y="723900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cxnSp>
        <p:nvCxnSpPr>
          <p:cNvPr id="249" name="Straight Connector 232">
            <a:extLst>
              <a:ext uri="{FF2B5EF4-FFF2-40B4-BE49-F238E27FC236}">
                <a16:creationId xmlns:a16="http://schemas.microsoft.com/office/drawing/2014/main" id="{C4E2B56A-1EED-E16A-AB72-D4DE48D32092}"/>
              </a:ext>
            </a:extLst>
          </p:cNvPr>
          <p:cNvCxnSpPr>
            <a:cxnSpLocks noChangeShapeType="1"/>
            <a:stCxn id="213" idx="1"/>
          </p:cNvCxnSpPr>
          <p:nvPr/>
        </p:nvCxnSpPr>
        <p:spPr bwMode="auto">
          <a:xfrm flipH="1" flipV="1">
            <a:off x="7372487" y="5470555"/>
            <a:ext cx="161552" cy="151990"/>
          </a:xfrm>
          <a:prstGeom prst="line">
            <a:avLst/>
          </a:prstGeom>
          <a:noFill/>
          <a:ln w="1714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50" name="Oval 233">
            <a:extLst>
              <a:ext uri="{FF2B5EF4-FFF2-40B4-BE49-F238E27FC236}">
                <a16:creationId xmlns:a16="http://schemas.microsoft.com/office/drawing/2014/main" id="{D6BF4E80-68BA-075D-B512-F7BF3793D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7283" y="5563120"/>
            <a:ext cx="128588" cy="121444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51" name="Freeform 200">
            <a:extLst>
              <a:ext uri="{FF2B5EF4-FFF2-40B4-BE49-F238E27FC236}">
                <a16:creationId xmlns:a16="http://schemas.microsoft.com/office/drawing/2014/main" id="{C7576AE9-32CB-922F-F757-D35CB6909E63}"/>
              </a:ext>
            </a:extLst>
          </p:cNvPr>
          <p:cNvSpPr/>
          <p:nvPr/>
        </p:nvSpPr>
        <p:spPr>
          <a:xfrm rot="214759" flipH="1">
            <a:off x="7550725" y="5619352"/>
            <a:ext cx="172200" cy="83558"/>
          </a:xfrm>
          <a:custGeom>
            <a:avLst/>
            <a:gdLst>
              <a:gd name="connsiteX0" fmla="*/ 257175 w 280987"/>
              <a:gd name="connsiteY0" fmla="*/ 0 h 657225"/>
              <a:gd name="connsiteX1" fmla="*/ 238125 w 280987"/>
              <a:gd name="connsiteY1" fmla="*/ 419100 h 657225"/>
              <a:gd name="connsiteX2" fmla="*/ 0 w 280987"/>
              <a:gd name="connsiteY2" fmla="*/ 657225 h 657225"/>
              <a:gd name="connsiteX0" fmla="*/ 409575 w 458788"/>
              <a:gd name="connsiteY0" fmla="*/ 0 h 723900"/>
              <a:gd name="connsiteX1" fmla="*/ 390525 w 458788"/>
              <a:gd name="connsiteY1" fmla="*/ 419100 h 723900"/>
              <a:gd name="connsiteX2" fmla="*/ 0 w 458788"/>
              <a:gd name="connsiteY2" fmla="*/ 723900 h 723900"/>
              <a:gd name="connsiteX0" fmla="*/ 390525 w 390525"/>
              <a:gd name="connsiteY0" fmla="*/ 0 h 304800"/>
              <a:gd name="connsiteX1" fmla="*/ 0 w 390525"/>
              <a:gd name="connsiteY1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0525" h="304800">
                <a:moveTo>
                  <a:pt x="390525" y="0"/>
                </a:moveTo>
                <a:cubicBezTo>
                  <a:pt x="322263" y="120650"/>
                  <a:pt x="97631" y="240506"/>
                  <a:pt x="0" y="304800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52" name="Freeform 201">
            <a:extLst>
              <a:ext uri="{FF2B5EF4-FFF2-40B4-BE49-F238E27FC236}">
                <a16:creationId xmlns:a16="http://schemas.microsoft.com/office/drawing/2014/main" id="{00EB0F81-ADCE-8396-4EDE-19ABBC72B0FC}"/>
              </a:ext>
            </a:extLst>
          </p:cNvPr>
          <p:cNvSpPr/>
          <p:nvPr/>
        </p:nvSpPr>
        <p:spPr>
          <a:xfrm flipH="1">
            <a:off x="7345340" y="5246717"/>
            <a:ext cx="34289" cy="211931"/>
          </a:xfrm>
          <a:custGeom>
            <a:avLst/>
            <a:gdLst>
              <a:gd name="connsiteX0" fmla="*/ 257175 w 280987"/>
              <a:gd name="connsiteY0" fmla="*/ 0 h 657225"/>
              <a:gd name="connsiteX1" fmla="*/ 238125 w 280987"/>
              <a:gd name="connsiteY1" fmla="*/ 419100 h 657225"/>
              <a:gd name="connsiteX2" fmla="*/ 0 w 280987"/>
              <a:gd name="connsiteY2" fmla="*/ 657225 h 657225"/>
              <a:gd name="connsiteX0" fmla="*/ 409575 w 458788"/>
              <a:gd name="connsiteY0" fmla="*/ 0 h 723900"/>
              <a:gd name="connsiteX1" fmla="*/ 390525 w 458788"/>
              <a:gd name="connsiteY1" fmla="*/ 419100 h 723900"/>
              <a:gd name="connsiteX2" fmla="*/ 0 w 458788"/>
              <a:gd name="connsiteY2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8788" h="723900">
                <a:moveTo>
                  <a:pt x="409575" y="0"/>
                </a:moveTo>
                <a:cubicBezTo>
                  <a:pt x="421481" y="154781"/>
                  <a:pt x="458788" y="298450"/>
                  <a:pt x="390525" y="419100"/>
                </a:cubicBezTo>
                <a:cubicBezTo>
                  <a:pt x="322263" y="539750"/>
                  <a:pt x="97631" y="659606"/>
                  <a:pt x="0" y="723900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CEEE8F83-99C1-BCA6-D436-158EFC371DC0}"/>
              </a:ext>
            </a:extLst>
          </p:cNvPr>
          <p:cNvGrpSpPr/>
          <p:nvPr/>
        </p:nvGrpSpPr>
        <p:grpSpPr>
          <a:xfrm>
            <a:off x="6427853" y="2957911"/>
            <a:ext cx="1605431" cy="2532070"/>
            <a:chOff x="4651305" y="1775988"/>
            <a:chExt cx="1605431" cy="2532070"/>
          </a:xfrm>
        </p:grpSpPr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9958D31F-E8EF-10F3-3709-6CE6ECB493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80905" y="2091902"/>
              <a:ext cx="406694" cy="279390"/>
            </a:xfrm>
            <a:prstGeom prst="line">
              <a:avLst/>
            </a:prstGeom>
            <a:ln w="1778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572DB42C-57CA-0A82-B92D-EB65310E3C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63670" y="1775988"/>
              <a:ext cx="293066" cy="333783"/>
            </a:xfrm>
            <a:prstGeom prst="line">
              <a:avLst/>
            </a:prstGeom>
            <a:ln w="1778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69A6863D-2059-4A89-7754-97DF365015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02916" y="2339384"/>
              <a:ext cx="203717" cy="355035"/>
            </a:xfrm>
            <a:prstGeom prst="line">
              <a:avLst/>
            </a:prstGeom>
            <a:ln w="1778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70FFBA98-9E0D-B21D-165D-3EDF7D825D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94256" y="2665964"/>
              <a:ext cx="228171" cy="175947"/>
            </a:xfrm>
            <a:prstGeom prst="line">
              <a:avLst/>
            </a:prstGeom>
            <a:ln w="1778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C63FDAB0-A6EA-7176-24E4-4962021925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16795" y="2826330"/>
              <a:ext cx="203717" cy="355035"/>
            </a:xfrm>
            <a:prstGeom prst="line">
              <a:avLst/>
            </a:prstGeom>
            <a:ln w="1778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647C0E2C-93EF-43A0-1A40-EFDDB701A4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02627" y="3598021"/>
              <a:ext cx="55231" cy="503682"/>
            </a:xfrm>
            <a:prstGeom prst="line">
              <a:avLst/>
            </a:prstGeom>
            <a:ln w="1778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B8147853-9A4E-1FB0-2C7E-3078AD8E63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51305" y="4054455"/>
              <a:ext cx="171894" cy="253603"/>
            </a:xfrm>
            <a:prstGeom prst="line">
              <a:avLst/>
            </a:prstGeom>
            <a:ln w="1778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E0C63840-4812-DC59-F13E-D10B96022D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49486" y="3291052"/>
              <a:ext cx="118064" cy="333046"/>
            </a:xfrm>
            <a:prstGeom prst="line">
              <a:avLst/>
            </a:prstGeom>
            <a:ln w="1778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2" name="Freeform: Shape 261">
            <a:extLst>
              <a:ext uri="{FF2B5EF4-FFF2-40B4-BE49-F238E27FC236}">
                <a16:creationId xmlns:a16="http://schemas.microsoft.com/office/drawing/2014/main" id="{B60F1340-1C7D-53CE-35D3-4634DA5FE053}"/>
              </a:ext>
            </a:extLst>
          </p:cNvPr>
          <p:cNvSpPr/>
          <p:nvPr/>
        </p:nvSpPr>
        <p:spPr>
          <a:xfrm>
            <a:off x="4781408" y="2862690"/>
            <a:ext cx="850017" cy="761545"/>
          </a:xfrm>
          <a:custGeom>
            <a:avLst/>
            <a:gdLst>
              <a:gd name="connsiteX0" fmla="*/ 609600 w 679268"/>
              <a:gd name="connsiteY0" fmla="*/ 0 h 740229"/>
              <a:gd name="connsiteX1" fmla="*/ 60960 w 679268"/>
              <a:gd name="connsiteY1" fmla="*/ 165463 h 740229"/>
              <a:gd name="connsiteX2" fmla="*/ 0 w 679268"/>
              <a:gd name="connsiteY2" fmla="*/ 583474 h 740229"/>
              <a:gd name="connsiteX3" fmla="*/ 348342 w 679268"/>
              <a:gd name="connsiteY3" fmla="*/ 740229 h 740229"/>
              <a:gd name="connsiteX4" fmla="*/ 296091 w 679268"/>
              <a:gd name="connsiteY4" fmla="*/ 383177 h 740229"/>
              <a:gd name="connsiteX5" fmla="*/ 679268 w 679268"/>
              <a:gd name="connsiteY5" fmla="*/ 156754 h 740229"/>
              <a:gd name="connsiteX6" fmla="*/ 609600 w 679268"/>
              <a:gd name="connsiteY6" fmla="*/ 0 h 740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9268" h="740229">
                <a:moveTo>
                  <a:pt x="609600" y="0"/>
                </a:moveTo>
                <a:lnTo>
                  <a:pt x="60960" y="165463"/>
                </a:lnTo>
                <a:lnTo>
                  <a:pt x="0" y="583474"/>
                </a:lnTo>
                <a:lnTo>
                  <a:pt x="348342" y="740229"/>
                </a:lnTo>
                <a:lnTo>
                  <a:pt x="296091" y="383177"/>
                </a:lnTo>
                <a:lnTo>
                  <a:pt x="679268" y="156754"/>
                </a:lnTo>
                <a:lnTo>
                  <a:pt x="609600" y="0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63" name="Freeform 132">
            <a:extLst>
              <a:ext uri="{FF2B5EF4-FFF2-40B4-BE49-F238E27FC236}">
                <a16:creationId xmlns:a16="http://schemas.microsoft.com/office/drawing/2014/main" id="{32BA2EC7-6654-93F8-75E8-320B7F6C3558}"/>
              </a:ext>
            </a:extLst>
          </p:cNvPr>
          <p:cNvSpPr/>
          <p:nvPr/>
        </p:nvSpPr>
        <p:spPr>
          <a:xfrm flipH="1">
            <a:off x="4921493" y="2977248"/>
            <a:ext cx="550495" cy="772519"/>
          </a:xfrm>
          <a:custGeom>
            <a:avLst/>
            <a:gdLst>
              <a:gd name="connsiteX0" fmla="*/ 147782 w 569576"/>
              <a:gd name="connsiteY0" fmla="*/ 0 h 1588654"/>
              <a:gd name="connsiteX1" fmla="*/ 480291 w 569576"/>
              <a:gd name="connsiteY1" fmla="*/ 480290 h 1588654"/>
              <a:gd name="connsiteX2" fmla="*/ 489528 w 569576"/>
              <a:gd name="connsiteY2" fmla="*/ 1173018 h 1588654"/>
              <a:gd name="connsiteX3" fmla="*/ 0 w 569576"/>
              <a:gd name="connsiteY3" fmla="*/ 1588654 h 1588654"/>
              <a:gd name="connsiteX0" fmla="*/ 240140 w 661934"/>
              <a:gd name="connsiteY0" fmla="*/ 126230 h 1714884"/>
              <a:gd name="connsiteX1" fmla="*/ 55418 w 661934"/>
              <a:gd name="connsiteY1" fmla="*/ 80048 h 1714884"/>
              <a:gd name="connsiteX2" fmla="*/ 572649 w 661934"/>
              <a:gd name="connsiteY2" fmla="*/ 606520 h 1714884"/>
              <a:gd name="connsiteX3" fmla="*/ 581886 w 661934"/>
              <a:gd name="connsiteY3" fmla="*/ 1299248 h 1714884"/>
              <a:gd name="connsiteX4" fmla="*/ 92358 w 661934"/>
              <a:gd name="connsiteY4" fmla="*/ 1714884 h 1714884"/>
              <a:gd name="connsiteX0" fmla="*/ 1538 w 1032932"/>
              <a:gd name="connsiteY0" fmla="*/ 41564 h 1731818"/>
              <a:gd name="connsiteX1" fmla="*/ 426416 w 1032932"/>
              <a:gd name="connsiteY1" fmla="*/ 96982 h 1731818"/>
              <a:gd name="connsiteX2" fmla="*/ 943647 w 1032932"/>
              <a:gd name="connsiteY2" fmla="*/ 623454 h 1731818"/>
              <a:gd name="connsiteX3" fmla="*/ 952884 w 1032932"/>
              <a:gd name="connsiteY3" fmla="*/ 1316182 h 1731818"/>
              <a:gd name="connsiteX4" fmla="*/ 463356 w 1032932"/>
              <a:gd name="connsiteY4" fmla="*/ 1731818 h 1731818"/>
              <a:gd name="connsiteX0" fmla="*/ 1538 w 1032932"/>
              <a:gd name="connsiteY0" fmla="*/ 0 h 1690254"/>
              <a:gd name="connsiteX1" fmla="*/ 805107 w 1032932"/>
              <a:gd name="connsiteY1" fmla="*/ 249382 h 1690254"/>
              <a:gd name="connsiteX2" fmla="*/ 943647 w 1032932"/>
              <a:gd name="connsiteY2" fmla="*/ 581890 h 1690254"/>
              <a:gd name="connsiteX3" fmla="*/ 952884 w 1032932"/>
              <a:gd name="connsiteY3" fmla="*/ 1274618 h 1690254"/>
              <a:gd name="connsiteX4" fmla="*/ 463356 w 1032932"/>
              <a:gd name="connsiteY4" fmla="*/ 1690254 h 1690254"/>
              <a:gd name="connsiteX0" fmla="*/ 0 w 1031394"/>
              <a:gd name="connsiteY0" fmla="*/ 161637 h 1851891"/>
              <a:gd name="connsiteX1" fmla="*/ 184733 w 1031394"/>
              <a:gd name="connsiteY1" fmla="*/ 41564 h 1851891"/>
              <a:gd name="connsiteX2" fmla="*/ 803569 w 1031394"/>
              <a:gd name="connsiteY2" fmla="*/ 411019 h 1851891"/>
              <a:gd name="connsiteX3" fmla="*/ 942109 w 1031394"/>
              <a:gd name="connsiteY3" fmla="*/ 743527 h 1851891"/>
              <a:gd name="connsiteX4" fmla="*/ 951346 w 1031394"/>
              <a:gd name="connsiteY4" fmla="*/ 1436255 h 1851891"/>
              <a:gd name="connsiteX5" fmla="*/ 461818 w 1031394"/>
              <a:gd name="connsiteY5" fmla="*/ 1851891 h 1851891"/>
              <a:gd name="connsiteX0" fmla="*/ 0 w 1031394"/>
              <a:gd name="connsiteY0" fmla="*/ 0 h 1690254"/>
              <a:gd name="connsiteX1" fmla="*/ 803569 w 1031394"/>
              <a:gd name="connsiteY1" fmla="*/ 249382 h 1690254"/>
              <a:gd name="connsiteX2" fmla="*/ 942109 w 1031394"/>
              <a:gd name="connsiteY2" fmla="*/ 581890 h 1690254"/>
              <a:gd name="connsiteX3" fmla="*/ 951346 w 1031394"/>
              <a:gd name="connsiteY3" fmla="*/ 1274618 h 1690254"/>
              <a:gd name="connsiteX4" fmla="*/ 461818 w 1031394"/>
              <a:gd name="connsiteY4" fmla="*/ 1690254 h 1690254"/>
              <a:gd name="connsiteX0" fmla="*/ 0 w 975976"/>
              <a:gd name="connsiteY0" fmla="*/ 0 h 1782618"/>
              <a:gd name="connsiteX1" fmla="*/ 748151 w 975976"/>
              <a:gd name="connsiteY1" fmla="*/ 341746 h 1782618"/>
              <a:gd name="connsiteX2" fmla="*/ 886691 w 975976"/>
              <a:gd name="connsiteY2" fmla="*/ 674254 h 1782618"/>
              <a:gd name="connsiteX3" fmla="*/ 895928 w 975976"/>
              <a:gd name="connsiteY3" fmla="*/ 1366982 h 1782618"/>
              <a:gd name="connsiteX4" fmla="*/ 406400 w 975976"/>
              <a:gd name="connsiteY4" fmla="*/ 1782618 h 1782618"/>
              <a:gd name="connsiteX0" fmla="*/ 0 w 980739"/>
              <a:gd name="connsiteY0" fmla="*/ 0 h 1796906"/>
              <a:gd name="connsiteX1" fmla="*/ 752914 w 980739"/>
              <a:gd name="connsiteY1" fmla="*/ 356034 h 1796906"/>
              <a:gd name="connsiteX2" fmla="*/ 891454 w 980739"/>
              <a:gd name="connsiteY2" fmla="*/ 688542 h 1796906"/>
              <a:gd name="connsiteX3" fmla="*/ 900691 w 980739"/>
              <a:gd name="connsiteY3" fmla="*/ 1381270 h 1796906"/>
              <a:gd name="connsiteX4" fmla="*/ 411163 w 980739"/>
              <a:gd name="connsiteY4" fmla="*/ 1796906 h 1796906"/>
              <a:gd name="connsiteX0" fmla="*/ 0 w 975977"/>
              <a:gd name="connsiteY0" fmla="*/ 0 h 1820719"/>
              <a:gd name="connsiteX1" fmla="*/ 752914 w 975977"/>
              <a:gd name="connsiteY1" fmla="*/ 356034 h 1820719"/>
              <a:gd name="connsiteX2" fmla="*/ 891454 w 975977"/>
              <a:gd name="connsiteY2" fmla="*/ 688542 h 1820719"/>
              <a:gd name="connsiteX3" fmla="*/ 900691 w 975977"/>
              <a:gd name="connsiteY3" fmla="*/ 1381270 h 1820719"/>
              <a:gd name="connsiteX4" fmla="*/ 439738 w 975977"/>
              <a:gd name="connsiteY4" fmla="*/ 1820719 h 182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5977" h="1820719">
                <a:moveTo>
                  <a:pt x="0" y="0"/>
                </a:moveTo>
                <a:cubicBezTo>
                  <a:pt x="167410" y="51955"/>
                  <a:pt x="604338" y="241277"/>
                  <a:pt x="752914" y="356034"/>
                </a:cubicBezTo>
                <a:cubicBezTo>
                  <a:pt x="901490" y="470791"/>
                  <a:pt x="866825" y="517669"/>
                  <a:pt x="891454" y="688542"/>
                </a:cubicBezTo>
                <a:cubicBezTo>
                  <a:pt x="916084" y="859415"/>
                  <a:pt x="975977" y="1192574"/>
                  <a:pt x="900691" y="1381270"/>
                </a:cubicBezTo>
                <a:cubicBezTo>
                  <a:pt x="825405" y="1569966"/>
                  <a:pt x="644478" y="1705264"/>
                  <a:pt x="439738" y="1820719"/>
                </a:cubicBezTo>
              </a:path>
            </a:pathLst>
          </a:custGeom>
          <a:noFill/>
          <a:ln w="1270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64" name="Freeform 176">
            <a:extLst>
              <a:ext uri="{FF2B5EF4-FFF2-40B4-BE49-F238E27FC236}">
                <a16:creationId xmlns:a16="http://schemas.microsoft.com/office/drawing/2014/main" id="{53EE6FB1-B516-1CF6-BBF2-20AE9233F28D}"/>
              </a:ext>
            </a:extLst>
          </p:cNvPr>
          <p:cNvSpPr/>
          <p:nvPr/>
        </p:nvSpPr>
        <p:spPr>
          <a:xfrm rot="3821160" flipH="1">
            <a:off x="4844190" y="2950351"/>
            <a:ext cx="358627" cy="563447"/>
          </a:xfrm>
          <a:custGeom>
            <a:avLst/>
            <a:gdLst>
              <a:gd name="connsiteX0" fmla="*/ 257175 w 280987"/>
              <a:gd name="connsiteY0" fmla="*/ 0 h 657225"/>
              <a:gd name="connsiteX1" fmla="*/ 238125 w 280987"/>
              <a:gd name="connsiteY1" fmla="*/ 419100 h 657225"/>
              <a:gd name="connsiteX2" fmla="*/ 0 w 280987"/>
              <a:gd name="connsiteY2" fmla="*/ 657225 h 657225"/>
              <a:gd name="connsiteX0" fmla="*/ 161925 w 173831"/>
              <a:gd name="connsiteY0" fmla="*/ 0 h 742950"/>
              <a:gd name="connsiteX1" fmla="*/ 142875 w 173831"/>
              <a:gd name="connsiteY1" fmla="*/ 419100 h 742950"/>
              <a:gd name="connsiteX2" fmla="*/ 0 w 173831"/>
              <a:gd name="connsiteY2" fmla="*/ 74295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831" h="742950">
                <a:moveTo>
                  <a:pt x="161925" y="0"/>
                </a:moveTo>
                <a:cubicBezTo>
                  <a:pt x="173831" y="154781"/>
                  <a:pt x="169862" y="295275"/>
                  <a:pt x="142875" y="419100"/>
                </a:cubicBezTo>
                <a:cubicBezTo>
                  <a:pt x="115888" y="542925"/>
                  <a:pt x="97631" y="678656"/>
                  <a:pt x="0" y="742950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265" name="Freeform 176">
            <a:extLst>
              <a:ext uri="{FF2B5EF4-FFF2-40B4-BE49-F238E27FC236}">
                <a16:creationId xmlns:a16="http://schemas.microsoft.com/office/drawing/2014/main" id="{917134E5-1F90-B746-9EF8-7FC7D3413CCC}"/>
              </a:ext>
            </a:extLst>
          </p:cNvPr>
          <p:cNvSpPr/>
          <p:nvPr/>
        </p:nvSpPr>
        <p:spPr>
          <a:xfrm rot="1886339" flipH="1">
            <a:off x="5069225" y="3134035"/>
            <a:ext cx="232536" cy="502630"/>
          </a:xfrm>
          <a:custGeom>
            <a:avLst/>
            <a:gdLst>
              <a:gd name="connsiteX0" fmla="*/ 257175 w 280987"/>
              <a:gd name="connsiteY0" fmla="*/ 0 h 657225"/>
              <a:gd name="connsiteX1" fmla="*/ 238125 w 280987"/>
              <a:gd name="connsiteY1" fmla="*/ 419100 h 657225"/>
              <a:gd name="connsiteX2" fmla="*/ 0 w 280987"/>
              <a:gd name="connsiteY2" fmla="*/ 657225 h 657225"/>
              <a:gd name="connsiteX0" fmla="*/ 161925 w 173831"/>
              <a:gd name="connsiteY0" fmla="*/ 0 h 742950"/>
              <a:gd name="connsiteX1" fmla="*/ 142875 w 173831"/>
              <a:gd name="connsiteY1" fmla="*/ 419100 h 742950"/>
              <a:gd name="connsiteX2" fmla="*/ 0 w 173831"/>
              <a:gd name="connsiteY2" fmla="*/ 74295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831" h="742950">
                <a:moveTo>
                  <a:pt x="161925" y="0"/>
                </a:moveTo>
                <a:cubicBezTo>
                  <a:pt x="173831" y="154781"/>
                  <a:pt x="169862" y="295275"/>
                  <a:pt x="142875" y="419100"/>
                </a:cubicBezTo>
                <a:cubicBezTo>
                  <a:pt x="115888" y="542925"/>
                  <a:pt x="97631" y="678656"/>
                  <a:pt x="0" y="742950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  <p:pic>
        <p:nvPicPr>
          <p:cNvPr id="266" name="Graphic 265" descr="House">
            <a:extLst>
              <a:ext uri="{FF2B5EF4-FFF2-40B4-BE49-F238E27FC236}">
                <a16:creationId xmlns:a16="http://schemas.microsoft.com/office/drawing/2014/main" id="{4031EF63-9897-5C72-60FB-1FF7E6F8E14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367104" y="2228434"/>
            <a:ext cx="914400" cy="914400"/>
          </a:xfrm>
          <a:prstGeom prst="rect">
            <a:avLst/>
          </a:prstGeom>
        </p:spPr>
      </p:pic>
      <p:pic>
        <p:nvPicPr>
          <p:cNvPr id="267" name="Picture 3">
            <a:extLst>
              <a:ext uri="{FF2B5EF4-FFF2-40B4-BE49-F238E27FC236}">
                <a16:creationId xmlns:a16="http://schemas.microsoft.com/office/drawing/2014/main" id="{0EA7BC26-865F-EAC7-A900-D5CA0ED4C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7454" y="1763676"/>
            <a:ext cx="559008" cy="755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8" name="Freeform 33">
            <a:extLst>
              <a:ext uri="{FF2B5EF4-FFF2-40B4-BE49-F238E27FC236}">
                <a16:creationId xmlns:a16="http://schemas.microsoft.com/office/drawing/2014/main" id="{C2A16C8F-F4B4-2A0C-DF7A-C6280C7E2566}"/>
              </a:ext>
            </a:extLst>
          </p:cNvPr>
          <p:cNvSpPr>
            <a:spLocks/>
          </p:cNvSpPr>
          <p:nvPr/>
        </p:nvSpPr>
        <p:spPr bwMode="auto">
          <a:xfrm>
            <a:off x="5533683" y="4298669"/>
            <a:ext cx="763299" cy="1026210"/>
          </a:xfrm>
          <a:custGeom>
            <a:avLst/>
            <a:gdLst>
              <a:gd name="T0" fmla="*/ 26421589 w 10000"/>
              <a:gd name="T1" fmla="*/ 119901547 h 10804"/>
              <a:gd name="T2" fmla="*/ 34841472 w 10000"/>
              <a:gd name="T3" fmla="*/ 98563707 h 10804"/>
              <a:gd name="T4" fmla="*/ 62709550 w 10000"/>
              <a:gd name="T5" fmla="*/ 49788243 h 10804"/>
              <a:gd name="T6" fmla="*/ 76647836 w 10000"/>
              <a:gd name="T7" fmla="*/ 33537369 h 10804"/>
              <a:gd name="T8" fmla="*/ 83612726 w 10000"/>
              <a:gd name="T9" fmla="*/ 9149687 h 10804"/>
              <a:gd name="T10" fmla="*/ 72291544 w 10000"/>
              <a:gd name="T11" fmla="*/ 0 h 10804"/>
              <a:gd name="T12" fmla="*/ 41806363 w 10000"/>
              <a:gd name="T13" fmla="*/ 33537369 h 10804"/>
              <a:gd name="T14" fmla="*/ 20903182 w 10000"/>
              <a:gd name="T15" fmla="*/ 74175929 h 10804"/>
              <a:gd name="T16" fmla="*/ 0 w 10000"/>
              <a:gd name="T17" fmla="*/ 106689091 h 10804"/>
              <a:gd name="T18" fmla="*/ 13938199 w 10000"/>
              <a:gd name="T19" fmla="*/ 122951406 h 10804"/>
              <a:gd name="T20" fmla="*/ 26421589 w 10000"/>
              <a:gd name="T21" fmla="*/ 119901547 h 1080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000"/>
              <a:gd name="T34" fmla="*/ 0 h 10804"/>
              <a:gd name="T35" fmla="*/ 10000 w 10000"/>
              <a:gd name="T36" fmla="*/ 10804 h 1080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000" h="10804">
                <a:moveTo>
                  <a:pt x="3160" y="10536"/>
                </a:moveTo>
                <a:lnTo>
                  <a:pt x="4167" y="8661"/>
                </a:lnTo>
                <a:lnTo>
                  <a:pt x="7500" y="4375"/>
                </a:lnTo>
                <a:lnTo>
                  <a:pt x="9167" y="2947"/>
                </a:lnTo>
                <a:lnTo>
                  <a:pt x="10000" y="804"/>
                </a:lnTo>
                <a:lnTo>
                  <a:pt x="8646" y="0"/>
                </a:lnTo>
                <a:lnTo>
                  <a:pt x="5000" y="2947"/>
                </a:lnTo>
                <a:lnTo>
                  <a:pt x="2500" y="6518"/>
                </a:lnTo>
                <a:lnTo>
                  <a:pt x="0" y="9375"/>
                </a:lnTo>
                <a:lnTo>
                  <a:pt x="1667" y="10804"/>
                </a:lnTo>
                <a:lnTo>
                  <a:pt x="3160" y="10536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350"/>
          </a:p>
        </p:txBody>
      </p:sp>
      <p:sp>
        <p:nvSpPr>
          <p:cNvPr id="269" name="Freeform 34">
            <a:extLst>
              <a:ext uri="{FF2B5EF4-FFF2-40B4-BE49-F238E27FC236}">
                <a16:creationId xmlns:a16="http://schemas.microsoft.com/office/drawing/2014/main" id="{BBB82019-E8E8-83CA-EC7F-7E6686B003D5}"/>
              </a:ext>
            </a:extLst>
          </p:cNvPr>
          <p:cNvSpPr>
            <a:spLocks/>
          </p:cNvSpPr>
          <p:nvPr/>
        </p:nvSpPr>
        <p:spPr bwMode="auto">
          <a:xfrm>
            <a:off x="3523551" y="3604426"/>
            <a:ext cx="995363" cy="1115616"/>
          </a:xfrm>
          <a:custGeom>
            <a:avLst/>
            <a:gdLst>
              <a:gd name="T0" fmla="*/ 44630058 w 10296"/>
              <a:gd name="T1" fmla="*/ 188097329 h 10331"/>
              <a:gd name="T2" fmla="*/ 67410342 w 10296"/>
              <a:gd name="T3" fmla="*/ 175057229 h 10331"/>
              <a:gd name="T4" fmla="*/ 112987425 w 10296"/>
              <a:gd name="T5" fmla="*/ 96795571 h 10331"/>
              <a:gd name="T6" fmla="*/ 135767742 w 10296"/>
              <a:gd name="T7" fmla="*/ 70715352 h 10331"/>
              <a:gd name="T8" fmla="*/ 171076286 w 10296"/>
              <a:gd name="T9" fmla="*/ 0 h 10331"/>
              <a:gd name="T10" fmla="*/ 135086475 w 10296"/>
              <a:gd name="T11" fmla="*/ 6903551 h 10331"/>
              <a:gd name="T12" fmla="*/ 78808685 w 10296"/>
              <a:gd name="T13" fmla="*/ 70715352 h 10331"/>
              <a:gd name="T14" fmla="*/ 44630058 w 10296"/>
              <a:gd name="T15" fmla="*/ 135916015 h 10331"/>
              <a:gd name="T16" fmla="*/ 0 w 10296"/>
              <a:gd name="T17" fmla="*/ 199499768 h 10331"/>
              <a:gd name="T18" fmla="*/ 33231594 w 10296"/>
              <a:gd name="T19" fmla="*/ 214177673 h 10331"/>
              <a:gd name="T20" fmla="*/ 44630058 w 10296"/>
              <a:gd name="T21" fmla="*/ 188097329 h 103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296"/>
              <a:gd name="T34" fmla="*/ 0 h 10331"/>
              <a:gd name="T35" fmla="*/ 10296 w 10296"/>
              <a:gd name="T36" fmla="*/ 10331 h 1033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296" h="10331">
                <a:moveTo>
                  <a:pt x="2686" y="9073"/>
                </a:moveTo>
                <a:lnTo>
                  <a:pt x="4057" y="8444"/>
                </a:lnTo>
                <a:lnTo>
                  <a:pt x="6800" y="4669"/>
                </a:lnTo>
                <a:lnTo>
                  <a:pt x="8171" y="3411"/>
                </a:lnTo>
                <a:lnTo>
                  <a:pt x="10296" y="0"/>
                </a:lnTo>
                <a:lnTo>
                  <a:pt x="8130" y="333"/>
                </a:lnTo>
                <a:lnTo>
                  <a:pt x="4743" y="3411"/>
                </a:lnTo>
                <a:lnTo>
                  <a:pt x="2686" y="6556"/>
                </a:lnTo>
                <a:lnTo>
                  <a:pt x="0" y="9623"/>
                </a:lnTo>
                <a:lnTo>
                  <a:pt x="2000" y="10331"/>
                </a:lnTo>
                <a:lnTo>
                  <a:pt x="2686" y="9073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350"/>
          </a:p>
        </p:txBody>
      </p: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E765F5BA-F779-5AE2-A69C-8FF134427100}"/>
              </a:ext>
            </a:extLst>
          </p:cNvPr>
          <p:cNvGrpSpPr/>
          <p:nvPr/>
        </p:nvGrpSpPr>
        <p:grpSpPr>
          <a:xfrm>
            <a:off x="4223283" y="3584009"/>
            <a:ext cx="260746" cy="430417"/>
            <a:chOff x="1738313" y="3202781"/>
            <a:chExt cx="347661" cy="573889"/>
          </a:xfrm>
        </p:grpSpPr>
        <p:sp>
          <p:nvSpPr>
            <p:cNvPr id="271" name="Freeform 28">
              <a:extLst>
                <a:ext uri="{FF2B5EF4-FFF2-40B4-BE49-F238E27FC236}">
                  <a16:creationId xmlns:a16="http://schemas.microsoft.com/office/drawing/2014/main" id="{C2F459A9-A7AC-CE88-215E-798CD8174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4987" y="3211886"/>
              <a:ext cx="276381" cy="479031"/>
            </a:xfrm>
            <a:custGeom>
              <a:avLst/>
              <a:gdLst>
                <a:gd name="T0" fmla="*/ 409575 w 618"/>
                <a:gd name="T1" fmla="*/ 0 h 618"/>
                <a:gd name="T2" fmla="*/ 276364 w 618"/>
                <a:gd name="T3" fmla="*/ 92476 h 618"/>
                <a:gd name="T4" fmla="*/ 169662 w 618"/>
                <a:gd name="T5" fmla="*/ 270954 h 618"/>
                <a:gd name="T6" fmla="*/ 82843 w 618"/>
                <a:gd name="T7" fmla="*/ 455905 h 618"/>
                <a:gd name="T8" fmla="*/ 0 w 618"/>
                <a:gd name="T9" fmla="*/ 571500 h 6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8"/>
                <a:gd name="T16" fmla="*/ 0 h 618"/>
                <a:gd name="T17" fmla="*/ 618 w 618"/>
                <a:gd name="T18" fmla="*/ 618 h 618"/>
                <a:gd name="connsiteX0" fmla="*/ 6748 w 6748"/>
                <a:gd name="connsiteY0" fmla="*/ 0 h 8382"/>
                <a:gd name="connsiteX1" fmla="*/ 4142 w 6748"/>
                <a:gd name="connsiteY1" fmla="*/ 3123 h 8382"/>
                <a:gd name="connsiteX2" fmla="*/ 2023 w 6748"/>
                <a:gd name="connsiteY2" fmla="*/ 6359 h 8382"/>
                <a:gd name="connsiteX3" fmla="*/ 0 w 6748"/>
                <a:gd name="connsiteY3" fmla="*/ 8382 h 8382"/>
                <a:gd name="connsiteX0" fmla="*/ 10000 w 10000"/>
                <a:gd name="connsiteY0" fmla="*/ 0 h 10000"/>
                <a:gd name="connsiteX1" fmla="*/ 7927 w 10000"/>
                <a:gd name="connsiteY1" fmla="*/ 1947 h 10000"/>
                <a:gd name="connsiteX2" fmla="*/ 6138 w 10000"/>
                <a:gd name="connsiteY2" fmla="*/ 3726 h 10000"/>
                <a:gd name="connsiteX3" fmla="*/ 2998 w 10000"/>
                <a:gd name="connsiteY3" fmla="*/ 7586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10000" y="0"/>
                  </a:moveTo>
                  <a:cubicBezTo>
                    <a:pt x="9998" y="19"/>
                    <a:pt x="7929" y="1928"/>
                    <a:pt x="7927" y="1947"/>
                  </a:cubicBezTo>
                  <a:lnTo>
                    <a:pt x="6138" y="3726"/>
                  </a:lnTo>
                  <a:lnTo>
                    <a:pt x="2998" y="7586"/>
                  </a:lnTo>
                  <a:lnTo>
                    <a:pt x="0" y="10000"/>
                  </a:ln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72" name="Freeform 28">
              <a:extLst>
                <a:ext uri="{FF2B5EF4-FFF2-40B4-BE49-F238E27FC236}">
                  <a16:creationId xmlns:a16="http://schemas.microsoft.com/office/drawing/2014/main" id="{6C00A37B-0A4C-6F2C-3558-78E918555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602" y="3443264"/>
              <a:ext cx="90685" cy="333406"/>
            </a:xfrm>
            <a:custGeom>
              <a:avLst/>
              <a:gdLst>
                <a:gd name="T0" fmla="*/ 409575 w 618"/>
                <a:gd name="T1" fmla="*/ 0 h 618"/>
                <a:gd name="T2" fmla="*/ 276364 w 618"/>
                <a:gd name="T3" fmla="*/ 92476 h 618"/>
                <a:gd name="T4" fmla="*/ 169662 w 618"/>
                <a:gd name="T5" fmla="*/ 270954 h 618"/>
                <a:gd name="T6" fmla="*/ 82843 w 618"/>
                <a:gd name="T7" fmla="*/ 455905 h 618"/>
                <a:gd name="T8" fmla="*/ 0 w 618"/>
                <a:gd name="T9" fmla="*/ 571500 h 6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8"/>
                <a:gd name="T16" fmla="*/ 0 h 618"/>
                <a:gd name="T17" fmla="*/ 618 w 618"/>
                <a:gd name="T18" fmla="*/ 618 h 618"/>
                <a:gd name="connsiteX0" fmla="*/ 10000 w 10000"/>
                <a:gd name="connsiteY0" fmla="*/ 0 h 10000"/>
                <a:gd name="connsiteX1" fmla="*/ 6748 w 10000"/>
                <a:gd name="connsiteY1" fmla="*/ 1618 h 10000"/>
                <a:gd name="connsiteX2" fmla="*/ 2023 w 10000"/>
                <a:gd name="connsiteY2" fmla="*/ 7977 h 10000"/>
                <a:gd name="connsiteX3" fmla="*/ 0 w 10000"/>
                <a:gd name="connsiteY3" fmla="*/ 10000 h 10000"/>
                <a:gd name="connsiteX0" fmla="*/ 10000 w 10000"/>
                <a:gd name="connsiteY0" fmla="*/ 0 h 10000"/>
                <a:gd name="connsiteX1" fmla="*/ 6748 w 10000"/>
                <a:gd name="connsiteY1" fmla="*/ 1618 h 10000"/>
                <a:gd name="connsiteX2" fmla="*/ 0 w 10000"/>
                <a:gd name="connsiteY2" fmla="*/ 10000 h 10000"/>
                <a:gd name="connsiteX0" fmla="*/ 3252 w 8136"/>
                <a:gd name="connsiteY0" fmla="*/ 0 h 10667"/>
                <a:gd name="connsiteX1" fmla="*/ 0 w 8136"/>
                <a:gd name="connsiteY1" fmla="*/ 1618 h 10667"/>
                <a:gd name="connsiteX2" fmla="*/ 8136 w 8136"/>
                <a:gd name="connsiteY2" fmla="*/ 10667 h 10667"/>
                <a:gd name="connsiteX0" fmla="*/ 0 w 27441"/>
                <a:gd name="connsiteY0" fmla="*/ 8483 h 8483"/>
                <a:gd name="connsiteX1" fmla="*/ 17441 w 27441"/>
                <a:gd name="connsiteY1" fmla="*/ 0 h 8483"/>
                <a:gd name="connsiteX2" fmla="*/ 27441 w 27441"/>
                <a:gd name="connsiteY2" fmla="*/ 8483 h 8483"/>
                <a:gd name="connsiteX0" fmla="*/ 0 w 6719"/>
                <a:gd name="connsiteY0" fmla="*/ 1527 h 10000"/>
                <a:gd name="connsiteX1" fmla="*/ 3075 w 6719"/>
                <a:gd name="connsiteY1" fmla="*/ 0 h 10000"/>
                <a:gd name="connsiteX2" fmla="*/ 6719 w 6719"/>
                <a:gd name="connsiteY2" fmla="*/ 10000 h 10000"/>
                <a:gd name="connsiteX0" fmla="*/ 0 w 10000"/>
                <a:gd name="connsiteY0" fmla="*/ 0 h 8473"/>
                <a:gd name="connsiteX1" fmla="*/ 1476 w 10000"/>
                <a:gd name="connsiteY1" fmla="*/ 2341 h 8473"/>
                <a:gd name="connsiteX2" fmla="*/ 10000 w 10000"/>
                <a:gd name="connsiteY2" fmla="*/ 8473 h 8473"/>
                <a:gd name="connsiteX0" fmla="*/ 0 w 1476"/>
                <a:gd name="connsiteY0" fmla="*/ 0 h 7609"/>
                <a:gd name="connsiteX1" fmla="*/ 1476 w 1476"/>
                <a:gd name="connsiteY1" fmla="*/ 2763 h 7609"/>
                <a:gd name="connsiteX2" fmla="*/ 1396 w 1476"/>
                <a:gd name="connsiteY2" fmla="*/ 7609 h 7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6" h="7609">
                  <a:moveTo>
                    <a:pt x="0" y="0"/>
                  </a:moveTo>
                  <a:lnTo>
                    <a:pt x="1476" y="2763"/>
                  </a:lnTo>
                  <a:cubicBezTo>
                    <a:pt x="1449" y="4378"/>
                    <a:pt x="1423" y="5994"/>
                    <a:pt x="1396" y="7609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73" name="Freeform 28">
              <a:extLst>
                <a:ext uri="{FF2B5EF4-FFF2-40B4-BE49-F238E27FC236}">
                  <a16:creationId xmlns:a16="http://schemas.microsoft.com/office/drawing/2014/main" id="{CD89E783-AD9E-D5FF-1F7E-35AAA72121B3}"/>
                </a:ext>
              </a:extLst>
            </p:cNvPr>
            <p:cNvSpPr>
              <a:spLocks/>
            </p:cNvSpPr>
            <p:nvPr/>
          </p:nvSpPr>
          <p:spPr bwMode="auto">
            <a:xfrm rot="2097304" flipH="1">
              <a:off x="1738313" y="3367064"/>
              <a:ext cx="138090" cy="333406"/>
            </a:xfrm>
            <a:custGeom>
              <a:avLst/>
              <a:gdLst>
                <a:gd name="T0" fmla="*/ 409575 w 618"/>
                <a:gd name="T1" fmla="*/ 0 h 618"/>
                <a:gd name="T2" fmla="*/ 276364 w 618"/>
                <a:gd name="T3" fmla="*/ 92476 h 618"/>
                <a:gd name="T4" fmla="*/ 169662 w 618"/>
                <a:gd name="T5" fmla="*/ 270954 h 618"/>
                <a:gd name="T6" fmla="*/ 82843 w 618"/>
                <a:gd name="T7" fmla="*/ 455905 h 618"/>
                <a:gd name="T8" fmla="*/ 0 w 618"/>
                <a:gd name="T9" fmla="*/ 571500 h 6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8"/>
                <a:gd name="T16" fmla="*/ 0 h 618"/>
                <a:gd name="T17" fmla="*/ 618 w 618"/>
                <a:gd name="T18" fmla="*/ 618 h 618"/>
                <a:gd name="connsiteX0" fmla="*/ 10000 w 10000"/>
                <a:gd name="connsiteY0" fmla="*/ 0 h 10000"/>
                <a:gd name="connsiteX1" fmla="*/ 6748 w 10000"/>
                <a:gd name="connsiteY1" fmla="*/ 1618 h 10000"/>
                <a:gd name="connsiteX2" fmla="*/ 2023 w 10000"/>
                <a:gd name="connsiteY2" fmla="*/ 7977 h 10000"/>
                <a:gd name="connsiteX3" fmla="*/ 0 w 10000"/>
                <a:gd name="connsiteY3" fmla="*/ 10000 h 10000"/>
                <a:gd name="connsiteX0" fmla="*/ 10000 w 10000"/>
                <a:gd name="connsiteY0" fmla="*/ 0 h 10000"/>
                <a:gd name="connsiteX1" fmla="*/ 6748 w 10000"/>
                <a:gd name="connsiteY1" fmla="*/ 1618 h 10000"/>
                <a:gd name="connsiteX2" fmla="*/ 0 w 10000"/>
                <a:gd name="connsiteY2" fmla="*/ 10000 h 10000"/>
                <a:gd name="connsiteX0" fmla="*/ 3252 w 8136"/>
                <a:gd name="connsiteY0" fmla="*/ 0 h 10667"/>
                <a:gd name="connsiteX1" fmla="*/ 0 w 8136"/>
                <a:gd name="connsiteY1" fmla="*/ 1618 h 10667"/>
                <a:gd name="connsiteX2" fmla="*/ 8136 w 8136"/>
                <a:gd name="connsiteY2" fmla="*/ 10667 h 10667"/>
                <a:gd name="connsiteX0" fmla="*/ 0 w 27441"/>
                <a:gd name="connsiteY0" fmla="*/ 8483 h 8483"/>
                <a:gd name="connsiteX1" fmla="*/ 17441 w 27441"/>
                <a:gd name="connsiteY1" fmla="*/ 0 h 8483"/>
                <a:gd name="connsiteX2" fmla="*/ 27441 w 27441"/>
                <a:gd name="connsiteY2" fmla="*/ 8483 h 8483"/>
                <a:gd name="connsiteX0" fmla="*/ 0 w 6719"/>
                <a:gd name="connsiteY0" fmla="*/ 1527 h 10000"/>
                <a:gd name="connsiteX1" fmla="*/ 3075 w 6719"/>
                <a:gd name="connsiteY1" fmla="*/ 0 h 10000"/>
                <a:gd name="connsiteX2" fmla="*/ 6719 w 6719"/>
                <a:gd name="connsiteY2" fmla="*/ 10000 h 10000"/>
                <a:gd name="connsiteX0" fmla="*/ 0 w 10000"/>
                <a:gd name="connsiteY0" fmla="*/ 0 h 8473"/>
                <a:gd name="connsiteX1" fmla="*/ 1476 w 10000"/>
                <a:gd name="connsiteY1" fmla="*/ 2341 h 8473"/>
                <a:gd name="connsiteX2" fmla="*/ 10000 w 10000"/>
                <a:gd name="connsiteY2" fmla="*/ 8473 h 8473"/>
                <a:gd name="connsiteX0" fmla="*/ 0 w 1476"/>
                <a:gd name="connsiteY0" fmla="*/ 0 h 7609"/>
                <a:gd name="connsiteX1" fmla="*/ 1476 w 1476"/>
                <a:gd name="connsiteY1" fmla="*/ 2763 h 7609"/>
                <a:gd name="connsiteX2" fmla="*/ 1396 w 1476"/>
                <a:gd name="connsiteY2" fmla="*/ 7609 h 7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6" h="7609">
                  <a:moveTo>
                    <a:pt x="0" y="0"/>
                  </a:moveTo>
                  <a:lnTo>
                    <a:pt x="1476" y="2763"/>
                  </a:lnTo>
                  <a:cubicBezTo>
                    <a:pt x="1449" y="4378"/>
                    <a:pt x="1423" y="5994"/>
                    <a:pt x="1396" y="7609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74" name="Freeform 28">
              <a:extLst>
                <a:ext uri="{FF2B5EF4-FFF2-40B4-BE49-F238E27FC236}">
                  <a16:creationId xmlns:a16="http://schemas.microsoft.com/office/drawing/2014/main" id="{2CE69C83-2919-77FA-44A1-FDAE3D9DE5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0789" y="3202781"/>
              <a:ext cx="135185" cy="239975"/>
            </a:xfrm>
            <a:custGeom>
              <a:avLst/>
              <a:gdLst>
                <a:gd name="T0" fmla="*/ 409575 w 618"/>
                <a:gd name="T1" fmla="*/ 0 h 618"/>
                <a:gd name="T2" fmla="*/ 276364 w 618"/>
                <a:gd name="T3" fmla="*/ 92476 h 618"/>
                <a:gd name="T4" fmla="*/ 169662 w 618"/>
                <a:gd name="T5" fmla="*/ 270954 h 618"/>
                <a:gd name="T6" fmla="*/ 82843 w 618"/>
                <a:gd name="T7" fmla="*/ 455905 h 618"/>
                <a:gd name="T8" fmla="*/ 0 w 618"/>
                <a:gd name="T9" fmla="*/ 571500 h 6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8"/>
                <a:gd name="T16" fmla="*/ 0 h 618"/>
                <a:gd name="T17" fmla="*/ 618 w 618"/>
                <a:gd name="T18" fmla="*/ 618 h 618"/>
                <a:gd name="connsiteX0" fmla="*/ 6748 w 6748"/>
                <a:gd name="connsiteY0" fmla="*/ 0 h 8382"/>
                <a:gd name="connsiteX1" fmla="*/ 4142 w 6748"/>
                <a:gd name="connsiteY1" fmla="*/ 3123 h 8382"/>
                <a:gd name="connsiteX2" fmla="*/ 2023 w 6748"/>
                <a:gd name="connsiteY2" fmla="*/ 6359 h 8382"/>
                <a:gd name="connsiteX3" fmla="*/ 0 w 6748"/>
                <a:gd name="connsiteY3" fmla="*/ 8382 h 8382"/>
                <a:gd name="connsiteX0" fmla="*/ 10000 w 10000"/>
                <a:gd name="connsiteY0" fmla="*/ 0 h 10000"/>
                <a:gd name="connsiteX1" fmla="*/ 7927 w 10000"/>
                <a:gd name="connsiteY1" fmla="*/ 1947 h 10000"/>
                <a:gd name="connsiteX2" fmla="*/ 6138 w 10000"/>
                <a:gd name="connsiteY2" fmla="*/ 3726 h 10000"/>
                <a:gd name="connsiteX3" fmla="*/ 2998 w 10000"/>
                <a:gd name="connsiteY3" fmla="*/ 7586 h 10000"/>
                <a:gd name="connsiteX4" fmla="*/ 0 w 10000"/>
                <a:gd name="connsiteY4" fmla="*/ 10000 h 10000"/>
                <a:gd name="connsiteX0" fmla="*/ 10000 w 10000"/>
                <a:gd name="connsiteY0" fmla="*/ 0 h 10000"/>
                <a:gd name="connsiteX1" fmla="*/ 7927 w 10000"/>
                <a:gd name="connsiteY1" fmla="*/ 1947 h 10000"/>
                <a:gd name="connsiteX2" fmla="*/ 5793 w 10000"/>
                <a:gd name="connsiteY2" fmla="*/ 4621 h 10000"/>
                <a:gd name="connsiteX3" fmla="*/ 2998 w 10000"/>
                <a:gd name="connsiteY3" fmla="*/ 7586 h 10000"/>
                <a:gd name="connsiteX4" fmla="*/ 0 w 10000"/>
                <a:gd name="connsiteY4" fmla="*/ 10000 h 10000"/>
                <a:gd name="connsiteX0" fmla="*/ 10000 w 10000"/>
                <a:gd name="connsiteY0" fmla="*/ 0 h 10000"/>
                <a:gd name="connsiteX1" fmla="*/ 7927 w 10000"/>
                <a:gd name="connsiteY1" fmla="*/ 1947 h 10000"/>
                <a:gd name="connsiteX2" fmla="*/ 5793 w 10000"/>
                <a:gd name="connsiteY2" fmla="*/ 4621 h 10000"/>
                <a:gd name="connsiteX3" fmla="*/ 0 w 10000"/>
                <a:gd name="connsiteY3" fmla="*/ 10000 h 10000"/>
                <a:gd name="connsiteX0" fmla="*/ 4207 w 4207"/>
                <a:gd name="connsiteY0" fmla="*/ 0 h 4621"/>
                <a:gd name="connsiteX1" fmla="*/ 2134 w 4207"/>
                <a:gd name="connsiteY1" fmla="*/ 1947 h 4621"/>
                <a:gd name="connsiteX2" fmla="*/ 0 w 4207"/>
                <a:gd name="connsiteY2" fmla="*/ 4621 h 4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7" h="4621">
                  <a:moveTo>
                    <a:pt x="4207" y="0"/>
                  </a:moveTo>
                  <a:cubicBezTo>
                    <a:pt x="4205" y="19"/>
                    <a:pt x="2136" y="1928"/>
                    <a:pt x="2134" y="1947"/>
                  </a:cubicBezTo>
                  <a:lnTo>
                    <a:pt x="0" y="4621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275" name="Picture 7">
            <a:extLst>
              <a:ext uri="{FF2B5EF4-FFF2-40B4-BE49-F238E27FC236}">
                <a16:creationId xmlns:a16="http://schemas.microsoft.com/office/drawing/2014/main" id="{744D796E-EB86-762A-E6A6-6B679ABFC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1328" y="4745945"/>
            <a:ext cx="58578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" name="Oval 235">
            <a:extLst>
              <a:ext uri="{FF2B5EF4-FFF2-40B4-BE49-F238E27FC236}">
                <a16:creationId xmlns:a16="http://schemas.microsoft.com/office/drawing/2014/main" id="{96242D53-187B-6A52-1095-BDC0FFBEE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4116" y="4275276"/>
            <a:ext cx="128588" cy="121444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77" name="Freeform: Shape 276">
            <a:extLst>
              <a:ext uri="{FF2B5EF4-FFF2-40B4-BE49-F238E27FC236}">
                <a16:creationId xmlns:a16="http://schemas.microsoft.com/office/drawing/2014/main" id="{3C809C4F-79F6-3860-49CE-17DA7C2F5A38}"/>
              </a:ext>
            </a:extLst>
          </p:cNvPr>
          <p:cNvSpPr/>
          <p:nvPr/>
        </p:nvSpPr>
        <p:spPr>
          <a:xfrm>
            <a:off x="6306641" y="4463641"/>
            <a:ext cx="605860" cy="1082694"/>
          </a:xfrm>
          <a:custGeom>
            <a:avLst/>
            <a:gdLst>
              <a:gd name="connsiteX0" fmla="*/ 336589 w 605860"/>
              <a:gd name="connsiteY0" fmla="*/ 28049 h 1082694"/>
              <a:gd name="connsiteX1" fmla="*/ 246832 w 605860"/>
              <a:gd name="connsiteY1" fmla="*/ 0 h 1082694"/>
              <a:gd name="connsiteX2" fmla="*/ 112196 w 605860"/>
              <a:gd name="connsiteY2" fmla="*/ 201953 h 1082694"/>
              <a:gd name="connsiteX3" fmla="*/ 140246 w 605860"/>
              <a:gd name="connsiteY3" fmla="*/ 476834 h 1082694"/>
              <a:gd name="connsiteX4" fmla="*/ 123416 w 605860"/>
              <a:gd name="connsiteY4" fmla="*/ 751715 h 1082694"/>
              <a:gd name="connsiteX5" fmla="*/ 0 w 605860"/>
              <a:gd name="connsiteY5" fmla="*/ 992937 h 1082694"/>
              <a:gd name="connsiteX6" fmla="*/ 342199 w 605860"/>
              <a:gd name="connsiteY6" fmla="*/ 1082694 h 1082694"/>
              <a:gd name="connsiteX7" fmla="*/ 443176 w 605860"/>
              <a:gd name="connsiteY7" fmla="*/ 936839 h 1082694"/>
              <a:gd name="connsiteX8" fmla="*/ 504884 w 605860"/>
              <a:gd name="connsiteY8" fmla="*/ 852692 h 1082694"/>
              <a:gd name="connsiteX9" fmla="*/ 482444 w 605860"/>
              <a:gd name="connsiteY9" fmla="*/ 729276 h 1082694"/>
              <a:gd name="connsiteX10" fmla="*/ 488054 w 605860"/>
              <a:gd name="connsiteY10" fmla="*/ 488054 h 1082694"/>
              <a:gd name="connsiteX11" fmla="*/ 605860 w 605860"/>
              <a:gd name="connsiteY11" fmla="*/ 263661 h 1082694"/>
              <a:gd name="connsiteX12" fmla="*/ 566592 w 605860"/>
              <a:gd name="connsiteY12" fmla="*/ 140245 h 1082694"/>
              <a:gd name="connsiteX13" fmla="*/ 336589 w 605860"/>
              <a:gd name="connsiteY13" fmla="*/ 28049 h 1082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5860" h="1082694">
                <a:moveTo>
                  <a:pt x="336589" y="28049"/>
                </a:moveTo>
                <a:lnTo>
                  <a:pt x="246832" y="0"/>
                </a:lnTo>
                <a:lnTo>
                  <a:pt x="112196" y="201953"/>
                </a:lnTo>
                <a:lnTo>
                  <a:pt x="140246" y="476834"/>
                </a:lnTo>
                <a:lnTo>
                  <a:pt x="123416" y="751715"/>
                </a:lnTo>
                <a:lnTo>
                  <a:pt x="0" y="992937"/>
                </a:lnTo>
                <a:lnTo>
                  <a:pt x="342199" y="1082694"/>
                </a:lnTo>
                <a:lnTo>
                  <a:pt x="443176" y="936839"/>
                </a:lnTo>
                <a:lnTo>
                  <a:pt x="504884" y="852692"/>
                </a:lnTo>
                <a:lnTo>
                  <a:pt x="482444" y="729276"/>
                </a:lnTo>
                <a:lnTo>
                  <a:pt x="488054" y="488054"/>
                </a:lnTo>
                <a:lnTo>
                  <a:pt x="605860" y="263661"/>
                </a:lnTo>
                <a:lnTo>
                  <a:pt x="566592" y="140245"/>
                </a:lnTo>
                <a:lnTo>
                  <a:pt x="336589" y="28049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350">
              <a:solidFill>
                <a:schemeClr val="tx1"/>
              </a:solidFill>
            </a:endParaRPr>
          </a:p>
        </p:txBody>
      </p: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1B9983DC-0140-4BBC-27C7-96F173BA3C2C}"/>
              </a:ext>
            </a:extLst>
          </p:cNvPr>
          <p:cNvGrpSpPr/>
          <p:nvPr/>
        </p:nvGrpSpPr>
        <p:grpSpPr>
          <a:xfrm>
            <a:off x="6023508" y="4336484"/>
            <a:ext cx="260746" cy="430417"/>
            <a:chOff x="1738313" y="3202781"/>
            <a:chExt cx="347661" cy="573889"/>
          </a:xfrm>
        </p:grpSpPr>
        <p:sp>
          <p:nvSpPr>
            <p:cNvPr id="279" name="Freeform 28">
              <a:extLst>
                <a:ext uri="{FF2B5EF4-FFF2-40B4-BE49-F238E27FC236}">
                  <a16:creationId xmlns:a16="http://schemas.microsoft.com/office/drawing/2014/main" id="{779369D9-3272-EDB2-E5B9-1BD9C39BA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4987" y="3211886"/>
              <a:ext cx="276381" cy="479031"/>
            </a:xfrm>
            <a:custGeom>
              <a:avLst/>
              <a:gdLst>
                <a:gd name="T0" fmla="*/ 409575 w 618"/>
                <a:gd name="T1" fmla="*/ 0 h 618"/>
                <a:gd name="T2" fmla="*/ 276364 w 618"/>
                <a:gd name="T3" fmla="*/ 92476 h 618"/>
                <a:gd name="T4" fmla="*/ 169662 w 618"/>
                <a:gd name="T5" fmla="*/ 270954 h 618"/>
                <a:gd name="T6" fmla="*/ 82843 w 618"/>
                <a:gd name="T7" fmla="*/ 455905 h 618"/>
                <a:gd name="T8" fmla="*/ 0 w 618"/>
                <a:gd name="T9" fmla="*/ 571500 h 6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8"/>
                <a:gd name="T16" fmla="*/ 0 h 618"/>
                <a:gd name="T17" fmla="*/ 618 w 618"/>
                <a:gd name="T18" fmla="*/ 618 h 618"/>
                <a:gd name="connsiteX0" fmla="*/ 6748 w 6748"/>
                <a:gd name="connsiteY0" fmla="*/ 0 h 8382"/>
                <a:gd name="connsiteX1" fmla="*/ 4142 w 6748"/>
                <a:gd name="connsiteY1" fmla="*/ 3123 h 8382"/>
                <a:gd name="connsiteX2" fmla="*/ 2023 w 6748"/>
                <a:gd name="connsiteY2" fmla="*/ 6359 h 8382"/>
                <a:gd name="connsiteX3" fmla="*/ 0 w 6748"/>
                <a:gd name="connsiteY3" fmla="*/ 8382 h 8382"/>
                <a:gd name="connsiteX0" fmla="*/ 10000 w 10000"/>
                <a:gd name="connsiteY0" fmla="*/ 0 h 10000"/>
                <a:gd name="connsiteX1" fmla="*/ 7927 w 10000"/>
                <a:gd name="connsiteY1" fmla="*/ 1947 h 10000"/>
                <a:gd name="connsiteX2" fmla="*/ 6138 w 10000"/>
                <a:gd name="connsiteY2" fmla="*/ 3726 h 10000"/>
                <a:gd name="connsiteX3" fmla="*/ 2998 w 10000"/>
                <a:gd name="connsiteY3" fmla="*/ 7586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10000" y="0"/>
                  </a:moveTo>
                  <a:cubicBezTo>
                    <a:pt x="9998" y="19"/>
                    <a:pt x="7929" y="1928"/>
                    <a:pt x="7927" y="1947"/>
                  </a:cubicBezTo>
                  <a:lnTo>
                    <a:pt x="6138" y="3726"/>
                  </a:lnTo>
                  <a:lnTo>
                    <a:pt x="2998" y="7586"/>
                  </a:lnTo>
                  <a:lnTo>
                    <a:pt x="0" y="10000"/>
                  </a:ln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80" name="Freeform 28">
              <a:extLst>
                <a:ext uri="{FF2B5EF4-FFF2-40B4-BE49-F238E27FC236}">
                  <a16:creationId xmlns:a16="http://schemas.microsoft.com/office/drawing/2014/main" id="{2C58E386-B26A-D21F-E0C5-E315134D9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602" y="3443264"/>
              <a:ext cx="90685" cy="333406"/>
            </a:xfrm>
            <a:custGeom>
              <a:avLst/>
              <a:gdLst>
                <a:gd name="T0" fmla="*/ 409575 w 618"/>
                <a:gd name="T1" fmla="*/ 0 h 618"/>
                <a:gd name="T2" fmla="*/ 276364 w 618"/>
                <a:gd name="T3" fmla="*/ 92476 h 618"/>
                <a:gd name="T4" fmla="*/ 169662 w 618"/>
                <a:gd name="T5" fmla="*/ 270954 h 618"/>
                <a:gd name="T6" fmla="*/ 82843 w 618"/>
                <a:gd name="T7" fmla="*/ 455905 h 618"/>
                <a:gd name="T8" fmla="*/ 0 w 618"/>
                <a:gd name="T9" fmla="*/ 571500 h 6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8"/>
                <a:gd name="T16" fmla="*/ 0 h 618"/>
                <a:gd name="T17" fmla="*/ 618 w 618"/>
                <a:gd name="T18" fmla="*/ 618 h 618"/>
                <a:gd name="connsiteX0" fmla="*/ 10000 w 10000"/>
                <a:gd name="connsiteY0" fmla="*/ 0 h 10000"/>
                <a:gd name="connsiteX1" fmla="*/ 6748 w 10000"/>
                <a:gd name="connsiteY1" fmla="*/ 1618 h 10000"/>
                <a:gd name="connsiteX2" fmla="*/ 2023 w 10000"/>
                <a:gd name="connsiteY2" fmla="*/ 7977 h 10000"/>
                <a:gd name="connsiteX3" fmla="*/ 0 w 10000"/>
                <a:gd name="connsiteY3" fmla="*/ 10000 h 10000"/>
                <a:gd name="connsiteX0" fmla="*/ 10000 w 10000"/>
                <a:gd name="connsiteY0" fmla="*/ 0 h 10000"/>
                <a:gd name="connsiteX1" fmla="*/ 6748 w 10000"/>
                <a:gd name="connsiteY1" fmla="*/ 1618 h 10000"/>
                <a:gd name="connsiteX2" fmla="*/ 0 w 10000"/>
                <a:gd name="connsiteY2" fmla="*/ 10000 h 10000"/>
                <a:gd name="connsiteX0" fmla="*/ 3252 w 8136"/>
                <a:gd name="connsiteY0" fmla="*/ 0 h 10667"/>
                <a:gd name="connsiteX1" fmla="*/ 0 w 8136"/>
                <a:gd name="connsiteY1" fmla="*/ 1618 h 10667"/>
                <a:gd name="connsiteX2" fmla="*/ 8136 w 8136"/>
                <a:gd name="connsiteY2" fmla="*/ 10667 h 10667"/>
                <a:gd name="connsiteX0" fmla="*/ 0 w 27441"/>
                <a:gd name="connsiteY0" fmla="*/ 8483 h 8483"/>
                <a:gd name="connsiteX1" fmla="*/ 17441 w 27441"/>
                <a:gd name="connsiteY1" fmla="*/ 0 h 8483"/>
                <a:gd name="connsiteX2" fmla="*/ 27441 w 27441"/>
                <a:gd name="connsiteY2" fmla="*/ 8483 h 8483"/>
                <a:gd name="connsiteX0" fmla="*/ 0 w 6719"/>
                <a:gd name="connsiteY0" fmla="*/ 1527 h 10000"/>
                <a:gd name="connsiteX1" fmla="*/ 3075 w 6719"/>
                <a:gd name="connsiteY1" fmla="*/ 0 h 10000"/>
                <a:gd name="connsiteX2" fmla="*/ 6719 w 6719"/>
                <a:gd name="connsiteY2" fmla="*/ 10000 h 10000"/>
                <a:gd name="connsiteX0" fmla="*/ 0 w 10000"/>
                <a:gd name="connsiteY0" fmla="*/ 0 h 8473"/>
                <a:gd name="connsiteX1" fmla="*/ 1476 w 10000"/>
                <a:gd name="connsiteY1" fmla="*/ 2341 h 8473"/>
                <a:gd name="connsiteX2" fmla="*/ 10000 w 10000"/>
                <a:gd name="connsiteY2" fmla="*/ 8473 h 8473"/>
                <a:gd name="connsiteX0" fmla="*/ 0 w 1476"/>
                <a:gd name="connsiteY0" fmla="*/ 0 h 7609"/>
                <a:gd name="connsiteX1" fmla="*/ 1476 w 1476"/>
                <a:gd name="connsiteY1" fmla="*/ 2763 h 7609"/>
                <a:gd name="connsiteX2" fmla="*/ 1396 w 1476"/>
                <a:gd name="connsiteY2" fmla="*/ 7609 h 7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6" h="7609">
                  <a:moveTo>
                    <a:pt x="0" y="0"/>
                  </a:moveTo>
                  <a:lnTo>
                    <a:pt x="1476" y="2763"/>
                  </a:lnTo>
                  <a:cubicBezTo>
                    <a:pt x="1449" y="4378"/>
                    <a:pt x="1423" y="5994"/>
                    <a:pt x="1396" y="7609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81" name="Freeform 28">
              <a:extLst>
                <a:ext uri="{FF2B5EF4-FFF2-40B4-BE49-F238E27FC236}">
                  <a16:creationId xmlns:a16="http://schemas.microsoft.com/office/drawing/2014/main" id="{B4F975F2-35FB-5756-92B4-4AFC3B702ECF}"/>
                </a:ext>
              </a:extLst>
            </p:cNvPr>
            <p:cNvSpPr>
              <a:spLocks/>
            </p:cNvSpPr>
            <p:nvPr/>
          </p:nvSpPr>
          <p:spPr bwMode="auto">
            <a:xfrm rot="2097304" flipH="1">
              <a:off x="1738313" y="3367064"/>
              <a:ext cx="138090" cy="333406"/>
            </a:xfrm>
            <a:custGeom>
              <a:avLst/>
              <a:gdLst>
                <a:gd name="T0" fmla="*/ 409575 w 618"/>
                <a:gd name="T1" fmla="*/ 0 h 618"/>
                <a:gd name="T2" fmla="*/ 276364 w 618"/>
                <a:gd name="T3" fmla="*/ 92476 h 618"/>
                <a:gd name="T4" fmla="*/ 169662 w 618"/>
                <a:gd name="T5" fmla="*/ 270954 h 618"/>
                <a:gd name="T6" fmla="*/ 82843 w 618"/>
                <a:gd name="T7" fmla="*/ 455905 h 618"/>
                <a:gd name="T8" fmla="*/ 0 w 618"/>
                <a:gd name="T9" fmla="*/ 571500 h 6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8"/>
                <a:gd name="T16" fmla="*/ 0 h 618"/>
                <a:gd name="T17" fmla="*/ 618 w 618"/>
                <a:gd name="T18" fmla="*/ 618 h 618"/>
                <a:gd name="connsiteX0" fmla="*/ 10000 w 10000"/>
                <a:gd name="connsiteY0" fmla="*/ 0 h 10000"/>
                <a:gd name="connsiteX1" fmla="*/ 6748 w 10000"/>
                <a:gd name="connsiteY1" fmla="*/ 1618 h 10000"/>
                <a:gd name="connsiteX2" fmla="*/ 2023 w 10000"/>
                <a:gd name="connsiteY2" fmla="*/ 7977 h 10000"/>
                <a:gd name="connsiteX3" fmla="*/ 0 w 10000"/>
                <a:gd name="connsiteY3" fmla="*/ 10000 h 10000"/>
                <a:gd name="connsiteX0" fmla="*/ 10000 w 10000"/>
                <a:gd name="connsiteY0" fmla="*/ 0 h 10000"/>
                <a:gd name="connsiteX1" fmla="*/ 6748 w 10000"/>
                <a:gd name="connsiteY1" fmla="*/ 1618 h 10000"/>
                <a:gd name="connsiteX2" fmla="*/ 0 w 10000"/>
                <a:gd name="connsiteY2" fmla="*/ 10000 h 10000"/>
                <a:gd name="connsiteX0" fmla="*/ 3252 w 8136"/>
                <a:gd name="connsiteY0" fmla="*/ 0 h 10667"/>
                <a:gd name="connsiteX1" fmla="*/ 0 w 8136"/>
                <a:gd name="connsiteY1" fmla="*/ 1618 h 10667"/>
                <a:gd name="connsiteX2" fmla="*/ 8136 w 8136"/>
                <a:gd name="connsiteY2" fmla="*/ 10667 h 10667"/>
                <a:gd name="connsiteX0" fmla="*/ 0 w 27441"/>
                <a:gd name="connsiteY0" fmla="*/ 8483 h 8483"/>
                <a:gd name="connsiteX1" fmla="*/ 17441 w 27441"/>
                <a:gd name="connsiteY1" fmla="*/ 0 h 8483"/>
                <a:gd name="connsiteX2" fmla="*/ 27441 w 27441"/>
                <a:gd name="connsiteY2" fmla="*/ 8483 h 8483"/>
                <a:gd name="connsiteX0" fmla="*/ 0 w 6719"/>
                <a:gd name="connsiteY0" fmla="*/ 1527 h 10000"/>
                <a:gd name="connsiteX1" fmla="*/ 3075 w 6719"/>
                <a:gd name="connsiteY1" fmla="*/ 0 h 10000"/>
                <a:gd name="connsiteX2" fmla="*/ 6719 w 6719"/>
                <a:gd name="connsiteY2" fmla="*/ 10000 h 10000"/>
                <a:gd name="connsiteX0" fmla="*/ 0 w 10000"/>
                <a:gd name="connsiteY0" fmla="*/ 0 h 8473"/>
                <a:gd name="connsiteX1" fmla="*/ 1476 w 10000"/>
                <a:gd name="connsiteY1" fmla="*/ 2341 h 8473"/>
                <a:gd name="connsiteX2" fmla="*/ 10000 w 10000"/>
                <a:gd name="connsiteY2" fmla="*/ 8473 h 8473"/>
                <a:gd name="connsiteX0" fmla="*/ 0 w 1476"/>
                <a:gd name="connsiteY0" fmla="*/ 0 h 7609"/>
                <a:gd name="connsiteX1" fmla="*/ 1476 w 1476"/>
                <a:gd name="connsiteY1" fmla="*/ 2763 h 7609"/>
                <a:gd name="connsiteX2" fmla="*/ 1396 w 1476"/>
                <a:gd name="connsiteY2" fmla="*/ 7609 h 7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6" h="7609">
                  <a:moveTo>
                    <a:pt x="0" y="0"/>
                  </a:moveTo>
                  <a:lnTo>
                    <a:pt x="1476" y="2763"/>
                  </a:lnTo>
                  <a:cubicBezTo>
                    <a:pt x="1449" y="4378"/>
                    <a:pt x="1423" y="5994"/>
                    <a:pt x="1396" y="7609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82" name="Freeform 28">
              <a:extLst>
                <a:ext uri="{FF2B5EF4-FFF2-40B4-BE49-F238E27FC236}">
                  <a16:creationId xmlns:a16="http://schemas.microsoft.com/office/drawing/2014/main" id="{59E51BE1-95FB-BD18-02C9-7A43DD98A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0789" y="3202781"/>
              <a:ext cx="135185" cy="239975"/>
            </a:xfrm>
            <a:custGeom>
              <a:avLst/>
              <a:gdLst>
                <a:gd name="T0" fmla="*/ 409575 w 618"/>
                <a:gd name="T1" fmla="*/ 0 h 618"/>
                <a:gd name="T2" fmla="*/ 276364 w 618"/>
                <a:gd name="T3" fmla="*/ 92476 h 618"/>
                <a:gd name="T4" fmla="*/ 169662 w 618"/>
                <a:gd name="T5" fmla="*/ 270954 h 618"/>
                <a:gd name="T6" fmla="*/ 82843 w 618"/>
                <a:gd name="T7" fmla="*/ 455905 h 618"/>
                <a:gd name="T8" fmla="*/ 0 w 618"/>
                <a:gd name="T9" fmla="*/ 571500 h 6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8"/>
                <a:gd name="T16" fmla="*/ 0 h 618"/>
                <a:gd name="T17" fmla="*/ 618 w 618"/>
                <a:gd name="T18" fmla="*/ 618 h 618"/>
                <a:gd name="connsiteX0" fmla="*/ 6748 w 6748"/>
                <a:gd name="connsiteY0" fmla="*/ 0 h 8382"/>
                <a:gd name="connsiteX1" fmla="*/ 4142 w 6748"/>
                <a:gd name="connsiteY1" fmla="*/ 3123 h 8382"/>
                <a:gd name="connsiteX2" fmla="*/ 2023 w 6748"/>
                <a:gd name="connsiteY2" fmla="*/ 6359 h 8382"/>
                <a:gd name="connsiteX3" fmla="*/ 0 w 6748"/>
                <a:gd name="connsiteY3" fmla="*/ 8382 h 8382"/>
                <a:gd name="connsiteX0" fmla="*/ 10000 w 10000"/>
                <a:gd name="connsiteY0" fmla="*/ 0 h 10000"/>
                <a:gd name="connsiteX1" fmla="*/ 7927 w 10000"/>
                <a:gd name="connsiteY1" fmla="*/ 1947 h 10000"/>
                <a:gd name="connsiteX2" fmla="*/ 6138 w 10000"/>
                <a:gd name="connsiteY2" fmla="*/ 3726 h 10000"/>
                <a:gd name="connsiteX3" fmla="*/ 2998 w 10000"/>
                <a:gd name="connsiteY3" fmla="*/ 7586 h 10000"/>
                <a:gd name="connsiteX4" fmla="*/ 0 w 10000"/>
                <a:gd name="connsiteY4" fmla="*/ 10000 h 10000"/>
                <a:gd name="connsiteX0" fmla="*/ 10000 w 10000"/>
                <a:gd name="connsiteY0" fmla="*/ 0 h 10000"/>
                <a:gd name="connsiteX1" fmla="*/ 7927 w 10000"/>
                <a:gd name="connsiteY1" fmla="*/ 1947 h 10000"/>
                <a:gd name="connsiteX2" fmla="*/ 5793 w 10000"/>
                <a:gd name="connsiteY2" fmla="*/ 4621 h 10000"/>
                <a:gd name="connsiteX3" fmla="*/ 2998 w 10000"/>
                <a:gd name="connsiteY3" fmla="*/ 7586 h 10000"/>
                <a:gd name="connsiteX4" fmla="*/ 0 w 10000"/>
                <a:gd name="connsiteY4" fmla="*/ 10000 h 10000"/>
                <a:gd name="connsiteX0" fmla="*/ 10000 w 10000"/>
                <a:gd name="connsiteY0" fmla="*/ 0 h 10000"/>
                <a:gd name="connsiteX1" fmla="*/ 7927 w 10000"/>
                <a:gd name="connsiteY1" fmla="*/ 1947 h 10000"/>
                <a:gd name="connsiteX2" fmla="*/ 5793 w 10000"/>
                <a:gd name="connsiteY2" fmla="*/ 4621 h 10000"/>
                <a:gd name="connsiteX3" fmla="*/ 0 w 10000"/>
                <a:gd name="connsiteY3" fmla="*/ 10000 h 10000"/>
                <a:gd name="connsiteX0" fmla="*/ 4207 w 4207"/>
                <a:gd name="connsiteY0" fmla="*/ 0 h 4621"/>
                <a:gd name="connsiteX1" fmla="*/ 2134 w 4207"/>
                <a:gd name="connsiteY1" fmla="*/ 1947 h 4621"/>
                <a:gd name="connsiteX2" fmla="*/ 0 w 4207"/>
                <a:gd name="connsiteY2" fmla="*/ 4621 h 4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7" h="4621">
                  <a:moveTo>
                    <a:pt x="4207" y="0"/>
                  </a:moveTo>
                  <a:cubicBezTo>
                    <a:pt x="4205" y="19"/>
                    <a:pt x="2136" y="1928"/>
                    <a:pt x="2134" y="1947"/>
                  </a:cubicBezTo>
                  <a:lnTo>
                    <a:pt x="0" y="4621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283" name="Oval 282">
            <a:extLst>
              <a:ext uri="{FF2B5EF4-FFF2-40B4-BE49-F238E27FC236}">
                <a16:creationId xmlns:a16="http://schemas.microsoft.com/office/drawing/2014/main" id="{62139936-8EBC-EA62-5F7D-204314EB9A8E}"/>
              </a:ext>
            </a:extLst>
          </p:cNvPr>
          <p:cNvSpPr/>
          <p:nvPr/>
        </p:nvSpPr>
        <p:spPr>
          <a:xfrm rot="18220923">
            <a:off x="6660376" y="4017671"/>
            <a:ext cx="525053" cy="287601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Oval 283">
            <a:extLst>
              <a:ext uri="{FF2B5EF4-FFF2-40B4-BE49-F238E27FC236}">
                <a16:creationId xmlns:a16="http://schemas.microsoft.com/office/drawing/2014/main" id="{6F8BC3D9-4FA5-D769-DF2B-1A87ED5FD640}"/>
              </a:ext>
            </a:extLst>
          </p:cNvPr>
          <p:cNvSpPr/>
          <p:nvPr/>
        </p:nvSpPr>
        <p:spPr>
          <a:xfrm rot="1090353">
            <a:off x="6511430" y="4450660"/>
            <a:ext cx="346329" cy="342033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id="{2342B102-FB83-E8B1-32B8-1B3E56A9CDD8}"/>
              </a:ext>
            </a:extLst>
          </p:cNvPr>
          <p:cNvCxnSpPr>
            <a:cxnSpLocks/>
          </p:cNvCxnSpPr>
          <p:nvPr/>
        </p:nvCxnSpPr>
        <p:spPr>
          <a:xfrm flipH="1">
            <a:off x="6617686" y="4535801"/>
            <a:ext cx="118064" cy="333046"/>
          </a:xfrm>
          <a:prstGeom prst="line">
            <a:avLst/>
          </a:prstGeom>
          <a:ln w="177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>
            <a:extLst>
              <a:ext uri="{FF2B5EF4-FFF2-40B4-BE49-F238E27FC236}">
                <a16:creationId xmlns:a16="http://schemas.microsoft.com/office/drawing/2014/main" id="{D081B73D-7DD6-660B-7C65-DC6ADD705C3C}"/>
              </a:ext>
            </a:extLst>
          </p:cNvPr>
          <p:cNvCxnSpPr>
            <a:cxnSpLocks/>
          </p:cNvCxnSpPr>
          <p:nvPr/>
        </p:nvCxnSpPr>
        <p:spPr>
          <a:xfrm flipH="1">
            <a:off x="6568864" y="4820560"/>
            <a:ext cx="55231" cy="503682"/>
          </a:xfrm>
          <a:prstGeom prst="line">
            <a:avLst/>
          </a:prstGeom>
          <a:ln w="177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C3D2339A-D145-21FB-292F-CEAA03936795}"/>
              </a:ext>
            </a:extLst>
          </p:cNvPr>
          <p:cNvCxnSpPr>
            <a:cxnSpLocks/>
          </p:cNvCxnSpPr>
          <p:nvPr/>
        </p:nvCxnSpPr>
        <p:spPr>
          <a:xfrm flipH="1">
            <a:off x="6427853" y="5258624"/>
            <a:ext cx="171894" cy="253603"/>
          </a:xfrm>
          <a:prstGeom prst="line">
            <a:avLst/>
          </a:prstGeom>
          <a:ln w="177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" name="Rectangle 287">
            <a:extLst>
              <a:ext uri="{FF2B5EF4-FFF2-40B4-BE49-F238E27FC236}">
                <a16:creationId xmlns:a16="http://schemas.microsoft.com/office/drawing/2014/main" id="{60FDA025-CDE8-AFFB-B54D-B3650D4C3DB7}"/>
              </a:ext>
            </a:extLst>
          </p:cNvPr>
          <p:cNvSpPr/>
          <p:nvPr/>
        </p:nvSpPr>
        <p:spPr>
          <a:xfrm rot="1634699">
            <a:off x="6720409" y="4363923"/>
            <a:ext cx="89930" cy="154581"/>
          </a:xfrm>
          <a:prstGeom prst="rect">
            <a:avLst/>
          </a:prstGeom>
          <a:solidFill>
            <a:schemeClr val="accent4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Rectangle 290">
            <a:extLst>
              <a:ext uri="{FF2B5EF4-FFF2-40B4-BE49-F238E27FC236}">
                <a16:creationId xmlns:a16="http://schemas.microsoft.com/office/drawing/2014/main" id="{838814C9-8EC6-450A-2893-FF3917B746AA}"/>
              </a:ext>
            </a:extLst>
          </p:cNvPr>
          <p:cNvSpPr/>
          <p:nvPr/>
        </p:nvSpPr>
        <p:spPr>
          <a:xfrm rot="1634699">
            <a:off x="6629448" y="4320791"/>
            <a:ext cx="299495" cy="230777"/>
          </a:xfrm>
          <a:prstGeom prst="rect">
            <a:avLst/>
          </a:prstGeom>
          <a:solidFill>
            <a:schemeClr val="accent4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Oval 291">
            <a:extLst>
              <a:ext uri="{FF2B5EF4-FFF2-40B4-BE49-F238E27FC236}">
                <a16:creationId xmlns:a16="http://schemas.microsoft.com/office/drawing/2014/main" id="{DE64AE42-29A0-2C8C-3048-DE99A9188F2D}"/>
              </a:ext>
            </a:extLst>
          </p:cNvPr>
          <p:cNvSpPr/>
          <p:nvPr/>
        </p:nvSpPr>
        <p:spPr>
          <a:xfrm>
            <a:off x="4486411" y="2727494"/>
            <a:ext cx="1263968" cy="107701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Oval 292">
            <a:extLst>
              <a:ext uri="{FF2B5EF4-FFF2-40B4-BE49-F238E27FC236}">
                <a16:creationId xmlns:a16="http://schemas.microsoft.com/office/drawing/2014/main" id="{3E5BFC7B-3406-08CB-CC6E-F73D07C7DAB2}"/>
              </a:ext>
            </a:extLst>
          </p:cNvPr>
          <p:cNvSpPr/>
          <p:nvPr/>
        </p:nvSpPr>
        <p:spPr>
          <a:xfrm rot="1605963">
            <a:off x="6433904" y="3701621"/>
            <a:ext cx="734973" cy="14087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Oval 294">
            <a:extLst>
              <a:ext uri="{FF2B5EF4-FFF2-40B4-BE49-F238E27FC236}">
                <a16:creationId xmlns:a16="http://schemas.microsoft.com/office/drawing/2014/main" id="{01DF290C-49DE-5847-531B-4FFEF65E1AF3}"/>
              </a:ext>
            </a:extLst>
          </p:cNvPr>
          <p:cNvSpPr/>
          <p:nvPr/>
        </p:nvSpPr>
        <p:spPr>
          <a:xfrm rot="1872859">
            <a:off x="3713836" y="3112568"/>
            <a:ext cx="734973" cy="191582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Oval 295">
            <a:extLst>
              <a:ext uri="{FF2B5EF4-FFF2-40B4-BE49-F238E27FC236}">
                <a16:creationId xmlns:a16="http://schemas.microsoft.com/office/drawing/2014/main" id="{3B5ECCD0-BF34-2901-D278-143FCB82B18B}"/>
              </a:ext>
            </a:extLst>
          </p:cNvPr>
          <p:cNvSpPr/>
          <p:nvPr/>
        </p:nvSpPr>
        <p:spPr>
          <a:xfrm rot="1872859">
            <a:off x="5620710" y="3762650"/>
            <a:ext cx="734973" cy="191582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069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3C2573E-9395-4E89-E196-23072FC8D4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294" y="163326"/>
            <a:ext cx="1873624" cy="126906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D21AC42-1F62-8468-76EA-B73DF3F5176E}"/>
              </a:ext>
            </a:extLst>
          </p:cNvPr>
          <p:cNvSpPr/>
          <p:nvPr/>
        </p:nvSpPr>
        <p:spPr>
          <a:xfrm>
            <a:off x="295833" y="6185646"/>
            <a:ext cx="10085293" cy="5199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BFFF34-EC84-5CC9-B728-30CFA2D06881}"/>
              </a:ext>
            </a:extLst>
          </p:cNvPr>
          <p:cNvSpPr/>
          <p:nvPr/>
        </p:nvSpPr>
        <p:spPr>
          <a:xfrm>
            <a:off x="268940" y="251011"/>
            <a:ext cx="9197788" cy="65442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7F75C4-AB9E-581B-4A9D-837D59953B6B}"/>
              </a:ext>
            </a:extLst>
          </p:cNvPr>
          <p:cNvSpPr/>
          <p:nvPr/>
        </p:nvSpPr>
        <p:spPr>
          <a:xfrm>
            <a:off x="10381126" y="6185646"/>
            <a:ext cx="1425387" cy="51995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3FCBB7-02D0-41CE-522A-E2EB3DDDA1FD}"/>
              </a:ext>
            </a:extLst>
          </p:cNvPr>
          <p:cNvSpPr/>
          <p:nvPr/>
        </p:nvSpPr>
        <p:spPr>
          <a:xfrm>
            <a:off x="268940" y="986116"/>
            <a:ext cx="9197788" cy="13446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9EF03D6-7779-78D9-937A-AE9F0101EE57}"/>
              </a:ext>
            </a:extLst>
          </p:cNvPr>
          <p:cNvSpPr txBox="1">
            <a:spLocks/>
          </p:cNvSpPr>
          <p:nvPr/>
        </p:nvSpPr>
        <p:spPr>
          <a:xfrm>
            <a:off x="268940" y="192609"/>
            <a:ext cx="8079937" cy="823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lt1"/>
                </a:solidFill>
                <a:latin typeface="+mn-lt"/>
                <a:ea typeface="+mn-ea"/>
                <a:cs typeface="Calibri"/>
              </a:rPr>
              <a:t>Why work off ROW?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65691B94-F427-C2DC-80F3-347F2C365B99}"/>
              </a:ext>
            </a:extLst>
          </p:cNvPr>
          <p:cNvSpPr>
            <a:spLocks/>
          </p:cNvSpPr>
          <p:nvPr/>
        </p:nvSpPr>
        <p:spPr bwMode="auto">
          <a:xfrm>
            <a:off x="2919548" y="1867723"/>
            <a:ext cx="6739296" cy="4065985"/>
          </a:xfrm>
          <a:custGeom>
            <a:avLst/>
            <a:gdLst>
              <a:gd name="T0" fmla="*/ 2147483647 w 12925"/>
              <a:gd name="T1" fmla="*/ 764886084 h 12672"/>
              <a:gd name="T2" fmla="*/ 0 w 12925"/>
              <a:gd name="T3" fmla="*/ 0 h 12672"/>
              <a:gd name="T4" fmla="*/ 0 w 12925"/>
              <a:gd name="T5" fmla="*/ 337910183 h 12672"/>
              <a:gd name="T6" fmla="*/ 0 w 12925"/>
              <a:gd name="T7" fmla="*/ 772982928 h 12672"/>
              <a:gd name="T8" fmla="*/ 0 w 12925"/>
              <a:gd name="T9" fmla="*/ 1380429326 h 12672"/>
              <a:gd name="T10" fmla="*/ 0 w 12925"/>
              <a:gd name="T11" fmla="*/ 1649786004 h 12672"/>
              <a:gd name="T12" fmla="*/ 1078531211 w 12925"/>
              <a:gd name="T13" fmla="*/ 1824858640 h 12672"/>
              <a:gd name="T14" fmla="*/ 2147483647 w 12925"/>
              <a:gd name="T15" fmla="*/ 2147483647 h 12672"/>
              <a:gd name="T16" fmla="*/ 2147483647 w 12925"/>
              <a:gd name="T17" fmla="*/ 2147483647 h 12672"/>
              <a:gd name="T18" fmla="*/ 2147483647 w 12925"/>
              <a:gd name="T19" fmla="*/ 767585173 h 126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925"/>
              <a:gd name="T31" fmla="*/ 0 h 12672"/>
              <a:gd name="T32" fmla="*/ 12925 w 12925"/>
              <a:gd name="T33" fmla="*/ 12672 h 12672"/>
              <a:gd name="connsiteX0" fmla="*/ 12925 w 12925"/>
              <a:gd name="connsiteY0" fmla="*/ 4251 h 12672"/>
              <a:gd name="connsiteX1" fmla="*/ 0 w 12925"/>
              <a:gd name="connsiteY1" fmla="*/ 0 h 12672"/>
              <a:gd name="connsiteX2" fmla="*/ 0 w 12925"/>
              <a:gd name="connsiteY2" fmla="*/ 1878 h 12672"/>
              <a:gd name="connsiteX3" fmla="*/ 0 w 12925"/>
              <a:gd name="connsiteY3" fmla="*/ 4296 h 12672"/>
              <a:gd name="connsiteX4" fmla="*/ 0 w 12925"/>
              <a:gd name="connsiteY4" fmla="*/ 7672 h 12672"/>
              <a:gd name="connsiteX5" fmla="*/ 0 w 12925"/>
              <a:gd name="connsiteY5" fmla="*/ 9169 h 12672"/>
              <a:gd name="connsiteX6" fmla="*/ 2925 w 12925"/>
              <a:gd name="connsiteY6" fmla="*/ 10142 h 12672"/>
              <a:gd name="connsiteX7" fmla="*/ 8292 w 12925"/>
              <a:gd name="connsiteY7" fmla="*/ 12672 h 12672"/>
              <a:gd name="connsiteX8" fmla="*/ 9079 w 12925"/>
              <a:gd name="connsiteY8" fmla="*/ 12578 h 12672"/>
              <a:gd name="connsiteX9" fmla="*/ 12886 w 12925"/>
              <a:gd name="connsiteY9" fmla="*/ 4482 h 12672"/>
              <a:gd name="connsiteX0" fmla="*/ 12912 w 12912"/>
              <a:gd name="connsiteY0" fmla="*/ 4467 h 12672"/>
              <a:gd name="connsiteX1" fmla="*/ 0 w 12912"/>
              <a:gd name="connsiteY1" fmla="*/ 0 h 12672"/>
              <a:gd name="connsiteX2" fmla="*/ 0 w 12912"/>
              <a:gd name="connsiteY2" fmla="*/ 1878 h 12672"/>
              <a:gd name="connsiteX3" fmla="*/ 0 w 12912"/>
              <a:gd name="connsiteY3" fmla="*/ 4296 h 12672"/>
              <a:gd name="connsiteX4" fmla="*/ 0 w 12912"/>
              <a:gd name="connsiteY4" fmla="*/ 7672 h 12672"/>
              <a:gd name="connsiteX5" fmla="*/ 0 w 12912"/>
              <a:gd name="connsiteY5" fmla="*/ 9169 h 12672"/>
              <a:gd name="connsiteX6" fmla="*/ 2925 w 12912"/>
              <a:gd name="connsiteY6" fmla="*/ 10142 h 12672"/>
              <a:gd name="connsiteX7" fmla="*/ 8292 w 12912"/>
              <a:gd name="connsiteY7" fmla="*/ 12672 h 12672"/>
              <a:gd name="connsiteX8" fmla="*/ 9079 w 12912"/>
              <a:gd name="connsiteY8" fmla="*/ 12578 h 12672"/>
              <a:gd name="connsiteX9" fmla="*/ 12886 w 12912"/>
              <a:gd name="connsiteY9" fmla="*/ 4482 h 12672"/>
              <a:gd name="connsiteX0" fmla="*/ 12912 w 12912"/>
              <a:gd name="connsiteY0" fmla="*/ 4467 h 12672"/>
              <a:gd name="connsiteX1" fmla="*/ 0 w 12912"/>
              <a:gd name="connsiteY1" fmla="*/ 0 h 12672"/>
              <a:gd name="connsiteX2" fmla="*/ 0 w 12912"/>
              <a:gd name="connsiteY2" fmla="*/ 1878 h 12672"/>
              <a:gd name="connsiteX3" fmla="*/ 0 w 12912"/>
              <a:gd name="connsiteY3" fmla="*/ 4296 h 12672"/>
              <a:gd name="connsiteX4" fmla="*/ 0 w 12912"/>
              <a:gd name="connsiteY4" fmla="*/ 7672 h 12672"/>
              <a:gd name="connsiteX5" fmla="*/ 0 w 12912"/>
              <a:gd name="connsiteY5" fmla="*/ 8996 h 12672"/>
              <a:gd name="connsiteX6" fmla="*/ 2925 w 12912"/>
              <a:gd name="connsiteY6" fmla="*/ 10142 h 12672"/>
              <a:gd name="connsiteX7" fmla="*/ 8292 w 12912"/>
              <a:gd name="connsiteY7" fmla="*/ 12672 h 12672"/>
              <a:gd name="connsiteX8" fmla="*/ 9079 w 12912"/>
              <a:gd name="connsiteY8" fmla="*/ 12578 h 12672"/>
              <a:gd name="connsiteX9" fmla="*/ 12886 w 12912"/>
              <a:gd name="connsiteY9" fmla="*/ 4482 h 12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12" h="12672">
                <a:moveTo>
                  <a:pt x="12912" y="4467"/>
                </a:moveTo>
                <a:lnTo>
                  <a:pt x="0" y="0"/>
                </a:lnTo>
                <a:lnTo>
                  <a:pt x="0" y="1878"/>
                </a:lnTo>
                <a:lnTo>
                  <a:pt x="0" y="4296"/>
                </a:lnTo>
                <a:lnTo>
                  <a:pt x="0" y="7672"/>
                </a:lnTo>
                <a:lnTo>
                  <a:pt x="0" y="8996"/>
                </a:lnTo>
                <a:lnTo>
                  <a:pt x="2925" y="10142"/>
                </a:lnTo>
                <a:lnTo>
                  <a:pt x="8292" y="12672"/>
                </a:lnTo>
                <a:lnTo>
                  <a:pt x="9079" y="12578"/>
                </a:lnTo>
                <a:lnTo>
                  <a:pt x="12886" y="4482"/>
                </a:lnTo>
              </a:path>
            </a:pathLst>
          </a:cu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DC690ADA-AC3B-CD49-BAF5-342FAE99AFEB}"/>
              </a:ext>
            </a:extLst>
          </p:cNvPr>
          <p:cNvSpPr>
            <a:spLocks/>
          </p:cNvSpPr>
          <p:nvPr/>
        </p:nvSpPr>
        <p:spPr bwMode="auto">
          <a:xfrm>
            <a:off x="2919549" y="4434696"/>
            <a:ext cx="4745831" cy="1756187"/>
          </a:xfrm>
          <a:custGeom>
            <a:avLst/>
            <a:gdLst>
              <a:gd name="T0" fmla="*/ 1724564005 w 15111"/>
              <a:gd name="T1" fmla="*/ 282701058 h 13487"/>
              <a:gd name="T2" fmla="*/ 914547191 w 15111"/>
              <a:gd name="T3" fmla="*/ 172383352 h 13487"/>
              <a:gd name="T4" fmla="*/ 0 w 15111"/>
              <a:gd name="T5" fmla="*/ 41377067 h 13487"/>
              <a:gd name="T6" fmla="*/ 0 w 15111"/>
              <a:gd name="T7" fmla="*/ 0 h 13487"/>
              <a:gd name="T8" fmla="*/ 75134402 w 15111"/>
              <a:gd name="T9" fmla="*/ 0 h 13487"/>
              <a:gd name="T10" fmla="*/ 244921920 w 15111"/>
              <a:gd name="T11" fmla="*/ 28968113 h 13487"/>
              <a:gd name="T12" fmla="*/ 303712542 w 15111"/>
              <a:gd name="T13" fmla="*/ 27584756 h 13487"/>
              <a:gd name="T14" fmla="*/ 352743818 w 15111"/>
              <a:gd name="T15" fmla="*/ 49656646 h 13487"/>
              <a:gd name="T16" fmla="*/ 437637631 w 15111"/>
              <a:gd name="T17" fmla="*/ 51019154 h 13487"/>
              <a:gd name="T18" fmla="*/ 551926669 w 15111"/>
              <a:gd name="T19" fmla="*/ 74474391 h 13487"/>
              <a:gd name="T20" fmla="*/ 663040773 w 15111"/>
              <a:gd name="T21" fmla="*/ 78603775 h 13487"/>
              <a:gd name="T22" fmla="*/ 770745570 w 15111"/>
              <a:gd name="T23" fmla="*/ 63427954 h 13487"/>
              <a:gd name="T24" fmla="*/ 826360915 w 15111"/>
              <a:gd name="T25" fmla="*/ 81349639 h 13487"/>
              <a:gd name="T26" fmla="*/ 872099985 w 15111"/>
              <a:gd name="T27" fmla="*/ 91012720 h 13487"/>
              <a:gd name="T28" fmla="*/ 878567125 w 15111"/>
              <a:gd name="T29" fmla="*/ 106188522 h 13487"/>
              <a:gd name="T30" fmla="*/ 922660263 w 15111"/>
              <a:gd name="T31" fmla="*/ 106649641 h 13487"/>
              <a:gd name="T32" fmla="*/ 1040829242 w 15111"/>
              <a:gd name="T33" fmla="*/ 139285846 h 13487"/>
              <a:gd name="T34" fmla="*/ 1217671570 w 15111"/>
              <a:gd name="T35" fmla="*/ 148927934 h 13487"/>
              <a:gd name="T36" fmla="*/ 1403920398 w 15111"/>
              <a:gd name="T37" fmla="*/ 164334259 h 13487"/>
              <a:gd name="T38" fmla="*/ 1540550216 w 15111"/>
              <a:gd name="T39" fmla="*/ 194895503 h 13487"/>
              <a:gd name="T40" fmla="*/ 1698344314 w 15111"/>
              <a:gd name="T41" fmla="*/ 216506265 h 13487"/>
              <a:gd name="T42" fmla="*/ 1776770215 w 15111"/>
              <a:gd name="T43" fmla="*/ 227531709 h 13487"/>
              <a:gd name="T44" fmla="*/ 1724564005 w 15111"/>
              <a:gd name="T45" fmla="*/ 238578145 h 13487"/>
              <a:gd name="T46" fmla="*/ 1724564005 w 15111"/>
              <a:gd name="T47" fmla="*/ 282701058 h 1348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5111"/>
              <a:gd name="T73" fmla="*/ 0 h 13487"/>
              <a:gd name="T74" fmla="*/ 15111 w 15111"/>
              <a:gd name="T75" fmla="*/ 13487 h 13487"/>
              <a:gd name="connsiteX0" fmla="*/ 14667 w 15111"/>
              <a:gd name="connsiteY0" fmla="*/ 14059 h 14059"/>
              <a:gd name="connsiteX1" fmla="*/ 7778 w 15111"/>
              <a:gd name="connsiteY1" fmla="*/ 8796 h 14059"/>
              <a:gd name="connsiteX2" fmla="*/ 0 w 15111"/>
              <a:gd name="connsiteY2" fmla="*/ 2546 h 14059"/>
              <a:gd name="connsiteX3" fmla="*/ 0 w 15111"/>
              <a:gd name="connsiteY3" fmla="*/ 572 h 14059"/>
              <a:gd name="connsiteX4" fmla="*/ 0 w 15111"/>
              <a:gd name="connsiteY4" fmla="*/ 0 h 14059"/>
              <a:gd name="connsiteX5" fmla="*/ 2083 w 15111"/>
              <a:gd name="connsiteY5" fmla="*/ 1954 h 14059"/>
              <a:gd name="connsiteX6" fmla="*/ 2583 w 15111"/>
              <a:gd name="connsiteY6" fmla="*/ 1888 h 14059"/>
              <a:gd name="connsiteX7" fmla="*/ 3000 w 15111"/>
              <a:gd name="connsiteY7" fmla="*/ 2941 h 14059"/>
              <a:gd name="connsiteX8" fmla="*/ 3722 w 15111"/>
              <a:gd name="connsiteY8" fmla="*/ 3006 h 14059"/>
              <a:gd name="connsiteX9" fmla="*/ 4694 w 15111"/>
              <a:gd name="connsiteY9" fmla="*/ 4125 h 14059"/>
              <a:gd name="connsiteX10" fmla="*/ 5639 w 15111"/>
              <a:gd name="connsiteY10" fmla="*/ 4322 h 14059"/>
              <a:gd name="connsiteX11" fmla="*/ 6555 w 15111"/>
              <a:gd name="connsiteY11" fmla="*/ 3598 h 14059"/>
              <a:gd name="connsiteX12" fmla="*/ 7028 w 15111"/>
              <a:gd name="connsiteY12" fmla="*/ 4453 h 14059"/>
              <a:gd name="connsiteX13" fmla="*/ 7417 w 15111"/>
              <a:gd name="connsiteY13" fmla="*/ 4914 h 14059"/>
              <a:gd name="connsiteX14" fmla="*/ 7472 w 15111"/>
              <a:gd name="connsiteY14" fmla="*/ 5638 h 14059"/>
              <a:gd name="connsiteX15" fmla="*/ 7847 w 15111"/>
              <a:gd name="connsiteY15" fmla="*/ 5660 h 14059"/>
              <a:gd name="connsiteX16" fmla="*/ 8852 w 15111"/>
              <a:gd name="connsiteY16" fmla="*/ 7217 h 14059"/>
              <a:gd name="connsiteX17" fmla="*/ 10356 w 15111"/>
              <a:gd name="connsiteY17" fmla="*/ 7677 h 14059"/>
              <a:gd name="connsiteX18" fmla="*/ 11940 w 15111"/>
              <a:gd name="connsiteY18" fmla="*/ 8412 h 14059"/>
              <a:gd name="connsiteX19" fmla="*/ 13102 w 15111"/>
              <a:gd name="connsiteY19" fmla="*/ 9870 h 14059"/>
              <a:gd name="connsiteX20" fmla="*/ 14444 w 15111"/>
              <a:gd name="connsiteY20" fmla="*/ 10901 h 14059"/>
              <a:gd name="connsiteX21" fmla="*/ 15111 w 15111"/>
              <a:gd name="connsiteY21" fmla="*/ 11427 h 14059"/>
              <a:gd name="connsiteX22" fmla="*/ 14667 w 15111"/>
              <a:gd name="connsiteY22" fmla="*/ 11954 h 14059"/>
              <a:gd name="connsiteX23" fmla="*/ 14667 w 15111"/>
              <a:gd name="connsiteY23" fmla="*/ 14059 h 14059"/>
              <a:gd name="connsiteX0" fmla="*/ 14667 w 15111"/>
              <a:gd name="connsiteY0" fmla="*/ 14059 h 14059"/>
              <a:gd name="connsiteX1" fmla="*/ 7778 w 15111"/>
              <a:gd name="connsiteY1" fmla="*/ 8796 h 14059"/>
              <a:gd name="connsiteX2" fmla="*/ 0 w 15111"/>
              <a:gd name="connsiteY2" fmla="*/ 2546 h 14059"/>
              <a:gd name="connsiteX3" fmla="*/ 0 w 15111"/>
              <a:gd name="connsiteY3" fmla="*/ 572 h 14059"/>
              <a:gd name="connsiteX4" fmla="*/ 0 w 15111"/>
              <a:gd name="connsiteY4" fmla="*/ 0 h 14059"/>
              <a:gd name="connsiteX5" fmla="*/ 1365 w 15111"/>
              <a:gd name="connsiteY5" fmla="*/ 839 h 14059"/>
              <a:gd name="connsiteX6" fmla="*/ 2083 w 15111"/>
              <a:gd name="connsiteY6" fmla="*/ 1954 h 14059"/>
              <a:gd name="connsiteX7" fmla="*/ 2583 w 15111"/>
              <a:gd name="connsiteY7" fmla="*/ 1888 h 14059"/>
              <a:gd name="connsiteX8" fmla="*/ 3000 w 15111"/>
              <a:gd name="connsiteY8" fmla="*/ 2941 h 14059"/>
              <a:gd name="connsiteX9" fmla="*/ 3722 w 15111"/>
              <a:gd name="connsiteY9" fmla="*/ 3006 h 14059"/>
              <a:gd name="connsiteX10" fmla="*/ 4694 w 15111"/>
              <a:gd name="connsiteY10" fmla="*/ 4125 h 14059"/>
              <a:gd name="connsiteX11" fmla="*/ 5639 w 15111"/>
              <a:gd name="connsiteY11" fmla="*/ 4322 h 14059"/>
              <a:gd name="connsiteX12" fmla="*/ 6555 w 15111"/>
              <a:gd name="connsiteY12" fmla="*/ 3598 h 14059"/>
              <a:gd name="connsiteX13" fmla="*/ 7028 w 15111"/>
              <a:gd name="connsiteY13" fmla="*/ 4453 h 14059"/>
              <a:gd name="connsiteX14" fmla="*/ 7417 w 15111"/>
              <a:gd name="connsiteY14" fmla="*/ 4914 h 14059"/>
              <a:gd name="connsiteX15" fmla="*/ 7472 w 15111"/>
              <a:gd name="connsiteY15" fmla="*/ 5638 h 14059"/>
              <a:gd name="connsiteX16" fmla="*/ 7847 w 15111"/>
              <a:gd name="connsiteY16" fmla="*/ 5660 h 14059"/>
              <a:gd name="connsiteX17" fmla="*/ 8852 w 15111"/>
              <a:gd name="connsiteY17" fmla="*/ 7217 h 14059"/>
              <a:gd name="connsiteX18" fmla="*/ 10356 w 15111"/>
              <a:gd name="connsiteY18" fmla="*/ 7677 h 14059"/>
              <a:gd name="connsiteX19" fmla="*/ 11940 w 15111"/>
              <a:gd name="connsiteY19" fmla="*/ 8412 h 14059"/>
              <a:gd name="connsiteX20" fmla="*/ 13102 w 15111"/>
              <a:gd name="connsiteY20" fmla="*/ 9870 h 14059"/>
              <a:gd name="connsiteX21" fmla="*/ 14444 w 15111"/>
              <a:gd name="connsiteY21" fmla="*/ 10901 h 14059"/>
              <a:gd name="connsiteX22" fmla="*/ 15111 w 15111"/>
              <a:gd name="connsiteY22" fmla="*/ 11427 h 14059"/>
              <a:gd name="connsiteX23" fmla="*/ 14667 w 15111"/>
              <a:gd name="connsiteY23" fmla="*/ 11954 h 14059"/>
              <a:gd name="connsiteX24" fmla="*/ 14667 w 15111"/>
              <a:gd name="connsiteY24" fmla="*/ 14059 h 14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111" h="14059">
                <a:moveTo>
                  <a:pt x="14667" y="14059"/>
                </a:moveTo>
                <a:lnTo>
                  <a:pt x="7778" y="8796"/>
                </a:lnTo>
                <a:lnTo>
                  <a:pt x="0" y="2546"/>
                </a:lnTo>
                <a:lnTo>
                  <a:pt x="0" y="572"/>
                </a:lnTo>
                <a:lnTo>
                  <a:pt x="0" y="0"/>
                </a:lnTo>
                <a:lnTo>
                  <a:pt x="1365" y="839"/>
                </a:lnTo>
                <a:lnTo>
                  <a:pt x="2083" y="1954"/>
                </a:lnTo>
                <a:lnTo>
                  <a:pt x="2583" y="1888"/>
                </a:lnTo>
                <a:lnTo>
                  <a:pt x="3000" y="2941"/>
                </a:lnTo>
                <a:lnTo>
                  <a:pt x="3722" y="3006"/>
                </a:lnTo>
                <a:lnTo>
                  <a:pt x="4694" y="4125"/>
                </a:lnTo>
                <a:lnTo>
                  <a:pt x="5639" y="4322"/>
                </a:lnTo>
                <a:lnTo>
                  <a:pt x="6555" y="3598"/>
                </a:lnTo>
                <a:lnTo>
                  <a:pt x="7028" y="4453"/>
                </a:lnTo>
                <a:lnTo>
                  <a:pt x="7417" y="4914"/>
                </a:lnTo>
                <a:cubicBezTo>
                  <a:pt x="7435" y="5155"/>
                  <a:pt x="7454" y="5397"/>
                  <a:pt x="7472" y="5638"/>
                </a:cubicBezTo>
                <a:lnTo>
                  <a:pt x="7847" y="5660"/>
                </a:lnTo>
                <a:lnTo>
                  <a:pt x="8852" y="7217"/>
                </a:lnTo>
                <a:lnTo>
                  <a:pt x="10356" y="7677"/>
                </a:lnTo>
                <a:lnTo>
                  <a:pt x="11940" y="8412"/>
                </a:lnTo>
                <a:lnTo>
                  <a:pt x="13102" y="9870"/>
                </a:lnTo>
                <a:lnTo>
                  <a:pt x="14444" y="10901"/>
                </a:lnTo>
                <a:lnTo>
                  <a:pt x="15111" y="11427"/>
                </a:lnTo>
                <a:lnTo>
                  <a:pt x="14667" y="11954"/>
                </a:lnTo>
                <a:lnTo>
                  <a:pt x="14667" y="14059"/>
                </a:lnTo>
                <a:close/>
              </a:path>
            </a:pathLst>
          </a:cu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D705AE91-A366-7689-6337-EB3D02729111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9549" y="4519483"/>
            <a:ext cx="4631531" cy="144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379A540A-C5FA-98A7-6560-FCCE6387E0F8}"/>
              </a:ext>
            </a:extLst>
          </p:cNvPr>
          <p:cNvSpPr>
            <a:spLocks/>
          </p:cNvSpPr>
          <p:nvPr/>
        </p:nvSpPr>
        <p:spPr bwMode="auto">
          <a:xfrm>
            <a:off x="7548699" y="3307903"/>
            <a:ext cx="2116931" cy="2882980"/>
          </a:xfrm>
          <a:custGeom>
            <a:avLst/>
            <a:gdLst>
              <a:gd name="T0" fmla="*/ 0 w 1776"/>
              <a:gd name="T1" fmla="*/ 3892550 h 2452"/>
              <a:gd name="T2" fmla="*/ 2819400 w 1776"/>
              <a:gd name="T3" fmla="*/ 2444750 h 2452"/>
              <a:gd name="T4" fmla="*/ 2816225 w 1776"/>
              <a:gd name="T5" fmla="*/ 0 h 2452"/>
              <a:gd name="T6" fmla="*/ 2233613 w 1776"/>
              <a:gd name="T7" fmla="*/ 290512 h 2452"/>
              <a:gd name="T8" fmla="*/ 1755775 w 1776"/>
              <a:gd name="T9" fmla="*/ 808037 h 2452"/>
              <a:gd name="T10" fmla="*/ 1398588 w 1776"/>
              <a:gd name="T11" fmla="*/ 1484312 h 2452"/>
              <a:gd name="T12" fmla="*/ 947738 w 1776"/>
              <a:gd name="T13" fmla="*/ 2332037 h 2452"/>
              <a:gd name="T14" fmla="*/ 762000 w 1776"/>
              <a:gd name="T15" fmla="*/ 2770187 h 2452"/>
              <a:gd name="T16" fmla="*/ 496888 w 1776"/>
              <a:gd name="T17" fmla="*/ 3206749 h 2452"/>
              <a:gd name="T18" fmla="*/ 152400 w 1776"/>
              <a:gd name="T19" fmla="*/ 3511550 h 2452"/>
              <a:gd name="T20" fmla="*/ 0 w 1776"/>
              <a:gd name="T21" fmla="*/ 3587750 h 2452"/>
              <a:gd name="T22" fmla="*/ 0 w 1776"/>
              <a:gd name="T23" fmla="*/ 3892550 h 245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776"/>
              <a:gd name="T37" fmla="*/ 0 h 2452"/>
              <a:gd name="T38" fmla="*/ 1776 w 1776"/>
              <a:gd name="T39" fmla="*/ 2452 h 2452"/>
              <a:gd name="connsiteX0" fmla="*/ 0 w 10000"/>
              <a:gd name="connsiteY0" fmla="*/ 10000 h 10000"/>
              <a:gd name="connsiteX1" fmla="*/ 10000 w 10000"/>
              <a:gd name="connsiteY1" fmla="*/ 6281 h 10000"/>
              <a:gd name="connsiteX2" fmla="*/ 9989 w 10000"/>
              <a:gd name="connsiteY2" fmla="*/ 0 h 10000"/>
              <a:gd name="connsiteX3" fmla="*/ 7922 w 10000"/>
              <a:gd name="connsiteY3" fmla="*/ 746 h 10000"/>
              <a:gd name="connsiteX4" fmla="*/ 6227 w 10000"/>
              <a:gd name="connsiteY4" fmla="*/ 2076 h 10000"/>
              <a:gd name="connsiteX5" fmla="*/ 4961 w 10000"/>
              <a:gd name="connsiteY5" fmla="*/ 3813 h 10000"/>
              <a:gd name="connsiteX6" fmla="*/ 3361 w 10000"/>
              <a:gd name="connsiteY6" fmla="*/ 5991 h 10000"/>
              <a:gd name="connsiteX7" fmla="*/ 2136 w 10000"/>
              <a:gd name="connsiteY7" fmla="*/ 6998 h 10000"/>
              <a:gd name="connsiteX8" fmla="*/ 1762 w 10000"/>
              <a:gd name="connsiteY8" fmla="*/ 8238 h 10000"/>
              <a:gd name="connsiteX9" fmla="*/ 541 w 10000"/>
              <a:gd name="connsiteY9" fmla="*/ 9021 h 10000"/>
              <a:gd name="connsiteX10" fmla="*/ 0 w 10000"/>
              <a:gd name="connsiteY10" fmla="*/ 9217 h 10000"/>
              <a:gd name="connsiteX11" fmla="*/ 0 w 10000"/>
              <a:gd name="connsiteY11" fmla="*/ 10000 h 10000"/>
              <a:gd name="connsiteX0" fmla="*/ 0 w 10000"/>
              <a:gd name="connsiteY0" fmla="*/ 10000 h 10000"/>
              <a:gd name="connsiteX1" fmla="*/ 10000 w 10000"/>
              <a:gd name="connsiteY1" fmla="*/ 6281 h 10000"/>
              <a:gd name="connsiteX2" fmla="*/ 9989 w 10000"/>
              <a:gd name="connsiteY2" fmla="*/ 0 h 10000"/>
              <a:gd name="connsiteX3" fmla="*/ 7922 w 10000"/>
              <a:gd name="connsiteY3" fmla="*/ 746 h 10000"/>
              <a:gd name="connsiteX4" fmla="*/ 6227 w 10000"/>
              <a:gd name="connsiteY4" fmla="*/ 2076 h 10000"/>
              <a:gd name="connsiteX5" fmla="*/ 4961 w 10000"/>
              <a:gd name="connsiteY5" fmla="*/ 3813 h 10000"/>
              <a:gd name="connsiteX6" fmla="*/ 3361 w 10000"/>
              <a:gd name="connsiteY6" fmla="*/ 5991 h 10000"/>
              <a:gd name="connsiteX7" fmla="*/ 2136 w 10000"/>
              <a:gd name="connsiteY7" fmla="*/ 6998 h 10000"/>
              <a:gd name="connsiteX8" fmla="*/ 1060 w 10000"/>
              <a:gd name="connsiteY8" fmla="*/ 8119 h 10000"/>
              <a:gd name="connsiteX9" fmla="*/ 541 w 10000"/>
              <a:gd name="connsiteY9" fmla="*/ 9021 h 10000"/>
              <a:gd name="connsiteX10" fmla="*/ 0 w 10000"/>
              <a:gd name="connsiteY10" fmla="*/ 9217 h 10000"/>
              <a:gd name="connsiteX11" fmla="*/ 0 w 10000"/>
              <a:gd name="connsiteY1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0000" y="6281"/>
                </a:lnTo>
                <a:cubicBezTo>
                  <a:pt x="9996" y="4187"/>
                  <a:pt x="9993" y="2094"/>
                  <a:pt x="9989" y="0"/>
                </a:cubicBezTo>
                <a:lnTo>
                  <a:pt x="7922" y="746"/>
                </a:lnTo>
                <a:lnTo>
                  <a:pt x="6227" y="2076"/>
                </a:lnTo>
                <a:lnTo>
                  <a:pt x="4961" y="3813"/>
                </a:lnTo>
                <a:lnTo>
                  <a:pt x="3361" y="5991"/>
                </a:lnTo>
                <a:lnTo>
                  <a:pt x="2136" y="6998"/>
                </a:lnTo>
                <a:cubicBezTo>
                  <a:pt x="2011" y="7411"/>
                  <a:pt x="1185" y="7706"/>
                  <a:pt x="1060" y="8119"/>
                </a:cubicBezTo>
                <a:lnTo>
                  <a:pt x="541" y="9021"/>
                </a:lnTo>
                <a:lnTo>
                  <a:pt x="0" y="9217"/>
                </a:lnTo>
                <a:lnTo>
                  <a:pt x="0" y="10000"/>
                </a:lnTo>
                <a:close/>
              </a:path>
            </a:pathLst>
          </a:custGeom>
          <a:solidFill>
            <a:srgbClr val="9966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95EBE6FA-5462-F918-47D8-69E28454F159}"/>
              </a:ext>
            </a:extLst>
          </p:cNvPr>
          <p:cNvSpPr>
            <a:spLocks/>
          </p:cNvSpPr>
          <p:nvPr/>
        </p:nvSpPr>
        <p:spPr bwMode="auto">
          <a:xfrm>
            <a:off x="7774917" y="3280996"/>
            <a:ext cx="735806" cy="735806"/>
          </a:xfrm>
          <a:custGeom>
            <a:avLst/>
            <a:gdLst>
              <a:gd name="T0" fmla="*/ 981075 w 618"/>
              <a:gd name="T1" fmla="*/ 0 h 618"/>
              <a:gd name="T2" fmla="*/ 661987 w 618"/>
              <a:gd name="T3" fmla="*/ 158750 h 618"/>
              <a:gd name="T4" fmla="*/ 406400 w 618"/>
              <a:gd name="T5" fmla="*/ 465138 h 618"/>
              <a:gd name="T6" fmla="*/ 198437 w 618"/>
              <a:gd name="T7" fmla="*/ 782637 h 618"/>
              <a:gd name="T8" fmla="*/ 0 w 618"/>
              <a:gd name="T9" fmla="*/ 981075 h 6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8"/>
              <a:gd name="T16" fmla="*/ 0 h 618"/>
              <a:gd name="T17" fmla="*/ 618 w 618"/>
              <a:gd name="T18" fmla="*/ 618 h 6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8" h="618">
                <a:moveTo>
                  <a:pt x="618" y="0"/>
                </a:moveTo>
                <a:lnTo>
                  <a:pt x="417" y="100"/>
                </a:lnTo>
                <a:lnTo>
                  <a:pt x="256" y="293"/>
                </a:lnTo>
                <a:lnTo>
                  <a:pt x="125" y="493"/>
                </a:lnTo>
                <a:lnTo>
                  <a:pt x="0" y="618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A7B78458-3280-F589-4DC3-091F959C9C4F}"/>
              </a:ext>
            </a:extLst>
          </p:cNvPr>
          <p:cNvSpPr>
            <a:spLocks/>
          </p:cNvSpPr>
          <p:nvPr/>
        </p:nvSpPr>
        <p:spPr bwMode="auto">
          <a:xfrm>
            <a:off x="8236880" y="3504833"/>
            <a:ext cx="735806" cy="735806"/>
          </a:xfrm>
          <a:custGeom>
            <a:avLst/>
            <a:gdLst>
              <a:gd name="T0" fmla="*/ 981075 w 618"/>
              <a:gd name="T1" fmla="*/ 0 h 618"/>
              <a:gd name="T2" fmla="*/ 661987 w 618"/>
              <a:gd name="T3" fmla="*/ 158750 h 618"/>
              <a:gd name="T4" fmla="*/ 406400 w 618"/>
              <a:gd name="T5" fmla="*/ 465138 h 618"/>
              <a:gd name="T6" fmla="*/ 198437 w 618"/>
              <a:gd name="T7" fmla="*/ 782637 h 618"/>
              <a:gd name="T8" fmla="*/ 0 w 618"/>
              <a:gd name="T9" fmla="*/ 981075 h 6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8"/>
              <a:gd name="T16" fmla="*/ 0 h 618"/>
              <a:gd name="T17" fmla="*/ 618 w 618"/>
              <a:gd name="T18" fmla="*/ 618 h 6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8" h="618">
                <a:moveTo>
                  <a:pt x="618" y="0"/>
                </a:moveTo>
                <a:lnTo>
                  <a:pt x="417" y="100"/>
                </a:lnTo>
                <a:lnTo>
                  <a:pt x="256" y="293"/>
                </a:lnTo>
                <a:lnTo>
                  <a:pt x="125" y="493"/>
                </a:lnTo>
                <a:lnTo>
                  <a:pt x="0" y="618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7ECB11BA-1191-37C7-51D8-6CAB21000D12}"/>
              </a:ext>
            </a:extLst>
          </p:cNvPr>
          <p:cNvSpPr>
            <a:spLocks/>
          </p:cNvSpPr>
          <p:nvPr/>
        </p:nvSpPr>
        <p:spPr bwMode="auto">
          <a:xfrm>
            <a:off x="6840277" y="3104783"/>
            <a:ext cx="735806" cy="735806"/>
          </a:xfrm>
          <a:custGeom>
            <a:avLst/>
            <a:gdLst>
              <a:gd name="T0" fmla="*/ 981075 w 618"/>
              <a:gd name="T1" fmla="*/ 0 h 618"/>
              <a:gd name="T2" fmla="*/ 661987 w 618"/>
              <a:gd name="T3" fmla="*/ 158750 h 618"/>
              <a:gd name="T4" fmla="*/ 406400 w 618"/>
              <a:gd name="T5" fmla="*/ 465138 h 618"/>
              <a:gd name="T6" fmla="*/ 198437 w 618"/>
              <a:gd name="T7" fmla="*/ 782637 h 618"/>
              <a:gd name="T8" fmla="*/ 0 w 618"/>
              <a:gd name="T9" fmla="*/ 981075 h 6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8"/>
              <a:gd name="T16" fmla="*/ 0 h 618"/>
              <a:gd name="T17" fmla="*/ 618 w 618"/>
              <a:gd name="T18" fmla="*/ 618 h 6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8" h="618">
                <a:moveTo>
                  <a:pt x="618" y="0"/>
                </a:moveTo>
                <a:lnTo>
                  <a:pt x="417" y="100"/>
                </a:lnTo>
                <a:lnTo>
                  <a:pt x="256" y="293"/>
                </a:lnTo>
                <a:lnTo>
                  <a:pt x="125" y="493"/>
                </a:lnTo>
                <a:lnTo>
                  <a:pt x="0" y="618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40A3E140-83EB-A7A0-A2C0-4B309BF5E498}"/>
              </a:ext>
            </a:extLst>
          </p:cNvPr>
          <p:cNvSpPr>
            <a:spLocks/>
          </p:cNvSpPr>
          <p:nvPr/>
        </p:nvSpPr>
        <p:spPr bwMode="auto">
          <a:xfrm>
            <a:off x="7893979" y="3161933"/>
            <a:ext cx="400050" cy="507206"/>
          </a:xfrm>
          <a:custGeom>
            <a:avLst/>
            <a:gdLst>
              <a:gd name="T0" fmla="*/ 533400 w 618"/>
              <a:gd name="T1" fmla="*/ 0 h 618"/>
              <a:gd name="T2" fmla="*/ 359915 w 618"/>
              <a:gd name="T3" fmla="*/ 109430 h 618"/>
              <a:gd name="T4" fmla="*/ 220955 w 618"/>
              <a:gd name="T5" fmla="*/ 320629 h 618"/>
              <a:gd name="T6" fmla="*/ 107888 w 618"/>
              <a:gd name="T7" fmla="*/ 539488 h 618"/>
              <a:gd name="T8" fmla="*/ 0 w 618"/>
              <a:gd name="T9" fmla="*/ 676275 h 6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8"/>
              <a:gd name="T16" fmla="*/ 0 h 618"/>
              <a:gd name="T17" fmla="*/ 618 w 618"/>
              <a:gd name="T18" fmla="*/ 618 h 6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8" h="618">
                <a:moveTo>
                  <a:pt x="618" y="0"/>
                </a:moveTo>
                <a:lnTo>
                  <a:pt x="417" y="100"/>
                </a:lnTo>
                <a:lnTo>
                  <a:pt x="256" y="293"/>
                </a:lnTo>
                <a:lnTo>
                  <a:pt x="125" y="493"/>
                </a:lnTo>
                <a:lnTo>
                  <a:pt x="0" y="618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7" name="Freeform 12">
            <a:extLst>
              <a:ext uri="{FF2B5EF4-FFF2-40B4-BE49-F238E27FC236}">
                <a16:creationId xmlns:a16="http://schemas.microsoft.com/office/drawing/2014/main" id="{7C6442B9-EDF3-E521-DAD3-1067AE2A1ADA}"/>
              </a:ext>
            </a:extLst>
          </p:cNvPr>
          <p:cNvSpPr>
            <a:spLocks/>
          </p:cNvSpPr>
          <p:nvPr/>
        </p:nvSpPr>
        <p:spPr bwMode="auto">
          <a:xfrm>
            <a:off x="6350929" y="3333383"/>
            <a:ext cx="400050" cy="507206"/>
          </a:xfrm>
          <a:custGeom>
            <a:avLst/>
            <a:gdLst>
              <a:gd name="T0" fmla="*/ 533400 w 618"/>
              <a:gd name="T1" fmla="*/ 0 h 618"/>
              <a:gd name="T2" fmla="*/ 359915 w 618"/>
              <a:gd name="T3" fmla="*/ 109430 h 618"/>
              <a:gd name="T4" fmla="*/ 220955 w 618"/>
              <a:gd name="T5" fmla="*/ 320629 h 618"/>
              <a:gd name="T6" fmla="*/ 107888 w 618"/>
              <a:gd name="T7" fmla="*/ 539488 h 618"/>
              <a:gd name="T8" fmla="*/ 0 w 618"/>
              <a:gd name="T9" fmla="*/ 676275 h 6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8"/>
              <a:gd name="T16" fmla="*/ 0 h 618"/>
              <a:gd name="T17" fmla="*/ 618 w 618"/>
              <a:gd name="T18" fmla="*/ 618 h 6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8" h="618">
                <a:moveTo>
                  <a:pt x="618" y="0"/>
                </a:moveTo>
                <a:lnTo>
                  <a:pt x="417" y="100"/>
                </a:lnTo>
                <a:lnTo>
                  <a:pt x="256" y="293"/>
                </a:lnTo>
                <a:lnTo>
                  <a:pt x="125" y="493"/>
                </a:lnTo>
                <a:lnTo>
                  <a:pt x="0" y="618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8" name="Line 13">
            <a:extLst>
              <a:ext uri="{FF2B5EF4-FFF2-40B4-BE49-F238E27FC236}">
                <a16:creationId xmlns:a16="http://schemas.microsoft.com/office/drawing/2014/main" id="{42F5108A-DE0B-EE57-9C15-2D34626D964F}"/>
              </a:ext>
            </a:extLst>
          </p:cNvPr>
          <p:cNvSpPr>
            <a:spLocks noChangeShapeType="1"/>
          </p:cNvSpPr>
          <p:nvPr/>
        </p:nvSpPr>
        <p:spPr bwMode="auto">
          <a:xfrm>
            <a:off x="5207929" y="5162183"/>
            <a:ext cx="1714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" name="Line 14">
            <a:extLst>
              <a:ext uri="{FF2B5EF4-FFF2-40B4-BE49-F238E27FC236}">
                <a16:creationId xmlns:a16="http://schemas.microsoft.com/office/drawing/2014/main" id="{B8804743-2A82-6D5D-4471-DF1FF0E5531D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9554" y="5609858"/>
            <a:ext cx="1714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0" name="Line 15">
            <a:extLst>
              <a:ext uri="{FF2B5EF4-FFF2-40B4-BE49-F238E27FC236}">
                <a16:creationId xmlns:a16="http://schemas.microsoft.com/office/drawing/2014/main" id="{F359F8D2-C53C-1CE2-CDDB-76645412B85E}"/>
              </a:ext>
            </a:extLst>
          </p:cNvPr>
          <p:cNvSpPr>
            <a:spLocks noChangeShapeType="1"/>
          </p:cNvSpPr>
          <p:nvPr/>
        </p:nvSpPr>
        <p:spPr bwMode="auto">
          <a:xfrm>
            <a:off x="6579529" y="5562233"/>
            <a:ext cx="1714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1" name="Line 16">
            <a:extLst>
              <a:ext uri="{FF2B5EF4-FFF2-40B4-BE49-F238E27FC236}">
                <a16:creationId xmlns:a16="http://schemas.microsoft.com/office/drawing/2014/main" id="{60F43FEE-64EB-5452-6270-1840A12D4204}"/>
              </a:ext>
            </a:extLst>
          </p:cNvPr>
          <p:cNvSpPr>
            <a:spLocks noChangeShapeType="1"/>
          </p:cNvSpPr>
          <p:nvPr/>
        </p:nvSpPr>
        <p:spPr bwMode="auto">
          <a:xfrm>
            <a:off x="6979579" y="5743208"/>
            <a:ext cx="342900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2" name="Line 17">
            <a:extLst>
              <a:ext uri="{FF2B5EF4-FFF2-40B4-BE49-F238E27FC236}">
                <a16:creationId xmlns:a16="http://schemas.microsoft.com/office/drawing/2014/main" id="{4361751D-DA69-F49C-4E2E-72FA60B9D964}"/>
              </a:ext>
            </a:extLst>
          </p:cNvPr>
          <p:cNvSpPr>
            <a:spLocks noChangeShapeType="1"/>
          </p:cNvSpPr>
          <p:nvPr/>
        </p:nvSpPr>
        <p:spPr bwMode="auto">
          <a:xfrm>
            <a:off x="6008029" y="5619383"/>
            <a:ext cx="1714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" name="Line 18">
            <a:extLst>
              <a:ext uri="{FF2B5EF4-FFF2-40B4-BE49-F238E27FC236}">
                <a16:creationId xmlns:a16="http://schemas.microsoft.com/office/drawing/2014/main" id="{08AA1384-6DA1-95E4-B9CF-B21C71A3487D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6529" y="5390783"/>
            <a:ext cx="1714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4" name="Line 19">
            <a:extLst>
              <a:ext uri="{FF2B5EF4-FFF2-40B4-BE49-F238E27FC236}">
                <a16:creationId xmlns:a16="http://schemas.microsoft.com/office/drawing/2014/main" id="{D1A3A13A-4D83-1CCF-0353-5247511E2EC8}"/>
              </a:ext>
            </a:extLst>
          </p:cNvPr>
          <p:cNvSpPr>
            <a:spLocks noChangeShapeType="1"/>
          </p:cNvSpPr>
          <p:nvPr/>
        </p:nvSpPr>
        <p:spPr bwMode="auto">
          <a:xfrm>
            <a:off x="6579529" y="5733683"/>
            <a:ext cx="1714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5" name="Line 20">
            <a:extLst>
              <a:ext uri="{FF2B5EF4-FFF2-40B4-BE49-F238E27FC236}">
                <a16:creationId xmlns:a16="http://schemas.microsoft.com/office/drawing/2014/main" id="{FA27B165-ED87-B955-E078-73CA872764BC}"/>
              </a:ext>
            </a:extLst>
          </p:cNvPr>
          <p:cNvSpPr>
            <a:spLocks noChangeShapeType="1"/>
          </p:cNvSpPr>
          <p:nvPr/>
        </p:nvSpPr>
        <p:spPr bwMode="auto">
          <a:xfrm>
            <a:off x="5836579" y="5505083"/>
            <a:ext cx="40005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6" name="Line 21">
            <a:extLst>
              <a:ext uri="{FF2B5EF4-FFF2-40B4-BE49-F238E27FC236}">
                <a16:creationId xmlns:a16="http://schemas.microsoft.com/office/drawing/2014/main" id="{33531D75-4E00-EDA2-0C3C-783BDEA031D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2279" y="5333633"/>
            <a:ext cx="1714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7" name="Line 22">
            <a:extLst>
              <a:ext uri="{FF2B5EF4-FFF2-40B4-BE49-F238E27FC236}">
                <a16:creationId xmlns:a16="http://schemas.microsoft.com/office/drawing/2014/main" id="{549A01D1-43EA-6ACC-FD3D-7D21625F3BE0}"/>
              </a:ext>
            </a:extLst>
          </p:cNvPr>
          <p:cNvSpPr>
            <a:spLocks noChangeShapeType="1"/>
          </p:cNvSpPr>
          <p:nvPr/>
        </p:nvSpPr>
        <p:spPr bwMode="auto">
          <a:xfrm>
            <a:off x="6979579" y="5962283"/>
            <a:ext cx="40005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8" name="Line 23">
            <a:extLst>
              <a:ext uri="{FF2B5EF4-FFF2-40B4-BE49-F238E27FC236}">
                <a16:creationId xmlns:a16="http://schemas.microsoft.com/office/drawing/2014/main" id="{EDFE3E46-2356-C4A7-E4C7-AF18932735A3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0929" y="5733683"/>
            <a:ext cx="1714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" name="Line 24">
            <a:extLst>
              <a:ext uri="{FF2B5EF4-FFF2-40B4-BE49-F238E27FC236}">
                <a16:creationId xmlns:a16="http://schemas.microsoft.com/office/drawing/2014/main" id="{6704355C-367E-CAC3-1789-F761A4571EF8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0779" y="5219333"/>
            <a:ext cx="1714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" name="Freeform 25">
            <a:extLst>
              <a:ext uri="{FF2B5EF4-FFF2-40B4-BE49-F238E27FC236}">
                <a16:creationId xmlns:a16="http://schemas.microsoft.com/office/drawing/2014/main" id="{5B918D49-740E-F922-79D2-A432BEA31C21}"/>
              </a:ext>
            </a:extLst>
          </p:cNvPr>
          <p:cNvSpPr>
            <a:spLocks/>
          </p:cNvSpPr>
          <p:nvPr/>
        </p:nvSpPr>
        <p:spPr bwMode="auto">
          <a:xfrm>
            <a:off x="7208179" y="3626277"/>
            <a:ext cx="400050" cy="507206"/>
          </a:xfrm>
          <a:custGeom>
            <a:avLst/>
            <a:gdLst>
              <a:gd name="T0" fmla="*/ 533400 w 618"/>
              <a:gd name="T1" fmla="*/ 0 h 618"/>
              <a:gd name="T2" fmla="*/ 359915 w 618"/>
              <a:gd name="T3" fmla="*/ 109430 h 618"/>
              <a:gd name="T4" fmla="*/ 220955 w 618"/>
              <a:gd name="T5" fmla="*/ 320629 h 618"/>
              <a:gd name="T6" fmla="*/ 107888 w 618"/>
              <a:gd name="T7" fmla="*/ 539488 h 618"/>
              <a:gd name="T8" fmla="*/ 0 w 618"/>
              <a:gd name="T9" fmla="*/ 676275 h 6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8"/>
              <a:gd name="T16" fmla="*/ 0 h 618"/>
              <a:gd name="T17" fmla="*/ 618 w 618"/>
              <a:gd name="T18" fmla="*/ 618 h 6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8" h="618">
                <a:moveTo>
                  <a:pt x="618" y="0"/>
                </a:moveTo>
                <a:lnTo>
                  <a:pt x="417" y="100"/>
                </a:lnTo>
                <a:lnTo>
                  <a:pt x="256" y="293"/>
                </a:lnTo>
                <a:lnTo>
                  <a:pt x="125" y="493"/>
                </a:lnTo>
                <a:lnTo>
                  <a:pt x="0" y="618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1" name="Freeform 26">
            <a:extLst>
              <a:ext uri="{FF2B5EF4-FFF2-40B4-BE49-F238E27FC236}">
                <a16:creationId xmlns:a16="http://schemas.microsoft.com/office/drawing/2014/main" id="{8B615707-76AD-5C9C-0E56-04C23F0332DE}"/>
              </a:ext>
            </a:extLst>
          </p:cNvPr>
          <p:cNvSpPr>
            <a:spLocks/>
          </p:cNvSpPr>
          <p:nvPr/>
        </p:nvSpPr>
        <p:spPr bwMode="auto">
          <a:xfrm>
            <a:off x="3845561" y="2291261"/>
            <a:ext cx="400050" cy="507206"/>
          </a:xfrm>
          <a:custGeom>
            <a:avLst/>
            <a:gdLst>
              <a:gd name="T0" fmla="*/ 533400 w 618"/>
              <a:gd name="T1" fmla="*/ 0 h 618"/>
              <a:gd name="T2" fmla="*/ 359915 w 618"/>
              <a:gd name="T3" fmla="*/ 109430 h 618"/>
              <a:gd name="T4" fmla="*/ 220955 w 618"/>
              <a:gd name="T5" fmla="*/ 320629 h 618"/>
              <a:gd name="T6" fmla="*/ 107888 w 618"/>
              <a:gd name="T7" fmla="*/ 539488 h 618"/>
              <a:gd name="T8" fmla="*/ 0 w 618"/>
              <a:gd name="T9" fmla="*/ 676275 h 6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8"/>
              <a:gd name="T16" fmla="*/ 0 h 618"/>
              <a:gd name="T17" fmla="*/ 618 w 618"/>
              <a:gd name="T18" fmla="*/ 618 h 6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8" h="618">
                <a:moveTo>
                  <a:pt x="618" y="0"/>
                </a:moveTo>
                <a:lnTo>
                  <a:pt x="417" y="100"/>
                </a:lnTo>
                <a:lnTo>
                  <a:pt x="256" y="293"/>
                </a:lnTo>
                <a:lnTo>
                  <a:pt x="125" y="493"/>
                </a:lnTo>
                <a:lnTo>
                  <a:pt x="0" y="618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2" name="Freeform 27">
            <a:extLst>
              <a:ext uri="{FF2B5EF4-FFF2-40B4-BE49-F238E27FC236}">
                <a16:creationId xmlns:a16="http://schemas.microsoft.com/office/drawing/2014/main" id="{D6F4C46D-3ECF-A63D-D529-012DE78ECA72}"/>
              </a:ext>
            </a:extLst>
          </p:cNvPr>
          <p:cNvSpPr>
            <a:spLocks/>
          </p:cNvSpPr>
          <p:nvPr/>
        </p:nvSpPr>
        <p:spPr bwMode="auto">
          <a:xfrm>
            <a:off x="7722529" y="3879880"/>
            <a:ext cx="400050" cy="507206"/>
          </a:xfrm>
          <a:custGeom>
            <a:avLst/>
            <a:gdLst>
              <a:gd name="T0" fmla="*/ 533400 w 618"/>
              <a:gd name="T1" fmla="*/ 0 h 618"/>
              <a:gd name="T2" fmla="*/ 359915 w 618"/>
              <a:gd name="T3" fmla="*/ 109430 h 618"/>
              <a:gd name="T4" fmla="*/ 220955 w 618"/>
              <a:gd name="T5" fmla="*/ 320629 h 618"/>
              <a:gd name="T6" fmla="*/ 107888 w 618"/>
              <a:gd name="T7" fmla="*/ 539488 h 618"/>
              <a:gd name="T8" fmla="*/ 0 w 618"/>
              <a:gd name="T9" fmla="*/ 676275 h 6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8"/>
              <a:gd name="T16" fmla="*/ 0 h 618"/>
              <a:gd name="T17" fmla="*/ 618 w 618"/>
              <a:gd name="T18" fmla="*/ 618 h 6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8" h="618">
                <a:moveTo>
                  <a:pt x="618" y="0"/>
                </a:moveTo>
                <a:lnTo>
                  <a:pt x="417" y="100"/>
                </a:lnTo>
                <a:lnTo>
                  <a:pt x="256" y="293"/>
                </a:lnTo>
                <a:lnTo>
                  <a:pt x="125" y="493"/>
                </a:lnTo>
                <a:lnTo>
                  <a:pt x="0" y="618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3" name="Freeform 28">
            <a:extLst>
              <a:ext uri="{FF2B5EF4-FFF2-40B4-BE49-F238E27FC236}">
                <a16:creationId xmlns:a16="http://schemas.microsoft.com/office/drawing/2014/main" id="{D7C7324E-7E73-E456-9A32-AE8227DBBB64}"/>
              </a:ext>
            </a:extLst>
          </p:cNvPr>
          <p:cNvSpPr>
            <a:spLocks/>
          </p:cNvSpPr>
          <p:nvPr/>
        </p:nvSpPr>
        <p:spPr bwMode="auto">
          <a:xfrm>
            <a:off x="6808129" y="3104783"/>
            <a:ext cx="400050" cy="507206"/>
          </a:xfrm>
          <a:custGeom>
            <a:avLst/>
            <a:gdLst>
              <a:gd name="T0" fmla="*/ 533400 w 618"/>
              <a:gd name="T1" fmla="*/ 0 h 618"/>
              <a:gd name="T2" fmla="*/ 359915 w 618"/>
              <a:gd name="T3" fmla="*/ 109430 h 618"/>
              <a:gd name="T4" fmla="*/ 220955 w 618"/>
              <a:gd name="T5" fmla="*/ 320629 h 618"/>
              <a:gd name="T6" fmla="*/ 107888 w 618"/>
              <a:gd name="T7" fmla="*/ 539488 h 618"/>
              <a:gd name="T8" fmla="*/ 0 w 618"/>
              <a:gd name="T9" fmla="*/ 676275 h 6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8"/>
              <a:gd name="T16" fmla="*/ 0 h 618"/>
              <a:gd name="T17" fmla="*/ 618 w 618"/>
              <a:gd name="T18" fmla="*/ 618 h 6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8" h="618">
                <a:moveTo>
                  <a:pt x="618" y="0"/>
                </a:moveTo>
                <a:lnTo>
                  <a:pt x="417" y="100"/>
                </a:lnTo>
                <a:lnTo>
                  <a:pt x="256" y="293"/>
                </a:lnTo>
                <a:lnTo>
                  <a:pt x="125" y="493"/>
                </a:lnTo>
                <a:lnTo>
                  <a:pt x="0" y="618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4" name="Freeform 30">
            <a:extLst>
              <a:ext uri="{FF2B5EF4-FFF2-40B4-BE49-F238E27FC236}">
                <a16:creationId xmlns:a16="http://schemas.microsoft.com/office/drawing/2014/main" id="{2D817F02-2E32-7BA7-629B-04B7C253BCA9}"/>
              </a:ext>
            </a:extLst>
          </p:cNvPr>
          <p:cNvSpPr>
            <a:spLocks/>
          </p:cNvSpPr>
          <p:nvPr/>
        </p:nvSpPr>
        <p:spPr bwMode="auto">
          <a:xfrm>
            <a:off x="2919548" y="2602014"/>
            <a:ext cx="5474494" cy="2445869"/>
          </a:xfrm>
          <a:custGeom>
            <a:avLst/>
            <a:gdLst>
              <a:gd name="T0" fmla="*/ 1831088940 w 20356"/>
              <a:gd name="T1" fmla="*/ 404562449 h 21806"/>
              <a:gd name="T2" fmla="*/ 1849346586 w 20356"/>
              <a:gd name="T3" fmla="*/ 404995042 h 21806"/>
              <a:gd name="T4" fmla="*/ 1864760599 w 20356"/>
              <a:gd name="T5" fmla="*/ 397169129 h 21806"/>
              <a:gd name="T6" fmla="*/ 1867604231 w 20356"/>
              <a:gd name="T7" fmla="*/ 359280837 h 21806"/>
              <a:gd name="T8" fmla="*/ 1688697722 w 20356"/>
              <a:gd name="T9" fmla="*/ 337063298 h 21806"/>
              <a:gd name="T10" fmla="*/ 1550251482 w 20356"/>
              <a:gd name="T11" fmla="*/ 305702863 h 21806"/>
              <a:gd name="T12" fmla="*/ 1434832970 w 20356"/>
              <a:gd name="T13" fmla="*/ 284802101 h 21806"/>
              <a:gd name="T14" fmla="*/ 1296386730 w 20356"/>
              <a:gd name="T15" fmla="*/ 274361150 h 21806"/>
              <a:gd name="T16" fmla="*/ 1149224522 w 20356"/>
              <a:gd name="T17" fmla="*/ 232541110 h 21806"/>
              <a:gd name="T18" fmla="*/ 952977550 w 20356"/>
              <a:gd name="T19" fmla="*/ 184211866 h 21806"/>
              <a:gd name="T20" fmla="*/ 736637355 w 20356"/>
              <a:gd name="T21" fmla="*/ 152851431 h 21806"/>
              <a:gd name="T22" fmla="*/ 626999854 w 20356"/>
              <a:gd name="T23" fmla="*/ 113665049 h 21806"/>
              <a:gd name="T24" fmla="*/ 456809011 w 20356"/>
              <a:gd name="T25" fmla="*/ 77093602 h 21806"/>
              <a:gd name="T26" fmla="*/ 321206707 w 20356"/>
              <a:gd name="T27" fmla="*/ 67950689 h 21806"/>
              <a:gd name="T28" fmla="*/ 220193169 w 20356"/>
              <a:gd name="T29" fmla="*/ 35273400 h 21806"/>
              <a:gd name="T30" fmla="*/ 96151034 w 20356"/>
              <a:gd name="T31" fmla="*/ 19602646 h 21806"/>
              <a:gd name="T32" fmla="*/ 3853505 w 20356"/>
              <a:gd name="T33" fmla="*/ 0 h 21806"/>
              <a:gd name="T34" fmla="*/ 3853505 w 20356"/>
              <a:gd name="T35" fmla="*/ 20900702 h 21806"/>
              <a:gd name="T36" fmla="*/ 950133312 w 20356"/>
              <a:gd name="T37" fmla="*/ 232559901 h 21806"/>
              <a:gd name="T38" fmla="*/ 1804115023 w 20356"/>
              <a:gd name="T39" fmla="*/ 410224845 h 2180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0356"/>
              <a:gd name="T61" fmla="*/ 0 h 21806"/>
              <a:gd name="T62" fmla="*/ 20356 w 20356"/>
              <a:gd name="T63" fmla="*/ 21806 h 2180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0356" h="21806">
                <a:moveTo>
                  <a:pt x="19958" y="21505"/>
                </a:moveTo>
                <a:lnTo>
                  <a:pt x="20157" y="21528"/>
                </a:lnTo>
                <a:lnTo>
                  <a:pt x="20325" y="21112"/>
                </a:lnTo>
                <a:cubicBezTo>
                  <a:pt x="20335" y="20441"/>
                  <a:pt x="20346" y="19769"/>
                  <a:pt x="20356" y="19098"/>
                </a:cubicBezTo>
                <a:lnTo>
                  <a:pt x="18406" y="17917"/>
                </a:lnTo>
                <a:lnTo>
                  <a:pt x="16897" y="16250"/>
                </a:lnTo>
                <a:lnTo>
                  <a:pt x="15639" y="15139"/>
                </a:lnTo>
                <a:lnTo>
                  <a:pt x="14130" y="14584"/>
                </a:lnTo>
                <a:lnTo>
                  <a:pt x="12526" y="12361"/>
                </a:lnTo>
                <a:lnTo>
                  <a:pt x="10387" y="9792"/>
                </a:lnTo>
                <a:lnTo>
                  <a:pt x="8029" y="8125"/>
                </a:lnTo>
                <a:lnTo>
                  <a:pt x="6834" y="6042"/>
                </a:lnTo>
                <a:lnTo>
                  <a:pt x="4979" y="4098"/>
                </a:lnTo>
                <a:lnTo>
                  <a:pt x="3501" y="3612"/>
                </a:lnTo>
                <a:lnTo>
                  <a:pt x="2400" y="1875"/>
                </a:lnTo>
                <a:lnTo>
                  <a:pt x="1048" y="1042"/>
                </a:lnTo>
                <a:lnTo>
                  <a:pt x="42" y="0"/>
                </a:lnTo>
                <a:cubicBezTo>
                  <a:pt x="0" y="185"/>
                  <a:pt x="84" y="926"/>
                  <a:pt x="42" y="1111"/>
                </a:cubicBezTo>
                <a:lnTo>
                  <a:pt x="10356" y="12362"/>
                </a:lnTo>
                <a:lnTo>
                  <a:pt x="19664" y="21806"/>
                </a:lnTo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5" name="Line 31">
            <a:extLst>
              <a:ext uri="{FF2B5EF4-FFF2-40B4-BE49-F238E27FC236}">
                <a16:creationId xmlns:a16="http://schemas.microsoft.com/office/drawing/2014/main" id="{6B6CE578-0631-6E26-0ACD-423FD9ABDFE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919548" y="2770867"/>
            <a:ext cx="4184073" cy="1805420"/>
          </a:xfrm>
          <a:prstGeom prst="line">
            <a:avLst/>
          </a:prstGeom>
          <a:noFill/>
          <a:ln w="1270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6" name="Freeform 75">
            <a:extLst>
              <a:ext uri="{FF2B5EF4-FFF2-40B4-BE49-F238E27FC236}">
                <a16:creationId xmlns:a16="http://schemas.microsoft.com/office/drawing/2014/main" id="{E69D9ED4-7705-A58F-6F35-BD4BDEDDD109}"/>
              </a:ext>
            </a:extLst>
          </p:cNvPr>
          <p:cNvSpPr>
            <a:spLocks/>
          </p:cNvSpPr>
          <p:nvPr/>
        </p:nvSpPr>
        <p:spPr bwMode="auto">
          <a:xfrm>
            <a:off x="7559415" y="3596511"/>
            <a:ext cx="2113163" cy="2589610"/>
          </a:xfrm>
          <a:custGeom>
            <a:avLst/>
            <a:gdLst>
              <a:gd name="T0" fmla="*/ 127000 w 1773"/>
              <a:gd name="T1" fmla="*/ 2935287 h 2080"/>
              <a:gd name="T2" fmla="*/ 655638 w 1773"/>
              <a:gd name="T3" fmla="*/ 2654300 h 2080"/>
              <a:gd name="T4" fmla="*/ 1041400 w 1773"/>
              <a:gd name="T5" fmla="*/ 2197100 h 2080"/>
              <a:gd name="T6" fmla="*/ 1674813 w 1773"/>
              <a:gd name="T7" fmla="*/ 1203325 h 2080"/>
              <a:gd name="T8" fmla="*/ 2228851 w 1773"/>
              <a:gd name="T9" fmla="*/ 384175 h 2080"/>
              <a:gd name="T10" fmla="*/ 2814638 w 1773"/>
              <a:gd name="T11" fmla="*/ 0 h 2080"/>
              <a:gd name="T12" fmla="*/ 2809876 w 1773"/>
              <a:gd name="T13" fmla="*/ 1860550 h 2080"/>
              <a:gd name="T14" fmla="*/ 0 w 1773"/>
              <a:gd name="T15" fmla="*/ 3302000 h 2080"/>
              <a:gd name="T16" fmla="*/ 127000 w 1773"/>
              <a:gd name="T17" fmla="*/ 2935287 h 20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73"/>
              <a:gd name="T28" fmla="*/ 0 h 2080"/>
              <a:gd name="T29" fmla="*/ 1773 w 1773"/>
              <a:gd name="T30" fmla="*/ 2080 h 2080"/>
              <a:gd name="connsiteX0" fmla="*/ 451 w 10000"/>
              <a:gd name="connsiteY0" fmla="*/ 8889 h 10000"/>
              <a:gd name="connsiteX1" fmla="*/ 2329 w 10000"/>
              <a:gd name="connsiteY1" fmla="*/ 8038 h 10000"/>
              <a:gd name="connsiteX2" fmla="*/ 3700 w 10000"/>
              <a:gd name="connsiteY2" fmla="*/ 6654 h 10000"/>
              <a:gd name="connsiteX3" fmla="*/ 5950 w 10000"/>
              <a:gd name="connsiteY3" fmla="*/ 3644 h 10000"/>
              <a:gd name="connsiteX4" fmla="*/ 7919 w 10000"/>
              <a:gd name="connsiteY4" fmla="*/ 1163 h 10000"/>
              <a:gd name="connsiteX5" fmla="*/ 10000 w 10000"/>
              <a:gd name="connsiteY5" fmla="*/ 0 h 10000"/>
              <a:gd name="connsiteX6" fmla="*/ 9983 w 10000"/>
              <a:gd name="connsiteY6" fmla="*/ 5834 h 10000"/>
              <a:gd name="connsiteX7" fmla="*/ 0 w 10000"/>
              <a:gd name="connsiteY7" fmla="*/ 10000 h 10000"/>
              <a:gd name="connsiteX8" fmla="*/ 451 w 10000"/>
              <a:gd name="connsiteY8" fmla="*/ 8889 h 10000"/>
              <a:gd name="connsiteX0" fmla="*/ 451 w 10016"/>
              <a:gd name="connsiteY0" fmla="*/ 8889 h 10000"/>
              <a:gd name="connsiteX1" fmla="*/ 2329 w 10016"/>
              <a:gd name="connsiteY1" fmla="*/ 8038 h 10000"/>
              <a:gd name="connsiteX2" fmla="*/ 3700 w 10016"/>
              <a:gd name="connsiteY2" fmla="*/ 6654 h 10000"/>
              <a:gd name="connsiteX3" fmla="*/ 5950 w 10016"/>
              <a:gd name="connsiteY3" fmla="*/ 3644 h 10000"/>
              <a:gd name="connsiteX4" fmla="*/ 7919 w 10016"/>
              <a:gd name="connsiteY4" fmla="*/ 1163 h 10000"/>
              <a:gd name="connsiteX5" fmla="*/ 10000 w 10016"/>
              <a:gd name="connsiteY5" fmla="*/ 0 h 10000"/>
              <a:gd name="connsiteX6" fmla="*/ 10010 w 10016"/>
              <a:gd name="connsiteY6" fmla="*/ 3164 h 10000"/>
              <a:gd name="connsiteX7" fmla="*/ 0 w 10016"/>
              <a:gd name="connsiteY7" fmla="*/ 10000 h 10000"/>
              <a:gd name="connsiteX8" fmla="*/ 451 w 10016"/>
              <a:gd name="connsiteY8" fmla="*/ 8889 h 10000"/>
              <a:gd name="connsiteX0" fmla="*/ 451 w 10016"/>
              <a:gd name="connsiteY0" fmla="*/ 8889 h 10000"/>
              <a:gd name="connsiteX1" fmla="*/ 2329 w 10016"/>
              <a:gd name="connsiteY1" fmla="*/ 8038 h 10000"/>
              <a:gd name="connsiteX2" fmla="*/ 3700 w 10016"/>
              <a:gd name="connsiteY2" fmla="*/ 6654 h 10000"/>
              <a:gd name="connsiteX3" fmla="*/ 5950 w 10016"/>
              <a:gd name="connsiteY3" fmla="*/ 3644 h 10000"/>
              <a:gd name="connsiteX4" fmla="*/ 7919 w 10016"/>
              <a:gd name="connsiteY4" fmla="*/ 1163 h 10000"/>
              <a:gd name="connsiteX5" fmla="*/ 10000 w 10016"/>
              <a:gd name="connsiteY5" fmla="*/ 0 h 10000"/>
              <a:gd name="connsiteX6" fmla="*/ 10010 w 10016"/>
              <a:gd name="connsiteY6" fmla="*/ 3164 h 10000"/>
              <a:gd name="connsiteX7" fmla="*/ 8699 w 10016"/>
              <a:gd name="connsiteY7" fmla="*/ 3785 h 10000"/>
              <a:gd name="connsiteX8" fmla="*/ 0 w 10016"/>
              <a:gd name="connsiteY8" fmla="*/ 10000 h 10000"/>
              <a:gd name="connsiteX9" fmla="*/ 451 w 10016"/>
              <a:gd name="connsiteY9" fmla="*/ 8889 h 10000"/>
              <a:gd name="connsiteX0" fmla="*/ 451 w 10016"/>
              <a:gd name="connsiteY0" fmla="*/ 8889 h 10000"/>
              <a:gd name="connsiteX1" fmla="*/ 2329 w 10016"/>
              <a:gd name="connsiteY1" fmla="*/ 8038 h 10000"/>
              <a:gd name="connsiteX2" fmla="*/ 3700 w 10016"/>
              <a:gd name="connsiteY2" fmla="*/ 6654 h 10000"/>
              <a:gd name="connsiteX3" fmla="*/ 5950 w 10016"/>
              <a:gd name="connsiteY3" fmla="*/ 3644 h 10000"/>
              <a:gd name="connsiteX4" fmla="*/ 7919 w 10016"/>
              <a:gd name="connsiteY4" fmla="*/ 1163 h 10000"/>
              <a:gd name="connsiteX5" fmla="*/ 10000 w 10016"/>
              <a:gd name="connsiteY5" fmla="*/ 0 h 10000"/>
              <a:gd name="connsiteX6" fmla="*/ 10010 w 10016"/>
              <a:gd name="connsiteY6" fmla="*/ 3164 h 10000"/>
              <a:gd name="connsiteX7" fmla="*/ 8699 w 10016"/>
              <a:gd name="connsiteY7" fmla="*/ 3785 h 10000"/>
              <a:gd name="connsiteX8" fmla="*/ 6613 w 10016"/>
              <a:gd name="connsiteY8" fmla="*/ 5661 h 10000"/>
              <a:gd name="connsiteX9" fmla="*/ 0 w 10016"/>
              <a:gd name="connsiteY9" fmla="*/ 10000 h 10000"/>
              <a:gd name="connsiteX10" fmla="*/ 451 w 10016"/>
              <a:gd name="connsiteY10" fmla="*/ 8889 h 10000"/>
              <a:gd name="connsiteX0" fmla="*/ 451 w 10016"/>
              <a:gd name="connsiteY0" fmla="*/ 8889 h 10000"/>
              <a:gd name="connsiteX1" fmla="*/ 2329 w 10016"/>
              <a:gd name="connsiteY1" fmla="*/ 8038 h 10000"/>
              <a:gd name="connsiteX2" fmla="*/ 3700 w 10016"/>
              <a:gd name="connsiteY2" fmla="*/ 6654 h 10000"/>
              <a:gd name="connsiteX3" fmla="*/ 5950 w 10016"/>
              <a:gd name="connsiteY3" fmla="*/ 3644 h 10000"/>
              <a:gd name="connsiteX4" fmla="*/ 7919 w 10016"/>
              <a:gd name="connsiteY4" fmla="*/ 1163 h 10000"/>
              <a:gd name="connsiteX5" fmla="*/ 10000 w 10016"/>
              <a:gd name="connsiteY5" fmla="*/ 0 h 10000"/>
              <a:gd name="connsiteX6" fmla="*/ 10010 w 10016"/>
              <a:gd name="connsiteY6" fmla="*/ 3164 h 10000"/>
              <a:gd name="connsiteX7" fmla="*/ 8699 w 10016"/>
              <a:gd name="connsiteY7" fmla="*/ 3785 h 10000"/>
              <a:gd name="connsiteX8" fmla="*/ 6613 w 10016"/>
              <a:gd name="connsiteY8" fmla="*/ 5661 h 10000"/>
              <a:gd name="connsiteX9" fmla="*/ 5448 w 10016"/>
              <a:gd name="connsiteY9" fmla="*/ 7294 h 10000"/>
              <a:gd name="connsiteX10" fmla="*/ 0 w 10016"/>
              <a:gd name="connsiteY10" fmla="*/ 10000 h 10000"/>
              <a:gd name="connsiteX11" fmla="*/ 451 w 10016"/>
              <a:gd name="connsiteY11" fmla="*/ 8889 h 10000"/>
              <a:gd name="connsiteX0" fmla="*/ 451 w 10016"/>
              <a:gd name="connsiteY0" fmla="*/ 8889 h 10000"/>
              <a:gd name="connsiteX1" fmla="*/ 2329 w 10016"/>
              <a:gd name="connsiteY1" fmla="*/ 8038 h 10000"/>
              <a:gd name="connsiteX2" fmla="*/ 3700 w 10016"/>
              <a:gd name="connsiteY2" fmla="*/ 6654 h 10000"/>
              <a:gd name="connsiteX3" fmla="*/ 5950 w 10016"/>
              <a:gd name="connsiteY3" fmla="*/ 3644 h 10000"/>
              <a:gd name="connsiteX4" fmla="*/ 7919 w 10016"/>
              <a:gd name="connsiteY4" fmla="*/ 1163 h 10000"/>
              <a:gd name="connsiteX5" fmla="*/ 10000 w 10016"/>
              <a:gd name="connsiteY5" fmla="*/ 0 h 10000"/>
              <a:gd name="connsiteX6" fmla="*/ 10010 w 10016"/>
              <a:gd name="connsiteY6" fmla="*/ 3164 h 10000"/>
              <a:gd name="connsiteX7" fmla="*/ 8699 w 10016"/>
              <a:gd name="connsiteY7" fmla="*/ 3785 h 10000"/>
              <a:gd name="connsiteX8" fmla="*/ 6613 w 10016"/>
              <a:gd name="connsiteY8" fmla="*/ 5661 h 10000"/>
              <a:gd name="connsiteX9" fmla="*/ 5448 w 10016"/>
              <a:gd name="connsiteY9" fmla="*/ 7294 h 10000"/>
              <a:gd name="connsiteX10" fmla="*/ 3687 w 10016"/>
              <a:gd name="connsiteY10" fmla="*/ 8441 h 10000"/>
              <a:gd name="connsiteX11" fmla="*/ 0 w 10016"/>
              <a:gd name="connsiteY11" fmla="*/ 10000 h 10000"/>
              <a:gd name="connsiteX12" fmla="*/ 451 w 10016"/>
              <a:gd name="connsiteY12" fmla="*/ 888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16" h="10000">
                <a:moveTo>
                  <a:pt x="451" y="8889"/>
                </a:moveTo>
                <a:lnTo>
                  <a:pt x="2329" y="8038"/>
                </a:lnTo>
                <a:lnTo>
                  <a:pt x="3700" y="6654"/>
                </a:lnTo>
                <a:lnTo>
                  <a:pt x="5950" y="3644"/>
                </a:lnTo>
                <a:lnTo>
                  <a:pt x="7919" y="1163"/>
                </a:lnTo>
                <a:lnTo>
                  <a:pt x="10000" y="0"/>
                </a:lnTo>
                <a:cubicBezTo>
                  <a:pt x="9994" y="1878"/>
                  <a:pt x="10016" y="1286"/>
                  <a:pt x="10010" y="3164"/>
                </a:cubicBezTo>
                <a:lnTo>
                  <a:pt x="8699" y="3785"/>
                </a:lnTo>
                <a:lnTo>
                  <a:pt x="6613" y="5661"/>
                </a:lnTo>
                <a:lnTo>
                  <a:pt x="5448" y="7294"/>
                </a:lnTo>
                <a:lnTo>
                  <a:pt x="3687" y="8441"/>
                </a:lnTo>
                <a:lnTo>
                  <a:pt x="0" y="10000"/>
                </a:lnTo>
                <a:lnTo>
                  <a:pt x="451" y="8889"/>
                </a:lnTo>
                <a:close/>
              </a:path>
            </a:pathLst>
          </a:cu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7" name="Freeform 76">
            <a:extLst>
              <a:ext uri="{FF2B5EF4-FFF2-40B4-BE49-F238E27FC236}">
                <a16:creationId xmlns:a16="http://schemas.microsoft.com/office/drawing/2014/main" id="{7D1919AC-F4B7-4927-EB53-C8AB4F3D08AA}"/>
              </a:ext>
            </a:extLst>
          </p:cNvPr>
          <p:cNvSpPr>
            <a:spLocks/>
          </p:cNvSpPr>
          <p:nvPr/>
        </p:nvSpPr>
        <p:spPr bwMode="auto">
          <a:xfrm>
            <a:off x="7527267" y="5864652"/>
            <a:ext cx="130969" cy="323850"/>
          </a:xfrm>
          <a:custGeom>
            <a:avLst/>
            <a:gdLst>
              <a:gd name="T0" fmla="*/ 0 w 90"/>
              <a:gd name="T1" fmla="*/ 76200 h 240"/>
              <a:gd name="T2" fmla="*/ 0 w 90"/>
              <a:gd name="T3" fmla="*/ 381000 h 240"/>
              <a:gd name="T4" fmla="*/ 85725 w 90"/>
              <a:gd name="T5" fmla="*/ 295275 h 240"/>
              <a:gd name="T6" fmla="*/ 142875 w 90"/>
              <a:gd name="T7" fmla="*/ 0 h 240"/>
              <a:gd name="T8" fmla="*/ 0 w 90"/>
              <a:gd name="T9" fmla="*/ 76200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0"/>
              <a:gd name="T16" fmla="*/ 0 h 240"/>
              <a:gd name="T17" fmla="*/ 90 w 90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0" h="240">
                <a:moveTo>
                  <a:pt x="0" y="48"/>
                </a:moveTo>
                <a:lnTo>
                  <a:pt x="0" y="240"/>
                </a:lnTo>
                <a:lnTo>
                  <a:pt x="54" y="186"/>
                </a:lnTo>
                <a:lnTo>
                  <a:pt x="90" y="0"/>
                </a:lnTo>
                <a:lnTo>
                  <a:pt x="0" y="48"/>
                </a:lnTo>
                <a:close/>
              </a:path>
            </a:pathLst>
          </a:custGeom>
          <a:solidFill>
            <a:srgbClr val="0066FF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8" name="Freeform 77">
            <a:extLst>
              <a:ext uri="{FF2B5EF4-FFF2-40B4-BE49-F238E27FC236}">
                <a16:creationId xmlns:a16="http://schemas.microsoft.com/office/drawing/2014/main" id="{D6144C16-8BF2-6CB0-8001-6CC424001D57}"/>
              </a:ext>
            </a:extLst>
          </p:cNvPr>
          <p:cNvSpPr>
            <a:spLocks/>
          </p:cNvSpPr>
          <p:nvPr/>
        </p:nvSpPr>
        <p:spPr bwMode="auto">
          <a:xfrm>
            <a:off x="8615498" y="4197777"/>
            <a:ext cx="100013" cy="588169"/>
          </a:xfrm>
          <a:custGeom>
            <a:avLst/>
            <a:gdLst>
              <a:gd name="T0" fmla="*/ 133350 w 84"/>
              <a:gd name="T1" fmla="*/ 0 h 494"/>
              <a:gd name="T2" fmla="*/ 92075 w 84"/>
              <a:gd name="T3" fmla="*/ 330200 h 494"/>
              <a:gd name="T4" fmla="*/ 0 w 84"/>
              <a:gd name="T5" fmla="*/ 784225 h 494"/>
              <a:gd name="T6" fmla="*/ 0 60000 65536"/>
              <a:gd name="T7" fmla="*/ 0 60000 65536"/>
              <a:gd name="T8" fmla="*/ 0 60000 65536"/>
              <a:gd name="T9" fmla="*/ 0 w 84"/>
              <a:gd name="T10" fmla="*/ 0 h 494"/>
              <a:gd name="T11" fmla="*/ 84 w 84"/>
              <a:gd name="T12" fmla="*/ 494 h 4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" h="494">
                <a:moveTo>
                  <a:pt x="84" y="0"/>
                </a:moveTo>
                <a:lnTo>
                  <a:pt x="58" y="208"/>
                </a:lnTo>
                <a:lnTo>
                  <a:pt x="0" y="494"/>
                </a:lnTo>
              </a:path>
            </a:pathLst>
          </a:custGeom>
          <a:noFill/>
          <a:ln w="19050" cap="flat" cmpd="sng">
            <a:solidFill>
              <a:srgbClr val="000066"/>
            </a:solidFill>
            <a:prstDash val="dash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9" name="Freeform 78">
            <a:extLst>
              <a:ext uri="{FF2B5EF4-FFF2-40B4-BE49-F238E27FC236}">
                <a16:creationId xmlns:a16="http://schemas.microsoft.com/office/drawing/2014/main" id="{D8B653D9-5693-604C-0218-36A578481AA3}"/>
              </a:ext>
            </a:extLst>
          </p:cNvPr>
          <p:cNvSpPr>
            <a:spLocks/>
          </p:cNvSpPr>
          <p:nvPr/>
        </p:nvSpPr>
        <p:spPr bwMode="auto">
          <a:xfrm>
            <a:off x="9151279" y="3485783"/>
            <a:ext cx="100013" cy="588169"/>
          </a:xfrm>
          <a:custGeom>
            <a:avLst/>
            <a:gdLst>
              <a:gd name="T0" fmla="*/ 133350 w 84"/>
              <a:gd name="T1" fmla="*/ 0 h 494"/>
              <a:gd name="T2" fmla="*/ 92075 w 84"/>
              <a:gd name="T3" fmla="*/ 330200 h 494"/>
              <a:gd name="T4" fmla="*/ 0 w 84"/>
              <a:gd name="T5" fmla="*/ 784225 h 494"/>
              <a:gd name="T6" fmla="*/ 0 60000 65536"/>
              <a:gd name="T7" fmla="*/ 0 60000 65536"/>
              <a:gd name="T8" fmla="*/ 0 60000 65536"/>
              <a:gd name="T9" fmla="*/ 0 w 84"/>
              <a:gd name="T10" fmla="*/ 0 h 494"/>
              <a:gd name="T11" fmla="*/ 84 w 84"/>
              <a:gd name="T12" fmla="*/ 494 h 4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" h="494">
                <a:moveTo>
                  <a:pt x="84" y="0"/>
                </a:moveTo>
                <a:lnTo>
                  <a:pt x="58" y="208"/>
                </a:lnTo>
                <a:lnTo>
                  <a:pt x="0" y="494"/>
                </a:lnTo>
              </a:path>
            </a:pathLst>
          </a:custGeom>
          <a:noFill/>
          <a:ln w="19050" cap="flat" cmpd="sng">
            <a:solidFill>
              <a:srgbClr val="000066"/>
            </a:solidFill>
            <a:prstDash val="dash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27179EEA-E785-8114-46AC-292DB84E384A}"/>
              </a:ext>
            </a:extLst>
          </p:cNvPr>
          <p:cNvSpPr>
            <a:spLocks/>
          </p:cNvSpPr>
          <p:nvPr/>
        </p:nvSpPr>
        <p:spPr bwMode="auto">
          <a:xfrm>
            <a:off x="6236630" y="4926439"/>
            <a:ext cx="264319" cy="285750"/>
          </a:xfrm>
          <a:custGeom>
            <a:avLst/>
            <a:gdLst>
              <a:gd name="T0" fmla="*/ 352425 w 336"/>
              <a:gd name="T1" fmla="*/ 0 h 426"/>
              <a:gd name="T2" fmla="*/ 265368 w 336"/>
              <a:gd name="T3" fmla="*/ 145782 h 426"/>
              <a:gd name="T4" fmla="*/ 133208 w 336"/>
              <a:gd name="T5" fmla="*/ 302296 h 426"/>
              <a:gd name="T6" fmla="*/ 0 w 336"/>
              <a:gd name="T7" fmla="*/ 381000 h 426"/>
              <a:gd name="T8" fmla="*/ 0 60000 65536"/>
              <a:gd name="T9" fmla="*/ 0 60000 65536"/>
              <a:gd name="T10" fmla="*/ 0 60000 65536"/>
              <a:gd name="T11" fmla="*/ 0 60000 65536"/>
              <a:gd name="T12" fmla="*/ 0 w 336"/>
              <a:gd name="T13" fmla="*/ 0 h 426"/>
              <a:gd name="T14" fmla="*/ 336 w 336"/>
              <a:gd name="T15" fmla="*/ 426 h 4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" h="426">
                <a:moveTo>
                  <a:pt x="336" y="0"/>
                </a:moveTo>
                <a:lnTo>
                  <a:pt x="253" y="163"/>
                </a:lnTo>
                <a:lnTo>
                  <a:pt x="127" y="338"/>
                </a:lnTo>
                <a:lnTo>
                  <a:pt x="0" y="426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1" name="Freeform 42">
            <a:extLst>
              <a:ext uri="{FF2B5EF4-FFF2-40B4-BE49-F238E27FC236}">
                <a16:creationId xmlns:a16="http://schemas.microsoft.com/office/drawing/2014/main" id="{EFCC3847-B99E-9A81-CD96-57FE29FFDC1A}"/>
              </a:ext>
            </a:extLst>
          </p:cNvPr>
          <p:cNvSpPr>
            <a:spLocks/>
          </p:cNvSpPr>
          <p:nvPr/>
        </p:nvSpPr>
        <p:spPr bwMode="auto">
          <a:xfrm>
            <a:off x="4007780" y="3140502"/>
            <a:ext cx="364331" cy="171450"/>
          </a:xfrm>
          <a:custGeom>
            <a:avLst/>
            <a:gdLst>
              <a:gd name="T0" fmla="*/ 0 w 267"/>
              <a:gd name="T1" fmla="*/ 0 h 100"/>
              <a:gd name="T2" fmla="*/ 485775 w 267"/>
              <a:gd name="T3" fmla="*/ 228600 h 100"/>
              <a:gd name="T4" fmla="*/ 0 60000 65536"/>
              <a:gd name="T5" fmla="*/ 0 60000 65536"/>
              <a:gd name="T6" fmla="*/ 0 w 267"/>
              <a:gd name="T7" fmla="*/ 0 h 100"/>
              <a:gd name="T8" fmla="*/ 267 w 267"/>
              <a:gd name="T9" fmla="*/ 100 h 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67" h="100">
                <a:moveTo>
                  <a:pt x="0" y="0"/>
                </a:moveTo>
                <a:lnTo>
                  <a:pt x="267" y="10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2" name="Freeform 80">
            <a:extLst>
              <a:ext uri="{FF2B5EF4-FFF2-40B4-BE49-F238E27FC236}">
                <a16:creationId xmlns:a16="http://schemas.microsoft.com/office/drawing/2014/main" id="{8449A38B-73C0-E8E8-1DA3-F5A0C33D2579}"/>
              </a:ext>
            </a:extLst>
          </p:cNvPr>
          <p:cNvSpPr>
            <a:spLocks/>
          </p:cNvSpPr>
          <p:nvPr/>
        </p:nvSpPr>
        <p:spPr bwMode="auto">
          <a:xfrm>
            <a:off x="8370229" y="4533533"/>
            <a:ext cx="176213" cy="400050"/>
          </a:xfrm>
          <a:custGeom>
            <a:avLst/>
            <a:gdLst>
              <a:gd name="T0" fmla="*/ 234950 w 148"/>
              <a:gd name="T1" fmla="*/ 0 h 336"/>
              <a:gd name="T2" fmla="*/ 114300 w 148"/>
              <a:gd name="T3" fmla="*/ 330200 h 336"/>
              <a:gd name="T4" fmla="*/ 0 w 148"/>
              <a:gd name="T5" fmla="*/ 533400 h 336"/>
              <a:gd name="T6" fmla="*/ 0 60000 65536"/>
              <a:gd name="T7" fmla="*/ 0 60000 65536"/>
              <a:gd name="T8" fmla="*/ 0 60000 65536"/>
              <a:gd name="T9" fmla="*/ 0 w 148"/>
              <a:gd name="T10" fmla="*/ 0 h 336"/>
              <a:gd name="T11" fmla="*/ 148 w 148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8" h="336">
                <a:moveTo>
                  <a:pt x="148" y="0"/>
                </a:moveTo>
                <a:lnTo>
                  <a:pt x="72" y="208"/>
                </a:lnTo>
                <a:lnTo>
                  <a:pt x="0" y="336"/>
                </a:lnTo>
              </a:path>
            </a:pathLst>
          </a:custGeom>
          <a:noFill/>
          <a:ln w="19050" cap="flat" cmpd="sng">
            <a:solidFill>
              <a:srgbClr val="000066"/>
            </a:solidFill>
            <a:prstDash val="dash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3" name="Line 24">
            <a:extLst>
              <a:ext uri="{FF2B5EF4-FFF2-40B4-BE49-F238E27FC236}">
                <a16:creationId xmlns:a16="http://schemas.microsoft.com/office/drawing/2014/main" id="{E5A2D0B7-E353-7853-B7C6-D2E5048F9F5F}"/>
              </a:ext>
            </a:extLst>
          </p:cNvPr>
          <p:cNvSpPr>
            <a:spLocks noChangeShapeType="1"/>
          </p:cNvSpPr>
          <p:nvPr/>
        </p:nvSpPr>
        <p:spPr bwMode="auto">
          <a:xfrm>
            <a:off x="4665004" y="5112177"/>
            <a:ext cx="1714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4" name="Line 24">
            <a:extLst>
              <a:ext uri="{FF2B5EF4-FFF2-40B4-BE49-F238E27FC236}">
                <a16:creationId xmlns:a16="http://schemas.microsoft.com/office/drawing/2014/main" id="{CA58EF5A-9686-EF0E-5F33-02E3EC2C5B54}"/>
              </a:ext>
            </a:extLst>
          </p:cNvPr>
          <p:cNvSpPr>
            <a:spLocks noChangeShapeType="1"/>
          </p:cNvSpPr>
          <p:nvPr/>
        </p:nvSpPr>
        <p:spPr bwMode="auto">
          <a:xfrm>
            <a:off x="3666308" y="4720699"/>
            <a:ext cx="1714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5" name="Line 24">
            <a:extLst>
              <a:ext uri="{FF2B5EF4-FFF2-40B4-BE49-F238E27FC236}">
                <a16:creationId xmlns:a16="http://schemas.microsoft.com/office/drawing/2014/main" id="{B6017C97-D8A4-15F7-1667-F5E73F652464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7752" y="4927868"/>
            <a:ext cx="1714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" name="Line 24">
            <a:extLst>
              <a:ext uri="{FF2B5EF4-FFF2-40B4-BE49-F238E27FC236}">
                <a16:creationId xmlns:a16="http://schemas.microsoft.com/office/drawing/2014/main" id="{4A0C81B9-1812-E188-0FF5-022BDC68739F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7829" y="5047883"/>
            <a:ext cx="1714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" name="Line 24">
            <a:extLst>
              <a:ext uri="{FF2B5EF4-FFF2-40B4-BE49-F238E27FC236}">
                <a16:creationId xmlns:a16="http://schemas.microsoft.com/office/drawing/2014/main" id="{6C010BED-33ED-BA65-8976-858475753BA6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9317" y="5233620"/>
            <a:ext cx="1714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8" name="Line 24">
            <a:extLst>
              <a:ext uri="{FF2B5EF4-FFF2-40B4-BE49-F238E27FC236}">
                <a16:creationId xmlns:a16="http://schemas.microsoft.com/office/drawing/2014/main" id="{B0471323-89F8-5063-873E-74D8A6576A22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6289" y="4792137"/>
            <a:ext cx="1714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9" name="Freeform 8">
            <a:extLst>
              <a:ext uri="{FF2B5EF4-FFF2-40B4-BE49-F238E27FC236}">
                <a16:creationId xmlns:a16="http://schemas.microsoft.com/office/drawing/2014/main" id="{BBD9CDBF-409D-B4CD-DEE1-687D74C6156F}"/>
              </a:ext>
            </a:extLst>
          </p:cNvPr>
          <p:cNvSpPr>
            <a:spLocks/>
          </p:cNvSpPr>
          <p:nvPr/>
        </p:nvSpPr>
        <p:spPr bwMode="auto">
          <a:xfrm>
            <a:off x="5293654" y="2680920"/>
            <a:ext cx="595313" cy="609600"/>
          </a:xfrm>
          <a:custGeom>
            <a:avLst/>
            <a:gdLst>
              <a:gd name="T0" fmla="*/ 793750 w 618"/>
              <a:gd name="T1" fmla="*/ 0 h 618"/>
              <a:gd name="T2" fmla="*/ 535589 w 618"/>
              <a:gd name="T3" fmla="*/ 131521 h 618"/>
              <a:gd name="T4" fmla="*/ 328803 w 618"/>
              <a:gd name="T5" fmla="*/ 385357 h 618"/>
              <a:gd name="T6" fmla="*/ 160548 w 618"/>
              <a:gd name="T7" fmla="*/ 648399 h 618"/>
              <a:gd name="T8" fmla="*/ 0 w 618"/>
              <a:gd name="T9" fmla="*/ 812800 h 6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8"/>
              <a:gd name="T16" fmla="*/ 0 h 618"/>
              <a:gd name="T17" fmla="*/ 618 w 618"/>
              <a:gd name="T18" fmla="*/ 618 h 6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8" h="618">
                <a:moveTo>
                  <a:pt x="618" y="0"/>
                </a:moveTo>
                <a:lnTo>
                  <a:pt x="417" y="100"/>
                </a:lnTo>
                <a:lnTo>
                  <a:pt x="256" y="293"/>
                </a:lnTo>
                <a:lnTo>
                  <a:pt x="125" y="493"/>
                </a:lnTo>
                <a:lnTo>
                  <a:pt x="0" y="618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0" name="Freeform 9">
            <a:extLst>
              <a:ext uri="{FF2B5EF4-FFF2-40B4-BE49-F238E27FC236}">
                <a16:creationId xmlns:a16="http://schemas.microsoft.com/office/drawing/2014/main" id="{71FE39F5-C5F6-E0C9-8921-6F15C848E413}"/>
              </a:ext>
            </a:extLst>
          </p:cNvPr>
          <p:cNvSpPr>
            <a:spLocks/>
          </p:cNvSpPr>
          <p:nvPr/>
        </p:nvSpPr>
        <p:spPr bwMode="auto">
          <a:xfrm>
            <a:off x="5615124" y="2904758"/>
            <a:ext cx="735806" cy="735806"/>
          </a:xfrm>
          <a:custGeom>
            <a:avLst/>
            <a:gdLst>
              <a:gd name="T0" fmla="*/ 981075 w 618"/>
              <a:gd name="T1" fmla="*/ 0 h 618"/>
              <a:gd name="T2" fmla="*/ 661987 w 618"/>
              <a:gd name="T3" fmla="*/ 158750 h 618"/>
              <a:gd name="T4" fmla="*/ 406400 w 618"/>
              <a:gd name="T5" fmla="*/ 465138 h 618"/>
              <a:gd name="T6" fmla="*/ 198437 w 618"/>
              <a:gd name="T7" fmla="*/ 782637 h 618"/>
              <a:gd name="T8" fmla="*/ 0 w 618"/>
              <a:gd name="T9" fmla="*/ 981075 h 6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8"/>
              <a:gd name="T16" fmla="*/ 0 h 618"/>
              <a:gd name="T17" fmla="*/ 618 w 618"/>
              <a:gd name="T18" fmla="*/ 618 h 6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8" h="618">
                <a:moveTo>
                  <a:pt x="618" y="0"/>
                </a:moveTo>
                <a:lnTo>
                  <a:pt x="417" y="100"/>
                </a:lnTo>
                <a:lnTo>
                  <a:pt x="256" y="293"/>
                </a:lnTo>
                <a:lnTo>
                  <a:pt x="125" y="493"/>
                </a:lnTo>
                <a:lnTo>
                  <a:pt x="0" y="618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1" name="Freeform 10">
            <a:extLst>
              <a:ext uri="{FF2B5EF4-FFF2-40B4-BE49-F238E27FC236}">
                <a16:creationId xmlns:a16="http://schemas.microsoft.com/office/drawing/2014/main" id="{28E1F085-F05A-2EC6-68BF-3F5F585C68D2}"/>
              </a:ext>
            </a:extLst>
          </p:cNvPr>
          <p:cNvSpPr>
            <a:spLocks/>
          </p:cNvSpPr>
          <p:nvPr/>
        </p:nvSpPr>
        <p:spPr bwMode="auto">
          <a:xfrm>
            <a:off x="4464980" y="2504708"/>
            <a:ext cx="489347" cy="514350"/>
          </a:xfrm>
          <a:custGeom>
            <a:avLst/>
            <a:gdLst>
              <a:gd name="T0" fmla="*/ 652463 w 618"/>
              <a:gd name="T1" fmla="*/ 0 h 618"/>
              <a:gd name="T2" fmla="*/ 440254 w 618"/>
              <a:gd name="T3" fmla="*/ 110971 h 618"/>
              <a:gd name="T4" fmla="*/ 270276 w 618"/>
              <a:gd name="T5" fmla="*/ 325145 h 618"/>
              <a:gd name="T6" fmla="*/ 131971 w 618"/>
              <a:gd name="T7" fmla="*/ 547086 h 618"/>
              <a:gd name="T8" fmla="*/ 0 w 618"/>
              <a:gd name="T9" fmla="*/ 685800 h 6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8"/>
              <a:gd name="T16" fmla="*/ 0 h 618"/>
              <a:gd name="T17" fmla="*/ 618 w 618"/>
              <a:gd name="T18" fmla="*/ 618 h 6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8" h="618">
                <a:moveTo>
                  <a:pt x="618" y="0"/>
                </a:moveTo>
                <a:lnTo>
                  <a:pt x="417" y="100"/>
                </a:lnTo>
                <a:lnTo>
                  <a:pt x="256" y="293"/>
                </a:lnTo>
                <a:lnTo>
                  <a:pt x="125" y="493"/>
                </a:lnTo>
                <a:lnTo>
                  <a:pt x="0" y="618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2" name="Freeform 11">
            <a:extLst>
              <a:ext uri="{FF2B5EF4-FFF2-40B4-BE49-F238E27FC236}">
                <a16:creationId xmlns:a16="http://schemas.microsoft.com/office/drawing/2014/main" id="{640F6AEB-ED7E-670B-C764-E51D0565A7DE}"/>
              </a:ext>
            </a:extLst>
          </p:cNvPr>
          <p:cNvSpPr>
            <a:spLocks/>
          </p:cNvSpPr>
          <p:nvPr/>
        </p:nvSpPr>
        <p:spPr bwMode="auto">
          <a:xfrm>
            <a:off x="5272223" y="2561858"/>
            <a:ext cx="400050" cy="507206"/>
          </a:xfrm>
          <a:custGeom>
            <a:avLst/>
            <a:gdLst>
              <a:gd name="T0" fmla="*/ 533400 w 618"/>
              <a:gd name="T1" fmla="*/ 0 h 618"/>
              <a:gd name="T2" fmla="*/ 359915 w 618"/>
              <a:gd name="T3" fmla="*/ 109430 h 618"/>
              <a:gd name="T4" fmla="*/ 220955 w 618"/>
              <a:gd name="T5" fmla="*/ 320629 h 618"/>
              <a:gd name="T6" fmla="*/ 107888 w 618"/>
              <a:gd name="T7" fmla="*/ 539488 h 618"/>
              <a:gd name="T8" fmla="*/ 0 w 618"/>
              <a:gd name="T9" fmla="*/ 676275 h 6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8"/>
              <a:gd name="T16" fmla="*/ 0 h 618"/>
              <a:gd name="T17" fmla="*/ 618 w 618"/>
              <a:gd name="T18" fmla="*/ 618 h 6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8" h="618">
                <a:moveTo>
                  <a:pt x="618" y="0"/>
                </a:moveTo>
                <a:lnTo>
                  <a:pt x="417" y="100"/>
                </a:lnTo>
                <a:lnTo>
                  <a:pt x="256" y="293"/>
                </a:lnTo>
                <a:lnTo>
                  <a:pt x="125" y="493"/>
                </a:lnTo>
                <a:lnTo>
                  <a:pt x="0" y="618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3" name="Freeform 25">
            <a:extLst>
              <a:ext uri="{FF2B5EF4-FFF2-40B4-BE49-F238E27FC236}">
                <a16:creationId xmlns:a16="http://schemas.microsoft.com/office/drawing/2014/main" id="{2A1C8BFC-6EB8-541E-AA98-514D34731167}"/>
              </a:ext>
            </a:extLst>
          </p:cNvPr>
          <p:cNvSpPr>
            <a:spLocks/>
          </p:cNvSpPr>
          <p:nvPr/>
        </p:nvSpPr>
        <p:spPr bwMode="auto">
          <a:xfrm>
            <a:off x="4707867" y="2797602"/>
            <a:ext cx="214313" cy="321469"/>
          </a:xfrm>
          <a:custGeom>
            <a:avLst/>
            <a:gdLst>
              <a:gd name="T0" fmla="*/ 285750 w 618"/>
              <a:gd name="T1" fmla="*/ 0 h 618"/>
              <a:gd name="T2" fmla="*/ 192812 w 618"/>
              <a:gd name="T3" fmla="*/ 69357 h 618"/>
              <a:gd name="T4" fmla="*/ 118369 w 618"/>
              <a:gd name="T5" fmla="*/ 203215 h 618"/>
              <a:gd name="T6" fmla="*/ 57797 w 618"/>
              <a:gd name="T7" fmla="*/ 341929 h 618"/>
              <a:gd name="T8" fmla="*/ 0 w 618"/>
              <a:gd name="T9" fmla="*/ 428625 h 6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8"/>
              <a:gd name="T16" fmla="*/ 0 h 618"/>
              <a:gd name="T17" fmla="*/ 618 w 618"/>
              <a:gd name="T18" fmla="*/ 618 h 6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8" h="618">
                <a:moveTo>
                  <a:pt x="618" y="0"/>
                </a:moveTo>
                <a:lnTo>
                  <a:pt x="417" y="100"/>
                </a:lnTo>
                <a:lnTo>
                  <a:pt x="256" y="293"/>
                </a:lnTo>
                <a:lnTo>
                  <a:pt x="125" y="493"/>
                </a:lnTo>
                <a:lnTo>
                  <a:pt x="0" y="618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4" name="Freeform 26">
            <a:extLst>
              <a:ext uri="{FF2B5EF4-FFF2-40B4-BE49-F238E27FC236}">
                <a16:creationId xmlns:a16="http://schemas.microsoft.com/office/drawing/2014/main" id="{D6C0DDFC-7E4C-C3B4-E478-1AB4207ECCBB}"/>
              </a:ext>
            </a:extLst>
          </p:cNvPr>
          <p:cNvSpPr>
            <a:spLocks/>
          </p:cNvSpPr>
          <p:nvPr/>
        </p:nvSpPr>
        <p:spPr bwMode="auto">
          <a:xfrm>
            <a:off x="4986473" y="2447558"/>
            <a:ext cx="400050" cy="507206"/>
          </a:xfrm>
          <a:custGeom>
            <a:avLst/>
            <a:gdLst>
              <a:gd name="T0" fmla="*/ 533400 w 618"/>
              <a:gd name="T1" fmla="*/ 0 h 618"/>
              <a:gd name="T2" fmla="*/ 359915 w 618"/>
              <a:gd name="T3" fmla="*/ 109430 h 618"/>
              <a:gd name="T4" fmla="*/ 220955 w 618"/>
              <a:gd name="T5" fmla="*/ 320629 h 618"/>
              <a:gd name="T6" fmla="*/ 107888 w 618"/>
              <a:gd name="T7" fmla="*/ 539488 h 618"/>
              <a:gd name="T8" fmla="*/ 0 w 618"/>
              <a:gd name="T9" fmla="*/ 676275 h 6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8"/>
              <a:gd name="T16" fmla="*/ 0 h 618"/>
              <a:gd name="T17" fmla="*/ 618 w 618"/>
              <a:gd name="T18" fmla="*/ 618 h 6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8" h="618">
                <a:moveTo>
                  <a:pt x="618" y="0"/>
                </a:moveTo>
                <a:lnTo>
                  <a:pt x="417" y="100"/>
                </a:lnTo>
                <a:lnTo>
                  <a:pt x="256" y="293"/>
                </a:lnTo>
                <a:lnTo>
                  <a:pt x="125" y="493"/>
                </a:lnTo>
                <a:lnTo>
                  <a:pt x="0" y="618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5" name="Freeform 27">
            <a:extLst>
              <a:ext uri="{FF2B5EF4-FFF2-40B4-BE49-F238E27FC236}">
                <a16:creationId xmlns:a16="http://schemas.microsoft.com/office/drawing/2014/main" id="{C7FFCE2F-0846-C7E9-2A6B-0031A2F552B0}"/>
              </a:ext>
            </a:extLst>
          </p:cNvPr>
          <p:cNvSpPr>
            <a:spLocks/>
          </p:cNvSpPr>
          <p:nvPr/>
        </p:nvSpPr>
        <p:spPr bwMode="auto">
          <a:xfrm>
            <a:off x="5522254" y="2926189"/>
            <a:ext cx="371475" cy="432197"/>
          </a:xfrm>
          <a:custGeom>
            <a:avLst/>
            <a:gdLst>
              <a:gd name="T0" fmla="*/ 495300 w 618"/>
              <a:gd name="T1" fmla="*/ 0 h 618"/>
              <a:gd name="T2" fmla="*/ 334207 w 618"/>
              <a:gd name="T3" fmla="*/ 93246 h 618"/>
              <a:gd name="T4" fmla="*/ 205173 w 618"/>
              <a:gd name="T5" fmla="*/ 273212 h 618"/>
              <a:gd name="T6" fmla="*/ 100182 w 618"/>
              <a:gd name="T7" fmla="*/ 459704 h 618"/>
              <a:gd name="T8" fmla="*/ 0 w 618"/>
              <a:gd name="T9" fmla="*/ 576262 h 6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8"/>
              <a:gd name="T16" fmla="*/ 0 h 618"/>
              <a:gd name="T17" fmla="*/ 618 w 618"/>
              <a:gd name="T18" fmla="*/ 618 h 6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8" h="618">
                <a:moveTo>
                  <a:pt x="618" y="0"/>
                </a:moveTo>
                <a:lnTo>
                  <a:pt x="417" y="100"/>
                </a:lnTo>
                <a:lnTo>
                  <a:pt x="256" y="293"/>
                </a:lnTo>
                <a:lnTo>
                  <a:pt x="125" y="493"/>
                </a:lnTo>
                <a:lnTo>
                  <a:pt x="0" y="618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6" name="Freeform 28">
            <a:extLst>
              <a:ext uri="{FF2B5EF4-FFF2-40B4-BE49-F238E27FC236}">
                <a16:creationId xmlns:a16="http://schemas.microsoft.com/office/drawing/2014/main" id="{5A616F7B-5380-758F-45EB-2915CE4EBDC9}"/>
              </a:ext>
            </a:extLst>
          </p:cNvPr>
          <p:cNvSpPr>
            <a:spLocks/>
          </p:cNvSpPr>
          <p:nvPr/>
        </p:nvSpPr>
        <p:spPr bwMode="auto">
          <a:xfrm>
            <a:off x="4279242" y="2504708"/>
            <a:ext cx="307181" cy="428625"/>
          </a:xfrm>
          <a:custGeom>
            <a:avLst/>
            <a:gdLst>
              <a:gd name="T0" fmla="*/ 409575 w 618"/>
              <a:gd name="T1" fmla="*/ 0 h 618"/>
              <a:gd name="T2" fmla="*/ 276364 w 618"/>
              <a:gd name="T3" fmla="*/ 92476 h 618"/>
              <a:gd name="T4" fmla="*/ 169662 w 618"/>
              <a:gd name="T5" fmla="*/ 270954 h 618"/>
              <a:gd name="T6" fmla="*/ 82843 w 618"/>
              <a:gd name="T7" fmla="*/ 455905 h 618"/>
              <a:gd name="T8" fmla="*/ 0 w 618"/>
              <a:gd name="T9" fmla="*/ 571500 h 6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8"/>
              <a:gd name="T16" fmla="*/ 0 h 618"/>
              <a:gd name="T17" fmla="*/ 618 w 618"/>
              <a:gd name="T18" fmla="*/ 618 h 6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8" h="618">
                <a:moveTo>
                  <a:pt x="618" y="0"/>
                </a:moveTo>
                <a:lnTo>
                  <a:pt x="417" y="100"/>
                </a:lnTo>
                <a:lnTo>
                  <a:pt x="256" y="293"/>
                </a:lnTo>
                <a:lnTo>
                  <a:pt x="125" y="493"/>
                </a:lnTo>
                <a:lnTo>
                  <a:pt x="0" y="618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7" name="Freeform 27">
            <a:extLst>
              <a:ext uri="{FF2B5EF4-FFF2-40B4-BE49-F238E27FC236}">
                <a16:creationId xmlns:a16="http://schemas.microsoft.com/office/drawing/2014/main" id="{A53142BA-CEE9-AAF6-6D9B-1F619CDD545E}"/>
              </a:ext>
            </a:extLst>
          </p:cNvPr>
          <p:cNvSpPr>
            <a:spLocks/>
          </p:cNvSpPr>
          <p:nvPr/>
        </p:nvSpPr>
        <p:spPr bwMode="auto">
          <a:xfrm>
            <a:off x="6072323" y="3097639"/>
            <a:ext cx="371475" cy="432197"/>
          </a:xfrm>
          <a:custGeom>
            <a:avLst/>
            <a:gdLst>
              <a:gd name="T0" fmla="*/ 495300 w 618"/>
              <a:gd name="T1" fmla="*/ 0 h 618"/>
              <a:gd name="T2" fmla="*/ 334207 w 618"/>
              <a:gd name="T3" fmla="*/ 93246 h 618"/>
              <a:gd name="T4" fmla="*/ 205173 w 618"/>
              <a:gd name="T5" fmla="*/ 273212 h 618"/>
              <a:gd name="T6" fmla="*/ 100182 w 618"/>
              <a:gd name="T7" fmla="*/ 459704 h 618"/>
              <a:gd name="T8" fmla="*/ 0 w 618"/>
              <a:gd name="T9" fmla="*/ 576262 h 6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8"/>
              <a:gd name="T16" fmla="*/ 0 h 618"/>
              <a:gd name="T17" fmla="*/ 618 w 618"/>
              <a:gd name="T18" fmla="*/ 618 h 6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8" h="618">
                <a:moveTo>
                  <a:pt x="618" y="0"/>
                </a:moveTo>
                <a:lnTo>
                  <a:pt x="417" y="100"/>
                </a:lnTo>
                <a:lnTo>
                  <a:pt x="256" y="293"/>
                </a:lnTo>
                <a:lnTo>
                  <a:pt x="125" y="493"/>
                </a:lnTo>
                <a:lnTo>
                  <a:pt x="0" y="618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8" name="Freeform 42">
            <a:extLst>
              <a:ext uri="{FF2B5EF4-FFF2-40B4-BE49-F238E27FC236}">
                <a16:creationId xmlns:a16="http://schemas.microsoft.com/office/drawing/2014/main" id="{431E5D4C-6D1C-8E6D-2104-8891EB3D82A7}"/>
              </a:ext>
            </a:extLst>
          </p:cNvPr>
          <p:cNvSpPr>
            <a:spLocks/>
          </p:cNvSpPr>
          <p:nvPr/>
        </p:nvSpPr>
        <p:spPr bwMode="auto">
          <a:xfrm>
            <a:off x="5400811" y="3726289"/>
            <a:ext cx="364331" cy="171450"/>
          </a:xfrm>
          <a:custGeom>
            <a:avLst/>
            <a:gdLst>
              <a:gd name="T0" fmla="*/ 0 w 267"/>
              <a:gd name="T1" fmla="*/ 0 h 100"/>
              <a:gd name="T2" fmla="*/ 485775 w 267"/>
              <a:gd name="T3" fmla="*/ 228600 h 100"/>
              <a:gd name="T4" fmla="*/ 0 60000 65536"/>
              <a:gd name="T5" fmla="*/ 0 60000 65536"/>
              <a:gd name="T6" fmla="*/ 0 w 267"/>
              <a:gd name="T7" fmla="*/ 0 h 100"/>
              <a:gd name="T8" fmla="*/ 267 w 267"/>
              <a:gd name="T9" fmla="*/ 100 h 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67" h="100">
                <a:moveTo>
                  <a:pt x="0" y="0"/>
                </a:moveTo>
                <a:lnTo>
                  <a:pt x="267" y="10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9" name="Freeform 42">
            <a:extLst>
              <a:ext uri="{FF2B5EF4-FFF2-40B4-BE49-F238E27FC236}">
                <a16:creationId xmlns:a16="http://schemas.microsoft.com/office/drawing/2014/main" id="{458A0FCF-B123-2473-517F-615468F552CD}"/>
              </a:ext>
            </a:extLst>
          </p:cNvPr>
          <p:cNvSpPr>
            <a:spLocks/>
          </p:cNvSpPr>
          <p:nvPr/>
        </p:nvSpPr>
        <p:spPr bwMode="auto">
          <a:xfrm>
            <a:off x="7015299" y="4426377"/>
            <a:ext cx="364331" cy="171450"/>
          </a:xfrm>
          <a:custGeom>
            <a:avLst/>
            <a:gdLst>
              <a:gd name="T0" fmla="*/ 0 w 267"/>
              <a:gd name="T1" fmla="*/ 0 h 100"/>
              <a:gd name="T2" fmla="*/ 485775 w 267"/>
              <a:gd name="T3" fmla="*/ 228600 h 100"/>
              <a:gd name="T4" fmla="*/ 0 60000 65536"/>
              <a:gd name="T5" fmla="*/ 0 60000 65536"/>
              <a:gd name="T6" fmla="*/ 0 w 267"/>
              <a:gd name="T7" fmla="*/ 0 h 100"/>
              <a:gd name="T8" fmla="*/ 267 w 267"/>
              <a:gd name="T9" fmla="*/ 100 h 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67" h="100">
                <a:moveTo>
                  <a:pt x="0" y="0"/>
                </a:moveTo>
                <a:lnTo>
                  <a:pt x="267" y="10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0" name="Freeform 42">
            <a:extLst>
              <a:ext uri="{FF2B5EF4-FFF2-40B4-BE49-F238E27FC236}">
                <a16:creationId xmlns:a16="http://schemas.microsoft.com/office/drawing/2014/main" id="{033DE5A4-1077-6D5C-5BF8-C8C329777DD0}"/>
              </a:ext>
            </a:extLst>
          </p:cNvPr>
          <p:cNvSpPr>
            <a:spLocks/>
          </p:cNvSpPr>
          <p:nvPr/>
        </p:nvSpPr>
        <p:spPr bwMode="auto">
          <a:xfrm>
            <a:off x="7915411" y="4819283"/>
            <a:ext cx="364331" cy="171450"/>
          </a:xfrm>
          <a:custGeom>
            <a:avLst/>
            <a:gdLst>
              <a:gd name="T0" fmla="*/ 0 w 267"/>
              <a:gd name="T1" fmla="*/ 0 h 100"/>
              <a:gd name="T2" fmla="*/ 485775 w 267"/>
              <a:gd name="T3" fmla="*/ 228600 h 100"/>
              <a:gd name="T4" fmla="*/ 0 60000 65536"/>
              <a:gd name="T5" fmla="*/ 0 60000 65536"/>
              <a:gd name="T6" fmla="*/ 0 w 267"/>
              <a:gd name="T7" fmla="*/ 0 h 100"/>
              <a:gd name="T8" fmla="*/ 267 w 267"/>
              <a:gd name="T9" fmla="*/ 100 h 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67" h="100">
                <a:moveTo>
                  <a:pt x="0" y="0"/>
                </a:moveTo>
                <a:lnTo>
                  <a:pt x="267" y="10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1" name="Freeform 39">
            <a:extLst>
              <a:ext uri="{FF2B5EF4-FFF2-40B4-BE49-F238E27FC236}">
                <a16:creationId xmlns:a16="http://schemas.microsoft.com/office/drawing/2014/main" id="{D7643117-5E66-B0FB-4C50-2BC33E7A4CD8}"/>
              </a:ext>
            </a:extLst>
          </p:cNvPr>
          <p:cNvSpPr>
            <a:spLocks/>
          </p:cNvSpPr>
          <p:nvPr/>
        </p:nvSpPr>
        <p:spPr bwMode="auto">
          <a:xfrm>
            <a:off x="5307942" y="4740702"/>
            <a:ext cx="264319" cy="285750"/>
          </a:xfrm>
          <a:custGeom>
            <a:avLst/>
            <a:gdLst>
              <a:gd name="T0" fmla="*/ 352425 w 336"/>
              <a:gd name="T1" fmla="*/ 0 h 426"/>
              <a:gd name="T2" fmla="*/ 265368 w 336"/>
              <a:gd name="T3" fmla="*/ 145782 h 426"/>
              <a:gd name="T4" fmla="*/ 133208 w 336"/>
              <a:gd name="T5" fmla="*/ 302296 h 426"/>
              <a:gd name="T6" fmla="*/ 0 w 336"/>
              <a:gd name="T7" fmla="*/ 381000 h 426"/>
              <a:gd name="T8" fmla="*/ 0 60000 65536"/>
              <a:gd name="T9" fmla="*/ 0 60000 65536"/>
              <a:gd name="T10" fmla="*/ 0 60000 65536"/>
              <a:gd name="T11" fmla="*/ 0 60000 65536"/>
              <a:gd name="T12" fmla="*/ 0 w 336"/>
              <a:gd name="T13" fmla="*/ 0 h 426"/>
              <a:gd name="T14" fmla="*/ 336 w 336"/>
              <a:gd name="T15" fmla="*/ 426 h 4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" h="426">
                <a:moveTo>
                  <a:pt x="336" y="0"/>
                </a:moveTo>
                <a:lnTo>
                  <a:pt x="253" y="163"/>
                </a:lnTo>
                <a:lnTo>
                  <a:pt x="127" y="338"/>
                </a:lnTo>
                <a:lnTo>
                  <a:pt x="0" y="426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2" name="Freeform 39">
            <a:extLst>
              <a:ext uri="{FF2B5EF4-FFF2-40B4-BE49-F238E27FC236}">
                <a16:creationId xmlns:a16="http://schemas.microsoft.com/office/drawing/2014/main" id="{B364E0EB-FE60-A95A-0895-4F22DF1CA6E4}"/>
              </a:ext>
            </a:extLst>
          </p:cNvPr>
          <p:cNvSpPr>
            <a:spLocks/>
          </p:cNvSpPr>
          <p:nvPr/>
        </p:nvSpPr>
        <p:spPr bwMode="auto">
          <a:xfrm>
            <a:off x="3864905" y="3619133"/>
            <a:ext cx="264319" cy="285750"/>
          </a:xfrm>
          <a:custGeom>
            <a:avLst/>
            <a:gdLst>
              <a:gd name="T0" fmla="*/ 352425 w 336"/>
              <a:gd name="T1" fmla="*/ 0 h 426"/>
              <a:gd name="T2" fmla="*/ 265368 w 336"/>
              <a:gd name="T3" fmla="*/ 145782 h 426"/>
              <a:gd name="T4" fmla="*/ 133208 w 336"/>
              <a:gd name="T5" fmla="*/ 302296 h 426"/>
              <a:gd name="T6" fmla="*/ 0 w 336"/>
              <a:gd name="T7" fmla="*/ 381000 h 426"/>
              <a:gd name="T8" fmla="*/ 0 60000 65536"/>
              <a:gd name="T9" fmla="*/ 0 60000 65536"/>
              <a:gd name="T10" fmla="*/ 0 60000 65536"/>
              <a:gd name="T11" fmla="*/ 0 60000 65536"/>
              <a:gd name="T12" fmla="*/ 0 w 336"/>
              <a:gd name="T13" fmla="*/ 0 h 426"/>
              <a:gd name="T14" fmla="*/ 336 w 336"/>
              <a:gd name="T15" fmla="*/ 426 h 4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" h="426">
                <a:moveTo>
                  <a:pt x="336" y="0"/>
                </a:moveTo>
                <a:lnTo>
                  <a:pt x="253" y="163"/>
                </a:lnTo>
                <a:lnTo>
                  <a:pt x="127" y="338"/>
                </a:lnTo>
                <a:lnTo>
                  <a:pt x="0" y="426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89" name="Freeform 28">
            <a:extLst>
              <a:ext uri="{FF2B5EF4-FFF2-40B4-BE49-F238E27FC236}">
                <a16:creationId xmlns:a16="http://schemas.microsoft.com/office/drawing/2014/main" id="{460439DB-6DCD-105D-F76C-5BA481C49118}"/>
              </a:ext>
            </a:extLst>
          </p:cNvPr>
          <p:cNvSpPr>
            <a:spLocks/>
          </p:cNvSpPr>
          <p:nvPr/>
        </p:nvSpPr>
        <p:spPr bwMode="auto">
          <a:xfrm>
            <a:off x="3625588" y="3369102"/>
            <a:ext cx="307182" cy="428625"/>
          </a:xfrm>
          <a:custGeom>
            <a:avLst/>
            <a:gdLst>
              <a:gd name="T0" fmla="*/ 409576 w 618"/>
              <a:gd name="T1" fmla="*/ 0 h 618"/>
              <a:gd name="T2" fmla="*/ 276364 w 618"/>
              <a:gd name="T3" fmla="*/ 92476 h 618"/>
              <a:gd name="T4" fmla="*/ 169663 w 618"/>
              <a:gd name="T5" fmla="*/ 270954 h 618"/>
              <a:gd name="T6" fmla="*/ 82843 w 618"/>
              <a:gd name="T7" fmla="*/ 455905 h 618"/>
              <a:gd name="T8" fmla="*/ 0 w 618"/>
              <a:gd name="T9" fmla="*/ 571500 h 6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8"/>
              <a:gd name="T16" fmla="*/ 0 h 618"/>
              <a:gd name="T17" fmla="*/ 618 w 618"/>
              <a:gd name="T18" fmla="*/ 618 h 6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8" h="618">
                <a:moveTo>
                  <a:pt x="618" y="0"/>
                </a:moveTo>
                <a:lnTo>
                  <a:pt x="417" y="100"/>
                </a:lnTo>
                <a:lnTo>
                  <a:pt x="256" y="293"/>
                </a:lnTo>
                <a:lnTo>
                  <a:pt x="125" y="493"/>
                </a:lnTo>
                <a:lnTo>
                  <a:pt x="0" y="618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290" name="Picture 3">
            <a:extLst>
              <a:ext uri="{FF2B5EF4-FFF2-40B4-BE49-F238E27FC236}">
                <a16:creationId xmlns:a16="http://schemas.microsoft.com/office/drawing/2014/main" id="{022AF542-1A38-53A4-B6D5-97F9A5C64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88029" flipH="1">
            <a:off x="3155291" y="2635676"/>
            <a:ext cx="620316" cy="36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4" name="Straight Connector 232">
            <a:extLst>
              <a:ext uri="{FF2B5EF4-FFF2-40B4-BE49-F238E27FC236}">
                <a16:creationId xmlns:a16="http://schemas.microsoft.com/office/drawing/2014/main" id="{39FA726C-FA35-DE94-D240-4E6932C42C9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489268" y="3413393"/>
            <a:ext cx="66675" cy="146447"/>
          </a:xfrm>
          <a:prstGeom prst="line">
            <a:avLst/>
          </a:prstGeom>
          <a:noFill/>
          <a:ln w="1714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97" name="Oval 233">
            <a:extLst>
              <a:ext uri="{FF2B5EF4-FFF2-40B4-BE49-F238E27FC236}">
                <a16:creationId xmlns:a16="http://schemas.microsoft.com/office/drawing/2014/main" id="{5653B54C-3EAF-91A5-F4EE-199E0B8CC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737" y="3499118"/>
            <a:ext cx="128588" cy="121444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cxnSp>
        <p:nvCxnSpPr>
          <p:cNvPr id="298" name="Straight Connector 234">
            <a:extLst>
              <a:ext uri="{FF2B5EF4-FFF2-40B4-BE49-F238E27FC236}">
                <a16:creationId xmlns:a16="http://schemas.microsoft.com/office/drawing/2014/main" id="{9060871F-75C5-B134-1E99-797B51E0D42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274838" y="4189550"/>
            <a:ext cx="66675" cy="146447"/>
          </a:xfrm>
          <a:prstGeom prst="line">
            <a:avLst/>
          </a:prstGeom>
          <a:noFill/>
          <a:ln w="171450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299" name="Picture 7">
            <a:extLst>
              <a:ext uri="{FF2B5EF4-FFF2-40B4-BE49-F238E27FC236}">
                <a16:creationId xmlns:a16="http://schemas.microsoft.com/office/drawing/2014/main" id="{29E600E9-92EB-9722-FEB7-1EB739680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8345" y="2239198"/>
            <a:ext cx="58578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0" name="Picture 3">
            <a:extLst>
              <a:ext uri="{FF2B5EF4-FFF2-40B4-BE49-F238E27FC236}">
                <a16:creationId xmlns:a16="http://schemas.microsoft.com/office/drawing/2014/main" id="{7E08B432-D72D-74E3-1D2A-57A93F57A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8211" y="2255304"/>
            <a:ext cx="559008" cy="755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1" name="Picture 3">
            <a:extLst>
              <a:ext uri="{FF2B5EF4-FFF2-40B4-BE49-F238E27FC236}">
                <a16:creationId xmlns:a16="http://schemas.microsoft.com/office/drawing/2014/main" id="{4C61EB20-B489-0F3F-802D-53B66EA6C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0886" y="4192689"/>
            <a:ext cx="559008" cy="755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2" name="Picture 7">
            <a:extLst>
              <a:ext uri="{FF2B5EF4-FFF2-40B4-BE49-F238E27FC236}">
                <a16:creationId xmlns:a16="http://schemas.microsoft.com/office/drawing/2014/main" id="{5A8B3CAE-FE28-102C-5179-2A5D0BFC8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6740" y="2050603"/>
            <a:ext cx="58578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3" name="Picture 7">
            <a:extLst>
              <a:ext uri="{FF2B5EF4-FFF2-40B4-BE49-F238E27FC236}">
                <a16:creationId xmlns:a16="http://schemas.microsoft.com/office/drawing/2014/main" id="{5A7FC114-2E6B-0544-21A4-1FBCF8270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6820" y="4085143"/>
            <a:ext cx="762953" cy="762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4" name="Picture 7">
            <a:extLst>
              <a:ext uri="{FF2B5EF4-FFF2-40B4-BE49-F238E27FC236}">
                <a16:creationId xmlns:a16="http://schemas.microsoft.com/office/drawing/2014/main" id="{25587FE5-A28A-25EE-B1FA-FE671A5C9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2420" y="1770568"/>
            <a:ext cx="391478" cy="391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5" name="Picture 7">
            <a:extLst>
              <a:ext uri="{FF2B5EF4-FFF2-40B4-BE49-F238E27FC236}">
                <a16:creationId xmlns:a16="http://schemas.microsoft.com/office/drawing/2014/main" id="{46FD73DB-5BF5-28A4-DFC3-D662FD48C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1555" y="4925248"/>
            <a:ext cx="442913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6" name="Picture 3">
            <a:extLst>
              <a:ext uri="{FF2B5EF4-FFF2-40B4-BE49-F238E27FC236}">
                <a16:creationId xmlns:a16="http://schemas.microsoft.com/office/drawing/2014/main" id="{112E55CD-31B5-5E79-E9E0-68CED4644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5441" y="2667824"/>
            <a:ext cx="324692" cy="54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" name="Picture 3">
            <a:extLst>
              <a:ext uri="{FF2B5EF4-FFF2-40B4-BE49-F238E27FC236}">
                <a16:creationId xmlns:a16="http://schemas.microsoft.com/office/drawing/2014/main" id="{58BD9FF1-3291-4A13-C1B1-78F11FA01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5531" y="3667949"/>
            <a:ext cx="427227" cy="714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" name="Picture 7">
            <a:extLst>
              <a:ext uri="{FF2B5EF4-FFF2-40B4-BE49-F238E27FC236}">
                <a16:creationId xmlns:a16="http://schemas.microsoft.com/office/drawing/2014/main" id="{E2511C36-6E68-20B8-C57B-2148F27D9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1480" y="2862133"/>
            <a:ext cx="442913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" name="Picture 3">
            <a:extLst>
              <a:ext uri="{FF2B5EF4-FFF2-40B4-BE49-F238E27FC236}">
                <a16:creationId xmlns:a16="http://schemas.microsoft.com/office/drawing/2014/main" id="{4D0B5C35-5264-D479-7DDC-D0FE053E6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6666" y="3153599"/>
            <a:ext cx="324692" cy="54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" name="Picture 3">
            <a:extLst>
              <a:ext uri="{FF2B5EF4-FFF2-40B4-BE49-F238E27FC236}">
                <a16:creationId xmlns:a16="http://schemas.microsoft.com/office/drawing/2014/main" id="{874B5C2B-C84F-8D2A-A964-E365189B0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5328" y="3038259"/>
            <a:ext cx="351783" cy="47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" name="Line 24">
            <a:extLst>
              <a:ext uri="{FF2B5EF4-FFF2-40B4-BE49-F238E27FC236}">
                <a16:creationId xmlns:a16="http://schemas.microsoft.com/office/drawing/2014/main" id="{C0819EA0-CC46-5B5F-E54C-9EA76B0BE586}"/>
              </a:ext>
            </a:extLst>
          </p:cNvPr>
          <p:cNvSpPr>
            <a:spLocks noChangeShapeType="1"/>
          </p:cNvSpPr>
          <p:nvPr/>
        </p:nvSpPr>
        <p:spPr bwMode="auto">
          <a:xfrm>
            <a:off x="4020638" y="4834999"/>
            <a:ext cx="1714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12" name="Line 24">
            <a:extLst>
              <a:ext uri="{FF2B5EF4-FFF2-40B4-BE49-F238E27FC236}">
                <a16:creationId xmlns:a16="http://schemas.microsoft.com/office/drawing/2014/main" id="{F1D680B1-856F-BB61-9720-CE9C95860CC6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2082" y="5042168"/>
            <a:ext cx="1714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13" name="Line 24">
            <a:extLst>
              <a:ext uri="{FF2B5EF4-FFF2-40B4-BE49-F238E27FC236}">
                <a16:creationId xmlns:a16="http://schemas.microsoft.com/office/drawing/2014/main" id="{74A25E6B-C7AE-CA32-22F5-C7C8AAB9E3E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70619" y="4906437"/>
            <a:ext cx="1714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14" name="Line 24">
            <a:extLst>
              <a:ext uri="{FF2B5EF4-FFF2-40B4-BE49-F238E27FC236}">
                <a16:creationId xmlns:a16="http://schemas.microsoft.com/office/drawing/2014/main" id="{4860C51E-AA83-4B00-FAC4-1FEBC732D507}"/>
              </a:ext>
            </a:extLst>
          </p:cNvPr>
          <p:cNvSpPr>
            <a:spLocks noChangeShapeType="1"/>
          </p:cNvSpPr>
          <p:nvPr/>
        </p:nvSpPr>
        <p:spPr bwMode="auto">
          <a:xfrm>
            <a:off x="3069567" y="4532104"/>
            <a:ext cx="1714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15" name="Line 24">
            <a:extLst>
              <a:ext uri="{FF2B5EF4-FFF2-40B4-BE49-F238E27FC236}">
                <a16:creationId xmlns:a16="http://schemas.microsoft.com/office/drawing/2014/main" id="{311DB9E9-9571-4860-D516-898D2BCA38AD}"/>
              </a:ext>
            </a:extLst>
          </p:cNvPr>
          <p:cNvSpPr>
            <a:spLocks noChangeShapeType="1"/>
          </p:cNvSpPr>
          <p:nvPr/>
        </p:nvSpPr>
        <p:spPr bwMode="auto">
          <a:xfrm>
            <a:off x="3191011" y="4739273"/>
            <a:ext cx="1714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16" name="Line 24">
            <a:extLst>
              <a:ext uri="{FF2B5EF4-FFF2-40B4-BE49-F238E27FC236}">
                <a16:creationId xmlns:a16="http://schemas.microsoft.com/office/drawing/2014/main" id="{8EF606D3-ABAD-24C2-81C4-A0E9DACE8F85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9548" y="4603542"/>
            <a:ext cx="1714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17" name="Freeform 33">
            <a:extLst>
              <a:ext uri="{FF2B5EF4-FFF2-40B4-BE49-F238E27FC236}">
                <a16:creationId xmlns:a16="http://schemas.microsoft.com/office/drawing/2014/main" id="{8FC7625B-BB35-FCC3-0A04-2EE969311CD5}"/>
              </a:ext>
            </a:extLst>
          </p:cNvPr>
          <p:cNvSpPr>
            <a:spLocks/>
          </p:cNvSpPr>
          <p:nvPr/>
        </p:nvSpPr>
        <p:spPr bwMode="auto">
          <a:xfrm>
            <a:off x="6984342" y="4697323"/>
            <a:ext cx="627866" cy="1111404"/>
          </a:xfrm>
          <a:custGeom>
            <a:avLst/>
            <a:gdLst>
              <a:gd name="T0" fmla="*/ 26421589 w 10000"/>
              <a:gd name="T1" fmla="*/ 119901547 h 10804"/>
              <a:gd name="T2" fmla="*/ 34841472 w 10000"/>
              <a:gd name="T3" fmla="*/ 98563707 h 10804"/>
              <a:gd name="T4" fmla="*/ 62709550 w 10000"/>
              <a:gd name="T5" fmla="*/ 49788243 h 10804"/>
              <a:gd name="T6" fmla="*/ 76647836 w 10000"/>
              <a:gd name="T7" fmla="*/ 33537369 h 10804"/>
              <a:gd name="T8" fmla="*/ 83612726 w 10000"/>
              <a:gd name="T9" fmla="*/ 9149687 h 10804"/>
              <a:gd name="T10" fmla="*/ 72291544 w 10000"/>
              <a:gd name="T11" fmla="*/ 0 h 10804"/>
              <a:gd name="T12" fmla="*/ 41806363 w 10000"/>
              <a:gd name="T13" fmla="*/ 33537369 h 10804"/>
              <a:gd name="T14" fmla="*/ 20903182 w 10000"/>
              <a:gd name="T15" fmla="*/ 74175929 h 10804"/>
              <a:gd name="T16" fmla="*/ 0 w 10000"/>
              <a:gd name="T17" fmla="*/ 106689091 h 10804"/>
              <a:gd name="T18" fmla="*/ 13938199 w 10000"/>
              <a:gd name="T19" fmla="*/ 122951406 h 10804"/>
              <a:gd name="T20" fmla="*/ 26421589 w 10000"/>
              <a:gd name="T21" fmla="*/ 119901547 h 1080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000"/>
              <a:gd name="T34" fmla="*/ 0 h 10804"/>
              <a:gd name="T35" fmla="*/ 10000 w 10000"/>
              <a:gd name="T36" fmla="*/ 10804 h 10804"/>
              <a:gd name="connsiteX0" fmla="*/ 3160 w 10000"/>
              <a:gd name="connsiteY0" fmla="*/ 11939 h 12207"/>
              <a:gd name="connsiteX1" fmla="*/ 4167 w 10000"/>
              <a:gd name="connsiteY1" fmla="*/ 10064 h 12207"/>
              <a:gd name="connsiteX2" fmla="*/ 7500 w 10000"/>
              <a:gd name="connsiteY2" fmla="*/ 5778 h 12207"/>
              <a:gd name="connsiteX3" fmla="*/ 9167 w 10000"/>
              <a:gd name="connsiteY3" fmla="*/ 4350 h 12207"/>
              <a:gd name="connsiteX4" fmla="*/ 10000 w 10000"/>
              <a:gd name="connsiteY4" fmla="*/ 2207 h 12207"/>
              <a:gd name="connsiteX5" fmla="*/ 5901 w 10000"/>
              <a:gd name="connsiteY5" fmla="*/ 0 h 12207"/>
              <a:gd name="connsiteX6" fmla="*/ 5000 w 10000"/>
              <a:gd name="connsiteY6" fmla="*/ 4350 h 12207"/>
              <a:gd name="connsiteX7" fmla="*/ 2500 w 10000"/>
              <a:gd name="connsiteY7" fmla="*/ 7921 h 12207"/>
              <a:gd name="connsiteX8" fmla="*/ 0 w 10000"/>
              <a:gd name="connsiteY8" fmla="*/ 10778 h 12207"/>
              <a:gd name="connsiteX9" fmla="*/ 1667 w 10000"/>
              <a:gd name="connsiteY9" fmla="*/ 12207 h 12207"/>
              <a:gd name="connsiteX10" fmla="*/ 3160 w 10000"/>
              <a:gd name="connsiteY10" fmla="*/ 11939 h 12207"/>
              <a:gd name="connsiteX0" fmla="*/ 3160 w 10000"/>
              <a:gd name="connsiteY0" fmla="*/ 11939 h 12207"/>
              <a:gd name="connsiteX1" fmla="*/ 4167 w 10000"/>
              <a:gd name="connsiteY1" fmla="*/ 10064 h 12207"/>
              <a:gd name="connsiteX2" fmla="*/ 7500 w 10000"/>
              <a:gd name="connsiteY2" fmla="*/ 5778 h 12207"/>
              <a:gd name="connsiteX3" fmla="*/ 9167 w 10000"/>
              <a:gd name="connsiteY3" fmla="*/ 4350 h 12207"/>
              <a:gd name="connsiteX4" fmla="*/ 10000 w 10000"/>
              <a:gd name="connsiteY4" fmla="*/ 2207 h 12207"/>
              <a:gd name="connsiteX5" fmla="*/ 5901 w 10000"/>
              <a:gd name="connsiteY5" fmla="*/ 0 h 12207"/>
              <a:gd name="connsiteX6" fmla="*/ 5890 w 10000"/>
              <a:gd name="connsiteY6" fmla="*/ 5509 h 12207"/>
              <a:gd name="connsiteX7" fmla="*/ 2500 w 10000"/>
              <a:gd name="connsiteY7" fmla="*/ 7921 h 12207"/>
              <a:gd name="connsiteX8" fmla="*/ 0 w 10000"/>
              <a:gd name="connsiteY8" fmla="*/ 10778 h 12207"/>
              <a:gd name="connsiteX9" fmla="*/ 1667 w 10000"/>
              <a:gd name="connsiteY9" fmla="*/ 12207 h 12207"/>
              <a:gd name="connsiteX10" fmla="*/ 3160 w 10000"/>
              <a:gd name="connsiteY10" fmla="*/ 11939 h 12207"/>
              <a:gd name="connsiteX0" fmla="*/ 3160 w 10000"/>
              <a:gd name="connsiteY0" fmla="*/ 11939 h 12207"/>
              <a:gd name="connsiteX1" fmla="*/ 4167 w 10000"/>
              <a:gd name="connsiteY1" fmla="*/ 10064 h 12207"/>
              <a:gd name="connsiteX2" fmla="*/ 7500 w 10000"/>
              <a:gd name="connsiteY2" fmla="*/ 5778 h 12207"/>
              <a:gd name="connsiteX3" fmla="*/ 9167 w 10000"/>
              <a:gd name="connsiteY3" fmla="*/ 4350 h 12207"/>
              <a:gd name="connsiteX4" fmla="*/ 10000 w 10000"/>
              <a:gd name="connsiteY4" fmla="*/ 2207 h 12207"/>
              <a:gd name="connsiteX5" fmla="*/ 5901 w 10000"/>
              <a:gd name="connsiteY5" fmla="*/ 0 h 12207"/>
              <a:gd name="connsiteX6" fmla="*/ 5890 w 10000"/>
              <a:gd name="connsiteY6" fmla="*/ 5509 h 12207"/>
              <a:gd name="connsiteX7" fmla="*/ 4874 w 10000"/>
              <a:gd name="connsiteY7" fmla="*/ 8165 h 12207"/>
              <a:gd name="connsiteX8" fmla="*/ 0 w 10000"/>
              <a:gd name="connsiteY8" fmla="*/ 10778 h 12207"/>
              <a:gd name="connsiteX9" fmla="*/ 1667 w 10000"/>
              <a:gd name="connsiteY9" fmla="*/ 12207 h 12207"/>
              <a:gd name="connsiteX10" fmla="*/ 3160 w 10000"/>
              <a:gd name="connsiteY10" fmla="*/ 11939 h 12207"/>
              <a:gd name="connsiteX0" fmla="*/ 1493 w 8333"/>
              <a:gd name="connsiteY0" fmla="*/ 11939 h 12207"/>
              <a:gd name="connsiteX1" fmla="*/ 2500 w 8333"/>
              <a:gd name="connsiteY1" fmla="*/ 10064 h 12207"/>
              <a:gd name="connsiteX2" fmla="*/ 5833 w 8333"/>
              <a:gd name="connsiteY2" fmla="*/ 5778 h 12207"/>
              <a:gd name="connsiteX3" fmla="*/ 7500 w 8333"/>
              <a:gd name="connsiteY3" fmla="*/ 4350 h 12207"/>
              <a:gd name="connsiteX4" fmla="*/ 8333 w 8333"/>
              <a:gd name="connsiteY4" fmla="*/ 2207 h 12207"/>
              <a:gd name="connsiteX5" fmla="*/ 4234 w 8333"/>
              <a:gd name="connsiteY5" fmla="*/ 0 h 12207"/>
              <a:gd name="connsiteX6" fmla="*/ 4223 w 8333"/>
              <a:gd name="connsiteY6" fmla="*/ 5509 h 12207"/>
              <a:gd name="connsiteX7" fmla="*/ 3207 w 8333"/>
              <a:gd name="connsiteY7" fmla="*/ 8165 h 12207"/>
              <a:gd name="connsiteX8" fmla="*/ 484 w 8333"/>
              <a:gd name="connsiteY8" fmla="*/ 9436 h 12207"/>
              <a:gd name="connsiteX9" fmla="*/ 0 w 8333"/>
              <a:gd name="connsiteY9" fmla="*/ 12207 h 12207"/>
              <a:gd name="connsiteX10" fmla="*/ 1493 w 8333"/>
              <a:gd name="connsiteY10" fmla="*/ 11939 h 12207"/>
              <a:gd name="connsiteX0" fmla="*/ 7667 w 10000"/>
              <a:gd name="connsiteY0" fmla="*/ 8530 h 10000"/>
              <a:gd name="connsiteX1" fmla="*/ 3000 w 10000"/>
              <a:gd name="connsiteY1" fmla="*/ 8244 h 10000"/>
              <a:gd name="connsiteX2" fmla="*/ 7000 w 10000"/>
              <a:gd name="connsiteY2" fmla="*/ 4733 h 10000"/>
              <a:gd name="connsiteX3" fmla="*/ 9000 w 10000"/>
              <a:gd name="connsiteY3" fmla="*/ 3564 h 10000"/>
              <a:gd name="connsiteX4" fmla="*/ 10000 w 10000"/>
              <a:gd name="connsiteY4" fmla="*/ 1808 h 10000"/>
              <a:gd name="connsiteX5" fmla="*/ 5081 w 10000"/>
              <a:gd name="connsiteY5" fmla="*/ 0 h 10000"/>
              <a:gd name="connsiteX6" fmla="*/ 5068 w 10000"/>
              <a:gd name="connsiteY6" fmla="*/ 4513 h 10000"/>
              <a:gd name="connsiteX7" fmla="*/ 3849 w 10000"/>
              <a:gd name="connsiteY7" fmla="*/ 6689 h 10000"/>
              <a:gd name="connsiteX8" fmla="*/ 581 w 10000"/>
              <a:gd name="connsiteY8" fmla="*/ 7730 h 10000"/>
              <a:gd name="connsiteX9" fmla="*/ 0 w 10000"/>
              <a:gd name="connsiteY9" fmla="*/ 10000 h 10000"/>
              <a:gd name="connsiteX10" fmla="*/ 7667 w 10000"/>
              <a:gd name="connsiteY10" fmla="*/ 8530 h 10000"/>
              <a:gd name="connsiteX0" fmla="*/ 7667 w 9000"/>
              <a:gd name="connsiteY0" fmla="*/ 9221 h 10691"/>
              <a:gd name="connsiteX1" fmla="*/ 3000 w 9000"/>
              <a:gd name="connsiteY1" fmla="*/ 8935 h 10691"/>
              <a:gd name="connsiteX2" fmla="*/ 7000 w 9000"/>
              <a:gd name="connsiteY2" fmla="*/ 5424 h 10691"/>
              <a:gd name="connsiteX3" fmla="*/ 9000 w 9000"/>
              <a:gd name="connsiteY3" fmla="*/ 4255 h 10691"/>
              <a:gd name="connsiteX4" fmla="*/ 7062 w 9000"/>
              <a:gd name="connsiteY4" fmla="*/ 0 h 10691"/>
              <a:gd name="connsiteX5" fmla="*/ 5081 w 9000"/>
              <a:gd name="connsiteY5" fmla="*/ 691 h 10691"/>
              <a:gd name="connsiteX6" fmla="*/ 5068 w 9000"/>
              <a:gd name="connsiteY6" fmla="*/ 5204 h 10691"/>
              <a:gd name="connsiteX7" fmla="*/ 3849 w 9000"/>
              <a:gd name="connsiteY7" fmla="*/ 7380 h 10691"/>
              <a:gd name="connsiteX8" fmla="*/ 581 w 9000"/>
              <a:gd name="connsiteY8" fmla="*/ 8421 h 10691"/>
              <a:gd name="connsiteX9" fmla="*/ 0 w 9000"/>
              <a:gd name="connsiteY9" fmla="*/ 10691 h 10691"/>
              <a:gd name="connsiteX10" fmla="*/ 7667 w 9000"/>
              <a:gd name="connsiteY10" fmla="*/ 9221 h 10691"/>
              <a:gd name="connsiteX0" fmla="*/ 8519 w 10053"/>
              <a:gd name="connsiteY0" fmla="*/ 8625 h 10000"/>
              <a:gd name="connsiteX1" fmla="*/ 3333 w 10053"/>
              <a:gd name="connsiteY1" fmla="*/ 8357 h 10000"/>
              <a:gd name="connsiteX2" fmla="*/ 10053 w 10053"/>
              <a:gd name="connsiteY2" fmla="*/ 6242 h 10000"/>
              <a:gd name="connsiteX3" fmla="*/ 10000 w 10053"/>
              <a:gd name="connsiteY3" fmla="*/ 3980 h 10000"/>
              <a:gd name="connsiteX4" fmla="*/ 7847 w 10053"/>
              <a:gd name="connsiteY4" fmla="*/ 0 h 10000"/>
              <a:gd name="connsiteX5" fmla="*/ 5646 w 10053"/>
              <a:gd name="connsiteY5" fmla="*/ 646 h 10000"/>
              <a:gd name="connsiteX6" fmla="*/ 5631 w 10053"/>
              <a:gd name="connsiteY6" fmla="*/ 4868 h 10000"/>
              <a:gd name="connsiteX7" fmla="*/ 4277 w 10053"/>
              <a:gd name="connsiteY7" fmla="*/ 6903 h 10000"/>
              <a:gd name="connsiteX8" fmla="*/ 646 w 10053"/>
              <a:gd name="connsiteY8" fmla="*/ 7877 h 10000"/>
              <a:gd name="connsiteX9" fmla="*/ 0 w 10053"/>
              <a:gd name="connsiteY9" fmla="*/ 10000 h 10000"/>
              <a:gd name="connsiteX10" fmla="*/ 8519 w 10053"/>
              <a:gd name="connsiteY10" fmla="*/ 8625 h 10000"/>
              <a:gd name="connsiteX0" fmla="*/ 8519 w 10053"/>
              <a:gd name="connsiteY0" fmla="*/ 8625 h 10000"/>
              <a:gd name="connsiteX1" fmla="*/ 8855 w 10053"/>
              <a:gd name="connsiteY1" fmla="*/ 7569 h 10000"/>
              <a:gd name="connsiteX2" fmla="*/ 3333 w 10053"/>
              <a:gd name="connsiteY2" fmla="*/ 8357 h 10000"/>
              <a:gd name="connsiteX3" fmla="*/ 10053 w 10053"/>
              <a:gd name="connsiteY3" fmla="*/ 6242 h 10000"/>
              <a:gd name="connsiteX4" fmla="*/ 10000 w 10053"/>
              <a:gd name="connsiteY4" fmla="*/ 3980 h 10000"/>
              <a:gd name="connsiteX5" fmla="*/ 7847 w 10053"/>
              <a:gd name="connsiteY5" fmla="*/ 0 h 10000"/>
              <a:gd name="connsiteX6" fmla="*/ 5646 w 10053"/>
              <a:gd name="connsiteY6" fmla="*/ 646 h 10000"/>
              <a:gd name="connsiteX7" fmla="*/ 5631 w 10053"/>
              <a:gd name="connsiteY7" fmla="*/ 4868 h 10000"/>
              <a:gd name="connsiteX8" fmla="*/ 4277 w 10053"/>
              <a:gd name="connsiteY8" fmla="*/ 6903 h 10000"/>
              <a:gd name="connsiteX9" fmla="*/ 646 w 10053"/>
              <a:gd name="connsiteY9" fmla="*/ 7877 h 10000"/>
              <a:gd name="connsiteX10" fmla="*/ 0 w 10053"/>
              <a:gd name="connsiteY10" fmla="*/ 10000 h 10000"/>
              <a:gd name="connsiteX11" fmla="*/ 8519 w 10053"/>
              <a:gd name="connsiteY11" fmla="*/ 8625 h 10000"/>
              <a:gd name="connsiteX0" fmla="*/ 8519 w 10053"/>
              <a:gd name="connsiteY0" fmla="*/ 8625 h 10000"/>
              <a:gd name="connsiteX1" fmla="*/ 8855 w 10053"/>
              <a:gd name="connsiteY1" fmla="*/ 7569 h 10000"/>
              <a:gd name="connsiteX2" fmla="*/ 10053 w 10053"/>
              <a:gd name="connsiteY2" fmla="*/ 6242 h 10000"/>
              <a:gd name="connsiteX3" fmla="*/ 10000 w 10053"/>
              <a:gd name="connsiteY3" fmla="*/ 3980 h 10000"/>
              <a:gd name="connsiteX4" fmla="*/ 7847 w 10053"/>
              <a:gd name="connsiteY4" fmla="*/ 0 h 10000"/>
              <a:gd name="connsiteX5" fmla="*/ 5646 w 10053"/>
              <a:gd name="connsiteY5" fmla="*/ 646 h 10000"/>
              <a:gd name="connsiteX6" fmla="*/ 5631 w 10053"/>
              <a:gd name="connsiteY6" fmla="*/ 4868 h 10000"/>
              <a:gd name="connsiteX7" fmla="*/ 4277 w 10053"/>
              <a:gd name="connsiteY7" fmla="*/ 6903 h 10000"/>
              <a:gd name="connsiteX8" fmla="*/ 646 w 10053"/>
              <a:gd name="connsiteY8" fmla="*/ 7877 h 10000"/>
              <a:gd name="connsiteX9" fmla="*/ 0 w 10053"/>
              <a:gd name="connsiteY9" fmla="*/ 10000 h 10000"/>
              <a:gd name="connsiteX10" fmla="*/ 8519 w 10053"/>
              <a:gd name="connsiteY10" fmla="*/ 8625 h 10000"/>
              <a:gd name="connsiteX0" fmla="*/ 8088 w 9622"/>
              <a:gd name="connsiteY0" fmla="*/ 8625 h 8625"/>
              <a:gd name="connsiteX1" fmla="*/ 8424 w 9622"/>
              <a:gd name="connsiteY1" fmla="*/ 7569 h 8625"/>
              <a:gd name="connsiteX2" fmla="*/ 9622 w 9622"/>
              <a:gd name="connsiteY2" fmla="*/ 6242 h 8625"/>
              <a:gd name="connsiteX3" fmla="*/ 9569 w 9622"/>
              <a:gd name="connsiteY3" fmla="*/ 3980 h 8625"/>
              <a:gd name="connsiteX4" fmla="*/ 7416 w 9622"/>
              <a:gd name="connsiteY4" fmla="*/ 0 h 8625"/>
              <a:gd name="connsiteX5" fmla="*/ 5215 w 9622"/>
              <a:gd name="connsiteY5" fmla="*/ 646 h 8625"/>
              <a:gd name="connsiteX6" fmla="*/ 5200 w 9622"/>
              <a:gd name="connsiteY6" fmla="*/ 4868 h 8625"/>
              <a:gd name="connsiteX7" fmla="*/ 3846 w 9622"/>
              <a:gd name="connsiteY7" fmla="*/ 6903 h 8625"/>
              <a:gd name="connsiteX8" fmla="*/ 215 w 9622"/>
              <a:gd name="connsiteY8" fmla="*/ 7877 h 8625"/>
              <a:gd name="connsiteX9" fmla="*/ 3031 w 9622"/>
              <a:gd name="connsiteY9" fmla="*/ 8364 h 8625"/>
              <a:gd name="connsiteX10" fmla="*/ 8088 w 9622"/>
              <a:gd name="connsiteY10" fmla="*/ 8625 h 8625"/>
              <a:gd name="connsiteX0" fmla="*/ 7723 w 10000"/>
              <a:gd name="connsiteY0" fmla="*/ 10542 h 10542"/>
              <a:gd name="connsiteX1" fmla="*/ 8755 w 10000"/>
              <a:gd name="connsiteY1" fmla="*/ 8776 h 10542"/>
              <a:gd name="connsiteX2" fmla="*/ 10000 w 10000"/>
              <a:gd name="connsiteY2" fmla="*/ 7237 h 10542"/>
              <a:gd name="connsiteX3" fmla="*/ 9945 w 10000"/>
              <a:gd name="connsiteY3" fmla="*/ 4614 h 10542"/>
              <a:gd name="connsiteX4" fmla="*/ 7707 w 10000"/>
              <a:gd name="connsiteY4" fmla="*/ 0 h 10542"/>
              <a:gd name="connsiteX5" fmla="*/ 5420 w 10000"/>
              <a:gd name="connsiteY5" fmla="*/ 749 h 10542"/>
              <a:gd name="connsiteX6" fmla="*/ 5404 w 10000"/>
              <a:gd name="connsiteY6" fmla="*/ 5644 h 10542"/>
              <a:gd name="connsiteX7" fmla="*/ 3997 w 10000"/>
              <a:gd name="connsiteY7" fmla="*/ 8003 h 10542"/>
              <a:gd name="connsiteX8" fmla="*/ 223 w 10000"/>
              <a:gd name="connsiteY8" fmla="*/ 9133 h 10542"/>
              <a:gd name="connsiteX9" fmla="*/ 3150 w 10000"/>
              <a:gd name="connsiteY9" fmla="*/ 9697 h 10542"/>
              <a:gd name="connsiteX10" fmla="*/ 7723 w 10000"/>
              <a:gd name="connsiteY10" fmla="*/ 10542 h 10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00" h="10542">
                <a:moveTo>
                  <a:pt x="7723" y="10542"/>
                </a:moveTo>
                <a:cubicBezTo>
                  <a:pt x="7839" y="10134"/>
                  <a:pt x="8639" y="9184"/>
                  <a:pt x="8755" y="8776"/>
                </a:cubicBezTo>
                <a:lnTo>
                  <a:pt x="10000" y="7237"/>
                </a:lnTo>
                <a:cubicBezTo>
                  <a:pt x="9981" y="6363"/>
                  <a:pt x="9964" y="5489"/>
                  <a:pt x="9945" y="4614"/>
                </a:cubicBezTo>
                <a:lnTo>
                  <a:pt x="7707" y="0"/>
                </a:lnTo>
                <a:lnTo>
                  <a:pt x="5420" y="749"/>
                </a:lnTo>
                <a:cubicBezTo>
                  <a:pt x="5414" y="2380"/>
                  <a:pt x="5411" y="4013"/>
                  <a:pt x="5404" y="5644"/>
                </a:cubicBezTo>
                <a:lnTo>
                  <a:pt x="3997" y="8003"/>
                </a:lnTo>
                <a:lnTo>
                  <a:pt x="223" y="9133"/>
                </a:lnTo>
                <a:cubicBezTo>
                  <a:pt x="0" y="9954"/>
                  <a:pt x="3372" y="8877"/>
                  <a:pt x="3150" y="9697"/>
                </a:cubicBezTo>
                <a:lnTo>
                  <a:pt x="7723" y="10542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18" name="Freeform 132">
            <a:extLst>
              <a:ext uri="{FF2B5EF4-FFF2-40B4-BE49-F238E27FC236}">
                <a16:creationId xmlns:a16="http://schemas.microsoft.com/office/drawing/2014/main" id="{DE0E50B8-9165-2328-C57F-0B6DD0765078}"/>
              </a:ext>
            </a:extLst>
          </p:cNvPr>
          <p:cNvSpPr/>
          <p:nvPr/>
        </p:nvSpPr>
        <p:spPr>
          <a:xfrm>
            <a:off x="6781389" y="4440880"/>
            <a:ext cx="731983" cy="1365539"/>
          </a:xfrm>
          <a:custGeom>
            <a:avLst/>
            <a:gdLst>
              <a:gd name="connsiteX0" fmla="*/ 147782 w 569576"/>
              <a:gd name="connsiteY0" fmla="*/ 0 h 1588654"/>
              <a:gd name="connsiteX1" fmla="*/ 480291 w 569576"/>
              <a:gd name="connsiteY1" fmla="*/ 480290 h 1588654"/>
              <a:gd name="connsiteX2" fmla="*/ 489528 w 569576"/>
              <a:gd name="connsiteY2" fmla="*/ 1173018 h 1588654"/>
              <a:gd name="connsiteX3" fmla="*/ 0 w 569576"/>
              <a:gd name="connsiteY3" fmla="*/ 1588654 h 1588654"/>
              <a:gd name="connsiteX0" fmla="*/ 240140 w 661934"/>
              <a:gd name="connsiteY0" fmla="*/ 126230 h 1714884"/>
              <a:gd name="connsiteX1" fmla="*/ 55418 w 661934"/>
              <a:gd name="connsiteY1" fmla="*/ 80048 h 1714884"/>
              <a:gd name="connsiteX2" fmla="*/ 572649 w 661934"/>
              <a:gd name="connsiteY2" fmla="*/ 606520 h 1714884"/>
              <a:gd name="connsiteX3" fmla="*/ 581886 w 661934"/>
              <a:gd name="connsiteY3" fmla="*/ 1299248 h 1714884"/>
              <a:gd name="connsiteX4" fmla="*/ 92358 w 661934"/>
              <a:gd name="connsiteY4" fmla="*/ 1714884 h 1714884"/>
              <a:gd name="connsiteX0" fmla="*/ 1538 w 1032932"/>
              <a:gd name="connsiteY0" fmla="*/ 41564 h 1731818"/>
              <a:gd name="connsiteX1" fmla="*/ 426416 w 1032932"/>
              <a:gd name="connsiteY1" fmla="*/ 96982 h 1731818"/>
              <a:gd name="connsiteX2" fmla="*/ 943647 w 1032932"/>
              <a:gd name="connsiteY2" fmla="*/ 623454 h 1731818"/>
              <a:gd name="connsiteX3" fmla="*/ 952884 w 1032932"/>
              <a:gd name="connsiteY3" fmla="*/ 1316182 h 1731818"/>
              <a:gd name="connsiteX4" fmla="*/ 463356 w 1032932"/>
              <a:gd name="connsiteY4" fmla="*/ 1731818 h 1731818"/>
              <a:gd name="connsiteX0" fmla="*/ 1538 w 1032932"/>
              <a:gd name="connsiteY0" fmla="*/ 0 h 1690254"/>
              <a:gd name="connsiteX1" fmla="*/ 805107 w 1032932"/>
              <a:gd name="connsiteY1" fmla="*/ 249382 h 1690254"/>
              <a:gd name="connsiteX2" fmla="*/ 943647 w 1032932"/>
              <a:gd name="connsiteY2" fmla="*/ 581890 h 1690254"/>
              <a:gd name="connsiteX3" fmla="*/ 952884 w 1032932"/>
              <a:gd name="connsiteY3" fmla="*/ 1274618 h 1690254"/>
              <a:gd name="connsiteX4" fmla="*/ 463356 w 1032932"/>
              <a:gd name="connsiteY4" fmla="*/ 1690254 h 1690254"/>
              <a:gd name="connsiteX0" fmla="*/ 0 w 1031394"/>
              <a:gd name="connsiteY0" fmla="*/ 161637 h 1851891"/>
              <a:gd name="connsiteX1" fmla="*/ 184733 w 1031394"/>
              <a:gd name="connsiteY1" fmla="*/ 41564 h 1851891"/>
              <a:gd name="connsiteX2" fmla="*/ 803569 w 1031394"/>
              <a:gd name="connsiteY2" fmla="*/ 411019 h 1851891"/>
              <a:gd name="connsiteX3" fmla="*/ 942109 w 1031394"/>
              <a:gd name="connsiteY3" fmla="*/ 743527 h 1851891"/>
              <a:gd name="connsiteX4" fmla="*/ 951346 w 1031394"/>
              <a:gd name="connsiteY4" fmla="*/ 1436255 h 1851891"/>
              <a:gd name="connsiteX5" fmla="*/ 461818 w 1031394"/>
              <a:gd name="connsiteY5" fmla="*/ 1851891 h 1851891"/>
              <a:gd name="connsiteX0" fmla="*/ 0 w 1031394"/>
              <a:gd name="connsiteY0" fmla="*/ 0 h 1690254"/>
              <a:gd name="connsiteX1" fmla="*/ 803569 w 1031394"/>
              <a:gd name="connsiteY1" fmla="*/ 249382 h 1690254"/>
              <a:gd name="connsiteX2" fmla="*/ 942109 w 1031394"/>
              <a:gd name="connsiteY2" fmla="*/ 581890 h 1690254"/>
              <a:gd name="connsiteX3" fmla="*/ 951346 w 1031394"/>
              <a:gd name="connsiteY3" fmla="*/ 1274618 h 1690254"/>
              <a:gd name="connsiteX4" fmla="*/ 461818 w 1031394"/>
              <a:gd name="connsiteY4" fmla="*/ 1690254 h 1690254"/>
              <a:gd name="connsiteX0" fmla="*/ 0 w 975976"/>
              <a:gd name="connsiteY0" fmla="*/ 0 h 1782618"/>
              <a:gd name="connsiteX1" fmla="*/ 748151 w 975976"/>
              <a:gd name="connsiteY1" fmla="*/ 341746 h 1782618"/>
              <a:gd name="connsiteX2" fmla="*/ 886691 w 975976"/>
              <a:gd name="connsiteY2" fmla="*/ 674254 h 1782618"/>
              <a:gd name="connsiteX3" fmla="*/ 895928 w 975976"/>
              <a:gd name="connsiteY3" fmla="*/ 1366982 h 1782618"/>
              <a:gd name="connsiteX4" fmla="*/ 406400 w 975976"/>
              <a:gd name="connsiteY4" fmla="*/ 1782618 h 1782618"/>
              <a:gd name="connsiteX0" fmla="*/ 0 w 980739"/>
              <a:gd name="connsiteY0" fmla="*/ 0 h 1796906"/>
              <a:gd name="connsiteX1" fmla="*/ 752914 w 980739"/>
              <a:gd name="connsiteY1" fmla="*/ 356034 h 1796906"/>
              <a:gd name="connsiteX2" fmla="*/ 891454 w 980739"/>
              <a:gd name="connsiteY2" fmla="*/ 688542 h 1796906"/>
              <a:gd name="connsiteX3" fmla="*/ 900691 w 980739"/>
              <a:gd name="connsiteY3" fmla="*/ 1381270 h 1796906"/>
              <a:gd name="connsiteX4" fmla="*/ 411163 w 980739"/>
              <a:gd name="connsiteY4" fmla="*/ 1796906 h 1796906"/>
              <a:gd name="connsiteX0" fmla="*/ 0 w 975977"/>
              <a:gd name="connsiteY0" fmla="*/ 0 h 1820719"/>
              <a:gd name="connsiteX1" fmla="*/ 752914 w 975977"/>
              <a:gd name="connsiteY1" fmla="*/ 356034 h 1820719"/>
              <a:gd name="connsiteX2" fmla="*/ 891454 w 975977"/>
              <a:gd name="connsiteY2" fmla="*/ 688542 h 1820719"/>
              <a:gd name="connsiteX3" fmla="*/ 900691 w 975977"/>
              <a:gd name="connsiteY3" fmla="*/ 1381270 h 1820719"/>
              <a:gd name="connsiteX4" fmla="*/ 439738 w 975977"/>
              <a:gd name="connsiteY4" fmla="*/ 1820719 h 182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5977" h="1820719">
                <a:moveTo>
                  <a:pt x="0" y="0"/>
                </a:moveTo>
                <a:cubicBezTo>
                  <a:pt x="167410" y="51955"/>
                  <a:pt x="604338" y="241277"/>
                  <a:pt x="752914" y="356034"/>
                </a:cubicBezTo>
                <a:cubicBezTo>
                  <a:pt x="901490" y="470791"/>
                  <a:pt x="866825" y="517669"/>
                  <a:pt x="891454" y="688542"/>
                </a:cubicBezTo>
                <a:cubicBezTo>
                  <a:pt x="916084" y="859415"/>
                  <a:pt x="975977" y="1192574"/>
                  <a:pt x="900691" y="1381270"/>
                </a:cubicBezTo>
                <a:cubicBezTo>
                  <a:pt x="825405" y="1569966"/>
                  <a:pt x="644478" y="1705264"/>
                  <a:pt x="439738" y="1820719"/>
                </a:cubicBezTo>
              </a:path>
            </a:pathLst>
          </a:custGeom>
          <a:noFill/>
          <a:ln w="1270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19" name="Freeform 133">
            <a:extLst>
              <a:ext uri="{FF2B5EF4-FFF2-40B4-BE49-F238E27FC236}">
                <a16:creationId xmlns:a16="http://schemas.microsoft.com/office/drawing/2014/main" id="{295E669D-676F-CB69-42CF-4903FB7D6989}"/>
              </a:ext>
            </a:extLst>
          </p:cNvPr>
          <p:cNvSpPr/>
          <p:nvPr/>
        </p:nvSpPr>
        <p:spPr>
          <a:xfrm>
            <a:off x="6995058" y="5657483"/>
            <a:ext cx="396478" cy="214313"/>
          </a:xfrm>
          <a:custGeom>
            <a:avLst/>
            <a:gdLst>
              <a:gd name="connsiteX0" fmla="*/ 223837 w 504825"/>
              <a:gd name="connsiteY0" fmla="*/ 0 h 285750"/>
              <a:gd name="connsiteX1" fmla="*/ 0 w 504825"/>
              <a:gd name="connsiteY1" fmla="*/ 161925 h 285750"/>
              <a:gd name="connsiteX2" fmla="*/ 347662 w 504825"/>
              <a:gd name="connsiteY2" fmla="*/ 285750 h 285750"/>
              <a:gd name="connsiteX3" fmla="*/ 504825 w 504825"/>
              <a:gd name="connsiteY3" fmla="*/ 123825 h 285750"/>
              <a:gd name="connsiteX4" fmla="*/ 223837 w 504825"/>
              <a:gd name="connsiteY4" fmla="*/ 0 h 285750"/>
              <a:gd name="connsiteX0" fmla="*/ 223837 w 528637"/>
              <a:gd name="connsiteY0" fmla="*/ 0 h 285750"/>
              <a:gd name="connsiteX1" fmla="*/ 0 w 528637"/>
              <a:gd name="connsiteY1" fmla="*/ 161925 h 285750"/>
              <a:gd name="connsiteX2" fmla="*/ 347662 w 528637"/>
              <a:gd name="connsiteY2" fmla="*/ 285750 h 285750"/>
              <a:gd name="connsiteX3" fmla="*/ 528637 w 528637"/>
              <a:gd name="connsiteY3" fmla="*/ 114300 h 285750"/>
              <a:gd name="connsiteX4" fmla="*/ 223837 w 528637"/>
              <a:gd name="connsiteY4" fmla="*/ 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637" h="285750">
                <a:moveTo>
                  <a:pt x="223837" y="0"/>
                </a:moveTo>
                <a:lnTo>
                  <a:pt x="0" y="161925"/>
                </a:lnTo>
                <a:lnTo>
                  <a:pt x="347662" y="285750"/>
                </a:lnTo>
                <a:lnTo>
                  <a:pt x="528637" y="114300"/>
                </a:lnTo>
                <a:lnTo>
                  <a:pt x="223837" y="0"/>
                </a:lnTo>
                <a:close/>
              </a:path>
            </a:pathLst>
          </a:custGeom>
          <a:blipFill>
            <a:blip r:embed="rId12" cstate="print"/>
            <a:tile tx="0" ty="0" sx="100000" sy="100000" flip="none" algn="tl"/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6" name="Line 31">
            <a:extLst>
              <a:ext uri="{FF2B5EF4-FFF2-40B4-BE49-F238E27FC236}">
                <a16:creationId xmlns:a16="http://schemas.microsoft.com/office/drawing/2014/main" id="{D4960499-C04A-D91B-4754-FFC957FF56D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154363" y="4599667"/>
            <a:ext cx="1099185" cy="468456"/>
          </a:xfrm>
          <a:prstGeom prst="line">
            <a:avLst/>
          </a:prstGeom>
          <a:noFill/>
          <a:ln w="1270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7" name="Freeform 175">
            <a:extLst>
              <a:ext uri="{FF2B5EF4-FFF2-40B4-BE49-F238E27FC236}">
                <a16:creationId xmlns:a16="http://schemas.microsoft.com/office/drawing/2014/main" id="{A4BA6079-22C7-06BB-68CB-0075E927F1FD}"/>
              </a:ext>
            </a:extLst>
          </p:cNvPr>
          <p:cNvSpPr/>
          <p:nvPr/>
        </p:nvSpPr>
        <p:spPr>
          <a:xfrm>
            <a:off x="7191510" y="5009189"/>
            <a:ext cx="213719" cy="261341"/>
          </a:xfrm>
          <a:custGeom>
            <a:avLst/>
            <a:gdLst>
              <a:gd name="connsiteX0" fmla="*/ 257175 w 280987"/>
              <a:gd name="connsiteY0" fmla="*/ 0 h 657225"/>
              <a:gd name="connsiteX1" fmla="*/ 238125 w 280987"/>
              <a:gd name="connsiteY1" fmla="*/ 419100 h 657225"/>
              <a:gd name="connsiteX2" fmla="*/ 0 w 280987"/>
              <a:gd name="connsiteY2" fmla="*/ 657225 h 657225"/>
              <a:gd name="connsiteX0" fmla="*/ 409575 w 458788"/>
              <a:gd name="connsiteY0" fmla="*/ 0 h 723900"/>
              <a:gd name="connsiteX1" fmla="*/ 390525 w 458788"/>
              <a:gd name="connsiteY1" fmla="*/ 419100 h 723900"/>
              <a:gd name="connsiteX2" fmla="*/ 0 w 458788"/>
              <a:gd name="connsiteY2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8788" h="723900">
                <a:moveTo>
                  <a:pt x="409575" y="0"/>
                </a:moveTo>
                <a:cubicBezTo>
                  <a:pt x="421481" y="154781"/>
                  <a:pt x="458788" y="298450"/>
                  <a:pt x="390525" y="419100"/>
                </a:cubicBezTo>
                <a:cubicBezTo>
                  <a:pt x="322263" y="539750"/>
                  <a:pt x="97631" y="659606"/>
                  <a:pt x="0" y="723900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8" name="Freeform 42">
            <a:extLst>
              <a:ext uri="{FF2B5EF4-FFF2-40B4-BE49-F238E27FC236}">
                <a16:creationId xmlns:a16="http://schemas.microsoft.com/office/drawing/2014/main" id="{7B9ACF4F-4C9F-1FB4-BADA-8AE5018AF0D8}"/>
              </a:ext>
            </a:extLst>
          </p:cNvPr>
          <p:cNvSpPr>
            <a:spLocks/>
          </p:cNvSpPr>
          <p:nvPr/>
        </p:nvSpPr>
        <p:spPr bwMode="auto">
          <a:xfrm flipH="1">
            <a:off x="7348674" y="4653785"/>
            <a:ext cx="34289" cy="157163"/>
          </a:xfrm>
          <a:custGeom>
            <a:avLst/>
            <a:gdLst>
              <a:gd name="T0" fmla="*/ 0 w 267"/>
              <a:gd name="T1" fmla="*/ 0 h 100"/>
              <a:gd name="T2" fmla="*/ 485775 w 267"/>
              <a:gd name="T3" fmla="*/ 228600 h 100"/>
              <a:gd name="T4" fmla="*/ 0 60000 65536"/>
              <a:gd name="T5" fmla="*/ 0 60000 65536"/>
              <a:gd name="T6" fmla="*/ 0 w 267"/>
              <a:gd name="T7" fmla="*/ 0 h 100"/>
              <a:gd name="T8" fmla="*/ 267 w 267"/>
              <a:gd name="T9" fmla="*/ 100 h 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67" h="100">
                <a:moveTo>
                  <a:pt x="0" y="0"/>
                </a:moveTo>
                <a:lnTo>
                  <a:pt x="267" y="10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9" name="Freeform 28">
            <a:extLst>
              <a:ext uri="{FF2B5EF4-FFF2-40B4-BE49-F238E27FC236}">
                <a16:creationId xmlns:a16="http://schemas.microsoft.com/office/drawing/2014/main" id="{70B7193B-214D-2B69-6EC2-E76DF820BEE9}"/>
              </a:ext>
            </a:extLst>
          </p:cNvPr>
          <p:cNvSpPr>
            <a:spLocks/>
          </p:cNvSpPr>
          <p:nvPr/>
        </p:nvSpPr>
        <p:spPr bwMode="auto">
          <a:xfrm>
            <a:off x="3129099" y="2118945"/>
            <a:ext cx="307181" cy="428625"/>
          </a:xfrm>
          <a:custGeom>
            <a:avLst/>
            <a:gdLst>
              <a:gd name="T0" fmla="*/ 409575 w 618"/>
              <a:gd name="T1" fmla="*/ 0 h 618"/>
              <a:gd name="T2" fmla="*/ 276364 w 618"/>
              <a:gd name="T3" fmla="*/ 92476 h 618"/>
              <a:gd name="T4" fmla="*/ 169662 w 618"/>
              <a:gd name="T5" fmla="*/ 270954 h 618"/>
              <a:gd name="T6" fmla="*/ 82843 w 618"/>
              <a:gd name="T7" fmla="*/ 455905 h 618"/>
              <a:gd name="T8" fmla="*/ 0 w 618"/>
              <a:gd name="T9" fmla="*/ 571500 h 6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8"/>
              <a:gd name="T16" fmla="*/ 0 h 618"/>
              <a:gd name="T17" fmla="*/ 618 w 618"/>
              <a:gd name="T18" fmla="*/ 618 h 6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8" h="618">
                <a:moveTo>
                  <a:pt x="618" y="0"/>
                </a:moveTo>
                <a:lnTo>
                  <a:pt x="417" y="100"/>
                </a:lnTo>
                <a:lnTo>
                  <a:pt x="256" y="293"/>
                </a:lnTo>
                <a:lnTo>
                  <a:pt x="125" y="493"/>
                </a:lnTo>
                <a:lnTo>
                  <a:pt x="0" y="618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1" name="Freeform 39">
            <a:extLst>
              <a:ext uri="{FF2B5EF4-FFF2-40B4-BE49-F238E27FC236}">
                <a16:creationId xmlns:a16="http://schemas.microsoft.com/office/drawing/2014/main" id="{2A399791-D614-9960-D02E-52214F3C9588}"/>
              </a:ext>
            </a:extLst>
          </p:cNvPr>
          <p:cNvSpPr>
            <a:spLocks/>
          </p:cNvSpPr>
          <p:nvPr/>
        </p:nvSpPr>
        <p:spPr bwMode="auto">
          <a:xfrm>
            <a:off x="3093380" y="4090620"/>
            <a:ext cx="264319" cy="285750"/>
          </a:xfrm>
          <a:custGeom>
            <a:avLst/>
            <a:gdLst>
              <a:gd name="T0" fmla="*/ 352425 w 336"/>
              <a:gd name="T1" fmla="*/ 0 h 426"/>
              <a:gd name="T2" fmla="*/ 265368 w 336"/>
              <a:gd name="T3" fmla="*/ 145782 h 426"/>
              <a:gd name="T4" fmla="*/ 133208 w 336"/>
              <a:gd name="T5" fmla="*/ 302296 h 426"/>
              <a:gd name="T6" fmla="*/ 0 w 336"/>
              <a:gd name="T7" fmla="*/ 381000 h 426"/>
              <a:gd name="T8" fmla="*/ 0 60000 65536"/>
              <a:gd name="T9" fmla="*/ 0 60000 65536"/>
              <a:gd name="T10" fmla="*/ 0 60000 65536"/>
              <a:gd name="T11" fmla="*/ 0 60000 65536"/>
              <a:gd name="T12" fmla="*/ 0 w 336"/>
              <a:gd name="T13" fmla="*/ 0 h 426"/>
              <a:gd name="T14" fmla="*/ 336 w 336"/>
              <a:gd name="T15" fmla="*/ 426 h 4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" h="426">
                <a:moveTo>
                  <a:pt x="336" y="0"/>
                </a:moveTo>
                <a:lnTo>
                  <a:pt x="253" y="163"/>
                </a:lnTo>
                <a:lnTo>
                  <a:pt x="127" y="338"/>
                </a:lnTo>
                <a:lnTo>
                  <a:pt x="0" y="426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102" name="Picture 3">
            <a:extLst>
              <a:ext uri="{FF2B5EF4-FFF2-40B4-BE49-F238E27FC236}">
                <a16:creationId xmlns:a16="http://schemas.microsoft.com/office/drawing/2014/main" id="{578D4516-DFA9-EB4B-F646-DBB300137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7771" y="3626904"/>
            <a:ext cx="559008" cy="755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" name="Freeform 26">
            <a:extLst>
              <a:ext uri="{FF2B5EF4-FFF2-40B4-BE49-F238E27FC236}">
                <a16:creationId xmlns:a16="http://schemas.microsoft.com/office/drawing/2014/main" id="{4E1CBFB0-6554-E05C-F078-00FE08DE6F95}"/>
              </a:ext>
            </a:extLst>
          </p:cNvPr>
          <p:cNvSpPr>
            <a:spLocks/>
          </p:cNvSpPr>
          <p:nvPr/>
        </p:nvSpPr>
        <p:spPr bwMode="auto">
          <a:xfrm>
            <a:off x="4536417" y="3833446"/>
            <a:ext cx="400050" cy="507206"/>
          </a:xfrm>
          <a:custGeom>
            <a:avLst/>
            <a:gdLst>
              <a:gd name="T0" fmla="*/ 533400 w 618"/>
              <a:gd name="T1" fmla="*/ 0 h 618"/>
              <a:gd name="T2" fmla="*/ 359915 w 618"/>
              <a:gd name="T3" fmla="*/ 109430 h 618"/>
              <a:gd name="T4" fmla="*/ 220955 w 618"/>
              <a:gd name="T5" fmla="*/ 320629 h 618"/>
              <a:gd name="T6" fmla="*/ 107888 w 618"/>
              <a:gd name="T7" fmla="*/ 539488 h 618"/>
              <a:gd name="T8" fmla="*/ 0 w 618"/>
              <a:gd name="T9" fmla="*/ 676275 h 6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8"/>
              <a:gd name="T16" fmla="*/ 0 h 618"/>
              <a:gd name="T17" fmla="*/ 618 w 618"/>
              <a:gd name="T18" fmla="*/ 618 h 6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8" h="618">
                <a:moveTo>
                  <a:pt x="618" y="0"/>
                </a:moveTo>
                <a:lnTo>
                  <a:pt x="417" y="100"/>
                </a:lnTo>
                <a:lnTo>
                  <a:pt x="256" y="293"/>
                </a:lnTo>
                <a:lnTo>
                  <a:pt x="125" y="493"/>
                </a:lnTo>
                <a:lnTo>
                  <a:pt x="0" y="618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cxnSp>
        <p:nvCxnSpPr>
          <p:cNvPr id="104" name="Straight Connector 232">
            <a:extLst>
              <a:ext uri="{FF2B5EF4-FFF2-40B4-BE49-F238E27FC236}">
                <a16:creationId xmlns:a16="http://schemas.microsoft.com/office/drawing/2014/main" id="{49BFF81C-8437-CD54-B040-C9F5BD4544E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267479" y="3747354"/>
            <a:ext cx="66675" cy="146447"/>
          </a:xfrm>
          <a:prstGeom prst="line">
            <a:avLst/>
          </a:prstGeom>
          <a:noFill/>
          <a:ln w="1714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05" name="Oval 233">
            <a:extLst>
              <a:ext uri="{FF2B5EF4-FFF2-40B4-BE49-F238E27FC236}">
                <a16:creationId xmlns:a16="http://schemas.microsoft.com/office/drawing/2014/main" id="{46994E31-DF85-3CAC-2A7F-53C9B6C45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7948" y="3833080"/>
            <a:ext cx="128588" cy="121444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cxnSp>
        <p:nvCxnSpPr>
          <p:cNvPr id="106" name="Straight Connector 232">
            <a:extLst>
              <a:ext uri="{FF2B5EF4-FFF2-40B4-BE49-F238E27FC236}">
                <a16:creationId xmlns:a16="http://schemas.microsoft.com/office/drawing/2014/main" id="{7A20A6F1-C5D5-19D3-5364-2F614F7EABC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363042" y="2974929"/>
            <a:ext cx="66675" cy="146447"/>
          </a:xfrm>
          <a:prstGeom prst="line">
            <a:avLst/>
          </a:prstGeom>
          <a:noFill/>
          <a:ln w="1714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10" name="Oval 233">
            <a:extLst>
              <a:ext uri="{FF2B5EF4-FFF2-40B4-BE49-F238E27FC236}">
                <a16:creationId xmlns:a16="http://schemas.microsoft.com/office/drawing/2014/main" id="{1E7DDC27-DB25-14EE-83AF-B35DC06BC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3510" y="3060655"/>
            <a:ext cx="128588" cy="121444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cxnSp>
        <p:nvCxnSpPr>
          <p:cNvPr id="111" name="Straight Connector 232">
            <a:extLst>
              <a:ext uri="{FF2B5EF4-FFF2-40B4-BE49-F238E27FC236}">
                <a16:creationId xmlns:a16="http://schemas.microsoft.com/office/drawing/2014/main" id="{457B0F53-C63E-E73A-2DD2-91F1DE02EC8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128192" y="4547754"/>
            <a:ext cx="66675" cy="146447"/>
          </a:xfrm>
          <a:prstGeom prst="line">
            <a:avLst/>
          </a:prstGeom>
          <a:noFill/>
          <a:ln w="1714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12" name="Oval 233">
            <a:extLst>
              <a:ext uri="{FF2B5EF4-FFF2-40B4-BE49-F238E27FC236}">
                <a16:creationId xmlns:a16="http://schemas.microsoft.com/office/drawing/2014/main" id="{EE2F5D2C-DF07-32B0-B183-DE3431E0C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8660" y="4633480"/>
            <a:ext cx="128588" cy="121444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cxnSp>
        <p:nvCxnSpPr>
          <p:cNvPr id="113" name="Straight Connector 232">
            <a:extLst>
              <a:ext uri="{FF2B5EF4-FFF2-40B4-BE49-F238E27FC236}">
                <a16:creationId xmlns:a16="http://schemas.microsoft.com/office/drawing/2014/main" id="{ADCA8E45-103F-C328-73AC-4E76DE19738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8084236" y="4954198"/>
            <a:ext cx="66675" cy="146447"/>
          </a:xfrm>
          <a:prstGeom prst="line">
            <a:avLst/>
          </a:prstGeom>
          <a:noFill/>
          <a:ln w="1714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14" name="Oval 233">
            <a:extLst>
              <a:ext uri="{FF2B5EF4-FFF2-40B4-BE49-F238E27FC236}">
                <a16:creationId xmlns:a16="http://schemas.microsoft.com/office/drawing/2014/main" id="{ABD7F682-11AD-AC49-F1F6-6C48B2E22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4704" y="5039923"/>
            <a:ext cx="128588" cy="121444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F7EFC77D-6697-E8EC-45EA-FBFD276FF9BF}"/>
              </a:ext>
            </a:extLst>
          </p:cNvPr>
          <p:cNvGrpSpPr/>
          <p:nvPr/>
        </p:nvGrpSpPr>
        <p:grpSpPr>
          <a:xfrm>
            <a:off x="5009096" y="3907859"/>
            <a:ext cx="260746" cy="430417"/>
            <a:chOff x="1738313" y="3202781"/>
            <a:chExt cx="347661" cy="573889"/>
          </a:xfrm>
        </p:grpSpPr>
        <p:sp>
          <p:nvSpPr>
            <p:cNvPr id="118" name="Freeform 28">
              <a:extLst>
                <a:ext uri="{FF2B5EF4-FFF2-40B4-BE49-F238E27FC236}">
                  <a16:creationId xmlns:a16="http://schemas.microsoft.com/office/drawing/2014/main" id="{1EE6FFB6-0500-3195-D2FC-EC23BC356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4987" y="3211886"/>
              <a:ext cx="276381" cy="479031"/>
            </a:xfrm>
            <a:custGeom>
              <a:avLst/>
              <a:gdLst>
                <a:gd name="T0" fmla="*/ 409575 w 618"/>
                <a:gd name="T1" fmla="*/ 0 h 618"/>
                <a:gd name="T2" fmla="*/ 276364 w 618"/>
                <a:gd name="T3" fmla="*/ 92476 h 618"/>
                <a:gd name="T4" fmla="*/ 169662 w 618"/>
                <a:gd name="T5" fmla="*/ 270954 h 618"/>
                <a:gd name="T6" fmla="*/ 82843 w 618"/>
                <a:gd name="T7" fmla="*/ 455905 h 618"/>
                <a:gd name="T8" fmla="*/ 0 w 618"/>
                <a:gd name="T9" fmla="*/ 571500 h 6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8"/>
                <a:gd name="T16" fmla="*/ 0 h 618"/>
                <a:gd name="T17" fmla="*/ 618 w 618"/>
                <a:gd name="T18" fmla="*/ 618 h 618"/>
                <a:gd name="connsiteX0" fmla="*/ 6748 w 6748"/>
                <a:gd name="connsiteY0" fmla="*/ 0 h 8382"/>
                <a:gd name="connsiteX1" fmla="*/ 4142 w 6748"/>
                <a:gd name="connsiteY1" fmla="*/ 3123 h 8382"/>
                <a:gd name="connsiteX2" fmla="*/ 2023 w 6748"/>
                <a:gd name="connsiteY2" fmla="*/ 6359 h 8382"/>
                <a:gd name="connsiteX3" fmla="*/ 0 w 6748"/>
                <a:gd name="connsiteY3" fmla="*/ 8382 h 8382"/>
                <a:gd name="connsiteX0" fmla="*/ 10000 w 10000"/>
                <a:gd name="connsiteY0" fmla="*/ 0 h 10000"/>
                <a:gd name="connsiteX1" fmla="*/ 7927 w 10000"/>
                <a:gd name="connsiteY1" fmla="*/ 1947 h 10000"/>
                <a:gd name="connsiteX2" fmla="*/ 6138 w 10000"/>
                <a:gd name="connsiteY2" fmla="*/ 3726 h 10000"/>
                <a:gd name="connsiteX3" fmla="*/ 2998 w 10000"/>
                <a:gd name="connsiteY3" fmla="*/ 7586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10000" y="0"/>
                  </a:moveTo>
                  <a:cubicBezTo>
                    <a:pt x="9998" y="19"/>
                    <a:pt x="7929" y="1928"/>
                    <a:pt x="7927" y="1947"/>
                  </a:cubicBezTo>
                  <a:lnTo>
                    <a:pt x="6138" y="3726"/>
                  </a:lnTo>
                  <a:lnTo>
                    <a:pt x="2998" y="7586"/>
                  </a:lnTo>
                  <a:lnTo>
                    <a:pt x="0" y="10000"/>
                  </a:ln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19" name="Freeform 28">
              <a:extLst>
                <a:ext uri="{FF2B5EF4-FFF2-40B4-BE49-F238E27FC236}">
                  <a16:creationId xmlns:a16="http://schemas.microsoft.com/office/drawing/2014/main" id="{6742B3A9-4B6F-CB3E-890D-F176BB8B8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602" y="3443264"/>
              <a:ext cx="90685" cy="333406"/>
            </a:xfrm>
            <a:custGeom>
              <a:avLst/>
              <a:gdLst>
                <a:gd name="T0" fmla="*/ 409575 w 618"/>
                <a:gd name="T1" fmla="*/ 0 h 618"/>
                <a:gd name="T2" fmla="*/ 276364 w 618"/>
                <a:gd name="T3" fmla="*/ 92476 h 618"/>
                <a:gd name="T4" fmla="*/ 169662 w 618"/>
                <a:gd name="T5" fmla="*/ 270954 h 618"/>
                <a:gd name="T6" fmla="*/ 82843 w 618"/>
                <a:gd name="T7" fmla="*/ 455905 h 618"/>
                <a:gd name="T8" fmla="*/ 0 w 618"/>
                <a:gd name="T9" fmla="*/ 571500 h 6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8"/>
                <a:gd name="T16" fmla="*/ 0 h 618"/>
                <a:gd name="T17" fmla="*/ 618 w 618"/>
                <a:gd name="T18" fmla="*/ 618 h 618"/>
                <a:gd name="connsiteX0" fmla="*/ 10000 w 10000"/>
                <a:gd name="connsiteY0" fmla="*/ 0 h 10000"/>
                <a:gd name="connsiteX1" fmla="*/ 6748 w 10000"/>
                <a:gd name="connsiteY1" fmla="*/ 1618 h 10000"/>
                <a:gd name="connsiteX2" fmla="*/ 2023 w 10000"/>
                <a:gd name="connsiteY2" fmla="*/ 7977 h 10000"/>
                <a:gd name="connsiteX3" fmla="*/ 0 w 10000"/>
                <a:gd name="connsiteY3" fmla="*/ 10000 h 10000"/>
                <a:gd name="connsiteX0" fmla="*/ 10000 w 10000"/>
                <a:gd name="connsiteY0" fmla="*/ 0 h 10000"/>
                <a:gd name="connsiteX1" fmla="*/ 6748 w 10000"/>
                <a:gd name="connsiteY1" fmla="*/ 1618 h 10000"/>
                <a:gd name="connsiteX2" fmla="*/ 0 w 10000"/>
                <a:gd name="connsiteY2" fmla="*/ 10000 h 10000"/>
                <a:gd name="connsiteX0" fmla="*/ 3252 w 8136"/>
                <a:gd name="connsiteY0" fmla="*/ 0 h 10667"/>
                <a:gd name="connsiteX1" fmla="*/ 0 w 8136"/>
                <a:gd name="connsiteY1" fmla="*/ 1618 h 10667"/>
                <a:gd name="connsiteX2" fmla="*/ 8136 w 8136"/>
                <a:gd name="connsiteY2" fmla="*/ 10667 h 10667"/>
                <a:gd name="connsiteX0" fmla="*/ 0 w 27441"/>
                <a:gd name="connsiteY0" fmla="*/ 8483 h 8483"/>
                <a:gd name="connsiteX1" fmla="*/ 17441 w 27441"/>
                <a:gd name="connsiteY1" fmla="*/ 0 h 8483"/>
                <a:gd name="connsiteX2" fmla="*/ 27441 w 27441"/>
                <a:gd name="connsiteY2" fmla="*/ 8483 h 8483"/>
                <a:gd name="connsiteX0" fmla="*/ 0 w 6719"/>
                <a:gd name="connsiteY0" fmla="*/ 1527 h 10000"/>
                <a:gd name="connsiteX1" fmla="*/ 3075 w 6719"/>
                <a:gd name="connsiteY1" fmla="*/ 0 h 10000"/>
                <a:gd name="connsiteX2" fmla="*/ 6719 w 6719"/>
                <a:gd name="connsiteY2" fmla="*/ 10000 h 10000"/>
                <a:gd name="connsiteX0" fmla="*/ 0 w 10000"/>
                <a:gd name="connsiteY0" fmla="*/ 0 h 8473"/>
                <a:gd name="connsiteX1" fmla="*/ 1476 w 10000"/>
                <a:gd name="connsiteY1" fmla="*/ 2341 h 8473"/>
                <a:gd name="connsiteX2" fmla="*/ 10000 w 10000"/>
                <a:gd name="connsiteY2" fmla="*/ 8473 h 8473"/>
                <a:gd name="connsiteX0" fmla="*/ 0 w 1476"/>
                <a:gd name="connsiteY0" fmla="*/ 0 h 7609"/>
                <a:gd name="connsiteX1" fmla="*/ 1476 w 1476"/>
                <a:gd name="connsiteY1" fmla="*/ 2763 h 7609"/>
                <a:gd name="connsiteX2" fmla="*/ 1396 w 1476"/>
                <a:gd name="connsiteY2" fmla="*/ 7609 h 7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6" h="7609">
                  <a:moveTo>
                    <a:pt x="0" y="0"/>
                  </a:moveTo>
                  <a:lnTo>
                    <a:pt x="1476" y="2763"/>
                  </a:lnTo>
                  <a:cubicBezTo>
                    <a:pt x="1449" y="4378"/>
                    <a:pt x="1423" y="5994"/>
                    <a:pt x="1396" y="7609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20" name="Freeform 28">
              <a:extLst>
                <a:ext uri="{FF2B5EF4-FFF2-40B4-BE49-F238E27FC236}">
                  <a16:creationId xmlns:a16="http://schemas.microsoft.com/office/drawing/2014/main" id="{1C9C6CB8-5CE4-36B1-5BF4-5C05743E19B6}"/>
                </a:ext>
              </a:extLst>
            </p:cNvPr>
            <p:cNvSpPr>
              <a:spLocks/>
            </p:cNvSpPr>
            <p:nvPr/>
          </p:nvSpPr>
          <p:spPr bwMode="auto">
            <a:xfrm rot="2097304" flipH="1">
              <a:off x="1738313" y="3367064"/>
              <a:ext cx="138090" cy="333406"/>
            </a:xfrm>
            <a:custGeom>
              <a:avLst/>
              <a:gdLst>
                <a:gd name="T0" fmla="*/ 409575 w 618"/>
                <a:gd name="T1" fmla="*/ 0 h 618"/>
                <a:gd name="T2" fmla="*/ 276364 w 618"/>
                <a:gd name="T3" fmla="*/ 92476 h 618"/>
                <a:gd name="T4" fmla="*/ 169662 w 618"/>
                <a:gd name="T5" fmla="*/ 270954 h 618"/>
                <a:gd name="T6" fmla="*/ 82843 w 618"/>
                <a:gd name="T7" fmla="*/ 455905 h 618"/>
                <a:gd name="T8" fmla="*/ 0 w 618"/>
                <a:gd name="T9" fmla="*/ 571500 h 6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8"/>
                <a:gd name="T16" fmla="*/ 0 h 618"/>
                <a:gd name="T17" fmla="*/ 618 w 618"/>
                <a:gd name="T18" fmla="*/ 618 h 618"/>
                <a:gd name="connsiteX0" fmla="*/ 10000 w 10000"/>
                <a:gd name="connsiteY0" fmla="*/ 0 h 10000"/>
                <a:gd name="connsiteX1" fmla="*/ 6748 w 10000"/>
                <a:gd name="connsiteY1" fmla="*/ 1618 h 10000"/>
                <a:gd name="connsiteX2" fmla="*/ 2023 w 10000"/>
                <a:gd name="connsiteY2" fmla="*/ 7977 h 10000"/>
                <a:gd name="connsiteX3" fmla="*/ 0 w 10000"/>
                <a:gd name="connsiteY3" fmla="*/ 10000 h 10000"/>
                <a:gd name="connsiteX0" fmla="*/ 10000 w 10000"/>
                <a:gd name="connsiteY0" fmla="*/ 0 h 10000"/>
                <a:gd name="connsiteX1" fmla="*/ 6748 w 10000"/>
                <a:gd name="connsiteY1" fmla="*/ 1618 h 10000"/>
                <a:gd name="connsiteX2" fmla="*/ 0 w 10000"/>
                <a:gd name="connsiteY2" fmla="*/ 10000 h 10000"/>
                <a:gd name="connsiteX0" fmla="*/ 3252 w 8136"/>
                <a:gd name="connsiteY0" fmla="*/ 0 h 10667"/>
                <a:gd name="connsiteX1" fmla="*/ 0 w 8136"/>
                <a:gd name="connsiteY1" fmla="*/ 1618 h 10667"/>
                <a:gd name="connsiteX2" fmla="*/ 8136 w 8136"/>
                <a:gd name="connsiteY2" fmla="*/ 10667 h 10667"/>
                <a:gd name="connsiteX0" fmla="*/ 0 w 27441"/>
                <a:gd name="connsiteY0" fmla="*/ 8483 h 8483"/>
                <a:gd name="connsiteX1" fmla="*/ 17441 w 27441"/>
                <a:gd name="connsiteY1" fmla="*/ 0 h 8483"/>
                <a:gd name="connsiteX2" fmla="*/ 27441 w 27441"/>
                <a:gd name="connsiteY2" fmla="*/ 8483 h 8483"/>
                <a:gd name="connsiteX0" fmla="*/ 0 w 6719"/>
                <a:gd name="connsiteY0" fmla="*/ 1527 h 10000"/>
                <a:gd name="connsiteX1" fmla="*/ 3075 w 6719"/>
                <a:gd name="connsiteY1" fmla="*/ 0 h 10000"/>
                <a:gd name="connsiteX2" fmla="*/ 6719 w 6719"/>
                <a:gd name="connsiteY2" fmla="*/ 10000 h 10000"/>
                <a:gd name="connsiteX0" fmla="*/ 0 w 10000"/>
                <a:gd name="connsiteY0" fmla="*/ 0 h 8473"/>
                <a:gd name="connsiteX1" fmla="*/ 1476 w 10000"/>
                <a:gd name="connsiteY1" fmla="*/ 2341 h 8473"/>
                <a:gd name="connsiteX2" fmla="*/ 10000 w 10000"/>
                <a:gd name="connsiteY2" fmla="*/ 8473 h 8473"/>
                <a:gd name="connsiteX0" fmla="*/ 0 w 1476"/>
                <a:gd name="connsiteY0" fmla="*/ 0 h 7609"/>
                <a:gd name="connsiteX1" fmla="*/ 1476 w 1476"/>
                <a:gd name="connsiteY1" fmla="*/ 2763 h 7609"/>
                <a:gd name="connsiteX2" fmla="*/ 1396 w 1476"/>
                <a:gd name="connsiteY2" fmla="*/ 7609 h 7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6" h="7609">
                  <a:moveTo>
                    <a:pt x="0" y="0"/>
                  </a:moveTo>
                  <a:lnTo>
                    <a:pt x="1476" y="2763"/>
                  </a:lnTo>
                  <a:cubicBezTo>
                    <a:pt x="1449" y="4378"/>
                    <a:pt x="1423" y="5994"/>
                    <a:pt x="1396" y="7609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21" name="Freeform 28">
              <a:extLst>
                <a:ext uri="{FF2B5EF4-FFF2-40B4-BE49-F238E27FC236}">
                  <a16:creationId xmlns:a16="http://schemas.microsoft.com/office/drawing/2014/main" id="{5B27F4A7-0373-F5BD-6E8F-BD3DD55F9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0789" y="3202781"/>
              <a:ext cx="135185" cy="239975"/>
            </a:xfrm>
            <a:custGeom>
              <a:avLst/>
              <a:gdLst>
                <a:gd name="T0" fmla="*/ 409575 w 618"/>
                <a:gd name="T1" fmla="*/ 0 h 618"/>
                <a:gd name="T2" fmla="*/ 276364 w 618"/>
                <a:gd name="T3" fmla="*/ 92476 h 618"/>
                <a:gd name="T4" fmla="*/ 169662 w 618"/>
                <a:gd name="T5" fmla="*/ 270954 h 618"/>
                <a:gd name="T6" fmla="*/ 82843 w 618"/>
                <a:gd name="T7" fmla="*/ 455905 h 618"/>
                <a:gd name="T8" fmla="*/ 0 w 618"/>
                <a:gd name="T9" fmla="*/ 571500 h 6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8"/>
                <a:gd name="T16" fmla="*/ 0 h 618"/>
                <a:gd name="T17" fmla="*/ 618 w 618"/>
                <a:gd name="T18" fmla="*/ 618 h 618"/>
                <a:gd name="connsiteX0" fmla="*/ 6748 w 6748"/>
                <a:gd name="connsiteY0" fmla="*/ 0 h 8382"/>
                <a:gd name="connsiteX1" fmla="*/ 4142 w 6748"/>
                <a:gd name="connsiteY1" fmla="*/ 3123 h 8382"/>
                <a:gd name="connsiteX2" fmla="*/ 2023 w 6748"/>
                <a:gd name="connsiteY2" fmla="*/ 6359 h 8382"/>
                <a:gd name="connsiteX3" fmla="*/ 0 w 6748"/>
                <a:gd name="connsiteY3" fmla="*/ 8382 h 8382"/>
                <a:gd name="connsiteX0" fmla="*/ 10000 w 10000"/>
                <a:gd name="connsiteY0" fmla="*/ 0 h 10000"/>
                <a:gd name="connsiteX1" fmla="*/ 7927 w 10000"/>
                <a:gd name="connsiteY1" fmla="*/ 1947 h 10000"/>
                <a:gd name="connsiteX2" fmla="*/ 6138 w 10000"/>
                <a:gd name="connsiteY2" fmla="*/ 3726 h 10000"/>
                <a:gd name="connsiteX3" fmla="*/ 2998 w 10000"/>
                <a:gd name="connsiteY3" fmla="*/ 7586 h 10000"/>
                <a:gd name="connsiteX4" fmla="*/ 0 w 10000"/>
                <a:gd name="connsiteY4" fmla="*/ 10000 h 10000"/>
                <a:gd name="connsiteX0" fmla="*/ 10000 w 10000"/>
                <a:gd name="connsiteY0" fmla="*/ 0 h 10000"/>
                <a:gd name="connsiteX1" fmla="*/ 7927 w 10000"/>
                <a:gd name="connsiteY1" fmla="*/ 1947 h 10000"/>
                <a:gd name="connsiteX2" fmla="*/ 5793 w 10000"/>
                <a:gd name="connsiteY2" fmla="*/ 4621 h 10000"/>
                <a:gd name="connsiteX3" fmla="*/ 2998 w 10000"/>
                <a:gd name="connsiteY3" fmla="*/ 7586 h 10000"/>
                <a:gd name="connsiteX4" fmla="*/ 0 w 10000"/>
                <a:gd name="connsiteY4" fmla="*/ 10000 h 10000"/>
                <a:gd name="connsiteX0" fmla="*/ 10000 w 10000"/>
                <a:gd name="connsiteY0" fmla="*/ 0 h 10000"/>
                <a:gd name="connsiteX1" fmla="*/ 7927 w 10000"/>
                <a:gd name="connsiteY1" fmla="*/ 1947 h 10000"/>
                <a:gd name="connsiteX2" fmla="*/ 5793 w 10000"/>
                <a:gd name="connsiteY2" fmla="*/ 4621 h 10000"/>
                <a:gd name="connsiteX3" fmla="*/ 0 w 10000"/>
                <a:gd name="connsiteY3" fmla="*/ 10000 h 10000"/>
                <a:gd name="connsiteX0" fmla="*/ 4207 w 4207"/>
                <a:gd name="connsiteY0" fmla="*/ 0 h 4621"/>
                <a:gd name="connsiteX1" fmla="*/ 2134 w 4207"/>
                <a:gd name="connsiteY1" fmla="*/ 1947 h 4621"/>
                <a:gd name="connsiteX2" fmla="*/ 0 w 4207"/>
                <a:gd name="connsiteY2" fmla="*/ 4621 h 4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7" h="4621">
                  <a:moveTo>
                    <a:pt x="4207" y="0"/>
                  </a:moveTo>
                  <a:cubicBezTo>
                    <a:pt x="4205" y="19"/>
                    <a:pt x="2136" y="1928"/>
                    <a:pt x="2134" y="1947"/>
                  </a:cubicBezTo>
                  <a:lnTo>
                    <a:pt x="0" y="4621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A6AF193B-BA65-19D5-35ED-C67C082E6207}"/>
              </a:ext>
            </a:extLst>
          </p:cNvPr>
          <p:cNvGrpSpPr/>
          <p:nvPr/>
        </p:nvGrpSpPr>
        <p:grpSpPr>
          <a:xfrm>
            <a:off x="3127908" y="3126809"/>
            <a:ext cx="260746" cy="430417"/>
            <a:chOff x="1738313" y="3202781"/>
            <a:chExt cx="347661" cy="573889"/>
          </a:xfrm>
        </p:grpSpPr>
        <p:sp>
          <p:nvSpPr>
            <p:cNvPr id="123" name="Freeform 28">
              <a:extLst>
                <a:ext uri="{FF2B5EF4-FFF2-40B4-BE49-F238E27FC236}">
                  <a16:creationId xmlns:a16="http://schemas.microsoft.com/office/drawing/2014/main" id="{F98B6B6A-EE45-9C5C-224B-BA1E9D8EF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4987" y="3211886"/>
              <a:ext cx="276381" cy="479031"/>
            </a:xfrm>
            <a:custGeom>
              <a:avLst/>
              <a:gdLst>
                <a:gd name="T0" fmla="*/ 409575 w 618"/>
                <a:gd name="T1" fmla="*/ 0 h 618"/>
                <a:gd name="T2" fmla="*/ 276364 w 618"/>
                <a:gd name="T3" fmla="*/ 92476 h 618"/>
                <a:gd name="T4" fmla="*/ 169662 w 618"/>
                <a:gd name="T5" fmla="*/ 270954 h 618"/>
                <a:gd name="T6" fmla="*/ 82843 w 618"/>
                <a:gd name="T7" fmla="*/ 455905 h 618"/>
                <a:gd name="T8" fmla="*/ 0 w 618"/>
                <a:gd name="T9" fmla="*/ 571500 h 6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8"/>
                <a:gd name="T16" fmla="*/ 0 h 618"/>
                <a:gd name="T17" fmla="*/ 618 w 618"/>
                <a:gd name="T18" fmla="*/ 618 h 618"/>
                <a:gd name="connsiteX0" fmla="*/ 6748 w 6748"/>
                <a:gd name="connsiteY0" fmla="*/ 0 h 8382"/>
                <a:gd name="connsiteX1" fmla="*/ 4142 w 6748"/>
                <a:gd name="connsiteY1" fmla="*/ 3123 h 8382"/>
                <a:gd name="connsiteX2" fmla="*/ 2023 w 6748"/>
                <a:gd name="connsiteY2" fmla="*/ 6359 h 8382"/>
                <a:gd name="connsiteX3" fmla="*/ 0 w 6748"/>
                <a:gd name="connsiteY3" fmla="*/ 8382 h 8382"/>
                <a:gd name="connsiteX0" fmla="*/ 10000 w 10000"/>
                <a:gd name="connsiteY0" fmla="*/ 0 h 10000"/>
                <a:gd name="connsiteX1" fmla="*/ 7927 w 10000"/>
                <a:gd name="connsiteY1" fmla="*/ 1947 h 10000"/>
                <a:gd name="connsiteX2" fmla="*/ 6138 w 10000"/>
                <a:gd name="connsiteY2" fmla="*/ 3726 h 10000"/>
                <a:gd name="connsiteX3" fmla="*/ 2998 w 10000"/>
                <a:gd name="connsiteY3" fmla="*/ 7586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10000" y="0"/>
                  </a:moveTo>
                  <a:cubicBezTo>
                    <a:pt x="9998" y="19"/>
                    <a:pt x="7929" y="1928"/>
                    <a:pt x="7927" y="1947"/>
                  </a:cubicBezTo>
                  <a:lnTo>
                    <a:pt x="6138" y="3726"/>
                  </a:lnTo>
                  <a:lnTo>
                    <a:pt x="2998" y="7586"/>
                  </a:lnTo>
                  <a:lnTo>
                    <a:pt x="0" y="10000"/>
                  </a:ln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25" name="Freeform 28">
              <a:extLst>
                <a:ext uri="{FF2B5EF4-FFF2-40B4-BE49-F238E27FC236}">
                  <a16:creationId xmlns:a16="http://schemas.microsoft.com/office/drawing/2014/main" id="{BD60B486-D963-98B6-8D66-6F109B91C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602" y="3443264"/>
              <a:ext cx="90685" cy="333406"/>
            </a:xfrm>
            <a:custGeom>
              <a:avLst/>
              <a:gdLst>
                <a:gd name="T0" fmla="*/ 409575 w 618"/>
                <a:gd name="T1" fmla="*/ 0 h 618"/>
                <a:gd name="T2" fmla="*/ 276364 w 618"/>
                <a:gd name="T3" fmla="*/ 92476 h 618"/>
                <a:gd name="T4" fmla="*/ 169662 w 618"/>
                <a:gd name="T5" fmla="*/ 270954 h 618"/>
                <a:gd name="T6" fmla="*/ 82843 w 618"/>
                <a:gd name="T7" fmla="*/ 455905 h 618"/>
                <a:gd name="T8" fmla="*/ 0 w 618"/>
                <a:gd name="T9" fmla="*/ 571500 h 6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8"/>
                <a:gd name="T16" fmla="*/ 0 h 618"/>
                <a:gd name="T17" fmla="*/ 618 w 618"/>
                <a:gd name="T18" fmla="*/ 618 h 618"/>
                <a:gd name="connsiteX0" fmla="*/ 10000 w 10000"/>
                <a:gd name="connsiteY0" fmla="*/ 0 h 10000"/>
                <a:gd name="connsiteX1" fmla="*/ 6748 w 10000"/>
                <a:gd name="connsiteY1" fmla="*/ 1618 h 10000"/>
                <a:gd name="connsiteX2" fmla="*/ 2023 w 10000"/>
                <a:gd name="connsiteY2" fmla="*/ 7977 h 10000"/>
                <a:gd name="connsiteX3" fmla="*/ 0 w 10000"/>
                <a:gd name="connsiteY3" fmla="*/ 10000 h 10000"/>
                <a:gd name="connsiteX0" fmla="*/ 10000 w 10000"/>
                <a:gd name="connsiteY0" fmla="*/ 0 h 10000"/>
                <a:gd name="connsiteX1" fmla="*/ 6748 w 10000"/>
                <a:gd name="connsiteY1" fmla="*/ 1618 h 10000"/>
                <a:gd name="connsiteX2" fmla="*/ 0 w 10000"/>
                <a:gd name="connsiteY2" fmla="*/ 10000 h 10000"/>
                <a:gd name="connsiteX0" fmla="*/ 3252 w 8136"/>
                <a:gd name="connsiteY0" fmla="*/ 0 h 10667"/>
                <a:gd name="connsiteX1" fmla="*/ 0 w 8136"/>
                <a:gd name="connsiteY1" fmla="*/ 1618 h 10667"/>
                <a:gd name="connsiteX2" fmla="*/ 8136 w 8136"/>
                <a:gd name="connsiteY2" fmla="*/ 10667 h 10667"/>
                <a:gd name="connsiteX0" fmla="*/ 0 w 27441"/>
                <a:gd name="connsiteY0" fmla="*/ 8483 h 8483"/>
                <a:gd name="connsiteX1" fmla="*/ 17441 w 27441"/>
                <a:gd name="connsiteY1" fmla="*/ 0 h 8483"/>
                <a:gd name="connsiteX2" fmla="*/ 27441 w 27441"/>
                <a:gd name="connsiteY2" fmla="*/ 8483 h 8483"/>
                <a:gd name="connsiteX0" fmla="*/ 0 w 6719"/>
                <a:gd name="connsiteY0" fmla="*/ 1527 h 10000"/>
                <a:gd name="connsiteX1" fmla="*/ 3075 w 6719"/>
                <a:gd name="connsiteY1" fmla="*/ 0 h 10000"/>
                <a:gd name="connsiteX2" fmla="*/ 6719 w 6719"/>
                <a:gd name="connsiteY2" fmla="*/ 10000 h 10000"/>
                <a:gd name="connsiteX0" fmla="*/ 0 w 10000"/>
                <a:gd name="connsiteY0" fmla="*/ 0 h 8473"/>
                <a:gd name="connsiteX1" fmla="*/ 1476 w 10000"/>
                <a:gd name="connsiteY1" fmla="*/ 2341 h 8473"/>
                <a:gd name="connsiteX2" fmla="*/ 10000 w 10000"/>
                <a:gd name="connsiteY2" fmla="*/ 8473 h 8473"/>
                <a:gd name="connsiteX0" fmla="*/ 0 w 1476"/>
                <a:gd name="connsiteY0" fmla="*/ 0 h 7609"/>
                <a:gd name="connsiteX1" fmla="*/ 1476 w 1476"/>
                <a:gd name="connsiteY1" fmla="*/ 2763 h 7609"/>
                <a:gd name="connsiteX2" fmla="*/ 1396 w 1476"/>
                <a:gd name="connsiteY2" fmla="*/ 7609 h 7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6" h="7609">
                  <a:moveTo>
                    <a:pt x="0" y="0"/>
                  </a:moveTo>
                  <a:lnTo>
                    <a:pt x="1476" y="2763"/>
                  </a:lnTo>
                  <a:cubicBezTo>
                    <a:pt x="1449" y="4378"/>
                    <a:pt x="1423" y="5994"/>
                    <a:pt x="1396" y="7609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26" name="Freeform 28">
              <a:extLst>
                <a:ext uri="{FF2B5EF4-FFF2-40B4-BE49-F238E27FC236}">
                  <a16:creationId xmlns:a16="http://schemas.microsoft.com/office/drawing/2014/main" id="{45C9D532-4C42-1F2C-7CFF-71267FDD0D7D}"/>
                </a:ext>
              </a:extLst>
            </p:cNvPr>
            <p:cNvSpPr>
              <a:spLocks/>
            </p:cNvSpPr>
            <p:nvPr/>
          </p:nvSpPr>
          <p:spPr bwMode="auto">
            <a:xfrm rot="2097304" flipH="1">
              <a:off x="1738313" y="3367064"/>
              <a:ext cx="138090" cy="333406"/>
            </a:xfrm>
            <a:custGeom>
              <a:avLst/>
              <a:gdLst>
                <a:gd name="T0" fmla="*/ 409575 w 618"/>
                <a:gd name="T1" fmla="*/ 0 h 618"/>
                <a:gd name="T2" fmla="*/ 276364 w 618"/>
                <a:gd name="T3" fmla="*/ 92476 h 618"/>
                <a:gd name="T4" fmla="*/ 169662 w 618"/>
                <a:gd name="T5" fmla="*/ 270954 h 618"/>
                <a:gd name="T6" fmla="*/ 82843 w 618"/>
                <a:gd name="T7" fmla="*/ 455905 h 618"/>
                <a:gd name="T8" fmla="*/ 0 w 618"/>
                <a:gd name="T9" fmla="*/ 571500 h 6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8"/>
                <a:gd name="T16" fmla="*/ 0 h 618"/>
                <a:gd name="T17" fmla="*/ 618 w 618"/>
                <a:gd name="T18" fmla="*/ 618 h 618"/>
                <a:gd name="connsiteX0" fmla="*/ 10000 w 10000"/>
                <a:gd name="connsiteY0" fmla="*/ 0 h 10000"/>
                <a:gd name="connsiteX1" fmla="*/ 6748 w 10000"/>
                <a:gd name="connsiteY1" fmla="*/ 1618 h 10000"/>
                <a:gd name="connsiteX2" fmla="*/ 2023 w 10000"/>
                <a:gd name="connsiteY2" fmla="*/ 7977 h 10000"/>
                <a:gd name="connsiteX3" fmla="*/ 0 w 10000"/>
                <a:gd name="connsiteY3" fmla="*/ 10000 h 10000"/>
                <a:gd name="connsiteX0" fmla="*/ 10000 w 10000"/>
                <a:gd name="connsiteY0" fmla="*/ 0 h 10000"/>
                <a:gd name="connsiteX1" fmla="*/ 6748 w 10000"/>
                <a:gd name="connsiteY1" fmla="*/ 1618 h 10000"/>
                <a:gd name="connsiteX2" fmla="*/ 0 w 10000"/>
                <a:gd name="connsiteY2" fmla="*/ 10000 h 10000"/>
                <a:gd name="connsiteX0" fmla="*/ 3252 w 8136"/>
                <a:gd name="connsiteY0" fmla="*/ 0 h 10667"/>
                <a:gd name="connsiteX1" fmla="*/ 0 w 8136"/>
                <a:gd name="connsiteY1" fmla="*/ 1618 h 10667"/>
                <a:gd name="connsiteX2" fmla="*/ 8136 w 8136"/>
                <a:gd name="connsiteY2" fmla="*/ 10667 h 10667"/>
                <a:gd name="connsiteX0" fmla="*/ 0 w 27441"/>
                <a:gd name="connsiteY0" fmla="*/ 8483 h 8483"/>
                <a:gd name="connsiteX1" fmla="*/ 17441 w 27441"/>
                <a:gd name="connsiteY1" fmla="*/ 0 h 8483"/>
                <a:gd name="connsiteX2" fmla="*/ 27441 w 27441"/>
                <a:gd name="connsiteY2" fmla="*/ 8483 h 8483"/>
                <a:gd name="connsiteX0" fmla="*/ 0 w 6719"/>
                <a:gd name="connsiteY0" fmla="*/ 1527 h 10000"/>
                <a:gd name="connsiteX1" fmla="*/ 3075 w 6719"/>
                <a:gd name="connsiteY1" fmla="*/ 0 h 10000"/>
                <a:gd name="connsiteX2" fmla="*/ 6719 w 6719"/>
                <a:gd name="connsiteY2" fmla="*/ 10000 h 10000"/>
                <a:gd name="connsiteX0" fmla="*/ 0 w 10000"/>
                <a:gd name="connsiteY0" fmla="*/ 0 h 8473"/>
                <a:gd name="connsiteX1" fmla="*/ 1476 w 10000"/>
                <a:gd name="connsiteY1" fmla="*/ 2341 h 8473"/>
                <a:gd name="connsiteX2" fmla="*/ 10000 w 10000"/>
                <a:gd name="connsiteY2" fmla="*/ 8473 h 8473"/>
                <a:gd name="connsiteX0" fmla="*/ 0 w 1476"/>
                <a:gd name="connsiteY0" fmla="*/ 0 h 7609"/>
                <a:gd name="connsiteX1" fmla="*/ 1476 w 1476"/>
                <a:gd name="connsiteY1" fmla="*/ 2763 h 7609"/>
                <a:gd name="connsiteX2" fmla="*/ 1396 w 1476"/>
                <a:gd name="connsiteY2" fmla="*/ 7609 h 7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6" h="7609">
                  <a:moveTo>
                    <a:pt x="0" y="0"/>
                  </a:moveTo>
                  <a:lnTo>
                    <a:pt x="1476" y="2763"/>
                  </a:lnTo>
                  <a:cubicBezTo>
                    <a:pt x="1449" y="4378"/>
                    <a:pt x="1423" y="5994"/>
                    <a:pt x="1396" y="7609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27" name="Freeform 28">
              <a:extLst>
                <a:ext uri="{FF2B5EF4-FFF2-40B4-BE49-F238E27FC236}">
                  <a16:creationId xmlns:a16="http://schemas.microsoft.com/office/drawing/2014/main" id="{E62AE192-5615-6C73-2036-6A8335E39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0789" y="3202781"/>
              <a:ext cx="135185" cy="239975"/>
            </a:xfrm>
            <a:custGeom>
              <a:avLst/>
              <a:gdLst>
                <a:gd name="T0" fmla="*/ 409575 w 618"/>
                <a:gd name="T1" fmla="*/ 0 h 618"/>
                <a:gd name="T2" fmla="*/ 276364 w 618"/>
                <a:gd name="T3" fmla="*/ 92476 h 618"/>
                <a:gd name="T4" fmla="*/ 169662 w 618"/>
                <a:gd name="T5" fmla="*/ 270954 h 618"/>
                <a:gd name="T6" fmla="*/ 82843 w 618"/>
                <a:gd name="T7" fmla="*/ 455905 h 618"/>
                <a:gd name="T8" fmla="*/ 0 w 618"/>
                <a:gd name="T9" fmla="*/ 571500 h 6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8"/>
                <a:gd name="T16" fmla="*/ 0 h 618"/>
                <a:gd name="T17" fmla="*/ 618 w 618"/>
                <a:gd name="T18" fmla="*/ 618 h 618"/>
                <a:gd name="connsiteX0" fmla="*/ 6748 w 6748"/>
                <a:gd name="connsiteY0" fmla="*/ 0 h 8382"/>
                <a:gd name="connsiteX1" fmla="*/ 4142 w 6748"/>
                <a:gd name="connsiteY1" fmla="*/ 3123 h 8382"/>
                <a:gd name="connsiteX2" fmla="*/ 2023 w 6748"/>
                <a:gd name="connsiteY2" fmla="*/ 6359 h 8382"/>
                <a:gd name="connsiteX3" fmla="*/ 0 w 6748"/>
                <a:gd name="connsiteY3" fmla="*/ 8382 h 8382"/>
                <a:gd name="connsiteX0" fmla="*/ 10000 w 10000"/>
                <a:gd name="connsiteY0" fmla="*/ 0 h 10000"/>
                <a:gd name="connsiteX1" fmla="*/ 7927 w 10000"/>
                <a:gd name="connsiteY1" fmla="*/ 1947 h 10000"/>
                <a:gd name="connsiteX2" fmla="*/ 6138 w 10000"/>
                <a:gd name="connsiteY2" fmla="*/ 3726 h 10000"/>
                <a:gd name="connsiteX3" fmla="*/ 2998 w 10000"/>
                <a:gd name="connsiteY3" fmla="*/ 7586 h 10000"/>
                <a:gd name="connsiteX4" fmla="*/ 0 w 10000"/>
                <a:gd name="connsiteY4" fmla="*/ 10000 h 10000"/>
                <a:gd name="connsiteX0" fmla="*/ 10000 w 10000"/>
                <a:gd name="connsiteY0" fmla="*/ 0 h 10000"/>
                <a:gd name="connsiteX1" fmla="*/ 7927 w 10000"/>
                <a:gd name="connsiteY1" fmla="*/ 1947 h 10000"/>
                <a:gd name="connsiteX2" fmla="*/ 5793 w 10000"/>
                <a:gd name="connsiteY2" fmla="*/ 4621 h 10000"/>
                <a:gd name="connsiteX3" fmla="*/ 2998 w 10000"/>
                <a:gd name="connsiteY3" fmla="*/ 7586 h 10000"/>
                <a:gd name="connsiteX4" fmla="*/ 0 w 10000"/>
                <a:gd name="connsiteY4" fmla="*/ 10000 h 10000"/>
                <a:gd name="connsiteX0" fmla="*/ 10000 w 10000"/>
                <a:gd name="connsiteY0" fmla="*/ 0 h 10000"/>
                <a:gd name="connsiteX1" fmla="*/ 7927 w 10000"/>
                <a:gd name="connsiteY1" fmla="*/ 1947 h 10000"/>
                <a:gd name="connsiteX2" fmla="*/ 5793 w 10000"/>
                <a:gd name="connsiteY2" fmla="*/ 4621 h 10000"/>
                <a:gd name="connsiteX3" fmla="*/ 0 w 10000"/>
                <a:gd name="connsiteY3" fmla="*/ 10000 h 10000"/>
                <a:gd name="connsiteX0" fmla="*/ 4207 w 4207"/>
                <a:gd name="connsiteY0" fmla="*/ 0 h 4621"/>
                <a:gd name="connsiteX1" fmla="*/ 2134 w 4207"/>
                <a:gd name="connsiteY1" fmla="*/ 1947 h 4621"/>
                <a:gd name="connsiteX2" fmla="*/ 0 w 4207"/>
                <a:gd name="connsiteY2" fmla="*/ 4621 h 4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7" h="4621">
                  <a:moveTo>
                    <a:pt x="4207" y="0"/>
                  </a:moveTo>
                  <a:cubicBezTo>
                    <a:pt x="4205" y="19"/>
                    <a:pt x="2136" y="1928"/>
                    <a:pt x="2134" y="1947"/>
                  </a:cubicBezTo>
                  <a:lnTo>
                    <a:pt x="0" y="4621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128" name="Picture 3">
            <a:extLst>
              <a:ext uri="{FF2B5EF4-FFF2-40B4-BE49-F238E27FC236}">
                <a16:creationId xmlns:a16="http://schemas.microsoft.com/office/drawing/2014/main" id="{2DE9DBEE-BBC2-6B43-78F6-EDCC01804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9548" y="3129699"/>
            <a:ext cx="351783" cy="47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9" name="Group 128">
            <a:extLst>
              <a:ext uri="{FF2B5EF4-FFF2-40B4-BE49-F238E27FC236}">
                <a16:creationId xmlns:a16="http://schemas.microsoft.com/office/drawing/2014/main" id="{B123990B-0178-5403-28EB-EC09F41164BA}"/>
              </a:ext>
            </a:extLst>
          </p:cNvPr>
          <p:cNvGrpSpPr/>
          <p:nvPr/>
        </p:nvGrpSpPr>
        <p:grpSpPr>
          <a:xfrm>
            <a:off x="6885521" y="4703197"/>
            <a:ext cx="260746" cy="430417"/>
            <a:chOff x="1738313" y="3202781"/>
            <a:chExt cx="347661" cy="573889"/>
          </a:xfrm>
        </p:grpSpPr>
        <p:sp>
          <p:nvSpPr>
            <p:cNvPr id="130" name="Freeform 28">
              <a:extLst>
                <a:ext uri="{FF2B5EF4-FFF2-40B4-BE49-F238E27FC236}">
                  <a16:creationId xmlns:a16="http://schemas.microsoft.com/office/drawing/2014/main" id="{0600F1B4-BB04-50D1-2584-DB972E91B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4987" y="3211886"/>
              <a:ext cx="276381" cy="479031"/>
            </a:xfrm>
            <a:custGeom>
              <a:avLst/>
              <a:gdLst>
                <a:gd name="T0" fmla="*/ 409575 w 618"/>
                <a:gd name="T1" fmla="*/ 0 h 618"/>
                <a:gd name="T2" fmla="*/ 276364 w 618"/>
                <a:gd name="T3" fmla="*/ 92476 h 618"/>
                <a:gd name="T4" fmla="*/ 169662 w 618"/>
                <a:gd name="T5" fmla="*/ 270954 h 618"/>
                <a:gd name="T6" fmla="*/ 82843 w 618"/>
                <a:gd name="T7" fmla="*/ 455905 h 618"/>
                <a:gd name="T8" fmla="*/ 0 w 618"/>
                <a:gd name="T9" fmla="*/ 571500 h 6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8"/>
                <a:gd name="T16" fmla="*/ 0 h 618"/>
                <a:gd name="T17" fmla="*/ 618 w 618"/>
                <a:gd name="T18" fmla="*/ 618 h 618"/>
                <a:gd name="connsiteX0" fmla="*/ 6748 w 6748"/>
                <a:gd name="connsiteY0" fmla="*/ 0 h 8382"/>
                <a:gd name="connsiteX1" fmla="*/ 4142 w 6748"/>
                <a:gd name="connsiteY1" fmla="*/ 3123 h 8382"/>
                <a:gd name="connsiteX2" fmla="*/ 2023 w 6748"/>
                <a:gd name="connsiteY2" fmla="*/ 6359 h 8382"/>
                <a:gd name="connsiteX3" fmla="*/ 0 w 6748"/>
                <a:gd name="connsiteY3" fmla="*/ 8382 h 8382"/>
                <a:gd name="connsiteX0" fmla="*/ 10000 w 10000"/>
                <a:gd name="connsiteY0" fmla="*/ 0 h 10000"/>
                <a:gd name="connsiteX1" fmla="*/ 7927 w 10000"/>
                <a:gd name="connsiteY1" fmla="*/ 1947 h 10000"/>
                <a:gd name="connsiteX2" fmla="*/ 6138 w 10000"/>
                <a:gd name="connsiteY2" fmla="*/ 3726 h 10000"/>
                <a:gd name="connsiteX3" fmla="*/ 2998 w 10000"/>
                <a:gd name="connsiteY3" fmla="*/ 7586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10000" y="0"/>
                  </a:moveTo>
                  <a:cubicBezTo>
                    <a:pt x="9998" y="19"/>
                    <a:pt x="7929" y="1928"/>
                    <a:pt x="7927" y="1947"/>
                  </a:cubicBezTo>
                  <a:lnTo>
                    <a:pt x="6138" y="3726"/>
                  </a:lnTo>
                  <a:lnTo>
                    <a:pt x="2998" y="7586"/>
                  </a:lnTo>
                  <a:lnTo>
                    <a:pt x="0" y="10000"/>
                  </a:ln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31" name="Freeform 28">
              <a:extLst>
                <a:ext uri="{FF2B5EF4-FFF2-40B4-BE49-F238E27FC236}">
                  <a16:creationId xmlns:a16="http://schemas.microsoft.com/office/drawing/2014/main" id="{BC94F63E-3087-EB57-794D-F6C0B6BAC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602" y="3443264"/>
              <a:ext cx="90685" cy="333406"/>
            </a:xfrm>
            <a:custGeom>
              <a:avLst/>
              <a:gdLst>
                <a:gd name="T0" fmla="*/ 409575 w 618"/>
                <a:gd name="T1" fmla="*/ 0 h 618"/>
                <a:gd name="T2" fmla="*/ 276364 w 618"/>
                <a:gd name="T3" fmla="*/ 92476 h 618"/>
                <a:gd name="T4" fmla="*/ 169662 w 618"/>
                <a:gd name="T5" fmla="*/ 270954 h 618"/>
                <a:gd name="T6" fmla="*/ 82843 w 618"/>
                <a:gd name="T7" fmla="*/ 455905 h 618"/>
                <a:gd name="T8" fmla="*/ 0 w 618"/>
                <a:gd name="T9" fmla="*/ 571500 h 6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8"/>
                <a:gd name="T16" fmla="*/ 0 h 618"/>
                <a:gd name="T17" fmla="*/ 618 w 618"/>
                <a:gd name="T18" fmla="*/ 618 h 618"/>
                <a:gd name="connsiteX0" fmla="*/ 10000 w 10000"/>
                <a:gd name="connsiteY0" fmla="*/ 0 h 10000"/>
                <a:gd name="connsiteX1" fmla="*/ 6748 w 10000"/>
                <a:gd name="connsiteY1" fmla="*/ 1618 h 10000"/>
                <a:gd name="connsiteX2" fmla="*/ 2023 w 10000"/>
                <a:gd name="connsiteY2" fmla="*/ 7977 h 10000"/>
                <a:gd name="connsiteX3" fmla="*/ 0 w 10000"/>
                <a:gd name="connsiteY3" fmla="*/ 10000 h 10000"/>
                <a:gd name="connsiteX0" fmla="*/ 10000 w 10000"/>
                <a:gd name="connsiteY0" fmla="*/ 0 h 10000"/>
                <a:gd name="connsiteX1" fmla="*/ 6748 w 10000"/>
                <a:gd name="connsiteY1" fmla="*/ 1618 h 10000"/>
                <a:gd name="connsiteX2" fmla="*/ 0 w 10000"/>
                <a:gd name="connsiteY2" fmla="*/ 10000 h 10000"/>
                <a:gd name="connsiteX0" fmla="*/ 3252 w 8136"/>
                <a:gd name="connsiteY0" fmla="*/ 0 h 10667"/>
                <a:gd name="connsiteX1" fmla="*/ 0 w 8136"/>
                <a:gd name="connsiteY1" fmla="*/ 1618 h 10667"/>
                <a:gd name="connsiteX2" fmla="*/ 8136 w 8136"/>
                <a:gd name="connsiteY2" fmla="*/ 10667 h 10667"/>
                <a:gd name="connsiteX0" fmla="*/ 0 w 27441"/>
                <a:gd name="connsiteY0" fmla="*/ 8483 h 8483"/>
                <a:gd name="connsiteX1" fmla="*/ 17441 w 27441"/>
                <a:gd name="connsiteY1" fmla="*/ 0 h 8483"/>
                <a:gd name="connsiteX2" fmla="*/ 27441 w 27441"/>
                <a:gd name="connsiteY2" fmla="*/ 8483 h 8483"/>
                <a:gd name="connsiteX0" fmla="*/ 0 w 6719"/>
                <a:gd name="connsiteY0" fmla="*/ 1527 h 10000"/>
                <a:gd name="connsiteX1" fmla="*/ 3075 w 6719"/>
                <a:gd name="connsiteY1" fmla="*/ 0 h 10000"/>
                <a:gd name="connsiteX2" fmla="*/ 6719 w 6719"/>
                <a:gd name="connsiteY2" fmla="*/ 10000 h 10000"/>
                <a:gd name="connsiteX0" fmla="*/ 0 w 10000"/>
                <a:gd name="connsiteY0" fmla="*/ 0 h 8473"/>
                <a:gd name="connsiteX1" fmla="*/ 1476 w 10000"/>
                <a:gd name="connsiteY1" fmla="*/ 2341 h 8473"/>
                <a:gd name="connsiteX2" fmla="*/ 10000 w 10000"/>
                <a:gd name="connsiteY2" fmla="*/ 8473 h 8473"/>
                <a:gd name="connsiteX0" fmla="*/ 0 w 1476"/>
                <a:gd name="connsiteY0" fmla="*/ 0 h 7609"/>
                <a:gd name="connsiteX1" fmla="*/ 1476 w 1476"/>
                <a:gd name="connsiteY1" fmla="*/ 2763 h 7609"/>
                <a:gd name="connsiteX2" fmla="*/ 1396 w 1476"/>
                <a:gd name="connsiteY2" fmla="*/ 7609 h 7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6" h="7609">
                  <a:moveTo>
                    <a:pt x="0" y="0"/>
                  </a:moveTo>
                  <a:lnTo>
                    <a:pt x="1476" y="2763"/>
                  </a:lnTo>
                  <a:cubicBezTo>
                    <a:pt x="1449" y="4378"/>
                    <a:pt x="1423" y="5994"/>
                    <a:pt x="1396" y="7609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32" name="Freeform 28">
              <a:extLst>
                <a:ext uri="{FF2B5EF4-FFF2-40B4-BE49-F238E27FC236}">
                  <a16:creationId xmlns:a16="http://schemas.microsoft.com/office/drawing/2014/main" id="{9C51670D-789B-7D3C-E924-22A88A541677}"/>
                </a:ext>
              </a:extLst>
            </p:cNvPr>
            <p:cNvSpPr>
              <a:spLocks/>
            </p:cNvSpPr>
            <p:nvPr/>
          </p:nvSpPr>
          <p:spPr bwMode="auto">
            <a:xfrm rot="2097304" flipH="1">
              <a:off x="1738313" y="3367064"/>
              <a:ext cx="138090" cy="333406"/>
            </a:xfrm>
            <a:custGeom>
              <a:avLst/>
              <a:gdLst>
                <a:gd name="T0" fmla="*/ 409575 w 618"/>
                <a:gd name="T1" fmla="*/ 0 h 618"/>
                <a:gd name="T2" fmla="*/ 276364 w 618"/>
                <a:gd name="T3" fmla="*/ 92476 h 618"/>
                <a:gd name="T4" fmla="*/ 169662 w 618"/>
                <a:gd name="T5" fmla="*/ 270954 h 618"/>
                <a:gd name="T6" fmla="*/ 82843 w 618"/>
                <a:gd name="T7" fmla="*/ 455905 h 618"/>
                <a:gd name="T8" fmla="*/ 0 w 618"/>
                <a:gd name="T9" fmla="*/ 571500 h 6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8"/>
                <a:gd name="T16" fmla="*/ 0 h 618"/>
                <a:gd name="T17" fmla="*/ 618 w 618"/>
                <a:gd name="T18" fmla="*/ 618 h 618"/>
                <a:gd name="connsiteX0" fmla="*/ 10000 w 10000"/>
                <a:gd name="connsiteY0" fmla="*/ 0 h 10000"/>
                <a:gd name="connsiteX1" fmla="*/ 6748 w 10000"/>
                <a:gd name="connsiteY1" fmla="*/ 1618 h 10000"/>
                <a:gd name="connsiteX2" fmla="*/ 2023 w 10000"/>
                <a:gd name="connsiteY2" fmla="*/ 7977 h 10000"/>
                <a:gd name="connsiteX3" fmla="*/ 0 w 10000"/>
                <a:gd name="connsiteY3" fmla="*/ 10000 h 10000"/>
                <a:gd name="connsiteX0" fmla="*/ 10000 w 10000"/>
                <a:gd name="connsiteY0" fmla="*/ 0 h 10000"/>
                <a:gd name="connsiteX1" fmla="*/ 6748 w 10000"/>
                <a:gd name="connsiteY1" fmla="*/ 1618 h 10000"/>
                <a:gd name="connsiteX2" fmla="*/ 0 w 10000"/>
                <a:gd name="connsiteY2" fmla="*/ 10000 h 10000"/>
                <a:gd name="connsiteX0" fmla="*/ 3252 w 8136"/>
                <a:gd name="connsiteY0" fmla="*/ 0 h 10667"/>
                <a:gd name="connsiteX1" fmla="*/ 0 w 8136"/>
                <a:gd name="connsiteY1" fmla="*/ 1618 h 10667"/>
                <a:gd name="connsiteX2" fmla="*/ 8136 w 8136"/>
                <a:gd name="connsiteY2" fmla="*/ 10667 h 10667"/>
                <a:gd name="connsiteX0" fmla="*/ 0 w 27441"/>
                <a:gd name="connsiteY0" fmla="*/ 8483 h 8483"/>
                <a:gd name="connsiteX1" fmla="*/ 17441 w 27441"/>
                <a:gd name="connsiteY1" fmla="*/ 0 h 8483"/>
                <a:gd name="connsiteX2" fmla="*/ 27441 w 27441"/>
                <a:gd name="connsiteY2" fmla="*/ 8483 h 8483"/>
                <a:gd name="connsiteX0" fmla="*/ 0 w 6719"/>
                <a:gd name="connsiteY0" fmla="*/ 1527 h 10000"/>
                <a:gd name="connsiteX1" fmla="*/ 3075 w 6719"/>
                <a:gd name="connsiteY1" fmla="*/ 0 h 10000"/>
                <a:gd name="connsiteX2" fmla="*/ 6719 w 6719"/>
                <a:gd name="connsiteY2" fmla="*/ 10000 h 10000"/>
                <a:gd name="connsiteX0" fmla="*/ 0 w 10000"/>
                <a:gd name="connsiteY0" fmla="*/ 0 h 8473"/>
                <a:gd name="connsiteX1" fmla="*/ 1476 w 10000"/>
                <a:gd name="connsiteY1" fmla="*/ 2341 h 8473"/>
                <a:gd name="connsiteX2" fmla="*/ 10000 w 10000"/>
                <a:gd name="connsiteY2" fmla="*/ 8473 h 8473"/>
                <a:gd name="connsiteX0" fmla="*/ 0 w 1476"/>
                <a:gd name="connsiteY0" fmla="*/ 0 h 7609"/>
                <a:gd name="connsiteX1" fmla="*/ 1476 w 1476"/>
                <a:gd name="connsiteY1" fmla="*/ 2763 h 7609"/>
                <a:gd name="connsiteX2" fmla="*/ 1396 w 1476"/>
                <a:gd name="connsiteY2" fmla="*/ 7609 h 7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6" h="7609">
                  <a:moveTo>
                    <a:pt x="0" y="0"/>
                  </a:moveTo>
                  <a:lnTo>
                    <a:pt x="1476" y="2763"/>
                  </a:lnTo>
                  <a:cubicBezTo>
                    <a:pt x="1449" y="4378"/>
                    <a:pt x="1423" y="5994"/>
                    <a:pt x="1396" y="7609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33" name="Freeform 28">
              <a:extLst>
                <a:ext uri="{FF2B5EF4-FFF2-40B4-BE49-F238E27FC236}">
                  <a16:creationId xmlns:a16="http://schemas.microsoft.com/office/drawing/2014/main" id="{D7ABF3A9-CC8C-0CD4-4B16-6DE65650B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0789" y="3202781"/>
              <a:ext cx="135185" cy="239975"/>
            </a:xfrm>
            <a:custGeom>
              <a:avLst/>
              <a:gdLst>
                <a:gd name="T0" fmla="*/ 409575 w 618"/>
                <a:gd name="T1" fmla="*/ 0 h 618"/>
                <a:gd name="T2" fmla="*/ 276364 w 618"/>
                <a:gd name="T3" fmla="*/ 92476 h 618"/>
                <a:gd name="T4" fmla="*/ 169662 w 618"/>
                <a:gd name="T5" fmla="*/ 270954 h 618"/>
                <a:gd name="T6" fmla="*/ 82843 w 618"/>
                <a:gd name="T7" fmla="*/ 455905 h 618"/>
                <a:gd name="T8" fmla="*/ 0 w 618"/>
                <a:gd name="T9" fmla="*/ 571500 h 6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8"/>
                <a:gd name="T16" fmla="*/ 0 h 618"/>
                <a:gd name="T17" fmla="*/ 618 w 618"/>
                <a:gd name="T18" fmla="*/ 618 h 618"/>
                <a:gd name="connsiteX0" fmla="*/ 6748 w 6748"/>
                <a:gd name="connsiteY0" fmla="*/ 0 h 8382"/>
                <a:gd name="connsiteX1" fmla="*/ 4142 w 6748"/>
                <a:gd name="connsiteY1" fmla="*/ 3123 h 8382"/>
                <a:gd name="connsiteX2" fmla="*/ 2023 w 6748"/>
                <a:gd name="connsiteY2" fmla="*/ 6359 h 8382"/>
                <a:gd name="connsiteX3" fmla="*/ 0 w 6748"/>
                <a:gd name="connsiteY3" fmla="*/ 8382 h 8382"/>
                <a:gd name="connsiteX0" fmla="*/ 10000 w 10000"/>
                <a:gd name="connsiteY0" fmla="*/ 0 h 10000"/>
                <a:gd name="connsiteX1" fmla="*/ 7927 w 10000"/>
                <a:gd name="connsiteY1" fmla="*/ 1947 h 10000"/>
                <a:gd name="connsiteX2" fmla="*/ 6138 w 10000"/>
                <a:gd name="connsiteY2" fmla="*/ 3726 h 10000"/>
                <a:gd name="connsiteX3" fmla="*/ 2998 w 10000"/>
                <a:gd name="connsiteY3" fmla="*/ 7586 h 10000"/>
                <a:gd name="connsiteX4" fmla="*/ 0 w 10000"/>
                <a:gd name="connsiteY4" fmla="*/ 10000 h 10000"/>
                <a:gd name="connsiteX0" fmla="*/ 10000 w 10000"/>
                <a:gd name="connsiteY0" fmla="*/ 0 h 10000"/>
                <a:gd name="connsiteX1" fmla="*/ 7927 w 10000"/>
                <a:gd name="connsiteY1" fmla="*/ 1947 h 10000"/>
                <a:gd name="connsiteX2" fmla="*/ 5793 w 10000"/>
                <a:gd name="connsiteY2" fmla="*/ 4621 h 10000"/>
                <a:gd name="connsiteX3" fmla="*/ 2998 w 10000"/>
                <a:gd name="connsiteY3" fmla="*/ 7586 h 10000"/>
                <a:gd name="connsiteX4" fmla="*/ 0 w 10000"/>
                <a:gd name="connsiteY4" fmla="*/ 10000 h 10000"/>
                <a:gd name="connsiteX0" fmla="*/ 10000 w 10000"/>
                <a:gd name="connsiteY0" fmla="*/ 0 h 10000"/>
                <a:gd name="connsiteX1" fmla="*/ 7927 w 10000"/>
                <a:gd name="connsiteY1" fmla="*/ 1947 h 10000"/>
                <a:gd name="connsiteX2" fmla="*/ 5793 w 10000"/>
                <a:gd name="connsiteY2" fmla="*/ 4621 h 10000"/>
                <a:gd name="connsiteX3" fmla="*/ 0 w 10000"/>
                <a:gd name="connsiteY3" fmla="*/ 10000 h 10000"/>
                <a:gd name="connsiteX0" fmla="*/ 4207 w 4207"/>
                <a:gd name="connsiteY0" fmla="*/ 0 h 4621"/>
                <a:gd name="connsiteX1" fmla="*/ 2134 w 4207"/>
                <a:gd name="connsiteY1" fmla="*/ 1947 h 4621"/>
                <a:gd name="connsiteX2" fmla="*/ 0 w 4207"/>
                <a:gd name="connsiteY2" fmla="*/ 4621 h 4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7" h="4621">
                  <a:moveTo>
                    <a:pt x="4207" y="0"/>
                  </a:moveTo>
                  <a:cubicBezTo>
                    <a:pt x="4205" y="19"/>
                    <a:pt x="2136" y="1928"/>
                    <a:pt x="2134" y="1947"/>
                  </a:cubicBezTo>
                  <a:lnTo>
                    <a:pt x="0" y="4621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134" name="Freeform 194">
            <a:extLst>
              <a:ext uri="{FF2B5EF4-FFF2-40B4-BE49-F238E27FC236}">
                <a16:creationId xmlns:a16="http://schemas.microsoft.com/office/drawing/2014/main" id="{9B6517FF-8AA8-D907-4FA9-03F75E178D08}"/>
              </a:ext>
            </a:extLst>
          </p:cNvPr>
          <p:cNvSpPr/>
          <p:nvPr/>
        </p:nvSpPr>
        <p:spPr>
          <a:xfrm rot="20908942" flipH="1">
            <a:off x="7549890" y="5008593"/>
            <a:ext cx="193475" cy="303608"/>
          </a:xfrm>
          <a:custGeom>
            <a:avLst/>
            <a:gdLst>
              <a:gd name="connsiteX0" fmla="*/ 257175 w 280987"/>
              <a:gd name="connsiteY0" fmla="*/ 0 h 657225"/>
              <a:gd name="connsiteX1" fmla="*/ 238125 w 280987"/>
              <a:gd name="connsiteY1" fmla="*/ 419100 h 657225"/>
              <a:gd name="connsiteX2" fmla="*/ 0 w 280987"/>
              <a:gd name="connsiteY2" fmla="*/ 657225 h 657225"/>
              <a:gd name="connsiteX0" fmla="*/ 409575 w 458788"/>
              <a:gd name="connsiteY0" fmla="*/ 0 h 723900"/>
              <a:gd name="connsiteX1" fmla="*/ 390525 w 458788"/>
              <a:gd name="connsiteY1" fmla="*/ 419100 h 723900"/>
              <a:gd name="connsiteX2" fmla="*/ 0 w 458788"/>
              <a:gd name="connsiteY2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8788" h="723900">
                <a:moveTo>
                  <a:pt x="409575" y="0"/>
                </a:moveTo>
                <a:cubicBezTo>
                  <a:pt x="421481" y="154781"/>
                  <a:pt x="458788" y="298450"/>
                  <a:pt x="390525" y="419100"/>
                </a:cubicBezTo>
                <a:cubicBezTo>
                  <a:pt x="322263" y="539750"/>
                  <a:pt x="97631" y="659606"/>
                  <a:pt x="0" y="723900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6" name="Freeform 195">
            <a:extLst>
              <a:ext uri="{FF2B5EF4-FFF2-40B4-BE49-F238E27FC236}">
                <a16:creationId xmlns:a16="http://schemas.microsoft.com/office/drawing/2014/main" id="{55C16272-6E38-FD5A-88CF-F90475AE7ACE}"/>
              </a:ext>
            </a:extLst>
          </p:cNvPr>
          <p:cNvSpPr/>
          <p:nvPr/>
        </p:nvSpPr>
        <p:spPr>
          <a:xfrm rot="214759" flipH="1">
            <a:off x="7535602" y="5283032"/>
            <a:ext cx="193475" cy="303608"/>
          </a:xfrm>
          <a:custGeom>
            <a:avLst/>
            <a:gdLst>
              <a:gd name="connsiteX0" fmla="*/ 257175 w 280987"/>
              <a:gd name="connsiteY0" fmla="*/ 0 h 657225"/>
              <a:gd name="connsiteX1" fmla="*/ 238125 w 280987"/>
              <a:gd name="connsiteY1" fmla="*/ 419100 h 657225"/>
              <a:gd name="connsiteX2" fmla="*/ 0 w 280987"/>
              <a:gd name="connsiteY2" fmla="*/ 657225 h 657225"/>
              <a:gd name="connsiteX0" fmla="*/ 409575 w 458788"/>
              <a:gd name="connsiteY0" fmla="*/ 0 h 723900"/>
              <a:gd name="connsiteX1" fmla="*/ 390525 w 458788"/>
              <a:gd name="connsiteY1" fmla="*/ 419100 h 723900"/>
              <a:gd name="connsiteX2" fmla="*/ 0 w 458788"/>
              <a:gd name="connsiteY2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8788" h="723900">
                <a:moveTo>
                  <a:pt x="409575" y="0"/>
                </a:moveTo>
                <a:cubicBezTo>
                  <a:pt x="421481" y="154781"/>
                  <a:pt x="458788" y="298450"/>
                  <a:pt x="390525" y="419100"/>
                </a:cubicBezTo>
                <a:cubicBezTo>
                  <a:pt x="322263" y="539750"/>
                  <a:pt x="97631" y="659606"/>
                  <a:pt x="0" y="723900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cxnSp>
        <p:nvCxnSpPr>
          <p:cNvPr id="137" name="Straight Connector 232">
            <a:extLst>
              <a:ext uri="{FF2B5EF4-FFF2-40B4-BE49-F238E27FC236}">
                <a16:creationId xmlns:a16="http://schemas.microsoft.com/office/drawing/2014/main" id="{E1EDCDBF-40A4-13C6-5713-5C4DCDFF475B}"/>
              </a:ext>
            </a:extLst>
          </p:cNvPr>
          <p:cNvCxnSpPr>
            <a:cxnSpLocks noChangeShapeType="1"/>
            <a:stCxn id="317" idx="1"/>
          </p:cNvCxnSpPr>
          <p:nvPr/>
        </p:nvCxnSpPr>
        <p:spPr bwMode="auto">
          <a:xfrm flipH="1" flipV="1">
            <a:off x="7372487" y="5470555"/>
            <a:ext cx="161552" cy="151990"/>
          </a:xfrm>
          <a:prstGeom prst="line">
            <a:avLst/>
          </a:prstGeom>
          <a:noFill/>
          <a:ln w="1714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39" name="Oval 233">
            <a:extLst>
              <a:ext uri="{FF2B5EF4-FFF2-40B4-BE49-F238E27FC236}">
                <a16:creationId xmlns:a16="http://schemas.microsoft.com/office/drawing/2014/main" id="{9F17A01F-B959-A7F1-3A99-140A3E09C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7283" y="5563120"/>
            <a:ext cx="128588" cy="121444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0" name="Freeform 200">
            <a:extLst>
              <a:ext uri="{FF2B5EF4-FFF2-40B4-BE49-F238E27FC236}">
                <a16:creationId xmlns:a16="http://schemas.microsoft.com/office/drawing/2014/main" id="{D4CF2446-FD0A-6570-B79E-CCB519BC5544}"/>
              </a:ext>
            </a:extLst>
          </p:cNvPr>
          <p:cNvSpPr/>
          <p:nvPr/>
        </p:nvSpPr>
        <p:spPr>
          <a:xfrm rot="214759" flipH="1">
            <a:off x="7550725" y="5619352"/>
            <a:ext cx="172200" cy="83558"/>
          </a:xfrm>
          <a:custGeom>
            <a:avLst/>
            <a:gdLst>
              <a:gd name="connsiteX0" fmla="*/ 257175 w 280987"/>
              <a:gd name="connsiteY0" fmla="*/ 0 h 657225"/>
              <a:gd name="connsiteX1" fmla="*/ 238125 w 280987"/>
              <a:gd name="connsiteY1" fmla="*/ 419100 h 657225"/>
              <a:gd name="connsiteX2" fmla="*/ 0 w 280987"/>
              <a:gd name="connsiteY2" fmla="*/ 657225 h 657225"/>
              <a:gd name="connsiteX0" fmla="*/ 409575 w 458788"/>
              <a:gd name="connsiteY0" fmla="*/ 0 h 723900"/>
              <a:gd name="connsiteX1" fmla="*/ 390525 w 458788"/>
              <a:gd name="connsiteY1" fmla="*/ 419100 h 723900"/>
              <a:gd name="connsiteX2" fmla="*/ 0 w 458788"/>
              <a:gd name="connsiteY2" fmla="*/ 723900 h 723900"/>
              <a:gd name="connsiteX0" fmla="*/ 390525 w 390525"/>
              <a:gd name="connsiteY0" fmla="*/ 0 h 304800"/>
              <a:gd name="connsiteX1" fmla="*/ 0 w 390525"/>
              <a:gd name="connsiteY1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0525" h="304800">
                <a:moveTo>
                  <a:pt x="390525" y="0"/>
                </a:moveTo>
                <a:cubicBezTo>
                  <a:pt x="322263" y="120650"/>
                  <a:pt x="97631" y="240506"/>
                  <a:pt x="0" y="304800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42" name="Freeform 201">
            <a:extLst>
              <a:ext uri="{FF2B5EF4-FFF2-40B4-BE49-F238E27FC236}">
                <a16:creationId xmlns:a16="http://schemas.microsoft.com/office/drawing/2014/main" id="{D08D9092-B1F8-DE0A-CD2C-E5B60E434C74}"/>
              </a:ext>
            </a:extLst>
          </p:cNvPr>
          <p:cNvSpPr/>
          <p:nvPr/>
        </p:nvSpPr>
        <p:spPr>
          <a:xfrm flipH="1">
            <a:off x="7345340" y="5246717"/>
            <a:ext cx="34289" cy="211931"/>
          </a:xfrm>
          <a:custGeom>
            <a:avLst/>
            <a:gdLst>
              <a:gd name="connsiteX0" fmla="*/ 257175 w 280987"/>
              <a:gd name="connsiteY0" fmla="*/ 0 h 657225"/>
              <a:gd name="connsiteX1" fmla="*/ 238125 w 280987"/>
              <a:gd name="connsiteY1" fmla="*/ 419100 h 657225"/>
              <a:gd name="connsiteX2" fmla="*/ 0 w 280987"/>
              <a:gd name="connsiteY2" fmla="*/ 657225 h 657225"/>
              <a:gd name="connsiteX0" fmla="*/ 409575 w 458788"/>
              <a:gd name="connsiteY0" fmla="*/ 0 h 723900"/>
              <a:gd name="connsiteX1" fmla="*/ 390525 w 458788"/>
              <a:gd name="connsiteY1" fmla="*/ 419100 h 723900"/>
              <a:gd name="connsiteX2" fmla="*/ 0 w 458788"/>
              <a:gd name="connsiteY2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8788" h="723900">
                <a:moveTo>
                  <a:pt x="409575" y="0"/>
                </a:moveTo>
                <a:cubicBezTo>
                  <a:pt x="421481" y="154781"/>
                  <a:pt x="458788" y="298450"/>
                  <a:pt x="390525" y="419100"/>
                </a:cubicBezTo>
                <a:cubicBezTo>
                  <a:pt x="322263" y="539750"/>
                  <a:pt x="97631" y="659606"/>
                  <a:pt x="0" y="723900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77B5DCAA-34A8-1099-6ABE-8C84BA4A9896}"/>
              </a:ext>
            </a:extLst>
          </p:cNvPr>
          <p:cNvGrpSpPr/>
          <p:nvPr/>
        </p:nvGrpSpPr>
        <p:grpSpPr>
          <a:xfrm>
            <a:off x="6427853" y="2957911"/>
            <a:ext cx="1605431" cy="2532070"/>
            <a:chOff x="4651305" y="1775988"/>
            <a:chExt cx="1605431" cy="2532070"/>
          </a:xfrm>
        </p:grpSpPr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A45D85CE-0B88-0C39-18D3-FD4598C8FB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80905" y="2091902"/>
              <a:ext cx="406694" cy="279390"/>
            </a:xfrm>
            <a:prstGeom prst="line">
              <a:avLst/>
            </a:prstGeom>
            <a:ln w="1778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41C5950C-B9A6-35D4-8B61-1287E366F6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63670" y="1775988"/>
              <a:ext cx="293066" cy="333783"/>
            </a:xfrm>
            <a:prstGeom prst="line">
              <a:avLst/>
            </a:prstGeom>
            <a:ln w="1778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DEC81B57-4F4C-8417-1071-4285C907CC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02916" y="2339384"/>
              <a:ext cx="203717" cy="355035"/>
            </a:xfrm>
            <a:prstGeom prst="line">
              <a:avLst/>
            </a:prstGeom>
            <a:ln w="1778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68339D3B-E841-9E7D-26BA-ACAA07EB13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94256" y="2665964"/>
              <a:ext cx="228171" cy="175947"/>
            </a:xfrm>
            <a:prstGeom prst="line">
              <a:avLst/>
            </a:prstGeom>
            <a:ln w="1778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AF3142F6-3200-42A8-1848-FB056463C9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16795" y="2826330"/>
              <a:ext cx="203717" cy="355035"/>
            </a:xfrm>
            <a:prstGeom prst="line">
              <a:avLst/>
            </a:prstGeom>
            <a:ln w="1778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EB01C12C-0C7A-D295-B8A7-F9BB42ECCD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49486" y="3291052"/>
              <a:ext cx="118064" cy="333046"/>
            </a:xfrm>
            <a:prstGeom prst="line">
              <a:avLst/>
            </a:prstGeom>
            <a:ln w="1778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F95453C1-DC33-7393-18A7-7E30CCBB43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51305" y="4054455"/>
              <a:ext cx="171894" cy="253603"/>
            </a:xfrm>
            <a:prstGeom prst="line">
              <a:avLst/>
            </a:prstGeom>
            <a:ln w="1778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54012466-E8C7-5EE0-7D0F-D31DE88B27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02627" y="3598021"/>
              <a:ext cx="55231" cy="503682"/>
            </a:xfrm>
            <a:prstGeom prst="line">
              <a:avLst/>
            </a:prstGeom>
            <a:ln w="1778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6" name="Freeform 132">
            <a:extLst>
              <a:ext uri="{FF2B5EF4-FFF2-40B4-BE49-F238E27FC236}">
                <a16:creationId xmlns:a16="http://schemas.microsoft.com/office/drawing/2014/main" id="{09CB26A8-BFC8-3DFA-24BD-8926668133BB}"/>
              </a:ext>
            </a:extLst>
          </p:cNvPr>
          <p:cNvSpPr/>
          <p:nvPr/>
        </p:nvSpPr>
        <p:spPr>
          <a:xfrm flipH="1">
            <a:off x="4921493" y="2977248"/>
            <a:ext cx="550495" cy="772519"/>
          </a:xfrm>
          <a:custGeom>
            <a:avLst/>
            <a:gdLst>
              <a:gd name="connsiteX0" fmla="*/ 147782 w 569576"/>
              <a:gd name="connsiteY0" fmla="*/ 0 h 1588654"/>
              <a:gd name="connsiteX1" fmla="*/ 480291 w 569576"/>
              <a:gd name="connsiteY1" fmla="*/ 480290 h 1588654"/>
              <a:gd name="connsiteX2" fmla="*/ 489528 w 569576"/>
              <a:gd name="connsiteY2" fmla="*/ 1173018 h 1588654"/>
              <a:gd name="connsiteX3" fmla="*/ 0 w 569576"/>
              <a:gd name="connsiteY3" fmla="*/ 1588654 h 1588654"/>
              <a:gd name="connsiteX0" fmla="*/ 240140 w 661934"/>
              <a:gd name="connsiteY0" fmla="*/ 126230 h 1714884"/>
              <a:gd name="connsiteX1" fmla="*/ 55418 w 661934"/>
              <a:gd name="connsiteY1" fmla="*/ 80048 h 1714884"/>
              <a:gd name="connsiteX2" fmla="*/ 572649 w 661934"/>
              <a:gd name="connsiteY2" fmla="*/ 606520 h 1714884"/>
              <a:gd name="connsiteX3" fmla="*/ 581886 w 661934"/>
              <a:gd name="connsiteY3" fmla="*/ 1299248 h 1714884"/>
              <a:gd name="connsiteX4" fmla="*/ 92358 w 661934"/>
              <a:gd name="connsiteY4" fmla="*/ 1714884 h 1714884"/>
              <a:gd name="connsiteX0" fmla="*/ 1538 w 1032932"/>
              <a:gd name="connsiteY0" fmla="*/ 41564 h 1731818"/>
              <a:gd name="connsiteX1" fmla="*/ 426416 w 1032932"/>
              <a:gd name="connsiteY1" fmla="*/ 96982 h 1731818"/>
              <a:gd name="connsiteX2" fmla="*/ 943647 w 1032932"/>
              <a:gd name="connsiteY2" fmla="*/ 623454 h 1731818"/>
              <a:gd name="connsiteX3" fmla="*/ 952884 w 1032932"/>
              <a:gd name="connsiteY3" fmla="*/ 1316182 h 1731818"/>
              <a:gd name="connsiteX4" fmla="*/ 463356 w 1032932"/>
              <a:gd name="connsiteY4" fmla="*/ 1731818 h 1731818"/>
              <a:gd name="connsiteX0" fmla="*/ 1538 w 1032932"/>
              <a:gd name="connsiteY0" fmla="*/ 0 h 1690254"/>
              <a:gd name="connsiteX1" fmla="*/ 805107 w 1032932"/>
              <a:gd name="connsiteY1" fmla="*/ 249382 h 1690254"/>
              <a:gd name="connsiteX2" fmla="*/ 943647 w 1032932"/>
              <a:gd name="connsiteY2" fmla="*/ 581890 h 1690254"/>
              <a:gd name="connsiteX3" fmla="*/ 952884 w 1032932"/>
              <a:gd name="connsiteY3" fmla="*/ 1274618 h 1690254"/>
              <a:gd name="connsiteX4" fmla="*/ 463356 w 1032932"/>
              <a:gd name="connsiteY4" fmla="*/ 1690254 h 1690254"/>
              <a:gd name="connsiteX0" fmla="*/ 0 w 1031394"/>
              <a:gd name="connsiteY0" fmla="*/ 161637 h 1851891"/>
              <a:gd name="connsiteX1" fmla="*/ 184733 w 1031394"/>
              <a:gd name="connsiteY1" fmla="*/ 41564 h 1851891"/>
              <a:gd name="connsiteX2" fmla="*/ 803569 w 1031394"/>
              <a:gd name="connsiteY2" fmla="*/ 411019 h 1851891"/>
              <a:gd name="connsiteX3" fmla="*/ 942109 w 1031394"/>
              <a:gd name="connsiteY3" fmla="*/ 743527 h 1851891"/>
              <a:gd name="connsiteX4" fmla="*/ 951346 w 1031394"/>
              <a:gd name="connsiteY4" fmla="*/ 1436255 h 1851891"/>
              <a:gd name="connsiteX5" fmla="*/ 461818 w 1031394"/>
              <a:gd name="connsiteY5" fmla="*/ 1851891 h 1851891"/>
              <a:gd name="connsiteX0" fmla="*/ 0 w 1031394"/>
              <a:gd name="connsiteY0" fmla="*/ 0 h 1690254"/>
              <a:gd name="connsiteX1" fmla="*/ 803569 w 1031394"/>
              <a:gd name="connsiteY1" fmla="*/ 249382 h 1690254"/>
              <a:gd name="connsiteX2" fmla="*/ 942109 w 1031394"/>
              <a:gd name="connsiteY2" fmla="*/ 581890 h 1690254"/>
              <a:gd name="connsiteX3" fmla="*/ 951346 w 1031394"/>
              <a:gd name="connsiteY3" fmla="*/ 1274618 h 1690254"/>
              <a:gd name="connsiteX4" fmla="*/ 461818 w 1031394"/>
              <a:gd name="connsiteY4" fmla="*/ 1690254 h 1690254"/>
              <a:gd name="connsiteX0" fmla="*/ 0 w 975976"/>
              <a:gd name="connsiteY0" fmla="*/ 0 h 1782618"/>
              <a:gd name="connsiteX1" fmla="*/ 748151 w 975976"/>
              <a:gd name="connsiteY1" fmla="*/ 341746 h 1782618"/>
              <a:gd name="connsiteX2" fmla="*/ 886691 w 975976"/>
              <a:gd name="connsiteY2" fmla="*/ 674254 h 1782618"/>
              <a:gd name="connsiteX3" fmla="*/ 895928 w 975976"/>
              <a:gd name="connsiteY3" fmla="*/ 1366982 h 1782618"/>
              <a:gd name="connsiteX4" fmla="*/ 406400 w 975976"/>
              <a:gd name="connsiteY4" fmla="*/ 1782618 h 1782618"/>
              <a:gd name="connsiteX0" fmla="*/ 0 w 980739"/>
              <a:gd name="connsiteY0" fmla="*/ 0 h 1796906"/>
              <a:gd name="connsiteX1" fmla="*/ 752914 w 980739"/>
              <a:gd name="connsiteY1" fmla="*/ 356034 h 1796906"/>
              <a:gd name="connsiteX2" fmla="*/ 891454 w 980739"/>
              <a:gd name="connsiteY2" fmla="*/ 688542 h 1796906"/>
              <a:gd name="connsiteX3" fmla="*/ 900691 w 980739"/>
              <a:gd name="connsiteY3" fmla="*/ 1381270 h 1796906"/>
              <a:gd name="connsiteX4" fmla="*/ 411163 w 980739"/>
              <a:gd name="connsiteY4" fmla="*/ 1796906 h 1796906"/>
              <a:gd name="connsiteX0" fmla="*/ 0 w 975977"/>
              <a:gd name="connsiteY0" fmla="*/ 0 h 1820719"/>
              <a:gd name="connsiteX1" fmla="*/ 752914 w 975977"/>
              <a:gd name="connsiteY1" fmla="*/ 356034 h 1820719"/>
              <a:gd name="connsiteX2" fmla="*/ 891454 w 975977"/>
              <a:gd name="connsiteY2" fmla="*/ 688542 h 1820719"/>
              <a:gd name="connsiteX3" fmla="*/ 900691 w 975977"/>
              <a:gd name="connsiteY3" fmla="*/ 1381270 h 1820719"/>
              <a:gd name="connsiteX4" fmla="*/ 439738 w 975977"/>
              <a:gd name="connsiteY4" fmla="*/ 1820719 h 182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5977" h="1820719">
                <a:moveTo>
                  <a:pt x="0" y="0"/>
                </a:moveTo>
                <a:cubicBezTo>
                  <a:pt x="167410" y="51955"/>
                  <a:pt x="604338" y="241277"/>
                  <a:pt x="752914" y="356034"/>
                </a:cubicBezTo>
                <a:cubicBezTo>
                  <a:pt x="901490" y="470791"/>
                  <a:pt x="866825" y="517669"/>
                  <a:pt x="891454" y="688542"/>
                </a:cubicBezTo>
                <a:cubicBezTo>
                  <a:pt x="916084" y="859415"/>
                  <a:pt x="975977" y="1192574"/>
                  <a:pt x="900691" y="1381270"/>
                </a:cubicBezTo>
                <a:cubicBezTo>
                  <a:pt x="825405" y="1569966"/>
                  <a:pt x="644478" y="1705264"/>
                  <a:pt x="439738" y="1820719"/>
                </a:cubicBezTo>
              </a:path>
            </a:pathLst>
          </a:custGeom>
          <a:noFill/>
          <a:ln w="1270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27" name="Freeform 176">
            <a:extLst>
              <a:ext uri="{FF2B5EF4-FFF2-40B4-BE49-F238E27FC236}">
                <a16:creationId xmlns:a16="http://schemas.microsoft.com/office/drawing/2014/main" id="{10259656-6937-C771-1A7C-BA269D1AD01A}"/>
              </a:ext>
            </a:extLst>
          </p:cNvPr>
          <p:cNvSpPr/>
          <p:nvPr/>
        </p:nvSpPr>
        <p:spPr>
          <a:xfrm rot="1348550" flipH="1">
            <a:off x="5065935" y="3122761"/>
            <a:ext cx="128890" cy="229966"/>
          </a:xfrm>
          <a:custGeom>
            <a:avLst/>
            <a:gdLst>
              <a:gd name="connsiteX0" fmla="*/ 257175 w 280987"/>
              <a:gd name="connsiteY0" fmla="*/ 0 h 657225"/>
              <a:gd name="connsiteX1" fmla="*/ 238125 w 280987"/>
              <a:gd name="connsiteY1" fmla="*/ 419100 h 657225"/>
              <a:gd name="connsiteX2" fmla="*/ 0 w 280987"/>
              <a:gd name="connsiteY2" fmla="*/ 657225 h 657225"/>
              <a:gd name="connsiteX0" fmla="*/ 161925 w 173831"/>
              <a:gd name="connsiteY0" fmla="*/ 0 h 742950"/>
              <a:gd name="connsiteX1" fmla="*/ 142875 w 173831"/>
              <a:gd name="connsiteY1" fmla="*/ 419100 h 742950"/>
              <a:gd name="connsiteX2" fmla="*/ 0 w 173831"/>
              <a:gd name="connsiteY2" fmla="*/ 74295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831" h="742950">
                <a:moveTo>
                  <a:pt x="161925" y="0"/>
                </a:moveTo>
                <a:cubicBezTo>
                  <a:pt x="173831" y="154781"/>
                  <a:pt x="169862" y="295275"/>
                  <a:pt x="142875" y="419100"/>
                </a:cubicBezTo>
                <a:cubicBezTo>
                  <a:pt x="115888" y="542925"/>
                  <a:pt x="97631" y="678656"/>
                  <a:pt x="0" y="742950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  <p:pic>
        <p:nvPicPr>
          <p:cNvPr id="328" name="Graphic 327" descr="House">
            <a:extLst>
              <a:ext uri="{FF2B5EF4-FFF2-40B4-BE49-F238E27FC236}">
                <a16:creationId xmlns:a16="http://schemas.microsoft.com/office/drawing/2014/main" id="{8D09E5E4-0096-FE66-2B6C-B947B22F80B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367104" y="2228434"/>
            <a:ext cx="914400" cy="914400"/>
          </a:xfrm>
          <a:prstGeom prst="rect">
            <a:avLst/>
          </a:prstGeom>
        </p:spPr>
      </p:pic>
      <p:pic>
        <p:nvPicPr>
          <p:cNvPr id="329" name="Picture 3">
            <a:extLst>
              <a:ext uri="{FF2B5EF4-FFF2-40B4-BE49-F238E27FC236}">
                <a16:creationId xmlns:a16="http://schemas.microsoft.com/office/drawing/2014/main" id="{689FE6D6-F3AA-3DF0-2AD4-B6ADD00BD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7454" y="1763676"/>
            <a:ext cx="559008" cy="755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0" name="Group 329">
            <a:extLst>
              <a:ext uri="{FF2B5EF4-FFF2-40B4-BE49-F238E27FC236}">
                <a16:creationId xmlns:a16="http://schemas.microsoft.com/office/drawing/2014/main" id="{4606C746-AE87-E68E-E129-C4828E6C4D49}"/>
              </a:ext>
            </a:extLst>
          </p:cNvPr>
          <p:cNvGrpSpPr/>
          <p:nvPr/>
        </p:nvGrpSpPr>
        <p:grpSpPr>
          <a:xfrm>
            <a:off x="4223283" y="3584009"/>
            <a:ext cx="260746" cy="430417"/>
            <a:chOff x="1738313" y="3202781"/>
            <a:chExt cx="347661" cy="573889"/>
          </a:xfrm>
        </p:grpSpPr>
        <p:sp>
          <p:nvSpPr>
            <p:cNvPr id="331" name="Freeform 28">
              <a:extLst>
                <a:ext uri="{FF2B5EF4-FFF2-40B4-BE49-F238E27FC236}">
                  <a16:creationId xmlns:a16="http://schemas.microsoft.com/office/drawing/2014/main" id="{FA785234-CB1E-4632-6533-BC4A581CE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4987" y="3211886"/>
              <a:ext cx="276381" cy="479031"/>
            </a:xfrm>
            <a:custGeom>
              <a:avLst/>
              <a:gdLst>
                <a:gd name="T0" fmla="*/ 409575 w 618"/>
                <a:gd name="T1" fmla="*/ 0 h 618"/>
                <a:gd name="T2" fmla="*/ 276364 w 618"/>
                <a:gd name="T3" fmla="*/ 92476 h 618"/>
                <a:gd name="T4" fmla="*/ 169662 w 618"/>
                <a:gd name="T5" fmla="*/ 270954 h 618"/>
                <a:gd name="T6" fmla="*/ 82843 w 618"/>
                <a:gd name="T7" fmla="*/ 455905 h 618"/>
                <a:gd name="T8" fmla="*/ 0 w 618"/>
                <a:gd name="T9" fmla="*/ 571500 h 6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8"/>
                <a:gd name="T16" fmla="*/ 0 h 618"/>
                <a:gd name="T17" fmla="*/ 618 w 618"/>
                <a:gd name="T18" fmla="*/ 618 h 618"/>
                <a:gd name="connsiteX0" fmla="*/ 6748 w 6748"/>
                <a:gd name="connsiteY0" fmla="*/ 0 h 8382"/>
                <a:gd name="connsiteX1" fmla="*/ 4142 w 6748"/>
                <a:gd name="connsiteY1" fmla="*/ 3123 h 8382"/>
                <a:gd name="connsiteX2" fmla="*/ 2023 w 6748"/>
                <a:gd name="connsiteY2" fmla="*/ 6359 h 8382"/>
                <a:gd name="connsiteX3" fmla="*/ 0 w 6748"/>
                <a:gd name="connsiteY3" fmla="*/ 8382 h 8382"/>
                <a:gd name="connsiteX0" fmla="*/ 10000 w 10000"/>
                <a:gd name="connsiteY0" fmla="*/ 0 h 10000"/>
                <a:gd name="connsiteX1" fmla="*/ 7927 w 10000"/>
                <a:gd name="connsiteY1" fmla="*/ 1947 h 10000"/>
                <a:gd name="connsiteX2" fmla="*/ 6138 w 10000"/>
                <a:gd name="connsiteY2" fmla="*/ 3726 h 10000"/>
                <a:gd name="connsiteX3" fmla="*/ 2998 w 10000"/>
                <a:gd name="connsiteY3" fmla="*/ 7586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10000" y="0"/>
                  </a:moveTo>
                  <a:cubicBezTo>
                    <a:pt x="9998" y="19"/>
                    <a:pt x="7929" y="1928"/>
                    <a:pt x="7927" y="1947"/>
                  </a:cubicBezTo>
                  <a:lnTo>
                    <a:pt x="6138" y="3726"/>
                  </a:lnTo>
                  <a:lnTo>
                    <a:pt x="2998" y="7586"/>
                  </a:lnTo>
                  <a:lnTo>
                    <a:pt x="0" y="10000"/>
                  </a:ln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32" name="Freeform 28">
              <a:extLst>
                <a:ext uri="{FF2B5EF4-FFF2-40B4-BE49-F238E27FC236}">
                  <a16:creationId xmlns:a16="http://schemas.microsoft.com/office/drawing/2014/main" id="{B1B0151B-B985-8A7B-D0AB-1F3E47B006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602" y="3443264"/>
              <a:ext cx="90685" cy="333406"/>
            </a:xfrm>
            <a:custGeom>
              <a:avLst/>
              <a:gdLst>
                <a:gd name="T0" fmla="*/ 409575 w 618"/>
                <a:gd name="T1" fmla="*/ 0 h 618"/>
                <a:gd name="T2" fmla="*/ 276364 w 618"/>
                <a:gd name="T3" fmla="*/ 92476 h 618"/>
                <a:gd name="T4" fmla="*/ 169662 w 618"/>
                <a:gd name="T5" fmla="*/ 270954 h 618"/>
                <a:gd name="T6" fmla="*/ 82843 w 618"/>
                <a:gd name="T7" fmla="*/ 455905 h 618"/>
                <a:gd name="T8" fmla="*/ 0 w 618"/>
                <a:gd name="T9" fmla="*/ 571500 h 6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8"/>
                <a:gd name="T16" fmla="*/ 0 h 618"/>
                <a:gd name="T17" fmla="*/ 618 w 618"/>
                <a:gd name="T18" fmla="*/ 618 h 618"/>
                <a:gd name="connsiteX0" fmla="*/ 10000 w 10000"/>
                <a:gd name="connsiteY0" fmla="*/ 0 h 10000"/>
                <a:gd name="connsiteX1" fmla="*/ 6748 w 10000"/>
                <a:gd name="connsiteY1" fmla="*/ 1618 h 10000"/>
                <a:gd name="connsiteX2" fmla="*/ 2023 w 10000"/>
                <a:gd name="connsiteY2" fmla="*/ 7977 h 10000"/>
                <a:gd name="connsiteX3" fmla="*/ 0 w 10000"/>
                <a:gd name="connsiteY3" fmla="*/ 10000 h 10000"/>
                <a:gd name="connsiteX0" fmla="*/ 10000 w 10000"/>
                <a:gd name="connsiteY0" fmla="*/ 0 h 10000"/>
                <a:gd name="connsiteX1" fmla="*/ 6748 w 10000"/>
                <a:gd name="connsiteY1" fmla="*/ 1618 h 10000"/>
                <a:gd name="connsiteX2" fmla="*/ 0 w 10000"/>
                <a:gd name="connsiteY2" fmla="*/ 10000 h 10000"/>
                <a:gd name="connsiteX0" fmla="*/ 3252 w 8136"/>
                <a:gd name="connsiteY0" fmla="*/ 0 h 10667"/>
                <a:gd name="connsiteX1" fmla="*/ 0 w 8136"/>
                <a:gd name="connsiteY1" fmla="*/ 1618 h 10667"/>
                <a:gd name="connsiteX2" fmla="*/ 8136 w 8136"/>
                <a:gd name="connsiteY2" fmla="*/ 10667 h 10667"/>
                <a:gd name="connsiteX0" fmla="*/ 0 w 27441"/>
                <a:gd name="connsiteY0" fmla="*/ 8483 h 8483"/>
                <a:gd name="connsiteX1" fmla="*/ 17441 w 27441"/>
                <a:gd name="connsiteY1" fmla="*/ 0 h 8483"/>
                <a:gd name="connsiteX2" fmla="*/ 27441 w 27441"/>
                <a:gd name="connsiteY2" fmla="*/ 8483 h 8483"/>
                <a:gd name="connsiteX0" fmla="*/ 0 w 6719"/>
                <a:gd name="connsiteY0" fmla="*/ 1527 h 10000"/>
                <a:gd name="connsiteX1" fmla="*/ 3075 w 6719"/>
                <a:gd name="connsiteY1" fmla="*/ 0 h 10000"/>
                <a:gd name="connsiteX2" fmla="*/ 6719 w 6719"/>
                <a:gd name="connsiteY2" fmla="*/ 10000 h 10000"/>
                <a:gd name="connsiteX0" fmla="*/ 0 w 10000"/>
                <a:gd name="connsiteY0" fmla="*/ 0 h 8473"/>
                <a:gd name="connsiteX1" fmla="*/ 1476 w 10000"/>
                <a:gd name="connsiteY1" fmla="*/ 2341 h 8473"/>
                <a:gd name="connsiteX2" fmla="*/ 10000 w 10000"/>
                <a:gd name="connsiteY2" fmla="*/ 8473 h 8473"/>
                <a:gd name="connsiteX0" fmla="*/ 0 w 1476"/>
                <a:gd name="connsiteY0" fmla="*/ 0 h 7609"/>
                <a:gd name="connsiteX1" fmla="*/ 1476 w 1476"/>
                <a:gd name="connsiteY1" fmla="*/ 2763 h 7609"/>
                <a:gd name="connsiteX2" fmla="*/ 1396 w 1476"/>
                <a:gd name="connsiteY2" fmla="*/ 7609 h 7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6" h="7609">
                  <a:moveTo>
                    <a:pt x="0" y="0"/>
                  </a:moveTo>
                  <a:lnTo>
                    <a:pt x="1476" y="2763"/>
                  </a:lnTo>
                  <a:cubicBezTo>
                    <a:pt x="1449" y="4378"/>
                    <a:pt x="1423" y="5994"/>
                    <a:pt x="1396" y="7609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33" name="Freeform 28">
              <a:extLst>
                <a:ext uri="{FF2B5EF4-FFF2-40B4-BE49-F238E27FC236}">
                  <a16:creationId xmlns:a16="http://schemas.microsoft.com/office/drawing/2014/main" id="{4DC1A858-E1D2-36D0-2712-3C4FF6923A94}"/>
                </a:ext>
              </a:extLst>
            </p:cNvPr>
            <p:cNvSpPr>
              <a:spLocks/>
            </p:cNvSpPr>
            <p:nvPr/>
          </p:nvSpPr>
          <p:spPr bwMode="auto">
            <a:xfrm rot="2097304" flipH="1">
              <a:off x="1738313" y="3367064"/>
              <a:ext cx="138090" cy="333406"/>
            </a:xfrm>
            <a:custGeom>
              <a:avLst/>
              <a:gdLst>
                <a:gd name="T0" fmla="*/ 409575 w 618"/>
                <a:gd name="T1" fmla="*/ 0 h 618"/>
                <a:gd name="T2" fmla="*/ 276364 w 618"/>
                <a:gd name="T3" fmla="*/ 92476 h 618"/>
                <a:gd name="T4" fmla="*/ 169662 w 618"/>
                <a:gd name="T5" fmla="*/ 270954 h 618"/>
                <a:gd name="T6" fmla="*/ 82843 w 618"/>
                <a:gd name="T7" fmla="*/ 455905 h 618"/>
                <a:gd name="T8" fmla="*/ 0 w 618"/>
                <a:gd name="T9" fmla="*/ 571500 h 6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8"/>
                <a:gd name="T16" fmla="*/ 0 h 618"/>
                <a:gd name="T17" fmla="*/ 618 w 618"/>
                <a:gd name="T18" fmla="*/ 618 h 618"/>
                <a:gd name="connsiteX0" fmla="*/ 10000 w 10000"/>
                <a:gd name="connsiteY0" fmla="*/ 0 h 10000"/>
                <a:gd name="connsiteX1" fmla="*/ 6748 w 10000"/>
                <a:gd name="connsiteY1" fmla="*/ 1618 h 10000"/>
                <a:gd name="connsiteX2" fmla="*/ 2023 w 10000"/>
                <a:gd name="connsiteY2" fmla="*/ 7977 h 10000"/>
                <a:gd name="connsiteX3" fmla="*/ 0 w 10000"/>
                <a:gd name="connsiteY3" fmla="*/ 10000 h 10000"/>
                <a:gd name="connsiteX0" fmla="*/ 10000 w 10000"/>
                <a:gd name="connsiteY0" fmla="*/ 0 h 10000"/>
                <a:gd name="connsiteX1" fmla="*/ 6748 w 10000"/>
                <a:gd name="connsiteY1" fmla="*/ 1618 h 10000"/>
                <a:gd name="connsiteX2" fmla="*/ 0 w 10000"/>
                <a:gd name="connsiteY2" fmla="*/ 10000 h 10000"/>
                <a:gd name="connsiteX0" fmla="*/ 3252 w 8136"/>
                <a:gd name="connsiteY0" fmla="*/ 0 h 10667"/>
                <a:gd name="connsiteX1" fmla="*/ 0 w 8136"/>
                <a:gd name="connsiteY1" fmla="*/ 1618 h 10667"/>
                <a:gd name="connsiteX2" fmla="*/ 8136 w 8136"/>
                <a:gd name="connsiteY2" fmla="*/ 10667 h 10667"/>
                <a:gd name="connsiteX0" fmla="*/ 0 w 27441"/>
                <a:gd name="connsiteY0" fmla="*/ 8483 h 8483"/>
                <a:gd name="connsiteX1" fmla="*/ 17441 w 27441"/>
                <a:gd name="connsiteY1" fmla="*/ 0 h 8483"/>
                <a:gd name="connsiteX2" fmla="*/ 27441 w 27441"/>
                <a:gd name="connsiteY2" fmla="*/ 8483 h 8483"/>
                <a:gd name="connsiteX0" fmla="*/ 0 w 6719"/>
                <a:gd name="connsiteY0" fmla="*/ 1527 h 10000"/>
                <a:gd name="connsiteX1" fmla="*/ 3075 w 6719"/>
                <a:gd name="connsiteY1" fmla="*/ 0 h 10000"/>
                <a:gd name="connsiteX2" fmla="*/ 6719 w 6719"/>
                <a:gd name="connsiteY2" fmla="*/ 10000 h 10000"/>
                <a:gd name="connsiteX0" fmla="*/ 0 w 10000"/>
                <a:gd name="connsiteY0" fmla="*/ 0 h 8473"/>
                <a:gd name="connsiteX1" fmla="*/ 1476 w 10000"/>
                <a:gd name="connsiteY1" fmla="*/ 2341 h 8473"/>
                <a:gd name="connsiteX2" fmla="*/ 10000 w 10000"/>
                <a:gd name="connsiteY2" fmla="*/ 8473 h 8473"/>
                <a:gd name="connsiteX0" fmla="*/ 0 w 1476"/>
                <a:gd name="connsiteY0" fmla="*/ 0 h 7609"/>
                <a:gd name="connsiteX1" fmla="*/ 1476 w 1476"/>
                <a:gd name="connsiteY1" fmla="*/ 2763 h 7609"/>
                <a:gd name="connsiteX2" fmla="*/ 1396 w 1476"/>
                <a:gd name="connsiteY2" fmla="*/ 7609 h 7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6" h="7609">
                  <a:moveTo>
                    <a:pt x="0" y="0"/>
                  </a:moveTo>
                  <a:lnTo>
                    <a:pt x="1476" y="2763"/>
                  </a:lnTo>
                  <a:cubicBezTo>
                    <a:pt x="1449" y="4378"/>
                    <a:pt x="1423" y="5994"/>
                    <a:pt x="1396" y="7609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34" name="Freeform 28">
              <a:extLst>
                <a:ext uri="{FF2B5EF4-FFF2-40B4-BE49-F238E27FC236}">
                  <a16:creationId xmlns:a16="http://schemas.microsoft.com/office/drawing/2014/main" id="{62925747-447A-C69C-20A4-301B92FDB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0789" y="3202781"/>
              <a:ext cx="135185" cy="239975"/>
            </a:xfrm>
            <a:custGeom>
              <a:avLst/>
              <a:gdLst>
                <a:gd name="T0" fmla="*/ 409575 w 618"/>
                <a:gd name="T1" fmla="*/ 0 h 618"/>
                <a:gd name="T2" fmla="*/ 276364 w 618"/>
                <a:gd name="T3" fmla="*/ 92476 h 618"/>
                <a:gd name="T4" fmla="*/ 169662 w 618"/>
                <a:gd name="T5" fmla="*/ 270954 h 618"/>
                <a:gd name="T6" fmla="*/ 82843 w 618"/>
                <a:gd name="T7" fmla="*/ 455905 h 618"/>
                <a:gd name="T8" fmla="*/ 0 w 618"/>
                <a:gd name="T9" fmla="*/ 571500 h 6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8"/>
                <a:gd name="T16" fmla="*/ 0 h 618"/>
                <a:gd name="T17" fmla="*/ 618 w 618"/>
                <a:gd name="T18" fmla="*/ 618 h 618"/>
                <a:gd name="connsiteX0" fmla="*/ 6748 w 6748"/>
                <a:gd name="connsiteY0" fmla="*/ 0 h 8382"/>
                <a:gd name="connsiteX1" fmla="*/ 4142 w 6748"/>
                <a:gd name="connsiteY1" fmla="*/ 3123 h 8382"/>
                <a:gd name="connsiteX2" fmla="*/ 2023 w 6748"/>
                <a:gd name="connsiteY2" fmla="*/ 6359 h 8382"/>
                <a:gd name="connsiteX3" fmla="*/ 0 w 6748"/>
                <a:gd name="connsiteY3" fmla="*/ 8382 h 8382"/>
                <a:gd name="connsiteX0" fmla="*/ 10000 w 10000"/>
                <a:gd name="connsiteY0" fmla="*/ 0 h 10000"/>
                <a:gd name="connsiteX1" fmla="*/ 7927 w 10000"/>
                <a:gd name="connsiteY1" fmla="*/ 1947 h 10000"/>
                <a:gd name="connsiteX2" fmla="*/ 6138 w 10000"/>
                <a:gd name="connsiteY2" fmla="*/ 3726 h 10000"/>
                <a:gd name="connsiteX3" fmla="*/ 2998 w 10000"/>
                <a:gd name="connsiteY3" fmla="*/ 7586 h 10000"/>
                <a:gd name="connsiteX4" fmla="*/ 0 w 10000"/>
                <a:gd name="connsiteY4" fmla="*/ 10000 h 10000"/>
                <a:gd name="connsiteX0" fmla="*/ 10000 w 10000"/>
                <a:gd name="connsiteY0" fmla="*/ 0 h 10000"/>
                <a:gd name="connsiteX1" fmla="*/ 7927 w 10000"/>
                <a:gd name="connsiteY1" fmla="*/ 1947 h 10000"/>
                <a:gd name="connsiteX2" fmla="*/ 5793 w 10000"/>
                <a:gd name="connsiteY2" fmla="*/ 4621 h 10000"/>
                <a:gd name="connsiteX3" fmla="*/ 2998 w 10000"/>
                <a:gd name="connsiteY3" fmla="*/ 7586 h 10000"/>
                <a:gd name="connsiteX4" fmla="*/ 0 w 10000"/>
                <a:gd name="connsiteY4" fmla="*/ 10000 h 10000"/>
                <a:gd name="connsiteX0" fmla="*/ 10000 w 10000"/>
                <a:gd name="connsiteY0" fmla="*/ 0 h 10000"/>
                <a:gd name="connsiteX1" fmla="*/ 7927 w 10000"/>
                <a:gd name="connsiteY1" fmla="*/ 1947 h 10000"/>
                <a:gd name="connsiteX2" fmla="*/ 5793 w 10000"/>
                <a:gd name="connsiteY2" fmla="*/ 4621 h 10000"/>
                <a:gd name="connsiteX3" fmla="*/ 0 w 10000"/>
                <a:gd name="connsiteY3" fmla="*/ 10000 h 10000"/>
                <a:gd name="connsiteX0" fmla="*/ 4207 w 4207"/>
                <a:gd name="connsiteY0" fmla="*/ 0 h 4621"/>
                <a:gd name="connsiteX1" fmla="*/ 2134 w 4207"/>
                <a:gd name="connsiteY1" fmla="*/ 1947 h 4621"/>
                <a:gd name="connsiteX2" fmla="*/ 0 w 4207"/>
                <a:gd name="connsiteY2" fmla="*/ 4621 h 4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7" h="4621">
                  <a:moveTo>
                    <a:pt x="4207" y="0"/>
                  </a:moveTo>
                  <a:cubicBezTo>
                    <a:pt x="4205" y="19"/>
                    <a:pt x="2136" y="1928"/>
                    <a:pt x="2134" y="1947"/>
                  </a:cubicBezTo>
                  <a:lnTo>
                    <a:pt x="0" y="4621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335" name="Picture 7">
            <a:extLst>
              <a:ext uri="{FF2B5EF4-FFF2-40B4-BE49-F238E27FC236}">
                <a16:creationId xmlns:a16="http://schemas.microsoft.com/office/drawing/2014/main" id="{68086E98-AE43-8C7F-5F8F-2B05C87F2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1328" y="4745945"/>
            <a:ext cx="58578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6" name="Oval 235">
            <a:extLst>
              <a:ext uri="{FF2B5EF4-FFF2-40B4-BE49-F238E27FC236}">
                <a16:creationId xmlns:a16="http://schemas.microsoft.com/office/drawing/2014/main" id="{FFA3DFBC-64D1-65BA-F0C2-E0174BC8B6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4116" y="4275276"/>
            <a:ext cx="128588" cy="121444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337" name="Group 336">
            <a:extLst>
              <a:ext uri="{FF2B5EF4-FFF2-40B4-BE49-F238E27FC236}">
                <a16:creationId xmlns:a16="http://schemas.microsoft.com/office/drawing/2014/main" id="{72B7BB3B-E49B-42FA-0A49-CAE51C34B148}"/>
              </a:ext>
            </a:extLst>
          </p:cNvPr>
          <p:cNvGrpSpPr/>
          <p:nvPr/>
        </p:nvGrpSpPr>
        <p:grpSpPr>
          <a:xfrm>
            <a:off x="6023508" y="4336484"/>
            <a:ext cx="260746" cy="430417"/>
            <a:chOff x="1738313" y="3202781"/>
            <a:chExt cx="347661" cy="573889"/>
          </a:xfrm>
        </p:grpSpPr>
        <p:sp>
          <p:nvSpPr>
            <p:cNvPr id="338" name="Freeform 28">
              <a:extLst>
                <a:ext uri="{FF2B5EF4-FFF2-40B4-BE49-F238E27FC236}">
                  <a16:creationId xmlns:a16="http://schemas.microsoft.com/office/drawing/2014/main" id="{B84873C1-7662-0AC8-B63A-4982FAC61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4987" y="3211886"/>
              <a:ext cx="276381" cy="479031"/>
            </a:xfrm>
            <a:custGeom>
              <a:avLst/>
              <a:gdLst>
                <a:gd name="T0" fmla="*/ 409575 w 618"/>
                <a:gd name="T1" fmla="*/ 0 h 618"/>
                <a:gd name="T2" fmla="*/ 276364 w 618"/>
                <a:gd name="T3" fmla="*/ 92476 h 618"/>
                <a:gd name="T4" fmla="*/ 169662 w 618"/>
                <a:gd name="T5" fmla="*/ 270954 h 618"/>
                <a:gd name="T6" fmla="*/ 82843 w 618"/>
                <a:gd name="T7" fmla="*/ 455905 h 618"/>
                <a:gd name="T8" fmla="*/ 0 w 618"/>
                <a:gd name="T9" fmla="*/ 571500 h 6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8"/>
                <a:gd name="T16" fmla="*/ 0 h 618"/>
                <a:gd name="T17" fmla="*/ 618 w 618"/>
                <a:gd name="T18" fmla="*/ 618 h 618"/>
                <a:gd name="connsiteX0" fmla="*/ 6748 w 6748"/>
                <a:gd name="connsiteY0" fmla="*/ 0 h 8382"/>
                <a:gd name="connsiteX1" fmla="*/ 4142 w 6748"/>
                <a:gd name="connsiteY1" fmla="*/ 3123 h 8382"/>
                <a:gd name="connsiteX2" fmla="*/ 2023 w 6748"/>
                <a:gd name="connsiteY2" fmla="*/ 6359 h 8382"/>
                <a:gd name="connsiteX3" fmla="*/ 0 w 6748"/>
                <a:gd name="connsiteY3" fmla="*/ 8382 h 8382"/>
                <a:gd name="connsiteX0" fmla="*/ 10000 w 10000"/>
                <a:gd name="connsiteY0" fmla="*/ 0 h 10000"/>
                <a:gd name="connsiteX1" fmla="*/ 7927 w 10000"/>
                <a:gd name="connsiteY1" fmla="*/ 1947 h 10000"/>
                <a:gd name="connsiteX2" fmla="*/ 6138 w 10000"/>
                <a:gd name="connsiteY2" fmla="*/ 3726 h 10000"/>
                <a:gd name="connsiteX3" fmla="*/ 2998 w 10000"/>
                <a:gd name="connsiteY3" fmla="*/ 7586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10000" y="0"/>
                  </a:moveTo>
                  <a:cubicBezTo>
                    <a:pt x="9998" y="19"/>
                    <a:pt x="7929" y="1928"/>
                    <a:pt x="7927" y="1947"/>
                  </a:cubicBezTo>
                  <a:lnTo>
                    <a:pt x="6138" y="3726"/>
                  </a:lnTo>
                  <a:lnTo>
                    <a:pt x="2998" y="7586"/>
                  </a:lnTo>
                  <a:lnTo>
                    <a:pt x="0" y="10000"/>
                  </a:ln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39" name="Freeform 28">
              <a:extLst>
                <a:ext uri="{FF2B5EF4-FFF2-40B4-BE49-F238E27FC236}">
                  <a16:creationId xmlns:a16="http://schemas.microsoft.com/office/drawing/2014/main" id="{C7C0C43B-B1E3-205F-369F-E8A2005ED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602" y="3443264"/>
              <a:ext cx="90685" cy="333406"/>
            </a:xfrm>
            <a:custGeom>
              <a:avLst/>
              <a:gdLst>
                <a:gd name="T0" fmla="*/ 409575 w 618"/>
                <a:gd name="T1" fmla="*/ 0 h 618"/>
                <a:gd name="T2" fmla="*/ 276364 w 618"/>
                <a:gd name="T3" fmla="*/ 92476 h 618"/>
                <a:gd name="T4" fmla="*/ 169662 w 618"/>
                <a:gd name="T5" fmla="*/ 270954 h 618"/>
                <a:gd name="T6" fmla="*/ 82843 w 618"/>
                <a:gd name="T7" fmla="*/ 455905 h 618"/>
                <a:gd name="T8" fmla="*/ 0 w 618"/>
                <a:gd name="T9" fmla="*/ 571500 h 6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8"/>
                <a:gd name="T16" fmla="*/ 0 h 618"/>
                <a:gd name="T17" fmla="*/ 618 w 618"/>
                <a:gd name="T18" fmla="*/ 618 h 618"/>
                <a:gd name="connsiteX0" fmla="*/ 10000 w 10000"/>
                <a:gd name="connsiteY0" fmla="*/ 0 h 10000"/>
                <a:gd name="connsiteX1" fmla="*/ 6748 w 10000"/>
                <a:gd name="connsiteY1" fmla="*/ 1618 h 10000"/>
                <a:gd name="connsiteX2" fmla="*/ 2023 w 10000"/>
                <a:gd name="connsiteY2" fmla="*/ 7977 h 10000"/>
                <a:gd name="connsiteX3" fmla="*/ 0 w 10000"/>
                <a:gd name="connsiteY3" fmla="*/ 10000 h 10000"/>
                <a:gd name="connsiteX0" fmla="*/ 10000 w 10000"/>
                <a:gd name="connsiteY0" fmla="*/ 0 h 10000"/>
                <a:gd name="connsiteX1" fmla="*/ 6748 w 10000"/>
                <a:gd name="connsiteY1" fmla="*/ 1618 h 10000"/>
                <a:gd name="connsiteX2" fmla="*/ 0 w 10000"/>
                <a:gd name="connsiteY2" fmla="*/ 10000 h 10000"/>
                <a:gd name="connsiteX0" fmla="*/ 3252 w 8136"/>
                <a:gd name="connsiteY0" fmla="*/ 0 h 10667"/>
                <a:gd name="connsiteX1" fmla="*/ 0 w 8136"/>
                <a:gd name="connsiteY1" fmla="*/ 1618 h 10667"/>
                <a:gd name="connsiteX2" fmla="*/ 8136 w 8136"/>
                <a:gd name="connsiteY2" fmla="*/ 10667 h 10667"/>
                <a:gd name="connsiteX0" fmla="*/ 0 w 27441"/>
                <a:gd name="connsiteY0" fmla="*/ 8483 h 8483"/>
                <a:gd name="connsiteX1" fmla="*/ 17441 w 27441"/>
                <a:gd name="connsiteY1" fmla="*/ 0 h 8483"/>
                <a:gd name="connsiteX2" fmla="*/ 27441 w 27441"/>
                <a:gd name="connsiteY2" fmla="*/ 8483 h 8483"/>
                <a:gd name="connsiteX0" fmla="*/ 0 w 6719"/>
                <a:gd name="connsiteY0" fmla="*/ 1527 h 10000"/>
                <a:gd name="connsiteX1" fmla="*/ 3075 w 6719"/>
                <a:gd name="connsiteY1" fmla="*/ 0 h 10000"/>
                <a:gd name="connsiteX2" fmla="*/ 6719 w 6719"/>
                <a:gd name="connsiteY2" fmla="*/ 10000 h 10000"/>
                <a:gd name="connsiteX0" fmla="*/ 0 w 10000"/>
                <a:gd name="connsiteY0" fmla="*/ 0 h 8473"/>
                <a:gd name="connsiteX1" fmla="*/ 1476 w 10000"/>
                <a:gd name="connsiteY1" fmla="*/ 2341 h 8473"/>
                <a:gd name="connsiteX2" fmla="*/ 10000 w 10000"/>
                <a:gd name="connsiteY2" fmla="*/ 8473 h 8473"/>
                <a:gd name="connsiteX0" fmla="*/ 0 w 1476"/>
                <a:gd name="connsiteY0" fmla="*/ 0 h 7609"/>
                <a:gd name="connsiteX1" fmla="*/ 1476 w 1476"/>
                <a:gd name="connsiteY1" fmla="*/ 2763 h 7609"/>
                <a:gd name="connsiteX2" fmla="*/ 1396 w 1476"/>
                <a:gd name="connsiteY2" fmla="*/ 7609 h 7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6" h="7609">
                  <a:moveTo>
                    <a:pt x="0" y="0"/>
                  </a:moveTo>
                  <a:lnTo>
                    <a:pt x="1476" y="2763"/>
                  </a:lnTo>
                  <a:cubicBezTo>
                    <a:pt x="1449" y="4378"/>
                    <a:pt x="1423" y="5994"/>
                    <a:pt x="1396" y="7609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40" name="Freeform 28">
              <a:extLst>
                <a:ext uri="{FF2B5EF4-FFF2-40B4-BE49-F238E27FC236}">
                  <a16:creationId xmlns:a16="http://schemas.microsoft.com/office/drawing/2014/main" id="{7494896A-4DF4-F200-D86F-7EB459F28B9F}"/>
                </a:ext>
              </a:extLst>
            </p:cNvPr>
            <p:cNvSpPr>
              <a:spLocks/>
            </p:cNvSpPr>
            <p:nvPr/>
          </p:nvSpPr>
          <p:spPr bwMode="auto">
            <a:xfrm rot="2097304" flipH="1">
              <a:off x="1738313" y="3367064"/>
              <a:ext cx="138090" cy="333406"/>
            </a:xfrm>
            <a:custGeom>
              <a:avLst/>
              <a:gdLst>
                <a:gd name="T0" fmla="*/ 409575 w 618"/>
                <a:gd name="T1" fmla="*/ 0 h 618"/>
                <a:gd name="T2" fmla="*/ 276364 w 618"/>
                <a:gd name="T3" fmla="*/ 92476 h 618"/>
                <a:gd name="T4" fmla="*/ 169662 w 618"/>
                <a:gd name="T5" fmla="*/ 270954 h 618"/>
                <a:gd name="T6" fmla="*/ 82843 w 618"/>
                <a:gd name="T7" fmla="*/ 455905 h 618"/>
                <a:gd name="T8" fmla="*/ 0 w 618"/>
                <a:gd name="T9" fmla="*/ 571500 h 6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8"/>
                <a:gd name="T16" fmla="*/ 0 h 618"/>
                <a:gd name="T17" fmla="*/ 618 w 618"/>
                <a:gd name="T18" fmla="*/ 618 h 618"/>
                <a:gd name="connsiteX0" fmla="*/ 10000 w 10000"/>
                <a:gd name="connsiteY0" fmla="*/ 0 h 10000"/>
                <a:gd name="connsiteX1" fmla="*/ 6748 w 10000"/>
                <a:gd name="connsiteY1" fmla="*/ 1618 h 10000"/>
                <a:gd name="connsiteX2" fmla="*/ 2023 w 10000"/>
                <a:gd name="connsiteY2" fmla="*/ 7977 h 10000"/>
                <a:gd name="connsiteX3" fmla="*/ 0 w 10000"/>
                <a:gd name="connsiteY3" fmla="*/ 10000 h 10000"/>
                <a:gd name="connsiteX0" fmla="*/ 10000 w 10000"/>
                <a:gd name="connsiteY0" fmla="*/ 0 h 10000"/>
                <a:gd name="connsiteX1" fmla="*/ 6748 w 10000"/>
                <a:gd name="connsiteY1" fmla="*/ 1618 h 10000"/>
                <a:gd name="connsiteX2" fmla="*/ 0 w 10000"/>
                <a:gd name="connsiteY2" fmla="*/ 10000 h 10000"/>
                <a:gd name="connsiteX0" fmla="*/ 3252 w 8136"/>
                <a:gd name="connsiteY0" fmla="*/ 0 h 10667"/>
                <a:gd name="connsiteX1" fmla="*/ 0 w 8136"/>
                <a:gd name="connsiteY1" fmla="*/ 1618 h 10667"/>
                <a:gd name="connsiteX2" fmla="*/ 8136 w 8136"/>
                <a:gd name="connsiteY2" fmla="*/ 10667 h 10667"/>
                <a:gd name="connsiteX0" fmla="*/ 0 w 27441"/>
                <a:gd name="connsiteY0" fmla="*/ 8483 h 8483"/>
                <a:gd name="connsiteX1" fmla="*/ 17441 w 27441"/>
                <a:gd name="connsiteY1" fmla="*/ 0 h 8483"/>
                <a:gd name="connsiteX2" fmla="*/ 27441 w 27441"/>
                <a:gd name="connsiteY2" fmla="*/ 8483 h 8483"/>
                <a:gd name="connsiteX0" fmla="*/ 0 w 6719"/>
                <a:gd name="connsiteY0" fmla="*/ 1527 h 10000"/>
                <a:gd name="connsiteX1" fmla="*/ 3075 w 6719"/>
                <a:gd name="connsiteY1" fmla="*/ 0 h 10000"/>
                <a:gd name="connsiteX2" fmla="*/ 6719 w 6719"/>
                <a:gd name="connsiteY2" fmla="*/ 10000 h 10000"/>
                <a:gd name="connsiteX0" fmla="*/ 0 w 10000"/>
                <a:gd name="connsiteY0" fmla="*/ 0 h 8473"/>
                <a:gd name="connsiteX1" fmla="*/ 1476 w 10000"/>
                <a:gd name="connsiteY1" fmla="*/ 2341 h 8473"/>
                <a:gd name="connsiteX2" fmla="*/ 10000 w 10000"/>
                <a:gd name="connsiteY2" fmla="*/ 8473 h 8473"/>
                <a:gd name="connsiteX0" fmla="*/ 0 w 1476"/>
                <a:gd name="connsiteY0" fmla="*/ 0 h 7609"/>
                <a:gd name="connsiteX1" fmla="*/ 1476 w 1476"/>
                <a:gd name="connsiteY1" fmla="*/ 2763 h 7609"/>
                <a:gd name="connsiteX2" fmla="*/ 1396 w 1476"/>
                <a:gd name="connsiteY2" fmla="*/ 7609 h 7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6" h="7609">
                  <a:moveTo>
                    <a:pt x="0" y="0"/>
                  </a:moveTo>
                  <a:lnTo>
                    <a:pt x="1476" y="2763"/>
                  </a:lnTo>
                  <a:cubicBezTo>
                    <a:pt x="1449" y="4378"/>
                    <a:pt x="1423" y="5994"/>
                    <a:pt x="1396" y="7609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41" name="Freeform 28">
              <a:extLst>
                <a:ext uri="{FF2B5EF4-FFF2-40B4-BE49-F238E27FC236}">
                  <a16:creationId xmlns:a16="http://schemas.microsoft.com/office/drawing/2014/main" id="{F0E9E1AF-7B9E-99E5-137F-F555193B4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0789" y="3202781"/>
              <a:ext cx="135185" cy="239975"/>
            </a:xfrm>
            <a:custGeom>
              <a:avLst/>
              <a:gdLst>
                <a:gd name="T0" fmla="*/ 409575 w 618"/>
                <a:gd name="T1" fmla="*/ 0 h 618"/>
                <a:gd name="T2" fmla="*/ 276364 w 618"/>
                <a:gd name="T3" fmla="*/ 92476 h 618"/>
                <a:gd name="T4" fmla="*/ 169662 w 618"/>
                <a:gd name="T5" fmla="*/ 270954 h 618"/>
                <a:gd name="T6" fmla="*/ 82843 w 618"/>
                <a:gd name="T7" fmla="*/ 455905 h 618"/>
                <a:gd name="T8" fmla="*/ 0 w 618"/>
                <a:gd name="T9" fmla="*/ 571500 h 6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8"/>
                <a:gd name="T16" fmla="*/ 0 h 618"/>
                <a:gd name="T17" fmla="*/ 618 w 618"/>
                <a:gd name="T18" fmla="*/ 618 h 618"/>
                <a:gd name="connsiteX0" fmla="*/ 6748 w 6748"/>
                <a:gd name="connsiteY0" fmla="*/ 0 h 8382"/>
                <a:gd name="connsiteX1" fmla="*/ 4142 w 6748"/>
                <a:gd name="connsiteY1" fmla="*/ 3123 h 8382"/>
                <a:gd name="connsiteX2" fmla="*/ 2023 w 6748"/>
                <a:gd name="connsiteY2" fmla="*/ 6359 h 8382"/>
                <a:gd name="connsiteX3" fmla="*/ 0 w 6748"/>
                <a:gd name="connsiteY3" fmla="*/ 8382 h 8382"/>
                <a:gd name="connsiteX0" fmla="*/ 10000 w 10000"/>
                <a:gd name="connsiteY0" fmla="*/ 0 h 10000"/>
                <a:gd name="connsiteX1" fmla="*/ 7927 w 10000"/>
                <a:gd name="connsiteY1" fmla="*/ 1947 h 10000"/>
                <a:gd name="connsiteX2" fmla="*/ 6138 w 10000"/>
                <a:gd name="connsiteY2" fmla="*/ 3726 h 10000"/>
                <a:gd name="connsiteX3" fmla="*/ 2998 w 10000"/>
                <a:gd name="connsiteY3" fmla="*/ 7586 h 10000"/>
                <a:gd name="connsiteX4" fmla="*/ 0 w 10000"/>
                <a:gd name="connsiteY4" fmla="*/ 10000 h 10000"/>
                <a:gd name="connsiteX0" fmla="*/ 10000 w 10000"/>
                <a:gd name="connsiteY0" fmla="*/ 0 h 10000"/>
                <a:gd name="connsiteX1" fmla="*/ 7927 w 10000"/>
                <a:gd name="connsiteY1" fmla="*/ 1947 h 10000"/>
                <a:gd name="connsiteX2" fmla="*/ 5793 w 10000"/>
                <a:gd name="connsiteY2" fmla="*/ 4621 h 10000"/>
                <a:gd name="connsiteX3" fmla="*/ 2998 w 10000"/>
                <a:gd name="connsiteY3" fmla="*/ 7586 h 10000"/>
                <a:gd name="connsiteX4" fmla="*/ 0 w 10000"/>
                <a:gd name="connsiteY4" fmla="*/ 10000 h 10000"/>
                <a:gd name="connsiteX0" fmla="*/ 10000 w 10000"/>
                <a:gd name="connsiteY0" fmla="*/ 0 h 10000"/>
                <a:gd name="connsiteX1" fmla="*/ 7927 w 10000"/>
                <a:gd name="connsiteY1" fmla="*/ 1947 h 10000"/>
                <a:gd name="connsiteX2" fmla="*/ 5793 w 10000"/>
                <a:gd name="connsiteY2" fmla="*/ 4621 h 10000"/>
                <a:gd name="connsiteX3" fmla="*/ 0 w 10000"/>
                <a:gd name="connsiteY3" fmla="*/ 10000 h 10000"/>
                <a:gd name="connsiteX0" fmla="*/ 4207 w 4207"/>
                <a:gd name="connsiteY0" fmla="*/ 0 h 4621"/>
                <a:gd name="connsiteX1" fmla="*/ 2134 w 4207"/>
                <a:gd name="connsiteY1" fmla="*/ 1947 h 4621"/>
                <a:gd name="connsiteX2" fmla="*/ 0 w 4207"/>
                <a:gd name="connsiteY2" fmla="*/ 4621 h 4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7" h="4621">
                  <a:moveTo>
                    <a:pt x="4207" y="0"/>
                  </a:moveTo>
                  <a:cubicBezTo>
                    <a:pt x="4205" y="19"/>
                    <a:pt x="2136" y="1928"/>
                    <a:pt x="2134" y="1947"/>
                  </a:cubicBezTo>
                  <a:lnTo>
                    <a:pt x="0" y="4621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</p:grpSp>
      <p:cxnSp>
        <p:nvCxnSpPr>
          <p:cNvPr id="342" name="Straight Connector 232">
            <a:extLst>
              <a:ext uri="{FF2B5EF4-FFF2-40B4-BE49-F238E27FC236}">
                <a16:creationId xmlns:a16="http://schemas.microsoft.com/office/drawing/2014/main" id="{90A395C2-8ACF-78C2-0079-6C8814EA2718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833648" y="3472545"/>
            <a:ext cx="223787" cy="86383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43" name="Straight Connector 232">
            <a:extLst>
              <a:ext uri="{FF2B5EF4-FFF2-40B4-BE49-F238E27FC236}">
                <a16:creationId xmlns:a16="http://schemas.microsoft.com/office/drawing/2014/main" id="{A565FA01-3F8E-30CF-0840-B3B8AC40AC92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869117" y="3363014"/>
            <a:ext cx="173924" cy="54744"/>
          </a:xfrm>
          <a:prstGeom prst="line">
            <a:avLst/>
          </a:prstGeom>
          <a:noFill/>
          <a:ln w="76200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344" name="Freeform 176">
            <a:extLst>
              <a:ext uri="{FF2B5EF4-FFF2-40B4-BE49-F238E27FC236}">
                <a16:creationId xmlns:a16="http://schemas.microsoft.com/office/drawing/2014/main" id="{9B9FEFC6-BB98-A423-3E6A-FB7910E1BF4F}"/>
              </a:ext>
            </a:extLst>
          </p:cNvPr>
          <p:cNvSpPr/>
          <p:nvPr/>
        </p:nvSpPr>
        <p:spPr>
          <a:xfrm rot="1571838">
            <a:off x="4801271" y="3027207"/>
            <a:ext cx="135180" cy="186370"/>
          </a:xfrm>
          <a:custGeom>
            <a:avLst/>
            <a:gdLst>
              <a:gd name="connsiteX0" fmla="*/ 257175 w 280987"/>
              <a:gd name="connsiteY0" fmla="*/ 0 h 657225"/>
              <a:gd name="connsiteX1" fmla="*/ 238125 w 280987"/>
              <a:gd name="connsiteY1" fmla="*/ 419100 h 657225"/>
              <a:gd name="connsiteX2" fmla="*/ 0 w 280987"/>
              <a:gd name="connsiteY2" fmla="*/ 657225 h 657225"/>
              <a:gd name="connsiteX0" fmla="*/ 161925 w 173831"/>
              <a:gd name="connsiteY0" fmla="*/ 0 h 742950"/>
              <a:gd name="connsiteX1" fmla="*/ 142875 w 173831"/>
              <a:gd name="connsiteY1" fmla="*/ 419100 h 742950"/>
              <a:gd name="connsiteX2" fmla="*/ 0 w 173831"/>
              <a:gd name="connsiteY2" fmla="*/ 74295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831" h="742950">
                <a:moveTo>
                  <a:pt x="161925" y="0"/>
                </a:moveTo>
                <a:cubicBezTo>
                  <a:pt x="173831" y="154781"/>
                  <a:pt x="169862" y="295275"/>
                  <a:pt x="142875" y="419100"/>
                </a:cubicBezTo>
                <a:cubicBezTo>
                  <a:pt x="115888" y="542925"/>
                  <a:pt x="97631" y="678656"/>
                  <a:pt x="0" y="742950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  <p:cxnSp>
        <p:nvCxnSpPr>
          <p:cNvPr id="345" name="Straight Connector 344">
            <a:extLst>
              <a:ext uri="{FF2B5EF4-FFF2-40B4-BE49-F238E27FC236}">
                <a16:creationId xmlns:a16="http://schemas.microsoft.com/office/drawing/2014/main" id="{876677B1-48A8-150D-B057-EF8FE3A605FA}"/>
              </a:ext>
            </a:extLst>
          </p:cNvPr>
          <p:cNvCxnSpPr>
            <a:cxnSpLocks/>
          </p:cNvCxnSpPr>
          <p:nvPr/>
        </p:nvCxnSpPr>
        <p:spPr>
          <a:xfrm flipH="1">
            <a:off x="6800009" y="3993546"/>
            <a:ext cx="203717" cy="355035"/>
          </a:xfrm>
          <a:prstGeom prst="line">
            <a:avLst/>
          </a:prstGeom>
          <a:ln w="177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Connector 345">
            <a:extLst>
              <a:ext uri="{FF2B5EF4-FFF2-40B4-BE49-F238E27FC236}">
                <a16:creationId xmlns:a16="http://schemas.microsoft.com/office/drawing/2014/main" id="{9891660E-524C-CF43-2901-A2109F53944C}"/>
              </a:ext>
            </a:extLst>
          </p:cNvPr>
          <p:cNvCxnSpPr>
            <a:cxnSpLocks/>
          </p:cNvCxnSpPr>
          <p:nvPr/>
        </p:nvCxnSpPr>
        <p:spPr>
          <a:xfrm flipH="1">
            <a:off x="6632700" y="4458268"/>
            <a:ext cx="118064" cy="333046"/>
          </a:xfrm>
          <a:prstGeom prst="line">
            <a:avLst/>
          </a:prstGeom>
          <a:ln w="177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Connector 346">
            <a:extLst>
              <a:ext uri="{FF2B5EF4-FFF2-40B4-BE49-F238E27FC236}">
                <a16:creationId xmlns:a16="http://schemas.microsoft.com/office/drawing/2014/main" id="{B5A2177A-4E02-75FC-15FC-AB15E88A7D33}"/>
              </a:ext>
            </a:extLst>
          </p:cNvPr>
          <p:cNvCxnSpPr>
            <a:cxnSpLocks/>
          </p:cNvCxnSpPr>
          <p:nvPr/>
        </p:nvCxnSpPr>
        <p:spPr>
          <a:xfrm flipH="1">
            <a:off x="6434519" y="5221671"/>
            <a:ext cx="171894" cy="253603"/>
          </a:xfrm>
          <a:prstGeom prst="line">
            <a:avLst/>
          </a:prstGeom>
          <a:ln w="177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Straight Connector 347">
            <a:extLst>
              <a:ext uri="{FF2B5EF4-FFF2-40B4-BE49-F238E27FC236}">
                <a16:creationId xmlns:a16="http://schemas.microsoft.com/office/drawing/2014/main" id="{691E0999-2FBA-D939-24FC-5461033F41D9}"/>
              </a:ext>
            </a:extLst>
          </p:cNvPr>
          <p:cNvCxnSpPr>
            <a:cxnSpLocks/>
          </p:cNvCxnSpPr>
          <p:nvPr/>
        </p:nvCxnSpPr>
        <p:spPr>
          <a:xfrm flipH="1">
            <a:off x="6585841" y="4765237"/>
            <a:ext cx="55231" cy="503682"/>
          </a:xfrm>
          <a:prstGeom prst="line">
            <a:avLst/>
          </a:prstGeom>
          <a:ln w="177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9" name="Rectangle 348">
            <a:extLst>
              <a:ext uri="{FF2B5EF4-FFF2-40B4-BE49-F238E27FC236}">
                <a16:creationId xmlns:a16="http://schemas.microsoft.com/office/drawing/2014/main" id="{F0C42DBB-79BA-8C76-8114-8CF2BE43368B}"/>
              </a:ext>
            </a:extLst>
          </p:cNvPr>
          <p:cNvSpPr/>
          <p:nvPr/>
        </p:nvSpPr>
        <p:spPr>
          <a:xfrm rot="1634699">
            <a:off x="6726087" y="4322574"/>
            <a:ext cx="89930" cy="154581"/>
          </a:xfrm>
          <a:prstGeom prst="rect">
            <a:avLst/>
          </a:prstGeom>
          <a:solidFill>
            <a:schemeClr val="accent4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Rectangle 349">
            <a:extLst>
              <a:ext uri="{FF2B5EF4-FFF2-40B4-BE49-F238E27FC236}">
                <a16:creationId xmlns:a16="http://schemas.microsoft.com/office/drawing/2014/main" id="{2BF07FB5-E7BB-5A39-9690-260F31EC7B46}"/>
              </a:ext>
            </a:extLst>
          </p:cNvPr>
          <p:cNvSpPr/>
          <p:nvPr/>
        </p:nvSpPr>
        <p:spPr>
          <a:xfrm rot="1634699">
            <a:off x="6629448" y="4320791"/>
            <a:ext cx="299495" cy="230777"/>
          </a:xfrm>
          <a:prstGeom prst="rect">
            <a:avLst/>
          </a:prstGeom>
          <a:solidFill>
            <a:schemeClr val="accent4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TextBox 351">
            <a:extLst>
              <a:ext uri="{FF2B5EF4-FFF2-40B4-BE49-F238E27FC236}">
                <a16:creationId xmlns:a16="http://schemas.microsoft.com/office/drawing/2014/main" id="{2E6F065D-50FC-334F-8647-56CAEAC14A46}"/>
              </a:ext>
            </a:extLst>
          </p:cNvPr>
          <p:cNvSpPr txBox="1"/>
          <p:nvPr/>
        </p:nvSpPr>
        <p:spPr>
          <a:xfrm>
            <a:off x="300642" y="2311500"/>
            <a:ext cx="27360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Many DGLVR Projects require work outside the right-of-way to fully correct erosion issues</a:t>
            </a:r>
          </a:p>
        </p:txBody>
      </p:sp>
    </p:spTree>
    <p:extLst>
      <p:ext uri="{BB962C8B-B14F-4D97-AF65-F5344CB8AC3E}">
        <p14:creationId xmlns:p14="http://schemas.microsoft.com/office/powerpoint/2010/main" val="947965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9BFFF34-EC84-5CC9-B728-30CFA2D06881}"/>
              </a:ext>
            </a:extLst>
          </p:cNvPr>
          <p:cNvSpPr/>
          <p:nvPr/>
        </p:nvSpPr>
        <p:spPr>
          <a:xfrm>
            <a:off x="268940" y="251011"/>
            <a:ext cx="9197788" cy="65442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Calibri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3B8311-CA55-4833-86CA-2ECAF4406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831" y="1325275"/>
            <a:ext cx="8986714" cy="443821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3200" dirty="0">
              <a:cs typeface="Calibri"/>
            </a:endParaRPr>
          </a:p>
          <a:p>
            <a:endParaRPr lang="en-US" sz="3200" dirty="0">
              <a:cs typeface="Calibri"/>
            </a:endParaRPr>
          </a:p>
          <a:p>
            <a:endParaRPr lang="en-US" sz="2800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cs typeface="Calibri"/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9EEE632-E375-43E9-97B7-4339F540D824}"/>
              </a:ext>
            </a:extLst>
          </p:cNvPr>
          <p:cNvSpPr txBox="1">
            <a:spLocks/>
          </p:cNvSpPr>
          <p:nvPr/>
        </p:nvSpPr>
        <p:spPr>
          <a:xfrm>
            <a:off x="840779" y="164437"/>
            <a:ext cx="7627360" cy="823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cs typeface="Calibri Light"/>
              </a:rPr>
              <a:t>Working outside the Right-of-Way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21AC42-1F62-8468-76EA-B73DF3F5176E}"/>
              </a:ext>
            </a:extLst>
          </p:cNvPr>
          <p:cNvSpPr/>
          <p:nvPr/>
        </p:nvSpPr>
        <p:spPr>
          <a:xfrm>
            <a:off x="295833" y="6185646"/>
            <a:ext cx="10085293" cy="5199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7F75C4-AB9E-581B-4A9D-837D59953B6B}"/>
              </a:ext>
            </a:extLst>
          </p:cNvPr>
          <p:cNvSpPr/>
          <p:nvPr/>
        </p:nvSpPr>
        <p:spPr>
          <a:xfrm>
            <a:off x="10381126" y="6185646"/>
            <a:ext cx="1425387" cy="51995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3FCBB7-02D0-41CE-522A-E2EB3DDDA1FD}"/>
              </a:ext>
            </a:extLst>
          </p:cNvPr>
          <p:cNvSpPr/>
          <p:nvPr/>
        </p:nvSpPr>
        <p:spPr>
          <a:xfrm>
            <a:off x="268940" y="986116"/>
            <a:ext cx="9197788" cy="13446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Calibri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3C2573E-9395-4E89-E196-23072FC8D4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294" y="163326"/>
            <a:ext cx="1873624" cy="1269067"/>
          </a:xfrm>
          <a:prstGeom prst="rect">
            <a:avLst/>
          </a:prstGeom>
        </p:spPr>
      </p:pic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3CC2F28E-7FEF-399C-3922-7496832503A0}"/>
              </a:ext>
            </a:extLst>
          </p:cNvPr>
          <p:cNvSpPr txBox="1">
            <a:spLocks/>
          </p:cNvSpPr>
          <p:nvPr/>
        </p:nvSpPr>
        <p:spPr>
          <a:xfrm>
            <a:off x="421740" y="1432393"/>
            <a:ext cx="10932060" cy="48991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u="sng" dirty="0">
                <a:cs typeface="Calibri"/>
              </a:rPr>
              <a:t>Presentation Outline</a:t>
            </a:r>
            <a:endParaRPr lang="en-US" sz="4000" b="1" u="sng" dirty="0">
              <a:cs typeface="Calibri"/>
            </a:endParaRPr>
          </a:p>
          <a:p>
            <a:pPr lvl="0"/>
            <a:r>
              <a:rPr lang="en-US" dirty="0"/>
              <a:t>What is the ROW &amp; why work off ROW?</a:t>
            </a:r>
          </a:p>
          <a:p>
            <a:pPr lvl="0"/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Eligible off ROW work</a:t>
            </a:r>
          </a:p>
          <a:p>
            <a:pPr lvl="0"/>
            <a:r>
              <a:rPr lang="en-US" dirty="0"/>
              <a:t>Permission from landowners</a:t>
            </a:r>
            <a:endParaRPr lang="en-US" sz="3200" dirty="0"/>
          </a:p>
          <a:p>
            <a:pPr lvl="0"/>
            <a:r>
              <a:rPr lang="en-US" dirty="0"/>
              <a:t>What to do if you can’t get off ROW permission</a:t>
            </a:r>
            <a:endParaRPr lang="en-US" sz="3200" dirty="0"/>
          </a:p>
          <a:p>
            <a:r>
              <a:rPr lang="en-US" dirty="0"/>
              <a:t>Example projects</a:t>
            </a:r>
            <a:endParaRPr lang="en-US" sz="4400" dirty="0"/>
          </a:p>
          <a:p>
            <a:pPr lvl="0"/>
            <a:r>
              <a:rPr lang="en-US" dirty="0"/>
              <a:t>Other funding sources</a:t>
            </a:r>
            <a:endParaRPr lang="en-US" sz="3200" dirty="0"/>
          </a:p>
          <a:p>
            <a:endParaRPr lang="en-US" sz="3200" dirty="0">
              <a:cs typeface="Calibri"/>
            </a:endParaRPr>
          </a:p>
          <a:p>
            <a:endParaRPr lang="en-US" sz="3200" dirty="0">
              <a:cs typeface="Calibri"/>
            </a:endParaRPr>
          </a:p>
          <a:p>
            <a:endParaRPr lang="en-US" sz="3200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94C66A-97FA-94FE-DC61-40299ABB4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schemeClr val="tx1"/>
                </a:solidFill>
              </a:rPr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168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D21AC42-1F62-8468-76EA-B73DF3F5176E}"/>
              </a:ext>
            </a:extLst>
          </p:cNvPr>
          <p:cNvSpPr/>
          <p:nvPr/>
        </p:nvSpPr>
        <p:spPr>
          <a:xfrm>
            <a:off x="295833" y="6185646"/>
            <a:ext cx="10085293" cy="5199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BFFF34-EC84-5CC9-B728-30CFA2D06881}"/>
              </a:ext>
            </a:extLst>
          </p:cNvPr>
          <p:cNvSpPr/>
          <p:nvPr/>
        </p:nvSpPr>
        <p:spPr>
          <a:xfrm>
            <a:off x="268940" y="251011"/>
            <a:ext cx="9197788" cy="65442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3B8311-CA55-4833-86CA-2ECAF4406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423" y="1120585"/>
            <a:ext cx="11236789" cy="907473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1200" i="1" dirty="0"/>
              <a:t>Administrative Manual Section 3.7.4.8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1200" b="1" dirty="0"/>
              <a:t>Funds can be spent on activities outside the right-of-way only when:</a:t>
            </a:r>
          </a:p>
          <a:p>
            <a:pPr lvl="1">
              <a:lnSpc>
                <a:spcPct val="110000"/>
              </a:lnSpc>
            </a:pPr>
            <a:endParaRPr lang="en-US" sz="9600" dirty="0"/>
          </a:p>
          <a:p>
            <a:pPr lvl="2"/>
            <a:endParaRPr lang="en-US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7F75C4-AB9E-581B-4A9D-837D59953B6B}"/>
              </a:ext>
            </a:extLst>
          </p:cNvPr>
          <p:cNvSpPr/>
          <p:nvPr/>
        </p:nvSpPr>
        <p:spPr>
          <a:xfrm>
            <a:off x="10381126" y="6185646"/>
            <a:ext cx="1425387" cy="51995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3FCBB7-02D0-41CE-522A-E2EB3DDDA1FD}"/>
              </a:ext>
            </a:extLst>
          </p:cNvPr>
          <p:cNvSpPr/>
          <p:nvPr/>
        </p:nvSpPr>
        <p:spPr>
          <a:xfrm>
            <a:off x="268940" y="986116"/>
            <a:ext cx="9197788" cy="13446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3C2573E-9395-4E89-E196-23072FC8D4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294" y="163326"/>
            <a:ext cx="1873624" cy="126906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9EF03D6-7779-78D9-937A-AE9F0101EE57}"/>
              </a:ext>
            </a:extLst>
          </p:cNvPr>
          <p:cNvSpPr txBox="1">
            <a:spLocks/>
          </p:cNvSpPr>
          <p:nvPr/>
        </p:nvSpPr>
        <p:spPr>
          <a:xfrm>
            <a:off x="268940" y="192609"/>
            <a:ext cx="8079937" cy="823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lt1"/>
                </a:solidFill>
                <a:latin typeface="+mn-lt"/>
                <a:ea typeface="+mn-ea"/>
                <a:cs typeface="Calibri"/>
              </a:rPr>
              <a:t>Working off the Right-of-Way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B7ED5F-C653-87B2-AFBA-CB20DBA0D541}"/>
              </a:ext>
            </a:extLst>
          </p:cNvPr>
          <p:cNvSpPr txBox="1"/>
          <p:nvPr/>
        </p:nvSpPr>
        <p:spPr>
          <a:xfrm>
            <a:off x="295833" y="2202636"/>
            <a:ext cx="7037296" cy="402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It is part of a larger project on a public road.</a:t>
            </a:r>
          </a:p>
          <a:p>
            <a:pPr>
              <a:lnSpc>
                <a:spcPct val="110000"/>
              </a:lnSpc>
            </a:pPr>
            <a:endParaRPr lang="en-US" sz="2400" dirty="0"/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The issue on the public road cannot be effectively resolved within the right-of-way with traditional ESM practices.</a:t>
            </a:r>
          </a:p>
          <a:p>
            <a:pPr>
              <a:lnSpc>
                <a:spcPct val="110000"/>
              </a:lnSpc>
            </a:pPr>
            <a:endParaRPr lang="en-US" sz="2400" dirty="0"/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The district determines it is directly necessary as part of the successful completion of the project on the public road.</a:t>
            </a:r>
          </a:p>
          <a:p>
            <a:endParaRPr lang="en-US" dirty="0"/>
          </a:p>
        </p:txBody>
      </p:sp>
      <p:pic>
        <p:nvPicPr>
          <p:cNvPr id="13" name="Picture 12" descr="A picture containing tree, outdoor, plant, forest&#10;&#10;Description automatically generated">
            <a:extLst>
              <a:ext uri="{FF2B5EF4-FFF2-40B4-BE49-F238E27FC236}">
                <a16:creationId xmlns:a16="http://schemas.microsoft.com/office/drawing/2014/main" id="{D0EEC6FE-ED8A-8F92-155C-B034794128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261494" y="2547604"/>
            <a:ext cx="3964848" cy="31350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0094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D21AC42-1F62-8468-76EA-B73DF3F5176E}"/>
              </a:ext>
            </a:extLst>
          </p:cNvPr>
          <p:cNvSpPr/>
          <p:nvPr/>
        </p:nvSpPr>
        <p:spPr>
          <a:xfrm>
            <a:off x="295833" y="6185646"/>
            <a:ext cx="10085293" cy="5199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BFFF34-EC84-5CC9-B728-30CFA2D06881}"/>
              </a:ext>
            </a:extLst>
          </p:cNvPr>
          <p:cNvSpPr/>
          <p:nvPr/>
        </p:nvSpPr>
        <p:spPr>
          <a:xfrm>
            <a:off x="268940" y="251011"/>
            <a:ext cx="9197788" cy="65442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3B8311-CA55-4833-86CA-2ECAF4406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422" y="1120585"/>
            <a:ext cx="10788553" cy="155089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600" i="1" dirty="0"/>
              <a:t>Administrative Manual Section 3.7.4.8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600" b="1" dirty="0"/>
              <a:t>Funds can be spent on activities outside the right-of-way only when:</a:t>
            </a:r>
            <a:endParaRPr lang="en-US" sz="10000" dirty="0"/>
          </a:p>
          <a:p>
            <a:pPr lvl="2"/>
            <a:endParaRPr lang="en-US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7F75C4-AB9E-581B-4A9D-837D59953B6B}"/>
              </a:ext>
            </a:extLst>
          </p:cNvPr>
          <p:cNvSpPr/>
          <p:nvPr/>
        </p:nvSpPr>
        <p:spPr>
          <a:xfrm>
            <a:off x="10381126" y="6185646"/>
            <a:ext cx="1425387" cy="51995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3FCBB7-02D0-41CE-522A-E2EB3DDDA1FD}"/>
              </a:ext>
            </a:extLst>
          </p:cNvPr>
          <p:cNvSpPr/>
          <p:nvPr/>
        </p:nvSpPr>
        <p:spPr>
          <a:xfrm>
            <a:off x="268940" y="986116"/>
            <a:ext cx="9197788" cy="13446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3C2573E-9395-4E89-E196-23072FC8D4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294" y="163326"/>
            <a:ext cx="1873624" cy="126906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9EF03D6-7779-78D9-937A-AE9F0101EE57}"/>
              </a:ext>
            </a:extLst>
          </p:cNvPr>
          <p:cNvSpPr txBox="1">
            <a:spLocks/>
          </p:cNvSpPr>
          <p:nvPr/>
        </p:nvSpPr>
        <p:spPr>
          <a:xfrm>
            <a:off x="268940" y="192609"/>
            <a:ext cx="8079937" cy="823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lt1"/>
                </a:solidFill>
                <a:latin typeface="+mn-lt"/>
                <a:ea typeface="+mn-ea"/>
                <a:cs typeface="Calibri"/>
              </a:rPr>
              <a:t>Working off the Right-of-Way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CED751-5BBE-A1C0-DB6B-0911438018A5}"/>
              </a:ext>
            </a:extLst>
          </p:cNvPr>
          <p:cNvSpPr txBox="1"/>
          <p:nvPr/>
        </p:nvSpPr>
        <p:spPr>
          <a:xfrm>
            <a:off x="295833" y="2245171"/>
            <a:ext cx="5855962" cy="389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It is limited in scope to:</a:t>
            </a:r>
          </a:p>
          <a:p>
            <a:pPr>
              <a:lnSpc>
                <a:spcPct val="110000"/>
              </a:lnSpc>
            </a:pPr>
            <a:endParaRPr lang="en-US" sz="2600" dirty="0"/>
          </a:p>
          <a:p>
            <a:pPr marL="914400" lvl="1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cost-effective ESM practices that directly reduce impacts to the public road.</a:t>
            </a:r>
          </a:p>
          <a:p>
            <a:pPr lvl="1">
              <a:lnSpc>
                <a:spcPct val="110000"/>
              </a:lnSpc>
            </a:pPr>
            <a:endParaRPr lang="en-US" sz="2600" dirty="0"/>
          </a:p>
          <a:p>
            <a:pPr marL="914400" lvl="1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only address the area necessary to reduce impacts to the public road.</a:t>
            </a:r>
          </a:p>
          <a:p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4D4D67-CBE6-3B24-928C-C493BC3E0B5D}"/>
              </a:ext>
            </a:extLst>
          </p:cNvPr>
          <p:cNvGrpSpPr/>
          <p:nvPr/>
        </p:nvGrpSpPr>
        <p:grpSpPr>
          <a:xfrm>
            <a:off x="6331168" y="2256621"/>
            <a:ext cx="5146394" cy="3859796"/>
            <a:chOff x="6808041" y="1798890"/>
            <a:chExt cx="5146394" cy="3859796"/>
          </a:xfrm>
        </p:grpSpPr>
        <p:pic>
          <p:nvPicPr>
            <p:cNvPr id="15" name="Picture 14" descr="A picture containing grass, outdoor, tree, nature&#10;&#10;Description automatically generated">
              <a:extLst>
                <a:ext uri="{FF2B5EF4-FFF2-40B4-BE49-F238E27FC236}">
                  <a16:creationId xmlns:a16="http://schemas.microsoft.com/office/drawing/2014/main" id="{F1361820-E40B-85B9-3E15-689B751928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8041" y="1798890"/>
              <a:ext cx="5146394" cy="385979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7" name="AutoShape 20">
              <a:extLst>
                <a:ext uri="{FF2B5EF4-FFF2-40B4-BE49-F238E27FC236}">
                  <a16:creationId xmlns:a16="http://schemas.microsoft.com/office/drawing/2014/main" id="{BC3FC337-8DA2-7D28-93C0-6F7E8008AE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8694" y="5363486"/>
              <a:ext cx="624765" cy="212560"/>
            </a:xfrm>
            <a:prstGeom prst="flowChartAlternateProcess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 dirty="0">
                  <a:latin typeface="Calibri" panose="020F0502020204030204" pitchFamily="34" charset="0"/>
                </a:rPr>
                <a:t>Crawford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1993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D21AC42-1F62-8468-76EA-B73DF3F5176E}"/>
              </a:ext>
            </a:extLst>
          </p:cNvPr>
          <p:cNvSpPr/>
          <p:nvPr/>
        </p:nvSpPr>
        <p:spPr>
          <a:xfrm>
            <a:off x="295833" y="6185646"/>
            <a:ext cx="10085293" cy="5199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BFFF34-EC84-5CC9-B728-30CFA2D06881}"/>
              </a:ext>
            </a:extLst>
          </p:cNvPr>
          <p:cNvSpPr/>
          <p:nvPr/>
        </p:nvSpPr>
        <p:spPr>
          <a:xfrm>
            <a:off x="268940" y="251011"/>
            <a:ext cx="9197788" cy="65442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3B8311-CA55-4833-86CA-2ECAF4406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422" y="1120585"/>
            <a:ext cx="10788553" cy="34872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600" i="1" dirty="0"/>
              <a:t>Administrative Manual Section 3.7.4.8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600" b="1" dirty="0"/>
              <a:t>Funds can be spent on activities outside the right-of-way only when:</a:t>
            </a:r>
            <a:endParaRPr lang="en-US" sz="10000" dirty="0"/>
          </a:p>
          <a:p>
            <a:r>
              <a:rPr lang="en-US" sz="2400" dirty="0"/>
              <a:t>The grant recipient has obtained written permission from the landowner. </a:t>
            </a:r>
          </a:p>
          <a:p>
            <a:pPr lvl="1"/>
            <a:r>
              <a:rPr lang="en-US" dirty="0"/>
              <a:t>Districts must keep a copy of the signed landowner consent form with the project file for any work performed off the right of way.</a:t>
            </a:r>
          </a:p>
          <a:p>
            <a:pPr lvl="1"/>
            <a:r>
              <a:rPr lang="en-US" dirty="0"/>
              <a:t>Districts can use their own form, or the example provided in manual, </a:t>
            </a:r>
            <a:r>
              <a:rPr lang="en-US" u="sng" dirty="0"/>
              <a:t>but must use something</a:t>
            </a:r>
            <a:r>
              <a:rPr lang="en-US" dirty="0"/>
              <a:t>!</a:t>
            </a:r>
          </a:p>
          <a:p>
            <a:endParaRPr lang="en-US" sz="3600" dirty="0"/>
          </a:p>
          <a:p>
            <a:pPr lvl="2"/>
            <a:endParaRPr lang="en-US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7F75C4-AB9E-581B-4A9D-837D59953B6B}"/>
              </a:ext>
            </a:extLst>
          </p:cNvPr>
          <p:cNvSpPr/>
          <p:nvPr/>
        </p:nvSpPr>
        <p:spPr>
          <a:xfrm>
            <a:off x="10381126" y="6185646"/>
            <a:ext cx="1425387" cy="51995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3FCBB7-02D0-41CE-522A-E2EB3DDDA1FD}"/>
              </a:ext>
            </a:extLst>
          </p:cNvPr>
          <p:cNvSpPr/>
          <p:nvPr/>
        </p:nvSpPr>
        <p:spPr>
          <a:xfrm>
            <a:off x="268940" y="986116"/>
            <a:ext cx="9197788" cy="13446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3C2573E-9395-4E89-E196-23072FC8D4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294" y="163326"/>
            <a:ext cx="1873624" cy="126906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9EF03D6-7779-78D9-937A-AE9F0101EE57}"/>
              </a:ext>
            </a:extLst>
          </p:cNvPr>
          <p:cNvSpPr txBox="1">
            <a:spLocks/>
          </p:cNvSpPr>
          <p:nvPr/>
        </p:nvSpPr>
        <p:spPr>
          <a:xfrm>
            <a:off x="268940" y="192609"/>
            <a:ext cx="8079937" cy="823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lt1"/>
                </a:solidFill>
                <a:latin typeface="+mn-lt"/>
                <a:ea typeface="+mn-ea"/>
                <a:cs typeface="Calibri"/>
              </a:rPr>
              <a:t>Working off the Right-of-Way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A2EA5B-CE6B-0BD6-1AC2-DB5AB7765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79213">
            <a:off x="5363281" y="4312313"/>
            <a:ext cx="5810250" cy="76676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8D8FAFB-C7CB-BAC4-B16E-29E5DF918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44944">
            <a:off x="725544" y="4373972"/>
            <a:ext cx="5543550" cy="7505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1C094B6-D8D9-32F8-FDB5-5466777B9C38}"/>
              </a:ext>
            </a:extLst>
          </p:cNvPr>
          <p:cNvSpPr/>
          <p:nvPr/>
        </p:nvSpPr>
        <p:spPr>
          <a:xfrm>
            <a:off x="3497319" y="4967796"/>
            <a:ext cx="4859150" cy="954107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ysClr val="windowText" lastClr="000000"/>
                </a:solidFill>
              </a:rPr>
              <a:t>Word Version Available Online</a:t>
            </a:r>
          </a:p>
          <a:p>
            <a:pPr algn="ctr"/>
            <a:r>
              <a:rPr lang="en-US" sz="2800" b="1" dirty="0">
                <a:solidFill>
                  <a:sysClr val="windowText" lastClr="000000"/>
                </a:solidFill>
                <a:hlinkClick r:id="rId5"/>
              </a:rPr>
              <a:t>www.dirtandgravelroads.org</a:t>
            </a:r>
            <a:r>
              <a:rPr lang="en-US" sz="2800" b="1" dirty="0">
                <a:solidFill>
                  <a:sysClr val="windowText" lastClr="000000"/>
                </a:solidFill>
              </a:rPr>
              <a:t> </a:t>
            </a:r>
            <a:endParaRPr lang="en-US" sz="20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840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D21AC42-1F62-8468-76EA-B73DF3F5176E}"/>
              </a:ext>
            </a:extLst>
          </p:cNvPr>
          <p:cNvSpPr/>
          <p:nvPr/>
        </p:nvSpPr>
        <p:spPr>
          <a:xfrm>
            <a:off x="295833" y="6185646"/>
            <a:ext cx="10085293" cy="5199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BFFF34-EC84-5CC9-B728-30CFA2D06881}"/>
              </a:ext>
            </a:extLst>
          </p:cNvPr>
          <p:cNvSpPr/>
          <p:nvPr/>
        </p:nvSpPr>
        <p:spPr>
          <a:xfrm>
            <a:off x="268940" y="251011"/>
            <a:ext cx="9197788" cy="65442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3B8311-CA55-4833-86CA-2ECAF4406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423" y="1120585"/>
            <a:ext cx="9846788" cy="51032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600" i="1" dirty="0"/>
              <a:t>Administrative Manual Section 3.7.4.8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600" b="1" dirty="0"/>
              <a:t>Funds can be spent on activities outside the right-of-way only when:</a:t>
            </a:r>
          </a:p>
          <a:p>
            <a:pPr>
              <a:lnSpc>
                <a:spcPct val="110000"/>
              </a:lnSpc>
            </a:pPr>
            <a:r>
              <a:rPr lang="en-US" sz="2600" dirty="0"/>
              <a:t>Prior written approval of the Commission is required before a contract can be signed:</a:t>
            </a:r>
          </a:p>
          <a:p>
            <a:pPr lvl="1">
              <a:lnSpc>
                <a:spcPct val="110000"/>
              </a:lnSpc>
            </a:pPr>
            <a:r>
              <a:rPr lang="en-US" sz="2600" dirty="0"/>
              <a:t>Where off-right-of-way work is more than </a:t>
            </a:r>
            <a:r>
              <a:rPr lang="en-US" sz="2600" b="1" dirty="0">
                <a:solidFill>
                  <a:srgbClr val="FF0000"/>
                </a:solidFill>
              </a:rPr>
              <a:t>35% of the total </a:t>
            </a:r>
            <a:r>
              <a:rPr lang="en-US" sz="2600" dirty="0"/>
              <a:t>project costs (including program funds and in-kind contributions)</a:t>
            </a:r>
          </a:p>
          <a:p>
            <a:pPr lvl="1"/>
            <a:r>
              <a:rPr lang="en-US" sz="2600" dirty="0"/>
              <a:t>Where work extends more than </a:t>
            </a:r>
            <a:r>
              <a:rPr lang="en-US" sz="2600" b="1" dirty="0">
                <a:solidFill>
                  <a:srgbClr val="FF0000"/>
                </a:solidFill>
              </a:rPr>
              <a:t>500 feet off of the right-of-way</a:t>
            </a:r>
            <a:r>
              <a:rPr lang="en-US" sz="2600" dirty="0"/>
              <a:t>. </a:t>
            </a:r>
          </a:p>
          <a:p>
            <a:r>
              <a:rPr lang="en-US" sz="2600" dirty="0"/>
              <a:t>Call or email DGLVR SCC staff to request permission in these cases. A site visit is often required.</a:t>
            </a:r>
          </a:p>
          <a:p>
            <a:pPr lvl="1">
              <a:lnSpc>
                <a:spcPct val="110000"/>
              </a:lnSpc>
            </a:pPr>
            <a:endParaRPr lang="en-US" sz="3400" dirty="0"/>
          </a:p>
          <a:p>
            <a:pPr lvl="2"/>
            <a:endParaRPr lang="en-US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7F75C4-AB9E-581B-4A9D-837D59953B6B}"/>
              </a:ext>
            </a:extLst>
          </p:cNvPr>
          <p:cNvSpPr/>
          <p:nvPr/>
        </p:nvSpPr>
        <p:spPr>
          <a:xfrm>
            <a:off x="10381126" y="6185646"/>
            <a:ext cx="1425387" cy="51995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3FCBB7-02D0-41CE-522A-E2EB3DDDA1FD}"/>
              </a:ext>
            </a:extLst>
          </p:cNvPr>
          <p:cNvSpPr/>
          <p:nvPr/>
        </p:nvSpPr>
        <p:spPr>
          <a:xfrm>
            <a:off x="268940" y="986116"/>
            <a:ext cx="9197788" cy="13446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3C2573E-9395-4E89-E196-23072FC8D4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294" y="163326"/>
            <a:ext cx="1873624" cy="126906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9EF03D6-7779-78D9-937A-AE9F0101EE57}"/>
              </a:ext>
            </a:extLst>
          </p:cNvPr>
          <p:cNvSpPr txBox="1">
            <a:spLocks/>
          </p:cNvSpPr>
          <p:nvPr/>
        </p:nvSpPr>
        <p:spPr>
          <a:xfrm>
            <a:off x="268940" y="192609"/>
            <a:ext cx="8079937" cy="823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lt1"/>
                </a:solidFill>
                <a:latin typeface="+mn-lt"/>
                <a:ea typeface="+mn-ea"/>
                <a:cs typeface="Calibri"/>
              </a:rPr>
              <a:t>Working off the Right-of-Way</a:t>
            </a:r>
          </a:p>
        </p:txBody>
      </p:sp>
    </p:spTree>
    <p:extLst>
      <p:ext uri="{BB962C8B-B14F-4D97-AF65-F5344CB8AC3E}">
        <p14:creationId xmlns:p14="http://schemas.microsoft.com/office/powerpoint/2010/main" val="3139090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D21AC42-1F62-8468-76EA-B73DF3F5176E}"/>
              </a:ext>
            </a:extLst>
          </p:cNvPr>
          <p:cNvSpPr/>
          <p:nvPr/>
        </p:nvSpPr>
        <p:spPr>
          <a:xfrm>
            <a:off x="295833" y="6185646"/>
            <a:ext cx="10085293" cy="5199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BFFF34-EC84-5CC9-B728-30CFA2D06881}"/>
              </a:ext>
            </a:extLst>
          </p:cNvPr>
          <p:cNvSpPr/>
          <p:nvPr/>
        </p:nvSpPr>
        <p:spPr>
          <a:xfrm>
            <a:off x="268940" y="251011"/>
            <a:ext cx="9197788" cy="65442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7F75C4-AB9E-581B-4A9D-837D59953B6B}"/>
              </a:ext>
            </a:extLst>
          </p:cNvPr>
          <p:cNvSpPr/>
          <p:nvPr/>
        </p:nvSpPr>
        <p:spPr>
          <a:xfrm>
            <a:off x="10381126" y="6185646"/>
            <a:ext cx="1425387" cy="51995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3FCBB7-02D0-41CE-522A-E2EB3DDDA1FD}"/>
              </a:ext>
            </a:extLst>
          </p:cNvPr>
          <p:cNvSpPr/>
          <p:nvPr/>
        </p:nvSpPr>
        <p:spPr>
          <a:xfrm>
            <a:off x="268940" y="986116"/>
            <a:ext cx="9197788" cy="13446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3C2573E-9395-4E89-E196-23072FC8D4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294" y="163326"/>
            <a:ext cx="1873624" cy="126906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9EF03D6-7779-78D9-937A-AE9F0101EE57}"/>
              </a:ext>
            </a:extLst>
          </p:cNvPr>
          <p:cNvSpPr txBox="1">
            <a:spLocks/>
          </p:cNvSpPr>
          <p:nvPr/>
        </p:nvSpPr>
        <p:spPr>
          <a:xfrm>
            <a:off x="268940" y="192609"/>
            <a:ext cx="8079937" cy="823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lt1"/>
                </a:solidFill>
                <a:latin typeface="+mn-lt"/>
                <a:ea typeface="+mn-ea"/>
                <a:cs typeface="Calibri"/>
              </a:rPr>
              <a:t>Example off ROW practices</a:t>
            </a:r>
          </a:p>
        </p:txBody>
      </p:sp>
      <p:sp>
        <p:nvSpPr>
          <p:cNvPr id="4" name="Rectangle 1028">
            <a:extLst>
              <a:ext uri="{FF2B5EF4-FFF2-40B4-BE49-F238E27FC236}">
                <a16:creationId xmlns:a16="http://schemas.microsoft.com/office/drawing/2014/main" id="{D73A796B-5F69-1CF5-B9BB-AD334236114C}"/>
              </a:ext>
            </a:extLst>
          </p:cNvPr>
          <p:cNvSpPr txBox="1">
            <a:spLocks noChangeArrowheads="1"/>
          </p:cNvSpPr>
          <p:nvPr/>
        </p:nvSpPr>
        <p:spPr>
          <a:xfrm>
            <a:off x="44116" y="1212303"/>
            <a:ext cx="11006889" cy="2835135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en-US" b="1" u="sng" dirty="0">
                <a:solidFill>
                  <a:srgbClr val="FF0000"/>
                </a:solidFill>
              </a:rPr>
              <a:t>DIVERSION SWALES</a:t>
            </a:r>
            <a:r>
              <a:rPr lang="en-US" b="1" dirty="0"/>
              <a:t>               vs             </a:t>
            </a:r>
            <a:r>
              <a:rPr lang="en-US" sz="2800" b="1" u="sng" dirty="0">
                <a:solidFill>
                  <a:srgbClr val="FF0000"/>
                </a:solidFill>
                <a:latin typeface="Calibri" panose="020F0502020204030204" pitchFamily="34" charset="0"/>
              </a:rPr>
              <a:t>BANK BENCHES</a:t>
            </a:r>
          </a:p>
          <a:p>
            <a:pPr marL="0" indent="0">
              <a:buFontTx/>
              <a:buNone/>
            </a:pPr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en-US" b="1" dirty="0"/>
              <a:t>Channel shaped 				Flat</a:t>
            </a:r>
            <a:br>
              <a:rPr lang="en-US" b="1" dirty="0"/>
            </a:br>
            <a:endParaRPr lang="en-US" sz="1200" b="1" dirty="0"/>
          </a:p>
          <a:p>
            <a:pPr marL="0" indent="0">
              <a:buNone/>
            </a:pPr>
            <a:r>
              <a:rPr lang="en-US" b="1" dirty="0"/>
              <a:t>	Sloped for water flow			</a:t>
            </a:r>
            <a:r>
              <a:rPr lang="en-US" sz="2800" b="1" dirty="0">
                <a:latin typeface="Calibri" panose="020F0502020204030204" pitchFamily="34" charset="0"/>
              </a:rPr>
              <a:t>Very gentle slope</a:t>
            </a:r>
          </a:p>
          <a:p>
            <a:pPr marL="0" indent="0">
              <a:buFontTx/>
              <a:buNone/>
            </a:pPr>
            <a:r>
              <a:rPr lang="en-US" sz="900" b="1" dirty="0"/>
              <a:t>    </a:t>
            </a:r>
            <a:br>
              <a:rPr lang="en-US" sz="1200" b="1" dirty="0"/>
            </a:br>
            <a:r>
              <a:rPr lang="en-US" sz="1200" b="1" dirty="0"/>
              <a:t>	</a:t>
            </a:r>
            <a:r>
              <a:rPr lang="en-US" b="1" dirty="0"/>
              <a:t>Designed to carry water 			</a:t>
            </a:r>
            <a:r>
              <a:rPr lang="en-US" sz="2800" b="1" dirty="0">
                <a:latin typeface="Calibri" panose="020F0502020204030204" pitchFamily="34" charset="0"/>
              </a:rPr>
              <a:t>Designed to slow water</a:t>
            </a:r>
            <a:endParaRPr lang="en-US" b="1" dirty="0"/>
          </a:p>
          <a:p>
            <a:pPr marL="0" indent="0" algn="ctr">
              <a:buFontTx/>
              <a:buNone/>
            </a:pPr>
            <a:r>
              <a:rPr lang="en-US" b="1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9" name="Line 1032">
            <a:extLst>
              <a:ext uri="{FF2B5EF4-FFF2-40B4-BE49-F238E27FC236}">
                <a16:creationId xmlns:a16="http://schemas.microsoft.com/office/drawing/2014/main" id="{B5106EC6-1102-D6B9-3F30-DA3D30C97E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89421" y="1945003"/>
            <a:ext cx="25908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1" name="Line 1033">
            <a:extLst>
              <a:ext uri="{FF2B5EF4-FFF2-40B4-BE49-F238E27FC236}">
                <a16:creationId xmlns:a16="http://schemas.microsoft.com/office/drawing/2014/main" id="{19D6A656-7D38-C8D8-B912-31ABAD2985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94268" y="2629870"/>
            <a:ext cx="1699461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3" name="Line 1034">
            <a:extLst>
              <a:ext uri="{FF2B5EF4-FFF2-40B4-BE49-F238E27FC236}">
                <a16:creationId xmlns:a16="http://schemas.microsoft.com/office/drawing/2014/main" id="{527EF5DE-C0EC-CF73-B268-09318845C0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51207" y="3234981"/>
            <a:ext cx="1701467" cy="23812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pic>
        <p:nvPicPr>
          <p:cNvPr id="15" name="Picture 1048" descr="ROW2">
            <a:extLst>
              <a:ext uri="{FF2B5EF4-FFF2-40B4-BE49-F238E27FC236}">
                <a16:creationId xmlns:a16="http://schemas.microsoft.com/office/drawing/2014/main" id="{E4CE37CD-5D64-2792-ECE5-E5330B878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94" y="3728685"/>
            <a:ext cx="5316906" cy="297691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7" name="Picture 1049" descr="ROW1">
            <a:extLst>
              <a:ext uri="{FF2B5EF4-FFF2-40B4-BE49-F238E27FC236}">
                <a16:creationId xmlns:a16="http://schemas.microsoft.com/office/drawing/2014/main" id="{87C26F7A-A31A-3008-B94F-0A765EB95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5092" y="3721717"/>
            <a:ext cx="4937126" cy="297295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9" name="Text Box 1052">
            <a:extLst>
              <a:ext uri="{FF2B5EF4-FFF2-40B4-BE49-F238E27FC236}">
                <a16:creationId xmlns:a16="http://schemas.microsoft.com/office/drawing/2014/main" id="{675C2109-87B8-628B-ABB3-897E580F4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4479" y="6314822"/>
            <a:ext cx="2819041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</a:rPr>
              <a:t>Both need stable outlets!</a:t>
            </a:r>
          </a:p>
        </p:txBody>
      </p:sp>
    </p:spTree>
    <p:extLst>
      <p:ext uri="{BB962C8B-B14F-4D97-AF65-F5344CB8AC3E}">
        <p14:creationId xmlns:p14="http://schemas.microsoft.com/office/powerpoint/2010/main" val="674021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D21AC42-1F62-8468-76EA-B73DF3F5176E}"/>
              </a:ext>
            </a:extLst>
          </p:cNvPr>
          <p:cNvSpPr/>
          <p:nvPr/>
        </p:nvSpPr>
        <p:spPr>
          <a:xfrm>
            <a:off x="295833" y="6185646"/>
            <a:ext cx="10085293" cy="5199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BFFF34-EC84-5CC9-B728-30CFA2D06881}"/>
              </a:ext>
            </a:extLst>
          </p:cNvPr>
          <p:cNvSpPr/>
          <p:nvPr/>
        </p:nvSpPr>
        <p:spPr>
          <a:xfrm>
            <a:off x="268940" y="251011"/>
            <a:ext cx="9197788" cy="65442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7F75C4-AB9E-581B-4A9D-837D59953B6B}"/>
              </a:ext>
            </a:extLst>
          </p:cNvPr>
          <p:cNvSpPr/>
          <p:nvPr/>
        </p:nvSpPr>
        <p:spPr>
          <a:xfrm>
            <a:off x="10381126" y="6185646"/>
            <a:ext cx="1425387" cy="51995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3FCBB7-02D0-41CE-522A-E2EB3DDDA1FD}"/>
              </a:ext>
            </a:extLst>
          </p:cNvPr>
          <p:cNvSpPr/>
          <p:nvPr/>
        </p:nvSpPr>
        <p:spPr>
          <a:xfrm>
            <a:off x="268940" y="986116"/>
            <a:ext cx="9197788" cy="13446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3C2573E-9395-4E89-E196-23072FC8D4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294" y="163326"/>
            <a:ext cx="1873624" cy="126906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9EF03D6-7779-78D9-937A-AE9F0101EE57}"/>
              </a:ext>
            </a:extLst>
          </p:cNvPr>
          <p:cNvSpPr txBox="1">
            <a:spLocks/>
          </p:cNvSpPr>
          <p:nvPr/>
        </p:nvSpPr>
        <p:spPr>
          <a:xfrm>
            <a:off x="268940" y="192609"/>
            <a:ext cx="8079937" cy="823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lt1"/>
                </a:solidFill>
                <a:latin typeface="+mn-lt"/>
                <a:ea typeface="+mn-ea"/>
                <a:cs typeface="Calibri"/>
              </a:rPr>
              <a:t>Example off ROW practices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7566DCE-B87F-C5A0-4507-D54BDB20C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8" name="Slide Number Placeholder 3">
            <a:extLst>
              <a:ext uri="{FF2B5EF4-FFF2-40B4-BE49-F238E27FC236}">
                <a16:creationId xmlns:a16="http://schemas.microsoft.com/office/drawing/2014/main" id="{88B29247-AD9C-2711-E5C0-B5F299C6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64564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19</a:t>
            </a:fld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F530BBC-AF54-0999-3586-1754B8DE6E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02838"/>
            <a:ext cx="6677526" cy="4644457"/>
          </a:xfrm>
          <a:prstGeom prst="rect">
            <a:avLst/>
          </a:prstGeom>
        </p:spPr>
      </p:pic>
      <p:sp>
        <p:nvSpPr>
          <p:cNvPr id="30" name="AutoShape 20">
            <a:extLst>
              <a:ext uri="{FF2B5EF4-FFF2-40B4-BE49-F238E27FC236}">
                <a16:creationId xmlns:a16="http://schemas.microsoft.com/office/drawing/2014/main" id="{3091C55B-D3D2-C426-E94B-63D95A95D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5875440"/>
            <a:ext cx="762000" cy="187325"/>
          </a:xfrm>
          <a:prstGeom prst="flowChartAlternateProcess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200" dirty="0">
                <a:latin typeface="Calibri" panose="020F0502020204030204" pitchFamily="34" charset="0"/>
              </a:rPr>
              <a:t>Jefferson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E58C911-937A-5CC1-3611-53835E220D4C}"/>
              </a:ext>
            </a:extLst>
          </p:cNvPr>
          <p:cNvSpPr txBox="1"/>
          <p:nvPr/>
        </p:nvSpPr>
        <p:spPr>
          <a:xfrm>
            <a:off x="6871407" y="2940545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20DEE7C-3BE2-5491-23C0-930D4A65D31C}"/>
              </a:ext>
            </a:extLst>
          </p:cNvPr>
          <p:cNvCxnSpPr/>
          <p:nvPr/>
        </p:nvCxnSpPr>
        <p:spPr>
          <a:xfrm flipV="1">
            <a:off x="219509" y="3762192"/>
            <a:ext cx="177800" cy="700114"/>
          </a:xfrm>
          <a:prstGeom prst="straightConnector1">
            <a:avLst/>
          </a:prstGeom>
          <a:ln w="76200">
            <a:solidFill>
              <a:srgbClr val="0070C0"/>
            </a:solidFill>
            <a:prstDash val="sysDot"/>
            <a:tailEnd type="triangle"/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0366231-AEF1-2075-B87A-1AA30EDC24B7}"/>
              </a:ext>
            </a:extLst>
          </p:cNvPr>
          <p:cNvCxnSpPr/>
          <p:nvPr/>
        </p:nvCxnSpPr>
        <p:spPr>
          <a:xfrm flipH="1" flipV="1">
            <a:off x="4919518" y="3608724"/>
            <a:ext cx="789036" cy="110695"/>
          </a:xfrm>
          <a:prstGeom prst="straightConnector1">
            <a:avLst/>
          </a:prstGeom>
          <a:ln w="76200">
            <a:solidFill>
              <a:srgbClr val="0070C0"/>
            </a:solidFill>
            <a:prstDash val="sysDot"/>
            <a:tailEnd type="triangle"/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E831002-2543-7523-5003-B24B18831F7A}"/>
              </a:ext>
            </a:extLst>
          </p:cNvPr>
          <p:cNvCxnSpPr>
            <a:cxnSpLocks/>
          </p:cNvCxnSpPr>
          <p:nvPr/>
        </p:nvCxnSpPr>
        <p:spPr>
          <a:xfrm flipH="1">
            <a:off x="3530666" y="2622042"/>
            <a:ext cx="419880" cy="986682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  <a:effectLst>
            <a:glow rad="508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FFDAD45-BD3B-3234-9900-B5F95E227BA2}"/>
              </a:ext>
            </a:extLst>
          </p:cNvPr>
          <p:cNvGrpSpPr/>
          <p:nvPr/>
        </p:nvGrpSpPr>
        <p:grpSpPr>
          <a:xfrm>
            <a:off x="6813822" y="1502838"/>
            <a:ext cx="5719288" cy="4644457"/>
            <a:chOff x="6813822" y="2213543"/>
            <a:chExt cx="5719288" cy="4644457"/>
          </a:xfrm>
        </p:grpSpPr>
        <p:pic>
          <p:nvPicPr>
            <p:cNvPr id="38" name="Picture 13" descr="diversion">
              <a:extLst>
                <a:ext uri="{FF2B5EF4-FFF2-40B4-BE49-F238E27FC236}">
                  <a16:creationId xmlns:a16="http://schemas.microsoft.com/office/drawing/2014/main" id="{6E5F3BDF-159A-9B8C-AD40-46ED92ACC7E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813822" y="2213543"/>
              <a:ext cx="5373554" cy="4644457"/>
            </a:xfrm>
            <a:prstGeom prst="rect">
              <a:avLst/>
            </a:prstGeom>
            <a:noFill/>
          </p:spPr>
        </p:pic>
        <p:sp>
          <p:nvSpPr>
            <p:cNvPr id="39" name="Oval 14">
              <a:extLst>
                <a:ext uri="{FF2B5EF4-FFF2-40B4-BE49-F238E27FC236}">
                  <a16:creationId xmlns:a16="http://schemas.microsoft.com/office/drawing/2014/main" id="{6A0ABEBD-6DFF-0686-5164-56FCD7BA6DE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03776">
              <a:off x="9569491" y="4056003"/>
              <a:ext cx="2963619" cy="1013542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</p:grpSp>
      <p:sp>
        <p:nvSpPr>
          <p:cNvPr id="40" name="AutoShape 21">
            <a:extLst>
              <a:ext uri="{FF2B5EF4-FFF2-40B4-BE49-F238E27FC236}">
                <a16:creationId xmlns:a16="http://schemas.microsoft.com/office/drawing/2014/main" id="{CFC38F28-49DD-2AF9-E184-46F5895A0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8063" y="5848477"/>
            <a:ext cx="944563" cy="228600"/>
          </a:xfrm>
          <a:prstGeom prst="flowChartAlternateProcess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200" dirty="0">
                <a:latin typeface="Calibri" panose="020F0502020204030204" pitchFamily="34" charset="0"/>
              </a:rPr>
              <a:t>Huntingdon</a:t>
            </a:r>
            <a:r>
              <a:rPr lang="en-US" sz="12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307234A-8559-AB44-99CD-B24F6E2CDAB5}"/>
              </a:ext>
            </a:extLst>
          </p:cNvPr>
          <p:cNvCxnSpPr>
            <a:cxnSpLocks/>
          </p:cNvCxnSpPr>
          <p:nvPr/>
        </p:nvCxnSpPr>
        <p:spPr>
          <a:xfrm>
            <a:off x="9421103" y="2244187"/>
            <a:ext cx="486666" cy="534793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  <a:effectLst>
            <a:glow rad="508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1F95CCE6-7671-6C9C-034B-9DD6A1CD3BF4}"/>
              </a:ext>
            </a:extLst>
          </p:cNvPr>
          <p:cNvSpPr txBox="1"/>
          <p:nvPr/>
        </p:nvSpPr>
        <p:spPr>
          <a:xfrm>
            <a:off x="8746944" y="1714916"/>
            <a:ext cx="163418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Bank Bench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B068390-95D2-CEEB-BB18-5E009203EE6C}"/>
              </a:ext>
            </a:extLst>
          </p:cNvPr>
          <p:cNvSpPr txBox="1"/>
          <p:nvPr/>
        </p:nvSpPr>
        <p:spPr>
          <a:xfrm>
            <a:off x="2607584" y="2013289"/>
            <a:ext cx="323967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Swale with stable outlet</a:t>
            </a:r>
          </a:p>
        </p:txBody>
      </p:sp>
    </p:spTree>
    <p:extLst>
      <p:ext uri="{BB962C8B-B14F-4D97-AF65-F5344CB8AC3E}">
        <p14:creationId xmlns:p14="http://schemas.microsoft.com/office/powerpoint/2010/main" val="2898589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9BFFF34-EC84-5CC9-B728-30CFA2D06881}"/>
              </a:ext>
            </a:extLst>
          </p:cNvPr>
          <p:cNvSpPr/>
          <p:nvPr/>
        </p:nvSpPr>
        <p:spPr>
          <a:xfrm>
            <a:off x="268940" y="251011"/>
            <a:ext cx="9197788" cy="65442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Calibri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3B8311-CA55-4833-86CA-2ECAF4406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831" y="1325275"/>
            <a:ext cx="8986714" cy="443821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3200" dirty="0">
              <a:cs typeface="Calibri"/>
            </a:endParaRPr>
          </a:p>
          <a:p>
            <a:endParaRPr lang="en-US" sz="3200" dirty="0">
              <a:cs typeface="Calibri"/>
            </a:endParaRPr>
          </a:p>
          <a:p>
            <a:endParaRPr lang="en-US" sz="2800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cs typeface="Calibri"/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9EEE632-E375-43E9-97B7-4339F540D824}"/>
              </a:ext>
            </a:extLst>
          </p:cNvPr>
          <p:cNvSpPr txBox="1">
            <a:spLocks/>
          </p:cNvSpPr>
          <p:nvPr/>
        </p:nvSpPr>
        <p:spPr>
          <a:xfrm>
            <a:off x="840779" y="164437"/>
            <a:ext cx="7627360" cy="823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cs typeface="Calibri Light"/>
              </a:rPr>
              <a:t>Working outside the Right-of-Way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21AC42-1F62-8468-76EA-B73DF3F5176E}"/>
              </a:ext>
            </a:extLst>
          </p:cNvPr>
          <p:cNvSpPr/>
          <p:nvPr/>
        </p:nvSpPr>
        <p:spPr>
          <a:xfrm>
            <a:off x="295833" y="6185646"/>
            <a:ext cx="10085293" cy="5199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7F75C4-AB9E-581B-4A9D-837D59953B6B}"/>
              </a:ext>
            </a:extLst>
          </p:cNvPr>
          <p:cNvSpPr/>
          <p:nvPr/>
        </p:nvSpPr>
        <p:spPr>
          <a:xfrm>
            <a:off x="10381126" y="6185646"/>
            <a:ext cx="1425387" cy="51995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3FCBB7-02D0-41CE-522A-E2EB3DDDA1FD}"/>
              </a:ext>
            </a:extLst>
          </p:cNvPr>
          <p:cNvSpPr/>
          <p:nvPr/>
        </p:nvSpPr>
        <p:spPr>
          <a:xfrm>
            <a:off x="268940" y="986116"/>
            <a:ext cx="9197788" cy="13446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Calibri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3C2573E-9395-4E89-E196-23072FC8D4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294" y="163326"/>
            <a:ext cx="1873624" cy="1269067"/>
          </a:xfrm>
          <a:prstGeom prst="rect">
            <a:avLst/>
          </a:prstGeom>
        </p:spPr>
      </p:pic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3CC2F28E-7FEF-399C-3922-7496832503A0}"/>
              </a:ext>
            </a:extLst>
          </p:cNvPr>
          <p:cNvSpPr txBox="1">
            <a:spLocks/>
          </p:cNvSpPr>
          <p:nvPr/>
        </p:nvSpPr>
        <p:spPr>
          <a:xfrm>
            <a:off x="421740" y="1432393"/>
            <a:ext cx="10932060" cy="48991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u="sng" dirty="0">
                <a:cs typeface="Calibri"/>
              </a:rPr>
              <a:t>Presentation Outline</a:t>
            </a:r>
            <a:endParaRPr lang="en-US" sz="4000" b="1" u="sng" dirty="0">
              <a:cs typeface="Calibri"/>
            </a:endParaRPr>
          </a:p>
          <a:p>
            <a:pPr lvl="0"/>
            <a:r>
              <a:rPr lang="en-US" dirty="0"/>
              <a:t>What is the ROW &amp; why work off ROW?</a:t>
            </a:r>
          </a:p>
          <a:p>
            <a:pPr lvl="0"/>
            <a:r>
              <a:rPr lang="en-US" dirty="0"/>
              <a:t>Eligible off ROW work</a:t>
            </a:r>
            <a:endParaRPr lang="en-US" sz="2800" dirty="0"/>
          </a:p>
          <a:p>
            <a:pPr lvl="0"/>
            <a:r>
              <a:rPr lang="en-US" dirty="0"/>
              <a:t>Permission from landowners</a:t>
            </a:r>
            <a:endParaRPr lang="en-US" sz="3200" dirty="0"/>
          </a:p>
          <a:p>
            <a:pPr lvl="0"/>
            <a:r>
              <a:rPr lang="en-US" dirty="0"/>
              <a:t>What to do if you can’t get off ROW permission</a:t>
            </a:r>
            <a:endParaRPr lang="en-US" sz="3200" dirty="0"/>
          </a:p>
          <a:p>
            <a:r>
              <a:rPr lang="en-US" dirty="0"/>
              <a:t>Example projects</a:t>
            </a:r>
            <a:endParaRPr lang="en-US" sz="4400" dirty="0"/>
          </a:p>
          <a:p>
            <a:pPr lvl="0"/>
            <a:r>
              <a:rPr lang="en-US" dirty="0"/>
              <a:t>Other funding sources</a:t>
            </a:r>
            <a:endParaRPr lang="en-US" sz="3200" dirty="0"/>
          </a:p>
          <a:p>
            <a:endParaRPr lang="en-US" sz="3200" dirty="0">
              <a:cs typeface="Calibri"/>
            </a:endParaRPr>
          </a:p>
          <a:p>
            <a:endParaRPr lang="en-US" sz="3200" dirty="0">
              <a:cs typeface="Calibri"/>
            </a:endParaRPr>
          </a:p>
          <a:p>
            <a:endParaRPr lang="en-US" sz="3200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94C66A-97FA-94FE-DC61-40299ABB4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schemeClr val="tx1"/>
                </a:solidFill>
              </a:rPr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400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D21AC42-1F62-8468-76EA-B73DF3F5176E}"/>
              </a:ext>
            </a:extLst>
          </p:cNvPr>
          <p:cNvSpPr/>
          <p:nvPr/>
        </p:nvSpPr>
        <p:spPr>
          <a:xfrm>
            <a:off x="295833" y="6185646"/>
            <a:ext cx="10085293" cy="5199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BFFF34-EC84-5CC9-B728-30CFA2D06881}"/>
              </a:ext>
            </a:extLst>
          </p:cNvPr>
          <p:cNvSpPr/>
          <p:nvPr/>
        </p:nvSpPr>
        <p:spPr>
          <a:xfrm>
            <a:off x="268940" y="251011"/>
            <a:ext cx="9197788" cy="65442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3B8311-CA55-4833-86CA-2ECAF4406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833" y="1201268"/>
            <a:ext cx="9170897" cy="472590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Drainage from access roads can be addressed with a wide variety of ESM practices:</a:t>
            </a:r>
          </a:p>
          <a:p>
            <a:pPr lvl="1"/>
            <a:r>
              <a:rPr lang="en-US" sz="2800" dirty="0"/>
              <a:t>Road fill</a:t>
            </a:r>
          </a:p>
          <a:p>
            <a:pPr lvl="1"/>
            <a:r>
              <a:rPr lang="en-US" sz="2800" dirty="0"/>
              <a:t>Crown or side slope</a:t>
            </a:r>
          </a:p>
          <a:p>
            <a:pPr lvl="1"/>
            <a:r>
              <a:rPr lang="en-US" sz="2800" dirty="0"/>
              <a:t>Cross pipes</a:t>
            </a:r>
          </a:p>
          <a:p>
            <a:pPr lvl="1"/>
            <a:r>
              <a:rPr lang="en-US" sz="2800" dirty="0"/>
              <a:t>Turn out</a:t>
            </a:r>
          </a:p>
          <a:p>
            <a:pPr lvl="1"/>
            <a:r>
              <a:rPr lang="en-US" sz="2800" dirty="0"/>
              <a:t>Grade break</a:t>
            </a:r>
          </a:p>
          <a:p>
            <a:pPr lvl="1"/>
            <a:r>
              <a:rPr lang="en-US" sz="2800" dirty="0"/>
              <a:t>Broad-based dip</a:t>
            </a:r>
          </a:p>
          <a:p>
            <a:pPr lvl="1"/>
            <a:r>
              <a:rPr lang="en-US" sz="2800" dirty="0"/>
              <a:t>Any ESM practice needed</a:t>
            </a:r>
          </a:p>
          <a:p>
            <a:pPr lvl="1"/>
            <a:endParaRPr lang="en-US" sz="2800" dirty="0"/>
          </a:p>
          <a:p>
            <a:endParaRPr lang="en-US" sz="3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7F75C4-AB9E-581B-4A9D-837D59953B6B}"/>
              </a:ext>
            </a:extLst>
          </p:cNvPr>
          <p:cNvSpPr/>
          <p:nvPr/>
        </p:nvSpPr>
        <p:spPr>
          <a:xfrm>
            <a:off x="10381126" y="6185646"/>
            <a:ext cx="1425387" cy="51995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3FCBB7-02D0-41CE-522A-E2EB3DDDA1FD}"/>
              </a:ext>
            </a:extLst>
          </p:cNvPr>
          <p:cNvSpPr/>
          <p:nvPr/>
        </p:nvSpPr>
        <p:spPr>
          <a:xfrm>
            <a:off x="268940" y="986116"/>
            <a:ext cx="9197788" cy="13446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3C2573E-9395-4E89-E196-23072FC8D4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294" y="163326"/>
            <a:ext cx="1873624" cy="126906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9EF03D6-7779-78D9-937A-AE9F0101EE57}"/>
              </a:ext>
            </a:extLst>
          </p:cNvPr>
          <p:cNvSpPr txBox="1">
            <a:spLocks/>
          </p:cNvSpPr>
          <p:nvPr/>
        </p:nvSpPr>
        <p:spPr>
          <a:xfrm>
            <a:off x="268940" y="192609"/>
            <a:ext cx="8079937" cy="823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lt1"/>
                </a:solidFill>
                <a:latin typeface="+mn-lt"/>
                <a:ea typeface="+mn-ea"/>
                <a:cs typeface="Calibri"/>
              </a:rPr>
              <a:t>Example off ROW practices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219EFEC-ADC2-E5C1-A667-ACC927B5F9CB}"/>
              </a:ext>
            </a:extLst>
          </p:cNvPr>
          <p:cNvGrpSpPr/>
          <p:nvPr/>
        </p:nvGrpSpPr>
        <p:grpSpPr>
          <a:xfrm>
            <a:off x="4959788" y="1706965"/>
            <a:ext cx="6778177" cy="4204108"/>
            <a:chOff x="39688" y="963613"/>
            <a:chExt cx="8799512" cy="5457824"/>
          </a:xfrm>
        </p:grpSpPr>
        <p:sp>
          <p:nvSpPr>
            <p:cNvPr id="4" name="Freeform 1031">
              <a:extLst>
                <a:ext uri="{FF2B5EF4-FFF2-40B4-BE49-F238E27FC236}">
                  <a16:creationId xmlns:a16="http://schemas.microsoft.com/office/drawing/2014/main" id="{19747EBF-B23F-FCFF-C706-17B1954F3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2600" y="4800600"/>
              <a:ext cx="3429000" cy="1447800"/>
            </a:xfrm>
            <a:custGeom>
              <a:avLst/>
              <a:gdLst/>
              <a:ahLst/>
              <a:cxnLst>
                <a:cxn ang="0">
                  <a:pos x="2064" y="912"/>
                </a:cxn>
                <a:cxn ang="0">
                  <a:pos x="576" y="432"/>
                </a:cxn>
                <a:cxn ang="0">
                  <a:pos x="0" y="240"/>
                </a:cxn>
                <a:cxn ang="0">
                  <a:pos x="0" y="48"/>
                </a:cxn>
                <a:cxn ang="0">
                  <a:pos x="96" y="0"/>
                </a:cxn>
                <a:cxn ang="0">
                  <a:pos x="240" y="48"/>
                </a:cxn>
                <a:cxn ang="0">
                  <a:pos x="288" y="96"/>
                </a:cxn>
                <a:cxn ang="0">
                  <a:pos x="432" y="144"/>
                </a:cxn>
                <a:cxn ang="0">
                  <a:pos x="591" y="146"/>
                </a:cxn>
                <a:cxn ang="0">
                  <a:pos x="808" y="288"/>
                </a:cxn>
                <a:cxn ang="0">
                  <a:pos x="1133" y="330"/>
                </a:cxn>
                <a:cxn ang="0">
                  <a:pos x="1475" y="397"/>
                </a:cxn>
                <a:cxn ang="0">
                  <a:pos x="1726" y="530"/>
                </a:cxn>
                <a:cxn ang="0">
                  <a:pos x="2016" y="624"/>
                </a:cxn>
                <a:cxn ang="0">
                  <a:pos x="2160" y="672"/>
                </a:cxn>
                <a:cxn ang="0">
                  <a:pos x="2064" y="720"/>
                </a:cxn>
                <a:cxn ang="0">
                  <a:pos x="2064" y="912"/>
                </a:cxn>
              </a:cxnLst>
              <a:rect l="0" t="0" r="r" b="b"/>
              <a:pathLst>
                <a:path w="2160" h="912">
                  <a:moveTo>
                    <a:pt x="2064" y="912"/>
                  </a:moveTo>
                  <a:lnTo>
                    <a:pt x="576" y="432"/>
                  </a:lnTo>
                  <a:lnTo>
                    <a:pt x="0" y="240"/>
                  </a:lnTo>
                  <a:lnTo>
                    <a:pt x="0" y="48"/>
                  </a:lnTo>
                  <a:lnTo>
                    <a:pt x="96" y="0"/>
                  </a:lnTo>
                  <a:lnTo>
                    <a:pt x="240" y="48"/>
                  </a:lnTo>
                  <a:lnTo>
                    <a:pt x="288" y="96"/>
                  </a:lnTo>
                  <a:lnTo>
                    <a:pt x="432" y="144"/>
                  </a:lnTo>
                  <a:lnTo>
                    <a:pt x="591" y="146"/>
                  </a:lnTo>
                  <a:lnTo>
                    <a:pt x="808" y="288"/>
                  </a:lnTo>
                  <a:lnTo>
                    <a:pt x="1133" y="330"/>
                  </a:lnTo>
                  <a:lnTo>
                    <a:pt x="1475" y="397"/>
                  </a:lnTo>
                  <a:lnTo>
                    <a:pt x="1726" y="530"/>
                  </a:lnTo>
                  <a:lnTo>
                    <a:pt x="2016" y="624"/>
                  </a:lnTo>
                  <a:lnTo>
                    <a:pt x="2160" y="672"/>
                  </a:lnTo>
                  <a:lnTo>
                    <a:pt x="2064" y="720"/>
                  </a:lnTo>
                  <a:lnTo>
                    <a:pt x="2064" y="912"/>
                  </a:ln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7" name="Line 1032">
              <a:extLst>
                <a:ext uri="{FF2B5EF4-FFF2-40B4-BE49-F238E27FC236}">
                  <a16:creationId xmlns:a16="http://schemas.microsoft.com/office/drawing/2014/main" id="{E4B1F702-A585-DC7E-2CBC-F53F3BDB42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2600" y="4876800"/>
              <a:ext cx="3276600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8" name="Freeform 1030">
              <a:extLst>
                <a:ext uri="{FF2B5EF4-FFF2-40B4-BE49-F238E27FC236}">
                  <a16:creationId xmlns:a16="http://schemas.microsoft.com/office/drawing/2014/main" id="{443FD6A4-F84B-9810-7749-864A9FB26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88" y="1589088"/>
              <a:ext cx="8782050" cy="4813300"/>
            </a:xfrm>
            <a:custGeom>
              <a:avLst/>
              <a:gdLst/>
              <a:ahLst/>
              <a:cxnLst>
                <a:cxn ang="0">
                  <a:pos x="5520" y="873"/>
                </a:cxn>
                <a:cxn ang="0">
                  <a:pos x="4374" y="0"/>
                </a:cxn>
                <a:cxn ang="0">
                  <a:pos x="3570" y="57"/>
                </a:cxn>
                <a:cxn ang="0">
                  <a:pos x="2697" y="398"/>
                </a:cxn>
                <a:cxn ang="0">
                  <a:pos x="2108" y="784"/>
                </a:cxn>
                <a:cxn ang="0">
                  <a:pos x="1709" y="911"/>
                </a:cxn>
                <a:cxn ang="0">
                  <a:pos x="848" y="936"/>
                </a:cxn>
                <a:cxn ang="0">
                  <a:pos x="464" y="1168"/>
                </a:cxn>
                <a:cxn ang="0">
                  <a:pos x="0" y="1449"/>
                </a:cxn>
                <a:cxn ang="0">
                  <a:pos x="412" y="3032"/>
                </a:cxn>
                <a:cxn ang="0">
                  <a:pos x="3180" y="2696"/>
                </a:cxn>
                <a:cxn ang="0">
                  <a:pos x="5532" y="879"/>
                </a:cxn>
              </a:cxnLst>
              <a:rect l="0" t="0" r="r" b="b"/>
              <a:pathLst>
                <a:path w="5532" h="3032">
                  <a:moveTo>
                    <a:pt x="5520" y="873"/>
                  </a:moveTo>
                  <a:lnTo>
                    <a:pt x="4374" y="0"/>
                  </a:lnTo>
                  <a:lnTo>
                    <a:pt x="3570" y="57"/>
                  </a:lnTo>
                  <a:lnTo>
                    <a:pt x="2697" y="398"/>
                  </a:lnTo>
                  <a:lnTo>
                    <a:pt x="2108" y="784"/>
                  </a:lnTo>
                  <a:lnTo>
                    <a:pt x="1709" y="911"/>
                  </a:lnTo>
                  <a:lnTo>
                    <a:pt x="848" y="936"/>
                  </a:lnTo>
                  <a:lnTo>
                    <a:pt x="464" y="1168"/>
                  </a:lnTo>
                  <a:lnTo>
                    <a:pt x="0" y="1449"/>
                  </a:lnTo>
                  <a:lnTo>
                    <a:pt x="412" y="3032"/>
                  </a:lnTo>
                  <a:lnTo>
                    <a:pt x="3180" y="2696"/>
                  </a:lnTo>
                  <a:lnTo>
                    <a:pt x="5532" y="879"/>
                  </a:lnTo>
                </a:path>
              </a:pathLst>
            </a:cu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9" name="Freeform 1033">
              <a:extLst>
                <a:ext uri="{FF2B5EF4-FFF2-40B4-BE49-F238E27FC236}">
                  <a16:creationId xmlns:a16="http://schemas.microsoft.com/office/drawing/2014/main" id="{C4AB832A-C73F-A18D-3D31-0F99C3DB3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263" y="2974974"/>
              <a:ext cx="8135937" cy="3446463"/>
            </a:xfrm>
            <a:custGeom>
              <a:avLst/>
              <a:gdLst/>
              <a:ahLst/>
              <a:cxnLst>
                <a:cxn ang="0">
                  <a:pos x="5125" y="1086"/>
                </a:cxn>
                <a:cxn ang="0">
                  <a:pos x="5095" y="0"/>
                </a:cxn>
                <a:cxn ang="0">
                  <a:pos x="4583" y="51"/>
                </a:cxn>
                <a:cxn ang="0">
                  <a:pos x="4070" y="266"/>
                </a:cxn>
                <a:cxn ang="0">
                  <a:pos x="3057" y="912"/>
                </a:cxn>
                <a:cxn ang="0">
                  <a:pos x="2386" y="1291"/>
                </a:cxn>
                <a:cxn ang="0">
                  <a:pos x="2195" y="1354"/>
                </a:cxn>
                <a:cxn ang="0">
                  <a:pos x="2026" y="1355"/>
                </a:cxn>
                <a:cxn ang="0">
                  <a:pos x="1538" y="1285"/>
                </a:cxn>
                <a:cxn ang="0">
                  <a:pos x="1222" y="1355"/>
                </a:cxn>
                <a:cxn ang="0">
                  <a:pos x="513" y="1753"/>
                </a:cxn>
                <a:cxn ang="0">
                  <a:pos x="0" y="2171"/>
                </a:cxn>
                <a:cxn ang="0">
                  <a:pos x="5106" y="2166"/>
                </a:cxn>
                <a:cxn ang="0">
                  <a:pos x="5125" y="1086"/>
                </a:cxn>
              </a:cxnLst>
              <a:rect l="0" t="0" r="r" b="b"/>
              <a:pathLst>
                <a:path w="5125" h="2171">
                  <a:moveTo>
                    <a:pt x="5125" y="1086"/>
                  </a:moveTo>
                  <a:lnTo>
                    <a:pt x="5095" y="0"/>
                  </a:lnTo>
                  <a:lnTo>
                    <a:pt x="4583" y="51"/>
                  </a:lnTo>
                  <a:lnTo>
                    <a:pt x="4070" y="266"/>
                  </a:lnTo>
                  <a:lnTo>
                    <a:pt x="3057" y="912"/>
                  </a:lnTo>
                  <a:lnTo>
                    <a:pt x="2386" y="1291"/>
                  </a:lnTo>
                  <a:lnTo>
                    <a:pt x="2195" y="1354"/>
                  </a:lnTo>
                  <a:lnTo>
                    <a:pt x="2026" y="1355"/>
                  </a:lnTo>
                  <a:lnTo>
                    <a:pt x="1538" y="1285"/>
                  </a:lnTo>
                  <a:lnTo>
                    <a:pt x="1222" y="1355"/>
                  </a:lnTo>
                  <a:lnTo>
                    <a:pt x="513" y="1753"/>
                  </a:lnTo>
                  <a:lnTo>
                    <a:pt x="0" y="2171"/>
                  </a:lnTo>
                  <a:lnTo>
                    <a:pt x="5106" y="2166"/>
                  </a:lnTo>
                  <a:lnTo>
                    <a:pt x="5125" y="1086"/>
                  </a:ln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11" name="Freeform 1112" descr="Sand">
              <a:extLst>
                <a:ext uri="{FF2B5EF4-FFF2-40B4-BE49-F238E27FC236}">
                  <a16:creationId xmlns:a16="http://schemas.microsoft.com/office/drawing/2014/main" id="{08BC0DCC-862D-710B-80BC-19EB0ADCC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4150" y="2971800"/>
              <a:ext cx="2370138" cy="2209800"/>
            </a:xfrm>
            <a:custGeom>
              <a:avLst/>
              <a:gdLst/>
              <a:ahLst/>
              <a:cxnLst>
                <a:cxn ang="0">
                  <a:pos x="620" y="1392"/>
                </a:cxn>
                <a:cxn ang="0">
                  <a:pos x="0" y="59"/>
                </a:cxn>
                <a:cxn ang="0">
                  <a:pos x="284" y="0"/>
                </a:cxn>
                <a:cxn ang="0">
                  <a:pos x="620" y="48"/>
                </a:cxn>
                <a:cxn ang="0">
                  <a:pos x="1493" y="1331"/>
                </a:cxn>
                <a:cxn ang="0">
                  <a:pos x="1100" y="1248"/>
                </a:cxn>
                <a:cxn ang="0">
                  <a:pos x="620" y="1392"/>
                </a:cxn>
              </a:cxnLst>
              <a:rect l="0" t="0" r="r" b="b"/>
              <a:pathLst>
                <a:path w="1493" h="1392">
                  <a:moveTo>
                    <a:pt x="620" y="1392"/>
                  </a:moveTo>
                  <a:lnTo>
                    <a:pt x="0" y="59"/>
                  </a:lnTo>
                  <a:lnTo>
                    <a:pt x="284" y="0"/>
                  </a:lnTo>
                  <a:lnTo>
                    <a:pt x="620" y="48"/>
                  </a:lnTo>
                  <a:lnTo>
                    <a:pt x="1493" y="1331"/>
                  </a:lnTo>
                  <a:lnTo>
                    <a:pt x="1100" y="1248"/>
                  </a:lnTo>
                  <a:lnTo>
                    <a:pt x="620" y="1392"/>
                  </a:ln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5" name="Freeform 1110" descr="Sand">
              <a:extLst>
                <a:ext uri="{FF2B5EF4-FFF2-40B4-BE49-F238E27FC236}">
                  <a16:creationId xmlns:a16="http://schemas.microsoft.com/office/drawing/2014/main" id="{3C03EEFC-835B-3227-7308-2693CB127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8400" y="4875213"/>
              <a:ext cx="1447800" cy="303212"/>
            </a:xfrm>
            <a:custGeom>
              <a:avLst/>
              <a:gdLst/>
              <a:ahLst/>
              <a:cxnLst>
                <a:cxn ang="0">
                  <a:pos x="21" y="141"/>
                </a:cxn>
                <a:cxn ang="0">
                  <a:pos x="103" y="94"/>
                </a:cxn>
                <a:cxn ang="0">
                  <a:pos x="478" y="0"/>
                </a:cxn>
                <a:cxn ang="0">
                  <a:pos x="861" y="113"/>
                </a:cxn>
                <a:cxn ang="0">
                  <a:pos x="912" y="189"/>
                </a:cxn>
                <a:cxn ang="0">
                  <a:pos x="481" y="101"/>
                </a:cxn>
                <a:cxn ang="0">
                  <a:pos x="0" y="191"/>
                </a:cxn>
                <a:cxn ang="0">
                  <a:pos x="24" y="139"/>
                </a:cxn>
              </a:cxnLst>
              <a:rect l="0" t="0" r="r" b="b"/>
              <a:pathLst>
                <a:path w="912" h="191">
                  <a:moveTo>
                    <a:pt x="21" y="141"/>
                  </a:moveTo>
                  <a:lnTo>
                    <a:pt x="103" y="94"/>
                  </a:lnTo>
                  <a:lnTo>
                    <a:pt x="478" y="0"/>
                  </a:lnTo>
                  <a:lnTo>
                    <a:pt x="861" y="113"/>
                  </a:lnTo>
                  <a:lnTo>
                    <a:pt x="912" y="189"/>
                  </a:lnTo>
                  <a:lnTo>
                    <a:pt x="481" y="101"/>
                  </a:lnTo>
                  <a:lnTo>
                    <a:pt x="0" y="191"/>
                  </a:lnTo>
                  <a:lnTo>
                    <a:pt x="24" y="139"/>
                  </a:lnTo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13" name="Line 1113">
              <a:extLst>
                <a:ext uri="{FF2B5EF4-FFF2-40B4-BE49-F238E27FC236}">
                  <a16:creationId xmlns:a16="http://schemas.microsoft.com/office/drawing/2014/main" id="{E3BE407D-ED82-9161-895B-10D438F834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981200" y="2971800"/>
              <a:ext cx="1143000" cy="1905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15" name="Freeform 1115" descr="Stationery">
              <a:extLst>
                <a:ext uri="{FF2B5EF4-FFF2-40B4-BE49-F238E27FC236}">
                  <a16:creationId xmlns:a16="http://schemas.microsoft.com/office/drawing/2014/main" id="{C51D99C8-8979-CEDA-9D1C-CF5963D77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8788" y="2165350"/>
              <a:ext cx="4660900" cy="2389188"/>
            </a:xfrm>
            <a:custGeom>
              <a:avLst/>
              <a:gdLst/>
              <a:ahLst/>
              <a:cxnLst>
                <a:cxn ang="0">
                  <a:pos x="291" y="1505"/>
                </a:cxn>
                <a:cxn ang="0">
                  <a:pos x="510" y="1409"/>
                </a:cxn>
                <a:cxn ang="0">
                  <a:pos x="852" y="1158"/>
                </a:cxn>
                <a:cxn ang="0">
                  <a:pos x="1510" y="734"/>
                </a:cxn>
                <a:cxn ang="0">
                  <a:pos x="1846" y="525"/>
                </a:cxn>
                <a:cxn ang="0">
                  <a:pos x="2217" y="397"/>
                </a:cxn>
                <a:cxn ang="0">
                  <a:pos x="2477" y="440"/>
                </a:cxn>
                <a:cxn ang="0">
                  <a:pos x="2645" y="421"/>
                </a:cxn>
                <a:cxn ang="0">
                  <a:pos x="2868" y="409"/>
                </a:cxn>
                <a:cxn ang="0">
                  <a:pos x="2936" y="105"/>
                </a:cxn>
                <a:cxn ang="0">
                  <a:pos x="2861" y="0"/>
                </a:cxn>
                <a:cxn ang="0">
                  <a:pos x="2383" y="29"/>
                </a:cxn>
                <a:cxn ang="0">
                  <a:pos x="1914" y="19"/>
                </a:cxn>
                <a:cxn ang="0">
                  <a:pos x="1751" y="152"/>
                </a:cxn>
                <a:cxn ang="0">
                  <a:pos x="1175" y="412"/>
                </a:cxn>
                <a:cxn ang="0">
                  <a:pos x="599" y="829"/>
                </a:cxn>
                <a:cxn ang="0">
                  <a:pos x="301" y="991"/>
                </a:cxn>
                <a:cxn ang="0">
                  <a:pos x="0" y="1065"/>
                </a:cxn>
                <a:cxn ang="0">
                  <a:pos x="291" y="1505"/>
                </a:cxn>
              </a:cxnLst>
              <a:rect l="0" t="0" r="r" b="b"/>
              <a:pathLst>
                <a:path w="2936" h="1505">
                  <a:moveTo>
                    <a:pt x="291" y="1505"/>
                  </a:moveTo>
                  <a:lnTo>
                    <a:pt x="510" y="1409"/>
                  </a:lnTo>
                  <a:lnTo>
                    <a:pt x="852" y="1158"/>
                  </a:lnTo>
                  <a:lnTo>
                    <a:pt x="1510" y="734"/>
                  </a:lnTo>
                  <a:lnTo>
                    <a:pt x="1846" y="525"/>
                  </a:lnTo>
                  <a:lnTo>
                    <a:pt x="2217" y="397"/>
                  </a:lnTo>
                  <a:lnTo>
                    <a:pt x="2477" y="440"/>
                  </a:lnTo>
                  <a:lnTo>
                    <a:pt x="2645" y="421"/>
                  </a:lnTo>
                  <a:lnTo>
                    <a:pt x="2868" y="409"/>
                  </a:lnTo>
                  <a:lnTo>
                    <a:pt x="2936" y="105"/>
                  </a:lnTo>
                  <a:lnTo>
                    <a:pt x="2861" y="0"/>
                  </a:lnTo>
                  <a:lnTo>
                    <a:pt x="2383" y="29"/>
                  </a:lnTo>
                  <a:lnTo>
                    <a:pt x="1914" y="19"/>
                  </a:lnTo>
                  <a:lnTo>
                    <a:pt x="1751" y="152"/>
                  </a:lnTo>
                  <a:lnTo>
                    <a:pt x="1175" y="412"/>
                  </a:lnTo>
                  <a:lnTo>
                    <a:pt x="599" y="829"/>
                  </a:lnTo>
                  <a:lnTo>
                    <a:pt x="301" y="991"/>
                  </a:lnTo>
                  <a:lnTo>
                    <a:pt x="0" y="1065"/>
                  </a:lnTo>
                  <a:lnTo>
                    <a:pt x="291" y="1505"/>
                  </a:lnTo>
                  <a:close/>
                </a:path>
              </a:pathLst>
            </a:cu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17" name="Freeform 1125">
              <a:extLst>
                <a:ext uri="{FF2B5EF4-FFF2-40B4-BE49-F238E27FC236}">
                  <a16:creationId xmlns:a16="http://schemas.microsoft.com/office/drawing/2014/main" id="{F3A7EDD5-641C-3A3C-DA46-E0977836C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3588" y="2559050"/>
              <a:ext cx="3333750" cy="1622425"/>
            </a:xfrm>
            <a:custGeom>
              <a:avLst/>
              <a:gdLst/>
              <a:ahLst/>
              <a:cxnLst>
                <a:cxn ang="0">
                  <a:pos x="2100" y="0"/>
                </a:cxn>
                <a:cxn ang="0">
                  <a:pos x="1301" y="223"/>
                </a:cxn>
                <a:cxn ang="0">
                  <a:pos x="675" y="644"/>
                </a:cxn>
                <a:cxn ang="0">
                  <a:pos x="304" y="941"/>
                </a:cxn>
                <a:cxn ang="0">
                  <a:pos x="0" y="1022"/>
                </a:cxn>
              </a:cxnLst>
              <a:rect l="0" t="0" r="r" b="b"/>
              <a:pathLst>
                <a:path w="2100" h="1022">
                  <a:moveTo>
                    <a:pt x="2100" y="0"/>
                  </a:moveTo>
                  <a:cubicBezTo>
                    <a:pt x="1967" y="37"/>
                    <a:pt x="1538" y="116"/>
                    <a:pt x="1301" y="223"/>
                  </a:cubicBezTo>
                  <a:cubicBezTo>
                    <a:pt x="1064" y="330"/>
                    <a:pt x="841" y="524"/>
                    <a:pt x="675" y="644"/>
                  </a:cubicBezTo>
                  <a:cubicBezTo>
                    <a:pt x="509" y="764"/>
                    <a:pt x="416" y="878"/>
                    <a:pt x="304" y="941"/>
                  </a:cubicBezTo>
                  <a:cubicBezTo>
                    <a:pt x="192" y="1004"/>
                    <a:pt x="63" y="1005"/>
                    <a:pt x="0" y="1022"/>
                  </a:cubicBezTo>
                </a:path>
              </a:pathLst>
            </a:custGeom>
            <a:noFill/>
            <a:ln w="57150" cap="flat" cmpd="sng">
              <a:solidFill>
                <a:srgbClr val="0000FF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18" name="Freeform 1127">
              <a:extLst>
                <a:ext uri="{FF2B5EF4-FFF2-40B4-BE49-F238E27FC236}">
                  <a16:creationId xmlns:a16="http://schemas.microsoft.com/office/drawing/2014/main" id="{0A254A9E-B767-6B16-9E34-470116F56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6975" y="2627313"/>
              <a:ext cx="352425" cy="7826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0" y="330"/>
                </a:cxn>
                <a:cxn ang="0">
                  <a:pos x="191" y="493"/>
                </a:cxn>
              </a:cxnLst>
              <a:rect l="0" t="0" r="r" b="b"/>
              <a:pathLst>
                <a:path w="222" h="493">
                  <a:moveTo>
                    <a:pt x="0" y="0"/>
                  </a:moveTo>
                  <a:cubicBezTo>
                    <a:pt x="32" y="56"/>
                    <a:pt x="158" y="248"/>
                    <a:pt x="190" y="330"/>
                  </a:cubicBezTo>
                  <a:cubicBezTo>
                    <a:pt x="222" y="412"/>
                    <a:pt x="191" y="459"/>
                    <a:pt x="191" y="49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19" name="Freeform 1128">
              <a:extLst>
                <a:ext uri="{FF2B5EF4-FFF2-40B4-BE49-F238E27FC236}">
                  <a16:creationId xmlns:a16="http://schemas.microsoft.com/office/drawing/2014/main" id="{9EAB9F5E-5599-FDE9-C78D-8E1B8F301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9250" y="2362200"/>
              <a:ext cx="347663" cy="7350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8" y="300"/>
                </a:cxn>
                <a:cxn ang="0">
                  <a:pos x="189" y="463"/>
                </a:cxn>
              </a:cxnLst>
              <a:rect l="0" t="0" r="r" b="b"/>
              <a:pathLst>
                <a:path w="219" h="463">
                  <a:moveTo>
                    <a:pt x="0" y="0"/>
                  </a:moveTo>
                  <a:cubicBezTo>
                    <a:pt x="30" y="52"/>
                    <a:pt x="157" y="223"/>
                    <a:pt x="188" y="300"/>
                  </a:cubicBezTo>
                  <a:cubicBezTo>
                    <a:pt x="219" y="377"/>
                    <a:pt x="189" y="429"/>
                    <a:pt x="189" y="46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20" name="Freeform 1129">
              <a:extLst>
                <a:ext uri="{FF2B5EF4-FFF2-40B4-BE49-F238E27FC236}">
                  <a16:creationId xmlns:a16="http://schemas.microsoft.com/office/drawing/2014/main" id="{4BB12F7F-29CD-D89B-9DEB-5080FF236A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325" y="2076450"/>
              <a:ext cx="358775" cy="639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4" y="240"/>
                </a:cxn>
                <a:cxn ang="0">
                  <a:pos x="195" y="403"/>
                </a:cxn>
              </a:cxnLst>
              <a:rect l="0" t="0" r="r" b="b"/>
              <a:pathLst>
                <a:path w="226" h="403">
                  <a:moveTo>
                    <a:pt x="0" y="0"/>
                  </a:moveTo>
                  <a:cubicBezTo>
                    <a:pt x="31" y="40"/>
                    <a:pt x="162" y="173"/>
                    <a:pt x="194" y="240"/>
                  </a:cubicBezTo>
                  <a:cubicBezTo>
                    <a:pt x="226" y="307"/>
                    <a:pt x="195" y="369"/>
                    <a:pt x="195" y="40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21" name="Freeform 1130">
              <a:extLst>
                <a:ext uri="{FF2B5EF4-FFF2-40B4-BE49-F238E27FC236}">
                  <a16:creationId xmlns:a16="http://schemas.microsoft.com/office/drawing/2014/main" id="{184751CB-F6A2-45C0-0ABB-49F2048D9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8925" y="1851025"/>
              <a:ext cx="358775" cy="5873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4" y="207"/>
                </a:cxn>
                <a:cxn ang="0">
                  <a:pos x="195" y="370"/>
                </a:cxn>
              </a:cxnLst>
              <a:rect l="0" t="0" r="r" b="b"/>
              <a:pathLst>
                <a:path w="226" h="370">
                  <a:moveTo>
                    <a:pt x="0" y="0"/>
                  </a:moveTo>
                  <a:cubicBezTo>
                    <a:pt x="31" y="36"/>
                    <a:pt x="162" y="145"/>
                    <a:pt x="194" y="207"/>
                  </a:cubicBezTo>
                  <a:cubicBezTo>
                    <a:pt x="226" y="269"/>
                    <a:pt x="195" y="336"/>
                    <a:pt x="195" y="37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22" name="Freeform 1131">
              <a:extLst>
                <a:ext uri="{FF2B5EF4-FFF2-40B4-BE49-F238E27FC236}">
                  <a16:creationId xmlns:a16="http://schemas.microsoft.com/office/drawing/2014/main" id="{53D0006A-9C14-ADF3-25BF-B954C2370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1338" y="4002088"/>
              <a:ext cx="954087" cy="500062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226" y="51"/>
                </a:cxn>
                <a:cxn ang="0">
                  <a:pos x="601" y="315"/>
                </a:cxn>
              </a:cxnLst>
              <a:rect l="0" t="0" r="r" b="b"/>
              <a:pathLst>
                <a:path w="601" h="315">
                  <a:moveTo>
                    <a:pt x="0" y="11"/>
                  </a:moveTo>
                  <a:cubicBezTo>
                    <a:pt x="38" y="18"/>
                    <a:pt x="126" y="0"/>
                    <a:pt x="226" y="51"/>
                  </a:cubicBezTo>
                  <a:cubicBezTo>
                    <a:pt x="326" y="102"/>
                    <a:pt x="523" y="260"/>
                    <a:pt x="601" y="31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23" name="Freeform 1132">
              <a:extLst>
                <a:ext uri="{FF2B5EF4-FFF2-40B4-BE49-F238E27FC236}">
                  <a16:creationId xmlns:a16="http://schemas.microsoft.com/office/drawing/2014/main" id="{60FE55E5-3ABE-BA14-5B87-9CAA09119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113" y="3648075"/>
              <a:ext cx="954087" cy="515938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17" y="51"/>
                </a:cxn>
                <a:cxn ang="0">
                  <a:pos x="601" y="325"/>
                </a:cxn>
              </a:cxnLst>
              <a:rect l="0" t="0" r="r" b="b"/>
              <a:pathLst>
                <a:path w="601" h="325">
                  <a:moveTo>
                    <a:pt x="0" y="21"/>
                  </a:moveTo>
                  <a:cubicBezTo>
                    <a:pt x="36" y="26"/>
                    <a:pt x="117" y="0"/>
                    <a:pt x="217" y="51"/>
                  </a:cubicBezTo>
                  <a:cubicBezTo>
                    <a:pt x="317" y="102"/>
                    <a:pt x="521" y="268"/>
                    <a:pt x="601" y="32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24" name="Freeform 1133">
              <a:extLst>
                <a:ext uri="{FF2B5EF4-FFF2-40B4-BE49-F238E27FC236}">
                  <a16:creationId xmlns:a16="http://schemas.microsoft.com/office/drawing/2014/main" id="{ADF30CB2-3D8D-40A9-53AD-74B9CC270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6713" y="3284538"/>
              <a:ext cx="954087" cy="498475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23" y="51"/>
                </a:cxn>
                <a:cxn ang="0">
                  <a:pos x="601" y="314"/>
                </a:cxn>
              </a:cxnLst>
              <a:rect l="0" t="0" r="r" b="b"/>
              <a:pathLst>
                <a:path w="601" h="314">
                  <a:moveTo>
                    <a:pt x="0" y="10"/>
                  </a:moveTo>
                  <a:cubicBezTo>
                    <a:pt x="37" y="17"/>
                    <a:pt x="123" y="0"/>
                    <a:pt x="223" y="51"/>
                  </a:cubicBezTo>
                  <a:cubicBezTo>
                    <a:pt x="323" y="102"/>
                    <a:pt x="522" y="259"/>
                    <a:pt x="601" y="31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25" name="Freeform 1134">
              <a:extLst>
                <a:ext uri="{FF2B5EF4-FFF2-40B4-BE49-F238E27FC236}">
                  <a16:creationId xmlns:a16="http://schemas.microsoft.com/office/drawing/2014/main" id="{35EA44CD-DFD8-E61A-206D-900D7C1A1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0275" y="2989263"/>
              <a:ext cx="954088" cy="48895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27" y="51"/>
                </a:cxn>
                <a:cxn ang="0">
                  <a:pos x="601" y="308"/>
                </a:cxn>
              </a:cxnLst>
              <a:rect l="0" t="0" r="r" b="b"/>
              <a:pathLst>
                <a:path w="601" h="308">
                  <a:moveTo>
                    <a:pt x="0" y="4"/>
                  </a:moveTo>
                  <a:cubicBezTo>
                    <a:pt x="38" y="12"/>
                    <a:pt x="127" y="0"/>
                    <a:pt x="227" y="51"/>
                  </a:cubicBezTo>
                  <a:cubicBezTo>
                    <a:pt x="327" y="102"/>
                    <a:pt x="523" y="255"/>
                    <a:pt x="601" y="30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26" name="Freeform 1135">
              <a:extLst>
                <a:ext uri="{FF2B5EF4-FFF2-40B4-BE49-F238E27FC236}">
                  <a16:creationId xmlns:a16="http://schemas.microsoft.com/office/drawing/2014/main" id="{75D380F7-0242-2025-5FF8-B7E94B243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2713" y="4267200"/>
              <a:ext cx="954087" cy="533400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217" y="51"/>
                </a:cxn>
                <a:cxn ang="0">
                  <a:pos x="601" y="336"/>
                </a:cxn>
              </a:cxnLst>
              <a:rect l="0" t="0" r="r" b="b"/>
              <a:pathLst>
                <a:path w="601" h="336">
                  <a:moveTo>
                    <a:pt x="0" y="32"/>
                  </a:moveTo>
                  <a:cubicBezTo>
                    <a:pt x="36" y="35"/>
                    <a:pt x="117" y="0"/>
                    <a:pt x="217" y="51"/>
                  </a:cubicBezTo>
                  <a:cubicBezTo>
                    <a:pt x="317" y="102"/>
                    <a:pt x="521" y="277"/>
                    <a:pt x="601" y="3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27" name="Freeform 1136">
              <a:extLst>
                <a:ext uri="{FF2B5EF4-FFF2-40B4-BE49-F238E27FC236}">
                  <a16:creationId xmlns:a16="http://schemas.microsoft.com/office/drawing/2014/main" id="{639FE7C9-4ADF-B5E1-5E86-19A27E1CF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375" y="2882900"/>
              <a:ext cx="328613" cy="7747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3" y="291"/>
                </a:cxn>
                <a:cxn ang="0">
                  <a:pos x="204" y="488"/>
                </a:cxn>
              </a:cxnLst>
              <a:rect l="0" t="0" r="r" b="b"/>
              <a:pathLst>
                <a:path w="207" h="488">
                  <a:moveTo>
                    <a:pt x="0" y="0"/>
                  </a:moveTo>
                  <a:cubicBezTo>
                    <a:pt x="29" y="48"/>
                    <a:pt x="139" y="210"/>
                    <a:pt x="173" y="291"/>
                  </a:cubicBezTo>
                  <a:cubicBezTo>
                    <a:pt x="207" y="372"/>
                    <a:pt x="198" y="447"/>
                    <a:pt x="204" y="4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28" name="Freeform 1144">
              <a:extLst>
                <a:ext uri="{FF2B5EF4-FFF2-40B4-BE49-F238E27FC236}">
                  <a16:creationId xmlns:a16="http://schemas.microsoft.com/office/drawing/2014/main" id="{931AA6E4-EEC1-3911-F07C-8349DFDA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8788" y="4313238"/>
              <a:ext cx="201612" cy="182562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3" y="115"/>
                </a:cxn>
                <a:cxn ang="0">
                  <a:pos x="102" y="115"/>
                </a:cxn>
                <a:cxn ang="0">
                  <a:pos x="127" y="53"/>
                </a:cxn>
                <a:cxn ang="0">
                  <a:pos x="48" y="0"/>
                </a:cxn>
                <a:cxn ang="0">
                  <a:pos x="0" y="48"/>
                </a:cxn>
              </a:cxnLst>
              <a:rect l="0" t="0" r="r" b="b"/>
              <a:pathLst>
                <a:path w="127" h="115">
                  <a:moveTo>
                    <a:pt x="0" y="48"/>
                  </a:moveTo>
                  <a:lnTo>
                    <a:pt x="53" y="115"/>
                  </a:lnTo>
                  <a:lnTo>
                    <a:pt x="102" y="115"/>
                  </a:lnTo>
                  <a:lnTo>
                    <a:pt x="127" y="53"/>
                  </a:lnTo>
                  <a:lnTo>
                    <a:pt x="48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29" name="Freeform 1145">
              <a:extLst>
                <a:ext uri="{FF2B5EF4-FFF2-40B4-BE49-F238E27FC236}">
                  <a16:creationId xmlns:a16="http://schemas.microsoft.com/office/drawing/2014/main" id="{40D2200F-AE87-476A-1164-941DD1220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3200" y="3810000"/>
              <a:ext cx="188913" cy="211138"/>
            </a:xfrm>
            <a:custGeom>
              <a:avLst/>
              <a:gdLst/>
              <a:ahLst/>
              <a:cxnLst>
                <a:cxn ang="0">
                  <a:pos x="14" y="65"/>
                </a:cxn>
                <a:cxn ang="0">
                  <a:pos x="76" y="133"/>
                </a:cxn>
                <a:cxn ang="0">
                  <a:pos x="119" y="96"/>
                </a:cxn>
                <a:cxn ang="0">
                  <a:pos x="88" y="3"/>
                </a:cxn>
                <a:cxn ang="0">
                  <a:pos x="0" y="0"/>
                </a:cxn>
                <a:cxn ang="0">
                  <a:pos x="14" y="65"/>
                </a:cxn>
              </a:cxnLst>
              <a:rect l="0" t="0" r="r" b="b"/>
              <a:pathLst>
                <a:path w="119" h="133">
                  <a:moveTo>
                    <a:pt x="14" y="65"/>
                  </a:moveTo>
                  <a:lnTo>
                    <a:pt x="76" y="133"/>
                  </a:lnTo>
                  <a:lnTo>
                    <a:pt x="119" y="96"/>
                  </a:lnTo>
                  <a:lnTo>
                    <a:pt x="88" y="3"/>
                  </a:lnTo>
                  <a:lnTo>
                    <a:pt x="0" y="0"/>
                  </a:lnTo>
                  <a:lnTo>
                    <a:pt x="14" y="65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30" name="Freeform 1146">
              <a:extLst>
                <a:ext uri="{FF2B5EF4-FFF2-40B4-BE49-F238E27FC236}">
                  <a16:creationId xmlns:a16="http://schemas.microsoft.com/office/drawing/2014/main" id="{6AD24356-8ADE-7476-64FC-76B7E1AC8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000" y="4056063"/>
              <a:ext cx="188913" cy="211137"/>
            </a:xfrm>
            <a:custGeom>
              <a:avLst/>
              <a:gdLst/>
              <a:ahLst/>
              <a:cxnLst>
                <a:cxn ang="0">
                  <a:pos x="14" y="65"/>
                </a:cxn>
                <a:cxn ang="0">
                  <a:pos x="76" y="133"/>
                </a:cxn>
                <a:cxn ang="0">
                  <a:pos x="119" y="96"/>
                </a:cxn>
                <a:cxn ang="0">
                  <a:pos x="88" y="3"/>
                </a:cxn>
                <a:cxn ang="0">
                  <a:pos x="0" y="0"/>
                </a:cxn>
                <a:cxn ang="0">
                  <a:pos x="14" y="65"/>
                </a:cxn>
              </a:cxnLst>
              <a:rect l="0" t="0" r="r" b="b"/>
              <a:pathLst>
                <a:path w="119" h="133">
                  <a:moveTo>
                    <a:pt x="14" y="65"/>
                  </a:moveTo>
                  <a:lnTo>
                    <a:pt x="76" y="133"/>
                  </a:lnTo>
                  <a:lnTo>
                    <a:pt x="119" y="96"/>
                  </a:lnTo>
                  <a:lnTo>
                    <a:pt x="88" y="3"/>
                  </a:lnTo>
                  <a:lnTo>
                    <a:pt x="0" y="0"/>
                  </a:lnTo>
                  <a:lnTo>
                    <a:pt x="14" y="65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grpSp>
          <p:nvGrpSpPr>
            <p:cNvPr id="31" name="Group 1151">
              <a:extLst>
                <a:ext uri="{FF2B5EF4-FFF2-40B4-BE49-F238E27FC236}">
                  <a16:creationId xmlns:a16="http://schemas.microsoft.com/office/drawing/2014/main" id="{A19329B4-9DB5-066D-C06B-FBC97F2FDA50}"/>
                </a:ext>
              </a:extLst>
            </p:cNvPr>
            <p:cNvGrpSpPr>
              <a:grpSpLocks/>
            </p:cNvGrpSpPr>
            <p:nvPr/>
          </p:nvGrpSpPr>
          <p:grpSpPr bwMode="auto">
            <a:xfrm rot="-231452">
              <a:off x="1989138" y="2633663"/>
              <a:ext cx="458787" cy="452437"/>
              <a:chOff x="913" y="1504"/>
              <a:chExt cx="684" cy="573"/>
            </a:xfrm>
          </p:grpSpPr>
          <p:grpSp>
            <p:nvGrpSpPr>
              <p:cNvPr id="32" name="Group 1152">
                <a:extLst>
                  <a:ext uri="{FF2B5EF4-FFF2-40B4-BE49-F238E27FC236}">
                    <a16:creationId xmlns:a16="http://schemas.microsoft.com/office/drawing/2014/main" id="{604CB494-797E-5CE3-460B-AFE1443D8F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3" y="1504"/>
                <a:ext cx="684" cy="573"/>
                <a:chOff x="913" y="1504"/>
                <a:chExt cx="684" cy="573"/>
              </a:xfrm>
            </p:grpSpPr>
            <p:grpSp>
              <p:nvGrpSpPr>
                <p:cNvPr id="39" name="Group 1153">
                  <a:extLst>
                    <a:ext uri="{FF2B5EF4-FFF2-40B4-BE49-F238E27FC236}">
                      <a16:creationId xmlns:a16="http://schemas.microsoft.com/office/drawing/2014/main" id="{B84D5723-CA42-B3F3-C278-907DE32C9E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13" y="1504"/>
                  <a:ext cx="684" cy="573"/>
                  <a:chOff x="913" y="1504"/>
                  <a:chExt cx="684" cy="573"/>
                </a:xfrm>
              </p:grpSpPr>
              <p:sp>
                <p:nvSpPr>
                  <p:cNvPr id="41" name="Freeform 1154">
                    <a:extLst>
                      <a:ext uri="{FF2B5EF4-FFF2-40B4-BE49-F238E27FC236}">
                        <a16:creationId xmlns:a16="http://schemas.microsoft.com/office/drawing/2014/main" id="{87946404-6679-0AAC-16B7-B01F1E8F43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13" y="1504"/>
                    <a:ext cx="684" cy="573"/>
                  </a:xfrm>
                  <a:custGeom>
                    <a:avLst/>
                    <a:gdLst/>
                    <a:ahLst/>
                    <a:cxnLst>
                      <a:cxn ang="0">
                        <a:pos x="21" y="443"/>
                      </a:cxn>
                      <a:cxn ang="0">
                        <a:pos x="28" y="365"/>
                      </a:cxn>
                      <a:cxn ang="0">
                        <a:pos x="20" y="362"/>
                      </a:cxn>
                      <a:cxn ang="0">
                        <a:pos x="12" y="360"/>
                      </a:cxn>
                      <a:cxn ang="0">
                        <a:pos x="5" y="354"/>
                      </a:cxn>
                      <a:cxn ang="0">
                        <a:pos x="2" y="348"/>
                      </a:cxn>
                      <a:cxn ang="0">
                        <a:pos x="1" y="339"/>
                      </a:cxn>
                      <a:cxn ang="0">
                        <a:pos x="1" y="331"/>
                      </a:cxn>
                      <a:cxn ang="0">
                        <a:pos x="1" y="323"/>
                      </a:cxn>
                      <a:cxn ang="0">
                        <a:pos x="2" y="315"/>
                      </a:cxn>
                      <a:cxn ang="0">
                        <a:pos x="4" y="307"/>
                      </a:cxn>
                      <a:cxn ang="0">
                        <a:pos x="6" y="300"/>
                      </a:cxn>
                      <a:cxn ang="0">
                        <a:pos x="16" y="263"/>
                      </a:cxn>
                      <a:cxn ang="0">
                        <a:pos x="24" y="229"/>
                      </a:cxn>
                      <a:cxn ang="0">
                        <a:pos x="41" y="175"/>
                      </a:cxn>
                      <a:cxn ang="0">
                        <a:pos x="66" y="149"/>
                      </a:cxn>
                      <a:cxn ang="0">
                        <a:pos x="82" y="146"/>
                      </a:cxn>
                      <a:cxn ang="0">
                        <a:pos x="96" y="147"/>
                      </a:cxn>
                      <a:cxn ang="0">
                        <a:pos x="141" y="53"/>
                      </a:cxn>
                      <a:cxn ang="0">
                        <a:pos x="154" y="21"/>
                      </a:cxn>
                      <a:cxn ang="0">
                        <a:pos x="164" y="9"/>
                      </a:cxn>
                      <a:cxn ang="0">
                        <a:pos x="173" y="6"/>
                      </a:cxn>
                      <a:cxn ang="0">
                        <a:pos x="181" y="2"/>
                      </a:cxn>
                      <a:cxn ang="0">
                        <a:pos x="190" y="2"/>
                      </a:cxn>
                      <a:cxn ang="0">
                        <a:pos x="198" y="1"/>
                      </a:cxn>
                      <a:cxn ang="0">
                        <a:pos x="574" y="74"/>
                      </a:cxn>
                      <a:cxn ang="0">
                        <a:pos x="581" y="76"/>
                      </a:cxn>
                      <a:cxn ang="0">
                        <a:pos x="588" y="80"/>
                      </a:cxn>
                      <a:cxn ang="0">
                        <a:pos x="596" y="87"/>
                      </a:cxn>
                      <a:cxn ang="0">
                        <a:pos x="604" y="93"/>
                      </a:cxn>
                      <a:cxn ang="0">
                        <a:pos x="610" y="99"/>
                      </a:cxn>
                      <a:cxn ang="0">
                        <a:pos x="614" y="106"/>
                      </a:cxn>
                      <a:cxn ang="0">
                        <a:pos x="617" y="114"/>
                      </a:cxn>
                      <a:cxn ang="0">
                        <a:pos x="619" y="123"/>
                      </a:cxn>
                      <a:cxn ang="0">
                        <a:pos x="619" y="131"/>
                      </a:cxn>
                      <a:cxn ang="0">
                        <a:pos x="627" y="254"/>
                      </a:cxn>
                      <a:cxn ang="0">
                        <a:pos x="654" y="265"/>
                      </a:cxn>
                      <a:cxn ang="0">
                        <a:pos x="677" y="300"/>
                      </a:cxn>
                      <a:cxn ang="0">
                        <a:pos x="679" y="368"/>
                      </a:cxn>
                      <a:cxn ang="0">
                        <a:pos x="673" y="411"/>
                      </a:cxn>
                      <a:cxn ang="0">
                        <a:pos x="673" y="440"/>
                      </a:cxn>
                      <a:cxn ang="0">
                        <a:pos x="661" y="481"/>
                      </a:cxn>
                      <a:cxn ang="0">
                        <a:pos x="631" y="490"/>
                      </a:cxn>
                      <a:cxn ang="0">
                        <a:pos x="616" y="562"/>
                      </a:cxn>
                      <a:cxn ang="0">
                        <a:pos x="604" y="572"/>
                      </a:cxn>
                      <a:cxn ang="0">
                        <a:pos x="551" y="549"/>
                      </a:cxn>
                      <a:cxn ang="0">
                        <a:pos x="97" y="378"/>
                      </a:cxn>
                      <a:cxn ang="0">
                        <a:pos x="86" y="457"/>
                      </a:cxn>
                      <a:cxn ang="0">
                        <a:pos x="25" y="456"/>
                      </a:cxn>
                    </a:cxnLst>
                    <a:rect l="0" t="0" r="r" b="b"/>
                    <a:pathLst>
                      <a:path w="684" h="573">
                        <a:moveTo>
                          <a:pt x="25" y="456"/>
                        </a:moveTo>
                        <a:lnTo>
                          <a:pt x="21" y="443"/>
                        </a:lnTo>
                        <a:lnTo>
                          <a:pt x="33" y="369"/>
                        </a:lnTo>
                        <a:lnTo>
                          <a:pt x="28" y="365"/>
                        </a:lnTo>
                        <a:lnTo>
                          <a:pt x="24" y="364"/>
                        </a:lnTo>
                        <a:lnTo>
                          <a:pt x="20" y="362"/>
                        </a:lnTo>
                        <a:lnTo>
                          <a:pt x="16" y="363"/>
                        </a:lnTo>
                        <a:lnTo>
                          <a:pt x="12" y="360"/>
                        </a:lnTo>
                        <a:lnTo>
                          <a:pt x="9" y="355"/>
                        </a:lnTo>
                        <a:lnTo>
                          <a:pt x="5" y="354"/>
                        </a:lnTo>
                        <a:lnTo>
                          <a:pt x="6" y="349"/>
                        </a:lnTo>
                        <a:lnTo>
                          <a:pt x="2" y="348"/>
                        </a:lnTo>
                        <a:lnTo>
                          <a:pt x="2" y="342"/>
                        </a:lnTo>
                        <a:lnTo>
                          <a:pt x="1" y="339"/>
                        </a:lnTo>
                        <a:lnTo>
                          <a:pt x="1" y="334"/>
                        </a:lnTo>
                        <a:lnTo>
                          <a:pt x="1" y="331"/>
                        </a:lnTo>
                        <a:lnTo>
                          <a:pt x="0" y="325"/>
                        </a:lnTo>
                        <a:lnTo>
                          <a:pt x="1" y="323"/>
                        </a:lnTo>
                        <a:lnTo>
                          <a:pt x="2" y="318"/>
                        </a:lnTo>
                        <a:lnTo>
                          <a:pt x="2" y="315"/>
                        </a:lnTo>
                        <a:lnTo>
                          <a:pt x="3" y="310"/>
                        </a:lnTo>
                        <a:lnTo>
                          <a:pt x="4" y="307"/>
                        </a:lnTo>
                        <a:lnTo>
                          <a:pt x="5" y="302"/>
                        </a:lnTo>
                        <a:lnTo>
                          <a:pt x="6" y="300"/>
                        </a:lnTo>
                        <a:lnTo>
                          <a:pt x="10" y="296"/>
                        </a:lnTo>
                        <a:lnTo>
                          <a:pt x="16" y="263"/>
                        </a:lnTo>
                        <a:lnTo>
                          <a:pt x="20" y="245"/>
                        </a:lnTo>
                        <a:lnTo>
                          <a:pt x="24" y="229"/>
                        </a:lnTo>
                        <a:lnTo>
                          <a:pt x="32" y="201"/>
                        </a:lnTo>
                        <a:lnTo>
                          <a:pt x="41" y="175"/>
                        </a:lnTo>
                        <a:lnTo>
                          <a:pt x="52" y="161"/>
                        </a:lnTo>
                        <a:lnTo>
                          <a:pt x="66" y="149"/>
                        </a:lnTo>
                        <a:lnTo>
                          <a:pt x="67" y="149"/>
                        </a:lnTo>
                        <a:lnTo>
                          <a:pt x="82" y="146"/>
                        </a:lnTo>
                        <a:lnTo>
                          <a:pt x="91" y="145"/>
                        </a:lnTo>
                        <a:lnTo>
                          <a:pt x="96" y="147"/>
                        </a:lnTo>
                        <a:lnTo>
                          <a:pt x="100" y="149"/>
                        </a:lnTo>
                        <a:lnTo>
                          <a:pt x="141" y="53"/>
                        </a:lnTo>
                        <a:lnTo>
                          <a:pt x="143" y="31"/>
                        </a:lnTo>
                        <a:lnTo>
                          <a:pt x="154" y="21"/>
                        </a:lnTo>
                        <a:lnTo>
                          <a:pt x="158" y="10"/>
                        </a:lnTo>
                        <a:lnTo>
                          <a:pt x="164" y="9"/>
                        </a:lnTo>
                        <a:lnTo>
                          <a:pt x="168" y="8"/>
                        </a:lnTo>
                        <a:lnTo>
                          <a:pt x="173" y="6"/>
                        </a:lnTo>
                        <a:lnTo>
                          <a:pt x="177" y="2"/>
                        </a:lnTo>
                        <a:lnTo>
                          <a:pt x="181" y="2"/>
                        </a:lnTo>
                        <a:lnTo>
                          <a:pt x="186" y="1"/>
                        </a:lnTo>
                        <a:lnTo>
                          <a:pt x="190" y="2"/>
                        </a:lnTo>
                        <a:lnTo>
                          <a:pt x="194" y="0"/>
                        </a:lnTo>
                        <a:lnTo>
                          <a:pt x="198" y="1"/>
                        </a:lnTo>
                        <a:lnTo>
                          <a:pt x="228" y="6"/>
                        </a:lnTo>
                        <a:lnTo>
                          <a:pt x="574" y="74"/>
                        </a:lnTo>
                        <a:lnTo>
                          <a:pt x="578" y="75"/>
                        </a:lnTo>
                        <a:lnTo>
                          <a:pt x="581" y="76"/>
                        </a:lnTo>
                        <a:lnTo>
                          <a:pt x="585" y="77"/>
                        </a:lnTo>
                        <a:lnTo>
                          <a:pt x="588" y="80"/>
                        </a:lnTo>
                        <a:lnTo>
                          <a:pt x="591" y="84"/>
                        </a:lnTo>
                        <a:lnTo>
                          <a:pt x="596" y="87"/>
                        </a:lnTo>
                        <a:lnTo>
                          <a:pt x="600" y="90"/>
                        </a:lnTo>
                        <a:lnTo>
                          <a:pt x="604" y="93"/>
                        </a:lnTo>
                        <a:lnTo>
                          <a:pt x="608" y="95"/>
                        </a:lnTo>
                        <a:lnTo>
                          <a:pt x="610" y="99"/>
                        </a:lnTo>
                        <a:lnTo>
                          <a:pt x="613" y="102"/>
                        </a:lnTo>
                        <a:lnTo>
                          <a:pt x="614" y="106"/>
                        </a:lnTo>
                        <a:lnTo>
                          <a:pt x="615" y="110"/>
                        </a:lnTo>
                        <a:lnTo>
                          <a:pt x="617" y="114"/>
                        </a:lnTo>
                        <a:lnTo>
                          <a:pt x="617" y="119"/>
                        </a:lnTo>
                        <a:lnTo>
                          <a:pt x="619" y="123"/>
                        </a:lnTo>
                        <a:lnTo>
                          <a:pt x="619" y="127"/>
                        </a:lnTo>
                        <a:lnTo>
                          <a:pt x="619" y="131"/>
                        </a:lnTo>
                        <a:lnTo>
                          <a:pt x="624" y="165"/>
                        </a:lnTo>
                        <a:lnTo>
                          <a:pt x="627" y="254"/>
                        </a:lnTo>
                        <a:lnTo>
                          <a:pt x="641" y="257"/>
                        </a:lnTo>
                        <a:lnTo>
                          <a:pt x="654" y="265"/>
                        </a:lnTo>
                        <a:lnTo>
                          <a:pt x="668" y="279"/>
                        </a:lnTo>
                        <a:lnTo>
                          <a:pt x="677" y="300"/>
                        </a:lnTo>
                        <a:lnTo>
                          <a:pt x="683" y="345"/>
                        </a:lnTo>
                        <a:lnTo>
                          <a:pt x="679" y="368"/>
                        </a:lnTo>
                        <a:lnTo>
                          <a:pt x="678" y="396"/>
                        </a:lnTo>
                        <a:lnTo>
                          <a:pt x="673" y="411"/>
                        </a:lnTo>
                        <a:lnTo>
                          <a:pt x="670" y="427"/>
                        </a:lnTo>
                        <a:lnTo>
                          <a:pt x="673" y="440"/>
                        </a:lnTo>
                        <a:lnTo>
                          <a:pt x="673" y="463"/>
                        </a:lnTo>
                        <a:lnTo>
                          <a:pt x="661" y="481"/>
                        </a:lnTo>
                        <a:lnTo>
                          <a:pt x="653" y="487"/>
                        </a:lnTo>
                        <a:lnTo>
                          <a:pt x="631" y="490"/>
                        </a:lnTo>
                        <a:lnTo>
                          <a:pt x="627" y="490"/>
                        </a:lnTo>
                        <a:lnTo>
                          <a:pt x="616" y="562"/>
                        </a:lnTo>
                        <a:lnTo>
                          <a:pt x="609" y="572"/>
                        </a:lnTo>
                        <a:lnTo>
                          <a:pt x="604" y="572"/>
                        </a:lnTo>
                        <a:lnTo>
                          <a:pt x="562" y="564"/>
                        </a:lnTo>
                        <a:lnTo>
                          <a:pt x="551" y="549"/>
                        </a:lnTo>
                        <a:lnTo>
                          <a:pt x="562" y="474"/>
                        </a:lnTo>
                        <a:lnTo>
                          <a:pt x="97" y="378"/>
                        </a:lnTo>
                        <a:lnTo>
                          <a:pt x="87" y="453"/>
                        </a:lnTo>
                        <a:lnTo>
                          <a:pt x="86" y="457"/>
                        </a:lnTo>
                        <a:lnTo>
                          <a:pt x="75" y="467"/>
                        </a:lnTo>
                        <a:lnTo>
                          <a:pt x="25" y="456"/>
                        </a:lnTo>
                      </a:path>
                    </a:pathLst>
                  </a:custGeom>
                  <a:solidFill>
                    <a:schemeClr val="folHlink"/>
                  </a:solidFill>
                  <a:ln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42" name="Freeform 1155">
                    <a:extLst>
                      <a:ext uri="{FF2B5EF4-FFF2-40B4-BE49-F238E27FC236}">
                        <a16:creationId xmlns:a16="http://schemas.microsoft.com/office/drawing/2014/main" id="{2FE411D8-9A73-4A11-7CCD-8D4CC83533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32" y="1871"/>
                    <a:ext cx="79" cy="102"/>
                  </a:xfrm>
                  <a:custGeom>
                    <a:avLst/>
                    <a:gdLst/>
                    <a:ahLst/>
                    <a:cxnLst>
                      <a:cxn ang="0">
                        <a:pos x="12" y="0"/>
                      </a:cxn>
                      <a:cxn ang="0">
                        <a:pos x="78" y="13"/>
                      </a:cxn>
                      <a:cxn ang="0">
                        <a:pos x="71" y="53"/>
                      </a:cxn>
                      <a:cxn ang="0">
                        <a:pos x="66" y="91"/>
                      </a:cxn>
                      <a:cxn ang="0">
                        <a:pos x="55" y="101"/>
                      </a:cxn>
                      <a:cxn ang="0">
                        <a:pos x="1" y="88"/>
                      </a:cxn>
                      <a:cxn ang="0">
                        <a:pos x="0" y="73"/>
                      </a:cxn>
                      <a:cxn ang="0">
                        <a:pos x="12" y="0"/>
                      </a:cxn>
                    </a:cxnLst>
                    <a:rect l="0" t="0" r="r" b="b"/>
                    <a:pathLst>
                      <a:path w="79" h="102">
                        <a:moveTo>
                          <a:pt x="12" y="0"/>
                        </a:moveTo>
                        <a:lnTo>
                          <a:pt x="78" y="13"/>
                        </a:lnTo>
                        <a:lnTo>
                          <a:pt x="71" y="53"/>
                        </a:lnTo>
                        <a:lnTo>
                          <a:pt x="66" y="91"/>
                        </a:lnTo>
                        <a:lnTo>
                          <a:pt x="55" y="101"/>
                        </a:lnTo>
                        <a:lnTo>
                          <a:pt x="1" y="88"/>
                        </a:lnTo>
                        <a:lnTo>
                          <a:pt x="0" y="73"/>
                        </a:lnTo>
                        <a:lnTo>
                          <a:pt x="12" y="0"/>
                        </a:lnTo>
                      </a:path>
                    </a:pathLst>
                  </a:custGeom>
                  <a:solidFill>
                    <a:srgbClr val="333333"/>
                  </a:solidFill>
                  <a:ln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43" name="Freeform 1156">
                    <a:extLst>
                      <a:ext uri="{FF2B5EF4-FFF2-40B4-BE49-F238E27FC236}">
                        <a16:creationId xmlns:a16="http://schemas.microsoft.com/office/drawing/2014/main" id="{1EB66F88-81AD-D655-AB7B-6507E54B22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65" y="1978"/>
                    <a:ext cx="76" cy="98"/>
                  </a:xfrm>
                  <a:custGeom>
                    <a:avLst/>
                    <a:gdLst/>
                    <a:ahLst/>
                    <a:cxnLst>
                      <a:cxn ang="0">
                        <a:pos x="11" y="0"/>
                      </a:cxn>
                      <a:cxn ang="0">
                        <a:pos x="75" y="14"/>
                      </a:cxn>
                      <a:cxn ang="0">
                        <a:pos x="68" y="51"/>
                      </a:cxn>
                      <a:cxn ang="0">
                        <a:pos x="62" y="88"/>
                      </a:cxn>
                      <a:cxn ang="0">
                        <a:pos x="52" y="97"/>
                      </a:cxn>
                      <a:cxn ang="0">
                        <a:pos x="3" y="87"/>
                      </a:cxn>
                      <a:cxn ang="0">
                        <a:pos x="0" y="72"/>
                      </a:cxn>
                      <a:cxn ang="0">
                        <a:pos x="11" y="0"/>
                      </a:cxn>
                    </a:cxnLst>
                    <a:rect l="0" t="0" r="r" b="b"/>
                    <a:pathLst>
                      <a:path w="76" h="98">
                        <a:moveTo>
                          <a:pt x="11" y="0"/>
                        </a:moveTo>
                        <a:lnTo>
                          <a:pt x="75" y="14"/>
                        </a:lnTo>
                        <a:lnTo>
                          <a:pt x="68" y="51"/>
                        </a:lnTo>
                        <a:lnTo>
                          <a:pt x="62" y="88"/>
                        </a:lnTo>
                        <a:lnTo>
                          <a:pt x="52" y="97"/>
                        </a:lnTo>
                        <a:lnTo>
                          <a:pt x="3" y="87"/>
                        </a:lnTo>
                        <a:lnTo>
                          <a:pt x="0" y="72"/>
                        </a:lnTo>
                        <a:lnTo>
                          <a:pt x="11" y="0"/>
                        </a:lnTo>
                      </a:path>
                    </a:pathLst>
                  </a:custGeom>
                  <a:solidFill>
                    <a:srgbClr val="333333"/>
                  </a:solidFill>
                  <a:ln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44" name="Group 1157">
                    <a:extLst>
                      <a:ext uri="{FF2B5EF4-FFF2-40B4-BE49-F238E27FC236}">
                        <a16:creationId xmlns:a16="http://schemas.microsoft.com/office/drawing/2014/main" id="{D7EDA48B-BC74-C709-E08D-380CC18B959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17" y="1804"/>
                    <a:ext cx="668" cy="189"/>
                    <a:chOff x="917" y="1804"/>
                    <a:chExt cx="668" cy="189"/>
                  </a:xfrm>
                </p:grpSpPr>
                <p:sp>
                  <p:nvSpPr>
                    <p:cNvPr id="66" name="Freeform 1158">
                      <a:extLst>
                        <a:ext uri="{FF2B5EF4-FFF2-40B4-BE49-F238E27FC236}">
                          <a16:creationId xmlns:a16="http://schemas.microsoft.com/office/drawing/2014/main" id="{0A277F3F-51F6-87EF-A04D-C0F50C721DC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925" y="1804"/>
                      <a:ext cx="660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5" y="8"/>
                        </a:cxn>
                        <a:cxn ang="0">
                          <a:pos x="91" y="23"/>
                        </a:cxn>
                        <a:cxn ang="0">
                          <a:pos x="142" y="36"/>
                        </a:cxn>
                        <a:cxn ang="0">
                          <a:pos x="195" y="48"/>
                        </a:cxn>
                        <a:cxn ang="0">
                          <a:pos x="247" y="61"/>
                        </a:cxn>
                        <a:cxn ang="0">
                          <a:pos x="299" y="71"/>
                        </a:cxn>
                        <a:cxn ang="0">
                          <a:pos x="353" y="84"/>
                        </a:cxn>
                        <a:cxn ang="0">
                          <a:pos x="431" y="98"/>
                        </a:cxn>
                        <a:cxn ang="0">
                          <a:pos x="488" y="109"/>
                        </a:cxn>
                        <a:cxn ang="0">
                          <a:pos x="511" y="111"/>
                        </a:cxn>
                        <a:cxn ang="0">
                          <a:pos x="629" y="134"/>
                        </a:cxn>
                        <a:cxn ang="0">
                          <a:pos x="659" y="133"/>
                        </a:cxn>
                      </a:cxnLst>
                      <a:rect l="0" t="0" r="r" b="b"/>
                      <a:pathLst>
                        <a:path w="660" h="135">
                          <a:moveTo>
                            <a:pt x="0" y="0"/>
                          </a:moveTo>
                          <a:lnTo>
                            <a:pt x="15" y="8"/>
                          </a:lnTo>
                          <a:lnTo>
                            <a:pt x="91" y="23"/>
                          </a:lnTo>
                          <a:lnTo>
                            <a:pt x="142" y="36"/>
                          </a:lnTo>
                          <a:lnTo>
                            <a:pt x="195" y="48"/>
                          </a:lnTo>
                          <a:lnTo>
                            <a:pt x="247" y="61"/>
                          </a:lnTo>
                          <a:lnTo>
                            <a:pt x="299" y="71"/>
                          </a:lnTo>
                          <a:lnTo>
                            <a:pt x="353" y="84"/>
                          </a:lnTo>
                          <a:lnTo>
                            <a:pt x="431" y="98"/>
                          </a:lnTo>
                          <a:lnTo>
                            <a:pt x="488" y="109"/>
                          </a:lnTo>
                          <a:lnTo>
                            <a:pt x="511" y="111"/>
                          </a:lnTo>
                          <a:lnTo>
                            <a:pt x="629" y="134"/>
                          </a:lnTo>
                          <a:lnTo>
                            <a:pt x="659" y="133"/>
                          </a:lnTo>
                        </a:path>
                      </a:pathLst>
                    </a:custGeom>
                    <a:solidFill>
                      <a:srgbClr val="919191"/>
                    </a:solidFill>
                    <a:ln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69" name="Freeform 1159">
                      <a:extLst>
                        <a:ext uri="{FF2B5EF4-FFF2-40B4-BE49-F238E27FC236}">
                          <a16:creationId xmlns:a16="http://schemas.microsoft.com/office/drawing/2014/main" id="{E055556C-89E3-1C0C-4212-6AA26CBF4C5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917" y="1804"/>
                      <a:ext cx="668" cy="189"/>
                    </a:xfrm>
                    <a:custGeom>
                      <a:avLst/>
                      <a:gdLst/>
                      <a:ahLst/>
                      <a:cxnLst>
                        <a:cxn ang="0">
                          <a:pos x="7" y="0"/>
                        </a:cxn>
                        <a:cxn ang="0">
                          <a:pos x="0" y="24"/>
                        </a:cxn>
                        <a:cxn ang="0">
                          <a:pos x="0" y="45"/>
                        </a:cxn>
                        <a:cxn ang="0">
                          <a:pos x="6" y="56"/>
                        </a:cxn>
                        <a:cxn ang="0">
                          <a:pos x="24" y="66"/>
                        </a:cxn>
                        <a:cxn ang="0">
                          <a:pos x="35" y="68"/>
                        </a:cxn>
                        <a:cxn ang="0">
                          <a:pos x="628" y="188"/>
                        </a:cxn>
                        <a:cxn ang="0">
                          <a:pos x="650" y="183"/>
                        </a:cxn>
                        <a:cxn ang="0">
                          <a:pos x="663" y="174"/>
                        </a:cxn>
                        <a:cxn ang="0">
                          <a:pos x="667" y="157"/>
                        </a:cxn>
                        <a:cxn ang="0">
                          <a:pos x="666" y="142"/>
                        </a:cxn>
                        <a:cxn ang="0">
                          <a:pos x="663" y="134"/>
                        </a:cxn>
                      </a:cxnLst>
                      <a:rect l="0" t="0" r="r" b="b"/>
                      <a:pathLst>
                        <a:path w="668" h="189">
                          <a:moveTo>
                            <a:pt x="7" y="0"/>
                          </a:moveTo>
                          <a:lnTo>
                            <a:pt x="0" y="24"/>
                          </a:lnTo>
                          <a:lnTo>
                            <a:pt x="0" y="45"/>
                          </a:lnTo>
                          <a:lnTo>
                            <a:pt x="6" y="56"/>
                          </a:lnTo>
                          <a:lnTo>
                            <a:pt x="24" y="66"/>
                          </a:lnTo>
                          <a:lnTo>
                            <a:pt x="35" y="68"/>
                          </a:lnTo>
                          <a:lnTo>
                            <a:pt x="628" y="188"/>
                          </a:lnTo>
                          <a:lnTo>
                            <a:pt x="650" y="183"/>
                          </a:lnTo>
                          <a:lnTo>
                            <a:pt x="663" y="174"/>
                          </a:lnTo>
                          <a:lnTo>
                            <a:pt x="667" y="157"/>
                          </a:lnTo>
                          <a:lnTo>
                            <a:pt x="666" y="142"/>
                          </a:lnTo>
                          <a:lnTo>
                            <a:pt x="663" y="134"/>
                          </a:lnTo>
                        </a:path>
                      </a:pathLst>
                    </a:custGeom>
                    <a:solidFill>
                      <a:srgbClr val="919191"/>
                    </a:solidFill>
                    <a:ln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latin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45" name="Oval 1160">
                    <a:extLst>
                      <a:ext uri="{FF2B5EF4-FFF2-40B4-BE49-F238E27FC236}">
                        <a16:creationId xmlns:a16="http://schemas.microsoft.com/office/drawing/2014/main" id="{73E98B02-F264-C9A1-1463-27D1228CCCD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600000">
                    <a:off x="961" y="1682"/>
                    <a:ext cx="77" cy="69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46" name="Oval 1161">
                    <a:extLst>
                      <a:ext uri="{FF2B5EF4-FFF2-40B4-BE49-F238E27FC236}">
                        <a16:creationId xmlns:a16="http://schemas.microsoft.com/office/drawing/2014/main" id="{4CF94CE2-A2D4-7864-6AA2-53F529D05C2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600000">
                    <a:off x="1495" y="1790"/>
                    <a:ext cx="79" cy="69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40" name="Freeform 1162">
                  <a:extLst>
                    <a:ext uri="{FF2B5EF4-FFF2-40B4-BE49-F238E27FC236}">
                      <a16:creationId xmlns:a16="http://schemas.microsoft.com/office/drawing/2014/main" id="{6A5FEE36-2CC1-BAB2-AB06-E49A5FB10E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31" y="1540"/>
                  <a:ext cx="498" cy="225"/>
                </a:xfrm>
                <a:custGeom>
                  <a:avLst/>
                  <a:gdLst/>
                  <a:ahLst/>
                  <a:cxnLst>
                    <a:cxn ang="0">
                      <a:pos x="0" y="119"/>
                    </a:cxn>
                    <a:cxn ang="0">
                      <a:pos x="31" y="24"/>
                    </a:cxn>
                    <a:cxn ang="0">
                      <a:pos x="44" y="10"/>
                    </a:cxn>
                    <a:cxn ang="0">
                      <a:pos x="66" y="0"/>
                    </a:cxn>
                    <a:cxn ang="0">
                      <a:pos x="72" y="1"/>
                    </a:cxn>
                    <a:cxn ang="0">
                      <a:pos x="463" y="77"/>
                    </a:cxn>
                    <a:cxn ang="0">
                      <a:pos x="482" y="99"/>
                    </a:cxn>
                    <a:cxn ang="0">
                      <a:pos x="492" y="116"/>
                    </a:cxn>
                    <a:cxn ang="0">
                      <a:pos x="497" y="223"/>
                    </a:cxn>
                    <a:cxn ang="0">
                      <a:pos x="489" y="224"/>
                    </a:cxn>
                    <a:cxn ang="0">
                      <a:pos x="435" y="196"/>
                    </a:cxn>
                    <a:cxn ang="0">
                      <a:pos x="68" y="119"/>
                    </a:cxn>
                    <a:cxn ang="0">
                      <a:pos x="7" y="122"/>
                    </a:cxn>
                    <a:cxn ang="0">
                      <a:pos x="0" y="119"/>
                    </a:cxn>
                  </a:cxnLst>
                  <a:rect l="0" t="0" r="r" b="b"/>
                  <a:pathLst>
                    <a:path w="498" h="225">
                      <a:moveTo>
                        <a:pt x="0" y="119"/>
                      </a:moveTo>
                      <a:lnTo>
                        <a:pt x="31" y="24"/>
                      </a:lnTo>
                      <a:lnTo>
                        <a:pt x="44" y="10"/>
                      </a:lnTo>
                      <a:lnTo>
                        <a:pt x="66" y="0"/>
                      </a:lnTo>
                      <a:lnTo>
                        <a:pt x="72" y="1"/>
                      </a:lnTo>
                      <a:lnTo>
                        <a:pt x="463" y="77"/>
                      </a:lnTo>
                      <a:lnTo>
                        <a:pt x="482" y="99"/>
                      </a:lnTo>
                      <a:lnTo>
                        <a:pt x="492" y="116"/>
                      </a:lnTo>
                      <a:lnTo>
                        <a:pt x="497" y="223"/>
                      </a:lnTo>
                      <a:lnTo>
                        <a:pt x="489" y="224"/>
                      </a:lnTo>
                      <a:lnTo>
                        <a:pt x="435" y="196"/>
                      </a:lnTo>
                      <a:lnTo>
                        <a:pt x="68" y="119"/>
                      </a:lnTo>
                      <a:lnTo>
                        <a:pt x="7" y="122"/>
                      </a:lnTo>
                      <a:lnTo>
                        <a:pt x="0" y="119"/>
                      </a:lnTo>
                    </a:path>
                  </a:pathLst>
                </a:custGeom>
                <a:solidFill>
                  <a:schemeClr val="bg1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33" name="Freeform 1163">
                <a:extLst>
                  <a:ext uri="{FF2B5EF4-FFF2-40B4-BE49-F238E27FC236}">
                    <a16:creationId xmlns:a16="http://schemas.microsoft.com/office/drawing/2014/main" id="{4F9B700F-350D-07FC-21D0-88FEB73718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3" y="1718"/>
                <a:ext cx="419" cy="9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17" y="25"/>
                  </a:cxn>
                  <a:cxn ang="0">
                    <a:pos x="318" y="65"/>
                  </a:cxn>
                  <a:cxn ang="0">
                    <a:pos x="418" y="86"/>
                  </a:cxn>
                  <a:cxn ang="0">
                    <a:pos x="418" y="93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419" h="94">
                    <a:moveTo>
                      <a:pt x="4" y="0"/>
                    </a:moveTo>
                    <a:lnTo>
                      <a:pt x="117" y="25"/>
                    </a:lnTo>
                    <a:lnTo>
                      <a:pt x="318" y="65"/>
                    </a:lnTo>
                    <a:lnTo>
                      <a:pt x="418" y="86"/>
                    </a:lnTo>
                    <a:lnTo>
                      <a:pt x="418" y="93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91919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Freeform 1164">
                <a:extLst>
                  <a:ext uri="{FF2B5EF4-FFF2-40B4-BE49-F238E27FC236}">
                    <a16:creationId xmlns:a16="http://schemas.microsoft.com/office/drawing/2014/main" id="{683EA890-6712-8A54-E322-83B79E0F9A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7" y="1736"/>
                <a:ext cx="419" cy="9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20" y="24"/>
                  </a:cxn>
                  <a:cxn ang="0">
                    <a:pos x="317" y="64"/>
                  </a:cxn>
                  <a:cxn ang="0">
                    <a:pos x="418" y="83"/>
                  </a:cxn>
                  <a:cxn ang="0">
                    <a:pos x="418" y="91"/>
                  </a:cxn>
                  <a:cxn ang="0">
                    <a:pos x="0" y="8"/>
                  </a:cxn>
                  <a:cxn ang="0">
                    <a:pos x="6" y="0"/>
                  </a:cxn>
                </a:cxnLst>
                <a:rect l="0" t="0" r="r" b="b"/>
                <a:pathLst>
                  <a:path w="419" h="92">
                    <a:moveTo>
                      <a:pt x="6" y="0"/>
                    </a:moveTo>
                    <a:lnTo>
                      <a:pt x="120" y="24"/>
                    </a:lnTo>
                    <a:lnTo>
                      <a:pt x="317" y="64"/>
                    </a:lnTo>
                    <a:lnTo>
                      <a:pt x="418" y="83"/>
                    </a:lnTo>
                    <a:lnTo>
                      <a:pt x="418" y="91"/>
                    </a:lnTo>
                    <a:lnTo>
                      <a:pt x="0" y="8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91919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Freeform 1165">
                <a:extLst>
                  <a:ext uri="{FF2B5EF4-FFF2-40B4-BE49-F238E27FC236}">
                    <a16:creationId xmlns:a16="http://schemas.microsoft.com/office/drawing/2014/main" id="{E33D7DBE-DA8D-AFEF-219A-94FE8045C0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755"/>
                <a:ext cx="419" cy="9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17" y="22"/>
                  </a:cxn>
                  <a:cxn ang="0">
                    <a:pos x="316" y="63"/>
                  </a:cxn>
                  <a:cxn ang="0">
                    <a:pos x="418" y="83"/>
                  </a:cxn>
                  <a:cxn ang="0">
                    <a:pos x="417" y="90"/>
                  </a:cxn>
                  <a:cxn ang="0">
                    <a:pos x="0" y="6"/>
                  </a:cxn>
                  <a:cxn ang="0">
                    <a:pos x="6" y="0"/>
                  </a:cxn>
                </a:cxnLst>
                <a:rect l="0" t="0" r="r" b="b"/>
                <a:pathLst>
                  <a:path w="419" h="91">
                    <a:moveTo>
                      <a:pt x="6" y="0"/>
                    </a:moveTo>
                    <a:lnTo>
                      <a:pt x="117" y="22"/>
                    </a:lnTo>
                    <a:lnTo>
                      <a:pt x="316" y="63"/>
                    </a:lnTo>
                    <a:lnTo>
                      <a:pt x="418" y="83"/>
                    </a:lnTo>
                    <a:lnTo>
                      <a:pt x="417" y="90"/>
                    </a:ln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91919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6" name="Freeform 1166">
                <a:extLst>
                  <a:ext uri="{FF2B5EF4-FFF2-40B4-BE49-F238E27FC236}">
                    <a16:creationId xmlns:a16="http://schemas.microsoft.com/office/drawing/2014/main" id="{D7DA270D-09DA-7168-F0AE-AE3B973433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5" y="1772"/>
                <a:ext cx="420" cy="9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17" y="25"/>
                  </a:cxn>
                  <a:cxn ang="0">
                    <a:pos x="316" y="64"/>
                  </a:cxn>
                  <a:cxn ang="0">
                    <a:pos x="419" y="85"/>
                  </a:cxn>
                  <a:cxn ang="0">
                    <a:pos x="419" y="93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420" h="94">
                    <a:moveTo>
                      <a:pt x="4" y="0"/>
                    </a:moveTo>
                    <a:lnTo>
                      <a:pt x="117" y="25"/>
                    </a:lnTo>
                    <a:lnTo>
                      <a:pt x="316" y="64"/>
                    </a:lnTo>
                    <a:lnTo>
                      <a:pt x="419" y="85"/>
                    </a:lnTo>
                    <a:lnTo>
                      <a:pt x="419" y="93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91919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7" name="Freeform 1167">
                <a:extLst>
                  <a:ext uri="{FF2B5EF4-FFF2-40B4-BE49-F238E27FC236}">
                    <a16:creationId xmlns:a16="http://schemas.microsoft.com/office/drawing/2014/main" id="{57A98EE1-6328-5540-6DD3-C43F7858F9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1789"/>
                <a:ext cx="420" cy="9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16" y="25"/>
                  </a:cxn>
                  <a:cxn ang="0">
                    <a:pos x="316" y="64"/>
                  </a:cxn>
                  <a:cxn ang="0">
                    <a:pos x="419" y="86"/>
                  </a:cxn>
                  <a:cxn ang="0">
                    <a:pos x="418" y="94"/>
                  </a:cxn>
                  <a:cxn ang="0">
                    <a:pos x="0" y="10"/>
                  </a:cxn>
                  <a:cxn ang="0">
                    <a:pos x="5" y="0"/>
                  </a:cxn>
                </a:cxnLst>
                <a:rect l="0" t="0" r="r" b="b"/>
                <a:pathLst>
                  <a:path w="420" h="95">
                    <a:moveTo>
                      <a:pt x="5" y="0"/>
                    </a:moveTo>
                    <a:lnTo>
                      <a:pt x="116" y="25"/>
                    </a:lnTo>
                    <a:lnTo>
                      <a:pt x="316" y="64"/>
                    </a:lnTo>
                    <a:lnTo>
                      <a:pt x="419" y="86"/>
                    </a:lnTo>
                    <a:lnTo>
                      <a:pt x="418" y="94"/>
                    </a:lnTo>
                    <a:lnTo>
                      <a:pt x="0" y="10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91919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8" name="Freeform 1168">
                <a:extLst>
                  <a:ext uri="{FF2B5EF4-FFF2-40B4-BE49-F238E27FC236}">
                    <a16:creationId xmlns:a16="http://schemas.microsoft.com/office/drawing/2014/main" id="{9954BE6E-CD6B-C733-82A3-C5F63A5932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2" y="1805"/>
                <a:ext cx="420" cy="9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16" y="24"/>
                  </a:cxn>
                  <a:cxn ang="0">
                    <a:pos x="317" y="63"/>
                  </a:cxn>
                  <a:cxn ang="0">
                    <a:pos x="419" y="85"/>
                  </a:cxn>
                  <a:cxn ang="0">
                    <a:pos x="419" y="93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420" h="94">
                    <a:moveTo>
                      <a:pt x="4" y="0"/>
                    </a:moveTo>
                    <a:lnTo>
                      <a:pt x="116" y="24"/>
                    </a:lnTo>
                    <a:lnTo>
                      <a:pt x="317" y="63"/>
                    </a:lnTo>
                    <a:lnTo>
                      <a:pt x="419" y="85"/>
                    </a:lnTo>
                    <a:lnTo>
                      <a:pt x="419" y="93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91919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47" name="Picture 1188" descr="house1s.gif - 8.0 K">
              <a:extLst>
                <a:ext uri="{FF2B5EF4-FFF2-40B4-BE49-F238E27FC236}">
                  <a16:creationId xmlns:a16="http://schemas.microsoft.com/office/drawing/2014/main" id="{A8729242-CDD8-53F9-AD85-220905C4AE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867400" y="963613"/>
              <a:ext cx="2057400" cy="1358900"/>
            </a:xfrm>
            <a:prstGeom prst="rect">
              <a:avLst/>
            </a:prstGeom>
            <a:noFill/>
          </p:spPr>
        </p:pic>
        <p:grpSp>
          <p:nvGrpSpPr>
            <p:cNvPr id="48" name="Group 1169">
              <a:extLst>
                <a:ext uri="{FF2B5EF4-FFF2-40B4-BE49-F238E27FC236}">
                  <a16:creationId xmlns:a16="http://schemas.microsoft.com/office/drawing/2014/main" id="{D4CBD133-8628-42EE-D811-685160853504}"/>
                </a:ext>
              </a:extLst>
            </p:cNvPr>
            <p:cNvGrpSpPr>
              <a:grpSpLocks/>
            </p:cNvGrpSpPr>
            <p:nvPr/>
          </p:nvGrpSpPr>
          <p:grpSpPr bwMode="auto">
            <a:xfrm rot="775638">
              <a:off x="6781800" y="1905000"/>
              <a:ext cx="914400" cy="625475"/>
              <a:chOff x="4010" y="1211"/>
              <a:chExt cx="962" cy="448"/>
            </a:xfrm>
          </p:grpSpPr>
          <p:grpSp>
            <p:nvGrpSpPr>
              <p:cNvPr id="49" name="Group 1170">
                <a:extLst>
                  <a:ext uri="{FF2B5EF4-FFF2-40B4-BE49-F238E27FC236}">
                    <a16:creationId xmlns:a16="http://schemas.microsoft.com/office/drawing/2014/main" id="{637D6959-DE94-05E4-023B-86D60A3039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10" y="1211"/>
                <a:ext cx="962" cy="448"/>
                <a:chOff x="4010" y="1211"/>
                <a:chExt cx="962" cy="448"/>
              </a:xfrm>
            </p:grpSpPr>
            <p:grpSp>
              <p:nvGrpSpPr>
                <p:cNvPr id="51" name="Group 1171">
                  <a:extLst>
                    <a:ext uri="{FF2B5EF4-FFF2-40B4-BE49-F238E27FC236}">
                      <a16:creationId xmlns:a16="http://schemas.microsoft.com/office/drawing/2014/main" id="{DAC729C8-D2F9-4ED1-3DA5-A27FAFC785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10" y="1211"/>
                  <a:ext cx="962" cy="448"/>
                  <a:chOff x="4010" y="1211"/>
                  <a:chExt cx="962" cy="448"/>
                </a:xfrm>
              </p:grpSpPr>
              <p:sp>
                <p:nvSpPr>
                  <p:cNvPr id="56" name="Freeform 1172">
                    <a:extLst>
                      <a:ext uri="{FF2B5EF4-FFF2-40B4-BE49-F238E27FC236}">
                        <a16:creationId xmlns:a16="http://schemas.microsoft.com/office/drawing/2014/main" id="{1621E29E-FD02-25DF-AAC2-697A2FC870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10" y="1211"/>
                    <a:ext cx="962" cy="448"/>
                  </a:xfrm>
                  <a:custGeom>
                    <a:avLst/>
                    <a:gdLst/>
                    <a:ahLst/>
                    <a:cxnLst>
                      <a:cxn ang="0">
                        <a:pos x="295" y="97"/>
                      </a:cxn>
                      <a:cxn ang="0">
                        <a:pos x="640" y="27"/>
                      </a:cxn>
                      <a:cxn ang="0">
                        <a:pos x="833" y="0"/>
                      </a:cxn>
                      <a:cxn ang="0">
                        <a:pos x="858" y="7"/>
                      </a:cxn>
                      <a:cxn ang="0">
                        <a:pos x="873" y="22"/>
                      </a:cxn>
                      <a:cxn ang="0">
                        <a:pos x="958" y="194"/>
                      </a:cxn>
                      <a:cxn ang="0">
                        <a:pos x="879" y="253"/>
                      </a:cxn>
                      <a:cxn ang="0">
                        <a:pos x="880" y="270"/>
                      </a:cxn>
                      <a:cxn ang="0">
                        <a:pos x="879" y="289"/>
                      </a:cxn>
                      <a:cxn ang="0">
                        <a:pos x="872" y="308"/>
                      </a:cxn>
                      <a:cxn ang="0">
                        <a:pos x="860" y="324"/>
                      </a:cxn>
                      <a:cxn ang="0">
                        <a:pos x="842" y="331"/>
                      </a:cxn>
                      <a:cxn ang="0">
                        <a:pos x="823" y="335"/>
                      </a:cxn>
                      <a:cxn ang="0">
                        <a:pos x="805" y="337"/>
                      </a:cxn>
                      <a:cxn ang="0">
                        <a:pos x="784" y="331"/>
                      </a:cxn>
                      <a:cxn ang="0">
                        <a:pos x="763" y="320"/>
                      </a:cxn>
                      <a:cxn ang="0">
                        <a:pos x="749" y="304"/>
                      </a:cxn>
                      <a:cxn ang="0">
                        <a:pos x="743" y="288"/>
                      </a:cxn>
                      <a:cxn ang="0">
                        <a:pos x="733" y="286"/>
                      </a:cxn>
                      <a:cxn ang="0">
                        <a:pos x="726" y="305"/>
                      </a:cxn>
                      <a:cxn ang="0">
                        <a:pos x="716" y="321"/>
                      </a:cxn>
                      <a:cxn ang="0">
                        <a:pos x="698" y="326"/>
                      </a:cxn>
                      <a:cxn ang="0">
                        <a:pos x="680" y="334"/>
                      </a:cxn>
                      <a:cxn ang="0">
                        <a:pos x="662" y="337"/>
                      </a:cxn>
                      <a:cxn ang="0">
                        <a:pos x="642" y="330"/>
                      </a:cxn>
                      <a:cxn ang="0">
                        <a:pos x="620" y="328"/>
                      </a:cxn>
                      <a:cxn ang="0">
                        <a:pos x="607" y="316"/>
                      </a:cxn>
                      <a:cxn ang="0">
                        <a:pos x="370" y="362"/>
                      </a:cxn>
                      <a:cxn ang="0">
                        <a:pos x="373" y="380"/>
                      </a:cxn>
                      <a:cxn ang="0">
                        <a:pos x="365" y="400"/>
                      </a:cxn>
                      <a:cxn ang="0">
                        <a:pos x="355" y="419"/>
                      </a:cxn>
                      <a:cxn ang="0">
                        <a:pos x="339" y="430"/>
                      </a:cxn>
                      <a:cxn ang="0">
                        <a:pos x="321" y="436"/>
                      </a:cxn>
                      <a:cxn ang="0">
                        <a:pos x="303" y="440"/>
                      </a:cxn>
                      <a:cxn ang="0">
                        <a:pos x="285" y="443"/>
                      </a:cxn>
                      <a:cxn ang="0">
                        <a:pos x="266" y="443"/>
                      </a:cxn>
                      <a:cxn ang="0">
                        <a:pos x="247" y="432"/>
                      </a:cxn>
                      <a:cxn ang="0">
                        <a:pos x="231" y="419"/>
                      </a:cxn>
                      <a:cxn ang="0">
                        <a:pos x="219" y="403"/>
                      </a:cxn>
                      <a:cxn ang="0">
                        <a:pos x="208" y="415"/>
                      </a:cxn>
                      <a:cxn ang="0">
                        <a:pos x="193" y="430"/>
                      </a:cxn>
                      <a:cxn ang="0">
                        <a:pos x="176" y="437"/>
                      </a:cxn>
                      <a:cxn ang="0">
                        <a:pos x="158" y="443"/>
                      </a:cxn>
                      <a:cxn ang="0">
                        <a:pos x="140" y="446"/>
                      </a:cxn>
                      <a:cxn ang="0">
                        <a:pos x="121" y="442"/>
                      </a:cxn>
                      <a:cxn ang="0">
                        <a:pos x="100" y="435"/>
                      </a:cxn>
                      <a:cxn ang="0">
                        <a:pos x="87" y="420"/>
                      </a:cxn>
                      <a:cxn ang="0">
                        <a:pos x="34" y="403"/>
                      </a:cxn>
                      <a:cxn ang="0">
                        <a:pos x="15" y="401"/>
                      </a:cxn>
                      <a:cxn ang="0">
                        <a:pos x="1" y="386"/>
                      </a:cxn>
                      <a:cxn ang="0">
                        <a:pos x="8" y="369"/>
                      </a:cxn>
                      <a:cxn ang="0">
                        <a:pos x="16" y="351"/>
                      </a:cxn>
                      <a:cxn ang="0">
                        <a:pos x="16" y="333"/>
                      </a:cxn>
                      <a:cxn ang="0">
                        <a:pos x="16" y="315"/>
                      </a:cxn>
                      <a:cxn ang="0">
                        <a:pos x="19" y="296"/>
                      </a:cxn>
                    </a:cxnLst>
                    <a:rect l="0" t="0" r="r" b="b"/>
                    <a:pathLst>
                      <a:path w="962" h="448">
                        <a:moveTo>
                          <a:pt x="23" y="284"/>
                        </a:moveTo>
                        <a:lnTo>
                          <a:pt x="178" y="212"/>
                        </a:lnTo>
                        <a:lnTo>
                          <a:pt x="278" y="102"/>
                        </a:lnTo>
                        <a:lnTo>
                          <a:pt x="295" y="97"/>
                        </a:lnTo>
                        <a:lnTo>
                          <a:pt x="338" y="89"/>
                        </a:lnTo>
                        <a:lnTo>
                          <a:pt x="386" y="76"/>
                        </a:lnTo>
                        <a:lnTo>
                          <a:pt x="450" y="61"/>
                        </a:lnTo>
                        <a:lnTo>
                          <a:pt x="640" y="27"/>
                        </a:lnTo>
                        <a:lnTo>
                          <a:pt x="664" y="27"/>
                        </a:lnTo>
                        <a:lnTo>
                          <a:pt x="733" y="15"/>
                        </a:lnTo>
                        <a:lnTo>
                          <a:pt x="813" y="0"/>
                        </a:lnTo>
                        <a:lnTo>
                          <a:pt x="833" y="0"/>
                        </a:lnTo>
                        <a:lnTo>
                          <a:pt x="841" y="0"/>
                        </a:lnTo>
                        <a:lnTo>
                          <a:pt x="843" y="5"/>
                        </a:lnTo>
                        <a:lnTo>
                          <a:pt x="846" y="1"/>
                        </a:lnTo>
                        <a:lnTo>
                          <a:pt x="858" y="7"/>
                        </a:lnTo>
                        <a:lnTo>
                          <a:pt x="857" y="5"/>
                        </a:lnTo>
                        <a:lnTo>
                          <a:pt x="860" y="10"/>
                        </a:lnTo>
                        <a:lnTo>
                          <a:pt x="863" y="6"/>
                        </a:lnTo>
                        <a:lnTo>
                          <a:pt x="873" y="22"/>
                        </a:lnTo>
                        <a:lnTo>
                          <a:pt x="930" y="100"/>
                        </a:lnTo>
                        <a:lnTo>
                          <a:pt x="935" y="114"/>
                        </a:lnTo>
                        <a:lnTo>
                          <a:pt x="947" y="182"/>
                        </a:lnTo>
                        <a:lnTo>
                          <a:pt x="958" y="194"/>
                        </a:lnTo>
                        <a:lnTo>
                          <a:pt x="961" y="208"/>
                        </a:lnTo>
                        <a:lnTo>
                          <a:pt x="941" y="241"/>
                        </a:lnTo>
                        <a:lnTo>
                          <a:pt x="876" y="252"/>
                        </a:lnTo>
                        <a:lnTo>
                          <a:pt x="879" y="253"/>
                        </a:lnTo>
                        <a:lnTo>
                          <a:pt x="878" y="258"/>
                        </a:lnTo>
                        <a:lnTo>
                          <a:pt x="878" y="262"/>
                        </a:lnTo>
                        <a:lnTo>
                          <a:pt x="879" y="267"/>
                        </a:lnTo>
                        <a:lnTo>
                          <a:pt x="880" y="270"/>
                        </a:lnTo>
                        <a:lnTo>
                          <a:pt x="881" y="275"/>
                        </a:lnTo>
                        <a:lnTo>
                          <a:pt x="880" y="280"/>
                        </a:lnTo>
                        <a:lnTo>
                          <a:pt x="879" y="284"/>
                        </a:lnTo>
                        <a:lnTo>
                          <a:pt x="879" y="289"/>
                        </a:lnTo>
                        <a:lnTo>
                          <a:pt x="878" y="294"/>
                        </a:lnTo>
                        <a:lnTo>
                          <a:pt x="877" y="299"/>
                        </a:lnTo>
                        <a:lnTo>
                          <a:pt x="874" y="304"/>
                        </a:lnTo>
                        <a:lnTo>
                          <a:pt x="872" y="308"/>
                        </a:lnTo>
                        <a:lnTo>
                          <a:pt x="869" y="315"/>
                        </a:lnTo>
                        <a:lnTo>
                          <a:pt x="867" y="319"/>
                        </a:lnTo>
                        <a:lnTo>
                          <a:pt x="864" y="321"/>
                        </a:lnTo>
                        <a:lnTo>
                          <a:pt x="860" y="324"/>
                        </a:lnTo>
                        <a:lnTo>
                          <a:pt x="856" y="324"/>
                        </a:lnTo>
                        <a:lnTo>
                          <a:pt x="851" y="326"/>
                        </a:lnTo>
                        <a:lnTo>
                          <a:pt x="846" y="330"/>
                        </a:lnTo>
                        <a:lnTo>
                          <a:pt x="842" y="331"/>
                        </a:lnTo>
                        <a:lnTo>
                          <a:pt x="837" y="332"/>
                        </a:lnTo>
                        <a:lnTo>
                          <a:pt x="833" y="333"/>
                        </a:lnTo>
                        <a:lnTo>
                          <a:pt x="828" y="334"/>
                        </a:lnTo>
                        <a:lnTo>
                          <a:pt x="823" y="335"/>
                        </a:lnTo>
                        <a:lnTo>
                          <a:pt x="818" y="336"/>
                        </a:lnTo>
                        <a:lnTo>
                          <a:pt x="814" y="336"/>
                        </a:lnTo>
                        <a:lnTo>
                          <a:pt x="810" y="337"/>
                        </a:lnTo>
                        <a:lnTo>
                          <a:pt x="805" y="337"/>
                        </a:lnTo>
                        <a:lnTo>
                          <a:pt x="799" y="336"/>
                        </a:lnTo>
                        <a:lnTo>
                          <a:pt x="792" y="334"/>
                        </a:lnTo>
                        <a:lnTo>
                          <a:pt x="788" y="333"/>
                        </a:lnTo>
                        <a:lnTo>
                          <a:pt x="784" y="331"/>
                        </a:lnTo>
                        <a:lnTo>
                          <a:pt x="778" y="329"/>
                        </a:lnTo>
                        <a:lnTo>
                          <a:pt x="773" y="326"/>
                        </a:lnTo>
                        <a:lnTo>
                          <a:pt x="769" y="322"/>
                        </a:lnTo>
                        <a:lnTo>
                          <a:pt x="763" y="320"/>
                        </a:lnTo>
                        <a:lnTo>
                          <a:pt x="760" y="317"/>
                        </a:lnTo>
                        <a:lnTo>
                          <a:pt x="757" y="313"/>
                        </a:lnTo>
                        <a:lnTo>
                          <a:pt x="754" y="309"/>
                        </a:lnTo>
                        <a:lnTo>
                          <a:pt x="749" y="304"/>
                        </a:lnTo>
                        <a:lnTo>
                          <a:pt x="749" y="300"/>
                        </a:lnTo>
                        <a:lnTo>
                          <a:pt x="747" y="296"/>
                        </a:lnTo>
                        <a:lnTo>
                          <a:pt x="746" y="290"/>
                        </a:lnTo>
                        <a:lnTo>
                          <a:pt x="743" y="288"/>
                        </a:lnTo>
                        <a:lnTo>
                          <a:pt x="742" y="284"/>
                        </a:lnTo>
                        <a:lnTo>
                          <a:pt x="735" y="282"/>
                        </a:lnTo>
                        <a:lnTo>
                          <a:pt x="735" y="282"/>
                        </a:lnTo>
                        <a:lnTo>
                          <a:pt x="733" y="286"/>
                        </a:lnTo>
                        <a:lnTo>
                          <a:pt x="732" y="292"/>
                        </a:lnTo>
                        <a:lnTo>
                          <a:pt x="730" y="296"/>
                        </a:lnTo>
                        <a:lnTo>
                          <a:pt x="729" y="300"/>
                        </a:lnTo>
                        <a:lnTo>
                          <a:pt x="726" y="305"/>
                        </a:lnTo>
                        <a:lnTo>
                          <a:pt x="725" y="310"/>
                        </a:lnTo>
                        <a:lnTo>
                          <a:pt x="721" y="315"/>
                        </a:lnTo>
                        <a:lnTo>
                          <a:pt x="720" y="319"/>
                        </a:lnTo>
                        <a:lnTo>
                          <a:pt x="716" y="321"/>
                        </a:lnTo>
                        <a:lnTo>
                          <a:pt x="711" y="322"/>
                        </a:lnTo>
                        <a:lnTo>
                          <a:pt x="707" y="323"/>
                        </a:lnTo>
                        <a:lnTo>
                          <a:pt x="703" y="323"/>
                        </a:lnTo>
                        <a:lnTo>
                          <a:pt x="698" y="326"/>
                        </a:lnTo>
                        <a:lnTo>
                          <a:pt x="694" y="329"/>
                        </a:lnTo>
                        <a:lnTo>
                          <a:pt x="689" y="331"/>
                        </a:lnTo>
                        <a:lnTo>
                          <a:pt x="685" y="332"/>
                        </a:lnTo>
                        <a:lnTo>
                          <a:pt x="680" y="334"/>
                        </a:lnTo>
                        <a:lnTo>
                          <a:pt x="675" y="335"/>
                        </a:lnTo>
                        <a:lnTo>
                          <a:pt x="671" y="336"/>
                        </a:lnTo>
                        <a:lnTo>
                          <a:pt x="666" y="337"/>
                        </a:lnTo>
                        <a:lnTo>
                          <a:pt x="662" y="337"/>
                        </a:lnTo>
                        <a:lnTo>
                          <a:pt x="658" y="335"/>
                        </a:lnTo>
                        <a:lnTo>
                          <a:pt x="652" y="333"/>
                        </a:lnTo>
                        <a:lnTo>
                          <a:pt x="648" y="333"/>
                        </a:lnTo>
                        <a:lnTo>
                          <a:pt x="642" y="330"/>
                        </a:lnTo>
                        <a:lnTo>
                          <a:pt x="636" y="331"/>
                        </a:lnTo>
                        <a:lnTo>
                          <a:pt x="630" y="330"/>
                        </a:lnTo>
                        <a:lnTo>
                          <a:pt x="625" y="329"/>
                        </a:lnTo>
                        <a:lnTo>
                          <a:pt x="620" y="328"/>
                        </a:lnTo>
                        <a:lnTo>
                          <a:pt x="617" y="323"/>
                        </a:lnTo>
                        <a:lnTo>
                          <a:pt x="614" y="320"/>
                        </a:lnTo>
                        <a:lnTo>
                          <a:pt x="612" y="315"/>
                        </a:lnTo>
                        <a:lnTo>
                          <a:pt x="607" y="316"/>
                        </a:lnTo>
                        <a:lnTo>
                          <a:pt x="601" y="314"/>
                        </a:lnTo>
                        <a:lnTo>
                          <a:pt x="490" y="333"/>
                        </a:lnTo>
                        <a:lnTo>
                          <a:pt x="369" y="358"/>
                        </a:lnTo>
                        <a:lnTo>
                          <a:pt x="370" y="362"/>
                        </a:lnTo>
                        <a:lnTo>
                          <a:pt x="371" y="367"/>
                        </a:lnTo>
                        <a:lnTo>
                          <a:pt x="371" y="371"/>
                        </a:lnTo>
                        <a:lnTo>
                          <a:pt x="372" y="376"/>
                        </a:lnTo>
                        <a:lnTo>
                          <a:pt x="373" y="380"/>
                        </a:lnTo>
                        <a:lnTo>
                          <a:pt x="374" y="385"/>
                        </a:lnTo>
                        <a:lnTo>
                          <a:pt x="371" y="390"/>
                        </a:lnTo>
                        <a:lnTo>
                          <a:pt x="369" y="395"/>
                        </a:lnTo>
                        <a:lnTo>
                          <a:pt x="365" y="400"/>
                        </a:lnTo>
                        <a:lnTo>
                          <a:pt x="364" y="405"/>
                        </a:lnTo>
                        <a:lnTo>
                          <a:pt x="362" y="411"/>
                        </a:lnTo>
                        <a:lnTo>
                          <a:pt x="359" y="414"/>
                        </a:lnTo>
                        <a:lnTo>
                          <a:pt x="355" y="419"/>
                        </a:lnTo>
                        <a:lnTo>
                          <a:pt x="351" y="424"/>
                        </a:lnTo>
                        <a:lnTo>
                          <a:pt x="347" y="426"/>
                        </a:lnTo>
                        <a:lnTo>
                          <a:pt x="342" y="428"/>
                        </a:lnTo>
                        <a:lnTo>
                          <a:pt x="339" y="430"/>
                        </a:lnTo>
                        <a:lnTo>
                          <a:pt x="335" y="431"/>
                        </a:lnTo>
                        <a:lnTo>
                          <a:pt x="330" y="434"/>
                        </a:lnTo>
                        <a:lnTo>
                          <a:pt x="326" y="434"/>
                        </a:lnTo>
                        <a:lnTo>
                          <a:pt x="321" y="436"/>
                        </a:lnTo>
                        <a:lnTo>
                          <a:pt x="317" y="437"/>
                        </a:lnTo>
                        <a:lnTo>
                          <a:pt x="313" y="438"/>
                        </a:lnTo>
                        <a:lnTo>
                          <a:pt x="307" y="438"/>
                        </a:lnTo>
                        <a:lnTo>
                          <a:pt x="303" y="440"/>
                        </a:lnTo>
                        <a:lnTo>
                          <a:pt x="298" y="441"/>
                        </a:lnTo>
                        <a:lnTo>
                          <a:pt x="294" y="442"/>
                        </a:lnTo>
                        <a:lnTo>
                          <a:pt x="289" y="443"/>
                        </a:lnTo>
                        <a:lnTo>
                          <a:pt x="285" y="443"/>
                        </a:lnTo>
                        <a:lnTo>
                          <a:pt x="280" y="444"/>
                        </a:lnTo>
                        <a:lnTo>
                          <a:pt x="275" y="445"/>
                        </a:lnTo>
                        <a:lnTo>
                          <a:pt x="271" y="446"/>
                        </a:lnTo>
                        <a:lnTo>
                          <a:pt x="266" y="443"/>
                        </a:lnTo>
                        <a:lnTo>
                          <a:pt x="262" y="440"/>
                        </a:lnTo>
                        <a:lnTo>
                          <a:pt x="257" y="437"/>
                        </a:lnTo>
                        <a:lnTo>
                          <a:pt x="253" y="434"/>
                        </a:lnTo>
                        <a:lnTo>
                          <a:pt x="247" y="432"/>
                        </a:lnTo>
                        <a:lnTo>
                          <a:pt x="243" y="431"/>
                        </a:lnTo>
                        <a:lnTo>
                          <a:pt x="237" y="429"/>
                        </a:lnTo>
                        <a:lnTo>
                          <a:pt x="233" y="424"/>
                        </a:lnTo>
                        <a:lnTo>
                          <a:pt x="231" y="419"/>
                        </a:lnTo>
                        <a:lnTo>
                          <a:pt x="228" y="416"/>
                        </a:lnTo>
                        <a:lnTo>
                          <a:pt x="227" y="412"/>
                        </a:lnTo>
                        <a:lnTo>
                          <a:pt x="223" y="406"/>
                        </a:lnTo>
                        <a:lnTo>
                          <a:pt x="219" y="403"/>
                        </a:lnTo>
                        <a:lnTo>
                          <a:pt x="215" y="400"/>
                        </a:lnTo>
                        <a:lnTo>
                          <a:pt x="213" y="404"/>
                        </a:lnTo>
                        <a:lnTo>
                          <a:pt x="211" y="410"/>
                        </a:lnTo>
                        <a:lnTo>
                          <a:pt x="208" y="415"/>
                        </a:lnTo>
                        <a:lnTo>
                          <a:pt x="204" y="418"/>
                        </a:lnTo>
                        <a:lnTo>
                          <a:pt x="202" y="424"/>
                        </a:lnTo>
                        <a:lnTo>
                          <a:pt x="198" y="428"/>
                        </a:lnTo>
                        <a:lnTo>
                          <a:pt x="193" y="430"/>
                        </a:lnTo>
                        <a:lnTo>
                          <a:pt x="191" y="432"/>
                        </a:lnTo>
                        <a:lnTo>
                          <a:pt x="186" y="434"/>
                        </a:lnTo>
                        <a:lnTo>
                          <a:pt x="181" y="436"/>
                        </a:lnTo>
                        <a:lnTo>
                          <a:pt x="176" y="437"/>
                        </a:lnTo>
                        <a:lnTo>
                          <a:pt x="172" y="441"/>
                        </a:lnTo>
                        <a:lnTo>
                          <a:pt x="168" y="441"/>
                        </a:lnTo>
                        <a:lnTo>
                          <a:pt x="163" y="442"/>
                        </a:lnTo>
                        <a:lnTo>
                          <a:pt x="158" y="443"/>
                        </a:lnTo>
                        <a:lnTo>
                          <a:pt x="153" y="444"/>
                        </a:lnTo>
                        <a:lnTo>
                          <a:pt x="149" y="445"/>
                        </a:lnTo>
                        <a:lnTo>
                          <a:pt x="145" y="445"/>
                        </a:lnTo>
                        <a:lnTo>
                          <a:pt x="140" y="446"/>
                        </a:lnTo>
                        <a:lnTo>
                          <a:pt x="135" y="447"/>
                        </a:lnTo>
                        <a:lnTo>
                          <a:pt x="130" y="446"/>
                        </a:lnTo>
                        <a:lnTo>
                          <a:pt x="126" y="443"/>
                        </a:lnTo>
                        <a:lnTo>
                          <a:pt x="121" y="442"/>
                        </a:lnTo>
                        <a:lnTo>
                          <a:pt x="117" y="441"/>
                        </a:lnTo>
                        <a:lnTo>
                          <a:pt x="113" y="441"/>
                        </a:lnTo>
                        <a:lnTo>
                          <a:pt x="105" y="438"/>
                        </a:lnTo>
                        <a:lnTo>
                          <a:pt x="100" y="435"/>
                        </a:lnTo>
                        <a:lnTo>
                          <a:pt x="95" y="433"/>
                        </a:lnTo>
                        <a:lnTo>
                          <a:pt x="94" y="429"/>
                        </a:lnTo>
                        <a:lnTo>
                          <a:pt x="91" y="426"/>
                        </a:lnTo>
                        <a:lnTo>
                          <a:pt x="87" y="420"/>
                        </a:lnTo>
                        <a:lnTo>
                          <a:pt x="81" y="417"/>
                        </a:lnTo>
                        <a:lnTo>
                          <a:pt x="41" y="418"/>
                        </a:lnTo>
                        <a:lnTo>
                          <a:pt x="35" y="403"/>
                        </a:lnTo>
                        <a:lnTo>
                          <a:pt x="34" y="403"/>
                        </a:lnTo>
                        <a:lnTo>
                          <a:pt x="30" y="404"/>
                        </a:lnTo>
                        <a:lnTo>
                          <a:pt x="25" y="405"/>
                        </a:lnTo>
                        <a:lnTo>
                          <a:pt x="20" y="403"/>
                        </a:lnTo>
                        <a:lnTo>
                          <a:pt x="15" y="401"/>
                        </a:lnTo>
                        <a:lnTo>
                          <a:pt x="9" y="398"/>
                        </a:lnTo>
                        <a:lnTo>
                          <a:pt x="6" y="395"/>
                        </a:lnTo>
                        <a:lnTo>
                          <a:pt x="5" y="390"/>
                        </a:lnTo>
                        <a:lnTo>
                          <a:pt x="1" y="386"/>
                        </a:lnTo>
                        <a:lnTo>
                          <a:pt x="0" y="381"/>
                        </a:lnTo>
                        <a:lnTo>
                          <a:pt x="0" y="377"/>
                        </a:lnTo>
                        <a:lnTo>
                          <a:pt x="5" y="372"/>
                        </a:lnTo>
                        <a:lnTo>
                          <a:pt x="8" y="369"/>
                        </a:lnTo>
                        <a:lnTo>
                          <a:pt x="14" y="365"/>
                        </a:lnTo>
                        <a:lnTo>
                          <a:pt x="16" y="360"/>
                        </a:lnTo>
                        <a:lnTo>
                          <a:pt x="16" y="355"/>
                        </a:lnTo>
                        <a:lnTo>
                          <a:pt x="16" y="351"/>
                        </a:lnTo>
                        <a:lnTo>
                          <a:pt x="15" y="347"/>
                        </a:lnTo>
                        <a:lnTo>
                          <a:pt x="16" y="342"/>
                        </a:lnTo>
                        <a:lnTo>
                          <a:pt x="15" y="338"/>
                        </a:lnTo>
                        <a:lnTo>
                          <a:pt x="16" y="333"/>
                        </a:lnTo>
                        <a:lnTo>
                          <a:pt x="15" y="328"/>
                        </a:lnTo>
                        <a:lnTo>
                          <a:pt x="16" y="323"/>
                        </a:lnTo>
                        <a:lnTo>
                          <a:pt x="16" y="319"/>
                        </a:lnTo>
                        <a:lnTo>
                          <a:pt x="16" y="315"/>
                        </a:lnTo>
                        <a:lnTo>
                          <a:pt x="15" y="309"/>
                        </a:lnTo>
                        <a:lnTo>
                          <a:pt x="14" y="305"/>
                        </a:lnTo>
                        <a:lnTo>
                          <a:pt x="17" y="300"/>
                        </a:lnTo>
                        <a:lnTo>
                          <a:pt x="19" y="296"/>
                        </a:lnTo>
                        <a:lnTo>
                          <a:pt x="19" y="290"/>
                        </a:lnTo>
                        <a:lnTo>
                          <a:pt x="23" y="286"/>
                        </a:lnTo>
                        <a:lnTo>
                          <a:pt x="23" y="284"/>
                        </a:lnTo>
                      </a:path>
                    </a:pathLst>
                  </a:custGeom>
                  <a:solidFill>
                    <a:schemeClr val="accent2"/>
                  </a:solidFill>
                  <a:ln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57" name="Freeform 1173">
                    <a:extLst>
                      <a:ext uri="{FF2B5EF4-FFF2-40B4-BE49-F238E27FC236}">
                        <a16:creationId xmlns:a16="http://schemas.microsoft.com/office/drawing/2014/main" id="{D32A0080-F508-EF6A-C911-248A54D7ED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87" y="1497"/>
                    <a:ext cx="298" cy="132"/>
                  </a:xfrm>
                  <a:custGeom>
                    <a:avLst/>
                    <a:gdLst/>
                    <a:ahLst/>
                    <a:cxnLst>
                      <a:cxn ang="0">
                        <a:pos x="0" y="131"/>
                      </a:cxn>
                      <a:cxn ang="0">
                        <a:pos x="54" y="127"/>
                      </a:cxn>
                      <a:cxn ang="0">
                        <a:pos x="106" y="119"/>
                      </a:cxn>
                      <a:cxn ang="0">
                        <a:pos x="139" y="114"/>
                      </a:cxn>
                      <a:cxn ang="0">
                        <a:pos x="142" y="110"/>
                      </a:cxn>
                      <a:cxn ang="0">
                        <a:pos x="145" y="107"/>
                      </a:cxn>
                      <a:cxn ang="0">
                        <a:pos x="147" y="102"/>
                      </a:cxn>
                      <a:cxn ang="0">
                        <a:pos x="149" y="98"/>
                      </a:cxn>
                      <a:cxn ang="0">
                        <a:pos x="149" y="94"/>
                      </a:cxn>
                      <a:cxn ang="0">
                        <a:pos x="151" y="89"/>
                      </a:cxn>
                      <a:cxn ang="0">
                        <a:pos x="153" y="83"/>
                      </a:cxn>
                      <a:cxn ang="0">
                        <a:pos x="153" y="79"/>
                      </a:cxn>
                      <a:cxn ang="0">
                        <a:pos x="154" y="75"/>
                      </a:cxn>
                      <a:cxn ang="0">
                        <a:pos x="154" y="70"/>
                      </a:cxn>
                      <a:cxn ang="0">
                        <a:pos x="156" y="64"/>
                      </a:cxn>
                      <a:cxn ang="0">
                        <a:pos x="156" y="60"/>
                      </a:cxn>
                      <a:cxn ang="0">
                        <a:pos x="156" y="55"/>
                      </a:cxn>
                      <a:cxn ang="0">
                        <a:pos x="159" y="50"/>
                      </a:cxn>
                      <a:cxn ang="0">
                        <a:pos x="162" y="46"/>
                      </a:cxn>
                      <a:cxn ang="0">
                        <a:pos x="164" y="39"/>
                      </a:cxn>
                      <a:cxn ang="0">
                        <a:pos x="165" y="35"/>
                      </a:cxn>
                      <a:cxn ang="0">
                        <a:pos x="170" y="30"/>
                      </a:cxn>
                      <a:cxn ang="0">
                        <a:pos x="173" y="26"/>
                      </a:cxn>
                      <a:cxn ang="0">
                        <a:pos x="175" y="22"/>
                      </a:cxn>
                      <a:cxn ang="0">
                        <a:pos x="178" y="19"/>
                      </a:cxn>
                      <a:cxn ang="0">
                        <a:pos x="181" y="15"/>
                      </a:cxn>
                      <a:cxn ang="0">
                        <a:pos x="185" y="14"/>
                      </a:cxn>
                      <a:cxn ang="0">
                        <a:pos x="190" y="10"/>
                      </a:cxn>
                      <a:cxn ang="0">
                        <a:pos x="194" y="7"/>
                      </a:cxn>
                      <a:cxn ang="0">
                        <a:pos x="199" y="7"/>
                      </a:cxn>
                      <a:cxn ang="0">
                        <a:pos x="203" y="6"/>
                      </a:cxn>
                      <a:cxn ang="0">
                        <a:pos x="207" y="5"/>
                      </a:cxn>
                      <a:cxn ang="0">
                        <a:pos x="214" y="4"/>
                      </a:cxn>
                      <a:cxn ang="0">
                        <a:pos x="219" y="3"/>
                      </a:cxn>
                      <a:cxn ang="0">
                        <a:pos x="223" y="3"/>
                      </a:cxn>
                      <a:cxn ang="0">
                        <a:pos x="228" y="2"/>
                      </a:cxn>
                      <a:cxn ang="0">
                        <a:pos x="231" y="1"/>
                      </a:cxn>
                      <a:cxn ang="0">
                        <a:pos x="236" y="0"/>
                      </a:cxn>
                      <a:cxn ang="0">
                        <a:pos x="241" y="0"/>
                      </a:cxn>
                      <a:cxn ang="0">
                        <a:pos x="245" y="2"/>
                      </a:cxn>
                      <a:cxn ang="0">
                        <a:pos x="248" y="5"/>
                      </a:cxn>
                      <a:cxn ang="0">
                        <a:pos x="252" y="6"/>
                      </a:cxn>
                      <a:cxn ang="0">
                        <a:pos x="256" y="10"/>
                      </a:cxn>
                      <a:cxn ang="0">
                        <a:pos x="261" y="11"/>
                      </a:cxn>
                      <a:cxn ang="0">
                        <a:pos x="267" y="14"/>
                      </a:cxn>
                      <a:cxn ang="0">
                        <a:pos x="269" y="18"/>
                      </a:cxn>
                      <a:cxn ang="0">
                        <a:pos x="274" y="19"/>
                      </a:cxn>
                      <a:cxn ang="0">
                        <a:pos x="276" y="22"/>
                      </a:cxn>
                      <a:cxn ang="0">
                        <a:pos x="279" y="27"/>
                      </a:cxn>
                      <a:cxn ang="0">
                        <a:pos x="282" y="31"/>
                      </a:cxn>
                      <a:cxn ang="0">
                        <a:pos x="283" y="35"/>
                      </a:cxn>
                      <a:cxn ang="0">
                        <a:pos x="286" y="39"/>
                      </a:cxn>
                      <a:cxn ang="0">
                        <a:pos x="289" y="44"/>
                      </a:cxn>
                      <a:cxn ang="0">
                        <a:pos x="292" y="47"/>
                      </a:cxn>
                      <a:cxn ang="0">
                        <a:pos x="294" y="52"/>
                      </a:cxn>
                      <a:cxn ang="0">
                        <a:pos x="295" y="56"/>
                      </a:cxn>
                      <a:cxn ang="0">
                        <a:pos x="295" y="61"/>
                      </a:cxn>
                      <a:cxn ang="0">
                        <a:pos x="296" y="65"/>
                      </a:cxn>
                      <a:cxn ang="0">
                        <a:pos x="297" y="70"/>
                      </a:cxn>
                    </a:cxnLst>
                    <a:rect l="0" t="0" r="r" b="b"/>
                    <a:pathLst>
                      <a:path w="298" h="132">
                        <a:moveTo>
                          <a:pt x="0" y="131"/>
                        </a:moveTo>
                        <a:lnTo>
                          <a:pt x="54" y="127"/>
                        </a:lnTo>
                        <a:lnTo>
                          <a:pt x="106" y="119"/>
                        </a:lnTo>
                        <a:lnTo>
                          <a:pt x="139" y="114"/>
                        </a:lnTo>
                        <a:lnTo>
                          <a:pt x="142" y="110"/>
                        </a:lnTo>
                        <a:lnTo>
                          <a:pt x="145" y="107"/>
                        </a:lnTo>
                        <a:lnTo>
                          <a:pt x="147" y="102"/>
                        </a:lnTo>
                        <a:lnTo>
                          <a:pt x="149" y="98"/>
                        </a:lnTo>
                        <a:lnTo>
                          <a:pt x="149" y="94"/>
                        </a:lnTo>
                        <a:lnTo>
                          <a:pt x="151" y="89"/>
                        </a:lnTo>
                        <a:lnTo>
                          <a:pt x="153" y="83"/>
                        </a:lnTo>
                        <a:lnTo>
                          <a:pt x="153" y="79"/>
                        </a:lnTo>
                        <a:lnTo>
                          <a:pt x="154" y="75"/>
                        </a:lnTo>
                        <a:lnTo>
                          <a:pt x="154" y="70"/>
                        </a:lnTo>
                        <a:lnTo>
                          <a:pt x="156" y="64"/>
                        </a:lnTo>
                        <a:lnTo>
                          <a:pt x="156" y="60"/>
                        </a:lnTo>
                        <a:lnTo>
                          <a:pt x="156" y="55"/>
                        </a:lnTo>
                        <a:lnTo>
                          <a:pt x="159" y="50"/>
                        </a:lnTo>
                        <a:lnTo>
                          <a:pt x="162" y="46"/>
                        </a:lnTo>
                        <a:lnTo>
                          <a:pt x="164" y="39"/>
                        </a:lnTo>
                        <a:lnTo>
                          <a:pt x="165" y="35"/>
                        </a:lnTo>
                        <a:lnTo>
                          <a:pt x="170" y="30"/>
                        </a:lnTo>
                        <a:lnTo>
                          <a:pt x="173" y="26"/>
                        </a:lnTo>
                        <a:lnTo>
                          <a:pt x="175" y="22"/>
                        </a:lnTo>
                        <a:lnTo>
                          <a:pt x="178" y="19"/>
                        </a:lnTo>
                        <a:lnTo>
                          <a:pt x="181" y="15"/>
                        </a:lnTo>
                        <a:lnTo>
                          <a:pt x="185" y="14"/>
                        </a:lnTo>
                        <a:lnTo>
                          <a:pt x="190" y="10"/>
                        </a:lnTo>
                        <a:lnTo>
                          <a:pt x="194" y="7"/>
                        </a:lnTo>
                        <a:lnTo>
                          <a:pt x="199" y="7"/>
                        </a:lnTo>
                        <a:lnTo>
                          <a:pt x="203" y="6"/>
                        </a:lnTo>
                        <a:lnTo>
                          <a:pt x="207" y="5"/>
                        </a:lnTo>
                        <a:lnTo>
                          <a:pt x="214" y="4"/>
                        </a:lnTo>
                        <a:lnTo>
                          <a:pt x="219" y="3"/>
                        </a:lnTo>
                        <a:lnTo>
                          <a:pt x="223" y="3"/>
                        </a:lnTo>
                        <a:lnTo>
                          <a:pt x="228" y="2"/>
                        </a:lnTo>
                        <a:lnTo>
                          <a:pt x="231" y="1"/>
                        </a:lnTo>
                        <a:lnTo>
                          <a:pt x="236" y="0"/>
                        </a:lnTo>
                        <a:lnTo>
                          <a:pt x="241" y="0"/>
                        </a:lnTo>
                        <a:lnTo>
                          <a:pt x="245" y="2"/>
                        </a:lnTo>
                        <a:lnTo>
                          <a:pt x="248" y="5"/>
                        </a:lnTo>
                        <a:lnTo>
                          <a:pt x="252" y="6"/>
                        </a:lnTo>
                        <a:lnTo>
                          <a:pt x="256" y="10"/>
                        </a:lnTo>
                        <a:lnTo>
                          <a:pt x="261" y="11"/>
                        </a:lnTo>
                        <a:lnTo>
                          <a:pt x="267" y="14"/>
                        </a:lnTo>
                        <a:lnTo>
                          <a:pt x="269" y="18"/>
                        </a:lnTo>
                        <a:lnTo>
                          <a:pt x="274" y="19"/>
                        </a:lnTo>
                        <a:lnTo>
                          <a:pt x="276" y="22"/>
                        </a:lnTo>
                        <a:lnTo>
                          <a:pt x="279" y="27"/>
                        </a:lnTo>
                        <a:lnTo>
                          <a:pt x="282" y="31"/>
                        </a:lnTo>
                        <a:lnTo>
                          <a:pt x="283" y="35"/>
                        </a:lnTo>
                        <a:lnTo>
                          <a:pt x="286" y="39"/>
                        </a:lnTo>
                        <a:lnTo>
                          <a:pt x="289" y="44"/>
                        </a:lnTo>
                        <a:lnTo>
                          <a:pt x="292" y="47"/>
                        </a:lnTo>
                        <a:lnTo>
                          <a:pt x="294" y="52"/>
                        </a:lnTo>
                        <a:lnTo>
                          <a:pt x="295" y="56"/>
                        </a:lnTo>
                        <a:lnTo>
                          <a:pt x="295" y="61"/>
                        </a:lnTo>
                        <a:lnTo>
                          <a:pt x="296" y="65"/>
                        </a:lnTo>
                        <a:lnTo>
                          <a:pt x="297" y="7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58" name="Freeform 1174">
                    <a:extLst>
                      <a:ext uri="{FF2B5EF4-FFF2-40B4-BE49-F238E27FC236}">
                        <a16:creationId xmlns:a16="http://schemas.microsoft.com/office/drawing/2014/main" id="{869C9481-C13F-3F39-F079-84E4BD028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11" y="1390"/>
                    <a:ext cx="281" cy="136"/>
                  </a:xfrm>
                  <a:custGeom>
                    <a:avLst/>
                    <a:gdLst/>
                    <a:ahLst/>
                    <a:cxnLst>
                      <a:cxn ang="0">
                        <a:pos x="0" y="135"/>
                      </a:cxn>
                      <a:cxn ang="0">
                        <a:pos x="157" y="99"/>
                      </a:cxn>
                      <a:cxn ang="0">
                        <a:pos x="156" y="93"/>
                      </a:cxn>
                      <a:cxn ang="0">
                        <a:pos x="156" y="89"/>
                      </a:cxn>
                      <a:cxn ang="0">
                        <a:pos x="156" y="85"/>
                      </a:cxn>
                      <a:cxn ang="0">
                        <a:pos x="155" y="79"/>
                      </a:cxn>
                      <a:cxn ang="0">
                        <a:pos x="156" y="74"/>
                      </a:cxn>
                      <a:cxn ang="0">
                        <a:pos x="159" y="70"/>
                      </a:cxn>
                      <a:cxn ang="0">
                        <a:pos x="159" y="64"/>
                      </a:cxn>
                      <a:cxn ang="0">
                        <a:pos x="159" y="60"/>
                      </a:cxn>
                      <a:cxn ang="0">
                        <a:pos x="161" y="55"/>
                      </a:cxn>
                      <a:cxn ang="0">
                        <a:pos x="161" y="49"/>
                      </a:cxn>
                      <a:cxn ang="0">
                        <a:pos x="162" y="45"/>
                      </a:cxn>
                      <a:cxn ang="0">
                        <a:pos x="162" y="41"/>
                      </a:cxn>
                      <a:cxn ang="0">
                        <a:pos x="167" y="36"/>
                      </a:cxn>
                      <a:cxn ang="0">
                        <a:pos x="170" y="31"/>
                      </a:cxn>
                      <a:cxn ang="0">
                        <a:pos x="172" y="26"/>
                      </a:cxn>
                      <a:cxn ang="0">
                        <a:pos x="177" y="23"/>
                      </a:cxn>
                      <a:cxn ang="0">
                        <a:pos x="180" y="17"/>
                      </a:cxn>
                      <a:cxn ang="0">
                        <a:pos x="182" y="11"/>
                      </a:cxn>
                      <a:cxn ang="0">
                        <a:pos x="186" y="11"/>
                      </a:cxn>
                      <a:cxn ang="0">
                        <a:pos x="191" y="9"/>
                      </a:cxn>
                      <a:cxn ang="0">
                        <a:pos x="195" y="5"/>
                      </a:cxn>
                      <a:cxn ang="0">
                        <a:pos x="200" y="4"/>
                      </a:cxn>
                      <a:cxn ang="0">
                        <a:pos x="204" y="3"/>
                      </a:cxn>
                      <a:cxn ang="0">
                        <a:pos x="210" y="2"/>
                      </a:cxn>
                      <a:cxn ang="0">
                        <a:pos x="214" y="1"/>
                      </a:cxn>
                      <a:cxn ang="0">
                        <a:pos x="219" y="0"/>
                      </a:cxn>
                      <a:cxn ang="0">
                        <a:pos x="225" y="2"/>
                      </a:cxn>
                      <a:cxn ang="0">
                        <a:pos x="229" y="3"/>
                      </a:cxn>
                      <a:cxn ang="0">
                        <a:pos x="234" y="4"/>
                      </a:cxn>
                      <a:cxn ang="0">
                        <a:pos x="239" y="4"/>
                      </a:cxn>
                      <a:cxn ang="0">
                        <a:pos x="243" y="5"/>
                      </a:cxn>
                      <a:cxn ang="0">
                        <a:pos x="252" y="5"/>
                      </a:cxn>
                      <a:cxn ang="0">
                        <a:pos x="258" y="10"/>
                      </a:cxn>
                      <a:cxn ang="0">
                        <a:pos x="260" y="14"/>
                      </a:cxn>
                      <a:cxn ang="0">
                        <a:pos x="260" y="18"/>
                      </a:cxn>
                      <a:cxn ang="0">
                        <a:pos x="263" y="21"/>
                      </a:cxn>
                      <a:cxn ang="0">
                        <a:pos x="264" y="26"/>
                      </a:cxn>
                      <a:cxn ang="0">
                        <a:pos x="265" y="30"/>
                      </a:cxn>
                      <a:cxn ang="0">
                        <a:pos x="266" y="35"/>
                      </a:cxn>
                      <a:cxn ang="0">
                        <a:pos x="270" y="40"/>
                      </a:cxn>
                      <a:cxn ang="0">
                        <a:pos x="271" y="44"/>
                      </a:cxn>
                      <a:cxn ang="0">
                        <a:pos x="273" y="49"/>
                      </a:cxn>
                      <a:cxn ang="0">
                        <a:pos x="273" y="54"/>
                      </a:cxn>
                      <a:cxn ang="0">
                        <a:pos x="276" y="57"/>
                      </a:cxn>
                      <a:cxn ang="0">
                        <a:pos x="277" y="62"/>
                      </a:cxn>
                      <a:cxn ang="0">
                        <a:pos x="278" y="66"/>
                      </a:cxn>
                      <a:cxn ang="0">
                        <a:pos x="278" y="71"/>
                      </a:cxn>
                      <a:cxn ang="0">
                        <a:pos x="280" y="76"/>
                      </a:cxn>
                    </a:cxnLst>
                    <a:rect l="0" t="0" r="r" b="b"/>
                    <a:pathLst>
                      <a:path w="281" h="136">
                        <a:moveTo>
                          <a:pt x="0" y="135"/>
                        </a:moveTo>
                        <a:lnTo>
                          <a:pt x="157" y="99"/>
                        </a:lnTo>
                        <a:lnTo>
                          <a:pt x="156" y="93"/>
                        </a:lnTo>
                        <a:lnTo>
                          <a:pt x="156" y="89"/>
                        </a:lnTo>
                        <a:lnTo>
                          <a:pt x="156" y="85"/>
                        </a:lnTo>
                        <a:lnTo>
                          <a:pt x="155" y="79"/>
                        </a:lnTo>
                        <a:lnTo>
                          <a:pt x="156" y="74"/>
                        </a:lnTo>
                        <a:lnTo>
                          <a:pt x="159" y="70"/>
                        </a:lnTo>
                        <a:lnTo>
                          <a:pt x="159" y="64"/>
                        </a:lnTo>
                        <a:lnTo>
                          <a:pt x="159" y="60"/>
                        </a:lnTo>
                        <a:lnTo>
                          <a:pt x="161" y="55"/>
                        </a:lnTo>
                        <a:lnTo>
                          <a:pt x="161" y="49"/>
                        </a:lnTo>
                        <a:lnTo>
                          <a:pt x="162" y="45"/>
                        </a:lnTo>
                        <a:lnTo>
                          <a:pt x="162" y="41"/>
                        </a:lnTo>
                        <a:lnTo>
                          <a:pt x="167" y="36"/>
                        </a:lnTo>
                        <a:lnTo>
                          <a:pt x="170" y="31"/>
                        </a:lnTo>
                        <a:lnTo>
                          <a:pt x="172" y="26"/>
                        </a:lnTo>
                        <a:lnTo>
                          <a:pt x="177" y="23"/>
                        </a:lnTo>
                        <a:lnTo>
                          <a:pt x="180" y="17"/>
                        </a:lnTo>
                        <a:lnTo>
                          <a:pt x="182" y="11"/>
                        </a:lnTo>
                        <a:lnTo>
                          <a:pt x="186" y="11"/>
                        </a:lnTo>
                        <a:lnTo>
                          <a:pt x="191" y="9"/>
                        </a:lnTo>
                        <a:lnTo>
                          <a:pt x="195" y="5"/>
                        </a:lnTo>
                        <a:lnTo>
                          <a:pt x="200" y="4"/>
                        </a:lnTo>
                        <a:lnTo>
                          <a:pt x="204" y="3"/>
                        </a:lnTo>
                        <a:lnTo>
                          <a:pt x="210" y="2"/>
                        </a:lnTo>
                        <a:lnTo>
                          <a:pt x="214" y="1"/>
                        </a:lnTo>
                        <a:lnTo>
                          <a:pt x="219" y="0"/>
                        </a:lnTo>
                        <a:lnTo>
                          <a:pt x="225" y="2"/>
                        </a:lnTo>
                        <a:lnTo>
                          <a:pt x="229" y="3"/>
                        </a:lnTo>
                        <a:lnTo>
                          <a:pt x="234" y="4"/>
                        </a:lnTo>
                        <a:lnTo>
                          <a:pt x="239" y="4"/>
                        </a:lnTo>
                        <a:lnTo>
                          <a:pt x="243" y="5"/>
                        </a:lnTo>
                        <a:lnTo>
                          <a:pt x="252" y="5"/>
                        </a:lnTo>
                        <a:lnTo>
                          <a:pt x="258" y="10"/>
                        </a:lnTo>
                        <a:lnTo>
                          <a:pt x="260" y="14"/>
                        </a:lnTo>
                        <a:lnTo>
                          <a:pt x="260" y="18"/>
                        </a:lnTo>
                        <a:lnTo>
                          <a:pt x="263" y="21"/>
                        </a:lnTo>
                        <a:lnTo>
                          <a:pt x="264" y="26"/>
                        </a:lnTo>
                        <a:lnTo>
                          <a:pt x="265" y="30"/>
                        </a:lnTo>
                        <a:lnTo>
                          <a:pt x="266" y="35"/>
                        </a:lnTo>
                        <a:lnTo>
                          <a:pt x="270" y="40"/>
                        </a:lnTo>
                        <a:lnTo>
                          <a:pt x="271" y="44"/>
                        </a:lnTo>
                        <a:lnTo>
                          <a:pt x="273" y="49"/>
                        </a:lnTo>
                        <a:lnTo>
                          <a:pt x="273" y="54"/>
                        </a:lnTo>
                        <a:lnTo>
                          <a:pt x="276" y="57"/>
                        </a:lnTo>
                        <a:lnTo>
                          <a:pt x="277" y="62"/>
                        </a:lnTo>
                        <a:lnTo>
                          <a:pt x="278" y="66"/>
                        </a:lnTo>
                        <a:lnTo>
                          <a:pt x="278" y="71"/>
                        </a:lnTo>
                        <a:lnTo>
                          <a:pt x="280" y="76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59" name="Freeform 1175">
                    <a:extLst>
                      <a:ext uri="{FF2B5EF4-FFF2-40B4-BE49-F238E27FC236}">
                        <a16:creationId xmlns:a16="http://schemas.microsoft.com/office/drawing/2014/main" id="{A49103EE-45D7-A567-903F-469E53D798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02" y="1297"/>
                    <a:ext cx="213" cy="121"/>
                  </a:xfrm>
                  <a:custGeom>
                    <a:avLst/>
                    <a:gdLst/>
                    <a:ahLst/>
                    <a:cxnLst>
                      <a:cxn ang="0">
                        <a:pos x="0" y="120"/>
                      </a:cxn>
                      <a:cxn ang="0">
                        <a:pos x="57" y="109"/>
                      </a:cxn>
                      <a:cxn ang="0">
                        <a:pos x="100" y="107"/>
                      </a:cxn>
                      <a:cxn ang="0">
                        <a:pos x="147" y="100"/>
                      </a:cxn>
                      <a:cxn ang="0">
                        <a:pos x="212" y="9"/>
                      </a:cxn>
                      <a:cxn ang="0">
                        <a:pos x="206" y="0"/>
                      </a:cxn>
                      <a:cxn ang="0">
                        <a:pos x="82" y="23"/>
                      </a:cxn>
                      <a:cxn ang="0">
                        <a:pos x="0" y="120"/>
                      </a:cxn>
                    </a:cxnLst>
                    <a:rect l="0" t="0" r="r" b="b"/>
                    <a:pathLst>
                      <a:path w="213" h="121">
                        <a:moveTo>
                          <a:pt x="0" y="120"/>
                        </a:moveTo>
                        <a:lnTo>
                          <a:pt x="57" y="109"/>
                        </a:lnTo>
                        <a:lnTo>
                          <a:pt x="100" y="107"/>
                        </a:lnTo>
                        <a:lnTo>
                          <a:pt x="147" y="100"/>
                        </a:lnTo>
                        <a:lnTo>
                          <a:pt x="212" y="9"/>
                        </a:lnTo>
                        <a:lnTo>
                          <a:pt x="206" y="0"/>
                        </a:lnTo>
                        <a:lnTo>
                          <a:pt x="82" y="23"/>
                        </a:lnTo>
                        <a:lnTo>
                          <a:pt x="0" y="120"/>
                        </a:lnTo>
                      </a:path>
                    </a:pathLst>
                  </a:custGeom>
                  <a:solidFill>
                    <a:schemeClr val="bg1"/>
                  </a:solidFill>
                  <a:ln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60" name="Freeform 1176">
                    <a:extLst>
                      <a:ext uri="{FF2B5EF4-FFF2-40B4-BE49-F238E27FC236}">
                        <a16:creationId xmlns:a16="http://schemas.microsoft.com/office/drawing/2014/main" id="{DE337F33-4E8E-7FDC-EF9C-53E5A74EF5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62" y="1280"/>
                    <a:ext cx="215" cy="276"/>
                  </a:xfrm>
                  <a:custGeom>
                    <a:avLst/>
                    <a:gdLst/>
                    <a:ahLst/>
                    <a:cxnLst>
                      <a:cxn ang="0">
                        <a:pos x="35" y="275"/>
                      </a:cxn>
                      <a:cxn ang="0">
                        <a:pos x="24" y="239"/>
                      </a:cxn>
                      <a:cxn ang="0">
                        <a:pos x="0" y="116"/>
                      </a:cxn>
                      <a:cxn ang="0">
                        <a:pos x="66" y="17"/>
                      </a:cxn>
                      <a:cxn ang="0">
                        <a:pos x="78" y="14"/>
                      </a:cxn>
                      <a:cxn ang="0">
                        <a:pos x="162" y="0"/>
                      </a:cxn>
                      <a:cxn ang="0">
                        <a:pos x="168" y="21"/>
                      </a:cxn>
                      <a:cxn ang="0">
                        <a:pos x="180" y="57"/>
                      </a:cxn>
                      <a:cxn ang="0">
                        <a:pos x="193" y="100"/>
                      </a:cxn>
                      <a:cxn ang="0">
                        <a:pos x="205" y="149"/>
                      </a:cxn>
                      <a:cxn ang="0">
                        <a:pos x="213" y="198"/>
                      </a:cxn>
                      <a:cxn ang="0">
                        <a:pos x="214" y="239"/>
                      </a:cxn>
                      <a:cxn ang="0">
                        <a:pos x="35" y="275"/>
                      </a:cxn>
                    </a:cxnLst>
                    <a:rect l="0" t="0" r="r" b="b"/>
                    <a:pathLst>
                      <a:path w="215" h="276">
                        <a:moveTo>
                          <a:pt x="35" y="275"/>
                        </a:moveTo>
                        <a:lnTo>
                          <a:pt x="24" y="239"/>
                        </a:lnTo>
                        <a:lnTo>
                          <a:pt x="0" y="116"/>
                        </a:lnTo>
                        <a:lnTo>
                          <a:pt x="66" y="17"/>
                        </a:lnTo>
                        <a:lnTo>
                          <a:pt x="78" y="14"/>
                        </a:lnTo>
                        <a:lnTo>
                          <a:pt x="162" y="0"/>
                        </a:lnTo>
                        <a:lnTo>
                          <a:pt x="168" y="21"/>
                        </a:lnTo>
                        <a:lnTo>
                          <a:pt x="180" y="57"/>
                        </a:lnTo>
                        <a:lnTo>
                          <a:pt x="193" y="100"/>
                        </a:lnTo>
                        <a:lnTo>
                          <a:pt x="205" y="149"/>
                        </a:lnTo>
                        <a:lnTo>
                          <a:pt x="213" y="198"/>
                        </a:lnTo>
                        <a:lnTo>
                          <a:pt x="214" y="239"/>
                        </a:lnTo>
                        <a:lnTo>
                          <a:pt x="35" y="275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61" name="Freeform 1177">
                    <a:extLst>
                      <a:ext uri="{FF2B5EF4-FFF2-40B4-BE49-F238E27FC236}">
                        <a16:creationId xmlns:a16="http://schemas.microsoft.com/office/drawing/2014/main" id="{88D0709C-6E16-5405-543A-3EA030405D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74" y="1287"/>
                    <a:ext cx="171" cy="127"/>
                  </a:xfrm>
                  <a:custGeom>
                    <a:avLst/>
                    <a:gdLst/>
                    <a:ahLst/>
                    <a:cxnLst>
                      <a:cxn ang="0">
                        <a:pos x="73" y="12"/>
                      </a:cxn>
                      <a:cxn ang="0">
                        <a:pos x="142" y="0"/>
                      </a:cxn>
                      <a:cxn ang="0">
                        <a:pos x="151" y="20"/>
                      </a:cxn>
                      <a:cxn ang="0">
                        <a:pos x="159" y="47"/>
                      </a:cxn>
                      <a:cxn ang="0">
                        <a:pos x="170" y="92"/>
                      </a:cxn>
                      <a:cxn ang="0">
                        <a:pos x="11" y="125"/>
                      </a:cxn>
                      <a:cxn ang="0">
                        <a:pos x="6" y="125"/>
                      </a:cxn>
                      <a:cxn ang="0">
                        <a:pos x="2" y="126"/>
                      </a:cxn>
                      <a:cxn ang="0">
                        <a:pos x="1" y="122"/>
                      </a:cxn>
                      <a:cxn ang="0">
                        <a:pos x="0" y="116"/>
                      </a:cxn>
                      <a:cxn ang="0">
                        <a:pos x="0" y="112"/>
                      </a:cxn>
                      <a:cxn ang="0">
                        <a:pos x="2" y="108"/>
                      </a:cxn>
                      <a:cxn ang="0">
                        <a:pos x="56" y="16"/>
                      </a:cxn>
                      <a:cxn ang="0">
                        <a:pos x="73" y="12"/>
                      </a:cxn>
                    </a:cxnLst>
                    <a:rect l="0" t="0" r="r" b="b"/>
                    <a:pathLst>
                      <a:path w="171" h="127">
                        <a:moveTo>
                          <a:pt x="73" y="12"/>
                        </a:moveTo>
                        <a:lnTo>
                          <a:pt x="142" y="0"/>
                        </a:lnTo>
                        <a:lnTo>
                          <a:pt x="151" y="20"/>
                        </a:lnTo>
                        <a:lnTo>
                          <a:pt x="159" y="47"/>
                        </a:lnTo>
                        <a:lnTo>
                          <a:pt x="170" y="92"/>
                        </a:lnTo>
                        <a:lnTo>
                          <a:pt x="11" y="125"/>
                        </a:lnTo>
                        <a:lnTo>
                          <a:pt x="6" y="125"/>
                        </a:lnTo>
                        <a:lnTo>
                          <a:pt x="2" y="126"/>
                        </a:lnTo>
                        <a:lnTo>
                          <a:pt x="1" y="122"/>
                        </a:lnTo>
                        <a:lnTo>
                          <a:pt x="0" y="116"/>
                        </a:lnTo>
                        <a:lnTo>
                          <a:pt x="0" y="112"/>
                        </a:lnTo>
                        <a:lnTo>
                          <a:pt x="2" y="108"/>
                        </a:lnTo>
                        <a:lnTo>
                          <a:pt x="56" y="16"/>
                        </a:lnTo>
                        <a:lnTo>
                          <a:pt x="73" y="12"/>
                        </a:lnTo>
                      </a:path>
                    </a:pathLst>
                  </a:custGeom>
                  <a:solidFill>
                    <a:schemeClr val="bg1"/>
                  </a:solidFill>
                  <a:ln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62" name="Freeform 1178">
                    <a:extLst>
                      <a:ext uri="{FF2B5EF4-FFF2-40B4-BE49-F238E27FC236}">
                        <a16:creationId xmlns:a16="http://schemas.microsoft.com/office/drawing/2014/main" id="{C75151CA-7C4F-620A-C012-8C3581EF45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71" y="1399"/>
                    <a:ext cx="181" cy="96"/>
                  </a:xfrm>
                  <a:custGeom>
                    <a:avLst/>
                    <a:gdLst/>
                    <a:ahLst/>
                    <a:cxnLst>
                      <a:cxn ang="0">
                        <a:pos x="1" y="95"/>
                      </a:cxn>
                      <a:cxn ang="0">
                        <a:pos x="0" y="91"/>
                      </a:cxn>
                      <a:cxn ang="0">
                        <a:pos x="1" y="86"/>
                      </a:cxn>
                      <a:cxn ang="0">
                        <a:pos x="4" y="83"/>
                      </a:cxn>
                      <a:cxn ang="0">
                        <a:pos x="8" y="79"/>
                      </a:cxn>
                      <a:cxn ang="0">
                        <a:pos x="12" y="75"/>
                      </a:cxn>
                      <a:cxn ang="0">
                        <a:pos x="17" y="73"/>
                      </a:cxn>
                      <a:cxn ang="0">
                        <a:pos x="98" y="38"/>
                      </a:cxn>
                      <a:cxn ang="0">
                        <a:pos x="154" y="17"/>
                      </a:cxn>
                      <a:cxn ang="0">
                        <a:pos x="180" y="0"/>
                      </a:cxn>
                      <a:cxn ang="0">
                        <a:pos x="180" y="0"/>
                      </a:cxn>
                    </a:cxnLst>
                    <a:rect l="0" t="0" r="r" b="b"/>
                    <a:pathLst>
                      <a:path w="181" h="96">
                        <a:moveTo>
                          <a:pt x="1" y="95"/>
                        </a:moveTo>
                        <a:lnTo>
                          <a:pt x="0" y="91"/>
                        </a:lnTo>
                        <a:lnTo>
                          <a:pt x="1" y="86"/>
                        </a:lnTo>
                        <a:lnTo>
                          <a:pt x="4" y="83"/>
                        </a:lnTo>
                        <a:lnTo>
                          <a:pt x="8" y="79"/>
                        </a:lnTo>
                        <a:lnTo>
                          <a:pt x="12" y="75"/>
                        </a:lnTo>
                        <a:lnTo>
                          <a:pt x="17" y="73"/>
                        </a:lnTo>
                        <a:lnTo>
                          <a:pt x="98" y="38"/>
                        </a:lnTo>
                        <a:lnTo>
                          <a:pt x="154" y="17"/>
                        </a:lnTo>
                        <a:lnTo>
                          <a:pt x="180" y="0"/>
                        </a:lnTo>
                        <a:lnTo>
                          <a:pt x="180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63" name="Freeform 1179">
                    <a:extLst>
                      <a:ext uri="{FF2B5EF4-FFF2-40B4-BE49-F238E27FC236}">
                        <a16:creationId xmlns:a16="http://schemas.microsoft.com/office/drawing/2014/main" id="{1A7B394A-344B-4B84-167E-1839671846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46" y="1493"/>
                    <a:ext cx="164" cy="123"/>
                  </a:xfrm>
                  <a:custGeom>
                    <a:avLst/>
                    <a:gdLst/>
                    <a:ahLst/>
                    <a:cxnLst>
                      <a:cxn ang="0">
                        <a:pos x="0" y="122"/>
                      </a:cxn>
                      <a:cxn ang="0">
                        <a:pos x="77" y="116"/>
                      </a:cxn>
                      <a:cxn ang="0">
                        <a:pos x="112" y="109"/>
                      </a:cxn>
                      <a:cxn ang="0">
                        <a:pos x="163" y="100"/>
                      </a:cxn>
                      <a:cxn ang="0">
                        <a:pos x="144" y="0"/>
                      </a:cxn>
                    </a:cxnLst>
                    <a:rect l="0" t="0" r="r" b="b"/>
                    <a:pathLst>
                      <a:path w="164" h="123">
                        <a:moveTo>
                          <a:pt x="0" y="122"/>
                        </a:moveTo>
                        <a:lnTo>
                          <a:pt x="77" y="116"/>
                        </a:lnTo>
                        <a:lnTo>
                          <a:pt x="112" y="109"/>
                        </a:lnTo>
                        <a:lnTo>
                          <a:pt x="163" y="100"/>
                        </a:lnTo>
                        <a:lnTo>
                          <a:pt x="144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52" name="Freeform 1180">
                  <a:extLst>
                    <a:ext uri="{FF2B5EF4-FFF2-40B4-BE49-F238E27FC236}">
                      <a16:creationId xmlns:a16="http://schemas.microsoft.com/office/drawing/2014/main" id="{F47EDC92-D317-85BF-9E1E-3B1020C6F9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97" y="1616"/>
                  <a:ext cx="125" cy="43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123" y="0"/>
                    </a:cxn>
                    <a:cxn ang="0">
                      <a:pos x="124" y="4"/>
                    </a:cxn>
                    <a:cxn ang="0">
                      <a:pos x="121" y="8"/>
                    </a:cxn>
                    <a:cxn ang="0">
                      <a:pos x="121" y="12"/>
                    </a:cxn>
                    <a:cxn ang="0">
                      <a:pos x="116" y="15"/>
                    </a:cxn>
                    <a:cxn ang="0">
                      <a:pos x="113" y="19"/>
                    </a:cxn>
                    <a:cxn ang="0">
                      <a:pos x="108" y="23"/>
                    </a:cxn>
                    <a:cxn ang="0">
                      <a:pos x="103" y="25"/>
                    </a:cxn>
                    <a:cxn ang="0">
                      <a:pos x="101" y="27"/>
                    </a:cxn>
                    <a:cxn ang="0">
                      <a:pos x="97" y="30"/>
                    </a:cxn>
                    <a:cxn ang="0">
                      <a:pos x="93" y="31"/>
                    </a:cxn>
                    <a:cxn ang="0">
                      <a:pos x="88" y="33"/>
                    </a:cxn>
                    <a:cxn ang="0">
                      <a:pos x="83" y="34"/>
                    </a:cxn>
                    <a:cxn ang="0">
                      <a:pos x="79" y="36"/>
                    </a:cxn>
                    <a:cxn ang="0">
                      <a:pos x="74" y="37"/>
                    </a:cxn>
                    <a:cxn ang="0">
                      <a:pos x="70" y="37"/>
                    </a:cxn>
                    <a:cxn ang="0">
                      <a:pos x="66" y="38"/>
                    </a:cxn>
                    <a:cxn ang="0">
                      <a:pos x="60" y="39"/>
                    </a:cxn>
                    <a:cxn ang="0">
                      <a:pos x="56" y="40"/>
                    </a:cxn>
                    <a:cxn ang="0">
                      <a:pos x="52" y="40"/>
                    </a:cxn>
                    <a:cxn ang="0">
                      <a:pos x="48" y="41"/>
                    </a:cxn>
                    <a:cxn ang="0">
                      <a:pos x="43" y="42"/>
                    </a:cxn>
                    <a:cxn ang="0">
                      <a:pos x="38" y="39"/>
                    </a:cxn>
                    <a:cxn ang="0">
                      <a:pos x="34" y="36"/>
                    </a:cxn>
                    <a:cxn ang="0">
                      <a:pos x="29" y="36"/>
                    </a:cxn>
                    <a:cxn ang="0">
                      <a:pos x="25" y="36"/>
                    </a:cxn>
                    <a:cxn ang="0">
                      <a:pos x="20" y="32"/>
                    </a:cxn>
                    <a:cxn ang="0">
                      <a:pos x="15" y="31"/>
                    </a:cxn>
                    <a:cxn ang="0">
                      <a:pos x="11" y="28"/>
                    </a:cxn>
                    <a:cxn ang="0">
                      <a:pos x="9" y="25"/>
                    </a:cxn>
                    <a:cxn ang="0">
                      <a:pos x="7" y="20"/>
                    </a:cxn>
                    <a:cxn ang="0">
                      <a:pos x="3" y="18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125" h="43">
                      <a:moveTo>
                        <a:pt x="0" y="14"/>
                      </a:moveTo>
                      <a:lnTo>
                        <a:pt x="123" y="0"/>
                      </a:lnTo>
                      <a:lnTo>
                        <a:pt x="124" y="4"/>
                      </a:lnTo>
                      <a:lnTo>
                        <a:pt x="121" y="8"/>
                      </a:lnTo>
                      <a:lnTo>
                        <a:pt x="121" y="12"/>
                      </a:lnTo>
                      <a:lnTo>
                        <a:pt x="116" y="15"/>
                      </a:lnTo>
                      <a:lnTo>
                        <a:pt x="113" y="19"/>
                      </a:lnTo>
                      <a:lnTo>
                        <a:pt x="108" y="23"/>
                      </a:lnTo>
                      <a:lnTo>
                        <a:pt x="103" y="25"/>
                      </a:lnTo>
                      <a:lnTo>
                        <a:pt x="101" y="27"/>
                      </a:lnTo>
                      <a:lnTo>
                        <a:pt x="97" y="30"/>
                      </a:lnTo>
                      <a:lnTo>
                        <a:pt x="93" y="31"/>
                      </a:lnTo>
                      <a:lnTo>
                        <a:pt x="88" y="33"/>
                      </a:lnTo>
                      <a:lnTo>
                        <a:pt x="83" y="34"/>
                      </a:lnTo>
                      <a:lnTo>
                        <a:pt x="79" y="36"/>
                      </a:lnTo>
                      <a:lnTo>
                        <a:pt x="74" y="37"/>
                      </a:lnTo>
                      <a:lnTo>
                        <a:pt x="70" y="37"/>
                      </a:lnTo>
                      <a:lnTo>
                        <a:pt x="66" y="38"/>
                      </a:lnTo>
                      <a:lnTo>
                        <a:pt x="60" y="39"/>
                      </a:lnTo>
                      <a:lnTo>
                        <a:pt x="56" y="40"/>
                      </a:lnTo>
                      <a:lnTo>
                        <a:pt x="52" y="40"/>
                      </a:lnTo>
                      <a:lnTo>
                        <a:pt x="48" y="41"/>
                      </a:lnTo>
                      <a:lnTo>
                        <a:pt x="43" y="42"/>
                      </a:lnTo>
                      <a:lnTo>
                        <a:pt x="38" y="39"/>
                      </a:lnTo>
                      <a:lnTo>
                        <a:pt x="34" y="36"/>
                      </a:lnTo>
                      <a:lnTo>
                        <a:pt x="29" y="36"/>
                      </a:lnTo>
                      <a:lnTo>
                        <a:pt x="25" y="36"/>
                      </a:lnTo>
                      <a:lnTo>
                        <a:pt x="20" y="32"/>
                      </a:lnTo>
                      <a:lnTo>
                        <a:pt x="15" y="31"/>
                      </a:lnTo>
                      <a:lnTo>
                        <a:pt x="11" y="28"/>
                      </a:lnTo>
                      <a:lnTo>
                        <a:pt x="9" y="25"/>
                      </a:lnTo>
                      <a:lnTo>
                        <a:pt x="7" y="20"/>
                      </a:lnTo>
                      <a:lnTo>
                        <a:pt x="3" y="18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333333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3" name="Freeform 1181">
                  <a:extLst>
                    <a:ext uri="{FF2B5EF4-FFF2-40B4-BE49-F238E27FC236}">
                      <a16:creationId xmlns:a16="http://schemas.microsoft.com/office/drawing/2014/main" id="{F08B5DBE-D578-D2C2-81C3-E79470EAA1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32" y="1501"/>
                  <a:ext cx="151" cy="158"/>
                </a:xfrm>
                <a:custGeom>
                  <a:avLst/>
                  <a:gdLst/>
                  <a:ahLst/>
                  <a:cxnLst>
                    <a:cxn ang="0">
                      <a:pos x="3" y="109"/>
                    </a:cxn>
                    <a:cxn ang="0">
                      <a:pos x="8" y="101"/>
                    </a:cxn>
                    <a:cxn ang="0">
                      <a:pos x="7" y="94"/>
                    </a:cxn>
                    <a:cxn ang="0">
                      <a:pos x="11" y="87"/>
                    </a:cxn>
                    <a:cxn ang="0">
                      <a:pos x="11" y="80"/>
                    </a:cxn>
                    <a:cxn ang="0">
                      <a:pos x="14" y="72"/>
                    </a:cxn>
                    <a:cxn ang="0">
                      <a:pos x="16" y="64"/>
                    </a:cxn>
                    <a:cxn ang="0">
                      <a:pos x="16" y="57"/>
                    </a:cxn>
                    <a:cxn ang="0">
                      <a:pos x="20" y="48"/>
                    </a:cxn>
                    <a:cxn ang="0">
                      <a:pos x="23" y="41"/>
                    </a:cxn>
                    <a:cxn ang="0">
                      <a:pos x="28" y="32"/>
                    </a:cxn>
                    <a:cxn ang="0">
                      <a:pos x="33" y="25"/>
                    </a:cxn>
                    <a:cxn ang="0">
                      <a:pos x="38" y="18"/>
                    </a:cxn>
                    <a:cxn ang="0">
                      <a:pos x="43" y="14"/>
                    </a:cxn>
                    <a:cxn ang="0">
                      <a:pos x="52" y="7"/>
                    </a:cxn>
                    <a:cxn ang="0">
                      <a:pos x="60" y="4"/>
                    </a:cxn>
                    <a:cxn ang="0">
                      <a:pos x="70" y="2"/>
                    </a:cxn>
                    <a:cxn ang="0">
                      <a:pos x="79" y="0"/>
                    </a:cxn>
                    <a:cxn ang="0">
                      <a:pos x="88" y="1"/>
                    </a:cxn>
                    <a:cxn ang="0">
                      <a:pos x="97" y="3"/>
                    </a:cxn>
                    <a:cxn ang="0">
                      <a:pos x="104" y="7"/>
                    </a:cxn>
                    <a:cxn ang="0">
                      <a:pos x="113" y="13"/>
                    </a:cxn>
                    <a:cxn ang="0">
                      <a:pos x="120" y="16"/>
                    </a:cxn>
                    <a:cxn ang="0">
                      <a:pos x="126" y="22"/>
                    </a:cxn>
                    <a:cxn ang="0">
                      <a:pos x="131" y="30"/>
                    </a:cxn>
                    <a:cxn ang="0">
                      <a:pos x="135" y="36"/>
                    </a:cxn>
                    <a:cxn ang="0">
                      <a:pos x="141" y="42"/>
                    </a:cxn>
                    <a:cxn ang="0">
                      <a:pos x="144" y="49"/>
                    </a:cxn>
                    <a:cxn ang="0">
                      <a:pos x="146" y="57"/>
                    </a:cxn>
                    <a:cxn ang="0">
                      <a:pos x="147" y="64"/>
                    </a:cxn>
                    <a:cxn ang="0">
                      <a:pos x="148" y="69"/>
                    </a:cxn>
                    <a:cxn ang="0">
                      <a:pos x="150" y="77"/>
                    </a:cxn>
                    <a:cxn ang="0">
                      <a:pos x="150" y="85"/>
                    </a:cxn>
                    <a:cxn ang="0">
                      <a:pos x="148" y="94"/>
                    </a:cxn>
                    <a:cxn ang="0">
                      <a:pos x="149" y="100"/>
                    </a:cxn>
                    <a:cxn ang="0">
                      <a:pos x="145" y="109"/>
                    </a:cxn>
                    <a:cxn ang="0">
                      <a:pos x="143" y="116"/>
                    </a:cxn>
                    <a:cxn ang="0">
                      <a:pos x="135" y="124"/>
                    </a:cxn>
                    <a:cxn ang="0">
                      <a:pos x="131" y="130"/>
                    </a:cxn>
                    <a:cxn ang="0">
                      <a:pos x="126" y="139"/>
                    </a:cxn>
                    <a:cxn ang="0">
                      <a:pos x="117" y="142"/>
                    </a:cxn>
                    <a:cxn ang="0">
                      <a:pos x="108" y="145"/>
                    </a:cxn>
                    <a:cxn ang="0">
                      <a:pos x="99" y="146"/>
                    </a:cxn>
                    <a:cxn ang="0">
                      <a:pos x="90" y="148"/>
                    </a:cxn>
                    <a:cxn ang="0">
                      <a:pos x="79" y="151"/>
                    </a:cxn>
                    <a:cxn ang="0">
                      <a:pos x="70" y="152"/>
                    </a:cxn>
                    <a:cxn ang="0">
                      <a:pos x="59" y="154"/>
                    </a:cxn>
                    <a:cxn ang="0">
                      <a:pos x="50" y="155"/>
                    </a:cxn>
                    <a:cxn ang="0">
                      <a:pos x="41" y="154"/>
                    </a:cxn>
                    <a:cxn ang="0">
                      <a:pos x="30" y="150"/>
                    </a:cxn>
                    <a:cxn ang="0">
                      <a:pos x="24" y="142"/>
                    </a:cxn>
                    <a:cxn ang="0">
                      <a:pos x="18" y="137"/>
                    </a:cxn>
                    <a:cxn ang="0">
                      <a:pos x="10" y="130"/>
                    </a:cxn>
                    <a:cxn ang="0">
                      <a:pos x="5" y="124"/>
                    </a:cxn>
                    <a:cxn ang="0">
                      <a:pos x="2" y="116"/>
                    </a:cxn>
                    <a:cxn ang="0">
                      <a:pos x="1" y="110"/>
                    </a:cxn>
                  </a:cxnLst>
                  <a:rect l="0" t="0" r="r" b="b"/>
                  <a:pathLst>
                    <a:path w="151" h="158">
                      <a:moveTo>
                        <a:pt x="0" y="110"/>
                      </a:moveTo>
                      <a:lnTo>
                        <a:pt x="3" y="109"/>
                      </a:lnTo>
                      <a:lnTo>
                        <a:pt x="5" y="104"/>
                      </a:lnTo>
                      <a:lnTo>
                        <a:pt x="8" y="101"/>
                      </a:lnTo>
                      <a:lnTo>
                        <a:pt x="8" y="98"/>
                      </a:lnTo>
                      <a:lnTo>
                        <a:pt x="7" y="94"/>
                      </a:lnTo>
                      <a:lnTo>
                        <a:pt x="9" y="91"/>
                      </a:lnTo>
                      <a:lnTo>
                        <a:pt x="11" y="87"/>
                      </a:lnTo>
                      <a:lnTo>
                        <a:pt x="11" y="83"/>
                      </a:lnTo>
                      <a:lnTo>
                        <a:pt x="11" y="80"/>
                      </a:lnTo>
                      <a:lnTo>
                        <a:pt x="13" y="75"/>
                      </a:lnTo>
                      <a:lnTo>
                        <a:pt x="14" y="72"/>
                      </a:lnTo>
                      <a:lnTo>
                        <a:pt x="15" y="68"/>
                      </a:lnTo>
                      <a:lnTo>
                        <a:pt x="16" y="64"/>
                      </a:lnTo>
                      <a:lnTo>
                        <a:pt x="17" y="60"/>
                      </a:lnTo>
                      <a:lnTo>
                        <a:pt x="16" y="57"/>
                      </a:lnTo>
                      <a:lnTo>
                        <a:pt x="18" y="52"/>
                      </a:lnTo>
                      <a:lnTo>
                        <a:pt x="20" y="48"/>
                      </a:lnTo>
                      <a:lnTo>
                        <a:pt x="22" y="44"/>
                      </a:lnTo>
                      <a:lnTo>
                        <a:pt x="23" y="41"/>
                      </a:lnTo>
                      <a:lnTo>
                        <a:pt x="26" y="36"/>
                      </a:lnTo>
                      <a:lnTo>
                        <a:pt x="28" y="32"/>
                      </a:lnTo>
                      <a:lnTo>
                        <a:pt x="30" y="28"/>
                      </a:lnTo>
                      <a:lnTo>
                        <a:pt x="33" y="25"/>
                      </a:lnTo>
                      <a:lnTo>
                        <a:pt x="33" y="19"/>
                      </a:lnTo>
                      <a:lnTo>
                        <a:pt x="38" y="18"/>
                      </a:lnTo>
                      <a:lnTo>
                        <a:pt x="39" y="15"/>
                      </a:lnTo>
                      <a:lnTo>
                        <a:pt x="43" y="14"/>
                      </a:lnTo>
                      <a:lnTo>
                        <a:pt x="48" y="10"/>
                      </a:lnTo>
                      <a:lnTo>
                        <a:pt x="52" y="7"/>
                      </a:lnTo>
                      <a:lnTo>
                        <a:pt x="56" y="5"/>
                      </a:lnTo>
                      <a:lnTo>
                        <a:pt x="60" y="4"/>
                      </a:lnTo>
                      <a:lnTo>
                        <a:pt x="65" y="3"/>
                      </a:lnTo>
                      <a:lnTo>
                        <a:pt x="70" y="2"/>
                      </a:lnTo>
                      <a:lnTo>
                        <a:pt x="74" y="1"/>
                      </a:lnTo>
                      <a:lnTo>
                        <a:pt x="79" y="0"/>
                      </a:lnTo>
                      <a:lnTo>
                        <a:pt x="83" y="1"/>
                      </a:lnTo>
                      <a:lnTo>
                        <a:pt x="88" y="1"/>
                      </a:lnTo>
                      <a:lnTo>
                        <a:pt x="93" y="1"/>
                      </a:lnTo>
                      <a:lnTo>
                        <a:pt x="97" y="3"/>
                      </a:lnTo>
                      <a:lnTo>
                        <a:pt x="103" y="5"/>
                      </a:lnTo>
                      <a:lnTo>
                        <a:pt x="104" y="7"/>
                      </a:lnTo>
                      <a:lnTo>
                        <a:pt x="110" y="10"/>
                      </a:lnTo>
                      <a:lnTo>
                        <a:pt x="113" y="13"/>
                      </a:lnTo>
                      <a:lnTo>
                        <a:pt x="118" y="13"/>
                      </a:lnTo>
                      <a:lnTo>
                        <a:pt x="120" y="16"/>
                      </a:lnTo>
                      <a:lnTo>
                        <a:pt x="124" y="20"/>
                      </a:lnTo>
                      <a:lnTo>
                        <a:pt x="126" y="22"/>
                      </a:lnTo>
                      <a:lnTo>
                        <a:pt x="128" y="27"/>
                      </a:lnTo>
                      <a:lnTo>
                        <a:pt x="131" y="30"/>
                      </a:lnTo>
                      <a:lnTo>
                        <a:pt x="134" y="32"/>
                      </a:lnTo>
                      <a:lnTo>
                        <a:pt x="135" y="36"/>
                      </a:lnTo>
                      <a:lnTo>
                        <a:pt x="136" y="40"/>
                      </a:lnTo>
                      <a:lnTo>
                        <a:pt x="141" y="42"/>
                      </a:lnTo>
                      <a:lnTo>
                        <a:pt x="143" y="46"/>
                      </a:lnTo>
                      <a:lnTo>
                        <a:pt x="144" y="49"/>
                      </a:lnTo>
                      <a:lnTo>
                        <a:pt x="145" y="52"/>
                      </a:lnTo>
                      <a:lnTo>
                        <a:pt x="146" y="57"/>
                      </a:lnTo>
                      <a:lnTo>
                        <a:pt x="147" y="60"/>
                      </a:lnTo>
                      <a:lnTo>
                        <a:pt x="147" y="64"/>
                      </a:lnTo>
                      <a:lnTo>
                        <a:pt x="148" y="67"/>
                      </a:lnTo>
                      <a:lnTo>
                        <a:pt x="148" y="69"/>
                      </a:lnTo>
                      <a:lnTo>
                        <a:pt x="149" y="74"/>
                      </a:lnTo>
                      <a:lnTo>
                        <a:pt x="150" y="77"/>
                      </a:lnTo>
                      <a:lnTo>
                        <a:pt x="150" y="80"/>
                      </a:lnTo>
                      <a:lnTo>
                        <a:pt x="150" y="85"/>
                      </a:lnTo>
                      <a:lnTo>
                        <a:pt x="148" y="89"/>
                      </a:lnTo>
                      <a:lnTo>
                        <a:pt x="148" y="94"/>
                      </a:lnTo>
                      <a:lnTo>
                        <a:pt x="149" y="97"/>
                      </a:lnTo>
                      <a:lnTo>
                        <a:pt x="149" y="100"/>
                      </a:lnTo>
                      <a:lnTo>
                        <a:pt x="148" y="105"/>
                      </a:lnTo>
                      <a:lnTo>
                        <a:pt x="145" y="109"/>
                      </a:lnTo>
                      <a:lnTo>
                        <a:pt x="145" y="112"/>
                      </a:lnTo>
                      <a:lnTo>
                        <a:pt x="143" y="116"/>
                      </a:lnTo>
                      <a:lnTo>
                        <a:pt x="140" y="121"/>
                      </a:lnTo>
                      <a:lnTo>
                        <a:pt x="135" y="124"/>
                      </a:lnTo>
                      <a:lnTo>
                        <a:pt x="134" y="128"/>
                      </a:lnTo>
                      <a:lnTo>
                        <a:pt x="131" y="130"/>
                      </a:lnTo>
                      <a:lnTo>
                        <a:pt x="129" y="135"/>
                      </a:lnTo>
                      <a:lnTo>
                        <a:pt x="126" y="139"/>
                      </a:lnTo>
                      <a:lnTo>
                        <a:pt x="121" y="140"/>
                      </a:lnTo>
                      <a:lnTo>
                        <a:pt x="117" y="142"/>
                      </a:lnTo>
                      <a:lnTo>
                        <a:pt x="111" y="144"/>
                      </a:lnTo>
                      <a:lnTo>
                        <a:pt x="108" y="145"/>
                      </a:lnTo>
                      <a:lnTo>
                        <a:pt x="104" y="145"/>
                      </a:lnTo>
                      <a:lnTo>
                        <a:pt x="99" y="146"/>
                      </a:lnTo>
                      <a:lnTo>
                        <a:pt x="95" y="147"/>
                      </a:lnTo>
                      <a:lnTo>
                        <a:pt x="90" y="148"/>
                      </a:lnTo>
                      <a:lnTo>
                        <a:pt x="84" y="150"/>
                      </a:lnTo>
                      <a:lnTo>
                        <a:pt x="79" y="151"/>
                      </a:lnTo>
                      <a:lnTo>
                        <a:pt x="75" y="151"/>
                      </a:lnTo>
                      <a:lnTo>
                        <a:pt x="70" y="152"/>
                      </a:lnTo>
                      <a:lnTo>
                        <a:pt x="66" y="153"/>
                      </a:lnTo>
                      <a:lnTo>
                        <a:pt x="59" y="154"/>
                      </a:lnTo>
                      <a:lnTo>
                        <a:pt x="55" y="155"/>
                      </a:lnTo>
                      <a:lnTo>
                        <a:pt x="50" y="155"/>
                      </a:lnTo>
                      <a:lnTo>
                        <a:pt x="41" y="157"/>
                      </a:lnTo>
                      <a:lnTo>
                        <a:pt x="41" y="154"/>
                      </a:lnTo>
                      <a:lnTo>
                        <a:pt x="34" y="152"/>
                      </a:lnTo>
                      <a:lnTo>
                        <a:pt x="30" y="150"/>
                      </a:lnTo>
                      <a:lnTo>
                        <a:pt x="28" y="146"/>
                      </a:lnTo>
                      <a:lnTo>
                        <a:pt x="24" y="142"/>
                      </a:lnTo>
                      <a:lnTo>
                        <a:pt x="21" y="140"/>
                      </a:lnTo>
                      <a:lnTo>
                        <a:pt x="18" y="137"/>
                      </a:lnTo>
                      <a:lnTo>
                        <a:pt x="14" y="134"/>
                      </a:lnTo>
                      <a:lnTo>
                        <a:pt x="10" y="130"/>
                      </a:lnTo>
                      <a:lnTo>
                        <a:pt x="6" y="127"/>
                      </a:lnTo>
                      <a:lnTo>
                        <a:pt x="5" y="124"/>
                      </a:lnTo>
                      <a:lnTo>
                        <a:pt x="4" y="121"/>
                      </a:lnTo>
                      <a:lnTo>
                        <a:pt x="2" y="116"/>
                      </a:lnTo>
                      <a:lnTo>
                        <a:pt x="1" y="113"/>
                      </a:lnTo>
                      <a:lnTo>
                        <a:pt x="1" y="110"/>
                      </a:lnTo>
                      <a:lnTo>
                        <a:pt x="0" y="110"/>
                      </a:lnTo>
                    </a:path>
                  </a:pathLst>
                </a:custGeom>
                <a:solidFill>
                  <a:srgbClr val="333333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4" name="Freeform 1182">
                  <a:extLst>
                    <a:ext uri="{FF2B5EF4-FFF2-40B4-BE49-F238E27FC236}">
                      <a16:creationId xmlns:a16="http://schemas.microsoft.com/office/drawing/2014/main" id="{903ECC5D-524C-4BE9-1E9E-1C60A7C020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1" y="1393"/>
                  <a:ext cx="152" cy="159"/>
                </a:xfrm>
                <a:custGeom>
                  <a:avLst/>
                  <a:gdLst/>
                  <a:ahLst/>
                  <a:cxnLst>
                    <a:cxn ang="0">
                      <a:pos x="4" y="108"/>
                    </a:cxn>
                    <a:cxn ang="0">
                      <a:pos x="9" y="101"/>
                    </a:cxn>
                    <a:cxn ang="0">
                      <a:pos x="8" y="95"/>
                    </a:cxn>
                    <a:cxn ang="0">
                      <a:pos x="12" y="88"/>
                    </a:cxn>
                    <a:cxn ang="0">
                      <a:pos x="12" y="79"/>
                    </a:cxn>
                    <a:cxn ang="0">
                      <a:pos x="14" y="72"/>
                    </a:cxn>
                    <a:cxn ang="0">
                      <a:pos x="16" y="64"/>
                    </a:cxn>
                    <a:cxn ang="0">
                      <a:pos x="17" y="57"/>
                    </a:cxn>
                    <a:cxn ang="0">
                      <a:pos x="21" y="48"/>
                    </a:cxn>
                    <a:cxn ang="0">
                      <a:pos x="25" y="40"/>
                    </a:cxn>
                    <a:cxn ang="0">
                      <a:pos x="30" y="32"/>
                    </a:cxn>
                    <a:cxn ang="0">
                      <a:pos x="35" y="25"/>
                    </a:cxn>
                    <a:cxn ang="0">
                      <a:pos x="39" y="18"/>
                    </a:cxn>
                    <a:cxn ang="0">
                      <a:pos x="44" y="13"/>
                    </a:cxn>
                    <a:cxn ang="0">
                      <a:pos x="52" y="7"/>
                    </a:cxn>
                    <a:cxn ang="0">
                      <a:pos x="61" y="4"/>
                    </a:cxn>
                    <a:cxn ang="0">
                      <a:pos x="71" y="2"/>
                    </a:cxn>
                    <a:cxn ang="0">
                      <a:pos x="80" y="0"/>
                    </a:cxn>
                    <a:cxn ang="0">
                      <a:pos x="89" y="1"/>
                    </a:cxn>
                    <a:cxn ang="0">
                      <a:pos x="99" y="3"/>
                    </a:cxn>
                    <a:cxn ang="0">
                      <a:pos x="105" y="9"/>
                    </a:cxn>
                    <a:cxn ang="0">
                      <a:pos x="114" y="14"/>
                    </a:cxn>
                    <a:cxn ang="0">
                      <a:pos x="121" y="17"/>
                    </a:cxn>
                    <a:cxn ang="0">
                      <a:pos x="127" y="22"/>
                    </a:cxn>
                    <a:cxn ang="0">
                      <a:pos x="132" y="29"/>
                    </a:cxn>
                    <a:cxn ang="0">
                      <a:pos x="135" y="36"/>
                    </a:cxn>
                    <a:cxn ang="0">
                      <a:pos x="142" y="43"/>
                    </a:cxn>
                    <a:cxn ang="0">
                      <a:pos x="145" y="50"/>
                    </a:cxn>
                    <a:cxn ang="0">
                      <a:pos x="147" y="57"/>
                    </a:cxn>
                    <a:cxn ang="0">
                      <a:pos x="148" y="64"/>
                    </a:cxn>
                    <a:cxn ang="0">
                      <a:pos x="149" y="72"/>
                    </a:cxn>
                    <a:cxn ang="0">
                      <a:pos x="150" y="79"/>
                    </a:cxn>
                    <a:cxn ang="0">
                      <a:pos x="151" y="86"/>
                    </a:cxn>
                    <a:cxn ang="0">
                      <a:pos x="149" y="93"/>
                    </a:cxn>
                    <a:cxn ang="0">
                      <a:pos x="150" y="100"/>
                    </a:cxn>
                    <a:cxn ang="0">
                      <a:pos x="146" y="109"/>
                    </a:cxn>
                    <a:cxn ang="0">
                      <a:pos x="144" y="117"/>
                    </a:cxn>
                    <a:cxn ang="0">
                      <a:pos x="135" y="124"/>
                    </a:cxn>
                    <a:cxn ang="0">
                      <a:pos x="131" y="131"/>
                    </a:cxn>
                    <a:cxn ang="0">
                      <a:pos x="127" y="139"/>
                    </a:cxn>
                    <a:cxn ang="0">
                      <a:pos x="119" y="143"/>
                    </a:cxn>
                    <a:cxn ang="0">
                      <a:pos x="109" y="145"/>
                    </a:cxn>
                    <a:cxn ang="0">
                      <a:pos x="100" y="147"/>
                    </a:cxn>
                    <a:cxn ang="0">
                      <a:pos x="91" y="148"/>
                    </a:cxn>
                    <a:cxn ang="0">
                      <a:pos x="80" y="151"/>
                    </a:cxn>
                    <a:cxn ang="0">
                      <a:pos x="71" y="153"/>
                    </a:cxn>
                    <a:cxn ang="0">
                      <a:pos x="60" y="154"/>
                    </a:cxn>
                    <a:cxn ang="0">
                      <a:pos x="52" y="156"/>
                    </a:cxn>
                    <a:cxn ang="0">
                      <a:pos x="42" y="155"/>
                    </a:cxn>
                    <a:cxn ang="0">
                      <a:pos x="30" y="149"/>
                    </a:cxn>
                    <a:cxn ang="0">
                      <a:pos x="25" y="143"/>
                    </a:cxn>
                    <a:cxn ang="0">
                      <a:pos x="19" y="137"/>
                    </a:cxn>
                    <a:cxn ang="0">
                      <a:pos x="11" y="131"/>
                    </a:cxn>
                    <a:cxn ang="0">
                      <a:pos x="6" y="125"/>
                    </a:cxn>
                    <a:cxn ang="0">
                      <a:pos x="3" y="117"/>
                    </a:cxn>
                    <a:cxn ang="0">
                      <a:pos x="1" y="110"/>
                    </a:cxn>
                  </a:cxnLst>
                  <a:rect l="0" t="0" r="r" b="b"/>
                  <a:pathLst>
                    <a:path w="152" h="159">
                      <a:moveTo>
                        <a:pt x="0" y="110"/>
                      </a:moveTo>
                      <a:lnTo>
                        <a:pt x="4" y="108"/>
                      </a:lnTo>
                      <a:lnTo>
                        <a:pt x="6" y="106"/>
                      </a:lnTo>
                      <a:lnTo>
                        <a:pt x="9" y="101"/>
                      </a:lnTo>
                      <a:lnTo>
                        <a:pt x="9" y="98"/>
                      </a:lnTo>
                      <a:lnTo>
                        <a:pt x="8" y="95"/>
                      </a:lnTo>
                      <a:lnTo>
                        <a:pt x="9" y="91"/>
                      </a:lnTo>
                      <a:lnTo>
                        <a:pt x="12" y="88"/>
                      </a:lnTo>
                      <a:lnTo>
                        <a:pt x="12" y="83"/>
                      </a:lnTo>
                      <a:lnTo>
                        <a:pt x="12" y="79"/>
                      </a:lnTo>
                      <a:lnTo>
                        <a:pt x="14" y="76"/>
                      </a:lnTo>
                      <a:lnTo>
                        <a:pt x="14" y="72"/>
                      </a:lnTo>
                      <a:lnTo>
                        <a:pt x="16" y="67"/>
                      </a:lnTo>
                      <a:lnTo>
                        <a:pt x="16" y="64"/>
                      </a:lnTo>
                      <a:lnTo>
                        <a:pt x="18" y="60"/>
                      </a:lnTo>
                      <a:lnTo>
                        <a:pt x="17" y="57"/>
                      </a:lnTo>
                      <a:lnTo>
                        <a:pt x="19" y="52"/>
                      </a:lnTo>
                      <a:lnTo>
                        <a:pt x="21" y="48"/>
                      </a:lnTo>
                      <a:lnTo>
                        <a:pt x="22" y="45"/>
                      </a:lnTo>
                      <a:lnTo>
                        <a:pt x="25" y="40"/>
                      </a:lnTo>
                      <a:lnTo>
                        <a:pt x="27" y="36"/>
                      </a:lnTo>
                      <a:lnTo>
                        <a:pt x="30" y="32"/>
                      </a:lnTo>
                      <a:lnTo>
                        <a:pt x="32" y="29"/>
                      </a:lnTo>
                      <a:lnTo>
                        <a:pt x="35" y="25"/>
                      </a:lnTo>
                      <a:lnTo>
                        <a:pt x="35" y="20"/>
                      </a:lnTo>
                      <a:lnTo>
                        <a:pt x="39" y="18"/>
                      </a:lnTo>
                      <a:lnTo>
                        <a:pt x="40" y="15"/>
                      </a:lnTo>
                      <a:lnTo>
                        <a:pt x="44" y="13"/>
                      </a:lnTo>
                      <a:lnTo>
                        <a:pt x="48" y="9"/>
                      </a:lnTo>
                      <a:lnTo>
                        <a:pt x="52" y="7"/>
                      </a:lnTo>
                      <a:lnTo>
                        <a:pt x="57" y="5"/>
                      </a:lnTo>
                      <a:lnTo>
                        <a:pt x="61" y="4"/>
                      </a:lnTo>
                      <a:lnTo>
                        <a:pt x="66" y="2"/>
                      </a:lnTo>
                      <a:lnTo>
                        <a:pt x="71" y="2"/>
                      </a:lnTo>
                      <a:lnTo>
                        <a:pt x="75" y="1"/>
                      </a:lnTo>
                      <a:lnTo>
                        <a:pt x="80" y="0"/>
                      </a:lnTo>
                      <a:lnTo>
                        <a:pt x="84" y="0"/>
                      </a:lnTo>
                      <a:lnTo>
                        <a:pt x="89" y="1"/>
                      </a:lnTo>
                      <a:lnTo>
                        <a:pt x="94" y="1"/>
                      </a:lnTo>
                      <a:lnTo>
                        <a:pt x="99" y="3"/>
                      </a:lnTo>
                      <a:lnTo>
                        <a:pt x="103" y="5"/>
                      </a:lnTo>
                      <a:lnTo>
                        <a:pt x="105" y="9"/>
                      </a:lnTo>
                      <a:lnTo>
                        <a:pt x="111" y="11"/>
                      </a:lnTo>
                      <a:lnTo>
                        <a:pt x="114" y="14"/>
                      </a:lnTo>
                      <a:lnTo>
                        <a:pt x="119" y="14"/>
                      </a:lnTo>
                      <a:lnTo>
                        <a:pt x="121" y="17"/>
                      </a:lnTo>
                      <a:lnTo>
                        <a:pt x="124" y="19"/>
                      </a:lnTo>
                      <a:lnTo>
                        <a:pt x="127" y="22"/>
                      </a:lnTo>
                      <a:lnTo>
                        <a:pt x="129" y="27"/>
                      </a:lnTo>
                      <a:lnTo>
                        <a:pt x="132" y="29"/>
                      </a:lnTo>
                      <a:lnTo>
                        <a:pt x="135" y="33"/>
                      </a:lnTo>
                      <a:lnTo>
                        <a:pt x="135" y="36"/>
                      </a:lnTo>
                      <a:lnTo>
                        <a:pt x="137" y="40"/>
                      </a:lnTo>
                      <a:lnTo>
                        <a:pt x="142" y="43"/>
                      </a:lnTo>
                      <a:lnTo>
                        <a:pt x="144" y="46"/>
                      </a:lnTo>
                      <a:lnTo>
                        <a:pt x="145" y="50"/>
                      </a:lnTo>
                      <a:lnTo>
                        <a:pt x="146" y="53"/>
                      </a:lnTo>
                      <a:lnTo>
                        <a:pt x="147" y="57"/>
                      </a:lnTo>
                      <a:lnTo>
                        <a:pt x="148" y="61"/>
                      </a:lnTo>
                      <a:lnTo>
                        <a:pt x="148" y="64"/>
                      </a:lnTo>
                      <a:lnTo>
                        <a:pt x="149" y="67"/>
                      </a:lnTo>
                      <a:lnTo>
                        <a:pt x="149" y="72"/>
                      </a:lnTo>
                      <a:lnTo>
                        <a:pt x="150" y="75"/>
                      </a:lnTo>
                      <a:lnTo>
                        <a:pt x="150" y="79"/>
                      </a:lnTo>
                      <a:lnTo>
                        <a:pt x="151" y="82"/>
                      </a:lnTo>
                      <a:lnTo>
                        <a:pt x="151" y="86"/>
                      </a:lnTo>
                      <a:lnTo>
                        <a:pt x="149" y="90"/>
                      </a:lnTo>
                      <a:lnTo>
                        <a:pt x="149" y="93"/>
                      </a:lnTo>
                      <a:lnTo>
                        <a:pt x="150" y="97"/>
                      </a:lnTo>
                      <a:lnTo>
                        <a:pt x="150" y="100"/>
                      </a:lnTo>
                      <a:lnTo>
                        <a:pt x="149" y="105"/>
                      </a:lnTo>
                      <a:lnTo>
                        <a:pt x="146" y="109"/>
                      </a:lnTo>
                      <a:lnTo>
                        <a:pt x="146" y="112"/>
                      </a:lnTo>
                      <a:lnTo>
                        <a:pt x="144" y="117"/>
                      </a:lnTo>
                      <a:lnTo>
                        <a:pt x="141" y="121"/>
                      </a:lnTo>
                      <a:lnTo>
                        <a:pt x="135" y="124"/>
                      </a:lnTo>
                      <a:lnTo>
                        <a:pt x="135" y="128"/>
                      </a:lnTo>
                      <a:lnTo>
                        <a:pt x="131" y="131"/>
                      </a:lnTo>
                      <a:lnTo>
                        <a:pt x="130" y="135"/>
                      </a:lnTo>
                      <a:lnTo>
                        <a:pt x="127" y="139"/>
                      </a:lnTo>
                      <a:lnTo>
                        <a:pt x="123" y="141"/>
                      </a:lnTo>
                      <a:lnTo>
                        <a:pt x="119" y="143"/>
                      </a:lnTo>
                      <a:lnTo>
                        <a:pt x="114" y="145"/>
                      </a:lnTo>
                      <a:lnTo>
                        <a:pt x="109" y="145"/>
                      </a:lnTo>
                      <a:lnTo>
                        <a:pt x="105" y="146"/>
                      </a:lnTo>
                      <a:lnTo>
                        <a:pt x="100" y="147"/>
                      </a:lnTo>
                      <a:lnTo>
                        <a:pt x="96" y="148"/>
                      </a:lnTo>
                      <a:lnTo>
                        <a:pt x="91" y="148"/>
                      </a:lnTo>
                      <a:lnTo>
                        <a:pt x="85" y="149"/>
                      </a:lnTo>
                      <a:lnTo>
                        <a:pt x="80" y="151"/>
                      </a:lnTo>
                      <a:lnTo>
                        <a:pt x="76" y="152"/>
                      </a:lnTo>
                      <a:lnTo>
                        <a:pt x="71" y="153"/>
                      </a:lnTo>
                      <a:lnTo>
                        <a:pt x="67" y="153"/>
                      </a:lnTo>
                      <a:lnTo>
                        <a:pt x="60" y="154"/>
                      </a:lnTo>
                      <a:lnTo>
                        <a:pt x="57" y="155"/>
                      </a:lnTo>
                      <a:lnTo>
                        <a:pt x="52" y="156"/>
                      </a:lnTo>
                      <a:lnTo>
                        <a:pt x="43" y="158"/>
                      </a:lnTo>
                      <a:lnTo>
                        <a:pt x="42" y="155"/>
                      </a:lnTo>
                      <a:lnTo>
                        <a:pt x="35" y="153"/>
                      </a:lnTo>
                      <a:lnTo>
                        <a:pt x="30" y="149"/>
                      </a:lnTo>
                      <a:lnTo>
                        <a:pt x="29" y="146"/>
                      </a:lnTo>
                      <a:lnTo>
                        <a:pt x="25" y="143"/>
                      </a:lnTo>
                      <a:lnTo>
                        <a:pt x="22" y="141"/>
                      </a:lnTo>
                      <a:lnTo>
                        <a:pt x="19" y="137"/>
                      </a:lnTo>
                      <a:lnTo>
                        <a:pt x="15" y="135"/>
                      </a:lnTo>
                      <a:lnTo>
                        <a:pt x="11" y="131"/>
                      </a:lnTo>
                      <a:lnTo>
                        <a:pt x="7" y="127"/>
                      </a:lnTo>
                      <a:lnTo>
                        <a:pt x="6" y="125"/>
                      </a:lnTo>
                      <a:lnTo>
                        <a:pt x="5" y="121"/>
                      </a:lnTo>
                      <a:lnTo>
                        <a:pt x="3" y="117"/>
                      </a:lnTo>
                      <a:lnTo>
                        <a:pt x="2" y="114"/>
                      </a:lnTo>
                      <a:lnTo>
                        <a:pt x="1" y="110"/>
                      </a:lnTo>
                      <a:lnTo>
                        <a:pt x="0" y="110"/>
                      </a:lnTo>
                    </a:path>
                  </a:pathLst>
                </a:custGeom>
                <a:solidFill>
                  <a:srgbClr val="333333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5" name="Freeform 1183">
                  <a:extLst>
                    <a:ext uri="{FF2B5EF4-FFF2-40B4-BE49-F238E27FC236}">
                      <a16:creationId xmlns:a16="http://schemas.microsoft.com/office/drawing/2014/main" id="{74E3AB1E-851E-FBDD-F6C9-DFD46AEF19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13" y="1496"/>
                  <a:ext cx="139" cy="58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136" y="0"/>
                    </a:cxn>
                    <a:cxn ang="0">
                      <a:pos x="138" y="4"/>
                    </a:cxn>
                    <a:cxn ang="0">
                      <a:pos x="136" y="10"/>
                    </a:cxn>
                    <a:cxn ang="0">
                      <a:pos x="136" y="14"/>
                    </a:cxn>
                    <a:cxn ang="0">
                      <a:pos x="132" y="19"/>
                    </a:cxn>
                    <a:cxn ang="0">
                      <a:pos x="128" y="22"/>
                    </a:cxn>
                    <a:cxn ang="0">
                      <a:pos x="124" y="26"/>
                    </a:cxn>
                    <a:cxn ang="0">
                      <a:pos x="121" y="32"/>
                    </a:cxn>
                    <a:cxn ang="0">
                      <a:pos x="117" y="34"/>
                    </a:cxn>
                    <a:cxn ang="0">
                      <a:pos x="113" y="37"/>
                    </a:cxn>
                    <a:cxn ang="0">
                      <a:pos x="109" y="40"/>
                    </a:cxn>
                    <a:cxn ang="0">
                      <a:pos x="105" y="43"/>
                    </a:cxn>
                    <a:cxn ang="0">
                      <a:pos x="99" y="44"/>
                    </a:cxn>
                    <a:cxn ang="0">
                      <a:pos x="94" y="45"/>
                    </a:cxn>
                    <a:cxn ang="0">
                      <a:pos x="89" y="46"/>
                    </a:cxn>
                    <a:cxn ang="0">
                      <a:pos x="85" y="49"/>
                    </a:cxn>
                    <a:cxn ang="0">
                      <a:pos x="79" y="50"/>
                    </a:cxn>
                    <a:cxn ang="0">
                      <a:pos x="75" y="52"/>
                    </a:cxn>
                    <a:cxn ang="0">
                      <a:pos x="70" y="53"/>
                    </a:cxn>
                    <a:cxn ang="0">
                      <a:pos x="66" y="54"/>
                    </a:cxn>
                    <a:cxn ang="0">
                      <a:pos x="61" y="56"/>
                    </a:cxn>
                    <a:cxn ang="0">
                      <a:pos x="56" y="57"/>
                    </a:cxn>
                    <a:cxn ang="0">
                      <a:pos x="48" y="54"/>
                    </a:cxn>
                    <a:cxn ang="0">
                      <a:pos x="44" y="51"/>
                    </a:cxn>
                    <a:cxn ang="0">
                      <a:pos x="39" y="52"/>
                    </a:cxn>
                    <a:cxn ang="0">
                      <a:pos x="32" y="52"/>
                    </a:cxn>
                    <a:cxn ang="0">
                      <a:pos x="27" y="50"/>
                    </a:cxn>
                    <a:cxn ang="0">
                      <a:pos x="20" y="49"/>
                    </a:cxn>
                    <a:cxn ang="0">
                      <a:pos x="16" y="44"/>
                    </a:cxn>
                    <a:cxn ang="0">
                      <a:pos x="13" y="41"/>
                    </a:cxn>
                    <a:cxn ang="0">
                      <a:pos x="9" y="37"/>
                    </a:cxn>
                    <a:cxn ang="0">
                      <a:pos x="5" y="34"/>
                    </a:cxn>
                    <a:cxn ang="0">
                      <a:pos x="0" y="31"/>
                    </a:cxn>
                  </a:cxnLst>
                  <a:rect l="0" t="0" r="r" b="b"/>
                  <a:pathLst>
                    <a:path w="139" h="58">
                      <a:moveTo>
                        <a:pt x="0" y="31"/>
                      </a:moveTo>
                      <a:lnTo>
                        <a:pt x="136" y="0"/>
                      </a:lnTo>
                      <a:lnTo>
                        <a:pt x="138" y="4"/>
                      </a:lnTo>
                      <a:lnTo>
                        <a:pt x="136" y="10"/>
                      </a:lnTo>
                      <a:lnTo>
                        <a:pt x="136" y="14"/>
                      </a:lnTo>
                      <a:lnTo>
                        <a:pt x="132" y="19"/>
                      </a:lnTo>
                      <a:lnTo>
                        <a:pt x="128" y="22"/>
                      </a:lnTo>
                      <a:lnTo>
                        <a:pt x="124" y="26"/>
                      </a:lnTo>
                      <a:lnTo>
                        <a:pt x="121" y="32"/>
                      </a:lnTo>
                      <a:lnTo>
                        <a:pt x="117" y="34"/>
                      </a:lnTo>
                      <a:lnTo>
                        <a:pt x="113" y="37"/>
                      </a:lnTo>
                      <a:lnTo>
                        <a:pt x="109" y="40"/>
                      </a:lnTo>
                      <a:lnTo>
                        <a:pt x="105" y="43"/>
                      </a:lnTo>
                      <a:lnTo>
                        <a:pt x="99" y="44"/>
                      </a:lnTo>
                      <a:lnTo>
                        <a:pt x="94" y="45"/>
                      </a:lnTo>
                      <a:lnTo>
                        <a:pt x="89" y="46"/>
                      </a:lnTo>
                      <a:lnTo>
                        <a:pt x="85" y="49"/>
                      </a:lnTo>
                      <a:lnTo>
                        <a:pt x="79" y="50"/>
                      </a:lnTo>
                      <a:lnTo>
                        <a:pt x="75" y="52"/>
                      </a:lnTo>
                      <a:lnTo>
                        <a:pt x="70" y="53"/>
                      </a:lnTo>
                      <a:lnTo>
                        <a:pt x="66" y="54"/>
                      </a:lnTo>
                      <a:lnTo>
                        <a:pt x="61" y="56"/>
                      </a:lnTo>
                      <a:lnTo>
                        <a:pt x="56" y="57"/>
                      </a:lnTo>
                      <a:lnTo>
                        <a:pt x="48" y="54"/>
                      </a:lnTo>
                      <a:lnTo>
                        <a:pt x="44" y="51"/>
                      </a:lnTo>
                      <a:lnTo>
                        <a:pt x="39" y="52"/>
                      </a:lnTo>
                      <a:lnTo>
                        <a:pt x="32" y="52"/>
                      </a:lnTo>
                      <a:lnTo>
                        <a:pt x="27" y="50"/>
                      </a:lnTo>
                      <a:lnTo>
                        <a:pt x="20" y="49"/>
                      </a:lnTo>
                      <a:lnTo>
                        <a:pt x="16" y="44"/>
                      </a:lnTo>
                      <a:lnTo>
                        <a:pt x="13" y="41"/>
                      </a:lnTo>
                      <a:lnTo>
                        <a:pt x="9" y="37"/>
                      </a:lnTo>
                      <a:lnTo>
                        <a:pt x="5" y="34"/>
                      </a:lnTo>
                      <a:lnTo>
                        <a:pt x="0" y="31"/>
                      </a:lnTo>
                    </a:path>
                  </a:pathLst>
                </a:custGeom>
                <a:solidFill>
                  <a:srgbClr val="333333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50" name="Freeform 1184">
                <a:extLst>
                  <a:ext uri="{FF2B5EF4-FFF2-40B4-BE49-F238E27FC236}">
                    <a16:creationId xmlns:a16="http://schemas.microsoft.com/office/drawing/2014/main" id="{7EA9169E-3F83-FF23-3EE3-D190C57381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" y="1327"/>
                <a:ext cx="922" cy="272"/>
              </a:xfrm>
              <a:custGeom>
                <a:avLst/>
                <a:gdLst/>
                <a:ahLst/>
                <a:cxnLst>
                  <a:cxn ang="0">
                    <a:pos x="0" y="196"/>
                  </a:cxn>
                  <a:cxn ang="0">
                    <a:pos x="148" y="170"/>
                  </a:cxn>
                  <a:cxn ang="0">
                    <a:pos x="164" y="271"/>
                  </a:cxn>
                  <a:cxn ang="0">
                    <a:pos x="184" y="268"/>
                  </a:cxn>
                  <a:cxn ang="0">
                    <a:pos x="166" y="165"/>
                  </a:cxn>
                  <a:cxn ang="0">
                    <a:pos x="347" y="127"/>
                  </a:cxn>
                  <a:cxn ang="0">
                    <a:pos x="439" y="106"/>
                  </a:cxn>
                  <a:cxn ang="0">
                    <a:pos x="539" y="85"/>
                  </a:cxn>
                  <a:cxn ang="0">
                    <a:pos x="776" y="35"/>
                  </a:cxn>
                  <a:cxn ang="0">
                    <a:pos x="921" y="0"/>
                  </a:cxn>
                </a:cxnLst>
                <a:rect l="0" t="0" r="r" b="b"/>
                <a:pathLst>
                  <a:path w="922" h="272">
                    <a:moveTo>
                      <a:pt x="0" y="196"/>
                    </a:moveTo>
                    <a:lnTo>
                      <a:pt x="148" y="170"/>
                    </a:lnTo>
                    <a:lnTo>
                      <a:pt x="164" y="271"/>
                    </a:lnTo>
                    <a:lnTo>
                      <a:pt x="184" y="268"/>
                    </a:lnTo>
                    <a:lnTo>
                      <a:pt x="166" y="165"/>
                    </a:lnTo>
                    <a:lnTo>
                      <a:pt x="347" y="127"/>
                    </a:lnTo>
                    <a:lnTo>
                      <a:pt x="439" y="106"/>
                    </a:lnTo>
                    <a:lnTo>
                      <a:pt x="539" y="85"/>
                    </a:lnTo>
                    <a:lnTo>
                      <a:pt x="776" y="35"/>
                    </a:lnTo>
                    <a:lnTo>
                      <a:pt x="921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64" name="Freeform 1190">
              <a:extLst>
                <a:ext uri="{FF2B5EF4-FFF2-40B4-BE49-F238E27FC236}">
                  <a16:creationId xmlns:a16="http://schemas.microsoft.com/office/drawing/2014/main" id="{B926F92C-4351-1D6E-30BA-205F43C79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400" y="3352800"/>
              <a:ext cx="846138" cy="2244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3" y="534"/>
                </a:cxn>
                <a:cxn ang="0">
                  <a:pos x="533" y="1414"/>
                </a:cxn>
              </a:cxnLst>
              <a:rect l="0" t="0" r="r" b="b"/>
              <a:pathLst>
                <a:path w="533" h="1414">
                  <a:moveTo>
                    <a:pt x="0" y="0"/>
                  </a:moveTo>
                  <a:cubicBezTo>
                    <a:pt x="46" y="89"/>
                    <a:pt x="184" y="298"/>
                    <a:pt x="273" y="534"/>
                  </a:cubicBezTo>
                  <a:cubicBezTo>
                    <a:pt x="362" y="770"/>
                    <a:pt x="479" y="1231"/>
                    <a:pt x="533" y="141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65" name="Freeform 1191">
              <a:extLst>
                <a:ext uri="{FF2B5EF4-FFF2-40B4-BE49-F238E27FC236}">
                  <a16:creationId xmlns:a16="http://schemas.microsoft.com/office/drawing/2014/main" id="{D5C13DF3-22C2-BCCB-0079-0C4436CE0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000" y="3733800"/>
              <a:ext cx="846138" cy="2244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3" y="534"/>
                </a:cxn>
                <a:cxn ang="0">
                  <a:pos x="533" y="1414"/>
                </a:cxn>
              </a:cxnLst>
              <a:rect l="0" t="0" r="r" b="b"/>
              <a:pathLst>
                <a:path w="533" h="1414">
                  <a:moveTo>
                    <a:pt x="0" y="0"/>
                  </a:moveTo>
                  <a:cubicBezTo>
                    <a:pt x="46" y="89"/>
                    <a:pt x="184" y="298"/>
                    <a:pt x="273" y="534"/>
                  </a:cubicBezTo>
                  <a:cubicBezTo>
                    <a:pt x="362" y="770"/>
                    <a:pt x="479" y="1231"/>
                    <a:pt x="533" y="141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67" name="Text Box 1189">
              <a:extLst>
                <a:ext uri="{FF2B5EF4-FFF2-40B4-BE49-F238E27FC236}">
                  <a16:creationId xmlns:a16="http://schemas.microsoft.com/office/drawing/2014/main" id="{C31E19C1-1A99-4DC7-BB01-19F4DB51C3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" y="5324475"/>
              <a:ext cx="3825875" cy="10788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</a:rPr>
                <a:t>Water flows down driveway onto road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35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D21AC42-1F62-8468-76EA-B73DF3F5176E}"/>
              </a:ext>
            </a:extLst>
          </p:cNvPr>
          <p:cNvSpPr/>
          <p:nvPr/>
        </p:nvSpPr>
        <p:spPr>
          <a:xfrm>
            <a:off x="295833" y="6185646"/>
            <a:ext cx="10085293" cy="5199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BFFF34-EC84-5CC9-B728-30CFA2D06881}"/>
              </a:ext>
            </a:extLst>
          </p:cNvPr>
          <p:cNvSpPr/>
          <p:nvPr/>
        </p:nvSpPr>
        <p:spPr>
          <a:xfrm>
            <a:off x="268940" y="251011"/>
            <a:ext cx="9197788" cy="65442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7F75C4-AB9E-581B-4A9D-837D59953B6B}"/>
              </a:ext>
            </a:extLst>
          </p:cNvPr>
          <p:cNvSpPr/>
          <p:nvPr/>
        </p:nvSpPr>
        <p:spPr>
          <a:xfrm>
            <a:off x="10381126" y="6185646"/>
            <a:ext cx="1425387" cy="51995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3FCBB7-02D0-41CE-522A-E2EB3DDDA1FD}"/>
              </a:ext>
            </a:extLst>
          </p:cNvPr>
          <p:cNvSpPr/>
          <p:nvPr/>
        </p:nvSpPr>
        <p:spPr>
          <a:xfrm>
            <a:off x="268940" y="986116"/>
            <a:ext cx="9197788" cy="13446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3C2573E-9395-4E89-E196-23072FC8D4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294" y="163326"/>
            <a:ext cx="1873624" cy="126906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9EF03D6-7779-78D9-937A-AE9F0101EE57}"/>
              </a:ext>
            </a:extLst>
          </p:cNvPr>
          <p:cNvSpPr txBox="1">
            <a:spLocks/>
          </p:cNvSpPr>
          <p:nvPr/>
        </p:nvSpPr>
        <p:spPr>
          <a:xfrm>
            <a:off x="268940" y="192609"/>
            <a:ext cx="8079937" cy="823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lt1"/>
                </a:solidFill>
                <a:latin typeface="+mn-lt"/>
                <a:ea typeface="+mn-ea"/>
                <a:cs typeface="Calibri"/>
              </a:rPr>
              <a:t>Example off ROW practices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03FE406-52E1-95F5-5F6B-80AE6817C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848BB91A-8682-0CF9-112A-5467263A9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8699" y="5498673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21</a:t>
            </a:fld>
            <a:endParaRPr lang="en-US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A3DEE2B8-3B2B-C499-C39B-F68D57441E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6"/>
          <a:stretch/>
        </p:blipFill>
        <p:spPr>
          <a:xfrm>
            <a:off x="0" y="1500512"/>
            <a:ext cx="6267664" cy="4499811"/>
          </a:xfrm>
          <a:prstGeom prst="rect">
            <a:avLst/>
          </a:prstGeom>
        </p:spPr>
      </p:pic>
      <p:sp>
        <p:nvSpPr>
          <p:cNvPr id="70" name="Text Box 4">
            <a:extLst>
              <a:ext uri="{FF2B5EF4-FFF2-40B4-BE49-F238E27FC236}">
                <a16:creationId xmlns:a16="http://schemas.microsoft.com/office/drawing/2014/main" id="{54806EE6-EECB-5DDE-FD9D-FAA81437A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9131" y="4396545"/>
            <a:ext cx="1063387" cy="34471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softEdge rad="0"/>
          </a:effectLst>
        </p:spPr>
        <p:txBody>
          <a:bodyPr wrap="square" lIns="45720" tIns="18288" rIns="45720" bIns="18288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Driveway</a:t>
            </a:r>
          </a:p>
        </p:txBody>
      </p:sp>
      <p:sp>
        <p:nvSpPr>
          <p:cNvPr id="71" name="Text Box 4">
            <a:extLst>
              <a:ext uri="{FF2B5EF4-FFF2-40B4-BE49-F238E27FC236}">
                <a16:creationId xmlns:a16="http://schemas.microsoft.com/office/drawing/2014/main" id="{85D27391-21FD-22A8-7BD1-E73A78FD6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04" y="1984116"/>
            <a:ext cx="1284839" cy="34471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softEdge rad="0"/>
          </a:effectLst>
        </p:spPr>
        <p:txBody>
          <a:bodyPr wrap="square" lIns="45720" tIns="18288" rIns="45720" bIns="18288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Twp Road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068ADCD8-F624-ED4F-B7CA-89FE2CA3C36C}"/>
              </a:ext>
            </a:extLst>
          </p:cNvPr>
          <p:cNvCxnSpPr>
            <a:cxnSpLocks/>
          </p:cNvCxnSpPr>
          <p:nvPr/>
        </p:nvCxnSpPr>
        <p:spPr>
          <a:xfrm flipV="1">
            <a:off x="1246274" y="2981600"/>
            <a:ext cx="674326" cy="435"/>
          </a:xfrm>
          <a:prstGeom prst="straightConnector1">
            <a:avLst/>
          </a:prstGeom>
          <a:ln w="76200">
            <a:solidFill>
              <a:srgbClr val="0070C0"/>
            </a:solidFill>
            <a:prstDash val="sysDot"/>
            <a:tailEnd type="triangle"/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F396672-9276-A9EA-A742-ED4EE6E9316C}"/>
              </a:ext>
            </a:extLst>
          </p:cNvPr>
          <p:cNvCxnSpPr>
            <a:cxnSpLocks/>
          </p:cNvCxnSpPr>
          <p:nvPr/>
        </p:nvCxnSpPr>
        <p:spPr>
          <a:xfrm flipV="1">
            <a:off x="2983907" y="2981600"/>
            <a:ext cx="674326" cy="435"/>
          </a:xfrm>
          <a:prstGeom prst="straightConnector1">
            <a:avLst/>
          </a:prstGeom>
          <a:ln w="76200">
            <a:solidFill>
              <a:srgbClr val="0070C0"/>
            </a:solidFill>
            <a:prstDash val="sysDot"/>
            <a:tailEnd type="triangle"/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Freeform 16">
            <a:extLst>
              <a:ext uri="{FF2B5EF4-FFF2-40B4-BE49-F238E27FC236}">
                <a16:creationId xmlns:a16="http://schemas.microsoft.com/office/drawing/2014/main" id="{A1B26311-BB32-498C-686E-8AB7751B2972}"/>
              </a:ext>
            </a:extLst>
          </p:cNvPr>
          <p:cNvSpPr/>
          <p:nvPr/>
        </p:nvSpPr>
        <p:spPr>
          <a:xfrm rot="17454599">
            <a:off x="4852065" y="3058429"/>
            <a:ext cx="678408" cy="746495"/>
          </a:xfrm>
          <a:custGeom>
            <a:avLst/>
            <a:gdLst>
              <a:gd name="connsiteX0" fmla="*/ 656361 w 2126346"/>
              <a:gd name="connsiteY0" fmla="*/ 0 h 3460830"/>
              <a:gd name="connsiteX1" fmla="*/ 54478 w 2126346"/>
              <a:gd name="connsiteY1" fmla="*/ 706055 h 3460830"/>
              <a:gd name="connsiteX2" fmla="*/ 262822 w 2126346"/>
              <a:gd name="connsiteY2" fmla="*/ 1794076 h 3460830"/>
              <a:gd name="connsiteX3" fmla="*/ 2126346 w 2126346"/>
              <a:gd name="connsiteY3" fmla="*/ 3460830 h 3460830"/>
              <a:gd name="connsiteX0" fmla="*/ 656360 w 2126346"/>
              <a:gd name="connsiteY0" fmla="*/ 0 h 3460830"/>
              <a:gd name="connsiteX1" fmla="*/ 54478 w 2126346"/>
              <a:gd name="connsiteY1" fmla="*/ 706055 h 3460830"/>
              <a:gd name="connsiteX2" fmla="*/ 262822 w 2126346"/>
              <a:gd name="connsiteY2" fmla="*/ 1794076 h 3460830"/>
              <a:gd name="connsiteX3" fmla="*/ 2126346 w 2126346"/>
              <a:gd name="connsiteY3" fmla="*/ 3460830 h 3460830"/>
              <a:gd name="connsiteX0" fmla="*/ 81495 w 2440191"/>
              <a:gd name="connsiteY0" fmla="*/ 2415108 h 2789320"/>
              <a:gd name="connsiteX1" fmla="*/ 368323 w 2440191"/>
              <a:gd name="connsiteY1" fmla="*/ 34545 h 2789320"/>
              <a:gd name="connsiteX2" fmla="*/ 576667 w 2440191"/>
              <a:gd name="connsiteY2" fmla="*/ 1122566 h 2789320"/>
              <a:gd name="connsiteX3" fmla="*/ 2440191 w 2440191"/>
              <a:gd name="connsiteY3" fmla="*/ 2789320 h 2789320"/>
              <a:gd name="connsiteX0" fmla="*/ 132198 w 2490894"/>
              <a:gd name="connsiteY0" fmla="*/ 2381650 h 2755862"/>
              <a:gd name="connsiteX1" fmla="*/ 419026 w 2490894"/>
              <a:gd name="connsiteY1" fmla="*/ 1087 h 2755862"/>
              <a:gd name="connsiteX2" fmla="*/ 2490894 w 2490894"/>
              <a:gd name="connsiteY2" fmla="*/ 2755862 h 2755862"/>
              <a:gd name="connsiteX0" fmla="*/ 123563 w 2244618"/>
              <a:gd name="connsiteY0" fmla="*/ 2491963 h 2504754"/>
              <a:gd name="connsiteX1" fmla="*/ 410391 w 2244618"/>
              <a:gd name="connsiteY1" fmla="*/ 111400 h 2504754"/>
              <a:gd name="connsiteX2" fmla="*/ 2244618 w 2244618"/>
              <a:gd name="connsiteY2" fmla="*/ 715165 h 2504754"/>
              <a:gd name="connsiteX0" fmla="*/ 95648 w 2216703"/>
              <a:gd name="connsiteY0" fmla="*/ 2039187 h 2058582"/>
              <a:gd name="connsiteX1" fmla="*/ 525665 w 2216703"/>
              <a:gd name="connsiteY1" fmla="*/ 488004 h 2058582"/>
              <a:gd name="connsiteX2" fmla="*/ 2216703 w 2216703"/>
              <a:gd name="connsiteY2" fmla="*/ 262389 h 2058582"/>
              <a:gd name="connsiteX0" fmla="*/ 73933 w 2403747"/>
              <a:gd name="connsiteY0" fmla="*/ 2630507 h 2645472"/>
              <a:gd name="connsiteX1" fmla="*/ 712709 w 2403747"/>
              <a:gd name="connsiteY1" fmla="*/ 510138 h 2645472"/>
              <a:gd name="connsiteX2" fmla="*/ 2403747 w 2403747"/>
              <a:gd name="connsiteY2" fmla="*/ 284523 h 26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03747" h="2645472">
                <a:moveTo>
                  <a:pt x="73933" y="2630507"/>
                </a:moveTo>
                <a:cubicBezTo>
                  <a:pt x="-194214" y="2834028"/>
                  <a:pt x="324407" y="901135"/>
                  <a:pt x="712709" y="510138"/>
                </a:cubicBezTo>
                <a:cubicBezTo>
                  <a:pt x="1101011" y="119141"/>
                  <a:pt x="1972108" y="-289388"/>
                  <a:pt x="2403747" y="284523"/>
                </a:cubicBezTo>
              </a:path>
            </a:pathLst>
          </a:custGeom>
          <a:ln w="76200">
            <a:solidFill>
              <a:srgbClr val="0070C0"/>
            </a:solidFill>
            <a:prstDash val="sysDot"/>
            <a:tailEnd type="triangle"/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86" name="Picture 8" descr="clfd_0704_002">
            <a:extLst>
              <a:ext uri="{FF2B5EF4-FFF2-40B4-BE49-F238E27FC236}">
                <a16:creationId xmlns:a16="http://schemas.microsoft.com/office/drawing/2014/main" id="{6A2B0971-2AE4-E14F-98DE-619F7701F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6229" y="1501428"/>
            <a:ext cx="5999747" cy="4499810"/>
          </a:xfrm>
          <a:prstGeom prst="rect">
            <a:avLst/>
          </a:prstGeom>
          <a:noFill/>
        </p:spPr>
      </p:pic>
      <p:sp>
        <p:nvSpPr>
          <p:cNvPr id="87" name="Freeform 6">
            <a:extLst>
              <a:ext uri="{FF2B5EF4-FFF2-40B4-BE49-F238E27FC236}">
                <a16:creationId xmlns:a16="http://schemas.microsoft.com/office/drawing/2014/main" id="{8EE8DC1D-C4E6-B745-6CA9-22C41813F401}"/>
              </a:ext>
            </a:extLst>
          </p:cNvPr>
          <p:cNvSpPr>
            <a:spLocks/>
          </p:cNvSpPr>
          <p:nvPr/>
        </p:nvSpPr>
        <p:spPr bwMode="auto">
          <a:xfrm>
            <a:off x="9615234" y="3305249"/>
            <a:ext cx="998621" cy="881364"/>
          </a:xfrm>
          <a:custGeom>
            <a:avLst/>
            <a:gdLst/>
            <a:ahLst/>
            <a:cxnLst>
              <a:cxn ang="0">
                <a:pos x="632" y="0"/>
              </a:cxn>
              <a:cxn ang="0">
                <a:pos x="72" y="240"/>
              </a:cxn>
              <a:cxn ang="0">
                <a:pos x="0" y="392"/>
              </a:cxn>
              <a:cxn ang="0">
                <a:pos x="160" y="544"/>
              </a:cxn>
              <a:cxn ang="0">
                <a:pos x="1344" y="728"/>
              </a:cxn>
            </a:cxnLst>
            <a:rect l="0" t="0" r="r" b="b"/>
            <a:pathLst>
              <a:path w="1344" h="728">
                <a:moveTo>
                  <a:pt x="632" y="0"/>
                </a:moveTo>
                <a:lnTo>
                  <a:pt x="72" y="240"/>
                </a:lnTo>
                <a:lnTo>
                  <a:pt x="0" y="392"/>
                </a:lnTo>
                <a:lnTo>
                  <a:pt x="160" y="544"/>
                </a:lnTo>
                <a:lnTo>
                  <a:pt x="1344" y="728"/>
                </a:lnTo>
              </a:path>
            </a:pathLst>
          </a:custGeom>
          <a:noFill/>
          <a:ln w="57150" cap="flat" cmpd="sng">
            <a:solidFill>
              <a:srgbClr val="0000FF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8" name="Oval 10">
            <a:extLst>
              <a:ext uri="{FF2B5EF4-FFF2-40B4-BE49-F238E27FC236}">
                <a16:creationId xmlns:a16="http://schemas.microsoft.com/office/drawing/2014/main" id="{9AEC8897-6ABE-B032-0638-65F627E16452}"/>
              </a:ext>
            </a:extLst>
          </p:cNvPr>
          <p:cNvSpPr>
            <a:spLocks noChangeArrowheads="1"/>
          </p:cNvSpPr>
          <p:nvPr/>
        </p:nvSpPr>
        <p:spPr bwMode="auto">
          <a:xfrm rot="-4867353">
            <a:off x="9450484" y="2779323"/>
            <a:ext cx="867118" cy="2256867"/>
          </a:xfrm>
          <a:prstGeom prst="ellipse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9" name="AutoShape 15">
            <a:extLst>
              <a:ext uri="{FF2B5EF4-FFF2-40B4-BE49-F238E27FC236}">
                <a16:creationId xmlns:a16="http://schemas.microsoft.com/office/drawing/2014/main" id="{9B76D4CC-A203-977D-C49A-6EEABBF42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4396" y="5681235"/>
            <a:ext cx="778733" cy="245245"/>
          </a:xfrm>
          <a:prstGeom prst="flowChartAlternateProcess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Clearfield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US" sz="4800" b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3" name="AutoShape 15">
            <a:extLst>
              <a:ext uri="{FF2B5EF4-FFF2-40B4-BE49-F238E27FC236}">
                <a16:creationId xmlns:a16="http://schemas.microsoft.com/office/drawing/2014/main" id="{E51B046A-66EF-2B4A-24A0-AA186934D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805" y="5681235"/>
            <a:ext cx="607372" cy="245244"/>
          </a:xfrm>
          <a:prstGeom prst="flowChartAlternateProcess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Snyder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US" sz="4800" b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7DE0C9-8105-2774-60DD-315A2CDE4BFD}"/>
              </a:ext>
            </a:extLst>
          </p:cNvPr>
          <p:cNvSpPr txBox="1"/>
          <p:nvPr/>
        </p:nvSpPr>
        <p:spPr>
          <a:xfrm>
            <a:off x="8006887" y="1127542"/>
            <a:ext cx="259843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Broad-Based Dip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C3D825-5346-AACD-D5C4-E9522567802A}"/>
              </a:ext>
            </a:extLst>
          </p:cNvPr>
          <p:cNvSpPr txBox="1"/>
          <p:nvPr/>
        </p:nvSpPr>
        <p:spPr>
          <a:xfrm>
            <a:off x="139905" y="1125546"/>
            <a:ext cx="582706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Shallow pipe, grade break, and turnout</a:t>
            </a:r>
          </a:p>
        </p:txBody>
      </p:sp>
    </p:spTree>
    <p:extLst>
      <p:ext uri="{BB962C8B-B14F-4D97-AF65-F5344CB8AC3E}">
        <p14:creationId xmlns:p14="http://schemas.microsoft.com/office/powerpoint/2010/main" val="1268592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D21AC42-1F62-8468-76EA-B73DF3F5176E}"/>
              </a:ext>
            </a:extLst>
          </p:cNvPr>
          <p:cNvSpPr/>
          <p:nvPr/>
        </p:nvSpPr>
        <p:spPr>
          <a:xfrm>
            <a:off x="295833" y="6185646"/>
            <a:ext cx="10085293" cy="5199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BFFF34-EC84-5CC9-B728-30CFA2D06881}"/>
              </a:ext>
            </a:extLst>
          </p:cNvPr>
          <p:cNvSpPr/>
          <p:nvPr/>
        </p:nvSpPr>
        <p:spPr>
          <a:xfrm>
            <a:off x="268940" y="251011"/>
            <a:ext cx="9197788" cy="65442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7F75C4-AB9E-581B-4A9D-837D59953B6B}"/>
              </a:ext>
            </a:extLst>
          </p:cNvPr>
          <p:cNvSpPr/>
          <p:nvPr/>
        </p:nvSpPr>
        <p:spPr>
          <a:xfrm>
            <a:off x="10381126" y="6185646"/>
            <a:ext cx="1425387" cy="51995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3FCBB7-02D0-41CE-522A-E2EB3DDDA1FD}"/>
              </a:ext>
            </a:extLst>
          </p:cNvPr>
          <p:cNvSpPr/>
          <p:nvPr/>
        </p:nvSpPr>
        <p:spPr>
          <a:xfrm>
            <a:off x="268940" y="986116"/>
            <a:ext cx="9197788" cy="13446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3C2573E-9395-4E89-E196-23072FC8D4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294" y="163326"/>
            <a:ext cx="1873624" cy="126906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9EF03D6-7779-78D9-937A-AE9F0101EE57}"/>
              </a:ext>
            </a:extLst>
          </p:cNvPr>
          <p:cNvSpPr txBox="1">
            <a:spLocks/>
          </p:cNvSpPr>
          <p:nvPr/>
        </p:nvSpPr>
        <p:spPr>
          <a:xfrm>
            <a:off x="268940" y="192609"/>
            <a:ext cx="8079937" cy="823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lt1"/>
                </a:solidFill>
                <a:latin typeface="+mn-lt"/>
                <a:ea typeface="+mn-ea"/>
                <a:cs typeface="Calibri"/>
              </a:rPr>
              <a:t>Example off ROW practices</a:t>
            </a:r>
          </a:p>
        </p:txBody>
      </p:sp>
      <p:pic>
        <p:nvPicPr>
          <p:cNvPr id="8" name="Picture 7" descr="A picture containing tree, outdoor, rock, plant&#10;&#10;Description automatically generated">
            <a:extLst>
              <a:ext uri="{FF2B5EF4-FFF2-40B4-BE49-F238E27FC236}">
                <a16:creationId xmlns:a16="http://schemas.microsoft.com/office/drawing/2014/main" id="{EEA96729-84A8-D8A8-757D-D4807CA497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151843" y="1713084"/>
            <a:ext cx="5705731" cy="42792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A picture containing grass, outdoor, sky, tree&#10;&#10;Description automatically generated">
            <a:extLst>
              <a:ext uri="{FF2B5EF4-FFF2-40B4-BE49-F238E27FC236}">
                <a16:creationId xmlns:a16="http://schemas.microsoft.com/office/drawing/2014/main" id="{5FDE8DBC-C2AD-5B4F-9C36-8A429C6A5A7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42" y="1007722"/>
            <a:ext cx="7597167" cy="56978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346E5BF-2BC1-0AEF-D54D-87F0B27FAC13}"/>
              </a:ext>
            </a:extLst>
          </p:cNvPr>
          <p:cNvSpPr txBox="1"/>
          <p:nvPr/>
        </p:nvSpPr>
        <p:spPr>
          <a:xfrm>
            <a:off x="771480" y="1025676"/>
            <a:ext cx="582706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Stormwater detention &amp; infiltration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BBE27B-1166-912E-7EB1-5CD0F81B18AC}"/>
              </a:ext>
            </a:extLst>
          </p:cNvPr>
          <p:cNvSpPr txBox="1"/>
          <p:nvPr/>
        </p:nvSpPr>
        <p:spPr>
          <a:xfrm>
            <a:off x="8540884" y="1041500"/>
            <a:ext cx="294698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Outlet stabilization</a:t>
            </a:r>
          </a:p>
        </p:txBody>
      </p:sp>
      <p:sp>
        <p:nvSpPr>
          <p:cNvPr id="19" name="AutoShape 15">
            <a:extLst>
              <a:ext uri="{FF2B5EF4-FFF2-40B4-BE49-F238E27FC236}">
                <a16:creationId xmlns:a16="http://schemas.microsoft.com/office/drawing/2014/main" id="{9DFA1A70-C9F8-0C43-E534-D4A966619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32" y="6368901"/>
            <a:ext cx="1133615" cy="282147"/>
          </a:xfrm>
          <a:prstGeom prst="flowChartAlternateProcess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Westmoreland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US" sz="4800" b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AutoShape 15">
            <a:extLst>
              <a:ext uri="{FF2B5EF4-FFF2-40B4-BE49-F238E27FC236}">
                <a16:creationId xmlns:a16="http://schemas.microsoft.com/office/drawing/2014/main" id="{CBE2FC3B-0D8C-C57C-A49C-AED9AED9B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8684" y="6368901"/>
            <a:ext cx="899389" cy="238087"/>
          </a:xfrm>
          <a:prstGeom prst="flowChartAlternateProcess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Allegheny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US" sz="4800" b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0501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D21AC42-1F62-8468-76EA-B73DF3F5176E}"/>
              </a:ext>
            </a:extLst>
          </p:cNvPr>
          <p:cNvSpPr/>
          <p:nvPr/>
        </p:nvSpPr>
        <p:spPr>
          <a:xfrm>
            <a:off x="295833" y="6185646"/>
            <a:ext cx="10085293" cy="5199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BFFF34-EC84-5CC9-B728-30CFA2D06881}"/>
              </a:ext>
            </a:extLst>
          </p:cNvPr>
          <p:cNvSpPr/>
          <p:nvPr/>
        </p:nvSpPr>
        <p:spPr>
          <a:xfrm>
            <a:off x="268940" y="251011"/>
            <a:ext cx="9197788" cy="65442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3B8311-CA55-4833-86CA-2ECAF4406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833" y="1201268"/>
            <a:ext cx="6190027" cy="170850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3000" dirty="0"/>
              <a:t>Stream crossing replacements require stabilizing the stream channel upstream and downstream of the road</a:t>
            </a:r>
            <a:endParaRPr lang="en-US" sz="2800" dirty="0"/>
          </a:p>
          <a:p>
            <a:endParaRPr lang="en-US" sz="3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7F75C4-AB9E-581B-4A9D-837D59953B6B}"/>
              </a:ext>
            </a:extLst>
          </p:cNvPr>
          <p:cNvSpPr/>
          <p:nvPr/>
        </p:nvSpPr>
        <p:spPr>
          <a:xfrm>
            <a:off x="10381126" y="6185646"/>
            <a:ext cx="1425387" cy="51995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3FCBB7-02D0-41CE-522A-E2EB3DDDA1FD}"/>
              </a:ext>
            </a:extLst>
          </p:cNvPr>
          <p:cNvSpPr/>
          <p:nvPr/>
        </p:nvSpPr>
        <p:spPr>
          <a:xfrm>
            <a:off x="268940" y="986116"/>
            <a:ext cx="9197788" cy="13446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3C2573E-9395-4E89-E196-23072FC8D4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294" y="163326"/>
            <a:ext cx="1873624" cy="126906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9EF03D6-7779-78D9-937A-AE9F0101EE57}"/>
              </a:ext>
            </a:extLst>
          </p:cNvPr>
          <p:cNvSpPr txBox="1">
            <a:spLocks/>
          </p:cNvSpPr>
          <p:nvPr/>
        </p:nvSpPr>
        <p:spPr>
          <a:xfrm>
            <a:off x="268940" y="192609"/>
            <a:ext cx="8079937" cy="823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lt1"/>
                </a:solidFill>
                <a:latin typeface="+mn-lt"/>
                <a:ea typeface="+mn-ea"/>
                <a:cs typeface="Calibri"/>
              </a:rPr>
              <a:t>Example off ROW practices</a:t>
            </a:r>
          </a:p>
        </p:txBody>
      </p:sp>
      <p:pic>
        <p:nvPicPr>
          <p:cNvPr id="4" name="Picture 3" descr="A picture containing outdoor&#10;&#10;Description automatically generated">
            <a:extLst>
              <a:ext uri="{FF2B5EF4-FFF2-40B4-BE49-F238E27FC236}">
                <a16:creationId xmlns:a16="http://schemas.microsoft.com/office/drawing/2014/main" id="{35ACF074-AE24-BBF8-E0DA-AEA4300392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157" y="1490794"/>
            <a:ext cx="3916358" cy="52218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A picture containing tree, outdoor, power shovel, ground&#10;&#10;Description automatically generated">
            <a:extLst>
              <a:ext uri="{FF2B5EF4-FFF2-40B4-BE49-F238E27FC236}">
                <a16:creationId xmlns:a16="http://schemas.microsoft.com/office/drawing/2014/main" id="{E7E40609-29C6-D00C-0A3D-66C8F5AF432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297" y="2709833"/>
            <a:ext cx="5274077" cy="39555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46694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9BFFF34-EC84-5CC9-B728-30CFA2D06881}"/>
              </a:ext>
            </a:extLst>
          </p:cNvPr>
          <p:cNvSpPr/>
          <p:nvPr/>
        </p:nvSpPr>
        <p:spPr>
          <a:xfrm>
            <a:off x="268940" y="251011"/>
            <a:ext cx="9197788" cy="65442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Calibri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3B8311-CA55-4833-86CA-2ECAF4406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831" y="1325275"/>
            <a:ext cx="8986714" cy="443821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3200" dirty="0">
              <a:cs typeface="Calibri"/>
            </a:endParaRPr>
          </a:p>
          <a:p>
            <a:endParaRPr lang="en-US" sz="3200" dirty="0">
              <a:cs typeface="Calibri"/>
            </a:endParaRPr>
          </a:p>
          <a:p>
            <a:endParaRPr lang="en-US" sz="2800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cs typeface="Calibri"/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9EEE632-E375-43E9-97B7-4339F540D824}"/>
              </a:ext>
            </a:extLst>
          </p:cNvPr>
          <p:cNvSpPr txBox="1">
            <a:spLocks/>
          </p:cNvSpPr>
          <p:nvPr/>
        </p:nvSpPr>
        <p:spPr>
          <a:xfrm>
            <a:off x="840779" y="164437"/>
            <a:ext cx="7627360" cy="823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cs typeface="Calibri Light"/>
              </a:rPr>
              <a:t>Working outside the Right-of-Way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21AC42-1F62-8468-76EA-B73DF3F5176E}"/>
              </a:ext>
            </a:extLst>
          </p:cNvPr>
          <p:cNvSpPr/>
          <p:nvPr/>
        </p:nvSpPr>
        <p:spPr>
          <a:xfrm>
            <a:off x="295833" y="6185646"/>
            <a:ext cx="10085293" cy="5199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7F75C4-AB9E-581B-4A9D-837D59953B6B}"/>
              </a:ext>
            </a:extLst>
          </p:cNvPr>
          <p:cNvSpPr/>
          <p:nvPr/>
        </p:nvSpPr>
        <p:spPr>
          <a:xfrm>
            <a:off x="10381126" y="6185646"/>
            <a:ext cx="1425387" cy="51995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3FCBB7-02D0-41CE-522A-E2EB3DDDA1FD}"/>
              </a:ext>
            </a:extLst>
          </p:cNvPr>
          <p:cNvSpPr/>
          <p:nvPr/>
        </p:nvSpPr>
        <p:spPr>
          <a:xfrm>
            <a:off x="268940" y="986116"/>
            <a:ext cx="9197788" cy="13446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Calibri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3C2573E-9395-4E89-E196-23072FC8D4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294" y="163326"/>
            <a:ext cx="1873624" cy="1269067"/>
          </a:xfrm>
          <a:prstGeom prst="rect">
            <a:avLst/>
          </a:prstGeom>
        </p:spPr>
      </p:pic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3CC2F28E-7FEF-399C-3922-7496832503A0}"/>
              </a:ext>
            </a:extLst>
          </p:cNvPr>
          <p:cNvSpPr txBox="1">
            <a:spLocks/>
          </p:cNvSpPr>
          <p:nvPr/>
        </p:nvSpPr>
        <p:spPr>
          <a:xfrm>
            <a:off x="421740" y="1432393"/>
            <a:ext cx="10932060" cy="48991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u="sng" dirty="0">
                <a:cs typeface="Calibri"/>
              </a:rPr>
              <a:t>Presentation Outline</a:t>
            </a:r>
            <a:endParaRPr lang="en-US" sz="4000" b="1" u="sng" dirty="0">
              <a:cs typeface="Calibri"/>
            </a:endParaRPr>
          </a:p>
          <a:p>
            <a:pPr lvl="0"/>
            <a:r>
              <a:rPr lang="en-US" dirty="0"/>
              <a:t>What is the ROW &amp; why work off ROW?</a:t>
            </a:r>
          </a:p>
          <a:p>
            <a:pPr lvl="0"/>
            <a:r>
              <a:rPr lang="en-US" dirty="0"/>
              <a:t>Eligible off ROW work</a:t>
            </a:r>
          </a:p>
          <a:p>
            <a:pPr lvl="0"/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Permission from landowners</a:t>
            </a:r>
          </a:p>
          <a:p>
            <a:pPr lvl="0"/>
            <a:r>
              <a:rPr lang="en-US" dirty="0"/>
              <a:t>What to do if you can’t get off ROW permission</a:t>
            </a:r>
            <a:endParaRPr lang="en-US" sz="3200" dirty="0"/>
          </a:p>
          <a:p>
            <a:r>
              <a:rPr lang="en-US" dirty="0"/>
              <a:t>Example projects</a:t>
            </a:r>
            <a:endParaRPr lang="en-US" sz="4400" dirty="0"/>
          </a:p>
          <a:p>
            <a:pPr lvl="0"/>
            <a:r>
              <a:rPr lang="en-US" dirty="0"/>
              <a:t>Other funding sources</a:t>
            </a:r>
            <a:endParaRPr lang="en-US" sz="3200" dirty="0"/>
          </a:p>
          <a:p>
            <a:endParaRPr lang="en-US" sz="3200" dirty="0">
              <a:cs typeface="Calibri"/>
            </a:endParaRPr>
          </a:p>
          <a:p>
            <a:endParaRPr lang="en-US" sz="3200" dirty="0">
              <a:cs typeface="Calibri"/>
            </a:endParaRPr>
          </a:p>
          <a:p>
            <a:endParaRPr lang="en-US" sz="3200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94C66A-97FA-94FE-DC61-40299ABB4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schemeClr val="tx1"/>
                </a:solidFill>
              </a:rPr>
              <a:t>24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1189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D21AC42-1F62-8468-76EA-B73DF3F5176E}"/>
              </a:ext>
            </a:extLst>
          </p:cNvPr>
          <p:cNvSpPr/>
          <p:nvPr/>
        </p:nvSpPr>
        <p:spPr>
          <a:xfrm>
            <a:off x="295833" y="6185646"/>
            <a:ext cx="10085293" cy="5199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BFFF34-EC84-5CC9-B728-30CFA2D06881}"/>
              </a:ext>
            </a:extLst>
          </p:cNvPr>
          <p:cNvSpPr/>
          <p:nvPr/>
        </p:nvSpPr>
        <p:spPr>
          <a:xfrm>
            <a:off x="268940" y="251011"/>
            <a:ext cx="9197788" cy="65442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3B8311-CA55-4833-86CA-2ECAF4406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833" y="1201268"/>
            <a:ext cx="9170897" cy="472590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Written landowner permission:</a:t>
            </a:r>
          </a:p>
          <a:p>
            <a:pPr lvl="1"/>
            <a:r>
              <a:rPr lang="en-US" sz="2600" u="sng" dirty="0"/>
              <a:t>Required</a:t>
            </a:r>
            <a:r>
              <a:rPr lang="en-US" sz="2600" dirty="0"/>
              <a:t> before working outside the right-of-way.</a:t>
            </a:r>
          </a:p>
          <a:p>
            <a:pPr lvl="1"/>
            <a:r>
              <a:rPr lang="en-US" sz="2600" u="sng" dirty="0"/>
              <a:t>S</a:t>
            </a:r>
            <a:r>
              <a:rPr lang="en-US" sz="26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uggested</a:t>
            </a:r>
            <a:r>
              <a:rPr lang="en-US" sz="2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when off-right-of-way impacts are expected, even if work is done within right-of-way.</a:t>
            </a:r>
          </a:p>
          <a:p>
            <a:pPr lvl="2"/>
            <a:r>
              <a:rPr lang="en-US" sz="2600" dirty="0"/>
              <a:t>New pipes and turnouts.</a:t>
            </a:r>
          </a:p>
          <a:p>
            <a:pPr lvl="2"/>
            <a:r>
              <a:rPr lang="en-US" sz="2600" dirty="0"/>
              <a:t>Subsurface drainage (French mattress &amp; underdrain)</a:t>
            </a:r>
          </a:p>
          <a:p>
            <a:pPr lvl="2"/>
            <a:r>
              <a:rPr lang="en-US" sz="2600" dirty="0"/>
              <a:t>Driveway issues.</a:t>
            </a:r>
          </a:p>
          <a:p>
            <a:pPr lvl="2"/>
            <a:r>
              <a:rPr lang="en-US" sz="2600" dirty="0"/>
              <a:t>Road fill jobs.</a:t>
            </a:r>
          </a:p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7F75C4-AB9E-581B-4A9D-837D59953B6B}"/>
              </a:ext>
            </a:extLst>
          </p:cNvPr>
          <p:cNvSpPr/>
          <p:nvPr/>
        </p:nvSpPr>
        <p:spPr>
          <a:xfrm>
            <a:off x="10381126" y="6185646"/>
            <a:ext cx="1425387" cy="51995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3FCBB7-02D0-41CE-522A-E2EB3DDDA1FD}"/>
              </a:ext>
            </a:extLst>
          </p:cNvPr>
          <p:cNvSpPr/>
          <p:nvPr/>
        </p:nvSpPr>
        <p:spPr>
          <a:xfrm>
            <a:off x="268940" y="986116"/>
            <a:ext cx="9197788" cy="13446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3C2573E-9395-4E89-E196-23072FC8D4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294" y="163326"/>
            <a:ext cx="1873624" cy="126906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9EF03D6-7779-78D9-937A-AE9F0101EE57}"/>
              </a:ext>
            </a:extLst>
          </p:cNvPr>
          <p:cNvSpPr txBox="1">
            <a:spLocks/>
          </p:cNvSpPr>
          <p:nvPr/>
        </p:nvSpPr>
        <p:spPr>
          <a:xfrm>
            <a:off x="268940" y="192609"/>
            <a:ext cx="8079937" cy="823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lt1"/>
                </a:solidFill>
                <a:latin typeface="+mn-lt"/>
                <a:ea typeface="+mn-ea"/>
                <a:cs typeface="Calibri"/>
              </a:rPr>
              <a:t>Working off the Right-of-Way</a:t>
            </a:r>
          </a:p>
        </p:txBody>
      </p:sp>
    </p:spTree>
    <p:extLst>
      <p:ext uri="{BB962C8B-B14F-4D97-AF65-F5344CB8AC3E}">
        <p14:creationId xmlns:p14="http://schemas.microsoft.com/office/powerpoint/2010/main" val="4183298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D21AC42-1F62-8468-76EA-B73DF3F5176E}"/>
              </a:ext>
            </a:extLst>
          </p:cNvPr>
          <p:cNvSpPr/>
          <p:nvPr/>
        </p:nvSpPr>
        <p:spPr>
          <a:xfrm>
            <a:off x="295833" y="6185646"/>
            <a:ext cx="10085293" cy="5199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BFFF34-EC84-5CC9-B728-30CFA2D06881}"/>
              </a:ext>
            </a:extLst>
          </p:cNvPr>
          <p:cNvSpPr/>
          <p:nvPr/>
        </p:nvSpPr>
        <p:spPr>
          <a:xfrm>
            <a:off x="268940" y="251011"/>
            <a:ext cx="9197788" cy="65442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3B8311-CA55-4833-86CA-2ECAF4406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833" y="1201268"/>
            <a:ext cx="5116139" cy="472590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Landowner permission should be sought </a:t>
            </a:r>
            <a:r>
              <a:rPr lang="en-US" b="1" dirty="0"/>
              <a:t>as early as possible</a:t>
            </a:r>
            <a:r>
              <a:rPr lang="en-US" dirty="0"/>
              <a:t> in the funding process</a:t>
            </a:r>
          </a:p>
          <a:p>
            <a:r>
              <a:rPr lang="en-US" dirty="0"/>
              <a:t>Ideally before contracting</a:t>
            </a:r>
          </a:p>
          <a:p>
            <a:r>
              <a:rPr lang="en-US" dirty="0"/>
              <a:t>To ensure the project can be implemented as planned.</a:t>
            </a:r>
          </a:p>
          <a:p>
            <a:endParaRPr lang="en-US" sz="1600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7F75C4-AB9E-581B-4A9D-837D59953B6B}"/>
              </a:ext>
            </a:extLst>
          </p:cNvPr>
          <p:cNvSpPr/>
          <p:nvPr/>
        </p:nvSpPr>
        <p:spPr>
          <a:xfrm>
            <a:off x="10381126" y="6185646"/>
            <a:ext cx="1425387" cy="51995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3FCBB7-02D0-41CE-522A-E2EB3DDDA1FD}"/>
              </a:ext>
            </a:extLst>
          </p:cNvPr>
          <p:cNvSpPr/>
          <p:nvPr/>
        </p:nvSpPr>
        <p:spPr>
          <a:xfrm>
            <a:off x="268940" y="986116"/>
            <a:ext cx="9197788" cy="13446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3C2573E-9395-4E89-E196-23072FC8D4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294" y="163326"/>
            <a:ext cx="1873624" cy="126906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9EF03D6-7779-78D9-937A-AE9F0101EE57}"/>
              </a:ext>
            </a:extLst>
          </p:cNvPr>
          <p:cNvSpPr txBox="1">
            <a:spLocks/>
          </p:cNvSpPr>
          <p:nvPr/>
        </p:nvSpPr>
        <p:spPr>
          <a:xfrm>
            <a:off x="268940" y="192609"/>
            <a:ext cx="8079937" cy="823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lt1"/>
                </a:solidFill>
                <a:latin typeface="+mn-lt"/>
                <a:ea typeface="+mn-ea"/>
                <a:cs typeface="Calibri"/>
              </a:rPr>
              <a:t>Working off the Right-of-Way</a:t>
            </a:r>
          </a:p>
        </p:txBody>
      </p:sp>
      <p:pic>
        <p:nvPicPr>
          <p:cNvPr id="5" name="Picture 4" descr="A group of people walking on a path in the woods&#10;&#10;Description automatically generated with low confidence">
            <a:extLst>
              <a:ext uri="{FF2B5EF4-FFF2-40B4-BE49-F238E27FC236}">
                <a16:creationId xmlns:a16="http://schemas.microsoft.com/office/drawing/2014/main" id="{0DC90DE8-37F7-934B-D91A-845869399E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2268" y="1490795"/>
            <a:ext cx="5811297" cy="45897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13FC99B-4541-E02C-B15C-C9FC12D5C17A}"/>
              </a:ext>
            </a:extLst>
          </p:cNvPr>
          <p:cNvCxnSpPr>
            <a:cxnSpLocks/>
          </p:cNvCxnSpPr>
          <p:nvPr/>
        </p:nvCxnSpPr>
        <p:spPr>
          <a:xfrm>
            <a:off x="6475228" y="2190307"/>
            <a:ext cx="0" cy="1446028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  <a:effectLst>
            <a:glow rad="508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0641943-8365-9329-A0EC-2DFF1CC88123}"/>
              </a:ext>
            </a:extLst>
          </p:cNvPr>
          <p:cNvSpPr txBox="1"/>
          <p:nvPr/>
        </p:nvSpPr>
        <p:spPr>
          <a:xfrm>
            <a:off x="5923951" y="1705947"/>
            <a:ext cx="117859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driveway</a:t>
            </a:r>
            <a:endParaRPr lang="en-US" sz="240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6E7A989-C05C-4655-2E52-8DF81419F363}"/>
              </a:ext>
            </a:extLst>
          </p:cNvPr>
          <p:cNvCxnSpPr>
            <a:cxnSpLocks/>
          </p:cNvCxnSpPr>
          <p:nvPr/>
        </p:nvCxnSpPr>
        <p:spPr>
          <a:xfrm>
            <a:off x="9076973" y="2194662"/>
            <a:ext cx="0" cy="1446028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  <a:effectLst>
            <a:glow rad="508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0D8D38A-4FA3-FF9B-19BD-08DEEE3E9407}"/>
              </a:ext>
            </a:extLst>
          </p:cNvPr>
          <p:cNvSpPr txBox="1"/>
          <p:nvPr/>
        </p:nvSpPr>
        <p:spPr>
          <a:xfrm>
            <a:off x="8373893" y="1705947"/>
            <a:ext cx="1447643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Public road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02726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9BFFF34-EC84-5CC9-B728-30CFA2D06881}"/>
              </a:ext>
            </a:extLst>
          </p:cNvPr>
          <p:cNvSpPr/>
          <p:nvPr/>
        </p:nvSpPr>
        <p:spPr>
          <a:xfrm>
            <a:off x="268940" y="251011"/>
            <a:ext cx="9197788" cy="65442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Calibri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3B8311-CA55-4833-86CA-2ECAF4406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831" y="1325275"/>
            <a:ext cx="8986714" cy="443821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3200" dirty="0">
              <a:cs typeface="Calibri"/>
            </a:endParaRPr>
          </a:p>
          <a:p>
            <a:endParaRPr lang="en-US" sz="3200" dirty="0">
              <a:cs typeface="Calibri"/>
            </a:endParaRPr>
          </a:p>
          <a:p>
            <a:endParaRPr lang="en-US" sz="2800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cs typeface="Calibri"/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9EEE632-E375-43E9-97B7-4339F540D824}"/>
              </a:ext>
            </a:extLst>
          </p:cNvPr>
          <p:cNvSpPr txBox="1">
            <a:spLocks/>
          </p:cNvSpPr>
          <p:nvPr/>
        </p:nvSpPr>
        <p:spPr>
          <a:xfrm>
            <a:off x="840779" y="164437"/>
            <a:ext cx="5902085" cy="823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cs typeface="Calibri Light"/>
              </a:rPr>
              <a:t>Project Life Cycle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21AC42-1F62-8468-76EA-B73DF3F5176E}"/>
              </a:ext>
            </a:extLst>
          </p:cNvPr>
          <p:cNvSpPr/>
          <p:nvPr/>
        </p:nvSpPr>
        <p:spPr>
          <a:xfrm>
            <a:off x="295833" y="6185646"/>
            <a:ext cx="10085293" cy="5199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7F75C4-AB9E-581B-4A9D-837D59953B6B}"/>
              </a:ext>
            </a:extLst>
          </p:cNvPr>
          <p:cNvSpPr/>
          <p:nvPr/>
        </p:nvSpPr>
        <p:spPr>
          <a:xfrm>
            <a:off x="10381126" y="6185646"/>
            <a:ext cx="1425387" cy="51995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3FCBB7-02D0-41CE-522A-E2EB3DDDA1FD}"/>
              </a:ext>
            </a:extLst>
          </p:cNvPr>
          <p:cNvSpPr/>
          <p:nvPr/>
        </p:nvSpPr>
        <p:spPr>
          <a:xfrm>
            <a:off x="268940" y="986116"/>
            <a:ext cx="9197788" cy="13446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Calibri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3C2573E-9395-4E89-E196-23072FC8D4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294" y="163326"/>
            <a:ext cx="1873624" cy="1269067"/>
          </a:xfrm>
          <a:prstGeom prst="rect">
            <a:avLst/>
          </a:prstGeom>
        </p:spPr>
      </p:pic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3CC2F28E-7FEF-399C-3922-7496832503A0}"/>
              </a:ext>
            </a:extLst>
          </p:cNvPr>
          <p:cNvSpPr txBox="1">
            <a:spLocks/>
          </p:cNvSpPr>
          <p:nvPr/>
        </p:nvSpPr>
        <p:spPr>
          <a:xfrm>
            <a:off x="480014" y="1286528"/>
            <a:ext cx="5992910" cy="489911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3200" dirty="0">
                <a:cs typeface="Calibri"/>
              </a:rPr>
              <a:t>Education and outreach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cs typeface="Calibri"/>
              </a:rPr>
              <a:t>Pre-application meeting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cs typeface="Calibri"/>
              </a:rPr>
              <a:t>Receive &amp; review application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cs typeface="Calibri"/>
              </a:rPr>
              <a:t>QAB meeting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cs typeface="Calibri"/>
              </a:rPr>
              <a:t>CD Board meeting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cs typeface="Calibri"/>
              </a:rPr>
              <a:t>Contracting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cs typeface="Calibri"/>
              </a:rPr>
              <a:t>Preparing for Construction</a:t>
            </a:r>
          </a:p>
          <a:p>
            <a:pPr lvl="1"/>
            <a:r>
              <a:rPr lang="en-US" sz="2800" dirty="0">
                <a:cs typeface="Calibri"/>
              </a:rPr>
              <a:t>If applicable: Design, permitting, bidding</a:t>
            </a:r>
          </a:p>
          <a:p>
            <a:pPr lvl="1"/>
            <a:r>
              <a:rPr lang="en-US" sz="2800" dirty="0">
                <a:cs typeface="Calibri"/>
              </a:rPr>
              <a:t>Pre-construction meeting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cs typeface="Calibri"/>
              </a:rPr>
              <a:t>Construction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cs typeface="Calibri"/>
              </a:rPr>
              <a:t>Completion</a:t>
            </a:r>
          </a:p>
          <a:p>
            <a:endParaRPr lang="en-US" sz="3200" dirty="0">
              <a:cs typeface="Calibri"/>
            </a:endParaRPr>
          </a:p>
          <a:p>
            <a:endParaRPr lang="en-US" sz="3200" dirty="0">
              <a:cs typeface="Calibri"/>
            </a:endParaRPr>
          </a:p>
          <a:p>
            <a:endParaRPr lang="en-US" sz="3200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94C66A-97FA-94FE-DC61-40299ABB4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schemeClr val="tx1"/>
                </a:solidFill>
              </a:rPr>
              <a:t>27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11EB2E5-3E00-9152-10A2-5ED0A97C062B}"/>
              </a:ext>
            </a:extLst>
          </p:cNvPr>
          <p:cNvCxnSpPr>
            <a:cxnSpLocks/>
          </p:cNvCxnSpPr>
          <p:nvPr/>
        </p:nvCxnSpPr>
        <p:spPr>
          <a:xfrm flipV="1">
            <a:off x="4572000" y="1708331"/>
            <a:ext cx="1900924" cy="2046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E61FD98-2C58-D25D-0161-30378A02F73E}"/>
              </a:ext>
            </a:extLst>
          </p:cNvPr>
          <p:cNvSpPr txBox="1"/>
          <p:nvPr/>
        </p:nvSpPr>
        <p:spPr>
          <a:xfrm>
            <a:off x="6657105" y="1391447"/>
            <a:ext cx="4671787" cy="83099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Start talking about off-ROW permission during project planning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0356AB8-7D60-FF63-DA2B-A48CD77C0626}"/>
              </a:ext>
            </a:extLst>
          </p:cNvPr>
          <p:cNvCxnSpPr>
            <a:cxnSpLocks/>
          </p:cNvCxnSpPr>
          <p:nvPr/>
        </p:nvCxnSpPr>
        <p:spPr>
          <a:xfrm>
            <a:off x="5710989" y="3020305"/>
            <a:ext cx="1395663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EFAEC15-F0DE-49BC-C6C2-3C3DE64BA620}"/>
              </a:ext>
            </a:extLst>
          </p:cNvPr>
          <p:cNvSpPr txBox="1"/>
          <p:nvPr/>
        </p:nvSpPr>
        <p:spPr>
          <a:xfrm>
            <a:off x="7161060" y="2368905"/>
            <a:ext cx="4671787" cy="267765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r>
              <a:rPr lang="en-US" b="1" dirty="0"/>
              <a:t>Local control</a:t>
            </a:r>
            <a:r>
              <a:rPr lang="en-US" dirty="0"/>
              <a:t>: districts can require written off-ROW permission to be submitted: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with the grant application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before the QAB meeting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before signing a contract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etc.</a:t>
            </a:r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E15998D3-6DB7-E484-5692-6AC984C8DED1}"/>
              </a:ext>
            </a:extLst>
          </p:cNvPr>
          <p:cNvSpPr/>
          <p:nvPr/>
        </p:nvSpPr>
        <p:spPr>
          <a:xfrm>
            <a:off x="5125454" y="2117711"/>
            <a:ext cx="407506" cy="1840678"/>
          </a:xfrm>
          <a:prstGeom prst="rightBrace">
            <a:avLst>
              <a:gd name="adj1" fmla="val 8333"/>
              <a:gd name="adj2" fmla="val 48684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0EE3D6E-0C74-D379-8B82-61B43C5FD492}"/>
              </a:ext>
            </a:extLst>
          </p:cNvPr>
          <p:cNvCxnSpPr>
            <a:cxnSpLocks/>
          </p:cNvCxnSpPr>
          <p:nvPr/>
        </p:nvCxnSpPr>
        <p:spPr>
          <a:xfrm>
            <a:off x="3068053" y="5367140"/>
            <a:ext cx="2928137" cy="1384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1075CAE-97C2-F4B2-7E41-231D9B00C302}"/>
              </a:ext>
            </a:extLst>
          </p:cNvPr>
          <p:cNvSpPr txBox="1"/>
          <p:nvPr/>
        </p:nvSpPr>
        <p:spPr>
          <a:xfrm>
            <a:off x="6180371" y="5188740"/>
            <a:ext cx="4671787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r>
              <a:rPr lang="en-US" dirty="0"/>
              <a:t>Must have written off-ROW permission before working off ROW</a:t>
            </a:r>
          </a:p>
        </p:txBody>
      </p:sp>
    </p:spTree>
    <p:extLst>
      <p:ext uri="{BB962C8B-B14F-4D97-AF65-F5344CB8AC3E}">
        <p14:creationId xmlns:p14="http://schemas.microsoft.com/office/powerpoint/2010/main" val="73478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animBg="1"/>
      <p:bldP spid="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D21AC42-1F62-8468-76EA-B73DF3F5176E}"/>
              </a:ext>
            </a:extLst>
          </p:cNvPr>
          <p:cNvSpPr/>
          <p:nvPr/>
        </p:nvSpPr>
        <p:spPr>
          <a:xfrm>
            <a:off x="295833" y="6185646"/>
            <a:ext cx="10085293" cy="5199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BFFF34-EC84-5CC9-B728-30CFA2D06881}"/>
              </a:ext>
            </a:extLst>
          </p:cNvPr>
          <p:cNvSpPr/>
          <p:nvPr/>
        </p:nvSpPr>
        <p:spPr>
          <a:xfrm>
            <a:off x="268940" y="251011"/>
            <a:ext cx="9197788" cy="65442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3B8311-CA55-4833-86CA-2ECAF4406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833" y="1201268"/>
            <a:ext cx="9060818" cy="47259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800" b="1" u="sng" dirty="0"/>
              <a:t>How to get landowner permission</a:t>
            </a:r>
          </a:p>
          <a:p>
            <a:r>
              <a:rPr lang="en-US" dirty="0"/>
              <a:t>The grant recipient is responsible for obtaining written landowner permission.</a:t>
            </a:r>
          </a:p>
          <a:p>
            <a:r>
              <a:rPr lang="en-US" dirty="0"/>
              <a:t>The road owner is the one who has to maintain the project and work with the landowner long term.</a:t>
            </a:r>
          </a:p>
          <a:p>
            <a:r>
              <a:rPr lang="en-US" dirty="0"/>
              <a:t>However, the </a:t>
            </a:r>
            <a:r>
              <a:rPr lang="en-US" dirty="0">
                <a:highlight>
                  <a:srgbClr val="FFFFFF"/>
                </a:highlight>
              </a:rPr>
              <a:t>conservation district can help with these conversations.</a:t>
            </a:r>
          </a:p>
          <a:p>
            <a:endParaRPr lang="en-US" sz="1600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7F75C4-AB9E-581B-4A9D-837D59953B6B}"/>
              </a:ext>
            </a:extLst>
          </p:cNvPr>
          <p:cNvSpPr/>
          <p:nvPr/>
        </p:nvSpPr>
        <p:spPr>
          <a:xfrm>
            <a:off x="10381126" y="6185646"/>
            <a:ext cx="1425387" cy="51995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3FCBB7-02D0-41CE-522A-E2EB3DDDA1FD}"/>
              </a:ext>
            </a:extLst>
          </p:cNvPr>
          <p:cNvSpPr/>
          <p:nvPr/>
        </p:nvSpPr>
        <p:spPr>
          <a:xfrm>
            <a:off x="268940" y="986116"/>
            <a:ext cx="9197788" cy="13446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3C2573E-9395-4E89-E196-23072FC8D4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294" y="163326"/>
            <a:ext cx="1873624" cy="126906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9EF03D6-7779-78D9-937A-AE9F0101EE57}"/>
              </a:ext>
            </a:extLst>
          </p:cNvPr>
          <p:cNvSpPr txBox="1">
            <a:spLocks/>
          </p:cNvSpPr>
          <p:nvPr/>
        </p:nvSpPr>
        <p:spPr>
          <a:xfrm>
            <a:off x="268940" y="192609"/>
            <a:ext cx="8079937" cy="823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lt1"/>
                </a:solidFill>
                <a:latin typeface="+mn-lt"/>
                <a:ea typeface="+mn-ea"/>
                <a:cs typeface="Calibri"/>
              </a:rPr>
              <a:t>Working off the Right-of-Way</a:t>
            </a:r>
          </a:p>
        </p:txBody>
      </p:sp>
    </p:spTree>
    <p:extLst>
      <p:ext uri="{BB962C8B-B14F-4D97-AF65-F5344CB8AC3E}">
        <p14:creationId xmlns:p14="http://schemas.microsoft.com/office/powerpoint/2010/main" val="13076612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D21AC42-1F62-8468-76EA-B73DF3F5176E}"/>
              </a:ext>
            </a:extLst>
          </p:cNvPr>
          <p:cNvSpPr/>
          <p:nvPr/>
        </p:nvSpPr>
        <p:spPr>
          <a:xfrm>
            <a:off x="295833" y="6185646"/>
            <a:ext cx="10085293" cy="5199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BFFF34-EC84-5CC9-B728-30CFA2D06881}"/>
              </a:ext>
            </a:extLst>
          </p:cNvPr>
          <p:cNvSpPr/>
          <p:nvPr/>
        </p:nvSpPr>
        <p:spPr>
          <a:xfrm>
            <a:off x="268940" y="251011"/>
            <a:ext cx="9197788" cy="65442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3B8311-CA55-4833-86CA-2ECAF4406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833" y="1201268"/>
            <a:ext cx="4712102" cy="49843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u="sng" dirty="0"/>
              <a:t>Example ask for landowner permission:</a:t>
            </a:r>
            <a:endParaRPr lang="en-US" sz="2800" b="1" u="sng" dirty="0"/>
          </a:p>
          <a:p>
            <a:r>
              <a:rPr lang="en-US" dirty="0"/>
              <a:t>Can we put in a new cross pipe that outlets water on your property?</a:t>
            </a:r>
          </a:p>
          <a:p>
            <a:endParaRPr lang="en-US" sz="1600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7F75C4-AB9E-581B-4A9D-837D59953B6B}"/>
              </a:ext>
            </a:extLst>
          </p:cNvPr>
          <p:cNvSpPr/>
          <p:nvPr/>
        </p:nvSpPr>
        <p:spPr>
          <a:xfrm>
            <a:off x="10381126" y="6185646"/>
            <a:ext cx="1425387" cy="51995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3FCBB7-02D0-41CE-522A-E2EB3DDDA1FD}"/>
              </a:ext>
            </a:extLst>
          </p:cNvPr>
          <p:cNvSpPr/>
          <p:nvPr/>
        </p:nvSpPr>
        <p:spPr>
          <a:xfrm>
            <a:off x="268940" y="986116"/>
            <a:ext cx="9197788" cy="13446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3C2573E-9395-4E89-E196-23072FC8D4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294" y="163326"/>
            <a:ext cx="1873624" cy="126906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9EF03D6-7779-78D9-937A-AE9F0101EE57}"/>
              </a:ext>
            </a:extLst>
          </p:cNvPr>
          <p:cNvSpPr txBox="1">
            <a:spLocks/>
          </p:cNvSpPr>
          <p:nvPr/>
        </p:nvSpPr>
        <p:spPr>
          <a:xfrm>
            <a:off x="268940" y="192609"/>
            <a:ext cx="8079937" cy="823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lt1"/>
                </a:solidFill>
                <a:latin typeface="+mn-lt"/>
                <a:ea typeface="+mn-ea"/>
                <a:cs typeface="Calibri"/>
              </a:rPr>
              <a:t>Working off the Right-of-Way</a:t>
            </a:r>
          </a:p>
        </p:txBody>
      </p:sp>
    </p:spTree>
    <p:extLst>
      <p:ext uri="{BB962C8B-B14F-4D97-AF65-F5344CB8AC3E}">
        <p14:creationId xmlns:p14="http://schemas.microsoft.com/office/powerpoint/2010/main" val="1010009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9BFFF34-EC84-5CC9-B728-30CFA2D06881}"/>
              </a:ext>
            </a:extLst>
          </p:cNvPr>
          <p:cNvSpPr/>
          <p:nvPr/>
        </p:nvSpPr>
        <p:spPr>
          <a:xfrm>
            <a:off x="268940" y="251011"/>
            <a:ext cx="9197788" cy="65442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Calibri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3B8311-CA55-4833-86CA-2ECAF4406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831" y="1325275"/>
            <a:ext cx="8986714" cy="443821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3200" dirty="0">
              <a:cs typeface="Calibri"/>
            </a:endParaRPr>
          </a:p>
          <a:p>
            <a:endParaRPr lang="en-US" sz="3200" dirty="0">
              <a:cs typeface="Calibri"/>
            </a:endParaRPr>
          </a:p>
          <a:p>
            <a:endParaRPr lang="en-US" sz="2800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cs typeface="Calibri"/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9EEE632-E375-43E9-97B7-4339F540D824}"/>
              </a:ext>
            </a:extLst>
          </p:cNvPr>
          <p:cNvSpPr txBox="1">
            <a:spLocks/>
          </p:cNvSpPr>
          <p:nvPr/>
        </p:nvSpPr>
        <p:spPr>
          <a:xfrm>
            <a:off x="840779" y="164437"/>
            <a:ext cx="7627360" cy="823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cs typeface="Calibri Light"/>
              </a:rPr>
              <a:t>Working outside the Right-of-Way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21AC42-1F62-8468-76EA-B73DF3F5176E}"/>
              </a:ext>
            </a:extLst>
          </p:cNvPr>
          <p:cNvSpPr/>
          <p:nvPr/>
        </p:nvSpPr>
        <p:spPr>
          <a:xfrm>
            <a:off x="295833" y="6185646"/>
            <a:ext cx="10085293" cy="5199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7F75C4-AB9E-581B-4A9D-837D59953B6B}"/>
              </a:ext>
            </a:extLst>
          </p:cNvPr>
          <p:cNvSpPr/>
          <p:nvPr/>
        </p:nvSpPr>
        <p:spPr>
          <a:xfrm>
            <a:off x="10381126" y="6185646"/>
            <a:ext cx="1425387" cy="51995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3FCBB7-02D0-41CE-522A-E2EB3DDDA1FD}"/>
              </a:ext>
            </a:extLst>
          </p:cNvPr>
          <p:cNvSpPr/>
          <p:nvPr/>
        </p:nvSpPr>
        <p:spPr>
          <a:xfrm>
            <a:off x="268940" y="986116"/>
            <a:ext cx="9197788" cy="13446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Calibri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3C2573E-9395-4E89-E196-23072FC8D4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294" y="163326"/>
            <a:ext cx="1873624" cy="1269067"/>
          </a:xfrm>
          <a:prstGeom prst="rect">
            <a:avLst/>
          </a:prstGeom>
        </p:spPr>
      </p:pic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3CC2F28E-7FEF-399C-3922-7496832503A0}"/>
              </a:ext>
            </a:extLst>
          </p:cNvPr>
          <p:cNvSpPr txBox="1">
            <a:spLocks/>
          </p:cNvSpPr>
          <p:nvPr/>
        </p:nvSpPr>
        <p:spPr>
          <a:xfrm>
            <a:off x="421740" y="1432393"/>
            <a:ext cx="10932060" cy="48991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u="sng" dirty="0">
                <a:cs typeface="Calibri"/>
              </a:rPr>
              <a:t>Presentation Outline</a:t>
            </a:r>
            <a:endParaRPr lang="en-US" sz="4000" b="1" u="sng" dirty="0">
              <a:cs typeface="Calibri"/>
            </a:endParaRPr>
          </a:p>
          <a:p>
            <a:pPr lvl="0"/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What is the ROW &amp; why work off ROW?</a:t>
            </a:r>
          </a:p>
          <a:p>
            <a:pPr lvl="0"/>
            <a:r>
              <a:rPr lang="en-US" dirty="0"/>
              <a:t>Eligible off ROW work</a:t>
            </a:r>
            <a:endParaRPr lang="en-US" sz="2800" dirty="0"/>
          </a:p>
          <a:p>
            <a:pPr lvl="0"/>
            <a:r>
              <a:rPr lang="en-US" dirty="0"/>
              <a:t>Permission from landowners</a:t>
            </a:r>
            <a:endParaRPr lang="en-US" sz="3200" dirty="0"/>
          </a:p>
          <a:p>
            <a:pPr lvl="0"/>
            <a:r>
              <a:rPr lang="en-US" dirty="0"/>
              <a:t>What to do if you can’t get off ROW permission</a:t>
            </a:r>
            <a:endParaRPr lang="en-US" sz="3200" dirty="0"/>
          </a:p>
          <a:p>
            <a:r>
              <a:rPr lang="en-US" dirty="0"/>
              <a:t>Example projects</a:t>
            </a:r>
            <a:endParaRPr lang="en-US" sz="4400" dirty="0"/>
          </a:p>
          <a:p>
            <a:pPr lvl="0"/>
            <a:r>
              <a:rPr lang="en-US" dirty="0"/>
              <a:t>Other funding sources</a:t>
            </a:r>
            <a:endParaRPr lang="en-US" sz="3200" dirty="0"/>
          </a:p>
          <a:p>
            <a:endParaRPr lang="en-US" sz="3200" dirty="0">
              <a:cs typeface="Calibri"/>
            </a:endParaRPr>
          </a:p>
          <a:p>
            <a:endParaRPr lang="en-US" sz="3200" dirty="0">
              <a:cs typeface="Calibri"/>
            </a:endParaRPr>
          </a:p>
          <a:p>
            <a:endParaRPr lang="en-US" sz="3200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94C66A-97FA-94FE-DC61-40299ABB4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schemeClr val="tx1"/>
                </a:solidFill>
              </a:rPr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4152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D21AC42-1F62-8468-76EA-B73DF3F5176E}"/>
              </a:ext>
            </a:extLst>
          </p:cNvPr>
          <p:cNvSpPr/>
          <p:nvPr/>
        </p:nvSpPr>
        <p:spPr>
          <a:xfrm>
            <a:off x="295833" y="6185646"/>
            <a:ext cx="10085293" cy="5199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BFFF34-EC84-5CC9-B728-30CFA2D06881}"/>
              </a:ext>
            </a:extLst>
          </p:cNvPr>
          <p:cNvSpPr/>
          <p:nvPr/>
        </p:nvSpPr>
        <p:spPr>
          <a:xfrm>
            <a:off x="268940" y="251011"/>
            <a:ext cx="9197788" cy="65442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3B8311-CA55-4833-86CA-2ECAF4406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833" y="1201268"/>
            <a:ext cx="4712102" cy="49843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u="sng" dirty="0"/>
              <a:t>Example ask for landowner permission:</a:t>
            </a:r>
            <a:endParaRPr lang="en-US" sz="2800" b="1" u="sng" dirty="0"/>
          </a:p>
          <a:p>
            <a:r>
              <a:rPr lang="en-US" dirty="0"/>
              <a:t>Can we put in a new cross pipe that outlets water on your property?</a:t>
            </a:r>
          </a:p>
          <a:p>
            <a:r>
              <a:rPr lang="en-US" dirty="0">
                <a:highlight>
                  <a:srgbClr val="FFFFFF"/>
                </a:highlight>
              </a:rPr>
              <a:t>The only cross pipe outlet the landowner is familiar with:</a:t>
            </a:r>
          </a:p>
          <a:p>
            <a:endParaRPr lang="en-US" sz="1600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7F75C4-AB9E-581B-4A9D-837D59953B6B}"/>
              </a:ext>
            </a:extLst>
          </p:cNvPr>
          <p:cNvSpPr/>
          <p:nvPr/>
        </p:nvSpPr>
        <p:spPr>
          <a:xfrm>
            <a:off x="10381126" y="6185646"/>
            <a:ext cx="1425387" cy="51995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3FCBB7-02D0-41CE-522A-E2EB3DDDA1FD}"/>
              </a:ext>
            </a:extLst>
          </p:cNvPr>
          <p:cNvSpPr/>
          <p:nvPr/>
        </p:nvSpPr>
        <p:spPr>
          <a:xfrm>
            <a:off x="268940" y="986116"/>
            <a:ext cx="9197788" cy="13446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3C2573E-9395-4E89-E196-23072FC8D4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294" y="163326"/>
            <a:ext cx="1873624" cy="126906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9EF03D6-7779-78D9-937A-AE9F0101EE57}"/>
              </a:ext>
            </a:extLst>
          </p:cNvPr>
          <p:cNvSpPr txBox="1">
            <a:spLocks/>
          </p:cNvSpPr>
          <p:nvPr/>
        </p:nvSpPr>
        <p:spPr>
          <a:xfrm>
            <a:off x="268940" y="192609"/>
            <a:ext cx="8079937" cy="823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lt1"/>
                </a:solidFill>
                <a:latin typeface="+mn-lt"/>
                <a:ea typeface="+mn-ea"/>
                <a:cs typeface="Calibri"/>
              </a:rPr>
              <a:t>Working off the Right-of-Way</a:t>
            </a:r>
          </a:p>
        </p:txBody>
      </p:sp>
      <p:pic>
        <p:nvPicPr>
          <p:cNvPr id="4" name="Picture 39" descr="IMG_1157">
            <a:extLst>
              <a:ext uri="{FF2B5EF4-FFF2-40B4-BE49-F238E27FC236}">
                <a16:creationId xmlns:a16="http://schemas.microsoft.com/office/drawing/2014/main" id="{9B9735AA-DC4B-8838-E0F3-6C5FBBB3C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45887" y="1632479"/>
            <a:ext cx="6049927" cy="42946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21790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D21AC42-1F62-8468-76EA-B73DF3F5176E}"/>
              </a:ext>
            </a:extLst>
          </p:cNvPr>
          <p:cNvSpPr/>
          <p:nvPr/>
        </p:nvSpPr>
        <p:spPr>
          <a:xfrm>
            <a:off x="295833" y="6185646"/>
            <a:ext cx="10085293" cy="5199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BFFF34-EC84-5CC9-B728-30CFA2D06881}"/>
              </a:ext>
            </a:extLst>
          </p:cNvPr>
          <p:cNvSpPr/>
          <p:nvPr/>
        </p:nvSpPr>
        <p:spPr>
          <a:xfrm>
            <a:off x="268940" y="251011"/>
            <a:ext cx="9197788" cy="65442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3B8311-CA55-4833-86CA-2ECAF4406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833" y="1201268"/>
            <a:ext cx="4712102" cy="49843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u="sng" dirty="0"/>
              <a:t>Example ask for landowner permission:</a:t>
            </a:r>
            <a:endParaRPr lang="en-US" sz="2800" b="1" u="sng" dirty="0"/>
          </a:p>
          <a:p>
            <a:r>
              <a:rPr lang="en-US" dirty="0"/>
              <a:t>Can we put in a new cross pipe that outlets water on your property?</a:t>
            </a:r>
          </a:p>
          <a:p>
            <a:r>
              <a:rPr lang="en-US" dirty="0">
                <a:highlight>
                  <a:srgbClr val="FFFFFF"/>
                </a:highlight>
              </a:rPr>
              <a:t>The only cross pipe outlet the landowner is familiar with: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</a:rPr>
              <a:t>Probably not going to get permission</a:t>
            </a:r>
          </a:p>
          <a:p>
            <a:pPr marL="0" indent="0" algn="ctr">
              <a:buNone/>
            </a:pPr>
            <a:r>
              <a:rPr lang="en-US" sz="6600" dirty="0">
                <a:solidFill>
                  <a:srgbClr val="FF0000"/>
                </a:solidFill>
                <a:highlight>
                  <a:srgbClr val="FFFFFF"/>
                </a:highlight>
              </a:rPr>
              <a:t>X</a:t>
            </a:r>
          </a:p>
          <a:p>
            <a:endParaRPr lang="en-US" sz="1600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7F75C4-AB9E-581B-4A9D-837D59953B6B}"/>
              </a:ext>
            </a:extLst>
          </p:cNvPr>
          <p:cNvSpPr/>
          <p:nvPr/>
        </p:nvSpPr>
        <p:spPr>
          <a:xfrm>
            <a:off x="10381126" y="6185646"/>
            <a:ext cx="1425387" cy="51995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3FCBB7-02D0-41CE-522A-E2EB3DDDA1FD}"/>
              </a:ext>
            </a:extLst>
          </p:cNvPr>
          <p:cNvSpPr/>
          <p:nvPr/>
        </p:nvSpPr>
        <p:spPr>
          <a:xfrm>
            <a:off x="268940" y="986116"/>
            <a:ext cx="9197788" cy="13446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3C2573E-9395-4E89-E196-23072FC8D4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294" y="163326"/>
            <a:ext cx="1873624" cy="126906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9EF03D6-7779-78D9-937A-AE9F0101EE57}"/>
              </a:ext>
            </a:extLst>
          </p:cNvPr>
          <p:cNvSpPr txBox="1">
            <a:spLocks/>
          </p:cNvSpPr>
          <p:nvPr/>
        </p:nvSpPr>
        <p:spPr>
          <a:xfrm>
            <a:off x="268940" y="192609"/>
            <a:ext cx="8079937" cy="823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lt1"/>
                </a:solidFill>
                <a:latin typeface="+mn-lt"/>
                <a:ea typeface="+mn-ea"/>
                <a:cs typeface="Calibri"/>
              </a:rPr>
              <a:t>Working off the Right-of-Way</a:t>
            </a:r>
          </a:p>
        </p:txBody>
      </p:sp>
      <p:pic>
        <p:nvPicPr>
          <p:cNvPr id="4" name="Picture 39" descr="IMG_1157">
            <a:extLst>
              <a:ext uri="{FF2B5EF4-FFF2-40B4-BE49-F238E27FC236}">
                <a16:creationId xmlns:a16="http://schemas.microsoft.com/office/drawing/2014/main" id="{9B9735AA-DC4B-8838-E0F3-6C5FBBB3C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45887" y="1632479"/>
            <a:ext cx="6049927" cy="42946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58749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D21AC42-1F62-8468-76EA-B73DF3F5176E}"/>
              </a:ext>
            </a:extLst>
          </p:cNvPr>
          <p:cNvSpPr/>
          <p:nvPr/>
        </p:nvSpPr>
        <p:spPr>
          <a:xfrm>
            <a:off x="295833" y="6185646"/>
            <a:ext cx="10085293" cy="5199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BFFF34-EC84-5CC9-B728-30CFA2D06881}"/>
              </a:ext>
            </a:extLst>
          </p:cNvPr>
          <p:cNvSpPr/>
          <p:nvPr/>
        </p:nvSpPr>
        <p:spPr>
          <a:xfrm>
            <a:off x="268940" y="251011"/>
            <a:ext cx="9197788" cy="65442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3B8311-CA55-4833-86CA-2ECAF4406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832" y="1201268"/>
            <a:ext cx="9408461" cy="49843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u="sng" dirty="0"/>
              <a:t>How to get landowners on board?</a:t>
            </a:r>
            <a:endParaRPr lang="en-US" sz="2800" b="1" u="sng" dirty="0"/>
          </a:p>
          <a:p>
            <a:r>
              <a:rPr lang="en-US" dirty="0"/>
              <a:t>Offer your assistance to the road owner – go with them to ask landowners for permission to work on their property. </a:t>
            </a:r>
          </a:p>
          <a:p>
            <a:pPr lvl="1"/>
            <a:r>
              <a:rPr lang="en-US" dirty="0"/>
              <a:t>Use your expertise in conservation, the DGLVR Program, and talking to road owners when talking to the landowner.</a:t>
            </a:r>
          </a:p>
          <a:p>
            <a:pPr lvl="1"/>
            <a:r>
              <a:rPr lang="en-US" dirty="0"/>
              <a:t>Explain ESM principles:</a:t>
            </a:r>
          </a:p>
          <a:p>
            <a:pPr lvl="2"/>
            <a:r>
              <a:rPr lang="en-US" sz="2400" dirty="0"/>
              <a:t>Goal is to prevent erosion.</a:t>
            </a:r>
          </a:p>
          <a:p>
            <a:pPr lvl="2"/>
            <a:r>
              <a:rPr lang="en-US" sz="2400" dirty="0"/>
              <a:t>Break up stormwater between many outlets so only a small amount of water comes out at each outlet.</a:t>
            </a:r>
          </a:p>
          <a:p>
            <a:pPr lvl="2"/>
            <a:r>
              <a:rPr lang="en-US" sz="2400" dirty="0"/>
              <a:t>Or if stormwater is being collected, talk about benefits of detention/infiltration/stabilization at the outlet.</a:t>
            </a:r>
          </a:p>
          <a:p>
            <a:r>
              <a:rPr lang="en-US" dirty="0"/>
              <a:t>Districts can ask for CDGRS and/or SCC involvement as well.</a:t>
            </a:r>
          </a:p>
          <a:p>
            <a:endParaRPr lang="en-US" sz="1600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7F75C4-AB9E-581B-4A9D-837D59953B6B}"/>
              </a:ext>
            </a:extLst>
          </p:cNvPr>
          <p:cNvSpPr/>
          <p:nvPr/>
        </p:nvSpPr>
        <p:spPr>
          <a:xfrm>
            <a:off x="10381126" y="6185646"/>
            <a:ext cx="1425387" cy="51995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3FCBB7-02D0-41CE-522A-E2EB3DDDA1FD}"/>
              </a:ext>
            </a:extLst>
          </p:cNvPr>
          <p:cNvSpPr/>
          <p:nvPr/>
        </p:nvSpPr>
        <p:spPr>
          <a:xfrm>
            <a:off x="268940" y="986116"/>
            <a:ext cx="9197788" cy="13446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3C2573E-9395-4E89-E196-23072FC8D4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294" y="163326"/>
            <a:ext cx="1873624" cy="126906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9EF03D6-7779-78D9-937A-AE9F0101EE57}"/>
              </a:ext>
            </a:extLst>
          </p:cNvPr>
          <p:cNvSpPr txBox="1">
            <a:spLocks/>
          </p:cNvSpPr>
          <p:nvPr/>
        </p:nvSpPr>
        <p:spPr>
          <a:xfrm>
            <a:off x="268940" y="192609"/>
            <a:ext cx="8079937" cy="823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lt1"/>
                </a:solidFill>
                <a:latin typeface="+mn-lt"/>
                <a:ea typeface="+mn-ea"/>
                <a:cs typeface="Calibri"/>
              </a:rPr>
              <a:t>Working off the Right-of-Way</a:t>
            </a:r>
          </a:p>
        </p:txBody>
      </p:sp>
    </p:spTree>
    <p:extLst>
      <p:ext uri="{BB962C8B-B14F-4D97-AF65-F5344CB8AC3E}">
        <p14:creationId xmlns:p14="http://schemas.microsoft.com/office/powerpoint/2010/main" val="8858928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D21AC42-1F62-8468-76EA-B73DF3F5176E}"/>
              </a:ext>
            </a:extLst>
          </p:cNvPr>
          <p:cNvSpPr/>
          <p:nvPr/>
        </p:nvSpPr>
        <p:spPr>
          <a:xfrm>
            <a:off x="295833" y="6185646"/>
            <a:ext cx="10085293" cy="5199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BFFF34-EC84-5CC9-B728-30CFA2D06881}"/>
              </a:ext>
            </a:extLst>
          </p:cNvPr>
          <p:cNvSpPr/>
          <p:nvPr/>
        </p:nvSpPr>
        <p:spPr>
          <a:xfrm>
            <a:off x="268940" y="251011"/>
            <a:ext cx="9197788" cy="65442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3B8311-CA55-4833-86CA-2ECAF4406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832" y="1201268"/>
            <a:ext cx="9583274" cy="498437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/>
              <a:t>How to get landowners on board?</a:t>
            </a:r>
            <a:endParaRPr lang="en-US" sz="2800" b="1" u="sng" dirty="0"/>
          </a:p>
          <a:p>
            <a:r>
              <a:rPr lang="en-US" dirty="0"/>
              <a:t>Meet on site.</a:t>
            </a:r>
          </a:p>
          <a:p>
            <a:r>
              <a:rPr lang="en-US" dirty="0"/>
              <a:t>Introduce yourself and explain the conservation district role in the project, including ESM practices/DGLVR goals.</a:t>
            </a:r>
          </a:p>
          <a:p>
            <a:r>
              <a:rPr lang="en-US" dirty="0"/>
              <a:t>Share your overall work plan and how the off-ROW work fits into the overall road improvements.</a:t>
            </a:r>
          </a:p>
          <a:p>
            <a:pPr lvl="1"/>
            <a:r>
              <a:rPr lang="en-US" sz="2600" dirty="0"/>
              <a:t>Explain how this project solves a problem for the landowner.</a:t>
            </a:r>
          </a:p>
          <a:p>
            <a:r>
              <a:rPr lang="en-US" dirty="0"/>
              <a:t>Listen to their concerns.</a:t>
            </a:r>
          </a:p>
          <a:p>
            <a:r>
              <a:rPr lang="en-US" dirty="0"/>
              <a:t>Adjust the work plan as needed to address water issues in a way that works for the landowner &amp; road owner.</a:t>
            </a:r>
          </a:p>
          <a:p>
            <a:r>
              <a:rPr lang="en-US" dirty="0"/>
              <a:t>Discuss who is responsible for long-term, routine maintenance.</a:t>
            </a:r>
          </a:p>
          <a:p>
            <a:r>
              <a:rPr lang="en-US" dirty="0"/>
              <a:t>Invite them to reach out if they have questions or concerns.</a:t>
            </a:r>
          </a:p>
          <a:p>
            <a:endParaRPr lang="en-US" dirty="0"/>
          </a:p>
          <a:p>
            <a:endParaRPr lang="en-US" sz="1600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7F75C4-AB9E-581B-4A9D-837D59953B6B}"/>
              </a:ext>
            </a:extLst>
          </p:cNvPr>
          <p:cNvSpPr/>
          <p:nvPr/>
        </p:nvSpPr>
        <p:spPr>
          <a:xfrm>
            <a:off x="10381126" y="6185646"/>
            <a:ext cx="1425387" cy="51995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3FCBB7-02D0-41CE-522A-E2EB3DDDA1FD}"/>
              </a:ext>
            </a:extLst>
          </p:cNvPr>
          <p:cNvSpPr/>
          <p:nvPr/>
        </p:nvSpPr>
        <p:spPr>
          <a:xfrm>
            <a:off x="268940" y="986116"/>
            <a:ext cx="9197788" cy="13446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3C2573E-9395-4E89-E196-23072FC8D4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294" y="163326"/>
            <a:ext cx="1873624" cy="126906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9EF03D6-7779-78D9-937A-AE9F0101EE57}"/>
              </a:ext>
            </a:extLst>
          </p:cNvPr>
          <p:cNvSpPr txBox="1">
            <a:spLocks/>
          </p:cNvSpPr>
          <p:nvPr/>
        </p:nvSpPr>
        <p:spPr>
          <a:xfrm>
            <a:off x="268940" y="192609"/>
            <a:ext cx="8079937" cy="823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lt1"/>
                </a:solidFill>
                <a:latin typeface="+mn-lt"/>
                <a:ea typeface="+mn-ea"/>
                <a:cs typeface="Calibri"/>
              </a:rPr>
              <a:t>Working off the Right-of-Way</a:t>
            </a:r>
          </a:p>
        </p:txBody>
      </p:sp>
    </p:spTree>
    <p:extLst>
      <p:ext uri="{BB962C8B-B14F-4D97-AF65-F5344CB8AC3E}">
        <p14:creationId xmlns:p14="http://schemas.microsoft.com/office/powerpoint/2010/main" val="295411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D21AC42-1F62-8468-76EA-B73DF3F5176E}"/>
              </a:ext>
            </a:extLst>
          </p:cNvPr>
          <p:cNvSpPr/>
          <p:nvPr/>
        </p:nvSpPr>
        <p:spPr>
          <a:xfrm>
            <a:off x="295833" y="6185646"/>
            <a:ext cx="10085293" cy="5199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BFFF34-EC84-5CC9-B728-30CFA2D06881}"/>
              </a:ext>
            </a:extLst>
          </p:cNvPr>
          <p:cNvSpPr/>
          <p:nvPr/>
        </p:nvSpPr>
        <p:spPr>
          <a:xfrm>
            <a:off x="268940" y="251011"/>
            <a:ext cx="9197788" cy="65442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3B8311-CA55-4833-86CA-2ECAF4406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832" y="1201268"/>
            <a:ext cx="9408461" cy="49843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u="sng" dirty="0"/>
              <a:t>How to get landowners on board?</a:t>
            </a:r>
            <a:endParaRPr lang="en-US" sz="2800" b="1" u="sng" dirty="0"/>
          </a:p>
          <a:p>
            <a:r>
              <a:rPr lang="en-US" dirty="0"/>
              <a:t>Use visual aids!</a:t>
            </a:r>
          </a:p>
          <a:p>
            <a:pPr lvl="1"/>
            <a:r>
              <a:rPr lang="en-US" sz="2800" b="1" dirty="0"/>
              <a:t>Work plan</a:t>
            </a:r>
          </a:p>
          <a:p>
            <a:pPr lvl="1"/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7F75C4-AB9E-581B-4A9D-837D59953B6B}"/>
              </a:ext>
            </a:extLst>
          </p:cNvPr>
          <p:cNvSpPr/>
          <p:nvPr/>
        </p:nvSpPr>
        <p:spPr>
          <a:xfrm>
            <a:off x="10381126" y="6185646"/>
            <a:ext cx="1425387" cy="51995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3FCBB7-02D0-41CE-522A-E2EB3DDDA1FD}"/>
              </a:ext>
            </a:extLst>
          </p:cNvPr>
          <p:cNvSpPr/>
          <p:nvPr/>
        </p:nvSpPr>
        <p:spPr>
          <a:xfrm>
            <a:off x="268940" y="986116"/>
            <a:ext cx="9197788" cy="13446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3C2573E-9395-4E89-E196-23072FC8D4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294" y="163326"/>
            <a:ext cx="1873624" cy="126906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9EF03D6-7779-78D9-937A-AE9F0101EE57}"/>
              </a:ext>
            </a:extLst>
          </p:cNvPr>
          <p:cNvSpPr txBox="1">
            <a:spLocks/>
          </p:cNvSpPr>
          <p:nvPr/>
        </p:nvSpPr>
        <p:spPr>
          <a:xfrm>
            <a:off x="268940" y="192609"/>
            <a:ext cx="8079937" cy="823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lt1"/>
                </a:solidFill>
                <a:latin typeface="+mn-lt"/>
                <a:ea typeface="+mn-ea"/>
                <a:cs typeface="Calibri"/>
              </a:rPr>
              <a:t>Working off the Right-of-Way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6FD9A5-8563-8BCD-719F-405C101B5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4946" y="1449479"/>
            <a:ext cx="4886325" cy="4695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7724DB-702A-BC5E-852A-52F3BA5FFE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8287" y="1662454"/>
            <a:ext cx="2979093" cy="44749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57294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D21AC42-1F62-8468-76EA-B73DF3F5176E}"/>
              </a:ext>
            </a:extLst>
          </p:cNvPr>
          <p:cNvSpPr/>
          <p:nvPr/>
        </p:nvSpPr>
        <p:spPr>
          <a:xfrm>
            <a:off x="295833" y="6185646"/>
            <a:ext cx="10085293" cy="5199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BFFF34-EC84-5CC9-B728-30CFA2D06881}"/>
              </a:ext>
            </a:extLst>
          </p:cNvPr>
          <p:cNvSpPr/>
          <p:nvPr/>
        </p:nvSpPr>
        <p:spPr>
          <a:xfrm>
            <a:off x="268940" y="251011"/>
            <a:ext cx="9197788" cy="65442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3B8311-CA55-4833-86CA-2ECAF4406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832" y="1201268"/>
            <a:ext cx="5594605" cy="49843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u="sng" dirty="0"/>
              <a:t>How to get landowners on board?</a:t>
            </a:r>
            <a:endParaRPr lang="en-US" sz="2800" b="1" u="sng" dirty="0"/>
          </a:p>
          <a:p>
            <a:r>
              <a:rPr lang="en-US" dirty="0"/>
              <a:t>Use visual aids!</a:t>
            </a:r>
          </a:p>
          <a:p>
            <a:pPr lvl="1"/>
            <a:r>
              <a:rPr lang="en-US" sz="2800" dirty="0"/>
              <a:t>Work plan</a:t>
            </a:r>
          </a:p>
          <a:p>
            <a:pPr lvl="1"/>
            <a:r>
              <a:rPr lang="en-US" sz="2800" b="1" dirty="0"/>
              <a:t>Technical bulletins</a:t>
            </a:r>
          </a:p>
          <a:p>
            <a:pPr lvl="1"/>
            <a:r>
              <a:rPr lang="en-US" sz="2000" dirty="0">
                <a:hlinkClick r:id="rId3"/>
              </a:rPr>
              <a:t>Technical Bulletins - Center for Dirt and Gravel Road Studies</a:t>
            </a:r>
            <a:endParaRPr lang="en-US" sz="2800" dirty="0"/>
          </a:p>
          <a:p>
            <a:pPr lvl="1"/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7F75C4-AB9E-581B-4A9D-837D59953B6B}"/>
              </a:ext>
            </a:extLst>
          </p:cNvPr>
          <p:cNvSpPr/>
          <p:nvPr/>
        </p:nvSpPr>
        <p:spPr>
          <a:xfrm>
            <a:off x="10381126" y="6185646"/>
            <a:ext cx="1425387" cy="51995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3FCBB7-02D0-41CE-522A-E2EB3DDDA1FD}"/>
              </a:ext>
            </a:extLst>
          </p:cNvPr>
          <p:cNvSpPr/>
          <p:nvPr/>
        </p:nvSpPr>
        <p:spPr>
          <a:xfrm>
            <a:off x="268940" y="986116"/>
            <a:ext cx="9197788" cy="13446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3C2573E-9395-4E89-E196-23072FC8D47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294" y="163326"/>
            <a:ext cx="1873624" cy="126906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9EF03D6-7779-78D9-937A-AE9F0101EE57}"/>
              </a:ext>
            </a:extLst>
          </p:cNvPr>
          <p:cNvSpPr txBox="1">
            <a:spLocks/>
          </p:cNvSpPr>
          <p:nvPr/>
        </p:nvSpPr>
        <p:spPr>
          <a:xfrm>
            <a:off x="268940" y="192609"/>
            <a:ext cx="8079937" cy="823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lt1"/>
                </a:solidFill>
                <a:latin typeface="+mn-lt"/>
                <a:ea typeface="+mn-ea"/>
                <a:cs typeface="Calibri"/>
              </a:rPr>
              <a:t>Working off the Right-of-Way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71B1A4-7E96-D134-76E0-392B5D03228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7634" y="1201268"/>
            <a:ext cx="4055075" cy="5449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13A952-D61B-4A3C-07BF-C44ADF1AC22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05" y="3775245"/>
            <a:ext cx="4075058" cy="30827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96337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D21AC42-1F62-8468-76EA-B73DF3F5176E}"/>
              </a:ext>
            </a:extLst>
          </p:cNvPr>
          <p:cNvSpPr/>
          <p:nvPr/>
        </p:nvSpPr>
        <p:spPr>
          <a:xfrm>
            <a:off x="295833" y="6185646"/>
            <a:ext cx="10085293" cy="5199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BFFF34-EC84-5CC9-B728-30CFA2D06881}"/>
              </a:ext>
            </a:extLst>
          </p:cNvPr>
          <p:cNvSpPr/>
          <p:nvPr/>
        </p:nvSpPr>
        <p:spPr>
          <a:xfrm>
            <a:off x="268940" y="251011"/>
            <a:ext cx="9197788" cy="65442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3B8311-CA55-4833-86CA-2ECAF4406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832" y="1201268"/>
            <a:ext cx="9408461" cy="49843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u="sng" dirty="0"/>
              <a:t>How to get landowners on board?</a:t>
            </a:r>
            <a:endParaRPr lang="en-US" sz="2800" b="1" u="sng" dirty="0"/>
          </a:p>
          <a:p>
            <a:r>
              <a:rPr lang="en-US" dirty="0"/>
              <a:t>Use visual aids!</a:t>
            </a:r>
          </a:p>
          <a:p>
            <a:pPr lvl="1"/>
            <a:r>
              <a:rPr lang="en-US" sz="2800" dirty="0"/>
              <a:t>Work plan</a:t>
            </a:r>
          </a:p>
          <a:p>
            <a:pPr lvl="1"/>
            <a:r>
              <a:rPr lang="en-US" sz="2800" dirty="0"/>
              <a:t>Technical bulletins</a:t>
            </a:r>
          </a:p>
          <a:p>
            <a:pPr lvl="1"/>
            <a:r>
              <a:rPr lang="en-US" sz="2800" b="1" dirty="0"/>
              <a:t>Photos – completed work</a:t>
            </a:r>
          </a:p>
          <a:p>
            <a:pPr lvl="1"/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7F75C4-AB9E-581B-4A9D-837D59953B6B}"/>
              </a:ext>
            </a:extLst>
          </p:cNvPr>
          <p:cNvSpPr/>
          <p:nvPr/>
        </p:nvSpPr>
        <p:spPr>
          <a:xfrm>
            <a:off x="10381126" y="6185646"/>
            <a:ext cx="1425387" cy="51995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3FCBB7-02D0-41CE-522A-E2EB3DDDA1FD}"/>
              </a:ext>
            </a:extLst>
          </p:cNvPr>
          <p:cNvSpPr/>
          <p:nvPr/>
        </p:nvSpPr>
        <p:spPr>
          <a:xfrm>
            <a:off x="268940" y="986116"/>
            <a:ext cx="9197788" cy="13446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3C2573E-9395-4E89-E196-23072FC8D4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294" y="163326"/>
            <a:ext cx="1873624" cy="126906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9EF03D6-7779-78D9-937A-AE9F0101EE57}"/>
              </a:ext>
            </a:extLst>
          </p:cNvPr>
          <p:cNvSpPr txBox="1">
            <a:spLocks/>
          </p:cNvSpPr>
          <p:nvPr/>
        </p:nvSpPr>
        <p:spPr>
          <a:xfrm>
            <a:off x="268940" y="192609"/>
            <a:ext cx="8079937" cy="823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lt1"/>
                </a:solidFill>
                <a:latin typeface="+mn-lt"/>
                <a:ea typeface="+mn-ea"/>
                <a:cs typeface="Calibri"/>
              </a:rPr>
              <a:t>Working off the Right-of-Way</a:t>
            </a:r>
          </a:p>
        </p:txBody>
      </p:sp>
      <p:pic>
        <p:nvPicPr>
          <p:cNvPr id="4" name="Picture 3" descr="A picture containing tree, outdoor, ground, forest&#10;&#10;Description automatically generated">
            <a:extLst>
              <a:ext uri="{FF2B5EF4-FFF2-40B4-BE49-F238E27FC236}">
                <a16:creationId xmlns:a16="http://schemas.microsoft.com/office/drawing/2014/main" id="{AF0F2B2D-DA16-797A-4B88-865E6E7AEA4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8042" y="1597595"/>
            <a:ext cx="5699051" cy="42742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A picture containing tree, grass, outdoor, field&#10;&#10;Description automatically generated">
            <a:extLst>
              <a:ext uri="{FF2B5EF4-FFF2-40B4-BE49-F238E27FC236}">
                <a16:creationId xmlns:a16="http://schemas.microsoft.com/office/drawing/2014/main" id="{9E91A663-CF21-AA2F-999C-04991A55D77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227" y="3649469"/>
            <a:ext cx="5092830" cy="31874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08679EA-BA93-30EF-BDFB-02FC736EC4C7}"/>
              </a:ext>
            </a:extLst>
          </p:cNvPr>
          <p:cNvCxnSpPr>
            <a:cxnSpLocks/>
          </p:cNvCxnSpPr>
          <p:nvPr/>
        </p:nvCxnSpPr>
        <p:spPr>
          <a:xfrm>
            <a:off x="3416194" y="4124325"/>
            <a:ext cx="0" cy="468865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  <a:effectLst>
            <a:glow rad="508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D302805-701E-261C-CAAC-C0CD214EF19C}"/>
              </a:ext>
            </a:extLst>
          </p:cNvPr>
          <p:cNvSpPr txBox="1"/>
          <p:nvPr/>
        </p:nvSpPr>
        <p:spPr>
          <a:xfrm>
            <a:off x="2678260" y="3604373"/>
            <a:ext cx="1447643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Public road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57063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D21AC42-1F62-8468-76EA-B73DF3F5176E}"/>
              </a:ext>
            </a:extLst>
          </p:cNvPr>
          <p:cNvSpPr/>
          <p:nvPr/>
        </p:nvSpPr>
        <p:spPr>
          <a:xfrm>
            <a:off x="295833" y="6185646"/>
            <a:ext cx="10085293" cy="5199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BFFF34-EC84-5CC9-B728-30CFA2D06881}"/>
              </a:ext>
            </a:extLst>
          </p:cNvPr>
          <p:cNvSpPr/>
          <p:nvPr/>
        </p:nvSpPr>
        <p:spPr>
          <a:xfrm>
            <a:off x="268940" y="251011"/>
            <a:ext cx="9197788" cy="65442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3B8311-CA55-4833-86CA-2ECAF4406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832" y="1201268"/>
            <a:ext cx="9408461" cy="49843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u="sng" dirty="0"/>
              <a:t>How to get landowners on board?</a:t>
            </a:r>
            <a:endParaRPr lang="en-US" sz="2800" b="1" u="sng" dirty="0"/>
          </a:p>
          <a:p>
            <a:r>
              <a:rPr lang="en-US" dirty="0"/>
              <a:t>Use visual aids!</a:t>
            </a:r>
          </a:p>
          <a:p>
            <a:pPr lvl="1"/>
            <a:r>
              <a:rPr lang="en-US" sz="2800" dirty="0"/>
              <a:t>Work plan</a:t>
            </a:r>
          </a:p>
          <a:p>
            <a:pPr lvl="1"/>
            <a:r>
              <a:rPr lang="en-US" sz="2800" dirty="0"/>
              <a:t>Technical bulletins</a:t>
            </a:r>
          </a:p>
          <a:p>
            <a:pPr lvl="1"/>
            <a:r>
              <a:rPr lang="en-US" sz="2800" b="1" dirty="0"/>
              <a:t>Photos - construction</a:t>
            </a:r>
          </a:p>
          <a:p>
            <a:pPr lvl="1"/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7F75C4-AB9E-581B-4A9D-837D59953B6B}"/>
              </a:ext>
            </a:extLst>
          </p:cNvPr>
          <p:cNvSpPr/>
          <p:nvPr/>
        </p:nvSpPr>
        <p:spPr>
          <a:xfrm>
            <a:off x="10381126" y="6185646"/>
            <a:ext cx="1425387" cy="51995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3FCBB7-02D0-41CE-522A-E2EB3DDDA1FD}"/>
              </a:ext>
            </a:extLst>
          </p:cNvPr>
          <p:cNvSpPr/>
          <p:nvPr/>
        </p:nvSpPr>
        <p:spPr>
          <a:xfrm>
            <a:off x="268940" y="986116"/>
            <a:ext cx="9197788" cy="13446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3C2573E-9395-4E89-E196-23072FC8D4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294" y="163326"/>
            <a:ext cx="1873624" cy="126906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9EF03D6-7779-78D9-937A-AE9F0101EE57}"/>
              </a:ext>
            </a:extLst>
          </p:cNvPr>
          <p:cNvSpPr txBox="1">
            <a:spLocks/>
          </p:cNvSpPr>
          <p:nvPr/>
        </p:nvSpPr>
        <p:spPr>
          <a:xfrm>
            <a:off x="268940" y="192609"/>
            <a:ext cx="8079937" cy="823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lt1"/>
                </a:solidFill>
                <a:latin typeface="+mn-lt"/>
                <a:ea typeface="+mn-ea"/>
                <a:cs typeface="Calibri"/>
              </a:rPr>
              <a:t>Working off the Right-of-Way</a:t>
            </a:r>
          </a:p>
        </p:txBody>
      </p:sp>
      <p:pic>
        <p:nvPicPr>
          <p:cNvPr id="7" name="Picture 6" descr="A picture containing tree, outdoor, plant&#10;&#10;Description automatically generated">
            <a:extLst>
              <a:ext uri="{FF2B5EF4-FFF2-40B4-BE49-F238E27FC236}">
                <a16:creationId xmlns:a16="http://schemas.microsoft.com/office/drawing/2014/main" id="{CC32E4BB-9D6F-6B80-E230-C017409821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05237" y="2228732"/>
            <a:ext cx="4429978" cy="33224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A picture containing ground, outdoor, rock, dirt&#10;&#10;Description automatically generated">
            <a:extLst>
              <a:ext uri="{FF2B5EF4-FFF2-40B4-BE49-F238E27FC236}">
                <a16:creationId xmlns:a16="http://schemas.microsoft.com/office/drawing/2014/main" id="{98A3CF83-9A30-2EC0-DDC8-442B3DDFB83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9884" y="1674985"/>
            <a:ext cx="3322484" cy="44299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19983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D21AC42-1F62-8468-76EA-B73DF3F5176E}"/>
              </a:ext>
            </a:extLst>
          </p:cNvPr>
          <p:cNvSpPr/>
          <p:nvPr/>
        </p:nvSpPr>
        <p:spPr>
          <a:xfrm>
            <a:off x="295833" y="6185646"/>
            <a:ext cx="10085293" cy="5199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BFFF34-EC84-5CC9-B728-30CFA2D06881}"/>
              </a:ext>
            </a:extLst>
          </p:cNvPr>
          <p:cNvSpPr/>
          <p:nvPr/>
        </p:nvSpPr>
        <p:spPr>
          <a:xfrm>
            <a:off x="268940" y="251011"/>
            <a:ext cx="9197788" cy="65442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3B8311-CA55-4833-86CA-2ECAF4406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832" y="1201268"/>
            <a:ext cx="6431738" cy="49843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u="sng" dirty="0"/>
              <a:t>How to get landowners on board?</a:t>
            </a:r>
            <a:endParaRPr lang="en-US" sz="2800" b="1" u="sng" dirty="0"/>
          </a:p>
          <a:p>
            <a:r>
              <a:rPr lang="en-US" dirty="0"/>
              <a:t>Use visual aids!</a:t>
            </a:r>
          </a:p>
          <a:p>
            <a:pPr lvl="1"/>
            <a:r>
              <a:rPr lang="en-US" sz="2800" dirty="0"/>
              <a:t>Work plan</a:t>
            </a:r>
          </a:p>
          <a:p>
            <a:pPr lvl="1"/>
            <a:r>
              <a:rPr lang="en-US" sz="2800" dirty="0"/>
              <a:t>Technical bulletins</a:t>
            </a:r>
          </a:p>
          <a:p>
            <a:pPr lvl="1"/>
            <a:r>
              <a:rPr lang="en-US" sz="2800" dirty="0"/>
              <a:t>Photos</a:t>
            </a:r>
          </a:p>
          <a:p>
            <a:pPr lvl="1"/>
            <a:r>
              <a:rPr lang="en-US" sz="2800" b="1" dirty="0"/>
              <a:t>Flyers from DGLVR Program</a:t>
            </a:r>
          </a:p>
          <a:p>
            <a:pPr lvl="1"/>
            <a:r>
              <a:rPr lang="en-US" sz="2000" dirty="0">
                <a:hlinkClick r:id="rId2"/>
              </a:rPr>
              <a:t>Blank Forms - Center for Dirt and Gravel Road Studies</a:t>
            </a:r>
            <a:endParaRPr lang="en-US" sz="2800" dirty="0"/>
          </a:p>
          <a:p>
            <a:pPr lvl="1"/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7F75C4-AB9E-581B-4A9D-837D59953B6B}"/>
              </a:ext>
            </a:extLst>
          </p:cNvPr>
          <p:cNvSpPr/>
          <p:nvPr/>
        </p:nvSpPr>
        <p:spPr>
          <a:xfrm>
            <a:off x="10381126" y="6185646"/>
            <a:ext cx="1425387" cy="51995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3FCBB7-02D0-41CE-522A-E2EB3DDDA1FD}"/>
              </a:ext>
            </a:extLst>
          </p:cNvPr>
          <p:cNvSpPr/>
          <p:nvPr/>
        </p:nvSpPr>
        <p:spPr>
          <a:xfrm>
            <a:off x="268940" y="986116"/>
            <a:ext cx="9197788" cy="13446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3C2573E-9395-4E89-E196-23072FC8D4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294" y="163326"/>
            <a:ext cx="1873624" cy="126906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9EF03D6-7779-78D9-937A-AE9F0101EE57}"/>
              </a:ext>
            </a:extLst>
          </p:cNvPr>
          <p:cNvSpPr txBox="1">
            <a:spLocks/>
          </p:cNvSpPr>
          <p:nvPr/>
        </p:nvSpPr>
        <p:spPr>
          <a:xfrm>
            <a:off x="268940" y="192609"/>
            <a:ext cx="8079937" cy="823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lt1"/>
                </a:solidFill>
                <a:latin typeface="+mn-lt"/>
                <a:ea typeface="+mn-ea"/>
                <a:cs typeface="Calibri"/>
              </a:rPr>
              <a:t>Working off the Right-of-Way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885419-2BCD-31F2-94EB-5F01787E7C7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4794" y="0"/>
            <a:ext cx="5319293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96590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D21AC42-1F62-8468-76EA-B73DF3F5176E}"/>
              </a:ext>
            </a:extLst>
          </p:cNvPr>
          <p:cNvSpPr/>
          <p:nvPr/>
        </p:nvSpPr>
        <p:spPr>
          <a:xfrm>
            <a:off x="295833" y="6185646"/>
            <a:ext cx="10085293" cy="5199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BFFF34-EC84-5CC9-B728-30CFA2D06881}"/>
              </a:ext>
            </a:extLst>
          </p:cNvPr>
          <p:cNvSpPr/>
          <p:nvPr/>
        </p:nvSpPr>
        <p:spPr>
          <a:xfrm>
            <a:off x="268940" y="251011"/>
            <a:ext cx="9197788" cy="65442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3B8311-CA55-4833-86CA-2ECAF4406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832" y="1201268"/>
            <a:ext cx="6431738" cy="49843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u="sng" dirty="0"/>
              <a:t>How to get landowners on board?</a:t>
            </a:r>
            <a:endParaRPr lang="en-US" sz="2800" b="1" u="sng" dirty="0"/>
          </a:p>
          <a:p>
            <a:r>
              <a:rPr lang="en-US" dirty="0"/>
              <a:t>Use visual aids!</a:t>
            </a:r>
          </a:p>
          <a:p>
            <a:pPr lvl="1"/>
            <a:r>
              <a:rPr lang="en-US" sz="2800" dirty="0"/>
              <a:t>Work plan</a:t>
            </a:r>
          </a:p>
          <a:p>
            <a:pPr lvl="1"/>
            <a:r>
              <a:rPr lang="en-US" sz="2800" dirty="0"/>
              <a:t>Technical bulletins</a:t>
            </a:r>
          </a:p>
          <a:p>
            <a:pPr lvl="1"/>
            <a:r>
              <a:rPr lang="en-US" sz="2800" dirty="0"/>
              <a:t>Photos</a:t>
            </a:r>
          </a:p>
          <a:p>
            <a:pPr lvl="1"/>
            <a:r>
              <a:rPr lang="en-US" sz="2800" b="1" dirty="0"/>
              <a:t>Flyers from DGLVR Program</a:t>
            </a:r>
          </a:p>
          <a:p>
            <a:pPr lvl="1"/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7F75C4-AB9E-581B-4A9D-837D59953B6B}"/>
              </a:ext>
            </a:extLst>
          </p:cNvPr>
          <p:cNvSpPr/>
          <p:nvPr/>
        </p:nvSpPr>
        <p:spPr>
          <a:xfrm>
            <a:off x="10381126" y="6185646"/>
            <a:ext cx="1425387" cy="51995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3FCBB7-02D0-41CE-522A-E2EB3DDDA1FD}"/>
              </a:ext>
            </a:extLst>
          </p:cNvPr>
          <p:cNvSpPr/>
          <p:nvPr/>
        </p:nvSpPr>
        <p:spPr>
          <a:xfrm>
            <a:off x="268940" y="986116"/>
            <a:ext cx="9197788" cy="13446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3C2573E-9395-4E89-E196-23072FC8D4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294" y="163326"/>
            <a:ext cx="1873624" cy="126906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9EF03D6-7779-78D9-937A-AE9F0101EE57}"/>
              </a:ext>
            </a:extLst>
          </p:cNvPr>
          <p:cNvSpPr txBox="1">
            <a:spLocks/>
          </p:cNvSpPr>
          <p:nvPr/>
        </p:nvSpPr>
        <p:spPr>
          <a:xfrm>
            <a:off x="268940" y="192609"/>
            <a:ext cx="8079937" cy="823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lt1"/>
                </a:solidFill>
                <a:latin typeface="+mn-lt"/>
                <a:ea typeface="+mn-ea"/>
                <a:cs typeface="Calibri"/>
              </a:rPr>
              <a:t>Working off the Right-of-Way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FCB2C1-1ED8-E42C-F297-72AA8A9D804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8593" y="1487950"/>
            <a:ext cx="5143002" cy="39805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39E72E-24D0-1C03-E906-812A022F7072}"/>
              </a:ext>
            </a:extLst>
          </p:cNvPr>
          <p:cNvSpPr txBox="1"/>
          <p:nvPr/>
        </p:nvSpPr>
        <p:spPr>
          <a:xfrm>
            <a:off x="6470708" y="5549909"/>
            <a:ext cx="5721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DGLVR Stream Continuity Flyer on Stream Crossings webpage: </a:t>
            </a:r>
            <a:r>
              <a:rPr lang="en-US" sz="1400" i="1" dirty="0">
                <a:hlinkClick r:id="rId4"/>
              </a:rPr>
              <a:t>https://dirtandgravel.psu.edu/stream-crossing-replacements/</a:t>
            </a:r>
            <a:r>
              <a:rPr lang="en-US" sz="1400" i="1" dirty="0"/>
              <a:t>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31491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D21AC42-1F62-8468-76EA-B73DF3F5176E}"/>
              </a:ext>
            </a:extLst>
          </p:cNvPr>
          <p:cNvSpPr/>
          <p:nvPr/>
        </p:nvSpPr>
        <p:spPr>
          <a:xfrm>
            <a:off x="295833" y="6185646"/>
            <a:ext cx="10085293" cy="5199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BFFF34-EC84-5CC9-B728-30CFA2D06881}"/>
              </a:ext>
            </a:extLst>
          </p:cNvPr>
          <p:cNvSpPr/>
          <p:nvPr/>
        </p:nvSpPr>
        <p:spPr>
          <a:xfrm>
            <a:off x="268940" y="251011"/>
            <a:ext cx="9197788" cy="65442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3B8311-CA55-4833-86CA-2ECAF4406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833" y="1201268"/>
            <a:ext cx="9170897" cy="47259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u="sng" dirty="0"/>
              <a:t>Right-of-way (ROW)</a:t>
            </a:r>
            <a:r>
              <a:rPr lang="en-US" b="1" dirty="0"/>
              <a:t>:</a:t>
            </a:r>
          </a:p>
          <a:p>
            <a:pPr lvl="1"/>
            <a:r>
              <a:rPr lang="en-US" b="1" dirty="0"/>
              <a:t>Publicly owned road corridor.</a:t>
            </a:r>
          </a:p>
          <a:p>
            <a:pPr lvl="1"/>
            <a:r>
              <a:rPr lang="en-US" b="1" dirty="0"/>
              <a:t>Typically 33’ width </a:t>
            </a:r>
            <a:r>
              <a:rPr lang="en-US" dirty="0"/>
              <a:t>(16.5’ from road Centerline) for municipal roads.</a:t>
            </a:r>
          </a:p>
          <a:p>
            <a:pPr lvl="1"/>
            <a:r>
              <a:rPr lang="en-US" dirty="0"/>
              <a:t>Exceptions do apply, sometime up to 50’.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7F75C4-AB9E-581B-4A9D-837D59953B6B}"/>
              </a:ext>
            </a:extLst>
          </p:cNvPr>
          <p:cNvSpPr/>
          <p:nvPr/>
        </p:nvSpPr>
        <p:spPr>
          <a:xfrm>
            <a:off x="10381126" y="6185646"/>
            <a:ext cx="1425387" cy="51995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3FCBB7-02D0-41CE-522A-E2EB3DDDA1FD}"/>
              </a:ext>
            </a:extLst>
          </p:cNvPr>
          <p:cNvSpPr/>
          <p:nvPr/>
        </p:nvSpPr>
        <p:spPr>
          <a:xfrm>
            <a:off x="268940" y="986116"/>
            <a:ext cx="9197788" cy="13446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3C2573E-9395-4E89-E196-23072FC8D4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294" y="163326"/>
            <a:ext cx="1873624" cy="126906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9EF03D6-7779-78D9-937A-AE9F0101EE57}"/>
              </a:ext>
            </a:extLst>
          </p:cNvPr>
          <p:cNvSpPr txBox="1">
            <a:spLocks/>
          </p:cNvSpPr>
          <p:nvPr/>
        </p:nvSpPr>
        <p:spPr>
          <a:xfrm>
            <a:off x="268940" y="192609"/>
            <a:ext cx="8079937" cy="823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lt1"/>
                </a:solidFill>
                <a:latin typeface="+mn-lt"/>
                <a:ea typeface="+mn-ea"/>
                <a:cs typeface="Calibri"/>
              </a:rPr>
              <a:t>Working off the Right-of-Way</a:t>
            </a:r>
          </a:p>
        </p:txBody>
      </p:sp>
      <p:pic>
        <p:nvPicPr>
          <p:cNvPr id="4" name="Picture 2" descr="http://old.mcallen.net/images/engineering/typical%20row.jpg">
            <a:extLst>
              <a:ext uri="{FF2B5EF4-FFF2-40B4-BE49-F238E27FC236}">
                <a16:creationId xmlns:a16="http://schemas.microsoft.com/office/drawing/2014/main" id="{06F3BA4D-2B20-2873-F7FB-ACFF127934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3213" y="3207151"/>
            <a:ext cx="8780410" cy="333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1EB27F1-A3D3-7CFD-BF4E-32160A2B86CA}"/>
              </a:ext>
            </a:extLst>
          </p:cNvPr>
          <p:cNvSpPr/>
          <p:nvPr/>
        </p:nvSpPr>
        <p:spPr>
          <a:xfrm>
            <a:off x="268940" y="664450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i="1" dirty="0"/>
              <a:t>http://old.mcallen.net/landingpages/lp_engineering/roa_permits.aspx</a:t>
            </a:r>
          </a:p>
        </p:txBody>
      </p:sp>
    </p:spTree>
    <p:extLst>
      <p:ext uri="{BB962C8B-B14F-4D97-AF65-F5344CB8AC3E}">
        <p14:creationId xmlns:p14="http://schemas.microsoft.com/office/powerpoint/2010/main" val="3323241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9BFFF34-EC84-5CC9-B728-30CFA2D06881}"/>
              </a:ext>
            </a:extLst>
          </p:cNvPr>
          <p:cNvSpPr/>
          <p:nvPr/>
        </p:nvSpPr>
        <p:spPr>
          <a:xfrm>
            <a:off x="268940" y="251011"/>
            <a:ext cx="9197788" cy="65442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Calibri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3B8311-CA55-4833-86CA-2ECAF4406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831" y="1325275"/>
            <a:ext cx="8986714" cy="443821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3200" dirty="0">
              <a:cs typeface="Calibri"/>
            </a:endParaRPr>
          </a:p>
          <a:p>
            <a:endParaRPr lang="en-US" sz="3200" dirty="0">
              <a:cs typeface="Calibri"/>
            </a:endParaRPr>
          </a:p>
          <a:p>
            <a:endParaRPr lang="en-US" sz="2800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cs typeface="Calibri"/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9EEE632-E375-43E9-97B7-4339F540D824}"/>
              </a:ext>
            </a:extLst>
          </p:cNvPr>
          <p:cNvSpPr txBox="1">
            <a:spLocks/>
          </p:cNvSpPr>
          <p:nvPr/>
        </p:nvSpPr>
        <p:spPr>
          <a:xfrm>
            <a:off x="840779" y="164437"/>
            <a:ext cx="7627360" cy="823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cs typeface="Calibri Light"/>
              </a:rPr>
              <a:t>Working outside the Right-of-Way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21AC42-1F62-8468-76EA-B73DF3F5176E}"/>
              </a:ext>
            </a:extLst>
          </p:cNvPr>
          <p:cNvSpPr/>
          <p:nvPr/>
        </p:nvSpPr>
        <p:spPr>
          <a:xfrm>
            <a:off x="295833" y="6185646"/>
            <a:ext cx="10085293" cy="5199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7F75C4-AB9E-581B-4A9D-837D59953B6B}"/>
              </a:ext>
            </a:extLst>
          </p:cNvPr>
          <p:cNvSpPr/>
          <p:nvPr/>
        </p:nvSpPr>
        <p:spPr>
          <a:xfrm>
            <a:off x="10381126" y="6185646"/>
            <a:ext cx="1425387" cy="51995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3FCBB7-02D0-41CE-522A-E2EB3DDDA1FD}"/>
              </a:ext>
            </a:extLst>
          </p:cNvPr>
          <p:cNvSpPr/>
          <p:nvPr/>
        </p:nvSpPr>
        <p:spPr>
          <a:xfrm>
            <a:off x="268940" y="986116"/>
            <a:ext cx="9197788" cy="13446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Calibri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3C2573E-9395-4E89-E196-23072FC8D4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294" y="163326"/>
            <a:ext cx="1873624" cy="1269067"/>
          </a:xfrm>
          <a:prstGeom prst="rect">
            <a:avLst/>
          </a:prstGeom>
        </p:spPr>
      </p:pic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3CC2F28E-7FEF-399C-3922-7496832503A0}"/>
              </a:ext>
            </a:extLst>
          </p:cNvPr>
          <p:cNvSpPr txBox="1">
            <a:spLocks/>
          </p:cNvSpPr>
          <p:nvPr/>
        </p:nvSpPr>
        <p:spPr>
          <a:xfrm>
            <a:off x="421740" y="1432393"/>
            <a:ext cx="10932060" cy="48991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u="sng" dirty="0">
                <a:cs typeface="Calibri"/>
              </a:rPr>
              <a:t>Presentation Outline</a:t>
            </a:r>
            <a:endParaRPr lang="en-US" sz="4000" b="1" u="sng" dirty="0">
              <a:cs typeface="Calibri"/>
            </a:endParaRPr>
          </a:p>
          <a:p>
            <a:pPr lvl="0"/>
            <a:r>
              <a:rPr lang="en-US" dirty="0"/>
              <a:t>What is the ROW &amp; why work off ROW?</a:t>
            </a:r>
          </a:p>
          <a:p>
            <a:pPr lvl="0"/>
            <a:r>
              <a:rPr lang="en-US" dirty="0"/>
              <a:t>Eligible off ROW work</a:t>
            </a:r>
          </a:p>
          <a:p>
            <a:pPr lvl="0"/>
            <a:r>
              <a:rPr lang="en-US" dirty="0"/>
              <a:t>Permission from landowners</a:t>
            </a:r>
          </a:p>
          <a:p>
            <a:pPr lvl="0"/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What to do if you can’t get off ROW permission</a:t>
            </a:r>
          </a:p>
          <a:p>
            <a:r>
              <a:rPr lang="en-US" dirty="0"/>
              <a:t>Example projects</a:t>
            </a:r>
            <a:endParaRPr lang="en-US" sz="4400" dirty="0"/>
          </a:p>
          <a:p>
            <a:pPr lvl="0"/>
            <a:r>
              <a:rPr lang="en-US" dirty="0"/>
              <a:t>Other funding sources</a:t>
            </a:r>
            <a:endParaRPr lang="en-US" sz="3200" dirty="0"/>
          </a:p>
          <a:p>
            <a:endParaRPr lang="en-US" sz="3200" dirty="0">
              <a:cs typeface="Calibri"/>
            </a:endParaRPr>
          </a:p>
          <a:p>
            <a:endParaRPr lang="en-US" sz="3200" dirty="0">
              <a:cs typeface="Calibri"/>
            </a:endParaRPr>
          </a:p>
          <a:p>
            <a:endParaRPr lang="en-US" sz="3200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94C66A-97FA-94FE-DC61-40299ABB4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schemeClr val="tx1"/>
                </a:solidFill>
              </a:rPr>
              <a:t>40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1466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3C2573E-9395-4E89-E196-23072FC8D4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294" y="163326"/>
            <a:ext cx="1873624" cy="126906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D21AC42-1F62-8468-76EA-B73DF3F5176E}"/>
              </a:ext>
            </a:extLst>
          </p:cNvPr>
          <p:cNvSpPr/>
          <p:nvPr/>
        </p:nvSpPr>
        <p:spPr>
          <a:xfrm>
            <a:off x="295833" y="6185646"/>
            <a:ext cx="10085293" cy="5199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BFFF34-EC84-5CC9-B728-30CFA2D06881}"/>
              </a:ext>
            </a:extLst>
          </p:cNvPr>
          <p:cNvSpPr/>
          <p:nvPr/>
        </p:nvSpPr>
        <p:spPr>
          <a:xfrm>
            <a:off x="268940" y="251011"/>
            <a:ext cx="9197788" cy="65442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3B8311-CA55-4833-86CA-2ECAF4406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833" y="1201268"/>
            <a:ext cx="10085293" cy="47259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dirty="0">
                <a:ea typeface="Times New Roman" panose="02020603050405020304" pitchFamily="18" charset="0"/>
              </a:rPr>
              <a:t>In some cases, landowner permission may be instrumental to implementing a successful DGLVR project (additional culvert outlets for example). 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7F75C4-AB9E-581B-4A9D-837D59953B6B}"/>
              </a:ext>
            </a:extLst>
          </p:cNvPr>
          <p:cNvSpPr/>
          <p:nvPr/>
        </p:nvSpPr>
        <p:spPr>
          <a:xfrm>
            <a:off x="10381126" y="6185646"/>
            <a:ext cx="1425387" cy="51995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3FCBB7-02D0-41CE-522A-E2EB3DDDA1FD}"/>
              </a:ext>
            </a:extLst>
          </p:cNvPr>
          <p:cNvSpPr/>
          <p:nvPr/>
        </p:nvSpPr>
        <p:spPr>
          <a:xfrm>
            <a:off x="268940" y="986116"/>
            <a:ext cx="9197788" cy="13446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9EF03D6-7779-78D9-937A-AE9F0101EE57}"/>
              </a:ext>
            </a:extLst>
          </p:cNvPr>
          <p:cNvSpPr txBox="1">
            <a:spLocks/>
          </p:cNvSpPr>
          <p:nvPr/>
        </p:nvSpPr>
        <p:spPr>
          <a:xfrm>
            <a:off x="268940" y="192609"/>
            <a:ext cx="8079937" cy="823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lt1"/>
                </a:solidFill>
                <a:latin typeface="+mn-lt"/>
                <a:ea typeface="+mn-ea"/>
                <a:cs typeface="Calibri"/>
              </a:rPr>
              <a:t>Working off the Right-of-Way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738FF7EC-BAB6-865E-0614-EFF5BC7AF316}"/>
              </a:ext>
            </a:extLst>
          </p:cNvPr>
          <p:cNvSpPr>
            <a:spLocks/>
          </p:cNvSpPr>
          <p:nvPr/>
        </p:nvSpPr>
        <p:spPr bwMode="auto">
          <a:xfrm>
            <a:off x="1961964" y="2730988"/>
            <a:ext cx="6739296" cy="4065985"/>
          </a:xfrm>
          <a:custGeom>
            <a:avLst/>
            <a:gdLst>
              <a:gd name="T0" fmla="*/ 2147483647 w 12925"/>
              <a:gd name="T1" fmla="*/ 764886084 h 12672"/>
              <a:gd name="T2" fmla="*/ 0 w 12925"/>
              <a:gd name="T3" fmla="*/ 0 h 12672"/>
              <a:gd name="T4" fmla="*/ 0 w 12925"/>
              <a:gd name="T5" fmla="*/ 337910183 h 12672"/>
              <a:gd name="T6" fmla="*/ 0 w 12925"/>
              <a:gd name="T7" fmla="*/ 772982928 h 12672"/>
              <a:gd name="T8" fmla="*/ 0 w 12925"/>
              <a:gd name="T9" fmla="*/ 1380429326 h 12672"/>
              <a:gd name="T10" fmla="*/ 0 w 12925"/>
              <a:gd name="T11" fmla="*/ 1649786004 h 12672"/>
              <a:gd name="T12" fmla="*/ 1078531211 w 12925"/>
              <a:gd name="T13" fmla="*/ 1824858640 h 12672"/>
              <a:gd name="T14" fmla="*/ 2147483647 w 12925"/>
              <a:gd name="T15" fmla="*/ 2147483647 h 12672"/>
              <a:gd name="T16" fmla="*/ 2147483647 w 12925"/>
              <a:gd name="T17" fmla="*/ 2147483647 h 12672"/>
              <a:gd name="T18" fmla="*/ 2147483647 w 12925"/>
              <a:gd name="T19" fmla="*/ 767585173 h 126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925"/>
              <a:gd name="T31" fmla="*/ 0 h 12672"/>
              <a:gd name="T32" fmla="*/ 12925 w 12925"/>
              <a:gd name="T33" fmla="*/ 12672 h 12672"/>
              <a:gd name="connsiteX0" fmla="*/ 12925 w 12925"/>
              <a:gd name="connsiteY0" fmla="*/ 4251 h 12672"/>
              <a:gd name="connsiteX1" fmla="*/ 0 w 12925"/>
              <a:gd name="connsiteY1" fmla="*/ 0 h 12672"/>
              <a:gd name="connsiteX2" fmla="*/ 0 w 12925"/>
              <a:gd name="connsiteY2" fmla="*/ 1878 h 12672"/>
              <a:gd name="connsiteX3" fmla="*/ 0 w 12925"/>
              <a:gd name="connsiteY3" fmla="*/ 4296 h 12672"/>
              <a:gd name="connsiteX4" fmla="*/ 0 w 12925"/>
              <a:gd name="connsiteY4" fmla="*/ 7672 h 12672"/>
              <a:gd name="connsiteX5" fmla="*/ 0 w 12925"/>
              <a:gd name="connsiteY5" fmla="*/ 9169 h 12672"/>
              <a:gd name="connsiteX6" fmla="*/ 2925 w 12925"/>
              <a:gd name="connsiteY6" fmla="*/ 10142 h 12672"/>
              <a:gd name="connsiteX7" fmla="*/ 8292 w 12925"/>
              <a:gd name="connsiteY7" fmla="*/ 12672 h 12672"/>
              <a:gd name="connsiteX8" fmla="*/ 9079 w 12925"/>
              <a:gd name="connsiteY8" fmla="*/ 12578 h 12672"/>
              <a:gd name="connsiteX9" fmla="*/ 12886 w 12925"/>
              <a:gd name="connsiteY9" fmla="*/ 4482 h 12672"/>
              <a:gd name="connsiteX0" fmla="*/ 12912 w 12912"/>
              <a:gd name="connsiteY0" fmla="*/ 4467 h 12672"/>
              <a:gd name="connsiteX1" fmla="*/ 0 w 12912"/>
              <a:gd name="connsiteY1" fmla="*/ 0 h 12672"/>
              <a:gd name="connsiteX2" fmla="*/ 0 w 12912"/>
              <a:gd name="connsiteY2" fmla="*/ 1878 h 12672"/>
              <a:gd name="connsiteX3" fmla="*/ 0 w 12912"/>
              <a:gd name="connsiteY3" fmla="*/ 4296 h 12672"/>
              <a:gd name="connsiteX4" fmla="*/ 0 w 12912"/>
              <a:gd name="connsiteY4" fmla="*/ 7672 h 12672"/>
              <a:gd name="connsiteX5" fmla="*/ 0 w 12912"/>
              <a:gd name="connsiteY5" fmla="*/ 9169 h 12672"/>
              <a:gd name="connsiteX6" fmla="*/ 2925 w 12912"/>
              <a:gd name="connsiteY6" fmla="*/ 10142 h 12672"/>
              <a:gd name="connsiteX7" fmla="*/ 8292 w 12912"/>
              <a:gd name="connsiteY7" fmla="*/ 12672 h 12672"/>
              <a:gd name="connsiteX8" fmla="*/ 9079 w 12912"/>
              <a:gd name="connsiteY8" fmla="*/ 12578 h 12672"/>
              <a:gd name="connsiteX9" fmla="*/ 12886 w 12912"/>
              <a:gd name="connsiteY9" fmla="*/ 4482 h 12672"/>
              <a:gd name="connsiteX0" fmla="*/ 12912 w 12912"/>
              <a:gd name="connsiteY0" fmla="*/ 4467 h 12672"/>
              <a:gd name="connsiteX1" fmla="*/ 0 w 12912"/>
              <a:gd name="connsiteY1" fmla="*/ 0 h 12672"/>
              <a:gd name="connsiteX2" fmla="*/ 0 w 12912"/>
              <a:gd name="connsiteY2" fmla="*/ 1878 h 12672"/>
              <a:gd name="connsiteX3" fmla="*/ 0 w 12912"/>
              <a:gd name="connsiteY3" fmla="*/ 4296 h 12672"/>
              <a:gd name="connsiteX4" fmla="*/ 0 w 12912"/>
              <a:gd name="connsiteY4" fmla="*/ 7672 h 12672"/>
              <a:gd name="connsiteX5" fmla="*/ 0 w 12912"/>
              <a:gd name="connsiteY5" fmla="*/ 8996 h 12672"/>
              <a:gd name="connsiteX6" fmla="*/ 2925 w 12912"/>
              <a:gd name="connsiteY6" fmla="*/ 10142 h 12672"/>
              <a:gd name="connsiteX7" fmla="*/ 8292 w 12912"/>
              <a:gd name="connsiteY7" fmla="*/ 12672 h 12672"/>
              <a:gd name="connsiteX8" fmla="*/ 9079 w 12912"/>
              <a:gd name="connsiteY8" fmla="*/ 12578 h 12672"/>
              <a:gd name="connsiteX9" fmla="*/ 12886 w 12912"/>
              <a:gd name="connsiteY9" fmla="*/ 4482 h 12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12" h="12672">
                <a:moveTo>
                  <a:pt x="12912" y="4467"/>
                </a:moveTo>
                <a:lnTo>
                  <a:pt x="0" y="0"/>
                </a:lnTo>
                <a:lnTo>
                  <a:pt x="0" y="1878"/>
                </a:lnTo>
                <a:lnTo>
                  <a:pt x="0" y="4296"/>
                </a:lnTo>
                <a:lnTo>
                  <a:pt x="0" y="7672"/>
                </a:lnTo>
                <a:lnTo>
                  <a:pt x="0" y="8996"/>
                </a:lnTo>
                <a:lnTo>
                  <a:pt x="2925" y="10142"/>
                </a:lnTo>
                <a:lnTo>
                  <a:pt x="8292" y="12672"/>
                </a:lnTo>
                <a:lnTo>
                  <a:pt x="9079" y="12578"/>
                </a:lnTo>
                <a:lnTo>
                  <a:pt x="12886" y="4482"/>
                </a:lnTo>
              </a:path>
            </a:pathLst>
          </a:cu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0B636B43-84B9-A362-F170-9738DDD9EF05}"/>
              </a:ext>
            </a:extLst>
          </p:cNvPr>
          <p:cNvSpPr>
            <a:spLocks/>
          </p:cNvSpPr>
          <p:nvPr/>
        </p:nvSpPr>
        <p:spPr bwMode="auto">
          <a:xfrm>
            <a:off x="1961965" y="5297961"/>
            <a:ext cx="4745831" cy="1756187"/>
          </a:xfrm>
          <a:custGeom>
            <a:avLst/>
            <a:gdLst>
              <a:gd name="T0" fmla="*/ 1724564005 w 15111"/>
              <a:gd name="T1" fmla="*/ 282701058 h 13487"/>
              <a:gd name="T2" fmla="*/ 914547191 w 15111"/>
              <a:gd name="T3" fmla="*/ 172383352 h 13487"/>
              <a:gd name="T4" fmla="*/ 0 w 15111"/>
              <a:gd name="T5" fmla="*/ 41377067 h 13487"/>
              <a:gd name="T6" fmla="*/ 0 w 15111"/>
              <a:gd name="T7" fmla="*/ 0 h 13487"/>
              <a:gd name="T8" fmla="*/ 75134402 w 15111"/>
              <a:gd name="T9" fmla="*/ 0 h 13487"/>
              <a:gd name="T10" fmla="*/ 244921920 w 15111"/>
              <a:gd name="T11" fmla="*/ 28968113 h 13487"/>
              <a:gd name="T12" fmla="*/ 303712542 w 15111"/>
              <a:gd name="T13" fmla="*/ 27584756 h 13487"/>
              <a:gd name="T14" fmla="*/ 352743818 w 15111"/>
              <a:gd name="T15" fmla="*/ 49656646 h 13487"/>
              <a:gd name="T16" fmla="*/ 437637631 w 15111"/>
              <a:gd name="T17" fmla="*/ 51019154 h 13487"/>
              <a:gd name="T18" fmla="*/ 551926669 w 15111"/>
              <a:gd name="T19" fmla="*/ 74474391 h 13487"/>
              <a:gd name="T20" fmla="*/ 663040773 w 15111"/>
              <a:gd name="T21" fmla="*/ 78603775 h 13487"/>
              <a:gd name="T22" fmla="*/ 770745570 w 15111"/>
              <a:gd name="T23" fmla="*/ 63427954 h 13487"/>
              <a:gd name="T24" fmla="*/ 826360915 w 15111"/>
              <a:gd name="T25" fmla="*/ 81349639 h 13487"/>
              <a:gd name="T26" fmla="*/ 872099985 w 15111"/>
              <a:gd name="T27" fmla="*/ 91012720 h 13487"/>
              <a:gd name="T28" fmla="*/ 878567125 w 15111"/>
              <a:gd name="T29" fmla="*/ 106188522 h 13487"/>
              <a:gd name="T30" fmla="*/ 922660263 w 15111"/>
              <a:gd name="T31" fmla="*/ 106649641 h 13487"/>
              <a:gd name="T32" fmla="*/ 1040829242 w 15111"/>
              <a:gd name="T33" fmla="*/ 139285846 h 13487"/>
              <a:gd name="T34" fmla="*/ 1217671570 w 15111"/>
              <a:gd name="T35" fmla="*/ 148927934 h 13487"/>
              <a:gd name="T36" fmla="*/ 1403920398 w 15111"/>
              <a:gd name="T37" fmla="*/ 164334259 h 13487"/>
              <a:gd name="T38" fmla="*/ 1540550216 w 15111"/>
              <a:gd name="T39" fmla="*/ 194895503 h 13487"/>
              <a:gd name="T40" fmla="*/ 1698344314 w 15111"/>
              <a:gd name="T41" fmla="*/ 216506265 h 13487"/>
              <a:gd name="T42" fmla="*/ 1776770215 w 15111"/>
              <a:gd name="T43" fmla="*/ 227531709 h 13487"/>
              <a:gd name="T44" fmla="*/ 1724564005 w 15111"/>
              <a:gd name="T45" fmla="*/ 238578145 h 13487"/>
              <a:gd name="T46" fmla="*/ 1724564005 w 15111"/>
              <a:gd name="T47" fmla="*/ 282701058 h 1348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5111"/>
              <a:gd name="T73" fmla="*/ 0 h 13487"/>
              <a:gd name="T74" fmla="*/ 15111 w 15111"/>
              <a:gd name="T75" fmla="*/ 13487 h 13487"/>
              <a:gd name="connsiteX0" fmla="*/ 14667 w 15111"/>
              <a:gd name="connsiteY0" fmla="*/ 14059 h 14059"/>
              <a:gd name="connsiteX1" fmla="*/ 7778 w 15111"/>
              <a:gd name="connsiteY1" fmla="*/ 8796 h 14059"/>
              <a:gd name="connsiteX2" fmla="*/ 0 w 15111"/>
              <a:gd name="connsiteY2" fmla="*/ 2546 h 14059"/>
              <a:gd name="connsiteX3" fmla="*/ 0 w 15111"/>
              <a:gd name="connsiteY3" fmla="*/ 572 h 14059"/>
              <a:gd name="connsiteX4" fmla="*/ 0 w 15111"/>
              <a:gd name="connsiteY4" fmla="*/ 0 h 14059"/>
              <a:gd name="connsiteX5" fmla="*/ 2083 w 15111"/>
              <a:gd name="connsiteY5" fmla="*/ 1954 h 14059"/>
              <a:gd name="connsiteX6" fmla="*/ 2583 w 15111"/>
              <a:gd name="connsiteY6" fmla="*/ 1888 h 14059"/>
              <a:gd name="connsiteX7" fmla="*/ 3000 w 15111"/>
              <a:gd name="connsiteY7" fmla="*/ 2941 h 14059"/>
              <a:gd name="connsiteX8" fmla="*/ 3722 w 15111"/>
              <a:gd name="connsiteY8" fmla="*/ 3006 h 14059"/>
              <a:gd name="connsiteX9" fmla="*/ 4694 w 15111"/>
              <a:gd name="connsiteY9" fmla="*/ 4125 h 14059"/>
              <a:gd name="connsiteX10" fmla="*/ 5639 w 15111"/>
              <a:gd name="connsiteY10" fmla="*/ 4322 h 14059"/>
              <a:gd name="connsiteX11" fmla="*/ 6555 w 15111"/>
              <a:gd name="connsiteY11" fmla="*/ 3598 h 14059"/>
              <a:gd name="connsiteX12" fmla="*/ 7028 w 15111"/>
              <a:gd name="connsiteY12" fmla="*/ 4453 h 14059"/>
              <a:gd name="connsiteX13" fmla="*/ 7417 w 15111"/>
              <a:gd name="connsiteY13" fmla="*/ 4914 h 14059"/>
              <a:gd name="connsiteX14" fmla="*/ 7472 w 15111"/>
              <a:gd name="connsiteY14" fmla="*/ 5638 h 14059"/>
              <a:gd name="connsiteX15" fmla="*/ 7847 w 15111"/>
              <a:gd name="connsiteY15" fmla="*/ 5660 h 14059"/>
              <a:gd name="connsiteX16" fmla="*/ 8852 w 15111"/>
              <a:gd name="connsiteY16" fmla="*/ 7217 h 14059"/>
              <a:gd name="connsiteX17" fmla="*/ 10356 w 15111"/>
              <a:gd name="connsiteY17" fmla="*/ 7677 h 14059"/>
              <a:gd name="connsiteX18" fmla="*/ 11940 w 15111"/>
              <a:gd name="connsiteY18" fmla="*/ 8412 h 14059"/>
              <a:gd name="connsiteX19" fmla="*/ 13102 w 15111"/>
              <a:gd name="connsiteY19" fmla="*/ 9870 h 14059"/>
              <a:gd name="connsiteX20" fmla="*/ 14444 w 15111"/>
              <a:gd name="connsiteY20" fmla="*/ 10901 h 14059"/>
              <a:gd name="connsiteX21" fmla="*/ 15111 w 15111"/>
              <a:gd name="connsiteY21" fmla="*/ 11427 h 14059"/>
              <a:gd name="connsiteX22" fmla="*/ 14667 w 15111"/>
              <a:gd name="connsiteY22" fmla="*/ 11954 h 14059"/>
              <a:gd name="connsiteX23" fmla="*/ 14667 w 15111"/>
              <a:gd name="connsiteY23" fmla="*/ 14059 h 14059"/>
              <a:gd name="connsiteX0" fmla="*/ 14667 w 15111"/>
              <a:gd name="connsiteY0" fmla="*/ 14059 h 14059"/>
              <a:gd name="connsiteX1" fmla="*/ 7778 w 15111"/>
              <a:gd name="connsiteY1" fmla="*/ 8796 h 14059"/>
              <a:gd name="connsiteX2" fmla="*/ 0 w 15111"/>
              <a:gd name="connsiteY2" fmla="*/ 2546 h 14059"/>
              <a:gd name="connsiteX3" fmla="*/ 0 w 15111"/>
              <a:gd name="connsiteY3" fmla="*/ 572 h 14059"/>
              <a:gd name="connsiteX4" fmla="*/ 0 w 15111"/>
              <a:gd name="connsiteY4" fmla="*/ 0 h 14059"/>
              <a:gd name="connsiteX5" fmla="*/ 1365 w 15111"/>
              <a:gd name="connsiteY5" fmla="*/ 839 h 14059"/>
              <a:gd name="connsiteX6" fmla="*/ 2083 w 15111"/>
              <a:gd name="connsiteY6" fmla="*/ 1954 h 14059"/>
              <a:gd name="connsiteX7" fmla="*/ 2583 w 15111"/>
              <a:gd name="connsiteY7" fmla="*/ 1888 h 14059"/>
              <a:gd name="connsiteX8" fmla="*/ 3000 w 15111"/>
              <a:gd name="connsiteY8" fmla="*/ 2941 h 14059"/>
              <a:gd name="connsiteX9" fmla="*/ 3722 w 15111"/>
              <a:gd name="connsiteY9" fmla="*/ 3006 h 14059"/>
              <a:gd name="connsiteX10" fmla="*/ 4694 w 15111"/>
              <a:gd name="connsiteY10" fmla="*/ 4125 h 14059"/>
              <a:gd name="connsiteX11" fmla="*/ 5639 w 15111"/>
              <a:gd name="connsiteY11" fmla="*/ 4322 h 14059"/>
              <a:gd name="connsiteX12" fmla="*/ 6555 w 15111"/>
              <a:gd name="connsiteY12" fmla="*/ 3598 h 14059"/>
              <a:gd name="connsiteX13" fmla="*/ 7028 w 15111"/>
              <a:gd name="connsiteY13" fmla="*/ 4453 h 14059"/>
              <a:gd name="connsiteX14" fmla="*/ 7417 w 15111"/>
              <a:gd name="connsiteY14" fmla="*/ 4914 h 14059"/>
              <a:gd name="connsiteX15" fmla="*/ 7472 w 15111"/>
              <a:gd name="connsiteY15" fmla="*/ 5638 h 14059"/>
              <a:gd name="connsiteX16" fmla="*/ 7847 w 15111"/>
              <a:gd name="connsiteY16" fmla="*/ 5660 h 14059"/>
              <a:gd name="connsiteX17" fmla="*/ 8852 w 15111"/>
              <a:gd name="connsiteY17" fmla="*/ 7217 h 14059"/>
              <a:gd name="connsiteX18" fmla="*/ 10356 w 15111"/>
              <a:gd name="connsiteY18" fmla="*/ 7677 h 14059"/>
              <a:gd name="connsiteX19" fmla="*/ 11940 w 15111"/>
              <a:gd name="connsiteY19" fmla="*/ 8412 h 14059"/>
              <a:gd name="connsiteX20" fmla="*/ 13102 w 15111"/>
              <a:gd name="connsiteY20" fmla="*/ 9870 h 14059"/>
              <a:gd name="connsiteX21" fmla="*/ 14444 w 15111"/>
              <a:gd name="connsiteY21" fmla="*/ 10901 h 14059"/>
              <a:gd name="connsiteX22" fmla="*/ 15111 w 15111"/>
              <a:gd name="connsiteY22" fmla="*/ 11427 h 14059"/>
              <a:gd name="connsiteX23" fmla="*/ 14667 w 15111"/>
              <a:gd name="connsiteY23" fmla="*/ 11954 h 14059"/>
              <a:gd name="connsiteX24" fmla="*/ 14667 w 15111"/>
              <a:gd name="connsiteY24" fmla="*/ 14059 h 14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111" h="14059">
                <a:moveTo>
                  <a:pt x="14667" y="14059"/>
                </a:moveTo>
                <a:lnTo>
                  <a:pt x="7778" y="8796"/>
                </a:lnTo>
                <a:lnTo>
                  <a:pt x="0" y="2546"/>
                </a:lnTo>
                <a:lnTo>
                  <a:pt x="0" y="572"/>
                </a:lnTo>
                <a:lnTo>
                  <a:pt x="0" y="0"/>
                </a:lnTo>
                <a:lnTo>
                  <a:pt x="1365" y="839"/>
                </a:lnTo>
                <a:lnTo>
                  <a:pt x="2083" y="1954"/>
                </a:lnTo>
                <a:lnTo>
                  <a:pt x="2583" y="1888"/>
                </a:lnTo>
                <a:lnTo>
                  <a:pt x="3000" y="2941"/>
                </a:lnTo>
                <a:lnTo>
                  <a:pt x="3722" y="3006"/>
                </a:lnTo>
                <a:lnTo>
                  <a:pt x="4694" y="4125"/>
                </a:lnTo>
                <a:lnTo>
                  <a:pt x="5639" y="4322"/>
                </a:lnTo>
                <a:lnTo>
                  <a:pt x="6555" y="3598"/>
                </a:lnTo>
                <a:lnTo>
                  <a:pt x="7028" y="4453"/>
                </a:lnTo>
                <a:lnTo>
                  <a:pt x="7417" y="4914"/>
                </a:lnTo>
                <a:cubicBezTo>
                  <a:pt x="7435" y="5155"/>
                  <a:pt x="7454" y="5397"/>
                  <a:pt x="7472" y="5638"/>
                </a:cubicBezTo>
                <a:lnTo>
                  <a:pt x="7847" y="5660"/>
                </a:lnTo>
                <a:lnTo>
                  <a:pt x="8852" y="7217"/>
                </a:lnTo>
                <a:lnTo>
                  <a:pt x="10356" y="7677"/>
                </a:lnTo>
                <a:lnTo>
                  <a:pt x="11940" y="8412"/>
                </a:lnTo>
                <a:lnTo>
                  <a:pt x="13102" y="9870"/>
                </a:lnTo>
                <a:lnTo>
                  <a:pt x="14444" y="10901"/>
                </a:lnTo>
                <a:lnTo>
                  <a:pt x="15111" y="11427"/>
                </a:lnTo>
                <a:lnTo>
                  <a:pt x="14667" y="11954"/>
                </a:lnTo>
                <a:lnTo>
                  <a:pt x="14667" y="14059"/>
                </a:lnTo>
                <a:close/>
              </a:path>
            </a:pathLst>
          </a:cu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699D5EE8-C72F-6F93-CDAF-95F03FAE074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61965" y="5382748"/>
            <a:ext cx="4631531" cy="144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D27DCB5-3324-A680-F382-9152E1AA12FD}"/>
              </a:ext>
            </a:extLst>
          </p:cNvPr>
          <p:cNvSpPr>
            <a:spLocks/>
          </p:cNvSpPr>
          <p:nvPr/>
        </p:nvSpPr>
        <p:spPr bwMode="auto">
          <a:xfrm>
            <a:off x="6591115" y="4171168"/>
            <a:ext cx="2116931" cy="2882980"/>
          </a:xfrm>
          <a:custGeom>
            <a:avLst/>
            <a:gdLst>
              <a:gd name="T0" fmla="*/ 0 w 1776"/>
              <a:gd name="T1" fmla="*/ 3892550 h 2452"/>
              <a:gd name="T2" fmla="*/ 2819400 w 1776"/>
              <a:gd name="T3" fmla="*/ 2444750 h 2452"/>
              <a:gd name="T4" fmla="*/ 2816225 w 1776"/>
              <a:gd name="T5" fmla="*/ 0 h 2452"/>
              <a:gd name="T6" fmla="*/ 2233613 w 1776"/>
              <a:gd name="T7" fmla="*/ 290512 h 2452"/>
              <a:gd name="T8" fmla="*/ 1755775 w 1776"/>
              <a:gd name="T9" fmla="*/ 808037 h 2452"/>
              <a:gd name="T10" fmla="*/ 1398588 w 1776"/>
              <a:gd name="T11" fmla="*/ 1484312 h 2452"/>
              <a:gd name="T12" fmla="*/ 947738 w 1776"/>
              <a:gd name="T13" fmla="*/ 2332037 h 2452"/>
              <a:gd name="T14" fmla="*/ 762000 w 1776"/>
              <a:gd name="T15" fmla="*/ 2770187 h 2452"/>
              <a:gd name="T16" fmla="*/ 496888 w 1776"/>
              <a:gd name="T17" fmla="*/ 3206749 h 2452"/>
              <a:gd name="T18" fmla="*/ 152400 w 1776"/>
              <a:gd name="T19" fmla="*/ 3511550 h 2452"/>
              <a:gd name="T20" fmla="*/ 0 w 1776"/>
              <a:gd name="T21" fmla="*/ 3587750 h 2452"/>
              <a:gd name="T22" fmla="*/ 0 w 1776"/>
              <a:gd name="T23" fmla="*/ 3892550 h 245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776"/>
              <a:gd name="T37" fmla="*/ 0 h 2452"/>
              <a:gd name="T38" fmla="*/ 1776 w 1776"/>
              <a:gd name="T39" fmla="*/ 2452 h 2452"/>
              <a:gd name="connsiteX0" fmla="*/ 0 w 10000"/>
              <a:gd name="connsiteY0" fmla="*/ 10000 h 10000"/>
              <a:gd name="connsiteX1" fmla="*/ 10000 w 10000"/>
              <a:gd name="connsiteY1" fmla="*/ 6281 h 10000"/>
              <a:gd name="connsiteX2" fmla="*/ 9989 w 10000"/>
              <a:gd name="connsiteY2" fmla="*/ 0 h 10000"/>
              <a:gd name="connsiteX3" fmla="*/ 7922 w 10000"/>
              <a:gd name="connsiteY3" fmla="*/ 746 h 10000"/>
              <a:gd name="connsiteX4" fmla="*/ 6227 w 10000"/>
              <a:gd name="connsiteY4" fmla="*/ 2076 h 10000"/>
              <a:gd name="connsiteX5" fmla="*/ 4961 w 10000"/>
              <a:gd name="connsiteY5" fmla="*/ 3813 h 10000"/>
              <a:gd name="connsiteX6" fmla="*/ 3361 w 10000"/>
              <a:gd name="connsiteY6" fmla="*/ 5991 h 10000"/>
              <a:gd name="connsiteX7" fmla="*/ 2136 w 10000"/>
              <a:gd name="connsiteY7" fmla="*/ 6998 h 10000"/>
              <a:gd name="connsiteX8" fmla="*/ 1762 w 10000"/>
              <a:gd name="connsiteY8" fmla="*/ 8238 h 10000"/>
              <a:gd name="connsiteX9" fmla="*/ 541 w 10000"/>
              <a:gd name="connsiteY9" fmla="*/ 9021 h 10000"/>
              <a:gd name="connsiteX10" fmla="*/ 0 w 10000"/>
              <a:gd name="connsiteY10" fmla="*/ 9217 h 10000"/>
              <a:gd name="connsiteX11" fmla="*/ 0 w 10000"/>
              <a:gd name="connsiteY11" fmla="*/ 10000 h 10000"/>
              <a:gd name="connsiteX0" fmla="*/ 0 w 10000"/>
              <a:gd name="connsiteY0" fmla="*/ 10000 h 10000"/>
              <a:gd name="connsiteX1" fmla="*/ 10000 w 10000"/>
              <a:gd name="connsiteY1" fmla="*/ 6281 h 10000"/>
              <a:gd name="connsiteX2" fmla="*/ 9989 w 10000"/>
              <a:gd name="connsiteY2" fmla="*/ 0 h 10000"/>
              <a:gd name="connsiteX3" fmla="*/ 7922 w 10000"/>
              <a:gd name="connsiteY3" fmla="*/ 746 h 10000"/>
              <a:gd name="connsiteX4" fmla="*/ 6227 w 10000"/>
              <a:gd name="connsiteY4" fmla="*/ 2076 h 10000"/>
              <a:gd name="connsiteX5" fmla="*/ 4961 w 10000"/>
              <a:gd name="connsiteY5" fmla="*/ 3813 h 10000"/>
              <a:gd name="connsiteX6" fmla="*/ 3361 w 10000"/>
              <a:gd name="connsiteY6" fmla="*/ 5991 h 10000"/>
              <a:gd name="connsiteX7" fmla="*/ 2136 w 10000"/>
              <a:gd name="connsiteY7" fmla="*/ 6998 h 10000"/>
              <a:gd name="connsiteX8" fmla="*/ 1060 w 10000"/>
              <a:gd name="connsiteY8" fmla="*/ 8119 h 10000"/>
              <a:gd name="connsiteX9" fmla="*/ 541 w 10000"/>
              <a:gd name="connsiteY9" fmla="*/ 9021 h 10000"/>
              <a:gd name="connsiteX10" fmla="*/ 0 w 10000"/>
              <a:gd name="connsiteY10" fmla="*/ 9217 h 10000"/>
              <a:gd name="connsiteX11" fmla="*/ 0 w 10000"/>
              <a:gd name="connsiteY1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0000" y="6281"/>
                </a:lnTo>
                <a:cubicBezTo>
                  <a:pt x="9996" y="4187"/>
                  <a:pt x="9993" y="2094"/>
                  <a:pt x="9989" y="0"/>
                </a:cubicBezTo>
                <a:lnTo>
                  <a:pt x="7922" y="746"/>
                </a:lnTo>
                <a:lnTo>
                  <a:pt x="6227" y="2076"/>
                </a:lnTo>
                <a:lnTo>
                  <a:pt x="4961" y="3813"/>
                </a:lnTo>
                <a:lnTo>
                  <a:pt x="3361" y="5991"/>
                </a:lnTo>
                <a:lnTo>
                  <a:pt x="2136" y="6998"/>
                </a:lnTo>
                <a:cubicBezTo>
                  <a:pt x="2011" y="7411"/>
                  <a:pt x="1185" y="7706"/>
                  <a:pt x="1060" y="8119"/>
                </a:cubicBezTo>
                <a:lnTo>
                  <a:pt x="541" y="9021"/>
                </a:lnTo>
                <a:lnTo>
                  <a:pt x="0" y="9217"/>
                </a:lnTo>
                <a:lnTo>
                  <a:pt x="0" y="10000"/>
                </a:lnTo>
                <a:close/>
              </a:path>
            </a:pathLst>
          </a:custGeom>
          <a:solidFill>
            <a:srgbClr val="9966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D1026CF9-C86A-AFCA-7C80-B62E879C2340}"/>
              </a:ext>
            </a:extLst>
          </p:cNvPr>
          <p:cNvSpPr>
            <a:spLocks/>
          </p:cNvSpPr>
          <p:nvPr/>
        </p:nvSpPr>
        <p:spPr bwMode="auto">
          <a:xfrm>
            <a:off x="6817333" y="4144261"/>
            <a:ext cx="735806" cy="735806"/>
          </a:xfrm>
          <a:custGeom>
            <a:avLst/>
            <a:gdLst>
              <a:gd name="T0" fmla="*/ 981075 w 618"/>
              <a:gd name="T1" fmla="*/ 0 h 618"/>
              <a:gd name="T2" fmla="*/ 661987 w 618"/>
              <a:gd name="T3" fmla="*/ 158750 h 618"/>
              <a:gd name="T4" fmla="*/ 406400 w 618"/>
              <a:gd name="T5" fmla="*/ 465138 h 618"/>
              <a:gd name="T6" fmla="*/ 198437 w 618"/>
              <a:gd name="T7" fmla="*/ 782637 h 618"/>
              <a:gd name="T8" fmla="*/ 0 w 618"/>
              <a:gd name="T9" fmla="*/ 981075 h 6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8"/>
              <a:gd name="T16" fmla="*/ 0 h 618"/>
              <a:gd name="T17" fmla="*/ 618 w 618"/>
              <a:gd name="T18" fmla="*/ 618 h 6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8" h="618">
                <a:moveTo>
                  <a:pt x="618" y="0"/>
                </a:moveTo>
                <a:lnTo>
                  <a:pt x="417" y="100"/>
                </a:lnTo>
                <a:lnTo>
                  <a:pt x="256" y="293"/>
                </a:lnTo>
                <a:lnTo>
                  <a:pt x="125" y="493"/>
                </a:lnTo>
                <a:lnTo>
                  <a:pt x="0" y="618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7BCA8FE5-C133-C665-EF0F-64105DD1F287}"/>
              </a:ext>
            </a:extLst>
          </p:cNvPr>
          <p:cNvSpPr>
            <a:spLocks/>
          </p:cNvSpPr>
          <p:nvPr/>
        </p:nvSpPr>
        <p:spPr bwMode="auto">
          <a:xfrm>
            <a:off x="7279296" y="4368098"/>
            <a:ext cx="735806" cy="735806"/>
          </a:xfrm>
          <a:custGeom>
            <a:avLst/>
            <a:gdLst>
              <a:gd name="T0" fmla="*/ 981075 w 618"/>
              <a:gd name="T1" fmla="*/ 0 h 618"/>
              <a:gd name="T2" fmla="*/ 661987 w 618"/>
              <a:gd name="T3" fmla="*/ 158750 h 618"/>
              <a:gd name="T4" fmla="*/ 406400 w 618"/>
              <a:gd name="T5" fmla="*/ 465138 h 618"/>
              <a:gd name="T6" fmla="*/ 198437 w 618"/>
              <a:gd name="T7" fmla="*/ 782637 h 618"/>
              <a:gd name="T8" fmla="*/ 0 w 618"/>
              <a:gd name="T9" fmla="*/ 981075 h 6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8"/>
              <a:gd name="T16" fmla="*/ 0 h 618"/>
              <a:gd name="T17" fmla="*/ 618 w 618"/>
              <a:gd name="T18" fmla="*/ 618 h 6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8" h="618">
                <a:moveTo>
                  <a:pt x="618" y="0"/>
                </a:moveTo>
                <a:lnTo>
                  <a:pt x="417" y="100"/>
                </a:lnTo>
                <a:lnTo>
                  <a:pt x="256" y="293"/>
                </a:lnTo>
                <a:lnTo>
                  <a:pt x="125" y="493"/>
                </a:lnTo>
                <a:lnTo>
                  <a:pt x="0" y="618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A184370E-9E4C-4D8C-38AC-7B03D7F24A07}"/>
              </a:ext>
            </a:extLst>
          </p:cNvPr>
          <p:cNvSpPr>
            <a:spLocks/>
          </p:cNvSpPr>
          <p:nvPr/>
        </p:nvSpPr>
        <p:spPr bwMode="auto">
          <a:xfrm>
            <a:off x="5882693" y="3968048"/>
            <a:ext cx="735806" cy="735806"/>
          </a:xfrm>
          <a:custGeom>
            <a:avLst/>
            <a:gdLst>
              <a:gd name="T0" fmla="*/ 981075 w 618"/>
              <a:gd name="T1" fmla="*/ 0 h 618"/>
              <a:gd name="T2" fmla="*/ 661987 w 618"/>
              <a:gd name="T3" fmla="*/ 158750 h 618"/>
              <a:gd name="T4" fmla="*/ 406400 w 618"/>
              <a:gd name="T5" fmla="*/ 465138 h 618"/>
              <a:gd name="T6" fmla="*/ 198437 w 618"/>
              <a:gd name="T7" fmla="*/ 782637 h 618"/>
              <a:gd name="T8" fmla="*/ 0 w 618"/>
              <a:gd name="T9" fmla="*/ 981075 h 6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8"/>
              <a:gd name="T16" fmla="*/ 0 h 618"/>
              <a:gd name="T17" fmla="*/ 618 w 618"/>
              <a:gd name="T18" fmla="*/ 618 h 6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8" h="618">
                <a:moveTo>
                  <a:pt x="618" y="0"/>
                </a:moveTo>
                <a:lnTo>
                  <a:pt x="417" y="100"/>
                </a:lnTo>
                <a:lnTo>
                  <a:pt x="256" y="293"/>
                </a:lnTo>
                <a:lnTo>
                  <a:pt x="125" y="493"/>
                </a:lnTo>
                <a:lnTo>
                  <a:pt x="0" y="618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8F3EEB9C-B1CE-965A-FFBD-9EC9CCEC7AE9}"/>
              </a:ext>
            </a:extLst>
          </p:cNvPr>
          <p:cNvSpPr>
            <a:spLocks/>
          </p:cNvSpPr>
          <p:nvPr/>
        </p:nvSpPr>
        <p:spPr bwMode="auto">
          <a:xfrm>
            <a:off x="6936395" y="4025198"/>
            <a:ext cx="400050" cy="507206"/>
          </a:xfrm>
          <a:custGeom>
            <a:avLst/>
            <a:gdLst>
              <a:gd name="T0" fmla="*/ 533400 w 618"/>
              <a:gd name="T1" fmla="*/ 0 h 618"/>
              <a:gd name="T2" fmla="*/ 359915 w 618"/>
              <a:gd name="T3" fmla="*/ 109430 h 618"/>
              <a:gd name="T4" fmla="*/ 220955 w 618"/>
              <a:gd name="T5" fmla="*/ 320629 h 618"/>
              <a:gd name="T6" fmla="*/ 107888 w 618"/>
              <a:gd name="T7" fmla="*/ 539488 h 618"/>
              <a:gd name="T8" fmla="*/ 0 w 618"/>
              <a:gd name="T9" fmla="*/ 676275 h 6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8"/>
              <a:gd name="T16" fmla="*/ 0 h 618"/>
              <a:gd name="T17" fmla="*/ 618 w 618"/>
              <a:gd name="T18" fmla="*/ 618 h 6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8" h="618">
                <a:moveTo>
                  <a:pt x="618" y="0"/>
                </a:moveTo>
                <a:lnTo>
                  <a:pt x="417" y="100"/>
                </a:lnTo>
                <a:lnTo>
                  <a:pt x="256" y="293"/>
                </a:lnTo>
                <a:lnTo>
                  <a:pt x="125" y="493"/>
                </a:lnTo>
                <a:lnTo>
                  <a:pt x="0" y="618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7" name="Freeform 12">
            <a:extLst>
              <a:ext uri="{FF2B5EF4-FFF2-40B4-BE49-F238E27FC236}">
                <a16:creationId xmlns:a16="http://schemas.microsoft.com/office/drawing/2014/main" id="{59CED221-F506-BEA9-1A34-00B722D58892}"/>
              </a:ext>
            </a:extLst>
          </p:cNvPr>
          <p:cNvSpPr>
            <a:spLocks/>
          </p:cNvSpPr>
          <p:nvPr/>
        </p:nvSpPr>
        <p:spPr bwMode="auto">
          <a:xfrm>
            <a:off x="5393345" y="4196648"/>
            <a:ext cx="400050" cy="507206"/>
          </a:xfrm>
          <a:custGeom>
            <a:avLst/>
            <a:gdLst>
              <a:gd name="T0" fmla="*/ 533400 w 618"/>
              <a:gd name="T1" fmla="*/ 0 h 618"/>
              <a:gd name="T2" fmla="*/ 359915 w 618"/>
              <a:gd name="T3" fmla="*/ 109430 h 618"/>
              <a:gd name="T4" fmla="*/ 220955 w 618"/>
              <a:gd name="T5" fmla="*/ 320629 h 618"/>
              <a:gd name="T6" fmla="*/ 107888 w 618"/>
              <a:gd name="T7" fmla="*/ 539488 h 618"/>
              <a:gd name="T8" fmla="*/ 0 w 618"/>
              <a:gd name="T9" fmla="*/ 676275 h 6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8"/>
              <a:gd name="T16" fmla="*/ 0 h 618"/>
              <a:gd name="T17" fmla="*/ 618 w 618"/>
              <a:gd name="T18" fmla="*/ 618 h 6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8" h="618">
                <a:moveTo>
                  <a:pt x="618" y="0"/>
                </a:moveTo>
                <a:lnTo>
                  <a:pt x="417" y="100"/>
                </a:lnTo>
                <a:lnTo>
                  <a:pt x="256" y="293"/>
                </a:lnTo>
                <a:lnTo>
                  <a:pt x="125" y="493"/>
                </a:lnTo>
                <a:lnTo>
                  <a:pt x="0" y="618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8" name="Line 13">
            <a:extLst>
              <a:ext uri="{FF2B5EF4-FFF2-40B4-BE49-F238E27FC236}">
                <a16:creationId xmlns:a16="http://schemas.microsoft.com/office/drawing/2014/main" id="{FA8E6D17-899A-5BE8-6B7D-07A88679C232}"/>
              </a:ext>
            </a:extLst>
          </p:cNvPr>
          <p:cNvSpPr>
            <a:spLocks noChangeShapeType="1"/>
          </p:cNvSpPr>
          <p:nvPr/>
        </p:nvSpPr>
        <p:spPr bwMode="auto">
          <a:xfrm>
            <a:off x="4250345" y="6025448"/>
            <a:ext cx="1714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" name="Line 14">
            <a:extLst>
              <a:ext uri="{FF2B5EF4-FFF2-40B4-BE49-F238E27FC236}">
                <a16:creationId xmlns:a16="http://schemas.microsoft.com/office/drawing/2014/main" id="{A68F8095-ACAC-026D-2A56-15CFE134336B}"/>
              </a:ext>
            </a:extLst>
          </p:cNvPr>
          <p:cNvSpPr>
            <a:spLocks noChangeShapeType="1"/>
          </p:cNvSpPr>
          <p:nvPr/>
        </p:nvSpPr>
        <p:spPr bwMode="auto">
          <a:xfrm>
            <a:off x="5821970" y="6473123"/>
            <a:ext cx="1714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0" name="Line 15">
            <a:extLst>
              <a:ext uri="{FF2B5EF4-FFF2-40B4-BE49-F238E27FC236}">
                <a16:creationId xmlns:a16="http://schemas.microsoft.com/office/drawing/2014/main" id="{0DA63BD2-EDC7-D86B-7D2B-76DDCBCEC7D7}"/>
              </a:ext>
            </a:extLst>
          </p:cNvPr>
          <p:cNvSpPr>
            <a:spLocks noChangeShapeType="1"/>
          </p:cNvSpPr>
          <p:nvPr/>
        </p:nvSpPr>
        <p:spPr bwMode="auto">
          <a:xfrm>
            <a:off x="5621945" y="6425498"/>
            <a:ext cx="1714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1" name="Line 16">
            <a:extLst>
              <a:ext uri="{FF2B5EF4-FFF2-40B4-BE49-F238E27FC236}">
                <a16:creationId xmlns:a16="http://schemas.microsoft.com/office/drawing/2014/main" id="{6FE140C2-8CF4-2563-8567-A33B5CFE2C4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21995" y="6606473"/>
            <a:ext cx="342900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2" name="Line 17">
            <a:extLst>
              <a:ext uri="{FF2B5EF4-FFF2-40B4-BE49-F238E27FC236}">
                <a16:creationId xmlns:a16="http://schemas.microsoft.com/office/drawing/2014/main" id="{23F2DF9D-A493-D56F-586F-1E574FDBBF86}"/>
              </a:ext>
            </a:extLst>
          </p:cNvPr>
          <p:cNvSpPr>
            <a:spLocks noChangeShapeType="1"/>
          </p:cNvSpPr>
          <p:nvPr/>
        </p:nvSpPr>
        <p:spPr bwMode="auto">
          <a:xfrm>
            <a:off x="5050445" y="6482648"/>
            <a:ext cx="1714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" name="Line 18">
            <a:extLst>
              <a:ext uri="{FF2B5EF4-FFF2-40B4-BE49-F238E27FC236}">
                <a16:creationId xmlns:a16="http://schemas.microsoft.com/office/drawing/2014/main" id="{A742A850-428B-F733-6855-E6E0A1EF442F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8945" y="6254048"/>
            <a:ext cx="1714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4" name="Line 19">
            <a:extLst>
              <a:ext uri="{FF2B5EF4-FFF2-40B4-BE49-F238E27FC236}">
                <a16:creationId xmlns:a16="http://schemas.microsoft.com/office/drawing/2014/main" id="{79A7F553-F67D-7F54-FBF3-D8A4D417DE25}"/>
              </a:ext>
            </a:extLst>
          </p:cNvPr>
          <p:cNvSpPr>
            <a:spLocks noChangeShapeType="1"/>
          </p:cNvSpPr>
          <p:nvPr/>
        </p:nvSpPr>
        <p:spPr bwMode="auto">
          <a:xfrm>
            <a:off x="5621945" y="6596948"/>
            <a:ext cx="1714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5" name="Line 20">
            <a:extLst>
              <a:ext uri="{FF2B5EF4-FFF2-40B4-BE49-F238E27FC236}">
                <a16:creationId xmlns:a16="http://schemas.microsoft.com/office/drawing/2014/main" id="{9EB49DD6-7547-6E26-85CC-E32B6A296C34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8995" y="6368348"/>
            <a:ext cx="40005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6" name="Line 21">
            <a:extLst>
              <a:ext uri="{FF2B5EF4-FFF2-40B4-BE49-F238E27FC236}">
                <a16:creationId xmlns:a16="http://schemas.microsoft.com/office/drawing/2014/main" id="{87FC0776-86A6-8F60-1043-EA0B947879D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4695" y="6196898"/>
            <a:ext cx="1714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7" name="Line 22">
            <a:extLst>
              <a:ext uri="{FF2B5EF4-FFF2-40B4-BE49-F238E27FC236}">
                <a16:creationId xmlns:a16="http://schemas.microsoft.com/office/drawing/2014/main" id="{5FABEF94-D905-CC83-14EA-290B79C0E2B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21995" y="6825548"/>
            <a:ext cx="40005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8" name="Line 23">
            <a:extLst>
              <a:ext uri="{FF2B5EF4-FFF2-40B4-BE49-F238E27FC236}">
                <a16:creationId xmlns:a16="http://schemas.microsoft.com/office/drawing/2014/main" id="{78D92C45-2D70-565F-E79B-0716E79441D8}"/>
              </a:ext>
            </a:extLst>
          </p:cNvPr>
          <p:cNvSpPr>
            <a:spLocks noChangeShapeType="1"/>
          </p:cNvSpPr>
          <p:nvPr/>
        </p:nvSpPr>
        <p:spPr bwMode="auto">
          <a:xfrm>
            <a:off x="5393345" y="6596948"/>
            <a:ext cx="1714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" name="Line 24">
            <a:extLst>
              <a:ext uri="{FF2B5EF4-FFF2-40B4-BE49-F238E27FC236}">
                <a16:creationId xmlns:a16="http://schemas.microsoft.com/office/drawing/2014/main" id="{57E0C124-8CA6-546C-D10E-102C1EE7AD0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3195" y="6082598"/>
            <a:ext cx="1714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" name="Freeform 25">
            <a:extLst>
              <a:ext uri="{FF2B5EF4-FFF2-40B4-BE49-F238E27FC236}">
                <a16:creationId xmlns:a16="http://schemas.microsoft.com/office/drawing/2014/main" id="{219B6175-2C13-D208-673E-5FA17C2197AA}"/>
              </a:ext>
            </a:extLst>
          </p:cNvPr>
          <p:cNvSpPr>
            <a:spLocks/>
          </p:cNvSpPr>
          <p:nvPr/>
        </p:nvSpPr>
        <p:spPr bwMode="auto">
          <a:xfrm>
            <a:off x="6250595" y="4489542"/>
            <a:ext cx="400050" cy="507206"/>
          </a:xfrm>
          <a:custGeom>
            <a:avLst/>
            <a:gdLst>
              <a:gd name="T0" fmla="*/ 533400 w 618"/>
              <a:gd name="T1" fmla="*/ 0 h 618"/>
              <a:gd name="T2" fmla="*/ 359915 w 618"/>
              <a:gd name="T3" fmla="*/ 109430 h 618"/>
              <a:gd name="T4" fmla="*/ 220955 w 618"/>
              <a:gd name="T5" fmla="*/ 320629 h 618"/>
              <a:gd name="T6" fmla="*/ 107888 w 618"/>
              <a:gd name="T7" fmla="*/ 539488 h 618"/>
              <a:gd name="T8" fmla="*/ 0 w 618"/>
              <a:gd name="T9" fmla="*/ 676275 h 6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8"/>
              <a:gd name="T16" fmla="*/ 0 h 618"/>
              <a:gd name="T17" fmla="*/ 618 w 618"/>
              <a:gd name="T18" fmla="*/ 618 h 6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8" h="618">
                <a:moveTo>
                  <a:pt x="618" y="0"/>
                </a:moveTo>
                <a:lnTo>
                  <a:pt x="417" y="100"/>
                </a:lnTo>
                <a:lnTo>
                  <a:pt x="256" y="293"/>
                </a:lnTo>
                <a:lnTo>
                  <a:pt x="125" y="493"/>
                </a:lnTo>
                <a:lnTo>
                  <a:pt x="0" y="618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1" name="Freeform 26">
            <a:extLst>
              <a:ext uri="{FF2B5EF4-FFF2-40B4-BE49-F238E27FC236}">
                <a16:creationId xmlns:a16="http://schemas.microsoft.com/office/drawing/2014/main" id="{6F8245FC-2E6C-08C1-1DC8-085BE812A264}"/>
              </a:ext>
            </a:extLst>
          </p:cNvPr>
          <p:cNvSpPr>
            <a:spLocks/>
          </p:cNvSpPr>
          <p:nvPr/>
        </p:nvSpPr>
        <p:spPr bwMode="auto">
          <a:xfrm>
            <a:off x="2887977" y="3154526"/>
            <a:ext cx="400050" cy="507206"/>
          </a:xfrm>
          <a:custGeom>
            <a:avLst/>
            <a:gdLst>
              <a:gd name="T0" fmla="*/ 533400 w 618"/>
              <a:gd name="T1" fmla="*/ 0 h 618"/>
              <a:gd name="T2" fmla="*/ 359915 w 618"/>
              <a:gd name="T3" fmla="*/ 109430 h 618"/>
              <a:gd name="T4" fmla="*/ 220955 w 618"/>
              <a:gd name="T5" fmla="*/ 320629 h 618"/>
              <a:gd name="T6" fmla="*/ 107888 w 618"/>
              <a:gd name="T7" fmla="*/ 539488 h 618"/>
              <a:gd name="T8" fmla="*/ 0 w 618"/>
              <a:gd name="T9" fmla="*/ 676275 h 6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8"/>
              <a:gd name="T16" fmla="*/ 0 h 618"/>
              <a:gd name="T17" fmla="*/ 618 w 618"/>
              <a:gd name="T18" fmla="*/ 618 h 6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8" h="618">
                <a:moveTo>
                  <a:pt x="618" y="0"/>
                </a:moveTo>
                <a:lnTo>
                  <a:pt x="417" y="100"/>
                </a:lnTo>
                <a:lnTo>
                  <a:pt x="256" y="293"/>
                </a:lnTo>
                <a:lnTo>
                  <a:pt x="125" y="493"/>
                </a:lnTo>
                <a:lnTo>
                  <a:pt x="0" y="618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2" name="Freeform 27">
            <a:extLst>
              <a:ext uri="{FF2B5EF4-FFF2-40B4-BE49-F238E27FC236}">
                <a16:creationId xmlns:a16="http://schemas.microsoft.com/office/drawing/2014/main" id="{F9DC9D7D-2609-929A-7522-BE0A8AD61FAA}"/>
              </a:ext>
            </a:extLst>
          </p:cNvPr>
          <p:cNvSpPr>
            <a:spLocks/>
          </p:cNvSpPr>
          <p:nvPr/>
        </p:nvSpPr>
        <p:spPr bwMode="auto">
          <a:xfrm>
            <a:off x="6764945" y="4743145"/>
            <a:ext cx="400050" cy="507206"/>
          </a:xfrm>
          <a:custGeom>
            <a:avLst/>
            <a:gdLst>
              <a:gd name="T0" fmla="*/ 533400 w 618"/>
              <a:gd name="T1" fmla="*/ 0 h 618"/>
              <a:gd name="T2" fmla="*/ 359915 w 618"/>
              <a:gd name="T3" fmla="*/ 109430 h 618"/>
              <a:gd name="T4" fmla="*/ 220955 w 618"/>
              <a:gd name="T5" fmla="*/ 320629 h 618"/>
              <a:gd name="T6" fmla="*/ 107888 w 618"/>
              <a:gd name="T7" fmla="*/ 539488 h 618"/>
              <a:gd name="T8" fmla="*/ 0 w 618"/>
              <a:gd name="T9" fmla="*/ 676275 h 6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8"/>
              <a:gd name="T16" fmla="*/ 0 h 618"/>
              <a:gd name="T17" fmla="*/ 618 w 618"/>
              <a:gd name="T18" fmla="*/ 618 h 6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8" h="618">
                <a:moveTo>
                  <a:pt x="618" y="0"/>
                </a:moveTo>
                <a:lnTo>
                  <a:pt x="417" y="100"/>
                </a:lnTo>
                <a:lnTo>
                  <a:pt x="256" y="293"/>
                </a:lnTo>
                <a:lnTo>
                  <a:pt x="125" y="493"/>
                </a:lnTo>
                <a:lnTo>
                  <a:pt x="0" y="618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3" name="Freeform 28">
            <a:extLst>
              <a:ext uri="{FF2B5EF4-FFF2-40B4-BE49-F238E27FC236}">
                <a16:creationId xmlns:a16="http://schemas.microsoft.com/office/drawing/2014/main" id="{421989CB-CE92-A09B-B39A-F4BAD63244FD}"/>
              </a:ext>
            </a:extLst>
          </p:cNvPr>
          <p:cNvSpPr>
            <a:spLocks/>
          </p:cNvSpPr>
          <p:nvPr/>
        </p:nvSpPr>
        <p:spPr bwMode="auto">
          <a:xfrm>
            <a:off x="5850545" y="3968048"/>
            <a:ext cx="400050" cy="507206"/>
          </a:xfrm>
          <a:custGeom>
            <a:avLst/>
            <a:gdLst>
              <a:gd name="T0" fmla="*/ 533400 w 618"/>
              <a:gd name="T1" fmla="*/ 0 h 618"/>
              <a:gd name="T2" fmla="*/ 359915 w 618"/>
              <a:gd name="T3" fmla="*/ 109430 h 618"/>
              <a:gd name="T4" fmla="*/ 220955 w 618"/>
              <a:gd name="T5" fmla="*/ 320629 h 618"/>
              <a:gd name="T6" fmla="*/ 107888 w 618"/>
              <a:gd name="T7" fmla="*/ 539488 h 618"/>
              <a:gd name="T8" fmla="*/ 0 w 618"/>
              <a:gd name="T9" fmla="*/ 676275 h 6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8"/>
              <a:gd name="T16" fmla="*/ 0 h 618"/>
              <a:gd name="T17" fmla="*/ 618 w 618"/>
              <a:gd name="T18" fmla="*/ 618 h 6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8" h="618">
                <a:moveTo>
                  <a:pt x="618" y="0"/>
                </a:moveTo>
                <a:lnTo>
                  <a:pt x="417" y="100"/>
                </a:lnTo>
                <a:lnTo>
                  <a:pt x="256" y="293"/>
                </a:lnTo>
                <a:lnTo>
                  <a:pt x="125" y="493"/>
                </a:lnTo>
                <a:lnTo>
                  <a:pt x="0" y="618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4" name="Freeform 30">
            <a:extLst>
              <a:ext uri="{FF2B5EF4-FFF2-40B4-BE49-F238E27FC236}">
                <a16:creationId xmlns:a16="http://schemas.microsoft.com/office/drawing/2014/main" id="{334FE579-5574-DF3F-15B1-B49288F85211}"/>
              </a:ext>
            </a:extLst>
          </p:cNvPr>
          <p:cNvSpPr>
            <a:spLocks/>
          </p:cNvSpPr>
          <p:nvPr/>
        </p:nvSpPr>
        <p:spPr bwMode="auto">
          <a:xfrm>
            <a:off x="1961964" y="3465279"/>
            <a:ext cx="5474494" cy="2445869"/>
          </a:xfrm>
          <a:custGeom>
            <a:avLst/>
            <a:gdLst>
              <a:gd name="T0" fmla="*/ 1831088940 w 20356"/>
              <a:gd name="T1" fmla="*/ 404562449 h 21806"/>
              <a:gd name="T2" fmla="*/ 1849346586 w 20356"/>
              <a:gd name="T3" fmla="*/ 404995042 h 21806"/>
              <a:gd name="T4" fmla="*/ 1864760599 w 20356"/>
              <a:gd name="T5" fmla="*/ 397169129 h 21806"/>
              <a:gd name="T6" fmla="*/ 1867604231 w 20356"/>
              <a:gd name="T7" fmla="*/ 359280837 h 21806"/>
              <a:gd name="T8" fmla="*/ 1688697722 w 20356"/>
              <a:gd name="T9" fmla="*/ 337063298 h 21806"/>
              <a:gd name="T10" fmla="*/ 1550251482 w 20356"/>
              <a:gd name="T11" fmla="*/ 305702863 h 21806"/>
              <a:gd name="T12" fmla="*/ 1434832970 w 20356"/>
              <a:gd name="T13" fmla="*/ 284802101 h 21806"/>
              <a:gd name="T14" fmla="*/ 1296386730 w 20356"/>
              <a:gd name="T15" fmla="*/ 274361150 h 21806"/>
              <a:gd name="T16" fmla="*/ 1149224522 w 20356"/>
              <a:gd name="T17" fmla="*/ 232541110 h 21806"/>
              <a:gd name="T18" fmla="*/ 952977550 w 20356"/>
              <a:gd name="T19" fmla="*/ 184211866 h 21806"/>
              <a:gd name="T20" fmla="*/ 736637355 w 20356"/>
              <a:gd name="T21" fmla="*/ 152851431 h 21806"/>
              <a:gd name="T22" fmla="*/ 626999854 w 20356"/>
              <a:gd name="T23" fmla="*/ 113665049 h 21806"/>
              <a:gd name="T24" fmla="*/ 456809011 w 20356"/>
              <a:gd name="T25" fmla="*/ 77093602 h 21806"/>
              <a:gd name="T26" fmla="*/ 321206707 w 20356"/>
              <a:gd name="T27" fmla="*/ 67950689 h 21806"/>
              <a:gd name="T28" fmla="*/ 220193169 w 20356"/>
              <a:gd name="T29" fmla="*/ 35273400 h 21806"/>
              <a:gd name="T30" fmla="*/ 96151034 w 20356"/>
              <a:gd name="T31" fmla="*/ 19602646 h 21806"/>
              <a:gd name="T32" fmla="*/ 3853505 w 20356"/>
              <a:gd name="T33" fmla="*/ 0 h 21806"/>
              <a:gd name="T34" fmla="*/ 3853505 w 20356"/>
              <a:gd name="T35" fmla="*/ 20900702 h 21806"/>
              <a:gd name="T36" fmla="*/ 950133312 w 20356"/>
              <a:gd name="T37" fmla="*/ 232559901 h 21806"/>
              <a:gd name="T38" fmla="*/ 1804115023 w 20356"/>
              <a:gd name="T39" fmla="*/ 410224845 h 2180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0356"/>
              <a:gd name="T61" fmla="*/ 0 h 21806"/>
              <a:gd name="T62" fmla="*/ 20356 w 20356"/>
              <a:gd name="T63" fmla="*/ 21806 h 2180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0356" h="21806">
                <a:moveTo>
                  <a:pt x="19958" y="21505"/>
                </a:moveTo>
                <a:lnTo>
                  <a:pt x="20157" y="21528"/>
                </a:lnTo>
                <a:lnTo>
                  <a:pt x="20325" y="21112"/>
                </a:lnTo>
                <a:cubicBezTo>
                  <a:pt x="20335" y="20441"/>
                  <a:pt x="20346" y="19769"/>
                  <a:pt x="20356" y="19098"/>
                </a:cubicBezTo>
                <a:lnTo>
                  <a:pt x="18406" y="17917"/>
                </a:lnTo>
                <a:lnTo>
                  <a:pt x="16897" y="16250"/>
                </a:lnTo>
                <a:lnTo>
                  <a:pt x="15639" y="15139"/>
                </a:lnTo>
                <a:lnTo>
                  <a:pt x="14130" y="14584"/>
                </a:lnTo>
                <a:lnTo>
                  <a:pt x="12526" y="12361"/>
                </a:lnTo>
                <a:lnTo>
                  <a:pt x="10387" y="9792"/>
                </a:lnTo>
                <a:lnTo>
                  <a:pt x="8029" y="8125"/>
                </a:lnTo>
                <a:lnTo>
                  <a:pt x="6834" y="6042"/>
                </a:lnTo>
                <a:lnTo>
                  <a:pt x="4979" y="4098"/>
                </a:lnTo>
                <a:lnTo>
                  <a:pt x="3501" y="3612"/>
                </a:lnTo>
                <a:lnTo>
                  <a:pt x="2400" y="1875"/>
                </a:lnTo>
                <a:lnTo>
                  <a:pt x="1048" y="1042"/>
                </a:lnTo>
                <a:lnTo>
                  <a:pt x="42" y="0"/>
                </a:lnTo>
                <a:cubicBezTo>
                  <a:pt x="0" y="185"/>
                  <a:pt x="84" y="926"/>
                  <a:pt x="42" y="1111"/>
                </a:cubicBezTo>
                <a:lnTo>
                  <a:pt x="10356" y="12362"/>
                </a:lnTo>
                <a:lnTo>
                  <a:pt x="19664" y="21806"/>
                </a:lnTo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5" name="Line 31">
            <a:extLst>
              <a:ext uri="{FF2B5EF4-FFF2-40B4-BE49-F238E27FC236}">
                <a16:creationId xmlns:a16="http://schemas.microsoft.com/office/drawing/2014/main" id="{508D2C21-C100-4DE4-EB50-17046E0F381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61964" y="3634132"/>
            <a:ext cx="4184073" cy="1805420"/>
          </a:xfrm>
          <a:prstGeom prst="line">
            <a:avLst/>
          </a:prstGeom>
          <a:noFill/>
          <a:ln w="1270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6" name="Freeform 75">
            <a:extLst>
              <a:ext uri="{FF2B5EF4-FFF2-40B4-BE49-F238E27FC236}">
                <a16:creationId xmlns:a16="http://schemas.microsoft.com/office/drawing/2014/main" id="{46989E7A-FF0A-D62E-4716-50DFC56E25E9}"/>
              </a:ext>
            </a:extLst>
          </p:cNvPr>
          <p:cNvSpPr>
            <a:spLocks/>
          </p:cNvSpPr>
          <p:nvPr/>
        </p:nvSpPr>
        <p:spPr bwMode="auto">
          <a:xfrm>
            <a:off x="6601831" y="4459776"/>
            <a:ext cx="2113163" cy="2589610"/>
          </a:xfrm>
          <a:custGeom>
            <a:avLst/>
            <a:gdLst>
              <a:gd name="T0" fmla="*/ 127000 w 1773"/>
              <a:gd name="T1" fmla="*/ 2935287 h 2080"/>
              <a:gd name="T2" fmla="*/ 655638 w 1773"/>
              <a:gd name="T3" fmla="*/ 2654300 h 2080"/>
              <a:gd name="T4" fmla="*/ 1041400 w 1773"/>
              <a:gd name="T5" fmla="*/ 2197100 h 2080"/>
              <a:gd name="T6" fmla="*/ 1674813 w 1773"/>
              <a:gd name="T7" fmla="*/ 1203325 h 2080"/>
              <a:gd name="T8" fmla="*/ 2228851 w 1773"/>
              <a:gd name="T9" fmla="*/ 384175 h 2080"/>
              <a:gd name="T10" fmla="*/ 2814638 w 1773"/>
              <a:gd name="T11" fmla="*/ 0 h 2080"/>
              <a:gd name="T12" fmla="*/ 2809876 w 1773"/>
              <a:gd name="T13" fmla="*/ 1860550 h 2080"/>
              <a:gd name="T14" fmla="*/ 0 w 1773"/>
              <a:gd name="T15" fmla="*/ 3302000 h 2080"/>
              <a:gd name="T16" fmla="*/ 127000 w 1773"/>
              <a:gd name="T17" fmla="*/ 2935287 h 20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73"/>
              <a:gd name="T28" fmla="*/ 0 h 2080"/>
              <a:gd name="T29" fmla="*/ 1773 w 1773"/>
              <a:gd name="T30" fmla="*/ 2080 h 2080"/>
              <a:gd name="connsiteX0" fmla="*/ 451 w 10000"/>
              <a:gd name="connsiteY0" fmla="*/ 8889 h 10000"/>
              <a:gd name="connsiteX1" fmla="*/ 2329 w 10000"/>
              <a:gd name="connsiteY1" fmla="*/ 8038 h 10000"/>
              <a:gd name="connsiteX2" fmla="*/ 3700 w 10000"/>
              <a:gd name="connsiteY2" fmla="*/ 6654 h 10000"/>
              <a:gd name="connsiteX3" fmla="*/ 5950 w 10000"/>
              <a:gd name="connsiteY3" fmla="*/ 3644 h 10000"/>
              <a:gd name="connsiteX4" fmla="*/ 7919 w 10000"/>
              <a:gd name="connsiteY4" fmla="*/ 1163 h 10000"/>
              <a:gd name="connsiteX5" fmla="*/ 10000 w 10000"/>
              <a:gd name="connsiteY5" fmla="*/ 0 h 10000"/>
              <a:gd name="connsiteX6" fmla="*/ 9983 w 10000"/>
              <a:gd name="connsiteY6" fmla="*/ 5834 h 10000"/>
              <a:gd name="connsiteX7" fmla="*/ 0 w 10000"/>
              <a:gd name="connsiteY7" fmla="*/ 10000 h 10000"/>
              <a:gd name="connsiteX8" fmla="*/ 451 w 10000"/>
              <a:gd name="connsiteY8" fmla="*/ 8889 h 10000"/>
              <a:gd name="connsiteX0" fmla="*/ 451 w 10016"/>
              <a:gd name="connsiteY0" fmla="*/ 8889 h 10000"/>
              <a:gd name="connsiteX1" fmla="*/ 2329 w 10016"/>
              <a:gd name="connsiteY1" fmla="*/ 8038 h 10000"/>
              <a:gd name="connsiteX2" fmla="*/ 3700 w 10016"/>
              <a:gd name="connsiteY2" fmla="*/ 6654 h 10000"/>
              <a:gd name="connsiteX3" fmla="*/ 5950 w 10016"/>
              <a:gd name="connsiteY3" fmla="*/ 3644 h 10000"/>
              <a:gd name="connsiteX4" fmla="*/ 7919 w 10016"/>
              <a:gd name="connsiteY4" fmla="*/ 1163 h 10000"/>
              <a:gd name="connsiteX5" fmla="*/ 10000 w 10016"/>
              <a:gd name="connsiteY5" fmla="*/ 0 h 10000"/>
              <a:gd name="connsiteX6" fmla="*/ 10010 w 10016"/>
              <a:gd name="connsiteY6" fmla="*/ 3164 h 10000"/>
              <a:gd name="connsiteX7" fmla="*/ 0 w 10016"/>
              <a:gd name="connsiteY7" fmla="*/ 10000 h 10000"/>
              <a:gd name="connsiteX8" fmla="*/ 451 w 10016"/>
              <a:gd name="connsiteY8" fmla="*/ 8889 h 10000"/>
              <a:gd name="connsiteX0" fmla="*/ 451 w 10016"/>
              <a:gd name="connsiteY0" fmla="*/ 8889 h 10000"/>
              <a:gd name="connsiteX1" fmla="*/ 2329 w 10016"/>
              <a:gd name="connsiteY1" fmla="*/ 8038 h 10000"/>
              <a:gd name="connsiteX2" fmla="*/ 3700 w 10016"/>
              <a:gd name="connsiteY2" fmla="*/ 6654 h 10000"/>
              <a:gd name="connsiteX3" fmla="*/ 5950 w 10016"/>
              <a:gd name="connsiteY3" fmla="*/ 3644 h 10000"/>
              <a:gd name="connsiteX4" fmla="*/ 7919 w 10016"/>
              <a:gd name="connsiteY4" fmla="*/ 1163 h 10000"/>
              <a:gd name="connsiteX5" fmla="*/ 10000 w 10016"/>
              <a:gd name="connsiteY5" fmla="*/ 0 h 10000"/>
              <a:gd name="connsiteX6" fmla="*/ 10010 w 10016"/>
              <a:gd name="connsiteY6" fmla="*/ 3164 h 10000"/>
              <a:gd name="connsiteX7" fmla="*/ 8699 w 10016"/>
              <a:gd name="connsiteY7" fmla="*/ 3785 h 10000"/>
              <a:gd name="connsiteX8" fmla="*/ 0 w 10016"/>
              <a:gd name="connsiteY8" fmla="*/ 10000 h 10000"/>
              <a:gd name="connsiteX9" fmla="*/ 451 w 10016"/>
              <a:gd name="connsiteY9" fmla="*/ 8889 h 10000"/>
              <a:gd name="connsiteX0" fmla="*/ 451 w 10016"/>
              <a:gd name="connsiteY0" fmla="*/ 8889 h 10000"/>
              <a:gd name="connsiteX1" fmla="*/ 2329 w 10016"/>
              <a:gd name="connsiteY1" fmla="*/ 8038 h 10000"/>
              <a:gd name="connsiteX2" fmla="*/ 3700 w 10016"/>
              <a:gd name="connsiteY2" fmla="*/ 6654 h 10000"/>
              <a:gd name="connsiteX3" fmla="*/ 5950 w 10016"/>
              <a:gd name="connsiteY3" fmla="*/ 3644 h 10000"/>
              <a:gd name="connsiteX4" fmla="*/ 7919 w 10016"/>
              <a:gd name="connsiteY4" fmla="*/ 1163 h 10000"/>
              <a:gd name="connsiteX5" fmla="*/ 10000 w 10016"/>
              <a:gd name="connsiteY5" fmla="*/ 0 h 10000"/>
              <a:gd name="connsiteX6" fmla="*/ 10010 w 10016"/>
              <a:gd name="connsiteY6" fmla="*/ 3164 h 10000"/>
              <a:gd name="connsiteX7" fmla="*/ 8699 w 10016"/>
              <a:gd name="connsiteY7" fmla="*/ 3785 h 10000"/>
              <a:gd name="connsiteX8" fmla="*/ 6613 w 10016"/>
              <a:gd name="connsiteY8" fmla="*/ 5661 h 10000"/>
              <a:gd name="connsiteX9" fmla="*/ 0 w 10016"/>
              <a:gd name="connsiteY9" fmla="*/ 10000 h 10000"/>
              <a:gd name="connsiteX10" fmla="*/ 451 w 10016"/>
              <a:gd name="connsiteY10" fmla="*/ 8889 h 10000"/>
              <a:gd name="connsiteX0" fmla="*/ 451 w 10016"/>
              <a:gd name="connsiteY0" fmla="*/ 8889 h 10000"/>
              <a:gd name="connsiteX1" fmla="*/ 2329 w 10016"/>
              <a:gd name="connsiteY1" fmla="*/ 8038 h 10000"/>
              <a:gd name="connsiteX2" fmla="*/ 3700 w 10016"/>
              <a:gd name="connsiteY2" fmla="*/ 6654 h 10000"/>
              <a:gd name="connsiteX3" fmla="*/ 5950 w 10016"/>
              <a:gd name="connsiteY3" fmla="*/ 3644 h 10000"/>
              <a:gd name="connsiteX4" fmla="*/ 7919 w 10016"/>
              <a:gd name="connsiteY4" fmla="*/ 1163 h 10000"/>
              <a:gd name="connsiteX5" fmla="*/ 10000 w 10016"/>
              <a:gd name="connsiteY5" fmla="*/ 0 h 10000"/>
              <a:gd name="connsiteX6" fmla="*/ 10010 w 10016"/>
              <a:gd name="connsiteY6" fmla="*/ 3164 h 10000"/>
              <a:gd name="connsiteX7" fmla="*/ 8699 w 10016"/>
              <a:gd name="connsiteY7" fmla="*/ 3785 h 10000"/>
              <a:gd name="connsiteX8" fmla="*/ 6613 w 10016"/>
              <a:gd name="connsiteY8" fmla="*/ 5661 h 10000"/>
              <a:gd name="connsiteX9" fmla="*/ 5448 w 10016"/>
              <a:gd name="connsiteY9" fmla="*/ 7294 h 10000"/>
              <a:gd name="connsiteX10" fmla="*/ 0 w 10016"/>
              <a:gd name="connsiteY10" fmla="*/ 10000 h 10000"/>
              <a:gd name="connsiteX11" fmla="*/ 451 w 10016"/>
              <a:gd name="connsiteY11" fmla="*/ 8889 h 10000"/>
              <a:gd name="connsiteX0" fmla="*/ 451 w 10016"/>
              <a:gd name="connsiteY0" fmla="*/ 8889 h 10000"/>
              <a:gd name="connsiteX1" fmla="*/ 2329 w 10016"/>
              <a:gd name="connsiteY1" fmla="*/ 8038 h 10000"/>
              <a:gd name="connsiteX2" fmla="*/ 3700 w 10016"/>
              <a:gd name="connsiteY2" fmla="*/ 6654 h 10000"/>
              <a:gd name="connsiteX3" fmla="*/ 5950 w 10016"/>
              <a:gd name="connsiteY3" fmla="*/ 3644 h 10000"/>
              <a:gd name="connsiteX4" fmla="*/ 7919 w 10016"/>
              <a:gd name="connsiteY4" fmla="*/ 1163 h 10000"/>
              <a:gd name="connsiteX5" fmla="*/ 10000 w 10016"/>
              <a:gd name="connsiteY5" fmla="*/ 0 h 10000"/>
              <a:gd name="connsiteX6" fmla="*/ 10010 w 10016"/>
              <a:gd name="connsiteY6" fmla="*/ 3164 h 10000"/>
              <a:gd name="connsiteX7" fmla="*/ 8699 w 10016"/>
              <a:gd name="connsiteY7" fmla="*/ 3785 h 10000"/>
              <a:gd name="connsiteX8" fmla="*/ 6613 w 10016"/>
              <a:gd name="connsiteY8" fmla="*/ 5661 h 10000"/>
              <a:gd name="connsiteX9" fmla="*/ 5448 w 10016"/>
              <a:gd name="connsiteY9" fmla="*/ 7294 h 10000"/>
              <a:gd name="connsiteX10" fmla="*/ 3687 w 10016"/>
              <a:gd name="connsiteY10" fmla="*/ 8441 h 10000"/>
              <a:gd name="connsiteX11" fmla="*/ 0 w 10016"/>
              <a:gd name="connsiteY11" fmla="*/ 10000 h 10000"/>
              <a:gd name="connsiteX12" fmla="*/ 451 w 10016"/>
              <a:gd name="connsiteY12" fmla="*/ 888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16" h="10000">
                <a:moveTo>
                  <a:pt x="451" y="8889"/>
                </a:moveTo>
                <a:lnTo>
                  <a:pt x="2329" y="8038"/>
                </a:lnTo>
                <a:lnTo>
                  <a:pt x="3700" y="6654"/>
                </a:lnTo>
                <a:lnTo>
                  <a:pt x="5950" y="3644"/>
                </a:lnTo>
                <a:lnTo>
                  <a:pt x="7919" y="1163"/>
                </a:lnTo>
                <a:lnTo>
                  <a:pt x="10000" y="0"/>
                </a:lnTo>
                <a:cubicBezTo>
                  <a:pt x="9994" y="1878"/>
                  <a:pt x="10016" y="1286"/>
                  <a:pt x="10010" y="3164"/>
                </a:cubicBezTo>
                <a:lnTo>
                  <a:pt x="8699" y="3785"/>
                </a:lnTo>
                <a:lnTo>
                  <a:pt x="6613" y="5661"/>
                </a:lnTo>
                <a:lnTo>
                  <a:pt x="5448" y="7294"/>
                </a:lnTo>
                <a:lnTo>
                  <a:pt x="3687" y="8441"/>
                </a:lnTo>
                <a:lnTo>
                  <a:pt x="0" y="10000"/>
                </a:lnTo>
                <a:lnTo>
                  <a:pt x="451" y="8889"/>
                </a:lnTo>
                <a:close/>
              </a:path>
            </a:pathLst>
          </a:cu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7" name="Freeform 76">
            <a:extLst>
              <a:ext uri="{FF2B5EF4-FFF2-40B4-BE49-F238E27FC236}">
                <a16:creationId xmlns:a16="http://schemas.microsoft.com/office/drawing/2014/main" id="{9753D01A-94BF-D426-30CB-19787D0C01D9}"/>
              </a:ext>
            </a:extLst>
          </p:cNvPr>
          <p:cNvSpPr>
            <a:spLocks/>
          </p:cNvSpPr>
          <p:nvPr/>
        </p:nvSpPr>
        <p:spPr bwMode="auto">
          <a:xfrm>
            <a:off x="6569683" y="6727917"/>
            <a:ext cx="130969" cy="323850"/>
          </a:xfrm>
          <a:custGeom>
            <a:avLst/>
            <a:gdLst>
              <a:gd name="T0" fmla="*/ 0 w 90"/>
              <a:gd name="T1" fmla="*/ 76200 h 240"/>
              <a:gd name="T2" fmla="*/ 0 w 90"/>
              <a:gd name="T3" fmla="*/ 381000 h 240"/>
              <a:gd name="T4" fmla="*/ 85725 w 90"/>
              <a:gd name="T5" fmla="*/ 295275 h 240"/>
              <a:gd name="T6" fmla="*/ 142875 w 90"/>
              <a:gd name="T7" fmla="*/ 0 h 240"/>
              <a:gd name="T8" fmla="*/ 0 w 90"/>
              <a:gd name="T9" fmla="*/ 76200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0"/>
              <a:gd name="T16" fmla="*/ 0 h 240"/>
              <a:gd name="T17" fmla="*/ 90 w 90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0" h="240">
                <a:moveTo>
                  <a:pt x="0" y="48"/>
                </a:moveTo>
                <a:lnTo>
                  <a:pt x="0" y="240"/>
                </a:lnTo>
                <a:lnTo>
                  <a:pt x="54" y="186"/>
                </a:lnTo>
                <a:lnTo>
                  <a:pt x="90" y="0"/>
                </a:lnTo>
                <a:lnTo>
                  <a:pt x="0" y="48"/>
                </a:lnTo>
                <a:close/>
              </a:path>
            </a:pathLst>
          </a:custGeom>
          <a:solidFill>
            <a:srgbClr val="0066FF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8" name="Freeform 77">
            <a:extLst>
              <a:ext uri="{FF2B5EF4-FFF2-40B4-BE49-F238E27FC236}">
                <a16:creationId xmlns:a16="http://schemas.microsoft.com/office/drawing/2014/main" id="{E7EB776D-7D28-4CA4-224E-F9112BEC050C}"/>
              </a:ext>
            </a:extLst>
          </p:cNvPr>
          <p:cNvSpPr>
            <a:spLocks/>
          </p:cNvSpPr>
          <p:nvPr/>
        </p:nvSpPr>
        <p:spPr bwMode="auto">
          <a:xfrm>
            <a:off x="7657914" y="5061042"/>
            <a:ext cx="100013" cy="588169"/>
          </a:xfrm>
          <a:custGeom>
            <a:avLst/>
            <a:gdLst>
              <a:gd name="T0" fmla="*/ 133350 w 84"/>
              <a:gd name="T1" fmla="*/ 0 h 494"/>
              <a:gd name="T2" fmla="*/ 92075 w 84"/>
              <a:gd name="T3" fmla="*/ 330200 h 494"/>
              <a:gd name="T4" fmla="*/ 0 w 84"/>
              <a:gd name="T5" fmla="*/ 784225 h 494"/>
              <a:gd name="T6" fmla="*/ 0 60000 65536"/>
              <a:gd name="T7" fmla="*/ 0 60000 65536"/>
              <a:gd name="T8" fmla="*/ 0 60000 65536"/>
              <a:gd name="T9" fmla="*/ 0 w 84"/>
              <a:gd name="T10" fmla="*/ 0 h 494"/>
              <a:gd name="T11" fmla="*/ 84 w 84"/>
              <a:gd name="T12" fmla="*/ 494 h 4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" h="494">
                <a:moveTo>
                  <a:pt x="84" y="0"/>
                </a:moveTo>
                <a:lnTo>
                  <a:pt x="58" y="208"/>
                </a:lnTo>
                <a:lnTo>
                  <a:pt x="0" y="494"/>
                </a:lnTo>
              </a:path>
            </a:pathLst>
          </a:custGeom>
          <a:noFill/>
          <a:ln w="19050" cap="flat" cmpd="sng">
            <a:solidFill>
              <a:srgbClr val="000066"/>
            </a:solidFill>
            <a:prstDash val="dash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9" name="Freeform 78">
            <a:extLst>
              <a:ext uri="{FF2B5EF4-FFF2-40B4-BE49-F238E27FC236}">
                <a16:creationId xmlns:a16="http://schemas.microsoft.com/office/drawing/2014/main" id="{F013A364-816E-0024-0040-1B08EA6EE5B3}"/>
              </a:ext>
            </a:extLst>
          </p:cNvPr>
          <p:cNvSpPr>
            <a:spLocks/>
          </p:cNvSpPr>
          <p:nvPr/>
        </p:nvSpPr>
        <p:spPr bwMode="auto">
          <a:xfrm>
            <a:off x="8193695" y="4349048"/>
            <a:ext cx="100013" cy="588169"/>
          </a:xfrm>
          <a:custGeom>
            <a:avLst/>
            <a:gdLst>
              <a:gd name="T0" fmla="*/ 133350 w 84"/>
              <a:gd name="T1" fmla="*/ 0 h 494"/>
              <a:gd name="T2" fmla="*/ 92075 w 84"/>
              <a:gd name="T3" fmla="*/ 330200 h 494"/>
              <a:gd name="T4" fmla="*/ 0 w 84"/>
              <a:gd name="T5" fmla="*/ 784225 h 494"/>
              <a:gd name="T6" fmla="*/ 0 60000 65536"/>
              <a:gd name="T7" fmla="*/ 0 60000 65536"/>
              <a:gd name="T8" fmla="*/ 0 60000 65536"/>
              <a:gd name="T9" fmla="*/ 0 w 84"/>
              <a:gd name="T10" fmla="*/ 0 h 494"/>
              <a:gd name="T11" fmla="*/ 84 w 84"/>
              <a:gd name="T12" fmla="*/ 494 h 4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" h="494">
                <a:moveTo>
                  <a:pt x="84" y="0"/>
                </a:moveTo>
                <a:lnTo>
                  <a:pt x="58" y="208"/>
                </a:lnTo>
                <a:lnTo>
                  <a:pt x="0" y="494"/>
                </a:lnTo>
              </a:path>
            </a:pathLst>
          </a:custGeom>
          <a:noFill/>
          <a:ln w="19050" cap="flat" cmpd="sng">
            <a:solidFill>
              <a:srgbClr val="000066"/>
            </a:solidFill>
            <a:prstDash val="dash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0C76E6BA-2679-9A9E-3E8A-9AE998816A1B}"/>
              </a:ext>
            </a:extLst>
          </p:cNvPr>
          <p:cNvSpPr>
            <a:spLocks/>
          </p:cNvSpPr>
          <p:nvPr/>
        </p:nvSpPr>
        <p:spPr bwMode="auto">
          <a:xfrm>
            <a:off x="5279046" y="5789704"/>
            <a:ext cx="264319" cy="285750"/>
          </a:xfrm>
          <a:custGeom>
            <a:avLst/>
            <a:gdLst>
              <a:gd name="T0" fmla="*/ 352425 w 336"/>
              <a:gd name="T1" fmla="*/ 0 h 426"/>
              <a:gd name="T2" fmla="*/ 265368 w 336"/>
              <a:gd name="T3" fmla="*/ 145782 h 426"/>
              <a:gd name="T4" fmla="*/ 133208 w 336"/>
              <a:gd name="T5" fmla="*/ 302296 h 426"/>
              <a:gd name="T6" fmla="*/ 0 w 336"/>
              <a:gd name="T7" fmla="*/ 381000 h 426"/>
              <a:gd name="T8" fmla="*/ 0 60000 65536"/>
              <a:gd name="T9" fmla="*/ 0 60000 65536"/>
              <a:gd name="T10" fmla="*/ 0 60000 65536"/>
              <a:gd name="T11" fmla="*/ 0 60000 65536"/>
              <a:gd name="T12" fmla="*/ 0 w 336"/>
              <a:gd name="T13" fmla="*/ 0 h 426"/>
              <a:gd name="T14" fmla="*/ 336 w 336"/>
              <a:gd name="T15" fmla="*/ 426 h 4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" h="426">
                <a:moveTo>
                  <a:pt x="336" y="0"/>
                </a:moveTo>
                <a:lnTo>
                  <a:pt x="253" y="163"/>
                </a:lnTo>
                <a:lnTo>
                  <a:pt x="127" y="338"/>
                </a:lnTo>
                <a:lnTo>
                  <a:pt x="0" y="426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1" name="Freeform 42">
            <a:extLst>
              <a:ext uri="{FF2B5EF4-FFF2-40B4-BE49-F238E27FC236}">
                <a16:creationId xmlns:a16="http://schemas.microsoft.com/office/drawing/2014/main" id="{6FE64C56-13BF-564D-95B8-4E530785E208}"/>
              </a:ext>
            </a:extLst>
          </p:cNvPr>
          <p:cNvSpPr>
            <a:spLocks/>
          </p:cNvSpPr>
          <p:nvPr/>
        </p:nvSpPr>
        <p:spPr bwMode="auto">
          <a:xfrm>
            <a:off x="3050196" y="4003767"/>
            <a:ext cx="364331" cy="171450"/>
          </a:xfrm>
          <a:custGeom>
            <a:avLst/>
            <a:gdLst>
              <a:gd name="T0" fmla="*/ 0 w 267"/>
              <a:gd name="T1" fmla="*/ 0 h 100"/>
              <a:gd name="T2" fmla="*/ 485775 w 267"/>
              <a:gd name="T3" fmla="*/ 228600 h 100"/>
              <a:gd name="T4" fmla="*/ 0 60000 65536"/>
              <a:gd name="T5" fmla="*/ 0 60000 65536"/>
              <a:gd name="T6" fmla="*/ 0 w 267"/>
              <a:gd name="T7" fmla="*/ 0 h 100"/>
              <a:gd name="T8" fmla="*/ 267 w 267"/>
              <a:gd name="T9" fmla="*/ 100 h 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67" h="100">
                <a:moveTo>
                  <a:pt x="0" y="0"/>
                </a:moveTo>
                <a:lnTo>
                  <a:pt x="267" y="10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2" name="Freeform 80">
            <a:extLst>
              <a:ext uri="{FF2B5EF4-FFF2-40B4-BE49-F238E27FC236}">
                <a16:creationId xmlns:a16="http://schemas.microsoft.com/office/drawing/2014/main" id="{400A26CD-7746-760E-7CAA-2CA726D1893D}"/>
              </a:ext>
            </a:extLst>
          </p:cNvPr>
          <p:cNvSpPr>
            <a:spLocks/>
          </p:cNvSpPr>
          <p:nvPr/>
        </p:nvSpPr>
        <p:spPr bwMode="auto">
          <a:xfrm>
            <a:off x="7412645" y="5396798"/>
            <a:ext cx="176213" cy="400050"/>
          </a:xfrm>
          <a:custGeom>
            <a:avLst/>
            <a:gdLst>
              <a:gd name="T0" fmla="*/ 234950 w 148"/>
              <a:gd name="T1" fmla="*/ 0 h 336"/>
              <a:gd name="T2" fmla="*/ 114300 w 148"/>
              <a:gd name="T3" fmla="*/ 330200 h 336"/>
              <a:gd name="T4" fmla="*/ 0 w 148"/>
              <a:gd name="T5" fmla="*/ 533400 h 336"/>
              <a:gd name="T6" fmla="*/ 0 60000 65536"/>
              <a:gd name="T7" fmla="*/ 0 60000 65536"/>
              <a:gd name="T8" fmla="*/ 0 60000 65536"/>
              <a:gd name="T9" fmla="*/ 0 w 148"/>
              <a:gd name="T10" fmla="*/ 0 h 336"/>
              <a:gd name="T11" fmla="*/ 148 w 148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8" h="336">
                <a:moveTo>
                  <a:pt x="148" y="0"/>
                </a:moveTo>
                <a:lnTo>
                  <a:pt x="72" y="208"/>
                </a:lnTo>
                <a:lnTo>
                  <a:pt x="0" y="336"/>
                </a:lnTo>
              </a:path>
            </a:pathLst>
          </a:custGeom>
          <a:noFill/>
          <a:ln w="19050" cap="flat" cmpd="sng">
            <a:solidFill>
              <a:srgbClr val="000066"/>
            </a:solidFill>
            <a:prstDash val="dash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3" name="Line 24">
            <a:extLst>
              <a:ext uri="{FF2B5EF4-FFF2-40B4-BE49-F238E27FC236}">
                <a16:creationId xmlns:a16="http://schemas.microsoft.com/office/drawing/2014/main" id="{DC054586-DCFD-D283-084B-9AB7EA2B1C7E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7420" y="5975442"/>
            <a:ext cx="1714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4" name="Line 24">
            <a:extLst>
              <a:ext uri="{FF2B5EF4-FFF2-40B4-BE49-F238E27FC236}">
                <a16:creationId xmlns:a16="http://schemas.microsoft.com/office/drawing/2014/main" id="{B5F7FBCF-A0BD-3260-CB6E-83B68877E65E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8724" y="5583964"/>
            <a:ext cx="1714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5" name="Line 24">
            <a:extLst>
              <a:ext uri="{FF2B5EF4-FFF2-40B4-BE49-F238E27FC236}">
                <a16:creationId xmlns:a16="http://schemas.microsoft.com/office/drawing/2014/main" id="{17551F35-24FC-A838-C707-E25765308E49}"/>
              </a:ext>
            </a:extLst>
          </p:cNvPr>
          <p:cNvSpPr>
            <a:spLocks noChangeShapeType="1"/>
          </p:cNvSpPr>
          <p:nvPr/>
        </p:nvSpPr>
        <p:spPr bwMode="auto">
          <a:xfrm>
            <a:off x="2830168" y="5791133"/>
            <a:ext cx="1714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" name="Line 24">
            <a:extLst>
              <a:ext uri="{FF2B5EF4-FFF2-40B4-BE49-F238E27FC236}">
                <a16:creationId xmlns:a16="http://schemas.microsoft.com/office/drawing/2014/main" id="{0BC5B8E8-EAB9-342E-6F29-075EF46B3EFF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0245" y="5911148"/>
            <a:ext cx="1714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" name="Line 24">
            <a:extLst>
              <a:ext uri="{FF2B5EF4-FFF2-40B4-BE49-F238E27FC236}">
                <a16:creationId xmlns:a16="http://schemas.microsoft.com/office/drawing/2014/main" id="{04F4FBC0-E1DE-AC04-C409-E585296F74F9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1733" y="6096885"/>
            <a:ext cx="1714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8" name="Line 24">
            <a:extLst>
              <a:ext uri="{FF2B5EF4-FFF2-40B4-BE49-F238E27FC236}">
                <a16:creationId xmlns:a16="http://schemas.microsoft.com/office/drawing/2014/main" id="{FD488A91-1833-4A46-3DB2-A0C91795C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58705" y="5655402"/>
            <a:ext cx="1714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9" name="Freeform 8">
            <a:extLst>
              <a:ext uri="{FF2B5EF4-FFF2-40B4-BE49-F238E27FC236}">
                <a16:creationId xmlns:a16="http://schemas.microsoft.com/office/drawing/2014/main" id="{59ACAAE9-A9E1-A9E0-85F7-AAAA66AD9712}"/>
              </a:ext>
            </a:extLst>
          </p:cNvPr>
          <p:cNvSpPr>
            <a:spLocks/>
          </p:cNvSpPr>
          <p:nvPr/>
        </p:nvSpPr>
        <p:spPr bwMode="auto">
          <a:xfrm>
            <a:off x="4336070" y="3544185"/>
            <a:ext cx="595313" cy="609600"/>
          </a:xfrm>
          <a:custGeom>
            <a:avLst/>
            <a:gdLst>
              <a:gd name="T0" fmla="*/ 793750 w 618"/>
              <a:gd name="T1" fmla="*/ 0 h 618"/>
              <a:gd name="T2" fmla="*/ 535589 w 618"/>
              <a:gd name="T3" fmla="*/ 131521 h 618"/>
              <a:gd name="T4" fmla="*/ 328803 w 618"/>
              <a:gd name="T5" fmla="*/ 385357 h 618"/>
              <a:gd name="T6" fmla="*/ 160548 w 618"/>
              <a:gd name="T7" fmla="*/ 648399 h 618"/>
              <a:gd name="T8" fmla="*/ 0 w 618"/>
              <a:gd name="T9" fmla="*/ 812800 h 6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8"/>
              <a:gd name="T16" fmla="*/ 0 h 618"/>
              <a:gd name="T17" fmla="*/ 618 w 618"/>
              <a:gd name="T18" fmla="*/ 618 h 6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8" h="618">
                <a:moveTo>
                  <a:pt x="618" y="0"/>
                </a:moveTo>
                <a:lnTo>
                  <a:pt x="417" y="100"/>
                </a:lnTo>
                <a:lnTo>
                  <a:pt x="256" y="293"/>
                </a:lnTo>
                <a:lnTo>
                  <a:pt x="125" y="493"/>
                </a:lnTo>
                <a:lnTo>
                  <a:pt x="0" y="618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0" name="Freeform 9">
            <a:extLst>
              <a:ext uri="{FF2B5EF4-FFF2-40B4-BE49-F238E27FC236}">
                <a16:creationId xmlns:a16="http://schemas.microsoft.com/office/drawing/2014/main" id="{48612071-F2C2-9120-D78E-8E06BEF2F075}"/>
              </a:ext>
            </a:extLst>
          </p:cNvPr>
          <p:cNvSpPr>
            <a:spLocks/>
          </p:cNvSpPr>
          <p:nvPr/>
        </p:nvSpPr>
        <p:spPr bwMode="auto">
          <a:xfrm>
            <a:off x="4657540" y="3768023"/>
            <a:ext cx="735806" cy="735806"/>
          </a:xfrm>
          <a:custGeom>
            <a:avLst/>
            <a:gdLst>
              <a:gd name="T0" fmla="*/ 981075 w 618"/>
              <a:gd name="T1" fmla="*/ 0 h 618"/>
              <a:gd name="T2" fmla="*/ 661987 w 618"/>
              <a:gd name="T3" fmla="*/ 158750 h 618"/>
              <a:gd name="T4" fmla="*/ 406400 w 618"/>
              <a:gd name="T5" fmla="*/ 465138 h 618"/>
              <a:gd name="T6" fmla="*/ 198437 w 618"/>
              <a:gd name="T7" fmla="*/ 782637 h 618"/>
              <a:gd name="T8" fmla="*/ 0 w 618"/>
              <a:gd name="T9" fmla="*/ 981075 h 6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8"/>
              <a:gd name="T16" fmla="*/ 0 h 618"/>
              <a:gd name="T17" fmla="*/ 618 w 618"/>
              <a:gd name="T18" fmla="*/ 618 h 6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8" h="618">
                <a:moveTo>
                  <a:pt x="618" y="0"/>
                </a:moveTo>
                <a:lnTo>
                  <a:pt x="417" y="100"/>
                </a:lnTo>
                <a:lnTo>
                  <a:pt x="256" y="293"/>
                </a:lnTo>
                <a:lnTo>
                  <a:pt x="125" y="493"/>
                </a:lnTo>
                <a:lnTo>
                  <a:pt x="0" y="618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1" name="Freeform 10">
            <a:extLst>
              <a:ext uri="{FF2B5EF4-FFF2-40B4-BE49-F238E27FC236}">
                <a16:creationId xmlns:a16="http://schemas.microsoft.com/office/drawing/2014/main" id="{D5567AA5-D057-2EDB-DB9E-ED7996C52121}"/>
              </a:ext>
            </a:extLst>
          </p:cNvPr>
          <p:cNvSpPr>
            <a:spLocks/>
          </p:cNvSpPr>
          <p:nvPr/>
        </p:nvSpPr>
        <p:spPr bwMode="auto">
          <a:xfrm>
            <a:off x="3507396" y="3367973"/>
            <a:ext cx="489347" cy="514350"/>
          </a:xfrm>
          <a:custGeom>
            <a:avLst/>
            <a:gdLst>
              <a:gd name="T0" fmla="*/ 652463 w 618"/>
              <a:gd name="T1" fmla="*/ 0 h 618"/>
              <a:gd name="T2" fmla="*/ 440254 w 618"/>
              <a:gd name="T3" fmla="*/ 110971 h 618"/>
              <a:gd name="T4" fmla="*/ 270276 w 618"/>
              <a:gd name="T5" fmla="*/ 325145 h 618"/>
              <a:gd name="T6" fmla="*/ 131971 w 618"/>
              <a:gd name="T7" fmla="*/ 547086 h 618"/>
              <a:gd name="T8" fmla="*/ 0 w 618"/>
              <a:gd name="T9" fmla="*/ 685800 h 6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8"/>
              <a:gd name="T16" fmla="*/ 0 h 618"/>
              <a:gd name="T17" fmla="*/ 618 w 618"/>
              <a:gd name="T18" fmla="*/ 618 h 6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8" h="618">
                <a:moveTo>
                  <a:pt x="618" y="0"/>
                </a:moveTo>
                <a:lnTo>
                  <a:pt x="417" y="100"/>
                </a:lnTo>
                <a:lnTo>
                  <a:pt x="256" y="293"/>
                </a:lnTo>
                <a:lnTo>
                  <a:pt x="125" y="493"/>
                </a:lnTo>
                <a:lnTo>
                  <a:pt x="0" y="618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2" name="Freeform 11">
            <a:extLst>
              <a:ext uri="{FF2B5EF4-FFF2-40B4-BE49-F238E27FC236}">
                <a16:creationId xmlns:a16="http://schemas.microsoft.com/office/drawing/2014/main" id="{04A5C1C4-CCC4-85E0-D523-1EB269F91CE7}"/>
              </a:ext>
            </a:extLst>
          </p:cNvPr>
          <p:cNvSpPr>
            <a:spLocks/>
          </p:cNvSpPr>
          <p:nvPr/>
        </p:nvSpPr>
        <p:spPr bwMode="auto">
          <a:xfrm>
            <a:off x="4314639" y="3425123"/>
            <a:ext cx="400050" cy="507206"/>
          </a:xfrm>
          <a:custGeom>
            <a:avLst/>
            <a:gdLst>
              <a:gd name="T0" fmla="*/ 533400 w 618"/>
              <a:gd name="T1" fmla="*/ 0 h 618"/>
              <a:gd name="T2" fmla="*/ 359915 w 618"/>
              <a:gd name="T3" fmla="*/ 109430 h 618"/>
              <a:gd name="T4" fmla="*/ 220955 w 618"/>
              <a:gd name="T5" fmla="*/ 320629 h 618"/>
              <a:gd name="T6" fmla="*/ 107888 w 618"/>
              <a:gd name="T7" fmla="*/ 539488 h 618"/>
              <a:gd name="T8" fmla="*/ 0 w 618"/>
              <a:gd name="T9" fmla="*/ 676275 h 6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8"/>
              <a:gd name="T16" fmla="*/ 0 h 618"/>
              <a:gd name="T17" fmla="*/ 618 w 618"/>
              <a:gd name="T18" fmla="*/ 618 h 6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8" h="618">
                <a:moveTo>
                  <a:pt x="618" y="0"/>
                </a:moveTo>
                <a:lnTo>
                  <a:pt x="417" y="100"/>
                </a:lnTo>
                <a:lnTo>
                  <a:pt x="256" y="293"/>
                </a:lnTo>
                <a:lnTo>
                  <a:pt x="125" y="493"/>
                </a:lnTo>
                <a:lnTo>
                  <a:pt x="0" y="618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3" name="Freeform 25">
            <a:extLst>
              <a:ext uri="{FF2B5EF4-FFF2-40B4-BE49-F238E27FC236}">
                <a16:creationId xmlns:a16="http://schemas.microsoft.com/office/drawing/2014/main" id="{B1C7FB83-8028-087D-E5AD-FA58FCFE6318}"/>
              </a:ext>
            </a:extLst>
          </p:cNvPr>
          <p:cNvSpPr>
            <a:spLocks/>
          </p:cNvSpPr>
          <p:nvPr/>
        </p:nvSpPr>
        <p:spPr bwMode="auto">
          <a:xfrm>
            <a:off x="3750283" y="3660867"/>
            <a:ext cx="214313" cy="321469"/>
          </a:xfrm>
          <a:custGeom>
            <a:avLst/>
            <a:gdLst>
              <a:gd name="T0" fmla="*/ 285750 w 618"/>
              <a:gd name="T1" fmla="*/ 0 h 618"/>
              <a:gd name="T2" fmla="*/ 192812 w 618"/>
              <a:gd name="T3" fmla="*/ 69357 h 618"/>
              <a:gd name="T4" fmla="*/ 118369 w 618"/>
              <a:gd name="T5" fmla="*/ 203215 h 618"/>
              <a:gd name="T6" fmla="*/ 57797 w 618"/>
              <a:gd name="T7" fmla="*/ 341929 h 618"/>
              <a:gd name="T8" fmla="*/ 0 w 618"/>
              <a:gd name="T9" fmla="*/ 428625 h 6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8"/>
              <a:gd name="T16" fmla="*/ 0 h 618"/>
              <a:gd name="T17" fmla="*/ 618 w 618"/>
              <a:gd name="T18" fmla="*/ 618 h 6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8" h="618">
                <a:moveTo>
                  <a:pt x="618" y="0"/>
                </a:moveTo>
                <a:lnTo>
                  <a:pt x="417" y="100"/>
                </a:lnTo>
                <a:lnTo>
                  <a:pt x="256" y="293"/>
                </a:lnTo>
                <a:lnTo>
                  <a:pt x="125" y="493"/>
                </a:lnTo>
                <a:lnTo>
                  <a:pt x="0" y="618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4" name="Freeform 26">
            <a:extLst>
              <a:ext uri="{FF2B5EF4-FFF2-40B4-BE49-F238E27FC236}">
                <a16:creationId xmlns:a16="http://schemas.microsoft.com/office/drawing/2014/main" id="{AC46960A-2745-F0EF-6727-4AB11390985B}"/>
              </a:ext>
            </a:extLst>
          </p:cNvPr>
          <p:cNvSpPr>
            <a:spLocks/>
          </p:cNvSpPr>
          <p:nvPr/>
        </p:nvSpPr>
        <p:spPr bwMode="auto">
          <a:xfrm>
            <a:off x="4028889" y="3310823"/>
            <a:ext cx="400050" cy="507206"/>
          </a:xfrm>
          <a:custGeom>
            <a:avLst/>
            <a:gdLst>
              <a:gd name="T0" fmla="*/ 533400 w 618"/>
              <a:gd name="T1" fmla="*/ 0 h 618"/>
              <a:gd name="T2" fmla="*/ 359915 w 618"/>
              <a:gd name="T3" fmla="*/ 109430 h 618"/>
              <a:gd name="T4" fmla="*/ 220955 w 618"/>
              <a:gd name="T5" fmla="*/ 320629 h 618"/>
              <a:gd name="T6" fmla="*/ 107888 w 618"/>
              <a:gd name="T7" fmla="*/ 539488 h 618"/>
              <a:gd name="T8" fmla="*/ 0 w 618"/>
              <a:gd name="T9" fmla="*/ 676275 h 6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8"/>
              <a:gd name="T16" fmla="*/ 0 h 618"/>
              <a:gd name="T17" fmla="*/ 618 w 618"/>
              <a:gd name="T18" fmla="*/ 618 h 6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8" h="618">
                <a:moveTo>
                  <a:pt x="618" y="0"/>
                </a:moveTo>
                <a:lnTo>
                  <a:pt x="417" y="100"/>
                </a:lnTo>
                <a:lnTo>
                  <a:pt x="256" y="293"/>
                </a:lnTo>
                <a:lnTo>
                  <a:pt x="125" y="493"/>
                </a:lnTo>
                <a:lnTo>
                  <a:pt x="0" y="618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5" name="Freeform 27">
            <a:extLst>
              <a:ext uri="{FF2B5EF4-FFF2-40B4-BE49-F238E27FC236}">
                <a16:creationId xmlns:a16="http://schemas.microsoft.com/office/drawing/2014/main" id="{ADF39D35-3D0E-B195-EC45-0C90910C45CB}"/>
              </a:ext>
            </a:extLst>
          </p:cNvPr>
          <p:cNvSpPr>
            <a:spLocks/>
          </p:cNvSpPr>
          <p:nvPr/>
        </p:nvSpPr>
        <p:spPr bwMode="auto">
          <a:xfrm>
            <a:off x="4564670" y="3789454"/>
            <a:ext cx="371475" cy="432197"/>
          </a:xfrm>
          <a:custGeom>
            <a:avLst/>
            <a:gdLst>
              <a:gd name="T0" fmla="*/ 495300 w 618"/>
              <a:gd name="T1" fmla="*/ 0 h 618"/>
              <a:gd name="T2" fmla="*/ 334207 w 618"/>
              <a:gd name="T3" fmla="*/ 93246 h 618"/>
              <a:gd name="T4" fmla="*/ 205173 w 618"/>
              <a:gd name="T5" fmla="*/ 273212 h 618"/>
              <a:gd name="T6" fmla="*/ 100182 w 618"/>
              <a:gd name="T7" fmla="*/ 459704 h 618"/>
              <a:gd name="T8" fmla="*/ 0 w 618"/>
              <a:gd name="T9" fmla="*/ 576262 h 6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8"/>
              <a:gd name="T16" fmla="*/ 0 h 618"/>
              <a:gd name="T17" fmla="*/ 618 w 618"/>
              <a:gd name="T18" fmla="*/ 618 h 6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8" h="618">
                <a:moveTo>
                  <a:pt x="618" y="0"/>
                </a:moveTo>
                <a:lnTo>
                  <a:pt x="417" y="100"/>
                </a:lnTo>
                <a:lnTo>
                  <a:pt x="256" y="293"/>
                </a:lnTo>
                <a:lnTo>
                  <a:pt x="125" y="493"/>
                </a:lnTo>
                <a:lnTo>
                  <a:pt x="0" y="618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6" name="Freeform 28">
            <a:extLst>
              <a:ext uri="{FF2B5EF4-FFF2-40B4-BE49-F238E27FC236}">
                <a16:creationId xmlns:a16="http://schemas.microsoft.com/office/drawing/2014/main" id="{293F2B45-EA17-643F-ED70-D9C627C445CF}"/>
              </a:ext>
            </a:extLst>
          </p:cNvPr>
          <p:cNvSpPr>
            <a:spLocks/>
          </p:cNvSpPr>
          <p:nvPr/>
        </p:nvSpPr>
        <p:spPr bwMode="auto">
          <a:xfrm>
            <a:off x="3321658" y="3367973"/>
            <a:ext cx="307181" cy="428625"/>
          </a:xfrm>
          <a:custGeom>
            <a:avLst/>
            <a:gdLst>
              <a:gd name="T0" fmla="*/ 409575 w 618"/>
              <a:gd name="T1" fmla="*/ 0 h 618"/>
              <a:gd name="T2" fmla="*/ 276364 w 618"/>
              <a:gd name="T3" fmla="*/ 92476 h 618"/>
              <a:gd name="T4" fmla="*/ 169662 w 618"/>
              <a:gd name="T5" fmla="*/ 270954 h 618"/>
              <a:gd name="T6" fmla="*/ 82843 w 618"/>
              <a:gd name="T7" fmla="*/ 455905 h 618"/>
              <a:gd name="T8" fmla="*/ 0 w 618"/>
              <a:gd name="T9" fmla="*/ 571500 h 6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8"/>
              <a:gd name="T16" fmla="*/ 0 h 618"/>
              <a:gd name="T17" fmla="*/ 618 w 618"/>
              <a:gd name="T18" fmla="*/ 618 h 6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8" h="618">
                <a:moveTo>
                  <a:pt x="618" y="0"/>
                </a:moveTo>
                <a:lnTo>
                  <a:pt x="417" y="100"/>
                </a:lnTo>
                <a:lnTo>
                  <a:pt x="256" y="293"/>
                </a:lnTo>
                <a:lnTo>
                  <a:pt x="125" y="493"/>
                </a:lnTo>
                <a:lnTo>
                  <a:pt x="0" y="618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7" name="Freeform 27">
            <a:extLst>
              <a:ext uri="{FF2B5EF4-FFF2-40B4-BE49-F238E27FC236}">
                <a16:creationId xmlns:a16="http://schemas.microsoft.com/office/drawing/2014/main" id="{15ADEDEC-E488-0275-8CF1-BC71BE024509}"/>
              </a:ext>
            </a:extLst>
          </p:cNvPr>
          <p:cNvSpPr>
            <a:spLocks/>
          </p:cNvSpPr>
          <p:nvPr/>
        </p:nvSpPr>
        <p:spPr bwMode="auto">
          <a:xfrm>
            <a:off x="5114739" y="3960904"/>
            <a:ext cx="371475" cy="432197"/>
          </a:xfrm>
          <a:custGeom>
            <a:avLst/>
            <a:gdLst>
              <a:gd name="T0" fmla="*/ 495300 w 618"/>
              <a:gd name="T1" fmla="*/ 0 h 618"/>
              <a:gd name="T2" fmla="*/ 334207 w 618"/>
              <a:gd name="T3" fmla="*/ 93246 h 618"/>
              <a:gd name="T4" fmla="*/ 205173 w 618"/>
              <a:gd name="T5" fmla="*/ 273212 h 618"/>
              <a:gd name="T6" fmla="*/ 100182 w 618"/>
              <a:gd name="T7" fmla="*/ 459704 h 618"/>
              <a:gd name="T8" fmla="*/ 0 w 618"/>
              <a:gd name="T9" fmla="*/ 576262 h 6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8"/>
              <a:gd name="T16" fmla="*/ 0 h 618"/>
              <a:gd name="T17" fmla="*/ 618 w 618"/>
              <a:gd name="T18" fmla="*/ 618 h 6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8" h="618">
                <a:moveTo>
                  <a:pt x="618" y="0"/>
                </a:moveTo>
                <a:lnTo>
                  <a:pt x="417" y="100"/>
                </a:lnTo>
                <a:lnTo>
                  <a:pt x="256" y="293"/>
                </a:lnTo>
                <a:lnTo>
                  <a:pt x="125" y="493"/>
                </a:lnTo>
                <a:lnTo>
                  <a:pt x="0" y="618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8" name="Freeform 42">
            <a:extLst>
              <a:ext uri="{FF2B5EF4-FFF2-40B4-BE49-F238E27FC236}">
                <a16:creationId xmlns:a16="http://schemas.microsoft.com/office/drawing/2014/main" id="{82FE24AE-5221-8F77-2992-862E72AA3044}"/>
              </a:ext>
            </a:extLst>
          </p:cNvPr>
          <p:cNvSpPr>
            <a:spLocks/>
          </p:cNvSpPr>
          <p:nvPr/>
        </p:nvSpPr>
        <p:spPr bwMode="auto">
          <a:xfrm>
            <a:off x="4443227" y="4589554"/>
            <a:ext cx="364331" cy="171450"/>
          </a:xfrm>
          <a:custGeom>
            <a:avLst/>
            <a:gdLst>
              <a:gd name="T0" fmla="*/ 0 w 267"/>
              <a:gd name="T1" fmla="*/ 0 h 100"/>
              <a:gd name="T2" fmla="*/ 485775 w 267"/>
              <a:gd name="T3" fmla="*/ 228600 h 100"/>
              <a:gd name="T4" fmla="*/ 0 60000 65536"/>
              <a:gd name="T5" fmla="*/ 0 60000 65536"/>
              <a:gd name="T6" fmla="*/ 0 w 267"/>
              <a:gd name="T7" fmla="*/ 0 h 100"/>
              <a:gd name="T8" fmla="*/ 267 w 267"/>
              <a:gd name="T9" fmla="*/ 100 h 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67" h="100">
                <a:moveTo>
                  <a:pt x="0" y="0"/>
                </a:moveTo>
                <a:lnTo>
                  <a:pt x="267" y="10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9" name="Freeform 42">
            <a:extLst>
              <a:ext uri="{FF2B5EF4-FFF2-40B4-BE49-F238E27FC236}">
                <a16:creationId xmlns:a16="http://schemas.microsoft.com/office/drawing/2014/main" id="{BE865DD6-2924-90CD-3712-5EF59D3C946B}"/>
              </a:ext>
            </a:extLst>
          </p:cNvPr>
          <p:cNvSpPr>
            <a:spLocks/>
          </p:cNvSpPr>
          <p:nvPr/>
        </p:nvSpPr>
        <p:spPr bwMode="auto">
          <a:xfrm>
            <a:off x="6057715" y="5289642"/>
            <a:ext cx="364331" cy="171450"/>
          </a:xfrm>
          <a:custGeom>
            <a:avLst/>
            <a:gdLst>
              <a:gd name="T0" fmla="*/ 0 w 267"/>
              <a:gd name="T1" fmla="*/ 0 h 100"/>
              <a:gd name="T2" fmla="*/ 485775 w 267"/>
              <a:gd name="T3" fmla="*/ 228600 h 100"/>
              <a:gd name="T4" fmla="*/ 0 60000 65536"/>
              <a:gd name="T5" fmla="*/ 0 60000 65536"/>
              <a:gd name="T6" fmla="*/ 0 w 267"/>
              <a:gd name="T7" fmla="*/ 0 h 100"/>
              <a:gd name="T8" fmla="*/ 267 w 267"/>
              <a:gd name="T9" fmla="*/ 100 h 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67" h="100">
                <a:moveTo>
                  <a:pt x="0" y="0"/>
                </a:moveTo>
                <a:lnTo>
                  <a:pt x="267" y="10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0" name="Freeform 42">
            <a:extLst>
              <a:ext uri="{FF2B5EF4-FFF2-40B4-BE49-F238E27FC236}">
                <a16:creationId xmlns:a16="http://schemas.microsoft.com/office/drawing/2014/main" id="{5A2A424D-E13B-AED0-DEE0-1F9AB98633F3}"/>
              </a:ext>
            </a:extLst>
          </p:cNvPr>
          <p:cNvSpPr>
            <a:spLocks/>
          </p:cNvSpPr>
          <p:nvPr/>
        </p:nvSpPr>
        <p:spPr bwMode="auto">
          <a:xfrm>
            <a:off x="6957827" y="5682548"/>
            <a:ext cx="364331" cy="171450"/>
          </a:xfrm>
          <a:custGeom>
            <a:avLst/>
            <a:gdLst>
              <a:gd name="T0" fmla="*/ 0 w 267"/>
              <a:gd name="T1" fmla="*/ 0 h 100"/>
              <a:gd name="T2" fmla="*/ 485775 w 267"/>
              <a:gd name="T3" fmla="*/ 228600 h 100"/>
              <a:gd name="T4" fmla="*/ 0 60000 65536"/>
              <a:gd name="T5" fmla="*/ 0 60000 65536"/>
              <a:gd name="T6" fmla="*/ 0 w 267"/>
              <a:gd name="T7" fmla="*/ 0 h 100"/>
              <a:gd name="T8" fmla="*/ 267 w 267"/>
              <a:gd name="T9" fmla="*/ 100 h 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67" h="100">
                <a:moveTo>
                  <a:pt x="0" y="0"/>
                </a:moveTo>
                <a:lnTo>
                  <a:pt x="267" y="10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1" name="Freeform 39">
            <a:extLst>
              <a:ext uri="{FF2B5EF4-FFF2-40B4-BE49-F238E27FC236}">
                <a16:creationId xmlns:a16="http://schemas.microsoft.com/office/drawing/2014/main" id="{9C4930ED-37EE-B7AF-5F59-838D085B0ED7}"/>
              </a:ext>
            </a:extLst>
          </p:cNvPr>
          <p:cNvSpPr>
            <a:spLocks/>
          </p:cNvSpPr>
          <p:nvPr/>
        </p:nvSpPr>
        <p:spPr bwMode="auto">
          <a:xfrm>
            <a:off x="4350358" y="5603967"/>
            <a:ext cx="264319" cy="285750"/>
          </a:xfrm>
          <a:custGeom>
            <a:avLst/>
            <a:gdLst>
              <a:gd name="T0" fmla="*/ 352425 w 336"/>
              <a:gd name="T1" fmla="*/ 0 h 426"/>
              <a:gd name="T2" fmla="*/ 265368 w 336"/>
              <a:gd name="T3" fmla="*/ 145782 h 426"/>
              <a:gd name="T4" fmla="*/ 133208 w 336"/>
              <a:gd name="T5" fmla="*/ 302296 h 426"/>
              <a:gd name="T6" fmla="*/ 0 w 336"/>
              <a:gd name="T7" fmla="*/ 381000 h 426"/>
              <a:gd name="T8" fmla="*/ 0 60000 65536"/>
              <a:gd name="T9" fmla="*/ 0 60000 65536"/>
              <a:gd name="T10" fmla="*/ 0 60000 65536"/>
              <a:gd name="T11" fmla="*/ 0 60000 65536"/>
              <a:gd name="T12" fmla="*/ 0 w 336"/>
              <a:gd name="T13" fmla="*/ 0 h 426"/>
              <a:gd name="T14" fmla="*/ 336 w 336"/>
              <a:gd name="T15" fmla="*/ 426 h 4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" h="426">
                <a:moveTo>
                  <a:pt x="336" y="0"/>
                </a:moveTo>
                <a:lnTo>
                  <a:pt x="253" y="163"/>
                </a:lnTo>
                <a:lnTo>
                  <a:pt x="127" y="338"/>
                </a:lnTo>
                <a:lnTo>
                  <a:pt x="0" y="426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2" name="Freeform 39">
            <a:extLst>
              <a:ext uri="{FF2B5EF4-FFF2-40B4-BE49-F238E27FC236}">
                <a16:creationId xmlns:a16="http://schemas.microsoft.com/office/drawing/2014/main" id="{6229A231-9FDB-3988-9736-7B9E74CBAA7B}"/>
              </a:ext>
            </a:extLst>
          </p:cNvPr>
          <p:cNvSpPr>
            <a:spLocks/>
          </p:cNvSpPr>
          <p:nvPr/>
        </p:nvSpPr>
        <p:spPr bwMode="auto">
          <a:xfrm>
            <a:off x="2907321" y="4482398"/>
            <a:ext cx="264319" cy="285750"/>
          </a:xfrm>
          <a:custGeom>
            <a:avLst/>
            <a:gdLst>
              <a:gd name="T0" fmla="*/ 352425 w 336"/>
              <a:gd name="T1" fmla="*/ 0 h 426"/>
              <a:gd name="T2" fmla="*/ 265368 w 336"/>
              <a:gd name="T3" fmla="*/ 145782 h 426"/>
              <a:gd name="T4" fmla="*/ 133208 w 336"/>
              <a:gd name="T5" fmla="*/ 302296 h 426"/>
              <a:gd name="T6" fmla="*/ 0 w 336"/>
              <a:gd name="T7" fmla="*/ 381000 h 426"/>
              <a:gd name="T8" fmla="*/ 0 60000 65536"/>
              <a:gd name="T9" fmla="*/ 0 60000 65536"/>
              <a:gd name="T10" fmla="*/ 0 60000 65536"/>
              <a:gd name="T11" fmla="*/ 0 60000 65536"/>
              <a:gd name="T12" fmla="*/ 0 w 336"/>
              <a:gd name="T13" fmla="*/ 0 h 426"/>
              <a:gd name="T14" fmla="*/ 336 w 336"/>
              <a:gd name="T15" fmla="*/ 426 h 4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" h="426">
                <a:moveTo>
                  <a:pt x="336" y="0"/>
                </a:moveTo>
                <a:lnTo>
                  <a:pt x="253" y="163"/>
                </a:lnTo>
                <a:lnTo>
                  <a:pt x="127" y="338"/>
                </a:lnTo>
                <a:lnTo>
                  <a:pt x="0" y="426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3" name="Freeform 28">
            <a:extLst>
              <a:ext uri="{FF2B5EF4-FFF2-40B4-BE49-F238E27FC236}">
                <a16:creationId xmlns:a16="http://schemas.microsoft.com/office/drawing/2014/main" id="{3DEAE91B-47DD-D344-7F0D-9B145318C6BB}"/>
              </a:ext>
            </a:extLst>
          </p:cNvPr>
          <p:cNvSpPr>
            <a:spLocks/>
          </p:cNvSpPr>
          <p:nvPr/>
        </p:nvSpPr>
        <p:spPr bwMode="auto">
          <a:xfrm>
            <a:off x="2668004" y="4232367"/>
            <a:ext cx="307182" cy="428625"/>
          </a:xfrm>
          <a:custGeom>
            <a:avLst/>
            <a:gdLst>
              <a:gd name="T0" fmla="*/ 409576 w 618"/>
              <a:gd name="T1" fmla="*/ 0 h 618"/>
              <a:gd name="T2" fmla="*/ 276364 w 618"/>
              <a:gd name="T3" fmla="*/ 92476 h 618"/>
              <a:gd name="T4" fmla="*/ 169663 w 618"/>
              <a:gd name="T5" fmla="*/ 270954 h 618"/>
              <a:gd name="T6" fmla="*/ 82843 w 618"/>
              <a:gd name="T7" fmla="*/ 455905 h 618"/>
              <a:gd name="T8" fmla="*/ 0 w 618"/>
              <a:gd name="T9" fmla="*/ 571500 h 6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8"/>
              <a:gd name="T16" fmla="*/ 0 h 618"/>
              <a:gd name="T17" fmla="*/ 618 w 618"/>
              <a:gd name="T18" fmla="*/ 618 h 6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8" h="618">
                <a:moveTo>
                  <a:pt x="618" y="0"/>
                </a:moveTo>
                <a:lnTo>
                  <a:pt x="417" y="100"/>
                </a:lnTo>
                <a:lnTo>
                  <a:pt x="256" y="293"/>
                </a:lnTo>
                <a:lnTo>
                  <a:pt x="125" y="493"/>
                </a:lnTo>
                <a:lnTo>
                  <a:pt x="0" y="618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64" name="Picture 3">
            <a:extLst>
              <a:ext uri="{FF2B5EF4-FFF2-40B4-BE49-F238E27FC236}">
                <a16:creationId xmlns:a16="http://schemas.microsoft.com/office/drawing/2014/main" id="{B06D94CE-3E40-98DB-428B-9CE4B6EA2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88029" flipH="1">
            <a:off x="2197707" y="3498941"/>
            <a:ext cx="620316" cy="36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5" name="Straight Connector 232">
            <a:extLst>
              <a:ext uri="{FF2B5EF4-FFF2-40B4-BE49-F238E27FC236}">
                <a16:creationId xmlns:a16="http://schemas.microsoft.com/office/drawing/2014/main" id="{E3AAD3BB-7615-922A-08C3-AAC51862198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531684" y="4276658"/>
            <a:ext cx="66675" cy="146447"/>
          </a:xfrm>
          <a:prstGeom prst="line">
            <a:avLst/>
          </a:prstGeom>
          <a:noFill/>
          <a:ln w="1714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6" name="Oval 233">
            <a:extLst>
              <a:ext uri="{FF2B5EF4-FFF2-40B4-BE49-F238E27FC236}">
                <a16:creationId xmlns:a16="http://schemas.microsoft.com/office/drawing/2014/main" id="{35BDB95E-D8FC-EF37-CCCE-6F1861437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2153" y="4362383"/>
            <a:ext cx="128588" cy="121444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cxnSp>
        <p:nvCxnSpPr>
          <p:cNvPr id="67" name="Straight Connector 234">
            <a:extLst>
              <a:ext uri="{FF2B5EF4-FFF2-40B4-BE49-F238E27FC236}">
                <a16:creationId xmlns:a16="http://schemas.microsoft.com/office/drawing/2014/main" id="{0AD58B4A-03F0-26EB-D073-69110EF7FA2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317254" y="5052815"/>
            <a:ext cx="66675" cy="146447"/>
          </a:xfrm>
          <a:prstGeom prst="line">
            <a:avLst/>
          </a:prstGeom>
          <a:noFill/>
          <a:ln w="171450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68" name="Picture 7">
            <a:extLst>
              <a:ext uri="{FF2B5EF4-FFF2-40B4-BE49-F238E27FC236}">
                <a16:creationId xmlns:a16="http://schemas.microsoft.com/office/drawing/2014/main" id="{151B740B-AF4D-C847-06C9-B277C5DF2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0761" y="3102463"/>
            <a:ext cx="58578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3">
            <a:extLst>
              <a:ext uri="{FF2B5EF4-FFF2-40B4-BE49-F238E27FC236}">
                <a16:creationId xmlns:a16="http://schemas.microsoft.com/office/drawing/2014/main" id="{EADB5CE9-3A82-F3B4-6F34-63FDD7A93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0627" y="3118569"/>
            <a:ext cx="559008" cy="755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3">
            <a:extLst>
              <a:ext uri="{FF2B5EF4-FFF2-40B4-BE49-F238E27FC236}">
                <a16:creationId xmlns:a16="http://schemas.microsoft.com/office/drawing/2014/main" id="{F8C9871A-6630-A8D3-9075-2FA75E5D8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3302" y="5055954"/>
            <a:ext cx="559008" cy="755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7">
            <a:extLst>
              <a:ext uri="{FF2B5EF4-FFF2-40B4-BE49-F238E27FC236}">
                <a16:creationId xmlns:a16="http://schemas.microsoft.com/office/drawing/2014/main" id="{9721B8A3-13D9-C1C6-79C8-A94529A47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9156" y="2913868"/>
            <a:ext cx="58578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7">
            <a:extLst>
              <a:ext uri="{FF2B5EF4-FFF2-40B4-BE49-F238E27FC236}">
                <a16:creationId xmlns:a16="http://schemas.microsoft.com/office/drawing/2014/main" id="{93FCBAB3-B942-CFE8-00EA-645F2F4B5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9236" y="4948408"/>
            <a:ext cx="762953" cy="762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7">
            <a:extLst>
              <a:ext uri="{FF2B5EF4-FFF2-40B4-BE49-F238E27FC236}">
                <a16:creationId xmlns:a16="http://schemas.microsoft.com/office/drawing/2014/main" id="{6916A1CB-801B-DF04-9B00-D86D5A828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4836" y="2633833"/>
            <a:ext cx="391478" cy="391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7">
            <a:extLst>
              <a:ext uri="{FF2B5EF4-FFF2-40B4-BE49-F238E27FC236}">
                <a16:creationId xmlns:a16="http://schemas.microsoft.com/office/drawing/2014/main" id="{1B00AF63-76EA-262C-9012-C2E2FB4B9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3971" y="5788513"/>
            <a:ext cx="442913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3">
            <a:extLst>
              <a:ext uri="{FF2B5EF4-FFF2-40B4-BE49-F238E27FC236}">
                <a16:creationId xmlns:a16="http://schemas.microsoft.com/office/drawing/2014/main" id="{625D2379-ADE2-8E5C-F05E-A5FBB883F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7857" y="3531089"/>
            <a:ext cx="324692" cy="54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3">
            <a:extLst>
              <a:ext uri="{FF2B5EF4-FFF2-40B4-BE49-F238E27FC236}">
                <a16:creationId xmlns:a16="http://schemas.microsoft.com/office/drawing/2014/main" id="{59507DFA-4420-3914-07CC-B3FD0C2CE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7947" y="4531214"/>
            <a:ext cx="427227" cy="714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7">
            <a:extLst>
              <a:ext uri="{FF2B5EF4-FFF2-40B4-BE49-F238E27FC236}">
                <a16:creationId xmlns:a16="http://schemas.microsoft.com/office/drawing/2014/main" id="{D3AAD9F9-DE63-4ED6-BE10-F2742C022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3896" y="3725398"/>
            <a:ext cx="442913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3">
            <a:extLst>
              <a:ext uri="{FF2B5EF4-FFF2-40B4-BE49-F238E27FC236}">
                <a16:creationId xmlns:a16="http://schemas.microsoft.com/office/drawing/2014/main" id="{4CC5C417-C44F-AB43-C07E-EEE364BBE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9082" y="4016864"/>
            <a:ext cx="324692" cy="54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3">
            <a:extLst>
              <a:ext uri="{FF2B5EF4-FFF2-40B4-BE49-F238E27FC236}">
                <a16:creationId xmlns:a16="http://schemas.microsoft.com/office/drawing/2014/main" id="{B43E564F-F930-533E-1EE2-2E30F7AE5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7744" y="3901524"/>
            <a:ext cx="351783" cy="47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" name="Line 24">
            <a:extLst>
              <a:ext uri="{FF2B5EF4-FFF2-40B4-BE49-F238E27FC236}">
                <a16:creationId xmlns:a16="http://schemas.microsoft.com/office/drawing/2014/main" id="{11DB3090-7097-0DCA-2EB5-B01CEA3F2935}"/>
              </a:ext>
            </a:extLst>
          </p:cNvPr>
          <p:cNvSpPr>
            <a:spLocks noChangeShapeType="1"/>
          </p:cNvSpPr>
          <p:nvPr/>
        </p:nvSpPr>
        <p:spPr bwMode="auto">
          <a:xfrm>
            <a:off x="3063054" y="5698264"/>
            <a:ext cx="1714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81" name="Line 24">
            <a:extLst>
              <a:ext uri="{FF2B5EF4-FFF2-40B4-BE49-F238E27FC236}">
                <a16:creationId xmlns:a16="http://schemas.microsoft.com/office/drawing/2014/main" id="{FEF410BF-F824-9E78-0FB8-FEF20183DAD2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4498" y="5905433"/>
            <a:ext cx="1714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82" name="Line 24">
            <a:extLst>
              <a:ext uri="{FF2B5EF4-FFF2-40B4-BE49-F238E27FC236}">
                <a16:creationId xmlns:a16="http://schemas.microsoft.com/office/drawing/2014/main" id="{54346D8F-1AD8-9500-6E89-1F58F8A6DB0E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3035" y="5769702"/>
            <a:ext cx="1714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83" name="Line 24">
            <a:extLst>
              <a:ext uri="{FF2B5EF4-FFF2-40B4-BE49-F238E27FC236}">
                <a16:creationId xmlns:a16="http://schemas.microsoft.com/office/drawing/2014/main" id="{2AAC4ED5-A9EC-417F-2598-7539794507E7}"/>
              </a:ext>
            </a:extLst>
          </p:cNvPr>
          <p:cNvSpPr>
            <a:spLocks noChangeShapeType="1"/>
          </p:cNvSpPr>
          <p:nvPr/>
        </p:nvSpPr>
        <p:spPr bwMode="auto">
          <a:xfrm>
            <a:off x="2111983" y="5395369"/>
            <a:ext cx="1714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84" name="Line 24">
            <a:extLst>
              <a:ext uri="{FF2B5EF4-FFF2-40B4-BE49-F238E27FC236}">
                <a16:creationId xmlns:a16="http://schemas.microsoft.com/office/drawing/2014/main" id="{7E08AD75-339A-1CF9-B87F-45E5AC2D9F5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33427" y="5602538"/>
            <a:ext cx="1714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85" name="Line 24">
            <a:extLst>
              <a:ext uri="{FF2B5EF4-FFF2-40B4-BE49-F238E27FC236}">
                <a16:creationId xmlns:a16="http://schemas.microsoft.com/office/drawing/2014/main" id="{BE2727C0-0AF4-1D3B-449B-500D4997178E}"/>
              </a:ext>
            </a:extLst>
          </p:cNvPr>
          <p:cNvSpPr>
            <a:spLocks noChangeShapeType="1"/>
          </p:cNvSpPr>
          <p:nvPr/>
        </p:nvSpPr>
        <p:spPr bwMode="auto">
          <a:xfrm>
            <a:off x="1961964" y="5466807"/>
            <a:ext cx="1714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86" name="Freeform 33">
            <a:extLst>
              <a:ext uri="{FF2B5EF4-FFF2-40B4-BE49-F238E27FC236}">
                <a16:creationId xmlns:a16="http://schemas.microsoft.com/office/drawing/2014/main" id="{4CE3B6CD-0780-48CF-0FBE-FF30A78879E1}"/>
              </a:ext>
            </a:extLst>
          </p:cNvPr>
          <p:cNvSpPr>
            <a:spLocks/>
          </p:cNvSpPr>
          <p:nvPr/>
        </p:nvSpPr>
        <p:spPr bwMode="auto">
          <a:xfrm>
            <a:off x="6026758" y="5560588"/>
            <a:ext cx="627866" cy="1111404"/>
          </a:xfrm>
          <a:custGeom>
            <a:avLst/>
            <a:gdLst>
              <a:gd name="T0" fmla="*/ 26421589 w 10000"/>
              <a:gd name="T1" fmla="*/ 119901547 h 10804"/>
              <a:gd name="T2" fmla="*/ 34841472 w 10000"/>
              <a:gd name="T3" fmla="*/ 98563707 h 10804"/>
              <a:gd name="T4" fmla="*/ 62709550 w 10000"/>
              <a:gd name="T5" fmla="*/ 49788243 h 10804"/>
              <a:gd name="T6" fmla="*/ 76647836 w 10000"/>
              <a:gd name="T7" fmla="*/ 33537369 h 10804"/>
              <a:gd name="T8" fmla="*/ 83612726 w 10000"/>
              <a:gd name="T9" fmla="*/ 9149687 h 10804"/>
              <a:gd name="T10" fmla="*/ 72291544 w 10000"/>
              <a:gd name="T11" fmla="*/ 0 h 10804"/>
              <a:gd name="T12" fmla="*/ 41806363 w 10000"/>
              <a:gd name="T13" fmla="*/ 33537369 h 10804"/>
              <a:gd name="T14" fmla="*/ 20903182 w 10000"/>
              <a:gd name="T15" fmla="*/ 74175929 h 10804"/>
              <a:gd name="T16" fmla="*/ 0 w 10000"/>
              <a:gd name="T17" fmla="*/ 106689091 h 10804"/>
              <a:gd name="T18" fmla="*/ 13938199 w 10000"/>
              <a:gd name="T19" fmla="*/ 122951406 h 10804"/>
              <a:gd name="T20" fmla="*/ 26421589 w 10000"/>
              <a:gd name="T21" fmla="*/ 119901547 h 1080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000"/>
              <a:gd name="T34" fmla="*/ 0 h 10804"/>
              <a:gd name="T35" fmla="*/ 10000 w 10000"/>
              <a:gd name="T36" fmla="*/ 10804 h 10804"/>
              <a:gd name="connsiteX0" fmla="*/ 3160 w 10000"/>
              <a:gd name="connsiteY0" fmla="*/ 11939 h 12207"/>
              <a:gd name="connsiteX1" fmla="*/ 4167 w 10000"/>
              <a:gd name="connsiteY1" fmla="*/ 10064 h 12207"/>
              <a:gd name="connsiteX2" fmla="*/ 7500 w 10000"/>
              <a:gd name="connsiteY2" fmla="*/ 5778 h 12207"/>
              <a:gd name="connsiteX3" fmla="*/ 9167 w 10000"/>
              <a:gd name="connsiteY3" fmla="*/ 4350 h 12207"/>
              <a:gd name="connsiteX4" fmla="*/ 10000 w 10000"/>
              <a:gd name="connsiteY4" fmla="*/ 2207 h 12207"/>
              <a:gd name="connsiteX5" fmla="*/ 5901 w 10000"/>
              <a:gd name="connsiteY5" fmla="*/ 0 h 12207"/>
              <a:gd name="connsiteX6" fmla="*/ 5000 w 10000"/>
              <a:gd name="connsiteY6" fmla="*/ 4350 h 12207"/>
              <a:gd name="connsiteX7" fmla="*/ 2500 w 10000"/>
              <a:gd name="connsiteY7" fmla="*/ 7921 h 12207"/>
              <a:gd name="connsiteX8" fmla="*/ 0 w 10000"/>
              <a:gd name="connsiteY8" fmla="*/ 10778 h 12207"/>
              <a:gd name="connsiteX9" fmla="*/ 1667 w 10000"/>
              <a:gd name="connsiteY9" fmla="*/ 12207 h 12207"/>
              <a:gd name="connsiteX10" fmla="*/ 3160 w 10000"/>
              <a:gd name="connsiteY10" fmla="*/ 11939 h 12207"/>
              <a:gd name="connsiteX0" fmla="*/ 3160 w 10000"/>
              <a:gd name="connsiteY0" fmla="*/ 11939 h 12207"/>
              <a:gd name="connsiteX1" fmla="*/ 4167 w 10000"/>
              <a:gd name="connsiteY1" fmla="*/ 10064 h 12207"/>
              <a:gd name="connsiteX2" fmla="*/ 7500 w 10000"/>
              <a:gd name="connsiteY2" fmla="*/ 5778 h 12207"/>
              <a:gd name="connsiteX3" fmla="*/ 9167 w 10000"/>
              <a:gd name="connsiteY3" fmla="*/ 4350 h 12207"/>
              <a:gd name="connsiteX4" fmla="*/ 10000 w 10000"/>
              <a:gd name="connsiteY4" fmla="*/ 2207 h 12207"/>
              <a:gd name="connsiteX5" fmla="*/ 5901 w 10000"/>
              <a:gd name="connsiteY5" fmla="*/ 0 h 12207"/>
              <a:gd name="connsiteX6" fmla="*/ 5890 w 10000"/>
              <a:gd name="connsiteY6" fmla="*/ 5509 h 12207"/>
              <a:gd name="connsiteX7" fmla="*/ 2500 w 10000"/>
              <a:gd name="connsiteY7" fmla="*/ 7921 h 12207"/>
              <a:gd name="connsiteX8" fmla="*/ 0 w 10000"/>
              <a:gd name="connsiteY8" fmla="*/ 10778 h 12207"/>
              <a:gd name="connsiteX9" fmla="*/ 1667 w 10000"/>
              <a:gd name="connsiteY9" fmla="*/ 12207 h 12207"/>
              <a:gd name="connsiteX10" fmla="*/ 3160 w 10000"/>
              <a:gd name="connsiteY10" fmla="*/ 11939 h 12207"/>
              <a:gd name="connsiteX0" fmla="*/ 3160 w 10000"/>
              <a:gd name="connsiteY0" fmla="*/ 11939 h 12207"/>
              <a:gd name="connsiteX1" fmla="*/ 4167 w 10000"/>
              <a:gd name="connsiteY1" fmla="*/ 10064 h 12207"/>
              <a:gd name="connsiteX2" fmla="*/ 7500 w 10000"/>
              <a:gd name="connsiteY2" fmla="*/ 5778 h 12207"/>
              <a:gd name="connsiteX3" fmla="*/ 9167 w 10000"/>
              <a:gd name="connsiteY3" fmla="*/ 4350 h 12207"/>
              <a:gd name="connsiteX4" fmla="*/ 10000 w 10000"/>
              <a:gd name="connsiteY4" fmla="*/ 2207 h 12207"/>
              <a:gd name="connsiteX5" fmla="*/ 5901 w 10000"/>
              <a:gd name="connsiteY5" fmla="*/ 0 h 12207"/>
              <a:gd name="connsiteX6" fmla="*/ 5890 w 10000"/>
              <a:gd name="connsiteY6" fmla="*/ 5509 h 12207"/>
              <a:gd name="connsiteX7" fmla="*/ 4874 w 10000"/>
              <a:gd name="connsiteY7" fmla="*/ 8165 h 12207"/>
              <a:gd name="connsiteX8" fmla="*/ 0 w 10000"/>
              <a:gd name="connsiteY8" fmla="*/ 10778 h 12207"/>
              <a:gd name="connsiteX9" fmla="*/ 1667 w 10000"/>
              <a:gd name="connsiteY9" fmla="*/ 12207 h 12207"/>
              <a:gd name="connsiteX10" fmla="*/ 3160 w 10000"/>
              <a:gd name="connsiteY10" fmla="*/ 11939 h 12207"/>
              <a:gd name="connsiteX0" fmla="*/ 1493 w 8333"/>
              <a:gd name="connsiteY0" fmla="*/ 11939 h 12207"/>
              <a:gd name="connsiteX1" fmla="*/ 2500 w 8333"/>
              <a:gd name="connsiteY1" fmla="*/ 10064 h 12207"/>
              <a:gd name="connsiteX2" fmla="*/ 5833 w 8333"/>
              <a:gd name="connsiteY2" fmla="*/ 5778 h 12207"/>
              <a:gd name="connsiteX3" fmla="*/ 7500 w 8333"/>
              <a:gd name="connsiteY3" fmla="*/ 4350 h 12207"/>
              <a:gd name="connsiteX4" fmla="*/ 8333 w 8333"/>
              <a:gd name="connsiteY4" fmla="*/ 2207 h 12207"/>
              <a:gd name="connsiteX5" fmla="*/ 4234 w 8333"/>
              <a:gd name="connsiteY5" fmla="*/ 0 h 12207"/>
              <a:gd name="connsiteX6" fmla="*/ 4223 w 8333"/>
              <a:gd name="connsiteY6" fmla="*/ 5509 h 12207"/>
              <a:gd name="connsiteX7" fmla="*/ 3207 w 8333"/>
              <a:gd name="connsiteY7" fmla="*/ 8165 h 12207"/>
              <a:gd name="connsiteX8" fmla="*/ 484 w 8333"/>
              <a:gd name="connsiteY8" fmla="*/ 9436 h 12207"/>
              <a:gd name="connsiteX9" fmla="*/ 0 w 8333"/>
              <a:gd name="connsiteY9" fmla="*/ 12207 h 12207"/>
              <a:gd name="connsiteX10" fmla="*/ 1493 w 8333"/>
              <a:gd name="connsiteY10" fmla="*/ 11939 h 12207"/>
              <a:gd name="connsiteX0" fmla="*/ 7667 w 10000"/>
              <a:gd name="connsiteY0" fmla="*/ 8530 h 10000"/>
              <a:gd name="connsiteX1" fmla="*/ 3000 w 10000"/>
              <a:gd name="connsiteY1" fmla="*/ 8244 h 10000"/>
              <a:gd name="connsiteX2" fmla="*/ 7000 w 10000"/>
              <a:gd name="connsiteY2" fmla="*/ 4733 h 10000"/>
              <a:gd name="connsiteX3" fmla="*/ 9000 w 10000"/>
              <a:gd name="connsiteY3" fmla="*/ 3564 h 10000"/>
              <a:gd name="connsiteX4" fmla="*/ 10000 w 10000"/>
              <a:gd name="connsiteY4" fmla="*/ 1808 h 10000"/>
              <a:gd name="connsiteX5" fmla="*/ 5081 w 10000"/>
              <a:gd name="connsiteY5" fmla="*/ 0 h 10000"/>
              <a:gd name="connsiteX6" fmla="*/ 5068 w 10000"/>
              <a:gd name="connsiteY6" fmla="*/ 4513 h 10000"/>
              <a:gd name="connsiteX7" fmla="*/ 3849 w 10000"/>
              <a:gd name="connsiteY7" fmla="*/ 6689 h 10000"/>
              <a:gd name="connsiteX8" fmla="*/ 581 w 10000"/>
              <a:gd name="connsiteY8" fmla="*/ 7730 h 10000"/>
              <a:gd name="connsiteX9" fmla="*/ 0 w 10000"/>
              <a:gd name="connsiteY9" fmla="*/ 10000 h 10000"/>
              <a:gd name="connsiteX10" fmla="*/ 7667 w 10000"/>
              <a:gd name="connsiteY10" fmla="*/ 8530 h 10000"/>
              <a:gd name="connsiteX0" fmla="*/ 7667 w 9000"/>
              <a:gd name="connsiteY0" fmla="*/ 9221 h 10691"/>
              <a:gd name="connsiteX1" fmla="*/ 3000 w 9000"/>
              <a:gd name="connsiteY1" fmla="*/ 8935 h 10691"/>
              <a:gd name="connsiteX2" fmla="*/ 7000 w 9000"/>
              <a:gd name="connsiteY2" fmla="*/ 5424 h 10691"/>
              <a:gd name="connsiteX3" fmla="*/ 9000 w 9000"/>
              <a:gd name="connsiteY3" fmla="*/ 4255 h 10691"/>
              <a:gd name="connsiteX4" fmla="*/ 7062 w 9000"/>
              <a:gd name="connsiteY4" fmla="*/ 0 h 10691"/>
              <a:gd name="connsiteX5" fmla="*/ 5081 w 9000"/>
              <a:gd name="connsiteY5" fmla="*/ 691 h 10691"/>
              <a:gd name="connsiteX6" fmla="*/ 5068 w 9000"/>
              <a:gd name="connsiteY6" fmla="*/ 5204 h 10691"/>
              <a:gd name="connsiteX7" fmla="*/ 3849 w 9000"/>
              <a:gd name="connsiteY7" fmla="*/ 7380 h 10691"/>
              <a:gd name="connsiteX8" fmla="*/ 581 w 9000"/>
              <a:gd name="connsiteY8" fmla="*/ 8421 h 10691"/>
              <a:gd name="connsiteX9" fmla="*/ 0 w 9000"/>
              <a:gd name="connsiteY9" fmla="*/ 10691 h 10691"/>
              <a:gd name="connsiteX10" fmla="*/ 7667 w 9000"/>
              <a:gd name="connsiteY10" fmla="*/ 9221 h 10691"/>
              <a:gd name="connsiteX0" fmla="*/ 8519 w 10053"/>
              <a:gd name="connsiteY0" fmla="*/ 8625 h 10000"/>
              <a:gd name="connsiteX1" fmla="*/ 3333 w 10053"/>
              <a:gd name="connsiteY1" fmla="*/ 8357 h 10000"/>
              <a:gd name="connsiteX2" fmla="*/ 10053 w 10053"/>
              <a:gd name="connsiteY2" fmla="*/ 6242 h 10000"/>
              <a:gd name="connsiteX3" fmla="*/ 10000 w 10053"/>
              <a:gd name="connsiteY3" fmla="*/ 3980 h 10000"/>
              <a:gd name="connsiteX4" fmla="*/ 7847 w 10053"/>
              <a:gd name="connsiteY4" fmla="*/ 0 h 10000"/>
              <a:gd name="connsiteX5" fmla="*/ 5646 w 10053"/>
              <a:gd name="connsiteY5" fmla="*/ 646 h 10000"/>
              <a:gd name="connsiteX6" fmla="*/ 5631 w 10053"/>
              <a:gd name="connsiteY6" fmla="*/ 4868 h 10000"/>
              <a:gd name="connsiteX7" fmla="*/ 4277 w 10053"/>
              <a:gd name="connsiteY7" fmla="*/ 6903 h 10000"/>
              <a:gd name="connsiteX8" fmla="*/ 646 w 10053"/>
              <a:gd name="connsiteY8" fmla="*/ 7877 h 10000"/>
              <a:gd name="connsiteX9" fmla="*/ 0 w 10053"/>
              <a:gd name="connsiteY9" fmla="*/ 10000 h 10000"/>
              <a:gd name="connsiteX10" fmla="*/ 8519 w 10053"/>
              <a:gd name="connsiteY10" fmla="*/ 8625 h 10000"/>
              <a:gd name="connsiteX0" fmla="*/ 8519 w 10053"/>
              <a:gd name="connsiteY0" fmla="*/ 8625 h 10000"/>
              <a:gd name="connsiteX1" fmla="*/ 8855 w 10053"/>
              <a:gd name="connsiteY1" fmla="*/ 7569 h 10000"/>
              <a:gd name="connsiteX2" fmla="*/ 3333 w 10053"/>
              <a:gd name="connsiteY2" fmla="*/ 8357 h 10000"/>
              <a:gd name="connsiteX3" fmla="*/ 10053 w 10053"/>
              <a:gd name="connsiteY3" fmla="*/ 6242 h 10000"/>
              <a:gd name="connsiteX4" fmla="*/ 10000 w 10053"/>
              <a:gd name="connsiteY4" fmla="*/ 3980 h 10000"/>
              <a:gd name="connsiteX5" fmla="*/ 7847 w 10053"/>
              <a:gd name="connsiteY5" fmla="*/ 0 h 10000"/>
              <a:gd name="connsiteX6" fmla="*/ 5646 w 10053"/>
              <a:gd name="connsiteY6" fmla="*/ 646 h 10000"/>
              <a:gd name="connsiteX7" fmla="*/ 5631 w 10053"/>
              <a:gd name="connsiteY7" fmla="*/ 4868 h 10000"/>
              <a:gd name="connsiteX8" fmla="*/ 4277 w 10053"/>
              <a:gd name="connsiteY8" fmla="*/ 6903 h 10000"/>
              <a:gd name="connsiteX9" fmla="*/ 646 w 10053"/>
              <a:gd name="connsiteY9" fmla="*/ 7877 h 10000"/>
              <a:gd name="connsiteX10" fmla="*/ 0 w 10053"/>
              <a:gd name="connsiteY10" fmla="*/ 10000 h 10000"/>
              <a:gd name="connsiteX11" fmla="*/ 8519 w 10053"/>
              <a:gd name="connsiteY11" fmla="*/ 8625 h 10000"/>
              <a:gd name="connsiteX0" fmla="*/ 8519 w 10053"/>
              <a:gd name="connsiteY0" fmla="*/ 8625 h 10000"/>
              <a:gd name="connsiteX1" fmla="*/ 8855 w 10053"/>
              <a:gd name="connsiteY1" fmla="*/ 7569 h 10000"/>
              <a:gd name="connsiteX2" fmla="*/ 10053 w 10053"/>
              <a:gd name="connsiteY2" fmla="*/ 6242 h 10000"/>
              <a:gd name="connsiteX3" fmla="*/ 10000 w 10053"/>
              <a:gd name="connsiteY3" fmla="*/ 3980 h 10000"/>
              <a:gd name="connsiteX4" fmla="*/ 7847 w 10053"/>
              <a:gd name="connsiteY4" fmla="*/ 0 h 10000"/>
              <a:gd name="connsiteX5" fmla="*/ 5646 w 10053"/>
              <a:gd name="connsiteY5" fmla="*/ 646 h 10000"/>
              <a:gd name="connsiteX6" fmla="*/ 5631 w 10053"/>
              <a:gd name="connsiteY6" fmla="*/ 4868 h 10000"/>
              <a:gd name="connsiteX7" fmla="*/ 4277 w 10053"/>
              <a:gd name="connsiteY7" fmla="*/ 6903 h 10000"/>
              <a:gd name="connsiteX8" fmla="*/ 646 w 10053"/>
              <a:gd name="connsiteY8" fmla="*/ 7877 h 10000"/>
              <a:gd name="connsiteX9" fmla="*/ 0 w 10053"/>
              <a:gd name="connsiteY9" fmla="*/ 10000 h 10000"/>
              <a:gd name="connsiteX10" fmla="*/ 8519 w 10053"/>
              <a:gd name="connsiteY10" fmla="*/ 8625 h 10000"/>
              <a:gd name="connsiteX0" fmla="*/ 8088 w 9622"/>
              <a:gd name="connsiteY0" fmla="*/ 8625 h 8625"/>
              <a:gd name="connsiteX1" fmla="*/ 8424 w 9622"/>
              <a:gd name="connsiteY1" fmla="*/ 7569 h 8625"/>
              <a:gd name="connsiteX2" fmla="*/ 9622 w 9622"/>
              <a:gd name="connsiteY2" fmla="*/ 6242 h 8625"/>
              <a:gd name="connsiteX3" fmla="*/ 9569 w 9622"/>
              <a:gd name="connsiteY3" fmla="*/ 3980 h 8625"/>
              <a:gd name="connsiteX4" fmla="*/ 7416 w 9622"/>
              <a:gd name="connsiteY4" fmla="*/ 0 h 8625"/>
              <a:gd name="connsiteX5" fmla="*/ 5215 w 9622"/>
              <a:gd name="connsiteY5" fmla="*/ 646 h 8625"/>
              <a:gd name="connsiteX6" fmla="*/ 5200 w 9622"/>
              <a:gd name="connsiteY6" fmla="*/ 4868 h 8625"/>
              <a:gd name="connsiteX7" fmla="*/ 3846 w 9622"/>
              <a:gd name="connsiteY7" fmla="*/ 6903 h 8625"/>
              <a:gd name="connsiteX8" fmla="*/ 215 w 9622"/>
              <a:gd name="connsiteY8" fmla="*/ 7877 h 8625"/>
              <a:gd name="connsiteX9" fmla="*/ 3031 w 9622"/>
              <a:gd name="connsiteY9" fmla="*/ 8364 h 8625"/>
              <a:gd name="connsiteX10" fmla="*/ 8088 w 9622"/>
              <a:gd name="connsiteY10" fmla="*/ 8625 h 8625"/>
              <a:gd name="connsiteX0" fmla="*/ 7723 w 10000"/>
              <a:gd name="connsiteY0" fmla="*/ 10542 h 10542"/>
              <a:gd name="connsiteX1" fmla="*/ 8755 w 10000"/>
              <a:gd name="connsiteY1" fmla="*/ 8776 h 10542"/>
              <a:gd name="connsiteX2" fmla="*/ 10000 w 10000"/>
              <a:gd name="connsiteY2" fmla="*/ 7237 h 10542"/>
              <a:gd name="connsiteX3" fmla="*/ 9945 w 10000"/>
              <a:gd name="connsiteY3" fmla="*/ 4614 h 10542"/>
              <a:gd name="connsiteX4" fmla="*/ 7707 w 10000"/>
              <a:gd name="connsiteY4" fmla="*/ 0 h 10542"/>
              <a:gd name="connsiteX5" fmla="*/ 5420 w 10000"/>
              <a:gd name="connsiteY5" fmla="*/ 749 h 10542"/>
              <a:gd name="connsiteX6" fmla="*/ 5404 w 10000"/>
              <a:gd name="connsiteY6" fmla="*/ 5644 h 10542"/>
              <a:gd name="connsiteX7" fmla="*/ 3997 w 10000"/>
              <a:gd name="connsiteY7" fmla="*/ 8003 h 10542"/>
              <a:gd name="connsiteX8" fmla="*/ 223 w 10000"/>
              <a:gd name="connsiteY8" fmla="*/ 9133 h 10542"/>
              <a:gd name="connsiteX9" fmla="*/ 3150 w 10000"/>
              <a:gd name="connsiteY9" fmla="*/ 9697 h 10542"/>
              <a:gd name="connsiteX10" fmla="*/ 7723 w 10000"/>
              <a:gd name="connsiteY10" fmla="*/ 10542 h 10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00" h="10542">
                <a:moveTo>
                  <a:pt x="7723" y="10542"/>
                </a:moveTo>
                <a:cubicBezTo>
                  <a:pt x="7839" y="10134"/>
                  <a:pt x="8639" y="9184"/>
                  <a:pt x="8755" y="8776"/>
                </a:cubicBezTo>
                <a:lnTo>
                  <a:pt x="10000" y="7237"/>
                </a:lnTo>
                <a:cubicBezTo>
                  <a:pt x="9981" y="6363"/>
                  <a:pt x="9964" y="5489"/>
                  <a:pt x="9945" y="4614"/>
                </a:cubicBezTo>
                <a:lnTo>
                  <a:pt x="7707" y="0"/>
                </a:lnTo>
                <a:lnTo>
                  <a:pt x="5420" y="749"/>
                </a:lnTo>
                <a:cubicBezTo>
                  <a:pt x="5414" y="2380"/>
                  <a:pt x="5411" y="4013"/>
                  <a:pt x="5404" y="5644"/>
                </a:cubicBezTo>
                <a:lnTo>
                  <a:pt x="3997" y="8003"/>
                </a:lnTo>
                <a:lnTo>
                  <a:pt x="223" y="9133"/>
                </a:lnTo>
                <a:cubicBezTo>
                  <a:pt x="0" y="9954"/>
                  <a:pt x="3372" y="8877"/>
                  <a:pt x="3150" y="9697"/>
                </a:cubicBezTo>
                <a:lnTo>
                  <a:pt x="7723" y="10542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87" name="Freeform 132">
            <a:extLst>
              <a:ext uri="{FF2B5EF4-FFF2-40B4-BE49-F238E27FC236}">
                <a16:creationId xmlns:a16="http://schemas.microsoft.com/office/drawing/2014/main" id="{1E01F38C-1692-50F1-76BA-57DC4119EF09}"/>
              </a:ext>
            </a:extLst>
          </p:cNvPr>
          <p:cNvSpPr/>
          <p:nvPr/>
        </p:nvSpPr>
        <p:spPr>
          <a:xfrm>
            <a:off x="5823805" y="5304145"/>
            <a:ext cx="731983" cy="1365539"/>
          </a:xfrm>
          <a:custGeom>
            <a:avLst/>
            <a:gdLst>
              <a:gd name="connsiteX0" fmla="*/ 147782 w 569576"/>
              <a:gd name="connsiteY0" fmla="*/ 0 h 1588654"/>
              <a:gd name="connsiteX1" fmla="*/ 480291 w 569576"/>
              <a:gd name="connsiteY1" fmla="*/ 480290 h 1588654"/>
              <a:gd name="connsiteX2" fmla="*/ 489528 w 569576"/>
              <a:gd name="connsiteY2" fmla="*/ 1173018 h 1588654"/>
              <a:gd name="connsiteX3" fmla="*/ 0 w 569576"/>
              <a:gd name="connsiteY3" fmla="*/ 1588654 h 1588654"/>
              <a:gd name="connsiteX0" fmla="*/ 240140 w 661934"/>
              <a:gd name="connsiteY0" fmla="*/ 126230 h 1714884"/>
              <a:gd name="connsiteX1" fmla="*/ 55418 w 661934"/>
              <a:gd name="connsiteY1" fmla="*/ 80048 h 1714884"/>
              <a:gd name="connsiteX2" fmla="*/ 572649 w 661934"/>
              <a:gd name="connsiteY2" fmla="*/ 606520 h 1714884"/>
              <a:gd name="connsiteX3" fmla="*/ 581886 w 661934"/>
              <a:gd name="connsiteY3" fmla="*/ 1299248 h 1714884"/>
              <a:gd name="connsiteX4" fmla="*/ 92358 w 661934"/>
              <a:gd name="connsiteY4" fmla="*/ 1714884 h 1714884"/>
              <a:gd name="connsiteX0" fmla="*/ 1538 w 1032932"/>
              <a:gd name="connsiteY0" fmla="*/ 41564 h 1731818"/>
              <a:gd name="connsiteX1" fmla="*/ 426416 w 1032932"/>
              <a:gd name="connsiteY1" fmla="*/ 96982 h 1731818"/>
              <a:gd name="connsiteX2" fmla="*/ 943647 w 1032932"/>
              <a:gd name="connsiteY2" fmla="*/ 623454 h 1731818"/>
              <a:gd name="connsiteX3" fmla="*/ 952884 w 1032932"/>
              <a:gd name="connsiteY3" fmla="*/ 1316182 h 1731818"/>
              <a:gd name="connsiteX4" fmla="*/ 463356 w 1032932"/>
              <a:gd name="connsiteY4" fmla="*/ 1731818 h 1731818"/>
              <a:gd name="connsiteX0" fmla="*/ 1538 w 1032932"/>
              <a:gd name="connsiteY0" fmla="*/ 0 h 1690254"/>
              <a:gd name="connsiteX1" fmla="*/ 805107 w 1032932"/>
              <a:gd name="connsiteY1" fmla="*/ 249382 h 1690254"/>
              <a:gd name="connsiteX2" fmla="*/ 943647 w 1032932"/>
              <a:gd name="connsiteY2" fmla="*/ 581890 h 1690254"/>
              <a:gd name="connsiteX3" fmla="*/ 952884 w 1032932"/>
              <a:gd name="connsiteY3" fmla="*/ 1274618 h 1690254"/>
              <a:gd name="connsiteX4" fmla="*/ 463356 w 1032932"/>
              <a:gd name="connsiteY4" fmla="*/ 1690254 h 1690254"/>
              <a:gd name="connsiteX0" fmla="*/ 0 w 1031394"/>
              <a:gd name="connsiteY0" fmla="*/ 161637 h 1851891"/>
              <a:gd name="connsiteX1" fmla="*/ 184733 w 1031394"/>
              <a:gd name="connsiteY1" fmla="*/ 41564 h 1851891"/>
              <a:gd name="connsiteX2" fmla="*/ 803569 w 1031394"/>
              <a:gd name="connsiteY2" fmla="*/ 411019 h 1851891"/>
              <a:gd name="connsiteX3" fmla="*/ 942109 w 1031394"/>
              <a:gd name="connsiteY3" fmla="*/ 743527 h 1851891"/>
              <a:gd name="connsiteX4" fmla="*/ 951346 w 1031394"/>
              <a:gd name="connsiteY4" fmla="*/ 1436255 h 1851891"/>
              <a:gd name="connsiteX5" fmla="*/ 461818 w 1031394"/>
              <a:gd name="connsiteY5" fmla="*/ 1851891 h 1851891"/>
              <a:gd name="connsiteX0" fmla="*/ 0 w 1031394"/>
              <a:gd name="connsiteY0" fmla="*/ 0 h 1690254"/>
              <a:gd name="connsiteX1" fmla="*/ 803569 w 1031394"/>
              <a:gd name="connsiteY1" fmla="*/ 249382 h 1690254"/>
              <a:gd name="connsiteX2" fmla="*/ 942109 w 1031394"/>
              <a:gd name="connsiteY2" fmla="*/ 581890 h 1690254"/>
              <a:gd name="connsiteX3" fmla="*/ 951346 w 1031394"/>
              <a:gd name="connsiteY3" fmla="*/ 1274618 h 1690254"/>
              <a:gd name="connsiteX4" fmla="*/ 461818 w 1031394"/>
              <a:gd name="connsiteY4" fmla="*/ 1690254 h 1690254"/>
              <a:gd name="connsiteX0" fmla="*/ 0 w 975976"/>
              <a:gd name="connsiteY0" fmla="*/ 0 h 1782618"/>
              <a:gd name="connsiteX1" fmla="*/ 748151 w 975976"/>
              <a:gd name="connsiteY1" fmla="*/ 341746 h 1782618"/>
              <a:gd name="connsiteX2" fmla="*/ 886691 w 975976"/>
              <a:gd name="connsiteY2" fmla="*/ 674254 h 1782618"/>
              <a:gd name="connsiteX3" fmla="*/ 895928 w 975976"/>
              <a:gd name="connsiteY3" fmla="*/ 1366982 h 1782618"/>
              <a:gd name="connsiteX4" fmla="*/ 406400 w 975976"/>
              <a:gd name="connsiteY4" fmla="*/ 1782618 h 1782618"/>
              <a:gd name="connsiteX0" fmla="*/ 0 w 980739"/>
              <a:gd name="connsiteY0" fmla="*/ 0 h 1796906"/>
              <a:gd name="connsiteX1" fmla="*/ 752914 w 980739"/>
              <a:gd name="connsiteY1" fmla="*/ 356034 h 1796906"/>
              <a:gd name="connsiteX2" fmla="*/ 891454 w 980739"/>
              <a:gd name="connsiteY2" fmla="*/ 688542 h 1796906"/>
              <a:gd name="connsiteX3" fmla="*/ 900691 w 980739"/>
              <a:gd name="connsiteY3" fmla="*/ 1381270 h 1796906"/>
              <a:gd name="connsiteX4" fmla="*/ 411163 w 980739"/>
              <a:gd name="connsiteY4" fmla="*/ 1796906 h 1796906"/>
              <a:gd name="connsiteX0" fmla="*/ 0 w 975977"/>
              <a:gd name="connsiteY0" fmla="*/ 0 h 1820719"/>
              <a:gd name="connsiteX1" fmla="*/ 752914 w 975977"/>
              <a:gd name="connsiteY1" fmla="*/ 356034 h 1820719"/>
              <a:gd name="connsiteX2" fmla="*/ 891454 w 975977"/>
              <a:gd name="connsiteY2" fmla="*/ 688542 h 1820719"/>
              <a:gd name="connsiteX3" fmla="*/ 900691 w 975977"/>
              <a:gd name="connsiteY3" fmla="*/ 1381270 h 1820719"/>
              <a:gd name="connsiteX4" fmla="*/ 439738 w 975977"/>
              <a:gd name="connsiteY4" fmla="*/ 1820719 h 182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5977" h="1820719">
                <a:moveTo>
                  <a:pt x="0" y="0"/>
                </a:moveTo>
                <a:cubicBezTo>
                  <a:pt x="167410" y="51955"/>
                  <a:pt x="604338" y="241277"/>
                  <a:pt x="752914" y="356034"/>
                </a:cubicBezTo>
                <a:cubicBezTo>
                  <a:pt x="901490" y="470791"/>
                  <a:pt x="866825" y="517669"/>
                  <a:pt x="891454" y="688542"/>
                </a:cubicBezTo>
                <a:cubicBezTo>
                  <a:pt x="916084" y="859415"/>
                  <a:pt x="975977" y="1192574"/>
                  <a:pt x="900691" y="1381270"/>
                </a:cubicBezTo>
                <a:cubicBezTo>
                  <a:pt x="825405" y="1569966"/>
                  <a:pt x="644478" y="1705264"/>
                  <a:pt x="439738" y="1820719"/>
                </a:cubicBezTo>
              </a:path>
            </a:pathLst>
          </a:custGeom>
          <a:noFill/>
          <a:ln w="1270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8" name="Freeform 133">
            <a:extLst>
              <a:ext uri="{FF2B5EF4-FFF2-40B4-BE49-F238E27FC236}">
                <a16:creationId xmlns:a16="http://schemas.microsoft.com/office/drawing/2014/main" id="{6A0BC509-1ABF-7CFF-0D44-7305645049A6}"/>
              </a:ext>
            </a:extLst>
          </p:cNvPr>
          <p:cNvSpPr/>
          <p:nvPr/>
        </p:nvSpPr>
        <p:spPr>
          <a:xfrm>
            <a:off x="6037474" y="6520748"/>
            <a:ext cx="396478" cy="214313"/>
          </a:xfrm>
          <a:custGeom>
            <a:avLst/>
            <a:gdLst>
              <a:gd name="connsiteX0" fmla="*/ 223837 w 504825"/>
              <a:gd name="connsiteY0" fmla="*/ 0 h 285750"/>
              <a:gd name="connsiteX1" fmla="*/ 0 w 504825"/>
              <a:gd name="connsiteY1" fmla="*/ 161925 h 285750"/>
              <a:gd name="connsiteX2" fmla="*/ 347662 w 504825"/>
              <a:gd name="connsiteY2" fmla="*/ 285750 h 285750"/>
              <a:gd name="connsiteX3" fmla="*/ 504825 w 504825"/>
              <a:gd name="connsiteY3" fmla="*/ 123825 h 285750"/>
              <a:gd name="connsiteX4" fmla="*/ 223837 w 504825"/>
              <a:gd name="connsiteY4" fmla="*/ 0 h 285750"/>
              <a:gd name="connsiteX0" fmla="*/ 223837 w 528637"/>
              <a:gd name="connsiteY0" fmla="*/ 0 h 285750"/>
              <a:gd name="connsiteX1" fmla="*/ 0 w 528637"/>
              <a:gd name="connsiteY1" fmla="*/ 161925 h 285750"/>
              <a:gd name="connsiteX2" fmla="*/ 347662 w 528637"/>
              <a:gd name="connsiteY2" fmla="*/ 285750 h 285750"/>
              <a:gd name="connsiteX3" fmla="*/ 528637 w 528637"/>
              <a:gd name="connsiteY3" fmla="*/ 114300 h 285750"/>
              <a:gd name="connsiteX4" fmla="*/ 223837 w 528637"/>
              <a:gd name="connsiteY4" fmla="*/ 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637" h="285750">
                <a:moveTo>
                  <a:pt x="223837" y="0"/>
                </a:moveTo>
                <a:lnTo>
                  <a:pt x="0" y="161925"/>
                </a:lnTo>
                <a:lnTo>
                  <a:pt x="347662" y="285750"/>
                </a:lnTo>
                <a:lnTo>
                  <a:pt x="528637" y="114300"/>
                </a:lnTo>
                <a:lnTo>
                  <a:pt x="223837" y="0"/>
                </a:lnTo>
                <a:close/>
              </a:path>
            </a:pathLst>
          </a:custGeom>
          <a:blipFill>
            <a:blip r:embed="rId12" cstate="print"/>
            <a:tile tx="0" ty="0" sx="100000" sy="100000" flip="none" algn="tl"/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9" name="Line 31">
            <a:extLst>
              <a:ext uri="{FF2B5EF4-FFF2-40B4-BE49-F238E27FC236}">
                <a16:creationId xmlns:a16="http://schemas.microsoft.com/office/drawing/2014/main" id="{2A673A72-F0C6-DB5F-C363-8BCE73D47CD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96779" y="5462932"/>
            <a:ext cx="1099185" cy="468456"/>
          </a:xfrm>
          <a:prstGeom prst="line">
            <a:avLst/>
          </a:prstGeom>
          <a:noFill/>
          <a:ln w="1270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0" name="Freeform 175">
            <a:extLst>
              <a:ext uri="{FF2B5EF4-FFF2-40B4-BE49-F238E27FC236}">
                <a16:creationId xmlns:a16="http://schemas.microsoft.com/office/drawing/2014/main" id="{AA9C3C1E-29B1-9DD9-0765-BD983BB1D5D1}"/>
              </a:ext>
            </a:extLst>
          </p:cNvPr>
          <p:cNvSpPr/>
          <p:nvPr/>
        </p:nvSpPr>
        <p:spPr>
          <a:xfrm>
            <a:off x="6233926" y="5872454"/>
            <a:ext cx="213719" cy="261341"/>
          </a:xfrm>
          <a:custGeom>
            <a:avLst/>
            <a:gdLst>
              <a:gd name="connsiteX0" fmla="*/ 257175 w 280987"/>
              <a:gd name="connsiteY0" fmla="*/ 0 h 657225"/>
              <a:gd name="connsiteX1" fmla="*/ 238125 w 280987"/>
              <a:gd name="connsiteY1" fmla="*/ 419100 h 657225"/>
              <a:gd name="connsiteX2" fmla="*/ 0 w 280987"/>
              <a:gd name="connsiteY2" fmla="*/ 657225 h 657225"/>
              <a:gd name="connsiteX0" fmla="*/ 409575 w 458788"/>
              <a:gd name="connsiteY0" fmla="*/ 0 h 723900"/>
              <a:gd name="connsiteX1" fmla="*/ 390525 w 458788"/>
              <a:gd name="connsiteY1" fmla="*/ 419100 h 723900"/>
              <a:gd name="connsiteX2" fmla="*/ 0 w 458788"/>
              <a:gd name="connsiteY2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8788" h="723900">
                <a:moveTo>
                  <a:pt x="409575" y="0"/>
                </a:moveTo>
                <a:cubicBezTo>
                  <a:pt x="421481" y="154781"/>
                  <a:pt x="458788" y="298450"/>
                  <a:pt x="390525" y="419100"/>
                </a:cubicBezTo>
                <a:cubicBezTo>
                  <a:pt x="322263" y="539750"/>
                  <a:pt x="97631" y="659606"/>
                  <a:pt x="0" y="723900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1" name="Freeform 42">
            <a:extLst>
              <a:ext uri="{FF2B5EF4-FFF2-40B4-BE49-F238E27FC236}">
                <a16:creationId xmlns:a16="http://schemas.microsoft.com/office/drawing/2014/main" id="{E24E2651-5150-9892-BB30-0C51C3DFF7A1}"/>
              </a:ext>
            </a:extLst>
          </p:cNvPr>
          <p:cNvSpPr>
            <a:spLocks/>
          </p:cNvSpPr>
          <p:nvPr/>
        </p:nvSpPr>
        <p:spPr bwMode="auto">
          <a:xfrm flipH="1">
            <a:off x="6391090" y="5517050"/>
            <a:ext cx="34289" cy="157163"/>
          </a:xfrm>
          <a:custGeom>
            <a:avLst/>
            <a:gdLst>
              <a:gd name="T0" fmla="*/ 0 w 267"/>
              <a:gd name="T1" fmla="*/ 0 h 100"/>
              <a:gd name="T2" fmla="*/ 485775 w 267"/>
              <a:gd name="T3" fmla="*/ 228600 h 100"/>
              <a:gd name="T4" fmla="*/ 0 60000 65536"/>
              <a:gd name="T5" fmla="*/ 0 60000 65536"/>
              <a:gd name="T6" fmla="*/ 0 w 267"/>
              <a:gd name="T7" fmla="*/ 0 h 100"/>
              <a:gd name="T8" fmla="*/ 267 w 267"/>
              <a:gd name="T9" fmla="*/ 100 h 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67" h="100">
                <a:moveTo>
                  <a:pt x="0" y="0"/>
                </a:moveTo>
                <a:lnTo>
                  <a:pt x="267" y="10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" name="Freeform 28">
            <a:extLst>
              <a:ext uri="{FF2B5EF4-FFF2-40B4-BE49-F238E27FC236}">
                <a16:creationId xmlns:a16="http://schemas.microsoft.com/office/drawing/2014/main" id="{BD2E5852-841B-0BD4-AA3C-90E2522FEF85}"/>
              </a:ext>
            </a:extLst>
          </p:cNvPr>
          <p:cNvSpPr>
            <a:spLocks/>
          </p:cNvSpPr>
          <p:nvPr/>
        </p:nvSpPr>
        <p:spPr bwMode="auto">
          <a:xfrm>
            <a:off x="2171515" y="2982210"/>
            <a:ext cx="307181" cy="428625"/>
          </a:xfrm>
          <a:custGeom>
            <a:avLst/>
            <a:gdLst>
              <a:gd name="T0" fmla="*/ 409575 w 618"/>
              <a:gd name="T1" fmla="*/ 0 h 618"/>
              <a:gd name="T2" fmla="*/ 276364 w 618"/>
              <a:gd name="T3" fmla="*/ 92476 h 618"/>
              <a:gd name="T4" fmla="*/ 169662 w 618"/>
              <a:gd name="T5" fmla="*/ 270954 h 618"/>
              <a:gd name="T6" fmla="*/ 82843 w 618"/>
              <a:gd name="T7" fmla="*/ 455905 h 618"/>
              <a:gd name="T8" fmla="*/ 0 w 618"/>
              <a:gd name="T9" fmla="*/ 571500 h 6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8"/>
              <a:gd name="T16" fmla="*/ 0 h 618"/>
              <a:gd name="T17" fmla="*/ 618 w 618"/>
              <a:gd name="T18" fmla="*/ 618 h 6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8" h="618">
                <a:moveTo>
                  <a:pt x="618" y="0"/>
                </a:moveTo>
                <a:lnTo>
                  <a:pt x="417" y="100"/>
                </a:lnTo>
                <a:lnTo>
                  <a:pt x="256" y="293"/>
                </a:lnTo>
                <a:lnTo>
                  <a:pt x="125" y="493"/>
                </a:lnTo>
                <a:lnTo>
                  <a:pt x="0" y="618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3" name="Freeform 39">
            <a:extLst>
              <a:ext uri="{FF2B5EF4-FFF2-40B4-BE49-F238E27FC236}">
                <a16:creationId xmlns:a16="http://schemas.microsoft.com/office/drawing/2014/main" id="{CDF09DD6-8767-CAD2-CBE5-05C677112C66}"/>
              </a:ext>
            </a:extLst>
          </p:cNvPr>
          <p:cNvSpPr>
            <a:spLocks/>
          </p:cNvSpPr>
          <p:nvPr/>
        </p:nvSpPr>
        <p:spPr bwMode="auto">
          <a:xfrm>
            <a:off x="2135796" y="4953885"/>
            <a:ext cx="264319" cy="285750"/>
          </a:xfrm>
          <a:custGeom>
            <a:avLst/>
            <a:gdLst>
              <a:gd name="T0" fmla="*/ 352425 w 336"/>
              <a:gd name="T1" fmla="*/ 0 h 426"/>
              <a:gd name="T2" fmla="*/ 265368 w 336"/>
              <a:gd name="T3" fmla="*/ 145782 h 426"/>
              <a:gd name="T4" fmla="*/ 133208 w 336"/>
              <a:gd name="T5" fmla="*/ 302296 h 426"/>
              <a:gd name="T6" fmla="*/ 0 w 336"/>
              <a:gd name="T7" fmla="*/ 381000 h 426"/>
              <a:gd name="T8" fmla="*/ 0 60000 65536"/>
              <a:gd name="T9" fmla="*/ 0 60000 65536"/>
              <a:gd name="T10" fmla="*/ 0 60000 65536"/>
              <a:gd name="T11" fmla="*/ 0 60000 65536"/>
              <a:gd name="T12" fmla="*/ 0 w 336"/>
              <a:gd name="T13" fmla="*/ 0 h 426"/>
              <a:gd name="T14" fmla="*/ 336 w 336"/>
              <a:gd name="T15" fmla="*/ 426 h 4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" h="426">
                <a:moveTo>
                  <a:pt x="336" y="0"/>
                </a:moveTo>
                <a:lnTo>
                  <a:pt x="253" y="163"/>
                </a:lnTo>
                <a:lnTo>
                  <a:pt x="127" y="338"/>
                </a:lnTo>
                <a:lnTo>
                  <a:pt x="0" y="426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94" name="Picture 3">
            <a:extLst>
              <a:ext uri="{FF2B5EF4-FFF2-40B4-BE49-F238E27FC236}">
                <a16:creationId xmlns:a16="http://schemas.microsoft.com/office/drawing/2014/main" id="{1C7E003C-ACCA-A4C6-992D-528FDBC26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0187" y="4490169"/>
            <a:ext cx="559008" cy="755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Freeform 26">
            <a:extLst>
              <a:ext uri="{FF2B5EF4-FFF2-40B4-BE49-F238E27FC236}">
                <a16:creationId xmlns:a16="http://schemas.microsoft.com/office/drawing/2014/main" id="{57E126FB-F21E-8F41-FB83-C645739E5BAD}"/>
              </a:ext>
            </a:extLst>
          </p:cNvPr>
          <p:cNvSpPr>
            <a:spLocks/>
          </p:cNvSpPr>
          <p:nvPr/>
        </p:nvSpPr>
        <p:spPr bwMode="auto">
          <a:xfrm>
            <a:off x="3578833" y="4696711"/>
            <a:ext cx="400050" cy="507206"/>
          </a:xfrm>
          <a:custGeom>
            <a:avLst/>
            <a:gdLst>
              <a:gd name="T0" fmla="*/ 533400 w 618"/>
              <a:gd name="T1" fmla="*/ 0 h 618"/>
              <a:gd name="T2" fmla="*/ 359915 w 618"/>
              <a:gd name="T3" fmla="*/ 109430 h 618"/>
              <a:gd name="T4" fmla="*/ 220955 w 618"/>
              <a:gd name="T5" fmla="*/ 320629 h 618"/>
              <a:gd name="T6" fmla="*/ 107888 w 618"/>
              <a:gd name="T7" fmla="*/ 539488 h 618"/>
              <a:gd name="T8" fmla="*/ 0 w 618"/>
              <a:gd name="T9" fmla="*/ 676275 h 6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8"/>
              <a:gd name="T16" fmla="*/ 0 h 618"/>
              <a:gd name="T17" fmla="*/ 618 w 618"/>
              <a:gd name="T18" fmla="*/ 618 h 6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8" h="618">
                <a:moveTo>
                  <a:pt x="618" y="0"/>
                </a:moveTo>
                <a:lnTo>
                  <a:pt x="417" y="100"/>
                </a:lnTo>
                <a:lnTo>
                  <a:pt x="256" y="293"/>
                </a:lnTo>
                <a:lnTo>
                  <a:pt x="125" y="493"/>
                </a:lnTo>
                <a:lnTo>
                  <a:pt x="0" y="618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cxnSp>
        <p:nvCxnSpPr>
          <p:cNvPr id="96" name="Straight Connector 232">
            <a:extLst>
              <a:ext uri="{FF2B5EF4-FFF2-40B4-BE49-F238E27FC236}">
                <a16:creationId xmlns:a16="http://schemas.microsoft.com/office/drawing/2014/main" id="{40DBB563-8B1B-4938-6AC7-56463934AA8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309895" y="4610619"/>
            <a:ext cx="66675" cy="146447"/>
          </a:xfrm>
          <a:prstGeom prst="line">
            <a:avLst/>
          </a:prstGeom>
          <a:noFill/>
          <a:ln w="1714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97" name="Oval 233">
            <a:extLst>
              <a:ext uri="{FF2B5EF4-FFF2-40B4-BE49-F238E27FC236}">
                <a16:creationId xmlns:a16="http://schemas.microsoft.com/office/drawing/2014/main" id="{91224FB0-4383-A580-99E5-AA6D78BF4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0364" y="4696345"/>
            <a:ext cx="128588" cy="121444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cxnSp>
        <p:nvCxnSpPr>
          <p:cNvPr id="98" name="Straight Connector 232">
            <a:extLst>
              <a:ext uri="{FF2B5EF4-FFF2-40B4-BE49-F238E27FC236}">
                <a16:creationId xmlns:a16="http://schemas.microsoft.com/office/drawing/2014/main" id="{14A1F9AC-5F1A-4383-FC77-1EF11E49CE7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405458" y="3838194"/>
            <a:ext cx="66675" cy="146447"/>
          </a:xfrm>
          <a:prstGeom prst="line">
            <a:avLst/>
          </a:prstGeom>
          <a:noFill/>
          <a:ln w="1714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99" name="Oval 233">
            <a:extLst>
              <a:ext uri="{FF2B5EF4-FFF2-40B4-BE49-F238E27FC236}">
                <a16:creationId xmlns:a16="http://schemas.microsoft.com/office/drawing/2014/main" id="{931D6B36-1E80-CBD6-71B8-1ABCC8CA8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5926" y="3923920"/>
            <a:ext cx="128588" cy="121444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cxnSp>
        <p:nvCxnSpPr>
          <p:cNvPr id="100" name="Straight Connector 232">
            <a:extLst>
              <a:ext uri="{FF2B5EF4-FFF2-40B4-BE49-F238E27FC236}">
                <a16:creationId xmlns:a16="http://schemas.microsoft.com/office/drawing/2014/main" id="{31A5A2FE-F673-17EE-4788-E2046BC001B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170608" y="5411019"/>
            <a:ext cx="66675" cy="146447"/>
          </a:xfrm>
          <a:prstGeom prst="line">
            <a:avLst/>
          </a:prstGeom>
          <a:noFill/>
          <a:ln w="1714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01" name="Oval 233">
            <a:extLst>
              <a:ext uri="{FF2B5EF4-FFF2-40B4-BE49-F238E27FC236}">
                <a16:creationId xmlns:a16="http://schemas.microsoft.com/office/drawing/2014/main" id="{694AB49A-E761-EBAF-06FE-3E4CA9A2E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076" y="5496745"/>
            <a:ext cx="128588" cy="121444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cxnSp>
        <p:nvCxnSpPr>
          <p:cNvPr id="102" name="Straight Connector 232">
            <a:extLst>
              <a:ext uri="{FF2B5EF4-FFF2-40B4-BE49-F238E27FC236}">
                <a16:creationId xmlns:a16="http://schemas.microsoft.com/office/drawing/2014/main" id="{AEC685D6-F9E9-C0EE-6001-1B430583D87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126652" y="5817463"/>
            <a:ext cx="66675" cy="146447"/>
          </a:xfrm>
          <a:prstGeom prst="line">
            <a:avLst/>
          </a:prstGeom>
          <a:noFill/>
          <a:ln w="1714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03" name="Oval 233">
            <a:extLst>
              <a:ext uri="{FF2B5EF4-FFF2-40B4-BE49-F238E27FC236}">
                <a16:creationId xmlns:a16="http://schemas.microsoft.com/office/drawing/2014/main" id="{8BB440EA-9BA3-C9BF-8FFC-89E52B923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7120" y="5903188"/>
            <a:ext cx="128588" cy="121444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E5ED812-339A-033F-6EAD-C9EB747C666E}"/>
              </a:ext>
            </a:extLst>
          </p:cNvPr>
          <p:cNvGrpSpPr/>
          <p:nvPr/>
        </p:nvGrpSpPr>
        <p:grpSpPr>
          <a:xfrm>
            <a:off x="4051512" y="4771124"/>
            <a:ext cx="260746" cy="430417"/>
            <a:chOff x="1738313" y="3202781"/>
            <a:chExt cx="347661" cy="573889"/>
          </a:xfrm>
        </p:grpSpPr>
        <p:sp>
          <p:nvSpPr>
            <p:cNvPr id="105" name="Freeform 28">
              <a:extLst>
                <a:ext uri="{FF2B5EF4-FFF2-40B4-BE49-F238E27FC236}">
                  <a16:creationId xmlns:a16="http://schemas.microsoft.com/office/drawing/2014/main" id="{1EF34B87-9327-3998-AC36-35B8367D6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4987" y="3211886"/>
              <a:ext cx="276381" cy="479031"/>
            </a:xfrm>
            <a:custGeom>
              <a:avLst/>
              <a:gdLst>
                <a:gd name="T0" fmla="*/ 409575 w 618"/>
                <a:gd name="T1" fmla="*/ 0 h 618"/>
                <a:gd name="T2" fmla="*/ 276364 w 618"/>
                <a:gd name="T3" fmla="*/ 92476 h 618"/>
                <a:gd name="T4" fmla="*/ 169662 w 618"/>
                <a:gd name="T5" fmla="*/ 270954 h 618"/>
                <a:gd name="T6" fmla="*/ 82843 w 618"/>
                <a:gd name="T7" fmla="*/ 455905 h 618"/>
                <a:gd name="T8" fmla="*/ 0 w 618"/>
                <a:gd name="T9" fmla="*/ 571500 h 6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8"/>
                <a:gd name="T16" fmla="*/ 0 h 618"/>
                <a:gd name="T17" fmla="*/ 618 w 618"/>
                <a:gd name="T18" fmla="*/ 618 h 618"/>
                <a:gd name="connsiteX0" fmla="*/ 6748 w 6748"/>
                <a:gd name="connsiteY0" fmla="*/ 0 h 8382"/>
                <a:gd name="connsiteX1" fmla="*/ 4142 w 6748"/>
                <a:gd name="connsiteY1" fmla="*/ 3123 h 8382"/>
                <a:gd name="connsiteX2" fmla="*/ 2023 w 6748"/>
                <a:gd name="connsiteY2" fmla="*/ 6359 h 8382"/>
                <a:gd name="connsiteX3" fmla="*/ 0 w 6748"/>
                <a:gd name="connsiteY3" fmla="*/ 8382 h 8382"/>
                <a:gd name="connsiteX0" fmla="*/ 10000 w 10000"/>
                <a:gd name="connsiteY0" fmla="*/ 0 h 10000"/>
                <a:gd name="connsiteX1" fmla="*/ 7927 w 10000"/>
                <a:gd name="connsiteY1" fmla="*/ 1947 h 10000"/>
                <a:gd name="connsiteX2" fmla="*/ 6138 w 10000"/>
                <a:gd name="connsiteY2" fmla="*/ 3726 h 10000"/>
                <a:gd name="connsiteX3" fmla="*/ 2998 w 10000"/>
                <a:gd name="connsiteY3" fmla="*/ 7586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10000" y="0"/>
                  </a:moveTo>
                  <a:cubicBezTo>
                    <a:pt x="9998" y="19"/>
                    <a:pt x="7929" y="1928"/>
                    <a:pt x="7927" y="1947"/>
                  </a:cubicBezTo>
                  <a:lnTo>
                    <a:pt x="6138" y="3726"/>
                  </a:lnTo>
                  <a:lnTo>
                    <a:pt x="2998" y="7586"/>
                  </a:lnTo>
                  <a:lnTo>
                    <a:pt x="0" y="10000"/>
                  </a:ln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06" name="Freeform 28">
              <a:extLst>
                <a:ext uri="{FF2B5EF4-FFF2-40B4-BE49-F238E27FC236}">
                  <a16:creationId xmlns:a16="http://schemas.microsoft.com/office/drawing/2014/main" id="{86B72F97-FCD7-DF2F-1A34-20D30F79D2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602" y="3443264"/>
              <a:ext cx="90685" cy="333406"/>
            </a:xfrm>
            <a:custGeom>
              <a:avLst/>
              <a:gdLst>
                <a:gd name="T0" fmla="*/ 409575 w 618"/>
                <a:gd name="T1" fmla="*/ 0 h 618"/>
                <a:gd name="T2" fmla="*/ 276364 w 618"/>
                <a:gd name="T3" fmla="*/ 92476 h 618"/>
                <a:gd name="T4" fmla="*/ 169662 w 618"/>
                <a:gd name="T5" fmla="*/ 270954 h 618"/>
                <a:gd name="T6" fmla="*/ 82843 w 618"/>
                <a:gd name="T7" fmla="*/ 455905 h 618"/>
                <a:gd name="T8" fmla="*/ 0 w 618"/>
                <a:gd name="T9" fmla="*/ 571500 h 6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8"/>
                <a:gd name="T16" fmla="*/ 0 h 618"/>
                <a:gd name="T17" fmla="*/ 618 w 618"/>
                <a:gd name="T18" fmla="*/ 618 h 618"/>
                <a:gd name="connsiteX0" fmla="*/ 10000 w 10000"/>
                <a:gd name="connsiteY0" fmla="*/ 0 h 10000"/>
                <a:gd name="connsiteX1" fmla="*/ 6748 w 10000"/>
                <a:gd name="connsiteY1" fmla="*/ 1618 h 10000"/>
                <a:gd name="connsiteX2" fmla="*/ 2023 w 10000"/>
                <a:gd name="connsiteY2" fmla="*/ 7977 h 10000"/>
                <a:gd name="connsiteX3" fmla="*/ 0 w 10000"/>
                <a:gd name="connsiteY3" fmla="*/ 10000 h 10000"/>
                <a:gd name="connsiteX0" fmla="*/ 10000 w 10000"/>
                <a:gd name="connsiteY0" fmla="*/ 0 h 10000"/>
                <a:gd name="connsiteX1" fmla="*/ 6748 w 10000"/>
                <a:gd name="connsiteY1" fmla="*/ 1618 h 10000"/>
                <a:gd name="connsiteX2" fmla="*/ 0 w 10000"/>
                <a:gd name="connsiteY2" fmla="*/ 10000 h 10000"/>
                <a:gd name="connsiteX0" fmla="*/ 3252 w 8136"/>
                <a:gd name="connsiteY0" fmla="*/ 0 h 10667"/>
                <a:gd name="connsiteX1" fmla="*/ 0 w 8136"/>
                <a:gd name="connsiteY1" fmla="*/ 1618 h 10667"/>
                <a:gd name="connsiteX2" fmla="*/ 8136 w 8136"/>
                <a:gd name="connsiteY2" fmla="*/ 10667 h 10667"/>
                <a:gd name="connsiteX0" fmla="*/ 0 w 27441"/>
                <a:gd name="connsiteY0" fmla="*/ 8483 h 8483"/>
                <a:gd name="connsiteX1" fmla="*/ 17441 w 27441"/>
                <a:gd name="connsiteY1" fmla="*/ 0 h 8483"/>
                <a:gd name="connsiteX2" fmla="*/ 27441 w 27441"/>
                <a:gd name="connsiteY2" fmla="*/ 8483 h 8483"/>
                <a:gd name="connsiteX0" fmla="*/ 0 w 6719"/>
                <a:gd name="connsiteY0" fmla="*/ 1527 h 10000"/>
                <a:gd name="connsiteX1" fmla="*/ 3075 w 6719"/>
                <a:gd name="connsiteY1" fmla="*/ 0 h 10000"/>
                <a:gd name="connsiteX2" fmla="*/ 6719 w 6719"/>
                <a:gd name="connsiteY2" fmla="*/ 10000 h 10000"/>
                <a:gd name="connsiteX0" fmla="*/ 0 w 10000"/>
                <a:gd name="connsiteY0" fmla="*/ 0 h 8473"/>
                <a:gd name="connsiteX1" fmla="*/ 1476 w 10000"/>
                <a:gd name="connsiteY1" fmla="*/ 2341 h 8473"/>
                <a:gd name="connsiteX2" fmla="*/ 10000 w 10000"/>
                <a:gd name="connsiteY2" fmla="*/ 8473 h 8473"/>
                <a:gd name="connsiteX0" fmla="*/ 0 w 1476"/>
                <a:gd name="connsiteY0" fmla="*/ 0 h 7609"/>
                <a:gd name="connsiteX1" fmla="*/ 1476 w 1476"/>
                <a:gd name="connsiteY1" fmla="*/ 2763 h 7609"/>
                <a:gd name="connsiteX2" fmla="*/ 1396 w 1476"/>
                <a:gd name="connsiteY2" fmla="*/ 7609 h 7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6" h="7609">
                  <a:moveTo>
                    <a:pt x="0" y="0"/>
                  </a:moveTo>
                  <a:lnTo>
                    <a:pt x="1476" y="2763"/>
                  </a:lnTo>
                  <a:cubicBezTo>
                    <a:pt x="1449" y="4378"/>
                    <a:pt x="1423" y="5994"/>
                    <a:pt x="1396" y="7609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07" name="Freeform 28">
              <a:extLst>
                <a:ext uri="{FF2B5EF4-FFF2-40B4-BE49-F238E27FC236}">
                  <a16:creationId xmlns:a16="http://schemas.microsoft.com/office/drawing/2014/main" id="{4643287C-BB40-3B96-1641-D9DD71D25D01}"/>
                </a:ext>
              </a:extLst>
            </p:cNvPr>
            <p:cNvSpPr>
              <a:spLocks/>
            </p:cNvSpPr>
            <p:nvPr/>
          </p:nvSpPr>
          <p:spPr bwMode="auto">
            <a:xfrm rot="2097304" flipH="1">
              <a:off x="1738313" y="3367064"/>
              <a:ext cx="138090" cy="333406"/>
            </a:xfrm>
            <a:custGeom>
              <a:avLst/>
              <a:gdLst>
                <a:gd name="T0" fmla="*/ 409575 w 618"/>
                <a:gd name="T1" fmla="*/ 0 h 618"/>
                <a:gd name="T2" fmla="*/ 276364 w 618"/>
                <a:gd name="T3" fmla="*/ 92476 h 618"/>
                <a:gd name="T4" fmla="*/ 169662 w 618"/>
                <a:gd name="T5" fmla="*/ 270954 h 618"/>
                <a:gd name="T6" fmla="*/ 82843 w 618"/>
                <a:gd name="T7" fmla="*/ 455905 h 618"/>
                <a:gd name="T8" fmla="*/ 0 w 618"/>
                <a:gd name="T9" fmla="*/ 571500 h 6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8"/>
                <a:gd name="T16" fmla="*/ 0 h 618"/>
                <a:gd name="T17" fmla="*/ 618 w 618"/>
                <a:gd name="T18" fmla="*/ 618 h 618"/>
                <a:gd name="connsiteX0" fmla="*/ 10000 w 10000"/>
                <a:gd name="connsiteY0" fmla="*/ 0 h 10000"/>
                <a:gd name="connsiteX1" fmla="*/ 6748 w 10000"/>
                <a:gd name="connsiteY1" fmla="*/ 1618 h 10000"/>
                <a:gd name="connsiteX2" fmla="*/ 2023 w 10000"/>
                <a:gd name="connsiteY2" fmla="*/ 7977 h 10000"/>
                <a:gd name="connsiteX3" fmla="*/ 0 w 10000"/>
                <a:gd name="connsiteY3" fmla="*/ 10000 h 10000"/>
                <a:gd name="connsiteX0" fmla="*/ 10000 w 10000"/>
                <a:gd name="connsiteY0" fmla="*/ 0 h 10000"/>
                <a:gd name="connsiteX1" fmla="*/ 6748 w 10000"/>
                <a:gd name="connsiteY1" fmla="*/ 1618 h 10000"/>
                <a:gd name="connsiteX2" fmla="*/ 0 w 10000"/>
                <a:gd name="connsiteY2" fmla="*/ 10000 h 10000"/>
                <a:gd name="connsiteX0" fmla="*/ 3252 w 8136"/>
                <a:gd name="connsiteY0" fmla="*/ 0 h 10667"/>
                <a:gd name="connsiteX1" fmla="*/ 0 w 8136"/>
                <a:gd name="connsiteY1" fmla="*/ 1618 h 10667"/>
                <a:gd name="connsiteX2" fmla="*/ 8136 w 8136"/>
                <a:gd name="connsiteY2" fmla="*/ 10667 h 10667"/>
                <a:gd name="connsiteX0" fmla="*/ 0 w 27441"/>
                <a:gd name="connsiteY0" fmla="*/ 8483 h 8483"/>
                <a:gd name="connsiteX1" fmla="*/ 17441 w 27441"/>
                <a:gd name="connsiteY1" fmla="*/ 0 h 8483"/>
                <a:gd name="connsiteX2" fmla="*/ 27441 w 27441"/>
                <a:gd name="connsiteY2" fmla="*/ 8483 h 8483"/>
                <a:gd name="connsiteX0" fmla="*/ 0 w 6719"/>
                <a:gd name="connsiteY0" fmla="*/ 1527 h 10000"/>
                <a:gd name="connsiteX1" fmla="*/ 3075 w 6719"/>
                <a:gd name="connsiteY1" fmla="*/ 0 h 10000"/>
                <a:gd name="connsiteX2" fmla="*/ 6719 w 6719"/>
                <a:gd name="connsiteY2" fmla="*/ 10000 h 10000"/>
                <a:gd name="connsiteX0" fmla="*/ 0 w 10000"/>
                <a:gd name="connsiteY0" fmla="*/ 0 h 8473"/>
                <a:gd name="connsiteX1" fmla="*/ 1476 w 10000"/>
                <a:gd name="connsiteY1" fmla="*/ 2341 h 8473"/>
                <a:gd name="connsiteX2" fmla="*/ 10000 w 10000"/>
                <a:gd name="connsiteY2" fmla="*/ 8473 h 8473"/>
                <a:gd name="connsiteX0" fmla="*/ 0 w 1476"/>
                <a:gd name="connsiteY0" fmla="*/ 0 h 7609"/>
                <a:gd name="connsiteX1" fmla="*/ 1476 w 1476"/>
                <a:gd name="connsiteY1" fmla="*/ 2763 h 7609"/>
                <a:gd name="connsiteX2" fmla="*/ 1396 w 1476"/>
                <a:gd name="connsiteY2" fmla="*/ 7609 h 7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6" h="7609">
                  <a:moveTo>
                    <a:pt x="0" y="0"/>
                  </a:moveTo>
                  <a:lnTo>
                    <a:pt x="1476" y="2763"/>
                  </a:lnTo>
                  <a:cubicBezTo>
                    <a:pt x="1449" y="4378"/>
                    <a:pt x="1423" y="5994"/>
                    <a:pt x="1396" y="7609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08" name="Freeform 28">
              <a:extLst>
                <a:ext uri="{FF2B5EF4-FFF2-40B4-BE49-F238E27FC236}">
                  <a16:creationId xmlns:a16="http://schemas.microsoft.com/office/drawing/2014/main" id="{E22C6A32-63C3-3FA0-A216-57CD60C4F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0789" y="3202781"/>
              <a:ext cx="135185" cy="239975"/>
            </a:xfrm>
            <a:custGeom>
              <a:avLst/>
              <a:gdLst>
                <a:gd name="T0" fmla="*/ 409575 w 618"/>
                <a:gd name="T1" fmla="*/ 0 h 618"/>
                <a:gd name="T2" fmla="*/ 276364 w 618"/>
                <a:gd name="T3" fmla="*/ 92476 h 618"/>
                <a:gd name="T4" fmla="*/ 169662 w 618"/>
                <a:gd name="T5" fmla="*/ 270954 h 618"/>
                <a:gd name="T6" fmla="*/ 82843 w 618"/>
                <a:gd name="T7" fmla="*/ 455905 h 618"/>
                <a:gd name="T8" fmla="*/ 0 w 618"/>
                <a:gd name="T9" fmla="*/ 571500 h 6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8"/>
                <a:gd name="T16" fmla="*/ 0 h 618"/>
                <a:gd name="T17" fmla="*/ 618 w 618"/>
                <a:gd name="T18" fmla="*/ 618 h 618"/>
                <a:gd name="connsiteX0" fmla="*/ 6748 w 6748"/>
                <a:gd name="connsiteY0" fmla="*/ 0 h 8382"/>
                <a:gd name="connsiteX1" fmla="*/ 4142 w 6748"/>
                <a:gd name="connsiteY1" fmla="*/ 3123 h 8382"/>
                <a:gd name="connsiteX2" fmla="*/ 2023 w 6748"/>
                <a:gd name="connsiteY2" fmla="*/ 6359 h 8382"/>
                <a:gd name="connsiteX3" fmla="*/ 0 w 6748"/>
                <a:gd name="connsiteY3" fmla="*/ 8382 h 8382"/>
                <a:gd name="connsiteX0" fmla="*/ 10000 w 10000"/>
                <a:gd name="connsiteY0" fmla="*/ 0 h 10000"/>
                <a:gd name="connsiteX1" fmla="*/ 7927 w 10000"/>
                <a:gd name="connsiteY1" fmla="*/ 1947 h 10000"/>
                <a:gd name="connsiteX2" fmla="*/ 6138 w 10000"/>
                <a:gd name="connsiteY2" fmla="*/ 3726 h 10000"/>
                <a:gd name="connsiteX3" fmla="*/ 2998 w 10000"/>
                <a:gd name="connsiteY3" fmla="*/ 7586 h 10000"/>
                <a:gd name="connsiteX4" fmla="*/ 0 w 10000"/>
                <a:gd name="connsiteY4" fmla="*/ 10000 h 10000"/>
                <a:gd name="connsiteX0" fmla="*/ 10000 w 10000"/>
                <a:gd name="connsiteY0" fmla="*/ 0 h 10000"/>
                <a:gd name="connsiteX1" fmla="*/ 7927 w 10000"/>
                <a:gd name="connsiteY1" fmla="*/ 1947 h 10000"/>
                <a:gd name="connsiteX2" fmla="*/ 5793 w 10000"/>
                <a:gd name="connsiteY2" fmla="*/ 4621 h 10000"/>
                <a:gd name="connsiteX3" fmla="*/ 2998 w 10000"/>
                <a:gd name="connsiteY3" fmla="*/ 7586 h 10000"/>
                <a:gd name="connsiteX4" fmla="*/ 0 w 10000"/>
                <a:gd name="connsiteY4" fmla="*/ 10000 h 10000"/>
                <a:gd name="connsiteX0" fmla="*/ 10000 w 10000"/>
                <a:gd name="connsiteY0" fmla="*/ 0 h 10000"/>
                <a:gd name="connsiteX1" fmla="*/ 7927 w 10000"/>
                <a:gd name="connsiteY1" fmla="*/ 1947 h 10000"/>
                <a:gd name="connsiteX2" fmla="*/ 5793 w 10000"/>
                <a:gd name="connsiteY2" fmla="*/ 4621 h 10000"/>
                <a:gd name="connsiteX3" fmla="*/ 0 w 10000"/>
                <a:gd name="connsiteY3" fmla="*/ 10000 h 10000"/>
                <a:gd name="connsiteX0" fmla="*/ 4207 w 4207"/>
                <a:gd name="connsiteY0" fmla="*/ 0 h 4621"/>
                <a:gd name="connsiteX1" fmla="*/ 2134 w 4207"/>
                <a:gd name="connsiteY1" fmla="*/ 1947 h 4621"/>
                <a:gd name="connsiteX2" fmla="*/ 0 w 4207"/>
                <a:gd name="connsiteY2" fmla="*/ 4621 h 4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7" h="4621">
                  <a:moveTo>
                    <a:pt x="4207" y="0"/>
                  </a:moveTo>
                  <a:cubicBezTo>
                    <a:pt x="4205" y="19"/>
                    <a:pt x="2136" y="1928"/>
                    <a:pt x="2134" y="1947"/>
                  </a:cubicBezTo>
                  <a:lnTo>
                    <a:pt x="0" y="4621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7993B6D2-5528-EB51-60B2-BF33ADCF7BAB}"/>
              </a:ext>
            </a:extLst>
          </p:cNvPr>
          <p:cNvGrpSpPr/>
          <p:nvPr/>
        </p:nvGrpSpPr>
        <p:grpSpPr>
          <a:xfrm>
            <a:off x="2170324" y="3990074"/>
            <a:ext cx="260746" cy="430417"/>
            <a:chOff x="1738313" y="3202781"/>
            <a:chExt cx="347661" cy="573889"/>
          </a:xfrm>
        </p:grpSpPr>
        <p:sp>
          <p:nvSpPr>
            <p:cNvPr id="110" name="Freeform 28">
              <a:extLst>
                <a:ext uri="{FF2B5EF4-FFF2-40B4-BE49-F238E27FC236}">
                  <a16:creationId xmlns:a16="http://schemas.microsoft.com/office/drawing/2014/main" id="{F5128F27-45B8-EC38-26DF-FDFACDD90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4987" y="3211886"/>
              <a:ext cx="276381" cy="479031"/>
            </a:xfrm>
            <a:custGeom>
              <a:avLst/>
              <a:gdLst>
                <a:gd name="T0" fmla="*/ 409575 w 618"/>
                <a:gd name="T1" fmla="*/ 0 h 618"/>
                <a:gd name="T2" fmla="*/ 276364 w 618"/>
                <a:gd name="T3" fmla="*/ 92476 h 618"/>
                <a:gd name="T4" fmla="*/ 169662 w 618"/>
                <a:gd name="T5" fmla="*/ 270954 h 618"/>
                <a:gd name="T6" fmla="*/ 82843 w 618"/>
                <a:gd name="T7" fmla="*/ 455905 h 618"/>
                <a:gd name="T8" fmla="*/ 0 w 618"/>
                <a:gd name="T9" fmla="*/ 571500 h 6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8"/>
                <a:gd name="T16" fmla="*/ 0 h 618"/>
                <a:gd name="T17" fmla="*/ 618 w 618"/>
                <a:gd name="T18" fmla="*/ 618 h 618"/>
                <a:gd name="connsiteX0" fmla="*/ 6748 w 6748"/>
                <a:gd name="connsiteY0" fmla="*/ 0 h 8382"/>
                <a:gd name="connsiteX1" fmla="*/ 4142 w 6748"/>
                <a:gd name="connsiteY1" fmla="*/ 3123 h 8382"/>
                <a:gd name="connsiteX2" fmla="*/ 2023 w 6748"/>
                <a:gd name="connsiteY2" fmla="*/ 6359 h 8382"/>
                <a:gd name="connsiteX3" fmla="*/ 0 w 6748"/>
                <a:gd name="connsiteY3" fmla="*/ 8382 h 8382"/>
                <a:gd name="connsiteX0" fmla="*/ 10000 w 10000"/>
                <a:gd name="connsiteY0" fmla="*/ 0 h 10000"/>
                <a:gd name="connsiteX1" fmla="*/ 7927 w 10000"/>
                <a:gd name="connsiteY1" fmla="*/ 1947 h 10000"/>
                <a:gd name="connsiteX2" fmla="*/ 6138 w 10000"/>
                <a:gd name="connsiteY2" fmla="*/ 3726 h 10000"/>
                <a:gd name="connsiteX3" fmla="*/ 2998 w 10000"/>
                <a:gd name="connsiteY3" fmla="*/ 7586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10000" y="0"/>
                  </a:moveTo>
                  <a:cubicBezTo>
                    <a:pt x="9998" y="19"/>
                    <a:pt x="7929" y="1928"/>
                    <a:pt x="7927" y="1947"/>
                  </a:cubicBezTo>
                  <a:lnTo>
                    <a:pt x="6138" y="3726"/>
                  </a:lnTo>
                  <a:lnTo>
                    <a:pt x="2998" y="7586"/>
                  </a:lnTo>
                  <a:lnTo>
                    <a:pt x="0" y="10000"/>
                  </a:ln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11" name="Freeform 28">
              <a:extLst>
                <a:ext uri="{FF2B5EF4-FFF2-40B4-BE49-F238E27FC236}">
                  <a16:creationId xmlns:a16="http://schemas.microsoft.com/office/drawing/2014/main" id="{0DF35B71-4A8D-B693-5549-10F045834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602" y="3443264"/>
              <a:ext cx="90685" cy="333406"/>
            </a:xfrm>
            <a:custGeom>
              <a:avLst/>
              <a:gdLst>
                <a:gd name="T0" fmla="*/ 409575 w 618"/>
                <a:gd name="T1" fmla="*/ 0 h 618"/>
                <a:gd name="T2" fmla="*/ 276364 w 618"/>
                <a:gd name="T3" fmla="*/ 92476 h 618"/>
                <a:gd name="T4" fmla="*/ 169662 w 618"/>
                <a:gd name="T5" fmla="*/ 270954 h 618"/>
                <a:gd name="T6" fmla="*/ 82843 w 618"/>
                <a:gd name="T7" fmla="*/ 455905 h 618"/>
                <a:gd name="T8" fmla="*/ 0 w 618"/>
                <a:gd name="T9" fmla="*/ 571500 h 6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8"/>
                <a:gd name="T16" fmla="*/ 0 h 618"/>
                <a:gd name="T17" fmla="*/ 618 w 618"/>
                <a:gd name="T18" fmla="*/ 618 h 618"/>
                <a:gd name="connsiteX0" fmla="*/ 10000 w 10000"/>
                <a:gd name="connsiteY0" fmla="*/ 0 h 10000"/>
                <a:gd name="connsiteX1" fmla="*/ 6748 w 10000"/>
                <a:gd name="connsiteY1" fmla="*/ 1618 h 10000"/>
                <a:gd name="connsiteX2" fmla="*/ 2023 w 10000"/>
                <a:gd name="connsiteY2" fmla="*/ 7977 h 10000"/>
                <a:gd name="connsiteX3" fmla="*/ 0 w 10000"/>
                <a:gd name="connsiteY3" fmla="*/ 10000 h 10000"/>
                <a:gd name="connsiteX0" fmla="*/ 10000 w 10000"/>
                <a:gd name="connsiteY0" fmla="*/ 0 h 10000"/>
                <a:gd name="connsiteX1" fmla="*/ 6748 w 10000"/>
                <a:gd name="connsiteY1" fmla="*/ 1618 h 10000"/>
                <a:gd name="connsiteX2" fmla="*/ 0 w 10000"/>
                <a:gd name="connsiteY2" fmla="*/ 10000 h 10000"/>
                <a:gd name="connsiteX0" fmla="*/ 3252 w 8136"/>
                <a:gd name="connsiteY0" fmla="*/ 0 h 10667"/>
                <a:gd name="connsiteX1" fmla="*/ 0 w 8136"/>
                <a:gd name="connsiteY1" fmla="*/ 1618 h 10667"/>
                <a:gd name="connsiteX2" fmla="*/ 8136 w 8136"/>
                <a:gd name="connsiteY2" fmla="*/ 10667 h 10667"/>
                <a:gd name="connsiteX0" fmla="*/ 0 w 27441"/>
                <a:gd name="connsiteY0" fmla="*/ 8483 h 8483"/>
                <a:gd name="connsiteX1" fmla="*/ 17441 w 27441"/>
                <a:gd name="connsiteY1" fmla="*/ 0 h 8483"/>
                <a:gd name="connsiteX2" fmla="*/ 27441 w 27441"/>
                <a:gd name="connsiteY2" fmla="*/ 8483 h 8483"/>
                <a:gd name="connsiteX0" fmla="*/ 0 w 6719"/>
                <a:gd name="connsiteY0" fmla="*/ 1527 h 10000"/>
                <a:gd name="connsiteX1" fmla="*/ 3075 w 6719"/>
                <a:gd name="connsiteY1" fmla="*/ 0 h 10000"/>
                <a:gd name="connsiteX2" fmla="*/ 6719 w 6719"/>
                <a:gd name="connsiteY2" fmla="*/ 10000 h 10000"/>
                <a:gd name="connsiteX0" fmla="*/ 0 w 10000"/>
                <a:gd name="connsiteY0" fmla="*/ 0 h 8473"/>
                <a:gd name="connsiteX1" fmla="*/ 1476 w 10000"/>
                <a:gd name="connsiteY1" fmla="*/ 2341 h 8473"/>
                <a:gd name="connsiteX2" fmla="*/ 10000 w 10000"/>
                <a:gd name="connsiteY2" fmla="*/ 8473 h 8473"/>
                <a:gd name="connsiteX0" fmla="*/ 0 w 1476"/>
                <a:gd name="connsiteY0" fmla="*/ 0 h 7609"/>
                <a:gd name="connsiteX1" fmla="*/ 1476 w 1476"/>
                <a:gd name="connsiteY1" fmla="*/ 2763 h 7609"/>
                <a:gd name="connsiteX2" fmla="*/ 1396 w 1476"/>
                <a:gd name="connsiteY2" fmla="*/ 7609 h 7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6" h="7609">
                  <a:moveTo>
                    <a:pt x="0" y="0"/>
                  </a:moveTo>
                  <a:lnTo>
                    <a:pt x="1476" y="2763"/>
                  </a:lnTo>
                  <a:cubicBezTo>
                    <a:pt x="1449" y="4378"/>
                    <a:pt x="1423" y="5994"/>
                    <a:pt x="1396" y="7609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12" name="Freeform 28">
              <a:extLst>
                <a:ext uri="{FF2B5EF4-FFF2-40B4-BE49-F238E27FC236}">
                  <a16:creationId xmlns:a16="http://schemas.microsoft.com/office/drawing/2014/main" id="{219376A2-7224-EFD5-0FDC-C1C5AD51E539}"/>
                </a:ext>
              </a:extLst>
            </p:cNvPr>
            <p:cNvSpPr>
              <a:spLocks/>
            </p:cNvSpPr>
            <p:nvPr/>
          </p:nvSpPr>
          <p:spPr bwMode="auto">
            <a:xfrm rot="2097304" flipH="1">
              <a:off x="1738313" y="3367064"/>
              <a:ext cx="138090" cy="333406"/>
            </a:xfrm>
            <a:custGeom>
              <a:avLst/>
              <a:gdLst>
                <a:gd name="T0" fmla="*/ 409575 w 618"/>
                <a:gd name="T1" fmla="*/ 0 h 618"/>
                <a:gd name="T2" fmla="*/ 276364 w 618"/>
                <a:gd name="T3" fmla="*/ 92476 h 618"/>
                <a:gd name="T4" fmla="*/ 169662 w 618"/>
                <a:gd name="T5" fmla="*/ 270954 h 618"/>
                <a:gd name="T6" fmla="*/ 82843 w 618"/>
                <a:gd name="T7" fmla="*/ 455905 h 618"/>
                <a:gd name="T8" fmla="*/ 0 w 618"/>
                <a:gd name="T9" fmla="*/ 571500 h 6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8"/>
                <a:gd name="T16" fmla="*/ 0 h 618"/>
                <a:gd name="T17" fmla="*/ 618 w 618"/>
                <a:gd name="T18" fmla="*/ 618 h 618"/>
                <a:gd name="connsiteX0" fmla="*/ 10000 w 10000"/>
                <a:gd name="connsiteY0" fmla="*/ 0 h 10000"/>
                <a:gd name="connsiteX1" fmla="*/ 6748 w 10000"/>
                <a:gd name="connsiteY1" fmla="*/ 1618 h 10000"/>
                <a:gd name="connsiteX2" fmla="*/ 2023 w 10000"/>
                <a:gd name="connsiteY2" fmla="*/ 7977 h 10000"/>
                <a:gd name="connsiteX3" fmla="*/ 0 w 10000"/>
                <a:gd name="connsiteY3" fmla="*/ 10000 h 10000"/>
                <a:gd name="connsiteX0" fmla="*/ 10000 w 10000"/>
                <a:gd name="connsiteY0" fmla="*/ 0 h 10000"/>
                <a:gd name="connsiteX1" fmla="*/ 6748 w 10000"/>
                <a:gd name="connsiteY1" fmla="*/ 1618 h 10000"/>
                <a:gd name="connsiteX2" fmla="*/ 0 w 10000"/>
                <a:gd name="connsiteY2" fmla="*/ 10000 h 10000"/>
                <a:gd name="connsiteX0" fmla="*/ 3252 w 8136"/>
                <a:gd name="connsiteY0" fmla="*/ 0 h 10667"/>
                <a:gd name="connsiteX1" fmla="*/ 0 w 8136"/>
                <a:gd name="connsiteY1" fmla="*/ 1618 h 10667"/>
                <a:gd name="connsiteX2" fmla="*/ 8136 w 8136"/>
                <a:gd name="connsiteY2" fmla="*/ 10667 h 10667"/>
                <a:gd name="connsiteX0" fmla="*/ 0 w 27441"/>
                <a:gd name="connsiteY0" fmla="*/ 8483 h 8483"/>
                <a:gd name="connsiteX1" fmla="*/ 17441 w 27441"/>
                <a:gd name="connsiteY1" fmla="*/ 0 h 8483"/>
                <a:gd name="connsiteX2" fmla="*/ 27441 w 27441"/>
                <a:gd name="connsiteY2" fmla="*/ 8483 h 8483"/>
                <a:gd name="connsiteX0" fmla="*/ 0 w 6719"/>
                <a:gd name="connsiteY0" fmla="*/ 1527 h 10000"/>
                <a:gd name="connsiteX1" fmla="*/ 3075 w 6719"/>
                <a:gd name="connsiteY1" fmla="*/ 0 h 10000"/>
                <a:gd name="connsiteX2" fmla="*/ 6719 w 6719"/>
                <a:gd name="connsiteY2" fmla="*/ 10000 h 10000"/>
                <a:gd name="connsiteX0" fmla="*/ 0 w 10000"/>
                <a:gd name="connsiteY0" fmla="*/ 0 h 8473"/>
                <a:gd name="connsiteX1" fmla="*/ 1476 w 10000"/>
                <a:gd name="connsiteY1" fmla="*/ 2341 h 8473"/>
                <a:gd name="connsiteX2" fmla="*/ 10000 w 10000"/>
                <a:gd name="connsiteY2" fmla="*/ 8473 h 8473"/>
                <a:gd name="connsiteX0" fmla="*/ 0 w 1476"/>
                <a:gd name="connsiteY0" fmla="*/ 0 h 7609"/>
                <a:gd name="connsiteX1" fmla="*/ 1476 w 1476"/>
                <a:gd name="connsiteY1" fmla="*/ 2763 h 7609"/>
                <a:gd name="connsiteX2" fmla="*/ 1396 w 1476"/>
                <a:gd name="connsiteY2" fmla="*/ 7609 h 7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6" h="7609">
                  <a:moveTo>
                    <a:pt x="0" y="0"/>
                  </a:moveTo>
                  <a:lnTo>
                    <a:pt x="1476" y="2763"/>
                  </a:lnTo>
                  <a:cubicBezTo>
                    <a:pt x="1449" y="4378"/>
                    <a:pt x="1423" y="5994"/>
                    <a:pt x="1396" y="7609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13" name="Freeform 28">
              <a:extLst>
                <a:ext uri="{FF2B5EF4-FFF2-40B4-BE49-F238E27FC236}">
                  <a16:creationId xmlns:a16="http://schemas.microsoft.com/office/drawing/2014/main" id="{0DF655A7-760A-BE47-7E0A-2C89CF78A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0789" y="3202781"/>
              <a:ext cx="135185" cy="239975"/>
            </a:xfrm>
            <a:custGeom>
              <a:avLst/>
              <a:gdLst>
                <a:gd name="T0" fmla="*/ 409575 w 618"/>
                <a:gd name="T1" fmla="*/ 0 h 618"/>
                <a:gd name="T2" fmla="*/ 276364 w 618"/>
                <a:gd name="T3" fmla="*/ 92476 h 618"/>
                <a:gd name="T4" fmla="*/ 169662 w 618"/>
                <a:gd name="T5" fmla="*/ 270954 h 618"/>
                <a:gd name="T6" fmla="*/ 82843 w 618"/>
                <a:gd name="T7" fmla="*/ 455905 h 618"/>
                <a:gd name="T8" fmla="*/ 0 w 618"/>
                <a:gd name="T9" fmla="*/ 571500 h 6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8"/>
                <a:gd name="T16" fmla="*/ 0 h 618"/>
                <a:gd name="T17" fmla="*/ 618 w 618"/>
                <a:gd name="T18" fmla="*/ 618 h 618"/>
                <a:gd name="connsiteX0" fmla="*/ 6748 w 6748"/>
                <a:gd name="connsiteY0" fmla="*/ 0 h 8382"/>
                <a:gd name="connsiteX1" fmla="*/ 4142 w 6748"/>
                <a:gd name="connsiteY1" fmla="*/ 3123 h 8382"/>
                <a:gd name="connsiteX2" fmla="*/ 2023 w 6748"/>
                <a:gd name="connsiteY2" fmla="*/ 6359 h 8382"/>
                <a:gd name="connsiteX3" fmla="*/ 0 w 6748"/>
                <a:gd name="connsiteY3" fmla="*/ 8382 h 8382"/>
                <a:gd name="connsiteX0" fmla="*/ 10000 w 10000"/>
                <a:gd name="connsiteY0" fmla="*/ 0 h 10000"/>
                <a:gd name="connsiteX1" fmla="*/ 7927 w 10000"/>
                <a:gd name="connsiteY1" fmla="*/ 1947 h 10000"/>
                <a:gd name="connsiteX2" fmla="*/ 6138 w 10000"/>
                <a:gd name="connsiteY2" fmla="*/ 3726 h 10000"/>
                <a:gd name="connsiteX3" fmla="*/ 2998 w 10000"/>
                <a:gd name="connsiteY3" fmla="*/ 7586 h 10000"/>
                <a:gd name="connsiteX4" fmla="*/ 0 w 10000"/>
                <a:gd name="connsiteY4" fmla="*/ 10000 h 10000"/>
                <a:gd name="connsiteX0" fmla="*/ 10000 w 10000"/>
                <a:gd name="connsiteY0" fmla="*/ 0 h 10000"/>
                <a:gd name="connsiteX1" fmla="*/ 7927 w 10000"/>
                <a:gd name="connsiteY1" fmla="*/ 1947 h 10000"/>
                <a:gd name="connsiteX2" fmla="*/ 5793 w 10000"/>
                <a:gd name="connsiteY2" fmla="*/ 4621 h 10000"/>
                <a:gd name="connsiteX3" fmla="*/ 2998 w 10000"/>
                <a:gd name="connsiteY3" fmla="*/ 7586 h 10000"/>
                <a:gd name="connsiteX4" fmla="*/ 0 w 10000"/>
                <a:gd name="connsiteY4" fmla="*/ 10000 h 10000"/>
                <a:gd name="connsiteX0" fmla="*/ 10000 w 10000"/>
                <a:gd name="connsiteY0" fmla="*/ 0 h 10000"/>
                <a:gd name="connsiteX1" fmla="*/ 7927 w 10000"/>
                <a:gd name="connsiteY1" fmla="*/ 1947 h 10000"/>
                <a:gd name="connsiteX2" fmla="*/ 5793 w 10000"/>
                <a:gd name="connsiteY2" fmla="*/ 4621 h 10000"/>
                <a:gd name="connsiteX3" fmla="*/ 0 w 10000"/>
                <a:gd name="connsiteY3" fmla="*/ 10000 h 10000"/>
                <a:gd name="connsiteX0" fmla="*/ 4207 w 4207"/>
                <a:gd name="connsiteY0" fmla="*/ 0 h 4621"/>
                <a:gd name="connsiteX1" fmla="*/ 2134 w 4207"/>
                <a:gd name="connsiteY1" fmla="*/ 1947 h 4621"/>
                <a:gd name="connsiteX2" fmla="*/ 0 w 4207"/>
                <a:gd name="connsiteY2" fmla="*/ 4621 h 4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7" h="4621">
                  <a:moveTo>
                    <a:pt x="4207" y="0"/>
                  </a:moveTo>
                  <a:cubicBezTo>
                    <a:pt x="4205" y="19"/>
                    <a:pt x="2136" y="1928"/>
                    <a:pt x="2134" y="1947"/>
                  </a:cubicBezTo>
                  <a:lnTo>
                    <a:pt x="0" y="4621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114" name="Picture 3">
            <a:extLst>
              <a:ext uri="{FF2B5EF4-FFF2-40B4-BE49-F238E27FC236}">
                <a16:creationId xmlns:a16="http://schemas.microsoft.com/office/drawing/2014/main" id="{26D014AC-0654-64F5-B56D-8DBA032C1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1964" y="3992964"/>
            <a:ext cx="351783" cy="47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5" name="Group 114">
            <a:extLst>
              <a:ext uri="{FF2B5EF4-FFF2-40B4-BE49-F238E27FC236}">
                <a16:creationId xmlns:a16="http://schemas.microsoft.com/office/drawing/2014/main" id="{06BF66C2-5948-A032-FF45-BDDCE878B002}"/>
              </a:ext>
            </a:extLst>
          </p:cNvPr>
          <p:cNvGrpSpPr/>
          <p:nvPr/>
        </p:nvGrpSpPr>
        <p:grpSpPr>
          <a:xfrm>
            <a:off x="5927937" y="5566462"/>
            <a:ext cx="260746" cy="430417"/>
            <a:chOff x="1738313" y="3202781"/>
            <a:chExt cx="347661" cy="573889"/>
          </a:xfrm>
        </p:grpSpPr>
        <p:sp>
          <p:nvSpPr>
            <p:cNvPr id="116" name="Freeform 28">
              <a:extLst>
                <a:ext uri="{FF2B5EF4-FFF2-40B4-BE49-F238E27FC236}">
                  <a16:creationId xmlns:a16="http://schemas.microsoft.com/office/drawing/2014/main" id="{9E4D537B-0270-57A5-221A-25C28D64B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4987" y="3211886"/>
              <a:ext cx="276381" cy="479031"/>
            </a:xfrm>
            <a:custGeom>
              <a:avLst/>
              <a:gdLst>
                <a:gd name="T0" fmla="*/ 409575 w 618"/>
                <a:gd name="T1" fmla="*/ 0 h 618"/>
                <a:gd name="T2" fmla="*/ 276364 w 618"/>
                <a:gd name="T3" fmla="*/ 92476 h 618"/>
                <a:gd name="T4" fmla="*/ 169662 w 618"/>
                <a:gd name="T5" fmla="*/ 270954 h 618"/>
                <a:gd name="T6" fmla="*/ 82843 w 618"/>
                <a:gd name="T7" fmla="*/ 455905 h 618"/>
                <a:gd name="T8" fmla="*/ 0 w 618"/>
                <a:gd name="T9" fmla="*/ 571500 h 6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8"/>
                <a:gd name="T16" fmla="*/ 0 h 618"/>
                <a:gd name="T17" fmla="*/ 618 w 618"/>
                <a:gd name="T18" fmla="*/ 618 h 618"/>
                <a:gd name="connsiteX0" fmla="*/ 6748 w 6748"/>
                <a:gd name="connsiteY0" fmla="*/ 0 h 8382"/>
                <a:gd name="connsiteX1" fmla="*/ 4142 w 6748"/>
                <a:gd name="connsiteY1" fmla="*/ 3123 h 8382"/>
                <a:gd name="connsiteX2" fmla="*/ 2023 w 6748"/>
                <a:gd name="connsiteY2" fmla="*/ 6359 h 8382"/>
                <a:gd name="connsiteX3" fmla="*/ 0 w 6748"/>
                <a:gd name="connsiteY3" fmla="*/ 8382 h 8382"/>
                <a:gd name="connsiteX0" fmla="*/ 10000 w 10000"/>
                <a:gd name="connsiteY0" fmla="*/ 0 h 10000"/>
                <a:gd name="connsiteX1" fmla="*/ 7927 w 10000"/>
                <a:gd name="connsiteY1" fmla="*/ 1947 h 10000"/>
                <a:gd name="connsiteX2" fmla="*/ 6138 w 10000"/>
                <a:gd name="connsiteY2" fmla="*/ 3726 h 10000"/>
                <a:gd name="connsiteX3" fmla="*/ 2998 w 10000"/>
                <a:gd name="connsiteY3" fmla="*/ 7586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10000" y="0"/>
                  </a:moveTo>
                  <a:cubicBezTo>
                    <a:pt x="9998" y="19"/>
                    <a:pt x="7929" y="1928"/>
                    <a:pt x="7927" y="1947"/>
                  </a:cubicBezTo>
                  <a:lnTo>
                    <a:pt x="6138" y="3726"/>
                  </a:lnTo>
                  <a:lnTo>
                    <a:pt x="2998" y="7586"/>
                  </a:lnTo>
                  <a:lnTo>
                    <a:pt x="0" y="10000"/>
                  </a:ln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17" name="Freeform 28">
              <a:extLst>
                <a:ext uri="{FF2B5EF4-FFF2-40B4-BE49-F238E27FC236}">
                  <a16:creationId xmlns:a16="http://schemas.microsoft.com/office/drawing/2014/main" id="{ECEBE3FE-C3AD-11E9-A380-D6CBF6744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602" y="3443264"/>
              <a:ext cx="90685" cy="333406"/>
            </a:xfrm>
            <a:custGeom>
              <a:avLst/>
              <a:gdLst>
                <a:gd name="T0" fmla="*/ 409575 w 618"/>
                <a:gd name="T1" fmla="*/ 0 h 618"/>
                <a:gd name="T2" fmla="*/ 276364 w 618"/>
                <a:gd name="T3" fmla="*/ 92476 h 618"/>
                <a:gd name="T4" fmla="*/ 169662 w 618"/>
                <a:gd name="T5" fmla="*/ 270954 h 618"/>
                <a:gd name="T6" fmla="*/ 82843 w 618"/>
                <a:gd name="T7" fmla="*/ 455905 h 618"/>
                <a:gd name="T8" fmla="*/ 0 w 618"/>
                <a:gd name="T9" fmla="*/ 571500 h 6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8"/>
                <a:gd name="T16" fmla="*/ 0 h 618"/>
                <a:gd name="T17" fmla="*/ 618 w 618"/>
                <a:gd name="T18" fmla="*/ 618 h 618"/>
                <a:gd name="connsiteX0" fmla="*/ 10000 w 10000"/>
                <a:gd name="connsiteY0" fmla="*/ 0 h 10000"/>
                <a:gd name="connsiteX1" fmla="*/ 6748 w 10000"/>
                <a:gd name="connsiteY1" fmla="*/ 1618 h 10000"/>
                <a:gd name="connsiteX2" fmla="*/ 2023 w 10000"/>
                <a:gd name="connsiteY2" fmla="*/ 7977 h 10000"/>
                <a:gd name="connsiteX3" fmla="*/ 0 w 10000"/>
                <a:gd name="connsiteY3" fmla="*/ 10000 h 10000"/>
                <a:gd name="connsiteX0" fmla="*/ 10000 w 10000"/>
                <a:gd name="connsiteY0" fmla="*/ 0 h 10000"/>
                <a:gd name="connsiteX1" fmla="*/ 6748 w 10000"/>
                <a:gd name="connsiteY1" fmla="*/ 1618 h 10000"/>
                <a:gd name="connsiteX2" fmla="*/ 0 w 10000"/>
                <a:gd name="connsiteY2" fmla="*/ 10000 h 10000"/>
                <a:gd name="connsiteX0" fmla="*/ 3252 w 8136"/>
                <a:gd name="connsiteY0" fmla="*/ 0 h 10667"/>
                <a:gd name="connsiteX1" fmla="*/ 0 w 8136"/>
                <a:gd name="connsiteY1" fmla="*/ 1618 h 10667"/>
                <a:gd name="connsiteX2" fmla="*/ 8136 w 8136"/>
                <a:gd name="connsiteY2" fmla="*/ 10667 h 10667"/>
                <a:gd name="connsiteX0" fmla="*/ 0 w 27441"/>
                <a:gd name="connsiteY0" fmla="*/ 8483 h 8483"/>
                <a:gd name="connsiteX1" fmla="*/ 17441 w 27441"/>
                <a:gd name="connsiteY1" fmla="*/ 0 h 8483"/>
                <a:gd name="connsiteX2" fmla="*/ 27441 w 27441"/>
                <a:gd name="connsiteY2" fmla="*/ 8483 h 8483"/>
                <a:gd name="connsiteX0" fmla="*/ 0 w 6719"/>
                <a:gd name="connsiteY0" fmla="*/ 1527 h 10000"/>
                <a:gd name="connsiteX1" fmla="*/ 3075 w 6719"/>
                <a:gd name="connsiteY1" fmla="*/ 0 h 10000"/>
                <a:gd name="connsiteX2" fmla="*/ 6719 w 6719"/>
                <a:gd name="connsiteY2" fmla="*/ 10000 h 10000"/>
                <a:gd name="connsiteX0" fmla="*/ 0 w 10000"/>
                <a:gd name="connsiteY0" fmla="*/ 0 h 8473"/>
                <a:gd name="connsiteX1" fmla="*/ 1476 w 10000"/>
                <a:gd name="connsiteY1" fmla="*/ 2341 h 8473"/>
                <a:gd name="connsiteX2" fmla="*/ 10000 w 10000"/>
                <a:gd name="connsiteY2" fmla="*/ 8473 h 8473"/>
                <a:gd name="connsiteX0" fmla="*/ 0 w 1476"/>
                <a:gd name="connsiteY0" fmla="*/ 0 h 7609"/>
                <a:gd name="connsiteX1" fmla="*/ 1476 w 1476"/>
                <a:gd name="connsiteY1" fmla="*/ 2763 h 7609"/>
                <a:gd name="connsiteX2" fmla="*/ 1396 w 1476"/>
                <a:gd name="connsiteY2" fmla="*/ 7609 h 7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6" h="7609">
                  <a:moveTo>
                    <a:pt x="0" y="0"/>
                  </a:moveTo>
                  <a:lnTo>
                    <a:pt x="1476" y="2763"/>
                  </a:lnTo>
                  <a:cubicBezTo>
                    <a:pt x="1449" y="4378"/>
                    <a:pt x="1423" y="5994"/>
                    <a:pt x="1396" y="7609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18" name="Freeform 28">
              <a:extLst>
                <a:ext uri="{FF2B5EF4-FFF2-40B4-BE49-F238E27FC236}">
                  <a16:creationId xmlns:a16="http://schemas.microsoft.com/office/drawing/2014/main" id="{FE90D682-ACCD-136B-077F-30844B3B61AC}"/>
                </a:ext>
              </a:extLst>
            </p:cNvPr>
            <p:cNvSpPr>
              <a:spLocks/>
            </p:cNvSpPr>
            <p:nvPr/>
          </p:nvSpPr>
          <p:spPr bwMode="auto">
            <a:xfrm rot="2097304" flipH="1">
              <a:off x="1738313" y="3367064"/>
              <a:ext cx="138090" cy="333406"/>
            </a:xfrm>
            <a:custGeom>
              <a:avLst/>
              <a:gdLst>
                <a:gd name="T0" fmla="*/ 409575 w 618"/>
                <a:gd name="T1" fmla="*/ 0 h 618"/>
                <a:gd name="T2" fmla="*/ 276364 w 618"/>
                <a:gd name="T3" fmla="*/ 92476 h 618"/>
                <a:gd name="T4" fmla="*/ 169662 w 618"/>
                <a:gd name="T5" fmla="*/ 270954 h 618"/>
                <a:gd name="T6" fmla="*/ 82843 w 618"/>
                <a:gd name="T7" fmla="*/ 455905 h 618"/>
                <a:gd name="T8" fmla="*/ 0 w 618"/>
                <a:gd name="T9" fmla="*/ 571500 h 6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8"/>
                <a:gd name="T16" fmla="*/ 0 h 618"/>
                <a:gd name="T17" fmla="*/ 618 w 618"/>
                <a:gd name="T18" fmla="*/ 618 h 618"/>
                <a:gd name="connsiteX0" fmla="*/ 10000 w 10000"/>
                <a:gd name="connsiteY0" fmla="*/ 0 h 10000"/>
                <a:gd name="connsiteX1" fmla="*/ 6748 w 10000"/>
                <a:gd name="connsiteY1" fmla="*/ 1618 h 10000"/>
                <a:gd name="connsiteX2" fmla="*/ 2023 w 10000"/>
                <a:gd name="connsiteY2" fmla="*/ 7977 h 10000"/>
                <a:gd name="connsiteX3" fmla="*/ 0 w 10000"/>
                <a:gd name="connsiteY3" fmla="*/ 10000 h 10000"/>
                <a:gd name="connsiteX0" fmla="*/ 10000 w 10000"/>
                <a:gd name="connsiteY0" fmla="*/ 0 h 10000"/>
                <a:gd name="connsiteX1" fmla="*/ 6748 w 10000"/>
                <a:gd name="connsiteY1" fmla="*/ 1618 h 10000"/>
                <a:gd name="connsiteX2" fmla="*/ 0 w 10000"/>
                <a:gd name="connsiteY2" fmla="*/ 10000 h 10000"/>
                <a:gd name="connsiteX0" fmla="*/ 3252 w 8136"/>
                <a:gd name="connsiteY0" fmla="*/ 0 h 10667"/>
                <a:gd name="connsiteX1" fmla="*/ 0 w 8136"/>
                <a:gd name="connsiteY1" fmla="*/ 1618 h 10667"/>
                <a:gd name="connsiteX2" fmla="*/ 8136 w 8136"/>
                <a:gd name="connsiteY2" fmla="*/ 10667 h 10667"/>
                <a:gd name="connsiteX0" fmla="*/ 0 w 27441"/>
                <a:gd name="connsiteY0" fmla="*/ 8483 h 8483"/>
                <a:gd name="connsiteX1" fmla="*/ 17441 w 27441"/>
                <a:gd name="connsiteY1" fmla="*/ 0 h 8483"/>
                <a:gd name="connsiteX2" fmla="*/ 27441 w 27441"/>
                <a:gd name="connsiteY2" fmla="*/ 8483 h 8483"/>
                <a:gd name="connsiteX0" fmla="*/ 0 w 6719"/>
                <a:gd name="connsiteY0" fmla="*/ 1527 h 10000"/>
                <a:gd name="connsiteX1" fmla="*/ 3075 w 6719"/>
                <a:gd name="connsiteY1" fmla="*/ 0 h 10000"/>
                <a:gd name="connsiteX2" fmla="*/ 6719 w 6719"/>
                <a:gd name="connsiteY2" fmla="*/ 10000 h 10000"/>
                <a:gd name="connsiteX0" fmla="*/ 0 w 10000"/>
                <a:gd name="connsiteY0" fmla="*/ 0 h 8473"/>
                <a:gd name="connsiteX1" fmla="*/ 1476 w 10000"/>
                <a:gd name="connsiteY1" fmla="*/ 2341 h 8473"/>
                <a:gd name="connsiteX2" fmla="*/ 10000 w 10000"/>
                <a:gd name="connsiteY2" fmla="*/ 8473 h 8473"/>
                <a:gd name="connsiteX0" fmla="*/ 0 w 1476"/>
                <a:gd name="connsiteY0" fmla="*/ 0 h 7609"/>
                <a:gd name="connsiteX1" fmla="*/ 1476 w 1476"/>
                <a:gd name="connsiteY1" fmla="*/ 2763 h 7609"/>
                <a:gd name="connsiteX2" fmla="*/ 1396 w 1476"/>
                <a:gd name="connsiteY2" fmla="*/ 7609 h 7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6" h="7609">
                  <a:moveTo>
                    <a:pt x="0" y="0"/>
                  </a:moveTo>
                  <a:lnTo>
                    <a:pt x="1476" y="2763"/>
                  </a:lnTo>
                  <a:cubicBezTo>
                    <a:pt x="1449" y="4378"/>
                    <a:pt x="1423" y="5994"/>
                    <a:pt x="1396" y="7609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19" name="Freeform 28">
              <a:extLst>
                <a:ext uri="{FF2B5EF4-FFF2-40B4-BE49-F238E27FC236}">
                  <a16:creationId xmlns:a16="http://schemas.microsoft.com/office/drawing/2014/main" id="{EC68E9CB-86BD-324A-2A3F-B957BD043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0789" y="3202781"/>
              <a:ext cx="135185" cy="239975"/>
            </a:xfrm>
            <a:custGeom>
              <a:avLst/>
              <a:gdLst>
                <a:gd name="T0" fmla="*/ 409575 w 618"/>
                <a:gd name="T1" fmla="*/ 0 h 618"/>
                <a:gd name="T2" fmla="*/ 276364 w 618"/>
                <a:gd name="T3" fmla="*/ 92476 h 618"/>
                <a:gd name="T4" fmla="*/ 169662 w 618"/>
                <a:gd name="T5" fmla="*/ 270954 h 618"/>
                <a:gd name="T6" fmla="*/ 82843 w 618"/>
                <a:gd name="T7" fmla="*/ 455905 h 618"/>
                <a:gd name="T8" fmla="*/ 0 w 618"/>
                <a:gd name="T9" fmla="*/ 571500 h 6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8"/>
                <a:gd name="T16" fmla="*/ 0 h 618"/>
                <a:gd name="T17" fmla="*/ 618 w 618"/>
                <a:gd name="T18" fmla="*/ 618 h 618"/>
                <a:gd name="connsiteX0" fmla="*/ 6748 w 6748"/>
                <a:gd name="connsiteY0" fmla="*/ 0 h 8382"/>
                <a:gd name="connsiteX1" fmla="*/ 4142 w 6748"/>
                <a:gd name="connsiteY1" fmla="*/ 3123 h 8382"/>
                <a:gd name="connsiteX2" fmla="*/ 2023 w 6748"/>
                <a:gd name="connsiteY2" fmla="*/ 6359 h 8382"/>
                <a:gd name="connsiteX3" fmla="*/ 0 w 6748"/>
                <a:gd name="connsiteY3" fmla="*/ 8382 h 8382"/>
                <a:gd name="connsiteX0" fmla="*/ 10000 w 10000"/>
                <a:gd name="connsiteY0" fmla="*/ 0 h 10000"/>
                <a:gd name="connsiteX1" fmla="*/ 7927 w 10000"/>
                <a:gd name="connsiteY1" fmla="*/ 1947 h 10000"/>
                <a:gd name="connsiteX2" fmla="*/ 6138 w 10000"/>
                <a:gd name="connsiteY2" fmla="*/ 3726 h 10000"/>
                <a:gd name="connsiteX3" fmla="*/ 2998 w 10000"/>
                <a:gd name="connsiteY3" fmla="*/ 7586 h 10000"/>
                <a:gd name="connsiteX4" fmla="*/ 0 w 10000"/>
                <a:gd name="connsiteY4" fmla="*/ 10000 h 10000"/>
                <a:gd name="connsiteX0" fmla="*/ 10000 w 10000"/>
                <a:gd name="connsiteY0" fmla="*/ 0 h 10000"/>
                <a:gd name="connsiteX1" fmla="*/ 7927 w 10000"/>
                <a:gd name="connsiteY1" fmla="*/ 1947 h 10000"/>
                <a:gd name="connsiteX2" fmla="*/ 5793 w 10000"/>
                <a:gd name="connsiteY2" fmla="*/ 4621 h 10000"/>
                <a:gd name="connsiteX3" fmla="*/ 2998 w 10000"/>
                <a:gd name="connsiteY3" fmla="*/ 7586 h 10000"/>
                <a:gd name="connsiteX4" fmla="*/ 0 w 10000"/>
                <a:gd name="connsiteY4" fmla="*/ 10000 h 10000"/>
                <a:gd name="connsiteX0" fmla="*/ 10000 w 10000"/>
                <a:gd name="connsiteY0" fmla="*/ 0 h 10000"/>
                <a:gd name="connsiteX1" fmla="*/ 7927 w 10000"/>
                <a:gd name="connsiteY1" fmla="*/ 1947 h 10000"/>
                <a:gd name="connsiteX2" fmla="*/ 5793 w 10000"/>
                <a:gd name="connsiteY2" fmla="*/ 4621 h 10000"/>
                <a:gd name="connsiteX3" fmla="*/ 0 w 10000"/>
                <a:gd name="connsiteY3" fmla="*/ 10000 h 10000"/>
                <a:gd name="connsiteX0" fmla="*/ 4207 w 4207"/>
                <a:gd name="connsiteY0" fmla="*/ 0 h 4621"/>
                <a:gd name="connsiteX1" fmla="*/ 2134 w 4207"/>
                <a:gd name="connsiteY1" fmla="*/ 1947 h 4621"/>
                <a:gd name="connsiteX2" fmla="*/ 0 w 4207"/>
                <a:gd name="connsiteY2" fmla="*/ 4621 h 4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7" h="4621">
                  <a:moveTo>
                    <a:pt x="4207" y="0"/>
                  </a:moveTo>
                  <a:cubicBezTo>
                    <a:pt x="4205" y="19"/>
                    <a:pt x="2136" y="1928"/>
                    <a:pt x="2134" y="1947"/>
                  </a:cubicBezTo>
                  <a:lnTo>
                    <a:pt x="0" y="4621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120" name="Freeform 194">
            <a:extLst>
              <a:ext uri="{FF2B5EF4-FFF2-40B4-BE49-F238E27FC236}">
                <a16:creationId xmlns:a16="http://schemas.microsoft.com/office/drawing/2014/main" id="{419DF4AE-6C82-1BA6-BBED-C971F460B865}"/>
              </a:ext>
            </a:extLst>
          </p:cNvPr>
          <p:cNvSpPr/>
          <p:nvPr/>
        </p:nvSpPr>
        <p:spPr>
          <a:xfrm rot="20908942" flipH="1">
            <a:off x="6592306" y="5871858"/>
            <a:ext cx="193475" cy="303608"/>
          </a:xfrm>
          <a:custGeom>
            <a:avLst/>
            <a:gdLst>
              <a:gd name="connsiteX0" fmla="*/ 257175 w 280987"/>
              <a:gd name="connsiteY0" fmla="*/ 0 h 657225"/>
              <a:gd name="connsiteX1" fmla="*/ 238125 w 280987"/>
              <a:gd name="connsiteY1" fmla="*/ 419100 h 657225"/>
              <a:gd name="connsiteX2" fmla="*/ 0 w 280987"/>
              <a:gd name="connsiteY2" fmla="*/ 657225 h 657225"/>
              <a:gd name="connsiteX0" fmla="*/ 409575 w 458788"/>
              <a:gd name="connsiteY0" fmla="*/ 0 h 723900"/>
              <a:gd name="connsiteX1" fmla="*/ 390525 w 458788"/>
              <a:gd name="connsiteY1" fmla="*/ 419100 h 723900"/>
              <a:gd name="connsiteX2" fmla="*/ 0 w 458788"/>
              <a:gd name="connsiteY2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8788" h="723900">
                <a:moveTo>
                  <a:pt x="409575" y="0"/>
                </a:moveTo>
                <a:cubicBezTo>
                  <a:pt x="421481" y="154781"/>
                  <a:pt x="458788" y="298450"/>
                  <a:pt x="390525" y="419100"/>
                </a:cubicBezTo>
                <a:cubicBezTo>
                  <a:pt x="322263" y="539750"/>
                  <a:pt x="97631" y="659606"/>
                  <a:pt x="0" y="723900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21" name="Freeform 195">
            <a:extLst>
              <a:ext uri="{FF2B5EF4-FFF2-40B4-BE49-F238E27FC236}">
                <a16:creationId xmlns:a16="http://schemas.microsoft.com/office/drawing/2014/main" id="{53962324-AB97-942F-9FFD-1C659CBB94D5}"/>
              </a:ext>
            </a:extLst>
          </p:cNvPr>
          <p:cNvSpPr/>
          <p:nvPr/>
        </p:nvSpPr>
        <p:spPr>
          <a:xfrm rot="214759" flipH="1">
            <a:off x="6578018" y="6146297"/>
            <a:ext cx="193475" cy="303608"/>
          </a:xfrm>
          <a:custGeom>
            <a:avLst/>
            <a:gdLst>
              <a:gd name="connsiteX0" fmla="*/ 257175 w 280987"/>
              <a:gd name="connsiteY0" fmla="*/ 0 h 657225"/>
              <a:gd name="connsiteX1" fmla="*/ 238125 w 280987"/>
              <a:gd name="connsiteY1" fmla="*/ 419100 h 657225"/>
              <a:gd name="connsiteX2" fmla="*/ 0 w 280987"/>
              <a:gd name="connsiteY2" fmla="*/ 657225 h 657225"/>
              <a:gd name="connsiteX0" fmla="*/ 409575 w 458788"/>
              <a:gd name="connsiteY0" fmla="*/ 0 h 723900"/>
              <a:gd name="connsiteX1" fmla="*/ 390525 w 458788"/>
              <a:gd name="connsiteY1" fmla="*/ 419100 h 723900"/>
              <a:gd name="connsiteX2" fmla="*/ 0 w 458788"/>
              <a:gd name="connsiteY2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8788" h="723900">
                <a:moveTo>
                  <a:pt x="409575" y="0"/>
                </a:moveTo>
                <a:cubicBezTo>
                  <a:pt x="421481" y="154781"/>
                  <a:pt x="458788" y="298450"/>
                  <a:pt x="390525" y="419100"/>
                </a:cubicBezTo>
                <a:cubicBezTo>
                  <a:pt x="322263" y="539750"/>
                  <a:pt x="97631" y="659606"/>
                  <a:pt x="0" y="723900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cxnSp>
        <p:nvCxnSpPr>
          <p:cNvPr id="122" name="Straight Connector 232">
            <a:extLst>
              <a:ext uri="{FF2B5EF4-FFF2-40B4-BE49-F238E27FC236}">
                <a16:creationId xmlns:a16="http://schemas.microsoft.com/office/drawing/2014/main" id="{33D45FDE-D0CE-FFD0-6D50-EE35B24B8E2F}"/>
              </a:ext>
            </a:extLst>
          </p:cNvPr>
          <p:cNvCxnSpPr>
            <a:cxnSpLocks noChangeShapeType="1"/>
            <a:stCxn id="86" idx="1"/>
          </p:cNvCxnSpPr>
          <p:nvPr/>
        </p:nvCxnSpPr>
        <p:spPr bwMode="auto">
          <a:xfrm flipH="1" flipV="1">
            <a:off x="6414903" y="6333820"/>
            <a:ext cx="161552" cy="151990"/>
          </a:xfrm>
          <a:prstGeom prst="line">
            <a:avLst/>
          </a:prstGeom>
          <a:noFill/>
          <a:ln w="1714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23" name="Oval 233">
            <a:extLst>
              <a:ext uri="{FF2B5EF4-FFF2-40B4-BE49-F238E27FC236}">
                <a16:creationId xmlns:a16="http://schemas.microsoft.com/office/drawing/2014/main" id="{E39635ED-A485-D496-0E82-D75F36F62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9699" y="6426385"/>
            <a:ext cx="128588" cy="121444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4" name="Freeform 200">
            <a:extLst>
              <a:ext uri="{FF2B5EF4-FFF2-40B4-BE49-F238E27FC236}">
                <a16:creationId xmlns:a16="http://schemas.microsoft.com/office/drawing/2014/main" id="{016E0B0B-E2D0-F5A0-9BF7-018991EB3813}"/>
              </a:ext>
            </a:extLst>
          </p:cNvPr>
          <p:cNvSpPr/>
          <p:nvPr/>
        </p:nvSpPr>
        <p:spPr>
          <a:xfrm rot="214759" flipH="1">
            <a:off x="6593141" y="6482617"/>
            <a:ext cx="172200" cy="83558"/>
          </a:xfrm>
          <a:custGeom>
            <a:avLst/>
            <a:gdLst>
              <a:gd name="connsiteX0" fmla="*/ 257175 w 280987"/>
              <a:gd name="connsiteY0" fmla="*/ 0 h 657225"/>
              <a:gd name="connsiteX1" fmla="*/ 238125 w 280987"/>
              <a:gd name="connsiteY1" fmla="*/ 419100 h 657225"/>
              <a:gd name="connsiteX2" fmla="*/ 0 w 280987"/>
              <a:gd name="connsiteY2" fmla="*/ 657225 h 657225"/>
              <a:gd name="connsiteX0" fmla="*/ 409575 w 458788"/>
              <a:gd name="connsiteY0" fmla="*/ 0 h 723900"/>
              <a:gd name="connsiteX1" fmla="*/ 390525 w 458788"/>
              <a:gd name="connsiteY1" fmla="*/ 419100 h 723900"/>
              <a:gd name="connsiteX2" fmla="*/ 0 w 458788"/>
              <a:gd name="connsiteY2" fmla="*/ 723900 h 723900"/>
              <a:gd name="connsiteX0" fmla="*/ 390525 w 390525"/>
              <a:gd name="connsiteY0" fmla="*/ 0 h 304800"/>
              <a:gd name="connsiteX1" fmla="*/ 0 w 390525"/>
              <a:gd name="connsiteY1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0525" h="304800">
                <a:moveTo>
                  <a:pt x="390525" y="0"/>
                </a:moveTo>
                <a:cubicBezTo>
                  <a:pt x="322263" y="120650"/>
                  <a:pt x="97631" y="240506"/>
                  <a:pt x="0" y="304800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25" name="Freeform 201">
            <a:extLst>
              <a:ext uri="{FF2B5EF4-FFF2-40B4-BE49-F238E27FC236}">
                <a16:creationId xmlns:a16="http://schemas.microsoft.com/office/drawing/2014/main" id="{F66C76A1-3B95-AAF6-C756-6F2907318BF1}"/>
              </a:ext>
            </a:extLst>
          </p:cNvPr>
          <p:cNvSpPr/>
          <p:nvPr/>
        </p:nvSpPr>
        <p:spPr>
          <a:xfrm flipH="1">
            <a:off x="6387756" y="6109982"/>
            <a:ext cx="34289" cy="211931"/>
          </a:xfrm>
          <a:custGeom>
            <a:avLst/>
            <a:gdLst>
              <a:gd name="connsiteX0" fmla="*/ 257175 w 280987"/>
              <a:gd name="connsiteY0" fmla="*/ 0 h 657225"/>
              <a:gd name="connsiteX1" fmla="*/ 238125 w 280987"/>
              <a:gd name="connsiteY1" fmla="*/ 419100 h 657225"/>
              <a:gd name="connsiteX2" fmla="*/ 0 w 280987"/>
              <a:gd name="connsiteY2" fmla="*/ 657225 h 657225"/>
              <a:gd name="connsiteX0" fmla="*/ 409575 w 458788"/>
              <a:gd name="connsiteY0" fmla="*/ 0 h 723900"/>
              <a:gd name="connsiteX1" fmla="*/ 390525 w 458788"/>
              <a:gd name="connsiteY1" fmla="*/ 419100 h 723900"/>
              <a:gd name="connsiteX2" fmla="*/ 0 w 458788"/>
              <a:gd name="connsiteY2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8788" h="723900">
                <a:moveTo>
                  <a:pt x="409575" y="0"/>
                </a:moveTo>
                <a:cubicBezTo>
                  <a:pt x="421481" y="154781"/>
                  <a:pt x="458788" y="298450"/>
                  <a:pt x="390525" y="419100"/>
                </a:cubicBezTo>
                <a:cubicBezTo>
                  <a:pt x="322263" y="539750"/>
                  <a:pt x="97631" y="659606"/>
                  <a:pt x="0" y="723900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7915E192-4627-47A8-F8CE-B013E31D83E7}"/>
              </a:ext>
            </a:extLst>
          </p:cNvPr>
          <p:cNvGrpSpPr/>
          <p:nvPr/>
        </p:nvGrpSpPr>
        <p:grpSpPr>
          <a:xfrm>
            <a:off x="5470269" y="3821176"/>
            <a:ext cx="1605431" cy="2532070"/>
            <a:chOff x="4651305" y="1775988"/>
            <a:chExt cx="1605431" cy="2532070"/>
          </a:xfrm>
        </p:grpSpPr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C302FCA4-1A1D-719A-E908-EB6A4BDDE9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80905" y="2091902"/>
              <a:ext cx="406694" cy="279390"/>
            </a:xfrm>
            <a:prstGeom prst="line">
              <a:avLst/>
            </a:prstGeom>
            <a:ln w="1778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AF3C794B-49D6-CA87-0138-A7312B04AD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63670" y="1775988"/>
              <a:ext cx="293066" cy="333783"/>
            </a:xfrm>
            <a:prstGeom prst="line">
              <a:avLst/>
            </a:prstGeom>
            <a:ln w="1778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7F9B9655-E455-E71B-9715-7D4666F7D8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02916" y="2339384"/>
              <a:ext cx="203717" cy="355035"/>
            </a:xfrm>
            <a:prstGeom prst="line">
              <a:avLst/>
            </a:prstGeom>
            <a:ln w="1778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5F542CB4-4869-902F-5C76-4F11E06567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94256" y="2665964"/>
              <a:ext cx="228171" cy="175947"/>
            </a:xfrm>
            <a:prstGeom prst="line">
              <a:avLst/>
            </a:prstGeom>
            <a:ln w="1778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D2A3907-9036-C75F-D038-4245CD3CAD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16795" y="2826330"/>
              <a:ext cx="203717" cy="355035"/>
            </a:xfrm>
            <a:prstGeom prst="line">
              <a:avLst/>
            </a:prstGeom>
            <a:ln w="1778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8116F032-1410-9D4B-DCE5-747B68C700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49486" y="3291052"/>
              <a:ext cx="118064" cy="333046"/>
            </a:xfrm>
            <a:prstGeom prst="line">
              <a:avLst/>
            </a:prstGeom>
            <a:ln w="1778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825484EB-3346-BC32-6797-E454AEA8A5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51305" y="4054455"/>
              <a:ext cx="171894" cy="253603"/>
            </a:xfrm>
            <a:prstGeom prst="line">
              <a:avLst/>
            </a:prstGeom>
            <a:ln w="1778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F6A7BD97-CA3E-4115-195E-387174A906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02627" y="3598021"/>
              <a:ext cx="55231" cy="503682"/>
            </a:xfrm>
            <a:prstGeom prst="line">
              <a:avLst/>
            </a:prstGeom>
            <a:ln w="1778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" name="Freeform 132">
            <a:extLst>
              <a:ext uri="{FF2B5EF4-FFF2-40B4-BE49-F238E27FC236}">
                <a16:creationId xmlns:a16="http://schemas.microsoft.com/office/drawing/2014/main" id="{0FE73049-5A4F-576C-80D4-2BA4FBAC9701}"/>
              </a:ext>
            </a:extLst>
          </p:cNvPr>
          <p:cNvSpPr/>
          <p:nvPr/>
        </p:nvSpPr>
        <p:spPr>
          <a:xfrm flipH="1">
            <a:off x="3963909" y="3840513"/>
            <a:ext cx="550495" cy="772519"/>
          </a:xfrm>
          <a:custGeom>
            <a:avLst/>
            <a:gdLst>
              <a:gd name="connsiteX0" fmla="*/ 147782 w 569576"/>
              <a:gd name="connsiteY0" fmla="*/ 0 h 1588654"/>
              <a:gd name="connsiteX1" fmla="*/ 480291 w 569576"/>
              <a:gd name="connsiteY1" fmla="*/ 480290 h 1588654"/>
              <a:gd name="connsiteX2" fmla="*/ 489528 w 569576"/>
              <a:gd name="connsiteY2" fmla="*/ 1173018 h 1588654"/>
              <a:gd name="connsiteX3" fmla="*/ 0 w 569576"/>
              <a:gd name="connsiteY3" fmla="*/ 1588654 h 1588654"/>
              <a:gd name="connsiteX0" fmla="*/ 240140 w 661934"/>
              <a:gd name="connsiteY0" fmla="*/ 126230 h 1714884"/>
              <a:gd name="connsiteX1" fmla="*/ 55418 w 661934"/>
              <a:gd name="connsiteY1" fmla="*/ 80048 h 1714884"/>
              <a:gd name="connsiteX2" fmla="*/ 572649 w 661934"/>
              <a:gd name="connsiteY2" fmla="*/ 606520 h 1714884"/>
              <a:gd name="connsiteX3" fmla="*/ 581886 w 661934"/>
              <a:gd name="connsiteY3" fmla="*/ 1299248 h 1714884"/>
              <a:gd name="connsiteX4" fmla="*/ 92358 w 661934"/>
              <a:gd name="connsiteY4" fmla="*/ 1714884 h 1714884"/>
              <a:gd name="connsiteX0" fmla="*/ 1538 w 1032932"/>
              <a:gd name="connsiteY0" fmla="*/ 41564 h 1731818"/>
              <a:gd name="connsiteX1" fmla="*/ 426416 w 1032932"/>
              <a:gd name="connsiteY1" fmla="*/ 96982 h 1731818"/>
              <a:gd name="connsiteX2" fmla="*/ 943647 w 1032932"/>
              <a:gd name="connsiteY2" fmla="*/ 623454 h 1731818"/>
              <a:gd name="connsiteX3" fmla="*/ 952884 w 1032932"/>
              <a:gd name="connsiteY3" fmla="*/ 1316182 h 1731818"/>
              <a:gd name="connsiteX4" fmla="*/ 463356 w 1032932"/>
              <a:gd name="connsiteY4" fmla="*/ 1731818 h 1731818"/>
              <a:gd name="connsiteX0" fmla="*/ 1538 w 1032932"/>
              <a:gd name="connsiteY0" fmla="*/ 0 h 1690254"/>
              <a:gd name="connsiteX1" fmla="*/ 805107 w 1032932"/>
              <a:gd name="connsiteY1" fmla="*/ 249382 h 1690254"/>
              <a:gd name="connsiteX2" fmla="*/ 943647 w 1032932"/>
              <a:gd name="connsiteY2" fmla="*/ 581890 h 1690254"/>
              <a:gd name="connsiteX3" fmla="*/ 952884 w 1032932"/>
              <a:gd name="connsiteY3" fmla="*/ 1274618 h 1690254"/>
              <a:gd name="connsiteX4" fmla="*/ 463356 w 1032932"/>
              <a:gd name="connsiteY4" fmla="*/ 1690254 h 1690254"/>
              <a:gd name="connsiteX0" fmla="*/ 0 w 1031394"/>
              <a:gd name="connsiteY0" fmla="*/ 161637 h 1851891"/>
              <a:gd name="connsiteX1" fmla="*/ 184733 w 1031394"/>
              <a:gd name="connsiteY1" fmla="*/ 41564 h 1851891"/>
              <a:gd name="connsiteX2" fmla="*/ 803569 w 1031394"/>
              <a:gd name="connsiteY2" fmla="*/ 411019 h 1851891"/>
              <a:gd name="connsiteX3" fmla="*/ 942109 w 1031394"/>
              <a:gd name="connsiteY3" fmla="*/ 743527 h 1851891"/>
              <a:gd name="connsiteX4" fmla="*/ 951346 w 1031394"/>
              <a:gd name="connsiteY4" fmla="*/ 1436255 h 1851891"/>
              <a:gd name="connsiteX5" fmla="*/ 461818 w 1031394"/>
              <a:gd name="connsiteY5" fmla="*/ 1851891 h 1851891"/>
              <a:gd name="connsiteX0" fmla="*/ 0 w 1031394"/>
              <a:gd name="connsiteY0" fmla="*/ 0 h 1690254"/>
              <a:gd name="connsiteX1" fmla="*/ 803569 w 1031394"/>
              <a:gd name="connsiteY1" fmla="*/ 249382 h 1690254"/>
              <a:gd name="connsiteX2" fmla="*/ 942109 w 1031394"/>
              <a:gd name="connsiteY2" fmla="*/ 581890 h 1690254"/>
              <a:gd name="connsiteX3" fmla="*/ 951346 w 1031394"/>
              <a:gd name="connsiteY3" fmla="*/ 1274618 h 1690254"/>
              <a:gd name="connsiteX4" fmla="*/ 461818 w 1031394"/>
              <a:gd name="connsiteY4" fmla="*/ 1690254 h 1690254"/>
              <a:gd name="connsiteX0" fmla="*/ 0 w 975976"/>
              <a:gd name="connsiteY0" fmla="*/ 0 h 1782618"/>
              <a:gd name="connsiteX1" fmla="*/ 748151 w 975976"/>
              <a:gd name="connsiteY1" fmla="*/ 341746 h 1782618"/>
              <a:gd name="connsiteX2" fmla="*/ 886691 w 975976"/>
              <a:gd name="connsiteY2" fmla="*/ 674254 h 1782618"/>
              <a:gd name="connsiteX3" fmla="*/ 895928 w 975976"/>
              <a:gd name="connsiteY3" fmla="*/ 1366982 h 1782618"/>
              <a:gd name="connsiteX4" fmla="*/ 406400 w 975976"/>
              <a:gd name="connsiteY4" fmla="*/ 1782618 h 1782618"/>
              <a:gd name="connsiteX0" fmla="*/ 0 w 980739"/>
              <a:gd name="connsiteY0" fmla="*/ 0 h 1796906"/>
              <a:gd name="connsiteX1" fmla="*/ 752914 w 980739"/>
              <a:gd name="connsiteY1" fmla="*/ 356034 h 1796906"/>
              <a:gd name="connsiteX2" fmla="*/ 891454 w 980739"/>
              <a:gd name="connsiteY2" fmla="*/ 688542 h 1796906"/>
              <a:gd name="connsiteX3" fmla="*/ 900691 w 980739"/>
              <a:gd name="connsiteY3" fmla="*/ 1381270 h 1796906"/>
              <a:gd name="connsiteX4" fmla="*/ 411163 w 980739"/>
              <a:gd name="connsiteY4" fmla="*/ 1796906 h 1796906"/>
              <a:gd name="connsiteX0" fmla="*/ 0 w 975977"/>
              <a:gd name="connsiteY0" fmla="*/ 0 h 1820719"/>
              <a:gd name="connsiteX1" fmla="*/ 752914 w 975977"/>
              <a:gd name="connsiteY1" fmla="*/ 356034 h 1820719"/>
              <a:gd name="connsiteX2" fmla="*/ 891454 w 975977"/>
              <a:gd name="connsiteY2" fmla="*/ 688542 h 1820719"/>
              <a:gd name="connsiteX3" fmla="*/ 900691 w 975977"/>
              <a:gd name="connsiteY3" fmla="*/ 1381270 h 1820719"/>
              <a:gd name="connsiteX4" fmla="*/ 439738 w 975977"/>
              <a:gd name="connsiteY4" fmla="*/ 1820719 h 182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5977" h="1820719">
                <a:moveTo>
                  <a:pt x="0" y="0"/>
                </a:moveTo>
                <a:cubicBezTo>
                  <a:pt x="167410" y="51955"/>
                  <a:pt x="604338" y="241277"/>
                  <a:pt x="752914" y="356034"/>
                </a:cubicBezTo>
                <a:cubicBezTo>
                  <a:pt x="901490" y="470791"/>
                  <a:pt x="866825" y="517669"/>
                  <a:pt x="891454" y="688542"/>
                </a:cubicBezTo>
                <a:cubicBezTo>
                  <a:pt x="916084" y="859415"/>
                  <a:pt x="975977" y="1192574"/>
                  <a:pt x="900691" y="1381270"/>
                </a:cubicBezTo>
                <a:cubicBezTo>
                  <a:pt x="825405" y="1569966"/>
                  <a:pt x="644478" y="1705264"/>
                  <a:pt x="439738" y="1820719"/>
                </a:cubicBezTo>
              </a:path>
            </a:pathLst>
          </a:custGeom>
          <a:noFill/>
          <a:ln w="1270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6" name="Freeform 176">
            <a:extLst>
              <a:ext uri="{FF2B5EF4-FFF2-40B4-BE49-F238E27FC236}">
                <a16:creationId xmlns:a16="http://schemas.microsoft.com/office/drawing/2014/main" id="{8DE2F4DF-9B9E-7779-9702-8F1DD4B4C569}"/>
              </a:ext>
            </a:extLst>
          </p:cNvPr>
          <p:cNvSpPr/>
          <p:nvPr/>
        </p:nvSpPr>
        <p:spPr>
          <a:xfrm rot="1348550" flipH="1">
            <a:off x="4108351" y="3986026"/>
            <a:ext cx="128890" cy="229966"/>
          </a:xfrm>
          <a:custGeom>
            <a:avLst/>
            <a:gdLst>
              <a:gd name="connsiteX0" fmla="*/ 257175 w 280987"/>
              <a:gd name="connsiteY0" fmla="*/ 0 h 657225"/>
              <a:gd name="connsiteX1" fmla="*/ 238125 w 280987"/>
              <a:gd name="connsiteY1" fmla="*/ 419100 h 657225"/>
              <a:gd name="connsiteX2" fmla="*/ 0 w 280987"/>
              <a:gd name="connsiteY2" fmla="*/ 657225 h 657225"/>
              <a:gd name="connsiteX0" fmla="*/ 161925 w 173831"/>
              <a:gd name="connsiteY0" fmla="*/ 0 h 742950"/>
              <a:gd name="connsiteX1" fmla="*/ 142875 w 173831"/>
              <a:gd name="connsiteY1" fmla="*/ 419100 h 742950"/>
              <a:gd name="connsiteX2" fmla="*/ 0 w 173831"/>
              <a:gd name="connsiteY2" fmla="*/ 74295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831" h="742950">
                <a:moveTo>
                  <a:pt x="161925" y="0"/>
                </a:moveTo>
                <a:cubicBezTo>
                  <a:pt x="173831" y="154781"/>
                  <a:pt x="169862" y="295275"/>
                  <a:pt x="142875" y="419100"/>
                </a:cubicBezTo>
                <a:cubicBezTo>
                  <a:pt x="115888" y="542925"/>
                  <a:pt x="97631" y="678656"/>
                  <a:pt x="0" y="742950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  <p:pic>
        <p:nvPicPr>
          <p:cNvPr id="137" name="Graphic 136" descr="House">
            <a:extLst>
              <a:ext uri="{FF2B5EF4-FFF2-40B4-BE49-F238E27FC236}">
                <a16:creationId xmlns:a16="http://schemas.microsoft.com/office/drawing/2014/main" id="{1C27E07A-9377-09AF-9237-285B48B7771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409520" y="3091699"/>
            <a:ext cx="914400" cy="914400"/>
          </a:xfrm>
          <a:prstGeom prst="rect">
            <a:avLst/>
          </a:prstGeom>
        </p:spPr>
      </p:pic>
      <p:pic>
        <p:nvPicPr>
          <p:cNvPr id="138" name="Picture 3">
            <a:extLst>
              <a:ext uri="{FF2B5EF4-FFF2-40B4-BE49-F238E27FC236}">
                <a16:creationId xmlns:a16="http://schemas.microsoft.com/office/drawing/2014/main" id="{AB588BB7-10B5-67E4-3B0A-CA6C229D9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9870" y="2626941"/>
            <a:ext cx="559008" cy="755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9" name="Group 138">
            <a:extLst>
              <a:ext uri="{FF2B5EF4-FFF2-40B4-BE49-F238E27FC236}">
                <a16:creationId xmlns:a16="http://schemas.microsoft.com/office/drawing/2014/main" id="{18EF2EDB-34B7-C8B5-CFCA-14987AE5B24B}"/>
              </a:ext>
            </a:extLst>
          </p:cNvPr>
          <p:cNvGrpSpPr/>
          <p:nvPr/>
        </p:nvGrpSpPr>
        <p:grpSpPr>
          <a:xfrm>
            <a:off x="3265699" y="4447274"/>
            <a:ext cx="260746" cy="430417"/>
            <a:chOff x="1738313" y="3202781"/>
            <a:chExt cx="347661" cy="573889"/>
          </a:xfrm>
        </p:grpSpPr>
        <p:sp>
          <p:nvSpPr>
            <p:cNvPr id="140" name="Freeform 28">
              <a:extLst>
                <a:ext uri="{FF2B5EF4-FFF2-40B4-BE49-F238E27FC236}">
                  <a16:creationId xmlns:a16="http://schemas.microsoft.com/office/drawing/2014/main" id="{7DCA3CF6-216B-F296-058F-5D894BAE32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4987" y="3211886"/>
              <a:ext cx="276381" cy="479031"/>
            </a:xfrm>
            <a:custGeom>
              <a:avLst/>
              <a:gdLst>
                <a:gd name="T0" fmla="*/ 409575 w 618"/>
                <a:gd name="T1" fmla="*/ 0 h 618"/>
                <a:gd name="T2" fmla="*/ 276364 w 618"/>
                <a:gd name="T3" fmla="*/ 92476 h 618"/>
                <a:gd name="T4" fmla="*/ 169662 w 618"/>
                <a:gd name="T5" fmla="*/ 270954 h 618"/>
                <a:gd name="T6" fmla="*/ 82843 w 618"/>
                <a:gd name="T7" fmla="*/ 455905 h 618"/>
                <a:gd name="T8" fmla="*/ 0 w 618"/>
                <a:gd name="T9" fmla="*/ 571500 h 6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8"/>
                <a:gd name="T16" fmla="*/ 0 h 618"/>
                <a:gd name="T17" fmla="*/ 618 w 618"/>
                <a:gd name="T18" fmla="*/ 618 h 618"/>
                <a:gd name="connsiteX0" fmla="*/ 6748 w 6748"/>
                <a:gd name="connsiteY0" fmla="*/ 0 h 8382"/>
                <a:gd name="connsiteX1" fmla="*/ 4142 w 6748"/>
                <a:gd name="connsiteY1" fmla="*/ 3123 h 8382"/>
                <a:gd name="connsiteX2" fmla="*/ 2023 w 6748"/>
                <a:gd name="connsiteY2" fmla="*/ 6359 h 8382"/>
                <a:gd name="connsiteX3" fmla="*/ 0 w 6748"/>
                <a:gd name="connsiteY3" fmla="*/ 8382 h 8382"/>
                <a:gd name="connsiteX0" fmla="*/ 10000 w 10000"/>
                <a:gd name="connsiteY0" fmla="*/ 0 h 10000"/>
                <a:gd name="connsiteX1" fmla="*/ 7927 w 10000"/>
                <a:gd name="connsiteY1" fmla="*/ 1947 h 10000"/>
                <a:gd name="connsiteX2" fmla="*/ 6138 w 10000"/>
                <a:gd name="connsiteY2" fmla="*/ 3726 h 10000"/>
                <a:gd name="connsiteX3" fmla="*/ 2998 w 10000"/>
                <a:gd name="connsiteY3" fmla="*/ 7586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10000" y="0"/>
                  </a:moveTo>
                  <a:cubicBezTo>
                    <a:pt x="9998" y="19"/>
                    <a:pt x="7929" y="1928"/>
                    <a:pt x="7927" y="1947"/>
                  </a:cubicBezTo>
                  <a:lnTo>
                    <a:pt x="6138" y="3726"/>
                  </a:lnTo>
                  <a:lnTo>
                    <a:pt x="2998" y="7586"/>
                  </a:lnTo>
                  <a:lnTo>
                    <a:pt x="0" y="10000"/>
                  </a:ln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1" name="Freeform 28">
              <a:extLst>
                <a:ext uri="{FF2B5EF4-FFF2-40B4-BE49-F238E27FC236}">
                  <a16:creationId xmlns:a16="http://schemas.microsoft.com/office/drawing/2014/main" id="{31BF2772-2F08-B18A-AA62-9C3AF3E63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602" y="3443264"/>
              <a:ext cx="90685" cy="333406"/>
            </a:xfrm>
            <a:custGeom>
              <a:avLst/>
              <a:gdLst>
                <a:gd name="T0" fmla="*/ 409575 w 618"/>
                <a:gd name="T1" fmla="*/ 0 h 618"/>
                <a:gd name="T2" fmla="*/ 276364 w 618"/>
                <a:gd name="T3" fmla="*/ 92476 h 618"/>
                <a:gd name="T4" fmla="*/ 169662 w 618"/>
                <a:gd name="T5" fmla="*/ 270954 h 618"/>
                <a:gd name="T6" fmla="*/ 82843 w 618"/>
                <a:gd name="T7" fmla="*/ 455905 h 618"/>
                <a:gd name="T8" fmla="*/ 0 w 618"/>
                <a:gd name="T9" fmla="*/ 571500 h 6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8"/>
                <a:gd name="T16" fmla="*/ 0 h 618"/>
                <a:gd name="T17" fmla="*/ 618 w 618"/>
                <a:gd name="T18" fmla="*/ 618 h 618"/>
                <a:gd name="connsiteX0" fmla="*/ 10000 w 10000"/>
                <a:gd name="connsiteY0" fmla="*/ 0 h 10000"/>
                <a:gd name="connsiteX1" fmla="*/ 6748 w 10000"/>
                <a:gd name="connsiteY1" fmla="*/ 1618 h 10000"/>
                <a:gd name="connsiteX2" fmla="*/ 2023 w 10000"/>
                <a:gd name="connsiteY2" fmla="*/ 7977 h 10000"/>
                <a:gd name="connsiteX3" fmla="*/ 0 w 10000"/>
                <a:gd name="connsiteY3" fmla="*/ 10000 h 10000"/>
                <a:gd name="connsiteX0" fmla="*/ 10000 w 10000"/>
                <a:gd name="connsiteY0" fmla="*/ 0 h 10000"/>
                <a:gd name="connsiteX1" fmla="*/ 6748 w 10000"/>
                <a:gd name="connsiteY1" fmla="*/ 1618 h 10000"/>
                <a:gd name="connsiteX2" fmla="*/ 0 w 10000"/>
                <a:gd name="connsiteY2" fmla="*/ 10000 h 10000"/>
                <a:gd name="connsiteX0" fmla="*/ 3252 w 8136"/>
                <a:gd name="connsiteY0" fmla="*/ 0 h 10667"/>
                <a:gd name="connsiteX1" fmla="*/ 0 w 8136"/>
                <a:gd name="connsiteY1" fmla="*/ 1618 h 10667"/>
                <a:gd name="connsiteX2" fmla="*/ 8136 w 8136"/>
                <a:gd name="connsiteY2" fmla="*/ 10667 h 10667"/>
                <a:gd name="connsiteX0" fmla="*/ 0 w 27441"/>
                <a:gd name="connsiteY0" fmla="*/ 8483 h 8483"/>
                <a:gd name="connsiteX1" fmla="*/ 17441 w 27441"/>
                <a:gd name="connsiteY1" fmla="*/ 0 h 8483"/>
                <a:gd name="connsiteX2" fmla="*/ 27441 w 27441"/>
                <a:gd name="connsiteY2" fmla="*/ 8483 h 8483"/>
                <a:gd name="connsiteX0" fmla="*/ 0 w 6719"/>
                <a:gd name="connsiteY0" fmla="*/ 1527 h 10000"/>
                <a:gd name="connsiteX1" fmla="*/ 3075 w 6719"/>
                <a:gd name="connsiteY1" fmla="*/ 0 h 10000"/>
                <a:gd name="connsiteX2" fmla="*/ 6719 w 6719"/>
                <a:gd name="connsiteY2" fmla="*/ 10000 h 10000"/>
                <a:gd name="connsiteX0" fmla="*/ 0 w 10000"/>
                <a:gd name="connsiteY0" fmla="*/ 0 h 8473"/>
                <a:gd name="connsiteX1" fmla="*/ 1476 w 10000"/>
                <a:gd name="connsiteY1" fmla="*/ 2341 h 8473"/>
                <a:gd name="connsiteX2" fmla="*/ 10000 w 10000"/>
                <a:gd name="connsiteY2" fmla="*/ 8473 h 8473"/>
                <a:gd name="connsiteX0" fmla="*/ 0 w 1476"/>
                <a:gd name="connsiteY0" fmla="*/ 0 h 7609"/>
                <a:gd name="connsiteX1" fmla="*/ 1476 w 1476"/>
                <a:gd name="connsiteY1" fmla="*/ 2763 h 7609"/>
                <a:gd name="connsiteX2" fmla="*/ 1396 w 1476"/>
                <a:gd name="connsiteY2" fmla="*/ 7609 h 7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6" h="7609">
                  <a:moveTo>
                    <a:pt x="0" y="0"/>
                  </a:moveTo>
                  <a:lnTo>
                    <a:pt x="1476" y="2763"/>
                  </a:lnTo>
                  <a:cubicBezTo>
                    <a:pt x="1449" y="4378"/>
                    <a:pt x="1423" y="5994"/>
                    <a:pt x="1396" y="7609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2" name="Freeform 28">
              <a:extLst>
                <a:ext uri="{FF2B5EF4-FFF2-40B4-BE49-F238E27FC236}">
                  <a16:creationId xmlns:a16="http://schemas.microsoft.com/office/drawing/2014/main" id="{643FA55E-506B-7C90-CB67-F7EDC3F20535}"/>
                </a:ext>
              </a:extLst>
            </p:cNvPr>
            <p:cNvSpPr>
              <a:spLocks/>
            </p:cNvSpPr>
            <p:nvPr/>
          </p:nvSpPr>
          <p:spPr bwMode="auto">
            <a:xfrm rot="2097304" flipH="1">
              <a:off x="1738313" y="3367064"/>
              <a:ext cx="138090" cy="333406"/>
            </a:xfrm>
            <a:custGeom>
              <a:avLst/>
              <a:gdLst>
                <a:gd name="T0" fmla="*/ 409575 w 618"/>
                <a:gd name="T1" fmla="*/ 0 h 618"/>
                <a:gd name="T2" fmla="*/ 276364 w 618"/>
                <a:gd name="T3" fmla="*/ 92476 h 618"/>
                <a:gd name="T4" fmla="*/ 169662 w 618"/>
                <a:gd name="T5" fmla="*/ 270954 h 618"/>
                <a:gd name="T6" fmla="*/ 82843 w 618"/>
                <a:gd name="T7" fmla="*/ 455905 h 618"/>
                <a:gd name="T8" fmla="*/ 0 w 618"/>
                <a:gd name="T9" fmla="*/ 571500 h 6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8"/>
                <a:gd name="T16" fmla="*/ 0 h 618"/>
                <a:gd name="T17" fmla="*/ 618 w 618"/>
                <a:gd name="T18" fmla="*/ 618 h 618"/>
                <a:gd name="connsiteX0" fmla="*/ 10000 w 10000"/>
                <a:gd name="connsiteY0" fmla="*/ 0 h 10000"/>
                <a:gd name="connsiteX1" fmla="*/ 6748 w 10000"/>
                <a:gd name="connsiteY1" fmla="*/ 1618 h 10000"/>
                <a:gd name="connsiteX2" fmla="*/ 2023 w 10000"/>
                <a:gd name="connsiteY2" fmla="*/ 7977 h 10000"/>
                <a:gd name="connsiteX3" fmla="*/ 0 w 10000"/>
                <a:gd name="connsiteY3" fmla="*/ 10000 h 10000"/>
                <a:gd name="connsiteX0" fmla="*/ 10000 w 10000"/>
                <a:gd name="connsiteY0" fmla="*/ 0 h 10000"/>
                <a:gd name="connsiteX1" fmla="*/ 6748 w 10000"/>
                <a:gd name="connsiteY1" fmla="*/ 1618 h 10000"/>
                <a:gd name="connsiteX2" fmla="*/ 0 w 10000"/>
                <a:gd name="connsiteY2" fmla="*/ 10000 h 10000"/>
                <a:gd name="connsiteX0" fmla="*/ 3252 w 8136"/>
                <a:gd name="connsiteY0" fmla="*/ 0 h 10667"/>
                <a:gd name="connsiteX1" fmla="*/ 0 w 8136"/>
                <a:gd name="connsiteY1" fmla="*/ 1618 h 10667"/>
                <a:gd name="connsiteX2" fmla="*/ 8136 w 8136"/>
                <a:gd name="connsiteY2" fmla="*/ 10667 h 10667"/>
                <a:gd name="connsiteX0" fmla="*/ 0 w 27441"/>
                <a:gd name="connsiteY0" fmla="*/ 8483 h 8483"/>
                <a:gd name="connsiteX1" fmla="*/ 17441 w 27441"/>
                <a:gd name="connsiteY1" fmla="*/ 0 h 8483"/>
                <a:gd name="connsiteX2" fmla="*/ 27441 w 27441"/>
                <a:gd name="connsiteY2" fmla="*/ 8483 h 8483"/>
                <a:gd name="connsiteX0" fmla="*/ 0 w 6719"/>
                <a:gd name="connsiteY0" fmla="*/ 1527 h 10000"/>
                <a:gd name="connsiteX1" fmla="*/ 3075 w 6719"/>
                <a:gd name="connsiteY1" fmla="*/ 0 h 10000"/>
                <a:gd name="connsiteX2" fmla="*/ 6719 w 6719"/>
                <a:gd name="connsiteY2" fmla="*/ 10000 h 10000"/>
                <a:gd name="connsiteX0" fmla="*/ 0 w 10000"/>
                <a:gd name="connsiteY0" fmla="*/ 0 h 8473"/>
                <a:gd name="connsiteX1" fmla="*/ 1476 w 10000"/>
                <a:gd name="connsiteY1" fmla="*/ 2341 h 8473"/>
                <a:gd name="connsiteX2" fmla="*/ 10000 w 10000"/>
                <a:gd name="connsiteY2" fmla="*/ 8473 h 8473"/>
                <a:gd name="connsiteX0" fmla="*/ 0 w 1476"/>
                <a:gd name="connsiteY0" fmla="*/ 0 h 7609"/>
                <a:gd name="connsiteX1" fmla="*/ 1476 w 1476"/>
                <a:gd name="connsiteY1" fmla="*/ 2763 h 7609"/>
                <a:gd name="connsiteX2" fmla="*/ 1396 w 1476"/>
                <a:gd name="connsiteY2" fmla="*/ 7609 h 7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6" h="7609">
                  <a:moveTo>
                    <a:pt x="0" y="0"/>
                  </a:moveTo>
                  <a:lnTo>
                    <a:pt x="1476" y="2763"/>
                  </a:lnTo>
                  <a:cubicBezTo>
                    <a:pt x="1449" y="4378"/>
                    <a:pt x="1423" y="5994"/>
                    <a:pt x="1396" y="7609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" name="Freeform 28">
              <a:extLst>
                <a:ext uri="{FF2B5EF4-FFF2-40B4-BE49-F238E27FC236}">
                  <a16:creationId xmlns:a16="http://schemas.microsoft.com/office/drawing/2014/main" id="{3F22F216-8803-3AC3-0162-31CCEF600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0789" y="3202781"/>
              <a:ext cx="135185" cy="239975"/>
            </a:xfrm>
            <a:custGeom>
              <a:avLst/>
              <a:gdLst>
                <a:gd name="T0" fmla="*/ 409575 w 618"/>
                <a:gd name="T1" fmla="*/ 0 h 618"/>
                <a:gd name="T2" fmla="*/ 276364 w 618"/>
                <a:gd name="T3" fmla="*/ 92476 h 618"/>
                <a:gd name="T4" fmla="*/ 169662 w 618"/>
                <a:gd name="T5" fmla="*/ 270954 h 618"/>
                <a:gd name="T6" fmla="*/ 82843 w 618"/>
                <a:gd name="T7" fmla="*/ 455905 h 618"/>
                <a:gd name="T8" fmla="*/ 0 w 618"/>
                <a:gd name="T9" fmla="*/ 571500 h 6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8"/>
                <a:gd name="T16" fmla="*/ 0 h 618"/>
                <a:gd name="T17" fmla="*/ 618 w 618"/>
                <a:gd name="T18" fmla="*/ 618 h 618"/>
                <a:gd name="connsiteX0" fmla="*/ 6748 w 6748"/>
                <a:gd name="connsiteY0" fmla="*/ 0 h 8382"/>
                <a:gd name="connsiteX1" fmla="*/ 4142 w 6748"/>
                <a:gd name="connsiteY1" fmla="*/ 3123 h 8382"/>
                <a:gd name="connsiteX2" fmla="*/ 2023 w 6748"/>
                <a:gd name="connsiteY2" fmla="*/ 6359 h 8382"/>
                <a:gd name="connsiteX3" fmla="*/ 0 w 6748"/>
                <a:gd name="connsiteY3" fmla="*/ 8382 h 8382"/>
                <a:gd name="connsiteX0" fmla="*/ 10000 w 10000"/>
                <a:gd name="connsiteY0" fmla="*/ 0 h 10000"/>
                <a:gd name="connsiteX1" fmla="*/ 7927 w 10000"/>
                <a:gd name="connsiteY1" fmla="*/ 1947 h 10000"/>
                <a:gd name="connsiteX2" fmla="*/ 6138 w 10000"/>
                <a:gd name="connsiteY2" fmla="*/ 3726 h 10000"/>
                <a:gd name="connsiteX3" fmla="*/ 2998 w 10000"/>
                <a:gd name="connsiteY3" fmla="*/ 7586 h 10000"/>
                <a:gd name="connsiteX4" fmla="*/ 0 w 10000"/>
                <a:gd name="connsiteY4" fmla="*/ 10000 h 10000"/>
                <a:gd name="connsiteX0" fmla="*/ 10000 w 10000"/>
                <a:gd name="connsiteY0" fmla="*/ 0 h 10000"/>
                <a:gd name="connsiteX1" fmla="*/ 7927 w 10000"/>
                <a:gd name="connsiteY1" fmla="*/ 1947 h 10000"/>
                <a:gd name="connsiteX2" fmla="*/ 5793 w 10000"/>
                <a:gd name="connsiteY2" fmla="*/ 4621 h 10000"/>
                <a:gd name="connsiteX3" fmla="*/ 2998 w 10000"/>
                <a:gd name="connsiteY3" fmla="*/ 7586 h 10000"/>
                <a:gd name="connsiteX4" fmla="*/ 0 w 10000"/>
                <a:gd name="connsiteY4" fmla="*/ 10000 h 10000"/>
                <a:gd name="connsiteX0" fmla="*/ 10000 w 10000"/>
                <a:gd name="connsiteY0" fmla="*/ 0 h 10000"/>
                <a:gd name="connsiteX1" fmla="*/ 7927 w 10000"/>
                <a:gd name="connsiteY1" fmla="*/ 1947 h 10000"/>
                <a:gd name="connsiteX2" fmla="*/ 5793 w 10000"/>
                <a:gd name="connsiteY2" fmla="*/ 4621 h 10000"/>
                <a:gd name="connsiteX3" fmla="*/ 0 w 10000"/>
                <a:gd name="connsiteY3" fmla="*/ 10000 h 10000"/>
                <a:gd name="connsiteX0" fmla="*/ 4207 w 4207"/>
                <a:gd name="connsiteY0" fmla="*/ 0 h 4621"/>
                <a:gd name="connsiteX1" fmla="*/ 2134 w 4207"/>
                <a:gd name="connsiteY1" fmla="*/ 1947 h 4621"/>
                <a:gd name="connsiteX2" fmla="*/ 0 w 4207"/>
                <a:gd name="connsiteY2" fmla="*/ 4621 h 4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7" h="4621">
                  <a:moveTo>
                    <a:pt x="4207" y="0"/>
                  </a:moveTo>
                  <a:cubicBezTo>
                    <a:pt x="4205" y="19"/>
                    <a:pt x="2136" y="1928"/>
                    <a:pt x="2134" y="1947"/>
                  </a:cubicBezTo>
                  <a:lnTo>
                    <a:pt x="0" y="4621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144" name="Picture 7">
            <a:extLst>
              <a:ext uri="{FF2B5EF4-FFF2-40B4-BE49-F238E27FC236}">
                <a16:creationId xmlns:a16="http://schemas.microsoft.com/office/drawing/2014/main" id="{7E2EA1B0-3056-0EAC-1569-618340168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3744" y="5609210"/>
            <a:ext cx="58578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" name="Oval 235">
            <a:extLst>
              <a:ext uri="{FF2B5EF4-FFF2-40B4-BE49-F238E27FC236}">
                <a16:creationId xmlns:a16="http://schemas.microsoft.com/office/drawing/2014/main" id="{8F317D35-BC87-C3E9-7483-590E4995B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6532" y="5138541"/>
            <a:ext cx="128588" cy="121444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66B5D0CF-E4F2-8FBA-8BAE-2812A8451413}"/>
              </a:ext>
            </a:extLst>
          </p:cNvPr>
          <p:cNvGrpSpPr/>
          <p:nvPr/>
        </p:nvGrpSpPr>
        <p:grpSpPr>
          <a:xfrm>
            <a:off x="5065924" y="5199749"/>
            <a:ext cx="260746" cy="430417"/>
            <a:chOff x="1738313" y="3202781"/>
            <a:chExt cx="347661" cy="573889"/>
          </a:xfrm>
        </p:grpSpPr>
        <p:sp>
          <p:nvSpPr>
            <p:cNvPr id="147" name="Freeform 28">
              <a:extLst>
                <a:ext uri="{FF2B5EF4-FFF2-40B4-BE49-F238E27FC236}">
                  <a16:creationId xmlns:a16="http://schemas.microsoft.com/office/drawing/2014/main" id="{EDF281FC-15B8-F9E5-68A8-29215F0C0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4987" y="3211886"/>
              <a:ext cx="276381" cy="479031"/>
            </a:xfrm>
            <a:custGeom>
              <a:avLst/>
              <a:gdLst>
                <a:gd name="T0" fmla="*/ 409575 w 618"/>
                <a:gd name="T1" fmla="*/ 0 h 618"/>
                <a:gd name="T2" fmla="*/ 276364 w 618"/>
                <a:gd name="T3" fmla="*/ 92476 h 618"/>
                <a:gd name="T4" fmla="*/ 169662 w 618"/>
                <a:gd name="T5" fmla="*/ 270954 h 618"/>
                <a:gd name="T6" fmla="*/ 82843 w 618"/>
                <a:gd name="T7" fmla="*/ 455905 h 618"/>
                <a:gd name="T8" fmla="*/ 0 w 618"/>
                <a:gd name="T9" fmla="*/ 571500 h 6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8"/>
                <a:gd name="T16" fmla="*/ 0 h 618"/>
                <a:gd name="T17" fmla="*/ 618 w 618"/>
                <a:gd name="T18" fmla="*/ 618 h 618"/>
                <a:gd name="connsiteX0" fmla="*/ 6748 w 6748"/>
                <a:gd name="connsiteY0" fmla="*/ 0 h 8382"/>
                <a:gd name="connsiteX1" fmla="*/ 4142 w 6748"/>
                <a:gd name="connsiteY1" fmla="*/ 3123 h 8382"/>
                <a:gd name="connsiteX2" fmla="*/ 2023 w 6748"/>
                <a:gd name="connsiteY2" fmla="*/ 6359 h 8382"/>
                <a:gd name="connsiteX3" fmla="*/ 0 w 6748"/>
                <a:gd name="connsiteY3" fmla="*/ 8382 h 8382"/>
                <a:gd name="connsiteX0" fmla="*/ 10000 w 10000"/>
                <a:gd name="connsiteY0" fmla="*/ 0 h 10000"/>
                <a:gd name="connsiteX1" fmla="*/ 7927 w 10000"/>
                <a:gd name="connsiteY1" fmla="*/ 1947 h 10000"/>
                <a:gd name="connsiteX2" fmla="*/ 6138 w 10000"/>
                <a:gd name="connsiteY2" fmla="*/ 3726 h 10000"/>
                <a:gd name="connsiteX3" fmla="*/ 2998 w 10000"/>
                <a:gd name="connsiteY3" fmla="*/ 7586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10000" y="0"/>
                  </a:moveTo>
                  <a:cubicBezTo>
                    <a:pt x="9998" y="19"/>
                    <a:pt x="7929" y="1928"/>
                    <a:pt x="7927" y="1947"/>
                  </a:cubicBezTo>
                  <a:lnTo>
                    <a:pt x="6138" y="3726"/>
                  </a:lnTo>
                  <a:lnTo>
                    <a:pt x="2998" y="7586"/>
                  </a:lnTo>
                  <a:lnTo>
                    <a:pt x="0" y="10000"/>
                  </a:ln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8" name="Freeform 28">
              <a:extLst>
                <a:ext uri="{FF2B5EF4-FFF2-40B4-BE49-F238E27FC236}">
                  <a16:creationId xmlns:a16="http://schemas.microsoft.com/office/drawing/2014/main" id="{7DBC8E8B-6A7E-B6B3-EA88-9A8769BEE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602" y="3443264"/>
              <a:ext cx="90685" cy="333406"/>
            </a:xfrm>
            <a:custGeom>
              <a:avLst/>
              <a:gdLst>
                <a:gd name="T0" fmla="*/ 409575 w 618"/>
                <a:gd name="T1" fmla="*/ 0 h 618"/>
                <a:gd name="T2" fmla="*/ 276364 w 618"/>
                <a:gd name="T3" fmla="*/ 92476 h 618"/>
                <a:gd name="T4" fmla="*/ 169662 w 618"/>
                <a:gd name="T5" fmla="*/ 270954 h 618"/>
                <a:gd name="T6" fmla="*/ 82843 w 618"/>
                <a:gd name="T7" fmla="*/ 455905 h 618"/>
                <a:gd name="T8" fmla="*/ 0 w 618"/>
                <a:gd name="T9" fmla="*/ 571500 h 6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8"/>
                <a:gd name="T16" fmla="*/ 0 h 618"/>
                <a:gd name="T17" fmla="*/ 618 w 618"/>
                <a:gd name="T18" fmla="*/ 618 h 618"/>
                <a:gd name="connsiteX0" fmla="*/ 10000 w 10000"/>
                <a:gd name="connsiteY0" fmla="*/ 0 h 10000"/>
                <a:gd name="connsiteX1" fmla="*/ 6748 w 10000"/>
                <a:gd name="connsiteY1" fmla="*/ 1618 h 10000"/>
                <a:gd name="connsiteX2" fmla="*/ 2023 w 10000"/>
                <a:gd name="connsiteY2" fmla="*/ 7977 h 10000"/>
                <a:gd name="connsiteX3" fmla="*/ 0 w 10000"/>
                <a:gd name="connsiteY3" fmla="*/ 10000 h 10000"/>
                <a:gd name="connsiteX0" fmla="*/ 10000 w 10000"/>
                <a:gd name="connsiteY0" fmla="*/ 0 h 10000"/>
                <a:gd name="connsiteX1" fmla="*/ 6748 w 10000"/>
                <a:gd name="connsiteY1" fmla="*/ 1618 h 10000"/>
                <a:gd name="connsiteX2" fmla="*/ 0 w 10000"/>
                <a:gd name="connsiteY2" fmla="*/ 10000 h 10000"/>
                <a:gd name="connsiteX0" fmla="*/ 3252 w 8136"/>
                <a:gd name="connsiteY0" fmla="*/ 0 h 10667"/>
                <a:gd name="connsiteX1" fmla="*/ 0 w 8136"/>
                <a:gd name="connsiteY1" fmla="*/ 1618 h 10667"/>
                <a:gd name="connsiteX2" fmla="*/ 8136 w 8136"/>
                <a:gd name="connsiteY2" fmla="*/ 10667 h 10667"/>
                <a:gd name="connsiteX0" fmla="*/ 0 w 27441"/>
                <a:gd name="connsiteY0" fmla="*/ 8483 h 8483"/>
                <a:gd name="connsiteX1" fmla="*/ 17441 w 27441"/>
                <a:gd name="connsiteY1" fmla="*/ 0 h 8483"/>
                <a:gd name="connsiteX2" fmla="*/ 27441 w 27441"/>
                <a:gd name="connsiteY2" fmla="*/ 8483 h 8483"/>
                <a:gd name="connsiteX0" fmla="*/ 0 w 6719"/>
                <a:gd name="connsiteY0" fmla="*/ 1527 h 10000"/>
                <a:gd name="connsiteX1" fmla="*/ 3075 w 6719"/>
                <a:gd name="connsiteY1" fmla="*/ 0 h 10000"/>
                <a:gd name="connsiteX2" fmla="*/ 6719 w 6719"/>
                <a:gd name="connsiteY2" fmla="*/ 10000 h 10000"/>
                <a:gd name="connsiteX0" fmla="*/ 0 w 10000"/>
                <a:gd name="connsiteY0" fmla="*/ 0 h 8473"/>
                <a:gd name="connsiteX1" fmla="*/ 1476 w 10000"/>
                <a:gd name="connsiteY1" fmla="*/ 2341 h 8473"/>
                <a:gd name="connsiteX2" fmla="*/ 10000 w 10000"/>
                <a:gd name="connsiteY2" fmla="*/ 8473 h 8473"/>
                <a:gd name="connsiteX0" fmla="*/ 0 w 1476"/>
                <a:gd name="connsiteY0" fmla="*/ 0 h 7609"/>
                <a:gd name="connsiteX1" fmla="*/ 1476 w 1476"/>
                <a:gd name="connsiteY1" fmla="*/ 2763 h 7609"/>
                <a:gd name="connsiteX2" fmla="*/ 1396 w 1476"/>
                <a:gd name="connsiteY2" fmla="*/ 7609 h 7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6" h="7609">
                  <a:moveTo>
                    <a:pt x="0" y="0"/>
                  </a:moveTo>
                  <a:lnTo>
                    <a:pt x="1476" y="2763"/>
                  </a:lnTo>
                  <a:cubicBezTo>
                    <a:pt x="1449" y="4378"/>
                    <a:pt x="1423" y="5994"/>
                    <a:pt x="1396" y="7609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" name="Freeform 28">
              <a:extLst>
                <a:ext uri="{FF2B5EF4-FFF2-40B4-BE49-F238E27FC236}">
                  <a16:creationId xmlns:a16="http://schemas.microsoft.com/office/drawing/2014/main" id="{9E21B774-609F-4D08-B57D-35BA07B39742}"/>
                </a:ext>
              </a:extLst>
            </p:cNvPr>
            <p:cNvSpPr>
              <a:spLocks/>
            </p:cNvSpPr>
            <p:nvPr/>
          </p:nvSpPr>
          <p:spPr bwMode="auto">
            <a:xfrm rot="2097304" flipH="1">
              <a:off x="1738313" y="3367064"/>
              <a:ext cx="138090" cy="333406"/>
            </a:xfrm>
            <a:custGeom>
              <a:avLst/>
              <a:gdLst>
                <a:gd name="T0" fmla="*/ 409575 w 618"/>
                <a:gd name="T1" fmla="*/ 0 h 618"/>
                <a:gd name="T2" fmla="*/ 276364 w 618"/>
                <a:gd name="T3" fmla="*/ 92476 h 618"/>
                <a:gd name="T4" fmla="*/ 169662 w 618"/>
                <a:gd name="T5" fmla="*/ 270954 h 618"/>
                <a:gd name="T6" fmla="*/ 82843 w 618"/>
                <a:gd name="T7" fmla="*/ 455905 h 618"/>
                <a:gd name="T8" fmla="*/ 0 w 618"/>
                <a:gd name="T9" fmla="*/ 571500 h 6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8"/>
                <a:gd name="T16" fmla="*/ 0 h 618"/>
                <a:gd name="T17" fmla="*/ 618 w 618"/>
                <a:gd name="T18" fmla="*/ 618 h 618"/>
                <a:gd name="connsiteX0" fmla="*/ 10000 w 10000"/>
                <a:gd name="connsiteY0" fmla="*/ 0 h 10000"/>
                <a:gd name="connsiteX1" fmla="*/ 6748 w 10000"/>
                <a:gd name="connsiteY1" fmla="*/ 1618 h 10000"/>
                <a:gd name="connsiteX2" fmla="*/ 2023 w 10000"/>
                <a:gd name="connsiteY2" fmla="*/ 7977 h 10000"/>
                <a:gd name="connsiteX3" fmla="*/ 0 w 10000"/>
                <a:gd name="connsiteY3" fmla="*/ 10000 h 10000"/>
                <a:gd name="connsiteX0" fmla="*/ 10000 w 10000"/>
                <a:gd name="connsiteY0" fmla="*/ 0 h 10000"/>
                <a:gd name="connsiteX1" fmla="*/ 6748 w 10000"/>
                <a:gd name="connsiteY1" fmla="*/ 1618 h 10000"/>
                <a:gd name="connsiteX2" fmla="*/ 0 w 10000"/>
                <a:gd name="connsiteY2" fmla="*/ 10000 h 10000"/>
                <a:gd name="connsiteX0" fmla="*/ 3252 w 8136"/>
                <a:gd name="connsiteY0" fmla="*/ 0 h 10667"/>
                <a:gd name="connsiteX1" fmla="*/ 0 w 8136"/>
                <a:gd name="connsiteY1" fmla="*/ 1618 h 10667"/>
                <a:gd name="connsiteX2" fmla="*/ 8136 w 8136"/>
                <a:gd name="connsiteY2" fmla="*/ 10667 h 10667"/>
                <a:gd name="connsiteX0" fmla="*/ 0 w 27441"/>
                <a:gd name="connsiteY0" fmla="*/ 8483 h 8483"/>
                <a:gd name="connsiteX1" fmla="*/ 17441 w 27441"/>
                <a:gd name="connsiteY1" fmla="*/ 0 h 8483"/>
                <a:gd name="connsiteX2" fmla="*/ 27441 w 27441"/>
                <a:gd name="connsiteY2" fmla="*/ 8483 h 8483"/>
                <a:gd name="connsiteX0" fmla="*/ 0 w 6719"/>
                <a:gd name="connsiteY0" fmla="*/ 1527 h 10000"/>
                <a:gd name="connsiteX1" fmla="*/ 3075 w 6719"/>
                <a:gd name="connsiteY1" fmla="*/ 0 h 10000"/>
                <a:gd name="connsiteX2" fmla="*/ 6719 w 6719"/>
                <a:gd name="connsiteY2" fmla="*/ 10000 h 10000"/>
                <a:gd name="connsiteX0" fmla="*/ 0 w 10000"/>
                <a:gd name="connsiteY0" fmla="*/ 0 h 8473"/>
                <a:gd name="connsiteX1" fmla="*/ 1476 w 10000"/>
                <a:gd name="connsiteY1" fmla="*/ 2341 h 8473"/>
                <a:gd name="connsiteX2" fmla="*/ 10000 w 10000"/>
                <a:gd name="connsiteY2" fmla="*/ 8473 h 8473"/>
                <a:gd name="connsiteX0" fmla="*/ 0 w 1476"/>
                <a:gd name="connsiteY0" fmla="*/ 0 h 7609"/>
                <a:gd name="connsiteX1" fmla="*/ 1476 w 1476"/>
                <a:gd name="connsiteY1" fmla="*/ 2763 h 7609"/>
                <a:gd name="connsiteX2" fmla="*/ 1396 w 1476"/>
                <a:gd name="connsiteY2" fmla="*/ 7609 h 7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6" h="7609">
                  <a:moveTo>
                    <a:pt x="0" y="0"/>
                  </a:moveTo>
                  <a:lnTo>
                    <a:pt x="1476" y="2763"/>
                  </a:lnTo>
                  <a:cubicBezTo>
                    <a:pt x="1449" y="4378"/>
                    <a:pt x="1423" y="5994"/>
                    <a:pt x="1396" y="7609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" name="Freeform 28">
              <a:extLst>
                <a:ext uri="{FF2B5EF4-FFF2-40B4-BE49-F238E27FC236}">
                  <a16:creationId xmlns:a16="http://schemas.microsoft.com/office/drawing/2014/main" id="{4FB12EA4-08A0-0C8A-45CF-0E4883014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0789" y="3202781"/>
              <a:ext cx="135185" cy="239975"/>
            </a:xfrm>
            <a:custGeom>
              <a:avLst/>
              <a:gdLst>
                <a:gd name="T0" fmla="*/ 409575 w 618"/>
                <a:gd name="T1" fmla="*/ 0 h 618"/>
                <a:gd name="T2" fmla="*/ 276364 w 618"/>
                <a:gd name="T3" fmla="*/ 92476 h 618"/>
                <a:gd name="T4" fmla="*/ 169662 w 618"/>
                <a:gd name="T5" fmla="*/ 270954 h 618"/>
                <a:gd name="T6" fmla="*/ 82843 w 618"/>
                <a:gd name="T7" fmla="*/ 455905 h 618"/>
                <a:gd name="T8" fmla="*/ 0 w 618"/>
                <a:gd name="T9" fmla="*/ 571500 h 6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8"/>
                <a:gd name="T16" fmla="*/ 0 h 618"/>
                <a:gd name="T17" fmla="*/ 618 w 618"/>
                <a:gd name="T18" fmla="*/ 618 h 618"/>
                <a:gd name="connsiteX0" fmla="*/ 6748 w 6748"/>
                <a:gd name="connsiteY0" fmla="*/ 0 h 8382"/>
                <a:gd name="connsiteX1" fmla="*/ 4142 w 6748"/>
                <a:gd name="connsiteY1" fmla="*/ 3123 h 8382"/>
                <a:gd name="connsiteX2" fmla="*/ 2023 w 6748"/>
                <a:gd name="connsiteY2" fmla="*/ 6359 h 8382"/>
                <a:gd name="connsiteX3" fmla="*/ 0 w 6748"/>
                <a:gd name="connsiteY3" fmla="*/ 8382 h 8382"/>
                <a:gd name="connsiteX0" fmla="*/ 10000 w 10000"/>
                <a:gd name="connsiteY0" fmla="*/ 0 h 10000"/>
                <a:gd name="connsiteX1" fmla="*/ 7927 w 10000"/>
                <a:gd name="connsiteY1" fmla="*/ 1947 h 10000"/>
                <a:gd name="connsiteX2" fmla="*/ 6138 w 10000"/>
                <a:gd name="connsiteY2" fmla="*/ 3726 h 10000"/>
                <a:gd name="connsiteX3" fmla="*/ 2998 w 10000"/>
                <a:gd name="connsiteY3" fmla="*/ 7586 h 10000"/>
                <a:gd name="connsiteX4" fmla="*/ 0 w 10000"/>
                <a:gd name="connsiteY4" fmla="*/ 10000 h 10000"/>
                <a:gd name="connsiteX0" fmla="*/ 10000 w 10000"/>
                <a:gd name="connsiteY0" fmla="*/ 0 h 10000"/>
                <a:gd name="connsiteX1" fmla="*/ 7927 w 10000"/>
                <a:gd name="connsiteY1" fmla="*/ 1947 h 10000"/>
                <a:gd name="connsiteX2" fmla="*/ 5793 w 10000"/>
                <a:gd name="connsiteY2" fmla="*/ 4621 h 10000"/>
                <a:gd name="connsiteX3" fmla="*/ 2998 w 10000"/>
                <a:gd name="connsiteY3" fmla="*/ 7586 h 10000"/>
                <a:gd name="connsiteX4" fmla="*/ 0 w 10000"/>
                <a:gd name="connsiteY4" fmla="*/ 10000 h 10000"/>
                <a:gd name="connsiteX0" fmla="*/ 10000 w 10000"/>
                <a:gd name="connsiteY0" fmla="*/ 0 h 10000"/>
                <a:gd name="connsiteX1" fmla="*/ 7927 w 10000"/>
                <a:gd name="connsiteY1" fmla="*/ 1947 h 10000"/>
                <a:gd name="connsiteX2" fmla="*/ 5793 w 10000"/>
                <a:gd name="connsiteY2" fmla="*/ 4621 h 10000"/>
                <a:gd name="connsiteX3" fmla="*/ 0 w 10000"/>
                <a:gd name="connsiteY3" fmla="*/ 10000 h 10000"/>
                <a:gd name="connsiteX0" fmla="*/ 4207 w 4207"/>
                <a:gd name="connsiteY0" fmla="*/ 0 h 4621"/>
                <a:gd name="connsiteX1" fmla="*/ 2134 w 4207"/>
                <a:gd name="connsiteY1" fmla="*/ 1947 h 4621"/>
                <a:gd name="connsiteX2" fmla="*/ 0 w 4207"/>
                <a:gd name="connsiteY2" fmla="*/ 4621 h 4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7" h="4621">
                  <a:moveTo>
                    <a:pt x="4207" y="0"/>
                  </a:moveTo>
                  <a:cubicBezTo>
                    <a:pt x="4205" y="19"/>
                    <a:pt x="2136" y="1928"/>
                    <a:pt x="2134" y="1947"/>
                  </a:cubicBezTo>
                  <a:lnTo>
                    <a:pt x="0" y="4621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</p:grpSp>
      <p:cxnSp>
        <p:nvCxnSpPr>
          <p:cNvPr id="151" name="Straight Connector 232">
            <a:extLst>
              <a:ext uri="{FF2B5EF4-FFF2-40B4-BE49-F238E27FC236}">
                <a16:creationId xmlns:a16="http://schemas.microsoft.com/office/drawing/2014/main" id="{92AE443F-D777-D2CF-BE7D-5988F3302CB5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3876064" y="4335810"/>
            <a:ext cx="223787" cy="86383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2" name="Straight Connector 232">
            <a:extLst>
              <a:ext uri="{FF2B5EF4-FFF2-40B4-BE49-F238E27FC236}">
                <a16:creationId xmlns:a16="http://schemas.microsoft.com/office/drawing/2014/main" id="{6FDFE76E-BACB-69D9-EC06-A19CFAC8FAD8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3911533" y="4226279"/>
            <a:ext cx="173924" cy="54744"/>
          </a:xfrm>
          <a:prstGeom prst="line">
            <a:avLst/>
          </a:prstGeom>
          <a:noFill/>
          <a:ln w="76200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153" name="Freeform 176">
            <a:extLst>
              <a:ext uri="{FF2B5EF4-FFF2-40B4-BE49-F238E27FC236}">
                <a16:creationId xmlns:a16="http://schemas.microsoft.com/office/drawing/2014/main" id="{B9E9B2AE-BD5E-854E-8DA1-238F6F439831}"/>
              </a:ext>
            </a:extLst>
          </p:cNvPr>
          <p:cNvSpPr/>
          <p:nvPr/>
        </p:nvSpPr>
        <p:spPr>
          <a:xfrm rot="1571838">
            <a:off x="3843687" y="3890472"/>
            <a:ext cx="135180" cy="186370"/>
          </a:xfrm>
          <a:custGeom>
            <a:avLst/>
            <a:gdLst>
              <a:gd name="connsiteX0" fmla="*/ 257175 w 280987"/>
              <a:gd name="connsiteY0" fmla="*/ 0 h 657225"/>
              <a:gd name="connsiteX1" fmla="*/ 238125 w 280987"/>
              <a:gd name="connsiteY1" fmla="*/ 419100 h 657225"/>
              <a:gd name="connsiteX2" fmla="*/ 0 w 280987"/>
              <a:gd name="connsiteY2" fmla="*/ 657225 h 657225"/>
              <a:gd name="connsiteX0" fmla="*/ 161925 w 173831"/>
              <a:gd name="connsiteY0" fmla="*/ 0 h 742950"/>
              <a:gd name="connsiteX1" fmla="*/ 142875 w 173831"/>
              <a:gd name="connsiteY1" fmla="*/ 419100 h 742950"/>
              <a:gd name="connsiteX2" fmla="*/ 0 w 173831"/>
              <a:gd name="connsiteY2" fmla="*/ 74295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831" h="742950">
                <a:moveTo>
                  <a:pt x="161925" y="0"/>
                </a:moveTo>
                <a:cubicBezTo>
                  <a:pt x="173831" y="154781"/>
                  <a:pt x="169862" y="295275"/>
                  <a:pt x="142875" y="419100"/>
                </a:cubicBezTo>
                <a:cubicBezTo>
                  <a:pt x="115888" y="542925"/>
                  <a:pt x="97631" y="678656"/>
                  <a:pt x="0" y="742950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7C3FF9E7-060F-9351-2187-B387D6F428F1}"/>
              </a:ext>
            </a:extLst>
          </p:cNvPr>
          <p:cNvCxnSpPr>
            <a:cxnSpLocks/>
          </p:cNvCxnSpPr>
          <p:nvPr/>
        </p:nvCxnSpPr>
        <p:spPr>
          <a:xfrm flipH="1">
            <a:off x="5842425" y="4856811"/>
            <a:ext cx="203717" cy="355035"/>
          </a:xfrm>
          <a:prstGeom prst="line">
            <a:avLst/>
          </a:prstGeom>
          <a:ln w="177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E8A923A3-5F9C-AC56-9A7B-1ADC5F75E3AA}"/>
              </a:ext>
            </a:extLst>
          </p:cNvPr>
          <p:cNvCxnSpPr>
            <a:cxnSpLocks/>
          </p:cNvCxnSpPr>
          <p:nvPr/>
        </p:nvCxnSpPr>
        <p:spPr>
          <a:xfrm flipH="1">
            <a:off x="5675116" y="5321533"/>
            <a:ext cx="118064" cy="333046"/>
          </a:xfrm>
          <a:prstGeom prst="line">
            <a:avLst/>
          </a:prstGeom>
          <a:ln w="177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5F70151A-85C1-850C-7449-2D2C9626331A}"/>
              </a:ext>
            </a:extLst>
          </p:cNvPr>
          <p:cNvCxnSpPr>
            <a:cxnSpLocks/>
          </p:cNvCxnSpPr>
          <p:nvPr/>
        </p:nvCxnSpPr>
        <p:spPr>
          <a:xfrm flipH="1">
            <a:off x="5476935" y="6084936"/>
            <a:ext cx="171894" cy="253603"/>
          </a:xfrm>
          <a:prstGeom prst="line">
            <a:avLst/>
          </a:prstGeom>
          <a:ln w="177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D7409A71-9987-9628-5318-5AE296622B55}"/>
              </a:ext>
            </a:extLst>
          </p:cNvPr>
          <p:cNvCxnSpPr>
            <a:cxnSpLocks/>
          </p:cNvCxnSpPr>
          <p:nvPr/>
        </p:nvCxnSpPr>
        <p:spPr>
          <a:xfrm flipH="1">
            <a:off x="5628257" y="5628502"/>
            <a:ext cx="55231" cy="503682"/>
          </a:xfrm>
          <a:prstGeom prst="line">
            <a:avLst/>
          </a:prstGeom>
          <a:ln w="177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Rectangle 157">
            <a:extLst>
              <a:ext uri="{FF2B5EF4-FFF2-40B4-BE49-F238E27FC236}">
                <a16:creationId xmlns:a16="http://schemas.microsoft.com/office/drawing/2014/main" id="{80D0E86A-3B62-511C-3187-D08067590314}"/>
              </a:ext>
            </a:extLst>
          </p:cNvPr>
          <p:cNvSpPr/>
          <p:nvPr/>
        </p:nvSpPr>
        <p:spPr>
          <a:xfrm rot="1634699">
            <a:off x="5768503" y="5185839"/>
            <a:ext cx="89930" cy="154581"/>
          </a:xfrm>
          <a:prstGeom prst="rect">
            <a:avLst/>
          </a:prstGeom>
          <a:solidFill>
            <a:schemeClr val="accent4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0DE725C6-4FB5-AD55-2AF0-AFFCEA167B9F}"/>
              </a:ext>
            </a:extLst>
          </p:cNvPr>
          <p:cNvSpPr/>
          <p:nvPr/>
        </p:nvSpPr>
        <p:spPr>
          <a:xfrm rot="1634699">
            <a:off x="5671864" y="5184056"/>
            <a:ext cx="299495" cy="230777"/>
          </a:xfrm>
          <a:prstGeom prst="rect">
            <a:avLst/>
          </a:prstGeom>
          <a:solidFill>
            <a:schemeClr val="accent4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739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3C2573E-9395-4E89-E196-23072FC8D4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294" y="163326"/>
            <a:ext cx="1873624" cy="126906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D21AC42-1F62-8468-76EA-B73DF3F5176E}"/>
              </a:ext>
            </a:extLst>
          </p:cNvPr>
          <p:cNvSpPr/>
          <p:nvPr/>
        </p:nvSpPr>
        <p:spPr>
          <a:xfrm>
            <a:off x="295833" y="6202772"/>
            <a:ext cx="10085293" cy="5199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BFFF34-EC84-5CC9-B728-30CFA2D06881}"/>
              </a:ext>
            </a:extLst>
          </p:cNvPr>
          <p:cNvSpPr/>
          <p:nvPr/>
        </p:nvSpPr>
        <p:spPr>
          <a:xfrm>
            <a:off x="268940" y="251011"/>
            <a:ext cx="9197788" cy="65442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3B8311-CA55-4833-86CA-2ECAF4406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833" y="1201268"/>
            <a:ext cx="10085293" cy="48968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spcBef>
                <a:spcPts val="0"/>
              </a:spcBef>
              <a:tabLst>
                <a:tab pos="342900" algn="l"/>
                <a:tab pos="685800" algn="l"/>
              </a:tabLst>
            </a:pPr>
            <a:r>
              <a:rPr lang="en-US" dirty="0">
                <a:ea typeface="Times New Roman" panose="02020603050405020304" pitchFamily="18" charset="0"/>
              </a:rPr>
              <a:t>If the road owner tells you that they cannot get landowner permission:</a:t>
            </a:r>
          </a:p>
          <a:p>
            <a:pPr algn="just">
              <a:spcBef>
                <a:spcPts val="0"/>
              </a:spcBef>
              <a:tabLst>
                <a:tab pos="342900" algn="l"/>
                <a:tab pos="685800" algn="l"/>
              </a:tabLst>
            </a:pPr>
            <a:endParaRPr lang="en-US" dirty="0">
              <a:ea typeface="Times New Roman" panose="02020603050405020304" pitchFamily="18" charset="0"/>
            </a:endParaRPr>
          </a:p>
          <a:p>
            <a:pPr lvl="1" algn="just">
              <a:spcBef>
                <a:spcPts val="0"/>
              </a:spcBef>
              <a:tabLst>
                <a:tab pos="342900" algn="l"/>
                <a:tab pos="685800" algn="l"/>
              </a:tabLst>
            </a:pPr>
            <a:r>
              <a:rPr lang="en-US" sz="2800" dirty="0">
                <a:ea typeface="Times New Roman" panose="02020603050405020304" pitchFamily="18" charset="0"/>
              </a:rPr>
              <a:t>Make sure the road owner actually asked the landowner.</a:t>
            </a:r>
          </a:p>
          <a:p>
            <a:pPr lvl="1" algn="just">
              <a:spcBef>
                <a:spcPts val="0"/>
              </a:spcBef>
              <a:tabLst>
                <a:tab pos="342900" algn="l"/>
                <a:tab pos="685800" algn="l"/>
              </a:tabLst>
            </a:pPr>
            <a:endParaRPr lang="en-US" sz="2800" dirty="0">
              <a:ea typeface="Times New Roman" panose="02020603050405020304" pitchFamily="18" charset="0"/>
            </a:endParaRPr>
          </a:p>
          <a:p>
            <a:pPr lvl="1" algn="just">
              <a:spcBef>
                <a:spcPts val="0"/>
              </a:spcBef>
              <a:tabLst>
                <a:tab pos="342900" algn="l"/>
                <a:tab pos="685800" algn="l"/>
              </a:tabLst>
            </a:pPr>
            <a:r>
              <a:rPr lang="en-US" sz="2800" dirty="0">
                <a:ea typeface="Times New Roman" panose="02020603050405020304" pitchFamily="18" charset="0"/>
              </a:rPr>
              <a:t>Ask for details about how the conversation went.</a:t>
            </a:r>
          </a:p>
          <a:p>
            <a:pPr lvl="2" algn="just">
              <a:spcBef>
                <a:spcPts val="0"/>
              </a:spcBef>
              <a:tabLst>
                <a:tab pos="342900" algn="l"/>
                <a:tab pos="685800" algn="l"/>
              </a:tabLst>
            </a:pPr>
            <a:r>
              <a:rPr lang="en-US" sz="2400" dirty="0">
                <a:ea typeface="Times New Roman" panose="02020603050405020304" pitchFamily="18" charset="0"/>
              </a:rPr>
              <a:t>Did the landowner truly understand the goals of the project and the impacts to their property?</a:t>
            </a:r>
          </a:p>
          <a:p>
            <a:pPr lvl="2" algn="just">
              <a:spcBef>
                <a:spcPts val="0"/>
              </a:spcBef>
              <a:tabLst>
                <a:tab pos="342900" algn="l"/>
                <a:tab pos="685800" algn="l"/>
              </a:tabLst>
            </a:pPr>
            <a:endParaRPr lang="en-US" sz="2400" dirty="0">
              <a:ea typeface="Times New Roman" panose="02020603050405020304" pitchFamily="18" charset="0"/>
            </a:endParaRPr>
          </a:p>
          <a:p>
            <a:pPr lvl="1" algn="just">
              <a:spcBef>
                <a:spcPts val="0"/>
              </a:spcBef>
              <a:tabLst>
                <a:tab pos="342900" algn="l"/>
                <a:tab pos="685800" algn="l"/>
              </a:tabLst>
            </a:pPr>
            <a:r>
              <a:rPr lang="en-US" sz="2800" dirty="0">
                <a:ea typeface="Times New Roman" panose="02020603050405020304" pitchFamily="18" charset="0"/>
              </a:rPr>
              <a:t>Offer your assistance in asking the landowner again.</a:t>
            </a:r>
          </a:p>
          <a:p>
            <a:pPr lvl="2" algn="just">
              <a:spcBef>
                <a:spcPts val="0"/>
              </a:spcBef>
              <a:tabLst>
                <a:tab pos="342900" algn="l"/>
                <a:tab pos="685800" algn="l"/>
              </a:tabLst>
            </a:pPr>
            <a:r>
              <a:rPr lang="en-US" sz="2400" dirty="0">
                <a:ea typeface="Times New Roman" panose="02020603050405020304" pitchFamily="18" charset="0"/>
              </a:rPr>
              <a:t>Use tips from this webinar.</a:t>
            </a:r>
          </a:p>
          <a:p>
            <a:pPr algn="just">
              <a:spcBef>
                <a:spcPts val="0"/>
              </a:spcBef>
              <a:tabLst>
                <a:tab pos="342900" algn="l"/>
                <a:tab pos="685800" algn="l"/>
              </a:tabLst>
            </a:pPr>
            <a:endParaRPr lang="en-US" dirty="0">
              <a:ea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  <a:tabLst>
                <a:tab pos="342900" algn="l"/>
                <a:tab pos="685800" algn="l"/>
              </a:tabLst>
            </a:pPr>
            <a:r>
              <a:rPr lang="en-US" dirty="0">
                <a:ea typeface="Times New Roman" panose="02020603050405020304" pitchFamily="18" charset="0"/>
              </a:rPr>
              <a:t>   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7F75C4-AB9E-581B-4A9D-837D59953B6B}"/>
              </a:ext>
            </a:extLst>
          </p:cNvPr>
          <p:cNvSpPr/>
          <p:nvPr/>
        </p:nvSpPr>
        <p:spPr>
          <a:xfrm>
            <a:off x="10381126" y="6203576"/>
            <a:ext cx="1425387" cy="51995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3FCBB7-02D0-41CE-522A-E2EB3DDDA1FD}"/>
              </a:ext>
            </a:extLst>
          </p:cNvPr>
          <p:cNvSpPr/>
          <p:nvPr/>
        </p:nvSpPr>
        <p:spPr>
          <a:xfrm>
            <a:off x="268940" y="986116"/>
            <a:ext cx="9197788" cy="13446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9EF03D6-7779-78D9-937A-AE9F0101EE57}"/>
              </a:ext>
            </a:extLst>
          </p:cNvPr>
          <p:cNvSpPr txBox="1">
            <a:spLocks/>
          </p:cNvSpPr>
          <p:nvPr/>
        </p:nvSpPr>
        <p:spPr>
          <a:xfrm>
            <a:off x="268940" y="192609"/>
            <a:ext cx="8821897" cy="823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lt1"/>
                </a:solidFill>
                <a:latin typeface="+mn-lt"/>
                <a:ea typeface="+mn-ea"/>
                <a:cs typeface="Calibri"/>
              </a:rPr>
              <a:t>What if you can’t get off ROW permission?</a:t>
            </a:r>
          </a:p>
        </p:txBody>
      </p:sp>
    </p:spTree>
    <p:extLst>
      <p:ext uri="{BB962C8B-B14F-4D97-AF65-F5344CB8AC3E}">
        <p14:creationId xmlns:p14="http://schemas.microsoft.com/office/powerpoint/2010/main" val="12892276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3C2573E-9395-4E89-E196-23072FC8D4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294" y="163326"/>
            <a:ext cx="1873624" cy="126906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D21AC42-1F62-8468-76EA-B73DF3F5176E}"/>
              </a:ext>
            </a:extLst>
          </p:cNvPr>
          <p:cNvSpPr/>
          <p:nvPr/>
        </p:nvSpPr>
        <p:spPr>
          <a:xfrm>
            <a:off x="295833" y="6202772"/>
            <a:ext cx="10085293" cy="5199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BFFF34-EC84-5CC9-B728-30CFA2D06881}"/>
              </a:ext>
            </a:extLst>
          </p:cNvPr>
          <p:cNvSpPr/>
          <p:nvPr/>
        </p:nvSpPr>
        <p:spPr>
          <a:xfrm>
            <a:off x="268940" y="251011"/>
            <a:ext cx="9197788" cy="65442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3B8311-CA55-4833-86CA-2ECAF4406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833" y="1201269"/>
            <a:ext cx="10085293" cy="150061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just">
              <a:spcBef>
                <a:spcPts val="0"/>
              </a:spcBef>
              <a:tabLst>
                <a:tab pos="342900" algn="l"/>
                <a:tab pos="685800" algn="l"/>
              </a:tabLst>
            </a:pPr>
            <a:r>
              <a:rPr lang="en-US" dirty="0">
                <a:ea typeface="Times New Roman" panose="02020603050405020304" pitchFamily="18" charset="0"/>
              </a:rPr>
              <a:t>Ask </a:t>
            </a:r>
            <a:r>
              <a:rPr lang="en-US" b="1" u="sng" dirty="0">
                <a:ea typeface="Times New Roman" panose="02020603050405020304" pitchFamily="18" charset="0"/>
              </a:rPr>
              <a:t>why</a:t>
            </a:r>
            <a:r>
              <a:rPr lang="en-US" dirty="0">
                <a:ea typeface="Times New Roman" panose="02020603050405020304" pitchFamily="18" charset="0"/>
              </a:rPr>
              <a:t> the landowner is not agreeable to the proposed work.</a:t>
            </a:r>
          </a:p>
          <a:p>
            <a:pPr algn="just">
              <a:spcBef>
                <a:spcPts val="0"/>
              </a:spcBef>
              <a:tabLst>
                <a:tab pos="342900" algn="l"/>
                <a:tab pos="685800" algn="l"/>
              </a:tabLst>
            </a:pPr>
            <a:r>
              <a:rPr lang="en-US" dirty="0">
                <a:ea typeface="Times New Roman" panose="02020603050405020304" pitchFamily="18" charset="0"/>
              </a:rPr>
              <a:t>See if there are </a:t>
            </a:r>
            <a:r>
              <a:rPr lang="en-US" b="1" u="sng" dirty="0">
                <a:ea typeface="Times New Roman" panose="02020603050405020304" pitchFamily="18" charset="0"/>
              </a:rPr>
              <a:t>alternatives that the landowner might be agreeable to:</a:t>
            </a:r>
          </a:p>
          <a:p>
            <a:pPr marL="0" indent="0" algn="just">
              <a:spcBef>
                <a:spcPts val="0"/>
              </a:spcBef>
              <a:buNone/>
              <a:tabLst>
                <a:tab pos="342900" algn="l"/>
                <a:tab pos="685800" algn="l"/>
              </a:tabLst>
            </a:pPr>
            <a:r>
              <a:rPr lang="en-US" dirty="0">
                <a:ea typeface="Times New Roman" panose="02020603050405020304" pitchFamily="18" charset="0"/>
              </a:rPr>
              <a:t>   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7F75C4-AB9E-581B-4A9D-837D59953B6B}"/>
              </a:ext>
            </a:extLst>
          </p:cNvPr>
          <p:cNvSpPr/>
          <p:nvPr/>
        </p:nvSpPr>
        <p:spPr>
          <a:xfrm>
            <a:off x="10381126" y="6203576"/>
            <a:ext cx="1425387" cy="51995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3FCBB7-02D0-41CE-522A-E2EB3DDDA1FD}"/>
              </a:ext>
            </a:extLst>
          </p:cNvPr>
          <p:cNvSpPr/>
          <p:nvPr/>
        </p:nvSpPr>
        <p:spPr>
          <a:xfrm>
            <a:off x="268940" y="986116"/>
            <a:ext cx="9197788" cy="13446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9EF03D6-7779-78D9-937A-AE9F0101EE57}"/>
              </a:ext>
            </a:extLst>
          </p:cNvPr>
          <p:cNvSpPr txBox="1">
            <a:spLocks/>
          </p:cNvSpPr>
          <p:nvPr/>
        </p:nvSpPr>
        <p:spPr>
          <a:xfrm>
            <a:off x="268940" y="192609"/>
            <a:ext cx="8821897" cy="823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lt1"/>
                </a:solidFill>
                <a:latin typeface="+mn-lt"/>
                <a:ea typeface="+mn-ea"/>
                <a:cs typeface="Calibri"/>
              </a:rPr>
              <a:t>What if you can’t get off ROW permission?</a:t>
            </a:r>
          </a:p>
        </p:txBody>
      </p:sp>
      <p:pic>
        <p:nvPicPr>
          <p:cNvPr id="5" name="Picture 4" descr="A picture containing grass, tree, outdoor, rock&#10;&#10;Description automatically generated">
            <a:extLst>
              <a:ext uri="{FF2B5EF4-FFF2-40B4-BE49-F238E27FC236}">
                <a16:creationId xmlns:a16="http://schemas.microsoft.com/office/drawing/2014/main" id="{5A9EABAD-1147-0330-B81C-CD896301D5B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1425" y="2298068"/>
            <a:ext cx="4765088" cy="35738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FD10C9-7423-6D92-017F-3FB38216C5D5}"/>
              </a:ext>
            </a:extLst>
          </p:cNvPr>
          <p:cNvSpPr txBox="1"/>
          <p:nvPr/>
        </p:nvSpPr>
        <p:spPr>
          <a:xfrm>
            <a:off x="268940" y="2298068"/>
            <a:ext cx="654965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tabLst>
                <a:tab pos="342900" algn="l"/>
                <a:tab pos="685800" algn="l"/>
              </a:tabLst>
            </a:pPr>
            <a:r>
              <a:rPr lang="en-US" sz="2400" b="1" dirty="0">
                <a:ea typeface="Times New Roman" panose="02020603050405020304" pitchFamily="18" charset="0"/>
              </a:rPr>
              <a:t>Example</a:t>
            </a:r>
            <a:r>
              <a:rPr lang="en-US" sz="2400" dirty="0">
                <a:ea typeface="Times New Roman" panose="02020603050405020304" pitchFamily="18" charset="0"/>
              </a:rPr>
              <a:t>: If an upslope driveway owner doesn’t want a grade break, see if they would be okay with a new cross pipe or sectional road fill.</a:t>
            </a: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342900" algn="l"/>
                <a:tab pos="685800" algn="l"/>
              </a:tabLst>
            </a:pPr>
            <a:endParaRPr lang="en-US" sz="2400" dirty="0"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342900" algn="l"/>
                <a:tab pos="685800" algn="l"/>
              </a:tabLst>
            </a:pPr>
            <a:r>
              <a:rPr lang="en-US" sz="2400" b="1" dirty="0">
                <a:ea typeface="Times New Roman" panose="02020603050405020304" pitchFamily="18" charset="0"/>
              </a:rPr>
              <a:t>Example</a:t>
            </a:r>
            <a:r>
              <a:rPr lang="en-US" sz="2400" dirty="0">
                <a:ea typeface="Times New Roman" panose="02020603050405020304" pitchFamily="18" charset="0"/>
              </a:rPr>
              <a:t>: If a landowner doesn’t want water in their yard from a new outlet, see if you could plant a small rain garden to help manage extra water or see if there is a different area of the property that the water could be conveyed to with buried pipe or a swale.</a:t>
            </a:r>
          </a:p>
          <a:p>
            <a:endParaRPr lang="en-US" dirty="0"/>
          </a:p>
        </p:txBody>
      </p:sp>
      <p:sp>
        <p:nvSpPr>
          <p:cNvPr id="7" name="AutoShape 15">
            <a:extLst>
              <a:ext uri="{FF2B5EF4-FFF2-40B4-BE49-F238E27FC236}">
                <a16:creationId xmlns:a16="http://schemas.microsoft.com/office/drawing/2014/main" id="{5F6910C0-0864-F743-4246-D72590439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8073" y="5537687"/>
            <a:ext cx="600539" cy="238087"/>
          </a:xfrm>
          <a:prstGeom prst="flowChartAlternateProcess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Butler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US" sz="4800" b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41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3C2573E-9395-4E89-E196-23072FC8D4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294" y="163326"/>
            <a:ext cx="1873624" cy="126906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D21AC42-1F62-8468-76EA-B73DF3F5176E}"/>
              </a:ext>
            </a:extLst>
          </p:cNvPr>
          <p:cNvSpPr/>
          <p:nvPr/>
        </p:nvSpPr>
        <p:spPr>
          <a:xfrm>
            <a:off x="295833" y="6185646"/>
            <a:ext cx="10085293" cy="5199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BFFF34-EC84-5CC9-B728-30CFA2D06881}"/>
              </a:ext>
            </a:extLst>
          </p:cNvPr>
          <p:cNvSpPr/>
          <p:nvPr/>
        </p:nvSpPr>
        <p:spPr>
          <a:xfrm>
            <a:off x="268940" y="251011"/>
            <a:ext cx="9197788" cy="65442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3B8311-CA55-4833-86CA-2ECAF4406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833" y="1201269"/>
            <a:ext cx="10191192" cy="10181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spcBef>
                <a:spcPts val="0"/>
              </a:spcBef>
              <a:tabLst>
                <a:tab pos="342900" algn="l"/>
                <a:tab pos="685800" algn="l"/>
              </a:tabLst>
            </a:pPr>
            <a:r>
              <a:rPr lang="en-US" dirty="0">
                <a:ea typeface="Times New Roman" panose="02020603050405020304" pitchFamily="18" charset="0"/>
              </a:rPr>
              <a:t>In some cases, a viable </a:t>
            </a:r>
            <a:r>
              <a:rPr lang="en-US" b="1" u="sng" dirty="0">
                <a:ea typeface="Times New Roman" panose="02020603050405020304" pitchFamily="18" charset="0"/>
              </a:rPr>
              <a:t>alternative may exist to implement a successful plan without landowner permission</a:t>
            </a:r>
            <a:r>
              <a:rPr lang="en-US" dirty="0">
                <a:ea typeface="Times New Roman" panose="02020603050405020304" pitchFamily="18" charset="0"/>
              </a:rPr>
              <a:t>.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7F75C4-AB9E-581B-4A9D-837D59953B6B}"/>
              </a:ext>
            </a:extLst>
          </p:cNvPr>
          <p:cNvSpPr/>
          <p:nvPr/>
        </p:nvSpPr>
        <p:spPr>
          <a:xfrm>
            <a:off x="10381126" y="6185646"/>
            <a:ext cx="1425387" cy="51995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3FCBB7-02D0-41CE-522A-E2EB3DDDA1FD}"/>
              </a:ext>
            </a:extLst>
          </p:cNvPr>
          <p:cNvSpPr/>
          <p:nvPr/>
        </p:nvSpPr>
        <p:spPr>
          <a:xfrm>
            <a:off x="268940" y="986116"/>
            <a:ext cx="9197788" cy="13446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9EF03D6-7779-78D9-937A-AE9F0101EE57}"/>
              </a:ext>
            </a:extLst>
          </p:cNvPr>
          <p:cNvSpPr txBox="1">
            <a:spLocks/>
          </p:cNvSpPr>
          <p:nvPr/>
        </p:nvSpPr>
        <p:spPr>
          <a:xfrm>
            <a:off x="268940" y="192609"/>
            <a:ext cx="8821897" cy="823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lt1"/>
                </a:solidFill>
                <a:latin typeface="+mn-lt"/>
                <a:ea typeface="+mn-ea"/>
                <a:cs typeface="Calibri"/>
              </a:rPr>
              <a:t>What if you can’t get off ROW permission?</a:t>
            </a:r>
          </a:p>
        </p:txBody>
      </p:sp>
      <p:pic>
        <p:nvPicPr>
          <p:cNvPr id="8" name="Picture 7" descr="A picture containing grass, outdoor, sky, mountain&#10;&#10;Description automatically generated">
            <a:extLst>
              <a:ext uri="{FF2B5EF4-FFF2-40B4-BE49-F238E27FC236}">
                <a16:creationId xmlns:a16="http://schemas.microsoft.com/office/drawing/2014/main" id="{E8FC48DF-0F58-BC26-0FE3-0E1EBB787E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7189" y="2243410"/>
            <a:ext cx="3819324" cy="38077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392AB9-0C15-1157-97F7-3A2AA3191D5E}"/>
              </a:ext>
            </a:extLst>
          </p:cNvPr>
          <p:cNvSpPr txBox="1"/>
          <p:nvPr/>
        </p:nvSpPr>
        <p:spPr>
          <a:xfrm>
            <a:off x="268940" y="2053887"/>
            <a:ext cx="735980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tabLst>
                <a:tab pos="342900" algn="l"/>
                <a:tab pos="685800" algn="l"/>
              </a:tabLst>
            </a:pPr>
            <a:r>
              <a:rPr lang="en-US" sz="2800" b="1" dirty="0">
                <a:ea typeface="Times New Roman" panose="02020603050405020304" pitchFamily="18" charset="0"/>
              </a:rPr>
              <a:t>Example</a:t>
            </a:r>
            <a:r>
              <a:rPr lang="en-US" sz="2800" dirty="0">
                <a:ea typeface="Times New Roman" panose="02020603050405020304" pitchFamily="18" charset="0"/>
              </a:rPr>
              <a:t>: Can’t get permission for enough new cross pipe outlets? Can you install: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tabLst>
                <a:tab pos="342900" algn="l"/>
                <a:tab pos="685800" algn="l"/>
              </a:tabLst>
            </a:pPr>
            <a:r>
              <a:rPr lang="en-US" sz="2400" dirty="0">
                <a:ea typeface="Times New Roman" panose="02020603050405020304" pitchFamily="18" charset="0"/>
              </a:rPr>
              <a:t>Enough road fill to obtain sheet flow?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tabLst>
                <a:tab pos="342900" algn="l"/>
                <a:tab pos="685800" algn="l"/>
              </a:tabLst>
            </a:pPr>
            <a:r>
              <a:rPr lang="en-US" sz="2400" dirty="0">
                <a:ea typeface="Times New Roman" panose="02020603050405020304" pitchFamily="18" charset="0"/>
              </a:rPr>
              <a:t>Carry the water to a location where you have permission for a stable outlet?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  <a:tabLst>
                <a:tab pos="342900" algn="l"/>
                <a:tab pos="685800" algn="l"/>
              </a:tabLst>
            </a:pPr>
            <a:r>
              <a:rPr lang="en-US" sz="2400" dirty="0">
                <a:ea typeface="Times New Roman" panose="02020603050405020304" pitchFamily="18" charset="0"/>
              </a:rPr>
              <a:t>Stabilized roadside ditch</a:t>
            </a:r>
          </a:p>
          <a:p>
            <a:pPr marL="1714500" lvl="3" indent="-342900" algn="just">
              <a:buFont typeface="Arial" panose="020B0604020202020204" pitchFamily="34" charset="0"/>
              <a:buChar char="•"/>
              <a:tabLst>
                <a:tab pos="342900" algn="l"/>
                <a:tab pos="685800" algn="l"/>
              </a:tabLst>
            </a:pPr>
            <a:r>
              <a:rPr lang="en-US" sz="2400" dirty="0">
                <a:ea typeface="Times New Roman" panose="02020603050405020304" pitchFamily="18" charset="0"/>
              </a:rPr>
              <a:t>Rip rap, channel lining, etc.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  <a:tabLst>
                <a:tab pos="342900" algn="l"/>
                <a:tab pos="685800" algn="l"/>
              </a:tabLst>
            </a:pPr>
            <a:r>
              <a:rPr lang="en-US" sz="2400" dirty="0">
                <a:ea typeface="Times New Roman" panose="02020603050405020304" pitchFamily="18" charset="0"/>
              </a:rPr>
              <a:t>Storm sewer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  <a:tabLst>
                <a:tab pos="342900" algn="l"/>
                <a:tab pos="685800" algn="l"/>
              </a:tabLst>
            </a:pPr>
            <a:r>
              <a:rPr lang="en-US" sz="2400" dirty="0">
                <a:ea typeface="Times New Roman" panose="02020603050405020304" pitchFamily="18" charset="0"/>
              </a:rPr>
              <a:t>Remember that outlets for concentrated stormwater will require a stabilized outlet </a:t>
            </a:r>
            <a:r>
              <a:rPr lang="en-US" sz="2000" dirty="0"/>
              <a:t>(Rip Rap apron, infiltration or detention feature, etc.)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  <a:tabLst>
                <a:tab pos="342900" algn="l"/>
                <a:tab pos="685800" algn="l"/>
              </a:tabLst>
            </a:pPr>
            <a:endParaRPr lang="en-US" dirty="0"/>
          </a:p>
          <a:p>
            <a:pPr marL="1257300" lvl="2" indent="-342900" algn="just">
              <a:buFont typeface="Arial" panose="020B0604020202020204" pitchFamily="34" charset="0"/>
              <a:buChar char="•"/>
              <a:tabLst>
                <a:tab pos="342900" algn="l"/>
                <a:tab pos="685800" algn="l"/>
              </a:tabLst>
            </a:pPr>
            <a:endParaRPr lang="en-US" dirty="0"/>
          </a:p>
          <a:p>
            <a:pPr marL="1257300" lvl="2" indent="-342900" algn="just">
              <a:buFont typeface="Arial" panose="020B0604020202020204" pitchFamily="34" charset="0"/>
              <a:buChar char="•"/>
              <a:tabLst>
                <a:tab pos="342900" algn="l"/>
                <a:tab pos="685800" algn="l"/>
              </a:tabLst>
            </a:pPr>
            <a:endParaRPr lang="en-US" dirty="0"/>
          </a:p>
        </p:txBody>
      </p:sp>
      <p:sp>
        <p:nvSpPr>
          <p:cNvPr id="4" name="AutoShape 15">
            <a:extLst>
              <a:ext uri="{FF2B5EF4-FFF2-40B4-BE49-F238E27FC236}">
                <a16:creationId xmlns:a16="http://schemas.microsoft.com/office/drawing/2014/main" id="{DFE4D5D5-D262-79B6-098B-0AE3708C8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8701" y="5698089"/>
            <a:ext cx="584163" cy="238087"/>
          </a:xfrm>
          <a:prstGeom prst="flowChartAlternateProcess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Blair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US" sz="4800" b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68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3C2573E-9395-4E89-E196-23072FC8D4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294" y="163326"/>
            <a:ext cx="1873624" cy="126906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D21AC42-1F62-8468-76EA-B73DF3F5176E}"/>
              </a:ext>
            </a:extLst>
          </p:cNvPr>
          <p:cNvSpPr/>
          <p:nvPr/>
        </p:nvSpPr>
        <p:spPr>
          <a:xfrm>
            <a:off x="295833" y="6185646"/>
            <a:ext cx="10085293" cy="5199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BFFF34-EC84-5CC9-B728-30CFA2D06881}"/>
              </a:ext>
            </a:extLst>
          </p:cNvPr>
          <p:cNvSpPr/>
          <p:nvPr/>
        </p:nvSpPr>
        <p:spPr>
          <a:xfrm>
            <a:off x="268940" y="251011"/>
            <a:ext cx="9197788" cy="65442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3B8311-CA55-4833-86CA-2ECAF4406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833" y="1201269"/>
            <a:ext cx="10085293" cy="16057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spcBef>
                <a:spcPts val="0"/>
              </a:spcBef>
              <a:tabLst>
                <a:tab pos="342900" algn="l"/>
                <a:tab pos="685800" algn="l"/>
              </a:tabLst>
            </a:pPr>
            <a:r>
              <a:rPr lang="en-US" sz="3000" dirty="0">
                <a:ea typeface="Times New Roman" panose="02020603050405020304" pitchFamily="18" charset="0"/>
              </a:rPr>
              <a:t>In other cases, sufficient water quality improvements cannot be made due to landowner constraints. </a:t>
            </a:r>
            <a:r>
              <a:rPr lang="en-US" sz="3000" b="1" u="sng" dirty="0">
                <a:ea typeface="Times New Roman" panose="02020603050405020304" pitchFamily="18" charset="0"/>
              </a:rPr>
              <a:t>In such cases, DGLVR funding may be better spent on a different project location. 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7F75C4-AB9E-581B-4A9D-837D59953B6B}"/>
              </a:ext>
            </a:extLst>
          </p:cNvPr>
          <p:cNvSpPr/>
          <p:nvPr/>
        </p:nvSpPr>
        <p:spPr>
          <a:xfrm>
            <a:off x="10381126" y="6185646"/>
            <a:ext cx="1425387" cy="51995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3FCBB7-02D0-41CE-522A-E2EB3DDDA1FD}"/>
              </a:ext>
            </a:extLst>
          </p:cNvPr>
          <p:cNvSpPr/>
          <p:nvPr/>
        </p:nvSpPr>
        <p:spPr>
          <a:xfrm>
            <a:off x="268940" y="986116"/>
            <a:ext cx="9197788" cy="13446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9EF03D6-7779-78D9-937A-AE9F0101EE57}"/>
              </a:ext>
            </a:extLst>
          </p:cNvPr>
          <p:cNvSpPr txBox="1">
            <a:spLocks/>
          </p:cNvSpPr>
          <p:nvPr/>
        </p:nvSpPr>
        <p:spPr>
          <a:xfrm>
            <a:off x="268940" y="192609"/>
            <a:ext cx="8821897" cy="823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lt1"/>
                </a:solidFill>
                <a:latin typeface="+mn-lt"/>
                <a:ea typeface="+mn-ea"/>
                <a:cs typeface="Calibri"/>
              </a:rPr>
              <a:t>What if you can’t get off ROW permission?</a:t>
            </a:r>
          </a:p>
        </p:txBody>
      </p:sp>
      <p:pic>
        <p:nvPicPr>
          <p:cNvPr id="5" name="Picture 4" descr="A picture containing tree, outdoor, ground, grass&#10;&#10;Description automatically generated">
            <a:extLst>
              <a:ext uri="{FF2B5EF4-FFF2-40B4-BE49-F238E27FC236}">
                <a16:creationId xmlns:a16="http://schemas.microsoft.com/office/drawing/2014/main" id="{CB6C424B-2A39-B95C-7830-0D385CAEEB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3983" y="2605645"/>
            <a:ext cx="5611530" cy="34418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122C9E-14F7-B17D-523D-F03BF823E612}"/>
              </a:ext>
            </a:extLst>
          </p:cNvPr>
          <p:cNvSpPr txBox="1"/>
          <p:nvPr/>
        </p:nvSpPr>
        <p:spPr>
          <a:xfrm>
            <a:off x="295833" y="2796494"/>
            <a:ext cx="56115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Contact the SCC in questionable circumstances where a lack of landowner permission may hinder successful project implementation.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0689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9BFFF34-EC84-5CC9-B728-30CFA2D06881}"/>
              </a:ext>
            </a:extLst>
          </p:cNvPr>
          <p:cNvSpPr/>
          <p:nvPr/>
        </p:nvSpPr>
        <p:spPr>
          <a:xfrm>
            <a:off x="268940" y="251011"/>
            <a:ext cx="9197788" cy="65442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Calibri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3B8311-CA55-4833-86CA-2ECAF4406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831" y="1325275"/>
            <a:ext cx="8986714" cy="443821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3200" dirty="0">
              <a:cs typeface="Calibri"/>
            </a:endParaRPr>
          </a:p>
          <a:p>
            <a:endParaRPr lang="en-US" sz="3200" dirty="0">
              <a:cs typeface="Calibri"/>
            </a:endParaRPr>
          </a:p>
          <a:p>
            <a:endParaRPr lang="en-US" sz="2800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cs typeface="Calibri"/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9EEE632-E375-43E9-97B7-4339F540D824}"/>
              </a:ext>
            </a:extLst>
          </p:cNvPr>
          <p:cNvSpPr txBox="1">
            <a:spLocks/>
          </p:cNvSpPr>
          <p:nvPr/>
        </p:nvSpPr>
        <p:spPr>
          <a:xfrm>
            <a:off x="840779" y="164437"/>
            <a:ext cx="7627360" cy="823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cs typeface="Calibri Light"/>
              </a:rPr>
              <a:t>Working outside the Right-of-Way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21AC42-1F62-8468-76EA-B73DF3F5176E}"/>
              </a:ext>
            </a:extLst>
          </p:cNvPr>
          <p:cNvSpPr/>
          <p:nvPr/>
        </p:nvSpPr>
        <p:spPr>
          <a:xfrm>
            <a:off x="295833" y="6185646"/>
            <a:ext cx="10085293" cy="5199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7F75C4-AB9E-581B-4A9D-837D59953B6B}"/>
              </a:ext>
            </a:extLst>
          </p:cNvPr>
          <p:cNvSpPr/>
          <p:nvPr/>
        </p:nvSpPr>
        <p:spPr>
          <a:xfrm>
            <a:off x="10381126" y="6185646"/>
            <a:ext cx="1425387" cy="51995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3FCBB7-02D0-41CE-522A-E2EB3DDDA1FD}"/>
              </a:ext>
            </a:extLst>
          </p:cNvPr>
          <p:cNvSpPr/>
          <p:nvPr/>
        </p:nvSpPr>
        <p:spPr>
          <a:xfrm>
            <a:off x="268940" y="986116"/>
            <a:ext cx="9197788" cy="13446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Calibri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3C2573E-9395-4E89-E196-23072FC8D4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294" y="163326"/>
            <a:ext cx="1873624" cy="1269067"/>
          </a:xfrm>
          <a:prstGeom prst="rect">
            <a:avLst/>
          </a:prstGeom>
        </p:spPr>
      </p:pic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3CC2F28E-7FEF-399C-3922-7496832503A0}"/>
              </a:ext>
            </a:extLst>
          </p:cNvPr>
          <p:cNvSpPr txBox="1">
            <a:spLocks/>
          </p:cNvSpPr>
          <p:nvPr/>
        </p:nvSpPr>
        <p:spPr>
          <a:xfrm>
            <a:off x="421740" y="1432393"/>
            <a:ext cx="10932060" cy="48991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u="sng" dirty="0">
                <a:cs typeface="Calibri"/>
              </a:rPr>
              <a:t>Presentation Outline</a:t>
            </a:r>
            <a:endParaRPr lang="en-US" sz="4000" b="1" u="sng" dirty="0">
              <a:cs typeface="Calibri"/>
            </a:endParaRPr>
          </a:p>
          <a:p>
            <a:pPr lvl="0"/>
            <a:r>
              <a:rPr lang="en-US" dirty="0"/>
              <a:t>What is the ROW &amp; why work off ROW?</a:t>
            </a:r>
          </a:p>
          <a:p>
            <a:pPr lvl="0"/>
            <a:r>
              <a:rPr lang="en-US" dirty="0"/>
              <a:t>Eligible off ROW work</a:t>
            </a:r>
          </a:p>
          <a:p>
            <a:pPr lvl="0"/>
            <a:r>
              <a:rPr lang="en-US" dirty="0"/>
              <a:t>Permission from landowners</a:t>
            </a:r>
          </a:p>
          <a:p>
            <a:pPr lvl="0"/>
            <a:r>
              <a:rPr lang="en-US" dirty="0"/>
              <a:t>What to do if you can’t get off ROW permission</a:t>
            </a:r>
          </a:p>
          <a:p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Example projects</a:t>
            </a:r>
          </a:p>
          <a:p>
            <a:pPr lvl="0"/>
            <a:r>
              <a:rPr lang="en-US" dirty="0"/>
              <a:t>Other funding sources</a:t>
            </a:r>
            <a:endParaRPr lang="en-US" sz="3200" dirty="0"/>
          </a:p>
          <a:p>
            <a:endParaRPr lang="en-US" sz="3200" dirty="0">
              <a:cs typeface="Calibri"/>
            </a:endParaRPr>
          </a:p>
          <a:p>
            <a:endParaRPr lang="en-US" sz="3200" dirty="0">
              <a:cs typeface="Calibri"/>
            </a:endParaRPr>
          </a:p>
          <a:p>
            <a:endParaRPr lang="en-US" sz="3200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94C66A-97FA-94FE-DC61-40299ABB4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schemeClr val="tx1"/>
                </a:solidFill>
              </a:rPr>
              <a:t>46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0971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3C2573E-9395-4E89-E196-23072FC8D4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294" y="163326"/>
            <a:ext cx="1873624" cy="126906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D21AC42-1F62-8468-76EA-B73DF3F5176E}"/>
              </a:ext>
            </a:extLst>
          </p:cNvPr>
          <p:cNvSpPr/>
          <p:nvPr/>
        </p:nvSpPr>
        <p:spPr>
          <a:xfrm>
            <a:off x="295833" y="6185646"/>
            <a:ext cx="10085293" cy="5199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BFFF34-EC84-5CC9-B728-30CFA2D06881}"/>
              </a:ext>
            </a:extLst>
          </p:cNvPr>
          <p:cNvSpPr/>
          <p:nvPr/>
        </p:nvSpPr>
        <p:spPr>
          <a:xfrm>
            <a:off x="268940" y="251011"/>
            <a:ext cx="9197788" cy="65442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3B8311-CA55-4833-86CA-2ECAF4406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834" y="1201268"/>
            <a:ext cx="7267016" cy="46527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Creps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Road, North Woodbury Township </a:t>
            </a:r>
          </a:p>
          <a:p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site was very entrenched and had no drainage outlets. </a:t>
            </a:r>
          </a:p>
          <a:p>
            <a:pPr lvl="1"/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long-running ditch on steep road </a:t>
            </a:r>
          </a:p>
          <a:p>
            <a:pPr lvl="1"/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led to erosive stormwater flows and created overly deepened ditches</a:t>
            </a:r>
          </a:p>
          <a:p>
            <a:r>
              <a:rPr lang="en-US" dirty="0">
                <a:latin typeface="Calibri" panose="020F0502020204030204" pitchFamily="34" charset="0"/>
              </a:rPr>
              <a:t>The site was ultimately addressed with 2 DGLVR grants to fund work within the ROW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Contract 1: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$138,689.75 DGR + $23,135.79 In-kind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</a:rPr>
              <a:t>Contract 2: $77,882.20 LVR + $20,843.94 In-kind</a:t>
            </a:r>
          </a:p>
          <a:p>
            <a:pPr marL="457200" lvl="1" indent="0">
              <a:buNone/>
            </a:pP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7F75C4-AB9E-581B-4A9D-837D59953B6B}"/>
              </a:ext>
            </a:extLst>
          </p:cNvPr>
          <p:cNvSpPr/>
          <p:nvPr/>
        </p:nvSpPr>
        <p:spPr>
          <a:xfrm>
            <a:off x="10381126" y="6185646"/>
            <a:ext cx="1425387" cy="51995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3FCBB7-02D0-41CE-522A-E2EB3DDDA1FD}"/>
              </a:ext>
            </a:extLst>
          </p:cNvPr>
          <p:cNvSpPr/>
          <p:nvPr/>
        </p:nvSpPr>
        <p:spPr>
          <a:xfrm>
            <a:off x="268940" y="1003967"/>
            <a:ext cx="9197788" cy="13446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9EF03D6-7779-78D9-937A-AE9F0101EE57}"/>
              </a:ext>
            </a:extLst>
          </p:cNvPr>
          <p:cNvSpPr txBox="1">
            <a:spLocks/>
          </p:cNvSpPr>
          <p:nvPr/>
        </p:nvSpPr>
        <p:spPr>
          <a:xfrm>
            <a:off x="268940" y="192609"/>
            <a:ext cx="8821897" cy="823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Calibri"/>
              </a:rPr>
              <a:t>Project: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Calibri"/>
              </a:rPr>
              <a:t>Creps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Calibri"/>
              </a:rPr>
              <a:t> Road, Blair County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5031FF-A596-161F-DCDC-7141713C3E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2850" y="1865746"/>
            <a:ext cx="4232194" cy="310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9258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3C2573E-9395-4E89-E196-23072FC8D4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294" y="163326"/>
            <a:ext cx="1873624" cy="126906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D21AC42-1F62-8468-76EA-B73DF3F5176E}"/>
              </a:ext>
            </a:extLst>
          </p:cNvPr>
          <p:cNvSpPr/>
          <p:nvPr/>
        </p:nvSpPr>
        <p:spPr>
          <a:xfrm>
            <a:off x="295833" y="6185646"/>
            <a:ext cx="10085293" cy="5199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BFFF34-EC84-5CC9-B728-30CFA2D06881}"/>
              </a:ext>
            </a:extLst>
          </p:cNvPr>
          <p:cNvSpPr/>
          <p:nvPr/>
        </p:nvSpPr>
        <p:spPr>
          <a:xfrm>
            <a:off x="268940" y="251011"/>
            <a:ext cx="9197788" cy="65442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3B8311-CA55-4833-86CA-2ECAF4406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833" y="1239368"/>
            <a:ext cx="6609792" cy="48416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Traditional ESM Practices for entrenched roads: 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Road fill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New cross pipes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New turnouts</a:t>
            </a:r>
          </a:p>
          <a:p>
            <a:r>
              <a:rPr lang="en-US" dirty="0">
                <a:latin typeface="Calibri" panose="020F0502020204030204" pitchFamily="34" charset="0"/>
              </a:rPr>
              <a:t>First proposal: pipe ditch water off-ROW to outlet to existing waterway in farm field</a:t>
            </a:r>
          </a:p>
          <a:p>
            <a:r>
              <a:rPr lang="en-US" dirty="0">
                <a:latin typeface="Calibri" panose="020F0502020204030204" pitchFamily="34" charset="0"/>
              </a:rPr>
              <a:t>Landowner &amp; farmer would not allow this </a:t>
            </a:r>
          </a:p>
          <a:p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However, a drainage outlet to remove water from the upslope ditch was essential to control erosion at this site.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7F75C4-AB9E-581B-4A9D-837D59953B6B}"/>
              </a:ext>
            </a:extLst>
          </p:cNvPr>
          <p:cNvSpPr/>
          <p:nvPr/>
        </p:nvSpPr>
        <p:spPr>
          <a:xfrm>
            <a:off x="10381126" y="6185646"/>
            <a:ext cx="1425387" cy="51995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3FCBB7-02D0-41CE-522A-E2EB3DDDA1FD}"/>
              </a:ext>
            </a:extLst>
          </p:cNvPr>
          <p:cNvSpPr/>
          <p:nvPr/>
        </p:nvSpPr>
        <p:spPr>
          <a:xfrm>
            <a:off x="268940" y="986116"/>
            <a:ext cx="9197788" cy="13446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9EF03D6-7779-78D9-937A-AE9F0101EE57}"/>
              </a:ext>
            </a:extLst>
          </p:cNvPr>
          <p:cNvSpPr txBox="1">
            <a:spLocks/>
          </p:cNvSpPr>
          <p:nvPr/>
        </p:nvSpPr>
        <p:spPr>
          <a:xfrm>
            <a:off x="268940" y="192609"/>
            <a:ext cx="8821897" cy="823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Calibri"/>
              </a:rPr>
              <a:t>Project: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Calibri"/>
              </a:rPr>
              <a:t>Creps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Calibri"/>
              </a:rPr>
              <a:t> Road, Blair County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75FC6E-B2BB-84EA-05C5-E23E0287CE8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8763" y="1577360"/>
            <a:ext cx="4667750" cy="429452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52AED28-83F6-4079-A1ED-2E19D0B33A26}"/>
                  </a:ext>
                </a:extLst>
              </p14:cNvPr>
              <p14:cNvContentPartPr/>
              <p14:nvPr/>
            </p14:nvContentPartPr>
            <p14:xfrm>
              <a:off x="8423553" y="2326735"/>
              <a:ext cx="1938240" cy="35082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52AED28-83F6-4079-A1ED-2E19D0B33A2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14913" y="2317735"/>
                <a:ext cx="1955880" cy="352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48038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3C2573E-9395-4E89-E196-23072FC8D4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294" y="163326"/>
            <a:ext cx="1873624" cy="126906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D21AC42-1F62-8468-76EA-B73DF3F5176E}"/>
              </a:ext>
            </a:extLst>
          </p:cNvPr>
          <p:cNvSpPr/>
          <p:nvPr/>
        </p:nvSpPr>
        <p:spPr>
          <a:xfrm>
            <a:off x="295833" y="6185646"/>
            <a:ext cx="10085293" cy="5199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BFFF34-EC84-5CC9-B728-30CFA2D06881}"/>
              </a:ext>
            </a:extLst>
          </p:cNvPr>
          <p:cNvSpPr/>
          <p:nvPr/>
        </p:nvSpPr>
        <p:spPr>
          <a:xfrm>
            <a:off x="268940" y="251011"/>
            <a:ext cx="9197788" cy="65442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3B8311-CA55-4833-86CA-2ECAF4406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833" y="1201268"/>
            <a:ext cx="6138584" cy="498437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How to handle the water without new surface outlets: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1"/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Road fill created sheet flow off the downslope side of the road in many areas, eliminating a downslope ditch.</a:t>
            </a:r>
          </a:p>
          <a:p>
            <a:pPr lvl="1"/>
            <a:r>
              <a:rPr lang="en-US" sz="2400" dirty="0"/>
              <a:t>The upslope ditch was rock-lined with riprap.</a:t>
            </a:r>
            <a:endParaRPr lang="en-US" dirty="0"/>
          </a:p>
          <a:p>
            <a:pPr lvl="1"/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new cross pipe was installed to direct upslope flow to a catch basin downslope of the road. 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7F75C4-AB9E-581B-4A9D-837D59953B6B}"/>
              </a:ext>
            </a:extLst>
          </p:cNvPr>
          <p:cNvSpPr/>
          <p:nvPr/>
        </p:nvSpPr>
        <p:spPr>
          <a:xfrm>
            <a:off x="10381126" y="6185646"/>
            <a:ext cx="1425387" cy="51995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3FCBB7-02D0-41CE-522A-E2EB3DDDA1FD}"/>
              </a:ext>
            </a:extLst>
          </p:cNvPr>
          <p:cNvSpPr/>
          <p:nvPr/>
        </p:nvSpPr>
        <p:spPr>
          <a:xfrm>
            <a:off x="268940" y="986116"/>
            <a:ext cx="9197788" cy="13446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9EF03D6-7779-78D9-937A-AE9F0101EE57}"/>
              </a:ext>
            </a:extLst>
          </p:cNvPr>
          <p:cNvSpPr txBox="1">
            <a:spLocks/>
          </p:cNvSpPr>
          <p:nvPr/>
        </p:nvSpPr>
        <p:spPr>
          <a:xfrm>
            <a:off x="268940" y="192609"/>
            <a:ext cx="8821897" cy="823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Calibri"/>
              </a:rPr>
              <a:t>Project: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Calibri"/>
              </a:rPr>
              <a:t>Creps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Calibri"/>
              </a:rPr>
              <a:t> Road, Blair County</a:t>
            </a:r>
          </a:p>
        </p:txBody>
      </p:sp>
      <p:pic>
        <p:nvPicPr>
          <p:cNvPr id="8" name="Picture 7" descr="A close-up of a blueprint&#10;&#10;Description automatically generated">
            <a:extLst>
              <a:ext uri="{FF2B5EF4-FFF2-40B4-BE49-F238E27FC236}">
                <a16:creationId xmlns:a16="http://schemas.microsoft.com/office/drawing/2014/main" id="{C57BDF8E-FD56-13AF-26AF-DFF6CAEE88A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4362" y="1323791"/>
            <a:ext cx="4267201" cy="48410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65931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D21AC42-1F62-8468-76EA-B73DF3F5176E}"/>
              </a:ext>
            </a:extLst>
          </p:cNvPr>
          <p:cNvSpPr/>
          <p:nvPr/>
        </p:nvSpPr>
        <p:spPr>
          <a:xfrm>
            <a:off x="295833" y="6185646"/>
            <a:ext cx="10085293" cy="5199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BFFF34-EC84-5CC9-B728-30CFA2D06881}"/>
              </a:ext>
            </a:extLst>
          </p:cNvPr>
          <p:cNvSpPr/>
          <p:nvPr/>
        </p:nvSpPr>
        <p:spPr>
          <a:xfrm>
            <a:off x="268940" y="251011"/>
            <a:ext cx="9197788" cy="65442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3B8311-CA55-4833-86CA-2ECAF4406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834" y="1201268"/>
            <a:ext cx="5912462" cy="47259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u="sng" dirty="0"/>
              <a:t>DGLVR projects are on public roads</a:t>
            </a:r>
          </a:p>
          <a:p>
            <a:r>
              <a:rPr lang="en-US" dirty="0"/>
              <a:t>Eligible applicants are local, county, or state public entities </a:t>
            </a:r>
          </a:p>
          <a:p>
            <a:pPr lvl="1"/>
            <a:r>
              <a:rPr lang="en-US" dirty="0"/>
              <a:t>that maintain public roads open to public vehicle travel</a:t>
            </a:r>
          </a:p>
          <a:p>
            <a:r>
              <a:rPr lang="en-US" dirty="0"/>
              <a:t>The </a:t>
            </a:r>
            <a:r>
              <a:rPr lang="en-US" b="1" dirty="0"/>
              <a:t>entity that owns the right of way </a:t>
            </a:r>
            <a:r>
              <a:rPr lang="en-US" dirty="0"/>
              <a:t>is the determining factor</a:t>
            </a:r>
          </a:p>
          <a:p>
            <a:r>
              <a:rPr lang="en-US" dirty="0"/>
              <a:t>DGLVR contracts and payments can only be made with the entity that owns the road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7F75C4-AB9E-581B-4A9D-837D59953B6B}"/>
              </a:ext>
            </a:extLst>
          </p:cNvPr>
          <p:cNvSpPr/>
          <p:nvPr/>
        </p:nvSpPr>
        <p:spPr>
          <a:xfrm>
            <a:off x="10381126" y="6185646"/>
            <a:ext cx="1425387" cy="51995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3FCBB7-02D0-41CE-522A-E2EB3DDDA1FD}"/>
              </a:ext>
            </a:extLst>
          </p:cNvPr>
          <p:cNvSpPr/>
          <p:nvPr/>
        </p:nvSpPr>
        <p:spPr>
          <a:xfrm>
            <a:off x="268940" y="986116"/>
            <a:ext cx="9197788" cy="13446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3C2573E-9395-4E89-E196-23072FC8D4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294" y="163326"/>
            <a:ext cx="1873624" cy="126906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9EF03D6-7779-78D9-937A-AE9F0101EE57}"/>
              </a:ext>
            </a:extLst>
          </p:cNvPr>
          <p:cNvSpPr txBox="1">
            <a:spLocks/>
          </p:cNvSpPr>
          <p:nvPr/>
        </p:nvSpPr>
        <p:spPr>
          <a:xfrm>
            <a:off x="268940" y="192609"/>
            <a:ext cx="8079937" cy="823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lt1"/>
                </a:solidFill>
                <a:latin typeface="+mn-lt"/>
                <a:ea typeface="+mn-ea"/>
                <a:cs typeface="Calibri"/>
              </a:rPr>
              <a:t>Where can DGLVR funds be spent?</a:t>
            </a:r>
          </a:p>
        </p:txBody>
      </p:sp>
      <p:pic>
        <p:nvPicPr>
          <p:cNvPr id="9" name="Picture 8" descr="A picture containing tree, outdoor, stone&#10;&#10;Description automatically generated">
            <a:extLst>
              <a:ext uri="{FF2B5EF4-FFF2-40B4-BE49-F238E27FC236}">
                <a16:creationId xmlns:a16="http://schemas.microsoft.com/office/drawing/2014/main" id="{EF99FBA1-9A24-B8D1-5C3A-F542416BB6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004122" y="979840"/>
            <a:ext cx="4178329" cy="56057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29972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3C2573E-9395-4E89-E196-23072FC8D4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294" y="163326"/>
            <a:ext cx="1873624" cy="126906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D21AC42-1F62-8468-76EA-B73DF3F5176E}"/>
              </a:ext>
            </a:extLst>
          </p:cNvPr>
          <p:cNvSpPr/>
          <p:nvPr/>
        </p:nvSpPr>
        <p:spPr>
          <a:xfrm>
            <a:off x="295833" y="6185646"/>
            <a:ext cx="10085293" cy="5199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BFFF34-EC84-5CC9-B728-30CFA2D06881}"/>
              </a:ext>
            </a:extLst>
          </p:cNvPr>
          <p:cNvSpPr/>
          <p:nvPr/>
        </p:nvSpPr>
        <p:spPr>
          <a:xfrm>
            <a:off x="268940" y="251011"/>
            <a:ext cx="9197788" cy="65442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3B8311-CA55-4833-86CA-2ECAF4406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833" y="1432392"/>
            <a:ext cx="6138584" cy="47532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/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From the catch basin, flow is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directed to a perforated 24” pipe with a constructed infiltration trench paralleling the downslope side of the road. </a:t>
            </a:r>
          </a:p>
          <a:p>
            <a:pPr lvl="1"/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24” pipe discharges to an inlet box at the bottom of the road at the intersection in the event the infiltration trench is overwhelmed. 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7F75C4-AB9E-581B-4A9D-837D59953B6B}"/>
              </a:ext>
            </a:extLst>
          </p:cNvPr>
          <p:cNvSpPr/>
          <p:nvPr/>
        </p:nvSpPr>
        <p:spPr>
          <a:xfrm>
            <a:off x="10381126" y="6185646"/>
            <a:ext cx="1425387" cy="51995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3FCBB7-02D0-41CE-522A-E2EB3DDDA1FD}"/>
              </a:ext>
            </a:extLst>
          </p:cNvPr>
          <p:cNvSpPr/>
          <p:nvPr/>
        </p:nvSpPr>
        <p:spPr>
          <a:xfrm>
            <a:off x="268940" y="986116"/>
            <a:ext cx="9197788" cy="13446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9EF03D6-7779-78D9-937A-AE9F0101EE57}"/>
              </a:ext>
            </a:extLst>
          </p:cNvPr>
          <p:cNvSpPr txBox="1">
            <a:spLocks/>
          </p:cNvSpPr>
          <p:nvPr/>
        </p:nvSpPr>
        <p:spPr>
          <a:xfrm>
            <a:off x="268940" y="192609"/>
            <a:ext cx="8821897" cy="823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Calibri"/>
              </a:rPr>
              <a:t>Project: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Calibri"/>
              </a:rPr>
              <a:t>Creps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Calibri"/>
              </a:rPr>
              <a:t> Road, Blair County</a:t>
            </a:r>
          </a:p>
        </p:txBody>
      </p:sp>
      <p:pic>
        <p:nvPicPr>
          <p:cNvPr id="7" name="Picture 6" descr="Diagram, engineering drawing&#10;&#10;Description automatically generated">
            <a:extLst>
              <a:ext uri="{FF2B5EF4-FFF2-40B4-BE49-F238E27FC236}">
                <a16:creationId xmlns:a16="http://schemas.microsoft.com/office/drawing/2014/main" id="{BEE2C47B-18CB-8CD4-56FA-8CBF4271D62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844835" y="1340225"/>
            <a:ext cx="495916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9505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CB593EA-2F98-479F-B4C4-F366571FA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group of men working on a road&#10;&#10;Description automatically generated">
            <a:extLst>
              <a:ext uri="{FF2B5EF4-FFF2-40B4-BE49-F238E27FC236}">
                <a16:creationId xmlns:a16="http://schemas.microsoft.com/office/drawing/2014/main" id="{8889DA8E-A96C-4B35-0720-34FB7CD485E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207074" y="206407"/>
            <a:ext cx="3383279" cy="2970465"/>
          </a:xfrm>
          <a:prstGeom prst="rect">
            <a:avLst/>
          </a:prstGeom>
        </p:spPr>
      </p:pic>
      <p:pic>
        <p:nvPicPr>
          <p:cNvPr id="9" name="Picture 8" descr="A black tarp covering a trench with gravel and rocks&#10;&#10;Description automatically generated">
            <a:extLst>
              <a:ext uri="{FF2B5EF4-FFF2-40B4-BE49-F238E27FC236}">
                <a16:creationId xmlns:a16="http://schemas.microsoft.com/office/drawing/2014/main" id="{A4F6A7D6-5E69-13F7-1785-91CB2EBB4F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026846" y="206393"/>
            <a:ext cx="3383278" cy="2970465"/>
          </a:xfrm>
          <a:prstGeom prst="rect">
            <a:avLst/>
          </a:prstGeom>
        </p:spPr>
      </p:pic>
      <p:pic>
        <p:nvPicPr>
          <p:cNvPr id="15" name="Picture 14" descr="A storm drain on a road&#10;&#10;Description automatically generated">
            <a:extLst>
              <a:ext uri="{FF2B5EF4-FFF2-40B4-BE49-F238E27FC236}">
                <a16:creationId xmlns:a16="http://schemas.microsoft.com/office/drawing/2014/main" id="{DABE9C00-FBA1-2E23-5E34-BA941F0005F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5909" y="10"/>
            <a:ext cx="2971800" cy="3383268"/>
          </a:xfrm>
          <a:prstGeom prst="rect">
            <a:avLst/>
          </a:prstGeom>
        </p:spPr>
      </p:pic>
      <p:pic>
        <p:nvPicPr>
          <p:cNvPr id="13" name="Picture 12" descr="A group of people in yellow vests and a truck&#10;&#10;Description automatically generated">
            <a:extLst>
              <a:ext uri="{FF2B5EF4-FFF2-40B4-BE49-F238E27FC236}">
                <a16:creationId xmlns:a16="http://schemas.microsoft.com/office/drawing/2014/main" id="{451E6EDE-04A9-E75A-FF23-81D290A8AC6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868552" y="3680459"/>
            <a:ext cx="3383278" cy="29718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9BEB6D0-9E4E-4221-93D1-74ABECEE9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5910" y="3474720"/>
            <a:ext cx="6046090" cy="3383281"/>
          </a:xfrm>
          <a:prstGeom prst="rect">
            <a:avLst/>
          </a:prstGeom>
          <a:solidFill>
            <a:srgbClr val="556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concrete block with a hole in the middle of the ground&#10;&#10;Description automatically generated">
            <a:extLst>
              <a:ext uri="{FF2B5EF4-FFF2-40B4-BE49-F238E27FC236}">
                <a16:creationId xmlns:a16="http://schemas.microsoft.com/office/drawing/2014/main" id="{A4255DF6-F64E-F537-E470-3BD591516B0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218125" y="3681127"/>
            <a:ext cx="3383280" cy="29704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F60292-0BD1-5C8D-B1BA-30E85E55E569}"/>
              </a:ext>
            </a:extLst>
          </p:cNvPr>
          <p:cNvSpPr txBox="1"/>
          <p:nvPr/>
        </p:nvSpPr>
        <p:spPr>
          <a:xfrm>
            <a:off x="7360748" y="4822064"/>
            <a:ext cx="3745007" cy="597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Construction Photos</a:t>
            </a:r>
          </a:p>
        </p:txBody>
      </p:sp>
      <p:pic>
        <p:nvPicPr>
          <p:cNvPr id="24" name="Picture 23" descr="A pile of rocks next to a road&#10;&#10;Description automatically generated">
            <a:extLst>
              <a:ext uri="{FF2B5EF4-FFF2-40B4-BE49-F238E27FC236}">
                <a16:creationId xmlns:a16="http://schemas.microsoft.com/office/drawing/2014/main" id="{70869FB4-A655-3043-EC85-6909DAA4AF4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89" y="-2"/>
            <a:ext cx="2958079" cy="338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976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3C2573E-9395-4E89-E196-23072FC8D4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294" y="163326"/>
            <a:ext cx="1873624" cy="126906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D21AC42-1F62-8468-76EA-B73DF3F5176E}"/>
              </a:ext>
            </a:extLst>
          </p:cNvPr>
          <p:cNvSpPr/>
          <p:nvPr/>
        </p:nvSpPr>
        <p:spPr>
          <a:xfrm>
            <a:off x="295833" y="6185646"/>
            <a:ext cx="10085293" cy="5199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BFFF34-EC84-5CC9-B728-30CFA2D06881}"/>
              </a:ext>
            </a:extLst>
          </p:cNvPr>
          <p:cNvSpPr/>
          <p:nvPr/>
        </p:nvSpPr>
        <p:spPr>
          <a:xfrm>
            <a:off x="268940" y="251011"/>
            <a:ext cx="9197788" cy="65442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3B8311-CA55-4833-86CA-2ECAF4406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940" y="1388711"/>
            <a:ext cx="5611573" cy="476922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Completed 2023</a:t>
            </a:r>
          </a:p>
          <a:p>
            <a:r>
              <a:rPr lang="en-US" sz="2800" dirty="0"/>
              <a:t>Site Length: 2,529 feet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Practices:</a:t>
            </a:r>
          </a:p>
          <a:p>
            <a:pPr lvl="1"/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 new turn out installed</a:t>
            </a:r>
          </a:p>
          <a:p>
            <a:pPr lvl="1"/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 new cross pipe installed</a:t>
            </a:r>
          </a:p>
          <a:p>
            <a:pPr lvl="1"/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286 feet of under drain added</a:t>
            </a:r>
          </a:p>
          <a:p>
            <a:pPr lvl="1"/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1,074 tons of road fill added</a:t>
            </a:r>
          </a:p>
          <a:p>
            <a:pPr lvl="1"/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1,199 tons of DSA placed</a:t>
            </a:r>
          </a:p>
          <a:p>
            <a:pPr lvl="1"/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191 square yards of infiltration achieved</a:t>
            </a:r>
          </a:p>
          <a:p>
            <a:pPr lvl="1"/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3,566 square yards of seeding and mulching</a:t>
            </a:r>
            <a:b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7F75C4-AB9E-581B-4A9D-837D59953B6B}"/>
              </a:ext>
            </a:extLst>
          </p:cNvPr>
          <p:cNvSpPr/>
          <p:nvPr/>
        </p:nvSpPr>
        <p:spPr>
          <a:xfrm>
            <a:off x="10381126" y="6185646"/>
            <a:ext cx="1425387" cy="51995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3FCBB7-02D0-41CE-522A-E2EB3DDDA1FD}"/>
              </a:ext>
            </a:extLst>
          </p:cNvPr>
          <p:cNvSpPr/>
          <p:nvPr/>
        </p:nvSpPr>
        <p:spPr>
          <a:xfrm>
            <a:off x="268940" y="986116"/>
            <a:ext cx="9197788" cy="13446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9EF03D6-7779-78D9-937A-AE9F0101EE57}"/>
              </a:ext>
            </a:extLst>
          </p:cNvPr>
          <p:cNvSpPr txBox="1">
            <a:spLocks/>
          </p:cNvSpPr>
          <p:nvPr/>
        </p:nvSpPr>
        <p:spPr>
          <a:xfrm>
            <a:off x="268940" y="192609"/>
            <a:ext cx="8821897" cy="823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Calibri"/>
              </a:rPr>
              <a:t>Project: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Calibri"/>
              </a:rPr>
              <a:t>Creps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Calibri"/>
              </a:rPr>
              <a:t> Road, Blair County</a:t>
            </a:r>
          </a:p>
        </p:txBody>
      </p:sp>
      <p:pic>
        <p:nvPicPr>
          <p:cNvPr id="7" name="Picture 6" descr="A picture containing grass, sky, road, outdoor&#10;&#10;Description automatically generated">
            <a:extLst>
              <a:ext uri="{FF2B5EF4-FFF2-40B4-BE49-F238E27FC236}">
                <a16:creationId xmlns:a16="http://schemas.microsoft.com/office/drawing/2014/main" id="{1F9437C9-3DC0-766B-1E2B-C2B30B687F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6164" y="1495908"/>
            <a:ext cx="6097348" cy="45730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0BC76F-E627-1CB6-511F-48E0E07C9257}"/>
              </a:ext>
            </a:extLst>
          </p:cNvPr>
          <p:cNvSpPr txBox="1"/>
          <p:nvPr/>
        </p:nvSpPr>
        <p:spPr>
          <a:xfrm>
            <a:off x="5656164" y="1495908"/>
            <a:ext cx="2761409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   DGR funds: $138,689.75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In-kind funds: $  23,135.79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      Total cost: $161,825.54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61204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3C2573E-9395-4E89-E196-23072FC8D4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294" y="163326"/>
            <a:ext cx="1873624" cy="126906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D21AC42-1F62-8468-76EA-B73DF3F5176E}"/>
              </a:ext>
            </a:extLst>
          </p:cNvPr>
          <p:cNvSpPr/>
          <p:nvPr/>
        </p:nvSpPr>
        <p:spPr>
          <a:xfrm>
            <a:off x="295833" y="6185646"/>
            <a:ext cx="10085293" cy="5199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BFFF34-EC84-5CC9-B728-30CFA2D06881}"/>
              </a:ext>
            </a:extLst>
          </p:cNvPr>
          <p:cNvSpPr/>
          <p:nvPr/>
        </p:nvSpPr>
        <p:spPr>
          <a:xfrm>
            <a:off x="268940" y="251011"/>
            <a:ext cx="9197788" cy="65442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3B8311-CA55-4833-86CA-2ECAF4406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941" y="1388711"/>
            <a:ext cx="4645960" cy="476922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These combined practices:</a:t>
            </a:r>
          </a:p>
          <a:p>
            <a:pPr lvl="1"/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Remove water from the road 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llows water to infiltrate downslope from the road 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Prevents water from c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ontinuing down the road and across the intersection as it did previously</a:t>
            </a:r>
            <a:endParaRPr lang="en-US" dirty="0"/>
          </a:p>
          <a:p>
            <a:pPr marL="457200" lvl="1" indent="0">
              <a:buNone/>
            </a:pPr>
            <a:b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7F75C4-AB9E-581B-4A9D-837D59953B6B}"/>
              </a:ext>
            </a:extLst>
          </p:cNvPr>
          <p:cNvSpPr/>
          <p:nvPr/>
        </p:nvSpPr>
        <p:spPr>
          <a:xfrm>
            <a:off x="10381126" y="6185646"/>
            <a:ext cx="1425387" cy="51995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3FCBB7-02D0-41CE-522A-E2EB3DDDA1FD}"/>
              </a:ext>
            </a:extLst>
          </p:cNvPr>
          <p:cNvSpPr/>
          <p:nvPr/>
        </p:nvSpPr>
        <p:spPr>
          <a:xfrm>
            <a:off x="268940" y="986116"/>
            <a:ext cx="9197788" cy="13446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9EF03D6-7779-78D9-937A-AE9F0101EE57}"/>
              </a:ext>
            </a:extLst>
          </p:cNvPr>
          <p:cNvSpPr txBox="1">
            <a:spLocks/>
          </p:cNvSpPr>
          <p:nvPr/>
        </p:nvSpPr>
        <p:spPr>
          <a:xfrm>
            <a:off x="268940" y="192609"/>
            <a:ext cx="8821897" cy="823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Calibri"/>
              </a:rPr>
              <a:t>Project: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Calibri"/>
              </a:rPr>
              <a:t>Creps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Calibri"/>
              </a:rPr>
              <a:t> Road, Blair County</a:t>
            </a:r>
          </a:p>
        </p:txBody>
      </p:sp>
      <p:pic>
        <p:nvPicPr>
          <p:cNvPr id="4" name="Picture 3" descr="A picture containing outdoor, sky, grass, rock&#10;&#10;Description automatically generated">
            <a:extLst>
              <a:ext uri="{FF2B5EF4-FFF2-40B4-BE49-F238E27FC236}">
                <a16:creationId xmlns:a16="http://schemas.microsoft.com/office/drawing/2014/main" id="{6EB514D0-ED2C-D387-1EAD-57176D9A0B0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2922" y="1439477"/>
            <a:ext cx="6223591" cy="46676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72588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3C2573E-9395-4E89-E196-23072FC8D4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294" y="163326"/>
            <a:ext cx="1873624" cy="126906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D21AC42-1F62-8468-76EA-B73DF3F5176E}"/>
              </a:ext>
            </a:extLst>
          </p:cNvPr>
          <p:cNvSpPr/>
          <p:nvPr/>
        </p:nvSpPr>
        <p:spPr>
          <a:xfrm>
            <a:off x="295833" y="6185646"/>
            <a:ext cx="10085293" cy="5199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BFFF34-EC84-5CC9-B728-30CFA2D06881}"/>
              </a:ext>
            </a:extLst>
          </p:cNvPr>
          <p:cNvSpPr/>
          <p:nvPr/>
        </p:nvSpPr>
        <p:spPr>
          <a:xfrm>
            <a:off x="268940" y="251011"/>
            <a:ext cx="9197788" cy="65442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3B8311-CA55-4833-86CA-2ECAF4406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834" y="1201268"/>
            <a:ext cx="5800166" cy="465276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Phase II</a:t>
            </a:r>
          </a:p>
          <a:p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This project is immediately adjacent downslope to the DGR project completed on </a:t>
            </a:r>
            <a:r>
              <a:rPr 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Creps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Road.</a:t>
            </a:r>
          </a:p>
          <a:p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large volume of stormwater and sediment that previously entered the project area was significantly reduced by the upslope DGR project. </a:t>
            </a:r>
          </a:p>
          <a:p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An existing poorly designed piping system discharged water into the road base, deteriorating the road base and paved road surface.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7F75C4-AB9E-581B-4A9D-837D59953B6B}"/>
              </a:ext>
            </a:extLst>
          </p:cNvPr>
          <p:cNvSpPr/>
          <p:nvPr/>
        </p:nvSpPr>
        <p:spPr>
          <a:xfrm>
            <a:off x="10381126" y="6185646"/>
            <a:ext cx="1425387" cy="51995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3FCBB7-02D0-41CE-522A-E2EB3DDDA1FD}"/>
              </a:ext>
            </a:extLst>
          </p:cNvPr>
          <p:cNvSpPr/>
          <p:nvPr/>
        </p:nvSpPr>
        <p:spPr>
          <a:xfrm>
            <a:off x="268940" y="1003967"/>
            <a:ext cx="9197788" cy="13446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9EF03D6-7779-78D9-937A-AE9F0101EE57}"/>
              </a:ext>
            </a:extLst>
          </p:cNvPr>
          <p:cNvSpPr txBox="1">
            <a:spLocks/>
          </p:cNvSpPr>
          <p:nvPr/>
        </p:nvSpPr>
        <p:spPr>
          <a:xfrm>
            <a:off x="268940" y="192609"/>
            <a:ext cx="8821897" cy="823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Calibri"/>
              </a:rPr>
              <a:t>Project: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Calibri"/>
              </a:rPr>
              <a:t>Creps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Calibri"/>
              </a:rPr>
              <a:t> Road, Blair County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D76069-B319-E385-ECD1-EB99143ED8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7675" y="1888292"/>
            <a:ext cx="5148648" cy="377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4106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3C2573E-9395-4E89-E196-23072FC8D4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294" y="163326"/>
            <a:ext cx="1873624" cy="126906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D21AC42-1F62-8468-76EA-B73DF3F5176E}"/>
              </a:ext>
            </a:extLst>
          </p:cNvPr>
          <p:cNvSpPr/>
          <p:nvPr/>
        </p:nvSpPr>
        <p:spPr>
          <a:xfrm>
            <a:off x="295833" y="6185646"/>
            <a:ext cx="10085293" cy="5199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BFFF34-EC84-5CC9-B728-30CFA2D06881}"/>
              </a:ext>
            </a:extLst>
          </p:cNvPr>
          <p:cNvSpPr/>
          <p:nvPr/>
        </p:nvSpPr>
        <p:spPr>
          <a:xfrm>
            <a:off x="268940" y="251011"/>
            <a:ext cx="9197788" cy="65442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3B8311-CA55-4833-86CA-2ECAF4406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834" y="1201268"/>
            <a:ext cx="5800166" cy="465276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Inlet boxes and 24” pipe were installed across the intersection to properly convey any stormwater that has not been removed from the roadway on the DGR project site. </a:t>
            </a:r>
          </a:p>
          <a:p>
            <a:r>
              <a:rPr lang="en-US" dirty="0">
                <a:latin typeface="Calibri" panose="020F0502020204030204" pitchFamily="34" charset="0"/>
              </a:rPr>
              <a:t>Completed 2024</a:t>
            </a:r>
          </a:p>
          <a:p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Site Length: 390 feet</a:t>
            </a:r>
          </a:p>
          <a:p>
            <a:r>
              <a:rPr lang="en-US" dirty="0">
                <a:latin typeface="Calibri" panose="020F0502020204030204" pitchFamily="34" charset="0"/>
              </a:rPr>
              <a:t>Practices: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3 replaced cross pipes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New inlet boxes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25 ft underdrain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Rip Rap outlet protection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10 sq yd seed/mulch</a:t>
            </a:r>
          </a:p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7F75C4-AB9E-581B-4A9D-837D59953B6B}"/>
              </a:ext>
            </a:extLst>
          </p:cNvPr>
          <p:cNvSpPr/>
          <p:nvPr/>
        </p:nvSpPr>
        <p:spPr>
          <a:xfrm>
            <a:off x="10381126" y="6185646"/>
            <a:ext cx="1425387" cy="51995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3FCBB7-02D0-41CE-522A-E2EB3DDDA1FD}"/>
              </a:ext>
            </a:extLst>
          </p:cNvPr>
          <p:cNvSpPr/>
          <p:nvPr/>
        </p:nvSpPr>
        <p:spPr>
          <a:xfrm>
            <a:off x="268940" y="1003967"/>
            <a:ext cx="9197788" cy="13446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9EF03D6-7779-78D9-937A-AE9F0101EE57}"/>
              </a:ext>
            </a:extLst>
          </p:cNvPr>
          <p:cNvSpPr txBox="1">
            <a:spLocks/>
          </p:cNvSpPr>
          <p:nvPr/>
        </p:nvSpPr>
        <p:spPr>
          <a:xfrm>
            <a:off x="268940" y="192609"/>
            <a:ext cx="8821897" cy="823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Calibri"/>
              </a:rPr>
              <a:t>Project: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Calibri"/>
              </a:rPr>
              <a:t>Creps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Calibri"/>
              </a:rPr>
              <a:t> Road, Blair County</a:t>
            </a:r>
          </a:p>
        </p:txBody>
      </p:sp>
      <p:pic>
        <p:nvPicPr>
          <p:cNvPr id="8" name="Content Placeholder 7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C973B0B2-C0EF-C21E-22FC-BE069728A0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6975" y="1624146"/>
            <a:ext cx="5470246" cy="43632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28800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26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 descr="A pile of dirt on a road&#10;&#10;Description automatically generated">
            <a:extLst>
              <a:ext uri="{FF2B5EF4-FFF2-40B4-BE49-F238E27FC236}">
                <a16:creationId xmlns:a16="http://schemas.microsoft.com/office/drawing/2014/main" id="{8466F42D-4F06-D5A9-8230-9E59296AF5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45794" y="952924"/>
            <a:ext cx="2475653" cy="185673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 descr="A person standing in a dirt pit&#10;&#10;Description automatically generated">
            <a:extLst>
              <a:ext uri="{FF2B5EF4-FFF2-40B4-BE49-F238E27FC236}">
                <a16:creationId xmlns:a16="http://schemas.microsoft.com/office/drawing/2014/main" id="{E40B9FBA-FBB3-D411-CDFB-748E552427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705658" y="959075"/>
            <a:ext cx="2468623" cy="1851467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truck parked on the side of the road&#10;&#10;Description automatically generated">
            <a:extLst>
              <a:ext uri="{FF2B5EF4-FFF2-40B4-BE49-F238E27FC236}">
                <a16:creationId xmlns:a16="http://schemas.microsoft.com/office/drawing/2014/main" id="{B1583292-D95D-7393-A1F4-95AD977610B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39205" y="4057148"/>
            <a:ext cx="2471631" cy="1853723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stone&#10;&#10;Description automatically generated">
            <a:extLst>
              <a:ext uri="{FF2B5EF4-FFF2-40B4-BE49-F238E27FC236}">
                <a16:creationId xmlns:a16="http://schemas.microsoft.com/office/drawing/2014/main" id="{EEEA7062-E9D2-D9B3-39C1-337779318BF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839525" y="1809578"/>
            <a:ext cx="4337204" cy="3252903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person pouring water from a pipe&#10;&#10;Description automatically generated">
            <a:extLst>
              <a:ext uri="{FF2B5EF4-FFF2-40B4-BE49-F238E27FC236}">
                <a16:creationId xmlns:a16="http://schemas.microsoft.com/office/drawing/2014/main" id="{B30038F2-99EB-2FD6-743C-E15DC90B85E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707669" y="4063299"/>
            <a:ext cx="2464601" cy="184845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D9551E6-8B55-9CF1-479F-0055FB97E6D6}"/>
              </a:ext>
            </a:extLst>
          </p:cNvPr>
          <p:cNvSpPr txBox="1"/>
          <p:nvPr/>
        </p:nvSpPr>
        <p:spPr>
          <a:xfrm>
            <a:off x="665018" y="3268134"/>
            <a:ext cx="3255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Failed Piping System Removed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E05B39-5287-FA5B-0721-95994D806228}"/>
              </a:ext>
            </a:extLst>
          </p:cNvPr>
          <p:cNvSpPr txBox="1"/>
          <p:nvPr/>
        </p:nvSpPr>
        <p:spPr>
          <a:xfrm>
            <a:off x="8858059" y="3213972"/>
            <a:ext cx="222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System Installed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68813C-D8D9-C126-3B74-78AB46F2D94C}"/>
              </a:ext>
            </a:extLst>
          </p:cNvPr>
          <p:cNvSpPr txBox="1"/>
          <p:nvPr/>
        </p:nvSpPr>
        <p:spPr>
          <a:xfrm>
            <a:off x="5343041" y="5722390"/>
            <a:ext cx="1505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Final Product</a:t>
            </a:r>
          </a:p>
        </p:txBody>
      </p:sp>
    </p:spTree>
    <p:extLst>
      <p:ext uri="{BB962C8B-B14F-4D97-AF65-F5344CB8AC3E}">
        <p14:creationId xmlns:p14="http://schemas.microsoft.com/office/powerpoint/2010/main" val="17683515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3C2573E-9395-4E89-E196-23072FC8D4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294" y="163326"/>
            <a:ext cx="1873624" cy="126906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D21AC42-1F62-8468-76EA-B73DF3F5176E}"/>
              </a:ext>
            </a:extLst>
          </p:cNvPr>
          <p:cNvSpPr/>
          <p:nvPr/>
        </p:nvSpPr>
        <p:spPr>
          <a:xfrm>
            <a:off x="295833" y="6185646"/>
            <a:ext cx="10085293" cy="5199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BFFF34-EC84-5CC9-B728-30CFA2D06881}"/>
              </a:ext>
            </a:extLst>
          </p:cNvPr>
          <p:cNvSpPr/>
          <p:nvPr/>
        </p:nvSpPr>
        <p:spPr>
          <a:xfrm>
            <a:off x="268940" y="251011"/>
            <a:ext cx="9197788" cy="65442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3B8311-CA55-4833-86CA-2ECAF4406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834" y="1371501"/>
            <a:ext cx="5633911" cy="44825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New inlet boxes and a combination of cross pipes and storm sewer were installed to better capture any stormwater reaching the site. </a:t>
            </a:r>
          </a:p>
          <a:p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outlet area was stabilized with riprap to prevent any erosion of the ditch below during high flow events.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7F75C4-AB9E-581B-4A9D-837D59953B6B}"/>
              </a:ext>
            </a:extLst>
          </p:cNvPr>
          <p:cNvSpPr/>
          <p:nvPr/>
        </p:nvSpPr>
        <p:spPr>
          <a:xfrm>
            <a:off x="10381126" y="6185646"/>
            <a:ext cx="1425387" cy="51995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3FCBB7-02D0-41CE-522A-E2EB3DDDA1FD}"/>
              </a:ext>
            </a:extLst>
          </p:cNvPr>
          <p:cNvSpPr/>
          <p:nvPr/>
        </p:nvSpPr>
        <p:spPr>
          <a:xfrm>
            <a:off x="268940" y="1003967"/>
            <a:ext cx="9197788" cy="13446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9EF03D6-7779-78D9-937A-AE9F0101EE57}"/>
              </a:ext>
            </a:extLst>
          </p:cNvPr>
          <p:cNvSpPr txBox="1">
            <a:spLocks/>
          </p:cNvSpPr>
          <p:nvPr/>
        </p:nvSpPr>
        <p:spPr>
          <a:xfrm>
            <a:off x="268940" y="192609"/>
            <a:ext cx="8821897" cy="823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Calibri"/>
              </a:rPr>
              <a:t>Project: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Calibri"/>
              </a:rPr>
              <a:t>Creps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Calibri"/>
              </a:rPr>
              <a:t> Road, Blair County</a:t>
            </a:r>
          </a:p>
        </p:txBody>
      </p:sp>
      <p:pic>
        <p:nvPicPr>
          <p:cNvPr id="4" name="Content Placeholder 5" descr="A group of people walk down a road with a dog&#10;&#10;Description automatically generated with medium confidence">
            <a:extLst>
              <a:ext uri="{FF2B5EF4-FFF2-40B4-BE49-F238E27FC236}">
                <a16:creationId xmlns:a16="http://schemas.microsoft.com/office/drawing/2014/main" id="{6AF1F5A3-21B2-0D4A-0196-ADDC3391BEA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3017" y="1530927"/>
            <a:ext cx="5584868" cy="41886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EE314B-E407-5453-CE67-F9A135612750}"/>
              </a:ext>
            </a:extLst>
          </p:cNvPr>
          <p:cNvSpPr txBox="1"/>
          <p:nvPr/>
        </p:nvSpPr>
        <p:spPr>
          <a:xfrm>
            <a:off x="6143017" y="1530927"/>
            <a:ext cx="2646141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     LVR funds: $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77,882.20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In-kind funds: $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20,843.94</a:t>
            </a: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      Total cost: $98,726.14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05232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9BFFF34-EC84-5CC9-B728-30CFA2D06881}"/>
              </a:ext>
            </a:extLst>
          </p:cNvPr>
          <p:cNvSpPr/>
          <p:nvPr/>
        </p:nvSpPr>
        <p:spPr>
          <a:xfrm>
            <a:off x="268940" y="251011"/>
            <a:ext cx="9197788" cy="65442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Calibri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3B8311-CA55-4833-86CA-2ECAF4406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831" y="1325275"/>
            <a:ext cx="8986714" cy="443821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3200" dirty="0">
              <a:cs typeface="Calibri"/>
            </a:endParaRPr>
          </a:p>
          <a:p>
            <a:endParaRPr lang="en-US" sz="3200" dirty="0">
              <a:cs typeface="Calibri"/>
            </a:endParaRPr>
          </a:p>
          <a:p>
            <a:endParaRPr lang="en-US" sz="2800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cs typeface="Calibri"/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9EEE632-E375-43E9-97B7-4339F540D824}"/>
              </a:ext>
            </a:extLst>
          </p:cNvPr>
          <p:cNvSpPr txBox="1">
            <a:spLocks/>
          </p:cNvSpPr>
          <p:nvPr/>
        </p:nvSpPr>
        <p:spPr>
          <a:xfrm>
            <a:off x="840779" y="164437"/>
            <a:ext cx="7627360" cy="823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cs typeface="Calibri Light"/>
              </a:rPr>
              <a:t>Working outside the Right-of-Way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21AC42-1F62-8468-76EA-B73DF3F5176E}"/>
              </a:ext>
            </a:extLst>
          </p:cNvPr>
          <p:cNvSpPr/>
          <p:nvPr/>
        </p:nvSpPr>
        <p:spPr>
          <a:xfrm>
            <a:off x="295833" y="6185646"/>
            <a:ext cx="10085293" cy="5199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7F75C4-AB9E-581B-4A9D-837D59953B6B}"/>
              </a:ext>
            </a:extLst>
          </p:cNvPr>
          <p:cNvSpPr/>
          <p:nvPr/>
        </p:nvSpPr>
        <p:spPr>
          <a:xfrm>
            <a:off x="10381126" y="6185646"/>
            <a:ext cx="1425387" cy="51995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3FCBB7-02D0-41CE-522A-E2EB3DDDA1FD}"/>
              </a:ext>
            </a:extLst>
          </p:cNvPr>
          <p:cNvSpPr/>
          <p:nvPr/>
        </p:nvSpPr>
        <p:spPr>
          <a:xfrm>
            <a:off x="268940" y="986116"/>
            <a:ext cx="9197788" cy="13446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Calibri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3C2573E-9395-4E89-E196-23072FC8D4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294" y="163326"/>
            <a:ext cx="1873624" cy="1269067"/>
          </a:xfrm>
          <a:prstGeom prst="rect">
            <a:avLst/>
          </a:prstGeom>
        </p:spPr>
      </p:pic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3CC2F28E-7FEF-399C-3922-7496832503A0}"/>
              </a:ext>
            </a:extLst>
          </p:cNvPr>
          <p:cNvSpPr txBox="1">
            <a:spLocks/>
          </p:cNvSpPr>
          <p:nvPr/>
        </p:nvSpPr>
        <p:spPr>
          <a:xfrm>
            <a:off x="421740" y="1432393"/>
            <a:ext cx="10932060" cy="48991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u="sng" dirty="0">
                <a:cs typeface="Calibri"/>
              </a:rPr>
              <a:t>Presentation Outline</a:t>
            </a:r>
            <a:endParaRPr lang="en-US" sz="4000" b="1" u="sng" dirty="0">
              <a:cs typeface="Calibri"/>
            </a:endParaRPr>
          </a:p>
          <a:p>
            <a:pPr lvl="0"/>
            <a:r>
              <a:rPr lang="en-US" dirty="0"/>
              <a:t>What is the ROW &amp; why work off ROW?</a:t>
            </a:r>
          </a:p>
          <a:p>
            <a:pPr lvl="0"/>
            <a:r>
              <a:rPr lang="en-US" dirty="0"/>
              <a:t>Eligible off ROW work</a:t>
            </a:r>
          </a:p>
          <a:p>
            <a:pPr lvl="0"/>
            <a:r>
              <a:rPr lang="en-US" dirty="0"/>
              <a:t>Permission from landowners</a:t>
            </a:r>
          </a:p>
          <a:p>
            <a:pPr lvl="0"/>
            <a:r>
              <a:rPr lang="en-US" dirty="0"/>
              <a:t>What to do if you can’t get off ROW permission</a:t>
            </a:r>
          </a:p>
          <a:p>
            <a:r>
              <a:rPr lang="en-US" dirty="0"/>
              <a:t>Example projects</a:t>
            </a:r>
          </a:p>
          <a:p>
            <a:pPr lvl="0"/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Other funding sources</a:t>
            </a:r>
          </a:p>
          <a:p>
            <a:endParaRPr lang="en-US" sz="3200" dirty="0">
              <a:cs typeface="Calibri"/>
            </a:endParaRPr>
          </a:p>
          <a:p>
            <a:endParaRPr lang="en-US" sz="3200" dirty="0">
              <a:cs typeface="Calibri"/>
            </a:endParaRPr>
          </a:p>
          <a:p>
            <a:endParaRPr lang="en-US" sz="3200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94C66A-97FA-94FE-DC61-40299ABB4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schemeClr val="tx1"/>
                </a:solidFill>
              </a:rPr>
              <a:t>58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6453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D21AC42-1F62-8468-76EA-B73DF3F5176E}"/>
              </a:ext>
            </a:extLst>
          </p:cNvPr>
          <p:cNvSpPr/>
          <p:nvPr/>
        </p:nvSpPr>
        <p:spPr>
          <a:xfrm>
            <a:off x="295833" y="6185646"/>
            <a:ext cx="10085293" cy="5199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BFFF34-EC84-5CC9-B728-30CFA2D06881}"/>
              </a:ext>
            </a:extLst>
          </p:cNvPr>
          <p:cNvSpPr/>
          <p:nvPr/>
        </p:nvSpPr>
        <p:spPr>
          <a:xfrm>
            <a:off x="268940" y="251011"/>
            <a:ext cx="9197788" cy="65442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3B8311-CA55-4833-86CA-2ECAF4406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833" y="1201268"/>
            <a:ext cx="9170897" cy="472590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 funds may be combined with other funds to pay for a project.</a:t>
            </a:r>
          </a:p>
          <a:p>
            <a:pPr lvl="1"/>
            <a:r>
              <a:rPr lang="en-US" sz="2800" dirty="0"/>
              <a:t>Outside funding </a:t>
            </a:r>
            <a:r>
              <a:rPr lang="en-US" sz="2800" b="1" u="sng" dirty="0"/>
              <a:t>may be able to do more off ROW work </a:t>
            </a:r>
            <a:r>
              <a:rPr lang="en-US" sz="2800" dirty="0"/>
              <a:t>than DGLVR funds when needed.</a:t>
            </a:r>
          </a:p>
          <a:p>
            <a:pPr lvl="1"/>
            <a:r>
              <a:rPr lang="en-US" sz="2800" dirty="0"/>
              <a:t>Detailed accounting of which funds were spent on which portions of the project must be maintained.</a:t>
            </a:r>
          </a:p>
          <a:p>
            <a:pPr lvl="1"/>
            <a:r>
              <a:rPr lang="en-US" sz="2800" dirty="0"/>
              <a:t>Other funding sources may be used as matching funds, provided the program funds are used on eligible projects.</a:t>
            </a:r>
          </a:p>
          <a:p>
            <a:pPr lvl="1"/>
            <a:r>
              <a:rPr lang="en-US" sz="2800" b="1" dirty="0"/>
              <a:t>Must still adhere to non-pollution standards and ESM practices.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7F75C4-AB9E-581B-4A9D-837D59953B6B}"/>
              </a:ext>
            </a:extLst>
          </p:cNvPr>
          <p:cNvSpPr/>
          <p:nvPr/>
        </p:nvSpPr>
        <p:spPr>
          <a:xfrm>
            <a:off x="10381126" y="6185646"/>
            <a:ext cx="1425387" cy="51995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3FCBB7-02D0-41CE-522A-E2EB3DDDA1FD}"/>
              </a:ext>
            </a:extLst>
          </p:cNvPr>
          <p:cNvSpPr/>
          <p:nvPr/>
        </p:nvSpPr>
        <p:spPr>
          <a:xfrm>
            <a:off x="268940" y="986116"/>
            <a:ext cx="9197788" cy="13446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3C2573E-9395-4E89-E196-23072FC8D4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294" y="163326"/>
            <a:ext cx="1873624" cy="126906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9EF03D6-7779-78D9-937A-AE9F0101EE57}"/>
              </a:ext>
            </a:extLst>
          </p:cNvPr>
          <p:cNvSpPr txBox="1">
            <a:spLocks/>
          </p:cNvSpPr>
          <p:nvPr/>
        </p:nvSpPr>
        <p:spPr>
          <a:xfrm>
            <a:off x="268940" y="192609"/>
            <a:ext cx="8079937" cy="823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lt1"/>
                </a:solidFill>
                <a:latin typeface="+mn-lt"/>
                <a:ea typeface="+mn-ea"/>
                <a:cs typeface="Calibri"/>
              </a:rPr>
              <a:t>Combined Funds</a:t>
            </a:r>
          </a:p>
        </p:txBody>
      </p:sp>
    </p:spTree>
    <p:extLst>
      <p:ext uri="{BB962C8B-B14F-4D97-AF65-F5344CB8AC3E}">
        <p14:creationId xmlns:p14="http://schemas.microsoft.com/office/powerpoint/2010/main" val="833018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D21AC42-1F62-8468-76EA-B73DF3F5176E}"/>
              </a:ext>
            </a:extLst>
          </p:cNvPr>
          <p:cNvSpPr/>
          <p:nvPr/>
        </p:nvSpPr>
        <p:spPr>
          <a:xfrm>
            <a:off x="295833" y="6185646"/>
            <a:ext cx="10085293" cy="5199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BFFF34-EC84-5CC9-B728-30CFA2D06881}"/>
              </a:ext>
            </a:extLst>
          </p:cNvPr>
          <p:cNvSpPr/>
          <p:nvPr/>
        </p:nvSpPr>
        <p:spPr>
          <a:xfrm>
            <a:off x="268940" y="251011"/>
            <a:ext cx="9197788" cy="65442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3B8311-CA55-4833-86CA-2ECAF4406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834" y="1201268"/>
            <a:ext cx="6417788" cy="48797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Working outside the road right-of-way is an allowable Program expense</a:t>
            </a:r>
          </a:p>
          <a:p>
            <a:r>
              <a:rPr lang="en-US" dirty="0"/>
              <a:t>Only when:</a:t>
            </a:r>
          </a:p>
          <a:p>
            <a:pPr lvl="1"/>
            <a:r>
              <a:rPr lang="en-US" sz="2800" dirty="0"/>
              <a:t>the off right-of-way impact is having a direct negative effect on a public road </a:t>
            </a:r>
          </a:p>
          <a:p>
            <a:pPr lvl="1"/>
            <a:r>
              <a:rPr lang="en-US" sz="2800" dirty="0"/>
              <a:t>AND addressing the off right-of-way impact is directly necessary to the successful completion of the project on the public road.</a:t>
            </a:r>
          </a:p>
          <a:p>
            <a:pPr marL="457200" lvl="1" indent="0">
              <a:buNone/>
            </a:pPr>
            <a:r>
              <a:rPr lang="en-US" sz="1700" dirty="0"/>
              <a:t>    </a:t>
            </a:r>
          </a:p>
          <a:p>
            <a:pPr lvl="2"/>
            <a:endParaRPr lang="en-US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7F75C4-AB9E-581B-4A9D-837D59953B6B}"/>
              </a:ext>
            </a:extLst>
          </p:cNvPr>
          <p:cNvSpPr/>
          <p:nvPr/>
        </p:nvSpPr>
        <p:spPr>
          <a:xfrm>
            <a:off x="10393100" y="6185646"/>
            <a:ext cx="1425387" cy="51995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3FCBB7-02D0-41CE-522A-E2EB3DDDA1FD}"/>
              </a:ext>
            </a:extLst>
          </p:cNvPr>
          <p:cNvSpPr/>
          <p:nvPr/>
        </p:nvSpPr>
        <p:spPr>
          <a:xfrm>
            <a:off x="268940" y="986116"/>
            <a:ext cx="9197788" cy="13446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3C2573E-9395-4E89-E196-23072FC8D4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294" y="163326"/>
            <a:ext cx="1873624" cy="126906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9EF03D6-7779-78D9-937A-AE9F0101EE57}"/>
              </a:ext>
            </a:extLst>
          </p:cNvPr>
          <p:cNvSpPr txBox="1">
            <a:spLocks/>
          </p:cNvSpPr>
          <p:nvPr/>
        </p:nvSpPr>
        <p:spPr>
          <a:xfrm>
            <a:off x="268940" y="192609"/>
            <a:ext cx="8079937" cy="823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lt1"/>
                </a:solidFill>
                <a:latin typeface="+mn-lt"/>
                <a:ea typeface="+mn-ea"/>
                <a:cs typeface="Calibri"/>
              </a:rPr>
              <a:t>Where can DGLVR funds be spent?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D104FB4-C899-79F0-984C-98B7C0DFA39B}"/>
              </a:ext>
            </a:extLst>
          </p:cNvPr>
          <p:cNvGrpSpPr/>
          <p:nvPr/>
        </p:nvGrpSpPr>
        <p:grpSpPr>
          <a:xfrm>
            <a:off x="6810491" y="1848245"/>
            <a:ext cx="5195258" cy="3668532"/>
            <a:chOff x="6810491" y="1848245"/>
            <a:chExt cx="5195258" cy="366853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5CC91E2-8D85-AC4A-DEB9-CC7B6B445B2A}"/>
                </a:ext>
              </a:extLst>
            </p:cNvPr>
            <p:cNvGrpSpPr/>
            <p:nvPr/>
          </p:nvGrpSpPr>
          <p:grpSpPr>
            <a:xfrm>
              <a:off x="6810491" y="1849485"/>
              <a:ext cx="5195258" cy="3667292"/>
              <a:chOff x="6987104" y="1381598"/>
              <a:chExt cx="5195258" cy="3667292"/>
            </a:xfrm>
          </p:grpSpPr>
          <p:pic>
            <p:nvPicPr>
              <p:cNvPr id="1026" name="Picture 1">
                <a:extLst>
                  <a:ext uri="{FF2B5EF4-FFF2-40B4-BE49-F238E27FC236}">
                    <a16:creationId xmlns:a16="http://schemas.microsoft.com/office/drawing/2014/main" id="{E82D3943-FD8B-2C9E-085D-E55D58A7DB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6987104" y="1381598"/>
                <a:ext cx="2289263" cy="3667292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95535315-85A3-43B5-819E-42235C98661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348285" y="1382072"/>
                <a:ext cx="2834077" cy="3666818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sp>
          <p:nvSpPr>
            <p:cNvPr id="8" name="AutoShape 20">
              <a:extLst>
                <a:ext uri="{FF2B5EF4-FFF2-40B4-BE49-F238E27FC236}">
                  <a16:creationId xmlns:a16="http://schemas.microsoft.com/office/drawing/2014/main" id="{EF56477E-5B9D-4B67-EA1D-D00245BFB4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8694" y="5229017"/>
              <a:ext cx="457247" cy="201466"/>
            </a:xfrm>
            <a:prstGeom prst="flowChartAlternateProcess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 dirty="0">
                  <a:latin typeface="Calibri" panose="020F0502020204030204" pitchFamily="34" charset="0"/>
                </a:rPr>
                <a:t>Union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FFC774E-9684-8A9A-1C0D-6295687EBF39}"/>
                </a:ext>
              </a:extLst>
            </p:cNvPr>
            <p:cNvSpPr txBox="1"/>
            <p:nvPr/>
          </p:nvSpPr>
          <p:spPr>
            <a:xfrm>
              <a:off x="6810491" y="1849485"/>
              <a:ext cx="7964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Before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467388D-D2FE-737B-306C-9AF23E9CF2CC}"/>
                </a:ext>
              </a:extLst>
            </p:cNvPr>
            <p:cNvSpPr txBox="1"/>
            <p:nvPr/>
          </p:nvSpPr>
          <p:spPr>
            <a:xfrm>
              <a:off x="9196623" y="1848245"/>
              <a:ext cx="7964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After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25746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D21AC42-1F62-8468-76EA-B73DF3F5176E}"/>
              </a:ext>
            </a:extLst>
          </p:cNvPr>
          <p:cNvSpPr/>
          <p:nvPr/>
        </p:nvSpPr>
        <p:spPr>
          <a:xfrm>
            <a:off x="295833" y="6185646"/>
            <a:ext cx="10085293" cy="5199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BFFF34-EC84-5CC9-B728-30CFA2D06881}"/>
              </a:ext>
            </a:extLst>
          </p:cNvPr>
          <p:cNvSpPr/>
          <p:nvPr/>
        </p:nvSpPr>
        <p:spPr>
          <a:xfrm>
            <a:off x="268940" y="251011"/>
            <a:ext cx="9197788" cy="65442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3B8311-CA55-4833-86CA-2ECAF4406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833" y="1201268"/>
            <a:ext cx="9170897" cy="47259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3800" b="1" dirty="0"/>
              <a:t>Recorded webinar on combining funds: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525252"/>
                </a:solidFill>
                <a:effectLst/>
                <a:latin typeface="var(--h3_typography-font-family)"/>
              </a:rPr>
              <a:t>March 9, 2023: Leveraging Other Funding with DGLVR funds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525252"/>
                </a:solidFill>
                <a:effectLst/>
                <a:latin typeface="Lato" panose="020F0502020204030203" pitchFamily="34" charset="0"/>
              </a:rPr>
              <a:t>With over $20 million going on the ground with DGLVR projects every year, there are numerous opportunities to use money spent on DGLVR projects as in-kind to obtain additional funding from a variety of sources. This webinar covered those opportunities.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25252"/>
                </a:solidFill>
                <a:effectLst/>
                <a:latin typeface="Lato" panose="020F0502020204030203" pitchFamily="34" charset="0"/>
                <a:hlinkClick r:id="rId2"/>
              </a:rPr>
              <a:t>Webinar Download</a:t>
            </a:r>
            <a:r>
              <a:rPr lang="en-US" b="0" i="0" dirty="0">
                <a:solidFill>
                  <a:srgbClr val="525252"/>
                </a:solidFill>
                <a:effectLst/>
                <a:latin typeface="Lato" panose="020F0502020204030203" pitchFamily="34" charset="0"/>
              </a:rPr>
              <a:t> (125 MB): MP4 format </a:t>
            </a:r>
            <a:r>
              <a:rPr lang="en-US" b="0" i="1" dirty="0">
                <a:solidFill>
                  <a:srgbClr val="525252"/>
                </a:solidFill>
                <a:effectLst/>
                <a:latin typeface="Lato" panose="020F0502020204030203" pitchFamily="34" charset="0"/>
              </a:rPr>
              <a:t> (~55 minutes)</a:t>
            </a:r>
            <a:endParaRPr lang="en-US" b="0" i="0" dirty="0">
              <a:solidFill>
                <a:srgbClr val="525252"/>
              </a:solidFill>
              <a:effectLst/>
              <a:latin typeface="Lato" panose="020F0502020204030203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525252"/>
                </a:solidFill>
                <a:effectLst/>
                <a:latin typeface="Lato" panose="020F0502020204030203" pitchFamily="34" charset="0"/>
              </a:rPr>
              <a:t>Presentation Downloads:</a:t>
            </a: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25252"/>
                </a:solidFill>
                <a:effectLst/>
                <a:latin typeface="Lato" panose="020F0502020204030203" pitchFamily="34" charset="0"/>
                <a:hlinkClick r:id="rId3"/>
              </a:rPr>
              <a:t>Adobe PDF</a:t>
            </a:r>
            <a:r>
              <a:rPr lang="en-US" b="0" i="0" dirty="0">
                <a:solidFill>
                  <a:srgbClr val="525252"/>
                </a:solidFill>
                <a:effectLst/>
                <a:latin typeface="Lato" panose="020F0502020204030203" pitchFamily="34" charset="0"/>
              </a:rPr>
              <a:t> (2.54 MB)</a:t>
            </a: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25252"/>
                </a:solidFill>
                <a:effectLst/>
                <a:latin typeface="Lato" panose="020F0502020204030203" pitchFamily="34" charset="0"/>
                <a:hlinkClick r:id="rId4"/>
              </a:rPr>
              <a:t>MS </a:t>
            </a:r>
            <a:r>
              <a:rPr lang="en-US" b="0" i="0" u="none" strike="noStrike" dirty="0" err="1">
                <a:solidFill>
                  <a:srgbClr val="525252"/>
                </a:solidFill>
                <a:effectLst/>
                <a:latin typeface="Lato" panose="020F0502020204030203" pitchFamily="34" charset="0"/>
                <a:hlinkClick r:id="rId4"/>
              </a:rPr>
              <a:t>Powerpoint</a:t>
            </a:r>
            <a:r>
              <a:rPr lang="en-US" b="0" i="0" dirty="0">
                <a:solidFill>
                  <a:srgbClr val="525252"/>
                </a:solidFill>
                <a:effectLst/>
                <a:latin typeface="Lato" panose="020F0502020204030203" pitchFamily="34" charset="0"/>
              </a:rPr>
              <a:t> (5.94 MB)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7F75C4-AB9E-581B-4A9D-837D59953B6B}"/>
              </a:ext>
            </a:extLst>
          </p:cNvPr>
          <p:cNvSpPr/>
          <p:nvPr/>
        </p:nvSpPr>
        <p:spPr>
          <a:xfrm>
            <a:off x="10381126" y="6185646"/>
            <a:ext cx="1425387" cy="51995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3FCBB7-02D0-41CE-522A-E2EB3DDDA1FD}"/>
              </a:ext>
            </a:extLst>
          </p:cNvPr>
          <p:cNvSpPr/>
          <p:nvPr/>
        </p:nvSpPr>
        <p:spPr>
          <a:xfrm>
            <a:off x="268940" y="986116"/>
            <a:ext cx="9197788" cy="13446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3C2573E-9395-4E89-E196-23072FC8D47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294" y="163326"/>
            <a:ext cx="1873624" cy="126906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9EF03D6-7779-78D9-937A-AE9F0101EE57}"/>
              </a:ext>
            </a:extLst>
          </p:cNvPr>
          <p:cNvSpPr txBox="1">
            <a:spLocks/>
          </p:cNvSpPr>
          <p:nvPr/>
        </p:nvSpPr>
        <p:spPr>
          <a:xfrm>
            <a:off x="268940" y="192609"/>
            <a:ext cx="8079937" cy="823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lt1"/>
                </a:solidFill>
                <a:latin typeface="+mn-lt"/>
                <a:ea typeface="+mn-ea"/>
                <a:cs typeface="Calibri"/>
              </a:rPr>
              <a:t>Combined Funds</a:t>
            </a:r>
          </a:p>
        </p:txBody>
      </p:sp>
    </p:spTree>
    <p:extLst>
      <p:ext uri="{BB962C8B-B14F-4D97-AF65-F5344CB8AC3E}">
        <p14:creationId xmlns:p14="http://schemas.microsoft.com/office/powerpoint/2010/main" val="66144854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3C2573E-9395-4E89-E196-23072FC8D4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294" y="163326"/>
            <a:ext cx="1873624" cy="126906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D21AC42-1F62-8468-76EA-B73DF3F5176E}"/>
              </a:ext>
            </a:extLst>
          </p:cNvPr>
          <p:cNvSpPr/>
          <p:nvPr/>
        </p:nvSpPr>
        <p:spPr>
          <a:xfrm>
            <a:off x="295833" y="6185646"/>
            <a:ext cx="10085293" cy="5199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BFFF34-EC84-5CC9-B728-30CFA2D06881}"/>
              </a:ext>
            </a:extLst>
          </p:cNvPr>
          <p:cNvSpPr/>
          <p:nvPr/>
        </p:nvSpPr>
        <p:spPr>
          <a:xfrm>
            <a:off x="268940" y="251011"/>
            <a:ext cx="9197788" cy="65442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3B8311-CA55-4833-86CA-2ECAF4406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833" y="1201268"/>
            <a:ext cx="10166604" cy="472590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ACAP funds can be used to address off ROW water issues.</a:t>
            </a:r>
          </a:p>
          <a:p>
            <a:endParaRPr lang="en-US" sz="3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7F75C4-AB9E-581B-4A9D-837D59953B6B}"/>
              </a:ext>
            </a:extLst>
          </p:cNvPr>
          <p:cNvSpPr/>
          <p:nvPr/>
        </p:nvSpPr>
        <p:spPr>
          <a:xfrm>
            <a:off x="10381126" y="6185646"/>
            <a:ext cx="1425387" cy="51995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3FCBB7-02D0-41CE-522A-E2EB3DDDA1FD}"/>
              </a:ext>
            </a:extLst>
          </p:cNvPr>
          <p:cNvSpPr/>
          <p:nvPr/>
        </p:nvSpPr>
        <p:spPr>
          <a:xfrm>
            <a:off x="268940" y="986116"/>
            <a:ext cx="9197788" cy="13446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9EF03D6-7779-78D9-937A-AE9F0101EE57}"/>
              </a:ext>
            </a:extLst>
          </p:cNvPr>
          <p:cNvSpPr txBox="1">
            <a:spLocks/>
          </p:cNvSpPr>
          <p:nvPr/>
        </p:nvSpPr>
        <p:spPr>
          <a:xfrm>
            <a:off x="268940" y="192609"/>
            <a:ext cx="8079937" cy="823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lt1"/>
                </a:solidFill>
                <a:latin typeface="+mn-lt"/>
                <a:ea typeface="+mn-ea"/>
                <a:cs typeface="Calibri"/>
              </a:rPr>
              <a:t>Combined Funds</a:t>
            </a:r>
          </a:p>
        </p:txBody>
      </p:sp>
      <p:pic>
        <p:nvPicPr>
          <p:cNvPr id="4" name="Content Placeholder 5" descr="A picture containing sky, outdoor, ground, grass&#10;&#10;Description automatically generated">
            <a:extLst>
              <a:ext uri="{FF2B5EF4-FFF2-40B4-BE49-F238E27FC236}">
                <a16:creationId xmlns:a16="http://schemas.microsoft.com/office/drawing/2014/main" id="{F0AAD22E-9792-FE4A-EF8F-590752BB32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295" y="1814660"/>
            <a:ext cx="6521249" cy="48909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A picture containing tree, outdoor, nature, plant&#10;&#10;Description automatically generated">
            <a:extLst>
              <a:ext uri="{FF2B5EF4-FFF2-40B4-BE49-F238E27FC236}">
                <a16:creationId xmlns:a16="http://schemas.microsoft.com/office/drawing/2014/main" id="{42979178-8E8A-7589-C05D-0386BE69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955778" y="2282261"/>
            <a:ext cx="4890939" cy="39557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036598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D21AC42-1F62-8468-76EA-B73DF3F5176E}"/>
              </a:ext>
            </a:extLst>
          </p:cNvPr>
          <p:cNvSpPr/>
          <p:nvPr/>
        </p:nvSpPr>
        <p:spPr>
          <a:xfrm>
            <a:off x="295833" y="6185646"/>
            <a:ext cx="10085293" cy="5199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BFFF34-EC84-5CC9-B728-30CFA2D06881}"/>
              </a:ext>
            </a:extLst>
          </p:cNvPr>
          <p:cNvSpPr/>
          <p:nvPr/>
        </p:nvSpPr>
        <p:spPr>
          <a:xfrm>
            <a:off x="268940" y="251011"/>
            <a:ext cx="9197788" cy="65442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3B8311-CA55-4833-86CA-2ECAF4406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833" y="1201268"/>
            <a:ext cx="9677507" cy="48797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3/9/23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webinar: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Combining DGLVR and ACAP</a:t>
            </a:r>
          </a:p>
          <a:p>
            <a:pPr marL="174625" marR="0" lvl="0" indent="-17462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ACAP: </a:t>
            </a:r>
          </a:p>
          <a:p>
            <a:pPr marL="627063" lvl="1" indent="-3397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Applicants are farms / ag operations. </a:t>
            </a:r>
          </a:p>
          <a:p>
            <a:pPr marL="627063" lvl="1" indent="-3397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Separate contract with farm owner</a:t>
            </a:r>
          </a:p>
          <a:p>
            <a:pPr marL="627063" lvl="1" indent="-3397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 BMPs that reduce sediment, nitrogen, or phosphorus on ag operations.</a:t>
            </a:r>
          </a:p>
          <a:p>
            <a:pPr marL="627063" lvl="1" indent="-3397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</a:rPr>
              <a:t>Has to be in a manure management plan, nutrient management plan, ag E&amp;S plan, or conservation plan. </a:t>
            </a:r>
          </a:p>
          <a:p>
            <a:pPr marL="227013" indent="-3397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Most likely use of combining funds:</a:t>
            </a:r>
          </a:p>
          <a:p>
            <a:pPr marL="627063" lvl="1" indent="-3397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b="1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Improving farm lanes that impact roadways</a:t>
            </a:r>
            <a:r>
              <a:rPr lang="en-US" sz="2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n-US" sz="2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Can fund DGLVR ESM practices to fix the farm lane / reduce pollution. </a:t>
            </a:r>
          </a:p>
          <a:p>
            <a:pPr marL="627063" lvl="1" indent="-3397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Reducing impacts to road from other “off row” water and sediment sources</a:t>
            </a:r>
          </a:p>
          <a:p>
            <a:pPr marL="1084263" lvl="3" indent="-339725">
              <a:spcBef>
                <a:spcPts val="0"/>
              </a:spcBef>
            </a:pP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Field and barnyard runoff</a:t>
            </a:r>
          </a:p>
          <a:p>
            <a:pPr marL="1084263" lvl="3" indent="-339725">
              <a:spcBef>
                <a:spcPts val="0"/>
              </a:spcBef>
            </a:pP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Diversions and swales</a:t>
            </a:r>
          </a:p>
          <a:p>
            <a:pPr marL="1084263" lvl="3" indent="-339725">
              <a:spcBef>
                <a:spcPts val="0"/>
              </a:spcBef>
            </a:pP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Streambank stabilization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7F75C4-AB9E-581B-4A9D-837D59953B6B}"/>
              </a:ext>
            </a:extLst>
          </p:cNvPr>
          <p:cNvSpPr/>
          <p:nvPr/>
        </p:nvSpPr>
        <p:spPr>
          <a:xfrm>
            <a:off x="10381126" y="6185646"/>
            <a:ext cx="1425387" cy="51995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3FCBB7-02D0-41CE-522A-E2EB3DDDA1FD}"/>
              </a:ext>
            </a:extLst>
          </p:cNvPr>
          <p:cNvSpPr/>
          <p:nvPr/>
        </p:nvSpPr>
        <p:spPr>
          <a:xfrm>
            <a:off x="268940" y="986116"/>
            <a:ext cx="9197788" cy="13446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3C2573E-9395-4E89-E196-23072FC8D4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294" y="163326"/>
            <a:ext cx="1873624" cy="126906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9EF03D6-7779-78D9-937A-AE9F0101EE57}"/>
              </a:ext>
            </a:extLst>
          </p:cNvPr>
          <p:cNvSpPr txBox="1">
            <a:spLocks/>
          </p:cNvSpPr>
          <p:nvPr/>
        </p:nvSpPr>
        <p:spPr>
          <a:xfrm>
            <a:off x="268940" y="192609"/>
            <a:ext cx="8079937" cy="823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lt1"/>
                </a:solidFill>
                <a:latin typeface="+mn-lt"/>
                <a:ea typeface="+mn-ea"/>
                <a:cs typeface="Calibri"/>
              </a:rPr>
              <a:t>Combined Funds</a:t>
            </a:r>
          </a:p>
        </p:txBody>
      </p:sp>
    </p:spTree>
    <p:extLst>
      <p:ext uri="{BB962C8B-B14F-4D97-AF65-F5344CB8AC3E}">
        <p14:creationId xmlns:p14="http://schemas.microsoft.com/office/powerpoint/2010/main" val="150860966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9BFFF34-EC84-5CC9-B728-30CFA2D06881}"/>
              </a:ext>
            </a:extLst>
          </p:cNvPr>
          <p:cNvSpPr/>
          <p:nvPr/>
        </p:nvSpPr>
        <p:spPr>
          <a:xfrm>
            <a:off x="268940" y="251011"/>
            <a:ext cx="9197788" cy="65442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3FCBB7-02D0-41CE-522A-E2EB3DDDA1FD}"/>
              </a:ext>
            </a:extLst>
          </p:cNvPr>
          <p:cNvSpPr/>
          <p:nvPr/>
        </p:nvSpPr>
        <p:spPr>
          <a:xfrm>
            <a:off x="268940" y="986116"/>
            <a:ext cx="9197788" cy="13446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3C2573E-9395-4E89-E196-23072FC8D4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294" y="163326"/>
            <a:ext cx="1873624" cy="126906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27F75C4-AB9E-581B-4A9D-837D59953B6B}"/>
              </a:ext>
            </a:extLst>
          </p:cNvPr>
          <p:cNvSpPr/>
          <p:nvPr/>
        </p:nvSpPr>
        <p:spPr>
          <a:xfrm>
            <a:off x="10381126" y="6185646"/>
            <a:ext cx="1425387" cy="51995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21AC42-1F62-8468-76EA-B73DF3F5176E}"/>
              </a:ext>
            </a:extLst>
          </p:cNvPr>
          <p:cNvSpPr/>
          <p:nvPr/>
        </p:nvSpPr>
        <p:spPr>
          <a:xfrm>
            <a:off x="295833" y="6185646"/>
            <a:ext cx="10085293" cy="5199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pic>
        <p:nvPicPr>
          <p:cNvPr id="7" name="Picture 6" descr="A picture containing grass, outdoor&#10;&#10;Description automatically generated">
            <a:extLst>
              <a:ext uri="{FF2B5EF4-FFF2-40B4-BE49-F238E27FC236}">
                <a16:creationId xmlns:a16="http://schemas.microsoft.com/office/drawing/2014/main" id="{D7E11D42-35E5-19B1-5390-9CF6D638DD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680371"/>
            <a:ext cx="12192000" cy="8538371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3B8311-CA55-4833-86CA-2ECAF4406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832" y="696036"/>
            <a:ext cx="11796084" cy="54896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chemeClr val="bg1"/>
                </a:solidFill>
              </a:rPr>
              <a:t>Questions?</a:t>
            </a:r>
          </a:p>
          <a:p>
            <a:pPr lvl="1"/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6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D21AC42-1F62-8468-76EA-B73DF3F5176E}"/>
              </a:ext>
            </a:extLst>
          </p:cNvPr>
          <p:cNvSpPr/>
          <p:nvPr/>
        </p:nvSpPr>
        <p:spPr>
          <a:xfrm>
            <a:off x="295833" y="6185646"/>
            <a:ext cx="10085293" cy="5199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BFFF34-EC84-5CC9-B728-30CFA2D06881}"/>
              </a:ext>
            </a:extLst>
          </p:cNvPr>
          <p:cNvSpPr/>
          <p:nvPr/>
        </p:nvSpPr>
        <p:spPr>
          <a:xfrm>
            <a:off x="268940" y="251011"/>
            <a:ext cx="9197788" cy="65442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7F75C4-AB9E-581B-4A9D-837D59953B6B}"/>
              </a:ext>
            </a:extLst>
          </p:cNvPr>
          <p:cNvSpPr/>
          <p:nvPr/>
        </p:nvSpPr>
        <p:spPr>
          <a:xfrm>
            <a:off x="10381126" y="6185646"/>
            <a:ext cx="1425387" cy="51995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3FCBB7-02D0-41CE-522A-E2EB3DDDA1FD}"/>
              </a:ext>
            </a:extLst>
          </p:cNvPr>
          <p:cNvSpPr/>
          <p:nvPr/>
        </p:nvSpPr>
        <p:spPr>
          <a:xfrm>
            <a:off x="268940" y="986116"/>
            <a:ext cx="9197788" cy="13446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3C2573E-9395-4E89-E196-23072FC8D4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294" y="163326"/>
            <a:ext cx="1873624" cy="126906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9EF03D6-7779-78D9-937A-AE9F0101EE57}"/>
              </a:ext>
            </a:extLst>
          </p:cNvPr>
          <p:cNvSpPr txBox="1">
            <a:spLocks/>
          </p:cNvSpPr>
          <p:nvPr/>
        </p:nvSpPr>
        <p:spPr>
          <a:xfrm>
            <a:off x="268940" y="192609"/>
            <a:ext cx="8079937" cy="823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lt1"/>
                </a:solidFill>
                <a:latin typeface="+mn-lt"/>
                <a:ea typeface="+mn-ea"/>
                <a:cs typeface="Calibri"/>
              </a:rPr>
              <a:t>Why work off Right-of-Way?</a:t>
            </a:r>
          </a:p>
        </p:txBody>
      </p:sp>
      <p:pic>
        <p:nvPicPr>
          <p:cNvPr id="8" name="Content Placeholder 2">
            <a:extLst>
              <a:ext uri="{FF2B5EF4-FFF2-40B4-BE49-F238E27FC236}">
                <a16:creationId xmlns:a16="http://schemas.microsoft.com/office/drawing/2014/main" id="{F6C4271E-6B0A-57AD-AB24-1B35BB1997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73504" y="1432393"/>
            <a:ext cx="12044992" cy="535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53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D21AC42-1F62-8468-76EA-B73DF3F5176E}"/>
              </a:ext>
            </a:extLst>
          </p:cNvPr>
          <p:cNvSpPr/>
          <p:nvPr/>
        </p:nvSpPr>
        <p:spPr>
          <a:xfrm>
            <a:off x="295833" y="6185646"/>
            <a:ext cx="10085293" cy="5199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BFFF34-EC84-5CC9-B728-30CFA2D06881}"/>
              </a:ext>
            </a:extLst>
          </p:cNvPr>
          <p:cNvSpPr/>
          <p:nvPr/>
        </p:nvSpPr>
        <p:spPr>
          <a:xfrm>
            <a:off x="268940" y="251011"/>
            <a:ext cx="9197788" cy="65442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7F75C4-AB9E-581B-4A9D-837D59953B6B}"/>
              </a:ext>
            </a:extLst>
          </p:cNvPr>
          <p:cNvSpPr/>
          <p:nvPr/>
        </p:nvSpPr>
        <p:spPr>
          <a:xfrm>
            <a:off x="10381126" y="6185646"/>
            <a:ext cx="1425387" cy="51995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3FCBB7-02D0-41CE-522A-E2EB3DDDA1FD}"/>
              </a:ext>
            </a:extLst>
          </p:cNvPr>
          <p:cNvSpPr/>
          <p:nvPr/>
        </p:nvSpPr>
        <p:spPr>
          <a:xfrm>
            <a:off x="268940" y="986116"/>
            <a:ext cx="9197788" cy="13446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3C2573E-9395-4E89-E196-23072FC8D4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294" y="163326"/>
            <a:ext cx="1873624" cy="126906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9EF03D6-7779-78D9-937A-AE9F0101EE57}"/>
              </a:ext>
            </a:extLst>
          </p:cNvPr>
          <p:cNvSpPr txBox="1">
            <a:spLocks/>
          </p:cNvSpPr>
          <p:nvPr/>
        </p:nvSpPr>
        <p:spPr>
          <a:xfrm>
            <a:off x="268940" y="192609"/>
            <a:ext cx="8079937" cy="823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lt1"/>
                </a:solidFill>
                <a:latin typeface="+mn-lt"/>
                <a:ea typeface="+mn-ea"/>
                <a:cs typeface="Calibri"/>
              </a:rPr>
              <a:t>Why work off Right-of-Way?</a:t>
            </a:r>
          </a:p>
        </p:txBody>
      </p:sp>
      <p:pic>
        <p:nvPicPr>
          <p:cNvPr id="5" name="Picture 3" descr="D:\My Documents\ESM_TRAININGS\Tim_pics_2_3_12\P4250088.JPG">
            <a:extLst>
              <a:ext uri="{FF2B5EF4-FFF2-40B4-BE49-F238E27FC236}">
                <a16:creationId xmlns:a16="http://schemas.microsoft.com/office/drawing/2014/main" id="{E69FBCA9-A633-3BA8-95EF-D0DE64022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6972" y="1345958"/>
            <a:ext cx="6313770" cy="4735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8857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3C2573E-9395-4E89-E196-23072FC8D4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294" y="163326"/>
            <a:ext cx="1873624" cy="126906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D21AC42-1F62-8468-76EA-B73DF3F5176E}"/>
              </a:ext>
            </a:extLst>
          </p:cNvPr>
          <p:cNvSpPr/>
          <p:nvPr/>
        </p:nvSpPr>
        <p:spPr>
          <a:xfrm>
            <a:off x="295833" y="6185646"/>
            <a:ext cx="10085293" cy="5199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BFFF34-EC84-5CC9-B728-30CFA2D06881}"/>
              </a:ext>
            </a:extLst>
          </p:cNvPr>
          <p:cNvSpPr/>
          <p:nvPr/>
        </p:nvSpPr>
        <p:spPr>
          <a:xfrm>
            <a:off x="268940" y="251011"/>
            <a:ext cx="9197788" cy="65442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7F75C4-AB9E-581B-4A9D-837D59953B6B}"/>
              </a:ext>
            </a:extLst>
          </p:cNvPr>
          <p:cNvSpPr/>
          <p:nvPr/>
        </p:nvSpPr>
        <p:spPr>
          <a:xfrm>
            <a:off x="10381126" y="6185646"/>
            <a:ext cx="1425387" cy="51995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3FCBB7-02D0-41CE-522A-E2EB3DDDA1FD}"/>
              </a:ext>
            </a:extLst>
          </p:cNvPr>
          <p:cNvSpPr/>
          <p:nvPr/>
        </p:nvSpPr>
        <p:spPr>
          <a:xfrm>
            <a:off x="268940" y="986116"/>
            <a:ext cx="9197788" cy="13446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9EF03D6-7779-78D9-937A-AE9F0101EE57}"/>
              </a:ext>
            </a:extLst>
          </p:cNvPr>
          <p:cNvSpPr txBox="1">
            <a:spLocks/>
          </p:cNvSpPr>
          <p:nvPr/>
        </p:nvSpPr>
        <p:spPr>
          <a:xfrm>
            <a:off x="268940" y="192609"/>
            <a:ext cx="8079937" cy="823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lt1"/>
                </a:solidFill>
                <a:latin typeface="+mn-lt"/>
                <a:ea typeface="+mn-ea"/>
                <a:cs typeface="Calibri"/>
              </a:rPr>
              <a:t>Why Work off ROW?</a:t>
            </a:r>
          </a:p>
        </p:txBody>
      </p:sp>
      <p:sp>
        <p:nvSpPr>
          <p:cNvPr id="114" name="Freeform 69">
            <a:extLst>
              <a:ext uri="{FF2B5EF4-FFF2-40B4-BE49-F238E27FC236}">
                <a16:creationId xmlns:a16="http://schemas.microsoft.com/office/drawing/2014/main" id="{FFDDE319-DA79-8F77-8397-DCBF8C1A9A65}"/>
              </a:ext>
            </a:extLst>
          </p:cNvPr>
          <p:cNvSpPr>
            <a:spLocks/>
          </p:cNvSpPr>
          <p:nvPr/>
        </p:nvSpPr>
        <p:spPr bwMode="auto">
          <a:xfrm flipH="1">
            <a:off x="6186144" y="1850636"/>
            <a:ext cx="2291739" cy="414012"/>
          </a:xfrm>
          <a:custGeom>
            <a:avLst/>
            <a:gdLst>
              <a:gd name="T0" fmla="*/ 0 w 560"/>
              <a:gd name="T1" fmla="*/ 0 h 267"/>
              <a:gd name="T2" fmla="*/ 296863 w 560"/>
              <a:gd name="T3" fmla="*/ 533400 h 267"/>
              <a:gd name="T4" fmla="*/ 0 60000 65536"/>
              <a:gd name="T5" fmla="*/ 0 60000 65536"/>
              <a:gd name="T6" fmla="*/ 0 w 560"/>
              <a:gd name="T7" fmla="*/ 0 h 267"/>
              <a:gd name="T8" fmla="*/ 560 w 560"/>
              <a:gd name="T9" fmla="*/ 267 h 2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60" h="267">
                <a:moveTo>
                  <a:pt x="0" y="0"/>
                </a:moveTo>
                <a:lnTo>
                  <a:pt x="560" y="267"/>
                </a:lnTo>
              </a:path>
            </a:pathLst>
          </a:custGeom>
          <a:noFill/>
          <a:ln w="76200" cmpd="sng">
            <a:solidFill>
              <a:schemeClr val="accent4">
                <a:lumMod val="10000"/>
              </a:schemeClr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1350"/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2900DCCA-5451-E33B-F96F-EBB1F4870E5E}"/>
              </a:ext>
            </a:extLst>
          </p:cNvPr>
          <p:cNvGrpSpPr/>
          <p:nvPr/>
        </p:nvGrpSpPr>
        <p:grpSpPr>
          <a:xfrm>
            <a:off x="2926214" y="1755861"/>
            <a:ext cx="6753030" cy="4420315"/>
            <a:chOff x="1725889" y="1875843"/>
            <a:chExt cx="6753030" cy="4420315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4652F559-FB36-C172-5D27-B6B775292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5889" y="1972999"/>
              <a:ext cx="6739296" cy="4065985"/>
            </a:xfrm>
            <a:custGeom>
              <a:avLst/>
              <a:gdLst>
                <a:gd name="T0" fmla="*/ 2147483647 w 12925"/>
                <a:gd name="T1" fmla="*/ 764886084 h 12672"/>
                <a:gd name="T2" fmla="*/ 0 w 12925"/>
                <a:gd name="T3" fmla="*/ 0 h 12672"/>
                <a:gd name="T4" fmla="*/ 0 w 12925"/>
                <a:gd name="T5" fmla="*/ 337910183 h 12672"/>
                <a:gd name="T6" fmla="*/ 0 w 12925"/>
                <a:gd name="T7" fmla="*/ 772982928 h 12672"/>
                <a:gd name="T8" fmla="*/ 0 w 12925"/>
                <a:gd name="T9" fmla="*/ 1380429326 h 12672"/>
                <a:gd name="T10" fmla="*/ 0 w 12925"/>
                <a:gd name="T11" fmla="*/ 1649786004 h 12672"/>
                <a:gd name="T12" fmla="*/ 1078531211 w 12925"/>
                <a:gd name="T13" fmla="*/ 1824858640 h 12672"/>
                <a:gd name="T14" fmla="*/ 2147483647 w 12925"/>
                <a:gd name="T15" fmla="*/ 2147483647 h 12672"/>
                <a:gd name="T16" fmla="*/ 2147483647 w 12925"/>
                <a:gd name="T17" fmla="*/ 2147483647 h 12672"/>
                <a:gd name="T18" fmla="*/ 2147483647 w 12925"/>
                <a:gd name="T19" fmla="*/ 767585173 h 126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925"/>
                <a:gd name="T31" fmla="*/ 0 h 12672"/>
                <a:gd name="T32" fmla="*/ 12925 w 12925"/>
                <a:gd name="T33" fmla="*/ 12672 h 12672"/>
                <a:gd name="connsiteX0" fmla="*/ 12925 w 12925"/>
                <a:gd name="connsiteY0" fmla="*/ 4251 h 12672"/>
                <a:gd name="connsiteX1" fmla="*/ 0 w 12925"/>
                <a:gd name="connsiteY1" fmla="*/ 0 h 12672"/>
                <a:gd name="connsiteX2" fmla="*/ 0 w 12925"/>
                <a:gd name="connsiteY2" fmla="*/ 1878 h 12672"/>
                <a:gd name="connsiteX3" fmla="*/ 0 w 12925"/>
                <a:gd name="connsiteY3" fmla="*/ 4296 h 12672"/>
                <a:gd name="connsiteX4" fmla="*/ 0 w 12925"/>
                <a:gd name="connsiteY4" fmla="*/ 7672 h 12672"/>
                <a:gd name="connsiteX5" fmla="*/ 0 w 12925"/>
                <a:gd name="connsiteY5" fmla="*/ 9169 h 12672"/>
                <a:gd name="connsiteX6" fmla="*/ 2925 w 12925"/>
                <a:gd name="connsiteY6" fmla="*/ 10142 h 12672"/>
                <a:gd name="connsiteX7" fmla="*/ 8292 w 12925"/>
                <a:gd name="connsiteY7" fmla="*/ 12672 h 12672"/>
                <a:gd name="connsiteX8" fmla="*/ 9079 w 12925"/>
                <a:gd name="connsiteY8" fmla="*/ 12578 h 12672"/>
                <a:gd name="connsiteX9" fmla="*/ 12886 w 12925"/>
                <a:gd name="connsiteY9" fmla="*/ 4482 h 12672"/>
                <a:gd name="connsiteX0" fmla="*/ 12912 w 12912"/>
                <a:gd name="connsiteY0" fmla="*/ 4467 h 12672"/>
                <a:gd name="connsiteX1" fmla="*/ 0 w 12912"/>
                <a:gd name="connsiteY1" fmla="*/ 0 h 12672"/>
                <a:gd name="connsiteX2" fmla="*/ 0 w 12912"/>
                <a:gd name="connsiteY2" fmla="*/ 1878 h 12672"/>
                <a:gd name="connsiteX3" fmla="*/ 0 w 12912"/>
                <a:gd name="connsiteY3" fmla="*/ 4296 h 12672"/>
                <a:gd name="connsiteX4" fmla="*/ 0 w 12912"/>
                <a:gd name="connsiteY4" fmla="*/ 7672 h 12672"/>
                <a:gd name="connsiteX5" fmla="*/ 0 w 12912"/>
                <a:gd name="connsiteY5" fmla="*/ 9169 h 12672"/>
                <a:gd name="connsiteX6" fmla="*/ 2925 w 12912"/>
                <a:gd name="connsiteY6" fmla="*/ 10142 h 12672"/>
                <a:gd name="connsiteX7" fmla="*/ 8292 w 12912"/>
                <a:gd name="connsiteY7" fmla="*/ 12672 h 12672"/>
                <a:gd name="connsiteX8" fmla="*/ 9079 w 12912"/>
                <a:gd name="connsiteY8" fmla="*/ 12578 h 12672"/>
                <a:gd name="connsiteX9" fmla="*/ 12886 w 12912"/>
                <a:gd name="connsiteY9" fmla="*/ 4482 h 12672"/>
                <a:gd name="connsiteX0" fmla="*/ 12912 w 12912"/>
                <a:gd name="connsiteY0" fmla="*/ 4467 h 12672"/>
                <a:gd name="connsiteX1" fmla="*/ 0 w 12912"/>
                <a:gd name="connsiteY1" fmla="*/ 0 h 12672"/>
                <a:gd name="connsiteX2" fmla="*/ 0 w 12912"/>
                <a:gd name="connsiteY2" fmla="*/ 1878 h 12672"/>
                <a:gd name="connsiteX3" fmla="*/ 0 w 12912"/>
                <a:gd name="connsiteY3" fmla="*/ 4296 h 12672"/>
                <a:gd name="connsiteX4" fmla="*/ 0 w 12912"/>
                <a:gd name="connsiteY4" fmla="*/ 7672 h 12672"/>
                <a:gd name="connsiteX5" fmla="*/ 0 w 12912"/>
                <a:gd name="connsiteY5" fmla="*/ 8996 h 12672"/>
                <a:gd name="connsiteX6" fmla="*/ 2925 w 12912"/>
                <a:gd name="connsiteY6" fmla="*/ 10142 h 12672"/>
                <a:gd name="connsiteX7" fmla="*/ 8292 w 12912"/>
                <a:gd name="connsiteY7" fmla="*/ 12672 h 12672"/>
                <a:gd name="connsiteX8" fmla="*/ 9079 w 12912"/>
                <a:gd name="connsiteY8" fmla="*/ 12578 h 12672"/>
                <a:gd name="connsiteX9" fmla="*/ 12886 w 12912"/>
                <a:gd name="connsiteY9" fmla="*/ 4482 h 12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12" h="12672">
                  <a:moveTo>
                    <a:pt x="12912" y="4467"/>
                  </a:moveTo>
                  <a:lnTo>
                    <a:pt x="0" y="0"/>
                  </a:lnTo>
                  <a:lnTo>
                    <a:pt x="0" y="1878"/>
                  </a:lnTo>
                  <a:lnTo>
                    <a:pt x="0" y="4296"/>
                  </a:lnTo>
                  <a:lnTo>
                    <a:pt x="0" y="7672"/>
                  </a:lnTo>
                  <a:lnTo>
                    <a:pt x="0" y="8996"/>
                  </a:lnTo>
                  <a:lnTo>
                    <a:pt x="2925" y="10142"/>
                  </a:lnTo>
                  <a:lnTo>
                    <a:pt x="8292" y="12672"/>
                  </a:lnTo>
                  <a:lnTo>
                    <a:pt x="9079" y="12578"/>
                  </a:lnTo>
                  <a:lnTo>
                    <a:pt x="12886" y="4482"/>
                  </a:lnTo>
                </a:path>
              </a:pathLst>
            </a:cu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51AD43B4-80BB-1F75-809C-8144704BC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5890" y="4539971"/>
              <a:ext cx="4745831" cy="1756187"/>
            </a:xfrm>
            <a:custGeom>
              <a:avLst/>
              <a:gdLst>
                <a:gd name="T0" fmla="*/ 1724564005 w 15111"/>
                <a:gd name="T1" fmla="*/ 282701058 h 13487"/>
                <a:gd name="T2" fmla="*/ 914547191 w 15111"/>
                <a:gd name="T3" fmla="*/ 172383352 h 13487"/>
                <a:gd name="T4" fmla="*/ 0 w 15111"/>
                <a:gd name="T5" fmla="*/ 41377067 h 13487"/>
                <a:gd name="T6" fmla="*/ 0 w 15111"/>
                <a:gd name="T7" fmla="*/ 0 h 13487"/>
                <a:gd name="T8" fmla="*/ 75134402 w 15111"/>
                <a:gd name="T9" fmla="*/ 0 h 13487"/>
                <a:gd name="T10" fmla="*/ 244921920 w 15111"/>
                <a:gd name="T11" fmla="*/ 28968113 h 13487"/>
                <a:gd name="T12" fmla="*/ 303712542 w 15111"/>
                <a:gd name="T13" fmla="*/ 27584756 h 13487"/>
                <a:gd name="T14" fmla="*/ 352743818 w 15111"/>
                <a:gd name="T15" fmla="*/ 49656646 h 13487"/>
                <a:gd name="T16" fmla="*/ 437637631 w 15111"/>
                <a:gd name="T17" fmla="*/ 51019154 h 13487"/>
                <a:gd name="T18" fmla="*/ 551926669 w 15111"/>
                <a:gd name="T19" fmla="*/ 74474391 h 13487"/>
                <a:gd name="T20" fmla="*/ 663040773 w 15111"/>
                <a:gd name="T21" fmla="*/ 78603775 h 13487"/>
                <a:gd name="T22" fmla="*/ 770745570 w 15111"/>
                <a:gd name="T23" fmla="*/ 63427954 h 13487"/>
                <a:gd name="T24" fmla="*/ 826360915 w 15111"/>
                <a:gd name="T25" fmla="*/ 81349639 h 13487"/>
                <a:gd name="T26" fmla="*/ 872099985 w 15111"/>
                <a:gd name="T27" fmla="*/ 91012720 h 13487"/>
                <a:gd name="T28" fmla="*/ 878567125 w 15111"/>
                <a:gd name="T29" fmla="*/ 106188522 h 13487"/>
                <a:gd name="T30" fmla="*/ 922660263 w 15111"/>
                <a:gd name="T31" fmla="*/ 106649641 h 13487"/>
                <a:gd name="T32" fmla="*/ 1040829242 w 15111"/>
                <a:gd name="T33" fmla="*/ 139285846 h 13487"/>
                <a:gd name="T34" fmla="*/ 1217671570 w 15111"/>
                <a:gd name="T35" fmla="*/ 148927934 h 13487"/>
                <a:gd name="T36" fmla="*/ 1403920398 w 15111"/>
                <a:gd name="T37" fmla="*/ 164334259 h 13487"/>
                <a:gd name="T38" fmla="*/ 1540550216 w 15111"/>
                <a:gd name="T39" fmla="*/ 194895503 h 13487"/>
                <a:gd name="T40" fmla="*/ 1698344314 w 15111"/>
                <a:gd name="T41" fmla="*/ 216506265 h 13487"/>
                <a:gd name="T42" fmla="*/ 1776770215 w 15111"/>
                <a:gd name="T43" fmla="*/ 227531709 h 13487"/>
                <a:gd name="T44" fmla="*/ 1724564005 w 15111"/>
                <a:gd name="T45" fmla="*/ 238578145 h 13487"/>
                <a:gd name="T46" fmla="*/ 1724564005 w 15111"/>
                <a:gd name="T47" fmla="*/ 282701058 h 1348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111"/>
                <a:gd name="T73" fmla="*/ 0 h 13487"/>
                <a:gd name="T74" fmla="*/ 15111 w 15111"/>
                <a:gd name="T75" fmla="*/ 13487 h 13487"/>
                <a:gd name="connsiteX0" fmla="*/ 14667 w 15111"/>
                <a:gd name="connsiteY0" fmla="*/ 14059 h 14059"/>
                <a:gd name="connsiteX1" fmla="*/ 7778 w 15111"/>
                <a:gd name="connsiteY1" fmla="*/ 8796 h 14059"/>
                <a:gd name="connsiteX2" fmla="*/ 0 w 15111"/>
                <a:gd name="connsiteY2" fmla="*/ 2546 h 14059"/>
                <a:gd name="connsiteX3" fmla="*/ 0 w 15111"/>
                <a:gd name="connsiteY3" fmla="*/ 572 h 14059"/>
                <a:gd name="connsiteX4" fmla="*/ 0 w 15111"/>
                <a:gd name="connsiteY4" fmla="*/ 0 h 14059"/>
                <a:gd name="connsiteX5" fmla="*/ 2083 w 15111"/>
                <a:gd name="connsiteY5" fmla="*/ 1954 h 14059"/>
                <a:gd name="connsiteX6" fmla="*/ 2583 w 15111"/>
                <a:gd name="connsiteY6" fmla="*/ 1888 h 14059"/>
                <a:gd name="connsiteX7" fmla="*/ 3000 w 15111"/>
                <a:gd name="connsiteY7" fmla="*/ 2941 h 14059"/>
                <a:gd name="connsiteX8" fmla="*/ 3722 w 15111"/>
                <a:gd name="connsiteY8" fmla="*/ 3006 h 14059"/>
                <a:gd name="connsiteX9" fmla="*/ 4694 w 15111"/>
                <a:gd name="connsiteY9" fmla="*/ 4125 h 14059"/>
                <a:gd name="connsiteX10" fmla="*/ 5639 w 15111"/>
                <a:gd name="connsiteY10" fmla="*/ 4322 h 14059"/>
                <a:gd name="connsiteX11" fmla="*/ 6555 w 15111"/>
                <a:gd name="connsiteY11" fmla="*/ 3598 h 14059"/>
                <a:gd name="connsiteX12" fmla="*/ 7028 w 15111"/>
                <a:gd name="connsiteY12" fmla="*/ 4453 h 14059"/>
                <a:gd name="connsiteX13" fmla="*/ 7417 w 15111"/>
                <a:gd name="connsiteY13" fmla="*/ 4914 h 14059"/>
                <a:gd name="connsiteX14" fmla="*/ 7472 w 15111"/>
                <a:gd name="connsiteY14" fmla="*/ 5638 h 14059"/>
                <a:gd name="connsiteX15" fmla="*/ 7847 w 15111"/>
                <a:gd name="connsiteY15" fmla="*/ 5660 h 14059"/>
                <a:gd name="connsiteX16" fmla="*/ 8852 w 15111"/>
                <a:gd name="connsiteY16" fmla="*/ 7217 h 14059"/>
                <a:gd name="connsiteX17" fmla="*/ 10356 w 15111"/>
                <a:gd name="connsiteY17" fmla="*/ 7677 h 14059"/>
                <a:gd name="connsiteX18" fmla="*/ 11940 w 15111"/>
                <a:gd name="connsiteY18" fmla="*/ 8412 h 14059"/>
                <a:gd name="connsiteX19" fmla="*/ 13102 w 15111"/>
                <a:gd name="connsiteY19" fmla="*/ 9870 h 14059"/>
                <a:gd name="connsiteX20" fmla="*/ 14444 w 15111"/>
                <a:gd name="connsiteY20" fmla="*/ 10901 h 14059"/>
                <a:gd name="connsiteX21" fmla="*/ 15111 w 15111"/>
                <a:gd name="connsiteY21" fmla="*/ 11427 h 14059"/>
                <a:gd name="connsiteX22" fmla="*/ 14667 w 15111"/>
                <a:gd name="connsiteY22" fmla="*/ 11954 h 14059"/>
                <a:gd name="connsiteX23" fmla="*/ 14667 w 15111"/>
                <a:gd name="connsiteY23" fmla="*/ 14059 h 14059"/>
                <a:gd name="connsiteX0" fmla="*/ 14667 w 15111"/>
                <a:gd name="connsiteY0" fmla="*/ 14059 h 14059"/>
                <a:gd name="connsiteX1" fmla="*/ 7778 w 15111"/>
                <a:gd name="connsiteY1" fmla="*/ 8796 h 14059"/>
                <a:gd name="connsiteX2" fmla="*/ 0 w 15111"/>
                <a:gd name="connsiteY2" fmla="*/ 2546 h 14059"/>
                <a:gd name="connsiteX3" fmla="*/ 0 w 15111"/>
                <a:gd name="connsiteY3" fmla="*/ 572 h 14059"/>
                <a:gd name="connsiteX4" fmla="*/ 0 w 15111"/>
                <a:gd name="connsiteY4" fmla="*/ 0 h 14059"/>
                <a:gd name="connsiteX5" fmla="*/ 1365 w 15111"/>
                <a:gd name="connsiteY5" fmla="*/ 839 h 14059"/>
                <a:gd name="connsiteX6" fmla="*/ 2083 w 15111"/>
                <a:gd name="connsiteY6" fmla="*/ 1954 h 14059"/>
                <a:gd name="connsiteX7" fmla="*/ 2583 w 15111"/>
                <a:gd name="connsiteY7" fmla="*/ 1888 h 14059"/>
                <a:gd name="connsiteX8" fmla="*/ 3000 w 15111"/>
                <a:gd name="connsiteY8" fmla="*/ 2941 h 14059"/>
                <a:gd name="connsiteX9" fmla="*/ 3722 w 15111"/>
                <a:gd name="connsiteY9" fmla="*/ 3006 h 14059"/>
                <a:gd name="connsiteX10" fmla="*/ 4694 w 15111"/>
                <a:gd name="connsiteY10" fmla="*/ 4125 h 14059"/>
                <a:gd name="connsiteX11" fmla="*/ 5639 w 15111"/>
                <a:gd name="connsiteY11" fmla="*/ 4322 h 14059"/>
                <a:gd name="connsiteX12" fmla="*/ 6555 w 15111"/>
                <a:gd name="connsiteY12" fmla="*/ 3598 h 14059"/>
                <a:gd name="connsiteX13" fmla="*/ 7028 w 15111"/>
                <a:gd name="connsiteY13" fmla="*/ 4453 h 14059"/>
                <a:gd name="connsiteX14" fmla="*/ 7417 w 15111"/>
                <a:gd name="connsiteY14" fmla="*/ 4914 h 14059"/>
                <a:gd name="connsiteX15" fmla="*/ 7472 w 15111"/>
                <a:gd name="connsiteY15" fmla="*/ 5638 h 14059"/>
                <a:gd name="connsiteX16" fmla="*/ 7847 w 15111"/>
                <a:gd name="connsiteY16" fmla="*/ 5660 h 14059"/>
                <a:gd name="connsiteX17" fmla="*/ 8852 w 15111"/>
                <a:gd name="connsiteY17" fmla="*/ 7217 h 14059"/>
                <a:gd name="connsiteX18" fmla="*/ 10356 w 15111"/>
                <a:gd name="connsiteY18" fmla="*/ 7677 h 14059"/>
                <a:gd name="connsiteX19" fmla="*/ 11940 w 15111"/>
                <a:gd name="connsiteY19" fmla="*/ 8412 h 14059"/>
                <a:gd name="connsiteX20" fmla="*/ 13102 w 15111"/>
                <a:gd name="connsiteY20" fmla="*/ 9870 h 14059"/>
                <a:gd name="connsiteX21" fmla="*/ 14444 w 15111"/>
                <a:gd name="connsiteY21" fmla="*/ 10901 h 14059"/>
                <a:gd name="connsiteX22" fmla="*/ 15111 w 15111"/>
                <a:gd name="connsiteY22" fmla="*/ 11427 h 14059"/>
                <a:gd name="connsiteX23" fmla="*/ 14667 w 15111"/>
                <a:gd name="connsiteY23" fmla="*/ 11954 h 14059"/>
                <a:gd name="connsiteX24" fmla="*/ 14667 w 15111"/>
                <a:gd name="connsiteY24" fmla="*/ 14059 h 14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111" h="14059">
                  <a:moveTo>
                    <a:pt x="14667" y="14059"/>
                  </a:moveTo>
                  <a:lnTo>
                    <a:pt x="7778" y="8796"/>
                  </a:lnTo>
                  <a:lnTo>
                    <a:pt x="0" y="2546"/>
                  </a:lnTo>
                  <a:lnTo>
                    <a:pt x="0" y="572"/>
                  </a:lnTo>
                  <a:lnTo>
                    <a:pt x="0" y="0"/>
                  </a:lnTo>
                  <a:lnTo>
                    <a:pt x="1365" y="839"/>
                  </a:lnTo>
                  <a:lnTo>
                    <a:pt x="2083" y="1954"/>
                  </a:lnTo>
                  <a:lnTo>
                    <a:pt x="2583" y="1888"/>
                  </a:lnTo>
                  <a:lnTo>
                    <a:pt x="3000" y="2941"/>
                  </a:lnTo>
                  <a:lnTo>
                    <a:pt x="3722" y="3006"/>
                  </a:lnTo>
                  <a:lnTo>
                    <a:pt x="4694" y="4125"/>
                  </a:lnTo>
                  <a:lnTo>
                    <a:pt x="5639" y="4322"/>
                  </a:lnTo>
                  <a:lnTo>
                    <a:pt x="6555" y="3598"/>
                  </a:lnTo>
                  <a:lnTo>
                    <a:pt x="7028" y="4453"/>
                  </a:lnTo>
                  <a:lnTo>
                    <a:pt x="7417" y="4914"/>
                  </a:lnTo>
                  <a:cubicBezTo>
                    <a:pt x="7435" y="5155"/>
                    <a:pt x="7454" y="5397"/>
                    <a:pt x="7472" y="5638"/>
                  </a:cubicBezTo>
                  <a:lnTo>
                    <a:pt x="7847" y="5660"/>
                  </a:lnTo>
                  <a:lnTo>
                    <a:pt x="8852" y="7217"/>
                  </a:lnTo>
                  <a:lnTo>
                    <a:pt x="10356" y="7677"/>
                  </a:lnTo>
                  <a:lnTo>
                    <a:pt x="11940" y="8412"/>
                  </a:lnTo>
                  <a:lnTo>
                    <a:pt x="13102" y="9870"/>
                  </a:lnTo>
                  <a:lnTo>
                    <a:pt x="14444" y="10901"/>
                  </a:lnTo>
                  <a:lnTo>
                    <a:pt x="15111" y="11427"/>
                  </a:lnTo>
                  <a:lnTo>
                    <a:pt x="14667" y="11954"/>
                  </a:lnTo>
                  <a:lnTo>
                    <a:pt x="14667" y="14059"/>
                  </a:ln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7" name="Line 6">
              <a:extLst>
                <a:ext uri="{FF2B5EF4-FFF2-40B4-BE49-F238E27FC236}">
                  <a16:creationId xmlns:a16="http://schemas.microsoft.com/office/drawing/2014/main" id="{9FF89A95-490A-B546-C428-1EB15A4537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5890" y="4624759"/>
              <a:ext cx="4631531" cy="1442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191678A4-AD3D-BBFB-2668-6EA29E6CE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5040" y="3413178"/>
              <a:ext cx="2116931" cy="2882980"/>
            </a:xfrm>
            <a:custGeom>
              <a:avLst/>
              <a:gdLst>
                <a:gd name="T0" fmla="*/ 0 w 1776"/>
                <a:gd name="T1" fmla="*/ 3892550 h 2452"/>
                <a:gd name="T2" fmla="*/ 2819400 w 1776"/>
                <a:gd name="T3" fmla="*/ 2444750 h 2452"/>
                <a:gd name="T4" fmla="*/ 2816225 w 1776"/>
                <a:gd name="T5" fmla="*/ 0 h 2452"/>
                <a:gd name="T6" fmla="*/ 2233613 w 1776"/>
                <a:gd name="T7" fmla="*/ 290512 h 2452"/>
                <a:gd name="T8" fmla="*/ 1755775 w 1776"/>
                <a:gd name="T9" fmla="*/ 808037 h 2452"/>
                <a:gd name="T10" fmla="*/ 1398588 w 1776"/>
                <a:gd name="T11" fmla="*/ 1484312 h 2452"/>
                <a:gd name="T12" fmla="*/ 947738 w 1776"/>
                <a:gd name="T13" fmla="*/ 2332037 h 2452"/>
                <a:gd name="T14" fmla="*/ 762000 w 1776"/>
                <a:gd name="T15" fmla="*/ 2770187 h 2452"/>
                <a:gd name="T16" fmla="*/ 496888 w 1776"/>
                <a:gd name="T17" fmla="*/ 3206749 h 2452"/>
                <a:gd name="T18" fmla="*/ 152400 w 1776"/>
                <a:gd name="T19" fmla="*/ 3511550 h 2452"/>
                <a:gd name="T20" fmla="*/ 0 w 1776"/>
                <a:gd name="T21" fmla="*/ 3587750 h 2452"/>
                <a:gd name="T22" fmla="*/ 0 w 1776"/>
                <a:gd name="T23" fmla="*/ 3892550 h 245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76"/>
                <a:gd name="T37" fmla="*/ 0 h 2452"/>
                <a:gd name="T38" fmla="*/ 1776 w 1776"/>
                <a:gd name="T39" fmla="*/ 2452 h 2452"/>
                <a:gd name="connsiteX0" fmla="*/ 0 w 10000"/>
                <a:gd name="connsiteY0" fmla="*/ 10000 h 10000"/>
                <a:gd name="connsiteX1" fmla="*/ 10000 w 10000"/>
                <a:gd name="connsiteY1" fmla="*/ 6281 h 10000"/>
                <a:gd name="connsiteX2" fmla="*/ 9989 w 10000"/>
                <a:gd name="connsiteY2" fmla="*/ 0 h 10000"/>
                <a:gd name="connsiteX3" fmla="*/ 7922 w 10000"/>
                <a:gd name="connsiteY3" fmla="*/ 746 h 10000"/>
                <a:gd name="connsiteX4" fmla="*/ 6227 w 10000"/>
                <a:gd name="connsiteY4" fmla="*/ 2076 h 10000"/>
                <a:gd name="connsiteX5" fmla="*/ 4961 w 10000"/>
                <a:gd name="connsiteY5" fmla="*/ 3813 h 10000"/>
                <a:gd name="connsiteX6" fmla="*/ 3361 w 10000"/>
                <a:gd name="connsiteY6" fmla="*/ 5991 h 10000"/>
                <a:gd name="connsiteX7" fmla="*/ 2136 w 10000"/>
                <a:gd name="connsiteY7" fmla="*/ 6998 h 10000"/>
                <a:gd name="connsiteX8" fmla="*/ 1762 w 10000"/>
                <a:gd name="connsiteY8" fmla="*/ 8238 h 10000"/>
                <a:gd name="connsiteX9" fmla="*/ 541 w 10000"/>
                <a:gd name="connsiteY9" fmla="*/ 9021 h 10000"/>
                <a:gd name="connsiteX10" fmla="*/ 0 w 10000"/>
                <a:gd name="connsiteY10" fmla="*/ 9217 h 10000"/>
                <a:gd name="connsiteX11" fmla="*/ 0 w 10000"/>
                <a:gd name="connsiteY11" fmla="*/ 10000 h 10000"/>
                <a:gd name="connsiteX0" fmla="*/ 0 w 10000"/>
                <a:gd name="connsiteY0" fmla="*/ 10000 h 10000"/>
                <a:gd name="connsiteX1" fmla="*/ 10000 w 10000"/>
                <a:gd name="connsiteY1" fmla="*/ 6281 h 10000"/>
                <a:gd name="connsiteX2" fmla="*/ 9989 w 10000"/>
                <a:gd name="connsiteY2" fmla="*/ 0 h 10000"/>
                <a:gd name="connsiteX3" fmla="*/ 7922 w 10000"/>
                <a:gd name="connsiteY3" fmla="*/ 746 h 10000"/>
                <a:gd name="connsiteX4" fmla="*/ 6227 w 10000"/>
                <a:gd name="connsiteY4" fmla="*/ 2076 h 10000"/>
                <a:gd name="connsiteX5" fmla="*/ 4961 w 10000"/>
                <a:gd name="connsiteY5" fmla="*/ 3813 h 10000"/>
                <a:gd name="connsiteX6" fmla="*/ 3361 w 10000"/>
                <a:gd name="connsiteY6" fmla="*/ 5991 h 10000"/>
                <a:gd name="connsiteX7" fmla="*/ 2136 w 10000"/>
                <a:gd name="connsiteY7" fmla="*/ 6998 h 10000"/>
                <a:gd name="connsiteX8" fmla="*/ 1060 w 10000"/>
                <a:gd name="connsiteY8" fmla="*/ 8119 h 10000"/>
                <a:gd name="connsiteX9" fmla="*/ 541 w 10000"/>
                <a:gd name="connsiteY9" fmla="*/ 9021 h 10000"/>
                <a:gd name="connsiteX10" fmla="*/ 0 w 10000"/>
                <a:gd name="connsiteY10" fmla="*/ 9217 h 10000"/>
                <a:gd name="connsiteX11" fmla="*/ 0 w 10000"/>
                <a:gd name="connsiteY1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10000" y="6281"/>
                  </a:lnTo>
                  <a:cubicBezTo>
                    <a:pt x="9996" y="4187"/>
                    <a:pt x="9993" y="2094"/>
                    <a:pt x="9989" y="0"/>
                  </a:cubicBezTo>
                  <a:lnTo>
                    <a:pt x="7922" y="746"/>
                  </a:lnTo>
                  <a:lnTo>
                    <a:pt x="6227" y="2076"/>
                  </a:lnTo>
                  <a:lnTo>
                    <a:pt x="4961" y="3813"/>
                  </a:lnTo>
                  <a:lnTo>
                    <a:pt x="3361" y="5991"/>
                  </a:lnTo>
                  <a:lnTo>
                    <a:pt x="2136" y="6998"/>
                  </a:lnTo>
                  <a:cubicBezTo>
                    <a:pt x="2011" y="7411"/>
                    <a:pt x="1185" y="7706"/>
                    <a:pt x="1060" y="8119"/>
                  </a:cubicBezTo>
                  <a:lnTo>
                    <a:pt x="541" y="9021"/>
                  </a:lnTo>
                  <a:lnTo>
                    <a:pt x="0" y="9217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1" name="Line 16">
              <a:extLst>
                <a:ext uri="{FF2B5EF4-FFF2-40B4-BE49-F238E27FC236}">
                  <a16:creationId xmlns:a16="http://schemas.microsoft.com/office/drawing/2014/main" id="{9DBDBFEE-73D4-F420-A115-5033962E9D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85920" y="5848483"/>
              <a:ext cx="342900" cy="104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7" name="Line 22">
              <a:extLst>
                <a:ext uri="{FF2B5EF4-FFF2-40B4-BE49-F238E27FC236}">
                  <a16:creationId xmlns:a16="http://schemas.microsoft.com/office/drawing/2014/main" id="{AD60F3D4-B08D-7070-1BC9-D5CD2AA915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85920" y="6067558"/>
              <a:ext cx="400050" cy="114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6" name="Freeform 75">
              <a:extLst>
                <a:ext uri="{FF2B5EF4-FFF2-40B4-BE49-F238E27FC236}">
                  <a16:creationId xmlns:a16="http://schemas.microsoft.com/office/drawing/2014/main" id="{830675EE-6176-9AAB-3C2D-373D20368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756" y="3701787"/>
              <a:ext cx="2113163" cy="2589610"/>
            </a:xfrm>
            <a:custGeom>
              <a:avLst/>
              <a:gdLst>
                <a:gd name="T0" fmla="*/ 127000 w 1773"/>
                <a:gd name="T1" fmla="*/ 2935287 h 2080"/>
                <a:gd name="T2" fmla="*/ 655638 w 1773"/>
                <a:gd name="T3" fmla="*/ 2654300 h 2080"/>
                <a:gd name="T4" fmla="*/ 1041400 w 1773"/>
                <a:gd name="T5" fmla="*/ 2197100 h 2080"/>
                <a:gd name="T6" fmla="*/ 1674813 w 1773"/>
                <a:gd name="T7" fmla="*/ 1203325 h 2080"/>
                <a:gd name="T8" fmla="*/ 2228851 w 1773"/>
                <a:gd name="T9" fmla="*/ 384175 h 2080"/>
                <a:gd name="T10" fmla="*/ 2814638 w 1773"/>
                <a:gd name="T11" fmla="*/ 0 h 2080"/>
                <a:gd name="T12" fmla="*/ 2809876 w 1773"/>
                <a:gd name="T13" fmla="*/ 1860550 h 2080"/>
                <a:gd name="T14" fmla="*/ 0 w 1773"/>
                <a:gd name="T15" fmla="*/ 3302000 h 2080"/>
                <a:gd name="T16" fmla="*/ 127000 w 1773"/>
                <a:gd name="T17" fmla="*/ 2935287 h 20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73"/>
                <a:gd name="T28" fmla="*/ 0 h 2080"/>
                <a:gd name="T29" fmla="*/ 1773 w 1773"/>
                <a:gd name="T30" fmla="*/ 2080 h 2080"/>
                <a:gd name="connsiteX0" fmla="*/ 451 w 10000"/>
                <a:gd name="connsiteY0" fmla="*/ 8889 h 10000"/>
                <a:gd name="connsiteX1" fmla="*/ 2329 w 10000"/>
                <a:gd name="connsiteY1" fmla="*/ 8038 h 10000"/>
                <a:gd name="connsiteX2" fmla="*/ 3700 w 10000"/>
                <a:gd name="connsiteY2" fmla="*/ 6654 h 10000"/>
                <a:gd name="connsiteX3" fmla="*/ 5950 w 10000"/>
                <a:gd name="connsiteY3" fmla="*/ 3644 h 10000"/>
                <a:gd name="connsiteX4" fmla="*/ 7919 w 10000"/>
                <a:gd name="connsiteY4" fmla="*/ 1163 h 10000"/>
                <a:gd name="connsiteX5" fmla="*/ 10000 w 10000"/>
                <a:gd name="connsiteY5" fmla="*/ 0 h 10000"/>
                <a:gd name="connsiteX6" fmla="*/ 9983 w 10000"/>
                <a:gd name="connsiteY6" fmla="*/ 5834 h 10000"/>
                <a:gd name="connsiteX7" fmla="*/ 0 w 10000"/>
                <a:gd name="connsiteY7" fmla="*/ 10000 h 10000"/>
                <a:gd name="connsiteX8" fmla="*/ 451 w 10000"/>
                <a:gd name="connsiteY8" fmla="*/ 8889 h 10000"/>
                <a:gd name="connsiteX0" fmla="*/ 451 w 10016"/>
                <a:gd name="connsiteY0" fmla="*/ 8889 h 10000"/>
                <a:gd name="connsiteX1" fmla="*/ 2329 w 10016"/>
                <a:gd name="connsiteY1" fmla="*/ 8038 h 10000"/>
                <a:gd name="connsiteX2" fmla="*/ 3700 w 10016"/>
                <a:gd name="connsiteY2" fmla="*/ 6654 h 10000"/>
                <a:gd name="connsiteX3" fmla="*/ 5950 w 10016"/>
                <a:gd name="connsiteY3" fmla="*/ 3644 h 10000"/>
                <a:gd name="connsiteX4" fmla="*/ 7919 w 10016"/>
                <a:gd name="connsiteY4" fmla="*/ 1163 h 10000"/>
                <a:gd name="connsiteX5" fmla="*/ 10000 w 10016"/>
                <a:gd name="connsiteY5" fmla="*/ 0 h 10000"/>
                <a:gd name="connsiteX6" fmla="*/ 10010 w 10016"/>
                <a:gd name="connsiteY6" fmla="*/ 3164 h 10000"/>
                <a:gd name="connsiteX7" fmla="*/ 0 w 10016"/>
                <a:gd name="connsiteY7" fmla="*/ 10000 h 10000"/>
                <a:gd name="connsiteX8" fmla="*/ 451 w 10016"/>
                <a:gd name="connsiteY8" fmla="*/ 8889 h 10000"/>
                <a:gd name="connsiteX0" fmla="*/ 451 w 10016"/>
                <a:gd name="connsiteY0" fmla="*/ 8889 h 10000"/>
                <a:gd name="connsiteX1" fmla="*/ 2329 w 10016"/>
                <a:gd name="connsiteY1" fmla="*/ 8038 h 10000"/>
                <a:gd name="connsiteX2" fmla="*/ 3700 w 10016"/>
                <a:gd name="connsiteY2" fmla="*/ 6654 h 10000"/>
                <a:gd name="connsiteX3" fmla="*/ 5950 w 10016"/>
                <a:gd name="connsiteY3" fmla="*/ 3644 h 10000"/>
                <a:gd name="connsiteX4" fmla="*/ 7919 w 10016"/>
                <a:gd name="connsiteY4" fmla="*/ 1163 h 10000"/>
                <a:gd name="connsiteX5" fmla="*/ 10000 w 10016"/>
                <a:gd name="connsiteY5" fmla="*/ 0 h 10000"/>
                <a:gd name="connsiteX6" fmla="*/ 10010 w 10016"/>
                <a:gd name="connsiteY6" fmla="*/ 3164 h 10000"/>
                <a:gd name="connsiteX7" fmla="*/ 8699 w 10016"/>
                <a:gd name="connsiteY7" fmla="*/ 3785 h 10000"/>
                <a:gd name="connsiteX8" fmla="*/ 0 w 10016"/>
                <a:gd name="connsiteY8" fmla="*/ 10000 h 10000"/>
                <a:gd name="connsiteX9" fmla="*/ 451 w 10016"/>
                <a:gd name="connsiteY9" fmla="*/ 8889 h 10000"/>
                <a:gd name="connsiteX0" fmla="*/ 451 w 10016"/>
                <a:gd name="connsiteY0" fmla="*/ 8889 h 10000"/>
                <a:gd name="connsiteX1" fmla="*/ 2329 w 10016"/>
                <a:gd name="connsiteY1" fmla="*/ 8038 h 10000"/>
                <a:gd name="connsiteX2" fmla="*/ 3700 w 10016"/>
                <a:gd name="connsiteY2" fmla="*/ 6654 h 10000"/>
                <a:gd name="connsiteX3" fmla="*/ 5950 w 10016"/>
                <a:gd name="connsiteY3" fmla="*/ 3644 h 10000"/>
                <a:gd name="connsiteX4" fmla="*/ 7919 w 10016"/>
                <a:gd name="connsiteY4" fmla="*/ 1163 h 10000"/>
                <a:gd name="connsiteX5" fmla="*/ 10000 w 10016"/>
                <a:gd name="connsiteY5" fmla="*/ 0 h 10000"/>
                <a:gd name="connsiteX6" fmla="*/ 10010 w 10016"/>
                <a:gd name="connsiteY6" fmla="*/ 3164 h 10000"/>
                <a:gd name="connsiteX7" fmla="*/ 8699 w 10016"/>
                <a:gd name="connsiteY7" fmla="*/ 3785 h 10000"/>
                <a:gd name="connsiteX8" fmla="*/ 6613 w 10016"/>
                <a:gd name="connsiteY8" fmla="*/ 5661 h 10000"/>
                <a:gd name="connsiteX9" fmla="*/ 0 w 10016"/>
                <a:gd name="connsiteY9" fmla="*/ 10000 h 10000"/>
                <a:gd name="connsiteX10" fmla="*/ 451 w 10016"/>
                <a:gd name="connsiteY10" fmla="*/ 8889 h 10000"/>
                <a:gd name="connsiteX0" fmla="*/ 451 w 10016"/>
                <a:gd name="connsiteY0" fmla="*/ 8889 h 10000"/>
                <a:gd name="connsiteX1" fmla="*/ 2329 w 10016"/>
                <a:gd name="connsiteY1" fmla="*/ 8038 h 10000"/>
                <a:gd name="connsiteX2" fmla="*/ 3700 w 10016"/>
                <a:gd name="connsiteY2" fmla="*/ 6654 h 10000"/>
                <a:gd name="connsiteX3" fmla="*/ 5950 w 10016"/>
                <a:gd name="connsiteY3" fmla="*/ 3644 h 10000"/>
                <a:gd name="connsiteX4" fmla="*/ 7919 w 10016"/>
                <a:gd name="connsiteY4" fmla="*/ 1163 h 10000"/>
                <a:gd name="connsiteX5" fmla="*/ 10000 w 10016"/>
                <a:gd name="connsiteY5" fmla="*/ 0 h 10000"/>
                <a:gd name="connsiteX6" fmla="*/ 10010 w 10016"/>
                <a:gd name="connsiteY6" fmla="*/ 3164 h 10000"/>
                <a:gd name="connsiteX7" fmla="*/ 8699 w 10016"/>
                <a:gd name="connsiteY7" fmla="*/ 3785 h 10000"/>
                <a:gd name="connsiteX8" fmla="*/ 6613 w 10016"/>
                <a:gd name="connsiteY8" fmla="*/ 5661 h 10000"/>
                <a:gd name="connsiteX9" fmla="*/ 5448 w 10016"/>
                <a:gd name="connsiteY9" fmla="*/ 7294 h 10000"/>
                <a:gd name="connsiteX10" fmla="*/ 0 w 10016"/>
                <a:gd name="connsiteY10" fmla="*/ 10000 h 10000"/>
                <a:gd name="connsiteX11" fmla="*/ 451 w 10016"/>
                <a:gd name="connsiteY11" fmla="*/ 8889 h 10000"/>
                <a:gd name="connsiteX0" fmla="*/ 451 w 10016"/>
                <a:gd name="connsiteY0" fmla="*/ 8889 h 10000"/>
                <a:gd name="connsiteX1" fmla="*/ 2329 w 10016"/>
                <a:gd name="connsiteY1" fmla="*/ 8038 h 10000"/>
                <a:gd name="connsiteX2" fmla="*/ 3700 w 10016"/>
                <a:gd name="connsiteY2" fmla="*/ 6654 h 10000"/>
                <a:gd name="connsiteX3" fmla="*/ 5950 w 10016"/>
                <a:gd name="connsiteY3" fmla="*/ 3644 h 10000"/>
                <a:gd name="connsiteX4" fmla="*/ 7919 w 10016"/>
                <a:gd name="connsiteY4" fmla="*/ 1163 h 10000"/>
                <a:gd name="connsiteX5" fmla="*/ 10000 w 10016"/>
                <a:gd name="connsiteY5" fmla="*/ 0 h 10000"/>
                <a:gd name="connsiteX6" fmla="*/ 10010 w 10016"/>
                <a:gd name="connsiteY6" fmla="*/ 3164 h 10000"/>
                <a:gd name="connsiteX7" fmla="*/ 8699 w 10016"/>
                <a:gd name="connsiteY7" fmla="*/ 3785 h 10000"/>
                <a:gd name="connsiteX8" fmla="*/ 6613 w 10016"/>
                <a:gd name="connsiteY8" fmla="*/ 5661 h 10000"/>
                <a:gd name="connsiteX9" fmla="*/ 5448 w 10016"/>
                <a:gd name="connsiteY9" fmla="*/ 7294 h 10000"/>
                <a:gd name="connsiteX10" fmla="*/ 3687 w 10016"/>
                <a:gd name="connsiteY10" fmla="*/ 8441 h 10000"/>
                <a:gd name="connsiteX11" fmla="*/ 0 w 10016"/>
                <a:gd name="connsiteY11" fmla="*/ 10000 h 10000"/>
                <a:gd name="connsiteX12" fmla="*/ 451 w 10016"/>
                <a:gd name="connsiteY12" fmla="*/ 888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16" h="10000">
                  <a:moveTo>
                    <a:pt x="451" y="8889"/>
                  </a:moveTo>
                  <a:lnTo>
                    <a:pt x="2329" y="8038"/>
                  </a:lnTo>
                  <a:lnTo>
                    <a:pt x="3700" y="6654"/>
                  </a:lnTo>
                  <a:lnTo>
                    <a:pt x="5950" y="3644"/>
                  </a:lnTo>
                  <a:lnTo>
                    <a:pt x="7919" y="1163"/>
                  </a:lnTo>
                  <a:lnTo>
                    <a:pt x="10000" y="0"/>
                  </a:lnTo>
                  <a:cubicBezTo>
                    <a:pt x="9994" y="1878"/>
                    <a:pt x="10016" y="1286"/>
                    <a:pt x="10010" y="3164"/>
                  </a:cubicBezTo>
                  <a:lnTo>
                    <a:pt x="8699" y="3785"/>
                  </a:lnTo>
                  <a:lnTo>
                    <a:pt x="6613" y="5661"/>
                  </a:lnTo>
                  <a:lnTo>
                    <a:pt x="5448" y="7294"/>
                  </a:lnTo>
                  <a:lnTo>
                    <a:pt x="3687" y="8441"/>
                  </a:lnTo>
                  <a:lnTo>
                    <a:pt x="0" y="10000"/>
                  </a:lnTo>
                  <a:lnTo>
                    <a:pt x="451" y="8889"/>
                  </a:lnTo>
                  <a:close/>
                </a:path>
              </a:pathLst>
            </a:custGeom>
            <a:solidFill>
              <a:srgbClr val="3366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7" name="Freeform 76">
              <a:extLst>
                <a:ext uri="{FF2B5EF4-FFF2-40B4-BE49-F238E27FC236}">
                  <a16:creationId xmlns:a16="http://schemas.microsoft.com/office/drawing/2014/main" id="{9315F497-61B6-A086-295C-408690BF8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3609" y="5969927"/>
              <a:ext cx="130969" cy="323850"/>
            </a:xfrm>
            <a:custGeom>
              <a:avLst/>
              <a:gdLst>
                <a:gd name="T0" fmla="*/ 0 w 90"/>
                <a:gd name="T1" fmla="*/ 76200 h 240"/>
                <a:gd name="T2" fmla="*/ 0 w 90"/>
                <a:gd name="T3" fmla="*/ 381000 h 240"/>
                <a:gd name="T4" fmla="*/ 85725 w 90"/>
                <a:gd name="T5" fmla="*/ 295275 h 240"/>
                <a:gd name="T6" fmla="*/ 142875 w 90"/>
                <a:gd name="T7" fmla="*/ 0 h 240"/>
                <a:gd name="T8" fmla="*/ 0 w 90"/>
                <a:gd name="T9" fmla="*/ 7620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240"/>
                <a:gd name="T17" fmla="*/ 90 w 90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240">
                  <a:moveTo>
                    <a:pt x="0" y="48"/>
                  </a:moveTo>
                  <a:lnTo>
                    <a:pt x="0" y="240"/>
                  </a:lnTo>
                  <a:lnTo>
                    <a:pt x="54" y="186"/>
                  </a:lnTo>
                  <a:lnTo>
                    <a:pt x="90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66FF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20" name="Freeform 133">
              <a:extLst>
                <a:ext uri="{FF2B5EF4-FFF2-40B4-BE49-F238E27FC236}">
                  <a16:creationId xmlns:a16="http://schemas.microsoft.com/office/drawing/2014/main" id="{B20FA621-8A3C-6E60-8A7A-44DDE31812B1}"/>
                </a:ext>
              </a:extLst>
            </p:cNvPr>
            <p:cNvSpPr/>
            <p:nvPr/>
          </p:nvSpPr>
          <p:spPr>
            <a:xfrm>
              <a:off x="5801399" y="5762758"/>
              <a:ext cx="396478" cy="214313"/>
            </a:xfrm>
            <a:custGeom>
              <a:avLst/>
              <a:gdLst>
                <a:gd name="connsiteX0" fmla="*/ 223837 w 504825"/>
                <a:gd name="connsiteY0" fmla="*/ 0 h 285750"/>
                <a:gd name="connsiteX1" fmla="*/ 0 w 504825"/>
                <a:gd name="connsiteY1" fmla="*/ 161925 h 285750"/>
                <a:gd name="connsiteX2" fmla="*/ 347662 w 504825"/>
                <a:gd name="connsiteY2" fmla="*/ 285750 h 285750"/>
                <a:gd name="connsiteX3" fmla="*/ 504825 w 504825"/>
                <a:gd name="connsiteY3" fmla="*/ 123825 h 285750"/>
                <a:gd name="connsiteX4" fmla="*/ 223837 w 504825"/>
                <a:gd name="connsiteY4" fmla="*/ 0 h 285750"/>
                <a:gd name="connsiteX0" fmla="*/ 223837 w 528637"/>
                <a:gd name="connsiteY0" fmla="*/ 0 h 285750"/>
                <a:gd name="connsiteX1" fmla="*/ 0 w 528637"/>
                <a:gd name="connsiteY1" fmla="*/ 161925 h 285750"/>
                <a:gd name="connsiteX2" fmla="*/ 347662 w 528637"/>
                <a:gd name="connsiteY2" fmla="*/ 285750 h 285750"/>
                <a:gd name="connsiteX3" fmla="*/ 528637 w 528637"/>
                <a:gd name="connsiteY3" fmla="*/ 114300 h 285750"/>
                <a:gd name="connsiteX4" fmla="*/ 223837 w 528637"/>
                <a:gd name="connsiteY4" fmla="*/ 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637" h="285750">
                  <a:moveTo>
                    <a:pt x="223837" y="0"/>
                  </a:moveTo>
                  <a:lnTo>
                    <a:pt x="0" y="161925"/>
                  </a:lnTo>
                  <a:lnTo>
                    <a:pt x="347662" y="285750"/>
                  </a:lnTo>
                  <a:lnTo>
                    <a:pt x="528637" y="114300"/>
                  </a:lnTo>
                  <a:lnTo>
                    <a:pt x="223837" y="0"/>
                  </a:lnTo>
                  <a:close/>
                </a:path>
              </a:pathLst>
            </a:custGeom>
            <a:blipFill>
              <a:blip r:embed="rId3" cstate="print"/>
              <a:tile tx="0" ty="0" sx="100000" sy="100000" flip="none" algn="tl"/>
            </a:blip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FFFFFF"/>
                </a:solidFill>
              </a:endParaRPr>
            </a:p>
          </p:txBody>
        </p: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8DF37A4D-F001-8FB2-EEF4-83E664833A55}"/>
                </a:ext>
              </a:extLst>
            </p:cNvPr>
            <p:cNvGrpSpPr/>
            <p:nvPr/>
          </p:nvGrpSpPr>
          <p:grpSpPr>
            <a:xfrm>
              <a:off x="1725889" y="1875843"/>
              <a:ext cx="6331744" cy="4038159"/>
              <a:chOff x="1725889" y="1875843"/>
              <a:chExt cx="6331744" cy="4038159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67F77282-8F47-967E-08F0-6F4C3968B0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1259" y="3386272"/>
                <a:ext cx="735806" cy="735806"/>
              </a:xfrm>
              <a:custGeom>
                <a:avLst/>
                <a:gdLst>
                  <a:gd name="T0" fmla="*/ 981075 w 618"/>
                  <a:gd name="T1" fmla="*/ 0 h 618"/>
                  <a:gd name="T2" fmla="*/ 661987 w 618"/>
                  <a:gd name="T3" fmla="*/ 158750 h 618"/>
                  <a:gd name="T4" fmla="*/ 406400 w 618"/>
                  <a:gd name="T5" fmla="*/ 465138 h 618"/>
                  <a:gd name="T6" fmla="*/ 198437 w 618"/>
                  <a:gd name="T7" fmla="*/ 782637 h 618"/>
                  <a:gd name="T8" fmla="*/ 0 w 618"/>
                  <a:gd name="T9" fmla="*/ 981075 h 6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8"/>
                  <a:gd name="T16" fmla="*/ 0 h 618"/>
                  <a:gd name="T17" fmla="*/ 618 w 618"/>
                  <a:gd name="T18" fmla="*/ 618 h 6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8" h="618">
                    <a:moveTo>
                      <a:pt x="618" y="0"/>
                    </a:moveTo>
                    <a:lnTo>
                      <a:pt x="417" y="100"/>
                    </a:lnTo>
                    <a:lnTo>
                      <a:pt x="256" y="293"/>
                    </a:lnTo>
                    <a:lnTo>
                      <a:pt x="125" y="493"/>
                    </a:lnTo>
                    <a:lnTo>
                      <a:pt x="0" y="618"/>
                    </a:lnTo>
                  </a:path>
                </a:pathLst>
              </a:custGeom>
              <a:noFill/>
              <a:ln w="9525">
                <a:solidFill>
                  <a:srgbClr val="0000FF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B5378A0B-8990-9818-037F-C6F99FF1B1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7559" y="3505333"/>
                <a:ext cx="735806" cy="735806"/>
              </a:xfrm>
              <a:custGeom>
                <a:avLst/>
                <a:gdLst>
                  <a:gd name="T0" fmla="*/ 981075 w 618"/>
                  <a:gd name="T1" fmla="*/ 0 h 618"/>
                  <a:gd name="T2" fmla="*/ 661987 w 618"/>
                  <a:gd name="T3" fmla="*/ 158750 h 618"/>
                  <a:gd name="T4" fmla="*/ 406400 w 618"/>
                  <a:gd name="T5" fmla="*/ 465138 h 618"/>
                  <a:gd name="T6" fmla="*/ 198437 w 618"/>
                  <a:gd name="T7" fmla="*/ 782637 h 618"/>
                  <a:gd name="T8" fmla="*/ 0 w 618"/>
                  <a:gd name="T9" fmla="*/ 981075 h 6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8"/>
                  <a:gd name="T16" fmla="*/ 0 h 618"/>
                  <a:gd name="T17" fmla="*/ 618 w 618"/>
                  <a:gd name="T18" fmla="*/ 618 h 6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8" h="618">
                    <a:moveTo>
                      <a:pt x="618" y="0"/>
                    </a:moveTo>
                    <a:lnTo>
                      <a:pt x="417" y="100"/>
                    </a:lnTo>
                    <a:lnTo>
                      <a:pt x="256" y="293"/>
                    </a:lnTo>
                    <a:lnTo>
                      <a:pt x="125" y="493"/>
                    </a:lnTo>
                    <a:lnTo>
                      <a:pt x="0" y="618"/>
                    </a:lnTo>
                  </a:path>
                </a:pathLst>
              </a:custGeom>
              <a:noFill/>
              <a:ln w="9525">
                <a:solidFill>
                  <a:srgbClr val="0000FF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3" name="Freeform 10">
                <a:extLst>
                  <a:ext uri="{FF2B5EF4-FFF2-40B4-BE49-F238E27FC236}">
                    <a16:creationId xmlns:a16="http://schemas.microsoft.com/office/drawing/2014/main" id="{48F62CCB-380B-5515-84FC-4745BA216C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6619" y="3210059"/>
                <a:ext cx="735806" cy="735806"/>
              </a:xfrm>
              <a:custGeom>
                <a:avLst/>
                <a:gdLst>
                  <a:gd name="T0" fmla="*/ 981075 w 618"/>
                  <a:gd name="T1" fmla="*/ 0 h 618"/>
                  <a:gd name="T2" fmla="*/ 661987 w 618"/>
                  <a:gd name="T3" fmla="*/ 158750 h 618"/>
                  <a:gd name="T4" fmla="*/ 406400 w 618"/>
                  <a:gd name="T5" fmla="*/ 465138 h 618"/>
                  <a:gd name="T6" fmla="*/ 198437 w 618"/>
                  <a:gd name="T7" fmla="*/ 782637 h 618"/>
                  <a:gd name="T8" fmla="*/ 0 w 618"/>
                  <a:gd name="T9" fmla="*/ 981075 h 6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8"/>
                  <a:gd name="T16" fmla="*/ 0 h 618"/>
                  <a:gd name="T17" fmla="*/ 618 w 618"/>
                  <a:gd name="T18" fmla="*/ 618 h 6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8" h="618">
                    <a:moveTo>
                      <a:pt x="618" y="0"/>
                    </a:moveTo>
                    <a:lnTo>
                      <a:pt x="417" y="100"/>
                    </a:lnTo>
                    <a:lnTo>
                      <a:pt x="256" y="293"/>
                    </a:lnTo>
                    <a:lnTo>
                      <a:pt x="125" y="493"/>
                    </a:lnTo>
                    <a:lnTo>
                      <a:pt x="0" y="618"/>
                    </a:lnTo>
                  </a:path>
                </a:pathLst>
              </a:custGeom>
              <a:noFill/>
              <a:ln w="9525">
                <a:solidFill>
                  <a:srgbClr val="0000FF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5829B368-5F9F-B68F-5712-5317901E84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6769" y="3227706"/>
                <a:ext cx="400050" cy="507206"/>
              </a:xfrm>
              <a:custGeom>
                <a:avLst/>
                <a:gdLst>
                  <a:gd name="T0" fmla="*/ 533400 w 618"/>
                  <a:gd name="T1" fmla="*/ 0 h 618"/>
                  <a:gd name="T2" fmla="*/ 359915 w 618"/>
                  <a:gd name="T3" fmla="*/ 109430 h 618"/>
                  <a:gd name="T4" fmla="*/ 220955 w 618"/>
                  <a:gd name="T5" fmla="*/ 320629 h 618"/>
                  <a:gd name="T6" fmla="*/ 107888 w 618"/>
                  <a:gd name="T7" fmla="*/ 539488 h 618"/>
                  <a:gd name="T8" fmla="*/ 0 w 618"/>
                  <a:gd name="T9" fmla="*/ 676275 h 6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8"/>
                  <a:gd name="T16" fmla="*/ 0 h 618"/>
                  <a:gd name="T17" fmla="*/ 618 w 618"/>
                  <a:gd name="T18" fmla="*/ 618 h 6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8" h="618">
                    <a:moveTo>
                      <a:pt x="618" y="0"/>
                    </a:moveTo>
                    <a:lnTo>
                      <a:pt x="417" y="100"/>
                    </a:lnTo>
                    <a:lnTo>
                      <a:pt x="256" y="293"/>
                    </a:lnTo>
                    <a:lnTo>
                      <a:pt x="125" y="493"/>
                    </a:lnTo>
                    <a:lnTo>
                      <a:pt x="0" y="618"/>
                    </a:lnTo>
                  </a:path>
                </a:pathLst>
              </a:custGeom>
              <a:noFill/>
              <a:ln w="9525">
                <a:solidFill>
                  <a:srgbClr val="0000FF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7" name="Freeform 12">
                <a:extLst>
                  <a:ext uri="{FF2B5EF4-FFF2-40B4-BE49-F238E27FC236}">
                    <a16:creationId xmlns:a16="http://schemas.microsoft.com/office/drawing/2014/main" id="{19071F04-BF9D-4D63-BFA1-1DF083E1AB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7270" y="3438659"/>
                <a:ext cx="400050" cy="507206"/>
              </a:xfrm>
              <a:custGeom>
                <a:avLst/>
                <a:gdLst>
                  <a:gd name="T0" fmla="*/ 533400 w 618"/>
                  <a:gd name="T1" fmla="*/ 0 h 618"/>
                  <a:gd name="T2" fmla="*/ 359915 w 618"/>
                  <a:gd name="T3" fmla="*/ 109430 h 618"/>
                  <a:gd name="T4" fmla="*/ 220955 w 618"/>
                  <a:gd name="T5" fmla="*/ 320629 h 618"/>
                  <a:gd name="T6" fmla="*/ 107888 w 618"/>
                  <a:gd name="T7" fmla="*/ 539488 h 618"/>
                  <a:gd name="T8" fmla="*/ 0 w 618"/>
                  <a:gd name="T9" fmla="*/ 676275 h 6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8"/>
                  <a:gd name="T16" fmla="*/ 0 h 618"/>
                  <a:gd name="T17" fmla="*/ 618 w 618"/>
                  <a:gd name="T18" fmla="*/ 618 h 6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8" h="618">
                    <a:moveTo>
                      <a:pt x="618" y="0"/>
                    </a:moveTo>
                    <a:lnTo>
                      <a:pt x="417" y="100"/>
                    </a:lnTo>
                    <a:lnTo>
                      <a:pt x="256" y="293"/>
                    </a:lnTo>
                    <a:lnTo>
                      <a:pt x="125" y="493"/>
                    </a:lnTo>
                    <a:lnTo>
                      <a:pt x="0" y="618"/>
                    </a:lnTo>
                  </a:path>
                </a:pathLst>
              </a:custGeom>
              <a:noFill/>
              <a:ln w="9525">
                <a:solidFill>
                  <a:srgbClr val="0000FF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8" name="Line 13">
                <a:extLst>
                  <a:ext uri="{FF2B5EF4-FFF2-40B4-BE49-F238E27FC236}">
                    <a16:creationId xmlns:a16="http://schemas.microsoft.com/office/drawing/2014/main" id="{0A5AA3C1-4460-1AC7-BEA8-E0D1A71B4B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4270" y="5267458"/>
                <a:ext cx="171450" cy="571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9" name="Line 14">
                <a:extLst>
                  <a:ext uri="{FF2B5EF4-FFF2-40B4-BE49-F238E27FC236}">
                    <a16:creationId xmlns:a16="http://schemas.microsoft.com/office/drawing/2014/main" id="{E0531C37-6424-F40F-5CF1-6D80B4018D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85895" y="5715133"/>
                <a:ext cx="171450" cy="571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" name="Line 15">
                <a:extLst>
                  <a:ext uri="{FF2B5EF4-FFF2-40B4-BE49-F238E27FC236}">
                    <a16:creationId xmlns:a16="http://schemas.microsoft.com/office/drawing/2014/main" id="{0EEB7D76-8849-2B92-1980-3378A76688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85870" y="5667508"/>
                <a:ext cx="171450" cy="571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2" name="Line 17">
                <a:extLst>
                  <a:ext uri="{FF2B5EF4-FFF2-40B4-BE49-F238E27FC236}">
                    <a16:creationId xmlns:a16="http://schemas.microsoft.com/office/drawing/2014/main" id="{344CFC45-9A28-B99D-24E3-67DE2FA239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14370" y="5724658"/>
                <a:ext cx="171450" cy="571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3" name="Line 18">
                <a:extLst>
                  <a:ext uri="{FF2B5EF4-FFF2-40B4-BE49-F238E27FC236}">
                    <a16:creationId xmlns:a16="http://schemas.microsoft.com/office/drawing/2014/main" id="{8D06A503-FCBD-1813-176D-3F1D4D270E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42870" y="5496058"/>
                <a:ext cx="171450" cy="571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4" name="Line 19">
                <a:extLst>
                  <a:ext uri="{FF2B5EF4-FFF2-40B4-BE49-F238E27FC236}">
                    <a16:creationId xmlns:a16="http://schemas.microsoft.com/office/drawing/2014/main" id="{22ADE6EF-ABAC-69F1-4AB2-5C4E0FF076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85870" y="5838958"/>
                <a:ext cx="171450" cy="571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5" name="Line 20">
                <a:extLst>
                  <a:ext uri="{FF2B5EF4-FFF2-40B4-BE49-F238E27FC236}">
                    <a16:creationId xmlns:a16="http://schemas.microsoft.com/office/drawing/2014/main" id="{92FC88D1-9543-EFA1-6A3A-434DC4C54F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42920" y="5610358"/>
                <a:ext cx="400050" cy="1143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6" name="Line 21">
                <a:extLst>
                  <a:ext uri="{FF2B5EF4-FFF2-40B4-BE49-F238E27FC236}">
                    <a16:creationId xmlns:a16="http://schemas.microsoft.com/office/drawing/2014/main" id="{F633666A-E2C1-A8D0-1FF2-FE7EFF3275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28620" y="5438908"/>
                <a:ext cx="171450" cy="571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8" name="Line 23">
                <a:extLst>
                  <a:ext uri="{FF2B5EF4-FFF2-40B4-BE49-F238E27FC236}">
                    <a16:creationId xmlns:a16="http://schemas.microsoft.com/office/drawing/2014/main" id="{93FEE31A-4276-953D-3777-5A7F1EEB3F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57270" y="5838958"/>
                <a:ext cx="171450" cy="571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9" name="Line 24">
                <a:extLst>
                  <a:ext uri="{FF2B5EF4-FFF2-40B4-BE49-F238E27FC236}">
                    <a16:creationId xmlns:a16="http://schemas.microsoft.com/office/drawing/2014/main" id="{84771B14-959A-881B-7ABD-07250493E9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57120" y="5324608"/>
                <a:ext cx="171450" cy="571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0" name="Freeform 25">
                <a:extLst>
                  <a:ext uri="{FF2B5EF4-FFF2-40B4-BE49-F238E27FC236}">
                    <a16:creationId xmlns:a16="http://schemas.microsoft.com/office/drawing/2014/main" id="{10294482-262A-85B8-57BB-4B3F627189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4520" y="3731553"/>
                <a:ext cx="400050" cy="507206"/>
              </a:xfrm>
              <a:custGeom>
                <a:avLst/>
                <a:gdLst>
                  <a:gd name="T0" fmla="*/ 533400 w 618"/>
                  <a:gd name="T1" fmla="*/ 0 h 618"/>
                  <a:gd name="T2" fmla="*/ 359915 w 618"/>
                  <a:gd name="T3" fmla="*/ 109430 h 618"/>
                  <a:gd name="T4" fmla="*/ 220955 w 618"/>
                  <a:gd name="T5" fmla="*/ 320629 h 618"/>
                  <a:gd name="T6" fmla="*/ 107888 w 618"/>
                  <a:gd name="T7" fmla="*/ 539488 h 618"/>
                  <a:gd name="T8" fmla="*/ 0 w 618"/>
                  <a:gd name="T9" fmla="*/ 676275 h 6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8"/>
                  <a:gd name="T16" fmla="*/ 0 h 618"/>
                  <a:gd name="T17" fmla="*/ 618 w 618"/>
                  <a:gd name="T18" fmla="*/ 618 h 6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8" h="618">
                    <a:moveTo>
                      <a:pt x="618" y="0"/>
                    </a:moveTo>
                    <a:lnTo>
                      <a:pt x="417" y="100"/>
                    </a:lnTo>
                    <a:lnTo>
                      <a:pt x="256" y="293"/>
                    </a:lnTo>
                    <a:lnTo>
                      <a:pt x="125" y="493"/>
                    </a:lnTo>
                    <a:lnTo>
                      <a:pt x="0" y="618"/>
                    </a:lnTo>
                  </a:path>
                </a:pathLst>
              </a:custGeom>
              <a:noFill/>
              <a:ln w="9525">
                <a:solidFill>
                  <a:srgbClr val="0000FF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1" name="Freeform 26">
                <a:extLst>
                  <a:ext uri="{FF2B5EF4-FFF2-40B4-BE49-F238E27FC236}">
                    <a16:creationId xmlns:a16="http://schemas.microsoft.com/office/drawing/2014/main" id="{34641C50-4481-C0BA-ABBC-C53021C2D8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4940" y="3375556"/>
                <a:ext cx="400050" cy="507206"/>
              </a:xfrm>
              <a:custGeom>
                <a:avLst/>
                <a:gdLst>
                  <a:gd name="T0" fmla="*/ 533400 w 618"/>
                  <a:gd name="T1" fmla="*/ 0 h 618"/>
                  <a:gd name="T2" fmla="*/ 359915 w 618"/>
                  <a:gd name="T3" fmla="*/ 109430 h 618"/>
                  <a:gd name="T4" fmla="*/ 220955 w 618"/>
                  <a:gd name="T5" fmla="*/ 320629 h 618"/>
                  <a:gd name="T6" fmla="*/ 107888 w 618"/>
                  <a:gd name="T7" fmla="*/ 539488 h 618"/>
                  <a:gd name="T8" fmla="*/ 0 w 618"/>
                  <a:gd name="T9" fmla="*/ 676275 h 6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8"/>
                  <a:gd name="T16" fmla="*/ 0 h 618"/>
                  <a:gd name="T17" fmla="*/ 618 w 618"/>
                  <a:gd name="T18" fmla="*/ 618 h 6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8" h="618">
                    <a:moveTo>
                      <a:pt x="618" y="0"/>
                    </a:moveTo>
                    <a:lnTo>
                      <a:pt x="417" y="100"/>
                    </a:lnTo>
                    <a:lnTo>
                      <a:pt x="256" y="293"/>
                    </a:lnTo>
                    <a:lnTo>
                      <a:pt x="125" y="493"/>
                    </a:lnTo>
                    <a:lnTo>
                      <a:pt x="0" y="618"/>
                    </a:lnTo>
                  </a:path>
                </a:pathLst>
              </a:custGeom>
              <a:noFill/>
              <a:ln w="9525">
                <a:solidFill>
                  <a:srgbClr val="0000FF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2" name="Freeform 27">
                <a:extLst>
                  <a:ext uri="{FF2B5EF4-FFF2-40B4-BE49-F238E27FC236}">
                    <a16:creationId xmlns:a16="http://schemas.microsoft.com/office/drawing/2014/main" id="{5E561EA7-4CD1-FDEE-7D1D-BC583D43D9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8870" y="3985156"/>
                <a:ext cx="400050" cy="507206"/>
              </a:xfrm>
              <a:custGeom>
                <a:avLst/>
                <a:gdLst>
                  <a:gd name="T0" fmla="*/ 533400 w 618"/>
                  <a:gd name="T1" fmla="*/ 0 h 618"/>
                  <a:gd name="T2" fmla="*/ 359915 w 618"/>
                  <a:gd name="T3" fmla="*/ 109430 h 618"/>
                  <a:gd name="T4" fmla="*/ 220955 w 618"/>
                  <a:gd name="T5" fmla="*/ 320629 h 618"/>
                  <a:gd name="T6" fmla="*/ 107888 w 618"/>
                  <a:gd name="T7" fmla="*/ 539488 h 618"/>
                  <a:gd name="T8" fmla="*/ 0 w 618"/>
                  <a:gd name="T9" fmla="*/ 676275 h 6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8"/>
                  <a:gd name="T16" fmla="*/ 0 h 618"/>
                  <a:gd name="T17" fmla="*/ 618 w 618"/>
                  <a:gd name="T18" fmla="*/ 618 h 6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8" h="618">
                    <a:moveTo>
                      <a:pt x="618" y="0"/>
                    </a:moveTo>
                    <a:lnTo>
                      <a:pt x="417" y="100"/>
                    </a:lnTo>
                    <a:lnTo>
                      <a:pt x="256" y="293"/>
                    </a:lnTo>
                    <a:lnTo>
                      <a:pt x="125" y="493"/>
                    </a:lnTo>
                    <a:lnTo>
                      <a:pt x="0" y="618"/>
                    </a:lnTo>
                  </a:path>
                </a:pathLst>
              </a:custGeom>
              <a:noFill/>
              <a:ln w="9525">
                <a:solidFill>
                  <a:srgbClr val="0000FF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3" name="Freeform 28">
                <a:extLst>
                  <a:ext uri="{FF2B5EF4-FFF2-40B4-BE49-F238E27FC236}">
                    <a16:creationId xmlns:a16="http://schemas.microsoft.com/office/drawing/2014/main" id="{42B99222-8805-6107-8081-93E8499283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4470" y="3210059"/>
                <a:ext cx="400050" cy="507206"/>
              </a:xfrm>
              <a:custGeom>
                <a:avLst/>
                <a:gdLst>
                  <a:gd name="T0" fmla="*/ 533400 w 618"/>
                  <a:gd name="T1" fmla="*/ 0 h 618"/>
                  <a:gd name="T2" fmla="*/ 359915 w 618"/>
                  <a:gd name="T3" fmla="*/ 109430 h 618"/>
                  <a:gd name="T4" fmla="*/ 220955 w 618"/>
                  <a:gd name="T5" fmla="*/ 320629 h 618"/>
                  <a:gd name="T6" fmla="*/ 107888 w 618"/>
                  <a:gd name="T7" fmla="*/ 539488 h 618"/>
                  <a:gd name="T8" fmla="*/ 0 w 618"/>
                  <a:gd name="T9" fmla="*/ 676275 h 6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8"/>
                  <a:gd name="T16" fmla="*/ 0 h 618"/>
                  <a:gd name="T17" fmla="*/ 618 w 618"/>
                  <a:gd name="T18" fmla="*/ 618 h 6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8" h="618">
                    <a:moveTo>
                      <a:pt x="618" y="0"/>
                    </a:moveTo>
                    <a:lnTo>
                      <a:pt x="417" y="100"/>
                    </a:lnTo>
                    <a:lnTo>
                      <a:pt x="256" y="293"/>
                    </a:lnTo>
                    <a:lnTo>
                      <a:pt x="125" y="493"/>
                    </a:lnTo>
                    <a:lnTo>
                      <a:pt x="0" y="618"/>
                    </a:lnTo>
                  </a:path>
                </a:pathLst>
              </a:custGeom>
              <a:noFill/>
              <a:ln w="9525">
                <a:solidFill>
                  <a:srgbClr val="0000FF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4" name="Freeform 30">
                <a:extLst>
                  <a:ext uri="{FF2B5EF4-FFF2-40B4-BE49-F238E27FC236}">
                    <a16:creationId xmlns:a16="http://schemas.microsoft.com/office/drawing/2014/main" id="{63CA509D-C8C2-56B3-49A3-D837558391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90" y="2707289"/>
                <a:ext cx="5474494" cy="2445869"/>
              </a:xfrm>
              <a:custGeom>
                <a:avLst/>
                <a:gdLst>
                  <a:gd name="T0" fmla="*/ 1831088940 w 20356"/>
                  <a:gd name="T1" fmla="*/ 404562449 h 21806"/>
                  <a:gd name="T2" fmla="*/ 1849346586 w 20356"/>
                  <a:gd name="T3" fmla="*/ 404995042 h 21806"/>
                  <a:gd name="T4" fmla="*/ 1864760599 w 20356"/>
                  <a:gd name="T5" fmla="*/ 397169129 h 21806"/>
                  <a:gd name="T6" fmla="*/ 1867604231 w 20356"/>
                  <a:gd name="T7" fmla="*/ 359280837 h 21806"/>
                  <a:gd name="T8" fmla="*/ 1688697722 w 20356"/>
                  <a:gd name="T9" fmla="*/ 337063298 h 21806"/>
                  <a:gd name="T10" fmla="*/ 1550251482 w 20356"/>
                  <a:gd name="T11" fmla="*/ 305702863 h 21806"/>
                  <a:gd name="T12" fmla="*/ 1434832970 w 20356"/>
                  <a:gd name="T13" fmla="*/ 284802101 h 21806"/>
                  <a:gd name="T14" fmla="*/ 1296386730 w 20356"/>
                  <a:gd name="T15" fmla="*/ 274361150 h 21806"/>
                  <a:gd name="T16" fmla="*/ 1149224522 w 20356"/>
                  <a:gd name="T17" fmla="*/ 232541110 h 21806"/>
                  <a:gd name="T18" fmla="*/ 952977550 w 20356"/>
                  <a:gd name="T19" fmla="*/ 184211866 h 21806"/>
                  <a:gd name="T20" fmla="*/ 736637355 w 20356"/>
                  <a:gd name="T21" fmla="*/ 152851431 h 21806"/>
                  <a:gd name="T22" fmla="*/ 626999854 w 20356"/>
                  <a:gd name="T23" fmla="*/ 113665049 h 21806"/>
                  <a:gd name="T24" fmla="*/ 456809011 w 20356"/>
                  <a:gd name="T25" fmla="*/ 77093602 h 21806"/>
                  <a:gd name="T26" fmla="*/ 321206707 w 20356"/>
                  <a:gd name="T27" fmla="*/ 67950689 h 21806"/>
                  <a:gd name="T28" fmla="*/ 220193169 w 20356"/>
                  <a:gd name="T29" fmla="*/ 35273400 h 21806"/>
                  <a:gd name="T30" fmla="*/ 96151034 w 20356"/>
                  <a:gd name="T31" fmla="*/ 19602646 h 21806"/>
                  <a:gd name="T32" fmla="*/ 3853505 w 20356"/>
                  <a:gd name="T33" fmla="*/ 0 h 21806"/>
                  <a:gd name="T34" fmla="*/ 3853505 w 20356"/>
                  <a:gd name="T35" fmla="*/ 20900702 h 21806"/>
                  <a:gd name="T36" fmla="*/ 950133312 w 20356"/>
                  <a:gd name="T37" fmla="*/ 232559901 h 21806"/>
                  <a:gd name="T38" fmla="*/ 1804115023 w 20356"/>
                  <a:gd name="T39" fmla="*/ 410224845 h 2180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0356"/>
                  <a:gd name="T61" fmla="*/ 0 h 21806"/>
                  <a:gd name="T62" fmla="*/ 20356 w 20356"/>
                  <a:gd name="T63" fmla="*/ 21806 h 2180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0356" h="21806">
                    <a:moveTo>
                      <a:pt x="19958" y="21505"/>
                    </a:moveTo>
                    <a:lnTo>
                      <a:pt x="20157" y="21528"/>
                    </a:lnTo>
                    <a:lnTo>
                      <a:pt x="20325" y="21112"/>
                    </a:lnTo>
                    <a:cubicBezTo>
                      <a:pt x="20335" y="20441"/>
                      <a:pt x="20346" y="19769"/>
                      <a:pt x="20356" y="19098"/>
                    </a:cubicBezTo>
                    <a:lnTo>
                      <a:pt x="18406" y="17917"/>
                    </a:lnTo>
                    <a:lnTo>
                      <a:pt x="16897" y="16250"/>
                    </a:lnTo>
                    <a:lnTo>
                      <a:pt x="15639" y="15139"/>
                    </a:lnTo>
                    <a:lnTo>
                      <a:pt x="14130" y="14584"/>
                    </a:lnTo>
                    <a:lnTo>
                      <a:pt x="12526" y="12361"/>
                    </a:lnTo>
                    <a:lnTo>
                      <a:pt x="10387" y="9792"/>
                    </a:lnTo>
                    <a:lnTo>
                      <a:pt x="8029" y="8125"/>
                    </a:lnTo>
                    <a:lnTo>
                      <a:pt x="6834" y="6042"/>
                    </a:lnTo>
                    <a:lnTo>
                      <a:pt x="4979" y="4098"/>
                    </a:lnTo>
                    <a:lnTo>
                      <a:pt x="3501" y="3612"/>
                    </a:lnTo>
                    <a:lnTo>
                      <a:pt x="2400" y="1875"/>
                    </a:lnTo>
                    <a:lnTo>
                      <a:pt x="1048" y="1042"/>
                    </a:lnTo>
                    <a:lnTo>
                      <a:pt x="42" y="0"/>
                    </a:lnTo>
                    <a:cubicBezTo>
                      <a:pt x="0" y="185"/>
                      <a:pt x="84" y="926"/>
                      <a:pt x="42" y="1111"/>
                    </a:cubicBezTo>
                    <a:lnTo>
                      <a:pt x="10356" y="12362"/>
                    </a:lnTo>
                    <a:lnTo>
                      <a:pt x="19664" y="21806"/>
                    </a:lnTo>
                  </a:path>
                </a:pathLst>
              </a:custGeom>
              <a:solidFill>
                <a:srgbClr val="CC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8" name="Freeform 77">
                <a:extLst>
                  <a:ext uri="{FF2B5EF4-FFF2-40B4-BE49-F238E27FC236}">
                    <a16:creationId xmlns:a16="http://schemas.microsoft.com/office/drawing/2014/main" id="{0DA9121C-29AA-731D-F57D-0A06695706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21839" y="4303053"/>
                <a:ext cx="100013" cy="588169"/>
              </a:xfrm>
              <a:custGeom>
                <a:avLst/>
                <a:gdLst>
                  <a:gd name="T0" fmla="*/ 133350 w 84"/>
                  <a:gd name="T1" fmla="*/ 0 h 494"/>
                  <a:gd name="T2" fmla="*/ 92075 w 84"/>
                  <a:gd name="T3" fmla="*/ 330200 h 494"/>
                  <a:gd name="T4" fmla="*/ 0 w 84"/>
                  <a:gd name="T5" fmla="*/ 784225 h 494"/>
                  <a:gd name="T6" fmla="*/ 0 60000 65536"/>
                  <a:gd name="T7" fmla="*/ 0 60000 65536"/>
                  <a:gd name="T8" fmla="*/ 0 60000 65536"/>
                  <a:gd name="T9" fmla="*/ 0 w 84"/>
                  <a:gd name="T10" fmla="*/ 0 h 494"/>
                  <a:gd name="T11" fmla="*/ 84 w 84"/>
                  <a:gd name="T12" fmla="*/ 494 h 49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4" h="494">
                    <a:moveTo>
                      <a:pt x="84" y="0"/>
                    </a:moveTo>
                    <a:lnTo>
                      <a:pt x="58" y="208"/>
                    </a:lnTo>
                    <a:lnTo>
                      <a:pt x="0" y="494"/>
                    </a:lnTo>
                  </a:path>
                </a:pathLst>
              </a:custGeom>
              <a:noFill/>
              <a:ln w="19050" cap="flat" cmpd="sng">
                <a:solidFill>
                  <a:srgbClr val="000066"/>
                </a:solidFill>
                <a:prstDash val="dash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5" name="Line 31">
                <a:extLst>
                  <a:ext uri="{FF2B5EF4-FFF2-40B4-BE49-F238E27FC236}">
                    <a16:creationId xmlns:a16="http://schemas.microsoft.com/office/drawing/2014/main" id="{7DD514B4-9EF8-74B6-0BB7-20BB0D9758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25889" y="2876142"/>
                <a:ext cx="4184073" cy="1805420"/>
              </a:xfrm>
              <a:prstGeom prst="line">
                <a:avLst/>
              </a:prstGeom>
              <a:noFill/>
              <a:ln w="12700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9" name="Freeform 78">
                <a:extLst>
                  <a:ext uri="{FF2B5EF4-FFF2-40B4-BE49-F238E27FC236}">
                    <a16:creationId xmlns:a16="http://schemas.microsoft.com/office/drawing/2014/main" id="{BCC8C748-BE99-6554-9432-B0E8F6849A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7620" y="3591059"/>
                <a:ext cx="100013" cy="588169"/>
              </a:xfrm>
              <a:custGeom>
                <a:avLst/>
                <a:gdLst>
                  <a:gd name="T0" fmla="*/ 133350 w 84"/>
                  <a:gd name="T1" fmla="*/ 0 h 494"/>
                  <a:gd name="T2" fmla="*/ 92075 w 84"/>
                  <a:gd name="T3" fmla="*/ 330200 h 494"/>
                  <a:gd name="T4" fmla="*/ 0 w 84"/>
                  <a:gd name="T5" fmla="*/ 784225 h 494"/>
                  <a:gd name="T6" fmla="*/ 0 60000 65536"/>
                  <a:gd name="T7" fmla="*/ 0 60000 65536"/>
                  <a:gd name="T8" fmla="*/ 0 60000 65536"/>
                  <a:gd name="T9" fmla="*/ 0 w 84"/>
                  <a:gd name="T10" fmla="*/ 0 h 494"/>
                  <a:gd name="T11" fmla="*/ 84 w 84"/>
                  <a:gd name="T12" fmla="*/ 494 h 49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4" h="494">
                    <a:moveTo>
                      <a:pt x="84" y="0"/>
                    </a:moveTo>
                    <a:lnTo>
                      <a:pt x="58" y="208"/>
                    </a:lnTo>
                    <a:lnTo>
                      <a:pt x="0" y="494"/>
                    </a:lnTo>
                  </a:path>
                </a:pathLst>
              </a:custGeom>
              <a:noFill/>
              <a:ln w="19050" cap="flat" cmpd="sng">
                <a:solidFill>
                  <a:srgbClr val="000066"/>
                </a:solidFill>
                <a:prstDash val="dash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0" name="Freeform 33">
                <a:extLst>
                  <a:ext uri="{FF2B5EF4-FFF2-40B4-BE49-F238E27FC236}">
                    <a16:creationId xmlns:a16="http://schemas.microsoft.com/office/drawing/2014/main" id="{F640B797-22A6-7A5C-56C2-FA8F6685C8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3358" y="4418651"/>
                <a:ext cx="763299" cy="1026210"/>
              </a:xfrm>
              <a:custGeom>
                <a:avLst/>
                <a:gdLst>
                  <a:gd name="T0" fmla="*/ 26421589 w 10000"/>
                  <a:gd name="T1" fmla="*/ 119901547 h 10804"/>
                  <a:gd name="T2" fmla="*/ 34841472 w 10000"/>
                  <a:gd name="T3" fmla="*/ 98563707 h 10804"/>
                  <a:gd name="T4" fmla="*/ 62709550 w 10000"/>
                  <a:gd name="T5" fmla="*/ 49788243 h 10804"/>
                  <a:gd name="T6" fmla="*/ 76647836 w 10000"/>
                  <a:gd name="T7" fmla="*/ 33537369 h 10804"/>
                  <a:gd name="T8" fmla="*/ 83612726 w 10000"/>
                  <a:gd name="T9" fmla="*/ 9149687 h 10804"/>
                  <a:gd name="T10" fmla="*/ 72291544 w 10000"/>
                  <a:gd name="T11" fmla="*/ 0 h 10804"/>
                  <a:gd name="T12" fmla="*/ 41806363 w 10000"/>
                  <a:gd name="T13" fmla="*/ 33537369 h 10804"/>
                  <a:gd name="T14" fmla="*/ 20903182 w 10000"/>
                  <a:gd name="T15" fmla="*/ 74175929 h 10804"/>
                  <a:gd name="T16" fmla="*/ 0 w 10000"/>
                  <a:gd name="T17" fmla="*/ 106689091 h 10804"/>
                  <a:gd name="T18" fmla="*/ 13938199 w 10000"/>
                  <a:gd name="T19" fmla="*/ 122951406 h 10804"/>
                  <a:gd name="T20" fmla="*/ 26421589 w 10000"/>
                  <a:gd name="T21" fmla="*/ 119901547 h 1080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000"/>
                  <a:gd name="T34" fmla="*/ 0 h 10804"/>
                  <a:gd name="T35" fmla="*/ 10000 w 10000"/>
                  <a:gd name="T36" fmla="*/ 10804 h 1080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000" h="10804">
                    <a:moveTo>
                      <a:pt x="3160" y="10536"/>
                    </a:moveTo>
                    <a:lnTo>
                      <a:pt x="4167" y="8661"/>
                    </a:lnTo>
                    <a:lnTo>
                      <a:pt x="7500" y="4375"/>
                    </a:lnTo>
                    <a:lnTo>
                      <a:pt x="9167" y="2947"/>
                    </a:lnTo>
                    <a:lnTo>
                      <a:pt x="10000" y="804"/>
                    </a:lnTo>
                    <a:lnTo>
                      <a:pt x="8646" y="0"/>
                    </a:lnTo>
                    <a:lnTo>
                      <a:pt x="5000" y="2947"/>
                    </a:lnTo>
                    <a:lnTo>
                      <a:pt x="2500" y="6518"/>
                    </a:lnTo>
                    <a:lnTo>
                      <a:pt x="0" y="9375"/>
                    </a:lnTo>
                    <a:lnTo>
                      <a:pt x="1667" y="10804"/>
                    </a:lnTo>
                    <a:lnTo>
                      <a:pt x="3160" y="10536"/>
                    </a:lnTo>
                    <a:close/>
                  </a:path>
                </a:pathLst>
              </a:custGeom>
              <a:solidFill>
                <a:srgbClr val="CC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1" name="Freeform 34">
                <a:extLst>
                  <a:ext uri="{FF2B5EF4-FFF2-40B4-BE49-F238E27FC236}">
                    <a16:creationId xmlns:a16="http://schemas.microsoft.com/office/drawing/2014/main" id="{4A1824F1-1348-97BE-4523-2AFBDD555E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3226" y="3724408"/>
                <a:ext cx="995363" cy="1115616"/>
              </a:xfrm>
              <a:custGeom>
                <a:avLst/>
                <a:gdLst>
                  <a:gd name="T0" fmla="*/ 44630058 w 10296"/>
                  <a:gd name="T1" fmla="*/ 188097329 h 10331"/>
                  <a:gd name="T2" fmla="*/ 67410342 w 10296"/>
                  <a:gd name="T3" fmla="*/ 175057229 h 10331"/>
                  <a:gd name="T4" fmla="*/ 112987425 w 10296"/>
                  <a:gd name="T5" fmla="*/ 96795571 h 10331"/>
                  <a:gd name="T6" fmla="*/ 135767742 w 10296"/>
                  <a:gd name="T7" fmla="*/ 70715352 h 10331"/>
                  <a:gd name="T8" fmla="*/ 171076286 w 10296"/>
                  <a:gd name="T9" fmla="*/ 0 h 10331"/>
                  <a:gd name="T10" fmla="*/ 135086475 w 10296"/>
                  <a:gd name="T11" fmla="*/ 6903551 h 10331"/>
                  <a:gd name="T12" fmla="*/ 78808685 w 10296"/>
                  <a:gd name="T13" fmla="*/ 70715352 h 10331"/>
                  <a:gd name="T14" fmla="*/ 44630058 w 10296"/>
                  <a:gd name="T15" fmla="*/ 135916015 h 10331"/>
                  <a:gd name="T16" fmla="*/ 0 w 10296"/>
                  <a:gd name="T17" fmla="*/ 199499768 h 10331"/>
                  <a:gd name="T18" fmla="*/ 33231594 w 10296"/>
                  <a:gd name="T19" fmla="*/ 214177673 h 10331"/>
                  <a:gd name="T20" fmla="*/ 44630058 w 10296"/>
                  <a:gd name="T21" fmla="*/ 188097329 h 103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296"/>
                  <a:gd name="T34" fmla="*/ 0 h 10331"/>
                  <a:gd name="T35" fmla="*/ 10296 w 10296"/>
                  <a:gd name="T36" fmla="*/ 10331 h 103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296" h="10331">
                    <a:moveTo>
                      <a:pt x="2686" y="9073"/>
                    </a:moveTo>
                    <a:lnTo>
                      <a:pt x="4057" y="8444"/>
                    </a:lnTo>
                    <a:lnTo>
                      <a:pt x="6800" y="4669"/>
                    </a:lnTo>
                    <a:lnTo>
                      <a:pt x="8171" y="3411"/>
                    </a:lnTo>
                    <a:lnTo>
                      <a:pt x="10296" y="0"/>
                    </a:lnTo>
                    <a:lnTo>
                      <a:pt x="8130" y="333"/>
                    </a:lnTo>
                    <a:lnTo>
                      <a:pt x="4743" y="3411"/>
                    </a:lnTo>
                    <a:lnTo>
                      <a:pt x="2686" y="6556"/>
                    </a:lnTo>
                    <a:lnTo>
                      <a:pt x="0" y="9623"/>
                    </a:lnTo>
                    <a:lnTo>
                      <a:pt x="2000" y="10331"/>
                    </a:lnTo>
                    <a:lnTo>
                      <a:pt x="2686" y="9073"/>
                    </a:lnTo>
                    <a:close/>
                  </a:path>
                </a:pathLst>
              </a:custGeom>
              <a:solidFill>
                <a:srgbClr val="CC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2" name="Freeform 36">
                <a:extLst>
                  <a:ext uri="{FF2B5EF4-FFF2-40B4-BE49-F238E27FC236}">
                    <a16:creationId xmlns:a16="http://schemas.microsoft.com/office/drawing/2014/main" id="{5F12301D-F924-4347-5BEE-B5EB3EBEAB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1940" y="4469848"/>
                <a:ext cx="658525" cy="925007"/>
              </a:xfrm>
              <a:custGeom>
                <a:avLst/>
                <a:gdLst>
                  <a:gd name="T0" fmla="*/ 727075 w 434"/>
                  <a:gd name="T1" fmla="*/ 0 h 576"/>
                  <a:gd name="T2" fmla="*/ 447302 w 434"/>
                  <a:gd name="T3" fmla="*/ 336021 h 576"/>
                  <a:gd name="T4" fmla="*/ 308253 w 434"/>
                  <a:gd name="T5" fmla="*/ 626539 h 576"/>
                  <a:gd name="T6" fmla="*/ 0 w 434"/>
                  <a:gd name="T7" fmla="*/ 1008063 h 57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34"/>
                  <a:gd name="T13" fmla="*/ 0 h 576"/>
                  <a:gd name="T14" fmla="*/ 434 w 434"/>
                  <a:gd name="T15" fmla="*/ 576 h 57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4" h="576">
                    <a:moveTo>
                      <a:pt x="434" y="0"/>
                    </a:moveTo>
                    <a:lnTo>
                      <a:pt x="267" y="192"/>
                    </a:lnTo>
                    <a:lnTo>
                      <a:pt x="184" y="358"/>
                    </a:lnTo>
                    <a:lnTo>
                      <a:pt x="0" y="576"/>
                    </a:lnTo>
                  </a:path>
                </a:pathLst>
              </a:custGeom>
              <a:noFill/>
              <a:ln w="76200" cmpd="sng">
                <a:solidFill>
                  <a:srgbClr val="0000FF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3" name="Freeform 37">
                <a:extLst>
                  <a:ext uri="{FF2B5EF4-FFF2-40B4-BE49-F238E27FC236}">
                    <a16:creationId xmlns:a16="http://schemas.microsoft.com/office/drawing/2014/main" id="{91FF669F-24CD-6855-152D-CCE135986F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3350" y="3721074"/>
                <a:ext cx="908447" cy="1041797"/>
              </a:xfrm>
              <a:custGeom>
                <a:avLst/>
                <a:gdLst>
                  <a:gd name="T0" fmla="*/ 1211262 w 434"/>
                  <a:gd name="T1" fmla="*/ 0 h 576"/>
                  <a:gd name="T2" fmla="*/ 745177 w 434"/>
                  <a:gd name="T3" fmla="*/ 463021 h 576"/>
                  <a:gd name="T4" fmla="*/ 513530 w 434"/>
                  <a:gd name="T5" fmla="*/ 863341 h 576"/>
                  <a:gd name="T6" fmla="*/ 0 w 434"/>
                  <a:gd name="T7" fmla="*/ 1389062 h 57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34"/>
                  <a:gd name="T13" fmla="*/ 0 h 576"/>
                  <a:gd name="T14" fmla="*/ 434 w 434"/>
                  <a:gd name="T15" fmla="*/ 576 h 57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4" h="576">
                    <a:moveTo>
                      <a:pt x="434" y="0"/>
                    </a:moveTo>
                    <a:lnTo>
                      <a:pt x="267" y="192"/>
                    </a:lnTo>
                    <a:lnTo>
                      <a:pt x="184" y="358"/>
                    </a:lnTo>
                    <a:lnTo>
                      <a:pt x="0" y="576"/>
                    </a:lnTo>
                  </a:path>
                </a:pathLst>
              </a:custGeom>
              <a:noFill/>
              <a:ln w="76200" cmpd="sng">
                <a:solidFill>
                  <a:srgbClr val="0000FF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4" name="Freeform 38">
                <a:extLst>
                  <a:ext uri="{FF2B5EF4-FFF2-40B4-BE49-F238E27FC236}">
                    <a16:creationId xmlns:a16="http://schemas.microsoft.com/office/drawing/2014/main" id="{28720D10-9FF2-A099-E300-F38DD4E8E4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7163" y="5152570"/>
                <a:ext cx="328613" cy="357188"/>
              </a:xfrm>
              <a:custGeom>
                <a:avLst/>
                <a:gdLst>
                  <a:gd name="T0" fmla="*/ 438150 w 336"/>
                  <a:gd name="T1" fmla="*/ 0 h 426"/>
                  <a:gd name="T2" fmla="*/ 329916 w 336"/>
                  <a:gd name="T3" fmla="*/ 182227 h 426"/>
                  <a:gd name="T4" fmla="*/ 165610 w 336"/>
                  <a:gd name="T5" fmla="*/ 377870 h 426"/>
                  <a:gd name="T6" fmla="*/ 0 w 336"/>
                  <a:gd name="T7" fmla="*/ 476250 h 4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6"/>
                  <a:gd name="T13" fmla="*/ 0 h 426"/>
                  <a:gd name="T14" fmla="*/ 336 w 336"/>
                  <a:gd name="T15" fmla="*/ 426 h 4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6" h="426">
                    <a:moveTo>
                      <a:pt x="336" y="0"/>
                    </a:moveTo>
                    <a:lnTo>
                      <a:pt x="253" y="163"/>
                    </a:lnTo>
                    <a:lnTo>
                      <a:pt x="127" y="338"/>
                    </a:lnTo>
                    <a:lnTo>
                      <a:pt x="0" y="426"/>
                    </a:lnTo>
                  </a:path>
                </a:pathLst>
              </a:custGeom>
              <a:noFill/>
              <a:ln w="9525">
                <a:solidFill>
                  <a:srgbClr val="0000FF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5" name="Freeform 39">
                <a:extLst>
                  <a:ext uri="{FF2B5EF4-FFF2-40B4-BE49-F238E27FC236}">
                    <a16:creationId xmlns:a16="http://schemas.microsoft.com/office/drawing/2014/main" id="{44F2DF21-E274-719F-4210-B264583338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7710" y="5025974"/>
                <a:ext cx="264319" cy="285750"/>
              </a:xfrm>
              <a:custGeom>
                <a:avLst/>
                <a:gdLst>
                  <a:gd name="T0" fmla="*/ 352425 w 336"/>
                  <a:gd name="T1" fmla="*/ 0 h 426"/>
                  <a:gd name="T2" fmla="*/ 265368 w 336"/>
                  <a:gd name="T3" fmla="*/ 145782 h 426"/>
                  <a:gd name="T4" fmla="*/ 133208 w 336"/>
                  <a:gd name="T5" fmla="*/ 302296 h 426"/>
                  <a:gd name="T6" fmla="*/ 0 w 336"/>
                  <a:gd name="T7" fmla="*/ 381000 h 4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6"/>
                  <a:gd name="T13" fmla="*/ 0 h 426"/>
                  <a:gd name="T14" fmla="*/ 336 w 336"/>
                  <a:gd name="T15" fmla="*/ 426 h 4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6" h="426">
                    <a:moveTo>
                      <a:pt x="336" y="0"/>
                    </a:moveTo>
                    <a:lnTo>
                      <a:pt x="253" y="163"/>
                    </a:lnTo>
                    <a:lnTo>
                      <a:pt x="127" y="338"/>
                    </a:lnTo>
                    <a:lnTo>
                      <a:pt x="0" y="426"/>
                    </a:lnTo>
                  </a:path>
                </a:pathLst>
              </a:custGeom>
              <a:noFill/>
              <a:ln w="9525">
                <a:solidFill>
                  <a:srgbClr val="0000FF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6" name="Freeform 42">
                <a:extLst>
                  <a:ext uri="{FF2B5EF4-FFF2-40B4-BE49-F238E27FC236}">
                    <a16:creationId xmlns:a16="http://schemas.microsoft.com/office/drawing/2014/main" id="{647E6EA3-D412-6566-9772-0301F3B7A3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4122" y="3245777"/>
                <a:ext cx="364331" cy="171450"/>
              </a:xfrm>
              <a:custGeom>
                <a:avLst/>
                <a:gdLst>
                  <a:gd name="T0" fmla="*/ 0 w 267"/>
                  <a:gd name="T1" fmla="*/ 0 h 100"/>
                  <a:gd name="T2" fmla="*/ 485775 w 267"/>
                  <a:gd name="T3" fmla="*/ 228600 h 100"/>
                  <a:gd name="T4" fmla="*/ 0 60000 65536"/>
                  <a:gd name="T5" fmla="*/ 0 60000 65536"/>
                  <a:gd name="T6" fmla="*/ 0 w 267"/>
                  <a:gd name="T7" fmla="*/ 0 h 100"/>
                  <a:gd name="T8" fmla="*/ 267 w 267"/>
                  <a:gd name="T9" fmla="*/ 100 h 1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67" h="100">
                    <a:moveTo>
                      <a:pt x="0" y="0"/>
                    </a:moveTo>
                    <a:lnTo>
                      <a:pt x="267" y="100"/>
                    </a:ln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7" name="Freeform 80">
                <a:extLst>
                  <a:ext uri="{FF2B5EF4-FFF2-40B4-BE49-F238E27FC236}">
                    <a16:creationId xmlns:a16="http://schemas.microsoft.com/office/drawing/2014/main" id="{336D66FE-A969-EC94-56B5-1BCB72825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76570" y="4638808"/>
                <a:ext cx="176213" cy="400050"/>
              </a:xfrm>
              <a:custGeom>
                <a:avLst/>
                <a:gdLst>
                  <a:gd name="T0" fmla="*/ 234950 w 148"/>
                  <a:gd name="T1" fmla="*/ 0 h 336"/>
                  <a:gd name="T2" fmla="*/ 114300 w 148"/>
                  <a:gd name="T3" fmla="*/ 330200 h 336"/>
                  <a:gd name="T4" fmla="*/ 0 w 148"/>
                  <a:gd name="T5" fmla="*/ 533400 h 336"/>
                  <a:gd name="T6" fmla="*/ 0 60000 65536"/>
                  <a:gd name="T7" fmla="*/ 0 60000 65536"/>
                  <a:gd name="T8" fmla="*/ 0 60000 65536"/>
                  <a:gd name="T9" fmla="*/ 0 w 148"/>
                  <a:gd name="T10" fmla="*/ 0 h 336"/>
                  <a:gd name="T11" fmla="*/ 148 w 148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8" h="336">
                    <a:moveTo>
                      <a:pt x="148" y="0"/>
                    </a:moveTo>
                    <a:lnTo>
                      <a:pt x="72" y="208"/>
                    </a:lnTo>
                    <a:lnTo>
                      <a:pt x="0" y="336"/>
                    </a:lnTo>
                  </a:path>
                </a:pathLst>
              </a:custGeom>
              <a:noFill/>
              <a:ln w="19050" cap="flat" cmpd="sng">
                <a:solidFill>
                  <a:srgbClr val="000066"/>
                </a:solidFill>
                <a:prstDash val="dash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8" name="Line 24">
                <a:extLst>
                  <a:ext uri="{FF2B5EF4-FFF2-40B4-BE49-F238E27FC236}">
                    <a16:creationId xmlns:a16="http://schemas.microsoft.com/office/drawing/2014/main" id="{E9CD4DF2-08A4-EB1C-2989-15719B855C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71345" y="5217452"/>
                <a:ext cx="171450" cy="571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9" name="Line 24">
                <a:extLst>
                  <a:ext uri="{FF2B5EF4-FFF2-40B4-BE49-F238E27FC236}">
                    <a16:creationId xmlns:a16="http://schemas.microsoft.com/office/drawing/2014/main" id="{664294B7-3794-05C1-EDA6-0E00B646AE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72649" y="4825974"/>
                <a:ext cx="171450" cy="571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0" name="Line 24">
                <a:extLst>
                  <a:ext uri="{FF2B5EF4-FFF2-40B4-BE49-F238E27FC236}">
                    <a16:creationId xmlns:a16="http://schemas.microsoft.com/office/drawing/2014/main" id="{1989795E-D12C-BF0B-BE06-FC1CA54B67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4093" y="5033143"/>
                <a:ext cx="171450" cy="571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1" name="Line 24">
                <a:extLst>
                  <a:ext uri="{FF2B5EF4-FFF2-40B4-BE49-F238E27FC236}">
                    <a16:creationId xmlns:a16="http://schemas.microsoft.com/office/drawing/2014/main" id="{B1641DA8-E341-1D3D-F530-CC7691DE15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4170" y="5153158"/>
                <a:ext cx="171450" cy="571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2" name="Line 24">
                <a:extLst>
                  <a:ext uri="{FF2B5EF4-FFF2-40B4-BE49-F238E27FC236}">
                    <a16:creationId xmlns:a16="http://schemas.microsoft.com/office/drawing/2014/main" id="{1F5CB5A1-780D-BB3C-8984-55CB574C8F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85658" y="5338895"/>
                <a:ext cx="171450" cy="571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3" name="Line 24">
                <a:extLst>
                  <a:ext uri="{FF2B5EF4-FFF2-40B4-BE49-F238E27FC236}">
                    <a16:creationId xmlns:a16="http://schemas.microsoft.com/office/drawing/2014/main" id="{F72B2DB7-13A4-7A86-5506-3AEAEC15F7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22630" y="4897412"/>
                <a:ext cx="171450" cy="571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4" name="Freeform 8">
                <a:extLst>
                  <a:ext uri="{FF2B5EF4-FFF2-40B4-BE49-F238E27FC236}">
                    <a16:creationId xmlns:a16="http://schemas.microsoft.com/office/drawing/2014/main" id="{3665CDB8-805F-11C8-4735-F04D6EFC24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9995" y="2786195"/>
                <a:ext cx="595313" cy="609600"/>
              </a:xfrm>
              <a:custGeom>
                <a:avLst/>
                <a:gdLst>
                  <a:gd name="T0" fmla="*/ 793750 w 618"/>
                  <a:gd name="T1" fmla="*/ 0 h 618"/>
                  <a:gd name="T2" fmla="*/ 535589 w 618"/>
                  <a:gd name="T3" fmla="*/ 131521 h 618"/>
                  <a:gd name="T4" fmla="*/ 328803 w 618"/>
                  <a:gd name="T5" fmla="*/ 385357 h 618"/>
                  <a:gd name="T6" fmla="*/ 160548 w 618"/>
                  <a:gd name="T7" fmla="*/ 648399 h 618"/>
                  <a:gd name="T8" fmla="*/ 0 w 618"/>
                  <a:gd name="T9" fmla="*/ 812800 h 6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8"/>
                  <a:gd name="T16" fmla="*/ 0 h 618"/>
                  <a:gd name="T17" fmla="*/ 618 w 618"/>
                  <a:gd name="T18" fmla="*/ 618 h 6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8" h="618">
                    <a:moveTo>
                      <a:pt x="618" y="0"/>
                    </a:moveTo>
                    <a:lnTo>
                      <a:pt x="417" y="100"/>
                    </a:lnTo>
                    <a:lnTo>
                      <a:pt x="256" y="293"/>
                    </a:lnTo>
                    <a:lnTo>
                      <a:pt x="125" y="493"/>
                    </a:lnTo>
                    <a:lnTo>
                      <a:pt x="0" y="618"/>
                    </a:lnTo>
                  </a:path>
                </a:pathLst>
              </a:custGeom>
              <a:noFill/>
              <a:ln w="9525">
                <a:solidFill>
                  <a:srgbClr val="0000FF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5" name="Freeform 9">
                <a:extLst>
                  <a:ext uri="{FF2B5EF4-FFF2-40B4-BE49-F238E27FC236}">
                    <a16:creationId xmlns:a16="http://schemas.microsoft.com/office/drawing/2014/main" id="{7CBFB310-D699-C0BC-AD66-1E6ADAF5F1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1465" y="3010034"/>
                <a:ext cx="735806" cy="735806"/>
              </a:xfrm>
              <a:custGeom>
                <a:avLst/>
                <a:gdLst>
                  <a:gd name="T0" fmla="*/ 981075 w 618"/>
                  <a:gd name="T1" fmla="*/ 0 h 618"/>
                  <a:gd name="T2" fmla="*/ 661987 w 618"/>
                  <a:gd name="T3" fmla="*/ 158750 h 618"/>
                  <a:gd name="T4" fmla="*/ 406400 w 618"/>
                  <a:gd name="T5" fmla="*/ 465138 h 618"/>
                  <a:gd name="T6" fmla="*/ 198437 w 618"/>
                  <a:gd name="T7" fmla="*/ 782637 h 618"/>
                  <a:gd name="T8" fmla="*/ 0 w 618"/>
                  <a:gd name="T9" fmla="*/ 981075 h 6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8"/>
                  <a:gd name="T16" fmla="*/ 0 h 618"/>
                  <a:gd name="T17" fmla="*/ 618 w 618"/>
                  <a:gd name="T18" fmla="*/ 618 h 6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8" h="618">
                    <a:moveTo>
                      <a:pt x="618" y="0"/>
                    </a:moveTo>
                    <a:lnTo>
                      <a:pt x="417" y="100"/>
                    </a:lnTo>
                    <a:lnTo>
                      <a:pt x="256" y="293"/>
                    </a:lnTo>
                    <a:lnTo>
                      <a:pt x="125" y="493"/>
                    </a:lnTo>
                    <a:lnTo>
                      <a:pt x="0" y="618"/>
                    </a:lnTo>
                  </a:path>
                </a:pathLst>
              </a:custGeom>
              <a:noFill/>
              <a:ln w="9525">
                <a:solidFill>
                  <a:srgbClr val="0000FF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6" name="Freeform 10">
                <a:extLst>
                  <a:ext uri="{FF2B5EF4-FFF2-40B4-BE49-F238E27FC236}">
                    <a16:creationId xmlns:a16="http://schemas.microsoft.com/office/drawing/2014/main" id="{53F936C2-7790-0906-49B3-01C1D2548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1322" y="2609983"/>
                <a:ext cx="489347" cy="514350"/>
              </a:xfrm>
              <a:custGeom>
                <a:avLst/>
                <a:gdLst>
                  <a:gd name="T0" fmla="*/ 652463 w 618"/>
                  <a:gd name="T1" fmla="*/ 0 h 618"/>
                  <a:gd name="T2" fmla="*/ 440254 w 618"/>
                  <a:gd name="T3" fmla="*/ 110971 h 618"/>
                  <a:gd name="T4" fmla="*/ 270276 w 618"/>
                  <a:gd name="T5" fmla="*/ 325145 h 618"/>
                  <a:gd name="T6" fmla="*/ 131971 w 618"/>
                  <a:gd name="T7" fmla="*/ 547086 h 618"/>
                  <a:gd name="T8" fmla="*/ 0 w 618"/>
                  <a:gd name="T9" fmla="*/ 685800 h 6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8"/>
                  <a:gd name="T16" fmla="*/ 0 h 618"/>
                  <a:gd name="T17" fmla="*/ 618 w 618"/>
                  <a:gd name="T18" fmla="*/ 618 h 6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8" h="618">
                    <a:moveTo>
                      <a:pt x="618" y="0"/>
                    </a:moveTo>
                    <a:lnTo>
                      <a:pt x="417" y="100"/>
                    </a:lnTo>
                    <a:lnTo>
                      <a:pt x="256" y="293"/>
                    </a:lnTo>
                    <a:lnTo>
                      <a:pt x="125" y="493"/>
                    </a:lnTo>
                    <a:lnTo>
                      <a:pt x="0" y="618"/>
                    </a:lnTo>
                  </a:path>
                </a:pathLst>
              </a:custGeom>
              <a:noFill/>
              <a:ln w="9525">
                <a:solidFill>
                  <a:srgbClr val="0000FF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7" name="Freeform 11">
                <a:extLst>
                  <a:ext uri="{FF2B5EF4-FFF2-40B4-BE49-F238E27FC236}">
                    <a16:creationId xmlns:a16="http://schemas.microsoft.com/office/drawing/2014/main" id="{B87FC274-0452-40EF-08F1-2F771DDC49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8564" y="2667134"/>
                <a:ext cx="400050" cy="507206"/>
              </a:xfrm>
              <a:custGeom>
                <a:avLst/>
                <a:gdLst>
                  <a:gd name="T0" fmla="*/ 533400 w 618"/>
                  <a:gd name="T1" fmla="*/ 0 h 618"/>
                  <a:gd name="T2" fmla="*/ 359915 w 618"/>
                  <a:gd name="T3" fmla="*/ 109430 h 618"/>
                  <a:gd name="T4" fmla="*/ 220955 w 618"/>
                  <a:gd name="T5" fmla="*/ 320629 h 618"/>
                  <a:gd name="T6" fmla="*/ 107888 w 618"/>
                  <a:gd name="T7" fmla="*/ 539488 h 618"/>
                  <a:gd name="T8" fmla="*/ 0 w 618"/>
                  <a:gd name="T9" fmla="*/ 676275 h 6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8"/>
                  <a:gd name="T16" fmla="*/ 0 h 618"/>
                  <a:gd name="T17" fmla="*/ 618 w 618"/>
                  <a:gd name="T18" fmla="*/ 618 h 6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8" h="618">
                    <a:moveTo>
                      <a:pt x="618" y="0"/>
                    </a:moveTo>
                    <a:lnTo>
                      <a:pt x="417" y="100"/>
                    </a:lnTo>
                    <a:lnTo>
                      <a:pt x="256" y="293"/>
                    </a:lnTo>
                    <a:lnTo>
                      <a:pt x="125" y="493"/>
                    </a:lnTo>
                    <a:lnTo>
                      <a:pt x="0" y="618"/>
                    </a:lnTo>
                  </a:path>
                </a:pathLst>
              </a:custGeom>
              <a:noFill/>
              <a:ln w="9525">
                <a:solidFill>
                  <a:srgbClr val="0000FF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8" name="Freeform 25">
                <a:extLst>
                  <a:ext uri="{FF2B5EF4-FFF2-40B4-BE49-F238E27FC236}">
                    <a16:creationId xmlns:a16="http://schemas.microsoft.com/office/drawing/2014/main" id="{0D313B56-DC61-59D9-F29E-CA92383CBF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4208" y="2902878"/>
                <a:ext cx="214313" cy="321469"/>
              </a:xfrm>
              <a:custGeom>
                <a:avLst/>
                <a:gdLst>
                  <a:gd name="T0" fmla="*/ 285750 w 618"/>
                  <a:gd name="T1" fmla="*/ 0 h 618"/>
                  <a:gd name="T2" fmla="*/ 192812 w 618"/>
                  <a:gd name="T3" fmla="*/ 69357 h 618"/>
                  <a:gd name="T4" fmla="*/ 118369 w 618"/>
                  <a:gd name="T5" fmla="*/ 203215 h 618"/>
                  <a:gd name="T6" fmla="*/ 57797 w 618"/>
                  <a:gd name="T7" fmla="*/ 341929 h 618"/>
                  <a:gd name="T8" fmla="*/ 0 w 618"/>
                  <a:gd name="T9" fmla="*/ 428625 h 6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8"/>
                  <a:gd name="T16" fmla="*/ 0 h 618"/>
                  <a:gd name="T17" fmla="*/ 618 w 618"/>
                  <a:gd name="T18" fmla="*/ 618 h 6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8" h="618">
                    <a:moveTo>
                      <a:pt x="618" y="0"/>
                    </a:moveTo>
                    <a:lnTo>
                      <a:pt x="417" y="100"/>
                    </a:lnTo>
                    <a:lnTo>
                      <a:pt x="256" y="293"/>
                    </a:lnTo>
                    <a:lnTo>
                      <a:pt x="125" y="493"/>
                    </a:lnTo>
                    <a:lnTo>
                      <a:pt x="0" y="618"/>
                    </a:lnTo>
                  </a:path>
                </a:pathLst>
              </a:custGeom>
              <a:noFill/>
              <a:ln w="9525">
                <a:solidFill>
                  <a:srgbClr val="0000FF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9" name="Freeform 26">
                <a:extLst>
                  <a:ext uri="{FF2B5EF4-FFF2-40B4-BE49-F238E27FC236}">
                    <a16:creationId xmlns:a16="http://schemas.microsoft.com/office/drawing/2014/main" id="{29094FF0-0789-04D0-7444-54E5DCDE85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2814" y="2552834"/>
                <a:ext cx="400050" cy="507206"/>
              </a:xfrm>
              <a:custGeom>
                <a:avLst/>
                <a:gdLst>
                  <a:gd name="T0" fmla="*/ 533400 w 618"/>
                  <a:gd name="T1" fmla="*/ 0 h 618"/>
                  <a:gd name="T2" fmla="*/ 359915 w 618"/>
                  <a:gd name="T3" fmla="*/ 109430 h 618"/>
                  <a:gd name="T4" fmla="*/ 220955 w 618"/>
                  <a:gd name="T5" fmla="*/ 320629 h 618"/>
                  <a:gd name="T6" fmla="*/ 107888 w 618"/>
                  <a:gd name="T7" fmla="*/ 539488 h 618"/>
                  <a:gd name="T8" fmla="*/ 0 w 618"/>
                  <a:gd name="T9" fmla="*/ 676275 h 6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8"/>
                  <a:gd name="T16" fmla="*/ 0 h 618"/>
                  <a:gd name="T17" fmla="*/ 618 w 618"/>
                  <a:gd name="T18" fmla="*/ 618 h 6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8" h="618">
                    <a:moveTo>
                      <a:pt x="618" y="0"/>
                    </a:moveTo>
                    <a:lnTo>
                      <a:pt x="417" y="100"/>
                    </a:lnTo>
                    <a:lnTo>
                      <a:pt x="256" y="293"/>
                    </a:lnTo>
                    <a:lnTo>
                      <a:pt x="125" y="493"/>
                    </a:lnTo>
                    <a:lnTo>
                      <a:pt x="0" y="618"/>
                    </a:lnTo>
                  </a:path>
                </a:pathLst>
              </a:custGeom>
              <a:noFill/>
              <a:ln w="9525">
                <a:solidFill>
                  <a:srgbClr val="0000FF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60" name="Freeform 27">
                <a:extLst>
                  <a:ext uri="{FF2B5EF4-FFF2-40B4-BE49-F238E27FC236}">
                    <a16:creationId xmlns:a16="http://schemas.microsoft.com/office/drawing/2014/main" id="{0CD487DD-D273-0F71-D9F7-08D64D093D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8595" y="3031464"/>
                <a:ext cx="371475" cy="432197"/>
              </a:xfrm>
              <a:custGeom>
                <a:avLst/>
                <a:gdLst>
                  <a:gd name="T0" fmla="*/ 495300 w 618"/>
                  <a:gd name="T1" fmla="*/ 0 h 618"/>
                  <a:gd name="T2" fmla="*/ 334207 w 618"/>
                  <a:gd name="T3" fmla="*/ 93246 h 618"/>
                  <a:gd name="T4" fmla="*/ 205173 w 618"/>
                  <a:gd name="T5" fmla="*/ 273212 h 618"/>
                  <a:gd name="T6" fmla="*/ 100182 w 618"/>
                  <a:gd name="T7" fmla="*/ 459704 h 618"/>
                  <a:gd name="T8" fmla="*/ 0 w 618"/>
                  <a:gd name="T9" fmla="*/ 576262 h 6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8"/>
                  <a:gd name="T16" fmla="*/ 0 h 618"/>
                  <a:gd name="T17" fmla="*/ 618 w 618"/>
                  <a:gd name="T18" fmla="*/ 618 h 6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8" h="618">
                    <a:moveTo>
                      <a:pt x="618" y="0"/>
                    </a:moveTo>
                    <a:lnTo>
                      <a:pt x="417" y="100"/>
                    </a:lnTo>
                    <a:lnTo>
                      <a:pt x="256" y="293"/>
                    </a:lnTo>
                    <a:lnTo>
                      <a:pt x="125" y="493"/>
                    </a:lnTo>
                    <a:lnTo>
                      <a:pt x="0" y="618"/>
                    </a:lnTo>
                  </a:path>
                </a:pathLst>
              </a:custGeom>
              <a:noFill/>
              <a:ln w="9525">
                <a:solidFill>
                  <a:srgbClr val="0000FF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61" name="Freeform 28">
                <a:extLst>
                  <a:ext uri="{FF2B5EF4-FFF2-40B4-BE49-F238E27FC236}">
                    <a16:creationId xmlns:a16="http://schemas.microsoft.com/office/drawing/2014/main" id="{F1927A23-E918-B878-9BB1-4D83918C6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5584" y="2609983"/>
                <a:ext cx="307181" cy="428625"/>
              </a:xfrm>
              <a:custGeom>
                <a:avLst/>
                <a:gdLst>
                  <a:gd name="T0" fmla="*/ 409575 w 618"/>
                  <a:gd name="T1" fmla="*/ 0 h 618"/>
                  <a:gd name="T2" fmla="*/ 276364 w 618"/>
                  <a:gd name="T3" fmla="*/ 92476 h 618"/>
                  <a:gd name="T4" fmla="*/ 169662 w 618"/>
                  <a:gd name="T5" fmla="*/ 270954 h 618"/>
                  <a:gd name="T6" fmla="*/ 82843 w 618"/>
                  <a:gd name="T7" fmla="*/ 455905 h 618"/>
                  <a:gd name="T8" fmla="*/ 0 w 618"/>
                  <a:gd name="T9" fmla="*/ 571500 h 6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8"/>
                  <a:gd name="T16" fmla="*/ 0 h 618"/>
                  <a:gd name="T17" fmla="*/ 618 w 618"/>
                  <a:gd name="T18" fmla="*/ 618 h 6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8" h="618">
                    <a:moveTo>
                      <a:pt x="618" y="0"/>
                    </a:moveTo>
                    <a:lnTo>
                      <a:pt x="417" y="100"/>
                    </a:lnTo>
                    <a:lnTo>
                      <a:pt x="256" y="293"/>
                    </a:lnTo>
                    <a:lnTo>
                      <a:pt x="125" y="493"/>
                    </a:lnTo>
                    <a:lnTo>
                      <a:pt x="0" y="618"/>
                    </a:lnTo>
                  </a:path>
                </a:pathLst>
              </a:custGeom>
              <a:noFill/>
              <a:ln w="9525">
                <a:solidFill>
                  <a:srgbClr val="0000FF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62" name="Freeform 27">
                <a:extLst>
                  <a:ext uri="{FF2B5EF4-FFF2-40B4-BE49-F238E27FC236}">
                    <a16:creationId xmlns:a16="http://schemas.microsoft.com/office/drawing/2014/main" id="{F7F5BF71-7C8E-2E38-FEE3-9A933106B3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8664" y="3202914"/>
                <a:ext cx="371475" cy="432197"/>
              </a:xfrm>
              <a:custGeom>
                <a:avLst/>
                <a:gdLst>
                  <a:gd name="T0" fmla="*/ 495300 w 618"/>
                  <a:gd name="T1" fmla="*/ 0 h 618"/>
                  <a:gd name="T2" fmla="*/ 334207 w 618"/>
                  <a:gd name="T3" fmla="*/ 93246 h 618"/>
                  <a:gd name="T4" fmla="*/ 205173 w 618"/>
                  <a:gd name="T5" fmla="*/ 273212 h 618"/>
                  <a:gd name="T6" fmla="*/ 100182 w 618"/>
                  <a:gd name="T7" fmla="*/ 459704 h 618"/>
                  <a:gd name="T8" fmla="*/ 0 w 618"/>
                  <a:gd name="T9" fmla="*/ 576262 h 6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8"/>
                  <a:gd name="T16" fmla="*/ 0 h 618"/>
                  <a:gd name="T17" fmla="*/ 618 w 618"/>
                  <a:gd name="T18" fmla="*/ 618 h 6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8" h="618">
                    <a:moveTo>
                      <a:pt x="618" y="0"/>
                    </a:moveTo>
                    <a:lnTo>
                      <a:pt x="417" y="100"/>
                    </a:lnTo>
                    <a:lnTo>
                      <a:pt x="256" y="293"/>
                    </a:lnTo>
                    <a:lnTo>
                      <a:pt x="125" y="493"/>
                    </a:lnTo>
                    <a:lnTo>
                      <a:pt x="0" y="618"/>
                    </a:lnTo>
                  </a:path>
                </a:pathLst>
              </a:custGeom>
              <a:noFill/>
              <a:ln w="9525">
                <a:solidFill>
                  <a:srgbClr val="0000FF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64" name="Freeform 42">
                <a:extLst>
                  <a:ext uri="{FF2B5EF4-FFF2-40B4-BE49-F238E27FC236}">
                    <a16:creationId xmlns:a16="http://schemas.microsoft.com/office/drawing/2014/main" id="{653CF72F-B1F7-EE40-F8B8-EC80E2724D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7153" y="3831564"/>
                <a:ext cx="364331" cy="171450"/>
              </a:xfrm>
              <a:custGeom>
                <a:avLst/>
                <a:gdLst>
                  <a:gd name="T0" fmla="*/ 0 w 267"/>
                  <a:gd name="T1" fmla="*/ 0 h 100"/>
                  <a:gd name="T2" fmla="*/ 485775 w 267"/>
                  <a:gd name="T3" fmla="*/ 228600 h 100"/>
                  <a:gd name="T4" fmla="*/ 0 60000 65536"/>
                  <a:gd name="T5" fmla="*/ 0 60000 65536"/>
                  <a:gd name="T6" fmla="*/ 0 w 267"/>
                  <a:gd name="T7" fmla="*/ 0 h 100"/>
                  <a:gd name="T8" fmla="*/ 267 w 267"/>
                  <a:gd name="T9" fmla="*/ 100 h 1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67" h="100">
                    <a:moveTo>
                      <a:pt x="0" y="0"/>
                    </a:moveTo>
                    <a:lnTo>
                      <a:pt x="267" y="100"/>
                    </a:ln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65" name="Freeform 42">
                <a:extLst>
                  <a:ext uri="{FF2B5EF4-FFF2-40B4-BE49-F238E27FC236}">
                    <a16:creationId xmlns:a16="http://schemas.microsoft.com/office/drawing/2014/main" id="{95DE39DF-60E6-A67B-6991-163B32DBB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2972" y="4181608"/>
                <a:ext cx="364331" cy="171450"/>
              </a:xfrm>
              <a:custGeom>
                <a:avLst/>
                <a:gdLst>
                  <a:gd name="T0" fmla="*/ 0 w 267"/>
                  <a:gd name="T1" fmla="*/ 0 h 100"/>
                  <a:gd name="T2" fmla="*/ 485775 w 267"/>
                  <a:gd name="T3" fmla="*/ 228600 h 100"/>
                  <a:gd name="T4" fmla="*/ 0 60000 65536"/>
                  <a:gd name="T5" fmla="*/ 0 60000 65536"/>
                  <a:gd name="T6" fmla="*/ 0 w 267"/>
                  <a:gd name="T7" fmla="*/ 0 h 100"/>
                  <a:gd name="T8" fmla="*/ 267 w 267"/>
                  <a:gd name="T9" fmla="*/ 100 h 1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67" h="100">
                    <a:moveTo>
                      <a:pt x="0" y="0"/>
                    </a:moveTo>
                    <a:lnTo>
                      <a:pt x="267" y="100"/>
                    </a:ln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66" name="Freeform 42">
                <a:extLst>
                  <a:ext uri="{FF2B5EF4-FFF2-40B4-BE49-F238E27FC236}">
                    <a16:creationId xmlns:a16="http://schemas.microsoft.com/office/drawing/2014/main" id="{C35AFF1F-221D-BDAE-0F5C-C3AFEC32D3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21640" y="4531652"/>
                <a:ext cx="364331" cy="171450"/>
              </a:xfrm>
              <a:custGeom>
                <a:avLst/>
                <a:gdLst>
                  <a:gd name="T0" fmla="*/ 0 w 267"/>
                  <a:gd name="T1" fmla="*/ 0 h 100"/>
                  <a:gd name="T2" fmla="*/ 485775 w 267"/>
                  <a:gd name="T3" fmla="*/ 228600 h 100"/>
                  <a:gd name="T4" fmla="*/ 0 60000 65536"/>
                  <a:gd name="T5" fmla="*/ 0 60000 65536"/>
                  <a:gd name="T6" fmla="*/ 0 w 267"/>
                  <a:gd name="T7" fmla="*/ 0 h 100"/>
                  <a:gd name="T8" fmla="*/ 267 w 267"/>
                  <a:gd name="T9" fmla="*/ 100 h 1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67" h="100">
                    <a:moveTo>
                      <a:pt x="0" y="0"/>
                    </a:moveTo>
                    <a:lnTo>
                      <a:pt x="267" y="100"/>
                    </a:ln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67" name="Freeform 42">
                <a:extLst>
                  <a:ext uri="{FF2B5EF4-FFF2-40B4-BE49-F238E27FC236}">
                    <a16:creationId xmlns:a16="http://schemas.microsoft.com/office/drawing/2014/main" id="{00A7EEDB-B2A5-300B-D335-115346C2E0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21753" y="4924558"/>
                <a:ext cx="364331" cy="171450"/>
              </a:xfrm>
              <a:custGeom>
                <a:avLst/>
                <a:gdLst>
                  <a:gd name="T0" fmla="*/ 0 w 267"/>
                  <a:gd name="T1" fmla="*/ 0 h 100"/>
                  <a:gd name="T2" fmla="*/ 485775 w 267"/>
                  <a:gd name="T3" fmla="*/ 228600 h 100"/>
                  <a:gd name="T4" fmla="*/ 0 60000 65536"/>
                  <a:gd name="T5" fmla="*/ 0 60000 65536"/>
                  <a:gd name="T6" fmla="*/ 0 w 267"/>
                  <a:gd name="T7" fmla="*/ 0 h 100"/>
                  <a:gd name="T8" fmla="*/ 267 w 267"/>
                  <a:gd name="T9" fmla="*/ 100 h 1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67" h="100">
                    <a:moveTo>
                      <a:pt x="0" y="0"/>
                    </a:moveTo>
                    <a:lnTo>
                      <a:pt x="267" y="100"/>
                    </a:ln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68" name="Freeform 39">
                <a:extLst>
                  <a:ext uri="{FF2B5EF4-FFF2-40B4-BE49-F238E27FC236}">
                    <a16:creationId xmlns:a16="http://schemas.microsoft.com/office/drawing/2014/main" id="{CFE12D92-8033-FED3-12B9-8A15091538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4284" y="4845977"/>
                <a:ext cx="264319" cy="285750"/>
              </a:xfrm>
              <a:custGeom>
                <a:avLst/>
                <a:gdLst>
                  <a:gd name="T0" fmla="*/ 352425 w 336"/>
                  <a:gd name="T1" fmla="*/ 0 h 426"/>
                  <a:gd name="T2" fmla="*/ 265368 w 336"/>
                  <a:gd name="T3" fmla="*/ 145782 h 426"/>
                  <a:gd name="T4" fmla="*/ 133208 w 336"/>
                  <a:gd name="T5" fmla="*/ 302296 h 426"/>
                  <a:gd name="T6" fmla="*/ 0 w 336"/>
                  <a:gd name="T7" fmla="*/ 381000 h 4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6"/>
                  <a:gd name="T13" fmla="*/ 0 h 426"/>
                  <a:gd name="T14" fmla="*/ 336 w 336"/>
                  <a:gd name="T15" fmla="*/ 426 h 4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6" h="426">
                    <a:moveTo>
                      <a:pt x="336" y="0"/>
                    </a:moveTo>
                    <a:lnTo>
                      <a:pt x="253" y="163"/>
                    </a:lnTo>
                    <a:lnTo>
                      <a:pt x="127" y="338"/>
                    </a:lnTo>
                    <a:lnTo>
                      <a:pt x="0" y="426"/>
                    </a:lnTo>
                  </a:path>
                </a:pathLst>
              </a:custGeom>
              <a:noFill/>
              <a:ln w="9525">
                <a:solidFill>
                  <a:srgbClr val="0000FF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69" name="Freeform 39">
                <a:extLst>
                  <a:ext uri="{FF2B5EF4-FFF2-40B4-BE49-F238E27FC236}">
                    <a16:creationId xmlns:a16="http://schemas.microsoft.com/office/drawing/2014/main" id="{1EEAF6C6-6106-7567-12CC-AD97A3BA7B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5671" y="4260189"/>
                <a:ext cx="264319" cy="285750"/>
              </a:xfrm>
              <a:custGeom>
                <a:avLst/>
                <a:gdLst>
                  <a:gd name="T0" fmla="*/ 352425 w 336"/>
                  <a:gd name="T1" fmla="*/ 0 h 426"/>
                  <a:gd name="T2" fmla="*/ 265368 w 336"/>
                  <a:gd name="T3" fmla="*/ 145782 h 426"/>
                  <a:gd name="T4" fmla="*/ 133208 w 336"/>
                  <a:gd name="T5" fmla="*/ 302296 h 426"/>
                  <a:gd name="T6" fmla="*/ 0 w 336"/>
                  <a:gd name="T7" fmla="*/ 381000 h 4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6"/>
                  <a:gd name="T13" fmla="*/ 0 h 426"/>
                  <a:gd name="T14" fmla="*/ 336 w 336"/>
                  <a:gd name="T15" fmla="*/ 426 h 4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6" h="426">
                    <a:moveTo>
                      <a:pt x="336" y="0"/>
                    </a:moveTo>
                    <a:lnTo>
                      <a:pt x="253" y="163"/>
                    </a:lnTo>
                    <a:lnTo>
                      <a:pt x="127" y="338"/>
                    </a:lnTo>
                    <a:lnTo>
                      <a:pt x="0" y="426"/>
                    </a:lnTo>
                  </a:path>
                </a:pathLst>
              </a:custGeom>
              <a:noFill/>
              <a:ln w="9525">
                <a:solidFill>
                  <a:srgbClr val="0000FF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70" name="Freeform 39">
                <a:extLst>
                  <a:ext uri="{FF2B5EF4-FFF2-40B4-BE49-F238E27FC236}">
                    <a16:creationId xmlns:a16="http://schemas.microsoft.com/office/drawing/2014/main" id="{5EEE1F49-0665-C3CF-D7F7-262830BB80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1246" y="3724408"/>
                <a:ext cx="264319" cy="285750"/>
              </a:xfrm>
              <a:custGeom>
                <a:avLst/>
                <a:gdLst>
                  <a:gd name="T0" fmla="*/ 352425 w 336"/>
                  <a:gd name="T1" fmla="*/ 0 h 426"/>
                  <a:gd name="T2" fmla="*/ 265368 w 336"/>
                  <a:gd name="T3" fmla="*/ 145782 h 426"/>
                  <a:gd name="T4" fmla="*/ 133208 w 336"/>
                  <a:gd name="T5" fmla="*/ 302296 h 426"/>
                  <a:gd name="T6" fmla="*/ 0 w 336"/>
                  <a:gd name="T7" fmla="*/ 381000 h 4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6"/>
                  <a:gd name="T13" fmla="*/ 0 h 426"/>
                  <a:gd name="T14" fmla="*/ 336 w 336"/>
                  <a:gd name="T15" fmla="*/ 426 h 4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6" h="426">
                    <a:moveTo>
                      <a:pt x="336" y="0"/>
                    </a:moveTo>
                    <a:lnTo>
                      <a:pt x="253" y="163"/>
                    </a:lnTo>
                    <a:lnTo>
                      <a:pt x="127" y="338"/>
                    </a:lnTo>
                    <a:lnTo>
                      <a:pt x="0" y="426"/>
                    </a:lnTo>
                  </a:path>
                </a:pathLst>
              </a:custGeom>
              <a:noFill/>
              <a:ln w="9525">
                <a:solidFill>
                  <a:srgbClr val="0000FF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71" name="Freeform 39">
                <a:extLst>
                  <a:ext uri="{FF2B5EF4-FFF2-40B4-BE49-F238E27FC236}">
                    <a16:creationId xmlns:a16="http://schemas.microsoft.com/office/drawing/2014/main" id="{E1049EA5-7164-E9D0-33BB-03508FC3AB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0470" y="5567686"/>
                <a:ext cx="264319" cy="285750"/>
              </a:xfrm>
              <a:custGeom>
                <a:avLst/>
                <a:gdLst>
                  <a:gd name="T0" fmla="*/ 352425 w 336"/>
                  <a:gd name="T1" fmla="*/ 0 h 426"/>
                  <a:gd name="T2" fmla="*/ 265368 w 336"/>
                  <a:gd name="T3" fmla="*/ 145782 h 426"/>
                  <a:gd name="T4" fmla="*/ 133208 w 336"/>
                  <a:gd name="T5" fmla="*/ 302296 h 426"/>
                  <a:gd name="T6" fmla="*/ 0 w 336"/>
                  <a:gd name="T7" fmla="*/ 381000 h 4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6"/>
                  <a:gd name="T13" fmla="*/ 0 h 426"/>
                  <a:gd name="T14" fmla="*/ 336 w 336"/>
                  <a:gd name="T15" fmla="*/ 426 h 4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6" h="426">
                    <a:moveTo>
                      <a:pt x="336" y="0"/>
                    </a:moveTo>
                    <a:lnTo>
                      <a:pt x="253" y="163"/>
                    </a:lnTo>
                    <a:lnTo>
                      <a:pt x="127" y="338"/>
                    </a:lnTo>
                    <a:lnTo>
                      <a:pt x="0" y="426"/>
                    </a:lnTo>
                  </a:path>
                </a:pathLst>
              </a:custGeom>
              <a:noFill/>
              <a:ln w="9525">
                <a:solidFill>
                  <a:srgbClr val="0000FF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72" name="Freeform 28">
                <a:extLst>
                  <a:ext uri="{FF2B5EF4-FFF2-40B4-BE49-F238E27FC236}">
                    <a16:creationId xmlns:a16="http://schemas.microsoft.com/office/drawing/2014/main" id="{B7BE03EC-8744-F08B-58CE-67F4770C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9822" y="2474252"/>
                <a:ext cx="307181" cy="428625"/>
              </a:xfrm>
              <a:custGeom>
                <a:avLst/>
                <a:gdLst>
                  <a:gd name="T0" fmla="*/ 409575 w 618"/>
                  <a:gd name="T1" fmla="*/ 0 h 618"/>
                  <a:gd name="T2" fmla="*/ 276364 w 618"/>
                  <a:gd name="T3" fmla="*/ 92476 h 618"/>
                  <a:gd name="T4" fmla="*/ 169662 w 618"/>
                  <a:gd name="T5" fmla="*/ 270954 h 618"/>
                  <a:gd name="T6" fmla="*/ 82843 w 618"/>
                  <a:gd name="T7" fmla="*/ 455905 h 618"/>
                  <a:gd name="T8" fmla="*/ 0 w 618"/>
                  <a:gd name="T9" fmla="*/ 571500 h 6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8"/>
                  <a:gd name="T16" fmla="*/ 0 h 618"/>
                  <a:gd name="T17" fmla="*/ 618 w 618"/>
                  <a:gd name="T18" fmla="*/ 618 h 6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8" h="618">
                    <a:moveTo>
                      <a:pt x="618" y="0"/>
                    </a:moveTo>
                    <a:lnTo>
                      <a:pt x="417" y="100"/>
                    </a:lnTo>
                    <a:lnTo>
                      <a:pt x="256" y="293"/>
                    </a:lnTo>
                    <a:lnTo>
                      <a:pt x="125" y="493"/>
                    </a:lnTo>
                    <a:lnTo>
                      <a:pt x="0" y="618"/>
                    </a:lnTo>
                  </a:path>
                </a:pathLst>
              </a:custGeom>
              <a:noFill/>
              <a:ln w="9525">
                <a:solidFill>
                  <a:srgbClr val="0000FF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73" name="Freeform 28">
                <a:extLst>
                  <a:ext uri="{FF2B5EF4-FFF2-40B4-BE49-F238E27FC236}">
                    <a16:creationId xmlns:a16="http://schemas.microsoft.com/office/drawing/2014/main" id="{10E22594-8E97-61B3-49F8-E5AC7A52C7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1929" y="3474377"/>
                <a:ext cx="307182" cy="428625"/>
              </a:xfrm>
              <a:custGeom>
                <a:avLst/>
                <a:gdLst>
                  <a:gd name="T0" fmla="*/ 409576 w 618"/>
                  <a:gd name="T1" fmla="*/ 0 h 618"/>
                  <a:gd name="T2" fmla="*/ 276364 w 618"/>
                  <a:gd name="T3" fmla="*/ 92476 h 618"/>
                  <a:gd name="T4" fmla="*/ 169663 w 618"/>
                  <a:gd name="T5" fmla="*/ 270954 h 618"/>
                  <a:gd name="T6" fmla="*/ 82843 w 618"/>
                  <a:gd name="T7" fmla="*/ 455905 h 618"/>
                  <a:gd name="T8" fmla="*/ 0 w 618"/>
                  <a:gd name="T9" fmla="*/ 571500 h 6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8"/>
                  <a:gd name="T16" fmla="*/ 0 h 618"/>
                  <a:gd name="T17" fmla="*/ 618 w 618"/>
                  <a:gd name="T18" fmla="*/ 618 h 6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8" h="618">
                    <a:moveTo>
                      <a:pt x="618" y="0"/>
                    </a:moveTo>
                    <a:lnTo>
                      <a:pt x="417" y="100"/>
                    </a:lnTo>
                    <a:lnTo>
                      <a:pt x="256" y="293"/>
                    </a:lnTo>
                    <a:lnTo>
                      <a:pt x="125" y="493"/>
                    </a:lnTo>
                    <a:lnTo>
                      <a:pt x="0" y="618"/>
                    </a:lnTo>
                  </a:path>
                </a:pathLst>
              </a:custGeom>
              <a:noFill/>
              <a:ln w="9525">
                <a:solidFill>
                  <a:srgbClr val="0000FF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 sz="1350"/>
              </a:p>
            </p:txBody>
          </p:sp>
          <p:pic>
            <p:nvPicPr>
              <p:cNvPr id="74" name="Picture 3">
                <a:extLst>
                  <a:ext uri="{FF2B5EF4-FFF2-40B4-BE49-F238E27FC236}">
                    <a16:creationId xmlns:a16="http://schemas.microsoft.com/office/drawing/2014/main" id="{29C32A1D-C73B-ACF1-8126-B260990810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email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388029" flipH="1">
                <a:off x="1961632" y="2740952"/>
                <a:ext cx="620316" cy="363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75" name="Straight Connector 232">
                <a:extLst>
                  <a:ext uri="{FF2B5EF4-FFF2-40B4-BE49-F238E27FC236}">
                    <a16:creationId xmlns:a16="http://schemas.microsoft.com/office/drawing/2014/main" id="{BE8747AE-4D7F-93E6-7C66-DDE4BA167E3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3295609" y="3518668"/>
                <a:ext cx="66675" cy="146447"/>
              </a:xfrm>
              <a:prstGeom prst="line">
                <a:avLst/>
              </a:prstGeom>
              <a:noFill/>
              <a:ln w="1714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76" name="Oval 233">
                <a:extLst>
                  <a:ext uri="{FF2B5EF4-FFF2-40B4-BE49-F238E27FC236}">
                    <a16:creationId xmlns:a16="http://schemas.microsoft.com/office/drawing/2014/main" id="{1F4D8F4B-ECD2-BAD2-3D98-52863E3DC9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6078" y="3604394"/>
                <a:ext cx="128588" cy="121444"/>
              </a:xfrm>
              <a:prstGeom prst="ellipse">
                <a:avLst/>
              </a:prstGeom>
              <a:solidFill>
                <a:srgbClr val="FFFF00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sz="135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cxnSp>
            <p:nvCxnSpPr>
              <p:cNvPr id="77" name="Straight Connector 234">
                <a:extLst>
                  <a:ext uri="{FF2B5EF4-FFF2-40B4-BE49-F238E27FC236}">
                    <a16:creationId xmlns:a16="http://schemas.microsoft.com/office/drawing/2014/main" id="{9C23FF93-9799-0079-9468-8560749FDC1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5081179" y="4294825"/>
                <a:ext cx="66675" cy="146447"/>
              </a:xfrm>
              <a:prstGeom prst="line">
                <a:avLst/>
              </a:prstGeom>
              <a:noFill/>
              <a:ln w="1714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78" name="Oval 235">
                <a:extLst>
                  <a:ext uri="{FF2B5EF4-FFF2-40B4-BE49-F238E27FC236}">
                    <a16:creationId xmlns:a16="http://schemas.microsoft.com/office/drawing/2014/main" id="{748C4188-53FB-DEAF-0E09-AE08FA7DE0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20457" y="4380552"/>
                <a:ext cx="128588" cy="121444"/>
              </a:xfrm>
              <a:prstGeom prst="ellipse">
                <a:avLst/>
              </a:prstGeom>
              <a:solidFill>
                <a:srgbClr val="FFFF00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sz="135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pic>
            <p:nvPicPr>
              <p:cNvPr id="79" name="Picture 3">
                <a:extLst>
                  <a:ext uri="{FF2B5EF4-FFF2-40B4-BE49-F238E27FC236}">
                    <a16:creationId xmlns:a16="http://schemas.microsoft.com/office/drawing/2014/main" id="{D2E28F5A-8F72-2DD9-3820-43F775651F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77129" y="1883658"/>
                <a:ext cx="559008" cy="7554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0" name="Picture 7">
                <a:extLst>
                  <a:ext uri="{FF2B5EF4-FFF2-40B4-BE49-F238E27FC236}">
                    <a16:creationId xmlns:a16="http://schemas.microsoft.com/office/drawing/2014/main" id="{6CC94C42-6B1B-7ADD-DA8A-1630857214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14207" y="2318280"/>
                <a:ext cx="585788" cy="585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1" name="Picture 3">
                <a:extLst>
                  <a:ext uri="{FF2B5EF4-FFF2-40B4-BE49-F238E27FC236}">
                    <a16:creationId xmlns:a16="http://schemas.microsoft.com/office/drawing/2014/main" id="{40618F69-3EDD-BCED-55E9-CD68B88718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84552" y="2360580"/>
                <a:ext cx="559008" cy="7554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" name="Picture 3">
                <a:extLst>
                  <a:ext uri="{FF2B5EF4-FFF2-40B4-BE49-F238E27FC236}">
                    <a16:creationId xmlns:a16="http://schemas.microsoft.com/office/drawing/2014/main" id="{C933792A-4E3B-32C9-FE55-B9C38A50D7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27227" y="4297965"/>
                <a:ext cx="559008" cy="7554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3" name="Picture 7">
                <a:extLst>
                  <a:ext uri="{FF2B5EF4-FFF2-40B4-BE49-F238E27FC236}">
                    <a16:creationId xmlns:a16="http://schemas.microsoft.com/office/drawing/2014/main" id="{EFCFF0BC-A277-698B-D422-D92E080AF4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23081" y="2155878"/>
                <a:ext cx="585788" cy="585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4" name="Picture 7">
                <a:extLst>
                  <a:ext uri="{FF2B5EF4-FFF2-40B4-BE49-F238E27FC236}">
                    <a16:creationId xmlns:a16="http://schemas.microsoft.com/office/drawing/2014/main" id="{1D28BE88-C6E4-C386-2BE8-EBD2CF2B93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63161" y="4190418"/>
                <a:ext cx="762953" cy="7629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5" name="Picture 7">
                <a:extLst>
                  <a:ext uri="{FF2B5EF4-FFF2-40B4-BE49-F238E27FC236}">
                    <a16:creationId xmlns:a16="http://schemas.microsoft.com/office/drawing/2014/main" id="{E13D1636-0144-C383-E1E4-DFC0927BF1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8761" y="1875843"/>
                <a:ext cx="391478" cy="3914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6" name="Picture 7">
                <a:extLst>
                  <a:ext uri="{FF2B5EF4-FFF2-40B4-BE49-F238E27FC236}">
                    <a16:creationId xmlns:a16="http://schemas.microsoft.com/office/drawing/2014/main" id="{E3B060C2-0E12-0150-16D8-11B9B4FC99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73558" y="5181748"/>
                <a:ext cx="442913" cy="442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7" name="Picture 3">
                <a:extLst>
                  <a:ext uri="{FF2B5EF4-FFF2-40B4-BE49-F238E27FC236}">
                    <a16:creationId xmlns:a16="http://schemas.microsoft.com/office/drawing/2014/main" id="{24B5BBB3-A7D0-AE41-6291-03EF6F73F7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81783" y="2773099"/>
                <a:ext cx="324692" cy="5429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8" name="Picture 3">
                <a:extLst>
                  <a:ext uri="{FF2B5EF4-FFF2-40B4-BE49-F238E27FC236}">
                    <a16:creationId xmlns:a16="http://schemas.microsoft.com/office/drawing/2014/main" id="{1A67CC60-D3A7-BD2C-3393-D1238DD677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1872" y="3773224"/>
                <a:ext cx="427227" cy="714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9" name="Picture 7">
                <a:extLst>
                  <a:ext uri="{FF2B5EF4-FFF2-40B4-BE49-F238E27FC236}">
                    <a16:creationId xmlns:a16="http://schemas.microsoft.com/office/drawing/2014/main" id="{86E1D93A-D385-6F7E-E664-038FCE8C80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57821" y="2967408"/>
                <a:ext cx="442913" cy="442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0" name="Picture 3">
                <a:extLst>
                  <a:ext uri="{FF2B5EF4-FFF2-40B4-BE49-F238E27FC236}">
                    <a16:creationId xmlns:a16="http://schemas.microsoft.com/office/drawing/2014/main" id="{6A1FA6C3-516C-5BBD-BC95-5C3787F389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5889" y="3234974"/>
                <a:ext cx="351783" cy="475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1" name="Picture 3">
                <a:extLst>
                  <a:ext uri="{FF2B5EF4-FFF2-40B4-BE49-F238E27FC236}">
                    <a16:creationId xmlns:a16="http://schemas.microsoft.com/office/drawing/2014/main" id="{83E760A1-A69D-0B41-5E0F-17A89C8D1F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3008" y="3258874"/>
                <a:ext cx="324692" cy="5429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" name="Picture 3">
                <a:extLst>
                  <a:ext uri="{FF2B5EF4-FFF2-40B4-BE49-F238E27FC236}">
                    <a16:creationId xmlns:a16="http://schemas.microsoft.com/office/drawing/2014/main" id="{8582C2EA-DCDA-5858-2B82-56742762BD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1669" y="3143534"/>
                <a:ext cx="351783" cy="475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3" name="Line 24">
                <a:extLst>
                  <a:ext uri="{FF2B5EF4-FFF2-40B4-BE49-F238E27FC236}">
                    <a16:creationId xmlns:a16="http://schemas.microsoft.com/office/drawing/2014/main" id="{EB5A2B00-D7EC-CDCD-B271-A560F06F4B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6979" y="4940274"/>
                <a:ext cx="171450" cy="571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94" name="Line 24">
                <a:extLst>
                  <a:ext uri="{FF2B5EF4-FFF2-40B4-BE49-F238E27FC236}">
                    <a16:creationId xmlns:a16="http://schemas.microsoft.com/office/drawing/2014/main" id="{108C99C0-8937-FE98-C997-20764AFB0A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8423" y="5147443"/>
                <a:ext cx="171450" cy="571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95" name="Line 24">
                <a:extLst>
                  <a:ext uri="{FF2B5EF4-FFF2-40B4-BE49-F238E27FC236}">
                    <a16:creationId xmlns:a16="http://schemas.microsoft.com/office/drawing/2014/main" id="{525175DB-182B-A1FC-0C41-17F4011CAE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76960" y="5011712"/>
                <a:ext cx="171450" cy="571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96" name="Line 24">
                <a:extLst>
                  <a:ext uri="{FF2B5EF4-FFF2-40B4-BE49-F238E27FC236}">
                    <a16:creationId xmlns:a16="http://schemas.microsoft.com/office/drawing/2014/main" id="{CECCAACA-0A8A-DFEB-3109-3CC9F32387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5908" y="4637379"/>
                <a:ext cx="171450" cy="571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97" name="Line 24">
                <a:extLst>
                  <a:ext uri="{FF2B5EF4-FFF2-40B4-BE49-F238E27FC236}">
                    <a16:creationId xmlns:a16="http://schemas.microsoft.com/office/drawing/2014/main" id="{B108D4C4-CB39-C5AC-83A3-26CCB8D4F9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97352" y="4844548"/>
                <a:ext cx="171450" cy="571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98" name="Line 24">
                <a:extLst>
                  <a:ext uri="{FF2B5EF4-FFF2-40B4-BE49-F238E27FC236}">
                    <a16:creationId xmlns:a16="http://schemas.microsoft.com/office/drawing/2014/main" id="{22069B2A-FD99-3137-891F-8D333CBE2E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5889" y="4708817"/>
                <a:ext cx="171450" cy="571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99" name="Line 31">
                <a:extLst>
                  <a:ext uri="{FF2B5EF4-FFF2-40B4-BE49-F238E27FC236}">
                    <a16:creationId xmlns:a16="http://schemas.microsoft.com/office/drawing/2014/main" id="{FA171D7B-C813-1EA0-6121-CF9032A588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897839" y="4674511"/>
                <a:ext cx="1162050" cy="498887"/>
              </a:xfrm>
              <a:prstGeom prst="line">
                <a:avLst/>
              </a:prstGeom>
              <a:noFill/>
              <a:ln w="12700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01" name="Freeform 42">
                <a:extLst>
                  <a:ext uri="{FF2B5EF4-FFF2-40B4-BE49-F238E27FC236}">
                    <a16:creationId xmlns:a16="http://schemas.microsoft.com/office/drawing/2014/main" id="{E6CA138A-4B4C-D8B0-8C32-C415D8BED1F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6155015" y="4759060"/>
                <a:ext cx="34289" cy="157163"/>
              </a:xfrm>
              <a:custGeom>
                <a:avLst/>
                <a:gdLst>
                  <a:gd name="T0" fmla="*/ 0 w 267"/>
                  <a:gd name="T1" fmla="*/ 0 h 100"/>
                  <a:gd name="T2" fmla="*/ 485775 w 267"/>
                  <a:gd name="T3" fmla="*/ 228600 h 100"/>
                  <a:gd name="T4" fmla="*/ 0 60000 65536"/>
                  <a:gd name="T5" fmla="*/ 0 60000 65536"/>
                  <a:gd name="T6" fmla="*/ 0 w 267"/>
                  <a:gd name="T7" fmla="*/ 0 h 100"/>
                  <a:gd name="T8" fmla="*/ 267 w 267"/>
                  <a:gd name="T9" fmla="*/ 100 h 1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67" h="100">
                    <a:moveTo>
                      <a:pt x="0" y="0"/>
                    </a:moveTo>
                    <a:lnTo>
                      <a:pt x="267" y="100"/>
                    </a:ln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02" name="Freeform 28">
                <a:extLst>
                  <a:ext uri="{FF2B5EF4-FFF2-40B4-BE49-F238E27FC236}">
                    <a16:creationId xmlns:a16="http://schemas.microsoft.com/office/drawing/2014/main" id="{FC3706DC-B350-ACAD-B940-399A4E4C0C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5440" y="2224220"/>
                <a:ext cx="307181" cy="428625"/>
              </a:xfrm>
              <a:custGeom>
                <a:avLst/>
                <a:gdLst>
                  <a:gd name="T0" fmla="*/ 409575 w 618"/>
                  <a:gd name="T1" fmla="*/ 0 h 618"/>
                  <a:gd name="T2" fmla="*/ 276364 w 618"/>
                  <a:gd name="T3" fmla="*/ 92476 h 618"/>
                  <a:gd name="T4" fmla="*/ 169662 w 618"/>
                  <a:gd name="T5" fmla="*/ 270954 h 618"/>
                  <a:gd name="T6" fmla="*/ 82843 w 618"/>
                  <a:gd name="T7" fmla="*/ 455905 h 618"/>
                  <a:gd name="T8" fmla="*/ 0 w 618"/>
                  <a:gd name="T9" fmla="*/ 571500 h 6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8"/>
                  <a:gd name="T16" fmla="*/ 0 h 618"/>
                  <a:gd name="T17" fmla="*/ 618 w 618"/>
                  <a:gd name="T18" fmla="*/ 618 h 6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8" h="618">
                    <a:moveTo>
                      <a:pt x="618" y="0"/>
                    </a:moveTo>
                    <a:lnTo>
                      <a:pt x="417" y="100"/>
                    </a:lnTo>
                    <a:lnTo>
                      <a:pt x="256" y="293"/>
                    </a:lnTo>
                    <a:lnTo>
                      <a:pt x="125" y="493"/>
                    </a:lnTo>
                    <a:lnTo>
                      <a:pt x="0" y="618"/>
                    </a:lnTo>
                  </a:path>
                </a:pathLst>
              </a:custGeom>
              <a:noFill/>
              <a:ln w="9525">
                <a:solidFill>
                  <a:srgbClr val="0000FF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03" name="Freeform 28">
                <a:extLst>
                  <a:ext uri="{FF2B5EF4-FFF2-40B4-BE49-F238E27FC236}">
                    <a16:creationId xmlns:a16="http://schemas.microsoft.com/office/drawing/2014/main" id="{3959CBA0-0859-9851-25B9-89879D3AD0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165" y="3310070"/>
                <a:ext cx="307181" cy="428625"/>
              </a:xfrm>
              <a:custGeom>
                <a:avLst/>
                <a:gdLst>
                  <a:gd name="T0" fmla="*/ 409575 w 618"/>
                  <a:gd name="T1" fmla="*/ 0 h 618"/>
                  <a:gd name="T2" fmla="*/ 276364 w 618"/>
                  <a:gd name="T3" fmla="*/ 92476 h 618"/>
                  <a:gd name="T4" fmla="*/ 169662 w 618"/>
                  <a:gd name="T5" fmla="*/ 270954 h 618"/>
                  <a:gd name="T6" fmla="*/ 82843 w 618"/>
                  <a:gd name="T7" fmla="*/ 455905 h 618"/>
                  <a:gd name="T8" fmla="*/ 0 w 618"/>
                  <a:gd name="T9" fmla="*/ 571500 h 6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8"/>
                  <a:gd name="T16" fmla="*/ 0 h 618"/>
                  <a:gd name="T17" fmla="*/ 618 w 618"/>
                  <a:gd name="T18" fmla="*/ 618 h 6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8" h="618">
                    <a:moveTo>
                      <a:pt x="618" y="0"/>
                    </a:moveTo>
                    <a:lnTo>
                      <a:pt x="417" y="100"/>
                    </a:lnTo>
                    <a:lnTo>
                      <a:pt x="256" y="293"/>
                    </a:lnTo>
                    <a:lnTo>
                      <a:pt x="125" y="493"/>
                    </a:lnTo>
                    <a:lnTo>
                      <a:pt x="0" y="618"/>
                    </a:lnTo>
                  </a:path>
                </a:pathLst>
              </a:custGeom>
              <a:noFill/>
              <a:ln w="9525">
                <a:solidFill>
                  <a:srgbClr val="0000FF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04" name="Freeform 39">
                <a:extLst>
                  <a:ext uri="{FF2B5EF4-FFF2-40B4-BE49-F238E27FC236}">
                    <a16:creationId xmlns:a16="http://schemas.microsoft.com/office/drawing/2014/main" id="{BCACC91F-D01B-558B-17C8-ED458C862B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9721" y="4195895"/>
                <a:ext cx="264319" cy="285750"/>
              </a:xfrm>
              <a:custGeom>
                <a:avLst/>
                <a:gdLst>
                  <a:gd name="T0" fmla="*/ 352425 w 336"/>
                  <a:gd name="T1" fmla="*/ 0 h 426"/>
                  <a:gd name="T2" fmla="*/ 265368 w 336"/>
                  <a:gd name="T3" fmla="*/ 145782 h 426"/>
                  <a:gd name="T4" fmla="*/ 133208 w 336"/>
                  <a:gd name="T5" fmla="*/ 302296 h 426"/>
                  <a:gd name="T6" fmla="*/ 0 w 336"/>
                  <a:gd name="T7" fmla="*/ 381000 h 4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6"/>
                  <a:gd name="T13" fmla="*/ 0 h 426"/>
                  <a:gd name="T14" fmla="*/ 336 w 336"/>
                  <a:gd name="T15" fmla="*/ 426 h 4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6" h="426">
                    <a:moveTo>
                      <a:pt x="336" y="0"/>
                    </a:moveTo>
                    <a:lnTo>
                      <a:pt x="253" y="163"/>
                    </a:lnTo>
                    <a:lnTo>
                      <a:pt x="127" y="338"/>
                    </a:lnTo>
                    <a:lnTo>
                      <a:pt x="0" y="426"/>
                    </a:lnTo>
                  </a:path>
                </a:pathLst>
              </a:custGeom>
              <a:noFill/>
              <a:ln w="9525">
                <a:solidFill>
                  <a:srgbClr val="0000FF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 sz="1350"/>
              </a:p>
            </p:txBody>
          </p:sp>
          <p:pic>
            <p:nvPicPr>
              <p:cNvPr id="105" name="Picture 3">
                <a:extLst>
                  <a:ext uri="{FF2B5EF4-FFF2-40B4-BE49-F238E27FC236}">
                    <a16:creationId xmlns:a16="http://schemas.microsoft.com/office/drawing/2014/main" id="{C8532C6D-4B63-43A9-D0FB-059D5092D6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64112" y="3732180"/>
                <a:ext cx="559008" cy="7554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6" name="Freeform 26">
                <a:extLst>
                  <a:ext uri="{FF2B5EF4-FFF2-40B4-BE49-F238E27FC236}">
                    <a16:creationId xmlns:a16="http://schemas.microsoft.com/office/drawing/2014/main" id="{F723AA7E-4AF6-C906-B7AC-F53DDFA6A1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2758" y="3938722"/>
                <a:ext cx="400050" cy="507206"/>
              </a:xfrm>
              <a:custGeom>
                <a:avLst/>
                <a:gdLst>
                  <a:gd name="T0" fmla="*/ 533400 w 618"/>
                  <a:gd name="T1" fmla="*/ 0 h 618"/>
                  <a:gd name="T2" fmla="*/ 359915 w 618"/>
                  <a:gd name="T3" fmla="*/ 109430 h 618"/>
                  <a:gd name="T4" fmla="*/ 220955 w 618"/>
                  <a:gd name="T5" fmla="*/ 320629 h 618"/>
                  <a:gd name="T6" fmla="*/ 107888 w 618"/>
                  <a:gd name="T7" fmla="*/ 539488 h 618"/>
                  <a:gd name="T8" fmla="*/ 0 w 618"/>
                  <a:gd name="T9" fmla="*/ 676275 h 6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8"/>
                  <a:gd name="T16" fmla="*/ 0 h 618"/>
                  <a:gd name="T17" fmla="*/ 618 w 618"/>
                  <a:gd name="T18" fmla="*/ 618 h 6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8" h="618">
                    <a:moveTo>
                      <a:pt x="618" y="0"/>
                    </a:moveTo>
                    <a:lnTo>
                      <a:pt x="417" y="100"/>
                    </a:lnTo>
                    <a:lnTo>
                      <a:pt x="256" y="293"/>
                    </a:lnTo>
                    <a:lnTo>
                      <a:pt x="125" y="493"/>
                    </a:lnTo>
                    <a:lnTo>
                      <a:pt x="0" y="618"/>
                    </a:lnTo>
                  </a:path>
                </a:pathLst>
              </a:custGeom>
              <a:noFill/>
              <a:ln w="9525">
                <a:solidFill>
                  <a:srgbClr val="0000FF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3B5F9337-30E0-EF9D-492C-1BE1E6A68748}"/>
                  </a:ext>
                </a:extLst>
              </p:cNvPr>
              <p:cNvSpPr/>
              <p:nvPr/>
            </p:nvSpPr>
            <p:spPr>
              <a:xfrm>
                <a:off x="5127102" y="4522868"/>
                <a:ext cx="605860" cy="1082694"/>
              </a:xfrm>
              <a:custGeom>
                <a:avLst/>
                <a:gdLst>
                  <a:gd name="connsiteX0" fmla="*/ 336589 w 605860"/>
                  <a:gd name="connsiteY0" fmla="*/ 28049 h 1082694"/>
                  <a:gd name="connsiteX1" fmla="*/ 246832 w 605860"/>
                  <a:gd name="connsiteY1" fmla="*/ 0 h 1082694"/>
                  <a:gd name="connsiteX2" fmla="*/ 112196 w 605860"/>
                  <a:gd name="connsiteY2" fmla="*/ 201953 h 1082694"/>
                  <a:gd name="connsiteX3" fmla="*/ 140246 w 605860"/>
                  <a:gd name="connsiteY3" fmla="*/ 476834 h 1082694"/>
                  <a:gd name="connsiteX4" fmla="*/ 123416 w 605860"/>
                  <a:gd name="connsiteY4" fmla="*/ 751715 h 1082694"/>
                  <a:gd name="connsiteX5" fmla="*/ 0 w 605860"/>
                  <a:gd name="connsiteY5" fmla="*/ 992937 h 1082694"/>
                  <a:gd name="connsiteX6" fmla="*/ 342199 w 605860"/>
                  <a:gd name="connsiteY6" fmla="*/ 1082694 h 1082694"/>
                  <a:gd name="connsiteX7" fmla="*/ 443176 w 605860"/>
                  <a:gd name="connsiteY7" fmla="*/ 936839 h 1082694"/>
                  <a:gd name="connsiteX8" fmla="*/ 504884 w 605860"/>
                  <a:gd name="connsiteY8" fmla="*/ 852692 h 1082694"/>
                  <a:gd name="connsiteX9" fmla="*/ 482444 w 605860"/>
                  <a:gd name="connsiteY9" fmla="*/ 729276 h 1082694"/>
                  <a:gd name="connsiteX10" fmla="*/ 488054 w 605860"/>
                  <a:gd name="connsiteY10" fmla="*/ 488054 h 1082694"/>
                  <a:gd name="connsiteX11" fmla="*/ 605860 w 605860"/>
                  <a:gd name="connsiteY11" fmla="*/ 263661 h 1082694"/>
                  <a:gd name="connsiteX12" fmla="*/ 566592 w 605860"/>
                  <a:gd name="connsiteY12" fmla="*/ 140245 h 1082694"/>
                  <a:gd name="connsiteX13" fmla="*/ 336589 w 605860"/>
                  <a:gd name="connsiteY13" fmla="*/ 28049 h 1082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05860" h="1082694">
                    <a:moveTo>
                      <a:pt x="336589" y="28049"/>
                    </a:moveTo>
                    <a:lnTo>
                      <a:pt x="246832" y="0"/>
                    </a:lnTo>
                    <a:lnTo>
                      <a:pt x="112196" y="201953"/>
                    </a:lnTo>
                    <a:lnTo>
                      <a:pt x="140246" y="476834"/>
                    </a:lnTo>
                    <a:lnTo>
                      <a:pt x="123416" y="751715"/>
                    </a:lnTo>
                    <a:lnTo>
                      <a:pt x="0" y="992937"/>
                    </a:lnTo>
                    <a:lnTo>
                      <a:pt x="342199" y="1082694"/>
                    </a:lnTo>
                    <a:lnTo>
                      <a:pt x="443176" y="936839"/>
                    </a:lnTo>
                    <a:lnTo>
                      <a:pt x="504884" y="852692"/>
                    </a:lnTo>
                    <a:lnTo>
                      <a:pt x="482444" y="729276"/>
                    </a:lnTo>
                    <a:lnTo>
                      <a:pt x="488054" y="488054"/>
                    </a:lnTo>
                    <a:lnTo>
                      <a:pt x="605860" y="263661"/>
                    </a:lnTo>
                    <a:lnTo>
                      <a:pt x="566592" y="140245"/>
                    </a:lnTo>
                    <a:lnTo>
                      <a:pt x="336589" y="28049"/>
                    </a:lnTo>
                    <a:close/>
                  </a:path>
                </a:pathLst>
              </a:custGeom>
              <a:solidFill>
                <a:srgbClr val="CC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Freeform 39">
                <a:extLst>
                  <a:ext uri="{FF2B5EF4-FFF2-40B4-BE49-F238E27FC236}">
                    <a16:creationId xmlns:a16="http://schemas.microsoft.com/office/drawing/2014/main" id="{3367D1F9-CF4B-B30D-E4F7-83F12202EA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6660" y="5216860"/>
                <a:ext cx="264319" cy="285750"/>
              </a:xfrm>
              <a:custGeom>
                <a:avLst/>
                <a:gdLst>
                  <a:gd name="T0" fmla="*/ 352425 w 336"/>
                  <a:gd name="T1" fmla="*/ 0 h 426"/>
                  <a:gd name="T2" fmla="*/ 265368 w 336"/>
                  <a:gd name="T3" fmla="*/ 145782 h 426"/>
                  <a:gd name="T4" fmla="*/ 133208 w 336"/>
                  <a:gd name="T5" fmla="*/ 302296 h 426"/>
                  <a:gd name="T6" fmla="*/ 0 w 336"/>
                  <a:gd name="T7" fmla="*/ 381000 h 4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6"/>
                  <a:gd name="T13" fmla="*/ 0 h 426"/>
                  <a:gd name="T14" fmla="*/ 336 w 336"/>
                  <a:gd name="T15" fmla="*/ 426 h 4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6" h="426">
                    <a:moveTo>
                      <a:pt x="336" y="0"/>
                    </a:moveTo>
                    <a:lnTo>
                      <a:pt x="253" y="163"/>
                    </a:lnTo>
                    <a:lnTo>
                      <a:pt x="127" y="338"/>
                    </a:lnTo>
                    <a:lnTo>
                      <a:pt x="0" y="426"/>
                    </a:lnTo>
                  </a:path>
                </a:pathLst>
              </a:custGeom>
              <a:noFill/>
              <a:ln w="9525">
                <a:solidFill>
                  <a:srgbClr val="0000FF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3302A66A-A423-E307-D53F-9A1ED1C3CEEC}"/>
                  </a:ext>
                </a:extLst>
              </p:cNvPr>
              <p:cNvSpPr/>
              <p:nvPr/>
            </p:nvSpPr>
            <p:spPr>
              <a:xfrm rot="18220923">
                <a:off x="5472383" y="4112729"/>
                <a:ext cx="525053" cy="28760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4A84DCF6-EF20-8B52-C452-1DB6C25B779A}"/>
                  </a:ext>
                </a:extLst>
              </p:cNvPr>
              <p:cNvSpPr/>
              <p:nvPr/>
            </p:nvSpPr>
            <p:spPr>
              <a:xfrm rot="1090353">
                <a:off x="5317190" y="4541283"/>
                <a:ext cx="346329" cy="342033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Freeform 33">
                <a:extLst>
                  <a:ext uri="{FF2B5EF4-FFF2-40B4-BE49-F238E27FC236}">
                    <a16:creationId xmlns:a16="http://schemas.microsoft.com/office/drawing/2014/main" id="{EA6A960A-B435-6BC4-F7A5-5A06738E45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0683" y="4802598"/>
                <a:ext cx="627866" cy="1111404"/>
              </a:xfrm>
              <a:custGeom>
                <a:avLst/>
                <a:gdLst>
                  <a:gd name="T0" fmla="*/ 26421589 w 10000"/>
                  <a:gd name="T1" fmla="*/ 119901547 h 10804"/>
                  <a:gd name="T2" fmla="*/ 34841472 w 10000"/>
                  <a:gd name="T3" fmla="*/ 98563707 h 10804"/>
                  <a:gd name="T4" fmla="*/ 62709550 w 10000"/>
                  <a:gd name="T5" fmla="*/ 49788243 h 10804"/>
                  <a:gd name="T6" fmla="*/ 76647836 w 10000"/>
                  <a:gd name="T7" fmla="*/ 33537369 h 10804"/>
                  <a:gd name="T8" fmla="*/ 83612726 w 10000"/>
                  <a:gd name="T9" fmla="*/ 9149687 h 10804"/>
                  <a:gd name="T10" fmla="*/ 72291544 w 10000"/>
                  <a:gd name="T11" fmla="*/ 0 h 10804"/>
                  <a:gd name="T12" fmla="*/ 41806363 w 10000"/>
                  <a:gd name="T13" fmla="*/ 33537369 h 10804"/>
                  <a:gd name="T14" fmla="*/ 20903182 w 10000"/>
                  <a:gd name="T15" fmla="*/ 74175929 h 10804"/>
                  <a:gd name="T16" fmla="*/ 0 w 10000"/>
                  <a:gd name="T17" fmla="*/ 106689091 h 10804"/>
                  <a:gd name="T18" fmla="*/ 13938199 w 10000"/>
                  <a:gd name="T19" fmla="*/ 122951406 h 10804"/>
                  <a:gd name="T20" fmla="*/ 26421589 w 10000"/>
                  <a:gd name="T21" fmla="*/ 119901547 h 1080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000"/>
                  <a:gd name="T34" fmla="*/ 0 h 10804"/>
                  <a:gd name="T35" fmla="*/ 10000 w 10000"/>
                  <a:gd name="T36" fmla="*/ 10804 h 10804"/>
                  <a:gd name="connsiteX0" fmla="*/ 3160 w 10000"/>
                  <a:gd name="connsiteY0" fmla="*/ 11939 h 12207"/>
                  <a:gd name="connsiteX1" fmla="*/ 4167 w 10000"/>
                  <a:gd name="connsiteY1" fmla="*/ 10064 h 12207"/>
                  <a:gd name="connsiteX2" fmla="*/ 7500 w 10000"/>
                  <a:gd name="connsiteY2" fmla="*/ 5778 h 12207"/>
                  <a:gd name="connsiteX3" fmla="*/ 9167 w 10000"/>
                  <a:gd name="connsiteY3" fmla="*/ 4350 h 12207"/>
                  <a:gd name="connsiteX4" fmla="*/ 10000 w 10000"/>
                  <a:gd name="connsiteY4" fmla="*/ 2207 h 12207"/>
                  <a:gd name="connsiteX5" fmla="*/ 5901 w 10000"/>
                  <a:gd name="connsiteY5" fmla="*/ 0 h 12207"/>
                  <a:gd name="connsiteX6" fmla="*/ 5000 w 10000"/>
                  <a:gd name="connsiteY6" fmla="*/ 4350 h 12207"/>
                  <a:gd name="connsiteX7" fmla="*/ 2500 w 10000"/>
                  <a:gd name="connsiteY7" fmla="*/ 7921 h 12207"/>
                  <a:gd name="connsiteX8" fmla="*/ 0 w 10000"/>
                  <a:gd name="connsiteY8" fmla="*/ 10778 h 12207"/>
                  <a:gd name="connsiteX9" fmla="*/ 1667 w 10000"/>
                  <a:gd name="connsiteY9" fmla="*/ 12207 h 12207"/>
                  <a:gd name="connsiteX10" fmla="*/ 3160 w 10000"/>
                  <a:gd name="connsiteY10" fmla="*/ 11939 h 12207"/>
                  <a:gd name="connsiteX0" fmla="*/ 3160 w 10000"/>
                  <a:gd name="connsiteY0" fmla="*/ 11939 h 12207"/>
                  <a:gd name="connsiteX1" fmla="*/ 4167 w 10000"/>
                  <a:gd name="connsiteY1" fmla="*/ 10064 h 12207"/>
                  <a:gd name="connsiteX2" fmla="*/ 7500 w 10000"/>
                  <a:gd name="connsiteY2" fmla="*/ 5778 h 12207"/>
                  <a:gd name="connsiteX3" fmla="*/ 9167 w 10000"/>
                  <a:gd name="connsiteY3" fmla="*/ 4350 h 12207"/>
                  <a:gd name="connsiteX4" fmla="*/ 10000 w 10000"/>
                  <a:gd name="connsiteY4" fmla="*/ 2207 h 12207"/>
                  <a:gd name="connsiteX5" fmla="*/ 5901 w 10000"/>
                  <a:gd name="connsiteY5" fmla="*/ 0 h 12207"/>
                  <a:gd name="connsiteX6" fmla="*/ 5890 w 10000"/>
                  <a:gd name="connsiteY6" fmla="*/ 5509 h 12207"/>
                  <a:gd name="connsiteX7" fmla="*/ 2500 w 10000"/>
                  <a:gd name="connsiteY7" fmla="*/ 7921 h 12207"/>
                  <a:gd name="connsiteX8" fmla="*/ 0 w 10000"/>
                  <a:gd name="connsiteY8" fmla="*/ 10778 h 12207"/>
                  <a:gd name="connsiteX9" fmla="*/ 1667 w 10000"/>
                  <a:gd name="connsiteY9" fmla="*/ 12207 h 12207"/>
                  <a:gd name="connsiteX10" fmla="*/ 3160 w 10000"/>
                  <a:gd name="connsiteY10" fmla="*/ 11939 h 12207"/>
                  <a:gd name="connsiteX0" fmla="*/ 3160 w 10000"/>
                  <a:gd name="connsiteY0" fmla="*/ 11939 h 12207"/>
                  <a:gd name="connsiteX1" fmla="*/ 4167 w 10000"/>
                  <a:gd name="connsiteY1" fmla="*/ 10064 h 12207"/>
                  <a:gd name="connsiteX2" fmla="*/ 7500 w 10000"/>
                  <a:gd name="connsiteY2" fmla="*/ 5778 h 12207"/>
                  <a:gd name="connsiteX3" fmla="*/ 9167 w 10000"/>
                  <a:gd name="connsiteY3" fmla="*/ 4350 h 12207"/>
                  <a:gd name="connsiteX4" fmla="*/ 10000 w 10000"/>
                  <a:gd name="connsiteY4" fmla="*/ 2207 h 12207"/>
                  <a:gd name="connsiteX5" fmla="*/ 5901 w 10000"/>
                  <a:gd name="connsiteY5" fmla="*/ 0 h 12207"/>
                  <a:gd name="connsiteX6" fmla="*/ 5890 w 10000"/>
                  <a:gd name="connsiteY6" fmla="*/ 5509 h 12207"/>
                  <a:gd name="connsiteX7" fmla="*/ 4874 w 10000"/>
                  <a:gd name="connsiteY7" fmla="*/ 8165 h 12207"/>
                  <a:gd name="connsiteX8" fmla="*/ 0 w 10000"/>
                  <a:gd name="connsiteY8" fmla="*/ 10778 h 12207"/>
                  <a:gd name="connsiteX9" fmla="*/ 1667 w 10000"/>
                  <a:gd name="connsiteY9" fmla="*/ 12207 h 12207"/>
                  <a:gd name="connsiteX10" fmla="*/ 3160 w 10000"/>
                  <a:gd name="connsiteY10" fmla="*/ 11939 h 12207"/>
                  <a:gd name="connsiteX0" fmla="*/ 1493 w 8333"/>
                  <a:gd name="connsiteY0" fmla="*/ 11939 h 12207"/>
                  <a:gd name="connsiteX1" fmla="*/ 2500 w 8333"/>
                  <a:gd name="connsiteY1" fmla="*/ 10064 h 12207"/>
                  <a:gd name="connsiteX2" fmla="*/ 5833 w 8333"/>
                  <a:gd name="connsiteY2" fmla="*/ 5778 h 12207"/>
                  <a:gd name="connsiteX3" fmla="*/ 7500 w 8333"/>
                  <a:gd name="connsiteY3" fmla="*/ 4350 h 12207"/>
                  <a:gd name="connsiteX4" fmla="*/ 8333 w 8333"/>
                  <a:gd name="connsiteY4" fmla="*/ 2207 h 12207"/>
                  <a:gd name="connsiteX5" fmla="*/ 4234 w 8333"/>
                  <a:gd name="connsiteY5" fmla="*/ 0 h 12207"/>
                  <a:gd name="connsiteX6" fmla="*/ 4223 w 8333"/>
                  <a:gd name="connsiteY6" fmla="*/ 5509 h 12207"/>
                  <a:gd name="connsiteX7" fmla="*/ 3207 w 8333"/>
                  <a:gd name="connsiteY7" fmla="*/ 8165 h 12207"/>
                  <a:gd name="connsiteX8" fmla="*/ 484 w 8333"/>
                  <a:gd name="connsiteY8" fmla="*/ 9436 h 12207"/>
                  <a:gd name="connsiteX9" fmla="*/ 0 w 8333"/>
                  <a:gd name="connsiteY9" fmla="*/ 12207 h 12207"/>
                  <a:gd name="connsiteX10" fmla="*/ 1493 w 8333"/>
                  <a:gd name="connsiteY10" fmla="*/ 11939 h 12207"/>
                  <a:gd name="connsiteX0" fmla="*/ 7667 w 10000"/>
                  <a:gd name="connsiteY0" fmla="*/ 8530 h 10000"/>
                  <a:gd name="connsiteX1" fmla="*/ 3000 w 10000"/>
                  <a:gd name="connsiteY1" fmla="*/ 8244 h 10000"/>
                  <a:gd name="connsiteX2" fmla="*/ 7000 w 10000"/>
                  <a:gd name="connsiteY2" fmla="*/ 4733 h 10000"/>
                  <a:gd name="connsiteX3" fmla="*/ 9000 w 10000"/>
                  <a:gd name="connsiteY3" fmla="*/ 3564 h 10000"/>
                  <a:gd name="connsiteX4" fmla="*/ 10000 w 10000"/>
                  <a:gd name="connsiteY4" fmla="*/ 1808 h 10000"/>
                  <a:gd name="connsiteX5" fmla="*/ 5081 w 10000"/>
                  <a:gd name="connsiteY5" fmla="*/ 0 h 10000"/>
                  <a:gd name="connsiteX6" fmla="*/ 5068 w 10000"/>
                  <a:gd name="connsiteY6" fmla="*/ 4513 h 10000"/>
                  <a:gd name="connsiteX7" fmla="*/ 3849 w 10000"/>
                  <a:gd name="connsiteY7" fmla="*/ 6689 h 10000"/>
                  <a:gd name="connsiteX8" fmla="*/ 581 w 10000"/>
                  <a:gd name="connsiteY8" fmla="*/ 7730 h 10000"/>
                  <a:gd name="connsiteX9" fmla="*/ 0 w 10000"/>
                  <a:gd name="connsiteY9" fmla="*/ 10000 h 10000"/>
                  <a:gd name="connsiteX10" fmla="*/ 7667 w 10000"/>
                  <a:gd name="connsiteY10" fmla="*/ 8530 h 10000"/>
                  <a:gd name="connsiteX0" fmla="*/ 7667 w 9000"/>
                  <a:gd name="connsiteY0" fmla="*/ 9221 h 10691"/>
                  <a:gd name="connsiteX1" fmla="*/ 3000 w 9000"/>
                  <a:gd name="connsiteY1" fmla="*/ 8935 h 10691"/>
                  <a:gd name="connsiteX2" fmla="*/ 7000 w 9000"/>
                  <a:gd name="connsiteY2" fmla="*/ 5424 h 10691"/>
                  <a:gd name="connsiteX3" fmla="*/ 9000 w 9000"/>
                  <a:gd name="connsiteY3" fmla="*/ 4255 h 10691"/>
                  <a:gd name="connsiteX4" fmla="*/ 7062 w 9000"/>
                  <a:gd name="connsiteY4" fmla="*/ 0 h 10691"/>
                  <a:gd name="connsiteX5" fmla="*/ 5081 w 9000"/>
                  <a:gd name="connsiteY5" fmla="*/ 691 h 10691"/>
                  <a:gd name="connsiteX6" fmla="*/ 5068 w 9000"/>
                  <a:gd name="connsiteY6" fmla="*/ 5204 h 10691"/>
                  <a:gd name="connsiteX7" fmla="*/ 3849 w 9000"/>
                  <a:gd name="connsiteY7" fmla="*/ 7380 h 10691"/>
                  <a:gd name="connsiteX8" fmla="*/ 581 w 9000"/>
                  <a:gd name="connsiteY8" fmla="*/ 8421 h 10691"/>
                  <a:gd name="connsiteX9" fmla="*/ 0 w 9000"/>
                  <a:gd name="connsiteY9" fmla="*/ 10691 h 10691"/>
                  <a:gd name="connsiteX10" fmla="*/ 7667 w 9000"/>
                  <a:gd name="connsiteY10" fmla="*/ 9221 h 10691"/>
                  <a:gd name="connsiteX0" fmla="*/ 8519 w 10053"/>
                  <a:gd name="connsiteY0" fmla="*/ 8625 h 10000"/>
                  <a:gd name="connsiteX1" fmla="*/ 3333 w 10053"/>
                  <a:gd name="connsiteY1" fmla="*/ 8357 h 10000"/>
                  <a:gd name="connsiteX2" fmla="*/ 10053 w 10053"/>
                  <a:gd name="connsiteY2" fmla="*/ 6242 h 10000"/>
                  <a:gd name="connsiteX3" fmla="*/ 10000 w 10053"/>
                  <a:gd name="connsiteY3" fmla="*/ 3980 h 10000"/>
                  <a:gd name="connsiteX4" fmla="*/ 7847 w 10053"/>
                  <a:gd name="connsiteY4" fmla="*/ 0 h 10000"/>
                  <a:gd name="connsiteX5" fmla="*/ 5646 w 10053"/>
                  <a:gd name="connsiteY5" fmla="*/ 646 h 10000"/>
                  <a:gd name="connsiteX6" fmla="*/ 5631 w 10053"/>
                  <a:gd name="connsiteY6" fmla="*/ 4868 h 10000"/>
                  <a:gd name="connsiteX7" fmla="*/ 4277 w 10053"/>
                  <a:gd name="connsiteY7" fmla="*/ 6903 h 10000"/>
                  <a:gd name="connsiteX8" fmla="*/ 646 w 10053"/>
                  <a:gd name="connsiteY8" fmla="*/ 7877 h 10000"/>
                  <a:gd name="connsiteX9" fmla="*/ 0 w 10053"/>
                  <a:gd name="connsiteY9" fmla="*/ 10000 h 10000"/>
                  <a:gd name="connsiteX10" fmla="*/ 8519 w 10053"/>
                  <a:gd name="connsiteY10" fmla="*/ 8625 h 10000"/>
                  <a:gd name="connsiteX0" fmla="*/ 8519 w 10053"/>
                  <a:gd name="connsiteY0" fmla="*/ 8625 h 10000"/>
                  <a:gd name="connsiteX1" fmla="*/ 8855 w 10053"/>
                  <a:gd name="connsiteY1" fmla="*/ 7569 h 10000"/>
                  <a:gd name="connsiteX2" fmla="*/ 3333 w 10053"/>
                  <a:gd name="connsiteY2" fmla="*/ 8357 h 10000"/>
                  <a:gd name="connsiteX3" fmla="*/ 10053 w 10053"/>
                  <a:gd name="connsiteY3" fmla="*/ 6242 h 10000"/>
                  <a:gd name="connsiteX4" fmla="*/ 10000 w 10053"/>
                  <a:gd name="connsiteY4" fmla="*/ 3980 h 10000"/>
                  <a:gd name="connsiteX5" fmla="*/ 7847 w 10053"/>
                  <a:gd name="connsiteY5" fmla="*/ 0 h 10000"/>
                  <a:gd name="connsiteX6" fmla="*/ 5646 w 10053"/>
                  <a:gd name="connsiteY6" fmla="*/ 646 h 10000"/>
                  <a:gd name="connsiteX7" fmla="*/ 5631 w 10053"/>
                  <a:gd name="connsiteY7" fmla="*/ 4868 h 10000"/>
                  <a:gd name="connsiteX8" fmla="*/ 4277 w 10053"/>
                  <a:gd name="connsiteY8" fmla="*/ 6903 h 10000"/>
                  <a:gd name="connsiteX9" fmla="*/ 646 w 10053"/>
                  <a:gd name="connsiteY9" fmla="*/ 7877 h 10000"/>
                  <a:gd name="connsiteX10" fmla="*/ 0 w 10053"/>
                  <a:gd name="connsiteY10" fmla="*/ 10000 h 10000"/>
                  <a:gd name="connsiteX11" fmla="*/ 8519 w 10053"/>
                  <a:gd name="connsiteY11" fmla="*/ 8625 h 10000"/>
                  <a:gd name="connsiteX0" fmla="*/ 8519 w 10053"/>
                  <a:gd name="connsiteY0" fmla="*/ 8625 h 10000"/>
                  <a:gd name="connsiteX1" fmla="*/ 8855 w 10053"/>
                  <a:gd name="connsiteY1" fmla="*/ 7569 h 10000"/>
                  <a:gd name="connsiteX2" fmla="*/ 10053 w 10053"/>
                  <a:gd name="connsiteY2" fmla="*/ 6242 h 10000"/>
                  <a:gd name="connsiteX3" fmla="*/ 10000 w 10053"/>
                  <a:gd name="connsiteY3" fmla="*/ 3980 h 10000"/>
                  <a:gd name="connsiteX4" fmla="*/ 7847 w 10053"/>
                  <a:gd name="connsiteY4" fmla="*/ 0 h 10000"/>
                  <a:gd name="connsiteX5" fmla="*/ 5646 w 10053"/>
                  <a:gd name="connsiteY5" fmla="*/ 646 h 10000"/>
                  <a:gd name="connsiteX6" fmla="*/ 5631 w 10053"/>
                  <a:gd name="connsiteY6" fmla="*/ 4868 h 10000"/>
                  <a:gd name="connsiteX7" fmla="*/ 4277 w 10053"/>
                  <a:gd name="connsiteY7" fmla="*/ 6903 h 10000"/>
                  <a:gd name="connsiteX8" fmla="*/ 646 w 10053"/>
                  <a:gd name="connsiteY8" fmla="*/ 7877 h 10000"/>
                  <a:gd name="connsiteX9" fmla="*/ 0 w 10053"/>
                  <a:gd name="connsiteY9" fmla="*/ 10000 h 10000"/>
                  <a:gd name="connsiteX10" fmla="*/ 8519 w 10053"/>
                  <a:gd name="connsiteY10" fmla="*/ 8625 h 10000"/>
                  <a:gd name="connsiteX0" fmla="*/ 8088 w 9622"/>
                  <a:gd name="connsiteY0" fmla="*/ 8625 h 8625"/>
                  <a:gd name="connsiteX1" fmla="*/ 8424 w 9622"/>
                  <a:gd name="connsiteY1" fmla="*/ 7569 h 8625"/>
                  <a:gd name="connsiteX2" fmla="*/ 9622 w 9622"/>
                  <a:gd name="connsiteY2" fmla="*/ 6242 h 8625"/>
                  <a:gd name="connsiteX3" fmla="*/ 9569 w 9622"/>
                  <a:gd name="connsiteY3" fmla="*/ 3980 h 8625"/>
                  <a:gd name="connsiteX4" fmla="*/ 7416 w 9622"/>
                  <a:gd name="connsiteY4" fmla="*/ 0 h 8625"/>
                  <a:gd name="connsiteX5" fmla="*/ 5215 w 9622"/>
                  <a:gd name="connsiteY5" fmla="*/ 646 h 8625"/>
                  <a:gd name="connsiteX6" fmla="*/ 5200 w 9622"/>
                  <a:gd name="connsiteY6" fmla="*/ 4868 h 8625"/>
                  <a:gd name="connsiteX7" fmla="*/ 3846 w 9622"/>
                  <a:gd name="connsiteY7" fmla="*/ 6903 h 8625"/>
                  <a:gd name="connsiteX8" fmla="*/ 215 w 9622"/>
                  <a:gd name="connsiteY8" fmla="*/ 7877 h 8625"/>
                  <a:gd name="connsiteX9" fmla="*/ 3031 w 9622"/>
                  <a:gd name="connsiteY9" fmla="*/ 8364 h 8625"/>
                  <a:gd name="connsiteX10" fmla="*/ 8088 w 9622"/>
                  <a:gd name="connsiteY10" fmla="*/ 8625 h 8625"/>
                  <a:gd name="connsiteX0" fmla="*/ 7723 w 10000"/>
                  <a:gd name="connsiteY0" fmla="*/ 10542 h 10542"/>
                  <a:gd name="connsiteX1" fmla="*/ 8755 w 10000"/>
                  <a:gd name="connsiteY1" fmla="*/ 8776 h 10542"/>
                  <a:gd name="connsiteX2" fmla="*/ 10000 w 10000"/>
                  <a:gd name="connsiteY2" fmla="*/ 7237 h 10542"/>
                  <a:gd name="connsiteX3" fmla="*/ 9945 w 10000"/>
                  <a:gd name="connsiteY3" fmla="*/ 4614 h 10542"/>
                  <a:gd name="connsiteX4" fmla="*/ 7707 w 10000"/>
                  <a:gd name="connsiteY4" fmla="*/ 0 h 10542"/>
                  <a:gd name="connsiteX5" fmla="*/ 5420 w 10000"/>
                  <a:gd name="connsiteY5" fmla="*/ 749 h 10542"/>
                  <a:gd name="connsiteX6" fmla="*/ 5404 w 10000"/>
                  <a:gd name="connsiteY6" fmla="*/ 5644 h 10542"/>
                  <a:gd name="connsiteX7" fmla="*/ 3997 w 10000"/>
                  <a:gd name="connsiteY7" fmla="*/ 8003 h 10542"/>
                  <a:gd name="connsiteX8" fmla="*/ 223 w 10000"/>
                  <a:gd name="connsiteY8" fmla="*/ 9133 h 10542"/>
                  <a:gd name="connsiteX9" fmla="*/ 3150 w 10000"/>
                  <a:gd name="connsiteY9" fmla="*/ 9697 h 10542"/>
                  <a:gd name="connsiteX10" fmla="*/ 7723 w 10000"/>
                  <a:gd name="connsiteY10" fmla="*/ 10542 h 10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000" h="10542">
                    <a:moveTo>
                      <a:pt x="7723" y="10542"/>
                    </a:moveTo>
                    <a:cubicBezTo>
                      <a:pt x="7839" y="10134"/>
                      <a:pt x="8639" y="9184"/>
                      <a:pt x="8755" y="8776"/>
                    </a:cubicBezTo>
                    <a:lnTo>
                      <a:pt x="10000" y="7237"/>
                    </a:lnTo>
                    <a:cubicBezTo>
                      <a:pt x="9981" y="6363"/>
                      <a:pt x="9964" y="5489"/>
                      <a:pt x="9945" y="4614"/>
                    </a:cubicBezTo>
                    <a:lnTo>
                      <a:pt x="7707" y="0"/>
                    </a:lnTo>
                    <a:lnTo>
                      <a:pt x="5420" y="749"/>
                    </a:lnTo>
                    <a:cubicBezTo>
                      <a:pt x="5414" y="2380"/>
                      <a:pt x="5411" y="4013"/>
                      <a:pt x="5404" y="5644"/>
                    </a:cubicBezTo>
                    <a:lnTo>
                      <a:pt x="3997" y="8003"/>
                    </a:lnTo>
                    <a:lnTo>
                      <a:pt x="223" y="9133"/>
                    </a:lnTo>
                    <a:cubicBezTo>
                      <a:pt x="0" y="9954"/>
                      <a:pt x="3372" y="8877"/>
                      <a:pt x="3150" y="9697"/>
                    </a:cubicBezTo>
                    <a:lnTo>
                      <a:pt x="7723" y="10542"/>
                    </a:lnTo>
                    <a:close/>
                  </a:path>
                </a:pathLst>
              </a:custGeom>
              <a:solidFill>
                <a:srgbClr val="CC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9" name="Freeform 132">
                <a:extLst>
                  <a:ext uri="{FF2B5EF4-FFF2-40B4-BE49-F238E27FC236}">
                    <a16:creationId xmlns:a16="http://schemas.microsoft.com/office/drawing/2014/main" id="{C3B785A6-C5CF-C9ED-8B4D-6045D7D58206}"/>
                  </a:ext>
                </a:extLst>
              </p:cNvPr>
              <p:cNvSpPr/>
              <p:nvPr/>
            </p:nvSpPr>
            <p:spPr>
              <a:xfrm>
                <a:off x="5587730" y="4546155"/>
                <a:ext cx="731983" cy="1365539"/>
              </a:xfrm>
              <a:custGeom>
                <a:avLst/>
                <a:gdLst>
                  <a:gd name="connsiteX0" fmla="*/ 147782 w 569576"/>
                  <a:gd name="connsiteY0" fmla="*/ 0 h 1588654"/>
                  <a:gd name="connsiteX1" fmla="*/ 480291 w 569576"/>
                  <a:gd name="connsiteY1" fmla="*/ 480290 h 1588654"/>
                  <a:gd name="connsiteX2" fmla="*/ 489528 w 569576"/>
                  <a:gd name="connsiteY2" fmla="*/ 1173018 h 1588654"/>
                  <a:gd name="connsiteX3" fmla="*/ 0 w 569576"/>
                  <a:gd name="connsiteY3" fmla="*/ 1588654 h 1588654"/>
                  <a:gd name="connsiteX0" fmla="*/ 240140 w 661934"/>
                  <a:gd name="connsiteY0" fmla="*/ 126230 h 1714884"/>
                  <a:gd name="connsiteX1" fmla="*/ 55418 w 661934"/>
                  <a:gd name="connsiteY1" fmla="*/ 80048 h 1714884"/>
                  <a:gd name="connsiteX2" fmla="*/ 572649 w 661934"/>
                  <a:gd name="connsiteY2" fmla="*/ 606520 h 1714884"/>
                  <a:gd name="connsiteX3" fmla="*/ 581886 w 661934"/>
                  <a:gd name="connsiteY3" fmla="*/ 1299248 h 1714884"/>
                  <a:gd name="connsiteX4" fmla="*/ 92358 w 661934"/>
                  <a:gd name="connsiteY4" fmla="*/ 1714884 h 1714884"/>
                  <a:gd name="connsiteX0" fmla="*/ 1538 w 1032932"/>
                  <a:gd name="connsiteY0" fmla="*/ 41564 h 1731818"/>
                  <a:gd name="connsiteX1" fmla="*/ 426416 w 1032932"/>
                  <a:gd name="connsiteY1" fmla="*/ 96982 h 1731818"/>
                  <a:gd name="connsiteX2" fmla="*/ 943647 w 1032932"/>
                  <a:gd name="connsiteY2" fmla="*/ 623454 h 1731818"/>
                  <a:gd name="connsiteX3" fmla="*/ 952884 w 1032932"/>
                  <a:gd name="connsiteY3" fmla="*/ 1316182 h 1731818"/>
                  <a:gd name="connsiteX4" fmla="*/ 463356 w 1032932"/>
                  <a:gd name="connsiteY4" fmla="*/ 1731818 h 1731818"/>
                  <a:gd name="connsiteX0" fmla="*/ 1538 w 1032932"/>
                  <a:gd name="connsiteY0" fmla="*/ 0 h 1690254"/>
                  <a:gd name="connsiteX1" fmla="*/ 805107 w 1032932"/>
                  <a:gd name="connsiteY1" fmla="*/ 249382 h 1690254"/>
                  <a:gd name="connsiteX2" fmla="*/ 943647 w 1032932"/>
                  <a:gd name="connsiteY2" fmla="*/ 581890 h 1690254"/>
                  <a:gd name="connsiteX3" fmla="*/ 952884 w 1032932"/>
                  <a:gd name="connsiteY3" fmla="*/ 1274618 h 1690254"/>
                  <a:gd name="connsiteX4" fmla="*/ 463356 w 1032932"/>
                  <a:gd name="connsiteY4" fmla="*/ 1690254 h 1690254"/>
                  <a:gd name="connsiteX0" fmla="*/ 0 w 1031394"/>
                  <a:gd name="connsiteY0" fmla="*/ 161637 h 1851891"/>
                  <a:gd name="connsiteX1" fmla="*/ 184733 w 1031394"/>
                  <a:gd name="connsiteY1" fmla="*/ 41564 h 1851891"/>
                  <a:gd name="connsiteX2" fmla="*/ 803569 w 1031394"/>
                  <a:gd name="connsiteY2" fmla="*/ 411019 h 1851891"/>
                  <a:gd name="connsiteX3" fmla="*/ 942109 w 1031394"/>
                  <a:gd name="connsiteY3" fmla="*/ 743527 h 1851891"/>
                  <a:gd name="connsiteX4" fmla="*/ 951346 w 1031394"/>
                  <a:gd name="connsiteY4" fmla="*/ 1436255 h 1851891"/>
                  <a:gd name="connsiteX5" fmla="*/ 461818 w 1031394"/>
                  <a:gd name="connsiteY5" fmla="*/ 1851891 h 1851891"/>
                  <a:gd name="connsiteX0" fmla="*/ 0 w 1031394"/>
                  <a:gd name="connsiteY0" fmla="*/ 0 h 1690254"/>
                  <a:gd name="connsiteX1" fmla="*/ 803569 w 1031394"/>
                  <a:gd name="connsiteY1" fmla="*/ 249382 h 1690254"/>
                  <a:gd name="connsiteX2" fmla="*/ 942109 w 1031394"/>
                  <a:gd name="connsiteY2" fmla="*/ 581890 h 1690254"/>
                  <a:gd name="connsiteX3" fmla="*/ 951346 w 1031394"/>
                  <a:gd name="connsiteY3" fmla="*/ 1274618 h 1690254"/>
                  <a:gd name="connsiteX4" fmla="*/ 461818 w 1031394"/>
                  <a:gd name="connsiteY4" fmla="*/ 1690254 h 1690254"/>
                  <a:gd name="connsiteX0" fmla="*/ 0 w 975976"/>
                  <a:gd name="connsiteY0" fmla="*/ 0 h 1782618"/>
                  <a:gd name="connsiteX1" fmla="*/ 748151 w 975976"/>
                  <a:gd name="connsiteY1" fmla="*/ 341746 h 1782618"/>
                  <a:gd name="connsiteX2" fmla="*/ 886691 w 975976"/>
                  <a:gd name="connsiteY2" fmla="*/ 674254 h 1782618"/>
                  <a:gd name="connsiteX3" fmla="*/ 895928 w 975976"/>
                  <a:gd name="connsiteY3" fmla="*/ 1366982 h 1782618"/>
                  <a:gd name="connsiteX4" fmla="*/ 406400 w 975976"/>
                  <a:gd name="connsiteY4" fmla="*/ 1782618 h 1782618"/>
                  <a:gd name="connsiteX0" fmla="*/ 0 w 980739"/>
                  <a:gd name="connsiteY0" fmla="*/ 0 h 1796906"/>
                  <a:gd name="connsiteX1" fmla="*/ 752914 w 980739"/>
                  <a:gd name="connsiteY1" fmla="*/ 356034 h 1796906"/>
                  <a:gd name="connsiteX2" fmla="*/ 891454 w 980739"/>
                  <a:gd name="connsiteY2" fmla="*/ 688542 h 1796906"/>
                  <a:gd name="connsiteX3" fmla="*/ 900691 w 980739"/>
                  <a:gd name="connsiteY3" fmla="*/ 1381270 h 1796906"/>
                  <a:gd name="connsiteX4" fmla="*/ 411163 w 980739"/>
                  <a:gd name="connsiteY4" fmla="*/ 1796906 h 1796906"/>
                  <a:gd name="connsiteX0" fmla="*/ 0 w 975977"/>
                  <a:gd name="connsiteY0" fmla="*/ 0 h 1820719"/>
                  <a:gd name="connsiteX1" fmla="*/ 752914 w 975977"/>
                  <a:gd name="connsiteY1" fmla="*/ 356034 h 1820719"/>
                  <a:gd name="connsiteX2" fmla="*/ 891454 w 975977"/>
                  <a:gd name="connsiteY2" fmla="*/ 688542 h 1820719"/>
                  <a:gd name="connsiteX3" fmla="*/ 900691 w 975977"/>
                  <a:gd name="connsiteY3" fmla="*/ 1381270 h 1820719"/>
                  <a:gd name="connsiteX4" fmla="*/ 439738 w 975977"/>
                  <a:gd name="connsiteY4" fmla="*/ 1820719 h 1820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5977" h="1820719">
                    <a:moveTo>
                      <a:pt x="0" y="0"/>
                    </a:moveTo>
                    <a:cubicBezTo>
                      <a:pt x="167410" y="51955"/>
                      <a:pt x="604338" y="241277"/>
                      <a:pt x="752914" y="356034"/>
                    </a:cubicBezTo>
                    <a:cubicBezTo>
                      <a:pt x="901490" y="470791"/>
                      <a:pt x="866825" y="517669"/>
                      <a:pt x="891454" y="688542"/>
                    </a:cubicBezTo>
                    <a:cubicBezTo>
                      <a:pt x="916084" y="859415"/>
                      <a:pt x="975977" y="1192574"/>
                      <a:pt x="900691" y="1381270"/>
                    </a:cubicBezTo>
                    <a:cubicBezTo>
                      <a:pt x="825405" y="1569966"/>
                      <a:pt x="644478" y="1705264"/>
                      <a:pt x="439738" y="1820719"/>
                    </a:cubicBezTo>
                  </a:path>
                </a:pathLst>
              </a:custGeom>
              <a:noFill/>
              <a:ln w="12700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pic>
            <p:nvPicPr>
              <p:cNvPr id="121" name="Picture 7">
                <a:extLst>
                  <a:ext uri="{FF2B5EF4-FFF2-40B4-BE49-F238E27FC236}">
                    <a16:creationId xmlns:a16="http://schemas.microsoft.com/office/drawing/2014/main" id="{8F22CB58-B9DA-280B-0CDA-325A76A75D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885" y="4859675"/>
                <a:ext cx="585788" cy="585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2" name="Freeform 175">
                <a:extLst>
                  <a:ext uri="{FF2B5EF4-FFF2-40B4-BE49-F238E27FC236}">
                    <a16:creationId xmlns:a16="http://schemas.microsoft.com/office/drawing/2014/main" id="{2122B80D-7D6E-1D21-87E7-B32B30F80B45}"/>
                  </a:ext>
                </a:extLst>
              </p:cNvPr>
              <p:cNvSpPr/>
              <p:nvPr/>
            </p:nvSpPr>
            <p:spPr>
              <a:xfrm>
                <a:off x="5922762" y="5187237"/>
                <a:ext cx="269785" cy="582632"/>
              </a:xfrm>
              <a:custGeom>
                <a:avLst/>
                <a:gdLst>
                  <a:gd name="connsiteX0" fmla="*/ 257175 w 280987"/>
                  <a:gd name="connsiteY0" fmla="*/ 0 h 657225"/>
                  <a:gd name="connsiteX1" fmla="*/ 238125 w 280987"/>
                  <a:gd name="connsiteY1" fmla="*/ 419100 h 657225"/>
                  <a:gd name="connsiteX2" fmla="*/ 0 w 280987"/>
                  <a:gd name="connsiteY2" fmla="*/ 657225 h 657225"/>
                  <a:gd name="connsiteX0" fmla="*/ 409575 w 458788"/>
                  <a:gd name="connsiteY0" fmla="*/ 0 h 723900"/>
                  <a:gd name="connsiteX1" fmla="*/ 390525 w 458788"/>
                  <a:gd name="connsiteY1" fmla="*/ 419100 h 723900"/>
                  <a:gd name="connsiteX2" fmla="*/ 0 w 458788"/>
                  <a:gd name="connsiteY2" fmla="*/ 723900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8788" h="723900">
                    <a:moveTo>
                      <a:pt x="409575" y="0"/>
                    </a:moveTo>
                    <a:cubicBezTo>
                      <a:pt x="421481" y="154781"/>
                      <a:pt x="458788" y="298450"/>
                      <a:pt x="390525" y="419100"/>
                    </a:cubicBezTo>
                    <a:cubicBezTo>
                      <a:pt x="322263" y="539750"/>
                      <a:pt x="97631" y="659606"/>
                      <a:pt x="0" y="723900"/>
                    </a:cubicBez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 dirty="0">
                  <a:latin typeface="Times New Roman" pitchFamily="18" charset="0"/>
                </a:endParaRPr>
              </a:p>
            </p:txBody>
          </p:sp>
          <p:sp>
            <p:nvSpPr>
              <p:cNvPr id="123" name="Freeform 176">
                <a:extLst>
                  <a:ext uri="{FF2B5EF4-FFF2-40B4-BE49-F238E27FC236}">
                    <a16:creationId xmlns:a16="http://schemas.microsoft.com/office/drawing/2014/main" id="{F49FE840-B489-AE3B-9389-3A414DB14812}"/>
                  </a:ext>
                </a:extLst>
              </p:cNvPr>
              <p:cNvSpPr/>
              <p:nvPr/>
            </p:nvSpPr>
            <p:spPr>
              <a:xfrm rot="282901">
                <a:off x="6204716" y="5307323"/>
                <a:ext cx="163158" cy="563447"/>
              </a:xfrm>
              <a:custGeom>
                <a:avLst/>
                <a:gdLst>
                  <a:gd name="connsiteX0" fmla="*/ 257175 w 280987"/>
                  <a:gd name="connsiteY0" fmla="*/ 0 h 657225"/>
                  <a:gd name="connsiteX1" fmla="*/ 238125 w 280987"/>
                  <a:gd name="connsiteY1" fmla="*/ 419100 h 657225"/>
                  <a:gd name="connsiteX2" fmla="*/ 0 w 280987"/>
                  <a:gd name="connsiteY2" fmla="*/ 657225 h 657225"/>
                  <a:gd name="connsiteX0" fmla="*/ 161925 w 173831"/>
                  <a:gd name="connsiteY0" fmla="*/ 0 h 742950"/>
                  <a:gd name="connsiteX1" fmla="*/ 142875 w 173831"/>
                  <a:gd name="connsiteY1" fmla="*/ 419100 h 742950"/>
                  <a:gd name="connsiteX2" fmla="*/ 0 w 173831"/>
                  <a:gd name="connsiteY2" fmla="*/ 742950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3831" h="742950">
                    <a:moveTo>
                      <a:pt x="161925" y="0"/>
                    </a:moveTo>
                    <a:cubicBezTo>
                      <a:pt x="173831" y="154781"/>
                      <a:pt x="169862" y="295275"/>
                      <a:pt x="142875" y="419100"/>
                    </a:cubicBezTo>
                    <a:cubicBezTo>
                      <a:pt x="115888" y="542925"/>
                      <a:pt x="97631" y="678656"/>
                      <a:pt x="0" y="742950"/>
                    </a:cubicBez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73E4CBAE-27A6-B238-1EEE-2D4D93049D74}"/>
                  </a:ext>
                </a:extLst>
              </p:cNvPr>
              <p:cNvGrpSpPr/>
              <p:nvPr/>
            </p:nvGrpSpPr>
            <p:grpSpPr>
              <a:xfrm>
                <a:off x="5234194" y="3063186"/>
                <a:ext cx="1605431" cy="2532070"/>
                <a:chOff x="4651305" y="1775988"/>
                <a:chExt cx="1605431" cy="2532070"/>
              </a:xfrm>
            </p:grpSpPr>
            <p:cxnSp>
              <p:nvCxnSpPr>
                <p:cNvPr id="126" name="Straight Connector 125">
                  <a:extLst>
                    <a:ext uri="{FF2B5EF4-FFF2-40B4-BE49-F238E27FC236}">
                      <a16:creationId xmlns:a16="http://schemas.microsoft.com/office/drawing/2014/main" id="{88D54F75-130A-6F44-1CA0-111940433A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580905" y="2091902"/>
                  <a:ext cx="406694" cy="279390"/>
                </a:xfrm>
                <a:prstGeom prst="line">
                  <a:avLst/>
                </a:prstGeom>
                <a:ln w="1778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>
                  <a:extLst>
                    <a:ext uri="{FF2B5EF4-FFF2-40B4-BE49-F238E27FC236}">
                      <a16:creationId xmlns:a16="http://schemas.microsoft.com/office/drawing/2014/main" id="{60A6D7BD-FB99-F94A-2C8E-27E95C8F69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402916" y="2339384"/>
                  <a:ext cx="203717" cy="355035"/>
                </a:xfrm>
                <a:prstGeom prst="line">
                  <a:avLst/>
                </a:prstGeom>
                <a:ln w="1778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>
                  <a:extLst>
                    <a:ext uri="{FF2B5EF4-FFF2-40B4-BE49-F238E27FC236}">
                      <a16:creationId xmlns:a16="http://schemas.microsoft.com/office/drawing/2014/main" id="{34D7EB0B-ECBE-EF3B-AABA-844F717279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963670" y="1775988"/>
                  <a:ext cx="293066" cy="333783"/>
                </a:xfrm>
                <a:prstGeom prst="line">
                  <a:avLst/>
                </a:prstGeom>
                <a:ln w="1778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>
                  <a:extLst>
                    <a:ext uri="{FF2B5EF4-FFF2-40B4-BE49-F238E27FC236}">
                      <a16:creationId xmlns:a16="http://schemas.microsoft.com/office/drawing/2014/main" id="{DA591552-78F6-20BB-E26E-CE10ADDB75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194256" y="2665964"/>
                  <a:ext cx="228171" cy="175947"/>
                </a:xfrm>
                <a:prstGeom prst="line">
                  <a:avLst/>
                </a:prstGeom>
                <a:ln w="1778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>
                  <a:extLst>
                    <a:ext uri="{FF2B5EF4-FFF2-40B4-BE49-F238E27FC236}">
                      <a16:creationId xmlns:a16="http://schemas.microsoft.com/office/drawing/2014/main" id="{8891BB8F-9520-7989-87C4-D2D3B07E1F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016795" y="2826330"/>
                  <a:ext cx="203717" cy="355035"/>
                </a:xfrm>
                <a:prstGeom prst="line">
                  <a:avLst/>
                </a:prstGeom>
                <a:ln w="1778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>
                  <a:extLst>
                    <a:ext uri="{FF2B5EF4-FFF2-40B4-BE49-F238E27FC236}">
                      <a16:creationId xmlns:a16="http://schemas.microsoft.com/office/drawing/2014/main" id="{972C3282-3986-A31A-0E1D-AD34D5F3B6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849486" y="3291052"/>
                  <a:ext cx="118064" cy="333046"/>
                </a:xfrm>
                <a:prstGeom prst="line">
                  <a:avLst/>
                </a:prstGeom>
                <a:ln w="1778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id="{CE8D4DBA-2188-97EE-94E8-7E41E602D5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651305" y="4054455"/>
                  <a:ext cx="171894" cy="253603"/>
                </a:xfrm>
                <a:prstGeom prst="line">
                  <a:avLst/>
                </a:prstGeom>
                <a:ln w="1778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id="{70304DA7-E662-29A2-AE63-6DE53D3A9D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802627" y="3598021"/>
                  <a:ext cx="55231" cy="503682"/>
                </a:xfrm>
                <a:prstGeom prst="line">
                  <a:avLst/>
                </a:prstGeom>
                <a:ln w="1778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55C10F69-AE6D-F2E0-4058-A422527E9F6F}"/>
                  </a:ext>
                </a:extLst>
              </p:cNvPr>
              <p:cNvSpPr/>
              <p:nvPr/>
            </p:nvSpPr>
            <p:spPr>
              <a:xfrm rot="1634699">
                <a:off x="5525762" y="4442556"/>
                <a:ext cx="89930" cy="154581"/>
              </a:xfrm>
              <a:prstGeom prst="rect">
                <a:avLst/>
              </a:prstGeom>
              <a:solidFill>
                <a:schemeClr val="accent4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67FEF862-426E-95C5-EDF9-884E2928E5BB}"/>
              </a:ext>
            </a:extLst>
          </p:cNvPr>
          <p:cNvSpPr txBox="1"/>
          <p:nvPr/>
        </p:nvSpPr>
        <p:spPr>
          <a:xfrm>
            <a:off x="8560848" y="1517487"/>
            <a:ext cx="2736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Water from uphill can cause issues on the public road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E63E3F79-FF1D-2E80-15BA-3C24A0E283B8}"/>
              </a:ext>
            </a:extLst>
          </p:cNvPr>
          <p:cNvSpPr txBox="1"/>
          <p:nvPr/>
        </p:nvSpPr>
        <p:spPr>
          <a:xfrm>
            <a:off x="239207" y="2238789"/>
            <a:ext cx="21109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Stabilization is needed where water leaves the road</a:t>
            </a:r>
          </a:p>
        </p:txBody>
      </p:sp>
      <p:sp>
        <p:nvSpPr>
          <p:cNvPr id="116" name="Freeform 69">
            <a:extLst>
              <a:ext uri="{FF2B5EF4-FFF2-40B4-BE49-F238E27FC236}">
                <a16:creationId xmlns:a16="http://schemas.microsoft.com/office/drawing/2014/main" id="{F754905E-30E2-F30A-DECA-2373C1D20BF8}"/>
              </a:ext>
            </a:extLst>
          </p:cNvPr>
          <p:cNvSpPr>
            <a:spLocks/>
          </p:cNvSpPr>
          <p:nvPr/>
        </p:nvSpPr>
        <p:spPr bwMode="auto">
          <a:xfrm>
            <a:off x="2052022" y="3138891"/>
            <a:ext cx="1805192" cy="815985"/>
          </a:xfrm>
          <a:custGeom>
            <a:avLst/>
            <a:gdLst>
              <a:gd name="T0" fmla="*/ 0 w 560"/>
              <a:gd name="T1" fmla="*/ 0 h 267"/>
              <a:gd name="T2" fmla="*/ 296863 w 560"/>
              <a:gd name="T3" fmla="*/ 533400 h 267"/>
              <a:gd name="T4" fmla="*/ 0 60000 65536"/>
              <a:gd name="T5" fmla="*/ 0 60000 65536"/>
              <a:gd name="T6" fmla="*/ 0 w 560"/>
              <a:gd name="T7" fmla="*/ 0 h 267"/>
              <a:gd name="T8" fmla="*/ 560 w 560"/>
              <a:gd name="T9" fmla="*/ 267 h 2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60" h="267">
                <a:moveTo>
                  <a:pt x="0" y="0"/>
                </a:moveTo>
                <a:lnTo>
                  <a:pt x="560" y="267"/>
                </a:lnTo>
              </a:path>
            </a:pathLst>
          </a:custGeom>
          <a:noFill/>
          <a:ln w="76200" cmpd="sng">
            <a:solidFill>
              <a:schemeClr val="accent4">
                <a:lumMod val="10000"/>
              </a:schemeClr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73CD2795-D95F-9DE4-28C2-DE7C11480696}"/>
              </a:ext>
            </a:extLst>
          </p:cNvPr>
          <p:cNvSpPr/>
          <p:nvPr/>
        </p:nvSpPr>
        <p:spPr>
          <a:xfrm>
            <a:off x="4781408" y="2862690"/>
            <a:ext cx="850017" cy="761545"/>
          </a:xfrm>
          <a:custGeom>
            <a:avLst/>
            <a:gdLst>
              <a:gd name="connsiteX0" fmla="*/ 609600 w 679268"/>
              <a:gd name="connsiteY0" fmla="*/ 0 h 740229"/>
              <a:gd name="connsiteX1" fmla="*/ 60960 w 679268"/>
              <a:gd name="connsiteY1" fmla="*/ 165463 h 740229"/>
              <a:gd name="connsiteX2" fmla="*/ 0 w 679268"/>
              <a:gd name="connsiteY2" fmla="*/ 583474 h 740229"/>
              <a:gd name="connsiteX3" fmla="*/ 348342 w 679268"/>
              <a:gd name="connsiteY3" fmla="*/ 740229 h 740229"/>
              <a:gd name="connsiteX4" fmla="*/ 296091 w 679268"/>
              <a:gd name="connsiteY4" fmla="*/ 383177 h 740229"/>
              <a:gd name="connsiteX5" fmla="*/ 679268 w 679268"/>
              <a:gd name="connsiteY5" fmla="*/ 156754 h 740229"/>
              <a:gd name="connsiteX6" fmla="*/ 609600 w 679268"/>
              <a:gd name="connsiteY6" fmla="*/ 0 h 740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9268" h="740229">
                <a:moveTo>
                  <a:pt x="609600" y="0"/>
                </a:moveTo>
                <a:lnTo>
                  <a:pt x="60960" y="165463"/>
                </a:lnTo>
                <a:lnTo>
                  <a:pt x="0" y="583474"/>
                </a:lnTo>
                <a:lnTo>
                  <a:pt x="348342" y="740229"/>
                </a:lnTo>
                <a:lnTo>
                  <a:pt x="296091" y="383177"/>
                </a:lnTo>
                <a:lnTo>
                  <a:pt x="679268" y="156754"/>
                </a:lnTo>
                <a:lnTo>
                  <a:pt x="609600" y="0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40" name="Freeform 132">
            <a:extLst>
              <a:ext uri="{FF2B5EF4-FFF2-40B4-BE49-F238E27FC236}">
                <a16:creationId xmlns:a16="http://schemas.microsoft.com/office/drawing/2014/main" id="{3D425FA5-515A-38FA-A800-112390D9B4BE}"/>
              </a:ext>
            </a:extLst>
          </p:cNvPr>
          <p:cNvSpPr/>
          <p:nvPr/>
        </p:nvSpPr>
        <p:spPr>
          <a:xfrm flipH="1">
            <a:off x="4921493" y="2977248"/>
            <a:ext cx="550495" cy="772519"/>
          </a:xfrm>
          <a:custGeom>
            <a:avLst/>
            <a:gdLst>
              <a:gd name="connsiteX0" fmla="*/ 147782 w 569576"/>
              <a:gd name="connsiteY0" fmla="*/ 0 h 1588654"/>
              <a:gd name="connsiteX1" fmla="*/ 480291 w 569576"/>
              <a:gd name="connsiteY1" fmla="*/ 480290 h 1588654"/>
              <a:gd name="connsiteX2" fmla="*/ 489528 w 569576"/>
              <a:gd name="connsiteY2" fmla="*/ 1173018 h 1588654"/>
              <a:gd name="connsiteX3" fmla="*/ 0 w 569576"/>
              <a:gd name="connsiteY3" fmla="*/ 1588654 h 1588654"/>
              <a:gd name="connsiteX0" fmla="*/ 240140 w 661934"/>
              <a:gd name="connsiteY0" fmla="*/ 126230 h 1714884"/>
              <a:gd name="connsiteX1" fmla="*/ 55418 w 661934"/>
              <a:gd name="connsiteY1" fmla="*/ 80048 h 1714884"/>
              <a:gd name="connsiteX2" fmla="*/ 572649 w 661934"/>
              <a:gd name="connsiteY2" fmla="*/ 606520 h 1714884"/>
              <a:gd name="connsiteX3" fmla="*/ 581886 w 661934"/>
              <a:gd name="connsiteY3" fmla="*/ 1299248 h 1714884"/>
              <a:gd name="connsiteX4" fmla="*/ 92358 w 661934"/>
              <a:gd name="connsiteY4" fmla="*/ 1714884 h 1714884"/>
              <a:gd name="connsiteX0" fmla="*/ 1538 w 1032932"/>
              <a:gd name="connsiteY0" fmla="*/ 41564 h 1731818"/>
              <a:gd name="connsiteX1" fmla="*/ 426416 w 1032932"/>
              <a:gd name="connsiteY1" fmla="*/ 96982 h 1731818"/>
              <a:gd name="connsiteX2" fmla="*/ 943647 w 1032932"/>
              <a:gd name="connsiteY2" fmla="*/ 623454 h 1731818"/>
              <a:gd name="connsiteX3" fmla="*/ 952884 w 1032932"/>
              <a:gd name="connsiteY3" fmla="*/ 1316182 h 1731818"/>
              <a:gd name="connsiteX4" fmla="*/ 463356 w 1032932"/>
              <a:gd name="connsiteY4" fmla="*/ 1731818 h 1731818"/>
              <a:gd name="connsiteX0" fmla="*/ 1538 w 1032932"/>
              <a:gd name="connsiteY0" fmla="*/ 0 h 1690254"/>
              <a:gd name="connsiteX1" fmla="*/ 805107 w 1032932"/>
              <a:gd name="connsiteY1" fmla="*/ 249382 h 1690254"/>
              <a:gd name="connsiteX2" fmla="*/ 943647 w 1032932"/>
              <a:gd name="connsiteY2" fmla="*/ 581890 h 1690254"/>
              <a:gd name="connsiteX3" fmla="*/ 952884 w 1032932"/>
              <a:gd name="connsiteY3" fmla="*/ 1274618 h 1690254"/>
              <a:gd name="connsiteX4" fmla="*/ 463356 w 1032932"/>
              <a:gd name="connsiteY4" fmla="*/ 1690254 h 1690254"/>
              <a:gd name="connsiteX0" fmla="*/ 0 w 1031394"/>
              <a:gd name="connsiteY0" fmla="*/ 161637 h 1851891"/>
              <a:gd name="connsiteX1" fmla="*/ 184733 w 1031394"/>
              <a:gd name="connsiteY1" fmla="*/ 41564 h 1851891"/>
              <a:gd name="connsiteX2" fmla="*/ 803569 w 1031394"/>
              <a:gd name="connsiteY2" fmla="*/ 411019 h 1851891"/>
              <a:gd name="connsiteX3" fmla="*/ 942109 w 1031394"/>
              <a:gd name="connsiteY3" fmla="*/ 743527 h 1851891"/>
              <a:gd name="connsiteX4" fmla="*/ 951346 w 1031394"/>
              <a:gd name="connsiteY4" fmla="*/ 1436255 h 1851891"/>
              <a:gd name="connsiteX5" fmla="*/ 461818 w 1031394"/>
              <a:gd name="connsiteY5" fmla="*/ 1851891 h 1851891"/>
              <a:gd name="connsiteX0" fmla="*/ 0 w 1031394"/>
              <a:gd name="connsiteY0" fmla="*/ 0 h 1690254"/>
              <a:gd name="connsiteX1" fmla="*/ 803569 w 1031394"/>
              <a:gd name="connsiteY1" fmla="*/ 249382 h 1690254"/>
              <a:gd name="connsiteX2" fmla="*/ 942109 w 1031394"/>
              <a:gd name="connsiteY2" fmla="*/ 581890 h 1690254"/>
              <a:gd name="connsiteX3" fmla="*/ 951346 w 1031394"/>
              <a:gd name="connsiteY3" fmla="*/ 1274618 h 1690254"/>
              <a:gd name="connsiteX4" fmla="*/ 461818 w 1031394"/>
              <a:gd name="connsiteY4" fmla="*/ 1690254 h 1690254"/>
              <a:gd name="connsiteX0" fmla="*/ 0 w 975976"/>
              <a:gd name="connsiteY0" fmla="*/ 0 h 1782618"/>
              <a:gd name="connsiteX1" fmla="*/ 748151 w 975976"/>
              <a:gd name="connsiteY1" fmla="*/ 341746 h 1782618"/>
              <a:gd name="connsiteX2" fmla="*/ 886691 w 975976"/>
              <a:gd name="connsiteY2" fmla="*/ 674254 h 1782618"/>
              <a:gd name="connsiteX3" fmla="*/ 895928 w 975976"/>
              <a:gd name="connsiteY3" fmla="*/ 1366982 h 1782618"/>
              <a:gd name="connsiteX4" fmla="*/ 406400 w 975976"/>
              <a:gd name="connsiteY4" fmla="*/ 1782618 h 1782618"/>
              <a:gd name="connsiteX0" fmla="*/ 0 w 980739"/>
              <a:gd name="connsiteY0" fmla="*/ 0 h 1796906"/>
              <a:gd name="connsiteX1" fmla="*/ 752914 w 980739"/>
              <a:gd name="connsiteY1" fmla="*/ 356034 h 1796906"/>
              <a:gd name="connsiteX2" fmla="*/ 891454 w 980739"/>
              <a:gd name="connsiteY2" fmla="*/ 688542 h 1796906"/>
              <a:gd name="connsiteX3" fmla="*/ 900691 w 980739"/>
              <a:gd name="connsiteY3" fmla="*/ 1381270 h 1796906"/>
              <a:gd name="connsiteX4" fmla="*/ 411163 w 980739"/>
              <a:gd name="connsiteY4" fmla="*/ 1796906 h 1796906"/>
              <a:gd name="connsiteX0" fmla="*/ 0 w 975977"/>
              <a:gd name="connsiteY0" fmla="*/ 0 h 1820719"/>
              <a:gd name="connsiteX1" fmla="*/ 752914 w 975977"/>
              <a:gd name="connsiteY1" fmla="*/ 356034 h 1820719"/>
              <a:gd name="connsiteX2" fmla="*/ 891454 w 975977"/>
              <a:gd name="connsiteY2" fmla="*/ 688542 h 1820719"/>
              <a:gd name="connsiteX3" fmla="*/ 900691 w 975977"/>
              <a:gd name="connsiteY3" fmla="*/ 1381270 h 1820719"/>
              <a:gd name="connsiteX4" fmla="*/ 439738 w 975977"/>
              <a:gd name="connsiteY4" fmla="*/ 1820719 h 182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5977" h="1820719">
                <a:moveTo>
                  <a:pt x="0" y="0"/>
                </a:moveTo>
                <a:cubicBezTo>
                  <a:pt x="167410" y="51955"/>
                  <a:pt x="604338" y="241277"/>
                  <a:pt x="752914" y="356034"/>
                </a:cubicBezTo>
                <a:cubicBezTo>
                  <a:pt x="901490" y="470791"/>
                  <a:pt x="866825" y="517669"/>
                  <a:pt x="891454" y="688542"/>
                </a:cubicBezTo>
                <a:cubicBezTo>
                  <a:pt x="916084" y="859415"/>
                  <a:pt x="975977" y="1192574"/>
                  <a:pt x="900691" y="1381270"/>
                </a:cubicBezTo>
                <a:cubicBezTo>
                  <a:pt x="825405" y="1569966"/>
                  <a:pt x="644478" y="1705264"/>
                  <a:pt x="439738" y="1820719"/>
                </a:cubicBezTo>
              </a:path>
            </a:pathLst>
          </a:custGeom>
          <a:noFill/>
          <a:ln w="1270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4" name="Freeform 176">
            <a:extLst>
              <a:ext uri="{FF2B5EF4-FFF2-40B4-BE49-F238E27FC236}">
                <a16:creationId xmlns:a16="http://schemas.microsoft.com/office/drawing/2014/main" id="{5CC387A0-5C3C-8E93-7675-118141A57943}"/>
              </a:ext>
            </a:extLst>
          </p:cNvPr>
          <p:cNvSpPr/>
          <p:nvPr/>
        </p:nvSpPr>
        <p:spPr>
          <a:xfrm rot="3821160" flipH="1">
            <a:off x="4844190" y="2950351"/>
            <a:ext cx="358627" cy="563447"/>
          </a:xfrm>
          <a:custGeom>
            <a:avLst/>
            <a:gdLst>
              <a:gd name="connsiteX0" fmla="*/ 257175 w 280987"/>
              <a:gd name="connsiteY0" fmla="*/ 0 h 657225"/>
              <a:gd name="connsiteX1" fmla="*/ 238125 w 280987"/>
              <a:gd name="connsiteY1" fmla="*/ 419100 h 657225"/>
              <a:gd name="connsiteX2" fmla="*/ 0 w 280987"/>
              <a:gd name="connsiteY2" fmla="*/ 657225 h 657225"/>
              <a:gd name="connsiteX0" fmla="*/ 161925 w 173831"/>
              <a:gd name="connsiteY0" fmla="*/ 0 h 742950"/>
              <a:gd name="connsiteX1" fmla="*/ 142875 w 173831"/>
              <a:gd name="connsiteY1" fmla="*/ 419100 h 742950"/>
              <a:gd name="connsiteX2" fmla="*/ 0 w 173831"/>
              <a:gd name="connsiteY2" fmla="*/ 74295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831" h="742950">
                <a:moveTo>
                  <a:pt x="161925" y="0"/>
                </a:moveTo>
                <a:cubicBezTo>
                  <a:pt x="173831" y="154781"/>
                  <a:pt x="169862" y="295275"/>
                  <a:pt x="142875" y="419100"/>
                </a:cubicBezTo>
                <a:cubicBezTo>
                  <a:pt x="115888" y="542925"/>
                  <a:pt x="97631" y="678656"/>
                  <a:pt x="0" y="742950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145" name="Freeform 176">
            <a:extLst>
              <a:ext uri="{FF2B5EF4-FFF2-40B4-BE49-F238E27FC236}">
                <a16:creationId xmlns:a16="http://schemas.microsoft.com/office/drawing/2014/main" id="{411B0347-55C8-DCE1-A9B3-E03B595A178A}"/>
              </a:ext>
            </a:extLst>
          </p:cNvPr>
          <p:cNvSpPr/>
          <p:nvPr/>
        </p:nvSpPr>
        <p:spPr>
          <a:xfrm rot="1886339" flipH="1">
            <a:off x="5069225" y="3134035"/>
            <a:ext cx="232536" cy="502630"/>
          </a:xfrm>
          <a:custGeom>
            <a:avLst/>
            <a:gdLst>
              <a:gd name="connsiteX0" fmla="*/ 257175 w 280987"/>
              <a:gd name="connsiteY0" fmla="*/ 0 h 657225"/>
              <a:gd name="connsiteX1" fmla="*/ 238125 w 280987"/>
              <a:gd name="connsiteY1" fmla="*/ 419100 h 657225"/>
              <a:gd name="connsiteX2" fmla="*/ 0 w 280987"/>
              <a:gd name="connsiteY2" fmla="*/ 657225 h 657225"/>
              <a:gd name="connsiteX0" fmla="*/ 161925 w 173831"/>
              <a:gd name="connsiteY0" fmla="*/ 0 h 742950"/>
              <a:gd name="connsiteX1" fmla="*/ 142875 w 173831"/>
              <a:gd name="connsiteY1" fmla="*/ 419100 h 742950"/>
              <a:gd name="connsiteX2" fmla="*/ 0 w 173831"/>
              <a:gd name="connsiteY2" fmla="*/ 74295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831" h="742950">
                <a:moveTo>
                  <a:pt x="161925" y="0"/>
                </a:moveTo>
                <a:cubicBezTo>
                  <a:pt x="173831" y="154781"/>
                  <a:pt x="169862" y="295275"/>
                  <a:pt x="142875" y="419100"/>
                </a:cubicBezTo>
                <a:cubicBezTo>
                  <a:pt x="115888" y="542925"/>
                  <a:pt x="97631" y="678656"/>
                  <a:pt x="0" y="742950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  <p:pic>
        <p:nvPicPr>
          <p:cNvPr id="147" name="Graphic 146" descr="House">
            <a:extLst>
              <a:ext uri="{FF2B5EF4-FFF2-40B4-BE49-F238E27FC236}">
                <a16:creationId xmlns:a16="http://schemas.microsoft.com/office/drawing/2014/main" id="{11738B9E-3C56-017D-1A23-C9B0D4E93E1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367104" y="2228434"/>
            <a:ext cx="914400" cy="914400"/>
          </a:xfrm>
          <a:prstGeom prst="rect">
            <a:avLst/>
          </a:prstGeom>
        </p:spPr>
      </p:pic>
      <p:sp>
        <p:nvSpPr>
          <p:cNvPr id="148" name="Freeform 69">
            <a:extLst>
              <a:ext uri="{FF2B5EF4-FFF2-40B4-BE49-F238E27FC236}">
                <a16:creationId xmlns:a16="http://schemas.microsoft.com/office/drawing/2014/main" id="{5E93337E-C711-AACA-7AE7-85D54B70C1C1}"/>
              </a:ext>
            </a:extLst>
          </p:cNvPr>
          <p:cNvSpPr>
            <a:spLocks/>
          </p:cNvSpPr>
          <p:nvPr/>
        </p:nvSpPr>
        <p:spPr bwMode="auto">
          <a:xfrm flipH="1" flipV="1">
            <a:off x="7281020" y="4160063"/>
            <a:ext cx="2667857" cy="605174"/>
          </a:xfrm>
          <a:custGeom>
            <a:avLst/>
            <a:gdLst>
              <a:gd name="T0" fmla="*/ 0 w 560"/>
              <a:gd name="T1" fmla="*/ 0 h 267"/>
              <a:gd name="T2" fmla="*/ 296863 w 560"/>
              <a:gd name="T3" fmla="*/ 533400 h 267"/>
              <a:gd name="T4" fmla="*/ 0 60000 65536"/>
              <a:gd name="T5" fmla="*/ 0 60000 65536"/>
              <a:gd name="T6" fmla="*/ 0 w 560"/>
              <a:gd name="T7" fmla="*/ 0 h 267"/>
              <a:gd name="T8" fmla="*/ 560 w 560"/>
              <a:gd name="T9" fmla="*/ 267 h 2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60" h="267">
                <a:moveTo>
                  <a:pt x="0" y="0"/>
                </a:moveTo>
                <a:lnTo>
                  <a:pt x="560" y="267"/>
                </a:lnTo>
              </a:path>
            </a:pathLst>
          </a:custGeom>
          <a:noFill/>
          <a:ln w="76200" cmpd="sng">
            <a:solidFill>
              <a:schemeClr val="accent4">
                <a:lumMod val="10000"/>
              </a:schemeClr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135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855A2835-62F9-529D-8D8A-DBB9C35EC323}"/>
              </a:ext>
            </a:extLst>
          </p:cNvPr>
          <p:cNvSpPr txBox="1"/>
          <p:nvPr/>
        </p:nvSpPr>
        <p:spPr>
          <a:xfrm>
            <a:off x="10015195" y="3816149"/>
            <a:ext cx="21860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Stream instability near roads needs to be fixed and often extends off ROW</a:t>
            </a:r>
          </a:p>
        </p:txBody>
      </p:sp>
    </p:spTree>
    <p:extLst>
      <p:ext uri="{BB962C8B-B14F-4D97-AF65-F5344CB8AC3E}">
        <p14:creationId xmlns:p14="http://schemas.microsoft.com/office/powerpoint/2010/main" val="579012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ce192a9-dbef-4c03-a9bc-6926f8c6175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8585E19E9FF54685767BCCDA089518" ma:contentTypeVersion="10" ma:contentTypeDescription="Create a new document." ma:contentTypeScope="" ma:versionID="3db00776d0bf8404f3c0a68f65a7dcb8">
  <xsd:schema xmlns:xsd="http://www.w3.org/2001/XMLSchema" xmlns:xs="http://www.w3.org/2001/XMLSchema" xmlns:p="http://schemas.microsoft.com/office/2006/metadata/properties" xmlns:ns3="4ce192a9-dbef-4c03-a9bc-6926f8c61758" targetNamespace="http://schemas.microsoft.com/office/2006/metadata/properties" ma:root="true" ma:fieldsID="4f431f8a54c46859e44b686bf6cef422" ns3:_="">
    <xsd:import namespace="4ce192a9-dbef-4c03-a9bc-6926f8c6175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e192a9-dbef-4c03-a9bc-6926f8c617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69B34B-9780-4CED-84FD-475252F16F3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C7FA4C-1670-4521-B2FB-1BA0C5760520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4ce192a9-dbef-4c03-a9bc-6926f8c6175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8E4C861-3912-4647-B786-8E1C39BE55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e192a9-dbef-4c03-a9bc-6926f8c617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13062</TotalTime>
  <Words>3010</Words>
  <Application>Microsoft Office PowerPoint</Application>
  <PresentationFormat>Widescreen</PresentationFormat>
  <Paragraphs>507</Paragraphs>
  <Slides>63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1" baseType="lpstr">
      <vt:lpstr>Arial</vt:lpstr>
      <vt:lpstr>Calibri</vt:lpstr>
      <vt:lpstr>Calibri Light</vt:lpstr>
      <vt:lpstr>Gill Sans MT</vt:lpstr>
      <vt:lpstr>Lato</vt:lpstr>
      <vt:lpstr>Times New Roman</vt:lpstr>
      <vt:lpstr>var(--h3_typography-font-family)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Dirt, Gravel, and Low-Volume Road (DGLVR) Program</dc:title>
  <dc:creator>Law, Sherri</dc:creator>
  <cp:lastModifiedBy>Corradini, Kenneth Joseph</cp:lastModifiedBy>
  <cp:revision>7</cp:revision>
  <cp:lastPrinted>2025-02-26T22:11:07Z</cp:lastPrinted>
  <dcterms:created xsi:type="dcterms:W3CDTF">2023-05-20T23:06:41Z</dcterms:created>
  <dcterms:modified xsi:type="dcterms:W3CDTF">2025-02-28T13:39:19Z</dcterms:modified>
</cp:coreProperties>
</file>