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342" r:id="rId2"/>
    <p:sldId id="343" r:id="rId3"/>
    <p:sldId id="380" r:id="rId4"/>
    <p:sldId id="372" r:id="rId5"/>
    <p:sldId id="387" r:id="rId6"/>
    <p:sldId id="383" r:id="rId7"/>
    <p:sldId id="385" r:id="rId8"/>
    <p:sldId id="384" r:id="rId9"/>
    <p:sldId id="38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FFFFCC"/>
    <a:srgbClr val="FFFF99"/>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p:scale>
          <a:sx n="112" d="100"/>
          <a:sy n="112" d="100"/>
        </p:scale>
        <p:origin x="-72" y="732"/>
      </p:cViewPr>
      <p:guideLst>
        <p:guide orient="horz" pos="2160"/>
        <p:guide pos="2880"/>
      </p:guideLst>
    </p:cSldViewPr>
  </p:slideViewPr>
  <p:notesTextViewPr>
    <p:cViewPr>
      <p:scale>
        <a:sx n="3" d="2"/>
        <a:sy n="3" d="2"/>
      </p:scale>
      <p:origin x="0" y="0"/>
    </p:cViewPr>
  </p:notesTextViewPr>
  <p:sorterViewPr>
    <p:cViewPr>
      <p:scale>
        <a:sx n="200" d="100"/>
        <a:sy n="2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C265B-0F5A-47EF-8F99-8C9A93E1E392}" type="datetimeFigureOut">
              <a:rPr lang="en-US" smtClean="0"/>
              <a:pPr/>
              <a:t>7/6/2018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621D54-860F-492E-96AB-1E06C7EE6B67}" type="slidenum">
              <a:rPr lang="en-US" smtClean="0"/>
              <a:pPr/>
              <a:t>‹#›</a:t>
            </a:fld>
            <a:endParaRPr lang="en-US"/>
          </a:p>
        </p:txBody>
      </p:sp>
    </p:spTree>
    <p:extLst>
      <p:ext uri="{BB962C8B-B14F-4D97-AF65-F5344CB8AC3E}">
        <p14:creationId xmlns="" xmlns:p14="http://schemas.microsoft.com/office/powerpoint/2010/main" val="11239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 xmlns:p14="http://schemas.microsoft.com/office/powerpoint/2010/main" val="8568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 xmlns:p14="http://schemas.microsoft.com/office/powerpoint/2010/main" val="271273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82479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8247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82479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82479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82479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82479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82479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056C9-724F-4CE3-AF9C-111AEE16F6A3}" type="datetime1">
              <a:rPr lang="en-US" smtClean="0">
                <a:solidFill>
                  <a:prstClr val="black">
                    <a:tint val="75000"/>
                  </a:prstClr>
                </a:solidFill>
              </a:rPr>
              <a:pPr/>
              <a:t>7/6/2018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4504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0EF9B-89A4-403C-9A06-811CCA4FE0D7}" type="datetime1">
              <a:rPr lang="en-US" smtClean="0">
                <a:solidFill>
                  <a:prstClr val="black">
                    <a:tint val="75000"/>
                  </a:prstClr>
                </a:solidFill>
              </a:rPr>
              <a:pPr/>
              <a:t>7/6/2018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35751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D01E5-436A-4993-A279-893E51652C6C}" type="datetime1">
              <a:rPr lang="en-US" smtClean="0">
                <a:solidFill>
                  <a:prstClr val="black">
                    <a:tint val="75000"/>
                  </a:prstClr>
                </a:solidFill>
              </a:rPr>
              <a:pPr/>
              <a:t>7/6/2018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133353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9C4DB2-B96F-41D8-98BD-6FA2B851A3FF}" type="datetime1">
              <a:rPr lang="en-US" smtClean="0">
                <a:solidFill>
                  <a:prstClr val="black"/>
                </a:solidFill>
              </a:rPr>
              <a:pPr/>
              <a:t>7/6/2018</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864377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7C896B-3B15-4084-B660-5C5D1539418C}" type="datetime1">
              <a:rPr lang="en-US" smtClean="0">
                <a:solidFill>
                  <a:prstClr val="black"/>
                </a:solidFill>
              </a:rPr>
              <a:pPr/>
              <a:t>7/6/2018</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42174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FAE20-EF24-493D-B363-1A55B4136C71}" type="datetime1">
              <a:rPr lang="en-US" smtClean="0">
                <a:solidFill>
                  <a:prstClr val="black">
                    <a:tint val="75000"/>
                  </a:prstClr>
                </a:solidFill>
              </a:rPr>
              <a:pPr/>
              <a:t>7/6/2018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15049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1C68A5-A349-426D-BD96-8F218753A44F}" type="datetime1">
              <a:rPr lang="en-US" smtClean="0">
                <a:solidFill>
                  <a:prstClr val="black">
                    <a:tint val="75000"/>
                  </a:prstClr>
                </a:solidFill>
              </a:rPr>
              <a:pPr/>
              <a:t>7/6/2018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5457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4FCD2A-6E2E-41D5-9507-18C1E9AC6D7A}" type="datetime1">
              <a:rPr lang="en-US" smtClean="0">
                <a:solidFill>
                  <a:prstClr val="black">
                    <a:tint val="75000"/>
                  </a:prstClr>
                </a:solidFill>
              </a:rPr>
              <a:pPr/>
              <a:t>7/6/2018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84983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C95DB-7D31-4642-A0E7-AE5DC9A72850}" type="datetime1">
              <a:rPr lang="en-US" smtClean="0">
                <a:solidFill>
                  <a:prstClr val="black">
                    <a:tint val="75000"/>
                  </a:prstClr>
                </a:solidFill>
              </a:rPr>
              <a:pPr/>
              <a:t>7/6/2018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701362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C65F9E-492E-43BB-B248-D2FDEA021399}" type="datetime1">
              <a:rPr lang="en-US" smtClean="0">
                <a:solidFill>
                  <a:prstClr val="black">
                    <a:tint val="75000"/>
                  </a:prstClr>
                </a:solidFill>
              </a:rPr>
              <a:pPr/>
              <a:t>7/6/2018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33044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A5B10-4F82-40E1-BC77-1D7E7D8E4993}" type="datetime1">
              <a:rPr lang="en-US" smtClean="0">
                <a:solidFill>
                  <a:prstClr val="black">
                    <a:tint val="75000"/>
                  </a:prstClr>
                </a:solidFill>
              </a:rPr>
              <a:pPr/>
              <a:t>7/6/2018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01187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0057A-A753-49F9-B3B4-EA32F519EE5D}" type="datetime1">
              <a:rPr lang="en-US" smtClean="0">
                <a:solidFill>
                  <a:prstClr val="black">
                    <a:tint val="75000"/>
                  </a:prstClr>
                </a:solidFill>
              </a:rPr>
              <a:pPr/>
              <a:t>7/6/2018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527941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5D666-E81B-4460-9809-E4011841E5BC}" type="datetime1">
              <a:rPr lang="en-US" smtClean="0">
                <a:solidFill>
                  <a:prstClr val="black">
                    <a:tint val="75000"/>
                  </a:prstClr>
                </a:solidFill>
              </a:rPr>
              <a:pPr/>
              <a:t>7/6/2018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87501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95446-2C64-4C4F-B6B5-1C5C78EABC20}" type="datetime1">
              <a:rPr lang="en-US" smtClean="0">
                <a:solidFill>
                  <a:prstClr val="black">
                    <a:tint val="75000"/>
                  </a:prstClr>
                </a:solidFill>
              </a:rPr>
              <a:pPr/>
              <a:t>7/6/2018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7792936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screen">
            <a:extLst>
              <a:ext uri="{28A0092B-C50C-407E-A947-70E740481C1C}">
                <a14:useLocalDpi xmlns="" xmlns:a14="http://schemas.microsoft.com/office/drawing/2010/main"/>
              </a:ext>
            </a:extLst>
          </a:blip>
          <a:srcRect/>
          <a:stretch>
            <a:fillRect/>
          </a:stretch>
        </p:blipFill>
        <p:spPr bwMode="auto">
          <a:xfrm>
            <a:off x="443257" y="1105842"/>
            <a:ext cx="3823944" cy="3178319"/>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Rectangle 2"/>
          <p:cNvSpPr/>
          <p:nvPr/>
        </p:nvSpPr>
        <p:spPr>
          <a:xfrm>
            <a:off x="0" y="0"/>
            <a:ext cx="9144000" cy="6096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TextBox 15"/>
          <p:cNvSpPr txBox="1"/>
          <p:nvPr/>
        </p:nvSpPr>
        <p:spPr>
          <a:xfrm>
            <a:off x="64900" y="54929"/>
            <a:ext cx="4631191"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DGLVR Webinar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Payments </a:t>
            </a:r>
            <a:r>
              <a:rPr lang="en-US" sz="3200" b="1" dirty="0" smtClean="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Overview</a:t>
            </a:r>
            <a:endPar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p:txBody>
      </p:sp>
      <p:sp>
        <p:nvSpPr>
          <p:cNvPr id="19" name="Rectangle 18"/>
          <p:cNvSpPr/>
          <p:nvPr/>
        </p:nvSpPr>
        <p:spPr>
          <a:xfrm>
            <a:off x="120392" y="6396926"/>
            <a:ext cx="4575699" cy="369332"/>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technical assistance</a:t>
            </a:r>
            <a:r>
              <a:rPr kumimoji="0" lang="en-US" sz="1800" b="0" i="0" u="none" strike="noStrike" kern="1200" cap="none" spc="0" normalizeH="0" baseline="0" noProof="0" dirty="0">
                <a:ln>
                  <a:noFill/>
                </a:ln>
                <a:solidFill>
                  <a:srgbClr val="FF0000"/>
                </a:solidFill>
                <a:effectLst/>
                <a:uLnTx/>
                <a:uFillTx/>
                <a:latin typeface="Calibri"/>
                <a:ea typeface="+mn-ea"/>
                <a:cs typeface="+mn-cs"/>
              </a:rPr>
              <a:t>, call: 814-865-5355</a:t>
            </a:r>
          </a:p>
        </p:txBody>
      </p:sp>
      <p:sp>
        <p:nvSpPr>
          <p:cNvPr id="2" name="Slide Number Placeholder 1"/>
          <p:cNvSpPr>
            <a:spLocks noGrp="1"/>
          </p:cNvSpPr>
          <p:nvPr>
            <p:ph type="sldNum" sz="quarter" idx="12"/>
          </p:nvPr>
        </p:nvSpPr>
        <p:spPr>
          <a:xfrm>
            <a:off x="6549571" y="640713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p:cNvPicPr>
            <a:picLocks noChangeAspect="1"/>
          </p:cNvPicPr>
          <p:nvPr/>
        </p:nvPicPr>
        <p:blipFill>
          <a:blip r:embed="rId4" cstate="screen">
            <a:extLst>
              <a:ext uri="{28A0092B-C50C-407E-A947-70E740481C1C}">
                <a14:useLocalDpi xmlns="" xmlns:a14="http://schemas.microsoft.com/office/drawing/2010/main"/>
              </a:ext>
            </a:extLst>
          </a:blip>
          <a:stretch>
            <a:fillRect/>
          </a:stretch>
        </p:blipFill>
        <p:spPr>
          <a:xfrm>
            <a:off x="6276974" y="5986984"/>
            <a:ext cx="2867025" cy="871016"/>
          </a:xfrm>
          <a:prstGeom prst="rect">
            <a:avLst/>
          </a:prstGeom>
          <a:effectLst>
            <a:softEdge rad="12700"/>
          </a:effectLst>
        </p:spPr>
      </p:pic>
      <p:sp>
        <p:nvSpPr>
          <p:cNvPr id="5" name="Rectangle 4"/>
          <p:cNvSpPr/>
          <p:nvPr/>
        </p:nvSpPr>
        <p:spPr>
          <a:xfrm>
            <a:off x="-99002" y="4269842"/>
            <a:ext cx="9108055" cy="11922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ubtitle 2"/>
          <p:cNvSpPr txBox="1">
            <a:spLocks/>
          </p:cNvSpPr>
          <p:nvPr/>
        </p:nvSpPr>
        <p:spPr>
          <a:xfrm>
            <a:off x="218231" y="4199253"/>
            <a:ext cx="8794933"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If </a:t>
            </a:r>
            <a:r>
              <a:rPr kumimoji="0" lang="en-US" sz="2200" b="1" i="0" u="none" strike="noStrike" kern="1200" cap="none" spc="0" normalizeH="0" baseline="0" noProof="0" dirty="0">
                <a:ln>
                  <a:noFill/>
                </a:ln>
                <a:solidFill>
                  <a:prstClr val="white"/>
                </a:solidFill>
                <a:effectLst/>
                <a:uLnTx/>
                <a:uFillTx/>
                <a:latin typeface="Calibri"/>
                <a:ea typeface="+mn-ea"/>
                <a:cs typeface="+mn-cs"/>
              </a:rPr>
              <a:t>you are reading this, then you are successfully seeing the webinar video. </a:t>
            </a: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Webinar audio should be automatic through your computer, and options can be accessed in the “audio options” button on the bottom left.  If you are having audio issues, or are in a location where listening via phone is preferable, audio is also available on the CDGRS conference line at: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866-823-7699.  </a:t>
            </a:r>
            <a:endParaRPr kumimoji="0" lang="en-US" sz="22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p:nvPr/>
        </p:nvSpPr>
        <p:spPr>
          <a:xfrm>
            <a:off x="4652333" y="385723"/>
            <a:ext cx="4572000" cy="1200329"/>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smtClean="0">
                <a:solidFill>
                  <a:prstClr val="white"/>
                </a:solidFill>
                <a:latin typeface="Calibri"/>
              </a:rPr>
              <a:t>6</a:t>
            </a: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/18/2018</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Starts at </a:t>
            </a: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9am</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Picture 5"/>
          <p:cNvPicPr>
            <a:picLocks noChangeAspect="1"/>
          </p:cNvPicPr>
          <p:nvPr/>
        </p:nvPicPr>
        <p:blipFill>
          <a:blip r:embed="rId5" cstate="print">
            <a:extLst>
              <a:ext uri="{28A0092B-C50C-407E-A947-70E740481C1C}">
                <a14:useLocalDpi xmlns="" xmlns:a14="http://schemas.microsoft.com/office/drawing/2010/main"/>
              </a:ext>
            </a:extLst>
          </a:blip>
          <a:stretch>
            <a:fillRect/>
          </a:stretch>
        </p:blipFill>
        <p:spPr>
          <a:xfrm>
            <a:off x="4615698" y="0"/>
            <a:ext cx="4564876" cy="3423657"/>
          </a:xfrm>
          <a:prstGeom prst="rect">
            <a:avLst/>
          </a:prstGeom>
          <a:ln w="38100">
            <a:solidFill>
              <a:schemeClr val="tx1"/>
            </a:solidFill>
          </a:ln>
        </p:spPr>
      </p:pic>
    </p:spTree>
    <p:extLst>
      <p:ext uri="{BB962C8B-B14F-4D97-AF65-F5344CB8AC3E}">
        <p14:creationId xmlns="" xmlns:p14="http://schemas.microsoft.com/office/powerpoint/2010/main" val="3671892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stretch>
            <a:fillRect/>
          </a:stretch>
        </p:blipFill>
        <p:spPr>
          <a:xfrm>
            <a:off x="152400" y="1162161"/>
            <a:ext cx="8878888" cy="5013960"/>
          </a:xfrm>
          <a:prstGeom prst="rect">
            <a:avLst/>
          </a:prstGeom>
        </p:spPr>
      </p:pic>
      <p:pic>
        <p:nvPicPr>
          <p:cNvPr id="8" name="Picture 7"/>
          <p:cNvPicPr>
            <a:picLocks noChangeAspect="1"/>
          </p:cNvPicPr>
          <p:nvPr/>
        </p:nvPicPr>
        <p:blipFill rotWithShape="1">
          <a:blip r:embed="rId5" cstate="screen">
            <a:extLst>
              <a:ext uri="{28A0092B-C50C-407E-A947-70E740481C1C}">
                <a14:useLocalDpi xmlns="" xmlns:a14="http://schemas.microsoft.com/office/drawing/2010/main"/>
              </a:ext>
            </a:extLst>
          </a:blip>
          <a:srcRect/>
          <a:stretch/>
        </p:blipFill>
        <p:spPr>
          <a:xfrm>
            <a:off x="3041204" y="106630"/>
            <a:ext cx="4724400" cy="5410200"/>
          </a:xfrm>
          <a:prstGeom prst="rect">
            <a:avLst/>
          </a:prstGeom>
          <a:ln w="76200">
            <a:solidFill>
              <a:srgbClr val="FF0000"/>
            </a:solidFill>
          </a:ln>
          <a:effectLst>
            <a:outerShdw blurRad="50800" dist="38100" dir="2700000" algn="tl" rotWithShape="0">
              <a:prstClr val="black">
                <a:alpha val="40000"/>
              </a:prstClr>
            </a:outerShdw>
          </a:effectLst>
        </p:spPr>
      </p:pic>
      <p:sp>
        <p:nvSpPr>
          <p:cNvPr id="4" name="TextBox 3"/>
          <p:cNvSpPr txBox="1"/>
          <p:nvPr/>
        </p:nvSpPr>
        <p:spPr>
          <a:xfrm>
            <a:off x="4963989" y="45387"/>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Q&amp;A</a:t>
            </a:r>
            <a:endParaRPr kumimoji="0" lang="en-US" sz="3200" b="1" i="0" u="none" strike="noStrike" kern="1200" cap="none" spc="0" normalizeH="0" baseline="0" noProof="0" dirty="0">
              <a:ln>
                <a:noFill/>
              </a:ln>
              <a:solidFill>
                <a:srgbClr val="FF0000"/>
              </a:solidFill>
              <a:effectLst/>
              <a:uLnTx/>
              <a:uFillTx/>
              <a:latin typeface="Calibri"/>
              <a:ea typeface="+mn-ea"/>
              <a:cs typeface="+mn-cs"/>
            </a:endParaRPr>
          </a:p>
        </p:txBody>
      </p:sp>
      <p:sp>
        <p:nvSpPr>
          <p:cNvPr id="10" name="TextBox 9"/>
          <p:cNvSpPr txBox="1"/>
          <p:nvPr/>
        </p:nvSpPr>
        <p:spPr>
          <a:xfrm>
            <a:off x="3337251" y="3165099"/>
            <a:ext cx="303807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srgbClr val="FF0000"/>
                </a:solidFill>
                <a:effectLst/>
                <a:uLnTx/>
                <a:uFillTx/>
                <a:latin typeface="Calibri"/>
                <a:ea typeface="+mn-ea"/>
                <a:cs typeface="+mn-cs"/>
              </a:rPr>
              <a:t>Note you can ask a question anonymously</a:t>
            </a:r>
            <a:endParaRPr kumimoji="0" lang="en-US" sz="2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11" name="TextBox 10"/>
          <p:cNvSpPr txBox="1"/>
          <p:nvPr/>
        </p:nvSpPr>
        <p:spPr>
          <a:xfrm>
            <a:off x="4672904" y="4694706"/>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Q&amp;A</a:t>
            </a:r>
            <a:endParaRPr kumimoji="0" lang="en-US" sz="3200" b="1" i="0" u="none" strike="noStrike" kern="1200" cap="none" spc="0" normalizeH="0" baseline="0" noProof="0" dirty="0">
              <a:ln>
                <a:noFill/>
              </a:ln>
              <a:solidFill>
                <a:srgbClr val="FF0000"/>
              </a:solidFill>
              <a:effectLst/>
              <a:uLnTx/>
              <a:uFillTx/>
              <a:latin typeface="Calibri"/>
              <a:ea typeface="+mn-ea"/>
              <a:cs typeface="+mn-cs"/>
            </a:endParaRPr>
          </a:p>
        </p:txBody>
      </p:sp>
      <p:sp>
        <p:nvSpPr>
          <p:cNvPr id="12" name="Right Arrow 11"/>
          <p:cNvSpPr/>
          <p:nvPr/>
        </p:nvSpPr>
        <p:spPr>
          <a:xfrm rot="6927166">
            <a:off x="3161263" y="4322139"/>
            <a:ext cx="1190615" cy="178249"/>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Oval 2"/>
          <p:cNvSpPr/>
          <p:nvPr/>
        </p:nvSpPr>
        <p:spPr>
          <a:xfrm>
            <a:off x="4946204" y="5774201"/>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ight Arrow 8"/>
          <p:cNvSpPr/>
          <p:nvPr/>
        </p:nvSpPr>
        <p:spPr>
          <a:xfrm rot="5400000">
            <a:off x="4818190" y="5212030"/>
            <a:ext cx="685800" cy="6096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0" y="6211669"/>
            <a:ext cx="3810000"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audio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technical </a:t>
            </a: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Oval 13"/>
          <p:cNvSpPr/>
          <p:nvPr/>
        </p:nvSpPr>
        <p:spPr>
          <a:xfrm>
            <a:off x="8311488" y="6321449"/>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p:cNvSpPr txBox="1"/>
          <p:nvPr/>
        </p:nvSpPr>
        <p:spPr>
          <a:xfrm>
            <a:off x="7000569" y="6321449"/>
            <a:ext cx="96103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srgbClr val="FF0000"/>
                </a:solidFill>
                <a:effectLst/>
                <a:uLnTx/>
                <a:uFillTx/>
                <a:latin typeface="Calibri"/>
                <a:ea typeface="+mn-ea"/>
                <a:cs typeface="+mn-cs"/>
              </a:rPr>
              <a:t>Slide #</a:t>
            </a:r>
            <a:endParaRPr kumimoji="0" lang="en-US" sz="2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16" name="Right Arrow 15"/>
          <p:cNvSpPr/>
          <p:nvPr/>
        </p:nvSpPr>
        <p:spPr>
          <a:xfrm>
            <a:off x="7982492" y="6411464"/>
            <a:ext cx="308105" cy="24674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 xmlns:p14="http://schemas.microsoft.com/office/powerpoint/2010/main" val="15337468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smtClean="0">
                <a:solidFill>
                  <a:srgbClr val="FFFFCC"/>
                </a:solidFill>
                <a:latin typeface="Arial" pitchFamily="34" charset="0"/>
              </a:rPr>
              <a:t>Payments Overview</a:t>
            </a:r>
            <a:endParaRPr lang="en-US" sz="2200" b="1" dirty="0">
              <a:solidFill>
                <a:srgbClr val="FFFFCC"/>
              </a:solidFill>
              <a:latin typeface="Arial" pitchFamily="34" charset="0"/>
            </a:endParaRPr>
          </a:p>
        </p:txBody>
      </p:sp>
      <p:sp>
        <p:nvSpPr>
          <p:cNvPr id="9" name="Subtitle 2"/>
          <p:cNvSpPr txBox="1">
            <a:spLocks/>
          </p:cNvSpPr>
          <p:nvPr/>
        </p:nvSpPr>
        <p:spPr>
          <a:xfrm>
            <a:off x="262458" y="502280"/>
            <a:ext cx="8585201" cy="558388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buNone/>
              <a:defRPr/>
            </a:pPr>
            <a:r>
              <a:rPr lang="en-US" b="1" dirty="0">
                <a:solidFill>
                  <a:srgbClr val="FFFF00"/>
                </a:solidFill>
                <a:ea typeface="Times New Roman"/>
              </a:rPr>
              <a:t>GIS Update Implementation Timeline:</a:t>
            </a:r>
            <a:endParaRPr lang="en-US" b="1" dirty="0" smtClean="0">
              <a:solidFill>
                <a:srgbClr val="FFFF00"/>
              </a:solidFill>
              <a:ea typeface="Times New Roman"/>
            </a:endParaRPr>
          </a:p>
          <a:p>
            <a:pPr>
              <a:defRPr/>
            </a:pPr>
            <a:r>
              <a:rPr lang="en-US" sz="2600" b="1" strike="sngStrike" dirty="0">
                <a:solidFill>
                  <a:srgbClr val="FFFF00"/>
                </a:solidFill>
                <a:ea typeface="Times New Roman"/>
              </a:rPr>
              <a:t>June 18, June 21, June 26: </a:t>
            </a:r>
            <a:r>
              <a:rPr lang="en-US" sz="2600" b="1" strike="sngStrike" dirty="0" smtClean="0">
                <a:solidFill>
                  <a:schemeClr val="bg1"/>
                </a:solidFill>
                <a:ea typeface="Times New Roman"/>
              </a:rPr>
              <a:t>QR Update Webinars </a:t>
            </a:r>
            <a:r>
              <a:rPr lang="en-US" sz="2600" b="1" strike="sngStrike" dirty="0">
                <a:solidFill>
                  <a:schemeClr val="bg1"/>
                </a:solidFill>
                <a:ea typeface="Times New Roman"/>
              </a:rPr>
              <a:t>for all CDS</a:t>
            </a:r>
            <a:r>
              <a:rPr lang="en-US" sz="2600" b="1" strike="sngStrike" dirty="0" smtClean="0">
                <a:solidFill>
                  <a:schemeClr val="bg1"/>
                </a:solidFill>
                <a:ea typeface="Times New Roman"/>
              </a:rPr>
              <a:t>:</a:t>
            </a:r>
          </a:p>
          <a:p>
            <a:pPr>
              <a:defRPr/>
            </a:pPr>
            <a:r>
              <a:rPr lang="en-US" sz="2600" b="1" strike="sngStrike" dirty="0" smtClean="0">
                <a:solidFill>
                  <a:srgbClr val="FFFF00"/>
                </a:solidFill>
                <a:ea typeface="Times New Roman"/>
              </a:rPr>
              <a:t>July </a:t>
            </a:r>
            <a:r>
              <a:rPr lang="en-US" sz="2600" b="1" strike="sngStrike" dirty="0">
                <a:solidFill>
                  <a:srgbClr val="FFFF00"/>
                </a:solidFill>
                <a:ea typeface="Times New Roman"/>
              </a:rPr>
              <a:t>1:</a:t>
            </a:r>
            <a:r>
              <a:rPr lang="en-US" sz="2600" b="1" strike="sngStrike" dirty="0">
                <a:solidFill>
                  <a:schemeClr val="bg1"/>
                </a:solidFill>
                <a:ea typeface="Times New Roman"/>
              </a:rPr>
              <a:t> </a:t>
            </a:r>
            <a:r>
              <a:rPr lang="en-US" sz="2600" b="1" strike="sngStrike" dirty="0" smtClean="0">
                <a:solidFill>
                  <a:schemeClr val="bg1"/>
                </a:solidFill>
                <a:ea typeface="Times New Roman"/>
              </a:rPr>
              <a:t>Project payments </a:t>
            </a:r>
            <a:r>
              <a:rPr lang="en-US" sz="2600" b="1" strike="sngStrike" dirty="0">
                <a:solidFill>
                  <a:schemeClr val="bg1"/>
                </a:solidFill>
                <a:ea typeface="Times New Roman"/>
              </a:rPr>
              <a:t>tab made available to all CDs in </a:t>
            </a:r>
            <a:r>
              <a:rPr lang="en-US" sz="2600" b="1" strike="sngStrike" dirty="0" smtClean="0">
                <a:solidFill>
                  <a:schemeClr val="bg1"/>
                </a:solidFill>
                <a:ea typeface="Times New Roman"/>
              </a:rPr>
              <a:t>GIS.</a:t>
            </a:r>
          </a:p>
          <a:p>
            <a:pPr>
              <a:defRPr/>
            </a:pPr>
            <a:r>
              <a:rPr lang="en-US" sz="2600" b="1" dirty="0" smtClean="0">
                <a:solidFill>
                  <a:srgbClr val="FFFF00"/>
                </a:solidFill>
                <a:ea typeface="Times New Roman"/>
              </a:rPr>
              <a:t>July 6, </a:t>
            </a:r>
            <a:r>
              <a:rPr lang="en-US" sz="2600" b="1" dirty="0">
                <a:solidFill>
                  <a:srgbClr val="FFFF00"/>
                </a:solidFill>
                <a:ea typeface="Times New Roman"/>
              </a:rPr>
              <a:t>9, 20:</a:t>
            </a:r>
            <a:r>
              <a:rPr lang="en-US" sz="2600" b="1" dirty="0">
                <a:solidFill>
                  <a:schemeClr val="bg1"/>
                </a:solidFill>
                <a:ea typeface="Times New Roman"/>
              </a:rPr>
              <a:t> Webinars for all CDs: </a:t>
            </a:r>
            <a:r>
              <a:rPr lang="en-US" sz="2600" b="1" dirty="0" smtClean="0">
                <a:solidFill>
                  <a:schemeClr val="bg1"/>
                </a:solidFill>
                <a:ea typeface="Times New Roman"/>
              </a:rPr>
              <a:t>Training webinar to illustrate </a:t>
            </a:r>
            <a:r>
              <a:rPr lang="en-US" sz="2600" b="1" dirty="0">
                <a:solidFill>
                  <a:schemeClr val="bg1"/>
                </a:solidFill>
                <a:ea typeface="Times New Roman"/>
              </a:rPr>
              <a:t>how individual </a:t>
            </a:r>
            <a:r>
              <a:rPr lang="en-US" sz="2600" b="1" dirty="0" smtClean="0">
                <a:solidFill>
                  <a:schemeClr val="bg1"/>
                </a:solidFill>
                <a:ea typeface="Times New Roman"/>
              </a:rPr>
              <a:t>project payments </a:t>
            </a:r>
            <a:r>
              <a:rPr lang="en-US" sz="2600" b="1" dirty="0">
                <a:solidFill>
                  <a:schemeClr val="bg1"/>
                </a:solidFill>
                <a:ea typeface="Times New Roman"/>
              </a:rPr>
              <a:t>(checks) are now </a:t>
            </a:r>
            <a:r>
              <a:rPr lang="en-US" sz="2600" b="1" dirty="0" smtClean="0">
                <a:solidFill>
                  <a:schemeClr val="bg1"/>
                </a:solidFill>
                <a:ea typeface="Times New Roman"/>
              </a:rPr>
              <a:t>tracked.</a:t>
            </a:r>
            <a:endParaRPr lang="en-US" sz="2600" b="1" dirty="0">
              <a:solidFill>
                <a:schemeClr val="bg1"/>
              </a:solidFill>
              <a:ea typeface="Times New Roman"/>
            </a:endParaRPr>
          </a:p>
          <a:p>
            <a:pPr>
              <a:defRPr/>
            </a:pPr>
            <a:r>
              <a:rPr lang="en-US" sz="2600" b="1" dirty="0" smtClean="0">
                <a:solidFill>
                  <a:srgbClr val="FFFF00"/>
                </a:solidFill>
                <a:ea typeface="Times New Roman"/>
              </a:rPr>
              <a:t>July 20:</a:t>
            </a:r>
            <a:endParaRPr lang="en-US" sz="2600" b="1" dirty="0" smtClean="0">
              <a:solidFill>
                <a:schemeClr val="bg1"/>
              </a:solidFill>
              <a:ea typeface="Times New Roman"/>
            </a:endParaRPr>
          </a:p>
          <a:p>
            <a:pPr lvl="1">
              <a:buFont typeface="Arial" panose="020B0604020202020204" pitchFamily="34" charset="0"/>
              <a:buChar char="•"/>
              <a:defRPr/>
            </a:pPr>
            <a:r>
              <a:rPr lang="en-US" sz="2200" b="1" dirty="0" smtClean="0">
                <a:solidFill>
                  <a:schemeClr val="bg1"/>
                </a:solidFill>
                <a:ea typeface="Times New Roman"/>
              </a:rPr>
              <a:t>Last </a:t>
            </a:r>
            <a:r>
              <a:rPr lang="en-US" sz="2200" b="1" dirty="0">
                <a:solidFill>
                  <a:schemeClr val="bg1"/>
                </a:solidFill>
                <a:ea typeface="Times New Roman"/>
              </a:rPr>
              <a:t>date for paper replenishments for “old” </a:t>
            </a:r>
            <a:r>
              <a:rPr lang="en-US" sz="2200" b="1" dirty="0" smtClean="0">
                <a:solidFill>
                  <a:schemeClr val="bg1"/>
                </a:solidFill>
                <a:ea typeface="Times New Roman"/>
              </a:rPr>
              <a:t>money.</a:t>
            </a:r>
          </a:p>
          <a:p>
            <a:pPr lvl="1">
              <a:buFont typeface="Arial" panose="020B0604020202020204" pitchFamily="34" charset="0"/>
              <a:buChar char="•"/>
              <a:defRPr/>
            </a:pPr>
            <a:r>
              <a:rPr lang="en-US" sz="2200" b="1" dirty="0">
                <a:solidFill>
                  <a:schemeClr val="bg1"/>
                </a:solidFill>
                <a:ea typeface="Times New Roman"/>
              </a:rPr>
              <a:t>Financial Statements needed for both DGR &amp; LVR</a:t>
            </a:r>
          </a:p>
          <a:p>
            <a:pPr lvl="1">
              <a:buFont typeface="Arial" panose="020B0604020202020204" pitchFamily="34" charset="0"/>
              <a:buChar char="•"/>
              <a:defRPr/>
            </a:pPr>
            <a:r>
              <a:rPr lang="en-US" sz="2200" b="1" dirty="0">
                <a:solidFill>
                  <a:schemeClr val="bg1"/>
                </a:solidFill>
                <a:ea typeface="Times New Roman"/>
              </a:rPr>
              <a:t>GIS Fully Updated</a:t>
            </a:r>
          </a:p>
          <a:p>
            <a:pPr lvl="1">
              <a:buFont typeface="Arial" panose="020B0604020202020204" pitchFamily="34" charset="0"/>
              <a:buChar char="•"/>
              <a:defRPr/>
            </a:pPr>
            <a:r>
              <a:rPr lang="en-US" sz="2200" b="1" dirty="0">
                <a:solidFill>
                  <a:schemeClr val="bg1"/>
                </a:solidFill>
                <a:ea typeface="Times New Roman"/>
              </a:rPr>
              <a:t>Cost and Expenses report entered for the period of January 1 – June </a:t>
            </a:r>
            <a:r>
              <a:rPr lang="en-US" sz="2200" b="1" dirty="0" smtClean="0">
                <a:solidFill>
                  <a:schemeClr val="bg1"/>
                </a:solidFill>
                <a:ea typeface="Times New Roman"/>
              </a:rPr>
              <a:t>30</a:t>
            </a:r>
            <a:endParaRPr lang="en-US" sz="2600" b="1" dirty="0">
              <a:solidFill>
                <a:schemeClr val="bg1"/>
              </a:solidFill>
              <a:ea typeface="Times New Roman"/>
            </a:endParaRPr>
          </a:p>
          <a:p>
            <a:pPr>
              <a:defRPr/>
            </a:pPr>
            <a:r>
              <a:rPr lang="en-US" sz="2600" b="1" dirty="0" smtClean="0">
                <a:solidFill>
                  <a:srgbClr val="FFFF00"/>
                </a:solidFill>
                <a:ea typeface="Times New Roman"/>
              </a:rPr>
              <a:t>August </a:t>
            </a:r>
            <a:r>
              <a:rPr lang="en-US" sz="2600" b="1" dirty="0">
                <a:solidFill>
                  <a:srgbClr val="FFFF00"/>
                </a:solidFill>
                <a:ea typeface="Times New Roman"/>
              </a:rPr>
              <a:t>6:</a:t>
            </a:r>
            <a:r>
              <a:rPr lang="en-US" sz="2600" b="1" dirty="0">
                <a:solidFill>
                  <a:schemeClr val="bg1"/>
                </a:solidFill>
                <a:ea typeface="Times New Roman"/>
              </a:rPr>
              <a:t> Quarterly Reporting available to all CDs in GIS</a:t>
            </a:r>
          </a:p>
          <a:p>
            <a:pPr>
              <a:defRPr/>
            </a:pPr>
            <a:r>
              <a:rPr lang="en-US" sz="2600" b="1" dirty="0" smtClean="0">
                <a:solidFill>
                  <a:srgbClr val="FFFF00"/>
                </a:solidFill>
                <a:ea typeface="Times New Roman"/>
              </a:rPr>
              <a:t>Late </a:t>
            </a:r>
            <a:r>
              <a:rPr lang="en-US" sz="2600" b="1" dirty="0">
                <a:solidFill>
                  <a:srgbClr val="FFFF00"/>
                </a:solidFill>
                <a:ea typeface="Times New Roman"/>
              </a:rPr>
              <a:t>July through August:</a:t>
            </a:r>
            <a:r>
              <a:rPr lang="en-US" sz="2600" b="1" dirty="0">
                <a:solidFill>
                  <a:schemeClr val="bg1"/>
                </a:solidFill>
                <a:ea typeface="Times New Roman"/>
              </a:rPr>
              <a:t> </a:t>
            </a:r>
            <a:r>
              <a:rPr lang="en-US" sz="2600" b="1" dirty="0" smtClean="0">
                <a:solidFill>
                  <a:schemeClr val="bg1"/>
                </a:solidFill>
                <a:ea typeface="Times New Roman"/>
              </a:rPr>
              <a:t>Quarterly Report webinar trainings:</a:t>
            </a:r>
          </a:p>
          <a:p>
            <a:pPr lvl="1">
              <a:buFont typeface="Arial" panose="020B0604020202020204" pitchFamily="34" charset="0"/>
              <a:buChar char="•"/>
              <a:defRPr/>
            </a:pPr>
            <a:r>
              <a:rPr lang="en-US" sz="2200" b="1" u="sng" dirty="0" smtClean="0">
                <a:solidFill>
                  <a:schemeClr val="bg1"/>
                </a:solidFill>
                <a:ea typeface="Times New Roman"/>
              </a:rPr>
              <a:t>For </a:t>
            </a:r>
            <a:r>
              <a:rPr lang="en-US" sz="2200" b="1" u="sng" dirty="0">
                <a:solidFill>
                  <a:schemeClr val="bg1"/>
                </a:solidFill>
                <a:ea typeface="Times New Roman"/>
              </a:rPr>
              <a:t>Technicians</a:t>
            </a:r>
            <a:r>
              <a:rPr lang="en-US" sz="2200" b="1" dirty="0">
                <a:solidFill>
                  <a:schemeClr val="bg1"/>
                </a:solidFill>
                <a:ea typeface="Times New Roman"/>
              </a:rPr>
              <a:t>: Project Payments and quarterly </a:t>
            </a:r>
            <a:r>
              <a:rPr lang="en-US" sz="2200" b="1" dirty="0" smtClean="0">
                <a:solidFill>
                  <a:schemeClr val="bg1"/>
                </a:solidFill>
                <a:ea typeface="Times New Roman"/>
              </a:rPr>
              <a:t>reports</a:t>
            </a:r>
          </a:p>
          <a:p>
            <a:pPr lvl="1">
              <a:buFont typeface="Arial" panose="020B0604020202020204" pitchFamily="34" charset="0"/>
              <a:buChar char="•"/>
              <a:defRPr/>
            </a:pPr>
            <a:r>
              <a:rPr lang="en-US" sz="2100" b="1" u="sng" dirty="0" smtClean="0">
                <a:solidFill>
                  <a:schemeClr val="bg1"/>
                </a:solidFill>
                <a:ea typeface="Times New Roman"/>
              </a:rPr>
              <a:t>For </a:t>
            </a:r>
            <a:r>
              <a:rPr lang="en-US" sz="2100" b="1" u="sng" dirty="0">
                <a:solidFill>
                  <a:schemeClr val="bg1"/>
                </a:solidFill>
                <a:ea typeface="Times New Roman"/>
              </a:rPr>
              <a:t>Managers and accountants</a:t>
            </a:r>
            <a:r>
              <a:rPr lang="en-US" sz="2100" b="1" dirty="0">
                <a:solidFill>
                  <a:schemeClr val="bg1"/>
                </a:solidFill>
                <a:ea typeface="Times New Roman"/>
              </a:rPr>
              <a:t>: Financial reporting and replenishments</a:t>
            </a:r>
          </a:p>
          <a:p>
            <a:pPr>
              <a:defRPr/>
            </a:pPr>
            <a:r>
              <a:rPr lang="en-US" sz="2600" b="1" dirty="0" smtClean="0">
                <a:solidFill>
                  <a:srgbClr val="FFFF00"/>
                </a:solidFill>
                <a:ea typeface="Times New Roman"/>
              </a:rPr>
              <a:t>September </a:t>
            </a:r>
            <a:r>
              <a:rPr lang="en-US" sz="2600" b="1" dirty="0">
                <a:solidFill>
                  <a:srgbClr val="FFFF00"/>
                </a:solidFill>
                <a:ea typeface="Times New Roman"/>
              </a:rPr>
              <a:t>18:</a:t>
            </a:r>
            <a:r>
              <a:rPr lang="en-US" sz="2600" b="1" dirty="0">
                <a:solidFill>
                  <a:schemeClr val="bg1"/>
                </a:solidFill>
                <a:ea typeface="Times New Roman"/>
              </a:rPr>
              <a:t> Full GIS Training for new hires in Indiana (workshop)</a:t>
            </a:r>
          </a:p>
          <a:p>
            <a:pPr>
              <a:defRPr/>
            </a:pPr>
            <a:r>
              <a:rPr lang="en-US" sz="2600" b="1" dirty="0" smtClean="0">
                <a:solidFill>
                  <a:srgbClr val="FFFF00"/>
                </a:solidFill>
                <a:ea typeface="Times New Roman"/>
              </a:rPr>
              <a:t>September </a:t>
            </a:r>
            <a:r>
              <a:rPr lang="en-US" sz="2600" b="1" dirty="0">
                <a:solidFill>
                  <a:srgbClr val="FFFF00"/>
                </a:solidFill>
                <a:ea typeface="Times New Roman"/>
              </a:rPr>
              <a:t>19:</a:t>
            </a:r>
            <a:r>
              <a:rPr lang="en-US" sz="2600" b="1" dirty="0">
                <a:solidFill>
                  <a:schemeClr val="bg1"/>
                </a:solidFill>
                <a:ea typeface="Times New Roman"/>
              </a:rPr>
              <a:t> Four ~45 minute Quarterly Report Trainings in Indiana </a:t>
            </a:r>
            <a:r>
              <a:rPr lang="en-US" sz="2600" b="1" dirty="0" smtClean="0">
                <a:solidFill>
                  <a:schemeClr val="bg1"/>
                </a:solidFill>
                <a:ea typeface="Times New Roman"/>
              </a:rPr>
              <a:t>(workshop)</a:t>
            </a:r>
          </a:p>
          <a:p>
            <a:pPr>
              <a:defRPr/>
            </a:pPr>
            <a:r>
              <a:rPr lang="en-US" sz="2600" b="1" dirty="0" smtClean="0">
                <a:solidFill>
                  <a:srgbClr val="FFFF00"/>
                </a:solidFill>
                <a:ea typeface="Times New Roman"/>
              </a:rPr>
              <a:t>October 1:</a:t>
            </a:r>
            <a:r>
              <a:rPr lang="en-US" sz="2600" b="1" dirty="0" smtClean="0">
                <a:solidFill>
                  <a:schemeClr val="bg1"/>
                </a:solidFill>
                <a:ea typeface="Times New Roman"/>
              </a:rPr>
              <a:t> First quarterly report can be submitted</a:t>
            </a:r>
          </a:p>
          <a:p>
            <a:pPr>
              <a:defRPr/>
            </a:pPr>
            <a:r>
              <a:rPr lang="en-US" sz="2600" b="1" dirty="0" smtClean="0">
                <a:solidFill>
                  <a:srgbClr val="FFFF00"/>
                </a:solidFill>
                <a:ea typeface="Times New Roman"/>
              </a:rPr>
              <a:t>October </a:t>
            </a:r>
            <a:r>
              <a:rPr lang="en-US" sz="2600" b="1" dirty="0">
                <a:solidFill>
                  <a:srgbClr val="FFFF00"/>
                </a:solidFill>
                <a:ea typeface="Times New Roman"/>
              </a:rPr>
              <a:t>15:</a:t>
            </a:r>
            <a:r>
              <a:rPr lang="en-US" sz="2600" b="1" dirty="0">
                <a:solidFill>
                  <a:schemeClr val="bg1"/>
                </a:solidFill>
                <a:ea typeface="Times New Roman"/>
              </a:rPr>
              <a:t> First quarterly report due in new system</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 xmlns:p14="http://schemas.microsoft.com/office/powerpoint/2010/main" val="2915262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smtClean="0">
                <a:solidFill>
                  <a:srgbClr val="FFFFCC"/>
                </a:solidFill>
                <a:latin typeface="Arial" pitchFamily="34" charset="0"/>
              </a:rPr>
              <a:t>Payments Overview</a:t>
            </a:r>
            <a:endParaRPr lang="en-US" sz="2200" b="1" dirty="0">
              <a:solidFill>
                <a:srgbClr val="FFFFCC"/>
              </a:solidFill>
              <a:latin typeface="Arial" pitchFamily="34" charset="0"/>
            </a:endParaRP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Project Payments</a:t>
            </a:r>
          </a:p>
          <a:p>
            <a:pPr lvl="0">
              <a:defRPr/>
            </a:pPr>
            <a:r>
              <a:rPr lang="en-US" b="1" dirty="0" smtClean="0">
                <a:solidFill>
                  <a:prstClr val="white"/>
                </a:solidFill>
                <a:ea typeface="Times New Roman"/>
              </a:rPr>
              <a:t>Implemented along with</a:t>
            </a:r>
            <a:br>
              <a:rPr lang="en-US" b="1" dirty="0" smtClean="0">
                <a:solidFill>
                  <a:prstClr val="white"/>
                </a:solidFill>
                <a:ea typeface="Times New Roman"/>
              </a:rPr>
            </a:br>
            <a:r>
              <a:rPr lang="en-US" b="1" dirty="0" smtClean="0">
                <a:solidFill>
                  <a:prstClr val="white"/>
                </a:solidFill>
                <a:ea typeface="Times New Roman"/>
              </a:rPr>
              <a:t>the new Quarterly Report</a:t>
            </a:r>
          </a:p>
          <a:p>
            <a:pPr>
              <a:defRPr/>
            </a:pPr>
            <a:r>
              <a:rPr lang="en-US" b="1" dirty="0" smtClean="0">
                <a:solidFill>
                  <a:prstClr val="white"/>
                </a:solidFill>
                <a:ea typeface="Times New Roman"/>
              </a:rPr>
              <a:t>Used to by the GIS </a:t>
            </a:r>
            <a:r>
              <a:rPr lang="en-US" b="1" dirty="0" err="1" smtClean="0">
                <a:solidFill>
                  <a:prstClr val="white"/>
                </a:solidFill>
                <a:ea typeface="Times New Roman"/>
              </a:rPr>
              <a:t>Mapper</a:t>
            </a:r>
            <a:r>
              <a:rPr lang="en-US" b="1" dirty="0" smtClean="0">
                <a:solidFill>
                  <a:prstClr val="white"/>
                </a:solidFill>
                <a:ea typeface="Times New Roman"/>
              </a:rPr>
              <a:t> </a:t>
            </a:r>
            <a:br>
              <a:rPr lang="en-US" b="1" dirty="0" smtClean="0">
                <a:solidFill>
                  <a:prstClr val="white"/>
                </a:solidFill>
                <a:ea typeface="Times New Roman"/>
              </a:rPr>
            </a:br>
            <a:r>
              <a:rPr lang="en-US" b="1" dirty="0" smtClean="0">
                <a:solidFill>
                  <a:prstClr val="white"/>
                </a:solidFill>
                <a:ea typeface="Times New Roman"/>
              </a:rPr>
              <a:t>to track checks</a:t>
            </a:r>
          </a:p>
          <a:p>
            <a:pPr>
              <a:defRPr/>
            </a:pPr>
            <a:r>
              <a:rPr lang="en-US" b="1" dirty="0" smtClean="0">
                <a:solidFill>
                  <a:prstClr val="white"/>
                </a:solidFill>
                <a:ea typeface="Times New Roman"/>
              </a:rPr>
              <a:t>Required for the new Quarterly Report</a:t>
            </a:r>
          </a:p>
          <a:p>
            <a:pPr>
              <a:defRPr/>
            </a:pPr>
            <a:r>
              <a:rPr lang="en-US" b="1" dirty="0" smtClean="0">
                <a:solidFill>
                  <a:prstClr val="white"/>
                </a:solidFill>
                <a:ea typeface="Times New Roman"/>
              </a:rPr>
              <a:t>Used to generate the replenishment request</a:t>
            </a:r>
          </a:p>
          <a:p>
            <a:pPr>
              <a:defRPr/>
            </a:pPr>
            <a:r>
              <a:rPr lang="en-US" b="1" dirty="0" smtClean="0">
                <a:solidFill>
                  <a:prstClr val="white"/>
                </a:solidFill>
                <a:ea typeface="Times New Roman"/>
              </a:rPr>
              <a:t>Payment system functionality based on a combination of the Contract Date and the Completion Date</a:t>
            </a:r>
          </a:p>
          <a:p>
            <a:pPr lvl="0">
              <a:defRPr/>
            </a:pPr>
            <a:endParaRPr lang="en-US" b="1" dirty="0" smtClean="0">
              <a:solidFill>
                <a:prstClr val="white"/>
              </a:solidFill>
              <a:ea typeface="Times New Roman"/>
            </a:endParaRP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pic>
        <p:nvPicPr>
          <p:cNvPr id="6" name="Picture 3"/>
          <p:cNvPicPr>
            <a:picLocks noChangeAspect="1" noChangeArrowheads="1"/>
          </p:cNvPicPr>
          <p:nvPr/>
        </p:nvPicPr>
        <p:blipFill>
          <a:blip r:embed="rId3" cstate="screen">
            <a:extLst>
              <a:ext uri="{28A0092B-C50C-407E-A947-70E740481C1C}">
                <a14:useLocalDpi xmlns="" xmlns:a14="http://schemas.microsoft.com/office/drawing/2010/main"/>
              </a:ext>
            </a:extLst>
          </a:blip>
          <a:srcRect/>
          <a:stretch>
            <a:fillRect/>
          </a:stretch>
        </p:blipFill>
        <p:spPr bwMode="auto">
          <a:xfrm>
            <a:off x="5519457" y="555510"/>
            <a:ext cx="3345143" cy="2780357"/>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938842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smtClean="0">
                <a:solidFill>
                  <a:srgbClr val="FFFFCC"/>
                </a:solidFill>
                <a:latin typeface="Arial" pitchFamily="34" charset="0"/>
              </a:rPr>
              <a:t>Payments Overview</a:t>
            </a:r>
            <a:endParaRPr lang="en-US" sz="2200" b="1" dirty="0">
              <a:solidFill>
                <a:srgbClr val="FFFFCC"/>
              </a:solidFill>
              <a:latin typeface="Arial" pitchFamily="34" charset="0"/>
            </a:endParaRP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Project Payments</a:t>
            </a:r>
          </a:p>
          <a:p>
            <a:pPr lvl="0">
              <a:defRPr/>
            </a:pPr>
            <a:r>
              <a:rPr lang="en-US" b="1" dirty="0" smtClean="0">
                <a:solidFill>
                  <a:prstClr val="white"/>
                </a:solidFill>
                <a:ea typeface="Times New Roman"/>
              </a:rPr>
              <a:t>Required to Create Payment</a:t>
            </a:r>
          </a:p>
          <a:p>
            <a:pPr lvl="1">
              <a:defRPr/>
            </a:pPr>
            <a:r>
              <a:rPr lang="en-US" b="1" dirty="0" smtClean="0">
                <a:solidFill>
                  <a:prstClr val="white"/>
                </a:solidFill>
                <a:ea typeface="Times New Roman"/>
              </a:rPr>
              <a:t>Check Number</a:t>
            </a:r>
          </a:p>
          <a:p>
            <a:pPr lvl="1">
              <a:defRPr/>
            </a:pPr>
            <a:r>
              <a:rPr lang="en-US" b="1" dirty="0" smtClean="0">
                <a:solidFill>
                  <a:prstClr val="white"/>
                </a:solidFill>
                <a:ea typeface="Times New Roman"/>
              </a:rPr>
              <a:t>Amount</a:t>
            </a:r>
          </a:p>
          <a:p>
            <a:pPr lvl="1">
              <a:defRPr/>
            </a:pPr>
            <a:r>
              <a:rPr lang="en-US" b="1" dirty="0" smtClean="0">
                <a:solidFill>
                  <a:prstClr val="white"/>
                </a:solidFill>
                <a:ea typeface="Times New Roman"/>
              </a:rPr>
              <a:t>Date</a:t>
            </a:r>
          </a:p>
          <a:p>
            <a:pPr lvl="1">
              <a:defRPr/>
            </a:pPr>
            <a:r>
              <a:rPr lang="en-US" b="1" dirty="0" smtClean="0">
                <a:solidFill>
                  <a:prstClr val="white"/>
                </a:solidFill>
                <a:ea typeface="Times New Roman"/>
              </a:rPr>
              <a:t>Recipient</a:t>
            </a:r>
          </a:p>
          <a:p>
            <a:pPr>
              <a:defRPr/>
            </a:pPr>
            <a:r>
              <a:rPr lang="en-US" b="1" dirty="0" smtClean="0">
                <a:solidFill>
                  <a:prstClr val="white"/>
                </a:solidFill>
                <a:ea typeface="Times New Roman"/>
              </a:rPr>
              <a:t>Optional</a:t>
            </a:r>
          </a:p>
          <a:p>
            <a:pPr lvl="1">
              <a:defRPr/>
            </a:pPr>
            <a:r>
              <a:rPr lang="en-US" b="1" dirty="0" smtClean="0">
                <a:solidFill>
                  <a:prstClr val="white"/>
                </a:solidFill>
                <a:ea typeface="Times New Roman"/>
              </a:rPr>
              <a:t>Comments for that individual check (i.e., DSA)</a:t>
            </a:r>
          </a:p>
          <a:p>
            <a:pPr lvl="1">
              <a:defRPr/>
            </a:pPr>
            <a:r>
              <a:rPr lang="en-US" b="1" dirty="0" smtClean="0">
                <a:solidFill>
                  <a:prstClr val="white"/>
                </a:solidFill>
                <a:ea typeface="Times New Roman"/>
              </a:rPr>
              <a:t>General Comments/Notes for all payments made</a:t>
            </a:r>
          </a:p>
          <a:p>
            <a:pPr lvl="0">
              <a:defRPr/>
            </a:pPr>
            <a:endParaRPr lang="en-US" b="1" dirty="0" smtClean="0">
              <a:solidFill>
                <a:prstClr val="white"/>
              </a:solidFill>
              <a:ea typeface="Times New Roman"/>
            </a:endParaRP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pic>
        <p:nvPicPr>
          <p:cNvPr id="6" name="Picture 3"/>
          <p:cNvPicPr>
            <a:picLocks noChangeAspect="1" noChangeArrowheads="1"/>
          </p:cNvPicPr>
          <p:nvPr/>
        </p:nvPicPr>
        <p:blipFill>
          <a:blip r:embed="rId3" cstate="screen">
            <a:extLst>
              <a:ext uri="{28A0092B-C50C-407E-A947-70E740481C1C}">
                <a14:useLocalDpi xmlns="" xmlns:a14="http://schemas.microsoft.com/office/drawing/2010/main"/>
              </a:ext>
            </a:extLst>
          </a:blip>
          <a:srcRect/>
          <a:stretch>
            <a:fillRect/>
          </a:stretch>
        </p:blipFill>
        <p:spPr bwMode="auto">
          <a:xfrm>
            <a:off x="5519457" y="555510"/>
            <a:ext cx="3345143" cy="2780357"/>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938842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smtClean="0">
                <a:solidFill>
                  <a:srgbClr val="FFFFCC"/>
                </a:solidFill>
                <a:latin typeface="Arial" pitchFamily="34" charset="0"/>
              </a:rPr>
              <a:t>Payments Overview</a:t>
            </a:r>
            <a:endParaRPr lang="en-US" sz="2200" b="1" dirty="0">
              <a:solidFill>
                <a:srgbClr val="FFFFCC"/>
              </a:solidFill>
              <a:latin typeface="Arial" pitchFamily="34" charset="0"/>
            </a:endParaRPr>
          </a:p>
        </p:txBody>
      </p:sp>
      <p:sp>
        <p:nvSpPr>
          <p:cNvPr id="9" name="Subtitle 2"/>
          <p:cNvSpPr txBox="1">
            <a:spLocks/>
          </p:cNvSpPr>
          <p:nvPr/>
        </p:nvSpPr>
        <p:spPr>
          <a:xfrm>
            <a:off x="262458" y="502280"/>
            <a:ext cx="8585201" cy="56191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Project Payments: General</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Rules</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lvl="0">
              <a:defRPr/>
            </a:pPr>
            <a:r>
              <a:rPr lang="en-US" b="1" dirty="0" smtClean="0">
                <a:solidFill>
                  <a:prstClr val="white"/>
                </a:solidFill>
                <a:ea typeface="Times New Roman"/>
              </a:rPr>
              <a:t>Payment cannot be saved:</a:t>
            </a:r>
          </a:p>
          <a:p>
            <a:pPr lvl="1">
              <a:defRPr/>
            </a:pPr>
            <a:r>
              <a:rPr lang="en-US" b="1" dirty="0" smtClean="0">
                <a:solidFill>
                  <a:prstClr val="white"/>
                </a:solidFill>
                <a:ea typeface="Times New Roman"/>
              </a:rPr>
              <a:t>If it exceeds the contract and amendments total</a:t>
            </a:r>
          </a:p>
          <a:p>
            <a:pPr lvl="1">
              <a:defRPr/>
            </a:pPr>
            <a:r>
              <a:rPr lang="en-US" b="1" dirty="0" smtClean="0">
                <a:solidFill>
                  <a:prstClr val="white"/>
                </a:solidFill>
                <a:latin typeface="Calibri"/>
                <a:ea typeface="Times New Roman"/>
              </a:rPr>
              <a:t>If the payment date is later than the current date (cannot make “future” payments)</a:t>
            </a:r>
          </a:p>
          <a:p>
            <a:pPr lvl="1">
              <a:defRPr/>
            </a:pPr>
            <a:r>
              <a:rPr lang="en-US" b="1" dirty="0" smtClean="0">
                <a:solidFill>
                  <a:prstClr val="white"/>
                </a:solidFill>
                <a:latin typeface="Calibri"/>
                <a:ea typeface="Times New Roman"/>
              </a:rPr>
              <a:t>If the payment date is older than the last </a:t>
            </a:r>
            <a:r>
              <a:rPr lang="en-US" b="1" dirty="0" err="1" smtClean="0">
                <a:solidFill>
                  <a:prstClr val="white"/>
                </a:solidFill>
                <a:latin typeface="Calibri"/>
                <a:ea typeface="Times New Roman"/>
              </a:rPr>
              <a:t>unsubmitted</a:t>
            </a:r>
            <a:r>
              <a:rPr lang="en-US" b="1" dirty="0" smtClean="0">
                <a:solidFill>
                  <a:prstClr val="white"/>
                </a:solidFill>
                <a:latin typeface="Calibri"/>
                <a:ea typeface="Times New Roman"/>
              </a:rPr>
              <a:t> </a:t>
            </a:r>
            <a:r>
              <a:rPr lang="en-US" b="1" dirty="0" smtClean="0">
                <a:solidFill>
                  <a:prstClr val="white"/>
                </a:solidFill>
                <a:latin typeface="Calibri"/>
                <a:ea typeface="Times New Roman"/>
              </a:rPr>
              <a:t>quarter</a:t>
            </a:r>
          </a:p>
          <a:p>
            <a:pPr lvl="1">
              <a:defRPr/>
            </a:pPr>
            <a:r>
              <a:rPr lang="en-US" b="1" dirty="0" smtClean="0">
                <a:solidFill>
                  <a:prstClr val="white"/>
                </a:solidFill>
                <a:latin typeface="Calibri"/>
                <a:ea typeface="Times New Roman"/>
              </a:rPr>
              <a:t>Payments cannot be edited once a contract has been marked as completed</a:t>
            </a:r>
            <a:endParaRPr lang="en-US" b="1" dirty="0" smtClean="0">
              <a:solidFill>
                <a:prstClr val="white"/>
              </a:solidFill>
              <a:latin typeface="Calibri"/>
              <a:ea typeface="Times New Roman"/>
            </a:endParaRPr>
          </a:p>
          <a:p>
            <a:pPr>
              <a:defRPr/>
            </a:pPr>
            <a:r>
              <a:rPr lang="en-US" b="1" dirty="0" smtClean="0">
                <a:solidFill>
                  <a:prstClr val="white"/>
                </a:solidFill>
                <a:latin typeface="Calibri"/>
                <a:ea typeface="Times New Roman"/>
              </a:rPr>
              <a:t>Contract cannot be completed (w/ exceptions):</a:t>
            </a:r>
          </a:p>
          <a:p>
            <a:pPr lvl="1">
              <a:defRPr/>
            </a:pPr>
            <a:r>
              <a:rPr lang="en-US" b="1" dirty="0" smtClean="0">
                <a:solidFill>
                  <a:prstClr val="white"/>
                </a:solidFill>
                <a:latin typeface="Calibri"/>
                <a:ea typeface="Times New Roman"/>
              </a:rPr>
              <a:t>If there are 0 payments entered</a:t>
            </a:r>
          </a:p>
          <a:p>
            <a:pPr lvl="1">
              <a:defRPr/>
            </a:pPr>
            <a:r>
              <a:rPr lang="en-US" b="1" dirty="0" smtClean="0">
                <a:solidFill>
                  <a:prstClr val="white"/>
                </a:solidFill>
                <a:latin typeface="Calibri"/>
                <a:ea typeface="Times New Roman"/>
              </a:rPr>
              <a:t>If the total payments does not equal the total expenditures</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 xmlns:p14="http://schemas.microsoft.com/office/powerpoint/2010/main" val="2938842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smtClean="0">
                <a:solidFill>
                  <a:srgbClr val="FFFFCC"/>
                </a:solidFill>
                <a:latin typeface="Arial" pitchFamily="34" charset="0"/>
              </a:rPr>
              <a:t>Payments Overview</a:t>
            </a:r>
            <a:endParaRPr lang="en-US" sz="2200" b="1" dirty="0">
              <a:solidFill>
                <a:srgbClr val="FFFFCC"/>
              </a:solidFill>
              <a:latin typeface="Arial" pitchFamily="34" charset="0"/>
            </a:endParaRP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Project Payments: Scenario</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1</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lvl="0">
              <a:defRPr/>
            </a:pPr>
            <a:r>
              <a:rPr lang="en-US" b="1" dirty="0" smtClean="0">
                <a:solidFill>
                  <a:prstClr val="white"/>
                </a:solidFill>
                <a:ea typeface="Times New Roman"/>
              </a:rPr>
              <a:t>Contract Date: Prior to July 1, 2018</a:t>
            </a:r>
          </a:p>
          <a:p>
            <a:pPr lvl="0">
              <a:defRPr/>
            </a:pPr>
            <a:r>
              <a:rPr lang="en-US" b="1" dirty="0" smtClean="0">
                <a:solidFill>
                  <a:prstClr val="white"/>
                </a:solidFill>
                <a:ea typeface="Times New Roman"/>
              </a:rPr>
              <a:t>Completion Date: Prior to July 1, 2018</a:t>
            </a:r>
          </a:p>
          <a:p>
            <a:pPr lvl="0">
              <a:defRPr/>
            </a:pPr>
            <a:r>
              <a:rPr lang="en-US" b="1" dirty="0" smtClean="0">
                <a:solidFill>
                  <a:prstClr val="white"/>
                </a:solidFill>
                <a:latin typeface="Calibri"/>
                <a:ea typeface="Times New Roman"/>
              </a:rPr>
              <a:t>Payment Functionality:</a:t>
            </a:r>
          </a:p>
          <a:p>
            <a:pPr lvl="1">
              <a:defRPr/>
            </a:pPr>
            <a:r>
              <a:rPr lang="en-US" b="1" dirty="0" smtClean="0">
                <a:solidFill>
                  <a:prstClr val="white"/>
                </a:solidFill>
                <a:latin typeface="Calibri"/>
                <a:ea typeface="Times New Roman"/>
              </a:rPr>
              <a:t>Payments are completely disabled</a:t>
            </a:r>
          </a:p>
          <a:p>
            <a:pPr lvl="1">
              <a:defRPr/>
            </a:pPr>
            <a:r>
              <a:rPr lang="en-US" b="1" dirty="0" smtClean="0">
                <a:solidFill>
                  <a:prstClr val="white"/>
                </a:solidFill>
                <a:latin typeface="Calibri"/>
                <a:ea typeface="Times New Roman"/>
              </a:rPr>
              <a:t>Payment Difference ignored when saving a completed project</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 xmlns:p14="http://schemas.microsoft.com/office/powerpoint/2010/main" val="2938842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smtClean="0">
                <a:solidFill>
                  <a:srgbClr val="FFFFCC"/>
                </a:solidFill>
                <a:latin typeface="Arial" pitchFamily="34" charset="0"/>
              </a:rPr>
              <a:t>Payments Overview</a:t>
            </a:r>
            <a:endParaRPr lang="en-US" sz="2200" b="1" dirty="0">
              <a:solidFill>
                <a:srgbClr val="FFFFCC"/>
              </a:solidFill>
              <a:latin typeface="Arial" pitchFamily="34" charset="0"/>
            </a:endParaRP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Project Payments: Scenario</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2</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lvl="0">
              <a:defRPr/>
            </a:pPr>
            <a:r>
              <a:rPr lang="en-US" b="1" dirty="0" smtClean="0">
                <a:solidFill>
                  <a:prstClr val="white"/>
                </a:solidFill>
                <a:ea typeface="Times New Roman"/>
              </a:rPr>
              <a:t>Contract Date: Prior to July 1, 2018</a:t>
            </a:r>
          </a:p>
          <a:p>
            <a:pPr lvl="0">
              <a:defRPr/>
            </a:pPr>
            <a:r>
              <a:rPr lang="en-US" b="1" dirty="0" smtClean="0">
                <a:solidFill>
                  <a:prstClr val="white"/>
                </a:solidFill>
                <a:ea typeface="Times New Roman"/>
              </a:rPr>
              <a:t>Completion Date: After June 30, 2018</a:t>
            </a:r>
          </a:p>
          <a:p>
            <a:pPr lvl="0">
              <a:defRPr/>
            </a:pPr>
            <a:r>
              <a:rPr lang="en-US" b="1" dirty="0" smtClean="0">
                <a:solidFill>
                  <a:prstClr val="white"/>
                </a:solidFill>
                <a:latin typeface="Calibri"/>
                <a:ea typeface="Times New Roman"/>
              </a:rPr>
              <a:t>Payment Functionality:</a:t>
            </a:r>
          </a:p>
          <a:p>
            <a:pPr lvl="1">
              <a:defRPr/>
            </a:pPr>
            <a:r>
              <a:rPr lang="en-US" b="1" dirty="0" smtClean="0">
                <a:solidFill>
                  <a:prstClr val="white"/>
                </a:solidFill>
                <a:latin typeface="Calibri"/>
                <a:ea typeface="Times New Roman"/>
              </a:rPr>
              <a:t>Payments are enabled</a:t>
            </a:r>
          </a:p>
          <a:p>
            <a:pPr lvl="1">
              <a:defRPr/>
            </a:pPr>
            <a:r>
              <a:rPr lang="en-US" b="1" dirty="0" smtClean="0">
                <a:solidFill>
                  <a:prstClr val="white"/>
                </a:solidFill>
                <a:latin typeface="Calibri"/>
                <a:ea typeface="Times New Roman"/>
              </a:rPr>
              <a:t>Can only enter payments for payments made after June 30.</a:t>
            </a:r>
          </a:p>
          <a:p>
            <a:pPr lvl="1">
              <a:defRPr/>
            </a:pPr>
            <a:r>
              <a:rPr lang="en-US" b="1" dirty="0" smtClean="0">
                <a:solidFill>
                  <a:prstClr val="white"/>
                </a:solidFill>
                <a:latin typeface="Calibri"/>
                <a:ea typeface="Times New Roman"/>
              </a:rPr>
              <a:t>At least one payment </a:t>
            </a:r>
            <a:r>
              <a:rPr lang="en-US" b="1" u="sng" dirty="0" smtClean="0">
                <a:solidFill>
                  <a:prstClr val="white"/>
                </a:solidFill>
                <a:latin typeface="Calibri"/>
                <a:ea typeface="Times New Roman"/>
              </a:rPr>
              <a:t>MUST</a:t>
            </a:r>
            <a:r>
              <a:rPr lang="en-US" b="1" dirty="0" smtClean="0">
                <a:solidFill>
                  <a:prstClr val="white"/>
                </a:solidFill>
                <a:latin typeface="Calibri"/>
                <a:ea typeface="Times New Roman"/>
              </a:rPr>
              <a:t> be entered </a:t>
            </a:r>
          </a:p>
          <a:p>
            <a:pPr lvl="1">
              <a:defRPr/>
            </a:pPr>
            <a:r>
              <a:rPr lang="en-US" b="1" dirty="0" smtClean="0">
                <a:solidFill>
                  <a:prstClr val="white"/>
                </a:solidFill>
                <a:latin typeface="Calibri"/>
                <a:ea typeface="Times New Roman"/>
              </a:rPr>
              <a:t>Payment Difference ignored when saving a completed project but will alert you to remind you to enter all payments made after June 30</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 xmlns:p14="http://schemas.microsoft.com/office/powerpoint/2010/main" val="2938842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smtClean="0">
                <a:solidFill>
                  <a:srgbClr val="FFFFCC"/>
                </a:solidFill>
                <a:latin typeface="Arial" pitchFamily="34" charset="0"/>
              </a:rPr>
              <a:t>Payments Overview</a:t>
            </a:r>
            <a:endParaRPr lang="en-US" sz="2200" b="1" dirty="0">
              <a:solidFill>
                <a:srgbClr val="FFFFCC"/>
              </a:solidFill>
              <a:latin typeface="Arial" pitchFamily="34" charset="0"/>
            </a:endParaRP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Project Payments: Scenario</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3</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lvl="0">
              <a:defRPr/>
            </a:pPr>
            <a:r>
              <a:rPr lang="en-US" b="1" dirty="0" smtClean="0">
                <a:solidFill>
                  <a:prstClr val="white"/>
                </a:solidFill>
                <a:ea typeface="Times New Roman"/>
              </a:rPr>
              <a:t>Contract Date: After June 30, 2018</a:t>
            </a:r>
          </a:p>
          <a:p>
            <a:pPr lvl="0">
              <a:defRPr/>
            </a:pPr>
            <a:r>
              <a:rPr lang="en-US" b="1" dirty="0" smtClean="0">
                <a:solidFill>
                  <a:prstClr val="white"/>
                </a:solidFill>
                <a:ea typeface="Times New Roman"/>
              </a:rPr>
              <a:t>Completion Date: After June 30, 2018</a:t>
            </a:r>
          </a:p>
          <a:p>
            <a:pPr lvl="0">
              <a:defRPr/>
            </a:pPr>
            <a:r>
              <a:rPr lang="en-US" b="1" dirty="0" smtClean="0">
                <a:solidFill>
                  <a:prstClr val="white"/>
                </a:solidFill>
                <a:latin typeface="Calibri"/>
                <a:ea typeface="Times New Roman"/>
              </a:rPr>
              <a:t>Payment Functionality:</a:t>
            </a:r>
          </a:p>
          <a:p>
            <a:pPr lvl="1">
              <a:defRPr/>
            </a:pPr>
            <a:r>
              <a:rPr lang="en-US" b="1" dirty="0" smtClean="0">
                <a:solidFill>
                  <a:prstClr val="white"/>
                </a:solidFill>
                <a:latin typeface="Calibri"/>
                <a:ea typeface="Times New Roman"/>
              </a:rPr>
              <a:t>Payments are enabled</a:t>
            </a:r>
          </a:p>
          <a:p>
            <a:pPr lvl="1">
              <a:defRPr/>
            </a:pPr>
            <a:r>
              <a:rPr lang="en-US" b="1" dirty="0" smtClean="0">
                <a:solidFill>
                  <a:prstClr val="white"/>
                </a:solidFill>
                <a:latin typeface="Calibri"/>
                <a:ea typeface="Times New Roman"/>
              </a:rPr>
              <a:t>All payments </a:t>
            </a:r>
            <a:r>
              <a:rPr lang="en-US" b="1" u="sng" dirty="0" smtClean="0">
                <a:solidFill>
                  <a:prstClr val="white"/>
                </a:solidFill>
                <a:latin typeface="Calibri"/>
                <a:ea typeface="Times New Roman"/>
              </a:rPr>
              <a:t>MUST</a:t>
            </a:r>
            <a:r>
              <a:rPr lang="en-US" b="1" dirty="0" smtClean="0">
                <a:solidFill>
                  <a:prstClr val="white"/>
                </a:solidFill>
                <a:latin typeface="Calibri"/>
                <a:ea typeface="Times New Roman"/>
              </a:rPr>
              <a:t> be entered </a:t>
            </a:r>
          </a:p>
          <a:p>
            <a:pPr lvl="1">
              <a:defRPr/>
            </a:pPr>
            <a:r>
              <a:rPr lang="en-US" b="1" dirty="0" smtClean="0">
                <a:solidFill>
                  <a:prstClr val="white"/>
                </a:solidFill>
                <a:latin typeface="Calibri"/>
                <a:ea typeface="Times New Roman"/>
              </a:rPr>
              <a:t>Payment Difference check enforced</a:t>
            </a:r>
          </a:p>
          <a:p>
            <a:pPr lvl="2">
              <a:defRPr/>
            </a:pPr>
            <a:r>
              <a:rPr lang="en-US" b="1" dirty="0" smtClean="0">
                <a:solidFill>
                  <a:prstClr val="white"/>
                </a:solidFill>
                <a:latin typeface="Calibri"/>
                <a:ea typeface="Times New Roman"/>
              </a:rPr>
              <a:t>Cannot save as completed i</a:t>
            </a:r>
            <a:r>
              <a:rPr lang="en-US" b="1" dirty="0" smtClean="0">
                <a:solidFill>
                  <a:prstClr val="white"/>
                </a:solidFill>
                <a:ea typeface="Times New Roman"/>
              </a:rPr>
              <a:t>f the total payments </a:t>
            </a:r>
            <a:r>
              <a:rPr lang="en-US" b="1" dirty="0" smtClean="0">
                <a:solidFill>
                  <a:prstClr val="white"/>
                </a:solidFill>
                <a:ea typeface="Times New Roman"/>
              </a:rPr>
              <a:t>do </a:t>
            </a:r>
            <a:r>
              <a:rPr lang="en-US" b="1" dirty="0" smtClean="0">
                <a:solidFill>
                  <a:prstClr val="white"/>
                </a:solidFill>
                <a:ea typeface="Times New Roman"/>
              </a:rPr>
              <a:t>not equal the total expenditures</a:t>
            </a:r>
            <a:endParaRPr lang="en-US" b="1" dirty="0" smtClean="0">
              <a:solidFill>
                <a:prstClr val="white"/>
              </a:solidFill>
              <a:latin typeface="Calibri"/>
              <a:ea typeface="Times New Roman"/>
            </a:endParaRP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 xmlns:p14="http://schemas.microsoft.com/office/powerpoint/2010/main" val="2938842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Office Theme</Template>
  <TotalTime>3198</TotalTime>
  <Words>777</Words>
  <Application>Microsoft Office PowerPoint</Application>
  <PresentationFormat>On-screen Show (4:3)</PresentationFormat>
  <Paragraphs>117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2_Office Theme</vt:lpstr>
      <vt:lpstr>Slide 1</vt:lpstr>
      <vt:lpstr>Slide 2</vt:lpstr>
      <vt:lpstr>Slide 3</vt:lpstr>
      <vt:lpstr>Slide 4</vt:lpstr>
      <vt:lpstr>Slide 5</vt:lpstr>
      <vt:lpstr>Slide 6</vt:lpstr>
      <vt:lpstr>Slide 7</vt:lpstr>
      <vt:lpstr>Slide 8</vt:lpstr>
      <vt:lpstr>Slide 9</vt:lpstr>
    </vt:vector>
  </TitlesOfParts>
  <Company>Penn State University - College of Engineering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dc:creator>
  <cp:lastModifiedBy>PITAD</cp:lastModifiedBy>
  <cp:revision>142</cp:revision>
  <dcterms:created xsi:type="dcterms:W3CDTF">2018-03-07T13:49:30Z</dcterms:created>
  <dcterms:modified xsi:type="dcterms:W3CDTF">2018-07-06T14:38:42Z</dcterms:modified>
</cp:coreProperties>
</file>