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handoutMasterIdLst>
    <p:handoutMasterId r:id="rId36"/>
  </p:handoutMasterIdLst>
  <p:sldIdLst>
    <p:sldId id="342" r:id="rId2"/>
    <p:sldId id="579" r:id="rId3"/>
    <p:sldId id="582" r:id="rId4"/>
    <p:sldId id="587" r:id="rId5"/>
    <p:sldId id="590" r:id="rId6"/>
    <p:sldId id="588" r:id="rId7"/>
    <p:sldId id="585" r:id="rId8"/>
    <p:sldId id="589" r:id="rId9"/>
    <p:sldId id="592" r:id="rId10"/>
    <p:sldId id="586" r:id="rId11"/>
    <p:sldId id="594" r:id="rId12"/>
    <p:sldId id="593" r:id="rId13"/>
    <p:sldId id="591" r:id="rId14"/>
    <p:sldId id="596" r:id="rId15"/>
    <p:sldId id="597" r:id="rId16"/>
    <p:sldId id="598" r:id="rId17"/>
    <p:sldId id="599" r:id="rId18"/>
    <p:sldId id="600" r:id="rId19"/>
    <p:sldId id="601" r:id="rId20"/>
    <p:sldId id="603" r:id="rId21"/>
    <p:sldId id="604" r:id="rId22"/>
    <p:sldId id="605" r:id="rId23"/>
    <p:sldId id="606" r:id="rId24"/>
    <p:sldId id="607" r:id="rId25"/>
    <p:sldId id="608" r:id="rId26"/>
    <p:sldId id="609" r:id="rId27"/>
    <p:sldId id="610" r:id="rId28"/>
    <p:sldId id="611" r:id="rId29"/>
    <p:sldId id="612" r:id="rId30"/>
    <p:sldId id="613" r:id="rId31"/>
    <p:sldId id="614" r:id="rId32"/>
    <p:sldId id="616" r:id="rId33"/>
    <p:sldId id="615" r:id="rId3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E58A"/>
    <a:srgbClr val="FFFFCC"/>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76" autoAdjust="0"/>
    <p:restoredTop sz="94343" autoAdjust="0"/>
  </p:normalViewPr>
  <p:slideViewPr>
    <p:cSldViewPr snapToGrid="0">
      <p:cViewPr varScale="1">
        <p:scale>
          <a:sx n="87" d="100"/>
          <a:sy n="87" d="100"/>
        </p:scale>
        <p:origin x="1541" y="24"/>
      </p:cViewPr>
      <p:guideLst/>
    </p:cSldViewPr>
  </p:slideViewPr>
  <p:notesTextViewPr>
    <p:cViewPr>
      <p:scale>
        <a:sx n="150" d="100"/>
        <a:sy n="15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0BEC9AF-13F9-432C-95A0-FB7E18E2160A}" type="datetimeFigureOut">
              <a:rPr lang="en-US" smtClean="0"/>
              <a:t>4/16/2020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7706101-A310-4655-B5F2-1A6DB963B7C9}" type="slidenum">
              <a:rPr lang="en-US" smtClean="0"/>
              <a:t>‹#›</a:t>
            </a:fld>
            <a:endParaRPr lang="en-US"/>
          </a:p>
        </p:txBody>
      </p:sp>
    </p:spTree>
    <p:extLst>
      <p:ext uri="{BB962C8B-B14F-4D97-AF65-F5344CB8AC3E}">
        <p14:creationId xmlns:p14="http://schemas.microsoft.com/office/powerpoint/2010/main" val="3731436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6C265B-0F5A-47EF-8F99-8C9A93E1E392}" type="datetimeFigureOut">
              <a:rPr lang="en-US" smtClean="0"/>
              <a:t>4/16/2020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621D54-860F-492E-96AB-1E06C7EE6B67}" type="slidenum">
              <a:rPr lang="en-US" smtClean="0"/>
              <a:t>‹#›</a:t>
            </a:fld>
            <a:endParaRPr lang="en-US"/>
          </a:p>
        </p:txBody>
      </p:sp>
    </p:spTree>
    <p:extLst>
      <p:ext uri="{BB962C8B-B14F-4D97-AF65-F5344CB8AC3E}">
        <p14:creationId xmlns:p14="http://schemas.microsoft.com/office/powerpoint/2010/main" val="112397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3EAC3EB-3C3E-4A15-9DCD-C019828A716C}" type="slidenum">
              <a:rPr lang="en-US">
                <a:solidFill>
                  <a:prstClr val="black"/>
                </a:solidFill>
                <a:latin typeface="Calibri"/>
              </a:rPr>
              <a:pPr defTabSz="931774">
                <a:defRPr/>
              </a:pPr>
              <a:t>1</a:t>
            </a:fld>
            <a:endParaRPr lang="en-US">
              <a:solidFill>
                <a:prstClr val="black"/>
              </a:solidFill>
              <a:latin typeface="Calibri"/>
            </a:endParaRPr>
          </a:p>
        </p:txBody>
      </p:sp>
      <p:sp>
        <p:nvSpPr>
          <p:cNvPr id="5" name="Header Placeholder 4"/>
          <p:cNvSpPr>
            <a:spLocks noGrp="1"/>
          </p:cNvSpPr>
          <p:nvPr>
            <p:ph type="hdr" sz="quarter" idx="11"/>
          </p:nvPr>
        </p:nvSpPr>
        <p:spPr/>
        <p:txBody>
          <a:bodyPr/>
          <a:lstStyle/>
          <a:p>
            <a:pPr defTabSz="931774">
              <a:defRPr/>
            </a:pPr>
            <a:r>
              <a:rPr lang="en-US">
                <a:solidFill>
                  <a:prstClr val="black"/>
                </a:solidFill>
                <a:latin typeface="Calibri"/>
              </a:rPr>
              <a:t>PSU Center for Dirt and Gravel Road Studies: www.dirtandgravelroads.org </a:t>
            </a:r>
          </a:p>
        </p:txBody>
      </p:sp>
    </p:spTree>
    <p:extLst>
      <p:ext uri="{BB962C8B-B14F-4D97-AF65-F5344CB8AC3E}">
        <p14:creationId xmlns:p14="http://schemas.microsoft.com/office/powerpoint/2010/main" val="8568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190327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4056C9-724F-4CE3-AF9C-111AEE16F6A3}" type="datetime1">
              <a:rPr lang="en-US" smtClean="0">
                <a:solidFill>
                  <a:prstClr val="black">
                    <a:tint val="75000"/>
                  </a:prstClr>
                </a:solidFill>
              </a:rPr>
              <a:t>4/16/2020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04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10EF9B-89A4-403C-9A06-811CCA4FE0D7}" type="datetime1">
              <a:rPr lang="en-US" smtClean="0">
                <a:solidFill>
                  <a:prstClr val="black">
                    <a:tint val="75000"/>
                  </a:prstClr>
                </a:solidFill>
              </a:rPr>
              <a:t>4/16/2020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514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D01E5-436A-4993-A279-893E51652C6C}" type="datetime1">
              <a:rPr lang="en-US" smtClean="0">
                <a:solidFill>
                  <a:prstClr val="black">
                    <a:tint val="75000"/>
                  </a:prstClr>
                </a:solidFill>
              </a:rPr>
              <a:t>4/16/2020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35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9C4DB2-B96F-41D8-98BD-6FA2B851A3FF}" type="datetime1">
              <a:rPr lang="en-US" smtClean="0">
                <a:solidFill>
                  <a:prstClr val="black"/>
                </a:solidFill>
              </a:rPr>
              <a:t>4/16/2020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4377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C7C896B-3B15-4084-B660-5C5D1539418C}" type="datetime1">
              <a:rPr lang="en-US" smtClean="0">
                <a:solidFill>
                  <a:prstClr val="black"/>
                </a:solidFill>
              </a:rPr>
              <a:t>4/16/2020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74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FAE20-EF24-493D-B363-1A55B4136C71}" type="datetime1">
              <a:rPr lang="en-US" smtClean="0">
                <a:solidFill>
                  <a:prstClr val="black">
                    <a:tint val="75000"/>
                  </a:prstClr>
                </a:solidFill>
              </a:rPr>
              <a:t>4/16/2020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490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C68A5-A349-426D-BD96-8F218753A44F}" type="datetime1">
              <a:rPr lang="en-US" smtClean="0">
                <a:solidFill>
                  <a:prstClr val="black">
                    <a:tint val="75000"/>
                  </a:prstClr>
                </a:solidFill>
              </a:rPr>
              <a:t>4/16/2020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57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4FCD2A-6E2E-41D5-9507-18C1E9AC6D7A}" type="datetime1">
              <a:rPr lang="en-US" smtClean="0">
                <a:solidFill>
                  <a:prstClr val="black">
                    <a:tint val="75000"/>
                  </a:prstClr>
                </a:solidFill>
              </a:rPr>
              <a:t>4/16/2020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83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EC95DB-7D31-4642-A0E7-AE5DC9A72850}" type="datetime1">
              <a:rPr lang="en-US" smtClean="0">
                <a:solidFill>
                  <a:prstClr val="black">
                    <a:tint val="75000"/>
                  </a:prstClr>
                </a:solidFill>
              </a:rPr>
              <a:t>4/16/2020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36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65F9E-492E-43BB-B248-D2FDEA021399}" type="datetime1">
              <a:rPr lang="en-US" smtClean="0">
                <a:solidFill>
                  <a:prstClr val="black">
                    <a:tint val="75000"/>
                  </a:prstClr>
                </a:solidFill>
              </a:rPr>
              <a:t>4/16/2020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445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A5B10-4F82-40E1-BC77-1D7E7D8E4993}" type="datetime1">
              <a:rPr lang="en-US" smtClean="0">
                <a:solidFill>
                  <a:prstClr val="black">
                    <a:tint val="75000"/>
                  </a:prstClr>
                </a:solidFill>
              </a:rPr>
              <a:t>4/16/2020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87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C0057A-A753-49F9-B3B4-EA32F519EE5D}" type="datetime1">
              <a:rPr lang="en-US" smtClean="0">
                <a:solidFill>
                  <a:prstClr val="black">
                    <a:tint val="75000"/>
                  </a:prstClr>
                </a:solidFill>
              </a:rPr>
              <a:t>4/16/2020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941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A5D666-E81B-4460-9809-E4011841E5BC}" type="datetime1">
              <a:rPr lang="en-US" smtClean="0">
                <a:solidFill>
                  <a:prstClr val="black">
                    <a:tint val="75000"/>
                  </a:prstClr>
                </a:solidFill>
              </a:rPr>
              <a:t>4/16/2020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019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95446-2C64-4C4F-B6B5-1C5C78EABC20}" type="datetime1">
              <a:rPr lang="en-US" smtClean="0">
                <a:solidFill>
                  <a:prstClr val="black">
                    <a:tint val="75000"/>
                  </a:prstClr>
                </a:solidFill>
              </a:rPr>
              <a:t>4/16/2020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2936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dirtandgravel.psu.edu/general-resources/dglvr-materials-calculator"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dirtandgravel.psu.edu/general-resources/standard-detail-sheets"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09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2"/>
          </p:nvPr>
        </p:nvSpPr>
        <p:spPr>
          <a:xfrm>
            <a:off x="6549571" y="640713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974" y="5986984"/>
            <a:ext cx="2867025" cy="871016"/>
          </a:xfrm>
          <a:prstGeom prst="rect">
            <a:avLst/>
          </a:prstGeom>
          <a:effectLst>
            <a:softEdge rad="12700"/>
          </a:effectLst>
        </p:spPr>
      </p:pic>
      <p:sp>
        <p:nvSpPr>
          <p:cNvPr id="5" name="Rectangle 4"/>
          <p:cNvSpPr/>
          <p:nvPr/>
        </p:nvSpPr>
        <p:spPr>
          <a:xfrm>
            <a:off x="39998" y="4279237"/>
            <a:ext cx="9108055" cy="11922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p:cNvSpPr txBox="1">
            <a:spLocks/>
          </p:cNvSpPr>
          <p:nvPr/>
        </p:nvSpPr>
        <p:spPr>
          <a:xfrm>
            <a:off x="218231" y="4199253"/>
            <a:ext cx="8794933"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If you are reading this, then you are successfully seeing the webinar video. Webinar audio should be automatic through your computer, and options can be accessed in the “audio options” button on the bottom left.  If your computer audio </a:t>
            </a:r>
            <a:r>
              <a:rPr kumimoji="0" lang="en-US" sz="2200" b="1" i="0" u="none" strike="noStrike" kern="1200" cap="none" spc="0" normalizeH="0" baseline="0" noProof="0" dirty="0">
                <a:ln>
                  <a:noFill/>
                </a:ln>
                <a:solidFill>
                  <a:schemeClr val="bg1"/>
                </a:solidFill>
                <a:effectLst/>
                <a:uLnTx/>
                <a:uFillTx/>
                <a:latin typeface="Calibri"/>
                <a:ea typeface="+mn-ea"/>
                <a:cs typeface="+mn-cs"/>
              </a:rPr>
              <a:t>is not working, you can listen on your phone </a:t>
            </a:r>
            <a:r>
              <a:rPr lang="en-US" sz="2200" b="1" dirty="0">
                <a:solidFill>
                  <a:schemeClr val="bg1"/>
                </a:solidFill>
              </a:rPr>
              <a:t>by dialing </a:t>
            </a:r>
            <a:r>
              <a:rPr lang="en-US" sz="2400" dirty="0">
                <a:solidFill>
                  <a:schemeClr val="bg1"/>
                </a:solidFill>
                <a:latin typeface="Calibri" panose="020F0502020204030204" pitchFamily="34" charset="0"/>
                <a:ea typeface="Times New Roman" panose="02020603050405020304" pitchFamily="18" charset="0"/>
              </a:rPr>
              <a:t>646-876-9923</a:t>
            </a:r>
            <a:r>
              <a:rPr lang="en-US" sz="2200" b="1" dirty="0">
                <a:solidFill>
                  <a:schemeClr val="bg1"/>
                </a:solidFill>
              </a:rPr>
              <a:t>.</a:t>
            </a:r>
            <a:endParaRPr kumimoji="0" lang="en-US" sz="2200" b="0" i="0" u="none" strike="noStrike" kern="1200" cap="none" spc="0" normalizeH="0" baseline="0" noProof="0" dirty="0">
              <a:ln>
                <a:noFill/>
              </a:ln>
              <a:solidFill>
                <a:schemeClr val="bg1"/>
              </a:solidFill>
              <a:effectLst/>
              <a:uLnTx/>
              <a:uFillTx/>
              <a:latin typeface="Calibri"/>
            </a:endParaRPr>
          </a:p>
        </p:txBody>
      </p:sp>
      <p:sp>
        <p:nvSpPr>
          <p:cNvPr id="8" name="Rectangle 7"/>
          <p:cNvSpPr/>
          <p:nvPr/>
        </p:nvSpPr>
        <p:spPr>
          <a:xfrm>
            <a:off x="256330" y="2363465"/>
            <a:ext cx="4572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4/16/20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Starts at </a:t>
            </a:r>
            <a:r>
              <a:rPr lang="en-US" sz="3600" b="1" dirty="0">
                <a:solidFill>
                  <a:prstClr val="white"/>
                </a:solidFill>
                <a:latin typeface="Calibri"/>
              </a:rPr>
              <a:t>9</a:t>
            </a:r>
            <a:r>
              <a:rPr kumimoji="0" lang="en-US" sz="3600" b="1" i="0" u="none" strike="noStrike" kern="1200" cap="none" spc="0" normalizeH="0" baseline="0" noProof="0" dirty="0">
                <a:ln>
                  <a:noFill/>
                </a:ln>
                <a:solidFill>
                  <a:prstClr val="white"/>
                </a:solidFill>
                <a:effectLst/>
                <a:uLnTx/>
                <a:uFillTx/>
                <a:latin typeface="Calibri"/>
                <a:ea typeface="+mn-ea"/>
                <a:cs typeface="+mn-cs"/>
              </a:rPr>
              <a:t>am</a:t>
            </a:r>
          </a:p>
        </p:txBody>
      </p:sp>
      <p:sp>
        <p:nvSpPr>
          <p:cNvPr id="16" name="TextBox 15"/>
          <p:cNvSpPr txBox="1"/>
          <p:nvPr/>
        </p:nvSpPr>
        <p:spPr>
          <a:xfrm>
            <a:off x="115356" y="41153"/>
            <a:ext cx="507687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Webinar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Standard Details</a:t>
            </a:r>
          </a:p>
        </p:txBody>
      </p:sp>
      <p:pic>
        <p:nvPicPr>
          <p:cNvPr id="11" name="Picture 10">
            <a:extLst>
              <a:ext uri="{FF2B5EF4-FFF2-40B4-BE49-F238E27FC236}">
                <a16:creationId xmlns:a16="http://schemas.microsoft.com/office/drawing/2014/main" id="{80E1A1B6-2448-4875-8EE2-04C228C5A7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9929" y="1"/>
            <a:ext cx="4170644" cy="3127983"/>
          </a:xfrm>
          <a:prstGeom prst="rect">
            <a:avLst/>
          </a:prstGeom>
        </p:spPr>
      </p:pic>
      <p:sp>
        <p:nvSpPr>
          <p:cNvPr id="10" name="Rectangle 9">
            <a:extLst>
              <a:ext uri="{FF2B5EF4-FFF2-40B4-BE49-F238E27FC236}">
                <a16:creationId xmlns:a16="http://schemas.microsoft.com/office/drawing/2014/main" id="{28CC93F2-64CC-40A0-937B-D985B8DE8C55}"/>
              </a:ext>
            </a:extLst>
          </p:cNvPr>
          <p:cNvSpPr/>
          <p:nvPr/>
        </p:nvSpPr>
        <p:spPr>
          <a:xfrm>
            <a:off x="0" y="6433787"/>
            <a:ext cx="3810000" cy="369332"/>
          </a:xfrm>
          <a:prstGeom prst="rect">
            <a:avLst/>
          </a:prstGeom>
          <a:solidFill>
            <a:schemeClr val="bg1"/>
          </a:solidFill>
          <a:ln>
            <a:solidFill>
              <a:schemeClr val="tx1"/>
            </a:solidFill>
          </a:ln>
        </p:spPr>
        <p:txBody>
          <a:bodyPr wrap="square">
            <a:spAutoFit/>
          </a:bodyPr>
          <a:lstStyle/>
          <a:p>
            <a:pPr lvl="0" defTabSz="91440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latin typeface="Calibri" panose="020F0502020204030204" pitchFamily="34" charset="0"/>
                <a:ea typeface="Times New Roman" panose="02020603050405020304" pitchFamily="18" charset="0"/>
              </a:rPr>
              <a:t>646-876-9923</a:t>
            </a:r>
          </a:p>
        </p:txBody>
      </p:sp>
    </p:spTree>
    <p:extLst>
      <p:ext uri="{BB962C8B-B14F-4D97-AF65-F5344CB8AC3E}">
        <p14:creationId xmlns:p14="http://schemas.microsoft.com/office/powerpoint/2010/main" val="367189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Standard Details</a:t>
            </a:r>
          </a:p>
        </p:txBody>
      </p:sp>
      <p:sp>
        <p:nvSpPr>
          <p:cNvPr id="15" name="Subtitle 2"/>
          <p:cNvSpPr txBox="1">
            <a:spLocks/>
          </p:cNvSpPr>
          <p:nvPr/>
        </p:nvSpPr>
        <p:spPr>
          <a:xfrm>
            <a:off x="273989" y="666497"/>
            <a:ext cx="8660921" cy="50703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sng" strike="noStrike" kern="1200" cap="none" spc="0" normalizeH="0" baseline="0" noProof="0" dirty="0">
                <a:ln>
                  <a:noFill/>
                </a:ln>
                <a:solidFill>
                  <a:srgbClr val="FFFF00"/>
                </a:solidFill>
                <a:effectLst/>
                <a:uLnTx/>
                <a:uFillTx/>
                <a:latin typeface="Calibri"/>
                <a:ea typeface="Times New Roman"/>
                <a:cs typeface="+mn-cs"/>
              </a:rPr>
              <a:t>Excel Details:</a:t>
            </a:r>
          </a:p>
          <a:p>
            <a:pPr lvl="1" indent="-342900">
              <a:buFont typeface="Arial" panose="020B0604020202020204" pitchFamily="34" charset="0"/>
              <a:buChar char="•"/>
              <a:defRPr/>
            </a:pPr>
            <a:r>
              <a:rPr kumimoji="0" lang="en-US" i="0" u="none" strike="noStrike" kern="1200" cap="none" spc="0" normalizeH="0" baseline="0" noProof="0" dirty="0">
                <a:ln>
                  <a:noFill/>
                </a:ln>
                <a:solidFill>
                  <a:prstClr val="white"/>
                </a:solidFill>
                <a:effectLst/>
                <a:uLnTx/>
                <a:uFillTx/>
                <a:latin typeface="Calibri"/>
                <a:ea typeface="+mn-ea"/>
                <a:cs typeface="+mn-cs"/>
              </a:rPr>
              <a:t>French Mattress</a:t>
            </a:r>
          </a:p>
          <a:p>
            <a:pPr lvl="1" indent="-342900">
              <a:buFont typeface="Arial" panose="020B0604020202020204" pitchFamily="34" charset="0"/>
              <a:buChar char="•"/>
              <a:defRPr/>
            </a:pPr>
            <a:r>
              <a:rPr lang="en-US" dirty="0">
                <a:solidFill>
                  <a:prstClr val="white"/>
                </a:solidFill>
                <a:latin typeface="Calibri"/>
              </a:rPr>
              <a:t>Underdrain </a:t>
            </a:r>
          </a:p>
          <a:p>
            <a:pPr lvl="1" indent="-342900">
              <a:buFont typeface="Arial" panose="020B0604020202020204" pitchFamily="34" charset="0"/>
              <a:buChar char="•"/>
              <a:defRPr/>
            </a:pPr>
            <a:r>
              <a:rPr kumimoji="0" lang="en-US" i="0" u="none" strike="noStrike" kern="1200" cap="none" spc="0" normalizeH="0" baseline="0" noProof="0" dirty="0">
                <a:ln>
                  <a:noFill/>
                </a:ln>
                <a:solidFill>
                  <a:prstClr val="white"/>
                </a:solidFill>
                <a:effectLst/>
                <a:uLnTx/>
                <a:uFillTx/>
                <a:latin typeface="Calibri"/>
                <a:ea typeface="+mn-ea"/>
                <a:cs typeface="+mn-cs"/>
              </a:rPr>
              <a:t>Stone Sump</a:t>
            </a:r>
          </a:p>
          <a:p>
            <a:pPr lvl="1" indent="-342900">
              <a:buFont typeface="Arial" panose="020B0604020202020204" pitchFamily="34" charset="0"/>
              <a:buChar char="•"/>
              <a:defRPr/>
            </a:pPr>
            <a:endParaRPr lang="en-US" sz="2400" dirty="0">
              <a:solidFill>
                <a:prstClr val="white"/>
              </a:solidFill>
              <a:latin typeface="Calibri"/>
            </a:endParaRPr>
          </a:p>
          <a:p>
            <a:pPr>
              <a:defRPr/>
            </a:pPr>
            <a:r>
              <a:rPr lang="en-US" sz="2800" dirty="0">
                <a:solidFill>
                  <a:prstClr val="white"/>
                </a:solidFill>
                <a:latin typeface="Calibri"/>
              </a:rPr>
              <a:t>Forms will calculate estimate stone amounts (tons).</a:t>
            </a:r>
          </a:p>
          <a:p>
            <a:pPr lvl="1">
              <a:buFont typeface="Arial" panose="020B0604020202020204" pitchFamily="34" charset="0"/>
              <a:buChar char="•"/>
              <a:defRPr/>
            </a:pPr>
            <a:r>
              <a:rPr lang="en-US" sz="2400" dirty="0">
                <a:solidFill>
                  <a:prstClr val="white"/>
                </a:solidFill>
                <a:latin typeface="Calibri"/>
              </a:rPr>
              <a:t>Use same formulas as the Materials Calculator</a:t>
            </a:r>
          </a:p>
          <a:p>
            <a:pPr marL="800100" lvl="2" indent="0">
              <a:buNone/>
              <a:defRPr/>
            </a:pPr>
            <a:endParaRPr kumimoji="0" lang="en-US" sz="200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38926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BCAD56-89D3-41D9-9890-71F38978A3D5}"/>
              </a:ext>
            </a:extLst>
          </p:cNvPr>
          <p:cNvPicPr>
            <a:picLocks noChangeAspect="1"/>
          </p:cNvPicPr>
          <p:nvPr/>
        </p:nvPicPr>
        <p:blipFill>
          <a:blip r:embed="rId2"/>
          <a:stretch>
            <a:fillRect/>
          </a:stretch>
        </p:blipFill>
        <p:spPr>
          <a:xfrm>
            <a:off x="1838324" y="0"/>
            <a:ext cx="5648325" cy="7739635"/>
          </a:xfrm>
          <a:prstGeom prst="rect">
            <a:avLst/>
          </a:prstGeom>
        </p:spPr>
      </p:pic>
    </p:spTree>
    <p:extLst>
      <p:ext uri="{BB962C8B-B14F-4D97-AF65-F5344CB8AC3E}">
        <p14:creationId xmlns:p14="http://schemas.microsoft.com/office/powerpoint/2010/main" val="3410298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49519-C087-40A5-BDC3-FE4A98E615D5}"/>
              </a:ext>
            </a:extLst>
          </p:cNvPr>
          <p:cNvPicPr>
            <a:picLocks noChangeAspect="1"/>
          </p:cNvPicPr>
          <p:nvPr/>
        </p:nvPicPr>
        <p:blipFill>
          <a:blip r:embed="rId2"/>
          <a:stretch>
            <a:fillRect/>
          </a:stretch>
        </p:blipFill>
        <p:spPr>
          <a:xfrm>
            <a:off x="1771650" y="-565857"/>
            <a:ext cx="6115050" cy="8646441"/>
          </a:xfrm>
          <a:prstGeom prst="rect">
            <a:avLst/>
          </a:prstGeom>
        </p:spPr>
      </p:pic>
    </p:spTree>
    <p:extLst>
      <p:ext uri="{BB962C8B-B14F-4D97-AF65-F5344CB8AC3E}">
        <p14:creationId xmlns:p14="http://schemas.microsoft.com/office/powerpoint/2010/main" val="3537845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8442CA-8FA8-4D18-B1FB-59854289D7FF}"/>
              </a:ext>
            </a:extLst>
          </p:cNvPr>
          <p:cNvPicPr>
            <a:picLocks noChangeAspect="1"/>
          </p:cNvPicPr>
          <p:nvPr/>
        </p:nvPicPr>
        <p:blipFill>
          <a:blip r:embed="rId2"/>
          <a:stretch>
            <a:fillRect/>
          </a:stretch>
        </p:blipFill>
        <p:spPr>
          <a:xfrm>
            <a:off x="1727978" y="0"/>
            <a:ext cx="5688044" cy="8095239"/>
          </a:xfrm>
          <a:prstGeom prst="rect">
            <a:avLst/>
          </a:prstGeom>
        </p:spPr>
      </p:pic>
    </p:spTree>
    <p:extLst>
      <p:ext uri="{BB962C8B-B14F-4D97-AF65-F5344CB8AC3E}">
        <p14:creationId xmlns:p14="http://schemas.microsoft.com/office/powerpoint/2010/main" val="208132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b="1" i="0" strike="noStrike" kern="1200" cap="none" spc="0" normalizeH="0" baseline="0" noProof="0" dirty="0">
                <a:ln>
                  <a:noFill/>
                </a:ln>
                <a:solidFill>
                  <a:srgbClr val="FFFF00"/>
                </a:solidFill>
                <a:effectLst/>
                <a:uLnTx/>
                <a:uFillTx/>
                <a:latin typeface="Calibri"/>
                <a:ea typeface="Times New Roman"/>
                <a:cs typeface="+mn-cs"/>
              </a:rPr>
              <a:t>To help DGLVR participants do material estimating </a:t>
            </a:r>
          </a:p>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solidFill>
                <a:prstClr val="white"/>
              </a:solidFill>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solidFill>
                <a:prstClr val="white"/>
              </a:solidFill>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solidFill>
                <a:prstClr val="white"/>
              </a:solidFill>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Details located on the CDGRS Website</a:t>
            </a:r>
          </a:p>
          <a:p>
            <a:pPr lvl="2"/>
            <a:r>
              <a:rPr lang="en-US" dirty="0">
                <a:solidFill>
                  <a:srgbClr val="FFC000"/>
                </a:solidFill>
                <a:hlinkClick r:id="rId2">
                  <a:extLst>
                    <a:ext uri="{A12FA001-AC4F-418D-AE19-62706E023703}">
                      <ahyp:hlinkClr xmlns:ahyp="http://schemas.microsoft.com/office/drawing/2018/hyperlinkcolor" val="tx"/>
                    </a:ext>
                  </a:extLst>
                </a:hlinkClick>
              </a:rPr>
              <a:t> https://www.dirtandgravel.psu.edu/general-resources/dglvr-materials-calculator</a:t>
            </a:r>
            <a:endParaRPr kumimoji="0" lang="en-US" sz="2400" b="1" i="0" u="none" strike="noStrike" kern="1200" cap="none" spc="0" normalizeH="0" baseline="0" noProof="0" dirty="0">
              <a:ln>
                <a:noFill/>
              </a:ln>
              <a:solidFill>
                <a:srgbClr val="FFC000"/>
              </a:solidFill>
              <a:effectLst/>
              <a:uLnTx/>
              <a:uFillTx/>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2D1AA28-74BC-476A-AA45-A5EA1A868BB0}"/>
              </a:ext>
            </a:extLst>
          </p:cNvPr>
          <p:cNvPicPr>
            <a:picLocks noChangeAspect="1"/>
          </p:cNvPicPr>
          <p:nvPr/>
        </p:nvPicPr>
        <p:blipFill>
          <a:blip r:embed="rId3"/>
          <a:stretch>
            <a:fillRect/>
          </a:stretch>
        </p:blipFill>
        <p:spPr>
          <a:xfrm>
            <a:off x="804862" y="1230769"/>
            <a:ext cx="7534275" cy="4048125"/>
          </a:xfrm>
          <a:prstGeom prst="rect">
            <a:avLst/>
          </a:prstGeom>
        </p:spPr>
      </p:pic>
    </p:spTree>
    <p:extLst>
      <p:ext uri="{BB962C8B-B14F-4D97-AF65-F5344CB8AC3E}">
        <p14:creationId xmlns:p14="http://schemas.microsoft.com/office/powerpoint/2010/main" val="1881863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3774AF7-0412-4A13-9547-1AC2DEFB343E}"/>
              </a:ext>
            </a:extLst>
          </p:cNvPr>
          <p:cNvPicPr>
            <a:picLocks noChangeAspect="1"/>
          </p:cNvPicPr>
          <p:nvPr/>
        </p:nvPicPr>
        <p:blipFill>
          <a:blip r:embed="rId2"/>
          <a:stretch>
            <a:fillRect/>
          </a:stretch>
        </p:blipFill>
        <p:spPr>
          <a:xfrm>
            <a:off x="564399" y="772512"/>
            <a:ext cx="5181204" cy="3839245"/>
          </a:xfrm>
          <a:prstGeom prst="rect">
            <a:avLst/>
          </a:prstGeom>
        </p:spPr>
      </p:pic>
      <p:sp>
        <p:nvSpPr>
          <p:cNvPr id="2" name="TextBox 1">
            <a:extLst>
              <a:ext uri="{FF2B5EF4-FFF2-40B4-BE49-F238E27FC236}">
                <a16:creationId xmlns:a16="http://schemas.microsoft.com/office/drawing/2014/main" id="{4F537E60-3D30-471E-929F-55F4D2F35E18}"/>
              </a:ext>
            </a:extLst>
          </p:cNvPr>
          <p:cNvSpPr txBox="1"/>
          <p:nvPr/>
        </p:nvSpPr>
        <p:spPr>
          <a:xfrm>
            <a:off x="564399" y="5089589"/>
            <a:ext cx="8197579" cy="830997"/>
          </a:xfrm>
          <a:prstGeom prst="rect">
            <a:avLst/>
          </a:prstGeom>
          <a:noFill/>
        </p:spPr>
        <p:txBody>
          <a:bodyPr wrap="square" rtlCol="0">
            <a:spAutoFit/>
          </a:bodyPr>
          <a:lstStyle/>
          <a:p>
            <a:r>
              <a:rPr lang="en-US" sz="2400" dirty="0">
                <a:solidFill>
                  <a:schemeClr val="bg1"/>
                </a:solidFill>
              </a:rPr>
              <a:t>“…to conveniently determine aggregate, stone, and fill estimates for project needs.”</a:t>
            </a:r>
          </a:p>
        </p:txBody>
      </p:sp>
    </p:spTree>
    <p:extLst>
      <p:ext uri="{BB962C8B-B14F-4D97-AF65-F5344CB8AC3E}">
        <p14:creationId xmlns:p14="http://schemas.microsoft.com/office/powerpoint/2010/main" val="2418280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F66F3A60-4ACA-4635-BACF-9347B802D5F8}"/>
              </a:ext>
            </a:extLst>
          </p:cNvPr>
          <p:cNvPicPr>
            <a:picLocks noChangeAspect="1"/>
          </p:cNvPicPr>
          <p:nvPr/>
        </p:nvPicPr>
        <p:blipFill>
          <a:blip r:embed="rId2"/>
          <a:stretch>
            <a:fillRect/>
          </a:stretch>
        </p:blipFill>
        <p:spPr>
          <a:xfrm>
            <a:off x="608647" y="794021"/>
            <a:ext cx="5169301" cy="3830425"/>
          </a:xfrm>
          <a:prstGeom prst="rect">
            <a:avLst/>
          </a:prstGeom>
        </p:spPr>
      </p:pic>
      <p:sp>
        <p:nvSpPr>
          <p:cNvPr id="3" name="TextBox 2">
            <a:extLst>
              <a:ext uri="{FF2B5EF4-FFF2-40B4-BE49-F238E27FC236}">
                <a16:creationId xmlns:a16="http://schemas.microsoft.com/office/drawing/2014/main" id="{810479EA-00ED-47BC-B2F1-FECDF8EFD849}"/>
              </a:ext>
            </a:extLst>
          </p:cNvPr>
          <p:cNvSpPr txBox="1"/>
          <p:nvPr/>
        </p:nvSpPr>
        <p:spPr>
          <a:xfrm>
            <a:off x="608647" y="5034378"/>
            <a:ext cx="8261364" cy="1200329"/>
          </a:xfrm>
          <a:prstGeom prst="rect">
            <a:avLst/>
          </a:prstGeom>
          <a:noFill/>
        </p:spPr>
        <p:txBody>
          <a:bodyPr wrap="square" rtlCol="0">
            <a:spAutoFit/>
          </a:bodyPr>
          <a:lstStyle/>
          <a:p>
            <a:r>
              <a:rPr lang="en-US" sz="2400" dirty="0">
                <a:solidFill>
                  <a:schemeClr val="bg1"/>
                </a:solidFill>
              </a:rPr>
              <a:t>“By entering the length, width, and depth of stone or fill desired, the calculator will generate an estimate of the amount of loose (as shipped) material for your job.”</a:t>
            </a:r>
          </a:p>
        </p:txBody>
      </p:sp>
    </p:spTree>
    <p:extLst>
      <p:ext uri="{BB962C8B-B14F-4D97-AF65-F5344CB8AC3E}">
        <p14:creationId xmlns:p14="http://schemas.microsoft.com/office/powerpoint/2010/main" val="1592342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CC7482D-2B45-4A11-AED8-C7E593B27533}"/>
              </a:ext>
            </a:extLst>
          </p:cNvPr>
          <p:cNvPicPr>
            <a:picLocks noChangeAspect="1"/>
          </p:cNvPicPr>
          <p:nvPr/>
        </p:nvPicPr>
        <p:blipFill>
          <a:blip r:embed="rId2"/>
          <a:stretch>
            <a:fillRect/>
          </a:stretch>
        </p:blipFill>
        <p:spPr>
          <a:xfrm>
            <a:off x="580568" y="794022"/>
            <a:ext cx="5184128" cy="3841412"/>
          </a:xfrm>
          <a:prstGeom prst="rect">
            <a:avLst/>
          </a:prstGeom>
        </p:spPr>
      </p:pic>
      <p:sp>
        <p:nvSpPr>
          <p:cNvPr id="2" name="TextBox 1">
            <a:extLst>
              <a:ext uri="{FF2B5EF4-FFF2-40B4-BE49-F238E27FC236}">
                <a16:creationId xmlns:a16="http://schemas.microsoft.com/office/drawing/2014/main" id="{77D66009-CEF6-44BE-BAAA-93555D7E0B79}"/>
              </a:ext>
            </a:extLst>
          </p:cNvPr>
          <p:cNvSpPr txBox="1"/>
          <p:nvPr/>
        </p:nvSpPr>
        <p:spPr>
          <a:xfrm>
            <a:off x="547979" y="4855207"/>
            <a:ext cx="8596021" cy="1569660"/>
          </a:xfrm>
          <a:prstGeom prst="rect">
            <a:avLst/>
          </a:prstGeom>
          <a:noFill/>
        </p:spPr>
        <p:txBody>
          <a:bodyPr wrap="square" rtlCol="0">
            <a:spAutoFit/>
          </a:bodyPr>
          <a:lstStyle/>
          <a:p>
            <a:r>
              <a:rPr lang="en-US" sz="2400" dirty="0">
                <a:solidFill>
                  <a:schemeClr val="bg1"/>
                </a:solidFill>
              </a:rPr>
              <a:t>The calculator also has a “custom material” option that will let you specify the density and compaction ratio of material not in the list…   …or for when the standard conversion factor for a listed material does not correspond to your particular source.”</a:t>
            </a:r>
          </a:p>
        </p:txBody>
      </p:sp>
    </p:spTree>
    <p:extLst>
      <p:ext uri="{BB962C8B-B14F-4D97-AF65-F5344CB8AC3E}">
        <p14:creationId xmlns:p14="http://schemas.microsoft.com/office/powerpoint/2010/main" val="87685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4788B2E-20CF-4E3D-A9C6-4BB829539E91}"/>
              </a:ext>
            </a:extLst>
          </p:cNvPr>
          <p:cNvPicPr>
            <a:picLocks noChangeAspect="1"/>
          </p:cNvPicPr>
          <p:nvPr/>
        </p:nvPicPr>
        <p:blipFill>
          <a:blip r:embed="rId2"/>
          <a:stretch>
            <a:fillRect/>
          </a:stretch>
        </p:blipFill>
        <p:spPr>
          <a:xfrm>
            <a:off x="642042" y="858552"/>
            <a:ext cx="5136625" cy="3806213"/>
          </a:xfrm>
          <a:prstGeom prst="rect">
            <a:avLst/>
          </a:prstGeom>
        </p:spPr>
      </p:pic>
      <p:sp>
        <p:nvSpPr>
          <p:cNvPr id="4" name="TextBox 3">
            <a:extLst>
              <a:ext uri="{FF2B5EF4-FFF2-40B4-BE49-F238E27FC236}">
                <a16:creationId xmlns:a16="http://schemas.microsoft.com/office/drawing/2014/main" id="{ED3CBA77-16F6-4E69-9969-6728070E1871}"/>
              </a:ext>
            </a:extLst>
          </p:cNvPr>
          <p:cNvSpPr txBox="1"/>
          <p:nvPr/>
        </p:nvSpPr>
        <p:spPr>
          <a:xfrm>
            <a:off x="642042" y="5168451"/>
            <a:ext cx="7256254" cy="830997"/>
          </a:xfrm>
          <a:prstGeom prst="rect">
            <a:avLst/>
          </a:prstGeom>
          <a:noFill/>
        </p:spPr>
        <p:txBody>
          <a:bodyPr wrap="square" rtlCol="0">
            <a:spAutoFit/>
          </a:bodyPr>
          <a:lstStyle/>
          <a:p>
            <a:r>
              <a:rPr lang="en-US" sz="2400" dirty="0">
                <a:solidFill>
                  <a:schemeClr val="bg1"/>
                </a:solidFill>
              </a:rPr>
              <a:t>A cost estimate can be generated by providing a known price per ton in your region or from a particular supplier.</a:t>
            </a:r>
          </a:p>
        </p:txBody>
      </p:sp>
    </p:spTree>
    <p:extLst>
      <p:ext uri="{BB962C8B-B14F-4D97-AF65-F5344CB8AC3E}">
        <p14:creationId xmlns:p14="http://schemas.microsoft.com/office/powerpoint/2010/main" val="238701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C5604-CB6E-4CF8-8FD2-6F8D732253DF}"/>
              </a:ext>
            </a:extLst>
          </p:cNvPr>
          <p:cNvPicPr>
            <a:picLocks noChangeAspect="1"/>
          </p:cNvPicPr>
          <p:nvPr/>
        </p:nvPicPr>
        <p:blipFill>
          <a:blip r:embed="rId2"/>
          <a:stretch>
            <a:fillRect/>
          </a:stretch>
        </p:blipFill>
        <p:spPr>
          <a:xfrm>
            <a:off x="450410" y="856070"/>
            <a:ext cx="5224673" cy="5788570"/>
          </a:xfrm>
          <a:prstGeom prst="rect">
            <a:avLst/>
          </a:prstGeom>
        </p:spPr>
      </p:pic>
      <p:sp>
        <p:nvSpPr>
          <p:cNvPr id="4" name="Right Brace 3">
            <a:extLst>
              <a:ext uri="{FF2B5EF4-FFF2-40B4-BE49-F238E27FC236}">
                <a16:creationId xmlns:a16="http://schemas.microsoft.com/office/drawing/2014/main" id="{78D0502A-91C3-4823-9B6C-350397237FC3}"/>
              </a:ext>
            </a:extLst>
          </p:cNvPr>
          <p:cNvSpPr/>
          <p:nvPr/>
        </p:nvSpPr>
        <p:spPr>
          <a:xfrm>
            <a:off x="4572000" y="1132114"/>
            <a:ext cx="1691057" cy="2296886"/>
          </a:xfrm>
          <a:prstGeom prst="rightBrace">
            <a:avLst>
              <a:gd name="adj1" fmla="val 8333"/>
              <a:gd name="adj2" fmla="val 5063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38100">
                <a:solidFill>
                  <a:schemeClr val="tx1"/>
                </a:solidFill>
              </a:ln>
            </a:endParaRPr>
          </a:p>
        </p:txBody>
      </p:sp>
      <p:sp>
        <p:nvSpPr>
          <p:cNvPr id="5" name="TextBox 4">
            <a:extLst>
              <a:ext uri="{FF2B5EF4-FFF2-40B4-BE49-F238E27FC236}">
                <a16:creationId xmlns:a16="http://schemas.microsoft.com/office/drawing/2014/main" id="{6701ABC8-EC14-4105-9E78-C0CC4B248577}"/>
              </a:ext>
            </a:extLst>
          </p:cNvPr>
          <p:cNvSpPr txBox="1"/>
          <p:nvPr/>
        </p:nvSpPr>
        <p:spPr>
          <a:xfrm>
            <a:off x="6504677" y="1536477"/>
            <a:ext cx="2411045" cy="1938992"/>
          </a:xfrm>
          <a:prstGeom prst="rect">
            <a:avLst/>
          </a:prstGeom>
          <a:noFill/>
        </p:spPr>
        <p:txBody>
          <a:bodyPr wrap="none" rtlCol="0">
            <a:spAutoFit/>
          </a:bodyPr>
          <a:lstStyle/>
          <a:p>
            <a:r>
              <a:rPr lang="en-US" sz="2000" dirty="0">
                <a:solidFill>
                  <a:schemeClr val="bg1"/>
                </a:solidFill>
              </a:rPr>
              <a:t>Insert dimensions </a:t>
            </a:r>
          </a:p>
          <a:p>
            <a:r>
              <a:rPr lang="en-US" sz="2000" dirty="0">
                <a:solidFill>
                  <a:schemeClr val="bg1"/>
                </a:solidFill>
              </a:rPr>
              <a:t>In feet and inches</a:t>
            </a:r>
          </a:p>
          <a:p>
            <a:endParaRPr lang="en-US" sz="2000" dirty="0">
              <a:solidFill>
                <a:schemeClr val="bg1"/>
              </a:solidFill>
            </a:endParaRPr>
          </a:p>
          <a:p>
            <a:r>
              <a:rPr lang="en-US" sz="2000" dirty="0">
                <a:solidFill>
                  <a:schemeClr val="bg1"/>
                </a:solidFill>
              </a:rPr>
              <a:t>And select if these</a:t>
            </a:r>
          </a:p>
          <a:p>
            <a:r>
              <a:rPr lang="en-US" sz="2000" dirty="0">
                <a:solidFill>
                  <a:schemeClr val="bg1"/>
                </a:solidFill>
              </a:rPr>
              <a:t>Dimensions are loose</a:t>
            </a:r>
          </a:p>
          <a:p>
            <a:r>
              <a:rPr lang="en-US" sz="2000" dirty="0">
                <a:solidFill>
                  <a:schemeClr val="bg1"/>
                </a:solidFill>
              </a:rPr>
              <a:t>Or compacted</a:t>
            </a:r>
          </a:p>
        </p:txBody>
      </p:sp>
    </p:spTree>
    <p:extLst>
      <p:ext uri="{BB962C8B-B14F-4D97-AF65-F5344CB8AC3E}">
        <p14:creationId xmlns:p14="http://schemas.microsoft.com/office/powerpoint/2010/main" val="2835593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400" y="1162161"/>
            <a:ext cx="8878888" cy="5013960"/>
          </a:xfrm>
          <a:prstGeom prst="rect">
            <a:avLst/>
          </a:prstGeom>
        </p:spPr>
      </p:pic>
      <p:pic>
        <p:nvPicPr>
          <p:cNvPr id="8" name="Picture 7"/>
          <p:cNvPicPr>
            <a:picLocks noChangeAspect="1"/>
          </p:cNvPicPr>
          <p:nvPr/>
        </p:nvPicPr>
        <p:blipFill rotWithShape="1">
          <a:blip r:embed="rId4"/>
          <a:srcRect l="30745" t="8086" r="30353" b="13026"/>
          <a:stretch/>
        </p:blipFill>
        <p:spPr>
          <a:xfrm>
            <a:off x="3041204" y="106630"/>
            <a:ext cx="4724400" cy="5410200"/>
          </a:xfrm>
          <a:prstGeom prst="rect">
            <a:avLst/>
          </a:prstGeom>
          <a:ln w="76200">
            <a:solidFill>
              <a:srgbClr val="FF0000"/>
            </a:solidFill>
          </a:ln>
          <a:effectLst>
            <a:outerShdw blurRad="50800" dist="38100" dir="2700000" algn="tl" rotWithShape="0">
              <a:prstClr val="black">
                <a:alpha val="40000"/>
              </a:prstClr>
            </a:outerShdw>
          </a:effectLst>
        </p:spPr>
      </p:pic>
      <p:sp>
        <p:nvSpPr>
          <p:cNvPr id="4" name="TextBox 3"/>
          <p:cNvSpPr txBox="1"/>
          <p:nvPr/>
        </p:nvSpPr>
        <p:spPr>
          <a:xfrm>
            <a:off x="4963989" y="45387"/>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Q&amp;A</a:t>
            </a:r>
          </a:p>
        </p:txBody>
      </p:sp>
      <p:sp>
        <p:nvSpPr>
          <p:cNvPr id="10" name="TextBox 9"/>
          <p:cNvSpPr txBox="1"/>
          <p:nvPr/>
        </p:nvSpPr>
        <p:spPr>
          <a:xfrm>
            <a:off x="3337251" y="3165099"/>
            <a:ext cx="30380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a:ea typeface="+mn-ea"/>
                <a:cs typeface="+mn-cs"/>
              </a:rPr>
              <a:t>Note you can ask a question anonymously</a:t>
            </a:r>
          </a:p>
        </p:txBody>
      </p:sp>
      <p:sp>
        <p:nvSpPr>
          <p:cNvPr id="11" name="TextBox 10"/>
          <p:cNvSpPr txBox="1"/>
          <p:nvPr/>
        </p:nvSpPr>
        <p:spPr>
          <a:xfrm>
            <a:off x="4672904" y="4694706"/>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Q&amp;A</a:t>
            </a:r>
          </a:p>
        </p:txBody>
      </p:sp>
      <p:sp>
        <p:nvSpPr>
          <p:cNvPr id="12" name="Right Arrow 11"/>
          <p:cNvSpPr/>
          <p:nvPr/>
        </p:nvSpPr>
        <p:spPr>
          <a:xfrm rot="6927166">
            <a:off x="3161263" y="4322139"/>
            <a:ext cx="1190615" cy="17824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p:cNvSpPr/>
          <p:nvPr/>
        </p:nvSpPr>
        <p:spPr>
          <a:xfrm>
            <a:off x="4946204" y="5774201"/>
            <a:ext cx="457200" cy="426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p:cNvSpPr/>
          <p:nvPr/>
        </p:nvSpPr>
        <p:spPr>
          <a:xfrm rot="5400000">
            <a:off x="4818190" y="5212030"/>
            <a:ext cx="685800" cy="6096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6433787"/>
            <a:ext cx="3810000" cy="369332"/>
          </a:xfrm>
          <a:prstGeom prst="rect">
            <a:avLst/>
          </a:prstGeom>
          <a:solidFill>
            <a:schemeClr val="bg1"/>
          </a:solidFill>
          <a:ln>
            <a:solidFill>
              <a:schemeClr val="tx1"/>
            </a:solidFill>
          </a:ln>
        </p:spPr>
        <p:txBody>
          <a:bodyPr wrap="square">
            <a:spAutoFit/>
          </a:bodyPr>
          <a:lstStyle/>
          <a:p>
            <a:pPr lvl="0" defTabSz="91440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latin typeface="Calibri" panose="020F0502020204030204" pitchFamily="34" charset="0"/>
                <a:ea typeface="Times New Roman" panose="02020603050405020304" pitchFamily="18" charset="0"/>
              </a:rPr>
              <a:t>646-876-9923</a:t>
            </a: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2</a:t>
            </a:fld>
            <a:endParaRPr lang="en-US" dirty="0">
              <a:solidFill>
                <a:prstClr val="black">
                  <a:tint val="75000"/>
                </a:prstClr>
              </a:solidFill>
            </a:endParaRPr>
          </a:p>
        </p:txBody>
      </p:sp>
      <p:sp>
        <p:nvSpPr>
          <p:cNvPr id="14" name="Oval 13"/>
          <p:cNvSpPr/>
          <p:nvPr/>
        </p:nvSpPr>
        <p:spPr>
          <a:xfrm>
            <a:off x="8311488" y="6321449"/>
            <a:ext cx="457200" cy="426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7000569" y="6321449"/>
            <a:ext cx="9610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a:ea typeface="+mn-ea"/>
                <a:cs typeface="+mn-cs"/>
              </a:rPr>
              <a:t>Slide #</a:t>
            </a:r>
          </a:p>
        </p:txBody>
      </p:sp>
      <p:sp>
        <p:nvSpPr>
          <p:cNvPr id="16" name="Right Arrow 15"/>
          <p:cNvSpPr/>
          <p:nvPr/>
        </p:nvSpPr>
        <p:spPr>
          <a:xfrm>
            <a:off x="7982492" y="6411464"/>
            <a:ext cx="308105" cy="24674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100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701ABC8-EC14-4105-9E78-C0CC4B248577}"/>
              </a:ext>
            </a:extLst>
          </p:cNvPr>
          <p:cNvSpPr txBox="1"/>
          <p:nvPr/>
        </p:nvSpPr>
        <p:spPr>
          <a:xfrm>
            <a:off x="6458966" y="4212088"/>
            <a:ext cx="2040815" cy="18774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Select from list of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a:rPr>
              <a:t>Common PA Road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Materials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OR</a:t>
            </a:r>
          </a:p>
        </p:txBody>
      </p:sp>
      <p:pic>
        <p:nvPicPr>
          <p:cNvPr id="2" name="Picture 1">
            <a:extLst>
              <a:ext uri="{FF2B5EF4-FFF2-40B4-BE49-F238E27FC236}">
                <a16:creationId xmlns:a16="http://schemas.microsoft.com/office/drawing/2014/main" id="{A8E34D4E-C728-4E9C-8945-FFE98852997E}"/>
              </a:ext>
            </a:extLst>
          </p:cNvPr>
          <p:cNvPicPr>
            <a:picLocks noChangeAspect="1"/>
          </p:cNvPicPr>
          <p:nvPr/>
        </p:nvPicPr>
        <p:blipFill rotWithShape="1">
          <a:blip r:embed="rId2"/>
          <a:srcRect l="35660" t="23956" r="30349" b="7157"/>
          <a:stretch/>
        </p:blipFill>
        <p:spPr>
          <a:xfrm>
            <a:off x="391893" y="841829"/>
            <a:ext cx="5282485" cy="5754136"/>
          </a:xfrm>
          <a:prstGeom prst="rect">
            <a:avLst/>
          </a:prstGeom>
        </p:spPr>
      </p:pic>
      <p:sp>
        <p:nvSpPr>
          <p:cNvPr id="4" name="Right Brace 3">
            <a:extLst>
              <a:ext uri="{FF2B5EF4-FFF2-40B4-BE49-F238E27FC236}">
                <a16:creationId xmlns:a16="http://schemas.microsoft.com/office/drawing/2014/main" id="{78D0502A-91C3-4823-9B6C-350397237FC3}"/>
              </a:ext>
            </a:extLst>
          </p:cNvPr>
          <p:cNvSpPr/>
          <p:nvPr/>
        </p:nvSpPr>
        <p:spPr>
          <a:xfrm>
            <a:off x="4531690" y="3797745"/>
            <a:ext cx="1691057" cy="2661112"/>
          </a:xfrm>
          <a:prstGeom prst="rightBrace">
            <a:avLst>
              <a:gd name="adj1" fmla="val 8333"/>
              <a:gd name="adj2" fmla="val 5063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3999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701ABC8-EC14-4105-9E78-C0CC4B248577}"/>
              </a:ext>
            </a:extLst>
          </p:cNvPr>
          <p:cNvSpPr txBox="1"/>
          <p:nvPr/>
        </p:nvSpPr>
        <p:spPr>
          <a:xfrm>
            <a:off x="5941902" y="4489220"/>
            <a:ext cx="2928109" cy="18774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Choose a Custom Material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8E34D4E-C728-4E9C-8945-FFE98852997E}"/>
              </a:ext>
            </a:extLst>
          </p:cNvPr>
          <p:cNvPicPr>
            <a:picLocks noChangeAspect="1"/>
          </p:cNvPicPr>
          <p:nvPr/>
        </p:nvPicPr>
        <p:blipFill rotWithShape="1">
          <a:blip r:embed="rId2"/>
          <a:srcRect l="35660" t="23956" r="30349" b="7157"/>
          <a:stretch/>
        </p:blipFill>
        <p:spPr>
          <a:xfrm>
            <a:off x="391893" y="841829"/>
            <a:ext cx="5282485" cy="5754136"/>
          </a:xfrm>
          <a:prstGeom prst="rect">
            <a:avLst/>
          </a:prstGeom>
        </p:spPr>
      </p:pic>
      <p:cxnSp>
        <p:nvCxnSpPr>
          <p:cNvPr id="6" name="Straight Arrow Connector 5">
            <a:extLst>
              <a:ext uri="{FF2B5EF4-FFF2-40B4-BE49-F238E27FC236}">
                <a16:creationId xmlns:a16="http://schemas.microsoft.com/office/drawing/2014/main" id="{E6FAFADC-DCD8-4A5D-B391-F763B6D26C28}"/>
              </a:ext>
            </a:extLst>
          </p:cNvPr>
          <p:cNvCxnSpPr>
            <a:cxnSpLocks/>
          </p:cNvCxnSpPr>
          <p:nvPr/>
        </p:nvCxnSpPr>
        <p:spPr>
          <a:xfrm flipH="1">
            <a:off x="4505325" y="5876925"/>
            <a:ext cx="1436577" cy="44950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56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3EE1FA3-8159-40B4-BD72-7020A5432302}"/>
              </a:ext>
            </a:extLst>
          </p:cNvPr>
          <p:cNvPicPr>
            <a:picLocks noChangeAspect="1"/>
          </p:cNvPicPr>
          <p:nvPr/>
        </p:nvPicPr>
        <p:blipFill>
          <a:blip r:embed="rId2"/>
          <a:stretch>
            <a:fillRect/>
          </a:stretch>
        </p:blipFill>
        <p:spPr>
          <a:xfrm>
            <a:off x="209090" y="807593"/>
            <a:ext cx="3850783" cy="5695950"/>
          </a:xfrm>
          <a:prstGeom prst="rect">
            <a:avLst/>
          </a:prstGeom>
        </p:spPr>
      </p:pic>
      <p:pic>
        <p:nvPicPr>
          <p:cNvPr id="4" name="Picture 3">
            <a:extLst>
              <a:ext uri="{FF2B5EF4-FFF2-40B4-BE49-F238E27FC236}">
                <a16:creationId xmlns:a16="http://schemas.microsoft.com/office/drawing/2014/main" id="{859A5274-90D8-41A8-8C6D-C9BE306C2A74}"/>
              </a:ext>
            </a:extLst>
          </p:cNvPr>
          <p:cNvPicPr>
            <a:picLocks noChangeAspect="1"/>
          </p:cNvPicPr>
          <p:nvPr/>
        </p:nvPicPr>
        <p:blipFill>
          <a:blip r:embed="rId3"/>
          <a:stretch>
            <a:fillRect/>
          </a:stretch>
        </p:blipFill>
        <p:spPr>
          <a:xfrm>
            <a:off x="5296360" y="815907"/>
            <a:ext cx="3638550" cy="5695950"/>
          </a:xfrm>
          <a:prstGeom prst="rect">
            <a:avLst/>
          </a:prstGeom>
        </p:spPr>
      </p:pic>
      <p:sp>
        <p:nvSpPr>
          <p:cNvPr id="7" name="Oval 6">
            <a:extLst>
              <a:ext uri="{FF2B5EF4-FFF2-40B4-BE49-F238E27FC236}">
                <a16:creationId xmlns:a16="http://schemas.microsoft.com/office/drawing/2014/main" id="{B14FE17B-28A8-4405-BAA6-7D84873BA9E7}"/>
              </a:ext>
            </a:extLst>
          </p:cNvPr>
          <p:cNvSpPr/>
          <p:nvPr/>
        </p:nvSpPr>
        <p:spPr>
          <a:xfrm>
            <a:off x="2770496" y="5641011"/>
            <a:ext cx="914400" cy="5231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54DA45-04C5-411A-8CF7-7D56CB67A37F}"/>
              </a:ext>
            </a:extLst>
          </p:cNvPr>
          <p:cNvSpPr/>
          <p:nvPr/>
        </p:nvSpPr>
        <p:spPr>
          <a:xfrm>
            <a:off x="7746945" y="5695603"/>
            <a:ext cx="914400" cy="5231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861355CF-BF46-448B-8346-77EC8E160639}"/>
              </a:ext>
            </a:extLst>
          </p:cNvPr>
          <p:cNvSpPr/>
          <p:nvPr/>
        </p:nvSpPr>
        <p:spPr>
          <a:xfrm rot="19160727">
            <a:off x="1802057" y="4978828"/>
            <a:ext cx="6600101" cy="5625018"/>
          </a:xfrm>
          <a:prstGeom prst="arc">
            <a:avLst>
              <a:gd name="adj1" fmla="val 16278348"/>
              <a:gd name="adj2" fmla="val 25408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08D71EC-83A9-44DC-AAFF-72D922F5E15C}"/>
              </a:ext>
            </a:extLst>
          </p:cNvPr>
          <p:cNvCxnSpPr>
            <a:cxnSpLocks/>
          </p:cNvCxnSpPr>
          <p:nvPr/>
        </p:nvCxnSpPr>
        <p:spPr>
          <a:xfrm>
            <a:off x="1992575" y="2609331"/>
            <a:ext cx="4913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CE0683-92BD-4BDF-BA26-12CF110869AF}"/>
              </a:ext>
            </a:extLst>
          </p:cNvPr>
          <p:cNvCxnSpPr>
            <a:cxnSpLocks/>
          </p:cNvCxnSpPr>
          <p:nvPr/>
        </p:nvCxnSpPr>
        <p:spPr>
          <a:xfrm>
            <a:off x="7558154" y="2502424"/>
            <a:ext cx="644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41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701ABC8-EC14-4105-9E78-C0CC4B248577}"/>
              </a:ext>
            </a:extLst>
          </p:cNvPr>
          <p:cNvSpPr txBox="1"/>
          <p:nvPr/>
        </p:nvSpPr>
        <p:spPr>
          <a:xfrm>
            <a:off x="4947065" y="1566340"/>
            <a:ext cx="3750642" cy="513986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a:ea typeface="+mn-ea"/>
                <a:cs typeface="+mn-cs"/>
              </a:rPr>
              <a:t>Custom Material option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Can adjust the Compaction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a:rPr>
              <a:t>Can adjust the volume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weight conversion factor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a:rPr>
              <a:t>Use this option when you want to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a:rPr>
              <a:t>calculate</a:t>
            </a:r>
            <a:r>
              <a:rPr kumimoji="0" lang="en-US" sz="2000" b="0" i="0" u="none" strike="noStrike" kern="1200" cap="none" spc="0" normalizeH="0" baseline="0" noProof="0" dirty="0">
                <a:ln>
                  <a:noFill/>
                </a:ln>
                <a:solidFill>
                  <a:prstClr val="white"/>
                </a:solidFill>
                <a:effectLst/>
                <a:uLnTx/>
                <a:uFillTx/>
                <a:latin typeface="Calibri"/>
                <a:ea typeface="+mn-ea"/>
                <a:cs typeface="+mn-cs"/>
              </a:rPr>
              <a:t> for a material not found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a:rPr>
              <a:t>on the provided list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				or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a:rPr>
              <a:t>When your local source of a listed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a:rPr>
              <a:t>material</a:t>
            </a:r>
            <a:r>
              <a:rPr kumimoji="0" lang="en-US" sz="2000" b="0" i="0" u="none" strike="noStrike" kern="1200" cap="none" spc="0" normalizeH="0" baseline="0" noProof="0" dirty="0">
                <a:ln>
                  <a:noFill/>
                </a:ln>
                <a:solidFill>
                  <a:prstClr val="white"/>
                </a:solidFill>
                <a:effectLst/>
                <a:uLnTx/>
                <a:uFillTx/>
                <a:latin typeface="Calibri"/>
                <a:ea typeface="+mn-ea"/>
                <a:cs typeface="+mn-cs"/>
              </a:rPr>
              <a:t> has different properties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719BEA8-9994-44F0-B46D-741B6DC75DAA}"/>
              </a:ext>
            </a:extLst>
          </p:cNvPr>
          <p:cNvPicPr>
            <a:picLocks noChangeAspect="1"/>
          </p:cNvPicPr>
          <p:nvPr/>
        </p:nvPicPr>
        <p:blipFill>
          <a:blip r:embed="rId2"/>
          <a:stretch>
            <a:fillRect/>
          </a:stretch>
        </p:blipFill>
        <p:spPr>
          <a:xfrm>
            <a:off x="209090" y="821880"/>
            <a:ext cx="3728524" cy="5822760"/>
          </a:xfrm>
          <a:prstGeom prst="rect">
            <a:avLst/>
          </a:prstGeom>
        </p:spPr>
      </p:pic>
      <p:cxnSp>
        <p:nvCxnSpPr>
          <p:cNvPr id="6" name="Straight Arrow Connector 5">
            <a:extLst>
              <a:ext uri="{FF2B5EF4-FFF2-40B4-BE49-F238E27FC236}">
                <a16:creationId xmlns:a16="http://schemas.microsoft.com/office/drawing/2014/main" id="{E6FAFADC-DCD8-4A5D-B391-F763B6D26C28}"/>
              </a:ext>
            </a:extLst>
          </p:cNvPr>
          <p:cNvCxnSpPr>
            <a:cxnSpLocks/>
          </p:cNvCxnSpPr>
          <p:nvPr/>
        </p:nvCxnSpPr>
        <p:spPr>
          <a:xfrm flipH="1">
            <a:off x="2840298" y="2750719"/>
            <a:ext cx="1764151"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EB249C-59F9-4ECE-A7FE-7B5A52C9C56E}"/>
              </a:ext>
            </a:extLst>
          </p:cNvPr>
          <p:cNvCxnSpPr>
            <a:cxnSpLocks/>
          </p:cNvCxnSpPr>
          <p:nvPr/>
        </p:nvCxnSpPr>
        <p:spPr>
          <a:xfrm flipH="1">
            <a:off x="3000947" y="3702110"/>
            <a:ext cx="1603502"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34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Materials Calculator</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701ABC8-EC14-4105-9E78-C0CC4B248577}"/>
              </a:ext>
            </a:extLst>
          </p:cNvPr>
          <p:cNvSpPr txBox="1"/>
          <p:nvPr/>
        </p:nvSpPr>
        <p:spPr>
          <a:xfrm>
            <a:off x="5911967" y="1258609"/>
            <a:ext cx="3022943"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a:ea typeface="+mn-ea"/>
                <a:cs typeface="+mn-cs"/>
              </a:rPr>
              <a:t>Live Demonstration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49BD2A3-30E4-45FB-99BA-DE2AF2569152}"/>
              </a:ext>
            </a:extLst>
          </p:cNvPr>
          <p:cNvPicPr>
            <a:picLocks noChangeAspect="1"/>
          </p:cNvPicPr>
          <p:nvPr/>
        </p:nvPicPr>
        <p:blipFill>
          <a:blip r:embed="rId2"/>
          <a:stretch>
            <a:fillRect/>
          </a:stretch>
        </p:blipFill>
        <p:spPr>
          <a:xfrm>
            <a:off x="273989" y="780000"/>
            <a:ext cx="5395201" cy="5891433"/>
          </a:xfrm>
          <a:prstGeom prst="rect">
            <a:avLst/>
          </a:prstGeom>
        </p:spPr>
      </p:pic>
    </p:spTree>
    <p:extLst>
      <p:ext uri="{BB962C8B-B14F-4D97-AF65-F5344CB8AC3E}">
        <p14:creationId xmlns:p14="http://schemas.microsoft.com/office/powerpoint/2010/main" val="57939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Material Estimating Know How</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0100" marR="0" lvl="2" indent="0" algn="ctr" defTabSz="914400" rtl="0" eaLnBrk="1" fontAlgn="auto" latinLnBrk="0" hangingPunct="1">
              <a:lnSpc>
                <a:spcPct val="100000"/>
              </a:lnSpc>
              <a:spcBef>
                <a:spcPct val="20000"/>
              </a:spcBef>
              <a:spcAft>
                <a:spcPts val="0"/>
              </a:spcAft>
              <a:buClrTx/>
              <a:buSz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Content Placeholder 3">
            <a:extLst>
              <a:ext uri="{FF2B5EF4-FFF2-40B4-BE49-F238E27FC236}">
                <a16:creationId xmlns:a16="http://schemas.microsoft.com/office/drawing/2014/main" id="{E83432B4-507C-49AD-8328-734946C1A3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989" y="3585556"/>
            <a:ext cx="8609320" cy="3059084"/>
          </a:xfrm>
          <a:prstGeom prst="rect">
            <a:avLst/>
          </a:prstGeom>
        </p:spPr>
      </p:pic>
      <p:sp>
        <p:nvSpPr>
          <p:cNvPr id="3" name="TextBox 2">
            <a:extLst>
              <a:ext uri="{FF2B5EF4-FFF2-40B4-BE49-F238E27FC236}">
                <a16:creationId xmlns:a16="http://schemas.microsoft.com/office/drawing/2014/main" id="{0AA714BC-F3D9-4341-8197-13B26BC9F704}"/>
              </a:ext>
            </a:extLst>
          </p:cNvPr>
          <p:cNvSpPr txBox="1"/>
          <p:nvPr/>
        </p:nvSpPr>
        <p:spPr>
          <a:xfrm>
            <a:off x="338888" y="894920"/>
            <a:ext cx="8596022" cy="2462213"/>
          </a:xfrm>
          <a:prstGeom prst="rect">
            <a:avLst/>
          </a:prstGeom>
          <a:noFill/>
        </p:spPr>
        <p:txBody>
          <a:bodyPr wrap="square" rtlCol="0">
            <a:spAutoFit/>
          </a:bodyPr>
          <a:lstStyle/>
          <a:p>
            <a:r>
              <a:rPr lang="en-US" sz="2800" dirty="0">
                <a:solidFill>
                  <a:schemeClr val="bg1"/>
                </a:solidFill>
              </a:rPr>
              <a:t>For Fill, Road Base, and Road Surface Material:</a:t>
            </a:r>
          </a:p>
          <a:p>
            <a:r>
              <a:rPr lang="en-US" dirty="0">
                <a:solidFill>
                  <a:schemeClr val="bg1"/>
                </a:solidFill>
              </a:rPr>
              <a:t>For fill, aggregate, and topsoil, know the required amount needed, including:</a:t>
            </a:r>
          </a:p>
          <a:p>
            <a:pPr marL="285750" indent="-285750">
              <a:buFont typeface="Arial" panose="020B0604020202020204" pitchFamily="34" charset="0"/>
              <a:buChar char="•"/>
            </a:pPr>
            <a:r>
              <a:rPr lang="en-US" dirty="0">
                <a:solidFill>
                  <a:schemeClr val="bg1"/>
                </a:solidFill>
              </a:rPr>
              <a:t>in-place volume (compacted)</a:t>
            </a:r>
          </a:p>
          <a:p>
            <a:pPr marL="285750" indent="-285750">
              <a:buFont typeface="Arial" panose="020B0604020202020204" pitchFamily="34" charset="0"/>
              <a:buChar char="•"/>
            </a:pPr>
            <a:r>
              <a:rPr lang="en-US" dirty="0">
                <a:solidFill>
                  <a:schemeClr val="bg1"/>
                </a:solidFill>
              </a:rPr>
              <a:t>the as-shipped volume (loose)</a:t>
            </a:r>
          </a:p>
          <a:p>
            <a:pPr marL="285750" indent="-285750">
              <a:buFont typeface="Arial" panose="020B0604020202020204" pitchFamily="34" charset="0"/>
              <a:buChar char="•"/>
            </a:pPr>
            <a:r>
              <a:rPr lang="en-US" dirty="0">
                <a:solidFill>
                  <a:schemeClr val="bg1"/>
                </a:solidFill>
              </a:rPr>
              <a:t>the tonnage (as invoiced)</a:t>
            </a:r>
          </a:p>
          <a:p>
            <a:pPr marL="285750" indent="-285750">
              <a:buFont typeface="Arial" panose="020B0604020202020204" pitchFamily="34" charset="0"/>
              <a:buChar char="•"/>
            </a:pPr>
            <a:r>
              <a:rPr lang="en-US" dirty="0">
                <a:solidFill>
                  <a:schemeClr val="bg1"/>
                </a:solidFill>
              </a:rPr>
              <a:t>Shale often hauled by the truckload  (typical tri-axle truck will hold 12-14 yd³ or 20-23 tons of material).</a:t>
            </a:r>
          </a:p>
          <a:p>
            <a:endParaRPr lang="en-US" dirty="0"/>
          </a:p>
        </p:txBody>
      </p:sp>
    </p:spTree>
    <p:extLst>
      <p:ext uri="{BB962C8B-B14F-4D97-AF65-F5344CB8AC3E}">
        <p14:creationId xmlns:p14="http://schemas.microsoft.com/office/powerpoint/2010/main" val="2135659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Material Estimating Know How</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r>
              <a:rPr lang="en-US" dirty="0">
                <a:solidFill>
                  <a:prstClr val="white"/>
                </a:solidFill>
                <a:latin typeface="Calibri"/>
              </a:rPr>
              <a:t>   </a:t>
            </a:r>
            <a:r>
              <a:rPr kumimoji="0" lang="en-US" sz="3200" b="0" i="0" u="none" strike="noStrike" kern="1200" cap="none" spc="0" normalizeH="0" baseline="0" noProof="0" dirty="0">
                <a:ln>
                  <a:noFill/>
                </a:ln>
                <a:solidFill>
                  <a:prstClr val="white"/>
                </a:solidFill>
                <a:effectLst/>
                <a:uLnTx/>
                <a:uFillTx/>
                <a:latin typeface="Calibri"/>
                <a:ea typeface="+mn-ea"/>
                <a:cs typeface="+mn-cs"/>
              </a:rPr>
              <a:t>Don’t overlook the effect of compaction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Content Placeholder 3">
            <a:extLst>
              <a:ext uri="{FF2B5EF4-FFF2-40B4-BE49-F238E27FC236}">
                <a16:creationId xmlns:a16="http://schemas.microsoft.com/office/drawing/2014/main" id="{E83432B4-507C-49AD-8328-734946C1A3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989" y="3585556"/>
            <a:ext cx="8609320" cy="3059084"/>
          </a:xfrm>
          <a:prstGeom prst="rect">
            <a:avLst/>
          </a:prstGeom>
        </p:spPr>
      </p:pic>
      <p:sp>
        <p:nvSpPr>
          <p:cNvPr id="3" name="TextBox 2">
            <a:extLst>
              <a:ext uri="{FF2B5EF4-FFF2-40B4-BE49-F238E27FC236}">
                <a16:creationId xmlns:a16="http://schemas.microsoft.com/office/drawing/2014/main" id="{0AA714BC-F3D9-4341-8197-13B26BC9F704}"/>
              </a:ext>
            </a:extLst>
          </p:cNvPr>
          <p:cNvSpPr txBox="1"/>
          <p:nvPr/>
        </p:nvSpPr>
        <p:spPr>
          <a:xfrm>
            <a:off x="547978" y="1435522"/>
            <a:ext cx="8596022"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If you are not sure of the volume lost to compaction (the compaction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Calibri"/>
              </a:rPr>
              <a:t>a</a:t>
            </a:r>
            <a:r>
              <a:rPr kumimoji="0" lang="en-US" sz="1800" b="1" i="0" u="none" strike="noStrike" kern="1200" cap="none" spc="0" normalizeH="0" baseline="0" noProof="0" dirty="0">
                <a:ln>
                  <a:noFill/>
                </a:ln>
                <a:solidFill>
                  <a:schemeClr val="bg1"/>
                </a:solidFill>
                <a:effectLst/>
                <a:uLnTx/>
                <a:uFillTx/>
                <a:latin typeface="Calibri"/>
                <a:ea typeface="+mn-ea"/>
                <a:cs typeface="+mn-cs"/>
              </a:rPr>
              <a:t> good thumb rule is a material will lose 25% of its volume when compacted.</a:t>
            </a:r>
          </a:p>
        </p:txBody>
      </p:sp>
      <p:sp>
        <p:nvSpPr>
          <p:cNvPr id="11" name="Freeform 14">
            <a:extLst>
              <a:ext uri="{FF2B5EF4-FFF2-40B4-BE49-F238E27FC236}">
                <a16:creationId xmlns:a16="http://schemas.microsoft.com/office/drawing/2014/main" id="{BF136685-BB23-475B-8F5C-289192633047}"/>
              </a:ext>
            </a:extLst>
          </p:cNvPr>
          <p:cNvSpPr>
            <a:spLocks/>
          </p:cNvSpPr>
          <p:nvPr/>
        </p:nvSpPr>
        <p:spPr bwMode="auto">
          <a:xfrm rot="21308908">
            <a:off x="2558762" y="4639602"/>
            <a:ext cx="3733042" cy="450731"/>
          </a:xfrm>
          <a:custGeom>
            <a:avLst/>
            <a:gdLst>
              <a:gd name="T0" fmla="*/ 0 w 2430"/>
              <a:gd name="T1" fmla="*/ 186 h 241"/>
              <a:gd name="T2" fmla="*/ 1392 w 2430"/>
              <a:gd name="T3" fmla="*/ 0 h 241"/>
              <a:gd name="T4" fmla="*/ 2430 w 2430"/>
              <a:gd name="T5" fmla="*/ 241 h 241"/>
              <a:gd name="T6" fmla="*/ 0 60000 65536"/>
              <a:gd name="T7" fmla="*/ 0 60000 65536"/>
              <a:gd name="T8" fmla="*/ 0 60000 65536"/>
              <a:gd name="T9" fmla="*/ 0 w 2430"/>
              <a:gd name="T10" fmla="*/ 0 h 241"/>
              <a:gd name="T11" fmla="*/ 2430 w 2430"/>
              <a:gd name="T12" fmla="*/ 241 h 241"/>
            </a:gdLst>
            <a:ahLst/>
            <a:cxnLst>
              <a:cxn ang="T6">
                <a:pos x="T0" y="T1"/>
              </a:cxn>
              <a:cxn ang="T7">
                <a:pos x="T2" y="T3"/>
              </a:cxn>
              <a:cxn ang="T8">
                <a:pos x="T4" y="T5"/>
              </a:cxn>
            </a:cxnLst>
            <a:rect l="T9" t="T10" r="T11" b="T12"/>
            <a:pathLst>
              <a:path w="2430" h="241">
                <a:moveTo>
                  <a:pt x="0" y="186"/>
                </a:moveTo>
                <a:lnTo>
                  <a:pt x="1392" y="0"/>
                </a:lnTo>
                <a:lnTo>
                  <a:pt x="2430" y="241"/>
                </a:lnTo>
              </a:path>
            </a:pathLst>
          </a:custGeom>
          <a:noFill/>
          <a:ln w="133350">
            <a:solidFill>
              <a:schemeClr val="bg1"/>
            </a:solidFill>
            <a:prstDash val="sysDot"/>
            <a:round/>
            <a:headEnd/>
            <a:tailEnd/>
          </a:ln>
        </p:spPr>
        <p:txBody>
          <a:bodyPr/>
          <a:lstStyle/>
          <a:p>
            <a:endParaRPr lang="en-US"/>
          </a:p>
        </p:txBody>
      </p:sp>
      <p:sp>
        <p:nvSpPr>
          <p:cNvPr id="12" name="Freeform 14">
            <a:extLst>
              <a:ext uri="{FF2B5EF4-FFF2-40B4-BE49-F238E27FC236}">
                <a16:creationId xmlns:a16="http://schemas.microsoft.com/office/drawing/2014/main" id="{9CE3B1DA-3C47-40A8-8B64-05EA2EB43E9D}"/>
              </a:ext>
            </a:extLst>
          </p:cNvPr>
          <p:cNvSpPr>
            <a:spLocks/>
          </p:cNvSpPr>
          <p:nvPr/>
        </p:nvSpPr>
        <p:spPr bwMode="auto">
          <a:xfrm rot="21308908">
            <a:off x="2729717" y="4326564"/>
            <a:ext cx="3558860" cy="519691"/>
          </a:xfrm>
          <a:custGeom>
            <a:avLst/>
            <a:gdLst>
              <a:gd name="T0" fmla="*/ 0 w 2430"/>
              <a:gd name="T1" fmla="*/ 186 h 241"/>
              <a:gd name="T2" fmla="*/ 1392 w 2430"/>
              <a:gd name="T3" fmla="*/ 0 h 241"/>
              <a:gd name="T4" fmla="*/ 2430 w 2430"/>
              <a:gd name="T5" fmla="*/ 241 h 241"/>
              <a:gd name="T6" fmla="*/ 0 60000 65536"/>
              <a:gd name="T7" fmla="*/ 0 60000 65536"/>
              <a:gd name="T8" fmla="*/ 0 60000 65536"/>
              <a:gd name="T9" fmla="*/ 0 w 2430"/>
              <a:gd name="T10" fmla="*/ 0 h 241"/>
              <a:gd name="T11" fmla="*/ 2430 w 2430"/>
              <a:gd name="T12" fmla="*/ 241 h 241"/>
            </a:gdLst>
            <a:ahLst/>
            <a:cxnLst>
              <a:cxn ang="T6">
                <a:pos x="T0" y="T1"/>
              </a:cxn>
              <a:cxn ang="T7">
                <a:pos x="T2" y="T3"/>
              </a:cxn>
              <a:cxn ang="T8">
                <a:pos x="T4" y="T5"/>
              </a:cxn>
            </a:cxnLst>
            <a:rect l="T9" t="T10" r="T11" b="T12"/>
            <a:pathLst>
              <a:path w="2430" h="241">
                <a:moveTo>
                  <a:pt x="0" y="186"/>
                </a:moveTo>
                <a:lnTo>
                  <a:pt x="1392" y="0"/>
                </a:lnTo>
                <a:lnTo>
                  <a:pt x="2430" y="241"/>
                </a:lnTo>
              </a:path>
            </a:pathLst>
          </a:custGeom>
          <a:noFill/>
          <a:ln w="133350">
            <a:solidFill>
              <a:srgbClr val="FFC000"/>
            </a:solidFill>
            <a:prstDash val="sysDot"/>
            <a:round/>
            <a:headEnd/>
            <a:tailEnd/>
          </a:ln>
        </p:spPr>
        <p:txBody>
          <a:bodyPr/>
          <a:lstStyle/>
          <a:p>
            <a:endParaRPr lang="en-US"/>
          </a:p>
        </p:txBody>
      </p:sp>
    </p:spTree>
    <p:extLst>
      <p:ext uri="{BB962C8B-B14F-4D97-AF65-F5344CB8AC3E}">
        <p14:creationId xmlns:p14="http://schemas.microsoft.com/office/powerpoint/2010/main" val="1836998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Material Estimating Know How</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AA714BC-F3D9-4341-8197-13B26BC9F704}"/>
              </a:ext>
            </a:extLst>
          </p:cNvPr>
          <p:cNvSpPr txBox="1"/>
          <p:nvPr/>
        </p:nvSpPr>
        <p:spPr>
          <a:xfrm>
            <a:off x="6715733" y="1242204"/>
            <a:ext cx="2219177"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Pipe Backfill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Another rule of thumb is to add ½ triaxle load of aggregate (2A or 2RC) to your estimate for each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crosspipe</a:t>
            </a:r>
            <a:r>
              <a:rPr kumimoji="0" lang="en-US" sz="1800" b="0" i="0" u="none" strike="noStrike" kern="1200" cap="none" spc="0" normalizeH="0" baseline="0" noProof="0" dirty="0">
                <a:ln>
                  <a:noFill/>
                </a:ln>
                <a:solidFill>
                  <a:prstClr val="white"/>
                </a:solidFill>
                <a:effectLst/>
                <a:uLnTx/>
                <a:uFillTx/>
                <a:latin typeface="Calibri"/>
                <a:ea typeface="+mn-ea"/>
                <a:cs typeface="+mn-cs"/>
              </a:rPr>
              <a:t> installed or replaced.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This is approximately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10-12 tons.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B76D88C-C0DD-4CCB-9E76-C52B7386AB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208"/>
          <a:stretch/>
        </p:blipFill>
        <p:spPr>
          <a:xfrm>
            <a:off x="147875" y="772577"/>
            <a:ext cx="6252920" cy="5951945"/>
          </a:xfrm>
          <a:prstGeom prst="rect">
            <a:avLst/>
          </a:prstGeom>
        </p:spPr>
      </p:pic>
    </p:spTree>
    <p:extLst>
      <p:ext uri="{BB962C8B-B14F-4D97-AF65-F5344CB8AC3E}">
        <p14:creationId xmlns:p14="http://schemas.microsoft.com/office/powerpoint/2010/main" val="225139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Material Estimating Know How</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AA714BC-F3D9-4341-8197-13B26BC9F704}"/>
              </a:ext>
            </a:extLst>
          </p:cNvPr>
          <p:cNvSpPr txBox="1"/>
          <p:nvPr/>
        </p:nvSpPr>
        <p:spPr>
          <a:xfrm>
            <a:off x="1336960" y="708022"/>
            <a:ext cx="6470073" cy="13542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Surface Drainage Features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Add two triaxle loads of aggregate of preferred fill (approx. 45 tons) for each planned grade break or broad-based dip.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DEC19978-21A3-4C3B-AAE6-AFDF0CA2040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308"/>
          <a:stretch/>
        </p:blipFill>
        <p:spPr bwMode="auto">
          <a:xfrm>
            <a:off x="1062072" y="2089032"/>
            <a:ext cx="7019851" cy="446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7207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Material Estimating Know How</a:t>
            </a:r>
          </a:p>
        </p:txBody>
      </p:sp>
      <p:sp>
        <p:nvSpPr>
          <p:cNvPr id="15" name="Subtitle 2"/>
          <p:cNvSpPr txBox="1">
            <a:spLocks/>
          </p:cNvSpPr>
          <p:nvPr/>
        </p:nvSpPr>
        <p:spPr>
          <a:xfrm>
            <a:off x="241539" y="314798"/>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AA714BC-F3D9-4341-8197-13B26BC9F704}"/>
              </a:ext>
            </a:extLst>
          </p:cNvPr>
          <p:cNvSpPr txBox="1"/>
          <p:nvPr/>
        </p:nvSpPr>
        <p:spPr>
          <a:xfrm>
            <a:off x="646473" y="694633"/>
            <a:ext cx="7851052"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Drainage Pipe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On hillslopes, be sure to use effective angle on your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crosspipe</a:t>
            </a:r>
            <a:r>
              <a:rPr kumimoji="0" lang="en-US" sz="1800" b="0" i="0" u="none" strike="noStrike" kern="1200" cap="none" spc="0" normalizeH="0" baseline="0" noProof="0" dirty="0">
                <a:ln>
                  <a:noFill/>
                </a:ln>
                <a:solidFill>
                  <a:prstClr val="white"/>
                </a:solidFill>
                <a:effectLst/>
                <a:uLnTx/>
                <a:uFillTx/>
                <a:latin typeface="Calibri"/>
                <a:ea typeface="+mn-ea"/>
                <a:cs typeface="+mn-cs"/>
              </a:rPr>
              <a:t> installations (~30⁰).</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Figure the angle when estimating length needed and round to the nearest ½ stick.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(i.e. – 20’, 30’ 40’, 50’, etc.)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ADE5B47-C09A-436C-B1A7-BB08D662D5E5}"/>
              </a:ext>
            </a:extLst>
          </p:cNvPr>
          <p:cNvPicPr>
            <a:picLocks noChangeAspect="1"/>
          </p:cNvPicPr>
          <p:nvPr/>
        </p:nvPicPr>
        <p:blipFill>
          <a:blip r:embed="rId2"/>
          <a:stretch>
            <a:fillRect/>
          </a:stretch>
        </p:blipFill>
        <p:spPr>
          <a:xfrm>
            <a:off x="446786" y="2147887"/>
            <a:ext cx="8315325" cy="4391025"/>
          </a:xfrm>
          <a:prstGeom prst="rect">
            <a:avLst/>
          </a:prstGeom>
        </p:spPr>
      </p:pic>
    </p:spTree>
    <p:extLst>
      <p:ext uri="{BB962C8B-B14F-4D97-AF65-F5344CB8AC3E}">
        <p14:creationId xmlns:p14="http://schemas.microsoft.com/office/powerpoint/2010/main" val="85972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Standard Details</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sng" strike="noStrike" kern="1200" cap="none" spc="0" normalizeH="0" baseline="0" noProof="0" dirty="0">
                <a:ln>
                  <a:noFill/>
                </a:ln>
                <a:solidFill>
                  <a:srgbClr val="FFFF00"/>
                </a:solidFill>
                <a:effectLst/>
                <a:uLnTx/>
                <a:uFillTx/>
                <a:latin typeface="Calibri"/>
                <a:ea typeface="Times New Roman"/>
                <a:cs typeface="+mn-cs"/>
              </a:rPr>
              <a:t>Background: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Stan</a:t>
            </a:r>
            <a:r>
              <a:rPr lang="en-US" b="1" dirty="0" err="1">
                <a:solidFill>
                  <a:prstClr val="white"/>
                </a:solidFill>
                <a:latin typeface="Calibri"/>
              </a:rPr>
              <a:t>dard</a:t>
            </a:r>
            <a:r>
              <a:rPr lang="en-US" b="1" dirty="0">
                <a:solidFill>
                  <a:prstClr val="white"/>
                </a:solidFill>
                <a:latin typeface="Calibri"/>
              </a:rPr>
              <a:t> Details </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a:p>
            <a:pPr lvl="1" indent="-342900">
              <a:buFont typeface="Arial" panose="020B0604020202020204" pitchFamily="34" charset="0"/>
              <a:buChar char="•"/>
            </a:pPr>
            <a:r>
              <a:rPr kumimoji="0" lang="en-US" b="0" i="0" u="none" strike="noStrike" kern="1200" cap="none" spc="0" normalizeH="0" baseline="0" noProof="0" dirty="0">
                <a:ln>
                  <a:noFill/>
                </a:ln>
                <a:solidFill>
                  <a:prstClr val="white"/>
                </a:solidFill>
                <a:effectLst/>
                <a:uLnTx/>
                <a:uFillTx/>
                <a:latin typeface="Calibri"/>
                <a:ea typeface="+mn-ea"/>
                <a:cs typeface="+mn-cs"/>
              </a:rPr>
              <a:t>Details for commonly used DGLVR Practices</a:t>
            </a:r>
          </a:p>
          <a:p>
            <a:pPr lvl="2" indent="-342900"/>
            <a:r>
              <a:rPr lang="en-US" dirty="0">
                <a:solidFill>
                  <a:prstClr val="white"/>
                </a:solidFill>
                <a:latin typeface="Calibri"/>
              </a:rPr>
              <a:t>Road Crown</a:t>
            </a:r>
          </a:p>
          <a:p>
            <a:pPr lvl="2" indent="-342900"/>
            <a:r>
              <a:rPr lang="en-US" dirty="0">
                <a:solidFill>
                  <a:prstClr val="white"/>
                </a:solidFill>
                <a:latin typeface="Calibri"/>
              </a:rPr>
              <a:t>Cross Pipe</a:t>
            </a:r>
          </a:p>
          <a:p>
            <a:pPr lvl="2" indent="-342900"/>
            <a:r>
              <a:rPr kumimoji="0" lang="en-US" b="0" i="0" u="none" strike="noStrike" kern="1200" cap="none" spc="0" normalizeH="0" baseline="0" noProof="0" dirty="0">
                <a:ln>
                  <a:noFill/>
                </a:ln>
                <a:solidFill>
                  <a:prstClr val="white"/>
                </a:solidFill>
                <a:effectLst/>
                <a:uLnTx/>
                <a:uFillTx/>
                <a:latin typeface="Calibri"/>
                <a:ea typeface="+mn-ea"/>
                <a:cs typeface="+mn-cs"/>
              </a:rPr>
              <a:t>Through-the-Bank Pipe</a:t>
            </a:r>
          </a:p>
          <a:p>
            <a:pPr lvl="2" indent="-342900"/>
            <a:r>
              <a:rPr lang="en-US" dirty="0">
                <a:solidFill>
                  <a:prstClr val="white"/>
                </a:solidFill>
                <a:latin typeface="Calibri"/>
              </a:rPr>
              <a:t>Cross Pipe and Through-the-Bank Pipes</a:t>
            </a:r>
          </a:p>
          <a:p>
            <a:pPr lvl="2" indent="-342900"/>
            <a:r>
              <a:rPr lang="en-US" dirty="0">
                <a:solidFill>
                  <a:prstClr val="white"/>
                </a:solidFill>
                <a:latin typeface="Calibri"/>
              </a:rPr>
              <a:t>Raising the Road Profile</a:t>
            </a:r>
          </a:p>
          <a:p>
            <a:pPr lvl="2" indent="-342900"/>
            <a:r>
              <a:rPr lang="en-US" dirty="0">
                <a:solidFill>
                  <a:prstClr val="white"/>
                </a:solidFill>
                <a:latin typeface="Calibri"/>
              </a:rPr>
              <a:t>French Mattress</a:t>
            </a:r>
          </a:p>
          <a:p>
            <a:pPr lvl="2" indent="-342900"/>
            <a:r>
              <a:rPr lang="en-US" dirty="0">
                <a:solidFill>
                  <a:prstClr val="white"/>
                </a:solidFill>
                <a:latin typeface="Calibri"/>
              </a:rPr>
              <a:t>Underdrain </a:t>
            </a:r>
          </a:p>
          <a:p>
            <a:pPr lvl="2" indent="-342900"/>
            <a:r>
              <a:rPr lang="en-US" dirty="0">
                <a:solidFill>
                  <a:prstClr val="white"/>
                </a:solidFill>
                <a:latin typeface="Calibri"/>
              </a:rPr>
              <a:t>Stone Sump </a:t>
            </a:r>
          </a:p>
          <a:p>
            <a:pPr lvl="2" indent="-342900"/>
            <a:endParaRPr lang="en-US" sz="1100" dirty="0">
              <a:solidFill>
                <a:prstClr val="white"/>
              </a:solidFill>
              <a:latin typeface="Calibri"/>
            </a:endParaRPr>
          </a:p>
          <a:p>
            <a:r>
              <a:rPr lang="en-US" dirty="0">
                <a:solidFill>
                  <a:prstClr val="white"/>
                </a:solidFill>
                <a:latin typeface="Calibri"/>
              </a:rPr>
              <a:t>Details located on the CDGRS Website</a:t>
            </a:r>
          </a:p>
          <a:p>
            <a:pPr marL="457200" lvl="1" indent="0">
              <a:buNone/>
            </a:pPr>
            <a:r>
              <a:rPr lang="en-US" b="1" dirty="0">
                <a:solidFill>
                  <a:srgbClr val="FFFF00"/>
                </a:solidFill>
                <a:hlinkClick r:id="rId2">
                  <a:extLst>
                    <a:ext uri="{A12FA001-AC4F-418D-AE19-62706E023703}">
                      <ahyp:hlinkClr xmlns:ahyp="http://schemas.microsoft.com/office/drawing/2018/hyperlinkcolor" val="tx"/>
                    </a:ext>
                  </a:extLst>
                </a:hlinkClick>
              </a:rPr>
              <a:t>https://www.dirtandgravel.psu.edu/general-resources/standard-detail-sheets</a:t>
            </a:r>
            <a:endParaRPr lang="en-US" b="1" dirty="0">
              <a:solidFill>
                <a:srgbClr val="FFFF00"/>
              </a:solidFill>
              <a:latin typeface="Calibri"/>
            </a:endParaRPr>
          </a:p>
          <a:p>
            <a:pPr lvl="2" indent="-342900"/>
            <a:endParaRPr kumimoji="0" lang="en-US"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06700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Material Estimating Know How</a:t>
            </a:r>
          </a:p>
        </p:txBody>
      </p:sp>
      <p:sp>
        <p:nvSpPr>
          <p:cNvPr id="15" name="Subtitle 2"/>
          <p:cNvSpPr txBox="1">
            <a:spLocks/>
          </p:cNvSpPr>
          <p:nvPr/>
        </p:nvSpPr>
        <p:spPr>
          <a:xfrm>
            <a:off x="241539" y="314798"/>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AA714BC-F3D9-4341-8197-13B26BC9F704}"/>
              </a:ext>
            </a:extLst>
          </p:cNvPr>
          <p:cNvSpPr txBox="1"/>
          <p:nvPr/>
        </p:nvSpPr>
        <p:spPr>
          <a:xfrm>
            <a:off x="273990" y="694633"/>
            <a:ext cx="8628470"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Geotextile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Figure ft² needed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Length x Width (don’t forget top, bottom and side for some practices)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solidFill>
                <a:latin typeface="Calibri"/>
              </a:rPr>
              <a:t>Don’t forget a 2’ overlap at seams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US" dirty="0">
                <a:solidFill>
                  <a:prstClr val="white"/>
                </a:solidFill>
                <a:latin typeface="Calibri"/>
              </a:rPr>
              <a:t>Geotextile comes in standard 5,400 ft² rolls.  The wider the material, the shorter the roll.</a:t>
            </a:r>
          </a:p>
          <a:p>
            <a:pPr marR="0" lvl="0" algn="l" defTabSz="4572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12 ½’ wide roll is 432’ long.  15’ wide roll is 360’ long.  17 ½’ wide roll is 309’ long.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908EF7B-E488-45D3-8DBD-4C8DEEB72B41}"/>
              </a:ext>
            </a:extLst>
          </p:cNvPr>
          <p:cNvPicPr>
            <a:picLocks noChangeAspect="1"/>
          </p:cNvPicPr>
          <p:nvPr/>
        </p:nvPicPr>
        <p:blipFill>
          <a:blip r:embed="rId2"/>
          <a:stretch>
            <a:fillRect/>
          </a:stretch>
        </p:blipFill>
        <p:spPr>
          <a:xfrm>
            <a:off x="273989" y="3285313"/>
            <a:ext cx="8660922" cy="3327449"/>
          </a:xfrm>
          <a:prstGeom prst="rect">
            <a:avLst/>
          </a:prstGeom>
        </p:spPr>
      </p:pic>
    </p:spTree>
    <p:extLst>
      <p:ext uri="{BB962C8B-B14F-4D97-AF65-F5344CB8AC3E}">
        <p14:creationId xmlns:p14="http://schemas.microsoft.com/office/powerpoint/2010/main" val="2027476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Material Estimating Know How</a:t>
            </a:r>
          </a:p>
        </p:txBody>
      </p:sp>
      <p:sp>
        <p:nvSpPr>
          <p:cNvPr id="15" name="Subtitle 2"/>
          <p:cNvSpPr txBox="1">
            <a:spLocks/>
          </p:cNvSpPr>
          <p:nvPr/>
        </p:nvSpPr>
        <p:spPr>
          <a:xfrm>
            <a:off x="241539" y="314798"/>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AA714BC-F3D9-4341-8197-13B26BC9F704}"/>
              </a:ext>
            </a:extLst>
          </p:cNvPr>
          <p:cNvSpPr txBox="1"/>
          <p:nvPr/>
        </p:nvSpPr>
        <p:spPr>
          <a:xfrm>
            <a:off x="338892" y="838018"/>
            <a:ext cx="8628470" cy="21852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Wall Stone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One typical pallet of landscape/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Retaining wall stone will build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2 headwalls and 2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endwalls</a:t>
            </a:r>
            <a:r>
              <a:rPr kumimoji="0" lang="en-US" sz="1800" b="0" i="0" u="none" strike="noStrike" kern="1200" cap="none" spc="0" normalizeH="0" baseline="0" noProof="0" dirty="0">
                <a:ln>
                  <a:noFill/>
                </a:ln>
                <a:solidFill>
                  <a:prstClr val="white"/>
                </a:solidFill>
                <a:effectLst/>
                <a:uLnTx/>
                <a:uFillTx/>
                <a:latin typeface="Calibri"/>
                <a:ea typeface="+mn-ea"/>
                <a:cs typeface="+mn-cs"/>
              </a:rPr>
              <a:t>, or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is needed for every 2 </a:t>
            </a:r>
            <a:r>
              <a:rPr lang="en-US" dirty="0" err="1">
                <a:solidFill>
                  <a:prstClr val="white"/>
                </a:solidFill>
                <a:latin typeface="Calibri"/>
              </a:rPr>
              <a:t>crosspipes</a:t>
            </a:r>
            <a:endParaRPr lang="en-US" dirty="0">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in your plan.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197D49B-D073-47E1-8845-9A6C588581C8}"/>
              </a:ext>
            </a:extLst>
          </p:cNvPr>
          <p:cNvPicPr>
            <a:picLocks noChangeAspect="1"/>
          </p:cNvPicPr>
          <p:nvPr/>
        </p:nvPicPr>
        <p:blipFill>
          <a:blip r:embed="rId2"/>
          <a:stretch>
            <a:fillRect/>
          </a:stretch>
        </p:blipFill>
        <p:spPr>
          <a:xfrm>
            <a:off x="273990" y="3303869"/>
            <a:ext cx="8660921" cy="3344078"/>
          </a:xfrm>
          <a:prstGeom prst="rect">
            <a:avLst/>
          </a:prstGeom>
        </p:spPr>
      </p:pic>
      <p:pic>
        <p:nvPicPr>
          <p:cNvPr id="8" name="Picture 7">
            <a:extLst>
              <a:ext uri="{FF2B5EF4-FFF2-40B4-BE49-F238E27FC236}">
                <a16:creationId xmlns:a16="http://schemas.microsoft.com/office/drawing/2014/main" id="{C351344D-9BC2-4BD0-B8B1-4BD735CDC195}"/>
              </a:ext>
            </a:extLst>
          </p:cNvPr>
          <p:cNvPicPr>
            <a:picLocks noChangeAspect="1"/>
          </p:cNvPicPr>
          <p:nvPr/>
        </p:nvPicPr>
        <p:blipFill>
          <a:blip r:embed="rId3"/>
          <a:stretch>
            <a:fillRect/>
          </a:stretch>
        </p:blipFill>
        <p:spPr>
          <a:xfrm>
            <a:off x="4694351" y="694633"/>
            <a:ext cx="4273011" cy="3208533"/>
          </a:xfrm>
          <a:prstGeom prst="rect">
            <a:avLst/>
          </a:prstGeom>
        </p:spPr>
      </p:pic>
    </p:spTree>
    <p:extLst>
      <p:ext uri="{BB962C8B-B14F-4D97-AF65-F5344CB8AC3E}">
        <p14:creationId xmlns:p14="http://schemas.microsoft.com/office/powerpoint/2010/main" val="99623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Material Estimating Know How</a:t>
            </a:r>
          </a:p>
        </p:txBody>
      </p:sp>
      <p:sp>
        <p:nvSpPr>
          <p:cNvPr id="15" name="Subtitle 2"/>
          <p:cNvSpPr txBox="1">
            <a:spLocks/>
          </p:cNvSpPr>
          <p:nvPr/>
        </p:nvSpPr>
        <p:spPr>
          <a:xfrm>
            <a:off x="241539" y="314798"/>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AA714BC-F3D9-4341-8197-13B26BC9F704}"/>
              </a:ext>
            </a:extLst>
          </p:cNvPr>
          <p:cNvSpPr txBox="1"/>
          <p:nvPr/>
        </p:nvSpPr>
        <p:spPr>
          <a:xfrm>
            <a:off x="116040" y="3503441"/>
            <a:ext cx="8628470" cy="21852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Don’t Forget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Transitions, Driveway Aprons,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seed, mulch, etc.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And it never hurts to add a 10%-15%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contingency</a:t>
            </a:r>
            <a:r>
              <a:rPr kumimoji="0" lang="en-US" sz="1800" b="0" i="0" u="none" strike="noStrike" kern="1200" cap="none" spc="0" normalizeH="0" baseline="0" noProof="0" dirty="0">
                <a:ln>
                  <a:noFill/>
                </a:ln>
                <a:solidFill>
                  <a:prstClr val="white"/>
                </a:solidFill>
                <a:effectLst/>
                <a:uLnTx/>
                <a:uFillTx/>
                <a:latin typeface="Calibri"/>
                <a:ea typeface="+mn-ea"/>
                <a:cs typeface="+mn-cs"/>
              </a:rPr>
              <a:t> factor to your estimates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45E3D63-432E-428D-A57B-540E6F11A810}"/>
              </a:ext>
            </a:extLst>
          </p:cNvPr>
          <p:cNvPicPr>
            <a:picLocks noChangeAspect="1"/>
          </p:cNvPicPr>
          <p:nvPr/>
        </p:nvPicPr>
        <p:blipFill>
          <a:blip r:embed="rId2"/>
          <a:stretch>
            <a:fillRect/>
          </a:stretch>
        </p:blipFill>
        <p:spPr>
          <a:xfrm>
            <a:off x="3919037" y="2815243"/>
            <a:ext cx="4983423" cy="3737567"/>
          </a:xfrm>
          <a:prstGeom prst="rect">
            <a:avLst/>
          </a:prstGeom>
        </p:spPr>
      </p:pic>
      <p:pic>
        <p:nvPicPr>
          <p:cNvPr id="5" name="Picture 4">
            <a:extLst>
              <a:ext uri="{FF2B5EF4-FFF2-40B4-BE49-F238E27FC236}">
                <a16:creationId xmlns:a16="http://schemas.microsoft.com/office/drawing/2014/main" id="{BC4EB4F9-40D9-460B-9951-6C7C046EF6A8}"/>
              </a:ext>
            </a:extLst>
          </p:cNvPr>
          <p:cNvPicPr>
            <a:picLocks noChangeAspect="1"/>
          </p:cNvPicPr>
          <p:nvPr/>
        </p:nvPicPr>
        <p:blipFill>
          <a:blip r:embed="rId3"/>
          <a:stretch>
            <a:fillRect/>
          </a:stretch>
        </p:blipFill>
        <p:spPr>
          <a:xfrm>
            <a:off x="116040" y="774197"/>
            <a:ext cx="5938127" cy="2594751"/>
          </a:xfrm>
          <a:prstGeom prst="rect">
            <a:avLst/>
          </a:prstGeom>
        </p:spPr>
      </p:pic>
    </p:spTree>
    <p:extLst>
      <p:ext uri="{BB962C8B-B14F-4D97-AF65-F5344CB8AC3E}">
        <p14:creationId xmlns:p14="http://schemas.microsoft.com/office/powerpoint/2010/main" val="1690273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BC5C42-C3D0-49B9-BD33-DF11A80A367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 y="654339"/>
            <a:ext cx="9144001" cy="6869152"/>
          </a:xfrm>
          <a:prstGeom prst="rect">
            <a:avLst/>
          </a:prstGeom>
        </p:spPr>
      </p:pic>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492443"/>
          </a:xfrm>
          <a:prstGeom prst="rect">
            <a:avLst/>
          </a:prstGeom>
          <a:noFill/>
        </p:spPr>
        <p:txBody>
          <a:bodyPr wrap="square" rtlCol="0">
            <a:spAutoFit/>
          </a:bodyPr>
          <a:lstStyle/>
          <a:p>
            <a:pPr lvl="0" algn="ctr" defTabSz="914400">
              <a:defRPr/>
            </a:pPr>
            <a:r>
              <a:rPr lang="en-US" sz="26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DGLVR Standard Details &amp; Materials Estimating</a:t>
            </a:r>
          </a:p>
        </p:txBody>
      </p:sp>
      <p:sp>
        <p:nvSpPr>
          <p:cNvPr id="15" name="Subtitle 2"/>
          <p:cNvSpPr txBox="1">
            <a:spLocks/>
          </p:cNvSpPr>
          <p:nvPr/>
        </p:nvSpPr>
        <p:spPr>
          <a:xfrm>
            <a:off x="241539" y="314798"/>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11430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AA714BC-F3D9-4341-8197-13B26BC9F704}"/>
              </a:ext>
            </a:extLst>
          </p:cNvPr>
          <p:cNvSpPr txBox="1"/>
          <p:nvPr/>
        </p:nvSpPr>
        <p:spPr>
          <a:xfrm>
            <a:off x="168556" y="3273307"/>
            <a:ext cx="8628470"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uLnTx/>
                <a:uFillTx/>
                <a:latin typeface="Calibri"/>
                <a:ea typeface="+mn-ea"/>
                <a:cs typeface="+mn-cs"/>
              </a:rPr>
              <a:t>THANKS!  SEE YOU NEXT TUESDAY</a:t>
            </a:r>
          </a:p>
          <a:p>
            <a:pPr lvl="0" algn="ctr"/>
            <a:r>
              <a:rPr lang="en-US" sz="2800" b="1" u="sng" dirty="0"/>
              <a:t>4/21, 9am</a:t>
            </a:r>
            <a:r>
              <a:rPr lang="en-US" sz="2800" b="1" dirty="0"/>
              <a:t>:  Coronavirus DGLVR Impacts Update</a:t>
            </a:r>
            <a:endParaRPr kumimoji="0" lang="en-US" sz="2800" b="1" i="0" u="none" strike="noStrike" kern="1200" cap="none" spc="0" normalizeH="0" baseline="0" noProof="0" dirty="0">
              <a:ln>
                <a:noFill/>
              </a:ln>
              <a:uLnTx/>
              <a:uFillTx/>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uLnTx/>
              <a:uFillTx/>
              <a:latin typeface="Calibri"/>
              <a:ea typeface="+mn-ea"/>
              <a:cs typeface="+mn-cs"/>
            </a:endParaRPr>
          </a:p>
        </p:txBody>
      </p:sp>
      <p:sp>
        <p:nvSpPr>
          <p:cNvPr id="2" name="TextBox 1">
            <a:extLst>
              <a:ext uri="{FF2B5EF4-FFF2-40B4-BE49-F238E27FC236}">
                <a16:creationId xmlns:a16="http://schemas.microsoft.com/office/drawing/2014/main" id="{056D017B-4184-4A33-BCD5-8ED75220072B}"/>
              </a:ext>
            </a:extLst>
          </p:cNvPr>
          <p:cNvSpPr txBox="1"/>
          <p:nvPr/>
        </p:nvSpPr>
        <p:spPr>
          <a:xfrm>
            <a:off x="524108" y="4369069"/>
            <a:ext cx="7917366" cy="2585323"/>
          </a:xfrm>
          <a:prstGeom prst="rect">
            <a:avLst/>
          </a:prstGeom>
          <a:noFill/>
        </p:spPr>
        <p:txBody>
          <a:bodyPr wrap="square" rtlCol="0">
            <a:spAutoFit/>
          </a:bodyPr>
          <a:lstStyle/>
          <a:p>
            <a:pPr marL="685800" indent="-685800">
              <a:buFont typeface="Arial" panose="020B0604020202020204" pitchFamily="34" charset="0"/>
              <a:buChar char="•"/>
            </a:pPr>
            <a:r>
              <a:rPr lang="en-US" sz="5400" b="1" dirty="0"/>
              <a:t>Questions for Tuesday?</a:t>
            </a:r>
          </a:p>
          <a:p>
            <a:pPr marL="685800" indent="-685800">
              <a:buFont typeface="Arial" panose="020B0604020202020204" pitchFamily="34" charset="0"/>
              <a:buChar char="•"/>
            </a:pPr>
            <a:r>
              <a:rPr lang="en-US" sz="5400" b="1" dirty="0"/>
              <a:t>Ideas or Request for Future Webinars?</a:t>
            </a:r>
          </a:p>
        </p:txBody>
      </p:sp>
    </p:spTree>
    <p:extLst>
      <p:ext uri="{BB962C8B-B14F-4D97-AF65-F5344CB8AC3E}">
        <p14:creationId xmlns:p14="http://schemas.microsoft.com/office/powerpoint/2010/main" val="482712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900"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Standard Details</a:t>
            </a:r>
          </a:p>
        </p:txBody>
      </p:sp>
      <p:sp>
        <p:nvSpPr>
          <p:cNvPr id="15" name="Subtitle 2"/>
          <p:cNvSpPr txBox="1">
            <a:spLocks/>
          </p:cNvSpPr>
          <p:nvPr/>
        </p:nvSpPr>
        <p:spPr>
          <a:xfrm>
            <a:off x="273989" y="666497"/>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3200" b="1" i="0" u="sng" strike="noStrike" kern="1200" cap="none" spc="0" normalizeH="0" baseline="0" noProof="0" dirty="0">
                <a:ln>
                  <a:noFill/>
                </a:ln>
                <a:solidFill>
                  <a:srgbClr val="FFFF00"/>
                </a:solidFill>
                <a:effectLst/>
                <a:uLnTx/>
                <a:uFillTx/>
                <a:latin typeface="Calibri"/>
                <a:ea typeface="+mn-ea"/>
                <a:cs typeface="+mn-cs"/>
              </a:rPr>
              <a:t>PDF Details </a:t>
            </a:r>
            <a:endParaRPr kumimoji="0" lang="en-US" b="1" i="0" u="sng" strike="noStrike" kern="1200" cap="none" spc="0" normalizeH="0" baseline="0" noProof="0" dirty="0">
              <a:ln>
                <a:noFill/>
              </a:ln>
              <a:solidFill>
                <a:srgbClr val="FFFF00"/>
              </a:solidFill>
              <a:effectLst/>
              <a:uLnTx/>
              <a:uFillTx/>
              <a:latin typeface="Calibri"/>
              <a:ea typeface="+mn-ea"/>
              <a:cs typeface="+mn-cs"/>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Forms with text boxes</a:t>
            </a:r>
          </a:p>
          <a:p>
            <a:pPr lvl="2" indent="-342900"/>
            <a:r>
              <a:rPr lang="en-US" sz="2800" dirty="0">
                <a:solidFill>
                  <a:prstClr val="white"/>
                </a:solidFill>
              </a:rPr>
              <a:t>Road Crown</a:t>
            </a:r>
          </a:p>
          <a:p>
            <a:pPr lvl="2" indent="-342900"/>
            <a:r>
              <a:rPr lang="en-US" sz="2800" dirty="0">
                <a:solidFill>
                  <a:prstClr val="white"/>
                </a:solidFill>
              </a:rPr>
              <a:t>Cross Pipe</a:t>
            </a:r>
          </a:p>
          <a:p>
            <a:pPr lvl="2" indent="-342900"/>
            <a:r>
              <a:rPr lang="en-US" sz="2800" dirty="0">
                <a:solidFill>
                  <a:prstClr val="white"/>
                </a:solidFill>
              </a:rPr>
              <a:t>Through-the-Bank Pipe</a:t>
            </a:r>
          </a:p>
          <a:p>
            <a:pPr lvl="2" indent="-342900"/>
            <a:r>
              <a:rPr lang="en-US" sz="2800" dirty="0">
                <a:solidFill>
                  <a:prstClr val="white"/>
                </a:solidFill>
              </a:rPr>
              <a:t>Cross Pipe and Through-the-Bank Pipes</a:t>
            </a:r>
          </a:p>
          <a:p>
            <a:pPr lvl="2" indent="-342900"/>
            <a:r>
              <a:rPr lang="en-US" sz="2800" dirty="0">
                <a:solidFill>
                  <a:prstClr val="white"/>
                </a:solidFill>
              </a:rPr>
              <a:t>Raising the Road Profile</a:t>
            </a:r>
          </a:p>
        </p:txBody>
      </p:sp>
    </p:spTree>
    <p:extLst>
      <p:ext uri="{BB962C8B-B14F-4D97-AF65-F5344CB8AC3E}">
        <p14:creationId xmlns:p14="http://schemas.microsoft.com/office/powerpoint/2010/main" val="152840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E91C6EC-2881-431D-8DE5-AD31B29E5709}"/>
              </a:ext>
            </a:extLst>
          </p:cNvPr>
          <p:cNvGraphicFramePr>
            <a:graphicFrameLocks noChangeAspect="1"/>
          </p:cNvGraphicFramePr>
          <p:nvPr>
            <p:extLst>
              <p:ext uri="{D42A27DB-BD31-4B8C-83A1-F6EECF244321}">
                <p14:modId xmlns:p14="http://schemas.microsoft.com/office/powerpoint/2010/main" val="1933430318"/>
              </p:ext>
            </p:extLst>
          </p:nvPr>
        </p:nvGraphicFramePr>
        <p:xfrm>
          <a:off x="134502" y="-1578456"/>
          <a:ext cx="8874996" cy="11483387"/>
        </p:xfrm>
        <a:graphic>
          <a:graphicData uri="http://schemas.openxmlformats.org/presentationml/2006/ole">
            <mc:AlternateContent xmlns:mc="http://schemas.openxmlformats.org/markup-compatibility/2006">
              <mc:Choice xmlns:v="urn:schemas-microsoft-com:vml" Requires="v">
                <p:oleObj spid="_x0000_s2095" name="Acrobat Document" r:id="rId3" imgW="5829298" imgH="7543706" progId="Acrobat.Document.DC">
                  <p:embed/>
                </p:oleObj>
              </mc:Choice>
              <mc:Fallback>
                <p:oleObj name="Acrobat Document" r:id="rId3" imgW="5829298" imgH="7543706" progId="Acrobat.Document.DC">
                  <p:embed/>
                  <p:pic>
                    <p:nvPicPr>
                      <p:cNvPr id="0" name=""/>
                      <p:cNvPicPr/>
                      <p:nvPr/>
                    </p:nvPicPr>
                    <p:blipFill>
                      <a:blip r:embed="rId4"/>
                      <a:stretch>
                        <a:fillRect/>
                      </a:stretch>
                    </p:blipFill>
                    <p:spPr>
                      <a:xfrm>
                        <a:off x="134502" y="-1578456"/>
                        <a:ext cx="8874996" cy="11483387"/>
                      </a:xfrm>
                      <a:prstGeom prst="rect">
                        <a:avLst/>
                      </a:prstGeom>
                    </p:spPr>
                  </p:pic>
                </p:oleObj>
              </mc:Fallback>
            </mc:AlternateContent>
          </a:graphicData>
        </a:graphic>
      </p:graphicFrame>
    </p:spTree>
    <p:extLst>
      <p:ext uri="{BB962C8B-B14F-4D97-AF65-F5344CB8AC3E}">
        <p14:creationId xmlns:p14="http://schemas.microsoft.com/office/powerpoint/2010/main" val="388884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B6C9BA61-FDB6-4E8F-81C5-27AA8613EFA2}"/>
              </a:ext>
            </a:extLst>
          </p:cNvPr>
          <p:cNvGraphicFramePr>
            <a:graphicFrameLocks noChangeAspect="1"/>
          </p:cNvGraphicFramePr>
          <p:nvPr>
            <p:extLst>
              <p:ext uri="{D42A27DB-BD31-4B8C-83A1-F6EECF244321}">
                <p14:modId xmlns:p14="http://schemas.microsoft.com/office/powerpoint/2010/main" val="2665895995"/>
              </p:ext>
            </p:extLst>
          </p:nvPr>
        </p:nvGraphicFramePr>
        <p:xfrm>
          <a:off x="1179154" y="-440486"/>
          <a:ext cx="6785692" cy="8781212"/>
        </p:xfrm>
        <a:graphic>
          <a:graphicData uri="http://schemas.openxmlformats.org/presentationml/2006/ole">
            <mc:AlternateContent xmlns:mc="http://schemas.openxmlformats.org/markup-compatibility/2006">
              <mc:Choice xmlns:v="urn:schemas-microsoft-com:vml" Requires="v">
                <p:oleObj spid="_x0000_s3119" name="Acrobat Document" r:id="rId3" imgW="4663440" imgH="6034898" progId="Acrobat.Document.DC">
                  <p:embed/>
                </p:oleObj>
              </mc:Choice>
              <mc:Fallback>
                <p:oleObj name="Acrobat Document" r:id="rId3" imgW="4663440" imgH="6034898" progId="Acrobat.Document.DC">
                  <p:embed/>
                  <p:pic>
                    <p:nvPicPr>
                      <p:cNvPr id="0" name=""/>
                      <p:cNvPicPr/>
                      <p:nvPr/>
                    </p:nvPicPr>
                    <p:blipFill>
                      <a:blip r:embed="rId4"/>
                      <a:stretch>
                        <a:fillRect/>
                      </a:stretch>
                    </p:blipFill>
                    <p:spPr>
                      <a:xfrm>
                        <a:off x="1179154" y="-440486"/>
                        <a:ext cx="6785692" cy="8781212"/>
                      </a:xfrm>
                      <a:prstGeom prst="rect">
                        <a:avLst/>
                      </a:prstGeom>
                    </p:spPr>
                  </p:pic>
                </p:oleObj>
              </mc:Fallback>
            </mc:AlternateContent>
          </a:graphicData>
        </a:graphic>
      </p:graphicFrame>
    </p:spTree>
    <p:extLst>
      <p:ext uri="{BB962C8B-B14F-4D97-AF65-F5344CB8AC3E}">
        <p14:creationId xmlns:p14="http://schemas.microsoft.com/office/powerpoint/2010/main" val="4038387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7C17FCF-0D13-445F-B649-73822A01563D}"/>
              </a:ext>
            </a:extLst>
          </p:cNvPr>
          <p:cNvGraphicFramePr>
            <a:graphicFrameLocks noChangeAspect="1"/>
          </p:cNvGraphicFramePr>
          <p:nvPr>
            <p:extLst>
              <p:ext uri="{D42A27DB-BD31-4B8C-83A1-F6EECF244321}">
                <p14:modId xmlns:p14="http://schemas.microsoft.com/office/powerpoint/2010/main" val="1094489673"/>
              </p:ext>
            </p:extLst>
          </p:nvPr>
        </p:nvGraphicFramePr>
        <p:xfrm>
          <a:off x="1596837" y="0"/>
          <a:ext cx="5836349" cy="7552689"/>
        </p:xfrm>
        <a:graphic>
          <a:graphicData uri="http://schemas.openxmlformats.org/presentationml/2006/ole">
            <mc:AlternateContent xmlns:mc="http://schemas.openxmlformats.org/markup-compatibility/2006">
              <mc:Choice xmlns:v="urn:schemas-microsoft-com:vml" Requires="v">
                <p:oleObj spid="_x0000_s1072" name="Acrobat Document" r:id="rId3" imgW="4663440" imgH="6034898" progId="Acrobat.Document.DC">
                  <p:embed/>
                </p:oleObj>
              </mc:Choice>
              <mc:Fallback>
                <p:oleObj name="Acrobat Document" r:id="rId3" imgW="4663440" imgH="6034898" progId="Acrobat.Document.DC">
                  <p:embed/>
                  <p:pic>
                    <p:nvPicPr>
                      <p:cNvPr id="0" name=""/>
                      <p:cNvPicPr/>
                      <p:nvPr/>
                    </p:nvPicPr>
                    <p:blipFill>
                      <a:blip r:embed="rId4"/>
                      <a:stretch>
                        <a:fillRect/>
                      </a:stretch>
                    </p:blipFill>
                    <p:spPr>
                      <a:xfrm>
                        <a:off x="1596837" y="0"/>
                        <a:ext cx="5836349" cy="7552689"/>
                      </a:xfrm>
                      <a:prstGeom prst="rect">
                        <a:avLst/>
                      </a:prstGeom>
                    </p:spPr>
                  </p:pic>
                </p:oleObj>
              </mc:Fallback>
            </mc:AlternateContent>
          </a:graphicData>
        </a:graphic>
      </p:graphicFrame>
    </p:spTree>
    <p:extLst>
      <p:ext uri="{BB962C8B-B14F-4D97-AF65-F5344CB8AC3E}">
        <p14:creationId xmlns:p14="http://schemas.microsoft.com/office/powerpoint/2010/main" val="3981886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ABBE272-07F0-4975-9971-6662F00E13F0}"/>
              </a:ext>
            </a:extLst>
          </p:cNvPr>
          <p:cNvGraphicFramePr>
            <a:graphicFrameLocks noChangeAspect="1"/>
          </p:cNvGraphicFramePr>
          <p:nvPr>
            <p:extLst>
              <p:ext uri="{D42A27DB-BD31-4B8C-83A1-F6EECF244321}">
                <p14:modId xmlns:p14="http://schemas.microsoft.com/office/powerpoint/2010/main" val="3922032325"/>
              </p:ext>
            </p:extLst>
          </p:nvPr>
        </p:nvGraphicFramePr>
        <p:xfrm>
          <a:off x="721749" y="-2162240"/>
          <a:ext cx="7700502" cy="9965048"/>
        </p:xfrm>
        <a:graphic>
          <a:graphicData uri="http://schemas.openxmlformats.org/presentationml/2006/ole">
            <mc:AlternateContent xmlns:mc="http://schemas.openxmlformats.org/markup-compatibility/2006">
              <mc:Choice xmlns:v="urn:schemas-microsoft-com:vml" Requires="v">
                <p:oleObj spid="_x0000_s4143" name="Acrobat Document" r:id="rId3" imgW="4663440" imgH="6034898" progId="Acrobat.Document.DC">
                  <p:embed/>
                </p:oleObj>
              </mc:Choice>
              <mc:Fallback>
                <p:oleObj name="Acrobat Document" r:id="rId3" imgW="4663440" imgH="6034898" progId="Acrobat.Document.DC">
                  <p:embed/>
                  <p:pic>
                    <p:nvPicPr>
                      <p:cNvPr id="0" name=""/>
                      <p:cNvPicPr/>
                      <p:nvPr/>
                    </p:nvPicPr>
                    <p:blipFill>
                      <a:blip r:embed="rId4"/>
                      <a:stretch>
                        <a:fillRect/>
                      </a:stretch>
                    </p:blipFill>
                    <p:spPr>
                      <a:xfrm>
                        <a:off x="721749" y="-2162240"/>
                        <a:ext cx="7700502" cy="9965048"/>
                      </a:xfrm>
                      <a:prstGeom prst="rect">
                        <a:avLst/>
                      </a:prstGeom>
                    </p:spPr>
                  </p:pic>
                </p:oleObj>
              </mc:Fallback>
            </mc:AlternateContent>
          </a:graphicData>
        </a:graphic>
      </p:graphicFrame>
    </p:spTree>
    <p:extLst>
      <p:ext uri="{BB962C8B-B14F-4D97-AF65-F5344CB8AC3E}">
        <p14:creationId xmlns:p14="http://schemas.microsoft.com/office/powerpoint/2010/main" val="2322422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68CFAA4-059A-4D6C-A3EC-516F98942C0A}"/>
              </a:ext>
            </a:extLst>
          </p:cNvPr>
          <p:cNvGraphicFramePr>
            <a:graphicFrameLocks noChangeAspect="1"/>
          </p:cNvGraphicFramePr>
          <p:nvPr>
            <p:extLst>
              <p:ext uri="{D42A27DB-BD31-4B8C-83A1-F6EECF244321}">
                <p14:modId xmlns:p14="http://schemas.microsoft.com/office/powerpoint/2010/main" val="2592543916"/>
              </p:ext>
            </p:extLst>
          </p:nvPr>
        </p:nvGraphicFramePr>
        <p:xfrm>
          <a:off x="354975" y="-1524488"/>
          <a:ext cx="8434049" cy="10914314"/>
        </p:xfrm>
        <a:graphic>
          <a:graphicData uri="http://schemas.openxmlformats.org/presentationml/2006/ole">
            <mc:AlternateContent xmlns:mc="http://schemas.openxmlformats.org/markup-compatibility/2006">
              <mc:Choice xmlns:v="urn:schemas-microsoft-com:vml" Requires="v">
                <p:oleObj spid="_x0000_s5167" name="Acrobat Document" r:id="rId3" imgW="4663440" imgH="6034898" progId="Acrobat.Document.DC">
                  <p:embed/>
                </p:oleObj>
              </mc:Choice>
              <mc:Fallback>
                <p:oleObj name="Acrobat Document" r:id="rId3" imgW="4663440" imgH="6034898" progId="Acrobat.Document.DC">
                  <p:embed/>
                  <p:pic>
                    <p:nvPicPr>
                      <p:cNvPr id="0" name=""/>
                      <p:cNvPicPr/>
                      <p:nvPr/>
                    </p:nvPicPr>
                    <p:blipFill>
                      <a:blip r:embed="rId4"/>
                      <a:stretch>
                        <a:fillRect/>
                      </a:stretch>
                    </p:blipFill>
                    <p:spPr>
                      <a:xfrm>
                        <a:off x="354975" y="-1524488"/>
                        <a:ext cx="8434049" cy="10914314"/>
                      </a:xfrm>
                      <a:prstGeom prst="rect">
                        <a:avLst/>
                      </a:prstGeom>
                    </p:spPr>
                  </p:pic>
                </p:oleObj>
              </mc:Fallback>
            </mc:AlternateContent>
          </a:graphicData>
        </a:graphic>
      </p:graphicFrame>
    </p:spTree>
    <p:extLst>
      <p:ext uri="{BB962C8B-B14F-4D97-AF65-F5344CB8AC3E}">
        <p14:creationId xmlns:p14="http://schemas.microsoft.com/office/powerpoint/2010/main" val="360864085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7350</TotalTime>
  <Words>900</Words>
  <Application>Microsoft Office PowerPoint</Application>
  <PresentationFormat>On-screen Show (4:3)</PresentationFormat>
  <Paragraphs>334</Paragraphs>
  <Slides>33</Slides>
  <Notes>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8" baseType="lpstr">
      <vt:lpstr>Arial</vt:lpstr>
      <vt:lpstr>Arial Black</vt:lpstr>
      <vt:lpstr>Calibri</vt:lpstr>
      <vt:lpstr>2_Office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 - College of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Bloser</dc:creator>
  <cp:lastModifiedBy>Corradini, Kenneth Joseph</cp:lastModifiedBy>
  <cp:revision>300</cp:revision>
  <cp:lastPrinted>2019-04-03T18:47:20Z</cp:lastPrinted>
  <dcterms:created xsi:type="dcterms:W3CDTF">2018-03-07T13:49:30Z</dcterms:created>
  <dcterms:modified xsi:type="dcterms:W3CDTF">2020-04-16T14:21:45Z</dcterms:modified>
</cp:coreProperties>
</file>