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5"/>
  </p:notesMasterIdLst>
  <p:handoutMasterIdLst>
    <p:handoutMasterId r:id="rId46"/>
  </p:handoutMasterIdLst>
  <p:sldIdLst>
    <p:sldId id="613" r:id="rId2"/>
    <p:sldId id="282" r:id="rId3"/>
    <p:sldId id="314" r:id="rId4"/>
    <p:sldId id="418" r:id="rId5"/>
    <p:sldId id="606" r:id="rId6"/>
    <p:sldId id="611" r:id="rId7"/>
    <p:sldId id="569" r:id="rId8"/>
    <p:sldId id="574" r:id="rId9"/>
    <p:sldId id="570" r:id="rId10"/>
    <p:sldId id="573" r:id="rId11"/>
    <p:sldId id="575" r:id="rId12"/>
    <p:sldId id="576" r:id="rId13"/>
    <p:sldId id="578" r:id="rId14"/>
    <p:sldId id="579" r:id="rId15"/>
    <p:sldId id="580" r:id="rId16"/>
    <p:sldId id="572" r:id="rId17"/>
    <p:sldId id="582" r:id="rId18"/>
    <p:sldId id="581" r:id="rId19"/>
    <p:sldId id="583" r:id="rId20"/>
    <p:sldId id="584" r:id="rId21"/>
    <p:sldId id="585" r:id="rId22"/>
    <p:sldId id="587" r:id="rId23"/>
    <p:sldId id="588" r:id="rId24"/>
    <p:sldId id="401" r:id="rId25"/>
    <p:sldId id="596" r:id="rId26"/>
    <p:sldId id="597" r:id="rId27"/>
    <p:sldId id="599" r:id="rId28"/>
    <p:sldId id="601" r:id="rId29"/>
    <p:sldId id="603" r:id="rId30"/>
    <p:sldId id="604" r:id="rId31"/>
    <p:sldId id="605" r:id="rId32"/>
    <p:sldId id="607" r:id="rId33"/>
    <p:sldId id="609" r:id="rId34"/>
    <p:sldId id="610" r:id="rId35"/>
    <p:sldId id="571" r:id="rId36"/>
    <p:sldId id="589" r:id="rId37"/>
    <p:sldId id="590" r:id="rId38"/>
    <p:sldId id="591" r:id="rId39"/>
    <p:sldId id="593" r:id="rId40"/>
    <p:sldId id="594" r:id="rId41"/>
    <p:sldId id="595" r:id="rId42"/>
    <p:sldId id="612" r:id="rId43"/>
    <p:sldId id="554" r:id="rId4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0000"/>
    <a:srgbClr val="99FF99"/>
    <a:srgbClr val="FFFF66"/>
    <a:srgbClr val="FFCC99"/>
    <a:srgbClr val="000000"/>
    <a:srgbClr val="99FF33"/>
    <a:srgbClr val="FFFFFF"/>
    <a:srgbClr val="0033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960" autoAdjust="0"/>
  </p:normalViewPr>
  <p:slideViewPr>
    <p:cSldViewPr snapToGrid="0">
      <p:cViewPr varScale="1">
        <p:scale>
          <a:sx n="115" d="100"/>
          <a:sy n="115" d="100"/>
        </p:scale>
        <p:origin x="136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624F5857-3FA8-4C18-8214-2ADBBC6E27A9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5CDB9BA0-C508-42DF-84B2-CC93E6D76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28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C248D6AD-199A-4E66-B26C-336D6DEFD1C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90A477BF-A8E4-4833-AF49-6E93FC1B5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AC3EB-3C3E-4A15-9DCD-C019828A71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PSU Center for Dirt and Gravel Road Studies: www.dirtandgravelroads.org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483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16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97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95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17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77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28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57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29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71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27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17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42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28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27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48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820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63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757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97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20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270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038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219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60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523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2280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802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086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237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935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85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270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067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8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78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60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53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8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AC3EB-3C3E-4A15-9DCD-C019828A716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PSU Center for Dirt and Gravel Road Studies: www.dirtandgravelroads.org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3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85DA0-F5BB-4D85-8A5D-EF8AB93C3D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2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37D0-BDAB-4D48-A5F5-4FE04C6F2F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21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27A6C-D57B-47B5-AE72-FE77079848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3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B559-8EF7-4CCC-825C-D420762526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2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46BE-EE92-4E83-8B42-77901C4DAB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970A-1D8C-4A33-B1B1-5F54C6646E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E42EE-0E0E-41BB-B63A-17A33A50FF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7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8371-D093-4564-AB29-14FB2C779F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8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2250A-64BF-4AAB-B2DB-F7DDC11327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4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9AAA-771C-40DF-99C7-EB8B06EA05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0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0990-0828-4309-946A-FE210B472A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7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478EB-3AEF-4AAF-B76E-BB1CDFCC00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2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9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rtandgravel.psu.edu/education-and-training/conservation-district-new-hire-training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reamcontinuity.or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42498" y="286804"/>
            <a:ext cx="8724520" cy="260823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use any of these projects or pictures in your educational efforts, please give credit to the Conservation District that supplied them.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2498" y="3477372"/>
            <a:ext cx="8724520" cy="2608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apologies,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</a:t>
            </a:r>
            <a:r>
              <a:rPr lang="en-US" sz="4000" dirty="0" smtClean="0">
                <a:solidFill>
                  <a:schemeClr val="bg1"/>
                </a:solidFill>
                <a:latin typeface="Calibri"/>
              </a:rPr>
              <a:t>t since the webinar microphone was not working properly, a recording of this webinar is not available.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80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87736" y="65096"/>
            <a:ext cx="2849733" cy="138499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D&amp;G Project - Application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Bucks County, Twin Lows Rd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Multi-pipe crossing that overtops road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Dam ~50’ upstream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Can’t close road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2463" b="21999"/>
          <a:stretch/>
        </p:blipFill>
        <p:spPr>
          <a:xfrm>
            <a:off x="2027853" y="3360198"/>
            <a:ext cx="7116147" cy="3497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92" y="239697"/>
            <a:ext cx="4569040" cy="34267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" name="Straight Arrow Connector 2"/>
          <p:cNvCxnSpPr>
            <a:stCxn id="6" idx="0"/>
          </p:cNvCxnSpPr>
          <p:nvPr/>
        </p:nvCxnSpPr>
        <p:spPr>
          <a:xfrm flipH="1" flipV="1">
            <a:off x="3009530" y="1003177"/>
            <a:ext cx="4525046" cy="161629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782540" y="2958028"/>
            <a:ext cx="830063" cy="351379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502200" y="2619474"/>
            <a:ext cx="2064752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Same gravel bar</a:t>
            </a:r>
          </a:p>
        </p:txBody>
      </p:sp>
    </p:spTree>
    <p:extLst>
      <p:ext uri="{BB962C8B-B14F-4D97-AF65-F5344CB8AC3E}">
        <p14:creationId xmlns:p14="http://schemas.microsoft.com/office/powerpoint/2010/main" val="180616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748" cy="3322320"/>
          </a:xfrm>
          <a:prstGeom prst="rect">
            <a:avLst/>
          </a:prstGeom>
        </p:spPr>
      </p:pic>
      <p:pic>
        <p:nvPicPr>
          <p:cNvPr id="11" name="Content Placeholder 18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45" y="0"/>
            <a:ext cx="4430155" cy="332232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997801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Content Placeholder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r="15479"/>
          <a:stretch/>
        </p:blipFill>
        <p:spPr>
          <a:xfrm>
            <a:off x="0" y="3576320"/>
            <a:ext cx="3251200" cy="3281680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r="33758"/>
          <a:stretch/>
        </p:blipFill>
        <p:spPr>
          <a:xfrm>
            <a:off x="3371107" y="3576320"/>
            <a:ext cx="2379397" cy="3281680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11" y="4402808"/>
            <a:ext cx="3273589" cy="2455192"/>
          </a:xfr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17921" y="3277789"/>
            <a:ext cx="2926080" cy="138499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 County,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Blymire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Hollow Rd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$102K Spent, $106K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Undersized and failing bridge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28’ GRS bridge constructed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50% savings vs traditional bridge</a:t>
            </a:r>
            <a:endParaRPr lang="en-US" sz="1400" dirty="0">
              <a:solidFill>
                <a:prstClr val="black"/>
              </a:solidFill>
              <a:effectLst>
                <a:outerShdw blurRad="50800" dir="13080000" algn="ctr" rotWithShape="0">
                  <a:prstClr val="white">
                    <a:alpha val="6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456377" y="1761143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997801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11"/>
            <a:ext cx="4511041" cy="33693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309" r="23787" b="-1"/>
          <a:stretch/>
        </p:blipFill>
        <p:spPr>
          <a:xfrm>
            <a:off x="0" y="3576320"/>
            <a:ext cx="2773680" cy="32816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40" y="14111"/>
            <a:ext cx="4429759" cy="3308647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5" t="28315" r="52303" b="31723"/>
          <a:stretch/>
        </p:blipFill>
        <p:spPr bwMode="auto">
          <a:xfrm>
            <a:off x="3037840" y="3576320"/>
            <a:ext cx="7017327" cy="662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59757" y="14111"/>
            <a:ext cx="2824480" cy="138499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LVR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Lancaster County, Reynolds Ave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$27K Spent, $171K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Porous pavement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Infiltration bed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dirty="0">
                <a:solidFill>
                  <a:srgbClr val="FF0000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elective funding”</a:t>
            </a:r>
            <a:endParaRPr lang="en-US" sz="1400" dirty="0">
              <a:solidFill>
                <a:srgbClr val="FF0000"/>
              </a:solidFill>
              <a:effectLst>
                <a:outerShdw blurRad="50800" dir="13080000" algn="ctr" rotWithShape="0">
                  <a:prstClr val="white">
                    <a:alpha val="6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-2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997799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853228" y="3722023"/>
            <a:ext cx="564024" cy="202853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410649" y="3509101"/>
            <a:ext cx="5147176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CD only funded infiltration and drainage practices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456377" y="1761143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8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5" b="34179"/>
          <a:stretch/>
        </p:blipFill>
        <p:spPr>
          <a:xfrm>
            <a:off x="0" y="1"/>
            <a:ext cx="9144000" cy="3322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36296" r="-111" b="13334"/>
          <a:stretch/>
        </p:blipFill>
        <p:spPr>
          <a:xfrm>
            <a:off x="0" y="3403600"/>
            <a:ext cx="9143998" cy="345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36296" r="-111" b="13334"/>
          <a:stretch/>
        </p:blipFill>
        <p:spPr>
          <a:xfrm>
            <a:off x="34055" y="3403600"/>
            <a:ext cx="9143998" cy="345440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227047" y="0"/>
            <a:ext cx="2916953" cy="138499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</a:t>
            </a:r>
            <a:r>
              <a:rPr lang="en-US" sz="16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DnG</a:t>
            </a:r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Montgomery County, Lake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Skymount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Dr.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$9K Spent, $6K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 lake access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Underdrain, </a:t>
            </a:r>
            <a:r>
              <a:rPr lang="en-US" sz="1400" dirty="0" err="1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gradebreak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DSA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Improved lake access area</a:t>
            </a:r>
            <a:endParaRPr lang="en-US" sz="1400" dirty="0">
              <a:effectLst>
                <a:outerShdw blurRad="50800" dir="13080000" algn="ctr" rotWithShape="0">
                  <a:prstClr val="white">
                    <a:alpha val="6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1" y="340360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997801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-169" r="6956" b="169"/>
          <a:stretch/>
        </p:blipFill>
        <p:spPr>
          <a:xfrm>
            <a:off x="4734046" y="0"/>
            <a:ext cx="437523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r="4811"/>
          <a:stretch/>
        </p:blipFill>
        <p:spPr>
          <a:xfrm>
            <a:off x="0" y="0"/>
            <a:ext cx="4479403" cy="68580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432960" y="0"/>
            <a:ext cx="4347530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LVR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Montgomery County, Webber Rd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$33K Spent, $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Excessive flow, yards drain to road, nowhere drain.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Stormwater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system with grass swale on top.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-2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963077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432976" y="2985195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311089" y="426629"/>
            <a:ext cx="3098308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LVR Projects – Pre-Application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Montgomery County</a:t>
            </a:r>
            <a:endParaRPr lang="en-US" sz="1400" dirty="0" smtClean="0">
              <a:solidFill>
                <a:prstClr val="black"/>
              </a:solidFill>
              <a:effectLst>
                <a:outerShdw blurRad="50800" dir="13080000" algn="ctr" rotWithShape="0">
                  <a:prstClr val="white">
                    <a:alpha val="6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782540" y="2958028"/>
            <a:ext cx="830063" cy="351379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502200" y="2619474"/>
            <a:ext cx="2064752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Same gravel bar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/>
          <a:stretch/>
        </p:blipFill>
        <p:spPr>
          <a:xfrm>
            <a:off x="4525818" y="2619474"/>
            <a:ext cx="4618182" cy="384520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r="6083"/>
          <a:stretch/>
        </p:blipFill>
        <p:spPr>
          <a:xfrm>
            <a:off x="0" y="0"/>
            <a:ext cx="4378036" cy="6876283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24266" y="134241"/>
            <a:ext cx="2064752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LVR – </a:t>
            </a:r>
            <a:r>
              <a:rPr lang="en-US" sz="1600" dirty="0" err="1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stormwater</a:t>
            </a:r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outlet and asphalt repair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709045" y="1911589"/>
            <a:ext cx="4251728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err="1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DnG</a:t>
            </a:r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3.3’ </a:t>
            </a:r>
            <a:r>
              <a:rPr lang="en-US" sz="1600" dirty="0" err="1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baseflow</a:t>
            </a:r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pipe with 15’ bankfull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at 15’ arch or box culvert</a:t>
            </a:r>
          </a:p>
        </p:txBody>
      </p:sp>
    </p:spTree>
    <p:extLst>
      <p:ext uri="{BB962C8B-B14F-4D97-AF65-F5344CB8AC3E}">
        <p14:creationId xmlns:p14="http://schemas.microsoft.com/office/powerpoint/2010/main" val="28084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82"/>
            <a:ext cx="9144000" cy="347472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0" y="-43814"/>
            <a:ext cx="5867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860925" algn="l"/>
              </a:tabLst>
            </a:pPr>
            <a:r>
              <a:rPr lang="en-US" sz="2200" b="1" dirty="0" smtClean="0">
                <a:solidFill>
                  <a:srgbClr val="FFFFCC"/>
                </a:solidFill>
                <a:latin typeface="Arial" pitchFamily="34" charset="0"/>
              </a:rPr>
              <a:t>Project Sharing Sessions</a:t>
            </a:r>
            <a:endParaRPr lang="en-US" sz="2200" b="1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01" y="6086168"/>
            <a:ext cx="45756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Audio also available via phone: 866-823-7699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assistance, call: 814-865-5355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EBBE"/>
              </a:clrFrom>
              <a:clrTo>
                <a:srgbClr val="FFEB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408" y="692758"/>
            <a:ext cx="8455183" cy="4863909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5763088" y="1653172"/>
            <a:ext cx="2484268" cy="7015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/>
              </a:rPr>
              <a:t>Northeast</a:t>
            </a:r>
            <a:endParaRPr lang="en-US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Times New Roman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6840985" y="2379620"/>
            <a:ext cx="328474" cy="32918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0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87736" y="65096"/>
            <a:ext cx="2849733" cy="1815882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LVR Project - Application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Luzerne County,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Barchik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Off ROW – field diversion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Geotextile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French mattress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Several pipes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Convert to DSA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prstClr val="black"/>
              </a:solidFill>
              <a:effectLst>
                <a:outerShdw blurRad="50800" dir="13080000" algn="ctr" rotWithShape="0">
                  <a:prstClr val="white">
                    <a:alpha val="6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6" b="34950"/>
          <a:stretch/>
        </p:blipFill>
        <p:spPr>
          <a:xfrm>
            <a:off x="0" y="3545840"/>
            <a:ext cx="9143528" cy="3312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75680" cy="3417570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-2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8851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8" b="19814"/>
          <a:stretch/>
        </p:blipFill>
        <p:spPr>
          <a:xfrm>
            <a:off x="2269066" y="3478570"/>
            <a:ext cx="6850505" cy="339344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" t="-215" r="58" b="251"/>
          <a:stretch/>
        </p:blipFill>
        <p:spPr>
          <a:xfrm>
            <a:off x="4641482" y="0"/>
            <a:ext cx="4502517" cy="340614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8133" cy="340360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2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41482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3403600"/>
            <a:ext cx="2849733" cy="1815882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Monroe County, Chill-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Hypsie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Gap Rd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$95K Spent, $8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Two French mattresses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Multiple pipes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DSA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Bank stabilization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endParaRPr lang="en-US" sz="1400" dirty="0">
              <a:effectLst>
                <a:outerShdw blurRad="50800" dir="13080000" algn="ctr" rotWithShape="0">
                  <a:schemeClr val="bg1">
                    <a:alpha val="67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640903" y="6376879"/>
            <a:ext cx="2478668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mattresses in progress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456377" y="1761143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58" y="-1"/>
            <a:ext cx="4413813" cy="3310359"/>
          </a:xfr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8" t="9663" r="19776" b="26067"/>
          <a:stretch/>
        </p:blipFill>
        <p:spPr>
          <a:xfrm>
            <a:off x="-2" y="0"/>
            <a:ext cx="4467830" cy="3310359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2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41482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3310357"/>
            <a:ext cx="3183038" cy="138499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Monroe County, Hell Hollow Rd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$10K Spent, $16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Large overflow from braided channel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High-Water Bypass installed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effectLst>
                <a:outerShdw blurRad="50800" dir="13080000" algn="ctr" rotWithShape="0">
                  <a:prstClr val="white">
                    <a:alpha val="6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640903" y="6376879"/>
            <a:ext cx="2478668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mattresses in progress</a:t>
            </a: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6" b="39206"/>
          <a:stretch/>
        </p:blipFill>
        <p:spPr>
          <a:xfrm>
            <a:off x="3278691" y="3401242"/>
            <a:ext cx="5840880" cy="34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t="14084" b="8228"/>
          <a:stretch/>
        </p:blipFill>
        <p:spPr>
          <a:xfrm rot="21335296">
            <a:off x="639092" y="2409658"/>
            <a:ext cx="2698114" cy="12886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968" y="76200"/>
            <a:ext cx="6977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Project Sharing Session</a:t>
            </a:r>
          </a:p>
          <a:p>
            <a:r>
              <a:rPr lang="en-US" sz="3200" b="1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Highlights 2017</a:t>
            </a:r>
            <a:endParaRPr lang="en-US" sz="3200" b="1" dirty="0">
              <a:ln w="1905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34711" y="4056744"/>
            <a:ext cx="1896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http://</a:t>
            </a:r>
            <a:r>
              <a:rPr lang="en-US" sz="1400" i="1" dirty="0" smtClean="0">
                <a:solidFill>
                  <a:prstClr val="black"/>
                </a:solidFill>
              </a:rPr>
              <a:t>metrocount.com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500" y="6086168"/>
            <a:ext cx="45756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Audio also available via phone: 866-823-7699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assistance, call: 814-865-5355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44132" y="4656908"/>
            <a:ext cx="8686800" cy="38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smtClean="0">
                <a:solidFill>
                  <a:prstClr val="white"/>
                </a:solidFill>
              </a:rPr>
              <a:t>If you are reading this, then you are successfully seeing the webinar video. </a:t>
            </a:r>
            <a:r>
              <a:rPr lang="en-US" sz="2000" dirty="0" smtClean="0">
                <a:solidFill>
                  <a:prstClr val="white"/>
                </a:solidFill>
              </a:rPr>
              <a:t>In addition to audio on the webinar, we have opened a phone conference line to allow attendees to listen and ask questions directly: </a:t>
            </a:r>
            <a:r>
              <a:rPr lang="en-US" sz="2000" b="1" dirty="0" smtClean="0">
                <a:solidFill>
                  <a:prstClr val="white"/>
                </a:solidFill>
              </a:rPr>
              <a:t>866-823-7699.  </a:t>
            </a:r>
            <a:r>
              <a:rPr lang="en-US" sz="2000" dirty="0" smtClean="0">
                <a:solidFill>
                  <a:prstClr val="white"/>
                </a:solidFill>
              </a:rPr>
              <a:t>Please use either the webinar audio or conference line, but not both (will produce feedback).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992" y="1419714"/>
            <a:ext cx="21655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3/17/17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Starts at </a:t>
            </a:r>
            <a:r>
              <a:rPr lang="en-US" sz="2800" b="1" dirty="0">
                <a:solidFill>
                  <a:schemeClr val="bg1"/>
                </a:solidFill>
              </a:rPr>
              <a:t>9</a:t>
            </a:r>
            <a:r>
              <a:rPr lang="en-US" sz="2800" b="1" dirty="0" smtClean="0">
                <a:solidFill>
                  <a:schemeClr val="bg1"/>
                </a:solidFill>
              </a:rPr>
              <a:t>am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Image result for cupid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cupid 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148" r="11936" b="-148"/>
          <a:stretch/>
        </p:blipFill>
        <p:spPr>
          <a:xfrm rot="21278330">
            <a:off x="3220298" y="1221010"/>
            <a:ext cx="1394149" cy="21290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Content Placeholder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r="15479"/>
          <a:stretch/>
        </p:blipFill>
        <p:spPr>
          <a:xfrm rot="409091">
            <a:off x="4660920" y="963955"/>
            <a:ext cx="2044664" cy="20638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" t="-215" r="58" b="251"/>
          <a:stretch/>
        </p:blipFill>
        <p:spPr>
          <a:xfrm rot="21099846">
            <a:off x="5135572" y="2673802"/>
            <a:ext cx="2522844" cy="19085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" t="275" r="11778" b="-275"/>
          <a:stretch/>
        </p:blipFill>
        <p:spPr>
          <a:xfrm rot="20819743">
            <a:off x="6168521" y="1522351"/>
            <a:ext cx="2208250" cy="19176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696" r="20544" b="-349"/>
          <a:stretch/>
        </p:blipFill>
        <p:spPr>
          <a:xfrm rot="526121">
            <a:off x="2755401" y="2536484"/>
            <a:ext cx="2289771" cy="20310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t="-79" r="18963" b="-103"/>
          <a:stretch/>
        </p:blipFill>
        <p:spPr>
          <a:xfrm>
            <a:off x="7971956" y="1055120"/>
            <a:ext cx="1145023" cy="251238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6" b="39206"/>
          <a:stretch/>
        </p:blipFill>
        <p:spPr>
          <a:xfrm rot="384542">
            <a:off x="7349399" y="3028938"/>
            <a:ext cx="3029018" cy="18108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Right Arrow 13"/>
          <p:cNvSpPr/>
          <p:nvPr/>
        </p:nvSpPr>
        <p:spPr>
          <a:xfrm rot="10800000">
            <a:off x="40293" y="4015494"/>
            <a:ext cx="533400" cy="4572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5714999" y="322223"/>
            <a:ext cx="3148909" cy="1066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smtClean="0">
                <a:solidFill>
                  <a:prstClr val="black"/>
                </a:solidFill>
              </a:rPr>
              <a:t>Toggle </a:t>
            </a:r>
            <a:r>
              <a:rPr lang="en-US" sz="2000" b="1" dirty="0" err="1" smtClean="0">
                <a:solidFill>
                  <a:prstClr val="black"/>
                </a:solidFill>
              </a:rPr>
              <a:t>Fullscreen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</a:p>
          <a:p>
            <a:pPr algn="l"/>
            <a:r>
              <a:rPr lang="en-US" sz="2000" b="1" dirty="0">
                <a:solidFill>
                  <a:prstClr val="black"/>
                </a:solidFill>
              </a:rPr>
              <a:t>m</a:t>
            </a:r>
            <a:r>
              <a:rPr lang="en-US" sz="2000" b="1" dirty="0" smtClean="0">
                <a:solidFill>
                  <a:prstClr val="black"/>
                </a:solidFill>
              </a:rPr>
              <a:t>ode with this</a:t>
            </a:r>
            <a:br>
              <a:rPr lang="en-US" sz="2000" b="1" dirty="0" smtClean="0">
                <a:solidFill>
                  <a:prstClr val="black"/>
                </a:solidFill>
              </a:rPr>
            </a:br>
            <a:r>
              <a:rPr lang="en-US" sz="2000" b="1" dirty="0" smtClean="0">
                <a:solidFill>
                  <a:prstClr val="black"/>
                </a:solidFill>
              </a:rPr>
              <a:t>button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above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6200000">
            <a:off x="7921935" y="196342"/>
            <a:ext cx="849884" cy="457200"/>
          </a:xfrm>
          <a:prstGeom prst="rightArrow">
            <a:avLst>
              <a:gd name="adj1" fmla="val 30952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/>
          <a:stretch/>
        </p:blipFill>
        <p:spPr bwMode="auto">
          <a:xfrm>
            <a:off x="7798668" y="359892"/>
            <a:ext cx="100214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63789" y="3821100"/>
            <a:ext cx="2667000" cy="84598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prstClr val="black"/>
                </a:solidFill>
              </a:rPr>
              <a:t>Use Chat box to ask Questions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7" r="24284" b="23453"/>
          <a:stretch/>
        </p:blipFill>
        <p:spPr>
          <a:xfrm>
            <a:off x="4527600" y="2972974"/>
            <a:ext cx="1478546" cy="17444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192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b="12543"/>
          <a:stretch/>
        </p:blipFill>
        <p:spPr>
          <a:xfrm>
            <a:off x="-2" y="-1"/>
            <a:ext cx="4502521" cy="336463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82" y="0"/>
            <a:ext cx="4502518" cy="3376889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2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41482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641481" y="3038335"/>
            <a:ext cx="3229303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Separate crosspipe and turnout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80" y="3481110"/>
            <a:ext cx="4502520" cy="3376890"/>
          </a:xfrm>
          <a:prstGeom prst="rect">
            <a:avLst/>
          </a:prstGeom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-11546" y="3017192"/>
            <a:ext cx="3472405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drainage outlets before stream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110"/>
            <a:ext cx="4502519" cy="3376889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59888" y="3468858"/>
            <a:ext cx="3183038" cy="138499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Pike County,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Henershot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Rd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$25KSpent, $9K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new pipes, several turnouts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Road fill and berm removal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DSA</a:t>
            </a:r>
            <a:endParaRPr lang="en-US" sz="1400" dirty="0">
              <a:solidFill>
                <a:prstClr val="black"/>
              </a:solidFill>
              <a:effectLst>
                <a:outerShdw blurRad="50800" dir="13080000" algn="ctr" rotWithShape="0">
                  <a:prstClr val="white">
                    <a:alpha val="6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468880" y="1063665"/>
            <a:ext cx="337114" cy="100671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76784" y="1863809"/>
            <a:ext cx="308838" cy="226955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930570" y="2968752"/>
            <a:ext cx="417531" cy="328393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782148" y="1170552"/>
            <a:ext cx="183621" cy="136462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797040" y="1551983"/>
            <a:ext cx="234761" cy="69553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8973312" y="2029804"/>
            <a:ext cx="170688" cy="121920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/>
          <p:cNvSpPr/>
          <p:nvPr/>
        </p:nvSpPr>
        <p:spPr>
          <a:xfrm>
            <a:off x="4444802" y="1761143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0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Y:\Dirt Gravel &amp; Low Volume Roads\Photos\Photo Contest\Schuylkill (1) Reilly Township Black Diamond Road befo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1040" cy="33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Y:\Dirt Gravel &amp; Low Volume Roads\Photos\Photo Contest\Schuylkill (2) Reilly Township Black Diamond Road aft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20604" r="228" b="23552"/>
          <a:stretch/>
        </p:blipFill>
        <p:spPr bwMode="auto">
          <a:xfrm>
            <a:off x="4694130" y="-1"/>
            <a:ext cx="4449870" cy="33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2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41482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6" name="Picture 2" descr="Y:\Dirt Gravel &amp; Low Volume Roads\Photos\Reilly Township LVR Black Diamond T571\2014-2015\Finished (1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8" t="12757" r="308" b="11050"/>
          <a:stretch/>
        </p:blipFill>
        <p:spPr bwMode="auto">
          <a:xfrm>
            <a:off x="5787681" y="3479025"/>
            <a:ext cx="3343522" cy="341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Y:\Dirt Gravel &amp; Low Volume Roads\Photos\Reilly Township LVR Black Diamond T571\2014-2015\Finished (5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3" b="9680"/>
          <a:stretch/>
        </p:blipFill>
        <p:spPr bwMode="auto">
          <a:xfrm>
            <a:off x="2316375" y="3417233"/>
            <a:ext cx="3384666" cy="341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2" y="5473005"/>
            <a:ext cx="3183038" cy="138499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LVR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Schuylkill County, Black Diamond Rd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$20K Spent, $54K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Mill and repave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Storm sewer to forest outlet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Belt diverter on driveway</a:t>
            </a:r>
            <a:endParaRPr lang="en-US" sz="1400" dirty="0">
              <a:solidFill>
                <a:prstClr val="black"/>
              </a:solidFill>
              <a:effectLst>
                <a:outerShdw blurRad="50800" dir="13080000" algn="ctr" rotWithShape="0">
                  <a:prstClr val="white">
                    <a:alpha val="6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902749" y="3813443"/>
            <a:ext cx="1403466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Belt Diverter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316375" y="3982720"/>
            <a:ext cx="732177" cy="378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709209" y="3482468"/>
            <a:ext cx="1957271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Strom Drain outlet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456377" y="1761143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G:\DGLVR\2015_16 projects\Johnson Creek Rd\before construction\20160526_0939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2" t="148" r="5185" b="-148"/>
          <a:stretch/>
        </p:blipFill>
        <p:spPr bwMode="auto">
          <a:xfrm>
            <a:off x="0" y="-10006"/>
            <a:ext cx="2987039" cy="686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t="-147" r="9036" b="147"/>
          <a:stretch/>
        </p:blipFill>
        <p:spPr bwMode="auto">
          <a:xfrm>
            <a:off x="3058160" y="-10006"/>
            <a:ext cx="3068320" cy="686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G:\MPigeon\20161013_0935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148" r="8533" b="-148"/>
          <a:stretch/>
        </p:blipFill>
        <p:spPr bwMode="auto">
          <a:xfrm>
            <a:off x="6187440" y="-10006"/>
            <a:ext cx="2956560" cy="686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159545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187440" y="-10006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-10006"/>
            <a:ext cx="2987039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Wayne County, Johnson Creek Rd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$52K Spent, $3K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Two 300’ French Mattresses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new pipes, underdrain, DSA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058160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DURING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2" descr="G:\DGLVR\2015_16 projects\Johnson Creek Rd\before construction\20160526_0940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8" b="29593"/>
          <a:stretch/>
        </p:blipFill>
        <p:spPr bwMode="auto">
          <a:xfrm>
            <a:off x="40640" y="5006176"/>
            <a:ext cx="1991360" cy="18518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G:\DGLVR\2015_16 projects\Falls Rd\Falls Rd Pics 8-18-16\IMG_0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0720" cy="33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DGLVR\2015_16 projects\Falls Rd\Fall's Rd Pics 10-19-16\IMG_0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79" y="1"/>
            <a:ext cx="4490720" cy="33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:\DGLVR\2015_16 projects\Falls Rd\Falls Rd Pics 8-18-16\IMG_02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t="24100" r="16273" b="12358"/>
          <a:stretch/>
        </p:blipFill>
        <p:spPr bwMode="auto">
          <a:xfrm>
            <a:off x="0" y="3474720"/>
            <a:ext cx="449914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:\DGLVR\2015_16 projects\Falls Rd\Falls Rd Pics 9-20-16\20160920_1317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9020" r="230" b="48007"/>
          <a:stretch/>
        </p:blipFill>
        <p:spPr bwMode="auto">
          <a:xfrm>
            <a:off x="4653280" y="3474720"/>
            <a:ext cx="4490722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53279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956558" y="2728882"/>
            <a:ext cx="2842920" cy="138499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Wayne County, Fall’s Rd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$86K Spent, $15K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new crosspipes, DSA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Streambank Stabilization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Bankwall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off ROW pipe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0" y="3474719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799478" y="3421379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479527" y="4830157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4456377" y="1761143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9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82"/>
            <a:ext cx="9144000" cy="347472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0" y="-43814"/>
            <a:ext cx="5867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860925" algn="l"/>
              </a:tabLst>
            </a:pPr>
            <a:r>
              <a:rPr lang="en-US" sz="2200" b="1" dirty="0" smtClean="0">
                <a:solidFill>
                  <a:srgbClr val="FFFFCC"/>
                </a:solidFill>
                <a:latin typeface="Arial" pitchFamily="34" charset="0"/>
              </a:rPr>
              <a:t>Project Sharing Sessions</a:t>
            </a:r>
            <a:endParaRPr lang="en-US" sz="2200" b="1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01" y="6086168"/>
            <a:ext cx="45756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Audio also available via phone: 866-823-7699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assistance, call: 814-865-5355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EBBE"/>
              </a:clrFrom>
              <a:clrTo>
                <a:srgbClr val="FFEB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408" y="692758"/>
            <a:ext cx="8455183" cy="4863909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978024" y="1864083"/>
            <a:ext cx="2484268" cy="7015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/>
              </a:rPr>
              <a:t>Northwest</a:t>
            </a:r>
            <a:endParaRPr lang="en-US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Times New Roman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1873188" y="2613029"/>
            <a:ext cx="328474" cy="25830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1873188" y="2565647"/>
            <a:ext cx="328474" cy="32918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7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1081"/>
          <a:stretch/>
        </p:blipFill>
        <p:spPr>
          <a:xfrm>
            <a:off x="0" y="0"/>
            <a:ext cx="6214369" cy="4229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4084" b="8228"/>
          <a:stretch/>
        </p:blipFill>
        <p:spPr>
          <a:xfrm>
            <a:off x="1611155" y="3298054"/>
            <a:ext cx="7532846" cy="35978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05492" y="-4518"/>
            <a:ext cx="2967244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County, Reed Rd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$31K Spent, $11K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Bottomless arch Pipe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611155" y="3298054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1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2235940">
            <a:off x="3206074" y="3076152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646" r="4602"/>
          <a:stretch/>
        </p:blipFill>
        <p:spPr>
          <a:xfrm>
            <a:off x="0" y="-17801"/>
            <a:ext cx="6192456" cy="33158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t="16570" r="140" b="17163"/>
          <a:stretch/>
        </p:blipFill>
        <p:spPr>
          <a:xfrm>
            <a:off x="2140776" y="2754039"/>
            <a:ext cx="7003224" cy="41103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05492" y="-4518"/>
            <a:ext cx="2967244" cy="138499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County, Team Rd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$37K Spent, $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Road Fill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Pipes and </a:t>
            </a:r>
            <a:r>
              <a:rPr lang="en-US" sz="1400" dirty="0" err="1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gradebreaks</a:t>
            </a:r>
            <a:endParaRPr lang="en-US" sz="1400" dirty="0" smtClean="0">
              <a:solidFill>
                <a:prstClr val="black"/>
              </a:solidFill>
              <a:effectLst>
                <a:outerShdw blurRad="50800" dir="13080000" algn="ctr" rotWithShape="0">
                  <a:prstClr val="white">
                    <a:alpha val="6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Grassed outlet/diversion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140776" y="2745475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1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300621" y="5353235"/>
            <a:ext cx="710215" cy="35512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012073" y="4868860"/>
            <a:ext cx="483205" cy="86179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66060" y="4767580"/>
            <a:ext cx="434340" cy="101280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/>
          <p:cNvSpPr/>
          <p:nvPr/>
        </p:nvSpPr>
        <p:spPr>
          <a:xfrm rot="2235940">
            <a:off x="3486686" y="2527855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514127" cy="3310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350" r="15945" b="-350"/>
          <a:stretch/>
        </p:blipFill>
        <p:spPr>
          <a:xfrm>
            <a:off x="4653023" y="0"/>
            <a:ext cx="4490978" cy="3310358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05492" y="-4518"/>
            <a:ext cx="2967244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LVR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Lawrence County, Erskine Quarry Rd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Through the bank pipe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Several new pipes</a:t>
            </a:r>
            <a:endParaRPr lang="en-US" sz="1400" dirty="0">
              <a:solidFill>
                <a:prstClr val="black"/>
              </a:solidFill>
              <a:effectLst>
                <a:outerShdw blurRad="50800" dir="13080000" algn="ctr" rotWithShape="0">
                  <a:prstClr val="white">
                    <a:alpha val="6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Bank stabilization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53023" y="0"/>
            <a:ext cx="1099595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1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-28736" y="-4518"/>
            <a:ext cx="1220928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36" y="3450853"/>
            <a:ext cx="4542862" cy="34071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" t="11283" r="29222"/>
          <a:stretch/>
        </p:blipFill>
        <p:spPr>
          <a:xfrm>
            <a:off x="4653024" y="3450853"/>
            <a:ext cx="4502552" cy="3407147"/>
          </a:xfrm>
          <a:prstGeom prst="rect">
            <a:avLst/>
          </a:prstGeom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4681759" y="3455371"/>
            <a:ext cx="1099595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2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0" y="3450853"/>
            <a:ext cx="1220928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56377" y="1761143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4444931" y="4762678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1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"/>
          <a:stretch/>
        </p:blipFill>
        <p:spPr bwMode="auto">
          <a:xfrm>
            <a:off x="-1" y="-335280"/>
            <a:ext cx="9144001" cy="719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1142686" cy="405112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Before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5565228" y="3249430"/>
            <a:ext cx="143115" cy="17957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34151" y="2899804"/>
            <a:ext cx="1450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O.B. 6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t="2390" r="13208"/>
          <a:stretch/>
        </p:blipFill>
        <p:spPr bwMode="auto">
          <a:xfrm>
            <a:off x="0" y="3124200"/>
            <a:ext cx="3541336" cy="3733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294267" y="365"/>
            <a:ext cx="2849733" cy="1600438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‘17 D&amp;G Project - Contract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McKean County, Hedgehog Ln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$84K Contract, $29K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Abandon lane and shift road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new and 3 extended pipes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Underdrain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Resurfacing</a:t>
            </a:r>
            <a:endParaRPr lang="en-US" sz="1400" dirty="0">
              <a:effectLst>
                <a:outerShdw blurRad="50800" dir="13080000" algn="ctr" rotWithShape="0">
                  <a:schemeClr val="bg1">
                    <a:alpha val="67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8038" y="5103674"/>
            <a:ext cx="50730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  <a:latin typeface="Cambria (Body)"/>
              </a:rPr>
              <a:t>Depth of the slope failure is limited by the presence of weathered shale located at     11.3-13.6 </a:t>
            </a:r>
            <a:r>
              <a:rPr lang="en-US" b="1" i="1" dirty="0" err="1">
                <a:solidFill>
                  <a:schemeClr val="bg1"/>
                </a:solidFill>
                <a:latin typeface="Cambria (Body)"/>
              </a:rPr>
              <a:t>ft</a:t>
            </a:r>
            <a:r>
              <a:rPr lang="en-US" b="1" i="1" dirty="0">
                <a:solidFill>
                  <a:schemeClr val="bg1"/>
                </a:solidFill>
                <a:latin typeface="Cambria (Body)"/>
              </a:rPr>
              <a:t> below the road surface.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chemeClr val="bg1"/>
                </a:solidFill>
                <a:latin typeface="Cambria (Body)"/>
              </a:rPr>
              <a:t>Cracking </a:t>
            </a:r>
            <a:r>
              <a:rPr lang="en-US" b="1" i="1" dirty="0">
                <a:solidFill>
                  <a:schemeClr val="bg1"/>
                </a:solidFill>
                <a:latin typeface="Cambria (Body)"/>
              </a:rPr>
              <a:t>is a result of lateral movement of the slope as opposed to settlement of soils beneath the road.</a:t>
            </a:r>
          </a:p>
        </p:txBody>
      </p:sp>
    </p:spTree>
    <p:extLst>
      <p:ext uri="{BB962C8B-B14F-4D97-AF65-F5344CB8AC3E}">
        <p14:creationId xmlns:p14="http://schemas.microsoft.com/office/powerpoint/2010/main" val="37669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t="16228" r="-527" b="27274"/>
          <a:stretch/>
        </p:blipFill>
        <p:spPr>
          <a:xfrm>
            <a:off x="4695310" y="-4518"/>
            <a:ext cx="4448690" cy="3308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r="5309"/>
          <a:stretch/>
        </p:blipFill>
        <p:spPr>
          <a:xfrm>
            <a:off x="-1" y="3505200"/>
            <a:ext cx="4592321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3416" b="38186"/>
          <a:stretch/>
        </p:blipFill>
        <p:spPr>
          <a:xfrm>
            <a:off x="4724047" y="3455802"/>
            <a:ext cx="4374698" cy="338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" y="0"/>
            <a:ext cx="4607736" cy="3338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01717" y="-2177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1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482684" y="1333622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747619" y="2719570"/>
            <a:ext cx="3952855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LVR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Venango County, Henderson St. Rd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$110K Spent, $27K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Several </a:t>
            </a:r>
            <a:r>
              <a:rPr lang="en-US" sz="1400" dirty="0" err="1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crosspies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through-the-bank pipes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 improvements and DSA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536469" y="4558769"/>
            <a:ext cx="447040" cy="246911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394229" y="5601753"/>
            <a:ext cx="365760" cy="670561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9818" y="6504650"/>
            <a:ext cx="2286341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Through the bank pipe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482080" y="6035040"/>
            <a:ext cx="209829" cy="668231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724047" y="6519446"/>
            <a:ext cx="2286341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Small settling basin</a:t>
            </a:r>
          </a:p>
        </p:txBody>
      </p:sp>
    </p:spTree>
    <p:extLst>
      <p:ext uri="{BB962C8B-B14F-4D97-AF65-F5344CB8AC3E}">
        <p14:creationId xmlns:p14="http://schemas.microsoft.com/office/powerpoint/2010/main" val="374204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2919-D427-4CE2-80E2-33083554A2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34711" y="4056744"/>
            <a:ext cx="1896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http://</a:t>
            </a:r>
            <a:r>
              <a:rPr lang="en-US" sz="1400" i="1" dirty="0" smtClean="0">
                <a:solidFill>
                  <a:prstClr val="black"/>
                </a:solidFill>
              </a:rPr>
              <a:t>metrocount.com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0800000">
            <a:off x="72501" y="3515557"/>
            <a:ext cx="533400" cy="457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5257800" y="867483"/>
            <a:ext cx="3642064" cy="1066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smtClean="0">
                <a:solidFill>
                  <a:prstClr val="black"/>
                </a:solidFill>
              </a:rPr>
              <a:t>Toggle </a:t>
            </a:r>
            <a:r>
              <a:rPr lang="en-US" sz="2000" b="1" dirty="0" err="1" smtClean="0">
                <a:solidFill>
                  <a:prstClr val="black"/>
                </a:solidFill>
              </a:rPr>
              <a:t>Fullscreen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</a:p>
          <a:p>
            <a:pPr algn="l"/>
            <a:r>
              <a:rPr lang="en-US" sz="2000" b="1" dirty="0">
                <a:solidFill>
                  <a:prstClr val="black"/>
                </a:solidFill>
              </a:rPr>
              <a:t>m</a:t>
            </a:r>
            <a:r>
              <a:rPr lang="en-US" sz="2000" b="1" dirty="0" smtClean="0">
                <a:solidFill>
                  <a:prstClr val="black"/>
                </a:solidFill>
              </a:rPr>
              <a:t>ode with this button</a:t>
            </a:r>
          </a:p>
          <a:p>
            <a:pPr algn="l"/>
            <a:r>
              <a:rPr lang="en-US" sz="2000" b="1" dirty="0" smtClean="0">
                <a:solidFill>
                  <a:prstClr val="black"/>
                </a:solidFill>
              </a:rPr>
              <a:t>above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6200000">
            <a:off x="7921935" y="196342"/>
            <a:ext cx="849884" cy="457200"/>
          </a:xfrm>
          <a:prstGeom prst="rightArrow">
            <a:avLst>
              <a:gd name="adj1" fmla="val 30952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500" y="6086168"/>
            <a:ext cx="45756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Audio also available via phone: 866-823-7699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assistance, call: 814-865-5355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/>
          <a:stretch/>
        </p:blipFill>
        <p:spPr bwMode="auto">
          <a:xfrm>
            <a:off x="7861760" y="896980"/>
            <a:ext cx="100214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605901" y="3210757"/>
            <a:ext cx="2667000" cy="10668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 smtClean="0">
                <a:solidFill>
                  <a:prstClr val="black"/>
                </a:solidFill>
              </a:rPr>
              <a:t>Use Chat box to ask Questions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7203" y="3431126"/>
            <a:ext cx="3702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Participant phone lines will be muted until after initial presentation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-444" r="28296" b="444"/>
          <a:stretch/>
        </p:blipFill>
        <p:spPr>
          <a:xfrm>
            <a:off x="2935897" y="0"/>
            <a:ext cx="332738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4" t="-445" r="8932" b="445"/>
          <a:stretch/>
        </p:blipFill>
        <p:spPr>
          <a:xfrm>
            <a:off x="9817" y="0"/>
            <a:ext cx="2997396" cy="6843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t="-79" r="18963" b="-103"/>
          <a:stretch/>
        </p:blipFill>
        <p:spPr>
          <a:xfrm>
            <a:off x="6004560" y="0"/>
            <a:ext cx="3139440" cy="6888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026377" y="-1806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DURING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1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892368" y="3444240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618480" y="-30481"/>
            <a:ext cx="3525520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LVR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Venango County,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Keister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Rd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$144K Spent, $31K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Massive fill job, underdrain </a:t>
            </a:r>
            <a:r>
              <a:rPr lang="en-US" sz="1400" dirty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DSA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Crosspipes and through the bank pipes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5984344" y="113907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5889715" y="3435548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4"/>
          <a:stretch/>
        </p:blipFill>
        <p:spPr>
          <a:xfrm>
            <a:off x="38738" y="4012573"/>
            <a:ext cx="2305988" cy="2830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25213" y="4012573"/>
            <a:ext cx="795513" cy="276999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 smtClean="0">
                <a:solidFill>
                  <a:prstClr val="black"/>
                </a:solidFill>
              </a:rPr>
              <a:t>DURING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t="17404" r="28465" b="34296"/>
          <a:stretch/>
        </p:blipFill>
        <p:spPr>
          <a:xfrm>
            <a:off x="-18725" y="-7115"/>
            <a:ext cx="5566085" cy="3319275"/>
          </a:xfrm>
          <a:prstGeom prst="rect">
            <a:avLst/>
          </a:prstGeom>
          <a:ln w="762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t="19250" r="24047" b="30604"/>
          <a:stretch/>
        </p:blipFill>
        <p:spPr>
          <a:xfrm>
            <a:off x="0" y="3447170"/>
            <a:ext cx="5549093" cy="3366955"/>
          </a:xfrm>
          <a:prstGeom prst="rect">
            <a:avLst/>
          </a:prstGeom>
          <a:ln w="762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8" t="18517" r="31159" b="13347"/>
          <a:stretch/>
        </p:blipFill>
        <p:spPr>
          <a:xfrm>
            <a:off x="5618480" y="3447170"/>
            <a:ext cx="3545840" cy="34108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12821" t="12969" r="5597" b="26669"/>
          <a:stretch/>
        </p:blipFill>
        <p:spPr>
          <a:xfrm>
            <a:off x="5613283" y="-24871"/>
            <a:ext cx="3522740" cy="3357351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1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5400000">
            <a:off x="1340405" y="3172122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061786" y="2646951"/>
            <a:ext cx="3525520" cy="1600438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LVR Project - Contracted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Allegheny County,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Sygan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Rd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$213K Spent, $79K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16’ aluminum arch pipe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600’ underdrain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pipe and level spreader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Surface in 2017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-18725" y="3435548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605306" y="-7115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DURING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597697" y="344717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DURING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8" t="44173" r="48126" b="51624"/>
          <a:stretch/>
        </p:blipFill>
        <p:spPr>
          <a:xfrm rot="1736879">
            <a:off x="3431129" y="5130948"/>
            <a:ext cx="190653" cy="252931"/>
          </a:xfrm>
          <a:prstGeom prst="rect">
            <a:avLst/>
          </a:prstGeom>
          <a:ln w="762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862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r="14802"/>
          <a:stretch/>
        </p:blipFill>
        <p:spPr bwMode="auto">
          <a:xfrm>
            <a:off x="-18724" y="-7115"/>
            <a:ext cx="5637204" cy="272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/>
          <a:stretch/>
        </p:blipFill>
        <p:spPr>
          <a:xfrm>
            <a:off x="-18726" y="2885440"/>
            <a:ext cx="5637205" cy="4010406"/>
          </a:xfr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/>
          <a:stretch/>
        </p:blipFill>
        <p:spPr>
          <a:xfrm rot="5400000">
            <a:off x="5445761" y="3159760"/>
            <a:ext cx="3962397" cy="3434081"/>
          </a:xfrm>
          <a:prstGeom prst="rect">
            <a:avLst/>
          </a:prstGeom>
        </p:spPr>
      </p:pic>
      <p:pic>
        <p:nvPicPr>
          <p:cNvPr id="23" name="Content Placeholder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b="7560"/>
          <a:stretch/>
        </p:blipFill>
        <p:spPr>
          <a:xfrm>
            <a:off x="5709919" y="0"/>
            <a:ext cx="3434081" cy="273304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1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500148" y="922715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664759" y="2390529"/>
            <a:ext cx="3953720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</a:t>
            </a:r>
            <a:r>
              <a:rPr lang="en-US" sz="16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DnG</a:t>
            </a:r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- Completed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Clearfield County, Greenwood Rd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$9K Spent, $1K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French Mattress / Underdrain to drain springs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5709919" y="-7115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-18726" y="2895602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DURING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709918" y="2895602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762240" y="4890643"/>
            <a:ext cx="518160" cy="585597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5712947" y="6519445"/>
            <a:ext cx="2750333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Flow out of end of </a:t>
            </a:r>
            <a:r>
              <a:rPr lang="en-US" sz="1600" dirty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attress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914640" y="5043043"/>
            <a:ext cx="518160" cy="585597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23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0"/>
          <a:stretch/>
        </p:blipFill>
        <p:spPr>
          <a:xfrm>
            <a:off x="-1" y="1"/>
            <a:ext cx="9144000" cy="336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t="299" r="14446" b="-299"/>
          <a:stretch/>
        </p:blipFill>
        <p:spPr>
          <a:xfrm>
            <a:off x="-1" y="3464560"/>
            <a:ext cx="3596642" cy="3393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/>
          <a:stretch/>
        </p:blipFill>
        <p:spPr>
          <a:xfrm>
            <a:off x="3738880" y="3463289"/>
            <a:ext cx="5405120" cy="339471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1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779558" y="0"/>
            <a:ext cx="3364441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‘17 LVR Project - Application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Crawford County, N First St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$108K Application, $14K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Failing 7’ culvert (60’ long)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Proposed 12’x7’ Squash (100’ long)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" y="6519445"/>
            <a:ext cx="86360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" y="3024407"/>
            <a:ext cx="86360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</a:p>
        </p:txBody>
      </p:sp>
    </p:spTree>
    <p:extLst>
      <p:ext uri="{BB962C8B-B14F-4D97-AF65-F5344CB8AC3E}">
        <p14:creationId xmlns:p14="http://schemas.microsoft.com/office/powerpoint/2010/main" val="4138981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83948" cy="33629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222" r="19535" b="25986"/>
          <a:stretch/>
        </p:blipFill>
        <p:spPr>
          <a:xfrm>
            <a:off x="4643120" y="3482340"/>
            <a:ext cx="4500880" cy="33756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8" b="15142"/>
          <a:stretch/>
        </p:blipFill>
        <p:spPr>
          <a:xfrm>
            <a:off x="10160" y="3482340"/>
            <a:ext cx="4490718" cy="3416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" t="-1" r="8905" b="20049"/>
          <a:stretch/>
        </p:blipFill>
        <p:spPr>
          <a:xfrm>
            <a:off x="4660053" y="0"/>
            <a:ext cx="4483947" cy="336296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1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200191" y="8876"/>
            <a:ext cx="3300688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LVR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Clarion County, N First St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$28K Application, $8K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2,000 feet of underdrain w/ cleanouts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new crosspipes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609287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DURING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-41204" y="3462753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DURING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643120" y="348234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DURING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8071824" y="46166"/>
            <a:ext cx="1010032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Drone anyone?</a:t>
            </a:r>
          </a:p>
        </p:txBody>
      </p:sp>
    </p:spTree>
    <p:extLst>
      <p:ext uri="{BB962C8B-B14F-4D97-AF65-F5344CB8AC3E}">
        <p14:creationId xmlns:p14="http://schemas.microsoft.com/office/powerpoint/2010/main" val="1131729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82"/>
            <a:ext cx="9144000" cy="347472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0" y="-43814"/>
            <a:ext cx="5867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860925" algn="l"/>
              </a:tabLst>
            </a:pPr>
            <a:r>
              <a:rPr lang="en-US" sz="2200" b="1" dirty="0" smtClean="0">
                <a:solidFill>
                  <a:srgbClr val="FFFFCC"/>
                </a:solidFill>
                <a:latin typeface="Arial" pitchFamily="34" charset="0"/>
              </a:rPr>
              <a:t>Project Sharing Sessions</a:t>
            </a:r>
            <a:endParaRPr lang="en-US" sz="2200" b="1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01" y="6086168"/>
            <a:ext cx="45756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Audio also available via phone: 866-823-7699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assistance, call: 814-865-5355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EBBE"/>
              </a:clrFrom>
              <a:clrTo>
                <a:srgbClr val="FFEB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408" y="692758"/>
            <a:ext cx="8455183" cy="4863909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037643" y="2434407"/>
            <a:ext cx="2484268" cy="7015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/>
              </a:rPr>
              <a:t>Central</a:t>
            </a:r>
            <a:endParaRPr lang="en-US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Times New Roman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4115540" y="3160855"/>
            <a:ext cx="328474" cy="32918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6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53279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1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0" b="46668"/>
          <a:stretch/>
        </p:blipFill>
        <p:spPr>
          <a:xfrm>
            <a:off x="0" y="0"/>
            <a:ext cx="9144000" cy="30581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" t="275" r="11778" b="-275"/>
          <a:stretch/>
        </p:blipFill>
        <p:spPr>
          <a:xfrm>
            <a:off x="-20319" y="3169920"/>
            <a:ext cx="4246880" cy="3688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80" y="3169921"/>
            <a:ext cx="4795520" cy="368808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720080" y="0"/>
            <a:ext cx="3484877" cy="1600438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Active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Cambria County,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Leck’s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Rd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$104K </a:t>
            </a:r>
            <a:r>
              <a:rPr lang="en-US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</a:t>
            </a: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$14K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Two 24’ pipes at main crossing, secondary channel dug to two 3’ pipes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18’ </a:t>
            </a:r>
            <a:r>
              <a:rPr lang="en-US" sz="1400" dirty="0" err="1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aluminium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plate culvert with fish structures, 4’ pipe in secondary </a:t>
            </a:r>
            <a:r>
              <a:rPr lang="en-US" sz="1400" dirty="0" err="1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chanel</a:t>
            </a:r>
            <a:endParaRPr lang="en-US" sz="1400" dirty="0" smtClean="0">
              <a:solidFill>
                <a:prstClr val="black"/>
              </a:solidFill>
              <a:effectLst>
                <a:outerShdw blurRad="50800" dir="13080000" algn="ctr" rotWithShape="0">
                  <a:prstClr val="white">
                    <a:alpha val="6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0" y="559584"/>
            <a:ext cx="7896200" cy="589778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8209280" y="3169920"/>
            <a:ext cx="93472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4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9" y="-1"/>
            <a:ext cx="4490723" cy="33680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76" y="0"/>
            <a:ext cx="4490724" cy="33680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821678" y="0"/>
            <a:ext cx="3322322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Cumberland County, Bridgewater Rd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$54K Spent, $14K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Mattress underdrain, shallow pipes, off-ROW issues, DSA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53277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653276" y="3489958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0" y="3489958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1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398251" y="1462117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b="23453"/>
          <a:stretch/>
        </p:blipFill>
        <p:spPr>
          <a:xfrm>
            <a:off x="4699450" y="3495745"/>
            <a:ext cx="4490724" cy="3362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1" t="13921" r="1"/>
          <a:stretch/>
        </p:blipFill>
        <p:spPr>
          <a:xfrm>
            <a:off x="-23150" y="3472405"/>
            <a:ext cx="4527271" cy="34354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911" y="3472404"/>
            <a:ext cx="3140404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French Mattress Construction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4479527" y="4830157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3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78" y="0"/>
            <a:ext cx="4490721" cy="33680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9958"/>
            <a:ext cx="4490724" cy="33680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78" y="3489958"/>
            <a:ext cx="4490722" cy="3368042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821678" y="0"/>
            <a:ext cx="3322322" cy="138499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Projects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Cumberland County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$14K Spent, $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in kind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$18K Spent, $8K </a:t>
            </a:r>
            <a:r>
              <a:rPr lang="en-US" sz="1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inkind</a:t>
            </a:r>
            <a:endParaRPr lang="en-US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DSA Placements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Drainage previously completed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490720" cy="3368040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53277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653276" y="3489958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0" y="3489958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1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19092" y="6519446"/>
            <a:ext cx="770581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Good discussion on DSA only contracts as a follow-up to drainage contracts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398251" y="1462117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4479527" y="4830157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24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-348" r="13717" b="348"/>
          <a:stretch/>
        </p:blipFill>
        <p:spPr>
          <a:xfrm>
            <a:off x="7911" y="-17554"/>
            <a:ext cx="4471492" cy="33401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696" r="20544" b="-349"/>
          <a:stretch/>
        </p:blipFill>
        <p:spPr>
          <a:xfrm>
            <a:off x="-1" y="3541853"/>
            <a:ext cx="3738624" cy="33161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-349" r="28049" b="349"/>
          <a:stretch/>
        </p:blipFill>
        <p:spPr>
          <a:xfrm>
            <a:off x="3972528" y="3472404"/>
            <a:ext cx="4129752" cy="33901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47" r="23842" b="-347"/>
          <a:stretch/>
        </p:blipFill>
        <p:spPr>
          <a:xfrm>
            <a:off x="4664596" y="-17555"/>
            <a:ext cx="4467829" cy="3340101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018448" y="5473005"/>
            <a:ext cx="3104815" cy="1384995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Snyder County,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Mattern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Rd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$40K Spent, $7K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Driveway pipe and </a:t>
            </a:r>
            <a:r>
              <a:rPr lang="en-US" sz="1400" dirty="0" err="1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gradebreak</a:t>
            </a:r>
            <a:endParaRPr lang="en-US" sz="1400" dirty="0" smtClean="0">
              <a:solidFill>
                <a:prstClr val="black"/>
              </a:solidFill>
              <a:effectLst>
                <a:outerShdw blurRad="50800" dir="13080000" algn="ctr" rotWithShape="0">
                  <a:prstClr val="white">
                    <a:alpha val="6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 improvements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Fill, pipes, and DSA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53277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1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-2" y="6525846"/>
            <a:ext cx="2338088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Geotextile and fill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794337" y="3470127"/>
            <a:ext cx="2338088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Driveway pipe, grade break and 150’ of DSA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170565" y="4734331"/>
            <a:ext cx="308838" cy="226955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988827" y="4534350"/>
            <a:ext cx="582028" cy="59665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43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82"/>
            <a:ext cx="9144000" cy="347472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-43814"/>
            <a:ext cx="5867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860925" algn="l"/>
              </a:tabLst>
            </a:pPr>
            <a:r>
              <a:rPr lang="en-US" sz="2200" b="1" dirty="0" smtClean="0">
                <a:solidFill>
                  <a:srgbClr val="FFFFCC"/>
                </a:solidFill>
                <a:latin typeface="Arial" pitchFamily="34" charset="0"/>
              </a:rPr>
              <a:t>Project Sharing Sessions</a:t>
            </a:r>
            <a:endParaRPr lang="en-US" sz="2200" b="1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57200" y="502280"/>
            <a:ext cx="8229600" cy="3917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  <a:ea typeface="Times New Roman"/>
              </a:rPr>
              <a:t>Purpose: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bg1"/>
                </a:solidFill>
                <a:ea typeface="Times New Roman"/>
              </a:rPr>
              <a:t>Share some quick “project snippets” of 2016 DGLVR Projects</a:t>
            </a:r>
          </a:p>
          <a:p>
            <a:pPr marL="457200" lvl="1" indent="0">
              <a:buNone/>
            </a:pPr>
            <a:endParaRPr lang="en-US" sz="1800" b="1" dirty="0">
              <a:solidFill>
                <a:schemeClr val="bg1"/>
              </a:solidFill>
              <a:ea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EBBE"/>
              </a:clrFrom>
              <a:clrTo>
                <a:srgbClr val="FFEB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6377" y="1560444"/>
            <a:ext cx="5244427" cy="3016897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609202" y="3949429"/>
            <a:ext cx="8229600" cy="3917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FF00"/>
                </a:solidFill>
                <a:ea typeface="Times New Roman"/>
              </a:rPr>
              <a:t>Thank You: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white"/>
                </a:solidFill>
                <a:ea typeface="Times New Roman"/>
              </a:rPr>
              <a:t>We often only see “snapshots” of projects on tech assists or QAQC visits.  Your photos will help us to improve training materials such as ESM training.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501" y="6086168"/>
            <a:ext cx="45756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Audio also available via phone: 866-823-7699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assistance, call: 814-865-5355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4648200" y="2650587"/>
            <a:ext cx="328474" cy="32918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040116" y="3135416"/>
            <a:ext cx="328474" cy="32918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7785375" y="2540343"/>
            <a:ext cx="328474" cy="32918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7382524" y="4004695"/>
            <a:ext cx="328474" cy="32918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6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 r="4486"/>
          <a:stretch/>
        </p:blipFill>
        <p:spPr>
          <a:xfrm>
            <a:off x="-1" y="0"/>
            <a:ext cx="4451693" cy="3442408"/>
          </a:xfrm>
          <a:prstGeom prst="rect">
            <a:avLst/>
          </a:prstGeom>
        </p:spPr>
      </p:pic>
      <p:pic>
        <p:nvPicPr>
          <p:cNvPr id="24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78" y="-1"/>
            <a:ext cx="4479148" cy="3442409"/>
          </a:xfrm>
          <a:prstGeom prst="rect">
            <a:avLst/>
          </a:prstGeom>
        </p:spPr>
      </p:pic>
      <p:pic>
        <p:nvPicPr>
          <p:cNvPr id="28" name="Content Placeholder 7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9"/>
          <a:stretch/>
        </p:blipFill>
        <p:spPr>
          <a:xfrm>
            <a:off x="-35245" y="3528419"/>
            <a:ext cx="3027020" cy="3335981"/>
          </a:xfrm>
          <a:prstGeom prst="rect">
            <a:avLst/>
          </a:prstGeom>
        </p:spPr>
      </p:pic>
      <p:pic>
        <p:nvPicPr>
          <p:cNvPr id="29" name="Content Placeholder 8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r="16744"/>
          <a:stretch/>
        </p:blipFill>
        <p:spPr>
          <a:xfrm>
            <a:off x="3124940" y="3528419"/>
            <a:ext cx="2947386" cy="3341959"/>
          </a:xfrm>
          <a:prstGeom prst="rect">
            <a:avLst/>
          </a:prstGeom>
        </p:spPr>
      </p:pic>
      <p:pic>
        <p:nvPicPr>
          <p:cNvPr id="30" name="Content Placeholder 8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/>
          <a:stretch/>
        </p:blipFill>
        <p:spPr>
          <a:xfrm>
            <a:off x="6178858" y="3525429"/>
            <a:ext cx="2961415" cy="3341959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0"/>
            <a:ext cx="1247800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53277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0" y="3489958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1" y="0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15309" y="2283370"/>
            <a:ext cx="2966647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Snyder County, Brick Plant Rd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$28K Spent, $3K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Road fill and DSA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Underdrain and bank work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6173640" y="3525429"/>
            <a:ext cx="1241394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398251" y="1462117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2948582" y="4752603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5966724" y="4752603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7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-448" r="9419" b="15443"/>
          <a:stretch/>
        </p:blipFill>
        <p:spPr>
          <a:xfrm>
            <a:off x="-6409" y="-60639"/>
            <a:ext cx="4489632" cy="3372010"/>
          </a:xfrm>
          <a:prstGeom prst="rect">
            <a:avLst/>
          </a:prstGeom>
        </p:spPr>
      </p:pic>
      <p:pic>
        <p:nvPicPr>
          <p:cNvPr id="18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77" y="0"/>
            <a:ext cx="4490723" cy="3311371"/>
          </a:xfrm>
          <a:prstGeom prst="rect">
            <a:avLst/>
          </a:prstGeom>
        </p:spPr>
      </p:pic>
      <p:pic>
        <p:nvPicPr>
          <p:cNvPr id="19" name="Content Placeholder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6" r="12174"/>
          <a:stretch/>
        </p:blipFill>
        <p:spPr>
          <a:xfrm>
            <a:off x="4653276" y="3490742"/>
            <a:ext cx="4483224" cy="3368041"/>
          </a:xfrm>
          <a:prstGeom prst="rect">
            <a:avLst/>
          </a:prstGeom>
        </p:spPr>
      </p:pic>
      <p:pic>
        <p:nvPicPr>
          <p:cNvPr id="20" name="Content Placeholder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0741"/>
            <a:ext cx="4490723" cy="3368042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53278" y="0"/>
            <a:ext cx="975166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2" y="0"/>
            <a:ext cx="1137723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BEFORE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841855" y="2771641"/>
            <a:ext cx="3622842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Snyder County, Possum Rd</a:t>
            </a:r>
          </a:p>
          <a:p>
            <a:pPr>
              <a:tabLst>
                <a:tab pos="579438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$36K Spent, $25K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50800" dir="13080000" algn="ctr" rotWithShape="0">
                    <a:prstClr val="white">
                      <a:alpha val="6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15.5’ X 6.5’ bottomless aluminum culvert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398251" y="1462117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4855" y="545484"/>
            <a:ext cx="77546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ea typeface="Times New Roman"/>
              </a:rPr>
              <a:t>For more information:</a:t>
            </a:r>
          </a:p>
          <a:p>
            <a:pPr lvl="1">
              <a:buFontTx/>
              <a:buChar char="-"/>
            </a:pPr>
            <a:r>
              <a:rPr lang="en-US" sz="3200" dirty="0">
                <a:solidFill>
                  <a:schemeClr val="bg1"/>
                </a:solidFill>
                <a:ea typeface="Times New Roman"/>
              </a:rPr>
              <a:t>Recording available online</a:t>
            </a:r>
          </a:p>
          <a:p>
            <a:pPr lvl="1">
              <a:buFontTx/>
              <a:buChar char="-"/>
            </a:pPr>
            <a:r>
              <a:rPr lang="en-US" sz="3200" u="sng" dirty="0">
                <a:solidFill>
                  <a:srgbClr val="FFFF00"/>
                </a:solidFill>
                <a:ea typeface="Times New Roman"/>
              </a:rPr>
              <a:t>Contact the project-owning District</a:t>
            </a:r>
          </a:p>
          <a:p>
            <a:pPr lvl="2">
              <a:buFontTx/>
              <a:buChar char="-"/>
            </a:pPr>
            <a:r>
              <a:rPr lang="en-US" sz="3200" dirty="0">
                <a:solidFill>
                  <a:schemeClr val="bg1"/>
                </a:solidFill>
                <a:ea typeface="Times New Roman"/>
              </a:rPr>
              <a:t>Questions</a:t>
            </a:r>
          </a:p>
          <a:p>
            <a:pPr lvl="2">
              <a:buFontTx/>
              <a:buChar char="-"/>
            </a:pPr>
            <a:r>
              <a:rPr lang="en-US" sz="3200" dirty="0">
                <a:solidFill>
                  <a:schemeClr val="bg1"/>
                </a:solidFill>
                <a:ea typeface="Times New Roman"/>
              </a:rPr>
              <a:t>Visit to completed projects</a:t>
            </a:r>
          </a:p>
          <a:p>
            <a:pPr lvl="2">
              <a:buFontTx/>
              <a:buChar char="-"/>
            </a:pPr>
            <a:r>
              <a:rPr lang="en-US" sz="3200" dirty="0">
                <a:solidFill>
                  <a:schemeClr val="bg1"/>
                </a:solidFill>
                <a:ea typeface="Times New Roman"/>
              </a:rPr>
              <a:t>Visit sites in progress</a:t>
            </a:r>
          </a:p>
        </p:txBody>
      </p:sp>
    </p:spTree>
    <p:extLst>
      <p:ext uri="{BB962C8B-B14F-4D97-AF65-F5344CB8AC3E}">
        <p14:creationId xmlns:p14="http://schemas.microsoft.com/office/powerpoint/2010/main" val="21867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" y="-28281"/>
            <a:ext cx="8915400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0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Webinars</a:t>
            </a:r>
            <a:r>
              <a:rPr lang="en-US" sz="2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strike="sngStrik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 </a:t>
            </a:r>
            <a:r>
              <a:rPr lang="en-US" sz="1400" strike="sngStrik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en-US" sz="1400" strike="sngStrike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strike="sngStrik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 Project Sharing Session Highlights</a:t>
            </a:r>
            <a:endParaRPr lang="en-US" sz="2400" strike="sngStrik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13</a:t>
            </a:r>
            <a:r>
              <a:rPr lang="en-US" sz="14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Admin Manual Changes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18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      CD Replenishments and Direct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Deposit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Admin/GIS/Field </a:t>
            </a:r>
            <a:r>
              <a:rPr lang="en-US" sz="2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 New-Hire Training: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http://www.dirtandgravel.psu.edu/education-and-training/conservation-district-new-hire-training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Schedule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March 28, 29, 30 in State College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Bankfull / Stream Crossing Trainings: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Registration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soon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Schedule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26</a:t>
            </a:r>
            <a:r>
              <a:rPr lang="en-US" sz="1400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Cumberland County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Elk County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11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 Indiana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               Pike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               Centre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27-28</a:t>
            </a:r>
            <a:r>
              <a:rPr lang="en-US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NAACC Culvert Assessment Training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(St College Area):  This is a methodology for assessing and ranking road/stream crossings for aquatic connectivity, used throughout the Northeastern US.  More details to come.  Web Link: </a:t>
            </a:r>
            <a:r>
              <a:rPr lang="en-US" sz="1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https://streamcontinuity.org/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19146" y="455766"/>
            <a:ext cx="301175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NEW DATE (was 3/21)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917826" y="630123"/>
            <a:ext cx="4572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2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82"/>
            <a:ext cx="9144000" cy="347472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-43814"/>
            <a:ext cx="5867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860925" algn="l"/>
              </a:tabLst>
            </a:pPr>
            <a:r>
              <a:rPr lang="en-US" sz="2200" b="1" dirty="0" smtClean="0">
                <a:solidFill>
                  <a:srgbClr val="FFFFCC"/>
                </a:solidFill>
                <a:latin typeface="Arial" pitchFamily="34" charset="0"/>
              </a:rPr>
              <a:t>Project Sharing Sessions</a:t>
            </a:r>
            <a:endParaRPr lang="en-US" sz="2200" b="1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57200" y="502280"/>
            <a:ext cx="8229600" cy="60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smtClean="0">
                <a:solidFill>
                  <a:srgbClr val="FFFF00"/>
                </a:solidFill>
                <a:ea typeface="Times New Roman"/>
              </a:rPr>
              <a:t>Disclaimer #1</a:t>
            </a:r>
          </a:p>
          <a:p>
            <a:r>
              <a:rPr lang="en-US" b="1" dirty="0" smtClean="0">
                <a:solidFill>
                  <a:srgbClr val="FFFF00"/>
                </a:solidFill>
                <a:ea typeface="Times New Roman"/>
              </a:rPr>
              <a:t>31 Projects and 100+ images here</a:t>
            </a:r>
            <a:endParaRPr lang="en-US" b="1" dirty="0">
              <a:solidFill>
                <a:srgbClr val="FFFF00"/>
              </a:solidFill>
              <a:ea typeface="Times New Roman"/>
            </a:endParaRPr>
          </a:p>
          <a:p>
            <a:r>
              <a:rPr lang="en-US" dirty="0" smtClean="0">
                <a:solidFill>
                  <a:schemeClr val="bg1"/>
                </a:solidFill>
                <a:ea typeface="Times New Roman"/>
              </a:rPr>
              <a:t>This will be a QUICK summary.</a:t>
            </a:r>
          </a:p>
          <a:p>
            <a:r>
              <a:rPr lang="en-US" b="1" u="sng" dirty="0" smtClean="0">
                <a:solidFill>
                  <a:srgbClr val="FFFF00"/>
                </a:solidFill>
                <a:ea typeface="Times New Roman"/>
              </a:rPr>
              <a:t>For more information:</a:t>
            </a: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ea typeface="Times New Roman"/>
              </a:rPr>
              <a:t>Recording available online</a:t>
            </a:r>
          </a:p>
          <a:p>
            <a:pPr lvl="1">
              <a:buFontTx/>
              <a:buChar char="-"/>
            </a:pPr>
            <a:r>
              <a:rPr lang="en-US" u="sng" dirty="0" smtClean="0">
                <a:solidFill>
                  <a:srgbClr val="FFFF00"/>
                </a:solidFill>
                <a:ea typeface="Times New Roman"/>
              </a:rPr>
              <a:t>Contact the project-owning District</a:t>
            </a:r>
          </a:p>
          <a:p>
            <a:pPr lvl="2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ea typeface="Times New Roman"/>
              </a:rPr>
              <a:t>Questions</a:t>
            </a:r>
          </a:p>
          <a:p>
            <a:pPr lvl="2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ea typeface="Times New Roman"/>
              </a:rPr>
              <a:t>Visit to completed projects</a:t>
            </a:r>
          </a:p>
          <a:p>
            <a:pPr lvl="2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ea typeface="Times New Roman"/>
              </a:rPr>
              <a:t>Visit sites in progress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01" y="6086168"/>
            <a:ext cx="45756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Audio also available via phone: 866-823-7699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assistance, call: 814-865-5355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82"/>
            <a:ext cx="9144000" cy="347472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-43814"/>
            <a:ext cx="5867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860925" algn="l"/>
              </a:tabLst>
            </a:pPr>
            <a:r>
              <a:rPr lang="en-US" sz="2200" b="1" dirty="0" smtClean="0">
                <a:solidFill>
                  <a:srgbClr val="FFFFCC"/>
                </a:solidFill>
                <a:latin typeface="Arial" pitchFamily="34" charset="0"/>
              </a:rPr>
              <a:t>Project Sharing Sessions</a:t>
            </a:r>
            <a:endParaRPr lang="en-US" sz="2200" b="1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57200" y="502280"/>
            <a:ext cx="8229600" cy="60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smtClean="0">
                <a:solidFill>
                  <a:srgbClr val="FFFF00"/>
                </a:solidFill>
                <a:ea typeface="Times New Roman"/>
              </a:rPr>
              <a:t>Disclaimer #2:</a:t>
            </a:r>
          </a:p>
          <a:p>
            <a:pPr marL="457200" lvl="1" indent="0">
              <a:buNone/>
            </a:pPr>
            <a:endParaRPr lang="en-US" b="1" dirty="0" smtClean="0">
              <a:solidFill>
                <a:prstClr val="white"/>
              </a:solidFill>
              <a:ea typeface="Times New Roman"/>
            </a:endParaRPr>
          </a:p>
          <a:p>
            <a:pPr marL="0" lvl="1" indent="0">
              <a:buNone/>
            </a:pPr>
            <a:r>
              <a:rPr lang="en-US" b="1" dirty="0" smtClean="0">
                <a:solidFill>
                  <a:prstClr val="white"/>
                </a:solidFill>
                <a:ea typeface="Times New Roman"/>
              </a:rPr>
              <a:t>We </a:t>
            </a:r>
            <a:r>
              <a:rPr lang="en-US" b="1" dirty="0">
                <a:solidFill>
                  <a:prstClr val="white"/>
                </a:solidFill>
                <a:ea typeface="Times New Roman"/>
              </a:rPr>
              <a:t>saw a lot of projects in a short amount of time.</a:t>
            </a:r>
          </a:p>
          <a:p>
            <a:pPr marL="0" lvl="1" indent="0">
              <a:buNone/>
            </a:pPr>
            <a:endParaRPr lang="en-US" b="1" dirty="0">
              <a:solidFill>
                <a:prstClr val="white"/>
              </a:solidFill>
              <a:ea typeface="Times New Roman"/>
            </a:endParaRPr>
          </a:p>
          <a:p>
            <a:pPr marL="0" lvl="1" indent="0">
              <a:buNone/>
            </a:pPr>
            <a:r>
              <a:rPr lang="en-US" b="1" dirty="0">
                <a:solidFill>
                  <a:prstClr val="white"/>
                </a:solidFill>
                <a:ea typeface="Times New Roman"/>
              </a:rPr>
              <a:t>I apologize in advance for </a:t>
            </a:r>
            <a:r>
              <a:rPr lang="en-US" b="1" dirty="0" err="1">
                <a:solidFill>
                  <a:prstClr val="white"/>
                </a:solidFill>
                <a:ea typeface="Times New Roman"/>
              </a:rPr>
              <a:t>mis</a:t>
            </a:r>
            <a:r>
              <a:rPr lang="en-US" b="1" dirty="0">
                <a:solidFill>
                  <a:prstClr val="white"/>
                </a:solidFill>
                <a:ea typeface="Times New Roman"/>
              </a:rPr>
              <a:t>-speaking, forgetting things, or just plain making stuff up about your projects!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01" y="6086168"/>
            <a:ext cx="45756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Audio also available via phone: 866-823-7699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assistance, call: 814-865-5355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2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82"/>
            <a:ext cx="9144000" cy="347472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0" y="-43814"/>
            <a:ext cx="5867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860925" algn="l"/>
              </a:tabLst>
            </a:pPr>
            <a:r>
              <a:rPr lang="en-US" sz="2200" b="1" dirty="0" smtClean="0">
                <a:solidFill>
                  <a:srgbClr val="FFFFCC"/>
                </a:solidFill>
                <a:latin typeface="Arial" pitchFamily="34" charset="0"/>
              </a:rPr>
              <a:t>Project Sharing Sessions</a:t>
            </a:r>
            <a:endParaRPr lang="en-US" sz="2200" b="1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01" y="6086168"/>
            <a:ext cx="45756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Audio also available via phone: 866-823-7699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assistance, call: 814-865-5355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EBBE"/>
              </a:clrFrom>
              <a:clrTo>
                <a:srgbClr val="FFEB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408" y="692758"/>
            <a:ext cx="8455183" cy="4863909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5239306" y="3774587"/>
            <a:ext cx="2484268" cy="7015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imes New Roman"/>
              </a:rPr>
              <a:t>Southeast</a:t>
            </a:r>
            <a:endParaRPr lang="en-US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Times New Roman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6317203" y="4501035"/>
            <a:ext cx="328474" cy="32918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r="20060"/>
          <a:stretch/>
        </p:blipFill>
        <p:spPr>
          <a:xfrm>
            <a:off x="4693920" y="0"/>
            <a:ext cx="445008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148" r="11936" b="-148"/>
          <a:stretch/>
        </p:blipFill>
        <p:spPr>
          <a:xfrm>
            <a:off x="0" y="0"/>
            <a:ext cx="4490720" cy="68580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69053" y="0"/>
            <a:ext cx="2849733" cy="1600438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D&amp;G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Dauphin County,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Deibler’s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Gap Rd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$119K Spent, $21K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1- mile long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4,000 tons of fill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new crosspipes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DSA planned for 2017</a:t>
            </a:r>
            <a:endParaRPr lang="en-US" sz="1400" dirty="0">
              <a:effectLst>
                <a:outerShdw blurRad="50800" dir="13080000" algn="ctr" rotWithShape="0">
                  <a:schemeClr val="bg1">
                    <a:alpha val="67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BEFORE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997801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456377" y="1761143"/>
            <a:ext cx="347498" cy="44380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87736" y="65096"/>
            <a:ext cx="2849733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‘16 LVR Project - Complete</a:t>
            </a:r>
          </a:p>
          <a:p>
            <a:pPr>
              <a:tabLst>
                <a:tab pos="579438" algn="l"/>
              </a:tabLs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Bucks County,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Umbriet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Rd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$60K Spent, $14 in kind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1,000’+  mattress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dirty="0" smtClean="0">
                <a:effectLst>
                  <a:outerShdw blurRad="50800" dir="13080000" algn="ctr" rotWithShape="0">
                    <a:schemeClr val="bg1">
                      <a:alpha val="67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Several crosspipes</a:t>
            </a:r>
            <a:endParaRPr lang="en-US" sz="1400" dirty="0">
              <a:effectLst>
                <a:outerShdw blurRad="50800" dir="13080000" algn="ctr" rotWithShape="0">
                  <a:schemeClr val="bg1">
                    <a:alpha val="67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" y="0"/>
            <a:ext cx="1146199" cy="33855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AFTER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6088</TotalTime>
  <Words>2083</Words>
  <Application>Microsoft Office PowerPoint</Application>
  <PresentationFormat>On-screen Show (4:3)</PresentationFormat>
  <Paragraphs>460</Paragraphs>
  <Slides>43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Arial Black</vt:lpstr>
      <vt:lpstr>Calibri</vt:lpstr>
      <vt:lpstr>Cambria (Body)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Administrative Manual</dc:title>
  <dc:creator>Steve Bloser</dc:creator>
  <cp:lastModifiedBy>Steve Bloser</cp:lastModifiedBy>
  <cp:revision>306</cp:revision>
  <cp:lastPrinted>2017-02-13T20:25:00Z</cp:lastPrinted>
  <dcterms:created xsi:type="dcterms:W3CDTF">2014-11-06T15:11:44Z</dcterms:created>
  <dcterms:modified xsi:type="dcterms:W3CDTF">2017-03-29T19:12:02Z</dcterms:modified>
</cp:coreProperties>
</file>